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0"/>
  </p:notesMasterIdLst>
  <p:sldIdLst>
    <p:sldId id="283" r:id="rId2"/>
    <p:sldId id="323" r:id="rId3"/>
    <p:sldId id="392" r:id="rId4"/>
    <p:sldId id="394" r:id="rId5"/>
    <p:sldId id="329" r:id="rId6"/>
    <p:sldId id="1411" r:id="rId7"/>
    <p:sldId id="1587" r:id="rId8"/>
    <p:sldId id="1588" r:id="rId9"/>
    <p:sldId id="1589" r:id="rId10"/>
    <p:sldId id="400" r:id="rId11"/>
    <p:sldId id="330" r:id="rId12"/>
    <p:sldId id="1586" r:id="rId13"/>
    <p:sldId id="401" r:id="rId14"/>
    <p:sldId id="390" r:id="rId15"/>
    <p:sldId id="1410" r:id="rId16"/>
    <p:sldId id="393" r:id="rId17"/>
    <p:sldId id="1591" r:id="rId18"/>
    <p:sldId id="1592" r:id="rId19"/>
    <p:sldId id="1413" r:id="rId20"/>
    <p:sldId id="1415" r:id="rId21"/>
    <p:sldId id="1623" r:id="rId22"/>
    <p:sldId id="1593" r:id="rId23"/>
    <p:sldId id="1595" r:id="rId24"/>
    <p:sldId id="357" r:id="rId25"/>
    <p:sldId id="354" r:id="rId26"/>
    <p:sldId id="355" r:id="rId27"/>
    <p:sldId id="356" r:id="rId28"/>
    <p:sldId id="365" r:id="rId29"/>
    <p:sldId id="397" r:id="rId30"/>
    <p:sldId id="398" r:id="rId31"/>
    <p:sldId id="1596" r:id="rId32"/>
    <p:sldId id="391" r:id="rId33"/>
    <p:sldId id="1597" r:id="rId34"/>
    <p:sldId id="1598" r:id="rId35"/>
    <p:sldId id="1599" r:id="rId36"/>
    <p:sldId id="395" r:id="rId37"/>
    <p:sldId id="396" r:id="rId38"/>
    <p:sldId id="363" r:id="rId39"/>
    <p:sldId id="399" r:id="rId40"/>
    <p:sldId id="1600" r:id="rId41"/>
    <p:sldId id="332" r:id="rId42"/>
    <p:sldId id="331" r:id="rId43"/>
    <p:sldId id="333" r:id="rId44"/>
    <p:sldId id="1601" r:id="rId45"/>
    <p:sldId id="1602" r:id="rId46"/>
    <p:sldId id="340" r:id="rId47"/>
    <p:sldId id="341" r:id="rId48"/>
    <p:sldId id="342" r:id="rId49"/>
    <p:sldId id="343" r:id="rId50"/>
    <p:sldId id="344" r:id="rId51"/>
    <p:sldId id="1603" r:id="rId52"/>
    <p:sldId id="1604" r:id="rId53"/>
    <p:sldId id="1605" r:id="rId54"/>
    <p:sldId id="1606" r:id="rId55"/>
    <p:sldId id="1607" r:id="rId56"/>
    <p:sldId id="402" r:id="rId57"/>
    <p:sldId id="436" r:id="rId58"/>
    <p:sldId id="378" r:id="rId59"/>
    <p:sldId id="403" r:id="rId60"/>
    <p:sldId id="404" r:id="rId61"/>
    <p:sldId id="1608" r:id="rId62"/>
    <p:sldId id="359" r:id="rId63"/>
    <p:sldId id="361" r:id="rId64"/>
    <p:sldId id="362" r:id="rId65"/>
    <p:sldId id="1609" r:id="rId66"/>
    <p:sldId id="364" r:id="rId67"/>
    <p:sldId id="1610" r:id="rId68"/>
    <p:sldId id="366" r:id="rId69"/>
    <p:sldId id="367" r:id="rId70"/>
    <p:sldId id="1611" r:id="rId71"/>
    <p:sldId id="360" r:id="rId72"/>
    <p:sldId id="368" r:id="rId73"/>
    <p:sldId id="369" r:id="rId74"/>
    <p:sldId id="372" r:id="rId75"/>
    <p:sldId id="370" r:id="rId76"/>
    <p:sldId id="373" r:id="rId77"/>
    <p:sldId id="371" r:id="rId78"/>
    <p:sldId id="374" r:id="rId79"/>
    <p:sldId id="388" r:id="rId80"/>
    <p:sldId id="389" r:id="rId81"/>
    <p:sldId id="1612" r:id="rId82"/>
    <p:sldId id="1613" r:id="rId83"/>
    <p:sldId id="375" r:id="rId84"/>
    <p:sldId id="1614" r:id="rId85"/>
    <p:sldId id="1615" r:id="rId86"/>
    <p:sldId id="1616" r:id="rId87"/>
    <p:sldId id="358" r:id="rId88"/>
    <p:sldId id="1617" r:id="rId89"/>
    <p:sldId id="379" r:id="rId90"/>
    <p:sldId id="420" r:id="rId91"/>
    <p:sldId id="415" r:id="rId92"/>
    <p:sldId id="417" r:id="rId93"/>
    <p:sldId id="440" r:id="rId94"/>
    <p:sldId id="437" r:id="rId95"/>
    <p:sldId id="435" r:id="rId96"/>
    <p:sldId id="433" r:id="rId97"/>
    <p:sldId id="431" r:id="rId98"/>
    <p:sldId id="438" r:id="rId99"/>
    <p:sldId id="377" r:id="rId100"/>
    <p:sldId id="380" r:id="rId101"/>
    <p:sldId id="405" r:id="rId102"/>
    <p:sldId id="406" r:id="rId103"/>
    <p:sldId id="421" r:id="rId104"/>
    <p:sldId id="422" r:id="rId105"/>
    <p:sldId id="428" r:id="rId106"/>
    <p:sldId id="407" r:id="rId107"/>
    <p:sldId id="411" r:id="rId108"/>
    <p:sldId id="381" r:id="rId109"/>
    <p:sldId id="408" r:id="rId110"/>
    <p:sldId id="382" r:id="rId111"/>
    <p:sldId id="423" r:id="rId112"/>
    <p:sldId id="409" r:id="rId113"/>
    <p:sldId id="424" r:id="rId114"/>
    <p:sldId id="425" r:id="rId115"/>
    <p:sldId id="426" r:id="rId116"/>
    <p:sldId id="427" r:id="rId117"/>
    <p:sldId id="413" r:id="rId118"/>
    <p:sldId id="439" r:id="rId119"/>
    <p:sldId id="387" r:id="rId120"/>
    <p:sldId id="334" r:id="rId121"/>
    <p:sldId id="335" r:id="rId122"/>
    <p:sldId id="336" r:id="rId123"/>
    <p:sldId id="337" r:id="rId124"/>
    <p:sldId id="338" r:id="rId125"/>
    <p:sldId id="386" r:id="rId126"/>
    <p:sldId id="1618" r:id="rId127"/>
    <p:sldId id="1619" r:id="rId128"/>
    <p:sldId id="1620" r:id="rId129"/>
    <p:sldId id="1621" r:id="rId130"/>
    <p:sldId id="1622" r:id="rId131"/>
    <p:sldId id="346" r:id="rId132"/>
    <p:sldId id="345" r:id="rId133"/>
    <p:sldId id="350" r:id="rId134"/>
    <p:sldId id="352" r:id="rId135"/>
    <p:sldId id="347" r:id="rId136"/>
    <p:sldId id="353" r:id="rId137"/>
    <p:sldId id="351" r:id="rId138"/>
    <p:sldId id="349" r:id="rId139"/>
  </p:sldIdLst>
  <p:sldSz cx="9144000" cy="5143500" type="screen16x9"/>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DAFF2-78AA-79EE-485E-CCEA4D7F1612}" v="12" dt="2026-05-15T00:04:41.71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89455" autoAdjust="0"/>
  </p:normalViewPr>
  <p:slideViewPr>
    <p:cSldViewPr>
      <p:cViewPr varScale="1">
        <p:scale>
          <a:sx n="126" d="100"/>
          <a:sy n="126" d="100"/>
        </p:scale>
        <p:origin x="1560" y="108"/>
      </p:cViewPr>
      <p:guideLst/>
    </p:cSldViewPr>
  </p:slideViewPr>
  <p:notesTextViewPr>
    <p:cViewPr>
      <p:scale>
        <a:sx n="200" d="100"/>
        <a:sy n="20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146"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5935"/>
          </a:xfrm>
          <a:prstGeom prst="rect">
            <a:avLst/>
          </a:prstGeom>
        </p:spPr>
        <p:txBody>
          <a:bodyPr vert="horz" lIns="91440" tIns="45720" rIns="91440" bIns="45720" rtlCol="0"/>
          <a:lstStyle>
            <a:lvl1pPr algn="r">
              <a:defRPr sz="1200"/>
            </a:lvl1pPr>
          </a:lstStyle>
          <a:p>
            <a:fld id="{B150248C-AF63-4BD2-AD88-4B686589BEBC}" type="datetimeFigureOut">
              <a:rPr kumimoji="1" lang="ja-JP" altLang="en-US" smtClean="0"/>
              <a:t>2026/5/29</a:t>
            </a:fld>
            <a:endParaRPr kumimoji="1" lang="ja-JP" altLang="en-US"/>
          </a:p>
        </p:txBody>
      </p:sp>
      <p:sp>
        <p:nvSpPr>
          <p:cNvPr id="4" name="スライド イメージ プレースホルダー 3"/>
          <p:cNvSpPr>
            <a:spLocks noGrp="1" noRot="1" noChangeAspect="1"/>
          </p:cNvSpPr>
          <p:nvPr>
            <p:ph type="sldImg" idx="2"/>
          </p:nvPr>
        </p:nvSpPr>
        <p:spPr>
          <a:xfrm>
            <a:off x="92075" y="744538"/>
            <a:ext cx="6610350" cy="37195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1383"/>
            <a:ext cx="5435600" cy="44634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044"/>
            <a:ext cx="2944283" cy="49593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21044"/>
            <a:ext cx="2944283" cy="495935"/>
          </a:xfrm>
          <a:prstGeom prst="rect">
            <a:avLst/>
          </a:prstGeom>
        </p:spPr>
        <p:txBody>
          <a:bodyPr vert="horz" lIns="91440" tIns="45720" rIns="91440" bIns="45720" rtlCol="0" anchor="b"/>
          <a:lstStyle>
            <a:lvl1pPr algn="r">
              <a:defRPr sz="1200"/>
            </a:lvl1pPr>
          </a:lstStyle>
          <a:p>
            <a:fld id="{BF87BCA9-3BA0-4426-9EA6-B6C30ED0242E}" type="slidenum">
              <a:rPr kumimoji="1" lang="ja-JP" altLang="en-US" smtClean="0"/>
              <a:t>‹#›</a:t>
            </a:fld>
            <a:endParaRPr kumimoji="1" lang="ja-JP" altLang="en-US"/>
          </a:p>
        </p:txBody>
      </p:sp>
    </p:spTree>
    <p:extLst>
      <p:ext uri="{BB962C8B-B14F-4D97-AF65-F5344CB8AC3E}">
        <p14:creationId xmlns:p14="http://schemas.microsoft.com/office/powerpoint/2010/main" val="25995271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a:t>
            </a:fld>
            <a:endParaRPr kumimoji="1" lang="ja-JP" altLang="en-US"/>
          </a:p>
        </p:txBody>
      </p:sp>
    </p:spTree>
    <p:extLst>
      <p:ext uri="{BB962C8B-B14F-4D97-AF65-F5344CB8AC3E}">
        <p14:creationId xmlns:p14="http://schemas.microsoft.com/office/powerpoint/2010/main" val="5308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a:t>
            </a:fld>
            <a:endParaRPr kumimoji="1" lang="ja-JP" altLang="en-US"/>
          </a:p>
        </p:txBody>
      </p:sp>
    </p:spTree>
    <p:extLst>
      <p:ext uri="{BB962C8B-B14F-4D97-AF65-F5344CB8AC3E}">
        <p14:creationId xmlns:p14="http://schemas.microsoft.com/office/powerpoint/2010/main" val="30958257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107</a:t>
            </a:fld>
            <a:endParaRPr kumimoji="1" lang="ja-JP" altLang="en-US"/>
          </a:p>
        </p:txBody>
      </p:sp>
    </p:spTree>
    <p:extLst>
      <p:ext uri="{BB962C8B-B14F-4D97-AF65-F5344CB8AC3E}">
        <p14:creationId xmlns:p14="http://schemas.microsoft.com/office/powerpoint/2010/main" val="28106675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900"/>
              </a:lnSpc>
              <a:buClr>
                <a:srgbClr val="F9BE00"/>
              </a:buClr>
              <a:defRPr/>
            </a:pPr>
            <a:endParaRPr kumimoji="1" lang="en-US" altLang="ja-JP" sz="1200" b="0" i="0" u="none" strike="noStrike" kern="1200" cap="none" spc="0" normalizeH="0" baseline="0" noProof="0" dirty="0">
              <a:ln>
                <a:noFill/>
              </a:ln>
              <a:effectLst/>
              <a:uLnTx/>
              <a:uFillTx/>
              <a:latin typeface="メイリオ"/>
              <a:ea typeface="メイリオ"/>
              <a:cs typeface="+mn-cs"/>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108</a:t>
            </a:fld>
            <a:endParaRPr kumimoji="1" lang="ja-JP" altLang="en-US"/>
          </a:p>
        </p:txBody>
      </p:sp>
    </p:spTree>
    <p:extLst>
      <p:ext uri="{BB962C8B-B14F-4D97-AF65-F5344CB8AC3E}">
        <p14:creationId xmlns:p14="http://schemas.microsoft.com/office/powerpoint/2010/main" val="34062177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109</a:t>
            </a:fld>
            <a:endParaRPr kumimoji="1" lang="ja-JP" altLang="en-US"/>
          </a:p>
        </p:txBody>
      </p:sp>
    </p:spTree>
    <p:extLst>
      <p:ext uri="{BB962C8B-B14F-4D97-AF65-F5344CB8AC3E}">
        <p14:creationId xmlns:p14="http://schemas.microsoft.com/office/powerpoint/2010/main" val="25835101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110</a:t>
            </a:fld>
            <a:endParaRPr kumimoji="1" lang="ja-JP" altLang="en-US"/>
          </a:p>
        </p:txBody>
      </p:sp>
    </p:spTree>
    <p:extLst>
      <p:ext uri="{BB962C8B-B14F-4D97-AF65-F5344CB8AC3E}">
        <p14:creationId xmlns:p14="http://schemas.microsoft.com/office/powerpoint/2010/main" val="18567485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111</a:t>
            </a:fld>
            <a:endParaRPr kumimoji="1" lang="ja-JP" altLang="en-US"/>
          </a:p>
        </p:txBody>
      </p:sp>
    </p:spTree>
    <p:extLst>
      <p:ext uri="{BB962C8B-B14F-4D97-AF65-F5344CB8AC3E}">
        <p14:creationId xmlns:p14="http://schemas.microsoft.com/office/powerpoint/2010/main" val="31961157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112</a:t>
            </a:fld>
            <a:endParaRPr kumimoji="1" lang="ja-JP" altLang="en-US"/>
          </a:p>
        </p:txBody>
      </p:sp>
    </p:spTree>
    <p:extLst>
      <p:ext uri="{BB962C8B-B14F-4D97-AF65-F5344CB8AC3E}">
        <p14:creationId xmlns:p14="http://schemas.microsoft.com/office/powerpoint/2010/main" val="12593945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113</a:t>
            </a:fld>
            <a:endParaRPr kumimoji="1" lang="ja-JP" altLang="en-US"/>
          </a:p>
        </p:txBody>
      </p:sp>
    </p:spTree>
    <p:extLst>
      <p:ext uri="{BB962C8B-B14F-4D97-AF65-F5344CB8AC3E}">
        <p14:creationId xmlns:p14="http://schemas.microsoft.com/office/powerpoint/2010/main" val="32689915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114</a:t>
            </a:fld>
            <a:endParaRPr kumimoji="1" lang="ja-JP" altLang="en-US"/>
          </a:p>
        </p:txBody>
      </p:sp>
    </p:spTree>
    <p:extLst>
      <p:ext uri="{BB962C8B-B14F-4D97-AF65-F5344CB8AC3E}">
        <p14:creationId xmlns:p14="http://schemas.microsoft.com/office/powerpoint/2010/main" val="34426298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115</a:t>
            </a:fld>
            <a:endParaRPr kumimoji="1" lang="ja-JP" altLang="en-US"/>
          </a:p>
        </p:txBody>
      </p:sp>
    </p:spTree>
    <p:extLst>
      <p:ext uri="{BB962C8B-B14F-4D97-AF65-F5344CB8AC3E}">
        <p14:creationId xmlns:p14="http://schemas.microsoft.com/office/powerpoint/2010/main" val="4862845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116</a:t>
            </a:fld>
            <a:endParaRPr kumimoji="1" lang="ja-JP" altLang="en-US"/>
          </a:p>
        </p:txBody>
      </p:sp>
    </p:spTree>
    <p:extLst>
      <p:ext uri="{BB962C8B-B14F-4D97-AF65-F5344CB8AC3E}">
        <p14:creationId xmlns:p14="http://schemas.microsoft.com/office/powerpoint/2010/main" val="357945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a:t>
            </a:fld>
            <a:endParaRPr kumimoji="1" lang="ja-JP" altLang="en-US"/>
          </a:p>
        </p:txBody>
      </p:sp>
    </p:spTree>
    <p:extLst>
      <p:ext uri="{BB962C8B-B14F-4D97-AF65-F5344CB8AC3E}">
        <p14:creationId xmlns:p14="http://schemas.microsoft.com/office/powerpoint/2010/main" val="4583444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117</a:t>
            </a:fld>
            <a:endParaRPr kumimoji="1" lang="ja-JP" altLang="en-US"/>
          </a:p>
        </p:txBody>
      </p:sp>
    </p:spTree>
    <p:extLst>
      <p:ext uri="{BB962C8B-B14F-4D97-AF65-F5344CB8AC3E}">
        <p14:creationId xmlns:p14="http://schemas.microsoft.com/office/powerpoint/2010/main" val="30873892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C0A5-81A9-EDD5-C214-CDE9D6EF10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E8FC59-1E8A-3FA6-97D0-51DAF14516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D4C9030-0B62-467D-5E29-FEA4A344B8EC}"/>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46FDB229-0EB8-7596-A70C-26C34F83A9A6}"/>
              </a:ext>
            </a:extLst>
          </p:cNvPr>
          <p:cNvSpPr>
            <a:spLocks noGrp="1"/>
          </p:cNvSpPr>
          <p:nvPr>
            <p:ph type="sldNum" sz="quarter" idx="5"/>
          </p:nvPr>
        </p:nvSpPr>
        <p:spPr/>
        <p:txBody>
          <a:bodyPr/>
          <a:lstStyle/>
          <a:p>
            <a:fld id="{BF87BCA9-3BA0-4426-9EA6-B6C30ED0242E}" type="slidenum">
              <a:rPr kumimoji="1" lang="ja-JP" altLang="en-US" smtClean="0"/>
              <a:t>118</a:t>
            </a:fld>
            <a:endParaRPr kumimoji="1" lang="ja-JP" altLang="en-US"/>
          </a:p>
        </p:txBody>
      </p:sp>
    </p:spTree>
    <p:extLst>
      <p:ext uri="{BB962C8B-B14F-4D97-AF65-F5344CB8AC3E}">
        <p14:creationId xmlns:p14="http://schemas.microsoft.com/office/powerpoint/2010/main" val="42540071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119</a:t>
            </a:fld>
            <a:endParaRPr kumimoji="1" lang="ja-JP" altLang="en-US"/>
          </a:p>
        </p:txBody>
      </p:sp>
    </p:spTree>
    <p:extLst>
      <p:ext uri="{BB962C8B-B14F-4D97-AF65-F5344CB8AC3E}">
        <p14:creationId xmlns:p14="http://schemas.microsoft.com/office/powerpoint/2010/main" val="424745800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120</a:t>
            </a:fld>
            <a:endParaRPr kumimoji="1" lang="ja-JP" altLang="en-US"/>
          </a:p>
        </p:txBody>
      </p:sp>
    </p:spTree>
    <p:extLst>
      <p:ext uri="{BB962C8B-B14F-4D97-AF65-F5344CB8AC3E}">
        <p14:creationId xmlns:p14="http://schemas.microsoft.com/office/powerpoint/2010/main" val="8773062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121</a:t>
            </a:fld>
            <a:endParaRPr kumimoji="1" lang="ja-JP" altLang="en-US"/>
          </a:p>
        </p:txBody>
      </p:sp>
    </p:spTree>
    <p:extLst>
      <p:ext uri="{BB962C8B-B14F-4D97-AF65-F5344CB8AC3E}">
        <p14:creationId xmlns:p14="http://schemas.microsoft.com/office/powerpoint/2010/main" val="21185472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122</a:t>
            </a:fld>
            <a:endParaRPr kumimoji="1" lang="ja-JP" altLang="en-US"/>
          </a:p>
        </p:txBody>
      </p:sp>
    </p:spTree>
    <p:extLst>
      <p:ext uri="{BB962C8B-B14F-4D97-AF65-F5344CB8AC3E}">
        <p14:creationId xmlns:p14="http://schemas.microsoft.com/office/powerpoint/2010/main" val="36876527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123</a:t>
            </a:fld>
            <a:endParaRPr kumimoji="1" lang="ja-JP" altLang="en-US"/>
          </a:p>
        </p:txBody>
      </p:sp>
    </p:spTree>
    <p:extLst>
      <p:ext uri="{BB962C8B-B14F-4D97-AF65-F5344CB8AC3E}">
        <p14:creationId xmlns:p14="http://schemas.microsoft.com/office/powerpoint/2010/main" val="40924879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lnSpc>
                <a:spcPts val="1886"/>
              </a:lnSpc>
              <a:buClr>
                <a:srgbClr val="F9BE00"/>
              </a:buClr>
              <a:defRPr/>
            </a:pPr>
            <a:endParaRPr lang="en-US" altLang="ja-JP" dirty="0">
              <a:solidFill>
                <a:prstClr val="black"/>
              </a:solidFill>
              <a:latin typeface="メイリオ"/>
              <a:ea typeface="メイリオ"/>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124</a:t>
            </a:fld>
            <a:endParaRPr kumimoji="1" lang="ja-JP" altLang="en-US"/>
          </a:p>
        </p:txBody>
      </p:sp>
    </p:spTree>
    <p:extLst>
      <p:ext uri="{BB962C8B-B14F-4D97-AF65-F5344CB8AC3E}">
        <p14:creationId xmlns:p14="http://schemas.microsoft.com/office/powerpoint/2010/main" val="4127843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125</a:t>
            </a:fld>
            <a:endParaRPr kumimoji="1" lang="ja-JP" altLang="en-US"/>
          </a:p>
        </p:txBody>
      </p:sp>
    </p:spTree>
    <p:extLst>
      <p:ext uri="{BB962C8B-B14F-4D97-AF65-F5344CB8AC3E}">
        <p14:creationId xmlns:p14="http://schemas.microsoft.com/office/powerpoint/2010/main" val="20343906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defRPr/>
            </a:pPr>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126</a:t>
            </a:fld>
            <a:endParaRPr kumimoji="1" lang="ja-JP" altLang="en-US"/>
          </a:p>
        </p:txBody>
      </p:sp>
    </p:spTree>
    <p:extLst>
      <p:ext uri="{BB962C8B-B14F-4D97-AF65-F5344CB8AC3E}">
        <p14:creationId xmlns:p14="http://schemas.microsoft.com/office/powerpoint/2010/main" val="3559016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Clr>
                <a:schemeClr val="accent1"/>
              </a:buClr>
            </a:pPr>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a:t>
            </a:fld>
            <a:endParaRPr kumimoji="1" lang="ja-JP" altLang="en-US"/>
          </a:p>
        </p:txBody>
      </p:sp>
    </p:spTree>
    <p:extLst>
      <p:ext uri="{BB962C8B-B14F-4D97-AF65-F5344CB8AC3E}">
        <p14:creationId xmlns:p14="http://schemas.microsoft.com/office/powerpoint/2010/main" val="6174075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127</a:t>
            </a:fld>
            <a:endParaRPr kumimoji="1" lang="ja-JP" altLang="en-US"/>
          </a:p>
        </p:txBody>
      </p:sp>
    </p:spTree>
    <p:extLst>
      <p:ext uri="{BB962C8B-B14F-4D97-AF65-F5344CB8AC3E}">
        <p14:creationId xmlns:p14="http://schemas.microsoft.com/office/powerpoint/2010/main" val="29609626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128</a:t>
            </a:fld>
            <a:endParaRPr kumimoji="1" lang="ja-JP" altLang="en-US"/>
          </a:p>
        </p:txBody>
      </p:sp>
    </p:spTree>
    <p:extLst>
      <p:ext uri="{BB962C8B-B14F-4D97-AF65-F5344CB8AC3E}">
        <p14:creationId xmlns:p14="http://schemas.microsoft.com/office/powerpoint/2010/main" val="25404229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129</a:t>
            </a:fld>
            <a:endParaRPr kumimoji="1" lang="ja-JP" altLang="en-US"/>
          </a:p>
        </p:txBody>
      </p:sp>
    </p:spTree>
    <p:extLst>
      <p:ext uri="{BB962C8B-B14F-4D97-AF65-F5344CB8AC3E}">
        <p14:creationId xmlns:p14="http://schemas.microsoft.com/office/powerpoint/2010/main" val="20492098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130</a:t>
            </a:fld>
            <a:endParaRPr kumimoji="1" lang="ja-JP" altLang="en-US"/>
          </a:p>
        </p:txBody>
      </p:sp>
    </p:spTree>
    <p:extLst>
      <p:ext uri="{BB962C8B-B14F-4D97-AF65-F5344CB8AC3E}">
        <p14:creationId xmlns:p14="http://schemas.microsoft.com/office/powerpoint/2010/main" val="34097051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131</a:t>
            </a:fld>
            <a:endParaRPr kumimoji="1" lang="ja-JP" altLang="en-US"/>
          </a:p>
        </p:txBody>
      </p:sp>
    </p:spTree>
    <p:extLst>
      <p:ext uri="{BB962C8B-B14F-4D97-AF65-F5344CB8AC3E}">
        <p14:creationId xmlns:p14="http://schemas.microsoft.com/office/powerpoint/2010/main" val="19046856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132</a:t>
            </a:fld>
            <a:endParaRPr kumimoji="1" lang="ja-JP" altLang="en-US"/>
          </a:p>
        </p:txBody>
      </p:sp>
    </p:spTree>
    <p:extLst>
      <p:ext uri="{BB962C8B-B14F-4D97-AF65-F5344CB8AC3E}">
        <p14:creationId xmlns:p14="http://schemas.microsoft.com/office/powerpoint/2010/main" val="25459301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133</a:t>
            </a:fld>
            <a:endParaRPr kumimoji="1" lang="ja-JP" altLang="en-US"/>
          </a:p>
        </p:txBody>
      </p:sp>
    </p:spTree>
    <p:extLst>
      <p:ext uri="{BB962C8B-B14F-4D97-AF65-F5344CB8AC3E}">
        <p14:creationId xmlns:p14="http://schemas.microsoft.com/office/powerpoint/2010/main" val="26716699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134</a:t>
            </a:fld>
            <a:endParaRPr kumimoji="1" lang="ja-JP" altLang="en-US"/>
          </a:p>
        </p:txBody>
      </p:sp>
    </p:spTree>
    <p:extLst>
      <p:ext uri="{BB962C8B-B14F-4D97-AF65-F5344CB8AC3E}">
        <p14:creationId xmlns:p14="http://schemas.microsoft.com/office/powerpoint/2010/main" val="312923795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135</a:t>
            </a:fld>
            <a:endParaRPr kumimoji="1" lang="ja-JP" altLang="en-US"/>
          </a:p>
        </p:txBody>
      </p:sp>
    </p:spTree>
    <p:extLst>
      <p:ext uri="{BB962C8B-B14F-4D97-AF65-F5344CB8AC3E}">
        <p14:creationId xmlns:p14="http://schemas.microsoft.com/office/powerpoint/2010/main" val="39641013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136</a:t>
            </a:fld>
            <a:endParaRPr kumimoji="1" lang="ja-JP" altLang="en-US"/>
          </a:p>
        </p:txBody>
      </p:sp>
    </p:spTree>
    <p:extLst>
      <p:ext uri="{BB962C8B-B14F-4D97-AF65-F5344CB8AC3E}">
        <p14:creationId xmlns:p14="http://schemas.microsoft.com/office/powerpoint/2010/main" val="30860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a:t>
            </a:fld>
            <a:endParaRPr kumimoji="1" lang="ja-JP" altLang="en-US"/>
          </a:p>
        </p:txBody>
      </p:sp>
    </p:spTree>
    <p:extLst>
      <p:ext uri="{BB962C8B-B14F-4D97-AF65-F5344CB8AC3E}">
        <p14:creationId xmlns:p14="http://schemas.microsoft.com/office/powerpoint/2010/main" val="28110316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137</a:t>
            </a:fld>
            <a:endParaRPr kumimoji="1" lang="ja-JP" altLang="en-US"/>
          </a:p>
        </p:txBody>
      </p:sp>
    </p:spTree>
    <p:extLst>
      <p:ext uri="{BB962C8B-B14F-4D97-AF65-F5344CB8AC3E}">
        <p14:creationId xmlns:p14="http://schemas.microsoft.com/office/powerpoint/2010/main" val="147037315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138</a:t>
            </a:fld>
            <a:endParaRPr kumimoji="1" lang="ja-JP" altLang="en-US"/>
          </a:p>
        </p:txBody>
      </p:sp>
    </p:spTree>
    <p:extLst>
      <p:ext uri="{BB962C8B-B14F-4D97-AF65-F5344CB8AC3E}">
        <p14:creationId xmlns:p14="http://schemas.microsoft.com/office/powerpoint/2010/main" val="198261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a:t>
            </a:fld>
            <a:endParaRPr kumimoji="1" lang="ja-JP" altLang="en-US"/>
          </a:p>
        </p:txBody>
      </p:sp>
    </p:spTree>
    <p:extLst>
      <p:ext uri="{BB962C8B-B14F-4D97-AF65-F5344CB8AC3E}">
        <p14:creationId xmlns:p14="http://schemas.microsoft.com/office/powerpoint/2010/main" val="3855921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a:t>
            </a:fld>
            <a:endParaRPr kumimoji="1" lang="ja-JP" altLang="en-US"/>
          </a:p>
        </p:txBody>
      </p:sp>
    </p:spTree>
    <p:extLst>
      <p:ext uri="{BB962C8B-B14F-4D97-AF65-F5344CB8AC3E}">
        <p14:creationId xmlns:p14="http://schemas.microsoft.com/office/powerpoint/2010/main" val="2803250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a:t>
            </a:fld>
            <a:endParaRPr kumimoji="1" lang="ja-JP" altLang="en-US"/>
          </a:p>
        </p:txBody>
      </p:sp>
    </p:spTree>
    <p:extLst>
      <p:ext uri="{BB962C8B-B14F-4D97-AF65-F5344CB8AC3E}">
        <p14:creationId xmlns:p14="http://schemas.microsoft.com/office/powerpoint/2010/main" val="1983554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a:t>
            </a:fld>
            <a:endParaRPr kumimoji="1" lang="ja-JP" altLang="en-US"/>
          </a:p>
        </p:txBody>
      </p:sp>
    </p:spTree>
    <p:extLst>
      <p:ext uri="{BB962C8B-B14F-4D97-AF65-F5344CB8AC3E}">
        <p14:creationId xmlns:p14="http://schemas.microsoft.com/office/powerpoint/2010/main" val="137837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a:t>
            </a:fld>
            <a:endParaRPr kumimoji="1" lang="ja-JP" altLang="en-US"/>
          </a:p>
        </p:txBody>
      </p:sp>
    </p:spTree>
    <p:extLst>
      <p:ext uri="{BB962C8B-B14F-4D97-AF65-F5344CB8AC3E}">
        <p14:creationId xmlns:p14="http://schemas.microsoft.com/office/powerpoint/2010/main" val="2675950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20</a:t>
            </a:fld>
            <a:endParaRPr kumimoji="1" lang="ja-JP" altLang="en-US"/>
          </a:p>
        </p:txBody>
      </p:sp>
    </p:spTree>
    <p:extLst>
      <p:ext uri="{BB962C8B-B14F-4D97-AF65-F5344CB8AC3E}">
        <p14:creationId xmlns:p14="http://schemas.microsoft.com/office/powerpoint/2010/main" val="31025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a:t>
            </a:fld>
            <a:endParaRPr kumimoji="1" lang="ja-JP" altLang="en-US"/>
          </a:p>
        </p:txBody>
      </p:sp>
    </p:spTree>
    <p:extLst>
      <p:ext uri="{BB962C8B-B14F-4D97-AF65-F5344CB8AC3E}">
        <p14:creationId xmlns:p14="http://schemas.microsoft.com/office/powerpoint/2010/main" val="37901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6B0DA-31E8-7D35-5F5C-7173757BA6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92944D-D6EA-2FD8-3D3A-C4849A9078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90DEEA0-3E39-02AC-B0C5-675C61AD35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mn-ea"/>
            </a:endParaRPr>
          </a:p>
        </p:txBody>
      </p:sp>
      <p:sp>
        <p:nvSpPr>
          <p:cNvPr id="4" name="スライド番号プレースホルダー 3">
            <a:extLst>
              <a:ext uri="{FF2B5EF4-FFF2-40B4-BE49-F238E27FC236}">
                <a16:creationId xmlns:a16="http://schemas.microsoft.com/office/drawing/2014/main" id="{F3F98527-11F2-8B2B-474F-18A88C4DEF5A}"/>
              </a:ext>
            </a:extLst>
          </p:cNvPr>
          <p:cNvSpPr>
            <a:spLocks noGrp="1"/>
          </p:cNvSpPr>
          <p:nvPr>
            <p:ph type="sldNum" sz="quarter" idx="5"/>
          </p:nvPr>
        </p:nvSpPr>
        <p:spPr/>
        <p:txBody>
          <a:bodyPr/>
          <a:lstStyle/>
          <a:p>
            <a:fld id="{BF87BCA9-3BA0-4426-9EA6-B6C30ED0242E}" type="slidenum">
              <a:rPr kumimoji="1" lang="ja-JP" altLang="en-US" smtClean="0"/>
              <a:t>22</a:t>
            </a:fld>
            <a:endParaRPr kumimoji="1" lang="ja-JP" altLang="en-US"/>
          </a:p>
        </p:txBody>
      </p:sp>
    </p:spTree>
    <p:extLst>
      <p:ext uri="{BB962C8B-B14F-4D97-AF65-F5344CB8AC3E}">
        <p14:creationId xmlns:p14="http://schemas.microsoft.com/office/powerpoint/2010/main" val="1633029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23</a:t>
            </a:fld>
            <a:endParaRPr kumimoji="1" lang="ja-JP" altLang="en-US"/>
          </a:p>
        </p:txBody>
      </p:sp>
    </p:spTree>
    <p:extLst>
      <p:ext uri="{BB962C8B-B14F-4D97-AF65-F5344CB8AC3E}">
        <p14:creationId xmlns:p14="http://schemas.microsoft.com/office/powerpoint/2010/main" val="691169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24</a:t>
            </a:fld>
            <a:endParaRPr kumimoji="1" lang="ja-JP" altLang="en-US"/>
          </a:p>
        </p:txBody>
      </p:sp>
    </p:spTree>
    <p:extLst>
      <p:ext uri="{BB962C8B-B14F-4D97-AF65-F5344CB8AC3E}">
        <p14:creationId xmlns:p14="http://schemas.microsoft.com/office/powerpoint/2010/main" val="1886179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25</a:t>
            </a:fld>
            <a:endParaRPr kumimoji="1" lang="ja-JP" altLang="en-US"/>
          </a:p>
        </p:txBody>
      </p:sp>
    </p:spTree>
    <p:extLst>
      <p:ext uri="{BB962C8B-B14F-4D97-AF65-F5344CB8AC3E}">
        <p14:creationId xmlns:p14="http://schemas.microsoft.com/office/powerpoint/2010/main" val="485064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26</a:t>
            </a:fld>
            <a:endParaRPr kumimoji="1" lang="ja-JP" altLang="en-US"/>
          </a:p>
        </p:txBody>
      </p:sp>
    </p:spTree>
    <p:extLst>
      <p:ext uri="{BB962C8B-B14F-4D97-AF65-F5344CB8AC3E}">
        <p14:creationId xmlns:p14="http://schemas.microsoft.com/office/powerpoint/2010/main" val="3096934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27</a:t>
            </a:fld>
            <a:endParaRPr kumimoji="1" lang="ja-JP" altLang="en-US"/>
          </a:p>
        </p:txBody>
      </p:sp>
    </p:spTree>
    <p:extLst>
      <p:ext uri="{BB962C8B-B14F-4D97-AF65-F5344CB8AC3E}">
        <p14:creationId xmlns:p14="http://schemas.microsoft.com/office/powerpoint/2010/main" val="2746853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i="0" dirty="0">
              <a:solidFill>
                <a:srgbClr val="222222"/>
              </a:solidFill>
              <a:effectLst/>
              <a:latin typeface="Meiryo" panose="020B0604030504040204" pitchFamily="50" charset="-128"/>
              <a:ea typeface="Meiryo" panose="020B0604030504040204" pitchFamily="50" charset="-128"/>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28</a:t>
            </a:fld>
            <a:endParaRPr kumimoji="1" lang="ja-JP" altLang="en-US"/>
          </a:p>
        </p:txBody>
      </p:sp>
    </p:spTree>
    <p:extLst>
      <p:ext uri="{BB962C8B-B14F-4D97-AF65-F5344CB8AC3E}">
        <p14:creationId xmlns:p14="http://schemas.microsoft.com/office/powerpoint/2010/main" val="945148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29</a:t>
            </a:fld>
            <a:endParaRPr kumimoji="1" lang="ja-JP" altLang="en-US"/>
          </a:p>
        </p:txBody>
      </p:sp>
    </p:spTree>
    <p:extLst>
      <p:ext uri="{BB962C8B-B14F-4D97-AF65-F5344CB8AC3E}">
        <p14:creationId xmlns:p14="http://schemas.microsoft.com/office/powerpoint/2010/main" val="499462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30</a:t>
            </a:fld>
            <a:endParaRPr kumimoji="1" lang="ja-JP" altLang="en-US"/>
          </a:p>
        </p:txBody>
      </p:sp>
    </p:spTree>
    <p:extLst>
      <p:ext uri="{BB962C8B-B14F-4D97-AF65-F5344CB8AC3E}">
        <p14:creationId xmlns:p14="http://schemas.microsoft.com/office/powerpoint/2010/main" val="4268683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dirty="0">
              <a:solidFill>
                <a:srgbClr val="000000"/>
              </a:solidFill>
              <a:effectLst/>
              <a:latin typeface="MS UI Gothic" panose="020B0600070205080204" pitchFamily="50" charset="-128"/>
              <a:ea typeface="MS UI Gothic" panose="020B0600070205080204" pitchFamily="50" charset="-128"/>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31</a:t>
            </a:fld>
            <a:endParaRPr kumimoji="1" lang="ja-JP" altLang="en-US"/>
          </a:p>
        </p:txBody>
      </p:sp>
    </p:spTree>
    <p:extLst>
      <p:ext uri="{BB962C8B-B14F-4D97-AF65-F5344CB8AC3E}">
        <p14:creationId xmlns:p14="http://schemas.microsoft.com/office/powerpoint/2010/main" val="383579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800" dirty="0">
              <a:solidFill>
                <a:prstClr val="white"/>
              </a:solidFill>
              <a:latin typeface="メイリオ" pitchFamily="50" charset="-128"/>
              <a:ea typeface="メイリオ" pitchFamily="50" charset="-128"/>
              <a:cs typeface="メイリオ" pitchFamily="50" charset="-128"/>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a:t>
            </a:fld>
            <a:endParaRPr kumimoji="1" lang="ja-JP" altLang="en-US"/>
          </a:p>
        </p:txBody>
      </p:sp>
    </p:spTree>
    <p:extLst>
      <p:ext uri="{BB962C8B-B14F-4D97-AF65-F5344CB8AC3E}">
        <p14:creationId xmlns:p14="http://schemas.microsoft.com/office/powerpoint/2010/main" val="112301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32</a:t>
            </a:fld>
            <a:endParaRPr kumimoji="1" lang="ja-JP" altLang="en-US"/>
          </a:p>
        </p:txBody>
      </p:sp>
    </p:spTree>
    <p:extLst>
      <p:ext uri="{BB962C8B-B14F-4D97-AF65-F5344CB8AC3E}">
        <p14:creationId xmlns:p14="http://schemas.microsoft.com/office/powerpoint/2010/main" val="2880848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33</a:t>
            </a:fld>
            <a:endParaRPr kumimoji="1" lang="ja-JP" altLang="en-US"/>
          </a:p>
        </p:txBody>
      </p:sp>
    </p:spTree>
    <p:extLst>
      <p:ext uri="{BB962C8B-B14F-4D97-AF65-F5344CB8AC3E}">
        <p14:creationId xmlns:p14="http://schemas.microsoft.com/office/powerpoint/2010/main" val="3512463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34</a:t>
            </a:fld>
            <a:endParaRPr kumimoji="1" lang="ja-JP" altLang="en-US"/>
          </a:p>
        </p:txBody>
      </p:sp>
    </p:spTree>
    <p:extLst>
      <p:ext uri="{BB962C8B-B14F-4D97-AF65-F5344CB8AC3E}">
        <p14:creationId xmlns:p14="http://schemas.microsoft.com/office/powerpoint/2010/main" val="1598546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35</a:t>
            </a:fld>
            <a:endParaRPr kumimoji="1" lang="ja-JP" altLang="en-US"/>
          </a:p>
        </p:txBody>
      </p:sp>
    </p:spTree>
    <p:extLst>
      <p:ext uri="{BB962C8B-B14F-4D97-AF65-F5344CB8AC3E}">
        <p14:creationId xmlns:p14="http://schemas.microsoft.com/office/powerpoint/2010/main" val="4101636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36</a:t>
            </a:fld>
            <a:endParaRPr kumimoji="1" lang="ja-JP" altLang="en-US"/>
          </a:p>
        </p:txBody>
      </p:sp>
    </p:spTree>
    <p:extLst>
      <p:ext uri="{BB962C8B-B14F-4D97-AF65-F5344CB8AC3E}">
        <p14:creationId xmlns:p14="http://schemas.microsoft.com/office/powerpoint/2010/main" val="2388598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37</a:t>
            </a:fld>
            <a:endParaRPr kumimoji="1" lang="ja-JP" altLang="en-US"/>
          </a:p>
        </p:txBody>
      </p:sp>
    </p:spTree>
    <p:extLst>
      <p:ext uri="{BB962C8B-B14F-4D97-AF65-F5344CB8AC3E}">
        <p14:creationId xmlns:p14="http://schemas.microsoft.com/office/powerpoint/2010/main" val="1786890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38</a:t>
            </a:fld>
            <a:endParaRPr kumimoji="1" lang="ja-JP" altLang="en-US"/>
          </a:p>
        </p:txBody>
      </p:sp>
    </p:spTree>
    <p:extLst>
      <p:ext uri="{BB962C8B-B14F-4D97-AF65-F5344CB8AC3E}">
        <p14:creationId xmlns:p14="http://schemas.microsoft.com/office/powerpoint/2010/main" val="2404546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39</a:t>
            </a:fld>
            <a:endParaRPr kumimoji="1" lang="ja-JP" altLang="en-US"/>
          </a:p>
        </p:txBody>
      </p:sp>
    </p:spTree>
    <p:extLst>
      <p:ext uri="{BB962C8B-B14F-4D97-AF65-F5344CB8AC3E}">
        <p14:creationId xmlns:p14="http://schemas.microsoft.com/office/powerpoint/2010/main" val="3448201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1F25E-AED8-BA9C-B087-0B4114C81C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F9D084-6D60-4381-E4B7-FE9AEEE6DFD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C4D863-0500-3B84-9483-0FA801DCBFC7}"/>
              </a:ext>
            </a:extLst>
          </p:cNvPr>
          <p:cNvSpPr>
            <a:spLocks noGrp="1"/>
          </p:cNvSpPr>
          <p:nvPr>
            <p:ph type="body" idx="1"/>
          </p:nvPr>
        </p:nvSpPr>
        <p:spPr/>
        <p:txBody>
          <a:bodyPr/>
          <a:lstStyle/>
          <a:p>
            <a:endParaRPr kumimoji="1" lang="en-US" altLang="ja-JP" b="0" i="0" dirty="0">
              <a:solidFill>
                <a:srgbClr val="222222"/>
              </a:solidFill>
              <a:effectLst/>
              <a:latin typeface="Meiryo" panose="020B0604030504040204" pitchFamily="50" charset="-128"/>
              <a:ea typeface="Meiryo" panose="020B0604030504040204" pitchFamily="50" charset="-128"/>
            </a:endParaRPr>
          </a:p>
        </p:txBody>
      </p:sp>
      <p:sp>
        <p:nvSpPr>
          <p:cNvPr id="4" name="スライド番号プレースホルダー 3">
            <a:extLst>
              <a:ext uri="{FF2B5EF4-FFF2-40B4-BE49-F238E27FC236}">
                <a16:creationId xmlns:a16="http://schemas.microsoft.com/office/drawing/2014/main" id="{B494551B-97D2-004E-787F-70F244632809}"/>
              </a:ext>
            </a:extLst>
          </p:cNvPr>
          <p:cNvSpPr>
            <a:spLocks noGrp="1"/>
          </p:cNvSpPr>
          <p:nvPr>
            <p:ph type="sldNum" sz="quarter" idx="5"/>
          </p:nvPr>
        </p:nvSpPr>
        <p:spPr/>
        <p:txBody>
          <a:bodyPr/>
          <a:lstStyle/>
          <a:p>
            <a:fld id="{BF87BCA9-3BA0-4426-9EA6-B6C30ED0242E}" type="slidenum">
              <a:rPr kumimoji="1" lang="ja-JP" altLang="en-US" smtClean="0"/>
              <a:t>40</a:t>
            </a:fld>
            <a:endParaRPr kumimoji="1" lang="ja-JP" altLang="en-US"/>
          </a:p>
        </p:txBody>
      </p:sp>
    </p:spTree>
    <p:extLst>
      <p:ext uri="{BB962C8B-B14F-4D97-AF65-F5344CB8AC3E}">
        <p14:creationId xmlns:p14="http://schemas.microsoft.com/office/powerpoint/2010/main" val="2975882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44</a:t>
            </a:fld>
            <a:endParaRPr kumimoji="1" lang="ja-JP" altLang="en-US"/>
          </a:p>
        </p:txBody>
      </p:sp>
    </p:spTree>
    <p:extLst>
      <p:ext uri="{BB962C8B-B14F-4D97-AF65-F5344CB8AC3E}">
        <p14:creationId xmlns:p14="http://schemas.microsoft.com/office/powerpoint/2010/main" val="24752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mn-ea"/>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a:t>
            </a:fld>
            <a:endParaRPr kumimoji="1" lang="ja-JP" altLang="en-US"/>
          </a:p>
        </p:txBody>
      </p:sp>
    </p:spTree>
    <p:extLst>
      <p:ext uri="{BB962C8B-B14F-4D97-AF65-F5344CB8AC3E}">
        <p14:creationId xmlns:p14="http://schemas.microsoft.com/office/powerpoint/2010/main" val="2111898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45</a:t>
            </a:fld>
            <a:endParaRPr kumimoji="1" lang="ja-JP" altLang="en-US"/>
          </a:p>
        </p:txBody>
      </p:sp>
    </p:spTree>
    <p:extLst>
      <p:ext uri="{BB962C8B-B14F-4D97-AF65-F5344CB8AC3E}">
        <p14:creationId xmlns:p14="http://schemas.microsoft.com/office/powerpoint/2010/main" val="836356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46</a:t>
            </a:fld>
            <a:endParaRPr kumimoji="1" lang="ja-JP" altLang="en-US"/>
          </a:p>
        </p:txBody>
      </p:sp>
    </p:spTree>
    <p:extLst>
      <p:ext uri="{BB962C8B-B14F-4D97-AF65-F5344CB8AC3E}">
        <p14:creationId xmlns:p14="http://schemas.microsoft.com/office/powerpoint/2010/main" val="822384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47</a:t>
            </a:fld>
            <a:endParaRPr kumimoji="1" lang="ja-JP" altLang="en-US"/>
          </a:p>
        </p:txBody>
      </p:sp>
    </p:spTree>
    <p:extLst>
      <p:ext uri="{BB962C8B-B14F-4D97-AF65-F5344CB8AC3E}">
        <p14:creationId xmlns:p14="http://schemas.microsoft.com/office/powerpoint/2010/main" val="389070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solidFill>
                <a:prstClr val="black"/>
              </a:solidFill>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48</a:t>
            </a:fld>
            <a:endParaRPr kumimoji="1" lang="ja-JP" altLang="en-US"/>
          </a:p>
        </p:txBody>
      </p:sp>
    </p:spTree>
    <p:extLst>
      <p:ext uri="{BB962C8B-B14F-4D97-AF65-F5344CB8AC3E}">
        <p14:creationId xmlns:p14="http://schemas.microsoft.com/office/powerpoint/2010/main" val="304216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49</a:t>
            </a:fld>
            <a:endParaRPr kumimoji="1" lang="ja-JP" altLang="en-US"/>
          </a:p>
        </p:txBody>
      </p:sp>
    </p:spTree>
    <p:extLst>
      <p:ext uri="{BB962C8B-B14F-4D97-AF65-F5344CB8AC3E}">
        <p14:creationId xmlns:p14="http://schemas.microsoft.com/office/powerpoint/2010/main" val="2165708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i="0" dirty="0">
              <a:solidFill>
                <a:schemeClr val="lt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50</a:t>
            </a:fld>
            <a:endParaRPr kumimoji="1" lang="ja-JP" altLang="en-US"/>
          </a:p>
        </p:txBody>
      </p:sp>
    </p:spTree>
    <p:extLst>
      <p:ext uri="{BB962C8B-B14F-4D97-AF65-F5344CB8AC3E}">
        <p14:creationId xmlns:p14="http://schemas.microsoft.com/office/powerpoint/2010/main" val="844754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51</a:t>
            </a:fld>
            <a:endParaRPr kumimoji="1" lang="ja-JP" altLang="en-US"/>
          </a:p>
        </p:txBody>
      </p:sp>
    </p:spTree>
    <p:extLst>
      <p:ext uri="{BB962C8B-B14F-4D97-AF65-F5344CB8AC3E}">
        <p14:creationId xmlns:p14="http://schemas.microsoft.com/office/powerpoint/2010/main" val="440799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52</a:t>
            </a:fld>
            <a:endParaRPr kumimoji="1" lang="ja-JP" altLang="en-US"/>
          </a:p>
        </p:txBody>
      </p:sp>
    </p:spTree>
    <p:extLst>
      <p:ext uri="{BB962C8B-B14F-4D97-AF65-F5344CB8AC3E}">
        <p14:creationId xmlns:p14="http://schemas.microsoft.com/office/powerpoint/2010/main" val="23965607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53</a:t>
            </a:fld>
            <a:endParaRPr kumimoji="1" lang="ja-JP" altLang="en-US"/>
          </a:p>
        </p:txBody>
      </p:sp>
    </p:spTree>
    <p:extLst>
      <p:ext uri="{BB962C8B-B14F-4D97-AF65-F5344CB8AC3E}">
        <p14:creationId xmlns:p14="http://schemas.microsoft.com/office/powerpoint/2010/main" val="1430447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54</a:t>
            </a:fld>
            <a:endParaRPr kumimoji="1" lang="ja-JP" altLang="en-US"/>
          </a:p>
        </p:txBody>
      </p:sp>
    </p:spTree>
    <p:extLst>
      <p:ext uri="{BB962C8B-B14F-4D97-AF65-F5344CB8AC3E}">
        <p14:creationId xmlns:p14="http://schemas.microsoft.com/office/powerpoint/2010/main" val="277103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a:t>
            </a:fld>
            <a:endParaRPr kumimoji="1" lang="ja-JP" altLang="en-US"/>
          </a:p>
        </p:txBody>
      </p:sp>
    </p:spTree>
    <p:extLst>
      <p:ext uri="{BB962C8B-B14F-4D97-AF65-F5344CB8AC3E}">
        <p14:creationId xmlns:p14="http://schemas.microsoft.com/office/powerpoint/2010/main" val="3274661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55</a:t>
            </a:fld>
            <a:endParaRPr kumimoji="1" lang="ja-JP" altLang="en-US"/>
          </a:p>
        </p:txBody>
      </p:sp>
    </p:spTree>
    <p:extLst>
      <p:ext uri="{BB962C8B-B14F-4D97-AF65-F5344CB8AC3E}">
        <p14:creationId xmlns:p14="http://schemas.microsoft.com/office/powerpoint/2010/main" val="22344265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lnSpc>
                <a:spcPts val="1900"/>
              </a:lnSpc>
              <a:buClr>
                <a:srgbClr val="F9BE00"/>
              </a:buClr>
              <a:defRPr/>
            </a:pPr>
            <a:endParaRPr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57</a:t>
            </a:fld>
            <a:endParaRPr kumimoji="1" lang="ja-JP" altLang="en-US"/>
          </a:p>
        </p:txBody>
      </p:sp>
    </p:spTree>
    <p:extLst>
      <p:ext uri="{BB962C8B-B14F-4D97-AF65-F5344CB8AC3E}">
        <p14:creationId xmlns:p14="http://schemas.microsoft.com/office/powerpoint/2010/main" val="33604301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lnSpc>
                <a:spcPts val="1886"/>
              </a:lnSpc>
              <a:buClr>
                <a:srgbClr val="F9BE00"/>
              </a:buClr>
              <a:defRPr/>
            </a:pPr>
            <a:endParaRPr lang="en-US" altLang="ja-JP" dirty="0">
              <a:solidFill>
                <a:prstClr val="black"/>
              </a:solidFill>
              <a:latin typeface="メイリオ"/>
              <a:ea typeface="メイリオ"/>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58</a:t>
            </a:fld>
            <a:endParaRPr kumimoji="1" lang="ja-JP" altLang="en-US"/>
          </a:p>
        </p:txBody>
      </p:sp>
    </p:spTree>
    <p:extLst>
      <p:ext uri="{BB962C8B-B14F-4D97-AF65-F5344CB8AC3E}">
        <p14:creationId xmlns:p14="http://schemas.microsoft.com/office/powerpoint/2010/main" val="1261314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59</a:t>
            </a:fld>
            <a:endParaRPr kumimoji="1" lang="ja-JP" altLang="en-US"/>
          </a:p>
        </p:txBody>
      </p:sp>
    </p:spTree>
    <p:extLst>
      <p:ext uri="{BB962C8B-B14F-4D97-AF65-F5344CB8AC3E}">
        <p14:creationId xmlns:p14="http://schemas.microsoft.com/office/powerpoint/2010/main" val="855370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61</a:t>
            </a:fld>
            <a:endParaRPr kumimoji="1" lang="ja-JP" altLang="en-US"/>
          </a:p>
        </p:txBody>
      </p:sp>
    </p:spTree>
    <p:extLst>
      <p:ext uri="{BB962C8B-B14F-4D97-AF65-F5344CB8AC3E}">
        <p14:creationId xmlns:p14="http://schemas.microsoft.com/office/powerpoint/2010/main" val="41768853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62</a:t>
            </a:fld>
            <a:endParaRPr kumimoji="1" lang="ja-JP" altLang="en-US"/>
          </a:p>
        </p:txBody>
      </p:sp>
    </p:spTree>
    <p:extLst>
      <p:ext uri="{BB962C8B-B14F-4D97-AF65-F5344CB8AC3E}">
        <p14:creationId xmlns:p14="http://schemas.microsoft.com/office/powerpoint/2010/main" val="2198077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63</a:t>
            </a:fld>
            <a:endParaRPr kumimoji="1" lang="ja-JP" altLang="en-US"/>
          </a:p>
        </p:txBody>
      </p:sp>
    </p:spTree>
    <p:extLst>
      <p:ext uri="{BB962C8B-B14F-4D97-AF65-F5344CB8AC3E}">
        <p14:creationId xmlns:p14="http://schemas.microsoft.com/office/powerpoint/2010/main" val="20788810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64</a:t>
            </a:fld>
            <a:endParaRPr kumimoji="1" lang="ja-JP" altLang="en-US"/>
          </a:p>
        </p:txBody>
      </p:sp>
    </p:spTree>
    <p:extLst>
      <p:ext uri="{BB962C8B-B14F-4D97-AF65-F5344CB8AC3E}">
        <p14:creationId xmlns:p14="http://schemas.microsoft.com/office/powerpoint/2010/main" val="24519932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65</a:t>
            </a:fld>
            <a:endParaRPr kumimoji="1" lang="ja-JP" altLang="en-US"/>
          </a:p>
        </p:txBody>
      </p:sp>
    </p:spTree>
    <p:extLst>
      <p:ext uri="{BB962C8B-B14F-4D97-AF65-F5344CB8AC3E}">
        <p14:creationId xmlns:p14="http://schemas.microsoft.com/office/powerpoint/2010/main" val="24208209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66</a:t>
            </a:fld>
            <a:endParaRPr kumimoji="1" lang="ja-JP" altLang="en-US"/>
          </a:p>
        </p:txBody>
      </p:sp>
    </p:spTree>
    <p:extLst>
      <p:ext uri="{BB962C8B-B14F-4D97-AF65-F5344CB8AC3E}">
        <p14:creationId xmlns:p14="http://schemas.microsoft.com/office/powerpoint/2010/main" val="287182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52D7-5546-B7C9-3177-47E149F713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5916DE-A2AA-7229-3624-60AE7FA18A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54705D-510B-EE50-7428-AD0CFD13F0E3}"/>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A539252F-BE57-7ADD-7635-55FE1AF0C6B9}"/>
              </a:ext>
            </a:extLst>
          </p:cNvPr>
          <p:cNvSpPr>
            <a:spLocks noGrp="1"/>
          </p:cNvSpPr>
          <p:nvPr>
            <p:ph type="sldNum" sz="quarter" idx="5"/>
          </p:nvPr>
        </p:nvSpPr>
        <p:spPr/>
        <p:txBody>
          <a:bodyPr/>
          <a:lstStyle/>
          <a:p>
            <a:fld id="{BF87BCA9-3BA0-4426-9EA6-B6C30ED0242E}" type="slidenum">
              <a:rPr kumimoji="1" lang="ja-JP" altLang="en-US" smtClean="0"/>
              <a:t>7</a:t>
            </a:fld>
            <a:endParaRPr kumimoji="1" lang="ja-JP" altLang="en-US"/>
          </a:p>
        </p:txBody>
      </p:sp>
    </p:spTree>
    <p:extLst>
      <p:ext uri="{BB962C8B-B14F-4D97-AF65-F5344CB8AC3E}">
        <p14:creationId xmlns:p14="http://schemas.microsoft.com/office/powerpoint/2010/main" val="24093072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67</a:t>
            </a:fld>
            <a:endParaRPr kumimoji="1" lang="ja-JP" altLang="en-US"/>
          </a:p>
        </p:txBody>
      </p:sp>
    </p:spTree>
    <p:extLst>
      <p:ext uri="{BB962C8B-B14F-4D97-AF65-F5344CB8AC3E}">
        <p14:creationId xmlns:p14="http://schemas.microsoft.com/office/powerpoint/2010/main" val="1798702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68</a:t>
            </a:fld>
            <a:endParaRPr kumimoji="1" lang="ja-JP" altLang="en-US"/>
          </a:p>
        </p:txBody>
      </p:sp>
    </p:spTree>
    <p:extLst>
      <p:ext uri="{BB962C8B-B14F-4D97-AF65-F5344CB8AC3E}">
        <p14:creationId xmlns:p14="http://schemas.microsoft.com/office/powerpoint/2010/main" val="2237550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69</a:t>
            </a:fld>
            <a:endParaRPr kumimoji="1" lang="ja-JP" altLang="en-US"/>
          </a:p>
        </p:txBody>
      </p:sp>
    </p:spTree>
    <p:extLst>
      <p:ext uri="{BB962C8B-B14F-4D97-AF65-F5344CB8AC3E}">
        <p14:creationId xmlns:p14="http://schemas.microsoft.com/office/powerpoint/2010/main" val="28042131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70</a:t>
            </a:fld>
            <a:endParaRPr kumimoji="1" lang="ja-JP" altLang="en-US"/>
          </a:p>
        </p:txBody>
      </p:sp>
    </p:spTree>
    <p:extLst>
      <p:ext uri="{BB962C8B-B14F-4D97-AF65-F5344CB8AC3E}">
        <p14:creationId xmlns:p14="http://schemas.microsoft.com/office/powerpoint/2010/main" val="31068384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u="none"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71</a:t>
            </a:fld>
            <a:endParaRPr kumimoji="1" lang="ja-JP" altLang="en-US"/>
          </a:p>
        </p:txBody>
      </p:sp>
    </p:spTree>
    <p:extLst>
      <p:ext uri="{BB962C8B-B14F-4D97-AF65-F5344CB8AC3E}">
        <p14:creationId xmlns:p14="http://schemas.microsoft.com/office/powerpoint/2010/main" val="17662804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72</a:t>
            </a:fld>
            <a:endParaRPr kumimoji="1" lang="ja-JP" altLang="en-US"/>
          </a:p>
        </p:txBody>
      </p:sp>
    </p:spTree>
    <p:extLst>
      <p:ext uri="{BB962C8B-B14F-4D97-AF65-F5344CB8AC3E}">
        <p14:creationId xmlns:p14="http://schemas.microsoft.com/office/powerpoint/2010/main" val="40218985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73</a:t>
            </a:fld>
            <a:endParaRPr kumimoji="1" lang="ja-JP" altLang="en-US"/>
          </a:p>
        </p:txBody>
      </p:sp>
    </p:spTree>
    <p:extLst>
      <p:ext uri="{BB962C8B-B14F-4D97-AF65-F5344CB8AC3E}">
        <p14:creationId xmlns:p14="http://schemas.microsoft.com/office/powerpoint/2010/main" val="5780828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lnSpc>
                <a:spcPts val="1886"/>
              </a:lnSpc>
              <a:buClr>
                <a:srgbClr val="F9BE00"/>
              </a:buClr>
              <a:defRPr/>
            </a:pPr>
            <a:endParaRPr lang="en-US" altLang="ja-JP" dirty="0">
              <a:solidFill>
                <a:prstClr val="black"/>
              </a:solidFill>
              <a:latin typeface="メイリオ"/>
              <a:ea typeface="メイリオ"/>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74</a:t>
            </a:fld>
            <a:endParaRPr kumimoji="1" lang="ja-JP" altLang="en-US"/>
          </a:p>
        </p:txBody>
      </p:sp>
    </p:spTree>
    <p:extLst>
      <p:ext uri="{BB962C8B-B14F-4D97-AF65-F5344CB8AC3E}">
        <p14:creationId xmlns:p14="http://schemas.microsoft.com/office/powerpoint/2010/main" val="206750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lnSpc>
                <a:spcPts val="1886"/>
              </a:lnSpc>
              <a:buClr>
                <a:srgbClr val="F9BE00"/>
              </a:buClr>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75</a:t>
            </a:fld>
            <a:endParaRPr kumimoji="1" lang="ja-JP" altLang="en-US"/>
          </a:p>
        </p:txBody>
      </p:sp>
    </p:spTree>
    <p:extLst>
      <p:ext uri="{BB962C8B-B14F-4D97-AF65-F5344CB8AC3E}">
        <p14:creationId xmlns:p14="http://schemas.microsoft.com/office/powerpoint/2010/main" val="39002596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0" dirty="0">
              <a:solidFill>
                <a:prstClr val="black"/>
              </a:solidFill>
              <a:latin typeface="メイリオ"/>
              <a:ea typeface="メイリオ"/>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76</a:t>
            </a:fld>
            <a:endParaRPr kumimoji="1" lang="ja-JP" altLang="en-US"/>
          </a:p>
        </p:txBody>
      </p:sp>
    </p:spTree>
    <p:extLst>
      <p:ext uri="{BB962C8B-B14F-4D97-AF65-F5344CB8AC3E}">
        <p14:creationId xmlns:p14="http://schemas.microsoft.com/office/powerpoint/2010/main" val="4215811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a:t>
            </a:fld>
            <a:endParaRPr kumimoji="1" lang="ja-JP" altLang="en-US"/>
          </a:p>
        </p:txBody>
      </p:sp>
    </p:spTree>
    <p:extLst>
      <p:ext uri="{BB962C8B-B14F-4D97-AF65-F5344CB8AC3E}">
        <p14:creationId xmlns:p14="http://schemas.microsoft.com/office/powerpoint/2010/main" val="22349440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77</a:t>
            </a:fld>
            <a:endParaRPr kumimoji="1" lang="ja-JP" altLang="en-US"/>
          </a:p>
        </p:txBody>
      </p:sp>
    </p:spTree>
    <p:extLst>
      <p:ext uri="{BB962C8B-B14F-4D97-AF65-F5344CB8AC3E}">
        <p14:creationId xmlns:p14="http://schemas.microsoft.com/office/powerpoint/2010/main" val="32215368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defRPr/>
            </a:pPr>
            <a:endParaRPr lang="en-US" altLang="ja-JP" b="0" dirty="0">
              <a:solidFill>
                <a:prstClr val="black"/>
              </a:solidFill>
              <a:latin typeface="メイリオ"/>
              <a:ea typeface="メイリオ"/>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78</a:t>
            </a:fld>
            <a:endParaRPr kumimoji="1" lang="ja-JP" altLang="en-US"/>
          </a:p>
        </p:txBody>
      </p:sp>
    </p:spTree>
    <p:extLst>
      <p:ext uri="{BB962C8B-B14F-4D97-AF65-F5344CB8AC3E}">
        <p14:creationId xmlns:p14="http://schemas.microsoft.com/office/powerpoint/2010/main" val="26148705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b="0" dirty="0">
              <a:solidFill>
                <a:schemeClr val="accent3">
                  <a:lumMod val="75000"/>
                </a:schemeClr>
              </a:solidFill>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79</a:t>
            </a:fld>
            <a:endParaRPr kumimoji="1" lang="ja-JP" altLang="en-US"/>
          </a:p>
        </p:txBody>
      </p:sp>
    </p:spTree>
    <p:extLst>
      <p:ext uri="{BB962C8B-B14F-4D97-AF65-F5344CB8AC3E}">
        <p14:creationId xmlns:p14="http://schemas.microsoft.com/office/powerpoint/2010/main" val="24018896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80</a:t>
            </a:fld>
            <a:endParaRPr kumimoji="1" lang="ja-JP" altLang="en-US"/>
          </a:p>
        </p:txBody>
      </p:sp>
    </p:spTree>
    <p:extLst>
      <p:ext uri="{BB962C8B-B14F-4D97-AF65-F5344CB8AC3E}">
        <p14:creationId xmlns:p14="http://schemas.microsoft.com/office/powerpoint/2010/main" val="21456898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81</a:t>
            </a:fld>
            <a:endParaRPr kumimoji="1" lang="ja-JP" altLang="en-US"/>
          </a:p>
        </p:txBody>
      </p:sp>
    </p:spTree>
    <p:extLst>
      <p:ext uri="{BB962C8B-B14F-4D97-AF65-F5344CB8AC3E}">
        <p14:creationId xmlns:p14="http://schemas.microsoft.com/office/powerpoint/2010/main" val="9772192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82</a:t>
            </a:fld>
            <a:endParaRPr kumimoji="1" lang="ja-JP" altLang="en-US"/>
          </a:p>
        </p:txBody>
      </p:sp>
    </p:spTree>
    <p:extLst>
      <p:ext uri="{BB962C8B-B14F-4D97-AF65-F5344CB8AC3E}">
        <p14:creationId xmlns:p14="http://schemas.microsoft.com/office/powerpoint/2010/main" val="3216647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83</a:t>
            </a:fld>
            <a:endParaRPr kumimoji="1" lang="ja-JP" altLang="en-US"/>
          </a:p>
        </p:txBody>
      </p:sp>
    </p:spTree>
    <p:extLst>
      <p:ext uri="{BB962C8B-B14F-4D97-AF65-F5344CB8AC3E}">
        <p14:creationId xmlns:p14="http://schemas.microsoft.com/office/powerpoint/2010/main" val="11061095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84</a:t>
            </a:fld>
            <a:endParaRPr kumimoji="1" lang="ja-JP" altLang="en-US"/>
          </a:p>
        </p:txBody>
      </p:sp>
    </p:spTree>
    <p:extLst>
      <p:ext uri="{BB962C8B-B14F-4D97-AF65-F5344CB8AC3E}">
        <p14:creationId xmlns:p14="http://schemas.microsoft.com/office/powerpoint/2010/main" val="1534846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85</a:t>
            </a:fld>
            <a:endParaRPr kumimoji="1" lang="ja-JP" altLang="en-US"/>
          </a:p>
        </p:txBody>
      </p:sp>
    </p:spTree>
    <p:extLst>
      <p:ext uri="{BB962C8B-B14F-4D97-AF65-F5344CB8AC3E}">
        <p14:creationId xmlns:p14="http://schemas.microsoft.com/office/powerpoint/2010/main" val="4289172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86</a:t>
            </a:fld>
            <a:endParaRPr kumimoji="1" lang="ja-JP" altLang="en-US"/>
          </a:p>
        </p:txBody>
      </p:sp>
    </p:spTree>
    <p:extLst>
      <p:ext uri="{BB962C8B-B14F-4D97-AF65-F5344CB8AC3E}">
        <p14:creationId xmlns:p14="http://schemas.microsoft.com/office/powerpoint/2010/main" val="4220022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a:t>
            </a:fld>
            <a:endParaRPr kumimoji="1" lang="ja-JP" altLang="en-US"/>
          </a:p>
        </p:txBody>
      </p:sp>
    </p:spTree>
    <p:extLst>
      <p:ext uri="{BB962C8B-B14F-4D97-AF65-F5344CB8AC3E}">
        <p14:creationId xmlns:p14="http://schemas.microsoft.com/office/powerpoint/2010/main" val="3052440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87</a:t>
            </a:fld>
            <a:endParaRPr kumimoji="1" lang="ja-JP" altLang="en-US"/>
          </a:p>
        </p:txBody>
      </p:sp>
    </p:spTree>
    <p:extLst>
      <p:ext uri="{BB962C8B-B14F-4D97-AF65-F5344CB8AC3E}">
        <p14:creationId xmlns:p14="http://schemas.microsoft.com/office/powerpoint/2010/main" val="33137789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88</a:t>
            </a:fld>
            <a:endParaRPr kumimoji="1" lang="ja-JP" altLang="en-US"/>
          </a:p>
        </p:txBody>
      </p:sp>
    </p:spTree>
    <p:extLst>
      <p:ext uri="{BB962C8B-B14F-4D97-AF65-F5344CB8AC3E}">
        <p14:creationId xmlns:p14="http://schemas.microsoft.com/office/powerpoint/2010/main" val="1218440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メイリオ"/>
              <a:ea typeface="メイリオ"/>
              <a:cs typeface="+mn-cs"/>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89</a:t>
            </a:fld>
            <a:endParaRPr kumimoji="1" lang="ja-JP" altLang="en-US"/>
          </a:p>
        </p:txBody>
      </p:sp>
    </p:spTree>
    <p:extLst>
      <p:ext uri="{BB962C8B-B14F-4D97-AF65-F5344CB8AC3E}">
        <p14:creationId xmlns:p14="http://schemas.microsoft.com/office/powerpoint/2010/main" val="761892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90</a:t>
            </a:fld>
            <a:endParaRPr kumimoji="1" lang="ja-JP" altLang="en-US"/>
          </a:p>
        </p:txBody>
      </p:sp>
    </p:spTree>
    <p:extLst>
      <p:ext uri="{BB962C8B-B14F-4D97-AF65-F5344CB8AC3E}">
        <p14:creationId xmlns:p14="http://schemas.microsoft.com/office/powerpoint/2010/main" val="23740861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91</a:t>
            </a:fld>
            <a:endParaRPr kumimoji="1" lang="ja-JP" altLang="en-US"/>
          </a:p>
        </p:txBody>
      </p:sp>
    </p:spTree>
    <p:extLst>
      <p:ext uri="{BB962C8B-B14F-4D97-AF65-F5344CB8AC3E}">
        <p14:creationId xmlns:p14="http://schemas.microsoft.com/office/powerpoint/2010/main" val="17185422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92</a:t>
            </a:fld>
            <a:endParaRPr kumimoji="1" lang="ja-JP" altLang="en-US"/>
          </a:p>
        </p:txBody>
      </p:sp>
    </p:spTree>
    <p:extLst>
      <p:ext uri="{BB962C8B-B14F-4D97-AF65-F5344CB8AC3E}">
        <p14:creationId xmlns:p14="http://schemas.microsoft.com/office/powerpoint/2010/main" val="33129940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93</a:t>
            </a:fld>
            <a:endParaRPr kumimoji="1" lang="ja-JP" altLang="en-US"/>
          </a:p>
        </p:txBody>
      </p:sp>
    </p:spTree>
    <p:extLst>
      <p:ext uri="{BB962C8B-B14F-4D97-AF65-F5344CB8AC3E}">
        <p14:creationId xmlns:p14="http://schemas.microsoft.com/office/powerpoint/2010/main" val="30404854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94</a:t>
            </a:fld>
            <a:endParaRPr kumimoji="1" lang="ja-JP" altLang="en-US"/>
          </a:p>
        </p:txBody>
      </p:sp>
    </p:spTree>
    <p:extLst>
      <p:ext uri="{BB962C8B-B14F-4D97-AF65-F5344CB8AC3E}">
        <p14:creationId xmlns:p14="http://schemas.microsoft.com/office/powerpoint/2010/main" val="3264552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819AA-7688-EC13-CC49-25714A183D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249891-A247-B886-F5A6-5716E4BCAF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CF31A3-D377-1B60-57FF-59E56FC45FDB}"/>
              </a:ext>
            </a:extLst>
          </p:cNvPr>
          <p:cNvSpPr>
            <a:spLocks noGrp="1"/>
          </p:cNvSpPr>
          <p:nvPr>
            <p:ph type="body" idx="1"/>
          </p:nvPr>
        </p:nvSpPr>
        <p:spPr/>
        <p:txBody>
          <a:bodyPr/>
          <a:lstStyle/>
          <a:p>
            <a:pPr>
              <a:lnSpc>
                <a:spcPts val="1900"/>
              </a:lnSpc>
              <a:buClr>
                <a:srgbClr val="F9BE00"/>
              </a:buClr>
            </a:pPr>
            <a:endParaRPr lang="en-US" altLang="ja-JP" b="0" dirty="0">
              <a:solidFill>
                <a:prstClr val="black"/>
              </a:solidFill>
            </a:endParaRPr>
          </a:p>
        </p:txBody>
      </p:sp>
      <p:sp>
        <p:nvSpPr>
          <p:cNvPr id="4" name="スライド番号プレースホルダー 3">
            <a:extLst>
              <a:ext uri="{FF2B5EF4-FFF2-40B4-BE49-F238E27FC236}">
                <a16:creationId xmlns:a16="http://schemas.microsoft.com/office/drawing/2014/main" id="{072D3E9F-615A-6592-A4B4-0B4FA80F175F}"/>
              </a:ext>
            </a:extLst>
          </p:cNvPr>
          <p:cNvSpPr>
            <a:spLocks noGrp="1"/>
          </p:cNvSpPr>
          <p:nvPr>
            <p:ph type="sldNum" sz="quarter" idx="5"/>
          </p:nvPr>
        </p:nvSpPr>
        <p:spPr/>
        <p:txBody>
          <a:bodyPr/>
          <a:lstStyle/>
          <a:p>
            <a:fld id="{BF87BCA9-3BA0-4426-9EA6-B6C30ED0242E}" type="slidenum">
              <a:rPr kumimoji="1" lang="ja-JP" altLang="en-US" smtClean="0"/>
              <a:t>95</a:t>
            </a:fld>
            <a:endParaRPr kumimoji="1" lang="ja-JP" altLang="en-US"/>
          </a:p>
        </p:txBody>
      </p:sp>
    </p:spTree>
    <p:extLst>
      <p:ext uri="{BB962C8B-B14F-4D97-AF65-F5344CB8AC3E}">
        <p14:creationId xmlns:p14="http://schemas.microsoft.com/office/powerpoint/2010/main" val="18692711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b="0" dirty="0">
              <a:solidFill>
                <a:prstClr val="black"/>
              </a:solidFill>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96</a:t>
            </a:fld>
            <a:endParaRPr kumimoji="1" lang="ja-JP" altLang="en-US"/>
          </a:p>
        </p:txBody>
      </p:sp>
    </p:spTree>
    <p:extLst>
      <p:ext uri="{BB962C8B-B14F-4D97-AF65-F5344CB8AC3E}">
        <p14:creationId xmlns:p14="http://schemas.microsoft.com/office/powerpoint/2010/main" val="398346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a:t>
            </a:fld>
            <a:endParaRPr kumimoji="1" lang="ja-JP" altLang="en-US"/>
          </a:p>
        </p:txBody>
      </p:sp>
    </p:spTree>
    <p:extLst>
      <p:ext uri="{BB962C8B-B14F-4D97-AF65-F5344CB8AC3E}">
        <p14:creationId xmlns:p14="http://schemas.microsoft.com/office/powerpoint/2010/main" val="14459857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solidFill>
                <a:prstClr val="black"/>
              </a:solidFill>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97</a:t>
            </a:fld>
            <a:endParaRPr kumimoji="1" lang="ja-JP" altLang="en-US"/>
          </a:p>
        </p:txBody>
      </p:sp>
    </p:spTree>
    <p:extLst>
      <p:ext uri="{BB962C8B-B14F-4D97-AF65-F5344CB8AC3E}">
        <p14:creationId xmlns:p14="http://schemas.microsoft.com/office/powerpoint/2010/main" val="525208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E09A1-AB08-2BDA-E06B-7D46FCA1B3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43F9DF-75F3-0EBD-2A49-41BEA53404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FBC600-E115-C325-057D-22EE46BDD8D6}"/>
              </a:ext>
            </a:extLst>
          </p:cNvPr>
          <p:cNvSpPr>
            <a:spLocks noGrp="1"/>
          </p:cNvSpPr>
          <p:nvPr>
            <p:ph type="body" idx="1"/>
          </p:nvPr>
        </p:nvSpPr>
        <p:spPr/>
        <p:txBody>
          <a:bodyPr/>
          <a:lstStyle/>
          <a:p>
            <a:endParaRPr lang="en-US" altLang="ja-JP" sz="1200" b="0" dirty="0">
              <a:solidFill>
                <a:prstClr val="black"/>
              </a:solidFill>
            </a:endParaRPr>
          </a:p>
        </p:txBody>
      </p:sp>
      <p:sp>
        <p:nvSpPr>
          <p:cNvPr id="4" name="スライド番号プレースホルダー 3">
            <a:extLst>
              <a:ext uri="{FF2B5EF4-FFF2-40B4-BE49-F238E27FC236}">
                <a16:creationId xmlns:a16="http://schemas.microsoft.com/office/drawing/2014/main" id="{F8FD9C54-82B6-EC3C-BB22-1D4F906FB9EE}"/>
              </a:ext>
            </a:extLst>
          </p:cNvPr>
          <p:cNvSpPr>
            <a:spLocks noGrp="1"/>
          </p:cNvSpPr>
          <p:nvPr>
            <p:ph type="sldNum" sz="quarter" idx="5"/>
          </p:nvPr>
        </p:nvSpPr>
        <p:spPr/>
        <p:txBody>
          <a:bodyPr/>
          <a:lstStyle/>
          <a:p>
            <a:fld id="{BF87BCA9-3BA0-4426-9EA6-B6C30ED0242E}" type="slidenum">
              <a:rPr kumimoji="1" lang="ja-JP" altLang="en-US" smtClean="0"/>
              <a:t>98</a:t>
            </a:fld>
            <a:endParaRPr kumimoji="1" lang="ja-JP" altLang="en-US"/>
          </a:p>
        </p:txBody>
      </p:sp>
    </p:spTree>
    <p:extLst>
      <p:ext uri="{BB962C8B-B14F-4D97-AF65-F5344CB8AC3E}">
        <p14:creationId xmlns:p14="http://schemas.microsoft.com/office/powerpoint/2010/main" val="6191750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algn="l">
              <a:lnSpc>
                <a:spcPts val="1900"/>
              </a:lnSpc>
              <a:buClr>
                <a:schemeClr val="tx1"/>
              </a:buClr>
            </a:pPr>
            <a:endParaRPr lang="en-US" altLang="ja-JP" sz="1200"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99</a:t>
            </a:fld>
            <a:endParaRPr kumimoji="1" lang="ja-JP" altLang="en-US"/>
          </a:p>
        </p:txBody>
      </p:sp>
    </p:spTree>
    <p:extLst>
      <p:ext uri="{BB962C8B-B14F-4D97-AF65-F5344CB8AC3E}">
        <p14:creationId xmlns:p14="http://schemas.microsoft.com/office/powerpoint/2010/main" val="39418991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100</a:t>
            </a:fld>
            <a:endParaRPr kumimoji="1" lang="ja-JP" altLang="en-US"/>
          </a:p>
        </p:txBody>
      </p:sp>
    </p:spTree>
    <p:extLst>
      <p:ext uri="{BB962C8B-B14F-4D97-AF65-F5344CB8AC3E}">
        <p14:creationId xmlns:p14="http://schemas.microsoft.com/office/powerpoint/2010/main" val="29382382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solidFill>
                <a:srgbClr val="D54F14"/>
              </a:solidFill>
            </a:endParaRPr>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101</a:t>
            </a:fld>
            <a:endParaRPr kumimoji="1" lang="ja-JP" altLang="en-US"/>
          </a:p>
        </p:txBody>
      </p:sp>
    </p:spTree>
    <p:extLst>
      <p:ext uri="{BB962C8B-B14F-4D97-AF65-F5344CB8AC3E}">
        <p14:creationId xmlns:p14="http://schemas.microsoft.com/office/powerpoint/2010/main" val="37825765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102</a:t>
            </a:fld>
            <a:endParaRPr kumimoji="1" lang="ja-JP" altLang="en-US"/>
          </a:p>
        </p:txBody>
      </p:sp>
    </p:spTree>
    <p:extLst>
      <p:ext uri="{BB962C8B-B14F-4D97-AF65-F5344CB8AC3E}">
        <p14:creationId xmlns:p14="http://schemas.microsoft.com/office/powerpoint/2010/main" val="22239604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103</a:t>
            </a:fld>
            <a:endParaRPr kumimoji="1" lang="ja-JP" altLang="en-US"/>
          </a:p>
        </p:txBody>
      </p:sp>
    </p:spTree>
    <p:extLst>
      <p:ext uri="{BB962C8B-B14F-4D97-AF65-F5344CB8AC3E}">
        <p14:creationId xmlns:p14="http://schemas.microsoft.com/office/powerpoint/2010/main" val="9582666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104</a:t>
            </a:fld>
            <a:endParaRPr kumimoji="1" lang="ja-JP" altLang="en-US"/>
          </a:p>
        </p:txBody>
      </p:sp>
    </p:spTree>
    <p:extLst>
      <p:ext uri="{BB962C8B-B14F-4D97-AF65-F5344CB8AC3E}">
        <p14:creationId xmlns:p14="http://schemas.microsoft.com/office/powerpoint/2010/main" val="34091900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105</a:t>
            </a:fld>
            <a:endParaRPr kumimoji="1" lang="ja-JP" altLang="en-US"/>
          </a:p>
        </p:txBody>
      </p:sp>
    </p:spTree>
    <p:extLst>
      <p:ext uri="{BB962C8B-B14F-4D97-AF65-F5344CB8AC3E}">
        <p14:creationId xmlns:p14="http://schemas.microsoft.com/office/powerpoint/2010/main" val="38180290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8143">
              <a:defRPr/>
            </a:pPr>
            <a:endParaRPr kumimoji="1"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106</a:t>
            </a:fld>
            <a:endParaRPr kumimoji="1" lang="ja-JP" altLang="en-US"/>
          </a:p>
        </p:txBody>
      </p:sp>
    </p:spTree>
    <p:extLst>
      <p:ext uri="{BB962C8B-B14F-4D97-AF65-F5344CB8AC3E}">
        <p14:creationId xmlns:p14="http://schemas.microsoft.com/office/powerpoint/2010/main" val="374153555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
    <p:bg>
      <p:bgPr>
        <a:solidFill>
          <a:schemeClr val="tx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a:t>©2026 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tx2"/>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425225" y="4803998"/>
            <a:ext cx="360000" cy="135000"/>
          </a:xfrm>
          <a:prstGeom prst="rect">
            <a:avLst/>
          </a:prstGeom>
        </p:spPr>
        <p:txBody>
          <a:bodyPr vert="horz" lIns="0" tIns="0" rIns="0" bIns="0" rtlCol="0" anchor="b" anchorCtr="0"/>
          <a:lstStyle>
            <a:lvl1pPr algn="r">
              <a:defRPr sz="900">
                <a:solidFill>
                  <a:schemeClr val="tx2"/>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375209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©2026 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tx2"/>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425225" y="4803998"/>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410273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424000" y="4860000"/>
            <a:ext cx="360000" cy="135000"/>
          </a:xfrm>
        </p:spPr>
        <p:txBody>
          <a:bodyPr/>
          <a:lstStyle/>
          <a:p>
            <a:fld id="{78AE49ED-73EF-499C-8307-28EB0E7CF529}" type="slidenum">
              <a:rPr lang="ja-JP" altLang="en-US" smtClean="0"/>
              <a:pPr/>
              <a:t>‹#›</a:t>
            </a:fld>
            <a:endParaRPr lang="ja-JP" altLang="en-US" dirty="0"/>
          </a:p>
        </p:txBody>
      </p:sp>
      <p:sp>
        <p:nvSpPr>
          <p:cNvPr id="6" name="タイトル 1"/>
          <p:cNvSpPr>
            <a:spLocks noGrp="1"/>
          </p:cNvSpPr>
          <p:nvPr>
            <p:ph type="title"/>
          </p:nvPr>
        </p:nvSpPr>
        <p:spPr>
          <a:xfrm>
            <a:off x="1871700" y="1275605"/>
            <a:ext cx="6840500" cy="2016225"/>
          </a:xfrm>
          <a:prstGeom prst="rect">
            <a:avLst/>
          </a:prstGeom>
        </p:spPr>
        <p:txBody>
          <a:bodyPr lIns="0" tIns="0" rIns="0" bIns="0" anchor="ctr" anchorCtr="0"/>
          <a:lstStyle>
            <a:lvl1pPr algn="l">
              <a:lnSpc>
                <a:spcPct val="100000"/>
              </a:lnSpc>
              <a:defRPr sz="2400" b="1">
                <a:solidFill>
                  <a:schemeClr val="tx2"/>
                </a:solidFill>
              </a:defRPr>
            </a:lvl1pPr>
          </a:lstStyle>
          <a:p>
            <a:r>
              <a:rPr kumimoji="1" lang="ja-JP" altLang="en-US" dirty="0"/>
              <a:t>マスター タイトルの書式設定</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©2026 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278255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正方形/長方形 5"/>
          <p:cNvSpPr/>
          <p:nvPr userDrawn="1"/>
        </p:nvSpPr>
        <p:spPr>
          <a:xfrm>
            <a:off x="0" y="4583498"/>
            <a:ext cx="9144000" cy="5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795" b="36032"/>
          <a:stretch/>
        </p:blipFill>
        <p:spPr>
          <a:xfrm>
            <a:off x="5903640" y="3028747"/>
            <a:ext cx="3240360" cy="2137488"/>
          </a:xfrm>
          <a:prstGeom prst="rect">
            <a:avLst/>
          </a:prstGeom>
        </p:spPr>
      </p:pic>
      <p:sp>
        <p:nvSpPr>
          <p:cNvPr id="7"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a:t>©2026 Canon IT Solutions Inc. All rights reserved.</a:t>
            </a:r>
            <a:endParaRPr lang="ja-JP" altLang="en-US" dirty="0"/>
          </a:p>
        </p:txBody>
      </p:sp>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a:t>
            </a:fld>
            <a:endParaRPr lang="ja-JP" altLang="en-US" dirty="0"/>
          </a:p>
        </p:txBody>
      </p:sp>
      <p:pic>
        <p:nvPicPr>
          <p:cNvPr id="8" name="図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236" y="4434845"/>
            <a:ext cx="326068" cy="524890"/>
          </a:xfrm>
          <a:prstGeom prst="rect">
            <a:avLst/>
          </a:prstGeom>
        </p:spPr>
      </p:pic>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8444" y="3972363"/>
            <a:ext cx="298228" cy="368132"/>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60309" y="3142113"/>
            <a:ext cx="415869" cy="51514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33020" y="3595673"/>
            <a:ext cx="328501" cy="50181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48746" y="2592668"/>
            <a:ext cx="460056" cy="68589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0" name="タイトル 1"/>
          <p:cNvSpPr>
            <a:spLocks noGrp="1"/>
          </p:cNvSpPr>
          <p:nvPr>
            <p:ph type="title" hasCustomPrompt="1"/>
          </p:nvPr>
        </p:nvSpPr>
        <p:spPr>
          <a:xfrm>
            <a:off x="358775" y="1311610"/>
            <a:ext cx="7093285" cy="1980220"/>
          </a:xfrm>
          <a:prstGeom prst="rect">
            <a:avLst/>
          </a:prstGeom>
        </p:spPr>
        <p:txBody>
          <a:bodyPr lIns="0" tIns="0" rIns="0" bIns="0" anchor="ctr" anchorCtr="0"/>
          <a:lstStyle>
            <a:lvl1pPr algn="l">
              <a:lnSpc>
                <a:spcPct val="110000"/>
              </a:lnSpc>
              <a:spcAft>
                <a:spcPts val="0"/>
              </a:spcAft>
              <a:defRPr sz="2400" b="1">
                <a:solidFill>
                  <a:schemeClr val="tx2"/>
                </a:solidFill>
              </a:defRPr>
            </a:lvl1pPr>
          </a:lstStyle>
          <a:p>
            <a:r>
              <a:rPr kumimoji="1" lang="ja-JP" altLang="en-US" dirty="0"/>
              <a:t>マスター タイトルの書式設定</a:t>
            </a:r>
            <a:r>
              <a:rPr kumimoji="1" lang="en-US" altLang="ja-JP" dirty="0"/>
              <a:t>A</a:t>
            </a:r>
            <a:endParaRPr kumimoji="1" lang="ja-JP" altLang="en-US" dirty="0"/>
          </a:p>
        </p:txBody>
      </p:sp>
    </p:spTree>
    <p:extLst>
      <p:ext uri="{BB962C8B-B14F-4D97-AF65-F5344CB8AC3E}">
        <p14:creationId xmlns:p14="http://schemas.microsoft.com/office/powerpoint/2010/main" val="84986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sp>
        <p:nvSpPr>
          <p:cNvPr id="6" name="スライド番号プレースホルダー 5"/>
          <p:cNvSpPr>
            <a:spLocks noGrp="1"/>
          </p:cNvSpPr>
          <p:nvPr>
            <p:ph type="sldNum" sz="quarter" idx="12"/>
          </p:nvPr>
        </p:nvSpPr>
        <p:spPr>
          <a:xfrm>
            <a:off x="8424000" y="4860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p:nvPr>
        </p:nvSpPr>
        <p:spPr>
          <a:xfrm>
            <a:off x="358775" y="951570"/>
            <a:ext cx="8426450" cy="3780420"/>
          </a:xfrm>
          <a:prstGeom prst="rect">
            <a:avLst/>
          </a:prstGeom>
        </p:spPr>
        <p:txBody>
          <a:bodyPr lIns="0" tIns="0" rIns="0" bIns="0"/>
          <a:lstStyle>
            <a:lvl1pPr marL="0" indent="0">
              <a:lnSpc>
                <a:spcPts val="1700"/>
              </a:lnSpc>
              <a:spcBef>
                <a:spcPts val="0"/>
              </a:spcBef>
              <a:buNone/>
              <a:defRPr sz="12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sp>
        <p:nvSpPr>
          <p:cNvPr id="2" name="タイトル 1"/>
          <p:cNvSpPr>
            <a:spLocks noGrp="1"/>
          </p:cNvSpPr>
          <p:nvPr>
            <p:ph type="title"/>
          </p:nvPr>
        </p:nvSpPr>
        <p:spPr>
          <a:xfrm>
            <a:off x="358775" y="267494"/>
            <a:ext cx="7093545" cy="584267"/>
          </a:xfrm>
          <a:prstGeom prst="rect">
            <a:avLst/>
          </a:prstGeom>
        </p:spPr>
        <p:txBody>
          <a:bodyPr lIns="0" tIns="0" rIns="0" bIns="0" anchor="t" anchorCtr="0"/>
          <a:lstStyle>
            <a:lvl1pPr algn="l">
              <a:lnSpc>
                <a:spcPct val="100000"/>
              </a:lnSpc>
              <a:defRPr sz="2200" b="1">
                <a:solidFill>
                  <a:schemeClr val="tx2"/>
                </a:solidFill>
              </a:defRPr>
            </a:lvl1pPr>
          </a:lstStyle>
          <a:p>
            <a:r>
              <a:rPr kumimoji="1" lang="ja-JP" altLang="en-US" dirty="0"/>
              <a:t>マスター タイトルの書式設定</a:t>
            </a:r>
          </a:p>
        </p:txBody>
      </p:sp>
      <p:sp>
        <p:nvSpPr>
          <p:cNvPr id="8"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©2026 Canon IT Solutions Inc. All rights reserved.</a:t>
            </a:r>
            <a:endParaRPr lang="ja-JP" altLang="en-US" dirty="0"/>
          </a:p>
        </p:txBody>
      </p:sp>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Tree>
    <p:extLst>
      <p:ext uri="{BB962C8B-B14F-4D97-AF65-F5344CB8AC3E}">
        <p14:creationId xmlns:p14="http://schemas.microsoft.com/office/powerpoint/2010/main" val="204369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424000" y="4860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p:nvPr>
        </p:nvSpPr>
        <p:spPr>
          <a:xfrm>
            <a:off x="358775" y="951570"/>
            <a:ext cx="8426450" cy="3780420"/>
          </a:xfrm>
          <a:prstGeom prst="rect">
            <a:avLst/>
          </a:prstGeom>
        </p:spPr>
        <p:txBody>
          <a:bodyPr lIns="0" tIns="0" rIns="0" bIns="0"/>
          <a:lstStyle>
            <a:lvl1pPr marL="0" indent="0">
              <a:lnSpc>
                <a:spcPts val="1700"/>
              </a:lnSpc>
              <a:spcBef>
                <a:spcPts val="0"/>
              </a:spcBef>
              <a:buNone/>
              <a:defRPr sz="12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sp>
        <p:nvSpPr>
          <p:cNvPr id="2" name="タイトル 1"/>
          <p:cNvSpPr>
            <a:spLocks noGrp="1"/>
          </p:cNvSpPr>
          <p:nvPr>
            <p:ph type="title"/>
          </p:nvPr>
        </p:nvSpPr>
        <p:spPr>
          <a:xfrm>
            <a:off x="358775" y="267494"/>
            <a:ext cx="7057541" cy="584267"/>
          </a:xfrm>
          <a:prstGeom prst="rect">
            <a:avLst/>
          </a:prstGeom>
        </p:spPr>
        <p:txBody>
          <a:bodyPr lIns="0" tIns="0" rIns="0" bIns="0" anchor="t" anchorCtr="0"/>
          <a:lstStyle>
            <a:lvl1pPr algn="l">
              <a:lnSpc>
                <a:spcPct val="100000"/>
              </a:lnSpc>
              <a:defRPr sz="2200" b="1">
                <a:solidFill>
                  <a:schemeClr val="accent3"/>
                </a:solidFill>
              </a:defRPr>
            </a:lvl1pPr>
          </a:lstStyle>
          <a:p>
            <a:r>
              <a:rPr kumimoji="1" lang="ja-JP" altLang="en-US" dirty="0"/>
              <a:t>マスター タイトルの書式設定</a:t>
            </a:r>
          </a:p>
        </p:txBody>
      </p:sp>
      <p:sp>
        <p:nvSpPr>
          <p:cNvPr id="8"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©2026 Canon IT Solutions Inc. All rights reserved.</a:t>
            </a:r>
            <a:endParaRPr lang="ja-JP" altLang="en-US" dirty="0"/>
          </a:p>
        </p:txBody>
      </p:sp>
    </p:spTree>
    <p:extLst>
      <p:ext uri="{BB962C8B-B14F-4D97-AF65-F5344CB8AC3E}">
        <p14:creationId xmlns:p14="http://schemas.microsoft.com/office/powerpoint/2010/main" val="407457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a:t>©2026 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425225" y="4803998"/>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50902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425225" y="4803998"/>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
        <p:nvSpPr>
          <p:cNvPr id="2"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©2026 Canon IT Solutions Inc. All rights reserved.</a:t>
            </a:r>
            <a:endParaRPr lang="ja-JP" altLang="en-US" dirty="0"/>
          </a:p>
        </p:txBody>
      </p:sp>
    </p:spTree>
    <p:extLst>
      <p:ext uri="{BB962C8B-B14F-4D97-AF65-F5344CB8AC3E}">
        <p14:creationId xmlns:p14="http://schemas.microsoft.com/office/powerpoint/2010/main" val="428463223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49" r:id="rId5"/>
    <p:sldLayoutId id="2147483655" r:id="rId6"/>
    <p:sldLayoutId id="2147483654" r:id="rId7"/>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553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145.png"/><Relationship Id="rId4" Type="http://schemas.openxmlformats.org/officeDocument/2006/relationships/image" Target="../media/image144.png"/></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7.xml"/><Relationship Id="rId1" Type="http://schemas.openxmlformats.org/officeDocument/2006/relationships/slideLayout" Target="../slideLayouts/slideLayout5.xml"/><Relationship Id="rId5" Type="http://schemas.openxmlformats.org/officeDocument/2006/relationships/image" Target="../media/image148.png"/><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10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2.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11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11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6.xml"/><Relationship Id="rId1" Type="http://schemas.openxmlformats.org/officeDocument/2006/relationships/slideLayout" Target="../slideLayouts/slideLayout5.xml"/><Relationship Id="rId5" Type="http://schemas.openxmlformats.org/officeDocument/2006/relationships/image" Target="../media/image152.png"/><Relationship Id="rId4" Type="http://schemas.openxmlformats.org/officeDocument/2006/relationships/image" Target="../media/image145.png"/></Relationships>
</file>

<file path=ppt/slides/_rels/slide1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7.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52.png"/><Relationship Id="rId4" Type="http://schemas.openxmlformats.org/officeDocument/2006/relationships/image" Target="../media/image90.png"/></Relationships>
</file>

<file path=ppt/slides/_rels/slide1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8.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90.png"/><Relationship Id="rId4" Type="http://schemas.openxmlformats.org/officeDocument/2006/relationships/image" Target="../media/image152.png"/></Relationships>
</file>

<file path=ppt/slides/_rels/slide11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5.xml"/><Relationship Id="rId1" Type="http://schemas.openxmlformats.org/officeDocument/2006/relationships/slideLayout" Target="../slideLayouts/slideLayout5.xml"/><Relationship Id="rId4" Type="http://schemas.openxmlformats.org/officeDocument/2006/relationships/image" Target="../media/image160.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8.xml"/><Relationship Id="rId1" Type="http://schemas.openxmlformats.org/officeDocument/2006/relationships/slideLayout" Target="../slideLayouts/slideLayout5.xml"/><Relationship Id="rId5" Type="http://schemas.openxmlformats.org/officeDocument/2006/relationships/image" Target="../media/image163.png"/><Relationship Id="rId4" Type="http://schemas.openxmlformats.org/officeDocument/2006/relationships/image" Target="../media/image162.png"/></Relationships>
</file>

<file path=ppt/slides/_rels/slide1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4.xml"/><Relationship Id="rId1" Type="http://schemas.openxmlformats.org/officeDocument/2006/relationships/slideLayout" Target="../slideLayouts/slideLayout5.xml"/><Relationship Id="rId4" Type="http://schemas.openxmlformats.org/officeDocument/2006/relationships/image" Target="../media/image168.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7.xml"/><Relationship Id="rId1" Type="http://schemas.openxmlformats.org/officeDocument/2006/relationships/slideLayout" Target="../slideLayouts/slideLayout5.xml"/><Relationship Id="rId5" Type="http://schemas.openxmlformats.org/officeDocument/2006/relationships/image" Target="../media/image171.png"/><Relationship Id="rId4" Type="http://schemas.openxmlformats.org/officeDocument/2006/relationships/image" Target="../media/image170.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129.xml"/><Relationship Id="rId1" Type="http://schemas.openxmlformats.org/officeDocument/2006/relationships/slideLayout" Target="../slideLayouts/slideLayout5.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02.pn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jpeg"/></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125.png"/><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132.png"/><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134.emf"/></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image" Target="../media/image137.png"/><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99.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1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©2026 Canon IT Solutions Inc. All rights reserved.</a:t>
            </a:r>
            <a:endParaRPr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1</a:t>
            </a:fld>
            <a:endParaRPr lang="ja-JP" altLang="en-US" dirty="0"/>
          </a:p>
        </p:txBody>
      </p:sp>
      <p:sp>
        <p:nvSpPr>
          <p:cNvPr id="7" name="テキスト ボックス 6"/>
          <p:cNvSpPr txBox="1"/>
          <p:nvPr/>
        </p:nvSpPr>
        <p:spPr>
          <a:xfrm>
            <a:off x="358775" y="3975906"/>
            <a:ext cx="2769989" cy="338554"/>
          </a:xfrm>
          <a:prstGeom prst="rect">
            <a:avLst/>
          </a:prstGeom>
          <a:noFill/>
        </p:spPr>
        <p:txBody>
          <a:bodyPr wrap="none" lIns="0" tIns="0" rIns="0" bIns="0" rtlCol="0">
            <a:spAutoFit/>
          </a:bodyPr>
          <a:lstStyle/>
          <a:p>
            <a:pPr>
              <a:lnSpc>
                <a:spcPct val="110000"/>
              </a:lnSpc>
            </a:pPr>
            <a:r>
              <a:rPr kumimoji="1" lang="en-US" altLang="ja-JP" sz="1000" dirty="0">
                <a:solidFill>
                  <a:schemeClr val="bg2">
                    <a:lumMod val="50000"/>
                  </a:schemeClr>
                </a:solidFill>
              </a:rPr>
              <a:t>2026.05.22</a:t>
            </a:r>
            <a:endParaRPr lang="en-US" altLang="ja-JP" sz="1000" dirty="0">
              <a:solidFill>
                <a:schemeClr val="bg2">
                  <a:lumMod val="50000"/>
                </a:schemeClr>
              </a:solidFill>
            </a:endParaRPr>
          </a:p>
          <a:p>
            <a:pPr>
              <a:lnSpc>
                <a:spcPct val="110000"/>
              </a:lnSpc>
            </a:pPr>
            <a:r>
              <a:rPr lang="ja-JP" altLang="en-US" sz="1000" dirty="0">
                <a:solidFill>
                  <a:schemeClr val="bg2">
                    <a:lumMod val="50000"/>
                  </a:schemeClr>
                </a:solidFill>
              </a:rPr>
              <a:t>キヤノンＩＴソリューションズ株式会社</a:t>
            </a:r>
            <a:r>
              <a:rPr lang="en-US" altLang="ja-JP" sz="1000" dirty="0">
                <a:solidFill>
                  <a:schemeClr val="bg2">
                    <a:lumMod val="50000"/>
                  </a:schemeClr>
                </a:solidFill>
              </a:rPr>
              <a:t>	</a:t>
            </a:r>
            <a:endParaRPr kumimoji="1" lang="en-US" altLang="ja-JP" sz="1000" dirty="0">
              <a:solidFill>
                <a:schemeClr val="bg2">
                  <a:lumMod val="50000"/>
                </a:schemeClr>
              </a:solidFill>
            </a:endParaRPr>
          </a:p>
        </p:txBody>
      </p:sp>
      <p:sp>
        <p:nvSpPr>
          <p:cNvPr id="8" name="タイトル 2"/>
          <p:cNvSpPr>
            <a:spLocks noGrp="1"/>
          </p:cNvSpPr>
          <p:nvPr>
            <p:ph type="title"/>
          </p:nvPr>
        </p:nvSpPr>
        <p:spPr>
          <a:xfrm>
            <a:off x="360000" y="1419622"/>
            <a:ext cx="5508352" cy="1641414"/>
          </a:xfrm>
        </p:spPr>
        <p:txBody>
          <a:bodyPr/>
          <a:lstStyle/>
          <a:p>
            <a:pPr>
              <a:lnSpc>
                <a:spcPct val="150000"/>
              </a:lnSpc>
            </a:pPr>
            <a:r>
              <a:rPr kumimoji="1" lang="en-US" altLang="ja-JP" sz="2000" dirty="0" err="1">
                <a:latin typeface="+mn-ea"/>
                <a:ea typeface="+mn-ea"/>
              </a:rPr>
              <a:t>SuperStream</a:t>
            </a:r>
            <a:r>
              <a:rPr kumimoji="1" lang="en-US" altLang="ja-JP" sz="2000" dirty="0">
                <a:latin typeface="+mn-ea"/>
                <a:ea typeface="+mn-ea"/>
              </a:rPr>
              <a:t>-NX</a:t>
            </a:r>
            <a:r>
              <a:rPr kumimoji="1" lang="ja-JP" altLang="en-US" sz="2000" dirty="0">
                <a:latin typeface="+mn-ea"/>
                <a:ea typeface="+mn-ea"/>
              </a:rPr>
              <a:t> </a:t>
            </a:r>
            <a:r>
              <a:rPr lang="en-US" altLang="ja-JP" sz="2000" dirty="0">
                <a:latin typeface="+mn-ea"/>
                <a:ea typeface="+mn-ea"/>
              </a:rPr>
              <a:t>2026-06-01</a:t>
            </a:r>
            <a:r>
              <a:rPr lang="ja-JP" altLang="en-US" sz="2000" dirty="0">
                <a:latin typeface="+mn-ea"/>
                <a:ea typeface="+mn-ea"/>
              </a:rPr>
              <a:t>版</a:t>
            </a:r>
            <a:br>
              <a:rPr kumimoji="1" lang="en-US" altLang="ja-JP" sz="2800" dirty="0">
                <a:latin typeface="+mn-ea"/>
                <a:ea typeface="+mn-ea"/>
              </a:rPr>
            </a:br>
            <a:r>
              <a:rPr lang="ja-JP" altLang="en-US" sz="3600" b="0" dirty="0">
                <a:latin typeface="+mn-ea"/>
                <a:ea typeface="+mn-ea"/>
              </a:rPr>
              <a:t>製品説明会</a:t>
            </a:r>
            <a:endParaRPr kumimoji="1" lang="ja-JP" altLang="en-US" sz="3600" b="0" dirty="0">
              <a:latin typeface="+mn-ea"/>
              <a:ea typeface="+mn-ea"/>
            </a:endParaRPr>
          </a:p>
        </p:txBody>
      </p:sp>
    </p:spTree>
    <p:extLst>
      <p:ext uri="{BB962C8B-B14F-4D97-AF65-F5344CB8AC3E}">
        <p14:creationId xmlns:p14="http://schemas.microsoft.com/office/powerpoint/2010/main" val="344484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 y="2481"/>
            <a:ext cx="9144010" cy="5143500"/>
          </a:xfrm>
          <a:prstGeom prst="rect">
            <a:avLst/>
          </a:prstGeom>
        </p:spPr>
      </p:pic>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10</a:t>
            </a:fld>
            <a:endParaRPr lang="ja-JP" altLang="en-US"/>
          </a:p>
        </p:txBody>
      </p:sp>
      <p:sp>
        <p:nvSpPr>
          <p:cNvPr id="8" name="テキスト プレースホルダー 6"/>
          <p:cNvSpPr txBox="1">
            <a:spLocks/>
          </p:cNvSpPr>
          <p:nvPr/>
        </p:nvSpPr>
        <p:spPr>
          <a:xfrm>
            <a:off x="8302" y="1311610"/>
            <a:ext cx="9144000" cy="1656184"/>
          </a:xfrm>
          <a:prstGeom prst="rect">
            <a:avLst/>
          </a:prstGeom>
          <a:solidFill>
            <a:schemeClr val="tx1">
              <a:alpha val="75000"/>
            </a:schemeClr>
          </a:solidFill>
        </p:spPr>
        <p:txBody>
          <a:bodyPr lIns="0" tIns="0" rIns="0" bIns="0" anchor="ctr" anchorCtr="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0" algn="ctr">
              <a:lnSpc>
                <a:spcPct val="100000"/>
              </a:lnSpc>
            </a:pPr>
            <a:r>
              <a:rPr lang="ja-JP" altLang="en-US" sz="3800" b="1">
                <a:solidFill>
                  <a:prstClr val="white"/>
                </a:solidFill>
                <a:latin typeface="メイリオ"/>
                <a:ea typeface="メイリオ"/>
              </a:rPr>
              <a:t>その他お知らせ</a:t>
            </a:r>
            <a:endParaRPr lang="en-US" altLang="ja-JP" sz="3800" b="1">
              <a:solidFill>
                <a:prstClr val="white"/>
              </a:solidFill>
              <a:latin typeface="メイリオ"/>
              <a:ea typeface="メイリオ"/>
            </a:endParaRPr>
          </a:p>
        </p:txBody>
      </p:sp>
      <p:sp>
        <p:nvSpPr>
          <p:cNvPr id="4" name="フッター プレースホルダー 4">
            <a:extLst>
              <a:ext uri="{FF2B5EF4-FFF2-40B4-BE49-F238E27FC236}">
                <a16:creationId xmlns:a16="http://schemas.microsoft.com/office/drawing/2014/main" id="{10397A8C-0218-743F-4568-D30FACF5547F}"/>
              </a:ext>
            </a:extLst>
          </p:cNvPr>
          <p:cNvSpPr>
            <a:spLocks noGrp="1"/>
          </p:cNvSpPr>
          <p:nvPr>
            <p:ph type="ftr" sz="quarter" idx="3"/>
          </p:nvPr>
        </p:nvSpPr>
        <p:spPr>
          <a:xfrm>
            <a:off x="358775" y="4803998"/>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7292801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６．マスタデータ取込機能の追加　①任意集計科目マスタ</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5" y="2319722"/>
            <a:ext cx="8426450" cy="234026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背景</a:t>
            </a:r>
            <a:endParaRPr lang="en-US" altLang="ja-JP" b="1">
              <a:solidFill>
                <a:srgbClr val="008CCF"/>
              </a:solidFill>
              <a:latin typeface="メイリオ"/>
              <a:ea typeface="メイリオ"/>
            </a:endParaRPr>
          </a:p>
          <a:p>
            <a:pPr>
              <a:lnSpc>
                <a:spcPts val="1900"/>
              </a:lnSpc>
              <a:buClr>
                <a:srgbClr val="F9BE00"/>
              </a:buClr>
              <a:defRPr/>
            </a:pPr>
            <a:r>
              <a:rPr lang="ja-JP" altLang="en-US" b="1">
                <a:solidFill>
                  <a:srgbClr val="008CCF"/>
                </a:solidFill>
                <a:latin typeface="メイリオ"/>
                <a:ea typeface="メイリオ"/>
              </a:rPr>
              <a:t>　　</a:t>
            </a:r>
            <a:r>
              <a:rPr lang="ja-JP" altLang="en-US">
                <a:solidFill>
                  <a:prstClr val="black"/>
                </a:solidFill>
              </a:rPr>
              <a:t>複数の任意集計科目マスタを一括で登録したいというご要望、及び</a:t>
            </a:r>
            <a:r>
              <a:rPr lang="en-US" altLang="ja-JP">
                <a:solidFill>
                  <a:prstClr val="black"/>
                </a:solidFill>
              </a:rPr>
              <a:t>IFRS</a:t>
            </a:r>
            <a:r>
              <a:rPr lang="ja-JP" altLang="en-US">
                <a:solidFill>
                  <a:prstClr val="black"/>
                </a:solidFill>
              </a:rPr>
              <a:t>第</a:t>
            </a:r>
            <a:r>
              <a:rPr lang="en-US" altLang="ja-JP">
                <a:solidFill>
                  <a:prstClr val="black"/>
                </a:solidFill>
              </a:rPr>
              <a:t>18</a:t>
            </a:r>
            <a:r>
              <a:rPr lang="ja-JP" altLang="en-US">
                <a:solidFill>
                  <a:prstClr val="black"/>
                </a:solidFill>
              </a:rPr>
              <a:t>号対応に伴い、対応しました</a:t>
            </a:r>
            <a:endParaRPr lang="en-US" altLang="ja-JP">
              <a:solidFill>
                <a:prstClr val="black"/>
              </a:solidFill>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8775" y="3359416"/>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　　</a:t>
            </a:r>
            <a:r>
              <a:rPr lang="ja-JP" altLang="en-US">
                <a:solidFill>
                  <a:prstClr val="black"/>
                </a:solidFill>
              </a:rPr>
              <a:t>画面上で一つずつ登録を行う必要があったマスタをマスタデータ取込で一括登録できます</a:t>
            </a:r>
            <a:endParaRPr lang="en-US" altLang="ja-JP">
              <a:solidFill>
                <a:prstClr val="black"/>
              </a:solidFill>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100">
                <a:solidFill>
                  <a:prstClr val="black"/>
                </a:solidFill>
              </a:rPr>
              <a:t>　</a:t>
            </a:r>
            <a:endParaRPr lang="en-US" altLang="ja-JP" sz="1100">
              <a:solidFill>
                <a:prstClr val="black"/>
              </a:solidFill>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a:lnSpc>
                <a:spcPts val="1900"/>
              </a:lnSpc>
              <a:buClr>
                <a:srgbClr val="F9BE00"/>
              </a:buCl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a:t>
            </a:r>
            <a:r>
              <a:rPr lang="ja-JP" altLang="en-US"/>
              <a:t>任意集計科目マスタ</a:t>
            </a:r>
            <a:r>
              <a:rPr lang="ja-JP" altLang="en-US">
                <a:solidFill>
                  <a:prstClr val="black"/>
                </a:solidFill>
              </a:rPr>
              <a:t>をマスタデータ取込で取り込めるよう対応しました</a:t>
            </a:r>
            <a:endParaRPr lang="en-US" altLang="ja-JP">
              <a:solidFill>
                <a:prstClr val="black"/>
              </a:solidFill>
            </a:endParaRPr>
          </a:p>
        </p:txBody>
      </p:sp>
    </p:spTree>
    <p:extLst>
      <p:ext uri="{BB962C8B-B14F-4D97-AF65-F5344CB8AC3E}">
        <p14:creationId xmlns:p14="http://schemas.microsoft.com/office/powerpoint/2010/main" val="241147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4FA4CE33-676D-6B50-FFF6-5350672F844A}"/>
              </a:ext>
            </a:extLst>
          </p:cNvPr>
          <p:cNvPicPr>
            <a:picLocks noChangeAspect="1"/>
          </p:cNvPicPr>
          <p:nvPr/>
        </p:nvPicPr>
        <p:blipFill>
          <a:blip r:embed="rId3"/>
          <a:srcRect r="26383" b="16098"/>
          <a:stretch/>
        </p:blipFill>
        <p:spPr>
          <a:xfrm>
            <a:off x="3994766" y="1529734"/>
            <a:ext cx="3213439" cy="2808279"/>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６．マスタデータ取込機能の追加　①任意集計科目マスタ</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6" name="テキスト プレースホルダー 7">
            <a:extLst>
              <a:ext uri="{FF2B5EF4-FFF2-40B4-BE49-F238E27FC236}">
                <a16:creationId xmlns:a16="http://schemas.microsoft.com/office/drawing/2014/main" id="{34A6124E-C973-6670-B051-ABF553013A4D}"/>
              </a:ext>
            </a:extLst>
          </p:cNvPr>
          <p:cNvSpPr>
            <a:spLocks noGrp="1"/>
          </p:cNvSpPr>
          <p:nvPr>
            <p:ph type="body" sz="quarter" idx="14"/>
          </p:nvPr>
        </p:nvSpPr>
        <p:spPr>
          <a:xfrm>
            <a:off x="357549" y="1030938"/>
            <a:ext cx="8425505" cy="424688"/>
          </a:xfrm>
        </p:spPr>
        <p:txBody>
          <a:bodyPr/>
          <a:lstStyle/>
          <a:p>
            <a:r>
              <a:rPr lang="ja-JP" altLang="en-US"/>
              <a:t>マスタデータ取込、およびマスタデータ取込用データ作成に任意集計科目マスタを追加しました</a:t>
            </a:r>
            <a:endParaRPr lang="en-US" altLang="ja-JP"/>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60945" y="1305761"/>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マスタデータ取込</a:t>
            </a:r>
          </a:p>
        </p:txBody>
      </p:sp>
      <p:sp>
        <p:nvSpPr>
          <p:cNvPr id="13" name="テキスト プレースホルダー 7">
            <a:extLst>
              <a:ext uri="{FF2B5EF4-FFF2-40B4-BE49-F238E27FC236}">
                <a16:creationId xmlns:a16="http://schemas.microsoft.com/office/drawing/2014/main" id="{1D29EA8E-5EF4-5E89-6254-EFD1844E0389}"/>
              </a:ext>
            </a:extLst>
          </p:cNvPr>
          <p:cNvSpPr txBox="1">
            <a:spLocks/>
          </p:cNvSpPr>
          <p:nvPr/>
        </p:nvSpPr>
        <p:spPr>
          <a:xfrm>
            <a:off x="3995936" y="1311610"/>
            <a:ext cx="1872965"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マスタデータ取込用データ作成</a:t>
            </a:r>
          </a:p>
        </p:txBody>
      </p:sp>
      <p:grpSp>
        <p:nvGrpSpPr>
          <p:cNvPr id="15" name="グループ化 14">
            <a:extLst>
              <a:ext uri="{FF2B5EF4-FFF2-40B4-BE49-F238E27FC236}">
                <a16:creationId xmlns:a16="http://schemas.microsoft.com/office/drawing/2014/main" id="{D2D0440D-F918-8001-2634-8A1DABD45596}"/>
              </a:ext>
            </a:extLst>
          </p:cNvPr>
          <p:cNvGrpSpPr/>
          <p:nvPr/>
        </p:nvGrpSpPr>
        <p:grpSpPr>
          <a:xfrm>
            <a:off x="355373" y="1527666"/>
            <a:ext cx="3496547" cy="2787839"/>
            <a:chOff x="355373" y="1527666"/>
            <a:chExt cx="3496547" cy="2787839"/>
          </a:xfrm>
        </p:grpSpPr>
        <p:pic>
          <p:nvPicPr>
            <p:cNvPr id="10" name="図 9">
              <a:extLst>
                <a:ext uri="{FF2B5EF4-FFF2-40B4-BE49-F238E27FC236}">
                  <a16:creationId xmlns:a16="http://schemas.microsoft.com/office/drawing/2014/main" id="{7DCC1B48-8099-3913-E054-70DDD5EF26B9}"/>
                </a:ext>
              </a:extLst>
            </p:cNvPr>
            <p:cNvPicPr>
              <a:picLocks noChangeAspect="1"/>
            </p:cNvPicPr>
            <p:nvPr/>
          </p:nvPicPr>
          <p:blipFill>
            <a:blip r:embed="rId4"/>
            <a:srcRect r="25999"/>
            <a:stretch/>
          </p:blipFill>
          <p:spPr>
            <a:xfrm>
              <a:off x="355373" y="1527666"/>
              <a:ext cx="3496547" cy="2787839"/>
            </a:xfrm>
            <a:prstGeom prst="rect">
              <a:avLst/>
            </a:prstGeom>
            <a:ln>
              <a:solidFill>
                <a:schemeClr val="tx1"/>
              </a:solidFill>
            </a:ln>
          </p:spPr>
        </p:pic>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F2386FD5-B20D-9B8F-E4AD-A180CEBE85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611559" y="1537677"/>
              <a:ext cx="1764953" cy="72629"/>
            </a:xfrm>
            <a:prstGeom prst="rect">
              <a:avLst/>
            </a:prstGeom>
          </p:spPr>
        </p:pic>
      </p:grpSp>
      <p:sp>
        <p:nvSpPr>
          <p:cNvPr id="16" name="正方形/長方形 15">
            <a:extLst>
              <a:ext uri="{FF2B5EF4-FFF2-40B4-BE49-F238E27FC236}">
                <a16:creationId xmlns:a16="http://schemas.microsoft.com/office/drawing/2014/main" id="{8DEA1522-6D27-208A-01EE-97FB1DAA7AB6}"/>
              </a:ext>
            </a:extLst>
          </p:cNvPr>
          <p:cNvSpPr/>
          <p:nvPr/>
        </p:nvSpPr>
        <p:spPr>
          <a:xfrm>
            <a:off x="1151620" y="3952399"/>
            <a:ext cx="1188132" cy="11902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9" name="正方形/長方形 28">
            <a:extLst>
              <a:ext uri="{FF2B5EF4-FFF2-40B4-BE49-F238E27FC236}">
                <a16:creationId xmlns:a16="http://schemas.microsoft.com/office/drawing/2014/main" id="{47A46539-68E7-9C66-39B0-96166EF9D7C1}"/>
              </a:ext>
            </a:extLst>
          </p:cNvPr>
          <p:cNvSpPr/>
          <p:nvPr/>
        </p:nvSpPr>
        <p:spPr>
          <a:xfrm>
            <a:off x="4500347" y="4335946"/>
            <a:ext cx="3888077" cy="553357"/>
          </a:xfrm>
          <a:prstGeom prst="rect">
            <a:avLst/>
          </a:prstGeom>
        </p:spPr>
        <p:txBody>
          <a:bodyPr wrap="square">
            <a:spAutoFit/>
          </a:bodyPr>
          <a:lstStyle/>
          <a:p>
            <a:pPr>
              <a:lnSpc>
                <a:spcPts val="1900"/>
              </a:lnSpc>
              <a:buClr>
                <a:schemeClr val="tx1"/>
              </a:buClr>
            </a:pPr>
            <a:r>
              <a:rPr lang="en-US" altLang="ja-JP" sz="900">
                <a:solidFill>
                  <a:srgbClr val="D54F14"/>
                </a:solidFill>
              </a:rPr>
              <a:t>※</a:t>
            </a:r>
            <a:r>
              <a:rPr lang="ja-JP" altLang="en-US" sz="900">
                <a:solidFill>
                  <a:srgbClr val="D54F14"/>
                </a:solidFill>
              </a:rPr>
              <a:t>マスタデータ取込については、バッチ実行ツールにも対応しています</a:t>
            </a:r>
            <a:endParaRPr lang="en-US" altLang="ja-JP" sz="900">
              <a:solidFill>
                <a:srgbClr val="D54F14"/>
              </a:solidFill>
            </a:endParaRPr>
          </a:p>
          <a:p>
            <a:pPr>
              <a:lnSpc>
                <a:spcPts val="1900"/>
              </a:lnSpc>
              <a:buClr>
                <a:schemeClr val="tx1"/>
              </a:buClr>
            </a:pPr>
            <a:r>
              <a:rPr lang="en-US" altLang="ja-JP" sz="900">
                <a:solidFill>
                  <a:srgbClr val="D54F14"/>
                </a:solidFill>
              </a:rPr>
              <a:t>※CSV</a:t>
            </a:r>
            <a:r>
              <a:rPr lang="ja-JP" altLang="en-US" sz="900">
                <a:solidFill>
                  <a:srgbClr val="D54F14"/>
                </a:solidFill>
              </a:rPr>
              <a:t>レイアウトは、マニュアルをご参照ください</a:t>
            </a:r>
            <a:endParaRPr lang="en-US" altLang="ja-JP" sz="900">
              <a:solidFill>
                <a:srgbClr val="D54F14"/>
              </a:solidFill>
            </a:endParaRPr>
          </a:p>
        </p:txBody>
      </p:sp>
      <p:sp>
        <p:nvSpPr>
          <p:cNvPr id="32" name="正方形/長方形 31">
            <a:extLst>
              <a:ext uri="{FF2B5EF4-FFF2-40B4-BE49-F238E27FC236}">
                <a16:creationId xmlns:a16="http://schemas.microsoft.com/office/drawing/2014/main" id="{5324DAD5-CC71-98A9-AB19-71F8D388C77F}"/>
              </a:ext>
            </a:extLst>
          </p:cNvPr>
          <p:cNvSpPr/>
          <p:nvPr/>
        </p:nvSpPr>
        <p:spPr>
          <a:xfrm>
            <a:off x="4509517" y="3218926"/>
            <a:ext cx="935749" cy="9938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3" name="線吹き出し 2 (枠付き) 12">
            <a:extLst>
              <a:ext uri="{FF2B5EF4-FFF2-40B4-BE49-F238E27FC236}">
                <a16:creationId xmlns:a16="http://schemas.microsoft.com/office/drawing/2014/main" id="{1A40EBC2-76CC-A302-32FE-ADC8C9FF4AEF}"/>
              </a:ext>
            </a:extLst>
          </p:cNvPr>
          <p:cNvSpPr/>
          <p:nvPr/>
        </p:nvSpPr>
        <p:spPr>
          <a:xfrm>
            <a:off x="5904148" y="1563638"/>
            <a:ext cx="3124548" cy="686714"/>
          </a:xfrm>
          <a:prstGeom prst="borderCallout2">
            <a:avLst>
              <a:gd name="adj1" fmla="val 39120"/>
              <a:gd name="adj2" fmla="val -1922"/>
              <a:gd name="adj3" fmla="val 39896"/>
              <a:gd name="adj4" fmla="val -9289"/>
              <a:gd name="adj5" fmla="val 68324"/>
              <a:gd name="adj6" fmla="val -947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100"/>
              <a:t>マスタ種類「任意集計科目マスタ」のとき、</a:t>
            </a:r>
            <a:endParaRPr kumimoji="1" lang="en-US" altLang="ja-JP" sz="1100"/>
          </a:p>
          <a:p>
            <a:pPr algn="l"/>
            <a:r>
              <a:rPr lang="ja-JP" altLang="en-US" sz="1100"/>
              <a:t>任意集計</a:t>
            </a:r>
            <a:r>
              <a:rPr kumimoji="1" lang="ja-JP" altLang="en-US" sz="1100"/>
              <a:t>科目のみを表示</a:t>
            </a:r>
            <a:endParaRPr kumimoji="1" lang="en-US" altLang="ja-JP" sz="1100"/>
          </a:p>
        </p:txBody>
      </p:sp>
      <p:sp>
        <p:nvSpPr>
          <p:cNvPr id="12" name="正方形/長方形 11">
            <a:extLst>
              <a:ext uri="{FF2B5EF4-FFF2-40B4-BE49-F238E27FC236}">
                <a16:creationId xmlns:a16="http://schemas.microsoft.com/office/drawing/2014/main" id="{703AA5FA-AF24-3BE0-957E-9BCAE8121A5D}"/>
              </a:ext>
            </a:extLst>
          </p:cNvPr>
          <p:cNvSpPr/>
          <p:nvPr/>
        </p:nvSpPr>
        <p:spPr>
          <a:xfrm>
            <a:off x="4067944" y="2105277"/>
            <a:ext cx="433482" cy="21444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9" name="正方形/長方形 18">
            <a:extLst>
              <a:ext uri="{FF2B5EF4-FFF2-40B4-BE49-F238E27FC236}">
                <a16:creationId xmlns:a16="http://schemas.microsoft.com/office/drawing/2014/main" id="{96815054-3D03-B25C-4214-A3B0628D16B9}"/>
              </a:ext>
            </a:extLst>
          </p:cNvPr>
          <p:cNvSpPr/>
          <p:nvPr/>
        </p:nvSpPr>
        <p:spPr>
          <a:xfrm>
            <a:off x="5527154" y="2105277"/>
            <a:ext cx="242859" cy="21444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59B003A2-ADC2-E318-772B-114A115609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4246550" y="1567727"/>
            <a:ext cx="1650503" cy="67919"/>
          </a:xfrm>
          <a:prstGeom prst="rect">
            <a:avLst/>
          </a:prstGeom>
        </p:spPr>
      </p:pic>
    </p:spTree>
    <p:extLst>
      <p:ext uri="{BB962C8B-B14F-4D97-AF65-F5344CB8AC3E}">
        <p14:creationId xmlns:p14="http://schemas.microsoft.com/office/powerpoint/2010/main" val="11751819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A245126E-1AEE-F9C2-E95B-403672DA236E}"/>
              </a:ext>
            </a:extLst>
          </p:cNvPr>
          <p:cNvGrpSpPr/>
          <p:nvPr/>
        </p:nvGrpSpPr>
        <p:grpSpPr>
          <a:xfrm>
            <a:off x="359170" y="1362511"/>
            <a:ext cx="5148934" cy="3377202"/>
            <a:chOff x="359170" y="1362511"/>
            <a:chExt cx="5148934" cy="3377202"/>
          </a:xfrm>
        </p:grpSpPr>
        <p:pic>
          <p:nvPicPr>
            <p:cNvPr id="20" name="図 19">
              <a:extLst>
                <a:ext uri="{FF2B5EF4-FFF2-40B4-BE49-F238E27FC236}">
                  <a16:creationId xmlns:a16="http://schemas.microsoft.com/office/drawing/2014/main" id="{11A7A0C5-0E73-B354-9400-06717F19EF47}"/>
                </a:ext>
              </a:extLst>
            </p:cNvPr>
            <p:cNvPicPr>
              <a:picLocks noChangeAspect="1"/>
            </p:cNvPicPr>
            <p:nvPr/>
          </p:nvPicPr>
          <p:blipFill>
            <a:blip r:embed="rId3"/>
            <a:stretch>
              <a:fillRect/>
            </a:stretch>
          </p:blipFill>
          <p:spPr>
            <a:xfrm>
              <a:off x="359170" y="1362511"/>
              <a:ext cx="5148934" cy="3377202"/>
            </a:xfrm>
            <a:prstGeom prst="rect">
              <a:avLst/>
            </a:prstGeom>
          </p:spPr>
        </p:pic>
        <p:sp>
          <p:nvSpPr>
            <p:cNvPr id="18" name="正方形/長方形 17">
              <a:extLst>
                <a:ext uri="{FF2B5EF4-FFF2-40B4-BE49-F238E27FC236}">
                  <a16:creationId xmlns:a16="http://schemas.microsoft.com/office/drawing/2014/main" id="{EA53E95B-D2EB-75E6-B00C-00862EF4063C}"/>
                </a:ext>
              </a:extLst>
            </p:cNvPr>
            <p:cNvSpPr/>
            <p:nvPr/>
          </p:nvSpPr>
          <p:spPr>
            <a:xfrm>
              <a:off x="4031940" y="2110244"/>
              <a:ext cx="1404156" cy="13092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2" name="正方形/長方形 21">
              <a:extLst>
                <a:ext uri="{FF2B5EF4-FFF2-40B4-BE49-F238E27FC236}">
                  <a16:creationId xmlns:a16="http://schemas.microsoft.com/office/drawing/2014/main" id="{FB586C26-9401-43ED-FEA1-2945C3A1A0AD}"/>
                </a:ext>
              </a:extLst>
            </p:cNvPr>
            <p:cNvSpPr/>
            <p:nvPr/>
          </p:nvSpPr>
          <p:spPr>
            <a:xfrm>
              <a:off x="1387816" y="4339009"/>
              <a:ext cx="738082" cy="40070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44ACA59B-377D-2C2F-5098-282CB14389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47565" y="1383617"/>
              <a:ext cx="2448272" cy="72629"/>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６．マスタデータ取込機能の追加　①任意集計科目マスタ</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60945" y="1131590"/>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会計業務権限マスタ</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15566"/>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a:t>会計業務権限マスタにて任意集計科目マスタのデータ取込の制御を行います</a:t>
            </a:r>
            <a:endParaRPr lang="en-US" altLang="ja-JP"/>
          </a:p>
        </p:txBody>
      </p:sp>
      <p:sp>
        <p:nvSpPr>
          <p:cNvPr id="21" name="線吹き出し 2 (枠付き) 12">
            <a:extLst>
              <a:ext uri="{FF2B5EF4-FFF2-40B4-BE49-F238E27FC236}">
                <a16:creationId xmlns:a16="http://schemas.microsoft.com/office/drawing/2014/main" id="{F0433278-6B21-8DCC-A297-4C9E002D3B78}"/>
              </a:ext>
            </a:extLst>
          </p:cNvPr>
          <p:cNvSpPr/>
          <p:nvPr/>
        </p:nvSpPr>
        <p:spPr>
          <a:xfrm>
            <a:off x="5184068" y="1455626"/>
            <a:ext cx="2016224" cy="540060"/>
          </a:xfrm>
          <a:prstGeom prst="borderCallout2">
            <a:avLst>
              <a:gd name="adj1" fmla="val 39120"/>
              <a:gd name="adj2" fmla="val -1922"/>
              <a:gd name="adj3" fmla="val 67755"/>
              <a:gd name="adj4" fmla="val -14511"/>
              <a:gd name="adj5" fmla="val 119437"/>
              <a:gd name="adj6" fmla="val -2019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任意集計科目マスタ</a:t>
            </a:r>
            <a:r>
              <a:rPr kumimoji="1" lang="ja-JP" altLang="en-US" sz="1200">
                <a:solidFill>
                  <a:schemeClr val="bg1"/>
                </a:solidFill>
              </a:rPr>
              <a:t>を追加</a:t>
            </a:r>
            <a:endParaRPr kumimoji="1" lang="en-US" altLang="ja-JP" sz="1200">
              <a:solidFill>
                <a:schemeClr val="bg1"/>
              </a:solidFill>
            </a:endParaRPr>
          </a:p>
        </p:txBody>
      </p:sp>
      <p:sp>
        <p:nvSpPr>
          <p:cNvPr id="23" name="線吹き出し 2 (枠付き) 12">
            <a:extLst>
              <a:ext uri="{FF2B5EF4-FFF2-40B4-BE49-F238E27FC236}">
                <a16:creationId xmlns:a16="http://schemas.microsoft.com/office/drawing/2014/main" id="{3D432DC8-DF22-F784-A9DF-1335279837DA}"/>
              </a:ext>
            </a:extLst>
          </p:cNvPr>
          <p:cNvSpPr/>
          <p:nvPr/>
        </p:nvSpPr>
        <p:spPr>
          <a:xfrm>
            <a:off x="2931050" y="3683489"/>
            <a:ext cx="2036994" cy="540060"/>
          </a:xfrm>
          <a:prstGeom prst="borderCallout2">
            <a:avLst>
              <a:gd name="adj1" fmla="val 39120"/>
              <a:gd name="adj2" fmla="val -1922"/>
              <a:gd name="adj3" fmla="val 58176"/>
              <a:gd name="adj4" fmla="val -36943"/>
              <a:gd name="adj5" fmla="val 119237"/>
              <a:gd name="adj6" fmla="val -4649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任意集計科目マスタ</a:t>
            </a:r>
            <a:r>
              <a:rPr kumimoji="1" lang="ja-JP" altLang="en-US" sz="1200">
                <a:solidFill>
                  <a:schemeClr val="bg1"/>
                </a:solidFill>
              </a:rPr>
              <a:t>を追加</a:t>
            </a:r>
            <a:endParaRPr kumimoji="1" lang="en-US" altLang="ja-JP" sz="1200">
              <a:solidFill>
                <a:schemeClr val="bg1"/>
              </a:solidFill>
            </a:endParaRPr>
          </a:p>
        </p:txBody>
      </p:sp>
    </p:spTree>
    <p:extLst>
      <p:ext uri="{BB962C8B-B14F-4D97-AF65-F5344CB8AC3E}">
        <p14:creationId xmlns:p14="http://schemas.microsoft.com/office/powerpoint/2010/main" val="16293858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209669"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６．マスタデータ取込機能の追加　②出力コントロールマスタ</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5" y="2247714"/>
            <a:ext cx="8426450" cy="234026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背景</a:t>
            </a:r>
            <a:endParaRPr lang="en-US" altLang="ja-JP" b="1">
              <a:solidFill>
                <a:srgbClr val="008CCF"/>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b="1">
                <a:solidFill>
                  <a:srgbClr val="008CCF"/>
                </a:solidFill>
                <a:latin typeface="メイリオ"/>
                <a:ea typeface="メイリオ"/>
              </a:rPr>
              <a:t>　　</a:t>
            </a:r>
            <a:r>
              <a:rPr lang="ja-JP" altLang="en-US">
                <a:solidFill>
                  <a:prstClr val="black"/>
                </a:solidFill>
              </a:rPr>
              <a:t>出力コントロールマスタの一括登録と</a:t>
            </a:r>
            <a:endParaRPr lang="en-US" altLang="ja-JP">
              <a:solidFill>
                <a:prstClr val="black"/>
              </a:solidFill>
            </a:endParaRPr>
          </a:p>
          <a:p>
            <a:pPr lvl="0">
              <a:lnSpc>
                <a:spcPts val="1900"/>
              </a:lnSpc>
              <a:buClr>
                <a:srgbClr val="F9BE00"/>
              </a:buClr>
            </a:pPr>
            <a:r>
              <a:rPr lang="ja-JP" altLang="en-US">
                <a:solidFill>
                  <a:prstClr val="black"/>
                </a:solidFill>
              </a:rPr>
              <a:t>　　新規追加した任意集計科目を登録済み出力パターンへ反映するか制御したいというご要望に対応しました</a:t>
            </a:r>
            <a:endParaRPr lang="en-US" altLang="ja-JP">
              <a:solidFill>
                <a:prstClr val="black"/>
              </a:solidFill>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2" y="3507507"/>
            <a:ext cx="8426450" cy="72042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　　</a:t>
            </a:r>
            <a:r>
              <a:rPr lang="ja-JP" altLang="en-US">
                <a:solidFill>
                  <a:prstClr val="black"/>
                </a:solidFill>
              </a:rPr>
              <a:t>画面上で一つずつ登録を行う必要があったマスタをマスタデータ取込で一括登録できます</a:t>
            </a:r>
            <a:endParaRPr lang="en-US" altLang="ja-JP">
              <a:solidFill>
                <a:prstClr val="black"/>
              </a:solidFill>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rPr>
              <a:t>　　新規登録した任意集計科目を登録済みの出力パターンに反映するか制御できるようになりました</a:t>
            </a:r>
            <a:endParaRPr lang="en-US" altLang="ja-JP">
              <a:solidFill>
                <a:prstClr val="black"/>
              </a:solidFill>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100">
                <a:solidFill>
                  <a:prstClr val="black"/>
                </a:solidFill>
              </a:rPr>
              <a:t>　　</a:t>
            </a:r>
            <a:endParaRPr lang="en-US" altLang="ja-JP" sz="1100">
              <a:solidFill>
                <a:prstClr val="black"/>
              </a:solidFill>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a:lnSpc>
                <a:spcPts val="1900"/>
              </a:lnSpc>
              <a:buClr>
                <a:srgbClr val="F9BE00"/>
              </a:buCl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a:t>
            </a:r>
            <a:r>
              <a:rPr lang="ja-JP" altLang="en-US"/>
              <a:t>出力コントロールマスタ</a:t>
            </a:r>
            <a:r>
              <a:rPr lang="ja-JP" altLang="en-US">
                <a:solidFill>
                  <a:prstClr val="black"/>
                </a:solidFill>
              </a:rPr>
              <a:t>をマスタデータ取込で取り込めるよう対応しました</a:t>
            </a:r>
            <a:endParaRPr lang="en-US" altLang="ja-JP">
              <a:solidFill>
                <a:prstClr val="black"/>
              </a:solidFill>
            </a:endParaRPr>
          </a:p>
          <a:p>
            <a:pPr>
              <a:lnSpc>
                <a:spcPts val="1900"/>
              </a:lnSpc>
              <a:buClr>
                <a:srgbClr val="F9BE00"/>
              </a:buClr>
            </a:pPr>
            <a:r>
              <a:rPr lang="ja-JP" altLang="en-US">
                <a:solidFill>
                  <a:prstClr val="black"/>
                </a:solidFill>
              </a:rPr>
              <a:t>　　出力コントロールマスタ編集画面に</a:t>
            </a:r>
            <a:r>
              <a:rPr lang="zh-TW" altLang="en-US">
                <a:solidFill>
                  <a:prstClr val="black"/>
                </a:solidFill>
              </a:rPr>
              <a:t>任意集計科目</a:t>
            </a:r>
            <a:r>
              <a:rPr lang="en-US" altLang="zh-TW">
                <a:solidFill>
                  <a:prstClr val="black"/>
                </a:solidFill>
              </a:rPr>
              <a:t>/</a:t>
            </a:r>
            <a:r>
              <a:rPr lang="zh-TW" altLang="en-US">
                <a:solidFill>
                  <a:prstClr val="black"/>
                </a:solidFill>
              </a:rPr>
              <a:t>新規追加時出力区分</a:t>
            </a:r>
            <a:r>
              <a:rPr lang="ja-JP" altLang="en-US">
                <a:solidFill>
                  <a:prstClr val="black"/>
                </a:solidFill>
              </a:rPr>
              <a:t>を追加しました</a:t>
            </a:r>
            <a:endParaRPr lang="en-US" altLang="ja-JP">
              <a:solidFill>
                <a:prstClr val="black"/>
              </a:solidFill>
            </a:endParaRPr>
          </a:p>
        </p:txBody>
      </p:sp>
    </p:spTree>
    <p:extLst>
      <p:ext uri="{BB962C8B-B14F-4D97-AF65-F5344CB8AC3E}">
        <p14:creationId xmlns:p14="http://schemas.microsoft.com/office/powerpoint/2010/main" val="4597794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６．マスタデータ取込機能の追加　②出力コントロールマスタ</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6" name="テキスト プレースホルダー 7">
            <a:extLst>
              <a:ext uri="{FF2B5EF4-FFF2-40B4-BE49-F238E27FC236}">
                <a16:creationId xmlns:a16="http://schemas.microsoft.com/office/drawing/2014/main" id="{34A6124E-C973-6670-B051-ABF553013A4D}"/>
              </a:ext>
            </a:extLst>
          </p:cNvPr>
          <p:cNvSpPr>
            <a:spLocks noGrp="1"/>
          </p:cNvSpPr>
          <p:nvPr>
            <p:ph type="body" sz="quarter" idx="14"/>
          </p:nvPr>
        </p:nvSpPr>
        <p:spPr>
          <a:xfrm>
            <a:off x="365698" y="1006198"/>
            <a:ext cx="8425505" cy="424688"/>
          </a:xfrm>
        </p:spPr>
        <p:txBody>
          <a:bodyPr/>
          <a:lstStyle/>
          <a:p>
            <a:r>
              <a:rPr lang="ja-JP" altLang="en-US"/>
              <a:t>マスタデータ取込、およびマスタデータ取込用データ作成に出力コントロールマスタを追加しました</a:t>
            </a:r>
            <a:endParaRPr lang="en-US" altLang="ja-JP"/>
          </a:p>
          <a:p>
            <a:endParaRPr lang="en-US" altLang="ja-JP" sz="1100"/>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60945" y="1305761"/>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マスタデータ取込</a:t>
            </a:r>
          </a:p>
        </p:txBody>
      </p:sp>
      <p:sp>
        <p:nvSpPr>
          <p:cNvPr id="13" name="テキスト プレースホルダー 7">
            <a:extLst>
              <a:ext uri="{FF2B5EF4-FFF2-40B4-BE49-F238E27FC236}">
                <a16:creationId xmlns:a16="http://schemas.microsoft.com/office/drawing/2014/main" id="{1D29EA8E-5EF4-5E89-6254-EFD1844E0389}"/>
              </a:ext>
            </a:extLst>
          </p:cNvPr>
          <p:cNvSpPr txBox="1">
            <a:spLocks/>
          </p:cNvSpPr>
          <p:nvPr/>
        </p:nvSpPr>
        <p:spPr>
          <a:xfrm>
            <a:off x="4571243" y="1311610"/>
            <a:ext cx="1872965"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マスタデータ取込用データ作成</a:t>
            </a:r>
          </a:p>
        </p:txBody>
      </p:sp>
      <p:sp>
        <p:nvSpPr>
          <p:cNvPr id="29" name="正方形/長方形 28">
            <a:extLst>
              <a:ext uri="{FF2B5EF4-FFF2-40B4-BE49-F238E27FC236}">
                <a16:creationId xmlns:a16="http://schemas.microsoft.com/office/drawing/2014/main" id="{47A46539-68E7-9C66-39B0-96166EF9D7C1}"/>
              </a:ext>
            </a:extLst>
          </p:cNvPr>
          <p:cNvSpPr/>
          <p:nvPr/>
        </p:nvSpPr>
        <p:spPr>
          <a:xfrm>
            <a:off x="4500347" y="4394657"/>
            <a:ext cx="3888077" cy="553357"/>
          </a:xfrm>
          <a:prstGeom prst="rect">
            <a:avLst/>
          </a:prstGeom>
        </p:spPr>
        <p:txBody>
          <a:bodyPr wrap="square">
            <a:spAutoFit/>
          </a:bodyPr>
          <a:lstStyle/>
          <a:p>
            <a:pPr>
              <a:lnSpc>
                <a:spcPts val="1900"/>
              </a:lnSpc>
              <a:buClr>
                <a:schemeClr val="tx1"/>
              </a:buClr>
            </a:pPr>
            <a:r>
              <a:rPr lang="en-US" altLang="ja-JP" sz="900">
                <a:solidFill>
                  <a:srgbClr val="D54F14"/>
                </a:solidFill>
              </a:rPr>
              <a:t>※</a:t>
            </a:r>
            <a:r>
              <a:rPr lang="ja-JP" altLang="en-US" sz="900">
                <a:solidFill>
                  <a:srgbClr val="D54F14"/>
                </a:solidFill>
              </a:rPr>
              <a:t>マスタデータ取込については、バッチ実行ツールにも対応しています</a:t>
            </a:r>
            <a:endParaRPr lang="en-US" altLang="ja-JP" sz="900">
              <a:solidFill>
                <a:srgbClr val="D54F14"/>
              </a:solidFill>
            </a:endParaRPr>
          </a:p>
          <a:p>
            <a:pPr>
              <a:lnSpc>
                <a:spcPts val="1900"/>
              </a:lnSpc>
              <a:buClr>
                <a:schemeClr val="tx1"/>
              </a:buClr>
            </a:pPr>
            <a:r>
              <a:rPr lang="en-US" altLang="ja-JP" sz="900">
                <a:solidFill>
                  <a:srgbClr val="D54F14"/>
                </a:solidFill>
              </a:rPr>
              <a:t>※CSV</a:t>
            </a:r>
            <a:r>
              <a:rPr lang="ja-JP" altLang="en-US" sz="900">
                <a:solidFill>
                  <a:srgbClr val="D54F14"/>
                </a:solidFill>
              </a:rPr>
              <a:t>レイアウトは、マニュアルをご参照ください</a:t>
            </a:r>
            <a:endParaRPr lang="en-US" altLang="ja-JP" sz="900">
              <a:solidFill>
                <a:srgbClr val="D54F14"/>
              </a:solidFill>
            </a:endParaRPr>
          </a:p>
        </p:txBody>
      </p:sp>
      <p:grpSp>
        <p:nvGrpSpPr>
          <p:cNvPr id="22" name="グループ化 21">
            <a:extLst>
              <a:ext uri="{FF2B5EF4-FFF2-40B4-BE49-F238E27FC236}">
                <a16:creationId xmlns:a16="http://schemas.microsoft.com/office/drawing/2014/main" id="{D5989AB6-E497-17C0-C8C3-1D8409F5819C}"/>
              </a:ext>
            </a:extLst>
          </p:cNvPr>
          <p:cNvGrpSpPr/>
          <p:nvPr/>
        </p:nvGrpSpPr>
        <p:grpSpPr>
          <a:xfrm>
            <a:off x="363777" y="1563670"/>
            <a:ext cx="3733962" cy="2880288"/>
            <a:chOff x="363777" y="1563670"/>
            <a:chExt cx="3733962" cy="2880288"/>
          </a:xfrm>
        </p:grpSpPr>
        <p:pic>
          <p:nvPicPr>
            <p:cNvPr id="9" name="図 8">
              <a:extLst>
                <a:ext uri="{FF2B5EF4-FFF2-40B4-BE49-F238E27FC236}">
                  <a16:creationId xmlns:a16="http://schemas.microsoft.com/office/drawing/2014/main" id="{E5C061E9-AD3F-C509-C897-443CB44CB41D}"/>
                </a:ext>
              </a:extLst>
            </p:cNvPr>
            <p:cNvPicPr>
              <a:picLocks noChangeAspect="1"/>
            </p:cNvPicPr>
            <p:nvPr/>
          </p:nvPicPr>
          <p:blipFill>
            <a:blip r:embed="rId3"/>
            <a:srcRect r="14490"/>
            <a:stretch/>
          </p:blipFill>
          <p:spPr>
            <a:xfrm>
              <a:off x="363777" y="1563670"/>
              <a:ext cx="3733962" cy="2880288"/>
            </a:xfrm>
            <a:prstGeom prst="rect">
              <a:avLst/>
            </a:prstGeom>
            <a:ln>
              <a:solidFill>
                <a:schemeClr val="tx1"/>
              </a:solidFill>
            </a:ln>
          </p:spPr>
        </p:pic>
        <p:sp>
          <p:nvSpPr>
            <p:cNvPr id="16" name="正方形/長方形 15">
              <a:extLst>
                <a:ext uri="{FF2B5EF4-FFF2-40B4-BE49-F238E27FC236}">
                  <a16:creationId xmlns:a16="http://schemas.microsoft.com/office/drawing/2014/main" id="{8DEA1522-6D27-208A-01EE-97FB1DAA7AB6}"/>
                </a:ext>
              </a:extLst>
            </p:cNvPr>
            <p:cNvSpPr/>
            <p:nvPr/>
          </p:nvSpPr>
          <p:spPr>
            <a:xfrm>
              <a:off x="1223628" y="4227934"/>
              <a:ext cx="1260140" cy="12295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A8563A9B-7F36-06AC-9789-2B3F87B226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47564" y="1599330"/>
              <a:ext cx="1852611" cy="72629"/>
            </a:xfrm>
            <a:prstGeom prst="rect">
              <a:avLst/>
            </a:prstGeom>
          </p:spPr>
        </p:pic>
      </p:grpSp>
      <p:grpSp>
        <p:nvGrpSpPr>
          <p:cNvPr id="21" name="グループ化 20">
            <a:extLst>
              <a:ext uri="{FF2B5EF4-FFF2-40B4-BE49-F238E27FC236}">
                <a16:creationId xmlns:a16="http://schemas.microsoft.com/office/drawing/2014/main" id="{6C88427D-8644-8940-AA19-499D3A9041CC}"/>
              </a:ext>
            </a:extLst>
          </p:cNvPr>
          <p:cNvGrpSpPr/>
          <p:nvPr/>
        </p:nvGrpSpPr>
        <p:grpSpPr>
          <a:xfrm>
            <a:off x="4570301" y="1562900"/>
            <a:ext cx="3853699" cy="2880973"/>
            <a:chOff x="4570301" y="1562900"/>
            <a:chExt cx="3853699" cy="2880973"/>
          </a:xfrm>
        </p:grpSpPr>
        <p:sp>
          <p:nvSpPr>
            <p:cNvPr id="32" name="正方形/長方形 31">
              <a:extLst>
                <a:ext uri="{FF2B5EF4-FFF2-40B4-BE49-F238E27FC236}">
                  <a16:creationId xmlns:a16="http://schemas.microsoft.com/office/drawing/2014/main" id="{5324DAD5-CC71-98A9-AB19-71F8D388C77F}"/>
                </a:ext>
              </a:extLst>
            </p:cNvPr>
            <p:cNvSpPr/>
            <p:nvPr/>
          </p:nvSpPr>
          <p:spPr>
            <a:xfrm>
              <a:off x="5040052" y="3255826"/>
              <a:ext cx="1008112" cy="9980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2" name="図 11">
              <a:extLst>
                <a:ext uri="{FF2B5EF4-FFF2-40B4-BE49-F238E27FC236}">
                  <a16:creationId xmlns:a16="http://schemas.microsoft.com/office/drawing/2014/main" id="{0AFAF818-8127-5AF5-958A-F02901AD80E6}"/>
                </a:ext>
              </a:extLst>
            </p:cNvPr>
            <p:cNvPicPr>
              <a:picLocks noChangeAspect="1"/>
            </p:cNvPicPr>
            <p:nvPr/>
          </p:nvPicPr>
          <p:blipFill>
            <a:blip r:embed="rId5"/>
            <a:srcRect r="12424" b="17626"/>
            <a:stretch/>
          </p:blipFill>
          <p:spPr>
            <a:xfrm>
              <a:off x="4570301" y="1562900"/>
              <a:ext cx="3853699" cy="2880973"/>
            </a:xfrm>
            <a:prstGeom prst="rect">
              <a:avLst/>
            </a:prstGeom>
            <a:ln>
              <a:solidFill>
                <a:schemeClr val="tx1"/>
              </a:solidFill>
            </a:ln>
          </p:spPr>
        </p:pic>
        <p:sp>
          <p:nvSpPr>
            <p:cNvPr id="17" name="正方形/長方形 16">
              <a:extLst>
                <a:ext uri="{FF2B5EF4-FFF2-40B4-BE49-F238E27FC236}">
                  <a16:creationId xmlns:a16="http://schemas.microsoft.com/office/drawing/2014/main" id="{8EEABA62-D01E-1B22-3484-E74ADCB383FE}"/>
                </a:ext>
              </a:extLst>
            </p:cNvPr>
            <p:cNvSpPr/>
            <p:nvPr/>
          </p:nvSpPr>
          <p:spPr>
            <a:xfrm>
              <a:off x="5063542" y="3361285"/>
              <a:ext cx="984622" cy="11056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F32EE956-84DC-5FB6-59B0-D2A61BBE44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4788025" y="1562900"/>
              <a:ext cx="1476164" cy="109058"/>
            </a:xfrm>
            <a:prstGeom prst="rect">
              <a:avLst/>
            </a:prstGeom>
          </p:spPr>
        </p:pic>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6167C731-2042-FDA6-6527-F22DBB6B12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9411" b="49999"/>
            <a:stretch/>
          </p:blipFill>
          <p:spPr>
            <a:xfrm flipV="1">
              <a:off x="5220071" y="1590164"/>
              <a:ext cx="1389600" cy="55315"/>
            </a:xfrm>
            <a:prstGeom prst="rect">
              <a:avLst/>
            </a:prstGeom>
          </p:spPr>
        </p:pic>
      </p:grpSp>
      <p:sp>
        <p:nvSpPr>
          <p:cNvPr id="3" name="正方形/長方形 2">
            <a:extLst>
              <a:ext uri="{FF2B5EF4-FFF2-40B4-BE49-F238E27FC236}">
                <a16:creationId xmlns:a16="http://schemas.microsoft.com/office/drawing/2014/main" id="{FEC6B1E7-09D6-6615-4BCC-2C591A6BA77A}"/>
              </a:ext>
            </a:extLst>
          </p:cNvPr>
          <p:cNvSpPr/>
          <p:nvPr/>
        </p:nvSpPr>
        <p:spPr>
          <a:xfrm>
            <a:off x="4608004" y="4119922"/>
            <a:ext cx="1740706" cy="26449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0" name="線吹き出し 2 (枠付き) 12">
            <a:extLst>
              <a:ext uri="{FF2B5EF4-FFF2-40B4-BE49-F238E27FC236}">
                <a16:creationId xmlns:a16="http://schemas.microsoft.com/office/drawing/2014/main" id="{2D4D2DE3-82B2-0848-B792-3DC522A6A3D1}"/>
              </a:ext>
            </a:extLst>
          </p:cNvPr>
          <p:cNvSpPr/>
          <p:nvPr/>
        </p:nvSpPr>
        <p:spPr>
          <a:xfrm>
            <a:off x="6420369" y="3497562"/>
            <a:ext cx="1283979" cy="540060"/>
          </a:xfrm>
          <a:prstGeom prst="borderCallout2">
            <a:avLst>
              <a:gd name="adj1" fmla="val 39120"/>
              <a:gd name="adj2" fmla="val -1922"/>
              <a:gd name="adj3" fmla="val 73433"/>
              <a:gd name="adj4" fmla="val -19191"/>
              <a:gd name="adj5" fmla="val 115308"/>
              <a:gd name="adj6" fmla="val -2460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帳票形式を追加</a:t>
            </a:r>
            <a:endParaRPr kumimoji="1" lang="en-US" altLang="ja-JP" sz="1200">
              <a:solidFill>
                <a:schemeClr val="bg1"/>
              </a:solidFill>
            </a:endParaRPr>
          </a:p>
        </p:txBody>
      </p:sp>
    </p:spTree>
    <p:extLst>
      <p:ext uri="{BB962C8B-B14F-4D97-AF65-F5344CB8AC3E}">
        <p14:creationId xmlns:p14="http://schemas.microsoft.com/office/powerpoint/2010/main" val="29236784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A245126E-1AEE-F9C2-E95B-403672DA236E}"/>
              </a:ext>
            </a:extLst>
          </p:cNvPr>
          <p:cNvGrpSpPr/>
          <p:nvPr/>
        </p:nvGrpSpPr>
        <p:grpSpPr>
          <a:xfrm>
            <a:off x="393660" y="1426796"/>
            <a:ext cx="5148934" cy="3377202"/>
            <a:chOff x="359170" y="1362511"/>
            <a:chExt cx="5148934" cy="3377202"/>
          </a:xfrm>
        </p:grpSpPr>
        <p:pic>
          <p:nvPicPr>
            <p:cNvPr id="20" name="図 19">
              <a:extLst>
                <a:ext uri="{FF2B5EF4-FFF2-40B4-BE49-F238E27FC236}">
                  <a16:creationId xmlns:a16="http://schemas.microsoft.com/office/drawing/2014/main" id="{11A7A0C5-0E73-B354-9400-06717F19EF47}"/>
                </a:ext>
              </a:extLst>
            </p:cNvPr>
            <p:cNvPicPr>
              <a:picLocks noChangeAspect="1"/>
            </p:cNvPicPr>
            <p:nvPr/>
          </p:nvPicPr>
          <p:blipFill>
            <a:blip r:embed="rId3"/>
            <a:stretch>
              <a:fillRect/>
            </a:stretch>
          </p:blipFill>
          <p:spPr>
            <a:xfrm>
              <a:off x="359170" y="1362511"/>
              <a:ext cx="5148934" cy="3377202"/>
            </a:xfrm>
            <a:prstGeom prst="rect">
              <a:avLst/>
            </a:prstGeom>
            <a:ln>
              <a:noFill/>
            </a:ln>
          </p:spPr>
        </p:pic>
        <p:sp>
          <p:nvSpPr>
            <p:cNvPr id="18" name="正方形/長方形 17">
              <a:extLst>
                <a:ext uri="{FF2B5EF4-FFF2-40B4-BE49-F238E27FC236}">
                  <a16:creationId xmlns:a16="http://schemas.microsoft.com/office/drawing/2014/main" id="{EA53E95B-D2EB-75E6-B00C-00862EF4063C}"/>
                </a:ext>
              </a:extLst>
            </p:cNvPr>
            <p:cNvSpPr/>
            <p:nvPr/>
          </p:nvSpPr>
          <p:spPr>
            <a:xfrm>
              <a:off x="4031940" y="2247714"/>
              <a:ext cx="1404156" cy="130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2" name="正方形/長方形 21">
              <a:extLst>
                <a:ext uri="{FF2B5EF4-FFF2-40B4-BE49-F238E27FC236}">
                  <a16:creationId xmlns:a16="http://schemas.microsoft.com/office/drawing/2014/main" id="{FB586C26-9401-43ED-FEA1-2945C3A1A0AD}"/>
                </a:ext>
              </a:extLst>
            </p:cNvPr>
            <p:cNvSpPr/>
            <p:nvPr/>
          </p:nvSpPr>
          <p:spPr>
            <a:xfrm>
              <a:off x="2125898" y="4339009"/>
              <a:ext cx="753914" cy="40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44ACA59B-377D-2C2F-5098-282CB14389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47565" y="1383617"/>
              <a:ext cx="2448272" cy="72629"/>
            </a:xfrm>
            <a:prstGeom prst="rect">
              <a:avLst/>
            </a:prstGeom>
            <a:ln>
              <a:noFill/>
            </a:ln>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６．マスタデータ取込機能の追加　②出力コントロールマスタ</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93265" y="1195875"/>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95435" y="1195875"/>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会計業務権限マスタ</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94022" y="979851"/>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a:t>会計業務権限マスタにて出力コントロールマスタのデータ取込の制御を行います</a:t>
            </a:r>
            <a:endParaRPr lang="en-US" altLang="ja-JP"/>
          </a:p>
        </p:txBody>
      </p:sp>
      <p:sp>
        <p:nvSpPr>
          <p:cNvPr id="21" name="線吹き出し 2 (枠付き) 12">
            <a:extLst>
              <a:ext uri="{FF2B5EF4-FFF2-40B4-BE49-F238E27FC236}">
                <a16:creationId xmlns:a16="http://schemas.microsoft.com/office/drawing/2014/main" id="{F0433278-6B21-8DCC-A297-4C9E002D3B78}"/>
              </a:ext>
            </a:extLst>
          </p:cNvPr>
          <p:cNvSpPr/>
          <p:nvPr/>
        </p:nvSpPr>
        <p:spPr>
          <a:xfrm>
            <a:off x="5218558" y="1627923"/>
            <a:ext cx="2376264" cy="540060"/>
          </a:xfrm>
          <a:prstGeom prst="borderCallout2">
            <a:avLst>
              <a:gd name="adj1" fmla="val 39120"/>
              <a:gd name="adj2" fmla="val -1922"/>
              <a:gd name="adj3" fmla="val 66378"/>
              <a:gd name="adj4" fmla="val -8612"/>
              <a:gd name="adj5" fmla="val 118061"/>
              <a:gd name="adj6" fmla="val -1244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出力コントロールマスタ</a:t>
            </a:r>
            <a:r>
              <a:rPr kumimoji="1" lang="ja-JP" altLang="en-US" sz="1200">
                <a:solidFill>
                  <a:schemeClr val="bg1"/>
                </a:solidFill>
              </a:rPr>
              <a:t>を追加</a:t>
            </a:r>
            <a:endParaRPr kumimoji="1" lang="en-US" altLang="ja-JP" sz="1200">
              <a:solidFill>
                <a:schemeClr val="bg1"/>
              </a:solidFill>
            </a:endParaRPr>
          </a:p>
        </p:txBody>
      </p:sp>
      <p:sp>
        <p:nvSpPr>
          <p:cNvPr id="23" name="線吹き出し 2 (枠付き) 12">
            <a:extLst>
              <a:ext uri="{FF2B5EF4-FFF2-40B4-BE49-F238E27FC236}">
                <a16:creationId xmlns:a16="http://schemas.microsoft.com/office/drawing/2014/main" id="{3D432DC8-DF22-F784-A9DF-1335279837DA}"/>
              </a:ext>
            </a:extLst>
          </p:cNvPr>
          <p:cNvSpPr/>
          <p:nvPr/>
        </p:nvSpPr>
        <p:spPr>
          <a:xfrm>
            <a:off x="2929536" y="3747774"/>
            <a:ext cx="2397034" cy="540060"/>
          </a:xfrm>
          <a:prstGeom prst="borderCallout2">
            <a:avLst>
              <a:gd name="adj1" fmla="val 39120"/>
              <a:gd name="adj2" fmla="val -1922"/>
              <a:gd name="adj3" fmla="val 66378"/>
              <a:gd name="adj4" fmla="val -8612"/>
              <a:gd name="adj5" fmla="val 118061"/>
              <a:gd name="adj6" fmla="val -1244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出力コントロールマスタ</a:t>
            </a:r>
            <a:r>
              <a:rPr kumimoji="1" lang="ja-JP" altLang="en-US" sz="1200">
                <a:solidFill>
                  <a:schemeClr val="bg1"/>
                </a:solidFill>
              </a:rPr>
              <a:t>を追加</a:t>
            </a:r>
            <a:endParaRPr kumimoji="1" lang="en-US" altLang="ja-JP" sz="1200">
              <a:solidFill>
                <a:schemeClr val="bg1"/>
              </a:solidFill>
            </a:endParaRPr>
          </a:p>
        </p:txBody>
      </p:sp>
      <p:sp>
        <p:nvSpPr>
          <p:cNvPr id="6" name="正方形/長方形 5">
            <a:extLst>
              <a:ext uri="{FF2B5EF4-FFF2-40B4-BE49-F238E27FC236}">
                <a16:creationId xmlns:a16="http://schemas.microsoft.com/office/drawing/2014/main" id="{9EA89D9C-748E-36FE-6C17-BB92CC4FBDDC}"/>
              </a:ext>
            </a:extLst>
          </p:cNvPr>
          <p:cNvSpPr/>
          <p:nvPr/>
        </p:nvSpPr>
        <p:spPr>
          <a:xfrm>
            <a:off x="2176220" y="4403294"/>
            <a:ext cx="738082" cy="40070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9" name="正方形/長方形 8">
            <a:extLst>
              <a:ext uri="{FF2B5EF4-FFF2-40B4-BE49-F238E27FC236}">
                <a16:creationId xmlns:a16="http://schemas.microsoft.com/office/drawing/2014/main" id="{995BC3FB-C1E8-11FA-2E61-C28E65DAC012}"/>
              </a:ext>
            </a:extLst>
          </p:cNvPr>
          <p:cNvSpPr/>
          <p:nvPr/>
        </p:nvSpPr>
        <p:spPr>
          <a:xfrm>
            <a:off x="4066430" y="2290892"/>
            <a:ext cx="1404156" cy="15203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39138775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3A062EE9-210E-7E70-C4AD-FC04FCCF955E}"/>
              </a:ext>
            </a:extLst>
          </p:cNvPr>
          <p:cNvPicPr>
            <a:picLocks noChangeAspect="1"/>
          </p:cNvPicPr>
          <p:nvPr/>
        </p:nvPicPr>
        <p:blipFill>
          <a:blip r:embed="rId3"/>
          <a:stretch>
            <a:fillRect/>
          </a:stretch>
        </p:blipFill>
        <p:spPr>
          <a:xfrm>
            <a:off x="323528" y="1382098"/>
            <a:ext cx="4643659" cy="34219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６．マスタデータ取込機能の追加　②出力コントロールマスタ</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66074"/>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60945" y="1166074"/>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出力コントロールマスタ</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50050"/>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a:t>出力コントロールマスタ編集画面にて任意集計科目</a:t>
            </a:r>
            <a:r>
              <a:rPr lang="en-US" altLang="ja-JP"/>
              <a:t>/</a:t>
            </a:r>
            <a:r>
              <a:rPr lang="ja-JP" altLang="en-US"/>
              <a:t>新規追加時出力区分を追加しました</a:t>
            </a:r>
            <a:endParaRPr lang="en-US" altLang="ja-JP"/>
          </a:p>
        </p:txBody>
      </p:sp>
      <p:sp>
        <p:nvSpPr>
          <p:cNvPr id="21" name="線吹き出し 2 (枠付き) 12">
            <a:extLst>
              <a:ext uri="{FF2B5EF4-FFF2-40B4-BE49-F238E27FC236}">
                <a16:creationId xmlns:a16="http://schemas.microsoft.com/office/drawing/2014/main" id="{F0433278-6B21-8DCC-A297-4C9E002D3B78}"/>
              </a:ext>
            </a:extLst>
          </p:cNvPr>
          <p:cNvSpPr/>
          <p:nvPr/>
        </p:nvSpPr>
        <p:spPr>
          <a:xfrm>
            <a:off x="4839083" y="2056731"/>
            <a:ext cx="4074246" cy="2629812"/>
          </a:xfrm>
          <a:prstGeom prst="borderCallout2">
            <a:avLst>
              <a:gd name="adj1" fmla="val 28730"/>
              <a:gd name="adj2" fmla="val -1400"/>
              <a:gd name="adj3" fmla="val 13136"/>
              <a:gd name="adj4" fmla="val -22032"/>
              <a:gd name="adj5" fmla="val 256"/>
              <a:gd name="adj6" fmla="val -2492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任意集計科目</a:t>
            </a:r>
            <a:r>
              <a:rPr lang="en-US" altLang="ja-JP" sz="1200"/>
              <a:t>/</a:t>
            </a:r>
            <a:r>
              <a:rPr lang="ja-JP" altLang="en-US" sz="1200"/>
              <a:t>新規追加時出力区分を追加</a:t>
            </a:r>
            <a:endParaRPr lang="en-US" altLang="ja-JP" sz="1200"/>
          </a:p>
          <a:p>
            <a:pPr algn="l"/>
            <a:endParaRPr kumimoji="1" lang="en-US" altLang="ja-JP" sz="1200"/>
          </a:p>
          <a:p>
            <a:pPr algn="l"/>
            <a:r>
              <a:rPr kumimoji="1" lang="ja-JP" altLang="en-US" sz="1200"/>
              <a:t>■ 「出力する」の場合</a:t>
            </a:r>
            <a:endParaRPr kumimoji="1" lang="en-US" altLang="ja-JP" sz="1200"/>
          </a:p>
          <a:p>
            <a:pPr algn="l"/>
            <a:r>
              <a:rPr lang="ja-JP" altLang="en-US" sz="1200"/>
              <a:t>新規登録した任意集計科目を</a:t>
            </a:r>
            <a:endParaRPr lang="en-US" altLang="ja-JP" sz="1200"/>
          </a:p>
          <a:p>
            <a:pPr algn="l"/>
            <a:r>
              <a:rPr lang="ja-JP" altLang="en-US" sz="1200"/>
              <a:t>登録済みの出力パターンに反映します</a:t>
            </a:r>
            <a:endParaRPr kumimoji="1" lang="en-US" altLang="ja-JP" sz="1200"/>
          </a:p>
          <a:p>
            <a:pPr algn="l"/>
            <a:r>
              <a:rPr lang="ja-JP" altLang="en-US" sz="1200"/>
              <a:t>　</a:t>
            </a:r>
            <a:endParaRPr kumimoji="1" lang="en-US" altLang="ja-JP" sz="1200"/>
          </a:p>
          <a:p>
            <a:pPr algn="l"/>
            <a:r>
              <a:rPr kumimoji="1" lang="ja-JP" altLang="en-US" sz="1200"/>
              <a:t>■「出力しない」の場合</a:t>
            </a:r>
            <a:endParaRPr kumimoji="1" lang="en-US" altLang="ja-JP" sz="1200"/>
          </a:p>
          <a:p>
            <a:pPr algn="l"/>
            <a:r>
              <a:rPr kumimoji="1" lang="ja-JP" altLang="ja-JP" sz="1200">
                <a:solidFill>
                  <a:schemeClr val="bg1"/>
                </a:solidFill>
                <a:effectLst/>
                <a:latin typeface="+mn-lt"/>
                <a:ea typeface="+mn-ea"/>
                <a:cs typeface="+mn-cs"/>
              </a:rPr>
              <a:t>新規登録された任意集計科目</a:t>
            </a:r>
            <a:r>
              <a:rPr kumimoji="1" lang="ja-JP" altLang="en-US" sz="1200">
                <a:solidFill>
                  <a:schemeClr val="bg1"/>
                </a:solidFill>
                <a:effectLst/>
                <a:latin typeface="+mn-lt"/>
                <a:ea typeface="+mn-ea"/>
                <a:cs typeface="+mn-cs"/>
              </a:rPr>
              <a:t>を</a:t>
            </a:r>
            <a:endParaRPr kumimoji="1" lang="en-US" altLang="ja-JP" sz="1200">
              <a:solidFill>
                <a:schemeClr val="bg1"/>
              </a:solidFill>
              <a:effectLst/>
              <a:latin typeface="+mn-lt"/>
              <a:ea typeface="+mn-ea"/>
              <a:cs typeface="+mn-cs"/>
            </a:endParaRPr>
          </a:p>
          <a:p>
            <a:r>
              <a:rPr lang="ja-JP" altLang="en-US" sz="1200"/>
              <a:t>登録済みの出力パターンに反映しません</a:t>
            </a:r>
            <a:endParaRPr lang="en-US" altLang="ja-JP" sz="1200"/>
          </a:p>
          <a:p>
            <a:endParaRPr kumimoji="1" lang="en-US" altLang="ja-JP" sz="1200"/>
          </a:p>
          <a:p>
            <a:r>
              <a:rPr kumimoji="1" lang="en-US" altLang="ja-JP" sz="1200">
                <a:solidFill>
                  <a:schemeClr val="bg1"/>
                </a:solidFill>
                <a:effectLst/>
                <a:latin typeface="+mn-lt"/>
                <a:ea typeface="+mn-ea"/>
                <a:cs typeface="+mn-cs"/>
              </a:rPr>
              <a:t>※</a:t>
            </a:r>
            <a:r>
              <a:rPr kumimoji="1" lang="ja-JP" altLang="en-US" sz="1200">
                <a:solidFill>
                  <a:schemeClr val="bg1"/>
                </a:solidFill>
                <a:effectLst/>
                <a:latin typeface="+mn-lt"/>
                <a:ea typeface="+mn-ea"/>
                <a:cs typeface="+mn-cs"/>
              </a:rPr>
              <a:t>既存の任意集計科目の科目出力区分は変更されません</a:t>
            </a:r>
            <a:endParaRPr kumimoji="1" lang="en-US" altLang="ja-JP" sz="1200">
              <a:solidFill>
                <a:schemeClr val="bg1"/>
              </a:solidFill>
              <a:effectLst/>
              <a:latin typeface="+mn-lt"/>
              <a:ea typeface="+mn-ea"/>
              <a:cs typeface="+mn-cs"/>
            </a:endParaRPr>
          </a:p>
        </p:txBody>
      </p:sp>
      <p:sp>
        <p:nvSpPr>
          <p:cNvPr id="10" name="正方形/長方形 9">
            <a:extLst>
              <a:ext uri="{FF2B5EF4-FFF2-40B4-BE49-F238E27FC236}">
                <a16:creationId xmlns:a16="http://schemas.microsoft.com/office/drawing/2014/main" id="{6DD94014-73E6-62E6-474B-25E391898CC5}"/>
              </a:ext>
            </a:extLst>
          </p:cNvPr>
          <p:cNvSpPr/>
          <p:nvPr/>
        </p:nvSpPr>
        <p:spPr>
          <a:xfrm>
            <a:off x="2630322" y="1922158"/>
            <a:ext cx="2121698" cy="13457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2" name="正方形/長方形 11">
            <a:extLst>
              <a:ext uri="{FF2B5EF4-FFF2-40B4-BE49-F238E27FC236}">
                <a16:creationId xmlns:a16="http://schemas.microsoft.com/office/drawing/2014/main" id="{6B7EA1BA-D049-8D20-3EAA-1379EB928E55}"/>
              </a:ext>
            </a:extLst>
          </p:cNvPr>
          <p:cNvSpPr/>
          <p:nvPr/>
        </p:nvSpPr>
        <p:spPr>
          <a:xfrm>
            <a:off x="503548" y="2534226"/>
            <a:ext cx="1836204"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578463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６．マスタデータ取込機能の追加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331050" y="1023578"/>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3" name="表 2">
            <a:extLst>
              <a:ext uri="{FF2B5EF4-FFF2-40B4-BE49-F238E27FC236}">
                <a16:creationId xmlns:a16="http://schemas.microsoft.com/office/drawing/2014/main" id="{4DE35FE6-7226-99CD-D86A-662A9B0C39C8}"/>
              </a:ext>
            </a:extLst>
          </p:cNvPr>
          <p:cNvGraphicFramePr>
            <a:graphicFrameLocks noGrp="1"/>
          </p:cNvGraphicFramePr>
          <p:nvPr/>
        </p:nvGraphicFramePr>
        <p:xfrm>
          <a:off x="475066" y="1311610"/>
          <a:ext cx="3076877" cy="1973962"/>
        </p:xfrm>
        <a:graphic>
          <a:graphicData uri="http://schemas.openxmlformats.org/drawingml/2006/table">
            <a:tbl>
              <a:tblPr firstRow="1" bandRow="1">
                <a:tableStyleId>{21E4AEA4-8DFA-4A89-87EB-49C32662AFE0}</a:tableStyleId>
              </a:tblPr>
              <a:tblGrid>
                <a:gridCol w="814315">
                  <a:extLst>
                    <a:ext uri="{9D8B030D-6E8A-4147-A177-3AD203B41FA5}">
                      <a16:colId xmlns:a16="http://schemas.microsoft.com/office/drawing/2014/main" val="2522734468"/>
                    </a:ext>
                  </a:extLst>
                </a:gridCol>
                <a:gridCol w="2262562">
                  <a:extLst>
                    <a:ext uri="{9D8B030D-6E8A-4147-A177-3AD203B41FA5}">
                      <a16:colId xmlns:a16="http://schemas.microsoft.com/office/drawing/2014/main" val="2364541098"/>
                    </a:ext>
                  </a:extLst>
                </a:gridCol>
              </a:tblGrid>
              <a:tr h="233751">
                <a:tc>
                  <a:txBody>
                    <a:bodyPr/>
                    <a:lstStyle/>
                    <a:p>
                      <a:r>
                        <a:rPr kumimoji="1" lang="ja-JP" altLang="en-US" sz="900" dirty="0"/>
                        <a:t>機能</a:t>
                      </a:r>
                      <a:r>
                        <a:rPr kumimoji="1" lang="en-US" altLang="ja-JP" sz="900" dirty="0"/>
                        <a:t>ID</a:t>
                      </a:r>
                      <a:endParaRPr kumimoji="1" lang="ja-JP" altLang="en-US" sz="900" dirty="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NSM00100</a:t>
                      </a:r>
                    </a:p>
                  </a:txBody>
                  <a:tcPr marL="72000" marT="0" marB="0" anchor="ctr"/>
                </a:tc>
                <a:tc>
                  <a:txBody>
                    <a:bodyPr/>
                    <a:lstStyle/>
                    <a:p>
                      <a:r>
                        <a:rPr kumimoji="1" lang="ja-JP" altLang="en-US" sz="900"/>
                        <a:t>新会社セットアップ</a:t>
                      </a:r>
                    </a:p>
                  </a:txBody>
                  <a:tcPr marL="72000" marT="18000" marB="18000" anchor="ctr"/>
                </a:tc>
                <a:extLst>
                  <a:ext uri="{0D108BD9-81ED-4DB2-BD59-A6C34878D82A}">
                    <a16:rowId xmlns:a16="http://schemas.microsoft.com/office/drawing/2014/main" val="3364969997"/>
                  </a:ext>
                </a:extLst>
              </a:tr>
              <a:tr h="136054">
                <a:tc>
                  <a:txBody>
                    <a:bodyPr/>
                    <a:lstStyle/>
                    <a:p>
                      <a:r>
                        <a:rPr kumimoji="1" lang="en-US" altLang="ja-JP" sz="900"/>
                        <a:t>ACM04000</a:t>
                      </a:r>
                      <a:endParaRPr kumimoji="1" lang="ja-JP" altLang="en-US" sz="900"/>
                    </a:p>
                  </a:txBody>
                  <a:tcPr marL="72000" marT="0" marB="0" anchor="ctr"/>
                </a:tc>
                <a:tc>
                  <a:txBody>
                    <a:bodyPr/>
                    <a:lstStyle/>
                    <a:p>
                      <a:r>
                        <a:rPr kumimoji="1" lang="ja-JP" altLang="en-US" sz="900"/>
                        <a:t>会計業務権限マスタ</a:t>
                      </a:r>
                    </a:p>
                  </a:txBody>
                  <a:tcPr marL="72000" marT="18000" marB="18000" anchor="ctr"/>
                </a:tc>
                <a:extLst>
                  <a:ext uri="{0D108BD9-81ED-4DB2-BD59-A6C34878D82A}">
                    <a16:rowId xmlns:a16="http://schemas.microsoft.com/office/drawing/2014/main" val="3295008165"/>
                  </a:ext>
                </a:extLst>
              </a:tr>
              <a:tr h="136054">
                <a:tc>
                  <a:txBody>
                    <a:bodyPr/>
                    <a:lstStyle/>
                    <a:p>
                      <a:r>
                        <a:rPr kumimoji="1" lang="en-US" altLang="ja-JP" sz="900"/>
                        <a:t>ACM01400</a:t>
                      </a:r>
                      <a:endParaRPr kumimoji="1" lang="ja-JP" altLang="en-US" sz="900"/>
                    </a:p>
                  </a:txBody>
                  <a:tcPr marL="72000" marT="0" marB="0" anchor="ctr"/>
                </a:tc>
                <a:tc>
                  <a:txBody>
                    <a:bodyPr/>
                    <a:lstStyle/>
                    <a:p>
                      <a:r>
                        <a:rPr kumimoji="1" lang="ja-JP" altLang="en-US" sz="900"/>
                        <a:t>任意集計科目マスタ登録</a:t>
                      </a:r>
                    </a:p>
                  </a:txBody>
                  <a:tcPr marL="72000" marT="18000" marB="18000" anchor="ctr"/>
                </a:tc>
                <a:extLst>
                  <a:ext uri="{0D108BD9-81ED-4DB2-BD59-A6C34878D82A}">
                    <a16:rowId xmlns:a16="http://schemas.microsoft.com/office/drawing/2014/main" val="3197372768"/>
                  </a:ext>
                </a:extLst>
              </a:tr>
              <a:tr h="175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t>AGM00100</a:t>
                      </a:r>
                      <a:endParaRPr kumimoji="1" lang="ja-JP" altLang="en-US" sz="900"/>
                    </a:p>
                  </a:txBody>
                  <a:tcPr marL="72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t>出力コントロールマスタ登録</a:t>
                      </a:r>
                    </a:p>
                  </a:txBody>
                  <a:tcPr marL="72000" marT="18000" marB="18000" anchor="ctr"/>
                </a:tc>
                <a:extLst>
                  <a:ext uri="{0D108BD9-81ED-4DB2-BD59-A6C34878D82A}">
                    <a16:rowId xmlns:a16="http://schemas.microsoft.com/office/drawing/2014/main" val="1240405101"/>
                  </a:ext>
                </a:extLst>
              </a:tr>
              <a:tr h="136054">
                <a:tc>
                  <a:txBody>
                    <a:bodyPr/>
                    <a:lstStyle/>
                    <a:p>
                      <a:r>
                        <a:rPr kumimoji="1" lang="en-US" altLang="ja-JP" sz="900"/>
                        <a:t>NCF00100</a:t>
                      </a:r>
                      <a:endParaRPr kumimoji="1" lang="ja-JP" altLang="en-US" sz="900"/>
                    </a:p>
                  </a:txBody>
                  <a:tcPr marL="72000" marT="0" marB="0" anchor="ctr"/>
                </a:tc>
                <a:tc>
                  <a:txBody>
                    <a:bodyPr/>
                    <a:lstStyle/>
                    <a:p>
                      <a:r>
                        <a:rPr kumimoji="1" lang="ja-JP" altLang="en-US" sz="900"/>
                        <a:t>マスタデータ取込</a:t>
                      </a:r>
                    </a:p>
                  </a:txBody>
                  <a:tcPr marL="72000" marT="18000" marB="18000" anchor="ctr"/>
                </a:tc>
                <a:extLst>
                  <a:ext uri="{0D108BD9-81ED-4DB2-BD59-A6C34878D82A}">
                    <a16:rowId xmlns:a16="http://schemas.microsoft.com/office/drawing/2014/main" val="66726307"/>
                  </a:ext>
                </a:extLst>
              </a:tr>
              <a:tr h="136054">
                <a:tc>
                  <a:txBody>
                    <a:bodyPr/>
                    <a:lstStyle/>
                    <a:p>
                      <a:r>
                        <a:rPr kumimoji="1" lang="en-US" altLang="ja-JP" sz="900"/>
                        <a:t>NCF00110</a:t>
                      </a:r>
                      <a:endParaRPr kumimoji="1" lang="ja-JP" altLang="en-US" sz="900"/>
                    </a:p>
                  </a:txBody>
                  <a:tcPr marL="72000" marT="0" marB="0" anchor="ctr"/>
                </a:tc>
                <a:tc>
                  <a:txBody>
                    <a:bodyPr/>
                    <a:lstStyle/>
                    <a:p>
                      <a:r>
                        <a:rPr kumimoji="1" lang="ja-JP" altLang="en-US" sz="900"/>
                        <a:t>マスタデータ取込用データ作成</a:t>
                      </a:r>
                    </a:p>
                  </a:txBody>
                  <a:tcPr marL="72000" marT="18000" marB="18000" anchor="ctr"/>
                </a:tc>
                <a:extLst>
                  <a:ext uri="{0D108BD9-81ED-4DB2-BD59-A6C34878D82A}">
                    <a16:rowId xmlns:a16="http://schemas.microsoft.com/office/drawing/2014/main" val="21885842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t>NLC01000</a:t>
                      </a:r>
                      <a:endParaRPr kumimoji="1" lang="ja-JP" altLang="en-US" sz="900"/>
                    </a:p>
                  </a:txBody>
                  <a:tcPr marL="72000" marT="0" marB="0" anchor="ctr"/>
                </a:tc>
                <a:tc>
                  <a:txBody>
                    <a:bodyPr/>
                    <a:lstStyle/>
                    <a:p>
                      <a:r>
                        <a:rPr kumimoji="1" lang="ja-JP" altLang="en-US" sz="900" dirty="0"/>
                        <a:t>ログインユーザ関連マスタ取得サービス</a:t>
                      </a:r>
                    </a:p>
                  </a:txBody>
                  <a:tcPr marL="72000" marT="18000" marB="18000" anchor="ctr"/>
                </a:tc>
                <a:extLst>
                  <a:ext uri="{0D108BD9-81ED-4DB2-BD59-A6C34878D82A}">
                    <a16:rowId xmlns:a16="http://schemas.microsoft.com/office/drawing/2014/main" val="499604852"/>
                  </a:ext>
                </a:extLst>
              </a:tr>
              <a:tr h="136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t>NCR00300</a:t>
                      </a:r>
                      <a:endParaRPr kumimoji="1" lang="ja-JP" altLang="en-US" sz="900"/>
                    </a:p>
                  </a:txBody>
                  <a:tcPr marL="72000" marT="0" marB="0" anchor="ctr"/>
                </a:tc>
                <a:tc>
                  <a:txBody>
                    <a:bodyPr/>
                    <a:lstStyle/>
                    <a:p>
                      <a:r>
                        <a:rPr kumimoji="1" lang="ja-JP" altLang="en-US" sz="900" dirty="0"/>
                        <a:t>ユーザーグループ関連取得サービス</a:t>
                      </a:r>
                    </a:p>
                  </a:txBody>
                  <a:tcPr marL="72000" marT="18000" marB="18000" anchor="ctr"/>
                </a:tc>
                <a:extLst>
                  <a:ext uri="{0D108BD9-81ED-4DB2-BD59-A6C34878D82A}">
                    <a16:rowId xmlns:a16="http://schemas.microsoft.com/office/drawing/2014/main" val="502489830"/>
                  </a:ext>
                </a:extLst>
              </a:tr>
              <a:tr h="136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t>CLD038</a:t>
                      </a:r>
                      <a:endParaRPr kumimoji="1" lang="ja-JP" altLang="en-US" sz="900"/>
                    </a:p>
                  </a:txBody>
                  <a:tcPr marL="72000" marT="0" marB="0" anchor="ctr"/>
                </a:tc>
                <a:tc>
                  <a:txBody>
                    <a:bodyPr/>
                    <a:lstStyle/>
                    <a:p>
                      <a:r>
                        <a:rPr kumimoji="1" lang="ja-JP" altLang="en-US" sz="900"/>
                        <a:t>会計業務</a:t>
                      </a:r>
                    </a:p>
                  </a:txBody>
                  <a:tcPr marL="72000" marT="18000" marB="18000" anchor="ctr"/>
                </a:tc>
                <a:extLst>
                  <a:ext uri="{0D108BD9-81ED-4DB2-BD59-A6C34878D82A}">
                    <a16:rowId xmlns:a16="http://schemas.microsoft.com/office/drawing/2014/main" val="643399188"/>
                  </a:ext>
                </a:extLst>
              </a:tr>
              <a:tr h="136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t>-</a:t>
                      </a:r>
                      <a:endParaRPr kumimoji="1" lang="ja-JP" altLang="en-US" sz="900"/>
                    </a:p>
                  </a:txBody>
                  <a:tcPr marL="72000" marT="0" marB="0" anchor="ctr"/>
                </a:tc>
                <a:tc>
                  <a:txBody>
                    <a:bodyPr/>
                    <a:lstStyle/>
                    <a:p>
                      <a:r>
                        <a:rPr kumimoji="1" lang="ja-JP" altLang="en-US" sz="900" dirty="0"/>
                        <a:t>バッチ実行ツール</a:t>
                      </a:r>
                    </a:p>
                  </a:txBody>
                  <a:tcPr marL="72000" marT="18000" marB="18000" anchor="ctr"/>
                </a:tc>
                <a:extLst>
                  <a:ext uri="{0D108BD9-81ED-4DB2-BD59-A6C34878D82A}">
                    <a16:rowId xmlns:a16="http://schemas.microsoft.com/office/drawing/2014/main" val="2019881209"/>
                  </a:ext>
                </a:extLst>
              </a:tr>
            </a:tbl>
          </a:graphicData>
        </a:graphic>
      </p:graphicFrame>
    </p:spTree>
    <p:extLst>
      <p:ext uri="{BB962C8B-B14F-4D97-AF65-F5344CB8AC3E}">
        <p14:creationId xmlns:p14="http://schemas.microsoft.com/office/powerpoint/2010/main" val="19590773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７．請求書（伝票単位）の伝票番号指定出力対応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5" y="2067694"/>
            <a:ext cx="8426450" cy="144016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a:lnSpc>
                <a:spcPts val="1900"/>
              </a:lnSpc>
              <a:buClr>
                <a:srgbClr val="F9BE00"/>
              </a:buClr>
              <a:defRPr/>
            </a:pPr>
            <a:r>
              <a:rPr lang="ja-JP" altLang="en-US" sz="1100" b="1">
                <a:solidFill>
                  <a:srgbClr val="008CCF"/>
                </a:solidFill>
                <a:latin typeface="メイリオ"/>
                <a:ea typeface="メイリオ"/>
              </a:rPr>
              <a:t>　</a:t>
            </a:r>
            <a:r>
              <a:rPr lang="ja-JP" altLang="en-US">
                <a:solidFill>
                  <a:prstClr val="black"/>
                </a:solidFill>
              </a:rPr>
              <a:t>従来は、請求書を発行していない伝票すべてが対象となり、</a:t>
            </a:r>
            <a:endParaRPr lang="en-US" altLang="ja-JP">
              <a:solidFill>
                <a:prstClr val="black"/>
              </a:solidFill>
            </a:endParaRPr>
          </a:p>
          <a:p>
            <a:pPr>
              <a:lnSpc>
                <a:spcPts val="1900"/>
              </a:lnSpc>
              <a:buClr>
                <a:srgbClr val="F9BE00"/>
              </a:buClr>
              <a:defRPr/>
            </a:pPr>
            <a:r>
              <a:rPr lang="ja-JP" altLang="en-US">
                <a:solidFill>
                  <a:prstClr val="black"/>
                </a:solidFill>
              </a:rPr>
              <a:t>　請求書の対象にしたい伝票を絞り込むことができませんでした</a:t>
            </a:r>
            <a:endParaRPr lang="en-US" altLang="ja-JP">
              <a:solidFill>
                <a:prstClr val="black"/>
              </a:solidFill>
            </a:endParaRPr>
          </a:p>
          <a:p>
            <a:pPr>
              <a:lnSpc>
                <a:spcPts val="1900"/>
              </a:lnSpc>
              <a:buClr>
                <a:srgbClr val="F9BE00"/>
              </a:buClr>
              <a:defRPr/>
            </a:pPr>
            <a:r>
              <a:rPr lang="ja-JP" altLang="en-US">
                <a:solidFill>
                  <a:prstClr val="black"/>
                </a:solidFill>
              </a:rPr>
              <a:t>　請求書に出力したい伝票を制御したいというご要望に対応しました</a:t>
            </a:r>
            <a:endParaRPr kumimoji="1" lang="en-US" altLang="ja-JP" sz="1600" b="1" i="0" u="none" strike="noStrike" kern="1200" cap="none" spc="0" normalizeH="0" baseline="0" noProof="0">
              <a:ln>
                <a:noFill/>
              </a:ln>
              <a:solidFill>
                <a:srgbClr val="008CCF"/>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2" y="3399495"/>
            <a:ext cx="8426450" cy="118847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a:lnSpc>
                <a:spcPts val="1900"/>
              </a:lnSpc>
              <a:buClr>
                <a:srgbClr val="F9BE00"/>
              </a:buClr>
              <a:defRPr/>
            </a:pPr>
            <a:r>
              <a:rPr lang="ja-JP" altLang="en-US" sz="1100" b="1">
                <a:latin typeface="メイリオ"/>
                <a:ea typeface="メイリオ"/>
              </a:rPr>
              <a:t>　</a:t>
            </a:r>
            <a:r>
              <a:rPr lang="ja-JP" altLang="en-US">
                <a:latin typeface="メイリオ"/>
                <a:ea typeface="メイリオ"/>
              </a:rPr>
              <a:t>請求書（伝票単位）の検索条件に追加された伝票日付、伝票グループ、伝票番号の指定を行うことで</a:t>
            </a:r>
            <a:endParaRPr lang="en-US" altLang="ja-JP">
              <a:latin typeface="メイリオ"/>
              <a:ea typeface="メイリオ"/>
            </a:endParaRPr>
          </a:p>
          <a:p>
            <a:pPr>
              <a:lnSpc>
                <a:spcPts val="1900"/>
              </a:lnSpc>
              <a:buClr>
                <a:srgbClr val="F9BE00"/>
              </a:buClr>
              <a:defRPr/>
            </a:pPr>
            <a:r>
              <a:rPr kumimoji="1" lang="ja-JP" altLang="en-US" i="0" u="none" strike="noStrike" kern="1200" cap="none" spc="0" normalizeH="0" baseline="0" noProof="0">
                <a:ln>
                  <a:noFill/>
                </a:ln>
                <a:effectLst/>
                <a:uLnTx/>
                <a:uFillTx/>
                <a:latin typeface="メイリオ"/>
                <a:ea typeface="メイリオ"/>
                <a:cs typeface="+mn-cs"/>
              </a:rPr>
              <a:t>　指定した伝票番号の範囲内の債権伝票を対象</a:t>
            </a:r>
            <a:r>
              <a:rPr lang="ja-JP" altLang="en-US">
                <a:latin typeface="メイリオ"/>
                <a:ea typeface="メイリオ"/>
              </a:rPr>
              <a:t>に</a:t>
            </a:r>
            <a:r>
              <a:rPr kumimoji="1" lang="ja-JP" altLang="en-US" i="0" u="none" strike="noStrike" kern="1200" cap="none" spc="0" normalizeH="0" baseline="0" noProof="0">
                <a:ln>
                  <a:noFill/>
                </a:ln>
                <a:effectLst/>
                <a:uLnTx/>
                <a:uFillTx/>
                <a:latin typeface="メイリオ"/>
                <a:ea typeface="メイリオ"/>
                <a:cs typeface="+mn-cs"/>
              </a:rPr>
              <a:t>請求書を出力できます</a:t>
            </a:r>
            <a:endParaRPr kumimoji="1" lang="en-US" altLang="ja-JP" sz="1600" i="0" u="none" strike="noStrike" kern="1200" cap="none" spc="0" normalizeH="0" baseline="0" noProof="0">
              <a:ln>
                <a:noFill/>
              </a:ln>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指定した伝票番号の範囲内で請求書を出力できるよう対応しました 　</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14509687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７．請求書（伝票単位）の伝票番号指定出力対応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58018" y="896859"/>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請求書（伝票単位）</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15566"/>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a:p>
        </p:txBody>
      </p:sp>
      <p:grpSp>
        <p:nvGrpSpPr>
          <p:cNvPr id="19" name="グループ化 18">
            <a:extLst>
              <a:ext uri="{FF2B5EF4-FFF2-40B4-BE49-F238E27FC236}">
                <a16:creationId xmlns:a16="http://schemas.microsoft.com/office/drawing/2014/main" id="{280D1728-F557-8719-C3E7-5CB629A7C42D}"/>
              </a:ext>
            </a:extLst>
          </p:cNvPr>
          <p:cNvGrpSpPr/>
          <p:nvPr/>
        </p:nvGrpSpPr>
        <p:grpSpPr>
          <a:xfrm>
            <a:off x="358018" y="1117858"/>
            <a:ext cx="8427207" cy="3614132"/>
            <a:chOff x="358018" y="1117858"/>
            <a:chExt cx="8427207" cy="3614132"/>
          </a:xfrm>
        </p:grpSpPr>
        <p:pic>
          <p:nvPicPr>
            <p:cNvPr id="18" name="図 17">
              <a:extLst>
                <a:ext uri="{FF2B5EF4-FFF2-40B4-BE49-F238E27FC236}">
                  <a16:creationId xmlns:a16="http://schemas.microsoft.com/office/drawing/2014/main" id="{61329DC2-23A9-FDC5-240B-B96BA56C251B}"/>
                </a:ext>
              </a:extLst>
            </p:cNvPr>
            <p:cNvPicPr>
              <a:picLocks noChangeAspect="1"/>
            </p:cNvPicPr>
            <p:nvPr/>
          </p:nvPicPr>
          <p:blipFill>
            <a:blip r:embed="rId3"/>
            <a:stretch>
              <a:fillRect/>
            </a:stretch>
          </p:blipFill>
          <p:spPr>
            <a:xfrm>
              <a:off x="358018" y="1117858"/>
              <a:ext cx="8398414" cy="3614132"/>
            </a:xfrm>
            <a:prstGeom prst="rect">
              <a:avLst/>
            </a:prstGeom>
          </p:spPr>
        </p:pic>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21" name="線吹き出し 2 (枠付き) 12">
              <a:extLst>
                <a:ext uri="{FF2B5EF4-FFF2-40B4-BE49-F238E27FC236}">
                  <a16:creationId xmlns:a16="http://schemas.microsoft.com/office/drawing/2014/main" id="{F0433278-6B21-8DCC-A297-4C9E002D3B78}"/>
                </a:ext>
              </a:extLst>
            </p:cNvPr>
            <p:cNvSpPr/>
            <p:nvPr/>
          </p:nvSpPr>
          <p:spPr>
            <a:xfrm>
              <a:off x="4172312" y="2376540"/>
              <a:ext cx="2343904" cy="447238"/>
            </a:xfrm>
            <a:prstGeom prst="borderCallout2">
              <a:avLst>
                <a:gd name="adj1" fmla="val 44572"/>
                <a:gd name="adj2" fmla="val -1774"/>
                <a:gd name="adj3" fmla="val 63063"/>
                <a:gd name="adj4" fmla="val -15078"/>
                <a:gd name="adj5" fmla="val 116036"/>
                <a:gd name="adj6" fmla="val -2082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伝票グループ、伝票番号を追加</a:t>
              </a:r>
              <a:endParaRPr kumimoji="1" lang="ja-JP" altLang="en-US" sz="1200">
                <a:solidFill>
                  <a:schemeClr val="bg1"/>
                </a:solidFill>
              </a:endParaRPr>
            </a:p>
          </p:txBody>
        </p:sp>
        <p:sp>
          <p:nvSpPr>
            <p:cNvPr id="13" name="線吹き出し 2 (枠付き) 12">
              <a:extLst>
                <a:ext uri="{FF2B5EF4-FFF2-40B4-BE49-F238E27FC236}">
                  <a16:creationId xmlns:a16="http://schemas.microsoft.com/office/drawing/2014/main" id="{3556075A-5C68-4C19-5320-CE525C1C7F04}"/>
                </a:ext>
              </a:extLst>
            </p:cNvPr>
            <p:cNvSpPr/>
            <p:nvPr/>
          </p:nvSpPr>
          <p:spPr>
            <a:xfrm>
              <a:off x="3419872" y="1743658"/>
              <a:ext cx="1584176" cy="447238"/>
            </a:xfrm>
            <a:prstGeom prst="borderCallout2">
              <a:avLst>
                <a:gd name="adj1" fmla="val 44572"/>
                <a:gd name="adj2" fmla="val -1774"/>
                <a:gd name="adj3" fmla="val 70869"/>
                <a:gd name="adj4" fmla="val -39190"/>
                <a:gd name="adj5" fmla="val 185285"/>
                <a:gd name="adj6" fmla="val -6298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伝票番号指定を追加</a:t>
              </a:r>
              <a:endParaRPr kumimoji="1" lang="ja-JP" altLang="en-US" sz="1200">
                <a:solidFill>
                  <a:schemeClr val="bg1"/>
                </a:solidFill>
              </a:endParaRPr>
            </a:p>
          </p:txBody>
        </p:sp>
        <p:sp>
          <p:nvSpPr>
            <p:cNvPr id="10" name="正方形/長方形 9">
              <a:extLst>
                <a:ext uri="{FF2B5EF4-FFF2-40B4-BE49-F238E27FC236}">
                  <a16:creationId xmlns:a16="http://schemas.microsoft.com/office/drawing/2014/main" id="{6DD94014-73E6-62E6-474B-25E391898CC5}"/>
                </a:ext>
              </a:extLst>
            </p:cNvPr>
            <p:cNvSpPr/>
            <p:nvPr/>
          </p:nvSpPr>
          <p:spPr>
            <a:xfrm>
              <a:off x="1727684" y="2571750"/>
              <a:ext cx="758779" cy="1911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2" name="正方形/長方形 11">
              <a:extLst>
                <a:ext uri="{FF2B5EF4-FFF2-40B4-BE49-F238E27FC236}">
                  <a16:creationId xmlns:a16="http://schemas.microsoft.com/office/drawing/2014/main" id="{34C6BE68-A61C-1F20-0887-0050DB63FC44}"/>
                </a:ext>
              </a:extLst>
            </p:cNvPr>
            <p:cNvSpPr/>
            <p:nvPr/>
          </p:nvSpPr>
          <p:spPr>
            <a:xfrm>
              <a:off x="1727684" y="2918806"/>
              <a:ext cx="2088232" cy="4090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06D39ED7-5248-3316-E924-092991EB82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791580" y="1155189"/>
              <a:ext cx="3642139" cy="120417"/>
            </a:xfrm>
            <a:prstGeom prst="rect">
              <a:avLst/>
            </a:prstGeom>
          </p:spPr>
        </p:pic>
        <p:pic>
          <p:nvPicPr>
            <p:cNvPr id="15" name="図 14">
              <a:extLst>
                <a:ext uri="{FF2B5EF4-FFF2-40B4-BE49-F238E27FC236}">
                  <a16:creationId xmlns:a16="http://schemas.microsoft.com/office/drawing/2014/main" id="{06B191D7-E503-83E5-FA6D-4BB28D1B3D83}"/>
                </a:ext>
              </a:extLst>
            </p:cNvPr>
            <p:cNvPicPr>
              <a:picLocks noChangeAspect="1"/>
            </p:cNvPicPr>
            <p:nvPr/>
          </p:nvPicPr>
          <p:blipFill rotWithShape="1">
            <a:blip r:embed="rId5"/>
            <a:srcRect t="2" b="-14607"/>
            <a:stretch/>
          </p:blipFill>
          <p:spPr>
            <a:xfrm rot="10800000" flipV="1">
              <a:off x="7848364" y="1343672"/>
              <a:ext cx="908068" cy="126614"/>
            </a:xfrm>
            <a:prstGeom prst="rect">
              <a:avLst/>
            </a:prstGeom>
          </p:spPr>
        </p:pic>
      </p:grpSp>
    </p:spTree>
    <p:extLst>
      <p:ext uri="{BB962C8B-B14F-4D97-AF65-F5344CB8AC3E}">
        <p14:creationId xmlns:p14="http://schemas.microsoft.com/office/powerpoint/2010/main" val="2315558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3FF4285-D3FB-9F3E-CC65-B00B2B69BB39}"/>
              </a:ext>
            </a:extLst>
          </p:cNvPr>
          <p:cNvSpPr>
            <a:spLocks noGrp="1"/>
          </p:cNvSpPr>
          <p:nvPr>
            <p:ph type="sldNum" sz="quarter" idx="12"/>
          </p:nvPr>
        </p:nvSpPr>
        <p:spPr/>
        <p:txBody>
          <a:bodyPr/>
          <a:lstStyle/>
          <a:p>
            <a:fld id="{78AE49ED-73EF-499C-8307-28EB0E7CF529}" type="slidenum">
              <a:rPr kumimoji="1" lang="ja-JP" altLang="en-US" smtClean="0"/>
              <a:t>11</a:t>
            </a:fld>
            <a:endParaRPr kumimoji="1" lang="ja-JP" altLang="en-US" dirty="0"/>
          </a:p>
        </p:txBody>
      </p:sp>
      <p:sp>
        <p:nvSpPr>
          <p:cNvPr id="4" name="タイトル 3">
            <a:extLst>
              <a:ext uri="{FF2B5EF4-FFF2-40B4-BE49-F238E27FC236}">
                <a16:creationId xmlns:a16="http://schemas.microsoft.com/office/drawing/2014/main" id="{3BEB7E2B-F932-FA13-7F1C-36367A92FF3D}"/>
              </a:ext>
            </a:extLst>
          </p:cNvPr>
          <p:cNvSpPr>
            <a:spLocks noGrp="1"/>
          </p:cNvSpPr>
          <p:nvPr>
            <p:ph type="title"/>
          </p:nvPr>
        </p:nvSpPr>
        <p:spPr/>
        <p:txBody>
          <a:bodyPr/>
          <a:lstStyle/>
          <a:p>
            <a:r>
              <a:rPr lang="ja-JP" altLang="en-US" sz="2400" dirty="0"/>
              <a:t>デジタルインボイスオプション</a:t>
            </a:r>
            <a:br>
              <a:rPr lang="en-US" altLang="ja-JP" sz="2400" dirty="0"/>
            </a:br>
            <a:r>
              <a:rPr kumimoji="1" lang="en-US" altLang="ja-JP" sz="2400" dirty="0"/>
              <a:t>Amazon</a:t>
            </a:r>
            <a:r>
              <a:rPr kumimoji="1" lang="ja-JP" altLang="en-US" sz="2400" dirty="0"/>
              <a:t>ビジネス連携</a:t>
            </a:r>
          </a:p>
        </p:txBody>
      </p:sp>
      <p:sp>
        <p:nvSpPr>
          <p:cNvPr id="5" name="フッター プレースホルダー 4">
            <a:extLst>
              <a:ext uri="{FF2B5EF4-FFF2-40B4-BE49-F238E27FC236}">
                <a16:creationId xmlns:a16="http://schemas.microsoft.com/office/drawing/2014/main" id="{B138DCF0-CE69-2A35-5D62-4AE12839B27B}"/>
              </a:ext>
            </a:extLst>
          </p:cNvPr>
          <p:cNvSpPr>
            <a:spLocks noGrp="1"/>
          </p:cNvSpPr>
          <p:nvPr>
            <p:ph type="ftr" sz="quarter" idx="3"/>
          </p:nvPr>
        </p:nvSpPr>
        <p:spPr/>
        <p:txBody>
          <a:bodyPr/>
          <a:lstStyle/>
          <a:p>
            <a:r>
              <a:rPr lang="en-US" altLang="ja-JP"/>
              <a:t>©2026 Canon IT Solutions Inc. All rights reserved.</a:t>
            </a:r>
            <a:endParaRPr lang="ja-JP" altLang="en-US" dirty="0"/>
          </a:p>
        </p:txBody>
      </p:sp>
      <p:sp>
        <p:nvSpPr>
          <p:cNvPr id="14" name="テキスト ボックス 13">
            <a:extLst>
              <a:ext uri="{FF2B5EF4-FFF2-40B4-BE49-F238E27FC236}">
                <a16:creationId xmlns:a16="http://schemas.microsoft.com/office/drawing/2014/main" id="{DAEF67D5-E084-8923-D642-1B5268CF8EC5}"/>
              </a:ext>
            </a:extLst>
          </p:cNvPr>
          <p:cNvSpPr txBox="1">
            <a:spLocks/>
          </p:cNvSpPr>
          <p:nvPr/>
        </p:nvSpPr>
        <p:spPr>
          <a:xfrm>
            <a:off x="23440" y="1205543"/>
            <a:ext cx="7907415" cy="307777"/>
          </a:xfrm>
          <a:prstGeom prst="rect">
            <a:avLst/>
          </a:prstGeom>
          <a:noFill/>
        </p:spPr>
        <p:txBody>
          <a:bodyPr wrap="square" rtlCol="0">
            <a:spAutoFit/>
          </a:bodyPr>
          <a:lstStyle/>
          <a:p>
            <a:r>
              <a:rPr lang="ja-JP" altLang="en-US" sz="1400" b="1" dirty="0">
                <a:solidFill>
                  <a:srgbClr val="FFC000"/>
                </a:solidFill>
              </a:rPr>
              <a:t>■</a:t>
            </a:r>
            <a:r>
              <a:rPr lang="ja-JP" altLang="en-US" sz="1400" b="1" dirty="0">
                <a:solidFill>
                  <a:schemeClr val="tx2"/>
                </a:solidFill>
              </a:rPr>
              <a:t>デジタルインボイス利用状況に関するアンケート結果</a:t>
            </a:r>
          </a:p>
        </p:txBody>
      </p:sp>
      <p:sp>
        <p:nvSpPr>
          <p:cNvPr id="16" name="テキスト ボックス 15">
            <a:extLst>
              <a:ext uri="{FF2B5EF4-FFF2-40B4-BE49-F238E27FC236}">
                <a16:creationId xmlns:a16="http://schemas.microsoft.com/office/drawing/2014/main" id="{592B1544-6127-6E18-DB43-AD1520075B4C}"/>
              </a:ext>
            </a:extLst>
          </p:cNvPr>
          <p:cNvSpPr txBox="1">
            <a:spLocks/>
          </p:cNvSpPr>
          <p:nvPr/>
        </p:nvSpPr>
        <p:spPr>
          <a:xfrm>
            <a:off x="91193" y="1483705"/>
            <a:ext cx="9217155" cy="584775"/>
          </a:xfrm>
          <a:prstGeom prst="rect">
            <a:avLst/>
          </a:prstGeom>
          <a:noFill/>
        </p:spPr>
        <p:txBody>
          <a:bodyPr wrap="square" rtlCol="0">
            <a:spAutoFit/>
          </a:bodyPr>
          <a:lstStyle/>
          <a:p>
            <a:r>
              <a:rPr lang="ja-JP" altLang="en-US" sz="1400" dirty="0"/>
              <a:t>デジタルインボイスを利用しない理由 </a:t>
            </a:r>
            <a:r>
              <a:rPr lang="en-US" altLang="ja-JP" sz="1400" dirty="0"/>
              <a:t>… </a:t>
            </a:r>
            <a:r>
              <a:rPr lang="ja-JP" altLang="en-US" sz="1400" b="1" dirty="0"/>
              <a:t>わからない</a:t>
            </a:r>
            <a:r>
              <a:rPr lang="ja-JP" altLang="en-US" sz="1400" dirty="0"/>
              <a:t> </a:t>
            </a:r>
            <a:r>
              <a:rPr lang="en-US" altLang="ja-JP" sz="1600" b="1" dirty="0"/>
              <a:t>43.2</a:t>
            </a:r>
            <a:r>
              <a:rPr lang="ja-JP" altLang="en-US" sz="1600" b="1" dirty="0"/>
              <a:t>％</a:t>
            </a:r>
            <a:r>
              <a:rPr lang="ja-JP" altLang="en-US" sz="1400" dirty="0"/>
              <a:t>、コストが高い </a:t>
            </a:r>
            <a:r>
              <a:rPr lang="en-US" altLang="ja-JP" sz="1400" dirty="0"/>
              <a:t>21.4</a:t>
            </a:r>
            <a:r>
              <a:rPr lang="ja-JP" altLang="en-US" sz="1400" dirty="0"/>
              <a:t>％、取引先が未対応 </a:t>
            </a:r>
            <a:r>
              <a:rPr lang="en-US" altLang="ja-JP" sz="1400" dirty="0"/>
              <a:t>18.5</a:t>
            </a:r>
            <a:r>
              <a:rPr lang="ja-JP" altLang="en-US" sz="1400" dirty="0"/>
              <a:t>％</a:t>
            </a:r>
            <a:endParaRPr lang="en-US" altLang="ja-JP" sz="1400" dirty="0"/>
          </a:p>
          <a:p>
            <a:r>
              <a:rPr lang="ja-JP" altLang="en-US" sz="1400" dirty="0"/>
              <a:t>デジタルインボイスの導入効果　　　 </a:t>
            </a:r>
            <a:r>
              <a:rPr lang="en-US" altLang="ja-JP" sz="1400" dirty="0"/>
              <a:t>… </a:t>
            </a:r>
            <a:r>
              <a:rPr lang="ja-JP" altLang="en-US" sz="1400" b="1" dirty="0"/>
              <a:t>効果あり</a:t>
            </a:r>
            <a:r>
              <a:rPr lang="ja-JP" altLang="en-US" sz="1400" dirty="0"/>
              <a:t> </a:t>
            </a:r>
            <a:r>
              <a:rPr lang="en-US" altLang="ja-JP" sz="1600" b="1" dirty="0"/>
              <a:t>77.5</a:t>
            </a:r>
            <a:r>
              <a:rPr lang="ja-JP" altLang="en-US" sz="1600" b="1" dirty="0"/>
              <a:t>％、</a:t>
            </a:r>
            <a:r>
              <a:rPr lang="ja-JP" altLang="en-US" sz="1400" dirty="0"/>
              <a:t>効果なし </a:t>
            </a:r>
            <a:r>
              <a:rPr lang="en-US" altLang="ja-JP" sz="1400" dirty="0"/>
              <a:t>22.5</a:t>
            </a:r>
            <a:r>
              <a:rPr lang="ja-JP" altLang="en-US" sz="1400" dirty="0"/>
              <a:t>％</a:t>
            </a:r>
            <a:endParaRPr lang="en-US" altLang="ja-JP" sz="1400" dirty="0"/>
          </a:p>
        </p:txBody>
      </p:sp>
      <p:sp>
        <p:nvSpPr>
          <p:cNvPr id="17" name="四角形: 角を丸くする 16">
            <a:extLst>
              <a:ext uri="{FF2B5EF4-FFF2-40B4-BE49-F238E27FC236}">
                <a16:creationId xmlns:a16="http://schemas.microsoft.com/office/drawing/2014/main" id="{B777D4F6-1EC4-DC5E-7DA3-6A9A624E9DB9}"/>
              </a:ext>
            </a:extLst>
          </p:cNvPr>
          <p:cNvSpPr/>
          <p:nvPr/>
        </p:nvSpPr>
        <p:spPr>
          <a:xfrm>
            <a:off x="4799804" y="2571750"/>
            <a:ext cx="4263728" cy="132062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kumimoji="1" lang="en-US" altLang="ja-JP" sz="1600" b="1" dirty="0">
                <a:solidFill>
                  <a:schemeClr val="tx1"/>
                </a:solidFill>
              </a:rPr>
              <a:t>25</a:t>
            </a:r>
            <a:r>
              <a:rPr kumimoji="1" lang="ja-JP" altLang="en-US" sz="1600" b="1" dirty="0">
                <a:solidFill>
                  <a:schemeClr val="tx1"/>
                </a:solidFill>
              </a:rPr>
              <a:t>年に</a:t>
            </a:r>
            <a:r>
              <a:rPr kumimoji="1" lang="en-US" altLang="ja-JP" sz="1600" b="1" dirty="0">
                <a:solidFill>
                  <a:schemeClr val="tx1"/>
                </a:solidFill>
              </a:rPr>
              <a:t>SuperStream</a:t>
            </a:r>
            <a:r>
              <a:rPr kumimoji="1" lang="ja-JP" altLang="en-US" sz="1600" b="1" dirty="0">
                <a:solidFill>
                  <a:schemeClr val="tx1"/>
                </a:solidFill>
              </a:rPr>
              <a:t>との連携開始</a:t>
            </a:r>
            <a:endParaRPr kumimoji="1" lang="en-US" altLang="ja-JP" sz="1600" b="1" dirty="0">
              <a:solidFill>
                <a:schemeClr val="tx1"/>
              </a:solidFill>
            </a:endParaRPr>
          </a:p>
          <a:p>
            <a:pPr marL="285750" indent="-285750">
              <a:buFont typeface="Wingdings" panose="05000000000000000000" pitchFamily="2" charset="2"/>
              <a:buChar char="ü"/>
            </a:pPr>
            <a:r>
              <a:rPr lang="ja-JP" altLang="en-US" sz="1600" b="1" dirty="0">
                <a:solidFill>
                  <a:schemeClr val="tx1"/>
                </a:solidFill>
              </a:rPr>
              <a:t>取引先の対応有無に左右されず利用可能</a:t>
            </a:r>
            <a:endParaRPr lang="en-US" altLang="ja-JP" sz="1600" b="1" dirty="0">
              <a:solidFill>
                <a:schemeClr val="tx1"/>
              </a:solidFill>
            </a:endParaRPr>
          </a:p>
          <a:p>
            <a:pPr marL="285750" indent="-285750">
              <a:buFont typeface="Wingdings" panose="05000000000000000000" pitchFamily="2" charset="2"/>
              <a:buChar char="ü"/>
            </a:pPr>
            <a:r>
              <a:rPr lang="ja-JP" altLang="en-US" sz="1600" b="1" dirty="0">
                <a:solidFill>
                  <a:schemeClr val="tx1"/>
                </a:solidFill>
              </a:rPr>
              <a:t>仕訳の自動作成、電帳法対応の証憑保存 </a:t>
            </a:r>
            <a:endParaRPr lang="en-US" altLang="ja-JP" sz="1600" b="1" dirty="0">
              <a:solidFill>
                <a:schemeClr val="tx1"/>
              </a:solidFill>
            </a:endParaRPr>
          </a:p>
        </p:txBody>
      </p:sp>
      <p:sp>
        <p:nvSpPr>
          <p:cNvPr id="18" name="正方形/長方形 17">
            <a:extLst>
              <a:ext uri="{FF2B5EF4-FFF2-40B4-BE49-F238E27FC236}">
                <a16:creationId xmlns:a16="http://schemas.microsoft.com/office/drawing/2014/main" id="{F02C7A51-773B-72F3-8CFC-ED7219ACE526}"/>
              </a:ext>
            </a:extLst>
          </p:cNvPr>
          <p:cNvSpPr/>
          <p:nvPr/>
        </p:nvSpPr>
        <p:spPr>
          <a:xfrm>
            <a:off x="0" y="4255097"/>
            <a:ext cx="9144000" cy="88363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1800" b="1" dirty="0"/>
          </a:p>
          <a:p>
            <a:pPr algn="ctr"/>
            <a:r>
              <a:rPr lang="en-US" altLang="ja-JP" sz="1800" b="1" dirty="0"/>
              <a:t>Amazon</a:t>
            </a:r>
            <a:r>
              <a:rPr lang="ja-JP" altLang="en-US" sz="1800" b="1" dirty="0"/>
              <a:t>ビジネスとの連携にご興味をお持ちのユーザーさまがいらっしゃいましたら</a:t>
            </a:r>
            <a:endParaRPr lang="en-US" altLang="ja-JP" sz="1800" b="1" dirty="0"/>
          </a:p>
          <a:p>
            <a:pPr algn="ctr"/>
            <a:r>
              <a:rPr lang="ja-JP" altLang="en-US" b="1" dirty="0"/>
              <a:t>担当営業までお申し付けください</a:t>
            </a:r>
            <a:endParaRPr lang="en-US" altLang="ja-JP" sz="1800" b="1" dirty="0"/>
          </a:p>
        </p:txBody>
      </p:sp>
      <p:pic>
        <p:nvPicPr>
          <p:cNvPr id="19" name="図 18">
            <a:extLst>
              <a:ext uri="{FF2B5EF4-FFF2-40B4-BE49-F238E27FC236}">
                <a16:creationId xmlns:a16="http://schemas.microsoft.com/office/drawing/2014/main" id="{76E85F3F-EDAB-0B47-4C26-4E2981D7FE53}"/>
              </a:ext>
            </a:extLst>
          </p:cNvPr>
          <p:cNvPicPr>
            <a:picLocks noChangeAspect="1"/>
          </p:cNvPicPr>
          <p:nvPr/>
        </p:nvPicPr>
        <p:blipFill>
          <a:blip r:embed="rId3"/>
          <a:stretch>
            <a:fillRect/>
          </a:stretch>
        </p:blipFill>
        <p:spPr>
          <a:xfrm>
            <a:off x="7315" y="2478466"/>
            <a:ext cx="4899477" cy="1633159"/>
          </a:xfrm>
          <a:prstGeom prst="rect">
            <a:avLst/>
          </a:prstGeom>
        </p:spPr>
      </p:pic>
      <p:sp>
        <p:nvSpPr>
          <p:cNvPr id="20" name="テキスト ボックス 19">
            <a:extLst>
              <a:ext uri="{FF2B5EF4-FFF2-40B4-BE49-F238E27FC236}">
                <a16:creationId xmlns:a16="http://schemas.microsoft.com/office/drawing/2014/main" id="{5CCA108B-AB9B-980F-BFF6-120514953EAC}"/>
              </a:ext>
            </a:extLst>
          </p:cNvPr>
          <p:cNvSpPr txBox="1">
            <a:spLocks/>
          </p:cNvSpPr>
          <p:nvPr/>
        </p:nvSpPr>
        <p:spPr>
          <a:xfrm>
            <a:off x="1" y="2268215"/>
            <a:ext cx="2450592" cy="261610"/>
          </a:xfrm>
          <a:prstGeom prst="rect">
            <a:avLst/>
          </a:prstGeom>
          <a:noFill/>
        </p:spPr>
        <p:txBody>
          <a:bodyPr wrap="square" rtlCol="0">
            <a:spAutoFit/>
          </a:bodyPr>
          <a:lstStyle/>
          <a:p>
            <a:r>
              <a:rPr lang="ja-JP" altLang="en-US" sz="1100" dirty="0"/>
              <a:t>▼</a:t>
            </a:r>
            <a:r>
              <a:rPr lang="en-US" altLang="ja-JP" sz="1100" dirty="0"/>
              <a:t>Amazon</a:t>
            </a:r>
            <a:r>
              <a:rPr lang="ja-JP" altLang="en-US" sz="1100" dirty="0"/>
              <a:t>ビジネス連携イメージ図</a:t>
            </a:r>
            <a:endParaRPr lang="en-US" altLang="ja-JP" sz="1100" dirty="0"/>
          </a:p>
        </p:txBody>
      </p:sp>
      <p:sp>
        <p:nvSpPr>
          <p:cNvPr id="21" name="テキスト ボックス 20">
            <a:extLst>
              <a:ext uri="{FF2B5EF4-FFF2-40B4-BE49-F238E27FC236}">
                <a16:creationId xmlns:a16="http://schemas.microsoft.com/office/drawing/2014/main" id="{A255DC73-81A6-2B1F-B001-7773785545B5}"/>
              </a:ext>
            </a:extLst>
          </p:cNvPr>
          <p:cNvSpPr txBox="1"/>
          <p:nvPr/>
        </p:nvSpPr>
        <p:spPr>
          <a:xfrm>
            <a:off x="76218" y="4066056"/>
            <a:ext cx="4748750" cy="184666"/>
          </a:xfrm>
          <a:prstGeom prst="rect">
            <a:avLst/>
          </a:prstGeom>
          <a:noFill/>
        </p:spPr>
        <p:txBody>
          <a:bodyPr wrap="square" rtlCol="0">
            <a:spAutoFit/>
          </a:bodyPr>
          <a:lstStyle/>
          <a:p>
            <a:r>
              <a:rPr lang="en-US" altLang="ja-JP" sz="600" dirty="0"/>
              <a:t>※Amazon</a:t>
            </a:r>
            <a:r>
              <a:rPr lang="ja-JP" altLang="en-US" sz="600" dirty="0"/>
              <a:t>、</a:t>
            </a:r>
            <a:r>
              <a:rPr lang="en-US" altLang="ja-JP" sz="600" dirty="0"/>
              <a:t>Amazon.co.jp</a:t>
            </a:r>
            <a:r>
              <a:rPr lang="ja-JP" altLang="en-US" sz="600" dirty="0"/>
              <a:t>、</a:t>
            </a:r>
            <a:r>
              <a:rPr lang="en-US" altLang="ja-JP" sz="600" dirty="0" err="1"/>
              <a:t>AmazonBuisness</a:t>
            </a:r>
            <a:r>
              <a:rPr lang="ja-JP" altLang="en-US" sz="600" dirty="0"/>
              <a:t>及びそれらのロゴは、</a:t>
            </a:r>
            <a:r>
              <a:rPr lang="en-US" altLang="ja-JP" sz="600" dirty="0"/>
              <a:t>Amazon.com, Inc.</a:t>
            </a:r>
            <a:r>
              <a:rPr lang="ja-JP" altLang="en-US" sz="600" dirty="0"/>
              <a:t>又はその関連会社の商標です</a:t>
            </a:r>
            <a:endParaRPr kumimoji="1" lang="ja-JP" altLang="en-US" sz="600" dirty="0"/>
          </a:p>
        </p:txBody>
      </p:sp>
      <p:sp>
        <p:nvSpPr>
          <p:cNvPr id="11" name="テキスト ボックス 10">
            <a:extLst>
              <a:ext uri="{FF2B5EF4-FFF2-40B4-BE49-F238E27FC236}">
                <a16:creationId xmlns:a16="http://schemas.microsoft.com/office/drawing/2014/main" id="{AA0FD9C8-CD2F-1102-F6C4-C97D3237B4D1}"/>
              </a:ext>
            </a:extLst>
          </p:cNvPr>
          <p:cNvSpPr txBox="1">
            <a:spLocks/>
          </p:cNvSpPr>
          <p:nvPr/>
        </p:nvSpPr>
        <p:spPr>
          <a:xfrm>
            <a:off x="3716543" y="2031757"/>
            <a:ext cx="5990621" cy="261610"/>
          </a:xfrm>
          <a:prstGeom prst="rect">
            <a:avLst/>
          </a:prstGeom>
          <a:noFill/>
        </p:spPr>
        <p:txBody>
          <a:bodyPr wrap="square" rtlCol="0">
            <a:spAutoFit/>
          </a:bodyPr>
          <a:lstStyle/>
          <a:p>
            <a:r>
              <a:rPr lang="ja-JP" altLang="en-US" sz="1100" dirty="0"/>
              <a:t>出典：デジタルインボイス推進協議会「デジタルインボイスに関する調査」より抜粋</a:t>
            </a:r>
            <a:endParaRPr lang="en-US" altLang="ja-JP" sz="1100" dirty="0"/>
          </a:p>
        </p:txBody>
      </p:sp>
      <p:sp>
        <p:nvSpPr>
          <p:cNvPr id="12" name="フッター プレースホルダー 4">
            <a:extLst>
              <a:ext uri="{FF2B5EF4-FFF2-40B4-BE49-F238E27FC236}">
                <a16:creationId xmlns:a16="http://schemas.microsoft.com/office/drawing/2014/main" id="{C76C84F6-5BB3-4B02-CF6E-A9851CC3700A}"/>
              </a:ext>
            </a:extLst>
          </p:cNvPr>
          <p:cNvSpPr txBox="1">
            <a:spLocks/>
          </p:cNvSpPr>
          <p:nvPr/>
        </p:nvSpPr>
        <p:spPr>
          <a:xfrm>
            <a:off x="511175" y="4956398"/>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t>©2026 Canon IT Solutions Inc. All rights reserved.</a:t>
            </a:r>
            <a:endParaRPr lang="ja-JP" altLang="en-US" dirty="0"/>
          </a:p>
        </p:txBody>
      </p:sp>
    </p:spTree>
    <p:extLst>
      <p:ext uri="{BB962C8B-B14F-4D97-AF65-F5344CB8AC3E}">
        <p14:creationId xmlns:p14="http://schemas.microsoft.com/office/powerpoint/2010/main" val="2233368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８．拡張添付の機能改善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7550" y="2211710"/>
            <a:ext cx="8426450" cy="144016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lang="ja-JP" altLang="en-US" dirty="0">
                <a:solidFill>
                  <a:prstClr val="black"/>
                </a:solidFill>
                <a:latin typeface="メイリオ"/>
                <a:ea typeface="メイリオ"/>
              </a:rPr>
              <a:t>　　従来は、各種画面で拡張添付の証憑のファイル名を確認できず、証憑の管理が難しかったため、</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lang="ja-JP" altLang="en-US" dirty="0">
                <a:solidFill>
                  <a:prstClr val="black"/>
                </a:solidFill>
                <a:latin typeface="メイリオ"/>
                <a:ea typeface="メイリオ"/>
              </a:rPr>
              <a:t>　　標準添付と同様に各種画面でファイル名を確認できるようにしてほしいというご要望に対応しました</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lang="ja-JP" altLang="en-US" dirty="0">
                <a:solidFill>
                  <a:prstClr val="black"/>
                </a:solidFill>
                <a:latin typeface="メイリオ"/>
                <a:ea typeface="メイリオ"/>
              </a:rPr>
              <a:t>　　拡張添付の証憑をアップロード時にファイル名が強制的に変更されていたため、</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lang="ja-JP" altLang="en-US" dirty="0">
                <a:solidFill>
                  <a:prstClr val="black"/>
                </a:solidFill>
                <a:latin typeface="メイリオ"/>
                <a:ea typeface="メイリオ"/>
              </a:rPr>
              <a:t>　　ファイル名を管理し、表示するよう対応しました</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endParaRPr lang="en-US" altLang="ja-JP" sz="1100"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lang="ja-JP" altLang="en-US" sz="1100" dirty="0">
                <a:solidFill>
                  <a:prstClr val="black"/>
                </a:solidFill>
                <a:latin typeface="メイリオ"/>
                <a:ea typeface="メイリオ"/>
              </a:rPr>
              <a:t>　</a:t>
            </a:r>
            <a:endParaRPr lang="en-US" altLang="ja-JP" sz="1100" dirty="0">
              <a:solidFill>
                <a:prstClr val="black"/>
              </a:solidFill>
              <a:latin typeface="メイリオ"/>
              <a:ea typeface="メイリオ"/>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7550" y="3723531"/>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b="1">
                <a:solidFill>
                  <a:srgbClr val="008CCF"/>
                </a:solidFill>
                <a:latin typeface="メイリオ"/>
                <a:ea typeface="メイリオ"/>
              </a:rPr>
              <a:t>　　</a:t>
            </a:r>
            <a:r>
              <a:rPr lang="ja-JP" altLang="en-US">
                <a:solidFill>
                  <a:prstClr val="black"/>
                </a:solidFill>
                <a:latin typeface="メイリオ"/>
                <a:ea typeface="メイリオ"/>
              </a:rPr>
              <a:t>各種画面で拡張添付の証憑のファイル名を確認できます</a:t>
            </a:r>
            <a:endParaRPr lang="en-US" altLang="ja-JP">
              <a:solidFill>
                <a:prstClr val="black"/>
              </a:solidFill>
              <a:latin typeface="メイリオ"/>
              <a:ea typeface="メイリオ"/>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各種画面で拡張添付の証憑のファイル名を確認できるよう対応しました</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アップロードした証憑の表示にて</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ファイル名を確認できるよう対応しました</a:t>
            </a:r>
            <a:endParaRPr lang="en-US" altLang="ja-JP">
              <a:solidFill>
                <a:prstClr val="black"/>
              </a:solidFill>
              <a:latin typeface="メイリオ"/>
              <a:ea typeface="メイリオ"/>
            </a:endParaRPr>
          </a:p>
        </p:txBody>
      </p:sp>
      <p:sp>
        <p:nvSpPr>
          <p:cNvPr id="3" name="角丸四角形 8">
            <a:extLst>
              <a:ext uri="{FF2B5EF4-FFF2-40B4-BE49-F238E27FC236}">
                <a16:creationId xmlns:a16="http://schemas.microsoft.com/office/drawing/2014/main" id="{A2964BC5-94FA-B3C3-1D41-E0907585475C}"/>
              </a:ext>
            </a:extLst>
          </p:cNvPr>
          <p:cNvSpPr/>
          <p:nvPr/>
        </p:nvSpPr>
        <p:spPr>
          <a:xfrm>
            <a:off x="431540" y="4507764"/>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t>注意事項</a:t>
            </a:r>
            <a:endParaRPr kumimoji="1" lang="ja-JP" altLang="en-US" sz="1100"/>
          </a:p>
        </p:txBody>
      </p:sp>
      <p:sp>
        <p:nvSpPr>
          <p:cNvPr id="9" name="正方形/長方形 8">
            <a:extLst>
              <a:ext uri="{FF2B5EF4-FFF2-40B4-BE49-F238E27FC236}">
                <a16:creationId xmlns:a16="http://schemas.microsoft.com/office/drawing/2014/main" id="{01048ECC-2E52-9194-07C3-FB1BAA8A30C4}"/>
              </a:ext>
            </a:extLst>
          </p:cNvPr>
          <p:cNvSpPr/>
          <p:nvPr/>
        </p:nvSpPr>
        <p:spPr>
          <a:xfrm>
            <a:off x="1277126" y="4520963"/>
            <a:ext cx="7866874" cy="261610"/>
          </a:xfrm>
          <a:prstGeom prst="rect">
            <a:avLst/>
          </a:prstGeom>
        </p:spPr>
        <p:txBody>
          <a:bodyPr wrap="square">
            <a:spAutoFit/>
          </a:bodyPr>
          <a:lstStyle/>
          <a:p>
            <a:r>
              <a:rPr lang="ja-JP" altLang="en-US" sz="1100" b="1">
                <a:solidFill>
                  <a:schemeClr val="accent3">
                    <a:lumMod val="75000"/>
                  </a:schemeClr>
                </a:solidFill>
              </a:rPr>
              <a:t>拡張添付の利用には証憑管理オプションのライセンス購入が必要です</a:t>
            </a:r>
          </a:p>
        </p:txBody>
      </p:sp>
    </p:spTree>
    <p:extLst>
      <p:ext uri="{BB962C8B-B14F-4D97-AF65-F5344CB8AC3E}">
        <p14:creationId xmlns:p14="http://schemas.microsoft.com/office/powerpoint/2010/main" val="21451126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1775DD6A-8826-8786-5D6D-B4055D535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18" y="1091669"/>
            <a:ext cx="4821179" cy="3280282"/>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39" name="線吹き出し 2 (枠付き) 14">
            <a:extLst>
              <a:ext uri="{FF2B5EF4-FFF2-40B4-BE49-F238E27FC236}">
                <a16:creationId xmlns:a16="http://schemas.microsoft.com/office/drawing/2014/main" id="{EC4B82AF-C86F-50F7-2885-17CA0A3E7CF4}"/>
              </a:ext>
            </a:extLst>
          </p:cNvPr>
          <p:cNvSpPr/>
          <p:nvPr/>
        </p:nvSpPr>
        <p:spPr>
          <a:xfrm>
            <a:off x="5093305" y="1965472"/>
            <a:ext cx="3682508" cy="2762706"/>
          </a:xfrm>
          <a:prstGeom prst="borderCallout2">
            <a:avLst>
              <a:gd name="adj1" fmla="val 6216"/>
              <a:gd name="adj2" fmla="val -1197"/>
              <a:gd name="adj3" fmla="val 6385"/>
              <a:gd name="adj4" fmla="val -10390"/>
              <a:gd name="adj5" fmla="val -3840"/>
              <a:gd name="adj6" fmla="val -10652"/>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８．拡張添付の機能改善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58018" y="896859"/>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証憑登録・一覧</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15566"/>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a:p>
        </p:txBody>
      </p:sp>
      <p:sp>
        <p:nvSpPr>
          <p:cNvPr id="11" name="正方形/長方形 10">
            <a:extLst>
              <a:ext uri="{FF2B5EF4-FFF2-40B4-BE49-F238E27FC236}">
                <a16:creationId xmlns:a16="http://schemas.microsoft.com/office/drawing/2014/main" id="{130ECFAE-56BD-2E7E-EED3-F8BD4D16FBF1}"/>
              </a:ext>
            </a:extLst>
          </p:cNvPr>
          <p:cNvSpPr/>
          <p:nvPr/>
        </p:nvSpPr>
        <p:spPr>
          <a:xfrm>
            <a:off x="1011388" y="1707654"/>
            <a:ext cx="1364368"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0" name="線吹き出し 2 (枠付き) 12">
            <a:extLst>
              <a:ext uri="{FF2B5EF4-FFF2-40B4-BE49-F238E27FC236}">
                <a16:creationId xmlns:a16="http://schemas.microsoft.com/office/drawing/2014/main" id="{E0EB5BE7-2D01-1F57-8CF9-50CB17A0E26B}"/>
              </a:ext>
            </a:extLst>
          </p:cNvPr>
          <p:cNvSpPr/>
          <p:nvPr/>
        </p:nvSpPr>
        <p:spPr>
          <a:xfrm>
            <a:off x="2985100" y="857256"/>
            <a:ext cx="1478888" cy="447238"/>
          </a:xfrm>
          <a:prstGeom prst="borderCallout2">
            <a:avLst>
              <a:gd name="adj1" fmla="val 44572"/>
              <a:gd name="adj2" fmla="val -1774"/>
              <a:gd name="adj3" fmla="val 81287"/>
              <a:gd name="adj4" fmla="val -42759"/>
              <a:gd name="adj5" fmla="val 181087"/>
              <a:gd name="adj6" fmla="val -5367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ファイル名を追加</a:t>
            </a:r>
            <a:endParaRPr kumimoji="1" lang="ja-JP" altLang="en-US" sz="1200">
              <a:solidFill>
                <a:schemeClr val="bg1"/>
              </a:solidFill>
            </a:endParaRPr>
          </a:p>
        </p:txBody>
      </p:sp>
      <p:pic>
        <p:nvPicPr>
          <p:cNvPr id="23" name="図 22" descr="グラフィカル ユーザー インターフェイス, テキスト, アプリケーション, Word&#10;&#10;AI によって生成されたコンテンツは間違っている可能性があります。">
            <a:extLst>
              <a:ext uri="{FF2B5EF4-FFF2-40B4-BE49-F238E27FC236}">
                <a16:creationId xmlns:a16="http://schemas.microsoft.com/office/drawing/2014/main" id="{085A4B4F-B780-E163-0FDB-B260AF600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304" y="1965472"/>
            <a:ext cx="3682509" cy="2762706"/>
          </a:xfrm>
          <a:prstGeom prst="rect">
            <a:avLst/>
          </a:prstGeom>
        </p:spPr>
      </p:pic>
      <p:sp>
        <p:nvSpPr>
          <p:cNvPr id="25" name="線吹き出し 2 (枠付き) 12">
            <a:extLst>
              <a:ext uri="{FF2B5EF4-FFF2-40B4-BE49-F238E27FC236}">
                <a16:creationId xmlns:a16="http://schemas.microsoft.com/office/drawing/2014/main" id="{7A00FEC9-7B48-3CD7-B0DC-1BF0F48A9E00}"/>
              </a:ext>
            </a:extLst>
          </p:cNvPr>
          <p:cNvSpPr/>
          <p:nvPr/>
        </p:nvSpPr>
        <p:spPr>
          <a:xfrm>
            <a:off x="6058795" y="1294615"/>
            <a:ext cx="2365205" cy="447238"/>
          </a:xfrm>
          <a:prstGeom prst="borderCallout2">
            <a:avLst>
              <a:gd name="adj1" fmla="val 73536"/>
              <a:gd name="adj2" fmla="val -136"/>
              <a:gd name="adj3" fmla="val 94805"/>
              <a:gd name="adj4" fmla="val -6669"/>
              <a:gd name="adj5" fmla="val 144479"/>
              <a:gd name="adj6" fmla="val -878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アップロード時のファイル名が</a:t>
            </a:r>
            <a:endParaRPr lang="en-US" altLang="ja-JP" sz="1200"/>
          </a:p>
          <a:p>
            <a:r>
              <a:rPr lang="ja-JP" altLang="en-US" sz="1200"/>
              <a:t>表示されるよう変更</a:t>
            </a:r>
            <a:endParaRPr kumimoji="1" lang="ja-JP" altLang="en-US" sz="1200">
              <a:solidFill>
                <a:schemeClr val="bg1"/>
              </a:solidFill>
            </a:endParaRPr>
          </a:p>
        </p:txBody>
      </p:sp>
      <p:sp>
        <p:nvSpPr>
          <p:cNvPr id="26" name="正方形/長方形 25">
            <a:extLst>
              <a:ext uri="{FF2B5EF4-FFF2-40B4-BE49-F238E27FC236}">
                <a16:creationId xmlns:a16="http://schemas.microsoft.com/office/drawing/2014/main" id="{7A954593-960C-733D-B8AB-EB44A5114E04}"/>
              </a:ext>
            </a:extLst>
          </p:cNvPr>
          <p:cNvSpPr/>
          <p:nvPr/>
        </p:nvSpPr>
        <p:spPr>
          <a:xfrm>
            <a:off x="5616117" y="1965472"/>
            <a:ext cx="900100"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7" name="正方形/長方形 26">
            <a:extLst>
              <a:ext uri="{FF2B5EF4-FFF2-40B4-BE49-F238E27FC236}">
                <a16:creationId xmlns:a16="http://schemas.microsoft.com/office/drawing/2014/main" id="{4EA405C1-AEE2-5C85-29C3-630C141AA4AB}"/>
              </a:ext>
            </a:extLst>
          </p:cNvPr>
          <p:cNvSpPr/>
          <p:nvPr/>
        </p:nvSpPr>
        <p:spPr>
          <a:xfrm>
            <a:off x="4608004" y="1707654"/>
            <a:ext cx="468052"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3608585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F4E2005-17FD-C4CC-57FB-03616105C4E1}"/>
              </a:ext>
            </a:extLst>
          </p:cNvPr>
          <p:cNvPicPr>
            <a:picLocks noChangeAspect="1"/>
          </p:cNvPicPr>
          <p:nvPr/>
        </p:nvPicPr>
        <p:blipFill>
          <a:blip r:embed="rId3"/>
          <a:stretch>
            <a:fillRect/>
          </a:stretch>
        </p:blipFill>
        <p:spPr>
          <a:xfrm>
            <a:off x="358019" y="1109501"/>
            <a:ext cx="4814384" cy="2542369"/>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39" name="線吹き出し 2 (枠付き) 14">
            <a:extLst>
              <a:ext uri="{FF2B5EF4-FFF2-40B4-BE49-F238E27FC236}">
                <a16:creationId xmlns:a16="http://schemas.microsoft.com/office/drawing/2014/main" id="{EC4B82AF-C86F-50F7-2885-17CA0A3E7CF4}"/>
              </a:ext>
            </a:extLst>
          </p:cNvPr>
          <p:cNvSpPr/>
          <p:nvPr/>
        </p:nvSpPr>
        <p:spPr>
          <a:xfrm>
            <a:off x="5093305" y="1965472"/>
            <a:ext cx="3682508" cy="2762706"/>
          </a:xfrm>
          <a:prstGeom prst="borderCallout2">
            <a:avLst>
              <a:gd name="adj1" fmla="val 6216"/>
              <a:gd name="adj2" fmla="val -1197"/>
              <a:gd name="adj3" fmla="val 6385"/>
              <a:gd name="adj4" fmla="val -10390"/>
              <a:gd name="adj5" fmla="val -3840"/>
              <a:gd name="adj6" fmla="val -10652"/>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８．拡張添付の機能改善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58018" y="896859"/>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証憑照会</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15566"/>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a:p>
        </p:txBody>
      </p:sp>
      <p:sp>
        <p:nvSpPr>
          <p:cNvPr id="11" name="正方形/長方形 10">
            <a:extLst>
              <a:ext uri="{FF2B5EF4-FFF2-40B4-BE49-F238E27FC236}">
                <a16:creationId xmlns:a16="http://schemas.microsoft.com/office/drawing/2014/main" id="{130ECFAE-56BD-2E7E-EED3-F8BD4D16FBF1}"/>
              </a:ext>
            </a:extLst>
          </p:cNvPr>
          <p:cNvSpPr/>
          <p:nvPr/>
        </p:nvSpPr>
        <p:spPr>
          <a:xfrm>
            <a:off x="1011388" y="1707654"/>
            <a:ext cx="1364368"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0" name="線吹き出し 2 (枠付き) 12">
            <a:extLst>
              <a:ext uri="{FF2B5EF4-FFF2-40B4-BE49-F238E27FC236}">
                <a16:creationId xmlns:a16="http://schemas.microsoft.com/office/drawing/2014/main" id="{E0EB5BE7-2D01-1F57-8CF9-50CB17A0E26B}"/>
              </a:ext>
            </a:extLst>
          </p:cNvPr>
          <p:cNvSpPr/>
          <p:nvPr/>
        </p:nvSpPr>
        <p:spPr>
          <a:xfrm>
            <a:off x="2843808" y="885882"/>
            <a:ext cx="1406880" cy="447238"/>
          </a:xfrm>
          <a:prstGeom prst="borderCallout2">
            <a:avLst>
              <a:gd name="adj1" fmla="val 44572"/>
              <a:gd name="adj2" fmla="val -1774"/>
              <a:gd name="adj3" fmla="val 77963"/>
              <a:gd name="adj4" fmla="val -26673"/>
              <a:gd name="adj5" fmla="val 186074"/>
              <a:gd name="adj6" fmla="val -3759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ファイル名を追加</a:t>
            </a:r>
            <a:endParaRPr kumimoji="1" lang="ja-JP" altLang="en-US" sz="1200">
              <a:solidFill>
                <a:schemeClr val="bg1"/>
              </a:solidFill>
            </a:endParaRPr>
          </a:p>
        </p:txBody>
      </p:sp>
      <p:pic>
        <p:nvPicPr>
          <p:cNvPr id="23" name="図 22" descr="グラフィカル ユーザー インターフェイス, テキスト, アプリケーション, Word&#10;&#10;AI によって生成されたコンテンツは間違っている可能性があります。">
            <a:extLst>
              <a:ext uri="{FF2B5EF4-FFF2-40B4-BE49-F238E27FC236}">
                <a16:creationId xmlns:a16="http://schemas.microsoft.com/office/drawing/2014/main" id="{085A4B4F-B780-E163-0FDB-B260AF600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304" y="1965472"/>
            <a:ext cx="3682509" cy="2762706"/>
          </a:xfrm>
          <a:prstGeom prst="rect">
            <a:avLst/>
          </a:prstGeom>
        </p:spPr>
      </p:pic>
      <p:sp>
        <p:nvSpPr>
          <p:cNvPr id="25" name="線吹き出し 2 (枠付き) 12">
            <a:extLst>
              <a:ext uri="{FF2B5EF4-FFF2-40B4-BE49-F238E27FC236}">
                <a16:creationId xmlns:a16="http://schemas.microsoft.com/office/drawing/2014/main" id="{7A00FEC9-7B48-3CD7-B0DC-1BF0F48A9E00}"/>
              </a:ext>
            </a:extLst>
          </p:cNvPr>
          <p:cNvSpPr/>
          <p:nvPr/>
        </p:nvSpPr>
        <p:spPr>
          <a:xfrm>
            <a:off x="6058795" y="1294615"/>
            <a:ext cx="2365205" cy="447238"/>
          </a:xfrm>
          <a:prstGeom prst="borderCallout2">
            <a:avLst>
              <a:gd name="adj1" fmla="val 73536"/>
              <a:gd name="adj2" fmla="val -136"/>
              <a:gd name="adj3" fmla="val 94805"/>
              <a:gd name="adj4" fmla="val -6669"/>
              <a:gd name="adj5" fmla="val 144479"/>
              <a:gd name="adj6" fmla="val -878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アップロード時のファイル名が</a:t>
            </a:r>
            <a:endParaRPr lang="en-US" altLang="ja-JP" sz="1200"/>
          </a:p>
          <a:p>
            <a:r>
              <a:rPr lang="ja-JP" altLang="en-US" sz="1200"/>
              <a:t>表示されるよう変更</a:t>
            </a:r>
            <a:endParaRPr kumimoji="1" lang="ja-JP" altLang="en-US" sz="1200">
              <a:solidFill>
                <a:schemeClr val="bg1"/>
              </a:solidFill>
            </a:endParaRPr>
          </a:p>
        </p:txBody>
      </p:sp>
      <p:sp>
        <p:nvSpPr>
          <p:cNvPr id="26" name="正方形/長方形 25">
            <a:extLst>
              <a:ext uri="{FF2B5EF4-FFF2-40B4-BE49-F238E27FC236}">
                <a16:creationId xmlns:a16="http://schemas.microsoft.com/office/drawing/2014/main" id="{7A954593-960C-733D-B8AB-EB44A5114E04}"/>
              </a:ext>
            </a:extLst>
          </p:cNvPr>
          <p:cNvSpPr/>
          <p:nvPr/>
        </p:nvSpPr>
        <p:spPr>
          <a:xfrm>
            <a:off x="5616117" y="1965472"/>
            <a:ext cx="900100"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7" name="正方形/長方形 26">
            <a:extLst>
              <a:ext uri="{FF2B5EF4-FFF2-40B4-BE49-F238E27FC236}">
                <a16:creationId xmlns:a16="http://schemas.microsoft.com/office/drawing/2014/main" id="{4EA405C1-AEE2-5C85-29C3-630C141AA4AB}"/>
              </a:ext>
            </a:extLst>
          </p:cNvPr>
          <p:cNvSpPr/>
          <p:nvPr/>
        </p:nvSpPr>
        <p:spPr>
          <a:xfrm>
            <a:off x="4608004" y="1707654"/>
            <a:ext cx="468052"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2776643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55654B1-DCB0-7ACD-732F-1BBBA8022165}"/>
              </a:ext>
            </a:extLst>
          </p:cNvPr>
          <p:cNvPicPr>
            <a:picLocks noChangeAspect="1"/>
          </p:cNvPicPr>
          <p:nvPr/>
        </p:nvPicPr>
        <p:blipFill>
          <a:blip r:embed="rId3"/>
          <a:stretch>
            <a:fillRect/>
          </a:stretch>
        </p:blipFill>
        <p:spPr>
          <a:xfrm>
            <a:off x="364252" y="1091669"/>
            <a:ext cx="5040078" cy="3136265"/>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39" name="線吹き出し 2 (枠付き) 14">
            <a:extLst>
              <a:ext uri="{FF2B5EF4-FFF2-40B4-BE49-F238E27FC236}">
                <a16:creationId xmlns:a16="http://schemas.microsoft.com/office/drawing/2014/main" id="{EC4B82AF-C86F-50F7-2885-17CA0A3E7CF4}"/>
              </a:ext>
            </a:extLst>
          </p:cNvPr>
          <p:cNvSpPr/>
          <p:nvPr/>
        </p:nvSpPr>
        <p:spPr>
          <a:xfrm>
            <a:off x="5093305" y="1965472"/>
            <a:ext cx="3682508" cy="2762706"/>
          </a:xfrm>
          <a:prstGeom prst="borderCallout2">
            <a:avLst>
              <a:gd name="adj1" fmla="val 6216"/>
              <a:gd name="adj2" fmla="val -1197"/>
              <a:gd name="adj3" fmla="val 6155"/>
              <a:gd name="adj4" fmla="val -5217"/>
              <a:gd name="adj5" fmla="val 14318"/>
              <a:gd name="adj6" fmla="val -10135"/>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８．拡張添付の機能改善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58018" y="896859"/>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外部データ取込証憑紐付</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15566"/>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F1A5E82D-EFBC-3C65-7FBA-291720569C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11560" y="1101886"/>
            <a:ext cx="1907215" cy="84203"/>
          </a:xfrm>
          <a:prstGeom prst="rect">
            <a:avLst/>
          </a:prstGeom>
          <a:ln>
            <a:noFill/>
          </a:ln>
        </p:spPr>
      </p:pic>
      <p:sp>
        <p:nvSpPr>
          <p:cNvPr id="11" name="正方形/長方形 10">
            <a:extLst>
              <a:ext uri="{FF2B5EF4-FFF2-40B4-BE49-F238E27FC236}">
                <a16:creationId xmlns:a16="http://schemas.microsoft.com/office/drawing/2014/main" id="{130ECFAE-56BD-2E7E-EED3-F8BD4D16FBF1}"/>
              </a:ext>
            </a:extLst>
          </p:cNvPr>
          <p:cNvSpPr/>
          <p:nvPr/>
        </p:nvSpPr>
        <p:spPr>
          <a:xfrm>
            <a:off x="3275856" y="2398338"/>
            <a:ext cx="792088" cy="24542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0" name="線吹き出し 2 (枠付き) 12">
            <a:extLst>
              <a:ext uri="{FF2B5EF4-FFF2-40B4-BE49-F238E27FC236}">
                <a16:creationId xmlns:a16="http://schemas.microsoft.com/office/drawing/2014/main" id="{E0EB5BE7-2D01-1F57-8CF9-50CB17A0E26B}"/>
              </a:ext>
            </a:extLst>
          </p:cNvPr>
          <p:cNvSpPr/>
          <p:nvPr/>
        </p:nvSpPr>
        <p:spPr>
          <a:xfrm>
            <a:off x="5031243" y="703153"/>
            <a:ext cx="1484974" cy="447238"/>
          </a:xfrm>
          <a:prstGeom prst="borderCallout2">
            <a:avLst>
              <a:gd name="adj1" fmla="val 44572"/>
              <a:gd name="adj2" fmla="val -1774"/>
              <a:gd name="adj3" fmla="val 170217"/>
              <a:gd name="adj4" fmla="val -59680"/>
              <a:gd name="adj5" fmla="val 383340"/>
              <a:gd name="adj6" fmla="val -8348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ファイル名を追加</a:t>
            </a:r>
            <a:endParaRPr kumimoji="1" lang="ja-JP" altLang="en-US" sz="1200">
              <a:solidFill>
                <a:schemeClr val="bg1"/>
              </a:solidFill>
            </a:endParaRPr>
          </a:p>
        </p:txBody>
      </p:sp>
      <p:pic>
        <p:nvPicPr>
          <p:cNvPr id="23" name="図 22" descr="グラフィカル ユーザー インターフェイス, テキスト, アプリケーション, Word&#10;&#10;AI によって生成されたコンテンツは間違っている可能性があります。">
            <a:extLst>
              <a:ext uri="{FF2B5EF4-FFF2-40B4-BE49-F238E27FC236}">
                <a16:creationId xmlns:a16="http://schemas.microsoft.com/office/drawing/2014/main" id="{085A4B4F-B780-E163-0FDB-B260AF60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3304" y="1965472"/>
            <a:ext cx="3682509" cy="2762706"/>
          </a:xfrm>
          <a:prstGeom prst="rect">
            <a:avLst/>
          </a:prstGeom>
        </p:spPr>
      </p:pic>
      <p:sp>
        <p:nvSpPr>
          <p:cNvPr id="25" name="線吹き出し 2 (枠付き) 12">
            <a:extLst>
              <a:ext uri="{FF2B5EF4-FFF2-40B4-BE49-F238E27FC236}">
                <a16:creationId xmlns:a16="http://schemas.microsoft.com/office/drawing/2014/main" id="{7A00FEC9-7B48-3CD7-B0DC-1BF0F48A9E00}"/>
              </a:ext>
            </a:extLst>
          </p:cNvPr>
          <p:cNvSpPr/>
          <p:nvPr/>
        </p:nvSpPr>
        <p:spPr>
          <a:xfrm>
            <a:off x="6058795" y="1294615"/>
            <a:ext cx="2365205" cy="447238"/>
          </a:xfrm>
          <a:prstGeom prst="borderCallout2">
            <a:avLst>
              <a:gd name="adj1" fmla="val 73536"/>
              <a:gd name="adj2" fmla="val -136"/>
              <a:gd name="adj3" fmla="val 94805"/>
              <a:gd name="adj4" fmla="val -6669"/>
              <a:gd name="adj5" fmla="val 144479"/>
              <a:gd name="adj6" fmla="val -878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アップロード時のファイル名が</a:t>
            </a:r>
            <a:endParaRPr lang="en-US" altLang="ja-JP" sz="1200"/>
          </a:p>
          <a:p>
            <a:r>
              <a:rPr lang="ja-JP" altLang="en-US" sz="1200"/>
              <a:t>表示されるよう変更</a:t>
            </a:r>
            <a:endParaRPr kumimoji="1" lang="ja-JP" altLang="en-US" sz="1200">
              <a:solidFill>
                <a:schemeClr val="bg1"/>
              </a:solidFill>
            </a:endParaRPr>
          </a:p>
        </p:txBody>
      </p:sp>
      <p:sp>
        <p:nvSpPr>
          <p:cNvPr id="26" name="正方形/長方形 25">
            <a:extLst>
              <a:ext uri="{FF2B5EF4-FFF2-40B4-BE49-F238E27FC236}">
                <a16:creationId xmlns:a16="http://schemas.microsoft.com/office/drawing/2014/main" id="{7A954593-960C-733D-B8AB-EB44A5114E04}"/>
              </a:ext>
            </a:extLst>
          </p:cNvPr>
          <p:cNvSpPr/>
          <p:nvPr/>
        </p:nvSpPr>
        <p:spPr>
          <a:xfrm>
            <a:off x="5616117" y="1965472"/>
            <a:ext cx="900100"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7" name="正方形/長方形 26">
            <a:extLst>
              <a:ext uri="{FF2B5EF4-FFF2-40B4-BE49-F238E27FC236}">
                <a16:creationId xmlns:a16="http://schemas.microsoft.com/office/drawing/2014/main" id="{4EA405C1-AEE2-5C85-29C3-630C141AA4AB}"/>
              </a:ext>
            </a:extLst>
          </p:cNvPr>
          <p:cNvSpPr/>
          <p:nvPr/>
        </p:nvSpPr>
        <p:spPr>
          <a:xfrm>
            <a:off x="4422455" y="2416419"/>
            <a:ext cx="329565" cy="10825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4693154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AB168D5-E937-DCF7-6595-3DF248A34D5F}"/>
              </a:ext>
            </a:extLst>
          </p:cNvPr>
          <p:cNvPicPr>
            <a:picLocks noChangeAspect="1"/>
          </p:cNvPicPr>
          <p:nvPr/>
        </p:nvPicPr>
        <p:blipFill>
          <a:blip r:embed="rId3"/>
          <a:stretch>
            <a:fillRect/>
          </a:stretch>
        </p:blipFill>
        <p:spPr>
          <a:xfrm>
            <a:off x="359532" y="1112334"/>
            <a:ext cx="5238309" cy="3259617"/>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39" name="線吹き出し 2 (枠付き) 14">
            <a:extLst>
              <a:ext uri="{FF2B5EF4-FFF2-40B4-BE49-F238E27FC236}">
                <a16:creationId xmlns:a16="http://schemas.microsoft.com/office/drawing/2014/main" id="{EC4B82AF-C86F-50F7-2885-17CA0A3E7CF4}"/>
              </a:ext>
            </a:extLst>
          </p:cNvPr>
          <p:cNvSpPr/>
          <p:nvPr/>
        </p:nvSpPr>
        <p:spPr>
          <a:xfrm>
            <a:off x="5093305" y="1965472"/>
            <a:ext cx="3682508" cy="2762706"/>
          </a:xfrm>
          <a:prstGeom prst="borderCallout2">
            <a:avLst>
              <a:gd name="adj1" fmla="val 6216"/>
              <a:gd name="adj2" fmla="val -1197"/>
              <a:gd name="adj3" fmla="val 6385"/>
              <a:gd name="adj4" fmla="val -10390"/>
              <a:gd name="adj5" fmla="val 297"/>
              <a:gd name="adj6" fmla="val -10264"/>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８．拡張添付の機能改善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58018" y="896859"/>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証憑管理（拡張添付）</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15566"/>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a:p>
        </p:txBody>
      </p:sp>
      <p:sp>
        <p:nvSpPr>
          <p:cNvPr id="11" name="正方形/長方形 10">
            <a:extLst>
              <a:ext uri="{FF2B5EF4-FFF2-40B4-BE49-F238E27FC236}">
                <a16:creationId xmlns:a16="http://schemas.microsoft.com/office/drawing/2014/main" id="{130ECFAE-56BD-2E7E-EED3-F8BD4D16FBF1}"/>
              </a:ext>
            </a:extLst>
          </p:cNvPr>
          <p:cNvSpPr/>
          <p:nvPr/>
        </p:nvSpPr>
        <p:spPr>
          <a:xfrm>
            <a:off x="2610329" y="1830472"/>
            <a:ext cx="1241591" cy="279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8" name="図 17">
            <a:extLst>
              <a:ext uri="{FF2B5EF4-FFF2-40B4-BE49-F238E27FC236}">
                <a16:creationId xmlns:a16="http://schemas.microsoft.com/office/drawing/2014/main" id="{E8A09B6E-4A95-D034-AB9E-C10F0020F567}"/>
              </a:ext>
            </a:extLst>
          </p:cNvPr>
          <p:cNvPicPr>
            <a:picLocks noChangeAspect="1"/>
          </p:cNvPicPr>
          <p:nvPr/>
        </p:nvPicPr>
        <p:blipFill rotWithShape="1">
          <a:blip r:embed="rId4"/>
          <a:srcRect t="2" b="-14607"/>
          <a:stretch/>
        </p:blipFill>
        <p:spPr>
          <a:xfrm rot="10800000" flipV="1">
            <a:off x="4345973" y="1264023"/>
            <a:ext cx="658075" cy="81210"/>
          </a:xfrm>
          <a:prstGeom prst="rect">
            <a:avLst/>
          </a:prstGeom>
        </p:spPr>
      </p:pic>
      <p:sp>
        <p:nvSpPr>
          <p:cNvPr id="20" name="線吹き出し 2 (枠付き) 12">
            <a:extLst>
              <a:ext uri="{FF2B5EF4-FFF2-40B4-BE49-F238E27FC236}">
                <a16:creationId xmlns:a16="http://schemas.microsoft.com/office/drawing/2014/main" id="{E0EB5BE7-2D01-1F57-8CF9-50CB17A0E26B}"/>
              </a:ext>
            </a:extLst>
          </p:cNvPr>
          <p:cNvSpPr/>
          <p:nvPr/>
        </p:nvSpPr>
        <p:spPr>
          <a:xfrm>
            <a:off x="3685884" y="831517"/>
            <a:ext cx="1407420" cy="447238"/>
          </a:xfrm>
          <a:prstGeom prst="borderCallout2">
            <a:avLst>
              <a:gd name="adj1" fmla="val 44572"/>
              <a:gd name="adj2" fmla="val -1774"/>
              <a:gd name="adj3" fmla="val 45250"/>
              <a:gd name="adj4" fmla="val -12518"/>
              <a:gd name="adj5" fmla="val 202430"/>
              <a:gd name="adj6" fmla="val -1234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ファイル名を追加</a:t>
            </a:r>
            <a:endParaRPr kumimoji="1" lang="ja-JP" altLang="en-US" sz="1200">
              <a:solidFill>
                <a:schemeClr val="bg1"/>
              </a:solidFill>
            </a:endParaRPr>
          </a:p>
        </p:txBody>
      </p:sp>
      <p:pic>
        <p:nvPicPr>
          <p:cNvPr id="23" name="図 22" descr="グラフィカル ユーザー インターフェイス, テキスト, アプリケーション, Word&#10;&#10;AI によって生成されたコンテンツは間違っている可能性があります。">
            <a:extLst>
              <a:ext uri="{FF2B5EF4-FFF2-40B4-BE49-F238E27FC236}">
                <a16:creationId xmlns:a16="http://schemas.microsoft.com/office/drawing/2014/main" id="{085A4B4F-B780-E163-0FDB-B260AF60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3304" y="1965472"/>
            <a:ext cx="3682509" cy="2762706"/>
          </a:xfrm>
          <a:prstGeom prst="rect">
            <a:avLst/>
          </a:prstGeom>
        </p:spPr>
      </p:pic>
      <p:sp>
        <p:nvSpPr>
          <p:cNvPr id="25" name="線吹き出し 2 (枠付き) 12">
            <a:extLst>
              <a:ext uri="{FF2B5EF4-FFF2-40B4-BE49-F238E27FC236}">
                <a16:creationId xmlns:a16="http://schemas.microsoft.com/office/drawing/2014/main" id="{7A00FEC9-7B48-3CD7-B0DC-1BF0F48A9E00}"/>
              </a:ext>
            </a:extLst>
          </p:cNvPr>
          <p:cNvSpPr/>
          <p:nvPr/>
        </p:nvSpPr>
        <p:spPr>
          <a:xfrm>
            <a:off x="6058795" y="1294615"/>
            <a:ext cx="2365205" cy="447238"/>
          </a:xfrm>
          <a:prstGeom prst="borderCallout2">
            <a:avLst>
              <a:gd name="adj1" fmla="val 73536"/>
              <a:gd name="adj2" fmla="val -136"/>
              <a:gd name="adj3" fmla="val 94805"/>
              <a:gd name="adj4" fmla="val -6669"/>
              <a:gd name="adj5" fmla="val 144479"/>
              <a:gd name="adj6" fmla="val -878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アップロード時のファイル名が</a:t>
            </a:r>
            <a:endParaRPr lang="en-US" altLang="ja-JP" sz="1200"/>
          </a:p>
          <a:p>
            <a:r>
              <a:rPr lang="ja-JP" altLang="en-US" sz="1200"/>
              <a:t>表示されるよう変更</a:t>
            </a:r>
            <a:endParaRPr kumimoji="1" lang="ja-JP" altLang="en-US" sz="1200">
              <a:solidFill>
                <a:schemeClr val="bg1"/>
              </a:solidFill>
            </a:endParaRPr>
          </a:p>
        </p:txBody>
      </p:sp>
      <p:sp>
        <p:nvSpPr>
          <p:cNvPr id="26" name="正方形/長方形 25">
            <a:extLst>
              <a:ext uri="{FF2B5EF4-FFF2-40B4-BE49-F238E27FC236}">
                <a16:creationId xmlns:a16="http://schemas.microsoft.com/office/drawing/2014/main" id="{7A954593-960C-733D-B8AB-EB44A5114E04}"/>
              </a:ext>
            </a:extLst>
          </p:cNvPr>
          <p:cNvSpPr/>
          <p:nvPr/>
        </p:nvSpPr>
        <p:spPr>
          <a:xfrm>
            <a:off x="5616117" y="1965472"/>
            <a:ext cx="900100"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7" name="正方形/長方形 26">
            <a:extLst>
              <a:ext uri="{FF2B5EF4-FFF2-40B4-BE49-F238E27FC236}">
                <a16:creationId xmlns:a16="http://schemas.microsoft.com/office/drawing/2014/main" id="{4EA405C1-AEE2-5C85-29C3-630C141AA4AB}"/>
              </a:ext>
            </a:extLst>
          </p:cNvPr>
          <p:cNvSpPr/>
          <p:nvPr/>
        </p:nvSpPr>
        <p:spPr>
          <a:xfrm>
            <a:off x="4337974" y="1808332"/>
            <a:ext cx="468052"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010047CD-32D5-FAD2-7CED-B535578CC1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V="1">
            <a:off x="628105" y="1131266"/>
            <a:ext cx="1927671" cy="84203"/>
          </a:xfrm>
          <a:prstGeom prst="rect">
            <a:avLst/>
          </a:prstGeom>
          <a:ln>
            <a:noFill/>
          </a:ln>
        </p:spPr>
      </p:pic>
    </p:spTree>
    <p:extLst>
      <p:ext uri="{BB962C8B-B14F-4D97-AF65-F5344CB8AC3E}">
        <p14:creationId xmlns:p14="http://schemas.microsoft.com/office/powerpoint/2010/main" val="40227912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33A1498-A379-1F17-F86E-A8D92F838399}"/>
              </a:ext>
            </a:extLst>
          </p:cNvPr>
          <p:cNvPicPr>
            <a:picLocks noChangeAspect="1"/>
          </p:cNvPicPr>
          <p:nvPr/>
        </p:nvPicPr>
        <p:blipFill>
          <a:blip r:embed="rId3"/>
          <a:stretch>
            <a:fillRect/>
          </a:stretch>
        </p:blipFill>
        <p:spPr>
          <a:xfrm>
            <a:off x="368187" y="1114916"/>
            <a:ext cx="5007067" cy="3115723"/>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39" name="線吹き出し 2 (枠付き) 14">
            <a:extLst>
              <a:ext uri="{FF2B5EF4-FFF2-40B4-BE49-F238E27FC236}">
                <a16:creationId xmlns:a16="http://schemas.microsoft.com/office/drawing/2014/main" id="{EC4B82AF-C86F-50F7-2885-17CA0A3E7CF4}"/>
              </a:ext>
            </a:extLst>
          </p:cNvPr>
          <p:cNvSpPr/>
          <p:nvPr/>
        </p:nvSpPr>
        <p:spPr>
          <a:xfrm>
            <a:off x="5093305" y="1965472"/>
            <a:ext cx="3682508" cy="2762706"/>
          </a:xfrm>
          <a:prstGeom prst="borderCallout2">
            <a:avLst>
              <a:gd name="adj1" fmla="val 6216"/>
              <a:gd name="adj2" fmla="val -1197"/>
              <a:gd name="adj3" fmla="val 6385"/>
              <a:gd name="adj4" fmla="val -10390"/>
              <a:gd name="adj5" fmla="val 50496"/>
              <a:gd name="adj6" fmla="val -1003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８．拡張添付の機能改善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58018" y="896859"/>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証憑添付先修正（拡張添付）</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15566"/>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a:p>
        </p:txBody>
      </p:sp>
      <p:sp>
        <p:nvSpPr>
          <p:cNvPr id="11" name="正方形/長方形 10">
            <a:extLst>
              <a:ext uri="{FF2B5EF4-FFF2-40B4-BE49-F238E27FC236}">
                <a16:creationId xmlns:a16="http://schemas.microsoft.com/office/drawing/2014/main" id="{130ECFAE-56BD-2E7E-EED3-F8BD4D16FBF1}"/>
              </a:ext>
            </a:extLst>
          </p:cNvPr>
          <p:cNvSpPr/>
          <p:nvPr/>
        </p:nvSpPr>
        <p:spPr>
          <a:xfrm>
            <a:off x="1403648" y="3399842"/>
            <a:ext cx="1188132" cy="2520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0" name="線吹き出し 2 (枠付き) 12">
            <a:extLst>
              <a:ext uri="{FF2B5EF4-FFF2-40B4-BE49-F238E27FC236}">
                <a16:creationId xmlns:a16="http://schemas.microsoft.com/office/drawing/2014/main" id="{E0EB5BE7-2D01-1F57-8CF9-50CB17A0E26B}"/>
              </a:ext>
            </a:extLst>
          </p:cNvPr>
          <p:cNvSpPr/>
          <p:nvPr/>
        </p:nvSpPr>
        <p:spPr>
          <a:xfrm>
            <a:off x="1692745" y="2411746"/>
            <a:ext cx="1403091" cy="447238"/>
          </a:xfrm>
          <a:prstGeom prst="borderCallout2">
            <a:avLst>
              <a:gd name="adj1" fmla="val 44572"/>
              <a:gd name="adj2" fmla="val -1774"/>
              <a:gd name="adj3" fmla="val 45591"/>
              <a:gd name="adj4" fmla="val -7545"/>
              <a:gd name="adj5" fmla="val 198001"/>
              <a:gd name="adj6" fmla="val -794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ファイル名を追加</a:t>
            </a:r>
            <a:endParaRPr kumimoji="1" lang="ja-JP" altLang="en-US" sz="1200">
              <a:solidFill>
                <a:schemeClr val="bg1"/>
              </a:solidFill>
            </a:endParaRPr>
          </a:p>
        </p:txBody>
      </p:sp>
      <p:pic>
        <p:nvPicPr>
          <p:cNvPr id="23" name="図 22" descr="グラフィカル ユーザー インターフェイス, テキスト, アプリケーション, Word&#10;&#10;AI によって生成されたコンテンツは間違っている可能性があります。">
            <a:extLst>
              <a:ext uri="{FF2B5EF4-FFF2-40B4-BE49-F238E27FC236}">
                <a16:creationId xmlns:a16="http://schemas.microsoft.com/office/drawing/2014/main" id="{085A4B4F-B780-E163-0FDB-B260AF600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304" y="1965472"/>
            <a:ext cx="3682509" cy="2762706"/>
          </a:xfrm>
          <a:prstGeom prst="rect">
            <a:avLst/>
          </a:prstGeom>
        </p:spPr>
      </p:pic>
      <p:sp>
        <p:nvSpPr>
          <p:cNvPr id="25" name="線吹き出し 2 (枠付き) 12">
            <a:extLst>
              <a:ext uri="{FF2B5EF4-FFF2-40B4-BE49-F238E27FC236}">
                <a16:creationId xmlns:a16="http://schemas.microsoft.com/office/drawing/2014/main" id="{7A00FEC9-7B48-3CD7-B0DC-1BF0F48A9E00}"/>
              </a:ext>
            </a:extLst>
          </p:cNvPr>
          <p:cNvSpPr/>
          <p:nvPr/>
        </p:nvSpPr>
        <p:spPr>
          <a:xfrm>
            <a:off x="6058795" y="1294615"/>
            <a:ext cx="2365205" cy="447238"/>
          </a:xfrm>
          <a:prstGeom prst="borderCallout2">
            <a:avLst>
              <a:gd name="adj1" fmla="val 73536"/>
              <a:gd name="adj2" fmla="val -136"/>
              <a:gd name="adj3" fmla="val 94805"/>
              <a:gd name="adj4" fmla="val -6669"/>
              <a:gd name="adj5" fmla="val 144479"/>
              <a:gd name="adj6" fmla="val -878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アップロード時のファイル名が</a:t>
            </a:r>
            <a:endParaRPr lang="en-US" altLang="ja-JP" sz="1200"/>
          </a:p>
          <a:p>
            <a:r>
              <a:rPr lang="ja-JP" altLang="en-US" sz="1200"/>
              <a:t>表示されるよう変更</a:t>
            </a:r>
            <a:endParaRPr kumimoji="1" lang="ja-JP" altLang="en-US" sz="1200">
              <a:solidFill>
                <a:schemeClr val="bg1"/>
              </a:solidFill>
            </a:endParaRPr>
          </a:p>
        </p:txBody>
      </p:sp>
      <p:sp>
        <p:nvSpPr>
          <p:cNvPr id="26" name="正方形/長方形 25">
            <a:extLst>
              <a:ext uri="{FF2B5EF4-FFF2-40B4-BE49-F238E27FC236}">
                <a16:creationId xmlns:a16="http://schemas.microsoft.com/office/drawing/2014/main" id="{7A954593-960C-733D-B8AB-EB44A5114E04}"/>
              </a:ext>
            </a:extLst>
          </p:cNvPr>
          <p:cNvSpPr/>
          <p:nvPr/>
        </p:nvSpPr>
        <p:spPr>
          <a:xfrm>
            <a:off x="5616117" y="1965472"/>
            <a:ext cx="900100"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7" name="正方形/長方形 26">
            <a:extLst>
              <a:ext uri="{FF2B5EF4-FFF2-40B4-BE49-F238E27FC236}">
                <a16:creationId xmlns:a16="http://schemas.microsoft.com/office/drawing/2014/main" id="{4EA405C1-AEE2-5C85-29C3-630C141AA4AB}"/>
              </a:ext>
            </a:extLst>
          </p:cNvPr>
          <p:cNvSpPr/>
          <p:nvPr/>
        </p:nvSpPr>
        <p:spPr>
          <a:xfrm>
            <a:off x="4310256" y="3392222"/>
            <a:ext cx="432048"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3" name="図 12">
            <a:extLst>
              <a:ext uri="{FF2B5EF4-FFF2-40B4-BE49-F238E27FC236}">
                <a16:creationId xmlns:a16="http://schemas.microsoft.com/office/drawing/2014/main" id="{29D00D96-610B-FD98-C6BE-26933B960340}"/>
              </a:ext>
            </a:extLst>
          </p:cNvPr>
          <p:cNvPicPr>
            <a:picLocks noChangeAspect="1"/>
          </p:cNvPicPr>
          <p:nvPr/>
        </p:nvPicPr>
        <p:blipFill rotWithShape="1">
          <a:blip r:embed="rId5"/>
          <a:srcRect t="2" b="-14607"/>
          <a:stretch/>
        </p:blipFill>
        <p:spPr>
          <a:xfrm rot="10800000" flipV="1">
            <a:off x="4184542" y="1260637"/>
            <a:ext cx="639486" cy="78916"/>
          </a:xfrm>
          <a:prstGeom prst="rect">
            <a:avLst/>
          </a:prstGeom>
        </p:spPr>
      </p:pic>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624A7A81-74CA-D39F-8DDA-AE037569EB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V="1">
            <a:off x="628105" y="1131265"/>
            <a:ext cx="1783655" cy="84203"/>
          </a:xfrm>
          <a:prstGeom prst="rect">
            <a:avLst/>
          </a:prstGeom>
          <a:ln>
            <a:noFill/>
          </a:ln>
        </p:spPr>
      </p:pic>
    </p:spTree>
    <p:extLst>
      <p:ext uri="{BB962C8B-B14F-4D97-AF65-F5344CB8AC3E}">
        <p14:creationId xmlns:p14="http://schemas.microsoft.com/office/powerpoint/2010/main" val="4317598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4E7298F-4C34-D666-19D0-9D4D4E66904A}"/>
              </a:ext>
            </a:extLst>
          </p:cNvPr>
          <p:cNvPicPr>
            <a:picLocks noChangeAspect="1"/>
          </p:cNvPicPr>
          <p:nvPr/>
        </p:nvPicPr>
        <p:blipFill>
          <a:blip r:embed="rId3"/>
          <a:stretch>
            <a:fillRect/>
          </a:stretch>
        </p:blipFill>
        <p:spPr>
          <a:xfrm>
            <a:off x="369228" y="1078292"/>
            <a:ext cx="5547826" cy="3649886"/>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８．拡張添付の機能改善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58018" y="896859"/>
            <a:ext cx="2089746"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証憑表示（連続承認の子画面）</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59532" y="915566"/>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a:p>
        </p:txBody>
      </p:sp>
      <p:sp>
        <p:nvSpPr>
          <p:cNvPr id="11" name="正方形/長方形 10">
            <a:extLst>
              <a:ext uri="{FF2B5EF4-FFF2-40B4-BE49-F238E27FC236}">
                <a16:creationId xmlns:a16="http://schemas.microsoft.com/office/drawing/2014/main" id="{130ECFAE-56BD-2E7E-EED3-F8BD4D16FBF1}"/>
              </a:ext>
            </a:extLst>
          </p:cNvPr>
          <p:cNvSpPr/>
          <p:nvPr/>
        </p:nvSpPr>
        <p:spPr>
          <a:xfrm>
            <a:off x="2087724" y="1707654"/>
            <a:ext cx="1512168"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5" name="線吹き出し 2 (枠付き) 12">
            <a:extLst>
              <a:ext uri="{FF2B5EF4-FFF2-40B4-BE49-F238E27FC236}">
                <a16:creationId xmlns:a16="http://schemas.microsoft.com/office/drawing/2014/main" id="{7A00FEC9-7B48-3CD7-B0DC-1BF0F48A9E00}"/>
              </a:ext>
            </a:extLst>
          </p:cNvPr>
          <p:cNvSpPr/>
          <p:nvPr/>
        </p:nvSpPr>
        <p:spPr>
          <a:xfrm>
            <a:off x="5436096" y="992828"/>
            <a:ext cx="2327501" cy="447238"/>
          </a:xfrm>
          <a:prstGeom prst="borderCallout2">
            <a:avLst>
              <a:gd name="adj1" fmla="val 40048"/>
              <a:gd name="adj2" fmla="val -1004"/>
              <a:gd name="adj3" fmla="val 43691"/>
              <a:gd name="adj4" fmla="val -18818"/>
              <a:gd name="adj5" fmla="val 158580"/>
              <a:gd name="adj6" fmla="val -8399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アップロード時のファイル名が</a:t>
            </a:r>
            <a:endParaRPr lang="en-US" altLang="ja-JP" sz="1200"/>
          </a:p>
          <a:p>
            <a:r>
              <a:rPr lang="ja-JP" altLang="en-US" sz="1200"/>
              <a:t>表示されるよう変更</a:t>
            </a:r>
            <a:endParaRPr kumimoji="1" lang="ja-JP" altLang="en-US" sz="1200">
              <a:solidFill>
                <a:schemeClr val="bg1"/>
              </a:solidFill>
            </a:endParaRPr>
          </a:p>
        </p:txBody>
      </p:sp>
    </p:spTree>
    <p:extLst>
      <p:ext uri="{BB962C8B-B14F-4D97-AF65-F5344CB8AC3E}">
        <p14:creationId xmlns:p14="http://schemas.microsoft.com/office/powerpoint/2010/main" val="28771725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８．拡張添付の機能改善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331050" y="1023578"/>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3" name="表 2">
            <a:extLst>
              <a:ext uri="{FF2B5EF4-FFF2-40B4-BE49-F238E27FC236}">
                <a16:creationId xmlns:a16="http://schemas.microsoft.com/office/drawing/2014/main" id="{4DE35FE6-7226-99CD-D86A-662A9B0C39C8}"/>
              </a:ext>
            </a:extLst>
          </p:cNvPr>
          <p:cNvGraphicFramePr>
            <a:graphicFrameLocks noGrp="1"/>
          </p:cNvGraphicFramePr>
          <p:nvPr/>
        </p:nvGraphicFramePr>
        <p:xfrm>
          <a:off x="475066" y="1311610"/>
          <a:ext cx="2960932" cy="1801362"/>
        </p:xfrm>
        <a:graphic>
          <a:graphicData uri="http://schemas.openxmlformats.org/drawingml/2006/table">
            <a:tbl>
              <a:tblPr firstRow="1" bandRow="1">
                <a:tableStyleId>{21E4AEA4-8DFA-4A89-87EB-49C32662AFE0}</a:tableStyleId>
              </a:tblPr>
              <a:tblGrid>
                <a:gridCol w="784566">
                  <a:extLst>
                    <a:ext uri="{9D8B030D-6E8A-4147-A177-3AD203B41FA5}">
                      <a16:colId xmlns:a16="http://schemas.microsoft.com/office/drawing/2014/main" val="2522734468"/>
                    </a:ext>
                  </a:extLst>
                </a:gridCol>
                <a:gridCol w="2176366">
                  <a:extLst>
                    <a:ext uri="{9D8B030D-6E8A-4147-A177-3AD203B41FA5}">
                      <a16:colId xmlns:a16="http://schemas.microsoft.com/office/drawing/2014/main" val="2364541098"/>
                    </a:ext>
                  </a:extLst>
                </a:gridCol>
              </a:tblGrid>
              <a:tr h="233751">
                <a:tc>
                  <a:txBody>
                    <a:bodyPr/>
                    <a:lstStyle/>
                    <a:p>
                      <a:r>
                        <a:rPr kumimoji="1" lang="ja-JP" altLang="en-US" sz="900" dirty="0"/>
                        <a:t>機能</a:t>
                      </a:r>
                      <a:r>
                        <a:rPr kumimoji="1" lang="en-US" altLang="ja-JP" sz="900" dirty="0"/>
                        <a:t>ID</a:t>
                      </a:r>
                      <a:endParaRPr kumimoji="1" lang="ja-JP" altLang="en-US" sz="900" dirty="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ACF00400</a:t>
                      </a:r>
                    </a:p>
                  </a:txBody>
                  <a:tcPr marL="72000" marT="0" marB="0" anchor="ctr"/>
                </a:tc>
                <a:tc>
                  <a:txBody>
                    <a:bodyPr/>
                    <a:lstStyle/>
                    <a:p>
                      <a:r>
                        <a:rPr kumimoji="1" lang="ja-JP" altLang="en-US" sz="900"/>
                        <a:t>外部データ取込証憑紐付</a:t>
                      </a:r>
                      <a:endParaRPr kumimoji="1" lang="zh-TW" altLang="en-US" sz="900"/>
                    </a:p>
                  </a:txBody>
                  <a:tcPr marL="72000" marT="18000" marB="18000" anchor="ctr"/>
                </a:tc>
                <a:extLst>
                  <a:ext uri="{0D108BD9-81ED-4DB2-BD59-A6C34878D82A}">
                    <a16:rowId xmlns:a16="http://schemas.microsoft.com/office/drawing/2014/main" val="148415287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BCA00100</a:t>
                      </a:r>
                    </a:p>
                  </a:txBody>
                  <a:tcPr marL="72000" marT="0" marB="0" anchor="ctr"/>
                </a:tc>
                <a:tc>
                  <a:txBody>
                    <a:bodyPr/>
                    <a:lstStyle/>
                    <a:p>
                      <a:r>
                        <a:rPr kumimoji="1" lang="zh-TW" altLang="en-US" sz="900"/>
                        <a:t>証憑管理（拡張添付）</a:t>
                      </a:r>
                    </a:p>
                  </a:txBody>
                  <a:tcPr marL="72000" marT="18000" marB="18000" anchor="ctr"/>
                </a:tc>
                <a:extLst>
                  <a:ext uri="{0D108BD9-81ED-4DB2-BD59-A6C34878D82A}">
                    <a16:rowId xmlns:a16="http://schemas.microsoft.com/office/drawing/2014/main" val="2584648441"/>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BCE00100</a:t>
                      </a:r>
                    </a:p>
                  </a:txBody>
                  <a:tcPr marL="72000" marT="0" marB="0" anchor="ctr"/>
                </a:tc>
                <a:tc>
                  <a:txBody>
                    <a:bodyPr/>
                    <a:lstStyle/>
                    <a:p>
                      <a:r>
                        <a:rPr kumimoji="1" lang="zh-TW" altLang="en-US" sz="900" dirty="0"/>
                        <a:t>証憑添付先修正（拡張添付）</a:t>
                      </a:r>
                    </a:p>
                  </a:txBody>
                  <a:tcPr marL="72000" marT="18000" marB="18000" anchor="ctr"/>
                </a:tc>
                <a:extLst>
                  <a:ext uri="{0D108BD9-81ED-4DB2-BD59-A6C34878D82A}">
                    <a16:rowId xmlns:a16="http://schemas.microsoft.com/office/drawing/2014/main" val="4051876501"/>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CLD003</a:t>
                      </a:r>
                    </a:p>
                  </a:txBody>
                  <a:tcPr marL="72000" marT="0" marB="0" anchor="ctr"/>
                </a:tc>
                <a:tc>
                  <a:txBody>
                    <a:bodyPr/>
                    <a:lstStyle/>
                    <a:p>
                      <a:r>
                        <a:rPr kumimoji="1" lang="ja-JP" altLang="en-US" sz="900"/>
                        <a:t>（登録時）証憑登録・一覧</a:t>
                      </a:r>
                    </a:p>
                    <a:p>
                      <a:r>
                        <a:rPr kumimoji="1" lang="ja-JP" altLang="en-US" sz="900"/>
                        <a:t>（照会時）証憑照会</a:t>
                      </a:r>
                      <a:endParaRPr kumimoji="1" lang="zh-TW" altLang="en-US" sz="900"/>
                    </a:p>
                  </a:txBody>
                  <a:tcPr marL="72000" marT="18000" marB="18000" anchor="ctr"/>
                </a:tc>
                <a:extLst>
                  <a:ext uri="{0D108BD9-81ED-4DB2-BD59-A6C34878D82A}">
                    <a16:rowId xmlns:a16="http://schemas.microsoft.com/office/drawing/2014/main" val="3462260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CLD282</a:t>
                      </a:r>
                    </a:p>
                  </a:txBody>
                  <a:tcPr marL="72000" marT="0" marB="0" anchor="ctr"/>
                </a:tc>
                <a:tc>
                  <a:txBody>
                    <a:bodyPr/>
                    <a:lstStyle/>
                    <a:p>
                      <a:r>
                        <a:rPr kumimoji="1" lang="zh-TW" altLang="en-US" sz="900"/>
                        <a:t>一時保管証憑選択</a:t>
                      </a:r>
                    </a:p>
                  </a:txBody>
                  <a:tcPr marL="72000" marT="18000" marB="18000" anchor="ctr"/>
                </a:tc>
                <a:extLst>
                  <a:ext uri="{0D108BD9-81ED-4DB2-BD59-A6C34878D82A}">
                    <a16:rowId xmlns:a16="http://schemas.microsoft.com/office/drawing/2014/main" val="1991530058"/>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CLD317</a:t>
                      </a:r>
                    </a:p>
                  </a:txBody>
                  <a:tcPr marL="72000" marT="0" marB="0" anchor="ctr"/>
                </a:tc>
                <a:tc>
                  <a:txBody>
                    <a:bodyPr/>
                    <a:lstStyle/>
                    <a:p>
                      <a:r>
                        <a:rPr kumimoji="1" lang="ja-JP" altLang="en-US" sz="900"/>
                        <a:t>証憑表示（連続承認の子画面）</a:t>
                      </a:r>
                      <a:endParaRPr kumimoji="1" lang="zh-TW" altLang="en-US" sz="900"/>
                    </a:p>
                  </a:txBody>
                  <a:tcPr marL="72000" marT="18000" marB="18000" anchor="ctr"/>
                </a:tc>
                <a:extLst>
                  <a:ext uri="{0D108BD9-81ED-4DB2-BD59-A6C34878D82A}">
                    <a16:rowId xmlns:a16="http://schemas.microsoft.com/office/drawing/2014/main" val="761268910"/>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NCR00200</a:t>
                      </a:r>
                    </a:p>
                  </a:txBody>
                  <a:tcPr marL="72000" marT="0" marB="0" anchor="ctr"/>
                </a:tc>
                <a:tc>
                  <a:txBody>
                    <a:bodyPr/>
                    <a:lstStyle/>
                    <a:p>
                      <a:r>
                        <a:rPr kumimoji="1" lang="ja-JP" altLang="en-US" sz="900"/>
                        <a:t>証憑関連サービス</a:t>
                      </a:r>
                      <a:endParaRPr kumimoji="1" lang="zh-TW" altLang="en-US" sz="900"/>
                    </a:p>
                  </a:txBody>
                  <a:tcPr marL="72000" marT="18000" marB="18000" anchor="ctr"/>
                </a:tc>
                <a:extLst>
                  <a:ext uri="{0D108BD9-81ED-4DB2-BD59-A6C34878D82A}">
                    <a16:rowId xmlns:a16="http://schemas.microsoft.com/office/drawing/2014/main" val="3604095735"/>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NCR00600</a:t>
                      </a:r>
                    </a:p>
                  </a:txBody>
                  <a:tcPr marL="72000" marT="0" marB="0" anchor="ctr"/>
                </a:tc>
                <a:tc>
                  <a:txBody>
                    <a:bodyPr/>
                    <a:lstStyle/>
                    <a:p>
                      <a:r>
                        <a:rPr kumimoji="1" lang="ja-JP" altLang="en-US" sz="900" dirty="0"/>
                        <a:t>証憑関連サービス（外部アプリ用）</a:t>
                      </a:r>
                      <a:endParaRPr kumimoji="1" lang="zh-TW" altLang="en-US" sz="900" dirty="0"/>
                    </a:p>
                  </a:txBody>
                  <a:tcPr marL="72000" marT="18000" marB="18000" anchor="ctr"/>
                </a:tc>
                <a:extLst>
                  <a:ext uri="{0D108BD9-81ED-4DB2-BD59-A6C34878D82A}">
                    <a16:rowId xmlns:a16="http://schemas.microsoft.com/office/drawing/2014/main" val="1174574910"/>
                  </a:ext>
                </a:extLst>
              </a:tr>
            </a:tbl>
          </a:graphicData>
        </a:graphic>
      </p:graphicFrame>
    </p:spTree>
    <p:extLst>
      <p:ext uri="{BB962C8B-B14F-4D97-AF65-F5344CB8AC3E}">
        <p14:creationId xmlns:p14="http://schemas.microsoft.com/office/powerpoint/2010/main" val="29550018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F6E3C-9B64-FDC6-125E-E82E68723E7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695841-ECA6-3BBF-71D5-2F5CEE46DD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63CE7AFE-348D-195B-AB9C-21ACC88197C8}"/>
              </a:ext>
            </a:extLst>
          </p:cNvPr>
          <p:cNvSpPr>
            <a:spLocks noGrp="1"/>
          </p:cNvSpPr>
          <p:nvPr>
            <p:ph type="title"/>
          </p:nvPr>
        </p:nvSpPr>
        <p:spPr>
          <a:xfrm>
            <a:off x="358775" y="267494"/>
            <a:ext cx="8065225" cy="584267"/>
          </a:xfrm>
        </p:spPr>
        <p:txBody>
          <a:bodyPr/>
          <a:lstStyle/>
          <a:p>
            <a:r>
              <a:rPr lang="en-US" altLang="ja-JP" sz="2400" dirty="0">
                <a:latin typeface="+mn-ea"/>
              </a:rPr>
              <a:t>SuperStream-NX </a:t>
            </a:r>
            <a:r>
              <a:rPr lang="ja-JP" altLang="en-US" sz="2400" dirty="0">
                <a:latin typeface="+mn-ea"/>
              </a:rPr>
              <a:t>統合会計 </a:t>
            </a:r>
            <a:r>
              <a:rPr lang="ja-JP" altLang="en-US" sz="1800" dirty="0">
                <a:latin typeface="+mn-ea"/>
              </a:rPr>
              <a:t>機能改善</a:t>
            </a:r>
            <a:r>
              <a:rPr lang="ja-JP" altLang="en-US" sz="2400" dirty="0">
                <a:latin typeface="+mn-ea"/>
              </a:rPr>
              <a:t> </a:t>
            </a:r>
            <a:br>
              <a:rPr lang="en-US" altLang="ja-JP" sz="2800" dirty="0"/>
            </a:br>
            <a:r>
              <a:rPr lang="ja-JP" altLang="en-US" sz="1800" dirty="0"/>
              <a:t>９．固定資産管理の機能強化に向けての対応</a:t>
            </a:r>
            <a:br>
              <a:rPr lang="en-US" altLang="ja-JP" sz="1800" dirty="0"/>
            </a:br>
            <a:br>
              <a:rPr lang="en-US" altLang="ja-JP" sz="1800" dirty="0"/>
            </a:br>
            <a:endParaRPr kumimoji="1" lang="ja-JP" altLang="en-US" dirty="0"/>
          </a:p>
        </p:txBody>
      </p:sp>
      <p:sp>
        <p:nvSpPr>
          <p:cNvPr id="5" name="フッター プレースホルダー 4">
            <a:extLst>
              <a:ext uri="{FF2B5EF4-FFF2-40B4-BE49-F238E27FC236}">
                <a16:creationId xmlns:a16="http://schemas.microsoft.com/office/drawing/2014/main" id="{3DE2575C-F462-CC85-5FC8-6B248D3AF1F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C35B8136-0A8C-613D-098A-E55559A83015}"/>
              </a:ext>
            </a:extLst>
          </p:cNvPr>
          <p:cNvSpPr txBox="1">
            <a:spLocks/>
          </p:cNvSpPr>
          <p:nvPr/>
        </p:nvSpPr>
        <p:spPr>
          <a:xfrm>
            <a:off x="358775" y="1959682"/>
            <a:ext cx="8426450" cy="102462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新リース会計基準対応に伴い、固定資産管理ではリースの契約条件変更に対応します</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latin typeface="メイリオ"/>
                <a:ea typeface="メイリオ"/>
              </a:rPr>
              <a:t>　　詳しくは固定資産管理製品説明会資料の</a:t>
            </a:r>
            <a:endParaRPr kumimoji="1" lang="en-US" altLang="ja-JP" b="0" i="0" u="none" strike="noStrike" kern="1200" cap="none" spc="0" normalizeH="0" baseline="0" noProof="0" dirty="0">
              <a:ln>
                <a:noFill/>
              </a:ln>
              <a:effectLst/>
              <a:uLnTx/>
              <a:uFillTx/>
              <a:latin typeface="メイリオ"/>
              <a:ea typeface="メイリオ"/>
              <a:cs typeface="+mn-cs"/>
            </a:endParaRPr>
          </a:p>
          <a:p>
            <a:pPr lvl="0">
              <a:lnSpc>
                <a:spcPts val="1900"/>
              </a:lnSpc>
              <a:buClr>
                <a:srgbClr val="F9BE00"/>
              </a:buClr>
              <a:defRPr/>
            </a:pPr>
            <a:r>
              <a:rPr lang="ja-JP" altLang="en-US" dirty="0">
                <a:latin typeface="メイリオ"/>
                <a:ea typeface="メイリオ"/>
              </a:rPr>
              <a:t>　　</a:t>
            </a:r>
            <a:r>
              <a:rPr lang="ja-JP" altLang="en-US" dirty="0"/>
              <a:t>「３．</a:t>
            </a:r>
            <a:r>
              <a:rPr lang="en-US" altLang="ja-JP" dirty="0"/>
              <a:t>NXFA</a:t>
            </a:r>
            <a:r>
              <a:rPr lang="ja-JP" altLang="en-US" dirty="0"/>
              <a:t>における借手リース会計処理対応内容」内の「４．リース契約条件の変更」をご参照ください</a:t>
            </a:r>
            <a:endParaRPr kumimoji="1" lang="en-US" altLang="ja-JP" b="0" i="0" u="none" strike="noStrike" kern="1200" cap="none" spc="0" normalizeH="0" baseline="0" noProof="0" dirty="0">
              <a:ln>
                <a:noFill/>
              </a:ln>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DB283274-4BDF-B5FF-6486-6181023DA4D6}"/>
              </a:ext>
            </a:extLst>
          </p:cNvPr>
          <p:cNvSpPr txBox="1">
            <a:spLocks/>
          </p:cNvSpPr>
          <p:nvPr/>
        </p:nvSpPr>
        <p:spPr>
          <a:xfrm>
            <a:off x="358775" y="3219475"/>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リースの契約条件変更に伴う、仕訳の作成と連携が可能になります</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a:t>
            </a:r>
            <a:r>
              <a:rPr kumimoji="1" lang="en-US" altLang="ja-JP"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固定資産管理のリースの契約条件変更については、フェーズ</a:t>
            </a:r>
            <a:r>
              <a:rPr kumimoji="1" lang="en-US" altLang="ja-JP"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での対応となります</a:t>
            </a:r>
          </a:p>
        </p:txBody>
      </p:sp>
      <p:sp>
        <p:nvSpPr>
          <p:cNvPr id="8" name="テキスト プレースホルダー 2">
            <a:extLst>
              <a:ext uri="{FF2B5EF4-FFF2-40B4-BE49-F238E27FC236}">
                <a16:creationId xmlns:a16="http://schemas.microsoft.com/office/drawing/2014/main" id="{8D34C227-0F55-A885-043B-A7826B700404}"/>
              </a:ext>
            </a:extLst>
          </p:cNvPr>
          <p:cNvSpPr txBox="1">
            <a:spLocks/>
          </p:cNvSpPr>
          <p:nvPr/>
        </p:nvSpPr>
        <p:spPr>
          <a:xfrm>
            <a:off x="358775" y="1131590"/>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システム区分内部コードに「</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360</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：契約条件変更仕訳」を追加しました</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21966691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９．固定資産管理の機能強化に向けての対応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59278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b="1" u="sng">
                <a:solidFill>
                  <a:prstClr val="black"/>
                </a:solidFill>
              </a:rPr>
              <a:t>システム区分マスタ登録</a:t>
            </a:r>
            <a:endParaRPr lang="en-US" altLang="ja-JP" sz="1000" b="1" u="sng">
              <a:solidFill>
                <a:prstClr val="black"/>
              </a:solidFill>
            </a:endParaRPr>
          </a:p>
        </p:txBody>
      </p:sp>
      <p:sp>
        <p:nvSpPr>
          <p:cNvPr id="13" name="正方形/長方形 12">
            <a:extLst>
              <a:ext uri="{FF2B5EF4-FFF2-40B4-BE49-F238E27FC236}">
                <a16:creationId xmlns:a16="http://schemas.microsoft.com/office/drawing/2014/main" id="{B883C273-D3EE-962B-60AA-B8B282C09A41}"/>
              </a:ext>
            </a:extLst>
          </p:cNvPr>
          <p:cNvSpPr/>
          <p:nvPr/>
        </p:nvSpPr>
        <p:spPr>
          <a:xfrm>
            <a:off x="1720757" y="2842912"/>
            <a:ext cx="1692188"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nvGrpSpPr>
          <p:cNvPr id="8" name="グループ化 7">
            <a:extLst>
              <a:ext uri="{FF2B5EF4-FFF2-40B4-BE49-F238E27FC236}">
                <a16:creationId xmlns:a16="http://schemas.microsoft.com/office/drawing/2014/main" id="{F9011C2B-8CC3-97A7-2B00-DFBB05E0E33C}"/>
              </a:ext>
            </a:extLst>
          </p:cNvPr>
          <p:cNvGrpSpPr/>
          <p:nvPr/>
        </p:nvGrpSpPr>
        <p:grpSpPr>
          <a:xfrm>
            <a:off x="566952" y="1311610"/>
            <a:ext cx="5517216" cy="2592288"/>
            <a:chOff x="566952" y="1311610"/>
            <a:chExt cx="5517216" cy="2592288"/>
          </a:xfrm>
        </p:grpSpPr>
        <p:pic>
          <p:nvPicPr>
            <p:cNvPr id="7" name="図 6">
              <a:extLst>
                <a:ext uri="{FF2B5EF4-FFF2-40B4-BE49-F238E27FC236}">
                  <a16:creationId xmlns:a16="http://schemas.microsoft.com/office/drawing/2014/main" id="{468A7FE4-5DAB-612C-5798-ECCBEFA2A69D}"/>
                </a:ext>
              </a:extLst>
            </p:cNvPr>
            <p:cNvPicPr>
              <a:picLocks noChangeAspect="1"/>
            </p:cNvPicPr>
            <p:nvPr/>
          </p:nvPicPr>
          <p:blipFill>
            <a:blip r:embed="rId3"/>
            <a:srcRect b="24893"/>
            <a:stretch/>
          </p:blipFill>
          <p:spPr>
            <a:xfrm>
              <a:off x="566952" y="1311610"/>
              <a:ext cx="5517216" cy="2592288"/>
            </a:xfrm>
            <a:prstGeom prst="rect">
              <a:avLst/>
            </a:prstGeom>
            <a:ln>
              <a:solidFill>
                <a:schemeClr val="bg1">
                  <a:lumMod val="85000"/>
                </a:schemeClr>
              </a:solidFill>
            </a:ln>
          </p:spPr>
        </p:pic>
        <p:pic>
          <p:nvPicPr>
            <p:cNvPr id="6" name="図 5">
              <a:extLst>
                <a:ext uri="{FF2B5EF4-FFF2-40B4-BE49-F238E27FC236}">
                  <a16:creationId xmlns:a16="http://schemas.microsoft.com/office/drawing/2014/main" id="{43684B30-AF9D-049C-FC27-BB9FB6F3763B}"/>
                </a:ext>
              </a:extLst>
            </p:cNvPr>
            <p:cNvPicPr>
              <a:picLocks noChangeAspect="1"/>
            </p:cNvPicPr>
            <p:nvPr/>
          </p:nvPicPr>
          <p:blipFill rotWithShape="1">
            <a:blip r:embed="rId4"/>
            <a:srcRect t="2" b="-14607"/>
            <a:stretch/>
          </p:blipFill>
          <p:spPr>
            <a:xfrm rot="10800000" flipV="1">
              <a:off x="4943707" y="1459214"/>
              <a:ext cx="581351" cy="71742"/>
            </a:xfrm>
            <a:prstGeom prst="rect">
              <a:avLst/>
            </a:prstGeom>
          </p:spPr>
        </p:pic>
      </p:grpSp>
      <p:sp>
        <p:nvSpPr>
          <p:cNvPr id="3" name="線吹き出し 2 (枠付き) 12">
            <a:extLst>
              <a:ext uri="{FF2B5EF4-FFF2-40B4-BE49-F238E27FC236}">
                <a16:creationId xmlns:a16="http://schemas.microsoft.com/office/drawing/2014/main" id="{1E53E6F7-51C0-60DD-797B-FFCA33B29940}"/>
              </a:ext>
            </a:extLst>
          </p:cNvPr>
          <p:cNvSpPr/>
          <p:nvPr/>
        </p:nvSpPr>
        <p:spPr>
          <a:xfrm>
            <a:off x="5256076" y="2115374"/>
            <a:ext cx="2628292" cy="447238"/>
          </a:xfrm>
          <a:prstGeom prst="borderCallout2">
            <a:avLst>
              <a:gd name="adj1" fmla="val 40048"/>
              <a:gd name="adj2" fmla="val -1004"/>
              <a:gd name="adj3" fmla="val 43691"/>
              <a:gd name="adj4" fmla="val -31546"/>
              <a:gd name="adj5" fmla="val 160242"/>
              <a:gd name="adj6" fmla="val -7992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システム区分内部コードに</a:t>
            </a:r>
            <a:endParaRPr kumimoji="1" lang="en-US" altLang="ja-JP" sz="1200">
              <a:solidFill>
                <a:schemeClr val="bg1"/>
              </a:solidFill>
            </a:endParaRPr>
          </a:p>
          <a:p>
            <a:r>
              <a:rPr kumimoji="1" lang="ja-JP" altLang="en-US" sz="1200">
                <a:solidFill>
                  <a:schemeClr val="bg1"/>
                </a:solidFill>
              </a:rPr>
              <a:t>「</a:t>
            </a:r>
            <a:r>
              <a:rPr kumimoji="1" lang="en-US" altLang="ja-JP" sz="1200">
                <a:solidFill>
                  <a:schemeClr val="bg1"/>
                </a:solidFill>
              </a:rPr>
              <a:t>360</a:t>
            </a:r>
            <a:r>
              <a:rPr kumimoji="1" lang="ja-JP" altLang="en-US" sz="1200">
                <a:solidFill>
                  <a:schemeClr val="bg1"/>
                </a:solidFill>
              </a:rPr>
              <a:t>：契約条件変更仕訳」を追加</a:t>
            </a:r>
          </a:p>
        </p:txBody>
      </p:sp>
      <p:sp>
        <p:nvSpPr>
          <p:cNvPr id="9" name="正方形/長方形 8">
            <a:extLst>
              <a:ext uri="{FF2B5EF4-FFF2-40B4-BE49-F238E27FC236}">
                <a16:creationId xmlns:a16="http://schemas.microsoft.com/office/drawing/2014/main" id="{FBD717CA-7726-0B73-AC30-2518E25C5D5A}"/>
              </a:ext>
            </a:extLst>
          </p:cNvPr>
          <p:cNvSpPr/>
          <p:nvPr/>
        </p:nvSpPr>
        <p:spPr>
          <a:xfrm>
            <a:off x="1727683" y="2859782"/>
            <a:ext cx="1685261"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1354353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BF14-26ED-1ECD-8FCC-BFE654F8ED8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E69CD0A-937B-5924-EC17-E34B8B94F608}"/>
              </a:ext>
            </a:extLst>
          </p:cNvPr>
          <p:cNvSpPr>
            <a:spLocks noGrp="1"/>
          </p:cNvSpPr>
          <p:nvPr>
            <p:ph type="sldNum" sz="quarter" idx="12"/>
          </p:nvPr>
        </p:nvSpPr>
        <p:spPr/>
        <p:txBody>
          <a:bodyPr/>
          <a:lstStyle/>
          <a:p>
            <a:fld id="{78AE49ED-73EF-499C-8307-28EB0E7CF529}" type="slidenum">
              <a:rPr kumimoji="1" lang="ja-JP" altLang="en-US" smtClean="0"/>
              <a:t>12</a:t>
            </a:fld>
            <a:endParaRPr kumimoji="1" lang="ja-JP" altLang="en-US"/>
          </a:p>
        </p:txBody>
      </p:sp>
      <p:sp>
        <p:nvSpPr>
          <p:cNvPr id="4" name="タイトル 3">
            <a:extLst>
              <a:ext uri="{FF2B5EF4-FFF2-40B4-BE49-F238E27FC236}">
                <a16:creationId xmlns:a16="http://schemas.microsoft.com/office/drawing/2014/main" id="{0A83D98B-66A7-C359-B28C-6ED17994E62E}"/>
              </a:ext>
            </a:extLst>
          </p:cNvPr>
          <p:cNvSpPr>
            <a:spLocks noGrp="1"/>
          </p:cNvSpPr>
          <p:nvPr>
            <p:ph type="title"/>
          </p:nvPr>
        </p:nvSpPr>
        <p:spPr>
          <a:xfrm>
            <a:off x="358775" y="261145"/>
            <a:ext cx="7093545" cy="584267"/>
          </a:xfrm>
        </p:spPr>
        <p:txBody>
          <a:bodyPr/>
          <a:lstStyle/>
          <a:p>
            <a:r>
              <a:rPr lang="en-US" altLang="ja-JP" sz="2400" dirty="0" err="1">
                <a:latin typeface="+mn-ea"/>
              </a:rPr>
              <a:t>SuperStream</a:t>
            </a:r>
            <a:r>
              <a:rPr lang="en-US" altLang="ja-JP" sz="2400" dirty="0">
                <a:latin typeface="+mn-ea"/>
              </a:rPr>
              <a:t>-NX Cloud</a:t>
            </a:r>
            <a:r>
              <a:rPr lang="ja-JP" altLang="en-US" sz="2400" dirty="0">
                <a:latin typeface="+mn-ea"/>
              </a:rPr>
              <a:t>デモ環境の提供開始</a:t>
            </a:r>
            <a:endParaRPr kumimoji="1" lang="ja-JP" altLang="en-US" sz="2400" dirty="0"/>
          </a:p>
        </p:txBody>
      </p:sp>
      <p:sp>
        <p:nvSpPr>
          <p:cNvPr id="7" name="テキスト プレースホルダー 2">
            <a:extLst>
              <a:ext uri="{FF2B5EF4-FFF2-40B4-BE49-F238E27FC236}">
                <a16:creationId xmlns:a16="http://schemas.microsoft.com/office/drawing/2014/main" id="{6443B112-6442-D33D-119C-6A3DB1397527}"/>
              </a:ext>
            </a:extLst>
          </p:cNvPr>
          <p:cNvSpPr txBox="1">
            <a:spLocks/>
          </p:cNvSpPr>
          <p:nvPr/>
        </p:nvSpPr>
        <p:spPr>
          <a:xfrm>
            <a:off x="421846" y="2355726"/>
            <a:ext cx="8426450"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ご提供価格</a:t>
            </a:r>
            <a:endParaRPr lang="en-US" altLang="ja-JP" sz="1400" b="1" dirty="0">
              <a:solidFill>
                <a:schemeClr val="tx2"/>
              </a:solidFill>
            </a:endParaRPr>
          </a:p>
        </p:txBody>
      </p:sp>
      <p:graphicFrame>
        <p:nvGraphicFramePr>
          <p:cNvPr id="30" name="表 7">
            <a:extLst>
              <a:ext uri="{FF2B5EF4-FFF2-40B4-BE49-F238E27FC236}">
                <a16:creationId xmlns:a16="http://schemas.microsoft.com/office/drawing/2014/main" id="{9D1FD7CD-56A5-FAE2-F2DD-000F2C7C967C}"/>
              </a:ext>
            </a:extLst>
          </p:cNvPr>
          <p:cNvGraphicFramePr>
            <a:graphicFrameLocks noGrp="1"/>
          </p:cNvGraphicFramePr>
          <p:nvPr/>
        </p:nvGraphicFramePr>
        <p:xfrm>
          <a:off x="611560" y="2596309"/>
          <a:ext cx="7164796" cy="1091565"/>
        </p:xfrm>
        <a:graphic>
          <a:graphicData uri="http://schemas.openxmlformats.org/drawingml/2006/table">
            <a:tbl>
              <a:tblPr firstRow="1" bandRow="1">
                <a:tableStyleId>{21E4AEA4-8DFA-4A89-87EB-49C32662AFE0}</a:tableStyleId>
              </a:tblPr>
              <a:tblGrid>
                <a:gridCol w="3764109">
                  <a:extLst>
                    <a:ext uri="{9D8B030D-6E8A-4147-A177-3AD203B41FA5}">
                      <a16:colId xmlns:a16="http://schemas.microsoft.com/office/drawing/2014/main" val="3730250892"/>
                    </a:ext>
                  </a:extLst>
                </a:gridCol>
                <a:gridCol w="1084847">
                  <a:extLst>
                    <a:ext uri="{9D8B030D-6E8A-4147-A177-3AD203B41FA5}">
                      <a16:colId xmlns:a16="http://schemas.microsoft.com/office/drawing/2014/main" val="4163968900"/>
                    </a:ext>
                  </a:extLst>
                </a:gridCol>
                <a:gridCol w="2315840">
                  <a:extLst>
                    <a:ext uri="{9D8B030D-6E8A-4147-A177-3AD203B41FA5}">
                      <a16:colId xmlns:a16="http://schemas.microsoft.com/office/drawing/2014/main" val="547186745"/>
                    </a:ext>
                  </a:extLst>
                </a:gridCol>
              </a:tblGrid>
              <a:tr h="0">
                <a:tc>
                  <a:txBody>
                    <a:bodyPr/>
                    <a:lstStyle/>
                    <a:p>
                      <a:pPr algn="ctr">
                        <a:lnSpc>
                          <a:spcPct val="150000"/>
                        </a:lnSpc>
                      </a:pPr>
                      <a:r>
                        <a:rPr kumimoji="1" lang="ja-JP" altLang="en-US" sz="1100" dirty="0"/>
                        <a:t>サービス内容</a:t>
                      </a:r>
                    </a:p>
                  </a:txBody>
                  <a:tcPr/>
                </a:tc>
                <a:tc>
                  <a:txBody>
                    <a:bodyPr/>
                    <a:lstStyle/>
                    <a:p>
                      <a:pPr algn="ctr">
                        <a:lnSpc>
                          <a:spcPct val="150000"/>
                        </a:lnSpc>
                      </a:pPr>
                      <a:r>
                        <a:rPr kumimoji="1" lang="ja-JP" altLang="en-US" sz="1100" dirty="0"/>
                        <a:t>利用期間</a:t>
                      </a:r>
                    </a:p>
                  </a:txBody>
                  <a:tcPr/>
                </a:tc>
                <a:tc>
                  <a:txBody>
                    <a:bodyPr/>
                    <a:lstStyle/>
                    <a:p>
                      <a:pPr algn="ctr">
                        <a:lnSpc>
                          <a:spcPct val="150000"/>
                        </a:lnSpc>
                      </a:pPr>
                      <a:r>
                        <a:rPr kumimoji="1" lang="ja-JP" altLang="en-US" sz="1100" dirty="0"/>
                        <a:t>パートナーさま提供価格</a:t>
                      </a:r>
                    </a:p>
                  </a:txBody>
                  <a:tcPr/>
                </a:tc>
                <a:extLst>
                  <a:ext uri="{0D108BD9-81ED-4DB2-BD59-A6C34878D82A}">
                    <a16:rowId xmlns:a16="http://schemas.microsoft.com/office/drawing/2014/main" val="1031756889"/>
                  </a:ext>
                </a:extLst>
              </a:tr>
              <a:tr h="0">
                <a:tc>
                  <a:txBody>
                    <a:bodyPr/>
                    <a:lstStyle/>
                    <a:p>
                      <a:pPr>
                        <a:lnSpc>
                          <a:spcPct val="200000"/>
                        </a:lnSpc>
                      </a:pPr>
                      <a:r>
                        <a:rPr kumimoji="1" lang="ja-JP" altLang="en-US" sz="1100" dirty="0"/>
                        <a:t>デモ（検証）用</a:t>
                      </a:r>
                      <a:r>
                        <a:rPr kumimoji="1" lang="en-US" altLang="ja-JP" sz="1100" dirty="0" err="1"/>
                        <a:t>SuperStream</a:t>
                      </a:r>
                      <a:r>
                        <a:rPr kumimoji="1" lang="en-US" altLang="ja-JP" sz="1100" dirty="0"/>
                        <a:t>-NX Cloud</a:t>
                      </a:r>
                      <a:r>
                        <a:rPr kumimoji="1" lang="ja-JP" altLang="en-US" sz="1100" dirty="0"/>
                        <a:t>（短期）</a:t>
                      </a:r>
                      <a:endParaRPr kumimoji="1" lang="en-US" altLang="ja-JP" sz="1100" dirty="0"/>
                    </a:p>
                  </a:txBody>
                  <a:tcPr/>
                </a:tc>
                <a:tc>
                  <a:txBody>
                    <a:bodyPr/>
                    <a:lstStyle/>
                    <a:p>
                      <a:pPr algn="ctr">
                        <a:lnSpc>
                          <a:spcPct val="200000"/>
                        </a:lnSpc>
                      </a:pPr>
                      <a:r>
                        <a:rPr kumimoji="1" lang="en-US" altLang="ja-JP" sz="1100" dirty="0"/>
                        <a:t>30</a:t>
                      </a:r>
                      <a:r>
                        <a:rPr kumimoji="1" lang="ja-JP" altLang="en-US" sz="1100" dirty="0"/>
                        <a:t>日間</a:t>
                      </a:r>
                    </a:p>
                  </a:txBody>
                  <a:tcPr/>
                </a:tc>
                <a:tc>
                  <a:txBody>
                    <a:bodyPr/>
                    <a:lstStyle/>
                    <a:p>
                      <a:pPr algn="ctr">
                        <a:lnSpc>
                          <a:spcPct val="200000"/>
                        </a:lnSpc>
                      </a:pPr>
                      <a:r>
                        <a:rPr kumimoji="1" lang="en-US" altLang="ja-JP" sz="1100" dirty="0"/>
                        <a:t>180,000</a:t>
                      </a:r>
                      <a:r>
                        <a:rPr kumimoji="1" lang="ja-JP" altLang="en-US" sz="1100" dirty="0"/>
                        <a:t>円</a:t>
                      </a:r>
                    </a:p>
                  </a:txBody>
                  <a:tcPr/>
                </a:tc>
                <a:extLst>
                  <a:ext uri="{0D108BD9-81ED-4DB2-BD59-A6C34878D82A}">
                    <a16:rowId xmlns:a16="http://schemas.microsoft.com/office/drawing/2014/main" val="1595771664"/>
                  </a:ext>
                </a:extLst>
              </a:tr>
              <a:tr h="370840">
                <a:tc>
                  <a:txBody>
                    <a:bodyPr/>
                    <a:lstStyle/>
                    <a:p>
                      <a:pPr>
                        <a:lnSpc>
                          <a:spcPct val="200000"/>
                        </a:lnSpc>
                      </a:pPr>
                      <a:r>
                        <a:rPr kumimoji="1" lang="ja-JP" altLang="en-US" sz="1100" dirty="0"/>
                        <a:t>デモ（検証）用</a:t>
                      </a:r>
                      <a:r>
                        <a:rPr kumimoji="1" lang="en-US" altLang="ja-JP" sz="1100" dirty="0" err="1"/>
                        <a:t>SuperStream</a:t>
                      </a:r>
                      <a:r>
                        <a:rPr kumimoji="1" lang="en-US" altLang="ja-JP" sz="1100" dirty="0"/>
                        <a:t>-NX Cloud</a:t>
                      </a:r>
                      <a:r>
                        <a:rPr kumimoji="1" lang="ja-JP" altLang="en-US" sz="1100" dirty="0"/>
                        <a:t>（年間）　</a:t>
                      </a:r>
                    </a:p>
                  </a:txBody>
                  <a:tcPr/>
                </a:tc>
                <a:tc>
                  <a:txBody>
                    <a:bodyPr/>
                    <a:lstStyle/>
                    <a:p>
                      <a:pPr algn="ctr">
                        <a:lnSpc>
                          <a:spcPct val="200000"/>
                        </a:lnSpc>
                      </a:pPr>
                      <a:r>
                        <a:rPr kumimoji="1" lang="en-US" altLang="ja-JP" sz="1100" dirty="0"/>
                        <a:t>1</a:t>
                      </a:r>
                      <a:r>
                        <a:rPr kumimoji="1" lang="ja-JP" altLang="en-US" sz="1100" dirty="0"/>
                        <a:t>年間</a:t>
                      </a:r>
                    </a:p>
                  </a:txBody>
                  <a:tcPr/>
                </a:tc>
                <a:tc>
                  <a:txBody>
                    <a:bodyPr/>
                    <a:lstStyle/>
                    <a:p>
                      <a:pPr algn="ctr">
                        <a:lnSpc>
                          <a:spcPct val="200000"/>
                        </a:lnSpc>
                      </a:pPr>
                      <a:r>
                        <a:rPr kumimoji="1" lang="en-US" altLang="ja-JP" sz="1100" dirty="0"/>
                        <a:t>1,200,000</a:t>
                      </a:r>
                      <a:r>
                        <a:rPr kumimoji="1" lang="ja-JP" altLang="en-US" sz="1100" dirty="0"/>
                        <a:t>円</a:t>
                      </a:r>
                    </a:p>
                  </a:txBody>
                  <a:tcPr/>
                </a:tc>
                <a:extLst>
                  <a:ext uri="{0D108BD9-81ED-4DB2-BD59-A6C34878D82A}">
                    <a16:rowId xmlns:a16="http://schemas.microsoft.com/office/drawing/2014/main" val="3263889661"/>
                  </a:ext>
                </a:extLst>
              </a:tr>
            </a:tbl>
          </a:graphicData>
        </a:graphic>
      </p:graphicFrame>
      <p:sp>
        <p:nvSpPr>
          <p:cNvPr id="32" name="テキスト プレースホルダー 2">
            <a:extLst>
              <a:ext uri="{FF2B5EF4-FFF2-40B4-BE49-F238E27FC236}">
                <a16:creationId xmlns:a16="http://schemas.microsoft.com/office/drawing/2014/main" id="{50D92BF2-597E-C372-99AC-EB7A5A9FACED}"/>
              </a:ext>
            </a:extLst>
          </p:cNvPr>
          <p:cNvSpPr txBox="1">
            <a:spLocks/>
          </p:cNvSpPr>
          <p:nvPr/>
        </p:nvSpPr>
        <p:spPr>
          <a:xfrm>
            <a:off x="427851" y="3795886"/>
            <a:ext cx="8426450"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その他</a:t>
            </a:r>
            <a:endParaRPr lang="en-US" altLang="ja-JP" sz="1400" b="1" dirty="0">
              <a:solidFill>
                <a:schemeClr val="tx2"/>
              </a:solidFill>
            </a:endParaRPr>
          </a:p>
          <a:p>
            <a:pPr>
              <a:lnSpc>
                <a:spcPts val="1900"/>
              </a:lnSpc>
              <a:buClr>
                <a:srgbClr val="F9BE00"/>
              </a:buClr>
            </a:pPr>
            <a:r>
              <a:rPr lang="ja-JP" altLang="en-US" dirty="0"/>
              <a:t>　・</a:t>
            </a:r>
            <a:r>
              <a:rPr lang="en-US" altLang="ja-JP" dirty="0" err="1"/>
              <a:t>SuperStream</a:t>
            </a:r>
            <a:r>
              <a:rPr lang="ja-JP" altLang="en-US" dirty="0"/>
              <a:t>ソリューションパートナーさま、テクニカルパートナーさま向けの提供となります</a:t>
            </a:r>
            <a:endParaRPr lang="en-US" altLang="ja-JP" dirty="0"/>
          </a:p>
          <a:p>
            <a:pPr>
              <a:lnSpc>
                <a:spcPts val="1900"/>
              </a:lnSpc>
              <a:buClr>
                <a:srgbClr val="F9BE00"/>
              </a:buClr>
            </a:pPr>
            <a:r>
              <a:rPr lang="ja-JP" altLang="en-US" dirty="0"/>
              <a:t>　・本番データでのご利用やパフォーマンス検証を目的としたご利用はできません</a:t>
            </a:r>
            <a:endParaRPr lang="en-US" altLang="ja-JP" dirty="0"/>
          </a:p>
          <a:p>
            <a:pPr>
              <a:lnSpc>
                <a:spcPts val="1900"/>
              </a:lnSpc>
              <a:buClr>
                <a:srgbClr val="F9BE00"/>
              </a:buClr>
            </a:pPr>
            <a:r>
              <a:rPr lang="ja-JP" altLang="en-US" dirty="0"/>
              <a:t>　・接続方式はインターネット接続のみとなります</a:t>
            </a:r>
            <a:endParaRPr lang="en-US" altLang="ja-JP" dirty="0"/>
          </a:p>
          <a:p>
            <a:pPr>
              <a:lnSpc>
                <a:spcPts val="1900"/>
              </a:lnSpc>
              <a:buClr>
                <a:srgbClr val="F9BE00"/>
              </a:buClr>
            </a:pPr>
            <a:r>
              <a:rPr lang="ja-JP" altLang="en-US" dirty="0"/>
              <a:t>　・担当営業までご連絡いただき、パートナーデモ（検証）用</a:t>
            </a:r>
            <a:r>
              <a:rPr lang="en-US" altLang="ja-JP" dirty="0"/>
              <a:t>Cloud</a:t>
            </a:r>
            <a:r>
              <a:rPr lang="ja-JP" altLang="en-US" dirty="0"/>
              <a:t>申込書 請求依頼書をご提出ください</a:t>
            </a:r>
            <a:endParaRPr lang="en-US" altLang="ja-JP" dirty="0"/>
          </a:p>
        </p:txBody>
      </p:sp>
      <p:sp>
        <p:nvSpPr>
          <p:cNvPr id="3" name="テキスト プレースホルダー 2">
            <a:extLst>
              <a:ext uri="{FF2B5EF4-FFF2-40B4-BE49-F238E27FC236}">
                <a16:creationId xmlns:a16="http://schemas.microsoft.com/office/drawing/2014/main" id="{60CCAF91-3816-18FC-AF24-65A6DBA76AA0}"/>
              </a:ext>
            </a:extLst>
          </p:cNvPr>
          <p:cNvSpPr txBox="1">
            <a:spLocks/>
          </p:cNvSpPr>
          <p:nvPr/>
        </p:nvSpPr>
        <p:spPr>
          <a:xfrm>
            <a:off x="431540" y="663538"/>
            <a:ext cx="8426450" cy="32403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t>パートナーさま向けに</a:t>
            </a:r>
            <a:r>
              <a:rPr lang="en-US" altLang="ja-JP" dirty="0" err="1"/>
              <a:t>SuperStream</a:t>
            </a:r>
            <a:r>
              <a:rPr lang="en-US" altLang="ja-JP" dirty="0"/>
              <a:t>-NX Cloud</a:t>
            </a:r>
            <a:r>
              <a:rPr lang="ja-JP" altLang="en-US" dirty="0"/>
              <a:t>デモ環境の提供を開始しております</a:t>
            </a:r>
            <a:endParaRPr lang="en-US" altLang="ja-JP" dirty="0"/>
          </a:p>
          <a:p>
            <a:pPr>
              <a:lnSpc>
                <a:spcPts val="1900"/>
              </a:lnSpc>
              <a:buClr>
                <a:srgbClr val="F9BE00"/>
              </a:buClr>
            </a:pPr>
            <a:r>
              <a:rPr lang="ja-JP" altLang="en-US" dirty="0"/>
              <a:t>新規見込みユーザーさまへの貸出やオプション製品を含む最新版の社内検証環境としてご利用ください</a:t>
            </a:r>
            <a:endParaRPr lang="en-US" altLang="ja-JP" dirty="0"/>
          </a:p>
        </p:txBody>
      </p:sp>
      <p:sp>
        <p:nvSpPr>
          <p:cNvPr id="5" name="テキスト プレースホルダー 2">
            <a:extLst>
              <a:ext uri="{FF2B5EF4-FFF2-40B4-BE49-F238E27FC236}">
                <a16:creationId xmlns:a16="http://schemas.microsoft.com/office/drawing/2014/main" id="{2D13B640-E31B-335A-97F8-09B4F826F96F}"/>
              </a:ext>
            </a:extLst>
          </p:cNvPr>
          <p:cNvSpPr txBox="1">
            <a:spLocks/>
          </p:cNvSpPr>
          <p:nvPr/>
        </p:nvSpPr>
        <p:spPr>
          <a:xfrm>
            <a:off x="431540" y="1311610"/>
            <a:ext cx="8426450" cy="32403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対象プロダクト　</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ja-JP" altLang="en-US" dirty="0"/>
              <a:t>統合会計、固定資産管理、建設仮勘定管理、証憑管理</a:t>
            </a:r>
            <a:r>
              <a:rPr lang="en-US" altLang="ja-JP" dirty="0"/>
              <a:t>e</a:t>
            </a:r>
            <a:r>
              <a:rPr lang="ja-JP" altLang="en-US" dirty="0"/>
              <a:t>文書、駅すぱあと、従業員モバイル、手形管理システム、電債、</a:t>
            </a:r>
            <a:endParaRPr lang="en-US" altLang="ja-JP" dirty="0"/>
          </a:p>
          <a:p>
            <a:pPr>
              <a:lnSpc>
                <a:spcPts val="1900"/>
              </a:lnSpc>
              <a:buClr>
                <a:srgbClr val="F9BE00"/>
              </a:buClr>
            </a:pPr>
            <a:r>
              <a:rPr lang="ja-JP" altLang="en-US" dirty="0"/>
              <a:t>　ファクタリング、</a:t>
            </a:r>
            <a:r>
              <a:rPr lang="en-US" altLang="ja-JP" dirty="0"/>
              <a:t>Navio</a:t>
            </a:r>
            <a:r>
              <a:rPr lang="ja-JP" altLang="en-US" dirty="0"/>
              <a:t>外貨建支払、銀行／取引先マスタ</a:t>
            </a:r>
            <a:r>
              <a:rPr lang="en-US" altLang="ja-JP" dirty="0"/>
              <a:t>API</a:t>
            </a:r>
            <a:r>
              <a:rPr lang="ja-JP" altLang="en-US" dirty="0"/>
              <a:t>、銀行口座</a:t>
            </a:r>
            <a:r>
              <a:rPr lang="en-US" altLang="ja-JP" dirty="0"/>
              <a:t>API</a:t>
            </a:r>
            <a:r>
              <a:rPr lang="ja-JP" altLang="en-US" dirty="0"/>
              <a:t>、</a:t>
            </a:r>
            <a:r>
              <a:rPr lang="en-US" altLang="ja-JP" dirty="0"/>
              <a:t>AI-OCR</a:t>
            </a:r>
            <a:r>
              <a:rPr lang="ja-JP" altLang="en-US" dirty="0"/>
              <a:t>、デジタルインボイス</a:t>
            </a:r>
            <a:endParaRPr lang="en-US" altLang="ja-JP" dirty="0"/>
          </a:p>
          <a:p>
            <a:pPr>
              <a:lnSpc>
                <a:spcPts val="1900"/>
              </a:lnSpc>
              <a:buClr>
                <a:srgbClr val="F9BE00"/>
              </a:buClr>
            </a:pPr>
            <a:r>
              <a:rPr lang="ja-JP" altLang="en-US" dirty="0"/>
              <a:t>　　</a:t>
            </a:r>
            <a:r>
              <a:rPr lang="en-US" altLang="ja-JP" dirty="0"/>
              <a:t>※</a:t>
            </a:r>
            <a:r>
              <a:rPr lang="ja-JP" altLang="en-US" dirty="0"/>
              <a:t>人給プロダクトは、</a:t>
            </a:r>
            <a:r>
              <a:rPr lang="en-US" altLang="ja-JP" dirty="0"/>
              <a:t>2026</a:t>
            </a:r>
            <a:r>
              <a:rPr lang="ja-JP" altLang="en-US" dirty="0"/>
              <a:t>年夏ごろからご提供開始予定となります　</a:t>
            </a:r>
            <a:endParaRPr lang="en-US" altLang="ja-JP" dirty="0"/>
          </a:p>
        </p:txBody>
      </p:sp>
      <p:sp>
        <p:nvSpPr>
          <p:cNvPr id="6" name="フッター プレースホルダー 4">
            <a:extLst>
              <a:ext uri="{FF2B5EF4-FFF2-40B4-BE49-F238E27FC236}">
                <a16:creationId xmlns:a16="http://schemas.microsoft.com/office/drawing/2014/main" id="{347CD051-B9A2-F4C2-95DB-89EE6E137984}"/>
              </a:ext>
            </a:extLst>
          </p:cNvPr>
          <p:cNvSpPr>
            <a:spLocks noGrp="1"/>
          </p:cNvSpPr>
          <p:nvPr>
            <p:ph type="ftr" sz="quarter" idx="3"/>
          </p:nvPr>
        </p:nvSpPr>
        <p:spPr>
          <a:xfrm>
            <a:off x="215516" y="4984806"/>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40553624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９．固定資産管理の機能強化に向けての対応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graphicFrame>
        <p:nvGraphicFramePr>
          <p:cNvPr id="20" name="表 19"/>
          <p:cNvGraphicFramePr>
            <a:graphicFrameLocks noGrp="1"/>
          </p:cNvGraphicFramePr>
          <p:nvPr/>
        </p:nvGraphicFramePr>
        <p:xfrm>
          <a:off x="475066" y="1377871"/>
          <a:ext cx="3268842" cy="1279164"/>
        </p:xfrm>
        <a:graphic>
          <a:graphicData uri="http://schemas.openxmlformats.org/drawingml/2006/table">
            <a:tbl>
              <a:tblPr firstRow="1" bandRow="1">
                <a:tableStyleId>{21E4AEA4-8DFA-4A89-87EB-49C32662AFE0}</a:tableStyleId>
              </a:tblPr>
              <a:tblGrid>
                <a:gridCol w="929409">
                  <a:extLst>
                    <a:ext uri="{9D8B030D-6E8A-4147-A177-3AD203B41FA5}">
                      <a16:colId xmlns:a16="http://schemas.microsoft.com/office/drawing/2014/main" val="2522734468"/>
                    </a:ext>
                  </a:extLst>
                </a:gridCol>
                <a:gridCol w="2339433">
                  <a:extLst>
                    <a:ext uri="{9D8B030D-6E8A-4147-A177-3AD203B41FA5}">
                      <a16:colId xmlns:a16="http://schemas.microsoft.com/office/drawing/2014/main" val="2364541098"/>
                    </a:ext>
                  </a:extLst>
                </a:gridCol>
              </a:tblGrid>
              <a:tr h="233751">
                <a:tc>
                  <a:txBody>
                    <a:bodyPr/>
                    <a:lstStyle/>
                    <a:p>
                      <a:r>
                        <a:rPr kumimoji="1" lang="ja-JP" altLang="en-US" sz="900" dirty="0"/>
                        <a:t>機能</a:t>
                      </a:r>
                      <a:r>
                        <a:rPr kumimoji="1" lang="en-US" altLang="ja-JP" sz="900" dirty="0"/>
                        <a:t>ID</a:t>
                      </a:r>
                      <a:endParaRPr kumimoji="1" lang="ja-JP" altLang="en-US" sz="900" dirty="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ACM01000</a:t>
                      </a:r>
                    </a:p>
                  </a:txBody>
                  <a:tcPr marL="72000" marT="0" marB="0" anchor="ctr"/>
                </a:tc>
                <a:tc>
                  <a:txBody>
                    <a:bodyPr/>
                    <a:lstStyle/>
                    <a:p>
                      <a:r>
                        <a:rPr kumimoji="1" lang="ja-JP" altLang="en-US" sz="900"/>
                        <a:t>システム区分マスタ登録</a:t>
                      </a:r>
                    </a:p>
                  </a:txBody>
                  <a:tcPr marL="72000" marT="18000" marB="18000" anchor="ctr"/>
                </a:tc>
                <a:extLst>
                  <a:ext uri="{0D108BD9-81ED-4DB2-BD59-A6C34878D82A}">
                    <a16:rowId xmlns:a16="http://schemas.microsoft.com/office/drawing/2014/main" val="336496999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ACM01100</a:t>
                      </a:r>
                    </a:p>
                  </a:txBody>
                  <a:tcPr marL="72000" marT="0" marB="0" anchor="ctr"/>
                </a:tc>
                <a:tc>
                  <a:txBody>
                    <a:bodyPr/>
                    <a:lstStyle/>
                    <a:p>
                      <a:r>
                        <a:rPr kumimoji="1" lang="ja-JP" altLang="en-US" sz="900"/>
                        <a:t>伝票グループマスタ登録</a:t>
                      </a:r>
                    </a:p>
                  </a:txBody>
                  <a:tcPr marL="72000" marT="18000" marB="18000" anchor="ctr"/>
                </a:tc>
                <a:extLst>
                  <a:ext uri="{0D108BD9-81ED-4DB2-BD59-A6C34878D82A}">
                    <a16:rowId xmlns:a16="http://schemas.microsoft.com/office/drawing/2014/main" val="424151274"/>
                  </a:ext>
                </a:extLst>
              </a:tr>
              <a:tr h="136054">
                <a:tc>
                  <a:txBody>
                    <a:bodyPr/>
                    <a:lstStyle/>
                    <a:p>
                      <a:r>
                        <a:rPr kumimoji="1" lang="en-US" altLang="ja-JP" sz="900"/>
                        <a:t>AGM00600</a:t>
                      </a:r>
                      <a:endParaRPr kumimoji="1" lang="ja-JP" altLang="en-US" sz="900"/>
                    </a:p>
                  </a:txBody>
                  <a:tcPr marL="72000" marT="0" marB="0" anchor="ctr"/>
                </a:tc>
                <a:tc>
                  <a:txBody>
                    <a:bodyPr/>
                    <a:lstStyle/>
                    <a:p>
                      <a:r>
                        <a:rPr kumimoji="1" lang="ja-JP" altLang="en-US" sz="900"/>
                        <a:t>本支店別伝票発番グループマスタ登録</a:t>
                      </a:r>
                    </a:p>
                  </a:txBody>
                  <a:tcPr marL="72000" marT="18000" marB="18000" anchor="ctr"/>
                </a:tc>
                <a:extLst>
                  <a:ext uri="{0D108BD9-81ED-4DB2-BD59-A6C34878D82A}">
                    <a16:rowId xmlns:a16="http://schemas.microsoft.com/office/drawing/2014/main" val="3295008165"/>
                  </a:ext>
                </a:extLst>
              </a:tr>
              <a:tr h="136054">
                <a:tc>
                  <a:txBody>
                    <a:bodyPr/>
                    <a:lstStyle/>
                    <a:p>
                      <a:r>
                        <a:rPr kumimoji="1" lang="en-US" altLang="ja-JP" sz="900"/>
                        <a:t>ACM02100</a:t>
                      </a:r>
                      <a:endParaRPr kumimoji="1" lang="ja-JP" altLang="en-US" sz="900"/>
                    </a:p>
                  </a:txBody>
                  <a:tcPr marL="72000" marT="0" marB="0" anchor="ctr"/>
                </a:tc>
                <a:tc>
                  <a:txBody>
                    <a:bodyPr/>
                    <a:lstStyle/>
                    <a:p>
                      <a:r>
                        <a:rPr kumimoji="1" lang="ja-JP" altLang="en-US" sz="900" dirty="0"/>
                        <a:t>ユーザー別伝票発番グループマスタ登録</a:t>
                      </a:r>
                    </a:p>
                  </a:txBody>
                  <a:tcPr marL="72000" marT="18000" marB="18000" anchor="ctr"/>
                </a:tc>
                <a:extLst>
                  <a:ext uri="{0D108BD9-81ED-4DB2-BD59-A6C34878D82A}">
                    <a16:rowId xmlns:a16="http://schemas.microsoft.com/office/drawing/2014/main" val="2866279127"/>
                  </a:ext>
                </a:extLst>
              </a:tr>
              <a:tr h="136054">
                <a:tc>
                  <a:txBody>
                    <a:bodyPr/>
                    <a:lstStyle/>
                    <a:p>
                      <a:r>
                        <a:rPr kumimoji="1" lang="en-US" altLang="ja-JP" sz="900"/>
                        <a:t>AGE00800</a:t>
                      </a:r>
                      <a:endParaRPr kumimoji="1" lang="ja-JP" altLang="en-US" sz="900"/>
                    </a:p>
                  </a:txBody>
                  <a:tcPr marL="72000" marT="0" marB="0" anchor="ctr"/>
                </a:tc>
                <a:tc>
                  <a:txBody>
                    <a:bodyPr/>
                    <a:lstStyle/>
                    <a:p>
                      <a:r>
                        <a:rPr kumimoji="1" lang="zh-TW" altLang="en-US" sz="900" dirty="0"/>
                        <a:t>適格請求書記載消費税修正</a:t>
                      </a:r>
                      <a:endParaRPr kumimoji="1" lang="ja-JP" altLang="en-US" sz="900" dirty="0"/>
                    </a:p>
                  </a:txBody>
                  <a:tcPr marL="72000" marT="18000" marB="18000" anchor="ctr"/>
                </a:tc>
                <a:extLst>
                  <a:ext uri="{0D108BD9-81ED-4DB2-BD59-A6C34878D82A}">
                    <a16:rowId xmlns:a16="http://schemas.microsoft.com/office/drawing/2014/main" val="3973697717"/>
                  </a:ext>
                </a:extLst>
              </a:tr>
              <a:tr h="136054">
                <a:tc>
                  <a:txBody>
                    <a:bodyPr/>
                    <a:lstStyle/>
                    <a:p>
                      <a:r>
                        <a:rPr kumimoji="1" lang="en-US" altLang="ja-JP" sz="900"/>
                        <a:t>AGP05500</a:t>
                      </a:r>
                      <a:endParaRPr kumimoji="1" lang="ja-JP" altLang="en-US" sz="900"/>
                    </a:p>
                  </a:txBody>
                  <a:tcPr marL="72000" marT="0" marB="0" anchor="ctr"/>
                </a:tc>
                <a:tc>
                  <a:txBody>
                    <a:bodyPr/>
                    <a:lstStyle/>
                    <a:p>
                      <a:r>
                        <a:rPr kumimoji="1" lang="ja-JP" altLang="en-US" sz="900" dirty="0"/>
                        <a:t>インボイス制度対応消費税帳票</a:t>
                      </a:r>
                    </a:p>
                  </a:txBody>
                  <a:tcPr marL="72000" marT="18000" marB="18000" anchor="ctr"/>
                </a:tc>
                <a:extLst>
                  <a:ext uri="{0D108BD9-81ED-4DB2-BD59-A6C34878D82A}">
                    <a16:rowId xmlns:a16="http://schemas.microsoft.com/office/drawing/2014/main" val="275244729"/>
                  </a:ext>
                </a:extLst>
              </a:tr>
            </a:tbl>
          </a:graphicData>
        </a:graphic>
      </p:graphicFrame>
      <p:sp>
        <p:nvSpPr>
          <p:cNvPr id="24" name="テキスト プレースホルダー 2"/>
          <p:cNvSpPr txBox="1">
            <a:spLocks/>
          </p:cNvSpPr>
          <p:nvPr/>
        </p:nvSpPr>
        <p:spPr>
          <a:xfrm>
            <a:off x="331050" y="1131590"/>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a:t>
            </a:r>
            <a:r>
              <a:rPr lang="ja-JP" altLang="en-US" dirty="0">
                <a:solidFill>
                  <a:prstClr val="black"/>
                </a:solidFill>
                <a:latin typeface="メイリオ"/>
                <a:ea typeface="メイリオ"/>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8831116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１０．電債オプション及び電債管理システム対応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5" y="2211710"/>
            <a:ext cx="8426450"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2026</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年</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8</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月リリース予定の「電債オプション」および「電債管理システム」では、</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「でんさいネット」、「</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JEMCO</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」以外の電子債権記録機関の情報を管理できるよう機能強化されます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2" y="3147814"/>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「でんさいネット」、「</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JEMCO</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」以外の電子債権記録機関の情報を管理できます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749728" cy="108012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a:t>
            </a:r>
            <a:r>
              <a:rPr lang="en-US" altLang="ja-JP">
                <a:solidFill>
                  <a:prstClr val="black"/>
                </a:solidFill>
                <a:latin typeface="メイリオ"/>
                <a:ea typeface="メイリオ"/>
              </a:rPr>
              <a:t>2026</a:t>
            </a:r>
            <a:r>
              <a:rPr lang="ja-JP" altLang="en-US">
                <a:solidFill>
                  <a:prstClr val="black"/>
                </a:solidFill>
                <a:latin typeface="メイリオ"/>
                <a:ea typeface="メイリオ"/>
              </a:rPr>
              <a:t>年</a:t>
            </a:r>
            <a:r>
              <a:rPr lang="en-US" altLang="ja-JP">
                <a:solidFill>
                  <a:prstClr val="black"/>
                </a:solidFill>
                <a:latin typeface="メイリオ"/>
                <a:ea typeface="メイリオ"/>
              </a:rPr>
              <a:t>8</a:t>
            </a:r>
            <a:r>
              <a:rPr lang="ja-JP" altLang="en-US">
                <a:solidFill>
                  <a:prstClr val="black"/>
                </a:solidFill>
                <a:latin typeface="メイリオ"/>
                <a:ea typeface="メイリオ"/>
              </a:rPr>
              <a:t>月リリース予定の「電債オプション」および「電債管理システム」の機能強化に伴い、</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統合会計の入金方法マスタ、支払方法マスタの［電債送信データ形式］の選択値に</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「電子債権記録機関</a:t>
            </a:r>
            <a:r>
              <a:rPr lang="en-US" altLang="ja-JP">
                <a:solidFill>
                  <a:prstClr val="black"/>
                </a:solidFill>
                <a:latin typeface="メイリオ"/>
                <a:ea typeface="メイリオ"/>
              </a:rPr>
              <a:t>3</a:t>
            </a:r>
            <a:r>
              <a:rPr lang="ja-JP" altLang="en-US">
                <a:solidFill>
                  <a:prstClr val="black"/>
                </a:solidFill>
                <a:latin typeface="メイリオ"/>
                <a:ea typeface="メイリオ"/>
              </a:rPr>
              <a:t>」～「電子債権記録機関</a:t>
            </a:r>
            <a:r>
              <a:rPr lang="en-US" altLang="ja-JP">
                <a:solidFill>
                  <a:prstClr val="black"/>
                </a:solidFill>
                <a:latin typeface="メイリオ"/>
                <a:ea typeface="メイリオ"/>
              </a:rPr>
              <a:t>9</a:t>
            </a:r>
            <a:r>
              <a:rPr lang="ja-JP" altLang="en-US">
                <a:solidFill>
                  <a:prstClr val="black"/>
                </a:solidFill>
                <a:latin typeface="メイリオ"/>
                <a:ea typeface="メイリオ"/>
              </a:rPr>
              <a:t>」を追加しました</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a:t>
            </a:r>
            <a:endParaRPr lang="en-US" altLang="ja-JP">
              <a:solidFill>
                <a:prstClr val="black"/>
              </a:solidFill>
              <a:latin typeface="メイリオ"/>
              <a:ea typeface="メイリオ"/>
            </a:endParaRPr>
          </a:p>
        </p:txBody>
      </p:sp>
    </p:spTree>
    <p:extLst>
      <p:ext uri="{BB962C8B-B14F-4D97-AF65-F5344CB8AC3E}">
        <p14:creationId xmlns:p14="http://schemas.microsoft.com/office/powerpoint/2010/main" val="42795686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１０．電債オプション及び電債管理システム対応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59278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b="1" u="sng">
                <a:solidFill>
                  <a:prstClr val="black"/>
                </a:solidFill>
              </a:rPr>
              <a:t>入金方法マスタ登録</a:t>
            </a:r>
            <a:endParaRPr lang="en-US" altLang="ja-JP" sz="1000" b="1" u="sng">
              <a:solidFill>
                <a:prstClr val="black"/>
              </a:solidFill>
            </a:endParaRPr>
          </a:p>
        </p:txBody>
      </p:sp>
      <p:pic>
        <p:nvPicPr>
          <p:cNvPr id="6" name="図 5">
            <a:extLst>
              <a:ext uri="{FF2B5EF4-FFF2-40B4-BE49-F238E27FC236}">
                <a16:creationId xmlns:a16="http://schemas.microsoft.com/office/drawing/2014/main" id="{76D32CD9-5816-C4D0-ADB0-CE0DDFE55623}"/>
              </a:ext>
            </a:extLst>
          </p:cNvPr>
          <p:cNvPicPr>
            <a:picLocks noChangeAspect="1"/>
          </p:cNvPicPr>
          <p:nvPr/>
        </p:nvPicPr>
        <p:blipFill>
          <a:blip r:embed="rId3"/>
          <a:srcRect r="33712"/>
          <a:stretch/>
        </p:blipFill>
        <p:spPr>
          <a:xfrm>
            <a:off x="530947" y="1297585"/>
            <a:ext cx="3681013" cy="2826439"/>
          </a:xfrm>
          <a:prstGeom prst="rect">
            <a:avLst/>
          </a:prstGeom>
          <a:ln>
            <a:solidFill>
              <a:schemeClr val="bg1">
                <a:lumMod val="85000"/>
              </a:schemeClr>
            </a:solidFill>
          </a:ln>
        </p:spPr>
      </p:pic>
      <p:sp>
        <p:nvSpPr>
          <p:cNvPr id="13" name="正方形/長方形 12">
            <a:extLst>
              <a:ext uri="{FF2B5EF4-FFF2-40B4-BE49-F238E27FC236}">
                <a16:creationId xmlns:a16="http://schemas.microsoft.com/office/drawing/2014/main" id="{B883C273-D3EE-962B-60AA-B8B282C09A41}"/>
              </a:ext>
            </a:extLst>
          </p:cNvPr>
          <p:cNvSpPr/>
          <p:nvPr/>
        </p:nvSpPr>
        <p:spPr>
          <a:xfrm>
            <a:off x="1704696" y="3399843"/>
            <a:ext cx="653603" cy="64807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8" name="図 7">
            <a:extLst>
              <a:ext uri="{FF2B5EF4-FFF2-40B4-BE49-F238E27FC236}">
                <a16:creationId xmlns:a16="http://schemas.microsoft.com/office/drawing/2014/main" id="{87A8BC35-8932-50B6-6216-976202EC1629}"/>
              </a:ext>
            </a:extLst>
          </p:cNvPr>
          <p:cNvPicPr>
            <a:picLocks noChangeAspect="1"/>
          </p:cNvPicPr>
          <p:nvPr/>
        </p:nvPicPr>
        <p:blipFill>
          <a:blip r:embed="rId4"/>
          <a:srcRect l="1" r="30334"/>
          <a:stretch/>
        </p:blipFill>
        <p:spPr>
          <a:xfrm>
            <a:off x="4353665" y="1297585"/>
            <a:ext cx="3818735" cy="2826438"/>
          </a:xfrm>
          <a:prstGeom prst="rect">
            <a:avLst/>
          </a:prstGeom>
          <a:ln>
            <a:solidFill>
              <a:schemeClr val="bg1">
                <a:lumMod val="85000"/>
              </a:schemeClr>
            </a:solidFill>
          </a:ln>
        </p:spPr>
      </p:pic>
      <p:sp>
        <p:nvSpPr>
          <p:cNvPr id="9" name="正方形/長方形 8">
            <a:extLst>
              <a:ext uri="{FF2B5EF4-FFF2-40B4-BE49-F238E27FC236}">
                <a16:creationId xmlns:a16="http://schemas.microsoft.com/office/drawing/2014/main" id="{95714EFA-2181-B95D-6846-1EDCAAFE525E}"/>
              </a:ext>
            </a:extLst>
          </p:cNvPr>
          <p:cNvSpPr/>
          <p:nvPr/>
        </p:nvSpPr>
        <p:spPr>
          <a:xfrm>
            <a:off x="5509221" y="3496595"/>
            <a:ext cx="718963" cy="62190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1" name="テキスト プレースホルダー 2">
            <a:extLst>
              <a:ext uri="{FF2B5EF4-FFF2-40B4-BE49-F238E27FC236}">
                <a16:creationId xmlns:a16="http://schemas.microsoft.com/office/drawing/2014/main" id="{37CED630-8085-0E67-8E21-9E40DF24900D}"/>
              </a:ext>
            </a:extLst>
          </p:cNvPr>
          <p:cNvSpPr txBox="1">
            <a:spLocks/>
          </p:cNvSpPr>
          <p:nvPr/>
        </p:nvSpPr>
        <p:spPr>
          <a:xfrm>
            <a:off x="4383376" y="1059582"/>
            <a:ext cx="159278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b="1" u="sng">
                <a:solidFill>
                  <a:prstClr val="black"/>
                </a:solidFill>
              </a:rPr>
              <a:t>支払方法マスタ登録</a:t>
            </a:r>
            <a:endParaRPr lang="en-US" altLang="ja-JP" sz="1000" b="1" u="sng">
              <a:solidFill>
                <a:prstClr val="black"/>
              </a:solidFill>
            </a:endParaRPr>
          </a:p>
        </p:txBody>
      </p:sp>
      <p:sp>
        <p:nvSpPr>
          <p:cNvPr id="12" name="角丸四角形 8">
            <a:extLst>
              <a:ext uri="{FF2B5EF4-FFF2-40B4-BE49-F238E27FC236}">
                <a16:creationId xmlns:a16="http://schemas.microsoft.com/office/drawing/2014/main" id="{BDE775A2-D203-26D8-3D00-3436ECDD9C8A}"/>
              </a:ext>
            </a:extLst>
          </p:cNvPr>
          <p:cNvSpPr/>
          <p:nvPr/>
        </p:nvSpPr>
        <p:spPr>
          <a:xfrm>
            <a:off x="431540" y="4319360"/>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
        <p:nvSpPr>
          <p:cNvPr id="16" name="正方形/長方形 15">
            <a:extLst>
              <a:ext uri="{FF2B5EF4-FFF2-40B4-BE49-F238E27FC236}">
                <a16:creationId xmlns:a16="http://schemas.microsoft.com/office/drawing/2014/main" id="{F0EF332F-CF8A-2BFD-4CB1-2BC4B28A2274}"/>
              </a:ext>
            </a:extLst>
          </p:cNvPr>
          <p:cNvSpPr/>
          <p:nvPr/>
        </p:nvSpPr>
        <p:spPr>
          <a:xfrm>
            <a:off x="1331640" y="4310975"/>
            <a:ext cx="6933891" cy="461665"/>
          </a:xfrm>
          <a:prstGeom prst="rect">
            <a:avLst/>
          </a:prstGeom>
        </p:spPr>
        <p:txBody>
          <a:bodyPr wrap="square">
            <a:spAutoFit/>
          </a:bodyPr>
          <a:lstStyle/>
          <a:p>
            <a:r>
              <a:rPr lang="ja-JP" altLang="en-US" sz="1200" b="1">
                <a:solidFill>
                  <a:schemeClr val="accent3">
                    <a:lumMod val="75000"/>
                  </a:schemeClr>
                </a:solidFill>
              </a:rPr>
              <a:t>「電子債権記録機関</a:t>
            </a:r>
            <a:r>
              <a:rPr lang="en-US" altLang="ja-JP" sz="1200" b="1">
                <a:solidFill>
                  <a:schemeClr val="accent3">
                    <a:lumMod val="75000"/>
                  </a:schemeClr>
                </a:solidFill>
              </a:rPr>
              <a:t>3</a:t>
            </a:r>
            <a:r>
              <a:rPr lang="ja-JP" altLang="en-US" sz="1200" b="1">
                <a:solidFill>
                  <a:schemeClr val="accent3">
                    <a:lumMod val="75000"/>
                  </a:schemeClr>
                </a:solidFill>
              </a:rPr>
              <a:t>」～「電子債権記録機関</a:t>
            </a:r>
            <a:r>
              <a:rPr lang="en-US" altLang="ja-JP" sz="1200" b="1">
                <a:solidFill>
                  <a:schemeClr val="accent3">
                    <a:lumMod val="75000"/>
                  </a:schemeClr>
                </a:solidFill>
              </a:rPr>
              <a:t>9</a:t>
            </a:r>
            <a:r>
              <a:rPr lang="ja-JP" altLang="en-US" sz="1200" b="1">
                <a:solidFill>
                  <a:schemeClr val="accent3">
                    <a:lumMod val="75000"/>
                  </a:schemeClr>
                </a:solidFill>
              </a:rPr>
              <a:t>」は、</a:t>
            </a:r>
            <a:endParaRPr lang="en-US" altLang="ja-JP" sz="1200" b="1">
              <a:solidFill>
                <a:schemeClr val="accent3">
                  <a:lumMod val="75000"/>
                </a:schemeClr>
              </a:solidFill>
            </a:endParaRPr>
          </a:p>
          <a:p>
            <a:r>
              <a:rPr lang="en-US" altLang="ja-JP" sz="1200" b="1">
                <a:solidFill>
                  <a:schemeClr val="accent3">
                    <a:lumMod val="75000"/>
                  </a:schemeClr>
                </a:solidFill>
              </a:rPr>
              <a:t>2026/08</a:t>
            </a:r>
            <a:r>
              <a:rPr lang="ja-JP" altLang="en-US" sz="1200" b="1">
                <a:solidFill>
                  <a:schemeClr val="accent3">
                    <a:lumMod val="75000"/>
                  </a:schemeClr>
                </a:solidFill>
              </a:rPr>
              <a:t>リリース予定の「電債オプション」、「電債管理システム」を導入後に連携できます</a:t>
            </a:r>
            <a:endParaRPr lang="en-US" altLang="ja-JP" sz="1200" b="1">
              <a:solidFill>
                <a:schemeClr val="accent3">
                  <a:lumMod val="75000"/>
                </a:schemeClr>
              </a:solidFill>
            </a:endParaRPr>
          </a:p>
        </p:txBody>
      </p:sp>
      <p:sp>
        <p:nvSpPr>
          <p:cNvPr id="3" name="線吹き出し 2 (枠付き) 12">
            <a:extLst>
              <a:ext uri="{FF2B5EF4-FFF2-40B4-BE49-F238E27FC236}">
                <a16:creationId xmlns:a16="http://schemas.microsoft.com/office/drawing/2014/main" id="{9FA01C37-13EB-36BE-B73B-3501DAA3BCB2}"/>
              </a:ext>
            </a:extLst>
          </p:cNvPr>
          <p:cNvSpPr/>
          <p:nvPr/>
        </p:nvSpPr>
        <p:spPr>
          <a:xfrm>
            <a:off x="2447764" y="2067694"/>
            <a:ext cx="2771840" cy="866729"/>
          </a:xfrm>
          <a:prstGeom prst="borderCallout2">
            <a:avLst>
              <a:gd name="adj1" fmla="val 40048"/>
              <a:gd name="adj2" fmla="val -1004"/>
              <a:gd name="adj3" fmla="val 39340"/>
              <a:gd name="adj4" fmla="val -11370"/>
              <a:gd name="adj5" fmla="val 114111"/>
              <a:gd name="adj6" fmla="val -1175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200">
              <a:solidFill>
                <a:schemeClr val="bg1"/>
              </a:solidFill>
            </a:endParaRPr>
          </a:p>
        </p:txBody>
      </p:sp>
      <p:sp>
        <p:nvSpPr>
          <p:cNvPr id="7" name="線吹き出し 2 (枠付き) 12">
            <a:extLst>
              <a:ext uri="{FF2B5EF4-FFF2-40B4-BE49-F238E27FC236}">
                <a16:creationId xmlns:a16="http://schemas.microsoft.com/office/drawing/2014/main" id="{57AA7E17-9015-E7D9-ACA7-313332194DD6}"/>
              </a:ext>
            </a:extLst>
          </p:cNvPr>
          <p:cNvSpPr/>
          <p:nvPr/>
        </p:nvSpPr>
        <p:spPr>
          <a:xfrm flipH="1">
            <a:off x="2448232" y="2065061"/>
            <a:ext cx="2771840" cy="866729"/>
          </a:xfrm>
          <a:prstGeom prst="borderCallout2">
            <a:avLst>
              <a:gd name="adj1" fmla="val 40048"/>
              <a:gd name="adj2" fmla="val -1004"/>
              <a:gd name="adj3" fmla="val 39352"/>
              <a:gd name="adj4" fmla="val -15197"/>
              <a:gd name="adj5" fmla="val 124404"/>
              <a:gd name="adj6" fmla="val -1457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［電債送信データ形式］の選択値に</a:t>
            </a:r>
            <a:endParaRPr kumimoji="1" lang="en-US" altLang="ja-JP" sz="1200">
              <a:solidFill>
                <a:schemeClr val="bg1"/>
              </a:solidFill>
            </a:endParaRPr>
          </a:p>
          <a:p>
            <a:r>
              <a:rPr kumimoji="1" lang="ja-JP" altLang="en-US" sz="1200">
                <a:solidFill>
                  <a:schemeClr val="bg1"/>
                </a:solidFill>
              </a:rPr>
              <a:t>「電子債権記録機関</a:t>
            </a:r>
            <a:r>
              <a:rPr kumimoji="1" lang="en-US" altLang="ja-JP" sz="1200">
                <a:solidFill>
                  <a:schemeClr val="bg1"/>
                </a:solidFill>
              </a:rPr>
              <a:t>3</a:t>
            </a:r>
            <a:r>
              <a:rPr kumimoji="1" lang="ja-JP" altLang="en-US" sz="1200">
                <a:solidFill>
                  <a:schemeClr val="bg1"/>
                </a:solidFill>
              </a:rPr>
              <a:t>」～</a:t>
            </a:r>
            <a:endParaRPr kumimoji="1" lang="en-US" altLang="ja-JP" sz="1200">
              <a:solidFill>
                <a:schemeClr val="bg1"/>
              </a:solidFill>
            </a:endParaRPr>
          </a:p>
          <a:p>
            <a:r>
              <a:rPr kumimoji="1" lang="ja-JP" altLang="en-US" sz="1200">
                <a:solidFill>
                  <a:schemeClr val="bg1"/>
                </a:solidFill>
              </a:rPr>
              <a:t>「電子債権記録機関</a:t>
            </a:r>
            <a:r>
              <a:rPr kumimoji="1" lang="en-US" altLang="ja-JP" sz="1200">
                <a:solidFill>
                  <a:schemeClr val="bg1"/>
                </a:solidFill>
              </a:rPr>
              <a:t>9</a:t>
            </a:r>
            <a:r>
              <a:rPr kumimoji="1" lang="ja-JP" altLang="en-US" sz="1200">
                <a:solidFill>
                  <a:schemeClr val="bg1"/>
                </a:solidFill>
              </a:rPr>
              <a:t>」を追加</a:t>
            </a:r>
          </a:p>
        </p:txBody>
      </p:sp>
    </p:spTree>
    <p:extLst>
      <p:ext uri="{BB962C8B-B14F-4D97-AF65-F5344CB8AC3E}">
        <p14:creationId xmlns:p14="http://schemas.microsoft.com/office/powerpoint/2010/main" val="23169045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１０．電債オプション及び電債管理システム対応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331050" y="1023578"/>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3" name="表 2">
            <a:extLst>
              <a:ext uri="{FF2B5EF4-FFF2-40B4-BE49-F238E27FC236}">
                <a16:creationId xmlns:a16="http://schemas.microsoft.com/office/drawing/2014/main" id="{4DE35FE6-7226-99CD-D86A-662A9B0C39C8}"/>
              </a:ext>
            </a:extLst>
          </p:cNvPr>
          <p:cNvGraphicFramePr>
            <a:graphicFrameLocks noGrp="1"/>
          </p:cNvGraphicFramePr>
          <p:nvPr/>
        </p:nvGraphicFramePr>
        <p:xfrm>
          <a:off x="475066" y="1311610"/>
          <a:ext cx="2816916" cy="759684"/>
        </p:xfrm>
        <a:graphic>
          <a:graphicData uri="http://schemas.openxmlformats.org/drawingml/2006/table">
            <a:tbl>
              <a:tblPr firstRow="1" bandRow="1">
                <a:tableStyleId>{21E4AEA4-8DFA-4A89-87EB-49C32662AFE0}</a:tableStyleId>
              </a:tblPr>
              <a:tblGrid>
                <a:gridCol w="800916">
                  <a:extLst>
                    <a:ext uri="{9D8B030D-6E8A-4147-A177-3AD203B41FA5}">
                      <a16:colId xmlns:a16="http://schemas.microsoft.com/office/drawing/2014/main" val="2522734468"/>
                    </a:ext>
                  </a:extLst>
                </a:gridCol>
                <a:gridCol w="2016000">
                  <a:extLst>
                    <a:ext uri="{9D8B030D-6E8A-4147-A177-3AD203B41FA5}">
                      <a16:colId xmlns:a16="http://schemas.microsoft.com/office/drawing/2014/main" val="2364541098"/>
                    </a:ext>
                  </a:extLst>
                </a:gridCol>
              </a:tblGrid>
              <a:tr h="233751">
                <a:tc>
                  <a:txBody>
                    <a:bodyPr/>
                    <a:lstStyle/>
                    <a:p>
                      <a:r>
                        <a:rPr kumimoji="1" lang="ja-JP" altLang="en-US" sz="900"/>
                        <a:t>機能</a:t>
                      </a:r>
                      <a:r>
                        <a:rPr kumimoji="1" lang="en-US" altLang="ja-JP" sz="900"/>
                        <a:t>ID</a:t>
                      </a:r>
                      <a:endParaRPr kumimoji="1" lang="ja-JP" altLang="en-US" sz="90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ARM03100</a:t>
                      </a:r>
                    </a:p>
                  </a:txBody>
                  <a:tcPr marL="72000" marT="0" marB="0" anchor="ctr"/>
                </a:tc>
                <a:tc>
                  <a:txBody>
                    <a:bodyPr/>
                    <a:lstStyle/>
                    <a:p>
                      <a:r>
                        <a:rPr kumimoji="1" lang="ja-JP" altLang="en-US" sz="900"/>
                        <a:t>入金方法マスタ登録</a:t>
                      </a:r>
                    </a:p>
                  </a:txBody>
                  <a:tcPr marL="72000" marT="18000" marB="18000" anchor="ctr"/>
                </a:tc>
                <a:extLst>
                  <a:ext uri="{0D108BD9-81ED-4DB2-BD59-A6C34878D82A}">
                    <a16:rowId xmlns:a16="http://schemas.microsoft.com/office/drawing/2014/main" val="336496999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APM03100</a:t>
                      </a:r>
                    </a:p>
                  </a:txBody>
                  <a:tcPr marL="72000" marT="0" marB="0" anchor="ctr"/>
                </a:tc>
                <a:tc>
                  <a:txBody>
                    <a:bodyPr/>
                    <a:lstStyle/>
                    <a:p>
                      <a:r>
                        <a:rPr kumimoji="1" lang="ja-JP" altLang="en-US" sz="900"/>
                        <a:t>支払方法マスタ登録</a:t>
                      </a:r>
                    </a:p>
                  </a:txBody>
                  <a:tcPr marL="72000" marT="18000" marB="18000" anchor="ctr"/>
                </a:tc>
                <a:extLst>
                  <a:ext uri="{0D108BD9-81ED-4DB2-BD59-A6C34878D82A}">
                    <a16:rowId xmlns:a16="http://schemas.microsoft.com/office/drawing/2014/main" val="424151274"/>
                  </a:ext>
                </a:extLst>
              </a:tr>
              <a:tr h="136054">
                <a:tc>
                  <a:txBody>
                    <a:bodyPr/>
                    <a:lstStyle/>
                    <a:p>
                      <a:r>
                        <a:rPr kumimoji="1" lang="en-US" altLang="ja-JP" sz="900"/>
                        <a:t>APU00100</a:t>
                      </a:r>
                      <a:endParaRPr kumimoji="1" lang="ja-JP" altLang="en-US" sz="900"/>
                    </a:p>
                  </a:txBody>
                  <a:tcPr marL="72000" marT="0" marB="0" anchor="ctr"/>
                </a:tc>
                <a:tc>
                  <a:txBody>
                    <a:bodyPr/>
                    <a:lstStyle/>
                    <a:p>
                      <a:r>
                        <a:rPr kumimoji="1" lang="ja-JP" altLang="en-US" sz="900" dirty="0"/>
                        <a:t>支払確定</a:t>
                      </a:r>
                    </a:p>
                  </a:txBody>
                  <a:tcPr marL="72000" marT="18000" marB="18000" anchor="ctr"/>
                </a:tc>
                <a:extLst>
                  <a:ext uri="{0D108BD9-81ED-4DB2-BD59-A6C34878D82A}">
                    <a16:rowId xmlns:a16="http://schemas.microsoft.com/office/drawing/2014/main" val="3295008165"/>
                  </a:ext>
                </a:extLst>
              </a:tr>
            </a:tbl>
          </a:graphicData>
        </a:graphic>
      </p:graphicFrame>
    </p:spTree>
    <p:extLst>
      <p:ext uri="{BB962C8B-B14F-4D97-AF65-F5344CB8AC3E}">
        <p14:creationId xmlns:p14="http://schemas.microsoft.com/office/powerpoint/2010/main" val="31385639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１１．</a:t>
            </a:r>
            <a:r>
              <a:rPr lang="en-US" altLang="ja-JP" sz="1800"/>
              <a:t>NXEI</a:t>
            </a:r>
            <a:r>
              <a:rPr lang="ja-JP" altLang="en-US" sz="1800"/>
              <a:t>：得意先マスタへのデジタルインボイス設定項目追加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4" y="1815319"/>
            <a:ext cx="8749727"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a:t>
            </a:r>
            <a:r>
              <a:rPr lang="en-US" altLang="ja-JP">
                <a:solidFill>
                  <a:prstClr val="black"/>
                </a:solidFill>
                <a:latin typeface="メイリオ"/>
                <a:ea typeface="メイリオ"/>
              </a:rPr>
              <a:t>JP PINT</a:t>
            </a:r>
            <a:r>
              <a:rPr lang="ja-JP" altLang="en-US">
                <a:solidFill>
                  <a:prstClr val="black"/>
                </a:solidFill>
                <a:latin typeface="メイリオ"/>
                <a:ea typeface="メイリオ"/>
              </a:rPr>
              <a:t>ではデジタルインボイスを</a:t>
            </a:r>
            <a:r>
              <a:rPr lang="en-US" altLang="ja-JP" err="1">
                <a:solidFill>
                  <a:prstClr val="black"/>
                </a:solidFill>
                <a:latin typeface="メイリオ"/>
                <a:ea typeface="メイリオ"/>
              </a:rPr>
              <a:t>Peppol</a:t>
            </a:r>
            <a:r>
              <a:rPr lang="en-US" altLang="ja-JP">
                <a:solidFill>
                  <a:prstClr val="black"/>
                </a:solidFill>
                <a:latin typeface="メイリオ"/>
                <a:ea typeface="メイリオ"/>
              </a:rPr>
              <a:t> ID</a:t>
            </a:r>
            <a:r>
              <a:rPr lang="ja-JP" altLang="en-US">
                <a:solidFill>
                  <a:prstClr val="black"/>
                </a:solidFill>
                <a:latin typeface="メイリオ"/>
                <a:ea typeface="メイリオ"/>
              </a:rPr>
              <a:t>（法人毎に</a:t>
            </a:r>
            <a:r>
              <a:rPr lang="en-US" altLang="ja-JP">
                <a:solidFill>
                  <a:prstClr val="black"/>
                </a:solidFill>
                <a:latin typeface="メイリオ"/>
                <a:ea typeface="メイリオ"/>
              </a:rPr>
              <a:t>1</a:t>
            </a:r>
            <a:r>
              <a:rPr lang="ja-JP" altLang="en-US">
                <a:solidFill>
                  <a:prstClr val="black"/>
                </a:solidFill>
                <a:latin typeface="メイリオ"/>
                <a:ea typeface="メイリオ"/>
              </a:rPr>
              <a:t>個）宛てにしか送ることができないため、</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担当部署、担当者などの詳細な宛先情報をデジタルインボイスの項目に詰めて買い手（受信会社）に伝える必要があります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1" y="2787774"/>
            <a:ext cx="8748969" cy="104411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得意先マスタに追加したデジタルインボイス連携用の予備項目を活用することで、</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担当</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部署、担当者、連絡先などの宛先情報や、得意先に付随するその他の情報を買い手（受信会社）に</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伝えることができます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kumimoji="1" lang="en-US" altLang="ja-JP" sz="105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749728" cy="108012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得意先マスタにデジタルインボイス連携用の予備項目（文字項目</a:t>
            </a:r>
            <a:r>
              <a:rPr lang="en-US" altLang="ja-JP">
                <a:solidFill>
                  <a:prstClr val="black"/>
                </a:solidFill>
                <a:latin typeface="メイリオ"/>
                <a:ea typeface="メイリオ"/>
              </a:rPr>
              <a:t>20</a:t>
            </a:r>
            <a:r>
              <a:rPr lang="ja-JP" altLang="en-US">
                <a:solidFill>
                  <a:prstClr val="black"/>
                </a:solidFill>
                <a:latin typeface="メイリオ"/>
                <a:ea typeface="メイリオ"/>
              </a:rPr>
              <a:t>個、数字項目</a:t>
            </a:r>
            <a:r>
              <a:rPr lang="en-US" altLang="ja-JP">
                <a:solidFill>
                  <a:prstClr val="black"/>
                </a:solidFill>
                <a:latin typeface="メイリオ"/>
                <a:ea typeface="メイリオ"/>
              </a:rPr>
              <a:t>20</a:t>
            </a:r>
            <a:r>
              <a:rPr lang="ja-JP" altLang="en-US">
                <a:solidFill>
                  <a:prstClr val="black"/>
                </a:solidFill>
                <a:latin typeface="メイリオ"/>
                <a:ea typeface="メイリオ"/>
              </a:rPr>
              <a:t>個）を追加しました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　　</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42937010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１１．</a:t>
            </a:r>
            <a:r>
              <a:rPr lang="en-US" altLang="ja-JP" sz="1800"/>
              <a:t>NXEI</a:t>
            </a:r>
            <a:r>
              <a:rPr lang="ja-JP" altLang="en-US" sz="1800"/>
              <a:t>：得意先マスタへのデジタルインボイス設定項目追加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02433" y="2598897"/>
            <a:ext cx="159278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得意先マスタ</a:t>
            </a: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編集</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49113397-AC50-7465-FE56-573A33C997BD}"/>
              </a:ext>
            </a:extLst>
          </p:cNvPr>
          <p:cNvSpPr txBox="1">
            <a:spLocks/>
          </p:cNvSpPr>
          <p:nvPr/>
        </p:nvSpPr>
        <p:spPr>
          <a:xfrm>
            <a:off x="502433" y="1000848"/>
            <a:ext cx="159278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得意先マスタ</a:t>
            </a: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登録</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15" name="図 14">
            <a:extLst>
              <a:ext uri="{FF2B5EF4-FFF2-40B4-BE49-F238E27FC236}">
                <a16:creationId xmlns:a16="http://schemas.microsoft.com/office/drawing/2014/main" id="{0D908596-6725-1A30-403E-92787F854F1B}"/>
              </a:ext>
            </a:extLst>
          </p:cNvPr>
          <p:cNvPicPr>
            <a:picLocks noChangeAspect="1"/>
          </p:cNvPicPr>
          <p:nvPr/>
        </p:nvPicPr>
        <p:blipFill>
          <a:blip r:embed="rId3"/>
          <a:srcRect b="72070"/>
          <a:stretch/>
        </p:blipFill>
        <p:spPr>
          <a:xfrm>
            <a:off x="519641" y="1237653"/>
            <a:ext cx="4500500" cy="839646"/>
          </a:xfrm>
          <a:prstGeom prst="rect">
            <a:avLst/>
          </a:prstGeom>
          <a:ln>
            <a:solidFill>
              <a:schemeClr val="bg1">
                <a:lumMod val="85000"/>
              </a:schemeClr>
            </a:solidFill>
          </a:ln>
        </p:spPr>
      </p:pic>
      <p:sp>
        <p:nvSpPr>
          <p:cNvPr id="16" name="正方形/長方形 15">
            <a:extLst>
              <a:ext uri="{FF2B5EF4-FFF2-40B4-BE49-F238E27FC236}">
                <a16:creationId xmlns:a16="http://schemas.microsoft.com/office/drawing/2014/main" id="{0B794381-8C1A-43B7-2B33-BE8B4A058186}"/>
              </a:ext>
            </a:extLst>
          </p:cNvPr>
          <p:cNvSpPr/>
          <p:nvPr/>
        </p:nvSpPr>
        <p:spPr>
          <a:xfrm>
            <a:off x="1454868" y="1686029"/>
            <a:ext cx="3025213" cy="3797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17" name="図 16">
            <a:extLst>
              <a:ext uri="{FF2B5EF4-FFF2-40B4-BE49-F238E27FC236}">
                <a16:creationId xmlns:a16="http://schemas.microsoft.com/office/drawing/2014/main" id="{8AF4AB0D-EEC0-20E2-5384-3BC71E22CF38}"/>
              </a:ext>
            </a:extLst>
          </p:cNvPr>
          <p:cNvPicPr>
            <a:picLocks noChangeAspect="1"/>
          </p:cNvPicPr>
          <p:nvPr/>
        </p:nvPicPr>
        <p:blipFill>
          <a:blip r:embed="rId4"/>
          <a:srcRect b="72070"/>
          <a:stretch/>
        </p:blipFill>
        <p:spPr>
          <a:xfrm>
            <a:off x="3039920" y="1887067"/>
            <a:ext cx="4500501" cy="839646"/>
          </a:xfrm>
          <a:prstGeom prst="rect">
            <a:avLst/>
          </a:prstGeom>
          <a:ln>
            <a:solidFill>
              <a:schemeClr val="bg1">
                <a:lumMod val="85000"/>
              </a:schemeClr>
            </a:solidFill>
          </a:ln>
        </p:spPr>
      </p:pic>
      <p:sp>
        <p:nvSpPr>
          <p:cNvPr id="18" name="正方形/長方形 17">
            <a:extLst>
              <a:ext uri="{FF2B5EF4-FFF2-40B4-BE49-F238E27FC236}">
                <a16:creationId xmlns:a16="http://schemas.microsoft.com/office/drawing/2014/main" id="{3D3C5F0A-74B1-2910-F713-8295F72B731C}"/>
              </a:ext>
            </a:extLst>
          </p:cNvPr>
          <p:cNvSpPr/>
          <p:nvPr/>
        </p:nvSpPr>
        <p:spPr>
          <a:xfrm>
            <a:off x="3111929" y="2330669"/>
            <a:ext cx="3600400" cy="41915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9" name="線吹き出し 2 (枠付き) 12">
            <a:extLst>
              <a:ext uri="{FF2B5EF4-FFF2-40B4-BE49-F238E27FC236}">
                <a16:creationId xmlns:a16="http://schemas.microsoft.com/office/drawing/2014/main" id="{614F162A-0BC9-34EC-6DD9-0575A97FFCAA}"/>
              </a:ext>
            </a:extLst>
          </p:cNvPr>
          <p:cNvSpPr/>
          <p:nvPr/>
        </p:nvSpPr>
        <p:spPr>
          <a:xfrm>
            <a:off x="4572000" y="1011208"/>
            <a:ext cx="4327969" cy="670222"/>
          </a:xfrm>
          <a:prstGeom prst="borderCallout2">
            <a:avLst>
              <a:gd name="adj1" fmla="val 18750"/>
              <a:gd name="adj2" fmla="val -8333"/>
              <a:gd name="adj3" fmla="val 18750"/>
              <a:gd name="adj4" fmla="val -16667"/>
              <a:gd name="adj5" fmla="val 95242"/>
              <a:gd name="adj6" fmla="val -2466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デジタルインボイス用の予備項目</a:t>
            </a:r>
            <a:endParaRPr kumimoji="1" lang="en-US" altLang="ja-JP" sz="1200">
              <a:solidFill>
                <a:schemeClr val="bg1"/>
              </a:solidFill>
            </a:endParaRPr>
          </a:p>
          <a:p>
            <a:r>
              <a:rPr kumimoji="1" lang="ja-JP" altLang="en-US" sz="1200">
                <a:solidFill>
                  <a:schemeClr val="bg1"/>
                </a:solidFill>
              </a:rPr>
              <a:t>（文字項目</a:t>
            </a:r>
            <a:r>
              <a:rPr kumimoji="1" lang="en-US" altLang="ja-JP" sz="1200">
                <a:solidFill>
                  <a:schemeClr val="bg1"/>
                </a:solidFill>
              </a:rPr>
              <a:t>20</a:t>
            </a:r>
            <a:r>
              <a:rPr kumimoji="1" lang="ja-JP" altLang="en-US" sz="1200">
                <a:solidFill>
                  <a:schemeClr val="bg1"/>
                </a:solidFill>
              </a:rPr>
              <a:t>個、数字項目</a:t>
            </a:r>
            <a:r>
              <a:rPr kumimoji="1" lang="en-US" altLang="ja-JP" sz="1200">
                <a:solidFill>
                  <a:schemeClr val="bg1"/>
                </a:solidFill>
              </a:rPr>
              <a:t>20 </a:t>
            </a:r>
            <a:r>
              <a:rPr kumimoji="1" lang="ja-JP" altLang="en-US" sz="1200">
                <a:solidFill>
                  <a:schemeClr val="bg1"/>
                </a:solidFill>
              </a:rPr>
              <a:t>個）</a:t>
            </a:r>
            <a:r>
              <a:rPr lang="ja-JP" altLang="en-US" sz="1200">
                <a:solidFill>
                  <a:schemeClr val="bg1"/>
                </a:solidFill>
              </a:rPr>
              <a:t>を追加</a:t>
            </a:r>
            <a:endParaRPr kumimoji="1" lang="en-US" altLang="ja-JP" sz="1200">
              <a:solidFill>
                <a:schemeClr val="bg1"/>
              </a:solidFill>
            </a:endParaRPr>
          </a:p>
          <a:p>
            <a:r>
              <a:rPr kumimoji="1" lang="ja-JP" altLang="en-US" sz="1200">
                <a:solidFill>
                  <a:schemeClr val="bg1"/>
                </a:solidFill>
              </a:rPr>
              <a:t>部署コード、部署名など買い手の宛先情報などを設定</a:t>
            </a:r>
            <a:r>
              <a:rPr lang="ja-JP" altLang="en-US" sz="1200">
                <a:solidFill>
                  <a:schemeClr val="bg1"/>
                </a:solidFill>
              </a:rPr>
              <a:t>可能</a:t>
            </a:r>
            <a:endParaRPr kumimoji="1" lang="ja-JP" altLang="en-US" sz="1200">
              <a:solidFill>
                <a:schemeClr val="bg1"/>
              </a:solidFill>
            </a:endParaRPr>
          </a:p>
        </p:txBody>
      </p:sp>
      <p:pic>
        <p:nvPicPr>
          <p:cNvPr id="8" name="図 7">
            <a:extLst>
              <a:ext uri="{FF2B5EF4-FFF2-40B4-BE49-F238E27FC236}">
                <a16:creationId xmlns:a16="http://schemas.microsoft.com/office/drawing/2014/main" id="{2D327563-6660-7766-FFEC-2CCD23EA2E68}"/>
              </a:ext>
            </a:extLst>
          </p:cNvPr>
          <p:cNvPicPr>
            <a:picLocks noChangeAspect="1"/>
          </p:cNvPicPr>
          <p:nvPr/>
        </p:nvPicPr>
        <p:blipFill>
          <a:blip r:embed="rId5"/>
          <a:srcRect b="33252"/>
          <a:stretch/>
        </p:blipFill>
        <p:spPr>
          <a:xfrm>
            <a:off x="520493" y="2821829"/>
            <a:ext cx="4527048" cy="1980220"/>
          </a:xfrm>
          <a:prstGeom prst="rect">
            <a:avLst/>
          </a:prstGeom>
          <a:ln>
            <a:solidFill>
              <a:schemeClr val="bg1">
                <a:lumMod val="85000"/>
              </a:schemeClr>
            </a:solidFill>
          </a:ln>
        </p:spPr>
      </p:pic>
      <p:sp>
        <p:nvSpPr>
          <p:cNvPr id="13" name="正方形/長方形 12">
            <a:extLst>
              <a:ext uri="{FF2B5EF4-FFF2-40B4-BE49-F238E27FC236}">
                <a16:creationId xmlns:a16="http://schemas.microsoft.com/office/drawing/2014/main" id="{B883C273-D3EE-962B-60AA-B8B282C09A41}"/>
              </a:ext>
            </a:extLst>
          </p:cNvPr>
          <p:cNvSpPr/>
          <p:nvPr/>
        </p:nvSpPr>
        <p:spPr>
          <a:xfrm>
            <a:off x="547041" y="4066746"/>
            <a:ext cx="4500500" cy="75606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9217895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C5F5A5E-31E8-FD85-C353-9F0690A1921C}"/>
              </a:ext>
            </a:extLst>
          </p:cNvPr>
          <p:cNvPicPr>
            <a:picLocks noChangeAspect="1"/>
          </p:cNvPicPr>
          <p:nvPr/>
        </p:nvPicPr>
        <p:blipFill>
          <a:blip r:embed="rId3"/>
          <a:srcRect t="1" b="35048"/>
          <a:stretch/>
        </p:blipFill>
        <p:spPr>
          <a:xfrm>
            <a:off x="546380" y="1311610"/>
            <a:ext cx="5069736" cy="1944217"/>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１１．</a:t>
            </a:r>
            <a:r>
              <a:rPr lang="en-US" altLang="ja-JP" sz="1800"/>
              <a:t>NXEI</a:t>
            </a:r>
            <a:r>
              <a:rPr lang="ja-JP" altLang="en-US" sz="1800"/>
              <a:t>：得意先マスタへのデジタルインボイス設定項目追加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3" name="正方形/長方形 12">
            <a:extLst>
              <a:ext uri="{FF2B5EF4-FFF2-40B4-BE49-F238E27FC236}">
                <a16:creationId xmlns:a16="http://schemas.microsoft.com/office/drawing/2014/main" id="{B883C273-D3EE-962B-60AA-B8B282C09A41}"/>
              </a:ext>
            </a:extLst>
          </p:cNvPr>
          <p:cNvSpPr/>
          <p:nvPr/>
        </p:nvSpPr>
        <p:spPr>
          <a:xfrm>
            <a:off x="873408" y="2628920"/>
            <a:ext cx="3796785" cy="19673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2564888"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デジタルインボイス項目対応マスタ登録</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7" name="線吹き出し 2 (枠付き) 12">
            <a:extLst>
              <a:ext uri="{FF2B5EF4-FFF2-40B4-BE49-F238E27FC236}">
                <a16:creationId xmlns:a16="http://schemas.microsoft.com/office/drawing/2014/main" id="{A858E857-EBC8-9671-497D-7EC2B3494719}"/>
              </a:ext>
            </a:extLst>
          </p:cNvPr>
          <p:cNvSpPr/>
          <p:nvPr/>
        </p:nvSpPr>
        <p:spPr>
          <a:xfrm>
            <a:off x="4391387" y="1983521"/>
            <a:ext cx="3600993" cy="516221"/>
          </a:xfrm>
          <a:prstGeom prst="borderCallout2">
            <a:avLst>
              <a:gd name="adj1" fmla="val 18750"/>
              <a:gd name="adj2" fmla="val -8333"/>
              <a:gd name="adj3" fmla="val 18750"/>
              <a:gd name="adj4" fmla="val -16667"/>
              <a:gd name="adj5" fmla="val 113686"/>
              <a:gd name="adj6" fmla="val -3629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solidFill>
                  <a:schemeClr val="bg1"/>
                </a:solidFill>
              </a:rPr>
              <a:t>デジタルインボイス予備項目の値を</a:t>
            </a:r>
            <a:endParaRPr lang="en-US" altLang="ja-JP" sz="1200">
              <a:solidFill>
                <a:schemeClr val="bg1"/>
              </a:solidFill>
            </a:endParaRPr>
          </a:p>
          <a:p>
            <a:r>
              <a:rPr kumimoji="1" lang="ja-JP" altLang="en-US" sz="1200">
                <a:solidFill>
                  <a:schemeClr val="bg1"/>
                </a:solidFill>
              </a:rPr>
              <a:t>買い手の宛先情報にマッピング</a:t>
            </a:r>
            <a:r>
              <a:rPr lang="ja-JP" altLang="en-US" sz="1200">
                <a:solidFill>
                  <a:schemeClr val="bg1"/>
                </a:solidFill>
              </a:rPr>
              <a:t>できるよう対応</a:t>
            </a:r>
            <a:endParaRPr kumimoji="1" lang="ja-JP" altLang="en-US" sz="1200">
              <a:solidFill>
                <a:schemeClr val="bg1"/>
              </a:solidFill>
            </a:endParaRPr>
          </a:p>
        </p:txBody>
      </p:sp>
      <p:sp>
        <p:nvSpPr>
          <p:cNvPr id="9" name="テキスト プレースホルダー 2">
            <a:extLst>
              <a:ext uri="{FF2B5EF4-FFF2-40B4-BE49-F238E27FC236}">
                <a16:creationId xmlns:a16="http://schemas.microsoft.com/office/drawing/2014/main" id="{81D592C8-A9C1-F8A4-C848-CCF1995A5A54}"/>
              </a:ext>
            </a:extLst>
          </p:cNvPr>
          <p:cNvSpPr txBox="1">
            <a:spLocks/>
          </p:cNvSpPr>
          <p:nvPr/>
        </p:nvSpPr>
        <p:spPr>
          <a:xfrm>
            <a:off x="350928" y="3435846"/>
            <a:ext cx="3933040"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・買い手</a:t>
            </a:r>
            <a:r>
              <a:rPr lang="ja-JP" altLang="en-US">
                <a:solidFill>
                  <a:prstClr val="black"/>
                </a:solidFill>
                <a:latin typeface="メイリオ"/>
                <a:ea typeface="メイリオ"/>
              </a:rPr>
              <a:t>の</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宛先情報として</a:t>
            </a:r>
            <a:r>
              <a:rPr lang="ja-JP" altLang="en-US">
                <a:solidFill>
                  <a:prstClr val="black"/>
                </a:solidFill>
                <a:latin typeface="メイリオ"/>
                <a:ea typeface="メイリオ"/>
              </a:rPr>
              <a:t>の</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利用が見込まれる項目</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graphicFrame>
        <p:nvGraphicFramePr>
          <p:cNvPr id="10" name="表 9">
            <a:extLst>
              <a:ext uri="{FF2B5EF4-FFF2-40B4-BE49-F238E27FC236}">
                <a16:creationId xmlns:a16="http://schemas.microsoft.com/office/drawing/2014/main" id="{C71E2F5C-E358-C5CC-5064-CFC91FDA6030}"/>
              </a:ext>
            </a:extLst>
          </p:cNvPr>
          <p:cNvGraphicFramePr>
            <a:graphicFrameLocks noGrp="1"/>
          </p:cNvGraphicFramePr>
          <p:nvPr/>
        </p:nvGraphicFramePr>
        <p:xfrm>
          <a:off x="494944" y="3667294"/>
          <a:ext cx="8469544" cy="1081595"/>
        </p:xfrm>
        <a:graphic>
          <a:graphicData uri="http://schemas.openxmlformats.org/drawingml/2006/table">
            <a:tbl>
              <a:tblPr firstRow="1" bandRow="1">
                <a:tableStyleId>{21E4AEA4-8DFA-4A89-87EB-49C32662AFE0}</a:tableStyleId>
              </a:tblPr>
              <a:tblGrid>
                <a:gridCol w="634187">
                  <a:extLst>
                    <a:ext uri="{9D8B030D-6E8A-4147-A177-3AD203B41FA5}">
                      <a16:colId xmlns:a16="http://schemas.microsoft.com/office/drawing/2014/main" val="2522734468"/>
                    </a:ext>
                  </a:extLst>
                </a:gridCol>
                <a:gridCol w="1687414">
                  <a:extLst>
                    <a:ext uri="{9D8B030D-6E8A-4147-A177-3AD203B41FA5}">
                      <a16:colId xmlns:a16="http://schemas.microsoft.com/office/drawing/2014/main" val="2364541098"/>
                    </a:ext>
                  </a:extLst>
                </a:gridCol>
                <a:gridCol w="1762696">
                  <a:extLst>
                    <a:ext uri="{9D8B030D-6E8A-4147-A177-3AD203B41FA5}">
                      <a16:colId xmlns:a16="http://schemas.microsoft.com/office/drawing/2014/main" val="1689068058"/>
                    </a:ext>
                  </a:extLst>
                </a:gridCol>
                <a:gridCol w="743717">
                  <a:extLst>
                    <a:ext uri="{9D8B030D-6E8A-4147-A177-3AD203B41FA5}">
                      <a16:colId xmlns:a16="http://schemas.microsoft.com/office/drawing/2014/main" val="3586194869"/>
                    </a:ext>
                  </a:extLst>
                </a:gridCol>
                <a:gridCol w="1792848">
                  <a:extLst>
                    <a:ext uri="{9D8B030D-6E8A-4147-A177-3AD203B41FA5}">
                      <a16:colId xmlns:a16="http://schemas.microsoft.com/office/drawing/2014/main" val="381816573"/>
                    </a:ext>
                  </a:extLst>
                </a:gridCol>
                <a:gridCol w="1848682">
                  <a:extLst>
                    <a:ext uri="{9D8B030D-6E8A-4147-A177-3AD203B41FA5}">
                      <a16:colId xmlns:a16="http://schemas.microsoft.com/office/drawing/2014/main" val="1811110332"/>
                    </a:ext>
                  </a:extLst>
                </a:gridCol>
              </a:tblGrid>
              <a:tr h="196462">
                <a:tc>
                  <a:txBody>
                    <a:bodyPr/>
                    <a:lstStyle/>
                    <a:p>
                      <a:r>
                        <a:rPr kumimoji="1" lang="en-US" altLang="ja-JP" sz="800"/>
                        <a:t>ID</a:t>
                      </a:r>
                      <a:endParaRPr kumimoji="1" lang="ja-JP" altLang="en-US" sz="800"/>
                    </a:p>
                  </a:txBody>
                  <a:tcPr anchor="ctr"/>
                </a:tc>
                <a:tc>
                  <a:txBody>
                    <a:bodyPr/>
                    <a:lstStyle/>
                    <a:p>
                      <a:r>
                        <a:rPr kumimoji="1" lang="en-US" altLang="ja-JP" sz="800"/>
                        <a:t>Business Term</a:t>
                      </a:r>
                      <a:endParaRPr kumimoji="1" lang="ja-JP" altLang="en-US" sz="800"/>
                    </a:p>
                  </a:txBody>
                  <a:tcPr anchor="ctr"/>
                </a:tc>
                <a:tc>
                  <a:txBody>
                    <a:bodyPr/>
                    <a:lstStyle/>
                    <a:p>
                      <a:r>
                        <a:rPr kumimoji="1" lang="ja-JP" altLang="en-US" sz="800"/>
                        <a:t>説明</a:t>
                      </a:r>
                    </a:p>
                  </a:txBody>
                  <a:tcPr anchor="ctr"/>
                </a:tc>
                <a:tc>
                  <a:txBody>
                    <a:bodyPr/>
                    <a:lstStyle/>
                    <a:p>
                      <a:r>
                        <a:rPr kumimoji="1" lang="en-US" altLang="ja-JP" sz="800"/>
                        <a:t>ID</a:t>
                      </a:r>
                      <a:endParaRPr kumimoji="1" lang="ja-JP" altLang="en-US" sz="800"/>
                    </a:p>
                  </a:txBody>
                  <a:tcPr anchor="ctr"/>
                </a:tc>
                <a:tc>
                  <a:txBody>
                    <a:bodyPr/>
                    <a:lstStyle/>
                    <a:p>
                      <a:r>
                        <a:rPr kumimoji="1" lang="en-US" altLang="ja-JP" sz="800"/>
                        <a:t>Business Term</a:t>
                      </a:r>
                      <a:endParaRPr kumimoji="1" lang="ja-JP" altLang="en-US" sz="800"/>
                    </a:p>
                  </a:txBody>
                  <a:tcPr anchor="ctr"/>
                </a:tc>
                <a:tc>
                  <a:txBody>
                    <a:bodyPr/>
                    <a:lstStyle/>
                    <a:p>
                      <a:r>
                        <a:rPr kumimoji="1" lang="ja-JP" altLang="en-US" sz="800"/>
                        <a:t>説明</a:t>
                      </a:r>
                    </a:p>
                  </a:txBody>
                  <a:tcPr anchor="ctr"/>
                </a:tc>
                <a:extLst>
                  <a:ext uri="{0D108BD9-81ED-4DB2-BD59-A6C34878D82A}">
                    <a16:rowId xmlns:a16="http://schemas.microsoft.com/office/drawing/2014/main" val="3284721616"/>
                  </a:ext>
                </a:extLst>
              </a:tr>
              <a:tr h="237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IBT-010</a:t>
                      </a:r>
                    </a:p>
                  </a:txBody>
                  <a:tcPr marL="72000" marT="0" marB="0" anchor="ctr"/>
                </a:tc>
                <a:tc>
                  <a:txBody>
                    <a:bodyPr/>
                    <a:lstStyle/>
                    <a:p>
                      <a:r>
                        <a:rPr kumimoji="1" lang="en-US" altLang="ja-JP" sz="800"/>
                        <a:t>Buyer reference</a:t>
                      </a:r>
                      <a:endParaRPr kumimoji="1" lang="ja-JP" altLang="en-US" sz="800"/>
                    </a:p>
                  </a:txBody>
                  <a:tcPr marL="72000" marT="18000" marB="18000" anchor="ctr"/>
                </a:tc>
                <a:tc>
                  <a:txBody>
                    <a:bodyPr/>
                    <a:lstStyle/>
                    <a:p>
                      <a:r>
                        <a:rPr kumimoji="1" lang="ja-JP" altLang="en-US" sz="800"/>
                        <a:t>買い手業務処理用参照番号</a:t>
                      </a:r>
                    </a:p>
                  </a:txBody>
                  <a:tcPr marL="72000" marT="18000" marB="1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t>IBT-046-1</a:t>
                      </a:r>
                      <a:endParaRPr kumimoji="1" lang="ja-JP" altLang="en-US" sz="800"/>
                    </a:p>
                  </a:txBody>
                  <a:tcPr marL="72000" marT="18000" marB="18000" anchor="ctr"/>
                </a:tc>
                <a:tc>
                  <a:txBody>
                    <a:bodyPr/>
                    <a:lstStyle/>
                    <a:p>
                      <a:r>
                        <a:rPr kumimoji="1" lang="en-US" altLang="ja-JP" sz="800"/>
                        <a:t>Scheme identifier</a:t>
                      </a:r>
                      <a:endParaRPr kumimoji="1" lang="ja-JP" altLang="en-US" sz="800"/>
                    </a:p>
                  </a:txBody>
                  <a:tcPr marL="72000" marT="18000" marB="18000" anchor="ctr"/>
                </a:tc>
                <a:tc>
                  <a:txBody>
                    <a:bodyPr/>
                    <a:lstStyle/>
                    <a:p>
                      <a:r>
                        <a:rPr kumimoji="1" lang="ja-JP" altLang="en-US" sz="800"/>
                        <a:t>買い手</a:t>
                      </a:r>
                      <a:r>
                        <a:rPr kumimoji="1" lang="en-US" altLang="ja-JP" sz="800"/>
                        <a:t>ID</a:t>
                      </a:r>
                      <a:r>
                        <a:rPr kumimoji="1" lang="ja-JP" altLang="en-US" sz="800"/>
                        <a:t>識別子</a:t>
                      </a:r>
                    </a:p>
                  </a:txBody>
                  <a:tcPr marL="72000" marT="18000" marB="18000" anchor="ctr"/>
                </a:tc>
                <a:extLst>
                  <a:ext uri="{0D108BD9-81ED-4DB2-BD59-A6C34878D82A}">
                    <a16:rowId xmlns:a16="http://schemas.microsoft.com/office/drawing/2014/main" val="3364969997"/>
                  </a:ext>
                </a:extLst>
              </a:tr>
              <a:tr h="1769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a:t>IBT-011</a:t>
                      </a:r>
                      <a:endParaRPr lang="en-US" altLang="ja-JP" sz="800" b="0" i="0" u="none" strike="noStrike">
                        <a:solidFill>
                          <a:srgbClr val="000000"/>
                        </a:solidFill>
                        <a:effectLst/>
                        <a:latin typeface="メイリオ" panose="020B0604030504040204" pitchFamily="50" charset="-128"/>
                        <a:ea typeface="メイリオ" panose="020B0604030504040204" pitchFamily="50" charset="-128"/>
                      </a:endParaRPr>
                    </a:p>
                  </a:txBody>
                  <a:tcPr marL="72000" marT="0" marB="0" anchor="ctr"/>
                </a:tc>
                <a:tc>
                  <a:txBody>
                    <a:bodyPr/>
                    <a:lstStyle/>
                    <a:p>
                      <a:r>
                        <a:rPr kumimoji="1" lang="en-US" altLang="ja-JP" sz="800"/>
                        <a:t>Project reference</a:t>
                      </a:r>
                      <a:endParaRPr kumimoji="1" lang="ja-JP" altLang="en-US" sz="800"/>
                    </a:p>
                  </a:txBody>
                  <a:tcPr marL="72000" marT="18000" marB="18000" anchor="ctr"/>
                </a:tc>
                <a:tc>
                  <a:txBody>
                    <a:bodyPr/>
                    <a:lstStyle/>
                    <a:p>
                      <a:r>
                        <a:rPr kumimoji="1" lang="ja-JP" altLang="en-US" sz="800"/>
                        <a:t>参照プロジェクト番号</a:t>
                      </a:r>
                    </a:p>
                  </a:txBody>
                  <a:tcPr marL="72000" marT="18000" marB="18000" anchor="ctr"/>
                </a:tc>
                <a:tc>
                  <a:txBody>
                    <a:bodyPr/>
                    <a:lstStyle/>
                    <a:p>
                      <a:r>
                        <a:rPr kumimoji="1" lang="en-US" altLang="ja-JP" sz="800"/>
                        <a:t>IBT-056</a:t>
                      </a:r>
                      <a:endParaRPr kumimoji="1" lang="ja-JP" altLang="en-US" sz="800"/>
                    </a:p>
                  </a:txBody>
                  <a:tcPr marL="72000" marT="18000" marB="18000" anchor="ctr"/>
                </a:tc>
                <a:tc>
                  <a:txBody>
                    <a:bodyPr/>
                    <a:lstStyle/>
                    <a:p>
                      <a:r>
                        <a:rPr kumimoji="1" lang="en-US" altLang="ja-JP" sz="800"/>
                        <a:t>Buyer contact point</a:t>
                      </a:r>
                      <a:endParaRPr kumimoji="1" lang="ja-JP" altLang="en-US" sz="800"/>
                    </a:p>
                  </a:txBody>
                  <a:tcPr marL="72000" marT="18000" marB="18000" anchor="ctr"/>
                </a:tc>
                <a:tc>
                  <a:txBody>
                    <a:bodyPr/>
                    <a:lstStyle/>
                    <a:p>
                      <a:r>
                        <a:rPr kumimoji="1" lang="ja-JP" altLang="en-US" sz="800"/>
                        <a:t>買い手連絡先</a:t>
                      </a:r>
                    </a:p>
                  </a:txBody>
                  <a:tcPr marL="72000" marT="18000" marB="18000" anchor="ctr"/>
                </a:tc>
                <a:extLst>
                  <a:ext uri="{0D108BD9-81ED-4DB2-BD59-A6C34878D82A}">
                    <a16:rowId xmlns:a16="http://schemas.microsoft.com/office/drawing/2014/main" val="424151274"/>
                  </a:ext>
                </a:extLst>
              </a:tr>
              <a:tr h="196467">
                <a:tc>
                  <a:txBody>
                    <a:bodyPr/>
                    <a:lstStyle/>
                    <a:p>
                      <a:r>
                        <a:rPr kumimoji="1" lang="en-US" altLang="ja-JP" sz="800"/>
                        <a:t>IBT-013</a:t>
                      </a:r>
                      <a:endParaRPr kumimoji="1" lang="ja-JP" altLang="en-US" sz="800"/>
                    </a:p>
                  </a:txBody>
                  <a:tcPr marL="72000" marT="0" marB="0" anchor="ctr"/>
                </a:tc>
                <a:tc>
                  <a:txBody>
                    <a:bodyPr/>
                    <a:lstStyle/>
                    <a:p>
                      <a:r>
                        <a:rPr kumimoji="1" lang="en-US" altLang="ja-JP" sz="800"/>
                        <a:t>Purchase order reference</a:t>
                      </a:r>
                      <a:endParaRPr kumimoji="1" lang="ja-JP" altLang="en-US" sz="800"/>
                    </a:p>
                  </a:txBody>
                  <a:tcPr marL="72000" marT="18000" marB="18000" anchor="ctr"/>
                </a:tc>
                <a:tc>
                  <a:txBody>
                    <a:bodyPr/>
                    <a:lstStyle/>
                    <a:p>
                      <a:r>
                        <a:rPr kumimoji="1" lang="zh-CN" altLang="en-US" sz="800"/>
                        <a:t>参照発注書番号</a:t>
                      </a:r>
                      <a:endParaRPr kumimoji="1" lang="ja-JP" altLang="en-US" sz="800"/>
                    </a:p>
                  </a:txBody>
                  <a:tcPr marL="72000" marT="18000" marB="18000" anchor="ctr"/>
                </a:tc>
                <a:tc>
                  <a:txBody>
                    <a:bodyPr/>
                    <a:lstStyle/>
                    <a:p>
                      <a:r>
                        <a:rPr kumimoji="1" lang="en-US" altLang="ja-JP" sz="800"/>
                        <a:t>IBT-057</a:t>
                      </a:r>
                      <a:endParaRPr kumimoji="1" lang="ja-JP" altLang="en-US" sz="800"/>
                    </a:p>
                  </a:txBody>
                  <a:tcPr marL="72000" marT="18000" marB="18000" anchor="ctr"/>
                </a:tc>
                <a:tc>
                  <a:txBody>
                    <a:bodyPr/>
                    <a:lstStyle/>
                    <a:p>
                      <a:r>
                        <a:rPr kumimoji="1" lang="en-US" altLang="ja-JP" sz="800"/>
                        <a:t>Buyer contact telephone number</a:t>
                      </a:r>
                      <a:endParaRPr kumimoji="1" lang="ja-JP" altLang="en-US" sz="800"/>
                    </a:p>
                  </a:txBody>
                  <a:tcPr marL="72000" marT="18000" marB="18000" anchor="ctr"/>
                </a:tc>
                <a:tc>
                  <a:txBody>
                    <a:bodyPr/>
                    <a:lstStyle/>
                    <a:p>
                      <a:r>
                        <a:rPr kumimoji="1" lang="ja-JP" altLang="en-US" sz="800"/>
                        <a:t>買い手連絡先電話番号</a:t>
                      </a:r>
                    </a:p>
                  </a:txBody>
                  <a:tcPr marL="72000" marT="18000" marB="18000" anchor="ctr"/>
                </a:tc>
                <a:extLst>
                  <a:ext uri="{0D108BD9-81ED-4DB2-BD59-A6C34878D82A}">
                    <a16:rowId xmlns:a16="http://schemas.microsoft.com/office/drawing/2014/main" val="3295008165"/>
                  </a:ext>
                </a:extLst>
              </a:tr>
              <a:tr h="257677">
                <a:tc>
                  <a:txBody>
                    <a:bodyPr/>
                    <a:lstStyle/>
                    <a:p>
                      <a:r>
                        <a:rPr kumimoji="1" lang="en-US" altLang="ja-JP" sz="800"/>
                        <a:t>IBT-046</a:t>
                      </a:r>
                      <a:endParaRPr kumimoji="1" lang="ja-JP" altLang="en-US" sz="800"/>
                    </a:p>
                  </a:txBody>
                  <a:tcPr marL="72000" marT="0" marB="0" anchor="ctr"/>
                </a:tc>
                <a:tc>
                  <a:txBody>
                    <a:bodyPr/>
                    <a:lstStyle/>
                    <a:p>
                      <a:r>
                        <a:rPr kumimoji="1" lang="en-US" altLang="ja-JP" sz="800"/>
                        <a:t>Buyer identifier</a:t>
                      </a:r>
                      <a:endParaRPr kumimoji="1" lang="ja-JP" altLang="en-US" sz="800"/>
                    </a:p>
                  </a:txBody>
                  <a:tcPr marL="72000" marT="18000" marB="18000" anchor="ctr"/>
                </a:tc>
                <a:tc>
                  <a:txBody>
                    <a:bodyPr/>
                    <a:lstStyle/>
                    <a:p>
                      <a:r>
                        <a:rPr kumimoji="1" lang="ja-JP" altLang="en-US" sz="800"/>
                        <a:t>買い手</a:t>
                      </a:r>
                      <a:r>
                        <a:rPr kumimoji="1" lang="en-US" altLang="ja-JP" sz="800"/>
                        <a:t>ID</a:t>
                      </a:r>
                      <a:endParaRPr kumimoji="1" lang="ja-JP" altLang="en-US" sz="800"/>
                    </a:p>
                  </a:txBody>
                  <a:tcPr marL="72000" marT="18000" marB="18000" anchor="ctr"/>
                </a:tc>
                <a:tc>
                  <a:txBody>
                    <a:bodyPr/>
                    <a:lstStyle/>
                    <a:p>
                      <a:r>
                        <a:rPr kumimoji="1" lang="en-US" altLang="ja-JP" sz="800"/>
                        <a:t>IBT-058</a:t>
                      </a:r>
                      <a:endParaRPr kumimoji="1" lang="ja-JP" altLang="en-US" sz="800"/>
                    </a:p>
                  </a:txBody>
                  <a:tcPr marL="72000" marT="18000" marB="18000" anchor="ctr"/>
                </a:tc>
                <a:tc>
                  <a:txBody>
                    <a:bodyPr/>
                    <a:lstStyle/>
                    <a:p>
                      <a:r>
                        <a:rPr kumimoji="1" lang="en-US" altLang="ja-JP" sz="800"/>
                        <a:t>Buyer contact email address</a:t>
                      </a:r>
                      <a:endParaRPr kumimoji="1" lang="ja-JP" altLang="en-US" sz="800"/>
                    </a:p>
                  </a:txBody>
                  <a:tcPr marL="72000" marT="18000" marB="18000" anchor="ctr"/>
                </a:tc>
                <a:tc>
                  <a:txBody>
                    <a:bodyPr/>
                    <a:lstStyle/>
                    <a:p>
                      <a:r>
                        <a:rPr kumimoji="1" lang="ja-JP" altLang="en-US" sz="800" dirty="0"/>
                        <a:t>買い手連絡先電子メールアドレス</a:t>
                      </a:r>
                    </a:p>
                  </a:txBody>
                  <a:tcPr marL="72000" marT="18000" marB="18000" anchor="ctr"/>
                </a:tc>
                <a:extLst>
                  <a:ext uri="{0D108BD9-81ED-4DB2-BD59-A6C34878D82A}">
                    <a16:rowId xmlns:a16="http://schemas.microsoft.com/office/drawing/2014/main" val="2008039304"/>
                  </a:ext>
                </a:extLst>
              </a:tr>
            </a:tbl>
          </a:graphicData>
        </a:graphic>
      </p:graphicFrame>
    </p:spTree>
    <p:extLst>
      <p:ext uri="{BB962C8B-B14F-4D97-AF65-F5344CB8AC3E}">
        <p14:creationId xmlns:p14="http://schemas.microsoft.com/office/powerpoint/2010/main" val="40850711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１１．</a:t>
            </a:r>
            <a:r>
              <a:rPr lang="en-US" altLang="ja-JP" sz="1800"/>
              <a:t>NXEI</a:t>
            </a:r>
            <a:r>
              <a:rPr lang="ja-JP" altLang="en-US" sz="1800"/>
              <a:t>：得意先マスタへのデジタルインボイス設定項目追加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331050" y="1023578"/>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3" name="表 2">
            <a:extLst>
              <a:ext uri="{FF2B5EF4-FFF2-40B4-BE49-F238E27FC236}">
                <a16:creationId xmlns:a16="http://schemas.microsoft.com/office/drawing/2014/main" id="{4DE35FE6-7226-99CD-D86A-662A9B0C39C8}"/>
              </a:ext>
            </a:extLst>
          </p:cNvPr>
          <p:cNvGraphicFramePr>
            <a:graphicFrameLocks noGrp="1"/>
          </p:cNvGraphicFramePr>
          <p:nvPr/>
        </p:nvGraphicFramePr>
        <p:xfrm>
          <a:off x="475066" y="1311610"/>
          <a:ext cx="4384966" cy="1798644"/>
        </p:xfrm>
        <a:graphic>
          <a:graphicData uri="http://schemas.openxmlformats.org/drawingml/2006/table">
            <a:tbl>
              <a:tblPr firstRow="1" bandRow="1">
                <a:tableStyleId>{21E4AEA4-8DFA-4A89-87EB-49C32662AFE0}</a:tableStyleId>
              </a:tblPr>
              <a:tblGrid>
                <a:gridCol w="892578">
                  <a:extLst>
                    <a:ext uri="{9D8B030D-6E8A-4147-A177-3AD203B41FA5}">
                      <a16:colId xmlns:a16="http://schemas.microsoft.com/office/drawing/2014/main" val="2522734468"/>
                    </a:ext>
                  </a:extLst>
                </a:gridCol>
                <a:gridCol w="3492388">
                  <a:extLst>
                    <a:ext uri="{9D8B030D-6E8A-4147-A177-3AD203B41FA5}">
                      <a16:colId xmlns:a16="http://schemas.microsoft.com/office/drawing/2014/main" val="2364541098"/>
                    </a:ext>
                  </a:extLst>
                </a:gridCol>
              </a:tblGrid>
              <a:tr h="233751">
                <a:tc>
                  <a:txBody>
                    <a:bodyPr/>
                    <a:lstStyle/>
                    <a:p>
                      <a:r>
                        <a:rPr kumimoji="1" lang="ja-JP" altLang="en-US" sz="900"/>
                        <a:t>機能</a:t>
                      </a:r>
                      <a:r>
                        <a:rPr kumimoji="1" lang="en-US" altLang="ja-JP" sz="900"/>
                        <a:t>ID</a:t>
                      </a:r>
                      <a:endParaRPr kumimoji="1" lang="ja-JP" altLang="en-US" sz="90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NSM00100</a:t>
                      </a:r>
                    </a:p>
                  </a:txBody>
                  <a:tcPr marL="72000" marT="0" marB="0" anchor="ctr"/>
                </a:tc>
                <a:tc>
                  <a:txBody>
                    <a:bodyPr/>
                    <a:lstStyle/>
                    <a:p>
                      <a:r>
                        <a:rPr kumimoji="1" lang="ja-JP" altLang="en-US" sz="900"/>
                        <a:t>新会社セットアップ</a:t>
                      </a:r>
                    </a:p>
                  </a:txBody>
                  <a:tcPr marL="72000" marT="18000" marB="18000" anchor="ctr"/>
                </a:tc>
                <a:extLst>
                  <a:ext uri="{0D108BD9-81ED-4DB2-BD59-A6C34878D82A}">
                    <a16:rowId xmlns:a16="http://schemas.microsoft.com/office/drawing/2014/main" val="336496999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ACR00300</a:t>
                      </a:r>
                    </a:p>
                  </a:txBody>
                  <a:tcPr marL="72000" marT="0" marB="0" anchor="ctr"/>
                </a:tc>
                <a:tc>
                  <a:txBody>
                    <a:bodyPr/>
                    <a:lstStyle/>
                    <a:p>
                      <a:r>
                        <a:rPr kumimoji="1" lang="ja-JP" altLang="en-US" sz="900"/>
                        <a:t>マスタ更新履歴照会</a:t>
                      </a:r>
                    </a:p>
                  </a:txBody>
                  <a:tcPr marL="72000" marT="18000" marB="18000" anchor="ctr"/>
                </a:tc>
                <a:extLst>
                  <a:ext uri="{0D108BD9-81ED-4DB2-BD59-A6C34878D82A}">
                    <a16:rowId xmlns:a16="http://schemas.microsoft.com/office/drawing/2014/main" val="424151274"/>
                  </a:ext>
                </a:extLst>
              </a:tr>
              <a:tr h="136054">
                <a:tc>
                  <a:txBody>
                    <a:bodyPr/>
                    <a:lstStyle/>
                    <a:p>
                      <a:r>
                        <a:rPr kumimoji="1" lang="en-US" altLang="ja-JP" sz="900"/>
                        <a:t>NCF00100</a:t>
                      </a:r>
                      <a:endParaRPr kumimoji="1" lang="ja-JP" altLang="en-US" sz="900"/>
                    </a:p>
                  </a:txBody>
                  <a:tcPr marL="72000" marT="0" marB="0" anchor="ctr"/>
                </a:tc>
                <a:tc>
                  <a:txBody>
                    <a:bodyPr/>
                    <a:lstStyle/>
                    <a:p>
                      <a:r>
                        <a:rPr kumimoji="1" lang="ja-JP" altLang="en-US" sz="900"/>
                        <a:t>マスタデータ取込（取引先マスタ）</a:t>
                      </a:r>
                    </a:p>
                  </a:txBody>
                  <a:tcPr marL="72000" marT="18000" marB="18000" anchor="ctr"/>
                </a:tc>
                <a:extLst>
                  <a:ext uri="{0D108BD9-81ED-4DB2-BD59-A6C34878D82A}">
                    <a16:rowId xmlns:a16="http://schemas.microsoft.com/office/drawing/2014/main" val="3295008165"/>
                  </a:ext>
                </a:extLst>
              </a:tr>
              <a:tr h="136054">
                <a:tc>
                  <a:txBody>
                    <a:bodyPr/>
                    <a:lstStyle/>
                    <a:p>
                      <a:r>
                        <a:rPr kumimoji="1" lang="en-US" altLang="ja-JP" sz="900"/>
                        <a:t>ACM03000</a:t>
                      </a:r>
                      <a:endParaRPr kumimoji="1" lang="ja-JP" altLang="en-US" sz="900"/>
                    </a:p>
                  </a:txBody>
                  <a:tcPr marL="72000" marT="0" marB="0" anchor="ctr"/>
                </a:tc>
                <a:tc>
                  <a:txBody>
                    <a:bodyPr/>
                    <a:lstStyle/>
                    <a:p>
                      <a:r>
                        <a:rPr kumimoji="1" lang="ja-JP" altLang="en-US" sz="900"/>
                        <a:t>取引先マスタ登録</a:t>
                      </a:r>
                    </a:p>
                  </a:txBody>
                  <a:tcPr marL="72000" marT="18000" marB="18000" anchor="ctr"/>
                </a:tc>
                <a:extLst>
                  <a:ext uri="{0D108BD9-81ED-4DB2-BD59-A6C34878D82A}">
                    <a16:rowId xmlns:a16="http://schemas.microsoft.com/office/drawing/2014/main" val="1997101099"/>
                  </a:ext>
                </a:extLst>
              </a:tr>
              <a:tr h="136054">
                <a:tc>
                  <a:txBody>
                    <a:bodyPr/>
                    <a:lstStyle/>
                    <a:p>
                      <a:r>
                        <a:rPr kumimoji="1" lang="en-US" altLang="ja-JP" sz="900"/>
                        <a:t>APM03000</a:t>
                      </a:r>
                      <a:endParaRPr kumimoji="1" lang="ja-JP" altLang="en-US" sz="900"/>
                    </a:p>
                  </a:txBody>
                  <a:tcPr marL="72000" marT="0" marB="0" anchor="ctr"/>
                </a:tc>
                <a:tc>
                  <a:txBody>
                    <a:bodyPr/>
                    <a:lstStyle/>
                    <a:p>
                      <a:r>
                        <a:rPr kumimoji="1" lang="ja-JP" altLang="en-US" sz="900"/>
                        <a:t>仕入先マスタ登録</a:t>
                      </a:r>
                    </a:p>
                  </a:txBody>
                  <a:tcPr marL="72000" marT="18000" marB="18000" anchor="ctr"/>
                </a:tc>
                <a:extLst>
                  <a:ext uri="{0D108BD9-81ED-4DB2-BD59-A6C34878D82A}">
                    <a16:rowId xmlns:a16="http://schemas.microsoft.com/office/drawing/2014/main" val="4046690791"/>
                  </a:ext>
                </a:extLst>
              </a:tr>
              <a:tr h="136054">
                <a:tc>
                  <a:txBody>
                    <a:bodyPr/>
                    <a:lstStyle/>
                    <a:p>
                      <a:r>
                        <a:rPr kumimoji="1" lang="en-US" altLang="ja-JP" sz="900"/>
                        <a:t>ARM03000</a:t>
                      </a:r>
                      <a:endParaRPr kumimoji="1" lang="ja-JP" altLang="en-US" sz="900"/>
                    </a:p>
                  </a:txBody>
                  <a:tcPr marL="72000" marT="0" marB="0" anchor="ctr"/>
                </a:tc>
                <a:tc>
                  <a:txBody>
                    <a:bodyPr/>
                    <a:lstStyle/>
                    <a:p>
                      <a:r>
                        <a:rPr kumimoji="1" lang="ja-JP" altLang="en-US" sz="900"/>
                        <a:t>得意先マスタ登録</a:t>
                      </a:r>
                    </a:p>
                  </a:txBody>
                  <a:tcPr marL="72000" marT="18000" marB="18000" anchor="ctr"/>
                </a:tc>
                <a:extLst>
                  <a:ext uri="{0D108BD9-81ED-4DB2-BD59-A6C34878D82A}">
                    <a16:rowId xmlns:a16="http://schemas.microsoft.com/office/drawing/2014/main" val="3049221489"/>
                  </a:ext>
                </a:extLst>
              </a:tr>
              <a:tr h="136054">
                <a:tc>
                  <a:txBody>
                    <a:bodyPr/>
                    <a:lstStyle/>
                    <a:p>
                      <a:r>
                        <a:rPr kumimoji="1" lang="en-US" altLang="ja-JP" sz="900"/>
                        <a:t>NCF00110</a:t>
                      </a:r>
                      <a:endParaRPr kumimoji="1" lang="ja-JP" altLang="en-US" sz="900"/>
                    </a:p>
                  </a:txBody>
                  <a:tcPr marL="72000" marT="0" marB="0" anchor="ctr"/>
                </a:tc>
                <a:tc>
                  <a:txBody>
                    <a:bodyPr/>
                    <a:lstStyle/>
                    <a:p>
                      <a:r>
                        <a:rPr kumimoji="1" lang="ja-JP" altLang="en-US" sz="900"/>
                        <a:t>マスタデータ取込用データ作成（取引先マスタ）</a:t>
                      </a:r>
                    </a:p>
                  </a:txBody>
                  <a:tcPr marL="72000" marT="18000" marB="18000" anchor="ctr"/>
                </a:tc>
                <a:extLst>
                  <a:ext uri="{0D108BD9-81ED-4DB2-BD59-A6C34878D82A}">
                    <a16:rowId xmlns:a16="http://schemas.microsoft.com/office/drawing/2014/main" val="3674354017"/>
                  </a:ext>
                </a:extLst>
              </a:tr>
              <a:tr h="136054">
                <a:tc>
                  <a:txBody>
                    <a:bodyPr/>
                    <a:lstStyle/>
                    <a:p>
                      <a:r>
                        <a:rPr kumimoji="1" lang="en-US" altLang="ja-JP" sz="900"/>
                        <a:t>ACU05100</a:t>
                      </a:r>
                      <a:endParaRPr kumimoji="1" lang="ja-JP" altLang="en-US" sz="900"/>
                    </a:p>
                  </a:txBody>
                  <a:tcPr marL="72000" marT="0" marB="0" anchor="ctr"/>
                </a:tc>
                <a:tc>
                  <a:txBody>
                    <a:bodyPr/>
                    <a:lstStyle/>
                    <a:p>
                      <a:r>
                        <a:rPr kumimoji="1" lang="ja-JP" altLang="en-US" sz="900"/>
                        <a:t>各種マスタ複写（取引先マスタ／得意先マスタ／仕入先マスタ）</a:t>
                      </a:r>
                    </a:p>
                  </a:txBody>
                  <a:tcPr marL="72000" marT="18000" marB="18000" anchor="ctr"/>
                </a:tc>
                <a:extLst>
                  <a:ext uri="{0D108BD9-81ED-4DB2-BD59-A6C34878D82A}">
                    <a16:rowId xmlns:a16="http://schemas.microsoft.com/office/drawing/2014/main" val="737999165"/>
                  </a:ext>
                </a:extLst>
              </a:tr>
              <a:tr h="136054">
                <a:tc>
                  <a:txBody>
                    <a:bodyPr/>
                    <a:lstStyle/>
                    <a:p>
                      <a:r>
                        <a:rPr kumimoji="1" lang="en-US" altLang="ja-JP" sz="900"/>
                        <a:t>ACM05300</a:t>
                      </a:r>
                      <a:endParaRPr kumimoji="1" lang="ja-JP" altLang="en-US" sz="900"/>
                    </a:p>
                  </a:txBody>
                  <a:tcPr marL="72000" marT="0" marB="0" anchor="ctr"/>
                </a:tc>
                <a:tc>
                  <a:txBody>
                    <a:bodyPr/>
                    <a:lstStyle/>
                    <a:p>
                      <a:r>
                        <a:rPr kumimoji="1" lang="ja-JP" altLang="en-US" sz="900" dirty="0"/>
                        <a:t>デジタルインボイス項目対応マスタ登録</a:t>
                      </a:r>
                    </a:p>
                  </a:txBody>
                  <a:tcPr marL="72000" marT="18000" marB="18000" anchor="ctr"/>
                </a:tc>
                <a:extLst>
                  <a:ext uri="{0D108BD9-81ED-4DB2-BD59-A6C34878D82A}">
                    <a16:rowId xmlns:a16="http://schemas.microsoft.com/office/drawing/2014/main" val="680278459"/>
                  </a:ext>
                </a:extLst>
              </a:tr>
            </a:tbl>
          </a:graphicData>
        </a:graphic>
      </p:graphicFrame>
    </p:spTree>
    <p:extLst>
      <p:ext uri="{BB962C8B-B14F-4D97-AF65-F5344CB8AC3E}">
        <p14:creationId xmlns:p14="http://schemas.microsoft.com/office/powerpoint/2010/main" val="39473789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１２．</a:t>
            </a:r>
            <a:r>
              <a:rPr lang="en-US" altLang="ja-JP" sz="1800"/>
              <a:t>NXEI</a:t>
            </a:r>
            <a:r>
              <a:rPr lang="ja-JP" altLang="en-US" sz="1800"/>
              <a:t>：項目対応マスタのパターン化と一覧への部署情報追加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4" y="2041176"/>
            <a:ext cx="8749727"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デジタルインボイス項目対応マスタ登録において、</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2025</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年度版では共通の１パターンしか登録することができず、</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得意先ごとにデジタルインボイスの送信項目を変更することができませんでした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デジタルインボイス一覧において、</a:t>
            </a:r>
            <a:r>
              <a:rPr lang="en-US" altLang="ja-JP">
                <a:solidFill>
                  <a:prstClr val="black"/>
                </a:solidFill>
                <a:latin typeface="メイリオ"/>
                <a:ea typeface="メイリオ"/>
              </a:rPr>
              <a:t>2025</a:t>
            </a:r>
            <a:r>
              <a:rPr lang="ja-JP" altLang="en-US">
                <a:solidFill>
                  <a:prstClr val="black"/>
                </a:solidFill>
                <a:latin typeface="メイリオ"/>
                <a:ea typeface="メイリオ"/>
              </a:rPr>
              <a:t>年度版ではグリッドに買い手の部署情報を表す項目を表示しておらず、</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デジタルインボイス一覧から買い手の部署情報を確認することができませんでした</a:t>
            </a:r>
            <a:endParaRPr lang="en-US" altLang="ja-JP">
              <a:solidFill>
                <a:prstClr val="black"/>
              </a:solidFill>
              <a:latin typeface="メイリオ"/>
              <a:ea typeface="メイリオ"/>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2" y="3363838"/>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得意先ごとにデジタルインボイスの送信項目を設定できます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デジタルインボイス一覧から買い手の部署情報を確認できます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749728"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デジタルインボイス項目対応マスタ登録において、複数のパターンを登録できるよう対応しました</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デジタルインボイス一覧において、グリッドに部署情報を表示するよう対応しました</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　　</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7458087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9B00DF77-7E69-0719-F676-2F3DE6ABA25B}"/>
              </a:ext>
            </a:extLst>
          </p:cNvPr>
          <p:cNvPicPr>
            <a:picLocks noChangeAspect="1"/>
          </p:cNvPicPr>
          <p:nvPr/>
        </p:nvPicPr>
        <p:blipFill>
          <a:blip r:embed="rId3"/>
          <a:stretch>
            <a:fillRect/>
          </a:stretch>
        </p:blipFill>
        <p:spPr>
          <a:xfrm>
            <a:off x="575556" y="1311610"/>
            <a:ext cx="5868652" cy="2948081"/>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１２．</a:t>
            </a:r>
            <a:r>
              <a:rPr lang="en-US" altLang="ja-JP" sz="1800"/>
              <a:t>NXEI</a:t>
            </a:r>
            <a:r>
              <a:rPr lang="ja-JP" altLang="en-US" sz="1800"/>
              <a:t>：項目対応マスタのパターン化と一覧への部署情報追加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3" name="正方形/長方形 12">
            <a:extLst>
              <a:ext uri="{FF2B5EF4-FFF2-40B4-BE49-F238E27FC236}">
                <a16:creationId xmlns:a16="http://schemas.microsoft.com/office/drawing/2014/main" id="{B883C273-D3EE-962B-60AA-B8B282C09A41}"/>
              </a:ext>
            </a:extLst>
          </p:cNvPr>
          <p:cNvSpPr/>
          <p:nvPr/>
        </p:nvSpPr>
        <p:spPr>
          <a:xfrm>
            <a:off x="2015716" y="1608220"/>
            <a:ext cx="2736304" cy="12908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2612376"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デジタルインボイス項目対応マスタ</a:t>
            </a: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登録</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9" name="線吹き出し 2 (枠付き) 12">
            <a:extLst>
              <a:ext uri="{FF2B5EF4-FFF2-40B4-BE49-F238E27FC236}">
                <a16:creationId xmlns:a16="http://schemas.microsoft.com/office/drawing/2014/main" id="{614F162A-0BC9-34EC-6DD9-0575A97FFCAA}"/>
              </a:ext>
            </a:extLst>
          </p:cNvPr>
          <p:cNvSpPr/>
          <p:nvPr/>
        </p:nvSpPr>
        <p:spPr>
          <a:xfrm>
            <a:off x="3887924" y="1895116"/>
            <a:ext cx="2844316" cy="334700"/>
          </a:xfrm>
          <a:prstGeom prst="borderCallout2">
            <a:avLst>
              <a:gd name="adj1" fmla="val 18750"/>
              <a:gd name="adj2" fmla="val -8333"/>
              <a:gd name="adj3" fmla="val 18750"/>
              <a:gd name="adj4" fmla="val -16667"/>
              <a:gd name="adj5" fmla="val -49053"/>
              <a:gd name="adj6" fmla="val -2367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a:solidFill>
                  <a:prstClr val="white"/>
                </a:solidFill>
                <a:latin typeface="メイリオ"/>
                <a:ea typeface="メイリオ"/>
              </a:rPr>
              <a:t>複数のパターンを登録できるよう対応</a:t>
            </a:r>
            <a:endParaRPr lang="en-US" altLang="ja-JP" sz="1200">
              <a:solidFill>
                <a:prstClr val="white"/>
              </a:solidFill>
              <a:latin typeface="メイリオ"/>
              <a:ea typeface="メイリオ"/>
            </a:endParaRPr>
          </a:p>
        </p:txBody>
      </p:sp>
    </p:spTree>
    <p:extLst>
      <p:ext uri="{BB962C8B-B14F-4D97-AF65-F5344CB8AC3E}">
        <p14:creationId xmlns:p14="http://schemas.microsoft.com/office/powerpoint/2010/main" val="3433655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E77B855-5AEE-5800-5C80-9ACE09976345}"/>
              </a:ext>
            </a:extLst>
          </p:cNvPr>
          <p:cNvSpPr>
            <a:spLocks noGrp="1"/>
          </p:cNvSpPr>
          <p:nvPr>
            <p:ph type="sldNum" sz="quarter" idx="12"/>
          </p:nvPr>
        </p:nvSpPr>
        <p:spPr/>
        <p:txBody>
          <a:bodyPr/>
          <a:lstStyle/>
          <a:p>
            <a:fld id="{78AE49ED-73EF-499C-8307-28EB0E7CF529}" type="slidenum">
              <a:rPr kumimoji="1" lang="ja-JP" altLang="en-US" smtClean="0"/>
              <a:t>13</a:t>
            </a:fld>
            <a:endParaRPr kumimoji="1" lang="ja-JP" altLang="en-US" dirty="0"/>
          </a:p>
        </p:txBody>
      </p:sp>
      <p:sp>
        <p:nvSpPr>
          <p:cNvPr id="3" name="テキスト プレースホルダー 2">
            <a:extLst>
              <a:ext uri="{FF2B5EF4-FFF2-40B4-BE49-F238E27FC236}">
                <a16:creationId xmlns:a16="http://schemas.microsoft.com/office/drawing/2014/main" id="{35D6AE7F-8B37-272A-A82D-BC9240709D82}"/>
              </a:ext>
            </a:extLst>
          </p:cNvPr>
          <p:cNvSpPr>
            <a:spLocks noGrp="1"/>
          </p:cNvSpPr>
          <p:nvPr>
            <p:ph type="body" sz="quarter" idx="14"/>
          </p:nvPr>
        </p:nvSpPr>
        <p:spPr>
          <a:xfrm>
            <a:off x="358775" y="951570"/>
            <a:ext cx="8713726" cy="3780420"/>
          </a:xfrm>
        </p:spPr>
        <p:txBody>
          <a:bodyPr/>
          <a:lstStyle/>
          <a:p>
            <a:pPr marL="171450" indent="-171450">
              <a:buClr>
                <a:schemeClr val="accent1"/>
              </a:buClr>
              <a:buFont typeface="Wingdings" panose="05000000000000000000" pitchFamily="2" charset="2"/>
              <a:buChar char="n"/>
            </a:pPr>
            <a:r>
              <a:rPr kumimoji="1" lang="ja-JP" altLang="en-US" sz="1400" b="1" dirty="0">
                <a:solidFill>
                  <a:schemeClr val="tx2"/>
                </a:solidFill>
              </a:rPr>
              <a:t>ライセンス移行について</a:t>
            </a:r>
            <a:endParaRPr kumimoji="1" lang="en-US" altLang="ja-JP" sz="1400" b="1" dirty="0">
              <a:solidFill>
                <a:schemeClr val="tx2"/>
              </a:solidFill>
            </a:endParaRPr>
          </a:p>
          <a:p>
            <a:pPr>
              <a:buClr>
                <a:schemeClr val="accent1"/>
              </a:buClr>
            </a:pPr>
            <a:r>
              <a:rPr kumimoji="1" lang="ja-JP" altLang="en-US" b="1" dirty="0">
                <a:solidFill>
                  <a:schemeClr val="tx2"/>
                </a:solidFill>
              </a:rPr>
              <a:t>　</a:t>
            </a:r>
            <a:r>
              <a:rPr kumimoji="1" lang="ja-JP" altLang="en-US" dirty="0"/>
              <a:t>手形管理と電債オプションをご利用いただいているユーザーさまが電債管理システムに切替の場合は、</a:t>
            </a:r>
            <a:endParaRPr kumimoji="1" lang="en-US" altLang="ja-JP" dirty="0"/>
          </a:p>
          <a:p>
            <a:pPr>
              <a:buClr>
                <a:schemeClr val="accent1"/>
              </a:buClr>
            </a:pPr>
            <a:r>
              <a:rPr lang="ja-JP" altLang="en-US" dirty="0"/>
              <a:t>　</a:t>
            </a:r>
            <a:r>
              <a:rPr lang="ja-JP" altLang="en-US" b="1" u="sng" dirty="0"/>
              <a:t>電債オプション</a:t>
            </a:r>
            <a:r>
              <a:rPr lang="ja-JP" altLang="en-US" dirty="0"/>
              <a:t>のユーザー数が引き継がれます</a:t>
            </a:r>
            <a:endParaRPr lang="en-US" altLang="ja-JP" dirty="0"/>
          </a:p>
          <a:p>
            <a:pPr>
              <a:buClr>
                <a:schemeClr val="accent1"/>
              </a:buClr>
            </a:pPr>
            <a:r>
              <a:rPr kumimoji="1" lang="ja-JP" altLang="en-US" dirty="0"/>
              <a:t>　また、</a:t>
            </a:r>
            <a:r>
              <a:rPr kumimoji="1" lang="en-US" altLang="ja-JP" dirty="0"/>
              <a:t>6</a:t>
            </a:r>
            <a:r>
              <a:rPr kumimoji="1" lang="ja-JP" altLang="en-US" dirty="0"/>
              <a:t>月に</a:t>
            </a:r>
            <a:r>
              <a:rPr kumimoji="1" lang="en-US" altLang="ja-JP" dirty="0"/>
              <a:t>PAL</a:t>
            </a:r>
            <a:r>
              <a:rPr kumimoji="1" lang="ja-JP" altLang="en-US" dirty="0"/>
              <a:t>掲載を予定している発注書内の「切替申請書」をもって切替手続きとさせていただきます</a:t>
            </a:r>
            <a:endParaRPr kumimoji="1" lang="en-US" altLang="ja-JP" dirty="0"/>
          </a:p>
          <a:p>
            <a:pPr>
              <a:buClr>
                <a:schemeClr val="accent1"/>
              </a:buClr>
            </a:pPr>
            <a:endParaRPr lang="en-US" altLang="ja-JP" dirty="0"/>
          </a:p>
          <a:p>
            <a:pPr marL="171450" indent="-171450">
              <a:buClr>
                <a:schemeClr val="accent1"/>
              </a:buClr>
              <a:buFont typeface="Wingdings" panose="05000000000000000000" pitchFamily="2" charset="2"/>
              <a:buChar char="n"/>
            </a:pPr>
            <a:r>
              <a:rPr kumimoji="1" lang="ja-JP" altLang="en-US" sz="1400" b="1" dirty="0">
                <a:solidFill>
                  <a:schemeClr val="tx2"/>
                </a:solidFill>
              </a:rPr>
              <a:t>移行キャンペーンのお知らせ</a:t>
            </a:r>
            <a:endParaRPr kumimoji="1" lang="en-US" altLang="ja-JP" sz="1400" b="1" dirty="0">
              <a:solidFill>
                <a:schemeClr val="tx2"/>
              </a:solidFill>
            </a:endParaRPr>
          </a:p>
          <a:p>
            <a:pPr>
              <a:buClr>
                <a:schemeClr val="accent1"/>
              </a:buClr>
            </a:pPr>
            <a:r>
              <a:rPr lang="ja-JP" altLang="en-US" dirty="0"/>
              <a:t>　現在手形管理のみご利用いただいているユーザーさまは電債管理システムを電債オプションの価格でご提供いたします</a:t>
            </a:r>
            <a:endParaRPr lang="en-US" altLang="ja-JP" dirty="0"/>
          </a:p>
          <a:p>
            <a:pPr>
              <a:buClr>
                <a:schemeClr val="accent1"/>
              </a:buClr>
            </a:pPr>
            <a:r>
              <a:rPr kumimoji="1" lang="ja-JP" altLang="en-US" dirty="0"/>
              <a:t>　是非、電債管理システムへの移行をご検討ください</a:t>
            </a:r>
            <a:endParaRPr kumimoji="1" lang="en-US" altLang="ja-JP" dirty="0"/>
          </a:p>
          <a:p>
            <a:pPr>
              <a:buClr>
                <a:schemeClr val="accent1"/>
              </a:buClr>
            </a:pPr>
            <a:endParaRPr lang="en-US" altLang="ja-JP" dirty="0"/>
          </a:p>
          <a:p>
            <a:pPr>
              <a:buClr>
                <a:schemeClr val="accent1"/>
              </a:buClr>
            </a:pPr>
            <a:endParaRPr lang="en-US" altLang="ja-JP" dirty="0"/>
          </a:p>
          <a:p>
            <a:pPr>
              <a:buClr>
                <a:schemeClr val="accent1"/>
              </a:buClr>
            </a:pPr>
            <a:endParaRPr lang="en-US" altLang="ja-JP" dirty="0"/>
          </a:p>
          <a:p>
            <a:pPr>
              <a:buClr>
                <a:schemeClr val="accent1"/>
              </a:buClr>
            </a:pPr>
            <a:endParaRPr lang="en-US" altLang="ja-JP" dirty="0"/>
          </a:p>
          <a:p>
            <a:pPr>
              <a:buClr>
                <a:schemeClr val="accent1"/>
              </a:buClr>
            </a:pPr>
            <a:endParaRPr lang="en-US" altLang="ja-JP" dirty="0"/>
          </a:p>
          <a:p>
            <a:pPr>
              <a:buClr>
                <a:schemeClr val="accent1"/>
              </a:buClr>
            </a:pPr>
            <a:endParaRPr lang="en-US" altLang="ja-JP" dirty="0"/>
          </a:p>
          <a:p>
            <a:pPr>
              <a:buClr>
                <a:schemeClr val="accent1"/>
              </a:buClr>
            </a:pPr>
            <a:endParaRPr lang="en-US" altLang="ja-JP" dirty="0"/>
          </a:p>
          <a:p>
            <a:pPr>
              <a:buClr>
                <a:schemeClr val="accent1"/>
              </a:buClr>
            </a:pPr>
            <a:r>
              <a:rPr lang="ja-JP" altLang="en-US" dirty="0"/>
              <a:t>　期間：</a:t>
            </a:r>
            <a:r>
              <a:rPr lang="en-US" altLang="ja-JP" dirty="0"/>
              <a:t>2026</a:t>
            </a:r>
            <a:r>
              <a:rPr lang="ja-JP" altLang="en-US" dirty="0"/>
              <a:t>年</a:t>
            </a:r>
            <a:r>
              <a:rPr lang="en-US" altLang="ja-JP" dirty="0"/>
              <a:t>8</a:t>
            </a:r>
            <a:r>
              <a:rPr lang="ja-JP" altLang="en-US" dirty="0"/>
              <a:t>月</a:t>
            </a:r>
            <a:r>
              <a:rPr lang="en-US" altLang="ja-JP" dirty="0"/>
              <a:t>1</a:t>
            </a:r>
            <a:r>
              <a:rPr lang="ja-JP" altLang="en-US" dirty="0"/>
              <a:t>日～</a:t>
            </a:r>
            <a:r>
              <a:rPr lang="en-US" altLang="ja-JP" dirty="0"/>
              <a:t>2027</a:t>
            </a:r>
            <a:r>
              <a:rPr lang="ja-JP" altLang="en-US" dirty="0"/>
              <a:t>年</a:t>
            </a:r>
            <a:r>
              <a:rPr lang="en-US" altLang="ja-JP" dirty="0"/>
              <a:t>7</a:t>
            </a:r>
            <a:r>
              <a:rPr lang="ja-JP" altLang="en-US" dirty="0"/>
              <a:t>月</a:t>
            </a:r>
            <a:r>
              <a:rPr lang="en-US" altLang="ja-JP" dirty="0"/>
              <a:t>31</a:t>
            </a:r>
            <a:r>
              <a:rPr lang="ja-JP" altLang="en-US" dirty="0"/>
              <a:t>日</a:t>
            </a:r>
            <a:endParaRPr lang="en-US" altLang="ja-JP" dirty="0"/>
          </a:p>
          <a:p>
            <a:pPr>
              <a:buClr>
                <a:schemeClr val="accent1"/>
              </a:buClr>
            </a:pPr>
            <a:r>
              <a:rPr lang="ja-JP" altLang="en-US" dirty="0"/>
              <a:t>　対象：手形管理のみ契約のユーザーさま</a:t>
            </a:r>
            <a:endParaRPr lang="en-US" altLang="ja-JP" dirty="0"/>
          </a:p>
          <a:p>
            <a:pPr>
              <a:buClr>
                <a:schemeClr val="accent1"/>
              </a:buClr>
            </a:pPr>
            <a:r>
              <a:rPr lang="ja-JP" altLang="en-US" dirty="0"/>
              <a:t>　</a:t>
            </a:r>
            <a:endParaRPr lang="en-US" altLang="ja-JP" dirty="0"/>
          </a:p>
        </p:txBody>
      </p:sp>
      <p:sp>
        <p:nvSpPr>
          <p:cNvPr id="4" name="タイトル 3">
            <a:extLst>
              <a:ext uri="{FF2B5EF4-FFF2-40B4-BE49-F238E27FC236}">
                <a16:creationId xmlns:a16="http://schemas.microsoft.com/office/drawing/2014/main" id="{76689539-B619-8105-18CA-7A6A50B44F3E}"/>
              </a:ext>
            </a:extLst>
          </p:cNvPr>
          <p:cNvSpPr>
            <a:spLocks noGrp="1"/>
          </p:cNvSpPr>
          <p:nvPr>
            <p:ph type="title"/>
          </p:nvPr>
        </p:nvSpPr>
        <p:spPr/>
        <p:txBody>
          <a:bodyPr/>
          <a:lstStyle/>
          <a:p>
            <a:r>
              <a:rPr kumimoji="1" lang="ja-JP" altLang="en-US" sz="2400" dirty="0"/>
              <a:t>電債管理システムについてのご案内</a:t>
            </a:r>
          </a:p>
        </p:txBody>
      </p:sp>
      <p:sp>
        <p:nvSpPr>
          <p:cNvPr id="5" name="フッター プレースホルダー 4">
            <a:extLst>
              <a:ext uri="{FF2B5EF4-FFF2-40B4-BE49-F238E27FC236}">
                <a16:creationId xmlns:a16="http://schemas.microsoft.com/office/drawing/2014/main" id="{1E9DA426-007D-ACCA-1D9B-AFBADD2773C4}"/>
              </a:ext>
            </a:extLst>
          </p:cNvPr>
          <p:cNvSpPr>
            <a:spLocks noGrp="1"/>
          </p:cNvSpPr>
          <p:nvPr>
            <p:ph type="ftr" sz="quarter" idx="3"/>
          </p:nvPr>
        </p:nvSpPr>
        <p:spPr/>
        <p:txBody>
          <a:bodyPr/>
          <a:lstStyle/>
          <a:p>
            <a:r>
              <a:rPr lang="en-US" altLang="ja-JP"/>
              <a:t>©2026 Canon IT Solutions Inc. All rights reserved.</a:t>
            </a:r>
            <a:endParaRPr lang="ja-JP" altLang="en-US" dirty="0"/>
          </a:p>
        </p:txBody>
      </p:sp>
      <p:graphicFrame>
        <p:nvGraphicFramePr>
          <p:cNvPr id="6" name="表 7">
            <a:extLst>
              <a:ext uri="{FF2B5EF4-FFF2-40B4-BE49-F238E27FC236}">
                <a16:creationId xmlns:a16="http://schemas.microsoft.com/office/drawing/2014/main" id="{833E0A10-03C0-3C1F-5BF3-C43FE7D20B01}"/>
              </a:ext>
            </a:extLst>
          </p:cNvPr>
          <p:cNvGraphicFramePr>
            <a:graphicFrameLocks noGrp="1"/>
          </p:cNvGraphicFramePr>
          <p:nvPr>
            <p:extLst>
              <p:ext uri="{D42A27DB-BD31-4B8C-83A1-F6EECF244321}">
                <p14:modId xmlns:p14="http://schemas.microsoft.com/office/powerpoint/2010/main" val="1216013929"/>
              </p:ext>
            </p:extLst>
          </p:nvPr>
        </p:nvGraphicFramePr>
        <p:xfrm>
          <a:off x="575556" y="2732340"/>
          <a:ext cx="7524836" cy="1357103"/>
        </p:xfrm>
        <a:graphic>
          <a:graphicData uri="http://schemas.openxmlformats.org/drawingml/2006/table">
            <a:tbl>
              <a:tblPr firstRow="1" bandRow="1">
                <a:tableStyleId>{21E4AEA4-8DFA-4A89-87EB-49C32662AFE0}</a:tableStyleId>
              </a:tblPr>
              <a:tblGrid>
                <a:gridCol w="4356484">
                  <a:extLst>
                    <a:ext uri="{9D8B030D-6E8A-4147-A177-3AD203B41FA5}">
                      <a16:colId xmlns:a16="http://schemas.microsoft.com/office/drawing/2014/main" val="3730250892"/>
                    </a:ext>
                  </a:extLst>
                </a:gridCol>
                <a:gridCol w="1332148">
                  <a:extLst>
                    <a:ext uri="{9D8B030D-6E8A-4147-A177-3AD203B41FA5}">
                      <a16:colId xmlns:a16="http://schemas.microsoft.com/office/drawing/2014/main" val="4163968900"/>
                    </a:ext>
                  </a:extLst>
                </a:gridCol>
                <a:gridCol w="1836204">
                  <a:extLst>
                    <a:ext uri="{9D8B030D-6E8A-4147-A177-3AD203B41FA5}">
                      <a16:colId xmlns:a16="http://schemas.microsoft.com/office/drawing/2014/main" val="547186745"/>
                    </a:ext>
                  </a:extLst>
                </a:gridCol>
              </a:tblGrid>
              <a:tr h="231404">
                <a:tc>
                  <a:txBody>
                    <a:bodyPr/>
                    <a:lstStyle/>
                    <a:p>
                      <a:pPr algn="ctr">
                        <a:lnSpc>
                          <a:spcPct val="150000"/>
                        </a:lnSpc>
                      </a:pPr>
                      <a:r>
                        <a:rPr kumimoji="1" lang="ja-JP" altLang="en-US" sz="1100" dirty="0"/>
                        <a:t>キャンペーン内容</a:t>
                      </a:r>
                    </a:p>
                  </a:txBody>
                  <a:tcPr/>
                </a:tc>
                <a:tc>
                  <a:txBody>
                    <a:bodyPr/>
                    <a:lstStyle/>
                    <a:p>
                      <a:pPr algn="ctr">
                        <a:lnSpc>
                          <a:spcPct val="150000"/>
                        </a:lnSpc>
                      </a:pPr>
                      <a:r>
                        <a:rPr kumimoji="1" lang="ja-JP" altLang="en-US" sz="1100" dirty="0"/>
                        <a:t>定価</a:t>
                      </a:r>
                    </a:p>
                  </a:txBody>
                  <a:tcPr/>
                </a:tc>
                <a:tc>
                  <a:txBody>
                    <a:bodyPr/>
                    <a:lstStyle/>
                    <a:p>
                      <a:pPr algn="ctr">
                        <a:lnSpc>
                          <a:spcPct val="150000"/>
                        </a:lnSpc>
                      </a:pPr>
                      <a:r>
                        <a:rPr kumimoji="1" lang="ja-JP" altLang="en-US" sz="1100" dirty="0"/>
                        <a:t>パートナーさま提供価格</a:t>
                      </a:r>
                    </a:p>
                  </a:txBody>
                  <a:tcPr/>
                </a:tc>
                <a:extLst>
                  <a:ext uri="{0D108BD9-81ED-4DB2-BD59-A6C34878D82A}">
                    <a16:rowId xmlns:a16="http://schemas.microsoft.com/office/drawing/2014/main" val="1031756889"/>
                  </a:ext>
                </a:extLst>
              </a:tr>
              <a:tr h="517579">
                <a:tc>
                  <a:txBody>
                    <a:bodyPr/>
                    <a:lstStyle/>
                    <a:p>
                      <a:pPr>
                        <a:lnSpc>
                          <a:spcPct val="200000"/>
                        </a:lnSpc>
                      </a:pPr>
                      <a:r>
                        <a:rPr kumimoji="1" lang="ja-JP" altLang="en-US" sz="1100" dirty="0"/>
                        <a:t>電債管理システム　</a:t>
                      </a:r>
                      <a:r>
                        <a:rPr kumimoji="1" lang="en-US" altLang="ja-JP" sz="1100" dirty="0"/>
                        <a:t>Base User License</a:t>
                      </a:r>
                      <a:r>
                        <a:rPr kumimoji="1" lang="ja-JP" altLang="en-US" sz="1100" dirty="0"/>
                        <a:t>（移行キャンペーン）</a:t>
                      </a:r>
                      <a:endParaRPr kumimoji="1" lang="en-US" altLang="ja-JP" sz="1100" dirty="0"/>
                    </a:p>
                  </a:txBody>
                  <a:tcPr/>
                </a:tc>
                <a:tc>
                  <a:txBody>
                    <a:bodyPr/>
                    <a:lstStyle/>
                    <a:p>
                      <a:pPr algn="ctr">
                        <a:lnSpc>
                          <a:spcPct val="200000"/>
                        </a:lnSpc>
                      </a:pPr>
                      <a:r>
                        <a:rPr kumimoji="1" lang="en-US" altLang="ja-JP" sz="1100" dirty="0"/>
                        <a:t>1,000,000</a:t>
                      </a:r>
                      <a:r>
                        <a:rPr kumimoji="1" lang="ja-JP" altLang="en-US" sz="1100" dirty="0"/>
                        <a:t>円</a:t>
                      </a:r>
                    </a:p>
                  </a:txBody>
                  <a:tcPr/>
                </a:tc>
                <a:tc>
                  <a:txBody>
                    <a:bodyPr/>
                    <a:lstStyle/>
                    <a:p>
                      <a:pPr algn="ctr">
                        <a:lnSpc>
                          <a:spcPct val="200000"/>
                        </a:lnSpc>
                      </a:pPr>
                      <a:r>
                        <a:rPr kumimoji="1" lang="en-US" altLang="ja-JP" sz="1100" dirty="0"/>
                        <a:t>750,000</a:t>
                      </a:r>
                      <a:r>
                        <a:rPr kumimoji="1" lang="ja-JP" altLang="en-US" sz="1100" dirty="0"/>
                        <a:t>円</a:t>
                      </a:r>
                    </a:p>
                  </a:txBody>
                  <a:tcPr/>
                </a:tc>
                <a:extLst>
                  <a:ext uri="{0D108BD9-81ED-4DB2-BD59-A6C34878D82A}">
                    <a16:rowId xmlns:a16="http://schemas.microsoft.com/office/drawing/2014/main" val="1595771664"/>
                  </a:ext>
                </a:extLst>
              </a:tr>
              <a:tr h="517579">
                <a:tc>
                  <a:txBody>
                    <a:bodyPr/>
                    <a:lstStyle/>
                    <a:p>
                      <a:pPr>
                        <a:lnSpc>
                          <a:spcPct val="200000"/>
                        </a:lnSpc>
                      </a:pPr>
                      <a:r>
                        <a:rPr kumimoji="1" lang="ja-JP" altLang="en-US" sz="1100" dirty="0"/>
                        <a:t>電債管理システム　</a:t>
                      </a:r>
                      <a:r>
                        <a:rPr kumimoji="1" lang="en-US" altLang="ja-JP" sz="1100" dirty="0"/>
                        <a:t>Standard User</a:t>
                      </a:r>
                      <a:r>
                        <a:rPr kumimoji="1" lang="ja-JP" altLang="en-US" sz="1100" dirty="0"/>
                        <a:t>（移行キャンペーン）</a:t>
                      </a:r>
                      <a:endParaRPr kumimoji="1" lang="en-US" altLang="ja-JP" sz="1100" dirty="0"/>
                    </a:p>
                  </a:txBody>
                  <a:tcPr/>
                </a:tc>
                <a:tc>
                  <a:txBody>
                    <a:bodyPr/>
                    <a:lstStyle/>
                    <a:p>
                      <a:pPr algn="ctr">
                        <a:lnSpc>
                          <a:spcPct val="200000"/>
                        </a:lnSpc>
                      </a:pPr>
                      <a:r>
                        <a:rPr kumimoji="1" lang="en-US" altLang="ja-JP" sz="1100" dirty="0"/>
                        <a:t>100,000</a:t>
                      </a:r>
                      <a:r>
                        <a:rPr kumimoji="1" lang="ja-JP" altLang="en-US" sz="1100" dirty="0"/>
                        <a:t>円</a:t>
                      </a:r>
                    </a:p>
                  </a:txBody>
                  <a:tcPr/>
                </a:tc>
                <a:tc>
                  <a:txBody>
                    <a:bodyPr/>
                    <a:lstStyle/>
                    <a:p>
                      <a:pPr algn="ctr">
                        <a:lnSpc>
                          <a:spcPct val="200000"/>
                        </a:lnSpc>
                      </a:pPr>
                      <a:r>
                        <a:rPr kumimoji="1" lang="en-US" altLang="ja-JP" sz="1100" dirty="0"/>
                        <a:t>75,000</a:t>
                      </a:r>
                      <a:r>
                        <a:rPr kumimoji="1" lang="ja-JP" altLang="en-US" sz="1100" dirty="0"/>
                        <a:t>円</a:t>
                      </a:r>
                    </a:p>
                  </a:txBody>
                  <a:tcPr/>
                </a:tc>
                <a:extLst>
                  <a:ext uri="{0D108BD9-81ED-4DB2-BD59-A6C34878D82A}">
                    <a16:rowId xmlns:a16="http://schemas.microsoft.com/office/drawing/2014/main" val="3800161855"/>
                  </a:ext>
                </a:extLst>
              </a:tr>
            </a:tbl>
          </a:graphicData>
        </a:graphic>
      </p:graphicFrame>
    </p:spTree>
    <p:extLst>
      <p:ext uri="{BB962C8B-B14F-4D97-AF65-F5344CB8AC3E}">
        <p14:creationId xmlns:p14="http://schemas.microsoft.com/office/powerpoint/2010/main" val="14217122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4D1F45B-9389-D7A3-467E-45B9980ECBDE}"/>
              </a:ext>
            </a:extLst>
          </p:cNvPr>
          <p:cNvPicPr>
            <a:picLocks noChangeAspect="1"/>
          </p:cNvPicPr>
          <p:nvPr/>
        </p:nvPicPr>
        <p:blipFill>
          <a:blip r:embed="rId3"/>
          <a:stretch>
            <a:fillRect/>
          </a:stretch>
        </p:blipFill>
        <p:spPr>
          <a:xfrm>
            <a:off x="530948" y="1282363"/>
            <a:ext cx="4858305" cy="3183818"/>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１２．</a:t>
            </a:r>
            <a:r>
              <a:rPr lang="en-US" altLang="ja-JP" sz="1800"/>
              <a:t>NXEI</a:t>
            </a:r>
            <a:r>
              <a:rPr lang="ja-JP" altLang="en-US" sz="1800"/>
              <a:t>：項目対応マスタのパターン化と一覧への部署情報追加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3" name="正方形/長方形 12">
            <a:extLst>
              <a:ext uri="{FF2B5EF4-FFF2-40B4-BE49-F238E27FC236}">
                <a16:creationId xmlns:a16="http://schemas.microsoft.com/office/drawing/2014/main" id="{B883C273-D3EE-962B-60AA-B8B282C09A41}"/>
              </a:ext>
            </a:extLst>
          </p:cNvPr>
          <p:cNvSpPr/>
          <p:nvPr/>
        </p:nvSpPr>
        <p:spPr>
          <a:xfrm>
            <a:off x="647564" y="2393322"/>
            <a:ext cx="2736304" cy="11861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2564888"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得意先</a:t>
            </a: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マスタ登録</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7" name="線吹き出し 2 (枠付き) 12">
            <a:extLst>
              <a:ext uri="{FF2B5EF4-FFF2-40B4-BE49-F238E27FC236}">
                <a16:creationId xmlns:a16="http://schemas.microsoft.com/office/drawing/2014/main" id="{A858E857-EBC8-9671-497D-7EC2B3494719}"/>
              </a:ext>
            </a:extLst>
          </p:cNvPr>
          <p:cNvSpPr/>
          <p:nvPr/>
        </p:nvSpPr>
        <p:spPr>
          <a:xfrm>
            <a:off x="3563888" y="2679762"/>
            <a:ext cx="4644516" cy="584267"/>
          </a:xfrm>
          <a:prstGeom prst="borderCallout2">
            <a:avLst>
              <a:gd name="adj1" fmla="val 18750"/>
              <a:gd name="adj2" fmla="val -8333"/>
              <a:gd name="adj3" fmla="val 18750"/>
              <a:gd name="adj4" fmla="val -16667"/>
              <a:gd name="adj5" fmla="val -18253"/>
              <a:gd name="adj6" fmla="val -2332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メイリオ"/>
                <a:ea typeface="メイリオ"/>
                <a:cs typeface="+mn-cs"/>
              </a:rPr>
              <a:t>得意先ごとに項目対応マスタのパターンを指定できるよう対応</a:t>
            </a:r>
            <a:endParaRPr kumimoji="1" lang="en-US" altLang="ja-JP" sz="1200" b="0" i="0" u="none" strike="noStrike" kern="1200" cap="none" spc="0" normalizeH="0" baseline="0" noProof="0">
              <a:ln>
                <a:noFill/>
              </a:ln>
              <a:solidFill>
                <a:prstClr val="white"/>
              </a:solidFill>
              <a:effectLst/>
              <a:uLnTx/>
              <a:uFillTx/>
              <a:latin typeface="メイリオ"/>
              <a:ea typeface="メイリオ"/>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cap="none" spc="0" normalizeH="0" baseline="0" noProof="0">
                <a:ln>
                  <a:noFill/>
                </a:ln>
                <a:solidFill>
                  <a:prstClr val="white"/>
                </a:solidFill>
                <a:effectLst/>
                <a:uLnTx/>
                <a:uFillTx/>
                <a:latin typeface="メイリオ"/>
                <a:ea typeface="メイリオ"/>
                <a:cs typeface="+mn-cs"/>
              </a:rPr>
              <a:t>※</a:t>
            </a:r>
            <a:r>
              <a:rPr kumimoji="1" lang="ja-JP" altLang="en-US" sz="1200" b="0" i="0" u="none" strike="noStrike" kern="1200" cap="none" spc="0" normalizeH="0" baseline="0" noProof="0">
                <a:ln>
                  <a:noFill/>
                </a:ln>
                <a:solidFill>
                  <a:prstClr val="white"/>
                </a:solidFill>
                <a:effectLst/>
                <a:uLnTx/>
                <a:uFillTx/>
                <a:latin typeface="メイリオ"/>
                <a:ea typeface="メイリオ"/>
                <a:cs typeface="+mn-cs"/>
              </a:rPr>
              <a:t>未指定の場合には、デフォルトのパターンが使用されます</a:t>
            </a:r>
            <a:endParaRPr kumimoji="1" lang="en-US" altLang="ja-JP" sz="1200" b="0" i="0" u="none" strike="noStrike" kern="1200" cap="none" spc="0" normalizeH="0" baseline="0" noProof="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25499125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１２．</a:t>
            </a:r>
            <a:r>
              <a:rPr lang="en-US" altLang="ja-JP" sz="1800"/>
              <a:t>NXEI</a:t>
            </a:r>
            <a:r>
              <a:rPr lang="ja-JP" altLang="en-US" sz="1800"/>
              <a:t>：項目対応マスタのパターン化と一覧への部署情報追加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2564888"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デジタルインボイス一覧</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9" name="テキスト プレースホルダー 2">
            <a:extLst>
              <a:ext uri="{FF2B5EF4-FFF2-40B4-BE49-F238E27FC236}">
                <a16:creationId xmlns:a16="http://schemas.microsoft.com/office/drawing/2014/main" id="{81D592C8-A9C1-F8A4-C848-CCF1995A5A54}"/>
              </a:ext>
            </a:extLst>
          </p:cNvPr>
          <p:cNvSpPr txBox="1">
            <a:spLocks/>
          </p:cNvSpPr>
          <p:nvPr/>
        </p:nvSpPr>
        <p:spPr>
          <a:xfrm>
            <a:off x="350928" y="4335946"/>
            <a:ext cx="7605448"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買い手</a:t>
            </a:r>
            <a:r>
              <a:rPr lang="ja-JP" altLang="en-US">
                <a:solidFill>
                  <a:prstClr val="black"/>
                </a:solidFill>
                <a:latin typeface="メイリオ"/>
                <a:ea typeface="メイリオ"/>
              </a:rPr>
              <a:t>の</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宛先情報として</a:t>
            </a:r>
            <a:r>
              <a:rPr lang="ja-JP" altLang="en-US">
                <a:solidFill>
                  <a:prstClr val="black"/>
                </a:solidFill>
                <a:latin typeface="メイリオ"/>
                <a:ea typeface="メイリオ"/>
              </a:rPr>
              <a:t>の</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利用が見込まれる項目は</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１１．</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NXEI</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：得意先マスタへのデジタルインボイス設定項目追加　</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をご参照ください</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pic>
        <p:nvPicPr>
          <p:cNvPr id="8" name="図 7">
            <a:extLst>
              <a:ext uri="{FF2B5EF4-FFF2-40B4-BE49-F238E27FC236}">
                <a16:creationId xmlns:a16="http://schemas.microsoft.com/office/drawing/2014/main" id="{58444D53-59A5-E3EE-51DE-546C2E9F8607}"/>
              </a:ext>
            </a:extLst>
          </p:cNvPr>
          <p:cNvPicPr>
            <a:picLocks noChangeAspect="1"/>
          </p:cNvPicPr>
          <p:nvPr/>
        </p:nvPicPr>
        <p:blipFill>
          <a:blip r:embed="rId3"/>
          <a:srcRect t="-1" b="49333"/>
          <a:stretch/>
        </p:blipFill>
        <p:spPr>
          <a:xfrm>
            <a:off x="523822" y="1311610"/>
            <a:ext cx="5802759" cy="1548172"/>
          </a:xfrm>
          <a:prstGeom prst="rect">
            <a:avLst/>
          </a:prstGeom>
          <a:ln>
            <a:solidFill>
              <a:schemeClr val="bg1">
                <a:lumMod val="85000"/>
              </a:schemeClr>
            </a:solidFill>
          </a:ln>
        </p:spPr>
      </p:pic>
      <p:sp>
        <p:nvSpPr>
          <p:cNvPr id="15" name="正方形/長方形 14">
            <a:extLst>
              <a:ext uri="{FF2B5EF4-FFF2-40B4-BE49-F238E27FC236}">
                <a16:creationId xmlns:a16="http://schemas.microsoft.com/office/drawing/2014/main" id="{C90C9E88-EE0F-4550-609E-F798D6B7F173}"/>
              </a:ext>
            </a:extLst>
          </p:cNvPr>
          <p:cNvSpPr/>
          <p:nvPr/>
        </p:nvSpPr>
        <p:spPr>
          <a:xfrm>
            <a:off x="1583668" y="2103698"/>
            <a:ext cx="3636404" cy="79208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12" name="図 11">
            <a:extLst>
              <a:ext uri="{FF2B5EF4-FFF2-40B4-BE49-F238E27FC236}">
                <a16:creationId xmlns:a16="http://schemas.microsoft.com/office/drawing/2014/main" id="{594EC1B5-0C9E-DCA0-54D8-2A94570A8942}"/>
              </a:ext>
            </a:extLst>
          </p:cNvPr>
          <p:cNvPicPr>
            <a:picLocks noChangeAspect="1"/>
          </p:cNvPicPr>
          <p:nvPr/>
        </p:nvPicPr>
        <p:blipFill>
          <a:blip r:embed="rId4"/>
          <a:srcRect b="49041"/>
          <a:stretch/>
        </p:blipFill>
        <p:spPr>
          <a:xfrm>
            <a:off x="2915816" y="2715766"/>
            <a:ext cx="5769681" cy="1548172"/>
          </a:xfrm>
          <a:prstGeom prst="rect">
            <a:avLst/>
          </a:prstGeom>
          <a:ln>
            <a:solidFill>
              <a:schemeClr val="bg1">
                <a:lumMod val="85000"/>
              </a:schemeClr>
            </a:solidFill>
          </a:ln>
        </p:spPr>
      </p:pic>
      <p:sp>
        <p:nvSpPr>
          <p:cNvPr id="16" name="正方形/長方形 15">
            <a:extLst>
              <a:ext uri="{FF2B5EF4-FFF2-40B4-BE49-F238E27FC236}">
                <a16:creationId xmlns:a16="http://schemas.microsoft.com/office/drawing/2014/main" id="{B0A2E994-6914-3CE1-87B5-66FDE4330261}"/>
              </a:ext>
            </a:extLst>
          </p:cNvPr>
          <p:cNvSpPr/>
          <p:nvPr/>
        </p:nvSpPr>
        <p:spPr>
          <a:xfrm>
            <a:off x="2987824" y="3507854"/>
            <a:ext cx="4608512" cy="75608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7" name="線吹き出し 2 (枠付き) 12">
            <a:extLst>
              <a:ext uri="{FF2B5EF4-FFF2-40B4-BE49-F238E27FC236}">
                <a16:creationId xmlns:a16="http://schemas.microsoft.com/office/drawing/2014/main" id="{0BF913E6-60FA-3A53-F572-13ADCFCF0228}"/>
              </a:ext>
            </a:extLst>
          </p:cNvPr>
          <p:cNvSpPr/>
          <p:nvPr/>
        </p:nvSpPr>
        <p:spPr>
          <a:xfrm>
            <a:off x="5059312" y="1541261"/>
            <a:ext cx="1888952" cy="516221"/>
          </a:xfrm>
          <a:prstGeom prst="borderCallout2">
            <a:avLst>
              <a:gd name="adj1" fmla="val 18750"/>
              <a:gd name="adj2" fmla="val -8333"/>
              <a:gd name="adj3" fmla="val 18750"/>
              <a:gd name="adj4" fmla="val -16667"/>
              <a:gd name="adj5" fmla="val 113686"/>
              <a:gd name="adj6" fmla="val -3629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買い手の宛先情報を追加</a:t>
            </a:r>
          </a:p>
        </p:txBody>
      </p:sp>
    </p:spTree>
    <p:extLst>
      <p:ext uri="{BB962C8B-B14F-4D97-AF65-F5344CB8AC3E}">
        <p14:creationId xmlns:p14="http://schemas.microsoft.com/office/powerpoint/2010/main" val="14753745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dirty="0" err="1">
                <a:latin typeface="+mn-ea"/>
              </a:rPr>
              <a:t>SuperStream</a:t>
            </a:r>
            <a:r>
              <a:rPr lang="en-US" altLang="ja-JP" sz="2400" dirty="0">
                <a:latin typeface="+mn-ea"/>
              </a:rPr>
              <a:t>-NX </a:t>
            </a:r>
            <a:r>
              <a:rPr lang="ja-JP" altLang="en-US" sz="2400" dirty="0">
                <a:latin typeface="+mn-ea"/>
              </a:rPr>
              <a:t>統合会計 </a:t>
            </a:r>
            <a:r>
              <a:rPr lang="ja-JP" altLang="en-US" sz="1800" dirty="0">
                <a:latin typeface="+mn-ea"/>
              </a:rPr>
              <a:t>機能改善</a:t>
            </a:r>
            <a:r>
              <a:rPr lang="ja-JP" altLang="en-US" sz="2400" dirty="0">
                <a:latin typeface="+mn-ea"/>
              </a:rPr>
              <a:t> </a:t>
            </a:r>
            <a:br>
              <a:rPr lang="en-US" altLang="ja-JP" sz="2800" dirty="0"/>
            </a:br>
            <a:r>
              <a:rPr lang="ja-JP" altLang="en-US" sz="1800" dirty="0"/>
              <a:t>１２．</a:t>
            </a:r>
            <a:r>
              <a:rPr lang="en-US" altLang="ja-JP" sz="1800" dirty="0"/>
              <a:t>NXEI</a:t>
            </a:r>
            <a:r>
              <a:rPr lang="ja-JP" altLang="en-US" sz="1800" dirty="0"/>
              <a:t>：項目対応マスタのパターン化と一覧への部署情報追加　</a:t>
            </a:r>
            <a:endParaRPr kumimoji="1" lang="ja-JP" altLang="en-US" dirty="0"/>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331050" y="1023578"/>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3" name="表 2">
            <a:extLst>
              <a:ext uri="{FF2B5EF4-FFF2-40B4-BE49-F238E27FC236}">
                <a16:creationId xmlns:a16="http://schemas.microsoft.com/office/drawing/2014/main" id="{4DE35FE6-7226-99CD-D86A-662A9B0C39C8}"/>
              </a:ext>
            </a:extLst>
          </p:cNvPr>
          <p:cNvGraphicFramePr>
            <a:graphicFrameLocks noGrp="1"/>
          </p:cNvGraphicFramePr>
          <p:nvPr/>
        </p:nvGraphicFramePr>
        <p:xfrm>
          <a:off x="475066" y="1311610"/>
          <a:ext cx="4384966" cy="2318124"/>
        </p:xfrm>
        <a:graphic>
          <a:graphicData uri="http://schemas.openxmlformats.org/drawingml/2006/table">
            <a:tbl>
              <a:tblPr firstRow="1" bandRow="1">
                <a:tableStyleId>{21E4AEA4-8DFA-4A89-87EB-49C32662AFE0}</a:tableStyleId>
              </a:tblPr>
              <a:tblGrid>
                <a:gridCol w="892578">
                  <a:extLst>
                    <a:ext uri="{9D8B030D-6E8A-4147-A177-3AD203B41FA5}">
                      <a16:colId xmlns:a16="http://schemas.microsoft.com/office/drawing/2014/main" val="2522734468"/>
                    </a:ext>
                  </a:extLst>
                </a:gridCol>
                <a:gridCol w="3492388">
                  <a:extLst>
                    <a:ext uri="{9D8B030D-6E8A-4147-A177-3AD203B41FA5}">
                      <a16:colId xmlns:a16="http://schemas.microsoft.com/office/drawing/2014/main" val="2364541098"/>
                    </a:ext>
                  </a:extLst>
                </a:gridCol>
              </a:tblGrid>
              <a:tr h="233751">
                <a:tc>
                  <a:txBody>
                    <a:bodyPr/>
                    <a:lstStyle/>
                    <a:p>
                      <a:r>
                        <a:rPr kumimoji="1" lang="ja-JP" altLang="en-US" sz="900">
                          <a:latin typeface="+mj-lt"/>
                        </a:rPr>
                        <a:t>機能</a:t>
                      </a:r>
                      <a:r>
                        <a:rPr kumimoji="1" lang="en-US" altLang="ja-JP" sz="900">
                          <a:latin typeface="+mj-lt"/>
                        </a:rPr>
                        <a:t>ID</a:t>
                      </a:r>
                      <a:endParaRPr kumimoji="1" lang="ja-JP" altLang="en-US" sz="900">
                        <a:latin typeface="+mj-lt"/>
                      </a:endParaRPr>
                    </a:p>
                  </a:txBody>
                  <a:tcPr anchor="ctr"/>
                </a:tc>
                <a:tc>
                  <a:txBody>
                    <a:bodyPr/>
                    <a:lstStyle/>
                    <a:p>
                      <a:r>
                        <a:rPr kumimoji="1" lang="ja-JP" altLang="en-US" sz="900">
                          <a:latin typeface="+mj-lt"/>
                        </a:rPr>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mj-lt"/>
                          <a:ea typeface="メイリオ" panose="020B0604030504040204" pitchFamily="50" charset="-128"/>
                        </a:rPr>
                        <a:t>NSM00100</a:t>
                      </a:r>
                    </a:p>
                  </a:txBody>
                  <a:tcPr marL="72000" marT="0" marB="0" anchor="ctr"/>
                </a:tc>
                <a:tc>
                  <a:txBody>
                    <a:bodyPr/>
                    <a:lstStyle/>
                    <a:p>
                      <a:r>
                        <a:rPr kumimoji="1" lang="ja-JP" altLang="en-US" sz="900">
                          <a:latin typeface="+mj-lt"/>
                        </a:rPr>
                        <a:t>新会社セットアップ</a:t>
                      </a:r>
                    </a:p>
                  </a:txBody>
                  <a:tcPr marL="72000" marT="18000" marB="18000" anchor="ctr"/>
                </a:tc>
                <a:extLst>
                  <a:ext uri="{0D108BD9-81ED-4DB2-BD59-A6C34878D82A}">
                    <a16:rowId xmlns:a16="http://schemas.microsoft.com/office/drawing/2014/main" val="336496999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mj-lt"/>
                          <a:ea typeface="メイリオ" panose="020B0604030504040204" pitchFamily="50" charset="-128"/>
                        </a:rPr>
                        <a:t>ACR00300</a:t>
                      </a:r>
                    </a:p>
                  </a:txBody>
                  <a:tcPr marL="72000" marT="0" marB="0" anchor="ctr"/>
                </a:tc>
                <a:tc>
                  <a:txBody>
                    <a:bodyPr/>
                    <a:lstStyle/>
                    <a:p>
                      <a:r>
                        <a:rPr kumimoji="1" lang="ja-JP" altLang="en-US" sz="900">
                          <a:latin typeface="+mj-lt"/>
                        </a:rPr>
                        <a:t>マスタ更新履歴照会</a:t>
                      </a:r>
                    </a:p>
                  </a:txBody>
                  <a:tcPr marL="72000" marT="18000" marB="18000" anchor="ctr"/>
                </a:tc>
                <a:extLst>
                  <a:ext uri="{0D108BD9-81ED-4DB2-BD59-A6C34878D82A}">
                    <a16:rowId xmlns:a16="http://schemas.microsoft.com/office/drawing/2014/main" val="424151274"/>
                  </a:ext>
                </a:extLst>
              </a:tr>
              <a:tr h="136054">
                <a:tc>
                  <a:txBody>
                    <a:bodyPr/>
                    <a:lstStyle/>
                    <a:p>
                      <a:r>
                        <a:rPr kumimoji="1" lang="en-US" altLang="ja-JP" sz="900">
                          <a:latin typeface="+mj-lt"/>
                        </a:rPr>
                        <a:t>NCW00100</a:t>
                      </a:r>
                      <a:endParaRPr kumimoji="1" lang="ja-JP" altLang="en-US" sz="900">
                        <a:latin typeface="+mj-lt"/>
                      </a:endParaRPr>
                    </a:p>
                  </a:txBody>
                  <a:tcPr marL="72000" marT="0" marB="0" anchor="ctr"/>
                </a:tc>
                <a:tc>
                  <a:txBody>
                    <a:bodyPr/>
                    <a:lstStyle/>
                    <a:p>
                      <a:r>
                        <a:rPr kumimoji="1" lang="ja-JP" altLang="en-US" sz="900">
                          <a:latin typeface="+mj-lt"/>
                        </a:rPr>
                        <a:t>外部連携サービス（得意先・仕入先マスタ）</a:t>
                      </a:r>
                    </a:p>
                  </a:txBody>
                  <a:tcPr marL="72000" marT="18000" marB="18000" anchor="ctr"/>
                </a:tc>
                <a:extLst>
                  <a:ext uri="{0D108BD9-81ED-4DB2-BD59-A6C34878D82A}">
                    <a16:rowId xmlns:a16="http://schemas.microsoft.com/office/drawing/2014/main" val="3295008165"/>
                  </a:ext>
                </a:extLst>
              </a:tr>
              <a:tr h="136054">
                <a:tc>
                  <a:txBody>
                    <a:bodyPr/>
                    <a:lstStyle/>
                    <a:p>
                      <a:r>
                        <a:rPr kumimoji="1" lang="en-US" altLang="ja-JP" sz="900">
                          <a:latin typeface="+mj-lt"/>
                        </a:rPr>
                        <a:t>NCF00100</a:t>
                      </a:r>
                      <a:endParaRPr kumimoji="1" lang="ja-JP" altLang="en-US" sz="900">
                        <a:latin typeface="+mj-lt"/>
                      </a:endParaRPr>
                    </a:p>
                  </a:txBody>
                  <a:tcPr marL="72000" marT="0" marB="0" anchor="ctr"/>
                </a:tc>
                <a:tc>
                  <a:txBody>
                    <a:bodyPr/>
                    <a:lstStyle/>
                    <a:p>
                      <a:r>
                        <a:rPr kumimoji="1" lang="ja-JP" altLang="en-US" sz="900">
                          <a:latin typeface="+mj-lt"/>
                        </a:rPr>
                        <a:t>マスタデータ取込（取引先マスタ）</a:t>
                      </a:r>
                    </a:p>
                  </a:txBody>
                  <a:tcPr marL="72000" marT="18000" marB="18000" anchor="ctr"/>
                </a:tc>
                <a:extLst>
                  <a:ext uri="{0D108BD9-81ED-4DB2-BD59-A6C34878D82A}">
                    <a16:rowId xmlns:a16="http://schemas.microsoft.com/office/drawing/2014/main" val="1997101099"/>
                  </a:ext>
                </a:extLst>
              </a:tr>
              <a:tr h="136054">
                <a:tc>
                  <a:txBody>
                    <a:bodyPr/>
                    <a:lstStyle/>
                    <a:p>
                      <a:r>
                        <a:rPr kumimoji="1" lang="en-US" altLang="ja-JP" sz="900">
                          <a:latin typeface="+mj-lt"/>
                        </a:rPr>
                        <a:t>ACM03000</a:t>
                      </a:r>
                      <a:endParaRPr kumimoji="1" lang="ja-JP" altLang="en-US" sz="900">
                        <a:latin typeface="+mj-lt"/>
                      </a:endParaRPr>
                    </a:p>
                  </a:txBody>
                  <a:tcPr marL="72000" marT="0" marB="0" anchor="ctr"/>
                </a:tc>
                <a:tc>
                  <a:txBody>
                    <a:bodyPr/>
                    <a:lstStyle/>
                    <a:p>
                      <a:r>
                        <a:rPr kumimoji="1" lang="ja-JP" altLang="en-US" sz="900">
                          <a:latin typeface="+mj-lt"/>
                        </a:rPr>
                        <a:t>取引先マスタ登録</a:t>
                      </a:r>
                    </a:p>
                  </a:txBody>
                  <a:tcPr marL="72000" marT="18000" marB="18000" anchor="ctr"/>
                </a:tc>
                <a:extLst>
                  <a:ext uri="{0D108BD9-81ED-4DB2-BD59-A6C34878D82A}">
                    <a16:rowId xmlns:a16="http://schemas.microsoft.com/office/drawing/2014/main" val="4046690791"/>
                  </a:ext>
                </a:extLst>
              </a:tr>
              <a:tr h="136054">
                <a:tc>
                  <a:txBody>
                    <a:bodyPr/>
                    <a:lstStyle/>
                    <a:p>
                      <a:r>
                        <a:rPr kumimoji="1" lang="en-US" altLang="ja-JP" sz="900">
                          <a:latin typeface="+mj-lt"/>
                        </a:rPr>
                        <a:t>APM03000</a:t>
                      </a:r>
                      <a:endParaRPr kumimoji="1" lang="ja-JP" altLang="en-US" sz="900">
                        <a:latin typeface="+mj-lt"/>
                      </a:endParaRPr>
                    </a:p>
                  </a:txBody>
                  <a:tcPr marL="72000" marT="0" marB="0" anchor="ctr"/>
                </a:tc>
                <a:tc>
                  <a:txBody>
                    <a:bodyPr/>
                    <a:lstStyle/>
                    <a:p>
                      <a:r>
                        <a:rPr kumimoji="1" lang="ja-JP" altLang="en-US" sz="900">
                          <a:latin typeface="+mj-lt"/>
                        </a:rPr>
                        <a:t>仕入先マスタ登録</a:t>
                      </a:r>
                    </a:p>
                  </a:txBody>
                  <a:tcPr marL="72000" marT="18000" marB="18000" anchor="ctr"/>
                </a:tc>
                <a:extLst>
                  <a:ext uri="{0D108BD9-81ED-4DB2-BD59-A6C34878D82A}">
                    <a16:rowId xmlns:a16="http://schemas.microsoft.com/office/drawing/2014/main" val="3049221489"/>
                  </a:ext>
                </a:extLst>
              </a:tr>
              <a:tr h="136054">
                <a:tc>
                  <a:txBody>
                    <a:bodyPr/>
                    <a:lstStyle/>
                    <a:p>
                      <a:r>
                        <a:rPr kumimoji="1" lang="en-US" altLang="ja-JP" sz="900">
                          <a:latin typeface="+mj-lt"/>
                        </a:rPr>
                        <a:t>ARM03000</a:t>
                      </a:r>
                      <a:endParaRPr kumimoji="1" lang="ja-JP" altLang="en-US" sz="900">
                        <a:latin typeface="+mj-lt"/>
                      </a:endParaRPr>
                    </a:p>
                  </a:txBody>
                  <a:tcPr marL="72000" marT="0" marB="0" anchor="ctr"/>
                </a:tc>
                <a:tc>
                  <a:txBody>
                    <a:bodyPr/>
                    <a:lstStyle/>
                    <a:p>
                      <a:r>
                        <a:rPr kumimoji="1" lang="ja-JP" altLang="en-US" sz="900">
                          <a:latin typeface="+mj-lt"/>
                        </a:rPr>
                        <a:t>得意先マスタ登録</a:t>
                      </a:r>
                    </a:p>
                  </a:txBody>
                  <a:tcPr marL="72000" marT="18000" marB="18000" anchor="ctr"/>
                </a:tc>
                <a:extLst>
                  <a:ext uri="{0D108BD9-81ED-4DB2-BD59-A6C34878D82A}">
                    <a16:rowId xmlns:a16="http://schemas.microsoft.com/office/drawing/2014/main" val="3674354017"/>
                  </a:ext>
                </a:extLst>
              </a:tr>
              <a:tr h="136054">
                <a:tc>
                  <a:txBody>
                    <a:bodyPr/>
                    <a:lstStyle/>
                    <a:p>
                      <a:r>
                        <a:rPr kumimoji="1" lang="en-US" altLang="ja-JP" sz="900">
                          <a:latin typeface="+mj-lt"/>
                        </a:rPr>
                        <a:t>NCF00110</a:t>
                      </a:r>
                      <a:endParaRPr kumimoji="1" lang="ja-JP" altLang="en-US" sz="900">
                        <a:latin typeface="+mj-lt"/>
                      </a:endParaRPr>
                    </a:p>
                  </a:txBody>
                  <a:tcPr marL="72000" marT="0" marB="0" anchor="ctr"/>
                </a:tc>
                <a:tc>
                  <a:txBody>
                    <a:bodyPr/>
                    <a:lstStyle/>
                    <a:p>
                      <a:r>
                        <a:rPr kumimoji="1" lang="ja-JP" altLang="en-US" sz="900">
                          <a:latin typeface="+mj-lt"/>
                        </a:rPr>
                        <a:t>マスタデータ取込用データ作成（取引先マスタ）</a:t>
                      </a:r>
                    </a:p>
                  </a:txBody>
                  <a:tcPr marL="72000" marT="18000" marB="18000" anchor="ctr"/>
                </a:tc>
                <a:extLst>
                  <a:ext uri="{0D108BD9-81ED-4DB2-BD59-A6C34878D82A}">
                    <a16:rowId xmlns:a16="http://schemas.microsoft.com/office/drawing/2014/main" val="737999165"/>
                  </a:ext>
                </a:extLst>
              </a:tr>
              <a:tr h="136054">
                <a:tc>
                  <a:txBody>
                    <a:bodyPr/>
                    <a:lstStyle/>
                    <a:p>
                      <a:r>
                        <a:rPr kumimoji="1" lang="en-US" altLang="ja-JP" sz="900">
                          <a:latin typeface="+mj-lt"/>
                        </a:rPr>
                        <a:t>ACU05100</a:t>
                      </a:r>
                      <a:endParaRPr kumimoji="1" lang="ja-JP" altLang="en-US" sz="900">
                        <a:latin typeface="+mj-lt"/>
                      </a:endParaRPr>
                    </a:p>
                  </a:txBody>
                  <a:tcPr marL="72000" marT="0" marB="0" anchor="ctr"/>
                </a:tc>
                <a:tc>
                  <a:txBody>
                    <a:bodyPr/>
                    <a:lstStyle/>
                    <a:p>
                      <a:r>
                        <a:rPr kumimoji="1" lang="ja-JP" altLang="en-US" sz="900">
                          <a:latin typeface="+mj-lt"/>
                        </a:rPr>
                        <a:t>各種マスタ複写（取引先マスタ／得意先マスタ／仕入先マスタ）</a:t>
                      </a:r>
                    </a:p>
                  </a:txBody>
                  <a:tcPr marL="72000" marT="18000" marB="18000" anchor="ctr"/>
                </a:tc>
                <a:extLst>
                  <a:ext uri="{0D108BD9-81ED-4DB2-BD59-A6C34878D82A}">
                    <a16:rowId xmlns:a16="http://schemas.microsoft.com/office/drawing/2014/main" val="680278459"/>
                  </a:ext>
                </a:extLst>
              </a:tr>
              <a:tr h="136054">
                <a:tc>
                  <a:txBody>
                    <a:bodyPr/>
                    <a:lstStyle/>
                    <a:p>
                      <a:r>
                        <a:rPr kumimoji="1" lang="en-US" altLang="ja-JP" sz="900">
                          <a:latin typeface="+mj-lt"/>
                        </a:rPr>
                        <a:t>ACM05300</a:t>
                      </a:r>
                      <a:endParaRPr kumimoji="1" lang="ja-JP" altLang="en-US" sz="900">
                        <a:latin typeface="+mj-lt"/>
                      </a:endParaRPr>
                    </a:p>
                  </a:txBody>
                  <a:tcPr marL="72000" marT="0" marB="0" anchor="ctr"/>
                </a:tc>
                <a:tc>
                  <a:txBody>
                    <a:bodyPr/>
                    <a:lstStyle/>
                    <a:p>
                      <a:r>
                        <a:rPr kumimoji="1" lang="ja-JP" altLang="en-US" sz="900">
                          <a:latin typeface="+mj-lt"/>
                        </a:rPr>
                        <a:t>デジタルインボイス項目対応マスタ登録</a:t>
                      </a:r>
                    </a:p>
                  </a:txBody>
                  <a:tcPr marL="72000" marT="18000" marB="18000" anchor="ctr"/>
                </a:tc>
                <a:extLst>
                  <a:ext uri="{0D108BD9-81ED-4DB2-BD59-A6C34878D82A}">
                    <a16:rowId xmlns:a16="http://schemas.microsoft.com/office/drawing/2014/main" val="1496682630"/>
                  </a:ext>
                </a:extLst>
              </a:tr>
              <a:tr h="136054">
                <a:tc>
                  <a:txBody>
                    <a:bodyPr/>
                    <a:lstStyle/>
                    <a:p>
                      <a:r>
                        <a:rPr kumimoji="1" lang="en-US" altLang="ja-JP" sz="900">
                          <a:latin typeface="+mj-lt"/>
                        </a:rPr>
                        <a:t>ACU05300</a:t>
                      </a:r>
                      <a:endParaRPr kumimoji="1" lang="ja-JP" altLang="en-US" sz="900">
                        <a:latin typeface="+mj-lt"/>
                      </a:endParaRPr>
                    </a:p>
                  </a:txBody>
                  <a:tcPr marL="72000" marT="0" marB="0" anchor="ctr"/>
                </a:tc>
                <a:tc>
                  <a:txBody>
                    <a:bodyPr/>
                    <a:lstStyle/>
                    <a:p>
                      <a:r>
                        <a:rPr kumimoji="1" lang="ja-JP" altLang="en-US" sz="900">
                          <a:latin typeface="+mj-lt"/>
                        </a:rPr>
                        <a:t>デジタルインボイス作成・送信</a:t>
                      </a:r>
                    </a:p>
                  </a:txBody>
                  <a:tcPr marL="72000" marT="18000" marB="18000" anchor="ctr"/>
                </a:tc>
                <a:extLst>
                  <a:ext uri="{0D108BD9-81ED-4DB2-BD59-A6C34878D82A}">
                    <a16:rowId xmlns:a16="http://schemas.microsoft.com/office/drawing/2014/main" val="3439227331"/>
                  </a:ext>
                </a:extLst>
              </a:tr>
              <a:tr h="136054">
                <a:tc>
                  <a:txBody>
                    <a:bodyPr/>
                    <a:lstStyle/>
                    <a:p>
                      <a:r>
                        <a:rPr kumimoji="1" lang="en-US" altLang="ja-JP" sz="900">
                          <a:latin typeface="+mj-lt"/>
                        </a:rPr>
                        <a:t>ACE00300</a:t>
                      </a:r>
                      <a:endParaRPr kumimoji="1" lang="ja-JP" altLang="en-US" sz="900">
                        <a:latin typeface="+mj-lt"/>
                      </a:endParaRPr>
                    </a:p>
                  </a:txBody>
                  <a:tcPr marL="72000" marT="0" marB="0" anchor="ctr"/>
                </a:tc>
                <a:tc>
                  <a:txBody>
                    <a:bodyPr/>
                    <a:lstStyle/>
                    <a:p>
                      <a:r>
                        <a:rPr kumimoji="1" lang="ja-JP" altLang="en-US" sz="900" dirty="0">
                          <a:latin typeface="+mj-lt"/>
                        </a:rPr>
                        <a:t>デジタルインボイス一覧</a:t>
                      </a:r>
                    </a:p>
                  </a:txBody>
                  <a:tcPr marL="72000" marT="18000" marB="18000" anchor="ctr"/>
                </a:tc>
                <a:extLst>
                  <a:ext uri="{0D108BD9-81ED-4DB2-BD59-A6C34878D82A}">
                    <a16:rowId xmlns:a16="http://schemas.microsoft.com/office/drawing/2014/main" val="1710921049"/>
                  </a:ext>
                </a:extLst>
              </a:tr>
            </a:tbl>
          </a:graphicData>
        </a:graphic>
      </p:graphicFrame>
    </p:spTree>
    <p:extLst>
      <p:ext uri="{BB962C8B-B14F-4D97-AF65-F5344CB8AC3E}">
        <p14:creationId xmlns:p14="http://schemas.microsoft.com/office/powerpoint/2010/main" val="19511692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１３．</a:t>
            </a:r>
            <a:r>
              <a:rPr lang="en-US" altLang="ja-JP" sz="1800"/>
              <a:t>NXEI</a:t>
            </a:r>
            <a:r>
              <a:rPr lang="ja-JP" altLang="en-US" sz="1800"/>
              <a:t>：デジタルインボイス送受信項目の追加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4" y="2041176"/>
            <a:ext cx="8749727"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mj-lt"/>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mj-lt"/>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mj-lt"/>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mj-lt"/>
                <a:ea typeface="メイリオ"/>
              </a:rPr>
              <a:t>　　デジタルインボイスオプションの利便性向上を目的として、送信可能項目と科目設定の条件項目を見直ししました</a:t>
            </a:r>
            <a:endParaRPr lang="en-US" altLang="ja-JP">
              <a:solidFill>
                <a:prstClr val="black"/>
              </a:solidFill>
              <a:latin typeface="+mj-lt"/>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mj-lt"/>
                <a:ea typeface="メイリオ"/>
                <a:cs typeface="+mn-cs"/>
              </a:rPr>
              <a:t>　　</a:t>
            </a:r>
            <a:endParaRPr kumimoji="1" lang="en-US" altLang="ja-JP" b="0" i="0" u="none" strike="noStrike" kern="1200" cap="none" spc="0" normalizeH="0" baseline="0" noProof="0">
              <a:ln>
                <a:noFill/>
              </a:ln>
              <a:solidFill>
                <a:prstClr val="black"/>
              </a:solidFill>
              <a:effectLst/>
              <a:uLnTx/>
              <a:uFillTx/>
              <a:latin typeface="+mj-lt"/>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2" y="2931790"/>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mj-lt"/>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mj-lt"/>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mj-lt"/>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mj-lt"/>
                <a:ea typeface="メイリオ"/>
                <a:cs typeface="+mn-cs"/>
              </a:rPr>
              <a:t>　　政府電子調達（</a:t>
            </a:r>
            <a:r>
              <a:rPr kumimoji="1" lang="en-US" altLang="ja-JP" b="0" i="0" u="none" strike="noStrike" kern="1200" cap="none" spc="0" normalizeH="0" baseline="0" noProof="0">
                <a:ln>
                  <a:noFill/>
                </a:ln>
                <a:solidFill>
                  <a:prstClr val="black"/>
                </a:solidFill>
                <a:effectLst/>
                <a:uLnTx/>
                <a:uFillTx/>
                <a:latin typeface="+mj-lt"/>
                <a:ea typeface="メイリオ"/>
                <a:cs typeface="+mn-cs"/>
              </a:rPr>
              <a:t>GEPS</a:t>
            </a:r>
            <a:r>
              <a:rPr kumimoji="1" lang="ja-JP" altLang="en-US" b="0" i="0" u="none" strike="noStrike" kern="1200" cap="none" spc="0" normalizeH="0" baseline="0" noProof="0">
                <a:ln>
                  <a:noFill/>
                </a:ln>
                <a:solidFill>
                  <a:prstClr val="black"/>
                </a:solidFill>
                <a:effectLst/>
                <a:uLnTx/>
                <a:uFillTx/>
                <a:latin typeface="+mj-lt"/>
                <a:ea typeface="メイリオ"/>
                <a:cs typeface="+mn-cs"/>
              </a:rPr>
              <a:t>）に対してデジタルインボイスによる請求ができます</a:t>
            </a:r>
            <a:endParaRPr kumimoji="1" lang="en-US" altLang="ja-JP" b="0" i="0" u="none" strike="noStrike" kern="1200" cap="none" spc="0" normalizeH="0" baseline="0" noProof="0">
              <a:ln>
                <a:noFill/>
              </a:ln>
              <a:solidFill>
                <a:prstClr val="black"/>
              </a:solidFill>
              <a:effectLst/>
              <a:uLnTx/>
              <a:uFillTx/>
              <a:latin typeface="+mj-lt"/>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749728"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mj-lt"/>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mj-lt"/>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mj-lt"/>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mj-lt"/>
                <a:ea typeface="メイリオ"/>
                <a:cs typeface="+mn-cs"/>
              </a:rPr>
              <a:t>　　デジタルインボイスの送信可能項目と、</a:t>
            </a:r>
            <a:endParaRPr kumimoji="1" lang="en-US" altLang="ja-JP" b="0" i="0" u="none" strike="noStrike" kern="1200" cap="none" spc="0" normalizeH="0" baseline="0" noProof="0">
              <a:ln>
                <a:noFill/>
              </a:ln>
              <a:solidFill>
                <a:prstClr val="black"/>
              </a:solidFill>
              <a:effectLst/>
              <a:uLnTx/>
              <a:uFillTx/>
              <a:latin typeface="+mj-lt"/>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mj-lt"/>
                <a:ea typeface="メイリオ"/>
              </a:rPr>
              <a:t>　　</a:t>
            </a:r>
            <a:r>
              <a:rPr kumimoji="1" lang="ja-JP" altLang="en-US" b="0" i="0" u="none" strike="noStrike" kern="1200" cap="none" spc="0" normalizeH="0" baseline="0" noProof="0">
                <a:ln>
                  <a:noFill/>
                </a:ln>
                <a:solidFill>
                  <a:prstClr val="black"/>
                </a:solidFill>
                <a:effectLst/>
                <a:uLnTx/>
                <a:uFillTx/>
                <a:latin typeface="+mj-lt"/>
                <a:ea typeface="メイリオ"/>
                <a:cs typeface="+mn-cs"/>
              </a:rPr>
              <a:t>デジタルインボイス支払伝票作成マスタの科目設定の条件項目を</a:t>
            </a:r>
            <a:r>
              <a:rPr lang="ja-JP" altLang="en-US">
                <a:solidFill>
                  <a:prstClr val="black"/>
                </a:solidFill>
                <a:latin typeface="+mj-lt"/>
                <a:ea typeface="メイリオ"/>
              </a:rPr>
              <a:t>追加</a:t>
            </a:r>
            <a:r>
              <a:rPr kumimoji="1" lang="ja-JP" altLang="en-US" b="0" i="0" u="none" strike="noStrike" kern="1200" cap="none" spc="0" normalizeH="0" baseline="0" noProof="0">
                <a:ln>
                  <a:noFill/>
                </a:ln>
                <a:solidFill>
                  <a:prstClr val="black"/>
                </a:solidFill>
                <a:effectLst/>
                <a:uLnTx/>
                <a:uFillTx/>
                <a:latin typeface="+mj-lt"/>
                <a:ea typeface="メイリオ"/>
                <a:cs typeface="+mn-cs"/>
              </a:rPr>
              <a:t>しました</a:t>
            </a:r>
            <a:endParaRPr kumimoji="1" lang="en-US" altLang="ja-JP" b="0" i="0" u="none" strike="noStrike" kern="1200" cap="none" spc="0" normalizeH="0" baseline="0" noProof="0">
              <a:ln>
                <a:noFill/>
              </a:ln>
              <a:solidFill>
                <a:prstClr val="black"/>
              </a:solidFill>
              <a:effectLst/>
              <a:uLnTx/>
              <a:uFillTx/>
              <a:latin typeface="+mj-lt"/>
              <a:ea typeface="メイリオ"/>
              <a:cs typeface="+mn-cs"/>
            </a:endParaRPr>
          </a:p>
        </p:txBody>
      </p:sp>
    </p:spTree>
    <p:extLst>
      <p:ext uri="{BB962C8B-B14F-4D97-AF65-F5344CB8AC3E}">
        <p14:creationId xmlns:p14="http://schemas.microsoft.com/office/powerpoint/2010/main" val="8933774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１３．</a:t>
            </a:r>
            <a:r>
              <a:rPr lang="en-US" altLang="ja-JP" sz="1800"/>
              <a:t>NXEI</a:t>
            </a:r>
            <a:r>
              <a:rPr lang="ja-JP" altLang="en-US" sz="1800"/>
              <a:t>：デジタルインボイス送受信項目の追加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3" name="テキスト プレースホルダー 2">
            <a:extLst>
              <a:ext uri="{FF2B5EF4-FFF2-40B4-BE49-F238E27FC236}">
                <a16:creationId xmlns:a16="http://schemas.microsoft.com/office/drawing/2014/main" id="{D9AE324E-C61F-6F4C-C2AC-BF07747C4212}"/>
              </a:ext>
            </a:extLst>
          </p:cNvPr>
          <p:cNvSpPr txBox="1">
            <a:spLocks/>
          </p:cNvSpPr>
          <p:nvPr/>
        </p:nvSpPr>
        <p:spPr>
          <a:xfrm>
            <a:off x="530948" y="1059563"/>
            <a:ext cx="2612376"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デジタルインボイス項目対応マスタ</a:t>
            </a: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登録</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10" name="図 9">
            <a:extLst>
              <a:ext uri="{FF2B5EF4-FFF2-40B4-BE49-F238E27FC236}">
                <a16:creationId xmlns:a16="http://schemas.microsoft.com/office/drawing/2014/main" id="{04154F8C-0899-2D0B-1102-093F2056D76B}"/>
              </a:ext>
            </a:extLst>
          </p:cNvPr>
          <p:cNvPicPr>
            <a:picLocks noChangeAspect="1"/>
          </p:cNvPicPr>
          <p:nvPr/>
        </p:nvPicPr>
        <p:blipFill>
          <a:blip r:embed="rId3"/>
          <a:stretch>
            <a:fillRect/>
          </a:stretch>
        </p:blipFill>
        <p:spPr>
          <a:xfrm>
            <a:off x="575556" y="1311610"/>
            <a:ext cx="6660740" cy="3223611"/>
          </a:xfrm>
          <a:prstGeom prst="rect">
            <a:avLst/>
          </a:prstGeom>
        </p:spPr>
      </p:pic>
      <p:sp>
        <p:nvSpPr>
          <p:cNvPr id="11" name="正方形/長方形 10">
            <a:extLst>
              <a:ext uri="{FF2B5EF4-FFF2-40B4-BE49-F238E27FC236}">
                <a16:creationId xmlns:a16="http://schemas.microsoft.com/office/drawing/2014/main" id="{AA99F950-737E-8117-B98C-106ED33E85A1}"/>
              </a:ext>
            </a:extLst>
          </p:cNvPr>
          <p:cNvSpPr/>
          <p:nvPr/>
        </p:nvSpPr>
        <p:spPr>
          <a:xfrm>
            <a:off x="1087696" y="2491657"/>
            <a:ext cx="2252720" cy="10103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16" name="図 15">
            <a:extLst>
              <a:ext uri="{FF2B5EF4-FFF2-40B4-BE49-F238E27FC236}">
                <a16:creationId xmlns:a16="http://schemas.microsoft.com/office/drawing/2014/main" id="{DDC5BE46-C71B-680E-F396-B8E36AE158BC}"/>
              </a:ext>
            </a:extLst>
          </p:cNvPr>
          <p:cNvPicPr>
            <a:picLocks noChangeAspect="1"/>
          </p:cNvPicPr>
          <p:nvPr/>
        </p:nvPicPr>
        <p:blipFill>
          <a:blip r:embed="rId4"/>
          <a:stretch>
            <a:fillRect/>
          </a:stretch>
        </p:blipFill>
        <p:spPr>
          <a:xfrm>
            <a:off x="3383868" y="2643758"/>
            <a:ext cx="2484276" cy="1865805"/>
          </a:xfrm>
          <a:prstGeom prst="rect">
            <a:avLst/>
          </a:prstGeom>
          <a:ln>
            <a:solidFill>
              <a:schemeClr val="bg1">
                <a:lumMod val="85000"/>
              </a:schemeClr>
            </a:solidFill>
          </a:ln>
        </p:spPr>
      </p:pic>
      <p:pic>
        <p:nvPicPr>
          <p:cNvPr id="19" name="図 18">
            <a:extLst>
              <a:ext uri="{FF2B5EF4-FFF2-40B4-BE49-F238E27FC236}">
                <a16:creationId xmlns:a16="http://schemas.microsoft.com/office/drawing/2014/main" id="{58A20AE9-13BB-8792-778D-5177979E45EE}"/>
              </a:ext>
            </a:extLst>
          </p:cNvPr>
          <p:cNvPicPr>
            <a:picLocks noChangeAspect="1"/>
          </p:cNvPicPr>
          <p:nvPr/>
        </p:nvPicPr>
        <p:blipFill>
          <a:blip r:embed="rId5"/>
          <a:stretch>
            <a:fillRect/>
          </a:stretch>
        </p:blipFill>
        <p:spPr>
          <a:xfrm>
            <a:off x="5720665" y="2974197"/>
            <a:ext cx="2487739" cy="1865805"/>
          </a:xfrm>
          <a:prstGeom prst="rect">
            <a:avLst/>
          </a:prstGeom>
          <a:ln>
            <a:solidFill>
              <a:schemeClr val="bg1">
                <a:lumMod val="85000"/>
              </a:schemeClr>
            </a:solidFill>
          </a:ln>
        </p:spPr>
      </p:pic>
      <p:sp>
        <p:nvSpPr>
          <p:cNvPr id="22" name="正方形/長方形 21">
            <a:extLst>
              <a:ext uri="{FF2B5EF4-FFF2-40B4-BE49-F238E27FC236}">
                <a16:creationId xmlns:a16="http://schemas.microsoft.com/office/drawing/2014/main" id="{C19F668F-589A-FD79-7458-095E85B42CE9}"/>
              </a:ext>
            </a:extLst>
          </p:cNvPr>
          <p:cNvSpPr/>
          <p:nvPr/>
        </p:nvSpPr>
        <p:spPr>
          <a:xfrm>
            <a:off x="1088800" y="2700702"/>
            <a:ext cx="2252720" cy="10103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3" name="正方形/長方形 22">
            <a:extLst>
              <a:ext uri="{FF2B5EF4-FFF2-40B4-BE49-F238E27FC236}">
                <a16:creationId xmlns:a16="http://schemas.microsoft.com/office/drawing/2014/main" id="{974E7CD1-C2FF-53A8-6DE6-A1DB839EABF2}"/>
              </a:ext>
            </a:extLst>
          </p:cNvPr>
          <p:cNvSpPr/>
          <p:nvPr/>
        </p:nvSpPr>
        <p:spPr>
          <a:xfrm>
            <a:off x="1086592" y="3557817"/>
            <a:ext cx="2252720" cy="21492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4" name="正方形/長方形 23">
            <a:extLst>
              <a:ext uri="{FF2B5EF4-FFF2-40B4-BE49-F238E27FC236}">
                <a16:creationId xmlns:a16="http://schemas.microsoft.com/office/drawing/2014/main" id="{A64D3813-D28B-6538-1B63-63058D36CF5A}"/>
              </a:ext>
            </a:extLst>
          </p:cNvPr>
          <p:cNvSpPr/>
          <p:nvPr/>
        </p:nvSpPr>
        <p:spPr>
          <a:xfrm>
            <a:off x="3392309" y="3168754"/>
            <a:ext cx="2252720" cy="21492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5" name="正方形/長方形 24">
            <a:extLst>
              <a:ext uri="{FF2B5EF4-FFF2-40B4-BE49-F238E27FC236}">
                <a16:creationId xmlns:a16="http://schemas.microsoft.com/office/drawing/2014/main" id="{B688C0D7-21AF-4DF9-B7C9-AE844AC36844}"/>
              </a:ext>
            </a:extLst>
          </p:cNvPr>
          <p:cNvSpPr/>
          <p:nvPr/>
        </p:nvSpPr>
        <p:spPr>
          <a:xfrm>
            <a:off x="5739192" y="4248296"/>
            <a:ext cx="2252720" cy="59170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7" name="線吹き出し 2 (枠付き) 12">
            <a:extLst>
              <a:ext uri="{FF2B5EF4-FFF2-40B4-BE49-F238E27FC236}">
                <a16:creationId xmlns:a16="http://schemas.microsoft.com/office/drawing/2014/main" id="{39D7D99C-2EA9-417C-C622-AA7A7F9A045D}"/>
              </a:ext>
            </a:extLst>
          </p:cNvPr>
          <p:cNvSpPr/>
          <p:nvPr/>
        </p:nvSpPr>
        <p:spPr>
          <a:xfrm>
            <a:off x="6170008" y="2491657"/>
            <a:ext cx="1589052" cy="336201"/>
          </a:xfrm>
          <a:prstGeom prst="borderCallout2">
            <a:avLst>
              <a:gd name="adj1" fmla="val 18750"/>
              <a:gd name="adj2" fmla="val -8333"/>
              <a:gd name="adj3" fmla="val 18750"/>
              <a:gd name="adj4" fmla="val -16667"/>
              <a:gd name="adj5" fmla="val 113686"/>
              <a:gd name="adj6" fmla="val -3629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solidFill>
                  <a:schemeClr val="bg1"/>
                </a:solidFill>
              </a:rPr>
              <a:t>送信</a:t>
            </a:r>
            <a:r>
              <a:rPr kumimoji="1" lang="ja-JP" altLang="en-US" sz="1200">
                <a:solidFill>
                  <a:schemeClr val="bg1"/>
                </a:solidFill>
              </a:rPr>
              <a:t>可能項目を追加</a:t>
            </a:r>
          </a:p>
        </p:txBody>
      </p:sp>
    </p:spTree>
    <p:extLst>
      <p:ext uri="{BB962C8B-B14F-4D97-AF65-F5344CB8AC3E}">
        <p14:creationId xmlns:p14="http://schemas.microsoft.com/office/powerpoint/2010/main" val="38639138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１３．</a:t>
            </a:r>
            <a:r>
              <a:rPr lang="en-US" altLang="ja-JP" sz="1800"/>
              <a:t>NXEI</a:t>
            </a:r>
            <a:r>
              <a:rPr lang="ja-JP" altLang="en-US" sz="1800"/>
              <a:t>：デジタルインボイス送受信項目の追加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4437096"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mj-lt"/>
                <a:ea typeface="メイリオ"/>
                <a:cs typeface="+mn-cs"/>
              </a:rPr>
              <a:t>デジタルインボイス項目対応マスタで設定可能に追加した項目</a:t>
            </a:r>
            <a:endParaRPr kumimoji="1" lang="en-US" altLang="ja-JP" sz="1000" b="1" i="0" u="sng" strike="noStrike" kern="1200" cap="none" spc="0" normalizeH="0" baseline="0" noProof="0">
              <a:ln>
                <a:noFill/>
              </a:ln>
              <a:solidFill>
                <a:prstClr val="black"/>
              </a:solidFill>
              <a:effectLst/>
              <a:uLnTx/>
              <a:uFillTx/>
              <a:latin typeface="+mj-lt"/>
              <a:ea typeface="メイリオ"/>
              <a:cs typeface="+mn-cs"/>
            </a:endParaRPr>
          </a:p>
        </p:txBody>
      </p:sp>
      <p:graphicFrame>
        <p:nvGraphicFramePr>
          <p:cNvPr id="6" name="表 5">
            <a:extLst>
              <a:ext uri="{FF2B5EF4-FFF2-40B4-BE49-F238E27FC236}">
                <a16:creationId xmlns:a16="http://schemas.microsoft.com/office/drawing/2014/main" id="{DC2C6F62-113F-A516-4446-2B5C1BF3FB2C}"/>
              </a:ext>
            </a:extLst>
          </p:cNvPr>
          <p:cNvGraphicFramePr>
            <a:graphicFrameLocks noGrp="1"/>
          </p:cNvGraphicFramePr>
          <p:nvPr/>
        </p:nvGraphicFramePr>
        <p:xfrm>
          <a:off x="575556" y="1326886"/>
          <a:ext cx="6221171" cy="2138511"/>
        </p:xfrm>
        <a:graphic>
          <a:graphicData uri="http://schemas.openxmlformats.org/drawingml/2006/table">
            <a:tbl>
              <a:tblPr firstRow="1" bandRow="1">
                <a:tableStyleId>{21E4AEA4-8DFA-4A89-87EB-49C32662AFE0}</a:tableStyleId>
              </a:tblPr>
              <a:tblGrid>
                <a:gridCol w="722729">
                  <a:extLst>
                    <a:ext uri="{9D8B030D-6E8A-4147-A177-3AD203B41FA5}">
                      <a16:colId xmlns:a16="http://schemas.microsoft.com/office/drawing/2014/main" val="2522734468"/>
                    </a:ext>
                  </a:extLst>
                </a:gridCol>
                <a:gridCol w="789439">
                  <a:extLst>
                    <a:ext uri="{9D8B030D-6E8A-4147-A177-3AD203B41FA5}">
                      <a16:colId xmlns:a16="http://schemas.microsoft.com/office/drawing/2014/main" val="2364541098"/>
                    </a:ext>
                  </a:extLst>
                </a:gridCol>
                <a:gridCol w="1397787">
                  <a:extLst>
                    <a:ext uri="{9D8B030D-6E8A-4147-A177-3AD203B41FA5}">
                      <a16:colId xmlns:a16="http://schemas.microsoft.com/office/drawing/2014/main" val="2249102792"/>
                    </a:ext>
                  </a:extLst>
                </a:gridCol>
                <a:gridCol w="3311216">
                  <a:extLst>
                    <a:ext uri="{9D8B030D-6E8A-4147-A177-3AD203B41FA5}">
                      <a16:colId xmlns:a16="http://schemas.microsoft.com/office/drawing/2014/main" val="2045072490"/>
                    </a:ext>
                  </a:extLst>
                </a:gridCol>
              </a:tblGrid>
              <a:tr h="233751">
                <a:tc>
                  <a:txBody>
                    <a:bodyPr/>
                    <a:lstStyle/>
                    <a:p>
                      <a:r>
                        <a:rPr kumimoji="1" lang="ja-JP" altLang="en-US" sz="900">
                          <a:latin typeface="+mj-lt"/>
                        </a:rPr>
                        <a:t>要素項番</a:t>
                      </a:r>
                    </a:p>
                  </a:txBody>
                  <a:tcPr anchor="ctr"/>
                </a:tc>
                <a:tc>
                  <a:txBody>
                    <a:bodyPr/>
                    <a:lstStyle/>
                    <a:p>
                      <a:r>
                        <a:rPr kumimoji="1" lang="en-US" altLang="ja-JP" sz="900">
                          <a:latin typeface="+mj-lt"/>
                        </a:rPr>
                        <a:t>ID</a:t>
                      </a:r>
                      <a:endParaRPr kumimoji="1" lang="ja-JP" altLang="en-US" sz="900">
                        <a:latin typeface="+mj-lt"/>
                      </a:endParaRPr>
                    </a:p>
                  </a:txBody>
                  <a:tcPr anchor="ctr"/>
                </a:tc>
                <a:tc>
                  <a:txBody>
                    <a:bodyPr/>
                    <a:lstStyle/>
                    <a:p>
                      <a:r>
                        <a:rPr kumimoji="1" lang="ja-JP" altLang="en-US" sz="900">
                          <a:latin typeface="+mj-lt"/>
                        </a:rPr>
                        <a:t>要素</a:t>
                      </a:r>
                    </a:p>
                  </a:txBody>
                  <a:tcPr anchor="ctr"/>
                </a:tc>
                <a:tc>
                  <a:txBody>
                    <a:bodyPr/>
                    <a:lstStyle/>
                    <a:p>
                      <a:r>
                        <a:rPr kumimoji="1" lang="ja-JP" altLang="en-US" sz="900">
                          <a:latin typeface="+mj-lt"/>
                        </a:rPr>
                        <a:t>表示名称</a:t>
                      </a:r>
                    </a:p>
                  </a:txBody>
                  <a:tcPr anchor="ctr"/>
                </a:tc>
                <a:extLst>
                  <a:ext uri="{0D108BD9-81ED-4DB2-BD59-A6C34878D82A}">
                    <a16:rowId xmlns:a16="http://schemas.microsoft.com/office/drawing/2014/main" val="3284721616"/>
                  </a:ext>
                </a:extLst>
              </a:tr>
              <a:tr h="136054">
                <a:tc>
                  <a:txBody>
                    <a:bodyPr/>
                    <a:lstStyle/>
                    <a:p>
                      <a:r>
                        <a:rPr kumimoji="1" lang="en-US" altLang="ja-JP" sz="900">
                          <a:latin typeface="+mj-lt"/>
                        </a:rPr>
                        <a:t>0630-00</a:t>
                      </a:r>
                      <a:endParaRPr kumimoji="1" lang="ja-JP" altLang="en-US" sz="900">
                        <a:latin typeface="+mj-lt"/>
                      </a:endParaRPr>
                    </a:p>
                  </a:txBody>
                  <a:tcPr marL="72000" marT="0" marB="0" anchor="ctr"/>
                </a:tc>
                <a:tc>
                  <a:txBody>
                    <a:bodyPr/>
                    <a:lstStyle/>
                    <a:p>
                      <a:r>
                        <a:rPr kumimoji="1" lang="en-US" altLang="ja-JP" sz="900">
                          <a:latin typeface="+mj-lt"/>
                        </a:rPr>
                        <a:t>IBT-037</a:t>
                      </a:r>
                      <a:endParaRPr kumimoji="1" lang="ja-JP" altLang="en-US" sz="900">
                        <a:latin typeface="+mj-lt"/>
                      </a:endParaRPr>
                    </a:p>
                  </a:txBody>
                  <a:tcPr marL="72000" marT="18000" marB="18000" anchor="ctr"/>
                </a:tc>
                <a:tc>
                  <a:txBody>
                    <a:bodyPr/>
                    <a:lstStyle/>
                    <a:p>
                      <a:r>
                        <a:rPr kumimoji="1" lang="en-US" altLang="ja-JP" sz="900" err="1">
                          <a:latin typeface="+mj-lt"/>
                        </a:rPr>
                        <a:t>CityName</a:t>
                      </a:r>
                      <a:endParaRPr kumimoji="1" lang="ja-JP" altLang="en-US" sz="900">
                        <a:latin typeface="+mj-lt"/>
                      </a:endParaRPr>
                    </a:p>
                  </a:txBody>
                  <a:tcPr marL="72000" marT="18000" marB="18000" anchor="ctr"/>
                </a:tc>
                <a:tc>
                  <a:txBody>
                    <a:bodyPr/>
                    <a:lstStyle/>
                    <a:p>
                      <a:r>
                        <a:rPr kumimoji="1" lang="ja-JP" altLang="en-US" sz="900">
                          <a:latin typeface="+mj-lt"/>
                        </a:rPr>
                        <a:t>売り手住所・市区町村</a:t>
                      </a:r>
                    </a:p>
                  </a:txBody>
                  <a:tcPr marL="72000" marT="18000" marB="18000" anchor="ctr"/>
                </a:tc>
                <a:extLst>
                  <a:ext uri="{0D108BD9-81ED-4DB2-BD59-A6C34878D82A}">
                    <a16:rowId xmlns:a16="http://schemas.microsoft.com/office/drawing/2014/main" val="3049221489"/>
                  </a:ext>
                </a:extLst>
              </a:tr>
              <a:tr h="136054">
                <a:tc>
                  <a:txBody>
                    <a:bodyPr/>
                    <a:lstStyle/>
                    <a:p>
                      <a:r>
                        <a:rPr kumimoji="1" lang="en-US" altLang="ja-JP" sz="900">
                          <a:latin typeface="+mj-lt"/>
                        </a:rPr>
                        <a:t>0650-00</a:t>
                      </a:r>
                      <a:endParaRPr kumimoji="1" lang="ja-JP" altLang="en-US" sz="900">
                        <a:latin typeface="+mj-lt"/>
                      </a:endParaRPr>
                    </a:p>
                  </a:txBody>
                  <a:tcPr marL="72000" marT="0" marB="0" anchor="ctr"/>
                </a:tc>
                <a:tc>
                  <a:txBody>
                    <a:bodyPr/>
                    <a:lstStyle/>
                    <a:p>
                      <a:r>
                        <a:rPr kumimoji="1" lang="en-US" altLang="ja-JP" sz="900">
                          <a:latin typeface="+mj-lt"/>
                        </a:rPr>
                        <a:t>IBT-039</a:t>
                      </a:r>
                      <a:endParaRPr kumimoji="1" lang="ja-JP" altLang="en-US" sz="900">
                        <a:latin typeface="+mj-lt"/>
                      </a:endParaRPr>
                    </a:p>
                  </a:txBody>
                  <a:tcPr marL="72000" marT="18000" marB="18000" anchor="ctr"/>
                </a:tc>
                <a:tc>
                  <a:txBody>
                    <a:bodyPr/>
                    <a:lstStyle/>
                    <a:p>
                      <a:r>
                        <a:rPr kumimoji="1" lang="en-US" altLang="ja-JP" sz="900" err="1">
                          <a:latin typeface="+mj-lt"/>
                        </a:rPr>
                        <a:t>CountrySubentity</a:t>
                      </a:r>
                      <a:endParaRPr kumimoji="1" lang="ja-JP" altLang="en-US" sz="900">
                        <a:latin typeface="+mj-lt"/>
                      </a:endParaRPr>
                    </a:p>
                  </a:txBody>
                  <a:tcPr marL="72000" marT="18000" marB="18000" anchor="ctr"/>
                </a:tc>
                <a:tc>
                  <a:txBody>
                    <a:bodyPr/>
                    <a:lstStyle/>
                    <a:p>
                      <a:r>
                        <a:rPr kumimoji="1" lang="ja-JP" altLang="en-US" sz="900">
                          <a:latin typeface="+mj-lt"/>
                        </a:rPr>
                        <a:t>売り手住所・都道府県</a:t>
                      </a:r>
                    </a:p>
                  </a:txBody>
                  <a:tcPr marL="72000" marT="18000" marB="18000" anchor="ctr"/>
                </a:tc>
                <a:extLst>
                  <a:ext uri="{0D108BD9-81ED-4DB2-BD59-A6C34878D82A}">
                    <a16:rowId xmlns:a16="http://schemas.microsoft.com/office/drawing/2014/main" val="3674354017"/>
                  </a:ext>
                </a:extLst>
              </a:tr>
              <a:tr h="136054">
                <a:tc>
                  <a:txBody>
                    <a:bodyPr/>
                    <a:lstStyle/>
                    <a:p>
                      <a:r>
                        <a:rPr kumimoji="1" lang="en-US" altLang="ja-JP" sz="900">
                          <a:latin typeface="+mj-lt"/>
                        </a:rPr>
                        <a:t>0830-00</a:t>
                      </a:r>
                      <a:endParaRPr kumimoji="1" lang="ja-JP" altLang="en-US" sz="900">
                        <a:latin typeface="+mj-lt"/>
                      </a:endParaRPr>
                    </a:p>
                  </a:txBody>
                  <a:tcPr marL="72000" marT="0" marB="0" anchor="ctr"/>
                </a:tc>
                <a:tc>
                  <a:txBody>
                    <a:bodyPr/>
                    <a:lstStyle/>
                    <a:p>
                      <a:r>
                        <a:rPr kumimoji="1" lang="en-US" altLang="ja-JP" sz="900">
                          <a:latin typeface="+mj-lt"/>
                        </a:rPr>
                        <a:t>IBT-041</a:t>
                      </a:r>
                      <a:endParaRPr kumimoji="1" lang="ja-JP" altLang="en-US" sz="900">
                        <a:latin typeface="+mj-lt"/>
                      </a:endParaRPr>
                    </a:p>
                  </a:txBody>
                  <a:tcPr marL="72000" marT="18000" marB="18000" anchor="ctr"/>
                </a:tc>
                <a:tc>
                  <a:txBody>
                    <a:bodyPr/>
                    <a:lstStyle/>
                    <a:p>
                      <a:r>
                        <a:rPr kumimoji="1" lang="en-US" altLang="ja-JP" sz="900">
                          <a:latin typeface="+mj-lt"/>
                        </a:rPr>
                        <a:t>Name</a:t>
                      </a:r>
                      <a:endParaRPr kumimoji="1" lang="ja-JP" altLang="en-US" sz="900">
                        <a:latin typeface="+mj-lt"/>
                      </a:endParaRPr>
                    </a:p>
                  </a:txBody>
                  <a:tcPr marL="72000" marT="18000" marB="18000" anchor="ctr"/>
                </a:tc>
                <a:tc>
                  <a:txBody>
                    <a:bodyPr/>
                    <a:lstStyle/>
                    <a:p>
                      <a:r>
                        <a:rPr kumimoji="1" lang="ja-JP" altLang="en-US" sz="900">
                          <a:latin typeface="+mj-lt"/>
                        </a:rPr>
                        <a:t>売り手連絡先</a:t>
                      </a:r>
                    </a:p>
                  </a:txBody>
                  <a:tcPr marL="72000" marT="18000" marB="18000" anchor="ctr"/>
                </a:tc>
                <a:extLst>
                  <a:ext uri="{0D108BD9-81ED-4DB2-BD59-A6C34878D82A}">
                    <a16:rowId xmlns:a16="http://schemas.microsoft.com/office/drawing/2014/main" val="737999165"/>
                  </a:ext>
                </a:extLst>
              </a:tr>
              <a:tr h="136054">
                <a:tc>
                  <a:txBody>
                    <a:bodyPr/>
                    <a:lstStyle/>
                    <a:p>
                      <a:r>
                        <a:rPr kumimoji="1" lang="en-US" altLang="ja-JP" sz="900">
                          <a:latin typeface="+mj-lt"/>
                        </a:rPr>
                        <a:t>0850-00</a:t>
                      </a:r>
                      <a:endParaRPr kumimoji="1" lang="ja-JP" altLang="en-US" sz="900">
                        <a:latin typeface="+mj-lt"/>
                      </a:endParaRPr>
                    </a:p>
                  </a:txBody>
                  <a:tcPr marL="72000" marT="0" marB="0" anchor="ctr"/>
                </a:tc>
                <a:tc>
                  <a:txBody>
                    <a:bodyPr/>
                    <a:lstStyle/>
                    <a:p>
                      <a:r>
                        <a:rPr kumimoji="1" lang="en-US" altLang="ja-JP" sz="900">
                          <a:latin typeface="+mj-lt"/>
                        </a:rPr>
                        <a:t>IBT-043</a:t>
                      </a:r>
                      <a:endParaRPr kumimoji="1" lang="ja-JP" altLang="en-US" sz="900">
                        <a:latin typeface="+mj-lt"/>
                      </a:endParaRPr>
                    </a:p>
                  </a:txBody>
                  <a:tcPr marL="72000" marT="18000" marB="18000" anchor="ctr"/>
                </a:tc>
                <a:tc>
                  <a:txBody>
                    <a:bodyPr/>
                    <a:lstStyle/>
                    <a:p>
                      <a:r>
                        <a:rPr kumimoji="1" lang="en-US" altLang="ja-JP" sz="900" err="1">
                          <a:latin typeface="+mj-lt"/>
                        </a:rPr>
                        <a:t>ElectronicMail</a:t>
                      </a:r>
                      <a:endParaRPr kumimoji="1" lang="ja-JP" altLang="en-US" sz="900">
                        <a:latin typeface="+mj-lt"/>
                      </a:endParaRPr>
                    </a:p>
                  </a:txBody>
                  <a:tcPr marL="72000" marT="18000" marB="18000" anchor="ctr"/>
                </a:tc>
                <a:tc>
                  <a:txBody>
                    <a:bodyPr/>
                    <a:lstStyle/>
                    <a:p>
                      <a:r>
                        <a:rPr kumimoji="1" lang="ja-JP" altLang="en-US" sz="900">
                          <a:latin typeface="+mj-lt"/>
                        </a:rPr>
                        <a:t>売り手連絡先電子メールアドレス</a:t>
                      </a:r>
                    </a:p>
                  </a:txBody>
                  <a:tcPr marL="72000" marT="18000" marB="18000" anchor="ctr"/>
                </a:tc>
                <a:extLst>
                  <a:ext uri="{0D108BD9-81ED-4DB2-BD59-A6C34878D82A}">
                    <a16:rowId xmlns:a16="http://schemas.microsoft.com/office/drawing/2014/main" val="680278459"/>
                  </a:ext>
                </a:extLst>
              </a:tr>
              <a:tr h="136054">
                <a:tc>
                  <a:txBody>
                    <a:bodyPr/>
                    <a:lstStyle/>
                    <a:p>
                      <a:r>
                        <a:rPr kumimoji="1" lang="en-US" altLang="ja-JP" sz="900">
                          <a:latin typeface="+mj-lt"/>
                        </a:rPr>
                        <a:t>1040-00</a:t>
                      </a:r>
                      <a:endParaRPr kumimoji="1" lang="ja-JP" altLang="en-US" sz="900">
                        <a:latin typeface="+mj-lt"/>
                      </a:endParaRPr>
                    </a:p>
                  </a:txBody>
                  <a:tcPr marL="72000" marT="0" marB="0" anchor="ctr"/>
                </a:tc>
                <a:tc>
                  <a:txBody>
                    <a:bodyPr/>
                    <a:lstStyle/>
                    <a:p>
                      <a:r>
                        <a:rPr kumimoji="1" lang="en-US" altLang="ja-JP" sz="900">
                          <a:latin typeface="+mj-lt"/>
                        </a:rPr>
                        <a:t>IBT-048</a:t>
                      </a:r>
                      <a:endParaRPr kumimoji="1" lang="ja-JP" altLang="en-US" sz="900">
                        <a:latin typeface="+mj-lt"/>
                      </a:endParaRPr>
                    </a:p>
                  </a:txBody>
                  <a:tcPr marL="72000" marT="18000" marB="18000" anchor="ctr"/>
                </a:tc>
                <a:tc>
                  <a:txBody>
                    <a:bodyPr/>
                    <a:lstStyle/>
                    <a:p>
                      <a:r>
                        <a:rPr kumimoji="1" lang="en-US" altLang="ja-JP" sz="900" err="1">
                          <a:latin typeface="+mj-lt"/>
                        </a:rPr>
                        <a:t>CompanyID</a:t>
                      </a:r>
                      <a:endParaRPr kumimoji="1" lang="ja-JP" altLang="en-US" sz="900">
                        <a:latin typeface="+mj-lt"/>
                      </a:endParaRPr>
                    </a:p>
                  </a:txBody>
                  <a:tcPr marL="72000" marT="18000" marB="18000" anchor="ctr"/>
                </a:tc>
                <a:tc>
                  <a:txBody>
                    <a:bodyPr/>
                    <a:lstStyle/>
                    <a:p>
                      <a:r>
                        <a:rPr kumimoji="1" lang="ja-JP" altLang="en-US" sz="900">
                          <a:latin typeface="+mj-lt"/>
                        </a:rPr>
                        <a:t>買い手税識別番号</a:t>
                      </a:r>
                    </a:p>
                  </a:txBody>
                  <a:tcPr marL="72000" marT="18000" marB="18000" anchor="ctr"/>
                </a:tc>
                <a:extLst>
                  <a:ext uri="{0D108BD9-81ED-4DB2-BD59-A6C34878D82A}">
                    <a16:rowId xmlns:a16="http://schemas.microsoft.com/office/drawing/2014/main" val="1496682630"/>
                  </a:ext>
                </a:extLst>
              </a:tr>
              <a:tr h="136054">
                <a:tc>
                  <a:txBody>
                    <a:bodyPr/>
                    <a:lstStyle/>
                    <a:p>
                      <a:r>
                        <a:rPr kumimoji="1" lang="en-US" altLang="ja-JP" sz="900">
                          <a:latin typeface="+mj-lt"/>
                        </a:rPr>
                        <a:t>1060-00</a:t>
                      </a:r>
                      <a:endParaRPr kumimoji="1" lang="ja-JP" altLang="en-US" sz="900">
                        <a:latin typeface="+mj-lt"/>
                      </a:endParaRPr>
                    </a:p>
                  </a:txBody>
                  <a:tcPr marL="72000" marT="0" marB="0" anchor="ctr"/>
                </a:tc>
                <a:tc>
                  <a:txBody>
                    <a:bodyPr/>
                    <a:lstStyle/>
                    <a:p>
                      <a:r>
                        <a:rPr kumimoji="1" lang="en-US" altLang="ja-JP" sz="900">
                          <a:latin typeface="+mj-lt"/>
                        </a:rPr>
                        <a:t>IBT-048-1</a:t>
                      </a:r>
                      <a:endParaRPr kumimoji="1" lang="ja-JP" altLang="en-US" sz="900">
                        <a:latin typeface="+mj-lt"/>
                      </a:endParaRPr>
                    </a:p>
                  </a:txBody>
                  <a:tcPr marL="72000" marT="18000" marB="18000" anchor="ctr"/>
                </a:tc>
                <a:tc>
                  <a:txBody>
                    <a:bodyPr/>
                    <a:lstStyle/>
                    <a:p>
                      <a:r>
                        <a:rPr kumimoji="1" lang="en-US" altLang="ja-JP" sz="900">
                          <a:latin typeface="+mj-lt"/>
                        </a:rPr>
                        <a:t>ID</a:t>
                      </a:r>
                      <a:endParaRPr kumimoji="1" lang="ja-JP" altLang="en-US" sz="900">
                        <a:latin typeface="+mj-lt"/>
                      </a:endParaRPr>
                    </a:p>
                  </a:txBody>
                  <a:tcPr marL="72000" marT="18000" marB="18000" anchor="ctr"/>
                </a:tc>
                <a:tc>
                  <a:txBody>
                    <a:bodyPr/>
                    <a:lstStyle/>
                    <a:p>
                      <a:r>
                        <a:rPr kumimoji="1" lang="ja-JP" altLang="en-US" sz="900">
                          <a:latin typeface="+mj-lt"/>
                        </a:rPr>
                        <a:t>買い手税制コード</a:t>
                      </a:r>
                    </a:p>
                  </a:txBody>
                  <a:tcPr marL="72000" marT="18000" marB="18000" anchor="ctr"/>
                </a:tc>
                <a:extLst>
                  <a:ext uri="{0D108BD9-81ED-4DB2-BD59-A6C34878D82A}">
                    <a16:rowId xmlns:a16="http://schemas.microsoft.com/office/drawing/2014/main" val="3439227331"/>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mj-lt"/>
                          <a:ea typeface="メイリオ" panose="020B0604030504040204" pitchFamily="50" charset="-128"/>
                        </a:rPr>
                        <a:t>1830-00</a:t>
                      </a:r>
                    </a:p>
                  </a:txBody>
                  <a:tcPr marL="72000" marT="0" marB="0" anchor="ctr"/>
                </a:tc>
                <a:tc>
                  <a:txBody>
                    <a:bodyPr/>
                    <a:lstStyle/>
                    <a:p>
                      <a:r>
                        <a:rPr kumimoji="1" lang="en-US" altLang="ja-JP" sz="900">
                          <a:latin typeface="+mj-lt"/>
                        </a:rPr>
                        <a:t>IBT-187</a:t>
                      </a:r>
                      <a:endParaRPr kumimoji="1" lang="ja-JP" altLang="en-US" sz="900">
                        <a:latin typeface="+mj-lt"/>
                      </a:endParaRPr>
                    </a:p>
                  </a:txBody>
                  <a:tcPr marL="72000" marT="18000" marB="18000" anchor="ctr"/>
                </a:tc>
                <a:tc>
                  <a:txBody>
                    <a:bodyPr/>
                    <a:lstStyle/>
                    <a:p>
                      <a:r>
                        <a:rPr kumimoji="1" lang="en-US" altLang="ja-JP" sz="900" err="1">
                          <a:latin typeface="+mj-lt"/>
                        </a:rPr>
                        <a:t>PaymentMeansID</a:t>
                      </a:r>
                      <a:endParaRPr kumimoji="1" lang="ja-JP" altLang="en-US" sz="900">
                        <a:latin typeface="+mj-lt"/>
                      </a:endParaRPr>
                    </a:p>
                  </a:txBody>
                  <a:tcPr marL="72000" marT="18000" marB="18000" anchor="ctr"/>
                </a:tc>
                <a:tc>
                  <a:txBody>
                    <a:bodyPr/>
                    <a:lstStyle/>
                    <a:p>
                      <a:r>
                        <a:rPr kumimoji="1" lang="ja-JP" altLang="en-US" sz="900">
                          <a:latin typeface="+mj-lt"/>
                        </a:rPr>
                        <a:t>支払条件</a:t>
                      </a:r>
                      <a:r>
                        <a:rPr kumimoji="1" lang="en-US" altLang="ja-JP" sz="900">
                          <a:latin typeface="+mj-lt"/>
                        </a:rPr>
                        <a:t>ID</a:t>
                      </a:r>
                      <a:endParaRPr kumimoji="1" lang="ja-JP" altLang="en-US" sz="900">
                        <a:latin typeface="+mj-lt"/>
                      </a:endParaRPr>
                    </a:p>
                  </a:txBody>
                  <a:tcPr marL="72000" marT="18000" marB="18000" anchor="ctr"/>
                </a:tc>
                <a:extLst>
                  <a:ext uri="{0D108BD9-81ED-4DB2-BD59-A6C34878D82A}">
                    <a16:rowId xmlns:a16="http://schemas.microsoft.com/office/drawing/2014/main" val="386166486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mj-lt"/>
                          <a:ea typeface="メイリオ" panose="020B0604030504040204" pitchFamily="50" charset="-128"/>
                        </a:rPr>
                        <a:t>1840-00</a:t>
                      </a:r>
                    </a:p>
                  </a:txBody>
                  <a:tcPr marL="72000" marT="0" marB="0" anchor="ctr"/>
                </a:tc>
                <a:tc>
                  <a:txBody>
                    <a:bodyPr/>
                    <a:lstStyle/>
                    <a:p>
                      <a:r>
                        <a:rPr kumimoji="1" lang="en-US" altLang="ja-JP" sz="900">
                          <a:latin typeface="+mj-lt"/>
                        </a:rPr>
                        <a:t>IBT-020</a:t>
                      </a:r>
                      <a:endParaRPr kumimoji="1" lang="ja-JP" altLang="en-US" sz="900">
                        <a:latin typeface="+mj-lt"/>
                      </a:endParaRPr>
                    </a:p>
                  </a:txBody>
                  <a:tcPr marL="72000" marT="18000" marB="18000" anchor="ctr"/>
                </a:tc>
                <a:tc>
                  <a:txBody>
                    <a:bodyPr/>
                    <a:lstStyle/>
                    <a:p>
                      <a:r>
                        <a:rPr kumimoji="1" lang="en-US" altLang="ja-JP" sz="900">
                          <a:latin typeface="+mj-lt"/>
                        </a:rPr>
                        <a:t>Note</a:t>
                      </a:r>
                      <a:endParaRPr kumimoji="1" lang="ja-JP" altLang="en-US" sz="900">
                        <a:latin typeface="+mj-lt"/>
                      </a:endParaRPr>
                    </a:p>
                  </a:txBody>
                  <a:tcPr marL="72000" marT="18000" marB="18000" anchor="ctr"/>
                </a:tc>
                <a:tc>
                  <a:txBody>
                    <a:bodyPr/>
                    <a:lstStyle/>
                    <a:p>
                      <a:r>
                        <a:rPr kumimoji="1" lang="ja-JP" altLang="en-US" sz="900">
                          <a:latin typeface="+mj-lt"/>
                        </a:rPr>
                        <a:t>支払条件</a:t>
                      </a:r>
                    </a:p>
                  </a:txBody>
                  <a:tcPr marL="72000" marT="18000" marB="18000" anchor="ctr"/>
                </a:tc>
                <a:extLst>
                  <a:ext uri="{0D108BD9-81ED-4DB2-BD59-A6C34878D82A}">
                    <a16:rowId xmlns:a16="http://schemas.microsoft.com/office/drawing/2014/main" val="2498467702"/>
                  </a:ext>
                </a:extLst>
              </a:tr>
              <a:tr h="136054">
                <a:tc>
                  <a:txBody>
                    <a:bodyPr/>
                    <a:lstStyle/>
                    <a:p>
                      <a:r>
                        <a:rPr kumimoji="1" lang="en-US" altLang="ja-JP" sz="900">
                          <a:latin typeface="+mj-lt"/>
                        </a:rPr>
                        <a:t>1850-00</a:t>
                      </a:r>
                      <a:endParaRPr kumimoji="1" lang="ja-JP" altLang="en-US" sz="900">
                        <a:latin typeface="+mj-lt"/>
                      </a:endParaRPr>
                    </a:p>
                  </a:txBody>
                  <a:tcPr marL="72000" marT="0" marB="0" anchor="ctr"/>
                </a:tc>
                <a:tc>
                  <a:txBody>
                    <a:bodyPr/>
                    <a:lstStyle/>
                    <a:p>
                      <a:r>
                        <a:rPr kumimoji="1" lang="en-US" altLang="ja-JP" sz="900">
                          <a:latin typeface="+mj-lt"/>
                        </a:rPr>
                        <a:t>IBT-176</a:t>
                      </a:r>
                      <a:endParaRPr kumimoji="1" lang="ja-JP" altLang="en-US" sz="900">
                        <a:latin typeface="+mj-lt"/>
                      </a:endParaRPr>
                    </a:p>
                  </a:txBody>
                  <a:tcPr marL="72000" marT="18000" marB="18000" anchor="ctr"/>
                </a:tc>
                <a:tc>
                  <a:txBody>
                    <a:bodyPr/>
                    <a:lstStyle/>
                    <a:p>
                      <a:r>
                        <a:rPr kumimoji="1" lang="en-US" altLang="ja-JP" sz="900">
                          <a:latin typeface="+mj-lt"/>
                        </a:rPr>
                        <a:t>Amount</a:t>
                      </a:r>
                      <a:endParaRPr kumimoji="1" lang="ja-JP" altLang="en-US" sz="900">
                        <a:latin typeface="+mj-lt"/>
                      </a:endParaRPr>
                    </a:p>
                  </a:txBody>
                  <a:tcPr marL="72000" marT="18000" marB="18000" anchor="ctr"/>
                </a:tc>
                <a:tc>
                  <a:txBody>
                    <a:bodyPr/>
                    <a:lstStyle/>
                    <a:p>
                      <a:r>
                        <a:rPr kumimoji="1" lang="ja-JP" altLang="en-US" sz="900">
                          <a:latin typeface="+mj-lt"/>
                        </a:rPr>
                        <a:t>支払条件金額</a:t>
                      </a:r>
                    </a:p>
                  </a:txBody>
                  <a:tcPr marL="72000" marT="18000" marB="18000" anchor="ctr"/>
                </a:tc>
                <a:extLst>
                  <a:ext uri="{0D108BD9-81ED-4DB2-BD59-A6C34878D82A}">
                    <a16:rowId xmlns:a16="http://schemas.microsoft.com/office/drawing/2014/main" val="262192324"/>
                  </a:ext>
                </a:extLst>
              </a:tr>
              <a:tr h="136054">
                <a:tc>
                  <a:txBody>
                    <a:bodyPr/>
                    <a:lstStyle/>
                    <a:p>
                      <a:r>
                        <a:rPr kumimoji="1" lang="en-US" altLang="ja-JP" sz="900">
                          <a:latin typeface="+mj-lt"/>
                        </a:rPr>
                        <a:t>1850-01</a:t>
                      </a:r>
                      <a:endParaRPr kumimoji="1" lang="ja-JP" altLang="en-US" sz="900">
                        <a:latin typeface="+mj-lt"/>
                      </a:endParaRPr>
                    </a:p>
                  </a:txBody>
                  <a:tcPr marL="72000" marT="0" marB="0" anchor="ctr"/>
                </a:tc>
                <a:tc>
                  <a:txBody>
                    <a:bodyPr/>
                    <a:lstStyle/>
                    <a:p>
                      <a:r>
                        <a:rPr kumimoji="1" lang="ja-JP" altLang="en-US" sz="900">
                          <a:latin typeface="+mj-lt"/>
                        </a:rPr>
                        <a:t>ー</a:t>
                      </a:r>
                    </a:p>
                  </a:txBody>
                  <a:tcPr marL="72000" marT="18000" marB="18000" anchor="ctr"/>
                </a:tc>
                <a:tc>
                  <a:txBody>
                    <a:bodyPr/>
                    <a:lstStyle/>
                    <a:p>
                      <a:r>
                        <a:rPr kumimoji="1" lang="en-US" altLang="ja-JP" sz="900" err="1">
                          <a:latin typeface="+mj-lt"/>
                        </a:rPr>
                        <a:t>currencyID</a:t>
                      </a:r>
                      <a:endParaRPr kumimoji="1" lang="ja-JP" altLang="en-US" sz="900">
                        <a:latin typeface="+mj-lt"/>
                      </a:endParaRPr>
                    </a:p>
                  </a:txBody>
                  <a:tcPr marL="72000" marT="18000" marB="18000" anchor="ctr"/>
                </a:tc>
                <a:tc>
                  <a:txBody>
                    <a:bodyPr/>
                    <a:lstStyle/>
                    <a:p>
                      <a:r>
                        <a:rPr kumimoji="1" lang="ja-JP" altLang="en-US" sz="900">
                          <a:latin typeface="+mj-lt"/>
                        </a:rPr>
                        <a:t>支払条件通貨コード</a:t>
                      </a:r>
                    </a:p>
                  </a:txBody>
                  <a:tcPr marL="72000" marT="18000" marB="18000" anchor="ctr"/>
                </a:tc>
                <a:extLst>
                  <a:ext uri="{0D108BD9-81ED-4DB2-BD59-A6C34878D82A}">
                    <a16:rowId xmlns:a16="http://schemas.microsoft.com/office/drawing/2014/main" val="1944980083"/>
                  </a:ext>
                </a:extLst>
              </a:tr>
              <a:tr h="136054">
                <a:tc>
                  <a:txBody>
                    <a:bodyPr/>
                    <a:lstStyle/>
                    <a:p>
                      <a:r>
                        <a:rPr kumimoji="1" lang="en-US" altLang="ja-JP" sz="900">
                          <a:latin typeface="+mj-lt"/>
                        </a:rPr>
                        <a:t>1860-00</a:t>
                      </a:r>
                      <a:endParaRPr kumimoji="1" lang="ja-JP" altLang="en-US" sz="900">
                        <a:latin typeface="+mj-lt"/>
                      </a:endParaRPr>
                    </a:p>
                  </a:txBody>
                  <a:tcPr marL="72000" marT="0" marB="0" anchor="ctr"/>
                </a:tc>
                <a:tc>
                  <a:txBody>
                    <a:bodyPr/>
                    <a:lstStyle/>
                    <a:p>
                      <a:r>
                        <a:rPr kumimoji="1" lang="en-US" altLang="ja-JP" sz="900">
                          <a:latin typeface="+mj-lt"/>
                        </a:rPr>
                        <a:t>IBT-177</a:t>
                      </a:r>
                      <a:endParaRPr kumimoji="1" lang="ja-JP" altLang="en-US" sz="900">
                        <a:latin typeface="+mj-lt"/>
                      </a:endParaRPr>
                    </a:p>
                  </a:txBody>
                  <a:tcPr marL="72000" marT="18000" marB="18000" anchor="ctr"/>
                </a:tc>
                <a:tc>
                  <a:txBody>
                    <a:bodyPr/>
                    <a:lstStyle/>
                    <a:p>
                      <a:r>
                        <a:rPr kumimoji="1" lang="en-US" altLang="ja-JP" sz="900" err="1">
                          <a:latin typeface="+mj-lt"/>
                        </a:rPr>
                        <a:t>InstallmentDueDate</a:t>
                      </a:r>
                      <a:endParaRPr kumimoji="1" lang="ja-JP" altLang="en-US" sz="900">
                        <a:latin typeface="+mj-lt"/>
                      </a:endParaRPr>
                    </a:p>
                  </a:txBody>
                  <a:tcPr marL="72000" marT="18000" marB="18000" anchor="ctr"/>
                </a:tc>
                <a:tc>
                  <a:txBody>
                    <a:bodyPr/>
                    <a:lstStyle/>
                    <a:p>
                      <a:r>
                        <a:rPr kumimoji="1" lang="ja-JP" altLang="en-US" sz="900" dirty="0">
                          <a:latin typeface="+mj-lt"/>
                        </a:rPr>
                        <a:t>支払期日</a:t>
                      </a:r>
                    </a:p>
                  </a:txBody>
                  <a:tcPr marL="72000" marT="18000" marB="18000" anchor="ctr"/>
                </a:tc>
                <a:extLst>
                  <a:ext uri="{0D108BD9-81ED-4DB2-BD59-A6C34878D82A}">
                    <a16:rowId xmlns:a16="http://schemas.microsoft.com/office/drawing/2014/main" val="3288558139"/>
                  </a:ext>
                </a:extLst>
              </a:tr>
            </a:tbl>
          </a:graphicData>
        </a:graphic>
      </p:graphicFrame>
    </p:spTree>
    <p:extLst>
      <p:ext uri="{BB962C8B-B14F-4D97-AF65-F5344CB8AC3E}">
        <p14:creationId xmlns:p14="http://schemas.microsoft.com/office/powerpoint/2010/main" val="14514328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t>SuperStream</a:t>
            </a:r>
            <a:r>
              <a:rPr lang="en-US" altLang="ja-JP" sz="2400"/>
              <a:t>-NX </a:t>
            </a:r>
            <a:r>
              <a:rPr lang="ja-JP" altLang="en-US" sz="2400"/>
              <a:t>統合会計 </a:t>
            </a:r>
            <a:r>
              <a:rPr lang="ja-JP" altLang="en-US" sz="1800"/>
              <a:t>機能改善</a:t>
            </a:r>
            <a:r>
              <a:rPr lang="ja-JP" altLang="en-US" sz="2400"/>
              <a:t> </a:t>
            </a:r>
            <a:br>
              <a:rPr lang="en-US" altLang="ja-JP" sz="2800"/>
            </a:br>
            <a:r>
              <a:rPr lang="ja-JP" altLang="en-US" sz="1800"/>
              <a:t>１３．</a:t>
            </a:r>
            <a:r>
              <a:rPr lang="en-US" altLang="ja-JP" sz="1800"/>
              <a:t>NXEI</a:t>
            </a:r>
            <a:r>
              <a:rPr lang="ja-JP" altLang="en-US" sz="1800"/>
              <a:t>：デジタルインボイス送受信項目の追加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3" name="テキスト プレースホルダー 2">
            <a:extLst>
              <a:ext uri="{FF2B5EF4-FFF2-40B4-BE49-F238E27FC236}">
                <a16:creationId xmlns:a16="http://schemas.microsoft.com/office/drawing/2014/main" id="{D9AE324E-C61F-6F4C-C2AC-BF07747C4212}"/>
              </a:ext>
            </a:extLst>
          </p:cNvPr>
          <p:cNvSpPr txBox="1">
            <a:spLocks/>
          </p:cNvSpPr>
          <p:nvPr/>
        </p:nvSpPr>
        <p:spPr>
          <a:xfrm>
            <a:off x="530948" y="1059563"/>
            <a:ext cx="2612376"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デジタルインボイス支払伝票作成マスタ</a:t>
            </a: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登録</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7" name="図 6">
            <a:extLst>
              <a:ext uri="{FF2B5EF4-FFF2-40B4-BE49-F238E27FC236}">
                <a16:creationId xmlns:a16="http://schemas.microsoft.com/office/drawing/2014/main" id="{01D4E068-BFD8-6B5C-EF26-97DECEAD833D}"/>
              </a:ext>
            </a:extLst>
          </p:cNvPr>
          <p:cNvPicPr>
            <a:picLocks noChangeAspect="1"/>
          </p:cNvPicPr>
          <p:nvPr/>
        </p:nvPicPr>
        <p:blipFill>
          <a:blip r:embed="rId3"/>
          <a:stretch>
            <a:fillRect/>
          </a:stretch>
        </p:blipFill>
        <p:spPr>
          <a:xfrm>
            <a:off x="431540" y="1314907"/>
            <a:ext cx="5997066" cy="3411477"/>
          </a:xfrm>
          <a:prstGeom prst="rect">
            <a:avLst/>
          </a:prstGeom>
        </p:spPr>
      </p:pic>
      <p:pic>
        <p:nvPicPr>
          <p:cNvPr id="13" name="図 12">
            <a:extLst>
              <a:ext uri="{FF2B5EF4-FFF2-40B4-BE49-F238E27FC236}">
                <a16:creationId xmlns:a16="http://schemas.microsoft.com/office/drawing/2014/main" id="{B8070098-3C5B-4B1E-9D76-FD7F652FE271}"/>
              </a:ext>
            </a:extLst>
          </p:cNvPr>
          <p:cNvPicPr>
            <a:picLocks noChangeAspect="1"/>
          </p:cNvPicPr>
          <p:nvPr/>
        </p:nvPicPr>
        <p:blipFill>
          <a:blip r:embed="rId4"/>
          <a:stretch>
            <a:fillRect/>
          </a:stretch>
        </p:blipFill>
        <p:spPr>
          <a:xfrm>
            <a:off x="4240097" y="1404156"/>
            <a:ext cx="2348127" cy="2355726"/>
          </a:xfrm>
          <a:prstGeom prst="rect">
            <a:avLst/>
          </a:prstGeom>
          <a:ln>
            <a:solidFill>
              <a:schemeClr val="bg1">
                <a:lumMod val="85000"/>
              </a:schemeClr>
            </a:solidFill>
          </a:ln>
        </p:spPr>
      </p:pic>
      <p:pic>
        <p:nvPicPr>
          <p:cNvPr id="15" name="図 14">
            <a:extLst>
              <a:ext uri="{FF2B5EF4-FFF2-40B4-BE49-F238E27FC236}">
                <a16:creationId xmlns:a16="http://schemas.microsoft.com/office/drawing/2014/main" id="{A3AE6F78-48A9-8424-272F-CA877CB596F5}"/>
              </a:ext>
            </a:extLst>
          </p:cNvPr>
          <p:cNvPicPr>
            <a:picLocks noChangeAspect="1"/>
          </p:cNvPicPr>
          <p:nvPr/>
        </p:nvPicPr>
        <p:blipFill>
          <a:blip r:embed="rId5"/>
          <a:stretch>
            <a:fillRect/>
          </a:stretch>
        </p:blipFill>
        <p:spPr>
          <a:xfrm>
            <a:off x="4732911" y="1926063"/>
            <a:ext cx="2564225" cy="2133351"/>
          </a:xfrm>
          <a:prstGeom prst="rect">
            <a:avLst/>
          </a:prstGeom>
        </p:spPr>
      </p:pic>
      <p:sp>
        <p:nvSpPr>
          <p:cNvPr id="17" name="正方形/長方形 16">
            <a:extLst>
              <a:ext uri="{FF2B5EF4-FFF2-40B4-BE49-F238E27FC236}">
                <a16:creationId xmlns:a16="http://schemas.microsoft.com/office/drawing/2014/main" id="{D5C95FC3-0068-D1C6-42F5-31D8BEE7AFA9}"/>
              </a:ext>
            </a:extLst>
          </p:cNvPr>
          <p:cNvSpPr/>
          <p:nvPr/>
        </p:nvSpPr>
        <p:spPr>
          <a:xfrm>
            <a:off x="4876927" y="2754154"/>
            <a:ext cx="2204111" cy="33315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8" name="正方形/長方形 7">
            <a:extLst>
              <a:ext uri="{FF2B5EF4-FFF2-40B4-BE49-F238E27FC236}">
                <a16:creationId xmlns:a16="http://schemas.microsoft.com/office/drawing/2014/main" id="{DFA66BE2-53D4-8614-7AC8-5C6161565E47}"/>
              </a:ext>
            </a:extLst>
          </p:cNvPr>
          <p:cNvSpPr/>
          <p:nvPr/>
        </p:nvSpPr>
        <p:spPr>
          <a:xfrm>
            <a:off x="791580" y="2931957"/>
            <a:ext cx="3144883" cy="41791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27" name="図 26">
            <a:extLst>
              <a:ext uri="{FF2B5EF4-FFF2-40B4-BE49-F238E27FC236}">
                <a16:creationId xmlns:a16="http://schemas.microsoft.com/office/drawing/2014/main" id="{8715B73F-A942-831B-4285-1560F0057EA8}"/>
              </a:ext>
            </a:extLst>
          </p:cNvPr>
          <p:cNvPicPr>
            <a:picLocks noChangeAspect="1"/>
          </p:cNvPicPr>
          <p:nvPr/>
        </p:nvPicPr>
        <p:blipFill>
          <a:blip r:embed="rId6"/>
          <a:srcRect t="54701"/>
          <a:stretch/>
        </p:blipFill>
        <p:spPr>
          <a:xfrm>
            <a:off x="5460932" y="3237033"/>
            <a:ext cx="2564225" cy="966397"/>
          </a:xfrm>
          <a:prstGeom prst="rect">
            <a:avLst/>
          </a:prstGeom>
          <a:ln>
            <a:solidFill>
              <a:schemeClr val="bg1">
                <a:lumMod val="75000"/>
              </a:schemeClr>
            </a:solidFill>
          </a:ln>
        </p:spPr>
      </p:pic>
      <p:sp>
        <p:nvSpPr>
          <p:cNvPr id="21" name="正方形/長方形 20">
            <a:extLst>
              <a:ext uri="{FF2B5EF4-FFF2-40B4-BE49-F238E27FC236}">
                <a16:creationId xmlns:a16="http://schemas.microsoft.com/office/drawing/2014/main" id="{F06CCD71-3AC9-292D-40EE-27B7FE544659}"/>
              </a:ext>
            </a:extLst>
          </p:cNvPr>
          <p:cNvSpPr/>
          <p:nvPr/>
        </p:nvSpPr>
        <p:spPr>
          <a:xfrm>
            <a:off x="5612890" y="3337383"/>
            <a:ext cx="2196243" cy="10747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29" name="図 28">
            <a:extLst>
              <a:ext uri="{FF2B5EF4-FFF2-40B4-BE49-F238E27FC236}">
                <a16:creationId xmlns:a16="http://schemas.microsoft.com/office/drawing/2014/main" id="{D09958D9-4559-E505-D8EB-B0FBC35DF84B}"/>
              </a:ext>
            </a:extLst>
          </p:cNvPr>
          <p:cNvPicPr>
            <a:picLocks noChangeAspect="1"/>
          </p:cNvPicPr>
          <p:nvPr/>
        </p:nvPicPr>
        <p:blipFill>
          <a:blip r:embed="rId7"/>
          <a:srcRect t="54086"/>
          <a:stretch/>
        </p:blipFill>
        <p:spPr>
          <a:xfrm>
            <a:off x="6436268" y="3752485"/>
            <a:ext cx="2564224" cy="979505"/>
          </a:xfrm>
          <a:prstGeom prst="rect">
            <a:avLst/>
          </a:prstGeom>
          <a:ln>
            <a:solidFill>
              <a:schemeClr val="bg1">
                <a:lumMod val="85000"/>
              </a:schemeClr>
            </a:solidFill>
          </a:ln>
        </p:spPr>
      </p:pic>
      <p:sp>
        <p:nvSpPr>
          <p:cNvPr id="30" name="正方形/長方形 29">
            <a:extLst>
              <a:ext uri="{FF2B5EF4-FFF2-40B4-BE49-F238E27FC236}">
                <a16:creationId xmlns:a16="http://schemas.microsoft.com/office/drawing/2014/main" id="{5706C1D0-7FE0-3CE0-010F-B9E15B93E6A0}"/>
              </a:ext>
            </a:extLst>
          </p:cNvPr>
          <p:cNvSpPr/>
          <p:nvPr/>
        </p:nvSpPr>
        <p:spPr>
          <a:xfrm>
            <a:off x="6577485" y="3856425"/>
            <a:ext cx="2204111" cy="54185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31" name="線吹き出し 2 (枠付き) 12">
            <a:extLst>
              <a:ext uri="{FF2B5EF4-FFF2-40B4-BE49-F238E27FC236}">
                <a16:creationId xmlns:a16="http://schemas.microsoft.com/office/drawing/2014/main" id="{6E2F4630-E211-7A76-CDA7-DC724A172057}"/>
              </a:ext>
            </a:extLst>
          </p:cNvPr>
          <p:cNvSpPr/>
          <p:nvPr/>
        </p:nvSpPr>
        <p:spPr>
          <a:xfrm>
            <a:off x="2447764" y="3579862"/>
            <a:ext cx="2037833" cy="400106"/>
          </a:xfrm>
          <a:prstGeom prst="borderCallout2">
            <a:avLst>
              <a:gd name="adj1" fmla="val -20166"/>
              <a:gd name="adj2" fmla="val 95550"/>
              <a:gd name="adj3" fmla="val -59081"/>
              <a:gd name="adj4" fmla="val 101653"/>
              <a:gd name="adj5" fmla="val -69594"/>
              <a:gd name="adj6" fmla="val 11503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solidFill>
                  <a:schemeClr val="bg1"/>
                </a:solidFill>
                <a:latin typeface="+mj-lt"/>
              </a:rPr>
              <a:t>科目設定の条件項目を追加</a:t>
            </a:r>
            <a:endParaRPr kumimoji="1" lang="ja-JP" altLang="en-US" sz="1200">
              <a:solidFill>
                <a:schemeClr val="bg1"/>
              </a:solidFill>
              <a:latin typeface="+mj-lt"/>
            </a:endParaRPr>
          </a:p>
        </p:txBody>
      </p:sp>
    </p:spTree>
    <p:extLst>
      <p:ext uri="{BB962C8B-B14F-4D97-AF65-F5344CB8AC3E}">
        <p14:creationId xmlns:p14="http://schemas.microsoft.com/office/powerpoint/2010/main" val="33920028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t>SuperStream</a:t>
            </a:r>
            <a:r>
              <a:rPr lang="en-US" altLang="ja-JP" sz="2400"/>
              <a:t>-NX </a:t>
            </a:r>
            <a:r>
              <a:rPr lang="ja-JP" altLang="en-US" sz="2400"/>
              <a:t>統合会計 </a:t>
            </a:r>
            <a:r>
              <a:rPr lang="ja-JP" altLang="en-US" sz="1800"/>
              <a:t>機能改善</a:t>
            </a:r>
            <a:r>
              <a:rPr lang="ja-JP" altLang="en-US" sz="2400"/>
              <a:t> </a:t>
            </a:r>
            <a:br>
              <a:rPr lang="en-US" altLang="ja-JP" sz="2800"/>
            </a:br>
            <a:r>
              <a:rPr lang="ja-JP" altLang="en-US" sz="1800"/>
              <a:t>１３．</a:t>
            </a:r>
            <a:r>
              <a:rPr lang="en-US" altLang="ja-JP" sz="1800"/>
              <a:t>NXEI</a:t>
            </a:r>
            <a:r>
              <a:rPr lang="ja-JP" altLang="en-US" sz="1800"/>
              <a:t>：デジタルインボイス送受信項目の追加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4689124"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デジタルインボイス支払伝票作成マスタの科目設定の条件に追加した項目</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graphicFrame>
        <p:nvGraphicFramePr>
          <p:cNvPr id="6" name="表 5">
            <a:extLst>
              <a:ext uri="{FF2B5EF4-FFF2-40B4-BE49-F238E27FC236}">
                <a16:creationId xmlns:a16="http://schemas.microsoft.com/office/drawing/2014/main" id="{DC2C6F62-113F-A516-4446-2B5C1BF3FB2C}"/>
              </a:ext>
            </a:extLst>
          </p:cNvPr>
          <p:cNvGraphicFramePr>
            <a:graphicFrameLocks noGrp="1"/>
          </p:cNvGraphicFramePr>
          <p:nvPr/>
        </p:nvGraphicFramePr>
        <p:xfrm>
          <a:off x="575556" y="1326886"/>
          <a:ext cx="6221171" cy="1792191"/>
        </p:xfrm>
        <a:graphic>
          <a:graphicData uri="http://schemas.openxmlformats.org/drawingml/2006/table">
            <a:tbl>
              <a:tblPr firstRow="1" bandRow="1">
                <a:tableStyleId>{21E4AEA4-8DFA-4A89-87EB-49C32662AFE0}</a:tableStyleId>
              </a:tblPr>
              <a:tblGrid>
                <a:gridCol w="722729">
                  <a:extLst>
                    <a:ext uri="{9D8B030D-6E8A-4147-A177-3AD203B41FA5}">
                      <a16:colId xmlns:a16="http://schemas.microsoft.com/office/drawing/2014/main" val="2522734468"/>
                    </a:ext>
                  </a:extLst>
                </a:gridCol>
                <a:gridCol w="789439">
                  <a:extLst>
                    <a:ext uri="{9D8B030D-6E8A-4147-A177-3AD203B41FA5}">
                      <a16:colId xmlns:a16="http://schemas.microsoft.com/office/drawing/2014/main" val="2364541098"/>
                    </a:ext>
                  </a:extLst>
                </a:gridCol>
                <a:gridCol w="1397787">
                  <a:extLst>
                    <a:ext uri="{9D8B030D-6E8A-4147-A177-3AD203B41FA5}">
                      <a16:colId xmlns:a16="http://schemas.microsoft.com/office/drawing/2014/main" val="2249102792"/>
                    </a:ext>
                  </a:extLst>
                </a:gridCol>
                <a:gridCol w="3311216">
                  <a:extLst>
                    <a:ext uri="{9D8B030D-6E8A-4147-A177-3AD203B41FA5}">
                      <a16:colId xmlns:a16="http://schemas.microsoft.com/office/drawing/2014/main" val="2045072490"/>
                    </a:ext>
                  </a:extLst>
                </a:gridCol>
              </a:tblGrid>
              <a:tr h="233751">
                <a:tc>
                  <a:txBody>
                    <a:bodyPr/>
                    <a:lstStyle/>
                    <a:p>
                      <a:r>
                        <a:rPr kumimoji="1" lang="ja-JP" altLang="en-US" sz="900">
                          <a:latin typeface="+mj-lt"/>
                        </a:rPr>
                        <a:t>要素項番</a:t>
                      </a:r>
                    </a:p>
                  </a:txBody>
                  <a:tcPr anchor="ctr"/>
                </a:tc>
                <a:tc>
                  <a:txBody>
                    <a:bodyPr/>
                    <a:lstStyle/>
                    <a:p>
                      <a:r>
                        <a:rPr kumimoji="1" lang="en-US" altLang="ja-JP" sz="900">
                          <a:latin typeface="+mj-lt"/>
                        </a:rPr>
                        <a:t>ID</a:t>
                      </a:r>
                      <a:endParaRPr kumimoji="1" lang="ja-JP" altLang="en-US" sz="900">
                        <a:latin typeface="+mj-lt"/>
                      </a:endParaRPr>
                    </a:p>
                  </a:txBody>
                  <a:tcPr anchor="ctr"/>
                </a:tc>
                <a:tc>
                  <a:txBody>
                    <a:bodyPr/>
                    <a:lstStyle/>
                    <a:p>
                      <a:r>
                        <a:rPr kumimoji="1" lang="ja-JP" altLang="en-US" sz="900">
                          <a:latin typeface="+mj-lt"/>
                        </a:rPr>
                        <a:t>要素</a:t>
                      </a:r>
                    </a:p>
                  </a:txBody>
                  <a:tcPr anchor="ctr"/>
                </a:tc>
                <a:tc>
                  <a:txBody>
                    <a:bodyPr/>
                    <a:lstStyle/>
                    <a:p>
                      <a:r>
                        <a:rPr kumimoji="1" lang="ja-JP" altLang="en-US" sz="900">
                          <a:latin typeface="+mj-lt"/>
                        </a:rPr>
                        <a:t>表示名称</a:t>
                      </a:r>
                    </a:p>
                  </a:txBody>
                  <a:tcPr anchor="ctr"/>
                </a:tc>
                <a:extLst>
                  <a:ext uri="{0D108BD9-81ED-4DB2-BD59-A6C34878D82A}">
                    <a16:rowId xmlns:a16="http://schemas.microsoft.com/office/drawing/2014/main" val="3284721616"/>
                  </a:ext>
                </a:extLst>
              </a:tr>
              <a:tr h="136054">
                <a:tc>
                  <a:txBody>
                    <a:bodyPr/>
                    <a:lstStyle/>
                    <a:p>
                      <a:r>
                        <a:rPr kumimoji="1" lang="en-US" altLang="ja-JP" sz="900">
                          <a:latin typeface="+mj-lt"/>
                        </a:rPr>
                        <a:t>0120-00</a:t>
                      </a:r>
                      <a:endParaRPr kumimoji="1" lang="ja-JP" altLang="en-US" sz="900">
                        <a:latin typeface="+mj-lt"/>
                      </a:endParaRPr>
                    </a:p>
                  </a:txBody>
                  <a:tcPr marL="72000" marT="0" marB="0" anchor="ctr"/>
                </a:tc>
                <a:tc>
                  <a:txBody>
                    <a:bodyPr/>
                    <a:lstStyle/>
                    <a:p>
                      <a:r>
                        <a:rPr kumimoji="1" lang="en-US" altLang="ja-JP" sz="900">
                          <a:latin typeface="+mj-lt"/>
                        </a:rPr>
                        <a:t>IBT-019</a:t>
                      </a:r>
                      <a:endParaRPr kumimoji="1" lang="ja-JP" altLang="en-US" sz="900">
                        <a:latin typeface="+mj-lt"/>
                      </a:endParaRPr>
                    </a:p>
                  </a:txBody>
                  <a:tcPr marL="72000" marT="18000" marB="18000" anchor="ctr"/>
                </a:tc>
                <a:tc>
                  <a:txBody>
                    <a:bodyPr/>
                    <a:lstStyle/>
                    <a:p>
                      <a:r>
                        <a:rPr kumimoji="1" lang="en-US" altLang="ja-JP" sz="900" err="1">
                          <a:latin typeface="+mj-lt"/>
                        </a:rPr>
                        <a:t>AccountingCost</a:t>
                      </a:r>
                      <a:endParaRPr kumimoji="1" lang="ja-JP" altLang="en-US" sz="900">
                        <a:latin typeface="+mj-lt"/>
                      </a:endParaRPr>
                    </a:p>
                  </a:txBody>
                  <a:tcPr marL="72000" marT="18000" marB="18000" anchor="ctr"/>
                </a:tc>
                <a:tc>
                  <a:txBody>
                    <a:bodyPr/>
                    <a:lstStyle/>
                    <a:p>
                      <a:r>
                        <a:rPr kumimoji="1" lang="ja-JP" altLang="en-US" sz="900">
                          <a:latin typeface="+mj-lt"/>
                        </a:rPr>
                        <a:t>買い手会計処理用参照番号</a:t>
                      </a:r>
                    </a:p>
                  </a:txBody>
                  <a:tcPr marL="72000" marT="18000" marB="18000" anchor="ctr"/>
                </a:tc>
                <a:extLst>
                  <a:ext uri="{0D108BD9-81ED-4DB2-BD59-A6C34878D82A}">
                    <a16:rowId xmlns:a16="http://schemas.microsoft.com/office/drawing/2014/main" val="3049221489"/>
                  </a:ext>
                </a:extLst>
              </a:tr>
              <a:tr h="136054">
                <a:tc>
                  <a:txBody>
                    <a:bodyPr/>
                    <a:lstStyle/>
                    <a:p>
                      <a:r>
                        <a:rPr kumimoji="1" lang="en-US" altLang="ja-JP" sz="900">
                          <a:latin typeface="+mj-lt"/>
                        </a:rPr>
                        <a:t>0130-00</a:t>
                      </a:r>
                      <a:endParaRPr kumimoji="1" lang="ja-JP" altLang="en-US" sz="900">
                        <a:latin typeface="+mj-lt"/>
                      </a:endParaRPr>
                    </a:p>
                  </a:txBody>
                  <a:tcPr marL="72000" marT="0" marB="0" anchor="ctr"/>
                </a:tc>
                <a:tc>
                  <a:txBody>
                    <a:bodyPr/>
                    <a:lstStyle/>
                    <a:p>
                      <a:r>
                        <a:rPr kumimoji="1" lang="en-US" altLang="ja-JP" sz="900">
                          <a:latin typeface="+mj-lt"/>
                        </a:rPr>
                        <a:t>IBT-010</a:t>
                      </a:r>
                      <a:endParaRPr kumimoji="1" lang="ja-JP" altLang="en-US" sz="900">
                        <a:latin typeface="+mj-lt"/>
                      </a:endParaRPr>
                    </a:p>
                  </a:txBody>
                  <a:tcPr marL="72000" marT="18000" marB="18000" anchor="ctr"/>
                </a:tc>
                <a:tc>
                  <a:txBody>
                    <a:bodyPr/>
                    <a:lstStyle/>
                    <a:p>
                      <a:r>
                        <a:rPr kumimoji="1" lang="en-US" altLang="ja-JP" sz="900" err="1">
                          <a:latin typeface="+mj-lt"/>
                        </a:rPr>
                        <a:t>BuyerReference</a:t>
                      </a:r>
                      <a:endParaRPr kumimoji="1" lang="ja-JP" altLang="en-US" sz="900">
                        <a:latin typeface="+mj-lt"/>
                      </a:endParaRPr>
                    </a:p>
                  </a:txBody>
                  <a:tcPr marL="72000" marT="18000" marB="18000" anchor="ctr"/>
                </a:tc>
                <a:tc>
                  <a:txBody>
                    <a:bodyPr/>
                    <a:lstStyle/>
                    <a:p>
                      <a:r>
                        <a:rPr kumimoji="1" lang="ja-JP" altLang="en-US" sz="900">
                          <a:latin typeface="+mj-lt"/>
                        </a:rPr>
                        <a:t>買い手業務処理用参照番号</a:t>
                      </a:r>
                    </a:p>
                  </a:txBody>
                  <a:tcPr marL="72000" marT="18000" marB="18000" anchor="ctr"/>
                </a:tc>
                <a:extLst>
                  <a:ext uri="{0D108BD9-81ED-4DB2-BD59-A6C34878D82A}">
                    <a16:rowId xmlns:a16="http://schemas.microsoft.com/office/drawing/2014/main" val="3674354017"/>
                  </a:ext>
                </a:extLst>
              </a:tr>
              <a:tr h="136054">
                <a:tc>
                  <a:txBody>
                    <a:bodyPr/>
                    <a:lstStyle/>
                    <a:p>
                      <a:r>
                        <a:rPr kumimoji="1" lang="en-US" altLang="ja-JP" sz="900">
                          <a:latin typeface="+mj-lt"/>
                        </a:rPr>
                        <a:t>0190-00</a:t>
                      </a:r>
                      <a:endParaRPr kumimoji="1" lang="ja-JP" altLang="en-US" sz="900">
                        <a:latin typeface="+mj-lt"/>
                      </a:endParaRPr>
                    </a:p>
                  </a:txBody>
                  <a:tcPr marL="72000" marT="0" marB="0" anchor="ctr"/>
                </a:tc>
                <a:tc>
                  <a:txBody>
                    <a:bodyPr/>
                    <a:lstStyle/>
                    <a:p>
                      <a:r>
                        <a:rPr kumimoji="1" lang="en-US" altLang="ja-JP" sz="900">
                          <a:latin typeface="+mj-lt"/>
                        </a:rPr>
                        <a:t>IBT-013</a:t>
                      </a:r>
                      <a:endParaRPr kumimoji="1" lang="ja-JP" altLang="en-US" sz="900">
                        <a:latin typeface="+mj-lt"/>
                      </a:endParaRPr>
                    </a:p>
                  </a:txBody>
                  <a:tcPr marL="72000" marT="18000" marB="18000" anchor="ctr"/>
                </a:tc>
                <a:tc>
                  <a:txBody>
                    <a:bodyPr/>
                    <a:lstStyle/>
                    <a:p>
                      <a:r>
                        <a:rPr kumimoji="1" lang="en-US" altLang="ja-JP" sz="900">
                          <a:latin typeface="+mj-lt"/>
                        </a:rPr>
                        <a:t>ID</a:t>
                      </a:r>
                      <a:endParaRPr kumimoji="1" lang="ja-JP" altLang="en-US" sz="900">
                        <a:latin typeface="+mj-lt"/>
                      </a:endParaRPr>
                    </a:p>
                  </a:txBody>
                  <a:tcPr marL="72000" marT="18000" marB="18000" anchor="ctr"/>
                </a:tc>
                <a:tc>
                  <a:txBody>
                    <a:bodyPr/>
                    <a:lstStyle/>
                    <a:p>
                      <a:r>
                        <a:rPr kumimoji="1" lang="zh-CN" altLang="en-US" sz="900">
                          <a:latin typeface="+mj-lt"/>
                        </a:rPr>
                        <a:t>参照発注書番号</a:t>
                      </a:r>
                      <a:endParaRPr kumimoji="1" lang="ja-JP" altLang="en-US" sz="900">
                        <a:latin typeface="+mj-lt"/>
                      </a:endParaRPr>
                    </a:p>
                  </a:txBody>
                  <a:tcPr marL="72000" marT="18000" marB="18000" anchor="ctr"/>
                </a:tc>
                <a:extLst>
                  <a:ext uri="{0D108BD9-81ED-4DB2-BD59-A6C34878D82A}">
                    <a16:rowId xmlns:a16="http://schemas.microsoft.com/office/drawing/2014/main" val="737999165"/>
                  </a:ext>
                </a:extLst>
              </a:tr>
              <a:tr h="136054">
                <a:tc>
                  <a:txBody>
                    <a:bodyPr/>
                    <a:lstStyle/>
                    <a:p>
                      <a:r>
                        <a:rPr kumimoji="1" lang="en-US" altLang="ja-JP" sz="900">
                          <a:latin typeface="+mj-lt"/>
                        </a:rPr>
                        <a:t>0500-00</a:t>
                      </a:r>
                      <a:endParaRPr kumimoji="1" lang="ja-JP" altLang="en-US" sz="900">
                        <a:latin typeface="+mj-lt"/>
                      </a:endParaRPr>
                    </a:p>
                  </a:txBody>
                  <a:tcPr marL="72000" marT="0" marB="0" anchor="ctr"/>
                </a:tc>
                <a:tc>
                  <a:txBody>
                    <a:bodyPr/>
                    <a:lstStyle/>
                    <a:p>
                      <a:r>
                        <a:rPr kumimoji="1" lang="en-US" altLang="ja-JP" sz="900">
                          <a:latin typeface="+mj-lt"/>
                        </a:rPr>
                        <a:t>IBT-011</a:t>
                      </a:r>
                      <a:endParaRPr kumimoji="1" lang="ja-JP" altLang="en-US" sz="900">
                        <a:latin typeface="+mj-lt"/>
                      </a:endParaRPr>
                    </a:p>
                  </a:txBody>
                  <a:tcPr marL="72000" marT="18000" marB="18000" anchor="ctr"/>
                </a:tc>
                <a:tc>
                  <a:txBody>
                    <a:bodyPr/>
                    <a:lstStyle/>
                    <a:p>
                      <a:r>
                        <a:rPr kumimoji="1" lang="en-US" altLang="ja-JP" sz="900">
                          <a:latin typeface="+mj-lt"/>
                        </a:rPr>
                        <a:t>ID</a:t>
                      </a:r>
                      <a:endParaRPr kumimoji="1" lang="ja-JP" altLang="en-US" sz="900">
                        <a:latin typeface="+mj-lt"/>
                      </a:endParaRPr>
                    </a:p>
                  </a:txBody>
                  <a:tcPr marL="72000" marT="18000" marB="18000" anchor="ctr"/>
                </a:tc>
                <a:tc>
                  <a:txBody>
                    <a:bodyPr/>
                    <a:lstStyle/>
                    <a:p>
                      <a:r>
                        <a:rPr kumimoji="1" lang="ja-JP" altLang="en-US" sz="900">
                          <a:latin typeface="+mj-lt"/>
                        </a:rPr>
                        <a:t>参照プロジェクト番号</a:t>
                      </a:r>
                    </a:p>
                  </a:txBody>
                  <a:tcPr marL="72000" marT="18000" marB="18000" anchor="ctr"/>
                </a:tc>
                <a:extLst>
                  <a:ext uri="{0D108BD9-81ED-4DB2-BD59-A6C34878D82A}">
                    <a16:rowId xmlns:a16="http://schemas.microsoft.com/office/drawing/2014/main" val="680278459"/>
                  </a:ext>
                </a:extLst>
              </a:tr>
              <a:tr h="136054">
                <a:tc>
                  <a:txBody>
                    <a:bodyPr/>
                    <a:lstStyle/>
                    <a:p>
                      <a:r>
                        <a:rPr kumimoji="1" lang="en-US" altLang="ja-JP" sz="900">
                          <a:latin typeface="+mj-lt"/>
                        </a:rPr>
                        <a:t>0900-00</a:t>
                      </a:r>
                      <a:endParaRPr kumimoji="1" lang="ja-JP" altLang="en-US" sz="900">
                        <a:latin typeface="+mj-lt"/>
                      </a:endParaRPr>
                    </a:p>
                  </a:txBody>
                  <a:tcPr marL="72000" marT="0" marB="0" anchor="ctr"/>
                </a:tc>
                <a:tc>
                  <a:txBody>
                    <a:bodyPr/>
                    <a:lstStyle/>
                    <a:p>
                      <a:r>
                        <a:rPr kumimoji="1" lang="en-US" altLang="ja-JP" sz="900">
                          <a:latin typeface="+mj-lt"/>
                        </a:rPr>
                        <a:t>IBT-046</a:t>
                      </a:r>
                      <a:endParaRPr kumimoji="1" lang="ja-JP" altLang="en-US" sz="900">
                        <a:latin typeface="+mj-lt"/>
                      </a:endParaRPr>
                    </a:p>
                  </a:txBody>
                  <a:tcPr marL="72000" marT="18000" marB="18000" anchor="ctr"/>
                </a:tc>
                <a:tc>
                  <a:txBody>
                    <a:bodyPr/>
                    <a:lstStyle/>
                    <a:p>
                      <a:r>
                        <a:rPr kumimoji="1" lang="en-US" altLang="ja-JP" sz="900">
                          <a:latin typeface="+mj-lt"/>
                        </a:rPr>
                        <a:t>ID</a:t>
                      </a:r>
                      <a:endParaRPr kumimoji="1" lang="ja-JP" altLang="en-US" sz="900">
                        <a:latin typeface="+mj-lt"/>
                      </a:endParaRPr>
                    </a:p>
                  </a:txBody>
                  <a:tcPr marL="72000" marT="18000" marB="18000" anchor="ctr"/>
                </a:tc>
                <a:tc>
                  <a:txBody>
                    <a:bodyPr/>
                    <a:lstStyle/>
                    <a:p>
                      <a:r>
                        <a:rPr kumimoji="1" lang="ja-JP" altLang="en-US" sz="900">
                          <a:latin typeface="+mj-lt"/>
                        </a:rPr>
                        <a:t>買い手</a:t>
                      </a:r>
                      <a:r>
                        <a:rPr kumimoji="1" lang="en-US" altLang="ja-JP" sz="900">
                          <a:latin typeface="+mj-lt"/>
                        </a:rPr>
                        <a:t>ID</a:t>
                      </a:r>
                      <a:endParaRPr kumimoji="1" lang="ja-JP" altLang="en-US" sz="900">
                        <a:latin typeface="+mj-lt"/>
                      </a:endParaRPr>
                    </a:p>
                  </a:txBody>
                  <a:tcPr marL="72000" marT="18000" marB="18000" anchor="ctr"/>
                </a:tc>
                <a:extLst>
                  <a:ext uri="{0D108BD9-81ED-4DB2-BD59-A6C34878D82A}">
                    <a16:rowId xmlns:a16="http://schemas.microsoft.com/office/drawing/2014/main" val="1496682630"/>
                  </a:ext>
                </a:extLst>
              </a:tr>
              <a:tr h="136054">
                <a:tc>
                  <a:txBody>
                    <a:bodyPr/>
                    <a:lstStyle/>
                    <a:p>
                      <a:r>
                        <a:rPr kumimoji="1" lang="en-US" altLang="ja-JP" sz="900">
                          <a:latin typeface="+mj-lt"/>
                        </a:rPr>
                        <a:t>0900-01</a:t>
                      </a:r>
                      <a:endParaRPr kumimoji="1" lang="ja-JP" altLang="en-US" sz="900">
                        <a:latin typeface="+mj-lt"/>
                      </a:endParaRPr>
                    </a:p>
                  </a:txBody>
                  <a:tcPr marL="72000" marT="0" marB="0" anchor="ctr"/>
                </a:tc>
                <a:tc>
                  <a:txBody>
                    <a:bodyPr/>
                    <a:lstStyle/>
                    <a:p>
                      <a:r>
                        <a:rPr kumimoji="1" lang="en-US" altLang="ja-JP" sz="900">
                          <a:latin typeface="+mj-lt"/>
                        </a:rPr>
                        <a:t>IBT-046-1</a:t>
                      </a:r>
                      <a:endParaRPr kumimoji="1" lang="ja-JP" altLang="en-US" sz="900">
                        <a:latin typeface="+mj-lt"/>
                      </a:endParaRPr>
                    </a:p>
                  </a:txBody>
                  <a:tcPr marL="72000" marT="18000" marB="18000" anchor="ctr"/>
                </a:tc>
                <a:tc>
                  <a:txBody>
                    <a:bodyPr/>
                    <a:lstStyle/>
                    <a:p>
                      <a:r>
                        <a:rPr kumimoji="1" lang="en-US" altLang="ja-JP" sz="900" err="1">
                          <a:latin typeface="+mj-lt"/>
                        </a:rPr>
                        <a:t>schemeID</a:t>
                      </a:r>
                      <a:endParaRPr kumimoji="1" lang="ja-JP" altLang="en-US" sz="900">
                        <a:latin typeface="+mj-lt"/>
                      </a:endParaRPr>
                    </a:p>
                  </a:txBody>
                  <a:tcPr marL="72000" marT="18000" marB="18000" anchor="ctr"/>
                </a:tc>
                <a:tc>
                  <a:txBody>
                    <a:bodyPr/>
                    <a:lstStyle/>
                    <a:p>
                      <a:r>
                        <a:rPr kumimoji="1" lang="ja-JP" altLang="en-US" sz="900">
                          <a:latin typeface="+mj-lt"/>
                        </a:rPr>
                        <a:t>買い手</a:t>
                      </a:r>
                      <a:r>
                        <a:rPr kumimoji="1" lang="en-US" altLang="ja-JP" sz="900">
                          <a:latin typeface="+mj-lt"/>
                        </a:rPr>
                        <a:t>ID</a:t>
                      </a:r>
                      <a:r>
                        <a:rPr kumimoji="1" lang="ja-JP" altLang="en-US" sz="900">
                          <a:latin typeface="+mj-lt"/>
                        </a:rPr>
                        <a:t>識別子</a:t>
                      </a:r>
                    </a:p>
                  </a:txBody>
                  <a:tcPr marL="72000" marT="18000" marB="18000" anchor="ctr"/>
                </a:tc>
                <a:extLst>
                  <a:ext uri="{0D108BD9-81ED-4DB2-BD59-A6C34878D82A}">
                    <a16:rowId xmlns:a16="http://schemas.microsoft.com/office/drawing/2014/main" val="3439227331"/>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mj-lt"/>
                          <a:ea typeface="メイリオ" panose="020B0604030504040204" pitchFamily="50" charset="-128"/>
                        </a:rPr>
                        <a:t>1110-00</a:t>
                      </a:r>
                    </a:p>
                  </a:txBody>
                  <a:tcPr marL="72000" marT="0" marB="0" anchor="ctr"/>
                </a:tc>
                <a:tc>
                  <a:txBody>
                    <a:bodyPr/>
                    <a:lstStyle/>
                    <a:p>
                      <a:r>
                        <a:rPr kumimoji="1" lang="en-US" altLang="ja-JP" sz="900">
                          <a:latin typeface="+mj-lt"/>
                        </a:rPr>
                        <a:t>IBT-056</a:t>
                      </a:r>
                      <a:endParaRPr kumimoji="1" lang="ja-JP" altLang="en-US" sz="900">
                        <a:latin typeface="+mj-lt"/>
                      </a:endParaRPr>
                    </a:p>
                  </a:txBody>
                  <a:tcPr marL="72000" marT="18000" marB="18000" anchor="ctr"/>
                </a:tc>
                <a:tc>
                  <a:txBody>
                    <a:bodyPr/>
                    <a:lstStyle/>
                    <a:p>
                      <a:r>
                        <a:rPr kumimoji="1" lang="en-US" altLang="ja-JP" sz="900">
                          <a:latin typeface="+mj-lt"/>
                        </a:rPr>
                        <a:t>Name</a:t>
                      </a:r>
                      <a:endParaRPr kumimoji="1" lang="ja-JP" altLang="en-US" sz="900">
                        <a:latin typeface="+mj-lt"/>
                      </a:endParaRPr>
                    </a:p>
                  </a:txBody>
                  <a:tcPr marL="72000" marT="18000" marB="18000" anchor="ctr"/>
                </a:tc>
                <a:tc>
                  <a:txBody>
                    <a:bodyPr/>
                    <a:lstStyle/>
                    <a:p>
                      <a:r>
                        <a:rPr kumimoji="1" lang="ja-JP" altLang="en-US" sz="900">
                          <a:latin typeface="+mj-lt"/>
                        </a:rPr>
                        <a:t>買い手連絡先</a:t>
                      </a:r>
                    </a:p>
                  </a:txBody>
                  <a:tcPr marL="72000" marT="18000" marB="18000" anchor="ctr"/>
                </a:tc>
                <a:extLst>
                  <a:ext uri="{0D108BD9-81ED-4DB2-BD59-A6C34878D82A}">
                    <a16:rowId xmlns:a16="http://schemas.microsoft.com/office/drawing/2014/main" val="386166486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mj-lt"/>
                          <a:ea typeface="メイリオ" panose="020B0604030504040204" pitchFamily="50" charset="-128"/>
                        </a:rPr>
                        <a:t>1120-00</a:t>
                      </a:r>
                    </a:p>
                  </a:txBody>
                  <a:tcPr marL="72000" marT="0" marB="0" anchor="ctr"/>
                </a:tc>
                <a:tc>
                  <a:txBody>
                    <a:bodyPr/>
                    <a:lstStyle/>
                    <a:p>
                      <a:r>
                        <a:rPr kumimoji="1" lang="en-US" altLang="ja-JP" sz="900">
                          <a:latin typeface="+mj-lt"/>
                        </a:rPr>
                        <a:t>IBT-057</a:t>
                      </a:r>
                      <a:endParaRPr kumimoji="1" lang="ja-JP" altLang="en-US" sz="900">
                        <a:latin typeface="+mj-lt"/>
                      </a:endParaRPr>
                    </a:p>
                  </a:txBody>
                  <a:tcPr marL="72000" marT="18000" marB="18000" anchor="ctr"/>
                </a:tc>
                <a:tc>
                  <a:txBody>
                    <a:bodyPr/>
                    <a:lstStyle/>
                    <a:p>
                      <a:r>
                        <a:rPr kumimoji="1" lang="en-US" altLang="ja-JP" sz="900">
                          <a:latin typeface="+mj-lt"/>
                        </a:rPr>
                        <a:t>Telephone</a:t>
                      </a:r>
                      <a:endParaRPr kumimoji="1" lang="ja-JP" altLang="en-US" sz="900">
                        <a:latin typeface="+mj-lt"/>
                      </a:endParaRPr>
                    </a:p>
                  </a:txBody>
                  <a:tcPr marL="72000" marT="18000" marB="18000" anchor="ctr"/>
                </a:tc>
                <a:tc>
                  <a:txBody>
                    <a:bodyPr/>
                    <a:lstStyle/>
                    <a:p>
                      <a:r>
                        <a:rPr kumimoji="1" lang="ja-JP" altLang="en-US" sz="900">
                          <a:latin typeface="+mj-lt"/>
                        </a:rPr>
                        <a:t>買い手連絡先電話番号</a:t>
                      </a:r>
                    </a:p>
                  </a:txBody>
                  <a:tcPr marL="72000" marT="18000" marB="18000" anchor="ctr"/>
                </a:tc>
                <a:extLst>
                  <a:ext uri="{0D108BD9-81ED-4DB2-BD59-A6C34878D82A}">
                    <a16:rowId xmlns:a16="http://schemas.microsoft.com/office/drawing/2014/main" val="2498467702"/>
                  </a:ext>
                </a:extLst>
              </a:tr>
              <a:tr h="136054">
                <a:tc>
                  <a:txBody>
                    <a:bodyPr/>
                    <a:lstStyle/>
                    <a:p>
                      <a:r>
                        <a:rPr kumimoji="1" lang="en-US" altLang="ja-JP" sz="900">
                          <a:latin typeface="+mj-lt"/>
                        </a:rPr>
                        <a:t>1130-00</a:t>
                      </a:r>
                      <a:endParaRPr kumimoji="1" lang="ja-JP" altLang="en-US" sz="900">
                        <a:latin typeface="+mj-lt"/>
                      </a:endParaRPr>
                    </a:p>
                  </a:txBody>
                  <a:tcPr marL="72000" marT="0" marB="0" anchor="ctr"/>
                </a:tc>
                <a:tc>
                  <a:txBody>
                    <a:bodyPr/>
                    <a:lstStyle/>
                    <a:p>
                      <a:r>
                        <a:rPr kumimoji="1" lang="en-US" altLang="ja-JP" sz="900">
                          <a:latin typeface="+mj-lt"/>
                        </a:rPr>
                        <a:t>IBT-058</a:t>
                      </a:r>
                      <a:endParaRPr kumimoji="1" lang="ja-JP" altLang="en-US" sz="900">
                        <a:latin typeface="+mj-lt"/>
                      </a:endParaRPr>
                    </a:p>
                  </a:txBody>
                  <a:tcPr marL="72000" marT="18000" marB="18000" anchor="ctr"/>
                </a:tc>
                <a:tc>
                  <a:txBody>
                    <a:bodyPr/>
                    <a:lstStyle/>
                    <a:p>
                      <a:r>
                        <a:rPr kumimoji="1" lang="en-US" altLang="ja-JP" sz="900" err="1">
                          <a:latin typeface="+mj-lt"/>
                        </a:rPr>
                        <a:t>ElectronicMail</a:t>
                      </a:r>
                      <a:endParaRPr kumimoji="1" lang="ja-JP" altLang="en-US" sz="900">
                        <a:latin typeface="+mj-lt"/>
                      </a:endParaRPr>
                    </a:p>
                  </a:txBody>
                  <a:tcPr marL="72000" marT="18000" marB="18000" anchor="ctr"/>
                </a:tc>
                <a:tc>
                  <a:txBody>
                    <a:bodyPr/>
                    <a:lstStyle/>
                    <a:p>
                      <a:r>
                        <a:rPr kumimoji="1" lang="ja-JP" altLang="en-US" sz="900" dirty="0">
                          <a:latin typeface="+mj-lt"/>
                        </a:rPr>
                        <a:t>買い手連絡先電子メールアドレス</a:t>
                      </a:r>
                    </a:p>
                  </a:txBody>
                  <a:tcPr marL="72000" marT="18000" marB="18000" anchor="ctr"/>
                </a:tc>
                <a:extLst>
                  <a:ext uri="{0D108BD9-81ED-4DB2-BD59-A6C34878D82A}">
                    <a16:rowId xmlns:a16="http://schemas.microsoft.com/office/drawing/2014/main" val="262192324"/>
                  </a:ext>
                </a:extLst>
              </a:tr>
            </a:tbl>
          </a:graphicData>
        </a:graphic>
      </p:graphicFrame>
    </p:spTree>
    <p:extLst>
      <p:ext uri="{BB962C8B-B14F-4D97-AF65-F5344CB8AC3E}">
        <p14:creationId xmlns:p14="http://schemas.microsoft.com/office/powerpoint/2010/main" val="3855798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t>SuperStream</a:t>
            </a:r>
            <a:r>
              <a:rPr lang="en-US" altLang="ja-JP" sz="2400"/>
              <a:t>-NX </a:t>
            </a:r>
            <a:r>
              <a:rPr lang="ja-JP" altLang="en-US" sz="2400"/>
              <a:t>統合会計 </a:t>
            </a:r>
            <a:r>
              <a:rPr lang="ja-JP" altLang="en-US" sz="1800"/>
              <a:t>機能改善</a:t>
            </a:r>
            <a:r>
              <a:rPr lang="ja-JP" altLang="en-US" sz="2400"/>
              <a:t> </a:t>
            </a:r>
            <a:br>
              <a:rPr lang="en-US" altLang="ja-JP" sz="2800"/>
            </a:br>
            <a:r>
              <a:rPr lang="ja-JP" altLang="en-US" sz="1800"/>
              <a:t>１３．</a:t>
            </a:r>
            <a:r>
              <a:rPr lang="en-US" altLang="ja-JP" sz="1800"/>
              <a:t>NXEI</a:t>
            </a:r>
            <a:r>
              <a:rPr lang="ja-JP" altLang="en-US" sz="1800"/>
              <a:t>：デジタルインボイス送受信項目の追加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331050" y="1023578"/>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3" name="表 2">
            <a:extLst>
              <a:ext uri="{FF2B5EF4-FFF2-40B4-BE49-F238E27FC236}">
                <a16:creationId xmlns:a16="http://schemas.microsoft.com/office/drawing/2014/main" id="{4DE35FE6-7226-99CD-D86A-662A9B0C39C8}"/>
              </a:ext>
            </a:extLst>
          </p:cNvPr>
          <p:cNvGraphicFramePr>
            <a:graphicFrameLocks noGrp="1"/>
          </p:cNvGraphicFramePr>
          <p:nvPr/>
        </p:nvGraphicFramePr>
        <p:xfrm>
          <a:off x="475066" y="1311610"/>
          <a:ext cx="4384966" cy="413364"/>
        </p:xfrm>
        <a:graphic>
          <a:graphicData uri="http://schemas.openxmlformats.org/drawingml/2006/table">
            <a:tbl>
              <a:tblPr firstRow="1" bandRow="1">
                <a:tableStyleId>{21E4AEA4-8DFA-4A89-87EB-49C32662AFE0}</a:tableStyleId>
              </a:tblPr>
              <a:tblGrid>
                <a:gridCol w="892578">
                  <a:extLst>
                    <a:ext uri="{9D8B030D-6E8A-4147-A177-3AD203B41FA5}">
                      <a16:colId xmlns:a16="http://schemas.microsoft.com/office/drawing/2014/main" val="2522734468"/>
                    </a:ext>
                  </a:extLst>
                </a:gridCol>
                <a:gridCol w="3492388">
                  <a:extLst>
                    <a:ext uri="{9D8B030D-6E8A-4147-A177-3AD203B41FA5}">
                      <a16:colId xmlns:a16="http://schemas.microsoft.com/office/drawing/2014/main" val="2364541098"/>
                    </a:ext>
                  </a:extLst>
                </a:gridCol>
              </a:tblGrid>
              <a:tr h="233751">
                <a:tc>
                  <a:txBody>
                    <a:bodyPr/>
                    <a:lstStyle/>
                    <a:p>
                      <a:r>
                        <a:rPr kumimoji="1" lang="ja-JP" altLang="en-US" sz="900">
                          <a:latin typeface="+mj-lt"/>
                        </a:rPr>
                        <a:t>機能</a:t>
                      </a:r>
                      <a:r>
                        <a:rPr kumimoji="1" lang="en-US" altLang="ja-JP" sz="900">
                          <a:latin typeface="+mj-lt"/>
                        </a:rPr>
                        <a:t>ID</a:t>
                      </a:r>
                      <a:endParaRPr kumimoji="1" lang="ja-JP" altLang="en-US" sz="900">
                        <a:latin typeface="+mj-lt"/>
                      </a:endParaRPr>
                    </a:p>
                  </a:txBody>
                  <a:tcPr anchor="ctr"/>
                </a:tc>
                <a:tc>
                  <a:txBody>
                    <a:bodyPr/>
                    <a:lstStyle/>
                    <a:p>
                      <a:r>
                        <a:rPr kumimoji="1" lang="ja-JP" altLang="en-US" sz="900">
                          <a:latin typeface="+mj-lt"/>
                        </a:rPr>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mj-lt"/>
                          <a:ea typeface="メイリオ" panose="020B0604030504040204" pitchFamily="50" charset="-128"/>
                        </a:rPr>
                        <a:t>-</a:t>
                      </a:r>
                    </a:p>
                  </a:txBody>
                  <a:tcPr marL="72000" marT="0" marB="0" anchor="ctr"/>
                </a:tc>
                <a:tc>
                  <a:txBody>
                    <a:bodyPr/>
                    <a:lstStyle/>
                    <a:p>
                      <a:r>
                        <a:rPr kumimoji="1" lang="en-US" altLang="ja-JP" sz="900" dirty="0">
                          <a:latin typeface="+mj-lt"/>
                        </a:rPr>
                        <a:t>DB</a:t>
                      </a:r>
                      <a:r>
                        <a:rPr kumimoji="1" lang="ja-JP" altLang="en-US" sz="900" dirty="0">
                          <a:latin typeface="+mj-lt"/>
                        </a:rPr>
                        <a:t>スクリプト</a:t>
                      </a:r>
                    </a:p>
                  </a:txBody>
                  <a:tcPr marL="72000" marT="18000" marB="18000" anchor="ctr"/>
                </a:tc>
                <a:extLst>
                  <a:ext uri="{0D108BD9-81ED-4DB2-BD59-A6C34878D82A}">
                    <a16:rowId xmlns:a16="http://schemas.microsoft.com/office/drawing/2014/main" val="3364969997"/>
                  </a:ext>
                </a:extLst>
              </a:tr>
            </a:tbl>
          </a:graphicData>
        </a:graphic>
      </p:graphicFrame>
    </p:spTree>
    <p:extLst>
      <p:ext uri="{BB962C8B-B14F-4D97-AF65-F5344CB8AC3E}">
        <p14:creationId xmlns:p14="http://schemas.microsoft.com/office/powerpoint/2010/main" val="269888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F77363-0832-349D-4FE9-4E285BABF59A}"/>
              </a:ext>
            </a:extLst>
          </p:cNvPr>
          <p:cNvSpPr>
            <a:spLocks noGrp="1"/>
          </p:cNvSpPr>
          <p:nvPr>
            <p:ph type="sldNum" sz="quarter" idx="12"/>
          </p:nvPr>
        </p:nvSpPr>
        <p:spPr/>
        <p:txBody>
          <a:bodyPr/>
          <a:lstStyle/>
          <a:p>
            <a:fld id="{78AE49ED-73EF-499C-8307-28EB0E7CF529}" type="slidenum">
              <a:rPr kumimoji="1" lang="ja-JP" altLang="en-US" smtClean="0"/>
              <a:t>14</a:t>
            </a:fld>
            <a:endParaRPr kumimoji="1" lang="ja-JP" altLang="en-US"/>
          </a:p>
        </p:txBody>
      </p:sp>
      <p:sp>
        <p:nvSpPr>
          <p:cNvPr id="13" name="テキスト ボックス 12">
            <a:extLst>
              <a:ext uri="{FF2B5EF4-FFF2-40B4-BE49-F238E27FC236}">
                <a16:creationId xmlns:a16="http://schemas.microsoft.com/office/drawing/2014/main" id="{031A602A-E80E-61AC-95BC-E9F40BAD5A2C}"/>
              </a:ext>
            </a:extLst>
          </p:cNvPr>
          <p:cNvSpPr txBox="1"/>
          <p:nvPr/>
        </p:nvSpPr>
        <p:spPr>
          <a:xfrm>
            <a:off x="287524" y="807554"/>
            <a:ext cx="8748972" cy="2600712"/>
          </a:xfrm>
          <a:prstGeom prst="rect">
            <a:avLst/>
          </a:prstGeom>
          <a:noFill/>
        </p:spPr>
        <p:txBody>
          <a:bodyPr wrap="square" rtlCol="0">
            <a:spAutoFit/>
          </a:bodyPr>
          <a:lstStyle/>
          <a:p>
            <a:endParaRPr lang="en-US" altLang="ja-JP" sz="1050" dirty="0"/>
          </a:p>
          <a:p>
            <a:pPr marL="171450" indent="-171450">
              <a:buClr>
                <a:schemeClr val="accent1"/>
              </a:buClr>
              <a:buFont typeface="Wingdings" panose="05000000000000000000" pitchFamily="2" charset="2"/>
              <a:buChar char="n"/>
            </a:pPr>
            <a:r>
              <a:rPr lang="ja-JP" altLang="en-US" sz="1400" b="1" dirty="0">
                <a:solidFill>
                  <a:schemeClr val="tx2"/>
                </a:solidFill>
              </a:rPr>
              <a:t>概要</a:t>
            </a:r>
            <a:endParaRPr lang="en-US" altLang="ja-JP" sz="1400" dirty="0"/>
          </a:p>
          <a:p>
            <a:r>
              <a:rPr lang="ja-JP" altLang="en-US" sz="1200" dirty="0"/>
              <a:t>　以下機能は統合会計 </a:t>
            </a:r>
            <a:r>
              <a:rPr lang="en-US" altLang="ja-JP" sz="1200" dirty="0"/>
              <a:t>Field</a:t>
            </a:r>
            <a:r>
              <a:rPr lang="ja-JP" altLang="en-US" sz="1200" dirty="0"/>
              <a:t> </a:t>
            </a:r>
            <a:r>
              <a:rPr lang="en-US" altLang="ja-JP" sz="1200" dirty="0"/>
              <a:t>User</a:t>
            </a:r>
            <a:r>
              <a:rPr lang="ja-JP" altLang="en-US" sz="1200" dirty="0"/>
              <a:t>へ機能を開放いたします</a:t>
            </a:r>
            <a:endParaRPr lang="en-US" altLang="ja-JP" sz="1200" dirty="0"/>
          </a:p>
          <a:p>
            <a:r>
              <a:rPr lang="ja-JP" altLang="en-US" sz="1200" dirty="0"/>
              <a:t>　・仕訳パターン登録</a:t>
            </a:r>
            <a:endParaRPr lang="en-US" altLang="ja-JP" sz="1200" dirty="0"/>
          </a:p>
          <a:p>
            <a:r>
              <a:rPr lang="ja-JP" altLang="en-US" sz="1200" dirty="0"/>
              <a:t>　・支払伝票パターン登録</a:t>
            </a:r>
            <a:endParaRPr lang="en-US" altLang="ja-JP" sz="1200" dirty="0"/>
          </a:p>
          <a:p>
            <a:endParaRPr lang="en-US" altLang="ja-JP" sz="1200" dirty="0"/>
          </a:p>
          <a:p>
            <a:endParaRPr lang="en-US" altLang="ja-JP" sz="1050" dirty="0"/>
          </a:p>
          <a:p>
            <a:endParaRPr lang="en-US" altLang="ja-JP" sz="1050" dirty="0"/>
          </a:p>
          <a:p>
            <a:endParaRPr lang="en-US" altLang="ja-JP" sz="1050" dirty="0"/>
          </a:p>
          <a:p>
            <a:endParaRPr lang="en-US" altLang="ja-JP" sz="1050" b="1" dirty="0">
              <a:solidFill>
                <a:schemeClr val="tx2"/>
              </a:solidFill>
            </a:endParaRPr>
          </a:p>
          <a:p>
            <a:endParaRPr lang="en-US" altLang="ja-JP" sz="1050" b="1" dirty="0">
              <a:solidFill>
                <a:schemeClr val="tx2"/>
              </a:solidFill>
            </a:endParaRPr>
          </a:p>
          <a:p>
            <a:pPr marL="171450" indent="-171450">
              <a:buClr>
                <a:schemeClr val="accent1"/>
              </a:buClr>
              <a:buFont typeface="Wingdings" panose="05000000000000000000" pitchFamily="2" charset="2"/>
              <a:buChar char="n"/>
            </a:pPr>
            <a:r>
              <a:rPr lang="ja-JP" altLang="en-US" sz="1400" b="1" dirty="0">
                <a:solidFill>
                  <a:schemeClr val="tx2"/>
                </a:solidFill>
              </a:rPr>
              <a:t>提供バージョン</a:t>
            </a:r>
            <a:endParaRPr lang="en-US" altLang="ja-JP" sz="1400" b="1" dirty="0">
              <a:solidFill>
                <a:schemeClr val="tx2"/>
              </a:solidFill>
            </a:endParaRPr>
          </a:p>
          <a:p>
            <a:r>
              <a:rPr lang="ja-JP" altLang="en-US" sz="1200" dirty="0"/>
              <a:t>　</a:t>
            </a:r>
            <a:r>
              <a:rPr lang="en-US" altLang="ja-JP" sz="1200" dirty="0"/>
              <a:t>2025-06-01</a:t>
            </a:r>
            <a:r>
              <a:rPr lang="ja-JP" altLang="en-US" sz="1200" dirty="0"/>
              <a:t>版（</a:t>
            </a:r>
            <a:r>
              <a:rPr lang="en-US" altLang="ja-JP" sz="1200" dirty="0"/>
              <a:t>V2.8.30</a:t>
            </a:r>
            <a:r>
              <a:rPr lang="ja-JP" altLang="en-US" sz="1200" dirty="0"/>
              <a:t>以降）</a:t>
            </a:r>
            <a:endParaRPr lang="en-US" altLang="ja-JP" sz="1200" dirty="0"/>
          </a:p>
          <a:p>
            <a:r>
              <a:rPr lang="ja-JP" altLang="en-US" sz="1200" dirty="0"/>
              <a:t>　</a:t>
            </a:r>
            <a:r>
              <a:rPr lang="en-US" altLang="ja-JP" sz="1200" dirty="0"/>
              <a:t>2026-06-01</a:t>
            </a:r>
            <a:r>
              <a:rPr lang="ja-JP" altLang="en-US" sz="1200" dirty="0"/>
              <a:t>版（</a:t>
            </a:r>
            <a:r>
              <a:rPr lang="en-US" altLang="ja-JP" sz="1200" dirty="0"/>
              <a:t>V2.9</a:t>
            </a:r>
            <a:r>
              <a:rPr lang="ja-JP" altLang="en-US" sz="1200" dirty="0"/>
              <a:t>）</a:t>
            </a:r>
            <a:endParaRPr lang="en-US" altLang="ja-JP" sz="1200" dirty="0"/>
          </a:p>
        </p:txBody>
      </p:sp>
      <p:sp>
        <p:nvSpPr>
          <p:cNvPr id="6" name="タイトル 5">
            <a:extLst>
              <a:ext uri="{FF2B5EF4-FFF2-40B4-BE49-F238E27FC236}">
                <a16:creationId xmlns:a16="http://schemas.microsoft.com/office/drawing/2014/main" id="{CA938893-8530-BC13-1C7F-0A6203B4C4B4}"/>
              </a:ext>
            </a:extLst>
          </p:cNvPr>
          <p:cNvSpPr>
            <a:spLocks noGrp="1"/>
          </p:cNvSpPr>
          <p:nvPr>
            <p:ph type="title"/>
          </p:nvPr>
        </p:nvSpPr>
        <p:spPr>
          <a:xfrm>
            <a:off x="358775" y="267495"/>
            <a:ext cx="7093545" cy="396044"/>
          </a:xfrm>
        </p:spPr>
        <p:txBody>
          <a:bodyPr/>
          <a:lstStyle/>
          <a:p>
            <a:r>
              <a:rPr lang="ja-JP" altLang="en-US" sz="2400" dirty="0"/>
              <a:t>統合会計 </a:t>
            </a:r>
            <a:r>
              <a:rPr lang="en-US" altLang="ja-JP" sz="2400" dirty="0"/>
              <a:t>Field</a:t>
            </a:r>
            <a:r>
              <a:rPr lang="ja-JP" altLang="en-US" sz="2400" dirty="0"/>
              <a:t> </a:t>
            </a:r>
            <a:r>
              <a:rPr lang="en-US" altLang="ja-JP" sz="2400" dirty="0"/>
              <a:t>User</a:t>
            </a:r>
            <a:r>
              <a:rPr lang="ja-JP" altLang="en-US" sz="2400" dirty="0"/>
              <a:t>の機能の拡大</a:t>
            </a:r>
          </a:p>
        </p:txBody>
      </p:sp>
      <p:pic>
        <p:nvPicPr>
          <p:cNvPr id="7" name="図 6">
            <a:extLst>
              <a:ext uri="{FF2B5EF4-FFF2-40B4-BE49-F238E27FC236}">
                <a16:creationId xmlns:a16="http://schemas.microsoft.com/office/drawing/2014/main" id="{061C9596-7EBA-FB29-5814-447ED6AC78EB}"/>
              </a:ext>
            </a:extLst>
          </p:cNvPr>
          <p:cNvPicPr>
            <a:picLocks noChangeAspect="1"/>
          </p:cNvPicPr>
          <p:nvPr/>
        </p:nvPicPr>
        <p:blipFill>
          <a:blip r:embed="rId3"/>
          <a:stretch>
            <a:fillRect/>
          </a:stretch>
        </p:blipFill>
        <p:spPr>
          <a:xfrm>
            <a:off x="575556" y="1923678"/>
            <a:ext cx="6982805" cy="476767"/>
          </a:xfrm>
          <a:prstGeom prst="rect">
            <a:avLst/>
          </a:prstGeom>
        </p:spPr>
      </p:pic>
      <p:sp>
        <p:nvSpPr>
          <p:cNvPr id="3" name="正方形/長方形 2">
            <a:extLst>
              <a:ext uri="{FF2B5EF4-FFF2-40B4-BE49-F238E27FC236}">
                <a16:creationId xmlns:a16="http://schemas.microsoft.com/office/drawing/2014/main" id="{5CBE7D38-551F-53A4-DB0F-789682ADC3BF}"/>
              </a:ext>
            </a:extLst>
          </p:cNvPr>
          <p:cNvSpPr/>
          <p:nvPr/>
        </p:nvSpPr>
        <p:spPr>
          <a:xfrm>
            <a:off x="6408204" y="1752372"/>
            <a:ext cx="684076" cy="81937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4" name="フッター プレースホルダー 4">
            <a:extLst>
              <a:ext uri="{FF2B5EF4-FFF2-40B4-BE49-F238E27FC236}">
                <a16:creationId xmlns:a16="http://schemas.microsoft.com/office/drawing/2014/main" id="{ED2FC1CE-36D0-37F2-1ACA-93C0D0C6FA72}"/>
              </a:ext>
            </a:extLst>
          </p:cNvPr>
          <p:cNvSpPr>
            <a:spLocks noGrp="1"/>
          </p:cNvSpPr>
          <p:nvPr>
            <p:ph type="ftr" sz="quarter" idx="3"/>
          </p:nvPr>
        </p:nvSpPr>
        <p:spPr>
          <a:xfrm>
            <a:off x="358775" y="4803998"/>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59217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15</a:t>
            </a:fld>
            <a:endParaRPr kumimoji="1" lang="ja-JP" altLang="en-US"/>
          </a:p>
        </p:txBody>
      </p:sp>
      <p:sp>
        <p:nvSpPr>
          <p:cNvPr id="4" name="タイトル 3"/>
          <p:cNvSpPr>
            <a:spLocks noGrp="1"/>
          </p:cNvSpPr>
          <p:nvPr>
            <p:ph type="title"/>
          </p:nvPr>
        </p:nvSpPr>
        <p:spPr>
          <a:xfrm>
            <a:off x="358775" y="261145"/>
            <a:ext cx="7093545" cy="584267"/>
          </a:xfrm>
        </p:spPr>
        <p:txBody>
          <a:bodyPr/>
          <a:lstStyle/>
          <a:p>
            <a:r>
              <a:rPr lang="en-US" altLang="ja-JP" sz="2400" dirty="0">
                <a:latin typeface="+mn-ea"/>
              </a:rPr>
              <a:t>SVFX-Designer</a:t>
            </a:r>
            <a:r>
              <a:rPr lang="ja-JP" altLang="en-US" sz="2400" dirty="0"/>
              <a:t>価格改定について</a:t>
            </a:r>
            <a:endParaRPr kumimoji="1" lang="ja-JP" altLang="en-US" sz="2400" dirty="0"/>
          </a:p>
        </p:txBody>
      </p:sp>
      <p:sp>
        <p:nvSpPr>
          <p:cNvPr id="7" name="テキスト プレースホルダー 2">
            <a:extLst>
              <a:ext uri="{FF2B5EF4-FFF2-40B4-BE49-F238E27FC236}">
                <a16:creationId xmlns:a16="http://schemas.microsoft.com/office/drawing/2014/main" id="{4AA20AFB-092A-41E9-6063-D1E3E60701C8}"/>
              </a:ext>
            </a:extLst>
          </p:cNvPr>
          <p:cNvSpPr txBox="1">
            <a:spLocks/>
          </p:cNvSpPr>
          <p:nvPr/>
        </p:nvSpPr>
        <p:spPr>
          <a:xfrm>
            <a:off x="424005" y="1968642"/>
            <a:ext cx="8426450"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新価格</a:t>
            </a:r>
            <a:endParaRPr lang="en-US" altLang="ja-JP" sz="1400" b="1" dirty="0">
              <a:solidFill>
                <a:schemeClr val="tx2"/>
              </a:solidFill>
            </a:endParaRPr>
          </a:p>
        </p:txBody>
      </p:sp>
      <p:graphicFrame>
        <p:nvGraphicFramePr>
          <p:cNvPr id="29" name="表 7">
            <a:extLst>
              <a:ext uri="{FF2B5EF4-FFF2-40B4-BE49-F238E27FC236}">
                <a16:creationId xmlns:a16="http://schemas.microsoft.com/office/drawing/2014/main" id="{3508A5AA-8C95-774A-BAA3-20C347F1FE96}"/>
              </a:ext>
            </a:extLst>
          </p:cNvPr>
          <p:cNvGraphicFramePr>
            <a:graphicFrameLocks noGrp="1"/>
          </p:cNvGraphicFramePr>
          <p:nvPr>
            <p:extLst>
              <p:ext uri="{D42A27DB-BD31-4B8C-83A1-F6EECF244321}">
                <p14:modId xmlns:p14="http://schemas.microsoft.com/office/powerpoint/2010/main" val="6616336"/>
              </p:ext>
            </p:extLst>
          </p:nvPr>
        </p:nvGraphicFramePr>
        <p:xfrm>
          <a:off x="539552" y="3852385"/>
          <a:ext cx="7278008" cy="1029970"/>
        </p:xfrm>
        <a:graphic>
          <a:graphicData uri="http://schemas.openxmlformats.org/drawingml/2006/table">
            <a:tbl>
              <a:tblPr firstRow="1" bandRow="1">
                <a:tableStyleId>{21E4AEA4-8DFA-4A89-87EB-49C32662AFE0}</a:tableStyleId>
              </a:tblPr>
              <a:tblGrid>
                <a:gridCol w="3287693">
                  <a:extLst>
                    <a:ext uri="{9D8B030D-6E8A-4147-A177-3AD203B41FA5}">
                      <a16:colId xmlns:a16="http://schemas.microsoft.com/office/drawing/2014/main" val="3730250892"/>
                    </a:ext>
                  </a:extLst>
                </a:gridCol>
                <a:gridCol w="1830075">
                  <a:extLst>
                    <a:ext uri="{9D8B030D-6E8A-4147-A177-3AD203B41FA5}">
                      <a16:colId xmlns:a16="http://schemas.microsoft.com/office/drawing/2014/main" val="1513443144"/>
                    </a:ext>
                  </a:extLst>
                </a:gridCol>
                <a:gridCol w="2160240">
                  <a:extLst>
                    <a:ext uri="{9D8B030D-6E8A-4147-A177-3AD203B41FA5}">
                      <a16:colId xmlns:a16="http://schemas.microsoft.com/office/drawing/2014/main" val="547186745"/>
                    </a:ext>
                  </a:extLst>
                </a:gridCol>
              </a:tblGrid>
              <a:tr h="0">
                <a:tc>
                  <a:txBody>
                    <a:bodyPr/>
                    <a:lstStyle/>
                    <a:p>
                      <a:pPr algn="ctr">
                        <a:lnSpc>
                          <a:spcPct val="150000"/>
                        </a:lnSpc>
                      </a:pPr>
                      <a:r>
                        <a:rPr kumimoji="1" lang="ja-JP" altLang="en-US" sz="1000" dirty="0"/>
                        <a:t>ライセンス（年額）</a:t>
                      </a:r>
                    </a:p>
                  </a:txBody>
                  <a:tcPr/>
                </a:tc>
                <a:tc>
                  <a:txBody>
                    <a:bodyPr/>
                    <a:lstStyle/>
                    <a:p>
                      <a:pPr algn="ctr">
                        <a:lnSpc>
                          <a:spcPct val="150000"/>
                        </a:lnSpc>
                      </a:pPr>
                      <a:r>
                        <a:rPr kumimoji="1" lang="ja-JP" altLang="en-US" sz="1000"/>
                        <a:t>ライセンス定価</a:t>
                      </a:r>
                    </a:p>
                  </a:txBody>
                  <a:tcPr/>
                </a:tc>
                <a:tc>
                  <a:txBody>
                    <a:bodyPr/>
                    <a:lstStyle/>
                    <a:p>
                      <a:pPr algn="ctr">
                        <a:lnSpc>
                          <a:spcPct val="150000"/>
                        </a:lnSpc>
                      </a:pPr>
                      <a:r>
                        <a:rPr kumimoji="1" lang="ja-JP" altLang="en-US" sz="1000"/>
                        <a:t>パートナーさま提供価格</a:t>
                      </a:r>
                    </a:p>
                  </a:txBody>
                  <a:tcPr/>
                </a:tc>
                <a:extLst>
                  <a:ext uri="{0D108BD9-81ED-4DB2-BD59-A6C34878D82A}">
                    <a16:rowId xmlns:a16="http://schemas.microsoft.com/office/drawing/2014/main" val="1031756889"/>
                  </a:ext>
                </a:extLst>
              </a:tr>
              <a:tr h="0">
                <a:tc>
                  <a:txBody>
                    <a:bodyPr/>
                    <a:lstStyle/>
                    <a:p>
                      <a:pPr>
                        <a:lnSpc>
                          <a:spcPct val="200000"/>
                        </a:lnSpc>
                      </a:pPr>
                      <a:r>
                        <a:rPr kumimoji="1" lang="en-US" altLang="ja-JP" sz="1000" dirty="0"/>
                        <a:t>SVFX-Designer</a:t>
                      </a:r>
                    </a:p>
                  </a:txBody>
                  <a:tcPr/>
                </a:tc>
                <a:tc>
                  <a:txBody>
                    <a:bodyPr/>
                    <a:lstStyle/>
                    <a:p>
                      <a:pPr algn="ctr">
                        <a:lnSpc>
                          <a:spcPct val="200000"/>
                        </a:lnSpc>
                      </a:pPr>
                      <a:r>
                        <a:rPr kumimoji="1" lang="en-US" altLang="ja-JP" sz="1000" dirty="0"/>
                        <a:t>660,000</a:t>
                      </a:r>
                      <a:r>
                        <a:rPr kumimoji="1" lang="ja-JP" altLang="en-US" sz="1000" dirty="0"/>
                        <a:t>円</a:t>
                      </a:r>
                      <a:endParaRPr kumimoji="1" lang="en-US" altLang="ja-JP" sz="1000" dirty="0"/>
                    </a:p>
                  </a:txBody>
                  <a:tcPr/>
                </a:tc>
                <a:tc>
                  <a:txBody>
                    <a:bodyPr/>
                    <a:lstStyle/>
                    <a:p>
                      <a:pPr algn="ctr">
                        <a:lnSpc>
                          <a:spcPct val="200000"/>
                        </a:lnSpc>
                      </a:pPr>
                      <a:r>
                        <a:rPr kumimoji="1" lang="en-US" altLang="ja-JP" sz="1000" dirty="0"/>
                        <a:t>539,000</a:t>
                      </a:r>
                      <a:r>
                        <a:rPr kumimoji="1" lang="ja-JP" altLang="en-US" sz="1000" dirty="0"/>
                        <a:t>円</a:t>
                      </a:r>
                    </a:p>
                  </a:txBody>
                  <a:tcPr/>
                </a:tc>
                <a:extLst>
                  <a:ext uri="{0D108BD9-81ED-4DB2-BD59-A6C34878D82A}">
                    <a16:rowId xmlns:a16="http://schemas.microsoft.com/office/drawing/2014/main" val="1595771664"/>
                  </a:ext>
                </a:extLst>
              </a:tr>
              <a:tr h="370840">
                <a:tc>
                  <a:txBody>
                    <a:bodyPr/>
                    <a:lstStyle/>
                    <a:p>
                      <a:pPr>
                        <a:lnSpc>
                          <a:spcPct val="200000"/>
                        </a:lnSpc>
                      </a:pPr>
                      <a:r>
                        <a:rPr kumimoji="1" lang="ja-JP" altLang="en-US" sz="1000" dirty="0"/>
                        <a:t>年間サポート費用</a:t>
                      </a:r>
                      <a:r>
                        <a:rPr kumimoji="1" lang="en-US" altLang="ja-JP" sz="1000" dirty="0"/>
                        <a:t>(</a:t>
                      </a:r>
                      <a:r>
                        <a:rPr kumimoji="1" lang="ja-JP" altLang="en-US" sz="1000" dirty="0"/>
                        <a:t>サービスパック</a:t>
                      </a:r>
                      <a:r>
                        <a:rPr kumimoji="1" lang="en-US" altLang="ja-JP" sz="1000" dirty="0"/>
                        <a:t>)</a:t>
                      </a:r>
                      <a:endParaRPr kumimoji="1" lang="ja-JP" altLang="en-US" sz="1000" dirty="0"/>
                    </a:p>
                  </a:txBody>
                  <a:tcPr/>
                </a:tc>
                <a:tc>
                  <a:txBody>
                    <a:bodyPr/>
                    <a:lstStyle/>
                    <a:p>
                      <a:pPr algn="ctr">
                        <a:lnSpc>
                          <a:spcPct val="200000"/>
                        </a:lnSpc>
                      </a:pPr>
                      <a:r>
                        <a:rPr kumimoji="1" lang="en-US" altLang="ja-JP" sz="1000" dirty="0"/>
                        <a:t>110,000</a:t>
                      </a:r>
                      <a:r>
                        <a:rPr kumimoji="1" lang="ja-JP" altLang="en-US" sz="1000" dirty="0"/>
                        <a:t>円</a:t>
                      </a:r>
                      <a:endParaRPr kumimoji="1" lang="en-US" altLang="ja-JP" sz="1000" dirty="0"/>
                    </a:p>
                  </a:txBody>
                  <a:tcPr/>
                </a:tc>
                <a:tc>
                  <a:txBody>
                    <a:bodyPr/>
                    <a:lstStyle/>
                    <a:p>
                      <a:pPr algn="ctr">
                        <a:lnSpc>
                          <a:spcPct val="200000"/>
                        </a:lnSpc>
                      </a:pPr>
                      <a:r>
                        <a:rPr kumimoji="1" lang="en-US" altLang="ja-JP" sz="1000" dirty="0"/>
                        <a:t>99,000</a:t>
                      </a:r>
                      <a:r>
                        <a:rPr kumimoji="1" lang="ja-JP" altLang="en-US" sz="1000" dirty="0"/>
                        <a:t>円</a:t>
                      </a:r>
                    </a:p>
                  </a:txBody>
                  <a:tcPr/>
                </a:tc>
                <a:extLst>
                  <a:ext uri="{0D108BD9-81ED-4DB2-BD59-A6C34878D82A}">
                    <a16:rowId xmlns:a16="http://schemas.microsoft.com/office/drawing/2014/main" val="3263889661"/>
                  </a:ext>
                </a:extLst>
              </a:tr>
            </a:tbl>
          </a:graphicData>
        </a:graphic>
      </p:graphicFrame>
      <p:graphicFrame>
        <p:nvGraphicFramePr>
          <p:cNvPr id="30" name="表 7">
            <a:extLst>
              <a:ext uri="{FF2B5EF4-FFF2-40B4-BE49-F238E27FC236}">
                <a16:creationId xmlns:a16="http://schemas.microsoft.com/office/drawing/2014/main" id="{17076B3B-3B03-391D-0DF8-4F63410919B5}"/>
              </a:ext>
            </a:extLst>
          </p:cNvPr>
          <p:cNvGraphicFramePr>
            <a:graphicFrameLocks noGrp="1"/>
          </p:cNvGraphicFramePr>
          <p:nvPr>
            <p:extLst>
              <p:ext uri="{D42A27DB-BD31-4B8C-83A1-F6EECF244321}">
                <p14:modId xmlns:p14="http://schemas.microsoft.com/office/powerpoint/2010/main" val="2953679388"/>
              </p:ext>
            </p:extLst>
          </p:nvPr>
        </p:nvGraphicFramePr>
        <p:xfrm>
          <a:off x="539552" y="2335838"/>
          <a:ext cx="7278008" cy="1029970"/>
        </p:xfrm>
        <a:graphic>
          <a:graphicData uri="http://schemas.openxmlformats.org/drawingml/2006/table">
            <a:tbl>
              <a:tblPr firstRow="1" bandRow="1">
                <a:tableStyleId>{21E4AEA4-8DFA-4A89-87EB-49C32662AFE0}</a:tableStyleId>
              </a:tblPr>
              <a:tblGrid>
                <a:gridCol w="3287693">
                  <a:extLst>
                    <a:ext uri="{9D8B030D-6E8A-4147-A177-3AD203B41FA5}">
                      <a16:colId xmlns:a16="http://schemas.microsoft.com/office/drawing/2014/main" val="3730250892"/>
                    </a:ext>
                  </a:extLst>
                </a:gridCol>
                <a:gridCol w="1830075">
                  <a:extLst>
                    <a:ext uri="{9D8B030D-6E8A-4147-A177-3AD203B41FA5}">
                      <a16:colId xmlns:a16="http://schemas.microsoft.com/office/drawing/2014/main" val="1513443144"/>
                    </a:ext>
                  </a:extLst>
                </a:gridCol>
                <a:gridCol w="2160240">
                  <a:extLst>
                    <a:ext uri="{9D8B030D-6E8A-4147-A177-3AD203B41FA5}">
                      <a16:colId xmlns:a16="http://schemas.microsoft.com/office/drawing/2014/main" val="547186745"/>
                    </a:ext>
                  </a:extLst>
                </a:gridCol>
              </a:tblGrid>
              <a:tr h="0">
                <a:tc>
                  <a:txBody>
                    <a:bodyPr/>
                    <a:lstStyle/>
                    <a:p>
                      <a:pPr algn="ctr">
                        <a:lnSpc>
                          <a:spcPct val="150000"/>
                        </a:lnSpc>
                      </a:pPr>
                      <a:r>
                        <a:rPr kumimoji="1" lang="ja-JP" altLang="en-US" sz="1000" dirty="0"/>
                        <a:t>ライセンス（年額）</a:t>
                      </a:r>
                    </a:p>
                  </a:txBody>
                  <a:tcPr/>
                </a:tc>
                <a:tc>
                  <a:txBody>
                    <a:bodyPr/>
                    <a:lstStyle/>
                    <a:p>
                      <a:pPr algn="ctr">
                        <a:lnSpc>
                          <a:spcPct val="150000"/>
                        </a:lnSpc>
                      </a:pPr>
                      <a:r>
                        <a:rPr kumimoji="1" lang="ja-JP" altLang="en-US" sz="1000"/>
                        <a:t>ライセンス定価</a:t>
                      </a:r>
                    </a:p>
                  </a:txBody>
                  <a:tcPr/>
                </a:tc>
                <a:tc>
                  <a:txBody>
                    <a:bodyPr/>
                    <a:lstStyle/>
                    <a:p>
                      <a:pPr algn="ctr">
                        <a:lnSpc>
                          <a:spcPct val="150000"/>
                        </a:lnSpc>
                      </a:pPr>
                      <a:r>
                        <a:rPr kumimoji="1" lang="ja-JP" altLang="en-US" sz="1000" dirty="0"/>
                        <a:t>パートナーさま提供価格</a:t>
                      </a:r>
                    </a:p>
                  </a:txBody>
                  <a:tcPr/>
                </a:tc>
                <a:extLst>
                  <a:ext uri="{0D108BD9-81ED-4DB2-BD59-A6C34878D82A}">
                    <a16:rowId xmlns:a16="http://schemas.microsoft.com/office/drawing/2014/main" val="1031756889"/>
                  </a:ext>
                </a:extLst>
              </a:tr>
              <a:tr h="0">
                <a:tc>
                  <a:txBody>
                    <a:bodyPr/>
                    <a:lstStyle/>
                    <a:p>
                      <a:pPr>
                        <a:lnSpc>
                          <a:spcPct val="200000"/>
                        </a:lnSpc>
                      </a:pPr>
                      <a:r>
                        <a:rPr kumimoji="1" lang="en-US" altLang="ja-JP" sz="1000" dirty="0"/>
                        <a:t>SVFX-Designer</a:t>
                      </a:r>
                    </a:p>
                  </a:txBody>
                  <a:tcPr/>
                </a:tc>
                <a:tc>
                  <a:txBody>
                    <a:bodyPr/>
                    <a:lstStyle/>
                    <a:p>
                      <a:pPr algn="ctr">
                        <a:lnSpc>
                          <a:spcPct val="200000"/>
                        </a:lnSpc>
                      </a:pPr>
                      <a:r>
                        <a:rPr kumimoji="1" lang="en-US" altLang="ja-JP" sz="1000" dirty="0"/>
                        <a:t>990,000</a:t>
                      </a:r>
                      <a:r>
                        <a:rPr kumimoji="1" lang="ja-JP" altLang="en-US" sz="1000" dirty="0"/>
                        <a:t>円</a:t>
                      </a:r>
                      <a:endParaRPr kumimoji="1" lang="en-US" altLang="ja-JP" sz="1000" dirty="0"/>
                    </a:p>
                  </a:txBody>
                  <a:tcPr/>
                </a:tc>
                <a:tc>
                  <a:txBody>
                    <a:bodyPr/>
                    <a:lstStyle/>
                    <a:p>
                      <a:pPr algn="ctr">
                        <a:lnSpc>
                          <a:spcPct val="200000"/>
                        </a:lnSpc>
                      </a:pPr>
                      <a:r>
                        <a:rPr kumimoji="1" lang="en-US" altLang="ja-JP" sz="1000" dirty="0"/>
                        <a:t>810,000</a:t>
                      </a:r>
                      <a:r>
                        <a:rPr kumimoji="1" lang="ja-JP" altLang="en-US" sz="1000" dirty="0"/>
                        <a:t>円</a:t>
                      </a:r>
                    </a:p>
                  </a:txBody>
                  <a:tcPr/>
                </a:tc>
                <a:extLst>
                  <a:ext uri="{0D108BD9-81ED-4DB2-BD59-A6C34878D82A}">
                    <a16:rowId xmlns:a16="http://schemas.microsoft.com/office/drawing/2014/main" val="1595771664"/>
                  </a:ext>
                </a:extLst>
              </a:tr>
              <a:tr h="370840">
                <a:tc>
                  <a:txBody>
                    <a:bodyPr/>
                    <a:lstStyle/>
                    <a:p>
                      <a:pPr>
                        <a:lnSpc>
                          <a:spcPct val="200000"/>
                        </a:lnSpc>
                      </a:pPr>
                      <a:r>
                        <a:rPr kumimoji="1" lang="ja-JP" altLang="en-US" sz="1000" dirty="0"/>
                        <a:t>年間サポート費用</a:t>
                      </a:r>
                      <a:r>
                        <a:rPr kumimoji="1" lang="en-US" altLang="ja-JP" sz="1000" dirty="0"/>
                        <a:t>(</a:t>
                      </a:r>
                      <a:r>
                        <a:rPr kumimoji="1" lang="ja-JP" altLang="en-US" sz="1000" dirty="0"/>
                        <a:t>サービスパック</a:t>
                      </a:r>
                      <a:r>
                        <a:rPr kumimoji="1" lang="en-US" altLang="ja-JP" sz="1000" dirty="0"/>
                        <a:t>)</a:t>
                      </a:r>
                      <a:endParaRPr kumimoji="1" lang="ja-JP" altLang="en-US" sz="1000" dirty="0"/>
                    </a:p>
                  </a:txBody>
                  <a:tcPr/>
                </a:tc>
                <a:tc>
                  <a:txBody>
                    <a:bodyPr/>
                    <a:lstStyle/>
                    <a:p>
                      <a:pPr algn="ctr">
                        <a:lnSpc>
                          <a:spcPct val="200000"/>
                        </a:lnSpc>
                      </a:pPr>
                      <a:r>
                        <a:rPr kumimoji="1" lang="en-US" altLang="ja-JP" sz="1000" dirty="0"/>
                        <a:t>165,000</a:t>
                      </a:r>
                      <a:r>
                        <a:rPr kumimoji="1" lang="ja-JP" altLang="en-US" sz="1000" dirty="0"/>
                        <a:t>円</a:t>
                      </a:r>
                      <a:endParaRPr kumimoji="1" lang="en-US" altLang="ja-JP" sz="1000" dirty="0"/>
                    </a:p>
                  </a:txBody>
                  <a:tcPr/>
                </a:tc>
                <a:tc>
                  <a:txBody>
                    <a:bodyPr/>
                    <a:lstStyle/>
                    <a:p>
                      <a:pPr algn="ctr">
                        <a:lnSpc>
                          <a:spcPct val="200000"/>
                        </a:lnSpc>
                      </a:pPr>
                      <a:r>
                        <a:rPr kumimoji="1" lang="en-US" altLang="ja-JP" sz="1000" dirty="0"/>
                        <a:t>148,500</a:t>
                      </a:r>
                      <a:r>
                        <a:rPr kumimoji="1" lang="ja-JP" altLang="en-US" sz="1000" dirty="0"/>
                        <a:t>円</a:t>
                      </a:r>
                    </a:p>
                  </a:txBody>
                  <a:tcPr/>
                </a:tc>
                <a:extLst>
                  <a:ext uri="{0D108BD9-81ED-4DB2-BD59-A6C34878D82A}">
                    <a16:rowId xmlns:a16="http://schemas.microsoft.com/office/drawing/2014/main" val="3263889661"/>
                  </a:ext>
                </a:extLst>
              </a:tr>
            </a:tbl>
          </a:graphicData>
        </a:graphic>
      </p:graphicFrame>
      <p:sp>
        <p:nvSpPr>
          <p:cNvPr id="32" name="テキスト プレースホルダー 2">
            <a:extLst>
              <a:ext uri="{FF2B5EF4-FFF2-40B4-BE49-F238E27FC236}">
                <a16:creationId xmlns:a16="http://schemas.microsoft.com/office/drawing/2014/main" id="{84DDCED7-EF05-C0E8-65A8-8BEA3C058D1D}"/>
              </a:ext>
            </a:extLst>
          </p:cNvPr>
          <p:cNvSpPr txBox="1">
            <a:spLocks/>
          </p:cNvSpPr>
          <p:nvPr/>
        </p:nvSpPr>
        <p:spPr>
          <a:xfrm>
            <a:off x="424005" y="3530542"/>
            <a:ext cx="8426450"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旧価格</a:t>
            </a:r>
            <a:endParaRPr lang="en-US" altLang="ja-JP" sz="1400" b="1" dirty="0">
              <a:solidFill>
                <a:schemeClr val="tx2"/>
              </a:solidFill>
            </a:endParaRPr>
          </a:p>
        </p:txBody>
      </p:sp>
      <p:sp>
        <p:nvSpPr>
          <p:cNvPr id="33" name="テキスト プレースホルダー 2">
            <a:extLst>
              <a:ext uri="{FF2B5EF4-FFF2-40B4-BE49-F238E27FC236}">
                <a16:creationId xmlns:a16="http://schemas.microsoft.com/office/drawing/2014/main" id="{B5368475-97DD-4D58-CC0A-DDEB0AD1B320}"/>
              </a:ext>
            </a:extLst>
          </p:cNvPr>
          <p:cNvSpPr txBox="1">
            <a:spLocks/>
          </p:cNvSpPr>
          <p:nvPr/>
        </p:nvSpPr>
        <p:spPr>
          <a:xfrm>
            <a:off x="431540" y="963220"/>
            <a:ext cx="8426450" cy="32403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適用開始日</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en-US" altLang="ja-JP" dirty="0"/>
              <a:t>2026</a:t>
            </a:r>
            <a:r>
              <a:rPr lang="ja-JP" altLang="en-US" dirty="0"/>
              <a:t>年</a:t>
            </a:r>
            <a:r>
              <a:rPr lang="en-US" altLang="ja-JP" dirty="0"/>
              <a:t>11</a:t>
            </a:r>
            <a:r>
              <a:rPr lang="ja-JP" altLang="en-US" dirty="0"/>
              <a:t>月</a:t>
            </a:r>
            <a:r>
              <a:rPr lang="en-US" altLang="ja-JP" dirty="0"/>
              <a:t>2</a:t>
            </a:r>
            <a:r>
              <a:rPr lang="ja-JP" altLang="en-US" dirty="0"/>
              <a:t>日</a:t>
            </a:r>
            <a:endParaRPr lang="en-US" altLang="ja-JP" dirty="0"/>
          </a:p>
          <a:p>
            <a:pPr>
              <a:lnSpc>
                <a:spcPts val="1900"/>
              </a:lnSpc>
              <a:buClr>
                <a:srgbClr val="F9BE00"/>
              </a:buClr>
            </a:pPr>
            <a:r>
              <a:rPr lang="ja-JP" altLang="en-US" dirty="0"/>
              <a:t>　</a:t>
            </a:r>
            <a:r>
              <a:rPr lang="en-US" altLang="ja-JP" dirty="0"/>
              <a:t>※</a:t>
            </a:r>
            <a:r>
              <a:rPr lang="ja-JP" altLang="en-US" dirty="0"/>
              <a:t>既に</a:t>
            </a:r>
            <a:r>
              <a:rPr lang="en-US" altLang="ja-JP" dirty="0"/>
              <a:t>SVFX-Designer</a:t>
            </a:r>
            <a:r>
              <a:rPr lang="ja-JP" altLang="en-US" dirty="0"/>
              <a:t>をご契約いただいているユーザーさまのサポート費用については、価格改定は行いません</a:t>
            </a:r>
            <a:endParaRPr lang="en-US" altLang="ja-JP" dirty="0"/>
          </a:p>
        </p:txBody>
      </p:sp>
      <p:sp>
        <p:nvSpPr>
          <p:cNvPr id="3" name="フッター プレースホルダー 4">
            <a:extLst>
              <a:ext uri="{FF2B5EF4-FFF2-40B4-BE49-F238E27FC236}">
                <a16:creationId xmlns:a16="http://schemas.microsoft.com/office/drawing/2014/main" id="{7191BAA9-2864-8B1F-981A-8BB9BA82C312}"/>
              </a:ext>
            </a:extLst>
          </p:cNvPr>
          <p:cNvSpPr>
            <a:spLocks noGrp="1"/>
          </p:cNvSpPr>
          <p:nvPr>
            <p:ph type="ftr" sz="quarter" idx="3"/>
          </p:nvPr>
        </p:nvSpPr>
        <p:spPr>
          <a:xfrm>
            <a:off x="358775" y="4803998"/>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648558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8F7249C-A115-971E-1374-FC18376189B3}"/>
              </a:ext>
            </a:extLst>
          </p:cNvPr>
          <p:cNvPicPr>
            <a:picLocks noChangeAspect="1"/>
          </p:cNvPicPr>
          <p:nvPr/>
        </p:nvPicPr>
        <p:blipFill>
          <a:blip r:embed="rId3"/>
          <a:stretch>
            <a:fillRect/>
          </a:stretch>
        </p:blipFill>
        <p:spPr>
          <a:xfrm>
            <a:off x="611560" y="1808581"/>
            <a:ext cx="3511802" cy="1915298"/>
          </a:xfrm>
          <a:prstGeom prst="rect">
            <a:avLst/>
          </a:prstGeom>
        </p:spPr>
      </p:pic>
      <p:pic>
        <p:nvPicPr>
          <p:cNvPr id="23" name="図 22">
            <a:extLst>
              <a:ext uri="{FF2B5EF4-FFF2-40B4-BE49-F238E27FC236}">
                <a16:creationId xmlns:a16="http://schemas.microsoft.com/office/drawing/2014/main" id="{AC3E57D4-6074-8225-E82E-2A4CEE9747F2}"/>
              </a:ext>
            </a:extLst>
          </p:cNvPr>
          <p:cNvPicPr>
            <a:picLocks noChangeAspect="1"/>
          </p:cNvPicPr>
          <p:nvPr/>
        </p:nvPicPr>
        <p:blipFill>
          <a:blip r:embed="rId4"/>
          <a:stretch>
            <a:fillRect/>
          </a:stretch>
        </p:blipFill>
        <p:spPr>
          <a:xfrm>
            <a:off x="4624931" y="2006729"/>
            <a:ext cx="1423233" cy="1406086"/>
          </a:xfrm>
          <a:prstGeom prst="rect">
            <a:avLst/>
          </a:prstGeom>
          <a:ln w="9525">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16</a:t>
            </a:fld>
            <a:endParaRPr kumimoji="1" lang="ja-JP" altLang="en-US" dirty="0"/>
          </a:p>
        </p:txBody>
      </p:sp>
      <p:sp>
        <p:nvSpPr>
          <p:cNvPr id="4" name="タイトル 3"/>
          <p:cNvSpPr>
            <a:spLocks noGrp="1"/>
          </p:cNvSpPr>
          <p:nvPr>
            <p:ph type="title"/>
          </p:nvPr>
        </p:nvSpPr>
        <p:spPr/>
        <p:txBody>
          <a:bodyPr/>
          <a:lstStyle/>
          <a:p>
            <a:r>
              <a:rPr lang="ja-JP" altLang="en-US" sz="2400" dirty="0">
                <a:latin typeface="+mn-ea"/>
              </a:rPr>
              <a:t>貸出ソースの</a:t>
            </a:r>
            <a:r>
              <a:rPr lang="en-US" altLang="ja-JP" sz="2400" dirty="0">
                <a:latin typeface="+mn-ea"/>
              </a:rPr>
              <a:t>SDS</a:t>
            </a:r>
            <a:r>
              <a:rPr lang="ja-JP" altLang="en-US" sz="2400" dirty="0">
                <a:latin typeface="+mn-ea"/>
              </a:rPr>
              <a:t>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622369"/>
            <a:ext cx="8426450" cy="9700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概要</a:t>
            </a:r>
            <a:endParaRPr lang="en-US" altLang="ja-JP" sz="1400" b="1" dirty="0">
              <a:solidFill>
                <a:schemeClr val="tx2"/>
              </a:solidFill>
            </a:endParaRPr>
          </a:p>
          <a:p>
            <a:r>
              <a:rPr lang="ja-JP" altLang="en-US" dirty="0">
                <a:solidFill>
                  <a:prstClr val="black"/>
                </a:solidFill>
              </a:rPr>
              <a:t>　</a:t>
            </a:r>
            <a:r>
              <a:rPr lang="ja-JP" altLang="en-US" dirty="0"/>
              <a:t>貸出ソースについては、現在、メディアでの送付を行っておりますが、</a:t>
            </a:r>
            <a:endParaRPr lang="en-US" altLang="ja-JP" dirty="0"/>
          </a:p>
          <a:p>
            <a:r>
              <a:rPr lang="ja-JP" altLang="en-US" dirty="0"/>
              <a:t>　</a:t>
            </a:r>
            <a:r>
              <a:rPr lang="en-US" altLang="ja-JP" dirty="0"/>
              <a:t>2026</a:t>
            </a:r>
            <a:r>
              <a:rPr lang="ja-JP" altLang="en-US" dirty="0"/>
              <a:t>年</a:t>
            </a:r>
            <a:r>
              <a:rPr lang="en-US" altLang="ja-JP" dirty="0"/>
              <a:t>6</a:t>
            </a:r>
            <a:r>
              <a:rPr lang="ja-JP" altLang="en-US" dirty="0"/>
              <a:t>月</a:t>
            </a:r>
            <a:r>
              <a:rPr lang="en-US" altLang="ja-JP" dirty="0"/>
              <a:t>1</a:t>
            </a:r>
            <a:r>
              <a:rPr lang="ja-JP" altLang="en-US" dirty="0"/>
              <a:t>日より </a:t>
            </a:r>
            <a:r>
              <a:rPr lang="en-US" altLang="ja-JP" dirty="0"/>
              <a:t>SDS</a:t>
            </a:r>
            <a:r>
              <a:rPr lang="ja-JP" altLang="en-US" dirty="0"/>
              <a:t>からのダウンロード方式へ変更いたします</a:t>
            </a:r>
          </a:p>
          <a:p>
            <a:r>
              <a:rPr lang="ja-JP" altLang="en-US" dirty="0"/>
              <a:t>　これに伴い、メディアでの送付は廃止させていただきます</a:t>
            </a:r>
          </a:p>
          <a:p>
            <a:pPr>
              <a:lnSpc>
                <a:spcPts val="1900"/>
              </a:lnSpc>
              <a:buClr>
                <a:srgbClr val="F9BE00"/>
              </a:buClr>
            </a:pP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9954" y="3831890"/>
            <a:ext cx="8426450" cy="9700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手続き等</a:t>
            </a:r>
            <a:endParaRPr lang="en-US" altLang="ja-JP" sz="1400" b="1" dirty="0">
              <a:solidFill>
                <a:schemeClr val="tx2"/>
              </a:solidFill>
            </a:endParaRPr>
          </a:p>
          <a:p>
            <a:pPr>
              <a:lnSpc>
                <a:spcPts val="1900"/>
              </a:lnSpc>
              <a:buClr>
                <a:srgbClr val="F9BE00"/>
              </a:buClr>
            </a:pPr>
            <a:r>
              <a:rPr lang="ja-JP" altLang="en-US" dirty="0">
                <a:solidFill>
                  <a:prstClr val="black"/>
                </a:solidFill>
              </a:rPr>
              <a:t>　・申請手続き（延長・終了を含む）は、従来どおり変更はありません。引き続き担当営業へご依頼ください</a:t>
            </a:r>
            <a:endParaRPr lang="en-US" altLang="ja-JP" dirty="0">
              <a:solidFill>
                <a:prstClr val="black"/>
              </a:solidFill>
            </a:endParaRPr>
          </a:p>
          <a:p>
            <a:pPr>
              <a:lnSpc>
                <a:spcPts val="1900"/>
              </a:lnSpc>
              <a:buClr>
                <a:srgbClr val="F9BE00"/>
              </a:buClr>
            </a:pPr>
            <a:r>
              <a:rPr lang="ja-JP" altLang="en-US" dirty="0">
                <a:solidFill>
                  <a:prstClr val="black"/>
                </a:solidFill>
              </a:rPr>
              <a:t>　　申請書を更新しておりますので、</a:t>
            </a:r>
            <a:r>
              <a:rPr lang="en-US" altLang="ja-JP" dirty="0">
                <a:solidFill>
                  <a:prstClr val="black"/>
                </a:solidFill>
              </a:rPr>
              <a:t>PAL</a:t>
            </a:r>
            <a:r>
              <a:rPr lang="ja-JP" altLang="en-US" dirty="0">
                <a:solidFill>
                  <a:prstClr val="black"/>
                </a:solidFill>
              </a:rPr>
              <a:t>よりダウンロードしてご利用ください</a:t>
            </a:r>
            <a:endParaRPr lang="en-US" altLang="ja-JP" dirty="0">
              <a:solidFill>
                <a:prstClr val="black"/>
              </a:solidFill>
            </a:endParaRPr>
          </a:p>
          <a:p>
            <a:pPr>
              <a:lnSpc>
                <a:spcPts val="1900"/>
              </a:lnSpc>
              <a:buClr>
                <a:srgbClr val="F9BE00"/>
              </a:buClr>
            </a:pPr>
            <a:r>
              <a:rPr lang="ja-JP" altLang="en-US" dirty="0">
                <a:solidFill>
                  <a:prstClr val="black"/>
                </a:solidFill>
              </a:rPr>
              <a:t>　・弊社より設定完了の連絡後に、</a:t>
            </a:r>
            <a:r>
              <a:rPr lang="en-US" altLang="ja-JP" dirty="0">
                <a:solidFill>
                  <a:prstClr val="black"/>
                </a:solidFill>
              </a:rPr>
              <a:t>SDS</a:t>
            </a:r>
            <a:r>
              <a:rPr lang="ja-JP" altLang="en-US" dirty="0">
                <a:solidFill>
                  <a:prstClr val="black"/>
                </a:solidFill>
              </a:rPr>
              <a:t>から貸出ソースのダウンロードが可能となります</a:t>
            </a:r>
            <a:endParaRPr lang="en-US" altLang="ja-JP" dirty="0">
              <a:solidFill>
                <a:prstClr val="black"/>
              </a:solidFill>
            </a:endParaRPr>
          </a:p>
          <a:p>
            <a:pPr>
              <a:lnSpc>
                <a:spcPts val="1900"/>
              </a:lnSpc>
              <a:buClr>
                <a:srgbClr val="F9BE00"/>
              </a:buClr>
            </a:pPr>
            <a:r>
              <a:rPr lang="ja-JP" altLang="en-US" dirty="0">
                <a:solidFill>
                  <a:prstClr val="black"/>
                </a:solidFill>
              </a:rPr>
              <a:t>　</a:t>
            </a:r>
            <a:endParaRPr lang="en-US" altLang="ja-JP" dirty="0">
              <a:solidFill>
                <a:prstClr val="black"/>
              </a:solidFill>
            </a:endParaRPr>
          </a:p>
        </p:txBody>
      </p:sp>
      <p:pic>
        <p:nvPicPr>
          <p:cNvPr id="30" name="図 29">
            <a:extLst>
              <a:ext uri="{FF2B5EF4-FFF2-40B4-BE49-F238E27FC236}">
                <a16:creationId xmlns:a16="http://schemas.microsoft.com/office/drawing/2014/main" id="{751C545E-B294-7807-38A4-89F0B5E2C357}"/>
              </a:ext>
            </a:extLst>
          </p:cNvPr>
          <p:cNvPicPr>
            <a:picLocks noChangeAspect="1"/>
          </p:cNvPicPr>
          <p:nvPr/>
        </p:nvPicPr>
        <p:blipFill>
          <a:blip r:embed="rId5"/>
          <a:stretch>
            <a:fillRect/>
          </a:stretch>
        </p:blipFill>
        <p:spPr>
          <a:xfrm>
            <a:off x="6938601" y="2048563"/>
            <a:ext cx="1521831" cy="1110294"/>
          </a:xfrm>
          <a:prstGeom prst="rect">
            <a:avLst/>
          </a:prstGeom>
          <a:ln w="9525">
            <a:solidFill>
              <a:schemeClr val="tx1"/>
            </a:solidFill>
          </a:ln>
        </p:spPr>
      </p:pic>
      <p:sp>
        <p:nvSpPr>
          <p:cNvPr id="44" name="角丸四角形吹き出し 13">
            <a:extLst>
              <a:ext uri="{FF2B5EF4-FFF2-40B4-BE49-F238E27FC236}">
                <a16:creationId xmlns:a16="http://schemas.microsoft.com/office/drawing/2014/main" id="{E1357C33-7904-0216-45FE-AD922B8E23AF}"/>
              </a:ext>
            </a:extLst>
          </p:cNvPr>
          <p:cNvSpPr/>
          <p:nvPr/>
        </p:nvSpPr>
        <p:spPr>
          <a:xfrm>
            <a:off x="6929191" y="3303221"/>
            <a:ext cx="1603249" cy="420658"/>
          </a:xfrm>
          <a:prstGeom prst="wedgeRoundRectCallout">
            <a:avLst>
              <a:gd name="adj1" fmla="val -20252"/>
              <a:gd name="adj2" fmla="val -70170"/>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2"/>
                </a:solidFill>
              </a:rPr>
              <a:t>2022-06-01</a:t>
            </a:r>
            <a:r>
              <a:rPr kumimoji="1" lang="ja-JP" altLang="en-US" sz="1000" dirty="0">
                <a:solidFill>
                  <a:schemeClr val="tx2"/>
                </a:solidFill>
              </a:rPr>
              <a:t>版から</a:t>
            </a:r>
            <a:endParaRPr lang="en-US" altLang="ja-JP" sz="1000" dirty="0">
              <a:solidFill>
                <a:schemeClr val="tx2"/>
              </a:solidFill>
            </a:endParaRPr>
          </a:p>
          <a:p>
            <a:pPr algn="ctr"/>
            <a:r>
              <a:rPr kumimoji="1" lang="ja-JP" altLang="en-US" sz="1000" dirty="0">
                <a:solidFill>
                  <a:schemeClr val="tx2"/>
                </a:solidFill>
              </a:rPr>
              <a:t>ダウンロード可とする</a:t>
            </a:r>
            <a:endParaRPr kumimoji="1" lang="en-US" altLang="ja-JP" sz="1000" dirty="0">
              <a:solidFill>
                <a:schemeClr val="tx2"/>
              </a:solidFill>
            </a:endParaRPr>
          </a:p>
        </p:txBody>
      </p:sp>
      <p:sp>
        <p:nvSpPr>
          <p:cNvPr id="45" name="角丸四角形吹き出し 13">
            <a:extLst>
              <a:ext uri="{FF2B5EF4-FFF2-40B4-BE49-F238E27FC236}">
                <a16:creationId xmlns:a16="http://schemas.microsoft.com/office/drawing/2014/main" id="{2F99DC15-0AEA-4E9C-4ED0-FE230E19CA17}"/>
              </a:ext>
            </a:extLst>
          </p:cNvPr>
          <p:cNvSpPr/>
          <p:nvPr/>
        </p:nvSpPr>
        <p:spPr>
          <a:xfrm>
            <a:off x="4572000" y="3543746"/>
            <a:ext cx="1603249" cy="420658"/>
          </a:xfrm>
          <a:prstGeom prst="wedgeRoundRectCallout">
            <a:avLst>
              <a:gd name="adj1" fmla="val -20252"/>
              <a:gd name="adj2" fmla="val -70170"/>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2"/>
                </a:solidFill>
              </a:rPr>
              <a:t>ダウンロード種別に</a:t>
            </a:r>
            <a:endParaRPr kumimoji="1" lang="en-US" altLang="ja-JP" sz="1000" dirty="0">
              <a:solidFill>
                <a:schemeClr val="tx2"/>
              </a:solidFill>
            </a:endParaRPr>
          </a:p>
          <a:p>
            <a:pPr algn="ctr"/>
            <a:r>
              <a:rPr lang="ja-JP" altLang="en-US" sz="1000" dirty="0">
                <a:solidFill>
                  <a:schemeClr val="tx2"/>
                </a:solidFill>
              </a:rPr>
              <a:t>「貸出ソース」を追加</a:t>
            </a:r>
            <a:endParaRPr kumimoji="1" lang="en-US" altLang="ja-JP" sz="1000" dirty="0">
              <a:solidFill>
                <a:schemeClr val="tx2"/>
              </a:solidFill>
            </a:endParaRPr>
          </a:p>
        </p:txBody>
      </p:sp>
      <p:sp>
        <p:nvSpPr>
          <p:cNvPr id="46" name="フリーフォーム: 図形 45">
            <a:extLst>
              <a:ext uri="{FF2B5EF4-FFF2-40B4-BE49-F238E27FC236}">
                <a16:creationId xmlns:a16="http://schemas.microsoft.com/office/drawing/2014/main" id="{DC68EEB6-8F05-63D0-B5C9-6478D4779F93}"/>
              </a:ext>
            </a:extLst>
          </p:cNvPr>
          <p:cNvSpPr/>
          <p:nvPr/>
        </p:nvSpPr>
        <p:spPr>
          <a:xfrm>
            <a:off x="2039815" y="1635646"/>
            <a:ext cx="4800437" cy="469654"/>
          </a:xfrm>
          <a:custGeom>
            <a:avLst/>
            <a:gdLst>
              <a:gd name="connsiteX0" fmla="*/ 0 w 4845539"/>
              <a:gd name="connsiteY0" fmla="*/ 469654 h 469654"/>
              <a:gd name="connsiteX1" fmla="*/ 2422770 w 4845539"/>
              <a:gd name="connsiteY1" fmla="*/ 731 h 469654"/>
              <a:gd name="connsiteX2" fmla="*/ 4845539 w 4845539"/>
              <a:gd name="connsiteY2" fmla="*/ 383685 h 469654"/>
            </a:gdLst>
            <a:ahLst/>
            <a:cxnLst>
              <a:cxn ang="0">
                <a:pos x="connsiteX0" y="connsiteY0"/>
              </a:cxn>
              <a:cxn ang="0">
                <a:pos x="connsiteX1" y="connsiteY1"/>
              </a:cxn>
              <a:cxn ang="0">
                <a:pos x="connsiteX2" y="connsiteY2"/>
              </a:cxn>
            </a:cxnLst>
            <a:rect l="l" t="t" r="r" b="b"/>
            <a:pathLst>
              <a:path w="4845539" h="469654">
                <a:moveTo>
                  <a:pt x="0" y="469654"/>
                </a:moveTo>
                <a:cubicBezTo>
                  <a:pt x="807590" y="242356"/>
                  <a:pt x="1615180" y="15059"/>
                  <a:pt x="2422770" y="731"/>
                </a:cubicBezTo>
                <a:cubicBezTo>
                  <a:pt x="3230360" y="-13597"/>
                  <a:pt x="4037949" y="185044"/>
                  <a:pt x="4845539" y="383685"/>
                </a:cubicBezTo>
              </a:path>
            </a:pathLst>
          </a:custGeom>
          <a:noFill/>
          <a:ln w="952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図形 47">
            <a:extLst>
              <a:ext uri="{FF2B5EF4-FFF2-40B4-BE49-F238E27FC236}">
                <a16:creationId xmlns:a16="http://schemas.microsoft.com/office/drawing/2014/main" id="{0F4A4BB1-A5AC-3ECA-374C-E6E708EEAC4A}"/>
              </a:ext>
            </a:extLst>
          </p:cNvPr>
          <p:cNvSpPr/>
          <p:nvPr/>
        </p:nvSpPr>
        <p:spPr>
          <a:xfrm>
            <a:off x="2055446" y="1874280"/>
            <a:ext cx="2516554" cy="223205"/>
          </a:xfrm>
          <a:custGeom>
            <a:avLst/>
            <a:gdLst>
              <a:gd name="connsiteX0" fmla="*/ 0 w 2477477"/>
              <a:gd name="connsiteY0" fmla="*/ 223205 h 223205"/>
              <a:gd name="connsiteX1" fmla="*/ 1125416 w 2477477"/>
              <a:gd name="connsiteY1" fmla="*/ 4374 h 223205"/>
              <a:gd name="connsiteX2" fmla="*/ 2477477 w 2477477"/>
              <a:gd name="connsiteY2" fmla="*/ 98158 h 223205"/>
            </a:gdLst>
            <a:ahLst/>
            <a:cxnLst>
              <a:cxn ang="0">
                <a:pos x="connsiteX0" y="connsiteY0"/>
              </a:cxn>
              <a:cxn ang="0">
                <a:pos x="connsiteX1" y="connsiteY1"/>
              </a:cxn>
              <a:cxn ang="0">
                <a:pos x="connsiteX2" y="connsiteY2"/>
              </a:cxn>
            </a:cxnLst>
            <a:rect l="l" t="t" r="r" b="b"/>
            <a:pathLst>
              <a:path w="2477477" h="223205">
                <a:moveTo>
                  <a:pt x="0" y="223205"/>
                </a:moveTo>
                <a:cubicBezTo>
                  <a:pt x="356251" y="124210"/>
                  <a:pt x="712503" y="25215"/>
                  <a:pt x="1125416" y="4374"/>
                </a:cubicBezTo>
                <a:cubicBezTo>
                  <a:pt x="1538329" y="-16467"/>
                  <a:pt x="2007903" y="40845"/>
                  <a:pt x="2477477" y="98158"/>
                </a:cubicBezTo>
              </a:path>
            </a:pathLst>
          </a:custGeom>
          <a:noFill/>
          <a:ln w="952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629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0DB73E3-B861-62D1-6A62-D6C501410A92}"/>
              </a:ext>
            </a:extLst>
          </p:cNvPr>
          <p:cNvSpPr>
            <a:spLocks noGrp="1"/>
          </p:cNvSpPr>
          <p:nvPr>
            <p:ph type="sldNum" sz="quarter" idx="12"/>
          </p:nvPr>
        </p:nvSpPr>
        <p:spPr/>
        <p:txBody>
          <a:bodyPr/>
          <a:lstStyle/>
          <a:p>
            <a:fld id="{78AE49ED-73EF-499C-8307-28EB0E7CF529}" type="slidenum">
              <a:rPr kumimoji="1" lang="ja-JP" altLang="en-US" smtClean="0"/>
              <a:t>17</a:t>
            </a:fld>
            <a:endParaRPr kumimoji="1" lang="ja-JP" altLang="en-US" dirty="0"/>
          </a:p>
        </p:txBody>
      </p:sp>
      <p:sp>
        <p:nvSpPr>
          <p:cNvPr id="3" name="テキスト プレースホルダー 2">
            <a:extLst>
              <a:ext uri="{FF2B5EF4-FFF2-40B4-BE49-F238E27FC236}">
                <a16:creationId xmlns:a16="http://schemas.microsoft.com/office/drawing/2014/main" id="{2F9E4124-0593-B4C6-0E73-078C2C9C6F4E}"/>
              </a:ext>
            </a:extLst>
          </p:cNvPr>
          <p:cNvSpPr>
            <a:spLocks noGrp="1"/>
          </p:cNvSpPr>
          <p:nvPr>
            <p:ph type="body" sz="quarter" idx="14"/>
          </p:nvPr>
        </p:nvSpPr>
        <p:spPr>
          <a:xfrm>
            <a:off x="358775" y="700380"/>
            <a:ext cx="8426450" cy="432048"/>
          </a:xfrm>
        </p:spPr>
        <p:txBody>
          <a:bodyPr/>
          <a:lstStyle/>
          <a:p>
            <a:r>
              <a:rPr lang="en-US" altLang="ja-JP" dirty="0"/>
              <a:t>e-Learning</a:t>
            </a:r>
            <a:r>
              <a:rPr lang="ja-JP" altLang="en-US" dirty="0"/>
              <a:t>ツール</a:t>
            </a:r>
            <a:r>
              <a:rPr lang="en-US" altLang="ja-JP" dirty="0"/>
              <a:t>(LMS)</a:t>
            </a:r>
            <a:r>
              <a:rPr lang="ja-JP" altLang="en-US" dirty="0"/>
              <a:t>の提供ライセンスを細分化いたします。当社が動画提供するトレーニングコンテンツをパートナーさま経由でユーザーさまで利用可能なサービスです。各プロジェクトで必要な数量を割り当て、導入支援や保守を通して</a:t>
            </a:r>
            <a:r>
              <a:rPr lang="en-US" altLang="ja-JP" dirty="0"/>
              <a:t>SI</a:t>
            </a:r>
            <a:r>
              <a:rPr lang="ja-JP" altLang="en-US" dirty="0"/>
              <a:t>コスト競争力の維持、導入</a:t>
            </a:r>
            <a:r>
              <a:rPr lang="en-US" altLang="ja-JP" dirty="0"/>
              <a:t>PJT</a:t>
            </a:r>
            <a:r>
              <a:rPr lang="ja-JP" altLang="en-US" dirty="0"/>
              <a:t>品質の安定化、新たな付加価値の創出にご活用ください。</a:t>
            </a:r>
            <a:endParaRPr lang="en-US" altLang="ja-JP" dirty="0"/>
          </a:p>
          <a:p>
            <a:endParaRPr lang="en-US" altLang="ja-JP" dirty="0"/>
          </a:p>
        </p:txBody>
      </p:sp>
      <p:sp>
        <p:nvSpPr>
          <p:cNvPr id="4" name="タイトル 3">
            <a:extLst>
              <a:ext uri="{FF2B5EF4-FFF2-40B4-BE49-F238E27FC236}">
                <a16:creationId xmlns:a16="http://schemas.microsoft.com/office/drawing/2014/main" id="{A6F0EF11-3499-F9AC-ADD8-34FAC844A02D}"/>
              </a:ext>
            </a:extLst>
          </p:cNvPr>
          <p:cNvSpPr>
            <a:spLocks noGrp="1"/>
          </p:cNvSpPr>
          <p:nvPr>
            <p:ph type="title"/>
          </p:nvPr>
        </p:nvSpPr>
        <p:spPr/>
        <p:txBody>
          <a:bodyPr/>
          <a:lstStyle/>
          <a:p>
            <a:r>
              <a:rPr kumimoji="1" lang="en-US" altLang="ja-JP" sz="2400" dirty="0"/>
              <a:t>e-Learning</a:t>
            </a:r>
            <a:r>
              <a:rPr kumimoji="1" lang="ja-JP" altLang="en-US" sz="2400" dirty="0"/>
              <a:t>ツール</a:t>
            </a:r>
            <a:r>
              <a:rPr kumimoji="1" lang="en-US" altLang="ja-JP" sz="2400" dirty="0"/>
              <a:t>(LMS)</a:t>
            </a:r>
            <a:r>
              <a:rPr kumimoji="1" lang="ja-JP" altLang="en-US" sz="2400" dirty="0"/>
              <a:t>提供形態の変更</a:t>
            </a:r>
          </a:p>
        </p:txBody>
      </p:sp>
      <p:sp>
        <p:nvSpPr>
          <p:cNvPr id="5" name="フッター プレースホルダー 4">
            <a:extLst>
              <a:ext uri="{FF2B5EF4-FFF2-40B4-BE49-F238E27FC236}">
                <a16:creationId xmlns:a16="http://schemas.microsoft.com/office/drawing/2014/main" id="{951ACE2E-C845-8439-C349-1BFCB67C6D71}"/>
              </a:ext>
            </a:extLst>
          </p:cNvPr>
          <p:cNvSpPr>
            <a:spLocks noGrp="1"/>
          </p:cNvSpPr>
          <p:nvPr>
            <p:ph type="ftr" sz="quarter" idx="3"/>
          </p:nvPr>
        </p:nvSpPr>
        <p:spPr>
          <a:xfrm>
            <a:off x="344968" y="4927500"/>
            <a:ext cx="2160000" cy="135000"/>
          </a:xfrm>
        </p:spPr>
        <p:txBody>
          <a:bodyPr/>
          <a:lstStyle/>
          <a:p>
            <a:r>
              <a:rPr lang="en-US" altLang="ja-JP" dirty="0"/>
              <a:t>©2026 Canon IT Solutions Inc. All rights reserved.</a:t>
            </a:r>
            <a:endParaRPr lang="ja-JP" altLang="en-US" dirty="0"/>
          </a:p>
        </p:txBody>
      </p:sp>
      <p:graphicFrame>
        <p:nvGraphicFramePr>
          <p:cNvPr id="6" name="表 7">
            <a:extLst>
              <a:ext uri="{FF2B5EF4-FFF2-40B4-BE49-F238E27FC236}">
                <a16:creationId xmlns:a16="http://schemas.microsoft.com/office/drawing/2014/main" id="{C22943AD-FF9E-F953-2395-49D02A609DE1}"/>
              </a:ext>
            </a:extLst>
          </p:cNvPr>
          <p:cNvGraphicFramePr>
            <a:graphicFrameLocks noGrp="1"/>
          </p:cNvGraphicFramePr>
          <p:nvPr/>
        </p:nvGraphicFramePr>
        <p:xfrm>
          <a:off x="503548" y="2063436"/>
          <a:ext cx="8243980" cy="1926860"/>
        </p:xfrm>
        <a:graphic>
          <a:graphicData uri="http://schemas.openxmlformats.org/drawingml/2006/table">
            <a:tbl>
              <a:tblPr firstRow="1" bandRow="1">
                <a:tableStyleId>{21E4AEA4-8DFA-4A89-87EB-49C32662AFE0}</a:tableStyleId>
              </a:tblPr>
              <a:tblGrid>
                <a:gridCol w="3915132">
                  <a:extLst>
                    <a:ext uri="{9D8B030D-6E8A-4147-A177-3AD203B41FA5}">
                      <a16:colId xmlns:a16="http://schemas.microsoft.com/office/drawing/2014/main" val="3730250892"/>
                    </a:ext>
                  </a:extLst>
                </a:gridCol>
                <a:gridCol w="1197436">
                  <a:extLst>
                    <a:ext uri="{9D8B030D-6E8A-4147-A177-3AD203B41FA5}">
                      <a16:colId xmlns:a16="http://schemas.microsoft.com/office/drawing/2014/main" val="624470607"/>
                    </a:ext>
                  </a:extLst>
                </a:gridCol>
                <a:gridCol w="1176118">
                  <a:extLst>
                    <a:ext uri="{9D8B030D-6E8A-4147-A177-3AD203B41FA5}">
                      <a16:colId xmlns:a16="http://schemas.microsoft.com/office/drawing/2014/main" val="1513443144"/>
                    </a:ext>
                  </a:extLst>
                </a:gridCol>
                <a:gridCol w="1955294">
                  <a:extLst>
                    <a:ext uri="{9D8B030D-6E8A-4147-A177-3AD203B41FA5}">
                      <a16:colId xmlns:a16="http://schemas.microsoft.com/office/drawing/2014/main" val="547186745"/>
                    </a:ext>
                  </a:extLst>
                </a:gridCol>
              </a:tblGrid>
              <a:tr h="185923">
                <a:tc>
                  <a:txBody>
                    <a:bodyPr/>
                    <a:lstStyle/>
                    <a:p>
                      <a:pPr algn="ctr">
                        <a:lnSpc>
                          <a:spcPct val="150000"/>
                        </a:lnSpc>
                      </a:pPr>
                      <a:r>
                        <a:rPr kumimoji="1" lang="ja-JP" altLang="en-US" sz="1000" dirty="0"/>
                        <a:t>セット名</a:t>
                      </a:r>
                    </a:p>
                  </a:txBody>
                  <a:tcPr/>
                </a:tc>
                <a:tc>
                  <a:txBody>
                    <a:bodyPr/>
                    <a:lstStyle/>
                    <a:p>
                      <a:pPr algn="ctr">
                        <a:lnSpc>
                          <a:spcPct val="150000"/>
                        </a:lnSpc>
                      </a:pPr>
                      <a:r>
                        <a:rPr kumimoji="1" lang="ja-JP" altLang="en-US" sz="1000" dirty="0"/>
                        <a:t>ユーザー</a:t>
                      </a:r>
                    </a:p>
                  </a:txBody>
                  <a:tcPr/>
                </a:tc>
                <a:tc>
                  <a:txBody>
                    <a:bodyPr/>
                    <a:lstStyle/>
                    <a:p>
                      <a:pPr algn="ctr">
                        <a:lnSpc>
                          <a:spcPct val="150000"/>
                        </a:lnSpc>
                      </a:pPr>
                      <a:r>
                        <a:rPr kumimoji="1" lang="ja-JP" altLang="en-US" sz="1000" dirty="0"/>
                        <a:t>視聴期間</a:t>
                      </a:r>
                    </a:p>
                  </a:txBody>
                  <a:tcPr/>
                </a:tc>
                <a:tc>
                  <a:txBody>
                    <a:bodyPr/>
                    <a:lstStyle/>
                    <a:p>
                      <a:pPr algn="ctr">
                        <a:lnSpc>
                          <a:spcPct val="150000"/>
                        </a:lnSpc>
                      </a:pPr>
                      <a:r>
                        <a:rPr kumimoji="1" lang="ja-JP" altLang="en-US" sz="1000" dirty="0"/>
                        <a:t>パートナーさま提供価格</a:t>
                      </a:r>
                    </a:p>
                  </a:txBody>
                  <a:tcPr/>
                </a:tc>
                <a:extLst>
                  <a:ext uri="{0D108BD9-81ED-4DB2-BD59-A6C34878D82A}">
                    <a16:rowId xmlns:a16="http://schemas.microsoft.com/office/drawing/2014/main" val="1031756889"/>
                  </a:ext>
                </a:extLst>
              </a:tr>
              <a:tr h="409500">
                <a:tc>
                  <a:txBody>
                    <a:bodyPr/>
                    <a:lstStyle/>
                    <a:p>
                      <a:pPr>
                        <a:lnSpc>
                          <a:spcPct val="200000"/>
                        </a:lnSpc>
                      </a:pPr>
                      <a:r>
                        <a:rPr kumimoji="1" lang="ja-JP" altLang="en-US" sz="1000" dirty="0"/>
                        <a:t>動画サブスクリプション（</a:t>
                      </a:r>
                      <a:r>
                        <a:rPr kumimoji="1" lang="en-US" altLang="ja-JP" sz="1000" dirty="0"/>
                        <a:t>Customer</a:t>
                      </a:r>
                      <a:r>
                        <a:rPr kumimoji="1" lang="ja-JP" altLang="en-US" sz="1000" dirty="0"/>
                        <a:t>）モデル　</a:t>
                      </a:r>
                      <a:r>
                        <a:rPr kumimoji="1" lang="en-US" altLang="ja-JP" sz="1000" dirty="0"/>
                        <a:t>5</a:t>
                      </a:r>
                      <a:r>
                        <a:rPr kumimoji="1" lang="ja-JP" altLang="en-US" sz="1000" dirty="0"/>
                        <a:t>ユーザー</a:t>
                      </a:r>
                      <a:endParaRPr kumimoji="1" lang="en-US" altLang="ja-JP" sz="1000" dirty="0"/>
                    </a:p>
                  </a:txBody>
                  <a:tcPr/>
                </a:tc>
                <a:tc>
                  <a:txBody>
                    <a:bodyPr/>
                    <a:lstStyle/>
                    <a:p>
                      <a:pPr algn="ctr">
                        <a:lnSpc>
                          <a:spcPct val="200000"/>
                        </a:lnSpc>
                      </a:pPr>
                      <a:r>
                        <a:rPr kumimoji="1" lang="ja-JP" altLang="en-US" sz="1000" dirty="0"/>
                        <a:t>５ユーザー</a:t>
                      </a:r>
                      <a:endParaRPr kumimoji="1" lang="en-US" altLang="ja-JP" sz="1000" dirty="0"/>
                    </a:p>
                  </a:txBody>
                  <a:tcPr/>
                </a:tc>
                <a:tc>
                  <a:txBody>
                    <a:bodyPr/>
                    <a:lstStyle/>
                    <a:p>
                      <a:pPr algn="ctr">
                        <a:lnSpc>
                          <a:spcPct val="200000"/>
                        </a:lnSpc>
                      </a:pPr>
                      <a:r>
                        <a:rPr kumimoji="1" lang="en-US" altLang="ja-JP" sz="1000" dirty="0"/>
                        <a:t>12</a:t>
                      </a:r>
                      <a:r>
                        <a:rPr kumimoji="1" lang="ja-JP" altLang="en-US" sz="1000" dirty="0"/>
                        <a:t>か月</a:t>
                      </a:r>
                      <a:endParaRPr kumimoji="1" lang="en-US" altLang="ja-JP" sz="1000" dirty="0"/>
                    </a:p>
                  </a:txBody>
                  <a:tcPr/>
                </a:tc>
                <a:tc>
                  <a:txBody>
                    <a:bodyPr/>
                    <a:lstStyle/>
                    <a:p>
                      <a:pPr algn="r">
                        <a:lnSpc>
                          <a:spcPct val="200000"/>
                        </a:lnSpc>
                      </a:pPr>
                      <a:r>
                        <a:rPr kumimoji="1" lang="en-US" altLang="ja-JP" sz="1000" dirty="0"/>
                        <a:t>\500,000</a:t>
                      </a:r>
                    </a:p>
                  </a:txBody>
                  <a:tcPr/>
                </a:tc>
                <a:extLst>
                  <a:ext uri="{0D108BD9-81ED-4DB2-BD59-A6C34878D82A}">
                    <a16:rowId xmlns:a16="http://schemas.microsoft.com/office/drawing/2014/main" val="1595771664"/>
                  </a:ext>
                </a:extLst>
              </a:tr>
              <a:tr h="409500">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000" dirty="0"/>
                        <a:t>動画サブスクリプション（</a:t>
                      </a:r>
                      <a:r>
                        <a:rPr kumimoji="1" lang="en-US" altLang="ja-JP" sz="1000" dirty="0"/>
                        <a:t>Customer</a:t>
                      </a:r>
                      <a:r>
                        <a:rPr kumimoji="1" lang="ja-JP" altLang="en-US" sz="1000" dirty="0"/>
                        <a:t>）モデル　</a:t>
                      </a:r>
                      <a:r>
                        <a:rPr kumimoji="1" lang="en-US" altLang="ja-JP" sz="1000" dirty="0"/>
                        <a:t>10</a:t>
                      </a:r>
                      <a:r>
                        <a:rPr kumimoji="1" lang="ja-JP" altLang="en-US" sz="1000" dirty="0"/>
                        <a:t>ユーザー</a:t>
                      </a:r>
                      <a:endParaRPr kumimoji="1" lang="en-US" altLang="ja-JP" sz="1000" dirty="0"/>
                    </a:p>
                  </a:txBody>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1" lang="en-US" altLang="ja-JP" sz="1000" dirty="0"/>
                        <a:t>10</a:t>
                      </a:r>
                      <a:r>
                        <a:rPr kumimoji="1" lang="ja-JP" altLang="en-US" sz="1000" dirty="0"/>
                        <a:t>ユーザー</a:t>
                      </a:r>
                      <a:endParaRPr kumimoji="1" lang="en-US" altLang="ja-JP" sz="1000" dirty="0"/>
                    </a:p>
                  </a:txBody>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1" lang="en-US" altLang="ja-JP" sz="1000" dirty="0"/>
                        <a:t>12</a:t>
                      </a:r>
                      <a:r>
                        <a:rPr kumimoji="1" lang="ja-JP" altLang="en-US" sz="1000" dirty="0"/>
                        <a:t>か月</a:t>
                      </a:r>
                      <a:endParaRPr kumimoji="1" lang="en-US" altLang="ja-JP" sz="1000" dirty="0"/>
                    </a:p>
                  </a:txBody>
                  <a:tcPr/>
                </a:tc>
                <a:tc>
                  <a:txBody>
                    <a:bodyPr/>
                    <a:lstStyle/>
                    <a:p>
                      <a:pPr algn="r">
                        <a:lnSpc>
                          <a:spcPct val="200000"/>
                        </a:lnSpc>
                      </a:pPr>
                      <a:r>
                        <a:rPr kumimoji="1" lang="en-US" altLang="ja-JP" sz="1000" dirty="0"/>
                        <a:t>\800,000</a:t>
                      </a:r>
                      <a:endParaRPr kumimoji="1" lang="ja-JP" altLang="en-US" sz="1000" dirty="0"/>
                    </a:p>
                  </a:txBody>
                  <a:tcPr/>
                </a:tc>
                <a:extLst>
                  <a:ext uri="{0D108BD9-81ED-4DB2-BD59-A6C34878D82A}">
                    <a16:rowId xmlns:a16="http://schemas.microsoft.com/office/drawing/2014/main" val="3263889661"/>
                  </a:ext>
                </a:extLst>
              </a:tr>
              <a:tr h="397370">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000" dirty="0"/>
                        <a:t>動画サブスクリプション（</a:t>
                      </a:r>
                      <a:r>
                        <a:rPr kumimoji="1" lang="en-US" altLang="ja-JP" sz="1000" dirty="0"/>
                        <a:t>Customer</a:t>
                      </a:r>
                      <a:r>
                        <a:rPr kumimoji="1" lang="ja-JP" altLang="en-US" sz="1000" dirty="0"/>
                        <a:t>）モデル　</a:t>
                      </a:r>
                      <a:r>
                        <a:rPr kumimoji="1" lang="en-US" altLang="ja-JP" sz="1000" dirty="0"/>
                        <a:t>30</a:t>
                      </a:r>
                      <a:r>
                        <a:rPr kumimoji="1" lang="ja-JP" altLang="en-US" sz="1000" dirty="0"/>
                        <a:t>ユーザー</a:t>
                      </a:r>
                      <a:endParaRPr kumimoji="1" lang="en-US" altLang="ja-JP" sz="1000" dirty="0"/>
                    </a:p>
                  </a:txBody>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1" lang="en-US" altLang="ja-JP" sz="1000" dirty="0"/>
                        <a:t>30</a:t>
                      </a:r>
                      <a:r>
                        <a:rPr kumimoji="1" lang="ja-JP" altLang="en-US" sz="1000" dirty="0"/>
                        <a:t>ユーザー</a:t>
                      </a:r>
                      <a:endParaRPr kumimoji="1" lang="en-US" altLang="ja-JP" sz="1000" dirty="0"/>
                    </a:p>
                  </a:txBody>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1" lang="en-US" altLang="ja-JP" sz="1000" dirty="0"/>
                        <a:t>12</a:t>
                      </a:r>
                      <a:r>
                        <a:rPr kumimoji="1" lang="ja-JP" altLang="en-US" sz="1000" dirty="0"/>
                        <a:t>か月</a:t>
                      </a:r>
                      <a:endParaRPr kumimoji="1" lang="en-US" altLang="ja-JP" sz="1000" dirty="0"/>
                    </a:p>
                  </a:txBody>
                  <a:tcPr/>
                </a:tc>
                <a:tc>
                  <a:txBody>
                    <a:bodyPr/>
                    <a:lstStyle/>
                    <a:p>
                      <a:pPr algn="r">
                        <a:lnSpc>
                          <a:spcPct val="200000"/>
                        </a:lnSpc>
                      </a:pPr>
                      <a:r>
                        <a:rPr kumimoji="1" lang="en-US" altLang="ja-JP" sz="1000" dirty="0"/>
                        <a:t>\1,800,000</a:t>
                      </a:r>
                      <a:endParaRPr kumimoji="1" lang="ja-JP" altLang="en-US" sz="1000" dirty="0"/>
                    </a:p>
                  </a:txBody>
                  <a:tcPr/>
                </a:tc>
                <a:extLst>
                  <a:ext uri="{0D108BD9-81ED-4DB2-BD59-A6C34878D82A}">
                    <a16:rowId xmlns:a16="http://schemas.microsoft.com/office/drawing/2014/main" val="2624865189"/>
                  </a:ext>
                </a:extLst>
              </a:tr>
              <a:tr h="409500">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000" dirty="0"/>
                        <a:t>動画サブスクリプション（</a:t>
                      </a:r>
                      <a:r>
                        <a:rPr kumimoji="1" lang="en-US" altLang="ja-JP" sz="1000" dirty="0"/>
                        <a:t>Customer</a:t>
                      </a:r>
                      <a:r>
                        <a:rPr kumimoji="1" lang="ja-JP" altLang="en-US" sz="1000" dirty="0"/>
                        <a:t>）モデル　</a:t>
                      </a:r>
                      <a:r>
                        <a:rPr kumimoji="1" lang="en-US" altLang="ja-JP" sz="1000" dirty="0"/>
                        <a:t>60</a:t>
                      </a:r>
                      <a:r>
                        <a:rPr kumimoji="1" lang="ja-JP" altLang="en-US" sz="1000" dirty="0"/>
                        <a:t>ユーザー</a:t>
                      </a:r>
                      <a:endParaRPr kumimoji="1" lang="en-US" altLang="ja-JP" sz="1000" dirty="0"/>
                    </a:p>
                  </a:txBody>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1" lang="en-US" altLang="ja-JP" sz="1000" dirty="0"/>
                        <a:t>60</a:t>
                      </a:r>
                      <a:r>
                        <a:rPr kumimoji="1" lang="ja-JP" altLang="en-US" sz="1000" dirty="0"/>
                        <a:t>ユーザー</a:t>
                      </a:r>
                      <a:endParaRPr kumimoji="1" lang="en-US" altLang="ja-JP" sz="1000" dirty="0"/>
                    </a:p>
                  </a:txBody>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1" lang="en-US" altLang="ja-JP" sz="1000" dirty="0"/>
                        <a:t>12</a:t>
                      </a:r>
                      <a:r>
                        <a:rPr kumimoji="1" lang="ja-JP" altLang="en-US" sz="1000" dirty="0"/>
                        <a:t>か月</a:t>
                      </a:r>
                      <a:endParaRPr kumimoji="1" lang="en-US" altLang="ja-JP" sz="1000" dirty="0"/>
                    </a:p>
                  </a:txBody>
                  <a:tcPr/>
                </a:tc>
                <a:tc>
                  <a:txBody>
                    <a:bodyPr/>
                    <a:lstStyle/>
                    <a:p>
                      <a:pPr algn="r">
                        <a:lnSpc>
                          <a:spcPct val="200000"/>
                        </a:lnSpc>
                      </a:pPr>
                      <a:r>
                        <a:rPr kumimoji="1" lang="en-US" altLang="ja-JP" sz="1000" dirty="0"/>
                        <a:t>\3,000,000</a:t>
                      </a:r>
                    </a:p>
                  </a:txBody>
                  <a:tcPr/>
                </a:tc>
                <a:extLst>
                  <a:ext uri="{0D108BD9-81ED-4DB2-BD59-A6C34878D82A}">
                    <a16:rowId xmlns:a16="http://schemas.microsoft.com/office/drawing/2014/main" val="7098576"/>
                  </a:ext>
                </a:extLst>
              </a:tr>
            </a:tbl>
          </a:graphicData>
        </a:graphic>
      </p:graphicFrame>
      <p:sp>
        <p:nvSpPr>
          <p:cNvPr id="7" name="テキスト プレースホルダー 2">
            <a:extLst>
              <a:ext uri="{FF2B5EF4-FFF2-40B4-BE49-F238E27FC236}">
                <a16:creationId xmlns:a16="http://schemas.microsoft.com/office/drawing/2014/main" id="{AA28C6DC-EBE9-FDA3-8CA6-C12A535EE06A}"/>
              </a:ext>
            </a:extLst>
          </p:cNvPr>
          <p:cNvSpPr txBox="1">
            <a:spLocks/>
          </p:cNvSpPr>
          <p:nvPr/>
        </p:nvSpPr>
        <p:spPr>
          <a:xfrm>
            <a:off x="358775" y="1854637"/>
            <a:ext cx="8426450"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ご提供価格</a:t>
            </a:r>
            <a:endParaRPr lang="en-US" altLang="ja-JP" sz="1400" b="1" dirty="0">
              <a:solidFill>
                <a:schemeClr val="tx2"/>
              </a:solidFill>
            </a:endParaRPr>
          </a:p>
        </p:txBody>
      </p:sp>
      <p:sp>
        <p:nvSpPr>
          <p:cNvPr id="8" name="テキスト プレースホルダー 2">
            <a:extLst>
              <a:ext uri="{FF2B5EF4-FFF2-40B4-BE49-F238E27FC236}">
                <a16:creationId xmlns:a16="http://schemas.microsoft.com/office/drawing/2014/main" id="{356F280D-D1E5-2D76-BBB7-5FCCA01126C6}"/>
              </a:ext>
            </a:extLst>
          </p:cNvPr>
          <p:cNvSpPr txBox="1">
            <a:spLocks/>
          </p:cNvSpPr>
          <p:nvPr/>
        </p:nvSpPr>
        <p:spPr>
          <a:xfrm>
            <a:off x="358775" y="1385139"/>
            <a:ext cx="8426450" cy="32403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ご提供開始時期</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en-US" altLang="ja-JP" dirty="0"/>
              <a:t>2026</a:t>
            </a:r>
            <a:r>
              <a:rPr lang="ja-JP" altLang="en-US" dirty="0"/>
              <a:t>年</a:t>
            </a:r>
            <a:r>
              <a:rPr lang="en-US" altLang="ja-JP" dirty="0"/>
              <a:t>6</a:t>
            </a:r>
            <a:r>
              <a:rPr lang="ja-JP" altLang="en-US" dirty="0"/>
              <a:t>月</a:t>
            </a:r>
            <a:endParaRPr lang="en-US" altLang="ja-JP" dirty="0"/>
          </a:p>
        </p:txBody>
      </p:sp>
      <p:sp>
        <p:nvSpPr>
          <p:cNvPr id="9" name="テキスト プレースホルダー 2">
            <a:extLst>
              <a:ext uri="{FF2B5EF4-FFF2-40B4-BE49-F238E27FC236}">
                <a16:creationId xmlns:a16="http://schemas.microsoft.com/office/drawing/2014/main" id="{5E761DB7-CBA7-0783-E26D-398FEBACA0B8}"/>
              </a:ext>
            </a:extLst>
          </p:cNvPr>
          <p:cNvSpPr txBox="1">
            <a:spLocks/>
          </p:cNvSpPr>
          <p:nvPr/>
        </p:nvSpPr>
        <p:spPr>
          <a:xfrm>
            <a:off x="358775" y="4083249"/>
            <a:ext cx="8618416"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その他</a:t>
            </a:r>
            <a:endParaRPr lang="en-US" altLang="ja-JP" sz="1400" b="1" dirty="0">
              <a:solidFill>
                <a:schemeClr val="tx2"/>
              </a:solidFill>
            </a:endParaRPr>
          </a:p>
          <a:p>
            <a:pPr>
              <a:lnSpc>
                <a:spcPct val="100000"/>
              </a:lnSpc>
              <a:buClr>
                <a:srgbClr val="F9BE00"/>
              </a:buClr>
            </a:pPr>
            <a:r>
              <a:rPr lang="ja-JP" altLang="en-US" sz="900" dirty="0"/>
              <a:t>・ユーザーさまへの教育提供を前提としたライセンス体系となっており、パートナーさま社内の人材育成・研修等の目的でのご利用いただけません。</a:t>
            </a:r>
            <a:endParaRPr lang="en-US" altLang="ja-JP" sz="900" dirty="0"/>
          </a:p>
          <a:p>
            <a:pPr>
              <a:lnSpc>
                <a:spcPct val="100000"/>
              </a:lnSpc>
              <a:buClr>
                <a:srgbClr val="F9BE00"/>
              </a:buClr>
            </a:pPr>
            <a:r>
              <a:rPr lang="ja-JP" altLang="en-US" sz="900" dirty="0"/>
              <a:t>・ご契約にあたり、動画サブスクリプション（</a:t>
            </a:r>
            <a:r>
              <a:rPr lang="en-US" altLang="ja-JP" sz="900" dirty="0"/>
              <a:t>Customer</a:t>
            </a:r>
            <a:r>
              <a:rPr lang="ja-JP" altLang="en-US" sz="900" dirty="0"/>
              <a:t>）モデルサービス約款のご承諾と、発注書、ユーザ</a:t>
            </a:r>
            <a:r>
              <a:rPr lang="en-US" altLang="ja-JP" sz="900" dirty="0"/>
              <a:t>ID</a:t>
            </a:r>
            <a:r>
              <a:rPr lang="ja-JP" altLang="en-US" sz="900" dirty="0"/>
              <a:t>発行申込書のご提出が必要となります。</a:t>
            </a:r>
            <a:endParaRPr lang="en-US" altLang="ja-JP" sz="900" dirty="0"/>
          </a:p>
          <a:p>
            <a:pPr>
              <a:lnSpc>
                <a:spcPct val="100000"/>
              </a:lnSpc>
              <a:buClr>
                <a:srgbClr val="F9BE00"/>
              </a:buClr>
            </a:pPr>
            <a:r>
              <a:rPr lang="ja-JP" altLang="en-US" sz="900" dirty="0"/>
              <a:t>・ご契約から</a:t>
            </a:r>
            <a:r>
              <a:rPr lang="en-US" altLang="ja-JP" sz="900" dirty="0"/>
              <a:t>1</a:t>
            </a:r>
            <a:r>
              <a:rPr lang="ja-JP" altLang="en-US" sz="900" dirty="0"/>
              <a:t>か月後、ユーザ</a:t>
            </a:r>
            <a:r>
              <a:rPr lang="en-US" altLang="ja-JP" sz="900" dirty="0"/>
              <a:t>ID</a:t>
            </a:r>
            <a:r>
              <a:rPr lang="ja-JP" altLang="en-US" sz="900" dirty="0"/>
              <a:t>発行申込書に記載されたユーザ</a:t>
            </a:r>
            <a:r>
              <a:rPr lang="en-US" altLang="ja-JP" sz="900" dirty="0"/>
              <a:t>ID</a:t>
            </a:r>
            <a:r>
              <a:rPr lang="ja-JP" altLang="en-US" sz="900" dirty="0"/>
              <a:t>をメールで通知いたします。</a:t>
            </a:r>
            <a:endParaRPr lang="en-US" altLang="ja-JP" sz="900" dirty="0"/>
          </a:p>
          <a:p>
            <a:pPr>
              <a:lnSpc>
                <a:spcPct val="100000"/>
              </a:lnSpc>
              <a:buClr>
                <a:srgbClr val="F9BE00"/>
              </a:buClr>
            </a:pPr>
            <a:r>
              <a:rPr lang="ja-JP" altLang="en-US" sz="900" dirty="0"/>
              <a:t>・次年度以降も継続利用いただく場合、再度契約と申し込みが必要となります。</a:t>
            </a:r>
            <a:endParaRPr lang="en-US" altLang="ja-JP" sz="900" dirty="0"/>
          </a:p>
        </p:txBody>
      </p:sp>
    </p:spTree>
    <p:extLst>
      <p:ext uri="{BB962C8B-B14F-4D97-AF65-F5344CB8AC3E}">
        <p14:creationId xmlns:p14="http://schemas.microsoft.com/office/powerpoint/2010/main" val="2844595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3383-A9F6-4AE5-7112-90978E32F4A0}"/>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B288DA-7E28-1F96-838F-EF72358756C1}"/>
              </a:ext>
            </a:extLst>
          </p:cNvPr>
          <p:cNvSpPr>
            <a:spLocks noGrp="1"/>
          </p:cNvSpPr>
          <p:nvPr>
            <p:ph type="sldNum" sz="quarter" idx="12"/>
          </p:nvPr>
        </p:nvSpPr>
        <p:spPr/>
        <p:txBody>
          <a:bodyPr/>
          <a:lstStyle/>
          <a:p>
            <a:fld id="{78AE49ED-73EF-499C-8307-28EB0E7CF529}" type="slidenum">
              <a:rPr kumimoji="1" lang="ja-JP" altLang="en-US" smtClean="0"/>
              <a:t>18</a:t>
            </a:fld>
            <a:endParaRPr kumimoji="1" lang="ja-JP" altLang="en-US" dirty="0"/>
          </a:p>
        </p:txBody>
      </p:sp>
      <p:sp>
        <p:nvSpPr>
          <p:cNvPr id="4" name="タイトル 3">
            <a:extLst>
              <a:ext uri="{FF2B5EF4-FFF2-40B4-BE49-F238E27FC236}">
                <a16:creationId xmlns:a16="http://schemas.microsoft.com/office/drawing/2014/main" id="{870E92B7-E7FC-7588-C5DB-565476B2A4D5}"/>
              </a:ext>
            </a:extLst>
          </p:cNvPr>
          <p:cNvSpPr>
            <a:spLocks noGrp="1"/>
          </p:cNvSpPr>
          <p:nvPr>
            <p:ph type="title"/>
          </p:nvPr>
        </p:nvSpPr>
        <p:spPr/>
        <p:txBody>
          <a:bodyPr/>
          <a:lstStyle/>
          <a:p>
            <a:r>
              <a:rPr kumimoji="1" lang="en-US" altLang="ja-JP" sz="2400" dirty="0"/>
              <a:t>e-Learning</a:t>
            </a:r>
            <a:r>
              <a:rPr kumimoji="1" lang="ja-JP" altLang="en-US" sz="2400" dirty="0"/>
              <a:t>ツール</a:t>
            </a:r>
            <a:r>
              <a:rPr kumimoji="1" lang="en-US" altLang="ja-JP" sz="2400" dirty="0"/>
              <a:t>(LMS)</a:t>
            </a:r>
            <a:r>
              <a:rPr kumimoji="1" lang="ja-JP" altLang="en-US" sz="2400" dirty="0"/>
              <a:t> 対象コンテンツ</a:t>
            </a:r>
          </a:p>
        </p:txBody>
      </p:sp>
      <p:sp>
        <p:nvSpPr>
          <p:cNvPr id="5" name="フッター プレースホルダー 4">
            <a:extLst>
              <a:ext uri="{FF2B5EF4-FFF2-40B4-BE49-F238E27FC236}">
                <a16:creationId xmlns:a16="http://schemas.microsoft.com/office/drawing/2014/main" id="{C5FCAC67-47B8-BCB5-24C5-C8026F228316}"/>
              </a:ext>
            </a:extLst>
          </p:cNvPr>
          <p:cNvSpPr>
            <a:spLocks noGrp="1"/>
          </p:cNvSpPr>
          <p:nvPr>
            <p:ph type="ftr" sz="quarter" idx="3"/>
          </p:nvPr>
        </p:nvSpPr>
        <p:spPr/>
        <p:txBody>
          <a:bodyPr/>
          <a:lstStyle/>
          <a:p>
            <a:r>
              <a:rPr lang="en-US" altLang="ja-JP"/>
              <a:t>©2026 Canon IT Solutions Inc. All rights reserved.</a:t>
            </a:r>
            <a:endParaRPr lang="ja-JP" altLang="en-US" dirty="0"/>
          </a:p>
        </p:txBody>
      </p:sp>
      <p:graphicFrame>
        <p:nvGraphicFramePr>
          <p:cNvPr id="12" name="表 11">
            <a:extLst>
              <a:ext uri="{FF2B5EF4-FFF2-40B4-BE49-F238E27FC236}">
                <a16:creationId xmlns:a16="http://schemas.microsoft.com/office/drawing/2014/main" id="{DCBADD53-115A-7836-3F41-97488EB445AE}"/>
              </a:ext>
            </a:extLst>
          </p:cNvPr>
          <p:cNvGraphicFramePr>
            <a:graphicFrameLocks noGrp="1"/>
          </p:cNvGraphicFramePr>
          <p:nvPr/>
        </p:nvGraphicFramePr>
        <p:xfrm>
          <a:off x="319347" y="771550"/>
          <a:ext cx="4252653" cy="3840480"/>
        </p:xfrm>
        <a:graphic>
          <a:graphicData uri="http://schemas.openxmlformats.org/drawingml/2006/table">
            <a:tbl>
              <a:tblPr firstRow="1" bandRow="1">
                <a:tableStyleId>{21E4AEA4-8DFA-4A89-87EB-49C32662AFE0}</a:tableStyleId>
              </a:tblPr>
              <a:tblGrid>
                <a:gridCol w="792088">
                  <a:extLst>
                    <a:ext uri="{9D8B030D-6E8A-4147-A177-3AD203B41FA5}">
                      <a16:colId xmlns:a16="http://schemas.microsoft.com/office/drawing/2014/main" val="2368884548"/>
                    </a:ext>
                  </a:extLst>
                </a:gridCol>
                <a:gridCol w="684076">
                  <a:extLst>
                    <a:ext uri="{9D8B030D-6E8A-4147-A177-3AD203B41FA5}">
                      <a16:colId xmlns:a16="http://schemas.microsoft.com/office/drawing/2014/main" val="1228575247"/>
                    </a:ext>
                  </a:extLst>
                </a:gridCol>
                <a:gridCol w="2776489">
                  <a:extLst>
                    <a:ext uri="{9D8B030D-6E8A-4147-A177-3AD203B41FA5}">
                      <a16:colId xmlns:a16="http://schemas.microsoft.com/office/drawing/2014/main" val="2424272378"/>
                    </a:ext>
                  </a:extLst>
                </a:gridCol>
              </a:tblGrid>
              <a:tr h="0">
                <a:tc>
                  <a:txBody>
                    <a:bodyPr/>
                    <a:lstStyle/>
                    <a:p>
                      <a:r>
                        <a:rPr kumimoji="1" lang="ja-JP" altLang="en-US" sz="900" dirty="0"/>
                        <a:t>プロダクト</a:t>
                      </a:r>
                      <a:endParaRPr kumimoji="1" lang="ja-JP" altLang="en-US" sz="900" dirty="0">
                        <a:latin typeface="+mn-lt"/>
                      </a:endParaRPr>
                    </a:p>
                  </a:txBody>
                  <a:tcPr/>
                </a:tc>
                <a:tc gridSpan="2">
                  <a:txBody>
                    <a:bodyPr/>
                    <a:lstStyle/>
                    <a:p>
                      <a:pPr algn="ctr"/>
                      <a:r>
                        <a:rPr kumimoji="1" lang="ja-JP" altLang="en-US" sz="900" dirty="0">
                          <a:latin typeface="+mn-lt"/>
                        </a:rPr>
                        <a:t>コース</a:t>
                      </a:r>
                    </a:p>
                  </a:txBody>
                  <a:tcPr/>
                </a:tc>
                <a:tc hMerge="1">
                  <a:txBody>
                    <a:bodyPr/>
                    <a:lstStyle/>
                    <a:p>
                      <a:endParaRPr kumimoji="1" lang="ja-JP" altLang="en-US" sz="900" dirty="0">
                        <a:latin typeface="+mn-lt"/>
                      </a:endParaRPr>
                    </a:p>
                  </a:txBody>
                  <a:tcPr/>
                </a:tc>
                <a:extLst>
                  <a:ext uri="{0D108BD9-81ED-4DB2-BD59-A6C34878D82A}">
                    <a16:rowId xmlns:a16="http://schemas.microsoft.com/office/drawing/2014/main" val="191911502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統合会計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latin typeface="+mn-lt"/>
                        </a:rPr>
                        <a:t>Basic</a:t>
                      </a:r>
                      <a:endParaRPr kumimoji="1" lang="ja-JP" altLang="en-US" sz="9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latin typeface="+mn-lt"/>
                        </a:rPr>
                        <a:t>GL</a:t>
                      </a:r>
                      <a:r>
                        <a:rPr kumimoji="1" lang="ja-JP" altLang="en-US" sz="900" b="0" dirty="0">
                          <a:latin typeface="+mn-lt"/>
                        </a:rPr>
                        <a:t>：財務会計・管理会計、</a:t>
                      </a:r>
                      <a:r>
                        <a:rPr kumimoji="1" lang="en-US" altLang="ja-JP" sz="900" b="0" dirty="0">
                          <a:latin typeface="+mn-lt"/>
                        </a:rPr>
                        <a:t>CM</a:t>
                      </a:r>
                      <a:r>
                        <a:rPr kumimoji="1" lang="ja-JP" altLang="en-US" sz="900" b="0" dirty="0">
                          <a:latin typeface="+mn-lt"/>
                        </a:rPr>
                        <a:t>：共通操作</a:t>
                      </a:r>
                    </a:p>
                  </a:txBody>
                  <a:tcPr/>
                </a:tc>
                <a:extLst>
                  <a:ext uri="{0D108BD9-81ED-4DB2-BD59-A6C34878D82A}">
                    <a16:rowId xmlns:a16="http://schemas.microsoft.com/office/drawing/2014/main" val="606353681"/>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en-US" altLang="ja-JP" sz="900" b="0" dirty="0">
                          <a:latin typeface="+mn-lt"/>
                        </a:rPr>
                        <a:t>AP</a:t>
                      </a:r>
                      <a:r>
                        <a:rPr kumimoji="1" lang="ja-JP" altLang="en-US" sz="900" b="0" dirty="0">
                          <a:latin typeface="+mn-lt"/>
                        </a:rPr>
                        <a:t>：支払管理・経費精算管理</a:t>
                      </a:r>
                    </a:p>
                  </a:txBody>
                  <a:tcPr/>
                </a:tc>
                <a:extLst>
                  <a:ext uri="{0D108BD9-81ED-4DB2-BD59-A6C34878D82A}">
                    <a16:rowId xmlns:a16="http://schemas.microsoft.com/office/drawing/2014/main" val="3101258734"/>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en-US" altLang="ja-JP" sz="900" b="0" dirty="0">
                          <a:latin typeface="+mn-lt"/>
                        </a:rPr>
                        <a:t>AR</a:t>
                      </a:r>
                      <a:r>
                        <a:rPr kumimoji="1" lang="ja-JP" altLang="en-US" sz="900" b="0" dirty="0">
                          <a:latin typeface="+mn-lt"/>
                        </a:rPr>
                        <a:t>：債権管理</a:t>
                      </a:r>
                    </a:p>
                  </a:txBody>
                  <a:tcPr/>
                </a:tc>
                <a:extLst>
                  <a:ext uri="{0D108BD9-81ED-4DB2-BD59-A6C34878D82A}">
                    <a16:rowId xmlns:a16="http://schemas.microsoft.com/office/drawing/2014/main" val="1966417959"/>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latin typeface="+mn-lt"/>
                        </a:rPr>
                        <a:t>CM</a:t>
                      </a:r>
                      <a:r>
                        <a:rPr kumimoji="1" lang="ja-JP" altLang="en-US" sz="900" b="0" dirty="0">
                          <a:latin typeface="+mn-lt"/>
                        </a:rPr>
                        <a:t>：共通操作</a:t>
                      </a:r>
                    </a:p>
                  </a:txBody>
                  <a:tcPr/>
                </a:tc>
                <a:extLst>
                  <a:ext uri="{0D108BD9-81ED-4DB2-BD59-A6C34878D82A}">
                    <a16:rowId xmlns:a16="http://schemas.microsoft.com/office/drawing/2014/main" val="2777823115"/>
                  </a:ext>
                </a:extLst>
              </a:tr>
              <a:tr h="0">
                <a:tc>
                  <a:txBody>
                    <a:bodyPr/>
                    <a:lstStyle/>
                    <a:p>
                      <a:endParaRPr kumimoji="1" lang="ja-JP" altLang="en-US" sz="900" b="0" dirty="0">
                        <a:latin typeface="+mn-lt"/>
                      </a:endParaRPr>
                    </a:p>
                  </a:txBody>
                  <a:tcPr/>
                </a:tc>
                <a:tc>
                  <a:txBody>
                    <a:bodyPr/>
                    <a:lstStyle/>
                    <a:p>
                      <a:r>
                        <a:rPr kumimoji="1" lang="en-US" altLang="ja-JP" sz="900" dirty="0"/>
                        <a:t>Option</a:t>
                      </a:r>
                      <a:endParaRPr kumimoji="1" lang="ja-JP" altLang="en-US" sz="900" b="0" dirty="0">
                        <a:latin typeface="+mn-lt"/>
                      </a:endParaRPr>
                    </a:p>
                  </a:txBody>
                  <a:tcPr/>
                </a:tc>
                <a:tc>
                  <a:txBody>
                    <a:bodyPr/>
                    <a:lstStyle/>
                    <a:p>
                      <a:r>
                        <a:rPr kumimoji="1" lang="en-US" altLang="ja-JP" sz="900" dirty="0"/>
                        <a:t>A:</a:t>
                      </a:r>
                      <a:r>
                        <a:rPr kumimoji="1" lang="ja-JP" altLang="en-US" sz="900" dirty="0"/>
                        <a:t>予算管理、プロジェクト管理、配賦処理、</a:t>
                      </a:r>
                      <a:endParaRPr kumimoji="1" lang="en-US" altLang="ja-JP" sz="900" dirty="0"/>
                    </a:p>
                    <a:p>
                      <a:r>
                        <a:rPr kumimoji="1" lang="ja-JP" altLang="en-US" sz="900" dirty="0"/>
                        <a:t>　現預金管理、マスタデータ取込</a:t>
                      </a:r>
                      <a:endParaRPr kumimoji="1" lang="ja-JP" altLang="en-US" sz="900" b="0" dirty="0">
                        <a:latin typeface="+mn-lt"/>
                      </a:endParaRPr>
                    </a:p>
                  </a:txBody>
                  <a:tcPr/>
                </a:tc>
                <a:extLst>
                  <a:ext uri="{0D108BD9-81ED-4DB2-BD59-A6C34878D82A}">
                    <a16:rowId xmlns:a16="http://schemas.microsoft.com/office/drawing/2014/main" val="1733127912"/>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en-US" altLang="ja-JP" sz="900" dirty="0"/>
                        <a:t>B:</a:t>
                      </a:r>
                      <a:r>
                        <a:rPr kumimoji="1" lang="ja-JP" altLang="en-US" sz="900" dirty="0"/>
                        <a:t>資金繰管理、キャッシュ・フロー、</a:t>
                      </a:r>
                      <a:endParaRPr kumimoji="1" lang="en-US" altLang="ja-JP" sz="900" dirty="0"/>
                    </a:p>
                    <a:p>
                      <a:r>
                        <a:rPr kumimoji="1" lang="ja-JP" altLang="en-US" sz="900" dirty="0"/>
                        <a:t>　株主資本変動計算書、パスワード管理強化</a:t>
                      </a:r>
                      <a:endParaRPr kumimoji="1" lang="ja-JP" altLang="en-US" sz="900" b="0" dirty="0">
                        <a:latin typeface="+mn-lt"/>
                      </a:endParaRPr>
                    </a:p>
                  </a:txBody>
                  <a:tcPr/>
                </a:tc>
                <a:extLst>
                  <a:ext uri="{0D108BD9-81ED-4DB2-BD59-A6C34878D82A}">
                    <a16:rowId xmlns:a16="http://schemas.microsoft.com/office/drawing/2014/main" val="2623082912"/>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en-US" altLang="zh-TW" sz="900" dirty="0"/>
                        <a:t>C:</a:t>
                      </a:r>
                      <a:r>
                        <a:rPr kumimoji="1" lang="zh-TW" altLang="en-US" sz="900" dirty="0"/>
                        <a:t>外貨機能、為替評価替、会社間取引、</a:t>
                      </a:r>
                      <a:endParaRPr kumimoji="1" lang="en-US" altLang="zh-TW" sz="900" dirty="0"/>
                    </a:p>
                    <a:p>
                      <a:r>
                        <a:rPr kumimoji="1" lang="ja-JP" altLang="en-US" sz="900" dirty="0"/>
                        <a:t>　</a:t>
                      </a:r>
                      <a:r>
                        <a:rPr kumimoji="1" lang="en-US" altLang="zh-TW" sz="900" dirty="0"/>
                        <a:t>IFRS</a:t>
                      </a:r>
                      <a:r>
                        <a:rPr kumimoji="1" lang="zh-TW" altLang="en-US" sz="900" dirty="0"/>
                        <a:t>仕訳、遡及仕訳</a:t>
                      </a:r>
                      <a:endParaRPr kumimoji="1" lang="ja-JP" altLang="en-US" sz="900" b="0" dirty="0">
                        <a:latin typeface="+mn-lt"/>
                      </a:endParaRPr>
                    </a:p>
                  </a:txBody>
                  <a:tcPr/>
                </a:tc>
                <a:extLst>
                  <a:ext uri="{0D108BD9-81ED-4DB2-BD59-A6C34878D82A}">
                    <a16:rowId xmlns:a16="http://schemas.microsoft.com/office/drawing/2014/main" val="913604721"/>
                  </a:ext>
                </a:extLst>
              </a:tr>
              <a:tr h="0">
                <a:tc>
                  <a:txBody>
                    <a:bodyPr/>
                    <a:lstStyle/>
                    <a:p>
                      <a:r>
                        <a:rPr kumimoji="1" lang="ja-JP" altLang="en-US" sz="900" dirty="0"/>
                        <a:t>固定資産</a:t>
                      </a:r>
                      <a:endParaRPr kumimoji="1" lang="ja-JP" altLang="en-US" sz="900" b="0" dirty="0">
                        <a:latin typeface="+mn-lt"/>
                      </a:endParaRP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概要</a:t>
                      </a:r>
                    </a:p>
                  </a:txBody>
                  <a:tcPr/>
                </a:tc>
                <a:tc hMerge="1">
                  <a:txBody>
                    <a:bodyPr/>
                    <a:lstStyle/>
                    <a:p>
                      <a:endParaRPr kumimoji="1" lang="ja-JP" altLang="en-US" sz="900" b="0" dirty="0">
                        <a:latin typeface="+mn-lt"/>
                      </a:endParaRPr>
                    </a:p>
                  </a:txBody>
                  <a:tcPr/>
                </a:tc>
                <a:extLst>
                  <a:ext uri="{0D108BD9-81ED-4DB2-BD59-A6C34878D82A}">
                    <a16:rowId xmlns:a16="http://schemas.microsoft.com/office/drawing/2014/main" val="2641476804"/>
                  </a:ext>
                </a:extLst>
              </a:tr>
              <a:tr h="0">
                <a:tc>
                  <a:txBody>
                    <a:bodyPr/>
                    <a:lstStyle/>
                    <a:p>
                      <a:endParaRPr kumimoji="1" lang="ja-JP" altLang="en-US" sz="900" b="0" dirty="0">
                        <a:latin typeface="+mn-lt"/>
                      </a:endParaRP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システム設定</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a:latin typeface="+mn-lt"/>
                      </a:endParaRPr>
                    </a:p>
                  </a:txBody>
                  <a:tcPr/>
                </a:tc>
                <a:extLst>
                  <a:ext uri="{0D108BD9-81ED-4DB2-BD59-A6C34878D82A}">
                    <a16:rowId xmlns:a16="http://schemas.microsoft.com/office/drawing/2014/main" val="3926390303"/>
                  </a:ext>
                </a:extLst>
              </a:tr>
              <a:tr h="0">
                <a:tc>
                  <a:txBody>
                    <a:bodyPr/>
                    <a:lstStyle/>
                    <a:p>
                      <a:endParaRPr kumimoji="1" lang="ja-JP" altLang="en-US" sz="900" b="0" dirty="0">
                        <a:latin typeface="+mn-lt"/>
                      </a:endParaRP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運用</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a:latin typeface="+mn-lt"/>
                      </a:endParaRPr>
                    </a:p>
                  </a:txBody>
                  <a:tcPr/>
                </a:tc>
                <a:extLst>
                  <a:ext uri="{0D108BD9-81ED-4DB2-BD59-A6C34878D82A}">
                    <a16:rowId xmlns:a16="http://schemas.microsoft.com/office/drawing/2014/main" val="524262008"/>
                  </a:ext>
                </a:extLst>
              </a:tr>
              <a:tr h="0">
                <a:tc>
                  <a:txBody>
                    <a:bodyPr/>
                    <a:lstStyle/>
                    <a:p>
                      <a:r>
                        <a:rPr kumimoji="1" lang="en-US" altLang="ja-JP" sz="900" b="0" dirty="0">
                          <a:latin typeface="+mn-lt"/>
                        </a:rPr>
                        <a:t>GM</a:t>
                      </a:r>
                      <a:endParaRPr kumimoji="1" lang="ja-JP" altLang="en-US" sz="900" b="0" dirty="0">
                        <a:latin typeface="+mn-lt"/>
                      </a:endParaRP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グループ経営管理（</a:t>
                      </a:r>
                      <a:r>
                        <a:rPr kumimoji="1" lang="en-US" altLang="ja-JP" sz="900" b="0" dirty="0">
                          <a:latin typeface="+mn-lt"/>
                        </a:rPr>
                        <a:t>2021/11</a:t>
                      </a:r>
                      <a:r>
                        <a:rPr kumimoji="1" lang="ja-JP" altLang="en-US" sz="900" b="0" dirty="0">
                          <a:latin typeface="+mn-lt"/>
                        </a:rPr>
                        <a:t>リリース）</a:t>
                      </a:r>
                    </a:p>
                  </a:txBody>
                  <a:tcPr/>
                </a:tc>
                <a:tc hMerge="1">
                  <a:txBody>
                    <a:bodyPr/>
                    <a:lstStyle/>
                    <a:p>
                      <a:endParaRPr kumimoji="1" lang="ja-JP" altLang="en-US"/>
                    </a:p>
                  </a:txBody>
                  <a:tcPr/>
                </a:tc>
                <a:extLst>
                  <a:ext uri="{0D108BD9-81ED-4DB2-BD59-A6C34878D82A}">
                    <a16:rowId xmlns:a16="http://schemas.microsoft.com/office/drawing/2014/main" val="306448736"/>
                  </a:ext>
                </a:extLst>
              </a:tr>
              <a:tr h="0">
                <a:tc>
                  <a:txBody>
                    <a:bodyPr/>
                    <a:lstStyle/>
                    <a:p>
                      <a:r>
                        <a:rPr kumimoji="1" lang="en-US" altLang="ja-JP" sz="900" b="0" dirty="0">
                          <a:latin typeface="+mn-lt"/>
                        </a:rPr>
                        <a:t>Connect</a:t>
                      </a:r>
                      <a:endParaRPr kumimoji="1" lang="ja-JP" altLang="en-US" sz="900" b="0" dirty="0">
                        <a:latin typeface="+mn-lt"/>
                      </a:endParaRP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システム連携ツール基礎／応用（</a:t>
                      </a:r>
                      <a:r>
                        <a:rPr kumimoji="1" lang="en-US" altLang="ja-JP" sz="900" b="0" dirty="0">
                          <a:latin typeface="+mn-lt"/>
                        </a:rPr>
                        <a:t>2021/11</a:t>
                      </a:r>
                      <a:r>
                        <a:rPr kumimoji="1" lang="ja-JP" altLang="en-US" sz="900" b="0" dirty="0">
                          <a:latin typeface="+mn-lt"/>
                        </a:rPr>
                        <a:t>リリース）</a:t>
                      </a:r>
                    </a:p>
                  </a:txBody>
                  <a:tcPr/>
                </a:tc>
                <a:tc hMerge="1">
                  <a:txBody>
                    <a:bodyPr/>
                    <a:lstStyle/>
                    <a:p>
                      <a:endParaRPr kumimoji="1" lang="ja-JP" altLang="en-US"/>
                    </a:p>
                  </a:txBody>
                  <a:tcPr/>
                </a:tc>
                <a:extLst>
                  <a:ext uri="{0D108BD9-81ED-4DB2-BD59-A6C34878D82A}">
                    <a16:rowId xmlns:a16="http://schemas.microsoft.com/office/drawing/2014/main" val="2706865190"/>
                  </a:ext>
                </a:extLst>
              </a:tr>
              <a:tr h="0">
                <a:tc>
                  <a:txBody>
                    <a:bodyPr/>
                    <a:lstStyle/>
                    <a:p>
                      <a:r>
                        <a:rPr kumimoji="1" lang="ja-JP" altLang="en-US" sz="900" b="0" dirty="0">
                          <a:latin typeface="+mn-lt"/>
                        </a:rPr>
                        <a:t>テクニカル</a:t>
                      </a: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テクノロジー入門（</a:t>
                      </a:r>
                      <a:r>
                        <a:rPr kumimoji="1" lang="en-US" altLang="ja-JP" sz="900" b="0" dirty="0">
                          <a:latin typeface="+mn-lt"/>
                        </a:rPr>
                        <a:t>2021/11</a:t>
                      </a:r>
                      <a:r>
                        <a:rPr kumimoji="1" lang="ja-JP" altLang="en-US" sz="900" b="0" dirty="0">
                          <a:latin typeface="+mn-lt"/>
                        </a:rPr>
                        <a:t>リリース）</a:t>
                      </a:r>
                    </a:p>
                  </a:txBody>
                  <a:tcPr/>
                </a:tc>
                <a:tc hMerge="1">
                  <a:txBody>
                    <a:bodyPr/>
                    <a:lstStyle/>
                    <a:p>
                      <a:endParaRPr kumimoji="1" lang="ja-JP" altLang="en-US"/>
                    </a:p>
                  </a:txBody>
                  <a:tcPr/>
                </a:tc>
                <a:extLst>
                  <a:ext uri="{0D108BD9-81ED-4DB2-BD59-A6C34878D82A}">
                    <a16:rowId xmlns:a16="http://schemas.microsoft.com/office/drawing/2014/main" val="3111711788"/>
                  </a:ext>
                </a:extLst>
              </a:tr>
              <a:tr h="0">
                <a:tc>
                  <a:txBody>
                    <a:bodyPr/>
                    <a:lstStyle/>
                    <a:p>
                      <a:r>
                        <a:rPr kumimoji="1" lang="ja-JP" altLang="en-US" sz="900" b="0" dirty="0">
                          <a:latin typeface="+mn-lt"/>
                        </a:rPr>
                        <a:t>その他</a:t>
                      </a: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t>NX</a:t>
                      </a:r>
                      <a:r>
                        <a:rPr kumimoji="1" lang="ja-JP" altLang="en-US" sz="900" b="0" dirty="0"/>
                        <a:t>デモ動画</a:t>
                      </a:r>
                      <a:endParaRPr kumimoji="1" lang="ja-JP" altLang="en-US" sz="900" b="0" dirty="0">
                        <a:latin typeface="+mn-lt"/>
                      </a:endParaRPr>
                    </a:p>
                  </a:txBody>
                  <a:tcPr/>
                </a:tc>
                <a:tc hMerge="1">
                  <a:txBody>
                    <a:bodyPr/>
                    <a:lstStyle/>
                    <a:p>
                      <a:endParaRPr kumimoji="1" lang="ja-JP" altLang="en-US"/>
                    </a:p>
                  </a:txBody>
                  <a:tcPr/>
                </a:tc>
                <a:extLst>
                  <a:ext uri="{0D108BD9-81ED-4DB2-BD59-A6C34878D82A}">
                    <a16:rowId xmlns:a16="http://schemas.microsoft.com/office/drawing/2014/main" val="3181748648"/>
                  </a:ext>
                </a:extLst>
              </a:tr>
            </a:tbl>
          </a:graphicData>
        </a:graphic>
      </p:graphicFrame>
      <p:graphicFrame>
        <p:nvGraphicFramePr>
          <p:cNvPr id="13" name="表 12">
            <a:extLst>
              <a:ext uri="{FF2B5EF4-FFF2-40B4-BE49-F238E27FC236}">
                <a16:creationId xmlns:a16="http://schemas.microsoft.com/office/drawing/2014/main" id="{64CEE585-6D4E-F137-658C-643FCC6290FD}"/>
              </a:ext>
            </a:extLst>
          </p:cNvPr>
          <p:cNvGraphicFramePr>
            <a:graphicFrameLocks noGrp="1"/>
          </p:cNvGraphicFramePr>
          <p:nvPr/>
        </p:nvGraphicFramePr>
        <p:xfrm>
          <a:off x="4783689" y="771550"/>
          <a:ext cx="4104610" cy="3200400"/>
        </p:xfrm>
        <a:graphic>
          <a:graphicData uri="http://schemas.openxmlformats.org/drawingml/2006/table">
            <a:tbl>
              <a:tblPr firstRow="1" bandRow="1">
                <a:tableStyleId>{5C22544A-7EE6-4342-B048-85BDC9FD1C3A}</a:tableStyleId>
              </a:tblPr>
              <a:tblGrid>
                <a:gridCol w="828246">
                  <a:extLst>
                    <a:ext uri="{9D8B030D-6E8A-4147-A177-3AD203B41FA5}">
                      <a16:colId xmlns:a16="http://schemas.microsoft.com/office/drawing/2014/main" val="2368884548"/>
                    </a:ext>
                  </a:extLst>
                </a:gridCol>
                <a:gridCol w="720080">
                  <a:extLst>
                    <a:ext uri="{9D8B030D-6E8A-4147-A177-3AD203B41FA5}">
                      <a16:colId xmlns:a16="http://schemas.microsoft.com/office/drawing/2014/main" val="3515016268"/>
                    </a:ext>
                  </a:extLst>
                </a:gridCol>
                <a:gridCol w="2556284">
                  <a:extLst>
                    <a:ext uri="{9D8B030D-6E8A-4147-A177-3AD203B41FA5}">
                      <a16:colId xmlns:a16="http://schemas.microsoft.com/office/drawing/2014/main" val="2424272378"/>
                    </a:ext>
                  </a:extLst>
                </a:gridCol>
              </a:tblGrid>
              <a:tr h="0">
                <a:tc>
                  <a:txBody>
                    <a:bodyPr/>
                    <a:lstStyle/>
                    <a:p>
                      <a:r>
                        <a:rPr kumimoji="1" lang="ja-JP" altLang="en-US" sz="900" dirty="0">
                          <a:latin typeface="+mn-lt"/>
                        </a:rPr>
                        <a:t>プロダクト</a:t>
                      </a: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n-lt"/>
                        </a:rPr>
                        <a:t>コース</a:t>
                      </a:r>
                    </a:p>
                  </a:txBody>
                  <a:tcPr/>
                </a:tc>
                <a:tc hMerge="1">
                  <a:txBody>
                    <a:bodyPr/>
                    <a:lstStyle/>
                    <a:p>
                      <a:endParaRPr kumimoji="1" lang="ja-JP" altLang="en-US" sz="900" dirty="0">
                        <a:latin typeface="+mn-lt"/>
                      </a:endParaRPr>
                    </a:p>
                  </a:txBody>
                  <a:tcPr/>
                </a:tc>
                <a:extLst>
                  <a:ext uri="{0D108BD9-81ED-4DB2-BD59-A6C34878D82A}">
                    <a16:rowId xmlns:a16="http://schemas.microsoft.com/office/drawing/2014/main" val="191911502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人事給与</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latin typeface="+mn-lt"/>
                        </a:rPr>
                        <a:t>Basic</a:t>
                      </a:r>
                      <a:endParaRPr kumimoji="1" lang="ja-JP" altLang="en-US" sz="9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latin typeface="+mn-lt"/>
                        </a:rPr>
                        <a:t>人事給与共通マスタ設定</a:t>
                      </a:r>
                    </a:p>
                  </a:txBody>
                  <a:tcPr/>
                </a:tc>
                <a:extLst>
                  <a:ext uri="{0D108BD9-81ED-4DB2-BD59-A6C34878D82A}">
                    <a16:rowId xmlns:a16="http://schemas.microsoft.com/office/drawing/2014/main" val="779622062"/>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人事管理マスタ設定</a:t>
                      </a:r>
                    </a:p>
                  </a:txBody>
                  <a:tcPr/>
                </a:tc>
                <a:extLst>
                  <a:ext uri="{0D108BD9-81ED-4DB2-BD59-A6C34878D82A}">
                    <a16:rowId xmlns:a16="http://schemas.microsoft.com/office/drawing/2014/main" val="76183558"/>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給与管理マスタ設定</a:t>
                      </a:r>
                    </a:p>
                  </a:txBody>
                  <a:tcPr/>
                </a:tc>
                <a:extLst>
                  <a:ext uri="{0D108BD9-81ED-4DB2-BD59-A6C34878D82A}">
                    <a16:rowId xmlns:a16="http://schemas.microsoft.com/office/drawing/2014/main" val="1079878527"/>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人事管理業務運用</a:t>
                      </a:r>
                    </a:p>
                  </a:txBody>
                  <a:tcPr/>
                </a:tc>
                <a:extLst>
                  <a:ext uri="{0D108BD9-81ED-4DB2-BD59-A6C34878D82A}">
                    <a16:rowId xmlns:a16="http://schemas.microsoft.com/office/drawing/2014/main" val="3545504364"/>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給与管理業務運用</a:t>
                      </a:r>
                    </a:p>
                  </a:txBody>
                  <a:tcPr/>
                </a:tc>
                <a:extLst>
                  <a:ext uri="{0D108BD9-81ED-4DB2-BD59-A6C34878D82A}">
                    <a16:rowId xmlns:a16="http://schemas.microsoft.com/office/drawing/2014/main" val="2190143972"/>
                  </a:ext>
                </a:extLst>
              </a:tr>
              <a:tr h="0">
                <a:tc>
                  <a:txBody>
                    <a:bodyPr/>
                    <a:lstStyle/>
                    <a:p>
                      <a:endParaRPr kumimoji="1" lang="ja-JP" altLang="en-US" sz="900" b="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人事給与共通機能</a:t>
                      </a:r>
                    </a:p>
                  </a:txBody>
                  <a:tcPr/>
                </a:tc>
                <a:extLst>
                  <a:ext uri="{0D108BD9-81ED-4DB2-BD59-A6C34878D82A}">
                    <a16:rowId xmlns:a16="http://schemas.microsoft.com/office/drawing/2014/main" val="327586960"/>
                  </a:ext>
                </a:extLst>
              </a:tr>
              <a:tr h="0">
                <a:tc>
                  <a:txBody>
                    <a:bodyPr/>
                    <a:lstStyle/>
                    <a:p>
                      <a:endParaRPr kumimoji="1" lang="ja-JP" altLang="en-US" sz="9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t>Option</a:t>
                      </a:r>
                      <a:endParaRPr kumimoji="1" lang="ja-JP" altLang="en-US" sz="900" b="0" dirty="0">
                        <a:latin typeface="+mn-lt"/>
                      </a:endParaRPr>
                    </a:p>
                  </a:txBody>
                  <a:tcPr/>
                </a:tc>
                <a:tc>
                  <a:txBody>
                    <a:bodyPr/>
                    <a:lstStyle/>
                    <a:p>
                      <a:r>
                        <a:rPr kumimoji="1" lang="ja-JP" altLang="en-US" sz="900" b="0" dirty="0">
                          <a:latin typeface="+mn-lt"/>
                        </a:rPr>
                        <a:t>人事給与共通 マイナンバー管理</a:t>
                      </a:r>
                    </a:p>
                  </a:txBody>
                  <a:tcPr/>
                </a:tc>
                <a:extLst>
                  <a:ext uri="{0D108BD9-81ED-4DB2-BD59-A6C34878D82A}">
                    <a16:rowId xmlns:a16="http://schemas.microsoft.com/office/drawing/2014/main" val="3436940027"/>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人事管理 人事諸届・照会</a:t>
                      </a:r>
                    </a:p>
                  </a:txBody>
                  <a:tcPr/>
                </a:tc>
                <a:extLst>
                  <a:ext uri="{0D108BD9-81ED-4DB2-BD59-A6C34878D82A}">
                    <a16:rowId xmlns:a16="http://schemas.microsoft.com/office/drawing/2014/main" val="4277213051"/>
                  </a:ext>
                </a:extLst>
              </a:tr>
              <a:tr h="0">
                <a:tc>
                  <a:txBody>
                    <a:bodyPr/>
                    <a:lstStyle/>
                    <a:p>
                      <a:endParaRPr kumimoji="1" lang="ja-JP" altLang="en-US" sz="900" b="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人事管理 応用（便利）機能</a:t>
                      </a:r>
                    </a:p>
                  </a:txBody>
                  <a:tcPr/>
                </a:tc>
                <a:extLst>
                  <a:ext uri="{0D108BD9-81ED-4DB2-BD59-A6C34878D82A}">
                    <a16:rowId xmlns:a16="http://schemas.microsoft.com/office/drawing/2014/main" val="3829364019"/>
                  </a:ext>
                </a:extLst>
              </a:tr>
              <a:tr h="0">
                <a:tc>
                  <a:txBody>
                    <a:bodyPr/>
                    <a:lstStyle/>
                    <a:p>
                      <a:endParaRPr kumimoji="1" lang="ja-JP" altLang="en-US" sz="900" b="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人事管理 退職金管理</a:t>
                      </a:r>
                    </a:p>
                  </a:txBody>
                  <a:tcPr/>
                </a:tc>
                <a:extLst>
                  <a:ext uri="{0D108BD9-81ED-4DB2-BD59-A6C34878D82A}">
                    <a16:rowId xmlns:a16="http://schemas.microsoft.com/office/drawing/2014/main" val="4011074068"/>
                  </a:ext>
                </a:extLst>
              </a:tr>
              <a:tr h="0">
                <a:tc>
                  <a:txBody>
                    <a:bodyPr/>
                    <a:lstStyle/>
                    <a:p>
                      <a:endParaRPr kumimoji="1" lang="ja-JP" altLang="en-US" sz="900" b="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給与管理 年末調整機能</a:t>
                      </a:r>
                    </a:p>
                  </a:txBody>
                  <a:tcPr/>
                </a:tc>
                <a:extLst>
                  <a:ext uri="{0D108BD9-81ED-4DB2-BD59-A6C34878D82A}">
                    <a16:rowId xmlns:a16="http://schemas.microsoft.com/office/drawing/2014/main" val="4264245781"/>
                  </a:ext>
                </a:extLst>
              </a:tr>
              <a:tr h="0">
                <a:tc>
                  <a:txBody>
                    <a:bodyPr/>
                    <a:lstStyle/>
                    <a:p>
                      <a:endParaRPr kumimoji="1" lang="ja-JP" altLang="en-US" sz="900" b="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給与管理 社会保険機能</a:t>
                      </a:r>
                    </a:p>
                  </a:txBody>
                  <a:tcPr/>
                </a:tc>
                <a:extLst>
                  <a:ext uri="{0D108BD9-81ED-4DB2-BD59-A6C34878D82A}">
                    <a16:rowId xmlns:a16="http://schemas.microsoft.com/office/drawing/2014/main" val="139361939"/>
                  </a:ext>
                </a:extLst>
              </a:tr>
              <a:tr h="0">
                <a:tc>
                  <a:txBody>
                    <a:bodyPr/>
                    <a:lstStyle/>
                    <a:p>
                      <a:endParaRPr kumimoji="1" lang="ja-JP" altLang="en-US" sz="900" b="0" dirty="0">
                        <a:latin typeface="+mn-lt"/>
                      </a:endParaRPr>
                    </a:p>
                  </a:txBody>
                  <a:tcPr/>
                </a:tc>
                <a:tc>
                  <a:txBody>
                    <a:bodyPr/>
                    <a:lstStyle/>
                    <a:p>
                      <a:endParaRPr kumimoji="1" lang="ja-JP" altLang="en-US" sz="900" b="0" dirty="0">
                        <a:latin typeface="+mn-lt"/>
                      </a:endParaRPr>
                    </a:p>
                  </a:txBody>
                  <a:tcPr/>
                </a:tc>
                <a:tc>
                  <a:txBody>
                    <a:bodyPr/>
                    <a:lstStyle/>
                    <a:p>
                      <a:r>
                        <a:rPr kumimoji="1" lang="ja-JP" altLang="en-US" sz="900" b="0" dirty="0">
                          <a:latin typeface="+mn-lt"/>
                        </a:rPr>
                        <a:t>給与管理 会計仕訳連携機能</a:t>
                      </a:r>
                    </a:p>
                  </a:txBody>
                  <a:tcPr/>
                </a:tc>
                <a:extLst>
                  <a:ext uri="{0D108BD9-81ED-4DB2-BD59-A6C34878D82A}">
                    <a16:rowId xmlns:a16="http://schemas.microsoft.com/office/drawing/2014/main" val="2595923782"/>
                  </a:ext>
                </a:extLst>
              </a:tr>
            </a:tbl>
          </a:graphicData>
        </a:graphic>
      </p:graphicFrame>
    </p:spTree>
    <p:extLst>
      <p:ext uri="{BB962C8B-B14F-4D97-AF65-F5344CB8AC3E}">
        <p14:creationId xmlns:p14="http://schemas.microsoft.com/office/powerpoint/2010/main" val="4227309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5032A4A-8C6E-DDB4-C20D-8851849339DB}"/>
              </a:ext>
            </a:extLst>
          </p:cNvPr>
          <p:cNvSpPr>
            <a:spLocks noGrp="1"/>
          </p:cNvSpPr>
          <p:nvPr>
            <p:ph type="sldNum" sz="quarter" idx="12"/>
          </p:nvPr>
        </p:nvSpPr>
        <p:spPr/>
        <p:txBody>
          <a:bodyPr/>
          <a:lstStyle/>
          <a:p>
            <a:fld id="{78AE49ED-73EF-499C-8307-28EB0E7CF529}" type="slidenum">
              <a:rPr kumimoji="1" lang="ja-JP" altLang="en-US" smtClean="0"/>
              <a:t>19</a:t>
            </a:fld>
            <a:endParaRPr kumimoji="1" lang="ja-JP" altLang="en-US" dirty="0"/>
          </a:p>
        </p:txBody>
      </p:sp>
      <p:sp>
        <p:nvSpPr>
          <p:cNvPr id="3" name="テキスト プレースホルダー 2">
            <a:extLst>
              <a:ext uri="{FF2B5EF4-FFF2-40B4-BE49-F238E27FC236}">
                <a16:creationId xmlns:a16="http://schemas.microsoft.com/office/drawing/2014/main" id="{BEC89A2A-511E-5F2B-332E-4B5E20D762BC}"/>
              </a:ext>
            </a:extLst>
          </p:cNvPr>
          <p:cNvSpPr>
            <a:spLocks noGrp="1"/>
          </p:cNvSpPr>
          <p:nvPr>
            <p:ph type="body" sz="quarter" idx="14"/>
          </p:nvPr>
        </p:nvSpPr>
        <p:spPr>
          <a:xfrm>
            <a:off x="358775" y="987574"/>
            <a:ext cx="8245225" cy="3582398"/>
          </a:xfrm>
        </p:spPr>
        <p:txBody>
          <a:bodyPr/>
          <a:lstStyle/>
          <a:p>
            <a:pPr>
              <a:lnSpc>
                <a:spcPts val="1900"/>
              </a:lnSpc>
              <a:buClr>
                <a:srgbClr val="F9BE00"/>
              </a:buClr>
            </a:pPr>
            <a:r>
              <a:rPr lang="ja-JP" altLang="en-US" sz="1400" b="1" dirty="0">
                <a:solidFill>
                  <a:srgbClr val="FFC000"/>
                </a:solidFill>
              </a:rPr>
              <a:t>■</a:t>
            </a:r>
            <a:r>
              <a:rPr lang="en-US" altLang="ja-JP" sz="1400" b="1" dirty="0">
                <a:solidFill>
                  <a:schemeClr val="tx2"/>
                </a:solidFill>
              </a:rPr>
              <a:t>JIIMA </a:t>
            </a:r>
            <a:r>
              <a:rPr lang="ja-JP" altLang="en-US" sz="1400" b="1" dirty="0">
                <a:solidFill>
                  <a:schemeClr val="tx2"/>
                </a:solidFill>
              </a:rPr>
              <a:t>電子帳簿ソフト法的要件認証取得</a:t>
            </a:r>
            <a:endParaRPr lang="en-US" altLang="ja-JP" sz="1400" b="1" dirty="0">
              <a:solidFill>
                <a:schemeClr val="tx2"/>
              </a:solidFill>
            </a:endParaRPr>
          </a:p>
          <a:p>
            <a:r>
              <a:rPr lang="en-US" altLang="ja-JP" dirty="0" err="1"/>
              <a:t>SuperStream</a:t>
            </a:r>
            <a:r>
              <a:rPr lang="en-US" altLang="ja-JP" dirty="0"/>
              <a:t>-NX </a:t>
            </a:r>
            <a:r>
              <a:rPr lang="ja-JP" altLang="en-US" dirty="0"/>
              <a:t>固定資産管理は、</a:t>
            </a:r>
            <a:r>
              <a:rPr lang="en-US" altLang="ja-JP" dirty="0"/>
              <a:t>2026</a:t>
            </a:r>
            <a:r>
              <a:rPr lang="ja-JP" altLang="en-US" dirty="0"/>
              <a:t>年</a:t>
            </a:r>
            <a:r>
              <a:rPr lang="en-US" altLang="ja-JP" dirty="0"/>
              <a:t>4</a:t>
            </a:r>
            <a:r>
              <a:rPr lang="ja-JP" altLang="en-US" dirty="0"/>
              <a:t>月</a:t>
            </a:r>
            <a:r>
              <a:rPr lang="en-US" altLang="ja-JP" dirty="0"/>
              <a:t>23</a:t>
            </a:r>
            <a:r>
              <a:rPr lang="ja-JP" altLang="en-US" dirty="0"/>
              <a:t>日に</a:t>
            </a:r>
            <a:r>
              <a:rPr lang="ja-JP" altLang="ja-JP" dirty="0"/>
              <a:t>公益社団法人日本文書情報マネジメント協会（J</a:t>
            </a:r>
            <a:r>
              <a:rPr lang="en-US" altLang="ja-JP" dirty="0" err="1"/>
              <a:t>IIMA）より</a:t>
            </a:r>
            <a:r>
              <a:rPr lang="ja-JP" altLang="ja-JP" dirty="0"/>
              <a:t>電子帳簿ソフト法的要件認証</a:t>
            </a:r>
            <a:r>
              <a:rPr lang="ja-JP" altLang="en-US" dirty="0"/>
              <a:t>を取得しました</a:t>
            </a:r>
            <a:endParaRPr lang="en-US" altLang="ja-JP" dirty="0"/>
          </a:p>
          <a:p>
            <a:r>
              <a:rPr lang="ja-JP" altLang="en-US" dirty="0"/>
              <a:t>統合会計では、電子帳簿ソフト法的要件認証および電帳法スキャナ保存ソフト法的要件認証を取得しており、今回の取得で</a:t>
            </a:r>
            <a:r>
              <a:rPr lang="en-US" altLang="ja-JP" dirty="0" err="1"/>
              <a:t>SuperStream</a:t>
            </a:r>
            <a:r>
              <a:rPr lang="en-US" altLang="ja-JP" dirty="0"/>
              <a:t>-NX</a:t>
            </a:r>
            <a:r>
              <a:rPr lang="ja-JP" altLang="en-US" dirty="0"/>
              <a:t>としては</a:t>
            </a:r>
            <a:r>
              <a:rPr lang="en-US" altLang="ja-JP" dirty="0"/>
              <a:t>3</a:t>
            </a:r>
            <a:r>
              <a:rPr lang="ja-JP" altLang="en-US" dirty="0"/>
              <a:t>つ目の認証取得となります </a:t>
            </a:r>
            <a:endParaRPr lang="en-US" altLang="ja-JP" dirty="0"/>
          </a:p>
          <a:p>
            <a:endParaRPr lang="en-US" altLang="ja-JP" dirty="0"/>
          </a:p>
          <a:p>
            <a:pPr>
              <a:lnSpc>
                <a:spcPts val="1900"/>
              </a:lnSpc>
              <a:buClr>
                <a:srgbClr val="F9BE00"/>
              </a:buClr>
            </a:pPr>
            <a:r>
              <a:rPr lang="ja-JP" altLang="en-US" dirty="0"/>
              <a:t>対象製品：</a:t>
            </a:r>
            <a:r>
              <a:rPr lang="en-US" altLang="ja-JP" dirty="0" err="1"/>
              <a:t>SuperStream</a:t>
            </a:r>
            <a:r>
              <a:rPr lang="en-US" altLang="ja-JP" dirty="0"/>
              <a:t>-NX</a:t>
            </a:r>
            <a:r>
              <a:rPr lang="ja-JP" altLang="en-US" dirty="0"/>
              <a:t>固定資産管理</a:t>
            </a:r>
            <a:endParaRPr lang="en-US" altLang="ja-JP" dirty="0"/>
          </a:p>
          <a:p>
            <a:pPr>
              <a:lnSpc>
                <a:spcPts val="1900"/>
              </a:lnSpc>
              <a:buClr>
                <a:srgbClr val="F9BE00"/>
              </a:buClr>
            </a:pPr>
            <a:endParaRPr lang="en-US" altLang="ja-JP" dirty="0"/>
          </a:p>
          <a:p>
            <a:pPr>
              <a:lnSpc>
                <a:spcPts val="1900"/>
              </a:lnSpc>
              <a:buClr>
                <a:srgbClr val="F9BE00"/>
              </a:buClr>
            </a:pPr>
            <a:endParaRPr lang="en-US" altLang="ja-JP" dirty="0"/>
          </a:p>
          <a:p>
            <a:pPr>
              <a:lnSpc>
                <a:spcPts val="1900"/>
              </a:lnSpc>
              <a:buClr>
                <a:srgbClr val="F9BE00"/>
              </a:buClr>
            </a:pPr>
            <a:endParaRPr lang="en-US" altLang="ja-JP" dirty="0"/>
          </a:p>
          <a:p>
            <a:r>
              <a:rPr lang="ja-JP" altLang="en-US" sz="1400" b="1" dirty="0">
                <a:solidFill>
                  <a:srgbClr val="FFC000"/>
                </a:solidFill>
              </a:rPr>
              <a:t>■</a:t>
            </a:r>
            <a:r>
              <a:rPr lang="en-US" altLang="ja-JP" sz="1400" b="1" dirty="0">
                <a:solidFill>
                  <a:schemeClr val="tx2"/>
                </a:solidFill>
              </a:rPr>
              <a:t>ISO27017</a:t>
            </a:r>
            <a:r>
              <a:rPr lang="ja-JP" altLang="en-US" sz="1400" b="1" dirty="0">
                <a:solidFill>
                  <a:schemeClr val="tx2"/>
                </a:solidFill>
              </a:rPr>
              <a:t>認証取得</a:t>
            </a:r>
            <a:endParaRPr lang="en-US" altLang="ja-JP" sz="1400" dirty="0"/>
          </a:p>
          <a:p>
            <a:r>
              <a:rPr lang="en-US" altLang="ja-JP" dirty="0" err="1"/>
              <a:t>SuperStream</a:t>
            </a:r>
            <a:r>
              <a:rPr lang="en-US" altLang="ja-JP" dirty="0"/>
              <a:t>-NX Cloud</a:t>
            </a:r>
            <a:r>
              <a:rPr lang="ja-JP" altLang="en-US" dirty="0"/>
              <a:t>は、</a:t>
            </a:r>
            <a:r>
              <a:rPr lang="en-US" altLang="ja-JP" dirty="0"/>
              <a:t>ISO27017</a:t>
            </a:r>
            <a:r>
              <a:rPr lang="ja-JP" altLang="en-US" dirty="0"/>
              <a:t> （</a:t>
            </a:r>
            <a:r>
              <a:rPr lang="en-US" altLang="ja-JP" dirty="0"/>
              <a:t>ISO/IEC 27001</a:t>
            </a:r>
            <a:r>
              <a:rPr lang="ja-JP" altLang="en-US" dirty="0"/>
              <a:t>（</a:t>
            </a:r>
            <a:r>
              <a:rPr lang="en-US" altLang="ja-JP" dirty="0"/>
              <a:t>ISMS</a:t>
            </a:r>
            <a:r>
              <a:rPr lang="ja-JP" altLang="en-US" dirty="0"/>
              <a:t>）の枠組みにクラウド特有のセキュリティ管理策を追加した国際規格）認証の取得が完了しました</a:t>
            </a:r>
            <a:endParaRPr lang="en-US" altLang="ja-JP" dirty="0"/>
          </a:p>
          <a:p>
            <a:endParaRPr lang="en-US" altLang="ja-JP" dirty="0"/>
          </a:p>
          <a:p>
            <a:r>
              <a:rPr lang="ja-JP" altLang="en-US" dirty="0"/>
              <a:t>対象製品：</a:t>
            </a:r>
            <a:r>
              <a:rPr lang="en-US" altLang="ja-JP" dirty="0" err="1"/>
              <a:t>SuperStream</a:t>
            </a:r>
            <a:r>
              <a:rPr lang="en-US" altLang="ja-JP" dirty="0"/>
              <a:t>-NX Cloud</a:t>
            </a:r>
          </a:p>
          <a:p>
            <a:endParaRPr lang="en-US" altLang="ja-JP" dirty="0"/>
          </a:p>
          <a:p>
            <a:endParaRPr kumimoji="1" lang="ja-JP" altLang="en-US" dirty="0"/>
          </a:p>
        </p:txBody>
      </p:sp>
      <p:sp>
        <p:nvSpPr>
          <p:cNvPr id="4" name="タイトル 3">
            <a:extLst>
              <a:ext uri="{FF2B5EF4-FFF2-40B4-BE49-F238E27FC236}">
                <a16:creationId xmlns:a16="http://schemas.microsoft.com/office/drawing/2014/main" id="{E08AB1EB-D53C-6A13-78C1-9436D922B0A3}"/>
              </a:ext>
            </a:extLst>
          </p:cNvPr>
          <p:cNvSpPr>
            <a:spLocks noGrp="1"/>
          </p:cNvSpPr>
          <p:nvPr>
            <p:ph type="title"/>
          </p:nvPr>
        </p:nvSpPr>
        <p:spPr>
          <a:xfrm>
            <a:off x="358775" y="267494"/>
            <a:ext cx="7280091" cy="584267"/>
          </a:xfrm>
        </p:spPr>
        <p:txBody>
          <a:bodyPr/>
          <a:lstStyle/>
          <a:p>
            <a:r>
              <a:rPr lang="ja-JP" altLang="en-US" sz="2400" dirty="0"/>
              <a:t>認証取得のお知らせ</a:t>
            </a:r>
            <a:endParaRPr kumimoji="1" lang="ja-JP" altLang="en-US" sz="2400" dirty="0"/>
          </a:p>
        </p:txBody>
      </p:sp>
      <p:sp>
        <p:nvSpPr>
          <p:cNvPr id="5" name="フッター プレースホルダー 4">
            <a:extLst>
              <a:ext uri="{FF2B5EF4-FFF2-40B4-BE49-F238E27FC236}">
                <a16:creationId xmlns:a16="http://schemas.microsoft.com/office/drawing/2014/main" id="{05B9440B-36D2-6390-4B4A-72E447D46D8D}"/>
              </a:ext>
            </a:extLst>
          </p:cNvPr>
          <p:cNvSpPr>
            <a:spLocks noGrp="1"/>
          </p:cNvSpPr>
          <p:nvPr>
            <p:ph type="ftr" sz="quarter" idx="3"/>
          </p:nvPr>
        </p:nvSpPr>
        <p:spPr/>
        <p:txBody>
          <a:bodyPr/>
          <a:lstStyle/>
          <a:p>
            <a:r>
              <a:rPr lang="en-US" altLang="ja-JP"/>
              <a:t>©2026 Canon IT Solutions Inc. All rights reserved.</a:t>
            </a:r>
            <a:endParaRPr lang="ja-JP" altLang="en-US" dirty="0"/>
          </a:p>
        </p:txBody>
      </p:sp>
      <p:pic>
        <p:nvPicPr>
          <p:cNvPr id="8" name="図 7" descr="矢印 が含まれている画像&#10;&#10;AI 生成コンテンツは誤りを含む可能性があります。">
            <a:extLst>
              <a:ext uri="{FF2B5EF4-FFF2-40B4-BE49-F238E27FC236}">
                <a16:creationId xmlns:a16="http://schemas.microsoft.com/office/drawing/2014/main" id="{1DE8870B-1E0B-CFA9-3C14-880FE4245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091" y="1988762"/>
            <a:ext cx="1165975" cy="1165975"/>
          </a:xfrm>
          <a:prstGeom prst="rect">
            <a:avLst/>
          </a:prstGeom>
        </p:spPr>
      </p:pic>
      <p:pic>
        <p:nvPicPr>
          <p:cNvPr id="6" name="Picture 17">
            <a:extLst>
              <a:ext uri="{FF2B5EF4-FFF2-40B4-BE49-F238E27FC236}">
                <a16:creationId xmlns:a16="http://schemas.microsoft.com/office/drawing/2014/main" id="{29B7174D-7B5B-45B0-8CC4-AA367DDB7527}"/>
              </a:ext>
            </a:extLst>
          </p:cNvPr>
          <p:cNvPicPr>
            <a:picLocks noChangeAspect="1"/>
          </p:cNvPicPr>
          <p:nvPr/>
        </p:nvPicPr>
        <p:blipFill>
          <a:blip r:embed="rId4"/>
          <a:stretch>
            <a:fillRect/>
          </a:stretch>
        </p:blipFill>
        <p:spPr>
          <a:xfrm>
            <a:off x="6013931" y="3752367"/>
            <a:ext cx="948319" cy="1253800"/>
          </a:xfrm>
          <a:prstGeom prst="rect">
            <a:avLst/>
          </a:prstGeom>
          <a:ln>
            <a:solidFill>
              <a:schemeClr val="tx1">
                <a:lumMod val="50000"/>
                <a:lumOff val="50000"/>
              </a:schemeClr>
            </a:solidFill>
          </a:ln>
        </p:spPr>
      </p:pic>
      <p:pic>
        <p:nvPicPr>
          <p:cNvPr id="7" name="Picture 16">
            <a:extLst>
              <a:ext uri="{FF2B5EF4-FFF2-40B4-BE49-F238E27FC236}">
                <a16:creationId xmlns:a16="http://schemas.microsoft.com/office/drawing/2014/main" id="{4906BCC4-10B4-B546-5C11-66915198B080}"/>
              </a:ext>
            </a:extLst>
          </p:cNvPr>
          <p:cNvPicPr>
            <a:picLocks noChangeAspect="1"/>
          </p:cNvPicPr>
          <p:nvPr/>
        </p:nvPicPr>
        <p:blipFill>
          <a:blip r:embed="rId5"/>
          <a:stretch>
            <a:fillRect/>
          </a:stretch>
        </p:blipFill>
        <p:spPr>
          <a:xfrm>
            <a:off x="7071078" y="3746648"/>
            <a:ext cx="966098" cy="1253799"/>
          </a:xfrm>
          <a:prstGeom prst="rect">
            <a:avLst/>
          </a:prstGeom>
          <a:ln>
            <a:solidFill>
              <a:schemeClr val="tx1">
                <a:lumMod val="50000"/>
                <a:lumOff val="50000"/>
              </a:schemeClr>
            </a:solidFill>
          </a:ln>
        </p:spPr>
      </p:pic>
    </p:spTree>
    <p:extLst>
      <p:ext uri="{BB962C8B-B14F-4D97-AF65-F5344CB8AC3E}">
        <p14:creationId xmlns:p14="http://schemas.microsoft.com/office/powerpoint/2010/main" val="399581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511B29-F799-D1FC-44A7-F60F8E60A17F}"/>
              </a:ext>
            </a:extLst>
          </p:cNvPr>
          <p:cNvSpPr>
            <a:spLocks noGrp="1"/>
          </p:cNvSpPr>
          <p:nvPr>
            <p:ph type="sldNum" sz="quarter" idx="10"/>
          </p:nvPr>
        </p:nvSpPr>
        <p:spPr/>
        <p:txBody>
          <a:bodyPr/>
          <a:lstStyle/>
          <a:p>
            <a:fld id="{78AE49ED-73EF-499C-8307-28EB0E7CF529}" type="slidenum">
              <a:rPr lang="ja-JP" altLang="en-US" smtClean="0"/>
              <a:pPr/>
              <a:t>2</a:t>
            </a:fld>
            <a:endParaRPr lang="ja-JP" altLang="en-US" dirty="0"/>
          </a:p>
        </p:txBody>
      </p:sp>
      <p:sp>
        <p:nvSpPr>
          <p:cNvPr id="4" name="フッター プレースホルダー 3">
            <a:extLst>
              <a:ext uri="{FF2B5EF4-FFF2-40B4-BE49-F238E27FC236}">
                <a16:creationId xmlns:a16="http://schemas.microsoft.com/office/drawing/2014/main" id="{FD5742D8-9400-30E1-9C55-6C5E6B093FC8}"/>
              </a:ext>
            </a:extLst>
          </p:cNvPr>
          <p:cNvSpPr>
            <a:spLocks noGrp="1"/>
          </p:cNvSpPr>
          <p:nvPr>
            <p:ph type="ftr" sz="quarter" idx="3"/>
          </p:nvPr>
        </p:nvSpPr>
        <p:spPr/>
        <p:txBody>
          <a:bodyPr/>
          <a:lstStyle/>
          <a:p>
            <a:r>
              <a:rPr lang="en-US" altLang="ja-JP"/>
              <a:t>©2026 Canon IT Solutions Inc. All rights reserved.</a:t>
            </a:r>
            <a:endParaRPr lang="ja-JP" altLang="en-US" dirty="0"/>
          </a:p>
        </p:txBody>
      </p:sp>
      <p:sp>
        <p:nvSpPr>
          <p:cNvPr id="5" name="テキスト ボックス 4">
            <a:extLst>
              <a:ext uri="{FF2B5EF4-FFF2-40B4-BE49-F238E27FC236}">
                <a16:creationId xmlns:a16="http://schemas.microsoft.com/office/drawing/2014/main" id="{E1F0B150-D437-FCDF-49BE-4BA6D1F6E78F}"/>
              </a:ext>
            </a:extLst>
          </p:cNvPr>
          <p:cNvSpPr txBox="1"/>
          <p:nvPr/>
        </p:nvSpPr>
        <p:spPr>
          <a:xfrm>
            <a:off x="4427984" y="3255826"/>
            <a:ext cx="4013972" cy="1211870"/>
          </a:xfrm>
          <a:prstGeom prst="rect">
            <a:avLst/>
          </a:prstGeom>
          <a:noFill/>
        </p:spPr>
        <p:txBody>
          <a:bodyPr wrap="square" lIns="0" tIns="0" rIns="0" bIns="0" rtlCol="0">
            <a:spAutoFit/>
          </a:bodyPr>
          <a:lstStyle/>
          <a:p>
            <a:pPr>
              <a:lnSpc>
                <a:spcPct val="150000"/>
              </a:lnSpc>
            </a:pPr>
            <a:r>
              <a:rPr lang="ja-JP" altLang="en-US" sz="1800" dirty="0">
                <a:solidFill>
                  <a:srgbClr val="333333"/>
                </a:solidFill>
                <a:effectLst/>
                <a:latin typeface="+mn-ea"/>
                <a:cs typeface="Segoe UI Light" panose="020B0502040204020203" pitchFamily="34" charset="0"/>
              </a:rPr>
              <a:t>ＳｕｐｅｒＳｔｒｅａｍ営業本部</a:t>
            </a:r>
          </a:p>
          <a:p>
            <a:pPr>
              <a:lnSpc>
                <a:spcPct val="150000"/>
              </a:lnSpc>
            </a:pPr>
            <a:r>
              <a:rPr lang="ja-JP" altLang="en-US" sz="1800" dirty="0">
                <a:solidFill>
                  <a:srgbClr val="333333"/>
                </a:solidFill>
                <a:effectLst/>
                <a:latin typeface="+mn-ea"/>
                <a:cs typeface="Segoe UI Light" panose="020B0502040204020203" pitchFamily="34" charset="0"/>
              </a:rPr>
              <a:t>ＳＳ</a:t>
            </a:r>
            <a:r>
              <a:rPr lang="ja-JP" altLang="en-US" dirty="0">
                <a:solidFill>
                  <a:srgbClr val="333333"/>
                </a:solidFill>
                <a:latin typeface="+mn-ea"/>
                <a:cs typeface="Segoe UI Light" panose="020B0502040204020203" pitchFamily="34" charset="0"/>
              </a:rPr>
              <a:t>マーケティング</a:t>
            </a:r>
            <a:r>
              <a:rPr lang="ja-JP" altLang="en-US" sz="1800" dirty="0">
                <a:solidFill>
                  <a:srgbClr val="333333"/>
                </a:solidFill>
                <a:effectLst/>
                <a:latin typeface="+mn-ea"/>
                <a:cs typeface="Segoe UI Light" panose="020B0502040204020203" pitchFamily="34" charset="0"/>
              </a:rPr>
              <a:t>部</a:t>
            </a:r>
            <a:r>
              <a:rPr lang="ja-JP" altLang="en-US" dirty="0">
                <a:solidFill>
                  <a:srgbClr val="333333"/>
                </a:solidFill>
                <a:latin typeface="+mn-ea"/>
                <a:cs typeface="Segoe UI Light" panose="020B0502040204020203" pitchFamily="34" charset="0"/>
              </a:rPr>
              <a:t>長</a:t>
            </a:r>
            <a:endParaRPr lang="en-US" altLang="ja-JP" sz="1800" dirty="0">
              <a:solidFill>
                <a:srgbClr val="333333"/>
              </a:solidFill>
              <a:effectLst/>
              <a:latin typeface="+mn-ea"/>
              <a:cs typeface="Segoe UI Light" panose="020B0502040204020203" pitchFamily="34" charset="0"/>
            </a:endParaRPr>
          </a:p>
          <a:p>
            <a:pPr algn="r">
              <a:lnSpc>
                <a:spcPct val="150000"/>
              </a:lnSpc>
            </a:pPr>
            <a:r>
              <a:rPr lang="ja-JP" altLang="en-US" dirty="0">
                <a:solidFill>
                  <a:srgbClr val="333333"/>
                </a:solidFill>
                <a:latin typeface="+mn-ea"/>
                <a:cs typeface="Segoe UI Light" panose="020B0502040204020203" pitchFamily="34" charset="0"/>
              </a:rPr>
              <a:t>後藤</a:t>
            </a:r>
            <a:r>
              <a:rPr lang="ja-JP" altLang="ja-JP" sz="1800" dirty="0">
                <a:solidFill>
                  <a:srgbClr val="333333"/>
                </a:solidFill>
                <a:effectLst/>
                <a:latin typeface="+mn-ea"/>
                <a:cs typeface="Segoe UI Light" panose="020B0502040204020203" pitchFamily="34" charset="0"/>
              </a:rPr>
              <a:t>　</a:t>
            </a:r>
            <a:r>
              <a:rPr lang="ja-JP" altLang="en-US" dirty="0">
                <a:solidFill>
                  <a:srgbClr val="333333"/>
                </a:solidFill>
                <a:latin typeface="+mn-ea"/>
                <a:cs typeface="Segoe UI Light" panose="020B0502040204020203" pitchFamily="34" charset="0"/>
              </a:rPr>
              <a:t>克也</a:t>
            </a:r>
            <a:endParaRPr lang="en-US" altLang="ja-JP" sz="1600" dirty="0">
              <a:latin typeface="+mn-ea"/>
              <a:cs typeface="Segoe UI Light" panose="020B0502040204020203" pitchFamily="34" charset="0"/>
            </a:endParaRPr>
          </a:p>
        </p:txBody>
      </p:sp>
      <p:sp>
        <p:nvSpPr>
          <p:cNvPr id="6" name="タイトル 3">
            <a:extLst>
              <a:ext uri="{FF2B5EF4-FFF2-40B4-BE49-F238E27FC236}">
                <a16:creationId xmlns:a16="http://schemas.microsoft.com/office/drawing/2014/main" id="{AFCBE9A1-ACF5-FDF4-F520-A2FCA0D227B7}"/>
              </a:ext>
            </a:extLst>
          </p:cNvPr>
          <p:cNvSpPr txBox="1">
            <a:spLocks/>
          </p:cNvSpPr>
          <p:nvPr/>
        </p:nvSpPr>
        <p:spPr>
          <a:xfrm>
            <a:off x="1727684" y="735546"/>
            <a:ext cx="6876764" cy="2844316"/>
          </a:xfrm>
          <a:prstGeom prst="rect">
            <a:avLst/>
          </a:prstGeom>
        </p:spPr>
        <p:txBody>
          <a:bodyPr lIns="0" tIns="0" rIns="0" bIns="0" anchor="ctr" anchorCtr="0"/>
          <a:lstStyle>
            <a:lvl1pPr algn="l" defTabSz="914400" rtl="0" eaLnBrk="1" latinLnBrk="0" hangingPunct="1">
              <a:lnSpc>
                <a:spcPct val="100000"/>
              </a:lnSpc>
              <a:spcBef>
                <a:spcPct val="0"/>
              </a:spcBef>
              <a:buNone/>
              <a:defRPr kumimoji="1" sz="2400" b="1" kern="1200">
                <a:solidFill>
                  <a:schemeClr val="tx2"/>
                </a:solidFill>
                <a:latin typeface="+mj-lt"/>
                <a:ea typeface="+mj-ea"/>
                <a:cs typeface="+mj-cs"/>
              </a:defRPr>
            </a:lvl1pPr>
          </a:lstStyle>
          <a:p>
            <a:r>
              <a:rPr lang="en-US" altLang="ja-JP" dirty="0">
                <a:latin typeface="+mn-ea"/>
              </a:rPr>
              <a:t>SuperStream-NX </a:t>
            </a:r>
            <a:br>
              <a:rPr lang="ja-JP" altLang="en-US" dirty="0">
                <a:latin typeface="+mn-ea"/>
              </a:rPr>
            </a:br>
            <a:r>
              <a:rPr lang="ja-JP" altLang="en-US" dirty="0">
                <a:latin typeface="+mn-ea"/>
              </a:rPr>
              <a:t>ロードマップおよび各種お知らせ</a:t>
            </a:r>
            <a:endParaRPr lang="en-US" altLang="ja-JP" dirty="0">
              <a:latin typeface="+mn-ea"/>
            </a:endParaRPr>
          </a:p>
        </p:txBody>
      </p:sp>
    </p:spTree>
    <p:extLst>
      <p:ext uri="{BB962C8B-B14F-4D97-AF65-F5344CB8AC3E}">
        <p14:creationId xmlns:p14="http://schemas.microsoft.com/office/powerpoint/2010/main" val="1893967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53296AE-D1BA-96C3-4539-51BC6C2FA90D}"/>
              </a:ext>
            </a:extLst>
          </p:cNvPr>
          <p:cNvSpPr>
            <a:spLocks noGrp="1"/>
          </p:cNvSpPr>
          <p:nvPr>
            <p:ph type="sldNum" sz="quarter" idx="12"/>
          </p:nvPr>
        </p:nvSpPr>
        <p:spPr/>
        <p:txBody>
          <a:bodyPr/>
          <a:lstStyle/>
          <a:p>
            <a:fld id="{78AE49ED-73EF-499C-8307-28EB0E7CF529}" type="slidenum">
              <a:rPr kumimoji="1" lang="ja-JP" altLang="en-US" smtClean="0"/>
              <a:t>20</a:t>
            </a:fld>
            <a:endParaRPr kumimoji="1" lang="ja-JP" altLang="en-US" dirty="0"/>
          </a:p>
        </p:txBody>
      </p:sp>
      <p:sp>
        <p:nvSpPr>
          <p:cNvPr id="4" name="タイトル 3">
            <a:extLst>
              <a:ext uri="{FF2B5EF4-FFF2-40B4-BE49-F238E27FC236}">
                <a16:creationId xmlns:a16="http://schemas.microsoft.com/office/drawing/2014/main" id="{E322F798-A7F4-066E-F0C6-56F115E40B74}"/>
              </a:ext>
            </a:extLst>
          </p:cNvPr>
          <p:cNvSpPr>
            <a:spLocks noGrp="1"/>
          </p:cNvSpPr>
          <p:nvPr>
            <p:ph type="title"/>
          </p:nvPr>
        </p:nvSpPr>
        <p:spPr/>
        <p:txBody>
          <a:bodyPr/>
          <a:lstStyle/>
          <a:p>
            <a:r>
              <a:rPr kumimoji="1" lang="en-US" altLang="ja-JP" sz="2400" dirty="0"/>
              <a:t>SSUC</a:t>
            </a:r>
            <a:r>
              <a:rPr kumimoji="1" lang="ja-JP" altLang="en-US" sz="2400" dirty="0"/>
              <a:t>関連お知らせ</a:t>
            </a:r>
          </a:p>
        </p:txBody>
      </p:sp>
      <p:sp>
        <p:nvSpPr>
          <p:cNvPr id="5" name="フッター プレースホルダー 4">
            <a:extLst>
              <a:ext uri="{FF2B5EF4-FFF2-40B4-BE49-F238E27FC236}">
                <a16:creationId xmlns:a16="http://schemas.microsoft.com/office/drawing/2014/main" id="{5E6B61DD-2163-1C24-9546-08F7440164EB}"/>
              </a:ext>
            </a:extLst>
          </p:cNvPr>
          <p:cNvSpPr>
            <a:spLocks noGrp="1"/>
          </p:cNvSpPr>
          <p:nvPr>
            <p:ph type="ftr" sz="quarter" idx="3"/>
          </p:nvPr>
        </p:nvSpPr>
        <p:spPr/>
        <p:txBody>
          <a:bodyPr/>
          <a:lstStyle/>
          <a:p>
            <a:r>
              <a:rPr lang="en-US" altLang="ja-JP"/>
              <a:t>©2026 Canon IT Solutions Inc. All rights reserved.</a:t>
            </a:r>
            <a:endParaRPr lang="ja-JP" altLang="en-US" dirty="0"/>
          </a:p>
        </p:txBody>
      </p:sp>
      <p:sp>
        <p:nvSpPr>
          <p:cNvPr id="8" name="テキスト プレースホルダー 2">
            <a:extLst>
              <a:ext uri="{FF2B5EF4-FFF2-40B4-BE49-F238E27FC236}">
                <a16:creationId xmlns:a16="http://schemas.microsoft.com/office/drawing/2014/main" id="{2D7C7BC3-0A38-2D04-ED7E-52E7E04E1AF1}"/>
              </a:ext>
            </a:extLst>
          </p:cNvPr>
          <p:cNvSpPr txBox="1">
            <a:spLocks/>
          </p:cNvSpPr>
          <p:nvPr/>
        </p:nvSpPr>
        <p:spPr>
          <a:xfrm>
            <a:off x="358775" y="2574590"/>
            <a:ext cx="8426450" cy="132266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0">
              <a:defRPr/>
            </a:pPr>
            <a:r>
              <a:rPr lang="ja-JP" altLang="en-US" sz="1400" b="1" dirty="0">
                <a:solidFill>
                  <a:srgbClr val="FFC000"/>
                </a:solidFill>
              </a:rPr>
              <a:t>■</a:t>
            </a:r>
            <a:r>
              <a:rPr kumimoji="0" lang="ja-JP" altLang="en-US" sz="1400" b="1" kern="0" dirty="0">
                <a:solidFill>
                  <a:schemeClr val="tx2"/>
                </a:solidFill>
              </a:rPr>
              <a:t>製品要望検討会</a:t>
            </a:r>
            <a:endParaRPr kumimoji="0" lang="en-US" altLang="ja-JP" sz="1400" b="1" kern="0" dirty="0">
              <a:solidFill>
                <a:schemeClr val="tx2"/>
              </a:solidFill>
            </a:endParaRPr>
          </a:p>
          <a:p>
            <a:pPr>
              <a:lnSpc>
                <a:spcPts val="1900"/>
              </a:lnSpc>
              <a:buClr>
                <a:srgbClr val="F9BE00"/>
              </a:buClr>
            </a:pPr>
            <a:r>
              <a:rPr lang="ja-JP" altLang="en-US" dirty="0">
                <a:solidFill>
                  <a:prstClr val="black"/>
                </a:solidFill>
              </a:rPr>
              <a:t>　</a:t>
            </a:r>
            <a:r>
              <a:rPr lang="ja-JP" altLang="en-US" b="1" dirty="0">
                <a:solidFill>
                  <a:prstClr val="black"/>
                </a:solidFill>
              </a:rPr>
              <a:t>開催日時：</a:t>
            </a:r>
            <a:r>
              <a:rPr lang="en-US" altLang="ja-JP" b="1" dirty="0">
                <a:solidFill>
                  <a:prstClr val="black"/>
                </a:solidFill>
              </a:rPr>
              <a:t>2026</a:t>
            </a:r>
            <a:r>
              <a:rPr lang="ja-JP" altLang="en-US" b="1" dirty="0">
                <a:solidFill>
                  <a:prstClr val="black"/>
                </a:solidFill>
              </a:rPr>
              <a:t>年</a:t>
            </a:r>
            <a:r>
              <a:rPr lang="en-US" altLang="ja-JP" b="1" dirty="0">
                <a:solidFill>
                  <a:prstClr val="black"/>
                </a:solidFill>
              </a:rPr>
              <a:t>2</a:t>
            </a:r>
            <a:r>
              <a:rPr lang="ja-JP" altLang="en-US" b="1" dirty="0">
                <a:solidFill>
                  <a:prstClr val="black"/>
                </a:solidFill>
              </a:rPr>
              <a:t>月</a:t>
            </a:r>
            <a:r>
              <a:rPr lang="en-US" altLang="ja-JP" b="1" dirty="0">
                <a:solidFill>
                  <a:prstClr val="black"/>
                </a:solidFill>
              </a:rPr>
              <a:t>20</a:t>
            </a:r>
            <a:r>
              <a:rPr lang="ja-JP" altLang="en-US" b="1" dirty="0">
                <a:solidFill>
                  <a:prstClr val="black"/>
                </a:solidFill>
              </a:rPr>
              <a:t>日</a:t>
            </a:r>
            <a:r>
              <a:rPr lang="en-US" altLang="ja-JP" b="1" dirty="0">
                <a:solidFill>
                  <a:prstClr val="black"/>
                </a:solidFill>
              </a:rPr>
              <a:t>(</a:t>
            </a:r>
            <a:r>
              <a:rPr lang="ja-JP" altLang="en-US" b="1" dirty="0">
                <a:solidFill>
                  <a:prstClr val="black"/>
                </a:solidFill>
              </a:rPr>
              <a:t>金</a:t>
            </a:r>
            <a:r>
              <a:rPr lang="en-US" altLang="ja-JP" b="1" dirty="0">
                <a:solidFill>
                  <a:prstClr val="black"/>
                </a:solidFill>
              </a:rPr>
              <a:t>)</a:t>
            </a:r>
            <a:r>
              <a:rPr lang="ja-JP" altLang="en-US" b="1" dirty="0">
                <a:solidFill>
                  <a:prstClr val="black"/>
                </a:solidFill>
              </a:rPr>
              <a:t>　</a:t>
            </a:r>
            <a:r>
              <a:rPr lang="en-US" altLang="ja-JP" b="1" dirty="0">
                <a:solidFill>
                  <a:prstClr val="black"/>
                </a:solidFill>
              </a:rPr>
              <a:t>14:00</a:t>
            </a:r>
            <a:r>
              <a:rPr lang="ja-JP" altLang="en-US" b="1" dirty="0">
                <a:solidFill>
                  <a:prstClr val="black"/>
                </a:solidFill>
              </a:rPr>
              <a:t>～</a:t>
            </a:r>
            <a:r>
              <a:rPr lang="en-US" altLang="ja-JP" b="1" dirty="0">
                <a:solidFill>
                  <a:prstClr val="black"/>
                </a:solidFill>
              </a:rPr>
              <a:t>17:20</a:t>
            </a:r>
          </a:p>
          <a:p>
            <a:pPr>
              <a:lnSpc>
                <a:spcPts val="1900"/>
              </a:lnSpc>
              <a:buClr>
                <a:srgbClr val="F9BE00"/>
              </a:buClr>
            </a:pPr>
            <a:r>
              <a:rPr lang="ja-JP" altLang="en-US" b="1" dirty="0">
                <a:solidFill>
                  <a:prstClr val="black"/>
                </a:solidFill>
              </a:rPr>
              <a:t> </a:t>
            </a:r>
            <a:r>
              <a:rPr lang="en-US" altLang="ja-JP" b="1" dirty="0">
                <a:solidFill>
                  <a:prstClr val="black"/>
                </a:solidFill>
              </a:rPr>
              <a:t>  </a:t>
            </a:r>
            <a:r>
              <a:rPr lang="ja-JP" altLang="en-US" b="1" dirty="0">
                <a:solidFill>
                  <a:prstClr val="black"/>
                </a:solidFill>
              </a:rPr>
              <a:t>開催場所：キヤノン</a:t>
            </a:r>
            <a:r>
              <a:rPr lang="en-US" altLang="ja-JP" b="1" dirty="0">
                <a:solidFill>
                  <a:prstClr val="black"/>
                </a:solidFill>
              </a:rPr>
              <a:t>IT</a:t>
            </a:r>
            <a:r>
              <a:rPr lang="ja-JP" altLang="en-US" b="1" dirty="0">
                <a:solidFill>
                  <a:prstClr val="black"/>
                </a:solidFill>
              </a:rPr>
              <a:t>ソリューションズ　天王洲事業所</a:t>
            </a:r>
            <a:endParaRPr lang="en-US" altLang="ja-JP" b="1" dirty="0">
              <a:solidFill>
                <a:prstClr val="black"/>
              </a:solidFill>
            </a:endParaRPr>
          </a:p>
          <a:p>
            <a:pPr>
              <a:lnSpc>
                <a:spcPts val="1900"/>
              </a:lnSpc>
              <a:buClr>
                <a:srgbClr val="F9BE00"/>
              </a:buClr>
            </a:pPr>
            <a:r>
              <a:rPr lang="ja-JP" altLang="en-US" dirty="0"/>
              <a:t>　当日は、弊社（天王洲アイル）へご来社いただく形式での開催にもかかわらず、北は宮城、南は沖縄まで、</a:t>
            </a:r>
            <a:endParaRPr lang="en-US" altLang="ja-JP" dirty="0"/>
          </a:p>
          <a:p>
            <a:pPr>
              <a:lnSpc>
                <a:spcPts val="1900"/>
              </a:lnSpc>
              <a:buClr>
                <a:srgbClr val="F9BE00"/>
              </a:buClr>
            </a:pPr>
            <a:r>
              <a:rPr lang="ja-JP" altLang="en-US" dirty="0"/>
              <a:t>　多くのユーザーさまにご参加いただきました</a:t>
            </a:r>
            <a:endParaRPr lang="en-US" altLang="ja-JP" dirty="0"/>
          </a:p>
          <a:p>
            <a:pPr>
              <a:lnSpc>
                <a:spcPts val="1900"/>
              </a:lnSpc>
              <a:buClr>
                <a:srgbClr val="F9BE00"/>
              </a:buClr>
            </a:pPr>
            <a:br>
              <a:rPr lang="en-US" altLang="ja-JP" b="1" dirty="0">
                <a:solidFill>
                  <a:prstClr val="black"/>
                </a:solidFill>
              </a:rPr>
            </a:br>
            <a:endParaRPr lang="en-US" altLang="ja-JP" dirty="0">
              <a:solidFill>
                <a:prstClr val="black"/>
              </a:solidFill>
            </a:endParaRPr>
          </a:p>
        </p:txBody>
      </p:sp>
      <p:sp>
        <p:nvSpPr>
          <p:cNvPr id="9" name="テキスト プレースホルダー 2">
            <a:extLst>
              <a:ext uri="{FF2B5EF4-FFF2-40B4-BE49-F238E27FC236}">
                <a16:creationId xmlns:a16="http://schemas.microsoft.com/office/drawing/2014/main" id="{915D70A2-FC2D-F7D2-D1EB-CE0452152FEB}"/>
              </a:ext>
            </a:extLst>
          </p:cNvPr>
          <p:cNvSpPr txBox="1">
            <a:spLocks/>
          </p:cNvSpPr>
          <p:nvPr/>
        </p:nvSpPr>
        <p:spPr>
          <a:xfrm>
            <a:off x="365582" y="843886"/>
            <a:ext cx="8426450" cy="132266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0">
              <a:defRPr/>
            </a:pPr>
            <a:r>
              <a:rPr lang="ja-JP" altLang="en-US" sz="1400" b="1" dirty="0">
                <a:solidFill>
                  <a:srgbClr val="FFC000"/>
                </a:solidFill>
              </a:rPr>
              <a:t>■</a:t>
            </a:r>
            <a:r>
              <a:rPr kumimoji="0" lang="ja-JP" altLang="en-US" sz="1400" b="1" kern="0" dirty="0">
                <a:solidFill>
                  <a:schemeClr val="tx2"/>
                </a:solidFill>
              </a:rPr>
              <a:t>実務セミナー</a:t>
            </a:r>
            <a:endParaRPr kumimoji="0" lang="en-US" altLang="ja-JP" sz="1400" b="1" kern="0" dirty="0">
              <a:solidFill>
                <a:schemeClr val="tx2"/>
              </a:solidFill>
            </a:endParaRPr>
          </a:p>
          <a:p>
            <a:pPr lvl="0">
              <a:defRPr/>
            </a:pPr>
            <a:r>
              <a:rPr lang="ja-JP" altLang="en-US" dirty="0">
                <a:solidFill>
                  <a:prstClr val="black"/>
                </a:solidFill>
              </a:rPr>
              <a:t>　</a:t>
            </a:r>
            <a:r>
              <a:rPr lang="ja-JP" altLang="en-US" b="1" dirty="0">
                <a:solidFill>
                  <a:prstClr val="black"/>
                </a:solidFill>
              </a:rPr>
              <a:t>開催日時：</a:t>
            </a:r>
            <a:r>
              <a:rPr lang="en-US" altLang="ja-JP" b="1" dirty="0">
                <a:solidFill>
                  <a:prstClr val="black"/>
                </a:solidFill>
              </a:rPr>
              <a:t>2026</a:t>
            </a:r>
            <a:r>
              <a:rPr lang="ja-JP" altLang="en-US" b="1" dirty="0">
                <a:solidFill>
                  <a:prstClr val="black"/>
                </a:solidFill>
              </a:rPr>
              <a:t>年</a:t>
            </a:r>
            <a:r>
              <a:rPr lang="en-US" altLang="ja-JP" b="1" dirty="0">
                <a:solidFill>
                  <a:prstClr val="black"/>
                </a:solidFill>
              </a:rPr>
              <a:t>6</a:t>
            </a:r>
            <a:r>
              <a:rPr lang="ja-JP" altLang="en-US" b="1" dirty="0">
                <a:solidFill>
                  <a:prstClr val="black"/>
                </a:solidFill>
              </a:rPr>
              <a:t>月</a:t>
            </a:r>
            <a:r>
              <a:rPr lang="en-US" altLang="ja-JP" b="1" dirty="0">
                <a:solidFill>
                  <a:prstClr val="black"/>
                </a:solidFill>
              </a:rPr>
              <a:t>23</a:t>
            </a:r>
            <a:r>
              <a:rPr lang="ja-JP" altLang="en-US" b="1" dirty="0">
                <a:solidFill>
                  <a:prstClr val="black"/>
                </a:solidFill>
              </a:rPr>
              <a:t>日</a:t>
            </a:r>
            <a:r>
              <a:rPr lang="en-US" altLang="ja-JP" b="1" dirty="0">
                <a:solidFill>
                  <a:prstClr val="black"/>
                </a:solidFill>
              </a:rPr>
              <a:t>(</a:t>
            </a:r>
            <a:r>
              <a:rPr lang="ja-JP" altLang="en-US" b="1" dirty="0">
                <a:solidFill>
                  <a:prstClr val="black"/>
                </a:solidFill>
              </a:rPr>
              <a:t>火</a:t>
            </a:r>
            <a:r>
              <a:rPr lang="en-US" altLang="ja-JP" b="1" dirty="0">
                <a:solidFill>
                  <a:prstClr val="black"/>
                </a:solidFill>
              </a:rPr>
              <a:t>)</a:t>
            </a:r>
            <a:r>
              <a:rPr lang="ja-JP" altLang="en-US" b="1" dirty="0">
                <a:solidFill>
                  <a:prstClr val="black"/>
                </a:solidFill>
              </a:rPr>
              <a:t>　</a:t>
            </a:r>
            <a:r>
              <a:rPr lang="en-US" altLang="ja-JP" b="1" dirty="0">
                <a:solidFill>
                  <a:prstClr val="black"/>
                </a:solidFill>
              </a:rPr>
              <a:t>15:30</a:t>
            </a:r>
            <a:r>
              <a:rPr lang="ja-JP" altLang="en-US" b="1" dirty="0">
                <a:solidFill>
                  <a:prstClr val="black"/>
                </a:solidFill>
              </a:rPr>
              <a:t>～</a:t>
            </a:r>
            <a:r>
              <a:rPr lang="en-US" altLang="ja-JP" b="1" dirty="0">
                <a:solidFill>
                  <a:prstClr val="black"/>
                </a:solidFill>
              </a:rPr>
              <a:t>17:00</a:t>
            </a:r>
          </a:p>
          <a:p>
            <a:pPr>
              <a:lnSpc>
                <a:spcPts val="1900"/>
              </a:lnSpc>
              <a:buClr>
                <a:srgbClr val="F9BE00"/>
              </a:buClr>
            </a:pPr>
            <a:r>
              <a:rPr lang="ja-JP" altLang="en-US" b="1" dirty="0">
                <a:solidFill>
                  <a:prstClr val="black"/>
                </a:solidFill>
              </a:rPr>
              <a:t>　テ ー マ ：財務諸表の分析とその後のアクション（仮）</a:t>
            </a:r>
            <a:br>
              <a:rPr lang="en-US" altLang="ja-JP" b="1" dirty="0">
                <a:solidFill>
                  <a:prstClr val="black"/>
                </a:solidFill>
              </a:rPr>
            </a:br>
            <a:r>
              <a:rPr lang="ja-JP" altLang="en-US" b="1" dirty="0">
                <a:solidFill>
                  <a:prstClr val="black"/>
                </a:solidFill>
              </a:rPr>
              <a:t>　費      用：無料</a:t>
            </a:r>
            <a:endParaRPr lang="en-US" altLang="ja-JP" b="1" dirty="0">
              <a:solidFill>
                <a:prstClr val="black"/>
              </a:solidFill>
            </a:endParaRPr>
          </a:p>
          <a:p>
            <a:pPr>
              <a:lnSpc>
                <a:spcPts val="1900"/>
              </a:lnSpc>
              <a:buClr>
                <a:srgbClr val="F9BE00"/>
              </a:buClr>
            </a:pPr>
            <a:r>
              <a:rPr lang="en-US" altLang="ja-JP" b="1" dirty="0">
                <a:solidFill>
                  <a:prstClr val="black"/>
                </a:solidFill>
              </a:rPr>
              <a:t>   </a:t>
            </a:r>
            <a:r>
              <a:rPr lang="ja-JP" altLang="en-US" b="1" dirty="0">
                <a:solidFill>
                  <a:prstClr val="black"/>
                </a:solidFill>
              </a:rPr>
              <a:t>開催場所：オンライン</a:t>
            </a:r>
            <a:endParaRPr lang="en-US" altLang="ja-JP" b="1" dirty="0">
              <a:solidFill>
                <a:prstClr val="black"/>
              </a:solidFill>
            </a:endParaRPr>
          </a:p>
          <a:p>
            <a:pPr>
              <a:lnSpc>
                <a:spcPts val="1900"/>
              </a:lnSpc>
              <a:buClr>
                <a:srgbClr val="F9BE00"/>
              </a:buClr>
            </a:pPr>
            <a:r>
              <a:rPr lang="ja-JP" altLang="en-US" b="1" dirty="0">
                <a:solidFill>
                  <a:prstClr val="black"/>
                </a:solidFill>
              </a:rPr>
              <a:t>　対      象：</a:t>
            </a:r>
            <a:r>
              <a:rPr lang="en-US" altLang="ja-JP" b="1" dirty="0">
                <a:solidFill>
                  <a:prstClr val="black"/>
                </a:solidFill>
              </a:rPr>
              <a:t>SSUC</a:t>
            </a:r>
            <a:r>
              <a:rPr lang="ja-JP" altLang="en-US" b="1" dirty="0">
                <a:solidFill>
                  <a:prstClr val="black"/>
                </a:solidFill>
              </a:rPr>
              <a:t>会員さま、</a:t>
            </a:r>
            <a:r>
              <a:rPr lang="en-US" altLang="ja-JP" b="1" dirty="0" err="1">
                <a:solidFill>
                  <a:prstClr val="black"/>
                </a:solidFill>
              </a:rPr>
              <a:t>SuperStream</a:t>
            </a:r>
            <a:r>
              <a:rPr lang="ja-JP" altLang="en-US" b="1" dirty="0">
                <a:solidFill>
                  <a:prstClr val="black"/>
                </a:solidFill>
              </a:rPr>
              <a:t>をご利用のユーザーさま、ソリューションパートナーさま</a:t>
            </a:r>
          </a:p>
          <a:p>
            <a:pPr>
              <a:lnSpc>
                <a:spcPts val="1900"/>
              </a:lnSpc>
              <a:buClr>
                <a:srgbClr val="F9BE00"/>
              </a:buClr>
            </a:pPr>
            <a:endParaRPr lang="en-US" altLang="ja-JP" b="1" dirty="0">
              <a:solidFill>
                <a:prstClr val="black"/>
              </a:solidFill>
            </a:endParaRPr>
          </a:p>
        </p:txBody>
      </p:sp>
      <p:pic>
        <p:nvPicPr>
          <p:cNvPr id="10" name="図 9">
            <a:extLst>
              <a:ext uri="{FF2B5EF4-FFF2-40B4-BE49-F238E27FC236}">
                <a16:creationId xmlns:a16="http://schemas.microsoft.com/office/drawing/2014/main" id="{B23D909C-B468-4277-5CA7-679A6570EA9D}"/>
              </a:ext>
            </a:extLst>
          </p:cNvPr>
          <p:cNvPicPr>
            <a:picLocks noChangeAspect="1"/>
          </p:cNvPicPr>
          <p:nvPr/>
        </p:nvPicPr>
        <p:blipFill>
          <a:blip r:embed="rId3"/>
          <a:stretch>
            <a:fillRect/>
          </a:stretch>
        </p:blipFill>
        <p:spPr>
          <a:xfrm>
            <a:off x="5832140" y="3597784"/>
            <a:ext cx="2448272" cy="1365112"/>
          </a:xfrm>
          <a:prstGeom prst="rect">
            <a:avLst/>
          </a:prstGeom>
        </p:spPr>
      </p:pic>
      <p:sp>
        <p:nvSpPr>
          <p:cNvPr id="3" name="四角形: 角を丸くする 2">
            <a:extLst>
              <a:ext uri="{FF2B5EF4-FFF2-40B4-BE49-F238E27FC236}">
                <a16:creationId xmlns:a16="http://schemas.microsoft.com/office/drawing/2014/main" id="{B7D30C60-4EBD-55D2-2E71-828A7DB66129}"/>
              </a:ext>
            </a:extLst>
          </p:cNvPr>
          <p:cNvSpPr/>
          <p:nvPr/>
        </p:nvSpPr>
        <p:spPr>
          <a:xfrm>
            <a:off x="189832" y="3913371"/>
            <a:ext cx="5329480" cy="73393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400" dirty="0">
                <a:solidFill>
                  <a:schemeClr val="accent6">
                    <a:lumMod val="50000"/>
                  </a:schemeClr>
                </a:solidFill>
              </a:rPr>
              <a:t>2027</a:t>
            </a:r>
            <a:r>
              <a:rPr kumimoji="1" lang="ja-JP" altLang="en-US" sz="1400" dirty="0">
                <a:solidFill>
                  <a:schemeClr val="accent6">
                    <a:lumMod val="50000"/>
                  </a:schemeClr>
                </a:solidFill>
              </a:rPr>
              <a:t>年も同時期での開催を予定しております！</a:t>
            </a:r>
            <a:endParaRPr kumimoji="1" lang="en-US" altLang="ja-JP" sz="1400" dirty="0">
              <a:solidFill>
                <a:schemeClr val="accent6">
                  <a:lumMod val="50000"/>
                </a:schemeClr>
              </a:solidFill>
            </a:endParaRPr>
          </a:p>
          <a:p>
            <a:pPr algn="ctr"/>
            <a:r>
              <a:rPr lang="ja-JP" altLang="en-US" sz="1400" dirty="0">
                <a:solidFill>
                  <a:schemeClr val="accent6">
                    <a:lumMod val="50000"/>
                  </a:schemeClr>
                </a:solidFill>
              </a:rPr>
              <a:t>ユーザーさまに是非積極的にご案内をお願いいたします！</a:t>
            </a:r>
            <a:endParaRPr kumimoji="1" lang="ja-JP" altLang="en-US" sz="1400" dirty="0">
              <a:solidFill>
                <a:schemeClr val="accent6">
                  <a:lumMod val="50000"/>
                </a:schemeClr>
              </a:solidFill>
            </a:endParaRPr>
          </a:p>
        </p:txBody>
      </p:sp>
    </p:spTree>
    <p:extLst>
      <p:ext uri="{BB962C8B-B14F-4D97-AF65-F5344CB8AC3E}">
        <p14:creationId xmlns:p14="http://schemas.microsoft.com/office/powerpoint/2010/main" val="3327919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D687D30-0969-6838-D458-EE9635AA4FC0}"/>
              </a:ext>
            </a:extLst>
          </p:cNvPr>
          <p:cNvSpPr>
            <a:spLocks noGrp="1"/>
          </p:cNvSpPr>
          <p:nvPr>
            <p:ph type="sldNum" sz="quarter" idx="12"/>
          </p:nvPr>
        </p:nvSpPr>
        <p:spPr/>
        <p:txBody>
          <a:bodyPr/>
          <a:lstStyle/>
          <a:p>
            <a:fld id="{78AE49ED-73EF-499C-8307-28EB0E7CF529}" type="slidenum">
              <a:rPr kumimoji="1" lang="ja-JP" altLang="en-US" smtClean="0"/>
              <a:t>21</a:t>
            </a:fld>
            <a:endParaRPr kumimoji="1" lang="ja-JP" altLang="en-US" dirty="0"/>
          </a:p>
        </p:txBody>
      </p:sp>
      <p:sp>
        <p:nvSpPr>
          <p:cNvPr id="4" name="タイトル 3">
            <a:extLst>
              <a:ext uri="{FF2B5EF4-FFF2-40B4-BE49-F238E27FC236}">
                <a16:creationId xmlns:a16="http://schemas.microsoft.com/office/drawing/2014/main" id="{F2CD3ECA-5B91-32F2-F3AD-B7A2DBF24CEA}"/>
              </a:ext>
            </a:extLst>
          </p:cNvPr>
          <p:cNvSpPr>
            <a:spLocks noGrp="1"/>
          </p:cNvSpPr>
          <p:nvPr>
            <p:ph type="title"/>
          </p:nvPr>
        </p:nvSpPr>
        <p:spPr/>
        <p:txBody>
          <a:bodyPr/>
          <a:lstStyle/>
          <a:p>
            <a:r>
              <a:rPr lang="en-US" altLang="ja-JP" sz="2000" dirty="0"/>
              <a:t>SSUC</a:t>
            </a:r>
            <a:r>
              <a:rPr lang="ja-JP" altLang="en-US" sz="2000" dirty="0"/>
              <a:t>関連お知らせ</a:t>
            </a:r>
            <a:endParaRPr kumimoji="1" lang="ja-JP" altLang="en-US" dirty="0"/>
          </a:p>
        </p:txBody>
      </p:sp>
      <p:sp>
        <p:nvSpPr>
          <p:cNvPr id="5" name="フッター プレースホルダー 4">
            <a:extLst>
              <a:ext uri="{FF2B5EF4-FFF2-40B4-BE49-F238E27FC236}">
                <a16:creationId xmlns:a16="http://schemas.microsoft.com/office/drawing/2014/main" id="{4BB35C5C-81A2-3487-2CB2-2A3EC0ECA8CF}"/>
              </a:ext>
            </a:extLst>
          </p:cNvPr>
          <p:cNvSpPr>
            <a:spLocks noGrp="1"/>
          </p:cNvSpPr>
          <p:nvPr>
            <p:ph type="ftr" sz="quarter" idx="3"/>
          </p:nvPr>
        </p:nvSpPr>
        <p:spPr/>
        <p:txBody>
          <a:bodyPr/>
          <a:lstStyle/>
          <a:p>
            <a:r>
              <a:rPr lang="en-US" altLang="ja-JP"/>
              <a:t>©2026 Canon IT Solutions Inc. All rights reserved.</a:t>
            </a:r>
            <a:endParaRPr lang="ja-JP" altLang="en-US" dirty="0"/>
          </a:p>
        </p:txBody>
      </p:sp>
      <p:sp>
        <p:nvSpPr>
          <p:cNvPr id="6" name="フローチャート: 処理 5">
            <a:extLst>
              <a:ext uri="{FF2B5EF4-FFF2-40B4-BE49-F238E27FC236}">
                <a16:creationId xmlns:a16="http://schemas.microsoft.com/office/drawing/2014/main" id="{E8D15A48-8BDA-7741-CB4C-C2E2B04EE0EA}"/>
              </a:ext>
            </a:extLst>
          </p:cNvPr>
          <p:cNvSpPr/>
          <p:nvPr/>
        </p:nvSpPr>
        <p:spPr>
          <a:xfrm>
            <a:off x="1871700" y="1481405"/>
            <a:ext cx="5400600" cy="218069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en-US" altLang="ja-JP" sz="2400" dirty="0">
                <a:solidFill>
                  <a:schemeClr val="bg1"/>
                </a:solidFill>
              </a:rPr>
              <a:t>SSUC</a:t>
            </a:r>
            <a:r>
              <a:rPr lang="ja-JP" altLang="en-US" sz="2400" dirty="0">
                <a:solidFill>
                  <a:schemeClr val="bg1"/>
                </a:solidFill>
              </a:rPr>
              <a:t>製品要望検討会動画を</a:t>
            </a:r>
            <a:endParaRPr lang="en-US" altLang="ja-JP" sz="2400" dirty="0">
              <a:solidFill>
                <a:schemeClr val="bg1"/>
              </a:solidFill>
            </a:endParaRPr>
          </a:p>
          <a:p>
            <a:pPr algn="ctr"/>
            <a:r>
              <a:rPr kumimoji="1" lang="ja-JP" altLang="en-US" sz="2400" dirty="0">
                <a:solidFill>
                  <a:schemeClr val="bg1"/>
                </a:solidFill>
              </a:rPr>
              <a:t>ご覧ください</a:t>
            </a:r>
            <a:endParaRPr kumimoji="1" lang="en-US" altLang="ja-JP" sz="2400" dirty="0">
              <a:solidFill>
                <a:schemeClr val="bg1"/>
              </a:solidFill>
            </a:endParaRPr>
          </a:p>
        </p:txBody>
      </p:sp>
    </p:spTree>
    <p:extLst>
      <p:ext uri="{BB962C8B-B14F-4D97-AF65-F5344CB8AC3E}">
        <p14:creationId xmlns:p14="http://schemas.microsoft.com/office/powerpoint/2010/main" val="4091582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C21F9-A08E-5F53-3F25-A00D1D1C45D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25C9D4C-35A3-8CD3-6CAD-63DB136521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rPr>
              <a:t>23</a:t>
            </a:r>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B625F82A-912F-B822-D560-AB5DEF95C57A}"/>
              </a:ext>
            </a:extLst>
          </p:cNvPr>
          <p:cNvSpPr>
            <a:spLocks noGrp="1"/>
          </p:cNvSpPr>
          <p:nvPr>
            <p:ph type="title"/>
          </p:nvPr>
        </p:nvSpPr>
        <p:spPr>
          <a:xfrm>
            <a:off x="358775" y="267494"/>
            <a:ext cx="8065225" cy="584267"/>
          </a:xfrm>
        </p:spPr>
        <p:txBody>
          <a:bodyPr/>
          <a:lstStyle/>
          <a:p>
            <a:r>
              <a:rPr lang="ja-JP" altLang="en-US" sz="2400" dirty="0"/>
              <a:t>イベントお知らせ</a:t>
            </a:r>
            <a:br>
              <a:rPr lang="en-US" altLang="ja-JP" sz="2400" dirty="0"/>
            </a:br>
            <a:endParaRPr kumimoji="1" lang="ja-JP" altLang="en-US" dirty="0"/>
          </a:p>
        </p:txBody>
      </p:sp>
      <p:sp>
        <p:nvSpPr>
          <p:cNvPr id="5" name="フッター プレースホルダー 4">
            <a:extLst>
              <a:ext uri="{FF2B5EF4-FFF2-40B4-BE49-F238E27FC236}">
                <a16:creationId xmlns:a16="http://schemas.microsoft.com/office/drawing/2014/main" id="{8A7AA915-7F32-233E-0731-7B277079A4A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7" name="図 6">
            <a:extLst>
              <a:ext uri="{FF2B5EF4-FFF2-40B4-BE49-F238E27FC236}">
                <a16:creationId xmlns:a16="http://schemas.microsoft.com/office/drawing/2014/main" id="{422D56B1-5BF3-43CF-B22F-0307BE44EB67}"/>
              </a:ext>
            </a:extLst>
          </p:cNvPr>
          <p:cNvPicPr>
            <a:picLocks noChangeAspect="1"/>
          </p:cNvPicPr>
          <p:nvPr/>
        </p:nvPicPr>
        <p:blipFill>
          <a:blip r:embed="rId3"/>
          <a:stretch>
            <a:fillRect/>
          </a:stretch>
        </p:blipFill>
        <p:spPr>
          <a:xfrm>
            <a:off x="5544108" y="921566"/>
            <a:ext cx="2946842" cy="1274158"/>
          </a:xfrm>
          <a:prstGeom prst="rect">
            <a:avLst/>
          </a:prstGeom>
        </p:spPr>
      </p:pic>
      <p:sp>
        <p:nvSpPr>
          <p:cNvPr id="8" name="正方形/長方形 7">
            <a:extLst>
              <a:ext uri="{FF2B5EF4-FFF2-40B4-BE49-F238E27FC236}">
                <a16:creationId xmlns:a16="http://schemas.microsoft.com/office/drawing/2014/main" id="{1CD9F491-F30D-13EA-7891-D22148500F92}"/>
              </a:ext>
            </a:extLst>
          </p:cNvPr>
          <p:cNvSpPr/>
          <p:nvPr/>
        </p:nvSpPr>
        <p:spPr>
          <a:xfrm>
            <a:off x="251520" y="951570"/>
            <a:ext cx="8047273" cy="307777"/>
          </a:xfrm>
          <a:prstGeom prst="rect">
            <a:avLst/>
          </a:prstGeom>
        </p:spPr>
        <p:txBody>
          <a:bodyPr wrap="square">
            <a:spAutoFit/>
          </a:bodyPr>
          <a:lstStyle/>
          <a:p>
            <a:pPr lvl="0">
              <a:defRPr/>
            </a:pPr>
            <a:r>
              <a:rPr lang="ja-JP" altLang="en-US" sz="1400" b="1" dirty="0">
                <a:solidFill>
                  <a:srgbClr val="FFC000"/>
                </a:solidFill>
              </a:rPr>
              <a:t>■</a:t>
            </a:r>
            <a:r>
              <a:rPr kumimoji="0" lang="ja-JP" altLang="en-US" sz="1400" b="1" kern="0" dirty="0">
                <a:solidFill>
                  <a:schemeClr val="tx2"/>
                </a:solidFill>
              </a:rPr>
              <a:t>キヤノン</a:t>
            </a:r>
            <a:r>
              <a:rPr kumimoji="0" lang="en-US" altLang="ja-JP" sz="1400" b="1" kern="0" dirty="0">
                <a:solidFill>
                  <a:schemeClr val="tx2"/>
                </a:solidFill>
              </a:rPr>
              <a:t>IT</a:t>
            </a:r>
            <a:r>
              <a:rPr kumimoji="0" lang="ja-JP" altLang="en-US" sz="1400" b="1" kern="0" dirty="0">
                <a:solidFill>
                  <a:schemeClr val="tx2"/>
                </a:solidFill>
              </a:rPr>
              <a:t>ソリューションズ共想共創フォーラム</a:t>
            </a:r>
            <a:r>
              <a:rPr kumimoji="0" lang="en-US" altLang="ja-JP" sz="1400" b="1" kern="0" dirty="0">
                <a:solidFill>
                  <a:schemeClr val="tx2"/>
                </a:solidFill>
              </a:rPr>
              <a:t>2026</a:t>
            </a:r>
          </a:p>
        </p:txBody>
      </p:sp>
      <p:sp>
        <p:nvSpPr>
          <p:cNvPr id="9" name="テキスト ボックス 8">
            <a:extLst>
              <a:ext uri="{FF2B5EF4-FFF2-40B4-BE49-F238E27FC236}">
                <a16:creationId xmlns:a16="http://schemas.microsoft.com/office/drawing/2014/main" id="{B7B46E25-0FD4-4F18-4D0E-E42A4459BFD2}"/>
              </a:ext>
            </a:extLst>
          </p:cNvPr>
          <p:cNvSpPr txBox="1"/>
          <p:nvPr/>
        </p:nvSpPr>
        <p:spPr>
          <a:xfrm>
            <a:off x="394325" y="1274735"/>
            <a:ext cx="7093545" cy="461665"/>
          </a:xfrm>
          <a:prstGeom prst="rect">
            <a:avLst/>
          </a:prstGeom>
          <a:noFill/>
        </p:spPr>
        <p:txBody>
          <a:bodyPr wrap="square" rtlCol="0">
            <a:spAutoFit/>
          </a:bodyPr>
          <a:lstStyle/>
          <a:p>
            <a:pPr defTabSz="914378">
              <a:defRPr/>
            </a:pPr>
            <a:r>
              <a:rPr lang="zh-TW" altLang="en-US" sz="1200" b="1" dirty="0">
                <a:latin typeface="メイリオ"/>
                <a:ea typeface="メイリオ"/>
              </a:rPr>
              <a:t>開</a:t>
            </a:r>
            <a:r>
              <a:rPr lang="ja-JP" altLang="en-US" sz="1200" b="1" dirty="0">
                <a:latin typeface="メイリオ"/>
                <a:ea typeface="メイリオ"/>
              </a:rPr>
              <a:t>  </a:t>
            </a:r>
            <a:r>
              <a:rPr lang="zh-TW" altLang="en-US" sz="1200" b="1" dirty="0">
                <a:latin typeface="メイリオ"/>
                <a:ea typeface="メイリオ"/>
              </a:rPr>
              <a:t>催 </a:t>
            </a:r>
            <a:r>
              <a:rPr lang="ja-JP" altLang="en-US" sz="1200" b="1" dirty="0">
                <a:latin typeface="メイリオ"/>
                <a:ea typeface="メイリオ"/>
              </a:rPr>
              <a:t> </a:t>
            </a:r>
            <a:r>
              <a:rPr lang="zh-TW" altLang="en-US" sz="1200" b="1" dirty="0">
                <a:latin typeface="メイリオ"/>
                <a:ea typeface="メイリオ"/>
              </a:rPr>
              <a:t>日：</a:t>
            </a:r>
            <a:r>
              <a:rPr lang="en-US" altLang="zh-TW" sz="1200" b="1" dirty="0">
                <a:latin typeface="メイリオ"/>
                <a:ea typeface="メイリオ"/>
              </a:rPr>
              <a:t>202</a:t>
            </a:r>
            <a:r>
              <a:rPr lang="en-US" altLang="ja-JP" sz="1200" b="1" dirty="0">
                <a:latin typeface="メイリオ"/>
                <a:ea typeface="メイリオ"/>
              </a:rPr>
              <a:t>6</a:t>
            </a:r>
            <a:r>
              <a:rPr lang="zh-TW" altLang="en-US" sz="1200" b="1" dirty="0">
                <a:latin typeface="メイリオ"/>
                <a:ea typeface="メイリオ"/>
              </a:rPr>
              <a:t>年</a:t>
            </a:r>
            <a:r>
              <a:rPr lang="en-US" altLang="ja-JP" sz="1200" b="1" dirty="0">
                <a:latin typeface="メイリオ"/>
                <a:ea typeface="メイリオ"/>
              </a:rPr>
              <a:t>6</a:t>
            </a:r>
            <a:r>
              <a:rPr lang="zh-TW" altLang="en-US" sz="1200" b="1" dirty="0">
                <a:latin typeface="メイリオ"/>
                <a:ea typeface="メイリオ"/>
              </a:rPr>
              <a:t>月</a:t>
            </a:r>
            <a:r>
              <a:rPr lang="en-US" altLang="ja-JP" sz="1200" b="1" dirty="0">
                <a:latin typeface="メイリオ"/>
                <a:ea typeface="メイリオ"/>
              </a:rPr>
              <a:t>16</a:t>
            </a:r>
            <a:r>
              <a:rPr lang="zh-TW" altLang="en-US" sz="1200" b="1" dirty="0">
                <a:latin typeface="メイリオ"/>
                <a:ea typeface="メイリオ"/>
              </a:rPr>
              <a:t>日（</a:t>
            </a:r>
            <a:r>
              <a:rPr lang="ja-JP" altLang="en-US" sz="1200" b="1" dirty="0">
                <a:latin typeface="メイリオ"/>
                <a:ea typeface="メイリオ"/>
              </a:rPr>
              <a:t>火</a:t>
            </a:r>
            <a:r>
              <a:rPr lang="zh-TW" altLang="en-US" sz="1200" b="1" dirty="0">
                <a:latin typeface="メイリオ"/>
                <a:ea typeface="メイリオ"/>
              </a:rPr>
              <a:t>）</a:t>
            </a:r>
            <a:r>
              <a:rPr lang="ja-JP" altLang="en-US" sz="1200" b="1" dirty="0">
                <a:latin typeface="メイリオ"/>
                <a:ea typeface="メイリオ"/>
              </a:rPr>
              <a:t>～</a:t>
            </a:r>
            <a:r>
              <a:rPr lang="en-US" altLang="zh-TW" sz="1200" b="1" dirty="0">
                <a:latin typeface="メイリオ"/>
                <a:ea typeface="メイリオ"/>
              </a:rPr>
              <a:t> 202</a:t>
            </a:r>
            <a:r>
              <a:rPr lang="en-US" altLang="ja-JP" sz="1200" b="1" dirty="0">
                <a:latin typeface="メイリオ"/>
                <a:ea typeface="メイリオ"/>
              </a:rPr>
              <a:t>6</a:t>
            </a:r>
            <a:r>
              <a:rPr lang="zh-TW" altLang="en-US" sz="1200" b="1" dirty="0">
                <a:latin typeface="メイリオ"/>
                <a:ea typeface="メイリオ"/>
              </a:rPr>
              <a:t>年</a:t>
            </a:r>
            <a:r>
              <a:rPr lang="en-US" altLang="ja-JP" sz="1200" b="1" dirty="0">
                <a:latin typeface="メイリオ"/>
                <a:ea typeface="メイリオ"/>
              </a:rPr>
              <a:t>6</a:t>
            </a:r>
            <a:r>
              <a:rPr lang="zh-TW" altLang="en-US" sz="1200" b="1" dirty="0">
                <a:latin typeface="メイリオ"/>
                <a:ea typeface="メイリオ"/>
              </a:rPr>
              <a:t>月</a:t>
            </a:r>
            <a:r>
              <a:rPr lang="en-US" altLang="ja-JP" sz="1200" b="1" dirty="0">
                <a:latin typeface="メイリオ"/>
                <a:ea typeface="メイリオ"/>
              </a:rPr>
              <a:t>19</a:t>
            </a:r>
            <a:r>
              <a:rPr lang="zh-TW" altLang="en-US" sz="1200" b="1" dirty="0">
                <a:latin typeface="メイリオ"/>
                <a:ea typeface="メイリオ"/>
              </a:rPr>
              <a:t>日（</a:t>
            </a:r>
            <a:r>
              <a:rPr lang="ja-JP" altLang="en-US" sz="1200" b="1" dirty="0">
                <a:latin typeface="メイリオ"/>
                <a:ea typeface="メイリオ"/>
              </a:rPr>
              <a:t>金</a:t>
            </a:r>
            <a:r>
              <a:rPr lang="zh-TW" altLang="en-US" sz="1200" b="1" dirty="0">
                <a:latin typeface="メイリオ"/>
                <a:ea typeface="メイリオ"/>
              </a:rPr>
              <a:t>）</a:t>
            </a:r>
            <a:br>
              <a:rPr lang="en-US" altLang="ja-JP" sz="1200" b="1" dirty="0">
                <a:latin typeface="メイリオ"/>
                <a:ea typeface="メイリオ"/>
              </a:rPr>
            </a:br>
            <a:r>
              <a:rPr lang="ja-JP" altLang="en-US" sz="1200" b="1" dirty="0">
                <a:latin typeface="メイリオ"/>
                <a:ea typeface="メイリオ"/>
              </a:rPr>
              <a:t>申し込み ：後日ご案内いたします</a:t>
            </a:r>
            <a:endParaRPr lang="en-US" altLang="zh-TW" sz="1200" b="1" dirty="0">
              <a:latin typeface="メイリオ"/>
              <a:ea typeface="メイリオ"/>
            </a:endParaRPr>
          </a:p>
        </p:txBody>
      </p:sp>
      <p:sp>
        <p:nvSpPr>
          <p:cNvPr id="14" name="正方形/長方形 13">
            <a:extLst>
              <a:ext uri="{FF2B5EF4-FFF2-40B4-BE49-F238E27FC236}">
                <a16:creationId xmlns:a16="http://schemas.microsoft.com/office/drawing/2014/main" id="{192E8C97-1ED4-44A1-3559-F70D095E1D85}"/>
              </a:ext>
            </a:extLst>
          </p:cNvPr>
          <p:cNvSpPr/>
          <p:nvPr/>
        </p:nvSpPr>
        <p:spPr>
          <a:xfrm>
            <a:off x="278081" y="1964118"/>
            <a:ext cx="8047273" cy="523220"/>
          </a:xfrm>
          <a:prstGeom prst="rect">
            <a:avLst/>
          </a:prstGeom>
        </p:spPr>
        <p:txBody>
          <a:bodyPr wrap="square">
            <a:spAutoFit/>
          </a:bodyPr>
          <a:lstStyle/>
          <a:p>
            <a:pPr lvl="0">
              <a:defRPr/>
            </a:pPr>
            <a:r>
              <a:rPr lang="ja-JP" altLang="en-US" sz="1400" b="1" dirty="0">
                <a:solidFill>
                  <a:srgbClr val="FFC000"/>
                </a:solidFill>
              </a:rPr>
              <a:t>■</a:t>
            </a:r>
            <a:r>
              <a:rPr kumimoji="0" lang="ja-JP" altLang="en-US" sz="1400" b="1" kern="0" dirty="0">
                <a:solidFill>
                  <a:schemeClr val="tx2"/>
                </a:solidFill>
              </a:rPr>
              <a:t>第</a:t>
            </a:r>
            <a:r>
              <a:rPr kumimoji="0" lang="en-US" altLang="ja-JP" sz="1400" b="1" kern="0" dirty="0">
                <a:solidFill>
                  <a:schemeClr val="tx2"/>
                </a:solidFill>
              </a:rPr>
              <a:t>15</a:t>
            </a:r>
            <a:r>
              <a:rPr kumimoji="0" lang="ja-JP" altLang="en-US" sz="1400" b="1" kern="0" dirty="0">
                <a:solidFill>
                  <a:schemeClr val="tx2"/>
                </a:solidFill>
              </a:rPr>
              <a:t>回 会計・財務 </a:t>
            </a:r>
            <a:r>
              <a:rPr kumimoji="0" lang="en-US" altLang="ja-JP" sz="1400" b="1" kern="0" dirty="0">
                <a:solidFill>
                  <a:schemeClr val="tx2"/>
                </a:solidFill>
              </a:rPr>
              <a:t>EXPO【</a:t>
            </a:r>
            <a:r>
              <a:rPr kumimoji="0" lang="ja-JP" altLang="en-US" sz="1400" b="1" kern="0" dirty="0">
                <a:solidFill>
                  <a:schemeClr val="tx2"/>
                </a:solidFill>
              </a:rPr>
              <a:t>東京</a:t>
            </a:r>
            <a:r>
              <a:rPr kumimoji="0" lang="en-US" altLang="ja-JP" sz="1400" b="1" kern="0" dirty="0">
                <a:solidFill>
                  <a:schemeClr val="tx2"/>
                </a:solidFill>
              </a:rPr>
              <a:t>】</a:t>
            </a:r>
            <a:br>
              <a:rPr kumimoji="0" lang="en-US" altLang="ja-JP" sz="1400" b="1" kern="0" dirty="0">
                <a:solidFill>
                  <a:schemeClr val="tx2"/>
                </a:solidFill>
              </a:rPr>
            </a:br>
            <a:r>
              <a:rPr kumimoji="0" lang="ja-JP" altLang="en-US" sz="1400" b="1" kern="0" dirty="0">
                <a:solidFill>
                  <a:schemeClr val="tx2"/>
                </a:solidFill>
              </a:rPr>
              <a:t>　（第</a:t>
            </a:r>
            <a:r>
              <a:rPr kumimoji="0" lang="en-US" altLang="ja-JP" sz="1400" b="1" kern="0" dirty="0">
                <a:solidFill>
                  <a:schemeClr val="tx2"/>
                </a:solidFill>
              </a:rPr>
              <a:t>25</a:t>
            </a:r>
            <a:r>
              <a:rPr kumimoji="0" lang="ja-JP" altLang="en-US" sz="1400" b="1" kern="0" dirty="0">
                <a:solidFill>
                  <a:schemeClr val="tx2"/>
                </a:solidFill>
              </a:rPr>
              <a:t>回 総務・人事・経理</a:t>
            </a:r>
            <a:r>
              <a:rPr kumimoji="0" lang="en-US" altLang="ja-JP" sz="1400" b="1" kern="0" dirty="0">
                <a:solidFill>
                  <a:schemeClr val="tx2"/>
                </a:solidFill>
              </a:rPr>
              <a:t>Week【</a:t>
            </a:r>
            <a:r>
              <a:rPr kumimoji="0" lang="ja-JP" altLang="en-US" sz="1400" b="1" kern="0" dirty="0">
                <a:solidFill>
                  <a:schemeClr val="tx2"/>
                </a:solidFill>
              </a:rPr>
              <a:t>東京｜</a:t>
            </a:r>
            <a:r>
              <a:rPr kumimoji="0" lang="en-US" altLang="ja-JP" sz="1400" b="1" kern="0" dirty="0">
                <a:solidFill>
                  <a:schemeClr val="tx2"/>
                </a:solidFill>
              </a:rPr>
              <a:t>6</a:t>
            </a:r>
            <a:r>
              <a:rPr kumimoji="0" lang="ja-JP" altLang="en-US" sz="1400" b="1" kern="0" dirty="0">
                <a:solidFill>
                  <a:schemeClr val="tx2"/>
                </a:solidFill>
              </a:rPr>
              <a:t>月</a:t>
            </a:r>
            <a:r>
              <a:rPr kumimoji="0" lang="en-US" altLang="ja-JP" sz="1400" b="1" kern="0" dirty="0">
                <a:solidFill>
                  <a:schemeClr val="tx2"/>
                </a:solidFill>
              </a:rPr>
              <a:t>】</a:t>
            </a:r>
            <a:r>
              <a:rPr kumimoji="0" lang="ja-JP" altLang="en-US" sz="1400" b="1" kern="0" dirty="0">
                <a:solidFill>
                  <a:schemeClr val="tx2"/>
                </a:solidFill>
              </a:rPr>
              <a:t>）</a:t>
            </a:r>
            <a:endParaRPr kumimoji="0" lang="en-US" altLang="ja-JP" sz="1400" b="1" kern="0" dirty="0">
              <a:solidFill>
                <a:schemeClr val="tx2"/>
              </a:solidFill>
            </a:endParaRPr>
          </a:p>
        </p:txBody>
      </p:sp>
      <p:sp>
        <p:nvSpPr>
          <p:cNvPr id="15" name="テキスト ボックス 14">
            <a:extLst>
              <a:ext uri="{FF2B5EF4-FFF2-40B4-BE49-F238E27FC236}">
                <a16:creationId xmlns:a16="http://schemas.microsoft.com/office/drawing/2014/main" id="{2A418889-30B0-D934-EDE1-B2A9163B2A47}"/>
              </a:ext>
            </a:extLst>
          </p:cNvPr>
          <p:cNvSpPr txBox="1"/>
          <p:nvPr/>
        </p:nvSpPr>
        <p:spPr>
          <a:xfrm>
            <a:off x="428593" y="2501365"/>
            <a:ext cx="7093545" cy="830997"/>
          </a:xfrm>
          <a:prstGeom prst="rect">
            <a:avLst/>
          </a:prstGeom>
          <a:noFill/>
        </p:spPr>
        <p:txBody>
          <a:bodyPr wrap="square" lIns="91440" tIns="45720" rIns="91440" bIns="45720" rtlCol="0" anchor="t">
            <a:spAutoFit/>
          </a:bodyPr>
          <a:lstStyle/>
          <a:p>
            <a:pPr defTabSz="914378">
              <a:defRPr/>
            </a:pPr>
            <a:r>
              <a:rPr lang="zh-TW" altLang="en-US" sz="1200" b="1" dirty="0">
                <a:latin typeface="メイリオ"/>
                <a:ea typeface="メイリオ"/>
              </a:rPr>
              <a:t>開</a:t>
            </a:r>
            <a:r>
              <a:rPr lang="ja-JP" altLang="en-US" sz="1200" b="1" dirty="0">
                <a:latin typeface="メイリオ"/>
                <a:ea typeface="メイリオ"/>
              </a:rPr>
              <a:t>　</a:t>
            </a:r>
            <a:r>
              <a:rPr lang="zh-TW" altLang="en-US" sz="1200" b="1" dirty="0">
                <a:latin typeface="メイリオ"/>
                <a:ea typeface="メイリオ"/>
              </a:rPr>
              <a:t>催</a:t>
            </a:r>
            <a:r>
              <a:rPr lang="ja-JP" altLang="en-US" sz="1200" b="1" dirty="0">
                <a:latin typeface="メイリオ"/>
                <a:ea typeface="メイリオ"/>
              </a:rPr>
              <a:t>　</a:t>
            </a:r>
            <a:r>
              <a:rPr lang="zh-TW" altLang="en-US" sz="1200" b="1" dirty="0">
                <a:latin typeface="メイリオ"/>
                <a:ea typeface="メイリオ"/>
              </a:rPr>
              <a:t>日：</a:t>
            </a:r>
            <a:r>
              <a:rPr lang="en-US" altLang="zh-TW" sz="1200" b="1" dirty="0">
                <a:latin typeface="メイリオ"/>
                <a:ea typeface="メイリオ"/>
              </a:rPr>
              <a:t>202</a:t>
            </a:r>
            <a:r>
              <a:rPr lang="en-US" altLang="ja-JP" sz="1200" b="1" dirty="0">
                <a:latin typeface="メイリオ"/>
                <a:ea typeface="メイリオ"/>
              </a:rPr>
              <a:t>6</a:t>
            </a:r>
            <a:r>
              <a:rPr lang="zh-TW" altLang="en-US" sz="1200" b="1" dirty="0">
                <a:latin typeface="メイリオ"/>
                <a:ea typeface="メイリオ"/>
              </a:rPr>
              <a:t>年</a:t>
            </a:r>
            <a:r>
              <a:rPr lang="en-US" altLang="ja-JP" sz="1200" b="1" dirty="0">
                <a:latin typeface="メイリオ"/>
                <a:ea typeface="メイリオ"/>
              </a:rPr>
              <a:t>6</a:t>
            </a:r>
            <a:r>
              <a:rPr lang="zh-TW" altLang="en-US" sz="1200" b="1" dirty="0">
                <a:latin typeface="メイリオ"/>
                <a:ea typeface="メイリオ"/>
              </a:rPr>
              <a:t>月</a:t>
            </a:r>
            <a:r>
              <a:rPr lang="en-US" altLang="ja-JP" sz="1200" b="1" dirty="0">
                <a:latin typeface="メイリオ"/>
                <a:ea typeface="メイリオ"/>
              </a:rPr>
              <a:t>17</a:t>
            </a:r>
            <a:r>
              <a:rPr lang="zh-TW" altLang="en-US" sz="1200" b="1" dirty="0">
                <a:latin typeface="メイリオ"/>
                <a:ea typeface="メイリオ"/>
              </a:rPr>
              <a:t>日（</a:t>
            </a:r>
            <a:r>
              <a:rPr lang="ja-JP" altLang="en-US" sz="1200" b="1" dirty="0">
                <a:latin typeface="メイリオ"/>
                <a:ea typeface="メイリオ"/>
              </a:rPr>
              <a:t>水</a:t>
            </a:r>
            <a:r>
              <a:rPr lang="zh-TW" altLang="en-US" sz="1200" b="1" dirty="0">
                <a:latin typeface="メイリオ"/>
                <a:ea typeface="メイリオ"/>
              </a:rPr>
              <a:t>）</a:t>
            </a:r>
            <a:r>
              <a:rPr lang="ja-JP" altLang="en-US" sz="1200" b="1" dirty="0">
                <a:latin typeface="メイリオ"/>
                <a:ea typeface="メイリオ"/>
              </a:rPr>
              <a:t>～</a:t>
            </a:r>
            <a:r>
              <a:rPr lang="en-US" altLang="zh-TW" sz="1200" b="1" dirty="0">
                <a:latin typeface="メイリオ"/>
                <a:ea typeface="メイリオ"/>
              </a:rPr>
              <a:t> 202</a:t>
            </a:r>
            <a:r>
              <a:rPr lang="en-US" altLang="ja-JP" sz="1200" b="1" dirty="0">
                <a:latin typeface="メイリオ"/>
                <a:ea typeface="メイリオ"/>
              </a:rPr>
              <a:t>6</a:t>
            </a:r>
            <a:r>
              <a:rPr lang="zh-TW" altLang="en-US" sz="1200" b="1" dirty="0">
                <a:latin typeface="メイリオ"/>
                <a:ea typeface="メイリオ"/>
              </a:rPr>
              <a:t>年</a:t>
            </a:r>
            <a:r>
              <a:rPr lang="en-US" altLang="ja-JP" sz="1200" b="1" dirty="0">
                <a:latin typeface="メイリオ"/>
                <a:ea typeface="メイリオ"/>
              </a:rPr>
              <a:t>6</a:t>
            </a:r>
            <a:r>
              <a:rPr lang="zh-TW" altLang="en-US" sz="1200" b="1" dirty="0">
                <a:latin typeface="メイリオ"/>
                <a:ea typeface="メイリオ"/>
              </a:rPr>
              <a:t>月</a:t>
            </a:r>
            <a:r>
              <a:rPr lang="en-US" altLang="ja-JP" sz="1200" b="1" dirty="0">
                <a:latin typeface="メイリオ"/>
                <a:ea typeface="メイリオ"/>
              </a:rPr>
              <a:t>19</a:t>
            </a:r>
            <a:r>
              <a:rPr lang="zh-TW" altLang="en-US" sz="1200" b="1" dirty="0">
                <a:latin typeface="メイリオ"/>
                <a:ea typeface="メイリオ"/>
              </a:rPr>
              <a:t>日（</a:t>
            </a:r>
            <a:r>
              <a:rPr lang="ja-JP" altLang="en-US" sz="1200" b="1" dirty="0">
                <a:latin typeface="メイリオ"/>
                <a:ea typeface="メイリオ"/>
              </a:rPr>
              <a:t>金</a:t>
            </a:r>
            <a:r>
              <a:rPr lang="zh-TW" altLang="en-US" sz="1200" b="1" dirty="0">
                <a:latin typeface="メイリオ"/>
                <a:ea typeface="メイリオ"/>
              </a:rPr>
              <a:t>）</a:t>
            </a:r>
            <a:br>
              <a:rPr lang="en-US" altLang="ja-JP" sz="1200" b="1" dirty="0">
                <a:latin typeface="メイリオ"/>
                <a:ea typeface="メイリオ"/>
              </a:rPr>
            </a:br>
            <a:r>
              <a:rPr lang="ja-JP" altLang="en-US" sz="1200" b="1" dirty="0">
                <a:latin typeface="メイリオ"/>
                <a:ea typeface="メイリオ"/>
              </a:rPr>
              <a:t>会　　　場：東京ビッグサイト（キヤノン</a:t>
            </a:r>
            <a:r>
              <a:rPr lang="en-US" altLang="ja-JP" sz="1200" b="1" dirty="0" err="1">
                <a:latin typeface="メイリオ"/>
                <a:ea typeface="メイリオ"/>
              </a:rPr>
              <a:t>ITソリューションズ</a:t>
            </a:r>
            <a:r>
              <a:rPr lang="ja-JP" altLang="en-US" sz="1200" b="1" dirty="0">
                <a:latin typeface="メイリオ"/>
                <a:ea typeface="メイリオ"/>
              </a:rPr>
              <a:t>ブース：南１、２ホール　</a:t>
            </a:r>
            <a:r>
              <a:rPr lang="en-US" altLang="ja-JP" sz="1200" b="1" dirty="0">
                <a:latin typeface="メイリオ"/>
                <a:ea typeface="メイリオ"/>
              </a:rPr>
              <a:t>S</a:t>
            </a:r>
            <a:r>
              <a:rPr lang="ja-JP" altLang="en-US" sz="1200" b="1" dirty="0">
                <a:latin typeface="メイリオ"/>
                <a:ea typeface="メイリオ"/>
              </a:rPr>
              <a:t>１</a:t>
            </a:r>
            <a:r>
              <a:rPr lang="en-US" altLang="ja-JP" sz="1200" b="1" dirty="0">
                <a:latin typeface="メイリオ"/>
                <a:ea typeface="メイリオ"/>
              </a:rPr>
              <a:t>-</a:t>
            </a:r>
            <a:r>
              <a:rPr lang="ja-JP" altLang="en-US" sz="1200" b="1" dirty="0">
                <a:latin typeface="メイリオ"/>
                <a:ea typeface="メイリオ"/>
              </a:rPr>
              <a:t>１５）</a:t>
            </a:r>
            <a:endParaRPr lang="en-US" altLang="ja-JP" sz="1200" b="1" dirty="0">
              <a:latin typeface="メイリオ"/>
              <a:ea typeface="メイリオ"/>
            </a:endParaRPr>
          </a:p>
          <a:p>
            <a:pPr defTabSz="914378">
              <a:defRPr/>
            </a:pPr>
            <a:r>
              <a:rPr lang="ja-JP" altLang="en-US" sz="1200" b="1" dirty="0">
                <a:latin typeface="メイリオ"/>
                <a:ea typeface="メイリオ"/>
              </a:rPr>
              <a:t>入　場　料：無料（事前来場登録が必要です）</a:t>
            </a:r>
            <a:endParaRPr lang="en-US" altLang="ja-JP" sz="1200" b="1" dirty="0">
              <a:latin typeface="メイリオ"/>
              <a:ea typeface="メイリオ"/>
            </a:endParaRPr>
          </a:p>
          <a:p>
            <a:pPr defTabSz="914378">
              <a:defRPr/>
            </a:pPr>
            <a:r>
              <a:rPr lang="ja-JP" altLang="en-US" sz="1200" b="1" dirty="0">
                <a:latin typeface="メイリオ"/>
                <a:ea typeface="メイリオ"/>
              </a:rPr>
              <a:t>公式サイト：</a:t>
            </a:r>
            <a:r>
              <a:rPr lang="en-US" altLang="ja-JP" sz="1200" b="1" dirty="0">
                <a:latin typeface="メイリオ"/>
                <a:ea typeface="メイリオ"/>
              </a:rPr>
              <a:t>https://www.office-expo.jp/tokyo/ja-jp/register.html</a:t>
            </a:r>
            <a:endParaRPr lang="en-US" altLang="zh-TW" sz="1200" b="1" dirty="0">
              <a:latin typeface="メイリオ"/>
              <a:ea typeface="メイリオ"/>
            </a:endParaRPr>
          </a:p>
        </p:txBody>
      </p:sp>
      <p:pic>
        <p:nvPicPr>
          <p:cNvPr id="16" name="図 15">
            <a:extLst>
              <a:ext uri="{FF2B5EF4-FFF2-40B4-BE49-F238E27FC236}">
                <a16:creationId xmlns:a16="http://schemas.microsoft.com/office/drawing/2014/main" id="{AC1930F2-7216-3050-9677-B500375E7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4975" y="2903196"/>
            <a:ext cx="3105789" cy="461665"/>
          </a:xfrm>
          <a:prstGeom prst="rect">
            <a:avLst/>
          </a:prstGeom>
        </p:spPr>
      </p:pic>
      <p:sp>
        <p:nvSpPr>
          <p:cNvPr id="3" name="正方形/長方形 2">
            <a:extLst>
              <a:ext uri="{FF2B5EF4-FFF2-40B4-BE49-F238E27FC236}">
                <a16:creationId xmlns:a16="http://schemas.microsoft.com/office/drawing/2014/main" id="{EAB97D6E-8705-5522-3FD7-8BB2545CDD86}"/>
              </a:ext>
            </a:extLst>
          </p:cNvPr>
          <p:cNvSpPr/>
          <p:nvPr/>
        </p:nvSpPr>
        <p:spPr>
          <a:xfrm>
            <a:off x="278081" y="3550445"/>
            <a:ext cx="8047273" cy="307777"/>
          </a:xfrm>
          <a:prstGeom prst="rect">
            <a:avLst/>
          </a:prstGeom>
        </p:spPr>
        <p:txBody>
          <a:bodyPr wrap="square">
            <a:spAutoFit/>
          </a:bodyPr>
          <a:lstStyle/>
          <a:p>
            <a:pPr lvl="0">
              <a:defRPr/>
            </a:pPr>
            <a:r>
              <a:rPr lang="ja-JP" altLang="en-US" sz="1400" b="1" dirty="0">
                <a:solidFill>
                  <a:srgbClr val="FFC000"/>
                </a:solidFill>
              </a:rPr>
              <a:t>■</a:t>
            </a:r>
            <a:r>
              <a:rPr kumimoji="0" lang="ja-JP" altLang="en-US" sz="1400" b="1" kern="0" dirty="0">
                <a:solidFill>
                  <a:schemeClr val="tx2"/>
                </a:solidFill>
              </a:rPr>
              <a:t>市場向けセミナー</a:t>
            </a:r>
            <a:r>
              <a:rPr lang="ja-JP" altLang="en-US" sz="1100" b="1" dirty="0"/>
              <a:t>　</a:t>
            </a:r>
            <a:endParaRPr kumimoji="0" lang="en-US" altLang="ja-JP" sz="1100" b="1" kern="0" dirty="0">
              <a:solidFill>
                <a:schemeClr val="tx2"/>
              </a:solidFill>
            </a:endParaRPr>
          </a:p>
        </p:txBody>
      </p:sp>
      <p:sp>
        <p:nvSpPr>
          <p:cNvPr id="6" name="テキスト ボックス 5">
            <a:extLst>
              <a:ext uri="{FF2B5EF4-FFF2-40B4-BE49-F238E27FC236}">
                <a16:creationId xmlns:a16="http://schemas.microsoft.com/office/drawing/2014/main" id="{0E9099E1-B145-E726-E62B-6B0E62164089}"/>
              </a:ext>
            </a:extLst>
          </p:cNvPr>
          <p:cNvSpPr txBox="1"/>
          <p:nvPr/>
        </p:nvSpPr>
        <p:spPr>
          <a:xfrm>
            <a:off x="481662" y="3770111"/>
            <a:ext cx="5148572" cy="600164"/>
          </a:xfrm>
          <a:prstGeom prst="rect">
            <a:avLst/>
          </a:prstGeom>
          <a:noFill/>
        </p:spPr>
        <p:txBody>
          <a:bodyPr wrap="square">
            <a:spAutoFit/>
          </a:bodyPr>
          <a:lstStyle/>
          <a:p>
            <a:pPr>
              <a:defRPr/>
            </a:pPr>
            <a:r>
              <a:rPr lang="ja-JP" altLang="en-US" sz="1100" b="1" dirty="0"/>
              <a:t>好評につきアーカイブ配信決定！！</a:t>
            </a:r>
          </a:p>
          <a:p>
            <a:pPr lvl="0">
              <a:defRPr/>
            </a:pPr>
            <a:r>
              <a:rPr kumimoji="0" lang="ja-JP" altLang="en-US" sz="1100" kern="0" dirty="0"/>
              <a:t> 新リース会計基準適用対応に待ったなし！　</a:t>
            </a:r>
          </a:p>
          <a:p>
            <a:pPr lvl="0">
              <a:defRPr/>
            </a:pPr>
            <a:r>
              <a:rPr kumimoji="0" lang="ja-JP" altLang="en-US" sz="1100" kern="0" dirty="0"/>
              <a:t> ～最新状況の整理と今後対応すべきポイント、</a:t>
            </a:r>
            <a:r>
              <a:rPr kumimoji="0" lang="en-US" altLang="ja-JP" sz="1100" kern="0" dirty="0"/>
              <a:t>AI</a:t>
            </a:r>
            <a:r>
              <a:rPr kumimoji="0" lang="ja-JP" altLang="en-US" sz="1100" kern="0" dirty="0"/>
              <a:t>活用実態のご紹介～</a:t>
            </a:r>
            <a:endParaRPr lang="ja-JP" altLang="en-US" sz="1100" b="1" dirty="0"/>
          </a:p>
        </p:txBody>
      </p:sp>
      <p:sp>
        <p:nvSpPr>
          <p:cNvPr id="10" name="テキスト ボックス 9">
            <a:extLst>
              <a:ext uri="{FF2B5EF4-FFF2-40B4-BE49-F238E27FC236}">
                <a16:creationId xmlns:a16="http://schemas.microsoft.com/office/drawing/2014/main" id="{EFB1351D-BDDB-F958-FF29-A7A971E5C2EB}"/>
              </a:ext>
            </a:extLst>
          </p:cNvPr>
          <p:cNvSpPr txBox="1"/>
          <p:nvPr/>
        </p:nvSpPr>
        <p:spPr>
          <a:xfrm>
            <a:off x="481662" y="4351585"/>
            <a:ext cx="7093545" cy="430887"/>
          </a:xfrm>
          <a:prstGeom prst="rect">
            <a:avLst/>
          </a:prstGeom>
          <a:noFill/>
        </p:spPr>
        <p:txBody>
          <a:bodyPr wrap="square" rtlCol="0">
            <a:spAutoFit/>
          </a:bodyPr>
          <a:lstStyle/>
          <a:p>
            <a:pPr defTabSz="914378">
              <a:defRPr/>
            </a:pPr>
            <a:r>
              <a:rPr lang="zh-TW" altLang="en-US" sz="1100" b="1" dirty="0">
                <a:latin typeface="メイリオ"/>
                <a:ea typeface="メイリオ"/>
              </a:rPr>
              <a:t>開</a:t>
            </a:r>
            <a:r>
              <a:rPr lang="ja-JP" altLang="en-US" sz="1100" b="1" dirty="0">
                <a:latin typeface="メイリオ"/>
                <a:ea typeface="メイリオ"/>
              </a:rPr>
              <a:t>  </a:t>
            </a:r>
            <a:r>
              <a:rPr lang="zh-TW" altLang="en-US" sz="1100" b="1" dirty="0">
                <a:latin typeface="メイリオ"/>
                <a:ea typeface="メイリオ"/>
              </a:rPr>
              <a:t>催 </a:t>
            </a:r>
            <a:r>
              <a:rPr lang="ja-JP" altLang="en-US" sz="1100" b="1" dirty="0">
                <a:latin typeface="メイリオ"/>
                <a:ea typeface="メイリオ"/>
              </a:rPr>
              <a:t> </a:t>
            </a:r>
            <a:r>
              <a:rPr lang="zh-TW" altLang="en-US" sz="1100" b="1" dirty="0">
                <a:latin typeface="メイリオ"/>
                <a:ea typeface="メイリオ"/>
              </a:rPr>
              <a:t>日：</a:t>
            </a:r>
            <a:r>
              <a:rPr lang="en-US" altLang="zh-TW" sz="1100" b="1" dirty="0">
                <a:latin typeface="メイリオ"/>
                <a:ea typeface="メイリオ"/>
              </a:rPr>
              <a:t>202</a:t>
            </a:r>
            <a:r>
              <a:rPr lang="en-US" altLang="ja-JP" sz="1100" b="1" dirty="0">
                <a:latin typeface="メイリオ"/>
                <a:ea typeface="メイリオ"/>
              </a:rPr>
              <a:t>6</a:t>
            </a:r>
            <a:r>
              <a:rPr lang="zh-TW" altLang="en-US" sz="1100" b="1" dirty="0">
                <a:latin typeface="メイリオ"/>
                <a:ea typeface="メイリオ"/>
              </a:rPr>
              <a:t>年</a:t>
            </a:r>
            <a:r>
              <a:rPr lang="en-US" altLang="ja-JP" sz="1100" b="1" dirty="0">
                <a:latin typeface="メイリオ"/>
                <a:ea typeface="メイリオ"/>
              </a:rPr>
              <a:t>6</a:t>
            </a:r>
            <a:r>
              <a:rPr lang="zh-TW" altLang="en-US" sz="1100" b="1" dirty="0">
                <a:latin typeface="メイリオ"/>
                <a:ea typeface="メイリオ"/>
              </a:rPr>
              <a:t>月</a:t>
            </a:r>
            <a:r>
              <a:rPr lang="en-US" altLang="ja-JP" sz="1100" b="1" dirty="0">
                <a:latin typeface="メイリオ"/>
                <a:ea typeface="メイリオ"/>
              </a:rPr>
              <a:t>25</a:t>
            </a:r>
            <a:r>
              <a:rPr lang="zh-TW" altLang="en-US" sz="1100" b="1" dirty="0">
                <a:latin typeface="メイリオ"/>
                <a:ea typeface="メイリオ"/>
              </a:rPr>
              <a:t>日（</a:t>
            </a:r>
            <a:r>
              <a:rPr lang="ja-JP" altLang="en-US" sz="1100" b="1" dirty="0">
                <a:latin typeface="メイリオ"/>
                <a:ea typeface="メイリオ"/>
              </a:rPr>
              <a:t>木</a:t>
            </a:r>
            <a:r>
              <a:rPr lang="zh-TW" altLang="en-US" sz="1100" b="1" dirty="0">
                <a:latin typeface="メイリオ"/>
                <a:ea typeface="メイリオ"/>
              </a:rPr>
              <a:t>）</a:t>
            </a:r>
            <a:r>
              <a:rPr lang="en-US" altLang="ja-JP" sz="1100" b="1" dirty="0">
                <a:latin typeface="メイリオ"/>
                <a:ea typeface="メイリオ"/>
              </a:rPr>
              <a:t>10:00</a:t>
            </a:r>
            <a:r>
              <a:rPr lang="ja-JP" altLang="en-US" sz="1100" b="1" dirty="0">
                <a:latin typeface="メイリオ"/>
                <a:ea typeface="メイリオ"/>
              </a:rPr>
              <a:t>～</a:t>
            </a:r>
            <a:r>
              <a:rPr lang="en-US" altLang="zh-TW" sz="1100" b="1" dirty="0">
                <a:latin typeface="メイリオ"/>
                <a:ea typeface="メイリオ"/>
              </a:rPr>
              <a:t> </a:t>
            </a:r>
            <a:r>
              <a:rPr lang="en-US" altLang="ja-JP" sz="1100" b="1" dirty="0">
                <a:latin typeface="メイリオ"/>
                <a:ea typeface="メイリオ"/>
              </a:rPr>
              <a:t>11:25</a:t>
            </a:r>
            <a:br>
              <a:rPr lang="en-US" altLang="ja-JP" sz="1100" b="1" dirty="0">
                <a:latin typeface="メイリオ"/>
                <a:ea typeface="メイリオ"/>
              </a:rPr>
            </a:br>
            <a:r>
              <a:rPr lang="ja-JP" altLang="en-US" sz="1100" b="1" dirty="0">
                <a:latin typeface="メイリオ"/>
                <a:ea typeface="メイリオ"/>
              </a:rPr>
              <a:t>申し込み ：後日ご案内いたします</a:t>
            </a:r>
            <a:endParaRPr lang="en-US" altLang="zh-TW" sz="1100" b="1" dirty="0">
              <a:latin typeface="メイリオ"/>
              <a:ea typeface="メイリオ"/>
            </a:endParaRPr>
          </a:p>
        </p:txBody>
      </p:sp>
      <p:pic>
        <p:nvPicPr>
          <p:cNvPr id="12" name="図 11">
            <a:extLst>
              <a:ext uri="{FF2B5EF4-FFF2-40B4-BE49-F238E27FC236}">
                <a16:creationId xmlns:a16="http://schemas.microsoft.com/office/drawing/2014/main" id="{155DB8BC-6E78-2F38-7F73-A550294B3A60}"/>
              </a:ext>
            </a:extLst>
          </p:cNvPr>
          <p:cNvPicPr>
            <a:picLocks noChangeAspect="1"/>
          </p:cNvPicPr>
          <p:nvPr/>
        </p:nvPicPr>
        <p:blipFill>
          <a:blip r:embed="rId5"/>
          <a:stretch>
            <a:fillRect/>
          </a:stretch>
        </p:blipFill>
        <p:spPr>
          <a:xfrm>
            <a:off x="5207012" y="3854117"/>
            <a:ext cx="3532942" cy="801670"/>
          </a:xfrm>
          <a:prstGeom prst="rect">
            <a:avLst/>
          </a:prstGeom>
        </p:spPr>
      </p:pic>
    </p:spTree>
    <p:extLst>
      <p:ext uri="{BB962C8B-B14F-4D97-AF65-F5344CB8AC3E}">
        <p14:creationId xmlns:p14="http://schemas.microsoft.com/office/powerpoint/2010/main" val="3305221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511B29-F799-D1FC-44A7-F60F8E60A17F}"/>
              </a:ext>
            </a:extLst>
          </p:cNvPr>
          <p:cNvSpPr>
            <a:spLocks noGrp="1"/>
          </p:cNvSpPr>
          <p:nvPr>
            <p:ph type="sldNum" sz="quarter" idx="10"/>
          </p:nvPr>
        </p:nvSpPr>
        <p:spPr/>
        <p:txBody>
          <a:bodyPr/>
          <a:lstStyle/>
          <a:p>
            <a:fld id="{78AE49ED-73EF-499C-8307-28EB0E7CF529}" type="slidenum">
              <a:rPr lang="ja-JP" altLang="en-US" smtClean="0"/>
              <a:pPr/>
              <a:t>23</a:t>
            </a:fld>
            <a:endParaRPr lang="ja-JP" altLang="en-US" dirty="0"/>
          </a:p>
        </p:txBody>
      </p:sp>
      <p:sp>
        <p:nvSpPr>
          <p:cNvPr id="4" name="フッター プレースホルダー 3">
            <a:extLst>
              <a:ext uri="{FF2B5EF4-FFF2-40B4-BE49-F238E27FC236}">
                <a16:creationId xmlns:a16="http://schemas.microsoft.com/office/drawing/2014/main" id="{FD5742D8-9400-30E1-9C55-6C5E6B093FC8}"/>
              </a:ext>
            </a:extLst>
          </p:cNvPr>
          <p:cNvSpPr>
            <a:spLocks noGrp="1"/>
          </p:cNvSpPr>
          <p:nvPr>
            <p:ph type="ftr" sz="quarter" idx="3"/>
          </p:nvPr>
        </p:nvSpPr>
        <p:spPr/>
        <p:txBody>
          <a:bodyPr/>
          <a:lstStyle/>
          <a:p>
            <a:r>
              <a:rPr lang="en-US" altLang="ja-JP"/>
              <a:t>©2026 Canon IT Solutions Inc. All rights reserved.</a:t>
            </a:r>
            <a:endParaRPr lang="ja-JP" altLang="en-US" dirty="0"/>
          </a:p>
        </p:txBody>
      </p:sp>
      <p:sp>
        <p:nvSpPr>
          <p:cNvPr id="9" name="タイトル 3">
            <a:extLst>
              <a:ext uri="{FF2B5EF4-FFF2-40B4-BE49-F238E27FC236}">
                <a16:creationId xmlns:a16="http://schemas.microsoft.com/office/drawing/2014/main" id="{BAAD67E1-5D00-69BF-3F55-DB7A243B3A5A}"/>
              </a:ext>
            </a:extLst>
          </p:cNvPr>
          <p:cNvSpPr txBox="1">
            <a:spLocks/>
          </p:cNvSpPr>
          <p:nvPr/>
        </p:nvSpPr>
        <p:spPr>
          <a:xfrm>
            <a:off x="1727684" y="735546"/>
            <a:ext cx="5328592" cy="2844316"/>
          </a:xfrm>
          <a:prstGeom prst="rect">
            <a:avLst/>
          </a:prstGeom>
        </p:spPr>
        <p:txBody>
          <a:bodyPr lIns="0" tIns="0" rIns="0" bIns="0" anchor="ctr" anchorCtr="0"/>
          <a:lstStyle>
            <a:lvl1pPr algn="l" defTabSz="914400" rtl="0" eaLnBrk="1" latinLnBrk="0" hangingPunct="1">
              <a:lnSpc>
                <a:spcPct val="100000"/>
              </a:lnSpc>
              <a:spcBef>
                <a:spcPct val="0"/>
              </a:spcBef>
              <a:buNone/>
              <a:defRPr kumimoji="1" sz="2400" b="1" kern="1200">
                <a:solidFill>
                  <a:schemeClr val="tx2"/>
                </a:solidFill>
                <a:latin typeface="+mj-lt"/>
                <a:ea typeface="+mj-ea"/>
                <a:cs typeface="+mj-cs"/>
              </a:defRPr>
            </a:lvl1pPr>
          </a:lstStyle>
          <a:p>
            <a:r>
              <a:rPr lang="en-US" altLang="ja-JP" dirty="0" err="1">
                <a:latin typeface="+mn-ea"/>
              </a:rPr>
              <a:t>SuperStream</a:t>
            </a:r>
            <a:r>
              <a:rPr lang="en-US" altLang="ja-JP" dirty="0">
                <a:latin typeface="+mn-ea"/>
              </a:rPr>
              <a:t>-NX </a:t>
            </a:r>
            <a:r>
              <a:rPr lang="ja-JP" altLang="en-US" dirty="0">
                <a:latin typeface="+mn-ea"/>
              </a:rPr>
              <a:t>共通</a:t>
            </a:r>
            <a:br>
              <a:rPr lang="ja-JP" altLang="en-US" dirty="0">
                <a:latin typeface="+mn-ea"/>
              </a:rPr>
            </a:br>
            <a:r>
              <a:rPr lang="en-US" altLang="ja-JP" dirty="0">
                <a:latin typeface="+mn-ea"/>
              </a:rPr>
              <a:t>2026-06-01</a:t>
            </a:r>
            <a:r>
              <a:rPr lang="ja-JP" altLang="en-US" dirty="0">
                <a:latin typeface="+mn-ea"/>
              </a:rPr>
              <a:t>版</a:t>
            </a:r>
            <a:br>
              <a:rPr lang="en-US" altLang="ja-JP" dirty="0">
                <a:latin typeface="+mn-ea"/>
              </a:rPr>
            </a:br>
            <a:r>
              <a:rPr lang="ja-JP" altLang="en-US" dirty="0">
                <a:latin typeface="+mn-ea"/>
              </a:rPr>
              <a:t>～稼働環境・共通機能追加・改善～</a:t>
            </a:r>
            <a:endParaRPr lang="ja-JP" altLang="en-US" dirty="0"/>
          </a:p>
        </p:txBody>
      </p:sp>
      <p:sp>
        <p:nvSpPr>
          <p:cNvPr id="3" name="テキスト ボックス 2">
            <a:extLst>
              <a:ext uri="{FF2B5EF4-FFF2-40B4-BE49-F238E27FC236}">
                <a16:creationId xmlns:a16="http://schemas.microsoft.com/office/drawing/2014/main" id="{8DC1E587-66A7-868B-3FEB-1DEB6D01E3D1}"/>
              </a:ext>
            </a:extLst>
          </p:cNvPr>
          <p:cNvSpPr txBox="1"/>
          <p:nvPr/>
        </p:nvSpPr>
        <p:spPr>
          <a:xfrm>
            <a:off x="4427984" y="3255826"/>
            <a:ext cx="4013972" cy="1211870"/>
          </a:xfrm>
          <a:prstGeom prst="rect">
            <a:avLst/>
          </a:prstGeom>
          <a:noFill/>
        </p:spPr>
        <p:txBody>
          <a:bodyPr wrap="square" lIns="0" tIns="0" rIns="0" bIns="0" rtlCol="0">
            <a:spAutoFit/>
          </a:bodyPr>
          <a:lstStyle/>
          <a:p>
            <a:pPr>
              <a:lnSpc>
                <a:spcPct val="150000"/>
              </a:lnSpc>
            </a:pPr>
            <a:r>
              <a:rPr lang="ja-JP" altLang="en-US" sz="1800" dirty="0">
                <a:solidFill>
                  <a:srgbClr val="333333"/>
                </a:solidFill>
                <a:effectLst/>
                <a:latin typeface="+mn-ea"/>
                <a:cs typeface="Segoe UI Light" panose="020B0502040204020203" pitchFamily="34" charset="0"/>
              </a:rPr>
              <a:t>ＳｕｐｅｒＳｔｒｅａｍ</a:t>
            </a:r>
            <a:r>
              <a:rPr lang="ja-JP" altLang="en-US" dirty="0">
                <a:solidFill>
                  <a:srgbClr val="333333"/>
                </a:solidFill>
                <a:latin typeface="+mn-ea"/>
                <a:cs typeface="Segoe UI Light" panose="020B0502040204020203" pitchFamily="34" charset="0"/>
              </a:rPr>
              <a:t>開発</a:t>
            </a:r>
            <a:r>
              <a:rPr lang="ja-JP" altLang="en-US" sz="1800" dirty="0">
                <a:solidFill>
                  <a:srgbClr val="333333"/>
                </a:solidFill>
                <a:effectLst/>
                <a:latin typeface="+mn-ea"/>
                <a:cs typeface="Segoe UI Light" panose="020B0502040204020203" pitchFamily="34" charset="0"/>
              </a:rPr>
              <a:t>本部</a:t>
            </a:r>
          </a:p>
          <a:p>
            <a:pPr>
              <a:lnSpc>
                <a:spcPct val="150000"/>
              </a:lnSpc>
            </a:pPr>
            <a:r>
              <a:rPr lang="ja-JP" altLang="en-US" sz="1800" dirty="0">
                <a:solidFill>
                  <a:srgbClr val="333333"/>
                </a:solidFill>
                <a:effectLst/>
                <a:latin typeface="+mn-ea"/>
                <a:cs typeface="Segoe UI Light" panose="020B0502040204020203" pitchFamily="34" charset="0"/>
              </a:rPr>
              <a:t>ＳＳカスタマーサポート部</a:t>
            </a:r>
            <a:endParaRPr lang="en-US" altLang="ja-JP" sz="1800" dirty="0">
              <a:solidFill>
                <a:srgbClr val="333333"/>
              </a:solidFill>
              <a:effectLst/>
              <a:latin typeface="+mn-ea"/>
              <a:cs typeface="Segoe UI Light" panose="020B0502040204020203" pitchFamily="34" charset="0"/>
            </a:endParaRPr>
          </a:p>
          <a:p>
            <a:pPr algn="r">
              <a:lnSpc>
                <a:spcPct val="150000"/>
              </a:lnSpc>
            </a:pPr>
            <a:r>
              <a:rPr lang="ja-JP" altLang="en-US" sz="1800" dirty="0">
                <a:solidFill>
                  <a:srgbClr val="333333"/>
                </a:solidFill>
                <a:effectLst/>
                <a:latin typeface="+mn-ea"/>
                <a:cs typeface="Segoe UI Light" panose="020B0502040204020203" pitchFamily="34" charset="0"/>
              </a:rPr>
              <a:t>齋藤　依里</a:t>
            </a:r>
            <a:endParaRPr lang="en-US" altLang="ja-JP" sz="1600" dirty="0">
              <a:latin typeface="+mn-ea"/>
              <a:cs typeface="Segoe UI Light" panose="020B0502040204020203" pitchFamily="34" charset="0"/>
            </a:endParaRPr>
          </a:p>
        </p:txBody>
      </p:sp>
    </p:spTree>
    <p:extLst>
      <p:ext uri="{BB962C8B-B14F-4D97-AF65-F5344CB8AC3E}">
        <p14:creationId xmlns:p14="http://schemas.microsoft.com/office/powerpoint/2010/main" val="2528506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D3F7B45F-9328-25A6-8FBA-393281B703AE}"/>
              </a:ext>
            </a:extLst>
          </p:cNvPr>
          <p:cNvSpPr txBox="1">
            <a:spLocks/>
          </p:cNvSpPr>
          <p:nvPr/>
        </p:nvSpPr>
        <p:spPr>
          <a:xfrm>
            <a:off x="3128006" y="857301"/>
            <a:ext cx="5652627" cy="3636404"/>
          </a:xfrm>
          <a:prstGeom prst="rect">
            <a:avLst/>
          </a:prstGeom>
        </p:spPr>
        <p:txBody>
          <a:bodyPr lIns="0" tIns="0" rIns="0" bIns="0" anchor="t" anchorCtr="0"/>
          <a:lstStyle>
            <a:lvl1pPr marL="0" indent="0" algn="l" defTabSz="914400" rtl="0" eaLnBrk="1" latinLnBrk="0" hangingPunct="1">
              <a:lnSpc>
                <a:spcPct val="100000"/>
              </a:lnSpc>
              <a:spcBef>
                <a:spcPts val="0"/>
              </a:spcBef>
              <a:spcAft>
                <a:spcPts val="0"/>
              </a:spcAft>
              <a:buFontTx/>
              <a:buNone/>
              <a:tabLst/>
              <a:defRPr kumimoji="1" sz="1800" b="1" kern="1200">
                <a:solidFill>
                  <a:schemeClr val="tx2"/>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Aft>
                <a:spcPts val="400"/>
              </a:spcAft>
            </a:pPr>
            <a:r>
              <a:rPr lang="en-US" altLang="ja-JP" dirty="0" err="1"/>
              <a:t>SuperStream</a:t>
            </a:r>
            <a:r>
              <a:rPr lang="en-US" altLang="ja-JP" dirty="0"/>
              <a:t>-NX </a:t>
            </a:r>
            <a:r>
              <a:rPr lang="ja-JP" altLang="en-US" dirty="0"/>
              <a:t>共通（稼働環境・共通機能）</a:t>
            </a:r>
            <a:endParaRPr lang="en-US" altLang="ja-JP" dirty="0"/>
          </a:p>
          <a:p>
            <a:pPr>
              <a:spcAft>
                <a:spcPts val="400"/>
              </a:spcAft>
            </a:pPr>
            <a:r>
              <a:rPr lang="ja-JP" altLang="en-US" sz="1200" dirty="0"/>
              <a:t>機能改善</a:t>
            </a:r>
            <a:endParaRPr lang="en-US" altLang="ja-JP" sz="1200" dirty="0"/>
          </a:p>
          <a:p>
            <a:pPr>
              <a:lnSpc>
                <a:spcPct val="150000"/>
              </a:lnSpc>
              <a:spcAft>
                <a:spcPts val="400"/>
              </a:spcAft>
            </a:pPr>
            <a:r>
              <a:rPr lang="ja-JP" altLang="en-US" sz="1200" dirty="0"/>
              <a:t>　１．稼働環境</a:t>
            </a:r>
            <a:br>
              <a:rPr lang="en-US" altLang="ja-JP" sz="1200" dirty="0"/>
            </a:br>
            <a:r>
              <a:rPr lang="ja-JP" altLang="en-US" sz="1200" dirty="0"/>
              <a:t>　２．開発用コンポーネントの</a:t>
            </a:r>
            <a:r>
              <a:rPr lang="en-US" altLang="ja-JP" sz="1200" dirty="0"/>
              <a:t>Verup</a:t>
            </a:r>
            <a:r>
              <a:rPr lang="ja-JP" altLang="en-US" sz="1200" dirty="0"/>
              <a:t>対応</a:t>
            </a:r>
            <a:br>
              <a:rPr lang="en-US" altLang="ja-JP" sz="1200" dirty="0"/>
            </a:br>
            <a:r>
              <a:rPr lang="ja-JP" altLang="en-US" sz="1200" dirty="0"/>
              <a:t>　３．プロキシサーバー通信テスト機能の追加</a:t>
            </a:r>
            <a:br>
              <a:rPr lang="en-US" altLang="ja-JP" sz="1200" dirty="0"/>
            </a:br>
            <a:r>
              <a:rPr lang="ja-JP" altLang="en-US" sz="1200" dirty="0"/>
              <a:t>　４．秘密度ラベル</a:t>
            </a:r>
            <a:r>
              <a:rPr lang="en-US" altLang="ja-JP" sz="1200" dirty="0"/>
              <a:t>(Excel</a:t>
            </a:r>
            <a:r>
              <a:rPr lang="ja-JP" altLang="en-US" sz="1200" dirty="0"/>
              <a:t>レポート</a:t>
            </a:r>
            <a:r>
              <a:rPr lang="en-US" altLang="ja-JP" sz="1200" dirty="0"/>
              <a:t>)</a:t>
            </a:r>
            <a:r>
              <a:rPr lang="ja-JP" altLang="en-US" sz="1200" dirty="0"/>
              <a:t>対応</a:t>
            </a:r>
            <a:endParaRPr lang="en-US" altLang="ja-JP" sz="1200" dirty="0"/>
          </a:p>
          <a:p>
            <a:pPr>
              <a:lnSpc>
                <a:spcPct val="150000"/>
              </a:lnSpc>
              <a:spcAft>
                <a:spcPts val="400"/>
              </a:spcAft>
            </a:pPr>
            <a:r>
              <a:rPr lang="ja-JP" altLang="en-US" sz="1200" dirty="0"/>
              <a:t>　５．調査専用スクリプト実行機能の追加</a:t>
            </a:r>
            <a:endParaRPr lang="en-US" altLang="ja-JP" sz="1200" dirty="0"/>
          </a:p>
          <a:p>
            <a:pPr>
              <a:lnSpc>
                <a:spcPct val="150000"/>
              </a:lnSpc>
              <a:spcAft>
                <a:spcPts val="400"/>
              </a:spcAft>
            </a:pPr>
            <a:r>
              <a:rPr lang="ja-JP" altLang="en-US" sz="1200" dirty="0"/>
              <a:t>　６．その他改善</a:t>
            </a:r>
            <a:endParaRPr lang="en-US" altLang="ja-JP" sz="1200" dirty="0"/>
          </a:p>
          <a:p>
            <a:pPr>
              <a:lnSpc>
                <a:spcPct val="150000"/>
              </a:lnSpc>
              <a:spcAft>
                <a:spcPts val="400"/>
              </a:spcAft>
            </a:pPr>
            <a:r>
              <a:rPr lang="en-US" altLang="ja-JP" dirty="0"/>
              <a:t>SuperStream-NX </a:t>
            </a:r>
            <a:r>
              <a:rPr lang="ja-JP" altLang="en-US" dirty="0"/>
              <a:t>従業員モバイルオプション</a:t>
            </a:r>
            <a:endParaRPr lang="en-US" altLang="ja-JP" dirty="0"/>
          </a:p>
          <a:p>
            <a:pPr>
              <a:lnSpc>
                <a:spcPct val="150000"/>
              </a:lnSpc>
              <a:spcAft>
                <a:spcPts val="400"/>
              </a:spcAft>
            </a:pPr>
            <a:r>
              <a:rPr lang="ja-JP" altLang="en-US" sz="1200" dirty="0"/>
              <a:t>機能改善</a:t>
            </a:r>
            <a:endParaRPr lang="en-US" altLang="ja-JP" sz="1200" dirty="0"/>
          </a:p>
          <a:p>
            <a:pPr>
              <a:lnSpc>
                <a:spcPct val="150000"/>
              </a:lnSpc>
              <a:spcAft>
                <a:spcPts val="400"/>
              </a:spcAft>
            </a:pPr>
            <a:r>
              <a:rPr lang="ja-JP" altLang="en-US" sz="1200" dirty="0"/>
              <a:t>　１．</a:t>
            </a:r>
            <a:r>
              <a:rPr lang="en-US" altLang="ja-JP" sz="1200" dirty="0"/>
              <a:t>.NET MAUI 10</a:t>
            </a:r>
            <a:r>
              <a:rPr lang="ja-JP" altLang="en-US" sz="1200" dirty="0"/>
              <a:t>への</a:t>
            </a:r>
            <a:r>
              <a:rPr lang="en-US" altLang="ja-JP" sz="1200" dirty="0"/>
              <a:t>Verup</a:t>
            </a:r>
            <a:r>
              <a:rPr lang="ja-JP" altLang="en-US" sz="1200" dirty="0"/>
              <a:t>対応</a:t>
            </a:r>
            <a:br>
              <a:rPr lang="en-US" altLang="ja-JP" sz="1200" dirty="0"/>
            </a:br>
            <a:endParaRPr lang="en-US" altLang="ja-JP" sz="1200" dirty="0"/>
          </a:p>
          <a:p>
            <a:pPr>
              <a:lnSpc>
                <a:spcPct val="150000"/>
              </a:lnSpc>
              <a:spcAft>
                <a:spcPts val="400"/>
              </a:spcAft>
            </a:pPr>
            <a:endParaRPr lang="en-US" altLang="ja-JP" sz="1200" dirty="0">
              <a:solidFill>
                <a:srgbClr val="92D050"/>
              </a:solidFill>
            </a:endParaRPr>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endParaRPr lang="en-US" altLang="ja-JP" sz="800" dirty="0"/>
          </a:p>
          <a:p>
            <a:endParaRPr lang="en-US" altLang="ja-JP" sz="1200" dirty="0"/>
          </a:p>
          <a:p>
            <a:endParaRPr lang="en-US" altLang="ja-JP" sz="800" dirty="0"/>
          </a:p>
          <a:p>
            <a:endParaRPr lang="en-US" altLang="ja-JP" sz="1200" b="0" dirty="0"/>
          </a:p>
          <a:p>
            <a:endParaRPr lang="en-US" altLang="ja-JP" sz="1200" b="0" dirty="0"/>
          </a:p>
          <a:p>
            <a:endParaRPr lang="en-US" altLang="ja-JP" sz="1200" b="0" dirty="0"/>
          </a:p>
          <a:p>
            <a:endParaRPr lang="en-US" altLang="ja-JP" sz="1200" b="0" dirty="0"/>
          </a:p>
        </p:txBody>
      </p:sp>
      <p:sp>
        <p:nvSpPr>
          <p:cNvPr id="2" name="フッター プレースホルダー 1"/>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24</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2988469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25</a:t>
            </a:fld>
            <a:endParaRPr kumimoji="1" lang="ja-JP" altLang="en-US"/>
          </a:p>
        </p:txBody>
      </p:sp>
      <p:sp>
        <p:nvSpPr>
          <p:cNvPr id="4" name="タイトル 3"/>
          <p:cNvSpPr>
            <a:spLocks noGrp="1"/>
          </p:cNvSpPr>
          <p:nvPr>
            <p:ph type="title"/>
          </p:nvPr>
        </p:nvSpPr>
        <p:spPr/>
        <p:txBody>
          <a:bodyPr/>
          <a:lstStyle/>
          <a:p>
            <a:r>
              <a:rPr lang="en-US" altLang="ja-JP" sz="2400">
                <a:latin typeface="+mn-ea"/>
              </a:rPr>
              <a:t>SuperStream-NX </a:t>
            </a:r>
            <a:r>
              <a:rPr lang="ja-JP" altLang="en-US" sz="2400">
                <a:latin typeface="+mn-ea"/>
              </a:rPr>
              <a:t>共通</a:t>
            </a:r>
            <a:r>
              <a:rPr lang="en-US" altLang="ja-JP" sz="2400">
                <a:latin typeface="+mn-ea"/>
              </a:rPr>
              <a:t> </a:t>
            </a:r>
            <a:r>
              <a:rPr lang="ja-JP" altLang="en-US" sz="1800">
                <a:latin typeface="+mn-ea"/>
              </a:rPr>
              <a:t>機能改善　 </a:t>
            </a:r>
            <a:br>
              <a:rPr lang="en-US" altLang="ja-JP" sz="2800"/>
            </a:br>
            <a:r>
              <a:rPr lang="ja-JP" altLang="en-US" sz="1800"/>
              <a:t>１．稼働環境（統合会計・人事給与）</a:t>
            </a:r>
            <a:endParaRPr kumimoji="1" lang="ja-JP" altLang="en-US"/>
          </a:p>
        </p:txBody>
      </p:sp>
      <p:graphicFrame>
        <p:nvGraphicFramePr>
          <p:cNvPr id="19" name="表 18"/>
          <p:cNvGraphicFramePr>
            <a:graphicFrameLocks noGrp="1"/>
          </p:cNvGraphicFramePr>
          <p:nvPr/>
        </p:nvGraphicFramePr>
        <p:xfrm>
          <a:off x="359064" y="1064523"/>
          <a:ext cx="7920000" cy="2354482"/>
        </p:xfrm>
        <a:graphic>
          <a:graphicData uri="http://schemas.openxmlformats.org/drawingml/2006/table">
            <a:tbl>
              <a:tblPr bandRow="1">
                <a:tableStyleId>{2D5ABB26-0587-4C30-8999-92F81FD0307C}</a:tableStyleId>
              </a:tblPr>
              <a:tblGrid>
                <a:gridCol w="2808000">
                  <a:extLst>
                    <a:ext uri="{9D8B030D-6E8A-4147-A177-3AD203B41FA5}">
                      <a16:colId xmlns:a16="http://schemas.microsoft.com/office/drawing/2014/main" val="3862859341"/>
                    </a:ext>
                  </a:extLst>
                </a:gridCol>
                <a:gridCol w="5112000">
                  <a:extLst>
                    <a:ext uri="{9D8B030D-6E8A-4147-A177-3AD203B41FA5}">
                      <a16:colId xmlns:a16="http://schemas.microsoft.com/office/drawing/2014/main" val="955415592"/>
                    </a:ext>
                  </a:extLst>
                </a:gridCol>
              </a:tblGrid>
              <a:tr h="392414">
                <a:tc>
                  <a:txBody>
                    <a:bodyPr/>
                    <a:lstStyle/>
                    <a:p>
                      <a:r>
                        <a:rPr kumimoji="1" lang="ja-JP" altLang="en-US" sz="1400" b="1">
                          <a:latin typeface="+mn-ea"/>
                          <a:ea typeface="+mn-ea"/>
                        </a:rPr>
                        <a:t>アプリケーションサーバ</a:t>
                      </a:r>
                      <a:r>
                        <a:rPr kumimoji="1" lang="en-US" altLang="ja-JP" sz="1400" b="1">
                          <a:latin typeface="+mn-ea"/>
                          <a:ea typeface="+mn-ea"/>
                        </a:rPr>
                        <a:t>OS</a:t>
                      </a:r>
                      <a:r>
                        <a:rPr kumimoji="1" lang="ja-JP" altLang="en-US" sz="1400" b="1">
                          <a:latin typeface="+mn-ea"/>
                          <a:ea typeface="+mn-ea"/>
                        </a:rPr>
                        <a:t>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dirty="0">
                          <a:latin typeface="+mn-ea"/>
                          <a:ea typeface="+mn-ea"/>
                        </a:rPr>
                        <a:t>Windows Server 2016, 2019,</a:t>
                      </a:r>
                      <a:r>
                        <a:rPr kumimoji="1" lang="ja-JP" altLang="en-US" sz="1400" dirty="0">
                          <a:latin typeface="+mn-ea"/>
                          <a:ea typeface="+mn-ea"/>
                        </a:rPr>
                        <a:t> </a:t>
                      </a:r>
                      <a:r>
                        <a:rPr kumimoji="1" lang="en-US" altLang="ja-JP" sz="1400" dirty="0">
                          <a:latin typeface="+mn-ea"/>
                          <a:ea typeface="+mn-ea"/>
                        </a:rPr>
                        <a:t>2022,</a:t>
                      </a:r>
                      <a:r>
                        <a:rPr kumimoji="1" lang="ja-JP" altLang="en-US" sz="1400" dirty="0">
                          <a:latin typeface="+mn-ea"/>
                          <a:ea typeface="+mn-ea"/>
                        </a:rPr>
                        <a:t> </a:t>
                      </a:r>
                      <a:r>
                        <a:rPr kumimoji="1" lang="en-US" altLang="ja-JP" sz="1400" dirty="0">
                          <a:latin typeface="+mn-ea"/>
                          <a:ea typeface="+mn-ea"/>
                        </a:rPr>
                        <a:t>2025</a:t>
                      </a:r>
                      <a:r>
                        <a:rPr kumimoji="1" lang="ja-JP" altLang="en-US" sz="1400" dirty="0">
                          <a:latin typeface="+mn-ea"/>
                          <a:ea typeface="+mn-ea"/>
                        </a:rPr>
                        <a:t> </a:t>
                      </a:r>
                      <a:r>
                        <a:rPr kumimoji="1" lang="en-US" altLang="ja-JP" sz="1400" dirty="0">
                          <a:latin typeface="+mn-ea"/>
                          <a:ea typeface="+mn-ea"/>
                        </a:rPr>
                        <a:t>※1,2</a:t>
                      </a:r>
                      <a:endParaRPr kumimoji="1" lang="ja-JP" altLang="en-US" sz="1400" dirty="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4333962"/>
                  </a:ext>
                </a:extLst>
              </a:tr>
              <a:tr h="392414">
                <a:tc>
                  <a:txBody>
                    <a:bodyPr/>
                    <a:lstStyle/>
                    <a:p>
                      <a:r>
                        <a:rPr kumimoji="1" lang="ja-JP" altLang="en-US" sz="1400" b="1">
                          <a:latin typeface="+mn-ea"/>
                          <a:ea typeface="+mn-ea"/>
                        </a:rPr>
                        <a:t>クライアント</a:t>
                      </a:r>
                      <a:r>
                        <a:rPr kumimoji="1" lang="en-US" altLang="ja-JP" sz="1400" b="1">
                          <a:latin typeface="+mn-ea"/>
                          <a:ea typeface="+mn-ea"/>
                        </a:rPr>
                        <a:t>OS</a:t>
                      </a:r>
                      <a:endParaRPr kumimoji="1" lang="ja-JP" altLang="en-US" sz="1400" b="1">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dirty="0">
                          <a:latin typeface="+mn-ea"/>
                          <a:ea typeface="+mn-ea"/>
                        </a:rPr>
                        <a:t>Windows 11 ※3</a:t>
                      </a:r>
                      <a:endParaRPr kumimoji="1" lang="ja-JP" altLang="en-US" sz="1400" dirty="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826411"/>
                  </a:ext>
                </a:extLst>
              </a:tr>
              <a:tr h="523218">
                <a:tc>
                  <a:txBody>
                    <a:bodyPr/>
                    <a:lstStyle/>
                    <a:p>
                      <a:r>
                        <a:rPr kumimoji="1" lang="en-US" altLang="ja-JP" sz="1400" b="1">
                          <a:latin typeface="+mn-ea"/>
                          <a:ea typeface="+mn-ea"/>
                        </a:rPr>
                        <a:t>DBMS</a:t>
                      </a:r>
                      <a:endParaRPr kumimoji="1" lang="ja-JP" altLang="en-US" sz="1400" b="1">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kumimoji="1" lang="en-US" altLang="ja-JP" sz="1400" b="1" dirty="0">
                          <a:latin typeface="+mn-ea"/>
                          <a:ea typeface="+mn-ea"/>
                        </a:rPr>
                        <a:t>Oracle</a:t>
                      </a:r>
                      <a:r>
                        <a:rPr lang="ja-JP" altLang="en-US" sz="1400" b="0" dirty="0">
                          <a:latin typeface="+mn-ea"/>
                          <a:ea typeface="+mn-ea"/>
                        </a:rPr>
                        <a:t>    　</a:t>
                      </a:r>
                      <a:r>
                        <a:rPr lang="en-US" altLang="ja-JP" sz="1400" b="0" dirty="0">
                          <a:latin typeface="+mn-ea"/>
                          <a:ea typeface="+mn-ea"/>
                        </a:rPr>
                        <a:t>※4,5</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　</a:t>
                      </a:r>
                      <a:r>
                        <a:rPr kumimoji="1" lang="en-US" altLang="ja-JP" sz="1400" dirty="0">
                          <a:latin typeface="+mn-ea"/>
                          <a:ea typeface="+mn-ea"/>
                        </a:rPr>
                        <a:t>19c</a:t>
                      </a:r>
                      <a:r>
                        <a:rPr lang="en-US" altLang="ja-JP" sz="1400" dirty="0">
                          <a:latin typeface="+mn-ea"/>
                          <a:ea typeface="+mn-ea"/>
                        </a:rPr>
                        <a:t>         </a:t>
                      </a:r>
                      <a:endParaRPr kumimoji="1" lang="ja-JP" altLang="en-US" sz="1400" dirty="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6340625"/>
                  </a:ext>
                </a:extLst>
              </a:tr>
              <a:tr h="523218">
                <a:tc>
                  <a:txBody>
                    <a:bodyPr/>
                    <a:lstStyle/>
                    <a:p>
                      <a:endParaRPr kumimoji="1" lang="ja-JP" altLang="en-US" sz="1400" dirty="0">
                        <a:latin typeface="+mn-ea"/>
                        <a:ea typeface="+mn-ea"/>
                      </a:endParaRP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b="1" dirty="0">
                          <a:latin typeface="+mn-ea"/>
                          <a:ea typeface="+mn-ea"/>
                        </a:rPr>
                        <a:t>SQL Server</a:t>
                      </a:r>
                      <a:r>
                        <a:rPr lang="en-US" altLang="ja-JP" sz="1400" b="1" dirty="0">
                          <a:latin typeface="+mn-ea"/>
                          <a:ea typeface="+mn-ea"/>
                        </a:rPr>
                        <a:t>(</a:t>
                      </a:r>
                      <a:r>
                        <a:rPr lang="en-US" altLang="ja-JP" sz="1400" b="1" dirty="0" err="1">
                          <a:latin typeface="+mn-ea"/>
                          <a:ea typeface="+mn-ea"/>
                        </a:rPr>
                        <a:t>人事給与は非対応</a:t>
                      </a:r>
                      <a:r>
                        <a:rPr lang="en-US" altLang="ja-JP" sz="1400" b="1" dirty="0">
                          <a:latin typeface="+mn-ea"/>
                          <a:ea typeface="+mn-ea"/>
                        </a:rPr>
                        <a:t>)</a:t>
                      </a:r>
                    </a:p>
                    <a:p>
                      <a:r>
                        <a:rPr kumimoji="1" lang="ja-JP" altLang="en-US" sz="1400" dirty="0">
                          <a:latin typeface="+mn-ea"/>
                          <a:ea typeface="+mn-ea"/>
                        </a:rPr>
                        <a:t>　</a:t>
                      </a:r>
                      <a:r>
                        <a:rPr kumimoji="1" lang="en-US" altLang="ja-JP" sz="1400" dirty="0">
                          <a:latin typeface="+mn-ea"/>
                          <a:ea typeface="+mn-ea"/>
                        </a:rPr>
                        <a:t>2017, 2019,</a:t>
                      </a:r>
                      <a:r>
                        <a:rPr kumimoji="1" lang="ja-JP" altLang="en-US" sz="1400" dirty="0">
                          <a:latin typeface="+mn-ea"/>
                          <a:ea typeface="+mn-ea"/>
                        </a:rPr>
                        <a:t> </a:t>
                      </a:r>
                      <a:r>
                        <a:rPr kumimoji="1" lang="en-US" altLang="ja-JP" sz="1400" dirty="0">
                          <a:latin typeface="+mn-ea"/>
                          <a:ea typeface="+mn-ea"/>
                        </a:rPr>
                        <a:t>2022, 2025</a:t>
                      </a:r>
                      <a:endParaRPr kumimoji="1" lang="en-US" altLang="ja-JP" sz="1400" b="1" dirty="0">
                        <a:latin typeface="+mn-ea"/>
                        <a:ea typeface="+mn-ea"/>
                      </a:endParaRP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866298"/>
                  </a:ext>
                </a:extLst>
              </a:tr>
              <a:tr h="523218">
                <a:tc>
                  <a:txBody>
                    <a:bodyPr/>
                    <a:lstStyle/>
                    <a:p>
                      <a:r>
                        <a:rPr kumimoji="1" lang="ja-JP" altLang="en-US" sz="1400" b="1" dirty="0">
                          <a:latin typeface="+mn-ea"/>
                          <a:ea typeface="+mn-ea"/>
                        </a:rPr>
                        <a:t>モバイル</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b="0" dirty="0">
                          <a:latin typeface="+mn-ea"/>
                          <a:ea typeface="+mn-ea"/>
                        </a:rPr>
                        <a:t>iOS 26.2,18.3</a:t>
                      </a:r>
                    </a:p>
                    <a:p>
                      <a:r>
                        <a:rPr kumimoji="1" lang="en-US" altLang="ja-JP" sz="1400" b="0" dirty="0">
                          <a:latin typeface="+mn-ea"/>
                          <a:ea typeface="+mn-ea"/>
                        </a:rPr>
                        <a:t>Android 16,15</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7292869"/>
                  </a:ext>
                </a:extLst>
              </a:tr>
            </a:tbl>
          </a:graphicData>
        </a:graphic>
      </p:graphicFrame>
      <p:sp>
        <p:nvSpPr>
          <p:cNvPr id="20" name="テキスト ボックス 19"/>
          <p:cNvSpPr txBox="1"/>
          <p:nvPr/>
        </p:nvSpPr>
        <p:spPr>
          <a:xfrm>
            <a:off x="358775" y="3399842"/>
            <a:ext cx="8100290" cy="1508105"/>
          </a:xfrm>
          <a:prstGeom prst="rect">
            <a:avLst/>
          </a:prstGeom>
          <a:noFill/>
        </p:spPr>
        <p:txBody>
          <a:bodyPr wrap="square" rtlCol="0">
            <a:spAutoFit/>
          </a:bodyPr>
          <a:lstStyle/>
          <a:p>
            <a:pPr marL="35560">
              <a:spcBef>
                <a:spcPts val="600"/>
              </a:spcBef>
            </a:pPr>
            <a:r>
              <a:rPr lang="en-US" altLang="ja-JP" sz="1200" dirty="0">
                <a:latin typeface="+mn-ea"/>
              </a:rPr>
              <a:t>※1 </a:t>
            </a:r>
            <a:r>
              <a:rPr lang="ja-JP" altLang="en-US" sz="1200" dirty="0"/>
              <a:t>証憑管理オプションおよび証憑管理</a:t>
            </a:r>
            <a:r>
              <a:rPr lang="en-US" altLang="ja-JP" sz="1200" dirty="0"/>
              <a:t>e</a:t>
            </a:r>
            <a:r>
              <a:rPr lang="ja-JP" altLang="en-US" sz="1200" dirty="0"/>
              <a:t>文書対応オプションは「</a:t>
            </a:r>
            <a:r>
              <a:rPr lang="en-US" altLang="ja-JP" sz="1200" dirty="0"/>
              <a:t>Windows Server 2025</a:t>
            </a:r>
            <a:r>
              <a:rPr lang="ja-JP" altLang="en-US" sz="1200" dirty="0"/>
              <a:t>」サポート対象外です</a:t>
            </a:r>
            <a:endParaRPr lang="en-US" altLang="ja-JP" sz="1200" dirty="0"/>
          </a:p>
          <a:p>
            <a:pPr marL="35560">
              <a:spcBef>
                <a:spcPts val="600"/>
              </a:spcBef>
            </a:pPr>
            <a:r>
              <a:rPr lang="en-US" altLang="ja-JP" sz="1200" dirty="0"/>
              <a:t>※2</a:t>
            </a:r>
            <a:r>
              <a:rPr lang="ja-JP" altLang="en-US" sz="1200" dirty="0"/>
              <a:t> </a:t>
            </a:r>
            <a:r>
              <a:rPr lang="en-US" altLang="ja-JP" sz="1200" dirty="0"/>
              <a:t>Windows Server 2016</a:t>
            </a:r>
            <a:r>
              <a:rPr lang="ja-JP" altLang="en-US" sz="1200" dirty="0"/>
              <a:t>は、</a:t>
            </a:r>
            <a:r>
              <a:rPr lang="en-US" altLang="ja-JP" sz="1200" dirty="0"/>
              <a:t>2027</a:t>
            </a:r>
            <a:r>
              <a:rPr lang="ja-JP" altLang="en-US" sz="1200" dirty="0"/>
              <a:t>年</a:t>
            </a:r>
            <a:r>
              <a:rPr lang="en-US" altLang="ja-JP" sz="1200" dirty="0"/>
              <a:t>1</a:t>
            </a:r>
            <a:r>
              <a:rPr lang="ja-JP" altLang="en-US" sz="1200" dirty="0"/>
              <a:t>月に延長サポートが終了します</a:t>
            </a:r>
            <a:endParaRPr lang="en-US" altLang="ja-JP" sz="1200" dirty="0"/>
          </a:p>
          <a:p>
            <a:pPr marL="35560">
              <a:spcBef>
                <a:spcPts val="600"/>
              </a:spcBef>
            </a:pPr>
            <a:r>
              <a:rPr lang="en-US" altLang="ja-JP" sz="1200" dirty="0">
                <a:latin typeface="+mn-ea"/>
              </a:rPr>
              <a:t>※3 Microsoft Edge WebView2 </a:t>
            </a:r>
            <a:r>
              <a:rPr lang="ja-JP" altLang="en-US" sz="1200" dirty="0">
                <a:latin typeface="+mn-ea"/>
              </a:rPr>
              <a:t>ランタイムが必要です</a:t>
            </a:r>
            <a:endParaRPr lang="en-US" altLang="ja-JP" sz="1200" dirty="0">
              <a:latin typeface="+mn-ea"/>
            </a:endParaRPr>
          </a:p>
          <a:p>
            <a:pPr marL="35560">
              <a:spcBef>
                <a:spcPts val="600"/>
              </a:spcBef>
            </a:pPr>
            <a:r>
              <a:rPr lang="en-US" altLang="ja-JP" sz="1200" dirty="0">
                <a:latin typeface="+mn-ea"/>
              </a:rPr>
              <a:t>※4 Oracle Database</a:t>
            </a:r>
            <a:r>
              <a:rPr lang="ja-JP" altLang="en-US" sz="1200" dirty="0">
                <a:latin typeface="+mn-ea"/>
              </a:rPr>
              <a:t>は</a:t>
            </a:r>
            <a:r>
              <a:rPr lang="en-US" altLang="ja-JP" sz="1200" dirty="0">
                <a:latin typeface="+mn-ea"/>
              </a:rPr>
              <a:t>19.30</a:t>
            </a:r>
            <a:r>
              <a:rPr lang="ja-JP" altLang="en-US" sz="1200" dirty="0">
                <a:latin typeface="+mn-ea"/>
              </a:rPr>
              <a:t>で動作確認しています</a:t>
            </a:r>
            <a:endParaRPr lang="en-US" altLang="ja-JP" sz="1200" dirty="0">
              <a:latin typeface="+mn-ea"/>
            </a:endParaRPr>
          </a:p>
          <a:p>
            <a:pPr marL="35560">
              <a:spcBef>
                <a:spcPts val="600"/>
              </a:spcBef>
            </a:pPr>
            <a:r>
              <a:rPr lang="en-US" altLang="ja-JP" sz="1200" dirty="0">
                <a:latin typeface="+mn-ea"/>
              </a:rPr>
              <a:t>※5 19.8</a:t>
            </a:r>
            <a:r>
              <a:rPr lang="ja-JP" altLang="en-US" sz="1200" dirty="0">
                <a:latin typeface="+mn-ea"/>
              </a:rPr>
              <a:t>から</a:t>
            </a:r>
            <a:r>
              <a:rPr lang="en-US" altLang="ja-JP" sz="1200" dirty="0">
                <a:latin typeface="+mn-ea"/>
              </a:rPr>
              <a:t>19.12</a:t>
            </a:r>
            <a:r>
              <a:rPr lang="ja-JP" altLang="en-US" sz="1200" dirty="0">
                <a:latin typeface="+mn-ea"/>
              </a:rPr>
              <a:t>までは</a:t>
            </a:r>
            <a:r>
              <a:rPr lang="en-US" altLang="ja-JP" sz="1200" dirty="0">
                <a:latin typeface="+mn-ea"/>
              </a:rPr>
              <a:t>Oracle</a:t>
            </a:r>
            <a:r>
              <a:rPr lang="ja-JP" altLang="en-US" sz="1200" dirty="0">
                <a:latin typeface="+mn-ea"/>
              </a:rPr>
              <a:t>不具合のため一部の機能が動作しません</a:t>
            </a:r>
            <a:br>
              <a:rPr lang="en-US" altLang="ja-JP" sz="1200" dirty="0">
                <a:latin typeface="+mn-ea"/>
              </a:rPr>
            </a:br>
            <a:r>
              <a:rPr lang="ja-JP" altLang="en-US" sz="1200" dirty="0">
                <a:latin typeface="+mn-ea"/>
              </a:rPr>
              <a:t>　　初期化パラメータの変更が必要です　「</a:t>
            </a:r>
            <a:r>
              <a:rPr lang="en-US" altLang="ja-JP" sz="1200" dirty="0">
                <a:latin typeface="+mn-ea"/>
              </a:rPr>
              <a:t>alter system set “_</a:t>
            </a:r>
            <a:r>
              <a:rPr lang="en-US" altLang="ja-JP" sz="1200" dirty="0" err="1">
                <a:latin typeface="+mn-ea"/>
              </a:rPr>
              <a:t>fix_control</a:t>
            </a:r>
            <a:r>
              <a:rPr lang="en-US" altLang="ja-JP" sz="1200" dirty="0">
                <a:latin typeface="+mn-ea"/>
              </a:rPr>
              <a:t>” = ‘21800590:off’;</a:t>
            </a:r>
            <a:r>
              <a:rPr lang="ja-JP" altLang="en-US" sz="1200" dirty="0">
                <a:latin typeface="+mn-ea"/>
              </a:rPr>
              <a:t>」</a:t>
            </a:r>
          </a:p>
        </p:txBody>
      </p:sp>
      <p:sp>
        <p:nvSpPr>
          <p:cNvPr id="3" name="フッター プレースホルダー 4">
            <a:extLst>
              <a:ext uri="{FF2B5EF4-FFF2-40B4-BE49-F238E27FC236}">
                <a16:creationId xmlns:a16="http://schemas.microsoft.com/office/drawing/2014/main" id="{15753D62-1D87-6D8C-D669-0B45EBB91B47}"/>
              </a:ext>
            </a:extLst>
          </p:cNvPr>
          <p:cNvSpPr>
            <a:spLocks noGrp="1"/>
          </p:cNvSpPr>
          <p:nvPr>
            <p:ph type="ftr" sz="quarter" idx="3"/>
          </p:nvPr>
        </p:nvSpPr>
        <p:spPr>
          <a:xfrm>
            <a:off x="358775" y="4803998"/>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3697888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26</a:t>
            </a:fld>
            <a:endParaRPr kumimoji="1" lang="ja-JP" altLang="en-US"/>
          </a:p>
        </p:txBody>
      </p:sp>
      <p:sp>
        <p:nvSpPr>
          <p:cNvPr id="4" name="タイトル 3"/>
          <p:cNvSpPr>
            <a:spLocks noGrp="1"/>
          </p:cNvSpPr>
          <p:nvPr>
            <p:ph type="title"/>
          </p:nvPr>
        </p:nvSpPr>
        <p:spPr/>
        <p:txBody>
          <a:bodyPr/>
          <a:lstStyle/>
          <a:p>
            <a:r>
              <a:rPr lang="en-US" altLang="ja-JP" sz="2400">
                <a:latin typeface="+mn-ea"/>
              </a:rPr>
              <a:t>SuperStream-NX </a:t>
            </a:r>
            <a:r>
              <a:rPr lang="ja-JP" altLang="en-US" sz="2400">
                <a:latin typeface="+mn-ea"/>
              </a:rPr>
              <a:t>共通</a:t>
            </a:r>
            <a:r>
              <a:rPr lang="en-US" altLang="ja-JP" sz="2400">
                <a:latin typeface="+mn-ea"/>
              </a:rPr>
              <a:t> </a:t>
            </a:r>
            <a:r>
              <a:rPr lang="ja-JP" altLang="en-US" sz="1800">
                <a:latin typeface="+mn-ea"/>
              </a:rPr>
              <a:t>機能改善　 </a:t>
            </a:r>
            <a:br>
              <a:rPr lang="en-US" altLang="ja-JP" sz="2800"/>
            </a:br>
            <a:r>
              <a:rPr lang="ja-JP" altLang="en-US" sz="1800"/>
              <a:t>１．稼働環境（統合会計・人事給与）</a:t>
            </a:r>
            <a:endParaRPr kumimoji="1" lang="ja-JP" altLang="en-US"/>
          </a:p>
        </p:txBody>
      </p:sp>
      <p:graphicFrame>
        <p:nvGraphicFramePr>
          <p:cNvPr id="19" name="表 18"/>
          <p:cNvGraphicFramePr>
            <a:graphicFrameLocks noGrp="1"/>
          </p:cNvGraphicFramePr>
          <p:nvPr/>
        </p:nvGraphicFramePr>
        <p:xfrm>
          <a:off x="360754" y="1053504"/>
          <a:ext cx="7920000" cy="2607189"/>
        </p:xfrm>
        <a:graphic>
          <a:graphicData uri="http://schemas.openxmlformats.org/drawingml/2006/table">
            <a:tbl>
              <a:tblPr bandRow="1">
                <a:tableStyleId>{2D5ABB26-0587-4C30-8999-92F81FD0307C}</a:tableStyleId>
              </a:tblPr>
              <a:tblGrid>
                <a:gridCol w="2808000">
                  <a:extLst>
                    <a:ext uri="{9D8B030D-6E8A-4147-A177-3AD203B41FA5}">
                      <a16:colId xmlns:a16="http://schemas.microsoft.com/office/drawing/2014/main" val="3862859341"/>
                    </a:ext>
                  </a:extLst>
                </a:gridCol>
                <a:gridCol w="5112000">
                  <a:extLst>
                    <a:ext uri="{9D8B030D-6E8A-4147-A177-3AD203B41FA5}">
                      <a16:colId xmlns:a16="http://schemas.microsoft.com/office/drawing/2014/main" val="955415592"/>
                    </a:ext>
                  </a:extLst>
                </a:gridCol>
              </a:tblGrid>
              <a:tr h="41166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400" b="1" i="0" u="none" strike="noStrike" noProof="0">
                          <a:latin typeface="+mn-ea"/>
                          <a:ea typeface="+mn-ea"/>
                        </a:rPr>
                        <a:t>Web・</a:t>
                      </a:r>
                      <a:r>
                        <a:rPr kumimoji="1" lang="ja-JP" altLang="ja-JP" sz="1400" b="1" i="0" u="none" strike="noStrike" noProof="0">
                          <a:latin typeface="+mn-ea"/>
                          <a:ea typeface="+mn-ea"/>
                        </a:rPr>
                        <a:t>アプリケーションサーバ</a:t>
                      </a:r>
                      <a:endParaRPr kumimoji="1" lang="ja-JP" altLang="en-US" sz="1400" b="1">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40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4333962"/>
                  </a:ext>
                </a:extLst>
              </a:tr>
              <a:tr h="548882">
                <a:tc>
                  <a:txBody>
                    <a:bodyPr/>
                    <a:lstStyle/>
                    <a:p>
                      <a:pPr lvl="0" algn="l">
                        <a:lnSpc>
                          <a:spcPct val="100000"/>
                        </a:lnSpc>
                        <a:spcBef>
                          <a:spcPts val="0"/>
                        </a:spcBef>
                        <a:spcAft>
                          <a:spcPts val="0"/>
                        </a:spcAft>
                        <a:buNone/>
                      </a:pPr>
                      <a:r>
                        <a:rPr lang="ja-JP" altLang="en-US" sz="1400" b="0" i="0" u="none" strike="noStrike" noProof="0">
                          <a:latin typeface="+mn-ea"/>
                          <a:ea typeface="+mn-ea"/>
                        </a:rPr>
                        <a:t>　統合会計・固定資産管理</a:t>
                      </a:r>
                      <a:endParaRPr lang="en-US" altLang="ja-JP" sz="1400" b="0" i="0" u="none" strike="noStrike" noProof="0">
                        <a:latin typeface="+mn-ea"/>
                        <a:ea typeface="+mn-ea"/>
                      </a:endParaRPr>
                    </a:p>
                    <a:p>
                      <a:pPr lvl="0" algn="l">
                        <a:lnSpc>
                          <a:spcPct val="100000"/>
                        </a:lnSpc>
                        <a:spcBef>
                          <a:spcPts val="0"/>
                        </a:spcBef>
                        <a:spcAft>
                          <a:spcPts val="0"/>
                        </a:spcAft>
                        <a:buNone/>
                      </a:pPr>
                      <a:r>
                        <a:rPr lang="ja-JP" altLang="en-US" sz="1400" b="0" i="0" u="none" strike="noStrike" noProof="0">
                          <a:latin typeface="+mn-ea"/>
                          <a:ea typeface="+mn-ea"/>
                        </a:rPr>
                        <a:t>　人事管理・給与管理</a:t>
                      </a:r>
                      <a:endParaRPr lang="en-US" altLang="ja-JP" sz="1400" b="0" i="0" u="none" strike="noStrike" noProof="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altLang="ja-JP" sz="1400" b="0" i="0" u="none" strike="noStrike" noProof="0">
                          <a:latin typeface="Meiryo"/>
                        </a:rPr>
                        <a:t>Internet Information Services</a:t>
                      </a:r>
                      <a:endParaRPr lang="en-US" altLang="ja-JP" sz="1400" b="0" i="0" u="none" strike="noStrike" noProof="0">
                        <a:latin typeface="+mn-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826411"/>
                  </a:ext>
                </a:extLst>
              </a:tr>
              <a:tr h="548882">
                <a:tc>
                  <a:txBody>
                    <a:bodyPr/>
                    <a:lstStyle/>
                    <a:p>
                      <a:pPr lvl="0">
                        <a:buNone/>
                      </a:pPr>
                      <a:r>
                        <a:rPr lang="ja-JP" altLang="en-US" sz="1400" b="0" i="0" u="none" strike="noStrike" noProof="0" dirty="0">
                          <a:latin typeface="+mn-ea"/>
                          <a:ea typeface="+mn-ea"/>
                        </a:rPr>
                        <a:t>　人事諸届・照会　</a:t>
                      </a:r>
                      <a:r>
                        <a:rPr lang="en-US" altLang="ja-JP" sz="1400" b="0" i="0" u="none" strike="noStrike" noProof="0" dirty="0">
                          <a:latin typeface="+mn-ea"/>
                          <a:ea typeface="+mn-ea"/>
                        </a:rPr>
                        <a:t>※1</a:t>
                      </a:r>
                      <a:endParaRPr kumimoji="1" lang="ja-JP" altLang="en-US" sz="1400" dirty="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buNone/>
                      </a:pPr>
                      <a:r>
                        <a:rPr kumimoji="1" lang="en-US" sz="1400" b="0" i="0" u="none" strike="noStrike" noProof="0" dirty="0">
                          <a:latin typeface="メイリオ"/>
                        </a:rPr>
                        <a:t>Oracle</a:t>
                      </a:r>
                      <a:r>
                        <a:rPr kumimoji="1" lang="en-US" altLang="ja-JP" sz="1400" b="0" i="0" u="none" strike="noStrike" noProof="0" dirty="0">
                          <a:latin typeface="メイリオ"/>
                        </a:rPr>
                        <a:t> </a:t>
                      </a:r>
                      <a:r>
                        <a:rPr lang="en-US" altLang="ja-JP" sz="1400" b="0" i="0" u="none" strike="noStrike" noProof="0" dirty="0">
                          <a:latin typeface="メイリオ"/>
                        </a:rPr>
                        <a:t>WebLogic</a:t>
                      </a:r>
                      <a:r>
                        <a:rPr lang="ja-JP" altLang="en-US" sz="1400" b="0" i="0" u="none" strike="noStrike" noProof="0" dirty="0">
                          <a:latin typeface="メイリオ"/>
                        </a:rPr>
                        <a:t> </a:t>
                      </a:r>
                      <a:r>
                        <a:rPr lang="en-US" altLang="ja-JP" sz="1400" b="0" i="0" u="none" strike="noStrike" noProof="0" dirty="0">
                          <a:latin typeface="メイリオ"/>
                        </a:rPr>
                        <a:t>Server　</a:t>
                      </a:r>
                      <a:r>
                        <a:rPr lang="en-US" sz="1400" b="0" i="0" u="none" strike="noStrike" noProof="0" dirty="0"/>
                        <a:t>※</a:t>
                      </a:r>
                      <a:r>
                        <a:rPr lang="en-US" altLang="ja-JP" sz="1400" b="0" i="0" u="none" strike="noStrike" noProof="0" dirty="0"/>
                        <a:t>2</a:t>
                      </a:r>
                      <a:endParaRPr lang="en-US" sz="1400" b="0" i="0" u="none" strike="noStrike" noProof="0" dirty="0"/>
                    </a:p>
                    <a:p>
                      <a:pPr lvl="0">
                        <a:buNone/>
                      </a:pPr>
                      <a:r>
                        <a:rPr lang="en-US" altLang="ja-JP" sz="1400" b="0" i="0" u="none" strike="noStrike" noProof="0" dirty="0">
                          <a:latin typeface="メイリオ"/>
                        </a:rPr>
                        <a:t>　</a:t>
                      </a:r>
                      <a:r>
                        <a:rPr kumimoji="1" lang="en-US" altLang="ja-JP" sz="1400" b="0" i="0" kern="1200" dirty="0">
                          <a:solidFill>
                            <a:schemeClr val="tx1"/>
                          </a:solidFill>
                          <a:effectLst/>
                          <a:latin typeface="+mn-lt"/>
                          <a:ea typeface="+mn-ea"/>
                          <a:cs typeface="+mn-cs"/>
                        </a:rPr>
                        <a:t>12.2.1.4 , 14.1.1.0 , 14.1.2.0</a:t>
                      </a:r>
                      <a:endParaRPr kumimoji="1" lang="en-US" altLang="ja-JP" sz="1400" b="0" dirty="0"/>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6340625"/>
                  </a:ext>
                </a:extLst>
              </a:tr>
              <a:tr h="548882">
                <a:tc>
                  <a:txBody>
                    <a:bodyPr/>
                    <a:lstStyle/>
                    <a:p>
                      <a:endParaRPr kumimoji="1" lang="ja-JP" altLang="en-US" sz="1400" dirty="0">
                        <a:latin typeface="+mn-ea"/>
                        <a:ea typeface="+mn-ea"/>
                      </a:endParaRP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ja-JP" sz="1400" b="0" i="0" u="none" strike="noStrike" baseline="0" noProof="0" dirty="0">
                          <a:latin typeface="メイリオ"/>
                          <a:ea typeface="メイリオ"/>
                        </a:rPr>
                        <a:t>Apache Tomcat</a:t>
                      </a:r>
                      <a:r>
                        <a:rPr lang="ja-JP" altLang="en-US" sz="1400" b="0" i="0" u="none" strike="noStrike" baseline="0" noProof="0" dirty="0">
                          <a:latin typeface="メイリオ"/>
                          <a:ea typeface="メイリオ"/>
                        </a:rPr>
                        <a:t>　</a:t>
                      </a:r>
                      <a:r>
                        <a:rPr lang="en-US" altLang="ja-JP" sz="1400" b="0" i="0" u="none" strike="noStrike" baseline="0" noProof="0" dirty="0"/>
                        <a:t>※3</a:t>
                      </a:r>
                      <a:endParaRPr lang="ja-JP" sz="1400" b="0" i="0" u="none" strike="noStrike" baseline="0" noProof="0" dirty="0"/>
                    </a:p>
                    <a:p>
                      <a:pPr lvl="0">
                        <a:buNone/>
                      </a:pPr>
                      <a:r>
                        <a:rPr lang="ja-JP" altLang="en-US" sz="1400" b="0" i="0" u="none" strike="noStrike" baseline="0" noProof="0" dirty="0">
                          <a:latin typeface="メイリオ"/>
                          <a:ea typeface="メイリオ"/>
                        </a:rPr>
                        <a:t>　</a:t>
                      </a:r>
                      <a:r>
                        <a:rPr lang="en-US" altLang="ja-JP" sz="1400" b="0" i="0" u="none" strike="noStrike" baseline="0" noProof="0" dirty="0">
                          <a:latin typeface="メイリオ"/>
                          <a:ea typeface="メイリオ"/>
                        </a:rPr>
                        <a:t>9.0.112</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4642786"/>
                  </a:ext>
                </a:extLst>
              </a:tr>
              <a:tr h="548882">
                <a:tc>
                  <a:txBody>
                    <a:bodyPr/>
                    <a:lstStyle/>
                    <a:p>
                      <a:r>
                        <a:rPr kumimoji="1" lang="ja-JP" altLang="en-US" sz="1400" dirty="0">
                          <a:latin typeface="+mn-ea"/>
                          <a:ea typeface="+mn-ea"/>
                        </a:rPr>
                        <a:t>　人事諸届・照会</a:t>
                      </a:r>
                      <a:r>
                        <a:rPr kumimoji="1" lang="en-US" altLang="ja-JP" sz="1400" dirty="0">
                          <a:latin typeface="+mn-ea"/>
                          <a:ea typeface="+mn-ea"/>
                        </a:rPr>
                        <a:t>(</a:t>
                      </a:r>
                      <a:r>
                        <a:rPr kumimoji="1" lang="ja-JP" altLang="en-US" sz="1400" dirty="0">
                          <a:latin typeface="+mn-ea"/>
                          <a:ea typeface="+mn-ea"/>
                        </a:rPr>
                        <a:t>モバイル</a:t>
                      </a:r>
                      <a:r>
                        <a:rPr kumimoji="1" lang="en-US" altLang="ja-JP" sz="1400" dirty="0">
                          <a:latin typeface="+mn-ea"/>
                          <a:ea typeface="+mn-ea"/>
                        </a:rPr>
                        <a:t>)</a:t>
                      </a:r>
                      <a:endParaRPr kumimoji="1" lang="ja-JP" altLang="en-US" sz="1400" dirty="0">
                        <a:latin typeface="+mn-ea"/>
                        <a:ea typeface="+mn-ea"/>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altLang="ja-JP" sz="1400" b="0" i="0" u="none" strike="noStrike" baseline="0" noProof="0" dirty="0">
                          <a:latin typeface="メイリオ"/>
                          <a:ea typeface="メイリオ"/>
                        </a:rPr>
                        <a:t>iOS 26.</a:t>
                      </a:r>
                      <a:r>
                        <a:rPr lang="ja-JP" altLang="en-US" sz="1400" b="0" i="0" u="none" strike="noStrike" baseline="0" noProof="0" dirty="0">
                          <a:latin typeface="メイリオ"/>
                          <a:ea typeface="メイリオ"/>
                        </a:rPr>
                        <a:t>４</a:t>
                      </a:r>
                      <a:endParaRPr lang="en-US" altLang="ja-JP" sz="1400" b="0" i="0" u="none" strike="noStrike" baseline="0" noProof="0" dirty="0">
                        <a:latin typeface="メイリオ"/>
                        <a:ea typeface="メイリオ"/>
                      </a:endParaRPr>
                    </a:p>
                    <a:p>
                      <a:pPr lvl="0">
                        <a:buNone/>
                      </a:pPr>
                      <a:r>
                        <a:rPr lang="en-US" altLang="ja-JP" sz="1400" b="0" i="0" u="none" strike="noStrike" baseline="0" noProof="0" dirty="0">
                          <a:latin typeface="メイリオ"/>
                          <a:ea typeface="メイリオ"/>
                        </a:rPr>
                        <a:t>Android 16</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5057482"/>
                  </a:ext>
                </a:extLst>
              </a:tr>
            </a:tbl>
          </a:graphicData>
        </a:graphic>
      </p:graphicFrame>
      <p:sp>
        <p:nvSpPr>
          <p:cNvPr id="20" name="テキスト ボックス 19"/>
          <p:cNvSpPr txBox="1"/>
          <p:nvPr/>
        </p:nvSpPr>
        <p:spPr>
          <a:xfrm>
            <a:off x="358775" y="3711391"/>
            <a:ext cx="8101979" cy="1092607"/>
          </a:xfrm>
          <a:prstGeom prst="rect">
            <a:avLst/>
          </a:prstGeom>
          <a:noFill/>
        </p:spPr>
        <p:txBody>
          <a:bodyPr wrap="square" rtlCol="0">
            <a:spAutoFit/>
          </a:bodyPr>
          <a:lstStyle/>
          <a:p>
            <a:pPr marL="35560">
              <a:spcBef>
                <a:spcPts val="600"/>
              </a:spcBef>
            </a:pPr>
            <a:r>
              <a:rPr lang="en-US" altLang="ja-JP" sz="1200" dirty="0">
                <a:latin typeface="+mn-ea"/>
                <a:cs typeface="+mn-lt"/>
              </a:rPr>
              <a:t>※1</a:t>
            </a:r>
            <a:r>
              <a:rPr lang="ja-JP" altLang="en-US" sz="1200" dirty="0">
                <a:latin typeface="+mn-ea"/>
                <a:cs typeface="+mn-lt"/>
              </a:rPr>
              <a:t> </a:t>
            </a:r>
            <a:r>
              <a:rPr lang="en-US" altLang="ja-JP" sz="1200" dirty="0">
                <a:latin typeface="+mn-ea"/>
                <a:cs typeface="+mn-lt"/>
              </a:rPr>
              <a:t>Oracle</a:t>
            </a:r>
            <a:r>
              <a:rPr lang="ja-JP" altLang="en-US" sz="1200" dirty="0">
                <a:latin typeface="+mn-ea"/>
                <a:cs typeface="+mn-lt"/>
              </a:rPr>
              <a:t> </a:t>
            </a:r>
            <a:r>
              <a:rPr lang="en-US" altLang="ja-JP" sz="1200" dirty="0">
                <a:latin typeface="+mn-ea"/>
                <a:cs typeface="+mn-lt"/>
              </a:rPr>
              <a:t>WebLogic Server</a:t>
            </a:r>
            <a:r>
              <a:rPr lang="ja-JP" altLang="en-US" sz="1200" dirty="0">
                <a:latin typeface="+mn-ea"/>
                <a:cs typeface="+mn-lt"/>
              </a:rPr>
              <a:t> </a:t>
            </a:r>
            <a:r>
              <a:rPr lang="en-US" altLang="ja-JP" sz="1200" dirty="0">
                <a:latin typeface="+mn-ea"/>
                <a:cs typeface="+mn-lt"/>
              </a:rPr>
              <a:t>14.1.1.0</a:t>
            </a:r>
            <a:r>
              <a:rPr lang="ja-JP" altLang="en-US" sz="1200" dirty="0">
                <a:latin typeface="+mn-ea"/>
                <a:cs typeface="+mn-lt"/>
              </a:rPr>
              <a:t> </a:t>
            </a:r>
            <a:r>
              <a:rPr lang="en-US" altLang="ja-JP" sz="1200" dirty="0">
                <a:latin typeface="+mn-ea"/>
                <a:cs typeface="+mn-lt"/>
              </a:rPr>
              <a:t>, </a:t>
            </a:r>
            <a:r>
              <a:rPr lang="en-US" altLang="ja-JP" sz="1200" dirty="0"/>
              <a:t>14.1.2.0</a:t>
            </a:r>
            <a:r>
              <a:rPr lang="ja-JP" altLang="en-US" sz="1200" dirty="0">
                <a:latin typeface="+mn-ea"/>
                <a:cs typeface="+mn-lt"/>
              </a:rPr>
              <a:t>のみ、</a:t>
            </a:r>
            <a:r>
              <a:rPr lang="ja-JP" altLang="en-US" sz="1200" dirty="0">
                <a:latin typeface="+mn-ea"/>
              </a:rPr>
              <a:t>人事諸届・照会の</a:t>
            </a:r>
            <a:r>
              <a:rPr lang="ja-JP" altLang="en-US" sz="1200" dirty="0">
                <a:latin typeface="+mn-ea"/>
                <a:cs typeface="+mn-lt"/>
              </a:rPr>
              <a:t>モバイル版に対応しています</a:t>
            </a:r>
            <a:endParaRPr lang="en-US" altLang="ja-JP" sz="1200" dirty="0">
              <a:latin typeface="+mn-ea"/>
              <a:cs typeface="+mn-lt"/>
            </a:endParaRPr>
          </a:p>
          <a:p>
            <a:pPr marL="35560">
              <a:spcBef>
                <a:spcPts val="600"/>
              </a:spcBef>
            </a:pPr>
            <a:r>
              <a:rPr lang="ja-JP" altLang="en-US" sz="1200" dirty="0">
                <a:latin typeface="+mn-ea"/>
                <a:cs typeface="+mn-lt"/>
              </a:rPr>
              <a:t>　　</a:t>
            </a:r>
            <a:r>
              <a:rPr lang="en-US" altLang="ja-JP" sz="1200" dirty="0">
                <a:latin typeface="+mn-ea"/>
                <a:cs typeface="+mn-lt"/>
              </a:rPr>
              <a:t>Oracle</a:t>
            </a:r>
            <a:r>
              <a:rPr lang="ja-JP" altLang="en-US" sz="1200" dirty="0">
                <a:latin typeface="+mn-ea"/>
                <a:cs typeface="+mn-lt"/>
              </a:rPr>
              <a:t> </a:t>
            </a:r>
            <a:r>
              <a:rPr lang="en-US" altLang="ja-JP" sz="1200" dirty="0">
                <a:latin typeface="+mn-ea"/>
                <a:cs typeface="+mn-lt"/>
              </a:rPr>
              <a:t>WebLogic Server</a:t>
            </a:r>
            <a:r>
              <a:rPr lang="ja-JP" altLang="en-US" sz="1200" dirty="0">
                <a:latin typeface="+mn-ea"/>
                <a:cs typeface="+mn-lt"/>
              </a:rPr>
              <a:t> </a:t>
            </a:r>
            <a:r>
              <a:rPr lang="en-US" altLang="ja-JP" sz="1200" dirty="0">
                <a:latin typeface="+mn-ea"/>
                <a:cs typeface="+mn-lt"/>
              </a:rPr>
              <a:t>12.2.1.4</a:t>
            </a:r>
            <a:r>
              <a:rPr lang="ja-JP" altLang="en-US" sz="1200" dirty="0">
                <a:latin typeface="+mn-ea"/>
                <a:cs typeface="+mn-lt"/>
              </a:rPr>
              <a:t>、</a:t>
            </a:r>
            <a:r>
              <a:rPr lang="en-US" altLang="ja-JP" sz="1200" dirty="0">
                <a:latin typeface="+mn-ea"/>
                <a:cs typeface="+mn-lt"/>
              </a:rPr>
              <a:t>Apache</a:t>
            </a:r>
            <a:r>
              <a:rPr lang="ja-JP" altLang="en-US" sz="1200" dirty="0">
                <a:latin typeface="+mn-ea"/>
                <a:cs typeface="+mn-lt"/>
              </a:rPr>
              <a:t> </a:t>
            </a:r>
            <a:r>
              <a:rPr lang="en-US" altLang="ja-JP" sz="1200" dirty="0">
                <a:latin typeface="+mn-ea"/>
                <a:cs typeface="+mn-lt"/>
              </a:rPr>
              <a:t>Tomcat</a:t>
            </a:r>
            <a:r>
              <a:rPr lang="ja-JP" altLang="en-US" sz="1200" dirty="0">
                <a:latin typeface="+mn-ea"/>
                <a:cs typeface="+mn-lt"/>
              </a:rPr>
              <a:t> </a:t>
            </a:r>
            <a:r>
              <a:rPr lang="en-US" altLang="ja-JP" sz="1200" dirty="0">
                <a:latin typeface="+mn-ea"/>
                <a:cs typeface="+mn-lt"/>
              </a:rPr>
              <a:t>9.0.112</a:t>
            </a:r>
            <a:r>
              <a:rPr lang="ja-JP" altLang="en-US" sz="1200" dirty="0">
                <a:latin typeface="+mn-ea"/>
                <a:cs typeface="+mn-lt"/>
              </a:rPr>
              <a:t>は</a:t>
            </a:r>
            <a:r>
              <a:rPr lang="en-US" altLang="ja-JP" sz="1200" dirty="0">
                <a:latin typeface="+mn-ea"/>
                <a:cs typeface="+mn-lt"/>
              </a:rPr>
              <a:t>PC</a:t>
            </a:r>
            <a:r>
              <a:rPr lang="ja-JP" altLang="en-US" sz="1200" dirty="0">
                <a:latin typeface="+mn-ea"/>
                <a:cs typeface="+mn-lt"/>
              </a:rPr>
              <a:t>版のみです</a:t>
            </a:r>
            <a:endParaRPr lang="en-US" altLang="ja-JP" sz="1200" dirty="0">
              <a:latin typeface="+mn-ea"/>
              <a:cs typeface="+mn-lt"/>
            </a:endParaRPr>
          </a:p>
          <a:p>
            <a:pPr marL="35560">
              <a:spcBef>
                <a:spcPts val="600"/>
              </a:spcBef>
            </a:pPr>
            <a:r>
              <a:rPr lang="en-US" altLang="ja-JP" sz="1200" dirty="0">
                <a:latin typeface="+mn-ea"/>
              </a:rPr>
              <a:t>※2 </a:t>
            </a:r>
            <a:r>
              <a:rPr lang="ja-JP" altLang="en-US" sz="1200" dirty="0">
                <a:latin typeface="+mn-ea"/>
                <a:cs typeface="+mn-lt"/>
              </a:rPr>
              <a:t>インターネット公開サーバでの利用を想定しています</a:t>
            </a:r>
            <a:endParaRPr lang="en-US" altLang="ja-JP" sz="1200" dirty="0">
              <a:latin typeface="+mn-ea"/>
              <a:cs typeface="+mn-lt"/>
            </a:endParaRPr>
          </a:p>
          <a:p>
            <a:pPr marL="35560">
              <a:spcBef>
                <a:spcPts val="600"/>
              </a:spcBef>
            </a:pPr>
            <a:r>
              <a:rPr lang="en-US" altLang="ja-JP" sz="1200" dirty="0">
                <a:latin typeface="+mn-ea"/>
              </a:rPr>
              <a:t>※3 </a:t>
            </a:r>
            <a:r>
              <a:rPr lang="ja-JP" altLang="en-US" sz="1200" dirty="0">
                <a:latin typeface="+mn-ea"/>
                <a:cs typeface="+mn-lt"/>
              </a:rPr>
              <a:t>インターネット非公開サーバでの利用を想定しています</a:t>
            </a:r>
            <a:endParaRPr lang="en-US" altLang="ja-JP" sz="1200" dirty="0">
              <a:latin typeface="+mn-ea"/>
              <a:cs typeface="+mn-lt"/>
            </a:endParaRPr>
          </a:p>
        </p:txBody>
      </p:sp>
      <p:sp>
        <p:nvSpPr>
          <p:cNvPr id="3" name="フッター プレースホルダー 4">
            <a:extLst>
              <a:ext uri="{FF2B5EF4-FFF2-40B4-BE49-F238E27FC236}">
                <a16:creationId xmlns:a16="http://schemas.microsoft.com/office/drawing/2014/main" id="{B13A9626-6672-7C44-C6E0-39A2E182332F}"/>
              </a:ext>
            </a:extLst>
          </p:cNvPr>
          <p:cNvSpPr>
            <a:spLocks noGrp="1"/>
          </p:cNvSpPr>
          <p:nvPr>
            <p:ph type="ftr" sz="quarter" idx="3"/>
          </p:nvPr>
        </p:nvSpPr>
        <p:spPr>
          <a:xfrm>
            <a:off x="358775" y="4803998"/>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4154994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27</a:t>
            </a:fld>
            <a:endParaRPr kumimoji="1" lang="ja-JP" altLang="en-US"/>
          </a:p>
        </p:txBody>
      </p:sp>
      <p:sp>
        <p:nvSpPr>
          <p:cNvPr id="4" name="タイトル 3"/>
          <p:cNvSpPr>
            <a:spLocks noGrp="1"/>
          </p:cNvSpPr>
          <p:nvPr>
            <p:ph type="title"/>
          </p:nvPr>
        </p:nvSpPr>
        <p:spPr/>
        <p:txBody>
          <a:bodyPr/>
          <a:lstStyle/>
          <a:p>
            <a:r>
              <a:rPr lang="en-US" altLang="ja-JP" sz="2400">
                <a:latin typeface="+mn-ea"/>
              </a:rPr>
              <a:t>SuperStream-NX </a:t>
            </a:r>
            <a:r>
              <a:rPr lang="ja-JP" altLang="en-US" sz="2400">
                <a:latin typeface="+mn-ea"/>
              </a:rPr>
              <a:t>共通</a:t>
            </a:r>
            <a:r>
              <a:rPr lang="en-US" altLang="ja-JP" sz="2400">
                <a:latin typeface="+mn-ea"/>
              </a:rPr>
              <a:t> </a:t>
            </a:r>
            <a:r>
              <a:rPr lang="ja-JP" altLang="en-US" sz="1800">
                <a:latin typeface="+mn-ea"/>
              </a:rPr>
              <a:t>機能改善　 </a:t>
            </a:r>
            <a:br>
              <a:rPr lang="en-US" altLang="ja-JP" sz="2800"/>
            </a:br>
            <a:r>
              <a:rPr lang="ja-JP" altLang="en-US" sz="1800"/>
              <a:t>１．稼働環境（統合会計・人事給与）</a:t>
            </a:r>
            <a:endParaRPr kumimoji="1" lang="ja-JP" altLang="en-US"/>
          </a:p>
        </p:txBody>
      </p:sp>
      <p:graphicFrame>
        <p:nvGraphicFramePr>
          <p:cNvPr id="19" name="表 18"/>
          <p:cNvGraphicFramePr>
            <a:graphicFrameLocks noGrp="1"/>
          </p:cNvGraphicFramePr>
          <p:nvPr/>
        </p:nvGraphicFramePr>
        <p:xfrm>
          <a:off x="360754" y="1039567"/>
          <a:ext cx="7920000" cy="2377440"/>
        </p:xfrm>
        <a:graphic>
          <a:graphicData uri="http://schemas.openxmlformats.org/drawingml/2006/table">
            <a:tbl>
              <a:tblPr bandRow="1">
                <a:tableStyleId>{2D5ABB26-0587-4C30-8999-92F81FD0307C}</a:tableStyleId>
              </a:tblPr>
              <a:tblGrid>
                <a:gridCol w="1980000">
                  <a:extLst>
                    <a:ext uri="{9D8B030D-6E8A-4147-A177-3AD203B41FA5}">
                      <a16:colId xmlns:a16="http://schemas.microsoft.com/office/drawing/2014/main" val="3862859341"/>
                    </a:ext>
                  </a:extLst>
                </a:gridCol>
                <a:gridCol w="5940000">
                  <a:extLst>
                    <a:ext uri="{9D8B030D-6E8A-4147-A177-3AD203B41FA5}">
                      <a16:colId xmlns:a16="http://schemas.microsoft.com/office/drawing/2014/main" val="955415592"/>
                    </a:ext>
                  </a:extLst>
                </a:gridCol>
              </a:tblGrid>
              <a:tr h="357478">
                <a:tc>
                  <a:txBody>
                    <a:bodyPr/>
                    <a:lstStyle/>
                    <a:p>
                      <a:pPr lvl="0" algn="l">
                        <a:lnSpc>
                          <a:spcPct val="100000"/>
                        </a:lnSpc>
                        <a:spcBef>
                          <a:spcPts val="0"/>
                        </a:spcBef>
                        <a:spcAft>
                          <a:spcPts val="0"/>
                        </a:spcAft>
                        <a:buNone/>
                      </a:pPr>
                      <a:r>
                        <a:rPr kumimoji="1" lang="ja-JP" altLang="en-US" sz="1400" b="1"/>
                        <a:t>クラウド</a:t>
                      </a:r>
                      <a:endParaRPr lang="en-US" altLang="ja-JP" sz="1400" b="0" i="0" u="none" strike="noStrike" noProof="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kumimoji="1" lang="en-US" altLang="ja-JP" sz="1400" b="1" dirty="0">
                          <a:latin typeface="+mn-ea"/>
                          <a:ea typeface="+mn-ea"/>
                        </a:rPr>
                        <a:t>AWS</a:t>
                      </a:r>
                    </a:p>
                    <a:p>
                      <a:r>
                        <a:rPr kumimoji="1" lang="ja-JP" altLang="en-US" sz="1400" b="0" dirty="0">
                          <a:latin typeface="+mn-ea"/>
                          <a:ea typeface="+mn-ea"/>
                        </a:rPr>
                        <a:t>　</a:t>
                      </a:r>
                      <a:r>
                        <a:rPr kumimoji="1" lang="en-US" altLang="ja-JP" sz="1400" b="0" dirty="0">
                          <a:latin typeface="+mn-ea"/>
                          <a:ea typeface="+mn-ea"/>
                        </a:rPr>
                        <a:t>EC2, RDS for Oracle</a:t>
                      </a:r>
                      <a:endParaRPr kumimoji="1" lang="ja-JP" altLang="en-US" sz="1400" b="0" dirty="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2826411"/>
                  </a:ext>
                </a:extLst>
              </a:tr>
              <a:tr h="357478">
                <a:tc>
                  <a:txBody>
                    <a:bodyPr/>
                    <a:lstStyle/>
                    <a:p>
                      <a:pPr lvl="0" algn="l">
                        <a:lnSpc>
                          <a:spcPct val="100000"/>
                        </a:lnSpc>
                        <a:spcBef>
                          <a:spcPts val="0"/>
                        </a:spcBef>
                        <a:spcAft>
                          <a:spcPts val="0"/>
                        </a:spcAft>
                        <a:buNone/>
                      </a:pPr>
                      <a:endParaRPr lang="en-US" altLang="ja-JP" sz="1400" b="0" i="0" u="none" strike="noStrike" noProof="0">
                        <a:latin typeface="+mn-ea"/>
                        <a:ea typeface="+mn-ea"/>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kumimoji="1" lang="en-US" altLang="ja-JP" sz="1400" b="1" dirty="0">
                          <a:latin typeface="+mn-ea"/>
                          <a:ea typeface="+mn-ea"/>
                        </a:rPr>
                        <a:t>Azure</a:t>
                      </a:r>
                    </a:p>
                    <a:p>
                      <a:r>
                        <a:rPr kumimoji="1" lang="ja-JP" altLang="en-US" sz="1400" b="0" dirty="0">
                          <a:latin typeface="+mn-ea"/>
                          <a:ea typeface="+mn-ea"/>
                        </a:rPr>
                        <a:t>　</a:t>
                      </a:r>
                      <a:r>
                        <a:rPr kumimoji="1" lang="en-US" altLang="ja-JP" sz="1400" b="0" dirty="0">
                          <a:latin typeface="+mn-ea"/>
                          <a:ea typeface="+mn-ea"/>
                        </a:rPr>
                        <a:t>Virtual Machines</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04422457"/>
                  </a:ext>
                </a:extLst>
              </a:tr>
              <a:tr h="357478">
                <a:tc>
                  <a:txBody>
                    <a:bodyPr/>
                    <a:lstStyle/>
                    <a:p>
                      <a:pPr lvl="0" algn="l">
                        <a:lnSpc>
                          <a:spcPct val="100000"/>
                        </a:lnSpc>
                        <a:spcBef>
                          <a:spcPts val="0"/>
                        </a:spcBef>
                        <a:spcAft>
                          <a:spcPts val="0"/>
                        </a:spcAft>
                        <a:buNone/>
                      </a:pPr>
                      <a:endParaRPr lang="en-US" altLang="ja-JP" sz="1400" b="0" i="0" u="none" strike="noStrike" noProof="0">
                        <a:latin typeface="+mn-ea"/>
                        <a:ea typeface="+mn-ea"/>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err="1">
                          <a:latin typeface="+mn-ea"/>
                          <a:ea typeface="+mn-ea"/>
                        </a:rPr>
                        <a:t>OracleCloudInfrastructure</a:t>
                      </a:r>
                      <a:endParaRPr kumimoji="1" lang="en-US" altLang="ja-JP" sz="1400" b="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a:latin typeface="+mn-ea"/>
                          <a:ea typeface="+mn-ea"/>
                        </a:rPr>
                        <a:t>　</a:t>
                      </a:r>
                      <a:r>
                        <a:rPr kumimoji="1" lang="en-US" altLang="ja-JP" sz="1400" b="0">
                          <a:latin typeface="+mn-ea"/>
                          <a:ea typeface="+mn-ea"/>
                        </a:rPr>
                        <a:t>Compute, </a:t>
                      </a:r>
                      <a:r>
                        <a:rPr kumimoji="1" lang="en-US" altLang="ja-JP" sz="1400" b="0" err="1">
                          <a:latin typeface="+mn-ea"/>
                          <a:ea typeface="+mn-ea"/>
                        </a:rPr>
                        <a:t>DatabaseSystem</a:t>
                      </a:r>
                      <a:endParaRPr kumimoji="1" lang="ja-JP" altLang="en-US" sz="1400" b="0">
                        <a:latin typeface="+mn-ea"/>
                        <a:ea typeface="+mn-ea"/>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010654"/>
                  </a:ext>
                </a:extLst>
              </a:tr>
              <a:tr h="357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a:t>帳票エンジン</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kumimoji="1" lang="en-US" altLang="ja-JP" sz="1400" b="0" i="0" u="none" strike="noStrike" noProof="0" dirty="0">
                          <a:latin typeface="+mn-lt"/>
                          <a:ea typeface="+mn-ea"/>
                        </a:rPr>
                        <a:t>SVF </a:t>
                      </a:r>
                      <a:r>
                        <a:rPr lang="en-US" altLang="ja-JP" sz="1400" b="0" i="0" u="none" strike="noStrike" noProof="0" dirty="0">
                          <a:latin typeface="+mn-lt"/>
                          <a:ea typeface="+mn-ea"/>
                        </a:rPr>
                        <a:t>Ver.9.2</a:t>
                      </a:r>
                      <a:r>
                        <a:rPr lang="ja-JP" altLang="en-US" sz="1400" b="0" i="0" u="none" strike="noStrike" noProof="0" dirty="0">
                          <a:latin typeface="+mn-lt"/>
                          <a:ea typeface="+mn-ea"/>
                        </a:rPr>
                        <a:t> </a:t>
                      </a:r>
                      <a:r>
                        <a:rPr lang="en-US" altLang="ja-JP" sz="1400" b="0" i="0" u="none" strike="noStrike" noProof="0" dirty="0">
                          <a:latin typeface="+mn-lt"/>
                          <a:ea typeface="+mn-ea"/>
                        </a:rPr>
                        <a:t>Service</a:t>
                      </a:r>
                      <a:r>
                        <a:rPr lang="ja-JP" altLang="en-US" sz="1400" b="0" i="0" u="none" strike="noStrike" noProof="0" dirty="0">
                          <a:latin typeface="+mn-lt"/>
                          <a:ea typeface="+mn-ea"/>
                        </a:rPr>
                        <a:t> </a:t>
                      </a:r>
                      <a:r>
                        <a:rPr lang="en-US" altLang="ja-JP" sz="1400" b="0" i="0" u="none" strike="noStrike" noProof="0" dirty="0">
                          <a:latin typeface="+mn-lt"/>
                          <a:ea typeface="+mn-ea"/>
                        </a:rPr>
                        <a:t>Pack</a:t>
                      </a:r>
                      <a:r>
                        <a:rPr lang="ja-JP" altLang="en-US" sz="1400" b="0" i="0" u="none" strike="noStrike" noProof="0" dirty="0">
                          <a:latin typeface="+mn-lt"/>
                          <a:ea typeface="+mn-ea"/>
                        </a:rPr>
                        <a:t> </a:t>
                      </a:r>
                      <a:r>
                        <a:rPr lang="en-US" altLang="ja-JP" sz="1400" b="0" i="0" u="none" strike="noStrike" noProof="0" dirty="0">
                          <a:latin typeface="+mn-lt"/>
                          <a:ea typeface="+mn-ea"/>
                        </a:rPr>
                        <a:t>11</a:t>
                      </a:r>
                      <a:r>
                        <a:rPr kumimoji="1" lang="ja-JP" altLang="en-US" sz="1400" dirty="0"/>
                        <a:t>　</a:t>
                      </a:r>
                      <a:r>
                        <a:rPr kumimoji="1" lang="en-US" altLang="ja-JP" sz="1400" dirty="0"/>
                        <a:t>※1,2</a:t>
                      </a:r>
                    </a:p>
                    <a:p>
                      <a:pPr lvl="0">
                        <a:buNone/>
                      </a:pPr>
                      <a:r>
                        <a:rPr kumimoji="1" lang="en-US" altLang="ja-JP" sz="1400" dirty="0"/>
                        <a:t>Tomcat 7.0.109 ※3</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4642786"/>
                  </a:ext>
                </a:extLst>
              </a:tr>
              <a:tr h="210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endParaRPr kumimoji="1" lang="ja-JP" altLang="en-US" sz="1400" dirty="0"/>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5326019"/>
                  </a:ext>
                </a:extLst>
              </a:tr>
            </a:tbl>
          </a:graphicData>
        </a:graphic>
      </p:graphicFrame>
      <p:sp>
        <p:nvSpPr>
          <p:cNvPr id="20" name="テキスト ボックス 19"/>
          <p:cNvSpPr txBox="1"/>
          <p:nvPr/>
        </p:nvSpPr>
        <p:spPr>
          <a:xfrm>
            <a:off x="341296" y="3414067"/>
            <a:ext cx="8101979" cy="1646605"/>
          </a:xfrm>
          <a:prstGeom prst="rect">
            <a:avLst/>
          </a:prstGeom>
          <a:noFill/>
        </p:spPr>
        <p:txBody>
          <a:bodyPr wrap="square" rtlCol="0">
            <a:spAutoFit/>
          </a:bodyPr>
          <a:lstStyle/>
          <a:p>
            <a:pPr marL="35560"/>
            <a:r>
              <a:rPr lang="en-US" altLang="ja-JP" sz="1200" dirty="0"/>
              <a:t>※1 Service Pack11</a:t>
            </a:r>
            <a:r>
              <a:rPr lang="ja-JP" altLang="en-US" sz="1200" dirty="0"/>
              <a:t>に更新されています</a:t>
            </a:r>
            <a:endParaRPr lang="en-US" altLang="ja-JP" sz="1200" dirty="0"/>
          </a:p>
          <a:p>
            <a:pPr marL="35560"/>
            <a:r>
              <a:rPr lang="en-US" altLang="ja-JP" sz="1200" dirty="0"/>
              <a:t>※2 AdoptiumOpenJDK11</a:t>
            </a:r>
            <a:r>
              <a:rPr lang="ja-JP" altLang="en-US" sz="1200" dirty="0"/>
              <a:t>（</a:t>
            </a:r>
            <a:r>
              <a:rPr lang="en-US" altLang="ja-JP" sz="1200" dirty="0"/>
              <a:t>64bit</a:t>
            </a:r>
            <a:r>
              <a:rPr lang="ja-JP" altLang="en-US" sz="1200" dirty="0"/>
              <a:t>、</a:t>
            </a:r>
            <a:r>
              <a:rPr lang="en-US" altLang="ja-JP" sz="1200" dirty="0"/>
              <a:t>11.0.8</a:t>
            </a:r>
            <a:r>
              <a:rPr lang="ja-JP" altLang="en-US" sz="1200" dirty="0"/>
              <a:t>以上）</a:t>
            </a:r>
            <a:r>
              <a:rPr lang="en-US" altLang="ja-JP" sz="1200" dirty="0" err="1"/>
              <a:t>HotSpot</a:t>
            </a:r>
            <a:r>
              <a:rPr lang="ja-JP" altLang="en-US" sz="1200" dirty="0"/>
              <a:t>でのみ動作を確認しています</a:t>
            </a:r>
            <a:br>
              <a:rPr lang="en-US" altLang="ja-JP" sz="1200" dirty="0"/>
            </a:br>
            <a:r>
              <a:rPr lang="ja-JP" altLang="en-US" sz="1200" dirty="0"/>
              <a:t>　　</a:t>
            </a:r>
            <a:r>
              <a:rPr lang="en-US" altLang="ja-JP" sz="1200" dirty="0"/>
              <a:t>Server</a:t>
            </a:r>
            <a:r>
              <a:rPr lang="ja-JP" altLang="en-US" sz="1200" dirty="0"/>
              <a:t> </a:t>
            </a:r>
            <a:r>
              <a:rPr lang="en-US" altLang="ja-JP" sz="1200" dirty="0"/>
              <a:t>OS</a:t>
            </a:r>
            <a:r>
              <a:rPr lang="ja-JP" altLang="en-US" sz="1200" dirty="0"/>
              <a:t>のバージョンに関わらず、</a:t>
            </a:r>
            <a:r>
              <a:rPr lang="en-US" altLang="ja-JP" sz="1200" dirty="0"/>
              <a:t>JAVA11</a:t>
            </a:r>
            <a:r>
              <a:rPr lang="ja-JP" altLang="en-US" sz="1200" dirty="0"/>
              <a:t>への入れ替えが必要です</a:t>
            </a:r>
            <a:endParaRPr lang="en-US" altLang="ja-JP" sz="1200" dirty="0"/>
          </a:p>
          <a:p>
            <a:pPr marL="35560"/>
            <a:r>
              <a:rPr lang="en-US" altLang="ja-JP" sz="1200" dirty="0"/>
              <a:t>※3 </a:t>
            </a:r>
            <a:r>
              <a:rPr lang="ja-JP" altLang="en-US" sz="1200" dirty="0"/>
              <a:t>脆弱性解消のための</a:t>
            </a:r>
            <a:r>
              <a:rPr lang="en-US" altLang="ja-JP" sz="1200" dirty="0"/>
              <a:t>Tomcat 9.0.91</a:t>
            </a:r>
            <a:r>
              <a:rPr lang="ja-JP" altLang="en-US" sz="1200" dirty="0"/>
              <a:t>へのバージョンアップパッチを同梱します</a:t>
            </a:r>
            <a:br>
              <a:rPr lang="en-US" altLang="ja-JP" sz="1200" dirty="0"/>
            </a:br>
            <a:r>
              <a:rPr lang="ja-JP" altLang="en-US" sz="1200" dirty="0"/>
              <a:t>　　適用は任意のため必要に応じてご利用ください</a:t>
            </a:r>
            <a:br>
              <a:rPr lang="en-US" altLang="ja-JP" sz="1200" dirty="0"/>
            </a:br>
            <a:r>
              <a:rPr lang="ja-JP" altLang="en-US" sz="1200" dirty="0"/>
              <a:t>　　なお、適用有無にかかわらず利用しているポートはファイアウォール等でブロックしてください</a:t>
            </a:r>
            <a:endParaRPr lang="en-US" altLang="ja-JP" sz="1200" dirty="0"/>
          </a:p>
          <a:p>
            <a:pPr marL="35560"/>
            <a:r>
              <a:rPr lang="en-US" altLang="ja-JP" sz="1200" dirty="0"/>
              <a:t>      </a:t>
            </a:r>
            <a:r>
              <a:rPr lang="ja-JP" altLang="en-US" sz="1200" dirty="0"/>
              <a:t>対象のポート番号は、</a:t>
            </a:r>
            <a:r>
              <a:rPr lang="en-US" altLang="ja-JP" sz="1200" dirty="0"/>
              <a:t>44090</a:t>
            </a:r>
            <a:r>
              <a:rPr lang="ja-JP" altLang="en-US" sz="1200" dirty="0"/>
              <a:t>・</a:t>
            </a:r>
            <a:r>
              <a:rPr lang="en-US" altLang="ja-JP" sz="1200" dirty="0"/>
              <a:t>44091</a:t>
            </a:r>
            <a:r>
              <a:rPr lang="ja-JP" altLang="en-US" sz="1200" dirty="0"/>
              <a:t>・</a:t>
            </a:r>
            <a:r>
              <a:rPr lang="en-US" altLang="ja-JP" sz="1200" dirty="0"/>
              <a:t>44092 </a:t>
            </a:r>
            <a:r>
              <a:rPr lang="ja-JP" altLang="en-US" sz="1200" dirty="0"/>
              <a:t>になります</a:t>
            </a:r>
            <a:endParaRPr lang="en-US" altLang="ja-JP" sz="1200" dirty="0"/>
          </a:p>
          <a:p>
            <a:pPr marL="35560">
              <a:spcBef>
                <a:spcPts val="600"/>
              </a:spcBef>
            </a:pPr>
            <a:r>
              <a:rPr lang="ja-JP" altLang="en-US" sz="1200" dirty="0"/>
              <a:t>　　</a:t>
            </a:r>
          </a:p>
        </p:txBody>
      </p:sp>
      <p:sp>
        <p:nvSpPr>
          <p:cNvPr id="10" name="フッター プレースホルダー 4">
            <a:extLst>
              <a:ext uri="{FF2B5EF4-FFF2-40B4-BE49-F238E27FC236}">
                <a16:creationId xmlns:a16="http://schemas.microsoft.com/office/drawing/2014/main" id="{6D00AD24-9ABE-FF3B-0A88-885C13B50856}"/>
              </a:ext>
            </a:extLst>
          </p:cNvPr>
          <p:cNvSpPr>
            <a:spLocks noGrp="1"/>
          </p:cNvSpPr>
          <p:nvPr>
            <p:ph type="ftr" sz="quarter" idx="3"/>
          </p:nvPr>
        </p:nvSpPr>
        <p:spPr>
          <a:xfrm>
            <a:off x="358775" y="4803998"/>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4241066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28</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en-US" altLang="ja-JP" sz="1800" dirty="0"/>
              <a:t>2</a:t>
            </a:r>
            <a:r>
              <a:rPr lang="ja-JP" altLang="en-US" sz="1800" dirty="0"/>
              <a:t>．</a:t>
            </a:r>
            <a:r>
              <a:rPr lang="en-US" altLang="ja-JP" sz="1800" dirty="0"/>
              <a:t> </a:t>
            </a:r>
            <a:r>
              <a:rPr lang="ja-JP" altLang="en-US" sz="1800" dirty="0"/>
              <a:t>開発用コンポーネントの</a:t>
            </a:r>
            <a:r>
              <a:rPr lang="en-US" altLang="ja-JP" sz="1800" dirty="0" err="1"/>
              <a:t>Verup</a:t>
            </a:r>
            <a:r>
              <a:rPr lang="ja-JP" altLang="en-US" sz="1800" dirty="0"/>
              <a:t>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7" name="テキスト プレースホルダー 2"/>
          <p:cNvSpPr>
            <a:spLocks noGrp="1"/>
          </p:cNvSpPr>
          <p:nvPr>
            <p:ph type="body" sz="quarter" idx="14"/>
          </p:nvPr>
        </p:nvSpPr>
        <p:spPr>
          <a:xfrm>
            <a:off x="357550" y="2216453"/>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前バージョンのサポート切れに伴い、バーションアップを行います</a:t>
            </a:r>
            <a:endParaRPr lang="en-US" altLang="ja-JP" sz="1100"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96974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en-US" altLang="ja-JP" dirty="0">
                <a:solidFill>
                  <a:prstClr val="black"/>
                </a:solidFill>
              </a:rPr>
              <a:t>SuperStream-NX</a:t>
            </a:r>
            <a:r>
              <a:rPr lang="ja-JP" altLang="en-US" dirty="0">
                <a:solidFill>
                  <a:prstClr val="black"/>
                </a:solidFill>
              </a:rPr>
              <a:t>の画面で使用している</a:t>
            </a:r>
            <a:r>
              <a:rPr lang="en-US" altLang="ja-JP" dirty="0">
                <a:solidFill>
                  <a:prstClr val="black"/>
                </a:solidFill>
              </a:rPr>
              <a:t>WPF</a:t>
            </a:r>
            <a:r>
              <a:rPr lang="ja-JP" altLang="en-US" dirty="0">
                <a:solidFill>
                  <a:prstClr val="black"/>
                </a:solidFill>
              </a:rPr>
              <a:t>コントロールバージョンを以下のように変更しました</a:t>
            </a:r>
            <a:endParaRPr lang="en-US" altLang="ja-JP" dirty="0">
              <a:solidFill>
                <a:prstClr val="black"/>
              </a:solidFill>
            </a:endParaRPr>
          </a:p>
          <a:p>
            <a:pPr>
              <a:lnSpc>
                <a:spcPts val="1900"/>
              </a:lnSpc>
              <a:buClr>
                <a:srgbClr val="F9BE00"/>
              </a:buClr>
            </a:pPr>
            <a:r>
              <a:rPr lang="ja-JP" altLang="en-US" dirty="0">
                <a:solidFill>
                  <a:prstClr val="black"/>
                </a:solidFill>
              </a:rPr>
              <a:t>　</a:t>
            </a:r>
            <a:r>
              <a:rPr lang="nl-NL" altLang="ja-JP" b="0" i="0" dirty="0">
                <a:solidFill>
                  <a:srgbClr val="222222"/>
                </a:solidFill>
                <a:effectLst/>
                <a:latin typeface="Meiryo" panose="020B0604030504040204" pitchFamily="50" charset="-128"/>
                <a:ea typeface="Meiryo" panose="020B0604030504040204" pitchFamily="50" charset="-128"/>
              </a:rPr>
              <a:t>Ultimate UI WPF : 2022 Vol.2(22.2.19)</a:t>
            </a:r>
            <a:r>
              <a:rPr lang="ja-JP" altLang="nl-NL" b="0" i="0" dirty="0">
                <a:solidFill>
                  <a:srgbClr val="222222"/>
                </a:solidFill>
                <a:effectLst/>
                <a:latin typeface="Meiryo" panose="020B0604030504040204" pitchFamily="50" charset="-128"/>
                <a:ea typeface="Meiryo" panose="020B0604030504040204" pitchFamily="50" charset="-128"/>
              </a:rPr>
              <a:t>　→　</a:t>
            </a:r>
            <a:r>
              <a:rPr lang="nl-NL" altLang="ja-JP" b="0" i="0" dirty="0">
                <a:solidFill>
                  <a:srgbClr val="222222"/>
                </a:solidFill>
                <a:effectLst/>
                <a:latin typeface="Meiryo" panose="020B0604030504040204" pitchFamily="50" charset="-128"/>
                <a:ea typeface="Meiryo" panose="020B0604030504040204" pitchFamily="50" charset="-128"/>
              </a:rPr>
              <a:t>2025 Vol.1(25.1.71)</a:t>
            </a:r>
          </a:p>
          <a:p>
            <a:pPr>
              <a:lnSpc>
                <a:spcPts val="1900"/>
              </a:lnSpc>
              <a:buClr>
                <a:srgbClr val="F9BE00"/>
              </a:buClr>
            </a:pPr>
            <a:r>
              <a:rPr lang="ja-JP" altLang="en-US" dirty="0">
                <a:solidFill>
                  <a:srgbClr val="222222"/>
                </a:solidFill>
                <a:latin typeface="Meiryo" panose="020B0604030504040204" pitchFamily="50" charset="-128"/>
                <a:ea typeface="Meiryo" panose="020B0604030504040204" pitchFamily="50" charset="-128"/>
              </a:rPr>
              <a:t>　</a:t>
            </a:r>
            <a:r>
              <a:rPr lang="en-US" altLang="ja-JP" dirty="0">
                <a:solidFill>
                  <a:srgbClr val="222222"/>
                </a:solidFill>
                <a:latin typeface="Meiryo" panose="020B0604030504040204" pitchFamily="50" charset="-128"/>
                <a:ea typeface="Meiryo" panose="020B0604030504040204" pitchFamily="50" charset="-128"/>
              </a:rPr>
              <a:t>Reveal WPF        : 1.2.0</a:t>
            </a:r>
            <a:r>
              <a:rPr lang="ja-JP" altLang="en-US" dirty="0">
                <a:solidFill>
                  <a:srgbClr val="222222"/>
                </a:solidFill>
                <a:latin typeface="Meiryo" panose="020B0604030504040204" pitchFamily="50" charset="-128"/>
                <a:ea typeface="Meiryo" panose="020B0604030504040204" pitchFamily="50" charset="-128"/>
              </a:rPr>
              <a:t>　→　</a:t>
            </a:r>
            <a:r>
              <a:rPr lang="en-US" altLang="ja-JP" dirty="0">
                <a:solidFill>
                  <a:srgbClr val="222222"/>
                </a:solidFill>
                <a:latin typeface="Meiryo" panose="020B0604030504040204" pitchFamily="50" charset="-128"/>
                <a:ea typeface="Meiryo" panose="020B0604030504040204" pitchFamily="50" charset="-128"/>
              </a:rPr>
              <a:t>1.8.1</a:t>
            </a:r>
            <a:endParaRPr lang="nl-NL" altLang="ja-JP" b="0" i="0" dirty="0">
              <a:solidFill>
                <a:srgbClr val="222222"/>
              </a:solidFill>
              <a:effectLst/>
              <a:latin typeface="Meiryo" panose="020B0604030504040204" pitchFamily="50" charset="-128"/>
              <a:ea typeface="Meiryo" panose="020B0604030504040204" pitchFamily="50" charset="-128"/>
            </a:endParaRPr>
          </a:p>
          <a:p>
            <a:pPr>
              <a:lnSpc>
                <a:spcPts val="1900"/>
              </a:lnSpc>
              <a:buClr>
                <a:srgbClr val="F9BE00"/>
              </a:buClr>
            </a:pPr>
            <a:r>
              <a:rPr lang="ja-JP" altLang="en-US" dirty="0">
                <a:solidFill>
                  <a:srgbClr val="222222"/>
                </a:solidFill>
                <a:latin typeface="Meiryo" panose="020B0604030504040204" pitchFamily="50" charset="-128"/>
                <a:ea typeface="Meiryo" panose="020B0604030504040204" pitchFamily="50" charset="-128"/>
              </a:rPr>
              <a:t>　</a:t>
            </a:r>
            <a:r>
              <a:rPr lang="ja-JP" altLang="en-US" dirty="0">
                <a:solidFill>
                  <a:prstClr val="black"/>
                </a:solidFill>
              </a:rPr>
              <a:t>　</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7550" y="3042515"/>
            <a:ext cx="8426450" cy="68407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en-US" altLang="ja-JP" dirty="0">
                <a:solidFill>
                  <a:prstClr val="black"/>
                </a:solidFill>
              </a:rPr>
              <a:t> </a:t>
            </a:r>
            <a:r>
              <a:rPr lang="en-US" altLang="ja-JP" dirty="0" err="1">
                <a:solidFill>
                  <a:prstClr val="black"/>
                </a:solidFill>
              </a:rPr>
              <a:t>ReportPlus</a:t>
            </a:r>
            <a:r>
              <a:rPr lang="ja-JP" altLang="en-US" dirty="0">
                <a:solidFill>
                  <a:prstClr val="black"/>
                </a:solidFill>
              </a:rPr>
              <a:t>の機能追加、および画面の操作性とパフォーマンス向上が見込まれます</a:t>
            </a:r>
            <a:endParaRPr lang="en-US" altLang="ja-JP" dirty="0">
              <a:solidFill>
                <a:prstClr val="black"/>
              </a:solidFill>
            </a:endParaRPr>
          </a:p>
          <a:p>
            <a:pPr>
              <a:lnSpc>
                <a:spcPts val="1900"/>
              </a:lnSpc>
              <a:buClr>
                <a:srgbClr val="F9BE00"/>
              </a:buClr>
            </a:pPr>
            <a:r>
              <a:rPr lang="ja-JP" altLang="en-US" dirty="0">
                <a:solidFill>
                  <a:prstClr val="black"/>
                </a:solidFill>
              </a:rPr>
              <a:t>　</a:t>
            </a:r>
            <a:endParaRPr lang="en-US" altLang="ja-JP" dirty="0">
              <a:solidFill>
                <a:prstClr val="black"/>
              </a:solidFill>
            </a:endParaRPr>
          </a:p>
        </p:txBody>
      </p:sp>
    </p:spTree>
    <p:extLst>
      <p:ext uri="{BB962C8B-B14F-4D97-AF65-F5344CB8AC3E}">
        <p14:creationId xmlns:p14="http://schemas.microsoft.com/office/powerpoint/2010/main" val="3871180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29</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en-US" altLang="ja-JP" sz="1800" dirty="0"/>
              <a:t>2</a:t>
            </a:r>
            <a:r>
              <a:rPr lang="ja-JP" altLang="en-US" sz="1800" dirty="0"/>
              <a:t>．</a:t>
            </a:r>
            <a:r>
              <a:rPr lang="en-US" altLang="ja-JP" sz="1800" dirty="0"/>
              <a:t> </a:t>
            </a:r>
            <a:r>
              <a:rPr lang="ja-JP" altLang="en-US" sz="1800" dirty="0"/>
              <a:t>開発用コンポーネントの</a:t>
            </a:r>
            <a:r>
              <a:rPr lang="en-US" altLang="ja-JP" sz="1800" dirty="0" err="1"/>
              <a:t>Verup</a:t>
            </a:r>
            <a:r>
              <a:rPr lang="ja-JP" altLang="en-US" sz="1800" dirty="0"/>
              <a:t>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2"/>
            <a:ext cx="8426450" cy="342072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詳細</a:t>
            </a:r>
            <a:endParaRPr lang="en-US" altLang="ja-JP" sz="1400" b="1" dirty="0">
              <a:solidFill>
                <a:schemeClr val="tx2"/>
              </a:solidFill>
            </a:endParaRPr>
          </a:p>
          <a:p>
            <a:pPr>
              <a:lnSpc>
                <a:spcPts val="1900"/>
              </a:lnSpc>
              <a:buClr>
                <a:srgbClr val="F9BE00"/>
              </a:buClr>
            </a:pPr>
            <a:r>
              <a:rPr lang="ja-JP" altLang="en-US" dirty="0">
                <a:solidFill>
                  <a:prstClr val="black"/>
                </a:solidFill>
              </a:rPr>
              <a:t>　・ウィジットに説明欄が追加され、任意の内容を記入できます</a:t>
            </a:r>
            <a:r>
              <a:rPr lang="ja-JP" altLang="en-US" dirty="0">
                <a:solidFill>
                  <a:srgbClr val="222222"/>
                </a:solidFill>
                <a:latin typeface="Meiryo" panose="020B0604030504040204" pitchFamily="50" charset="-128"/>
                <a:ea typeface="Meiryo" panose="020B0604030504040204" pitchFamily="50" charset="-128"/>
              </a:rPr>
              <a:t>　</a:t>
            </a:r>
            <a:endParaRPr lang="en-US" altLang="ja-JP" dirty="0">
              <a:solidFill>
                <a:prstClr val="black"/>
              </a:solidFill>
            </a:endParaRPr>
          </a:p>
          <a:p>
            <a:pPr>
              <a:lnSpc>
                <a:spcPts val="1900"/>
              </a:lnSpc>
              <a:buClr>
                <a:srgbClr val="F9BE00"/>
              </a:buClr>
            </a:pPr>
            <a:r>
              <a:rPr lang="ja-JP" altLang="en-US" dirty="0">
                <a:solidFill>
                  <a:prstClr val="black"/>
                </a:solidFill>
              </a:rPr>
              <a:t>　</a:t>
            </a:r>
            <a:endParaRPr lang="en-US" altLang="ja-JP" dirty="0">
              <a:solidFill>
                <a:prstClr val="black"/>
              </a:solidFill>
            </a:endParaRPr>
          </a:p>
        </p:txBody>
      </p:sp>
      <p:pic>
        <p:nvPicPr>
          <p:cNvPr id="15" name="図 14">
            <a:extLst>
              <a:ext uri="{FF2B5EF4-FFF2-40B4-BE49-F238E27FC236}">
                <a16:creationId xmlns:a16="http://schemas.microsoft.com/office/drawing/2014/main" id="{492FCCBB-BC14-00BB-2761-4602BE8029C8}"/>
              </a:ext>
            </a:extLst>
          </p:cNvPr>
          <p:cNvPicPr>
            <a:picLocks noChangeAspect="1"/>
          </p:cNvPicPr>
          <p:nvPr/>
        </p:nvPicPr>
        <p:blipFill>
          <a:blip r:embed="rId3"/>
          <a:stretch>
            <a:fillRect/>
          </a:stretch>
        </p:blipFill>
        <p:spPr>
          <a:xfrm>
            <a:off x="755576" y="1721596"/>
            <a:ext cx="6196322" cy="2866378"/>
          </a:xfrm>
          <a:prstGeom prst="rect">
            <a:avLst/>
          </a:prstGeom>
          <a:ln>
            <a:solidFill>
              <a:schemeClr val="tx1"/>
            </a:solidFill>
          </a:ln>
        </p:spPr>
      </p:pic>
      <p:sp>
        <p:nvSpPr>
          <p:cNvPr id="16" name="正方形/長方形 15">
            <a:extLst>
              <a:ext uri="{FF2B5EF4-FFF2-40B4-BE49-F238E27FC236}">
                <a16:creationId xmlns:a16="http://schemas.microsoft.com/office/drawing/2014/main" id="{03529FE2-632E-DFE9-AF77-1C9660047A56}"/>
              </a:ext>
            </a:extLst>
          </p:cNvPr>
          <p:cNvSpPr/>
          <p:nvPr/>
        </p:nvSpPr>
        <p:spPr>
          <a:xfrm>
            <a:off x="827584" y="2189648"/>
            <a:ext cx="4104456" cy="3600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Tree>
    <p:extLst>
      <p:ext uri="{BB962C8B-B14F-4D97-AF65-F5344CB8AC3E}">
        <p14:creationId xmlns:p14="http://schemas.microsoft.com/office/powerpoint/2010/main" val="1312561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雲の下の道路&#10;&#10;中程度の精度で自動的に生成された説明">
            <a:extLst>
              <a:ext uri="{FF2B5EF4-FFF2-40B4-BE49-F238E27FC236}">
                <a16:creationId xmlns:a16="http://schemas.microsoft.com/office/drawing/2014/main" id="{C2500874-FD79-3B95-77FF-29FC4B527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0"/>
            <a:ext cx="9152302" cy="5143500"/>
          </a:xfrm>
          <a:prstGeom prst="rect">
            <a:avLst/>
          </a:prstGeom>
        </p:spPr>
      </p:pic>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3</a:t>
            </a:fld>
            <a:endParaRPr lang="ja-JP" altLang="en-US"/>
          </a:p>
        </p:txBody>
      </p:sp>
      <p:sp>
        <p:nvSpPr>
          <p:cNvPr id="6" name="テキスト プレースホルダー 6">
            <a:extLst>
              <a:ext uri="{FF2B5EF4-FFF2-40B4-BE49-F238E27FC236}">
                <a16:creationId xmlns:a16="http://schemas.microsoft.com/office/drawing/2014/main" id="{CCF98397-3DD5-CE7A-3DE4-6E1247526279}"/>
              </a:ext>
            </a:extLst>
          </p:cNvPr>
          <p:cNvSpPr txBox="1">
            <a:spLocks/>
          </p:cNvSpPr>
          <p:nvPr/>
        </p:nvSpPr>
        <p:spPr>
          <a:xfrm>
            <a:off x="-6350" y="1311610"/>
            <a:ext cx="9158652" cy="1656184"/>
          </a:xfrm>
          <a:prstGeom prst="rect">
            <a:avLst/>
          </a:prstGeom>
          <a:solidFill>
            <a:schemeClr val="tx1">
              <a:alpha val="40000"/>
            </a:schemeClr>
          </a:solidFill>
        </p:spPr>
        <p:txBody>
          <a:bodyPr lIns="0" tIns="0" rIns="0" bIns="0" anchor="ctr" anchorCtr="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0" algn="ctr">
              <a:lnSpc>
                <a:spcPct val="100000"/>
              </a:lnSpc>
            </a:pPr>
            <a:r>
              <a:rPr lang="ja-JP" altLang="en-US" sz="3800" b="1" dirty="0">
                <a:solidFill>
                  <a:prstClr val="white"/>
                </a:solidFill>
                <a:latin typeface="メイリオ"/>
                <a:ea typeface="メイリオ"/>
              </a:rPr>
              <a:t>ロードマップ</a:t>
            </a:r>
            <a:endParaRPr lang="en-US" altLang="ja-JP" sz="3800" b="1" dirty="0">
              <a:solidFill>
                <a:prstClr val="white"/>
              </a:solidFill>
              <a:latin typeface="メイリオ"/>
              <a:ea typeface="メイリオ"/>
            </a:endParaRPr>
          </a:p>
        </p:txBody>
      </p:sp>
      <p:sp>
        <p:nvSpPr>
          <p:cNvPr id="2" name="フッター プレースホルダー 1">
            <a:extLst>
              <a:ext uri="{FF2B5EF4-FFF2-40B4-BE49-F238E27FC236}">
                <a16:creationId xmlns:a16="http://schemas.microsoft.com/office/drawing/2014/main" id="{3EDCC5BC-C2CC-DBE6-F5C6-76EE4282542D}"/>
              </a:ext>
            </a:extLst>
          </p:cNvPr>
          <p:cNvSpPr>
            <a:spLocks noGrp="1"/>
          </p:cNvSpPr>
          <p:nvPr>
            <p:ph type="ftr" sz="quarter" idx="3"/>
          </p:nvPr>
        </p:nvSpPr>
        <p:spPr>
          <a:xfrm>
            <a:off x="358775" y="4803998"/>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1074960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30</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en-US" altLang="ja-JP" sz="1800" dirty="0"/>
              <a:t>2</a:t>
            </a:r>
            <a:r>
              <a:rPr lang="ja-JP" altLang="en-US" sz="1800" dirty="0"/>
              <a:t>．</a:t>
            </a:r>
            <a:r>
              <a:rPr lang="en-US" altLang="ja-JP" sz="1800" dirty="0"/>
              <a:t> </a:t>
            </a:r>
            <a:r>
              <a:rPr lang="ja-JP" altLang="en-US" sz="1800" dirty="0"/>
              <a:t>開発用コンポーネントの</a:t>
            </a:r>
            <a:r>
              <a:rPr lang="en-US" altLang="ja-JP" sz="1800" dirty="0" err="1"/>
              <a:t>Verup</a:t>
            </a:r>
            <a:r>
              <a:rPr lang="ja-JP" altLang="en-US" sz="1800" dirty="0"/>
              <a:t>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2"/>
            <a:ext cx="8426450" cy="342072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詳細</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t>折れ線など一部の表示形式で「固定線」の設定が可能です</a:t>
            </a:r>
            <a:endParaRPr lang="en-US" altLang="ja-JP" dirty="0"/>
          </a:p>
          <a:p>
            <a:pPr>
              <a:lnSpc>
                <a:spcPts val="1900"/>
              </a:lnSpc>
              <a:buClr>
                <a:srgbClr val="F9BE00"/>
              </a:buClr>
            </a:pPr>
            <a:r>
              <a:rPr lang="ja-JP" altLang="en-US" dirty="0">
                <a:solidFill>
                  <a:prstClr val="black"/>
                </a:solidFill>
              </a:rPr>
              <a:t>　・</a:t>
            </a:r>
            <a:r>
              <a:rPr lang="ja-JP" altLang="en-US" dirty="0"/>
              <a:t>任意のフィールドの合計値や平均値をグラフ上に描画することができます</a:t>
            </a:r>
            <a:r>
              <a:rPr lang="ja-JP" altLang="en-US" dirty="0">
                <a:solidFill>
                  <a:prstClr val="black"/>
                </a:solidFill>
              </a:rPr>
              <a:t>　　</a:t>
            </a:r>
            <a:endParaRPr lang="en-US" altLang="ja-JP" dirty="0">
              <a:solidFill>
                <a:prstClr val="black"/>
              </a:solidFill>
            </a:endParaRPr>
          </a:p>
        </p:txBody>
      </p:sp>
      <p:pic>
        <p:nvPicPr>
          <p:cNvPr id="9" name="図 8">
            <a:extLst>
              <a:ext uri="{FF2B5EF4-FFF2-40B4-BE49-F238E27FC236}">
                <a16:creationId xmlns:a16="http://schemas.microsoft.com/office/drawing/2014/main" id="{BD3BB46B-9AFB-82B7-8CEE-B1B95B2D2F4E}"/>
              </a:ext>
            </a:extLst>
          </p:cNvPr>
          <p:cNvPicPr>
            <a:picLocks noChangeAspect="1"/>
          </p:cNvPicPr>
          <p:nvPr/>
        </p:nvPicPr>
        <p:blipFill>
          <a:blip r:embed="rId3"/>
          <a:stretch>
            <a:fillRect/>
          </a:stretch>
        </p:blipFill>
        <p:spPr>
          <a:xfrm>
            <a:off x="5068335" y="2031690"/>
            <a:ext cx="3968098" cy="2674294"/>
          </a:xfrm>
          <a:prstGeom prst="rect">
            <a:avLst/>
          </a:prstGeom>
          <a:ln>
            <a:solidFill>
              <a:schemeClr val="tx1"/>
            </a:solidFill>
          </a:ln>
        </p:spPr>
      </p:pic>
      <p:pic>
        <p:nvPicPr>
          <p:cNvPr id="13" name="図 12">
            <a:extLst>
              <a:ext uri="{FF2B5EF4-FFF2-40B4-BE49-F238E27FC236}">
                <a16:creationId xmlns:a16="http://schemas.microsoft.com/office/drawing/2014/main" id="{2D441939-9F9E-5640-AE53-F6C38B919F25}"/>
              </a:ext>
            </a:extLst>
          </p:cNvPr>
          <p:cNvPicPr>
            <a:picLocks noChangeAspect="1"/>
          </p:cNvPicPr>
          <p:nvPr/>
        </p:nvPicPr>
        <p:blipFill>
          <a:blip r:embed="rId4"/>
          <a:stretch>
            <a:fillRect/>
          </a:stretch>
        </p:blipFill>
        <p:spPr>
          <a:xfrm>
            <a:off x="263839" y="2031690"/>
            <a:ext cx="4674151" cy="2674294"/>
          </a:xfrm>
          <a:prstGeom prst="rect">
            <a:avLst/>
          </a:prstGeom>
          <a:ln>
            <a:solidFill>
              <a:schemeClr val="tx1"/>
            </a:solidFill>
          </a:ln>
        </p:spPr>
      </p:pic>
    </p:spTree>
    <p:extLst>
      <p:ext uri="{BB962C8B-B14F-4D97-AF65-F5344CB8AC3E}">
        <p14:creationId xmlns:p14="http://schemas.microsoft.com/office/powerpoint/2010/main" val="417718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31</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ja-JP" altLang="en-US" sz="1800" dirty="0"/>
              <a:t>３．プロキシサーバー通信テスト機能の追加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7" name="テキスト プレースホルダー 2"/>
          <p:cNvSpPr>
            <a:spLocks noGrp="1"/>
          </p:cNvSpPr>
          <p:nvPr>
            <p:ph type="body" sz="quarter" idx="14"/>
          </p:nvPr>
        </p:nvSpPr>
        <p:spPr>
          <a:xfrm>
            <a:off x="357550" y="2553789"/>
            <a:ext cx="8569709" cy="86003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sz="1100" dirty="0">
                <a:solidFill>
                  <a:prstClr val="black"/>
                </a:solidFill>
              </a:rPr>
              <a:t>　</a:t>
            </a:r>
            <a:r>
              <a:rPr lang="ja-JP" altLang="en-US" dirty="0">
                <a:solidFill>
                  <a:prstClr val="black"/>
                </a:solidFill>
              </a:rPr>
              <a:t>「プロキシ認証ファイル作成ツール」に入力した認証情報に誤りがあった場合、</a:t>
            </a:r>
          </a:p>
          <a:p>
            <a:pPr lvl="0">
              <a:lnSpc>
                <a:spcPts val="1900"/>
              </a:lnSpc>
              <a:buClr>
                <a:srgbClr val="F9BE00"/>
              </a:buClr>
            </a:pPr>
            <a:r>
              <a:rPr lang="ja-JP" altLang="en-US" dirty="0">
                <a:solidFill>
                  <a:prstClr val="black"/>
                </a:solidFill>
              </a:rPr>
              <a:t>　クライアントインストールに失敗し、再度認証ファイルを作成する必要がありました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93645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en-US" altLang="ja-JP" dirty="0">
                <a:solidFill>
                  <a:prstClr val="black"/>
                </a:solidFill>
              </a:rPr>
              <a:t>SuperStream-NX</a:t>
            </a:r>
            <a:r>
              <a:rPr lang="ja-JP" altLang="en-US" dirty="0">
                <a:solidFill>
                  <a:prstClr val="black"/>
                </a:solidFill>
              </a:rPr>
              <a:t>では、プロキシサーバーを利用する際に、「プロキシ認証ファイル作成ツール」を使用して</a:t>
            </a:r>
          </a:p>
          <a:p>
            <a:pPr>
              <a:lnSpc>
                <a:spcPts val="1900"/>
              </a:lnSpc>
              <a:buClr>
                <a:srgbClr val="F9BE00"/>
              </a:buClr>
            </a:pPr>
            <a:r>
              <a:rPr lang="ja-JP" altLang="en-US" dirty="0">
                <a:solidFill>
                  <a:prstClr val="black"/>
                </a:solidFill>
              </a:rPr>
              <a:t>　認証ファイルを作成し、所定の場所に配置する必要があります</a:t>
            </a:r>
          </a:p>
          <a:p>
            <a:pPr>
              <a:lnSpc>
                <a:spcPts val="1900"/>
              </a:lnSpc>
              <a:buClr>
                <a:srgbClr val="F9BE00"/>
              </a:buClr>
            </a:pPr>
            <a:r>
              <a:rPr lang="ja-JP" altLang="en-US" dirty="0">
                <a:solidFill>
                  <a:prstClr val="black"/>
                </a:solidFill>
              </a:rPr>
              <a:t>　今回、「プロキシ認証ファイル作成ツール」に通信テスト機能を追加し、</a:t>
            </a:r>
          </a:p>
          <a:p>
            <a:pPr>
              <a:lnSpc>
                <a:spcPts val="1900"/>
              </a:lnSpc>
              <a:buClr>
                <a:srgbClr val="F9BE00"/>
              </a:buClr>
            </a:pPr>
            <a:r>
              <a:rPr lang="ja-JP" altLang="en-US" dirty="0">
                <a:solidFill>
                  <a:prstClr val="black"/>
                </a:solidFill>
              </a:rPr>
              <a:t>　認証ファイル作成時に、入力した認証情報でプロキシサーバーに接続できるかを確認できるよう対応しました</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7550" y="353840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dirty="0">
              <a:solidFill>
                <a:prstClr val="black"/>
              </a:solidFill>
            </a:endParaRPr>
          </a:p>
          <a:p>
            <a:pPr>
              <a:lnSpc>
                <a:spcPts val="1900"/>
              </a:lnSpc>
              <a:buClr>
                <a:srgbClr val="F9BE00"/>
              </a:buClr>
            </a:pPr>
            <a:r>
              <a:rPr lang="ja-JP" altLang="en-US" dirty="0">
                <a:solidFill>
                  <a:prstClr val="black"/>
                </a:solidFill>
              </a:rPr>
              <a:t>　プロキシ認証ファイル作成時に、通信テスト機能を利用して、通信可否の確認を行えるようになるため、</a:t>
            </a:r>
          </a:p>
          <a:p>
            <a:pPr>
              <a:lnSpc>
                <a:spcPts val="1900"/>
              </a:lnSpc>
              <a:buClr>
                <a:srgbClr val="F9BE00"/>
              </a:buClr>
            </a:pPr>
            <a:r>
              <a:rPr lang="ja-JP" altLang="en-US" dirty="0">
                <a:solidFill>
                  <a:prstClr val="black"/>
                </a:solidFill>
              </a:rPr>
              <a:t>　認証情報の誤りをその場で検知できるようになります</a:t>
            </a:r>
          </a:p>
          <a:p>
            <a:pPr>
              <a:lnSpc>
                <a:spcPts val="1900"/>
              </a:lnSpc>
              <a:buClr>
                <a:srgbClr val="F9BE00"/>
              </a:buClr>
            </a:pPr>
            <a:r>
              <a:rPr lang="ja-JP" altLang="en-US" dirty="0">
                <a:solidFill>
                  <a:prstClr val="black"/>
                </a:solidFill>
              </a:rPr>
              <a:t>　これにより、誤った認証情報が原因となるクライアントインストールの失敗を未然に防止できます　</a:t>
            </a:r>
            <a:endParaRPr lang="en-US" altLang="ja-JP" dirty="0">
              <a:solidFill>
                <a:prstClr val="black"/>
              </a:solidFill>
            </a:endParaRPr>
          </a:p>
        </p:txBody>
      </p:sp>
    </p:spTree>
    <p:extLst>
      <p:ext uri="{BB962C8B-B14F-4D97-AF65-F5344CB8AC3E}">
        <p14:creationId xmlns:p14="http://schemas.microsoft.com/office/powerpoint/2010/main" val="1773910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32</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ja-JP" altLang="en-US" sz="1800" dirty="0"/>
              <a:t>３．プロキシサーバー通信テスト機能の追加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9"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973500"/>
            <a:ext cx="8426450" cy="105818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詳細</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ja-JP" altLang="en-US" dirty="0"/>
              <a:t>プロキシ認証ファイル作成ツールに、「テスト接続先</a:t>
            </a:r>
            <a:r>
              <a:rPr lang="en-US" altLang="ja-JP" dirty="0"/>
              <a:t>URL</a:t>
            </a:r>
            <a:r>
              <a:rPr lang="ja-JP" altLang="en-US" dirty="0"/>
              <a:t>」と「テスト接続」を追加しました</a:t>
            </a:r>
            <a:endParaRPr lang="en-US" altLang="ja-JP" dirty="0"/>
          </a:p>
          <a:p>
            <a:pPr>
              <a:lnSpc>
                <a:spcPts val="1900"/>
              </a:lnSpc>
              <a:buClr>
                <a:srgbClr val="F9BE00"/>
              </a:buClr>
            </a:pPr>
            <a:r>
              <a:rPr lang="ja-JP" altLang="en-US" dirty="0"/>
              <a:t>　「テスト接続先</a:t>
            </a:r>
            <a:r>
              <a:rPr lang="en-US" altLang="ja-JP" dirty="0"/>
              <a:t>URL</a:t>
            </a:r>
            <a:r>
              <a:rPr lang="ja-JP" altLang="en-US" dirty="0"/>
              <a:t>」は自動入力され、この「テスト接続先</a:t>
            </a:r>
            <a:r>
              <a:rPr lang="en-US" altLang="ja-JP" dirty="0"/>
              <a:t>URL</a:t>
            </a:r>
            <a:r>
              <a:rPr lang="ja-JP" altLang="en-US" dirty="0"/>
              <a:t>」に対し、通信テストを行います</a:t>
            </a:r>
            <a:endParaRPr lang="en-US" altLang="ja-JP" b="1" dirty="0">
              <a:solidFill>
                <a:schemeClr val="tx2"/>
              </a:solidFill>
            </a:endParaRPr>
          </a:p>
          <a:p>
            <a:pPr>
              <a:lnSpc>
                <a:spcPts val="1900"/>
              </a:lnSpc>
              <a:buClr>
                <a:srgbClr val="F9BE00"/>
              </a:buClr>
            </a:pPr>
            <a:r>
              <a:rPr lang="ja-JP" altLang="en-US" b="1" dirty="0">
                <a:solidFill>
                  <a:srgbClr val="FFC000"/>
                </a:solidFill>
              </a:rPr>
              <a:t>　　　　　　　　　　　　　　　　　　　■</a:t>
            </a:r>
            <a:r>
              <a:rPr lang="ja-JP" altLang="en-US" b="1" dirty="0">
                <a:solidFill>
                  <a:schemeClr val="tx2"/>
                </a:solidFill>
              </a:rPr>
              <a:t>テスト成功時　　　　　　　　</a:t>
            </a:r>
            <a:r>
              <a:rPr lang="ja-JP" altLang="en-US" b="1" dirty="0">
                <a:solidFill>
                  <a:srgbClr val="FFC000"/>
                </a:solidFill>
              </a:rPr>
              <a:t>■</a:t>
            </a:r>
            <a:r>
              <a:rPr lang="ja-JP" altLang="en-US" b="1" dirty="0">
                <a:solidFill>
                  <a:schemeClr val="tx2"/>
                </a:solidFill>
              </a:rPr>
              <a:t>テスト失敗時</a:t>
            </a:r>
            <a:endParaRPr lang="en-US" altLang="ja-JP" dirty="0"/>
          </a:p>
          <a:p>
            <a:pPr>
              <a:lnSpc>
                <a:spcPts val="1900"/>
              </a:lnSpc>
              <a:buClr>
                <a:srgbClr val="F9BE00"/>
              </a:buClr>
            </a:pPr>
            <a:r>
              <a:rPr lang="ja-JP" altLang="en-US" dirty="0"/>
              <a:t>　</a:t>
            </a:r>
            <a:endParaRPr lang="en-US" altLang="ja-JP" dirty="0"/>
          </a:p>
        </p:txBody>
      </p:sp>
      <p:pic>
        <p:nvPicPr>
          <p:cNvPr id="6" name="図 5">
            <a:extLst>
              <a:ext uri="{FF2B5EF4-FFF2-40B4-BE49-F238E27FC236}">
                <a16:creationId xmlns:a16="http://schemas.microsoft.com/office/drawing/2014/main" id="{E9717AE3-3A84-F0FB-36DF-660D3425F43B}"/>
              </a:ext>
            </a:extLst>
          </p:cNvPr>
          <p:cNvPicPr>
            <a:picLocks noChangeAspect="1"/>
          </p:cNvPicPr>
          <p:nvPr/>
        </p:nvPicPr>
        <p:blipFill>
          <a:blip r:embed="rId3"/>
          <a:stretch>
            <a:fillRect/>
          </a:stretch>
        </p:blipFill>
        <p:spPr>
          <a:xfrm>
            <a:off x="647564" y="1923678"/>
            <a:ext cx="1846584" cy="2870432"/>
          </a:xfrm>
          <a:prstGeom prst="rect">
            <a:avLst/>
          </a:prstGeom>
          <a:ln>
            <a:solidFill>
              <a:schemeClr val="tx1"/>
            </a:solidFill>
          </a:ln>
        </p:spPr>
      </p:pic>
      <p:pic>
        <p:nvPicPr>
          <p:cNvPr id="8" name="図 7">
            <a:extLst>
              <a:ext uri="{FF2B5EF4-FFF2-40B4-BE49-F238E27FC236}">
                <a16:creationId xmlns:a16="http://schemas.microsoft.com/office/drawing/2014/main" id="{850DC296-515B-4720-306D-9B59F95D7B63}"/>
              </a:ext>
            </a:extLst>
          </p:cNvPr>
          <p:cNvPicPr>
            <a:picLocks noChangeAspect="1"/>
          </p:cNvPicPr>
          <p:nvPr/>
        </p:nvPicPr>
        <p:blipFill>
          <a:blip r:embed="rId4"/>
          <a:stretch>
            <a:fillRect/>
          </a:stretch>
        </p:blipFill>
        <p:spPr>
          <a:xfrm>
            <a:off x="3275856" y="1923678"/>
            <a:ext cx="1893235" cy="2880320"/>
          </a:xfrm>
          <a:prstGeom prst="rect">
            <a:avLst/>
          </a:prstGeom>
          <a:ln>
            <a:solidFill>
              <a:schemeClr val="tx1"/>
            </a:solidFill>
          </a:ln>
        </p:spPr>
      </p:pic>
      <p:sp>
        <p:nvSpPr>
          <p:cNvPr id="10" name="正方形/長方形 9">
            <a:extLst>
              <a:ext uri="{FF2B5EF4-FFF2-40B4-BE49-F238E27FC236}">
                <a16:creationId xmlns:a16="http://schemas.microsoft.com/office/drawing/2014/main" id="{223045F2-C23A-FFE6-8650-B19B641AF88A}"/>
              </a:ext>
            </a:extLst>
          </p:cNvPr>
          <p:cNvSpPr/>
          <p:nvPr/>
        </p:nvSpPr>
        <p:spPr>
          <a:xfrm>
            <a:off x="1640342" y="4142155"/>
            <a:ext cx="699410" cy="30180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sz="1200" dirty="0">
              <a:solidFill>
                <a:schemeClr val="tx2"/>
              </a:solidFill>
            </a:endParaRPr>
          </a:p>
        </p:txBody>
      </p:sp>
      <p:sp>
        <p:nvSpPr>
          <p:cNvPr id="13" name="右矢印 23">
            <a:extLst>
              <a:ext uri="{FF2B5EF4-FFF2-40B4-BE49-F238E27FC236}">
                <a16:creationId xmlns:a16="http://schemas.microsoft.com/office/drawing/2014/main" id="{E2AA5749-3413-46A7-2D7D-039B3C199DB1}"/>
              </a:ext>
            </a:extLst>
          </p:cNvPr>
          <p:cNvSpPr/>
          <p:nvPr/>
        </p:nvSpPr>
        <p:spPr>
          <a:xfrm>
            <a:off x="2407997" y="4181406"/>
            <a:ext cx="700911"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pic>
        <p:nvPicPr>
          <p:cNvPr id="3" name="図 2">
            <a:extLst>
              <a:ext uri="{FF2B5EF4-FFF2-40B4-BE49-F238E27FC236}">
                <a16:creationId xmlns:a16="http://schemas.microsoft.com/office/drawing/2014/main" id="{6C713115-E720-67F4-42D0-45160AAA13E9}"/>
              </a:ext>
            </a:extLst>
          </p:cNvPr>
          <p:cNvPicPr>
            <a:picLocks noChangeAspect="1"/>
          </p:cNvPicPr>
          <p:nvPr/>
        </p:nvPicPr>
        <p:blipFill>
          <a:blip r:embed="rId5"/>
          <a:stretch>
            <a:fillRect/>
          </a:stretch>
        </p:blipFill>
        <p:spPr>
          <a:xfrm>
            <a:off x="5621855" y="1898246"/>
            <a:ext cx="1866470" cy="2880320"/>
          </a:xfrm>
          <a:prstGeom prst="rect">
            <a:avLst/>
          </a:prstGeom>
          <a:ln>
            <a:solidFill>
              <a:schemeClr val="tx1"/>
            </a:solidFill>
          </a:ln>
        </p:spPr>
      </p:pic>
      <p:sp>
        <p:nvSpPr>
          <p:cNvPr id="7" name="正方形/長方形 6">
            <a:extLst>
              <a:ext uri="{FF2B5EF4-FFF2-40B4-BE49-F238E27FC236}">
                <a16:creationId xmlns:a16="http://schemas.microsoft.com/office/drawing/2014/main" id="{616B543F-3AD5-5C52-D990-4C2C73CC682A}"/>
              </a:ext>
            </a:extLst>
          </p:cNvPr>
          <p:cNvSpPr/>
          <p:nvPr/>
        </p:nvSpPr>
        <p:spPr>
          <a:xfrm>
            <a:off x="3311860" y="4613022"/>
            <a:ext cx="907503" cy="226980"/>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sz="1200" dirty="0">
              <a:solidFill>
                <a:schemeClr val="tx2"/>
              </a:solidFill>
            </a:endParaRPr>
          </a:p>
        </p:txBody>
      </p:sp>
      <p:sp>
        <p:nvSpPr>
          <p:cNvPr id="11" name="正方形/長方形 10">
            <a:extLst>
              <a:ext uri="{FF2B5EF4-FFF2-40B4-BE49-F238E27FC236}">
                <a16:creationId xmlns:a16="http://schemas.microsoft.com/office/drawing/2014/main" id="{32851CAC-352A-DA98-15D2-7A1E9FF0DE52}"/>
              </a:ext>
            </a:extLst>
          </p:cNvPr>
          <p:cNvSpPr/>
          <p:nvPr/>
        </p:nvSpPr>
        <p:spPr>
          <a:xfrm>
            <a:off x="5603387" y="4581436"/>
            <a:ext cx="949880" cy="22770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sz="1200" dirty="0">
              <a:solidFill>
                <a:schemeClr val="tx2"/>
              </a:solidFill>
            </a:endParaRPr>
          </a:p>
        </p:txBody>
      </p:sp>
      <p:sp>
        <p:nvSpPr>
          <p:cNvPr id="12" name="正方形/長方形 11">
            <a:extLst>
              <a:ext uri="{FF2B5EF4-FFF2-40B4-BE49-F238E27FC236}">
                <a16:creationId xmlns:a16="http://schemas.microsoft.com/office/drawing/2014/main" id="{CDB8A716-430F-3632-621E-14060A10CCDC}"/>
              </a:ext>
            </a:extLst>
          </p:cNvPr>
          <p:cNvSpPr/>
          <p:nvPr/>
        </p:nvSpPr>
        <p:spPr>
          <a:xfrm>
            <a:off x="5752265" y="3088300"/>
            <a:ext cx="1656184" cy="790166"/>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sz="1200" dirty="0">
              <a:solidFill>
                <a:schemeClr val="tx2"/>
              </a:solidFill>
            </a:endParaRPr>
          </a:p>
        </p:txBody>
      </p:sp>
      <p:sp>
        <p:nvSpPr>
          <p:cNvPr id="14" name="角丸四角形吹き出し 11">
            <a:extLst>
              <a:ext uri="{FF2B5EF4-FFF2-40B4-BE49-F238E27FC236}">
                <a16:creationId xmlns:a16="http://schemas.microsoft.com/office/drawing/2014/main" id="{C7A69509-6C9F-E0B9-7F32-8D65FD03E981}"/>
              </a:ext>
            </a:extLst>
          </p:cNvPr>
          <p:cNvSpPr/>
          <p:nvPr/>
        </p:nvSpPr>
        <p:spPr>
          <a:xfrm>
            <a:off x="6367008" y="1951844"/>
            <a:ext cx="2136344" cy="1008926"/>
          </a:xfrm>
          <a:prstGeom prst="wedgeRoundRectCallout">
            <a:avLst>
              <a:gd name="adj1" fmla="val -34282"/>
              <a:gd name="adj2" fmla="val 81098"/>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警告メッセージが表示され</a:t>
            </a:r>
            <a:endParaRPr lang="en-US" altLang="ja-JP" sz="1200" dirty="0"/>
          </a:p>
          <a:p>
            <a:pPr algn="ctr"/>
            <a:r>
              <a:rPr kumimoji="1" lang="ja-JP" altLang="en-US" sz="1200" dirty="0"/>
              <a:t>ログファイルがローカルフォルダに出力されます</a:t>
            </a:r>
            <a:endParaRPr kumimoji="1" lang="en-US" altLang="ja-JP" sz="1200" dirty="0"/>
          </a:p>
        </p:txBody>
      </p:sp>
    </p:spTree>
    <p:extLst>
      <p:ext uri="{BB962C8B-B14F-4D97-AF65-F5344CB8AC3E}">
        <p14:creationId xmlns:p14="http://schemas.microsoft.com/office/powerpoint/2010/main" val="716287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33</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ja-JP" altLang="en-US" sz="1800" dirty="0"/>
              <a:t>４．秘密度ラベル</a:t>
            </a:r>
            <a:r>
              <a:rPr lang="en-US" altLang="ja-JP" sz="1800" dirty="0"/>
              <a:t>(Excel</a:t>
            </a:r>
            <a:r>
              <a:rPr lang="ja-JP" altLang="en-US" sz="1800" dirty="0"/>
              <a:t>レポート</a:t>
            </a:r>
            <a:r>
              <a:rPr lang="en-US" altLang="ja-JP" sz="1800" dirty="0"/>
              <a:t>)</a:t>
            </a:r>
            <a:r>
              <a:rPr lang="ja-JP" altLang="en-US" sz="1800" dirty="0"/>
              <a:t>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7" name="テキスト プレースホルダー 2"/>
          <p:cNvSpPr>
            <a:spLocks noGrp="1"/>
          </p:cNvSpPr>
          <p:nvPr>
            <p:ph type="body" sz="quarter" idx="14"/>
          </p:nvPr>
        </p:nvSpPr>
        <p:spPr>
          <a:xfrm>
            <a:off x="358018" y="2571750"/>
            <a:ext cx="8569709" cy="86003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sz="1100" dirty="0">
                <a:solidFill>
                  <a:prstClr val="black"/>
                </a:solidFill>
              </a:rPr>
              <a:t>　</a:t>
            </a:r>
            <a:r>
              <a:rPr lang="ja-JP" altLang="en-US" dirty="0">
                <a:solidFill>
                  <a:prstClr val="black"/>
                </a:solidFill>
              </a:rPr>
              <a:t>秘密度ラベルが設定されている</a:t>
            </a:r>
            <a:r>
              <a:rPr lang="en-US" altLang="ja-JP" dirty="0">
                <a:solidFill>
                  <a:prstClr val="black"/>
                </a:solidFill>
              </a:rPr>
              <a:t>Excel</a:t>
            </a:r>
            <a:r>
              <a:rPr lang="ja-JP" altLang="en-US" dirty="0">
                <a:solidFill>
                  <a:prstClr val="black"/>
                </a:solidFill>
              </a:rPr>
              <a:t>ファイルを出力する際に、エラーとなっていました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93645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en-US" altLang="ja-JP" dirty="0">
                <a:solidFill>
                  <a:prstClr val="black"/>
                </a:solidFill>
              </a:rPr>
              <a:t>Microsoft</a:t>
            </a:r>
            <a:r>
              <a:rPr lang="ja-JP" altLang="en-US" dirty="0">
                <a:solidFill>
                  <a:prstClr val="black"/>
                </a:solidFill>
              </a:rPr>
              <a:t>の秘密度ラベル機能を有効にした環境で、</a:t>
            </a:r>
            <a:endParaRPr lang="en-US" altLang="ja-JP" dirty="0">
              <a:solidFill>
                <a:prstClr val="black"/>
              </a:solidFill>
            </a:endParaRPr>
          </a:p>
          <a:p>
            <a:pPr>
              <a:lnSpc>
                <a:spcPts val="1900"/>
              </a:lnSpc>
              <a:buClr>
                <a:srgbClr val="F9BE00"/>
              </a:buClr>
            </a:pPr>
            <a:r>
              <a:rPr lang="ja-JP" altLang="en-US" dirty="0">
                <a:solidFill>
                  <a:prstClr val="black"/>
                </a:solidFill>
              </a:rPr>
              <a:t>　</a:t>
            </a:r>
            <a:r>
              <a:rPr lang="en-US" altLang="ja-JP" dirty="0">
                <a:solidFill>
                  <a:prstClr val="black"/>
                </a:solidFill>
              </a:rPr>
              <a:t>Excel</a:t>
            </a:r>
            <a:r>
              <a:rPr lang="ja-JP" altLang="en-US" dirty="0">
                <a:solidFill>
                  <a:prstClr val="black"/>
                </a:solidFill>
              </a:rPr>
              <a:t>レポート機能（グリッド右クリック→「 </a:t>
            </a:r>
            <a:r>
              <a:rPr lang="en-US" altLang="ja-JP" dirty="0">
                <a:solidFill>
                  <a:prstClr val="black"/>
                </a:solidFill>
              </a:rPr>
              <a:t>Excel</a:t>
            </a:r>
            <a:r>
              <a:rPr lang="ja-JP" altLang="en-US" dirty="0">
                <a:solidFill>
                  <a:prstClr val="black"/>
                </a:solidFill>
              </a:rPr>
              <a:t>出力（全て）」、「</a:t>
            </a:r>
            <a:r>
              <a:rPr lang="en-US" altLang="ja-JP" dirty="0">
                <a:solidFill>
                  <a:prstClr val="black"/>
                </a:solidFill>
              </a:rPr>
              <a:t>PDF</a:t>
            </a:r>
            <a:r>
              <a:rPr lang="ja-JP" altLang="en-US" dirty="0">
                <a:solidFill>
                  <a:prstClr val="black"/>
                </a:solidFill>
              </a:rPr>
              <a:t>出力」）実行時に</a:t>
            </a:r>
            <a:endParaRPr lang="en-US" altLang="ja-JP" dirty="0">
              <a:solidFill>
                <a:prstClr val="black"/>
              </a:solidFill>
            </a:endParaRPr>
          </a:p>
          <a:p>
            <a:pPr>
              <a:lnSpc>
                <a:spcPts val="1900"/>
              </a:lnSpc>
              <a:buClr>
                <a:srgbClr val="F9BE00"/>
              </a:buClr>
            </a:pPr>
            <a:r>
              <a:rPr lang="ja-JP" altLang="en-US" dirty="0">
                <a:solidFill>
                  <a:prstClr val="black"/>
                </a:solidFill>
              </a:rPr>
              <a:t>　エラーが起きることなく出力できるように対応しました</a:t>
            </a:r>
            <a:endParaRPr lang="en-US" altLang="ja-JP" dirty="0">
              <a:solidFill>
                <a:prstClr val="black"/>
              </a:solidFill>
            </a:endParaRPr>
          </a:p>
          <a:p>
            <a:pPr>
              <a:lnSpc>
                <a:spcPts val="1900"/>
              </a:lnSpc>
              <a:buClr>
                <a:srgbClr val="F9BE00"/>
              </a:buClr>
            </a:pPr>
            <a:r>
              <a:rPr lang="ja-JP" altLang="en-US" dirty="0">
                <a:solidFill>
                  <a:prstClr val="black"/>
                </a:solidFill>
              </a:rPr>
              <a:t>　</a:t>
            </a:r>
            <a:r>
              <a:rPr lang="en-US" altLang="ja-JP" dirty="0">
                <a:solidFill>
                  <a:prstClr val="black"/>
                </a:solidFill>
              </a:rPr>
              <a:t>※</a:t>
            </a:r>
            <a:r>
              <a:rPr lang="ja-JP" altLang="en-US" dirty="0">
                <a:solidFill>
                  <a:prstClr val="black"/>
                </a:solidFill>
              </a:rPr>
              <a:t>秘密度ラベルを利用していない環境では従来通りの挙動です</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8018" y="3291830"/>
            <a:ext cx="8426450" cy="151216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dirty="0">
              <a:solidFill>
                <a:prstClr val="black"/>
              </a:solidFill>
            </a:endParaRPr>
          </a:p>
          <a:p>
            <a:pPr>
              <a:lnSpc>
                <a:spcPts val="1900"/>
              </a:lnSpc>
              <a:buClr>
                <a:srgbClr val="F9BE00"/>
              </a:buClr>
            </a:pPr>
            <a:r>
              <a:rPr lang="ja-JP" altLang="en-US" dirty="0">
                <a:solidFill>
                  <a:prstClr val="black"/>
                </a:solidFill>
              </a:rPr>
              <a:t>　</a:t>
            </a:r>
            <a:r>
              <a:rPr lang="en-US" altLang="ja-JP" dirty="0"/>
              <a:t>Microsoft</a:t>
            </a:r>
            <a:r>
              <a:rPr lang="ja-JP" altLang="en-US" dirty="0"/>
              <a:t>が提供する</a:t>
            </a:r>
            <a:r>
              <a:rPr lang="en-US" altLang="ja-JP" dirty="0"/>
              <a:t>Microsoft Information Protection</a:t>
            </a:r>
            <a:r>
              <a:rPr lang="ja-JP" altLang="en-US" dirty="0"/>
              <a:t>（</a:t>
            </a:r>
            <a:r>
              <a:rPr lang="en-US" altLang="ja-JP" dirty="0"/>
              <a:t>MIP</a:t>
            </a:r>
            <a:r>
              <a:rPr lang="ja-JP" altLang="en-US" dirty="0"/>
              <a:t>）を</a:t>
            </a:r>
            <a:r>
              <a:rPr lang="en-US" altLang="ja-JP" dirty="0"/>
              <a:t>SuperStream-NX</a:t>
            </a:r>
            <a:r>
              <a:rPr lang="ja-JP" altLang="en-US" dirty="0"/>
              <a:t>から呼び出すことにより</a:t>
            </a:r>
            <a:endParaRPr lang="en-US" altLang="ja-JP" dirty="0"/>
          </a:p>
          <a:p>
            <a:pPr>
              <a:lnSpc>
                <a:spcPts val="1900"/>
              </a:lnSpc>
              <a:buClr>
                <a:srgbClr val="F9BE00"/>
              </a:buClr>
            </a:pPr>
            <a:r>
              <a:rPr lang="ja-JP" altLang="en-US" dirty="0">
                <a:solidFill>
                  <a:prstClr val="black"/>
                </a:solidFill>
              </a:rPr>
              <a:t>　</a:t>
            </a:r>
            <a:r>
              <a:rPr lang="en-US" altLang="ja-JP" dirty="0">
                <a:solidFill>
                  <a:prstClr val="black"/>
                </a:solidFill>
              </a:rPr>
              <a:t>Excel</a:t>
            </a:r>
            <a:r>
              <a:rPr lang="ja-JP" altLang="en-US" dirty="0">
                <a:solidFill>
                  <a:prstClr val="black"/>
                </a:solidFill>
              </a:rPr>
              <a:t>ファイルの秘密度ラベルを一時的に解除し編集が行えるようになりました</a:t>
            </a:r>
            <a:endParaRPr lang="en-US" altLang="ja-JP" dirty="0">
              <a:solidFill>
                <a:prstClr val="black"/>
              </a:solidFill>
            </a:endParaRPr>
          </a:p>
          <a:p>
            <a:pPr>
              <a:lnSpc>
                <a:spcPts val="1900"/>
              </a:lnSpc>
              <a:buClr>
                <a:srgbClr val="F9BE00"/>
              </a:buClr>
            </a:pPr>
            <a:r>
              <a:rPr lang="ja-JP" altLang="en-US" dirty="0">
                <a:solidFill>
                  <a:prstClr val="black"/>
                </a:solidFill>
              </a:rPr>
              <a:t>　</a:t>
            </a:r>
            <a:r>
              <a:rPr lang="en-US" altLang="ja-JP" dirty="0">
                <a:solidFill>
                  <a:prstClr val="black"/>
                </a:solidFill>
              </a:rPr>
              <a:t>Excel</a:t>
            </a:r>
            <a:r>
              <a:rPr lang="ja-JP" altLang="en-US" dirty="0">
                <a:solidFill>
                  <a:prstClr val="black"/>
                </a:solidFill>
              </a:rPr>
              <a:t>レポート実行時にユーザー認証画面が開かれますので利用ユーザーの</a:t>
            </a:r>
            <a:r>
              <a:rPr lang="en-US" altLang="ja-JP" dirty="0">
                <a:solidFill>
                  <a:prstClr val="black"/>
                </a:solidFill>
              </a:rPr>
              <a:t>Entra</a:t>
            </a:r>
            <a:r>
              <a:rPr lang="ja-JP" altLang="en-US" dirty="0">
                <a:solidFill>
                  <a:prstClr val="black"/>
                </a:solidFill>
              </a:rPr>
              <a:t> </a:t>
            </a:r>
            <a:r>
              <a:rPr lang="en-US" altLang="ja-JP" dirty="0">
                <a:solidFill>
                  <a:prstClr val="black"/>
                </a:solidFill>
              </a:rPr>
              <a:t>ID</a:t>
            </a:r>
            <a:r>
              <a:rPr lang="ja-JP" altLang="en-US" dirty="0">
                <a:solidFill>
                  <a:prstClr val="black"/>
                </a:solidFill>
              </a:rPr>
              <a:t>アカウントを入力することで</a:t>
            </a:r>
            <a:endParaRPr lang="en-US" altLang="ja-JP" dirty="0">
              <a:solidFill>
                <a:prstClr val="black"/>
              </a:solidFill>
            </a:endParaRPr>
          </a:p>
          <a:p>
            <a:pPr>
              <a:lnSpc>
                <a:spcPts val="1900"/>
              </a:lnSpc>
              <a:buClr>
                <a:srgbClr val="F9BE00"/>
              </a:buClr>
            </a:pPr>
            <a:r>
              <a:rPr lang="ja-JP" altLang="en-US" dirty="0">
                <a:solidFill>
                  <a:prstClr val="black"/>
                </a:solidFill>
              </a:rPr>
              <a:t>　認証が解除され出力が行えます</a:t>
            </a:r>
            <a:endParaRPr lang="en-US" altLang="ja-JP" dirty="0">
              <a:solidFill>
                <a:prstClr val="black"/>
              </a:solidFill>
            </a:endParaRPr>
          </a:p>
        </p:txBody>
      </p:sp>
    </p:spTree>
    <p:extLst>
      <p:ext uri="{BB962C8B-B14F-4D97-AF65-F5344CB8AC3E}">
        <p14:creationId xmlns:p14="http://schemas.microsoft.com/office/powerpoint/2010/main" val="529189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34</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ja-JP" altLang="en-US" sz="1800" dirty="0"/>
              <a:t>４．秘密度ラベル</a:t>
            </a:r>
            <a:r>
              <a:rPr lang="en-US" altLang="ja-JP" sz="1800" dirty="0"/>
              <a:t>(Excel</a:t>
            </a:r>
            <a:r>
              <a:rPr lang="ja-JP" altLang="en-US" sz="1800" dirty="0"/>
              <a:t>レポート</a:t>
            </a:r>
            <a:r>
              <a:rPr lang="en-US" altLang="ja-JP" sz="1800" dirty="0"/>
              <a:t>)</a:t>
            </a:r>
            <a:r>
              <a:rPr lang="ja-JP" altLang="en-US" sz="1800" dirty="0"/>
              <a:t>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9"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883873"/>
            <a:ext cx="8426450" cy="105818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詳細</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ja-JP" altLang="en-US" dirty="0"/>
              <a:t>秘密度ラベルに対応するために、</a:t>
            </a:r>
            <a:r>
              <a:rPr lang="en-US" altLang="ja-JP" dirty="0"/>
              <a:t>Entra ID </a:t>
            </a:r>
            <a:r>
              <a:rPr lang="ja-JP" altLang="en-US" dirty="0"/>
              <a:t>上で「</a:t>
            </a:r>
            <a:r>
              <a:rPr lang="en-US" altLang="ja-JP" dirty="0"/>
              <a:t>Microsoft Information Protection Sync Service</a:t>
            </a:r>
            <a:r>
              <a:rPr lang="ja-JP" altLang="en-US" dirty="0"/>
              <a:t>」の作成を</a:t>
            </a:r>
            <a:endParaRPr lang="en-US" altLang="ja-JP" dirty="0"/>
          </a:p>
          <a:p>
            <a:pPr>
              <a:lnSpc>
                <a:spcPts val="1900"/>
              </a:lnSpc>
              <a:buClr>
                <a:srgbClr val="F9BE00"/>
              </a:buClr>
            </a:pPr>
            <a:r>
              <a:rPr lang="ja-JP" altLang="en-US" dirty="0"/>
              <a:t>　許可したアプリケーションを作成します。</a:t>
            </a:r>
          </a:p>
          <a:p>
            <a:pPr>
              <a:lnSpc>
                <a:spcPts val="1900"/>
              </a:lnSpc>
              <a:buClr>
                <a:srgbClr val="F9BE00"/>
              </a:buClr>
            </a:pPr>
            <a:r>
              <a:rPr lang="ja-JP" altLang="en-US" dirty="0"/>
              <a:t>　作成時に発番される、アプリケーション名、アプリケーション</a:t>
            </a:r>
            <a:r>
              <a:rPr lang="en-US" altLang="ja-JP" dirty="0"/>
              <a:t>ID</a:t>
            </a:r>
            <a:r>
              <a:rPr lang="ja-JP" altLang="en-US" dirty="0"/>
              <a:t>、テナント</a:t>
            </a:r>
            <a:r>
              <a:rPr lang="en-US" altLang="ja-JP" dirty="0"/>
              <a:t>ID</a:t>
            </a:r>
            <a:r>
              <a:rPr lang="ja-JP" altLang="en-US" dirty="0"/>
              <a:t>を、専用ツールを使って</a:t>
            </a:r>
            <a:endParaRPr lang="en-US" altLang="ja-JP" dirty="0"/>
          </a:p>
          <a:p>
            <a:pPr>
              <a:lnSpc>
                <a:spcPts val="1900"/>
              </a:lnSpc>
              <a:buClr>
                <a:srgbClr val="F9BE00"/>
              </a:buClr>
            </a:pPr>
            <a:r>
              <a:rPr lang="ja-JP" altLang="en-US" dirty="0"/>
              <a:t>　</a:t>
            </a:r>
            <a:r>
              <a:rPr lang="en-US" altLang="ja-JP" dirty="0"/>
              <a:t>SuperStream-NX</a:t>
            </a:r>
            <a:r>
              <a:rPr lang="ja-JP" altLang="en-US" dirty="0"/>
              <a:t>に登録します。</a:t>
            </a:r>
            <a:endParaRPr lang="en-US" altLang="ja-JP" dirty="0"/>
          </a:p>
        </p:txBody>
      </p:sp>
      <p:grpSp>
        <p:nvGrpSpPr>
          <p:cNvPr id="19" name="グループ化 18">
            <a:extLst>
              <a:ext uri="{FF2B5EF4-FFF2-40B4-BE49-F238E27FC236}">
                <a16:creationId xmlns:a16="http://schemas.microsoft.com/office/drawing/2014/main" id="{752BDA48-FA9F-2DB0-B7B7-3C9B17DAF0D1}"/>
              </a:ext>
            </a:extLst>
          </p:cNvPr>
          <p:cNvGrpSpPr/>
          <p:nvPr/>
        </p:nvGrpSpPr>
        <p:grpSpPr>
          <a:xfrm>
            <a:off x="3375241" y="2837513"/>
            <a:ext cx="864096" cy="966551"/>
            <a:chOff x="767538" y="2031689"/>
            <a:chExt cx="864096" cy="966551"/>
          </a:xfrm>
        </p:grpSpPr>
        <p:pic>
          <p:nvPicPr>
            <p:cNvPr id="20" name="Picture 23">
              <a:extLst>
                <a:ext uri="{FF2B5EF4-FFF2-40B4-BE49-F238E27FC236}">
                  <a16:creationId xmlns:a16="http://schemas.microsoft.com/office/drawing/2014/main" id="{1C705C41-DDBA-2908-2D91-BDC74F5E5782}"/>
                </a:ext>
              </a:extLst>
            </p:cNvPr>
            <p:cNvPicPr>
              <a:picLocks noChangeAspect="1" noChangeArrowheads="1"/>
            </p:cNvPicPr>
            <p:nvPr/>
          </p:nvPicPr>
          <p:blipFill>
            <a:blip r:embed="rId3" cstate="screen"/>
            <a:srcRect/>
            <a:stretch>
              <a:fillRect/>
            </a:stretch>
          </p:blipFill>
          <p:spPr bwMode="auto">
            <a:xfrm>
              <a:off x="863588" y="2031689"/>
              <a:ext cx="671996" cy="671996"/>
            </a:xfrm>
            <a:prstGeom prst="rect">
              <a:avLst/>
            </a:prstGeom>
            <a:noFill/>
            <a:ln w="9525">
              <a:noFill/>
              <a:miter lim="800000"/>
              <a:headEnd/>
              <a:tailEnd/>
            </a:ln>
            <a:effectLst/>
          </p:spPr>
        </p:pic>
        <p:sp>
          <p:nvSpPr>
            <p:cNvPr id="21" name="テキスト ボックス 20">
              <a:extLst>
                <a:ext uri="{FF2B5EF4-FFF2-40B4-BE49-F238E27FC236}">
                  <a16:creationId xmlns:a16="http://schemas.microsoft.com/office/drawing/2014/main" id="{2499BABB-8C82-9819-5475-8C9C0FA81140}"/>
                </a:ext>
              </a:extLst>
            </p:cNvPr>
            <p:cNvSpPr txBox="1"/>
            <p:nvPr/>
          </p:nvSpPr>
          <p:spPr>
            <a:xfrm>
              <a:off x="767538" y="2736630"/>
              <a:ext cx="864096" cy="261610"/>
            </a:xfrm>
            <a:prstGeom prst="rect">
              <a:avLst/>
            </a:prstGeom>
            <a:noFill/>
          </p:spPr>
          <p:txBody>
            <a:bodyPr wrap="square" rtlCol="0">
              <a:spAutoFit/>
            </a:bodyPr>
            <a:lstStyle/>
            <a:p>
              <a:pPr algn="ctr"/>
              <a:r>
                <a:rPr lang="ja-JP" altLang="en-US" sz="1100" dirty="0"/>
                <a:t>管理者</a:t>
              </a:r>
              <a:endParaRPr lang="en-US" altLang="ja-JP" sz="1100" dirty="0"/>
            </a:p>
          </p:txBody>
        </p:sp>
      </p:grpSp>
      <p:pic>
        <p:nvPicPr>
          <p:cNvPr id="22" name="図 21">
            <a:extLst>
              <a:ext uri="{FF2B5EF4-FFF2-40B4-BE49-F238E27FC236}">
                <a16:creationId xmlns:a16="http://schemas.microsoft.com/office/drawing/2014/main" id="{BC9A3E7B-7A64-30C1-793F-AF8C9F71A4F7}"/>
              </a:ext>
            </a:extLst>
          </p:cNvPr>
          <p:cNvPicPr>
            <a:picLocks noChangeAspect="1"/>
          </p:cNvPicPr>
          <p:nvPr/>
        </p:nvPicPr>
        <p:blipFill>
          <a:blip r:embed="rId4"/>
          <a:stretch>
            <a:fillRect/>
          </a:stretch>
        </p:blipFill>
        <p:spPr>
          <a:xfrm>
            <a:off x="4502845" y="3821335"/>
            <a:ext cx="1176217" cy="882163"/>
          </a:xfrm>
          <a:prstGeom prst="rect">
            <a:avLst/>
          </a:prstGeom>
          <a:ln>
            <a:noFill/>
          </a:ln>
        </p:spPr>
      </p:pic>
      <p:sp>
        <p:nvSpPr>
          <p:cNvPr id="25" name="矢印: 上向き折線 24">
            <a:extLst>
              <a:ext uri="{FF2B5EF4-FFF2-40B4-BE49-F238E27FC236}">
                <a16:creationId xmlns:a16="http://schemas.microsoft.com/office/drawing/2014/main" id="{A7860301-C3EF-FDAA-F16B-66944DE4CF96}"/>
              </a:ext>
            </a:extLst>
          </p:cNvPr>
          <p:cNvSpPr/>
          <p:nvPr/>
        </p:nvSpPr>
        <p:spPr>
          <a:xfrm rot="5400000">
            <a:off x="3664533" y="3812471"/>
            <a:ext cx="706896" cy="662146"/>
          </a:xfrm>
          <a:prstGeom prst="ben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26" name="角丸四角形吹き出し 11">
            <a:extLst>
              <a:ext uri="{FF2B5EF4-FFF2-40B4-BE49-F238E27FC236}">
                <a16:creationId xmlns:a16="http://schemas.microsoft.com/office/drawing/2014/main" id="{49D73510-D4F3-2103-50FA-7659DED7A8AD}"/>
              </a:ext>
            </a:extLst>
          </p:cNvPr>
          <p:cNvSpPr/>
          <p:nvPr/>
        </p:nvSpPr>
        <p:spPr>
          <a:xfrm>
            <a:off x="567398" y="3730532"/>
            <a:ext cx="2544336" cy="1058188"/>
          </a:xfrm>
          <a:prstGeom prst="wedgeRoundRectCallout">
            <a:avLst>
              <a:gd name="adj1" fmla="val 67127"/>
              <a:gd name="adj2" fmla="val -13030"/>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t>Entra ID</a:t>
            </a:r>
            <a:r>
              <a:rPr lang="ja-JP" altLang="en-US" sz="1200" dirty="0"/>
              <a:t>上に作成した</a:t>
            </a:r>
            <a:endParaRPr lang="en-US" altLang="ja-JP" sz="1200" dirty="0"/>
          </a:p>
          <a:p>
            <a:pPr algn="ctr"/>
            <a:r>
              <a:rPr lang="ja-JP" altLang="en-US" sz="1200" dirty="0"/>
              <a:t>アプリケーションの情報を</a:t>
            </a:r>
            <a:endParaRPr lang="en-US" altLang="ja-JP" sz="1200" dirty="0"/>
          </a:p>
          <a:p>
            <a:pPr algn="ctr"/>
            <a:r>
              <a:rPr lang="en-US" altLang="ja-JP" sz="1200" dirty="0"/>
              <a:t>SuperStream-NX</a:t>
            </a:r>
            <a:r>
              <a:rPr lang="ja-JP" altLang="en-US" sz="1200" dirty="0"/>
              <a:t>の</a:t>
            </a:r>
            <a:r>
              <a:rPr lang="en-US" altLang="ja-JP" sz="1200" dirty="0"/>
              <a:t>AP</a:t>
            </a:r>
            <a:r>
              <a:rPr lang="ja-JP" altLang="en-US" sz="1200" dirty="0"/>
              <a:t>サーバーに登録する</a:t>
            </a:r>
            <a:endParaRPr lang="en-US" altLang="ja-JP" sz="1200" dirty="0"/>
          </a:p>
        </p:txBody>
      </p:sp>
      <p:pic>
        <p:nvPicPr>
          <p:cNvPr id="27" name="Picture 26">
            <a:extLst>
              <a:ext uri="{FF2B5EF4-FFF2-40B4-BE49-F238E27FC236}">
                <a16:creationId xmlns:a16="http://schemas.microsoft.com/office/drawing/2014/main" id="{4ED356FA-3946-B722-1C7B-052ADDCE743C}"/>
              </a:ext>
            </a:extLst>
          </p:cNvPr>
          <p:cNvPicPr>
            <a:picLocks noChangeAspect="1" noChangeArrowheads="1"/>
          </p:cNvPicPr>
          <p:nvPr/>
        </p:nvPicPr>
        <p:blipFill>
          <a:blip r:embed="rId5" cstate="screen"/>
          <a:srcRect/>
          <a:stretch>
            <a:fillRect/>
          </a:stretch>
        </p:blipFill>
        <p:spPr bwMode="auto">
          <a:xfrm>
            <a:off x="6291114" y="3870096"/>
            <a:ext cx="779059" cy="779059"/>
          </a:xfrm>
          <a:prstGeom prst="rect">
            <a:avLst/>
          </a:prstGeom>
          <a:noFill/>
          <a:ln w="9525">
            <a:noFill/>
            <a:miter lim="800000"/>
            <a:headEnd/>
            <a:tailEnd/>
          </a:ln>
          <a:effectLst/>
        </p:spPr>
      </p:pic>
      <p:grpSp>
        <p:nvGrpSpPr>
          <p:cNvPr id="29" name="グループ化 28">
            <a:extLst>
              <a:ext uri="{FF2B5EF4-FFF2-40B4-BE49-F238E27FC236}">
                <a16:creationId xmlns:a16="http://schemas.microsoft.com/office/drawing/2014/main" id="{983026EA-1584-E031-DFC3-A278B1B7C783}"/>
              </a:ext>
            </a:extLst>
          </p:cNvPr>
          <p:cNvGrpSpPr/>
          <p:nvPr/>
        </p:nvGrpSpPr>
        <p:grpSpPr>
          <a:xfrm>
            <a:off x="7070173" y="3904947"/>
            <a:ext cx="864096" cy="966551"/>
            <a:chOff x="767538" y="2031689"/>
            <a:chExt cx="864096" cy="966551"/>
          </a:xfrm>
        </p:grpSpPr>
        <p:pic>
          <p:nvPicPr>
            <p:cNvPr id="30" name="Picture 23">
              <a:extLst>
                <a:ext uri="{FF2B5EF4-FFF2-40B4-BE49-F238E27FC236}">
                  <a16:creationId xmlns:a16="http://schemas.microsoft.com/office/drawing/2014/main" id="{F9F91A58-66FA-8AAB-09ED-2C2906CFFDF0}"/>
                </a:ext>
              </a:extLst>
            </p:cNvPr>
            <p:cNvPicPr>
              <a:picLocks noChangeAspect="1" noChangeArrowheads="1"/>
            </p:cNvPicPr>
            <p:nvPr/>
          </p:nvPicPr>
          <p:blipFill>
            <a:blip r:embed="rId3" cstate="screen"/>
            <a:srcRect/>
            <a:stretch>
              <a:fillRect/>
            </a:stretch>
          </p:blipFill>
          <p:spPr bwMode="auto">
            <a:xfrm>
              <a:off x="863588" y="2031689"/>
              <a:ext cx="671996" cy="671996"/>
            </a:xfrm>
            <a:prstGeom prst="rect">
              <a:avLst/>
            </a:prstGeom>
            <a:noFill/>
            <a:ln w="9525">
              <a:noFill/>
              <a:miter lim="800000"/>
              <a:headEnd/>
              <a:tailEnd/>
            </a:ln>
            <a:effectLst/>
          </p:spPr>
        </p:pic>
        <p:sp>
          <p:nvSpPr>
            <p:cNvPr id="31" name="テキスト ボックス 30">
              <a:extLst>
                <a:ext uri="{FF2B5EF4-FFF2-40B4-BE49-F238E27FC236}">
                  <a16:creationId xmlns:a16="http://schemas.microsoft.com/office/drawing/2014/main" id="{685235DA-B960-DE59-707E-799F6F9AFD7C}"/>
                </a:ext>
              </a:extLst>
            </p:cNvPr>
            <p:cNvSpPr txBox="1"/>
            <p:nvPr/>
          </p:nvSpPr>
          <p:spPr>
            <a:xfrm>
              <a:off x="767538" y="2736630"/>
              <a:ext cx="864096" cy="261610"/>
            </a:xfrm>
            <a:prstGeom prst="rect">
              <a:avLst/>
            </a:prstGeom>
            <a:noFill/>
          </p:spPr>
          <p:txBody>
            <a:bodyPr wrap="square" rtlCol="0">
              <a:spAutoFit/>
            </a:bodyPr>
            <a:lstStyle/>
            <a:p>
              <a:pPr algn="ctr"/>
              <a:r>
                <a:rPr lang="ja-JP" altLang="en-US" sz="1100" dirty="0"/>
                <a:t>利用者</a:t>
              </a:r>
              <a:endParaRPr lang="en-US" altLang="ja-JP" sz="1100" dirty="0"/>
            </a:p>
          </p:txBody>
        </p:sp>
      </p:grpSp>
      <p:sp>
        <p:nvSpPr>
          <p:cNvPr id="32" name="矢印: 上向き折線 31">
            <a:extLst>
              <a:ext uri="{FF2B5EF4-FFF2-40B4-BE49-F238E27FC236}">
                <a16:creationId xmlns:a16="http://schemas.microsoft.com/office/drawing/2014/main" id="{30A50C6C-BD42-354B-8434-B87696D47994}"/>
              </a:ext>
            </a:extLst>
          </p:cNvPr>
          <p:cNvSpPr/>
          <p:nvPr/>
        </p:nvSpPr>
        <p:spPr>
          <a:xfrm rot="16200000">
            <a:off x="4176084" y="1147361"/>
            <a:ext cx="1626006" cy="3754701"/>
          </a:xfrm>
          <a:prstGeom prst="bentUpArrow">
            <a:avLst>
              <a:gd name="adj1" fmla="val 7969"/>
              <a:gd name="adj2" fmla="val 10000"/>
              <a:gd name="adj3" fmla="val 1214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34" name="矢印: 左 33">
            <a:extLst>
              <a:ext uri="{FF2B5EF4-FFF2-40B4-BE49-F238E27FC236}">
                <a16:creationId xmlns:a16="http://schemas.microsoft.com/office/drawing/2014/main" id="{8DB5A81B-156A-3256-AE93-8913496C747E}"/>
              </a:ext>
            </a:extLst>
          </p:cNvPr>
          <p:cNvSpPr/>
          <p:nvPr/>
        </p:nvSpPr>
        <p:spPr>
          <a:xfrm>
            <a:off x="5724851" y="4148875"/>
            <a:ext cx="503333" cy="267327"/>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35" name="矢印: 上向き折線 34">
            <a:extLst>
              <a:ext uri="{FF2B5EF4-FFF2-40B4-BE49-F238E27FC236}">
                <a16:creationId xmlns:a16="http://schemas.microsoft.com/office/drawing/2014/main" id="{21B5AB6B-44A1-6226-8B06-759FD9A5295B}"/>
              </a:ext>
            </a:extLst>
          </p:cNvPr>
          <p:cNvSpPr/>
          <p:nvPr/>
        </p:nvSpPr>
        <p:spPr>
          <a:xfrm flipH="1">
            <a:off x="2015716" y="2820504"/>
            <a:ext cx="1359524" cy="555062"/>
          </a:xfrm>
          <a:prstGeom prst="ben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pic>
        <p:nvPicPr>
          <p:cNvPr id="6" name="図 5">
            <a:extLst>
              <a:ext uri="{FF2B5EF4-FFF2-40B4-BE49-F238E27FC236}">
                <a16:creationId xmlns:a16="http://schemas.microsoft.com/office/drawing/2014/main" id="{B44BEAF1-6EC7-7EFC-6CF8-E6E699D8D0CF}"/>
              </a:ext>
            </a:extLst>
          </p:cNvPr>
          <p:cNvPicPr>
            <a:picLocks noChangeAspect="1"/>
          </p:cNvPicPr>
          <p:nvPr/>
        </p:nvPicPr>
        <p:blipFill>
          <a:blip r:embed="rId6"/>
          <a:stretch>
            <a:fillRect/>
          </a:stretch>
        </p:blipFill>
        <p:spPr>
          <a:xfrm>
            <a:off x="6228184" y="2724241"/>
            <a:ext cx="1097677" cy="846036"/>
          </a:xfrm>
          <a:prstGeom prst="rect">
            <a:avLst/>
          </a:prstGeom>
          <a:ln>
            <a:solidFill>
              <a:schemeClr val="tx1"/>
            </a:solidFill>
          </a:ln>
        </p:spPr>
      </p:pic>
      <p:pic>
        <p:nvPicPr>
          <p:cNvPr id="8" name="図 7">
            <a:extLst>
              <a:ext uri="{FF2B5EF4-FFF2-40B4-BE49-F238E27FC236}">
                <a16:creationId xmlns:a16="http://schemas.microsoft.com/office/drawing/2014/main" id="{F150A0FD-5A02-0930-419D-731E6891693B}"/>
              </a:ext>
            </a:extLst>
          </p:cNvPr>
          <p:cNvPicPr>
            <a:picLocks noChangeAspect="1"/>
          </p:cNvPicPr>
          <p:nvPr/>
        </p:nvPicPr>
        <p:blipFill>
          <a:blip r:embed="rId7"/>
          <a:stretch>
            <a:fillRect/>
          </a:stretch>
        </p:blipFill>
        <p:spPr>
          <a:xfrm>
            <a:off x="1332032" y="2151840"/>
            <a:ext cx="1656509" cy="548513"/>
          </a:xfrm>
          <a:prstGeom prst="rect">
            <a:avLst/>
          </a:prstGeom>
          <a:ln>
            <a:noFill/>
          </a:ln>
        </p:spPr>
      </p:pic>
      <p:sp>
        <p:nvSpPr>
          <p:cNvPr id="36" name="角丸四角形吹き出し 5">
            <a:extLst>
              <a:ext uri="{FF2B5EF4-FFF2-40B4-BE49-F238E27FC236}">
                <a16:creationId xmlns:a16="http://schemas.microsoft.com/office/drawing/2014/main" id="{C8FB6824-D13A-4E1A-A02A-C9A37D7F7393}"/>
              </a:ext>
            </a:extLst>
          </p:cNvPr>
          <p:cNvSpPr/>
          <p:nvPr/>
        </p:nvSpPr>
        <p:spPr>
          <a:xfrm>
            <a:off x="7308304" y="2103019"/>
            <a:ext cx="1717211" cy="872851"/>
          </a:xfrm>
          <a:prstGeom prst="wedgeRoundRectCallout">
            <a:avLst>
              <a:gd name="adj1" fmla="val -51303"/>
              <a:gd name="adj2" fmla="val 65252"/>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t>Excel</a:t>
            </a:r>
            <a:r>
              <a:rPr lang="ja-JP" altLang="en-US" sz="1200" dirty="0"/>
              <a:t>操作時に</a:t>
            </a:r>
            <a:endParaRPr lang="en-US" altLang="ja-JP" sz="1200" dirty="0"/>
          </a:p>
          <a:p>
            <a:pPr algn="ctr"/>
            <a:r>
              <a:rPr lang="en-US" altLang="ja-JP" sz="1200" dirty="0"/>
              <a:t>Entra</a:t>
            </a:r>
            <a:r>
              <a:rPr lang="ja-JP" altLang="en-US" sz="1200" dirty="0"/>
              <a:t> </a:t>
            </a:r>
            <a:r>
              <a:rPr lang="en-US" altLang="ja-JP" sz="1200" dirty="0"/>
              <a:t>ID</a:t>
            </a:r>
            <a:r>
              <a:rPr lang="ja-JP" altLang="en-US" sz="1200" dirty="0"/>
              <a:t>の認証画面が開く</a:t>
            </a:r>
            <a:endParaRPr lang="en-US" altLang="ja-JP" sz="1200" dirty="0"/>
          </a:p>
        </p:txBody>
      </p:sp>
    </p:spTree>
    <p:extLst>
      <p:ext uri="{BB962C8B-B14F-4D97-AF65-F5344CB8AC3E}">
        <p14:creationId xmlns:p14="http://schemas.microsoft.com/office/powerpoint/2010/main" val="2056010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35</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ja-JP" altLang="en-US" sz="1800" dirty="0"/>
              <a:t>５．調査専用スクリプト実行機能の追加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7" name="テキスト プレースホルダー 2"/>
          <p:cNvSpPr>
            <a:spLocks noGrp="1"/>
          </p:cNvSpPr>
          <p:nvPr>
            <p:ph type="body" sz="quarter" idx="14"/>
          </p:nvPr>
        </p:nvSpPr>
        <p:spPr>
          <a:xfrm>
            <a:off x="350050" y="1984248"/>
            <a:ext cx="8569709" cy="100373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sz="1100" dirty="0">
                <a:solidFill>
                  <a:prstClr val="black"/>
                </a:solidFill>
              </a:rPr>
              <a:t>　</a:t>
            </a:r>
            <a:r>
              <a:rPr lang="en-US" altLang="ja-JP" dirty="0">
                <a:solidFill>
                  <a:prstClr val="black"/>
                </a:solidFill>
              </a:rPr>
              <a:t>DB</a:t>
            </a:r>
            <a:r>
              <a:rPr lang="ja-JP" altLang="en-US" dirty="0">
                <a:solidFill>
                  <a:prstClr val="black"/>
                </a:solidFill>
              </a:rPr>
              <a:t>管理者不在やクラウド環境などの理由で、</a:t>
            </a:r>
            <a:r>
              <a:rPr lang="en-US" altLang="ja-JP" dirty="0">
                <a:solidFill>
                  <a:prstClr val="black"/>
                </a:solidFill>
              </a:rPr>
              <a:t>DB</a:t>
            </a:r>
            <a:r>
              <a:rPr lang="ja-JP" altLang="en-US" dirty="0">
                <a:solidFill>
                  <a:prstClr val="black"/>
                </a:solidFill>
              </a:rPr>
              <a:t>に直接アクセスすることが難しく情報取得に時間がかかり、</a:t>
            </a:r>
            <a:endParaRPr lang="en-US" altLang="ja-JP" dirty="0">
              <a:solidFill>
                <a:prstClr val="black"/>
              </a:solidFill>
            </a:endParaRPr>
          </a:p>
          <a:p>
            <a:pPr lvl="0">
              <a:lnSpc>
                <a:spcPts val="1900"/>
              </a:lnSpc>
              <a:buClr>
                <a:srgbClr val="F9BE00"/>
              </a:buClr>
            </a:pPr>
            <a:r>
              <a:rPr lang="ja-JP" altLang="en-US" dirty="0">
                <a:solidFill>
                  <a:prstClr val="black"/>
                </a:solidFill>
              </a:rPr>
              <a:t>　結果として事象の解決に時間を要することがありました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93645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調査を目的として、</a:t>
            </a:r>
            <a:r>
              <a:rPr lang="en-US" altLang="ja-JP" dirty="0">
                <a:solidFill>
                  <a:prstClr val="black"/>
                </a:solidFill>
              </a:rPr>
              <a:t>SuperStream-NX</a:t>
            </a:r>
            <a:r>
              <a:rPr lang="ja-JP" altLang="en-US" dirty="0">
                <a:solidFill>
                  <a:prstClr val="black"/>
                </a:solidFill>
              </a:rPr>
              <a:t>クライアントの管理ツールから、情報を取得できる機能を追加しました</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0050" y="3062423"/>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dirty="0">
              <a:solidFill>
                <a:prstClr val="black"/>
              </a:solidFill>
            </a:endParaRPr>
          </a:p>
          <a:p>
            <a:pPr>
              <a:lnSpc>
                <a:spcPts val="1900"/>
              </a:lnSpc>
              <a:buClr>
                <a:srgbClr val="F9BE00"/>
              </a:buClr>
            </a:pPr>
            <a:r>
              <a:rPr lang="ja-JP" altLang="en-US" dirty="0">
                <a:solidFill>
                  <a:prstClr val="black"/>
                </a:solidFill>
              </a:rPr>
              <a:t>　</a:t>
            </a:r>
            <a:r>
              <a:rPr lang="en-US" altLang="ja-JP" dirty="0"/>
              <a:t>DB</a:t>
            </a:r>
            <a:r>
              <a:rPr lang="ja-JP" altLang="en-US" dirty="0"/>
              <a:t>に直接アクセスすることなく、</a:t>
            </a:r>
            <a:r>
              <a:rPr lang="en-US" altLang="ja-JP" dirty="0">
                <a:solidFill>
                  <a:prstClr val="black"/>
                </a:solidFill>
              </a:rPr>
              <a:t> SuperStream-NX</a:t>
            </a:r>
            <a:r>
              <a:rPr lang="ja-JP" altLang="en-US" dirty="0"/>
              <a:t>クライアントの管理ツールから</a:t>
            </a:r>
            <a:endParaRPr lang="en-US" altLang="ja-JP" dirty="0"/>
          </a:p>
          <a:p>
            <a:pPr>
              <a:lnSpc>
                <a:spcPts val="1900"/>
              </a:lnSpc>
              <a:buClr>
                <a:srgbClr val="F9BE00"/>
              </a:buClr>
            </a:pPr>
            <a:r>
              <a:rPr lang="ja-JP" altLang="en-US" dirty="0"/>
              <a:t>　必要な情報を取得できるようになるため、</a:t>
            </a:r>
            <a:r>
              <a:rPr lang="ja-JP" altLang="en-US" dirty="0">
                <a:solidFill>
                  <a:prstClr val="black"/>
                </a:solidFill>
              </a:rPr>
              <a:t>問題の早期解決に役立ちます</a:t>
            </a:r>
            <a:endParaRPr lang="en-US" altLang="ja-JP" dirty="0">
              <a:solidFill>
                <a:prstClr val="black"/>
              </a:solidFill>
            </a:endParaRPr>
          </a:p>
        </p:txBody>
      </p:sp>
    </p:spTree>
    <p:extLst>
      <p:ext uri="{BB962C8B-B14F-4D97-AF65-F5344CB8AC3E}">
        <p14:creationId xmlns:p14="http://schemas.microsoft.com/office/powerpoint/2010/main" val="554902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36</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ja-JP" altLang="en-US" sz="1800" dirty="0"/>
              <a:t>５．調査専用スクリプト実行機能の追加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9"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973500"/>
            <a:ext cx="8426450" cy="105818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詳細</a:t>
            </a:r>
            <a:endParaRPr lang="en-US" altLang="ja-JP" sz="1400" b="1" dirty="0">
              <a:solidFill>
                <a:schemeClr val="tx2"/>
              </a:solidFill>
            </a:endParaRPr>
          </a:p>
          <a:p>
            <a:r>
              <a:rPr lang="ja-JP" altLang="en-US" sz="1400" b="1" dirty="0">
                <a:solidFill>
                  <a:schemeClr val="tx2"/>
                </a:solidFill>
              </a:rPr>
              <a:t>　</a:t>
            </a:r>
            <a:r>
              <a:rPr lang="ja-JP" altLang="en-US" dirty="0"/>
              <a:t>「調査のため</a:t>
            </a:r>
            <a:r>
              <a:rPr lang="en-US" altLang="ja-JP" dirty="0"/>
              <a:t>DB</a:t>
            </a:r>
            <a:r>
              <a:rPr lang="ja-JP" altLang="en-US" dirty="0"/>
              <a:t>の情報を取得する必要がある」と</a:t>
            </a:r>
            <a:endParaRPr lang="en-US" altLang="ja-JP" dirty="0"/>
          </a:p>
          <a:p>
            <a:r>
              <a:rPr lang="ja-JP" altLang="en-US" dirty="0"/>
              <a:t>　開発元であるキヤノン</a:t>
            </a:r>
            <a:r>
              <a:rPr lang="en-US" altLang="ja-JP" dirty="0"/>
              <a:t>IT</a:t>
            </a:r>
            <a:r>
              <a:rPr lang="ja-JP" altLang="en-US" dirty="0"/>
              <a:t>ソリューションズ株式会社が判断した場合に、専用のスクリプトファイルを提供します</a:t>
            </a:r>
          </a:p>
          <a:p>
            <a:pPr>
              <a:lnSpc>
                <a:spcPts val="1900"/>
              </a:lnSpc>
              <a:buClr>
                <a:srgbClr val="F9BE00"/>
              </a:buClr>
            </a:pPr>
            <a:r>
              <a:rPr lang="ja-JP" altLang="en-US" dirty="0"/>
              <a:t>　　</a:t>
            </a:r>
            <a:endParaRPr lang="en-US" altLang="ja-JP" dirty="0"/>
          </a:p>
        </p:txBody>
      </p:sp>
      <p:grpSp>
        <p:nvGrpSpPr>
          <p:cNvPr id="7" name="グループ化 6">
            <a:extLst>
              <a:ext uri="{FF2B5EF4-FFF2-40B4-BE49-F238E27FC236}">
                <a16:creationId xmlns:a16="http://schemas.microsoft.com/office/drawing/2014/main" id="{69A59207-A124-6844-4BC8-462D61E6B433}"/>
              </a:ext>
            </a:extLst>
          </p:cNvPr>
          <p:cNvGrpSpPr/>
          <p:nvPr/>
        </p:nvGrpSpPr>
        <p:grpSpPr>
          <a:xfrm>
            <a:off x="1054843" y="1745007"/>
            <a:ext cx="6875120" cy="2419984"/>
            <a:chOff x="1065816" y="2167638"/>
            <a:chExt cx="6875120" cy="2419984"/>
          </a:xfrm>
        </p:grpSpPr>
        <p:pic>
          <p:nvPicPr>
            <p:cNvPr id="3" name="Picture 23">
              <a:extLst>
                <a:ext uri="{FF2B5EF4-FFF2-40B4-BE49-F238E27FC236}">
                  <a16:creationId xmlns:a16="http://schemas.microsoft.com/office/drawing/2014/main" id="{6135E5BA-C36F-CF5F-D986-A133EB2F0675}"/>
                </a:ext>
              </a:extLst>
            </p:cNvPr>
            <p:cNvPicPr>
              <a:picLocks noChangeAspect="1" noChangeArrowheads="1"/>
            </p:cNvPicPr>
            <p:nvPr/>
          </p:nvPicPr>
          <p:blipFill>
            <a:blip r:embed="rId3" cstate="screen"/>
            <a:srcRect/>
            <a:stretch>
              <a:fillRect/>
            </a:stretch>
          </p:blipFill>
          <p:spPr bwMode="auto">
            <a:xfrm>
              <a:off x="2056713" y="2895647"/>
              <a:ext cx="671996" cy="671997"/>
            </a:xfrm>
            <a:prstGeom prst="rect">
              <a:avLst/>
            </a:prstGeom>
            <a:noFill/>
            <a:ln w="9525">
              <a:noFill/>
              <a:miter lim="800000"/>
              <a:headEnd/>
              <a:tailEnd/>
            </a:ln>
            <a:effectLst/>
          </p:spPr>
        </p:pic>
        <p:sp>
          <p:nvSpPr>
            <p:cNvPr id="6" name="フローチャート: 磁気ディスク 5">
              <a:extLst>
                <a:ext uri="{FF2B5EF4-FFF2-40B4-BE49-F238E27FC236}">
                  <a16:creationId xmlns:a16="http://schemas.microsoft.com/office/drawing/2014/main" id="{A98BAFF4-CC49-8A44-A1BD-25D5DD264259}"/>
                </a:ext>
              </a:extLst>
            </p:cNvPr>
            <p:cNvSpPr/>
            <p:nvPr/>
          </p:nvSpPr>
          <p:spPr>
            <a:xfrm>
              <a:off x="7004832" y="2763583"/>
              <a:ext cx="936104" cy="756084"/>
            </a:xfrm>
            <a:prstGeom prst="flowChartMagneticDisk">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2"/>
                  </a:solidFill>
                </a:rPr>
                <a:t>DB</a:t>
              </a:r>
              <a:endParaRPr kumimoji="1" lang="ja-JP" altLang="en-US" sz="1200" dirty="0">
                <a:solidFill>
                  <a:schemeClr val="tx2"/>
                </a:solidFill>
              </a:endParaRPr>
            </a:p>
          </p:txBody>
        </p:sp>
        <p:pic>
          <p:nvPicPr>
            <p:cNvPr id="25" name="図 24">
              <a:extLst>
                <a:ext uri="{FF2B5EF4-FFF2-40B4-BE49-F238E27FC236}">
                  <a16:creationId xmlns:a16="http://schemas.microsoft.com/office/drawing/2014/main" id="{FB6C1AA2-732D-E0E9-D76C-EFD68870BF1E}"/>
                </a:ext>
              </a:extLst>
            </p:cNvPr>
            <p:cNvPicPr>
              <a:picLocks noChangeAspect="1"/>
            </p:cNvPicPr>
            <p:nvPr/>
          </p:nvPicPr>
          <p:blipFill>
            <a:blip r:embed="rId4"/>
            <a:stretch>
              <a:fillRect/>
            </a:stretch>
          </p:blipFill>
          <p:spPr>
            <a:xfrm>
              <a:off x="4768354" y="2763619"/>
              <a:ext cx="1176217" cy="882163"/>
            </a:xfrm>
            <a:prstGeom prst="rect">
              <a:avLst/>
            </a:prstGeom>
            <a:ln>
              <a:noFill/>
            </a:ln>
          </p:spPr>
        </p:pic>
        <p:sp>
          <p:nvSpPr>
            <p:cNvPr id="26" name="矢印: 下 25">
              <a:extLst>
                <a:ext uri="{FF2B5EF4-FFF2-40B4-BE49-F238E27FC236}">
                  <a16:creationId xmlns:a16="http://schemas.microsoft.com/office/drawing/2014/main" id="{6DF564C2-186F-856C-555A-6FDA3A137606}"/>
                </a:ext>
              </a:extLst>
            </p:cNvPr>
            <p:cNvSpPr/>
            <p:nvPr/>
          </p:nvSpPr>
          <p:spPr>
            <a:xfrm rot="16200000" flipH="1">
              <a:off x="3926250" y="2526895"/>
              <a:ext cx="222560" cy="947278"/>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35" name="矢印: 右 34">
              <a:extLst>
                <a:ext uri="{FF2B5EF4-FFF2-40B4-BE49-F238E27FC236}">
                  <a16:creationId xmlns:a16="http://schemas.microsoft.com/office/drawing/2014/main" id="{A7EF4B8B-E78E-8272-A34F-2A3654D6308F}"/>
                </a:ext>
              </a:extLst>
            </p:cNvPr>
            <p:cNvSpPr/>
            <p:nvPr/>
          </p:nvSpPr>
          <p:spPr>
            <a:xfrm>
              <a:off x="1763410" y="3123291"/>
              <a:ext cx="240862" cy="185903"/>
            </a:xfrm>
            <a:prstGeom prst="rightArrow">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sz="1200" dirty="0">
                <a:solidFill>
                  <a:schemeClr val="tx2"/>
                </a:solidFill>
              </a:endParaRPr>
            </a:p>
          </p:txBody>
        </p:sp>
        <p:sp>
          <p:nvSpPr>
            <p:cNvPr id="37" name="矢印: 左右 36">
              <a:extLst>
                <a:ext uri="{FF2B5EF4-FFF2-40B4-BE49-F238E27FC236}">
                  <a16:creationId xmlns:a16="http://schemas.microsoft.com/office/drawing/2014/main" id="{DC4391CD-6069-8761-BD36-609EF7A19624}"/>
                </a:ext>
              </a:extLst>
            </p:cNvPr>
            <p:cNvSpPr/>
            <p:nvPr/>
          </p:nvSpPr>
          <p:spPr>
            <a:xfrm>
              <a:off x="6145230" y="3020321"/>
              <a:ext cx="638318" cy="323102"/>
            </a:xfrm>
            <a:prstGeom prst="lef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pic>
          <p:nvPicPr>
            <p:cNvPr id="38" name="Picture 26">
              <a:extLst>
                <a:ext uri="{FF2B5EF4-FFF2-40B4-BE49-F238E27FC236}">
                  <a16:creationId xmlns:a16="http://schemas.microsoft.com/office/drawing/2014/main" id="{F64BFEFF-9511-9A5C-F03E-5614D8300255}"/>
                </a:ext>
              </a:extLst>
            </p:cNvPr>
            <p:cNvPicPr>
              <a:picLocks noChangeAspect="1" noChangeArrowheads="1"/>
            </p:cNvPicPr>
            <p:nvPr/>
          </p:nvPicPr>
          <p:blipFill>
            <a:blip r:embed="rId5" cstate="screen"/>
            <a:srcRect/>
            <a:stretch>
              <a:fillRect/>
            </a:stretch>
          </p:blipFill>
          <p:spPr bwMode="auto">
            <a:xfrm>
              <a:off x="2713933" y="2860567"/>
              <a:ext cx="779059" cy="779059"/>
            </a:xfrm>
            <a:prstGeom prst="rect">
              <a:avLst/>
            </a:prstGeom>
            <a:noFill/>
            <a:ln w="9525">
              <a:noFill/>
              <a:miter lim="800000"/>
              <a:headEnd/>
              <a:tailEnd/>
            </a:ln>
            <a:effectLst/>
          </p:spPr>
        </p:pic>
        <p:sp>
          <p:nvSpPr>
            <p:cNvPr id="39" name="角丸四角形吹き出し 5">
              <a:extLst>
                <a:ext uri="{FF2B5EF4-FFF2-40B4-BE49-F238E27FC236}">
                  <a16:creationId xmlns:a16="http://schemas.microsoft.com/office/drawing/2014/main" id="{20AC719C-82F2-7AC0-859F-46BAB2026F39}"/>
                </a:ext>
              </a:extLst>
            </p:cNvPr>
            <p:cNvSpPr/>
            <p:nvPr/>
          </p:nvSpPr>
          <p:spPr>
            <a:xfrm>
              <a:off x="4788789" y="3831538"/>
              <a:ext cx="2975538" cy="756084"/>
            </a:xfrm>
            <a:prstGeom prst="wedgeRoundRectCallout">
              <a:avLst>
                <a:gd name="adj1" fmla="val 7300"/>
                <a:gd name="adj2" fmla="val -99333"/>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t>SuperStream-NX</a:t>
              </a:r>
            </a:p>
            <a:p>
              <a:pPr algn="ctr"/>
              <a:r>
                <a:rPr lang="en-US" altLang="ja-JP" sz="1200" dirty="0"/>
                <a:t>AP</a:t>
              </a:r>
              <a:r>
                <a:rPr lang="ja-JP" altLang="en-US" sz="1200" dirty="0"/>
                <a:t>サーバー経由で情報を取得します</a:t>
              </a:r>
              <a:endParaRPr lang="en-US" altLang="ja-JP" sz="1200" dirty="0"/>
            </a:p>
          </p:txBody>
        </p:sp>
        <p:grpSp>
          <p:nvGrpSpPr>
            <p:cNvPr id="13" name="グループ化 12">
              <a:extLst>
                <a:ext uri="{FF2B5EF4-FFF2-40B4-BE49-F238E27FC236}">
                  <a16:creationId xmlns:a16="http://schemas.microsoft.com/office/drawing/2014/main" id="{A6639EBD-9ECA-E9E6-BA74-CD407936B0C4}"/>
                </a:ext>
              </a:extLst>
            </p:cNvPr>
            <p:cNvGrpSpPr/>
            <p:nvPr/>
          </p:nvGrpSpPr>
          <p:grpSpPr>
            <a:xfrm>
              <a:off x="1065816" y="2867292"/>
              <a:ext cx="517225" cy="692929"/>
              <a:chOff x="2127084" y="2182954"/>
              <a:chExt cx="517225" cy="692929"/>
            </a:xfrm>
          </p:grpSpPr>
          <p:pic>
            <p:nvPicPr>
              <p:cNvPr id="8" name="Picture 5">
                <a:extLst>
                  <a:ext uri="{FF2B5EF4-FFF2-40B4-BE49-F238E27FC236}">
                    <a16:creationId xmlns:a16="http://schemas.microsoft.com/office/drawing/2014/main" id="{BC876A9C-B5B5-E566-2E4F-FF9A49188C3D}"/>
                  </a:ext>
                </a:extLst>
              </p:cNvPr>
              <p:cNvPicPr>
                <a:picLocks noChangeAspect="1" noChangeArrowheads="1"/>
              </p:cNvPicPr>
              <p:nvPr/>
            </p:nvPicPr>
            <p:blipFill>
              <a:blip r:embed="rId6" cstate="screen"/>
              <a:srcRect/>
              <a:stretch>
                <a:fillRect/>
              </a:stretch>
            </p:blipFill>
            <p:spPr bwMode="auto">
              <a:xfrm>
                <a:off x="2127084" y="2182954"/>
                <a:ext cx="517225" cy="692929"/>
              </a:xfrm>
              <a:prstGeom prst="rect">
                <a:avLst/>
              </a:prstGeom>
              <a:noFill/>
              <a:ln w="9525">
                <a:noFill/>
                <a:miter lim="800000"/>
                <a:headEnd/>
                <a:tailEnd/>
              </a:ln>
              <a:effectLst/>
            </p:spPr>
          </p:pic>
          <p:sp>
            <p:nvSpPr>
              <p:cNvPr id="11" name="正方形/長方形 10">
                <a:extLst>
                  <a:ext uri="{FF2B5EF4-FFF2-40B4-BE49-F238E27FC236}">
                    <a16:creationId xmlns:a16="http://schemas.microsoft.com/office/drawing/2014/main" id="{89350D4B-B6C0-5E21-893D-95702848B018}"/>
                  </a:ext>
                </a:extLst>
              </p:cNvPr>
              <p:cNvSpPr/>
              <p:nvPr/>
            </p:nvSpPr>
            <p:spPr>
              <a:xfrm>
                <a:off x="2161264" y="2431899"/>
                <a:ext cx="439538" cy="220882"/>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dirty="0">
                    <a:solidFill>
                      <a:schemeClr val="tx2"/>
                    </a:solidFill>
                  </a:rPr>
                  <a:t>SQL</a:t>
                </a:r>
                <a:endParaRPr kumimoji="1" lang="ja-JP" altLang="en-US" sz="1000" dirty="0">
                  <a:solidFill>
                    <a:schemeClr val="tx2"/>
                  </a:solidFill>
                </a:endParaRPr>
              </a:p>
            </p:txBody>
          </p:sp>
        </p:grpSp>
        <p:grpSp>
          <p:nvGrpSpPr>
            <p:cNvPr id="19" name="グループ化 18">
              <a:extLst>
                <a:ext uri="{FF2B5EF4-FFF2-40B4-BE49-F238E27FC236}">
                  <a16:creationId xmlns:a16="http://schemas.microsoft.com/office/drawing/2014/main" id="{47B7A716-5C0F-A3CA-C6F4-6C27956CCBCA}"/>
                </a:ext>
              </a:extLst>
            </p:cNvPr>
            <p:cNvGrpSpPr/>
            <p:nvPr/>
          </p:nvGrpSpPr>
          <p:grpSpPr>
            <a:xfrm>
              <a:off x="3808433" y="2167638"/>
              <a:ext cx="517225" cy="692929"/>
              <a:chOff x="2079845" y="1716738"/>
              <a:chExt cx="517225" cy="692929"/>
            </a:xfrm>
          </p:grpSpPr>
          <p:pic>
            <p:nvPicPr>
              <p:cNvPr id="21" name="Picture 5">
                <a:extLst>
                  <a:ext uri="{FF2B5EF4-FFF2-40B4-BE49-F238E27FC236}">
                    <a16:creationId xmlns:a16="http://schemas.microsoft.com/office/drawing/2014/main" id="{A4CB797F-70CF-ADC5-0994-A282C49B1C7D}"/>
                  </a:ext>
                </a:extLst>
              </p:cNvPr>
              <p:cNvPicPr>
                <a:picLocks noChangeAspect="1" noChangeArrowheads="1"/>
              </p:cNvPicPr>
              <p:nvPr/>
            </p:nvPicPr>
            <p:blipFill>
              <a:blip r:embed="rId6" cstate="screen"/>
              <a:srcRect/>
              <a:stretch>
                <a:fillRect/>
              </a:stretch>
            </p:blipFill>
            <p:spPr bwMode="auto">
              <a:xfrm>
                <a:off x="2079845" y="1716738"/>
                <a:ext cx="517225" cy="692929"/>
              </a:xfrm>
              <a:prstGeom prst="rect">
                <a:avLst/>
              </a:prstGeom>
              <a:noFill/>
              <a:ln w="9525">
                <a:noFill/>
                <a:miter lim="800000"/>
                <a:headEnd/>
                <a:tailEnd/>
              </a:ln>
              <a:effectLst/>
            </p:spPr>
          </p:pic>
          <p:sp>
            <p:nvSpPr>
              <p:cNvPr id="24" name="正方形/長方形 23">
                <a:extLst>
                  <a:ext uri="{FF2B5EF4-FFF2-40B4-BE49-F238E27FC236}">
                    <a16:creationId xmlns:a16="http://schemas.microsoft.com/office/drawing/2014/main" id="{3F8E469B-3D6E-ED3F-700D-71FE316FD8F9}"/>
                  </a:ext>
                </a:extLst>
              </p:cNvPr>
              <p:cNvSpPr/>
              <p:nvPr/>
            </p:nvSpPr>
            <p:spPr>
              <a:xfrm>
                <a:off x="2114025" y="1965683"/>
                <a:ext cx="439538" cy="220882"/>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dirty="0">
                    <a:solidFill>
                      <a:schemeClr val="tx2"/>
                    </a:solidFill>
                  </a:rPr>
                  <a:t>SQL</a:t>
                </a:r>
                <a:endParaRPr kumimoji="1" lang="ja-JP" altLang="en-US" sz="1000" dirty="0">
                  <a:solidFill>
                    <a:schemeClr val="tx2"/>
                  </a:solidFill>
                </a:endParaRPr>
              </a:p>
            </p:txBody>
          </p:sp>
        </p:grpSp>
        <p:grpSp>
          <p:nvGrpSpPr>
            <p:cNvPr id="31" name="グループ化 30">
              <a:extLst>
                <a:ext uri="{FF2B5EF4-FFF2-40B4-BE49-F238E27FC236}">
                  <a16:creationId xmlns:a16="http://schemas.microsoft.com/office/drawing/2014/main" id="{51008D92-6F2D-03ED-1D9F-C05D9944DDAA}"/>
                </a:ext>
              </a:extLst>
            </p:cNvPr>
            <p:cNvGrpSpPr/>
            <p:nvPr/>
          </p:nvGrpSpPr>
          <p:grpSpPr>
            <a:xfrm>
              <a:off x="3803769" y="3503908"/>
              <a:ext cx="517225" cy="692929"/>
              <a:chOff x="2079845" y="1716738"/>
              <a:chExt cx="517225" cy="692929"/>
            </a:xfrm>
          </p:grpSpPr>
          <p:pic>
            <p:nvPicPr>
              <p:cNvPr id="40" name="Picture 5">
                <a:extLst>
                  <a:ext uri="{FF2B5EF4-FFF2-40B4-BE49-F238E27FC236}">
                    <a16:creationId xmlns:a16="http://schemas.microsoft.com/office/drawing/2014/main" id="{87B942E9-D6AC-5C68-6A1A-63E3EE4FB7A3}"/>
                  </a:ext>
                </a:extLst>
              </p:cNvPr>
              <p:cNvPicPr>
                <a:picLocks noChangeAspect="1" noChangeArrowheads="1"/>
              </p:cNvPicPr>
              <p:nvPr/>
            </p:nvPicPr>
            <p:blipFill>
              <a:blip r:embed="rId6" cstate="screen"/>
              <a:srcRect/>
              <a:stretch>
                <a:fillRect/>
              </a:stretch>
            </p:blipFill>
            <p:spPr bwMode="auto">
              <a:xfrm>
                <a:off x="2079845" y="1716738"/>
                <a:ext cx="517225" cy="692929"/>
              </a:xfrm>
              <a:prstGeom prst="rect">
                <a:avLst/>
              </a:prstGeom>
              <a:noFill/>
              <a:ln w="9525">
                <a:noFill/>
                <a:miter lim="800000"/>
                <a:headEnd/>
                <a:tailEnd/>
              </a:ln>
              <a:effectLst/>
            </p:spPr>
          </p:pic>
          <p:sp>
            <p:nvSpPr>
              <p:cNvPr id="41" name="正方形/長方形 40">
                <a:extLst>
                  <a:ext uri="{FF2B5EF4-FFF2-40B4-BE49-F238E27FC236}">
                    <a16:creationId xmlns:a16="http://schemas.microsoft.com/office/drawing/2014/main" id="{88D5511D-3ECB-B173-7C4B-50A389B5F9B9}"/>
                  </a:ext>
                </a:extLst>
              </p:cNvPr>
              <p:cNvSpPr/>
              <p:nvPr/>
            </p:nvSpPr>
            <p:spPr>
              <a:xfrm>
                <a:off x="2114025" y="1965683"/>
                <a:ext cx="439538" cy="22088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000" dirty="0">
                    <a:solidFill>
                      <a:sysClr val="windowText" lastClr="000000"/>
                    </a:solidFill>
                  </a:rPr>
                  <a:t>ZIP</a:t>
                </a:r>
                <a:endParaRPr kumimoji="1" lang="ja-JP" altLang="en-US" sz="1000" dirty="0">
                  <a:solidFill>
                    <a:sysClr val="windowText" lastClr="000000"/>
                  </a:solidFill>
                </a:endParaRPr>
              </a:p>
            </p:txBody>
          </p:sp>
        </p:grpSp>
        <p:sp>
          <p:nvSpPr>
            <p:cNvPr id="46" name="テキスト ボックス 45">
              <a:extLst>
                <a:ext uri="{FF2B5EF4-FFF2-40B4-BE49-F238E27FC236}">
                  <a16:creationId xmlns:a16="http://schemas.microsoft.com/office/drawing/2014/main" id="{B6FC66B3-AAD3-94EE-82D8-8123E1BB463D}"/>
                </a:ext>
              </a:extLst>
            </p:cNvPr>
            <p:cNvSpPr txBox="1"/>
            <p:nvPr/>
          </p:nvSpPr>
          <p:spPr>
            <a:xfrm>
              <a:off x="2276204" y="2562055"/>
              <a:ext cx="864096" cy="261610"/>
            </a:xfrm>
            <a:prstGeom prst="rect">
              <a:avLst/>
            </a:prstGeom>
            <a:noFill/>
          </p:spPr>
          <p:txBody>
            <a:bodyPr wrap="square" rtlCol="0">
              <a:spAutoFit/>
            </a:bodyPr>
            <a:lstStyle/>
            <a:p>
              <a:pPr algn="ctr"/>
              <a:r>
                <a:rPr lang="ja-JP" altLang="en-US" sz="1100" dirty="0"/>
                <a:t>お客さま</a:t>
              </a:r>
              <a:endParaRPr lang="en-US" altLang="ja-JP" sz="1100" dirty="0"/>
            </a:p>
          </p:txBody>
        </p:sp>
        <p:sp>
          <p:nvSpPr>
            <p:cNvPr id="49" name="矢印: 下 48">
              <a:extLst>
                <a:ext uri="{FF2B5EF4-FFF2-40B4-BE49-F238E27FC236}">
                  <a16:creationId xmlns:a16="http://schemas.microsoft.com/office/drawing/2014/main" id="{DF7F19DA-9579-1EBD-CB99-DC6A05BCCB12}"/>
                </a:ext>
              </a:extLst>
            </p:cNvPr>
            <p:cNvSpPr/>
            <p:nvPr/>
          </p:nvSpPr>
          <p:spPr>
            <a:xfrm rot="5400000" flipH="1">
              <a:off x="3926250" y="2885404"/>
              <a:ext cx="222560" cy="947278"/>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grpSp>
      <p:grpSp>
        <p:nvGrpSpPr>
          <p:cNvPr id="14" name="グループ化 13">
            <a:extLst>
              <a:ext uri="{FF2B5EF4-FFF2-40B4-BE49-F238E27FC236}">
                <a16:creationId xmlns:a16="http://schemas.microsoft.com/office/drawing/2014/main" id="{29B79A03-1C20-4848-3B5B-DD79FFC5072E}"/>
              </a:ext>
            </a:extLst>
          </p:cNvPr>
          <p:cNvGrpSpPr/>
          <p:nvPr/>
        </p:nvGrpSpPr>
        <p:grpSpPr>
          <a:xfrm>
            <a:off x="568729" y="4330796"/>
            <a:ext cx="8725461" cy="332947"/>
            <a:chOff x="308168" y="3770054"/>
            <a:chExt cx="8725461" cy="332947"/>
          </a:xfrm>
        </p:grpSpPr>
        <p:sp>
          <p:nvSpPr>
            <p:cNvPr id="10" name="角丸四角形 7">
              <a:extLst>
                <a:ext uri="{FF2B5EF4-FFF2-40B4-BE49-F238E27FC236}">
                  <a16:creationId xmlns:a16="http://schemas.microsoft.com/office/drawing/2014/main" id="{9EBE366B-ECBB-EEC2-80E2-99E6BDEFA88C}"/>
                </a:ext>
              </a:extLst>
            </p:cNvPr>
            <p:cNvSpPr/>
            <p:nvPr/>
          </p:nvSpPr>
          <p:spPr>
            <a:xfrm>
              <a:off x="308168" y="3770054"/>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2" name="テキスト プレースホルダー 2">
              <a:extLst>
                <a:ext uri="{FF2B5EF4-FFF2-40B4-BE49-F238E27FC236}">
                  <a16:creationId xmlns:a16="http://schemas.microsoft.com/office/drawing/2014/main" id="{7836493C-D0BE-F29F-7875-F594B381092D}"/>
                </a:ext>
              </a:extLst>
            </p:cNvPr>
            <p:cNvSpPr txBox="1">
              <a:spLocks/>
            </p:cNvSpPr>
            <p:nvPr/>
          </p:nvSpPr>
          <p:spPr>
            <a:xfrm>
              <a:off x="1220761" y="3783256"/>
              <a:ext cx="7812868" cy="3197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b="1" dirty="0">
                  <a:solidFill>
                    <a:schemeClr val="accent3">
                      <a:lumMod val="75000"/>
                    </a:schemeClr>
                  </a:solidFill>
                </a:rPr>
                <a:t>　実行できるスクリプトファイルは、開発元（キヤノン</a:t>
              </a:r>
              <a:r>
                <a:rPr lang="en-US" altLang="ja-JP" b="1" dirty="0">
                  <a:solidFill>
                    <a:schemeClr val="accent3">
                      <a:lumMod val="75000"/>
                    </a:schemeClr>
                  </a:solidFill>
                </a:rPr>
                <a:t>IT</a:t>
              </a:r>
              <a:r>
                <a:rPr lang="ja-JP" altLang="en-US" b="1" dirty="0">
                  <a:solidFill>
                    <a:schemeClr val="accent3">
                      <a:lumMod val="75000"/>
                    </a:schemeClr>
                  </a:solidFill>
                </a:rPr>
                <a:t>ソリューションズ株式会社）で作成した</a:t>
              </a:r>
              <a:endParaRPr lang="en-US" altLang="ja-JP" b="1" dirty="0">
                <a:solidFill>
                  <a:schemeClr val="accent3">
                    <a:lumMod val="75000"/>
                  </a:schemeClr>
                </a:solidFill>
              </a:endParaRPr>
            </a:p>
            <a:p>
              <a:pPr>
                <a:lnSpc>
                  <a:spcPts val="1900"/>
                </a:lnSpc>
                <a:buClr>
                  <a:srgbClr val="F9BE00"/>
                </a:buClr>
              </a:pPr>
              <a:r>
                <a:rPr lang="ja-JP" altLang="en-US" b="1" dirty="0">
                  <a:solidFill>
                    <a:schemeClr val="accent3">
                      <a:lumMod val="75000"/>
                    </a:schemeClr>
                  </a:solidFill>
                </a:rPr>
                <a:t>　専用のスクリプトファイルのみに制限しています</a:t>
              </a:r>
              <a:endParaRPr lang="en-US" altLang="ja-JP" b="1" dirty="0">
                <a:solidFill>
                  <a:schemeClr val="accent3">
                    <a:lumMod val="75000"/>
                  </a:schemeClr>
                </a:solidFill>
              </a:endParaRPr>
            </a:p>
          </p:txBody>
        </p:sp>
      </p:grpSp>
    </p:spTree>
    <p:extLst>
      <p:ext uri="{BB962C8B-B14F-4D97-AF65-F5344CB8AC3E}">
        <p14:creationId xmlns:p14="http://schemas.microsoft.com/office/powerpoint/2010/main" val="4081726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1BF08DB4-BF3A-33E1-9F5B-BAD5743EFA16}"/>
              </a:ext>
            </a:extLst>
          </p:cNvPr>
          <p:cNvPicPr>
            <a:picLocks noChangeAspect="1"/>
          </p:cNvPicPr>
          <p:nvPr/>
        </p:nvPicPr>
        <p:blipFill>
          <a:blip r:embed="rId3"/>
          <a:stretch>
            <a:fillRect/>
          </a:stretch>
        </p:blipFill>
        <p:spPr>
          <a:xfrm>
            <a:off x="2818457" y="938112"/>
            <a:ext cx="5329586" cy="4007764"/>
          </a:xfrm>
          <a:prstGeom prst="rect">
            <a:avLst/>
          </a:prstGeom>
          <a:solidFill>
            <a:schemeClr val="tx1"/>
          </a:solidFill>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37</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ja-JP" altLang="en-US" sz="1800" dirty="0"/>
              <a:t>５．調査専用スクリプト実行機能の追加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9"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973500"/>
            <a:ext cx="8426450" cy="105818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詳細</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ja-JP" altLang="en-US" dirty="0"/>
              <a:t>　</a:t>
            </a:r>
            <a:endParaRPr lang="en-US" altLang="ja-JP" dirty="0"/>
          </a:p>
        </p:txBody>
      </p:sp>
      <p:pic>
        <p:nvPicPr>
          <p:cNvPr id="13" name="図 12">
            <a:extLst>
              <a:ext uri="{FF2B5EF4-FFF2-40B4-BE49-F238E27FC236}">
                <a16:creationId xmlns:a16="http://schemas.microsoft.com/office/drawing/2014/main" id="{4C70B09C-E71F-217A-E66C-56D0C773BA63}"/>
              </a:ext>
            </a:extLst>
          </p:cNvPr>
          <p:cNvPicPr>
            <a:picLocks noChangeAspect="1"/>
          </p:cNvPicPr>
          <p:nvPr/>
        </p:nvPicPr>
        <p:blipFill>
          <a:blip r:embed="rId4"/>
          <a:stretch>
            <a:fillRect/>
          </a:stretch>
        </p:blipFill>
        <p:spPr>
          <a:xfrm>
            <a:off x="586359" y="1507095"/>
            <a:ext cx="1704832" cy="1550300"/>
          </a:xfrm>
          <a:prstGeom prst="rect">
            <a:avLst/>
          </a:prstGeom>
          <a:ln>
            <a:solidFill>
              <a:schemeClr val="tx1"/>
            </a:solidFill>
          </a:ln>
        </p:spPr>
      </p:pic>
      <p:sp>
        <p:nvSpPr>
          <p:cNvPr id="19" name="正方形/長方形 18">
            <a:extLst>
              <a:ext uri="{FF2B5EF4-FFF2-40B4-BE49-F238E27FC236}">
                <a16:creationId xmlns:a16="http://schemas.microsoft.com/office/drawing/2014/main" id="{D650B9EE-1857-86EF-B464-86EC8DD624E3}"/>
              </a:ext>
            </a:extLst>
          </p:cNvPr>
          <p:cNvSpPr/>
          <p:nvPr/>
        </p:nvSpPr>
        <p:spPr>
          <a:xfrm>
            <a:off x="504156" y="2499741"/>
            <a:ext cx="1872208" cy="324036"/>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sz="1200" dirty="0">
              <a:solidFill>
                <a:schemeClr val="tx2"/>
              </a:solidFill>
            </a:endParaRPr>
          </a:p>
        </p:txBody>
      </p:sp>
      <p:sp>
        <p:nvSpPr>
          <p:cNvPr id="31" name="角丸四角形吹き出し 5">
            <a:extLst>
              <a:ext uri="{FF2B5EF4-FFF2-40B4-BE49-F238E27FC236}">
                <a16:creationId xmlns:a16="http://schemas.microsoft.com/office/drawing/2014/main" id="{FAB59EB9-9D4A-50D3-A9C9-3ECD1F665BDB}"/>
              </a:ext>
            </a:extLst>
          </p:cNvPr>
          <p:cNvSpPr/>
          <p:nvPr/>
        </p:nvSpPr>
        <p:spPr>
          <a:xfrm>
            <a:off x="7070359" y="1124201"/>
            <a:ext cx="1634480" cy="361902"/>
          </a:xfrm>
          <a:prstGeom prst="wedgeRoundRectCallout">
            <a:avLst>
              <a:gd name="adj1" fmla="val -46308"/>
              <a:gd name="adj2" fmla="val 8957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スクリプトを指定</a:t>
            </a:r>
          </a:p>
        </p:txBody>
      </p:sp>
      <p:sp>
        <p:nvSpPr>
          <p:cNvPr id="38" name="角丸四角形吹き出し 5">
            <a:extLst>
              <a:ext uri="{FF2B5EF4-FFF2-40B4-BE49-F238E27FC236}">
                <a16:creationId xmlns:a16="http://schemas.microsoft.com/office/drawing/2014/main" id="{35BC8790-F8F8-62FC-F475-CFDE4832F00F}"/>
              </a:ext>
            </a:extLst>
          </p:cNvPr>
          <p:cNvSpPr/>
          <p:nvPr/>
        </p:nvSpPr>
        <p:spPr>
          <a:xfrm>
            <a:off x="7244280" y="4133463"/>
            <a:ext cx="1634480" cy="361902"/>
          </a:xfrm>
          <a:prstGeom prst="wedgeRoundRectCallout">
            <a:avLst>
              <a:gd name="adj1" fmla="val -18336"/>
              <a:gd name="adj2" fmla="val 8957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a:t>
            </a:r>
            <a:r>
              <a:rPr lang="en-US" altLang="ja-JP" sz="1200" dirty="0"/>
              <a:t>Run</a:t>
            </a:r>
            <a:r>
              <a:rPr lang="ja-JP" altLang="en-US" sz="1200" dirty="0"/>
              <a:t>」で実行</a:t>
            </a:r>
            <a:endParaRPr kumimoji="1" lang="ja-JP" altLang="en-US" sz="1200" dirty="0"/>
          </a:p>
        </p:txBody>
      </p:sp>
      <p:sp>
        <p:nvSpPr>
          <p:cNvPr id="39" name="角丸四角形吹き出し 11">
            <a:extLst>
              <a:ext uri="{FF2B5EF4-FFF2-40B4-BE49-F238E27FC236}">
                <a16:creationId xmlns:a16="http://schemas.microsoft.com/office/drawing/2014/main" id="{A3FCA83C-9D9D-B4A0-47B0-E4E3F110D651}"/>
              </a:ext>
            </a:extLst>
          </p:cNvPr>
          <p:cNvSpPr/>
          <p:nvPr/>
        </p:nvSpPr>
        <p:spPr>
          <a:xfrm>
            <a:off x="5488791" y="2825980"/>
            <a:ext cx="2136344" cy="1008926"/>
          </a:xfrm>
          <a:prstGeom prst="wedgeRoundRectCallout">
            <a:avLst>
              <a:gd name="adj1" fmla="val -70664"/>
              <a:gd name="adj2" fmla="val -59380"/>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出力結果が画面に表示され</a:t>
            </a:r>
            <a:endParaRPr kumimoji="1" lang="en-US" altLang="ja-JP" sz="1200" dirty="0"/>
          </a:p>
          <a:p>
            <a:pPr algn="ctr"/>
            <a:r>
              <a:rPr lang="ja-JP" altLang="en-US" sz="1200" dirty="0"/>
              <a:t>ログにも出力されます</a:t>
            </a:r>
            <a:endParaRPr lang="en-US" altLang="ja-JP" sz="1200" dirty="0"/>
          </a:p>
        </p:txBody>
      </p:sp>
      <p:pic>
        <p:nvPicPr>
          <p:cNvPr id="6" name="図 5">
            <a:extLst>
              <a:ext uri="{FF2B5EF4-FFF2-40B4-BE49-F238E27FC236}">
                <a16:creationId xmlns:a16="http://schemas.microsoft.com/office/drawing/2014/main" id="{8FAB42B0-992A-404D-1B29-527BD97AE051}"/>
              </a:ext>
            </a:extLst>
          </p:cNvPr>
          <p:cNvPicPr>
            <a:picLocks noChangeAspect="1"/>
          </p:cNvPicPr>
          <p:nvPr/>
        </p:nvPicPr>
        <p:blipFill>
          <a:blip r:embed="rId5"/>
          <a:stretch>
            <a:fillRect/>
          </a:stretch>
        </p:blipFill>
        <p:spPr>
          <a:xfrm>
            <a:off x="451697" y="3651720"/>
            <a:ext cx="3678988" cy="1058189"/>
          </a:xfrm>
          <a:prstGeom prst="rect">
            <a:avLst/>
          </a:prstGeom>
        </p:spPr>
      </p:pic>
      <p:sp>
        <p:nvSpPr>
          <p:cNvPr id="7" name="角丸四角形吹き出し 5">
            <a:extLst>
              <a:ext uri="{FF2B5EF4-FFF2-40B4-BE49-F238E27FC236}">
                <a16:creationId xmlns:a16="http://schemas.microsoft.com/office/drawing/2014/main" id="{59A8710C-642A-81CC-6AF6-70E39D0EBE6A}"/>
              </a:ext>
            </a:extLst>
          </p:cNvPr>
          <p:cNvSpPr/>
          <p:nvPr/>
        </p:nvSpPr>
        <p:spPr>
          <a:xfrm>
            <a:off x="3276257" y="3519099"/>
            <a:ext cx="1154110" cy="361902"/>
          </a:xfrm>
          <a:prstGeom prst="wedgeRoundRectCallout">
            <a:avLst>
              <a:gd name="adj1" fmla="val -54664"/>
              <a:gd name="adj2" fmla="val 94624"/>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スクリプト</a:t>
            </a:r>
            <a:endParaRPr kumimoji="1" lang="ja-JP" altLang="en-US" sz="1200" dirty="0"/>
          </a:p>
        </p:txBody>
      </p:sp>
      <p:sp>
        <p:nvSpPr>
          <p:cNvPr id="3" name="角丸四角形 7">
            <a:extLst>
              <a:ext uri="{FF2B5EF4-FFF2-40B4-BE49-F238E27FC236}">
                <a16:creationId xmlns:a16="http://schemas.microsoft.com/office/drawing/2014/main" id="{FC3C4517-F0B9-8022-0F96-21DA20385A98}"/>
              </a:ext>
            </a:extLst>
          </p:cNvPr>
          <p:cNvSpPr/>
          <p:nvPr/>
        </p:nvSpPr>
        <p:spPr>
          <a:xfrm>
            <a:off x="3643826" y="3816280"/>
            <a:ext cx="933667" cy="30214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編集不可</a:t>
            </a:r>
          </a:p>
        </p:txBody>
      </p:sp>
      <p:sp>
        <p:nvSpPr>
          <p:cNvPr id="11" name="角丸四角形吹き出し 5">
            <a:extLst>
              <a:ext uri="{FF2B5EF4-FFF2-40B4-BE49-F238E27FC236}">
                <a16:creationId xmlns:a16="http://schemas.microsoft.com/office/drawing/2014/main" id="{5AC67810-4D70-762A-4725-64A105D187EB}"/>
              </a:ext>
            </a:extLst>
          </p:cNvPr>
          <p:cNvSpPr/>
          <p:nvPr/>
        </p:nvSpPr>
        <p:spPr>
          <a:xfrm>
            <a:off x="403310" y="3013540"/>
            <a:ext cx="2123598" cy="577450"/>
          </a:xfrm>
          <a:prstGeom prst="wedgeRoundRectCallout">
            <a:avLst>
              <a:gd name="adj1" fmla="val -18615"/>
              <a:gd name="adj2" fmla="val -97332"/>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管理者ユーザーでログイン</a:t>
            </a:r>
            <a:endParaRPr kumimoji="1" lang="en-US" altLang="ja-JP" sz="1200" dirty="0"/>
          </a:p>
          <a:p>
            <a:pPr algn="ctr"/>
            <a:r>
              <a:rPr kumimoji="1" lang="en-US" altLang="ja-JP" sz="1200" dirty="0"/>
              <a:t>※</a:t>
            </a:r>
            <a:r>
              <a:rPr lang="ja-JP" altLang="en-US" sz="1200" dirty="0"/>
              <a:t>人事給与では管理会社</a:t>
            </a:r>
            <a:endParaRPr kumimoji="1" lang="ja-JP" altLang="en-US" sz="1200" dirty="0"/>
          </a:p>
        </p:txBody>
      </p:sp>
    </p:spTree>
    <p:extLst>
      <p:ext uri="{BB962C8B-B14F-4D97-AF65-F5344CB8AC3E}">
        <p14:creationId xmlns:p14="http://schemas.microsoft.com/office/powerpoint/2010/main" val="3598978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38</a:t>
            </a:fld>
            <a:endParaRPr kumimoji="1" lang="ja-JP" altLang="en-US" dirty="0"/>
          </a:p>
        </p:txBody>
      </p:sp>
      <p:sp>
        <p:nvSpPr>
          <p:cNvPr id="4" name="タイトル 3"/>
          <p:cNvSpPr>
            <a:spLocks noGrp="1"/>
          </p:cNvSpPr>
          <p:nvPr>
            <p:ph type="title"/>
          </p:nvPr>
        </p:nvSpPr>
        <p:spPr/>
        <p:txBody>
          <a:bodyPr/>
          <a:lstStyle/>
          <a:p>
            <a:r>
              <a:rPr lang="en-US" altLang="ja-JP" sz="2400" dirty="0" err="1">
                <a:latin typeface="+mn-ea"/>
              </a:rPr>
              <a:t>SuperStream</a:t>
            </a:r>
            <a:r>
              <a:rPr lang="en-US" altLang="ja-JP" sz="2400" dirty="0">
                <a:latin typeface="+mn-ea"/>
              </a:rPr>
              <a:t>-NX </a:t>
            </a:r>
            <a:r>
              <a:rPr lang="ja-JP" altLang="en-US" sz="2400" dirty="0">
                <a:latin typeface="+mn-ea"/>
              </a:rPr>
              <a:t>共通</a:t>
            </a:r>
            <a:r>
              <a:rPr lang="en-US" altLang="ja-JP" sz="2400" dirty="0">
                <a:latin typeface="+mn-ea"/>
              </a:rPr>
              <a:t> </a:t>
            </a:r>
            <a:r>
              <a:rPr lang="ja-JP" altLang="en-US" sz="1800" dirty="0">
                <a:latin typeface="+mn-ea"/>
              </a:rPr>
              <a:t>機能改善　</a:t>
            </a:r>
            <a:br>
              <a:rPr lang="en-US" altLang="ja-JP" sz="2800" dirty="0"/>
            </a:br>
            <a:r>
              <a:rPr lang="ja-JP" altLang="en-US" sz="1800" dirty="0"/>
              <a:t>６．その他改善</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17" name="テキスト プレースホルダー 2">
            <a:extLst>
              <a:ext uri="{FF2B5EF4-FFF2-40B4-BE49-F238E27FC236}">
                <a16:creationId xmlns:a16="http://schemas.microsoft.com/office/drawing/2014/main" id="{F261EFFD-8EA5-AECC-E527-98FB917D783A}"/>
              </a:ext>
            </a:extLst>
          </p:cNvPr>
          <p:cNvSpPr txBox="1">
            <a:spLocks/>
          </p:cNvSpPr>
          <p:nvPr/>
        </p:nvSpPr>
        <p:spPr>
          <a:xfrm>
            <a:off x="3823006" y="2535868"/>
            <a:ext cx="3188709" cy="142215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dirty="0">
                <a:solidFill>
                  <a:srgbClr val="FF0000"/>
                </a:solidFill>
              </a:rPr>
              <a:t>③</a:t>
            </a:r>
            <a:r>
              <a:rPr lang="en-US" altLang="ja-JP" sz="1000" dirty="0">
                <a:solidFill>
                  <a:srgbClr val="FF0000"/>
                </a:solidFill>
              </a:rPr>
              <a:t>&lt;</a:t>
            </a:r>
            <a:r>
              <a:rPr lang="en-US" altLang="ja-JP" sz="1000" dirty="0" err="1">
                <a:solidFill>
                  <a:srgbClr val="FF0000"/>
                </a:solidFill>
              </a:rPr>
              <a:t>allKaiCode</a:t>
            </a:r>
            <a:r>
              <a:rPr lang="en-US" altLang="ja-JP" sz="1000" dirty="0">
                <a:solidFill>
                  <a:srgbClr val="FF0000"/>
                </a:solidFill>
              </a:rPr>
              <a:t> value="true"/&gt;</a:t>
            </a:r>
          </a:p>
          <a:p>
            <a:pPr>
              <a:lnSpc>
                <a:spcPts val="1900"/>
              </a:lnSpc>
              <a:buClr>
                <a:srgbClr val="F9BE00"/>
              </a:buClr>
            </a:pPr>
            <a:r>
              <a:rPr lang="ja-JP" altLang="en-US" sz="1000" dirty="0">
                <a:solidFill>
                  <a:srgbClr val="FF0000"/>
                </a:solidFill>
              </a:rPr>
              <a:t>④</a:t>
            </a:r>
            <a:r>
              <a:rPr lang="en-US" altLang="ja-JP" sz="1000" dirty="0">
                <a:solidFill>
                  <a:srgbClr val="FF0000"/>
                </a:solidFill>
              </a:rPr>
              <a:t>&lt;</a:t>
            </a:r>
            <a:r>
              <a:rPr lang="en-US" altLang="ja-JP" sz="1000" dirty="0" err="1">
                <a:solidFill>
                  <a:srgbClr val="FF0000"/>
                </a:solidFill>
              </a:rPr>
              <a:t>allKaiCode</a:t>
            </a:r>
            <a:r>
              <a:rPr lang="en-US" altLang="ja-JP" sz="1000" dirty="0">
                <a:solidFill>
                  <a:srgbClr val="FF0000"/>
                </a:solidFill>
              </a:rPr>
              <a:t> value="true"&gt;</a:t>
            </a:r>
          </a:p>
          <a:p>
            <a:pPr>
              <a:lnSpc>
                <a:spcPts val="1900"/>
              </a:lnSpc>
              <a:buClr>
                <a:srgbClr val="F9BE00"/>
              </a:buClr>
            </a:pPr>
            <a:r>
              <a:rPr lang="ja-JP" altLang="en-US" sz="1000" dirty="0">
                <a:solidFill>
                  <a:srgbClr val="FF0000"/>
                </a:solidFill>
              </a:rPr>
              <a:t>　　</a:t>
            </a:r>
            <a:r>
              <a:rPr lang="en-US" altLang="ja-JP" sz="1000" dirty="0">
                <a:solidFill>
                  <a:srgbClr val="FF0000"/>
                </a:solidFill>
              </a:rPr>
              <a:t>&lt;</a:t>
            </a:r>
            <a:r>
              <a:rPr lang="en-US" altLang="ja-JP" sz="1000" dirty="0" err="1">
                <a:solidFill>
                  <a:srgbClr val="FF0000"/>
                </a:solidFill>
              </a:rPr>
              <a:t>gymFcId</a:t>
            </a:r>
            <a:r>
              <a:rPr lang="en-US" altLang="ja-JP" sz="1000" dirty="0">
                <a:solidFill>
                  <a:srgbClr val="FF0000"/>
                </a:solidFill>
              </a:rPr>
              <a:t> value="AGP01500"/&gt;</a:t>
            </a:r>
          </a:p>
          <a:p>
            <a:pPr>
              <a:lnSpc>
                <a:spcPts val="1900"/>
              </a:lnSpc>
              <a:buClr>
                <a:srgbClr val="F9BE00"/>
              </a:buClr>
            </a:pPr>
            <a:r>
              <a:rPr lang="ja-JP" altLang="en-US" sz="1000" dirty="0">
                <a:solidFill>
                  <a:srgbClr val="FF0000"/>
                </a:solidFill>
              </a:rPr>
              <a:t>　　</a:t>
            </a:r>
            <a:r>
              <a:rPr lang="en-US" altLang="ja-JP" sz="1000" dirty="0">
                <a:solidFill>
                  <a:srgbClr val="FF0000"/>
                </a:solidFill>
              </a:rPr>
              <a:t>&lt;</a:t>
            </a:r>
            <a:r>
              <a:rPr lang="en-US" altLang="ja-JP" sz="1000" dirty="0" err="1">
                <a:solidFill>
                  <a:srgbClr val="FF0000"/>
                </a:solidFill>
              </a:rPr>
              <a:t>gymFcId</a:t>
            </a:r>
            <a:r>
              <a:rPr lang="en-US" altLang="ja-JP" sz="1000" dirty="0">
                <a:solidFill>
                  <a:srgbClr val="FF0000"/>
                </a:solidFill>
              </a:rPr>
              <a:t> value="ACA00100"/&gt;</a:t>
            </a:r>
          </a:p>
          <a:p>
            <a:pPr>
              <a:lnSpc>
                <a:spcPts val="1900"/>
              </a:lnSpc>
              <a:buClr>
                <a:srgbClr val="F9BE00"/>
              </a:buClr>
            </a:pPr>
            <a:r>
              <a:rPr lang="en-US" altLang="ja-JP" sz="1000" dirty="0">
                <a:solidFill>
                  <a:srgbClr val="FF0000"/>
                </a:solidFill>
              </a:rPr>
              <a:t> </a:t>
            </a:r>
            <a:r>
              <a:rPr lang="ja-JP" altLang="en-US" sz="1000" dirty="0">
                <a:solidFill>
                  <a:srgbClr val="FF0000"/>
                </a:solidFill>
              </a:rPr>
              <a:t>　</a:t>
            </a:r>
            <a:r>
              <a:rPr lang="en-US" altLang="ja-JP" sz="1000" dirty="0">
                <a:solidFill>
                  <a:srgbClr val="FF0000"/>
                </a:solidFill>
              </a:rPr>
              <a:t>&lt;/</a:t>
            </a:r>
            <a:r>
              <a:rPr lang="en-US" altLang="ja-JP" sz="1000" dirty="0" err="1">
                <a:solidFill>
                  <a:srgbClr val="FF0000"/>
                </a:solidFill>
              </a:rPr>
              <a:t>allKaiCode</a:t>
            </a:r>
            <a:r>
              <a:rPr lang="en-US" altLang="ja-JP" sz="1000" dirty="0">
                <a:solidFill>
                  <a:srgbClr val="FF0000"/>
                </a:solidFill>
              </a:rPr>
              <a:t>&gt;</a:t>
            </a:r>
          </a:p>
          <a:p>
            <a:pPr>
              <a:lnSpc>
                <a:spcPts val="1900"/>
              </a:lnSpc>
              <a:buClr>
                <a:srgbClr val="F9BE00"/>
              </a:buClr>
            </a:pPr>
            <a:r>
              <a:rPr lang="ja-JP" altLang="en-US" sz="1000" dirty="0">
                <a:solidFill>
                  <a:srgbClr val="FF0000"/>
                </a:solidFill>
              </a:rPr>
              <a:t>　</a:t>
            </a:r>
            <a:r>
              <a:rPr lang="ja-JP" altLang="en-US" sz="1100" dirty="0">
                <a:solidFill>
                  <a:srgbClr val="FF0000"/>
                </a:solidFill>
              </a:rPr>
              <a:t>　</a:t>
            </a:r>
            <a:endParaRPr lang="en-US" altLang="ja-JP" sz="1100" dirty="0">
              <a:solidFill>
                <a:srgbClr val="FF0000"/>
              </a:solidFill>
            </a:endParaRPr>
          </a:p>
        </p:txBody>
      </p:sp>
      <p:graphicFrame>
        <p:nvGraphicFramePr>
          <p:cNvPr id="7" name="表 6">
            <a:extLst>
              <a:ext uri="{FF2B5EF4-FFF2-40B4-BE49-F238E27FC236}">
                <a16:creationId xmlns:a16="http://schemas.microsoft.com/office/drawing/2014/main" id="{981E8BA8-15F1-48AE-231F-47229BFB92D1}"/>
              </a:ext>
            </a:extLst>
          </p:cNvPr>
          <p:cNvGraphicFramePr>
            <a:graphicFrameLocks noGrp="1"/>
          </p:cNvGraphicFramePr>
          <p:nvPr/>
        </p:nvGraphicFramePr>
        <p:xfrm>
          <a:off x="537300" y="1075514"/>
          <a:ext cx="7886700" cy="2825786"/>
        </p:xfrm>
        <a:graphic>
          <a:graphicData uri="http://schemas.openxmlformats.org/drawingml/2006/table">
            <a:tbl>
              <a:tblPr/>
              <a:tblGrid>
                <a:gridCol w="484762">
                  <a:extLst>
                    <a:ext uri="{9D8B030D-6E8A-4147-A177-3AD203B41FA5}">
                      <a16:colId xmlns:a16="http://schemas.microsoft.com/office/drawing/2014/main" val="260209121"/>
                    </a:ext>
                  </a:extLst>
                </a:gridCol>
                <a:gridCol w="1202582">
                  <a:extLst>
                    <a:ext uri="{9D8B030D-6E8A-4147-A177-3AD203B41FA5}">
                      <a16:colId xmlns:a16="http://schemas.microsoft.com/office/drawing/2014/main" val="3917006628"/>
                    </a:ext>
                  </a:extLst>
                </a:gridCol>
                <a:gridCol w="6199356">
                  <a:extLst>
                    <a:ext uri="{9D8B030D-6E8A-4147-A177-3AD203B41FA5}">
                      <a16:colId xmlns:a16="http://schemas.microsoft.com/office/drawing/2014/main" val="4253122302"/>
                    </a:ext>
                  </a:extLst>
                </a:gridCol>
              </a:tblGrid>
              <a:tr h="419505">
                <a:tc>
                  <a:txBody>
                    <a:bodyPr/>
                    <a:lstStyle/>
                    <a:p>
                      <a:pPr algn="ctr" fontAlgn="base"/>
                      <a:r>
                        <a:rPr lang="en-US" sz="1200" b="1" i="0" dirty="0">
                          <a:solidFill>
                            <a:srgbClr val="FFFFFF"/>
                          </a:solidFill>
                          <a:effectLst/>
                          <a:latin typeface="メイリオ" panose="020B0604030504040204" pitchFamily="50" charset="-128"/>
                        </a:rPr>
                        <a:t>No</a:t>
                      </a:r>
                      <a:r>
                        <a:rPr lang="en-US" altLang="ja-JP" sz="1200" b="1" i="0" dirty="0">
                          <a:solidFill>
                            <a:srgbClr val="FFFFFF"/>
                          </a:solidFill>
                          <a:effectLst/>
                          <a:ea typeface="メイリオ" panose="020B0604030504040204" pitchFamily="50" charset="-128"/>
                        </a:rPr>
                        <a:t>​</a:t>
                      </a:r>
                      <a:endParaRPr lang="en-US" altLang="ja-JP" sz="1800" b="1" i="0" dirty="0">
                        <a:solidFill>
                          <a:srgbClr val="FFFFFF"/>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54C3F1"/>
                    </a:solidFill>
                  </a:tcPr>
                </a:tc>
                <a:tc>
                  <a:txBody>
                    <a:bodyPr/>
                    <a:lstStyle/>
                    <a:p>
                      <a:pPr algn="l" fontAlgn="base"/>
                      <a:r>
                        <a:rPr lang="ja-JP" altLang="en-US" sz="1200" b="1" i="0">
                          <a:solidFill>
                            <a:srgbClr val="FFFFFF"/>
                          </a:solidFill>
                          <a:effectLst/>
                          <a:ea typeface="メイリオ" panose="020B0604030504040204" pitchFamily="50" charset="-128"/>
                        </a:rPr>
                        <a:t>カテゴリ</a:t>
                      </a:r>
                      <a:r>
                        <a:rPr lang="ja-JP" altLang="en-US" sz="1200" b="1" i="0">
                          <a:solidFill>
                            <a:srgbClr val="FFFFFF"/>
                          </a:solidFill>
                          <a:effectLst/>
                          <a:latin typeface="メイリオ" panose="020B0604030504040204" pitchFamily="50" charset="-128"/>
                        </a:rPr>
                        <a:t>​</a:t>
                      </a:r>
                      <a:endParaRPr lang="ja-JP" altLang="en-US" sz="1800" b="1" i="0">
                        <a:solidFill>
                          <a:srgbClr val="FFFFFF"/>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54C3F1"/>
                    </a:solidFill>
                  </a:tcPr>
                </a:tc>
                <a:tc>
                  <a:txBody>
                    <a:bodyPr/>
                    <a:lstStyle/>
                    <a:p>
                      <a:pPr algn="l" fontAlgn="base"/>
                      <a:r>
                        <a:rPr lang="ja-JP" altLang="en-US" sz="1200" b="1" i="0">
                          <a:solidFill>
                            <a:srgbClr val="FFFFFF"/>
                          </a:solidFill>
                          <a:effectLst/>
                          <a:ea typeface="メイリオ" panose="020B0604030504040204" pitchFamily="50" charset="-128"/>
                        </a:rPr>
                        <a:t>内容</a:t>
                      </a:r>
                      <a:r>
                        <a:rPr lang="ja-JP" altLang="en-US" sz="1200" b="1" i="0">
                          <a:solidFill>
                            <a:srgbClr val="FFFFFF"/>
                          </a:solidFill>
                          <a:effectLst/>
                          <a:latin typeface="メイリオ" panose="020B0604030504040204" pitchFamily="50" charset="-128"/>
                        </a:rPr>
                        <a:t>​</a:t>
                      </a:r>
                      <a:endParaRPr lang="ja-JP" altLang="en-US" sz="1800" b="1" i="0">
                        <a:solidFill>
                          <a:srgbClr val="FFFFFF"/>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54C3F1"/>
                    </a:solidFill>
                  </a:tcPr>
                </a:tc>
                <a:extLst>
                  <a:ext uri="{0D108BD9-81ED-4DB2-BD59-A6C34878D82A}">
                    <a16:rowId xmlns:a16="http://schemas.microsoft.com/office/drawing/2014/main" val="2995181502"/>
                  </a:ext>
                </a:extLst>
              </a:tr>
              <a:tr h="392655">
                <a:tc>
                  <a:txBody>
                    <a:bodyPr/>
                    <a:lstStyle/>
                    <a:p>
                      <a:pPr algn="ctr" fontAlgn="base"/>
                      <a:r>
                        <a:rPr lang="en-US" sz="1200" b="0" i="0" dirty="0">
                          <a:solidFill>
                            <a:srgbClr val="000000"/>
                          </a:solidFill>
                          <a:effectLst/>
                        </a:rPr>
                        <a:t>1</a:t>
                      </a: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tc>
                  <a:txBody>
                    <a:bodyPr/>
                    <a:lstStyle/>
                    <a:p>
                      <a:pPr algn="l" fontAlgn="base"/>
                      <a:r>
                        <a:rPr lang="ja-JP" altLang="en-US" sz="1200" b="0" i="0" dirty="0">
                          <a:solidFill>
                            <a:srgbClr val="000000"/>
                          </a:solidFill>
                          <a:effectLst/>
                        </a:rPr>
                        <a:t>ログ強化</a:t>
                      </a: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tc>
                  <a:txBody>
                    <a:bodyPr/>
                    <a:lstStyle/>
                    <a:p>
                      <a:pPr algn="l" fontAlgn="base"/>
                      <a:r>
                        <a:rPr lang="en-US" altLang="ja-JP" sz="1200" b="0" i="0" dirty="0">
                          <a:solidFill>
                            <a:srgbClr val="000000"/>
                          </a:solidFill>
                          <a:effectLst/>
                          <a:latin typeface="メイリオ" panose="020B0604030504040204" pitchFamily="50" charset="-128"/>
                        </a:rPr>
                        <a:t>OAuth</a:t>
                      </a:r>
                      <a:r>
                        <a:rPr lang="ja-JP" altLang="en-US" sz="1200" b="0" i="0" dirty="0">
                          <a:solidFill>
                            <a:srgbClr val="000000"/>
                          </a:solidFill>
                          <a:effectLst/>
                          <a:latin typeface="メイリオ" panose="020B0604030504040204" pitchFamily="50" charset="-128"/>
                        </a:rPr>
                        <a:t>認証でのメール送信エラー時に、より詳細なエラーを出力する様に対応</a:t>
                      </a:r>
                      <a:endParaRPr lang="en-US" altLang="ja-JP" sz="1200" b="0" i="0" dirty="0">
                        <a:solidFill>
                          <a:srgbClr val="000000"/>
                        </a:solidFill>
                        <a:effectLst/>
                        <a:latin typeface="メイリオ" panose="020B0604030504040204" pitchFamily="50" charset="-128"/>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extLst>
                  <a:ext uri="{0D108BD9-81ED-4DB2-BD59-A6C34878D82A}">
                    <a16:rowId xmlns:a16="http://schemas.microsoft.com/office/drawing/2014/main" val="67831890"/>
                  </a:ext>
                </a:extLst>
              </a:tr>
              <a:tr h="484762">
                <a:tc>
                  <a:txBody>
                    <a:bodyPr/>
                    <a:lstStyle/>
                    <a:p>
                      <a:pPr algn="ctr" fontAlgn="base"/>
                      <a:r>
                        <a:rPr lang="en-US" altLang="ja-JP" sz="1200" b="0" i="0" dirty="0">
                          <a:solidFill>
                            <a:srgbClr val="000000"/>
                          </a:solidFill>
                          <a:effectLst/>
                        </a:rPr>
                        <a:t>2</a:t>
                      </a: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E9F5FC"/>
                    </a:solidFill>
                  </a:tcPr>
                </a:tc>
                <a:tc>
                  <a:txBody>
                    <a:bodyPr/>
                    <a:lstStyle/>
                    <a:p>
                      <a:pPr algn="l" fontAlgn="base"/>
                      <a:r>
                        <a:rPr lang="ja-JP" altLang="en-US" sz="1200" b="0" i="0" dirty="0">
                          <a:solidFill>
                            <a:srgbClr val="000000"/>
                          </a:solidFill>
                          <a:effectLst/>
                        </a:rPr>
                        <a:t>ログイン画面</a:t>
                      </a: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E9F5FC"/>
                    </a:solidFill>
                  </a:tcPr>
                </a:tc>
                <a:tc>
                  <a:txBody>
                    <a:bodyPr/>
                    <a:lstStyle/>
                    <a:p>
                      <a:pPr algn="l" fontAlgn="base"/>
                      <a:r>
                        <a:rPr lang="ja-JP" altLang="en-US" sz="1200" b="0" i="0" dirty="0">
                          <a:solidFill>
                            <a:srgbClr val="000000"/>
                          </a:solidFill>
                          <a:effectLst/>
                        </a:rPr>
                        <a:t>ログイン画面右側のブラウザエンジンを</a:t>
                      </a:r>
                      <a:r>
                        <a:rPr lang="en-US" altLang="ja-JP" sz="1200" b="0" i="0" dirty="0" err="1">
                          <a:solidFill>
                            <a:srgbClr val="000000"/>
                          </a:solidFill>
                          <a:effectLst/>
                        </a:rPr>
                        <a:t>CefSharp</a:t>
                      </a:r>
                      <a:r>
                        <a:rPr lang="ja-JP" altLang="en-US" sz="1200" b="0" i="0" dirty="0">
                          <a:solidFill>
                            <a:srgbClr val="000000"/>
                          </a:solidFill>
                          <a:effectLst/>
                        </a:rPr>
                        <a:t>から</a:t>
                      </a:r>
                      <a:r>
                        <a:rPr lang="en-US" altLang="ja-JP" sz="1200" b="0" i="0" dirty="0">
                          <a:solidFill>
                            <a:srgbClr val="000000"/>
                          </a:solidFill>
                          <a:effectLst/>
                        </a:rPr>
                        <a:t>WebView2</a:t>
                      </a:r>
                      <a:r>
                        <a:rPr lang="ja-JP" altLang="en-US" sz="1200" b="0" i="0" dirty="0">
                          <a:solidFill>
                            <a:srgbClr val="000000"/>
                          </a:solidFill>
                          <a:effectLst/>
                        </a:rPr>
                        <a:t>に変更</a:t>
                      </a:r>
                      <a:endParaRPr lang="en-US" altLang="ja-JP" sz="1200" b="0" i="0" dirty="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E9F5FC"/>
                    </a:solidFill>
                  </a:tcPr>
                </a:tc>
                <a:extLst>
                  <a:ext uri="{0D108BD9-81ED-4DB2-BD59-A6C34878D82A}">
                    <a16:rowId xmlns:a16="http://schemas.microsoft.com/office/drawing/2014/main" val="3267533389"/>
                  </a:ext>
                </a:extLst>
              </a:tr>
              <a:tr h="484762">
                <a:tc>
                  <a:txBody>
                    <a:bodyPr/>
                    <a:lstStyle/>
                    <a:p>
                      <a:pPr algn="ctr" fontAlgn="base"/>
                      <a:endParaRPr lang="en-US" altLang="ja-JP" sz="1200" b="0" i="0" dirty="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tc>
                  <a:txBody>
                    <a:bodyPr/>
                    <a:lstStyle/>
                    <a:p>
                      <a:pPr algn="l" fontAlgn="base"/>
                      <a:endParaRPr lang="ja-JP" altLang="en-US" sz="1200" b="0" i="0" dirty="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ja-JP" altLang="en-US" sz="1200" b="0" i="0" dirty="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extLst>
                  <a:ext uri="{0D108BD9-81ED-4DB2-BD59-A6C34878D82A}">
                    <a16:rowId xmlns:a16="http://schemas.microsoft.com/office/drawing/2014/main" val="3685896258"/>
                  </a:ext>
                </a:extLst>
              </a:tr>
              <a:tr h="484762">
                <a:tc>
                  <a:txBody>
                    <a:bodyPr/>
                    <a:lstStyle/>
                    <a:p>
                      <a:pPr algn="ctr" fontAlgn="base"/>
                      <a:endParaRPr lang="en-US" sz="1200" b="0" i="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E9F5FC"/>
                    </a:solidFill>
                  </a:tcPr>
                </a:tc>
                <a:tc>
                  <a:txBody>
                    <a:bodyPr/>
                    <a:lstStyle/>
                    <a:p>
                      <a:pPr algn="l" fontAlgn="base"/>
                      <a:endParaRPr lang="ja-JP" altLang="en-US" sz="1200" b="0" i="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E9F5FC"/>
                    </a:solidFill>
                  </a:tcPr>
                </a:tc>
                <a:tc>
                  <a:txBody>
                    <a:bodyPr/>
                    <a:lstStyle/>
                    <a:p>
                      <a:pPr algn="l" fontAlgn="base"/>
                      <a:endParaRPr lang="ja-JP" altLang="en-US" sz="1200" b="0" i="0" dirty="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E9F5FC"/>
                    </a:solidFill>
                  </a:tcPr>
                </a:tc>
                <a:extLst>
                  <a:ext uri="{0D108BD9-81ED-4DB2-BD59-A6C34878D82A}">
                    <a16:rowId xmlns:a16="http://schemas.microsoft.com/office/drawing/2014/main" val="1523031760"/>
                  </a:ext>
                </a:extLst>
              </a:tr>
              <a:tr h="559340">
                <a:tc>
                  <a:txBody>
                    <a:bodyPr/>
                    <a:lstStyle/>
                    <a:p>
                      <a:pPr algn="ctr" fontAlgn="base"/>
                      <a:endParaRPr lang="en-US" altLang="ja-JP" sz="1200" b="0" i="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tc>
                  <a:txBody>
                    <a:bodyPr/>
                    <a:lstStyle/>
                    <a:p>
                      <a:pPr algn="l" fontAlgn="base"/>
                      <a:endParaRPr lang="ja-JP" altLang="en-US" sz="1200" b="0" i="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tc>
                  <a:txBody>
                    <a:bodyPr/>
                    <a:lstStyle/>
                    <a:p>
                      <a:pPr algn="l" fontAlgn="base"/>
                      <a:endParaRPr lang="ja-JP" altLang="en-US" sz="1200" b="0" i="0" dirty="0">
                        <a:solidFill>
                          <a:srgbClr val="000000"/>
                        </a:solidFill>
                        <a:effectLst/>
                      </a:endParaRPr>
                    </a:p>
                  </a:txBody>
                  <a:tcPr marL="89494" marR="89494" marT="44747" marB="44747" anchor="ctr">
                    <a:lnL w="15659" cap="flat" cmpd="sng" algn="ctr">
                      <a:solidFill>
                        <a:srgbClr val="FFFFFF"/>
                      </a:solidFill>
                      <a:prstDash val="solid"/>
                      <a:round/>
                      <a:headEnd type="none" w="med" len="med"/>
                      <a:tailEnd type="none" w="med" len="med"/>
                    </a:lnL>
                    <a:lnR w="15659" cap="flat" cmpd="sng" algn="ctr">
                      <a:solidFill>
                        <a:srgbClr val="FFFFFF"/>
                      </a:solidFill>
                      <a:prstDash val="solid"/>
                      <a:round/>
                      <a:headEnd type="none" w="med" len="med"/>
                      <a:tailEnd type="none" w="med" len="med"/>
                    </a:lnR>
                    <a:lnT w="15659" cap="flat" cmpd="sng" algn="ctr">
                      <a:solidFill>
                        <a:srgbClr val="FFFFFF"/>
                      </a:solidFill>
                      <a:prstDash val="solid"/>
                      <a:round/>
                      <a:headEnd type="none" w="med" len="med"/>
                      <a:tailEnd type="none" w="med" len="med"/>
                    </a:lnT>
                    <a:lnB w="15659" cap="flat" cmpd="sng" algn="ctr">
                      <a:solidFill>
                        <a:srgbClr val="FFFFFF"/>
                      </a:solidFill>
                      <a:prstDash val="solid"/>
                      <a:round/>
                      <a:headEnd type="none" w="med" len="med"/>
                      <a:tailEnd type="none" w="med" len="med"/>
                    </a:lnB>
                    <a:solidFill>
                      <a:srgbClr val="D1E9FA"/>
                    </a:solidFill>
                  </a:tcPr>
                </a:tc>
                <a:extLst>
                  <a:ext uri="{0D108BD9-81ED-4DB2-BD59-A6C34878D82A}">
                    <a16:rowId xmlns:a16="http://schemas.microsoft.com/office/drawing/2014/main" val="4036099275"/>
                  </a:ext>
                </a:extLst>
              </a:tr>
            </a:tbl>
          </a:graphicData>
        </a:graphic>
      </p:graphicFrame>
      <p:sp>
        <p:nvSpPr>
          <p:cNvPr id="8" name="Rectangle 1">
            <a:extLst>
              <a:ext uri="{FF2B5EF4-FFF2-40B4-BE49-F238E27FC236}">
                <a16:creationId xmlns:a16="http://schemas.microsoft.com/office/drawing/2014/main" id="{9DBCEA30-C0D8-D817-9AF1-E5F95BE1B392}"/>
              </a:ext>
            </a:extLst>
          </p:cNvPr>
          <p:cNvSpPr>
            <a:spLocks noChangeArrowheads="1"/>
          </p:cNvSpPr>
          <p:nvPr/>
        </p:nvSpPr>
        <p:spPr bwMode="auto">
          <a:xfrm>
            <a:off x="2516245" y="8656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a:t>
            </a:r>
            <a:endParaRPr kumimoji="0" lang="ja-JP" altLang="ja-JP"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7751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39</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a:t>
            </a:r>
            <a:r>
              <a:rPr lang="ja-JP" altLang="en-US" sz="2400" dirty="0">
                <a:latin typeface="+mn-ea"/>
              </a:rPr>
              <a:t> 従業員モバイルオプション</a:t>
            </a:r>
            <a:br>
              <a:rPr lang="en-US" altLang="ja-JP" sz="2800" dirty="0"/>
            </a:br>
            <a:r>
              <a:rPr lang="en-US" altLang="ja-JP" sz="1800" dirty="0"/>
              <a:t>1</a:t>
            </a:r>
            <a:r>
              <a:rPr lang="ja-JP" altLang="en-US" sz="1800" dirty="0"/>
              <a:t>．</a:t>
            </a:r>
            <a:r>
              <a:rPr lang="en-US" altLang="ja-JP" sz="1800" dirty="0"/>
              <a:t>.NET MAUI 10</a:t>
            </a:r>
            <a:r>
              <a:rPr lang="ja-JP" altLang="en-US" sz="1800" dirty="0"/>
              <a:t>への</a:t>
            </a:r>
            <a:r>
              <a:rPr lang="en-US" altLang="ja-JP" sz="1800" dirty="0" err="1"/>
              <a:t>Verup</a:t>
            </a:r>
            <a:r>
              <a:rPr lang="ja-JP" altLang="en-US" sz="1800" dirty="0"/>
              <a:t>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8" name="Rectangle 1">
            <a:extLst>
              <a:ext uri="{FF2B5EF4-FFF2-40B4-BE49-F238E27FC236}">
                <a16:creationId xmlns:a16="http://schemas.microsoft.com/office/drawing/2014/main" id="{9DBCEA30-C0D8-D817-9AF1-E5F95BE1B392}"/>
              </a:ext>
            </a:extLst>
          </p:cNvPr>
          <p:cNvSpPr>
            <a:spLocks noChangeArrowheads="1"/>
          </p:cNvSpPr>
          <p:nvPr/>
        </p:nvSpPr>
        <p:spPr bwMode="auto">
          <a:xfrm>
            <a:off x="2516245" y="8656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a:t>
            </a:r>
            <a:endParaRPr kumimoji="0" lang="ja-JP" altLang="ja-JP"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 name="テキスト プレースホルダー 2">
            <a:extLst>
              <a:ext uri="{FF2B5EF4-FFF2-40B4-BE49-F238E27FC236}">
                <a16:creationId xmlns:a16="http://schemas.microsoft.com/office/drawing/2014/main" id="{3114923C-FA93-8DD5-26AA-C1D92D203FF1}"/>
              </a:ext>
            </a:extLst>
          </p:cNvPr>
          <p:cNvSpPr txBox="1">
            <a:spLocks/>
          </p:cNvSpPr>
          <p:nvPr/>
        </p:nvSpPr>
        <p:spPr>
          <a:xfrm>
            <a:off x="357550" y="987574"/>
            <a:ext cx="8426450" cy="93645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現在利用している</a:t>
            </a:r>
            <a:r>
              <a:rPr lang="en-US" altLang="ja-JP" dirty="0">
                <a:solidFill>
                  <a:prstClr val="black"/>
                </a:solidFill>
              </a:rPr>
              <a:t>.NET MAUI 8</a:t>
            </a:r>
            <a:r>
              <a:rPr lang="ja-JP" altLang="en-US" dirty="0">
                <a:solidFill>
                  <a:prstClr val="black"/>
                </a:solidFill>
              </a:rPr>
              <a:t>のバージョンがサポート切れとなるため、</a:t>
            </a:r>
            <a:r>
              <a:rPr lang="en-US" altLang="ja-JP" dirty="0">
                <a:solidFill>
                  <a:prstClr val="black"/>
                </a:solidFill>
              </a:rPr>
              <a:t>.NET MAUI</a:t>
            </a:r>
            <a:r>
              <a:rPr lang="ja-JP" altLang="en-US" dirty="0">
                <a:solidFill>
                  <a:prstClr val="black"/>
                </a:solidFill>
              </a:rPr>
              <a:t> </a:t>
            </a:r>
            <a:r>
              <a:rPr lang="en-US" altLang="ja-JP" dirty="0">
                <a:solidFill>
                  <a:prstClr val="black"/>
                </a:solidFill>
              </a:rPr>
              <a:t>10</a:t>
            </a:r>
            <a:r>
              <a:rPr lang="ja-JP" altLang="en-US" dirty="0">
                <a:solidFill>
                  <a:prstClr val="black"/>
                </a:solidFill>
              </a:rPr>
              <a:t>へバージョンアップを行います</a:t>
            </a:r>
            <a:endParaRPr lang="en-US" altLang="ja-JP" dirty="0">
              <a:solidFill>
                <a:prstClr val="black"/>
              </a:solidFill>
            </a:endParaRPr>
          </a:p>
          <a:p>
            <a:pPr>
              <a:lnSpc>
                <a:spcPts val="1900"/>
              </a:lnSpc>
              <a:buClr>
                <a:srgbClr val="F9BE00"/>
              </a:buClr>
            </a:pPr>
            <a:r>
              <a:rPr lang="ja-JP" altLang="en-US" dirty="0">
                <a:solidFill>
                  <a:prstClr val="black"/>
                </a:solidFill>
              </a:rPr>
              <a:t>　機能面での変更はありませんが、画面のレイアウトが一部変更となります</a:t>
            </a:r>
            <a:endParaRPr lang="en-US" altLang="ja-JP" dirty="0">
              <a:solidFill>
                <a:prstClr val="black"/>
              </a:solidFill>
            </a:endParaRPr>
          </a:p>
        </p:txBody>
      </p:sp>
      <p:sp>
        <p:nvSpPr>
          <p:cNvPr id="11" name="テキスト ボックス 10">
            <a:extLst>
              <a:ext uri="{FF2B5EF4-FFF2-40B4-BE49-F238E27FC236}">
                <a16:creationId xmlns:a16="http://schemas.microsoft.com/office/drawing/2014/main" id="{1E3E2707-6074-789F-8883-C84A91AA98F6}"/>
              </a:ext>
            </a:extLst>
          </p:cNvPr>
          <p:cNvSpPr txBox="1"/>
          <p:nvPr/>
        </p:nvSpPr>
        <p:spPr>
          <a:xfrm>
            <a:off x="143508" y="2031690"/>
            <a:ext cx="288032" cy="369332"/>
          </a:xfrm>
          <a:prstGeom prst="rect">
            <a:avLst/>
          </a:prstGeom>
          <a:noFill/>
        </p:spPr>
        <p:txBody>
          <a:bodyPr wrap="square" rtlCol="0">
            <a:spAutoFit/>
          </a:bodyPr>
          <a:lstStyle/>
          <a:p>
            <a:r>
              <a:rPr kumimoji="1" lang="ja-JP" altLang="en-US" dirty="0"/>
              <a:t>旧</a:t>
            </a:r>
          </a:p>
        </p:txBody>
      </p:sp>
      <p:sp>
        <p:nvSpPr>
          <p:cNvPr id="12" name="テキスト ボックス 11">
            <a:extLst>
              <a:ext uri="{FF2B5EF4-FFF2-40B4-BE49-F238E27FC236}">
                <a16:creationId xmlns:a16="http://schemas.microsoft.com/office/drawing/2014/main" id="{C6C98F38-FED6-9D33-D3C9-B7FE223C9EA6}"/>
              </a:ext>
            </a:extLst>
          </p:cNvPr>
          <p:cNvSpPr txBox="1"/>
          <p:nvPr/>
        </p:nvSpPr>
        <p:spPr>
          <a:xfrm>
            <a:off x="2192420" y="2031690"/>
            <a:ext cx="288032" cy="369332"/>
          </a:xfrm>
          <a:prstGeom prst="rect">
            <a:avLst/>
          </a:prstGeom>
          <a:noFill/>
        </p:spPr>
        <p:txBody>
          <a:bodyPr wrap="square" rtlCol="0">
            <a:spAutoFit/>
          </a:bodyPr>
          <a:lstStyle/>
          <a:p>
            <a:r>
              <a:rPr kumimoji="1" lang="ja-JP" altLang="en-US" dirty="0"/>
              <a:t>新</a:t>
            </a:r>
          </a:p>
        </p:txBody>
      </p:sp>
      <p:pic>
        <p:nvPicPr>
          <p:cNvPr id="16" name="図 15">
            <a:extLst>
              <a:ext uri="{FF2B5EF4-FFF2-40B4-BE49-F238E27FC236}">
                <a16:creationId xmlns:a16="http://schemas.microsoft.com/office/drawing/2014/main" id="{4A1A06C9-583F-EEC6-D7F8-50127332342C}"/>
              </a:ext>
            </a:extLst>
          </p:cNvPr>
          <p:cNvPicPr>
            <a:picLocks noChangeAspect="1"/>
          </p:cNvPicPr>
          <p:nvPr/>
        </p:nvPicPr>
        <p:blipFill>
          <a:blip r:embed="rId3"/>
          <a:stretch>
            <a:fillRect/>
          </a:stretch>
        </p:blipFill>
        <p:spPr>
          <a:xfrm>
            <a:off x="181065" y="2340354"/>
            <a:ext cx="1951626" cy="855713"/>
          </a:xfrm>
          <a:prstGeom prst="rect">
            <a:avLst/>
          </a:prstGeom>
        </p:spPr>
      </p:pic>
      <p:pic>
        <p:nvPicPr>
          <p:cNvPr id="19" name="図 18">
            <a:extLst>
              <a:ext uri="{FF2B5EF4-FFF2-40B4-BE49-F238E27FC236}">
                <a16:creationId xmlns:a16="http://schemas.microsoft.com/office/drawing/2014/main" id="{983A6974-0C11-4D8E-124A-E86BC3AA773F}"/>
              </a:ext>
            </a:extLst>
          </p:cNvPr>
          <p:cNvPicPr>
            <a:picLocks noChangeAspect="1"/>
          </p:cNvPicPr>
          <p:nvPr/>
        </p:nvPicPr>
        <p:blipFill>
          <a:blip r:embed="rId4"/>
          <a:srcRect t="5613" b="-2657"/>
          <a:stretch>
            <a:fillRect/>
          </a:stretch>
        </p:blipFill>
        <p:spPr>
          <a:xfrm>
            <a:off x="2192420" y="2352210"/>
            <a:ext cx="1962440" cy="867612"/>
          </a:xfrm>
          <a:prstGeom prst="rect">
            <a:avLst/>
          </a:prstGeom>
        </p:spPr>
      </p:pic>
      <p:pic>
        <p:nvPicPr>
          <p:cNvPr id="21" name="図 20">
            <a:extLst>
              <a:ext uri="{FF2B5EF4-FFF2-40B4-BE49-F238E27FC236}">
                <a16:creationId xmlns:a16="http://schemas.microsoft.com/office/drawing/2014/main" id="{0A3C0DE3-E2AB-125F-7477-E55CFF010643}"/>
              </a:ext>
            </a:extLst>
          </p:cNvPr>
          <p:cNvPicPr>
            <a:picLocks noChangeAspect="1"/>
          </p:cNvPicPr>
          <p:nvPr/>
        </p:nvPicPr>
        <p:blipFill>
          <a:blip r:embed="rId5"/>
          <a:stretch>
            <a:fillRect/>
          </a:stretch>
        </p:blipFill>
        <p:spPr>
          <a:xfrm>
            <a:off x="355617" y="3600601"/>
            <a:ext cx="1604779" cy="697249"/>
          </a:xfrm>
          <a:prstGeom prst="rect">
            <a:avLst/>
          </a:prstGeom>
        </p:spPr>
      </p:pic>
      <p:pic>
        <p:nvPicPr>
          <p:cNvPr id="23" name="図 22">
            <a:extLst>
              <a:ext uri="{FF2B5EF4-FFF2-40B4-BE49-F238E27FC236}">
                <a16:creationId xmlns:a16="http://schemas.microsoft.com/office/drawing/2014/main" id="{B35E3DC5-03B4-2F21-62E3-B59549F9B3C6}"/>
              </a:ext>
            </a:extLst>
          </p:cNvPr>
          <p:cNvPicPr>
            <a:picLocks noChangeAspect="1"/>
          </p:cNvPicPr>
          <p:nvPr/>
        </p:nvPicPr>
        <p:blipFill>
          <a:blip r:embed="rId6"/>
          <a:stretch>
            <a:fillRect/>
          </a:stretch>
        </p:blipFill>
        <p:spPr>
          <a:xfrm>
            <a:off x="2313053" y="3586255"/>
            <a:ext cx="1608518" cy="710010"/>
          </a:xfrm>
          <a:prstGeom prst="rect">
            <a:avLst/>
          </a:prstGeom>
        </p:spPr>
      </p:pic>
      <p:pic>
        <p:nvPicPr>
          <p:cNvPr id="25" name="図 24">
            <a:extLst>
              <a:ext uri="{FF2B5EF4-FFF2-40B4-BE49-F238E27FC236}">
                <a16:creationId xmlns:a16="http://schemas.microsoft.com/office/drawing/2014/main" id="{51F3C14E-971E-044B-24A5-A012A4D8C9DC}"/>
              </a:ext>
            </a:extLst>
          </p:cNvPr>
          <p:cNvPicPr>
            <a:picLocks noChangeAspect="1"/>
          </p:cNvPicPr>
          <p:nvPr/>
        </p:nvPicPr>
        <p:blipFill>
          <a:blip r:embed="rId7"/>
          <a:srcRect b="5698"/>
          <a:stretch>
            <a:fillRect/>
          </a:stretch>
        </p:blipFill>
        <p:spPr>
          <a:xfrm>
            <a:off x="4422802" y="2350906"/>
            <a:ext cx="2187566" cy="2499319"/>
          </a:xfrm>
          <a:prstGeom prst="rect">
            <a:avLst/>
          </a:prstGeom>
          <a:ln>
            <a:solidFill>
              <a:schemeClr val="tx1"/>
            </a:solidFill>
          </a:ln>
        </p:spPr>
      </p:pic>
      <p:sp>
        <p:nvSpPr>
          <p:cNvPr id="26" name="テキスト ボックス 25">
            <a:extLst>
              <a:ext uri="{FF2B5EF4-FFF2-40B4-BE49-F238E27FC236}">
                <a16:creationId xmlns:a16="http://schemas.microsoft.com/office/drawing/2014/main" id="{F84BB2F9-E937-7B3F-820B-EA3A98B4BA44}"/>
              </a:ext>
            </a:extLst>
          </p:cNvPr>
          <p:cNvSpPr txBox="1"/>
          <p:nvPr/>
        </p:nvSpPr>
        <p:spPr>
          <a:xfrm>
            <a:off x="4303344" y="2031690"/>
            <a:ext cx="288032" cy="369332"/>
          </a:xfrm>
          <a:prstGeom prst="rect">
            <a:avLst/>
          </a:prstGeom>
          <a:noFill/>
        </p:spPr>
        <p:txBody>
          <a:bodyPr wrap="square" rtlCol="0">
            <a:spAutoFit/>
          </a:bodyPr>
          <a:lstStyle/>
          <a:p>
            <a:r>
              <a:rPr kumimoji="1" lang="ja-JP" altLang="en-US" dirty="0"/>
              <a:t>旧</a:t>
            </a:r>
          </a:p>
        </p:txBody>
      </p:sp>
      <p:pic>
        <p:nvPicPr>
          <p:cNvPr id="28" name="図 27">
            <a:extLst>
              <a:ext uri="{FF2B5EF4-FFF2-40B4-BE49-F238E27FC236}">
                <a16:creationId xmlns:a16="http://schemas.microsoft.com/office/drawing/2014/main" id="{3E01DAF4-EBF6-4E1D-4352-DA5E3EF5632D}"/>
              </a:ext>
            </a:extLst>
          </p:cNvPr>
          <p:cNvPicPr>
            <a:picLocks noChangeAspect="1"/>
          </p:cNvPicPr>
          <p:nvPr/>
        </p:nvPicPr>
        <p:blipFill>
          <a:blip r:embed="rId8"/>
          <a:stretch>
            <a:fillRect/>
          </a:stretch>
        </p:blipFill>
        <p:spPr>
          <a:xfrm>
            <a:off x="6666759" y="2336823"/>
            <a:ext cx="2333733" cy="2503179"/>
          </a:xfrm>
          <a:prstGeom prst="rect">
            <a:avLst/>
          </a:prstGeom>
          <a:ln>
            <a:solidFill>
              <a:schemeClr val="tx1"/>
            </a:solidFill>
          </a:ln>
        </p:spPr>
      </p:pic>
      <p:sp>
        <p:nvSpPr>
          <p:cNvPr id="29" name="テキスト ボックス 28">
            <a:extLst>
              <a:ext uri="{FF2B5EF4-FFF2-40B4-BE49-F238E27FC236}">
                <a16:creationId xmlns:a16="http://schemas.microsoft.com/office/drawing/2014/main" id="{4D21B11D-0468-1FAA-E805-5AF372828692}"/>
              </a:ext>
            </a:extLst>
          </p:cNvPr>
          <p:cNvSpPr txBox="1"/>
          <p:nvPr/>
        </p:nvSpPr>
        <p:spPr>
          <a:xfrm>
            <a:off x="6613545" y="2031690"/>
            <a:ext cx="288032" cy="369332"/>
          </a:xfrm>
          <a:prstGeom prst="rect">
            <a:avLst/>
          </a:prstGeom>
          <a:noFill/>
        </p:spPr>
        <p:txBody>
          <a:bodyPr wrap="square" rtlCol="0">
            <a:spAutoFit/>
          </a:bodyPr>
          <a:lstStyle/>
          <a:p>
            <a:r>
              <a:rPr kumimoji="1" lang="ja-JP" altLang="en-US" dirty="0"/>
              <a:t>新</a:t>
            </a:r>
          </a:p>
        </p:txBody>
      </p:sp>
      <p:sp>
        <p:nvSpPr>
          <p:cNvPr id="31" name="テキスト ボックス 30">
            <a:extLst>
              <a:ext uri="{FF2B5EF4-FFF2-40B4-BE49-F238E27FC236}">
                <a16:creationId xmlns:a16="http://schemas.microsoft.com/office/drawing/2014/main" id="{13A2DC8F-1AD7-D1FF-FED6-A50824C9D2A5}"/>
              </a:ext>
            </a:extLst>
          </p:cNvPr>
          <p:cNvSpPr txBox="1"/>
          <p:nvPr/>
        </p:nvSpPr>
        <p:spPr>
          <a:xfrm>
            <a:off x="4334912" y="1782456"/>
            <a:ext cx="1425220" cy="321242"/>
          </a:xfrm>
          <a:prstGeom prst="rect">
            <a:avLst/>
          </a:prstGeom>
          <a:noFill/>
        </p:spPr>
        <p:txBody>
          <a:bodyPr wrap="square">
            <a:spAutoFit/>
          </a:bodyPr>
          <a:lstStyle/>
          <a:p>
            <a:pPr>
              <a:lnSpc>
                <a:spcPts val="1900"/>
              </a:lnSpc>
              <a:buClr>
                <a:srgbClr val="F9BE00"/>
              </a:buClr>
            </a:pPr>
            <a:r>
              <a:rPr lang="ja-JP" altLang="en-US" sz="1200" b="1" dirty="0">
                <a:solidFill>
                  <a:srgbClr val="FFC000"/>
                </a:solidFill>
              </a:rPr>
              <a:t>■</a:t>
            </a:r>
            <a:r>
              <a:rPr lang="en-US" altLang="ja-JP" sz="1200" b="1" dirty="0">
                <a:solidFill>
                  <a:schemeClr val="tx2"/>
                </a:solidFill>
              </a:rPr>
              <a:t>Android</a:t>
            </a:r>
          </a:p>
        </p:txBody>
      </p:sp>
      <p:sp>
        <p:nvSpPr>
          <p:cNvPr id="32" name="テキスト ボックス 31">
            <a:extLst>
              <a:ext uri="{FF2B5EF4-FFF2-40B4-BE49-F238E27FC236}">
                <a16:creationId xmlns:a16="http://schemas.microsoft.com/office/drawing/2014/main" id="{67821AF4-C660-72FD-A514-DB6518672492}"/>
              </a:ext>
            </a:extLst>
          </p:cNvPr>
          <p:cNvSpPr txBox="1"/>
          <p:nvPr/>
        </p:nvSpPr>
        <p:spPr>
          <a:xfrm>
            <a:off x="163776" y="1782456"/>
            <a:ext cx="1425220" cy="321242"/>
          </a:xfrm>
          <a:prstGeom prst="rect">
            <a:avLst/>
          </a:prstGeom>
          <a:noFill/>
        </p:spPr>
        <p:txBody>
          <a:bodyPr wrap="square">
            <a:spAutoFit/>
          </a:bodyPr>
          <a:lstStyle/>
          <a:p>
            <a:pPr>
              <a:lnSpc>
                <a:spcPts val="1900"/>
              </a:lnSpc>
              <a:buClr>
                <a:srgbClr val="F9BE00"/>
              </a:buClr>
            </a:pPr>
            <a:r>
              <a:rPr lang="ja-JP" altLang="en-US" sz="1200" b="1" dirty="0">
                <a:solidFill>
                  <a:srgbClr val="FFC000"/>
                </a:solidFill>
              </a:rPr>
              <a:t>■</a:t>
            </a:r>
            <a:r>
              <a:rPr lang="en-US" altLang="ja-JP" sz="1200" b="1" dirty="0">
                <a:solidFill>
                  <a:schemeClr val="tx2"/>
                </a:solidFill>
              </a:rPr>
              <a:t>iPhone</a:t>
            </a:r>
          </a:p>
        </p:txBody>
      </p:sp>
    </p:spTree>
    <p:extLst>
      <p:ext uri="{BB962C8B-B14F-4D97-AF65-F5344CB8AC3E}">
        <p14:creationId xmlns:p14="http://schemas.microsoft.com/office/powerpoint/2010/main" val="53831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2AF506A-406A-219A-1528-8CFC4FA2317A}"/>
              </a:ext>
            </a:extLst>
          </p:cNvPr>
          <p:cNvSpPr>
            <a:spLocks noGrp="1"/>
          </p:cNvSpPr>
          <p:nvPr>
            <p:ph type="sldNum" sz="quarter" idx="12"/>
          </p:nvPr>
        </p:nvSpPr>
        <p:spPr>
          <a:xfrm>
            <a:off x="8496436" y="4995427"/>
            <a:ext cx="360000" cy="135000"/>
          </a:xfrm>
        </p:spPr>
        <p:txBody>
          <a:bodyPr/>
          <a:lstStyle/>
          <a:p>
            <a:fld id="{78AE49ED-73EF-499C-8307-28EB0E7CF529}" type="slidenum">
              <a:rPr kumimoji="1" lang="ja-JP" altLang="en-US" smtClean="0"/>
              <a:t>4</a:t>
            </a:fld>
            <a:endParaRPr kumimoji="1" lang="ja-JP" altLang="en-US" dirty="0"/>
          </a:p>
        </p:txBody>
      </p:sp>
      <p:sp>
        <p:nvSpPr>
          <p:cNvPr id="4" name="タイトル 3">
            <a:extLst>
              <a:ext uri="{FF2B5EF4-FFF2-40B4-BE49-F238E27FC236}">
                <a16:creationId xmlns:a16="http://schemas.microsoft.com/office/drawing/2014/main" id="{97D629E8-D1B4-5BEB-854E-70C4E08DB232}"/>
              </a:ext>
            </a:extLst>
          </p:cNvPr>
          <p:cNvSpPr>
            <a:spLocks noGrp="1"/>
          </p:cNvSpPr>
          <p:nvPr>
            <p:ph type="title"/>
          </p:nvPr>
        </p:nvSpPr>
        <p:spPr/>
        <p:txBody>
          <a:bodyPr/>
          <a:lstStyle/>
          <a:p>
            <a:r>
              <a:rPr kumimoji="1" lang="ja-JP" altLang="en-US" sz="2400" dirty="0"/>
              <a:t>最新ロードマップ</a:t>
            </a:r>
          </a:p>
        </p:txBody>
      </p:sp>
      <p:sp>
        <p:nvSpPr>
          <p:cNvPr id="5" name="フッター プレースホルダー 4">
            <a:extLst>
              <a:ext uri="{FF2B5EF4-FFF2-40B4-BE49-F238E27FC236}">
                <a16:creationId xmlns:a16="http://schemas.microsoft.com/office/drawing/2014/main" id="{9C28A154-2004-1762-DF48-7F884B2D427D}"/>
              </a:ext>
            </a:extLst>
          </p:cNvPr>
          <p:cNvSpPr>
            <a:spLocks noGrp="1"/>
          </p:cNvSpPr>
          <p:nvPr>
            <p:ph type="ftr" sz="quarter" idx="3"/>
          </p:nvPr>
        </p:nvSpPr>
        <p:spPr>
          <a:xfrm>
            <a:off x="222331" y="4940432"/>
            <a:ext cx="2160000" cy="135000"/>
          </a:xfrm>
        </p:spPr>
        <p:txBody>
          <a:bodyPr/>
          <a:lstStyle/>
          <a:p>
            <a:r>
              <a:rPr lang="en-US" altLang="ja-JP" dirty="0"/>
              <a:t>©2026 Canon IT Solutions Inc. All rights reserved.</a:t>
            </a:r>
            <a:endParaRPr lang="ja-JP" altLang="en-US" dirty="0"/>
          </a:p>
        </p:txBody>
      </p:sp>
      <p:sp>
        <p:nvSpPr>
          <p:cNvPr id="6" name="AutoShape 10">
            <a:extLst>
              <a:ext uri="{FF2B5EF4-FFF2-40B4-BE49-F238E27FC236}">
                <a16:creationId xmlns:a16="http://schemas.microsoft.com/office/drawing/2014/main" id="{F41F9283-AE94-3C6B-F22C-F618B48D5AB9}"/>
              </a:ext>
            </a:extLst>
          </p:cNvPr>
          <p:cNvSpPr>
            <a:spLocks noChangeArrowheads="1"/>
          </p:cNvSpPr>
          <p:nvPr/>
        </p:nvSpPr>
        <p:spPr bwMode="invGray">
          <a:xfrm>
            <a:off x="1928540" y="4599891"/>
            <a:ext cx="7164000" cy="324000"/>
          </a:xfrm>
          <a:prstGeom prst="homePlate">
            <a:avLst>
              <a:gd name="adj" fmla="val 18720"/>
            </a:avLst>
          </a:prstGeom>
          <a:solidFill>
            <a:srgbClr val="7030A0"/>
          </a:solidFill>
          <a:ln w="25400" cap="flat" cmpd="sng" algn="ctr">
            <a:noFill/>
            <a:prstDash val="solid"/>
            <a:headEnd/>
            <a:tailEnd/>
          </a:ln>
          <a:effectLst/>
        </p:spPr>
        <p:txBody>
          <a:bodyPr wrap="none" anchor="ctr"/>
          <a:lstStyle/>
          <a:p>
            <a:pPr defTabSz="914333">
              <a:defRPr/>
            </a:pPr>
            <a:r>
              <a:rPr kumimoji="0" lang="ja-JP" altLang="en-US" sz="1200" kern="0">
                <a:solidFill>
                  <a:prstClr val="black"/>
                </a:solidFill>
                <a:cs typeface="メイリオ" panose="020B0604030504040204" pitchFamily="50" charset="-128"/>
              </a:rPr>
              <a:t>　　　　</a:t>
            </a:r>
          </a:p>
        </p:txBody>
      </p:sp>
      <p:sp>
        <p:nvSpPr>
          <p:cNvPr id="7" name="AutoShape 10">
            <a:extLst>
              <a:ext uri="{FF2B5EF4-FFF2-40B4-BE49-F238E27FC236}">
                <a16:creationId xmlns:a16="http://schemas.microsoft.com/office/drawing/2014/main" id="{AA068F2F-341D-D494-59F5-242EA2BD8907}"/>
              </a:ext>
            </a:extLst>
          </p:cNvPr>
          <p:cNvSpPr>
            <a:spLocks noChangeArrowheads="1"/>
          </p:cNvSpPr>
          <p:nvPr/>
        </p:nvSpPr>
        <p:spPr bwMode="invGray">
          <a:xfrm>
            <a:off x="1928540" y="2645212"/>
            <a:ext cx="7164000" cy="324000"/>
          </a:xfrm>
          <a:prstGeom prst="homePlate">
            <a:avLst>
              <a:gd name="adj" fmla="val 18720"/>
            </a:avLst>
          </a:prstGeom>
          <a:solidFill>
            <a:srgbClr val="FF6600"/>
          </a:solidFill>
          <a:ln w="25400" cap="flat" cmpd="sng" algn="ctr">
            <a:noFill/>
            <a:prstDash val="solid"/>
            <a:headEnd/>
            <a:tailEnd/>
          </a:ln>
          <a:effectLst/>
        </p:spPr>
        <p:txBody>
          <a:bodyPr wrap="none" anchor="ctr"/>
          <a:lstStyle/>
          <a:p>
            <a:pPr defTabSz="914333">
              <a:defRPr/>
            </a:pPr>
            <a:r>
              <a:rPr kumimoji="0" lang="ja-JP" altLang="en-US" sz="1200" kern="0">
                <a:solidFill>
                  <a:prstClr val="black"/>
                </a:solidFill>
                <a:cs typeface="メイリオ" panose="020B0604030504040204" pitchFamily="50" charset="-128"/>
              </a:rPr>
              <a:t>　　　　</a:t>
            </a:r>
          </a:p>
        </p:txBody>
      </p:sp>
      <p:sp>
        <p:nvSpPr>
          <p:cNvPr id="8" name="Text Box 28">
            <a:extLst>
              <a:ext uri="{FF2B5EF4-FFF2-40B4-BE49-F238E27FC236}">
                <a16:creationId xmlns:a16="http://schemas.microsoft.com/office/drawing/2014/main" id="{F620E781-385A-7B0A-0445-FA83C1105F8C}"/>
              </a:ext>
            </a:extLst>
          </p:cNvPr>
          <p:cNvSpPr txBox="1">
            <a:spLocks noChangeArrowheads="1"/>
          </p:cNvSpPr>
          <p:nvPr/>
        </p:nvSpPr>
        <p:spPr bwMode="black">
          <a:xfrm>
            <a:off x="421138" y="2671712"/>
            <a:ext cx="151538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600"/>
              </a:lnSpc>
              <a:spcBef>
                <a:spcPct val="50000"/>
              </a:spcBef>
              <a:defRPr/>
            </a:pPr>
            <a:r>
              <a:rPr lang="ja-JP" altLang="en-US" sz="1050" b="1" kern="0" dirty="0">
                <a:solidFill>
                  <a:prstClr val="black"/>
                </a:solidFill>
                <a:latin typeface="メイリオ" pitchFamily="50" charset="-128"/>
                <a:ea typeface="メイリオ" pitchFamily="50" charset="-128"/>
                <a:cs typeface="メイリオ" pitchFamily="50" charset="-128"/>
              </a:rPr>
              <a:t>人事給与</a:t>
            </a:r>
            <a:endParaRPr lang="en-US" altLang="ja-JP" sz="1050" b="1" kern="0" dirty="0">
              <a:solidFill>
                <a:prstClr val="black"/>
              </a:solidFill>
              <a:latin typeface="メイリオ" pitchFamily="50" charset="-128"/>
              <a:ea typeface="メイリオ" pitchFamily="50" charset="-128"/>
              <a:cs typeface="メイリオ" pitchFamily="50" charset="-128"/>
            </a:endParaRPr>
          </a:p>
          <a:p>
            <a:pPr defTabSz="914333" eaLnBrk="1" hangingPunct="1">
              <a:lnSpc>
                <a:spcPts val="600"/>
              </a:lnSpc>
              <a:spcBef>
                <a:spcPct val="50000"/>
              </a:spcBef>
              <a:defRPr/>
            </a:pPr>
            <a:r>
              <a:rPr lang="ja-JP" altLang="en-US" sz="700" b="1" kern="0" dirty="0">
                <a:solidFill>
                  <a:prstClr val="black"/>
                </a:solidFill>
                <a:latin typeface="メイリオ" pitchFamily="50" charset="-128"/>
                <a:ea typeface="メイリオ" pitchFamily="50" charset="-128"/>
                <a:cs typeface="メイリオ" pitchFamily="50" charset="-128"/>
              </a:rPr>
              <a:t>（</a:t>
            </a:r>
            <a:r>
              <a:rPr lang="en-US" altLang="ja-JP" sz="700" b="1" kern="0" dirty="0">
                <a:solidFill>
                  <a:prstClr val="black"/>
                </a:solidFill>
                <a:latin typeface="メイリオ" pitchFamily="50" charset="-128"/>
                <a:ea typeface="メイリオ" pitchFamily="50" charset="-128"/>
                <a:cs typeface="メイリオ" pitchFamily="50" charset="-128"/>
              </a:rPr>
              <a:t>HR</a:t>
            </a:r>
            <a:r>
              <a:rPr lang="ja-JP" altLang="en-US" sz="700" b="1" kern="0" dirty="0">
                <a:solidFill>
                  <a:prstClr val="black"/>
                </a:solidFill>
                <a:latin typeface="メイリオ" pitchFamily="50" charset="-128"/>
                <a:ea typeface="メイリオ" pitchFamily="50" charset="-128"/>
                <a:cs typeface="メイリオ" pitchFamily="50" charset="-128"/>
              </a:rPr>
              <a:t>・</a:t>
            </a:r>
            <a:r>
              <a:rPr lang="en-US" altLang="ja-JP" sz="700" b="1" kern="0" dirty="0">
                <a:solidFill>
                  <a:prstClr val="black"/>
                </a:solidFill>
                <a:latin typeface="メイリオ" pitchFamily="50" charset="-128"/>
                <a:ea typeface="メイリオ" pitchFamily="50" charset="-128"/>
                <a:cs typeface="メイリオ" pitchFamily="50" charset="-128"/>
              </a:rPr>
              <a:t>PR</a:t>
            </a:r>
            <a:r>
              <a:rPr lang="ja-JP" altLang="en-US" sz="700" b="1" kern="0" dirty="0">
                <a:solidFill>
                  <a:prstClr val="black"/>
                </a:solidFill>
                <a:latin typeface="メイリオ" pitchFamily="50" charset="-128"/>
                <a:ea typeface="メイリオ" pitchFamily="50" charset="-128"/>
                <a:cs typeface="メイリオ" pitchFamily="50" charset="-128"/>
              </a:rPr>
              <a:t>・</a:t>
            </a:r>
            <a:r>
              <a:rPr lang="en-US" altLang="ja-JP" sz="700" b="1" kern="0" dirty="0">
                <a:solidFill>
                  <a:prstClr val="black"/>
                </a:solidFill>
                <a:latin typeface="メイリオ" panose="020B0604030504040204" pitchFamily="50" charset="-128"/>
                <a:ea typeface="メイリオ" panose="020B0604030504040204" pitchFamily="50" charset="-128"/>
              </a:rPr>
              <a:t>field/HR</a:t>
            </a:r>
            <a:r>
              <a:rPr lang="ja-JP" altLang="en-US" sz="700" b="1" kern="0" dirty="0">
                <a:solidFill>
                  <a:prstClr val="black"/>
                </a:solidFill>
                <a:latin typeface="メイリオ" panose="020B0604030504040204" pitchFamily="50" charset="-128"/>
                <a:ea typeface="メイリオ" panose="020B0604030504040204" pitchFamily="50" charset="-128"/>
              </a:rPr>
              <a:t>・</a:t>
            </a:r>
            <a:r>
              <a:rPr lang="en-US" altLang="ja-JP" sz="700" b="1" kern="0" dirty="0">
                <a:solidFill>
                  <a:prstClr val="black"/>
                </a:solidFill>
                <a:latin typeface="メイリオ" panose="020B0604030504040204" pitchFamily="50" charset="-128"/>
                <a:ea typeface="メイリオ" panose="020B0604030504040204" pitchFamily="50" charset="-128"/>
              </a:rPr>
              <a:t>TM</a:t>
            </a:r>
            <a:r>
              <a:rPr lang="ja-JP" altLang="en-US" sz="700" b="1" kern="0" dirty="0">
                <a:solidFill>
                  <a:prstClr val="black"/>
                </a:solidFill>
                <a:latin typeface="メイリオ" pitchFamily="50" charset="-128"/>
                <a:ea typeface="メイリオ" pitchFamily="50" charset="-128"/>
                <a:cs typeface="メイリオ" pitchFamily="50" charset="-128"/>
              </a:rPr>
              <a:t>）</a:t>
            </a:r>
            <a:endParaRPr lang="en-US" altLang="ja-JP" sz="700" b="1" kern="0" dirty="0">
              <a:solidFill>
                <a:prstClr val="black"/>
              </a:solidFill>
              <a:latin typeface="メイリオ" pitchFamily="50" charset="-128"/>
              <a:ea typeface="メイリオ" pitchFamily="50" charset="-128"/>
              <a:cs typeface="メイリオ" pitchFamily="50" charset="-128"/>
            </a:endParaRPr>
          </a:p>
        </p:txBody>
      </p:sp>
      <p:sp>
        <p:nvSpPr>
          <p:cNvPr id="9" name="AutoShape 10">
            <a:extLst>
              <a:ext uri="{FF2B5EF4-FFF2-40B4-BE49-F238E27FC236}">
                <a16:creationId xmlns:a16="http://schemas.microsoft.com/office/drawing/2014/main" id="{B88B2AB1-7CA8-E477-B9F2-2E7BD805A0E5}"/>
              </a:ext>
            </a:extLst>
          </p:cNvPr>
          <p:cNvSpPr>
            <a:spLocks noChangeArrowheads="1"/>
          </p:cNvSpPr>
          <p:nvPr/>
        </p:nvSpPr>
        <p:spPr bwMode="invGray">
          <a:xfrm>
            <a:off x="1928540" y="3112922"/>
            <a:ext cx="7164000" cy="324000"/>
          </a:xfrm>
          <a:prstGeom prst="homePlate">
            <a:avLst>
              <a:gd name="adj" fmla="val 24315"/>
            </a:avLst>
          </a:prstGeom>
          <a:solidFill>
            <a:srgbClr val="C00000"/>
          </a:solidFill>
          <a:ln w="25400" cap="flat" cmpd="sng" algn="ctr">
            <a:noFill/>
            <a:prstDash val="solid"/>
            <a:headEnd/>
            <a:tailEnd/>
          </a:ln>
          <a:effectLst/>
        </p:spPr>
        <p:txBody>
          <a:bodyPr wrap="none" lIns="91436" tIns="45718" rIns="91436" bIns="45718" anchor="ctr"/>
          <a:lstStyle/>
          <a:p>
            <a:pPr defTabSz="914333">
              <a:defRPr/>
            </a:pPr>
            <a:r>
              <a:rPr kumimoji="0" lang="ja-JP" altLang="en-US" sz="1200" kern="0">
                <a:solidFill>
                  <a:prstClr val="black"/>
                </a:solidFill>
                <a:cs typeface="メイリオ" panose="020B0604030504040204" pitchFamily="50" charset="-128"/>
              </a:rPr>
              <a:t>　　　　　　</a:t>
            </a:r>
          </a:p>
        </p:txBody>
      </p:sp>
      <p:sp>
        <p:nvSpPr>
          <p:cNvPr id="10" name="Text Box 28">
            <a:extLst>
              <a:ext uri="{FF2B5EF4-FFF2-40B4-BE49-F238E27FC236}">
                <a16:creationId xmlns:a16="http://schemas.microsoft.com/office/drawing/2014/main" id="{B8918A95-9EEA-258D-3436-1CB059002423}"/>
              </a:ext>
            </a:extLst>
          </p:cNvPr>
          <p:cNvSpPr txBox="1">
            <a:spLocks noChangeArrowheads="1"/>
          </p:cNvSpPr>
          <p:nvPr/>
        </p:nvSpPr>
        <p:spPr bwMode="black">
          <a:xfrm>
            <a:off x="423093" y="3178219"/>
            <a:ext cx="1902853" cy="30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600"/>
              </a:lnSpc>
              <a:spcBef>
                <a:spcPct val="50000"/>
              </a:spcBef>
              <a:defRPr/>
            </a:pPr>
            <a:r>
              <a:rPr lang="ja-JP" altLang="en-US" sz="1100" b="1">
                <a:solidFill>
                  <a:prstClr val="black"/>
                </a:solidFill>
                <a:latin typeface="メイリオ" pitchFamily="50" charset="-128"/>
                <a:ea typeface="メイリオ" pitchFamily="50" charset="-128"/>
                <a:cs typeface="メイリオ" pitchFamily="50" charset="-128"/>
              </a:rPr>
              <a:t>グループ経営管理</a:t>
            </a:r>
            <a:endParaRPr lang="en-US" altLang="ja-JP" sz="1100" b="1">
              <a:solidFill>
                <a:prstClr val="black"/>
              </a:solidFill>
              <a:latin typeface="メイリオ" pitchFamily="50" charset="-128"/>
              <a:ea typeface="メイリオ" pitchFamily="50" charset="-128"/>
              <a:cs typeface="メイリオ" pitchFamily="50" charset="-128"/>
            </a:endParaRPr>
          </a:p>
          <a:p>
            <a:pPr defTabSz="914333" eaLnBrk="1" hangingPunct="1">
              <a:lnSpc>
                <a:spcPts val="600"/>
              </a:lnSpc>
              <a:spcBef>
                <a:spcPct val="50000"/>
              </a:spcBef>
              <a:defRPr/>
            </a:pPr>
            <a:r>
              <a:rPr lang="ja-JP" altLang="en-US" sz="700" b="1">
                <a:solidFill>
                  <a:prstClr val="black"/>
                </a:solidFill>
                <a:latin typeface="メイリオ" pitchFamily="50" charset="-128"/>
                <a:ea typeface="メイリオ" pitchFamily="50" charset="-128"/>
                <a:cs typeface="メイリオ" pitchFamily="50" charset="-128"/>
              </a:rPr>
              <a:t>（</a:t>
            </a:r>
            <a:r>
              <a:rPr lang="en-US" altLang="ja-JP" sz="700" b="1">
                <a:solidFill>
                  <a:prstClr val="black"/>
                </a:solidFill>
                <a:latin typeface="メイリオ" pitchFamily="50" charset="-128"/>
                <a:ea typeface="メイリオ" pitchFamily="50" charset="-128"/>
                <a:cs typeface="メイリオ" pitchFamily="50" charset="-128"/>
              </a:rPr>
              <a:t>GM</a:t>
            </a:r>
            <a:r>
              <a:rPr lang="ja-JP" altLang="en-US" sz="700" b="1">
                <a:solidFill>
                  <a:prstClr val="black"/>
                </a:solidFill>
                <a:latin typeface="メイリオ" pitchFamily="50" charset="-128"/>
                <a:ea typeface="メイリオ" pitchFamily="50" charset="-128"/>
                <a:cs typeface="メイリオ" pitchFamily="50" charset="-128"/>
              </a:rPr>
              <a:t>・</a:t>
            </a:r>
            <a:r>
              <a:rPr lang="en-US" altLang="ja-JP" sz="700" b="1">
                <a:solidFill>
                  <a:prstClr val="black"/>
                </a:solidFill>
                <a:latin typeface="メイリオ" pitchFamily="50" charset="-128"/>
                <a:ea typeface="メイリオ" pitchFamily="50" charset="-128"/>
                <a:cs typeface="メイリオ" pitchFamily="50" charset="-128"/>
              </a:rPr>
              <a:t>Mobile</a:t>
            </a:r>
            <a:r>
              <a:rPr lang="ja-JP" altLang="en-US" sz="700" b="1">
                <a:solidFill>
                  <a:prstClr val="black"/>
                </a:solidFill>
                <a:latin typeface="メイリオ" pitchFamily="50" charset="-128"/>
                <a:ea typeface="メイリオ" pitchFamily="50" charset="-128"/>
                <a:cs typeface="メイリオ" pitchFamily="50" charset="-128"/>
              </a:rPr>
              <a:t>）</a:t>
            </a:r>
            <a:endParaRPr lang="en-US" altLang="ja-JP" sz="700" b="1">
              <a:solidFill>
                <a:prstClr val="black"/>
              </a:solidFill>
              <a:latin typeface="メイリオ" pitchFamily="50" charset="-128"/>
              <a:ea typeface="メイリオ" pitchFamily="50" charset="-128"/>
              <a:cs typeface="メイリオ" pitchFamily="50" charset="-128"/>
            </a:endParaRPr>
          </a:p>
        </p:txBody>
      </p:sp>
      <p:grpSp>
        <p:nvGrpSpPr>
          <p:cNvPr id="11" name="グループ化 10">
            <a:extLst>
              <a:ext uri="{FF2B5EF4-FFF2-40B4-BE49-F238E27FC236}">
                <a16:creationId xmlns:a16="http://schemas.microsoft.com/office/drawing/2014/main" id="{A353271F-FCD4-4958-8FD0-2A0612022E93}"/>
              </a:ext>
            </a:extLst>
          </p:cNvPr>
          <p:cNvGrpSpPr>
            <a:grpSpLocks noChangeAspect="1"/>
          </p:cNvGrpSpPr>
          <p:nvPr/>
        </p:nvGrpSpPr>
        <p:grpSpPr>
          <a:xfrm>
            <a:off x="86664" y="3086567"/>
            <a:ext cx="336354" cy="336910"/>
            <a:chOff x="116774" y="3674331"/>
            <a:chExt cx="474092" cy="416323"/>
          </a:xfrm>
        </p:grpSpPr>
        <p:sp>
          <p:nvSpPr>
            <p:cNvPr id="12" name="Freeform 164">
              <a:extLst>
                <a:ext uri="{FF2B5EF4-FFF2-40B4-BE49-F238E27FC236}">
                  <a16:creationId xmlns:a16="http://schemas.microsoft.com/office/drawing/2014/main" id="{C0AE3CCD-7C95-3994-DED3-BB7FB496CEDA}"/>
                </a:ext>
              </a:extLst>
            </p:cNvPr>
            <p:cNvSpPr>
              <a:spLocks/>
            </p:cNvSpPr>
            <p:nvPr/>
          </p:nvSpPr>
          <p:spPr bwMode="auto">
            <a:xfrm>
              <a:off x="377525" y="3674331"/>
              <a:ext cx="213341" cy="187345"/>
            </a:xfrm>
            <a:custGeom>
              <a:avLst/>
              <a:gdLst/>
              <a:ahLst/>
              <a:cxnLst>
                <a:cxn ang="0">
                  <a:pos x="0" y="108"/>
                </a:cxn>
                <a:cxn ang="0">
                  <a:pos x="108" y="108"/>
                </a:cxn>
                <a:cxn ang="0">
                  <a:pos x="108" y="108"/>
                </a:cxn>
                <a:cxn ang="0">
                  <a:pos x="104" y="88"/>
                </a:cxn>
                <a:cxn ang="0">
                  <a:pos x="96" y="68"/>
                </a:cxn>
                <a:cxn ang="0">
                  <a:pos x="86" y="50"/>
                </a:cxn>
                <a:cxn ang="0">
                  <a:pos x="72" y="36"/>
                </a:cxn>
                <a:cxn ang="0">
                  <a:pos x="58" y="22"/>
                </a:cxn>
                <a:cxn ang="0">
                  <a:pos x="40" y="12"/>
                </a:cxn>
                <a:cxn ang="0">
                  <a:pos x="20" y="4"/>
                </a:cxn>
                <a:cxn ang="0">
                  <a:pos x="0" y="0"/>
                </a:cxn>
                <a:cxn ang="0">
                  <a:pos x="0" y="108"/>
                </a:cxn>
              </a:cxnLst>
              <a:rect l="0" t="0" r="r" b="b"/>
              <a:pathLst>
                <a:path w="108" h="108">
                  <a:moveTo>
                    <a:pt x="0" y="108"/>
                  </a:moveTo>
                  <a:lnTo>
                    <a:pt x="108" y="108"/>
                  </a:lnTo>
                  <a:lnTo>
                    <a:pt x="108" y="108"/>
                  </a:lnTo>
                  <a:lnTo>
                    <a:pt x="104" y="88"/>
                  </a:lnTo>
                  <a:lnTo>
                    <a:pt x="96" y="68"/>
                  </a:lnTo>
                  <a:lnTo>
                    <a:pt x="86" y="50"/>
                  </a:lnTo>
                  <a:lnTo>
                    <a:pt x="72" y="36"/>
                  </a:lnTo>
                  <a:lnTo>
                    <a:pt x="58" y="22"/>
                  </a:lnTo>
                  <a:lnTo>
                    <a:pt x="40" y="12"/>
                  </a:lnTo>
                  <a:lnTo>
                    <a:pt x="20" y="4"/>
                  </a:lnTo>
                  <a:lnTo>
                    <a:pt x="0" y="0"/>
                  </a:lnTo>
                  <a:lnTo>
                    <a:pt x="0" y="108"/>
                  </a:lnTo>
                  <a:close/>
                </a:path>
              </a:pathLst>
            </a:custGeom>
            <a:solidFill>
              <a:srgbClr val="C00000"/>
            </a:solidFill>
            <a:ln w="9525">
              <a:noFill/>
              <a:round/>
              <a:headEnd/>
              <a:tailEnd/>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sysClr val="windowText" lastClr="000000"/>
                </a:solidFill>
                <a:effectLst/>
                <a:uLnTx/>
                <a:uFillTx/>
              </a:endParaRPr>
            </a:p>
          </p:txBody>
        </p:sp>
        <p:sp>
          <p:nvSpPr>
            <p:cNvPr id="13" name="Freeform 165">
              <a:extLst>
                <a:ext uri="{FF2B5EF4-FFF2-40B4-BE49-F238E27FC236}">
                  <a16:creationId xmlns:a16="http://schemas.microsoft.com/office/drawing/2014/main" id="{0BE07DC0-442F-A0D0-EB6B-D9647A0E7322}"/>
                </a:ext>
              </a:extLst>
            </p:cNvPr>
            <p:cNvSpPr>
              <a:spLocks/>
            </p:cNvSpPr>
            <p:nvPr/>
          </p:nvSpPr>
          <p:spPr bwMode="auto">
            <a:xfrm>
              <a:off x="116774" y="3674331"/>
              <a:ext cx="213341" cy="339997"/>
            </a:xfrm>
            <a:custGeom>
              <a:avLst/>
              <a:gdLst/>
              <a:ahLst/>
              <a:cxnLst>
                <a:cxn ang="0">
                  <a:pos x="108" y="116"/>
                </a:cxn>
                <a:cxn ang="0">
                  <a:pos x="108" y="0"/>
                </a:cxn>
                <a:cxn ang="0">
                  <a:pos x="108" y="0"/>
                </a:cxn>
                <a:cxn ang="0">
                  <a:pos x="86" y="4"/>
                </a:cxn>
                <a:cxn ang="0">
                  <a:pos x="66" y="14"/>
                </a:cxn>
                <a:cxn ang="0">
                  <a:pos x="48" y="24"/>
                </a:cxn>
                <a:cxn ang="0">
                  <a:pos x="32" y="40"/>
                </a:cxn>
                <a:cxn ang="0">
                  <a:pos x="18" y="56"/>
                </a:cxn>
                <a:cxn ang="0">
                  <a:pos x="8" y="76"/>
                </a:cxn>
                <a:cxn ang="0">
                  <a:pos x="2" y="98"/>
                </a:cxn>
                <a:cxn ang="0">
                  <a:pos x="0" y="120"/>
                </a:cxn>
                <a:cxn ang="0">
                  <a:pos x="0" y="120"/>
                </a:cxn>
                <a:cxn ang="0">
                  <a:pos x="2" y="142"/>
                </a:cxn>
                <a:cxn ang="0">
                  <a:pos x="8" y="162"/>
                </a:cxn>
                <a:cxn ang="0">
                  <a:pos x="16" y="180"/>
                </a:cxn>
                <a:cxn ang="0">
                  <a:pos x="28" y="196"/>
                </a:cxn>
                <a:cxn ang="0">
                  <a:pos x="108" y="116"/>
                </a:cxn>
              </a:cxnLst>
              <a:rect l="0" t="0" r="r" b="b"/>
              <a:pathLst>
                <a:path w="108" h="196">
                  <a:moveTo>
                    <a:pt x="108" y="116"/>
                  </a:moveTo>
                  <a:lnTo>
                    <a:pt x="108" y="0"/>
                  </a:lnTo>
                  <a:lnTo>
                    <a:pt x="108" y="0"/>
                  </a:lnTo>
                  <a:lnTo>
                    <a:pt x="86" y="4"/>
                  </a:lnTo>
                  <a:lnTo>
                    <a:pt x="66" y="14"/>
                  </a:lnTo>
                  <a:lnTo>
                    <a:pt x="48" y="24"/>
                  </a:lnTo>
                  <a:lnTo>
                    <a:pt x="32" y="40"/>
                  </a:lnTo>
                  <a:lnTo>
                    <a:pt x="18" y="56"/>
                  </a:lnTo>
                  <a:lnTo>
                    <a:pt x="8" y="76"/>
                  </a:lnTo>
                  <a:lnTo>
                    <a:pt x="2" y="98"/>
                  </a:lnTo>
                  <a:lnTo>
                    <a:pt x="0" y="120"/>
                  </a:lnTo>
                  <a:lnTo>
                    <a:pt x="0" y="120"/>
                  </a:lnTo>
                  <a:lnTo>
                    <a:pt x="2" y="142"/>
                  </a:lnTo>
                  <a:lnTo>
                    <a:pt x="8" y="162"/>
                  </a:lnTo>
                  <a:lnTo>
                    <a:pt x="16" y="180"/>
                  </a:lnTo>
                  <a:lnTo>
                    <a:pt x="28" y="196"/>
                  </a:lnTo>
                  <a:lnTo>
                    <a:pt x="108" y="116"/>
                  </a:lnTo>
                  <a:close/>
                </a:path>
              </a:pathLst>
            </a:custGeom>
            <a:solidFill>
              <a:srgbClr val="C00000"/>
            </a:solidFill>
            <a:ln w="9525">
              <a:noFill/>
              <a:round/>
              <a:headEnd/>
              <a:tailEnd/>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sysClr val="windowText" lastClr="000000"/>
                </a:solidFill>
                <a:effectLst/>
                <a:uLnTx/>
                <a:uFillTx/>
              </a:endParaRPr>
            </a:p>
          </p:txBody>
        </p:sp>
        <p:sp>
          <p:nvSpPr>
            <p:cNvPr id="14" name="Freeform 166">
              <a:extLst>
                <a:ext uri="{FF2B5EF4-FFF2-40B4-BE49-F238E27FC236}">
                  <a16:creationId xmlns:a16="http://schemas.microsoft.com/office/drawing/2014/main" id="{9F8AD28C-B2BB-9853-EEAE-823B40BC5D0A}"/>
                </a:ext>
              </a:extLst>
            </p:cNvPr>
            <p:cNvSpPr>
              <a:spLocks/>
            </p:cNvSpPr>
            <p:nvPr/>
          </p:nvSpPr>
          <p:spPr bwMode="auto">
            <a:xfrm>
              <a:off x="203691" y="3903309"/>
              <a:ext cx="387175" cy="187345"/>
            </a:xfrm>
            <a:custGeom>
              <a:avLst/>
              <a:gdLst/>
              <a:ahLst/>
              <a:cxnLst>
                <a:cxn ang="0">
                  <a:pos x="80" y="0"/>
                </a:cxn>
                <a:cxn ang="0">
                  <a:pos x="0" y="80"/>
                </a:cxn>
                <a:cxn ang="0">
                  <a:pos x="0" y="80"/>
                </a:cxn>
                <a:cxn ang="0">
                  <a:pos x="16" y="92"/>
                </a:cxn>
                <a:cxn ang="0">
                  <a:pos x="34" y="100"/>
                </a:cxn>
                <a:cxn ang="0">
                  <a:pos x="54" y="106"/>
                </a:cxn>
                <a:cxn ang="0">
                  <a:pos x="76" y="108"/>
                </a:cxn>
                <a:cxn ang="0">
                  <a:pos x="76" y="108"/>
                </a:cxn>
                <a:cxn ang="0">
                  <a:pos x="98" y="106"/>
                </a:cxn>
                <a:cxn ang="0">
                  <a:pos x="120" y="100"/>
                </a:cxn>
                <a:cxn ang="0">
                  <a:pos x="140" y="90"/>
                </a:cxn>
                <a:cxn ang="0">
                  <a:pos x="156" y="76"/>
                </a:cxn>
                <a:cxn ang="0">
                  <a:pos x="172" y="60"/>
                </a:cxn>
                <a:cxn ang="0">
                  <a:pos x="182" y="42"/>
                </a:cxn>
                <a:cxn ang="0">
                  <a:pos x="192" y="22"/>
                </a:cxn>
                <a:cxn ang="0">
                  <a:pos x="196" y="0"/>
                </a:cxn>
                <a:cxn ang="0">
                  <a:pos x="80" y="0"/>
                </a:cxn>
              </a:cxnLst>
              <a:rect l="0" t="0" r="r" b="b"/>
              <a:pathLst>
                <a:path w="196" h="108">
                  <a:moveTo>
                    <a:pt x="80" y="0"/>
                  </a:moveTo>
                  <a:lnTo>
                    <a:pt x="0" y="80"/>
                  </a:lnTo>
                  <a:lnTo>
                    <a:pt x="0" y="80"/>
                  </a:lnTo>
                  <a:lnTo>
                    <a:pt x="16" y="92"/>
                  </a:lnTo>
                  <a:lnTo>
                    <a:pt x="34" y="100"/>
                  </a:lnTo>
                  <a:lnTo>
                    <a:pt x="54" y="106"/>
                  </a:lnTo>
                  <a:lnTo>
                    <a:pt x="76" y="108"/>
                  </a:lnTo>
                  <a:lnTo>
                    <a:pt x="76" y="108"/>
                  </a:lnTo>
                  <a:lnTo>
                    <a:pt x="98" y="106"/>
                  </a:lnTo>
                  <a:lnTo>
                    <a:pt x="120" y="100"/>
                  </a:lnTo>
                  <a:lnTo>
                    <a:pt x="140" y="90"/>
                  </a:lnTo>
                  <a:lnTo>
                    <a:pt x="156" y="76"/>
                  </a:lnTo>
                  <a:lnTo>
                    <a:pt x="172" y="60"/>
                  </a:lnTo>
                  <a:lnTo>
                    <a:pt x="182" y="42"/>
                  </a:lnTo>
                  <a:lnTo>
                    <a:pt x="192" y="22"/>
                  </a:lnTo>
                  <a:lnTo>
                    <a:pt x="196" y="0"/>
                  </a:lnTo>
                  <a:lnTo>
                    <a:pt x="80" y="0"/>
                  </a:lnTo>
                  <a:close/>
                </a:path>
              </a:pathLst>
            </a:custGeom>
            <a:solidFill>
              <a:srgbClr val="C00000"/>
            </a:solidFill>
            <a:ln w="9525">
              <a:noFill/>
              <a:round/>
              <a:headEnd/>
              <a:tailEnd/>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sysClr val="windowText" lastClr="000000"/>
                </a:solidFill>
                <a:effectLst/>
                <a:uLnTx/>
                <a:uFillTx/>
              </a:endParaRPr>
            </a:p>
          </p:txBody>
        </p:sp>
      </p:grpSp>
      <p:sp>
        <p:nvSpPr>
          <p:cNvPr id="15" name="AutoShape 10">
            <a:extLst>
              <a:ext uri="{FF2B5EF4-FFF2-40B4-BE49-F238E27FC236}">
                <a16:creationId xmlns:a16="http://schemas.microsoft.com/office/drawing/2014/main" id="{F9F6D22F-6B9A-3472-2D78-56C455159F7A}"/>
              </a:ext>
            </a:extLst>
          </p:cNvPr>
          <p:cNvSpPr>
            <a:spLocks noChangeArrowheads="1"/>
          </p:cNvSpPr>
          <p:nvPr/>
        </p:nvSpPr>
        <p:spPr bwMode="invGray">
          <a:xfrm>
            <a:off x="1928540" y="3609912"/>
            <a:ext cx="7164000" cy="324000"/>
          </a:xfrm>
          <a:prstGeom prst="homePlate">
            <a:avLst>
              <a:gd name="adj" fmla="val 24315"/>
            </a:avLst>
          </a:prstGeom>
          <a:solidFill>
            <a:srgbClr val="AACE36">
              <a:lumMod val="75000"/>
            </a:srgbClr>
          </a:solidFill>
          <a:ln w="25400" cap="flat" cmpd="sng" algn="ctr">
            <a:noFill/>
            <a:prstDash val="solid"/>
            <a:headEnd/>
            <a:tailEnd/>
          </a:ln>
          <a:effectLst/>
        </p:spPr>
        <p:txBody>
          <a:bodyPr wrap="none" lIns="91436" tIns="45718" rIns="91436" bIns="45718" anchor="ctr"/>
          <a:lstStyle/>
          <a:p>
            <a:pPr marL="0" marR="0" lvl="0" indent="0" defTabSz="914333"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anose="020B0604030504040204" pitchFamily="50" charset="-128"/>
              </a:rPr>
              <a:t>　　　　　　</a:t>
            </a:r>
          </a:p>
        </p:txBody>
      </p:sp>
      <p:sp>
        <p:nvSpPr>
          <p:cNvPr id="16" name="Text Box 28">
            <a:extLst>
              <a:ext uri="{FF2B5EF4-FFF2-40B4-BE49-F238E27FC236}">
                <a16:creationId xmlns:a16="http://schemas.microsoft.com/office/drawing/2014/main" id="{47725FA2-29FA-E4EC-A704-FD949F158CD6}"/>
              </a:ext>
            </a:extLst>
          </p:cNvPr>
          <p:cNvSpPr txBox="1">
            <a:spLocks noChangeArrowheads="1"/>
          </p:cNvSpPr>
          <p:nvPr/>
        </p:nvSpPr>
        <p:spPr bwMode="black">
          <a:xfrm>
            <a:off x="395536" y="3696953"/>
            <a:ext cx="1902853" cy="30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600"/>
              </a:lnSpc>
              <a:spcBef>
                <a:spcPct val="50000"/>
              </a:spcBef>
              <a:defRPr/>
            </a:pPr>
            <a:r>
              <a:rPr lang="ja-JP" altLang="en-US" sz="1100" b="1" dirty="0">
                <a:solidFill>
                  <a:prstClr val="black"/>
                </a:solidFill>
                <a:latin typeface="メイリオ" pitchFamily="50" charset="-128"/>
                <a:ea typeface="メイリオ" pitchFamily="50" charset="-128"/>
                <a:cs typeface="メイリオ" pitchFamily="50" charset="-128"/>
              </a:rPr>
              <a:t>システム連携ツール</a:t>
            </a:r>
            <a:endParaRPr lang="en-US" altLang="ja-JP" sz="1100" b="1" dirty="0">
              <a:solidFill>
                <a:prstClr val="black"/>
              </a:solidFill>
              <a:latin typeface="メイリオ" pitchFamily="50" charset="-128"/>
              <a:ea typeface="メイリオ" pitchFamily="50" charset="-128"/>
              <a:cs typeface="メイリオ" pitchFamily="50" charset="-128"/>
            </a:endParaRPr>
          </a:p>
          <a:p>
            <a:pPr defTabSz="914333" eaLnBrk="1" hangingPunct="1">
              <a:lnSpc>
                <a:spcPts val="600"/>
              </a:lnSpc>
              <a:spcBef>
                <a:spcPct val="50000"/>
              </a:spcBef>
              <a:defRPr/>
            </a:pP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Connect</a:t>
            </a: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err="1">
                <a:solidFill>
                  <a:prstClr val="black"/>
                </a:solidFill>
                <a:latin typeface="メイリオ" pitchFamily="50" charset="-128"/>
                <a:ea typeface="メイリオ" pitchFamily="50" charset="-128"/>
                <a:cs typeface="メイリオ" pitchFamily="50" charset="-128"/>
              </a:rPr>
              <a:t>SuperIF</a:t>
            </a:r>
            <a:r>
              <a:rPr lang="ja-JP" altLang="en-US" sz="700" b="1" dirty="0">
                <a:solidFill>
                  <a:prstClr val="black"/>
                </a:solidFill>
                <a:latin typeface="メイリオ" pitchFamily="50" charset="-128"/>
                <a:ea typeface="メイリオ" pitchFamily="50" charset="-128"/>
                <a:cs typeface="メイリオ" pitchFamily="50" charset="-128"/>
              </a:rPr>
              <a:t>）</a:t>
            </a:r>
            <a:endParaRPr lang="en-US" altLang="ja-JP" sz="700" b="1" dirty="0">
              <a:solidFill>
                <a:prstClr val="black"/>
              </a:solidFill>
              <a:latin typeface="メイリオ" pitchFamily="50" charset="-128"/>
              <a:ea typeface="メイリオ" pitchFamily="50" charset="-128"/>
              <a:cs typeface="メイリオ" pitchFamily="50" charset="-128"/>
            </a:endParaRPr>
          </a:p>
        </p:txBody>
      </p:sp>
      <p:grpSp>
        <p:nvGrpSpPr>
          <p:cNvPr id="17" name="グループ化 16">
            <a:extLst>
              <a:ext uri="{FF2B5EF4-FFF2-40B4-BE49-F238E27FC236}">
                <a16:creationId xmlns:a16="http://schemas.microsoft.com/office/drawing/2014/main" id="{824B99B4-9E5E-17A4-AC0B-327433270A58}"/>
              </a:ext>
            </a:extLst>
          </p:cNvPr>
          <p:cNvGrpSpPr/>
          <p:nvPr/>
        </p:nvGrpSpPr>
        <p:grpSpPr>
          <a:xfrm>
            <a:off x="134342" y="3633651"/>
            <a:ext cx="306867" cy="287281"/>
            <a:chOff x="193308" y="3579861"/>
            <a:chExt cx="363757" cy="370808"/>
          </a:xfrm>
          <a:solidFill>
            <a:srgbClr val="92D050"/>
          </a:solidFill>
        </p:grpSpPr>
        <p:sp>
          <p:nvSpPr>
            <p:cNvPr id="18" name="Freeform 536">
              <a:extLst>
                <a:ext uri="{FF2B5EF4-FFF2-40B4-BE49-F238E27FC236}">
                  <a16:creationId xmlns:a16="http://schemas.microsoft.com/office/drawing/2014/main" id="{789E31CA-F87E-B609-8702-5CC46521484A}"/>
                </a:ext>
              </a:extLst>
            </p:cNvPr>
            <p:cNvSpPr>
              <a:spLocks/>
            </p:cNvSpPr>
            <p:nvPr/>
          </p:nvSpPr>
          <p:spPr bwMode="auto">
            <a:xfrm>
              <a:off x="193957" y="3878669"/>
              <a:ext cx="72000" cy="72000"/>
            </a:xfrm>
            <a:custGeom>
              <a:avLst/>
              <a:gdLst/>
              <a:ahLst/>
              <a:cxnLst>
                <a:cxn ang="0">
                  <a:pos x="48" y="24"/>
                </a:cxn>
                <a:cxn ang="0">
                  <a:pos x="48" y="24"/>
                </a:cxn>
                <a:cxn ang="0">
                  <a:pos x="46" y="14"/>
                </a:cxn>
                <a:cxn ang="0">
                  <a:pos x="40" y="8"/>
                </a:cxn>
                <a:cxn ang="0">
                  <a:pos x="34" y="2"/>
                </a:cxn>
                <a:cxn ang="0">
                  <a:pos x="24" y="0"/>
                </a:cxn>
                <a:cxn ang="0">
                  <a:pos x="24" y="0"/>
                </a:cxn>
                <a:cxn ang="0">
                  <a:pos x="14" y="2"/>
                </a:cxn>
                <a:cxn ang="0">
                  <a:pos x="8" y="8"/>
                </a:cxn>
                <a:cxn ang="0">
                  <a:pos x="2" y="14"/>
                </a:cxn>
                <a:cxn ang="0">
                  <a:pos x="0" y="24"/>
                </a:cxn>
                <a:cxn ang="0">
                  <a:pos x="0" y="24"/>
                </a:cxn>
                <a:cxn ang="0">
                  <a:pos x="2" y="34"/>
                </a:cxn>
                <a:cxn ang="0">
                  <a:pos x="8" y="40"/>
                </a:cxn>
                <a:cxn ang="0">
                  <a:pos x="14" y="46"/>
                </a:cxn>
                <a:cxn ang="0">
                  <a:pos x="24" y="48"/>
                </a:cxn>
                <a:cxn ang="0">
                  <a:pos x="24" y="48"/>
                </a:cxn>
                <a:cxn ang="0">
                  <a:pos x="34" y="46"/>
                </a:cxn>
                <a:cxn ang="0">
                  <a:pos x="40" y="40"/>
                </a:cxn>
                <a:cxn ang="0">
                  <a:pos x="46" y="34"/>
                </a:cxn>
                <a:cxn ang="0">
                  <a:pos x="48" y="24"/>
                </a:cxn>
                <a:cxn ang="0">
                  <a:pos x="48" y="24"/>
                </a:cxn>
              </a:cxnLst>
              <a:rect l="0" t="0" r="r" b="b"/>
              <a:pathLst>
                <a:path w="48" h="48">
                  <a:moveTo>
                    <a:pt x="48" y="24"/>
                  </a:moveTo>
                  <a:lnTo>
                    <a:pt x="48" y="24"/>
                  </a:lnTo>
                  <a:lnTo>
                    <a:pt x="46" y="14"/>
                  </a:lnTo>
                  <a:lnTo>
                    <a:pt x="40" y="8"/>
                  </a:lnTo>
                  <a:lnTo>
                    <a:pt x="34" y="2"/>
                  </a:lnTo>
                  <a:lnTo>
                    <a:pt x="24" y="0"/>
                  </a:lnTo>
                  <a:lnTo>
                    <a:pt x="24" y="0"/>
                  </a:lnTo>
                  <a:lnTo>
                    <a:pt x="14" y="2"/>
                  </a:lnTo>
                  <a:lnTo>
                    <a:pt x="8" y="8"/>
                  </a:lnTo>
                  <a:lnTo>
                    <a:pt x="2" y="14"/>
                  </a:lnTo>
                  <a:lnTo>
                    <a:pt x="0" y="24"/>
                  </a:lnTo>
                  <a:lnTo>
                    <a:pt x="0" y="24"/>
                  </a:lnTo>
                  <a:lnTo>
                    <a:pt x="2" y="34"/>
                  </a:lnTo>
                  <a:lnTo>
                    <a:pt x="8" y="40"/>
                  </a:lnTo>
                  <a:lnTo>
                    <a:pt x="14" y="46"/>
                  </a:lnTo>
                  <a:lnTo>
                    <a:pt x="24" y="48"/>
                  </a:lnTo>
                  <a:lnTo>
                    <a:pt x="24" y="48"/>
                  </a:lnTo>
                  <a:lnTo>
                    <a:pt x="34" y="46"/>
                  </a:lnTo>
                  <a:lnTo>
                    <a:pt x="40" y="40"/>
                  </a:lnTo>
                  <a:lnTo>
                    <a:pt x="46" y="34"/>
                  </a:lnTo>
                  <a:lnTo>
                    <a:pt x="48" y="24"/>
                  </a:lnTo>
                  <a:lnTo>
                    <a:pt x="48" y="24"/>
                  </a:lnTo>
                  <a:close/>
                </a:path>
              </a:pathLst>
            </a:custGeom>
            <a:solidFill>
              <a:srgbClr val="AACE36">
                <a:lumMod val="75000"/>
              </a:srgbClr>
            </a:solidFill>
            <a:ln w="9525">
              <a:solidFill>
                <a:srgbClr val="AACE36">
                  <a:lumMod val="75000"/>
                </a:srgbClr>
              </a:solidFill>
              <a:round/>
              <a:headEnd/>
              <a:tailEnd/>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sysClr val="windowText" lastClr="000000"/>
                </a:solidFill>
                <a:effectLst/>
                <a:uLnTx/>
                <a:uFillTx/>
              </a:endParaRPr>
            </a:p>
          </p:txBody>
        </p:sp>
        <p:sp>
          <p:nvSpPr>
            <p:cNvPr id="19" name="Freeform 537">
              <a:extLst>
                <a:ext uri="{FF2B5EF4-FFF2-40B4-BE49-F238E27FC236}">
                  <a16:creationId xmlns:a16="http://schemas.microsoft.com/office/drawing/2014/main" id="{3137026E-267A-2339-D86E-CEBDCF549D5B}"/>
                </a:ext>
              </a:extLst>
            </p:cNvPr>
            <p:cNvSpPr>
              <a:spLocks noChangeAspect="1"/>
            </p:cNvSpPr>
            <p:nvPr/>
          </p:nvSpPr>
          <p:spPr bwMode="auto">
            <a:xfrm>
              <a:off x="193952" y="3579861"/>
              <a:ext cx="363113" cy="333726"/>
            </a:xfrm>
            <a:custGeom>
              <a:avLst/>
              <a:gdLst/>
              <a:ahLst/>
              <a:cxnLst>
                <a:cxn ang="0">
                  <a:pos x="192" y="240"/>
                </a:cxn>
                <a:cxn ang="0">
                  <a:pos x="240" y="240"/>
                </a:cxn>
                <a:cxn ang="0">
                  <a:pos x="240" y="240"/>
                </a:cxn>
                <a:cxn ang="0">
                  <a:pos x="238" y="216"/>
                </a:cxn>
                <a:cxn ang="0">
                  <a:pos x="236" y="192"/>
                </a:cxn>
                <a:cxn ang="0">
                  <a:pos x="230" y="168"/>
                </a:cxn>
                <a:cxn ang="0">
                  <a:pos x="222" y="146"/>
                </a:cxn>
                <a:cxn ang="0">
                  <a:pos x="210" y="126"/>
                </a:cxn>
                <a:cxn ang="0">
                  <a:pos x="198" y="106"/>
                </a:cxn>
                <a:cxn ang="0">
                  <a:pos x="186" y="88"/>
                </a:cxn>
                <a:cxn ang="0">
                  <a:pos x="170" y="70"/>
                </a:cxn>
                <a:cxn ang="0">
                  <a:pos x="152" y="54"/>
                </a:cxn>
                <a:cxn ang="0">
                  <a:pos x="134" y="42"/>
                </a:cxn>
                <a:cxn ang="0">
                  <a:pos x="114" y="30"/>
                </a:cxn>
                <a:cxn ang="0">
                  <a:pos x="94" y="18"/>
                </a:cxn>
                <a:cxn ang="0">
                  <a:pos x="72" y="10"/>
                </a:cxn>
                <a:cxn ang="0">
                  <a:pos x="48" y="4"/>
                </a:cxn>
                <a:cxn ang="0">
                  <a:pos x="24" y="2"/>
                </a:cxn>
                <a:cxn ang="0">
                  <a:pos x="0" y="0"/>
                </a:cxn>
                <a:cxn ang="0">
                  <a:pos x="0" y="48"/>
                </a:cxn>
                <a:cxn ang="0">
                  <a:pos x="0" y="48"/>
                </a:cxn>
                <a:cxn ang="0">
                  <a:pos x="20" y="48"/>
                </a:cxn>
                <a:cxn ang="0">
                  <a:pos x="38" y="52"/>
                </a:cxn>
                <a:cxn ang="0">
                  <a:pos x="56" y="56"/>
                </a:cxn>
                <a:cxn ang="0">
                  <a:pos x="74" y="64"/>
                </a:cxn>
                <a:cxn ang="0">
                  <a:pos x="92" y="72"/>
                </a:cxn>
                <a:cxn ang="0">
                  <a:pos x="108" y="80"/>
                </a:cxn>
                <a:cxn ang="0">
                  <a:pos x="122" y="92"/>
                </a:cxn>
                <a:cxn ang="0">
                  <a:pos x="136" y="104"/>
                </a:cxn>
                <a:cxn ang="0">
                  <a:pos x="148" y="118"/>
                </a:cxn>
                <a:cxn ang="0">
                  <a:pos x="160" y="132"/>
                </a:cxn>
                <a:cxn ang="0">
                  <a:pos x="168" y="148"/>
                </a:cxn>
                <a:cxn ang="0">
                  <a:pos x="176" y="166"/>
                </a:cxn>
                <a:cxn ang="0">
                  <a:pos x="184" y="184"/>
                </a:cxn>
                <a:cxn ang="0">
                  <a:pos x="188" y="202"/>
                </a:cxn>
                <a:cxn ang="0">
                  <a:pos x="192" y="220"/>
                </a:cxn>
                <a:cxn ang="0">
                  <a:pos x="192" y="240"/>
                </a:cxn>
                <a:cxn ang="0">
                  <a:pos x="192" y="240"/>
                </a:cxn>
              </a:cxnLst>
              <a:rect l="0" t="0" r="r" b="b"/>
              <a:pathLst>
                <a:path w="240" h="240">
                  <a:moveTo>
                    <a:pt x="192" y="240"/>
                  </a:moveTo>
                  <a:lnTo>
                    <a:pt x="240" y="240"/>
                  </a:lnTo>
                  <a:lnTo>
                    <a:pt x="240" y="240"/>
                  </a:lnTo>
                  <a:lnTo>
                    <a:pt x="238" y="216"/>
                  </a:lnTo>
                  <a:lnTo>
                    <a:pt x="236" y="192"/>
                  </a:lnTo>
                  <a:lnTo>
                    <a:pt x="230" y="168"/>
                  </a:lnTo>
                  <a:lnTo>
                    <a:pt x="222" y="146"/>
                  </a:lnTo>
                  <a:lnTo>
                    <a:pt x="210" y="126"/>
                  </a:lnTo>
                  <a:lnTo>
                    <a:pt x="198" y="106"/>
                  </a:lnTo>
                  <a:lnTo>
                    <a:pt x="186" y="88"/>
                  </a:lnTo>
                  <a:lnTo>
                    <a:pt x="170" y="70"/>
                  </a:lnTo>
                  <a:lnTo>
                    <a:pt x="152" y="54"/>
                  </a:lnTo>
                  <a:lnTo>
                    <a:pt x="134" y="42"/>
                  </a:lnTo>
                  <a:lnTo>
                    <a:pt x="114" y="30"/>
                  </a:lnTo>
                  <a:lnTo>
                    <a:pt x="94" y="18"/>
                  </a:lnTo>
                  <a:lnTo>
                    <a:pt x="72" y="10"/>
                  </a:lnTo>
                  <a:lnTo>
                    <a:pt x="48" y="4"/>
                  </a:lnTo>
                  <a:lnTo>
                    <a:pt x="24" y="2"/>
                  </a:lnTo>
                  <a:lnTo>
                    <a:pt x="0" y="0"/>
                  </a:lnTo>
                  <a:lnTo>
                    <a:pt x="0" y="48"/>
                  </a:lnTo>
                  <a:lnTo>
                    <a:pt x="0" y="48"/>
                  </a:lnTo>
                  <a:lnTo>
                    <a:pt x="20" y="48"/>
                  </a:lnTo>
                  <a:lnTo>
                    <a:pt x="38" y="52"/>
                  </a:lnTo>
                  <a:lnTo>
                    <a:pt x="56" y="56"/>
                  </a:lnTo>
                  <a:lnTo>
                    <a:pt x="74" y="64"/>
                  </a:lnTo>
                  <a:lnTo>
                    <a:pt x="92" y="72"/>
                  </a:lnTo>
                  <a:lnTo>
                    <a:pt x="108" y="80"/>
                  </a:lnTo>
                  <a:lnTo>
                    <a:pt x="122" y="92"/>
                  </a:lnTo>
                  <a:lnTo>
                    <a:pt x="136" y="104"/>
                  </a:lnTo>
                  <a:lnTo>
                    <a:pt x="148" y="118"/>
                  </a:lnTo>
                  <a:lnTo>
                    <a:pt x="160" y="132"/>
                  </a:lnTo>
                  <a:lnTo>
                    <a:pt x="168" y="148"/>
                  </a:lnTo>
                  <a:lnTo>
                    <a:pt x="176" y="166"/>
                  </a:lnTo>
                  <a:lnTo>
                    <a:pt x="184" y="184"/>
                  </a:lnTo>
                  <a:lnTo>
                    <a:pt x="188" y="202"/>
                  </a:lnTo>
                  <a:lnTo>
                    <a:pt x="192" y="220"/>
                  </a:lnTo>
                  <a:lnTo>
                    <a:pt x="192" y="240"/>
                  </a:lnTo>
                  <a:lnTo>
                    <a:pt x="192" y="240"/>
                  </a:lnTo>
                  <a:close/>
                </a:path>
              </a:pathLst>
            </a:custGeom>
            <a:solidFill>
              <a:srgbClr val="AACE36">
                <a:lumMod val="75000"/>
              </a:srgbClr>
            </a:solidFill>
            <a:ln w="9525">
              <a:solidFill>
                <a:srgbClr val="AACE36">
                  <a:lumMod val="75000"/>
                </a:srgbClr>
              </a:solidFill>
              <a:round/>
              <a:headEnd/>
              <a:tailEnd/>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sysClr val="windowText" lastClr="000000"/>
                </a:solidFill>
                <a:effectLst/>
                <a:uLnTx/>
                <a:uFillTx/>
              </a:endParaRPr>
            </a:p>
          </p:txBody>
        </p:sp>
        <p:sp>
          <p:nvSpPr>
            <p:cNvPr id="20" name="Freeform 538">
              <a:extLst>
                <a:ext uri="{FF2B5EF4-FFF2-40B4-BE49-F238E27FC236}">
                  <a16:creationId xmlns:a16="http://schemas.microsoft.com/office/drawing/2014/main" id="{D9FF79CA-2763-241F-1DB7-03FF2FD2B17B}"/>
                </a:ext>
              </a:extLst>
            </p:cNvPr>
            <p:cNvSpPr>
              <a:spLocks noChangeAspect="1"/>
            </p:cNvSpPr>
            <p:nvPr/>
          </p:nvSpPr>
          <p:spPr bwMode="auto">
            <a:xfrm>
              <a:off x="193308" y="3729904"/>
              <a:ext cx="201729" cy="185403"/>
            </a:xfrm>
            <a:custGeom>
              <a:avLst/>
              <a:gdLst/>
              <a:ahLst/>
              <a:cxnLst>
                <a:cxn ang="0">
                  <a:pos x="96" y="144"/>
                </a:cxn>
                <a:cxn ang="0">
                  <a:pos x="144" y="144"/>
                </a:cxn>
                <a:cxn ang="0">
                  <a:pos x="144" y="144"/>
                </a:cxn>
                <a:cxn ang="0">
                  <a:pos x="144" y="130"/>
                </a:cxn>
                <a:cxn ang="0">
                  <a:pos x="142" y="116"/>
                </a:cxn>
                <a:cxn ang="0">
                  <a:pos x="138" y="102"/>
                </a:cxn>
                <a:cxn ang="0">
                  <a:pos x="132" y="88"/>
                </a:cxn>
                <a:cxn ang="0">
                  <a:pos x="126" y="76"/>
                </a:cxn>
                <a:cxn ang="0">
                  <a:pos x="120" y="64"/>
                </a:cxn>
                <a:cxn ang="0">
                  <a:pos x="112" y="52"/>
                </a:cxn>
                <a:cxn ang="0">
                  <a:pos x="102" y="42"/>
                </a:cxn>
                <a:cxn ang="0">
                  <a:pos x="92" y="32"/>
                </a:cxn>
                <a:cxn ang="0">
                  <a:pos x="80" y="24"/>
                </a:cxn>
                <a:cxn ang="0">
                  <a:pos x="68" y="18"/>
                </a:cxn>
                <a:cxn ang="0">
                  <a:pos x="56" y="12"/>
                </a:cxn>
                <a:cxn ang="0">
                  <a:pos x="42" y="6"/>
                </a:cxn>
                <a:cxn ang="0">
                  <a:pos x="28" y="2"/>
                </a:cxn>
                <a:cxn ang="0">
                  <a:pos x="14" y="0"/>
                </a:cxn>
                <a:cxn ang="0">
                  <a:pos x="0" y="0"/>
                </a:cxn>
                <a:cxn ang="0">
                  <a:pos x="0" y="48"/>
                </a:cxn>
                <a:cxn ang="0">
                  <a:pos x="0" y="48"/>
                </a:cxn>
                <a:cxn ang="0">
                  <a:pos x="20" y="50"/>
                </a:cxn>
                <a:cxn ang="0">
                  <a:pos x="38" y="56"/>
                </a:cxn>
                <a:cxn ang="0">
                  <a:pos x="54" y="64"/>
                </a:cxn>
                <a:cxn ang="0">
                  <a:pos x="68" y="76"/>
                </a:cxn>
                <a:cxn ang="0">
                  <a:pos x="80" y="90"/>
                </a:cxn>
                <a:cxn ang="0">
                  <a:pos x="88" y="106"/>
                </a:cxn>
                <a:cxn ang="0">
                  <a:pos x="94" y="124"/>
                </a:cxn>
                <a:cxn ang="0">
                  <a:pos x="96" y="144"/>
                </a:cxn>
                <a:cxn ang="0">
                  <a:pos x="96" y="144"/>
                </a:cxn>
              </a:cxnLst>
              <a:rect l="0" t="0" r="r" b="b"/>
              <a:pathLst>
                <a:path w="144" h="144">
                  <a:moveTo>
                    <a:pt x="96" y="144"/>
                  </a:moveTo>
                  <a:lnTo>
                    <a:pt x="144" y="144"/>
                  </a:lnTo>
                  <a:lnTo>
                    <a:pt x="144" y="144"/>
                  </a:lnTo>
                  <a:lnTo>
                    <a:pt x="144" y="130"/>
                  </a:lnTo>
                  <a:lnTo>
                    <a:pt x="142" y="116"/>
                  </a:lnTo>
                  <a:lnTo>
                    <a:pt x="138" y="102"/>
                  </a:lnTo>
                  <a:lnTo>
                    <a:pt x="132" y="88"/>
                  </a:lnTo>
                  <a:lnTo>
                    <a:pt x="126" y="76"/>
                  </a:lnTo>
                  <a:lnTo>
                    <a:pt x="120" y="64"/>
                  </a:lnTo>
                  <a:lnTo>
                    <a:pt x="112" y="52"/>
                  </a:lnTo>
                  <a:lnTo>
                    <a:pt x="102" y="42"/>
                  </a:lnTo>
                  <a:lnTo>
                    <a:pt x="92" y="32"/>
                  </a:lnTo>
                  <a:lnTo>
                    <a:pt x="80" y="24"/>
                  </a:lnTo>
                  <a:lnTo>
                    <a:pt x="68" y="18"/>
                  </a:lnTo>
                  <a:lnTo>
                    <a:pt x="56" y="12"/>
                  </a:lnTo>
                  <a:lnTo>
                    <a:pt x="42" y="6"/>
                  </a:lnTo>
                  <a:lnTo>
                    <a:pt x="28" y="2"/>
                  </a:lnTo>
                  <a:lnTo>
                    <a:pt x="14" y="0"/>
                  </a:lnTo>
                  <a:lnTo>
                    <a:pt x="0" y="0"/>
                  </a:lnTo>
                  <a:lnTo>
                    <a:pt x="0" y="48"/>
                  </a:lnTo>
                  <a:lnTo>
                    <a:pt x="0" y="48"/>
                  </a:lnTo>
                  <a:lnTo>
                    <a:pt x="20" y="50"/>
                  </a:lnTo>
                  <a:lnTo>
                    <a:pt x="38" y="56"/>
                  </a:lnTo>
                  <a:lnTo>
                    <a:pt x="54" y="64"/>
                  </a:lnTo>
                  <a:lnTo>
                    <a:pt x="68" y="76"/>
                  </a:lnTo>
                  <a:lnTo>
                    <a:pt x="80" y="90"/>
                  </a:lnTo>
                  <a:lnTo>
                    <a:pt x="88" y="106"/>
                  </a:lnTo>
                  <a:lnTo>
                    <a:pt x="94" y="124"/>
                  </a:lnTo>
                  <a:lnTo>
                    <a:pt x="96" y="144"/>
                  </a:lnTo>
                  <a:lnTo>
                    <a:pt x="96" y="144"/>
                  </a:lnTo>
                  <a:close/>
                </a:path>
              </a:pathLst>
            </a:custGeom>
            <a:solidFill>
              <a:srgbClr val="AACE36">
                <a:lumMod val="75000"/>
              </a:srgbClr>
            </a:solidFill>
            <a:ln w="9525">
              <a:solidFill>
                <a:srgbClr val="AACE36">
                  <a:lumMod val="75000"/>
                </a:srgbClr>
              </a:solidFill>
              <a:round/>
              <a:headEnd/>
              <a:tailEnd/>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sysClr val="windowText" lastClr="000000"/>
                </a:solidFill>
                <a:effectLst/>
                <a:uLnTx/>
                <a:uFillTx/>
              </a:endParaRPr>
            </a:p>
          </p:txBody>
        </p:sp>
      </p:grpSp>
      <p:sp>
        <p:nvSpPr>
          <p:cNvPr id="21" name="Freeform 340">
            <a:extLst>
              <a:ext uri="{FF2B5EF4-FFF2-40B4-BE49-F238E27FC236}">
                <a16:creationId xmlns:a16="http://schemas.microsoft.com/office/drawing/2014/main" id="{5210F26A-08FD-2EB4-91A0-4756A26648D4}"/>
              </a:ext>
            </a:extLst>
          </p:cNvPr>
          <p:cNvSpPr>
            <a:spLocks noChangeAspect="1" noEditPoints="1"/>
          </p:cNvSpPr>
          <p:nvPr/>
        </p:nvSpPr>
        <p:spPr bwMode="auto">
          <a:xfrm>
            <a:off x="71500" y="1124668"/>
            <a:ext cx="400000" cy="360000"/>
          </a:xfrm>
          <a:custGeom>
            <a:avLst/>
            <a:gdLst>
              <a:gd name="T0" fmla="*/ 309 w 1081"/>
              <a:gd name="T1" fmla="*/ 153 h 1003"/>
              <a:gd name="T2" fmla="*/ 381 w 1081"/>
              <a:gd name="T3" fmla="*/ 445 h 1003"/>
              <a:gd name="T4" fmla="*/ 680 w 1081"/>
              <a:gd name="T5" fmla="*/ 459 h 1003"/>
              <a:gd name="T6" fmla="*/ 780 w 1081"/>
              <a:gd name="T7" fmla="*/ 176 h 1003"/>
              <a:gd name="T8" fmla="*/ 541 w 1081"/>
              <a:gd name="T9" fmla="*/ 0 h 1003"/>
              <a:gd name="T10" fmla="*/ 344 w 1081"/>
              <a:gd name="T11" fmla="*/ 333 h 1003"/>
              <a:gd name="T12" fmla="*/ 405 w 1081"/>
              <a:gd name="T13" fmla="*/ 86 h 1003"/>
              <a:gd name="T14" fmla="*/ 660 w 1081"/>
              <a:gd name="T15" fmla="*/ 74 h 1003"/>
              <a:gd name="T16" fmla="*/ 744 w 1081"/>
              <a:gd name="T17" fmla="*/ 314 h 1003"/>
              <a:gd name="T18" fmla="*/ 541 w 1081"/>
              <a:gd name="T19" fmla="*/ 464 h 1003"/>
              <a:gd name="T20" fmla="*/ 361 w 1081"/>
              <a:gd name="T21" fmla="*/ 175 h 1003"/>
              <a:gd name="T22" fmla="*/ 416 w 1081"/>
              <a:gd name="T23" fmla="*/ 402 h 1003"/>
              <a:gd name="T24" fmla="*/ 649 w 1081"/>
              <a:gd name="T25" fmla="*/ 412 h 1003"/>
              <a:gd name="T26" fmla="*/ 727 w 1081"/>
              <a:gd name="T27" fmla="*/ 193 h 1003"/>
              <a:gd name="T28" fmla="*/ 541 w 1081"/>
              <a:gd name="T29" fmla="*/ 56 h 1003"/>
              <a:gd name="T30" fmla="*/ 628 w 1081"/>
              <a:gd name="T31" fmla="*/ 346 h 1003"/>
              <a:gd name="T32" fmla="*/ 200 w 1081"/>
              <a:gd name="T33" fmla="*/ 507 h 1003"/>
              <a:gd name="T34" fmla="*/ 0 w 1081"/>
              <a:gd name="T35" fmla="*/ 753 h 1003"/>
              <a:gd name="T36" fmla="*/ 176 w 1081"/>
              <a:gd name="T37" fmla="*/ 992 h 1003"/>
              <a:gd name="T38" fmla="*/ 458 w 1081"/>
              <a:gd name="T39" fmla="*/ 892 h 1003"/>
              <a:gd name="T40" fmla="*/ 444 w 1081"/>
              <a:gd name="T41" fmla="*/ 594 h 1003"/>
              <a:gd name="T42" fmla="*/ 207 w 1081"/>
              <a:gd name="T43" fmla="*/ 962 h 1003"/>
              <a:gd name="T44" fmla="*/ 37 w 1081"/>
              <a:gd name="T45" fmla="*/ 753 h 1003"/>
              <a:gd name="T46" fmla="*/ 187 w 1081"/>
              <a:gd name="T47" fmla="*/ 549 h 1003"/>
              <a:gd name="T48" fmla="*/ 427 w 1081"/>
              <a:gd name="T49" fmla="*/ 633 h 1003"/>
              <a:gd name="T50" fmla="*/ 415 w 1081"/>
              <a:gd name="T51" fmla="*/ 888 h 1003"/>
              <a:gd name="T52" fmla="*/ 442 w 1081"/>
              <a:gd name="T53" fmla="*/ 792 h 1003"/>
              <a:gd name="T54" fmla="*/ 250 w 1081"/>
              <a:gd name="T55" fmla="*/ 948 h 1003"/>
              <a:gd name="T56" fmla="*/ 64 w 1081"/>
              <a:gd name="T57" fmla="*/ 811 h 1003"/>
              <a:gd name="T58" fmla="*/ 141 w 1081"/>
              <a:gd name="T59" fmla="*/ 591 h 1003"/>
              <a:gd name="T60" fmla="*/ 375 w 1081"/>
              <a:gd name="T61" fmla="*/ 602 h 1003"/>
              <a:gd name="T62" fmla="*/ 300 w 1081"/>
              <a:gd name="T63" fmla="*/ 638 h 1003"/>
              <a:gd name="T64" fmla="*/ 165 w 1081"/>
              <a:gd name="T65" fmla="*/ 693 h 1003"/>
              <a:gd name="T66" fmla="*/ 206 w 1081"/>
              <a:gd name="T67" fmla="*/ 819 h 1003"/>
              <a:gd name="T68" fmla="*/ 265 w 1081"/>
              <a:gd name="T69" fmla="*/ 898 h 1003"/>
              <a:gd name="T70" fmla="*/ 333 w 1081"/>
              <a:gd name="T71" fmla="*/ 775 h 1003"/>
              <a:gd name="T72" fmla="*/ 237 w 1081"/>
              <a:gd name="T73" fmla="*/ 722 h 1003"/>
              <a:gd name="T74" fmla="*/ 206 w 1081"/>
              <a:gd name="T75" fmla="*/ 700 h 1003"/>
              <a:gd name="T76" fmla="*/ 289 w 1081"/>
              <a:gd name="T77" fmla="*/ 822 h 1003"/>
              <a:gd name="T78" fmla="*/ 264 w 1081"/>
              <a:gd name="T79" fmla="*/ 769 h 1003"/>
              <a:gd name="T80" fmla="*/ 609 w 1081"/>
              <a:gd name="T81" fmla="*/ 633 h 1003"/>
              <a:gd name="T82" fmla="*/ 652 w 1081"/>
              <a:gd name="T83" fmla="*/ 930 h 1003"/>
              <a:gd name="T84" fmla="*/ 950 w 1081"/>
              <a:gd name="T85" fmla="*/ 973 h 1003"/>
              <a:gd name="T86" fmla="*/ 1076 w 1081"/>
              <a:gd name="T87" fmla="*/ 702 h 1003"/>
              <a:gd name="T88" fmla="*/ 830 w 1081"/>
              <a:gd name="T89" fmla="*/ 502 h 1003"/>
              <a:gd name="T90" fmla="*/ 643 w 1081"/>
              <a:gd name="T91" fmla="*/ 854 h 1003"/>
              <a:gd name="T92" fmla="*/ 679 w 1081"/>
              <a:gd name="T93" fmla="*/ 602 h 1003"/>
              <a:gd name="T94" fmla="*/ 932 w 1081"/>
              <a:gd name="T95" fmla="*/ 565 h 1003"/>
              <a:gd name="T96" fmla="*/ 1039 w 1081"/>
              <a:gd name="T97" fmla="*/ 795 h 1003"/>
              <a:gd name="T98" fmla="*/ 830 w 1081"/>
              <a:gd name="T99" fmla="*/ 966 h 1003"/>
              <a:gd name="T100" fmla="*/ 922 w 1081"/>
              <a:gd name="T101" fmla="*/ 925 h 1003"/>
              <a:gd name="T102" fmla="*/ 692 w 1081"/>
              <a:gd name="T103" fmla="*/ 890 h 1003"/>
              <a:gd name="T104" fmla="*/ 658 w 1081"/>
              <a:gd name="T105" fmla="*/ 660 h 1003"/>
              <a:gd name="T106" fmla="*/ 870 w 1081"/>
              <a:gd name="T107" fmla="*/ 561 h 1003"/>
              <a:gd name="T108" fmla="*/ 1026 w 1081"/>
              <a:gd name="T109" fmla="*/ 753 h 1003"/>
              <a:gd name="T110" fmla="*/ 818 w 1081"/>
              <a:gd name="T111" fmla="*/ 626 h 1003"/>
              <a:gd name="T112" fmla="*/ 729 w 1081"/>
              <a:gd name="T113" fmla="*/ 744 h 1003"/>
              <a:gd name="T114" fmla="*/ 786 w 1081"/>
              <a:gd name="T115" fmla="*/ 866 h 1003"/>
              <a:gd name="T116" fmla="*/ 914 w 1081"/>
              <a:gd name="T117" fmla="*/ 840 h 1003"/>
              <a:gd name="T118" fmla="*/ 810 w 1081"/>
              <a:gd name="T119" fmla="*/ 834 h 1003"/>
              <a:gd name="T120" fmla="*/ 856 w 1081"/>
              <a:gd name="T121" fmla="*/ 706 h 1003"/>
              <a:gd name="T122" fmla="*/ 859 w 1081"/>
              <a:gd name="T123" fmla="*/ 66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1" h="1003">
                <a:moveTo>
                  <a:pt x="541" y="0"/>
                </a:moveTo>
                <a:lnTo>
                  <a:pt x="541" y="0"/>
                </a:lnTo>
                <a:lnTo>
                  <a:pt x="514" y="2"/>
                </a:lnTo>
                <a:lnTo>
                  <a:pt x="489" y="6"/>
                </a:lnTo>
                <a:lnTo>
                  <a:pt x="465" y="12"/>
                </a:lnTo>
                <a:lnTo>
                  <a:pt x="442" y="20"/>
                </a:lnTo>
                <a:lnTo>
                  <a:pt x="421" y="31"/>
                </a:lnTo>
                <a:lnTo>
                  <a:pt x="400" y="43"/>
                </a:lnTo>
                <a:lnTo>
                  <a:pt x="381" y="57"/>
                </a:lnTo>
                <a:lnTo>
                  <a:pt x="363" y="74"/>
                </a:lnTo>
                <a:lnTo>
                  <a:pt x="346" y="91"/>
                </a:lnTo>
                <a:lnTo>
                  <a:pt x="332" y="111"/>
                </a:lnTo>
                <a:lnTo>
                  <a:pt x="320" y="132"/>
                </a:lnTo>
                <a:lnTo>
                  <a:pt x="309" y="153"/>
                </a:lnTo>
                <a:lnTo>
                  <a:pt x="301" y="176"/>
                </a:lnTo>
                <a:lnTo>
                  <a:pt x="295" y="200"/>
                </a:lnTo>
                <a:lnTo>
                  <a:pt x="291" y="225"/>
                </a:lnTo>
                <a:lnTo>
                  <a:pt x="290" y="250"/>
                </a:lnTo>
                <a:lnTo>
                  <a:pt x="290" y="250"/>
                </a:lnTo>
                <a:lnTo>
                  <a:pt x="291" y="277"/>
                </a:lnTo>
                <a:lnTo>
                  <a:pt x="295" y="302"/>
                </a:lnTo>
                <a:lnTo>
                  <a:pt x="301" y="326"/>
                </a:lnTo>
                <a:lnTo>
                  <a:pt x="309" y="349"/>
                </a:lnTo>
                <a:lnTo>
                  <a:pt x="320" y="370"/>
                </a:lnTo>
                <a:lnTo>
                  <a:pt x="332" y="391"/>
                </a:lnTo>
                <a:lnTo>
                  <a:pt x="346" y="410"/>
                </a:lnTo>
                <a:lnTo>
                  <a:pt x="363" y="428"/>
                </a:lnTo>
                <a:lnTo>
                  <a:pt x="381" y="445"/>
                </a:lnTo>
                <a:lnTo>
                  <a:pt x="400" y="459"/>
                </a:lnTo>
                <a:lnTo>
                  <a:pt x="421" y="471"/>
                </a:lnTo>
                <a:lnTo>
                  <a:pt x="442" y="482"/>
                </a:lnTo>
                <a:lnTo>
                  <a:pt x="465" y="490"/>
                </a:lnTo>
                <a:lnTo>
                  <a:pt x="489" y="496"/>
                </a:lnTo>
                <a:lnTo>
                  <a:pt x="514" y="500"/>
                </a:lnTo>
                <a:lnTo>
                  <a:pt x="541" y="501"/>
                </a:lnTo>
                <a:lnTo>
                  <a:pt x="541" y="501"/>
                </a:lnTo>
                <a:lnTo>
                  <a:pt x="566" y="500"/>
                </a:lnTo>
                <a:lnTo>
                  <a:pt x="591" y="496"/>
                </a:lnTo>
                <a:lnTo>
                  <a:pt x="615" y="490"/>
                </a:lnTo>
                <a:lnTo>
                  <a:pt x="638" y="482"/>
                </a:lnTo>
                <a:lnTo>
                  <a:pt x="660" y="471"/>
                </a:lnTo>
                <a:lnTo>
                  <a:pt x="680" y="459"/>
                </a:lnTo>
                <a:lnTo>
                  <a:pt x="700" y="445"/>
                </a:lnTo>
                <a:lnTo>
                  <a:pt x="717" y="428"/>
                </a:lnTo>
                <a:lnTo>
                  <a:pt x="734" y="410"/>
                </a:lnTo>
                <a:lnTo>
                  <a:pt x="748" y="391"/>
                </a:lnTo>
                <a:lnTo>
                  <a:pt x="760" y="370"/>
                </a:lnTo>
                <a:lnTo>
                  <a:pt x="771" y="349"/>
                </a:lnTo>
                <a:lnTo>
                  <a:pt x="780" y="326"/>
                </a:lnTo>
                <a:lnTo>
                  <a:pt x="786" y="302"/>
                </a:lnTo>
                <a:lnTo>
                  <a:pt x="789" y="277"/>
                </a:lnTo>
                <a:lnTo>
                  <a:pt x="792" y="250"/>
                </a:lnTo>
                <a:lnTo>
                  <a:pt x="792" y="250"/>
                </a:lnTo>
                <a:lnTo>
                  <a:pt x="789" y="225"/>
                </a:lnTo>
                <a:lnTo>
                  <a:pt x="786" y="200"/>
                </a:lnTo>
                <a:lnTo>
                  <a:pt x="780" y="176"/>
                </a:lnTo>
                <a:lnTo>
                  <a:pt x="771" y="153"/>
                </a:lnTo>
                <a:lnTo>
                  <a:pt x="760" y="132"/>
                </a:lnTo>
                <a:lnTo>
                  <a:pt x="748" y="111"/>
                </a:lnTo>
                <a:lnTo>
                  <a:pt x="734" y="91"/>
                </a:lnTo>
                <a:lnTo>
                  <a:pt x="717" y="74"/>
                </a:lnTo>
                <a:lnTo>
                  <a:pt x="700" y="57"/>
                </a:lnTo>
                <a:lnTo>
                  <a:pt x="680" y="43"/>
                </a:lnTo>
                <a:lnTo>
                  <a:pt x="660" y="31"/>
                </a:lnTo>
                <a:lnTo>
                  <a:pt x="638" y="20"/>
                </a:lnTo>
                <a:lnTo>
                  <a:pt x="615" y="12"/>
                </a:lnTo>
                <a:lnTo>
                  <a:pt x="591" y="6"/>
                </a:lnTo>
                <a:lnTo>
                  <a:pt x="566" y="2"/>
                </a:lnTo>
                <a:lnTo>
                  <a:pt x="541" y="0"/>
                </a:lnTo>
                <a:lnTo>
                  <a:pt x="541" y="0"/>
                </a:lnTo>
                <a:close/>
                <a:moveTo>
                  <a:pt x="541" y="464"/>
                </a:moveTo>
                <a:lnTo>
                  <a:pt x="541" y="464"/>
                </a:lnTo>
                <a:lnTo>
                  <a:pt x="518" y="463"/>
                </a:lnTo>
                <a:lnTo>
                  <a:pt x="498" y="459"/>
                </a:lnTo>
                <a:lnTo>
                  <a:pt x="477" y="454"/>
                </a:lnTo>
                <a:lnTo>
                  <a:pt x="457" y="447"/>
                </a:lnTo>
                <a:lnTo>
                  <a:pt x="439" y="439"/>
                </a:lnTo>
                <a:lnTo>
                  <a:pt x="421" y="428"/>
                </a:lnTo>
                <a:lnTo>
                  <a:pt x="405" y="415"/>
                </a:lnTo>
                <a:lnTo>
                  <a:pt x="390" y="402"/>
                </a:lnTo>
                <a:lnTo>
                  <a:pt x="376" y="386"/>
                </a:lnTo>
                <a:lnTo>
                  <a:pt x="363" y="370"/>
                </a:lnTo>
                <a:lnTo>
                  <a:pt x="352" y="352"/>
                </a:lnTo>
                <a:lnTo>
                  <a:pt x="344" y="333"/>
                </a:lnTo>
                <a:lnTo>
                  <a:pt x="337" y="314"/>
                </a:lnTo>
                <a:lnTo>
                  <a:pt x="332" y="294"/>
                </a:lnTo>
                <a:lnTo>
                  <a:pt x="328" y="273"/>
                </a:lnTo>
                <a:lnTo>
                  <a:pt x="327" y="250"/>
                </a:lnTo>
                <a:lnTo>
                  <a:pt x="327" y="250"/>
                </a:lnTo>
                <a:lnTo>
                  <a:pt x="328" y="229"/>
                </a:lnTo>
                <a:lnTo>
                  <a:pt x="332" y="208"/>
                </a:lnTo>
                <a:lnTo>
                  <a:pt x="337" y="188"/>
                </a:lnTo>
                <a:lnTo>
                  <a:pt x="344" y="168"/>
                </a:lnTo>
                <a:lnTo>
                  <a:pt x="352" y="150"/>
                </a:lnTo>
                <a:lnTo>
                  <a:pt x="363" y="132"/>
                </a:lnTo>
                <a:lnTo>
                  <a:pt x="376" y="115"/>
                </a:lnTo>
                <a:lnTo>
                  <a:pt x="390" y="100"/>
                </a:lnTo>
                <a:lnTo>
                  <a:pt x="405" y="86"/>
                </a:lnTo>
                <a:lnTo>
                  <a:pt x="421" y="74"/>
                </a:lnTo>
                <a:lnTo>
                  <a:pt x="439" y="63"/>
                </a:lnTo>
                <a:lnTo>
                  <a:pt x="457" y="55"/>
                </a:lnTo>
                <a:lnTo>
                  <a:pt x="477" y="48"/>
                </a:lnTo>
                <a:lnTo>
                  <a:pt x="498" y="42"/>
                </a:lnTo>
                <a:lnTo>
                  <a:pt x="518" y="39"/>
                </a:lnTo>
                <a:lnTo>
                  <a:pt x="541" y="38"/>
                </a:lnTo>
                <a:lnTo>
                  <a:pt x="541" y="38"/>
                </a:lnTo>
                <a:lnTo>
                  <a:pt x="562" y="39"/>
                </a:lnTo>
                <a:lnTo>
                  <a:pt x="583" y="42"/>
                </a:lnTo>
                <a:lnTo>
                  <a:pt x="603" y="48"/>
                </a:lnTo>
                <a:lnTo>
                  <a:pt x="624" y="55"/>
                </a:lnTo>
                <a:lnTo>
                  <a:pt x="642" y="63"/>
                </a:lnTo>
                <a:lnTo>
                  <a:pt x="660" y="74"/>
                </a:lnTo>
                <a:lnTo>
                  <a:pt x="675" y="86"/>
                </a:lnTo>
                <a:lnTo>
                  <a:pt x="691" y="100"/>
                </a:lnTo>
                <a:lnTo>
                  <a:pt x="705" y="115"/>
                </a:lnTo>
                <a:lnTo>
                  <a:pt x="717" y="132"/>
                </a:lnTo>
                <a:lnTo>
                  <a:pt x="728" y="150"/>
                </a:lnTo>
                <a:lnTo>
                  <a:pt x="736" y="168"/>
                </a:lnTo>
                <a:lnTo>
                  <a:pt x="744" y="188"/>
                </a:lnTo>
                <a:lnTo>
                  <a:pt x="748" y="208"/>
                </a:lnTo>
                <a:lnTo>
                  <a:pt x="752" y="229"/>
                </a:lnTo>
                <a:lnTo>
                  <a:pt x="753" y="250"/>
                </a:lnTo>
                <a:lnTo>
                  <a:pt x="753" y="250"/>
                </a:lnTo>
                <a:lnTo>
                  <a:pt x="752" y="273"/>
                </a:lnTo>
                <a:lnTo>
                  <a:pt x="748" y="294"/>
                </a:lnTo>
                <a:lnTo>
                  <a:pt x="744" y="314"/>
                </a:lnTo>
                <a:lnTo>
                  <a:pt x="736" y="333"/>
                </a:lnTo>
                <a:lnTo>
                  <a:pt x="728" y="352"/>
                </a:lnTo>
                <a:lnTo>
                  <a:pt x="717" y="370"/>
                </a:lnTo>
                <a:lnTo>
                  <a:pt x="705" y="386"/>
                </a:lnTo>
                <a:lnTo>
                  <a:pt x="691" y="402"/>
                </a:lnTo>
                <a:lnTo>
                  <a:pt x="675" y="415"/>
                </a:lnTo>
                <a:lnTo>
                  <a:pt x="660" y="428"/>
                </a:lnTo>
                <a:lnTo>
                  <a:pt x="642" y="439"/>
                </a:lnTo>
                <a:lnTo>
                  <a:pt x="624" y="447"/>
                </a:lnTo>
                <a:lnTo>
                  <a:pt x="603" y="454"/>
                </a:lnTo>
                <a:lnTo>
                  <a:pt x="583" y="459"/>
                </a:lnTo>
                <a:lnTo>
                  <a:pt x="562" y="463"/>
                </a:lnTo>
                <a:lnTo>
                  <a:pt x="541" y="464"/>
                </a:lnTo>
                <a:lnTo>
                  <a:pt x="541" y="464"/>
                </a:lnTo>
                <a:close/>
                <a:moveTo>
                  <a:pt x="541" y="56"/>
                </a:moveTo>
                <a:lnTo>
                  <a:pt x="541" y="56"/>
                </a:lnTo>
                <a:lnTo>
                  <a:pt x="520" y="57"/>
                </a:lnTo>
                <a:lnTo>
                  <a:pt x="501" y="60"/>
                </a:lnTo>
                <a:lnTo>
                  <a:pt x="482" y="64"/>
                </a:lnTo>
                <a:lnTo>
                  <a:pt x="464" y="72"/>
                </a:lnTo>
                <a:lnTo>
                  <a:pt x="447" y="79"/>
                </a:lnTo>
                <a:lnTo>
                  <a:pt x="432" y="90"/>
                </a:lnTo>
                <a:lnTo>
                  <a:pt x="416" y="100"/>
                </a:lnTo>
                <a:lnTo>
                  <a:pt x="403" y="112"/>
                </a:lnTo>
                <a:lnTo>
                  <a:pt x="390" y="127"/>
                </a:lnTo>
                <a:lnTo>
                  <a:pt x="379" y="142"/>
                </a:lnTo>
                <a:lnTo>
                  <a:pt x="369" y="158"/>
                </a:lnTo>
                <a:lnTo>
                  <a:pt x="361" y="175"/>
                </a:lnTo>
                <a:lnTo>
                  <a:pt x="354" y="193"/>
                </a:lnTo>
                <a:lnTo>
                  <a:pt x="349" y="212"/>
                </a:lnTo>
                <a:lnTo>
                  <a:pt x="346" y="231"/>
                </a:lnTo>
                <a:lnTo>
                  <a:pt x="345" y="250"/>
                </a:lnTo>
                <a:lnTo>
                  <a:pt x="345" y="250"/>
                </a:lnTo>
                <a:lnTo>
                  <a:pt x="346" y="271"/>
                </a:lnTo>
                <a:lnTo>
                  <a:pt x="349" y="290"/>
                </a:lnTo>
                <a:lnTo>
                  <a:pt x="354" y="309"/>
                </a:lnTo>
                <a:lnTo>
                  <a:pt x="361" y="327"/>
                </a:lnTo>
                <a:lnTo>
                  <a:pt x="369" y="344"/>
                </a:lnTo>
                <a:lnTo>
                  <a:pt x="379" y="360"/>
                </a:lnTo>
                <a:lnTo>
                  <a:pt x="390" y="375"/>
                </a:lnTo>
                <a:lnTo>
                  <a:pt x="403" y="388"/>
                </a:lnTo>
                <a:lnTo>
                  <a:pt x="416" y="402"/>
                </a:lnTo>
                <a:lnTo>
                  <a:pt x="432" y="412"/>
                </a:lnTo>
                <a:lnTo>
                  <a:pt x="447" y="422"/>
                </a:lnTo>
                <a:lnTo>
                  <a:pt x="464" y="430"/>
                </a:lnTo>
                <a:lnTo>
                  <a:pt x="482" y="438"/>
                </a:lnTo>
                <a:lnTo>
                  <a:pt x="501" y="442"/>
                </a:lnTo>
                <a:lnTo>
                  <a:pt x="520" y="445"/>
                </a:lnTo>
                <a:lnTo>
                  <a:pt x="541" y="446"/>
                </a:lnTo>
                <a:lnTo>
                  <a:pt x="541" y="446"/>
                </a:lnTo>
                <a:lnTo>
                  <a:pt x="560" y="445"/>
                </a:lnTo>
                <a:lnTo>
                  <a:pt x="579" y="442"/>
                </a:lnTo>
                <a:lnTo>
                  <a:pt x="598" y="438"/>
                </a:lnTo>
                <a:lnTo>
                  <a:pt x="616" y="430"/>
                </a:lnTo>
                <a:lnTo>
                  <a:pt x="633" y="422"/>
                </a:lnTo>
                <a:lnTo>
                  <a:pt x="649" y="412"/>
                </a:lnTo>
                <a:lnTo>
                  <a:pt x="664" y="402"/>
                </a:lnTo>
                <a:lnTo>
                  <a:pt x="679" y="388"/>
                </a:lnTo>
                <a:lnTo>
                  <a:pt x="691" y="375"/>
                </a:lnTo>
                <a:lnTo>
                  <a:pt x="702" y="360"/>
                </a:lnTo>
                <a:lnTo>
                  <a:pt x="712" y="344"/>
                </a:lnTo>
                <a:lnTo>
                  <a:pt x="720" y="327"/>
                </a:lnTo>
                <a:lnTo>
                  <a:pt x="727" y="309"/>
                </a:lnTo>
                <a:lnTo>
                  <a:pt x="732" y="290"/>
                </a:lnTo>
                <a:lnTo>
                  <a:pt x="734" y="271"/>
                </a:lnTo>
                <a:lnTo>
                  <a:pt x="735" y="250"/>
                </a:lnTo>
                <a:lnTo>
                  <a:pt x="735" y="250"/>
                </a:lnTo>
                <a:lnTo>
                  <a:pt x="734" y="231"/>
                </a:lnTo>
                <a:lnTo>
                  <a:pt x="732" y="212"/>
                </a:lnTo>
                <a:lnTo>
                  <a:pt x="727" y="193"/>
                </a:lnTo>
                <a:lnTo>
                  <a:pt x="720" y="175"/>
                </a:lnTo>
                <a:lnTo>
                  <a:pt x="712" y="158"/>
                </a:lnTo>
                <a:lnTo>
                  <a:pt x="702" y="142"/>
                </a:lnTo>
                <a:lnTo>
                  <a:pt x="691" y="127"/>
                </a:lnTo>
                <a:lnTo>
                  <a:pt x="679" y="112"/>
                </a:lnTo>
                <a:lnTo>
                  <a:pt x="664" y="100"/>
                </a:lnTo>
                <a:lnTo>
                  <a:pt x="649" y="90"/>
                </a:lnTo>
                <a:lnTo>
                  <a:pt x="633" y="79"/>
                </a:lnTo>
                <a:lnTo>
                  <a:pt x="616" y="72"/>
                </a:lnTo>
                <a:lnTo>
                  <a:pt x="598" y="64"/>
                </a:lnTo>
                <a:lnTo>
                  <a:pt x="579" y="60"/>
                </a:lnTo>
                <a:lnTo>
                  <a:pt x="560" y="57"/>
                </a:lnTo>
                <a:lnTo>
                  <a:pt x="541" y="56"/>
                </a:lnTo>
                <a:lnTo>
                  <a:pt x="541" y="56"/>
                </a:lnTo>
                <a:close/>
                <a:moveTo>
                  <a:pt x="452" y="259"/>
                </a:moveTo>
                <a:lnTo>
                  <a:pt x="507" y="259"/>
                </a:lnTo>
                <a:lnTo>
                  <a:pt x="426" y="138"/>
                </a:lnTo>
                <a:lnTo>
                  <a:pt x="476" y="138"/>
                </a:lnTo>
                <a:lnTo>
                  <a:pt x="541" y="240"/>
                </a:lnTo>
                <a:lnTo>
                  <a:pt x="604" y="138"/>
                </a:lnTo>
                <a:lnTo>
                  <a:pt x="654" y="138"/>
                </a:lnTo>
                <a:lnTo>
                  <a:pt x="572" y="259"/>
                </a:lnTo>
                <a:lnTo>
                  <a:pt x="628" y="259"/>
                </a:lnTo>
                <a:lnTo>
                  <a:pt x="628" y="290"/>
                </a:lnTo>
                <a:lnTo>
                  <a:pt x="560" y="290"/>
                </a:lnTo>
                <a:lnTo>
                  <a:pt x="560" y="315"/>
                </a:lnTo>
                <a:lnTo>
                  <a:pt x="628" y="315"/>
                </a:lnTo>
                <a:lnTo>
                  <a:pt x="628" y="346"/>
                </a:lnTo>
                <a:lnTo>
                  <a:pt x="560" y="346"/>
                </a:lnTo>
                <a:lnTo>
                  <a:pt x="560" y="382"/>
                </a:lnTo>
                <a:lnTo>
                  <a:pt x="519" y="382"/>
                </a:lnTo>
                <a:lnTo>
                  <a:pt x="519" y="346"/>
                </a:lnTo>
                <a:lnTo>
                  <a:pt x="452" y="346"/>
                </a:lnTo>
                <a:lnTo>
                  <a:pt x="452" y="315"/>
                </a:lnTo>
                <a:lnTo>
                  <a:pt x="519" y="315"/>
                </a:lnTo>
                <a:lnTo>
                  <a:pt x="519" y="290"/>
                </a:lnTo>
                <a:lnTo>
                  <a:pt x="452" y="290"/>
                </a:lnTo>
                <a:lnTo>
                  <a:pt x="452" y="259"/>
                </a:lnTo>
                <a:close/>
                <a:moveTo>
                  <a:pt x="250" y="502"/>
                </a:moveTo>
                <a:lnTo>
                  <a:pt x="250" y="502"/>
                </a:lnTo>
                <a:lnTo>
                  <a:pt x="225" y="504"/>
                </a:lnTo>
                <a:lnTo>
                  <a:pt x="200" y="507"/>
                </a:lnTo>
                <a:lnTo>
                  <a:pt x="176" y="513"/>
                </a:lnTo>
                <a:lnTo>
                  <a:pt x="153" y="522"/>
                </a:lnTo>
                <a:lnTo>
                  <a:pt x="132" y="532"/>
                </a:lnTo>
                <a:lnTo>
                  <a:pt x="110" y="544"/>
                </a:lnTo>
                <a:lnTo>
                  <a:pt x="91" y="559"/>
                </a:lnTo>
                <a:lnTo>
                  <a:pt x="73" y="576"/>
                </a:lnTo>
                <a:lnTo>
                  <a:pt x="57" y="594"/>
                </a:lnTo>
                <a:lnTo>
                  <a:pt x="43" y="613"/>
                </a:lnTo>
                <a:lnTo>
                  <a:pt x="30" y="633"/>
                </a:lnTo>
                <a:lnTo>
                  <a:pt x="20" y="655"/>
                </a:lnTo>
                <a:lnTo>
                  <a:pt x="12" y="678"/>
                </a:lnTo>
                <a:lnTo>
                  <a:pt x="4" y="702"/>
                </a:lnTo>
                <a:lnTo>
                  <a:pt x="1" y="727"/>
                </a:lnTo>
                <a:lnTo>
                  <a:pt x="0" y="753"/>
                </a:lnTo>
                <a:lnTo>
                  <a:pt x="0" y="753"/>
                </a:lnTo>
                <a:lnTo>
                  <a:pt x="1" y="778"/>
                </a:lnTo>
                <a:lnTo>
                  <a:pt x="4" y="804"/>
                </a:lnTo>
                <a:lnTo>
                  <a:pt x="12" y="828"/>
                </a:lnTo>
                <a:lnTo>
                  <a:pt x="20" y="850"/>
                </a:lnTo>
                <a:lnTo>
                  <a:pt x="30" y="872"/>
                </a:lnTo>
                <a:lnTo>
                  <a:pt x="43" y="892"/>
                </a:lnTo>
                <a:lnTo>
                  <a:pt x="57" y="912"/>
                </a:lnTo>
                <a:lnTo>
                  <a:pt x="73" y="930"/>
                </a:lnTo>
                <a:lnTo>
                  <a:pt x="91" y="946"/>
                </a:lnTo>
                <a:lnTo>
                  <a:pt x="110" y="961"/>
                </a:lnTo>
                <a:lnTo>
                  <a:pt x="132" y="973"/>
                </a:lnTo>
                <a:lnTo>
                  <a:pt x="153" y="984"/>
                </a:lnTo>
                <a:lnTo>
                  <a:pt x="176" y="992"/>
                </a:lnTo>
                <a:lnTo>
                  <a:pt x="200" y="998"/>
                </a:lnTo>
                <a:lnTo>
                  <a:pt x="225" y="1002"/>
                </a:lnTo>
                <a:lnTo>
                  <a:pt x="250" y="1003"/>
                </a:lnTo>
                <a:lnTo>
                  <a:pt x="250" y="1003"/>
                </a:lnTo>
                <a:lnTo>
                  <a:pt x="277" y="1002"/>
                </a:lnTo>
                <a:lnTo>
                  <a:pt x="301" y="998"/>
                </a:lnTo>
                <a:lnTo>
                  <a:pt x="325" y="992"/>
                </a:lnTo>
                <a:lnTo>
                  <a:pt x="348" y="984"/>
                </a:lnTo>
                <a:lnTo>
                  <a:pt x="370" y="973"/>
                </a:lnTo>
                <a:lnTo>
                  <a:pt x="391" y="961"/>
                </a:lnTo>
                <a:lnTo>
                  <a:pt x="410" y="946"/>
                </a:lnTo>
                <a:lnTo>
                  <a:pt x="428" y="930"/>
                </a:lnTo>
                <a:lnTo>
                  <a:pt x="444" y="912"/>
                </a:lnTo>
                <a:lnTo>
                  <a:pt x="458" y="892"/>
                </a:lnTo>
                <a:lnTo>
                  <a:pt x="471" y="872"/>
                </a:lnTo>
                <a:lnTo>
                  <a:pt x="482" y="850"/>
                </a:lnTo>
                <a:lnTo>
                  <a:pt x="490" y="828"/>
                </a:lnTo>
                <a:lnTo>
                  <a:pt x="496" y="804"/>
                </a:lnTo>
                <a:lnTo>
                  <a:pt x="500" y="778"/>
                </a:lnTo>
                <a:lnTo>
                  <a:pt x="501" y="753"/>
                </a:lnTo>
                <a:lnTo>
                  <a:pt x="501" y="753"/>
                </a:lnTo>
                <a:lnTo>
                  <a:pt x="500" y="727"/>
                </a:lnTo>
                <a:lnTo>
                  <a:pt x="496" y="702"/>
                </a:lnTo>
                <a:lnTo>
                  <a:pt x="490" y="678"/>
                </a:lnTo>
                <a:lnTo>
                  <a:pt x="482" y="655"/>
                </a:lnTo>
                <a:lnTo>
                  <a:pt x="471" y="633"/>
                </a:lnTo>
                <a:lnTo>
                  <a:pt x="458" y="613"/>
                </a:lnTo>
                <a:lnTo>
                  <a:pt x="444" y="594"/>
                </a:lnTo>
                <a:lnTo>
                  <a:pt x="428" y="576"/>
                </a:lnTo>
                <a:lnTo>
                  <a:pt x="410" y="559"/>
                </a:lnTo>
                <a:lnTo>
                  <a:pt x="391" y="544"/>
                </a:lnTo>
                <a:lnTo>
                  <a:pt x="370" y="532"/>
                </a:lnTo>
                <a:lnTo>
                  <a:pt x="348" y="522"/>
                </a:lnTo>
                <a:lnTo>
                  <a:pt x="325" y="513"/>
                </a:lnTo>
                <a:lnTo>
                  <a:pt x="301" y="507"/>
                </a:lnTo>
                <a:lnTo>
                  <a:pt x="277" y="504"/>
                </a:lnTo>
                <a:lnTo>
                  <a:pt x="250" y="502"/>
                </a:lnTo>
                <a:lnTo>
                  <a:pt x="250" y="502"/>
                </a:lnTo>
                <a:close/>
                <a:moveTo>
                  <a:pt x="250" y="966"/>
                </a:moveTo>
                <a:lnTo>
                  <a:pt x="250" y="966"/>
                </a:lnTo>
                <a:lnTo>
                  <a:pt x="229" y="964"/>
                </a:lnTo>
                <a:lnTo>
                  <a:pt x="207" y="962"/>
                </a:lnTo>
                <a:lnTo>
                  <a:pt x="187" y="956"/>
                </a:lnTo>
                <a:lnTo>
                  <a:pt x="168" y="949"/>
                </a:lnTo>
                <a:lnTo>
                  <a:pt x="150" y="940"/>
                </a:lnTo>
                <a:lnTo>
                  <a:pt x="132" y="930"/>
                </a:lnTo>
                <a:lnTo>
                  <a:pt x="115" y="918"/>
                </a:lnTo>
                <a:lnTo>
                  <a:pt x="100" y="903"/>
                </a:lnTo>
                <a:lnTo>
                  <a:pt x="86" y="888"/>
                </a:lnTo>
                <a:lnTo>
                  <a:pt x="74" y="872"/>
                </a:lnTo>
                <a:lnTo>
                  <a:pt x="63" y="854"/>
                </a:lnTo>
                <a:lnTo>
                  <a:pt x="54" y="836"/>
                </a:lnTo>
                <a:lnTo>
                  <a:pt x="46" y="816"/>
                </a:lnTo>
                <a:lnTo>
                  <a:pt x="42" y="795"/>
                </a:lnTo>
                <a:lnTo>
                  <a:pt x="38" y="775"/>
                </a:lnTo>
                <a:lnTo>
                  <a:pt x="37" y="753"/>
                </a:lnTo>
                <a:lnTo>
                  <a:pt x="37" y="753"/>
                </a:lnTo>
                <a:lnTo>
                  <a:pt x="38" y="730"/>
                </a:lnTo>
                <a:lnTo>
                  <a:pt x="42" y="710"/>
                </a:lnTo>
                <a:lnTo>
                  <a:pt x="46" y="690"/>
                </a:lnTo>
                <a:lnTo>
                  <a:pt x="54" y="669"/>
                </a:lnTo>
                <a:lnTo>
                  <a:pt x="63" y="651"/>
                </a:lnTo>
                <a:lnTo>
                  <a:pt x="74" y="633"/>
                </a:lnTo>
                <a:lnTo>
                  <a:pt x="86" y="618"/>
                </a:lnTo>
                <a:lnTo>
                  <a:pt x="100" y="602"/>
                </a:lnTo>
                <a:lnTo>
                  <a:pt x="115" y="589"/>
                </a:lnTo>
                <a:lnTo>
                  <a:pt x="132" y="576"/>
                </a:lnTo>
                <a:lnTo>
                  <a:pt x="150" y="565"/>
                </a:lnTo>
                <a:lnTo>
                  <a:pt x="168" y="556"/>
                </a:lnTo>
                <a:lnTo>
                  <a:pt x="187" y="549"/>
                </a:lnTo>
                <a:lnTo>
                  <a:pt x="207" y="544"/>
                </a:lnTo>
                <a:lnTo>
                  <a:pt x="229" y="541"/>
                </a:lnTo>
                <a:lnTo>
                  <a:pt x="250" y="540"/>
                </a:lnTo>
                <a:lnTo>
                  <a:pt x="250" y="540"/>
                </a:lnTo>
                <a:lnTo>
                  <a:pt x="272" y="541"/>
                </a:lnTo>
                <a:lnTo>
                  <a:pt x="294" y="544"/>
                </a:lnTo>
                <a:lnTo>
                  <a:pt x="314" y="549"/>
                </a:lnTo>
                <a:lnTo>
                  <a:pt x="333" y="556"/>
                </a:lnTo>
                <a:lnTo>
                  <a:pt x="352" y="565"/>
                </a:lnTo>
                <a:lnTo>
                  <a:pt x="369" y="576"/>
                </a:lnTo>
                <a:lnTo>
                  <a:pt x="386" y="589"/>
                </a:lnTo>
                <a:lnTo>
                  <a:pt x="402" y="602"/>
                </a:lnTo>
                <a:lnTo>
                  <a:pt x="415" y="618"/>
                </a:lnTo>
                <a:lnTo>
                  <a:pt x="427" y="633"/>
                </a:lnTo>
                <a:lnTo>
                  <a:pt x="438" y="651"/>
                </a:lnTo>
                <a:lnTo>
                  <a:pt x="447" y="669"/>
                </a:lnTo>
                <a:lnTo>
                  <a:pt x="454" y="690"/>
                </a:lnTo>
                <a:lnTo>
                  <a:pt x="459" y="710"/>
                </a:lnTo>
                <a:lnTo>
                  <a:pt x="463" y="730"/>
                </a:lnTo>
                <a:lnTo>
                  <a:pt x="464" y="753"/>
                </a:lnTo>
                <a:lnTo>
                  <a:pt x="464" y="753"/>
                </a:lnTo>
                <a:lnTo>
                  <a:pt x="463" y="775"/>
                </a:lnTo>
                <a:lnTo>
                  <a:pt x="459" y="795"/>
                </a:lnTo>
                <a:lnTo>
                  <a:pt x="454" y="816"/>
                </a:lnTo>
                <a:lnTo>
                  <a:pt x="447" y="836"/>
                </a:lnTo>
                <a:lnTo>
                  <a:pt x="438" y="854"/>
                </a:lnTo>
                <a:lnTo>
                  <a:pt x="427" y="872"/>
                </a:lnTo>
                <a:lnTo>
                  <a:pt x="415" y="888"/>
                </a:lnTo>
                <a:lnTo>
                  <a:pt x="402" y="903"/>
                </a:lnTo>
                <a:lnTo>
                  <a:pt x="386" y="918"/>
                </a:lnTo>
                <a:lnTo>
                  <a:pt x="369" y="930"/>
                </a:lnTo>
                <a:lnTo>
                  <a:pt x="352" y="940"/>
                </a:lnTo>
                <a:lnTo>
                  <a:pt x="333" y="949"/>
                </a:lnTo>
                <a:lnTo>
                  <a:pt x="314" y="956"/>
                </a:lnTo>
                <a:lnTo>
                  <a:pt x="294" y="962"/>
                </a:lnTo>
                <a:lnTo>
                  <a:pt x="272" y="964"/>
                </a:lnTo>
                <a:lnTo>
                  <a:pt x="250" y="966"/>
                </a:lnTo>
                <a:lnTo>
                  <a:pt x="250" y="966"/>
                </a:lnTo>
                <a:close/>
                <a:moveTo>
                  <a:pt x="446" y="753"/>
                </a:moveTo>
                <a:lnTo>
                  <a:pt x="446" y="753"/>
                </a:lnTo>
                <a:lnTo>
                  <a:pt x="445" y="772"/>
                </a:lnTo>
                <a:lnTo>
                  <a:pt x="442" y="792"/>
                </a:lnTo>
                <a:lnTo>
                  <a:pt x="436" y="811"/>
                </a:lnTo>
                <a:lnTo>
                  <a:pt x="430" y="829"/>
                </a:lnTo>
                <a:lnTo>
                  <a:pt x="422" y="846"/>
                </a:lnTo>
                <a:lnTo>
                  <a:pt x="412" y="861"/>
                </a:lnTo>
                <a:lnTo>
                  <a:pt x="402" y="877"/>
                </a:lnTo>
                <a:lnTo>
                  <a:pt x="388" y="890"/>
                </a:lnTo>
                <a:lnTo>
                  <a:pt x="375" y="903"/>
                </a:lnTo>
                <a:lnTo>
                  <a:pt x="360" y="914"/>
                </a:lnTo>
                <a:lnTo>
                  <a:pt x="344" y="925"/>
                </a:lnTo>
                <a:lnTo>
                  <a:pt x="326" y="932"/>
                </a:lnTo>
                <a:lnTo>
                  <a:pt x="308" y="939"/>
                </a:lnTo>
                <a:lnTo>
                  <a:pt x="290" y="944"/>
                </a:lnTo>
                <a:lnTo>
                  <a:pt x="271" y="946"/>
                </a:lnTo>
                <a:lnTo>
                  <a:pt x="250" y="948"/>
                </a:lnTo>
                <a:lnTo>
                  <a:pt x="250" y="948"/>
                </a:lnTo>
                <a:lnTo>
                  <a:pt x="231" y="946"/>
                </a:lnTo>
                <a:lnTo>
                  <a:pt x="211" y="944"/>
                </a:lnTo>
                <a:lnTo>
                  <a:pt x="193" y="939"/>
                </a:lnTo>
                <a:lnTo>
                  <a:pt x="175" y="932"/>
                </a:lnTo>
                <a:lnTo>
                  <a:pt x="158" y="925"/>
                </a:lnTo>
                <a:lnTo>
                  <a:pt x="141" y="914"/>
                </a:lnTo>
                <a:lnTo>
                  <a:pt x="127" y="903"/>
                </a:lnTo>
                <a:lnTo>
                  <a:pt x="112" y="890"/>
                </a:lnTo>
                <a:lnTo>
                  <a:pt x="100" y="877"/>
                </a:lnTo>
                <a:lnTo>
                  <a:pt x="88" y="861"/>
                </a:lnTo>
                <a:lnTo>
                  <a:pt x="79" y="846"/>
                </a:lnTo>
                <a:lnTo>
                  <a:pt x="70" y="829"/>
                </a:lnTo>
                <a:lnTo>
                  <a:pt x="64" y="811"/>
                </a:lnTo>
                <a:lnTo>
                  <a:pt x="60" y="792"/>
                </a:lnTo>
                <a:lnTo>
                  <a:pt x="56" y="772"/>
                </a:lnTo>
                <a:lnTo>
                  <a:pt x="55" y="753"/>
                </a:lnTo>
                <a:lnTo>
                  <a:pt x="55" y="753"/>
                </a:lnTo>
                <a:lnTo>
                  <a:pt x="56" y="733"/>
                </a:lnTo>
                <a:lnTo>
                  <a:pt x="60" y="714"/>
                </a:lnTo>
                <a:lnTo>
                  <a:pt x="64" y="694"/>
                </a:lnTo>
                <a:lnTo>
                  <a:pt x="70" y="676"/>
                </a:lnTo>
                <a:lnTo>
                  <a:pt x="79" y="660"/>
                </a:lnTo>
                <a:lnTo>
                  <a:pt x="88" y="644"/>
                </a:lnTo>
                <a:lnTo>
                  <a:pt x="100" y="628"/>
                </a:lnTo>
                <a:lnTo>
                  <a:pt x="112" y="615"/>
                </a:lnTo>
                <a:lnTo>
                  <a:pt x="127" y="602"/>
                </a:lnTo>
                <a:lnTo>
                  <a:pt x="141" y="591"/>
                </a:lnTo>
                <a:lnTo>
                  <a:pt x="158" y="582"/>
                </a:lnTo>
                <a:lnTo>
                  <a:pt x="175" y="573"/>
                </a:lnTo>
                <a:lnTo>
                  <a:pt x="193" y="566"/>
                </a:lnTo>
                <a:lnTo>
                  <a:pt x="211" y="561"/>
                </a:lnTo>
                <a:lnTo>
                  <a:pt x="231" y="559"/>
                </a:lnTo>
                <a:lnTo>
                  <a:pt x="250" y="558"/>
                </a:lnTo>
                <a:lnTo>
                  <a:pt x="250" y="558"/>
                </a:lnTo>
                <a:lnTo>
                  <a:pt x="271" y="559"/>
                </a:lnTo>
                <a:lnTo>
                  <a:pt x="290" y="561"/>
                </a:lnTo>
                <a:lnTo>
                  <a:pt x="308" y="566"/>
                </a:lnTo>
                <a:lnTo>
                  <a:pt x="326" y="573"/>
                </a:lnTo>
                <a:lnTo>
                  <a:pt x="344" y="582"/>
                </a:lnTo>
                <a:lnTo>
                  <a:pt x="360" y="591"/>
                </a:lnTo>
                <a:lnTo>
                  <a:pt x="375" y="602"/>
                </a:lnTo>
                <a:lnTo>
                  <a:pt x="388" y="615"/>
                </a:lnTo>
                <a:lnTo>
                  <a:pt x="402" y="628"/>
                </a:lnTo>
                <a:lnTo>
                  <a:pt x="412" y="644"/>
                </a:lnTo>
                <a:lnTo>
                  <a:pt x="422" y="660"/>
                </a:lnTo>
                <a:lnTo>
                  <a:pt x="430" y="676"/>
                </a:lnTo>
                <a:lnTo>
                  <a:pt x="436" y="694"/>
                </a:lnTo>
                <a:lnTo>
                  <a:pt x="442" y="714"/>
                </a:lnTo>
                <a:lnTo>
                  <a:pt x="445" y="733"/>
                </a:lnTo>
                <a:lnTo>
                  <a:pt x="446" y="753"/>
                </a:lnTo>
                <a:lnTo>
                  <a:pt x="446" y="753"/>
                </a:lnTo>
                <a:close/>
                <a:moveTo>
                  <a:pt x="328" y="655"/>
                </a:moveTo>
                <a:lnTo>
                  <a:pt x="328" y="655"/>
                </a:lnTo>
                <a:lnTo>
                  <a:pt x="314" y="645"/>
                </a:lnTo>
                <a:lnTo>
                  <a:pt x="300" y="638"/>
                </a:lnTo>
                <a:lnTo>
                  <a:pt x="283" y="632"/>
                </a:lnTo>
                <a:lnTo>
                  <a:pt x="265" y="628"/>
                </a:lnTo>
                <a:lnTo>
                  <a:pt x="265" y="608"/>
                </a:lnTo>
                <a:lnTo>
                  <a:pt x="236" y="608"/>
                </a:lnTo>
                <a:lnTo>
                  <a:pt x="236" y="628"/>
                </a:lnTo>
                <a:lnTo>
                  <a:pt x="236" y="628"/>
                </a:lnTo>
                <a:lnTo>
                  <a:pt x="220" y="631"/>
                </a:lnTo>
                <a:lnTo>
                  <a:pt x="207" y="634"/>
                </a:lnTo>
                <a:lnTo>
                  <a:pt x="195" y="640"/>
                </a:lnTo>
                <a:lnTo>
                  <a:pt x="184" y="649"/>
                </a:lnTo>
                <a:lnTo>
                  <a:pt x="176" y="657"/>
                </a:lnTo>
                <a:lnTo>
                  <a:pt x="170" y="668"/>
                </a:lnTo>
                <a:lnTo>
                  <a:pt x="166" y="680"/>
                </a:lnTo>
                <a:lnTo>
                  <a:pt x="165" y="693"/>
                </a:lnTo>
                <a:lnTo>
                  <a:pt x="165" y="693"/>
                </a:lnTo>
                <a:lnTo>
                  <a:pt x="165" y="693"/>
                </a:lnTo>
                <a:lnTo>
                  <a:pt x="165" y="706"/>
                </a:lnTo>
                <a:lnTo>
                  <a:pt x="169" y="718"/>
                </a:lnTo>
                <a:lnTo>
                  <a:pt x="175" y="729"/>
                </a:lnTo>
                <a:lnTo>
                  <a:pt x="182" y="738"/>
                </a:lnTo>
                <a:lnTo>
                  <a:pt x="193" y="745"/>
                </a:lnTo>
                <a:lnTo>
                  <a:pt x="205" y="752"/>
                </a:lnTo>
                <a:lnTo>
                  <a:pt x="220" y="758"/>
                </a:lnTo>
                <a:lnTo>
                  <a:pt x="237" y="763"/>
                </a:lnTo>
                <a:lnTo>
                  <a:pt x="237" y="830"/>
                </a:lnTo>
                <a:lnTo>
                  <a:pt x="237" y="830"/>
                </a:lnTo>
                <a:lnTo>
                  <a:pt x="222" y="825"/>
                </a:lnTo>
                <a:lnTo>
                  <a:pt x="206" y="819"/>
                </a:lnTo>
                <a:lnTo>
                  <a:pt x="192" y="811"/>
                </a:lnTo>
                <a:lnTo>
                  <a:pt x="177" y="800"/>
                </a:lnTo>
                <a:lnTo>
                  <a:pt x="156" y="831"/>
                </a:lnTo>
                <a:lnTo>
                  <a:pt x="156" y="831"/>
                </a:lnTo>
                <a:lnTo>
                  <a:pt x="164" y="837"/>
                </a:lnTo>
                <a:lnTo>
                  <a:pt x="174" y="843"/>
                </a:lnTo>
                <a:lnTo>
                  <a:pt x="183" y="849"/>
                </a:lnTo>
                <a:lnTo>
                  <a:pt x="193" y="853"/>
                </a:lnTo>
                <a:lnTo>
                  <a:pt x="204" y="858"/>
                </a:lnTo>
                <a:lnTo>
                  <a:pt x="214" y="860"/>
                </a:lnTo>
                <a:lnTo>
                  <a:pt x="225" y="862"/>
                </a:lnTo>
                <a:lnTo>
                  <a:pt x="236" y="865"/>
                </a:lnTo>
                <a:lnTo>
                  <a:pt x="236" y="898"/>
                </a:lnTo>
                <a:lnTo>
                  <a:pt x="265" y="898"/>
                </a:lnTo>
                <a:lnTo>
                  <a:pt x="265" y="865"/>
                </a:lnTo>
                <a:lnTo>
                  <a:pt x="265" y="865"/>
                </a:lnTo>
                <a:lnTo>
                  <a:pt x="280" y="862"/>
                </a:lnTo>
                <a:lnTo>
                  <a:pt x="295" y="859"/>
                </a:lnTo>
                <a:lnTo>
                  <a:pt x="307" y="853"/>
                </a:lnTo>
                <a:lnTo>
                  <a:pt x="318" y="844"/>
                </a:lnTo>
                <a:lnTo>
                  <a:pt x="326" y="835"/>
                </a:lnTo>
                <a:lnTo>
                  <a:pt x="332" y="825"/>
                </a:lnTo>
                <a:lnTo>
                  <a:pt x="336" y="813"/>
                </a:lnTo>
                <a:lnTo>
                  <a:pt x="337" y="800"/>
                </a:lnTo>
                <a:lnTo>
                  <a:pt x="337" y="799"/>
                </a:lnTo>
                <a:lnTo>
                  <a:pt x="337" y="799"/>
                </a:lnTo>
                <a:lnTo>
                  <a:pt x="337" y="786"/>
                </a:lnTo>
                <a:lnTo>
                  <a:pt x="333" y="775"/>
                </a:lnTo>
                <a:lnTo>
                  <a:pt x="327" y="764"/>
                </a:lnTo>
                <a:lnTo>
                  <a:pt x="320" y="756"/>
                </a:lnTo>
                <a:lnTo>
                  <a:pt x="309" y="747"/>
                </a:lnTo>
                <a:lnTo>
                  <a:pt x="297" y="740"/>
                </a:lnTo>
                <a:lnTo>
                  <a:pt x="282" y="735"/>
                </a:lnTo>
                <a:lnTo>
                  <a:pt x="264" y="729"/>
                </a:lnTo>
                <a:lnTo>
                  <a:pt x="264" y="664"/>
                </a:lnTo>
                <a:lnTo>
                  <a:pt x="264" y="664"/>
                </a:lnTo>
                <a:lnTo>
                  <a:pt x="276" y="668"/>
                </a:lnTo>
                <a:lnTo>
                  <a:pt x="288" y="673"/>
                </a:lnTo>
                <a:lnTo>
                  <a:pt x="298" y="679"/>
                </a:lnTo>
                <a:lnTo>
                  <a:pt x="310" y="686"/>
                </a:lnTo>
                <a:lnTo>
                  <a:pt x="328" y="655"/>
                </a:lnTo>
                <a:close/>
                <a:moveTo>
                  <a:pt x="237" y="722"/>
                </a:moveTo>
                <a:lnTo>
                  <a:pt x="237" y="662"/>
                </a:lnTo>
                <a:lnTo>
                  <a:pt x="237" y="662"/>
                </a:lnTo>
                <a:lnTo>
                  <a:pt x="230" y="663"/>
                </a:lnTo>
                <a:lnTo>
                  <a:pt x="223" y="666"/>
                </a:lnTo>
                <a:lnTo>
                  <a:pt x="217" y="668"/>
                </a:lnTo>
                <a:lnTo>
                  <a:pt x="213" y="672"/>
                </a:lnTo>
                <a:lnTo>
                  <a:pt x="210" y="675"/>
                </a:lnTo>
                <a:lnTo>
                  <a:pt x="207" y="680"/>
                </a:lnTo>
                <a:lnTo>
                  <a:pt x="205" y="685"/>
                </a:lnTo>
                <a:lnTo>
                  <a:pt x="205" y="691"/>
                </a:lnTo>
                <a:lnTo>
                  <a:pt x="205" y="691"/>
                </a:lnTo>
                <a:lnTo>
                  <a:pt x="205" y="691"/>
                </a:lnTo>
                <a:lnTo>
                  <a:pt x="205" y="696"/>
                </a:lnTo>
                <a:lnTo>
                  <a:pt x="206" y="700"/>
                </a:lnTo>
                <a:lnTo>
                  <a:pt x="208" y="705"/>
                </a:lnTo>
                <a:lnTo>
                  <a:pt x="211" y="709"/>
                </a:lnTo>
                <a:lnTo>
                  <a:pt x="216" y="712"/>
                </a:lnTo>
                <a:lnTo>
                  <a:pt x="222" y="716"/>
                </a:lnTo>
                <a:lnTo>
                  <a:pt x="229" y="720"/>
                </a:lnTo>
                <a:lnTo>
                  <a:pt x="237" y="722"/>
                </a:lnTo>
                <a:lnTo>
                  <a:pt x="237" y="722"/>
                </a:lnTo>
                <a:close/>
                <a:moveTo>
                  <a:pt x="264" y="769"/>
                </a:moveTo>
                <a:lnTo>
                  <a:pt x="264" y="831"/>
                </a:lnTo>
                <a:lnTo>
                  <a:pt x="264" y="831"/>
                </a:lnTo>
                <a:lnTo>
                  <a:pt x="272" y="830"/>
                </a:lnTo>
                <a:lnTo>
                  <a:pt x="278" y="828"/>
                </a:lnTo>
                <a:lnTo>
                  <a:pt x="284" y="825"/>
                </a:lnTo>
                <a:lnTo>
                  <a:pt x="289" y="822"/>
                </a:lnTo>
                <a:lnTo>
                  <a:pt x="292" y="818"/>
                </a:lnTo>
                <a:lnTo>
                  <a:pt x="295" y="813"/>
                </a:lnTo>
                <a:lnTo>
                  <a:pt x="297" y="807"/>
                </a:lnTo>
                <a:lnTo>
                  <a:pt x="297" y="802"/>
                </a:lnTo>
                <a:lnTo>
                  <a:pt x="297" y="801"/>
                </a:lnTo>
                <a:lnTo>
                  <a:pt x="297" y="801"/>
                </a:lnTo>
                <a:lnTo>
                  <a:pt x="297" y="796"/>
                </a:lnTo>
                <a:lnTo>
                  <a:pt x="296" y="790"/>
                </a:lnTo>
                <a:lnTo>
                  <a:pt x="294" y="787"/>
                </a:lnTo>
                <a:lnTo>
                  <a:pt x="290" y="782"/>
                </a:lnTo>
                <a:lnTo>
                  <a:pt x="286" y="778"/>
                </a:lnTo>
                <a:lnTo>
                  <a:pt x="280" y="776"/>
                </a:lnTo>
                <a:lnTo>
                  <a:pt x="273" y="772"/>
                </a:lnTo>
                <a:lnTo>
                  <a:pt x="264" y="769"/>
                </a:lnTo>
                <a:lnTo>
                  <a:pt x="264" y="769"/>
                </a:lnTo>
                <a:close/>
                <a:moveTo>
                  <a:pt x="830" y="502"/>
                </a:moveTo>
                <a:lnTo>
                  <a:pt x="830" y="502"/>
                </a:lnTo>
                <a:lnTo>
                  <a:pt x="805" y="504"/>
                </a:lnTo>
                <a:lnTo>
                  <a:pt x="780" y="507"/>
                </a:lnTo>
                <a:lnTo>
                  <a:pt x="756" y="513"/>
                </a:lnTo>
                <a:lnTo>
                  <a:pt x="733" y="522"/>
                </a:lnTo>
                <a:lnTo>
                  <a:pt x="710" y="532"/>
                </a:lnTo>
                <a:lnTo>
                  <a:pt x="690" y="544"/>
                </a:lnTo>
                <a:lnTo>
                  <a:pt x="670" y="559"/>
                </a:lnTo>
                <a:lnTo>
                  <a:pt x="652" y="576"/>
                </a:lnTo>
                <a:lnTo>
                  <a:pt x="637" y="594"/>
                </a:lnTo>
                <a:lnTo>
                  <a:pt x="622" y="613"/>
                </a:lnTo>
                <a:lnTo>
                  <a:pt x="609" y="633"/>
                </a:lnTo>
                <a:lnTo>
                  <a:pt x="598" y="655"/>
                </a:lnTo>
                <a:lnTo>
                  <a:pt x="590" y="678"/>
                </a:lnTo>
                <a:lnTo>
                  <a:pt x="584" y="702"/>
                </a:lnTo>
                <a:lnTo>
                  <a:pt x="580" y="727"/>
                </a:lnTo>
                <a:lnTo>
                  <a:pt x="579" y="753"/>
                </a:lnTo>
                <a:lnTo>
                  <a:pt x="579" y="753"/>
                </a:lnTo>
                <a:lnTo>
                  <a:pt x="580" y="778"/>
                </a:lnTo>
                <a:lnTo>
                  <a:pt x="584" y="804"/>
                </a:lnTo>
                <a:lnTo>
                  <a:pt x="590" y="828"/>
                </a:lnTo>
                <a:lnTo>
                  <a:pt x="598" y="850"/>
                </a:lnTo>
                <a:lnTo>
                  <a:pt x="609" y="872"/>
                </a:lnTo>
                <a:lnTo>
                  <a:pt x="622" y="892"/>
                </a:lnTo>
                <a:lnTo>
                  <a:pt x="637" y="912"/>
                </a:lnTo>
                <a:lnTo>
                  <a:pt x="652" y="930"/>
                </a:lnTo>
                <a:lnTo>
                  <a:pt x="670" y="946"/>
                </a:lnTo>
                <a:lnTo>
                  <a:pt x="690" y="961"/>
                </a:lnTo>
                <a:lnTo>
                  <a:pt x="710" y="973"/>
                </a:lnTo>
                <a:lnTo>
                  <a:pt x="733" y="984"/>
                </a:lnTo>
                <a:lnTo>
                  <a:pt x="756" y="992"/>
                </a:lnTo>
                <a:lnTo>
                  <a:pt x="780" y="998"/>
                </a:lnTo>
                <a:lnTo>
                  <a:pt x="805" y="1002"/>
                </a:lnTo>
                <a:lnTo>
                  <a:pt x="830" y="1003"/>
                </a:lnTo>
                <a:lnTo>
                  <a:pt x="830" y="1003"/>
                </a:lnTo>
                <a:lnTo>
                  <a:pt x="855" y="1002"/>
                </a:lnTo>
                <a:lnTo>
                  <a:pt x="880" y="998"/>
                </a:lnTo>
                <a:lnTo>
                  <a:pt x="904" y="992"/>
                </a:lnTo>
                <a:lnTo>
                  <a:pt x="927" y="984"/>
                </a:lnTo>
                <a:lnTo>
                  <a:pt x="950" y="973"/>
                </a:lnTo>
                <a:lnTo>
                  <a:pt x="970" y="961"/>
                </a:lnTo>
                <a:lnTo>
                  <a:pt x="990" y="946"/>
                </a:lnTo>
                <a:lnTo>
                  <a:pt x="1008" y="930"/>
                </a:lnTo>
                <a:lnTo>
                  <a:pt x="1023" y="912"/>
                </a:lnTo>
                <a:lnTo>
                  <a:pt x="1038" y="892"/>
                </a:lnTo>
                <a:lnTo>
                  <a:pt x="1051" y="872"/>
                </a:lnTo>
                <a:lnTo>
                  <a:pt x="1062" y="850"/>
                </a:lnTo>
                <a:lnTo>
                  <a:pt x="1070" y="828"/>
                </a:lnTo>
                <a:lnTo>
                  <a:pt x="1076" y="804"/>
                </a:lnTo>
                <a:lnTo>
                  <a:pt x="1080" y="778"/>
                </a:lnTo>
                <a:lnTo>
                  <a:pt x="1081" y="753"/>
                </a:lnTo>
                <a:lnTo>
                  <a:pt x="1081" y="753"/>
                </a:lnTo>
                <a:lnTo>
                  <a:pt x="1080" y="727"/>
                </a:lnTo>
                <a:lnTo>
                  <a:pt x="1076" y="702"/>
                </a:lnTo>
                <a:lnTo>
                  <a:pt x="1070" y="678"/>
                </a:lnTo>
                <a:lnTo>
                  <a:pt x="1062" y="655"/>
                </a:lnTo>
                <a:lnTo>
                  <a:pt x="1051" y="633"/>
                </a:lnTo>
                <a:lnTo>
                  <a:pt x="1038" y="613"/>
                </a:lnTo>
                <a:lnTo>
                  <a:pt x="1023" y="594"/>
                </a:lnTo>
                <a:lnTo>
                  <a:pt x="1008" y="576"/>
                </a:lnTo>
                <a:lnTo>
                  <a:pt x="990" y="559"/>
                </a:lnTo>
                <a:lnTo>
                  <a:pt x="970" y="544"/>
                </a:lnTo>
                <a:lnTo>
                  <a:pt x="950" y="532"/>
                </a:lnTo>
                <a:lnTo>
                  <a:pt x="927" y="522"/>
                </a:lnTo>
                <a:lnTo>
                  <a:pt x="904" y="513"/>
                </a:lnTo>
                <a:lnTo>
                  <a:pt x="880" y="507"/>
                </a:lnTo>
                <a:lnTo>
                  <a:pt x="855" y="504"/>
                </a:lnTo>
                <a:lnTo>
                  <a:pt x="830" y="502"/>
                </a:lnTo>
                <a:lnTo>
                  <a:pt x="830" y="502"/>
                </a:lnTo>
                <a:close/>
                <a:moveTo>
                  <a:pt x="830" y="966"/>
                </a:moveTo>
                <a:lnTo>
                  <a:pt x="830" y="966"/>
                </a:lnTo>
                <a:lnTo>
                  <a:pt x="808" y="964"/>
                </a:lnTo>
                <a:lnTo>
                  <a:pt x="787" y="962"/>
                </a:lnTo>
                <a:lnTo>
                  <a:pt x="766" y="956"/>
                </a:lnTo>
                <a:lnTo>
                  <a:pt x="747" y="949"/>
                </a:lnTo>
                <a:lnTo>
                  <a:pt x="728" y="940"/>
                </a:lnTo>
                <a:lnTo>
                  <a:pt x="711" y="930"/>
                </a:lnTo>
                <a:lnTo>
                  <a:pt x="694" y="918"/>
                </a:lnTo>
                <a:lnTo>
                  <a:pt x="679" y="903"/>
                </a:lnTo>
                <a:lnTo>
                  <a:pt x="666" y="888"/>
                </a:lnTo>
                <a:lnTo>
                  <a:pt x="654" y="872"/>
                </a:lnTo>
                <a:lnTo>
                  <a:pt x="643" y="854"/>
                </a:lnTo>
                <a:lnTo>
                  <a:pt x="633" y="836"/>
                </a:lnTo>
                <a:lnTo>
                  <a:pt x="626" y="816"/>
                </a:lnTo>
                <a:lnTo>
                  <a:pt x="621" y="795"/>
                </a:lnTo>
                <a:lnTo>
                  <a:pt x="618" y="775"/>
                </a:lnTo>
                <a:lnTo>
                  <a:pt x="616" y="753"/>
                </a:lnTo>
                <a:lnTo>
                  <a:pt x="616" y="753"/>
                </a:lnTo>
                <a:lnTo>
                  <a:pt x="618" y="730"/>
                </a:lnTo>
                <a:lnTo>
                  <a:pt x="621" y="710"/>
                </a:lnTo>
                <a:lnTo>
                  <a:pt x="626" y="690"/>
                </a:lnTo>
                <a:lnTo>
                  <a:pt x="633" y="669"/>
                </a:lnTo>
                <a:lnTo>
                  <a:pt x="643" y="651"/>
                </a:lnTo>
                <a:lnTo>
                  <a:pt x="654" y="633"/>
                </a:lnTo>
                <a:lnTo>
                  <a:pt x="666" y="618"/>
                </a:lnTo>
                <a:lnTo>
                  <a:pt x="679" y="602"/>
                </a:lnTo>
                <a:lnTo>
                  <a:pt x="694" y="589"/>
                </a:lnTo>
                <a:lnTo>
                  <a:pt x="711" y="576"/>
                </a:lnTo>
                <a:lnTo>
                  <a:pt x="728" y="565"/>
                </a:lnTo>
                <a:lnTo>
                  <a:pt x="747" y="556"/>
                </a:lnTo>
                <a:lnTo>
                  <a:pt x="766" y="549"/>
                </a:lnTo>
                <a:lnTo>
                  <a:pt x="787" y="544"/>
                </a:lnTo>
                <a:lnTo>
                  <a:pt x="808" y="541"/>
                </a:lnTo>
                <a:lnTo>
                  <a:pt x="830" y="540"/>
                </a:lnTo>
                <a:lnTo>
                  <a:pt x="830" y="540"/>
                </a:lnTo>
                <a:lnTo>
                  <a:pt x="852" y="541"/>
                </a:lnTo>
                <a:lnTo>
                  <a:pt x="873" y="544"/>
                </a:lnTo>
                <a:lnTo>
                  <a:pt x="894" y="549"/>
                </a:lnTo>
                <a:lnTo>
                  <a:pt x="913" y="556"/>
                </a:lnTo>
                <a:lnTo>
                  <a:pt x="932" y="565"/>
                </a:lnTo>
                <a:lnTo>
                  <a:pt x="949" y="576"/>
                </a:lnTo>
                <a:lnTo>
                  <a:pt x="966" y="589"/>
                </a:lnTo>
                <a:lnTo>
                  <a:pt x="980" y="602"/>
                </a:lnTo>
                <a:lnTo>
                  <a:pt x="994" y="618"/>
                </a:lnTo>
                <a:lnTo>
                  <a:pt x="1006" y="633"/>
                </a:lnTo>
                <a:lnTo>
                  <a:pt x="1017" y="651"/>
                </a:lnTo>
                <a:lnTo>
                  <a:pt x="1027" y="669"/>
                </a:lnTo>
                <a:lnTo>
                  <a:pt x="1034" y="690"/>
                </a:lnTo>
                <a:lnTo>
                  <a:pt x="1039" y="710"/>
                </a:lnTo>
                <a:lnTo>
                  <a:pt x="1042" y="730"/>
                </a:lnTo>
                <a:lnTo>
                  <a:pt x="1044" y="753"/>
                </a:lnTo>
                <a:lnTo>
                  <a:pt x="1044" y="753"/>
                </a:lnTo>
                <a:lnTo>
                  <a:pt x="1042" y="775"/>
                </a:lnTo>
                <a:lnTo>
                  <a:pt x="1039" y="795"/>
                </a:lnTo>
                <a:lnTo>
                  <a:pt x="1034" y="816"/>
                </a:lnTo>
                <a:lnTo>
                  <a:pt x="1027" y="836"/>
                </a:lnTo>
                <a:lnTo>
                  <a:pt x="1017" y="854"/>
                </a:lnTo>
                <a:lnTo>
                  <a:pt x="1006" y="872"/>
                </a:lnTo>
                <a:lnTo>
                  <a:pt x="994" y="888"/>
                </a:lnTo>
                <a:lnTo>
                  <a:pt x="980" y="903"/>
                </a:lnTo>
                <a:lnTo>
                  <a:pt x="966" y="918"/>
                </a:lnTo>
                <a:lnTo>
                  <a:pt x="949" y="930"/>
                </a:lnTo>
                <a:lnTo>
                  <a:pt x="932" y="940"/>
                </a:lnTo>
                <a:lnTo>
                  <a:pt x="913" y="949"/>
                </a:lnTo>
                <a:lnTo>
                  <a:pt x="894" y="956"/>
                </a:lnTo>
                <a:lnTo>
                  <a:pt x="873" y="962"/>
                </a:lnTo>
                <a:lnTo>
                  <a:pt x="852" y="964"/>
                </a:lnTo>
                <a:lnTo>
                  <a:pt x="830" y="966"/>
                </a:lnTo>
                <a:lnTo>
                  <a:pt x="830" y="966"/>
                </a:lnTo>
                <a:close/>
                <a:moveTo>
                  <a:pt x="1026" y="753"/>
                </a:moveTo>
                <a:lnTo>
                  <a:pt x="1026" y="753"/>
                </a:lnTo>
                <a:lnTo>
                  <a:pt x="1024" y="772"/>
                </a:lnTo>
                <a:lnTo>
                  <a:pt x="1021" y="792"/>
                </a:lnTo>
                <a:lnTo>
                  <a:pt x="1016" y="811"/>
                </a:lnTo>
                <a:lnTo>
                  <a:pt x="1010" y="829"/>
                </a:lnTo>
                <a:lnTo>
                  <a:pt x="1002" y="846"/>
                </a:lnTo>
                <a:lnTo>
                  <a:pt x="992" y="861"/>
                </a:lnTo>
                <a:lnTo>
                  <a:pt x="980" y="877"/>
                </a:lnTo>
                <a:lnTo>
                  <a:pt x="968" y="890"/>
                </a:lnTo>
                <a:lnTo>
                  <a:pt x="954" y="903"/>
                </a:lnTo>
                <a:lnTo>
                  <a:pt x="939" y="914"/>
                </a:lnTo>
                <a:lnTo>
                  <a:pt x="922" y="925"/>
                </a:lnTo>
                <a:lnTo>
                  <a:pt x="906" y="932"/>
                </a:lnTo>
                <a:lnTo>
                  <a:pt x="888" y="939"/>
                </a:lnTo>
                <a:lnTo>
                  <a:pt x="870" y="944"/>
                </a:lnTo>
                <a:lnTo>
                  <a:pt x="850" y="946"/>
                </a:lnTo>
                <a:lnTo>
                  <a:pt x="830" y="948"/>
                </a:lnTo>
                <a:lnTo>
                  <a:pt x="830" y="948"/>
                </a:lnTo>
                <a:lnTo>
                  <a:pt x="810" y="946"/>
                </a:lnTo>
                <a:lnTo>
                  <a:pt x="790" y="944"/>
                </a:lnTo>
                <a:lnTo>
                  <a:pt x="772" y="939"/>
                </a:lnTo>
                <a:lnTo>
                  <a:pt x="754" y="932"/>
                </a:lnTo>
                <a:lnTo>
                  <a:pt x="738" y="925"/>
                </a:lnTo>
                <a:lnTo>
                  <a:pt x="721" y="914"/>
                </a:lnTo>
                <a:lnTo>
                  <a:pt x="706" y="903"/>
                </a:lnTo>
                <a:lnTo>
                  <a:pt x="692" y="890"/>
                </a:lnTo>
                <a:lnTo>
                  <a:pt x="680" y="877"/>
                </a:lnTo>
                <a:lnTo>
                  <a:pt x="668" y="861"/>
                </a:lnTo>
                <a:lnTo>
                  <a:pt x="658" y="846"/>
                </a:lnTo>
                <a:lnTo>
                  <a:pt x="650" y="829"/>
                </a:lnTo>
                <a:lnTo>
                  <a:pt x="644" y="811"/>
                </a:lnTo>
                <a:lnTo>
                  <a:pt x="639" y="792"/>
                </a:lnTo>
                <a:lnTo>
                  <a:pt x="636" y="772"/>
                </a:lnTo>
                <a:lnTo>
                  <a:pt x="634" y="753"/>
                </a:lnTo>
                <a:lnTo>
                  <a:pt x="634" y="753"/>
                </a:lnTo>
                <a:lnTo>
                  <a:pt x="636" y="733"/>
                </a:lnTo>
                <a:lnTo>
                  <a:pt x="639" y="714"/>
                </a:lnTo>
                <a:lnTo>
                  <a:pt x="644" y="694"/>
                </a:lnTo>
                <a:lnTo>
                  <a:pt x="650" y="676"/>
                </a:lnTo>
                <a:lnTo>
                  <a:pt x="658" y="660"/>
                </a:lnTo>
                <a:lnTo>
                  <a:pt x="668" y="644"/>
                </a:lnTo>
                <a:lnTo>
                  <a:pt x="680" y="628"/>
                </a:lnTo>
                <a:lnTo>
                  <a:pt x="692" y="615"/>
                </a:lnTo>
                <a:lnTo>
                  <a:pt x="706" y="602"/>
                </a:lnTo>
                <a:lnTo>
                  <a:pt x="721" y="591"/>
                </a:lnTo>
                <a:lnTo>
                  <a:pt x="738" y="582"/>
                </a:lnTo>
                <a:lnTo>
                  <a:pt x="754" y="573"/>
                </a:lnTo>
                <a:lnTo>
                  <a:pt x="772" y="566"/>
                </a:lnTo>
                <a:lnTo>
                  <a:pt x="790" y="561"/>
                </a:lnTo>
                <a:lnTo>
                  <a:pt x="810" y="559"/>
                </a:lnTo>
                <a:lnTo>
                  <a:pt x="830" y="558"/>
                </a:lnTo>
                <a:lnTo>
                  <a:pt x="830" y="558"/>
                </a:lnTo>
                <a:lnTo>
                  <a:pt x="850" y="559"/>
                </a:lnTo>
                <a:lnTo>
                  <a:pt x="870" y="561"/>
                </a:lnTo>
                <a:lnTo>
                  <a:pt x="888" y="566"/>
                </a:lnTo>
                <a:lnTo>
                  <a:pt x="906" y="573"/>
                </a:lnTo>
                <a:lnTo>
                  <a:pt x="922" y="582"/>
                </a:lnTo>
                <a:lnTo>
                  <a:pt x="939" y="591"/>
                </a:lnTo>
                <a:lnTo>
                  <a:pt x="954" y="602"/>
                </a:lnTo>
                <a:lnTo>
                  <a:pt x="968" y="615"/>
                </a:lnTo>
                <a:lnTo>
                  <a:pt x="980" y="628"/>
                </a:lnTo>
                <a:lnTo>
                  <a:pt x="992" y="644"/>
                </a:lnTo>
                <a:lnTo>
                  <a:pt x="1002" y="660"/>
                </a:lnTo>
                <a:lnTo>
                  <a:pt x="1010" y="676"/>
                </a:lnTo>
                <a:lnTo>
                  <a:pt x="1016" y="694"/>
                </a:lnTo>
                <a:lnTo>
                  <a:pt x="1021" y="714"/>
                </a:lnTo>
                <a:lnTo>
                  <a:pt x="1024" y="733"/>
                </a:lnTo>
                <a:lnTo>
                  <a:pt x="1026" y="753"/>
                </a:lnTo>
                <a:lnTo>
                  <a:pt x="1026" y="753"/>
                </a:lnTo>
                <a:close/>
                <a:moveTo>
                  <a:pt x="921" y="670"/>
                </a:moveTo>
                <a:lnTo>
                  <a:pt x="921" y="670"/>
                </a:lnTo>
                <a:lnTo>
                  <a:pt x="914" y="661"/>
                </a:lnTo>
                <a:lnTo>
                  <a:pt x="906" y="652"/>
                </a:lnTo>
                <a:lnTo>
                  <a:pt x="897" y="644"/>
                </a:lnTo>
                <a:lnTo>
                  <a:pt x="888" y="638"/>
                </a:lnTo>
                <a:lnTo>
                  <a:pt x="877" y="632"/>
                </a:lnTo>
                <a:lnTo>
                  <a:pt x="865" y="628"/>
                </a:lnTo>
                <a:lnTo>
                  <a:pt x="850" y="626"/>
                </a:lnTo>
                <a:lnTo>
                  <a:pt x="836" y="625"/>
                </a:lnTo>
                <a:lnTo>
                  <a:pt x="836" y="625"/>
                </a:lnTo>
                <a:lnTo>
                  <a:pt x="826" y="625"/>
                </a:lnTo>
                <a:lnTo>
                  <a:pt x="818" y="626"/>
                </a:lnTo>
                <a:lnTo>
                  <a:pt x="810" y="628"/>
                </a:lnTo>
                <a:lnTo>
                  <a:pt x="801" y="631"/>
                </a:lnTo>
                <a:lnTo>
                  <a:pt x="793" y="634"/>
                </a:lnTo>
                <a:lnTo>
                  <a:pt x="786" y="638"/>
                </a:lnTo>
                <a:lnTo>
                  <a:pt x="772" y="648"/>
                </a:lnTo>
                <a:lnTo>
                  <a:pt x="760" y="660"/>
                </a:lnTo>
                <a:lnTo>
                  <a:pt x="751" y="673"/>
                </a:lnTo>
                <a:lnTo>
                  <a:pt x="742" y="688"/>
                </a:lnTo>
                <a:lnTo>
                  <a:pt x="736" y="706"/>
                </a:lnTo>
                <a:lnTo>
                  <a:pt x="703" y="706"/>
                </a:lnTo>
                <a:lnTo>
                  <a:pt x="703" y="735"/>
                </a:lnTo>
                <a:lnTo>
                  <a:pt x="730" y="735"/>
                </a:lnTo>
                <a:lnTo>
                  <a:pt x="730" y="735"/>
                </a:lnTo>
                <a:lnTo>
                  <a:pt x="729" y="744"/>
                </a:lnTo>
                <a:lnTo>
                  <a:pt x="729" y="752"/>
                </a:lnTo>
                <a:lnTo>
                  <a:pt x="729" y="752"/>
                </a:lnTo>
                <a:lnTo>
                  <a:pt x="730" y="765"/>
                </a:lnTo>
                <a:lnTo>
                  <a:pt x="703" y="765"/>
                </a:lnTo>
                <a:lnTo>
                  <a:pt x="703" y="795"/>
                </a:lnTo>
                <a:lnTo>
                  <a:pt x="735" y="795"/>
                </a:lnTo>
                <a:lnTo>
                  <a:pt x="735" y="795"/>
                </a:lnTo>
                <a:lnTo>
                  <a:pt x="741" y="813"/>
                </a:lnTo>
                <a:lnTo>
                  <a:pt x="750" y="830"/>
                </a:lnTo>
                <a:lnTo>
                  <a:pt x="759" y="843"/>
                </a:lnTo>
                <a:lnTo>
                  <a:pt x="765" y="850"/>
                </a:lnTo>
                <a:lnTo>
                  <a:pt x="771" y="855"/>
                </a:lnTo>
                <a:lnTo>
                  <a:pt x="778" y="861"/>
                </a:lnTo>
                <a:lnTo>
                  <a:pt x="786" y="866"/>
                </a:lnTo>
                <a:lnTo>
                  <a:pt x="793" y="870"/>
                </a:lnTo>
                <a:lnTo>
                  <a:pt x="801" y="873"/>
                </a:lnTo>
                <a:lnTo>
                  <a:pt x="810" y="876"/>
                </a:lnTo>
                <a:lnTo>
                  <a:pt x="818" y="877"/>
                </a:lnTo>
                <a:lnTo>
                  <a:pt x="828" y="878"/>
                </a:lnTo>
                <a:lnTo>
                  <a:pt x="837" y="879"/>
                </a:lnTo>
                <a:lnTo>
                  <a:pt x="837" y="879"/>
                </a:lnTo>
                <a:lnTo>
                  <a:pt x="852" y="878"/>
                </a:lnTo>
                <a:lnTo>
                  <a:pt x="865" y="876"/>
                </a:lnTo>
                <a:lnTo>
                  <a:pt x="876" y="871"/>
                </a:lnTo>
                <a:lnTo>
                  <a:pt x="886" y="865"/>
                </a:lnTo>
                <a:lnTo>
                  <a:pt x="897" y="858"/>
                </a:lnTo>
                <a:lnTo>
                  <a:pt x="906" y="849"/>
                </a:lnTo>
                <a:lnTo>
                  <a:pt x="914" y="840"/>
                </a:lnTo>
                <a:lnTo>
                  <a:pt x="922" y="829"/>
                </a:lnTo>
                <a:lnTo>
                  <a:pt x="891" y="806"/>
                </a:lnTo>
                <a:lnTo>
                  <a:pt x="891" y="806"/>
                </a:lnTo>
                <a:lnTo>
                  <a:pt x="879" y="820"/>
                </a:lnTo>
                <a:lnTo>
                  <a:pt x="873" y="826"/>
                </a:lnTo>
                <a:lnTo>
                  <a:pt x="867" y="831"/>
                </a:lnTo>
                <a:lnTo>
                  <a:pt x="860" y="835"/>
                </a:lnTo>
                <a:lnTo>
                  <a:pt x="853" y="837"/>
                </a:lnTo>
                <a:lnTo>
                  <a:pt x="846" y="840"/>
                </a:lnTo>
                <a:lnTo>
                  <a:pt x="837" y="840"/>
                </a:lnTo>
                <a:lnTo>
                  <a:pt x="837" y="840"/>
                </a:lnTo>
                <a:lnTo>
                  <a:pt x="828" y="840"/>
                </a:lnTo>
                <a:lnTo>
                  <a:pt x="818" y="837"/>
                </a:lnTo>
                <a:lnTo>
                  <a:pt x="810" y="834"/>
                </a:lnTo>
                <a:lnTo>
                  <a:pt x="802" y="828"/>
                </a:lnTo>
                <a:lnTo>
                  <a:pt x="795" y="822"/>
                </a:lnTo>
                <a:lnTo>
                  <a:pt x="789" y="814"/>
                </a:lnTo>
                <a:lnTo>
                  <a:pt x="784" y="805"/>
                </a:lnTo>
                <a:lnTo>
                  <a:pt x="780" y="795"/>
                </a:lnTo>
                <a:lnTo>
                  <a:pt x="856" y="795"/>
                </a:lnTo>
                <a:lnTo>
                  <a:pt x="856" y="765"/>
                </a:lnTo>
                <a:lnTo>
                  <a:pt x="774" y="765"/>
                </a:lnTo>
                <a:lnTo>
                  <a:pt x="774" y="765"/>
                </a:lnTo>
                <a:lnTo>
                  <a:pt x="774" y="751"/>
                </a:lnTo>
                <a:lnTo>
                  <a:pt x="774" y="751"/>
                </a:lnTo>
                <a:lnTo>
                  <a:pt x="774" y="735"/>
                </a:lnTo>
                <a:lnTo>
                  <a:pt x="856" y="735"/>
                </a:lnTo>
                <a:lnTo>
                  <a:pt x="856" y="706"/>
                </a:lnTo>
                <a:lnTo>
                  <a:pt x="781" y="706"/>
                </a:lnTo>
                <a:lnTo>
                  <a:pt x="781" y="706"/>
                </a:lnTo>
                <a:lnTo>
                  <a:pt x="784" y="697"/>
                </a:lnTo>
                <a:lnTo>
                  <a:pt x="789" y="688"/>
                </a:lnTo>
                <a:lnTo>
                  <a:pt x="795" y="681"/>
                </a:lnTo>
                <a:lnTo>
                  <a:pt x="802" y="675"/>
                </a:lnTo>
                <a:lnTo>
                  <a:pt x="810" y="669"/>
                </a:lnTo>
                <a:lnTo>
                  <a:pt x="817" y="666"/>
                </a:lnTo>
                <a:lnTo>
                  <a:pt x="825" y="664"/>
                </a:lnTo>
                <a:lnTo>
                  <a:pt x="835" y="663"/>
                </a:lnTo>
                <a:lnTo>
                  <a:pt x="835" y="663"/>
                </a:lnTo>
                <a:lnTo>
                  <a:pt x="843" y="663"/>
                </a:lnTo>
                <a:lnTo>
                  <a:pt x="852" y="666"/>
                </a:lnTo>
                <a:lnTo>
                  <a:pt x="859" y="668"/>
                </a:lnTo>
                <a:lnTo>
                  <a:pt x="865" y="672"/>
                </a:lnTo>
                <a:lnTo>
                  <a:pt x="871" y="676"/>
                </a:lnTo>
                <a:lnTo>
                  <a:pt x="877" y="681"/>
                </a:lnTo>
                <a:lnTo>
                  <a:pt x="889" y="696"/>
                </a:lnTo>
                <a:lnTo>
                  <a:pt x="921" y="670"/>
                </a:lnTo>
                <a:close/>
              </a:path>
            </a:pathLst>
          </a:custGeom>
          <a:solidFill>
            <a:srgbClr val="108CCF"/>
          </a:solidFill>
          <a:ln>
            <a:noFill/>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p:txBody>
      </p:sp>
      <p:sp>
        <p:nvSpPr>
          <p:cNvPr id="22" name="AutoShape 10">
            <a:extLst>
              <a:ext uri="{FF2B5EF4-FFF2-40B4-BE49-F238E27FC236}">
                <a16:creationId xmlns:a16="http://schemas.microsoft.com/office/drawing/2014/main" id="{E1BE6120-4F42-66A1-86D8-BC2D1609A444}"/>
              </a:ext>
            </a:extLst>
          </p:cNvPr>
          <p:cNvSpPr>
            <a:spLocks noChangeArrowheads="1"/>
          </p:cNvSpPr>
          <p:nvPr/>
        </p:nvSpPr>
        <p:spPr bwMode="ltGray">
          <a:xfrm>
            <a:off x="1928540" y="1169908"/>
            <a:ext cx="7164000" cy="324000"/>
          </a:xfrm>
          <a:prstGeom prst="homePlate">
            <a:avLst>
              <a:gd name="adj" fmla="val 21120"/>
            </a:avLst>
          </a:prstGeom>
          <a:solidFill>
            <a:srgbClr val="0070C0"/>
          </a:solidFill>
          <a:ln w="25400" cap="flat" cmpd="sng" algn="ctr">
            <a:noFill/>
            <a:prstDash val="solid"/>
            <a:headEnd/>
            <a:tailEnd/>
          </a:ln>
          <a:effectLst/>
        </p:spPr>
        <p:txBody>
          <a:bodyPr wrap="none" lIns="91436" tIns="45718" rIns="91436" bIns="45718" anchor="ctr"/>
          <a:lstStyle/>
          <a:p>
            <a:pPr defTabSz="914333">
              <a:defRPr/>
            </a:pPr>
            <a:r>
              <a:rPr kumimoji="0" lang="ja-JP" altLang="en-US" sz="700" kern="0">
                <a:solidFill>
                  <a:prstClr val="black"/>
                </a:solidFill>
                <a:cs typeface="メイリオ" panose="020B0604030504040204" pitchFamily="50" charset="-128"/>
              </a:rPr>
              <a:t>　　　　　　</a:t>
            </a:r>
          </a:p>
        </p:txBody>
      </p:sp>
      <p:sp>
        <p:nvSpPr>
          <p:cNvPr id="23" name="Text Box 28">
            <a:extLst>
              <a:ext uri="{FF2B5EF4-FFF2-40B4-BE49-F238E27FC236}">
                <a16:creationId xmlns:a16="http://schemas.microsoft.com/office/drawing/2014/main" id="{17F49FEF-CD86-9904-363A-E4676DCF9656}"/>
              </a:ext>
            </a:extLst>
          </p:cNvPr>
          <p:cNvSpPr txBox="1">
            <a:spLocks noChangeArrowheads="1"/>
          </p:cNvSpPr>
          <p:nvPr/>
        </p:nvSpPr>
        <p:spPr bwMode="black">
          <a:xfrm>
            <a:off x="441209" y="1166265"/>
            <a:ext cx="1932002"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spcBef>
                <a:spcPct val="50000"/>
              </a:spcBef>
              <a:defRPr/>
            </a:pPr>
            <a:r>
              <a:rPr lang="ja-JP" altLang="en-US" sz="1100" b="1" dirty="0">
                <a:solidFill>
                  <a:prstClr val="black"/>
                </a:solidFill>
                <a:latin typeface="メイリオ" pitchFamily="50" charset="-128"/>
                <a:ea typeface="メイリオ" pitchFamily="50" charset="-128"/>
                <a:cs typeface="メイリオ" pitchFamily="50" charset="-128"/>
              </a:rPr>
              <a:t>統合会計</a:t>
            </a:r>
            <a:br>
              <a:rPr lang="ja-JP" altLang="en-US" sz="600" b="1" dirty="0">
                <a:solidFill>
                  <a:prstClr val="black"/>
                </a:solidFill>
                <a:latin typeface="メイリオ" pitchFamily="50" charset="-128"/>
                <a:ea typeface="メイリオ" pitchFamily="50" charset="-128"/>
                <a:cs typeface="メイリオ" pitchFamily="50" charset="-128"/>
              </a:rPr>
            </a:b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GL</a:t>
            </a: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AP</a:t>
            </a: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AR</a:t>
            </a: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EX</a:t>
            </a: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EV</a:t>
            </a: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EI</a:t>
            </a:r>
            <a:r>
              <a:rPr lang="ja-JP" altLang="en-US" sz="700" b="1" dirty="0">
                <a:solidFill>
                  <a:prstClr val="black"/>
                </a:solidFill>
                <a:latin typeface="メイリオ" pitchFamily="50" charset="-128"/>
                <a:ea typeface="メイリオ" pitchFamily="50" charset="-128"/>
                <a:cs typeface="メイリオ" pitchFamily="50" charset="-128"/>
              </a:rPr>
              <a:t>）</a:t>
            </a:r>
          </a:p>
        </p:txBody>
      </p:sp>
      <p:sp>
        <p:nvSpPr>
          <p:cNvPr id="24" name="Freeform 368">
            <a:extLst>
              <a:ext uri="{FF2B5EF4-FFF2-40B4-BE49-F238E27FC236}">
                <a16:creationId xmlns:a16="http://schemas.microsoft.com/office/drawing/2014/main" id="{2EBF4D67-5D9E-305B-242E-62413C3308B7}"/>
              </a:ext>
            </a:extLst>
          </p:cNvPr>
          <p:cNvSpPr>
            <a:spLocks noEditPoints="1"/>
          </p:cNvSpPr>
          <p:nvPr/>
        </p:nvSpPr>
        <p:spPr bwMode="auto">
          <a:xfrm>
            <a:off x="97006" y="1650385"/>
            <a:ext cx="360000" cy="360000"/>
          </a:xfrm>
          <a:custGeom>
            <a:avLst/>
            <a:gdLst>
              <a:gd name="T0" fmla="*/ 356 w 800"/>
              <a:gd name="T1" fmla="*/ 544 h 933"/>
              <a:gd name="T2" fmla="*/ 134 w 800"/>
              <a:gd name="T3" fmla="*/ 322 h 933"/>
              <a:gd name="T4" fmla="*/ 134 w 800"/>
              <a:gd name="T5" fmla="*/ 933 h 933"/>
              <a:gd name="T6" fmla="*/ 578 w 800"/>
              <a:gd name="T7" fmla="*/ 544 h 933"/>
              <a:gd name="T8" fmla="*/ 189 w 800"/>
              <a:gd name="T9" fmla="*/ 601 h 933"/>
              <a:gd name="T10" fmla="*/ 523 w 800"/>
              <a:gd name="T11" fmla="*/ 667 h 933"/>
              <a:gd name="T12" fmla="*/ 523 w 800"/>
              <a:gd name="T13" fmla="*/ 601 h 933"/>
              <a:gd name="T14" fmla="*/ 633 w 800"/>
              <a:gd name="T15" fmla="*/ 667 h 933"/>
              <a:gd name="T16" fmla="*/ 745 w 800"/>
              <a:gd name="T17" fmla="*/ 667 h 933"/>
              <a:gd name="T18" fmla="*/ 417 w 800"/>
              <a:gd name="T19" fmla="*/ 0 h 933"/>
              <a:gd name="T20" fmla="*/ 379 w 800"/>
              <a:gd name="T21" fmla="*/ 7 h 933"/>
              <a:gd name="T22" fmla="*/ 346 w 800"/>
              <a:gd name="T23" fmla="*/ 22 h 933"/>
              <a:gd name="T24" fmla="*/ 320 w 800"/>
              <a:gd name="T25" fmla="*/ 43 h 933"/>
              <a:gd name="T26" fmla="*/ 303 w 800"/>
              <a:gd name="T27" fmla="*/ 69 h 933"/>
              <a:gd name="T28" fmla="*/ 297 w 800"/>
              <a:gd name="T29" fmla="*/ 99 h 933"/>
              <a:gd name="T30" fmla="*/ 298 w 800"/>
              <a:gd name="T31" fmla="*/ 103 h 933"/>
              <a:gd name="T32" fmla="*/ 274 w 800"/>
              <a:gd name="T33" fmla="*/ 90 h 933"/>
              <a:gd name="T34" fmla="*/ 247 w 800"/>
              <a:gd name="T35" fmla="*/ 82 h 933"/>
              <a:gd name="T36" fmla="*/ 228 w 800"/>
              <a:gd name="T37" fmla="*/ 81 h 933"/>
              <a:gd name="T38" fmla="*/ 196 w 800"/>
              <a:gd name="T39" fmla="*/ 85 h 933"/>
              <a:gd name="T40" fmla="*/ 169 w 800"/>
              <a:gd name="T41" fmla="*/ 94 h 933"/>
              <a:gd name="T42" fmla="*/ 147 w 800"/>
              <a:gd name="T43" fmla="*/ 110 h 933"/>
              <a:gd name="T44" fmla="*/ 132 w 800"/>
              <a:gd name="T45" fmla="*/ 129 h 933"/>
              <a:gd name="T46" fmla="*/ 124 w 800"/>
              <a:gd name="T47" fmla="*/ 152 h 933"/>
              <a:gd name="T48" fmla="*/ 124 w 800"/>
              <a:gd name="T49" fmla="*/ 166 h 933"/>
              <a:gd name="T50" fmla="*/ 129 w 800"/>
              <a:gd name="T51" fmla="*/ 186 h 933"/>
              <a:gd name="T52" fmla="*/ 98 w 800"/>
              <a:gd name="T53" fmla="*/ 181 h 933"/>
              <a:gd name="T54" fmla="*/ 55 w 800"/>
              <a:gd name="T55" fmla="*/ 190 h 933"/>
              <a:gd name="T56" fmla="*/ 27 w 800"/>
              <a:gd name="T57" fmla="*/ 216 h 933"/>
              <a:gd name="T58" fmla="*/ 21 w 800"/>
              <a:gd name="T59" fmla="*/ 232 h 933"/>
              <a:gd name="T60" fmla="*/ 21 w 800"/>
              <a:gd name="T61" fmla="*/ 244 h 933"/>
              <a:gd name="T62" fmla="*/ 27 w 800"/>
              <a:gd name="T63" fmla="*/ 260 h 933"/>
              <a:gd name="T64" fmla="*/ 55 w 800"/>
              <a:gd name="T65" fmla="*/ 286 h 933"/>
              <a:gd name="T66" fmla="*/ 98 w 800"/>
              <a:gd name="T67" fmla="*/ 296 h 933"/>
              <a:gd name="T68" fmla="*/ 129 w 800"/>
              <a:gd name="T69" fmla="*/ 291 h 933"/>
              <a:gd name="T70" fmla="*/ 163 w 800"/>
              <a:gd name="T71" fmla="*/ 271 h 933"/>
              <a:gd name="T72" fmla="*/ 175 w 800"/>
              <a:gd name="T73" fmla="*/ 249 h 933"/>
              <a:gd name="T74" fmla="*/ 176 w 800"/>
              <a:gd name="T75" fmla="*/ 238 h 933"/>
              <a:gd name="T76" fmla="*/ 175 w 800"/>
              <a:gd name="T77" fmla="*/ 226 h 933"/>
              <a:gd name="T78" fmla="*/ 213 w 800"/>
              <a:gd name="T79" fmla="*/ 237 h 933"/>
              <a:gd name="T80" fmla="*/ 237 w 800"/>
              <a:gd name="T81" fmla="*/ 237 h 933"/>
              <a:gd name="T82" fmla="*/ 266 w 800"/>
              <a:gd name="T83" fmla="*/ 232 h 933"/>
              <a:gd name="T84" fmla="*/ 291 w 800"/>
              <a:gd name="T85" fmla="*/ 222 h 933"/>
              <a:gd name="T86" fmla="*/ 312 w 800"/>
              <a:gd name="T87" fmla="*/ 205 h 933"/>
              <a:gd name="T88" fmla="*/ 325 w 800"/>
              <a:gd name="T89" fmla="*/ 186 h 933"/>
              <a:gd name="T90" fmla="*/ 330 w 800"/>
              <a:gd name="T91" fmla="*/ 163 h 933"/>
              <a:gd name="T92" fmla="*/ 350 w 800"/>
              <a:gd name="T93" fmla="*/ 177 h 933"/>
              <a:gd name="T94" fmla="*/ 388 w 800"/>
              <a:gd name="T95" fmla="*/ 193 h 933"/>
              <a:gd name="T96" fmla="*/ 432 w 800"/>
              <a:gd name="T97" fmla="*/ 198 h 933"/>
              <a:gd name="T98" fmla="*/ 458 w 800"/>
              <a:gd name="T99" fmla="*/ 196 h 933"/>
              <a:gd name="T100" fmla="*/ 495 w 800"/>
              <a:gd name="T101" fmla="*/ 186 h 933"/>
              <a:gd name="T102" fmla="*/ 526 w 800"/>
              <a:gd name="T103" fmla="*/ 169 h 933"/>
              <a:gd name="T104" fmla="*/ 549 w 800"/>
              <a:gd name="T105" fmla="*/ 146 h 933"/>
              <a:gd name="T106" fmla="*/ 562 w 800"/>
              <a:gd name="T107" fmla="*/ 118 h 933"/>
              <a:gd name="T108" fmla="*/ 565 w 800"/>
              <a:gd name="T109" fmla="*/ 99 h 933"/>
              <a:gd name="T110" fmla="*/ 559 w 800"/>
              <a:gd name="T111" fmla="*/ 69 h 933"/>
              <a:gd name="T112" fmla="*/ 542 w 800"/>
              <a:gd name="T113" fmla="*/ 43 h 933"/>
              <a:gd name="T114" fmla="*/ 517 w 800"/>
              <a:gd name="T115" fmla="*/ 22 h 933"/>
              <a:gd name="T116" fmla="*/ 483 w 800"/>
              <a:gd name="T117" fmla="*/ 7 h 933"/>
              <a:gd name="T118" fmla="*/ 445 w 800"/>
              <a:gd name="T119" fmla="*/ 0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0" h="933">
                <a:moveTo>
                  <a:pt x="578" y="544"/>
                </a:moveTo>
                <a:lnTo>
                  <a:pt x="578" y="378"/>
                </a:lnTo>
                <a:lnTo>
                  <a:pt x="356" y="544"/>
                </a:lnTo>
                <a:lnTo>
                  <a:pt x="356" y="378"/>
                </a:lnTo>
                <a:lnTo>
                  <a:pt x="134" y="544"/>
                </a:lnTo>
                <a:lnTo>
                  <a:pt x="134" y="322"/>
                </a:lnTo>
                <a:lnTo>
                  <a:pt x="0" y="322"/>
                </a:lnTo>
                <a:lnTo>
                  <a:pt x="0" y="933"/>
                </a:lnTo>
                <a:lnTo>
                  <a:pt x="134" y="933"/>
                </a:lnTo>
                <a:lnTo>
                  <a:pt x="800" y="933"/>
                </a:lnTo>
                <a:lnTo>
                  <a:pt x="800" y="378"/>
                </a:lnTo>
                <a:lnTo>
                  <a:pt x="578" y="544"/>
                </a:lnTo>
                <a:close/>
                <a:moveTo>
                  <a:pt x="301" y="667"/>
                </a:moveTo>
                <a:lnTo>
                  <a:pt x="189" y="667"/>
                </a:lnTo>
                <a:lnTo>
                  <a:pt x="189" y="601"/>
                </a:lnTo>
                <a:lnTo>
                  <a:pt x="301" y="601"/>
                </a:lnTo>
                <a:lnTo>
                  <a:pt x="301" y="667"/>
                </a:lnTo>
                <a:close/>
                <a:moveTo>
                  <a:pt x="523" y="667"/>
                </a:moveTo>
                <a:lnTo>
                  <a:pt x="411" y="667"/>
                </a:lnTo>
                <a:lnTo>
                  <a:pt x="411" y="601"/>
                </a:lnTo>
                <a:lnTo>
                  <a:pt x="523" y="601"/>
                </a:lnTo>
                <a:lnTo>
                  <a:pt x="523" y="667"/>
                </a:lnTo>
                <a:close/>
                <a:moveTo>
                  <a:pt x="745" y="667"/>
                </a:moveTo>
                <a:lnTo>
                  <a:pt x="633" y="667"/>
                </a:lnTo>
                <a:lnTo>
                  <a:pt x="633" y="601"/>
                </a:lnTo>
                <a:lnTo>
                  <a:pt x="745" y="601"/>
                </a:lnTo>
                <a:lnTo>
                  <a:pt x="745" y="667"/>
                </a:lnTo>
                <a:close/>
                <a:moveTo>
                  <a:pt x="432" y="0"/>
                </a:moveTo>
                <a:lnTo>
                  <a:pt x="432" y="0"/>
                </a:lnTo>
                <a:lnTo>
                  <a:pt x="417" y="0"/>
                </a:lnTo>
                <a:lnTo>
                  <a:pt x="404" y="1"/>
                </a:lnTo>
                <a:lnTo>
                  <a:pt x="392" y="4"/>
                </a:lnTo>
                <a:lnTo>
                  <a:pt x="379" y="7"/>
                </a:lnTo>
                <a:lnTo>
                  <a:pt x="368" y="12"/>
                </a:lnTo>
                <a:lnTo>
                  <a:pt x="356" y="16"/>
                </a:lnTo>
                <a:lnTo>
                  <a:pt x="346" y="22"/>
                </a:lnTo>
                <a:lnTo>
                  <a:pt x="337" y="28"/>
                </a:lnTo>
                <a:lnTo>
                  <a:pt x="328" y="36"/>
                </a:lnTo>
                <a:lnTo>
                  <a:pt x="320" y="43"/>
                </a:lnTo>
                <a:lnTo>
                  <a:pt x="314" y="51"/>
                </a:lnTo>
                <a:lnTo>
                  <a:pt x="308" y="60"/>
                </a:lnTo>
                <a:lnTo>
                  <a:pt x="303" y="69"/>
                </a:lnTo>
                <a:lnTo>
                  <a:pt x="301" y="79"/>
                </a:lnTo>
                <a:lnTo>
                  <a:pt x="298" y="88"/>
                </a:lnTo>
                <a:lnTo>
                  <a:pt x="297" y="99"/>
                </a:lnTo>
                <a:lnTo>
                  <a:pt x="297" y="99"/>
                </a:lnTo>
                <a:lnTo>
                  <a:pt x="298" y="103"/>
                </a:lnTo>
                <a:lnTo>
                  <a:pt x="298" y="103"/>
                </a:lnTo>
                <a:lnTo>
                  <a:pt x="291" y="98"/>
                </a:lnTo>
                <a:lnTo>
                  <a:pt x="283" y="94"/>
                </a:lnTo>
                <a:lnTo>
                  <a:pt x="274" y="90"/>
                </a:lnTo>
                <a:lnTo>
                  <a:pt x="266" y="87"/>
                </a:lnTo>
                <a:lnTo>
                  <a:pt x="256" y="85"/>
                </a:lnTo>
                <a:lnTo>
                  <a:pt x="247" y="82"/>
                </a:lnTo>
                <a:lnTo>
                  <a:pt x="237" y="81"/>
                </a:lnTo>
                <a:lnTo>
                  <a:pt x="228" y="81"/>
                </a:lnTo>
                <a:lnTo>
                  <a:pt x="228" y="81"/>
                </a:lnTo>
                <a:lnTo>
                  <a:pt x="217" y="81"/>
                </a:lnTo>
                <a:lnTo>
                  <a:pt x="206" y="82"/>
                </a:lnTo>
                <a:lnTo>
                  <a:pt x="196" y="85"/>
                </a:lnTo>
                <a:lnTo>
                  <a:pt x="187" y="87"/>
                </a:lnTo>
                <a:lnTo>
                  <a:pt x="177" y="91"/>
                </a:lnTo>
                <a:lnTo>
                  <a:pt x="169" y="94"/>
                </a:lnTo>
                <a:lnTo>
                  <a:pt x="162" y="99"/>
                </a:lnTo>
                <a:lnTo>
                  <a:pt x="153" y="104"/>
                </a:lnTo>
                <a:lnTo>
                  <a:pt x="147" y="110"/>
                </a:lnTo>
                <a:lnTo>
                  <a:pt x="141" y="116"/>
                </a:lnTo>
                <a:lnTo>
                  <a:pt x="136" y="122"/>
                </a:lnTo>
                <a:lnTo>
                  <a:pt x="132" y="129"/>
                </a:lnTo>
                <a:lnTo>
                  <a:pt x="128" y="136"/>
                </a:lnTo>
                <a:lnTo>
                  <a:pt x="126" y="144"/>
                </a:lnTo>
                <a:lnTo>
                  <a:pt x="124" y="152"/>
                </a:lnTo>
                <a:lnTo>
                  <a:pt x="123" y="159"/>
                </a:lnTo>
                <a:lnTo>
                  <a:pt x="123" y="159"/>
                </a:lnTo>
                <a:lnTo>
                  <a:pt x="124" y="166"/>
                </a:lnTo>
                <a:lnTo>
                  <a:pt x="126" y="172"/>
                </a:lnTo>
                <a:lnTo>
                  <a:pt x="129" y="186"/>
                </a:lnTo>
                <a:lnTo>
                  <a:pt x="129" y="186"/>
                </a:lnTo>
                <a:lnTo>
                  <a:pt x="115" y="182"/>
                </a:lnTo>
                <a:lnTo>
                  <a:pt x="98" y="181"/>
                </a:lnTo>
                <a:lnTo>
                  <a:pt x="98" y="181"/>
                </a:lnTo>
                <a:lnTo>
                  <a:pt x="82" y="182"/>
                </a:lnTo>
                <a:lnTo>
                  <a:pt x="68" y="186"/>
                </a:lnTo>
                <a:lnTo>
                  <a:pt x="55" y="190"/>
                </a:lnTo>
                <a:lnTo>
                  <a:pt x="44" y="198"/>
                </a:lnTo>
                <a:lnTo>
                  <a:pt x="34" y="206"/>
                </a:lnTo>
                <a:lnTo>
                  <a:pt x="27" y="216"/>
                </a:lnTo>
                <a:lnTo>
                  <a:pt x="25" y="220"/>
                </a:lnTo>
                <a:lnTo>
                  <a:pt x="22" y="226"/>
                </a:lnTo>
                <a:lnTo>
                  <a:pt x="21" y="232"/>
                </a:lnTo>
                <a:lnTo>
                  <a:pt x="21" y="238"/>
                </a:lnTo>
                <a:lnTo>
                  <a:pt x="21" y="238"/>
                </a:lnTo>
                <a:lnTo>
                  <a:pt x="21" y="244"/>
                </a:lnTo>
                <a:lnTo>
                  <a:pt x="22" y="249"/>
                </a:lnTo>
                <a:lnTo>
                  <a:pt x="25" y="255"/>
                </a:lnTo>
                <a:lnTo>
                  <a:pt x="27" y="260"/>
                </a:lnTo>
                <a:lnTo>
                  <a:pt x="34" y="271"/>
                </a:lnTo>
                <a:lnTo>
                  <a:pt x="44" y="279"/>
                </a:lnTo>
                <a:lnTo>
                  <a:pt x="55" y="286"/>
                </a:lnTo>
                <a:lnTo>
                  <a:pt x="68" y="291"/>
                </a:lnTo>
                <a:lnTo>
                  <a:pt x="82" y="295"/>
                </a:lnTo>
                <a:lnTo>
                  <a:pt x="98" y="296"/>
                </a:lnTo>
                <a:lnTo>
                  <a:pt x="98" y="296"/>
                </a:lnTo>
                <a:lnTo>
                  <a:pt x="114" y="295"/>
                </a:lnTo>
                <a:lnTo>
                  <a:pt x="129" y="291"/>
                </a:lnTo>
                <a:lnTo>
                  <a:pt x="142" y="286"/>
                </a:lnTo>
                <a:lnTo>
                  <a:pt x="153" y="279"/>
                </a:lnTo>
                <a:lnTo>
                  <a:pt x="163" y="271"/>
                </a:lnTo>
                <a:lnTo>
                  <a:pt x="170" y="260"/>
                </a:lnTo>
                <a:lnTo>
                  <a:pt x="172" y="255"/>
                </a:lnTo>
                <a:lnTo>
                  <a:pt x="175" y="249"/>
                </a:lnTo>
                <a:lnTo>
                  <a:pt x="176" y="244"/>
                </a:lnTo>
                <a:lnTo>
                  <a:pt x="176" y="238"/>
                </a:lnTo>
                <a:lnTo>
                  <a:pt x="176" y="238"/>
                </a:lnTo>
                <a:lnTo>
                  <a:pt x="176" y="232"/>
                </a:lnTo>
                <a:lnTo>
                  <a:pt x="175" y="226"/>
                </a:lnTo>
                <a:lnTo>
                  <a:pt x="175" y="226"/>
                </a:lnTo>
                <a:lnTo>
                  <a:pt x="187" y="231"/>
                </a:lnTo>
                <a:lnTo>
                  <a:pt x="199" y="235"/>
                </a:lnTo>
                <a:lnTo>
                  <a:pt x="213" y="237"/>
                </a:lnTo>
                <a:lnTo>
                  <a:pt x="228" y="238"/>
                </a:lnTo>
                <a:lnTo>
                  <a:pt x="228" y="238"/>
                </a:lnTo>
                <a:lnTo>
                  <a:pt x="237" y="237"/>
                </a:lnTo>
                <a:lnTo>
                  <a:pt x="247" y="236"/>
                </a:lnTo>
                <a:lnTo>
                  <a:pt x="258" y="235"/>
                </a:lnTo>
                <a:lnTo>
                  <a:pt x="266" y="232"/>
                </a:lnTo>
                <a:lnTo>
                  <a:pt x="276" y="229"/>
                </a:lnTo>
                <a:lnTo>
                  <a:pt x="284" y="225"/>
                </a:lnTo>
                <a:lnTo>
                  <a:pt x="291" y="222"/>
                </a:lnTo>
                <a:lnTo>
                  <a:pt x="298" y="216"/>
                </a:lnTo>
                <a:lnTo>
                  <a:pt x="306" y="211"/>
                </a:lnTo>
                <a:lnTo>
                  <a:pt x="312" y="205"/>
                </a:lnTo>
                <a:lnTo>
                  <a:pt x="316" y="199"/>
                </a:lnTo>
                <a:lnTo>
                  <a:pt x="321" y="193"/>
                </a:lnTo>
                <a:lnTo>
                  <a:pt x="325" y="186"/>
                </a:lnTo>
                <a:lnTo>
                  <a:pt x="327" y="178"/>
                </a:lnTo>
                <a:lnTo>
                  <a:pt x="330" y="171"/>
                </a:lnTo>
                <a:lnTo>
                  <a:pt x="330" y="163"/>
                </a:lnTo>
                <a:lnTo>
                  <a:pt x="330" y="163"/>
                </a:lnTo>
                <a:lnTo>
                  <a:pt x="340" y="170"/>
                </a:lnTo>
                <a:lnTo>
                  <a:pt x="350" y="177"/>
                </a:lnTo>
                <a:lnTo>
                  <a:pt x="362" y="183"/>
                </a:lnTo>
                <a:lnTo>
                  <a:pt x="375" y="188"/>
                </a:lnTo>
                <a:lnTo>
                  <a:pt x="388" y="193"/>
                </a:lnTo>
                <a:lnTo>
                  <a:pt x="402" y="195"/>
                </a:lnTo>
                <a:lnTo>
                  <a:pt x="416" y="198"/>
                </a:lnTo>
                <a:lnTo>
                  <a:pt x="432" y="198"/>
                </a:lnTo>
                <a:lnTo>
                  <a:pt x="432" y="198"/>
                </a:lnTo>
                <a:lnTo>
                  <a:pt x="445" y="198"/>
                </a:lnTo>
                <a:lnTo>
                  <a:pt x="458" y="196"/>
                </a:lnTo>
                <a:lnTo>
                  <a:pt x="471" y="194"/>
                </a:lnTo>
                <a:lnTo>
                  <a:pt x="483" y="190"/>
                </a:lnTo>
                <a:lnTo>
                  <a:pt x="495" y="186"/>
                </a:lnTo>
                <a:lnTo>
                  <a:pt x="506" y="181"/>
                </a:lnTo>
                <a:lnTo>
                  <a:pt x="517" y="176"/>
                </a:lnTo>
                <a:lnTo>
                  <a:pt x="526" y="169"/>
                </a:lnTo>
                <a:lnTo>
                  <a:pt x="535" y="162"/>
                </a:lnTo>
                <a:lnTo>
                  <a:pt x="542" y="154"/>
                </a:lnTo>
                <a:lnTo>
                  <a:pt x="549" y="146"/>
                </a:lnTo>
                <a:lnTo>
                  <a:pt x="554" y="138"/>
                </a:lnTo>
                <a:lnTo>
                  <a:pt x="559" y="128"/>
                </a:lnTo>
                <a:lnTo>
                  <a:pt x="562" y="118"/>
                </a:lnTo>
                <a:lnTo>
                  <a:pt x="565" y="109"/>
                </a:lnTo>
                <a:lnTo>
                  <a:pt x="565" y="99"/>
                </a:lnTo>
                <a:lnTo>
                  <a:pt x="565" y="99"/>
                </a:lnTo>
                <a:lnTo>
                  <a:pt x="565" y="88"/>
                </a:lnTo>
                <a:lnTo>
                  <a:pt x="562" y="79"/>
                </a:lnTo>
                <a:lnTo>
                  <a:pt x="559" y="69"/>
                </a:lnTo>
                <a:lnTo>
                  <a:pt x="554" y="60"/>
                </a:lnTo>
                <a:lnTo>
                  <a:pt x="549" y="51"/>
                </a:lnTo>
                <a:lnTo>
                  <a:pt x="542" y="43"/>
                </a:lnTo>
                <a:lnTo>
                  <a:pt x="535" y="36"/>
                </a:lnTo>
                <a:lnTo>
                  <a:pt x="526" y="28"/>
                </a:lnTo>
                <a:lnTo>
                  <a:pt x="517" y="22"/>
                </a:lnTo>
                <a:lnTo>
                  <a:pt x="506" y="16"/>
                </a:lnTo>
                <a:lnTo>
                  <a:pt x="495" y="12"/>
                </a:lnTo>
                <a:lnTo>
                  <a:pt x="483" y="7"/>
                </a:lnTo>
                <a:lnTo>
                  <a:pt x="471" y="4"/>
                </a:lnTo>
                <a:lnTo>
                  <a:pt x="458" y="1"/>
                </a:lnTo>
                <a:lnTo>
                  <a:pt x="445" y="0"/>
                </a:lnTo>
                <a:lnTo>
                  <a:pt x="432" y="0"/>
                </a:lnTo>
                <a:lnTo>
                  <a:pt x="432" y="0"/>
                </a:lnTo>
                <a:close/>
              </a:path>
            </a:pathLst>
          </a:custGeom>
          <a:solidFill>
            <a:srgbClr val="54C2F0"/>
          </a:solidFill>
          <a:ln>
            <a:noFill/>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p:txBody>
      </p:sp>
      <p:sp>
        <p:nvSpPr>
          <p:cNvPr id="25" name="AutoShape 10">
            <a:extLst>
              <a:ext uri="{FF2B5EF4-FFF2-40B4-BE49-F238E27FC236}">
                <a16:creationId xmlns:a16="http://schemas.microsoft.com/office/drawing/2014/main" id="{C761A489-ED2E-EF32-B675-3A321A3F67CA}"/>
              </a:ext>
            </a:extLst>
          </p:cNvPr>
          <p:cNvSpPr>
            <a:spLocks noChangeArrowheads="1"/>
          </p:cNvSpPr>
          <p:nvPr/>
        </p:nvSpPr>
        <p:spPr bwMode="invGray">
          <a:xfrm>
            <a:off x="1928540" y="1658802"/>
            <a:ext cx="7164000" cy="324000"/>
          </a:xfrm>
          <a:prstGeom prst="homePlate">
            <a:avLst>
              <a:gd name="adj" fmla="val 20600"/>
            </a:avLst>
          </a:prstGeom>
          <a:solidFill>
            <a:srgbClr val="54C2F0"/>
          </a:solidFill>
          <a:ln w="25400" cap="flat" cmpd="sng" algn="ctr">
            <a:solidFill>
              <a:srgbClr val="54C2F0"/>
            </a:solidFill>
            <a:prstDash val="solid"/>
            <a:headEnd/>
            <a:tailEnd/>
          </a:ln>
          <a:effectLst/>
        </p:spPr>
        <p:txBody>
          <a:bodyPr wrap="none" lIns="91436" tIns="45718" rIns="91436" bIns="45718" anchor="ctr"/>
          <a:lstStyle/>
          <a:p>
            <a:pPr marL="0" marR="0" lvl="0" indent="0" defTabSz="914333"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メイリオ"/>
                <a:ea typeface="メイリオ"/>
                <a:cs typeface="メイリオ" panose="020B0604030504040204" pitchFamily="50" charset="-128"/>
              </a:rPr>
              <a:t>　　　　　　</a:t>
            </a:r>
          </a:p>
        </p:txBody>
      </p:sp>
      <p:sp>
        <p:nvSpPr>
          <p:cNvPr id="26" name="Text Box 28">
            <a:extLst>
              <a:ext uri="{FF2B5EF4-FFF2-40B4-BE49-F238E27FC236}">
                <a16:creationId xmlns:a16="http://schemas.microsoft.com/office/drawing/2014/main" id="{8D0414A7-BCC6-545B-A7FD-BEA7EB0DED30}"/>
              </a:ext>
            </a:extLst>
          </p:cNvPr>
          <p:cNvSpPr txBox="1">
            <a:spLocks noChangeArrowheads="1"/>
          </p:cNvSpPr>
          <p:nvPr/>
        </p:nvSpPr>
        <p:spPr bwMode="black">
          <a:xfrm>
            <a:off x="441210" y="1750778"/>
            <a:ext cx="1476165" cy="30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600"/>
              </a:lnSpc>
              <a:spcBef>
                <a:spcPct val="50000"/>
              </a:spcBef>
              <a:defRPr/>
            </a:pPr>
            <a:r>
              <a:rPr lang="ja-JP" altLang="en-US" sz="1050" b="1">
                <a:solidFill>
                  <a:prstClr val="black"/>
                </a:solidFill>
                <a:latin typeface="メイリオ" pitchFamily="50" charset="-128"/>
                <a:ea typeface="メイリオ" pitchFamily="50" charset="-128"/>
                <a:cs typeface="メイリオ" pitchFamily="50" charset="-128"/>
              </a:rPr>
              <a:t>固定資産</a:t>
            </a:r>
            <a:r>
              <a:rPr lang="en-US" altLang="ja-JP" sz="1050" b="1">
                <a:solidFill>
                  <a:prstClr val="black"/>
                </a:solidFill>
                <a:latin typeface="メイリオ" pitchFamily="50" charset="-128"/>
                <a:ea typeface="メイリオ" pitchFamily="50" charset="-128"/>
                <a:cs typeface="メイリオ" pitchFamily="50" charset="-128"/>
              </a:rPr>
              <a:t>/</a:t>
            </a:r>
            <a:r>
              <a:rPr lang="ja-JP" altLang="en-US" sz="1050" b="1">
                <a:solidFill>
                  <a:prstClr val="black"/>
                </a:solidFill>
                <a:latin typeface="メイリオ" pitchFamily="50" charset="-128"/>
                <a:ea typeface="メイリオ" pitchFamily="50" charset="-128"/>
                <a:cs typeface="メイリオ" pitchFamily="50" charset="-128"/>
              </a:rPr>
              <a:t>リース</a:t>
            </a:r>
            <a:endParaRPr lang="en-US" altLang="ja-JP" sz="1050" b="1">
              <a:solidFill>
                <a:prstClr val="black"/>
              </a:solidFill>
              <a:latin typeface="メイリオ" pitchFamily="50" charset="-128"/>
              <a:ea typeface="メイリオ" pitchFamily="50" charset="-128"/>
              <a:cs typeface="メイリオ" pitchFamily="50" charset="-128"/>
            </a:endParaRPr>
          </a:p>
          <a:p>
            <a:pPr defTabSz="914333" eaLnBrk="1" hangingPunct="1">
              <a:lnSpc>
                <a:spcPts val="600"/>
              </a:lnSpc>
              <a:spcBef>
                <a:spcPct val="50000"/>
              </a:spcBef>
              <a:defRPr/>
            </a:pPr>
            <a:r>
              <a:rPr lang="ja-JP" altLang="en-US" sz="700" b="1">
                <a:solidFill>
                  <a:prstClr val="black"/>
                </a:solidFill>
                <a:latin typeface="メイリオ" pitchFamily="50" charset="-128"/>
                <a:ea typeface="メイリオ" pitchFamily="50" charset="-128"/>
                <a:cs typeface="メイリオ" pitchFamily="50" charset="-128"/>
              </a:rPr>
              <a:t>（</a:t>
            </a:r>
            <a:r>
              <a:rPr lang="en-US" altLang="ja-JP" sz="700" b="1">
                <a:solidFill>
                  <a:prstClr val="black"/>
                </a:solidFill>
                <a:latin typeface="メイリオ" pitchFamily="50" charset="-128"/>
                <a:ea typeface="メイリオ" pitchFamily="50" charset="-128"/>
                <a:cs typeface="メイリオ" pitchFamily="50" charset="-128"/>
              </a:rPr>
              <a:t>FA</a:t>
            </a:r>
            <a:r>
              <a:rPr lang="ja-JP" altLang="en-US" sz="700" b="1">
                <a:solidFill>
                  <a:prstClr val="black"/>
                </a:solidFill>
                <a:latin typeface="メイリオ" pitchFamily="50" charset="-128"/>
                <a:ea typeface="メイリオ" pitchFamily="50" charset="-128"/>
                <a:cs typeface="メイリオ" pitchFamily="50" charset="-128"/>
              </a:rPr>
              <a:t>・</a:t>
            </a:r>
            <a:r>
              <a:rPr lang="en-US" altLang="ja-JP" sz="700" b="1">
                <a:solidFill>
                  <a:prstClr val="black"/>
                </a:solidFill>
                <a:latin typeface="メイリオ" pitchFamily="50" charset="-128"/>
                <a:ea typeface="メイリオ" pitchFamily="50" charset="-128"/>
                <a:cs typeface="メイリオ" pitchFamily="50" charset="-128"/>
              </a:rPr>
              <a:t>LM</a:t>
            </a:r>
            <a:r>
              <a:rPr lang="ja-JP" altLang="en-US" sz="700" b="1">
                <a:solidFill>
                  <a:prstClr val="black"/>
                </a:solidFill>
                <a:latin typeface="メイリオ" pitchFamily="50" charset="-128"/>
                <a:ea typeface="メイリオ" pitchFamily="50" charset="-128"/>
                <a:cs typeface="メイリオ" pitchFamily="50" charset="-128"/>
              </a:rPr>
              <a:t>・</a:t>
            </a:r>
            <a:r>
              <a:rPr lang="en-US" altLang="ja-JP" sz="700" b="1">
                <a:solidFill>
                  <a:prstClr val="black"/>
                </a:solidFill>
                <a:latin typeface="メイリオ" pitchFamily="50" charset="-128"/>
                <a:ea typeface="メイリオ" pitchFamily="50" charset="-128"/>
                <a:cs typeface="メイリオ" pitchFamily="50" charset="-128"/>
              </a:rPr>
              <a:t>CP</a:t>
            </a:r>
            <a:r>
              <a:rPr lang="ja-JP" altLang="en-US" sz="700" b="1">
                <a:solidFill>
                  <a:prstClr val="black"/>
                </a:solidFill>
                <a:latin typeface="メイリオ" pitchFamily="50" charset="-128"/>
                <a:ea typeface="メイリオ" pitchFamily="50" charset="-128"/>
                <a:cs typeface="メイリオ" pitchFamily="50" charset="-128"/>
              </a:rPr>
              <a:t>）</a:t>
            </a:r>
            <a:endParaRPr lang="en-US" altLang="ja-JP" sz="700" b="1">
              <a:solidFill>
                <a:prstClr val="black"/>
              </a:solidFill>
              <a:latin typeface="メイリオ" pitchFamily="50" charset="-128"/>
              <a:ea typeface="メイリオ" pitchFamily="50" charset="-128"/>
              <a:cs typeface="メイリオ" pitchFamily="50" charset="-128"/>
            </a:endParaRPr>
          </a:p>
        </p:txBody>
      </p:sp>
      <p:sp>
        <p:nvSpPr>
          <p:cNvPr id="27" name="Freeform 330">
            <a:extLst>
              <a:ext uri="{FF2B5EF4-FFF2-40B4-BE49-F238E27FC236}">
                <a16:creationId xmlns:a16="http://schemas.microsoft.com/office/drawing/2014/main" id="{833B443D-B721-0126-7F85-63E689D7B484}"/>
              </a:ext>
            </a:extLst>
          </p:cNvPr>
          <p:cNvSpPr>
            <a:spLocks noEditPoints="1"/>
          </p:cNvSpPr>
          <p:nvPr/>
        </p:nvSpPr>
        <p:spPr bwMode="auto">
          <a:xfrm>
            <a:off x="105069" y="2592846"/>
            <a:ext cx="299957" cy="347058"/>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FF6600"/>
          </a:solidFill>
          <a:ln>
            <a:noFill/>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p:txBody>
      </p:sp>
      <p:sp>
        <p:nvSpPr>
          <p:cNvPr id="28" name="AutoShape 10">
            <a:extLst>
              <a:ext uri="{FF2B5EF4-FFF2-40B4-BE49-F238E27FC236}">
                <a16:creationId xmlns:a16="http://schemas.microsoft.com/office/drawing/2014/main" id="{633878D5-DD68-1B33-0922-497D1C4C12CB}"/>
              </a:ext>
            </a:extLst>
          </p:cNvPr>
          <p:cNvSpPr>
            <a:spLocks noChangeArrowheads="1"/>
          </p:cNvSpPr>
          <p:nvPr/>
        </p:nvSpPr>
        <p:spPr bwMode="invGray">
          <a:xfrm>
            <a:off x="1928540" y="2151166"/>
            <a:ext cx="7164000" cy="324000"/>
          </a:xfrm>
          <a:prstGeom prst="homePlate">
            <a:avLst>
              <a:gd name="adj" fmla="val 20600"/>
            </a:avLst>
          </a:prstGeom>
          <a:solidFill>
            <a:srgbClr val="AACE36">
              <a:lumMod val="50000"/>
            </a:srgbClr>
          </a:solidFill>
          <a:ln w="25400" cap="flat" cmpd="sng" algn="ctr">
            <a:solidFill>
              <a:srgbClr val="AACE36">
                <a:lumMod val="50000"/>
              </a:srgbClr>
            </a:solidFill>
            <a:prstDash val="solid"/>
            <a:headEnd/>
            <a:tailEnd/>
          </a:ln>
          <a:effectLst/>
        </p:spPr>
        <p:txBody>
          <a:bodyPr wrap="none" lIns="91436" tIns="45718" rIns="91436" bIns="45718" anchor="ctr"/>
          <a:lstStyle/>
          <a:p>
            <a:pPr marL="0" marR="0" lvl="0" indent="0" defTabSz="914333"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anose="020B0604030504040204" pitchFamily="50" charset="-128"/>
              </a:rPr>
              <a:t>　　　　　　</a:t>
            </a:r>
          </a:p>
        </p:txBody>
      </p:sp>
      <p:sp>
        <p:nvSpPr>
          <p:cNvPr id="29" name="Text Box 28">
            <a:extLst>
              <a:ext uri="{FF2B5EF4-FFF2-40B4-BE49-F238E27FC236}">
                <a16:creationId xmlns:a16="http://schemas.microsoft.com/office/drawing/2014/main" id="{7BB6C8BA-38A2-F52B-35F2-E9F7B0701EEA}"/>
              </a:ext>
            </a:extLst>
          </p:cNvPr>
          <p:cNvSpPr txBox="1">
            <a:spLocks noChangeArrowheads="1"/>
          </p:cNvSpPr>
          <p:nvPr/>
        </p:nvSpPr>
        <p:spPr bwMode="black">
          <a:xfrm>
            <a:off x="441213" y="2229008"/>
            <a:ext cx="2204159" cy="30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600"/>
              </a:lnSpc>
              <a:spcBef>
                <a:spcPct val="50000"/>
              </a:spcBef>
              <a:defRPr/>
            </a:pPr>
            <a:r>
              <a:rPr lang="ja-JP" altLang="en-US" sz="1100" b="1" dirty="0">
                <a:solidFill>
                  <a:prstClr val="black"/>
                </a:solidFill>
                <a:latin typeface="メイリオ" pitchFamily="50" charset="-128"/>
                <a:ea typeface="メイリオ" pitchFamily="50" charset="-128"/>
                <a:cs typeface="メイリオ" pitchFamily="50" charset="-128"/>
              </a:rPr>
              <a:t>手形・電債・ﾌｧｸﾀﾘﾝｸﾞ</a:t>
            </a:r>
            <a:endParaRPr lang="en-US" altLang="ja-JP" sz="1100" b="1" dirty="0">
              <a:solidFill>
                <a:prstClr val="black"/>
              </a:solidFill>
              <a:latin typeface="メイリオ" pitchFamily="50" charset="-128"/>
              <a:ea typeface="メイリオ" pitchFamily="50" charset="-128"/>
              <a:cs typeface="メイリオ" pitchFamily="50" charset="-128"/>
            </a:endParaRPr>
          </a:p>
          <a:p>
            <a:pPr defTabSz="914333" eaLnBrk="1" hangingPunct="1">
              <a:lnSpc>
                <a:spcPts val="600"/>
              </a:lnSpc>
              <a:spcBef>
                <a:spcPct val="50000"/>
              </a:spcBef>
              <a:defRPr/>
            </a:pP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PN</a:t>
            </a: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ER</a:t>
            </a:r>
            <a:r>
              <a:rPr lang="ja-JP" altLang="en-US" sz="700" b="1" dirty="0">
                <a:solidFill>
                  <a:prstClr val="black"/>
                </a:solidFill>
                <a:latin typeface="メイリオ" pitchFamily="50" charset="-128"/>
                <a:ea typeface="メイリオ" pitchFamily="50" charset="-128"/>
                <a:cs typeface="メイリオ" pitchFamily="50" charset="-128"/>
              </a:rPr>
              <a:t>・</a:t>
            </a:r>
            <a:r>
              <a:rPr lang="en-US" altLang="ja-JP" sz="700" b="1" dirty="0">
                <a:solidFill>
                  <a:prstClr val="black"/>
                </a:solidFill>
                <a:latin typeface="メイリオ" pitchFamily="50" charset="-128"/>
                <a:ea typeface="メイリオ" pitchFamily="50" charset="-128"/>
                <a:cs typeface="メイリオ" pitchFamily="50" charset="-128"/>
              </a:rPr>
              <a:t>factoring</a:t>
            </a:r>
            <a:r>
              <a:rPr lang="ja-JP" altLang="en-US" sz="700" b="1" dirty="0">
                <a:solidFill>
                  <a:prstClr val="black"/>
                </a:solidFill>
                <a:latin typeface="メイリオ" pitchFamily="50" charset="-128"/>
                <a:ea typeface="メイリオ" pitchFamily="50" charset="-128"/>
                <a:cs typeface="メイリオ" pitchFamily="50" charset="-128"/>
              </a:rPr>
              <a:t>）</a:t>
            </a:r>
            <a:endParaRPr lang="en-US" altLang="ja-JP" sz="700" b="1" dirty="0">
              <a:solidFill>
                <a:prstClr val="black"/>
              </a:solidFill>
              <a:latin typeface="メイリオ" pitchFamily="50" charset="-128"/>
              <a:ea typeface="メイリオ" pitchFamily="50" charset="-128"/>
              <a:cs typeface="メイリオ" pitchFamily="50" charset="-128"/>
            </a:endParaRPr>
          </a:p>
        </p:txBody>
      </p:sp>
      <p:sp>
        <p:nvSpPr>
          <p:cNvPr id="30" name="Freeform 305">
            <a:extLst>
              <a:ext uri="{FF2B5EF4-FFF2-40B4-BE49-F238E27FC236}">
                <a16:creationId xmlns:a16="http://schemas.microsoft.com/office/drawing/2014/main" id="{8C315B9E-36EB-3B2A-3727-38804DA981BB}"/>
              </a:ext>
            </a:extLst>
          </p:cNvPr>
          <p:cNvSpPr>
            <a:spLocks noEditPoints="1"/>
          </p:cNvSpPr>
          <p:nvPr/>
        </p:nvSpPr>
        <p:spPr bwMode="auto">
          <a:xfrm>
            <a:off x="96201" y="2117687"/>
            <a:ext cx="360000" cy="360000"/>
          </a:xfrm>
          <a:custGeom>
            <a:avLst/>
            <a:gdLst>
              <a:gd name="T0" fmla="*/ 600 w 853"/>
              <a:gd name="T1" fmla="*/ 532 h 854"/>
              <a:gd name="T2" fmla="*/ 600 w 853"/>
              <a:gd name="T3" fmla="*/ 771 h 854"/>
              <a:gd name="T4" fmla="*/ 83 w 853"/>
              <a:gd name="T5" fmla="*/ 771 h 854"/>
              <a:gd name="T6" fmla="*/ 83 w 853"/>
              <a:gd name="T7" fmla="*/ 254 h 854"/>
              <a:gd name="T8" fmla="*/ 321 w 853"/>
              <a:gd name="T9" fmla="*/ 254 h 854"/>
              <a:gd name="T10" fmla="*/ 405 w 853"/>
              <a:gd name="T11" fmla="*/ 171 h 854"/>
              <a:gd name="T12" fmla="*/ 0 w 853"/>
              <a:gd name="T13" fmla="*/ 171 h 854"/>
              <a:gd name="T14" fmla="*/ 0 w 853"/>
              <a:gd name="T15" fmla="*/ 854 h 854"/>
              <a:gd name="T16" fmla="*/ 683 w 853"/>
              <a:gd name="T17" fmla="*/ 854 h 854"/>
              <a:gd name="T18" fmla="*/ 683 w 853"/>
              <a:gd name="T19" fmla="*/ 449 h 854"/>
              <a:gd name="T20" fmla="*/ 600 w 853"/>
              <a:gd name="T21" fmla="*/ 532 h 854"/>
              <a:gd name="T22" fmla="*/ 253 w 853"/>
              <a:gd name="T23" fmla="*/ 597 h 854"/>
              <a:gd name="T24" fmla="*/ 460 w 853"/>
              <a:gd name="T25" fmla="*/ 550 h 854"/>
              <a:gd name="T26" fmla="*/ 304 w 853"/>
              <a:gd name="T27" fmla="*/ 393 h 854"/>
              <a:gd name="T28" fmla="*/ 253 w 853"/>
              <a:gd name="T29" fmla="*/ 597 h 854"/>
              <a:gd name="T30" fmla="*/ 693 w 853"/>
              <a:gd name="T31" fmla="*/ 0 h 854"/>
              <a:gd name="T32" fmla="*/ 348 w 853"/>
              <a:gd name="T33" fmla="*/ 345 h 854"/>
              <a:gd name="T34" fmla="*/ 509 w 853"/>
              <a:gd name="T35" fmla="*/ 506 h 854"/>
              <a:gd name="T36" fmla="*/ 853 w 853"/>
              <a:gd name="T37" fmla="*/ 161 h 854"/>
              <a:gd name="T38" fmla="*/ 693 w 853"/>
              <a:gd name="T39" fmla="*/ 0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3" h="854">
                <a:moveTo>
                  <a:pt x="600" y="532"/>
                </a:moveTo>
                <a:lnTo>
                  <a:pt x="600" y="771"/>
                </a:lnTo>
                <a:lnTo>
                  <a:pt x="83" y="771"/>
                </a:lnTo>
                <a:lnTo>
                  <a:pt x="83" y="254"/>
                </a:lnTo>
                <a:lnTo>
                  <a:pt x="321" y="254"/>
                </a:lnTo>
                <a:lnTo>
                  <a:pt x="405" y="171"/>
                </a:lnTo>
                <a:lnTo>
                  <a:pt x="0" y="171"/>
                </a:lnTo>
                <a:lnTo>
                  <a:pt x="0" y="854"/>
                </a:lnTo>
                <a:lnTo>
                  <a:pt x="683" y="854"/>
                </a:lnTo>
                <a:lnTo>
                  <a:pt x="683" y="449"/>
                </a:lnTo>
                <a:lnTo>
                  <a:pt x="600" y="532"/>
                </a:lnTo>
                <a:close/>
                <a:moveTo>
                  <a:pt x="253" y="597"/>
                </a:moveTo>
                <a:lnTo>
                  <a:pt x="460" y="550"/>
                </a:lnTo>
                <a:lnTo>
                  <a:pt x="304" y="393"/>
                </a:lnTo>
                <a:lnTo>
                  <a:pt x="253" y="597"/>
                </a:lnTo>
                <a:close/>
                <a:moveTo>
                  <a:pt x="693" y="0"/>
                </a:moveTo>
                <a:lnTo>
                  <a:pt x="348" y="345"/>
                </a:lnTo>
                <a:lnTo>
                  <a:pt x="509" y="506"/>
                </a:lnTo>
                <a:lnTo>
                  <a:pt x="853" y="161"/>
                </a:lnTo>
                <a:lnTo>
                  <a:pt x="693" y="0"/>
                </a:lnTo>
                <a:close/>
              </a:path>
            </a:pathLst>
          </a:custGeom>
          <a:solidFill>
            <a:srgbClr val="AACE36">
              <a:lumMod val="50000"/>
            </a:srgbClr>
          </a:solidFill>
          <a:ln>
            <a:noFill/>
          </a:ln>
        </p:spPr>
        <p:txBody>
          <a:bodyPr vert="horz" wrap="square" lIns="91436" tIns="45718" rIns="91436" bIns="45718" numCol="1" anchor="t" anchorCtr="0" compatLnSpc="1">
            <a:prstTxWarp prst="textNoShape">
              <a:avLst/>
            </a:prstTxWarp>
          </a:bodyPr>
          <a:lstStyle/>
          <a:p>
            <a:pPr marL="0" marR="0" lvl="0" indent="0" defTabSz="914333"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ndParaRPr>
          </a:p>
        </p:txBody>
      </p:sp>
      <p:sp>
        <p:nvSpPr>
          <p:cNvPr id="31" name="Text Box 28">
            <a:extLst>
              <a:ext uri="{FF2B5EF4-FFF2-40B4-BE49-F238E27FC236}">
                <a16:creationId xmlns:a16="http://schemas.microsoft.com/office/drawing/2014/main" id="{19948065-52DE-03EA-4C58-5E6F6445A990}"/>
              </a:ext>
            </a:extLst>
          </p:cNvPr>
          <p:cNvSpPr txBox="1">
            <a:spLocks noChangeArrowheads="1"/>
          </p:cNvSpPr>
          <p:nvPr/>
        </p:nvSpPr>
        <p:spPr bwMode="black">
          <a:xfrm>
            <a:off x="429368" y="4229954"/>
            <a:ext cx="1384487" cy="19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600"/>
              </a:lnSpc>
              <a:spcBef>
                <a:spcPct val="50000"/>
              </a:spcBef>
              <a:defRPr/>
            </a:pPr>
            <a:r>
              <a:rPr lang="en-US" altLang="ja-JP" sz="1050" b="1">
                <a:solidFill>
                  <a:prstClr val="black"/>
                </a:solidFill>
                <a:latin typeface="メイリオ" pitchFamily="50" charset="-128"/>
                <a:ea typeface="メイリオ" pitchFamily="50" charset="-128"/>
                <a:cs typeface="メイリオ" pitchFamily="50" charset="-128"/>
              </a:rPr>
              <a:t>AI-OCR</a:t>
            </a:r>
          </a:p>
        </p:txBody>
      </p:sp>
      <p:sp>
        <p:nvSpPr>
          <p:cNvPr id="32" name="AutoShape 10">
            <a:extLst>
              <a:ext uri="{FF2B5EF4-FFF2-40B4-BE49-F238E27FC236}">
                <a16:creationId xmlns:a16="http://schemas.microsoft.com/office/drawing/2014/main" id="{4BBF8E55-3220-8BDF-AF0C-42C15FA152C1}"/>
              </a:ext>
            </a:extLst>
          </p:cNvPr>
          <p:cNvSpPr>
            <a:spLocks noChangeArrowheads="1"/>
          </p:cNvSpPr>
          <p:nvPr/>
        </p:nvSpPr>
        <p:spPr bwMode="invGray">
          <a:xfrm>
            <a:off x="1928540" y="4112142"/>
            <a:ext cx="7164000" cy="324000"/>
          </a:xfrm>
          <a:prstGeom prst="homePlate">
            <a:avLst>
              <a:gd name="adj" fmla="val 18720"/>
            </a:avLst>
          </a:prstGeom>
          <a:solidFill>
            <a:srgbClr val="D580B2">
              <a:lumMod val="75000"/>
            </a:srgbClr>
          </a:solidFill>
          <a:ln w="25400" cap="flat" cmpd="sng" algn="ctr">
            <a:noFill/>
            <a:prstDash val="solid"/>
            <a:headEnd/>
            <a:tailEnd/>
          </a:ln>
          <a:effectLst/>
        </p:spPr>
        <p:txBody>
          <a:bodyPr wrap="none" anchor="ctr"/>
          <a:lstStyle/>
          <a:p>
            <a:pPr marL="0" marR="0" lvl="0" indent="0" defTabSz="914333"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cs typeface="メイリオ" panose="020B0604030504040204" pitchFamily="50" charset="-128"/>
              </a:rPr>
              <a:t>　　　　</a:t>
            </a:r>
          </a:p>
        </p:txBody>
      </p:sp>
      <p:sp>
        <p:nvSpPr>
          <p:cNvPr id="33" name="Text Box 28">
            <a:extLst>
              <a:ext uri="{FF2B5EF4-FFF2-40B4-BE49-F238E27FC236}">
                <a16:creationId xmlns:a16="http://schemas.microsoft.com/office/drawing/2014/main" id="{971BF0D8-3C64-1B36-AD2F-AA84DDA6272A}"/>
              </a:ext>
            </a:extLst>
          </p:cNvPr>
          <p:cNvSpPr txBox="1">
            <a:spLocks noChangeArrowheads="1"/>
          </p:cNvSpPr>
          <p:nvPr/>
        </p:nvSpPr>
        <p:spPr bwMode="black">
          <a:xfrm>
            <a:off x="395536" y="4698300"/>
            <a:ext cx="188691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600"/>
              </a:lnSpc>
              <a:spcBef>
                <a:spcPct val="50000"/>
              </a:spcBef>
              <a:defRPr/>
            </a:pPr>
            <a:r>
              <a:rPr lang="en-US" altLang="ja-JP" sz="1050" b="1">
                <a:solidFill>
                  <a:prstClr val="black"/>
                </a:solidFill>
                <a:latin typeface="メイリオ" pitchFamily="50" charset="-128"/>
                <a:ea typeface="メイリオ" pitchFamily="50" charset="-128"/>
                <a:cs typeface="メイリオ" pitchFamily="50" charset="-128"/>
              </a:rPr>
              <a:t>API</a:t>
            </a:r>
            <a:r>
              <a:rPr lang="ja-JP" altLang="en-US" sz="1050" b="1">
                <a:solidFill>
                  <a:prstClr val="black"/>
                </a:solidFill>
                <a:latin typeface="メイリオ" pitchFamily="50" charset="-128"/>
                <a:ea typeface="メイリオ" pitchFamily="50" charset="-128"/>
                <a:cs typeface="メイリオ" pitchFamily="50" charset="-128"/>
              </a:rPr>
              <a:t>サービス</a:t>
            </a:r>
            <a:endParaRPr lang="en-US" altLang="ja-JP" sz="1050" b="1">
              <a:solidFill>
                <a:prstClr val="black"/>
              </a:solidFill>
              <a:latin typeface="メイリオ" pitchFamily="50" charset="-128"/>
              <a:ea typeface="メイリオ" pitchFamily="50" charset="-128"/>
              <a:cs typeface="メイリオ" pitchFamily="50" charset="-128"/>
            </a:endParaRPr>
          </a:p>
        </p:txBody>
      </p:sp>
      <p:sp>
        <p:nvSpPr>
          <p:cNvPr id="34" name="Freeform 344">
            <a:extLst>
              <a:ext uri="{FF2B5EF4-FFF2-40B4-BE49-F238E27FC236}">
                <a16:creationId xmlns:a16="http://schemas.microsoft.com/office/drawing/2014/main" id="{0B359F74-0D6B-077A-D220-ACF1A9BE12E0}"/>
              </a:ext>
            </a:extLst>
          </p:cNvPr>
          <p:cNvSpPr>
            <a:spLocks noEditPoints="1"/>
          </p:cNvSpPr>
          <p:nvPr/>
        </p:nvSpPr>
        <p:spPr bwMode="auto">
          <a:xfrm>
            <a:off x="83998" y="4551683"/>
            <a:ext cx="360000" cy="360000"/>
          </a:xfrm>
          <a:custGeom>
            <a:avLst/>
            <a:gdLst>
              <a:gd name="T0" fmla="*/ 758 w 982"/>
              <a:gd name="T1" fmla="*/ 259 h 881"/>
              <a:gd name="T2" fmla="*/ 757 w 982"/>
              <a:gd name="T3" fmla="*/ 180 h 881"/>
              <a:gd name="T4" fmla="*/ 709 w 982"/>
              <a:gd name="T5" fmla="*/ 81 h 881"/>
              <a:gd name="T6" fmla="*/ 623 w 982"/>
              <a:gd name="T7" fmla="*/ 18 h 881"/>
              <a:gd name="T8" fmla="*/ 535 w 982"/>
              <a:gd name="T9" fmla="*/ 0 h 881"/>
              <a:gd name="T10" fmla="*/ 440 w 982"/>
              <a:gd name="T11" fmla="*/ 20 h 881"/>
              <a:gd name="T12" fmla="*/ 365 w 982"/>
              <a:gd name="T13" fmla="*/ 77 h 881"/>
              <a:gd name="T14" fmla="*/ 319 w 982"/>
              <a:gd name="T15" fmla="*/ 159 h 881"/>
              <a:gd name="T16" fmla="*/ 271 w 982"/>
              <a:gd name="T17" fmla="*/ 163 h 881"/>
              <a:gd name="T18" fmla="*/ 219 w 982"/>
              <a:gd name="T19" fmla="*/ 167 h 881"/>
              <a:gd name="T20" fmla="*/ 170 w 982"/>
              <a:gd name="T21" fmla="*/ 197 h 881"/>
              <a:gd name="T22" fmla="*/ 140 w 982"/>
              <a:gd name="T23" fmla="*/ 246 h 881"/>
              <a:gd name="T24" fmla="*/ 135 w 982"/>
              <a:gd name="T25" fmla="*/ 291 h 881"/>
              <a:gd name="T26" fmla="*/ 127 w 982"/>
              <a:gd name="T27" fmla="*/ 321 h 881"/>
              <a:gd name="T28" fmla="*/ 62 w 982"/>
              <a:gd name="T29" fmla="*/ 349 h 881"/>
              <a:gd name="T30" fmla="*/ 17 w 982"/>
              <a:gd name="T31" fmla="*/ 401 h 881"/>
              <a:gd name="T32" fmla="*/ 0 w 982"/>
              <a:gd name="T33" fmla="*/ 470 h 881"/>
              <a:gd name="T34" fmla="*/ 12 w 982"/>
              <a:gd name="T35" fmla="*/ 529 h 881"/>
              <a:gd name="T36" fmla="*/ 54 w 982"/>
              <a:gd name="T37" fmla="*/ 588 h 881"/>
              <a:gd name="T38" fmla="*/ 120 w 982"/>
              <a:gd name="T39" fmla="*/ 619 h 881"/>
              <a:gd name="T40" fmla="*/ 817 w 982"/>
              <a:gd name="T41" fmla="*/ 621 h 881"/>
              <a:gd name="T42" fmla="*/ 901 w 982"/>
              <a:gd name="T43" fmla="*/ 590 h 881"/>
              <a:gd name="T44" fmla="*/ 960 w 982"/>
              <a:gd name="T45" fmla="*/ 525 h 881"/>
              <a:gd name="T46" fmla="*/ 982 w 982"/>
              <a:gd name="T47" fmla="*/ 438 h 881"/>
              <a:gd name="T48" fmla="*/ 967 w 982"/>
              <a:gd name="T49" fmla="*/ 367 h 881"/>
              <a:gd name="T50" fmla="*/ 915 w 982"/>
              <a:gd name="T51" fmla="*/ 296 h 881"/>
              <a:gd name="T52" fmla="*/ 835 w 982"/>
              <a:gd name="T53" fmla="*/ 258 h 881"/>
              <a:gd name="T54" fmla="*/ 437 w 982"/>
              <a:gd name="T55" fmla="*/ 872 h 881"/>
              <a:gd name="T56" fmla="*/ 343 w 982"/>
              <a:gd name="T57" fmla="*/ 831 h 881"/>
              <a:gd name="T58" fmla="*/ 263 w 982"/>
              <a:gd name="T59" fmla="*/ 740 h 881"/>
              <a:gd name="T60" fmla="*/ 233 w 982"/>
              <a:gd name="T61" fmla="*/ 620 h 881"/>
              <a:gd name="T62" fmla="*/ 253 w 982"/>
              <a:gd name="T63" fmla="*/ 523 h 881"/>
              <a:gd name="T64" fmla="*/ 318 w 982"/>
              <a:gd name="T65" fmla="*/ 431 h 881"/>
              <a:gd name="T66" fmla="*/ 372 w 982"/>
              <a:gd name="T67" fmla="*/ 486 h 881"/>
              <a:gd name="T68" fmla="*/ 336 w 982"/>
              <a:gd name="T69" fmla="*/ 529 h 881"/>
              <a:gd name="T70" fmla="*/ 314 w 982"/>
              <a:gd name="T71" fmla="*/ 584 h 881"/>
              <a:gd name="T72" fmla="*/ 318 w 982"/>
              <a:gd name="T73" fmla="*/ 672 h 881"/>
              <a:gd name="T74" fmla="*/ 361 w 982"/>
              <a:gd name="T75" fmla="*/ 746 h 881"/>
              <a:gd name="T76" fmla="*/ 434 w 982"/>
              <a:gd name="T77" fmla="*/ 793 h 881"/>
              <a:gd name="T78" fmla="*/ 471 w 982"/>
              <a:gd name="T79" fmla="*/ 865 h 881"/>
              <a:gd name="T80" fmla="*/ 627 w 982"/>
              <a:gd name="T81" fmla="*/ 737 h 881"/>
              <a:gd name="T82" fmla="*/ 662 w 982"/>
              <a:gd name="T83" fmla="*/ 673 h 881"/>
              <a:gd name="T84" fmla="*/ 668 w 982"/>
              <a:gd name="T85" fmla="*/ 605 h 881"/>
              <a:gd name="T86" fmla="*/ 641 w 982"/>
              <a:gd name="T87" fmla="*/ 523 h 881"/>
              <a:gd name="T88" fmla="*/ 578 w 982"/>
              <a:gd name="T89" fmla="*/ 464 h 881"/>
              <a:gd name="T90" fmla="*/ 543 w 982"/>
              <a:gd name="T91" fmla="*/ 371 h 881"/>
              <a:gd name="T92" fmla="*/ 656 w 982"/>
              <a:gd name="T93" fmla="*/ 426 h 881"/>
              <a:gd name="T94" fmla="*/ 727 w 982"/>
              <a:gd name="T95" fmla="*/ 525 h 881"/>
              <a:gd name="T96" fmla="*/ 745 w 982"/>
              <a:gd name="T97" fmla="*/ 649 h 881"/>
              <a:gd name="T98" fmla="*/ 716 w 982"/>
              <a:gd name="T99" fmla="*/ 740 h 881"/>
              <a:gd name="T100" fmla="*/ 644 w 982"/>
              <a:gd name="T101" fmla="*/ 825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2" h="881">
                <a:moveTo>
                  <a:pt x="798" y="254"/>
                </a:moveTo>
                <a:lnTo>
                  <a:pt x="798" y="254"/>
                </a:lnTo>
                <a:lnTo>
                  <a:pt x="778" y="255"/>
                </a:lnTo>
                <a:lnTo>
                  <a:pt x="758" y="259"/>
                </a:lnTo>
                <a:lnTo>
                  <a:pt x="758" y="259"/>
                </a:lnTo>
                <a:lnTo>
                  <a:pt x="760" y="242"/>
                </a:lnTo>
                <a:lnTo>
                  <a:pt x="760" y="225"/>
                </a:lnTo>
                <a:lnTo>
                  <a:pt x="760" y="225"/>
                </a:lnTo>
                <a:lnTo>
                  <a:pt x="759" y="203"/>
                </a:lnTo>
                <a:lnTo>
                  <a:pt x="757" y="180"/>
                </a:lnTo>
                <a:lnTo>
                  <a:pt x="751" y="158"/>
                </a:lnTo>
                <a:lnTo>
                  <a:pt x="744" y="138"/>
                </a:lnTo>
                <a:lnTo>
                  <a:pt x="734" y="117"/>
                </a:lnTo>
                <a:lnTo>
                  <a:pt x="722" y="99"/>
                </a:lnTo>
                <a:lnTo>
                  <a:pt x="709" y="81"/>
                </a:lnTo>
                <a:lnTo>
                  <a:pt x="695" y="66"/>
                </a:lnTo>
                <a:lnTo>
                  <a:pt x="679" y="51"/>
                </a:lnTo>
                <a:lnTo>
                  <a:pt x="661" y="38"/>
                </a:lnTo>
                <a:lnTo>
                  <a:pt x="643" y="26"/>
                </a:lnTo>
                <a:lnTo>
                  <a:pt x="623" y="18"/>
                </a:lnTo>
                <a:lnTo>
                  <a:pt x="602" y="9"/>
                </a:lnTo>
                <a:lnTo>
                  <a:pt x="581" y="5"/>
                </a:lnTo>
                <a:lnTo>
                  <a:pt x="558" y="1"/>
                </a:lnTo>
                <a:lnTo>
                  <a:pt x="535" y="0"/>
                </a:lnTo>
                <a:lnTo>
                  <a:pt x="535" y="0"/>
                </a:lnTo>
                <a:lnTo>
                  <a:pt x="515" y="0"/>
                </a:lnTo>
                <a:lnTo>
                  <a:pt x="495" y="3"/>
                </a:lnTo>
                <a:lnTo>
                  <a:pt x="476" y="7"/>
                </a:lnTo>
                <a:lnTo>
                  <a:pt x="458" y="13"/>
                </a:lnTo>
                <a:lnTo>
                  <a:pt x="440" y="20"/>
                </a:lnTo>
                <a:lnTo>
                  <a:pt x="423" y="29"/>
                </a:lnTo>
                <a:lnTo>
                  <a:pt x="408" y="39"/>
                </a:lnTo>
                <a:lnTo>
                  <a:pt x="392" y="50"/>
                </a:lnTo>
                <a:lnTo>
                  <a:pt x="378" y="63"/>
                </a:lnTo>
                <a:lnTo>
                  <a:pt x="365" y="77"/>
                </a:lnTo>
                <a:lnTo>
                  <a:pt x="354" y="91"/>
                </a:lnTo>
                <a:lnTo>
                  <a:pt x="343" y="107"/>
                </a:lnTo>
                <a:lnTo>
                  <a:pt x="333" y="123"/>
                </a:lnTo>
                <a:lnTo>
                  <a:pt x="325" y="140"/>
                </a:lnTo>
                <a:lnTo>
                  <a:pt x="319" y="159"/>
                </a:lnTo>
                <a:lnTo>
                  <a:pt x="314" y="177"/>
                </a:lnTo>
                <a:lnTo>
                  <a:pt x="314" y="177"/>
                </a:lnTo>
                <a:lnTo>
                  <a:pt x="301" y="171"/>
                </a:lnTo>
                <a:lnTo>
                  <a:pt x="285" y="165"/>
                </a:lnTo>
                <a:lnTo>
                  <a:pt x="271" y="163"/>
                </a:lnTo>
                <a:lnTo>
                  <a:pt x="254" y="162"/>
                </a:lnTo>
                <a:lnTo>
                  <a:pt x="254" y="162"/>
                </a:lnTo>
                <a:lnTo>
                  <a:pt x="242" y="162"/>
                </a:lnTo>
                <a:lnTo>
                  <a:pt x="230" y="164"/>
                </a:lnTo>
                <a:lnTo>
                  <a:pt x="219" y="167"/>
                </a:lnTo>
                <a:lnTo>
                  <a:pt x="209" y="171"/>
                </a:lnTo>
                <a:lnTo>
                  <a:pt x="198" y="176"/>
                </a:lnTo>
                <a:lnTo>
                  <a:pt x="188" y="182"/>
                </a:lnTo>
                <a:lnTo>
                  <a:pt x="179" y="189"/>
                </a:lnTo>
                <a:lnTo>
                  <a:pt x="170" y="197"/>
                </a:lnTo>
                <a:lnTo>
                  <a:pt x="163" y="205"/>
                </a:lnTo>
                <a:lnTo>
                  <a:pt x="156" y="215"/>
                </a:lnTo>
                <a:lnTo>
                  <a:pt x="150" y="224"/>
                </a:lnTo>
                <a:lnTo>
                  <a:pt x="145" y="235"/>
                </a:lnTo>
                <a:lnTo>
                  <a:pt x="140" y="246"/>
                </a:lnTo>
                <a:lnTo>
                  <a:pt x="138" y="257"/>
                </a:lnTo>
                <a:lnTo>
                  <a:pt x="135" y="269"/>
                </a:lnTo>
                <a:lnTo>
                  <a:pt x="135" y="281"/>
                </a:lnTo>
                <a:lnTo>
                  <a:pt x="135" y="281"/>
                </a:lnTo>
                <a:lnTo>
                  <a:pt x="135" y="291"/>
                </a:lnTo>
                <a:lnTo>
                  <a:pt x="137" y="301"/>
                </a:lnTo>
                <a:lnTo>
                  <a:pt x="139" y="311"/>
                </a:lnTo>
                <a:lnTo>
                  <a:pt x="143" y="320"/>
                </a:lnTo>
                <a:lnTo>
                  <a:pt x="143" y="320"/>
                </a:lnTo>
                <a:lnTo>
                  <a:pt x="127" y="321"/>
                </a:lnTo>
                <a:lnTo>
                  <a:pt x="113" y="325"/>
                </a:lnTo>
                <a:lnTo>
                  <a:pt x="99" y="329"/>
                </a:lnTo>
                <a:lnTo>
                  <a:pt x="86" y="335"/>
                </a:lnTo>
                <a:lnTo>
                  <a:pt x="74" y="341"/>
                </a:lnTo>
                <a:lnTo>
                  <a:pt x="62" y="349"/>
                </a:lnTo>
                <a:lnTo>
                  <a:pt x="51" y="357"/>
                </a:lnTo>
                <a:lnTo>
                  <a:pt x="41" y="367"/>
                </a:lnTo>
                <a:lnTo>
                  <a:pt x="32" y="378"/>
                </a:lnTo>
                <a:lnTo>
                  <a:pt x="24" y="389"/>
                </a:lnTo>
                <a:lnTo>
                  <a:pt x="17" y="401"/>
                </a:lnTo>
                <a:lnTo>
                  <a:pt x="11" y="414"/>
                </a:lnTo>
                <a:lnTo>
                  <a:pt x="6" y="427"/>
                </a:lnTo>
                <a:lnTo>
                  <a:pt x="2" y="441"/>
                </a:lnTo>
                <a:lnTo>
                  <a:pt x="0" y="456"/>
                </a:lnTo>
                <a:lnTo>
                  <a:pt x="0" y="470"/>
                </a:lnTo>
                <a:lnTo>
                  <a:pt x="0" y="470"/>
                </a:lnTo>
                <a:lnTo>
                  <a:pt x="0" y="486"/>
                </a:lnTo>
                <a:lnTo>
                  <a:pt x="2" y="501"/>
                </a:lnTo>
                <a:lnTo>
                  <a:pt x="6" y="516"/>
                </a:lnTo>
                <a:lnTo>
                  <a:pt x="12" y="529"/>
                </a:lnTo>
                <a:lnTo>
                  <a:pt x="18" y="542"/>
                </a:lnTo>
                <a:lnTo>
                  <a:pt x="25" y="555"/>
                </a:lnTo>
                <a:lnTo>
                  <a:pt x="33" y="567"/>
                </a:lnTo>
                <a:lnTo>
                  <a:pt x="44" y="578"/>
                </a:lnTo>
                <a:lnTo>
                  <a:pt x="54" y="588"/>
                </a:lnTo>
                <a:lnTo>
                  <a:pt x="66" y="596"/>
                </a:lnTo>
                <a:lnTo>
                  <a:pt x="79" y="603"/>
                </a:lnTo>
                <a:lnTo>
                  <a:pt x="92" y="609"/>
                </a:lnTo>
                <a:lnTo>
                  <a:pt x="105" y="615"/>
                </a:lnTo>
                <a:lnTo>
                  <a:pt x="120" y="619"/>
                </a:lnTo>
                <a:lnTo>
                  <a:pt x="135" y="621"/>
                </a:lnTo>
                <a:lnTo>
                  <a:pt x="151" y="621"/>
                </a:lnTo>
                <a:lnTo>
                  <a:pt x="798" y="621"/>
                </a:lnTo>
                <a:lnTo>
                  <a:pt x="798" y="621"/>
                </a:lnTo>
                <a:lnTo>
                  <a:pt x="817" y="621"/>
                </a:lnTo>
                <a:lnTo>
                  <a:pt x="835" y="618"/>
                </a:lnTo>
                <a:lnTo>
                  <a:pt x="853" y="613"/>
                </a:lnTo>
                <a:lnTo>
                  <a:pt x="870" y="607"/>
                </a:lnTo>
                <a:lnTo>
                  <a:pt x="885" y="600"/>
                </a:lnTo>
                <a:lnTo>
                  <a:pt x="901" y="590"/>
                </a:lnTo>
                <a:lnTo>
                  <a:pt x="915" y="579"/>
                </a:lnTo>
                <a:lnTo>
                  <a:pt x="928" y="569"/>
                </a:lnTo>
                <a:lnTo>
                  <a:pt x="940" y="555"/>
                </a:lnTo>
                <a:lnTo>
                  <a:pt x="950" y="541"/>
                </a:lnTo>
                <a:lnTo>
                  <a:pt x="960" y="525"/>
                </a:lnTo>
                <a:lnTo>
                  <a:pt x="967" y="510"/>
                </a:lnTo>
                <a:lnTo>
                  <a:pt x="974" y="493"/>
                </a:lnTo>
                <a:lnTo>
                  <a:pt x="978" y="475"/>
                </a:lnTo>
                <a:lnTo>
                  <a:pt x="981" y="457"/>
                </a:lnTo>
                <a:lnTo>
                  <a:pt x="982" y="438"/>
                </a:lnTo>
                <a:lnTo>
                  <a:pt x="982" y="438"/>
                </a:lnTo>
                <a:lnTo>
                  <a:pt x="981" y="420"/>
                </a:lnTo>
                <a:lnTo>
                  <a:pt x="978" y="401"/>
                </a:lnTo>
                <a:lnTo>
                  <a:pt x="974" y="384"/>
                </a:lnTo>
                <a:lnTo>
                  <a:pt x="967" y="367"/>
                </a:lnTo>
                <a:lnTo>
                  <a:pt x="960" y="350"/>
                </a:lnTo>
                <a:lnTo>
                  <a:pt x="950" y="336"/>
                </a:lnTo>
                <a:lnTo>
                  <a:pt x="940" y="321"/>
                </a:lnTo>
                <a:lnTo>
                  <a:pt x="928" y="308"/>
                </a:lnTo>
                <a:lnTo>
                  <a:pt x="915" y="296"/>
                </a:lnTo>
                <a:lnTo>
                  <a:pt x="901" y="285"/>
                </a:lnTo>
                <a:lnTo>
                  <a:pt x="885" y="277"/>
                </a:lnTo>
                <a:lnTo>
                  <a:pt x="870" y="269"/>
                </a:lnTo>
                <a:lnTo>
                  <a:pt x="853" y="263"/>
                </a:lnTo>
                <a:lnTo>
                  <a:pt x="835" y="258"/>
                </a:lnTo>
                <a:lnTo>
                  <a:pt x="817" y="255"/>
                </a:lnTo>
                <a:lnTo>
                  <a:pt x="798" y="254"/>
                </a:lnTo>
                <a:lnTo>
                  <a:pt x="798" y="254"/>
                </a:lnTo>
                <a:close/>
                <a:moveTo>
                  <a:pt x="452" y="797"/>
                </a:moveTo>
                <a:lnTo>
                  <a:pt x="437" y="872"/>
                </a:lnTo>
                <a:lnTo>
                  <a:pt x="437" y="872"/>
                </a:lnTo>
                <a:lnTo>
                  <a:pt x="411" y="865"/>
                </a:lnTo>
                <a:lnTo>
                  <a:pt x="387" y="857"/>
                </a:lnTo>
                <a:lnTo>
                  <a:pt x="365" y="845"/>
                </a:lnTo>
                <a:lnTo>
                  <a:pt x="343" y="831"/>
                </a:lnTo>
                <a:lnTo>
                  <a:pt x="323" y="817"/>
                </a:lnTo>
                <a:lnTo>
                  <a:pt x="305" y="800"/>
                </a:lnTo>
                <a:lnTo>
                  <a:pt x="289" y="781"/>
                </a:lnTo>
                <a:lnTo>
                  <a:pt x="275" y="761"/>
                </a:lnTo>
                <a:lnTo>
                  <a:pt x="263" y="740"/>
                </a:lnTo>
                <a:lnTo>
                  <a:pt x="252" y="717"/>
                </a:lnTo>
                <a:lnTo>
                  <a:pt x="243" y="695"/>
                </a:lnTo>
                <a:lnTo>
                  <a:pt x="237" y="669"/>
                </a:lnTo>
                <a:lnTo>
                  <a:pt x="234" y="645"/>
                </a:lnTo>
                <a:lnTo>
                  <a:pt x="233" y="620"/>
                </a:lnTo>
                <a:lnTo>
                  <a:pt x="235" y="594"/>
                </a:lnTo>
                <a:lnTo>
                  <a:pt x="239" y="569"/>
                </a:lnTo>
                <a:lnTo>
                  <a:pt x="239" y="569"/>
                </a:lnTo>
                <a:lnTo>
                  <a:pt x="245" y="545"/>
                </a:lnTo>
                <a:lnTo>
                  <a:pt x="253" y="523"/>
                </a:lnTo>
                <a:lnTo>
                  <a:pt x="263" y="503"/>
                </a:lnTo>
                <a:lnTo>
                  <a:pt x="275" y="482"/>
                </a:lnTo>
                <a:lnTo>
                  <a:pt x="288" y="464"/>
                </a:lnTo>
                <a:lnTo>
                  <a:pt x="302" y="447"/>
                </a:lnTo>
                <a:lnTo>
                  <a:pt x="318" y="431"/>
                </a:lnTo>
                <a:lnTo>
                  <a:pt x="336" y="417"/>
                </a:lnTo>
                <a:lnTo>
                  <a:pt x="307" y="362"/>
                </a:lnTo>
                <a:lnTo>
                  <a:pt x="507" y="378"/>
                </a:lnTo>
                <a:lnTo>
                  <a:pt x="398" y="537"/>
                </a:lnTo>
                <a:lnTo>
                  <a:pt x="372" y="486"/>
                </a:lnTo>
                <a:lnTo>
                  <a:pt x="372" y="486"/>
                </a:lnTo>
                <a:lnTo>
                  <a:pt x="361" y="495"/>
                </a:lnTo>
                <a:lnTo>
                  <a:pt x="351" y="506"/>
                </a:lnTo>
                <a:lnTo>
                  <a:pt x="343" y="518"/>
                </a:lnTo>
                <a:lnTo>
                  <a:pt x="336" y="529"/>
                </a:lnTo>
                <a:lnTo>
                  <a:pt x="329" y="542"/>
                </a:lnTo>
                <a:lnTo>
                  <a:pt x="323" y="555"/>
                </a:lnTo>
                <a:lnTo>
                  <a:pt x="318" y="570"/>
                </a:lnTo>
                <a:lnTo>
                  <a:pt x="314" y="584"/>
                </a:lnTo>
                <a:lnTo>
                  <a:pt x="314" y="584"/>
                </a:lnTo>
                <a:lnTo>
                  <a:pt x="311" y="602"/>
                </a:lnTo>
                <a:lnTo>
                  <a:pt x="309" y="620"/>
                </a:lnTo>
                <a:lnTo>
                  <a:pt x="311" y="638"/>
                </a:lnTo>
                <a:lnTo>
                  <a:pt x="313" y="655"/>
                </a:lnTo>
                <a:lnTo>
                  <a:pt x="318" y="672"/>
                </a:lnTo>
                <a:lnTo>
                  <a:pt x="323" y="689"/>
                </a:lnTo>
                <a:lnTo>
                  <a:pt x="330" y="704"/>
                </a:lnTo>
                <a:lnTo>
                  <a:pt x="339" y="720"/>
                </a:lnTo>
                <a:lnTo>
                  <a:pt x="349" y="733"/>
                </a:lnTo>
                <a:lnTo>
                  <a:pt x="361" y="746"/>
                </a:lnTo>
                <a:lnTo>
                  <a:pt x="373" y="758"/>
                </a:lnTo>
                <a:lnTo>
                  <a:pt x="387" y="769"/>
                </a:lnTo>
                <a:lnTo>
                  <a:pt x="402" y="779"/>
                </a:lnTo>
                <a:lnTo>
                  <a:pt x="417" y="786"/>
                </a:lnTo>
                <a:lnTo>
                  <a:pt x="434" y="793"/>
                </a:lnTo>
                <a:lnTo>
                  <a:pt x="452" y="797"/>
                </a:lnTo>
                <a:lnTo>
                  <a:pt x="452" y="797"/>
                </a:lnTo>
                <a:close/>
                <a:moveTo>
                  <a:pt x="644" y="825"/>
                </a:moveTo>
                <a:lnTo>
                  <a:pt x="673" y="881"/>
                </a:lnTo>
                <a:lnTo>
                  <a:pt x="471" y="865"/>
                </a:lnTo>
                <a:lnTo>
                  <a:pt x="581" y="705"/>
                </a:lnTo>
                <a:lnTo>
                  <a:pt x="608" y="757"/>
                </a:lnTo>
                <a:lnTo>
                  <a:pt x="608" y="757"/>
                </a:lnTo>
                <a:lnTo>
                  <a:pt x="618" y="747"/>
                </a:lnTo>
                <a:lnTo>
                  <a:pt x="627" y="737"/>
                </a:lnTo>
                <a:lnTo>
                  <a:pt x="636" y="725"/>
                </a:lnTo>
                <a:lnTo>
                  <a:pt x="644" y="713"/>
                </a:lnTo>
                <a:lnTo>
                  <a:pt x="651" y="701"/>
                </a:lnTo>
                <a:lnTo>
                  <a:pt x="657" y="687"/>
                </a:lnTo>
                <a:lnTo>
                  <a:pt x="662" y="673"/>
                </a:lnTo>
                <a:lnTo>
                  <a:pt x="666" y="659"/>
                </a:lnTo>
                <a:lnTo>
                  <a:pt x="666" y="659"/>
                </a:lnTo>
                <a:lnTo>
                  <a:pt x="668" y="641"/>
                </a:lnTo>
                <a:lnTo>
                  <a:pt x="669" y="623"/>
                </a:lnTo>
                <a:lnTo>
                  <a:pt x="668" y="605"/>
                </a:lnTo>
                <a:lnTo>
                  <a:pt x="666" y="588"/>
                </a:lnTo>
                <a:lnTo>
                  <a:pt x="662" y="571"/>
                </a:lnTo>
                <a:lnTo>
                  <a:pt x="656" y="554"/>
                </a:lnTo>
                <a:lnTo>
                  <a:pt x="649" y="539"/>
                </a:lnTo>
                <a:lnTo>
                  <a:pt x="641" y="523"/>
                </a:lnTo>
                <a:lnTo>
                  <a:pt x="630" y="510"/>
                </a:lnTo>
                <a:lnTo>
                  <a:pt x="619" y="497"/>
                </a:lnTo>
                <a:lnTo>
                  <a:pt x="606" y="485"/>
                </a:lnTo>
                <a:lnTo>
                  <a:pt x="593" y="474"/>
                </a:lnTo>
                <a:lnTo>
                  <a:pt x="578" y="464"/>
                </a:lnTo>
                <a:lnTo>
                  <a:pt x="561" y="457"/>
                </a:lnTo>
                <a:lnTo>
                  <a:pt x="545" y="450"/>
                </a:lnTo>
                <a:lnTo>
                  <a:pt x="527" y="446"/>
                </a:lnTo>
                <a:lnTo>
                  <a:pt x="543" y="371"/>
                </a:lnTo>
                <a:lnTo>
                  <a:pt x="543" y="371"/>
                </a:lnTo>
                <a:lnTo>
                  <a:pt x="569" y="378"/>
                </a:lnTo>
                <a:lnTo>
                  <a:pt x="593" y="386"/>
                </a:lnTo>
                <a:lnTo>
                  <a:pt x="615" y="398"/>
                </a:lnTo>
                <a:lnTo>
                  <a:pt x="637" y="411"/>
                </a:lnTo>
                <a:lnTo>
                  <a:pt x="656" y="426"/>
                </a:lnTo>
                <a:lnTo>
                  <a:pt x="674" y="443"/>
                </a:lnTo>
                <a:lnTo>
                  <a:pt x="690" y="462"/>
                </a:lnTo>
                <a:lnTo>
                  <a:pt x="704" y="482"/>
                </a:lnTo>
                <a:lnTo>
                  <a:pt x="717" y="503"/>
                </a:lnTo>
                <a:lnTo>
                  <a:pt x="727" y="525"/>
                </a:lnTo>
                <a:lnTo>
                  <a:pt x="735" y="548"/>
                </a:lnTo>
                <a:lnTo>
                  <a:pt x="741" y="573"/>
                </a:lnTo>
                <a:lnTo>
                  <a:pt x="745" y="597"/>
                </a:lnTo>
                <a:lnTo>
                  <a:pt x="746" y="623"/>
                </a:lnTo>
                <a:lnTo>
                  <a:pt x="745" y="649"/>
                </a:lnTo>
                <a:lnTo>
                  <a:pt x="740" y="674"/>
                </a:lnTo>
                <a:lnTo>
                  <a:pt x="740" y="674"/>
                </a:lnTo>
                <a:lnTo>
                  <a:pt x="734" y="698"/>
                </a:lnTo>
                <a:lnTo>
                  <a:pt x="727" y="720"/>
                </a:lnTo>
                <a:lnTo>
                  <a:pt x="716" y="740"/>
                </a:lnTo>
                <a:lnTo>
                  <a:pt x="705" y="761"/>
                </a:lnTo>
                <a:lnTo>
                  <a:pt x="692" y="779"/>
                </a:lnTo>
                <a:lnTo>
                  <a:pt x="678" y="795"/>
                </a:lnTo>
                <a:lnTo>
                  <a:pt x="661" y="811"/>
                </a:lnTo>
                <a:lnTo>
                  <a:pt x="644" y="825"/>
                </a:lnTo>
                <a:lnTo>
                  <a:pt x="644" y="825"/>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defTabSz="342900">
              <a:defRPr/>
            </a:pPr>
            <a:endParaRPr kumimoji="0" lang="ja-JP" altLang="en-US">
              <a:solidFill>
                <a:prstClr val="black"/>
              </a:solidFill>
              <a:latin typeface="Century Gothic" panose="020B0502020202020204"/>
            </a:endParaRPr>
          </a:p>
        </p:txBody>
      </p:sp>
      <p:sp>
        <p:nvSpPr>
          <p:cNvPr id="36" name="Text Box 7">
            <a:extLst>
              <a:ext uri="{FF2B5EF4-FFF2-40B4-BE49-F238E27FC236}">
                <a16:creationId xmlns:a16="http://schemas.microsoft.com/office/drawing/2014/main" id="{B8596500-BD1A-5332-7435-227E50BBD748}"/>
              </a:ext>
            </a:extLst>
          </p:cNvPr>
          <p:cNvSpPr txBox="1">
            <a:spLocks noChangeArrowheads="1"/>
          </p:cNvSpPr>
          <p:nvPr/>
        </p:nvSpPr>
        <p:spPr bwMode="black">
          <a:xfrm>
            <a:off x="2277605" y="821954"/>
            <a:ext cx="1073962"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spcBef>
                <a:spcPct val="50000"/>
              </a:spcBef>
              <a:defRPr/>
            </a:pPr>
            <a:r>
              <a:rPr lang="en-US" altLang="ja-JP"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FY2025</a:t>
            </a:r>
          </a:p>
        </p:txBody>
      </p:sp>
      <p:sp>
        <p:nvSpPr>
          <p:cNvPr id="37" name="Text Box 28">
            <a:extLst>
              <a:ext uri="{FF2B5EF4-FFF2-40B4-BE49-F238E27FC236}">
                <a16:creationId xmlns:a16="http://schemas.microsoft.com/office/drawing/2014/main" id="{FC100247-658F-6194-B87A-F415179C0439}"/>
              </a:ext>
            </a:extLst>
          </p:cNvPr>
          <p:cNvSpPr txBox="1">
            <a:spLocks noChangeArrowheads="1"/>
          </p:cNvSpPr>
          <p:nvPr/>
        </p:nvSpPr>
        <p:spPr bwMode="invGray">
          <a:xfrm>
            <a:off x="2449710" y="3756775"/>
            <a:ext cx="700678" cy="1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err="1">
                <a:solidFill>
                  <a:prstClr val="white"/>
                </a:solidFill>
                <a:latin typeface="メイリオ" pitchFamily="50" charset="-128"/>
                <a:ea typeface="メイリオ" pitchFamily="50" charset="-128"/>
                <a:cs typeface="メイリオ" pitchFamily="50" charset="-128"/>
              </a:rPr>
              <a:t>VerUp</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38" name="Freeform 43">
            <a:extLst>
              <a:ext uri="{FF2B5EF4-FFF2-40B4-BE49-F238E27FC236}">
                <a16:creationId xmlns:a16="http://schemas.microsoft.com/office/drawing/2014/main" id="{E6B598E8-7125-2A50-E0EB-DDF320473412}"/>
              </a:ext>
            </a:extLst>
          </p:cNvPr>
          <p:cNvSpPr>
            <a:spLocks noEditPoints="1"/>
          </p:cNvSpPr>
          <p:nvPr/>
        </p:nvSpPr>
        <p:spPr bwMode="auto">
          <a:xfrm>
            <a:off x="84909" y="4139189"/>
            <a:ext cx="386592" cy="274614"/>
          </a:xfrm>
          <a:custGeom>
            <a:avLst/>
            <a:gdLst>
              <a:gd name="T0" fmla="*/ 511 w 1061"/>
              <a:gd name="T1" fmla="*/ 0 h 756"/>
              <a:gd name="T2" fmla="*/ 1061 w 1061"/>
              <a:gd name="T3" fmla="*/ 138 h 756"/>
              <a:gd name="T4" fmla="*/ 941 w 1061"/>
              <a:gd name="T5" fmla="*/ 121 h 756"/>
              <a:gd name="T6" fmla="*/ 1027 w 1061"/>
              <a:gd name="T7" fmla="*/ 231 h 756"/>
              <a:gd name="T8" fmla="*/ 1027 w 1061"/>
              <a:gd name="T9" fmla="*/ 248 h 756"/>
              <a:gd name="T10" fmla="*/ 546 w 1061"/>
              <a:gd name="T11" fmla="*/ 509 h 756"/>
              <a:gd name="T12" fmla="*/ 1027 w 1061"/>
              <a:gd name="T13" fmla="*/ 509 h 756"/>
              <a:gd name="T14" fmla="*/ 584 w 1061"/>
              <a:gd name="T15" fmla="*/ 297 h 756"/>
              <a:gd name="T16" fmla="*/ 825 w 1061"/>
              <a:gd name="T17" fmla="*/ 297 h 756"/>
              <a:gd name="T18" fmla="*/ 787 w 1061"/>
              <a:gd name="T19" fmla="*/ 413 h 756"/>
              <a:gd name="T20" fmla="*/ 666 w 1061"/>
              <a:gd name="T21" fmla="*/ 297 h 756"/>
              <a:gd name="T22" fmla="*/ 706 w 1061"/>
              <a:gd name="T23" fmla="*/ 389 h 756"/>
              <a:gd name="T24" fmla="*/ 766 w 1061"/>
              <a:gd name="T25" fmla="*/ 464 h 756"/>
              <a:gd name="T26" fmla="*/ 932 w 1061"/>
              <a:gd name="T27" fmla="*/ 382 h 756"/>
              <a:gd name="T28" fmla="*/ 917 w 1061"/>
              <a:gd name="T29" fmla="*/ 382 h 756"/>
              <a:gd name="T30" fmla="*/ 898 w 1061"/>
              <a:gd name="T31" fmla="*/ 464 h 756"/>
              <a:gd name="T32" fmla="*/ 955 w 1061"/>
              <a:gd name="T33" fmla="*/ 297 h 756"/>
              <a:gd name="T34" fmla="*/ 255 w 1061"/>
              <a:gd name="T35" fmla="*/ 438 h 756"/>
              <a:gd name="T36" fmla="*/ 273 w 1061"/>
              <a:gd name="T37" fmla="*/ 456 h 756"/>
              <a:gd name="T38" fmla="*/ 188 w 1061"/>
              <a:gd name="T39" fmla="*/ 236 h 756"/>
              <a:gd name="T40" fmla="*/ 150 w 1061"/>
              <a:gd name="T41" fmla="*/ 185 h 756"/>
              <a:gd name="T42" fmla="*/ 244 w 1061"/>
              <a:gd name="T43" fmla="*/ 203 h 756"/>
              <a:gd name="T44" fmla="*/ 95 w 1061"/>
              <a:gd name="T45" fmla="*/ 142 h 756"/>
              <a:gd name="T46" fmla="*/ 217 w 1061"/>
              <a:gd name="T47" fmla="*/ 291 h 756"/>
              <a:gd name="T48" fmla="*/ 255 w 1061"/>
              <a:gd name="T49" fmla="*/ 341 h 756"/>
              <a:gd name="T50" fmla="*/ 28 w 1061"/>
              <a:gd name="T51" fmla="*/ 378 h 756"/>
              <a:gd name="T52" fmla="*/ 90 w 1061"/>
              <a:gd name="T53" fmla="*/ 609 h 756"/>
              <a:gd name="T54" fmla="*/ 101 w 1061"/>
              <a:gd name="T55" fmla="*/ 339 h 756"/>
              <a:gd name="T56" fmla="*/ 112 w 1061"/>
              <a:gd name="T57" fmla="*/ 628 h 756"/>
              <a:gd name="T58" fmla="*/ 321 w 1061"/>
              <a:gd name="T59" fmla="*/ 690 h 756"/>
              <a:gd name="T60" fmla="*/ 244 w 1061"/>
              <a:gd name="T61" fmla="*/ 588 h 756"/>
              <a:gd name="T62" fmla="*/ 255 w 1061"/>
              <a:gd name="T63" fmla="*/ 416 h 756"/>
              <a:gd name="T64" fmla="*/ 266 w 1061"/>
              <a:gd name="T65" fmla="*/ 588 h 756"/>
              <a:gd name="T66" fmla="*/ 321 w 1061"/>
              <a:gd name="T67" fmla="*/ 390 h 756"/>
              <a:gd name="T68" fmla="*/ 189 w 1061"/>
              <a:gd name="T69" fmla="*/ 495 h 756"/>
              <a:gd name="T70" fmla="*/ 139 w 1061"/>
              <a:gd name="T71" fmla="*/ 533 h 756"/>
              <a:gd name="T72" fmla="*/ 200 w 1061"/>
              <a:gd name="T73" fmla="*/ 368 h 756"/>
              <a:gd name="T74" fmla="*/ 266 w 1061"/>
              <a:gd name="T75" fmla="*/ 52 h 756"/>
              <a:gd name="T76" fmla="*/ 255 w 1061"/>
              <a:gd name="T77" fmla="*/ 284 h 756"/>
              <a:gd name="T78" fmla="*/ 273 w 1061"/>
              <a:gd name="T79" fmla="*/ 302 h 756"/>
              <a:gd name="T80" fmla="*/ 196 w 1061"/>
              <a:gd name="T81" fmla="*/ 533 h 756"/>
              <a:gd name="T82" fmla="*/ 119 w 1061"/>
              <a:gd name="T83" fmla="*/ 379 h 756"/>
              <a:gd name="T84" fmla="*/ 101 w 1061"/>
              <a:gd name="T85" fmla="*/ 396 h 756"/>
              <a:gd name="T86" fmla="*/ 409 w 1061"/>
              <a:gd name="T87" fmla="*/ 396 h 756"/>
              <a:gd name="T88" fmla="*/ 391 w 1061"/>
              <a:gd name="T89" fmla="*/ 379 h 756"/>
              <a:gd name="T90" fmla="*/ 391 w 1061"/>
              <a:gd name="T91" fmla="*/ 148 h 756"/>
              <a:gd name="T92" fmla="*/ 391 w 1061"/>
              <a:gd name="T93" fmla="*/ 610 h 756"/>
              <a:gd name="T94" fmla="*/ 409 w 1061"/>
              <a:gd name="T95" fmla="*/ 592 h 756"/>
              <a:gd name="T96" fmla="*/ 431 w 1061"/>
              <a:gd name="T97" fmla="*/ 236 h 756"/>
              <a:gd name="T98" fmla="*/ 448 w 1061"/>
              <a:gd name="T99" fmla="*/ 379 h 756"/>
              <a:gd name="T100" fmla="*/ 398 w 1061"/>
              <a:gd name="T101" fmla="*/ 341 h 756"/>
              <a:gd name="T102" fmla="*/ 484 w 1061"/>
              <a:gd name="T103" fmla="*/ 214 h 756"/>
              <a:gd name="T104" fmla="*/ 343 w 1061"/>
              <a:gd name="T105" fmla="*/ 67 h 756"/>
              <a:gd name="T106" fmla="*/ 409 w 1061"/>
              <a:gd name="T107" fmla="*/ 108 h 756"/>
              <a:gd name="T108" fmla="*/ 371 w 1061"/>
              <a:gd name="T109" fmla="*/ 159 h 756"/>
              <a:gd name="T110" fmla="*/ 387 w 1061"/>
              <a:gd name="T111" fmla="*/ 445 h 756"/>
              <a:gd name="T112" fmla="*/ 448 w 1061"/>
              <a:gd name="T113" fmla="*/ 610 h 756"/>
              <a:gd name="T114" fmla="*/ 398 w 1061"/>
              <a:gd name="T115" fmla="*/ 572 h 756"/>
              <a:gd name="T116" fmla="*/ 343 w 1061"/>
              <a:gd name="T117" fmla="*/ 467 h 756"/>
              <a:gd name="T118" fmla="*/ 484 w 1061"/>
              <a:gd name="T119" fmla="*/ 641 h 756"/>
              <a:gd name="T120" fmla="*/ 150 w 1061"/>
              <a:gd name="T121" fmla="*/ 242 h 756"/>
              <a:gd name="T122" fmla="*/ 132 w 1061"/>
              <a:gd name="T123" fmla="*/ 22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1" h="756">
                <a:moveTo>
                  <a:pt x="1061" y="756"/>
                </a:moveTo>
                <a:cubicBezTo>
                  <a:pt x="511" y="756"/>
                  <a:pt x="511" y="756"/>
                  <a:pt x="511" y="756"/>
                </a:cubicBezTo>
                <a:cubicBezTo>
                  <a:pt x="511" y="0"/>
                  <a:pt x="511" y="0"/>
                  <a:pt x="511" y="0"/>
                </a:cubicBezTo>
                <a:cubicBezTo>
                  <a:pt x="924" y="0"/>
                  <a:pt x="924" y="0"/>
                  <a:pt x="924" y="0"/>
                </a:cubicBezTo>
                <a:cubicBezTo>
                  <a:pt x="924" y="138"/>
                  <a:pt x="924" y="138"/>
                  <a:pt x="924" y="138"/>
                </a:cubicBezTo>
                <a:cubicBezTo>
                  <a:pt x="1061" y="138"/>
                  <a:pt x="1061" y="138"/>
                  <a:pt x="1061" y="138"/>
                </a:cubicBezTo>
                <a:lnTo>
                  <a:pt x="1061" y="756"/>
                </a:lnTo>
                <a:close/>
                <a:moveTo>
                  <a:pt x="941" y="0"/>
                </a:moveTo>
                <a:cubicBezTo>
                  <a:pt x="941" y="121"/>
                  <a:pt x="941" y="121"/>
                  <a:pt x="941" y="121"/>
                </a:cubicBezTo>
                <a:cubicBezTo>
                  <a:pt x="1061" y="121"/>
                  <a:pt x="1061" y="121"/>
                  <a:pt x="1061" y="121"/>
                </a:cubicBezTo>
                <a:lnTo>
                  <a:pt x="941" y="0"/>
                </a:lnTo>
                <a:close/>
                <a:moveTo>
                  <a:pt x="1027" y="231"/>
                </a:moveTo>
                <a:cubicBezTo>
                  <a:pt x="546" y="231"/>
                  <a:pt x="546" y="231"/>
                  <a:pt x="546" y="231"/>
                </a:cubicBezTo>
                <a:cubicBezTo>
                  <a:pt x="546" y="248"/>
                  <a:pt x="546" y="248"/>
                  <a:pt x="546" y="248"/>
                </a:cubicBezTo>
                <a:cubicBezTo>
                  <a:pt x="1027" y="248"/>
                  <a:pt x="1027" y="248"/>
                  <a:pt x="1027" y="248"/>
                </a:cubicBezTo>
                <a:lnTo>
                  <a:pt x="1027" y="231"/>
                </a:lnTo>
                <a:close/>
                <a:moveTo>
                  <a:pt x="1027" y="509"/>
                </a:moveTo>
                <a:cubicBezTo>
                  <a:pt x="546" y="509"/>
                  <a:pt x="546" y="509"/>
                  <a:pt x="546" y="509"/>
                </a:cubicBezTo>
                <a:cubicBezTo>
                  <a:pt x="546" y="526"/>
                  <a:pt x="546" y="526"/>
                  <a:pt x="546" y="526"/>
                </a:cubicBezTo>
                <a:cubicBezTo>
                  <a:pt x="1027" y="526"/>
                  <a:pt x="1027" y="526"/>
                  <a:pt x="1027" y="526"/>
                </a:cubicBezTo>
                <a:lnTo>
                  <a:pt x="1027" y="509"/>
                </a:lnTo>
                <a:close/>
                <a:moveTo>
                  <a:pt x="630" y="464"/>
                </a:moveTo>
                <a:cubicBezTo>
                  <a:pt x="630" y="297"/>
                  <a:pt x="630" y="297"/>
                  <a:pt x="630" y="297"/>
                </a:cubicBezTo>
                <a:cubicBezTo>
                  <a:pt x="584" y="297"/>
                  <a:pt x="584" y="297"/>
                  <a:pt x="584" y="297"/>
                </a:cubicBezTo>
                <a:cubicBezTo>
                  <a:pt x="584" y="464"/>
                  <a:pt x="584" y="464"/>
                  <a:pt x="584" y="464"/>
                </a:cubicBezTo>
                <a:lnTo>
                  <a:pt x="630" y="464"/>
                </a:lnTo>
                <a:close/>
                <a:moveTo>
                  <a:pt x="825" y="297"/>
                </a:moveTo>
                <a:cubicBezTo>
                  <a:pt x="785" y="297"/>
                  <a:pt x="785" y="297"/>
                  <a:pt x="785" y="297"/>
                </a:cubicBezTo>
                <a:cubicBezTo>
                  <a:pt x="785" y="373"/>
                  <a:pt x="785" y="373"/>
                  <a:pt x="785" y="373"/>
                </a:cubicBezTo>
                <a:cubicBezTo>
                  <a:pt x="785" y="383"/>
                  <a:pt x="785" y="396"/>
                  <a:pt x="787" y="413"/>
                </a:cubicBezTo>
                <a:cubicBezTo>
                  <a:pt x="786" y="413"/>
                  <a:pt x="786" y="413"/>
                  <a:pt x="786" y="413"/>
                </a:cubicBezTo>
                <a:cubicBezTo>
                  <a:pt x="725" y="297"/>
                  <a:pt x="725" y="297"/>
                  <a:pt x="725" y="297"/>
                </a:cubicBezTo>
                <a:cubicBezTo>
                  <a:pt x="666" y="297"/>
                  <a:pt x="666" y="297"/>
                  <a:pt x="666" y="297"/>
                </a:cubicBezTo>
                <a:cubicBezTo>
                  <a:pt x="666" y="464"/>
                  <a:pt x="666" y="464"/>
                  <a:pt x="666" y="464"/>
                </a:cubicBezTo>
                <a:cubicBezTo>
                  <a:pt x="706" y="464"/>
                  <a:pt x="706" y="464"/>
                  <a:pt x="706" y="464"/>
                </a:cubicBezTo>
                <a:cubicBezTo>
                  <a:pt x="706" y="389"/>
                  <a:pt x="706" y="389"/>
                  <a:pt x="706" y="389"/>
                </a:cubicBezTo>
                <a:cubicBezTo>
                  <a:pt x="706" y="379"/>
                  <a:pt x="705" y="365"/>
                  <a:pt x="704" y="346"/>
                </a:cubicBezTo>
                <a:cubicBezTo>
                  <a:pt x="705" y="346"/>
                  <a:pt x="705" y="346"/>
                  <a:pt x="705" y="346"/>
                </a:cubicBezTo>
                <a:cubicBezTo>
                  <a:pt x="766" y="464"/>
                  <a:pt x="766" y="464"/>
                  <a:pt x="766" y="464"/>
                </a:cubicBezTo>
                <a:cubicBezTo>
                  <a:pt x="825" y="464"/>
                  <a:pt x="825" y="464"/>
                  <a:pt x="825" y="464"/>
                </a:cubicBezTo>
                <a:lnTo>
                  <a:pt x="825" y="297"/>
                </a:lnTo>
                <a:close/>
                <a:moveTo>
                  <a:pt x="932" y="382"/>
                </a:moveTo>
                <a:cubicBezTo>
                  <a:pt x="931" y="387"/>
                  <a:pt x="930" y="393"/>
                  <a:pt x="928" y="401"/>
                </a:cubicBezTo>
                <a:cubicBezTo>
                  <a:pt x="926" y="409"/>
                  <a:pt x="925" y="416"/>
                  <a:pt x="925" y="421"/>
                </a:cubicBezTo>
                <a:cubicBezTo>
                  <a:pt x="924" y="414"/>
                  <a:pt x="922" y="401"/>
                  <a:pt x="917" y="382"/>
                </a:cubicBezTo>
                <a:cubicBezTo>
                  <a:pt x="894" y="297"/>
                  <a:pt x="894" y="297"/>
                  <a:pt x="894" y="297"/>
                </a:cubicBezTo>
                <a:cubicBezTo>
                  <a:pt x="843" y="297"/>
                  <a:pt x="843" y="297"/>
                  <a:pt x="843" y="297"/>
                </a:cubicBezTo>
                <a:cubicBezTo>
                  <a:pt x="898" y="464"/>
                  <a:pt x="898" y="464"/>
                  <a:pt x="898" y="464"/>
                </a:cubicBezTo>
                <a:cubicBezTo>
                  <a:pt x="951" y="464"/>
                  <a:pt x="951" y="464"/>
                  <a:pt x="951" y="464"/>
                </a:cubicBezTo>
                <a:cubicBezTo>
                  <a:pt x="1006" y="297"/>
                  <a:pt x="1006" y="297"/>
                  <a:pt x="1006" y="297"/>
                </a:cubicBezTo>
                <a:cubicBezTo>
                  <a:pt x="955" y="297"/>
                  <a:pt x="955" y="297"/>
                  <a:pt x="955" y="297"/>
                </a:cubicBezTo>
                <a:lnTo>
                  <a:pt x="932" y="382"/>
                </a:lnTo>
                <a:close/>
                <a:moveTo>
                  <a:pt x="273" y="456"/>
                </a:moveTo>
                <a:cubicBezTo>
                  <a:pt x="273" y="446"/>
                  <a:pt x="265" y="438"/>
                  <a:pt x="255" y="438"/>
                </a:cubicBezTo>
                <a:cubicBezTo>
                  <a:pt x="245" y="438"/>
                  <a:pt x="237" y="446"/>
                  <a:pt x="237" y="456"/>
                </a:cubicBezTo>
                <a:cubicBezTo>
                  <a:pt x="237" y="465"/>
                  <a:pt x="245" y="473"/>
                  <a:pt x="255" y="473"/>
                </a:cubicBezTo>
                <a:cubicBezTo>
                  <a:pt x="265" y="473"/>
                  <a:pt x="273" y="465"/>
                  <a:pt x="273" y="456"/>
                </a:cubicBezTo>
                <a:close/>
                <a:moveTo>
                  <a:pt x="266" y="203"/>
                </a:moveTo>
                <a:cubicBezTo>
                  <a:pt x="266" y="221"/>
                  <a:pt x="251" y="236"/>
                  <a:pt x="233" y="236"/>
                </a:cubicBezTo>
                <a:cubicBezTo>
                  <a:pt x="188" y="236"/>
                  <a:pt x="188" y="236"/>
                  <a:pt x="188" y="236"/>
                </a:cubicBezTo>
                <a:cubicBezTo>
                  <a:pt x="183" y="252"/>
                  <a:pt x="168" y="264"/>
                  <a:pt x="150" y="264"/>
                </a:cubicBezTo>
                <a:cubicBezTo>
                  <a:pt x="128" y="264"/>
                  <a:pt x="110" y="247"/>
                  <a:pt x="110" y="225"/>
                </a:cubicBezTo>
                <a:cubicBezTo>
                  <a:pt x="110" y="203"/>
                  <a:pt x="128" y="185"/>
                  <a:pt x="150" y="185"/>
                </a:cubicBezTo>
                <a:cubicBezTo>
                  <a:pt x="168" y="185"/>
                  <a:pt x="183" y="197"/>
                  <a:pt x="188" y="214"/>
                </a:cubicBezTo>
                <a:cubicBezTo>
                  <a:pt x="233" y="214"/>
                  <a:pt x="233" y="214"/>
                  <a:pt x="233" y="214"/>
                </a:cubicBezTo>
                <a:cubicBezTo>
                  <a:pt x="239" y="214"/>
                  <a:pt x="244" y="209"/>
                  <a:pt x="244" y="203"/>
                </a:cubicBezTo>
                <a:cubicBezTo>
                  <a:pt x="244" y="56"/>
                  <a:pt x="244" y="56"/>
                  <a:pt x="244" y="56"/>
                </a:cubicBezTo>
                <a:cubicBezTo>
                  <a:pt x="213" y="64"/>
                  <a:pt x="190" y="87"/>
                  <a:pt x="180" y="116"/>
                </a:cubicBezTo>
                <a:cubicBezTo>
                  <a:pt x="150" y="110"/>
                  <a:pt x="118" y="119"/>
                  <a:pt x="95" y="142"/>
                </a:cubicBezTo>
                <a:cubicBezTo>
                  <a:pt x="72" y="165"/>
                  <a:pt x="64" y="197"/>
                  <a:pt x="69" y="227"/>
                </a:cubicBezTo>
                <a:cubicBezTo>
                  <a:pt x="41" y="237"/>
                  <a:pt x="18" y="260"/>
                  <a:pt x="9" y="291"/>
                </a:cubicBezTo>
                <a:cubicBezTo>
                  <a:pt x="217" y="291"/>
                  <a:pt x="217" y="291"/>
                  <a:pt x="217" y="291"/>
                </a:cubicBezTo>
                <a:cubicBezTo>
                  <a:pt x="222" y="274"/>
                  <a:pt x="237" y="262"/>
                  <a:pt x="255" y="262"/>
                </a:cubicBezTo>
                <a:cubicBezTo>
                  <a:pt x="277" y="262"/>
                  <a:pt x="295" y="280"/>
                  <a:pt x="295" y="302"/>
                </a:cubicBezTo>
                <a:cubicBezTo>
                  <a:pt x="295" y="324"/>
                  <a:pt x="277" y="341"/>
                  <a:pt x="255" y="341"/>
                </a:cubicBezTo>
                <a:cubicBezTo>
                  <a:pt x="237" y="341"/>
                  <a:pt x="222" y="329"/>
                  <a:pt x="217" y="313"/>
                </a:cubicBezTo>
                <a:cubicBezTo>
                  <a:pt x="6" y="313"/>
                  <a:pt x="6" y="313"/>
                  <a:pt x="6" y="313"/>
                </a:cubicBezTo>
                <a:cubicBezTo>
                  <a:pt x="5" y="337"/>
                  <a:pt x="13" y="360"/>
                  <a:pt x="28" y="378"/>
                </a:cubicBezTo>
                <a:cubicBezTo>
                  <a:pt x="9" y="402"/>
                  <a:pt x="0" y="434"/>
                  <a:pt x="9" y="465"/>
                </a:cubicBezTo>
                <a:cubicBezTo>
                  <a:pt x="17" y="497"/>
                  <a:pt x="41" y="520"/>
                  <a:pt x="69" y="530"/>
                </a:cubicBezTo>
                <a:cubicBezTo>
                  <a:pt x="64" y="558"/>
                  <a:pt x="71" y="587"/>
                  <a:pt x="90" y="609"/>
                </a:cubicBezTo>
                <a:cubicBezTo>
                  <a:pt x="90" y="417"/>
                  <a:pt x="90" y="417"/>
                  <a:pt x="90" y="417"/>
                </a:cubicBezTo>
                <a:cubicBezTo>
                  <a:pt x="74" y="412"/>
                  <a:pt x="62" y="397"/>
                  <a:pt x="62" y="379"/>
                </a:cubicBezTo>
                <a:cubicBezTo>
                  <a:pt x="62" y="357"/>
                  <a:pt x="79" y="339"/>
                  <a:pt x="101" y="339"/>
                </a:cubicBezTo>
                <a:cubicBezTo>
                  <a:pt x="123" y="339"/>
                  <a:pt x="141" y="357"/>
                  <a:pt x="141" y="379"/>
                </a:cubicBezTo>
                <a:cubicBezTo>
                  <a:pt x="141" y="397"/>
                  <a:pt x="128" y="412"/>
                  <a:pt x="112" y="417"/>
                </a:cubicBezTo>
                <a:cubicBezTo>
                  <a:pt x="112" y="628"/>
                  <a:pt x="112" y="628"/>
                  <a:pt x="112" y="628"/>
                </a:cubicBezTo>
                <a:cubicBezTo>
                  <a:pt x="133" y="641"/>
                  <a:pt x="157" y="646"/>
                  <a:pt x="180" y="641"/>
                </a:cubicBezTo>
                <a:cubicBezTo>
                  <a:pt x="190" y="670"/>
                  <a:pt x="214" y="693"/>
                  <a:pt x="245" y="702"/>
                </a:cubicBezTo>
                <a:cubicBezTo>
                  <a:pt x="272" y="709"/>
                  <a:pt x="299" y="704"/>
                  <a:pt x="321" y="690"/>
                </a:cubicBezTo>
                <a:cubicBezTo>
                  <a:pt x="321" y="620"/>
                  <a:pt x="321" y="620"/>
                  <a:pt x="321" y="620"/>
                </a:cubicBezTo>
                <a:cubicBezTo>
                  <a:pt x="277" y="620"/>
                  <a:pt x="277" y="620"/>
                  <a:pt x="277" y="620"/>
                </a:cubicBezTo>
                <a:cubicBezTo>
                  <a:pt x="259" y="620"/>
                  <a:pt x="244" y="606"/>
                  <a:pt x="244" y="588"/>
                </a:cubicBezTo>
                <a:cubicBezTo>
                  <a:pt x="244" y="493"/>
                  <a:pt x="244" y="493"/>
                  <a:pt x="244" y="493"/>
                </a:cubicBezTo>
                <a:cubicBezTo>
                  <a:pt x="228" y="489"/>
                  <a:pt x="215" y="474"/>
                  <a:pt x="215" y="456"/>
                </a:cubicBezTo>
                <a:cubicBezTo>
                  <a:pt x="215" y="434"/>
                  <a:pt x="233" y="416"/>
                  <a:pt x="255" y="416"/>
                </a:cubicBezTo>
                <a:cubicBezTo>
                  <a:pt x="277" y="416"/>
                  <a:pt x="295" y="434"/>
                  <a:pt x="295" y="456"/>
                </a:cubicBezTo>
                <a:cubicBezTo>
                  <a:pt x="295" y="474"/>
                  <a:pt x="282" y="489"/>
                  <a:pt x="266" y="493"/>
                </a:cubicBezTo>
                <a:cubicBezTo>
                  <a:pt x="266" y="588"/>
                  <a:pt x="266" y="588"/>
                  <a:pt x="266" y="588"/>
                </a:cubicBezTo>
                <a:cubicBezTo>
                  <a:pt x="266" y="594"/>
                  <a:pt x="271" y="599"/>
                  <a:pt x="277" y="599"/>
                </a:cubicBezTo>
                <a:cubicBezTo>
                  <a:pt x="321" y="599"/>
                  <a:pt x="321" y="599"/>
                  <a:pt x="321" y="599"/>
                </a:cubicBezTo>
                <a:cubicBezTo>
                  <a:pt x="321" y="390"/>
                  <a:pt x="321" y="390"/>
                  <a:pt x="321" y="390"/>
                </a:cubicBezTo>
                <a:cubicBezTo>
                  <a:pt x="200" y="390"/>
                  <a:pt x="200" y="390"/>
                  <a:pt x="200" y="390"/>
                </a:cubicBezTo>
                <a:cubicBezTo>
                  <a:pt x="194" y="390"/>
                  <a:pt x="189" y="395"/>
                  <a:pt x="189" y="401"/>
                </a:cubicBezTo>
                <a:cubicBezTo>
                  <a:pt x="189" y="495"/>
                  <a:pt x="189" y="495"/>
                  <a:pt x="189" y="495"/>
                </a:cubicBezTo>
                <a:cubicBezTo>
                  <a:pt x="205" y="500"/>
                  <a:pt x="218" y="515"/>
                  <a:pt x="218" y="533"/>
                </a:cubicBezTo>
                <a:cubicBezTo>
                  <a:pt x="218" y="554"/>
                  <a:pt x="200" y="572"/>
                  <a:pt x="178" y="572"/>
                </a:cubicBezTo>
                <a:cubicBezTo>
                  <a:pt x="156" y="572"/>
                  <a:pt x="139" y="554"/>
                  <a:pt x="139" y="533"/>
                </a:cubicBezTo>
                <a:cubicBezTo>
                  <a:pt x="139" y="515"/>
                  <a:pt x="151" y="500"/>
                  <a:pt x="167" y="495"/>
                </a:cubicBezTo>
                <a:cubicBezTo>
                  <a:pt x="167" y="401"/>
                  <a:pt x="167" y="401"/>
                  <a:pt x="167" y="401"/>
                </a:cubicBezTo>
                <a:cubicBezTo>
                  <a:pt x="167" y="382"/>
                  <a:pt x="182" y="368"/>
                  <a:pt x="200" y="368"/>
                </a:cubicBezTo>
                <a:cubicBezTo>
                  <a:pt x="321" y="368"/>
                  <a:pt x="321" y="368"/>
                  <a:pt x="321" y="368"/>
                </a:cubicBezTo>
                <a:cubicBezTo>
                  <a:pt x="321" y="67"/>
                  <a:pt x="321" y="67"/>
                  <a:pt x="321" y="67"/>
                </a:cubicBezTo>
                <a:cubicBezTo>
                  <a:pt x="305" y="57"/>
                  <a:pt x="286" y="51"/>
                  <a:pt x="266" y="52"/>
                </a:cubicBezTo>
                <a:lnTo>
                  <a:pt x="266" y="203"/>
                </a:lnTo>
                <a:close/>
                <a:moveTo>
                  <a:pt x="273" y="302"/>
                </a:moveTo>
                <a:cubicBezTo>
                  <a:pt x="273" y="292"/>
                  <a:pt x="265" y="284"/>
                  <a:pt x="255" y="284"/>
                </a:cubicBezTo>
                <a:cubicBezTo>
                  <a:pt x="245" y="284"/>
                  <a:pt x="237" y="292"/>
                  <a:pt x="237" y="302"/>
                </a:cubicBezTo>
                <a:cubicBezTo>
                  <a:pt x="237" y="312"/>
                  <a:pt x="245" y="319"/>
                  <a:pt x="255" y="319"/>
                </a:cubicBezTo>
                <a:cubicBezTo>
                  <a:pt x="265" y="319"/>
                  <a:pt x="273" y="312"/>
                  <a:pt x="273" y="302"/>
                </a:cubicBezTo>
                <a:close/>
                <a:moveTo>
                  <a:pt x="160" y="533"/>
                </a:moveTo>
                <a:cubicBezTo>
                  <a:pt x="160" y="542"/>
                  <a:pt x="168" y="550"/>
                  <a:pt x="178" y="550"/>
                </a:cubicBezTo>
                <a:cubicBezTo>
                  <a:pt x="188" y="550"/>
                  <a:pt x="196" y="542"/>
                  <a:pt x="196" y="533"/>
                </a:cubicBezTo>
                <a:cubicBezTo>
                  <a:pt x="196" y="523"/>
                  <a:pt x="188" y="515"/>
                  <a:pt x="178" y="515"/>
                </a:cubicBezTo>
                <a:cubicBezTo>
                  <a:pt x="168" y="515"/>
                  <a:pt x="160" y="523"/>
                  <a:pt x="160" y="533"/>
                </a:cubicBezTo>
                <a:close/>
                <a:moveTo>
                  <a:pt x="119" y="379"/>
                </a:moveTo>
                <a:cubicBezTo>
                  <a:pt x="119" y="369"/>
                  <a:pt x="111" y="361"/>
                  <a:pt x="101" y="361"/>
                </a:cubicBezTo>
                <a:cubicBezTo>
                  <a:pt x="91" y="361"/>
                  <a:pt x="83" y="369"/>
                  <a:pt x="83" y="379"/>
                </a:cubicBezTo>
                <a:cubicBezTo>
                  <a:pt x="83" y="388"/>
                  <a:pt x="91" y="396"/>
                  <a:pt x="101" y="396"/>
                </a:cubicBezTo>
                <a:cubicBezTo>
                  <a:pt x="111" y="396"/>
                  <a:pt x="119" y="388"/>
                  <a:pt x="119" y="379"/>
                </a:cubicBezTo>
                <a:close/>
                <a:moveTo>
                  <a:pt x="391" y="379"/>
                </a:moveTo>
                <a:cubicBezTo>
                  <a:pt x="391" y="388"/>
                  <a:pt x="399" y="396"/>
                  <a:pt x="409" y="396"/>
                </a:cubicBezTo>
                <a:cubicBezTo>
                  <a:pt x="419" y="396"/>
                  <a:pt x="427" y="388"/>
                  <a:pt x="427" y="379"/>
                </a:cubicBezTo>
                <a:cubicBezTo>
                  <a:pt x="427" y="369"/>
                  <a:pt x="419" y="361"/>
                  <a:pt x="409" y="361"/>
                </a:cubicBezTo>
                <a:cubicBezTo>
                  <a:pt x="399" y="361"/>
                  <a:pt x="391" y="369"/>
                  <a:pt x="391" y="379"/>
                </a:cubicBezTo>
                <a:close/>
                <a:moveTo>
                  <a:pt x="427" y="148"/>
                </a:moveTo>
                <a:cubicBezTo>
                  <a:pt x="427" y="138"/>
                  <a:pt x="419" y="130"/>
                  <a:pt x="409" y="130"/>
                </a:cubicBezTo>
                <a:cubicBezTo>
                  <a:pt x="399" y="130"/>
                  <a:pt x="391" y="138"/>
                  <a:pt x="391" y="148"/>
                </a:cubicBezTo>
                <a:cubicBezTo>
                  <a:pt x="391" y="158"/>
                  <a:pt x="399" y="166"/>
                  <a:pt x="409" y="166"/>
                </a:cubicBezTo>
                <a:cubicBezTo>
                  <a:pt x="419" y="166"/>
                  <a:pt x="427" y="158"/>
                  <a:pt x="427" y="148"/>
                </a:cubicBezTo>
                <a:close/>
                <a:moveTo>
                  <a:pt x="391" y="610"/>
                </a:moveTo>
                <a:cubicBezTo>
                  <a:pt x="391" y="619"/>
                  <a:pt x="399" y="627"/>
                  <a:pt x="409" y="627"/>
                </a:cubicBezTo>
                <a:cubicBezTo>
                  <a:pt x="419" y="627"/>
                  <a:pt x="427" y="619"/>
                  <a:pt x="427" y="610"/>
                </a:cubicBezTo>
                <a:cubicBezTo>
                  <a:pt x="427" y="600"/>
                  <a:pt x="419" y="592"/>
                  <a:pt x="409" y="592"/>
                </a:cubicBezTo>
                <a:cubicBezTo>
                  <a:pt x="399" y="592"/>
                  <a:pt x="391" y="600"/>
                  <a:pt x="391" y="610"/>
                </a:cubicBezTo>
                <a:close/>
                <a:moveTo>
                  <a:pt x="484" y="236"/>
                </a:moveTo>
                <a:cubicBezTo>
                  <a:pt x="431" y="236"/>
                  <a:pt x="431" y="236"/>
                  <a:pt x="431" y="236"/>
                </a:cubicBezTo>
                <a:cubicBezTo>
                  <a:pt x="425" y="236"/>
                  <a:pt x="420" y="241"/>
                  <a:pt x="420" y="247"/>
                </a:cubicBezTo>
                <a:cubicBezTo>
                  <a:pt x="420" y="341"/>
                  <a:pt x="420" y="341"/>
                  <a:pt x="420" y="341"/>
                </a:cubicBezTo>
                <a:cubicBezTo>
                  <a:pt x="436" y="346"/>
                  <a:pt x="448" y="361"/>
                  <a:pt x="448" y="379"/>
                </a:cubicBezTo>
                <a:cubicBezTo>
                  <a:pt x="448" y="401"/>
                  <a:pt x="431" y="418"/>
                  <a:pt x="409" y="418"/>
                </a:cubicBezTo>
                <a:cubicBezTo>
                  <a:pt x="387" y="418"/>
                  <a:pt x="369" y="401"/>
                  <a:pt x="369" y="379"/>
                </a:cubicBezTo>
                <a:cubicBezTo>
                  <a:pt x="369" y="361"/>
                  <a:pt x="382" y="346"/>
                  <a:pt x="398" y="341"/>
                </a:cubicBezTo>
                <a:cubicBezTo>
                  <a:pt x="398" y="247"/>
                  <a:pt x="398" y="247"/>
                  <a:pt x="398" y="247"/>
                </a:cubicBezTo>
                <a:cubicBezTo>
                  <a:pt x="398" y="229"/>
                  <a:pt x="413" y="214"/>
                  <a:pt x="431" y="214"/>
                </a:cubicBezTo>
                <a:cubicBezTo>
                  <a:pt x="484" y="214"/>
                  <a:pt x="484" y="214"/>
                  <a:pt x="484" y="214"/>
                </a:cubicBezTo>
                <a:cubicBezTo>
                  <a:pt x="484" y="116"/>
                  <a:pt x="484" y="116"/>
                  <a:pt x="484" y="116"/>
                </a:cubicBezTo>
                <a:cubicBezTo>
                  <a:pt x="474" y="87"/>
                  <a:pt x="450" y="64"/>
                  <a:pt x="419" y="55"/>
                </a:cubicBezTo>
                <a:cubicBezTo>
                  <a:pt x="392" y="48"/>
                  <a:pt x="365" y="53"/>
                  <a:pt x="343" y="67"/>
                </a:cubicBezTo>
                <a:cubicBezTo>
                  <a:pt x="343" y="137"/>
                  <a:pt x="343" y="137"/>
                  <a:pt x="343" y="137"/>
                </a:cubicBezTo>
                <a:cubicBezTo>
                  <a:pt x="371" y="137"/>
                  <a:pt x="371" y="137"/>
                  <a:pt x="371" y="137"/>
                </a:cubicBezTo>
                <a:cubicBezTo>
                  <a:pt x="376" y="120"/>
                  <a:pt x="391" y="108"/>
                  <a:pt x="409" y="108"/>
                </a:cubicBezTo>
                <a:cubicBezTo>
                  <a:pt x="431" y="108"/>
                  <a:pt x="448" y="126"/>
                  <a:pt x="448" y="148"/>
                </a:cubicBezTo>
                <a:cubicBezTo>
                  <a:pt x="448" y="170"/>
                  <a:pt x="431" y="187"/>
                  <a:pt x="409" y="187"/>
                </a:cubicBezTo>
                <a:cubicBezTo>
                  <a:pt x="391" y="187"/>
                  <a:pt x="376" y="175"/>
                  <a:pt x="371" y="159"/>
                </a:cubicBezTo>
                <a:cubicBezTo>
                  <a:pt x="343" y="159"/>
                  <a:pt x="343" y="159"/>
                  <a:pt x="343" y="159"/>
                </a:cubicBezTo>
                <a:cubicBezTo>
                  <a:pt x="343" y="445"/>
                  <a:pt x="343" y="445"/>
                  <a:pt x="343" y="445"/>
                </a:cubicBezTo>
                <a:cubicBezTo>
                  <a:pt x="387" y="445"/>
                  <a:pt x="387" y="445"/>
                  <a:pt x="387" y="445"/>
                </a:cubicBezTo>
                <a:cubicBezTo>
                  <a:pt x="405" y="445"/>
                  <a:pt x="420" y="459"/>
                  <a:pt x="420" y="478"/>
                </a:cubicBezTo>
                <a:cubicBezTo>
                  <a:pt x="420" y="572"/>
                  <a:pt x="420" y="572"/>
                  <a:pt x="420" y="572"/>
                </a:cubicBezTo>
                <a:cubicBezTo>
                  <a:pt x="436" y="577"/>
                  <a:pt x="448" y="592"/>
                  <a:pt x="448" y="610"/>
                </a:cubicBezTo>
                <a:cubicBezTo>
                  <a:pt x="448" y="631"/>
                  <a:pt x="431" y="649"/>
                  <a:pt x="409" y="649"/>
                </a:cubicBezTo>
                <a:cubicBezTo>
                  <a:pt x="387" y="649"/>
                  <a:pt x="369" y="631"/>
                  <a:pt x="369" y="610"/>
                </a:cubicBezTo>
                <a:cubicBezTo>
                  <a:pt x="369" y="592"/>
                  <a:pt x="382" y="577"/>
                  <a:pt x="398" y="572"/>
                </a:cubicBezTo>
                <a:cubicBezTo>
                  <a:pt x="398" y="478"/>
                  <a:pt x="398" y="478"/>
                  <a:pt x="398" y="478"/>
                </a:cubicBezTo>
                <a:cubicBezTo>
                  <a:pt x="398" y="471"/>
                  <a:pt x="393" y="467"/>
                  <a:pt x="387" y="467"/>
                </a:cubicBezTo>
                <a:cubicBezTo>
                  <a:pt x="343" y="467"/>
                  <a:pt x="343" y="467"/>
                  <a:pt x="343" y="467"/>
                </a:cubicBezTo>
                <a:cubicBezTo>
                  <a:pt x="343" y="690"/>
                  <a:pt x="343" y="690"/>
                  <a:pt x="343" y="690"/>
                </a:cubicBezTo>
                <a:cubicBezTo>
                  <a:pt x="365" y="704"/>
                  <a:pt x="392" y="709"/>
                  <a:pt x="419" y="702"/>
                </a:cubicBezTo>
                <a:cubicBezTo>
                  <a:pt x="450" y="693"/>
                  <a:pt x="474" y="670"/>
                  <a:pt x="484" y="641"/>
                </a:cubicBezTo>
                <a:lnTo>
                  <a:pt x="484" y="236"/>
                </a:lnTo>
                <a:close/>
                <a:moveTo>
                  <a:pt x="132" y="225"/>
                </a:moveTo>
                <a:cubicBezTo>
                  <a:pt x="132" y="235"/>
                  <a:pt x="140" y="242"/>
                  <a:pt x="150" y="242"/>
                </a:cubicBezTo>
                <a:cubicBezTo>
                  <a:pt x="160" y="242"/>
                  <a:pt x="168" y="235"/>
                  <a:pt x="168" y="225"/>
                </a:cubicBezTo>
                <a:cubicBezTo>
                  <a:pt x="168" y="215"/>
                  <a:pt x="160" y="207"/>
                  <a:pt x="150" y="207"/>
                </a:cubicBezTo>
                <a:cubicBezTo>
                  <a:pt x="140" y="207"/>
                  <a:pt x="132" y="215"/>
                  <a:pt x="132" y="225"/>
                </a:cubicBezTo>
                <a:close/>
              </a:path>
            </a:pathLst>
          </a:custGeom>
          <a:solidFill>
            <a:srgbClr val="D580B2">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39" name="テキスト ボックス 38">
            <a:extLst>
              <a:ext uri="{FF2B5EF4-FFF2-40B4-BE49-F238E27FC236}">
                <a16:creationId xmlns:a16="http://schemas.microsoft.com/office/drawing/2014/main" id="{97E95764-1C12-8FD5-0727-78505366BDB9}"/>
              </a:ext>
            </a:extLst>
          </p:cNvPr>
          <p:cNvSpPr txBox="1"/>
          <p:nvPr/>
        </p:nvSpPr>
        <p:spPr bwMode="invGray">
          <a:xfrm>
            <a:off x="2263645" y="1044356"/>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2025/6</a:t>
            </a:r>
          </a:p>
        </p:txBody>
      </p:sp>
      <p:sp>
        <p:nvSpPr>
          <p:cNvPr id="40" name="Text Box 7">
            <a:extLst>
              <a:ext uri="{FF2B5EF4-FFF2-40B4-BE49-F238E27FC236}">
                <a16:creationId xmlns:a16="http://schemas.microsoft.com/office/drawing/2014/main" id="{8A2E4DE1-59AE-532B-3A6E-490C67226244}"/>
              </a:ext>
            </a:extLst>
          </p:cNvPr>
          <p:cNvSpPr txBox="1">
            <a:spLocks noChangeArrowheads="1"/>
          </p:cNvSpPr>
          <p:nvPr/>
        </p:nvSpPr>
        <p:spPr bwMode="black">
          <a:xfrm>
            <a:off x="3784214" y="818591"/>
            <a:ext cx="2592223" cy="276995"/>
          </a:xfrm>
          <a:prstGeom prst="rect">
            <a:avLst/>
          </a:prstGeom>
          <a:solidFill>
            <a:schemeClr val="bg2"/>
          </a:solidFill>
          <a:ln>
            <a:noFill/>
          </a:ln>
        </p:spPr>
        <p:txBody>
          <a:bodyPr wrap="square" lIns="91436" tIns="45718" rIns="91436" bIns="4571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spcBef>
                <a:spcPct val="50000"/>
              </a:spcBef>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FY2026</a:t>
            </a:r>
          </a:p>
        </p:txBody>
      </p:sp>
      <p:sp>
        <p:nvSpPr>
          <p:cNvPr id="41" name="二等辺三角形 87">
            <a:extLst>
              <a:ext uri="{FF2B5EF4-FFF2-40B4-BE49-F238E27FC236}">
                <a16:creationId xmlns:a16="http://schemas.microsoft.com/office/drawing/2014/main" id="{1E2F4799-EFD4-136F-0C11-E5540F11A186}"/>
              </a:ext>
            </a:extLst>
          </p:cNvPr>
          <p:cNvSpPr>
            <a:spLocks noChangeArrowheads="1"/>
          </p:cNvSpPr>
          <p:nvPr/>
        </p:nvSpPr>
        <p:spPr bwMode="invGray">
          <a:xfrm flipV="1">
            <a:off x="2623307" y="1116818"/>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700" kern="0">
              <a:solidFill>
                <a:prstClr val="black"/>
              </a:solidFill>
              <a:cs typeface="メイリオ" panose="020B0604030504040204" pitchFamily="50" charset="-128"/>
            </a:endParaRPr>
          </a:p>
        </p:txBody>
      </p:sp>
      <p:sp>
        <p:nvSpPr>
          <p:cNvPr id="42" name="二等辺三角形 87">
            <a:extLst>
              <a:ext uri="{FF2B5EF4-FFF2-40B4-BE49-F238E27FC236}">
                <a16:creationId xmlns:a16="http://schemas.microsoft.com/office/drawing/2014/main" id="{8F24D115-843B-025F-04CB-3BB9F5433F01}"/>
              </a:ext>
            </a:extLst>
          </p:cNvPr>
          <p:cNvSpPr>
            <a:spLocks noChangeArrowheads="1"/>
          </p:cNvSpPr>
          <p:nvPr/>
        </p:nvSpPr>
        <p:spPr bwMode="invGray">
          <a:xfrm flipV="1">
            <a:off x="2623307" y="1611837"/>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43" name="二等辺三角形 87">
            <a:extLst>
              <a:ext uri="{FF2B5EF4-FFF2-40B4-BE49-F238E27FC236}">
                <a16:creationId xmlns:a16="http://schemas.microsoft.com/office/drawing/2014/main" id="{959D0B64-1919-03EC-0988-0D1A03B4194C}"/>
              </a:ext>
            </a:extLst>
          </p:cNvPr>
          <p:cNvSpPr>
            <a:spLocks noChangeArrowheads="1"/>
          </p:cNvSpPr>
          <p:nvPr/>
        </p:nvSpPr>
        <p:spPr bwMode="invGray">
          <a:xfrm flipV="1">
            <a:off x="2623307" y="2596197"/>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44" name="二等辺三角形 87">
            <a:extLst>
              <a:ext uri="{FF2B5EF4-FFF2-40B4-BE49-F238E27FC236}">
                <a16:creationId xmlns:a16="http://schemas.microsoft.com/office/drawing/2014/main" id="{2AE58108-E5C4-8D66-1E34-13FCF1EBE7CC}"/>
              </a:ext>
            </a:extLst>
          </p:cNvPr>
          <p:cNvSpPr>
            <a:spLocks noChangeArrowheads="1"/>
          </p:cNvSpPr>
          <p:nvPr/>
        </p:nvSpPr>
        <p:spPr bwMode="invGray">
          <a:xfrm flipV="1">
            <a:off x="2623307" y="3097616"/>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45" name="二等辺三角形 87">
            <a:extLst>
              <a:ext uri="{FF2B5EF4-FFF2-40B4-BE49-F238E27FC236}">
                <a16:creationId xmlns:a16="http://schemas.microsoft.com/office/drawing/2014/main" id="{29071EC3-FEA4-5B56-540B-47133CDD6518}"/>
              </a:ext>
            </a:extLst>
          </p:cNvPr>
          <p:cNvSpPr>
            <a:spLocks noChangeArrowheads="1"/>
          </p:cNvSpPr>
          <p:nvPr/>
        </p:nvSpPr>
        <p:spPr bwMode="invGray">
          <a:xfrm flipV="1">
            <a:off x="2623307" y="3582724"/>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46" name="二等辺三角形 87">
            <a:extLst>
              <a:ext uri="{FF2B5EF4-FFF2-40B4-BE49-F238E27FC236}">
                <a16:creationId xmlns:a16="http://schemas.microsoft.com/office/drawing/2014/main" id="{A1D14850-CA0C-27EE-8FE7-1692322C53B3}"/>
              </a:ext>
            </a:extLst>
          </p:cNvPr>
          <p:cNvSpPr>
            <a:spLocks noChangeArrowheads="1"/>
          </p:cNvSpPr>
          <p:nvPr/>
        </p:nvSpPr>
        <p:spPr bwMode="invGray">
          <a:xfrm flipV="1">
            <a:off x="2623307" y="4084439"/>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47" name="二等辺三角形 87">
            <a:extLst>
              <a:ext uri="{FF2B5EF4-FFF2-40B4-BE49-F238E27FC236}">
                <a16:creationId xmlns:a16="http://schemas.microsoft.com/office/drawing/2014/main" id="{D0A82254-1161-6C43-5494-C5D1BC996B41}"/>
              </a:ext>
            </a:extLst>
          </p:cNvPr>
          <p:cNvSpPr>
            <a:spLocks noChangeArrowheads="1"/>
          </p:cNvSpPr>
          <p:nvPr/>
        </p:nvSpPr>
        <p:spPr bwMode="invGray">
          <a:xfrm flipV="1">
            <a:off x="2623307" y="4596177"/>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48" name="二等辺三角形 87">
            <a:extLst>
              <a:ext uri="{FF2B5EF4-FFF2-40B4-BE49-F238E27FC236}">
                <a16:creationId xmlns:a16="http://schemas.microsoft.com/office/drawing/2014/main" id="{51FF6484-7EB9-3E9D-4CCF-9FC676574683}"/>
              </a:ext>
            </a:extLst>
          </p:cNvPr>
          <p:cNvSpPr>
            <a:spLocks noChangeArrowheads="1"/>
          </p:cNvSpPr>
          <p:nvPr/>
        </p:nvSpPr>
        <p:spPr bwMode="invGray">
          <a:xfrm flipV="1">
            <a:off x="2858538" y="2087914"/>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49" name="Text Box 28">
            <a:extLst>
              <a:ext uri="{FF2B5EF4-FFF2-40B4-BE49-F238E27FC236}">
                <a16:creationId xmlns:a16="http://schemas.microsoft.com/office/drawing/2014/main" id="{8C9DC824-AD79-4E52-E762-DB691870B2F4}"/>
              </a:ext>
            </a:extLst>
          </p:cNvPr>
          <p:cNvSpPr txBox="1">
            <a:spLocks noChangeArrowheads="1"/>
          </p:cNvSpPr>
          <p:nvPr/>
        </p:nvSpPr>
        <p:spPr bwMode="invGray">
          <a:xfrm>
            <a:off x="2159165" y="3268505"/>
            <a:ext cx="1192402"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lnSpc>
                <a:spcPts val="450"/>
              </a:lnSpc>
              <a:spcBef>
                <a:spcPct val="50000"/>
              </a:spcBef>
              <a:defRPr/>
            </a:pPr>
            <a:r>
              <a:rPr lang="zh-TW" altLang="en-US" sz="700">
                <a:solidFill>
                  <a:prstClr val="white"/>
                </a:solidFill>
                <a:latin typeface="メイリオ" pitchFamily="50" charset="-128"/>
                <a:ea typeface="メイリオ" pitchFamily="50" charset="-128"/>
                <a:cs typeface="メイリオ" pitchFamily="50" charset="-128"/>
              </a:rPr>
              <a:t>導入</a:t>
            </a:r>
            <a:r>
              <a:rPr lang="en-US" altLang="zh-TW" sz="700">
                <a:solidFill>
                  <a:prstClr val="white"/>
                </a:solidFill>
                <a:latin typeface="メイリオ" pitchFamily="50" charset="-128"/>
                <a:ea typeface="メイリオ" pitchFamily="50" charset="-128"/>
                <a:cs typeface="メイリオ" pitchFamily="50" charset="-128"/>
              </a:rPr>
              <a:t>/</a:t>
            </a:r>
            <a:r>
              <a:rPr lang="zh-TW" altLang="en-US" sz="700">
                <a:solidFill>
                  <a:prstClr val="white"/>
                </a:solidFill>
                <a:latin typeface="メイリオ" pitchFamily="50" charset="-128"/>
                <a:ea typeface="メイリオ" pitchFamily="50" charset="-128"/>
                <a:cs typeface="メイリオ" pitchFamily="50" charset="-128"/>
              </a:rPr>
              <a:t>運用支援機能改善</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50" name="Text Box 28">
            <a:extLst>
              <a:ext uri="{FF2B5EF4-FFF2-40B4-BE49-F238E27FC236}">
                <a16:creationId xmlns:a16="http://schemas.microsoft.com/office/drawing/2014/main" id="{BE41DBA7-5AA3-38A4-1AD3-E5A7C4A99EAE}"/>
              </a:ext>
            </a:extLst>
          </p:cNvPr>
          <p:cNvSpPr txBox="1">
            <a:spLocks noChangeArrowheads="1"/>
          </p:cNvSpPr>
          <p:nvPr/>
        </p:nvSpPr>
        <p:spPr bwMode="invGray">
          <a:xfrm>
            <a:off x="2339185" y="4277339"/>
            <a:ext cx="700678"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lnSpc>
                <a:spcPts val="450"/>
              </a:lnSpc>
              <a:spcBef>
                <a:spcPct val="50000"/>
              </a:spcBef>
              <a:defRPr/>
            </a:pPr>
            <a:r>
              <a:rPr lang="en-US" altLang="ja-JP" sz="700" err="1">
                <a:solidFill>
                  <a:prstClr val="white"/>
                </a:solidFill>
                <a:latin typeface="メイリオ" pitchFamily="50" charset="-128"/>
                <a:ea typeface="メイリオ" pitchFamily="50" charset="-128"/>
                <a:cs typeface="メイリオ" pitchFamily="50" charset="-128"/>
              </a:rPr>
              <a:t>VerUp</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51" name="Text Box 28">
            <a:extLst>
              <a:ext uri="{FF2B5EF4-FFF2-40B4-BE49-F238E27FC236}">
                <a16:creationId xmlns:a16="http://schemas.microsoft.com/office/drawing/2014/main" id="{CDA55DAE-A4B5-F706-796F-ADE3C8A99D64}"/>
              </a:ext>
            </a:extLst>
          </p:cNvPr>
          <p:cNvSpPr txBox="1">
            <a:spLocks noChangeArrowheads="1"/>
          </p:cNvSpPr>
          <p:nvPr/>
        </p:nvSpPr>
        <p:spPr bwMode="invGray">
          <a:xfrm>
            <a:off x="2339185" y="4755569"/>
            <a:ext cx="700678"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lnSpc>
                <a:spcPts val="450"/>
              </a:lnSpc>
              <a:spcBef>
                <a:spcPct val="50000"/>
              </a:spcBef>
              <a:defRPr/>
            </a:pPr>
            <a:r>
              <a:rPr lang="en-US" altLang="ja-JP" sz="700" err="1">
                <a:solidFill>
                  <a:prstClr val="white"/>
                </a:solidFill>
                <a:latin typeface="メイリオ" pitchFamily="50" charset="-128"/>
                <a:ea typeface="メイリオ" pitchFamily="50" charset="-128"/>
                <a:cs typeface="メイリオ" pitchFamily="50" charset="-128"/>
              </a:rPr>
              <a:t>VerUp</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52" name="テキスト ボックス 51">
            <a:extLst>
              <a:ext uri="{FF2B5EF4-FFF2-40B4-BE49-F238E27FC236}">
                <a16:creationId xmlns:a16="http://schemas.microsoft.com/office/drawing/2014/main" id="{3C106CB2-0D8C-590E-D51D-E0B4EB574C7D}"/>
              </a:ext>
            </a:extLst>
          </p:cNvPr>
          <p:cNvSpPr txBox="1"/>
          <p:nvPr/>
        </p:nvSpPr>
        <p:spPr bwMode="invGray">
          <a:xfrm>
            <a:off x="2180558" y="2502750"/>
            <a:ext cx="811623" cy="194026"/>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2025/6</a:t>
            </a:r>
          </a:p>
        </p:txBody>
      </p:sp>
      <p:sp>
        <p:nvSpPr>
          <p:cNvPr id="53" name="テキスト ボックス 52">
            <a:extLst>
              <a:ext uri="{FF2B5EF4-FFF2-40B4-BE49-F238E27FC236}">
                <a16:creationId xmlns:a16="http://schemas.microsoft.com/office/drawing/2014/main" id="{3457DDA4-DC78-EAFD-9C2B-8596F0E2CE74}"/>
              </a:ext>
            </a:extLst>
          </p:cNvPr>
          <p:cNvSpPr txBox="1"/>
          <p:nvPr/>
        </p:nvSpPr>
        <p:spPr bwMode="invGray">
          <a:xfrm>
            <a:off x="2255408" y="2981551"/>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2025/6</a:t>
            </a:r>
          </a:p>
        </p:txBody>
      </p:sp>
      <p:sp>
        <p:nvSpPr>
          <p:cNvPr id="54" name="テキスト ボックス 53">
            <a:extLst>
              <a:ext uri="{FF2B5EF4-FFF2-40B4-BE49-F238E27FC236}">
                <a16:creationId xmlns:a16="http://schemas.microsoft.com/office/drawing/2014/main" id="{B098F1A3-CD9E-68F7-0B2E-B47FCB57421C}"/>
              </a:ext>
            </a:extLst>
          </p:cNvPr>
          <p:cNvSpPr txBox="1"/>
          <p:nvPr/>
        </p:nvSpPr>
        <p:spPr bwMode="invGray">
          <a:xfrm>
            <a:off x="2283059" y="3483590"/>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2025/6</a:t>
            </a:r>
          </a:p>
        </p:txBody>
      </p:sp>
      <p:sp>
        <p:nvSpPr>
          <p:cNvPr id="55" name="テキスト ボックス 54">
            <a:extLst>
              <a:ext uri="{FF2B5EF4-FFF2-40B4-BE49-F238E27FC236}">
                <a16:creationId xmlns:a16="http://schemas.microsoft.com/office/drawing/2014/main" id="{26FBC9EF-1016-A564-30AD-207FD5BD583C}"/>
              </a:ext>
            </a:extLst>
          </p:cNvPr>
          <p:cNvSpPr txBox="1"/>
          <p:nvPr/>
        </p:nvSpPr>
        <p:spPr bwMode="invGray">
          <a:xfrm>
            <a:off x="2339879" y="3966097"/>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2025/6</a:t>
            </a:r>
          </a:p>
        </p:txBody>
      </p:sp>
      <p:sp>
        <p:nvSpPr>
          <p:cNvPr id="56" name="テキスト ボックス 55">
            <a:extLst>
              <a:ext uri="{FF2B5EF4-FFF2-40B4-BE49-F238E27FC236}">
                <a16:creationId xmlns:a16="http://schemas.microsoft.com/office/drawing/2014/main" id="{D838C88F-F999-8F23-2A93-0E72D55D5EAF}"/>
              </a:ext>
            </a:extLst>
          </p:cNvPr>
          <p:cNvSpPr txBox="1"/>
          <p:nvPr/>
        </p:nvSpPr>
        <p:spPr bwMode="invGray">
          <a:xfrm>
            <a:off x="2311534" y="4486157"/>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2025/6</a:t>
            </a:r>
          </a:p>
        </p:txBody>
      </p:sp>
      <p:sp>
        <p:nvSpPr>
          <p:cNvPr id="57" name="テキスト ボックス 56">
            <a:extLst>
              <a:ext uri="{FF2B5EF4-FFF2-40B4-BE49-F238E27FC236}">
                <a16:creationId xmlns:a16="http://schemas.microsoft.com/office/drawing/2014/main" id="{0AA88BF2-1A2F-D50D-E632-D24EDAA95691}"/>
              </a:ext>
            </a:extLst>
          </p:cNvPr>
          <p:cNvSpPr txBox="1"/>
          <p:nvPr/>
        </p:nvSpPr>
        <p:spPr bwMode="invGray">
          <a:xfrm>
            <a:off x="2271954" y="1530229"/>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2025/6</a:t>
            </a:r>
          </a:p>
        </p:txBody>
      </p:sp>
      <p:sp>
        <p:nvSpPr>
          <p:cNvPr id="58" name="テキスト ボックス 57">
            <a:extLst>
              <a:ext uri="{FF2B5EF4-FFF2-40B4-BE49-F238E27FC236}">
                <a16:creationId xmlns:a16="http://schemas.microsoft.com/office/drawing/2014/main" id="{829E666D-69C2-94CE-EEC0-7B6083974642}"/>
              </a:ext>
            </a:extLst>
          </p:cNvPr>
          <p:cNvSpPr txBox="1"/>
          <p:nvPr/>
        </p:nvSpPr>
        <p:spPr bwMode="invGray">
          <a:xfrm>
            <a:off x="2533926" y="1998855"/>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2025/8</a:t>
            </a:r>
          </a:p>
        </p:txBody>
      </p:sp>
      <p:sp>
        <p:nvSpPr>
          <p:cNvPr id="59" name="Text Box 28">
            <a:extLst>
              <a:ext uri="{FF2B5EF4-FFF2-40B4-BE49-F238E27FC236}">
                <a16:creationId xmlns:a16="http://schemas.microsoft.com/office/drawing/2014/main" id="{1182B8CA-9DA8-CEDF-0359-4807371D5BBB}"/>
              </a:ext>
            </a:extLst>
          </p:cNvPr>
          <p:cNvSpPr txBox="1">
            <a:spLocks noChangeArrowheads="1"/>
          </p:cNvSpPr>
          <p:nvPr/>
        </p:nvSpPr>
        <p:spPr bwMode="invGray">
          <a:xfrm>
            <a:off x="2138436" y="2247714"/>
            <a:ext cx="1676913" cy="28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ja-JP" altLang="en-US" sz="700">
                <a:solidFill>
                  <a:prstClr val="white"/>
                </a:solidFill>
                <a:latin typeface="メイリオ" pitchFamily="50" charset="-128"/>
                <a:ea typeface="メイリオ" pitchFamily="50" charset="-128"/>
                <a:cs typeface="メイリオ" pitchFamily="50" charset="-128"/>
              </a:rPr>
              <a:t>電債</a:t>
            </a:r>
            <a:r>
              <a:rPr lang="en-US" altLang="ja-JP" sz="700">
                <a:solidFill>
                  <a:prstClr val="white"/>
                </a:solidFill>
                <a:latin typeface="メイリオ" pitchFamily="50" charset="-128"/>
                <a:ea typeface="メイリオ" pitchFamily="50" charset="-128"/>
                <a:cs typeface="メイリオ" pitchFamily="50" charset="-128"/>
              </a:rPr>
              <a:t>/</a:t>
            </a:r>
            <a:r>
              <a:rPr lang="ja-JP" altLang="en-US" sz="700">
                <a:solidFill>
                  <a:prstClr val="white"/>
                </a:solidFill>
                <a:latin typeface="メイリオ" pitchFamily="50" charset="-128"/>
                <a:ea typeface="メイリオ" pitchFamily="50" charset="-128"/>
                <a:cs typeface="メイリオ" pitchFamily="50" charset="-128"/>
              </a:rPr>
              <a:t>ファクタリング</a:t>
            </a:r>
            <a:endParaRPr lang="en-US" altLang="ja-JP" sz="700">
              <a:solidFill>
                <a:prstClr val="white"/>
              </a:solidFill>
              <a:latin typeface="メイリオ" pitchFamily="50" charset="-128"/>
              <a:ea typeface="メイリオ" pitchFamily="50" charset="-128"/>
              <a:cs typeface="メイリオ" pitchFamily="50" charset="-128"/>
            </a:endParaRPr>
          </a:p>
          <a:p>
            <a:pPr defTabSz="914333" eaLnBrk="1" hangingPunct="1">
              <a:lnSpc>
                <a:spcPts val="450"/>
              </a:lnSpc>
              <a:spcBef>
                <a:spcPct val="50000"/>
              </a:spcBef>
              <a:defRPr/>
            </a:pPr>
            <a:r>
              <a:rPr lang="ja-JP" altLang="en-US" sz="700">
                <a:solidFill>
                  <a:prstClr val="white"/>
                </a:solidFill>
                <a:latin typeface="メイリオ" pitchFamily="50" charset="-128"/>
                <a:ea typeface="メイリオ" pitchFamily="50" charset="-128"/>
                <a:cs typeface="メイリオ" pitchFamily="50" charset="-128"/>
              </a:rPr>
              <a:t>ワークテーブル取込</a:t>
            </a:r>
            <a:r>
              <a:rPr lang="en-US" altLang="ja-JP" sz="700">
                <a:solidFill>
                  <a:prstClr val="white"/>
                </a:solidFill>
                <a:latin typeface="メイリオ" pitchFamily="50" charset="-128"/>
                <a:ea typeface="メイリオ" pitchFamily="50" charset="-128"/>
                <a:cs typeface="メイリオ" pitchFamily="50" charset="-128"/>
              </a:rPr>
              <a:t>/3</a:t>
            </a:r>
            <a:r>
              <a:rPr lang="ja-JP" altLang="en-US" sz="700">
                <a:solidFill>
                  <a:prstClr val="white"/>
                </a:solidFill>
                <a:latin typeface="メイリオ" pitchFamily="50" charset="-128"/>
                <a:ea typeface="メイリオ" pitchFamily="50" charset="-128"/>
                <a:cs typeface="メイリオ" pitchFamily="50" charset="-128"/>
              </a:rPr>
              <a:t>行統一対応</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60" name="Text Box 28">
            <a:extLst>
              <a:ext uri="{FF2B5EF4-FFF2-40B4-BE49-F238E27FC236}">
                <a16:creationId xmlns:a16="http://schemas.microsoft.com/office/drawing/2014/main" id="{E012CCED-9C98-4051-E873-85936A7D59CD}"/>
              </a:ext>
            </a:extLst>
          </p:cNvPr>
          <p:cNvSpPr txBox="1">
            <a:spLocks noChangeArrowheads="1"/>
          </p:cNvSpPr>
          <p:nvPr/>
        </p:nvSpPr>
        <p:spPr bwMode="invGray">
          <a:xfrm>
            <a:off x="2046176" y="1239602"/>
            <a:ext cx="1616616" cy="3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defRPr/>
            </a:pPr>
            <a:r>
              <a:rPr lang="ja-JP" altLang="en-US" sz="700" dirty="0">
                <a:solidFill>
                  <a:prstClr val="white"/>
                </a:solidFill>
                <a:latin typeface="メイリオ" pitchFamily="50" charset="-128"/>
                <a:ea typeface="メイリオ" pitchFamily="50" charset="-128"/>
                <a:cs typeface="メイリオ" pitchFamily="50" charset="-128"/>
              </a:rPr>
              <a:t>デジタルインボイス </a:t>
            </a:r>
            <a:r>
              <a:rPr lang="en-US" altLang="ja-JP" sz="700" dirty="0">
                <a:solidFill>
                  <a:prstClr val="white"/>
                </a:solidFill>
                <a:latin typeface="メイリオ" pitchFamily="50" charset="-128"/>
                <a:ea typeface="メイリオ" pitchFamily="50" charset="-128"/>
                <a:cs typeface="メイリオ" pitchFamily="50" charset="-128"/>
              </a:rPr>
              <a:t>Phase.2</a:t>
            </a:r>
          </a:p>
          <a:p>
            <a:pPr defTabSz="914333" eaLnBrk="1" hangingPunct="1">
              <a:defRPr/>
            </a:pPr>
            <a:r>
              <a:rPr lang="ja-JP" altLang="en-US" sz="700" dirty="0">
                <a:solidFill>
                  <a:prstClr val="white"/>
                </a:solidFill>
                <a:latin typeface="メイリオ" pitchFamily="50" charset="-128"/>
                <a:ea typeface="メイリオ" pitchFamily="50" charset="-128"/>
                <a:cs typeface="メイリオ" pitchFamily="50" charset="-128"/>
              </a:rPr>
              <a:t>承認機能改善・パスワード強化</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61" name="Text Box 28">
            <a:extLst>
              <a:ext uri="{FF2B5EF4-FFF2-40B4-BE49-F238E27FC236}">
                <a16:creationId xmlns:a16="http://schemas.microsoft.com/office/drawing/2014/main" id="{17A5DF86-C35D-D48F-FB59-AE464975FE18}"/>
              </a:ext>
            </a:extLst>
          </p:cNvPr>
          <p:cNvSpPr txBox="1">
            <a:spLocks noChangeArrowheads="1"/>
          </p:cNvSpPr>
          <p:nvPr/>
        </p:nvSpPr>
        <p:spPr bwMode="invGray">
          <a:xfrm>
            <a:off x="2195169" y="2731779"/>
            <a:ext cx="1495696" cy="28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zh-TW" altLang="en-US" sz="700">
                <a:solidFill>
                  <a:prstClr val="white"/>
                </a:solidFill>
                <a:latin typeface="メイリオ" pitchFamily="50" charset="-128"/>
                <a:ea typeface="メイリオ" pitchFamily="50" charset="-128"/>
                <a:cs typeface="メイリオ" pitchFamily="50" charset="-128"/>
              </a:rPr>
              <a:t>雇用保険関連法改正対応</a:t>
            </a:r>
            <a:endParaRPr lang="en-US" altLang="ja-JP" sz="700">
              <a:solidFill>
                <a:prstClr val="white"/>
              </a:solidFill>
              <a:latin typeface="メイリオ" pitchFamily="50" charset="-128"/>
              <a:ea typeface="メイリオ" pitchFamily="50" charset="-128"/>
              <a:cs typeface="メイリオ" pitchFamily="50" charset="-128"/>
            </a:endParaRPr>
          </a:p>
          <a:p>
            <a:pPr defTabSz="914333" eaLnBrk="1" hangingPunct="1">
              <a:lnSpc>
                <a:spcPts val="450"/>
              </a:lnSpc>
              <a:spcBef>
                <a:spcPct val="50000"/>
              </a:spcBef>
              <a:defRPr/>
            </a:pPr>
            <a:r>
              <a:rPr lang="ja-JP" altLang="en-US" sz="700">
                <a:solidFill>
                  <a:prstClr val="white"/>
                </a:solidFill>
                <a:latin typeface="メイリオ" pitchFamily="50" charset="-128"/>
                <a:ea typeface="メイリオ" pitchFamily="50" charset="-128"/>
                <a:cs typeface="メイリオ" pitchFamily="50" charset="-128"/>
              </a:rPr>
              <a:t>勤怠単独対応</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62" name="Text Box 28">
            <a:extLst>
              <a:ext uri="{FF2B5EF4-FFF2-40B4-BE49-F238E27FC236}">
                <a16:creationId xmlns:a16="http://schemas.microsoft.com/office/drawing/2014/main" id="{52E3E894-12C7-086B-2EE5-412AE63D5C4D}"/>
              </a:ext>
            </a:extLst>
          </p:cNvPr>
          <p:cNvSpPr txBox="1">
            <a:spLocks noChangeArrowheads="1"/>
          </p:cNvSpPr>
          <p:nvPr/>
        </p:nvSpPr>
        <p:spPr bwMode="invGray">
          <a:xfrm>
            <a:off x="2228369" y="1815666"/>
            <a:ext cx="1190936"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電子帳簿保存法対応</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63" name="テキスト ボックス 62">
            <a:extLst>
              <a:ext uri="{FF2B5EF4-FFF2-40B4-BE49-F238E27FC236}">
                <a16:creationId xmlns:a16="http://schemas.microsoft.com/office/drawing/2014/main" id="{F8913183-2939-193A-0593-6975C8E5994D}"/>
              </a:ext>
            </a:extLst>
          </p:cNvPr>
          <p:cNvSpPr txBox="1"/>
          <p:nvPr/>
        </p:nvSpPr>
        <p:spPr bwMode="invGray">
          <a:xfrm>
            <a:off x="4650395" y="1044356"/>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2026/6</a:t>
            </a:r>
          </a:p>
        </p:txBody>
      </p:sp>
      <p:sp>
        <p:nvSpPr>
          <p:cNvPr id="64" name="二等辺三角形 87">
            <a:extLst>
              <a:ext uri="{FF2B5EF4-FFF2-40B4-BE49-F238E27FC236}">
                <a16:creationId xmlns:a16="http://schemas.microsoft.com/office/drawing/2014/main" id="{439154EC-33E1-6EE2-610F-8FF782C88693}"/>
              </a:ext>
            </a:extLst>
          </p:cNvPr>
          <p:cNvSpPr>
            <a:spLocks noChangeArrowheads="1"/>
          </p:cNvSpPr>
          <p:nvPr/>
        </p:nvSpPr>
        <p:spPr bwMode="invGray">
          <a:xfrm flipV="1">
            <a:off x="5010057" y="1116818"/>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700" kern="0">
              <a:solidFill>
                <a:prstClr val="black"/>
              </a:solidFill>
              <a:cs typeface="メイリオ" panose="020B0604030504040204" pitchFamily="50" charset="-128"/>
            </a:endParaRPr>
          </a:p>
        </p:txBody>
      </p:sp>
      <p:sp>
        <p:nvSpPr>
          <p:cNvPr id="65" name="二等辺三角形 87">
            <a:extLst>
              <a:ext uri="{FF2B5EF4-FFF2-40B4-BE49-F238E27FC236}">
                <a16:creationId xmlns:a16="http://schemas.microsoft.com/office/drawing/2014/main" id="{EBC4E4ED-C56D-7936-1FB1-CB04FA4E1B10}"/>
              </a:ext>
            </a:extLst>
          </p:cNvPr>
          <p:cNvSpPr>
            <a:spLocks noChangeArrowheads="1"/>
          </p:cNvSpPr>
          <p:nvPr/>
        </p:nvSpPr>
        <p:spPr bwMode="invGray">
          <a:xfrm flipV="1">
            <a:off x="5010057" y="1611837"/>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66" name="二等辺三角形 87">
            <a:extLst>
              <a:ext uri="{FF2B5EF4-FFF2-40B4-BE49-F238E27FC236}">
                <a16:creationId xmlns:a16="http://schemas.microsoft.com/office/drawing/2014/main" id="{5E29E5B7-A173-07E1-C271-32EB1530976A}"/>
              </a:ext>
            </a:extLst>
          </p:cNvPr>
          <p:cNvSpPr>
            <a:spLocks noChangeArrowheads="1"/>
          </p:cNvSpPr>
          <p:nvPr/>
        </p:nvSpPr>
        <p:spPr bwMode="invGray">
          <a:xfrm flipV="1">
            <a:off x="5010057" y="2596197"/>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67" name="二等辺三角形 87">
            <a:extLst>
              <a:ext uri="{FF2B5EF4-FFF2-40B4-BE49-F238E27FC236}">
                <a16:creationId xmlns:a16="http://schemas.microsoft.com/office/drawing/2014/main" id="{1F85DD63-B187-83B8-8D12-0F3BF6B008B4}"/>
              </a:ext>
            </a:extLst>
          </p:cNvPr>
          <p:cNvSpPr>
            <a:spLocks noChangeArrowheads="1"/>
          </p:cNvSpPr>
          <p:nvPr/>
        </p:nvSpPr>
        <p:spPr bwMode="invGray">
          <a:xfrm flipV="1">
            <a:off x="5010057" y="3080144"/>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68" name="二等辺三角形 87">
            <a:extLst>
              <a:ext uri="{FF2B5EF4-FFF2-40B4-BE49-F238E27FC236}">
                <a16:creationId xmlns:a16="http://schemas.microsoft.com/office/drawing/2014/main" id="{49269230-5E77-4E23-06DF-1208A5E5D358}"/>
              </a:ext>
            </a:extLst>
          </p:cNvPr>
          <p:cNvSpPr>
            <a:spLocks noChangeArrowheads="1"/>
          </p:cNvSpPr>
          <p:nvPr/>
        </p:nvSpPr>
        <p:spPr bwMode="invGray">
          <a:xfrm flipV="1">
            <a:off x="5268347" y="3576117"/>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69" name="二等辺三角形 87">
            <a:extLst>
              <a:ext uri="{FF2B5EF4-FFF2-40B4-BE49-F238E27FC236}">
                <a16:creationId xmlns:a16="http://schemas.microsoft.com/office/drawing/2014/main" id="{16553C87-2F55-BC7E-53F6-4431170ACD89}"/>
              </a:ext>
            </a:extLst>
          </p:cNvPr>
          <p:cNvSpPr>
            <a:spLocks noChangeArrowheads="1"/>
          </p:cNvSpPr>
          <p:nvPr/>
        </p:nvSpPr>
        <p:spPr bwMode="invGray">
          <a:xfrm flipV="1">
            <a:off x="5010057" y="4084439"/>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70" name="二等辺三角形 87">
            <a:extLst>
              <a:ext uri="{FF2B5EF4-FFF2-40B4-BE49-F238E27FC236}">
                <a16:creationId xmlns:a16="http://schemas.microsoft.com/office/drawing/2014/main" id="{2F47FFF4-2C11-D20E-8D9C-A0FD1B08049C}"/>
              </a:ext>
            </a:extLst>
          </p:cNvPr>
          <p:cNvSpPr>
            <a:spLocks noChangeArrowheads="1"/>
          </p:cNvSpPr>
          <p:nvPr/>
        </p:nvSpPr>
        <p:spPr bwMode="invGray">
          <a:xfrm flipV="1">
            <a:off x="4705958" y="4614372"/>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71" name="二等辺三角形 87">
            <a:extLst>
              <a:ext uri="{FF2B5EF4-FFF2-40B4-BE49-F238E27FC236}">
                <a16:creationId xmlns:a16="http://schemas.microsoft.com/office/drawing/2014/main" id="{E3A90C95-84BF-E3F5-DF0B-14BE9B9A8324}"/>
              </a:ext>
            </a:extLst>
          </p:cNvPr>
          <p:cNvSpPr>
            <a:spLocks noChangeArrowheads="1"/>
          </p:cNvSpPr>
          <p:nvPr/>
        </p:nvSpPr>
        <p:spPr bwMode="invGray">
          <a:xfrm flipV="1">
            <a:off x="5245288" y="2087914"/>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72" name="Text Box 28">
            <a:extLst>
              <a:ext uri="{FF2B5EF4-FFF2-40B4-BE49-F238E27FC236}">
                <a16:creationId xmlns:a16="http://schemas.microsoft.com/office/drawing/2014/main" id="{793B8F22-F409-E2E1-756C-8C0840BEC143}"/>
              </a:ext>
            </a:extLst>
          </p:cNvPr>
          <p:cNvSpPr txBox="1">
            <a:spLocks noChangeArrowheads="1"/>
          </p:cNvSpPr>
          <p:nvPr/>
        </p:nvSpPr>
        <p:spPr bwMode="invGray">
          <a:xfrm>
            <a:off x="4849027" y="4277339"/>
            <a:ext cx="700678" cy="1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err="1">
                <a:solidFill>
                  <a:prstClr val="white"/>
                </a:solidFill>
                <a:latin typeface="メイリオ" pitchFamily="50" charset="-128"/>
                <a:ea typeface="メイリオ" pitchFamily="50" charset="-128"/>
                <a:cs typeface="メイリオ" pitchFamily="50" charset="-128"/>
              </a:rPr>
              <a:t>VerUp</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73" name="Text Box 28">
            <a:extLst>
              <a:ext uri="{FF2B5EF4-FFF2-40B4-BE49-F238E27FC236}">
                <a16:creationId xmlns:a16="http://schemas.microsoft.com/office/drawing/2014/main" id="{5D3E817B-B5C2-70EF-52C6-5C9E202CF515}"/>
              </a:ext>
            </a:extLst>
          </p:cNvPr>
          <p:cNvSpPr txBox="1">
            <a:spLocks noChangeArrowheads="1"/>
          </p:cNvSpPr>
          <p:nvPr/>
        </p:nvSpPr>
        <p:spPr bwMode="invGray">
          <a:xfrm>
            <a:off x="4267367" y="4710663"/>
            <a:ext cx="1277811" cy="28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銀行マスタ</a:t>
            </a:r>
            <a:r>
              <a:rPr lang="en-US" altLang="ja-JP" sz="700" dirty="0">
                <a:solidFill>
                  <a:prstClr val="white"/>
                </a:solidFill>
                <a:latin typeface="メイリオ" pitchFamily="50" charset="-128"/>
                <a:ea typeface="メイリオ" pitchFamily="50" charset="-128"/>
                <a:cs typeface="メイリオ" pitchFamily="50" charset="-128"/>
              </a:rPr>
              <a:t>API</a:t>
            </a:r>
          </a:p>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更新頻度改善</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74" name="テキスト ボックス 73">
            <a:extLst>
              <a:ext uri="{FF2B5EF4-FFF2-40B4-BE49-F238E27FC236}">
                <a16:creationId xmlns:a16="http://schemas.microsoft.com/office/drawing/2014/main" id="{EC92A906-2BC2-DD31-D331-1941C28B5B0E}"/>
              </a:ext>
            </a:extLst>
          </p:cNvPr>
          <p:cNvSpPr txBox="1"/>
          <p:nvPr/>
        </p:nvSpPr>
        <p:spPr bwMode="invGray">
          <a:xfrm>
            <a:off x="4662121" y="2502166"/>
            <a:ext cx="811623" cy="194026"/>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2026/6</a:t>
            </a:r>
          </a:p>
        </p:txBody>
      </p:sp>
      <p:sp>
        <p:nvSpPr>
          <p:cNvPr id="75" name="テキスト ボックス 74">
            <a:extLst>
              <a:ext uri="{FF2B5EF4-FFF2-40B4-BE49-F238E27FC236}">
                <a16:creationId xmlns:a16="http://schemas.microsoft.com/office/drawing/2014/main" id="{D2C148B1-12BF-4D83-2169-7A78411F21F2}"/>
              </a:ext>
            </a:extLst>
          </p:cNvPr>
          <p:cNvSpPr txBox="1"/>
          <p:nvPr/>
        </p:nvSpPr>
        <p:spPr bwMode="invGray">
          <a:xfrm>
            <a:off x="4642158" y="2981551"/>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2026/6</a:t>
            </a:r>
          </a:p>
        </p:txBody>
      </p:sp>
      <p:sp>
        <p:nvSpPr>
          <p:cNvPr id="76" name="テキスト ボックス 75">
            <a:extLst>
              <a:ext uri="{FF2B5EF4-FFF2-40B4-BE49-F238E27FC236}">
                <a16:creationId xmlns:a16="http://schemas.microsoft.com/office/drawing/2014/main" id="{B47CB55E-F859-916B-D6A2-9DDE663F0D80}"/>
              </a:ext>
            </a:extLst>
          </p:cNvPr>
          <p:cNvSpPr txBox="1"/>
          <p:nvPr/>
        </p:nvSpPr>
        <p:spPr bwMode="invGray">
          <a:xfrm>
            <a:off x="4916813" y="3483589"/>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2026/8</a:t>
            </a:r>
          </a:p>
        </p:txBody>
      </p:sp>
      <p:sp>
        <p:nvSpPr>
          <p:cNvPr id="77" name="テキスト ボックス 76">
            <a:extLst>
              <a:ext uri="{FF2B5EF4-FFF2-40B4-BE49-F238E27FC236}">
                <a16:creationId xmlns:a16="http://schemas.microsoft.com/office/drawing/2014/main" id="{0AC68055-87F0-845F-9B9A-61C1F6DD1FD4}"/>
              </a:ext>
            </a:extLst>
          </p:cNvPr>
          <p:cNvSpPr txBox="1"/>
          <p:nvPr/>
        </p:nvSpPr>
        <p:spPr bwMode="invGray">
          <a:xfrm>
            <a:off x="4726629" y="3966097"/>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a:solidFill>
                  <a:prstClr val="black"/>
                </a:solidFill>
                <a:cs typeface="メイリオ" pitchFamily="50" charset="-128"/>
              </a:rPr>
              <a:t>2026/6</a:t>
            </a:r>
          </a:p>
        </p:txBody>
      </p:sp>
      <p:sp>
        <p:nvSpPr>
          <p:cNvPr id="78" name="テキスト ボックス 77">
            <a:extLst>
              <a:ext uri="{FF2B5EF4-FFF2-40B4-BE49-F238E27FC236}">
                <a16:creationId xmlns:a16="http://schemas.microsoft.com/office/drawing/2014/main" id="{9023F9EA-66A8-6408-746B-6746F4CA26C8}"/>
              </a:ext>
            </a:extLst>
          </p:cNvPr>
          <p:cNvSpPr txBox="1"/>
          <p:nvPr/>
        </p:nvSpPr>
        <p:spPr bwMode="invGray">
          <a:xfrm>
            <a:off x="4348047" y="4484036"/>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2026/4</a:t>
            </a:r>
          </a:p>
        </p:txBody>
      </p:sp>
      <p:sp>
        <p:nvSpPr>
          <p:cNvPr id="79" name="テキスト ボックス 78">
            <a:extLst>
              <a:ext uri="{FF2B5EF4-FFF2-40B4-BE49-F238E27FC236}">
                <a16:creationId xmlns:a16="http://schemas.microsoft.com/office/drawing/2014/main" id="{5483CAA3-8947-EDE2-F48D-21F767B522D5}"/>
              </a:ext>
            </a:extLst>
          </p:cNvPr>
          <p:cNvSpPr txBox="1"/>
          <p:nvPr/>
        </p:nvSpPr>
        <p:spPr bwMode="invGray">
          <a:xfrm>
            <a:off x="4655461" y="1530229"/>
            <a:ext cx="785094"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2026/6</a:t>
            </a:r>
          </a:p>
        </p:txBody>
      </p:sp>
      <p:sp>
        <p:nvSpPr>
          <p:cNvPr id="80" name="テキスト ボックス 79">
            <a:extLst>
              <a:ext uri="{FF2B5EF4-FFF2-40B4-BE49-F238E27FC236}">
                <a16:creationId xmlns:a16="http://schemas.microsoft.com/office/drawing/2014/main" id="{74F05102-7DB9-A564-AA10-126194B9CCE8}"/>
              </a:ext>
            </a:extLst>
          </p:cNvPr>
          <p:cNvSpPr txBox="1"/>
          <p:nvPr/>
        </p:nvSpPr>
        <p:spPr bwMode="invGray">
          <a:xfrm>
            <a:off x="4920676" y="1998855"/>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2026/8</a:t>
            </a:r>
          </a:p>
        </p:txBody>
      </p:sp>
      <p:sp>
        <p:nvSpPr>
          <p:cNvPr id="81" name="Text Box 28">
            <a:extLst>
              <a:ext uri="{FF2B5EF4-FFF2-40B4-BE49-F238E27FC236}">
                <a16:creationId xmlns:a16="http://schemas.microsoft.com/office/drawing/2014/main" id="{1280D8A6-2EDE-4A1B-B83C-D3374933EEC8}"/>
              </a:ext>
            </a:extLst>
          </p:cNvPr>
          <p:cNvSpPr txBox="1">
            <a:spLocks noChangeArrowheads="1"/>
          </p:cNvSpPr>
          <p:nvPr/>
        </p:nvSpPr>
        <p:spPr bwMode="invGray">
          <a:xfrm>
            <a:off x="4572705" y="2301564"/>
            <a:ext cx="1324910"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電債管理システムリリース</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82" name="Text Box 28">
            <a:extLst>
              <a:ext uri="{FF2B5EF4-FFF2-40B4-BE49-F238E27FC236}">
                <a16:creationId xmlns:a16="http://schemas.microsoft.com/office/drawing/2014/main" id="{1855EAF8-BEF6-58CB-FB06-F8D185AAF912}"/>
              </a:ext>
            </a:extLst>
          </p:cNvPr>
          <p:cNvSpPr txBox="1">
            <a:spLocks noChangeArrowheads="1"/>
          </p:cNvSpPr>
          <p:nvPr/>
        </p:nvSpPr>
        <p:spPr bwMode="invGray">
          <a:xfrm>
            <a:off x="4374912" y="1117973"/>
            <a:ext cx="1537663"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defRPr/>
            </a:pPr>
            <a:endParaRPr lang="en-US" altLang="ja-JP" sz="700" dirty="0">
              <a:solidFill>
                <a:prstClr val="white"/>
              </a:solidFill>
              <a:latin typeface="メイリオ" pitchFamily="50" charset="-128"/>
              <a:ea typeface="メイリオ" pitchFamily="50" charset="-128"/>
              <a:cs typeface="メイリオ" pitchFamily="50" charset="-128"/>
            </a:endParaRPr>
          </a:p>
          <a:p>
            <a:pPr algn="ctr" defTabSz="914333" eaLnBrk="1" hangingPunct="1">
              <a:defRPr/>
            </a:pPr>
            <a:r>
              <a:rPr lang="ja-JP" altLang="en-US" sz="700" dirty="0">
                <a:solidFill>
                  <a:prstClr val="white"/>
                </a:solidFill>
                <a:latin typeface="メイリオ" pitchFamily="50" charset="-128"/>
                <a:ea typeface="メイリオ" pitchFamily="50" charset="-128"/>
                <a:cs typeface="メイリオ" pitchFamily="50" charset="-128"/>
              </a:rPr>
              <a:t>外部データ取込の機能改善</a:t>
            </a:r>
            <a:endParaRPr lang="en-US" altLang="ja-JP" sz="700" dirty="0">
              <a:solidFill>
                <a:prstClr val="white"/>
              </a:solidFill>
              <a:latin typeface="メイリオ" pitchFamily="50" charset="-128"/>
              <a:ea typeface="メイリオ" pitchFamily="50" charset="-128"/>
              <a:cs typeface="メイリオ" pitchFamily="50" charset="-128"/>
            </a:endParaRPr>
          </a:p>
          <a:p>
            <a:pPr algn="ctr" defTabSz="914333" eaLnBrk="1" hangingPunct="1">
              <a:defRPr/>
            </a:pPr>
            <a:r>
              <a:rPr lang="en-US" altLang="ja-JP" sz="700" dirty="0">
                <a:solidFill>
                  <a:prstClr val="white"/>
                </a:solidFill>
                <a:latin typeface="メイリオ" pitchFamily="50" charset="-128"/>
                <a:ea typeface="メイリオ" pitchFamily="50" charset="-128"/>
                <a:cs typeface="メイリオ" pitchFamily="50" charset="-128"/>
              </a:rPr>
              <a:t>SQL</a:t>
            </a:r>
            <a:r>
              <a:rPr lang="ja-JP" altLang="en-US" sz="700" dirty="0">
                <a:solidFill>
                  <a:prstClr val="white"/>
                </a:solidFill>
                <a:latin typeface="メイリオ" pitchFamily="50" charset="-128"/>
                <a:ea typeface="メイリオ" pitchFamily="50" charset="-128"/>
                <a:cs typeface="メイリオ" pitchFamily="50" charset="-128"/>
              </a:rPr>
              <a:t>実行機能</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83" name="Text Box 28">
            <a:extLst>
              <a:ext uri="{FF2B5EF4-FFF2-40B4-BE49-F238E27FC236}">
                <a16:creationId xmlns:a16="http://schemas.microsoft.com/office/drawing/2014/main" id="{21C64769-79BD-663D-883A-563BA7933A0E}"/>
              </a:ext>
            </a:extLst>
          </p:cNvPr>
          <p:cNvSpPr txBox="1">
            <a:spLocks noChangeArrowheads="1"/>
          </p:cNvSpPr>
          <p:nvPr/>
        </p:nvSpPr>
        <p:spPr bwMode="invGray">
          <a:xfrm>
            <a:off x="4331526" y="1757754"/>
            <a:ext cx="1348670"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新リース会計基準対応</a:t>
            </a:r>
            <a:r>
              <a:rPr lang="en-US" altLang="ja-JP" sz="700" dirty="0">
                <a:solidFill>
                  <a:prstClr val="white"/>
                </a:solidFill>
                <a:latin typeface="メイリオ" pitchFamily="50" charset="-128"/>
                <a:ea typeface="メイリオ" pitchFamily="50" charset="-128"/>
                <a:cs typeface="メイリオ" pitchFamily="50" charset="-128"/>
              </a:rPr>
              <a:t>Ph1</a:t>
            </a:r>
          </a:p>
        </p:txBody>
      </p:sp>
      <p:sp>
        <p:nvSpPr>
          <p:cNvPr id="84" name="Text Box 28">
            <a:extLst>
              <a:ext uri="{FF2B5EF4-FFF2-40B4-BE49-F238E27FC236}">
                <a16:creationId xmlns:a16="http://schemas.microsoft.com/office/drawing/2014/main" id="{91BA6B8A-970B-003F-3CE2-F6E1706D2615}"/>
              </a:ext>
            </a:extLst>
          </p:cNvPr>
          <p:cNvSpPr txBox="1">
            <a:spLocks noChangeArrowheads="1"/>
          </p:cNvSpPr>
          <p:nvPr/>
        </p:nvSpPr>
        <p:spPr bwMode="invGray">
          <a:xfrm>
            <a:off x="4852054" y="3269227"/>
            <a:ext cx="700678"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dirty="0" err="1">
                <a:solidFill>
                  <a:prstClr val="white"/>
                </a:solidFill>
                <a:latin typeface="メイリオ" pitchFamily="50" charset="-128"/>
                <a:ea typeface="メイリオ" pitchFamily="50" charset="-128"/>
                <a:cs typeface="メイリオ" pitchFamily="50" charset="-128"/>
              </a:rPr>
              <a:t>VerUp</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85" name="Text Box 28">
            <a:extLst>
              <a:ext uri="{FF2B5EF4-FFF2-40B4-BE49-F238E27FC236}">
                <a16:creationId xmlns:a16="http://schemas.microsoft.com/office/drawing/2014/main" id="{5CDB27BF-8453-C690-9210-ABA4CE3991E3}"/>
              </a:ext>
            </a:extLst>
          </p:cNvPr>
          <p:cNvSpPr txBox="1">
            <a:spLocks noChangeArrowheads="1"/>
          </p:cNvSpPr>
          <p:nvPr/>
        </p:nvSpPr>
        <p:spPr bwMode="invGray">
          <a:xfrm>
            <a:off x="5113388" y="3743874"/>
            <a:ext cx="700678" cy="1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dirty="0" err="1">
                <a:solidFill>
                  <a:prstClr val="white"/>
                </a:solidFill>
                <a:latin typeface="メイリオ" pitchFamily="50" charset="-128"/>
                <a:ea typeface="メイリオ" pitchFamily="50" charset="-128"/>
                <a:cs typeface="メイリオ" pitchFamily="50" charset="-128"/>
              </a:rPr>
              <a:t>VerUp</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86" name="Text Box 28">
            <a:extLst>
              <a:ext uri="{FF2B5EF4-FFF2-40B4-BE49-F238E27FC236}">
                <a16:creationId xmlns:a16="http://schemas.microsoft.com/office/drawing/2014/main" id="{41B53408-E166-151B-A7C8-F109B9D408F5}"/>
              </a:ext>
            </a:extLst>
          </p:cNvPr>
          <p:cNvSpPr txBox="1">
            <a:spLocks noChangeArrowheads="1"/>
          </p:cNvSpPr>
          <p:nvPr/>
        </p:nvSpPr>
        <p:spPr bwMode="invGray">
          <a:xfrm>
            <a:off x="4573554" y="2757119"/>
            <a:ext cx="1436296"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雇用保険電子申請機能改善</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87" name="Text Box 7">
            <a:extLst>
              <a:ext uri="{FF2B5EF4-FFF2-40B4-BE49-F238E27FC236}">
                <a16:creationId xmlns:a16="http://schemas.microsoft.com/office/drawing/2014/main" id="{3B4CB40F-10C2-7198-0632-B7F119CCC2FD}"/>
              </a:ext>
            </a:extLst>
          </p:cNvPr>
          <p:cNvSpPr txBox="1">
            <a:spLocks noChangeArrowheads="1"/>
          </p:cNvSpPr>
          <p:nvPr/>
        </p:nvSpPr>
        <p:spPr bwMode="black">
          <a:xfrm>
            <a:off x="6429921" y="818591"/>
            <a:ext cx="2592223" cy="276995"/>
          </a:xfrm>
          <a:prstGeom prst="rect">
            <a:avLst/>
          </a:prstGeom>
          <a:solidFill>
            <a:schemeClr val="bg2"/>
          </a:solidFill>
          <a:ln>
            <a:noFill/>
          </a:ln>
        </p:spPr>
        <p:txBody>
          <a:bodyPr wrap="square" lIns="91436" tIns="45718" rIns="91436" bIns="4571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spcBef>
                <a:spcPct val="50000"/>
              </a:spcBef>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FY2027</a:t>
            </a:r>
          </a:p>
        </p:txBody>
      </p:sp>
      <p:sp>
        <p:nvSpPr>
          <p:cNvPr id="88" name="テキスト ボックス 87">
            <a:extLst>
              <a:ext uri="{FF2B5EF4-FFF2-40B4-BE49-F238E27FC236}">
                <a16:creationId xmlns:a16="http://schemas.microsoft.com/office/drawing/2014/main" id="{A02AF57D-927D-7DB5-B9EA-C655006FB8F7}"/>
              </a:ext>
            </a:extLst>
          </p:cNvPr>
          <p:cNvSpPr txBox="1"/>
          <p:nvPr/>
        </p:nvSpPr>
        <p:spPr bwMode="invGray">
          <a:xfrm>
            <a:off x="7388164" y="1044356"/>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2027/6</a:t>
            </a:r>
          </a:p>
        </p:txBody>
      </p:sp>
      <p:sp>
        <p:nvSpPr>
          <p:cNvPr id="89" name="二等辺三角形 87">
            <a:extLst>
              <a:ext uri="{FF2B5EF4-FFF2-40B4-BE49-F238E27FC236}">
                <a16:creationId xmlns:a16="http://schemas.microsoft.com/office/drawing/2014/main" id="{38C2476B-24D0-E671-548D-C5F8E3539E81}"/>
              </a:ext>
            </a:extLst>
          </p:cNvPr>
          <p:cNvSpPr>
            <a:spLocks noChangeArrowheads="1"/>
          </p:cNvSpPr>
          <p:nvPr/>
        </p:nvSpPr>
        <p:spPr bwMode="invGray">
          <a:xfrm flipV="1">
            <a:off x="7747826" y="1116818"/>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700" kern="0">
              <a:solidFill>
                <a:prstClr val="black"/>
              </a:solidFill>
              <a:cs typeface="メイリオ" panose="020B0604030504040204" pitchFamily="50" charset="-128"/>
            </a:endParaRPr>
          </a:p>
        </p:txBody>
      </p:sp>
      <p:sp>
        <p:nvSpPr>
          <p:cNvPr id="90" name="二等辺三角形 87">
            <a:extLst>
              <a:ext uri="{FF2B5EF4-FFF2-40B4-BE49-F238E27FC236}">
                <a16:creationId xmlns:a16="http://schemas.microsoft.com/office/drawing/2014/main" id="{8721FCF3-5706-E114-904F-EF888F914034}"/>
              </a:ext>
            </a:extLst>
          </p:cNvPr>
          <p:cNvSpPr>
            <a:spLocks noChangeArrowheads="1"/>
          </p:cNvSpPr>
          <p:nvPr/>
        </p:nvSpPr>
        <p:spPr bwMode="invGray">
          <a:xfrm flipV="1">
            <a:off x="7747826" y="1611837"/>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91" name="二等辺三角形 87">
            <a:extLst>
              <a:ext uri="{FF2B5EF4-FFF2-40B4-BE49-F238E27FC236}">
                <a16:creationId xmlns:a16="http://schemas.microsoft.com/office/drawing/2014/main" id="{93E1D50D-0673-0AB2-10D4-913489EFFECB}"/>
              </a:ext>
            </a:extLst>
          </p:cNvPr>
          <p:cNvSpPr>
            <a:spLocks noChangeArrowheads="1"/>
          </p:cNvSpPr>
          <p:nvPr/>
        </p:nvSpPr>
        <p:spPr bwMode="invGray">
          <a:xfrm flipV="1">
            <a:off x="7747826" y="2596197"/>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92" name="二等辺三角形 87">
            <a:extLst>
              <a:ext uri="{FF2B5EF4-FFF2-40B4-BE49-F238E27FC236}">
                <a16:creationId xmlns:a16="http://schemas.microsoft.com/office/drawing/2014/main" id="{C684F87E-AF7C-473D-305E-87725E1B1D4D}"/>
              </a:ext>
            </a:extLst>
          </p:cNvPr>
          <p:cNvSpPr>
            <a:spLocks noChangeArrowheads="1"/>
          </p:cNvSpPr>
          <p:nvPr/>
        </p:nvSpPr>
        <p:spPr bwMode="invGray">
          <a:xfrm flipV="1">
            <a:off x="7747826" y="3080144"/>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93" name="二等辺三角形 87">
            <a:extLst>
              <a:ext uri="{FF2B5EF4-FFF2-40B4-BE49-F238E27FC236}">
                <a16:creationId xmlns:a16="http://schemas.microsoft.com/office/drawing/2014/main" id="{7D7CAF86-024E-086B-AAF5-636111D2DE77}"/>
              </a:ext>
            </a:extLst>
          </p:cNvPr>
          <p:cNvSpPr>
            <a:spLocks noChangeArrowheads="1"/>
          </p:cNvSpPr>
          <p:nvPr/>
        </p:nvSpPr>
        <p:spPr bwMode="invGray">
          <a:xfrm flipV="1">
            <a:off x="7747826" y="3582724"/>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94" name="二等辺三角形 87">
            <a:extLst>
              <a:ext uri="{FF2B5EF4-FFF2-40B4-BE49-F238E27FC236}">
                <a16:creationId xmlns:a16="http://schemas.microsoft.com/office/drawing/2014/main" id="{CB39C905-3905-0ECC-461E-5F161274FD96}"/>
              </a:ext>
            </a:extLst>
          </p:cNvPr>
          <p:cNvSpPr>
            <a:spLocks noChangeArrowheads="1"/>
          </p:cNvSpPr>
          <p:nvPr/>
        </p:nvSpPr>
        <p:spPr bwMode="invGray">
          <a:xfrm flipV="1">
            <a:off x="7747826" y="4084439"/>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95" name="二等辺三角形 87">
            <a:extLst>
              <a:ext uri="{FF2B5EF4-FFF2-40B4-BE49-F238E27FC236}">
                <a16:creationId xmlns:a16="http://schemas.microsoft.com/office/drawing/2014/main" id="{BCA6AF2C-78DB-3292-EF56-9B0489A12B0B}"/>
              </a:ext>
            </a:extLst>
          </p:cNvPr>
          <p:cNvSpPr>
            <a:spLocks noChangeArrowheads="1"/>
          </p:cNvSpPr>
          <p:nvPr/>
        </p:nvSpPr>
        <p:spPr bwMode="invGray">
          <a:xfrm flipV="1">
            <a:off x="7747826" y="4596177"/>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96" name="二等辺三角形 87">
            <a:extLst>
              <a:ext uri="{FF2B5EF4-FFF2-40B4-BE49-F238E27FC236}">
                <a16:creationId xmlns:a16="http://schemas.microsoft.com/office/drawing/2014/main" id="{E53CB677-668B-1F65-799C-FFB445DFE299}"/>
              </a:ext>
            </a:extLst>
          </p:cNvPr>
          <p:cNvSpPr>
            <a:spLocks noChangeArrowheads="1"/>
          </p:cNvSpPr>
          <p:nvPr/>
        </p:nvSpPr>
        <p:spPr bwMode="invGray">
          <a:xfrm flipV="1">
            <a:off x="8169430" y="2087914"/>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97" name="Text Box 28">
            <a:extLst>
              <a:ext uri="{FF2B5EF4-FFF2-40B4-BE49-F238E27FC236}">
                <a16:creationId xmlns:a16="http://schemas.microsoft.com/office/drawing/2014/main" id="{76B32ED3-65CE-1A5B-C23A-130D08099DE4}"/>
              </a:ext>
            </a:extLst>
          </p:cNvPr>
          <p:cNvSpPr txBox="1">
            <a:spLocks noChangeArrowheads="1"/>
          </p:cNvSpPr>
          <p:nvPr/>
        </p:nvSpPr>
        <p:spPr bwMode="invGray">
          <a:xfrm>
            <a:off x="7586796" y="4277339"/>
            <a:ext cx="700678" cy="1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err="1">
                <a:solidFill>
                  <a:prstClr val="white"/>
                </a:solidFill>
                <a:latin typeface="メイリオ" pitchFamily="50" charset="-128"/>
                <a:ea typeface="メイリオ" pitchFamily="50" charset="-128"/>
                <a:cs typeface="メイリオ" pitchFamily="50" charset="-128"/>
              </a:rPr>
              <a:t>VerUp</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98" name="Text Box 28">
            <a:extLst>
              <a:ext uri="{FF2B5EF4-FFF2-40B4-BE49-F238E27FC236}">
                <a16:creationId xmlns:a16="http://schemas.microsoft.com/office/drawing/2014/main" id="{C2D068CF-6DCE-9637-4803-8ECF1BB4665D}"/>
              </a:ext>
            </a:extLst>
          </p:cNvPr>
          <p:cNvSpPr txBox="1">
            <a:spLocks noChangeArrowheads="1"/>
          </p:cNvSpPr>
          <p:nvPr/>
        </p:nvSpPr>
        <p:spPr bwMode="invGray">
          <a:xfrm>
            <a:off x="7591118" y="4755569"/>
            <a:ext cx="700678" cy="1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err="1">
                <a:solidFill>
                  <a:prstClr val="white"/>
                </a:solidFill>
                <a:latin typeface="メイリオ" pitchFamily="50" charset="-128"/>
                <a:ea typeface="メイリオ" pitchFamily="50" charset="-128"/>
                <a:cs typeface="メイリオ" pitchFamily="50" charset="-128"/>
              </a:rPr>
              <a:t>VerUp</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99" name="テキスト ボックス 98">
            <a:extLst>
              <a:ext uri="{FF2B5EF4-FFF2-40B4-BE49-F238E27FC236}">
                <a16:creationId xmlns:a16="http://schemas.microsoft.com/office/drawing/2014/main" id="{B8C87E28-06FF-050F-1AB8-B0411FB028E0}"/>
              </a:ext>
            </a:extLst>
          </p:cNvPr>
          <p:cNvSpPr txBox="1"/>
          <p:nvPr/>
        </p:nvSpPr>
        <p:spPr bwMode="invGray">
          <a:xfrm>
            <a:off x="7382852" y="2508181"/>
            <a:ext cx="811623" cy="194026"/>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2027/6</a:t>
            </a:r>
          </a:p>
        </p:txBody>
      </p:sp>
      <p:sp>
        <p:nvSpPr>
          <p:cNvPr id="100" name="テキスト ボックス 99">
            <a:extLst>
              <a:ext uri="{FF2B5EF4-FFF2-40B4-BE49-F238E27FC236}">
                <a16:creationId xmlns:a16="http://schemas.microsoft.com/office/drawing/2014/main" id="{D1A49BBB-6B5A-0429-7A31-38220C8E7B45}"/>
              </a:ext>
            </a:extLst>
          </p:cNvPr>
          <p:cNvSpPr txBox="1"/>
          <p:nvPr/>
        </p:nvSpPr>
        <p:spPr bwMode="invGray">
          <a:xfrm>
            <a:off x="7379927" y="2981551"/>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2027/6</a:t>
            </a:r>
          </a:p>
        </p:txBody>
      </p:sp>
      <p:sp>
        <p:nvSpPr>
          <p:cNvPr id="101" name="テキスト ボックス 100">
            <a:extLst>
              <a:ext uri="{FF2B5EF4-FFF2-40B4-BE49-F238E27FC236}">
                <a16:creationId xmlns:a16="http://schemas.microsoft.com/office/drawing/2014/main" id="{8E392E54-7899-CB02-E28E-0E15BEA48745}"/>
              </a:ext>
            </a:extLst>
          </p:cNvPr>
          <p:cNvSpPr txBox="1"/>
          <p:nvPr/>
        </p:nvSpPr>
        <p:spPr bwMode="invGray">
          <a:xfrm>
            <a:off x="7407578" y="3483590"/>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2027/6</a:t>
            </a:r>
          </a:p>
        </p:txBody>
      </p:sp>
      <p:sp>
        <p:nvSpPr>
          <p:cNvPr id="102" name="テキスト ボックス 101">
            <a:extLst>
              <a:ext uri="{FF2B5EF4-FFF2-40B4-BE49-F238E27FC236}">
                <a16:creationId xmlns:a16="http://schemas.microsoft.com/office/drawing/2014/main" id="{08FAB213-7C02-EA3C-FB42-E81F2EDEE594}"/>
              </a:ext>
            </a:extLst>
          </p:cNvPr>
          <p:cNvSpPr txBox="1"/>
          <p:nvPr/>
        </p:nvSpPr>
        <p:spPr bwMode="invGray">
          <a:xfrm>
            <a:off x="7464398" y="3966097"/>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2027/6</a:t>
            </a:r>
          </a:p>
        </p:txBody>
      </p:sp>
      <p:sp>
        <p:nvSpPr>
          <p:cNvPr id="103" name="テキスト ボックス 102">
            <a:extLst>
              <a:ext uri="{FF2B5EF4-FFF2-40B4-BE49-F238E27FC236}">
                <a16:creationId xmlns:a16="http://schemas.microsoft.com/office/drawing/2014/main" id="{586E13DF-140E-E043-3C7F-AD1092A59F12}"/>
              </a:ext>
            </a:extLst>
          </p:cNvPr>
          <p:cNvSpPr txBox="1"/>
          <p:nvPr/>
        </p:nvSpPr>
        <p:spPr bwMode="invGray">
          <a:xfrm>
            <a:off x="7436053" y="4486157"/>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2027/6</a:t>
            </a:r>
          </a:p>
        </p:txBody>
      </p:sp>
      <p:sp>
        <p:nvSpPr>
          <p:cNvPr id="104" name="テキスト ボックス 103">
            <a:extLst>
              <a:ext uri="{FF2B5EF4-FFF2-40B4-BE49-F238E27FC236}">
                <a16:creationId xmlns:a16="http://schemas.microsoft.com/office/drawing/2014/main" id="{5AF3F1C2-CD91-851A-D809-2E6FBB4DEEB5}"/>
              </a:ext>
            </a:extLst>
          </p:cNvPr>
          <p:cNvSpPr txBox="1"/>
          <p:nvPr/>
        </p:nvSpPr>
        <p:spPr bwMode="invGray">
          <a:xfrm>
            <a:off x="7393230" y="1530229"/>
            <a:ext cx="785094"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2027/6</a:t>
            </a:r>
          </a:p>
        </p:txBody>
      </p:sp>
      <p:sp>
        <p:nvSpPr>
          <p:cNvPr id="105" name="テキスト ボックス 104">
            <a:extLst>
              <a:ext uri="{FF2B5EF4-FFF2-40B4-BE49-F238E27FC236}">
                <a16:creationId xmlns:a16="http://schemas.microsoft.com/office/drawing/2014/main" id="{DF1E99B2-9823-0F43-65A0-1544FFD235DA}"/>
              </a:ext>
            </a:extLst>
          </p:cNvPr>
          <p:cNvSpPr txBox="1"/>
          <p:nvPr/>
        </p:nvSpPr>
        <p:spPr bwMode="invGray">
          <a:xfrm>
            <a:off x="7844818" y="1998855"/>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2027/8</a:t>
            </a:r>
          </a:p>
        </p:txBody>
      </p:sp>
      <p:sp>
        <p:nvSpPr>
          <p:cNvPr id="106" name="Text Box 28">
            <a:extLst>
              <a:ext uri="{FF2B5EF4-FFF2-40B4-BE49-F238E27FC236}">
                <a16:creationId xmlns:a16="http://schemas.microsoft.com/office/drawing/2014/main" id="{06B6397E-C1FE-2A0D-5BDC-91A4B2886E9B}"/>
              </a:ext>
            </a:extLst>
          </p:cNvPr>
          <p:cNvSpPr txBox="1">
            <a:spLocks noChangeArrowheads="1"/>
          </p:cNvSpPr>
          <p:nvPr/>
        </p:nvSpPr>
        <p:spPr bwMode="invGray">
          <a:xfrm>
            <a:off x="7850050" y="2261699"/>
            <a:ext cx="1324910" cy="28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電債管理システム</a:t>
            </a:r>
            <a:endParaRPr lang="en-US" altLang="ja-JP" sz="700" dirty="0">
              <a:solidFill>
                <a:prstClr val="white"/>
              </a:solidFill>
              <a:latin typeface="メイリオ" pitchFamily="50" charset="-128"/>
              <a:ea typeface="メイリオ" pitchFamily="50" charset="-128"/>
              <a:cs typeface="メイリオ" pitchFamily="50" charset="-128"/>
            </a:endParaRPr>
          </a:p>
          <a:p>
            <a:pPr algn="ctr" defTabSz="914333" eaLnBrk="1" hangingPunct="1">
              <a:lnSpc>
                <a:spcPts val="450"/>
              </a:lnSpc>
              <a:spcBef>
                <a:spcPct val="50000"/>
              </a:spcBef>
              <a:defRPr/>
            </a:pPr>
            <a:r>
              <a:rPr lang="en-US" altLang="ja-JP" sz="700" dirty="0" err="1">
                <a:solidFill>
                  <a:prstClr val="white"/>
                </a:solidFill>
                <a:latin typeface="メイリオ" pitchFamily="50" charset="-128"/>
                <a:ea typeface="メイリオ" pitchFamily="50" charset="-128"/>
                <a:cs typeface="メイリオ" pitchFamily="50" charset="-128"/>
              </a:rPr>
              <a:t>VerUp</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107" name="Text Box 28">
            <a:extLst>
              <a:ext uri="{FF2B5EF4-FFF2-40B4-BE49-F238E27FC236}">
                <a16:creationId xmlns:a16="http://schemas.microsoft.com/office/drawing/2014/main" id="{319BA088-144E-F310-551C-0A5B0B4E8C58}"/>
              </a:ext>
            </a:extLst>
          </p:cNvPr>
          <p:cNvSpPr txBox="1">
            <a:spLocks noChangeArrowheads="1"/>
          </p:cNvSpPr>
          <p:nvPr/>
        </p:nvSpPr>
        <p:spPr bwMode="invGray">
          <a:xfrm>
            <a:off x="6789441" y="1278867"/>
            <a:ext cx="2388212" cy="20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333" eaLnBrk="1" hangingPunct="1">
              <a:defRPr/>
            </a:pPr>
            <a:r>
              <a:rPr lang="en-US" altLang="ja-JP" sz="700" dirty="0">
                <a:solidFill>
                  <a:prstClr val="white"/>
                </a:solidFill>
                <a:latin typeface="メイリオ" pitchFamily="50" charset="-128"/>
                <a:ea typeface="メイリオ" pitchFamily="50" charset="-128"/>
                <a:cs typeface="メイリオ" pitchFamily="50" charset="-128"/>
              </a:rPr>
              <a:t>Web API</a:t>
            </a:r>
            <a:r>
              <a:rPr lang="ja-JP" altLang="en-US" sz="700" dirty="0">
                <a:solidFill>
                  <a:prstClr val="white"/>
                </a:solidFill>
                <a:latin typeface="メイリオ" pitchFamily="50" charset="-128"/>
                <a:ea typeface="メイリオ" pitchFamily="50" charset="-128"/>
                <a:cs typeface="メイリオ" pitchFamily="50" charset="-128"/>
              </a:rPr>
              <a:t>対応、</a:t>
            </a:r>
            <a:r>
              <a:rPr lang="en-US" altLang="ja-JP" sz="700" dirty="0">
                <a:solidFill>
                  <a:prstClr val="white"/>
                </a:solidFill>
                <a:latin typeface="メイリオ" pitchFamily="50" charset="-128"/>
                <a:ea typeface="メイリオ" pitchFamily="50" charset="-128"/>
                <a:cs typeface="メイリオ" pitchFamily="50" charset="-128"/>
              </a:rPr>
              <a:t>AI</a:t>
            </a:r>
            <a:r>
              <a:rPr lang="ja-JP" altLang="en-US" sz="700" dirty="0">
                <a:solidFill>
                  <a:prstClr val="white"/>
                </a:solidFill>
                <a:latin typeface="メイリオ" pitchFamily="50" charset="-128"/>
                <a:ea typeface="メイリオ" pitchFamily="50" charset="-128"/>
                <a:cs typeface="メイリオ" pitchFamily="50" charset="-128"/>
              </a:rPr>
              <a:t>対応、炭素会計対応</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108" name="Text Box 28">
            <a:extLst>
              <a:ext uri="{FF2B5EF4-FFF2-40B4-BE49-F238E27FC236}">
                <a16:creationId xmlns:a16="http://schemas.microsoft.com/office/drawing/2014/main" id="{2F3B68E8-CBA5-A577-F308-6695E5C590C2}"/>
              </a:ext>
            </a:extLst>
          </p:cNvPr>
          <p:cNvSpPr txBox="1">
            <a:spLocks noChangeArrowheads="1"/>
          </p:cNvSpPr>
          <p:nvPr/>
        </p:nvSpPr>
        <p:spPr bwMode="invGray">
          <a:xfrm>
            <a:off x="7617044" y="1796899"/>
            <a:ext cx="1348670"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dirty="0" err="1">
                <a:solidFill>
                  <a:prstClr val="white"/>
                </a:solidFill>
                <a:latin typeface="メイリオ" pitchFamily="50" charset="-128"/>
                <a:ea typeface="メイリオ" pitchFamily="50" charset="-128"/>
                <a:cs typeface="メイリオ" pitchFamily="50" charset="-128"/>
              </a:rPr>
              <a:t>VerUp</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109" name="Text Box 28">
            <a:extLst>
              <a:ext uri="{FF2B5EF4-FFF2-40B4-BE49-F238E27FC236}">
                <a16:creationId xmlns:a16="http://schemas.microsoft.com/office/drawing/2014/main" id="{D25301EC-B6ED-0A2F-518F-E51475399305}"/>
              </a:ext>
            </a:extLst>
          </p:cNvPr>
          <p:cNvSpPr txBox="1">
            <a:spLocks noChangeArrowheads="1"/>
          </p:cNvSpPr>
          <p:nvPr/>
        </p:nvSpPr>
        <p:spPr bwMode="invGray">
          <a:xfrm>
            <a:off x="7589823" y="3269227"/>
            <a:ext cx="700678"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dirty="0" err="1">
                <a:solidFill>
                  <a:prstClr val="white"/>
                </a:solidFill>
                <a:latin typeface="メイリオ" pitchFamily="50" charset="-128"/>
                <a:ea typeface="メイリオ" pitchFamily="50" charset="-128"/>
                <a:cs typeface="メイリオ" pitchFamily="50" charset="-128"/>
              </a:rPr>
              <a:t>VerUp</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110" name="Text Box 28">
            <a:extLst>
              <a:ext uri="{FF2B5EF4-FFF2-40B4-BE49-F238E27FC236}">
                <a16:creationId xmlns:a16="http://schemas.microsoft.com/office/drawing/2014/main" id="{A79D5095-9E8B-0BEC-A56E-F859B71CBDB1}"/>
              </a:ext>
            </a:extLst>
          </p:cNvPr>
          <p:cNvSpPr txBox="1">
            <a:spLocks noChangeArrowheads="1"/>
          </p:cNvSpPr>
          <p:nvPr/>
        </p:nvSpPr>
        <p:spPr bwMode="invGray">
          <a:xfrm>
            <a:off x="7594145" y="3747457"/>
            <a:ext cx="700678" cy="1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err="1">
                <a:solidFill>
                  <a:prstClr val="white"/>
                </a:solidFill>
                <a:latin typeface="メイリオ" pitchFamily="50" charset="-128"/>
                <a:ea typeface="メイリオ" pitchFamily="50" charset="-128"/>
                <a:cs typeface="メイリオ" pitchFamily="50" charset="-128"/>
              </a:rPr>
              <a:t>VerUp</a:t>
            </a:r>
            <a:endParaRPr lang="en-US" altLang="ja-JP" sz="700">
              <a:solidFill>
                <a:prstClr val="white"/>
              </a:solidFill>
              <a:latin typeface="メイリオ" pitchFamily="50" charset="-128"/>
              <a:ea typeface="メイリオ" pitchFamily="50" charset="-128"/>
              <a:cs typeface="メイリオ" pitchFamily="50" charset="-128"/>
            </a:endParaRPr>
          </a:p>
        </p:txBody>
      </p:sp>
      <p:sp>
        <p:nvSpPr>
          <p:cNvPr id="111" name="Text Box 28">
            <a:extLst>
              <a:ext uri="{FF2B5EF4-FFF2-40B4-BE49-F238E27FC236}">
                <a16:creationId xmlns:a16="http://schemas.microsoft.com/office/drawing/2014/main" id="{13F98D9E-742F-188F-526A-984BF0A7C3F8}"/>
              </a:ext>
            </a:extLst>
          </p:cNvPr>
          <p:cNvSpPr txBox="1">
            <a:spLocks noChangeArrowheads="1"/>
          </p:cNvSpPr>
          <p:nvPr/>
        </p:nvSpPr>
        <p:spPr bwMode="invGray">
          <a:xfrm>
            <a:off x="7593943" y="2748187"/>
            <a:ext cx="700678" cy="1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dirty="0" err="1">
                <a:solidFill>
                  <a:prstClr val="white"/>
                </a:solidFill>
                <a:latin typeface="メイリオ" pitchFamily="50" charset="-128"/>
                <a:ea typeface="メイリオ" pitchFamily="50" charset="-128"/>
                <a:cs typeface="メイリオ" pitchFamily="50" charset="-128"/>
              </a:rPr>
              <a:t>VerUp</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112" name="二等辺三角形 87">
            <a:extLst>
              <a:ext uri="{FF2B5EF4-FFF2-40B4-BE49-F238E27FC236}">
                <a16:creationId xmlns:a16="http://schemas.microsoft.com/office/drawing/2014/main" id="{3F15B6FF-A0F6-52DA-B425-A939E59F4B82}"/>
              </a:ext>
            </a:extLst>
          </p:cNvPr>
          <p:cNvSpPr>
            <a:spLocks noChangeArrowheads="1"/>
          </p:cNvSpPr>
          <p:nvPr/>
        </p:nvSpPr>
        <p:spPr bwMode="invGray">
          <a:xfrm flipV="1">
            <a:off x="5933764" y="1595694"/>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113" name="テキスト ボックス 112">
            <a:extLst>
              <a:ext uri="{FF2B5EF4-FFF2-40B4-BE49-F238E27FC236}">
                <a16:creationId xmlns:a16="http://schemas.microsoft.com/office/drawing/2014/main" id="{43F7A512-A2AE-F11D-DEB9-D3DFC583F22C}"/>
              </a:ext>
            </a:extLst>
          </p:cNvPr>
          <p:cNvSpPr txBox="1"/>
          <p:nvPr/>
        </p:nvSpPr>
        <p:spPr bwMode="invGray">
          <a:xfrm>
            <a:off x="5513144" y="1524555"/>
            <a:ext cx="785094"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2026/12</a:t>
            </a:r>
          </a:p>
        </p:txBody>
      </p:sp>
      <p:sp>
        <p:nvSpPr>
          <p:cNvPr id="114" name="正方形/長方形 113">
            <a:extLst>
              <a:ext uri="{FF2B5EF4-FFF2-40B4-BE49-F238E27FC236}">
                <a16:creationId xmlns:a16="http://schemas.microsoft.com/office/drawing/2014/main" id="{28C09D67-6865-8B95-F909-A3CEC933D17E}"/>
              </a:ext>
            </a:extLst>
          </p:cNvPr>
          <p:cNvSpPr/>
          <p:nvPr/>
        </p:nvSpPr>
        <p:spPr>
          <a:xfrm flipV="1">
            <a:off x="3687840" y="825086"/>
            <a:ext cx="3305549" cy="4158033"/>
          </a:xfrm>
          <a:prstGeom prst="rect">
            <a:avLst/>
          </a:prstGeom>
          <a:noFill/>
          <a:ln w="762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endParaRPr>
          </a:p>
        </p:txBody>
      </p:sp>
      <p:sp>
        <p:nvSpPr>
          <p:cNvPr id="115" name="二等辺三角形 87">
            <a:extLst>
              <a:ext uri="{FF2B5EF4-FFF2-40B4-BE49-F238E27FC236}">
                <a16:creationId xmlns:a16="http://schemas.microsoft.com/office/drawing/2014/main" id="{F9545493-A04B-5DBC-3847-53770BDD67D4}"/>
              </a:ext>
            </a:extLst>
          </p:cNvPr>
          <p:cNvSpPr>
            <a:spLocks noChangeArrowheads="1"/>
          </p:cNvSpPr>
          <p:nvPr/>
        </p:nvSpPr>
        <p:spPr bwMode="invGray">
          <a:xfrm flipV="1">
            <a:off x="7864498" y="2103190"/>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116" name="テキスト ボックス 115">
            <a:extLst>
              <a:ext uri="{FF2B5EF4-FFF2-40B4-BE49-F238E27FC236}">
                <a16:creationId xmlns:a16="http://schemas.microsoft.com/office/drawing/2014/main" id="{33C22E4C-AA28-FF69-80E6-8B7A822490E4}"/>
              </a:ext>
            </a:extLst>
          </p:cNvPr>
          <p:cNvSpPr txBox="1"/>
          <p:nvPr/>
        </p:nvSpPr>
        <p:spPr bwMode="invGray">
          <a:xfrm>
            <a:off x="7547229" y="1997379"/>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2027/7</a:t>
            </a:r>
          </a:p>
        </p:txBody>
      </p:sp>
      <p:sp>
        <p:nvSpPr>
          <p:cNvPr id="117" name="二等辺三角形 87">
            <a:extLst>
              <a:ext uri="{FF2B5EF4-FFF2-40B4-BE49-F238E27FC236}">
                <a16:creationId xmlns:a16="http://schemas.microsoft.com/office/drawing/2014/main" id="{258D9A4C-A96B-5AB7-878C-12EDDD6F845F}"/>
              </a:ext>
            </a:extLst>
          </p:cNvPr>
          <p:cNvSpPr>
            <a:spLocks noChangeArrowheads="1"/>
          </p:cNvSpPr>
          <p:nvPr/>
        </p:nvSpPr>
        <p:spPr bwMode="invGray">
          <a:xfrm flipV="1">
            <a:off x="5038850" y="4611714"/>
            <a:ext cx="119841" cy="116606"/>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118" name="テキスト ボックス 117">
            <a:extLst>
              <a:ext uri="{FF2B5EF4-FFF2-40B4-BE49-F238E27FC236}">
                <a16:creationId xmlns:a16="http://schemas.microsoft.com/office/drawing/2014/main" id="{8EC60CC3-6B51-B97E-1361-227AB943D661}"/>
              </a:ext>
            </a:extLst>
          </p:cNvPr>
          <p:cNvSpPr txBox="1"/>
          <p:nvPr/>
        </p:nvSpPr>
        <p:spPr bwMode="invGray">
          <a:xfrm>
            <a:off x="4719249" y="4488400"/>
            <a:ext cx="811623"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2026/6</a:t>
            </a:r>
          </a:p>
        </p:txBody>
      </p:sp>
      <p:sp>
        <p:nvSpPr>
          <p:cNvPr id="119" name="Text Box 28">
            <a:extLst>
              <a:ext uri="{FF2B5EF4-FFF2-40B4-BE49-F238E27FC236}">
                <a16:creationId xmlns:a16="http://schemas.microsoft.com/office/drawing/2014/main" id="{98D22083-83D8-6F44-DCE5-2C931434F778}"/>
              </a:ext>
            </a:extLst>
          </p:cNvPr>
          <p:cNvSpPr txBox="1">
            <a:spLocks noChangeArrowheads="1"/>
          </p:cNvSpPr>
          <p:nvPr/>
        </p:nvSpPr>
        <p:spPr bwMode="invGray">
          <a:xfrm>
            <a:off x="4950970" y="4773447"/>
            <a:ext cx="946645"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dirty="0" err="1">
                <a:solidFill>
                  <a:prstClr val="white"/>
                </a:solidFill>
                <a:latin typeface="メイリオ" pitchFamily="50" charset="-128"/>
                <a:ea typeface="メイリオ" pitchFamily="50" charset="-128"/>
                <a:cs typeface="メイリオ" pitchFamily="50" charset="-128"/>
              </a:rPr>
              <a:t>VerUp</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120" name="Text Box 28">
            <a:extLst>
              <a:ext uri="{FF2B5EF4-FFF2-40B4-BE49-F238E27FC236}">
                <a16:creationId xmlns:a16="http://schemas.microsoft.com/office/drawing/2014/main" id="{D5D33B21-B503-7592-FE9D-2863A0296370}"/>
              </a:ext>
            </a:extLst>
          </p:cNvPr>
          <p:cNvSpPr txBox="1">
            <a:spLocks noChangeArrowheads="1"/>
          </p:cNvSpPr>
          <p:nvPr/>
        </p:nvSpPr>
        <p:spPr bwMode="invGray">
          <a:xfrm>
            <a:off x="7252361" y="2261699"/>
            <a:ext cx="909304" cy="28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手形管理システム</a:t>
            </a:r>
            <a:endParaRPr lang="en-US" altLang="ja-JP" sz="700" dirty="0">
              <a:solidFill>
                <a:prstClr val="white"/>
              </a:solidFill>
              <a:latin typeface="メイリオ" pitchFamily="50" charset="-128"/>
              <a:ea typeface="メイリオ" pitchFamily="50" charset="-128"/>
              <a:cs typeface="メイリオ" pitchFamily="50" charset="-128"/>
            </a:endParaRPr>
          </a:p>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保守停止</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121" name="二等辺三角形 87">
            <a:extLst>
              <a:ext uri="{FF2B5EF4-FFF2-40B4-BE49-F238E27FC236}">
                <a16:creationId xmlns:a16="http://schemas.microsoft.com/office/drawing/2014/main" id="{E66EDB91-9914-8DAC-6378-50BB2D594E9D}"/>
              </a:ext>
            </a:extLst>
          </p:cNvPr>
          <p:cNvSpPr>
            <a:spLocks noChangeArrowheads="1"/>
          </p:cNvSpPr>
          <p:nvPr/>
        </p:nvSpPr>
        <p:spPr bwMode="invGray">
          <a:xfrm flipV="1">
            <a:off x="5942214" y="1118466"/>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122" name="テキスト ボックス 121">
            <a:extLst>
              <a:ext uri="{FF2B5EF4-FFF2-40B4-BE49-F238E27FC236}">
                <a16:creationId xmlns:a16="http://schemas.microsoft.com/office/drawing/2014/main" id="{4F5B4D29-A1A3-D6D5-A08B-C836CD784F3B}"/>
              </a:ext>
            </a:extLst>
          </p:cNvPr>
          <p:cNvSpPr txBox="1"/>
          <p:nvPr/>
        </p:nvSpPr>
        <p:spPr bwMode="invGray">
          <a:xfrm>
            <a:off x="5614778" y="1041503"/>
            <a:ext cx="785094"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2026/12</a:t>
            </a:r>
          </a:p>
        </p:txBody>
      </p:sp>
      <p:sp>
        <p:nvSpPr>
          <p:cNvPr id="123" name="Text Box 28">
            <a:extLst>
              <a:ext uri="{FF2B5EF4-FFF2-40B4-BE49-F238E27FC236}">
                <a16:creationId xmlns:a16="http://schemas.microsoft.com/office/drawing/2014/main" id="{655E647C-38CA-2978-CD44-09859B86E6D8}"/>
              </a:ext>
            </a:extLst>
          </p:cNvPr>
          <p:cNvSpPr txBox="1">
            <a:spLocks noChangeArrowheads="1"/>
          </p:cNvSpPr>
          <p:nvPr/>
        </p:nvSpPr>
        <p:spPr bwMode="invGray">
          <a:xfrm>
            <a:off x="5630463" y="1359880"/>
            <a:ext cx="1067371"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en-US" altLang="ja-JP" sz="700" dirty="0">
                <a:solidFill>
                  <a:prstClr val="white"/>
                </a:solidFill>
                <a:latin typeface="メイリオ" pitchFamily="50" charset="-128"/>
                <a:ea typeface="メイリオ" pitchFamily="50" charset="-128"/>
                <a:cs typeface="メイリオ" pitchFamily="50" charset="-128"/>
              </a:rPr>
              <a:t>AI</a:t>
            </a:r>
            <a:r>
              <a:rPr lang="ja-JP" altLang="en-US" sz="700" dirty="0">
                <a:solidFill>
                  <a:prstClr val="white"/>
                </a:solidFill>
                <a:latin typeface="メイリオ" pitchFamily="50" charset="-128"/>
                <a:ea typeface="メイリオ" pitchFamily="50" charset="-128"/>
                <a:cs typeface="メイリオ" pitchFamily="50" charset="-128"/>
              </a:rPr>
              <a:t> </a:t>
            </a:r>
            <a:r>
              <a:rPr lang="en-US" altLang="ja-JP" sz="700" dirty="0">
                <a:solidFill>
                  <a:prstClr val="white"/>
                </a:solidFill>
                <a:latin typeface="メイリオ" pitchFamily="50" charset="-128"/>
                <a:ea typeface="メイリオ" pitchFamily="50" charset="-128"/>
                <a:cs typeface="メイリオ" pitchFamily="50" charset="-128"/>
              </a:rPr>
              <a:t>QA</a:t>
            </a:r>
            <a:r>
              <a:rPr lang="ja-JP" altLang="en-US" sz="700" dirty="0">
                <a:solidFill>
                  <a:prstClr val="white"/>
                </a:solidFill>
                <a:latin typeface="メイリオ" pitchFamily="50" charset="-128"/>
                <a:ea typeface="メイリオ" pitchFamily="50" charset="-128"/>
                <a:cs typeface="メイリオ" pitchFamily="50" charset="-128"/>
              </a:rPr>
              <a:t>自然言語検索</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124" name="Text Box 28">
            <a:extLst>
              <a:ext uri="{FF2B5EF4-FFF2-40B4-BE49-F238E27FC236}">
                <a16:creationId xmlns:a16="http://schemas.microsoft.com/office/drawing/2014/main" id="{D08C3195-F901-9906-6503-2806F7D9ECF0}"/>
              </a:ext>
            </a:extLst>
          </p:cNvPr>
          <p:cNvSpPr txBox="1">
            <a:spLocks noChangeArrowheads="1"/>
          </p:cNvSpPr>
          <p:nvPr/>
        </p:nvSpPr>
        <p:spPr bwMode="invGray">
          <a:xfrm>
            <a:off x="5555313" y="1851508"/>
            <a:ext cx="1348670"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新リース会計基準対応</a:t>
            </a:r>
            <a:r>
              <a:rPr lang="en-US" altLang="ja-JP" sz="700" dirty="0">
                <a:solidFill>
                  <a:prstClr val="white"/>
                </a:solidFill>
                <a:latin typeface="メイリオ" pitchFamily="50" charset="-128"/>
                <a:ea typeface="メイリオ" pitchFamily="50" charset="-128"/>
                <a:cs typeface="メイリオ" pitchFamily="50" charset="-128"/>
              </a:rPr>
              <a:t>Ph2</a:t>
            </a:r>
          </a:p>
        </p:txBody>
      </p:sp>
      <p:sp>
        <p:nvSpPr>
          <p:cNvPr id="125" name="二等辺三角形 87">
            <a:extLst>
              <a:ext uri="{FF2B5EF4-FFF2-40B4-BE49-F238E27FC236}">
                <a16:creationId xmlns:a16="http://schemas.microsoft.com/office/drawing/2014/main" id="{F434F011-6859-A261-1284-EDC2D42DBD3B}"/>
              </a:ext>
            </a:extLst>
          </p:cNvPr>
          <p:cNvSpPr>
            <a:spLocks noChangeArrowheads="1"/>
          </p:cNvSpPr>
          <p:nvPr/>
        </p:nvSpPr>
        <p:spPr bwMode="invGray">
          <a:xfrm flipV="1">
            <a:off x="5949929" y="3065068"/>
            <a:ext cx="119841" cy="128267"/>
          </a:xfrm>
          <a:prstGeom prst="triangle">
            <a:avLst>
              <a:gd name="adj" fmla="val 50000"/>
            </a:avLst>
          </a:prstGeom>
          <a:solidFill>
            <a:srgbClr val="CC0000"/>
          </a:solidFill>
          <a:ln w="25400" algn="ctr">
            <a:solidFill>
              <a:sysClr val="window" lastClr="FFFFFF"/>
            </a:solidFill>
            <a:miter lim="800000"/>
            <a:headEnd/>
            <a:tailEnd/>
          </a:ln>
        </p:spPr>
        <p:txBody>
          <a:bodyPr rot="10800000" lIns="91428" tIns="45714" rIns="91428" bIns="45714" anchor="ctr"/>
          <a:lstStyle/>
          <a:p>
            <a:pPr algn="ctr" defTabSz="914333">
              <a:defRPr/>
            </a:pPr>
            <a:endParaRPr kumimoji="0" lang="ja-JP" altLang="ja-JP" sz="1600" kern="0">
              <a:solidFill>
                <a:prstClr val="black"/>
              </a:solidFill>
              <a:cs typeface="メイリオ" panose="020B0604030504040204" pitchFamily="50" charset="-128"/>
            </a:endParaRPr>
          </a:p>
        </p:txBody>
      </p:sp>
      <p:sp>
        <p:nvSpPr>
          <p:cNvPr id="126" name="テキスト ボックス 125">
            <a:extLst>
              <a:ext uri="{FF2B5EF4-FFF2-40B4-BE49-F238E27FC236}">
                <a16:creationId xmlns:a16="http://schemas.microsoft.com/office/drawing/2014/main" id="{2730D001-926F-F10A-E6EF-A409D241B8BD}"/>
              </a:ext>
            </a:extLst>
          </p:cNvPr>
          <p:cNvSpPr txBox="1"/>
          <p:nvPr/>
        </p:nvSpPr>
        <p:spPr bwMode="invGray">
          <a:xfrm>
            <a:off x="5622493" y="2988105"/>
            <a:ext cx="785094" cy="213429"/>
          </a:xfrm>
          <a:prstGeom prst="rect">
            <a:avLst/>
          </a:prstGeom>
        </p:spPr>
        <p:txBody>
          <a:bodyPr wrap="none" lIns="0" tIns="0" rIns="0" bIns="0" rtlCol="0" anchor="t" anchorCtr="0">
            <a:normAutofit/>
          </a:bodyPr>
          <a:lstStyle/>
          <a:p>
            <a:pPr algn="ctr" defTabSz="685647">
              <a:lnSpc>
                <a:spcPts val="700"/>
              </a:lnSpc>
              <a:defRPr/>
            </a:pPr>
            <a:r>
              <a:rPr kumimoji="0" lang="en-US" altLang="ja-JP" sz="600" dirty="0">
                <a:solidFill>
                  <a:prstClr val="black"/>
                </a:solidFill>
                <a:cs typeface="メイリオ" pitchFamily="50" charset="-128"/>
              </a:rPr>
              <a:t>2026/12</a:t>
            </a:r>
          </a:p>
        </p:txBody>
      </p:sp>
      <p:sp>
        <p:nvSpPr>
          <p:cNvPr id="127" name="Text Box 28">
            <a:extLst>
              <a:ext uri="{FF2B5EF4-FFF2-40B4-BE49-F238E27FC236}">
                <a16:creationId xmlns:a16="http://schemas.microsoft.com/office/drawing/2014/main" id="{5DC70C1F-7215-9BD2-087F-70A44DD89682}"/>
              </a:ext>
            </a:extLst>
          </p:cNvPr>
          <p:cNvSpPr txBox="1">
            <a:spLocks noChangeArrowheads="1"/>
          </p:cNvSpPr>
          <p:nvPr/>
        </p:nvSpPr>
        <p:spPr bwMode="invGray">
          <a:xfrm>
            <a:off x="5638178" y="3283186"/>
            <a:ext cx="1286800" cy="16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333" eaLnBrk="1" hangingPunct="1">
              <a:lnSpc>
                <a:spcPts val="450"/>
              </a:lnSpc>
              <a:spcBef>
                <a:spcPct val="50000"/>
              </a:spcBef>
              <a:defRPr/>
            </a:pPr>
            <a:r>
              <a:rPr lang="ja-JP" altLang="en-US" sz="700" dirty="0">
                <a:solidFill>
                  <a:prstClr val="white"/>
                </a:solidFill>
                <a:latin typeface="メイリオ" pitchFamily="50" charset="-128"/>
                <a:ea typeface="メイリオ" pitchFamily="50" charset="-128"/>
                <a:cs typeface="メイリオ" pitchFamily="50" charset="-128"/>
              </a:rPr>
              <a:t>会計テンプレートリリース</a:t>
            </a:r>
            <a:endParaRPr lang="en-US" altLang="ja-JP" sz="700" dirty="0">
              <a:solidFill>
                <a:prstClr val="white"/>
              </a:solidFill>
              <a:latin typeface="メイリオ" pitchFamily="50" charset="-128"/>
              <a:ea typeface="メイリオ" pitchFamily="50" charset="-128"/>
              <a:cs typeface="メイリオ" pitchFamily="50" charset="-128"/>
            </a:endParaRPr>
          </a:p>
        </p:txBody>
      </p:sp>
      <p:sp>
        <p:nvSpPr>
          <p:cNvPr id="3" name="正方形/長方形 2">
            <a:extLst>
              <a:ext uri="{FF2B5EF4-FFF2-40B4-BE49-F238E27FC236}">
                <a16:creationId xmlns:a16="http://schemas.microsoft.com/office/drawing/2014/main" id="{641B0650-CB2D-F1EB-73BE-5FCFFB187164}"/>
              </a:ext>
            </a:extLst>
          </p:cNvPr>
          <p:cNvSpPr/>
          <p:nvPr/>
        </p:nvSpPr>
        <p:spPr>
          <a:xfrm>
            <a:off x="5388188" y="524769"/>
            <a:ext cx="3332757" cy="215444"/>
          </a:xfrm>
          <a:prstGeom prst="rect">
            <a:avLst/>
          </a:prstGeom>
        </p:spPr>
        <p:txBody>
          <a:bodyPr wrap="square">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effectLst/>
                <a:uLnTx/>
                <a:uFillTx/>
              </a:rPr>
              <a:t>※</a:t>
            </a:r>
            <a:r>
              <a:rPr kumimoji="0" lang="ja-JP" altLang="en-US" sz="800" b="0" i="0" u="none" strike="noStrike" kern="0" cap="none" spc="0" normalizeH="0" baseline="0" noProof="0">
                <a:ln>
                  <a:noFill/>
                </a:ln>
                <a:effectLst/>
                <a:uLnTx/>
                <a:uFillTx/>
              </a:rPr>
              <a:t>現時点の計画となり変更の可能性があります</a:t>
            </a:r>
          </a:p>
        </p:txBody>
      </p:sp>
    </p:spTree>
    <p:extLst>
      <p:ext uri="{BB962C8B-B14F-4D97-AF65-F5344CB8AC3E}">
        <p14:creationId xmlns:p14="http://schemas.microsoft.com/office/powerpoint/2010/main" val="3732742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4F23C-9EBF-EC8C-A893-035B37E5239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84B2138-393E-F809-6830-3F77DB2BC480}"/>
              </a:ext>
            </a:extLst>
          </p:cNvPr>
          <p:cNvSpPr>
            <a:spLocks noGrp="1"/>
          </p:cNvSpPr>
          <p:nvPr>
            <p:ph type="sldNum" sz="quarter" idx="12"/>
          </p:nvPr>
        </p:nvSpPr>
        <p:spPr/>
        <p:txBody>
          <a:bodyPr/>
          <a:lstStyle/>
          <a:p>
            <a:fld id="{78AE49ED-73EF-499C-8307-28EB0E7CF529}" type="slidenum">
              <a:rPr kumimoji="1" lang="ja-JP" altLang="en-US" smtClean="0"/>
              <a:t>40</a:t>
            </a:fld>
            <a:endParaRPr kumimoji="1" lang="ja-JP" altLang="en-US" dirty="0"/>
          </a:p>
        </p:txBody>
      </p:sp>
      <p:sp>
        <p:nvSpPr>
          <p:cNvPr id="4" name="タイトル 3">
            <a:extLst>
              <a:ext uri="{FF2B5EF4-FFF2-40B4-BE49-F238E27FC236}">
                <a16:creationId xmlns:a16="http://schemas.microsoft.com/office/drawing/2014/main" id="{8C1F4A91-FA5A-B07C-8191-248ECC183A82}"/>
              </a:ext>
            </a:extLst>
          </p:cNvPr>
          <p:cNvSpPr>
            <a:spLocks noGrp="1"/>
          </p:cNvSpPr>
          <p:nvPr>
            <p:ph type="title"/>
          </p:nvPr>
        </p:nvSpPr>
        <p:spPr/>
        <p:txBody>
          <a:bodyPr/>
          <a:lstStyle/>
          <a:p>
            <a:r>
              <a:rPr lang="en-US" altLang="ja-JP" sz="2400" dirty="0">
                <a:latin typeface="+mn-ea"/>
              </a:rPr>
              <a:t>SuperStream-NX </a:t>
            </a:r>
            <a:r>
              <a:rPr lang="ja-JP" altLang="en-US" sz="2400" dirty="0">
                <a:latin typeface="+mn-ea"/>
              </a:rPr>
              <a:t>開発用コンポーネント</a:t>
            </a:r>
            <a:br>
              <a:rPr lang="en-US" altLang="ja-JP" sz="2400" dirty="0">
                <a:latin typeface="+mn-ea"/>
              </a:rPr>
            </a:br>
            <a:r>
              <a:rPr lang="ja-JP" altLang="en-US" sz="2400" dirty="0">
                <a:latin typeface="+mn-ea"/>
              </a:rPr>
              <a:t>　　　　　　　　　</a:t>
            </a:r>
            <a:r>
              <a:rPr lang="en-US" altLang="ja-JP" sz="2400" dirty="0">
                <a:latin typeface="+mn-ea"/>
              </a:rPr>
              <a:t>(</a:t>
            </a:r>
            <a:r>
              <a:rPr lang="ja-JP" altLang="en-US" sz="2400" dirty="0">
                <a:latin typeface="+mn-ea"/>
              </a:rPr>
              <a:t>パートナーさま向けのご案内</a:t>
            </a:r>
            <a:r>
              <a:rPr lang="en-US" altLang="ja-JP" sz="2400" dirty="0">
                <a:latin typeface="+mn-ea"/>
              </a:rPr>
              <a:t>) </a:t>
            </a:r>
            <a:r>
              <a:rPr lang="ja-JP" altLang="en-US" sz="2400" dirty="0">
                <a:latin typeface="+mn-ea"/>
              </a:rPr>
              <a:t>　</a:t>
            </a:r>
            <a:br>
              <a:rPr lang="en-US" altLang="ja-JP" sz="2800" dirty="0"/>
            </a:br>
            <a:r>
              <a:rPr lang="en-US" altLang="ja-JP" sz="1800" dirty="0"/>
              <a:t>1</a:t>
            </a:r>
            <a:r>
              <a:rPr lang="ja-JP" altLang="en-US" sz="1800" dirty="0"/>
              <a:t>．提供方式の変更</a:t>
            </a:r>
            <a:endParaRPr kumimoji="1" lang="ja-JP" altLang="en-US" dirty="0"/>
          </a:p>
        </p:txBody>
      </p:sp>
      <p:sp>
        <p:nvSpPr>
          <p:cNvPr id="5" name="フッター プレースホルダー 4">
            <a:extLst>
              <a:ext uri="{FF2B5EF4-FFF2-40B4-BE49-F238E27FC236}">
                <a16:creationId xmlns:a16="http://schemas.microsoft.com/office/drawing/2014/main" id="{03556672-AEEC-7AC8-BE18-0522341060FB}"/>
              </a:ext>
            </a:extLst>
          </p:cNvPr>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52592EB-BFB9-7EEF-719A-907282FA29C6}"/>
              </a:ext>
            </a:extLst>
          </p:cNvPr>
          <p:cNvSpPr txBox="1">
            <a:spLocks/>
          </p:cNvSpPr>
          <p:nvPr/>
        </p:nvSpPr>
        <p:spPr>
          <a:xfrm>
            <a:off x="357550" y="1545462"/>
            <a:ext cx="8426450" cy="205257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概要</a:t>
            </a:r>
            <a:endParaRPr lang="en-US" altLang="ja-JP" sz="1400" b="1" dirty="0">
              <a:solidFill>
                <a:schemeClr val="tx2"/>
              </a:solidFill>
            </a:endParaRPr>
          </a:p>
          <a:p>
            <a:pPr>
              <a:lnSpc>
                <a:spcPts val="1900"/>
              </a:lnSpc>
              <a:buClr>
                <a:srgbClr val="F9BE00"/>
              </a:buClr>
            </a:pPr>
            <a:r>
              <a:rPr lang="ja-JP" altLang="en-US" dirty="0">
                <a:solidFill>
                  <a:prstClr val="black"/>
                </a:solidFill>
              </a:rPr>
              <a:t>　開発用コンポーネントが新しいバージョンになったことに伴い、</a:t>
            </a:r>
            <a:r>
              <a:rPr lang="en-US" altLang="ja-JP" dirty="0">
                <a:solidFill>
                  <a:prstClr val="black"/>
                </a:solidFill>
              </a:rPr>
              <a:t>NuGet(</a:t>
            </a:r>
            <a:r>
              <a:rPr lang="ja-JP" altLang="en-US" dirty="0">
                <a:solidFill>
                  <a:prstClr val="black"/>
                </a:solidFill>
              </a:rPr>
              <a:t>インターネット</a:t>
            </a:r>
            <a:r>
              <a:rPr lang="en-US" altLang="ja-JP" dirty="0">
                <a:solidFill>
                  <a:prstClr val="black"/>
                </a:solidFill>
              </a:rPr>
              <a:t>)</a:t>
            </a:r>
            <a:r>
              <a:rPr lang="ja-JP" altLang="en-US" dirty="0">
                <a:solidFill>
                  <a:prstClr val="black"/>
                </a:solidFill>
              </a:rPr>
              <a:t>での提供方式となります</a:t>
            </a:r>
          </a:p>
          <a:p>
            <a:pPr>
              <a:lnSpc>
                <a:spcPts val="1900"/>
              </a:lnSpc>
              <a:buClr>
                <a:srgbClr val="F9BE00"/>
              </a:buClr>
            </a:pPr>
            <a:r>
              <a:rPr lang="ja-JP" altLang="en-US" dirty="0">
                <a:solidFill>
                  <a:prstClr val="black"/>
                </a:solidFill>
              </a:rPr>
              <a:t>　このため、ダウンロードにライセンスキーの入力が必要です</a:t>
            </a:r>
            <a:endParaRPr lang="en-US" altLang="ja-JP" dirty="0">
              <a:solidFill>
                <a:prstClr val="black"/>
              </a:solidFill>
            </a:endParaRPr>
          </a:p>
          <a:p>
            <a:pPr>
              <a:lnSpc>
                <a:spcPts val="1900"/>
              </a:lnSpc>
              <a:buClr>
                <a:srgbClr val="F9BE00"/>
              </a:buClr>
            </a:pPr>
            <a:r>
              <a:rPr lang="ja-JP" altLang="en-US" dirty="0">
                <a:solidFill>
                  <a:prstClr val="black"/>
                </a:solidFill>
              </a:rPr>
              <a:t>　</a:t>
            </a:r>
            <a:r>
              <a:rPr lang="en-US" altLang="ja-JP" dirty="0">
                <a:solidFill>
                  <a:prstClr val="black"/>
                </a:solidFill>
              </a:rPr>
              <a:t>※</a:t>
            </a:r>
            <a:r>
              <a:rPr lang="ja-JP" altLang="en-US" dirty="0">
                <a:solidFill>
                  <a:prstClr val="black"/>
                </a:solidFill>
              </a:rPr>
              <a:t>ライセンスキーは弊社から個別に送付いたします</a:t>
            </a:r>
            <a:endParaRPr lang="en-US" altLang="ja-JP" dirty="0">
              <a:solidFill>
                <a:prstClr val="black"/>
              </a:solidFill>
            </a:endParaRPr>
          </a:p>
          <a:p>
            <a:pPr>
              <a:lnSpc>
                <a:spcPts val="1900"/>
              </a:lnSpc>
              <a:buClr>
                <a:srgbClr val="F9BE00"/>
              </a:buClr>
            </a:pPr>
            <a:endParaRPr lang="ja-JP" altLang="en-US" dirty="0">
              <a:solidFill>
                <a:prstClr val="black"/>
              </a:solidFill>
            </a:endParaRPr>
          </a:p>
          <a:p>
            <a:pPr>
              <a:lnSpc>
                <a:spcPts val="1900"/>
              </a:lnSpc>
              <a:buClr>
                <a:srgbClr val="F9BE00"/>
              </a:buClr>
            </a:pPr>
            <a:r>
              <a:rPr lang="ja-JP" altLang="en-US" dirty="0">
                <a:solidFill>
                  <a:srgbClr val="222222"/>
                </a:solidFill>
                <a:latin typeface="Meiryo" panose="020B0604030504040204" pitchFamily="50" charset="-128"/>
                <a:ea typeface="Meiryo" panose="020B0604030504040204" pitchFamily="50" charset="-128"/>
              </a:rPr>
              <a:t>　また、開発コンポーネントの参照方法が、</a:t>
            </a:r>
            <a:r>
              <a:rPr lang="en-US" altLang="ja-JP" dirty="0" err="1">
                <a:solidFill>
                  <a:srgbClr val="222222"/>
                </a:solidFill>
                <a:latin typeface="Meiryo" panose="020B0604030504040204" pitchFamily="50" charset="-128"/>
                <a:ea typeface="Meiryo" panose="020B0604030504040204" pitchFamily="50" charset="-128"/>
              </a:rPr>
              <a:t>dll</a:t>
            </a:r>
            <a:r>
              <a:rPr lang="ja-JP" altLang="en-US" dirty="0">
                <a:solidFill>
                  <a:srgbClr val="222222"/>
                </a:solidFill>
                <a:latin typeface="Meiryo" panose="020B0604030504040204" pitchFamily="50" charset="-128"/>
                <a:ea typeface="Meiryo" panose="020B0604030504040204" pitchFamily="50" charset="-128"/>
              </a:rPr>
              <a:t>参照からパッケージ参照に切り替わります</a:t>
            </a:r>
          </a:p>
          <a:p>
            <a:pPr>
              <a:lnSpc>
                <a:spcPts val="1900"/>
              </a:lnSpc>
              <a:buClr>
                <a:srgbClr val="F9BE00"/>
              </a:buClr>
            </a:pPr>
            <a:r>
              <a:rPr lang="ja-JP" altLang="en-US" dirty="0">
                <a:solidFill>
                  <a:srgbClr val="222222"/>
                </a:solidFill>
                <a:latin typeface="Meiryo" panose="020B0604030504040204" pitchFamily="50" charset="-128"/>
                <a:ea typeface="Meiryo" panose="020B0604030504040204" pitchFamily="50" charset="-128"/>
              </a:rPr>
              <a:t>　既存アドオンを</a:t>
            </a:r>
            <a:r>
              <a:rPr lang="en-US" altLang="ja-JP" dirty="0">
                <a:solidFill>
                  <a:srgbClr val="222222"/>
                </a:solidFill>
                <a:latin typeface="Meiryo" panose="020B0604030504040204" pitchFamily="50" charset="-128"/>
                <a:ea typeface="Meiryo" panose="020B0604030504040204" pitchFamily="50" charset="-128"/>
              </a:rPr>
              <a:t>2026</a:t>
            </a:r>
            <a:r>
              <a:rPr lang="ja-JP" altLang="en-US" dirty="0">
                <a:solidFill>
                  <a:srgbClr val="222222"/>
                </a:solidFill>
                <a:latin typeface="Meiryo" panose="020B0604030504040204" pitchFamily="50" charset="-128"/>
                <a:ea typeface="Meiryo" panose="020B0604030504040204" pitchFamily="50" charset="-128"/>
              </a:rPr>
              <a:t>年版に対応する場合は、別途提供予定の資料を参考に修正が必要です</a:t>
            </a:r>
          </a:p>
        </p:txBody>
      </p:sp>
    </p:spTree>
    <p:extLst>
      <p:ext uri="{BB962C8B-B14F-4D97-AF65-F5344CB8AC3E}">
        <p14:creationId xmlns:p14="http://schemas.microsoft.com/office/powerpoint/2010/main" val="2424575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511B29-F799-D1FC-44A7-F60F8E60A17F}"/>
              </a:ext>
            </a:extLst>
          </p:cNvPr>
          <p:cNvSpPr>
            <a:spLocks noGrp="1"/>
          </p:cNvSpPr>
          <p:nvPr>
            <p:ph type="sldNum" sz="quarter" idx="10"/>
          </p:nvPr>
        </p:nvSpPr>
        <p:spPr/>
        <p:txBody>
          <a:bodyPr/>
          <a:lstStyle/>
          <a:p>
            <a:fld id="{78AE49ED-73EF-499C-8307-28EB0E7CF529}" type="slidenum">
              <a:rPr lang="ja-JP" altLang="en-US" smtClean="0"/>
              <a:pPr/>
              <a:t>41</a:t>
            </a:fld>
            <a:endParaRPr lang="ja-JP" altLang="en-US" dirty="0"/>
          </a:p>
        </p:txBody>
      </p:sp>
      <p:sp>
        <p:nvSpPr>
          <p:cNvPr id="4" name="フッター プレースホルダー 3">
            <a:extLst>
              <a:ext uri="{FF2B5EF4-FFF2-40B4-BE49-F238E27FC236}">
                <a16:creationId xmlns:a16="http://schemas.microsoft.com/office/drawing/2014/main" id="{FD5742D8-9400-30E1-9C55-6C5E6B093FC8}"/>
              </a:ext>
            </a:extLst>
          </p:cNvPr>
          <p:cNvSpPr>
            <a:spLocks noGrp="1"/>
          </p:cNvSpPr>
          <p:nvPr>
            <p:ph type="ftr" sz="quarter" idx="3"/>
          </p:nvPr>
        </p:nvSpPr>
        <p:spPr/>
        <p:txBody>
          <a:bodyPr/>
          <a:lstStyle/>
          <a:p>
            <a:r>
              <a:rPr lang="en-US" altLang="ja-JP"/>
              <a:t>©2026 Canon IT Solutions Inc. All rights reserved.</a:t>
            </a:r>
            <a:endParaRPr lang="ja-JP" altLang="en-US" dirty="0"/>
          </a:p>
        </p:txBody>
      </p:sp>
      <p:sp>
        <p:nvSpPr>
          <p:cNvPr id="5" name="テキスト ボックス 4">
            <a:extLst>
              <a:ext uri="{FF2B5EF4-FFF2-40B4-BE49-F238E27FC236}">
                <a16:creationId xmlns:a16="http://schemas.microsoft.com/office/drawing/2014/main" id="{E1F0B150-D437-FCDF-49BE-4BA6D1F6E78F}"/>
              </a:ext>
            </a:extLst>
          </p:cNvPr>
          <p:cNvSpPr txBox="1"/>
          <p:nvPr/>
        </p:nvSpPr>
        <p:spPr>
          <a:xfrm>
            <a:off x="4427984" y="3255826"/>
            <a:ext cx="4013972" cy="1211870"/>
          </a:xfrm>
          <a:prstGeom prst="rect">
            <a:avLst/>
          </a:prstGeom>
          <a:noFill/>
        </p:spPr>
        <p:txBody>
          <a:bodyPr wrap="square" lIns="0" tIns="0" rIns="0" bIns="0" rtlCol="0">
            <a:spAutoFit/>
          </a:bodyPr>
          <a:lstStyle/>
          <a:p>
            <a:pPr>
              <a:lnSpc>
                <a:spcPct val="150000"/>
              </a:lnSpc>
            </a:pPr>
            <a:r>
              <a:rPr lang="ja-JP" altLang="en-US" sz="1800" dirty="0">
                <a:solidFill>
                  <a:srgbClr val="333333"/>
                </a:solidFill>
                <a:effectLst/>
                <a:latin typeface="+mn-ea"/>
                <a:cs typeface="Segoe UI Light" panose="020B0502040204020203" pitchFamily="34" charset="0"/>
              </a:rPr>
              <a:t>ＳｕｐｅｒＳｔｒｅａｍ</a:t>
            </a:r>
            <a:r>
              <a:rPr lang="ja-JP" altLang="en-US" dirty="0">
                <a:solidFill>
                  <a:srgbClr val="333333"/>
                </a:solidFill>
                <a:latin typeface="+mn-ea"/>
                <a:cs typeface="Segoe UI Light" panose="020B0502040204020203" pitchFamily="34" charset="0"/>
              </a:rPr>
              <a:t>開発</a:t>
            </a:r>
            <a:r>
              <a:rPr lang="ja-JP" altLang="en-US" sz="1800" dirty="0">
                <a:solidFill>
                  <a:srgbClr val="333333"/>
                </a:solidFill>
                <a:effectLst/>
                <a:latin typeface="+mn-ea"/>
                <a:cs typeface="Segoe UI Light" panose="020B0502040204020203" pitchFamily="34" charset="0"/>
              </a:rPr>
              <a:t>本部</a:t>
            </a:r>
          </a:p>
          <a:p>
            <a:pPr>
              <a:lnSpc>
                <a:spcPct val="150000"/>
              </a:lnSpc>
            </a:pPr>
            <a:r>
              <a:rPr lang="ja-JP" altLang="en-US" sz="1800" dirty="0">
                <a:solidFill>
                  <a:srgbClr val="333333"/>
                </a:solidFill>
                <a:effectLst/>
                <a:latin typeface="+mn-ea"/>
                <a:cs typeface="Segoe UI Light" panose="020B0502040204020203" pitchFamily="34" charset="0"/>
              </a:rPr>
              <a:t>ＳＳカスタマーサポート部</a:t>
            </a:r>
            <a:endParaRPr lang="en-US" altLang="ja-JP" sz="1800" dirty="0">
              <a:solidFill>
                <a:srgbClr val="333333"/>
              </a:solidFill>
              <a:effectLst/>
              <a:latin typeface="+mn-ea"/>
              <a:cs typeface="Segoe UI Light" panose="020B0502040204020203" pitchFamily="34" charset="0"/>
            </a:endParaRPr>
          </a:p>
          <a:p>
            <a:pPr algn="r">
              <a:lnSpc>
                <a:spcPct val="150000"/>
              </a:lnSpc>
            </a:pPr>
            <a:r>
              <a:rPr lang="ja-JP" altLang="en-US" sz="1800" dirty="0">
                <a:solidFill>
                  <a:srgbClr val="333333"/>
                </a:solidFill>
                <a:effectLst/>
                <a:latin typeface="+mn-ea"/>
                <a:cs typeface="Segoe UI Light" panose="020B0502040204020203" pitchFamily="34" charset="0"/>
              </a:rPr>
              <a:t>齋藤　依里</a:t>
            </a:r>
            <a:endParaRPr lang="en-US" altLang="ja-JP" sz="1600" dirty="0">
              <a:latin typeface="+mn-ea"/>
              <a:cs typeface="Segoe UI Light" panose="020B0502040204020203" pitchFamily="34" charset="0"/>
            </a:endParaRPr>
          </a:p>
        </p:txBody>
      </p:sp>
      <p:sp>
        <p:nvSpPr>
          <p:cNvPr id="6" name="タイトル 3">
            <a:extLst>
              <a:ext uri="{FF2B5EF4-FFF2-40B4-BE49-F238E27FC236}">
                <a16:creationId xmlns:a16="http://schemas.microsoft.com/office/drawing/2014/main" id="{AFCBE9A1-ACF5-FDF4-F520-A2FCA0D227B7}"/>
              </a:ext>
            </a:extLst>
          </p:cNvPr>
          <p:cNvSpPr txBox="1">
            <a:spLocks/>
          </p:cNvSpPr>
          <p:nvPr/>
        </p:nvSpPr>
        <p:spPr>
          <a:xfrm>
            <a:off x="1727684" y="735546"/>
            <a:ext cx="5328592" cy="2844316"/>
          </a:xfrm>
          <a:prstGeom prst="rect">
            <a:avLst/>
          </a:prstGeom>
        </p:spPr>
        <p:txBody>
          <a:bodyPr lIns="0" tIns="0" rIns="0" bIns="0" anchor="ctr" anchorCtr="0"/>
          <a:lstStyle>
            <a:lvl1pPr algn="l" defTabSz="914400" rtl="0" eaLnBrk="1" latinLnBrk="0" hangingPunct="1">
              <a:lnSpc>
                <a:spcPct val="100000"/>
              </a:lnSpc>
              <a:spcBef>
                <a:spcPct val="0"/>
              </a:spcBef>
              <a:buNone/>
              <a:defRPr kumimoji="1" sz="2400" b="1" kern="1200">
                <a:solidFill>
                  <a:schemeClr val="tx2"/>
                </a:solidFill>
                <a:latin typeface="+mj-lt"/>
                <a:ea typeface="+mj-ea"/>
                <a:cs typeface="+mj-cs"/>
              </a:defRPr>
            </a:lvl1pPr>
          </a:lstStyle>
          <a:p>
            <a:r>
              <a:rPr lang="en-US" altLang="ja-JP" dirty="0">
                <a:latin typeface="+mn-ea"/>
              </a:rPr>
              <a:t>SuperStream-NX </a:t>
            </a:r>
            <a:br>
              <a:rPr lang="ja-JP" altLang="en-US" dirty="0">
                <a:latin typeface="+mn-ea"/>
              </a:rPr>
            </a:br>
            <a:r>
              <a:rPr lang="en-US" altLang="ja-JP" dirty="0">
                <a:latin typeface="+mn-ea"/>
              </a:rPr>
              <a:t>2026-06-01</a:t>
            </a:r>
            <a:r>
              <a:rPr lang="ja-JP" altLang="en-US" dirty="0">
                <a:latin typeface="+mn-ea"/>
              </a:rPr>
              <a:t>版</a:t>
            </a:r>
            <a:br>
              <a:rPr lang="en-US" altLang="ja-JP" dirty="0">
                <a:latin typeface="+mn-ea"/>
              </a:rPr>
            </a:br>
            <a:r>
              <a:rPr lang="ja-JP" altLang="en-US" dirty="0">
                <a:latin typeface="+mn-ea"/>
              </a:rPr>
              <a:t>・グループ経営管理</a:t>
            </a:r>
            <a:endParaRPr lang="en-US" altLang="ja-JP" dirty="0">
              <a:latin typeface="+mn-ea"/>
            </a:endParaRPr>
          </a:p>
        </p:txBody>
      </p:sp>
    </p:spTree>
    <p:extLst>
      <p:ext uri="{BB962C8B-B14F-4D97-AF65-F5344CB8AC3E}">
        <p14:creationId xmlns:p14="http://schemas.microsoft.com/office/powerpoint/2010/main" val="2540775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©2026 Canon IT Solutions Inc. All rights reserved.</a:t>
            </a:r>
            <a:endParaRPr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42</a:t>
            </a:fld>
            <a:endParaRPr lang="ja-JP" altLang="en-US" dirty="0"/>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err="1"/>
              <a:t>SuperStream</a:t>
            </a:r>
            <a:r>
              <a:rPr lang="en-US" altLang="ja-JP" dirty="0"/>
              <a:t>-NX</a:t>
            </a:r>
            <a:r>
              <a:rPr lang="ja-JP" altLang="en-US" dirty="0"/>
              <a:t> グループ経営管理</a:t>
            </a:r>
            <a:endParaRPr lang="en-US" altLang="ja-JP" dirty="0"/>
          </a:p>
          <a:p>
            <a:pPr>
              <a:lnSpc>
                <a:spcPct val="150000"/>
              </a:lnSpc>
              <a:spcAft>
                <a:spcPts val="400"/>
              </a:spcAft>
            </a:pPr>
            <a:r>
              <a:rPr lang="en-US" altLang="ja-JP" sz="1600" dirty="0">
                <a:solidFill>
                  <a:schemeClr val="accent1"/>
                </a:solidFill>
              </a:rPr>
              <a:t>01</a:t>
            </a:r>
          </a:p>
          <a:p>
            <a:pPr>
              <a:lnSpc>
                <a:spcPct val="150000"/>
              </a:lnSpc>
              <a:spcAft>
                <a:spcPts val="400"/>
              </a:spcAft>
            </a:pPr>
            <a:r>
              <a:rPr lang="en-US" altLang="ja-JP" sz="1200" dirty="0"/>
              <a:t>–</a:t>
            </a:r>
            <a:r>
              <a:rPr lang="ja-JP" altLang="en-US" sz="1200" dirty="0"/>
              <a:t> 機能改善 </a:t>
            </a:r>
            <a:r>
              <a:rPr lang="en-US" altLang="ja-JP" sz="1200" dirty="0"/>
              <a:t>–</a:t>
            </a:r>
            <a:r>
              <a:rPr lang="ja-JP" altLang="en-US" sz="1200" dirty="0"/>
              <a:t>　</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4081779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a:t>©2026 Canon IT Solutions Inc. All rights reserved.</a:t>
            </a:r>
            <a:endParaRPr lang="ja-JP" altLang="en-US" dirty="0"/>
          </a:p>
        </p:txBody>
      </p:sp>
      <p:sp>
        <p:nvSpPr>
          <p:cNvPr id="2" name="スライド番号プレースホルダー 1"/>
          <p:cNvSpPr>
            <a:spLocks noGrp="1"/>
          </p:cNvSpPr>
          <p:nvPr>
            <p:ph type="sldNum" sz="quarter" idx="10"/>
          </p:nvPr>
        </p:nvSpPr>
        <p:spPr/>
        <p:txBody>
          <a:bodyPr/>
          <a:lstStyle/>
          <a:p>
            <a:fld id="{78AE49ED-73EF-499C-8307-28EB0E7CF529}" type="slidenum">
              <a:rPr lang="ja-JP" altLang="en-US" smtClean="0"/>
              <a:pPr/>
              <a:t>43</a:t>
            </a:fld>
            <a:endParaRPr lang="ja-JP" altLang="en-US" dirty="0"/>
          </a:p>
        </p:txBody>
      </p:sp>
      <p:sp>
        <p:nvSpPr>
          <p:cNvPr id="5" name="タイトル 4"/>
          <p:cNvSpPr>
            <a:spLocks noGrp="1"/>
          </p:cNvSpPr>
          <p:nvPr>
            <p:ph type="title"/>
          </p:nvPr>
        </p:nvSpPr>
        <p:spPr/>
        <p:txBody>
          <a:bodyPr/>
          <a:lstStyle/>
          <a:p>
            <a:pPr>
              <a:spcAft>
                <a:spcPts val="1000"/>
              </a:spcAft>
            </a:pPr>
            <a:r>
              <a:rPr kumimoji="1" lang="en-US" altLang="ja-JP" sz="1800" dirty="0">
                <a:solidFill>
                  <a:schemeClr val="accent1"/>
                </a:solidFill>
              </a:rPr>
              <a:t>01</a:t>
            </a:r>
            <a:r>
              <a:rPr kumimoji="1" lang="en-US" altLang="ja-JP" sz="1800" dirty="0"/>
              <a:t> </a:t>
            </a:r>
            <a:r>
              <a:rPr kumimoji="1" lang="en-US" altLang="ja-JP" sz="1800" dirty="0" err="1"/>
              <a:t>SuperStream</a:t>
            </a:r>
            <a:r>
              <a:rPr kumimoji="1" lang="en-US" altLang="ja-JP" sz="1800" dirty="0"/>
              <a:t>-NX</a:t>
            </a:r>
            <a:r>
              <a:rPr kumimoji="1" lang="ja-JP" altLang="en-US" sz="1800" dirty="0"/>
              <a:t> グループ経営管理</a:t>
            </a:r>
            <a:br>
              <a:rPr lang="en-US" altLang="ja-JP" dirty="0"/>
            </a:br>
            <a:r>
              <a:rPr lang="zh-TW" altLang="en-US" dirty="0"/>
              <a:t>機能改善</a:t>
            </a:r>
            <a:endParaRPr kumimoji="1" lang="ja-JP" altLang="en-US" dirty="0"/>
          </a:p>
        </p:txBody>
      </p:sp>
    </p:spTree>
    <p:extLst>
      <p:ext uri="{BB962C8B-B14F-4D97-AF65-F5344CB8AC3E}">
        <p14:creationId xmlns:p14="http://schemas.microsoft.com/office/powerpoint/2010/main" val="3641238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©2026 Canon IT Solutions Inc. All rights reserved.</a:t>
            </a:r>
            <a:endParaRPr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44</a:t>
            </a:fld>
            <a:endParaRPr lang="ja-JP" altLang="en-US" dirty="0"/>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err="1"/>
              <a:t>SuperStream</a:t>
            </a:r>
            <a:r>
              <a:rPr lang="en-US" altLang="ja-JP" dirty="0"/>
              <a:t>-NX </a:t>
            </a:r>
            <a:r>
              <a:rPr lang="ja-JP" altLang="en-US" dirty="0"/>
              <a:t>グループ経営管理</a:t>
            </a:r>
            <a:endParaRPr lang="en-US" altLang="ja-JP" dirty="0"/>
          </a:p>
          <a:p>
            <a:pPr>
              <a:lnSpc>
                <a:spcPct val="150000"/>
              </a:lnSpc>
              <a:spcAft>
                <a:spcPts val="400"/>
              </a:spcAft>
            </a:pPr>
            <a:r>
              <a:rPr lang="ja-JP" altLang="en-US" sz="1200" dirty="0"/>
              <a:t>機能改善</a:t>
            </a:r>
            <a:endParaRPr lang="en-US" altLang="zh-TW" sz="1200" dirty="0"/>
          </a:p>
          <a:p>
            <a:pPr>
              <a:lnSpc>
                <a:spcPct val="150000"/>
              </a:lnSpc>
              <a:spcAft>
                <a:spcPts val="400"/>
              </a:spcAft>
            </a:pPr>
            <a:r>
              <a:rPr lang="ja-JP" altLang="en-US" sz="1200" dirty="0"/>
              <a:t>　</a:t>
            </a:r>
            <a:r>
              <a:rPr lang="zh-TW" altLang="en-US" sz="1200" dirty="0"/>
              <a:t>運用支援強化対応</a:t>
            </a:r>
            <a:endParaRPr lang="en-US" altLang="ja-JP" sz="1200" dirty="0"/>
          </a:p>
          <a:p>
            <a:pPr>
              <a:lnSpc>
                <a:spcPct val="150000"/>
              </a:lnSpc>
              <a:spcAft>
                <a:spcPts val="400"/>
              </a:spcAft>
            </a:pPr>
            <a:r>
              <a:rPr lang="ja-JP" altLang="en-US" sz="1200" dirty="0"/>
              <a:t>　１．ファイルダウンロードボード</a:t>
            </a:r>
            <a:endParaRPr lang="en-US" altLang="ja-JP" sz="1200" dirty="0">
              <a:solidFill>
                <a:srgbClr val="92D050"/>
              </a:solidFill>
            </a:endParaRPr>
          </a:p>
          <a:p>
            <a:pPr>
              <a:lnSpc>
                <a:spcPct val="150000"/>
              </a:lnSpc>
              <a:spcAft>
                <a:spcPts val="400"/>
              </a:spcAft>
            </a:pPr>
            <a:r>
              <a:rPr lang="ja-JP" altLang="en-US" sz="1200" dirty="0"/>
              <a:t>　</a:t>
            </a:r>
            <a:r>
              <a:rPr lang="en-US" altLang="zh-TW" sz="1200" dirty="0"/>
              <a:t>NX</a:t>
            </a:r>
            <a:r>
              <a:rPr lang="zh-TW" altLang="en-US" sz="1200" dirty="0"/>
              <a:t>連携支援強化対応</a:t>
            </a:r>
            <a:endParaRPr lang="en-US" altLang="ja-JP" sz="1200" dirty="0"/>
          </a:p>
          <a:p>
            <a:pPr>
              <a:lnSpc>
                <a:spcPct val="150000"/>
              </a:lnSpc>
              <a:spcAft>
                <a:spcPts val="400"/>
              </a:spcAft>
            </a:pPr>
            <a:r>
              <a:rPr lang="ja-JP" altLang="en-US" sz="1200" dirty="0"/>
              <a:t>　２．主要トランザクションのレコード数増加推移ボード</a:t>
            </a:r>
            <a:endParaRPr lang="en-US" altLang="ja-JP" sz="1200" dirty="0"/>
          </a:p>
          <a:p>
            <a:pPr>
              <a:lnSpc>
                <a:spcPct val="150000"/>
              </a:lnSpc>
              <a:spcAft>
                <a:spcPts val="400"/>
              </a:spcAft>
            </a:pPr>
            <a:r>
              <a:rPr lang="ja-JP" altLang="en-US" sz="1200" dirty="0"/>
              <a:t>　３．当月・累計損益計算</a:t>
            </a:r>
            <a:r>
              <a:rPr lang="en-US" altLang="ja-JP" sz="1200" dirty="0"/>
              <a:t>1</a:t>
            </a:r>
            <a:r>
              <a:rPr lang="ja-JP" altLang="en-US" sz="1200" dirty="0"/>
              <a:t>チャートボード</a:t>
            </a:r>
            <a:endParaRPr lang="en-US" altLang="ja-JP" sz="1200" dirty="0"/>
          </a:p>
          <a:p>
            <a:pPr>
              <a:lnSpc>
                <a:spcPct val="150000"/>
              </a:lnSpc>
              <a:spcAft>
                <a:spcPts val="400"/>
              </a:spcAft>
            </a:pPr>
            <a:r>
              <a:rPr lang="ja-JP" altLang="en-US" sz="1200" dirty="0"/>
              <a:t>　４．当月・累計損益計算</a:t>
            </a:r>
            <a:r>
              <a:rPr lang="en-US" altLang="ja-JP" sz="1200" dirty="0"/>
              <a:t>DS1</a:t>
            </a:r>
            <a:r>
              <a:rPr lang="ja-JP" altLang="en-US" sz="1200" dirty="0"/>
              <a:t>ボード​</a:t>
            </a:r>
            <a:endParaRPr lang="en-US" altLang="ja-JP" sz="1200" dirty="0"/>
          </a:p>
          <a:p>
            <a:pPr>
              <a:lnSpc>
                <a:spcPct val="150000"/>
              </a:lnSpc>
              <a:spcAft>
                <a:spcPts val="400"/>
              </a:spcAft>
            </a:pPr>
            <a:r>
              <a:rPr lang="ja-JP" altLang="en-US" sz="1200" dirty="0"/>
              <a:t>　５．</a:t>
            </a:r>
            <a:r>
              <a:rPr lang="en-US" altLang="ja-JP" sz="1200" dirty="0"/>
              <a:t>CAGR</a:t>
            </a:r>
            <a:r>
              <a:rPr lang="ja-JP" altLang="en-US" sz="1200" dirty="0"/>
              <a:t>（年平均成長率）分析ボード</a:t>
            </a:r>
            <a:endParaRPr lang="en-US" altLang="ja-JP" sz="1200" dirty="0">
              <a:solidFill>
                <a:srgbClr val="92D050"/>
              </a:solidFill>
            </a:endParaRPr>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4258207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45</a:t>
            </a:fld>
            <a:endParaRPr kumimoji="1" lang="ja-JP" altLang="en-US" dirty="0"/>
          </a:p>
        </p:txBody>
      </p:sp>
      <p:sp>
        <p:nvSpPr>
          <p:cNvPr id="4" name="タイトル 3"/>
          <p:cNvSpPr>
            <a:spLocks noGrp="1"/>
          </p:cNvSpPr>
          <p:nvPr>
            <p:ph type="title"/>
          </p:nvPr>
        </p:nvSpPr>
        <p:spPr>
          <a:xfrm>
            <a:off x="358775" y="267494"/>
            <a:ext cx="7273565" cy="584267"/>
          </a:xfrm>
        </p:spPr>
        <p:txBody>
          <a:bodyPr/>
          <a:lstStyle/>
          <a:p>
            <a:r>
              <a:rPr lang="en-US" altLang="ja-JP" sz="2400" dirty="0" err="1">
                <a:latin typeface="+mn-ea"/>
              </a:rPr>
              <a:t>SuperStream</a:t>
            </a:r>
            <a:r>
              <a:rPr lang="en-US" altLang="ja-JP" sz="2400" dirty="0">
                <a:latin typeface="+mn-ea"/>
              </a:rPr>
              <a:t>-NX</a:t>
            </a:r>
            <a:r>
              <a:rPr lang="ja-JP" altLang="en-US" sz="2400" dirty="0">
                <a:latin typeface="+mn-ea"/>
              </a:rPr>
              <a:t> グループ経営管理 </a:t>
            </a:r>
            <a:r>
              <a:rPr lang="zh-TW" altLang="en-US" sz="1800" dirty="0">
                <a:latin typeface="+mn-ea"/>
              </a:rPr>
              <a:t>運用支援強化対応</a:t>
            </a:r>
            <a:br>
              <a:rPr lang="en-US" altLang="ja-JP" sz="2800" dirty="0"/>
            </a:br>
            <a:r>
              <a:rPr lang="en-US" altLang="ja-JP" sz="1800" dirty="0"/>
              <a:t>1</a:t>
            </a:r>
            <a:r>
              <a:rPr lang="ja-JP" altLang="en-US" sz="1800" dirty="0"/>
              <a:t>．ファイルダウンロードボード​</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987574"/>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アプリケーションサーバー内に配置したファイルを、クライアント</a:t>
            </a:r>
            <a:r>
              <a:rPr lang="en-US" altLang="ja-JP" dirty="0">
                <a:solidFill>
                  <a:prstClr val="black"/>
                </a:solidFill>
              </a:rPr>
              <a:t>PC</a:t>
            </a:r>
            <a:r>
              <a:rPr lang="ja-JP" altLang="en-US" dirty="0">
                <a:solidFill>
                  <a:prstClr val="black"/>
                </a:solidFill>
              </a:rPr>
              <a:t>にダウンロードまたは閲覧する機能のボードを</a:t>
            </a:r>
          </a:p>
          <a:p>
            <a:pPr>
              <a:lnSpc>
                <a:spcPts val="1900"/>
              </a:lnSpc>
              <a:buClr>
                <a:srgbClr val="F9BE00"/>
              </a:buClr>
            </a:pPr>
            <a:r>
              <a:rPr lang="ja-JP" altLang="en-US" dirty="0">
                <a:solidFill>
                  <a:prstClr val="black"/>
                </a:solidFill>
              </a:rPr>
              <a:t>　追加します</a:t>
            </a:r>
            <a:endParaRPr lang="en-US" altLang="ja-JP" sz="1100" dirty="0">
              <a:solidFill>
                <a:prstClr val="black"/>
              </a:solidFill>
            </a:endParaRPr>
          </a:p>
        </p:txBody>
      </p:sp>
      <p:pic>
        <p:nvPicPr>
          <p:cNvPr id="23" name="図 22"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F77209B8-40E3-288A-CAF1-83C5F00E7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5" y="1680666"/>
            <a:ext cx="6528375" cy="3123332"/>
          </a:xfrm>
          <a:prstGeom prst="rect">
            <a:avLst/>
          </a:prstGeom>
          <a:ln>
            <a:solidFill>
              <a:schemeClr val="bg1">
                <a:lumMod val="50000"/>
              </a:schemeClr>
            </a:solidFill>
          </a:ln>
        </p:spPr>
      </p:pic>
    </p:spTree>
    <p:extLst>
      <p:ext uri="{BB962C8B-B14F-4D97-AF65-F5344CB8AC3E}">
        <p14:creationId xmlns:p14="http://schemas.microsoft.com/office/powerpoint/2010/main" val="1967054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46</a:t>
            </a:fld>
            <a:endParaRPr kumimoji="1" lang="ja-JP" altLang="en-US" dirty="0"/>
          </a:p>
        </p:txBody>
      </p:sp>
      <p:sp>
        <p:nvSpPr>
          <p:cNvPr id="4" name="タイトル 3"/>
          <p:cNvSpPr>
            <a:spLocks noGrp="1"/>
          </p:cNvSpPr>
          <p:nvPr>
            <p:ph type="title"/>
          </p:nvPr>
        </p:nvSpPr>
        <p:spPr>
          <a:xfrm>
            <a:off x="358775" y="267494"/>
            <a:ext cx="7273565" cy="584267"/>
          </a:xfrm>
        </p:spPr>
        <p:txBody>
          <a:bodyPr/>
          <a:lstStyle/>
          <a:p>
            <a:r>
              <a:rPr lang="en-US" altLang="ja-JP" sz="2400" dirty="0" err="1">
                <a:latin typeface="+mn-ea"/>
              </a:rPr>
              <a:t>SuperStream</a:t>
            </a:r>
            <a:r>
              <a:rPr lang="en-US" altLang="ja-JP" sz="2400" dirty="0">
                <a:latin typeface="+mn-ea"/>
              </a:rPr>
              <a:t>-NX</a:t>
            </a:r>
            <a:r>
              <a:rPr lang="ja-JP" altLang="en-US" sz="2400" dirty="0">
                <a:latin typeface="+mn-ea"/>
              </a:rPr>
              <a:t> グループ経営管理 </a:t>
            </a:r>
            <a:r>
              <a:rPr lang="en-US" altLang="zh-TW" sz="1400" dirty="0">
                <a:latin typeface="+mn-ea"/>
              </a:rPr>
              <a:t>NX</a:t>
            </a:r>
            <a:r>
              <a:rPr lang="zh-TW" altLang="en-US" sz="1400" dirty="0">
                <a:latin typeface="+mn-ea"/>
              </a:rPr>
              <a:t>連携支援強化対応</a:t>
            </a:r>
            <a:br>
              <a:rPr lang="en-US" altLang="ja-JP" sz="1400" dirty="0"/>
            </a:br>
            <a:r>
              <a:rPr lang="en-US" altLang="ja-JP" sz="1800" dirty="0"/>
              <a:t>2</a:t>
            </a:r>
            <a:r>
              <a:rPr lang="ja-JP" altLang="en-US" sz="1800" dirty="0"/>
              <a:t>．主要トランザクション増加推移ボード​</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毎月３回、取込更新</a:t>
            </a:r>
            <a:r>
              <a:rPr lang="en-US" altLang="ja-JP" dirty="0">
                <a:solidFill>
                  <a:prstClr val="black"/>
                </a:solidFill>
              </a:rPr>
              <a:t>.bat</a:t>
            </a:r>
            <a:r>
              <a:rPr lang="ja-JP" altLang="en-US" dirty="0">
                <a:solidFill>
                  <a:prstClr val="black"/>
                </a:solidFill>
              </a:rPr>
              <a:t>を動作させた際に、主要トランザクションの年度毎のレコード数を取得し、</a:t>
            </a:r>
            <a:endParaRPr lang="en-US" altLang="ja-JP" dirty="0">
              <a:solidFill>
                <a:prstClr val="black"/>
              </a:solidFill>
            </a:endParaRPr>
          </a:p>
          <a:p>
            <a:pPr>
              <a:lnSpc>
                <a:spcPts val="1900"/>
              </a:lnSpc>
              <a:buClr>
                <a:srgbClr val="F9BE00"/>
              </a:buClr>
            </a:pPr>
            <a:r>
              <a:rPr lang="ja-JP" altLang="en-US" dirty="0">
                <a:solidFill>
                  <a:prstClr val="black"/>
                </a:solidFill>
              </a:rPr>
              <a:t>　前回分との差分を更新し記録します。加えて、年度別レコード件数の増加の推移を視覚的に表示するボードを追加します</a:t>
            </a:r>
          </a:p>
        </p:txBody>
      </p:sp>
      <p:sp>
        <p:nvSpPr>
          <p:cNvPr id="6" name="テキスト プレースホルダー 2">
            <a:extLst>
              <a:ext uri="{FF2B5EF4-FFF2-40B4-BE49-F238E27FC236}">
                <a16:creationId xmlns:a16="http://schemas.microsoft.com/office/drawing/2014/main" id="{BBA859F8-4390-4E66-3A63-E05B3330C257}"/>
              </a:ext>
            </a:extLst>
          </p:cNvPr>
          <p:cNvSpPr>
            <a:spLocks noGrp="1"/>
          </p:cNvSpPr>
          <p:nvPr>
            <p:ph type="body" sz="quarter" idx="14"/>
          </p:nvPr>
        </p:nvSpPr>
        <p:spPr>
          <a:xfrm>
            <a:off x="358775" y="2072263"/>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日々の</a:t>
            </a:r>
            <a:r>
              <a:rPr lang="en-US" altLang="ja-JP" dirty="0">
                <a:solidFill>
                  <a:prstClr val="black"/>
                </a:solidFill>
              </a:rPr>
              <a:t>NX</a:t>
            </a:r>
            <a:r>
              <a:rPr lang="ja-JP" altLang="en-US" dirty="0">
                <a:solidFill>
                  <a:prstClr val="black"/>
                </a:solidFill>
              </a:rPr>
              <a:t>統合会計連携において、月末や年度末に契約している最大レコード件数オーバーによりデータ連携できなく</a:t>
            </a:r>
          </a:p>
          <a:p>
            <a:pPr lvl="0">
              <a:lnSpc>
                <a:spcPts val="1900"/>
              </a:lnSpc>
              <a:buClr>
                <a:srgbClr val="F9BE00"/>
              </a:buClr>
            </a:pPr>
            <a:r>
              <a:rPr lang="ja-JP" altLang="en-US" dirty="0">
                <a:solidFill>
                  <a:prstClr val="black"/>
                </a:solidFill>
              </a:rPr>
              <a:t>　なるケースが増加している</a:t>
            </a:r>
            <a:endParaRPr lang="en-US" altLang="ja-JP" sz="1100" dirty="0">
              <a:solidFill>
                <a:prstClr val="black"/>
              </a:solidFill>
            </a:endParaRPr>
          </a:p>
        </p:txBody>
      </p:sp>
      <p:sp>
        <p:nvSpPr>
          <p:cNvPr id="7" name="テキスト プレースホルダー 2">
            <a:extLst>
              <a:ext uri="{FF2B5EF4-FFF2-40B4-BE49-F238E27FC236}">
                <a16:creationId xmlns:a16="http://schemas.microsoft.com/office/drawing/2014/main" id="{D9D2385B-6343-637D-2279-89AC7852E81E}"/>
              </a:ext>
            </a:extLst>
          </p:cNvPr>
          <p:cNvSpPr txBox="1">
            <a:spLocks/>
          </p:cNvSpPr>
          <p:nvPr/>
        </p:nvSpPr>
        <p:spPr>
          <a:xfrm>
            <a:off x="359532" y="29314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主要なトランザクション</a:t>
            </a:r>
            <a:r>
              <a:rPr lang="zh-CN" altLang="en-US" dirty="0">
                <a:solidFill>
                  <a:prstClr val="black"/>
                </a:solidFill>
              </a:rPr>
              <a:t>（</a:t>
            </a:r>
            <a:r>
              <a:rPr lang="en-US" altLang="zh-CN" dirty="0">
                <a:solidFill>
                  <a:prstClr val="black"/>
                </a:solidFill>
              </a:rPr>
              <a:t>DM_T</a:t>
            </a:r>
            <a:r>
              <a:rPr lang="zh-CN" altLang="en-US" dirty="0">
                <a:solidFill>
                  <a:prstClr val="black"/>
                </a:solidFill>
              </a:rPr>
              <a:t>残高、</a:t>
            </a:r>
            <a:r>
              <a:rPr lang="en-US" altLang="zh-CN" dirty="0">
                <a:solidFill>
                  <a:prstClr val="black"/>
                </a:solidFill>
              </a:rPr>
              <a:t>DM_Y</a:t>
            </a:r>
            <a:r>
              <a:rPr lang="zh-CN" altLang="en-US" dirty="0">
                <a:solidFill>
                  <a:prstClr val="black"/>
                </a:solidFill>
              </a:rPr>
              <a:t>残高、仕訳伝票、実績残高、単体予算残高）</a:t>
            </a:r>
            <a:r>
              <a:rPr lang="ja-JP" altLang="en-US" dirty="0">
                <a:solidFill>
                  <a:prstClr val="black"/>
                </a:solidFill>
              </a:rPr>
              <a:t>の年間増加量を把握すること</a:t>
            </a:r>
          </a:p>
          <a:p>
            <a:pPr>
              <a:lnSpc>
                <a:spcPts val="1900"/>
              </a:lnSpc>
              <a:buClr>
                <a:srgbClr val="F9BE00"/>
              </a:buClr>
            </a:pPr>
            <a:r>
              <a:rPr lang="ja-JP" altLang="en-US" dirty="0">
                <a:solidFill>
                  <a:prstClr val="black"/>
                </a:solidFill>
              </a:rPr>
              <a:t>　で、事前に対応を検討することが可能となります</a:t>
            </a:r>
            <a:endParaRPr lang="en-US" altLang="ja-JP" sz="1100" dirty="0">
              <a:solidFill>
                <a:prstClr val="black"/>
              </a:solidFill>
            </a:endParaRPr>
          </a:p>
        </p:txBody>
      </p:sp>
    </p:spTree>
    <p:extLst>
      <p:ext uri="{BB962C8B-B14F-4D97-AF65-F5344CB8AC3E}">
        <p14:creationId xmlns:p14="http://schemas.microsoft.com/office/powerpoint/2010/main" val="1761992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47</a:t>
            </a:fld>
            <a:endParaRPr kumimoji="1" lang="ja-JP" altLang="en-US" dirty="0"/>
          </a:p>
        </p:txBody>
      </p:sp>
      <p:sp>
        <p:nvSpPr>
          <p:cNvPr id="4" name="タイトル 3"/>
          <p:cNvSpPr>
            <a:spLocks noGrp="1"/>
          </p:cNvSpPr>
          <p:nvPr>
            <p:ph type="title"/>
          </p:nvPr>
        </p:nvSpPr>
        <p:spPr>
          <a:xfrm>
            <a:off x="358775" y="267494"/>
            <a:ext cx="7273565" cy="584267"/>
          </a:xfrm>
        </p:spPr>
        <p:txBody>
          <a:bodyPr/>
          <a:lstStyle/>
          <a:p>
            <a:r>
              <a:rPr lang="en-US" altLang="ja-JP" sz="2400" dirty="0" err="1">
                <a:latin typeface="+mn-ea"/>
              </a:rPr>
              <a:t>SuperStream</a:t>
            </a:r>
            <a:r>
              <a:rPr lang="en-US" altLang="ja-JP" sz="2400" dirty="0">
                <a:latin typeface="+mn-ea"/>
              </a:rPr>
              <a:t>-NX</a:t>
            </a:r>
            <a:r>
              <a:rPr lang="ja-JP" altLang="en-US" sz="2400" dirty="0">
                <a:latin typeface="+mn-ea"/>
              </a:rPr>
              <a:t> グループ経営管理 </a:t>
            </a:r>
            <a:r>
              <a:rPr lang="en-US" altLang="zh-TW" sz="1400" dirty="0">
                <a:latin typeface="+mn-ea"/>
              </a:rPr>
              <a:t>NX</a:t>
            </a:r>
            <a:r>
              <a:rPr lang="zh-TW" altLang="en-US" sz="1400" dirty="0">
                <a:latin typeface="+mn-ea"/>
              </a:rPr>
              <a:t>連携支援強化対応</a:t>
            </a:r>
            <a:br>
              <a:rPr lang="en-US" altLang="ja-JP" sz="1400" dirty="0"/>
            </a:br>
            <a:r>
              <a:rPr lang="en-US" altLang="ja-JP" sz="1800" dirty="0"/>
              <a:t>2</a:t>
            </a:r>
            <a:r>
              <a:rPr lang="ja-JP" altLang="en-US" sz="1800" dirty="0"/>
              <a:t>．主要トランザクション増加推移ボード​</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dirty="0"/>
          </a:p>
        </p:txBody>
      </p:sp>
      <p:pic>
        <p:nvPicPr>
          <p:cNvPr id="11" name="図 10"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1FA29E89-0083-CC97-2B04-0FA4AFE28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96" y="903605"/>
            <a:ext cx="7095255" cy="3540353"/>
          </a:xfrm>
          <a:prstGeom prst="rect">
            <a:avLst/>
          </a:prstGeom>
          <a:ln>
            <a:solidFill>
              <a:schemeClr val="bg1">
                <a:lumMod val="50000"/>
              </a:schemeClr>
            </a:solidFill>
          </a:ln>
        </p:spPr>
      </p:pic>
      <p:sp>
        <p:nvSpPr>
          <p:cNvPr id="12" name="角丸四角形 8">
            <a:extLst>
              <a:ext uri="{FF2B5EF4-FFF2-40B4-BE49-F238E27FC236}">
                <a16:creationId xmlns:a16="http://schemas.microsoft.com/office/drawing/2014/main" id="{093E9B5D-DD09-0249-715E-2A507E67DD07}"/>
              </a:ext>
            </a:extLst>
          </p:cNvPr>
          <p:cNvSpPr/>
          <p:nvPr/>
        </p:nvSpPr>
        <p:spPr>
          <a:xfrm>
            <a:off x="355387" y="4487181"/>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3" name="正方形/長方形 12">
            <a:extLst>
              <a:ext uri="{FF2B5EF4-FFF2-40B4-BE49-F238E27FC236}">
                <a16:creationId xmlns:a16="http://schemas.microsoft.com/office/drawing/2014/main" id="{EFD73A60-9E08-FC29-2011-C5918C261EA2}"/>
              </a:ext>
            </a:extLst>
          </p:cNvPr>
          <p:cNvSpPr/>
          <p:nvPr/>
        </p:nvSpPr>
        <p:spPr>
          <a:xfrm>
            <a:off x="1234364" y="4478796"/>
            <a:ext cx="7725511" cy="276999"/>
          </a:xfrm>
          <a:prstGeom prst="rect">
            <a:avLst/>
          </a:prstGeom>
        </p:spPr>
        <p:txBody>
          <a:bodyPr wrap="square">
            <a:spAutoFit/>
          </a:bodyPr>
          <a:lstStyle/>
          <a:p>
            <a:r>
              <a:rPr lang="ja-JP" altLang="en-US" sz="1200" b="1" dirty="0">
                <a:solidFill>
                  <a:schemeClr val="accent3">
                    <a:lumMod val="75000"/>
                  </a:schemeClr>
                </a:solidFill>
              </a:rPr>
              <a:t>取込更新</a:t>
            </a:r>
            <a:r>
              <a:rPr lang="en-US" altLang="ja-JP" sz="1200" b="1" dirty="0">
                <a:solidFill>
                  <a:schemeClr val="accent3">
                    <a:lumMod val="75000"/>
                  </a:schemeClr>
                </a:solidFill>
              </a:rPr>
              <a:t>.BAT</a:t>
            </a:r>
            <a:r>
              <a:rPr lang="ja-JP" altLang="en-US" sz="1200" b="1" dirty="0">
                <a:solidFill>
                  <a:schemeClr val="accent3">
                    <a:lumMod val="75000"/>
                  </a:schemeClr>
                </a:solidFill>
              </a:rPr>
              <a:t>に新たに処理を追加しています</a:t>
            </a:r>
          </a:p>
        </p:txBody>
      </p:sp>
    </p:spTree>
    <p:extLst>
      <p:ext uri="{BB962C8B-B14F-4D97-AF65-F5344CB8AC3E}">
        <p14:creationId xmlns:p14="http://schemas.microsoft.com/office/powerpoint/2010/main" val="2038538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48</a:t>
            </a:fld>
            <a:endParaRPr kumimoji="1" lang="ja-JP" altLang="en-US" dirty="0"/>
          </a:p>
        </p:txBody>
      </p:sp>
      <p:sp>
        <p:nvSpPr>
          <p:cNvPr id="4" name="タイトル 3"/>
          <p:cNvSpPr>
            <a:spLocks noGrp="1"/>
          </p:cNvSpPr>
          <p:nvPr>
            <p:ph type="title"/>
          </p:nvPr>
        </p:nvSpPr>
        <p:spPr>
          <a:xfrm>
            <a:off x="358775" y="267494"/>
            <a:ext cx="7273565" cy="584267"/>
          </a:xfrm>
        </p:spPr>
        <p:txBody>
          <a:bodyPr/>
          <a:lstStyle/>
          <a:p>
            <a:r>
              <a:rPr lang="en-US" altLang="ja-JP" sz="2400" dirty="0" err="1">
                <a:latin typeface="+mn-ea"/>
              </a:rPr>
              <a:t>SuperStream</a:t>
            </a:r>
            <a:r>
              <a:rPr lang="en-US" altLang="ja-JP" sz="2400" dirty="0">
                <a:latin typeface="+mn-ea"/>
              </a:rPr>
              <a:t>-NX</a:t>
            </a:r>
            <a:r>
              <a:rPr lang="ja-JP" altLang="en-US" sz="2400" dirty="0">
                <a:latin typeface="+mn-ea"/>
              </a:rPr>
              <a:t> グループ経営管理 </a:t>
            </a:r>
            <a:r>
              <a:rPr lang="en-US" altLang="zh-TW" sz="1400" dirty="0">
                <a:latin typeface="+mn-ea"/>
              </a:rPr>
              <a:t>NX</a:t>
            </a:r>
            <a:r>
              <a:rPr lang="zh-TW" altLang="en-US" sz="1400" dirty="0">
                <a:latin typeface="+mn-ea"/>
              </a:rPr>
              <a:t>連携支援強化対応</a:t>
            </a:r>
            <a:br>
              <a:rPr lang="en-US" altLang="ja-JP" sz="1400" dirty="0"/>
            </a:br>
            <a:r>
              <a:rPr lang="en-US" altLang="ja-JP" sz="1800" dirty="0"/>
              <a:t>3</a:t>
            </a:r>
            <a:r>
              <a:rPr lang="ja-JP" altLang="en-US" sz="1800" dirty="0"/>
              <a:t>．当月・累計損益計算</a:t>
            </a:r>
            <a:r>
              <a:rPr lang="en-US" altLang="ja-JP" sz="1800" dirty="0"/>
              <a:t>1</a:t>
            </a:r>
            <a:r>
              <a:rPr lang="ja-JP" altLang="en-US" sz="1800" dirty="0"/>
              <a:t>チャートボード</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775" y="972896"/>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年累計用データソースと単月集計用データソース、二つのデータソースを使用し、一つの集計表アイテムで出力する</a:t>
            </a:r>
            <a:endParaRPr lang="en-US" altLang="ja-JP" dirty="0">
              <a:solidFill>
                <a:prstClr val="black"/>
              </a:solidFill>
            </a:endParaRPr>
          </a:p>
          <a:p>
            <a:pPr>
              <a:lnSpc>
                <a:spcPts val="1900"/>
              </a:lnSpc>
              <a:buClr>
                <a:srgbClr val="F9BE00"/>
              </a:buClr>
            </a:pPr>
            <a:r>
              <a:rPr lang="ja-JP" altLang="en-US" dirty="0">
                <a:solidFill>
                  <a:prstClr val="black"/>
                </a:solidFill>
              </a:rPr>
              <a:t>　サンプルボードを追加します</a:t>
            </a:r>
            <a:endParaRPr lang="en-US" altLang="ja-JP" sz="1100" dirty="0">
              <a:solidFill>
                <a:prstClr val="black"/>
              </a:solidFill>
            </a:endParaRPr>
          </a:p>
        </p:txBody>
      </p:sp>
      <p:pic>
        <p:nvPicPr>
          <p:cNvPr id="11" name="図 10" descr="グラフィカル ユーザー インターフェイス, アプリケーション, テーブル&#10;&#10;AI によって生成されたコンテンツは間違っている可能性があります。">
            <a:extLst>
              <a:ext uri="{FF2B5EF4-FFF2-40B4-BE49-F238E27FC236}">
                <a16:creationId xmlns:a16="http://schemas.microsoft.com/office/drawing/2014/main" id="{BC82A880-5DD9-AEA6-642F-EEB572600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652" y="1860475"/>
            <a:ext cx="5879976" cy="2822388"/>
          </a:xfrm>
          <a:prstGeom prst="rect">
            <a:avLst/>
          </a:prstGeom>
          <a:ln>
            <a:solidFill>
              <a:schemeClr val="bg1">
                <a:lumMod val="65000"/>
              </a:schemeClr>
            </a:solidFill>
          </a:ln>
        </p:spPr>
      </p:pic>
    </p:spTree>
    <p:extLst>
      <p:ext uri="{BB962C8B-B14F-4D97-AF65-F5344CB8AC3E}">
        <p14:creationId xmlns:p14="http://schemas.microsoft.com/office/powerpoint/2010/main" val="3207758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49</a:t>
            </a:fld>
            <a:endParaRPr kumimoji="1" lang="ja-JP" altLang="en-US" dirty="0"/>
          </a:p>
        </p:txBody>
      </p:sp>
      <p:sp>
        <p:nvSpPr>
          <p:cNvPr id="4" name="タイトル 3"/>
          <p:cNvSpPr>
            <a:spLocks noGrp="1"/>
          </p:cNvSpPr>
          <p:nvPr>
            <p:ph type="title"/>
          </p:nvPr>
        </p:nvSpPr>
        <p:spPr>
          <a:xfrm>
            <a:off x="358775" y="267494"/>
            <a:ext cx="7273565" cy="584267"/>
          </a:xfrm>
        </p:spPr>
        <p:txBody>
          <a:bodyPr/>
          <a:lstStyle/>
          <a:p>
            <a:r>
              <a:rPr lang="en-US" altLang="ja-JP" sz="2400" dirty="0" err="1">
                <a:latin typeface="+mn-ea"/>
              </a:rPr>
              <a:t>SuperStream</a:t>
            </a:r>
            <a:r>
              <a:rPr lang="en-US" altLang="ja-JP" sz="2400" dirty="0">
                <a:latin typeface="+mn-ea"/>
              </a:rPr>
              <a:t>-NX</a:t>
            </a:r>
            <a:r>
              <a:rPr lang="ja-JP" altLang="en-US" sz="2400" dirty="0">
                <a:latin typeface="+mn-ea"/>
              </a:rPr>
              <a:t> グループ経営管理 </a:t>
            </a:r>
            <a:r>
              <a:rPr lang="en-US" altLang="zh-TW" sz="1400" dirty="0">
                <a:latin typeface="+mn-ea"/>
              </a:rPr>
              <a:t>NX</a:t>
            </a:r>
            <a:r>
              <a:rPr lang="zh-TW" altLang="en-US" sz="1400" dirty="0">
                <a:latin typeface="+mn-ea"/>
              </a:rPr>
              <a:t>連携支援強化対応</a:t>
            </a:r>
            <a:br>
              <a:rPr lang="en-US" altLang="ja-JP" sz="1400" dirty="0"/>
            </a:br>
            <a:r>
              <a:rPr lang="en-US" altLang="ja-JP" sz="1800" dirty="0"/>
              <a:t>4</a:t>
            </a:r>
            <a:r>
              <a:rPr lang="ja-JP" altLang="en-US" sz="1800" dirty="0"/>
              <a:t>．当月・累計損益計算</a:t>
            </a:r>
            <a:r>
              <a:rPr lang="en-US" altLang="ja-JP" sz="1800" dirty="0"/>
              <a:t>DS1</a:t>
            </a:r>
            <a:r>
              <a:rPr lang="ja-JP" altLang="en-US" sz="1800" dirty="0"/>
              <a:t>ボード</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966849"/>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一つのデータソースを使用し、年累計を集計する際にカスタム項目で単月用項目を作成し、</a:t>
            </a:r>
            <a:endParaRPr lang="en-US" altLang="ja-JP" dirty="0">
              <a:solidFill>
                <a:prstClr val="black"/>
              </a:solidFill>
            </a:endParaRPr>
          </a:p>
          <a:p>
            <a:pPr>
              <a:lnSpc>
                <a:spcPts val="1900"/>
              </a:lnSpc>
              <a:buClr>
                <a:srgbClr val="F9BE00"/>
              </a:buClr>
            </a:pPr>
            <a:r>
              <a:rPr lang="ja-JP" altLang="en-US" dirty="0">
                <a:solidFill>
                  <a:prstClr val="black"/>
                </a:solidFill>
              </a:rPr>
              <a:t>　単月を条件に集計した集計表アイテムで出力するサンプルボードを追加します</a:t>
            </a:r>
            <a:endParaRPr lang="en-US" altLang="ja-JP" dirty="0">
              <a:solidFill>
                <a:prstClr val="black"/>
              </a:solidFill>
            </a:endParaRPr>
          </a:p>
        </p:txBody>
      </p:sp>
      <p:pic>
        <p:nvPicPr>
          <p:cNvPr id="11" name="図 10" descr="グラフィカル ユーザー インターフェイス, アプリケーション, テーブル&#10;&#10;AI によって生成されたコンテンツは間違っている可能性があります。">
            <a:extLst>
              <a:ext uri="{FF2B5EF4-FFF2-40B4-BE49-F238E27FC236}">
                <a16:creationId xmlns:a16="http://schemas.microsoft.com/office/drawing/2014/main" id="{0AEBB278-FE31-77CC-713B-6535C3542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870298"/>
            <a:ext cx="6096000" cy="2933700"/>
          </a:xfrm>
          <a:prstGeom prst="rect">
            <a:avLst/>
          </a:prstGeom>
          <a:ln>
            <a:solidFill>
              <a:schemeClr val="bg1">
                <a:lumMod val="65000"/>
              </a:schemeClr>
            </a:solidFill>
          </a:ln>
        </p:spPr>
      </p:pic>
    </p:spTree>
    <p:extLst>
      <p:ext uri="{BB962C8B-B14F-4D97-AF65-F5344CB8AC3E}">
        <p14:creationId xmlns:p14="http://schemas.microsoft.com/office/powerpoint/2010/main" val="97482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a:t>
            </a:fld>
            <a:endParaRPr kumimoji="1" lang="ja-JP" altLang="en-US" dirty="0"/>
          </a:p>
        </p:txBody>
      </p:sp>
      <p:sp>
        <p:nvSpPr>
          <p:cNvPr id="4" name="タイトル 3"/>
          <p:cNvSpPr>
            <a:spLocks noGrp="1"/>
          </p:cNvSpPr>
          <p:nvPr>
            <p:ph type="title"/>
          </p:nvPr>
        </p:nvSpPr>
        <p:spPr>
          <a:xfrm>
            <a:off x="358775" y="267494"/>
            <a:ext cx="9109769" cy="584267"/>
          </a:xfrm>
        </p:spPr>
        <p:txBody>
          <a:bodyPr/>
          <a:lstStyle/>
          <a:p>
            <a:r>
              <a:rPr lang="en-US" altLang="ja-JP" sz="2400" dirty="0" err="1">
                <a:latin typeface="+mn-ea"/>
              </a:rPr>
              <a:t>SuperStream</a:t>
            </a:r>
            <a:r>
              <a:rPr lang="en-US" altLang="ja-JP" sz="2400" dirty="0">
                <a:latin typeface="+mn-ea"/>
              </a:rPr>
              <a:t>-NX </a:t>
            </a:r>
            <a:r>
              <a:rPr lang="ja-JP" altLang="en-US" sz="2400" dirty="0">
                <a:latin typeface="+mn-ea"/>
              </a:rPr>
              <a:t>システム連携ツール</a:t>
            </a:r>
            <a:br>
              <a:rPr lang="en-US" altLang="ja-JP" sz="2400" dirty="0">
                <a:latin typeface="+mn-ea"/>
              </a:rPr>
            </a:br>
            <a:r>
              <a:rPr lang="ja-JP" altLang="en-US" sz="2400" dirty="0">
                <a:latin typeface="+mn-ea"/>
              </a:rPr>
              <a:t>リリース時期　 </a:t>
            </a:r>
            <a:endParaRPr kumimoji="1" lang="ja-JP" altLang="en-US" sz="2400" dirty="0"/>
          </a:p>
        </p:txBody>
      </p:sp>
      <p:sp>
        <p:nvSpPr>
          <p:cNvPr id="5" name="フッター プレースホルダー 4"/>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20" name="テキスト プレースホルダー 2">
            <a:extLst>
              <a:ext uri="{FF2B5EF4-FFF2-40B4-BE49-F238E27FC236}">
                <a16:creationId xmlns:a16="http://schemas.microsoft.com/office/drawing/2014/main" id="{28D4B238-8571-4D79-C5AA-D1DCDE5784E8}"/>
              </a:ext>
            </a:extLst>
          </p:cNvPr>
          <p:cNvSpPr>
            <a:spLocks noGrp="1"/>
          </p:cNvSpPr>
          <p:nvPr>
            <p:ph type="body" sz="quarter" idx="14"/>
          </p:nvPr>
        </p:nvSpPr>
        <p:spPr>
          <a:xfrm>
            <a:off x="360000" y="1059582"/>
            <a:ext cx="8488164" cy="1281048"/>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2026-06-01</a:t>
            </a:r>
            <a:r>
              <a:rPr lang="ja-JP" altLang="en-US" sz="1400" b="1" dirty="0">
                <a:solidFill>
                  <a:schemeClr val="tx2"/>
                </a:solidFill>
              </a:rPr>
              <a:t>版リリースについて</a:t>
            </a:r>
            <a:endParaRPr lang="en-US" altLang="ja-JP" sz="1400" b="1" dirty="0">
              <a:solidFill>
                <a:schemeClr val="tx2"/>
              </a:solidFill>
            </a:endParaRPr>
          </a:p>
          <a:p>
            <a:pPr lvl="0">
              <a:lnSpc>
                <a:spcPts val="1900"/>
              </a:lnSpc>
              <a:buClr>
                <a:srgbClr val="F9BE00"/>
              </a:buClr>
            </a:pPr>
            <a:r>
              <a:rPr lang="ja-JP" altLang="en-US" b="1" dirty="0">
                <a:solidFill>
                  <a:srgbClr val="00AEEB"/>
                </a:solidFill>
              </a:rPr>
              <a:t>　</a:t>
            </a:r>
            <a:r>
              <a:rPr lang="en-US" altLang="ja-JP" b="1" dirty="0">
                <a:solidFill>
                  <a:schemeClr val="accent3">
                    <a:lumMod val="75000"/>
                  </a:schemeClr>
                </a:solidFill>
              </a:rPr>
              <a:t>2026</a:t>
            </a:r>
            <a:r>
              <a:rPr lang="ja-JP" altLang="en-US" b="1" dirty="0">
                <a:solidFill>
                  <a:schemeClr val="accent3">
                    <a:lumMod val="75000"/>
                  </a:schemeClr>
                </a:solidFill>
              </a:rPr>
              <a:t>年下旬に、新バージョン </a:t>
            </a:r>
            <a:r>
              <a:rPr lang="en-US" altLang="ja-JP" b="1" dirty="0">
                <a:solidFill>
                  <a:schemeClr val="accent3">
                    <a:lumMod val="75000"/>
                  </a:schemeClr>
                </a:solidFill>
              </a:rPr>
              <a:t>5.0.X</a:t>
            </a:r>
            <a:r>
              <a:rPr lang="ja-JP" altLang="en-US" b="1" dirty="0">
                <a:solidFill>
                  <a:schemeClr val="accent3">
                    <a:lumMod val="75000"/>
                  </a:schemeClr>
                </a:solidFill>
              </a:rPr>
              <a:t>（</a:t>
            </a:r>
            <a:r>
              <a:rPr lang="en-US" altLang="ja-JP" b="1" dirty="0">
                <a:solidFill>
                  <a:schemeClr val="accent3">
                    <a:lumMod val="75000"/>
                  </a:schemeClr>
                </a:solidFill>
              </a:rPr>
              <a:t>X</a:t>
            </a:r>
            <a:r>
              <a:rPr lang="ja-JP" altLang="en-US" b="1" dirty="0">
                <a:solidFill>
                  <a:schemeClr val="accent3">
                    <a:lumMod val="75000"/>
                  </a:schemeClr>
                </a:solidFill>
              </a:rPr>
              <a:t>の番号は現時点では未定）をリリースする予定です</a:t>
            </a:r>
            <a:endParaRPr lang="en-US" altLang="ja-JP" b="1" dirty="0">
              <a:solidFill>
                <a:schemeClr val="accent3">
                  <a:lumMod val="75000"/>
                </a:schemeClr>
              </a:solidFill>
            </a:endParaRPr>
          </a:p>
          <a:p>
            <a:pPr lvl="0">
              <a:lnSpc>
                <a:spcPts val="1900"/>
              </a:lnSpc>
              <a:buClr>
                <a:srgbClr val="F9BE00"/>
              </a:buClr>
            </a:pPr>
            <a:r>
              <a:rPr lang="ja-JP" altLang="en-US" b="1" dirty="0">
                <a:solidFill>
                  <a:schemeClr val="accent3">
                    <a:lumMod val="75000"/>
                  </a:schemeClr>
                </a:solidFill>
              </a:rPr>
              <a:t>　リリース時期が確定次第、</a:t>
            </a:r>
            <a:r>
              <a:rPr lang="en-US" altLang="ja-JP" b="1" dirty="0" err="1">
                <a:solidFill>
                  <a:schemeClr val="accent3">
                    <a:lumMod val="75000"/>
                  </a:schemeClr>
                </a:solidFill>
              </a:rPr>
              <a:t>NXExpress</a:t>
            </a:r>
            <a:r>
              <a:rPr lang="ja-JP" altLang="en-US" b="1" dirty="0">
                <a:solidFill>
                  <a:schemeClr val="accent3">
                    <a:lumMod val="75000"/>
                  </a:schemeClr>
                </a:solidFill>
              </a:rPr>
              <a:t>にてご連絡いたします</a:t>
            </a:r>
            <a:endParaRPr lang="en-US" altLang="ja-JP" b="1" dirty="0">
              <a:solidFill>
                <a:schemeClr val="accent3">
                  <a:lumMod val="75000"/>
                </a:schemeClr>
              </a:solidFill>
            </a:endParaRPr>
          </a:p>
          <a:p>
            <a:pPr lvl="0">
              <a:lnSpc>
                <a:spcPts val="1900"/>
              </a:lnSpc>
              <a:buClr>
                <a:srgbClr val="F9BE00"/>
              </a:buClr>
            </a:pPr>
            <a:r>
              <a:rPr lang="ja-JP" altLang="en-US" b="1" dirty="0">
                <a:solidFill>
                  <a:schemeClr val="accent3">
                    <a:lumMod val="75000"/>
                  </a:schemeClr>
                </a:solidFill>
              </a:rPr>
              <a:t>　新バージョンがリリースされるまでは、</a:t>
            </a:r>
            <a:r>
              <a:rPr lang="en-US" altLang="ja-JP" b="1" dirty="0">
                <a:solidFill>
                  <a:schemeClr val="accent3">
                    <a:lumMod val="75000"/>
                  </a:schemeClr>
                </a:solidFill>
              </a:rPr>
              <a:t>2025-06-01</a:t>
            </a:r>
            <a:r>
              <a:rPr lang="ja-JP" altLang="en-US" b="1" dirty="0">
                <a:solidFill>
                  <a:schemeClr val="accent3">
                    <a:lumMod val="75000"/>
                  </a:schemeClr>
                </a:solidFill>
              </a:rPr>
              <a:t>版（</a:t>
            </a:r>
            <a:r>
              <a:rPr lang="en-US" altLang="ja-JP" b="1" dirty="0">
                <a:solidFill>
                  <a:schemeClr val="accent3">
                    <a:lumMod val="75000"/>
                  </a:schemeClr>
                </a:solidFill>
              </a:rPr>
              <a:t>Ver.4.5 SP1</a:t>
            </a:r>
            <a:r>
              <a:rPr lang="ja-JP" altLang="en-US" b="1" dirty="0">
                <a:solidFill>
                  <a:schemeClr val="accent3">
                    <a:lumMod val="75000"/>
                  </a:schemeClr>
                </a:solidFill>
              </a:rPr>
              <a:t>）をご利用ください</a:t>
            </a:r>
            <a:endParaRPr lang="en-US" altLang="ja-JP" b="1" dirty="0">
              <a:solidFill>
                <a:schemeClr val="accent3">
                  <a:lumMod val="75000"/>
                </a:schemeClr>
              </a:solidFill>
            </a:endParaRPr>
          </a:p>
          <a:p>
            <a:pPr lvl="0">
              <a:lnSpc>
                <a:spcPts val="1900"/>
              </a:lnSpc>
              <a:buClr>
                <a:srgbClr val="F9BE00"/>
              </a:buClr>
            </a:pPr>
            <a:r>
              <a:rPr lang="ja-JP" altLang="en-US" b="1" dirty="0">
                <a:solidFill>
                  <a:schemeClr val="accent3">
                    <a:lumMod val="75000"/>
                  </a:schemeClr>
                </a:solidFill>
              </a:rPr>
              <a:t>　また、本日発表した内容は、今後変更となる可能性がありますので、あらかじめご了承ください</a:t>
            </a:r>
            <a:endParaRPr lang="ja-JP" altLang="en-US" b="1" dirty="0">
              <a:solidFill>
                <a:srgbClr val="FF0000"/>
              </a:solidFill>
            </a:endParaRPr>
          </a:p>
        </p:txBody>
      </p:sp>
      <p:sp>
        <p:nvSpPr>
          <p:cNvPr id="24" name="テキスト プレースホルダー 2">
            <a:extLst>
              <a:ext uri="{FF2B5EF4-FFF2-40B4-BE49-F238E27FC236}">
                <a16:creationId xmlns:a16="http://schemas.microsoft.com/office/drawing/2014/main" id="{F06ABDD9-4C4B-0ED0-CFB8-B6F30A8DC8AE}"/>
              </a:ext>
            </a:extLst>
          </p:cNvPr>
          <p:cNvSpPr txBox="1">
            <a:spLocks/>
          </p:cNvSpPr>
          <p:nvPr/>
        </p:nvSpPr>
        <p:spPr>
          <a:xfrm>
            <a:off x="364392" y="2460697"/>
            <a:ext cx="8712500" cy="26392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en-US" altLang="ja-JP" sz="1400" b="1" dirty="0">
                <a:solidFill>
                  <a:schemeClr val="tx2"/>
                </a:solidFill>
              </a:rPr>
              <a:t>SuperStream-NX</a:t>
            </a:r>
            <a:r>
              <a:rPr lang="ja-JP" altLang="en-US" sz="1400" b="1" dirty="0">
                <a:solidFill>
                  <a:schemeClr val="tx2"/>
                </a:solidFill>
              </a:rPr>
              <a:t>バージョンとの組み合わせ</a:t>
            </a:r>
            <a:endParaRPr lang="ja-JP" altLang="en-US" dirty="0">
              <a:solidFill>
                <a:prstClr val="black"/>
              </a:solidFill>
            </a:endParaRPr>
          </a:p>
        </p:txBody>
      </p:sp>
      <p:graphicFrame>
        <p:nvGraphicFramePr>
          <p:cNvPr id="11" name="表 10">
            <a:extLst>
              <a:ext uri="{FF2B5EF4-FFF2-40B4-BE49-F238E27FC236}">
                <a16:creationId xmlns:a16="http://schemas.microsoft.com/office/drawing/2014/main" id="{6658BD29-6081-A751-274E-9F5C08FEB9CA}"/>
              </a:ext>
            </a:extLst>
          </p:cNvPr>
          <p:cNvGraphicFramePr>
            <a:graphicFrameLocks noGrp="1"/>
          </p:cNvGraphicFramePr>
          <p:nvPr/>
        </p:nvGraphicFramePr>
        <p:xfrm>
          <a:off x="520172" y="2759876"/>
          <a:ext cx="8263828" cy="1627089"/>
        </p:xfrm>
        <a:graphic>
          <a:graphicData uri="http://schemas.openxmlformats.org/drawingml/2006/table">
            <a:tbl>
              <a:tblPr bandRow="1">
                <a:tableStyleId>{21E4AEA4-8DFA-4A89-87EB-49C32662AFE0}</a:tableStyleId>
              </a:tblPr>
              <a:tblGrid>
                <a:gridCol w="1143348">
                  <a:extLst>
                    <a:ext uri="{9D8B030D-6E8A-4147-A177-3AD203B41FA5}">
                      <a16:colId xmlns:a16="http://schemas.microsoft.com/office/drawing/2014/main" val="2522734468"/>
                    </a:ext>
                  </a:extLst>
                </a:gridCol>
                <a:gridCol w="964264">
                  <a:extLst>
                    <a:ext uri="{9D8B030D-6E8A-4147-A177-3AD203B41FA5}">
                      <a16:colId xmlns:a16="http://schemas.microsoft.com/office/drawing/2014/main" val="2364541098"/>
                    </a:ext>
                  </a:extLst>
                </a:gridCol>
                <a:gridCol w="1404156">
                  <a:extLst>
                    <a:ext uri="{9D8B030D-6E8A-4147-A177-3AD203B41FA5}">
                      <a16:colId xmlns:a16="http://schemas.microsoft.com/office/drawing/2014/main" val="404042252"/>
                    </a:ext>
                  </a:extLst>
                </a:gridCol>
                <a:gridCol w="1443848">
                  <a:extLst>
                    <a:ext uri="{9D8B030D-6E8A-4147-A177-3AD203B41FA5}">
                      <a16:colId xmlns:a16="http://schemas.microsoft.com/office/drawing/2014/main" val="2888412095"/>
                    </a:ext>
                  </a:extLst>
                </a:gridCol>
                <a:gridCol w="1654106">
                  <a:extLst>
                    <a:ext uri="{9D8B030D-6E8A-4147-A177-3AD203B41FA5}">
                      <a16:colId xmlns:a16="http://schemas.microsoft.com/office/drawing/2014/main" val="158370384"/>
                    </a:ext>
                  </a:extLst>
                </a:gridCol>
                <a:gridCol w="1654106">
                  <a:extLst>
                    <a:ext uri="{9D8B030D-6E8A-4147-A177-3AD203B41FA5}">
                      <a16:colId xmlns:a16="http://schemas.microsoft.com/office/drawing/2014/main" val="362237077"/>
                    </a:ext>
                  </a:extLst>
                </a:gridCol>
              </a:tblGrid>
              <a:tr h="326021">
                <a:tc rowSpan="2" gridSpan="2">
                  <a:txBody>
                    <a:bodyPr/>
                    <a:lstStyle/>
                    <a:p>
                      <a:pPr algn="ctr"/>
                      <a:r>
                        <a:rPr kumimoji="1" lang="ja-JP" altLang="en-US" sz="900" b="1" dirty="0">
                          <a:solidFill>
                            <a:schemeClr val="bg1"/>
                          </a:solidFill>
                        </a:rPr>
                        <a:t>定期バージョン</a:t>
                      </a:r>
                    </a:p>
                  </a:txBody>
                  <a:tcPr anchor="ctr">
                    <a:lnR w="12700" cap="flat" cmpd="sng" algn="ctr">
                      <a:solidFill>
                        <a:schemeClr val="bg1"/>
                      </a:solidFill>
                      <a:prstDash val="solid"/>
                      <a:round/>
                      <a:headEnd type="none" w="med" len="med"/>
                      <a:tailEnd type="none" w="med" len="med"/>
                    </a:lnR>
                    <a:solidFill>
                      <a:schemeClr val="tx2">
                        <a:lumMod val="60000"/>
                        <a:lumOff val="40000"/>
                      </a:schemeClr>
                    </a:solidFill>
                  </a:tcPr>
                </a:tc>
                <a:tc rowSpan="2" hMerge="1">
                  <a:txBody>
                    <a:bodyPr/>
                    <a:lstStyle/>
                    <a:p>
                      <a:endParaRPr kumimoji="1" lang="ja-JP" altLang="en-US" sz="900" dirty="0"/>
                    </a:p>
                  </a:txBody>
                  <a:tcPr anchor="ctr"/>
                </a:tc>
                <a:tc gridSpan="2">
                  <a:txBody>
                    <a:bodyPr/>
                    <a:lstStyle/>
                    <a:p>
                      <a:pPr algn="ctr"/>
                      <a:r>
                        <a:rPr kumimoji="1" lang="en-US" altLang="ja-JP" sz="900" b="1" dirty="0">
                          <a:solidFill>
                            <a:schemeClr val="bg1"/>
                          </a:solidFill>
                        </a:rPr>
                        <a:t>2025-06-01</a:t>
                      </a:r>
                      <a:r>
                        <a:rPr kumimoji="1" lang="ja-JP" altLang="en-US" sz="900" b="1" dirty="0">
                          <a:solidFill>
                            <a:schemeClr val="bg1"/>
                          </a:solidFill>
                        </a:rPr>
                        <a:t>版</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60000"/>
                        <a:lumOff val="40000"/>
                      </a:schemeClr>
                    </a:solidFill>
                  </a:tcPr>
                </a:tc>
                <a:tc hMerge="1">
                  <a:txBody>
                    <a:bodyPr/>
                    <a:lstStyle/>
                    <a:p>
                      <a:endParaRPr kumimoji="1" lang="ja-JP" altLang="en-US" sz="900" dirty="0"/>
                    </a:p>
                  </a:txBody>
                  <a:tcPr anchor="b"/>
                </a:tc>
                <a:tc rowSpan="2">
                  <a:txBody>
                    <a:bodyPr/>
                    <a:lstStyle/>
                    <a:p>
                      <a:pPr algn="ctr"/>
                      <a:r>
                        <a:rPr kumimoji="1" lang="en-US" altLang="ja-JP" sz="900" b="1" dirty="0">
                          <a:solidFill>
                            <a:schemeClr val="bg1"/>
                          </a:solidFill>
                        </a:rPr>
                        <a:t>2026</a:t>
                      </a:r>
                      <a:r>
                        <a:rPr kumimoji="1" lang="ja-JP" altLang="en-US" sz="900" b="1" dirty="0">
                          <a:solidFill>
                            <a:schemeClr val="bg1"/>
                          </a:solidFill>
                        </a:rPr>
                        <a:t>年</a:t>
                      </a:r>
                      <a:r>
                        <a:rPr kumimoji="1" lang="en-US" altLang="ja-JP" sz="900" b="1" dirty="0">
                          <a:solidFill>
                            <a:schemeClr val="bg1"/>
                          </a:solidFill>
                        </a:rPr>
                        <a:t>6</a:t>
                      </a:r>
                      <a:r>
                        <a:rPr kumimoji="1" lang="ja-JP" altLang="en-US" sz="900" b="1" dirty="0">
                          <a:solidFill>
                            <a:schemeClr val="bg1"/>
                          </a:solidFill>
                        </a:rPr>
                        <a:t>月</a:t>
                      </a:r>
                      <a:r>
                        <a:rPr kumimoji="1" lang="en-US" altLang="ja-JP" sz="900" b="1" dirty="0">
                          <a:solidFill>
                            <a:schemeClr val="bg1"/>
                          </a:solidFill>
                        </a:rPr>
                        <a:t>1</a:t>
                      </a:r>
                      <a:r>
                        <a:rPr kumimoji="1" lang="ja-JP" altLang="en-US" sz="900" b="1" dirty="0">
                          <a:solidFill>
                            <a:schemeClr val="bg1"/>
                          </a:solidFill>
                        </a:rPr>
                        <a:t>日</a:t>
                      </a:r>
                    </a:p>
                  </a:txBody>
                  <a:tcPr anchor="ctr">
                    <a:solidFill>
                      <a:schemeClr val="tx2">
                        <a:lumMod val="60000"/>
                        <a:lumOff val="40000"/>
                      </a:schemeClr>
                    </a:solidFill>
                  </a:tcPr>
                </a:tc>
                <a:tc rowSpan="2">
                  <a:txBody>
                    <a:bodyPr/>
                    <a:lstStyle/>
                    <a:p>
                      <a:pPr algn="ctr"/>
                      <a:r>
                        <a:rPr kumimoji="1" lang="en-US" altLang="ja-JP" sz="900" b="1" dirty="0">
                          <a:solidFill>
                            <a:schemeClr val="bg1"/>
                          </a:solidFill>
                        </a:rPr>
                        <a:t>2026</a:t>
                      </a:r>
                      <a:r>
                        <a:rPr kumimoji="1" lang="ja-JP" altLang="en-US" sz="900" b="1" dirty="0">
                          <a:solidFill>
                            <a:schemeClr val="bg1"/>
                          </a:solidFill>
                        </a:rPr>
                        <a:t>年下旬</a:t>
                      </a:r>
                    </a:p>
                  </a:txBody>
                  <a:tcPr anchor="ctr">
                    <a:solidFill>
                      <a:schemeClr val="tx2">
                        <a:lumMod val="60000"/>
                        <a:lumOff val="40000"/>
                      </a:schemeClr>
                    </a:solidFill>
                  </a:tcPr>
                </a:tc>
                <a:extLst>
                  <a:ext uri="{0D108BD9-81ED-4DB2-BD59-A6C34878D82A}">
                    <a16:rowId xmlns:a16="http://schemas.microsoft.com/office/drawing/2014/main" val="3284721616"/>
                  </a:ext>
                </a:extLst>
              </a:tr>
              <a:tr h="326021">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rPr>
                        <a:t>2025</a:t>
                      </a:r>
                      <a:r>
                        <a:rPr kumimoji="1" lang="ja-JP" altLang="en-US" sz="900" b="1" dirty="0">
                          <a:solidFill>
                            <a:schemeClr val="bg1"/>
                          </a:solidFill>
                        </a:rPr>
                        <a:t>年</a:t>
                      </a:r>
                      <a:r>
                        <a:rPr kumimoji="1" lang="en-US" altLang="ja-JP" sz="900" b="1" dirty="0">
                          <a:solidFill>
                            <a:schemeClr val="bg1"/>
                          </a:solidFill>
                        </a:rPr>
                        <a:t>5</a:t>
                      </a:r>
                      <a:r>
                        <a:rPr kumimoji="1" lang="ja-JP" altLang="en-US" sz="900" b="1" dirty="0">
                          <a:solidFill>
                            <a:schemeClr val="bg1"/>
                          </a:solidFill>
                        </a:rPr>
                        <a:t>月</a:t>
                      </a:r>
                      <a:r>
                        <a:rPr kumimoji="1" lang="en-US" altLang="ja-JP" sz="900" b="1" dirty="0">
                          <a:solidFill>
                            <a:schemeClr val="bg1"/>
                          </a:solidFill>
                        </a:rPr>
                        <a:t>30</a:t>
                      </a:r>
                      <a:r>
                        <a:rPr kumimoji="1" lang="ja-JP" altLang="en-US" sz="900" b="1" dirty="0">
                          <a:solidFill>
                            <a:schemeClr val="bg1"/>
                          </a:solidFill>
                        </a:rPr>
                        <a:t>日</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tx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rPr>
                        <a:t>2025</a:t>
                      </a:r>
                      <a:r>
                        <a:rPr kumimoji="1" lang="ja-JP" altLang="en-US" sz="900" b="1" dirty="0">
                          <a:solidFill>
                            <a:schemeClr val="bg1"/>
                          </a:solidFill>
                        </a:rPr>
                        <a:t>年</a:t>
                      </a:r>
                      <a:r>
                        <a:rPr kumimoji="1" lang="en-US" altLang="ja-JP" sz="900" b="1" dirty="0">
                          <a:solidFill>
                            <a:schemeClr val="bg1"/>
                          </a:solidFill>
                        </a:rPr>
                        <a:t>11</a:t>
                      </a:r>
                      <a:r>
                        <a:rPr kumimoji="1" lang="ja-JP" altLang="en-US" sz="900" b="1" dirty="0">
                          <a:solidFill>
                            <a:schemeClr val="bg1"/>
                          </a:solidFill>
                        </a:rPr>
                        <a:t>月</a:t>
                      </a:r>
                      <a:r>
                        <a:rPr kumimoji="1" lang="en-US" altLang="ja-JP" sz="900" b="1" dirty="0">
                          <a:solidFill>
                            <a:schemeClr val="bg1"/>
                          </a:solidFill>
                        </a:rPr>
                        <a:t>7</a:t>
                      </a:r>
                      <a:r>
                        <a:rPr kumimoji="1" lang="ja-JP" altLang="en-US" sz="900" b="1" dirty="0">
                          <a:solidFill>
                            <a:schemeClr val="bg1"/>
                          </a:solidFill>
                        </a:rPr>
                        <a:t>日</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60000"/>
                        <a:lumOff val="40000"/>
                      </a:schemeClr>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17316732"/>
                  </a:ext>
                </a:extLst>
              </a:tr>
              <a:tr h="250511">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SuperStream-NX</a:t>
                      </a:r>
                    </a:p>
                  </a:txBody>
                  <a:tcPr marL="72000" marT="0" marB="0" anchor="ctr">
                    <a:lnR w="12700" cmpd="sng">
                      <a:noFill/>
                    </a:lnR>
                  </a:tcPr>
                </a:tc>
                <a:tc rowSpan="2">
                  <a:txBody>
                    <a:bodyPr/>
                    <a:lstStyle/>
                    <a:p>
                      <a:r>
                        <a:rPr kumimoji="1" lang="en-US" altLang="ja-JP" sz="900" dirty="0"/>
                        <a:t>2024-06-01</a:t>
                      </a:r>
                      <a:r>
                        <a:rPr kumimoji="1" lang="ja-JP" altLang="en-US" sz="900" dirty="0"/>
                        <a:t>版</a:t>
                      </a:r>
                    </a:p>
                  </a:txBody>
                  <a:tcPr marL="72000" marT="18000" marB="18000" anchor="ctr">
                    <a:lnL w="12700" cmpd="sng">
                      <a:noFill/>
                    </a:lnL>
                  </a:tcPr>
                </a:tc>
                <a:tc>
                  <a:txBody>
                    <a:bodyPr/>
                    <a:lstStyle/>
                    <a:p>
                      <a:pPr algn="ctr"/>
                      <a:r>
                        <a:rPr kumimoji="1" lang="en-US" altLang="ja-JP" sz="900" dirty="0"/>
                        <a:t>Ver.4.4 SP3</a:t>
                      </a:r>
                      <a:endParaRPr kumimoji="1" lang="ja-JP" altLang="en-US" sz="900" dirty="0"/>
                    </a:p>
                  </a:txBody>
                  <a:tcPr marL="72000" marT="18000" marB="18000" anchor="ctr"/>
                </a:tc>
                <a:tc>
                  <a:txBody>
                    <a:bodyPr/>
                    <a:lstStyle/>
                    <a:p>
                      <a:pPr algn="ctr"/>
                      <a:endParaRPr kumimoji="1" lang="ja-JP" altLang="en-US" sz="900" dirty="0"/>
                    </a:p>
                  </a:txBody>
                  <a:tcPr marL="72000" marT="18000" marB="18000" anchor="ctr"/>
                </a:tc>
                <a:tc gridSpan="2">
                  <a:txBody>
                    <a:bodyPr/>
                    <a:lstStyle/>
                    <a:p>
                      <a:pPr algn="ctr"/>
                      <a:endParaRPr kumimoji="1" lang="ja-JP" altLang="en-US" sz="900" dirty="0"/>
                    </a:p>
                  </a:txBody>
                  <a:tcPr marL="72000" marT="18000" marB="18000" anchor="ctr">
                    <a:solidFill>
                      <a:srgbClr val="C0C0C0"/>
                    </a:solidFill>
                  </a:tcPr>
                </a:tc>
                <a:tc hMerge="1">
                  <a:txBody>
                    <a:bodyPr/>
                    <a:lstStyle/>
                    <a:p>
                      <a:endParaRPr kumimoji="1" lang="ja-JP" altLang="en-US" sz="900" dirty="0"/>
                    </a:p>
                  </a:txBody>
                  <a:tcPr marL="72000" marT="18000" marB="18000" anchor="ctr">
                    <a:solidFill>
                      <a:srgbClr val="C0C0C0"/>
                    </a:solidFill>
                  </a:tcPr>
                </a:tc>
                <a:extLst>
                  <a:ext uri="{0D108BD9-81ED-4DB2-BD59-A6C34878D82A}">
                    <a16:rowId xmlns:a16="http://schemas.microsoft.com/office/drawing/2014/main" val="3364969997"/>
                  </a:ext>
                </a:extLst>
              </a:tr>
              <a:tr h="241512">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2000" marT="0" marB="0" anchor="ctr"/>
                </a:tc>
                <a:tc vMerge="1">
                  <a:txBody>
                    <a:bodyPr/>
                    <a:lstStyle/>
                    <a:p>
                      <a:endParaRPr kumimoji="1" lang="ja-JP" altLang="en-US" sz="900" dirty="0"/>
                    </a:p>
                  </a:txBody>
                  <a:tcPr marL="72000" marT="18000" marB="18000" anchor="ctr"/>
                </a:tc>
                <a:tc>
                  <a:txBody>
                    <a:bodyPr/>
                    <a:lstStyle/>
                    <a:p>
                      <a:pPr algn="ctr"/>
                      <a:endParaRPr kumimoji="1" lang="ja-JP" altLang="en-US" sz="900" dirty="0"/>
                    </a:p>
                  </a:txBody>
                  <a:tcPr marL="72000" marT="18000" marB="18000" anchor="ctr"/>
                </a:tc>
                <a:tc>
                  <a:txBody>
                    <a:bodyPr/>
                    <a:lstStyle/>
                    <a:p>
                      <a:pPr algn="ctr"/>
                      <a:r>
                        <a:rPr kumimoji="1" lang="en-US" altLang="ja-JP" sz="900" dirty="0"/>
                        <a:t>Ver.4.5 SP1(*1)</a:t>
                      </a:r>
                      <a:endParaRPr kumimoji="1" lang="ja-JP" altLang="en-US" sz="900" dirty="0"/>
                    </a:p>
                  </a:txBody>
                  <a:tcPr marL="72000" marT="18000" marB="18000" anchor="ctr"/>
                </a:tc>
                <a:tc gridSpan="2">
                  <a:txBody>
                    <a:bodyPr/>
                    <a:lstStyle/>
                    <a:p>
                      <a:pPr algn="ctr"/>
                      <a:endParaRPr kumimoji="1" lang="ja-JP" altLang="en-US" sz="900" dirty="0"/>
                    </a:p>
                  </a:txBody>
                  <a:tcPr marL="72000" marT="18000" marB="18000" anchor="ctr">
                    <a:solidFill>
                      <a:srgbClr val="C0C0C0"/>
                    </a:solidFill>
                  </a:tcPr>
                </a:tc>
                <a:tc hMerge="1">
                  <a:txBody>
                    <a:bodyPr/>
                    <a:lstStyle/>
                    <a:p>
                      <a:endParaRPr kumimoji="1" lang="ja-JP" altLang="en-US" sz="900" dirty="0"/>
                    </a:p>
                  </a:txBody>
                  <a:tcPr marL="72000" marT="18000" marB="18000" anchor="ctr">
                    <a:solidFill>
                      <a:srgbClr val="C0C0C0"/>
                    </a:solidFill>
                  </a:tcPr>
                </a:tc>
                <a:extLst>
                  <a:ext uri="{0D108BD9-81ED-4DB2-BD59-A6C34878D82A}">
                    <a16:rowId xmlns:a16="http://schemas.microsoft.com/office/drawing/2014/main" val="424151274"/>
                  </a:ext>
                </a:extLst>
              </a:tr>
              <a:tr h="241512">
                <a:tc vMerge="1">
                  <a:txBody>
                    <a:bodyPr/>
                    <a:lstStyle/>
                    <a:p>
                      <a:endParaRPr kumimoji="1" lang="ja-JP" altLang="en-US" sz="900" dirty="0"/>
                    </a:p>
                  </a:txBody>
                  <a:tcPr marL="72000" marT="0" marB="0" anchor="ctr"/>
                </a:tc>
                <a:tc>
                  <a:txBody>
                    <a:bodyPr/>
                    <a:lstStyle/>
                    <a:p>
                      <a:r>
                        <a:rPr kumimoji="1" lang="en-US" altLang="ja-JP" sz="900" dirty="0"/>
                        <a:t>2025-06-01</a:t>
                      </a:r>
                      <a:r>
                        <a:rPr kumimoji="1" lang="ja-JP" altLang="en-US" sz="900" dirty="0"/>
                        <a:t>版</a:t>
                      </a:r>
                    </a:p>
                  </a:txBody>
                  <a:tcPr marL="72000" marT="18000" marB="18000" anchor="ctr">
                    <a:lnL w="12700" cmpd="sng">
                      <a:noFill/>
                    </a:lnL>
                  </a:tcPr>
                </a:tc>
                <a:tc>
                  <a:txBody>
                    <a:bodyPr/>
                    <a:lstStyle/>
                    <a:p>
                      <a:pPr algn="ctr"/>
                      <a:r>
                        <a:rPr kumimoji="1" lang="en-US" altLang="ja-JP" sz="900" dirty="0"/>
                        <a:t>Ver.4.5 SP1</a:t>
                      </a:r>
                      <a:endParaRPr kumimoji="1" lang="ja-JP" altLang="en-US" sz="900" dirty="0"/>
                    </a:p>
                  </a:txBody>
                  <a:tcPr marL="72000" marT="18000" marB="18000" anchor="ctr"/>
                </a:tc>
                <a:tc>
                  <a:txBody>
                    <a:bodyPr/>
                    <a:lstStyle/>
                    <a:p>
                      <a:pPr algn="ctr"/>
                      <a:endParaRPr kumimoji="1" lang="ja-JP" altLang="en-US" sz="900" dirty="0"/>
                    </a:p>
                  </a:txBody>
                  <a:tcPr marL="72000" marT="18000" marB="18000" anchor="ctr"/>
                </a:tc>
                <a:tc>
                  <a:txBody>
                    <a:bodyPr/>
                    <a:lstStyle/>
                    <a:p>
                      <a:pPr algn="ctr"/>
                      <a:endParaRPr kumimoji="1" lang="ja-JP" altLang="en-US" sz="900" dirty="0"/>
                    </a:p>
                  </a:txBody>
                  <a:tcPr marL="72000" marT="18000" marB="18000" anchor="ctr"/>
                </a:tc>
                <a:tc>
                  <a:txBody>
                    <a:bodyPr/>
                    <a:lstStyle/>
                    <a:p>
                      <a:pPr algn="ctr"/>
                      <a:endParaRPr kumimoji="1" lang="ja-JP" altLang="en-US" sz="900" dirty="0"/>
                    </a:p>
                  </a:txBody>
                  <a:tcPr marL="72000" marT="18000" marB="18000" anchor="ctr"/>
                </a:tc>
                <a:extLst>
                  <a:ext uri="{0D108BD9-81ED-4DB2-BD59-A6C34878D82A}">
                    <a16:rowId xmlns:a16="http://schemas.microsoft.com/office/drawing/2014/main" val="3295008165"/>
                  </a:ext>
                </a:extLst>
              </a:tr>
              <a:tr h="241512">
                <a:tc vMerge="1">
                  <a:txBody>
                    <a:bodyPr/>
                    <a:lstStyle/>
                    <a:p>
                      <a:endParaRPr kumimoji="1" lang="ja-JP" altLang="en-US" sz="900" dirty="0"/>
                    </a:p>
                  </a:txBody>
                  <a:tcPr marL="72000" marT="0" marB="0" anchor="ctr"/>
                </a:tc>
                <a:tc>
                  <a:txBody>
                    <a:bodyPr/>
                    <a:lstStyle/>
                    <a:p>
                      <a:r>
                        <a:rPr kumimoji="1" lang="en-US" altLang="ja-JP" sz="900" dirty="0"/>
                        <a:t>2026-06-01</a:t>
                      </a:r>
                      <a:r>
                        <a:rPr kumimoji="1" lang="ja-JP" altLang="en-US" sz="900" dirty="0"/>
                        <a:t>版</a:t>
                      </a:r>
                    </a:p>
                  </a:txBody>
                  <a:tcPr marL="72000" marT="18000" marB="18000" anchor="ctr">
                    <a:lnL w="12700" cmpd="sng">
                      <a:noFill/>
                    </a:lnL>
                  </a:tcPr>
                </a:tc>
                <a:tc>
                  <a:txBody>
                    <a:bodyPr/>
                    <a:lstStyle/>
                    <a:p>
                      <a:pPr algn="ctr"/>
                      <a:endParaRPr kumimoji="1" lang="ja-JP" altLang="en-US" sz="900" dirty="0"/>
                    </a:p>
                  </a:txBody>
                  <a:tcPr marL="72000" marT="18000" marB="18000" anchor="ctr"/>
                </a:tc>
                <a:tc>
                  <a:txBody>
                    <a:bodyPr/>
                    <a:lstStyle/>
                    <a:p>
                      <a:pPr algn="ctr"/>
                      <a:endParaRPr kumimoji="1" lang="ja-JP" altLang="en-US" sz="900" dirty="0"/>
                    </a:p>
                  </a:txBody>
                  <a:tcPr marL="72000" marT="18000" marB="18000" anchor="ctr"/>
                </a:tc>
                <a:tc>
                  <a:txBody>
                    <a:bodyPr/>
                    <a:lstStyle/>
                    <a:p>
                      <a:pPr algn="ctr"/>
                      <a:r>
                        <a:rPr kumimoji="1" lang="en-US" altLang="ja-JP" sz="900" dirty="0"/>
                        <a:t>(</a:t>
                      </a:r>
                      <a:r>
                        <a:rPr kumimoji="1" lang="ja-JP" altLang="en-US" sz="900" dirty="0"/>
                        <a:t>出荷なし</a:t>
                      </a:r>
                      <a:r>
                        <a:rPr kumimoji="1" lang="en-US" altLang="ja-JP" sz="900" dirty="0"/>
                        <a:t>)</a:t>
                      </a:r>
                      <a:endParaRPr kumimoji="1" lang="ja-JP" altLang="en-US" sz="900" dirty="0"/>
                    </a:p>
                  </a:txBody>
                  <a:tcPr marL="72000" marT="18000" marB="18000" anchor="ctr"/>
                </a:tc>
                <a:tc>
                  <a:txBody>
                    <a:bodyPr/>
                    <a:lstStyle/>
                    <a:p>
                      <a:pPr algn="ctr"/>
                      <a:r>
                        <a:rPr kumimoji="1" lang="en-US" altLang="ja-JP" sz="900" dirty="0"/>
                        <a:t>Ver.5.0.X</a:t>
                      </a:r>
                      <a:endParaRPr kumimoji="1" lang="ja-JP" altLang="en-US" sz="900" dirty="0"/>
                    </a:p>
                  </a:txBody>
                  <a:tcPr marL="72000" marT="18000" marB="18000" anchor="ctr"/>
                </a:tc>
                <a:extLst>
                  <a:ext uri="{0D108BD9-81ED-4DB2-BD59-A6C34878D82A}">
                    <a16:rowId xmlns:a16="http://schemas.microsoft.com/office/drawing/2014/main" val="226875049"/>
                  </a:ext>
                </a:extLst>
              </a:tr>
            </a:tbl>
          </a:graphicData>
        </a:graphic>
      </p:graphicFrame>
      <p:sp>
        <p:nvSpPr>
          <p:cNvPr id="12" name="テキスト プレースホルダー 2">
            <a:extLst>
              <a:ext uri="{FF2B5EF4-FFF2-40B4-BE49-F238E27FC236}">
                <a16:creationId xmlns:a16="http://schemas.microsoft.com/office/drawing/2014/main" id="{CC20E632-9AB9-1BFD-9A95-AD27206C0769}"/>
              </a:ext>
            </a:extLst>
          </p:cNvPr>
          <p:cNvSpPr txBox="1">
            <a:spLocks/>
          </p:cNvSpPr>
          <p:nvPr/>
        </p:nvSpPr>
        <p:spPr>
          <a:xfrm>
            <a:off x="584336" y="4407954"/>
            <a:ext cx="8263828" cy="552032"/>
          </a:xfrm>
          <a:prstGeom prst="rect">
            <a:avLst/>
          </a:prstGeom>
        </p:spPr>
        <p:txBody>
          <a:bodyPr lIns="0" tIns="0" rIns="0" bIns="0" anchor="t"/>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600"/>
              </a:lnSpc>
              <a:buClr>
                <a:srgbClr val="F9BE00"/>
              </a:buClr>
            </a:pPr>
            <a:r>
              <a:rPr lang="en-US" altLang="ja-JP" sz="900" dirty="0">
                <a:solidFill>
                  <a:prstClr val="black"/>
                </a:solidFill>
              </a:rPr>
              <a:t>(*1)</a:t>
            </a:r>
            <a:r>
              <a:rPr lang="ja-JP" altLang="en-US" sz="900" dirty="0">
                <a:solidFill>
                  <a:prstClr val="black"/>
                </a:solidFill>
              </a:rPr>
              <a:t> </a:t>
            </a:r>
            <a:r>
              <a:rPr lang="en-US" altLang="ja-JP" sz="900" dirty="0">
                <a:solidFill>
                  <a:prstClr val="black"/>
                </a:solidFill>
              </a:rPr>
              <a:t>2025/11/7</a:t>
            </a:r>
            <a:r>
              <a:rPr lang="ja-JP" altLang="en-US" sz="900" dirty="0">
                <a:solidFill>
                  <a:prstClr val="black"/>
                </a:solidFill>
              </a:rPr>
              <a:t>にご案内をいたしましたが </a:t>
            </a:r>
            <a:r>
              <a:rPr lang="en-US" altLang="ja-JP" sz="900" dirty="0" err="1">
                <a:solidFill>
                  <a:prstClr val="black"/>
                </a:solidFill>
              </a:rPr>
              <a:t>SuperStream</a:t>
            </a:r>
            <a:r>
              <a:rPr lang="en-US" altLang="ja-JP" sz="900" dirty="0">
                <a:solidFill>
                  <a:prstClr val="black"/>
                </a:solidFill>
              </a:rPr>
              <a:t>-NX</a:t>
            </a:r>
            <a:r>
              <a:rPr lang="ja-JP" altLang="en-US" sz="900" dirty="0">
                <a:solidFill>
                  <a:prstClr val="black"/>
                </a:solidFill>
              </a:rPr>
              <a:t>とシステム連携ツールの組み合わせが追加されております</a:t>
            </a:r>
            <a:br>
              <a:rPr lang="en-US" altLang="ja-JP" sz="900" dirty="0">
                <a:solidFill>
                  <a:prstClr val="black"/>
                </a:solidFill>
              </a:rPr>
            </a:br>
            <a:r>
              <a:rPr lang="ja-JP" altLang="en-US" sz="900" dirty="0">
                <a:solidFill>
                  <a:prstClr val="black"/>
                </a:solidFill>
              </a:rPr>
              <a:t>　　詳細は、「</a:t>
            </a:r>
            <a:r>
              <a:rPr lang="en-US" altLang="ja-JP" sz="900" dirty="0" err="1">
                <a:solidFill>
                  <a:prstClr val="black"/>
                </a:solidFill>
              </a:rPr>
              <a:t>SuperStream</a:t>
            </a:r>
            <a:r>
              <a:rPr lang="en-US" altLang="ja-JP" sz="900" dirty="0">
                <a:solidFill>
                  <a:prstClr val="black"/>
                </a:solidFill>
              </a:rPr>
              <a:t>-NX</a:t>
            </a:r>
            <a:r>
              <a:rPr lang="ja-JP" altLang="en-US" sz="900" dirty="0">
                <a:solidFill>
                  <a:prstClr val="black"/>
                </a:solidFill>
              </a:rPr>
              <a:t>システム連携ツールに含まれる</a:t>
            </a:r>
            <a:r>
              <a:rPr lang="en-US" altLang="ja-JP" sz="900" dirty="0">
                <a:solidFill>
                  <a:prstClr val="black"/>
                </a:solidFill>
              </a:rPr>
              <a:t>XML</a:t>
            </a:r>
            <a:r>
              <a:rPr lang="ja-JP" altLang="en-US" sz="900" dirty="0">
                <a:solidFill>
                  <a:prstClr val="black"/>
                </a:solidFill>
              </a:rPr>
              <a:t>外部実体参照 </a:t>
            </a:r>
            <a:r>
              <a:rPr lang="en-US" altLang="ja-JP" sz="900" dirty="0">
                <a:solidFill>
                  <a:prstClr val="black"/>
                </a:solidFill>
              </a:rPr>
              <a:t>(XXE) </a:t>
            </a:r>
            <a:r>
              <a:rPr lang="ja-JP" altLang="en-US" sz="900" dirty="0">
                <a:solidFill>
                  <a:prstClr val="black"/>
                </a:solidFill>
              </a:rPr>
              <a:t>脆弱性のお知らせ」をご参照ください</a:t>
            </a:r>
            <a:endParaRPr lang="en-US" altLang="ja-JP" sz="900" dirty="0">
              <a:solidFill>
                <a:prstClr val="black"/>
              </a:solidFill>
            </a:endParaRPr>
          </a:p>
          <a:p>
            <a:pPr>
              <a:lnSpc>
                <a:spcPts val="1600"/>
              </a:lnSpc>
              <a:buClr>
                <a:srgbClr val="F9BE00"/>
              </a:buClr>
            </a:pPr>
            <a:endParaRPr lang="ja-JP" altLang="en-US" sz="900" dirty="0">
              <a:solidFill>
                <a:prstClr val="black"/>
              </a:solidFill>
            </a:endParaRPr>
          </a:p>
        </p:txBody>
      </p:sp>
      <p:cxnSp>
        <p:nvCxnSpPr>
          <p:cNvPr id="14" name="直線矢印コネクタ 13">
            <a:extLst>
              <a:ext uri="{FF2B5EF4-FFF2-40B4-BE49-F238E27FC236}">
                <a16:creationId xmlns:a16="http://schemas.microsoft.com/office/drawing/2014/main" id="{5905908B-2AF1-E1F2-0A21-F01DB03B88C7}"/>
              </a:ext>
            </a:extLst>
          </p:cNvPr>
          <p:cNvCxnSpPr>
            <a:cxnSpLocks/>
          </p:cNvCxnSpPr>
          <p:nvPr/>
        </p:nvCxnSpPr>
        <p:spPr>
          <a:xfrm>
            <a:off x="3707904" y="3543858"/>
            <a:ext cx="1044116"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F9200246-4824-DD8B-865B-2676735E00A1}"/>
              </a:ext>
            </a:extLst>
          </p:cNvPr>
          <p:cNvCxnSpPr>
            <a:cxnSpLocks/>
          </p:cNvCxnSpPr>
          <p:nvPr/>
        </p:nvCxnSpPr>
        <p:spPr>
          <a:xfrm>
            <a:off x="3707904" y="4047914"/>
            <a:ext cx="4392488"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643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50</a:t>
            </a:fld>
            <a:endParaRPr kumimoji="1" lang="ja-JP" altLang="en-US" dirty="0"/>
          </a:p>
        </p:txBody>
      </p:sp>
      <p:sp>
        <p:nvSpPr>
          <p:cNvPr id="4" name="タイトル 3"/>
          <p:cNvSpPr>
            <a:spLocks noGrp="1"/>
          </p:cNvSpPr>
          <p:nvPr>
            <p:ph type="title"/>
          </p:nvPr>
        </p:nvSpPr>
        <p:spPr>
          <a:xfrm>
            <a:off x="358775" y="267494"/>
            <a:ext cx="7273565" cy="584267"/>
          </a:xfrm>
        </p:spPr>
        <p:txBody>
          <a:bodyPr/>
          <a:lstStyle/>
          <a:p>
            <a:r>
              <a:rPr lang="en-US" altLang="ja-JP" sz="2400" dirty="0" err="1">
                <a:latin typeface="+mn-ea"/>
              </a:rPr>
              <a:t>SuperStream</a:t>
            </a:r>
            <a:r>
              <a:rPr lang="en-US" altLang="ja-JP" sz="2400" dirty="0">
                <a:latin typeface="+mn-ea"/>
              </a:rPr>
              <a:t>-NX</a:t>
            </a:r>
            <a:r>
              <a:rPr lang="ja-JP" altLang="en-US" sz="2400" dirty="0">
                <a:latin typeface="+mn-ea"/>
              </a:rPr>
              <a:t> グループ経営管理 </a:t>
            </a:r>
            <a:r>
              <a:rPr lang="en-US" altLang="zh-TW" sz="1400" dirty="0">
                <a:latin typeface="+mn-ea"/>
              </a:rPr>
              <a:t>NX</a:t>
            </a:r>
            <a:r>
              <a:rPr lang="zh-TW" altLang="en-US" sz="1400" dirty="0">
                <a:latin typeface="+mn-ea"/>
              </a:rPr>
              <a:t>連携支援強化対応</a:t>
            </a:r>
            <a:br>
              <a:rPr lang="en-US" altLang="ja-JP" sz="1400" dirty="0"/>
            </a:br>
            <a:r>
              <a:rPr lang="en-US" altLang="ja-JP" sz="1800" dirty="0"/>
              <a:t>5</a:t>
            </a:r>
            <a:r>
              <a:rPr lang="ja-JP" altLang="en-US" sz="1800" dirty="0"/>
              <a:t>．</a:t>
            </a:r>
            <a:r>
              <a:rPr lang="en-US" altLang="ja-JP" sz="1800" dirty="0"/>
              <a:t>CAGR</a:t>
            </a:r>
            <a:r>
              <a:rPr lang="ja-JP" altLang="en-US" sz="1800" dirty="0"/>
              <a:t>（年平均成長率）分析ボード</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997958"/>
            <a:ext cx="8426450" cy="108081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ＣＡＧＲ</a:t>
            </a:r>
            <a:r>
              <a:rPr lang="en-US" altLang="ja-JP" dirty="0">
                <a:solidFill>
                  <a:prstClr val="black"/>
                </a:solidFill>
              </a:rPr>
              <a:t>(Compound Annual Growth Rate: </a:t>
            </a:r>
            <a:r>
              <a:rPr lang="ja-JP" altLang="en-US" dirty="0">
                <a:solidFill>
                  <a:prstClr val="black"/>
                </a:solidFill>
              </a:rPr>
              <a:t>年平均成長率</a:t>
            </a:r>
            <a:r>
              <a:rPr lang="en-US" altLang="ja-JP" dirty="0">
                <a:solidFill>
                  <a:prstClr val="black"/>
                </a:solidFill>
              </a:rPr>
              <a:t>)</a:t>
            </a:r>
            <a:r>
              <a:rPr lang="ja-JP" altLang="en-US" dirty="0">
                <a:solidFill>
                  <a:prstClr val="black"/>
                </a:solidFill>
              </a:rPr>
              <a:t>は、一定期間における企業の成長率を、年平均して</a:t>
            </a:r>
            <a:endParaRPr lang="en-US" altLang="ja-JP" dirty="0">
              <a:solidFill>
                <a:prstClr val="black"/>
              </a:solidFill>
            </a:endParaRPr>
          </a:p>
          <a:p>
            <a:pPr>
              <a:lnSpc>
                <a:spcPts val="1900"/>
              </a:lnSpc>
              <a:buClr>
                <a:srgbClr val="F9BE00"/>
              </a:buClr>
            </a:pPr>
            <a:r>
              <a:rPr lang="ja-JP" altLang="en-US" dirty="0">
                <a:solidFill>
                  <a:prstClr val="black"/>
                </a:solidFill>
              </a:rPr>
              <a:t>　どの程度成長しているか分析する手法です。</a:t>
            </a:r>
            <a:endParaRPr lang="en-US" altLang="ja-JP" dirty="0">
              <a:solidFill>
                <a:prstClr val="black"/>
              </a:solidFill>
            </a:endParaRPr>
          </a:p>
          <a:p>
            <a:pPr>
              <a:lnSpc>
                <a:spcPts val="1900"/>
              </a:lnSpc>
              <a:buClr>
                <a:srgbClr val="F9BE00"/>
              </a:buClr>
            </a:pPr>
            <a:r>
              <a:rPr lang="ja-JP" altLang="en-US" dirty="0">
                <a:solidFill>
                  <a:prstClr val="black"/>
                </a:solidFill>
              </a:rPr>
              <a:t>　営業利益、売上、売上総利益、経常利益や当期純利益、などの各種収益指標を用いて算出し、</a:t>
            </a:r>
            <a:endParaRPr lang="en-US" altLang="ja-JP" dirty="0">
              <a:solidFill>
                <a:prstClr val="black"/>
              </a:solidFill>
            </a:endParaRPr>
          </a:p>
          <a:p>
            <a:pPr>
              <a:lnSpc>
                <a:spcPts val="1900"/>
              </a:lnSpc>
              <a:buClr>
                <a:srgbClr val="F9BE00"/>
              </a:buClr>
            </a:pPr>
            <a:r>
              <a:rPr lang="ja-JP" altLang="en-US" dirty="0">
                <a:solidFill>
                  <a:prstClr val="black"/>
                </a:solidFill>
              </a:rPr>
              <a:t>　生産性をはじめとする成長の実態を分析するためのサンプルボードを追加します。</a:t>
            </a:r>
            <a:endParaRPr lang="en-US" altLang="ja-JP" sz="1100" dirty="0">
              <a:solidFill>
                <a:prstClr val="black"/>
              </a:solidFill>
            </a:endParaRPr>
          </a:p>
        </p:txBody>
      </p:sp>
      <p:pic>
        <p:nvPicPr>
          <p:cNvPr id="14" name="図 1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047D24A1-16D9-0249-8569-76DCE6D101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174" y="2197836"/>
            <a:ext cx="3612054" cy="1733786"/>
          </a:xfrm>
          <a:prstGeom prst="rect">
            <a:avLst/>
          </a:prstGeom>
          <a:ln>
            <a:solidFill>
              <a:schemeClr val="bg1">
                <a:lumMod val="50000"/>
              </a:schemeClr>
            </a:solidFill>
          </a:ln>
        </p:spPr>
      </p:pic>
      <p:pic>
        <p:nvPicPr>
          <p:cNvPr id="15" name="図 1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0288CA30-1315-3219-9799-26C6ED013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612" y="2626835"/>
            <a:ext cx="3657776" cy="1762383"/>
          </a:xfrm>
          <a:prstGeom prst="rect">
            <a:avLst/>
          </a:prstGeom>
          <a:ln>
            <a:solidFill>
              <a:schemeClr val="bg1">
                <a:lumMod val="50000"/>
              </a:schemeClr>
            </a:solidFill>
          </a:ln>
        </p:spPr>
      </p:pic>
      <p:pic>
        <p:nvPicPr>
          <p:cNvPr id="16" name="図 15" descr="グラフィカル ユーザー インターフェイス&#10;&#10;AI によって生成されたコンテンツは間違っている可能性があります。">
            <a:extLst>
              <a:ext uri="{FF2B5EF4-FFF2-40B4-BE49-F238E27FC236}">
                <a16:creationId xmlns:a16="http://schemas.microsoft.com/office/drawing/2014/main" id="{7E3E2AAF-0C0C-523C-2986-4A59AD30C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7804" y="2407888"/>
            <a:ext cx="4572000" cy="2200275"/>
          </a:xfrm>
          <a:prstGeom prst="rect">
            <a:avLst/>
          </a:prstGeom>
          <a:ln>
            <a:solidFill>
              <a:schemeClr val="bg1">
                <a:lumMod val="50000"/>
              </a:schemeClr>
            </a:solidFill>
          </a:ln>
        </p:spPr>
      </p:pic>
      <p:pic>
        <p:nvPicPr>
          <p:cNvPr id="17" name="図 16" descr="テキスト, 手紙&#10;&#10;AI によって生成されたコンテンツは間違っている可能性があります。">
            <a:extLst>
              <a:ext uri="{FF2B5EF4-FFF2-40B4-BE49-F238E27FC236}">
                <a16:creationId xmlns:a16="http://schemas.microsoft.com/office/drawing/2014/main" id="{E792B0C6-E4D3-29B2-2814-7D72F882E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324" y="3508027"/>
            <a:ext cx="3779676" cy="1215373"/>
          </a:xfrm>
          <a:prstGeom prst="rect">
            <a:avLst/>
          </a:prstGeom>
        </p:spPr>
      </p:pic>
    </p:spTree>
    <p:extLst>
      <p:ext uri="{BB962C8B-B14F-4D97-AF65-F5344CB8AC3E}">
        <p14:creationId xmlns:p14="http://schemas.microsoft.com/office/powerpoint/2010/main" val="3763671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511B29-F799-D1FC-44A7-F60F8E60A17F}"/>
              </a:ext>
            </a:extLst>
          </p:cNvPr>
          <p:cNvSpPr>
            <a:spLocks noGrp="1"/>
          </p:cNvSpPr>
          <p:nvPr>
            <p:ph type="sldNum" sz="quarter" idx="10"/>
          </p:nvPr>
        </p:nvSpPr>
        <p:spPr/>
        <p:txBody>
          <a:bodyPr/>
          <a:lstStyle/>
          <a:p>
            <a:fld id="{78AE49ED-73EF-499C-8307-28EB0E7CF529}" type="slidenum">
              <a:rPr lang="ja-JP" altLang="en-US" smtClean="0"/>
              <a:pPr/>
              <a:t>51</a:t>
            </a:fld>
            <a:endParaRPr lang="ja-JP" altLang="en-US"/>
          </a:p>
        </p:txBody>
      </p:sp>
      <p:sp>
        <p:nvSpPr>
          <p:cNvPr id="4" name="フッター プレースホルダー 3">
            <a:extLst>
              <a:ext uri="{FF2B5EF4-FFF2-40B4-BE49-F238E27FC236}">
                <a16:creationId xmlns:a16="http://schemas.microsoft.com/office/drawing/2014/main" id="{FD5742D8-9400-30E1-9C55-6C5E6B093FC8}"/>
              </a:ext>
            </a:extLst>
          </p:cNvPr>
          <p:cNvSpPr>
            <a:spLocks noGrp="1"/>
          </p:cNvSpPr>
          <p:nvPr>
            <p:ph type="ftr" sz="quarter" idx="3"/>
          </p:nvPr>
        </p:nvSpPr>
        <p:spPr/>
        <p:txBody>
          <a:bodyPr/>
          <a:lstStyle/>
          <a:p>
            <a:r>
              <a:rPr lang="en-US" altLang="ja-JP"/>
              <a:t>©2026 Canon IT Solutions Inc. All rights reserved.</a:t>
            </a:r>
            <a:endParaRPr lang="ja-JP" altLang="en-US"/>
          </a:p>
        </p:txBody>
      </p:sp>
      <p:sp>
        <p:nvSpPr>
          <p:cNvPr id="5" name="テキスト ボックス 4">
            <a:extLst>
              <a:ext uri="{FF2B5EF4-FFF2-40B4-BE49-F238E27FC236}">
                <a16:creationId xmlns:a16="http://schemas.microsoft.com/office/drawing/2014/main" id="{E1F0B150-D437-FCDF-49BE-4BA6D1F6E78F}"/>
              </a:ext>
            </a:extLst>
          </p:cNvPr>
          <p:cNvSpPr txBox="1"/>
          <p:nvPr/>
        </p:nvSpPr>
        <p:spPr>
          <a:xfrm>
            <a:off x="4427984" y="3255826"/>
            <a:ext cx="4013972" cy="1211870"/>
          </a:xfrm>
          <a:prstGeom prst="rect">
            <a:avLst/>
          </a:prstGeom>
          <a:noFill/>
        </p:spPr>
        <p:txBody>
          <a:bodyPr wrap="square" lIns="0" tIns="0" rIns="0" bIns="0" rtlCol="0">
            <a:spAutoFit/>
          </a:bodyPr>
          <a:lstStyle/>
          <a:p>
            <a:pPr>
              <a:lnSpc>
                <a:spcPct val="150000"/>
              </a:lnSpc>
            </a:pPr>
            <a:r>
              <a:rPr lang="ja-JP" altLang="en-US" sz="1800">
                <a:solidFill>
                  <a:srgbClr val="333333"/>
                </a:solidFill>
                <a:effectLst/>
                <a:latin typeface="+mn-ea"/>
                <a:cs typeface="Segoe UI Light" panose="020B0502040204020203" pitchFamily="34" charset="0"/>
              </a:rPr>
              <a:t>ＳｕｐｅｒＳｔｒｅａｍ</a:t>
            </a:r>
            <a:r>
              <a:rPr lang="ja-JP" altLang="en-US">
                <a:solidFill>
                  <a:srgbClr val="333333"/>
                </a:solidFill>
                <a:latin typeface="+mn-ea"/>
                <a:cs typeface="Segoe UI Light" panose="020B0502040204020203" pitchFamily="34" charset="0"/>
              </a:rPr>
              <a:t>開発</a:t>
            </a:r>
            <a:r>
              <a:rPr lang="ja-JP" altLang="en-US" sz="1800">
                <a:solidFill>
                  <a:srgbClr val="333333"/>
                </a:solidFill>
                <a:effectLst/>
                <a:latin typeface="+mn-ea"/>
                <a:cs typeface="Segoe UI Light" panose="020B0502040204020203" pitchFamily="34" charset="0"/>
              </a:rPr>
              <a:t>本部</a:t>
            </a:r>
          </a:p>
          <a:p>
            <a:pPr>
              <a:lnSpc>
                <a:spcPct val="150000"/>
              </a:lnSpc>
            </a:pPr>
            <a:r>
              <a:rPr lang="ja-JP" altLang="en-US" sz="1800">
                <a:solidFill>
                  <a:srgbClr val="333333"/>
                </a:solidFill>
                <a:effectLst/>
                <a:latin typeface="+mn-ea"/>
                <a:cs typeface="Segoe UI Light" panose="020B0502040204020203" pitchFamily="34" charset="0"/>
              </a:rPr>
              <a:t>ＳＳカスタマーサポート部</a:t>
            </a:r>
            <a:endParaRPr lang="en-US" altLang="ja-JP" sz="1800">
              <a:solidFill>
                <a:srgbClr val="333333"/>
              </a:solidFill>
              <a:effectLst/>
              <a:latin typeface="+mn-ea"/>
              <a:cs typeface="Segoe UI Light" panose="020B0502040204020203" pitchFamily="34" charset="0"/>
            </a:endParaRPr>
          </a:p>
          <a:p>
            <a:pPr algn="r">
              <a:lnSpc>
                <a:spcPct val="150000"/>
              </a:lnSpc>
            </a:pPr>
            <a:r>
              <a:rPr lang="ja-JP" altLang="en-US">
                <a:solidFill>
                  <a:srgbClr val="333333"/>
                </a:solidFill>
                <a:latin typeface="+mn-ea"/>
                <a:cs typeface="Segoe UI Light" panose="020B0502040204020203" pitchFamily="34" charset="0"/>
              </a:rPr>
              <a:t>関根</a:t>
            </a:r>
            <a:r>
              <a:rPr lang="ja-JP" altLang="ja-JP" sz="1800">
                <a:solidFill>
                  <a:srgbClr val="333333"/>
                </a:solidFill>
                <a:effectLst/>
                <a:latin typeface="+mn-ea"/>
                <a:cs typeface="Segoe UI Light" panose="020B0502040204020203" pitchFamily="34" charset="0"/>
              </a:rPr>
              <a:t>　</a:t>
            </a:r>
            <a:r>
              <a:rPr lang="ja-JP" altLang="en-US">
                <a:solidFill>
                  <a:srgbClr val="333333"/>
                </a:solidFill>
                <a:latin typeface="+mn-ea"/>
                <a:cs typeface="Segoe UI Light" panose="020B0502040204020203" pitchFamily="34" charset="0"/>
              </a:rPr>
              <a:t>優斗</a:t>
            </a:r>
            <a:endParaRPr lang="en-US" altLang="ja-JP" sz="1600">
              <a:latin typeface="+mn-ea"/>
              <a:cs typeface="Segoe UI Light" panose="020B0502040204020203" pitchFamily="34" charset="0"/>
            </a:endParaRPr>
          </a:p>
        </p:txBody>
      </p:sp>
      <p:sp>
        <p:nvSpPr>
          <p:cNvPr id="6" name="タイトル 3">
            <a:extLst>
              <a:ext uri="{FF2B5EF4-FFF2-40B4-BE49-F238E27FC236}">
                <a16:creationId xmlns:a16="http://schemas.microsoft.com/office/drawing/2014/main" id="{AFCBE9A1-ACF5-FDF4-F520-A2FCA0D227B7}"/>
              </a:ext>
            </a:extLst>
          </p:cNvPr>
          <p:cNvSpPr txBox="1">
            <a:spLocks/>
          </p:cNvSpPr>
          <p:nvPr/>
        </p:nvSpPr>
        <p:spPr>
          <a:xfrm>
            <a:off x="1727684" y="735546"/>
            <a:ext cx="5328592" cy="2844316"/>
          </a:xfrm>
          <a:prstGeom prst="rect">
            <a:avLst/>
          </a:prstGeom>
        </p:spPr>
        <p:txBody>
          <a:bodyPr lIns="0" tIns="0" rIns="0" bIns="0" anchor="ctr" anchorCtr="0"/>
          <a:lstStyle>
            <a:lvl1pPr algn="l" defTabSz="914400" rtl="0" eaLnBrk="1" latinLnBrk="0" hangingPunct="1">
              <a:lnSpc>
                <a:spcPct val="100000"/>
              </a:lnSpc>
              <a:spcBef>
                <a:spcPct val="0"/>
              </a:spcBef>
              <a:buNone/>
              <a:defRPr kumimoji="1" sz="2400" b="1" kern="1200">
                <a:solidFill>
                  <a:schemeClr val="tx2"/>
                </a:solidFill>
                <a:latin typeface="+mj-lt"/>
                <a:ea typeface="+mj-ea"/>
                <a:cs typeface="+mj-cs"/>
              </a:defRPr>
            </a:lvl1pPr>
          </a:lstStyle>
          <a:p>
            <a:r>
              <a:rPr lang="en-US" altLang="ja-JP">
                <a:latin typeface="+mn-ea"/>
              </a:rPr>
              <a:t>SuperStream-NX </a:t>
            </a:r>
            <a:br>
              <a:rPr lang="ja-JP" altLang="en-US">
                <a:latin typeface="+mn-ea"/>
              </a:rPr>
            </a:br>
            <a:r>
              <a:rPr lang="en-US" altLang="ja-JP">
                <a:latin typeface="+mn-ea"/>
              </a:rPr>
              <a:t>2026-06-01</a:t>
            </a:r>
            <a:r>
              <a:rPr lang="ja-JP" altLang="en-US">
                <a:latin typeface="+mn-ea"/>
              </a:rPr>
              <a:t>版</a:t>
            </a:r>
            <a:br>
              <a:rPr lang="en-US" altLang="ja-JP">
                <a:latin typeface="+mn-ea"/>
              </a:rPr>
            </a:br>
            <a:r>
              <a:rPr lang="ja-JP" altLang="en-US">
                <a:latin typeface="+mn-ea"/>
              </a:rPr>
              <a:t>・統合会計</a:t>
            </a:r>
            <a:endParaRPr lang="en-US" altLang="ja-JP">
              <a:latin typeface="+mn-ea"/>
            </a:endParaRPr>
          </a:p>
        </p:txBody>
      </p:sp>
    </p:spTree>
    <p:extLst>
      <p:ext uri="{BB962C8B-B14F-4D97-AF65-F5344CB8AC3E}">
        <p14:creationId xmlns:p14="http://schemas.microsoft.com/office/powerpoint/2010/main" val="1392364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©2026 Canon IT Solutions Inc. All rights reserved.</a:t>
            </a:r>
            <a:endParaRPr lang="ja-JP" altLang="en-US"/>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52</a:t>
            </a:fld>
            <a:endParaRPr lang="ja-JP" altLang="en-US"/>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err="1"/>
              <a:t>SuperStream</a:t>
            </a:r>
            <a:r>
              <a:rPr lang="en-US" altLang="ja-JP" dirty="0"/>
              <a:t>-NX </a:t>
            </a:r>
            <a:r>
              <a:rPr lang="ja-JP" altLang="en-US" dirty="0"/>
              <a:t>統合会計</a:t>
            </a:r>
            <a:endParaRPr lang="en-US" altLang="ja-JP" dirty="0"/>
          </a:p>
          <a:p>
            <a:pPr>
              <a:lnSpc>
                <a:spcPct val="150000"/>
              </a:lnSpc>
              <a:spcAft>
                <a:spcPts val="400"/>
              </a:spcAft>
            </a:pPr>
            <a:r>
              <a:rPr lang="en-US" altLang="ja-JP" sz="1600" dirty="0">
                <a:solidFill>
                  <a:schemeClr val="accent1"/>
                </a:solidFill>
              </a:rPr>
              <a:t>01</a:t>
            </a:r>
          </a:p>
          <a:p>
            <a:pPr>
              <a:lnSpc>
                <a:spcPct val="150000"/>
              </a:lnSpc>
              <a:spcAft>
                <a:spcPts val="400"/>
              </a:spcAft>
            </a:pPr>
            <a:r>
              <a:rPr lang="en-US" altLang="ja-JP" sz="1200" dirty="0"/>
              <a:t>– </a:t>
            </a:r>
            <a:r>
              <a:rPr lang="zh-CN" altLang="en-US" sz="1200" dirty="0"/>
              <a:t>令和</a:t>
            </a:r>
            <a:r>
              <a:rPr lang="en-US" altLang="zh-CN" sz="1200" dirty="0"/>
              <a:t>8</a:t>
            </a:r>
            <a:r>
              <a:rPr lang="zh-CN" altLang="en-US" sz="1200" dirty="0"/>
              <a:t>年度税制改正対応 </a:t>
            </a:r>
            <a:r>
              <a:rPr lang="en-US" altLang="ja-JP" sz="1200" dirty="0"/>
              <a:t>–</a:t>
            </a:r>
          </a:p>
          <a:p>
            <a:pPr>
              <a:lnSpc>
                <a:spcPct val="150000"/>
              </a:lnSpc>
              <a:spcAft>
                <a:spcPts val="400"/>
              </a:spcAft>
            </a:pPr>
            <a:r>
              <a:rPr lang="ja-JP" altLang="en-US" sz="1200" dirty="0"/>
              <a:t>　１．経過措置に係る適用期限と控除可能割合の見直し</a:t>
            </a:r>
            <a:r>
              <a:rPr lang="ja-JP" altLang="en-US" sz="1200" dirty="0">
                <a:solidFill>
                  <a:schemeClr val="accent3">
                    <a:lumMod val="75000"/>
                  </a:schemeClr>
                </a:solidFill>
              </a:rPr>
              <a:t>（</a:t>
            </a:r>
            <a:r>
              <a:rPr lang="en-US" altLang="ja-JP" sz="1200" dirty="0">
                <a:solidFill>
                  <a:schemeClr val="accent3">
                    <a:lumMod val="75000"/>
                  </a:schemeClr>
                </a:solidFill>
              </a:rPr>
              <a:t>V2.9.0</a:t>
            </a:r>
            <a:r>
              <a:rPr lang="ja-JP" altLang="en-US" sz="1200" dirty="0">
                <a:solidFill>
                  <a:schemeClr val="accent3">
                    <a:lumMod val="75000"/>
                  </a:schemeClr>
                </a:solidFill>
              </a:rPr>
              <a:t>／</a:t>
            </a:r>
            <a:r>
              <a:rPr lang="en-US" altLang="ja-JP" sz="1200" dirty="0">
                <a:solidFill>
                  <a:schemeClr val="accent3">
                    <a:lumMod val="75000"/>
                  </a:schemeClr>
                </a:solidFill>
              </a:rPr>
              <a:t>V2.8.30</a:t>
            </a:r>
            <a:r>
              <a:rPr lang="ja-JP" altLang="en-US" sz="1200" dirty="0">
                <a:solidFill>
                  <a:schemeClr val="accent3">
                    <a:lumMod val="75000"/>
                  </a:schemeClr>
                </a:solidFill>
              </a:rPr>
              <a:t>）</a:t>
            </a:r>
            <a:endParaRPr lang="en-US" altLang="ja-JP" sz="1200" dirty="0">
              <a:solidFill>
                <a:schemeClr val="accent3">
                  <a:lumMod val="75000"/>
                </a:schemeClr>
              </a:solidFill>
            </a:endParaRPr>
          </a:p>
          <a:p>
            <a:pPr>
              <a:lnSpc>
                <a:spcPct val="150000"/>
              </a:lnSpc>
              <a:spcAft>
                <a:spcPts val="400"/>
              </a:spcAft>
            </a:pPr>
            <a:endParaRPr lang="en-US" altLang="ja-JP" sz="1200" dirty="0"/>
          </a:p>
          <a:p>
            <a:pPr>
              <a:lnSpc>
                <a:spcPct val="150000"/>
              </a:lnSpc>
              <a:spcAft>
                <a:spcPts val="400"/>
              </a:spcAft>
            </a:pPr>
            <a:r>
              <a:rPr lang="ja-JP" altLang="en-US" sz="1200" dirty="0"/>
              <a:t>　</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4081090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78528"/>
            <a:ext cx="5832140" cy="4275460"/>
          </a:xfrm>
        </p:spPr>
        <p:txBody>
          <a:bodyPr/>
          <a:lstStyle/>
          <a:p>
            <a:pPr>
              <a:spcAft>
                <a:spcPts val="400"/>
              </a:spcAft>
            </a:pPr>
            <a:r>
              <a:rPr lang="en-US" altLang="ja-JP" err="1"/>
              <a:t>SuperStream</a:t>
            </a:r>
            <a:r>
              <a:rPr lang="en-US" altLang="ja-JP"/>
              <a:t>-NX </a:t>
            </a:r>
            <a:r>
              <a:rPr lang="ja-JP" altLang="en-US"/>
              <a:t>統合会計</a:t>
            </a:r>
            <a:endParaRPr lang="en-US" altLang="ja-JP"/>
          </a:p>
          <a:p>
            <a:pPr>
              <a:lnSpc>
                <a:spcPct val="150000"/>
              </a:lnSpc>
              <a:spcAft>
                <a:spcPts val="400"/>
              </a:spcAft>
            </a:pPr>
            <a:r>
              <a:rPr lang="en-US" altLang="ja-JP" sz="1600">
                <a:solidFill>
                  <a:schemeClr val="accent1"/>
                </a:solidFill>
              </a:rPr>
              <a:t>02</a:t>
            </a:r>
          </a:p>
          <a:p>
            <a:pPr>
              <a:lnSpc>
                <a:spcPct val="150000"/>
              </a:lnSpc>
              <a:spcAft>
                <a:spcPts val="400"/>
              </a:spcAft>
            </a:pPr>
            <a:r>
              <a:rPr lang="en-US" altLang="ja-JP" sz="1200"/>
              <a:t>–</a:t>
            </a:r>
            <a:r>
              <a:rPr lang="ja-JP" altLang="en-US" sz="1200"/>
              <a:t> 機能追加／機能改善 </a:t>
            </a:r>
            <a:r>
              <a:rPr lang="en-US" altLang="ja-JP" sz="1200"/>
              <a:t>–</a:t>
            </a:r>
          </a:p>
          <a:p>
            <a:pPr>
              <a:lnSpc>
                <a:spcPct val="150000"/>
              </a:lnSpc>
              <a:spcAft>
                <a:spcPts val="400"/>
              </a:spcAft>
            </a:pPr>
            <a:r>
              <a:rPr lang="ja-JP" altLang="en-US" sz="1200"/>
              <a:t>　１．残高検索機能の追加</a:t>
            </a:r>
            <a:endParaRPr lang="en-US" altLang="ja-JP" sz="1200"/>
          </a:p>
          <a:p>
            <a:pPr>
              <a:lnSpc>
                <a:spcPct val="150000"/>
              </a:lnSpc>
              <a:spcAft>
                <a:spcPts val="400"/>
              </a:spcAft>
            </a:pPr>
            <a:r>
              <a:rPr lang="ja-JP" altLang="en-US" sz="1200"/>
              <a:t>　２．免税事業者仕入控除割合変更日の対応</a:t>
            </a:r>
            <a:r>
              <a:rPr lang="ja-JP" altLang="en-US" sz="1200">
                <a:solidFill>
                  <a:schemeClr val="accent3">
                    <a:lumMod val="75000"/>
                  </a:schemeClr>
                </a:solidFill>
              </a:rPr>
              <a:t>（</a:t>
            </a:r>
            <a:r>
              <a:rPr lang="en-US" altLang="ja-JP" sz="1200">
                <a:solidFill>
                  <a:schemeClr val="accent3">
                    <a:lumMod val="75000"/>
                  </a:schemeClr>
                </a:solidFill>
              </a:rPr>
              <a:t>V2.9.0</a:t>
            </a:r>
            <a:r>
              <a:rPr lang="ja-JP" altLang="en-US" sz="1200">
                <a:solidFill>
                  <a:schemeClr val="accent3">
                    <a:lumMod val="75000"/>
                  </a:schemeClr>
                </a:solidFill>
              </a:rPr>
              <a:t>／</a:t>
            </a:r>
            <a:r>
              <a:rPr lang="en-US" altLang="ja-JP" sz="1200">
                <a:solidFill>
                  <a:schemeClr val="accent3">
                    <a:lumMod val="75000"/>
                  </a:schemeClr>
                </a:solidFill>
              </a:rPr>
              <a:t>V2.8.30</a:t>
            </a:r>
            <a:r>
              <a:rPr lang="ja-JP" altLang="en-US" sz="1200">
                <a:solidFill>
                  <a:schemeClr val="accent3">
                    <a:lumMod val="75000"/>
                  </a:schemeClr>
                </a:solidFill>
              </a:rPr>
              <a:t>）</a:t>
            </a:r>
            <a:endParaRPr lang="en-US" altLang="ja-JP" sz="1200">
              <a:solidFill>
                <a:schemeClr val="accent3">
                  <a:lumMod val="75000"/>
                </a:schemeClr>
              </a:solidFill>
            </a:endParaRPr>
          </a:p>
          <a:p>
            <a:pPr>
              <a:lnSpc>
                <a:spcPct val="150000"/>
              </a:lnSpc>
              <a:spcAft>
                <a:spcPts val="400"/>
              </a:spcAft>
            </a:pPr>
            <a:r>
              <a:rPr lang="ja-JP" altLang="en-US" sz="1200"/>
              <a:t>　３．外部データ取込：エラー発生時のエラー表示内容の改善</a:t>
            </a:r>
            <a:endParaRPr lang="en-US" altLang="ja-JP" sz="1200"/>
          </a:p>
          <a:p>
            <a:pPr>
              <a:lnSpc>
                <a:spcPct val="150000"/>
              </a:lnSpc>
              <a:spcAft>
                <a:spcPts val="400"/>
              </a:spcAft>
            </a:pPr>
            <a:r>
              <a:rPr lang="ja-JP" altLang="en-US" sz="1200"/>
              <a:t>　４．外部データ取込</a:t>
            </a:r>
            <a:r>
              <a:rPr lang="en-US" altLang="ja-JP" sz="1200"/>
              <a:t>CSV</a:t>
            </a:r>
            <a:r>
              <a:rPr lang="ja-JP" altLang="en-US" sz="1200"/>
              <a:t>データ作成ツール</a:t>
            </a:r>
            <a:endParaRPr lang="en-US" altLang="ja-JP" sz="1200"/>
          </a:p>
          <a:p>
            <a:pPr>
              <a:lnSpc>
                <a:spcPct val="150000"/>
              </a:lnSpc>
              <a:spcAft>
                <a:spcPts val="400"/>
              </a:spcAft>
            </a:pPr>
            <a:r>
              <a:rPr lang="ja-JP" altLang="en-US" sz="1200"/>
              <a:t>　５．</a:t>
            </a:r>
            <a:r>
              <a:rPr lang="en-US" altLang="ja-JP" sz="1200"/>
              <a:t>IFRS</a:t>
            </a:r>
            <a:r>
              <a:rPr lang="ja-JP" altLang="en-US" sz="1200"/>
              <a:t>第</a:t>
            </a:r>
            <a:r>
              <a:rPr lang="en-US" altLang="ja-JP" sz="1200"/>
              <a:t>18</a:t>
            </a:r>
            <a:r>
              <a:rPr lang="ja-JP" altLang="en-US" sz="1200"/>
              <a:t>号 財務諸表の表示について</a:t>
            </a:r>
            <a:endParaRPr lang="en-US" altLang="ja-JP" sz="1200"/>
          </a:p>
          <a:p>
            <a:pPr>
              <a:lnSpc>
                <a:spcPct val="150000"/>
              </a:lnSpc>
              <a:spcAft>
                <a:spcPts val="400"/>
              </a:spcAft>
            </a:pPr>
            <a:r>
              <a:rPr lang="ja-JP" altLang="en-US" sz="1200"/>
              <a:t>　６．マスタデータ取込機能の追加</a:t>
            </a:r>
            <a:r>
              <a:rPr lang="en-US" altLang="ja-JP" sz="1200"/>
              <a:t>(</a:t>
            </a:r>
            <a:r>
              <a:rPr lang="ja-JP" altLang="en-US" sz="1200"/>
              <a:t>任意集計科目マスタ</a:t>
            </a:r>
            <a:r>
              <a:rPr lang="en-US" altLang="ja-JP" sz="1200"/>
              <a:t>/</a:t>
            </a:r>
            <a:r>
              <a:rPr lang="ja-JP" altLang="en-US" sz="1200"/>
              <a:t>出力コントロールマスタ</a:t>
            </a:r>
            <a:r>
              <a:rPr lang="en-US" altLang="ja-JP" sz="1200"/>
              <a:t>)</a:t>
            </a:r>
          </a:p>
          <a:p>
            <a:pPr>
              <a:lnSpc>
                <a:spcPct val="150000"/>
              </a:lnSpc>
              <a:spcAft>
                <a:spcPts val="400"/>
              </a:spcAft>
            </a:pPr>
            <a:r>
              <a:rPr lang="ja-JP" altLang="en-US" sz="1200"/>
              <a:t>　７．請求書（伝票単位）の伝票番号指定出力対応</a:t>
            </a:r>
            <a:endParaRPr lang="en-US" altLang="ja-JP" sz="1200"/>
          </a:p>
          <a:p>
            <a:pPr>
              <a:lnSpc>
                <a:spcPct val="150000"/>
              </a:lnSpc>
              <a:spcAft>
                <a:spcPts val="400"/>
              </a:spcAft>
            </a:pPr>
            <a:r>
              <a:rPr lang="ja-JP" altLang="en-US" sz="1200"/>
              <a:t>　８．拡張添付の機能改善</a:t>
            </a:r>
            <a:endParaRPr lang="en-US" altLang="ja-JP" sz="1200"/>
          </a:p>
          <a:p>
            <a:pPr>
              <a:lnSpc>
                <a:spcPct val="150000"/>
              </a:lnSpc>
              <a:spcAft>
                <a:spcPts val="400"/>
              </a:spcAft>
            </a:pPr>
            <a:r>
              <a:rPr lang="ja-JP" altLang="en-US" sz="1200"/>
              <a:t>　９．固定資産管理の機能強化に向けての対応</a:t>
            </a:r>
            <a:endParaRPr lang="en-US" altLang="ja-JP" sz="1200"/>
          </a:p>
          <a:p>
            <a:pPr>
              <a:lnSpc>
                <a:spcPct val="150000"/>
              </a:lnSpc>
              <a:spcAft>
                <a:spcPts val="400"/>
              </a:spcAft>
            </a:pPr>
            <a:r>
              <a:rPr lang="ja-JP" altLang="en-US" sz="1200"/>
              <a:t>１０．電債オプション及び電債管理システム対応</a:t>
            </a:r>
            <a:endParaRPr lang="en-US" altLang="ja-JP" sz="1200"/>
          </a:p>
          <a:p>
            <a:pPr>
              <a:lnSpc>
                <a:spcPct val="150000"/>
              </a:lnSpc>
              <a:spcAft>
                <a:spcPts val="400"/>
              </a:spcAft>
            </a:pPr>
            <a:endParaRPr lang="en-US" altLang="ja-JP" sz="1200"/>
          </a:p>
          <a:p>
            <a:pPr>
              <a:lnSpc>
                <a:spcPct val="150000"/>
              </a:lnSpc>
              <a:spcAft>
                <a:spcPts val="400"/>
              </a:spcAft>
            </a:pPr>
            <a:r>
              <a:rPr lang="ja-JP" altLang="en-US" sz="1200"/>
              <a:t>　</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107949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63538"/>
            <a:ext cx="5832140" cy="4275460"/>
          </a:xfrm>
        </p:spPr>
        <p:txBody>
          <a:bodyPr/>
          <a:lstStyle/>
          <a:p>
            <a:pPr>
              <a:lnSpc>
                <a:spcPct val="150000"/>
              </a:lnSpc>
              <a:spcAft>
                <a:spcPts val="400"/>
              </a:spcAft>
            </a:pPr>
            <a:r>
              <a:rPr lang="en-US" altLang="ja-JP"/>
              <a:t>SuperStream-NX </a:t>
            </a:r>
            <a:r>
              <a:rPr lang="ja-JP" altLang="en-US"/>
              <a:t>統合会計</a:t>
            </a:r>
            <a:endParaRPr lang="en-US" altLang="ja-JP"/>
          </a:p>
          <a:p>
            <a:pPr>
              <a:lnSpc>
                <a:spcPct val="150000"/>
              </a:lnSpc>
              <a:spcAft>
                <a:spcPts val="400"/>
              </a:spcAft>
            </a:pPr>
            <a:r>
              <a:rPr lang="en-US" altLang="ja-JP" sz="1600">
                <a:solidFill>
                  <a:schemeClr val="accent1"/>
                </a:solidFill>
              </a:rPr>
              <a:t>02</a:t>
            </a:r>
          </a:p>
          <a:p>
            <a:pPr>
              <a:lnSpc>
                <a:spcPct val="150000"/>
              </a:lnSpc>
              <a:spcAft>
                <a:spcPts val="400"/>
              </a:spcAft>
            </a:pPr>
            <a:r>
              <a:rPr lang="en-US" altLang="ja-JP" sz="1200"/>
              <a:t>–</a:t>
            </a:r>
            <a:r>
              <a:rPr lang="ja-JP" altLang="en-US" sz="1200"/>
              <a:t> 機能追加／機能改善 </a:t>
            </a:r>
            <a:r>
              <a:rPr lang="en-US" altLang="ja-JP" sz="1200"/>
              <a:t>–</a:t>
            </a:r>
          </a:p>
          <a:p>
            <a:pPr>
              <a:lnSpc>
                <a:spcPct val="150000"/>
              </a:lnSpc>
              <a:spcAft>
                <a:spcPts val="400"/>
              </a:spcAft>
            </a:pPr>
            <a:r>
              <a:rPr lang="ja-JP" altLang="en-US" sz="1200"/>
              <a:t>　１１．</a:t>
            </a:r>
            <a:r>
              <a:rPr lang="en-US" altLang="ja-JP" sz="1200"/>
              <a:t>NXEI</a:t>
            </a:r>
            <a:r>
              <a:rPr lang="ja-JP" altLang="en-US" sz="1200"/>
              <a:t>：得意先マスタへのデジタルインボイス設定項目追加</a:t>
            </a:r>
            <a:endParaRPr lang="en-US" altLang="ja-JP" sz="1200"/>
          </a:p>
          <a:p>
            <a:pPr>
              <a:lnSpc>
                <a:spcPct val="150000"/>
              </a:lnSpc>
              <a:spcAft>
                <a:spcPts val="400"/>
              </a:spcAft>
            </a:pPr>
            <a:r>
              <a:rPr lang="ja-JP" altLang="en-US" sz="1200"/>
              <a:t>　１２．</a:t>
            </a:r>
            <a:r>
              <a:rPr lang="en-US" altLang="ja-JP" sz="1200"/>
              <a:t>NXEI</a:t>
            </a:r>
            <a:r>
              <a:rPr lang="ja-JP" altLang="en-US" sz="1200"/>
              <a:t>：項目対応マスタのパターン化と一覧への部署情報追加</a:t>
            </a:r>
            <a:endParaRPr lang="en-US" altLang="ja-JP" sz="1200"/>
          </a:p>
          <a:p>
            <a:pPr>
              <a:lnSpc>
                <a:spcPct val="150000"/>
              </a:lnSpc>
              <a:spcAft>
                <a:spcPts val="400"/>
              </a:spcAft>
            </a:pPr>
            <a:r>
              <a:rPr lang="ja-JP" altLang="en-US" sz="1200"/>
              <a:t>　１３．</a:t>
            </a:r>
            <a:r>
              <a:rPr lang="en-US" altLang="ja-JP" sz="1200"/>
              <a:t>NXEI</a:t>
            </a:r>
            <a:r>
              <a:rPr lang="ja-JP" altLang="en-US" sz="1200"/>
              <a:t>：デジタルインボイス送受信項目の追加</a:t>
            </a:r>
            <a:endParaRPr lang="en-US" altLang="ja-JP" sz="1200"/>
          </a:p>
          <a:p>
            <a:pPr>
              <a:lnSpc>
                <a:spcPct val="150000"/>
              </a:lnSpc>
              <a:spcAft>
                <a:spcPts val="400"/>
              </a:spcAft>
            </a:pPr>
            <a:endParaRPr lang="en-US" altLang="ja-JP" sz="1200"/>
          </a:p>
          <a:p>
            <a:pPr>
              <a:lnSpc>
                <a:spcPct val="150000"/>
              </a:lnSpc>
              <a:spcAft>
                <a:spcPts val="400"/>
              </a:spcAft>
            </a:pPr>
            <a:r>
              <a:rPr lang="ja-JP" altLang="en-US" sz="1200"/>
              <a:t>　</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3328482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a:t>©2026 Canon IT Solutions Inc. All rights reserved.</a:t>
            </a:r>
            <a:endParaRPr lang="ja-JP" altLang="en-US"/>
          </a:p>
        </p:txBody>
      </p:sp>
      <p:sp>
        <p:nvSpPr>
          <p:cNvPr id="2" name="スライド番号プレースホルダー 1"/>
          <p:cNvSpPr>
            <a:spLocks noGrp="1"/>
          </p:cNvSpPr>
          <p:nvPr>
            <p:ph type="sldNum" sz="quarter" idx="10"/>
          </p:nvPr>
        </p:nvSpPr>
        <p:spPr/>
        <p:txBody>
          <a:bodyPr/>
          <a:lstStyle/>
          <a:p>
            <a:fld id="{78AE49ED-73EF-499C-8307-28EB0E7CF529}" type="slidenum">
              <a:rPr lang="ja-JP" altLang="en-US" smtClean="0"/>
              <a:pPr/>
              <a:t>55</a:t>
            </a:fld>
            <a:endParaRPr lang="ja-JP" altLang="en-US"/>
          </a:p>
        </p:txBody>
      </p:sp>
      <p:sp>
        <p:nvSpPr>
          <p:cNvPr id="5" name="タイトル 4"/>
          <p:cNvSpPr>
            <a:spLocks noGrp="1"/>
          </p:cNvSpPr>
          <p:nvPr>
            <p:ph type="title"/>
          </p:nvPr>
        </p:nvSpPr>
        <p:spPr>
          <a:xfrm>
            <a:off x="358775" y="1311610"/>
            <a:ext cx="7597601" cy="1980220"/>
          </a:xfrm>
        </p:spPr>
        <p:txBody>
          <a:bodyPr/>
          <a:lstStyle/>
          <a:p>
            <a:pPr>
              <a:spcAft>
                <a:spcPts val="1000"/>
              </a:spcAft>
            </a:pPr>
            <a:r>
              <a:rPr kumimoji="1" lang="en-US" altLang="ja-JP" sz="1800" dirty="0">
                <a:solidFill>
                  <a:schemeClr val="accent1"/>
                </a:solidFill>
              </a:rPr>
              <a:t>01</a:t>
            </a:r>
            <a:r>
              <a:rPr kumimoji="1" lang="en-US" altLang="ja-JP" sz="1800" dirty="0"/>
              <a:t> </a:t>
            </a:r>
            <a:r>
              <a:rPr kumimoji="1" lang="en-US" altLang="ja-JP" sz="1800" dirty="0" err="1"/>
              <a:t>SuperStream</a:t>
            </a:r>
            <a:r>
              <a:rPr kumimoji="1" lang="en-US" altLang="ja-JP" sz="1800" dirty="0"/>
              <a:t>-NX</a:t>
            </a:r>
            <a:r>
              <a:rPr kumimoji="1" lang="ja-JP" altLang="en-US" sz="1800" dirty="0"/>
              <a:t> 統合会計</a:t>
            </a:r>
            <a:br>
              <a:rPr lang="en-US" altLang="ja-JP" dirty="0"/>
            </a:br>
            <a:r>
              <a:rPr lang="zh-CN" altLang="en-US" dirty="0"/>
              <a:t>令和</a:t>
            </a:r>
            <a:r>
              <a:rPr lang="en-US" altLang="zh-CN" dirty="0"/>
              <a:t>8</a:t>
            </a:r>
            <a:r>
              <a:rPr lang="zh-CN" altLang="en-US" dirty="0"/>
              <a:t>年度税制改正対応</a:t>
            </a:r>
            <a:endParaRPr kumimoji="1" lang="ja-JP" altLang="en-US" dirty="0"/>
          </a:p>
        </p:txBody>
      </p:sp>
    </p:spTree>
    <p:extLst>
      <p:ext uri="{BB962C8B-B14F-4D97-AF65-F5344CB8AC3E}">
        <p14:creationId xmlns:p14="http://schemas.microsoft.com/office/powerpoint/2010/main" val="2771370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©2026 Canon IT Solutions Inc. All rights reserved.</a:t>
            </a:r>
            <a:endParaRPr lang="ja-JP" altLang="en-US"/>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56</a:t>
            </a:fld>
            <a:endParaRPr lang="ja-JP" altLang="en-US"/>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err="1"/>
              <a:t>SuperStream</a:t>
            </a:r>
            <a:r>
              <a:rPr lang="en-US" altLang="ja-JP" dirty="0"/>
              <a:t>-NX </a:t>
            </a:r>
            <a:r>
              <a:rPr lang="ja-JP" altLang="en-US" dirty="0"/>
              <a:t>統合会計</a:t>
            </a:r>
            <a:endParaRPr lang="en-US" altLang="ja-JP" dirty="0"/>
          </a:p>
          <a:p>
            <a:pPr>
              <a:lnSpc>
                <a:spcPct val="150000"/>
              </a:lnSpc>
              <a:spcAft>
                <a:spcPts val="400"/>
              </a:spcAft>
            </a:pPr>
            <a:r>
              <a:rPr lang="zh-CN" altLang="en-US" sz="1200" dirty="0"/>
              <a:t>令和</a:t>
            </a:r>
            <a:r>
              <a:rPr lang="en-US" altLang="zh-CN" sz="1200" dirty="0"/>
              <a:t>8</a:t>
            </a:r>
            <a:r>
              <a:rPr lang="zh-CN" altLang="en-US" sz="1200" dirty="0"/>
              <a:t>年度税制改正対応</a:t>
            </a:r>
            <a:endParaRPr lang="en-US" altLang="ja-JP" sz="1200" dirty="0"/>
          </a:p>
          <a:p>
            <a:pPr>
              <a:lnSpc>
                <a:spcPct val="150000"/>
              </a:lnSpc>
              <a:spcAft>
                <a:spcPts val="400"/>
              </a:spcAft>
            </a:pPr>
            <a:r>
              <a:rPr lang="ja-JP" altLang="en-US" sz="1200" dirty="0"/>
              <a:t>　１．経過措置に係る適用期限と控除可能割合の見直し</a:t>
            </a:r>
            <a:r>
              <a:rPr lang="ja-JP" altLang="en-US" sz="1200" dirty="0">
                <a:solidFill>
                  <a:schemeClr val="accent3">
                    <a:lumMod val="75000"/>
                  </a:schemeClr>
                </a:solidFill>
              </a:rPr>
              <a:t>（</a:t>
            </a:r>
            <a:r>
              <a:rPr lang="en-US" altLang="ja-JP" sz="1200" dirty="0">
                <a:solidFill>
                  <a:schemeClr val="accent3">
                    <a:lumMod val="75000"/>
                  </a:schemeClr>
                </a:solidFill>
              </a:rPr>
              <a:t>V2.9.0</a:t>
            </a:r>
            <a:r>
              <a:rPr lang="ja-JP" altLang="en-US" sz="1200" dirty="0">
                <a:solidFill>
                  <a:schemeClr val="accent3">
                    <a:lumMod val="75000"/>
                  </a:schemeClr>
                </a:solidFill>
              </a:rPr>
              <a:t>／</a:t>
            </a:r>
            <a:r>
              <a:rPr lang="en-US" altLang="ja-JP" sz="1200" dirty="0">
                <a:solidFill>
                  <a:schemeClr val="accent3">
                    <a:lumMod val="75000"/>
                  </a:schemeClr>
                </a:solidFill>
              </a:rPr>
              <a:t>V2.8.30</a:t>
            </a:r>
            <a:r>
              <a:rPr lang="ja-JP" altLang="en-US" sz="1200" dirty="0">
                <a:solidFill>
                  <a:schemeClr val="accent3">
                    <a:lumMod val="75000"/>
                  </a:schemeClr>
                </a:solidFill>
              </a:rPr>
              <a:t>）</a:t>
            </a:r>
            <a:endParaRPr lang="en-US" altLang="ja-JP" sz="1200" dirty="0">
              <a:solidFill>
                <a:schemeClr val="accent3">
                  <a:lumMod val="75000"/>
                </a:schemeClr>
              </a:solidFill>
            </a:endParaRPr>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3041726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dirty="0" err="1">
                <a:latin typeface="+mn-ea"/>
              </a:rPr>
              <a:t>SuperStream</a:t>
            </a:r>
            <a:r>
              <a:rPr lang="en-US" altLang="ja-JP" sz="2400" dirty="0">
                <a:latin typeface="+mn-ea"/>
              </a:rPr>
              <a:t>-NX </a:t>
            </a:r>
            <a:r>
              <a:rPr lang="ja-JP" altLang="en-US" sz="2400" dirty="0">
                <a:latin typeface="+mn-ea"/>
              </a:rPr>
              <a:t>統合会計 </a:t>
            </a:r>
            <a:r>
              <a:rPr lang="zh-CN" altLang="en-US" sz="1800" dirty="0">
                <a:latin typeface="+mn-ea"/>
              </a:rPr>
              <a:t>令和</a:t>
            </a:r>
            <a:r>
              <a:rPr lang="en-US" altLang="zh-CN" sz="1800" dirty="0">
                <a:latin typeface="+mn-ea"/>
              </a:rPr>
              <a:t>8</a:t>
            </a:r>
            <a:r>
              <a:rPr lang="zh-CN" altLang="en-US" sz="1800" dirty="0">
                <a:latin typeface="+mn-ea"/>
              </a:rPr>
              <a:t>年度税制改正対応</a:t>
            </a:r>
            <a:r>
              <a:rPr lang="ja-JP" altLang="en-US" sz="2400" dirty="0">
                <a:latin typeface="+mn-ea"/>
              </a:rPr>
              <a:t> </a:t>
            </a:r>
            <a:br>
              <a:rPr lang="en-US" altLang="ja-JP" sz="2800" dirty="0"/>
            </a:br>
            <a:r>
              <a:rPr lang="ja-JP" altLang="en-US" sz="1800" dirty="0"/>
              <a:t>１．経過措置に係る適用期限と控除可能割合の見直し</a:t>
            </a:r>
            <a:endParaRPr kumimoji="1" lang="ja-JP" altLang="en-US" dirty="0"/>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95303" y="2618991"/>
            <a:ext cx="8426450" cy="17281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令和</a:t>
            </a:r>
            <a:r>
              <a:rPr kumimoji="1" lang="en-US" altLang="ja-JP"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年度税制改正において、適格請求書発行事業者以外の者から行った</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課税仕入れに係る税額控除に関する経過措置について、</a:t>
            </a:r>
            <a:r>
              <a:rPr lang="ja-JP" altLang="en-US" dirty="0">
                <a:solidFill>
                  <a:prstClr val="black"/>
                </a:solidFill>
                <a:latin typeface="メイリオ"/>
                <a:ea typeface="メイリオ"/>
              </a:rPr>
              <a:t>次のとおりに</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変更されます</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7" name="表 6">
            <a:extLst>
              <a:ext uri="{FF2B5EF4-FFF2-40B4-BE49-F238E27FC236}">
                <a16:creationId xmlns:a16="http://schemas.microsoft.com/office/drawing/2014/main" id="{1B06868F-55E1-89E5-33F4-CA893A1D3F6E}"/>
              </a:ext>
            </a:extLst>
          </p:cNvPr>
          <p:cNvGraphicFramePr>
            <a:graphicFrameLocks noGrp="1"/>
          </p:cNvGraphicFramePr>
          <p:nvPr/>
        </p:nvGraphicFramePr>
        <p:xfrm>
          <a:off x="654485" y="3656339"/>
          <a:ext cx="3096344" cy="801155"/>
        </p:xfrm>
        <a:graphic>
          <a:graphicData uri="http://schemas.openxmlformats.org/drawingml/2006/table">
            <a:tbl>
              <a:tblPr firstRow="1" bandRow="1">
                <a:tableStyleId>{21E4AEA4-8DFA-4A89-87EB-49C32662AFE0}</a:tableStyleId>
              </a:tblPr>
              <a:tblGrid>
                <a:gridCol w="1741692">
                  <a:extLst>
                    <a:ext uri="{9D8B030D-6E8A-4147-A177-3AD203B41FA5}">
                      <a16:colId xmlns:a16="http://schemas.microsoft.com/office/drawing/2014/main" val="2522734468"/>
                    </a:ext>
                  </a:extLst>
                </a:gridCol>
                <a:gridCol w="1354652">
                  <a:extLst>
                    <a:ext uri="{9D8B030D-6E8A-4147-A177-3AD203B41FA5}">
                      <a16:colId xmlns:a16="http://schemas.microsoft.com/office/drawing/2014/main" val="2364541098"/>
                    </a:ext>
                  </a:extLst>
                </a:gridCol>
              </a:tblGrid>
              <a:tr h="275222">
                <a:tc>
                  <a:txBody>
                    <a:bodyPr/>
                    <a:lstStyle/>
                    <a:p>
                      <a:r>
                        <a:rPr kumimoji="1" lang="ja-JP" altLang="en-US" sz="900"/>
                        <a:t>期間</a:t>
                      </a:r>
                    </a:p>
                  </a:txBody>
                  <a:tcPr anchor="ctr"/>
                </a:tc>
                <a:tc>
                  <a:txBody>
                    <a:bodyPr/>
                    <a:lstStyle/>
                    <a:p>
                      <a:r>
                        <a:rPr kumimoji="1" lang="ja-JP" altLang="en-US" sz="900"/>
                        <a:t>控除できる割合</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2023/10/1</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2026/9/30</a:t>
                      </a:r>
                    </a:p>
                  </a:txBody>
                  <a:tcPr marL="72000" marT="0" marB="0" anchor="ctr"/>
                </a:tc>
                <a:tc>
                  <a:txBody>
                    <a:bodyPr/>
                    <a:lstStyle/>
                    <a:p>
                      <a:r>
                        <a:rPr kumimoji="1" lang="ja-JP" altLang="en-US" sz="900"/>
                        <a:t>仕入税額相当額の</a:t>
                      </a:r>
                      <a:r>
                        <a:rPr kumimoji="1" lang="en-US" altLang="ja-JP" sz="900"/>
                        <a:t>80%</a:t>
                      </a:r>
                      <a:endParaRPr kumimoji="1" lang="ja-JP" altLang="en-US" sz="900"/>
                    </a:p>
                  </a:txBody>
                  <a:tcPr marL="72000" marT="18000" marB="18000" anchor="ctr"/>
                </a:tc>
                <a:extLst>
                  <a:ext uri="{0D108BD9-81ED-4DB2-BD59-A6C34878D82A}">
                    <a16:rowId xmlns:a16="http://schemas.microsoft.com/office/drawing/2014/main" val="336496999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2026/10/1</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2029/9/30</a:t>
                      </a:r>
                    </a:p>
                  </a:txBody>
                  <a:tcPr marL="72000" marT="0" marB="0" anchor="ctr"/>
                </a:tc>
                <a:tc>
                  <a:txBody>
                    <a:bodyPr/>
                    <a:lstStyle/>
                    <a:p>
                      <a:r>
                        <a:rPr kumimoji="1" lang="ja-JP" altLang="en-US" sz="900"/>
                        <a:t>仕入税額相当額の</a:t>
                      </a:r>
                      <a:r>
                        <a:rPr kumimoji="1" lang="en-US" altLang="ja-JP" sz="900"/>
                        <a:t>50%</a:t>
                      </a:r>
                      <a:endParaRPr kumimoji="1" lang="ja-JP" altLang="en-US" sz="900"/>
                    </a:p>
                  </a:txBody>
                  <a:tcPr marL="72000" marT="18000" marB="18000" anchor="ctr"/>
                </a:tc>
                <a:extLst>
                  <a:ext uri="{0D108BD9-81ED-4DB2-BD59-A6C34878D82A}">
                    <a16:rowId xmlns:a16="http://schemas.microsoft.com/office/drawing/2014/main" val="424151274"/>
                  </a:ext>
                </a:extLst>
              </a:tr>
              <a:tr h="136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2029/10/1</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2999/12/31</a:t>
                      </a:r>
                    </a:p>
                  </a:txBody>
                  <a:tcPr marL="72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t>仕入税額相当額の</a:t>
                      </a:r>
                      <a:r>
                        <a:rPr kumimoji="1" lang="en-US" altLang="ja-JP" sz="900" dirty="0"/>
                        <a:t>0%</a:t>
                      </a:r>
                      <a:endParaRPr kumimoji="1" lang="ja-JP" altLang="en-US" sz="900" dirty="0"/>
                    </a:p>
                  </a:txBody>
                  <a:tcPr marL="72000" marT="18000" marB="18000" anchor="ctr"/>
                </a:tc>
                <a:extLst>
                  <a:ext uri="{0D108BD9-81ED-4DB2-BD59-A6C34878D82A}">
                    <a16:rowId xmlns:a16="http://schemas.microsoft.com/office/drawing/2014/main" val="1895212785"/>
                  </a:ext>
                </a:extLst>
              </a:tr>
            </a:tbl>
          </a:graphicData>
        </a:graphic>
      </p:graphicFrame>
      <p:graphicFrame>
        <p:nvGraphicFramePr>
          <p:cNvPr id="9" name="表 8">
            <a:extLst>
              <a:ext uri="{FF2B5EF4-FFF2-40B4-BE49-F238E27FC236}">
                <a16:creationId xmlns:a16="http://schemas.microsoft.com/office/drawing/2014/main" id="{C039D9FB-939C-7828-274B-B988272B77D0}"/>
              </a:ext>
            </a:extLst>
          </p:cNvPr>
          <p:cNvGraphicFramePr>
            <a:graphicFrameLocks noGrp="1"/>
          </p:cNvGraphicFramePr>
          <p:nvPr/>
        </p:nvGraphicFramePr>
        <p:xfrm>
          <a:off x="4932040" y="3687446"/>
          <a:ext cx="3672408" cy="1224564"/>
        </p:xfrm>
        <a:graphic>
          <a:graphicData uri="http://schemas.openxmlformats.org/drawingml/2006/table">
            <a:tbl>
              <a:tblPr firstRow="1" bandRow="1">
                <a:tableStyleId>{21E4AEA4-8DFA-4A89-87EB-49C32662AFE0}</a:tableStyleId>
              </a:tblPr>
              <a:tblGrid>
                <a:gridCol w="1980220">
                  <a:extLst>
                    <a:ext uri="{9D8B030D-6E8A-4147-A177-3AD203B41FA5}">
                      <a16:colId xmlns:a16="http://schemas.microsoft.com/office/drawing/2014/main" val="2522734468"/>
                    </a:ext>
                  </a:extLst>
                </a:gridCol>
                <a:gridCol w="1692188">
                  <a:extLst>
                    <a:ext uri="{9D8B030D-6E8A-4147-A177-3AD203B41FA5}">
                      <a16:colId xmlns:a16="http://schemas.microsoft.com/office/drawing/2014/main" val="2364541098"/>
                    </a:ext>
                  </a:extLst>
                </a:gridCol>
              </a:tblGrid>
              <a:tr h="258809">
                <a:tc>
                  <a:txBody>
                    <a:bodyPr/>
                    <a:lstStyle/>
                    <a:p>
                      <a:r>
                        <a:rPr kumimoji="1" lang="ja-JP" altLang="en-US" sz="900"/>
                        <a:t>期間</a:t>
                      </a:r>
                    </a:p>
                  </a:txBody>
                  <a:tcPr anchor="ctr"/>
                </a:tc>
                <a:tc>
                  <a:txBody>
                    <a:bodyPr/>
                    <a:lstStyle/>
                    <a:p>
                      <a:r>
                        <a:rPr kumimoji="1" lang="ja-JP" altLang="en-US" sz="900"/>
                        <a:t>控除できる割合</a:t>
                      </a:r>
                    </a:p>
                  </a:txBody>
                  <a:tcPr anchor="ctr"/>
                </a:tc>
                <a:extLst>
                  <a:ext uri="{0D108BD9-81ED-4DB2-BD59-A6C34878D82A}">
                    <a16:rowId xmlns:a16="http://schemas.microsoft.com/office/drawing/2014/main" val="3284721616"/>
                  </a:ext>
                </a:extLst>
              </a:tr>
              <a:tr h="1988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2023/10/1</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2026/9/30</a:t>
                      </a:r>
                    </a:p>
                  </a:txBody>
                  <a:tcPr marL="72000" marT="0" marB="0" anchor="ctr"/>
                </a:tc>
                <a:tc>
                  <a:txBody>
                    <a:bodyPr/>
                    <a:lstStyle/>
                    <a:p>
                      <a:r>
                        <a:rPr kumimoji="1" lang="ja-JP" altLang="en-US" sz="900"/>
                        <a:t>仕入税額相当額の</a:t>
                      </a:r>
                      <a:r>
                        <a:rPr kumimoji="1" lang="en-US" altLang="ja-JP" sz="900"/>
                        <a:t>80%</a:t>
                      </a:r>
                      <a:endParaRPr kumimoji="1" lang="ja-JP" altLang="en-US" sz="900"/>
                    </a:p>
                  </a:txBody>
                  <a:tcPr marL="72000" marT="18000" marB="18000" anchor="ctr"/>
                </a:tc>
                <a:extLst>
                  <a:ext uri="{0D108BD9-81ED-4DB2-BD59-A6C34878D82A}">
                    <a16:rowId xmlns:a16="http://schemas.microsoft.com/office/drawing/2014/main" val="3364969997"/>
                  </a:ext>
                </a:extLst>
              </a:tr>
              <a:tr h="191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1" i="0" u="none" strike="noStrike">
                          <a:solidFill>
                            <a:srgbClr val="D54F14"/>
                          </a:solidFill>
                          <a:effectLst/>
                          <a:latin typeface="メイリオ" panose="020B0604030504040204" pitchFamily="50" charset="-128"/>
                          <a:ea typeface="メイリオ" panose="020B0604030504040204" pitchFamily="50" charset="-128"/>
                        </a:rPr>
                        <a:t>2026/10/1</a:t>
                      </a:r>
                      <a:r>
                        <a:rPr lang="ja-JP" altLang="en-US" sz="900" b="1" i="0" u="none" strike="noStrike">
                          <a:solidFill>
                            <a:srgbClr val="D54F14"/>
                          </a:solidFill>
                          <a:effectLst/>
                          <a:latin typeface="メイリオ" panose="020B0604030504040204" pitchFamily="50" charset="-128"/>
                          <a:ea typeface="メイリオ" panose="020B0604030504040204" pitchFamily="50" charset="-128"/>
                        </a:rPr>
                        <a:t>～</a:t>
                      </a:r>
                      <a:r>
                        <a:rPr lang="en-US" altLang="ja-JP" sz="900" b="1" i="0" u="none" strike="noStrike">
                          <a:solidFill>
                            <a:srgbClr val="D54F14"/>
                          </a:solidFill>
                          <a:effectLst/>
                          <a:latin typeface="メイリオ" panose="020B0604030504040204" pitchFamily="50" charset="-128"/>
                          <a:ea typeface="メイリオ" panose="020B0604030504040204" pitchFamily="50" charset="-128"/>
                        </a:rPr>
                        <a:t>2028/9/30</a:t>
                      </a:r>
                    </a:p>
                  </a:txBody>
                  <a:tcPr marL="72000" marT="0" marB="0" anchor="ctr"/>
                </a:tc>
                <a:tc>
                  <a:txBody>
                    <a:bodyPr/>
                    <a:lstStyle/>
                    <a:p>
                      <a:r>
                        <a:rPr kumimoji="1" lang="ja-JP" altLang="en-US" sz="900" b="1">
                          <a:solidFill>
                            <a:srgbClr val="D54F14"/>
                          </a:solidFill>
                        </a:rPr>
                        <a:t>仕入税額相当額の</a:t>
                      </a:r>
                      <a:r>
                        <a:rPr kumimoji="1" lang="en-US" altLang="ja-JP" sz="900" b="1">
                          <a:solidFill>
                            <a:srgbClr val="D54F14"/>
                          </a:solidFill>
                        </a:rPr>
                        <a:t>70%</a:t>
                      </a:r>
                      <a:endParaRPr kumimoji="1" lang="ja-JP" altLang="en-US" sz="900" b="1">
                        <a:solidFill>
                          <a:srgbClr val="D54F14"/>
                        </a:solidFill>
                      </a:endParaRPr>
                    </a:p>
                  </a:txBody>
                  <a:tcPr marL="72000" marT="18000" marB="18000" anchor="ctr"/>
                </a:tc>
                <a:extLst>
                  <a:ext uri="{0D108BD9-81ED-4DB2-BD59-A6C34878D82A}">
                    <a16:rowId xmlns:a16="http://schemas.microsoft.com/office/drawing/2014/main" val="424151274"/>
                  </a:ext>
                </a:extLst>
              </a:tr>
              <a:tr h="191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1" i="0" u="none" strike="noStrike">
                          <a:solidFill>
                            <a:srgbClr val="D54F14"/>
                          </a:solidFill>
                          <a:effectLst/>
                          <a:latin typeface="メイリオ" panose="020B0604030504040204" pitchFamily="50" charset="-128"/>
                          <a:ea typeface="メイリオ" panose="020B0604030504040204" pitchFamily="50" charset="-128"/>
                        </a:rPr>
                        <a:t>2028/10/1</a:t>
                      </a:r>
                      <a:r>
                        <a:rPr lang="ja-JP" altLang="en-US" sz="900" b="1" i="0" u="none" strike="noStrike">
                          <a:solidFill>
                            <a:srgbClr val="D54F14"/>
                          </a:solidFill>
                          <a:effectLst/>
                          <a:latin typeface="メイリオ" panose="020B0604030504040204" pitchFamily="50" charset="-128"/>
                          <a:ea typeface="メイリオ" panose="020B0604030504040204" pitchFamily="50" charset="-128"/>
                        </a:rPr>
                        <a:t>～</a:t>
                      </a:r>
                      <a:r>
                        <a:rPr lang="en-US" altLang="ja-JP" sz="900" b="1" i="0" u="none" strike="noStrike">
                          <a:solidFill>
                            <a:srgbClr val="D54F14"/>
                          </a:solidFill>
                          <a:effectLst/>
                          <a:latin typeface="メイリオ" panose="020B0604030504040204" pitchFamily="50" charset="-128"/>
                          <a:ea typeface="メイリオ" panose="020B0604030504040204" pitchFamily="50" charset="-128"/>
                        </a:rPr>
                        <a:t>2030/9/30</a:t>
                      </a:r>
                    </a:p>
                  </a:txBody>
                  <a:tcPr marL="72000" marT="0" marB="0" anchor="ctr"/>
                </a:tc>
                <a:tc>
                  <a:txBody>
                    <a:bodyPr/>
                    <a:lstStyle/>
                    <a:p>
                      <a:r>
                        <a:rPr kumimoji="1" lang="ja-JP" altLang="en-US" sz="900">
                          <a:solidFill>
                            <a:schemeClr val="tx1"/>
                          </a:solidFill>
                        </a:rPr>
                        <a:t>仕入税額相当額の</a:t>
                      </a:r>
                      <a:r>
                        <a:rPr kumimoji="1" lang="en-US" altLang="ja-JP" sz="900">
                          <a:solidFill>
                            <a:schemeClr val="tx1"/>
                          </a:solidFill>
                        </a:rPr>
                        <a:t>50%</a:t>
                      </a:r>
                      <a:endParaRPr kumimoji="1" lang="ja-JP" altLang="en-US" sz="900">
                        <a:solidFill>
                          <a:schemeClr val="tx1"/>
                        </a:solidFill>
                      </a:endParaRPr>
                    </a:p>
                  </a:txBody>
                  <a:tcPr marL="72000" marT="18000" marB="18000" anchor="ctr"/>
                </a:tc>
                <a:extLst>
                  <a:ext uri="{0D108BD9-81ED-4DB2-BD59-A6C34878D82A}">
                    <a16:rowId xmlns:a16="http://schemas.microsoft.com/office/drawing/2014/main" val="265665555"/>
                  </a:ext>
                </a:extLst>
              </a:tr>
              <a:tr h="191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1" i="0" u="none" strike="noStrike">
                          <a:solidFill>
                            <a:srgbClr val="D54F14"/>
                          </a:solidFill>
                          <a:effectLst/>
                          <a:latin typeface="メイリオ" panose="020B0604030504040204" pitchFamily="50" charset="-128"/>
                          <a:ea typeface="メイリオ" panose="020B0604030504040204" pitchFamily="50" charset="-128"/>
                        </a:rPr>
                        <a:t>2030/10/1</a:t>
                      </a:r>
                      <a:r>
                        <a:rPr lang="ja-JP" altLang="en-US" sz="900" b="1" i="0" u="none" strike="noStrike">
                          <a:solidFill>
                            <a:srgbClr val="D54F14"/>
                          </a:solidFill>
                          <a:effectLst/>
                          <a:latin typeface="メイリオ" panose="020B0604030504040204" pitchFamily="50" charset="-128"/>
                          <a:ea typeface="メイリオ" panose="020B0604030504040204" pitchFamily="50" charset="-128"/>
                        </a:rPr>
                        <a:t>～</a:t>
                      </a:r>
                      <a:r>
                        <a:rPr lang="en-US" altLang="ja-JP" sz="900" b="1" i="0" u="none" strike="noStrike">
                          <a:solidFill>
                            <a:srgbClr val="D54F14"/>
                          </a:solidFill>
                          <a:effectLst/>
                          <a:latin typeface="メイリオ" panose="020B0604030504040204" pitchFamily="50" charset="-128"/>
                          <a:ea typeface="メイリオ" panose="020B0604030504040204" pitchFamily="50" charset="-128"/>
                        </a:rPr>
                        <a:t>2031/9/30</a:t>
                      </a:r>
                    </a:p>
                  </a:txBody>
                  <a:tcPr marL="72000" marT="0" marB="0" anchor="ctr"/>
                </a:tc>
                <a:tc>
                  <a:txBody>
                    <a:bodyPr/>
                    <a:lstStyle/>
                    <a:p>
                      <a:r>
                        <a:rPr kumimoji="1" lang="ja-JP" altLang="en-US" sz="900" b="1">
                          <a:solidFill>
                            <a:srgbClr val="D54F14"/>
                          </a:solidFill>
                        </a:rPr>
                        <a:t>仕入税額相当額の</a:t>
                      </a:r>
                      <a:r>
                        <a:rPr kumimoji="1" lang="en-US" altLang="ja-JP" sz="900" b="1">
                          <a:solidFill>
                            <a:srgbClr val="D54F14"/>
                          </a:solidFill>
                        </a:rPr>
                        <a:t>30%</a:t>
                      </a:r>
                      <a:endParaRPr kumimoji="1" lang="ja-JP" altLang="en-US" sz="900" b="1">
                        <a:solidFill>
                          <a:srgbClr val="D54F14"/>
                        </a:solidFill>
                      </a:endParaRPr>
                    </a:p>
                  </a:txBody>
                  <a:tcPr marL="72000" marT="18000" marB="18000" anchor="ctr"/>
                </a:tc>
                <a:extLst>
                  <a:ext uri="{0D108BD9-81ED-4DB2-BD59-A6C34878D82A}">
                    <a16:rowId xmlns:a16="http://schemas.microsoft.com/office/drawing/2014/main" val="3965214782"/>
                  </a:ext>
                </a:extLst>
              </a:tr>
              <a:tr h="191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1" i="0" u="none" strike="noStrike">
                          <a:solidFill>
                            <a:srgbClr val="D54F14"/>
                          </a:solidFill>
                          <a:effectLst/>
                          <a:latin typeface="メイリオ" panose="020B0604030504040204" pitchFamily="50" charset="-128"/>
                          <a:ea typeface="メイリオ" panose="020B0604030504040204" pitchFamily="50" charset="-128"/>
                        </a:rPr>
                        <a:t>2031/10/1</a:t>
                      </a:r>
                      <a:r>
                        <a:rPr lang="ja-JP" altLang="en-US" sz="900" b="1" i="0" u="none" strike="noStrike">
                          <a:solidFill>
                            <a:srgbClr val="D54F14"/>
                          </a:solidFill>
                          <a:effectLst/>
                          <a:latin typeface="メイリオ" panose="020B0604030504040204" pitchFamily="50" charset="-128"/>
                          <a:ea typeface="メイリオ" panose="020B0604030504040204" pitchFamily="50" charset="-128"/>
                        </a:rPr>
                        <a:t>～</a:t>
                      </a:r>
                      <a:r>
                        <a:rPr lang="en-US" altLang="ja-JP" sz="900" b="1" i="0" u="none" strike="noStrike">
                          <a:solidFill>
                            <a:srgbClr val="D54F14"/>
                          </a:solidFill>
                          <a:effectLst/>
                          <a:latin typeface="メイリオ" panose="020B0604030504040204" pitchFamily="50" charset="-128"/>
                          <a:ea typeface="メイリオ" panose="020B0604030504040204" pitchFamily="50" charset="-128"/>
                        </a:rPr>
                        <a:t>2999/12/31</a:t>
                      </a:r>
                    </a:p>
                  </a:txBody>
                  <a:tcPr marL="72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仕入税額相当額の</a:t>
                      </a:r>
                      <a:r>
                        <a:rPr kumimoji="1" lang="en-US" altLang="ja-JP" sz="900" dirty="0">
                          <a:solidFill>
                            <a:schemeClr val="tx1"/>
                          </a:solidFill>
                        </a:rPr>
                        <a:t>0%</a:t>
                      </a:r>
                      <a:endParaRPr kumimoji="1" lang="ja-JP" altLang="en-US" sz="900" dirty="0">
                        <a:solidFill>
                          <a:schemeClr val="tx1"/>
                        </a:solidFill>
                      </a:endParaRPr>
                    </a:p>
                  </a:txBody>
                  <a:tcPr marL="72000" marT="18000" marB="18000" anchor="ctr"/>
                </a:tc>
                <a:extLst>
                  <a:ext uri="{0D108BD9-81ED-4DB2-BD59-A6C34878D82A}">
                    <a16:rowId xmlns:a16="http://schemas.microsoft.com/office/drawing/2014/main" val="476344985"/>
                  </a:ext>
                </a:extLst>
              </a:tr>
            </a:tbl>
          </a:graphicData>
        </a:graphic>
      </p:graphicFrame>
      <p:sp>
        <p:nvSpPr>
          <p:cNvPr id="10" name="テキスト プレースホルダー 2">
            <a:extLst>
              <a:ext uri="{FF2B5EF4-FFF2-40B4-BE49-F238E27FC236}">
                <a16:creationId xmlns:a16="http://schemas.microsoft.com/office/drawing/2014/main" id="{4A782E5D-B1DC-1A9E-FF1F-EA0A241494E8}"/>
              </a:ext>
            </a:extLst>
          </p:cNvPr>
          <p:cNvSpPr txBox="1">
            <a:spLocks/>
          </p:cNvSpPr>
          <p:nvPr/>
        </p:nvSpPr>
        <p:spPr>
          <a:xfrm>
            <a:off x="628095" y="3403171"/>
            <a:ext cx="7524836"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これまで</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3" name="テキスト プレースホルダー 2">
            <a:extLst>
              <a:ext uri="{FF2B5EF4-FFF2-40B4-BE49-F238E27FC236}">
                <a16:creationId xmlns:a16="http://schemas.microsoft.com/office/drawing/2014/main" id="{62167700-B558-76B6-C1EA-DACC5497DEDC}"/>
              </a:ext>
            </a:extLst>
          </p:cNvPr>
          <p:cNvSpPr txBox="1">
            <a:spLocks/>
          </p:cNvSpPr>
          <p:nvPr/>
        </p:nvSpPr>
        <p:spPr>
          <a:xfrm>
            <a:off x="4804247" y="3409503"/>
            <a:ext cx="1364938"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r>
              <a:rPr lang="en-US" altLang="ja-JP" b="0" i="0" u="none" strike="noStrike">
                <a:solidFill>
                  <a:srgbClr val="000000"/>
                </a:solidFill>
                <a:effectLst/>
                <a:latin typeface="メイリオ" panose="020B0604030504040204" pitchFamily="50" charset="-128"/>
                <a:ea typeface="メイリオ" panose="020B0604030504040204" pitchFamily="50" charset="-128"/>
              </a:rPr>
              <a:t>2026/10/1</a:t>
            </a:r>
            <a:r>
              <a:rPr lang="ja-JP" altLang="en-US" b="0" i="0" u="none" strike="noStrike">
                <a:solidFill>
                  <a:srgbClr val="000000"/>
                </a:solidFill>
                <a:effectLst/>
                <a:latin typeface="メイリオ" panose="020B0604030504040204" pitchFamily="50" charset="-128"/>
                <a:ea typeface="メイリオ" panose="020B0604030504040204" pitchFamily="50" charset="-128"/>
              </a:rPr>
              <a:t>から</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4" name="矢印: 下 13">
            <a:extLst>
              <a:ext uri="{FF2B5EF4-FFF2-40B4-BE49-F238E27FC236}">
                <a16:creationId xmlns:a16="http://schemas.microsoft.com/office/drawing/2014/main" id="{DFECDD1D-4E77-7229-323E-6CDEDCD8E1B8}"/>
              </a:ext>
            </a:extLst>
          </p:cNvPr>
          <p:cNvSpPr/>
          <p:nvPr/>
        </p:nvSpPr>
        <p:spPr>
          <a:xfrm rot="16200000">
            <a:off x="4066432" y="4002980"/>
            <a:ext cx="576064" cy="288032"/>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6" name="テキスト プレースホルダー 2">
            <a:extLst>
              <a:ext uri="{FF2B5EF4-FFF2-40B4-BE49-F238E27FC236}">
                <a16:creationId xmlns:a16="http://schemas.microsoft.com/office/drawing/2014/main" id="{8CD7DB1E-C2F1-9028-FD37-C5AEEE64CA2B}"/>
              </a:ext>
            </a:extLst>
          </p:cNvPr>
          <p:cNvSpPr txBox="1">
            <a:spLocks/>
          </p:cNvSpPr>
          <p:nvPr/>
        </p:nvSpPr>
        <p:spPr>
          <a:xfrm>
            <a:off x="399055" y="1100555"/>
            <a:ext cx="8426450" cy="137767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dirty="0">
              <a:ln>
                <a:noFill/>
              </a:ln>
              <a:solidFill>
                <a:srgbClr val="008CCF"/>
              </a:solidFill>
              <a:effectLst/>
              <a:uLnTx/>
              <a:uFillTx/>
              <a:latin typeface="メイリオ"/>
              <a:ea typeface="メイリオ"/>
              <a:cs typeface="+mn-cs"/>
            </a:endParaRPr>
          </a:p>
          <a:p>
            <a:pPr lvl="0">
              <a:lnSpc>
                <a:spcPts val="1900"/>
              </a:lnSpc>
              <a:buClr>
                <a:srgbClr val="F9BE00"/>
              </a:buClr>
              <a:defRPr/>
            </a:pPr>
            <a:r>
              <a:rPr kumimoji="1" lang="ja-JP" altLang="en-US" b="0" i="0" u="none" strike="noStrike" kern="1200" cap="none" spc="0" normalizeH="0" baseline="0" noProof="0" dirty="0">
                <a:ln>
                  <a:noFill/>
                </a:ln>
                <a:effectLst/>
                <a:uLnTx/>
                <a:uFillTx/>
                <a:latin typeface="+mj-lt"/>
                <a:ea typeface="メイリオ"/>
                <a:cs typeface="+mn-cs"/>
              </a:rPr>
              <a:t>　　</a:t>
            </a:r>
            <a:r>
              <a:rPr lang="ja-JP" altLang="en-US" dirty="0"/>
              <a:t>令和</a:t>
            </a:r>
            <a:r>
              <a:rPr lang="en-US" altLang="ja-JP" dirty="0"/>
              <a:t>8</a:t>
            </a:r>
            <a:r>
              <a:rPr lang="ja-JP" altLang="en-US" dirty="0"/>
              <a:t>年度税制改正において、</a:t>
            </a:r>
            <a:r>
              <a:rPr kumimoji="1" lang="ja-JP" altLang="en-US" b="0" i="0" u="none" strike="noStrike" kern="1200" cap="none" spc="0" normalizeH="0" baseline="0" noProof="0" dirty="0">
                <a:ln>
                  <a:noFill/>
                </a:ln>
                <a:effectLst/>
                <a:uLnTx/>
                <a:uFillTx/>
                <a:latin typeface="+mj-lt"/>
                <a:ea typeface="メイリオ"/>
                <a:cs typeface="+mn-cs"/>
              </a:rPr>
              <a:t>課税仕入れに係る税額控除に関する経過措置の適用期限が２年間延長され、</a:t>
            </a:r>
            <a:endParaRPr kumimoji="1" lang="en-US" altLang="ja-JP" b="0" i="0" u="none" strike="noStrike" kern="1200" cap="none" spc="0" normalizeH="0" baseline="0" noProof="0" dirty="0">
              <a:ln>
                <a:noFill/>
              </a:ln>
              <a:effectLst/>
              <a:uLnTx/>
              <a:uFillTx/>
              <a:latin typeface="+mj-lt"/>
              <a:ea typeface="メイリオ"/>
              <a:cs typeface="+mn-cs"/>
            </a:endParaRPr>
          </a:p>
          <a:p>
            <a:pPr lvl="0">
              <a:lnSpc>
                <a:spcPts val="1900"/>
              </a:lnSpc>
              <a:buClr>
                <a:srgbClr val="F9BE00"/>
              </a:buClr>
              <a:defRPr/>
            </a:pPr>
            <a:r>
              <a:rPr kumimoji="1" lang="ja-JP" altLang="en-US" b="0" i="0" u="none" strike="noStrike" kern="1200" cap="none" spc="0" normalizeH="0" baseline="0" noProof="0" dirty="0">
                <a:ln>
                  <a:noFill/>
                </a:ln>
                <a:effectLst/>
                <a:uLnTx/>
                <a:uFillTx/>
                <a:latin typeface="+mj-lt"/>
                <a:ea typeface="メイリオ"/>
                <a:cs typeface="+mn-cs"/>
              </a:rPr>
              <a:t>　　併せて控除可能割合の見直しが行われました</a:t>
            </a:r>
            <a:endParaRPr kumimoji="1" lang="en-US" altLang="ja-JP" b="0" i="0" u="none" strike="noStrike" kern="1200" cap="none" spc="0" normalizeH="0" baseline="0" noProof="0" dirty="0">
              <a:ln>
                <a:noFill/>
              </a:ln>
              <a:effectLst/>
              <a:uLnTx/>
              <a:uFillTx/>
              <a:latin typeface="+mj-lt"/>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latin typeface="+mj-lt"/>
                <a:ea typeface="メイリオ"/>
              </a:rPr>
              <a:t>　　</a:t>
            </a:r>
            <a:r>
              <a:rPr kumimoji="1" lang="ja-JP" altLang="en-US" b="0" i="0" u="none" strike="noStrike" kern="1200" cap="none" spc="0" normalizeH="0" baseline="0" noProof="0" dirty="0">
                <a:ln>
                  <a:noFill/>
                </a:ln>
                <a:effectLst/>
                <a:uLnTx/>
                <a:uFillTx/>
                <a:latin typeface="+mj-lt"/>
                <a:ea typeface="メイリオ"/>
                <a:cs typeface="+mn-cs"/>
              </a:rPr>
              <a:t>これに伴い、税処理コード控除可能割合マスタ（</a:t>
            </a:r>
            <a:r>
              <a:rPr kumimoji="1" lang="en-US" altLang="ja-JP" b="0" i="0" u="none" strike="noStrike" kern="1200" cap="none" spc="0" normalizeH="0" baseline="0" noProof="0" dirty="0">
                <a:ln>
                  <a:noFill/>
                </a:ln>
                <a:effectLst/>
                <a:uLnTx/>
                <a:uFillTx/>
                <a:latin typeface="+mj-lt"/>
                <a:ea typeface="メイリオ"/>
                <a:cs typeface="+mn-cs"/>
              </a:rPr>
              <a:t>SSAC. ACZKWMST</a:t>
            </a:r>
            <a:r>
              <a:rPr kumimoji="1" lang="ja-JP" altLang="en-US" b="0" i="0" u="none" strike="noStrike" kern="1200" cap="none" spc="0" normalizeH="0" baseline="0" noProof="0" dirty="0">
                <a:ln>
                  <a:noFill/>
                </a:ln>
                <a:effectLst/>
                <a:uLnTx/>
                <a:uFillTx/>
                <a:latin typeface="+mj-lt"/>
                <a:ea typeface="メイリオ"/>
                <a:cs typeface="+mn-cs"/>
              </a:rPr>
              <a:t>）</a:t>
            </a:r>
            <a:r>
              <a:rPr lang="ja-JP" altLang="en-US" dirty="0">
                <a:latin typeface="+mj-lt"/>
                <a:ea typeface="メイリオ"/>
              </a:rPr>
              <a:t>に</a:t>
            </a:r>
            <a:endParaRPr lang="en-US" altLang="ja-JP" dirty="0">
              <a:latin typeface="+mj-lt"/>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effectLst/>
                <a:uLnTx/>
                <a:uFillTx/>
                <a:latin typeface="+mj-lt"/>
                <a:ea typeface="メイリオ"/>
                <a:cs typeface="+mn-cs"/>
              </a:rPr>
              <a:t>　　改正後の内容を反映したデータを追加するスクリプト</a:t>
            </a:r>
            <a:r>
              <a:rPr lang="ja-JP" altLang="en-US" dirty="0">
                <a:latin typeface="+mj-lt"/>
                <a:ea typeface="メイリオ"/>
              </a:rPr>
              <a:t>を提供します</a:t>
            </a:r>
            <a:endParaRPr lang="en-US" altLang="ja-JP" dirty="0">
              <a:latin typeface="+mj-lt"/>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latin typeface="+mj-lt"/>
                <a:ea typeface="メイリオ"/>
              </a:rPr>
              <a:t>　　</a:t>
            </a:r>
            <a:r>
              <a:rPr lang="en-US" altLang="ja-JP" dirty="0">
                <a:latin typeface="+mj-lt"/>
                <a:ea typeface="メイリオ"/>
              </a:rPr>
              <a:t>※2026-06-01</a:t>
            </a:r>
            <a:r>
              <a:rPr lang="ja-JP" altLang="en-US" dirty="0">
                <a:latin typeface="+mj-lt"/>
                <a:ea typeface="メイリオ"/>
              </a:rPr>
              <a:t>版（</a:t>
            </a:r>
            <a:r>
              <a:rPr lang="en-US" altLang="ja-JP" dirty="0">
                <a:latin typeface="+mj-lt"/>
                <a:ea typeface="メイリオ"/>
              </a:rPr>
              <a:t>V2.9.5</a:t>
            </a:r>
            <a:r>
              <a:rPr lang="ja-JP" altLang="en-US" dirty="0">
                <a:latin typeface="+mj-lt"/>
                <a:ea typeface="メイリオ"/>
              </a:rPr>
              <a:t>）／ </a:t>
            </a:r>
            <a:r>
              <a:rPr lang="en-US" altLang="ja-JP" dirty="0">
                <a:latin typeface="+mj-lt"/>
                <a:ea typeface="メイリオ"/>
              </a:rPr>
              <a:t>2025-06-01</a:t>
            </a:r>
            <a:r>
              <a:rPr lang="ja-JP" altLang="en-US" dirty="0">
                <a:latin typeface="+mj-lt"/>
                <a:ea typeface="メイリオ"/>
              </a:rPr>
              <a:t>版（</a:t>
            </a:r>
            <a:r>
              <a:rPr lang="en-US" altLang="ja-JP" dirty="0">
                <a:latin typeface="+mj-lt"/>
                <a:ea typeface="メイリオ"/>
              </a:rPr>
              <a:t>V2.8.30</a:t>
            </a:r>
            <a:r>
              <a:rPr lang="ja-JP" altLang="en-US" dirty="0">
                <a:latin typeface="+mj-lt"/>
                <a:ea typeface="メイリオ"/>
              </a:rPr>
              <a:t>））にて対応予定</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dirty="0">
              <a:solidFill>
                <a:srgbClr val="FF0000"/>
              </a:solidFill>
              <a:latin typeface="+mj-lt"/>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dirty="0">
              <a:solidFill>
                <a:prstClr val="black"/>
              </a:solidFill>
              <a:latin typeface="メイリオ"/>
              <a:ea typeface="メイリオ"/>
            </a:endParaRPr>
          </a:p>
        </p:txBody>
      </p:sp>
      <p:sp>
        <p:nvSpPr>
          <p:cNvPr id="3" name="Freeform 21">
            <a:extLst>
              <a:ext uri="{FF2B5EF4-FFF2-40B4-BE49-F238E27FC236}">
                <a16:creationId xmlns:a16="http://schemas.microsoft.com/office/drawing/2014/main" id="{0DB29328-9BF7-3E9E-F5BF-1ECC7003219B}"/>
              </a:ext>
            </a:extLst>
          </p:cNvPr>
          <p:cNvSpPr>
            <a:spLocks noEditPoints="1"/>
          </p:cNvSpPr>
          <p:nvPr/>
        </p:nvSpPr>
        <p:spPr bwMode="auto">
          <a:xfrm>
            <a:off x="6696236" y="637053"/>
            <a:ext cx="234026" cy="219971"/>
          </a:xfrm>
          <a:custGeom>
            <a:avLst/>
            <a:gdLst>
              <a:gd name="T0" fmla="*/ 407 w 459"/>
              <a:gd name="T1" fmla="*/ 405 h 405"/>
              <a:gd name="T2" fmla="*/ 51 w 459"/>
              <a:gd name="T3" fmla="*/ 405 h 405"/>
              <a:gd name="T4" fmla="*/ 7 w 459"/>
              <a:gd name="T5" fmla="*/ 384 h 405"/>
              <a:gd name="T6" fmla="*/ 11 w 459"/>
              <a:gd name="T7" fmla="*/ 335 h 405"/>
              <a:gd name="T8" fmla="*/ 189 w 459"/>
              <a:gd name="T9" fmla="*/ 27 h 405"/>
              <a:gd name="T10" fmla="*/ 229 w 459"/>
              <a:gd name="T11" fmla="*/ 0 h 405"/>
              <a:gd name="T12" fmla="*/ 269 w 459"/>
              <a:gd name="T13" fmla="*/ 27 h 405"/>
              <a:gd name="T14" fmla="*/ 447 w 459"/>
              <a:gd name="T15" fmla="*/ 335 h 405"/>
              <a:gd name="T16" fmla="*/ 451 w 459"/>
              <a:gd name="T17" fmla="*/ 384 h 405"/>
              <a:gd name="T18" fmla="*/ 407 w 459"/>
              <a:gd name="T19" fmla="*/ 405 h 405"/>
              <a:gd name="T20" fmla="*/ 435 w 459"/>
              <a:gd name="T21" fmla="*/ 374 h 405"/>
              <a:gd name="T22" fmla="*/ 431 w 459"/>
              <a:gd name="T23" fmla="*/ 345 h 405"/>
              <a:gd name="T24" fmla="*/ 253 w 459"/>
              <a:gd name="T25" fmla="*/ 36 h 405"/>
              <a:gd name="T26" fmla="*/ 229 w 459"/>
              <a:gd name="T27" fmla="*/ 18 h 405"/>
              <a:gd name="T28" fmla="*/ 205 w 459"/>
              <a:gd name="T29" fmla="*/ 36 h 405"/>
              <a:gd name="T30" fmla="*/ 27 w 459"/>
              <a:gd name="T31" fmla="*/ 345 h 405"/>
              <a:gd name="T32" fmla="*/ 23 w 459"/>
              <a:gd name="T33" fmla="*/ 374 h 405"/>
              <a:gd name="T34" fmla="*/ 51 w 459"/>
              <a:gd name="T35" fmla="*/ 386 h 405"/>
              <a:gd name="T36" fmla="*/ 407 w 459"/>
              <a:gd name="T37" fmla="*/ 386 h 405"/>
              <a:gd name="T38" fmla="*/ 435 w 459"/>
              <a:gd name="T39" fmla="*/ 374 h 405"/>
              <a:gd name="T40" fmla="*/ 229 w 459"/>
              <a:gd name="T41" fmla="*/ 24 h 405"/>
              <a:gd name="T42" fmla="*/ 210 w 459"/>
              <a:gd name="T43" fmla="*/ 39 h 405"/>
              <a:gd name="T44" fmla="*/ 32 w 459"/>
              <a:gd name="T45" fmla="*/ 348 h 405"/>
              <a:gd name="T46" fmla="*/ 29 w 459"/>
              <a:gd name="T47" fmla="*/ 371 h 405"/>
              <a:gd name="T48" fmla="*/ 51 w 459"/>
              <a:gd name="T49" fmla="*/ 380 h 405"/>
              <a:gd name="T50" fmla="*/ 407 w 459"/>
              <a:gd name="T51" fmla="*/ 380 h 405"/>
              <a:gd name="T52" fmla="*/ 429 w 459"/>
              <a:gd name="T53" fmla="*/ 371 h 405"/>
              <a:gd name="T54" fmla="*/ 426 w 459"/>
              <a:gd name="T55" fmla="*/ 348 h 405"/>
              <a:gd name="T56" fmla="*/ 248 w 459"/>
              <a:gd name="T57" fmla="*/ 39 h 405"/>
              <a:gd name="T58" fmla="*/ 229 w 459"/>
              <a:gd name="T59" fmla="*/ 24 h 405"/>
              <a:gd name="T60" fmla="*/ 256 w 459"/>
              <a:gd name="T61" fmla="*/ 309 h 405"/>
              <a:gd name="T62" fmla="*/ 229 w 459"/>
              <a:gd name="T63" fmla="*/ 336 h 405"/>
              <a:gd name="T64" fmla="*/ 202 w 459"/>
              <a:gd name="T65" fmla="*/ 309 h 405"/>
              <a:gd name="T66" fmla="*/ 229 w 459"/>
              <a:gd name="T67" fmla="*/ 282 h 405"/>
              <a:gd name="T68" fmla="*/ 256 w 459"/>
              <a:gd name="T69" fmla="*/ 309 h 405"/>
              <a:gd name="T70" fmla="*/ 256 w 459"/>
              <a:gd name="T71" fmla="*/ 121 h 405"/>
              <a:gd name="T72" fmla="*/ 243 w 459"/>
              <a:gd name="T73" fmla="*/ 261 h 405"/>
              <a:gd name="T74" fmla="*/ 215 w 459"/>
              <a:gd name="T75" fmla="*/ 261 h 405"/>
              <a:gd name="T76" fmla="*/ 202 w 459"/>
              <a:gd name="T77" fmla="*/ 121 h 405"/>
              <a:gd name="T78" fmla="*/ 256 w 459"/>
              <a:gd name="T79" fmla="*/ 12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9" h="405">
                <a:moveTo>
                  <a:pt x="407" y="405"/>
                </a:moveTo>
                <a:cubicBezTo>
                  <a:pt x="51" y="405"/>
                  <a:pt x="51" y="405"/>
                  <a:pt x="51" y="405"/>
                </a:cubicBezTo>
                <a:cubicBezTo>
                  <a:pt x="31" y="405"/>
                  <a:pt x="15" y="397"/>
                  <a:pt x="7" y="384"/>
                </a:cubicBezTo>
                <a:cubicBezTo>
                  <a:pt x="0" y="370"/>
                  <a:pt x="1" y="353"/>
                  <a:pt x="11" y="335"/>
                </a:cubicBezTo>
                <a:cubicBezTo>
                  <a:pt x="189" y="27"/>
                  <a:pt x="189" y="27"/>
                  <a:pt x="189" y="27"/>
                </a:cubicBezTo>
                <a:cubicBezTo>
                  <a:pt x="199" y="9"/>
                  <a:pt x="213" y="0"/>
                  <a:pt x="229" y="0"/>
                </a:cubicBezTo>
                <a:cubicBezTo>
                  <a:pt x="245" y="0"/>
                  <a:pt x="259" y="9"/>
                  <a:pt x="269" y="27"/>
                </a:cubicBezTo>
                <a:cubicBezTo>
                  <a:pt x="447" y="335"/>
                  <a:pt x="447" y="335"/>
                  <a:pt x="447" y="335"/>
                </a:cubicBezTo>
                <a:cubicBezTo>
                  <a:pt x="457" y="353"/>
                  <a:pt x="459" y="370"/>
                  <a:pt x="451" y="384"/>
                </a:cubicBezTo>
                <a:cubicBezTo>
                  <a:pt x="443" y="397"/>
                  <a:pt x="428" y="405"/>
                  <a:pt x="407" y="405"/>
                </a:cubicBezTo>
                <a:close/>
                <a:moveTo>
                  <a:pt x="435" y="374"/>
                </a:moveTo>
                <a:cubicBezTo>
                  <a:pt x="439" y="367"/>
                  <a:pt x="438" y="356"/>
                  <a:pt x="431" y="345"/>
                </a:cubicBezTo>
                <a:cubicBezTo>
                  <a:pt x="253" y="36"/>
                  <a:pt x="253" y="36"/>
                  <a:pt x="253" y="36"/>
                </a:cubicBezTo>
                <a:cubicBezTo>
                  <a:pt x="246" y="25"/>
                  <a:pt x="238" y="18"/>
                  <a:pt x="229" y="18"/>
                </a:cubicBezTo>
                <a:cubicBezTo>
                  <a:pt x="221" y="18"/>
                  <a:pt x="212" y="25"/>
                  <a:pt x="205" y="36"/>
                </a:cubicBezTo>
                <a:cubicBezTo>
                  <a:pt x="27" y="345"/>
                  <a:pt x="27" y="345"/>
                  <a:pt x="27" y="345"/>
                </a:cubicBezTo>
                <a:cubicBezTo>
                  <a:pt x="20" y="356"/>
                  <a:pt x="19" y="367"/>
                  <a:pt x="23" y="374"/>
                </a:cubicBezTo>
                <a:cubicBezTo>
                  <a:pt x="28" y="382"/>
                  <a:pt x="38" y="386"/>
                  <a:pt x="51" y="386"/>
                </a:cubicBezTo>
                <a:cubicBezTo>
                  <a:pt x="407" y="386"/>
                  <a:pt x="407" y="386"/>
                  <a:pt x="407" y="386"/>
                </a:cubicBezTo>
                <a:cubicBezTo>
                  <a:pt x="420" y="386"/>
                  <a:pt x="430" y="382"/>
                  <a:pt x="435" y="374"/>
                </a:cubicBezTo>
                <a:close/>
                <a:moveTo>
                  <a:pt x="229" y="24"/>
                </a:moveTo>
                <a:cubicBezTo>
                  <a:pt x="223" y="24"/>
                  <a:pt x="216" y="30"/>
                  <a:pt x="210" y="39"/>
                </a:cubicBezTo>
                <a:cubicBezTo>
                  <a:pt x="32" y="348"/>
                  <a:pt x="32" y="348"/>
                  <a:pt x="32" y="348"/>
                </a:cubicBezTo>
                <a:cubicBezTo>
                  <a:pt x="27" y="357"/>
                  <a:pt x="26" y="366"/>
                  <a:pt x="29" y="371"/>
                </a:cubicBezTo>
                <a:cubicBezTo>
                  <a:pt x="32" y="377"/>
                  <a:pt x="40" y="380"/>
                  <a:pt x="51" y="380"/>
                </a:cubicBezTo>
                <a:cubicBezTo>
                  <a:pt x="407" y="380"/>
                  <a:pt x="407" y="380"/>
                  <a:pt x="407" y="380"/>
                </a:cubicBezTo>
                <a:cubicBezTo>
                  <a:pt x="418" y="380"/>
                  <a:pt x="426" y="377"/>
                  <a:pt x="429" y="371"/>
                </a:cubicBezTo>
                <a:cubicBezTo>
                  <a:pt x="433" y="366"/>
                  <a:pt x="431" y="357"/>
                  <a:pt x="426" y="348"/>
                </a:cubicBezTo>
                <a:cubicBezTo>
                  <a:pt x="248" y="39"/>
                  <a:pt x="248" y="39"/>
                  <a:pt x="248" y="39"/>
                </a:cubicBezTo>
                <a:cubicBezTo>
                  <a:pt x="242" y="30"/>
                  <a:pt x="235" y="24"/>
                  <a:pt x="229" y="24"/>
                </a:cubicBezTo>
                <a:close/>
                <a:moveTo>
                  <a:pt x="256" y="309"/>
                </a:moveTo>
                <a:cubicBezTo>
                  <a:pt x="256" y="324"/>
                  <a:pt x="244" y="336"/>
                  <a:pt x="229" y="336"/>
                </a:cubicBezTo>
                <a:cubicBezTo>
                  <a:pt x="214" y="336"/>
                  <a:pt x="202" y="324"/>
                  <a:pt x="202" y="309"/>
                </a:cubicBezTo>
                <a:cubicBezTo>
                  <a:pt x="202" y="294"/>
                  <a:pt x="214" y="282"/>
                  <a:pt x="229" y="282"/>
                </a:cubicBezTo>
                <a:cubicBezTo>
                  <a:pt x="244" y="282"/>
                  <a:pt x="256" y="294"/>
                  <a:pt x="256" y="309"/>
                </a:cubicBezTo>
                <a:close/>
                <a:moveTo>
                  <a:pt x="256" y="121"/>
                </a:moveTo>
                <a:cubicBezTo>
                  <a:pt x="243" y="261"/>
                  <a:pt x="243" y="261"/>
                  <a:pt x="243" y="261"/>
                </a:cubicBezTo>
                <a:cubicBezTo>
                  <a:pt x="215" y="261"/>
                  <a:pt x="215" y="261"/>
                  <a:pt x="215" y="261"/>
                </a:cubicBezTo>
                <a:cubicBezTo>
                  <a:pt x="202" y="121"/>
                  <a:pt x="202" y="121"/>
                  <a:pt x="202" y="121"/>
                </a:cubicBezTo>
                <a:lnTo>
                  <a:pt x="256" y="121"/>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ja-JP" altLang="en-US">
              <a:solidFill>
                <a:srgbClr val="FF0000"/>
              </a:solidFill>
            </a:endParaRPr>
          </a:p>
        </p:txBody>
      </p:sp>
      <p:sp>
        <p:nvSpPr>
          <p:cNvPr id="8" name="タイトル 3">
            <a:extLst>
              <a:ext uri="{FF2B5EF4-FFF2-40B4-BE49-F238E27FC236}">
                <a16:creationId xmlns:a16="http://schemas.microsoft.com/office/drawing/2014/main" id="{04D4A80B-2200-D924-1CE7-FE03BEBCB25F}"/>
              </a:ext>
            </a:extLst>
          </p:cNvPr>
          <p:cNvSpPr txBox="1">
            <a:spLocks/>
          </p:cNvSpPr>
          <p:nvPr/>
        </p:nvSpPr>
        <p:spPr>
          <a:xfrm>
            <a:off x="6984268" y="565194"/>
            <a:ext cx="2052228" cy="335864"/>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altLang="ja-JP" sz="1400">
                <a:solidFill>
                  <a:srgbClr val="FF0000"/>
                </a:solidFill>
                <a:latin typeface="+mn-ea"/>
                <a:ea typeface="+mn-ea"/>
              </a:rPr>
              <a:t>8</a:t>
            </a:r>
            <a:r>
              <a:rPr lang="ja-JP" altLang="en-US" sz="1400">
                <a:solidFill>
                  <a:srgbClr val="FF0000"/>
                </a:solidFill>
                <a:latin typeface="+mn-ea"/>
                <a:ea typeface="+mn-ea"/>
              </a:rPr>
              <a:t>月掲載パッチ対応予定</a:t>
            </a:r>
            <a:endParaRPr lang="ja-JP" altLang="en-US" sz="1200">
              <a:solidFill>
                <a:srgbClr val="FF0000"/>
              </a:solidFill>
              <a:latin typeface="+mn-ea"/>
              <a:ea typeface="+mn-ea"/>
            </a:endParaRPr>
          </a:p>
        </p:txBody>
      </p:sp>
      <p:sp>
        <p:nvSpPr>
          <p:cNvPr id="12" name="テキスト プレースホルダー 2">
            <a:extLst>
              <a:ext uri="{FF2B5EF4-FFF2-40B4-BE49-F238E27FC236}">
                <a16:creationId xmlns:a16="http://schemas.microsoft.com/office/drawing/2014/main" id="{1E49D243-1645-AB47-5522-3E951A3BA95E}"/>
              </a:ext>
            </a:extLst>
          </p:cNvPr>
          <p:cNvSpPr txBox="1">
            <a:spLocks/>
          </p:cNvSpPr>
          <p:nvPr/>
        </p:nvSpPr>
        <p:spPr>
          <a:xfrm>
            <a:off x="-108520" y="244227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srgbClr val="D54F14"/>
                </a:solidFill>
                <a:latin typeface="メイリオ"/>
                <a:ea typeface="メイリオ"/>
              </a:rPr>
              <a:t>　</a:t>
            </a:r>
            <a:r>
              <a:rPr lang="ja-JP" altLang="en-US" sz="1100" b="1">
                <a:solidFill>
                  <a:srgbClr val="D54F14"/>
                </a:solidFill>
                <a:latin typeface="メイリオ"/>
                <a:ea typeface="メイリオ"/>
              </a:rPr>
              <a:t>　</a:t>
            </a:r>
            <a:endParaRPr kumimoji="1" lang="en-US" altLang="ja-JP" sz="1100" b="1" i="0" u="none" strike="noStrike" kern="1200" cap="none" spc="0" normalizeH="0" baseline="0" noProof="0">
              <a:ln>
                <a:noFill/>
              </a:ln>
              <a:solidFill>
                <a:srgbClr val="D54F14"/>
              </a:solidFill>
              <a:effectLst/>
              <a:uLnTx/>
              <a:uFillTx/>
              <a:latin typeface="メイリオ"/>
              <a:ea typeface="メイリオ"/>
              <a:cs typeface="+mn-cs"/>
            </a:endParaRPr>
          </a:p>
        </p:txBody>
      </p:sp>
    </p:spTree>
    <p:extLst>
      <p:ext uri="{BB962C8B-B14F-4D97-AF65-F5344CB8AC3E}">
        <p14:creationId xmlns:p14="http://schemas.microsoft.com/office/powerpoint/2010/main" val="1609695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dirty="0" err="1">
                <a:latin typeface="+mn-ea"/>
              </a:rPr>
              <a:t>SuperStream</a:t>
            </a:r>
            <a:r>
              <a:rPr lang="en-US" altLang="ja-JP" sz="2400" dirty="0">
                <a:latin typeface="+mn-ea"/>
              </a:rPr>
              <a:t>-NX </a:t>
            </a:r>
            <a:r>
              <a:rPr lang="ja-JP" altLang="en-US" sz="2400" dirty="0">
                <a:latin typeface="+mn-ea"/>
              </a:rPr>
              <a:t>統合会計 </a:t>
            </a:r>
            <a:r>
              <a:rPr lang="zh-CN" altLang="en-US" sz="1800" dirty="0">
                <a:latin typeface="+mn-ea"/>
              </a:rPr>
              <a:t>令和</a:t>
            </a:r>
            <a:r>
              <a:rPr lang="en-US" altLang="zh-CN" sz="1800" dirty="0">
                <a:latin typeface="+mn-ea"/>
              </a:rPr>
              <a:t>8</a:t>
            </a:r>
            <a:r>
              <a:rPr lang="zh-CN" altLang="en-US" sz="1800" dirty="0">
                <a:latin typeface="+mn-ea"/>
              </a:rPr>
              <a:t>年度税制改正対応</a:t>
            </a:r>
            <a:r>
              <a:rPr lang="ja-JP" altLang="en-US" sz="2400" dirty="0">
                <a:latin typeface="+mn-ea"/>
              </a:rPr>
              <a:t> </a:t>
            </a:r>
            <a:br>
              <a:rPr lang="en-US" altLang="ja-JP" sz="2800" dirty="0"/>
            </a:br>
            <a:r>
              <a:rPr lang="ja-JP" altLang="en-US" sz="1800" dirty="0"/>
              <a:t>１．経過措置に係る適用期限と控除可能割合の見直し</a:t>
            </a:r>
            <a:endParaRPr kumimoji="1" lang="ja-JP" altLang="en-US" dirty="0"/>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5" y="1095586"/>
            <a:ext cx="8426450" cy="17281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対応</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　</a:t>
            </a:r>
            <a:r>
              <a:rPr lang="ja-JP" altLang="en-US" dirty="0">
                <a:solidFill>
                  <a:prstClr val="black"/>
                </a:solidFill>
                <a:latin typeface="メイリオ"/>
                <a:ea typeface="メイリオ"/>
              </a:rPr>
              <a:t>令和</a:t>
            </a:r>
            <a:r>
              <a:rPr lang="en-US" altLang="ja-JP" dirty="0">
                <a:solidFill>
                  <a:prstClr val="black"/>
                </a:solidFill>
                <a:latin typeface="メイリオ"/>
                <a:ea typeface="メイリオ"/>
              </a:rPr>
              <a:t>8</a:t>
            </a:r>
            <a:r>
              <a:rPr lang="ja-JP" altLang="en-US" dirty="0">
                <a:solidFill>
                  <a:prstClr val="black"/>
                </a:solidFill>
                <a:latin typeface="メイリオ"/>
                <a:ea typeface="メイリオ"/>
              </a:rPr>
              <a:t>年度税制改正対応として実施した税処理コード控除可能割合マスタへのデータ追加により、影響のあった</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支払通知書（伝票単位）について改善を行いました</a:t>
            </a:r>
            <a:endParaRPr lang="en-US" altLang="ja-JP" dirty="0">
              <a:solidFill>
                <a:prstClr val="black"/>
              </a:solidFill>
              <a:latin typeface="メイリオ"/>
              <a:ea typeface="メイリオ"/>
            </a:endParaRPr>
          </a:p>
        </p:txBody>
      </p:sp>
      <p:graphicFrame>
        <p:nvGraphicFramePr>
          <p:cNvPr id="3" name="表 2">
            <a:extLst>
              <a:ext uri="{FF2B5EF4-FFF2-40B4-BE49-F238E27FC236}">
                <a16:creationId xmlns:a16="http://schemas.microsoft.com/office/drawing/2014/main" id="{246B1D0F-9EA5-973A-B4EE-47359B9AC1D5}"/>
              </a:ext>
            </a:extLst>
          </p:cNvPr>
          <p:cNvGraphicFramePr>
            <a:graphicFrameLocks noGrp="1"/>
          </p:cNvGraphicFramePr>
          <p:nvPr/>
        </p:nvGraphicFramePr>
        <p:xfrm>
          <a:off x="647564" y="2253046"/>
          <a:ext cx="6012668" cy="462720"/>
        </p:xfrm>
        <a:graphic>
          <a:graphicData uri="http://schemas.openxmlformats.org/drawingml/2006/table">
            <a:tbl>
              <a:tblPr firstRow="1" bandRow="1">
                <a:tableStyleId>{21E4AEA4-8DFA-4A89-87EB-49C32662AFE0}</a:tableStyleId>
              </a:tblPr>
              <a:tblGrid>
                <a:gridCol w="1329013">
                  <a:extLst>
                    <a:ext uri="{9D8B030D-6E8A-4147-A177-3AD203B41FA5}">
                      <a16:colId xmlns:a16="http://schemas.microsoft.com/office/drawing/2014/main" val="2522734468"/>
                    </a:ext>
                  </a:extLst>
                </a:gridCol>
                <a:gridCol w="4683655">
                  <a:extLst>
                    <a:ext uri="{9D8B030D-6E8A-4147-A177-3AD203B41FA5}">
                      <a16:colId xmlns:a16="http://schemas.microsoft.com/office/drawing/2014/main" val="2364541098"/>
                    </a:ext>
                  </a:extLst>
                </a:gridCol>
              </a:tblGrid>
              <a:tr h="233751">
                <a:tc>
                  <a:txBody>
                    <a:bodyPr/>
                    <a:lstStyle/>
                    <a:p>
                      <a:r>
                        <a:rPr kumimoji="1" lang="ja-JP" altLang="en-US" sz="1100"/>
                        <a:t>機能</a:t>
                      </a:r>
                      <a:r>
                        <a:rPr kumimoji="1" lang="en-US" altLang="ja-JP" sz="1100"/>
                        <a:t>ID</a:t>
                      </a:r>
                      <a:endParaRPr kumimoji="1" lang="ja-JP" altLang="en-US" sz="1100"/>
                    </a:p>
                  </a:txBody>
                  <a:tcPr anchor="ctr"/>
                </a:tc>
                <a:tc>
                  <a:txBody>
                    <a:bodyPr/>
                    <a:lstStyle/>
                    <a:p>
                      <a:r>
                        <a:rPr kumimoji="1" lang="ja-JP" altLang="en-US" sz="11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APP00800</a:t>
                      </a:r>
                    </a:p>
                  </a:txBody>
                  <a:tcPr marL="72000" marT="0" marB="0" anchor="ctr"/>
                </a:tc>
                <a:tc>
                  <a:txBody>
                    <a:bodyPr/>
                    <a:lstStyle/>
                    <a:p>
                      <a:r>
                        <a:rPr kumimoji="1" lang="zh-TW" altLang="en-US" sz="1100" dirty="0"/>
                        <a:t>支払通知書（伝票単位）</a:t>
                      </a:r>
                      <a:r>
                        <a:rPr kumimoji="1" lang="ja-JP" altLang="en-US" sz="1100" dirty="0"/>
                        <a:t>（</a:t>
                      </a:r>
                      <a:r>
                        <a:rPr kumimoji="1" lang="en-US" altLang="ja-JP" sz="1100" dirty="0"/>
                        <a:t>※</a:t>
                      </a:r>
                      <a:r>
                        <a:rPr kumimoji="1" lang="ja-JP" altLang="en-US" sz="1100" dirty="0"/>
                        <a:t>）</a:t>
                      </a:r>
                      <a:r>
                        <a:rPr kumimoji="1" lang="en-US" altLang="zh-TW" sz="1100" dirty="0"/>
                        <a:t>Excel</a:t>
                      </a:r>
                      <a:r>
                        <a:rPr kumimoji="1" lang="zh-TW" altLang="en-US" sz="1100" dirty="0"/>
                        <a:t>差込</a:t>
                      </a:r>
                      <a:r>
                        <a:rPr kumimoji="1" lang="ja-JP" altLang="en-US" sz="1100" dirty="0"/>
                        <a:t>のテンプレートを微調整</a:t>
                      </a:r>
                    </a:p>
                  </a:txBody>
                  <a:tcPr marL="72000" marT="18000" marB="18000" anchor="ctr"/>
                </a:tc>
                <a:extLst>
                  <a:ext uri="{0D108BD9-81ED-4DB2-BD59-A6C34878D82A}">
                    <a16:rowId xmlns:a16="http://schemas.microsoft.com/office/drawing/2014/main" val="3364969997"/>
                  </a:ext>
                </a:extLst>
              </a:tr>
            </a:tbl>
          </a:graphicData>
        </a:graphic>
      </p:graphicFrame>
      <p:sp>
        <p:nvSpPr>
          <p:cNvPr id="6" name="テキスト プレースホルダー 2">
            <a:extLst>
              <a:ext uri="{FF2B5EF4-FFF2-40B4-BE49-F238E27FC236}">
                <a16:creationId xmlns:a16="http://schemas.microsoft.com/office/drawing/2014/main" id="{2BABF649-DFE8-9917-9596-BCD26A05CD71}"/>
              </a:ext>
            </a:extLst>
          </p:cNvPr>
          <p:cNvSpPr txBox="1">
            <a:spLocks/>
          </p:cNvSpPr>
          <p:nvPr/>
        </p:nvSpPr>
        <p:spPr>
          <a:xfrm>
            <a:off x="467544" y="1974840"/>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　対象</a:t>
            </a:r>
            <a:r>
              <a:rPr lang="ja-JP" altLang="en-US">
                <a:solidFill>
                  <a:prstClr val="black"/>
                </a:solidFill>
                <a:latin typeface="メイリオ"/>
                <a:ea typeface="メイリオ"/>
              </a:rPr>
              <a:t>機能</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8" name="正方形/長方形 7">
            <a:extLst>
              <a:ext uri="{FF2B5EF4-FFF2-40B4-BE49-F238E27FC236}">
                <a16:creationId xmlns:a16="http://schemas.microsoft.com/office/drawing/2014/main" id="{006FADB6-98DD-CFA2-7328-E52DEF257FD9}"/>
              </a:ext>
            </a:extLst>
          </p:cNvPr>
          <p:cNvSpPr/>
          <p:nvPr/>
        </p:nvSpPr>
        <p:spPr>
          <a:xfrm>
            <a:off x="575556" y="3156035"/>
            <a:ext cx="8424936" cy="276999"/>
          </a:xfrm>
          <a:prstGeom prst="rect">
            <a:avLst/>
          </a:prstGeom>
        </p:spPr>
        <p:txBody>
          <a:bodyPr wrap="square">
            <a:spAutoFit/>
          </a:bodyPr>
          <a:lstStyle/>
          <a:p>
            <a:r>
              <a:rPr lang="en-US" altLang="ja-JP" sz="1200" dirty="0">
                <a:solidFill>
                  <a:srgbClr val="D54F14"/>
                </a:solidFill>
              </a:rPr>
              <a:t>※</a:t>
            </a:r>
            <a:r>
              <a:rPr lang="ja-JP" altLang="en-US" sz="1200" b="1" dirty="0">
                <a:solidFill>
                  <a:srgbClr val="D54F14"/>
                </a:solidFill>
              </a:rPr>
              <a:t>消費税申告連携処理においては、連携先税務申告ソフトの</a:t>
            </a:r>
            <a:r>
              <a:rPr lang="en-US" altLang="ja-JP" sz="1200" b="1" dirty="0">
                <a:solidFill>
                  <a:srgbClr val="D54F14"/>
                </a:solidFill>
              </a:rPr>
              <a:t>IF</a:t>
            </a:r>
            <a:r>
              <a:rPr lang="ja-JP" altLang="en-US" sz="1200" b="1" dirty="0">
                <a:solidFill>
                  <a:srgbClr val="D54F14"/>
                </a:solidFill>
              </a:rPr>
              <a:t>仕様公開後の対応を予定しています</a:t>
            </a:r>
            <a:endParaRPr lang="en-US" altLang="ja-JP" sz="1200" b="1" dirty="0">
              <a:solidFill>
                <a:srgbClr val="D54F14"/>
              </a:solidFill>
            </a:endParaRPr>
          </a:p>
        </p:txBody>
      </p:sp>
      <p:sp>
        <p:nvSpPr>
          <p:cNvPr id="7" name="テキスト プレースホルダー 2">
            <a:extLst>
              <a:ext uri="{FF2B5EF4-FFF2-40B4-BE49-F238E27FC236}">
                <a16:creationId xmlns:a16="http://schemas.microsoft.com/office/drawing/2014/main" id="{FDEE8649-95CC-0DC1-8337-20858F461DAE}"/>
              </a:ext>
            </a:extLst>
          </p:cNvPr>
          <p:cNvSpPr txBox="1">
            <a:spLocks/>
          </p:cNvSpPr>
          <p:nvPr/>
        </p:nvSpPr>
        <p:spPr>
          <a:xfrm>
            <a:off x="674460" y="2720253"/>
            <a:ext cx="5341585" cy="22345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en-US" altLang="ja-JP" dirty="0">
                <a:latin typeface="+mj-lt"/>
                <a:ea typeface="メイリオ"/>
              </a:rPr>
              <a:t>※2026-06-01</a:t>
            </a:r>
            <a:r>
              <a:rPr lang="ja-JP" altLang="en-US" dirty="0">
                <a:latin typeface="+mj-lt"/>
                <a:ea typeface="メイリオ"/>
              </a:rPr>
              <a:t>版（</a:t>
            </a:r>
            <a:r>
              <a:rPr lang="en-US" altLang="ja-JP" dirty="0">
                <a:latin typeface="+mj-lt"/>
                <a:ea typeface="メイリオ"/>
              </a:rPr>
              <a:t>V2.9.0</a:t>
            </a:r>
            <a:r>
              <a:rPr lang="ja-JP" altLang="en-US" dirty="0">
                <a:latin typeface="+mj-lt"/>
                <a:ea typeface="メイリオ"/>
              </a:rPr>
              <a:t>）／ </a:t>
            </a:r>
            <a:r>
              <a:rPr lang="en-US" altLang="ja-JP" dirty="0">
                <a:latin typeface="+mj-lt"/>
                <a:ea typeface="メイリオ"/>
              </a:rPr>
              <a:t>2025-06-01</a:t>
            </a:r>
            <a:r>
              <a:rPr lang="ja-JP" altLang="en-US" dirty="0">
                <a:latin typeface="+mj-lt"/>
                <a:ea typeface="メイリオ"/>
              </a:rPr>
              <a:t>版（</a:t>
            </a:r>
            <a:r>
              <a:rPr lang="en-US" altLang="ja-JP" dirty="0">
                <a:latin typeface="+mj-lt"/>
                <a:ea typeface="メイリオ"/>
              </a:rPr>
              <a:t>V2.8.30</a:t>
            </a:r>
            <a:r>
              <a:rPr lang="ja-JP" altLang="en-US" dirty="0">
                <a:latin typeface="+mj-lt"/>
                <a:ea typeface="メイリオ"/>
              </a:rPr>
              <a:t>））にて対応予定</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dirty="0">
              <a:solidFill>
                <a:srgbClr val="FF0000"/>
              </a:solidFill>
              <a:latin typeface="+mj-lt"/>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dirty="0">
              <a:solidFill>
                <a:prstClr val="black"/>
              </a:solidFill>
              <a:latin typeface="メイリオ"/>
              <a:ea typeface="メイリオ"/>
            </a:endParaRPr>
          </a:p>
        </p:txBody>
      </p:sp>
    </p:spTree>
    <p:extLst>
      <p:ext uri="{BB962C8B-B14F-4D97-AF65-F5344CB8AC3E}">
        <p14:creationId xmlns:p14="http://schemas.microsoft.com/office/powerpoint/2010/main" val="2935805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a:t>©2026 Canon IT Solutions Inc. All rights reserved.</a:t>
            </a:r>
            <a:endParaRPr lang="ja-JP" altLang="en-US"/>
          </a:p>
        </p:txBody>
      </p:sp>
      <p:sp>
        <p:nvSpPr>
          <p:cNvPr id="2" name="スライド番号プレースホルダー 1"/>
          <p:cNvSpPr>
            <a:spLocks noGrp="1"/>
          </p:cNvSpPr>
          <p:nvPr>
            <p:ph type="sldNum" sz="quarter" idx="10"/>
          </p:nvPr>
        </p:nvSpPr>
        <p:spPr/>
        <p:txBody>
          <a:bodyPr/>
          <a:lstStyle/>
          <a:p>
            <a:fld id="{78AE49ED-73EF-499C-8307-28EB0E7CF529}" type="slidenum">
              <a:rPr lang="ja-JP" altLang="en-US" smtClean="0"/>
              <a:pPr/>
              <a:t>59</a:t>
            </a:fld>
            <a:endParaRPr lang="ja-JP" altLang="en-US"/>
          </a:p>
        </p:txBody>
      </p:sp>
      <p:sp>
        <p:nvSpPr>
          <p:cNvPr id="5" name="タイトル 4"/>
          <p:cNvSpPr>
            <a:spLocks noGrp="1"/>
          </p:cNvSpPr>
          <p:nvPr>
            <p:ph type="title"/>
          </p:nvPr>
        </p:nvSpPr>
        <p:spPr/>
        <p:txBody>
          <a:bodyPr/>
          <a:lstStyle/>
          <a:p>
            <a:pPr>
              <a:spcAft>
                <a:spcPts val="1000"/>
              </a:spcAft>
            </a:pPr>
            <a:r>
              <a:rPr kumimoji="1" lang="en-US" altLang="ja-JP" sz="1800">
                <a:solidFill>
                  <a:schemeClr val="accent1"/>
                </a:solidFill>
              </a:rPr>
              <a:t>02</a:t>
            </a:r>
            <a:r>
              <a:rPr kumimoji="1" lang="en-US" altLang="ja-JP" sz="1800"/>
              <a:t> </a:t>
            </a:r>
            <a:r>
              <a:rPr kumimoji="1" lang="en-US" altLang="ja-JP" sz="1800" err="1"/>
              <a:t>SuperStream</a:t>
            </a:r>
            <a:r>
              <a:rPr kumimoji="1" lang="en-US" altLang="ja-JP" sz="1800"/>
              <a:t>-NX</a:t>
            </a:r>
            <a:r>
              <a:rPr kumimoji="1" lang="ja-JP" altLang="en-US" sz="1800"/>
              <a:t> 統合会計</a:t>
            </a:r>
            <a:br>
              <a:rPr lang="en-US" altLang="ja-JP"/>
            </a:br>
            <a:r>
              <a:rPr lang="ja-JP" altLang="en-US"/>
              <a:t>機能追加および機能改善</a:t>
            </a:r>
            <a:endParaRPr kumimoji="1" lang="ja-JP" altLang="en-US"/>
          </a:p>
        </p:txBody>
      </p:sp>
    </p:spTree>
    <p:extLst>
      <p:ext uri="{BB962C8B-B14F-4D97-AF65-F5344CB8AC3E}">
        <p14:creationId xmlns:p14="http://schemas.microsoft.com/office/powerpoint/2010/main" val="2847726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D7689F7-431D-64CF-64BC-1160C281B970}"/>
              </a:ext>
            </a:extLst>
          </p:cNvPr>
          <p:cNvSpPr>
            <a:spLocks noGrp="1"/>
          </p:cNvSpPr>
          <p:nvPr>
            <p:ph type="sldNum" sz="quarter" idx="12"/>
          </p:nvPr>
        </p:nvSpPr>
        <p:spPr/>
        <p:txBody>
          <a:bodyPr/>
          <a:lstStyle/>
          <a:p>
            <a:fld id="{78AE49ED-73EF-499C-8307-28EB0E7CF529}" type="slidenum">
              <a:rPr kumimoji="1" lang="ja-JP" altLang="en-US" smtClean="0"/>
              <a:t>6</a:t>
            </a:fld>
            <a:endParaRPr kumimoji="1" lang="ja-JP" altLang="en-US" dirty="0"/>
          </a:p>
        </p:txBody>
      </p:sp>
      <p:sp>
        <p:nvSpPr>
          <p:cNvPr id="3" name="テキスト プレースホルダー 2">
            <a:extLst>
              <a:ext uri="{FF2B5EF4-FFF2-40B4-BE49-F238E27FC236}">
                <a16:creationId xmlns:a16="http://schemas.microsoft.com/office/drawing/2014/main" id="{2AC8451C-C8F7-E9C8-144D-9E9B2F82BD5D}"/>
              </a:ext>
            </a:extLst>
          </p:cNvPr>
          <p:cNvSpPr>
            <a:spLocks noGrp="1"/>
          </p:cNvSpPr>
          <p:nvPr>
            <p:ph type="body" sz="quarter" idx="14"/>
          </p:nvPr>
        </p:nvSpPr>
        <p:spPr>
          <a:xfrm>
            <a:off x="358775" y="735546"/>
            <a:ext cx="8426450" cy="3996444"/>
          </a:xfrm>
        </p:spPr>
        <p:txBody>
          <a:bodyPr/>
          <a:lstStyle/>
          <a:p>
            <a:r>
              <a:rPr kumimoji="1" lang="en-US" altLang="ja-JP" dirty="0"/>
              <a:t>2027-06-01</a:t>
            </a:r>
            <a:r>
              <a:rPr kumimoji="1" lang="ja-JP" altLang="en-US" dirty="0"/>
              <a:t>版をもって</a:t>
            </a:r>
            <a:r>
              <a:rPr lang="ja-JP" altLang="en-US" dirty="0"/>
              <a:t>、下記機能の</a:t>
            </a:r>
            <a:r>
              <a:rPr kumimoji="1" lang="ja-JP" altLang="en-US" dirty="0"/>
              <a:t>グローバル税制対応機能は提供終了とさせていただきます</a:t>
            </a:r>
            <a:endParaRPr lang="en-US" altLang="ja-JP" dirty="0"/>
          </a:p>
        </p:txBody>
      </p:sp>
      <p:sp>
        <p:nvSpPr>
          <p:cNvPr id="4" name="タイトル 3">
            <a:extLst>
              <a:ext uri="{FF2B5EF4-FFF2-40B4-BE49-F238E27FC236}">
                <a16:creationId xmlns:a16="http://schemas.microsoft.com/office/drawing/2014/main" id="{B88D5933-0DE7-1C86-4AF8-9B5896D38B5D}"/>
              </a:ext>
            </a:extLst>
          </p:cNvPr>
          <p:cNvSpPr>
            <a:spLocks noGrp="1"/>
          </p:cNvSpPr>
          <p:nvPr>
            <p:ph type="title"/>
          </p:nvPr>
        </p:nvSpPr>
        <p:spPr/>
        <p:txBody>
          <a:bodyPr/>
          <a:lstStyle/>
          <a:p>
            <a:r>
              <a:rPr kumimoji="1" lang="ja-JP" altLang="en-US" sz="2400" dirty="0"/>
              <a:t>グローバル税制対応機能</a:t>
            </a:r>
            <a:r>
              <a:rPr lang="ja-JP" altLang="en-US" sz="2400" dirty="0"/>
              <a:t>の提供終了について</a:t>
            </a:r>
            <a:endParaRPr kumimoji="1" lang="ja-JP" altLang="en-US" sz="2400" dirty="0"/>
          </a:p>
        </p:txBody>
      </p:sp>
      <p:sp>
        <p:nvSpPr>
          <p:cNvPr id="5" name="フッター プレースホルダー 4">
            <a:extLst>
              <a:ext uri="{FF2B5EF4-FFF2-40B4-BE49-F238E27FC236}">
                <a16:creationId xmlns:a16="http://schemas.microsoft.com/office/drawing/2014/main" id="{8B867F6F-23B5-8D1E-A5EE-9727F53E0E3B}"/>
              </a:ext>
            </a:extLst>
          </p:cNvPr>
          <p:cNvSpPr>
            <a:spLocks noGrp="1"/>
          </p:cNvSpPr>
          <p:nvPr>
            <p:ph type="ftr" sz="quarter" idx="3"/>
          </p:nvPr>
        </p:nvSpPr>
        <p:spPr>
          <a:xfrm>
            <a:off x="143508" y="4927500"/>
            <a:ext cx="2160000" cy="135000"/>
          </a:xfrm>
        </p:spPr>
        <p:txBody>
          <a:bodyPr/>
          <a:lstStyle/>
          <a:p>
            <a:r>
              <a:rPr lang="en-US" altLang="ja-JP"/>
              <a:t>©2026 Canon IT Solutions Inc. All rights reserved.</a:t>
            </a:r>
            <a:endParaRPr lang="ja-JP" altLang="en-US" dirty="0"/>
          </a:p>
        </p:txBody>
      </p:sp>
      <p:graphicFrame>
        <p:nvGraphicFramePr>
          <p:cNvPr id="7" name="表 6">
            <a:extLst>
              <a:ext uri="{FF2B5EF4-FFF2-40B4-BE49-F238E27FC236}">
                <a16:creationId xmlns:a16="http://schemas.microsoft.com/office/drawing/2014/main" id="{28DDA051-98D3-1652-7465-FA7A21B73691}"/>
              </a:ext>
            </a:extLst>
          </p:cNvPr>
          <p:cNvGraphicFramePr>
            <a:graphicFrameLocks noGrp="1"/>
          </p:cNvGraphicFramePr>
          <p:nvPr>
            <p:extLst>
              <p:ext uri="{D42A27DB-BD31-4B8C-83A1-F6EECF244321}">
                <p14:modId xmlns:p14="http://schemas.microsoft.com/office/powerpoint/2010/main" val="184771861"/>
              </p:ext>
            </p:extLst>
          </p:nvPr>
        </p:nvGraphicFramePr>
        <p:xfrm>
          <a:off x="935596" y="1851670"/>
          <a:ext cx="5760640" cy="3024352"/>
        </p:xfrm>
        <a:graphic>
          <a:graphicData uri="http://schemas.openxmlformats.org/drawingml/2006/table">
            <a:tbl>
              <a:tblPr firstRow="1" bandRow="1">
                <a:tableStyleId>{72833802-FEF1-4C79-8D5D-14CF1EAF98D9}</a:tableStyleId>
              </a:tblPr>
              <a:tblGrid>
                <a:gridCol w="943626">
                  <a:extLst>
                    <a:ext uri="{9D8B030D-6E8A-4147-A177-3AD203B41FA5}">
                      <a16:colId xmlns:a16="http://schemas.microsoft.com/office/drawing/2014/main" val="743643772"/>
                    </a:ext>
                  </a:extLst>
                </a:gridCol>
                <a:gridCol w="943626">
                  <a:extLst>
                    <a:ext uri="{9D8B030D-6E8A-4147-A177-3AD203B41FA5}">
                      <a16:colId xmlns:a16="http://schemas.microsoft.com/office/drawing/2014/main" val="1106736628"/>
                    </a:ext>
                  </a:extLst>
                </a:gridCol>
                <a:gridCol w="3873388">
                  <a:extLst>
                    <a:ext uri="{9D8B030D-6E8A-4147-A177-3AD203B41FA5}">
                      <a16:colId xmlns:a16="http://schemas.microsoft.com/office/drawing/2014/main" val="738378114"/>
                    </a:ext>
                  </a:extLst>
                </a:gridCol>
              </a:tblGrid>
              <a:tr h="104288">
                <a:tc>
                  <a:txBody>
                    <a:bodyPr/>
                    <a:lstStyle/>
                    <a:p>
                      <a:pPr algn="l" fontAlgn="ctr"/>
                      <a:r>
                        <a:rPr lang="ja-JP" altLang="en-US" sz="600" b="0" u="none" strike="noStrike" dirty="0">
                          <a:solidFill>
                            <a:srgbClr val="000000"/>
                          </a:solidFill>
                          <a:effectLst/>
                        </a:rPr>
                        <a:t>業務カテゴリ</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業務機能</a:t>
                      </a:r>
                      <a:r>
                        <a:rPr lang="en-US" sz="600" b="0" u="none" strike="noStrike" dirty="0">
                          <a:solidFill>
                            <a:srgbClr val="000000"/>
                          </a:solidFill>
                          <a:effectLst/>
                        </a:rPr>
                        <a:t>ID</a:t>
                      </a:r>
                      <a:endParaRPr 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業務機能名</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4090401329"/>
                  </a:ext>
                </a:extLst>
              </a:tr>
              <a:tr h="104288">
                <a:tc>
                  <a:txBody>
                    <a:bodyPr/>
                    <a:lstStyle/>
                    <a:p>
                      <a:pPr algn="l" fontAlgn="ctr"/>
                      <a:r>
                        <a:rPr lang="en-US" sz="600" b="0" u="none" strike="noStrike" dirty="0">
                          <a:solidFill>
                            <a:srgbClr val="000000"/>
                          </a:solidFill>
                          <a:effectLst/>
                        </a:rPr>
                        <a:t>VAT</a:t>
                      </a:r>
                      <a:r>
                        <a:rPr lang="ja-JP" altLang="en-US" sz="600" b="0" u="none" strike="noStrike" dirty="0">
                          <a:solidFill>
                            <a:srgbClr val="000000"/>
                          </a:solidFill>
                          <a:effectLst/>
                        </a:rPr>
                        <a:t>申告書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AGM00900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altLang="ja-JP" sz="600" b="0" u="none" strike="noStrike" dirty="0">
                          <a:solidFill>
                            <a:srgbClr val="000000"/>
                          </a:solidFill>
                          <a:effectLst/>
                        </a:rPr>
                        <a:t>VAT</a:t>
                      </a:r>
                      <a:r>
                        <a:rPr lang="ja-JP" altLang="en-US" sz="600" b="0" u="none" strike="noStrike" dirty="0">
                          <a:solidFill>
                            <a:srgbClr val="000000"/>
                          </a:solidFill>
                          <a:effectLst/>
                        </a:rPr>
                        <a:t>対応マスタ登録</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268086798"/>
                  </a:ext>
                </a:extLst>
              </a:tr>
              <a:tr h="104288">
                <a:tc>
                  <a:txBody>
                    <a:bodyPr/>
                    <a:lstStyle/>
                    <a:p>
                      <a:pPr algn="l" fontAlgn="ctr"/>
                      <a:r>
                        <a:rPr lang="en-US" altLang="ja-JP" sz="600" b="0" u="none" strike="noStrike" dirty="0">
                          <a:solidFill>
                            <a:srgbClr val="000000"/>
                          </a:solidFill>
                          <a:effectLst/>
                        </a:rPr>
                        <a:t>GST</a:t>
                      </a:r>
                      <a:r>
                        <a:rPr lang="ja-JP" altLang="en-US" sz="600" b="0" u="none" strike="noStrike" dirty="0">
                          <a:solidFill>
                            <a:srgbClr val="000000"/>
                          </a:solidFill>
                          <a:effectLst/>
                        </a:rPr>
                        <a:t>申告書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AGP03700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シンガポール版</a:t>
                      </a:r>
                      <a:r>
                        <a:rPr lang="en-US" altLang="ja-JP" sz="600" b="0" u="none" strike="noStrike" dirty="0">
                          <a:solidFill>
                            <a:srgbClr val="000000"/>
                          </a:solidFill>
                          <a:effectLst/>
                        </a:rPr>
                        <a:t>GST</a:t>
                      </a:r>
                      <a:r>
                        <a:rPr lang="ja-JP" altLang="en-US" sz="600" b="0" u="none" strike="noStrike" dirty="0">
                          <a:solidFill>
                            <a:srgbClr val="000000"/>
                          </a:solidFill>
                          <a:effectLst/>
                        </a:rPr>
                        <a:t>申告書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374782106"/>
                  </a:ext>
                </a:extLst>
              </a:tr>
              <a:tr h="104288">
                <a:tc>
                  <a:txBody>
                    <a:bodyPr/>
                    <a:lstStyle/>
                    <a:p>
                      <a:pPr algn="l" fontAlgn="ctr"/>
                      <a:r>
                        <a:rPr lang="ja-JP" altLang="en-US" sz="600" b="0" u="none" strike="noStrike" dirty="0">
                          <a:solidFill>
                            <a:srgbClr val="000000"/>
                          </a:solidFill>
                          <a:effectLst/>
                        </a:rPr>
                        <a:t>　</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AGP03800</a:t>
                      </a:r>
                      <a:endParaRPr 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マレーシア版</a:t>
                      </a:r>
                      <a:r>
                        <a:rPr lang="en-US" altLang="ja-JP" sz="600" b="0" u="none" strike="noStrike" dirty="0">
                          <a:solidFill>
                            <a:srgbClr val="000000"/>
                          </a:solidFill>
                          <a:effectLst/>
                        </a:rPr>
                        <a:t>GST</a:t>
                      </a:r>
                      <a:r>
                        <a:rPr lang="ja-JP" altLang="en-US" sz="600" b="0" u="none" strike="noStrike" dirty="0">
                          <a:solidFill>
                            <a:srgbClr val="000000"/>
                          </a:solidFill>
                          <a:effectLst/>
                        </a:rPr>
                        <a:t>申告書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582290504"/>
                  </a:ext>
                </a:extLst>
              </a:tr>
              <a:tr h="104288">
                <a:tc>
                  <a:txBody>
                    <a:bodyPr/>
                    <a:lstStyle/>
                    <a:p>
                      <a:pPr algn="l" fontAlgn="ctr"/>
                      <a:r>
                        <a:rPr lang="ja-JP" altLang="en-US" sz="600" b="0" u="none" strike="noStrike" dirty="0">
                          <a:solidFill>
                            <a:srgbClr val="000000"/>
                          </a:solidFill>
                          <a:effectLst/>
                        </a:rPr>
                        <a:t>　</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AGP05400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ベトナム版申告書出力</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861586752"/>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CLD264</a:t>
                      </a:r>
                      <a:endParaRPr 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マレーシア版</a:t>
                      </a:r>
                      <a:r>
                        <a:rPr lang="en-US" altLang="ja-JP" sz="600" b="0" u="none" strike="noStrike" dirty="0">
                          <a:solidFill>
                            <a:srgbClr val="000000"/>
                          </a:solidFill>
                          <a:effectLst/>
                        </a:rPr>
                        <a:t>GST</a:t>
                      </a:r>
                      <a:r>
                        <a:rPr lang="ja-JP" altLang="en-US" sz="600" b="0" u="none" strike="noStrike" dirty="0">
                          <a:solidFill>
                            <a:srgbClr val="000000"/>
                          </a:solidFill>
                          <a:effectLst/>
                        </a:rPr>
                        <a:t>申告書詳細入力</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801783996"/>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PAC03700</a:t>
                      </a:r>
                      <a:endParaRPr 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altLang="zh-TW" sz="600" b="0" u="none" strike="noStrike" dirty="0">
                          <a:solidFill>
                            <a:srgbClr val="000000"/>
                          </a:solidFill>
                          <a:effectLst/>
                        </a:rPr>
                        <a:t>GST</a:t>
                      </a:r>
                      <a:r>
                        <a:rPr lang="zh-TW" altLang="en-US" sz="600" b="0" u="none" strike="noStrike" dirty="0">
                          <a:solidFill>
                            <a:srgbClr val="000000"/>
                          </a:solidFill>
                          <a:effectLst/>
                        </a:rPr>
                        <a:t>明細（売上取引表）</a:t>
                      </a:r>
                      <a:endParaRPr lang="zh-TW"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793260172"/>
                  </a:ext>
                </a:extLst>
              </a:tr>
              <a:tr h="104288">
                <a:tc>
                  <a:txBody>
                    <a:bodyPr/>
                    <a:lstStyle/>
                    <a:p>
                      <a:pPr algn="l" fontAlgn="ctr"/>
                      <a:r>
                        <a:rPr lang="ja-JP" altLang="en-US" sz="600" b="0" u="none" strike="noStrike" dirty="0">
                          <a:solidFill>
                            <a:srgbClr val="000000"/>
                          </a:solidFill>
                          <a:effectLst/>
                        </a:rPr>
                        <a:t>　</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PAC03800</a:t>
                      </a:r>
                      <a:endParaRPr 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GST</a:t>
                      </a:r>
                      <a:r>
                        <a:rPr lang="ja-JP" altLang="en-US" sz="600" b="0" u="none" strike="noStrike" dirty="0">
                          <a:solidFill>
                            <a:srgbClr val="000000"/>
                          </a:solidFill>
                          <a:effectLst/>
                        </a:rPr>
                        <a:t>集計</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53813850"/>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PAC03900</a:t>
                      </a:r>
                      <a:endParaRPr 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IRAS</a:t>
                      </a:r>
                      <a:r>
                        <a:rPr lang="ja-JP" altLang="en-US" sz="600" b="0" u="none" strike="noStrike" dirty="0">
                          <a:solidFill>
                            <a:srgbClr val="000000"/>
                          </a:solidFill>
                          <a:effectLst/>
                        </a:rPr>
                        <a:t>明細</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547238363"/>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PAC04000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IRAS</a:t>
                      </a:r>
                      <a:r>
                        <a:rPr lang="ja-JP" altLang="en-US" sz="600" b="0" u="none" strike="noStrike" dirty="0">
                          <a:solidFill>
                            <a:srgbClr val="000000"/>
                          </a:solidFill>
                          <a:effectLst/>
                        </a:rPr>
                        <a:t>集計</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002074665"/>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dirty="0">
                          <a:solidFill>
                            <a:srgbClr val="000000"/>
                          </a:solidFill>
                          <a:effectLst/>
                        </a:rPr>
                        <a:t>PAC04100</a:t>
                      </a:r>
                      <a:endParaRPr 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altLang="zh-TW" sz="600" b="0" u="none" strike="noStrike" dirty="0">
                          <a:solidFill>
                            <a:srgbClr val="000000"/>
                          </a:solidFill>
                          <a:effectLst/>
                        </a:rPr>
                        <a:t>GST</a:t>
                      </a:r>
                      <a:r>
                        <a:rPr lang="zh-TW" altLang="en-US" sz="600" b="0" u="none" strike="noStrike" dirty="0">
                          <a:solidFill>
                            <a:srgbClr val="000000"/>
                          </a:solidFill>
                          <a:effectLst/>
                        </a:rPr>
                        <a:t>明細（仕入取引表）</a:t>
                      </a:r>
                      <a:endParaRPr lang="zh-TW"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283885167"/>
                  </a:ext>
                </a:extLst>
              </a:tr>
              <a:tr h="104288">
                <a:tc>
                  <a:txBody>
                    <a:bodyPr/>
                    <a:lstStyle/>
                    <a:p>
                      <a:pPr algn="l" fontAlgn="ctr"/>
                      <a:r>
                        <a:rPr lang="ja-JP" altLang="en-US" sz="600" b="0" u="none" strike="noStrike" dirty="0">
                          <a:solidFill>
                            <a:srgbClr val="000000"/>
                          </a:solidFill>
                          <a:effectLst/>
                        </a:rPr>
                        <a:t>　</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PAC04400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マレーシア版</a:t>
                      </a:r>
                      <a:r>
                        <a:rPr lang="en-US" altLang="ja-JP" sz="600" b="0" u="none" strike="noStrike" dirty="0">
                          <a:solidFill>
                            <a:srgbClr val="000000"/>
                          </a:solidFill>
                          <a:effectLst/>
                        </a:rPr>
                        <a:t>GST</a:t>
                      </a:r>
                      <a:r>
                        <a:rPr lang="ja-JP" altLang="en-US" sz="600" b="0" u="none" strike="noStrike" dirty="0">
                          <a:solidFill>
                            <a:srgbClr val="000000"/>
                          </a:solidFill>
                          <a:effectLst/>
                        </a:rPr>
                        <a:t>申告書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411494858"/>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PAC04500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マレーシア版</a:t>
                      </a:r>
                      <a:r>
                        <a:rPr lang="en-US" altLang="ja-JP" sz="600" b="0" u="none" strike="noStrike" dirty="0">
                          <a:solidFill>
                            <a:srgbClr val="000000"/>
                          </a:solidFill>
                          <a:effectLst/>
                        </a:rPr>
                        <a:t>GST</a:t>
                      </a:r>
                      <a:r>
                        <a:rPr lang="ja-JP" altLang="en-US" sz="600" b="0" u="none" strike="noStrike" dirty="0">
                          <a:solidFill>
                            <a:srgbClr val="000000"/>
                          </a:solidFill>
                          <a:effectLst/>
                        </a:rPr>
                        <a:t>監査ファイル</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867919234"/>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PAH02700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ベトナム版付加価値税申告書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272240180"/>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PAH02800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ベトナム版財務諸表申告書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921908029"/>
                  </a:ext>
                </a:extLst>
              </a:tr>
              <a:tr h="104288">
                <a:tc>
                  <a:txBody>
                    <a:bodyPr/>
                    <a:lstStyle/>
                    <a:p>
                      <a:pPr algn="l" fontAlgn="ctr"/>
                      <a:r>
                        <a:rPr lang="ja-JP" altLang="en-US" sz="600" b="0" u="none" strike="noStrike">
                          <a:solidFill>
                            <a:srgbClr val="000000"/>
                          </a:solidFill>
                          <a:effectLst/>
                        </a:rPr>
                        <a:t>タイ税務申告処理</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AGM07800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タイ税務申告管理マスタ登録</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1411874692"/>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AGM07900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タイ税務申告源泉税マスタ登録</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988760696"/>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AGM08000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タイ税務申告源泉税対応科目マスタ登録</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22429010"/>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AGM08100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タイ税務申告取引先マスタ登録</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707384734"/>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AGM08200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タイ税務申告税処理拡張マスタ登録</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1564532026"/>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AGE07200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タイ税務申告領収書番号入力</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367012485"/>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AGP04800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a:t>
                      </a:r>
                      <a:r>
                        <a:rPr lang="en-US" altLang="ja-JP" sz="600" b="0" u="none" strike="noStrike" dirty="0">
                          <a:solidFill>
                            <a:srgbClr val="000000"/>
                          </a:solidFill>
                          <a:effectLst/>
                        </a:rPr>
                        <a:t>VAT</a:t>
                      </a:r>
                      <a:r>
                        <a:rPr lang="ja-JP" altLang="en-US" sz="600" b="0" u="none" strike="noStrike" dirty="0">
                          <a:solidFill>
                            <a:srgbClr val="000000"/>
                          </a:solidFill>
                          <a:effectLst/>
                        </a:rPr>
                        <a:t>レポート</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818380851"/>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AGR01300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タイ税務申告源泉徴収照会</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767971312"/>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AGP04900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a:t>
                      </a:r>
                      <a:r>
                        <a:rPr lang="en-US" altLang="ja-JP" sz="600" b="0" u="none" strike="noStrike" dirty="0">
                          <a:solidFill>
                            <a:srgbClr val="000000"/>
                          </a:solidFill>
                          <a:effectLst/>
                        </a:rPr>
                        <a:t>WHT</a:t>
                      </a:r>
                      <a:r>
                        <a:rPr lang="ja-JP" altLang="en-US" sz="600" b="0" u="none" strike="noStrike" dirty="0">
                          <a:solidFill>
                            <a:srgbClr val="000000"/>
                          </a:solidFill>
                          <a:effectLst/>
                        </a:rPr>
                        <a:t>支払証明書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149851891"/>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AGP05000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a:t>
                      </a:r>
                      <a:r>
                        <a:rPr lang="en-US" altLang="ja-JP" sz="600" b="0" u="none" strike="noStrike" dirty="0">
                          <a:solidFill>
                            <a:srgbClr val="000000"/>
                          </a:solidFill>
                          <a:effectLst/>
                        </a:rPr>
                        <a:t>WHT</a:t>
                      </a:r>
                      <a:r>
                        <a:rPr lang="ja-JP" altLang="en-US" sz="600" b="0" u="none" strike="noStrike" dirty="0">
                          <a:solidFill>
                            <a:srgbClr val="000000"/>
                          </a:solidFill>
                          <a:effectLst/>
                        </a:rPr>
                        <a:t>添付明細</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2191477742"/>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CLD291</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タイ税務申告源泉徴収明細</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4063614457"/>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PAH01700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a:t>
                      </a:r>
                      <a:r>
                        <a:rPr lang="en-US" altLang="ja-JP" sz="600" b="0" u="none" strike="noStrike" dirty="0">
                          <a:solidFill>
                            <a:srgbClr val="000000"/>
                          </a:solidFill>
                          <a:effectLst/>
                        </a:rPr>
                        <a:t>VAT</a:t>
                      </a:r>
                      <a:r>
                        <a:rPr lang="ja-JP" altLang="en-US" sz="600" b="0" u="none" strike="noStrike" dirty="0">
                          <a:solidFill>
                            <a:srgbClr val="000000"/>
                          </a:solidFill>
                          <a:effectLst/>
                        </a:rPr>
                        <a:t>レポート</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196722156"/>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PAH01800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a:t>
                      </a:r>
                      <a:r>
                        <a:rPr lang="en-US" altLang="ja-JP" sz="600" b="0" u="none" strike="noStrike" dirty="0">
                          <a:solidFill>
                            <a:srgbClr val="000000"/>
                          </a:solidFill>
                          <a:effectLst/>
                        </a:rPr>
                        <a:t>WHT</a:t>
                      </a:r>
                      <a:r>
                        <a:rPr lang="ja-JP" altLang="en-US" sz="600" b="0" u="none" strike="noStrike" dirty="0">
                          <a:solidFill>
                            <a:srgbClr val="000000"/>
                          </a:solidFill>
                          <a:effectLst/>
                        </a:rPr>
                        <a:t>支払証明書</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62194324"/>
                  </a:ext>
                </a:extLst>
              </a:tr>
              <a:tr h="104288">
                <a:tc>
                  <a:txBody>
                    <a:bodyPr/>
                    <a:lstStyle/>
                    <a:p>
                      <a:pPr algn="l" fontAlgn="ctr"/>
                      <a:r>
                        <a:rPr lang="ja-JP" altLang="en-US" sz="600" b="0" u="none" strike="noStrike">
                          <a:solidFill>
                            <a:srgbClr val="000000"/>
                          </a:solidFill>
                          <a:effectLst/>
                        </a:rPr>
                        <a:t>　</a:t>
                      </a:r>
                      <a:endParaRPr lang="ja-JP" alt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en-US" sz="600" b="0" u="none" strike="noStrike">
                          <a:solidFill>
                            <a:srgbClr val="000000"/>
                          </a:solidFill>
                          <a:effectLst/>
                        </a:rPr>
                        <a:t>PAH01900</a:t>
                      </a:r>
                      <a:endParaRPr lang="en-US" sz="6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tc>
                  <a:txBody>
                    <a:bodyPr/>
                    <a:lstStyle/>
                    <a:p>
                      <a:pPr algn="l" fontAlgn="ctr"/>
                      <a:r>
                        <a:rPr lang="ja-JP" altLang="en-US" sz="600" b="0" u="none" strike="noStrike" dirty="0">
                          <a:solidFill>
                            <a:srgbClr val="000000"/>
                          </a:solidFill>
                          <a:effectLst/>
                        </a:rPr>
                        <a:t>タイ税務申告</a:t>
                      </a:r>
                      <a:r>
                        <a:rPr lang="en-US" altLang="ja-JP" sz="600" b="0" u="none" strike="noStrike" dirty="0">
                          <a:solidFill>
                            <a:srgbClr val="000000"/>
                          </a:solidFill>
                          <a:effectLst/>
                        </a:rPr>
                        <a:t>WHT</a:t>
                      </a:r>
                      <a:r>
                        <a:rPr lang="ja-JP" altLang="en-US" sz="600" b="0" u="none" strike="noStrike" dirty="0">
                          <a:solidFill>
                            <a:srgbClr val="000000"/>
                          </a:solidFill>
                          <a:effectLst/>
                        </a:rPr>
                        <a:t>添付明細</a:t>
                      </a:r>
                      <a:endPar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250" marR="6250" marT="6250" marB="0" anchor="ctr"/>
                </a:tc>
                <a:extLst>
                  <a:ext uri="{0D108BD9-81ED-4DB2-BD59-A6C34878D82A}">
                    <a16:rowId xmlns:a16="http://schemas.microsoft.com/office/drawing/2014/main" val="3473055607"/>
                  </a:ext>
                </a:extLst>
              </a:tr>
            </a:tbl>
          </a:graphicData>
        </a:graphic>
      </p:graphicFrame>
      <p:sp>
        <p:nvSpPr>
          <p:cNvPr id="8" name="テキスト プレースホルダー 2">
            <a:extLst>
              <a:ext uri="{FF2B5EF4-FFF2-40B4-BE49-F238E27FC236}">
                <a16:creationId xmlns:a16="http://schemas.microsoft.com/office/drawing/2014/main" id="{1511EA78-E21E-69C5-290E-1854BE7F2677}"/>
              </a:ext>
            </a:extLst>
          </p:cNvPr>
          <p:cNvSpPr txBox="1">
            <a:spLocks/>
          </p:cNvSpPr>
          <p:nvPr/>
        </p:nvSpPr>
        <p:spPr>
          <a:xfrm>
            <a:off x="467166" y="995777"/>
            <a:ext cx="8426450" cy="32403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対応時期</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en-US" altLang="ja-JP" sz="1400" dirty="0"/>
              <a:t>2027-06-01</a:t>
            </a:r>
            <a:r>
              <a:rPr lang="ja-JP" altLang="en-US" sz="1400" dirty="0"/>
              <a:t>版以降</a:t>
            </a:r>
            <a:endParaRPr lang="en-US" altLang="ja-JP" dirty="0"/>
          </a:p>
        </p:txBody>
      </p:sp>
      <p:sp>
        <p:nvSpPr>
          <p:cNvPr id="9" name="テキスト プレースホルダー 2">
            <a:extLst>
              <a:ext uri="{FF2B5EF4-FFF2-40B4-BE49-F238E27FC236}">
                <a16:creationId xmlns:a16="http://schemas.microsoft.com/office/drawing/2014/main" id="{2D40BDBF-59FB-13F6-9EAE-134EF8193B72}"/>
              </a:ext>
            </a:extLst>
          </p:cNvPr>
          <p:cNvSpPr txBox="1">
            <a:spLocks/>
          </p:cNvSpPr>
          <p:nvPr/>
        </p:nvSpPr>
        <p:spPr>
          <a:xfrm>
            <a:off x="467166" y="1610777"/>
            <a:ext cx="8426450" cy="32403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機能一覧</a:t>
            </a:r>
            <a:endParaRPr lang="en-US" altLang="ja-JP" sz="1400" b="1" dirty="0">
              <a:solidFill>
                <a:schemeClr val="tx2"/>
              </a:solidFill>
            </a:endParaRPr>
          </a:p>
        </p:txBody>
      </p:sp>
    </p:spTree>
    <p:extLst>
      <p:ext uri="{BB962C8B-B14F-4D97-AF65-F5344CB8AC3E}">
        <p14:creationId xmlns:p14="http://schemas.microsoft.com/office/powerpoint/2010/main" val="1360445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©2026 Canon IT Solutions Inc. All rights reserved.</a:t>
            </a:r>
            <a:endParaRPr lang="ja-JP" altLang="en-US"/>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60</a:t>
            </a:fld>
            <a:endParaRPr lang="ja-JP" altLang="en-US"/>
          </a:p>
        </p:txBody>
      </p:sp>
      <p:sp>
        <p:nvSpPr>
          <p:cNvPr id="5" name="テキスト プレースホルダー 2"/>
          <p:cNvSpPr>
            <a:spLocks noGrp="1"/>
          </p:cNvSpPr>
          <p:nvPr>
            <p:ph type="body" sz="quarter" idx="14"/>
          </p:nvPr>
        </p:nvSpPr>
        <p:spPr>
          <a:xfrm>
            <a:off x="3311860" y="663538"/>
            <a:ext cx="5832140" cy="4275460"/>
          </a:xfrm>
        </p:spPr>
        <p:txBody>
          <a:bodyPr/>
          <a:lstStyle/>
          <a:p>
            <a:pPr>
              <a:lnSpc>
                <a:spcPct val="150000"/>
              </a:lnSpc>
              <a:spcAft>
                <a:spcPts val="400"/>
              </a:spcAft>
            </a:pPr>
            <a:r>
              <a:rPr lang="en-US" altLang="ja-JP" err="1"/>
              <a:t>SuperStream</a:t>
            </a:r>
            <a:r>
              <a:rPr lang="en-US" altLang="ja-JP"/>
              <a:t>-NX </a:t>
            </a:r>
            <a:r>
              <a:rPr lang="ja-JP" altLang="en-US"/>
              <a:t>統合会計</a:t>
            </a:r>
            <a:endParaRPr lang="en-US" altLang="ja-JP"/>
          </a:p>
          <a:p>
            <a:pPr>
              <a:lnSpc>
                <a:spcPct val="150000"/>
              </a:lnSpc>
              <a:spcAft>
                <a:spcPts val="400"/>
              </a:spcAft>
            </a:pPr>
            <a:r>
              <a:rPr lang="ja-JP" altLang="en-US" sz="1200"/>
              <a:t>機能追加／機能改善</a:t>
            </a:r>
            <a:endParaRPr lang="en-US" altLang="ja-JP" sz="1200"/>
          </a:p>
          <a:p>
            <a:pPr>
              <a:lnSpc>
                <a:spcPct val="150000"/>
              </a:lnSpc>
              <a:spcAft>
                <a:spcPts val="400"/>
              </a:spcAft>
            </a:pPr>
            <a:r>
              <a:rPr lang="ja-JP" altLang="en-US" sz="1200"/>
              <a:t>　１．残高検索機能の追加</a:t>
            </a:r>
            <a:endParaRPr lang="en-US" altLang="ja-JP" sz="1200"/>
          </a:p>
          <a:p>
            <a:pPr>
              <a:lnSpc>
                <a:spcPct val="150000"/>
              </a:lnSpc>
              <a:spcAft>
                <a:spcPts val="400"/>
              </a:spcAft>
            </a:pPr>
            <a:r>
              <a:rPr lang="ja-JP" altLang="en-US" sz="1200">
                <a:solidFill>
                  <a:srgbClr val="92D050"/>
                </a:solidFill>
              </a:rPr>
              <a:t>　</a:t>
            </a:r>
            <a:r>
              <a:rPr lang="ja-JP" altLang="en-US" sz="1200"/>
              <a:t>２．免税事業者仕入控除割合変更日の対応</a:t>
            </a:r>
            <a:r>
              <a:rPr lang="ja-JP" altLang="en-US" sz="1200">
                <a:solidFill>
                  <a:schemeClr val="accent3">
                    <a:lumMod val="75000"/>
                  </a:schemeClr>
                </a:solidFill>
              </a:rPr>
              <a:t>（</a:t>
            </a:r>
            <a:r>
              <a:rPr lang="en-US" altLang="ja-JP" sz="1200">
                <a:solidFill>
                  <a:schemeClr val="accent3">
                    <a:lumMod val="75000"/>
                  </a:schemeClr>
                </a:solidFill>
              </a:rPr>
              <a:t>V2.9.0</a:t>
            </a:r>
            <a:r>
              <a:rPr lang="ja-JP" altLang="en-US" sz="1200">
                <a:solidFill>
                  <a:schemeClr val="accent3">
                    <a:lumMod val="75000"/>
                  </a:schemeClr>
                </a:solidFill>
              </a:rPr>
              <a:t>／</a:t>
            </a:r>
            <a:r>
              <a:rPr lang="en-US" altLang="ja-JP" sz="1200">
                <a:solidFill>
                  <a:schemeClr val="accent3">
                    <a:lumMod val="75000"/>
                  </a:schemeClr>
                </a:solidFill>
              </a:rPr>
              <a:t>V2.8.30</a:t>
            </a:r>
            <a:r>
              <a:rPr lang="ja-JP" altLang="en-US" sz="1200">
                <a:solidFill>
                  <a:schemeClr val="accent3">
                    <a:lumMod val="75000"/>
                  </a:schemeClr>
                </a:solidFill>
              </a:rPr>
              <a:t>）</a:t>
            </a:r>
            <a:endParaRPr lang="en-US" altLang="ja-JP" sz="1200">
              <a:solidFill>
                <a:schemeClr val="accent3">
                  <a:lumMod val="75000"/>
                </a:schemeClr>
              </a:solidFill>
            </a:endParaRPr>
          </a:p>
          <a:p>
            <a:pPr>
              <a:lnSpc>
                <a:spcPct val="150000"/>
              </a:lnSpc>
              <a:spcAft>
                <a:spcPts val="400"/>
              </a:spcAft>
            </a:pPr>
            <a:r>
              <a:rPr lang="ja-JP" altLang="en-US" sz="1200"/>
              <a:t>　３．外部データ取込：エラー発生時のエラー表示内容の改善</a:t>
            </a:r>
            <a:endParaRPr lang="en-US" altLang="ja-JP" sz="1200"/>
          </a:p>
          <a:p>
            <a:pPr>
              <a:lnSpc>
                <a:spcPct val="150000"/>
              </a:lnSpc>
              <a:spcAft>
                <a:spcPts val="400"/>
              </a:spcAft>
            </a:pPr>
            <a:r>
              <a:rPr lang="ja-JP" altLang="en-US" sz="1200"/>
              <a:t>　４．外部データ取込</a:t>
            </a:r>
            <a:r>
              <a:rPr lang="en-US" altLang="ja-JP" sz="1200"/>
              <a:t>CSV</a:t>
            </a:r>
            <a:r>
              <a:rPr lang="ja-JP" altLang="en-US" sz="1200"/>
              <a:t>データ作成ツール</a:t>
            </a:r>
            <a:endParaRPr lang="en-US" altLang="ja-JP" sz="1200"/>
          </a:p>
          <a:p>
            <a:pPr>
              <a:lnSpc>
                <a:spcPct val="150000"/>
              </a:lnSpc>
              <a:spcAft>
                <a:spcPts val="400"/>
              </a:spcAft>
            </a:pPr>
            <a:r>
              <a:rPr lang="ja-JP" altLang="en-US" sz="1200"/>
              <a:t>　５．</a:t>
            </a:r>
            <a:r>
              <a:rPr lang="en-US" altLang="ja-JP" sz="1200"/>
              <a:t>IFRS</a:t>
            </a:r>
            <a:r>
              <a:rPr lang="ja-JP" altLang="en-US" sz="1200"/>
              <a:t>第</a:t>
            </a:r>
            <a:r>
              <a:rPr lang="en-US" altLang="ja-JP" sz="1200"/>
              <a:t>18</a:t>
            </a:r>
            <a:r>
              <a:rPr lang="ja-JP" altLang="en-US" sz="1200"/>
              <a:t>号 財務諸表の表示について</a:t>
            </a:r>
            <a:endParaRPr lang="en-US" altLang="ja-JP" sz="1200"/>
          </a:p>
          <a:p>
            <a:pPr>
              <a:lnSpc>
                <a:spcPct val="150000"/>
              </a:lnSpc>
              <a:spcAft>
                <a:spcPts val="400"/>
              </a:spcAft>
            </a:pPr>
            <a:r>
              <a:rPr lang="ja-JP" altLang="en-US" sz="1200"/>
              <a:t>　６．マスタデータ取込機能の追加</a:t>
            </a:r>
            <a:r>
              <a:rPr lang="en-US" altLang="ja-JP" sz="1200"/>
              <a:t>(</a:t>
            </a:r>
            <a:r>
              <a:rPr lang="ja-JP" altLang="en-US" sz="1200"/>
              <a:t>任意集計科目マスタ</a:t>
            </a:r>
            <a:r>
              <a:rPr lang="en-US" altLang="ja-JP" sz="1200"/>
              <a:t>/</a:t>
            </a:r>
            <a:r>
              <a:rPr lang="ja-JP" altLang="en-US" sz="1200"/>
              <a:t>出力コントロールマスタ</a:t>
            </a:r>
            <a:r>
              <a:rPr lang="en-US" altLang="ja-JP" sz="1200"/>
              <a:t>)</a:t>
            </a:r>
          </a:p>
          <a:p>
            <a:pPr>
              <a:lnSpc>
                <a:spcPct val="150000"/>
              </a:lnSpc>
              <a:spcAft>
                <a:spcPts val="400"/>
              </a:spcAft>
            </a:pPr>
            <a:r>
              <a:rPr lang="ja-JP" altLang="en-US" sz="1200"/>
              <a:t>　７．請求書（伝票単位）の伝票番号指定出力対応</a:t>
            </a:r>
            <a:endParaRPr lang="en-US" altLang="ja-JP" sz="1200"/>
          </a:p>
          <a:p>
            <a:pPr>
              <a:lnSpc>
                <a:spcPct val="150000"/>
              </a:lnSpc>
              <a:spcAft>
                <a:spcPts val="400"/>
              </a:spcAft>
            </a:pPr>
            <a:r>
              <a:rPr lang="ja-JP" altLang="en-US" sz="1200"/>
              <a:t>　８．拡張添付の機能改善</a:t>
            </a:r>
            <a:endParaRPr lang="en-US" altLang="ja-JP" sz="1200"/>
          </a:p>
          <a:p>
            <a:pPr>
              <a:lnSpc>
                <a:spcPct val="150000"/>
              </a:lnSpc>
              <a:spcAft>
                <a:spcPts val="400"/>
              </a:spcAft>
            </a:pPr>
            <a:r>
              <a:rPr lang="ja-JP" altLang="en-US" sz="1200"/>
              <a:t>　９．固定資産管理の機能強化に向けての対応</a:t>
            </a:r>
            <a:endParaRPr lang="en-US" altLang="ja-JP" sz="1200"/>
          </a:p>
          <a:p>
            <a:pPr>
              <a:lnSpc>
                <a:spcPct val="150000"/>
              </a:lnSpc>
              <a:spcAft>
                <a:spcPts val="400"/>
              </a:spcAft>
            </a:pPr>
            <a:r>
              <a:rPr lang="ja-JP" altLang="en-US" sz="1200"/>
              <a:t>１０．電債オプション及び電債管理システム対応</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83248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63538"/>
            <a:ext cx="5832140" cy="4275460"/>
          </a:xfrm>
        </p:spPr>
        <p:txBody>
          <a:bodyPr/>
          <a:lstStyle/>
          <a:p>
            <a:pPr>
              <a:lnSpc>
                <a:spcPct val="150000"/>
              </a:lnSpc>
              <a:spcAft>
                <a:spcPts val="400"/>
              </a:spcAft>
            </a:pPr>
            <a:r>
              <a:rPr lang="en-US" altLang="ja-JP" err="1"/>
              <a:t>SuperStream</a:t>
            </a:r>
            <a:r>
              <a:rPr lang="en-US" altLang="ja-JP"/>
              <a:t>-NX </a:t>
            </a:r>
            <a:r>
              <a:rPr lang="ja-JP" altLang="en-US"/>
              <a:t>統合会計</a:t>
            </a:r>
            <a:endParaRPr lang="en-US" altLang="ja-JP"/>
          </a:p>
          <a:p>
            <a:pPr>
              <a:lnSpc>
                <a:spcPct val="150000"/>
              </a:lnSpc>
              <a:spcAft>
                <a:spcPts val="400"/>
              </a:spcAft>
            </a:pPr>
            <a:r>
              <a:rPr lang="ja-JP" altLang="en-US" sz="1200"/>
              <a:t>機能追加／機能改善</a:t>
            </a:r>
            <a:endParaRPr lang="en-US" altLang="ja-JP" sz="1200"/>
          </a:p>
          <a:p>
            <a:pPr>
              <a:lnSpc>
                <a:spcPct val="150000"/>
              </a:lnSpc>
              <a:spcAft>
                <a:spcPts val="400"/>
              </a:spcAft>
            </a:pPr>
            <a:r>
              <a:rPr lang="ja-JP" altLang="en-US" sz="1200"/>
              <a:t>　１１．</a:t>
            </a:r>
            <a:r>
              <a:rPr lang="en-US" altLang="ja-JP" sz="1200"/>
              <a:t>NXEI</a:t>
            </a:r>
            <a:r>
              <a:rPr lang="ja-JP" altLang="en-US" sz="1200"/>
              <a:t>：得意先マスタへのデジタルインボイス設定項目追加　</a:t>
            </a:r>
            <a:endParaRPr lang="en-US" altLang="ja-JP" sz="1200"/>
          </a:p>
          <a:p>
            <a:pPr>
              <a:lnSpc>
                <a:spcPct val="150000"/>
              </a:lnSpc>
              <a:spcAft>
                <a:spcPts val="400"/>
              </a:spcAft>
            </a:pPr>
            <a:r>
              <a:rPr lang="ja-JP" altLang="en-US" sz="1200">
                <a:solidFill>
                  <a:srgbClr val="92D050"/>
                </a:solidFill>
              </a:rPr>
              <a:t>　</a:t>
            </a:r>
            <a:r>
              <a:rPr lang="ja-JP" altLang="en-US" sz="1200"/>
              <a:t>１２．</a:t>
            </a:r>
            <a:r>
              <a:rPr lang="en-US" altLang="ja-JP" sz="1200"/>
              <a:t>NXEI</a:t>
            </a:r>
            <a:r>
              <a:rPr lang="ja-JP" altLang="en-US" sz="1200"/>
              <a:t>：項目対応マスタのパターン化と一覧への部署情報追加</a:t>
            </a:r>
            <a:endParaRPr lang="en-US" altLang="ja-JP" sz="1200"/>
          </a:p>
          <a:p>
            <a:pPr>
              <a:lnSpc>
                <a:spcPct val="150000"/>
              </a:lnSpc>
              <a:spcAft>
                <a:spcPts val="400"/>
              </a:spcAft>
            </a:pPr>
            <a:r>
              <a:rPr lang="ja-JP" altLang="en-US" sz="1200"/>
              <a:t>　１３．</a:t>
            </a:r>
            <a:r>
              <a:rPr lang="en-US" altLang="ja-JP" sz="1200"/>
              <a:t>NXEI</a:t>
            </a:r>
            <a:r>
              <a:rPr lang="ja-JP" altLang="en-US" sz="1200"/>
              <a:t>：デジタルインボイス送受信項目の追加</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535543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r>
              <a:rPr lang="ja-JP" altLang="en-US" sz="2400">
                <a:latin typeface="+mn-ea"/>
              </a:rPr>
              <a:t> </a:t>
            </a:r>
            <a:br>
              <a:rPr lang="en-US" altLang="ja-JP" sz="2800"/>
            </a:br>
            <a:r>
              <a:rPr lang="ja-JP" altLang="en-US" sz="1800"/>
              <a:t>１．残高検索機能の追加　</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5" y="1995686"/>
            <a:ext cx="8426450"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背景</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　</a:t>
            </a:r>
            <a:r>
              <a:rPr lang="ja-JP" altLang="en-US" dirty="0">
                <a:latin typeface="メイリオ"/>
                <a:ea typeface="メイリオ"/>
              </a:rPr>
              <a:t>様々な条件で残高データを検索、集計したいという要望を多くのお客さまからいただいておりました</a:t>
            </a:r>
            <a:endParaRPr kumimoji="1" lang="en-US" altLang="ja-JP" sz="1100" b="0" i="0" u="none" strike="noStrike" kern="1200" cap="none" spc="0" normalizeH="0" baseline="0" noProof="0" dirty="0">
              <a:ln>
                <a:noFill/>
              </a:ln>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2" y="2895439"/>
            <a:ext cx="8426450" cy="121796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lvl="0">
              <a:lnSpc>
                <a:spcPts val="1900"/>
              </a:lnSpc>
              <a:buClr>
                <a:srgbClr val="F9BE00"/>
              </a:buClr>
              <a:defRPr/>
            </a:pPr>
            <a:r>
              <a:rPr lang="ja-JP" altLang="en-US" sz="1100">
                <a:latin typeface="メイリオ"/>
                <a:ea typeface="メイリオ"/>
              </a:rPr>
              <a:t>　</a:t>
            </a:r>
            <a:r>
              <a:rPr lang="ja-JP" altLang="en-US">
                <a:latin typeface="メイリオ"/>
                <a:ea typeface="メイリオ"/>
              </a:rPr>
              <a:t>・</a:t>
            </a:r>
            <a:r>
              <a:rPr lang="ja-JP" altLang="en-US"/>
              <a:t>科目別、補助科目別、部門別、機能別、プロジェクト別、相手先別など、</a:t>
            </a:r>
            <a:endParaRPr lang="en-US" altLang="ja-JP"/>
          </a:p>
          <a:p>
            <a:pPr lvl="0">
              <a:lnSpc>
                <a:spcPts val="1900"/>
              </a:lnSpc>
              <a:buClr>
                <a:srgbClr val="F9BE00"/>
              </a:buClr>
              <a:defRPr/>
            </a:pPr>
            <a:r>
              <a:rPr lang="ja-JP" altLang="en-US">
                <a:latin typeface="メイリオ"/>
                <a:ea typeface="メイリオ"/>
              </a:rPr>
              <a:t>　　多様な切り口で残高を柔軟に検索・集計できるため、</a:t>
            </a:r>
            <a:endParaRPr lang="en-US" altLang="ja-JP">
              <a:latin typeface="メイリオ"/>
              <a:ea typeface="メイリオ"/>
            </a:endParaRPr>
          </a:p>
          <a:p>
            <a:pPr lvl="0">
              <a:lnSpc>
                <a:spcPts val="1900"/>
              </a:lnSpc>
              <a:buClr>
                <a:srgbClr val="F9BE00"/>
              </a:buClr>
              <a:defRPr/>
            </a:pPr>
            <a:r>
              <a:rPr lang="ja-JP" altLang="en-US">
                <a:latin typeface="メイリオ"/>
                <a:ea typeface="メイリオ"/>
              </a:rPr>
              <a:t>　　日常的な数値確認や分析業務を効率化するとともに、状況把握の迅速化を実現できます</a:t>
            </a:r>
            <a:endParaRPr lang="en-US" altLang="ja-JP">
              <a:latin typeface="メイリオ"/>
              <a:ea typeface="メイリオ"/>
            </a:endParaRPr>
          </a:p>
          <a:p>
            <a:pPr lvl="0">
              <a:lnSpc>
                <a:spcPts val="1900"/>
              </a:lnSpc>
              <a:buClr>
                <a:srgbClr val="F9BE00"/>
              </a:buClr>
              <a:defRPr/>
            </a:pPr>
            <a:r>
              <a:rPr lang="ja-JP" altLang="en-US">
                <a:latin typeface="メイリオ"/>
                <a:ea typeface="メイリオ"/>
              </a:rPr>
              <a:t>　・会計期を跨いでデータを確認できるため、過年度との比較や数値の推移を容易に把握でき、</a:t>
            </a:r>
            <a:endParaRPr lang="en-US" altLang="ja-JP">
              <a:latin typeface="メイリオ"/>
              <a:ea typeface="メイリオ"/>
            </a:endParaRPr>
          </a:p>
          <a:p>
            <a:pPr lvl="0">
              <a:lnSpc>
                <a:spcPts val="1900"/>
              </a:lnSpc>
              <a:buClr>
                <a:srgbClr val="F9BE00"/>
              </a:buClr>
              <a:defRPr/>
            </a:pPr>
            <a:r>
              <a:rPr lang="ja-JP" altLang="en-US">
                <a:latin typeface="メイリオ"/>
                <a:ea typeface="メイリオ"/>
              </a:rPr>
              <a:t>　　日々の管理業務から経営判断に必要な情報提供まで幅広く活用できます</a:t>
            </a:r>
            <a:endParaRPr lang="en-US" altLang="ja-JP">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残高データの検索、集計に特化した「残高検索」機能を追加しました</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2837453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F53BE1E0-7105-3118-8B8C-7C9DB39FA858}"/>
              </a:ext>
            </a:extLst>
          </p:cNvPr>
          <p:cNvGrpSpPr/>
          <p:nvPr/>
        </p:nvGrpSpPr>
        <p:grpSpPr>
          <a:xfrm>
            <a:off x="565584" y="1327451"/>
            <a:ext cx="5914628" cy="3377807"/>
            <a:chOff x="565584" y="1327451"/>
            <a:chExt cx="5914628" cy="3377807"/>
          </a:xfrm>
        </p:grpSpPr>
        <p:pic>
          <p:nvPicPr>
            <p:cNvPr id="6" name="図 5">
              <a:extLst>
                <a:ext uri="{FF2B5EF4-FFF2-40B4-BE49-F238E27FC236}">
                  <a16:creationId xmlns:a16="http://schemas.microsoft.com/office/drawing/2014/main" id="{B8D1F1E9-A0D6-1D37-FB98-5C0EAD2DD35B}"/>
                </a:ext>
              </a:extLst>
            </p:cNvPr>
            <p:cNvPicPr>
              <a:picLocks noChangeAspect="1"/>
            </p:cNvPicPr>
            <p:nvPr/>
          </p:nvPicPr>
          <p:blipFill>
            <a:blip r:embed="rId3"/>
            <a:stretch>
              <a:fillRect/>
            </a:stretch>
          </p:blipFill>
          <p:spPr>
            <a:xfrm>
              <a:off x="565584" y="1327451"/>
              <a:ext cx="5914628" cy="3377807"/>
            </a:xfrm>
            <a:prstGeom prst="rect">
              <a:avLst/>
            </a:prstGeom>
          </p:spPr>
        </p:pic>
        <p:pic>
          <p:nvPicPr>
            <p:cNvPr id="3" name="図 2">
              <a:extLst>
                <a:ext uri="{FF2B5EF4-FFF2-40B4-BE49-F238E27FC236}">
                  <a16:creationId xmlns:a16="http://schemas.microsoft.com/office/drawing/2014/main" id="{74041AA2-4CE1-F4F2-BCAD-3425E76021C6}"/>
                </a:ext>
              </a:extLst>
            </p:cNvPr>
            <p:cNvPicPr>
              <a:picLocks noChangeAspect="1"/>
            </p:cNvPicPr>
            <p:nvPr/>
          </p:nvPicPr>
          <p:blipFill rotWithShape="1">
            <a:blip r:embed="rId4"/>
            <a:srcRect t="2" b="-14607"/>
            <a:stretch/>
          </p:blipFill>
          <p:spPr>
            <a:xfrm rot="10800000" flipV="1">
              <a:off x="5256075" y="1471135"/>
              <a:ext cx="648072" cy="90362"/>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r>
              <a:rPr lang="ja-JP" altLang="en-US" sz="2400">
                <a:latin typeface="+mn-ea"/>
              </a:rPr>
              <a:t> </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残高検索</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11" name="正方形/長方形 10">
            <a:extLst>
              <a:ext uri="{FF2B5EF4-FFF2-40B4-BE49-F238E27FC236}">
                <a16:creationId xmlns:a16="http://schemas.microsoft.com/office/drawing/2014/main" id="{11023EED-3099-4797-1D38-2853D8A21DAF}"/>
              </a:ext>
            </a:extLst>
          </p:cNvPr>
          <p:cNvSpPr/>
          <p:nvPr/>
        </p:nvSpPr>
        <p:spPr>
          <a:xfrm>
            <a:off x="4493065" y="1959682"/>
            <a:ext cx="438975"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9" name="正方形/長方形 8">
            <a:extLst>
              <a:ext uri="{FF2B5EF4-FFF2-40B4-BE49-F238E27FC236}">
                <a16:creationId xmlns:a16="http://schemas.microsoft.com/office/drawing/2014/main" id="{CC56475E-CE71-3FC1-482D-3902FEB2824A}"/>
              </a:ext>
            </a:extLst>
          </p:cNvPr>
          <p:cNvSpPr/>
          <p:nvPr/>
        </p:nvSpPr>
        <p:spPr>
          <a:xfrm>
            <a:off x="4498623" y="2084374"/>
            <a:ext cx="438975"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0" name="正方形/長方形 9">
            <a:extLst>
              <a:ext uri="{FF2B5EF4-FFF2-40B4-BE49-F238E27FC236}">
                <a16:creationId xmlns:a16="http://schemas.microsoft.com/office/drawing/2014/main" id="{6175B9E0-0632-39BF-916C-0ED7636D265E}"/>
              </a:ext>
            </a:extLst>
          </p:cNvPr>
          <p:cNvSpPr/>
          <p:nvPr/>
        </p:nvSpPr>
        <p:spPr>
          <a:xfrm>
            <a:off x="4493069" y="2773920"/>
            <a:ext cx="438975"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2" name="線吹き出し 2 (枠付き) 14">
            <a:extLst>
              <a:ext uri="{FF2B5EF4-FFF2-40B4-BE49-F238E27FC236}">
                <a16:creationId xmlns:a16="http://schemas.microsoft.com/office/drawing/2014/main" id="{4A592075-3D7B-9CC9-B655-68ADE288CFE9}"/>
              </a:ext>
            </a:extLst>
          </p:cNvPr>
          <p:cNvSpPr/>
          <p:nvPr/>
        </p:nvSpPr>
        <p:spPr>
          <a:xfrm>
            <a:off x="6588224" y="2773920"/>
            <a:ext cx="2195776" cy="1904774"/>
          </a:xfrm>
          <a:prstGeom prst="borderCallout2">
            <a:avLst>
              <a:gd name="adj1" fmla="val 18750"/>
              <a:gd name="adj2" fmla="val -8333"/>
              <a:gd name="adj3" fmla="val 18750"/>
              <a:gd name="adj4" fmla="val -16667"/>
              <a:gd name="adj5" fmla="val -30010"/>
              <a:gd name="adj6" fmla="val -75212"/>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rgbClr val="D54F14"/>
              </a:solidFill>
            </a:endParaRPr>
          </a:p>
        </p:txBody>
      </p:sp>
      <p:pic>
        <p:nvPicPr>
          <p:cNvPr id="15" name="図 14">
            <a:extLst>
              <a:ext uri="{FF2B5EF4-FFF2-40B4-BE49-F238E27FC236}">
                <a16:creationId xmlns:a16="http://schemas.microsoft.com/office/drawing/2014/main" id="{F48DE78E-20AD-9704-6E10-304A1EAB403E}"/>
              </a:ext>
            </a:extLst>
          </p:cNvPr>
          <p:cNvPicPr>
            <a:picLocks noChangeAspect="1"/>
          </p:cNvPicPr>
          <p:nvPr/>
        </p:nvPicPr>
        <p:blipFill>
          <a:blip r:embed="rId5"/>
          <a:stretch>
            <a:fillRect/>
          </a:stretch>
        </p:blipFill>
        <p:spPr>
          <a:xfrm>
            <a:off x="6617301" y="2819348"/>
            <a:ext cx="2159772" cy="1844043"/>
          </a:xfrm>
          <a:prstGeom prst="rect">
            <a:avLst/>
          </a:prstGeom>
        </p:spPr>
      </p:pic>
      <p:sp>
        <p:nvSpPr>
          <p:cNvPr id="7" name="正方形/長方形 6">
            <a:extLst>
              <a:ext uri="{FF2B5EF4-FFF2-40B4-BE49-F238E27FC236}">
                <a16:creationId xmlns:a16="http://schemas.microsoft.com/office/drawing/2014/main" id="{86BAF03D-B687-DA63-D0B6-0DEF70A5FAAA}"/>
              </a:ext>
            </a:extLst>
          </p:cNvPr>
          <p:cNvSpPr/>
          <p:nvPr/>
        </p:nvSpPr>
        <p:spPr>
          <a:xfrm>
            <a:off x="647564" y="1887674"/>
            <a:ext cx="2052228"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8" name="線吹き出し 2 (枠付き) 12">
            <a:extLst>
              <a:ext uri="{FF2B5EF4-FFF2-40B4-BE49-F238E27FC236}">
                <a16:creationId xmlns:a16="http://schemas.microsoft.com/office/drawing/2014/main" id="{190C72C5-0D6C-5C7D-CA4F-FAD20CD92B58}"/>
              </a:ext>
            </a:extLst>
          </p:cNvPr>
          <p:cNvSpPr/>
          <p:nvPr/>
        </p:nvSpPr>
        <p:spPr>
          <a:xfrm>
            <a:off x="2136634" y="979887"/>
            <a:ext cx="2435366" cy="380489"/>
          </a:xfrm>
          <a:prstGeom prst="borderCallout2">
            <a:avLst>
              <a:gd name="adj1" fmla="val 18750"/>
              <a:gd name="adj2" fmla="val -8333"/>
              <a:gd name="adj3" fmla="val 18750"/>
              <a:gd name="adj4" fmla="val -16667"/>
              <a:gd name="adj5" fmla="val 230289"/>
              <a:gd name="adj6" fmla="val -3593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solidFill>
                  <a:schemeClr val="bg1"/>
                </a:solidFill>
              </a:rPr>
              <a:t>会計期を跨いだ指定が可能</a:t>
            </a:r>
            <a:endParaRPr kumimoji="1" lang="ja-JP" altLang="en-US" sz="1200">
              <a:solidFill>
                <a:schemeClr val="bg1"/>
              </a:solidFill>
            </a:endParaRPr>
          </a:p>
        </p:txBody>
      </p:sp>
      <p:sp>
        <p:nvSpPr>
          <p:cNvPr id="17" name="線吹き出し 2 (枠付き) 12">
            <a:extLst>
              <a:ext uri="{FF2B5EF4-FFF2-40B4-BE49-F238E27FC236}">
                <a16:creationId xmlns:a16="http://schemas.microsoft.com/office/drawing/2014/main" id="{90403849-0921-F38C-709D-E25EB897A2D9}"/>
              </a:ext>
            </a:extLst>
          </p:cNvPr>
          <p:cNvSpPr/>
          <p:nvPr/>
        </p:nvSpPr>
        <p:spPr>
          <a:xfrm>
            <a:off x="5717200" y="952805"/>
            <a:ext cx="3139275" cy="466817"/>
          </a:xfrm>
          <a:prstGeom prst="borderCallout2">
            <a:avLst>
              <a:gd name="adj1" fmla="val 18750"/>
              <a:gd name="adj2" fmla="val -8333"/>
              <a:gd name="adj3" fmla="val 18750"/>
              <a:gd name="adj4" fmla="val -16667"/>
              <a:gd name="adj5" fmla="val 213256"/>
              <a:gd name="adj6" fmla="val -348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組織レベル、部門、外貨を個別で選択可能</a:t>
            </a:r>
          </a:p>
        </p:txBody>
      </p:sp>
    </p:spTree>
    <p:extLst>
      <p:ext uri="{BB962C8B-B14F-4D97-AF65-F5344CB8AC3E}">
        <p14:creationId xmlns:p14="http://schemas.microsoft.com/office/powerpoint/2010/main" val="4288226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20D6438A-E682-37CB-8934-430ECC75D448}"/>
              </a:ext>
            </a:extLst>
          </p:cNvPr>
          <p:cNvGrpSpPr/>
          <p:nvPr/>
        </p:nvGrpSpPr>
        <p:grpSpPr>
          <a:xfrm>
            <a:off x="565584" y="1315090"/>
            <a:ext cx="5914628" cy="3377807"/>
            <a:chOff x="565584" y="1315090"/>
            <a:chExt cx="5914628" cy="3377807"/>
          </a:xfrm>
        </p:grpSpPr>
        <p:pic>
          <p:nvPicPr>
            <p:cNvPr id="8" name="図 7">
              <a:extLst>
                <a:ext uri="{FF2B5EF4-FFF2-40B4-BE49-F238E27FC236}">
                  <a16:creationId xmlns:a16="http://schemas.microsoft.com/office/drawing/2014/main" id="{BA04BF94-6D9C-B94D-3CF4-B62450F88BDD}"/>
                </a:ext>
              </a:extLst>
            </p:cNvPr>
            <p:cNvPicPr>
              <a:picLocks noChangeAspect="1"/>
            </p:cNvPicPr>
            <p:nvPr/>
          </p:nvPicPr>
          <p:blipFill>
            <a:blip r:embed="rId3"/>
            <a:stretch>
              <a:fillRect/>
            </a:stretch>
          </p:blipFill>
          <p:spPr>
            <a:xfrm>
              <a:off x="565584" y="1315090"/>
              <a:ext cx="5914628" cy="3377807"/>
            </a:xfrm>
            <a:prstGeom prst="rect">
              <a:avLst/>
            </a:prstGeom>
          </p:spPr>
        </p:pic>
        <p:pic>
          <p:nvPicPr>
            <p:cNvPr id="3" name="図 2">
              <a:extLst>
                <a:ext uri="{FF2B5EF4-FFF2-40B4-BE49-F238E27FC236}">
                  <a16:creationId xmlns:a16="http://schemas.microsoft.com/office/drawing/2014/main" id="{A99D0259-418D-A0E0-B26D-21768E5C2DFB}"/>
                </a:ext>
              </a:extLst>
            </p:cNvPr>
            <p:cNvPicPr>
              <a:picLocks noChangeAspect="1"/>
            </p:cNvPicPr>
            <p:nvPr/>
          </p:nvPicPr>
          <p:blipFill rotWithShape="1">
            <a:blip r:embed="rId4"/>
            <a:srcRect t="2" b="-14607"/>
            <a:stretch/>
          </p:blipFill>
          <p:spPr>
            <a:xfrm rot="10800000" flipV="1">
              <a:off x="5256075" y="1458008"/>
              <a:ext cx="648072" cy="90362"/>
            </a:xfrm>
            <a:prstGeom prst="rect">
              <a:avLst/>
            </a:prstGeom>
          </p:spPr>
        </p:pic>
      </p:grpSp>
      <p:sp>
        <p:nvSpPr>
          <p:cNvPr id="20" name="線吹き出し 2 (枠付き) 14">
            <a:extLst>
              <a:ext uri="{FF2B5EF4-FFF2-40B4-BE49-F238E27FC236}">
                <a16:creationId xmlns:a16="http://schemas.microsoft.com/office/drawing/2014/main" id="{46A225EC-A111-1CB4-C7F3-15DF6DE51730}"/>
              </a:ext>
            </a:extLst>
          </p:cNvPr>
          <p:cNvSpPr/>
          <p:nvPr/>
        </p:nvSpPr>
        <p:spPr>
          <a:xfrm>
            <a:off x="6732240" y="3133764"/>
            <a:ext cx="2340260" cy="1670234"/>
          </a:xfrm>
          <a:prstGeom prst="borderCallout2">
            <a:avLst>
              <a:gd name="adj1" fmla="val 12282"/>
              <a:gd name="adj2" fmla="val -3690"/>
              <a:gd name="adj3" fmla="val 13933"/>
              <a:gd name="adj4" fmla="val -39247"/>
              <a:gd name="adj5" fmla="val 46818"/>
              <a:gd name="adj6" fmla="val -186088"/>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19" name="線吹き出し 2 (枠付き) 14">
            <a:extLst>
              <a:ext uri="{FF2B5EF4-FFF2-40B4-BE49-F238E27FC236}">
                <a16:creationId xmlns:a16="http://schemas.microsoft.com/office/drawing/2014/main" id="{263EAE65-04AD-9C54-E09D-EF2AD64CAB32}"/>
              </a:ext>
            </a:extLst>
          </p:cNvPr>
          <p:cNvSpPr/>
          <p:nvPr/>
        </p:nvSpPr>
        <p:spPr>
          <a:xfrm>
            <a:off x="6728573" y="1275606"/>
            <a:ext cx="1587843" cy="1764392"/>
          </a:xfrm>
          <a:prstGeom prst="borderCallout2">
            <a:avLst>
              <a:gd name="adj1" fmla="val 13646"/>
              <a:gd name="adj2" fmla="val -3098"/>
              <a:gd name="adj3" fmla="val 21106"/>
              <a:gd name="adj4" fmla="val -62039"/>
              <a:gd name="adj5" fmla="val 95137"/>
              <a:gd name="adj6" fmla="val -268969"/>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r>
              <a:rPr lang="ja-JP" altLang="en-US" sz="2400">
                <a:latin typeface="+mn-ea"/>
              </a:rPr>
              <a:t> </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残高検索（詳細条件指定）</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13" name="図 12">
            <a:extLst>
              <a:ext uri="{FF2B5EF4-FFF2-40B4-BE49-F238E27FC236}">
                <a16:creationId xmlns:a16="http://schemas.microsoft.com/office/drawing/2014/main" id="{849F5AF7-C52A-B670-7759-DCE921B9A5C7}"/>
              </a:ext>
            </a:extLst>
          </p:cNvPr>
          <p:cNvPicPr>
            <a:picLocks noChangeAspect="1"/>
          </p:cNvPicPr>
          <p:nvPr/>
        </p:nvPicPr>
        <p:blipFill>
          <a:blip r:embed="rId5"/>
          <a:stretch>
            <a:fillRect/>
          </a:stretch>
        </p:blipFill>
        <p:spPr>
          <a:xfrm>
            <a:off x="6761317" y="1304683"/>
            <a:ext cx="1512168" cy="1728387"/>
          </a:xfrm>
          <a:prstGeom prst="rect">
            <a:avLst/>
          </a:prstGeom>
        </p:spPr>
      </p:pic>
      <p:pic>
        <p:nvPicPr>
          <p:cNvPr id="16" name="図 15">
            <a:extLst>
              <a:ext uri="{FF2B5EF4-FFF2-40B4-BE49-F238E27FC236}">
                <a16:creationId xmlns:a16="http://schemas.microsoft.com/office/drawing/2014/main" id="{DACFBC85-3BD1-2E02-80CE-712BDBC22473}"/>
              </a:ext>
            </a:extLst>
          </p:cNvPr>
          <p:cNvPicPr>
            <a:picLocks noChangeAspect="1"/>
          </p:cNvPicPr>
          <p:nvPr/>
        </p:nvPicPr>
        <p:blipFill>
          <a:blip r:embed="rId6"/>
          <a:stretch>
            <a:fillRect/>
          </a:stretch>
        </p:blipFill>
        <p:spPr>
          <a:xfrm>
            <a:off x="6768244" y="3183818"/>
            <a:ext cx="2277953" cy="1563638"/>
          </a:xfrm>
          <a:prstGeom prst="rect">
            <a:avLst/>
          </a:prstGeom>
        </p:spPr>
      </p:pic>
      <p:sp>
        <p:nvSpPr>
          <p:cNvPr id="17" name="正方形/長方形 16">
            <a:extLst>
              <a:ext uri="{FF2B5EF4-FFF2-40B4-BE49-F238E27FC236}">
                <a16:creationId xmlns:a16="http://schemas.microsoft.com/office/drawing/2014/main" id="{0E680B54-2522-3479-C17A-219C92416B40}"/>
              </a:ext>
            </a:extLst>
          </p:cNvPr>
          <p:cNvSpPr/>
          <p:nvPr/>
        </p:nvSpPr>
        <p:spPr>
          <a:xfrm>
            <a:off x="2001862" y="2969162"/>
            <a:ext cx="402971" cy="1393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8" name="正方形/長方形 17">
            <a:extLst>
              <a:ext uri="{FF2B5EF4-FFF2-40B4-BE49-F238E27FC236}">
                <a16:creationId xmlns:a16="http://schemas.microsoft.com/office/drawing/2014/main" id="{2939AD63-B47B-6657-34F1-A73D74703A93}"/>
              </a:ext>
            </a:extLst>
          </p:cNvPr>
          <p:cNvSpPr/>
          <p:nvPr/>
        </p:nvSpPr>
        <p:spPr>
          <a:xfrm>
            <a:off x="2001862" y="3324238"/>
            <a:ext cx="402971" cy="65166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1" name="線吹き出し 2 (枠付き) 12">
            <a:extLst>
              <a:ext uri="{FF2B5EF4-FFF2-40B4-BE49-F238E27FC236}">
                <a16:creationId xmlns:a16="http://schemas.microsoft.com/office/drawing/2014/main" id="{FF565F3B-81A7-B31E-D975-8365B1A502F0}"/>
              </a:ext>
            </a:extLst>
          </p:cNvPr>
          <p:cNvSpPr/>
          <p:nvPr/>
        </p:nvSpPr>
        <p:spPr>
          <a:xfrm>
            <a:off x="5904147" y="679328"/>
            <a:ext cx="3142049" cy="466817"/>
          </a:xfrm>
          <a:prstGeom prst="borderCallout2">
            <a:avLst>
              <a:gd name="adj1" fmla="val 18750"/>
              <a:gd name="adj2" fmla="val -8333"/>
              <a:gd name="adj3" fmla="val 18750"/>
              <a:gd name="adj4" fmla="val -16667"/>
              <a:gd name="adj5" fmla="val 506668"/>
              <a:gd name="adj6" fmla="val -1542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・検索対象の科目、機能を選択</a:t>
            </a:r>
            <a:r>
              <a:rPr lang="ja-JP" altLang="en-US" sz="1200">
                <a:solidFill>
                  <a:schemeClr val="bg1"/>
                </a:solidFill>
              </a:rPr>
              <a:t>可能</a:t>
            </a:r>
            <a:endParaRPr kumimoji="1" lang="en-US" altLang="ja-JP" sz="1200">
              <a:solidFill>
                <a:schemeClr val="bg1"/>
              </a:solidFill>
            </a:endParaRPr>
          </a:p>
          <a:p>
            <a:r>
              <a:rPr lang="ja-JP" altLang="en-US" sz="1200">
                <a:solidFill>
                  <a:schemeClr val="bg1"/>
                </a:solidFill>
              </a:rPr>
              <a:t>・</a:t>
            </a:r>
            <a:r>
              <a:rPr lang="en-US" altLang="ja-JP" sz="1200">
                <a:solidFill>
                  <a:schemeClr val="bg1"/>
                </a:solidFill>
              </a:rPr>
              <a:t>FROM-TO</a:t>
            </a:r>
            <a:r>
              <a:rPr lang="ja-JP" altLang="en-US" sz="1200">
                <a:solidFill>
                  <a:schemeClr val="bg1"/>
                </a:solidFill>
              </a:rPr>
              <a:t>で指定可能</a:t>
            </a:r>
            <a:endParaRPr kumimoji="1" lang="ja-JP" altLang="en-US" sz="1200">
              <a:solidFill>
                <a:schemeClr val="bg1"/>
              </a:solidFill>
            </a:endParaRPr>
          </a:p>
        </p:txBody>
      </p:sp>
    </p:spTree>
    <p:extLst>
      <p:ext uri="{BB962C8B-B14F-4D97-AF65-F5344CB8AC3E}">
        <p14:creationId xmlns:p14="http://schemas.microsoft.com/office/powerpoint/2010/main" val="2511550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D8CA17A6-6983-5988-DD7D-B0EB3C3D8F74}"/>
              </a:ext>
            </a:extLst>
          </p:cNvPr>
          <p:cNvGrpSpPr/>
          <p:nvPr/>
        </p:nvGrpSpPr>
        <p:grpSpPr>
          <a:xfrm>
            <a:off x="569598" y="1330053"/>
            <a:ext cx="5888428" cy="3362844"/>
            <a:chOff x="569598" y="1330053"/>
            <a:chExt cx="5888428" cy="3362844"/>
          </a:xfrm>
        </p:grpSpPr>
        <p:pic>
          <p:nvPicPr>
            <p:cNvPr id="10" name="図 9">
              <a:extLst>
                <a:ext uri="{FF2B5EF4-FFF2-40B4-BE49-F238E27FC236}">
                  <a16:creationId xmlns:a16="http://schemas.microsoft.com/office/drawing/2014/main" id="{1A7B081F-1980-CD4C-5417-AEFBEC8CD620}"/>
                </a:ext>
              </a:extLst>
            </p:cNvPr>
            <p:cNvPicPr>
              <a:picLocks noChangeAspect="1"/>
            </p:cNvPicPr>
            <p:nvPr/>
          </p:nvPicPr>
          <p:blipFill>
            <a:blip r:embed="rId3"/>
            <a:stretch>
              <a:fillRect/>
            </a:stretch>
          </p:blipFill>
          <p:spPr>
            <a:xfrm>
              <a:off x="569598" y="1330053"/>
              <a:ext cx="5888428" cy="3362844"/>
            </a:xfrm>
            <a:prstGeom prst="rect">
              <a:avLst/>
            </a:prstGeom>
          </p:spPr>
        </p:pic>
        <p:pic>
          <p:nvPicPr>
            <p:cNvPr id="6" name="図 5">
              <a:extLst>
                <a:ext uri="{FF2B5EF4-FFF2-40B4-BE49-F238E27FC236}">
                  <a16:creationId xmlns:a16="http://schemas.microsoft.com/office/drawing/2014/main" id="{2F54FDE0-29E0-96E2-1968-D5353A7074D5}"/>
                </a:ext>
              </a:extLst>
            </p:cNvPr>
            <p:cNvPicPr>
              <a:picLocks noChangeAspect="1"/>
            </p:cNvPicPr>
            <p:nvPr/>
          </p:nvPicPr>
          <p:blipFill rotWithShape="1">
            <a:blip r:embed="rId4"/>
            <a:srcRect t="2" b="-14607"/>
            <a:stretch/>
          </p:blipFill>
          <p:spPr>
            <a:xfrm rot="10800000" flipV="1">
              <a:off x="5246549" y="1471135"/>
              <a:ext cx="648072" cy="90362"/>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残高検索（出力項目指定）</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3" name="線吹き出し 2 (枠付き) 12">
            <a:extLst>
              <a:ext uri="{FF2B5EF4-FFF2-40B4-BE49-F238E27FC236}">
                <a16:creationId xmlns:a16="http://schemas.microsoft.com/office/drawing/2014/main" id="{FF2B9989-2197-C96A-4C9A-11EF0817DC58}"/>
              </a:ext>
            </a:extLst>
          </p:cNvPr>
          <p:cNvSpPr/>
          <p:nvPr/>
        </p:nvSpPr>
        <p:spPr>
          <a:xfrm>
            <a:off x="5076056" y="3327834"/>
            <a:ext cx="3924436" cy="466817"/>
          </a:xfrm>
          <a:prstGeom prst="borderCallout2">
            <a:avLst>
              <a:gd name="adj1" fmla="val 18750"/>
              <a:gd name="adj2" fmla="val -8333"/>
              <a:gd name="adj3" fmla="val 18750"/>
              <a:gd name="adj4" fmla="val -16667"/>
              <a:gd name="adj5" fmla="val 121437"/>
              <a:gd name="adj6" fmla="val -2888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a:t>
            </a:r>
            <a:r>
              <a:rPr lang="ja-JP" altLang="en-US" sz="1200"/>
              <a:t>グリッドに表示したい列を右側の選択候補から選択　</a:t>
            </a:r>
            <a:endParaRPr kumimoji="1" lang="en-US" altLang="ja-JP" sz="1200">
              <a:solidFill>
                <a:schemeClr val="bg1"/>
              </a:solidFill>
            </a:endParaRPr>
          </a:p>
          <a:p>
            <a:r>
              <a:rPr lang="ja-JP" altLang="en-US" sz="1200">
                <a:solidFill>
                  <a:schemeClr val="bg1"/>
                </a:solidFill>
              </a:rPr>
              <a:t>・集計キーを含めることでキーごとに集計が可能</a:t>
            </a:r>
            <a:endParaRPr kumimoji="1" lang="ja-JP" altLang="en-US" sz="1200">
              <a:solidFill>
                <a:schemeClr val="bg1"/>
              </a:solidFill>
            </a:endParaRPr>
          </a:p>
        </p:txBody>
      </p:sp>
    </p:spTree>
    <p:extLst>
      <p:ext uri="{BB962C8B-B14F-4D97-AF65-F5344CB8AC3E}">
        <p14:creationId xmlns:p14="http://schemas.microsoft.com/office/powerpoint/2010/main" val="4294878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7C469A73-248E-0FF6-EB96-D8EF612B8A59}"/>
              </a:ext>
            </a:extLst>
          </p:cNvPr>
          <p:cNvGrpSpPr/>
          <p:nvPr/>
        </p:nvGrpSpPr>
        <p:grpSpPr>
          <a:xfrm>
            <a:off x="791580" y="1317866"/>
            <a:ext cx="1476165" cy="3399371"/>
            <a:chOff x="791580" y="1317866"/>
            <a:chExt cx="1476165" cy="3399371"/>
          </a:xfrm>
        </p:grpSpPr>
        <p:pic>
          <p:nvPicPr>
            <p:cNvPr id="15" name="図 14">
              <a:extLst>
                <a:ext uri="{FF2B5EF4-FFF2-40B4-BE49-F238E27FC236}">
                  <a16:creationId xmlns:a16="http://schemas.microsoft.com/office/drawing/2014/main" id="{47E0E476-D757-4071-36CE-D0C9DD530A4B}"/>
                </a:ext>
              </a:extLst>
            </p:cNvPr>
            <p:cNvPicPr>
              <a:picLocks noChangeAspect="1"/>
            </p:cNvPicPr>
            <p:nvPr/>
          </p:nvPicPr>
          <p:blipFill>
            <a:blip r:embed="rId3"/>
            <a:stretch>
              <a:fillRect/>
            </a:stretch>
          </p:blipFill>
          <p:spPr>
            <a:xfrm>
              <a:off x="791580" y="1317866"/>
              <a:ext cx="1476165" cy="3399371"/>
            </a:xfrm>
            <a:prstGeom prst="rect">
              <a:avLst/>
            </a:prstGeom>
          </p:spPr>
        </p:pic>
        <p:pic>
          <p:nvPicPr>
            <p:cNvPr id="3" name="図 2">
              <a:extLst>
                <a:ext uri="{FF2B5EF4-FFF2-40B4-BE49-F238E27FC236}">
                  <a16:creationId xmlns:a16="http://schemas.microsoft.com/office/drawing/2014/main" id="{5CAA5CFF-00D1-E3FA-709A-372EE2538C42}"/>
                </a:ext>
              </a:extLst>
            </p:cNvPr>
            <p:cNvPicPr>
              <a:picLocks noChangeAspect="1"/>
            </p:cNvPicPr>
            <p:nvPr/>
          </p:nvPicPr>
          <p:blipFill rotWithShape="1">
            <a:blip r:embed="rId4"/>
            <a:srcRect t="2" b="-14607"/>
            <a:stretch/>
          </p:blipFill>
          <p:spPr>
            <a:xfrm rot="10800000" flipV="1">
              <a:off x="1032452" y="1472799"/>
              <a:ext cx="648072" cy="90362"/>
            </a:xfrm>
            <a:prstGeom prst="rect">
              <a:avLst/>
            </a:prstGeom>
          </p:spPr>
        </p:pic>
      </p:grpSp>
      <p:sp>
        <p:nvSpPr>
          <p:cNvPr id="22" name="線吹き出し 2 (枠付き) 14">
            <a:extLst>
              <a:ext uri="{FF2B5EF4-FFF2-40B4-BE49-F238E27FC236}">
                <a16:creationId xmlns:a16="http://schemas.microsoft.com/office/drawing/2014/main" id="{18352D72-A744-B2E0-01AD-B789D90447A1}"/>
              </a:ext>
            </a:extLst>
          </p:cNvPr>
          <p:cNvSpPr/>
          <p:nvPr/>
        </p:nvSpPr>
        <p:spPr>
          <a:xfrm>
            <a:off x="2951820" y="3039800"/>
            <a:ext cx="2340260" cy="1800202"/>
          </a:xfrm>
          <a:prstGeom prst="borderCallout2">
            <a:avLst>
              <a:gd name="adj1" fmla="val 18750"/>
              <a:gd name="adj2" fmla="val -8333"/>
              <a:gd name="adj3" fmla="val 18750"/>
              <a:gd name="adj4" fmla="val -16667"/>
              <a:gd name="adj5" fmla="val -35650"/>
              <a:gd name="adj6" fmla="val -33939"/>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残高検索（その他）</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grpSp>
        <p:nvGrpSpPr>
          <p:cNvPr id="20" name="グループ化 19">
            <a:extLst>
              <a:ext uri="{FF2B5EF4-FFF2-40B4-BE49-F238E27FC236}">
                <a16:creationId xmlns:a16="http://schemas.microsoft.com/office/drawing/2014/main" id="{3CEB102F-9DB4-6088-2644-7D94645EA07F}"/>
              </a:ext>
            </a:extLst>
          </p:cNvPr>
          <p:cNvGrpSpPr/>
          <p:nvPr/>
        </p:nvGrpSpPr>
        <p:grpSpPr>
          <a:xfrm>
            <a:off x="2951820" y="987574"/>
            <a:ext cx="2340260" cy="1800202"/>
            <a:chOff x="2483768" y="1275605"/>
            <a:chExt cx="2340260" cy="1800202"/>
          </a:xfrm>
        </p:grpSpPr>
        <p:sp>
          <p:nvSpPr>
            <p:cNvPr id="17" name="線吹き出し 2 (枠付き) 14">
              <a:extLst>
                <a:ext uri="{FF2B5EF4-FFF2-40B4-BE49-F238E27FC236}">
                  <a16:creationId xmlns:a16="http://schemas.microsoft.com/office/drawing/2014/main" id="{F093E80B-CD92-2321-0023-56CE5545D2BF}"/>
                </a:ext>
              </a:extLst>
            </p:cNvPr>
            <p:cNvSpPr/>
            <p:nvPr/>
          </p:nvSpPr>
          <p:spPr>
            <a:xfrm>
              <a:off x="2483768" y="1275605"/>
              <a:ext cx="2340260" cy="1800202"/>
            </a:xfrm>
            <a:prstGeom prst="borderCallout2">
              <a:avLst>
                <a:gd name="adj1" fmla="val 18750"/>
                <a:gd name="adj2" fmla="val -8333"/>
                <a:gd name="adj3" fmla="val 18750"/>
                <a:gd name="adj4" fmla="val -16667"/>
                <a:gd name="adj5" fmla="val 63630"/>
                <a:gd name="adj6" fmla="val -33643"/>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pic>
          <p:nvPicPr>
            <p:cNvPr id="6" name="図 5">
              <a:extLst>
                <a:ext uri="{FF2B5EF4-FFF2-40B4-BE49-F238E27FC236}">
                  <a16:creationId xmlns:a16="http://schemas.microsoft.com/office/drawing/2014/main" id="{A303E4B3-B139-E259-39E5-DB9ACEBB71E4}"/>
                </a:ext>
              </a:extLst>
            </p:cNvPr>
            <p:cNvPicPr>
              <a:picLocks noChangeAspect="1"/>
            </p:cNvPicPr>
            <p:nvPr/>
          </p:nvPicPr>
          <p:blipFill>
            <a:blip r:embed="rId5"/>
            <a:stretch>
              <a:fillRect/>
            </a:stretch>
          </p:blipFill>
          <p:spPr>
            <a:xfrm>
              <a:off x="2490837" y="1296659"/>
              <a:ext cx="2319337" cy="1700212"/>
            </a:xfrm>
            <a:prstGeom prst="rect">
              <a:avLst/>
            </a:prstGeom>
          </p:spPr>
        </p:pic>
      </p:grpSp>
      <p:pic>
        <p:nvPicPr>
          <p:cNvPr id="8" name="図 7">
            <a:extLst>
              <a:ext uri="{FF2B5EF4-FFF2-40B4-BE49-F238E27FC236}">
                <a16:creationId xmlns:a16="http://schemas.microsoft.com/office/drawing/2014/main" id="{19CD95D1-6320-F50E-2A56-11B118CA1874}"/>
              </a:ext>
            </a:extLst>
          </p:cNvPr>
          <p:cNvPicPr>
            <a:picLocks noChangeAspect="1"/>
          </p:cNvPicPr>
          <p:nvPr/>
        </p:nvPicPr>
        <p:blipFill>
          <a:blip r:embed="rId6"/>
          <a:stretch>
            <a:fillRect/>
          </a:stretch>
        </p:blipFill>
        <p:spPr>
          <a:xfrm>
            <a:off x="2965674" y="3082731"/>
            <a:ext cx="2319337" cy="1700212"/>
          </a:xfrm>
          <a:prstGeom prst="rect">
            <a:avLst/>
          </a:prstGeom>
        </p:spPr>
      </p:pic>
      <p:sp>
        <p:nvSpPr>
          <p:cNvPr id="19" name="正方形/長方形 18">
            <a:extLst>
              <a:ext uri="{FF2B5EF4-FFF2-40B4-BE49-F238E27FC236}">
                <a16:creationId xmlns:a16="http://schemas.microsoft.com/office/drawing/2014/main" id="{9074C13E-EA15-7F8F-AF1A-DF24284DD399}"/>
              </a:ext>
            </a:extLst>
          </p:cNvPr>
          <p:cNvSpPr/>
          <p:nvPr/>
        </p:nvSpPr>
        <p:spPr>
          <a:xfrm>
            <a:off x="1662604" y="2161716"/>
            <a:ext cx="588276" cy="9292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4" name="正方形/長方形 23">
            <a:extLst>
              <a:ext uri="{FF2B5EF4-FFF2-40B4-BE49-F238E27FC236}">
                <a16:creationId xmlns:a16="http://schemas.microsoft.com/office/drawing/2014/main" id="{D6DE02DF-DA2F-30AD-6532-12D1AC71A36E}"/>
              </a:ext>
            </a:extLst>
          </p:cNvPr>
          <p:cNvSpPr/>
          <p:nvPr/>
        </p:nvSpPr>
        <p:spPr>
          <a:xfrm>
            <a:off x="1662605" y="2283718"/>
            <a:ext cx="588276" cy="9292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6" name="線吹き出し 2 (枠付き) 12">
            <a:extLst>
              <a:ext uri="{FF2B5EF4-FFF2-40B4-BE49-F238E27FC236}">
                <a16:creationId xmlns:a16="http://schemas.microsoft.com/office/drawing/2014/main" id="{98FC8A26-4165-66FC-4C27-C4E4583F1514}"/>
              </a:ext>
            </a:extLst>
          </p:cNvPr>
          <p:cNvSpPr/>
          <p:nvPr/>
        </p:nvSpPr>
        <p:spPr>
          <a:xfrm>
            <a:off x="5817244" y="1425907"/>
            <a:ext cx="3111240" cy="457414"/>
          </a:xfrm>
          <a:prstGeom prst="borderCallout2">
            <a:avLst>
              <a:gd name="adj1" fmla="val 18750"/>
              <a:gd name="adj2" fmla="val -8333"/>
              <a:gd name="adj3" fmla="val 18750"/>
              <a:gd name="adj4" fmla="val -16667"/>
              <a:gd name="adj5" fmla="val 121437"/>
              <a:gd name="adj6" fmla="val -2888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検索時の条件</a:t>
            </a:r>
            <a:r>
              <a:rPr lang="ja-JP" altLang="en-US" sz="1200">
                <a:solidFill>
                  <a:schemeClr val="bg1"/>
                </a:solidFill>
              </a:rPr>
              <a:t>と出力項目</a:t>
            </a:r>
            <a:r>
              <a:rPr kumimoji="1" lang="ja-JP" altLang="en-US" sz="1200">
                <a:solidFill>
                  <a:schemeClr val="bg1"/>
                </a:solidFill>
              </a:rPr>
              <a:t>を</a:t>
            </a:r>
            <a:endParaRPr kumimoji="1" lang="en-US" altLang="ja-JP" sz="1200">
              <a:solidFill>
                <a:schemeClr val="bg1"/>
              </a:solidFill>
            </a:endParaRPr>
          </a:p>
          <a:p>
            <a:r>
              <a:rPr kumimoji="1" lang="ja-JP" altLang="en-US" sz="1200">
                <a:solidFill>
                  <a:schemeClr val="bg1"/>
                </a:solidFill>
              </a:rPr>
              <a:t>検索条件として保存することが</a:t>
            </a:r>
            <a:r>
              <a:rPr lang="ja-JP" altLang="en-US" sz="1200">
                <a:solidFill>
                  <a:schemeClr val="bg1"/>
                </a:solidFill>
              </a:rPr>
              <a:t>可能</a:t>
            </a:r>
            <a:endParaRPr kumimoji="1" lang="ja-JP" altLang="en-US" sz="1200">
              <a:solidFill>
                <a:schemeClr val="bg1"/>
              </a:solidFill>
            </a:endParaRPr>
          </a:p>
        </p:txBody>
      </p:sp>
      <p:sp>
        <p:nvSpPr>
          <p:cNvPr id="27" name="線吹き出し 2 (枠付き) 12">
            <a:extLst>
              <a:ext uri="{FF2B5EF4-FFF2-40B4-BE49-F238E27FC236}">
                <a16:creationId xmlns:a16="http://schemas.microsoft.com/office/drawing/2014/main" id="{F7DAD128-08EC-678F-C43F-EFED7B4353A3}"/>
              </a:ext>
            </a:extLst>
          </p:cNvPr>
          <p:cNvSpPr/>
          <p:nvPr/>
        </p:nvSpPr>
        <p:spPr>
          <a:xfrm>
            <a:off x="5832140" y="3363838"/>
            <a:ext cx="2736304" cy="457414"/>
          </a:xfrm>
          <a:prstGeom prst="borderCallout2">
            <a:avLst>
              <a:gd name="adj1" fmla="val 18750"/>
              <a:gd name="adj2" fmla="val -8333"/>
              <a:gd name="adj3" fmla="val 18750"/>
              <a:gd name="adj4" fmla="val -16667"/>
              <a:gd name="adj5" fmla="val 121437"/>
              <a:gd name="adj6" fmla="val -2888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保存した</a:t>
            </a:r>
            <a:r>
              <a:rPr lang="ja-JP" altLang="en-US" sz="1200">
                <a:solidFill>
                  <a:schemeClr val="bg1"/>
                </a:solidFill>
              </a:rPr>
              <a:t>検索</a:t>
            </a:r>
            <a:r>
              <a:rPr kumimoji="1" lang="ja-JP" altLang="en-US" sz="1200">
                <a:solidFill>
                  <a:schemeClr val="bg1"/>
                </a:solidFill>
              </a:rPr>
              <a:t>条件を</a:t>
            </a:r>
            <a:endParaRPr kumimoji="1" lang="en-US" altLang="ja-JP" sz="1200">
              <a:solidFill>
                <a:schemeClr val="bg1"/>
              </a:solidFill>
            </a:endParaRPr>
          </a:p>
          <a:p>
            <a:r>
              <a:rPr kumimoji="1" lang="ja-JP" altLang="en-US" sz="1200">
                <a:solidFill>
                  <a:schemeClr val="bg1"/>
                </a:solidFill>
              </a:rPr>
              <a:t>呼び出すこと</a:t>
            </a:r>
            <a:r>
              <a:rPr lang="ja-JP" altLang="en-US" sz="1200">
                <a:solidFill>
                  <a:schemeClr val="bg1"/>
                </a:solidFill>
              </a:rPr>
              <a:t>が可能</a:t>
            </a:r>
            <a:endParaRPr kumimoji="1" lang="ja-JP" altLang="en-US" sz="1200">
              <a:solidFill>
                <a:schemeClr val="bg1"/>
              </a:solidFill>
            </a:endParaRPr>
          </a:p>
        </p:txBody>
      </p:sp>
    </p:spTree>
    <p:extLst>
      <p:ext uri="{BB962C8B-B14F-4D97-AF65-F5344CB8AC3E}">
        <p14:creationId xmlns:p14="http://schemas.microsoft.com/office/powerpoint/2010/main" val="83829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23839C16-A39A-20B3-7B82-DB7E1DD99E37}"/>
              </a:ext>
            </a:extLst>
          </p:cNvPr>
          <p:cNvGrpSpPr/>
          <p:nvPr/>
        </p:nvGrpSpPr>
        <p:grpSpPr>
          <a:xfrm>
            <a:off x="791580" y="1317866"/>
            <a:ext cx="1476165" cy="3399371"/>
            <a:chOff x="791580" y="1317866"/>
            <a:chExt cx="1476165" cy="3399371"/>
          </a:xfrm>
        </p:grpSpPr>
        <p:pic>
          <p:nvPicPr>
            <p:cNvPr id="10" name="図 9">
              <a:extLst>
                <a:ext uri="{FF2B5EF4-FFF2-40B4-BE49-F238E27FC236}">
                  <a16:creationId xmlns:a16="http://schemas.microsoft.com/office/drawing/2014/main" id="{E056C430-59E2-6571-A34E-B2B5DA46CFA8}"/>
                </a:ext>
              </a:extLst>
            </p:cNvPr>
            <p:cNvPicPr>
              <a:picLocks noChangeAspect="1"/>
            </p:cNvPicPr>
            <p:nvPr/>
          </p:nvPicPr>
          <p:blipFill>
            <a:blip r:embed="rId3"/>
            <a:stretch>
              <a:fillRect/>
            </a:stretch>
          </p:blipFill>
          <p:spPr>
            <a:xfrm>
              <a:off x="791580" y="1317866"/>
              <a:ext cx="1476165" cy="3399371"/>
            </a:xfrm>
            <a:prstGeom prst="rect">
              <a:avLst/>
            </a:prstGeom>
          </p:spPr>
        </p:pic>
        <p:pic>
          <p:nvPicPr>
            <p:cNvPr id="3" name="図 2">
              <a:extLst>
                <a:ext uri="{FF2B5EF4-FFF2-40B4-BE49-F238E27FC236}">
                  <a16:creationId xmlns:a16="http://schemas.microsoft.com/office/drawing/2014/main" id="{B5234305-4361-7BF6-78EA-52B9ECDE60D3}"/>
                </a:ext>
              </a:extLst>
            </p:cNvPr>
            <p:cNvPicPr>
              <a:picLocks noChangeAspect="1"/>
            </p:cNvPicPr>
            <p:nvPr/>
          </p:nvPicPr>
          <p:blipFill rotWithShape="1">
            <a:blip r:embed="rId4"/>
            <a:srcRect t="2" b="-14607"/>
            <a:stretch/>
          </p:blipFill>
          <p:spPr>
            <a:xfrm rot="10800000" flipV="1">
              <a:off x="1037169" y="1464496"/>
              <a:ext cx="648072" cy="90362"/>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残高検索（出力項目指定）</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13" name="正方形/長方形 12">
            <a:extLst>
              <a:ext uri="{FF2B5EF4-FFF2-40B4-BE49-F238E27FC236}">
                <a16:creationId xmlns:a16="http://schemas.microsoft.com/office/drawing/2014/main" id="{68CC265F-419D-38A7-20A7-961C1DB7B0E8}"/>
              </a:ext>
            </a:extLst>
          </p:cNvPr>
          <p:cNvSpPr/>
          <p:nvPr/>
        </p:nvSpPr>
        <p:spPr>
          <a:xfrm>
            <a:off x="1662605" y="2492815"/>
            <a:ext cx="588276" cy="126817"/>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5" name="正方形/長方形 14">
            <a:extLst>
              <a:ext uri="{FF2B5EF4-FFF2-40B4-BE49-F238E27FC236}">
                <a16:creationId xmlns:a16="http://schemas.microsoft.com/office/drawing/2014/main" id="{3865683C-B42F-BE78-54BB-1B65C46E57EF}"/>
              </a:ext>
            </a:extLst>
          </p:cNvPr>
          <p:cNvSpPr/>
          <p:nvPr/>
        </p:nvSpPr>
        <p:spPr>
          <a:xfrm>
            <a:off x="1655676" y="4437217"/>
            <a:ext cx="588276" cy="9292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5" name="線吹き出し 2 (枠付き) 14">
            <a:extLst>
              <a:ext uri="{FF2B5EF4-FFF2-40B4-BE49-F238E27FC236}">
                <a16:creationId xmlns:a16="http://schemas.microsoft.com/office/drawing/2014/main" id="{A9167614-A4DA-8907-F55C-4D5A1D992C94}"/>
              </a:ext>
            </a:extLst>
          </p:cNvPr>
          <p:cNvSpPr/>
          <p:nvPr/>
        </p:nvSpPr>
        <p:spPr>
          <a:xfrm>
            <a:off x="3059832" y="2974144"/>
            <a:ext cx="2340260" cy="1800202"/>
          </a:xfrm>
          <a:prstGeom prst="borderCallout2">
            <a:avLst>
              <a:gd name="adj1" fmla="val 20290"/>
              <a:gd name="adj2" fmla="val -3301"/>
              <a:gd name="adj3" fmla="val 22598"/>
              <a:gd name="adj4" fmla="val -18739"/>
              <a:gd name="adj5" fmla="val 81367"/>
              <a:gd name="adj6" fmla="val -43260"/>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pic>
        <p:nvPicPr>
          <p:cNvPr id="9" name="図 8">
            <a:extLst>
              <a:ext uri="{FF2B5EF4-FFF2-40B4-BE49-F238E27FC236}">
                <a16:creationId xmlns:a16="http://schemas.microsoft.com/office/drawing/2014/main" id="{E3C76A0C-8554-AF96-E3ED-35796D2726A4}"/>
              </a:ext>
            </a:extLst>
          </p:cNvPr>
          <p:cNvPicPr>
            <a:picLocks noChangeAspect="1"/>
          </p:cNvPicPr>
          <p:nvPr/>
        </p:nvPicPr>
        <p:blipFill>
          <a:blip r:embed="rId5"/>
          <a:stretch>
            <a:fillRect/>
          </a:stretch>
        </p:blipFill>
        <p:spPr>
          <a:xfrm>
            <a:off x="3080755" y="3017924"/>
            <a:ext cx="2319337" cy="1700212"/>
          </a:xfrm>
          <a:prstGeom prst="rect">
            <a:avLst/>
          </a:prstGeom>
        </p:spPr>
      </p:pic>
      <p:sp>
        <p:nvSpPr>
          <p:cNvPr id="16" name="線吹き出し 2 (枠付き) 14">
            <a:extLst>
              <a:ext uri="{FF2B5EF4-FFF2-40B4-BE49-F238E27FC236}">
                <a16:creationId xmlns:a16="http://schemas.microsoft.com/office/drawing/2014/main" id="{525032A0-0504-D800-856F-A015328B64A7}"/>
              </a:ext>
            </a:extLst>
          </p:cNvPr>
          <p:cNvSpPr/>
          <p:nvPr/>
        </p:nvSpPr>
        <p:spPr>
          <a:xfrm>
            <a:off x="3032235" y="879562"/>
            <a:ext cx="4445356" cy="1725934"/>
          </a:xfrm>
          <a:prstGeom prst="borderCallout2">
            <a:avLst>
              <a:gd name="adj1" fmla="val 74073"/>
              <a:gd name="adj2" fmla="val -1275"/>
              <a:gd name="adj3" fmla="val 76381"/>
              <a:gd name="adj4" fmla="val -12350"/>
              <a:gd name="adj5" fmla="val 95816"/>
              <a:gd name="adj6" fmla="val -18639"/>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pic>
        <p:nvPicPr>
          <p:cNvPr id="12" name="図 11">
            <a:extLst>
              <a:ext uri="{FF2B5EF4-FFF2-40B4-BE49-F238E27FC236}">
                <a16:creationId xmlns:a16="http://schemas.microsoft.com/office/drawing/2014/main" id="{BE4E6E67-845A-17F9-E782-903B8444A47A}"/>
              </a:ext>
            </a:extLst>
          </p:cNvPr>
          <p:cNvPicPr>
            <a:picLocks noChangeAspect="1"/>
          </p:cNvPicPr>
          <p:nvPr/>
        </p:nvPicPr>
        <p:blipFill>
          <a:blip r:embed="rId6"/>
          <a:stretch>
            <a:fillRect/>
          </a:stretch>
        </p:blipFill>
        <p:spPr>
          <a:xfrm>
            <a:off x="3049667" y="894964"/>
            <a:ext cx="4428492" cy="1703605"/>
          </a:xfrm>
          <a:prstGeom prst="rect">
            <a:avLst/>
          </a:prstGeom>
        </p:spPr>
      </p:pic>
      <p:sp>
        <p:nvSpPr>
          <p:cNvPr id="17" name="線吹き出し 2 (枠付き) 12">
            <a:extLst>
              <a:ext uri="{FF2B5EF4-FFF2-40B4-BE49-F238E27FC236}">
                <a16:creationId xmlns:a16="http://schemas.microsoft.com/office/drawing/2014/main" id="{B1BFEB58-94B5-CFA0-4B55-CDB1A3EC7DB2}"/>
              </a:ext>
            </a:extLst>
          </p:cNvPr>
          <p:cNvSpPr/>
          <p:nvPr/>
        </p:nvSpPr>
        <p:spPr>
          <a:xfrm>
            <a:off x="5436096" y="3795886"/>
            <a:ext cx="3564396" cy="432048"/>
          </a:xfrm>
          <a:prstGeom prst="borderCallout2">
            <a:avLst>
              <a:gd name="adj1" fmla="val 18750"/>
              <a:gd name="adj2" fmla="val -5103"/>
              <a:gd name="adj3" fmla="val 18750"/>
              <a:gd name="adj4" fmla="val -16667"/>
              <a:gd name="adj5" fmla="val 121437"/>
              <a:gd name="adj6" fmla="val -2888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保存した条件から</a:t>
            </a:r>
            <a:r>
              <a:rPr kumimoji="1" lang="en-US" altLang="ja-JP" sz="1200">
                <a:solidFill>
                  <a:schemeClr val="bg1"/>
                </a:solidFill>
              </a:rPr>
              <a:t>CSV</a:t>
            </a:r>
            <a:r>
              <a:rPr kumimoji="1" lang="ja-JP" altLang="en-US" sz="1200">
                <a:solidFill>
                  <a:schemeClr val="bg1"/>
                </a:solidFill>
              </a:rPr>
              <a:t>を一括出力すること</a:t>
            </a:r>
            <a:r>
              <a:rPr lang="ja-JP" altLang="en-US" sz="1200">
                <a:solidFill>
                  <a:schemeClr val="bg1"/>
                </a:solidFill>
              </a:rPr>
              <a:t>が可能</a:t>
            </a:r>
            <a:endParaRPr kumimoji="1" lang="ja-JP" altLang="en-US" sz="1200">
              <a:solidFill>
                <a:schemeClr val="bg1"/>
              </a:solidFill>
            </a:endParaRPr>
          </a:p>
        </p:txBody>
      </p:sp>
      <p:sp>
        <p:nvSpPr>
          <p:cNvPr id="18" name="線吹き出し 2 (枠付き) 12">
            <a:extLst>
              <a:ext uri="{FF2B5EF4-FFF2-40B4-BE49-F238E27FC236}">
                <a16:creationId xmlns:a16="http://schemas.microsoft.com/office/drawing/2014/main" id="{B92E49E5-F359-55C5-0888-96AF6F09C0B5}"/>
              </a:ext>
            </a:extLst>
          </p:cNvPr>
          <p:cNvSpPr/>
          <p:nvPr/>
        </p:nvSpPr>
        <p:spPr>
          <a:xfrm>
            <a:off x="5832140" y="2715766"/>
            <a:ext cx="3168352" cy="432048"/>
          </a:xfrm>
          <a:prstGeom prst="borderCallout2">
            <a:avLst>
              <a:gd name="adj1" fmla="val 18750"/>
              <a:gd name="adj2" fmla="val -8333"/>
              <a:gd name="adj3" fmla="val 18750"/>
              <a:gd name="adj4" fmla="val -16667"/>
              <a:gd name="adj5" fmla="val -83793"/>
              <a:gd name="adj6" fmla="val -3019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a:solidFill>
                  <a:schemeClr val="bg1"/>
                </a:solidFill>
              </a:rPr>
              <a:t>【CSV</a:t>
            </a:r>
            <a:r>
              <a:rPr lang="ja-JP" altLang="en-US" sz="1200">
                <a:solidFill>
                  <a:schemeClr val="bg1"/>
                </a:solidFill>
              </a:rPr>
              <a:t>一括出力</a:t>
            </a:r>
            <a:r>
              <a:rPr lang="en-US" altLang="ja-JP" sz="1200">
                <a:solidFill>
                  <a:schemeClr val="bg1"/>
                </a:solidFill>
              </a:rPr>
              <a:t>】</a:t>
            </a:r>
            <a:r>
              <a:rPr lang="ja-JP" altLang="en-US" sz="1200">
                <a:solidFill>
                  <a:schemeClr val="bg1"/>
                </a:solidFill>
              </a:rPr>
              <a:t>の処理結果を表示</a:t>
            </a:r>
            <a:endParaRPr lang="en-US" altLang="ja-JP" sz="1200">
              <a:solidFill>
                <a:schemeClr val="bg1"/>
              </a:solidFill>
            </a:endParaRPr>
          </a:p>
          <a:p>
            <a:r>
              <a:rPr kumimoji="1" lang="ja-JP" altLang="en-US" sz="1200">
                <a:solidFill>
                  <a:schemeClr val="bg1"/>
                </a:solidFill>
              </a:rPr>
              <a:t>この画面から</a:t>
            </a:r>
            <a:r>
              <a:rPr kumimoji="1" lang="en-US" altLang="ja-JP" sz="1200">
                <a:solidFill>
                  <a:schemeClr val="bg1"/>
                </a:solidFill>
              </a:rPr>
              <a:t>CSV</a:t>
            </a:r>
            <a:r>
              <a:rPr kumimoji="1" lang="ja-JP" altLang="en-US" sz="1200">
                <a:solidFill>
                  <a:schemeClr val="bg1"/>
                </a:solidFill>
              </a:rPr>
              <a:t>をダウンロード可能</a:t>
            </a:r>
          </a:p>
        </p:txBody>
      </p:sp>
    </p:spTree>
    <p:extLst>
      <p:ext uri="{BB962C8B-B14F-4D97-AF65-F5344CB8AC3E}">
        <p14:creationId xmlns:p14="http://schemas.microsoft.com/office/powerpoint/2010/main" val="3526177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6C36A311-D52B-6C97-6B1D-13A0FE70233F}"/>
              </a:ext>
            </a:extLst>
          </p:cNvPr>
          <p:cNvGrpSpPr/>
          <p:nvPr/>
        </p:nvGrpSpPr>
        <p:grpSpPr>
          <a:xfrm>
            <a:off x="611560" y="1362644"/>
            <a:ext cx="5864316" cy="3354315"/>
            <a:chOff x="611560" y="1362644"/>
            <a:chExt cx="5864316" cy="3354315"/>
          </a:xfrm>
        </p:grpSpPr>
        <p:pic>
          <p:nvPicPr>
            <p:cNvPr id="7" name="図 6">
              <a:extLst>
                <a:ext uri="{FF2B5EF4-FFF2-40B4-BE49-F238E27FC236}">
                  <a16:creationId xmlns:a16="http://schemas.microsoft.com/office/drawing/2014/main" id="{8C594C6B-EB0E-2F91-56D4-12B613AEABB2}"/>
                </a:ext>
              </a:extLst>
            </p:cNvPr>
            <p:cNvPicPr>
              <a:picLocks noChangeAspect="1"/>
            </p:cNvPicPr>
            <p:nvPr/>
          </p:nvPicPr>
          <p:blipFill>
            <a:blip r:embed="rId3"/>
            <a:stretch>
              <a:fillRect/>
            </a:stretch>
          </p:blipFill>
          <p:spPr>
            <a:xfrm>
              <a:off x="611560" y="1362644"/>
              <a:ext cx="5864316" cy="3354315"/>
            </a:xfrm>
            <a:prstGeom prst="rect">
              <a:avLst/>
            </a:prstGeom>
          </p:spPr>
        </p:pic>
        <p:pic>
          <p:nvPicPr>
            <p:cNvPr id="3" name="図 2">
              <a:extLst>
                <a:ext uri="{FF2B5EF4-FFF2-40B4-BE49-F238E27FC236}">
                  <a16:creationId xmlns:a16="http://schemas.microsoft.com/office/drawing/2014/main" id="{E9FF3AA3-F28B-01D5-3E1A-25B2621D09E4}"/>
                </a:ext>
              </a:extLst>
            </p:cNvPr>
            <p:cNvPicPr>
              <a:picLocks noChangeAspect="1"/>
            </p:cNvPicPr>
            <p:nvPr/>
          </p:nvPicPr>
          <p:blipFill rotWithShape="1">
            <a:blip r:embed="rId4"/>
            <a:srcRect t="2" b="-14607"/>
            <a:stretch/>
          </p:blipFill>
          <p:spPr>
            <a:xfrm rot="10800000" flipV="1">
              <a:off x="5258456" y="1508298"/>
              <a:ext cx="648072" cy="90362"/>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残高検索（その他）</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10" name="図 9">
            <a:extLst>
              <a:ext uri="{FF2B5EF4-FFF2-40B4-BE49-F238E27FC236}">
                <a16:creationId xmlns:a16="http://schemas.microsoft.com/office/drawing/2014/main" id="{13E63874-35C2-35B6-4935-D392445CAAC2}"/>
              </a:ext>
            </a:extLst>
          </p:cNvPr>
          <p:cNvPicPr>
            <a:picLocks noChangeAspect="1"/>
          </p:cNvPicPr>
          <p:nvPr/>
        </p:nvPicPr>
        <p:blipFill>
          <a:blip r:embed="rId5"/>
          <a:stretch>
            <a:fillRect/>
          </a:stretch>
        </p:blipFill>
        <p:spPr>
          <a:xfrm>
            <a:off x="2663788" y="2919236"/>
            <a:ext cx="746696" cy="1030201"/>
          </a:xfrm>
          <a:prstGeom prst="rect">
            <a:avLst/>
          </a:prstGeom>
        </p:spPr>
      </p:pic>
      <p:sp>
        <p:nvSpPr>
          <p:cNvPr id="11" name="正方形/長方形 10">
            <a:extLst>
              <a:ext uri="{FF2B5EF4-FFF2-40B4-BE49-F238E27FC236}">
                <a16:creationId xmlns:a16="http://schemas.microsoft.com/office/drawing/2014/main" id="{1874A80B-EB76-805D-ADFC-1277490DEC77}"/>
              </a:ext>
            </a:extLst>
          </p:cNvPr>
          <p:cNvSpPr/>
          <p:nvPr/>
        </p:nvSpPr>
        <p:spPr>
          <a:xfrm>
            <a:off x="1396721" y="1599643"/>
            <a:ext cx="828092" cy="10801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2" name="正方形/長方形 11">
            <a:extLst>
              <a:ext uri="{FF2B5EF4-FFF2-40B4-BE49-F238E27FC236}">
                <a16:creationId xmlns:a16="http://schemas.microsoft.com/office/drawing/2014/main" id="{5C3BCA7F-0B5E-428C-CC83-42A3C1B5A57B}"/>
              </a:ext>
            </a:extLst>
          </p:cNvPr>
          <p:cNvSpPr/>
          <p:nvPr/>
        </p:nvSpPr>
        <p:spPr>
          <a:xfrm>
            <a:off x="2663788" y="2919235"/>
            <a:ext cx="759392" cy="103020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3" name="線吹き出し 2 (枠付き) 12">
            <a:extLst>
              <a:ext uri="{FF2B5EF4-FFF2-40B4-BE49-F238E27FC236}">
                <a16:creationId xmlns:a16="http://schemas.microsoft.com/office/drawing/2014/main" id="{37CD4B94-7DB1-4823-A9B8-4D38EE75949B}"/>
              </a:ext>
            </a:extLst>
          </p:cNvPr>
          <p:cNvSpPr/>
          <p:nvPr/>
        </p:nvSpPr>
        <p:spPr>
          <a:xfrm>
            <a:off x="4495656" y="2067694"/>
            <a:ext cx="3960440" cy="504056"/>
          </a:xfrm>
          <a:prstGeom prst="borderCallout2">
            <a:avLst>
              <a:gd name="adj1" fmla="val 29527"/>
              <a:gd name="adj2" fmla="val 6983"/>
              <a:gd name="adj3" fmla="val 27731"/>
              <a:gd name="adj4" fmla="val 26081"/>
              <a:gd name="adj5" fmla="val 60573"/>
              <a:gd name="adj6" fmla="val 3792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ピボットレポートや</a:t>
            </a:r>
            <a:r>
              <a:rPr kumimoji="1" lang="en-US" altLang="ja-JP" sz="1200" err="1">
                <a:solidFill>
                  <a:schemeClr val="bg1"/>
                </a:solidFill>
              </a:rPr>
              <a:t>ReportPlus</a:t>
            </a:r>
            <a:r>
              <a:rPr kumimoji="1" lang="ja-JP" altLang="en-US" sz="1200">
                <a:solidFill>
                  <a:schemeClr val="bg1"/>
                </a:solidFill>
              </a:rPr>
              <a:t>による分析が可能</a:t>
            </a:r>
          </a:p>
        </p:txBody>
      </p:sp>
    </p:spTree>
    <p:extLst>
      <p:ext uri="{BB962C8B-B14F-4D97-AF65-F5344CB8AC3E}">
        <p14:creationId xmlns:p14="http://schemas.microsoft.com/office/powerpoint/2010/main" val="1783206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残高検索実行ツール</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16" name="図 15">
            <a:extLst>
              <a:ext uri="{FF2B5EF4-FFF2-40B4-BE49-F238E27FC236}">
                <a16:creationId xmlns:a16="http://schemas.microsoft.com/office/drawing/2014/main" id="{30EFB401-62BB-171F-B8D9-AC7B75AA7F6B}"/>
              </a:ext>
            </a:extLst>
          </p:cNvPr>
          <p:cNvPicPr>
            <a:picLocks noChangeAspect="1"/>
          </p:cNvPicPr>
          <p:nvPr/>
        </p:nvPicPr>
        <p:blipFill>
          <a:blip r:embed="rId3"/>
          <a:stretch>
            <a:fillRect/>
          </a:stretch>
        </p:blipFill>
        <p:spPr>
          <a:xfrm>
            <a:off x="537399" y="1311610"/>
            <a:ext cx="2971485" cy="1820763"/>
          </a:xfrm>
          <a:prstGeom prst="rect">
            <a:avLst/>
          </a:prstGeom>
        </p:spPr>
      </p:pic>
      <p:pic>
        <p:nvPicPr>
          <p:cNvPr id="6" name="図 5">
            <a:extLst>
              <a:ext uri="{FF2B5EF4-FFF2-40B4-BE49-F238E27FC236}">
                <a16:creationId xmlns:a16="http://schemas.microsoft.com/office/drawing/2014/main" id="{D5BED528-5FFC-0573-B302-B993AB3557B5}"/>
              </a:ext>
            </a:extLst>
          </p:cNvPr>
          <p:cNvPicPr>
            <a:picLocks noChangeAspect="1"/>
          </p:cNvPicPr>
          <p:nvPr/>
        </p:nvPicPr>
        <p:blipFill>
          <a:blip r:embed="rId4"/>
          <a:srcRect b="43667"/>
          <a:stretch/>
        </p:blipFill>
        <p:spPr>
          <a:xfrm>
            <a:off x="972108" y="2664634"/>
            <a:ext cx="4572000" cy="1346961"/>
          </a:xfrm>
          <a:prstGeom prst="rect">
            <a:avLst/>
          </a:prstGeom>
        </p:spPr>
      </p:pic>
      <p:pic>
        <p:nvPicPr>
          <p:cNvPr id="9" name="図 8">
            <a:extLst>
              <a:ext uri="{FF2B5EF4-FFF2-40B4-BE49-F238E27FC236}">
                <a16:creationId xmlns:a16="http://schemas.microsoft.com/office/drawing/2014/main" id="{344C03E3-5C54-5D42-45C9-32D0850F4EE3}"/>
              </a:ext>
            </a:extLst>
          </p:cNvPr>
          <p:cNvPicPr>
            <a:picLocks noChangeAspect="1"/>
          </p:cNvPicPr>
          <p:nvPr/>
        </p:nvPicPr>
        <p:blipFill>
          <a:blip r:embed="rId5"/>
          <a:srcRect b="15047"/>
          <a:stretch/>
        </p:blipFill>
        <p:spPr>
          <a:xfrm>
            <a:off x="2194721" y="3399842"/>
            <a:ext cx="3637419" cy="1260140"/>
          </a:xfrm>
          <a:prstGeom prst="rect">
            <a:avLst/>
          </a:prstGeom>
          <a:ln>
            <a:solidFill>
              <a:schemeClr val="bg1">
                <a:lumMod val="85000"/>
              </a:schemeClr>
            </a:solidFill>
          </a:ln>
        </p:spPr>
      </p:pic>
      <p:sp>
        <p:nvSpPr>
          <p:cNvPr id="17" name="正方形/長方形 16">
            <a:extLst>
              <a:ext uri="{FF2B5EF4-FFF2-40B4-BE49-F238E27FC236}">
                <a16:creationId xmlns:a16="http://schemas.microsoft.com/office/drawing/2014/main" id="{251815A4-8FF3-74FE-5AA4-29B844F402E6}"/>
              </a:ext>
            </a:extLst>
          </p:cNvPr>
          <p:cNvSpPr/>
          <p:nvPr/>
        </p:nvSpPr>
        <p:spPr>
          <a:xfrm>
            <a:off x="863588" y="2391731"/>
            <a:ext cx="2556284" cy="13165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8" name="線吹き出し 2 (枠付き) 12">
            <a:extLst>
              <a:ext uri="{FF2B5EF4-FFF2-40B4-BE49-F238E27FC236}">
                <a16:creationId xmlns:a16="http://schemas.microsoft.com/office/drawing/2014/main" id="{B0C7C01D-D7EA-30D9-0075-B29ACBC24018}"/>
              </a:ext>
            </a:extLst>
          </p:cNvPr>
          <p:cNvSpPr/>
          <p:nvPr/>
        </p:nvSpPr>
        <p:spPr>
          <a:xfrm>
            <a:off x="5976624" y="779291"/>
            <a:ext cx="2951860" cy="3016595"/>
          </a:xfrm>
          <a:prstGeom prst="borderCallout2">
            <a:avLst>
              <a:gd name="adj1" fmla="val 18750"/>
              <a:gd name="adj2" fmla="val -8333"/>
              <a:gd name="adj3" fmla="val 19047"/>
              <a:gd name="adj4" fmla="val -26417"/>
              <a:gd name="adj5" fmla="val 63828"/>
              <a:gd name="adj6" fmla="val -6585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bg1"/>
                </a:solidFill>
              </a:rPr>
              <a:t>残高検索実行ツールにも対応</a:t>
            </a:r>
            <a:endParaRPr lang="en-US" altLang="ja-JP" sz="1200" dirty="0">
              <a:solidFill>
                <a:schemeClr val="bg1"/>
              </a:solidFill>
            </a:endParaRPr>
          </a:p>
          <a:p>
            <a:r>
              <a:rPr lang="ja-JP" altLang="en-US" sz="1200" dirty="0">
                <a:solidFill>
                  <a:schemeClr val="bg1"/>
                </a:solidFill>
              </a:rPr>
              <a:t>バッチによる実行も可能</a:t>
            </a:r>
            <a:endParaRPr lang="en-US" altLang="ja-JP" sz="1200" dirty="0">
              <a:solidFill>
                <a:schemeClr val="bg1"/>
              </a:solidFill>
            </a:endParaRPr>
          </a:p>
          <a:p>
            <a:endParaRPr lang="en-US" altLang="ja-JP" sz="1200" dirty="0">
              <a:solidFill>
                <a:schemeClr val="bg1"/>
              </a:solidFill>
            </a:endParaRPr>
          </a:p>
          <a:p>
            <a:r>
              <a:rPr lang="ja-JP" altLang="en-US" sz="1200" dirty="0">
                <a:solidFill>
                  <a:schemeClr val="bg1"/>
                </a:solidFill>
              </a:rPr>
              <a:t>ツールの呼び出し引数</a:t>
            </a:r>
            <a:endParaRPr lang="en-US" altLang="ja-JP" sz="1200" dirty="0">
              <a:solidFill>
                <a:schemeClr val="bg1"/>
              </a:solidFill>
            </a:endParaRPr>
          </a:p>
          <a:p>
            <a:r>
              <a:rPr lang="ja-JP" altLang="en-US" sz="1200" dirty="0">
                <a:solidFill>
                  <a:schemeClr val="bg1"/>
                </a:solidFill>
              </a:rPr>
              <a:t>　１：ホスト名</a:t>
            </a:r>
            <a:r>
              <a:rPr lang="en-US" altLang="ja-JP" sz="1200" dirty="0">
                <a:solidFill>
                  <a:schemeClr val="bg1"/>
                </a:solidFill>
              </a:rPr>
              <a:t>/</a:t>
            </a:r>
            <a:r>
              <a:rPr lang="ja-JP" altLang="en-US" sz="1200" dirty="0">
                <a:solidFill>
                  <a:schemeClr val="bg1"/>
                </a:solidFill>
              </a:rPr>
              <a:t>サイト名</a:t>
            </a:r>
            <a:endParaRPr lang="en-US" altLang="ja-JP" sz="1200" dirty="0">
              <a:solidFill>
                <a:schemeClr val="bg1"/>
              </a:solidFill>
            </a:endParaRPr>
          </a:p>
          <a:p>
            <a:r>
              <a:rPr kumimoji="1" lang="ja-JP" altLang="en-US" sz="1200" dirty="0">
                <a:solidFill>
                  <a:schemeClr val="bg1"/>
                </a:solidFill>
              </a:rPr>
              <a:t>　２：会社コード</a:t>
            </a:r>
            <a:endParaRPr kumimoji="1" lang="en-US" altLang="ja-JP" sz="1200" dirty="0">
              <a:solidFill>
                <a:schemeClr val="bg1"/>
              </a:solidFill>
            </a:endParaRPr>
          </a:p>
          <a:p>
            <a:r>
              <a:rPr lang="ja-JP" altLang="en-US" sz="1200" dirty="0">
                <a:solidFill>
                  <a:schemeClr val="bg1"/>
                </a:solidFill>
              </a:rPr>
              <a:t>　３：ユーザー</a:t>
            </a:r>
            <a:r>
              <a:rPr lang="en-US" altLang="ja-JP" sz="1200" dirty="0">
                <a:solidFill>
                  <a:schemeClr val="bg1"/>
                </a:solidFill>
              </a:rPr>
              <a:t>ID</a:t>
            </a:r>
          </a:p>
          <a:p>
            <a:r>
              <a:rPr lang="ja-JP" altLang="en-US" sz="1200" dirty="0">
                <a:solidFill>
                  <a:schemeClr val="bg1"/>
                </a:solidFill>
              </a:rPr>
              <a:t>　４：パスワード</a:t>
            </a:r>
            <a:endParaRPr lang="en-US" altLang="ja-JP" sz="1200" dirty="0">
              <a:solidFill>
                <a:schemeClr val="bg1"/>
              </a:solidFill>
            </a:endParaRPr>
          </a:p>
          <a:p>
            <a:r>
              <a:rPr lang="ja-JP" altLang="en-US" sz="1200" dirty="0">
                <a:solidFill>
                  <a:schemeClr val="bg1"/>
                </a:solidFill>
              </a:rPr>
              <a:t>　５：ログイン日付（</a:t>
            </a:r>
            <a:r>
              <a:rPr lang="en-US" altLang="ja-JP" sz="1200" dirty="0">
                <a:solidFill>
                  <a:schemeClr val="bg1"/>
                </a:solidFill>
              </a:rPr>
              <a:t>YYYY/MM/DD</a:t>
            </a:r>
            <a:r>
              <a:rPr lang="ja-JP" altLang="en-US" sz="1200" dirty="0">
                <a:solidFill>
                  <a:schemeClr val="bg1"/>
                </a:solidFill>
              </a:rPr>
              <a:t>）</a:t>
            </a:r>
            <a:endParaRPr lang="en-US" altLang="ja-JP" sz="1200" dirty="0">
              <a:solidFill>
                <a:schemeClr val="bg1"/>
              </a:solidFill>
            </a:endParaRPr>
          </a:p>
          <a:p>
            <a:r>
              <a:rPr lang="ja-JP" altLang="en-US" sz="1200" dirty="0">
                <a:solidFill>
                  <a:schemeClr val="bg1"/>
                </a:solidFill>
              </a:rPr>
              <a:t>　６：実行ログ出力</a:t>
            </a:r>
            <a:r>
              <a:rPr lang="en-US" altLang="ja-JP" sz="1200" dirty="0">
                <a:solidFill>
                  <a:schemeClr val="bg1"/>
                </a:solidFill>
              </a:rPr>
              <a:t>Dir</a:t>
            </a:r>
          </a:p>
          <a:p>
            <a:r>
              <a:rPr lang="ja-JP" altLang="en-US" sz="1200" dirty="0">
                <a:solidFill>
                  <a:schemeClr val="bg1"/>
                </a:solidFill>
              </a:rPr>
              <a:t>　７：</a:t>
            </a:r>
            <a:r>
              <a:rPr lang="zh-TW" altLang="en-US" sz="1200" dirty="0">
                <a:solidFill>
                  <a:schemeClr val="bg1"/>
                </a:solidFill>
              </a:rPr>
              <a:t>検索結果出力</a:t>
            </a:r>
            <a:r>
              <a:rPr lang="en-US" altLang="zh-TW" sz="1200" dirty="0">
                <a:solidFill>
                  <a:schemeClr val="bg1"/>
                </a:solidFill>
              </a:rPr>
              <a:t>Dir</a:t>
            </a:r>
            <a:endParaRPr lang="en-US" altLang="ja-JP" sz="1200" dirty="0">
              <a:solidFill>
                <a:schemeClr val="bg1"/>
              </a:solidFill>
            </a:endParaRPr>
          </a:p>
          <a:p>
            <a:r>
              <a:rPr lang="ja-JP" altLang="en-US" sz="1200" dirty="0">
                <a:solidFill>
                  <a:schemeClr val="bg1"/>
                </a:solidFill>
              </a:rPr>
              <a:t>　８：期間</a:t>
            </a:r>
            <a:r>
              <a:rPr lang="en-US" altLang="ja-JP" sz="1200" dirty="0">
                <a:solidFill>
                  <a:schemeClr val="bg1"/>
                </a:solidFill>
              </a:rPr>
              <a:t>From</a:t>
            </a:r>
            <a:r>
              <a:rPr lang="ja-JP" altLang="en-US" sz="1200" dirty="0">
                <a:solidFill>
                  <a:schemeClr val="bg1"/>
                </a:solidFill>
              </a:rPr>
              <a:t> （</a:t>
            </a:r>
            <a:r>
              <a:rPr lang="en-US" altLang="ja-JP" sz="1200" dirty="0">
                <a:solidFill>
                  <a:schemeClr val="bg1"/>
                </a:solidFill>
              </a:rPr>
              <a:t>YYYY/MM</a:t>
            </a:r>
            <a:r>
              <a:rPr lang="ja-JP" altLang="en-US" sz="1200" dirty="0">
                <a:solidFill>
                  <a:schemeClr val="bg1"/>
                </a:solidFill>
              </a:rPr>
              <a:t>）</a:t>
            </a:r>
            <a:endParaRPr lang="en-US" altLang="ja-JP" sz="1200" dirty="0">
              <a:solidFill>
                <a:schemeClr val="bg1"/>
              </a:solidFill>
            </a:endParaRPr>
          </a:p>
          <a:p>
            <a:r>
              <a:rPr lang="ja-JP" altLang="en-US" sz="1200" dirty="0">
                <a:solidFill>
                  <a:schemeClr val="bg1"/>
                </a:solidFill>
              </a:rPr>
              <a:t>　９：期間</a:t>
            </a:r>
            <a:r>
              <a:rPr lang="en-US" altLang="ja-JP" sz="1200" dirty="0">
                <a:solidFill>
                  <a:schemeClr val="bg1"/>
                </a:solidFill>
              </a:rPr>
              <a:t>To</a:t>
            </a:r>
            <a:r>
              <a:rPr lang="ja-JP" altLang="en-US" sz="1200" dirty="0">
                <a:solidFill>
                  <a:schemeClr val="bg1"/>
                </a:solidFill>
              </a:rPr>
              <a:t>（</a:t>
            </a:r>
            <a:r>
              <a:rPr lang="en-US" altLang="ja-JP" sz="1200" dirty="0">
                <a:solidFill>
                  <a:schemeClr val="bg1"/>
                </a:solidFill>
              </a:rPr>
              <a:t>YYYY/MM</a:t>
            </a:r>
            <a:r>
              <a:rPr lang="ja-JP" altLang="en-US" sz="1200" dirty="0">
                <a:solidFill>
                  <a:schemeClr val="bg1"/>
                </a:solidFill>
              </a:rPr>
              <a:t>）</a:t>
            </a:r>
            <a:endParaRPr lang="en-US" altLang="ja-JP" sz="1200" dirty="0">
              <a:solidFill>
                <a:schemeClr val="bg1"/>
              </a:solidFill>
            </a:endParaRPr>
          </a:p>
          <a:p>
            <a:r>
              <a:rPr lang="ja-JP" altLang="en-US" sz="1200" dirty="0">
                <a:solidFill>
                  <a:schemeClr val="bg1"/>
                </a:solidFill>
              </a:rPr>
              <a:t>１０：検索条件コード（</a:t>
            </a:r>
            <a:r>
              <a:rPr lang="en-US" altLang="ja-JP" sz="1200" dirty="0">
                <a:solidFill>
                  <a:schemeClr val="bg1"/>
                </a:solidFill>
              </a:rPr>
              <a:t>※</a:t>
            </a:r>
            <a:r>
              <a:rPr lang="ja-JP" altLang="en-US" sz="1200" dirty="0">
                <a:solidFill>
                  <a:schemeClr val="bg1"/>
                </a:solidFill>
              </a:rPr>
              <a:t>）</a:t>
            </a:r>
            <a:endParaRPr lang="en-US" altLang="ja-JP" sz="1200" dirty="0">
              <a:solidFill>
                <a:schemeClr val="bg1"/>
              </a:solidFill>
            </a:endParaRPr>
          </a:p>
          <a:p>
            <a:r>
              <a:rPr lang="ja-JP" altLang="en-US" sz="1200" dirty="0">
                <a:solidFill>
                  <a:schemeClr val="bg1"/>
                </a:solidFill>
              </a:rPr>
              <a:t>（</a:t>
            </a:r>
            <a:r>
              <a:rPr lang="en-US" altLang="ja-JP" sz="1200" dirty="0">
                <a:solidFill>
                  <a:schemeClr val="bg1"/>
                </a:solidFill>
              </a:rPr>
              <a:t>※</a:t>
            </a:r>
            <a:r>
              <a:rPr lang="ja-JP" altLang="en-US" sz="1200" dirty="0">
                <a:solidFill>
                  <a:schemeClr val="bg1"/>
                </a:solidFill>
              </a:rPr>
              <a:t>）カンマ区切りで複数指定可</a:t>
            </a:r>
            <a:endParaRPr lang="en-US" altLang="ja-JP" sz="1100" dirty="0">
              <a:solidFill>
                <a:schemeClr val="bg1"/>
              </a:solidFill>
            </a:endParaRPr>
          </a:p>
        </p:txBody>
      </p:sp>
    </p:spTree>
    <p:extLst>
      <p:ext uri="{BB962C8B-B14F-4D97-AF65-F5344CB8AC3E}">
        <p14:creationId xmlns:p14="http://schemas.microsoft.com/office/powerpoint/2010/main" val="233102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896C1-3FC4-EB74-489C-C4E3B3A4364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9F1EB00-CC98-EC6A-23FB-4DB39DF38C91}"/>
              </a:ext>
            </a:extLst>
          </p:cNvPr>
          <p:cNvPicPr>
            <a:picLocks noChangeAspect="1"/>
          </p:cNvPicPr>
          <p:nvPr/>
        </p:nvPicPr>
        <p:blipFill>
          <a:blip r:embed="rId3"/>
          <a:stretch>
            <a:fillRect/>
          </a:stretch>
        </p:blipFill>
        <p:spPr>
          <a:xfrm>
            <a:off x="0" y="7555"/>
            <a:ext cx="9144000" cy="5143500"/>
          </a:xfrm>
          <a:prstGeom prst="rect">
            <a:avLst/>
          </a:prstGeom>
          <a:ln w="76200">
            <a:noFill/>
          </a:ln>
        </p:spPr>
      </p:pic>
      <p:sp>
        <p:nvSpPr>
          <p:cNvPr id="3" name="スライド番号プレースホルダー 2">
            <a:extLst>
              <a:ext uri="{FF2B5EF4-FFF2-40B4-BE49-F238E27FC236}">
                <a16:creationId xmlns:a16="http://schemas.microsoft.com/office/drawing/2014/main" id="{EBCEA231-06D4-EA71-3034-64CE415495E7}"/>
              </a:ext>
            </a:extLst>
          </p:cNvPr>
          <p:cNvSpPr>
            <a:spLocks noGrp="1"/>
          </p:cNvSpPr>
          <p:nvPr>
            <p:ph type="sldNum" sz="quarter" idx="12"/>
          </p:nvPr>
        </p:nvSpPr>
        <p:spPr/>
        <p:txBody>
          <a:bodyPr/>
          <a:lstStyle/>
          <a:p>
            <a:fld id="{78AE49ED-73EF-499C-8307-28EB0E7CF529}" type="slidenum">
              <a:rPr lang="ja-JP" altLang="en-US" smtClean="0"/>
              <a:pPr/>
              <a:t>7</a:t>
            </a:fld>
            <a:endParaRPr lang="ja-JP" altLang="en-US"/>
          </a:p>
        </p:txBody>
      </p:sp>
      <p:sp>
        <p:nvSpPr>
          <p:cNvPr id="8" name="テキスト プレースホルダー 6">
            <a:extLst>
              <a:ext uri="{FF2B5EF4-FFF2-40B4-BE49-F238E27FC236}">
                <a16:creationId xmlns:a16="http://schemas.microsoft.com/office/drawing/2014/main" id="{BF050FE2-7AD0-DBA9-5931-5478429A75A6}"/>
              </a:ext>
            </a:extLst>
          </p:cNvPr>
          <p:cNvSpPr txBox="1">
            <a:spLocks/>
          </p:cNvSpPr>
          <p:nvPr/>
        </p:nvSpPr>
        <p:spPr>
          <a:xfrm>
            <a:off x="8302" y="1311610"/>
            <a:ext cx="9144000" cy="1656184"/>
          </a:xfrm>
          <a:prstGeom prst="rect">
            <a:avLst/>
          </a:prstGeom>
          <a:solidFill>
            <a:schemeClr val="tx1">
              <a:alpha val="75000"/>
            </a:schemeClr>
          </a:solidFill>
        </p:spPr>
        <p:txBody>
          <a:bodyPr lIns="0" tIns="0" rIns="0" bIns="0" anchor="ctr" anchorCtr="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0" algn="ctr">
              <a:lnSpc>
                <a:spcPct val="100000"/>
              </a:lnSpc>
            </a:pPr>
            <a:r>
              <a:rPr lang="en-US" altLang="ja-JP" sz="3800" b="1" dirty="0">
                <a:solidFill>
                  <a:prstClr val="white"/>
                </a:solidFill>
                <a:latin typeface="メイリオ"/>
                <a:ea typeface="メイリオ"/>
              </a:rPr>
              <a:t>AI</a:t>
            </a:r>
            <a:r>
              <a:rPr lang="ja-JP" altLang="en-US" sz="3800" b="1" dirty="0">
                <a:solidFill>
                  <a:prstClr val="white"/>
                </a:solidFill>
                <a:latin typeface="メイリオ"/>
                <a:ea typeface="メイリオ"/>
              </a:rPr>
              <a:t>関連トピックス</a:t>
            </a:r>
            <a:endParaRPr lang="en-US" altLang="ja-JP" sz="3800" b="1" dirty="0">
              <a:solidFill>
                <a:prstClr val="white"/>
              </a:solidFill>
              <a:latin typeface="メイリオ"/>
              <a:ea typeface="メイリオ"/>
            </a:endParaRPr>
          </a:p>
        </p:txBody>
      </p:sp>
      <p:sp>
        <p:nvSpPr>
          <p:cNvPr id="4" name="フッター プレースホルダー 4">
            <a:extLst>
              <a:ext uri="{FF2B5EF4-FFF2-40B4-BE49-F238E27FC236}">
                <a16:creationId xmlns:a16="http://schemas.microsoft.com/office/drawing/2014/main" id="{FCD5EC08-E7D5-C3B4-0807-C333D4AFEFC3}"/>
              </a:ext>
            </a:extLst>
          </p:cNvPr>
          <p:cNvSpPr>
            <a:spLocks noGrp="1"/>
          </p:cNvSpPr>
          <p:nvPr>
            <p:ph type="ftr" sz="quarter" idx="3"/>
          </p:nvPr>
        </p:nvSpPr>
        <p:spPr>
          <a:xfrm>
            <a:off x="358775" y="4803998"/>
            <a:ext cx="2160000" cy="135000"/>
          </a:xfrm>
        </p:spPr>
        <p:txBody>
          <a:bodyPr/>
          <a:lstStyle/>
          <a:p>
            <a:r>
              <a:rPr lang="en-US" altLang="ja-JP" dirty="0"/>
              <a:t>©2026 Canon IT Solutions Inc. All rights reserved.</a:t>
            </a:r>
            <a:endParaRPr lang="ja-JP" altLang="en-US" dirty="0"/>
          </a:p>
        </p:txBody>
      </p:sp>
    </p:spTree>
    <p:extLst>
      <p:ext uri="{BB962C8B-B14F-4D97-AF65-F5344CB8AC3E}">
        <p14:creationId xmlns:p14="http://schemas.microsoft.com/office/powerpoint/2010/main" val="502035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r>
              <a:rPr lang="ja-JP" altLang="en-US" sz="2400">
                <a:latin typeface="+mn-ea"/>
              </a:rPr>
              <a:t> </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3" name="角丸四角形 8">
            <a:extLst>
              <a:ext uri="{FF2B5EF4-FFF2-40B4-BE49-F238E27FC236}">
                <a16:creationId xmlns:a16="http://schemas.microsoft.com/office/drawing/2014/main" id="{882BF6CA-5FBB-9AC6-A29A-B67FC2A5A48B}"/>
              </a:ext>
            </a:extLst>
          </p:cNvPr>
          <p:cNvSpPr/>
          <p:nvPr/>
        </p:nvSpPr>
        <p:spPr>
          <a:xfrm>
            <a:off x="431540" y="907364"/>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
        <p:nvSpPr>
          <p:cNvPr id="6" name="正方形/長方形 5">
            <a:extLst>
              <a:ext uri="{FF2B5EF4-FFF2-40B4-BE49-F238E27FC236}">
                <a16:creationId xmlns:a16="http://schemas.microsoft.com/office/drawing/2014/main" id="{B55B8A08-E1E2-2223-4229-154D4E61544D}"/>
              </a:ext>
            </a:extLst>
          </p:cNvPr>
          <p:cNvSpPr/>
          <p:nvPr/>
        </p:nvSpPr>
        <p:spPr>
          <a:xfrm>
            <a:off x="431540" y="1168172"/>
            <a:ext cx="8424936" cy="1938992"/>
          </a:xfrm>
          <a:prstGeom prst="rect">
            <a:avLst/>
          </a:prstGeom>
        </p:spPr>
        <p:txBody>
          <a:bodyPr wrap="square">
            <a:spAutoFit/>
          </a:bodyPr>
          <a:lstStyle/>
          <a:p>
            <a:r>
              <a:rPr lang="ja-JP" altLang="en-US" sz="1200" b="1" dirty="0">
                <a:solidFill>
                  <a:srgbClr val="D54F14"/>
                </a:solidFill>
              </a:rPr>
              <a:t>・出力対象となるデータ量が多い場合、サーバーリソースを大量に消費し、枯渇する恐れがあります</a:t>
            </a:r>
            <a:endParaRPr lang="en-US" altLang="ja-JP" sz="1200" b="1" dirty="0">
              <a:solidFill>
                <a:srgbClr val="D54F14"/>
              </a:solidFill>
            </a:endParaRPr>
          </a:p>
          <a:p>
            <a:r>
              <a:rPr lang="ja-JP" altLang="en-US" sz="1200" b="1" dirty="0">
                <a:solidFill>
                  <a:srgbClr val="D54F14"/>
                </a:solidFill>
              </a:rPr>
              <a:t>　そのため、指定する検索条件やグリッドの出力項目については、</a:t>
            </a:r>
            <a:endParaRPr lang="en-US" altLang="ja-JP" sz="1200" b="1" dirty="0">
              <a:solidFill>
                <a:srgbClr val="D54F14"/>
              </a:solidFill>
            </a:endParaRPr>
          </a:p>
          <a:p>
            <a:r>
              <a:rPr lang="ja-JP" altLang="en-US" sz="1200" b="1" dirty="0">
                <a:solidFill>
                  <a:srgbClr val="D54F14"/>
                </a:solidFill>
              </a:rPr>
              <a:t>　不要に大量のデータが出力されないよう十分にご注意ください</a:t>
            </a:r>
            <a:endParaRPr lang="en-US" altLang="ja-JP" sz="1200" b="1" dirty="0">
              <a:solidFill>
                <a:srgbClr val="D54F14"/>
              </a:solidFill>
            </a:endParaRPr>
          </a:p>
          <a:p>
            <a:endParaRPr lang="en-US" altLang="ja-JP" sz="1200" b="1" dirty="0">
              <a:solidFill>
                <a:srgbClr val="D54F14"/>
              </a:solidFill>
            </a:endParaRPr>
          </a:p>
          <a:p>
            <a:r>
              <a:rPr lang="ja-JP" altLang="en-US" sz="1200" b="1" dirty="0">
                <a:solidFill>
                  <a:srgbClr val="D54F14"/>
                </a:solidFill>
              </a:rPr>
              <a:t>・本機能については同時実行を制限する制御は設けておりません</a:t>
            </a:r>
            <a:endParaRPr lang="en-US" altLang="ja-JP" sz="1200" b="1" dirty="0">
              <a:solidFill>
                <a:srgbClr val="D54F14"/>
              </a:solidFill>
            </a:endParaRPr>
          </a:p>
          <a:p>
            <a:r>
              <a:rPr lang="ja-JP" altLang="en-US" sz="1200" b="1" dirty="0">
                <a:solidFill>
                  <a:srgbClr val="D54F14"/>
                </a:solidFill>
              </a:rPr>
              <a:t>　このため、以下のような対応により、多重起動が発生しないよう運用面での調整をお願いします</a:t>
            </a:r>
            <a:endParaRPr lang="en-US" altLang="ja-JP" sz="1200" b="1" dirty="0">
              <a:solidFill>
                <a:srgbClr val="D54F14"/>
              </a:solidFill>
            </a:endParaRPr>
          </a:p>
          <a:p>
            <a:r>
              <a:rPr lang="ja-JP" altLang="en-US" sz="1200" b="1" dirty="0">
                <a:solidFill>
                  <a:srgbClr val="D54F14"/>
                </a:solidFill>
              </a:rPr>
              <a:t>　　・機能公開を特定ユーザーに制限する</a:t>
            </a:r>
            <a:endParaRPr lang="en-US" altLang="ja-JP" sz="1200" b="1" dirty="0">
              <a:solidFill>
                <a:srgbClr val="D54F14"/>
              </a:solidFill>
            </a:endParaRPr>
          </a:p>
          <a:p>
            <a:r>
              <a:rPr lang="ja-JP" altLang="en-US" sz="1200" b="1" dirty="0">
                <a:solidFill>
                  <a:srgbClr val="D54F14"/>
                </a:solidFill>
              </a:rPr>
              <a:t>　　・残高検索実行ツールをスケジューラーにより夜間起動し、実行結果を配布する　など</a:t>
            </a:r>
            <a:endParaRPr lang="en-US" altLang="ja-JP" sz="1200" b="1" dirty="0">
              <a:solidFill>
                <a:srgbClr val="D54F14"/>
              </a:solidFill>
            </a:endParaRPr>
          </a:p>
          <a:p>
            <a:endParaRPr lang="en-US" altLang="ja-JP" sz="1200" b="1" dirty="0">
              <a:solidFill>
                <a:srgbClr val="D54F14"/>
              </a:solidFill>
            </a:endParaRPr>
          </a:p>
          <a:p>
            <a:r>
              <a:rPr lang="ja-JP" altLang="en-US" sz="1200" b="1" dirty="0">
                <a:solidFill>
                  <a:srgbClr val="D54F14"/>
                </a:solidFill>
              </a:rPr>
              <a:t>・上記の理由により</a:t>
            </a:r>
            <a:r>
              <a:rPr lang="en-US" altLang="ja-JP" sz="1200" b="1" dirty="0">
                <a:solidFill>
                  <a:srgbClr val="D54F14"/>
                </a:solidFill>
              </a:rPr>
              <a:t>Public</a:t>
            </a:r>
            <a:r>
              <a:rPr lang="ja-JP" altLang="en-US" sz="1200" b="1" dirty="0">
                <a:solidFill>
                  <a:srgbClr val="D54F14"/>
                </a:solidFill>
              </a:rPr>
              <a:t>クラウド環境では本機能を「非公開」としています</a:t>
            </a:r>
            <a:endParaRPr lang="en-US" altLang="ja-JP" sz="1200" b="1" dirty="0">
              <a:solidFill>
                <a:srgbClr val="D54F14"/>
              </a:solidFill>
            </a:endParaRPr>
          </a:p>
        </p:txBody>
      </p:sp>
      <p:graphicFrame>
        <p:nvGraphicFramePr>
          <p:cNvPr id="9" name="表 8">
            <a:extLst>
              <a:ext uri="{FF2B5EF4-FFF2-40B4-BE49-F238E27FC236}">
                <a16:creationId xmlns:a16="http://schemas.microsoft.com/office/drawing/2014/main" id="{9F093F0F-3F78-2071-23EF-8561B7A9648C}"/>
              </a:ext>
            </a:extLst>
          </p:cNvPr>
          <p:cNvGraphicFramePr>
            <a:graphicFrameLocks noGrp="1"/>
          </p:cNvGraphicFramePr>
          <p:nvPr/>
        </p:nvGraphicFramePr>
        <p:xfrm>
          <a:off x="698746" y="3421272"/>
          <a:ext cx="7977709" cy="1064437"/>
        </p:xfrm>
        <a:graphic>
          <a:graphicData uri="http://schemas.openxmlformats.org/drawingml/2006/table">
            <a:tbl>
              <a:tblPr firstRow="1" bandRow="1">
                <a:tableStyleId>{21E4AEA4-8DFA-4A89-87EB-49C32662AFE0}</a:tableStyleId>
              </a:tblPr>
              <a:tblGrid>
                <a:gridCol w="884922">
                  <a:extLst>
                    <a:ext uri="{9D8B030D-6E8A-4147-A177-3AD203B41FA5}">
                      <a16:colId xmlns:a16="http://schemas.microsoft.com/office/drawing/2014/main" val="2364541098"/>
                    </a:ext>
                  </a:extLst>
                </a:gridCol>
                <a:gridCol w="2241477">
                  <a:extLst>
                    <a:ext uri="{9D8B030D-6E8A-4147-A177-3AD203B41FA5}">
                      <a16:colId xmlns:a16="http://schemas.microsoft.com/office/drawing/2014/main" val="2109655416"/>
                    </a:ext>
                  </a:extLst>
                </a:gridCol>
                <a:gridCol w="2425655">
                  <a:extLst>
                    <a:ext uri="{9D8B030D-6E8A-4147-A177-3AD203B41FA5}">
                      <a16:colId xmlns:a16="http://schemas.microsoft.com/office/drawing/2014/main" val="1820513762"/>
                    </a:ext>
                  </a:extLst>
                </a:gridCol>
                <a:gridCol w="2425655">
                  <a:extLst>
                    <a:ext uri="{9D8B030D-6E8A-4147-A177-3AD203B41FA5}">
                      <a16:colId xmlns:a16="http://schemas.microsoft.com/office/drawing/2014/main" val="3318332680"/>
                    </a:ext>
                  </a:extLst>
                </a:gridCol>
              </a:tblGrid>
              <a:tr h="538504">
                <a:tc>
                  <a:txBody>
                    <a:bodyPr/>
                    <a:lstStyle/>
                    <a:p>
                      <a:pPr algn="ctr"/>
                      <a:r>
                        <a:rPr kumimoji="1" lang="ja-JP" altLang="en-US" sz="900"/>
                        <a:t>出力件数</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kumimoji="1" lang="en-US" altLang="ja-JP" sz="900" dirty="0"/>
                        <a:t>【</a:t>
                      </a:r>
                      <a:r>
                        <a:rPr kumimoji="1" lang="ja-JP" altLang="en-US" sz="900" dirty="0"/>
                        <a:t>画面出力</a:t>
                      </a:r>
                      <a:r>
                        <a:rPr kumimoji="1" lang="en-US" altLang="ja-JP" sz="900" dirty="0"/>
                        <a:t>】</a:t>
                      </a:r>
                    </a:p>
                    <a:p>
                      <a:pPr algn="ctr"/>
                      <a:r>
                        <a:rPr kumimoji="1" lang="ja-JP" altLang="en-US" sz="900" dirty="0"/>
                        <a:t>実行時間／使用量／使用率（</a:t>
                      </a:r>
                      <a:r>
                        <a:rPr kumimoji="1" lang="en-US" altLang="ja-JP" sz="900" dirty="0"/>
                        <a:t>※1</a:t>
                      </a:r>
                      <a:r>
                        <a:rPr kumimoji="1" lang="ja-JP" altLang="en-US" sz="900" dirty="0"/>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kumimoji="1" lang="en-US" altLang="ja-JP" sz="900"/>
                        <a:t>【CSV</a:t>
                      </a:r>
                      <a:r>
                        <a:rPr kumimoji="1" lang="ja-JP" altLang="en-US" sz="900"/>
                        <a:t>出力</a:t>
                      </a:r>
                      <a:r>
                        <a:rPr kumimoji="1" lang="en-US" altLang="ja-JP" sz="900"/>
                        <a:t>】</a:t>
                      </a:r>
                    </a:p>
                    <a:p>
                      <a:pPr algn="ctr"/>
                      <a:r>
                        <a:rPr kumimoji="1" lang="ja-JP" altLang="en-US" sz="900"/>
                        <a:t>実行時間／使用量／使用率（</a:t>
                      </a:r>
                      <a:r>
                        <a:rPr kumimoji="1" lang="en-US" altLang="ja-JP" sz="900"/>
                        <a:t>※1</a:t>
                      </a:r>
                      <a:r>
                        <a:rPr kumimoji="1" lang="ja-JP" altLang="en-US" sz="900"/>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kumimoji="1" lang="en-US" altLang="ja-JP" sz="900"/>
                        <a:t>【</a:t>
                      </a:r>
                      <a:r>
                        <a:rPr kumimoji="1" lang="ja-JP" altLang="en-US" sz="900"/>
                        <a:t>一括出力</a:t>
                      </a:r>
                      <a:r>
                        <a:rPr kumimoji="1" lang="en-US" altLang="ja-JP" sz="900"/>
                        <a:t>】</a:t>
                      </a:r>
                    </a:p>
                    <a:p>
                      <a:pPr algn="ctr"/>
                      <a:r>
                        <a:rPr kumimoji="1" lang="ja-JP" altLang="en-US" sz="900"/>
                        <a:t>実行時間／使用量／使用率（</a:t>
                      </a:r>
                      <a:r>
                        <a:rPr kumimoji="1" lang="en-US" altLang="ja-JP" sz="900"/>
                        <a:t>※1</a:t>
                      </a:r>
                      <a:r>
                        <a:rPr kumimoji="1" lang="ja-JP" altLang="en-US" sz="900"/>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284721616"/>
                  </a:ext>
                </a:extLst>
              </a:tr>
              <a:tr h="179613">
                <a:tc>
                  <a:txBody>
                    <a:bodyPr/>
                    <a:lstStyle/>
                    <a:p>
                      <a:pPr algn="ctr"/>
                      <a:r>
                        <a:rPr kumimoji="1" lang="en-US" altLang="ja-JP" sz="900"/>
                        <a:t>50</a:t>
                      </a:r>
                      <a:r>
                        <a:rPr kumimoji="1" lang="ja-JP" altLang="en-US" sz="900"/>
                        <a:t>万件</a:t>
                      </a:r>
                    </a:p>
                  </a:txBody>
                  <a:tcPr marL="72000" marT="18000" marB="1800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a:t>00:03:30</a:t>
                      </a:r>
                      <a:r>
                        <a:rPr kumimoji="1" lang="ja-JP" altLang="en-US" sz="900"/>
                        <a:t>／</a:t>
                      </a:r>
                      <a:r>
                        <a:rPr kumimoji="1" lang="en-US" altLang="ja-JP" sz="900"/>
                        <a:t>11.2GB</a:t>
                      </a:r>
                      <a:r>
                        <a:rPr kumimoji="1" lang="ja-JP" altLang="en-US" sz="900"/>
                        <a:t>／</a:t>
                      </a:r>
                      <a:r>
                        <a:rPr kumimoji="1" lang="en-US" altLang="ja-JP" sz="900"/>
                        <a:t>35.1%</a:t>
                      </a:r>
                      <a:endParaRPr kumimoji="1" lang="ja-JP" altLang="en-US" sz="900"/>
                    </a:p>
                  </a:txBody>
                  <a:tcPr marL="72000" marT="18000" marB="1800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t>00:01:18</a:t>
                      </a:r>
                      <a:r>
                        <a:rPr kumimoji="1" lang="ja-JP" altLang="en-US" sz="900" dirty="0"/>
                        <a:t>／</a:t>
                      </a:r>
                      <a:r>
                        <a:rPr kumimoji="1" lang="en-US" altLang="ja-JP" sz="900" dirty="0"/>
                        <a:t>11.1GB</a:t>
                      </a:r>
                      <a:r>
                        <a:rPr kumimoji="1" lang="ja-JP" altLang="en-US" sz="900" dirty="0"/>
                        <a:t>／</a:t>
                      </a:r>
                      <a:r>
                        <a:rPr kumimoji="1" lang="en-US" altLang="ja-JP" sz="900" dirty="0"/>
                        <a:t>34.5%</a:t>
                      </a:r>
                      <a:endParaRPr kumimoji="1" lang="ja-JP" altLang="en-US" sz="900" dirty="0"/>
                    </a:p>
                  </a:txBody>
                  <a:tcPr marL="72000" marT="18000" marB="1800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a:t>00:01:03</a:t>
                      </a:r>
                      <a:r>
                        <a:rPr kumimoji="1" lang="ja-JP" altLang="en-US" sz="900"/>
                        <a:t>／</a:t>
                      </a:r>
                      <a:r>
                        <a:rPr kumimoji="1" lang="en-US" altLang="ja-JP" sz="900"/>
                        <a:t>8.6GB</a:t>
                      </a:r>
                      <a:r>
                        <a:rPr kumimoji="1" lang="ja-JP" altLang="en-US" sz="900"/>
                        <a:t>／</a:t>
                      </a:r>
                      <a:r>
                        <a:rPr kumimoji="1" lang="en-US" altLang="ja-JP" sz="900"/>
                        <a:t>26.8%</a:t>
                      </a:r>
                      <a:endParaRPr kumimoji="1" lang="ja-JP" altLang="en-US" sz="900"/>
                    </a:p>
                  </a:txBody>
                  <a:tcPr marL="72000" marT="18000" marB="18000"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4969997"/>
                  </a:ext>
                </a:extLst>
              </a:tr>
              <a:tr h="136054">
                <a:tc>
                  <a:txBody>
                    <a:bodyPr/>
                    <a:lstStyle/>
                    <a:p>
                      <a:pPr algn="ctr"/>
                      <a:r>
                        <a:rPr kumimoji="1" lang="en-US" altLang="ja-JP" sz="900" dirty="0"/>
                        <a:t>100</a:t>
                      </a:r>
                      <a:r>
                        <a:rPr kumimoji="1" lang="ja-JP" altLang="en-US" sz="900" dirty="0"/>
                        <a:t>万件</a:t>
                      </a:r>
                    </a:p>
                  </a:txBody>
                  <a:tcPr marL="72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a:t>00:05:22</a:t>
                      </a:r>
                      <a:r>
                        <a:rPr kumimoji="1" lang="ja-JP" altLang="en-US" sz="900"/>
                        <a:t>／</a:t>
                      </a:r>
                      <a:r>
                        <a:rPr kumimoji="1" lang="en-US" altLang="ja-JP" sz="900"/>
                        <a:t>23.3GB</a:t>
                      </a:r>
                      <a:r>
                        <a:rPr kumimoji="1" lang="ja-JP" altLang="en-US" sz="900"/>
                        <a:t>／</a:t>
                      </a:r>
                      <a:r>
                        <a:rPr kumimoji="1" lang="en-US" altLang="ja-JP" sz="900"/>
                        <a:t>72.8%</a:t>
                      </a:r>
                      <a:endParaRPr kumimoji="1" lang="ja-JP" altLang="en-US" sz="900"/>
                    </a:p>
                  </a:txBody>
                  <a:tcPr marL="72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a:t>00:02:28</a:t>
                      </a:r>
                      <a:r>
                        <a:rPr kumimoji="1" lang="ja-JP" altLang="en-US" sz="900"/>
                        <a:t>／</a:t>
                      </a:r>
                      <a:r>
                        <a:rPr kumimoji="1" lang="en-US" altLang="ja-JP" sz="900"/>
                        <a:t>22.8GB</a:t>
                      </a:r>
                      <a:r>
                        <a:rPr kumimoji="1" lang="ja-JP" altLang="en-US" sz="900"/>
                        <a:t>／</a:t>
                      </a:r>
                      <a:r>
                        <a:rPr kumimoji="1" lang="en-US" altLang="ja-JP" sz="900"/>
                        <a:t>71.4%</a:t>
                      </a:r>
                      <a:endParaRPr kumimoji="1" lang="ja-JP" altLang="en-US" sz="900"/>
                    </a:p>
                  </a:txBody>
                  <a:tcPr marL="72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a:t>00:02:01</a:t>
                      </a:r>
                      <a:r>
                        <a:rPr kumimoji="1" lang="ja-JP" altLang="en-US" sz="900"/>
                        <a:t>／</a:t>
                      </a:r>
                      <a:r>
                        <a:rPr kumimoji="1" lang="en-US" altLang="ja-JP" sz="900"/>
                        <a:t>19.3GB</a:t>
                      </a:r>
                      <a:r>
                        <a:rPr kumimoji="1" lang="ja-JP" altLang="en-US" sz="900"/>
                        <a:t>／</a:t>
                      </a:r>
                      <a:r>
                        <a:rPr kumimoji="1" lang="en-US" altLang="ja-JP" sz="900"/>
                        <a:t>60.3%</a:t>
                      </a:r>
                      <a:endParaRPr kumimoji="1" lang="ja-JP" altLang="en-US" sz="900"/>
                    </a:p>
                  </a:txBody>
                  <a:tcPr marL="72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151274"/>
                  </a:ext>
                </a:extLst>
              </a:tr>
              <a:tr h="136054">
                <a:tc>
                  <a:txBody>
                    <a:bodyPr/>
                    <a:lstStyle/>
                    <a:p>
                      <a:pPr algn="ctr"/>
                      <a:r>
                        <a:rPr kumimoji="1" lang="en-US" altLang="ja-JP" sz="900"/>
                        <a:t>150</a:t>
                      </a:r>
                      <a:r>
                        <a:rPr kumimoji="1" lang="ja-JP" altLang="en-US" sz="900"/>
                        <a:t>万件</a:t>
                      </a:r>
                    </a:p>
                  </a:txBody>
                  <a:tcPr marL="72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900"/>
                        <a:t>00:10:03</a:t>
                      </a:r>
                      <a:r>
                        <a:rPr kumimoji="1" lang="ja-JP" altLang="en-US" sz="900"/>
                        <a:t>／</a:t>
                      </a:r>
                      <a:r>
                        <a:rPr kumimoji="1" lang="en-US" altLang="ja-JP" sz="900"/>
                        <a:t>27.2GB</a:t>
                      </a:r>
                      <a:r>
                        <a:rPr kumimoji="1" lang="ja-JP" altLang="en-US" sz="900"/>
                        <a:t>／</a:t>
                      </a:r>
                      <a:r>
                        <a:rPr kumimoji="1" lang="en-US" altLang="ja-JP" sz="900"/>
                        <a:t>85.2%</a:t>
                      </a:r>
                      <a:endParaRPr kumimoji="1" lang="ja-JP" altLang="en-US" sz="900"/>
                    </a:p>
                  </a:txBody>
                  <a:tcPr marL="72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900" dirty="0"/>
                        <a:t>00:05:10</a:t>
                      </a:r>
                      <a:r>
                        <a:rPr kumimoji="1" lang="ja-JP" altLang="en-US" sz="900" dirty="0"/>
                        <a:t>／</a:t>
                      </a:r>
                      <a:r>
                        <a:rPr kumimoji="1" lang="en-US" altLang="ja-JP" sz="900" dirty="0"/>
                        <a:t>27.7GB</a:t>
                      </a:r>
                      <a:r>
                        <a:rPr kumimoji="1" lang="ja-JP" altLang="en-US" sz="900" dirty="0"/>
                        <a:t>／</a:t>
                      </a:r>
                      <a:r>
                        <a:rPr kumimoji="1" lang="en-US" altLang="ja-JP" sz="900" dirty="0"/>
                        <a:t>86.5%</a:t>
                      </a:r>
                      <a:endParaRPr kumimoji="1" lang="ja-JP" altLang="en-US" sz="900" dirty="0"/>
                    </a:p>
                  </a:txBody>
                  <a:tcPr marL="72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900" dirty="0"/>
                        <a:t>00:04:07</a:t>
                      </a:r>
                      <a:r>
                        <a:rPr kumimoji="1" lang="ja-JP" altLang="en-US" sz="900" dirty="0"/>
                        <a:t>／</a:t>
                      </a:r>
                      <a:r>
                        <a:rPr kumimoji="1" lang="en-US" altLang="ja-JP" sz="900" dirty="0"/>
                        <a:t>27.2GB</a:t>
                      </a:r>
                      <a:r>
                        <a:rPr kumimoji="1" lang="ja-JP" altLang="en-US" sz="900" dirty="0"/>
                        <a:t>／</a:t>
                      </a:r>
                      <a:r>
                        <a:rPr kumimoji="1" lang="en-US" altLang="ja-JP" sz="900" dirty="0"/>
                        <a:t>85.1%</a:t>
                      </a:r>
                      <a:endParaRPr kumimoji="1" lang="ja-JP" altLang="en-US" sz="900" dirty="0"/>
                    </a:p>
                  </a:txBody>
                  <a:tcPr marL="72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5008165"/>
                  </a:ext>
                </a:extLst>
              </a:tr>
            </a:tbl>
          </a:graphicData>
        </a:graphic>
      </p:graphicFrame>
      <p:sp>
        <p:nvSpPr>
          <p:cNvPr id="11" name="テキスト プレースホルダー 2">
            <a:extLst>
              <a:ext uri="{FF2B5EF4-FFF2-40B4-BE49-F238E27FC236}">
                <a16:creationId xmlns:a16="http://schemas.microsoft.com/office/drawing/2014/main" id="{93EB60E8-C853-0925-1882-76580C42ABA5}"/>
              </a:ext>
            </a:extLst>
          </p:cNvPr>
          <p:cNvSpPr txBox="1">
            <a:spLocks/>
          </p:cNvSpPr>
          <p:nvPr/>
        </p:nvSpPr>
        <p:spPr>
          <a:xfrm>
            <a:off x="530948" y="3159308"/>
            <a:ext cx="6957376"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（参考）弊社での検証結果</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AP</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DB</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は別サーバーに構築、搭載メモリは共に</a:t>
            </a: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32GB</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DB</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種別：</a:t>
            </a: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Oracle</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36CDEF62-344B-7B66-CDDB-D1750AD7B124}"/>
              </a:ext>
            </a:extLst>
          </p:cNvPr>
          <p:cNvSpPr txBox="1">
            <a:spLocks/>
          </p:cNvSpPr>
          <p:nvPr/>
        </p:nvSpPr>
        <p:spPr>
          <a:xfrm>
            <a:off x="683568" y="4479962"/>
            <a:ext cx="4185068"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defRPr/>
            </a:pP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※1</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AP</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サーバーのメモリ使用量、使用率を記載しています</a:t>
            </a:r>
            <a:endPar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38005940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機能追加</a:t>
            </a:r>
            <a:r>
              <a:rPr lang="ja-JP" altLang="en-US" sz="2400">
                <a:latin typeface="+mn-ea"/>
              </a:rPr>
              <a:t> </a:t>
            </a:r>
            <a:br>
              <a:rPr lang="en-US" altLang="ja-JP" sz="2800"/>
            </a:br>
            <a:r>
              <a:rPr lang="ja-JP" altLang="en-US" sz="1800"/>
              <a:t>１．残高検索機能の追加</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graphicFrame>
        <p:nvGraphicFramePr>
          <p:cNvPr id="20" name="表 19"/>
          <p:cNvGraphicFramePr>
            <a:graphicFrameLocks noGrp="1"/>
          </p:cNvGraphicFramePr>
          <p:nvPr/>
        </p:nvGraphicFramePr>
        <p:xfrm>
          <a:off x="475066" y="1377871"/>
          <a:ext cx="3268842" cy="2664444"/>
        </p:xfrm>
        <a:graphic>
          <a:graphicData uri="http://schemas.openxmlformats.org/drawingml/2006/table">
            <a:tbl>
              <a:tblPr firstRow="1" bandRow="1">
                <a:tableStyleId>{21E4AEA4-8DFA-4A89-87EB-49C32662AFE0}</a:tableStyleId>
              </a:tblPr>
              <a:tblGrid>
                <a:gridCol w="929409">
                  <a:extLst>
                    <a:ext uri="{9D8B030D-6E8A-4147-A177-3AD203B41FA5}">
                      <a16:colId xmlns:a16="http://schemas.microsoft.com/office/drawing/2014/main" val="2522734468"/>
                    </a:ext>
                  </a:extLst>
                </a:gridCol>
                <a:gridCol w="2339433">
                  <a:extLst>
                    <a:ext uri="{9D8B030D-6E8A-4147-A177-3AD203B41FA5}">
                      <a16:colId xmlns:a16="http://schemas.microsoft.com/office/drawing/2014/main" val="2364541098"/>
                    </a:ext>
                  </a:extLst>
                </a:gridCol>
              </a:tblGrid>
              <a:tr h="233751">
                <a:tc>
                  <a:txBody>
                    <a:bodyPr/>
                    <a:lstStyle/>
                    <a:p>
                      <a:r>
                        <a:rPr kumimoji="1" lang="ja-JP" altLang="en-US" sz="900"/>
                        <a:t>機能</a:t>
                      </a:r>
                      <a:r>
                        <a:rPr kumimoji="1" lang="en-US" altLang="ja-JP" sz="900"/>
                        <a:t>ID</a:t>
                      </a:r>
                      <a:endParaRPr kumimoji="1" lang="ja-JP" altLang="en-US" sz="90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NSM00100</a:t>
                      </a:r>
                    </a:p>
                  </a:txBody>
                  <a:tcPr marL="72000" marT="0" marB="0" anchor="ctr"/>
                </a:tc>
                <a:tc>
                  <a:txBody>
                    <a:bodyPr/>
                    <a:lstStyle/>
                    <a:p>
                      <a:r>
                        <a:rPr kumimoji="1" lang="ja-JP" altLang="en-US" sz="900"/>
                        <a:t>新会社セットアップ</a:t>
                      </a:r>
                    </a:p>
                  </a:txBody>
                  <a:tcPr marL="72000" marT="18000" marB="18000" anchor="ctr"/>
                </a:tc>
                <a:extLst>
                  <a:ext uri="{0D108BD9-81ED-4DB2-BD59-A6C34878D82A}">
                    <a16:rowId xmlns:a16="http://schemas.microsoft.com/office/drawing/2014/main" val="336496999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AGP05900</a:t>
                      </a:r>
                    </a:p>
                  </a:txBody>
                  <a:tcPr marL="72000" marT="0" marB="0" anchor="ctr"/>
                </a:tc>
                <a:tc>
                  <a:txBody>
                    <a:bodyPr/>
                    <a:lstStyle/>
                    <a:p>
                      <a:r>
                        <a:rPr kumimoji="1" lang="ja-JP" altLang="en-US" sz="900"/>
                        <a:t>残高検索</a:t>
                      </a:r>
                    </a:p>
                  </a:txBody>
                  <a:tcPr marL="72000" marT="18000" marB="18000" anchor="ctr"/>
                </a:tc>
                <a:extLst>
                  <a:ext uri="{0D108BD9-81ED-4DB2-BD59-A6C34878D82A}">
                    <a16:rowId xmlns:a16="http://schemas.microsoft.com/office/drawing/2014/main" val="424151274"/>
                  </a:ext>
                </a:extLst>
              </a:tr>
              <a:tr h="136054">
                <a:tc>
                  <a:txBody>
                    <a:bodyPr/>
                    <a:lstStyle/>
                    <a:p>
                      <a:r>
                        <a:rPr kumimoji="1" lang="en-US" altLang="ja-JP" sz="900"/>
                        <a:t>CLD260</a:t>
                      </a:r>
                      <a:endParaRPr kumimoji="1" lang="ja-JP" altLang="en-US" sz="900"/>
                    </a:p>
                  </a:txBody>
                  <a:tcPr marL="72000" marT="0" marB="0" anchor="ctr"/>
                </a:tc>
                <a:tc>
                  <a:txBody>
                    <a:bodyPr/>
                    <a:lstStyle/>
                    <a:p>
                      <a:r>
                        <a:rPr kumimoji="1" lang="zh-TW" altLang="en-US" sz="900"/>
                        <a:t>対象科目選択</a:t>
                      </a:r>
                      <a:endParaRPr kumimoji="1" lang="ja-JP" altLang="en-US" sz="900"/>
                    </a:p>
                  </a:txBody>
                  <a:tcPr marL="72000" marT="18000" marB="18000" anchor="ctr"/>
                </a:tc>
                <a:extLst>
                  <a:ext uri="{0D108BD9-81ED-4DB2-BD59-A6C34878D82A}">
                    <a16:rowId xmlns:a16="http://schemas.microsoft.com/office/drawing/2014/main" val="3295008165"/>
                  </a:ext>
                </a:extLst>
              </a:tr>
              <a:tr h="136054">
                <a:tc>
                  <a:txBody>
                    <a:bodyPr/>
                    <a:lstStyle/>
                    <a:p>
                      <a:r>
                        <a:rPr kumimoji="1" lang="en-US" altLang="ja-JP" sz="900"/>
                        <a:t>CLD275</a:t>
                      </a:r>
                      <a:endParaRPr kumimoji="1" lang="ja-JP" altLang="en-US" sz="900"/>
                    </a:p>
                  </a:txBody>
                  <a:tcPr marL="72000" marT="0" marB="0" anchor="ctr"/>
                </a:tc>
                <a:tc>
                  <a:txBody>
                    <a:bodyPr/>
                    <a:lstStyle/>
                    <a:p>
                      <a:r>
                        <a:rPr kumimoji="1" lang="ja-JP" altLang="en-US" sz="900"/>
                        <a:t>取引先・社員選択</a:t>
                      </a:r>
                    </a:p>
                  </a:txBody>
                  <a:tcPr marL="72000" marT="18000" marB="18000" anchor="ctr"/>
                </a:tc>
                <a:extLst>
                  <a:ext uri="{0D108BD9-81ED-4DB2-BD59-A6C34878D82A}">
                    <a16:rowId xmlns:a16="http://schemas.microsoft.com/office/drawing/2014/main" val="2866279127"/>
                  </a:ext>
                </a:extLst>
              </a:tr>
              <a:tr h="136054">
                <a:tc>
                  <a:txBody>
                    <a:bodyPr/>
                    <a:lstStyle/>
                    <a:p>
                      <a:r>
                        <a:rPr kumimoji="1" lang="en-US" altLang="ja-JP" sz="900"/>
                        <a:t>CLD321</a:t>
                      </a:r>
                      <a:endParaRPr kumimoji="1" lang="ja-JP" altLang="en-US" sz="900"/>
                    </a:p>
                  </a:txBody>
                  <a:tcPr marL="72000" marT="0" marB="0" anchor="ctr"/>
                </a:tc>
                <a:tc>
                  <a:txBody>
                    <a:bodyPr/>
                    <a:lstStyle/>
                    <a:p>
                      <a:r>
                        <a:rPr kumimoji="1" lang="ja-JP" altLang="en-US" sz="900"/>
                        <a:t>組織レベル選択</a:t>
                      </a:r>
                    </a:p>
                  </a:txBody>
                  <a:tcPr marL="72000" marT="18000" marB="18000" anchor="ctr"/>
                </a:tc>
                <a:extLst>
                  <a:ext uri="{0D108BD9-81ED-4DB2-BD59-A6C34878D82A}">
                    <a16:rowId xmlns:a16="http://schemas.microsoft.com/office/drawing/2014/main" val="3973697717"/>
                  </a:ext>
                </a:extLst>
              </a:tr>
              <a:tr h="136054">
                <a:tc>
                  <a:txBody>
                    <a:bodyPr/>
                    <a:lstStyle/>
                    <a:p>
                      <a:r>
                        <a:rPr kumimoji="1" lang="en-US" altLang="ja-JP" sz="900"/>
                        <a:t>CLD322</a:t>
                      </a:r>
                      <a:endParaRPr kumimoji="1" lang="ja-JP" altLang="en-US" sz="900"/>
                    </a:p>
                  </a:txBody>
                  <a:tcPr marL="72000" marT="0" marB="0" anchor="ctr"/>
                </a:tc>
                <a:tc>
                  <a:txBody>
                    <a:bodyPr/>
                    <a:lstStyle/>
                    <a:p>
                      <a:r>
                        <a:rPr kumimoji="1" lang="ja-JP" altLang="en-US" sz="900"/>
                        <a:t>部門選択</a:t>
                      </a:r>
                    </a:p>
                  </a:txBody>
                  <a:tcPr marL="72000" marT="18000" marB="18000" anchor="ctr"/>
                </a:tc>
                <a:extLst>
                  <a:ext uri="{0D108BD9-81ED-4DB2-BD59-A6C34878D82A}">
                    <a16:rowId xmlns:a16="http://schemas.microsoft.com/office/drawing/2014/main" val="275244729"/>
                  </a:ext>
                </a:extLst>
              </a:tr>
              <a:tr h="136054">
                <a:tc>
                  <a:txBody>
                    <a:bodyPr/>
                    <a:lstStyle/>
                    <a:p>
                      <a:r>
                        <a:rPr kumimoji="1" lang="en-US" altLang="ja-JP" sz="900"/>
                        <a:t>CLD323</a:t>
                      </a:r>
                      <a:endParaRPr kumimoji="1" lang="ja-JP" altLang="en-US" sz="900"/>
                    </a:p>
                  </a:txBody>
                  <a:tcPr marL="72000" marT="0" marB="0" anchor="ctr"/>
                </a:tc>
                <a:tc>
                  <a:txBody>
                    <a:bodyPr/>
                    <a:lstStyle/>
                    <a:p>
                      <a:r>
                        <a:rPr kumimoji="1" lang="ja-JP" altLang="en-US" sz="900"/>
                        <a:t>外貨選択</a:t>
                      </a:r>
                    </a:p>
                  </a:txBody>
                  <a:tcPr marL="72000" marT="18000" marB="18000" anchor="ctr"/>
                </a:tc>
                <a:extLst>
                  <a:ext uri="{0D108BD9-81ED-4DB2-BD59-A6C34878D82A}">
                    <a16:rowId xmlns:a16="http://schemas.microsoft.com/office/drawing/2014/main" val="7333749"/>
                  </a:ext>
                </a:extLst>
              </a:tr>
              <a:tr h="136054">
                <a:tc>
                  <a:txBody>
                    <a:bodyPr/>
                    <a:lstStyle/>
                    <a:p>
                      <a:r>
                        <a:rPr kumimoji="1" lang="en-US" altLang="ja-JP" sz="900"/>
                        <a:t>CLD324</a:t>
                      </a:r>
                      <a:endParaRPr kumimoji="1" lang="ja-JP" altLang="en-US" sz="900"/>
                    </a:p>
                  </a:txBody>
                  <a:tcPr marL="72000" marT="0" marB="0" anchor="ctr"/>
                </a:tc>
                <a:tc>
                  <a:txBody>
                    <a:bodyPr/>
                    <a:lstStyle/>
                    <a:p>
                      <a:r>
                        <a:rPr kumimoji="1" lang="ja-JP" altLang="en-US" sz="900"/>
                        <a:t>機能・プロジェクト選択</a:t>
                      </a:r>
                    </a:p>
                  </a:txBody>
                  <a:tcPr marL="72000" marT="18000" marB="18000" anchor="ctr"/>
                </a:tc>
                <a:extLst>
                  <a:ext uri="{0D108BD9-81ED-4DB2-BD59-A6C34878D82A}">
                    <a16:rowId xmlns:a16="http://schemas.microsoft.com/office/drawing/2014/main" val="3546049455"/>
                  </a:ext>
                </a:extLst>
              </a:tr>
              <a:tr h="136054">
                <a:tc>
                  <a:txBody>
                    <a:bodyPr/>
                    <a:lstStyle/>
                    <a:p>
                      <a:r>
                        <a:rPr kumimoji="1" lang="en-US" altLang="ja-JP" sz="900"/>
                        <a:t>CLD325</a:t>
                      </a:r>
                      <a:endParaRPr kumimoji="1" lang="ja-JP" altLang="en-US" sz="900"/>
                    </a:p>
                  </a:txBody>
                  <a:tcPr marL="72000" marT="0" marB="0" anchor="ctr"/>
                </a:tc>
                <a:tc>
                  <a:txBody>
                    <a:bodyPr/>
                    <a:lstStyle/>
                    <a:p>
                      <a:r>
                        <a:rPr kumimoji="1" lang="zh-CN" altLang="en-US" sz="900"/>
                        <a:t>検索条件登録</a:t>
                      </a:r>
                      <a:endParaRPr kumimoji="1" lang="ja-JP" altLang="en-US" sz="900"/>
                    </a:p>
                  </a:txBody>
                  <a:tcPr marL="72000" marT="18000" marB="18000" anchor="ctr"/>
                </a:tc>
                <a:extLst>
                  <a:ext uri="{0D108BD9-81ED-4DB2-BD59-A6C34878D82A}">
                    <a16:rowId xmlns:a16="http://schemas.microsoft.com/office/drawing/2014/main" val="2579506327"/>
                  </a:ext>
                </a:extLst>
              </a:tr>
              <a:tr h="136054">
                <a:tc>
                  <a:txBody>
                    <a:bodyPr/>
                    <a:lstStyle/>
                    <a:p>
                      <a:r>
                        <a:rPr kumimoji="1" lang="en-US" altLang="ja-JP" sz="900"/>
                        <a:t>CLD326</a:t>
                      </a:r>
                      <a:endParaRPr kumimoji="1" lang="ja-JP" altLang="en-US" sz="900"/>
                    </a:p>
                  </a:txBody>
                  <a:tcPr marL="72000" marT="0" marB="0" anchor="ctr"/>
                </a:tc>
                <a:tc>
                  <a:txBody>
                    <a:bodyPr/>
                    <a:lstStyle/>
                    <a:p>
                      <a:r>
                        <a:rPr kumimoji="1" lang="zh-CN" altLang="en-US" sz="900"/>
                        <a:t>検索条件読込</a:t>
                      </a:r>
                      <a:endParaRPr kumimoji="1" lang="ja-JP" altLang="en-US" sz="900"/>
                    </a:p>
                  </a:txBody>
                  <a:tcPr marL="72000" marT="18000" marB="18000" anchor="ctr"/>
                </a:tc>
                <a:extLst>
                  <a:ext uri="{0D108BD9-81ED-4DB2-BD59-A6C34878D82A}">
                    <a16:rowId xmlns:a16="http://schemas.microsoft.com/office/drawing/2014/main" val="4197727511"/>
                  </a:ext>
                </a:extLst>
              </a:tr>
              <a:tr h="136054">
                <a:tc>
                  <a:txBody>
                    <a:bodyPr/>
                    <a:lstStyle/>
                    <a:p>
                      <a:r>
                        <a:rPr kumimoji="1" lang="en-US" altLang="ja-JP" sz="900"/>
                        <a:t>CLD327</a:t>
                      </a:r>
                      <a:endParaRPr kumimoji="1" lang="ja-JP" altLang="en-US" sz="900"/>
                    </a:p>
                  </a:txBody>
                  <a:tcPr marL="72000" marT="0" marB="0" anchor="ctr"/>
                </a:tc>
                <a:tc>
                  <a:txBody>
                    <a:bodyPr/>
                    <a:lstStyle/>
                    <a:p>
                      <a:r>
                        <a:rPr kumimoji="1" lang="ja-JP" altLang="en-US" sz="900"/>
                        <a:t>一括処理</a:t>
                      </a:r>
                    </a:p>
                  </a:txBody>
                  <a:tcPr marL="72000" marT="18000" marB="18000" anchor="ctr"/>
                </a:tc>
                <a:extLst>
                  <a:ext uri="{0D108BD9-81ED-4DB2-BD59-A6C34878D82A}">
                    <a16:rowId xmlns:a16="http://schemas.microsoft.com/office/drawing/2014/main" val="3590238694"/>
                  </a:ext>
                </a:extLst>
              </a:tr>
              <a:tr h="136054">
                <a:tc>
                  <a:txBody>
                    <a:bodyPr/>
                    <a:lstStyle/>
                    <a:p>
                      <a:r>
                        <a:rPr kumimoji="1" lang="en-US" altLang="ja-JP" sz="900"/>
                        <a:t>CLD328</a:t>
                      </a:r>
                      <a:endParaRPr kumimoji="1" lang="ja-JP" altLang="en-US" sz="900"/>
                    </a:p>
                  </a:txBody>
                  <a:tcPr marL="72000" marT="0" marB="0" anchor="ctr"/>
                </a:tc>
                <a:tc>
                  <a:txBody>
                    <a:bodyPr/>
                    <a:lstStyle/>
                    <a:p>
                      <a:r>
                        <a:rPr kumimoji="1" lang="zh-TW" altLang="en-US" sz="900"/>
                        <a:t>処理結果（一括）</a:t>
                      </a:r>
                      <a:endParaRPr kumimoji="1" lang="ja-JP" altLang="en-US" sz="900"/>
                    </a:p>
                  </a:txBody>
                  <a:tcPr marL="72000" marT="18000" marB="18000" anchor="ctr"/>
                </a:tc>
                <a:extLst>
                  <a:ext uri="{0D108BD9-81ED-4DB2-BD59-A6C34878D82A}">
                    <a16:rowId xmlns:a16="http://schemas.microsoft.com/office/drawing/2014/main" val="3513761092"/>
                  </a:ext>
                </a:extLst>
              </a:tr>
              <a:tr h="136054">
                <a:tc>
                  <a:txBody>
                    <a:bodyPr/>
                    <a:lstStyle/>
                    <a:p>
                      <a:r>
                        <a:rPr kumimoji="1" lang="en-US" altLang="ja-JP" sz="900"/>
                        <a:t>ACC00300</a:t>
                      </a:r>
                      <a:endParaRPr kumimoji="1" lang="ja-JP" altLang="en-US" sz="900"/>
                    </a:p>
                  </a:txBody>
                  <a:tcPr marL="72000" marT="0" marB="0" anchor="ctr"/>
                </a:tc>
                <a:tc>
                  <a:txBody>
                    <a:bodyPr/>
                    <a:lstStyle/>
                    <a:p>
                      <a:r>
                        <a:rPr kumimoji="1" lang="ja-JP" altLang="en-US" sz="900"/>
                        <a:t>帳票出力件数チェックサービス</a:t>
                      </a:r>
                    </a:p>
                  </a:txBody>
                  <a:tcPr marL="72000" marT="18000" marB="18000" anchor="ctr"/>
                </a:tc>
                <a:extLst>
                  <a:ext uri="{0D108BD9-81ED-4DB2-BD59-A6C34878D82A}">
                    <a16:rowId xmlns:a16="http://schemas.microsoft.com/office/drawing/2014/main" val="2152188747"/>
                  </a:ext>
                </a:extLst>
              </a:tr>
              <a:tr h="136054">
                <a:tc>
                  <a:txBody>
                    <a:bodyPr/>
                    <a:lstStyle/>
                    <a:p>
                      <a:r>
                        <a:rPr kumimoji="1" lang="en-US" altLang="ja-JP" sz="900"/>
                        <a:t>-</a:t>
                      </a:r>
                      <a:endParaRPr kumimoji="1" lang="ja-JP" altLang="en-US" sz="900"/>
                    </a:p>
                  </a:txBody>
                  <a:tcPr marL="72000" marT="0" marB="0" anchor="ctr"/>
                </a:tc>
                <a:tc>
                  <a:txBody>
                    <a:bodyPr/>
                    <a:lstStyle/>
                    <a:p>
                      <a:r>
                        <a:rPr kumimoji="1" lang="ja-JP" altLang="en-US" sz="900" dirty="0"/>
                        <a:t>残高検索実行ツール</a:t>
                      </a:r>
                    </a:p>
                  </a:txBody>
                  <a:tcPr marL="72000" marT="18000" marB="18000" anchor="ctr"/>
                </a:tc>
                <a:extLst>
                  <a:ext uri="{0D108BD9-81ED-4DB2-BD59-A6C34878D82A}">
                    <a16:rowId xmlns:a16="http://schemas.microsoft.com/office/drawing/2014/main" val="2322707665"/>
                  </a:ext>
                </a:extLst>
              </a:tr>
            </a:tbl>
          </a:graphicData>
        </a:graphic>
      </p:graphicFrame>
      <p:sp>
        <p:nvSpPr>
          <p:cNvPr id="24" name="テキスト プレースホルダー 2"/>
          <p:cNvSpPr txBox="1">
            <a:spLocks/>
          </p:cNvSpPr>
          <p:nvPr/>
        </p:nvSpPr>
        <p:spPr>
          <a:xfrm>
            <a:off x="331050" y="1131590"/>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・追加／</a:t>
            </a:r>
            <a:r>
              <a:rPr lang="ja-JP" altLang="en-US" sz="1100" dirty="0">
                <a:solidFill>
                  <a:prstClr val="black"/>
                </a:solidFill>
                <a:latin typeface="メイリオ"/>
                <a:ea typeface="メイリオ"/>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71332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5" y="1851671"/>
            <a:ext cx="8426450" cy="144016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a:t>
            </a:r>
            <a:r>
              <a:rPr lang="ja-JP" altLang="en-US" dirty="0">
                <a:solidFill>
                  <a:prstClr val="black"/>
                </a:solidFill>
                <a:latin typeface="メイリオ"/>
                <a:ea typeface="メイリオ"/>
              </a:rPr>
              <a:t>控除割合の切替日前後の取引における以下の事象に対応しました</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①切替日前の税率で修正・登録した伝票の税額が、切替日後の税率で集計される</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②切替日前の取引の赤伝票を、切替日後の伝票日付で登録した場合、切替日後の税率で集計される</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③締処理の期間が切替日を跨いだ場合、締次処理で発生する税額の端数調整伝票が締日の税率で処理される</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2" y="3255826"/>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控除割合の切替日前後に登録した取引がより正確に処理できます</a:t>
            </a:r>
            <a:endParaRPr lang="en-US" altLang="ja-JP" dirty="0">
              <a:solidFill>
                <a:prstClr val="black"/>
              </a:solidFill>
              <a:latin typeface="メイリオ"/>
              <a:ea typeface="メイリオ"/>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「免税事業者等からの課税仕入れに係る経過措置」適用時の税額</a:t>
            </a:r>
            <a:r>
              <a:rPr lang="ja-JP" altLang="en-US">
                <a:solidFill>
                  <a:prstClr val="black"/>
                </a:solidFill>
                <a:latin typeface="メイリオ"/>
                <a:ea typeface="メイリオ"/>
              </a:rPr>
              <a:t>の算出</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方法を</a:t>
            </a:r>
            <a:r>
              <a:rPr lang="ja-JP" altLang="en-US">
                <a:solidFill>
                  <a:prstClr val="black"/>
                </a:solidFill>
                <a:latin typeface="メイリオ"/>
                <a:ea typeface="メイリオ"/>
              </a:rPr>
              <a:t>変更</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819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006328"/>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lang="ja-JP" altLang="en-US" sz="1400" b="1" dirty="0">
                <a:solidFill>
                  <a:srgbClr val="008CCF"/>
                </a:solidFill>
                <a:latin typeface="メイリオ"/>
                <a:ea typeface="メイリオ"/>
              </a:rPr>
              <a:t>事象①</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消費税集計機能においては「伝票日付」を基準日として税額を集計しているため</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切替日前の税率に修正・登録した伝票が、切替日後の税率で集計され</a:t>
            </a:r>
            <a:r>
              <a:rPr lang="ja-JP" altLang="en-US" dirty="0">
                <a:solidFill>
                  <a:prstClr val="black"/>
                </a:solidFill>
                <a:latin typeface="メイリオ"/>
                <a:ea typeface="メイリオ"/>
              </a:rPr>
              <a:t>ていました</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　　</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12" name="図 11">
            <a:extLst>
              <a:ext uri="{FF2B5EF4-FFF2-40B4-BE49-F238E27FC236}">
                <a16:creationId xmlns:a16="http://schemas.microsoft.com/office/drawing/2014/main" id="{FBBFF1C1-CFC8-992D-2E8B-5D8788F40D4D}"/>
              </a:ext>
            </a:extLst>
          </p:cNvPr>
          <p:cNvPicPr>
            <a:picLocks noChangeAspect="1"/>
          </p:cNvPicPr>
          <p:nvPr/>
        </p:nvPicPr>
        <p:blipFill>
          <a:blip r:embed="rId3"/>
          <a:stretch>
            <a:fillRect/>
          </a:stretch>
        </p:blipFill>
        <p:spPr>
          <a:xfrm>
            <a:off x="633425" y="1749139"/>
            <a:ext cx="8137183" cy="2919505"/>
          </a:xfrm>
          <a:prstGeom prst="rect">
            <a:avLst/>
          </a:prstGeom>
        </p:spPr>
      </p:pic>
    </p:spTree>
    <p:extLst>
      <p:ext uri="{BB962C8B-B14F-4D97-AF65-F5344CB8AC3E}">
        <p14:creationId xmlns:p14="http://schemas.microsoft.com/office/powerpoint/2010/main" val="438720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966415"/>
            <a:ext cx="8713725"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lang="ja-JP" altLang="en-US" sz="1400" b="1">
                <a:solidFill>
                  <a:srgbClr val="008CCF"/>
                </a:solidFill>
                <a:latin typeface="メイリオ"/>
                <a:ea typeface="メイリオ"/>
              </a:rPr>
              <a:t>事象①の対応</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・税処理マスタ、税処理コード控除可能割合マスタに、固定の控除割合を持つ税処理コードを登録できるよう対応しました</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・切替日以前の取引を切替日後の伝票日付で計上したい場合には、固定控除割合の税処理コードをご利用ください</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pic>
        <p:nvPicPr>
          <p:cNvPr id="10" name="図 9">
            <a:extLst>
              <a:ext uri="{FF2B5EF4-FFF2-40B4-BE49-F238E27FC236}">
                <a16:creationId xmlns:a16="http://schemas.microsoft.com/office/drawing/2014/main" id="{43EE8CB7-2DBA-ABFF-0CC2-96E73F0291B7}"/>
              </a:ext>
            </a:extLst>
          </p:cNvPr>
          <p:cNvPicPr>
            <a:picLocks noChangeAspect="1"/>
          </p:cNvPicPr>
          <p:nvPr/>
        </p:nvPicPr>
        <p:blipFill>
          <a:blip r:embed="rId3"/>
          <a:stretch>
            <a:fillRect/>
          </a:stretch>
        </p:blipFill>
        <p:spPr>
          <a:xfrm>
            <a:off x="648500" y="1710804"/>
            <a:ext cx="7924000" cy="3089265"/>
          </a:xfrm>
          <a:prstGeom prst="rect">
            <a:avLst/>
          </a:prstGeom>
        </p:spPr>
      </p:pic>
    </p:spTree>
    <p:extLst>
      <p:ext uri="{BB962C8B-B14F-4D97-AF65-F5344CB8AC3E}">
        <p14:creationId xmlns:p14="http://schemas.microsoft.com/office/powerpoint/2010/main" val="27610111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AI 生成コンテンツは間違っている可能性があります。">
            <a:extLst>
              <a:ext uri="{FF2B5EF4-FFF2-40B4-BE49-F238E27FC236}">
                <a16:creationId xmlns:a16="http://schemas.microsoft.com/office/drawing/2014/main" id="{391CD23A-2C2D-8628-9A01-DD07687AFA77}"/>
              </a:ext>
            </a:extLst>
          </p:cNvPr>
          <p:cNvPicPr>
            <a:picLocks noChangeAspect="1"/>
          </p:cNvPicPr>
          <p:nvPr/>
        </p:nvPicPr>
        <p:blipFill>
          <a:blip r:embed="rId3"/>
          <a:stretch>
            <a:fillRect/>
          </a:stretch>
        </p:blipFill>
        <p:spPr>
          <a:xfrm>
            <a:off x="357187" y="2010580"/>
            <a:ext cx="8639299" cy="1655618"/>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034883"/>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lang="ja-JP" altLang="en-US" sz="1400" b="1">
                <a:solidFill>
                  <a:srgbClr val="008CCF"/>
                </a:solidFill>
                <a:latin typeface="メイリオ"/>
                <a:ea typeface="メイリオ"/>
              </a:rPr>
              <a:t>事象②</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消費税集計機能においては「伝票日付」を基準日として税額を集計しているため</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切替日前の取引の赤伝票を、切替日後の伝票日付で登録した場合、切替日後の税率で集計され</a:t>
            </a:r>
            <a:r>
              <a:rPr lang="ja-JP" altLang="en-US">
                <a:solidFill>
                  <a:prstClr val="black"/>
                </a:solidFill>
                <a:latin typeface="メイリオ"/>
                <a:ea typeface="メイリオ"/>
              </a:rPr>
              <a:t>ていました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12803864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ーブル&#10;&#10;AI 生成コンテンツは間違っている可能性があります。">
            <a:extLst>
              <a:ext uri="{FF2B5EF4-FFF2-40B4-BE49-F238E27FC236}">
                <a16:creationId xmlns:a16="http://schemas.microsoft.com/office/drawing/2014/main" id="{79224A9B-B4D3-A0C1-209B-035F52919C92}"/>
              </a:ext>
            </a:extLst>
          </p:cNvPr>
          <p:cNvPicPr>
            <a:picLocks noChangeAspect="1"/>
          </p:cNvPicPr>
          <p:nvPr/>
        </p:nvPicPr>
        <p:blipFill>
          <a:blip r:embed="rId3"/>
          <a:stretch>
            <a:fillRect/>
          </a:stretch>
        </p:blipFill>
        <p:spPr>
          <a:xfrm>
            <a:off x="356260" y="1785076"/>
            <a:ext cx="8668988" cy="1588192"/>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049783"/>
            <a:ext cx="8605713"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事象②の対応</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消費税集計機能において、赤伝票の場合には控除可能額算出の基準日を、元伝票の伝票日付で処理するよう</a:t>
            </a:r>
            <a:r>
              <a:rPr lang="ja-JP" altLang="en-US">
                <a:solidFill>
                  <a:prstClr val="black"/>
                </a:solidFill>
                <a:latin typeface="メイリオ"/>
                <a:ea typeface="メイリオ"/>
              </a:rPr>
              <a:t>対応</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3675536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DA61A43-9512-FB75-9BB1-66F5466272F3}"/>
              </a:ext>
            </a:extLst>
          </p:cNvPr>
          <p:cNvPicPr>
            <a:picLocks noChangeAspect="1"/>
          </p:cNvPicPr>
          <p:nvPr/>
        </p:nvPicPr>
        <p:blipFill>
          <a:blip r:embed="rId3"/>
          <a:stretch>
            <a:fillRect/>
          </a:stretch>
        </p:blipFill>
        <p:spPr>
          <a:xfrm>
            <a:off x="509716" y="1409243"/>
            <a:ext cx="7537622" cy="3444844"/>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941395"/>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lang="ja-JP" altLang="en-US" sz="1400" b="1">
                <a:solidFill>
                  <a:srgbClr val="008CCF"/>
                </a:solidFill>
                <a:latin typeface="メイリオ"/>
                <a:ea typeface="メイリオ"/>
              </a:rPr>
              <a:t>事象③ </a:t>
            </a:r>
            <a:endParaRPr lang="en-US" altLang="ja-JP" b="1">
              <a:solidFill>
                <a:srgbClr val="008CCF"/>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締処理の期間が切替日を跨いだ場合、締次処理で発生する税額の端数調整伝票が締日の税率で処理されていました</a:t>
            </a:r>
            <a:endParaRPr lang="en-US" altLang="ja-JP">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241185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AI 生成コンテンツは間違っている可能性があります。">
            <a:extLst>
              <a:ext uri="{FF2B5EF4-FFF2-40B4-BE49-F238E27FC236}">
                <a16:creationId xmlns:a16="http://schemas.microsoft.com/office/drawing/2014/main" id="{FD5CF09A-D4D2-D91C-59AD-C1BE3DD4B281}"/>
              </a:ext>
            </a:extLst>
          </p:cNvPr>
          <p:cNvPicPr>
            <a:picLocks noChangeAspect="1"/>
          </p:cNvPicPr>
          <p:nvPr/>
        </p:nvPicPr>
        <p:blipFill>
          <a:blip r:embed="rId3"/>
          <a:stretch>
            <a:fillRect/>
          </a:stretch>
        </p:blipFill>
        <p:spPr>
          <a:xfrm>
            <a:off x="500063" y="1633518"/>
            <a:ext cx="5886451" cy="3176628"/>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943823"/>
            <a:ext cx="8785225"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事象③の対応</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・締処理の期間が切替日を跨いだ場合でも固定控除割合の税処理コードを利用して</a:t>
            </a:r>
            <a:r>
              <a:rPr lang="ja-JP" altLang="en-US" dirty="0">
                <a:solidFill>
                  <a:prstClr val="black"/>
                </a:solidFill>
                <a:latin typeface="メイリオ"/>
                <a:ea typeface="メイリオ"/>
              </a:rPr>
              <a:t>正確に</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税額が集計されるよう</a:t>
            </a:r>
            <a:r>
              <a:rPr lang="ja-JP" altLang="en-US" dirty="0">
                <a:solidFill>
                  <a:prstClr val="black"/>
                </a:solidFill>
                <a:latin typeface="メイリオ"/>
                <a:ea typeface="メイリオ"/>
              </a:rPr>
              <a:t>対応</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しました</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・支払通知書を適格請求書形式で出力する場合に、控除割合を出力するよう対応しました</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4813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BED30D8A-F26B-165E-0D7B-7CE00D43DD27}"/>
              </a:ext>
            </a:extLst>
          </p:cNvPr>
          <p:cNvGrpSpPr/>
          <p:nvPr/>
        </p:nvGrpSpPr>
        <p:grpSpPr>
          <a:xfrm>
            <a:off x="572327" y="1311610"/>
            <a:ext cx="5043789" cy="2772327"/>
            <a:chOff x="572327" y="1311610"/>
            <a:chExt cx="5043789" cy="2772327"/>
          </a:xfrm>
        </p:grpSpPr>
        <p:pic>
          <p:nvPicPr>
            <p:cNvPr id="7" name="図 6">
              <a:extLst>
                <a:ext uri="{FF2B5EF4-FFF2-40B4-BE49-F238E27FC236}">
                  <a16:creationId xmlns:a16="http://schemas.microsoft.com/office/drawing/2014/main" id="{CE132BE3-56A6-A946-7BD5-8028D25C35EB}"/>
                </a:ext>
              </a:extLst>
            </p:cNvPr>
            <p:cNvPicPr>
              <a:picLocks noChangeAspect="1"/>
            </p:cNvPicPr>
            <p:nvPr/>
          </p:nvPicPr>
          <p:blipFill>
            <a:blip r:embed="rId3"/>
            <a:srcRect b="17584"/>
            <a:stretch/>
          </p:blipFill>
          <p:spPr>
            <a:xfrm>
              <a:off x="572327" y="1311610"/>
              <a:ext cx="5043789" cy="2772327"/>
            </a:xfrm>
            <a:prstGeom prst="rect">
              <a:avLst/>
            </a:prstGeom>
            <a:ln>
              <a:solidFill>
                <a:schemeClr val="bg1">
                  <a:lumMod val="85000"/>
                </a:schemeClr>
              </a:solidFill>
            </a:ln>
          </p:spPr>
        </p:pic>
        <p:pic>
          <p:nvPicPr>
            <p:cNvPr id="3" name="図 2">
              <a:extLst>
                <a:ext uri="{FF2B5EF4-FFF2-40B4-BE49-F238E27FC236}">
                  <a16:creationId xmlns:a16="http://schemas.microsoft.com/office/drawing/2014/main" id="{35519B45-4C44-ED8C-54CD-7BF56AC01298}"/>
                </a:ext>
              </a:extLst>
            </p:cNvPr>
            <p:cNvPicPr>
              <a:picLocks noChangeAspect="1"/>
            </p:cNvPicPr>
            <p:nvPr/>
          </p:nvPicPr>
          <p:blipFill rotWithShape="1">
            <a:blip r:embed="rId4"/>
            <a:srcRect t="2" b="-14607"/>
            <a:stretch/>
          </p:blipFill>
          <p:spPr>
            <a:xfrm rot="10800000" flipV="1">
              <a:off x="4556757" y="1441820"/>
              <a:ext cx="535596" cy="74679"/>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税処理マスタ</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10" name="正方形/長方形 9">
            <a:extLst>
              <a:ext uri="{FF2B5EF4-FFF2-40B4-BE49-F238E27FC236}">
                <a16:creationId xmlns:a16="http://schemas.microsoft.com/office/drawing/2014/main" id="{6175B9E0-0632-39BF-916C-0ED7636D265E}"/>
              </a:ext>
            </a:extLst>
          </p:cNvPr>
          <p:cNvSpPr/>
          <p:nvPr/>
        </p:nvSpPr>
        <p:spPr>
          <a:xfrm>
            <a:off x="619272" y="3173549"/>
            <a:ext cx="2113295"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6" name="正方形/長方形 5">
            <a:extLst>
              <a:ext uri="{FF2B5EF4-FFF2-40B4-BE49-F238E27FC236}">
                <a16:creationId xmlns:a16="http://schemas.microsoft.com/office/drawing/2014/main" id="{CB301BBA-71CD-8E3B-540C-1C56A55DA915}"/>
              </a:ext>
            </a:extLst>
          </p:cNvPr>
          <p:cNvSpPr/>
          <p:nvPr/>
        </p:nvSpPr>
        <p:spPr>
          <a:xfrm>
            <a:off x="503548" y="4227934"/>
            <a:ext cx="7866874" cy="461665"/>
          </a:xfrm>
          <a:prstGeom prst="rect">
            <a:avLst/>
          </a:prstGeom>
        </p:spPr>
        <p:txBody>
          <a:bodyPr wrap="square">
            <a:spAutoFit/>
          </a:bodyPr>
          <a:lstStyle/>
          <a:p>
            <a:r>
              <a:rPr lang="ja-JP" altLang="en-US" sz="1200">
                <a:solidFill>
                  <a:schemeClr val="accent3">
                    <a:lumMod val="75000"/>
                  </a:schemeClr>
                </a:solidFill>
              </a:rPr>
              <a:t>固定控除割合の税処理コードは、控除割合の切替日前後に前述の処理を実施する場合に必要になります</a:t>
            </a:r>
            <a:endParaRPr lang="en-US" altLang="ja-JP" sz="1200">
              <a:solidFill>
                <a:schemeClr val="accent3">
                  <a:lumMod val="75000"/>
                </a:schemeClr>
              </a:solidFill>
            </a:endParaRPr>
          </a:p>
          <a:p>
            <a:r>
              <a:rPr lang="ja-JP" altLang="en-US" sz="1200">
                <a:solidFill>
                  <a:schemeClr val="accent3">
                    <a:lumMod val="75000"/>
                  </a:schemeClr>
                </a:solidFill>
              </a:rPr>
              <a:t>それぞれの控除期間内で処理を完結するような運用をしている場合には登録不要です</a:t>
            </a:r>
            <a:endParaRPr lang="en-US" altLang="ja-JP" sz="1200">
              <a:solidFill>
                <a:schemeClr val="accent3">
                  <a:lumMod val="75000"/>
                </a:schemeClr>
              </a:solidFill>
            </a:endParaRPr>
          </a:p>
        </p:txBody>
      </p:sp>
      <p:sp>
        <p:nvSpPr>
          <p:cNvPr id="8" name="線吹き出し 2 (枠付き) 12">
            <a:extLst>
              <a:ext uri="{FF2B5EF4-FFF2-40B4-BE49-F238E27FC236}">
                <a16:creationId xmlns:a16="http://schemas.microsoft.com/office/drawing/2014/main" id="{B2AB4894-B098-C536-D678-9B970F1A9952}"/>
              </a:ext>
            </a:extLst>
          </p:cNvPr>
          <p:cNvSpPr/>
          <p:nvPr/>
        </p:nvSpPr>
        <p:spPr>
          <a:xfrm>
            <a:off x="3167844" y="2787774"/>
            <a:ext cx="1872208" cy="311169"/>
          </a:xfrm>
          <a:prstGeom prst="borderCallout2">
            <a:avLst>
              <a:gd name="adj1" fmla="val 39120"/>
              <a:gd name="adj2" fmla="val -1922"/>
              <a:gd name="adj3" fmla="val 63929"/>
              <a:gd name="adj4" fmla="val -18380"/>
              <a:gd name="adj5" fmla="val 125407"/>
              <a:gd name="adj6" fmla="val -3117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a:t>固定の控除割合を登録可能</a:t>
            </a:r>
            <a:endParaRPr kumimoji="1" lang="en-US" altLang="ja-JP" sz="1100">
              <a:solidFill>
                <a:schemeClr val="bg1"/>
              </a:solidFill>
            </a:endParaRPr>
          </a:p>
        </p:txBody>
      </p:sp>
    </p:spTree>
    <p:extLst>
      <p:ext uri="{BB962C8B-B14F-4D97-AF65-F5344CB8AC3E}">
        <p14:creationId xmlns:p14="http://schemas.microsoft.com/office/powerpoint/2010/main" val="2614981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104B36-C37E-CCE8-FE11-27895B2896A8}"/>
              </a:ext>
            </a:extLst>
          </p:cNvPr>
          <p:cNvSpPr>
            <a:spLocks noGrp="1"/>
          </p:cNvSpPr>
          <p:nvPr>
            <p:ph type="sldNum" sz="quarter" idx="12"/>
          </p:nvPr>
        </p:nvSpPr>
        <p:spPr/>
        <p:txBody>
          <a:bodyPr/>
          <a:lstStyle/>
          <a:p>
            <a:fld id="{78AE49ED-73EF-499C-8307-28EB0E7CF529}" type="slidenum">
              <a:rPr kumimoji="1" lang="ja-JP" altLang="en-US" smtClean="0"/>
              <a:t>8</a:t>
            </a:fld>
            <a:endParaRPr kumimoji="1" lang="ja-JP" altLang="en-US" dirty="0"/>
          </a:p>
        </p:txBody>
      </p:sp>
      <p:sp>
        <p:nvSpPr>
          <p:cNvPr id="4" name="タイトル 3">
            <a:extLst>
              <a:ext uri="{FF2B5EF4-FFF2-40B4-BE49-F238E27FC236}">
                <a16:creationId xmlns:a16="http://schemas.microsoft.com/office/drawing/2014/main" id="{2540FCC2-ADCB-ED99-14A1-06FE19CFC293}"/>
              </a:ext>
            </a:extLst>
          </p:cNvPr>
          <p:cNvSpPr>
            <a:spLocks noGrp="1"/>
          </p:cNvSpPr>
          <p:nvPr>
            <p:ph type="title"/>
          </p:nvPr>
        </p:nvSpPr>
        <p:spPr/>
        <p:txBody>
          <a:bodyPr/>
          <a:lstStyle/>
          <a:p>
            <a:r>
              <a:rPr lang="en-US" altLang="ja-JP" sz="2400" dirty="0"/>
              <a:t>AI</a:t>
            </a:r>
            <a:r>
              <a:rPr lang="ja-JP" altLang="en-US" sz="2400" dirty="0"/>
              <a:t>アシスタント（製品マニュアル・</a:t>
            </a:r>
            <a:r>
              <a:rPr lang="en-US" altLang="ja-JP" sz="2400" dirty="0"/>
              <a:t>FAQ</a:t>
            </a:r>
            <a:r>
              <a:rPr lang="ja-JP" altLang="en-US" sz="2400" dirty="0"/>
              <a:t>）</a:t>
            </a:r>
            <a:endParaRPr kumimoji="1" lang="ja-JP" altLang="en-US" dirty="0"/>
          </a:p>
        </p:txBody>
      </p:sp>
      <p:sp>
        <p:nvSpPr>
          <p:cNvPr id="5" name="フッター プレースホルダー 4">
            <a:extLst>
              <a:ext uri="{FF2B5EF4-FFF2-40B4-BE49-F238E27FC236}">
                <a16:creationId xmlns:a16="http://schemas.microsoft.com/office/drawing/2014/main" id="{858495CA-0D59-ED56-12DC-B8AF5BF433B6}"/>
              </a:ext>
            </a:extLst>
          </p:cNvPr>
          <p:cNvSpPr>
            <a:spLocks noGrp="1"/>
          </p:cNvSpPr>
          <p:nvPr>
            <p:ph type="ftr" sz="quarter" idx="3"/>
          </p:nvPr>
        </p:nvSpPr>
        <p:spPr/>
        <p:txBody>
          <a:bodyPr/>
          <a:lstStyle/>
          <a:p>
            <a:r>
              <a:rPr lang="en-US" altLang="ja-JP"/>
              <a:t>©2026 Canon IT Solutions Inc. All rights reserved.</a:t>
            </a:r>
            <a:endParaRPr lang="ja-JP" altLang="en-US" dirty="0"/>
          </a:p>
        </p:txBody>
      </p:sp>
      <p:sp>
        <p:nvSpPr>
          <p:cNvPr id="6" name="テキスト プレースホルダー 2">
            <a:extLst>
              <a:ext uri="{FF2B5EF4-FFF2-40B4-BE49-F238E27FC236}">
                <a16:creationId xmlns:a16="http://schemas.microsoft.com/office/drawing/2014/main" id="{E1AD66BE-3ED3-26D3-8B21-E3BCE4FF3C64}"/>
              </a:ext>
            </a:extLst>
          </p:cNvPr>
          <p:cNvSpPr txBox="1">
            <a:spLocks/>
          </p:cNvSpPr>
          <p:nvPr/>
        </p:nvSpPr>
        <p:spPr>
          <a:xfrm>
            <a:off x="467544" y="4250162"/>
            <a:ext cx="8426450"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ご提供開始時期</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en-US" altLang="ja-JP" dirty="0"/>
              <a:t>2026</a:t>
            </a:r>
            <a:r>
              <a:rPr lang="ja-JP" altLang="en-US" dirty="0"/>
              <a:t>年</a:t>
            </a:r>
            <a:r>
              <a:rPr lang="en-US" altLang="ja-JP" dirty="0"/>
              <a:t>12</a:t>
            </a:r>
            <a:r>
              <a:rPr lang="ja-JP" altLang="en-US" dirty="0"/>
              <a:t>月下旬</a:t>
            </a:r>
            <a:endParaRPr lang="en-US" altLang="ja-JP" sz="1400" b="1" dirty="0">
              <a:solidFill>
                <a:schemeClr val="tx2"/>
              </a:solidFill>
            </a:endParaRPr>
          </a:p>
        </p:txBody>
      </p:sp>
      <p:pic>
        <p:nvPicPr>
          <p:cNvPr id="13" name="図 12" descr="テキスト が含まれている画像&#10;&#10;AI 生成コンテンツは誤りを含む可能性があります。">
            <a:extLst>
              <a:ext uri="{FF2B5EF4-FFF2-40B4-BE49-F238E27FC236}">
                <a16:creationId xmlns:a16="http://schemas.microsoft.com/office/drawing/2014/main" id="{8A017BC0-01FF-9C1F-E4A0-33B0DD54A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540" y="1431813"/>
            <a:ext cx="3571460" cy="2976141"/>
          </a:xfrm>
          <a:prstGeom prst="rect">
            <a:avLst/>
          </a:prstGeom>
        </p:spPr>
      </p:pic>
      <p:pic>
        <p:nvPicPr>
          <p:cNvPr id="15" name="図 14" descr="テキスト が含まれている画像&#10;&#10;AI によって生成されたコンテンツは間違っている可能性があります。">
            <a:extLst>
              <a:ext uri="{FF2B5EF4-FFF2-40B4-BE49-F238E27FC236}">
                <a16:creationId xmlns:a16="http://schemas.microsoft.com/office/drawing/2014/main" id="{26FFA025-1831-87E2-F8B9-9B2BB6663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594" y="1256167"/>
            <a:ext cx="2811066" cy="538254"/>
          </a:xfrm>
          <a:prstGeom prst="rect">
            <a:avLst/>
          </a:prstGeom>
        </p:spPr>
      </p:pic>
      <p:sp>
        <p:nvSpPr>
          <p:cNvPr id="17" name="テキスト ボックス 16">
            <a:extLst>
              <a:ext uri="{FF2B5EF4-FFF2-40B4-BE49-F238E27FC236}">
                <a16:creationId xmlns:a16="http://schemas.microsoft.com/office/drawing/2014/main" id="{D02259CD-FE1F-FCFA-F539-D231490CF971}"/>
              </a:ext>
            </a:extLst>
          </p:cNvPr>
          <p:cNvSpPr txBox="1">
            <a:spLocks/>
          </p:cNvSpPr>
          <p:nvPr/>
        </p:nvSpPr>
        <p:spPr>
          <a:xfrm>
            <a:off x="4241735" y="1285660"/>
            <a:ext cx="3493920" cy="400110"/>
          </a:xfrm>
          <a:prstGeom prst="rect">
            <a:avLst/>
          </a:prstGeom>
          <a:noFill/>
        </p:spPr>
        <p:txBody>
          <a:bodyPr wrap="square" rtlCol="0">
            <a:spAutoFit/>
          </a:bodyPr>
          <a:lstStyle/>
          <a:p>
            <a:r>
              <a:rPr lang="en-US" altLang="ja-JP" sz="2000" b="1">
                <a:solidFill>
                  <a:schemeClr val="tx2"/>
                </a:solidFill>
                <a:latin typeface="メイリオ" panose="020B0604030504040204" pitchFamily="50" charset="-128"/>
                <a:ea typeface="メイリオ" panose="020B0604030504040204" pitchFamily="50" charset="-128"/>
              </a:rPr>
              <a:t>×</a:t>
            </a:r>
            <a:r>
              <a:rPr lang="ja-JP" altLang="en-US" sz="2000" b="1">
                <a:solidFill>
                  <a:schemeClr val="tx2"/>
                </a:solidFill>
                <a:latin typeface="メイリオ" panose="020B0604030504040204" pitchFamily="50" charset="-128"/>
                <a:ea typeface="メイリオ" panose="020B0604030504040204" pitchFamily="50" charset="-128"/>
              </a:rPr>
              <a:t>　</a:t>
            </a:r>
            <a:r>
              <a:rPr lang="en-US" altLang="ja-JP" sz="2000" b="1">
                <a:solidFill>
                  <a:schemeClr val="tx2"/>
                </a:solidFill>
                <a:latin typeface="メイリオ" panose="020B0604030504040204" pitchFamily="50" charset="-128"/>
                <a:ea typeface="メイリオ" panose="020B0604030504040204" pitchFamily="50" charset="-128"/>
              </a:rPr>
              <a:t>SLM</a:t>
            </a:r>
            <a:r>
              <a:rPr lang="ja-JP" altLang="en-US" sz="1100" b="1">
                <a:solidFill>
                  <a:schemeClr val="tx2"/>
                </a:solidFill>
                <a:latin typeface="メイリオ" panose="020B0604030504040204" pitchFamily="50" charset="-128"/>
                <a:ea typeface="メイリオ" panose="020B0604030504040204" pitchFamily="50" charset="-128"/>
              </a:rPr>
              <a:t>（</a:t>
            </a:r>
            <a:r>
              <a:rPr lang="en-US" altLang="ja-JP" sz="1100" b="1">
                <a:solidFill>
                  <a:schemeClr val="tx2"/>
                </a:solidFill>
                <a:latin typeface="メイリオ" panose="020B0604030504040204" pitchFamily="50" charset="-128"/>
                <a:ea typeface="メイリオ" panose="020B0604030504040204" pitchFamily="50" charset="-128"/>
              </a:rPr>
              <a:t>Small Language Model</a:t>
            </a:r>
            <a:r>
              <a:rPr lang="ja-JP" altLang="en-US" sz="1100" b="1">
                <a:solidFill>
                  <a:schemeClr val="tx2"/>
                </a:solidFill>
                <a:latin typeface="メイリオ" panose="020B0604030504040204" pitchFamily="50" charset="-128"/>
                <a:ea typeface="メイリオ" panose="020B0604030504040204" pitchFamily="50" charset="-128"/>
              </a:rPr>
              <a:t>）</a:t>
            </a:r>
            <a:endParaRPr lang="en-US" altLang="ja-JP" sz="2000" b="1">
              <a:solidFill>
                <a:schemeClr val="tx2"/>
              </a:solidFill>
              <a:latin typeface="メイリオ" panose="020B0604030504040204" pitchFamily="50" charset="-128"/>
              <a:ea typeface="メイリオ" panose="020B0604030504040204" pitchFamily="50" charset="-128"/>
            </a:endParaRPr>
          </a:p>
        </p:txBody>
      </p:sp>
      <p:graphicFrame>
        <p:nvGraphicFramePr>
          <p:cNvPr id="18" name="表 17">
            <a:extLst>
              <a:ext uri="{FF2B5EF4-FFF2-40B4-BE49-F238E27FC236}">
                <a16:creationId xmlns:a16="http://schemas.microsoft.com/office/drawing/2014/main" id="{9B323FCA-309C-7B2D-4259-8C3CAB36EF7A}"/>
              </a:ext>
            </a:extLst>
          </p:cNvPr>
          <p:cNvGraphicFramePr>
            <a:graphicFrameLocks noGrp="1"/>
          </p:cNvGraphicFramePr>
          <p:nvPr/>
        </p:nvGraphicFramePr>
        <p:xfrm>
          <a:off x="4777062" y="3740717"/>
          <a:ext cx="4291947" cy="394020"/>
        </p:xfrm>
        <a:graphic>
          <a:graphicData uri="http://schemas.openxmlformats.org/drawingml/2006/table">
            <a:tbl>
              <a:tblPr firstRow="1" bandRow="1">
                <a:tableStyleId>{2D5ABB26-0587-4C30-8999-92F81FD0307C}</a:tableStyleId>
              </a:tblPr>
              <a:tblGrid>
                <a:gridCol w="1871388">
                  <a:extLst>
                    <a:ext uri="{9D8B030D-6E8A-4147-A177-3AD203B41FA5}">
                      <a16:colId xmlns:a16="http://schemas.microsoft.com/office/drawing/2014/main" val="1171283140"/>
                    </a:ext>
                  </a:extLst>
                </a:gridCol>
                <a:gridCol w="2420559">
                  <a:extLst>
                    <a:ext uri="{9D8B030D-6E8A-4147-A177-3AD203B41FA5}">
                      <a16:colId xmlns:a16="http://schemas.microsoft.com/office/drawing/2014/main" val="449331642"/>
                    </a:ext>
                  </a:extLst>
                </a:gridCol>
              </a:tblGrid>
              <a:tr h="288000">
                <a:tc>
                  <a:txBody>
                    <a:bodyPr/>
                    <a:lstStyle/>
                    <a:p>
                      <a:pPr marL="0" indent="0">
                        <a:buClr>
                          <a:srgbClr val="00AEEB"/>
                        </a:buClr>
                        <a:buFont typeface="Wingdings" panose="05000000000000000000" pitchFamily="2" charset="2"/>
                        <a:buNone/>
                      </a:pPr>
                      <a:r>
                        <a:rPr kumimoji="1" lang="ja-JP" altLang="en-US" sz="1050" b="1">
                          <a:solidFill>
                            <a:schemeClr val="tx2"/>
                          </a:solidFill>
                        </a:rPr>
                        <a:t>対話形式でマニュアル検索</a:t>
                      </a:r>
                    </a:p>
                  </a:txBody>
                  <a:tcPr marL="144000" marT="144000" marB="90000" anchor="ctr">
                    <a:noFill/>
                  </a:tcPr>
                </a:tc>
                <a:tc>
                  <a:txBody>
                    <a:bodyPr/>
                    <a:lstStyle/>
                    <a:p>
                      <a:pPr marL="0" marR="0" lvl="0" indent="0" algn="l" defTabSz="914400" rtl="0" eaLnBrk="1" fontAlgn="auto" latinLnBrk="0" hangingPunct="1">
                        <a:lnSpc>
                          <a:spcPct val="100000"/>
                        </a:lnSpc>
                        <a:spcBef>
                          <a:spcPts val="0"/>
                        </a:spcBef>
                        <a:spcAft>
                          <a:spcPts val="0"/>
                        </a:spcAft>
                        <a:buClr>
                          <a:srgbClr val="00AEEB"/>
                        </a:buClr>
                        <a:buSzTx/>
                        <a:buFont typeface="Wingdings" panose="05000000000000000000" pitchFamily="2" charset="2"/>
                        <a:buNone/>
                        <a:tabLst/>
                        <a:defRPr/>
                      </a:pPr>
                      <a:r>
                        <a:rPr kumimoji="1" lang="ja-JP" altLang="en-US" sz="1050" b="1" dirty="0">
                          <a:solidFill>
                            <a:schemeClr val="tx2"/>
                          </a:solidFill>
                        </a:rPr>
                        <a:t>複数マニュアルを横断した情報収集</a:t>
                      </a:r>
                    </a:p>
                  </a:txBody>
                  <a:tcPr marL="144000" marT="144000" marB="90000" anchor="ctr">
                    <a:noFill/>
                  </a:tcPr>
                </a:tc>
                <a:extLst>
                  <a:ext uri="{0D108BD9-81ED-4DB2-BD59-A6C34878D82A}">
                    <a16:rowId xmlns:a16="http://schemas.microsoft.com/office/drawing/2014/main" val="3230513557"/>
                  </a:ext>
                </a:extLst>
              </a:tr>
            </a:tbl>
          </a:graphicData>
        </a:graphic>
      </p:graphicFrame>
      <p:sp>
        <p:nvSpPr>
          <p:cNvPr id="23" name="四角形: 角を丸くする 22">
            <a:extLst>
              <a:ext uri="{FF2B5EF4-FFF2-40B4-BE49-F238E27FC236}">
                <a16:creationId xmlns:a16="http://schemas.microsoft.com/office/drawing/2014/main" id="{93AD6DAF-C376-9859-5E02-270D8AB3751B}"/>
              </a:ext>
            </a:extLst>
          </p:cNvPr>
          <p:cNvSpPr/>
          <p:nvPr/>
        </p:nvSpPr>
        <p:spPr>
          <a:xfrm>
            <a:off x="1925129" y="722136"/>
            <a:ext cx="5293742" cy="445458"/>
          </a:xfrm>
          <a:prstGeom prst="roundRect">
            <a:avLst>
              <a:gd name="adj" fmla="val 50000"/>
            </a:avLst>
          </a:prstGeom>
          <a:solidFill>
            <a:srgbClr val="54C3F1"/>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kumimoji="1" lang="ja-JP" altLang="en-US" sz="2000" b="1" dirty="0">
                <a:ea typeface="Meiryo UI" panose="020B0604030504040204" pitchFamily="50" charset="-128"/>
              </a:rPr>
              <a:t>製品情報へのアクセスをもっと容易に</a:t>
            </a:r>
          </a:p>
        </p:txBody>
      </p:sp>
      <p:sp>
        <p:nvSpPr>
          <p:cNvPr id="25" name="四角形: 角を丸くする 24">
            <a:extLst>
              <a:ext uri="{FF2B5EF4-FFF2-40B4-BE49-F238E27FC236}">
                <a16:creationId xmlns:a16="http://schemas.microsoft.com/office/drawing/2014/main" id="{61933C92-9F2F-335A-7633-FB400518EF6E}"/>
              </a:ext>
            </a:extLst>
          </p:cNvPr>
          <p:cNvSpPr/>
          <p:nvPr/>
        </p:nvSpPr>
        <p:spPr>
          <a:xfrm>
            <a:off x="3275856" y="4239211"/>
            <a:ext cx="4291947" cy="445458"/>
          </a:xfrm>
          <a:prstGeom prst="roundRect">
            <a:avLst>
              <a:gd name="adj" fmla="val 50000"/>
            </a:avLst>
          </a:prstGeom>
          <a:solidFill>
            <a:srgbClr val="54C3F1"/>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kumimoji="1" lang="ja-JP" altLang="en-US" sz="2000" b="1" dirty="0">
                <a:ea typeface="Meiryo UI" panose="020B0604030504040204" pitchFamily="50" charset="-128"/>
              </a:rPr>
              <a:t>重点テーマは「マスタ設定」</a:t>
            </a:r>
          </a:p>
        </p:txBody>
      </p:sp>
      <p:pic>
        <p:nvPicPr>
          <p:cNvPr id="9" name="図 8">
            <a:extLst>
              <a:ext uri="{FF2B5EF4-FFF2-40B4-BE49-F238E27FC236}">
                <a16:creationId xmlns:a16="http://schemas.microsoft.com/office/drawing/2014/main" id="{B587877B-167D-ECFF-BB82-1DF9461BB283}"/>
              </a:ext>
            </a:extLst>
          </p:cNvPr>
          <p:cNvPicPr>
            <a:picLocks noChangeAspect="1"/>
          </p:cNvPicPr>
          <p:nvPr/>
        </p:nvPicPr>
        <p:blipFill>
          <a:blip r:embed="rId5"/>
          <a:stretch>
            <a:fillRect/>
          </a:stretch>
        </p:blipFill>
        <p:spPr>
          <a:xfrm>
            <a:off x="854496" y="1882994"/>
            <a:ext cx="3632572" cy="19509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16343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EDCC8C3-7DCC-3FB3-C17B-6B6CF3A2D211}"/>
              </a:ext>
            </a:extLst>
          </p:cNvPr>
          <p:cNvPicPr>
            <a:picLocks noChangeAspect="1"/>
          </p:cNvPicPr>
          <p:nvPr/>
        </p:nvPicPr>
        <p:blipFill>
          <a:blip r:embed="rId3"/>
          <a:stretch>
            <a:fillRect/>
          </a:stretch>
        </p:blipFill>
        <p:spPr>
          <a:xfrm>
            <a:off x="530948" y="1323402"/>
            <a:ext cx="5419763" cy="2762086"/>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消費税情報子画面</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10" name="正方形/長方形 9">
            <a:extLst>
              <a:ext uri="{FF2B5EF4-FFF2-40B4-BE49-F238E27FC236}">
                <a16:creationId xmlns:a16="http://schemas.microsoft.com/office/drawing/2014/main" id="{6175B9E0-0632-39BF-916C-0ED7636D265E}"/>
              </a:ext>
            </a:extLst>
          </p:cNvPr>
          <p:cNvSpPr/>
          <p:nvPr/>
        </p:nvSpPr>
        <p:spPr>
          <a:xfrm>
            <a:off x="1079613" y="1894407"/>
            <a:ext cx="720080" cy="9970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8" name="線吹き出し 2 (枠付き) 12">
            <a:extLst>
              <a:ext uri="{FF2B5EF4-FFF2-40B4-BE49-F238E27FC236}">
                <a16:creationId xmlns:a16="http://schemas.microsoft.com/office/drawing/2014/main" id="{D8568BA0-40D2-E350-F015-F354CDC45005}"/>
              </a:ext>
            </a:extLst>
          </p:cNvPr>
          <p:cNvSpPr/>
          <p:nvPr/>
        </p:nvSpPr>
        <p:spPr>
          <a:xfrm>
            <a:off x="5184068" y="940986"/>
            <a:ext cx="1332148" cy="540060"/>
          </a:xfrm>
          <a:prstGeom prst="borderCallout2">
            <a:avLst>
              <a:gd name="adj1" fmla="val 39120"/>
              <a:gd name="adj2" fmla="val -1922"/>
              <a:gd name="adj3" fmla="val 45213"/>
              <a:gd name="adj4" fmla="val -41591"/>
              <a:gd name="adj5" fmla="val 116650"/>
              <a:gd name="adj6" fmla="val -6471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bg1"/>
                </a:solidFill>
              </a:rPr>
              <a:t>控除割合を表示</a:t>
            </a:r>
            <a:endParaRPr kumimoji="1" lang="en-US" altLang="ja-JP" sz="1200">
              <a:solidFill>
                <a:schemeClr val="bg1"/>
              </a:solidFill>
            </a:endParaRPr>
          </a:p>
        </p:txBody>
      </p:sp>
    </p:spTree>
    <p:extLst>
      <p:ext uri="{BB962C8B-B14F-4D97-AF65-F5344CB8AC3E}">
        <p14:creationId xmlns:p14="http://schemas.microsoft.com/office/powerpoint/2010/main" val="39916618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69756E1-77A7-E36D-B425-282159EE1B4D}"/>
              </a:ext>
            </a:extLst>
          </p:cNvPr>
          <p:cNvPicPr>
            <a:picLocks noChangeAspect="1"/>
          </p:cNvPicPr>
          <p:nvPr/>
        </p:nvPicPr>
        <p:blipFill>
          <a:blip r:embed="rId3"/>
          <a:stretch>
            <a:fillRect/>
          </a:stretch>
        </p:blipFill>
        <p:spPr>
          <a:xfrm>
            <a:off x="557973" y="1311610"/>
            <a:ext cx="3932403" cy="3190115"/>
          </a:xfrm>
          <a:prstGeom prst="rect">
            <a:avLst/>
          </a:prstGeom>
          <a:ln>
            <a:solidFill>
              <a:schemeClr val="bg1">
                <a:lumMod val="85000"/>
              </a:schemeClr>
            </a:solidFill>
          </a:ln>
        </p:spPr>
      </p:pic>
      <p:pic>
        <p:nvPicPr>
          <p:cNvPr id="7" name="図 6">
            <a:extLst>
              <a:ext uri="{FF2B5EF4-FFF2-40B4-BE49-F238E27FC236}">
                <a16:creationId xmlns:a16="http://schemas.microsoft.com/office/drawing/2014/main" id="{0C97C592-002F-B63A-8DF0-BDE6B81D3AFD}"/>
              </a:ext>
            </a:extLst>
          </p:cNvPr>
          <p:cNvPicPr>
            <a:picLocks noChangeAspect="1"/>
          </p:cNvPicPr>
          <p:nvPr/>
        </p:nvPicPr>
        <p:blipFill>
          <a:blip r:embed="rId4"/>
          <a:stretch>
            <a:fillRect/>
          </a:stretch>
        </p:blipFill>
        <p:spPr>
          <a:xfrm>
            <a:off x="4535996" y="1311609"/>
            <a:ext cx="4561102" cy="3229469"/>
          </a:xfrm>
          <a:prstGeom prst="rect">
            <a:avLst/>
          </a:prstGeom>
          <a:ln>
            <a:solidFill>
              <a:schemeClr val="bg1">
                <a:lumMod val="85000"/>
              </a:schemeClr>
            </a:solidFill>
          </a:ln>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支払通知書（伝票単位）</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10" name="正方形/長方形 9">
            <a:extLst>
              <a:ext uri="{FF2B5EF4-FFF2-40B4-BE49-F238E27FC236}">
                <a16:creationId xmlns:a16="http://schemas.microsoft.com/office/drawing/2014/main" id="{6175B9E0-0632-39BF-916C-0ED7636D265E}"/>
              </a:ext>
            </a:extLst>
          </p:cNvPr>
          <p:cNvSpPr/>
          <p:nvPr/>
        </p:nvSpPr>
        <p:spPr>
          <a:xfrm>
            <a:off x="2482771" y="4202821"/>
            <a:ext cx="289029" cy="13312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1" name="正方形/長方形 10">
            <a:extLst>
              <a:ext uri="{FF2B5EF4-FFF2-40B4-BE49-F238E27FC236}">
                <a16:creationId xmlns:a16="http://schemas.microsoft.com/office/drawing/2014/main" id="{7CE06896-9A8A-ECE0-A1CC-B79BBA96608D}"/>
              </a:ext>
            </a:extLst>
          </p:cNvPr>
          <p:cNvSpPr/>
          <p:nvPr/>
        </p:nvSpPr>
        <p:spPr>
          <a:xfrm>
            <a:off x="7177145" y="3716951"/>
            <a:ext cx="253025" cy="21602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6C625C08-9083-390A-F8C5-BE980614F8F5}"/>
              </a:ext>
            </a:extLst>
          </p:cNvPr>
          <p:cNvSpPr txBox="1">
            <a:spLocks/>
          </p:cNvSpPr>
          <p:nvPr/>
        </p:nvSpPr>
        <p:spPr>
          <a:xfrm>
            <a:off x="4572000"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支払通知書（締処理）</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13" name="線吹き出し 2 (枠付き) 12">
            <a:extLst>
              <a:ext uri="{FF2B5EF4-FFF2-40B4-BE49-F238E27FC236}">
                <a16:creationId xmlns:a16="http://schemas.microsoft.com/office/drawing/2014/main" id="{91D07E13-F3F9-B8D0-3ABE-AB6845012786}"/>
              </a:ext>
            </a:extLst>
          </p:cNvPr>
          <p:cNvSpPr/>
          <p:nvPr/>
        </p:nvSpPr>
        <p:spPr>
          <a:xfrm>
            <a:off x="3860959" y="3554933"/>
            <a:ext cx="1258833" cy="540060"/>
          </a:xfrm>
          <a:prstGeom prst="borderCallout2">
            <a:avLst>
              <a:gd name="adj1" fmla="val 65335"/>
              <a:gd name="adj2" fmla="val 43008"/>
              <a:gd name="adj3" fmla="val 67661"/>
              <a:gd name="adj4" fmla="val 16978"/>
              <a:gd name="adj5" fmla="val 61623"/>
              <a:gd name="adj6" fmla="val 4142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控除割合を表示</a:t>
            </a:r>
            <a:endParaRPr kumimoji="1" lang="en-US" altLang="ja-JP" sz="1200">
              <a:solidFill>
                <a:schemeClr val="bg1"/>
              </a:solidFill>
            </a:endParaRPr>
          </a:p>
        </p:txBody>
      </p:sp>
    </p:spTree>
    <p:extLst>
      <p:ext uri="{BB962C8B-B14F-4D97-AF65-F5344CB8AC3E}">
        <p14:creationId xmlns:p14="http://schemas.microsoft.com/office/powerpoint/2010/main" val="27697639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30D9DA1-7049-EDCD-48B6-87F3D0CAF290}"/>
              </a:ext>
            </a:extLst>
          </p:cNvPr>
          <p:cNvPicPr>
            <a:picLocks noChangeAspect="1"/>
          </p:cNvPicPr>
          <p:nvPr/>
        </p:nvPicPr>
        <p:blipFill>
          <a:blip r:embed="rId3"/>
          <a:stretch>
            <a:fillRect/>
          </a:stretch>
        </p:blipFill>
        <p:spPr>
          <a:xfrm>
            <a:off x="539552" y="1311610"/>
            <a:ext cx="4686309" cy="3312368"/>
          </a:xfrm>
          <a:prstGeom prst="rect">
            <a:avLst/>
          </a:prstGeom>
          <a:ln>
            <a:solidFill>
              <a:schemeClr val="bg1">
                <a:lumMod val="85000"/>
              </a:schemeClr>
            </a:solidFill>
          </a:ln>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267290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消費税異常値確認リスト（適格請求書）</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sp>
        <p:nvSpPr>
          <p:cNvPr id="10" name="正方形/長方形 9">
            <a:extLst>
              <a:ext uri="{FF2B5EF4-FFF2-40B4-BE49-F238E27FC236}">
                <a16:creationId xmlns:a16="http://schemas.microsoft.com/office/drawing/2014/main" id="{6175B9E0-0632-39BF-916C-0ED7636D265E}"/>
              </a:ext>
            </a:extLst>
          </p:cNvPr>
          <p:cNvSpPr/>
          <p:nvPr/>
        </p:nvSpPr>
        <p:spPr>
          <a:xfrm>
            <a:off x="1794891" y="2125848"/>
            <a:ext cx="256829"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3" name="正方形/長方形 12">
            <a:extLst>
              <a:ext uri="{FF2B5EF4-FFF2-40B4-BE49-F238E27FC236}">
                <a16:creationId xmlns:a16="http://schemas.microsoft.com/office/drawing/2014/main" id="{1109E078-C53C-E663-5A2B-56AF440F65CE}"/>
              </a:ext>
            </a:extLst>
          </p:cNvPr>
          <p:cNvSpPr/>
          <p:nvPr/>
        </p:nvSpPr>
        <p:spPr>
          <a:xfrm>
            <a:off x="1799692" y="2328018"/>
            <a:ext cx="256829"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5" name="正方形/長方形 14">
            <a:extLst>
              <a:ext uri="{FF2B5EF4-FFF2-40B4-BE49-F238E27FC236}">
                <a16:creationId xmlns:a16="http://schemas.microsoft.com/office/drawing/2014/main" id="{79C2433E-B405-1DBA-F5A7-2E2BD61305BF}"/>
              </a:ext>
            </a:extLst>
          </p:cNvPr>
          <p:cNvSpPr/>
          <p:nvPr/>
        </p:nvSpPr>
        <p:spPr>
          <a:xfrm>
            <a:off x="1799692" y="2535746"/>
            <a:ext cx="256829"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6" name="線吹き出し 2 (枠付き) 12">
            <a:extLst>
              <a:ext uri="{FF2B5EF4-FFF2-40B4-BE49-F238E27FC236}">
                <a16:creationId xmlns:a16="http://schemas.microsoft.com/office/drawing/2014/main" id="{ED5E6BF2-CED0-5BB3-2F0C-B67B9BC6BB94}"/>
              </a:ext>
            </a:extLst>
          </p:cNvPr>
          <p:cNvSpPr/>
          <p:nvPr/>
        </p:nvSpPr>
        <p:spPr>
          <a:xfrm>
            <a:off x="1762618" y="2743474"/>
            <a:ext cx="1252242" cy="540060"/>
          </a:xfrm>
          <a:prstGeom prst="borderCallout2">
            <a:avLst>
              <a:gd name="adj1" fmla="val 46816"/>
              <a:gd name="adj2" fmla="val 21551"/>
              <a:gd name="adj3" fmla="val 67661"/>
              <a:gd name="adj4" fmla="val 16978"/>
              <a:gd name="adj5" fmla="val 61623"/>
              <a:gd name="adj6" fmla="val 4142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控除割合を表示</a:t>
            </a:r>
            <a:endParaRPr kumimoji="1" lang="en-US" altLang="ja-JP" sz="1200">
              <a:solidFill>
                <a:schemeClr val="bg1"/>
              </a:solidFill>
            </a:endParaRPr>
          </a:p>
        </p:txBody>
      </p:sp>
    </p:spTree>
    <p:extLst>
      <p:ext uri="{BB962C8B-B14F-4D97-AF65-F5344CB8AC3E}">
        <p14:creationId xmlns:p14="http://schemas.microsoft.com/office/powerpoint/2010/main" val="26542132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２．免税事業者仕入控除割合変更日の対応</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331050" y="1023578"/>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3" name="表 2">
            <a:extLst>
              <a:ext uri="{FF2B5EF4-FFF2-40B4-BE49-F238E27FC236}">
                <a16:creationId xmlns:a16="http://schemas.microsoft.com/office/drawing/2014/main" id="{4DE35FE6-7226-99CD-D86A-662A9B0C39C8}"/>
              </a:ext>
            </a:extLst>
          </p:cNvPr>
          <p:cNvGraphicFramePr>
            <a:graphicFrameLocks noGrp="1"/>
          </p:cNvGraphicFramePr>
          <p:nvPr/>
        </p:nvGraphicFramePr>
        <p:xfrm>
          <a:off x="475066" y="1311610"/>
          <a:ext cx="3376854" cy="3357084"/>
        </p:xfrm>
        <a:graphic>
          <a:graphicData uri="http://schemas.openxmlformats.org/drawingml/2006/table">
            <a:tbl>
              <a:tblPr firstRow="1" bandRow="1">
                <a:tableStyleId>{21E4AEA4-8DFA-4A89-87EB-49C32662AFE0}</a:tableStyleId>
              </a:tblPr>
              <a:tblGrid>
                <a:gridCol w="935835">
                  <a:extLst>
                    <a:ext uri="{9D8B030D-6E8A-4147-A177-3AD203B41FA5}">
                      <a16:colId xmlns:a16="http://schemas.microsoft.com/office/drawing/2014/main" val="2522734468"/>
                    </a:ext>
                  </a:extLst>
                </a:gridCol>
                <a:gridCol w="2441019">
                  <a:extLst>
                    <a:ext uri="{9D8B030D-6E8A-4147-A177-3AD203B41FA5}">
                      <a16:colId xmlns:a16="http://schemas.microsoft.com/office/drawing/2014/main" val="2364541098"/>
                    </a:ext>
                  </a:extLst>
                </a:gridCol>
              </a:tblGrid>
              <a:tr h="233751">
                <a:tc>
                  <a:txBody>
                    <a:bodyPr/>
                    <a:lstStyle/>
                    <a:p>
                      <a:r>
                        <a:rPr kumimoji="1" lang="ja-JP" altLang="en-US" sz="900"/>
                        <a:t>機能</a:t>
                      </a:r>
                      <a:r>
                        <a:rPr kumimoji="1" lang="en-US" altLang="ja-JP" sz="900"/>
                        <a:t>ID</a:t>
                      </a:r>
                      <a:endParaRPr kumimoji="1" lang="ja-JP" altLang="en-US" sz="90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NSM00100</a:t>
                      </a:r>
                    </a:p>
                  </a:txBody>
                  <a:tcPr marL="72000" marT="0" marB="0" anchor="ctr"/>
                </a:tc>
                <a:tc>
                  <a:txBody>
                    <a:bodyPr/>
                    <a:lstStyle/>
                    <a:p>
                      <a:r>
                        <a:rPr kumimoji="1" lang="ja-JP" altLang="en-US" sz="900"/>
                        <a:t>新会社セットアップ</a:t>
                      </a:r>
                    </a:p>
                  </a:txBody>
                  <a:tcPr marL="72000" marT="18000" marB="18000" anchor="ctr"/>
                </a:tc>
                <a:extLst>
                  <a:ext uri="{0D108BD9-81ED-4DB2-BD59-A6C34878D82A}">
                    <a16:rowId xmlns:a16="http://schemas.microsoft.com/office/drawing/2014/main" val="336496999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ACM00900</a:t>
                      </a:r>
                    </a:p>
                  </a:txBody>
                  <a:tcPr marL="72000" marT="0" marB="0" anchor="ctr"/>
                </a:tc>
                <a:tc>
                  <a:txBody>
                    <a:bodyPr/>
                    <a:lstStyle/>
                    <a:p>
                      <a:r>
                        <a:rPr kumimoji="1" lang="ja-JP" altLang="en-US" sz="900"/>
                        <a:t>税処理マスタ登録</a:t>
                      </a:r>
                    </a:p>
                  </a:txBody>
                  <a:tcPr marL="72000" marT="18000" marB="18000" anchor="ctr"/>
                </a:tc>
                <a:extLst>
                  <a:ext uri="{0D108BD9-81ED-4DB2-BD59-A6C34878D82A}">
                    <a16:rowId xmlns:a16="http://schemas.microsoft.com/office/drawing/2014/main" val="424151274"/>
                  </a:ext>
                </a:extLst>
              </a:tr>
              <a:tr h="136054">
                <a:tc>
                  <a:txBody>
                    <a:bodyPr/>
                    <a:lstStyle/>
                    <a:p>
                      <a:r>
                        <a:rPr kumimoji="1" lang="en-US" altLang="ja-JP" sz="900"/>
                        <a:t>ACU05100</a:t>
                      </a:r>
                      <a:endParaRPr kumimoji="1" lang="ja-JP" altLang="en-US" sz="900"/>
                    </a:p>
                  </a:txBody>
                  <a:tcPr marL="72000" marT="0" marB="0" anchor="ctr"/>
                </a:tc>
                <a:tc>
                  <a:txBody>
                    <a:bodyPr/>
                    <a:lstStyle/>
                    <a:p>
                      <a:r>
                        <a:rPr kumimoji="1" lang="ja-JP" altLang="en-US" sz="900"/>
                        <a:t>各種マスタ複写（税処理マスタ）</a:t>
                      </a:r>
                    </a:p>
                  </a:txBody>
                  <a:tcPr marL="72000" marT="18000" marB="18000" anchor="ctr"/>
                </a:tc>
                <a:extLst>
                  <a:ext uri="{0D108BD9-81ED-4DB2-BD59-A6C34878D82A}">
                    <a16:rowId xmlns:a16="http://schemas.microsoft.com/office/drawing/2014/main" val="3295008165"/>
                  </a:ext>
                </a:extLst>
              </a:tr>
              <a:tr h="136054">
                <a:tc>
                  <a:txBody>
                    <a:bodyPr/>
                    <a:lstStyle/>
                    <a:p>
                      <a:r>
                        <a:rPr kumimoji="1" lang="en-US" altLang="ja-JP" sz="900"/>
                        <a:t>APE01600</a:t>
                      </a:r>
                      <a:endParaRPr kumimoji="1" lang="ja-JP" altLang="en-US" sz="900"/>
                    </a:p>
                  </a:txBody>
                  <a:tcPr marL="72000" marT="0" marB="0" anchor="ctr"/>
                </a:tc>
                <a:tc>
                  <a:txBody>
                    <a:bodyPr/>
                    <a:lstStyle/>
                    <a:p>
                      <a:r>
                        <a:rPr kumimoji="1" lang="ja-JP" altLang="en-US" sz="900"/>
                        <a:t>経費・仮払精算入力</a:t>
                      </a:r>
                    </a:p>
                  </a:txBody>
                  <a:tcPr marL="72000" marT="18000" marB="18000" anchor="ctr"/>
                </a:tc>
                <a:extLst>
                  <a:ext uri="{0D108BD9-81ED-4DB2-BD59-A6C34878D82A}">
                    <a16:rowId xmlns:a16="http://schemas.microsoft.com/office/drawing/2014/main" val="2763558673"/>
                  </a:ext>
                </a:extLst>
              </a:tr>
              <a:tr h="136054">
                <a:tc>
                  <a:txBody>
                    <a:bodyPr/>
                    <a:lstStyle/>
                    <a:p>
                      <a:r>
                        <a:rPr kumimoji="1" lang="en-US" altLang="ja-JP" sz="900"/>
                        <a:t>APE00100</a:t>
                      </a:r>
                      <a:endParaRPr kumimoji="1" lang="ja-JP" altLang="en-US" sz="900"/>
                    </a:p>
                  </a:txBody>
                  <a:tcPr marL="72000" marT="0" marB="0" anchor="ctr"/>
                </a:tc>
                <a:tc>
                  <a:txBody>
                    <a:bodyPr/>
                    <a:lstStyle/>
                    <a:p>
                      <a:r>
                        <a:rPr kumimoji="1" lang="zh-TW" altLang="en-US" sz="900"/>
                        <a:t>支払伝票入力</a:t>
                      </a:r>
                      <a:endParaRPr kumimoji="1" lang="ja-JP" altLang="en-US" sz="900"/>
                    </a:p>
                  </a:txBody>
                  <a:tcPr marL="72000" marT="18000" marB="18000" anchor="ctr"/>
                </a:tc>
                <a:extLst>
                  <a:ext uri="{0D108BD9-81ED-4DB2-BD59-A6C34878D82A}">
                    <a16:rowId xmlns:a16="http://schemas.microsoft.com/office/drawing/2014/main" val="357807319"/>
                  </a:ext>
                </a:extLst>
              </a:tr>
              <a:tr h="136054">
                <a:tc>
                  <a:txBody>
                    <a:bodyPr/>
                    <a:lstStyle/>
                    <a:p>
                      <a:r>
                        <a:rPr kumimoji="1" lang="en-US" altLang="ja-JP" sz="900"/>
                        <a:t>APE00700</a:t>
                      </a:r>
                      <a:endParaRPr kumimoji="1" lang="ja-JP" altLang="en-US" sz="900"/>
                    </a:p>
                  </a:txBody>
                  <a:tcPr marL="72000" marT="0" marB="0" anchor="ctr"/>
                </a:tc>
                <a:tc>
                  <a:txBody>
                    <a:bodyPr/>
                    <a:lstStyle/>
                    <a:p>
                      <a:r>
                        <a:rPr kumimoji="1" lang="zh-TW" altLang="en-US" sz="900"/>
                        <a:t>債務計上入力</a:t>
                      </a:r>
                      <a:endParaRPr kumimoji="1" lang="ja-JP" altLang="en-US" sz="900"/>
                    </a:p>
                  </a:txBody>
                  <a:tcPr marL="72000" marT="18000" marB="18000" anchor="ctr"/>
                </a:tc>
                <a:extLst>
                  <a:ext uri="{0D108BD9-81ED-4DB2-BD59-A6C34878D82A}">
                    <a16:rowId xmlns:a16="http://schemas.microsoft.com/office/drawing/2014/main" val="2966713450"/>
                  </a:ext>
                </a:extLst>
              </a:tr>
              <a:tr h="136054">
                <a:tc>
                  <a:txBody>
                    <a:bodyPr/>
                    <a:lstStyle/>
                    <a:p>
                      <a:r>
                        <a:rPr kumimoji="1" lang="en-US" altLang="ja-JP" sz="900"/>
                        <a:t>APU00100</a:t>
                      </a:r>
                      <a:endParaRPr kumimoji="1" lang="ja-JP" altLang="en-US" sz="900"/>
                    </a:p>
                  </a:txBody>
                  <a:tcPr marL="72000" marT="0" marB="0" anchor="ctr"/>
                </a:tc>
                <a:tc>
                  <a:txBody>
                    <a:bodyPr/>
                    <a:lstStyle/>
                    <a:p>
                      <a:r>
                        <a:rPr kumimoji="1" lang="ja-JP" altLang="en-US" sz="900"/>
                        <a:t>支払確定</a:t>
                      </a:r>
                    </a:p>
                  </a:txBody>
                  <a:tcPr marL="72000" marT="18000" marB="18000" anchor="ctr"/>
                </a:tc>
                <a:extLst>
                  <a:ext uri="{0D108BD9-81ED-4DB2-BD59-A6C34878D82A}">
                    <a16:rowId xmlns:a16="http://schemas.microsoft.com/office/drawing/2014/main" val="1330191599"/>
                  </a:ext>
                </a:extLst>
              </a:tr>
              <a:tr h="136054">
                <a:tc>
                  <a:txBody>
                    <a:bodyPr/>
                    <a:lstStyle/>
                    <a:p>
                      <a:r>
                        <a:rPr kumimoji="1" lang="en-US" altLang="ja-JP" sz="900"/>
                        <a:t>APU00400</a:t>
                      </a:r>
                      <a:endParaRPr kumimoji="1" lang="ja-JP" altLang="en-US" sz="900"/>
                    </a:p>
                  </a:txBody>
                  <a:tcPr marL="72000" marT="0" marB="0" anchor="ctr"/>
                </a:tc>
                <a:tc>
                  <a:txBody>
                    <a:bodyPr/>
                    <a:lstStyle/>
                    <a:p>
                      <a:r>
                        <a:rPr kumimoji="1" lang="zh-TW" altLang="en-US" sz="900"/>
                        <a:t>債務締次残高更新</a:t>
                      </a:r>
                      <a:endParaRPr kumimoji="1" lang="ja-JP" altLang="en-US" sz="900"/>
                    </a:p>
                  </a:txBody>
                  <a:tcPr marL="72000" marT="18000" marB="18000" anchor="ctr"/>
                </a:tc>
                <a:extLst>
                  <a:ext uri="{0D108BD9-81ED-4DB2-BD59-A6C34878D82A}">
                    <a16:rowId xmlns:a16="http://schemas.microsoft.com/office/drawing/2014/main" val="4177597156"/>
                  </a:ext>
                </a:extLst>
              </a:tr>
              <a:tr h="136054">
                <a:tc>
                  <a:txBody>
                    <a:bodyPr/>
                    <a:lstStyle/>
                    <a:p>
                      <a:r>
                        <a:rPr kumimoji="1" lang="en-US" altLang="ja-JP" sz="900"/>
                        <a:t>APP01600</a:t>
                      </a:r>
                      <a:endParaRPr kumimoji="1" lang="ja-JP" altLang="en-US" sz="900"/>
                    </a:p>
                  </a:txBody>
                  <a:tcPr marL="72000" marT="0" marB="0" anchor="ctr"/>
                </a:tc>
                <a:tc>
                  <a:txBody>
                    <a:bodyPr/>
                    <a:lstStyle/>
                    <a:p>
                      <a:r>
                        <a:rPr kumimoji="1" lang="zh-TW" altLang="en-US" sz="900"/>
                        <a:t>支払通知書（締処理）</a:t>
                      </a:r>
                      <a:endParaRPr kumimoji="1" lang="ja-JP" altLang="en-US" sz="900"/>
                    </a:p>
                  </a:txBody>
                  <a:tcPr marL="72000" marT="18000" marB="18000" anchor="ctr"/>
                </a:tc>
                <a:extLst>
                  <a:ext uri="{0D108BD9-81ED-4DB2-BD59-A6C34878D82A}">
                    <a16:rowId xmlns:a16="http://schemas.microsoft.com/office/drawing/2014/main" val="2957319923"/>
                  </a:ext>
                </a:extLst>
              </a:tr>
              <a:tr h="136054">
                <a:tc>
                  <a:txBody>
                    <a:bodyPr/>
                    <a:lstStyle/>
                    <a:p>
                      <a:r>
                        <a:rPr kumimoji="1" lang="en-US" altLang="ja-JP" sz="900"/>
                        <a:t>PAP02700</a:t>
                      </a:r>
                      <a:endParaRPr kumimoji="1" lang="ja-JP" altLang="en-US" sz="900"/>
                    </a:p>
                  </a:txBody>
                  <a:tcPr marL="72000" marT="0" marB="0" anchor="ctr"/>
                </a:tc>
                <a:tc>
                  <a:txBody>
                    <a:bodyPr/>
                    <a:lstStyle/>
                    <a:p>
                      <a:r>
                        <a:rPr kumimoji="1" lang="zh-TW" altLang="en-US" sz="900"/>
                        <a:t>支払通知書（締処理）</a:t>
                      </a:r>
                      <a:endParaRPr kumimoji="1" lang="ja-JP" altLang="en-US" sz="900"/>
                    </a:p>
                  </a:txBody>
                  <a:tcPr marL="72000" marT="18000" marB="18000" anchor="ctr"/>
                </a:tc>
                <a:extLst>
                  <a:ext uri="{0D108BD9-81ED-4DB2-BD59-A6C34878D82A}">
                    <a16:rowId xmlns:a16="http://schemas.microsoft.com/office/drawing/2014/main" val="2953888202"/>
                  </a:ext>
                </a:extLst>
              </a:tr>
              <a:tr h="136054">
                <a:tc>
                  <a:txBody>
                    <a:bodyPr/>
                    <a:lstStyle/>
                    <a:p>
                      <a:r>
                        <a:rPr kumimoji="1" lang="en-US" altLang="ja-JP" sz="900"/>
                        <a:t>APP00800</a:t>
                      </a:r>
                      <a:endParaRPr kumimoji="1" lang="ja-JP" altLang="en-US" sz="900"/>
                    </a:p>
                  </a:txBody>
                  <a:tcPr marL="72000" marT="0" marB="0" anchor="ctr"/>
                </a:tc>
                <a:tc>
                  <a:txBody>
                    <a:bodyPr/>
                    <a:lstStyle/>
                    <a:p>
                      <a:r>
                        <a:rPr kumimoji="1" lang="zh-TW" altLang="en-US" sz="900"/>
                        <a:t>支払通知書（伝票単位）</a:t>
                      </a:r>
                      <a:endParaRPr kumimoji="1" lang="ja-JP" altLang="en-US" sz="900"/>
                    </a:p>
                  </a:txBody>
                  <a:tcPr marL="72000" marT="18000" marB="18000" anchor="ctr"/>
                </a:tc>
                <a:extLst>
                  <a:ext uri="{0D108BD9-81ED-4DB2-BD59-A6C34878D82A}">
                    <a16:rowId xmlns:a16="http://schemas.microsoft.com/office/drawing/2014/main" val="2120300037"/>
                  </a:ext>
                </a:extLst>
              </a:tr>
              <a:tr h="136054">
                <a:tc>
                  <a:txBody>
                    <a:bodyPr/>
                    <a:lstStyle/>
                    <a:p>
                      <a:r>
                        <a:rPr kumimoji="1" lang="en-US" altLang="ja-JP" sz="900"/>
                        <a:t>PAP02000</a:t>
                      </a:r>
                      <a:endParaRPr kumimoji="1" lang="ja-JP" altLang="en-US" sz="900"/>
                    </a:p>
                  </a:txBody>
                  <a:tcPr marL="72000" marT="0" marB="0" anchor="ctr"/>
                </a:tc>
                <a:tc>
                  <a:txBody>
                    <a:bodyPr/>
                    <a:lstStyle/>
                    <a:p>
                      <a:r>
                        <a:rPr kumimoji="1" lang="zh-TW" altLang="en-US" sz="900"/>
                        <a:t>支払通知書（伝票単位）</a:t>
                      </a:r>
                      <a:endParaRPr kumimoji="1" lang="ja-JP" altLang="en-US" sz="900"/>
                    </a:p>
                  </a:txBody>
                  <a:tcPr marL="72000" marT="18000" marB="18000" anchor="ctr"/>
                </a:tc>
                <a:extLst>
                  <a:ext uri="{0D108BD9-81ED-4DB2-BD59-A6C34878D82A}">
                    <a16:rowId xmlns:a16="http://schemas.microsoft.com/office/drawing/2014/main" val="1345350547"/>
                  </a:ext>
                </a:extLst>
              </a:tr>
              <a:tr h="136054">
                <a:tc>
                  <a:txBody>
                    <a:bodyPr/>
                    <a:lstStyle/>
                    <a:p>
                      <a:r>
                        <a:rPr kumimoji="1" lang="en-US" altLang="ja-JP" sz="900"/>
                        <a:t>AGP04700</a:t>
                      </a:r>
                      <a:endParaRPr kumimoji="1" lang="ja-JP" altLang="en-US" sz="900"/>
                    </a:p>
                  </a:txBody>
                  <a:tcPr marL="72000" marT="0" marB="0" anchor="ctr"/>
                </a:tc>
                <a:tc>
                  <a:txBody>
                    <a:bodyPr/>
                    <a:lstStyle/>
                    <a:p>
                      <a:r>
                        <a:rPr kumimoji="1" lang="ja-JP" altLang="en-US" sz="900"/>
                        <a:t>消費税異常値確認リスト</a:t>
                      </a:r>
                    </a:p>
                  </a:txBody>
                  <a:tcPr marL="72000" marT="18000" marB="18000" anchor="ctr"/>
                </a:tc>
                <a:extLst>
                  <a:ext uri="{0D108BD9-81ED-4DB2-BD59-A6C34878D82A}">
                    <a16:rowId xmlns:a16="http://schemas.microsoft.com/office/drawing/2014/main" val="3507413490"/>
                  </a:ext>
                </a:extLst>
              </a:tr>
              <a:tr h="136054">
                <a:tc>
                  <a:txBody>
                    <a:bodyPr/>
                    <a:lstStyle/>
                    <a:p>
                      <a:r>
                        <a:rPr kumimoji="1" lang="en-US" altLang="ja-JP" sz="900"/>
                        <a:t>AGP05500</a:t>
                      </a:r>
                      <a:endParaRPr kumimoji="1" lang="ja-JP" altLang="en-US" sz="900"/>
                    </a:p>
                  </a:txBody>
                  <a:tcPr marL="72000" marT="0" marB="0" anchor="ctr"/>
                </a:tc>
                <a:tc>
                  <a:txBody>
                    <a:bodyPr/>
                    <a:lstStyle/>
                    <a:p>
                      <a:r>
                        <a:rPr kumimoji="1" lang="ja-JP" altLang="en-US" sz="900"/>
                        <a:t>インボイス制度対応消費税帳票</a:t>
                      </a:r>
                    </a:p>
                  </a:txBody>
                  <a:tcPr marL="72000" marT="18000" marB="18000" anchor="ctr"/>
                </a:tc>
                <a:extLst>
                  <a:ext uri="{0D108BD9-81ED-4DB2-BD59-A6C34878D82A}">
                    <a16:rowId xmlns:a16="http://schemas.microsoft.com/office/drawing/2014/main" val="1461829385"/>
                  </a:ext>
                </a:extLst>
              </a:tr>
              <a:tr h="136054">
                <a:tc>
                  <a:txBody>
                    <a:bodyPr/>
                    <a:lstStyle/>
                    <a:p>
                      <a:r>
                        <a:rPr kumimoji="1" lang="en-US" altLang="ja-JP" sz="900"/>
                        <a:t>AGP05700</a:t>
                      </a:r>
                      <a:endParaRPr kumimoji="1" lang="ja-JP" altLang="en-US" sz="900"/>
                    </a:p>
                  </a:txBody>
                  <a:tcPr marL="72000" marT="0" marB="0" anchor="ctr"/>
                </a:tc>
                <a:tc>
                  <a:txBody>
                    <a:bodyPr/>
                    <a:lstStyle/>
                    <a:p>
                      <a:r>
                        <a:rPr kumimoji="1" lang="ja-JP" altLang="en-US" sz="900"/>
                        <a:t>消費税異常値確認リスト（適格請求書）</a:t>
                      </a:r>
                    </a:p>
                  </a:txBody>
                  <a:tcPr marL="72000" marT="18000" marB="18000" anchor="ctr"/>
                </a:tc>
                <a:extLst>
                  <a:ext uri="{0D108BD9-81ED-4DB2-BD59-A6C34878D82A}">
                    <a16:rowId xmlns:a16="http://schemas.microsoft.com/office/drawing/2014/main" val="3521331094"/>
                  </a:ext>
                </a:extLst>
              </a:tr>
              <a:tr h="136054">
                <a:tc>
                  <a:txBody>
                    <a:bodyPr/>
                    <a:lstStyle/>
                    <a:p>
                      <a:r>
                        <a:rPr kumimoji="1" lang="en-US" altLang="ja-JP" sz="900"/>
                        <a:t>PAH02900</a:t>
                      </a:r>
                      <a:endParaRPr kumimoji="1" lang="ja-JP" altLang="en-US" sz="900"/>
                    </a:p>
                  </a:txBody>
                  <a:tcPr marL="72000" marT="0" marB="0" anchor="ctr"/>
                </a:tc>
                <a:tc>
                  <a:txBody>
                    <a:bodyPr/>
                    <a:lstStyle/>
                    <a:p>
                      <a:r>
                        <a:rPr kumimoji="1" lang="ja-JP" altLang="en-US" sz="900"/>
                        <a:t>消費税異常値確認リスト（適格請求書）</a:t>
                      </a:r>
                    </a:p>
                  </a:txBody>
                  <a:tcPr marL="72000" marT="18000" marB="18000" anchor="ctr"/>
                </a:tc>
                <a:extLst>
                  <a:ext uri="{0D108BD9-81ED-4DB2-BD59-A6C34878D82A}">
                    <a16:rowId xmlns:a16="http://schemas.microsoft.com/office/drawing/2014/main" val="1797187476"/>
                  </a:ext>
                </a:extLst>
              </a:tr>
              <a:tr h="136054">
                <a:tc>
                  <a:txBody>
                    <a:bodyPr/>
                    <a:lstStyle/>
                    <a:p>
                      <a:r>
                        <a:rPr kumimoji="1" lang="en-US" altLang="ja-JP" sz="900"/>
                        <a:t>AGU00800</a:t>
                      </a:r>
                      <a:endParaRPr kumimoji="1" lang="ja-JP" altLang="en-US" sz="900"/>
                    </a:p>
                  </a:txBody>
                  <a:tcPr marL="72000" marT="0" marB="0" anchor="ctr"/>
                </a:tc>
                <a:tc>
                  <a:txBody>
                    <a:bodyPr/>
                    <a:lstStyle/>
                    <a:p>
                      <a:r>
                        <a:rPr kumimoji="1" lang="zh-TW" altLang="en-US" sz="900"/>
                        <a:t>（新）消費税申告項目集計</a:t>
                      </a:r>
                      <a:endParaRPr kumimoji="1" lang="ja-JP" altLang="en-US" sz="900"/>
                    </a:p>
                  </a:txBody>
                  <a:tcPr marL="72000" marT="18000" marB="18000" anchor="ctr"/>
                </a:tc>
                <a:extLst>
                  <a:ext uri="{0D108BD9-81ED-4DB2-BD59-A6C34878D82A}">
                    <a16:rowId xmlns:a16="http://schemas.microsoft.com/office/drawing/2014/main" val="1272175356"/>
                  </a:ext>
                </a:extLst>
              </a:tr>
              <a:tr h="136054">
                <a:tc>
                  <a:txBody>
                    <a:bodyPr/>
                    <a:lstStyle/>
                    <a:p>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AGR01000</a:t>
                      </a:r>
                      <a:endParaRPr kumimoji="1" lang="ja-JP" altLang="en-US" sz="900"/>
                    </a:p>
                  </a:txBody>
                  <a:tcPr marL="72000" marT="0" marB="0" anchor="ctr"/>
                </a:tc>
                <a:tc>
                  <a:txBody>
                    <a:bodyPr/>
                    <a:lstStyle/>
                    <a:p>
                      <a:r>
                        <a:rPr kumimoji="1" lang="zh-TW" altLang="en-US" sz="900" dirty="0"/>
                        <a:t>仕訳伝票明細</a:t>
                      </a:r>
                      <a:endParaRPr kumimoji="1" lang="ja-JP" altLang="en-US" sz="900" dirty="0"/>
                    </a:p>
                  </a:txBody>
                  <a:tcPr marL="72000" marT="18000" marB="18000" anchor="ctr"/>
                </a:tc>
                <a:extLst>
                  <a:ext uri="{0D108BD9-81ED-4DB2-BD59-A6C34878D82A}">
                    <a16:rowId xmlns:a16="http://schemas.microsoft.com/office/drawing/2014/main" val="3256567370"/>
                  </a:ext>
                </a:extLst>
              </a:tr>
            </a:tbl>
          </a:graphicData>
        </a:graphic>
      </p:graphicFrame>
      <p:graphicFrame>
        <p:nvGraphicFramePr>
          <p:cNvPr id="6" name="表 5">
            <a:extLst>
              <a:ext uri="{FF2B5EF4-FFF2-40B4-BE49-F238E27FC236}">
                <a16:creationId xmlns:a16="http://schemas.microsoft.com/office/drawing/2014/main" id="{EDB9C049-B5DA-D16F-18FA-49F9D3C02A57}"/>
              </a:ext>
            </a:extLst>
          </p:cNvPr>
          <p:cNvGraphicFramePr>
            <a:graphicFrameLocks noGrp="1"/>
          </p:cNvGraphicFramePr>
          <p:nvPr/>
        </p:nvGraphicFramePr>
        <p:xfrm>
          <a:off x="3887924" y="1311610"/>
          <a:ext cx="3320972" cy="3357084"/>
        </p:xfrm>
        <a:graphic>
          <a:graphicData uri="http://schemas.openxmlformats.org/drawingml/2006/table">
            <a:tbl>
              <a:tblPr firstRow="1" bandRow="1">
                <a:tableStyleId>{21E4AEA4-8DFA-4A89-87EB-49C32662AFE0}</a:tableStyleId>
              </a:tblPr>
              <a:tblGrid>
                <a:gridCol w="969167">
                  <a:extLst>
                    <a:ext uri="{9D8B030D-6E8A-4147-A177-3AD203B41FA5}">
                      <a16:colId xmlns:a16="http://schemas.microsoft.com/office/drawing/2014/main" val="2522734468"/>
                    </a:ext>
                  </a:extLst>
                </a:gridCol>
                <a:gridCol w="2351805">
                  <a:extLst>
                    <a:ext uri="{9D8B030D-6E8A-4147-A177-3AD203B41FA5}">
                      <a16:colId xmlns:a16="http://schemas.microsoft.com/office/drawing/2014/main" val="2364541098"/>
                    </a:ext>
                  </a:extLst>
                </a:gridCol>
              </a:tblGrid>
              <a:tr h="233751">
                <a:tc>
                  <a:txBody>
                    <a:bodyPr/>
                    <a:lstStyle/>
                    <a:p>
                      <a:r>
                        <a:rPr kumimoji="1" lang="ja-JP" altLang="en-US" sz="900" dirty="0"/>
                        <a:t>機能</a:t>
                      </a:r>
                      <a:r>
                        <a:rPr kumimoji="1" lang="en-US" altLang="ja-JP" sz="900" dirty="0"/>
                        <a:t>ID</a:t>
                      </a:r>
                      <a:endParaRPr kumimoji="1" lang="ja-JP" altLang="en-US" sz="900" dirty="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APR01100</a:t>
                      </a:r>
                    </a:p>
                  </a:txBody>
                  <a:tcPr marL="72000" marT="0" marB="0" anchor="ctr"/>
                </a:tc>
                <a:tc>
                  <a:txBody>
                    <a:bodyPr/>
                    <a:lstStyle/>
                    <a:p>
                      <a:r>
                        <a:rPr kumimoji="1" lang="zh-TW" altLang="en-US" sz="900"/>
                        <a:t>債務計上伝票明細</a:t>
                      </a:r>
                      <a:endParaRPr kumimoji="1" lang="ja-JP" altLang="en-US" sz="900"/>
                    </a:p>
                  </a:txBody>
                  <a:tcPr marL="72000" marT="18000" marB="18000" anchor="ctr"/>
                </a:tc>
                <a:extLst>
                  <a:ext uri="{0D108BD9-81ED-4DB2-BD59-A6C34878D82A}">
                    <a16:rowId xmlns:a16="http://schemas.microsoft.com/office/drawing/2014/main" val="3364969997"/>
                  </a:ext>
                </a:extLst>
              </a:tr>
              <a:tr h="136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t>AGR00700</a:t>
                      </a:r>
                      <a:endParaRPr kumimoji="1" lang="ja-JP" altLang="en-US" sz="900"/>
                    </a:p>
                  </a:txBody>
                  <a:tcPr marL="72000" marT="0" marB="0" anchor="ctr"/>
                </a:tc>
                <a:tc>
                  <a:txBody>
                    <a:bodyPr/>
                    <a:lstStyle/>
                    <a:p>
                      <a:r>
                        <a:rPr kumimoji="1" lang="zh-TW" altLang="en-US" sz="900"/>
                        <a:t>入出金伝票明細</a:t>
                      </a:r>
                      <a:endParaRPr kumimoji="1" lang="ja-JP" altLang="en-US" sz="900"/>
                    </a:p>
                  </a:txBody>
                  <a:tcPr marL="72000" marT="18000" marB="18000" anchor="ctr"/>
                </a:tc>
                <a:extLst>
                  <a:ext uri="{0D108BD9-81ED-4DB2-BD59-A6C34878D82A}">
                    <a16:rowId xmlns:a16="http://schemas.microsoft.com/office/drawing/2014/main" val="424151274"/>
                  </a:ext>
                </a:extLst>
              </a:tr>
              <a:tr h="136054">
                <a:tc>
                  <a:txBody>
                    <a:bodyPr/>
                    <a:lstStyle/>
                    <a:p>
                      <a:r>
                        <a:rPr kumimoji="1" lang="en-US" altLang="ja-JP" sz="900"/>
                        <a:t>APR01800</a:t>
                      </a:r>
                      <a:endParaRPr kumimoji="1" lang="ja-JP" altLang="en-US" sz="900"/>
                    </a:p>
                  </a:txBody>
                  <a:tcPr marL="72000" marT="0" marB="0" anchor="ctr"/>
                </a:tc>
                <a:tc>
                  <a:txBody>
                    <a:bodyPr/>
                    <a:lstStyle/>
                    <a:p>
                      <a:r>
                        <a:rPr kumimoji="1" lang="ja-JP" altLang="en-US" sz="900"/>
                        <a:t>経費・仮払精算伝票明細</a:t>
                      </a:r>
                    </a:p>
                  </a:txBody>
                  <a:tcPr marL="72000" marT="18000" marB="18000" anchor="ctr"/>
                </a:tc>
                <a:extLst>
                  <a:ext uri="{0D108BD9-81ED-4DB2-BD59-A6C34878D82A}">
                    <a16:rowId xmlns:a16="http://schemas.microsoft.com/office/drawing/2014/main" val="3295008165"/>
                  </a:ext>
                </a:extLst>
              </a:tr>
              <a:tr h="136054">
                <a:tc>
                  <a:txBody>
                    <a:bodyPr/>
                    <a:lstStyle/>
                    <a:p>
                      <a:r>
                        <a:rPr kumimoji="1" lang="en-US" altLang="ja-JP" sz="900"/>
                        <a:t>AGR01100</a:t>
                      </a:r>
                      <a:endParaRPr kumimoji="1" lang="ja-JP" altLang="en-US" sz="900"/>
                    </a:p>
                  </a:txBody>
                  <a:tcPr marL="72000" marT="0" marB="0" anchor="ctr"/>
                </a:tc>
                <a:tc>
                  <a:txBody>
                    <a:bodyPr/>
                    <a:lstStyle/>
                    <a:p>
                      <a:r>
                        <a:rPr kumimoji="1" lang="ja-JP" altLang="en-US" sz="900"/>
                        <a:t>外部データ仕訳伝票明細</a:t>
                      </a:r>
                    </a:p>
                  </a:txBody>
                  <a:tcPr marL="72000" marT="18000" marB="18000" anchor="ctr"/>
                </a:tc>
                <a:extLst>
                  <a:ext uri="{0D108BD9-81ED-4DB2-BD59-A6C34878D82A}">
                    <a16:rowId xmlns:a16="http://schemas.microsoft.com/office/drawing/2014/main" val="2763558673"/>
                  </a:ext>
                </a:extLst>
              </a:tr>
              <a:tr h="136054">
                <a:tc>
                  <a:txBody>
                    <a:bodyPr/>
                    <a:lstStyle/>
                    <a:p>
                      <a:r>
                        <a:rPr kumimoji="1" lang="en-US" altLang="ja-JP" sz="900"/>
                        <a:t>APR01500</a:t>
                      </a:r>
                      <a:endParaRPr kumimoji="1" lang="ja-JP" altLang="en-US" sz="900"/>
                    </a:p>
                  </a:txBody>
                  <a:tcPr marL="72000" marT="0" marB="0" anchor="ctr"/>
                </a:tc>
                <a:tc>
                  <a:txBody>
                    <a:bodyPr/>
                    <a:lstStyle/>
                    <a:p>
                      <a:r>
                        <a:rPr kumimoji="1" lang="ja-JP" altLang="en-US" sz="900"/>
                        <a:t>外部データ債務計上伝票明細</a:t>
                      </a:r>
                    </a:p>
                  </a:txBody>
                  <a:tcPr marL="72000" marT="18000" marB="18000" anchor="ctr"/>
                </a:tc>
                <a:extLst>
                  <a:ext uri="{0D108BD9-81ED-4DB2-BD59-A6C34878D82A}">
                    <a16:rowId xmlns:a16="http://schemas.microsoft.com/office/drawing/2014/main" val="357807319"/>
                  </a:ext>
                </a:extLst>
              </a:tr>
              <a:tr h="136054">
                <a:tc>
                  <a:txBody>
                    <a:bodyPr/>
                    <a:lstStyle/>
                    <a:p>
                      <a:r>
                        <a:rPr kumimoji="1" lang="en-US" altLang="ja-JP" sz="900"/>
                        <a:t>APR00700</a:t>
                      </a:r>
                      <a:endParaRPr kumimoji="1" lang="ja-JP" altLang="en-US" sz="900"/>
                    </a:p>
                  </a:txBody>
                  <a:tcPr marL="72000" marT="0" marB="0" anchor="ctr"/>
                </a:tc>
                <a:tc>
                  <a:txBody>
                    <a:bodyPr/>
                    <a:lstStyle/>
                    <a:p>
                      <a:r>
                        <a:rPr kumimoji="1" lang="zh-TW" altLang="en-US" sz="900"/>
                        <a:t>締次債務計上伝票明細</a:t>
                      </a:r>
                      <a:endParaRPr kumimoji="1" lang="ja-JP" altLang="en-US" sz="900"/>
                    </a:p>
                  </a:txBody>
                  <a:tcPr marL="72000" marT="18000" marB="18000" anchor="ctr"/>
                </a:tc>
                <a:extLst>
                  <a:ext uri="{0D108BD9-81ED-4DB2-BD59-A6C34878D82A}">
                    <a16:rowId xmlns:a16="http://schemas.microsoft.com/office/drawing/2014/main" val="2966713450"/>
                  </a:ext>
                </a:extLst>
              </a:tr>
              <a:tr h="136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t>APR01600</a:t>
                      </a:r>
                      <a:endParaRPr kumimoji="1" lang="ja-JP" altLang="en-US" sz="900"/>
                    </a:p>
                  </a:txBody>
                  <a:tcPr marL="72000" marT="0" marB="0" anchor="ctr"/>
                </a:tc>
                <a:tc>
                  <a:txBody>
                    <a:bodyPr/>
                    <a:lstStyle/>
                    <a:p>
                      <a:r>
                        <a:rPr kumimoji="1" lang="ja-JP" altLang="en-US" sz="900"/>
                        <a:t>外部データ締次債務計上伝票明細</a:t>
                      </a:r>
                    </a:p>
                  </a:txBody>
                  <a:tcPr marL="72000" marT="18000" marB="18000" anchor="ctr"/>
                </a:tc>
                <a:extLst>
                  <a:ext uri="{0D108BD9-81ED-4DB2-BD59-A6C34878D82A}">
                    <a16:rowId xmlns:a16="http://schemas.microsoft.com/office/drawing/2014/main" val="1330191599"/>
                  </a:ext>
                </a:extLst>
              </a:tr>
              <a:tr h="136054">
                <a:tc>
                  <a:txBody>
                    <a:bodyPr/>
                    <a:lstStyle/>
                    <a:p>
                      <a:r>
                        <a:rPr kumimoji="1" lang="en-US" altLang="ja-JP" sz="900"/>
                        <a:t>AGE00100</a:t>
                      </a:r>
                      <a:endParaRPr kumimoji="1" lang="ja-JP" altLang="en-US" sz="900"/>
                    </a:p>
                  </a:txBody>
                  <a:tcPr marL="72000" marT="0" marB="0" anchor="ctr"/>
                </a:tc>
                <a:tc>
                  <a:txBody>
                    <a:bodyPr/>
                    <a:lstStyle/>
                    <a:p>
                      <a:r>
                        <a:rPr kumimoji="1" lang="ja-JP" altLang="en-US" sz="900"/>
                        <a:t>仕訳入力</a:t>
                      </a:r>
                    </a:p>
                  </a:txBody>
                  <a:tcPr marL="72000" marT="18000" marB="18000" anchor="ctr"/>
                </a:tc>
                <a:extLst>
                  <a:ext uri="{0D108BD9-81ED-4DB2-BD59-A6C34878D82A}">
                    <a16:rowId xmlns:a16="http://schemas.microsoft.com/office/drawing/2014/main" val="4177597156"/>
                  </a:ext>
                </a:extLst>
              </a:tr>
              <a:tr h="136054">
                <a:tc>
                  <a:txBody>
                    <a:bodyPr/>
                    <a:lstStyle/>
                    <a:p>
                      <a:r>
                        <a:rPr kumimoji="1" lang="en-US" altLang="ja-JP" sz="900"/>
                        <a:t>AGE00300</a:t>
                      </a:r>
                      <a:endParaRPr kumimoji="1" lang="ja-JP" altLang="en-US" sz="900"/>
                    </a:p>
                  </a:txBody>
                  <a:tcPr marL="72000" marT="0" marB="0" anchor="ctr"/>
                </a:tc>
                <a:tc>
                  <a:txBody>
                    <a:bodyPr/>
                    <a:lstStyle/>
                    <a:p>
                      <a:r>
                        <a:rPr kumimoji="1" lang="ja-JP" altLang="en-US" sz="900"/>
                        <a:t>遡及仕訳入力</a:t>
                      </a:r>
                    </a:p>
                  </a:txBody>
                  <a:tcPr marL="72000" marT="18000" marB="18000" anchor="ctr"/>
                </a:tc>
                <a:extLst>
                  <a:ext uri="{0D108BD9-81ED-4DB2-BD59-A6C34878D82A}">
                    <a16:rowId xmlns:a16="http://schemas.microsoft.com/office/drawing/2014/main" val="2957319923"/>
                  </a:ext>
                </a:extLst>
              </a:tr>
              <a:tr h="136054">
                <a:tc>
                  <a:txBody>
                    <a:bodyPr/>
                    <a:lstStyle/>
                    <a:p>
                      <a:r>
                        <a:rPr kumimoji="1" lang="en-US" altLang="ja-JP" sz="900"/>
                        <a:t>AGE00400</a:t>
                      </a:r>
                      <a:endParaRPr kumimoji="1" lang="ja-JP" altLang="en-US" sz="900"/>
                    </a:p>
                  </a:txBody>
                  <a:tcPr marL="72000" marT="0" marB="0" anchor="ctr"/>
                </a:tc>
                <a:tc>
                  <a:txBody>
                    <a:bodyPr/>
                    <a:lstStyle/>
                    <a:p>
                      <a:r>
                        <a:rPr kumimoji="1" lang="ja-JP" altLang="en-US" sz="900"/>
                        <a:t>本支店仕訳入力</a:t>
                      </a:r>
                    </a:p>
                  </a:txBody>
                  <a:tcPr marL="72000" marT="18000" marB="18000" anchor="ctr"/>
                </a:tc>
                <a:extLst>
                  <a:ext uri="{0D108BD9-81ED-4DB2-BD59-A6C34878D82A}">
                    <a16:rowId xmlns:a16="http://schemas.microsoft.com/office/drawing/2014/main" val="2953888202"/>
                  </a:ext>
                </a:extLst>
              </a:tr>
              <a:tr h="136054">
                <a:tc>
                  <a:txBody>
                    <a:bodyPr/>
                    <a:lstStyle/>
                    <a:p>
                      <a:r>
                        <a:rPr kumimoji="1" lang="en-US" altLang="ja-JP" sz="900"/>
                        <a:t>AGE00700</a:t>
                      </a:r>
                      <a:endParaRPr kumimoji="1" lang="ja-JP" altLang="en-US" sz="900"/>
                    </a:p>
                  </a:txBody>
                  <a:tcPr marL="72000" marT="0" marB="0" anchor="ctr"/>
                </a:tc>
                <a:tc>
                  <a:txBody>
                    <a:bodyPr/>
                    <a:lstStyle/>
                    <a:p>
                      <a:r>
                        <a:rPr kumimoji="1" lang="zh-TW" altLang="en-US" sz="900"/>
                        <a:t>入出金伝票入力</a:t>
                      </a:r>
                      <a:endParaRPr kumimoji="1" lang="ja-JP" altLang="en-US" sz="900"/>
                    </a:p>
                  </a:txBody>
                  <a:tcPr marL="72000" marT="18000" marB="18000" anchor="ctr"/>
                </a:tc>
                <a:extLst>
                  <a:ext uri="{0D108BD9-81ED-4DB2-BD59-A6C34878D82A}">
                    <a16:rowId xmlns:a16="http://schemas.microsoft.com/office/drawing/2014/main" val="2120300037"/>
                  </a:ext>
                </a:extLst>
              </a:tr>
              <a:tr h="136054">
                <a:tc>
                  <a:txBody>
                    <a:bodyPr/>
                    <a:lstStyle/>
                    <a:p>
                      <a:r>
                        <a:rPr kumimoji="1" lang="en-US" altLang="ja-JP" sz="900"/>
                        <a:t>AGE00500</a:t>
                      </a:r>
                      <a:endParaRPr kumimoji="1" lang="ja-JP" altLang="en-US" sz="900"/>
                    </a:p>
                  </a:txBody>
                  <a:tcPr marL="72000" marT="0" marB="0" anchor="ctr"/>
                </a:tc>
                <a:tc>
                  <a:txBody>
                    <a:bodyPr/>
                    <a:lstStyle/>
                    <a:p>
                      <a:r>
                        <a:rPr kumimoji="1" lang="ja-JP" altLang="en-US" sz="900"/>
                        <a:t>会社間仕訳入力</a:t>
                      </a:r>
                    </a:p>
                  </a:txBody>
                  <a:tcPr marL="72000" marT="18000" marB="18000" anchor="ctr"/>
                </a:tc>
                <a:extLst>
                  <a:ext uri="{0D108BD9-81ED-4DB2-BD59-A6C34878D82A}">
                    <a16:rowId xmlns:a16="http://schemas.microsoft.com/office/drawing/2014/main" val="1345350547"/>
                  </a:ext>
                </a:extLst>
              </a:tr>
              <a:tr h="136054">
                <a:tc>
                  <a:txBody>
                    <a:bodyPr/>
                    <a:lstStyle/>
                    <a:p>
                      <a:r>
                        <a:rPr kumimoji="1" lang="en-US" altLang="ja-JP" sz="900"/>
                        <a:t>APE00500</a:t>
                      </a:r>
                      <a:endParaRPr kumimoji="1" lang="ja-JP" altLang="en-US" sz="900"/>
                    </a:p>
                  </a:txBody>
                  <a:tcPr marL="72000" marT="0" marB="0" anchor="ctr"/>
                </a:tc>
                <a:tc>
                  <a:txBody>
                    <a:bodyPr/>
                    <a:lstStyle/>
                    <a:p>
                      <a:r>
                        <a:rPr kumimoji="1" lang="zh-TW" altLang="en-US" sz="900"/>
                        <a:t>会社間支払伝票入力</a:t>
                      </a:r>
                      <a:endParaRPr kumimoji="1" lang="ja-JP" altLang="en-US" sz="900"/>
                    </a:p>
                  </a:txBody>
                  <a:tcPr marL="72000" marT="18000" marB="18000" anchor="ctr"/>
                </a:tc>
                <a:extLst>
                  <a:ext uri="{0D108BD9-81ED-4DB2-BD59-A6C34878D82A}">
                    <a16:rowId xmlns:a16="http://schemas.microsoft.com/office/drawing/2014/main" val="3507413490"/>
                  </a:ext>
                </a:extLst>
              </a:tr>
              <a:tr h="136054">
                <a:tc>
                  <a:txBody>
                    <a:bodyPr/>
                    <a:lstStyle/>
                    <a:p>
                      <a:r>
                        <a:rPr kumimoji="1" lang="en-US" altLang="ja-JP" sz="900"/>
                        <a:t>AGR00500</a:t>
                      </a:r>
                      <a:endParaRPr kumimoji="1" lang="ja-JP" altLang="en-US" sz="900"/>
                    </a:p>
                  </a:txBody>
                  <a:tcPr marL="72000" marT="0" marB="0" anchor="ctr"/>
                </a:tc>
                <a:tc>
                  <a:txBody>
                    <a:bodyPr/>
                    <a:lstStyle/>
                    <a:p>
                      <a:r>
                        <a:rPr kumimoji="1" lang="zh-TW" altLang="en-US" sz="900"/>
                        <a:t>会社間仕訳伝票明細</a:t>
                      </a:r>
                      <a:endParaRPr kumimoji="1" lang="ja-JP" altLang="en-US" sz="900"/>
                    </a:p>
                  </a:txBody>
                  <a:tcPr marL="72000" marT="18000" marB="18000" anchor="ctr"/>
                </a:tc>
                <a:extLst>
                  <a:ext uri="{0D108BD9-81ED-4DB2-BD59-A6C34878D82A}">
                    <a16:rowId xmlns:a16="http://schemas.microsoft.com/office/drawing/2014/main" val="1461829385"/>
                  </a:ext>
                </a:extLst>
              </a:tr>
              <a:tr h="136054">
                <a:tc>
                  <a:txBody>
                    <a:bodyPr/>
                    <a:lstStyle/>
                    <a:p>
                      <a:r>
                        <a:rPr kumimoji="1" lang="en-US" altLang="ja-JP" sz="900"/>
                        <a:t>APR00500</a:t>
                      </a:r>
                      <a:endParaRPr kumimoji="1" lang="ja-JP" altLang="en-US" sz="900"/>
                    </a:p>
                  </a:txBody>
                  <a:tcPr marL="72000" marT="0" marB="0" anchor="ctr"/>
                </a:tc>
                <a:tc>
                  <a:txBody>
                    <a:bodyPr/>
                    <a:lstStyle/>
                    <a:p>
                      <a:r>
                        <a:rPr kumimoji="1" lang="zh-TW" altLang="en-US" sz="900"/>
                        <a:t>会社間債務計上伝票明細</a:t>
                      </a:r>
                      <a:endParaRPr kumimoji="1" lang="ja-JP" altLang="en-US" sz="900"/>
                    </a:p>
                  </a:txBody>
                  <a:tcPr marL="72000" marT="18000" marB="18000" anchor="ctr"/>
                </a:tc>
                <a:extLst>
                  <a:ext uri="{0D108BD9-81ED-4DB2-BD59-A6C34878D82A}">
                    <a16:rowId xmlns:a16="http://schemas.microsoft.com/office/drawing/2014/main" val="3521331094"/>
                  </a:ext>
                </a:extLst>
              </a:tr>
              <a:tr h="136054">
                <a:tc>
                  <a:txBody>
                    <a:bodyPr/>
                    <a:lstStyle/>
                    <a:p>
                      <a:r>
                        <a:rPr kumimoji="1" lang="en-US" altLang="ja-JP" sz="900"/>
                        <a:t>NCW00100</a:t>
                      </a:r>
                      <a:endParaRPr kumimoji="1" lang="ja-JP" altLang="en-US" sz="900"/>
                    </a:p>
                  </a:txBody>
                  <a:tcPr marL="72000" marT="0" marB="0" anchor="ctr"/>
                </a:tc>
                <a:tc>
                  <a:txBody>
                    <a:bodyPr/>
                    <a:lstStyle/>
                    <a:p>
                      <a:r>
                        <a:rPr kumimoji="1" lang="ja-JP" altLang="en-US" sz="900"/>
                        <a:t>外部連携サービス（税処理マスタ）</a:t>
                      </a:r>
                    </a:p>
                  </a:txBody>
                  <a:tcPr marL="72000" marT="18000" marB="18000" anchor="ctr"/>
                </a:tc>
                <a:extLst>
                  <a:ext uri="{0D108BD9-81ED-4DB2-BD59-A6C34878D82A}">
                    <a16:rowId xmlns:a16="http://schemas.microsoft.com/office/drawing/2014/main" val="1797187476"/>
                  </a:ext>
                </a:extLst>
              </a:tr>
              <a:tr h="136054">
                <a:tc>
                  <a:txBody>
                    <a:bodyPr/>
                    <a:lstStyle/>
                    <a:p>
                      <a:r>
                        <a:rPr kumimoji="1" lang="en-US" altLang="ja-JP" sz="900"/>
                        <a:t>CLD302</a:t>
                      </a:r>
                      <a:endParaRPr kumimoji="1" lang="ja-JP" altLang="en-US" sz="900"/>
                    </a:p>
                  </a:txBody>
                  <a:tcPr marL="72000" marT="0" marB="0" anchor="ctr"/>
                </a:tc>
                <a:tc>
                  <a:txBody>
                    <a:bodyPr/>
                    <a:lstStyle/>
                    <a:p>
                      <a:r>
                        <a:rPr kumimoji="1" lang="ja-JP" altLang="en-US" sz="900"/>
                        <a:t>消費税情報</a:t>
                      </a:r>
                    </a:p>
                  </a:txBody>
                  <a:tcPr marL="72000" marT="18000" marB="18000" anchor="ctr"/>
                </a:tc>
                <a:extLst>
                  <a:ext uri="{0D108BD9-81ED-4DB2-BD59-A6C34878D82A}">
                    <a16:rowId xmlns:a16="http://schemas.microsoft.com/office/drawing/2014/main" val="1272175356"/>
                  </a:ext>
                </a:extLst>
              </a:tr>
              <a:tr h="136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t>CLD304</a:t>
                      </a:r>
                      <a:endParaRPr kumimoji="1" lang="ja-JP" altLang="en-US" sz="900"/>
                    </a:p>
                  </a:txBody>
                  <a:tcPr marL="72000" marT="0" marB="0" anchor="ctr"/>
                </a:tc>
                <a:tc>
                  <a:txBody>
                    <a:bodyPr/>
                    <a:lstStyle/>
                    <a:p>
                      <a:r>
                        <a:rPr kumimoji="1" lang="zh-TW" altLang="en-US" sz="900" dirty="0"/>
                        <a:t>消費税情報修正</a:t>
                      </a:r>
                      <a:endParaRPr kumimoji="1" lang="ja-JP" altLang="en-US" sz="900" dirty="0"/>
                    </a:p>
                  </a:txBody>
                  <a:tcPr marL="72000" marT="18000" marB="18000" anchor="ctr"/>
                </a:tc>
                <a:extLst>
                  <a:ext uri="{0D108BD9-81ED-4DB2-BD59-A6C34878D82A}">
                    <a16:rowId xmlns:a16="http://schemas.microsoft.com/office/drawing/2014/main" val="3256567370"/>
                  </a:ext>
                </a:extLst>
              </a:tr>
            </a:tbl>
          </a:graphicData>
        </a:graphic>
      </p:graphicFrame>
    </p:spTree>
    <p:extLst>
      <p:ext uri="{BB962C8B-B14F-4D97-AF65-F5344CB8AC3E}">
        <p14:creationId xmlns:p14="http://schemas.microsoft.com/office/powerpoint/2010/main" val="38711366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３．外部データ取込：エラー発生時のエラー表示内容の改善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8775" y="2103698"/>
            <a:ext cx="8426450"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外部データ取込時にエラーが発生した際、</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CSV</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データのどの項目がエラーの原因であるかを分かりやすくしてほしい</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というご要望に対応しました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9532" y="3075806"/>
            <a:ext cx="8426450" cy="108012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エラーの原因となった</a:t>
            </a:r>
            <a:r>
              <a:rPr lang="en-US" altLang="ja-JP" dirty="0">
                <a:solidFill>
                  <a:prstClr val="black"/>
                </a:solidFill>
                <a:latin typeface="メイリオ"/>
                <a:ea typeface="メイリオ"/>
              </a:rPr>
              <a:t>CSV</a:t>
            </a:r>
            <a:r>
              <a:rPr lang="ja-JP" altLang="en-US" dirty="0">
                <a:solidFill>
                  <a:prstClr val="black"/>
                </a:solidFill>
                <a:latin typeface="メイリオ"/>
                <a:ea typeface="メイリオ"/>
              </a:rPr>
              <a:t>データを特定しやすくなります</a:t>
            </a:r>
            <a:endParaRPr lang="en-US" altLang="ja-JP" dirty="0">
              <a:solidFill>
                <a:prstClr val="black"/>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エラー発生時に原因となった</a:t>
            </a:r>
            <a:r>
              <a:rPr kumimoji="1" lang="en-US" altLang="ja-JP" b="0" i="0" u="none" strike="noStrike" kern="1200" cap="none" spc="0" normalizeH="0" baseline="0" noProof="0" dirty="0">
                <a:ln>
                  <a:noFill/>
                </a:ln>
                <a:solidFill>
                  <a:prstClr val="black"/>
                </a:solidFill>
                <a:effectLst/>
                <a:uLnTx/>
                <a:uFillTx/>
                <a:latin typeface="メイリオ"/>
                <a:ea typeface="メイリオ"/>
                <a:cs typeface="+mn-cs"/>
              </a:rPr>
              <a:t>CSV</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データを迅速かつ正確に特定できるようになり、</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修正や再取込作業の効率向上が期待できます</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749728" cy="108012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外部データ取込時にエラーが発生した場合、</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prstClr val="black"/>
                </a:solidFill>
                <a:latin typeface="メイリオ"/>
                <a:ea typeface="メイリオ"/>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エラーの原因となった</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CSV</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データの項目名、項目値、行番号を出力するよう対応しました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1037927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BEFC021-709B-3F61-1C6F-D7D47629CF3D}"/>
              </a:ext>
            </a:extLst>
          </p:cNvPr>
          <p:cNvPicPr>
            <a:picLocks noChangeAspect="1"/>
          </p:cNvPicPr>
          <p:nvPr/>
        </p:nvPicPr>
        <p:blipFill>
          <a:blip r:embed="rId3"/>
          <a:stretch>
            <a:fillRect/>
          </a:stretch>
        </p:blipFill>
        <p:spPr>
          <a:xfrm>
            <a:off x="647564" y="1286733"/>
            <a:ext cx="5853906" cy="3329409"/>
          </a:xfrm>
          <a:prstGeom prst="rect">
            <a:avLst/>
          </a:prstGeom>
          <a:ln>
            <a:solidFill>
              <a:schemeClr val="bg1">
                <a:lumMod val="85000"/>
              </a:schemeClr>
            </a:solidFill>
          </a:ln>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３．外部データ取込：エラー発生時のエラー表示内容の改善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外部データ取込（処理結果）</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8" name="図 7">
            <a:extLst>
              <a:ext uri="{FF2B5EF4-FFF2-40B4-BE49-F238E27FC236}">
                <a16:creationId xmlns:a16="http://schemas.microsoft.com/office/drawing/2014/main" id="{9563D091-E18B-F805-2738-20E538E056F9}"/>
              </a:ext>
            </a:extLst>
          </p:cNvPr>
          <p:cNvPicPr>
            <a:picLocks noChangeAspect="1"/>
          </p:cNvPicPr>
          <p:nvPr/>
        </p:nvPicPr>
        <p:blipFill>
          <a:blip r:embed="rId4"/>
          <a:stretch>
            <a:fillRect/>
          </a:stretch>
        </p:blipFill>
        <p:spPr>
          <a:xfrm>
            <a:off x="3167844" y="4028351"/>
            <a:ext cx="4572000" cy="631631"/>
          </a:xfrm>
          <a:prstGeom prst="rect">
            <a:avLst/>
          </a:prstGeom>
        </p:spPr>
      </p:pic>
      <p:sp>
        <p:nvSpPr>
          <p:cNvPr id="13" name="正方形/長方形 12">
            <a:extLst>
              <a:ext uri="{FF2B5EF4-FFF2-40B4-BE49-F238E27FC236}">
                <a16:creationId xmlns:a16="http://schemas.microsoft.com/office/drawing/2014/main" id="{B883C273-D3EE-962B-60AA-B8B282C09A41}"/>
              </a:ext>
            </a:extLst>
          </p:cNvPr>
          <p:cNvSpPr/>
          <p:nvPr/>
        </p:nvSpPr>
        <p:spPr>
          <a:xfrm>
            <a:off x="2782548" y="3651870"/>
            <a:ext cx="1321399" cy="54006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9" name="正方形/長方形 8">
            <a:extLst>
              <a:ext uri="{FF2B5EF4-FFF2-40B4-BE49-F238E27FC236}">
                <a16:creationId xmlns:a16="http://schemas.microsoft.com/office/drawing/2014/main" id="{03E56365-24E4-03B8-A3F0-DE208DE80127}"/>
              </a:ext>
            </a:extLst>
          </p:cNvPr>
          <p:cNvSpPr/>
          <p:nvPr/>
        </p:nvSpPr>
        <p:spPr>
          <a:xfrm>
            <a:off x="6927483" y="4101868"/>
            <a:ext cx="709331" cy="43988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1" name="正方形/長方形 10">
            <a:extLst>
              <a:ext uri="{FF2B5EF4-FFF2-40B4-BE49-F238E27FC236}">
                <a16:creationId xmlns:a16="http://schemas.microsoft.com/office/drawing/2014/main" id="{E5A547B8-C694-6CAC-C04E-C9A20EF170F1}"/>
              </a:ext>
            </a:extLst>
          </p:cNvPr>
          <p:cNvSpPr/>
          <p:nvPr/>
        </p:nvSpPr>
        <p:spPr>
          <a:xfrm>
            <a:off x="6218152" y="4096516"/>
            <a:ext cx="709331" cy="11427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19" name="図 18">
            <a:extLst>
              <a:ext uri="{FF2B5EF4-FFF2-40B4-BE49-F238E27FC236}">
                <a16:creationId xmlns:a16="http://schemas.microsoft.com/office/drawing/2014/main" id="{5004DED8-B7DE-EECA-E1B7-278B00E4BFB0}"/>
              </a:ext>
            </a:extLst>
          </p:cNvPr>
          <p:cNvPicPr>
            <a:picLocks noChangeAspect="1"/>
          </p:cNvPicPr>
          <p:nvPr/>
        </p:nvPicPr>
        <p:blipFill>
          <a:blip r:embed="rId5"/>
          <a:stretch>
            <a:fillRect/>
          </a:stretch>
        </p:blipFill>
        <p:spPr>
          <a:xfrm>
            <a:off x="4526005" y="1062068"/>
            <a:ext cx="4412473" cy="2480499"/>
          </a:xfrm>
          <a:prstGeom prst="rect">
            <a:avLst/>
          </a:prstGeom>
        </p:spPr>
      </p:pic>
      <p:sp>
        <p:nvSpPr>
          <p:cNvPr id="20" name="正方形/長方形 19">
            <a:extLst>
              <a:ext uri="{FF2B5EF4-FFF2-40B4-BE49-F238E27FC236}">
                <a16:creationId xmlns:a16="http://schemas.microsoft.com/office/drawing/2014/main" id="{39682FBC-1631-78C8-74F9-AF9731D819A8}"/>
              </a:ext>
            </a:extLst>
          </p:cNvPr>
          <p:cNvSpPr/>
          <p:nvPr/>
        </p:nvSpPr>
        <p:spPr>
          <a:xfrm>
            <a:off x="5543457" y="1743658"/>
            <a:ext cx="288684"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1" name="正方形/長方形 20">
            <a:extLst>
              <a:ext uri="{FF2B5EF4-FFF2-40B4-BE49-F238E27FC236}">
                <a16:creationId xmlns:a16="http://schemas.microsoft.com/office/drawing/2014/main" id="{2D0A9FF3-990E-7498-7E11-2E99FD67C4E4}"/>
              </a:ext>
            </a:extLst>
          </p:cNvPr>
          <p:cNvSpPr/>
          <p:nvPr/>
        </p:nvSpPr>
        <p:spPr>
          <a:xfrm>
            <a:off x="5760132" y="2635462"/>
            <a:ext cx="288684"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2" name="正方形/長方形 21">
            <a:extLst>
              <a:ext uri="{FF2B5EF4-FFF2-40B4-BE49-F238E27FC236}">
                <a16:creationId xmlns:a16="http://schemas.microsoft.com/office/drawing/2014/main" id="{7843B6E6-6159-5D0B-A4B3-582B834AAD90}"/>
              </a:ext>
            </a:extLst>
          </p:cNvPr>
          <p:cNvSpPr/>
          <p:nvPr/>
        </p:nvSpPr>
        <p:spPr>
          <a:xfrm>
            <a:off x="6630503" y="3104883"/>
            <a:ext cx="216676"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3" name="線吹き出し 2 (枠付き) 12">
            <a:extLst>
              <a:ext uri="{FF2B5EF4-FFF2-40B4-BE49-F238E27FC236}">
                <a16:creationId xmlns:a16="http://schemas.microsoft.com/office/drawing/2014/main" id="{5057A20F-D3E0-59EC-1928-1CD58B768A29}"/>
              </a:ext>
            </a:extLst>
          </p:cNvPr>
          <p:cNvSpPr/>
          <p:nvPr/>
        </p:nvSpPr>
        <p:spPr>
          <a:xfrm>
            <a:off x="231536" y="2931790"/>
            <a:ext cx="4412472" cy="540060"/>
          </a:xfrm>
          <a:prstGeom prst="borderCallout2">
            <a:avLst>
              <a:gd name="adj1" fmla="val 110951"/>
              <a:gd name="adj2" fmla="val 91940"/>
              <a:gd name="adj3" fmla="val 136926"/>
              <a:gd name="adj4" fmla="val 104155"/>
              <a:gd name="adj5" fmla="val 178347"/>
              <a:gd name="adj6" fmla="val 10804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rPr>
              <a:t>・エラー項目、エラー項目値、エラー行番号を追加</a:t>
            </a:r>
            <a:endParaRPr lang="en-US" altLang="ja-JP" sz="1200" dirty="0">
              <a:solidFill>
                <a:schemeClr val="bg1"/>
              </a:solidFill>
            </a:endParaRPr>
          </a:p>
          <a:p>
            <a:r>
              <a:rPr lang="ja-JP" altLang="en-US" sz="1200" dirty="0">
                <a:solidFill>
                  <a:schemeClr val="bg1"/>
                </a:solidFill>
              </a:rPr>
              <a:t>・</a:t>
            </a:r>
            <a:r>
              <a:rPr lang="en-US" altLang="ja-JP" sz="1200" dirty="0">
                <a:solidFill>
                  <a:schemeClr val="bg1"/>
                </a:solidFill>
              </a:rPr>
              <a:t>CSV</a:t>
            </a:r>
            <a:r>
              <a:rPr lang="ja-JP" altLang="en-US" sz="1200" dirty="0">
                <a:solidFill>
                  <a:schemeClr val="bg1"/>
                </a:solidFill>
              </a:rPr>
              <a:t>行番号 → </a:t>
            </a:r>
            <a:r>
              <a:rPr lang="en-US" altLang="ja-JP" sz="1200" dirty="0">
                <a:solidFill>
                  <a:schemeClr val="bg1"/>
                </a:solidFill>
              </a:rPr>
              <a:t>CSV</a:t>
            </a:r>
            <a:r>
              <a:rPr lang="ja-JP" altLang="en-US" sz="1200" dirty="0">
                <a:solidFill>
                  <a:schemeClr val="bg1"/>
                </a:solidFill>
              </a:rPr>
              <a:t>ヘッダ行番号に変更</a:t>
            </a:r>
            <a:endParaRPr kumimoji="1" lang="en-US" altLang="ja-JP" sz="1200" dirty="0">
              <a:solidFill>
                <a:schemeClr val="bg1"/>
              </a:solidFill>
            </a:endParaRPr>
          </a:p>
        </p:txBody>
      </p:sp>
    </p:spTree>
    <p:extLst>
      <p:ext uri="{BB962C8B-B14F-4D97-AF65-F5344CB8AC3E}">
        <p14:creationId xmlns:p14="http://schemas.microsoft.com/office/powerpoint/2010/main" val="9749212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6AA6C5BD-30D8-F172-275D-C7FE97206662}"/>
              </a:ext>
            </a:extLst>
          </p:cNvPr>
          <p:cNvGrpSpPr/>
          <p:nvPr/>
        </p:nvGrpSpPr>
        <p:grpSpPr>
          <a:xfrm>
            <a:off x="530948" y="1311610"/>
            <a:ext cx="5310056" cy="3032539"/>
            <a:chOff x="530948" y="1311610"/>
            <a:chExt cx="5310056" cy="3032539"/>
          </a:xfrm>
        </p:grpSpPr>
        <p:pic>
          <p:nvPicPr>
            <p:cNvPr id="16" name="図 15">
              <a:extLst>
                <a:ext uri="{FF2B5EF4-FFF2-40B4-BE49-F238E27FC236}">
                  <a16:creationId xmlns:a16="http://schemas.microsoft.com/office/drawing/2014/main" id="{6CC53565-846B-1EC4-2742-2E3ACD1836E9}"/>
                </a:ext>
              </a:extLst>
            </p:cNvPr>
            <p:cNvPicPr>
              <a:picLocks noChangeAspect="1"/>
            </p:cNvPicPr>
            <p:nvPr/>
          </p:nvPicPr>
          <p:blipFill>
            <a:blip r:embed="rId3"/>
            <a:stretch>
              <a:fillRect/>
            </a:stretch>
          </p:blipFill>
          <p:spPr>
            <a:xfrm>
              <a:off x="530948" y="1311610"/>
              <a:ext cx="5310056" cy="3032539"/>
            </a:xfrm>
            <a:prstGeom prst="rect">
              <a:avLst/>
            </a:prstGeom>
          </p:spPr>
        </p:pic>
        <p:pic>
          <p:nvPicPr>
            <p:cNvPr id="3" name="図 2">
              <a:extLst>
                <a:ext uri="{FF2B5EF4-FFF2-40B4-BE49-F238E27FC236}">
                  <a16:creationId xmlns:a16="http://schemas.microsoft.com/office/drawing/2014/main" id="{3B0E9122-57F7-6D96-65BE-40B5F0F32839}"/>
                </a:ext>
              </a:extLst>
            </p:cNvPr>
            <p:cNvPicPr>
              <a:picLocks noChangeAspect="1"/>
            </p:cNvPicPr>
            <p:nvPr/>
          </p:nvPicPr>
          <p:blipFill rotWithShape="1">
            <a:blip r:embed="rId4"/>
            <a:srcRect t="2" b="-14607"/>
            <a:stretch/>
          </p:blipFill>
          <p:spPr>
            <a:xfrm rot="10800000" flipV="1">
              <a:off x="4747847" y="1443464"/>
              <a:ext cx="535596" cy="74679"/>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３．外部データ取込：エラー発生時のエラー表示内容の改善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188081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外部データ取込エラーリスト</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18" name="図 17">
            <a:extLst>
              <a:ext uri="{FF2B5EF4-FFF2-40B4-BE49-F238E27FC236}">
                <a16:creationId xmlns:a16="http://schemas.microsoft.com/office/drawing/2014/main" id="{454339EC-18C0-A335-E5E0-DD53E2F14762}"/>
              </a:ext>
            </a:extLst>
          </p:cNvPr>
          <p:cNvPicPr>
            <a:picLocks noChangeAspect="1"/>
          </p:cNvPicPr>
          <p:nvPr/>
        </p:nvPicPr>
        <p:blipFill>
          <a:blip r:embed="rId5"/>
          <a:stretch>
            <a:fillRect/>
          </a:stretch>
        </p:blipFill>
        <p:spPr>
          <a:xfrm>
            <a:off x="4547827" y="3867894"/>
            <a:ext cx="2580457" cy="954770"/>
          </a:xfrm>
          <a:prstGeom prst="rect">
            <a:avLst/>
          </a:prstGeom>
        </p:spPr>
      </p:pic>
      <p:sp>
        <p:nvSpPr>
          <p:cNvPr id="21" name="正方形/長方形 20">
            <a:extLst>
              <a:ext uri="{FF2B5EF4-FFF2-40B4-BE49-F238E27FC236}">
                <a16:creationId xmlns:a16="http://schemas.microsoft.com/office/drawing/2014/main" id="{4BE3B82A-F443-565E-4D9F-D079D57ABE99}"/>
              </a:ext>
            </a:extLst>
          </p:cNvPr>
          <p:cNvSpPr/>
          <p:nvPr/>
        </p:nvSpPr>
        <p:spPr>
          <a:xfrm>
            <a:off x="2159732" y="3147814"/>
            <a:ext cx="1260140" cy="79208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2" name="正方形/長方形 21">
            <a:extLst>
              <a:ext uri="{FF2B5EF4-FFF2-40B4-BE49-F238E27FC236}">
                <a16:creationId xmlns:a16="http://schemas.microsoft.com/office/drawing/2014/main" id="{C887B415-238D-CA37-374C-9E11FBB5FED1}"/>
              </a:ext>
            </a:extLst>
          </p:cNvPr>
          <p:cNvSpPr/>
          <p:nvPr/>
        </p:nvSpPr>
        <p:spPr>
          <a:xfrm>
            <a:off x="6300192" y="3982832"/>
            <a:ext cx="756084" cy="82116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6" name="正方形/長方形 25">
            <a:extLst>
              <a:ext uri="{FF2B5EF4-FFF2-40B4-BE49-F238E27FC236}">
                <a16:creationId xmlns:a16="http://schemas.microsoft.com/office/drawing/2014/main" id="{6B70F0D0-8BA0-564B-319D-90289AB72D2C}"/>
              </a:ext>
            </a:extLst>
          </p:cNvPr>
          <p:cNvSpPr/>
          <p:nvPr/>
        </p:nvSpPr>
        <p:spPr>
          <a:xfrm>
            <a:off x="5616116" y="3982832"/>
            <a:ext cx="684076" cy="11494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7" name="線吹き出し 2 (枠付き) 12">
            <a:extLst>
              <a:ext uri="{FF2B5EF4-FFF2-40B4-BE49-F238E27FC236}">
                <a16:creationId xmlns:a16="http://schemas.microsoft.com/office/drawing/2014/main" id="{A0D373B9-0611-53EA-CBFC-81000CF0BD84}"/>
              </a:ext>
            </a:extLst>
          </p:cNvPr>
          <p:cNvSpPr/>
          <p:nvPr/>
        </p:nvSpPr>
        <p:spPr>
          <a:xfrm>
            <a:off x="3851920" y="2499742"/>
            <a:ext cx="3744416" cy="540060"/>
          </a:xfrm>
          <a:prstGeom prst="borderCallout2">
            <a:avLst>
              <a:gd name="adj1" fmla="val 39120"/>
              <a:gd name="adj2" fmla="val -1922"/>
              <a:gd name="adj3" fmla="val 66378"/>
              <a:gd name="adj4" fmla="val -8612"/>
              <a:gd name="adj5" fmla="val 118061"/>
              <a:gd name="adj6" fmla="val -1244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rPr>
              <a:t>・エラー項目、エラー項目値、エラー行番号を追加</a:t>
            </a:r>
            <a:endParaRPr kumimoji="1" lang="en-US" altLang="ja-JP" sz="1200" dirty="0">
              <a:solidFill>
                <a:schemeClr val="bg1"/>
              </a:solidFill>
            </a:endParaRPr>
          </a:p>
          <a:p>
            <a:r>
              <a:rPr lang="ja-JP" altLang="en-US" sz="1200" dirty="0">
                <a:solidFill>
                  <a:schemeClr val="bg1"/>
                </a:solidFill>
              </a:rPr>
              <a:t>・</a:t>
            </a:r>
            <a:r>
              <a:rPr lang="en-US" altLang="ja-JP" sz="1200" dirty="0">
                <a:solidFill>
                  <a:schemeClr val="bg1"/>
                </a:solidFill>
              </a:rPr>
              <a:t>CSV</a:t>
            </a:r>
            <a:r>
              <a:rPr lang="ja-JP" altLang="en-US" sz="1200" dirty="0">
                <a:solidFill>
                  <a:schemeClr val="bg1"/>
                </a:solidFill>
              </a:rPr>
              <a:t>行番号 → </a:t>
            </a:r>
            <a:r>
              <a:rPr lang="en-US" altLang="ja-JP" sz="1200" dirty="0">
                <a:solidFill>
                  <a:schemeClr val="bg1"/>
                </a:solidFill>
              </a:rPr>
              <a:t>CSV</a:t>
            </a:r>
            <a:r>
              <a:rPr lang="ja-JP" altLang="en-US" sz="1200" dirty="0">
                <a:solidFill>
                  <a:schemeClr val="bg1"/>
                </a:solidFill>
              </a:rPr>
              <a:t>ヘッダ行番号に変更</a:t>
            </a:r>
            <a:endParaRPr kumimoji="1" lang="en-US" altLang="ja-JP" sz="1200" dirty="0">
              <a:solidFill>
                <a:schemeClr val="bg1"/>
              </a:solidFill>
            </a:endParaRPr>
          </a:p>
        </p:txBody>
      </p:sp>
    </p:spTree>
    <p:extLst>
      <p:ext uri="{BB962C8B-B14F-4D97-AF65-F5344CB8AC3E}">
        <p14:creationId xmlns:p14="http://schemas.microsoft.com/office/powerpoint/2010/main" val="13488376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３．外部データ取込：エラー発生時のエラー表示内容の改善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BD509E66-AD7C-0DD6-2FCC-6DFFECDBFCAC}"/>
              </a:ext>
            </a:extLst>
          </p:cNvPr>
          <p:cNvSpPr txBox="1">
            <a:spLocks/>
          </p:cNvSpPr>
          <p:nvPr/>
        </p:nvSpPr>
        <p:spPr>
          <a:xfrm>
            <a:off x="530948" y="1059563"/>
            <a:ext cx="2420872"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000" b="1" u="sng">
                <a:solidFill>
                  <a:prstClr val="black"/>
                </a:solidFill>
                <a:latin typeface="メイリオ"/>
                <a:ea typeface="メイリオ"/>
              </a:rPr>
              <a:t>外部データ取込エラーリスト（帳票）</a:t>
            </a:r>
            <a:endParaRPr kumimoji="1" lang="en-US" altLang="ja-JP" sz="1000" b="1" i="0" u="sng" strike="noStrike" kern="1200" cap="none" spc="0" normalizeH="0" baseline="0" noProof="0">
              <a:ln>
                <a:noFill/>
              </a:ln>
              <a:solidFill>
                <a:prstClr val="black"/>
              </a:solidFill>
              <a:effectLst/>
              <a:uLnTx/>
              <a:uFillTx/>
              <a:latin typeface="メイリオ"/>
              <a:ea typeface="メイリオ"/>
              <a:cs typeface="+mn-cs"/>
            </a:endParaRPr>
          </a:p>
        </p:txBody>
      </p:sp>
      <p:pic>
        <p:nvPicPr>
          <p:cNvPr id="6" name="図 5">
            <a:extLst>
              <a:ext uri="{FF2B5EF4-FFF2-40B4-BE49-F238E27FC236}">
                <a16:creationId xmlns:a16="http://schemas.microsoft.com/office/drawing/2014/main" id="{6837CC56-F260-DED2-82D4-434223A64C6E}"/>
              </a:ext>
            </a:extLst>
          </p:cNvPr>
          <p:cNvPicPr>
            <a:picLocks noChangeAspect="1"/>
          </p:cNvPicPr>
          <p:nvPr/>
        </p:nvPicPr>
        <p:blipFill>
          <a:blip r:embed="rId3"/>
          <a:stretch>
            <a:fillRect/>
          </a:stretch>
        </p:blipFill>
        <p:spPr>
          <a:xfrm>
            <a:off x="575556" y="1347613"/>
            <a:ext cx="5148572" cy="3287833"/>
          </a:xfrm>
          <a:prstGeom prst="rect">
            <a:avLst/>
          </a:prstGeom>
          <a:ln>
            <a:solidFill>
              <a:schemeClr val="bg1">
                <a:lumMod val="85000"/>
              </a:schemeClr>
            </a:solidFill>
          </a:ln>
        </p:spPr>
      </p:pic>
      <p:sp>
        <p:nvSpPr>
          <p:cNvPr id="7" name="正方形/長方形 6">
            <a:extLst>
              <a:ext uri="{FF2B5EF4-FFF2-40B4-BE49-F238E27FC236}">
                <a16:creationId xmlns:a16="http://schemas.microsoft.com/office/drawing/2014/main" id="{BF632D63-F718-383A-AC46-9C58CF36C681}"/>
              </a:ext>
            </a:extLst>
          </p:cNvPr>
          <p:cNvSpPr/>
          <p:nvPr/>
        </p:nvSpPr>
        <p:spPr>
          <a:xfrm>
            <a:off x="747280" y="2832074"/>
            <a:ext cx="1916508" cy="997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8" name="正方形/長方形 7">
            <a:extLst>
              <a:ext uri="{FF2B5EF4-FFF2-40B4-BE49-F238E27FC236}">
                <a16:creationId xmlns:a16="http://schemas.microsoft.com/office/drawing/2014/main" id="{004BC6E5-D48D-01DA-E4AA-770F5EF38C12}"/>
              </a:ext>
            </a:extLst>
          </p:cNvPr>
          <p:cNvSpPr/>
          <p:nvPr/>
        </p:nvSpPr>
        <p:spPr>
          <a:xfrm>
            <a:off x="755576" y="3660166"/>
            <a:ext cx="1916508" cy="997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9" name="正方形/長方形 8">
            <a:extLst>
              <a:ext uri="{FF2B5EF4-FFF2-40B4-BE49-F238E27FC236}">
                <a16:creationId xmlns:a16="http://schemas.microsoft.com/office/drawing/2014/main" id="{3661D04E-3691-87BD-57CA-AFA96B02F758}"/>
              </a:ext>
            </a:extLst>
          </p:cNvPr>
          <p:cNvSpPr/>
          <p:nvPr/>
        </p:nvSpPr>
        <p:spPr>
          <a:xfrm>
            <a:off x="755576" y="4486889"/>
            <a:ext cx="1916508" cy="997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0" name="正方形/長方形 9">
            <a:extLst>
              <a:ext uri="{FF2B5EF4-FFF2-40B4-BE49-F238E27FC236}">
                <a16:creationId xmlns:a16="http://schemas.microsoft.com/office/drawing/2014/main" id="{C19E63A4-C199-B838-092A-1040B46EE816}"/>
              </a:ext>
            </a:extLst>
          </p:cNvPr>
          <p:cNvSpPr/>
          <p:nvPr/>
        </p:nvSpPr>
        <p:spPr>
          <a:xfrm>
            <a:off x="3599892" y="2686688"/>
            <a:ext cx="1980220" cy="10108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1" name="正方形/長方形 10">
            <a:extLst>
              <a:ext uri="{FF2B5EF4-FFF2-40B4-BE49-F238E27FC236}">
                <a16:creationId xmlns:a16="http://schemas.microsoft.com/office/drawing/2014/main" id="{DEB0DA7D-06D7-12CB-6377-E97A7FFB23D2}"/>
              </a:ext>
            </a:extLst>
          </p:cNvPr>
          <p:cNvSpPr/>
          <p:nvPr/>
        </p:nvSpPr>
        <p:spPr>
          <a:xfrm>
            <a:off x="3599892" y="3521708"/>
            <a:ext cx="1980220" cy="10108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2" name="正方形/長方形 11">
            <a:extLst>
              <a:ext uri="{FF2B5EF4-FFF2-40B4-BE49-F238E27FC236}">
                <a16:creationId xmlns:a16="http://schemas.microsoft.com/office/drawing/2014/main" id="{60B6E462-AA2D-F7B7-D630-0259ADB281B7}"/>
              </a:ext>
            </a:extLst>
          </p:cNvPr>
          <p:cNvSpPr/>
          <p:nvPr/>
        </p:nvSpPr>
        <p:spPr>
          <a:xfrm>
            <a:off x="3599892" y="4349800"/>
            <a:ext cx="1973292" cy="10108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3" name="正方形/長方形 12">
            <a:extLst>
              <a:ext uri="{FF2B5EF4-FFF2-40B4-BE49-F238E27FC236}">
                <a16:creationId xmlns:a16="http://schemas.microsoft.com/office/drawing/2014/main" id="{C8C030AB-CFD5-81DC-1503-EE7C3868F5BC}"/>
              </a:ext>
            </a:extLst>
          </p:cNvPr>
          <p:cNvSpPr/>
          <p:nvPr/>
        </p:nvSpPr>
        <p:spPr>
          <a:xfrm>
            <a:off x="741722" y="2556527"/>
            <a:ext cx="504056" cy="997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5" name="線吹き出し 2 (枠付き) 12">
            <a:extLst>
              <a:ext uri="{FF2B5EF4-FFF2-40B4-BE49-F238E27FC236}">
                <a16:creationId xmlns:a16="http://schemas.microsoft.com/office/drawing/2014/main" id="{08FE2434-4827-8AFA-1032-6A999E7184BF}"/>
              </a:ext>
            </a:extLst>
          </p:cNvPr>
          <p:cNvSpPr/>
          <p:nvPr/>
        </p:nvSpPr>
        <p:spPr>
          <a:xfrm>
            <a:off x="4403875" y="1671650"/>
            <a:ext cx="4214100" cy="651191"/>
          </a:xfrm>
          <a:prstGeom prst="borderCallout2">
            <a:avLst>
              <a:gd name="adj1" fmla="val 39120"/>
              <a:gd name="adj2" fmla="val -1922"/>
              <a:gd name="adj3" fmla="val 51485"/>
              <a:gd name="adj4" fmla="val -8612"/>
              <a:gd name="adj5" fmla="val 95722"/>
              <a:gd name="adj6" fmla="val -1359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solidFill>
                  <a:schemeClr val="bg1"/>
                </a:solidFill>
              </a:rPr>
              <a:t>・</a:t>
            </a:r>
            <a:r>
              <a:rPr lang="en-US" altLang="ja-JP" sz="1200">
                <a:solidFill>
                  <a:schemeClr val="bg1"/>
                </a:solidFill>
              </a:rPr>
              <a:t>CSV</a:t>
            </a:r>
            <a:r>
              <a:rPr lang="ja-JP" altLang="en-US" sz="1200">
                <a:solidFill>
                  <a:schemeClr val="bg1"/>
                </a:solidFill>
              </a:rPr>
              <a:t>行番号 → </a:t>
            </a:r>
            <a:r>
              <a:rPr lang="en-US" altLang="ja-JP" sz="1200">
                <a:solidFill>
                  <a:schemeClr val="bg1"/>
                </a:solidFill>
              </a:rPr>
              <a:t>CSV</a:t>
            </a:r>
            <a:r>
              <a:rPr lang="ja-JP" altLang="en-US" sz="1200">
                <a:solidFill>
                  <a:schemeClr val="bg1"/>
                </a:solidFill>
              </a:rPr>
              <a:t>ヘッダ行番号に変更</a:t>
            </a:r>
            <a:endParaRPr kumimoji="1" lang="en-US" altLang="ja-JP" sz="1200">
              <a:solidFill>
                <a:schemeClr val="bg1"/>
              </a:solidFill>
            </a:endParaRPr>
          </a:p>
          <a:p>
            <a:r>
              <a:rPr lang="ja-JP" altLang="en-US" sz="1200">
                <a:solidFill>
                  <a:schemeClr val="bg1"/>
                </a:solidFill>
              </a:rPr>
              <a:t>・</a:t>
            </a:r>
            <a:r>
              <a:rPr kumimoji="1" lang="ja-JP" altLang="en-US" sz="1200">
                <a:solidFill>
                  <a:schemeClr val="bg1"/>
                </a:solidFill>
              </a:rPr>
              <a:t>エラー項目値に項目名称を表示するよう</a:t>
            </a:r>
            <a:r>
              <a:rPr lang="ja-JP" altLang="en-US" sz="1200">
                <a:solidFill>
                  <a:schemeClr val="bg1"/>
                </a:solidFill>
              </a:rPr>
              <a:t>変更</a:t>
            </a:r>
            <a:endParaRPr kumimoji="1" lang="en-US" altLang="ja-JP" sz="1200">
              <a:solidFill>
                <a:schemeClr val="bg1"/>
              </a:solidFill>
            </a:endParaRPr>
          </a:p>
          <a:p>
            <a:r>
              <a:rPr kumimoji="1" lang="ja-JP" altLang="en-US" sz="1200">
                <a:solidFill>
                  <a:schemeClr val="bg1"/>
                </a:solidFill>
              </a:rPr>
              <a:t>・エラー項目、エラー行番号を追加</a:t>
            </a:r>
            <a:endParaRPr kumimoji="1" lang="en-US" altLang="ja-JP" sz="1200">
              <a:solidFill>
                <a:schemeClr val="bg1"/>
              </a:solidFill>
            </a:endParaRPr>
          </a:p>
        </p:txBody>
      </p:sp>
    </p:spTree>
    <p:extLst>
      <p:ext uri="{BB962C8B-B14F-4D97-AF65-F5344CB8AC3E}">
        <p14:creationId xmlns:p14="http://schemas.microsoft.com/office/powerpoint/2010/main" val="23886558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３．外部データ取込：エラー発生時のエラー表示内容の改善</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331050" y="1023578"/>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・修正機能</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3" name="表 2">
            <a:extLst>
              <a:ext uri="{FF2B5EF4-FFF2-40B4-BE49-F238E27FC236}">
                <a16:creationId xmlns:a16="http://schemas.microsoft.com/office/drawing/2014/main" id="{4DE35FE6-7226-99CD-D86A-662A9B0C39C8}"/>
              </a:ext>
            </a:extLst>
          </p:cNvPr>
          <p:cNvGraphicFramePr>
            <a:graphicFrameLocks noGrp="1"/>
          </p:cNvGraphicFramePr>
          <p:nvPr/>
        </p:nvGraphicFramePr>
        <p:xfrm>
          <a:off x="475066" y="1311610"/>
          <a:ext cx="2960932" cy="2318124"/>
        </p:xfrm>
        <a:graphic>
          <a:graphicData uri="http://schemas.openxmlformats.org/drawingml/2006/table">
            <a:tbl>
              <a:tblPr firstRow="1" bandRow="1">
                <a:tableStyleId>{21E4AEA4-8DFA-4A89-87EB-49C32662AFE0}</a:tableStyleId>
              </a:tblPr>
              <a:tblGrid>
                <a:gridCol w="784566">
                  <a:extLst>
                    <a:ext uri="{9D8B030D-6E8A-4147-A177-3AD203B41FA5}">
                      <a16:colId xmlns:a16="http://schemas.microsoft.com/office/drawing/2014/main" val="2522734468"/>
                    </a:ext>
                  </a:extLst>
                </a:gridCol>
                <a:gridCol w="2176366">
                  <a:extLst>
                    <a:ext uri="{9D8B030D-6E8A-4147-A177-3AD203B41FA5}">
                      <a16:colId xmlns:a16="http://schemas.microsoft.com/office/drawing/2014/main" val="2364541098"/>
                    </a:ext>
                  </a:extLst>
                </a:gridCol>
              </a:tblGrid>
              <a:tr h="233751">
                <a:tc>
                  <a:txBody>
                    <a:bodyPr/>
                    <a:lstStyle/>
                    <a:p>
                      <a:r>
                        <a:rPr kumimoji="1" lang="ja-JP" altLang="en-US" sz="900"/>
                        <a:t>機能</a:t>
                      </a:r>
                      <a:r>
                        <a:rPr kumimoji="1" lang="en-US" altLang="ja-JP" sz="900"/>
                        <a:t>ID</a:t>
                      </a:r>
                      <a:endParaRPr kumimoji="1" lang="ja-JP" altLang="en-US" sz="900"/>
                    </a:p>
                  </a:txBody>
                  <a:tcPr anchor="ctr"/>
                </a:tc>
                <a:tc>
                  <a:txBody>
                    <a:bodyPr/>
                    <a:lstStyle/>
                    <a:p>
                      <a:r>
                        <a:rPr kumimoji="1" lang="ja-JP" altLang="en-US" sz="900"/>
                        <a:t>機能名称</a:t>
                      </a:r>
                    </a:p>
                  </a:txBody>
                  <a:tcPr anchor="ctr"/>
                </a:tc>
                <a:extLst>
                  <a:ext uri="{0D108BD9-81ED-4DB2-BD59-A6C34878D82A}">
                    <a16:rowId xmlns:a16="http://schemas.microsoft.com/office/drawing/2014/main" val="3284721616"/>
                  </a:ext>
                </a:extLst>
              </a:tr>
              <a:tr h="179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p>
                  </a:txBody>
                  <a:tcPr marL="72000" marT="0" marB="0" anchor="ctr"/>
                </a:tc>
                <a:tc>
                  <a:txBody>
                    <a:bodyPr/>
                    <a:lstStyle/>
                    <a:p>
                      <a:r>
                        <a:rPr kumimoji="1" lang="ja-JP" altLang="en-US" sz="900"/>
                        <a:t>外部データ取込（仕訳伝票）</a:t>
                      </a:r>
                    </a:p>
                  </a:txBody>
                  <a:tcPr marL="72000" marT="18000" marB="18000" anchor="ctr"/>
                </a:tc>
                <a:extLst>
                  <a:ext uri="{0D108BD9-81ED-4DB2-BD59-A6C34878D82A}">
                    <a16:rowId xmlns:a16="http://schemas.microsoft.com/office/drawing/2014/main" val="3364969997"/>
                  </a:ext>
                </a:extLst>
              </a:tr>
              <a:tr h="13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p>
                  </a:txBody>
                  <a:tcPr marL="72000" marT="0" marB="0" anchor="ctr"/>
                </a:tc>
                <a:tc>
                  <a:txBody>
                    <a:bodyPr/>
                    <a:lstStyle/>
                    <a:p>
                      <a:r>
                        <a:rPr kumimoji="1" lang="ja-JP" altLang="en-US" sz="900"/>
                        <a:t>外部データ取込（支払伝票）</a:t>
                      </a:r>
                    </a:p>
                  </a:txBody>
                  <a:tcPr marL="72000" marT="18000" marB="18000" anchor="ctr"/>
                </a:tc>
                <a:extLst>
                  <a:ext uri="{0D108BD9-81ED-4DB2-BD59-A6C34878D82A}">
                    <a16:rowId xmlns:a16="http://schemas.microsoft.com/office/drawing/2014/main" val="424151274"/>
                  </a:ext>
                </a:extLst>
              </a:tr>
              <a:tr h="136054">
                <a:tc>
                  <a:txBody>
                    <a:bodyPr/>
                    <a:lstStyle/>
                    <a:p>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endParaRPr kumimoji="1" lang="ja-JP" altLang="en-US" sz="900"/>
                    </a:p>
                  </a:txBody>
                  <a:tcPr marL="72000" marT="0" marB="0" anchor="ctr"/>
                </a:tc>
                <a:tc>
                  <a:txBody>
                    <a:bodyPr/>
                    <a:lstStyle/>
                    <a:p>
                      <a:r>
                        <a:rPr kumimoji="1" lang="ja-JP" altLang="en-US" sz="900"/>
                        <a:t>外部データ取込（債権伝票）</a:t>
                      </a:r>
                    </a:p>
                  </a:txBody>
                  <a:tcPr marL="72000" marT="18000" marB="18000" anchor="ctr"/>
                </a:tc>
                <a:extLst>
                  <a:ext uri="{0D108BD9-81ED-4DB2-BD59-A6C34878D82A}">
                    <a16:rowId xmlns:a16="http://schemas.microsoft.com/office/drawing/2014/main" val="3295008165"/>
                  </a:ext>
                </a:extLst>
              </a:tr>
              <a:tr h="136054">
                <a:tc>
                  <a:txBody>
                    <a:bodyPr/>
                    <a:lstStyle/>
                    <a:p>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endParaRPr kumimoji="1" lang="ja-JP" altLang="en-US" sz="900"/>
                    </a:p>
                  </a:txBody>
                  <a:tcPr marL="72000" marT="0" marB="0" anchor="ctr"/>
                </a:tc>
                <a:tc>
                  <a:txBody>
                    <a:bodyPr/>
                    <a:lstStyle/>
                    <a:p>
                      <a:r>
                        <a:rPr kumimoji="1" lang="ja-JP" altLang="en-US" sz="900"/>
                        <a:t>外部データ取込（入金伝票）</a:t>
                      </a:r>
                    </a:p>
                  </a:txBody>
                  <a:tcPr marL="72000" marT="18000" marB="18000" anchor="ctr"/>
                </a:tc>
                <a:extLst>
                  <a:ext uri="{0D108BD9-81ED-4DB2-BD59-A6C34878D82A}">
                    <a16:rowId xmlns:a16="http://schemas.microsoft.com/office/drawing/2014/main" val="2763558673"/>
                  </a:ext>
                </a:extLst>
              </a:tr>
              <a:tr h="136054">
                <a:tc>
                  <a:txBody>
                    <a:bodyPr/>
                    <a:lstStyle/>
                    <a:p>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endParaRPr kumimoji="1" lang="ja-JP" altLang="en-US" sz="900"/>
                    </a:p>
                  </a:txBody>
                  <a:tcPr marL="72000" marT="0" marB="0" anchor="ctr"/>
                </a:tc>
                <a:tc>
                  <a:txBody>
                    <a:bodyPr/>
                    <a:lstStyle/>
                    <a:p>
                      <a:r>
                        <a:rPr kumimoji="1" lang="ja-JP" altLang="en-US" sz="900"/>
                        <a:t>外部データ取込（仮払申請伝票）</a:t>
                      </a:r>
                    </a:p>
                  </a:txBody>
                  <a:tcPr marL="72000" marT="18000" marB="18000" anchor="ctr"/>
                </a:tc>
                <a:extLst>
                  <a:ext uri="{0D108BD9-81ED-4DB2-BD59-A6C34878D82A}">
                    <a16:rowId xmlns:a16="http://schemas.microsoft.com/office/drawing/2014/main" val="357807319"/>
                  </a:ext>
                </a:extLst>
              </a:tr>
              <a:tr h="136054">
                <a:tc>
                  <a:txBody>
                    <a:bodyPr/>
                    <a:lstStyle/>
                    <a:p>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endParaRPr kumimoji="1" lang="ja-JP" altLang="en-US" sz="900"/>
                    </a:p>
                  </a:txBody>
                  <a:tcPr marL="72000" marT="0" marB="0" anchor="ctr"/>
                </a:tc>
                <a:tc>
                  <a:txBody>
                    <a:bodyPr/>
                    <a:lstStyle/>
                    <a:p>
                      <a:r>
                        <a:rPr kumimoji="1" lang="ja-JP" altLang="en-US" sz="900"/>
                        <a:t>外部データ取込（経費精算伝票）</a:t>
                      </a:r>
                    </a:p>
                  </a:txBody>
                  <a:tcPr marL="72000" marT="18000" marB="18000" anchor="ctr"/>
                </a:tc>
                <a:extLst>
                  <a:ext uri="{0D108BD9-81ED-4DB2-BD59-A6C34878D82A}">
                    <a16:rowId xmlns:a16="http://schemas.microsoft.com/office/drawing/2014/main" val="2966713450"/>
                  </a:ext>
                </a:extLst>
              </a:tr>
              <a:tr h="136054">
                <a:tc>
                  <a:txBody>
                    <a:bodyPr/>
                    <a:lstStyle/>
                    <a:p>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endParaRPr kumimoji="1" lang="ja-JP" altLang="en-US" sz="900"/>
                    </a:p>
                  </a:txBody>
                  <a:tcPr marL="72000" marT="0" marB="0" anchor="ctr"/>
                </a:tc>
                <a:tc>
                  <a:txBody>
                    <a:bodyPr/>
                    <a:lstStyle/>
                    <a:p>
                      <a:r>
                        <a:rPr kumimoji="1" lang="ja-JP" altLang="en-US" sz="900"/>
                        <a:t>外部データ取込（債権計上伝票）</a:t>
                      </a:r>
                    </a:p>
                  </a:txBody>
                  <a:tcPr marL="72000" marT="18000" marB="18000" anchor="ctr"/>
                </a:tc>
                <a:extLst>
                  <a:ext uri="{0D108BD9-81ED-4DB2-BD59-A6C34878D82A}">
                    <a16:rowId xmlns:a16="http://schemas.microsoft.com/office/drawing/2014/main" val="1330191599"/>
                  </a:ext>
                </a:extLst>
              </a:tr>
              <a:tr h="136054">
                <a:tc>
                  <a:txBody>
                    <a:bodyPr/>
                    <a:lstStyle/>
                    <a:p>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endParaRPr kumimoji="1" lang="ja-JP" altLang="en-US" sz="900"/>
                    </a:p>
                  </a:txBody>
                  <a:tcPr marL="72000" marT="0" marB="0" anchor="ctr"/>
                </a:tc>
                <a:tc>
                  <a:txBody>
                    <a:bodyPr/>
                    <a:lstStyle/>
                    <a:p>
                      <a:r>
                        <a:rPr kumimoji="1" lang="ja-JP" altLang="en-US" sz="900"/>
                        <a:t>外部データ取込（債務計上伝票）</a:t>
                      </a:r>
                    </a:p>
                  </a:txBody>
                  <a:tcPr marL="72000" marT="18000" marB="18000" anchor="ctr"/>
                </a:tc>
                <a:extLst>
                  <a:ext uri="{0D108BD9-81ED-4DB2-BD59-A6C34878D82A}">
                    <a16:rowId xmlns:a16="http://schemas.microsoft.com/office/drawing/2014/main" val="4177597156"/>
                  </a:ext>
                </a:extLst>
              </a:tr>
              <a:tr h="136054">
                <a:tc>
                  <a:txBody>
                    <a:bodyPr/>
                    <a:lstStyle/>
                    <a:p>
                      <a:r>
                        <a:rPr lang="en-US" altLang="ja-JP" sz="900" b="0" i="0" u="none" strike="noStrike">
                          <a:solidFill>
                            <a:srgbClr val="000000"/>
                          </a:solidFill>
                          <a:effectLst/>
                          <a:latin typeface="メイリオ" panose="020B0604030504040204" pitchFamily="50" charset="-128"/>
                          <a:ea typeface="メイリオ" panose="020B0604030504040204" pitchFamily="50" charset="-128"/>
                        </a:rPr>
                        <a:t>ACF00100</a:t>
                      </a:r>
                      <a:endParaRPr kumimoji="1" lang="ja-JP" altLang="en-US" sz="900"/>
                    </a:p>
                  </a:txBody>
                  <a:tcPr marL="72000" marT="0" marB="0" anchor="ctr"/>
                </a:tc>
                <a:tc>
                  <a:txBody>
                    <a:bodyPr/>
                    <a:lstStyle/>
                    <a:p>
                      <a:r>
                        <a:rPr kumimoji="1" lang="ja-JP" altLang="en-US" sz="900"/>
                        <a:t>外部データ取込（会社間仕訳伝票）</a:t>
                      </a:r>
                    </a:p>
                  </a:txBody>
                  <a:tcPr marL="72000" marT="18000" marB="18000" anchor="ctr"/>
                </a:tc>
                <a:extLst>
                  <a:ext uri="{0D108BD9-81ED-4DB2-BD59-A6C34878D82A}">
                    <a16:rowId xmlns:a16="http://schemas.microsoft.com/office/drawing/2014/main" val="2957319923"/>
                  </a:ext>
                </a:extLst>
              </a:tr>
              <a:tr h="136054">
                <a:tc>
                  <a:txBody>
                    <a:bodyPr/>
                    <a:lstStyle/>
                    <a:p>
                      <a:r>
                        <a:rPr kumimoji="1" lang="en-US" altLang="ja-JP" sz="900"/>
                        <a:t>CLD020</a:t>
                      </a:r>
                      <a:endParaRPr kumimoji="1" lang="ja-JP" altLang="en-US" sz="900"/>
                    </a:p>
                  </a:txBody>
                  <a:tcPr marL="72000" marT="0" marB="0" anchor="ctr"/>
                </a:tc>
                <a:tc>
                  <a:txBody>
                    <a:bodyPr/>
                    <a:lstStyle/>
                    <a:p>
                      <a:r>
                        <a:rPr kumimoji="1" lang="zh-TW" altLang="en-US" sz="900"/>
                        <a:t>処理結果表示</a:t>
                      </a:r>
                      <a:endParaRPr kumimoji="1" lang="ja-JP" altLang="en-US" sz="900"/>
                    </a:p>
                  </a:txBody>
                  <a:tcPr marL="72000" marT="18000" marB="18000" anchor="ctr"/>
                </a:tc>
                <a:extLst>
                  <a:ext uri="{0D108BD9-81ED-4DB2-BD59-A6C34878D82A}">
                    <a16:rowId xmlns:a16="http://schemas.microsoft.com/office/drawing/2014/main" val="2953888202"/>
                  </a:ext>
                </a:extLst>
              </a:tr>
              <a:tr h="136054">
                <a:tc>
                  <a:txBody>
                    <a:bodyPr/>
                    <a:lstStyle/>
                    <a:p>
                      <a:r>
                        <a:rPr kumimoji="1" lang="en-US" altLang="ja-JP" sz="900"/>
                        <a:t>ACP00100</a:t>
                      </a:r>
                      <a:endParaRPr kumimoji="1" lang="ja-JP" altLang="en-US" sz="900"/>
                    </a:p>
                  </a:txBody>
                  <a:tcPr marL="72000" marT="0" marB="0" anchor="ctr"/>
                </a:tc>
                <a:tc>
                  <a:txBody>
                    <a:bodyPr/>
                    <a:lstStyle/>
                    <a:p>
                      <a:r>
                        <a:rPr kumimoji="1" lang="ja-JP" altLang="en-US" sz="900"/>
                        <a:t>外部データ取込エラーリスト</a:t>
                      </a:r>
                    </a:p>
                  </a:txBody>
                  <a:tcPr marL="72000" marT="18000" marB="18000" anchor="ctr"/>
                </a:tc>
                <a:extLst>
                  <a:ext uri="{0D108BD9-81ED-4DB2-BD59-A6C34878D82A}">
                    <a16:rowId xmlns:a16="http://schemas.microsoft.com/office/drawing/2014/main" val="2120300037"/>
                  </a:ext>
                </a:extLst>
              </a:tr>
              <a:tr h="136054">
                <a:tc>
                  <a:txBody>
                    <a:bodyPr/>
                    <a:lstStyle/>
                    <a:p>
                      <a:r>
                        <a:rPr kumimoji="1" lang="en-US" altLang="ja-JP" sz="900"/>
                        <a:t>PAC00100</a:t>
                      </a:r>
                      <a:endParaRPr kumimoji="1" lang="ja-JP" altLang="en-US" sz="900"/>
                    </a:p>
                  </a:txBody>
                  <a:tcPr marL="72000" marT="0" marB="0" anchor="ctr"/>
                </a:tc>
                <a:tc>
                  <a:txBody>
                    <a:bodyPr/>
                    <a:lstStyle/>
                    <a:p>
                      <a:r>
                        <a:rPr kumimoji="1" lang="ja-JP" altLang="en-US" sz="900" dirty="0"/>
                        <a:t>外部データ取込エラーリスト（帳票）</a:t>
                      </a:r>
                    </a:p>
                  </a:txBody>
                  <a:tcPr marL="72000" marT="18000" marB="18000" anchor="ctr"/>
                </a:tc>
                <a:extLst>
                  <a:ext uri="{0D108BD9-81ED-4DB2-BD59-A6C34878D82A}">
                    <a16:rowId xmlns:a16="http://schemas.microsoft.com/office/drawing/2014/main" val="1345350547"/>
                  </a:ext>
                </a:extLst>
              </a:tr>
            </a:tbl>
          </a:graphicData>
        </a:graphic>
      </p:graphicFrame>
    </p:spTree>
    <p:extLst>
      <p:ext uri="{BB962C8B-B14F-4D97-AF65-F5344CB8AC3E}">
        <p14:creationId xmlns:p14="http://schemas.microsoft.com/office/powerpoint/2010/main" val="23777861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４．外部データ取込</a:t>
            </a:r>
            <a:r>
              <a:rPr lang="en-US" altLang="ja-JP" sz="1800"/>
              <a:t>CSV</a:t>
            </a:r>
            <a:r>
              <a:rPr lang="ja-JP" altLang="en-US" sz="1800"/>
              <a:t>データ作成ツール</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11" name="テキスト プレースホルダー 2">
            <a:extLst>
              <a:ext uri="{FF2B5EF4-FFF2-40B4-BE49-F238E27FC236}">
                <a16:creationId xmlns:a16="http://schemas.microsoft.com/office/drawing/2014/main" id="{3E748C82-81DB-9488-EEE7-8C49899A8780}"/>
              </a:ext>
            </a:extLst>
          </p:cNvPr>
          <p:cNvSpPr txBox="1">
            <a:spLocks/>
          </p:cNvSpPr>
          <p:nvPr/>
        </p:nvSpPr>
        <p:spPr>
          <a:xfrm>
            <a:off x="357550" y="2093873"/>
            <a:ext cx="8606938" cy="10899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latin typeface="メイリオ"/>
                <a:ea typeface="メイリオ"/>
              </a:rPr>
              <a:t>　　これまで、外部データ取込用の</a:t>
            </a:r>
            <a:r>
              <a:rPr lang="en-US" altLang="ja-JP">
                <a:latin typeface="メイリオ"/>
                <a:ea typeface="メイリオ"/>
              </a:rPr>
              <a:t>CSV</a:t>
            </a:r>
            <a:r>
              <a:rPr lang="ja-JP" altLang="en-US">
                <a:latin typeface="メイリオ"/>
                <a:ea typeface="メイリオ"/>
              </a:rPr>
              <a:t>データについて、</a:t>
            </a:r>
            <a:endParaRPr lang="en-US" altLang="ja-JP">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latin typeface="メイリオ"/>
                <a:ea typeface="メイリオ"/>
              </a:rPr>
              <a:t>　　「作成手順が複雑」「手間がかかる」といったお声を多くいただいておりました</a:t>
            </a:r>
            <a:endParaRPr lang="en-US" altLang="ja-JP">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latin typeface="メイリオ"/>
                <a:ea typeface="メイリオ"/>
              </a:rPr>
              <a:t>　　こうしたご要望にお応えし、</a:t>
            </a:r>
            <a:r>
              <a:rPr lang="ja-JP" altLang="en-US"/>
              <a:t>伝票データを入力するだけで</a:t>
            </a:r>
            <a:r>
              <a:rPr lang="ja-JP" altLang="en-US">
                <a:solidFill>
                  <a:prstClr val="black"/>
                </a:solidFill>
              </a:rPr>
              <a:t>外部データ取込用の</a:t>
            </a:r>
            <a:r>
              <a:rPr lang="en-US" altLang="ja-JP">
                <a:solidFill>
                  <a:prstClr val="black"/>
                </a:solidFill>
              </a:rPr>
              <a:t>CS</a:t>
            </a:r>
            <a:r>
              <a:rPr lang="ja-JP" altLang="en-US">
                <a:solidFill>
                  <a:prstClr val="black"/>
                </a:solidFill>
              </a:rPr>
              <a:t>Ｖデータを作成できるよう対応しました</a:t>
            </a:r>
            <a:endParaRPr kumimoji="1" lang="ja-JP" altLang="en-US"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2" name="テキスト プレースホルダー 2">
            <a:extLst>
              <a:ext uri="{FF2B5EF4-FFF2-40B4-BE49-F238E27FC236}">
                <a16:creationId xmlns:a16="http://schemas.microsoft.com/office/drawing/2014/main" id="{52A6E133-51EA-2617-942D-3280F0F4296C}"/>
              </a:ext>
            </a:extLst>
          </p:cNvPr>
          <p:cNvSpPr txBox="1">
            <a:spLocks/>
          </p:cNvSpPr>
          <p:nvPr/>
        </p:nvSpPr>
        <p:spPr>
          <a:xfrm>
            <a:off x="357550" y="3471850"/>
            <a:ext cx="8426450" cy="126014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lang="en-US" altLang="ja-JP" b="1">
              <a:solidFill>
                <a:srgbClr val="008CCF"/>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solidFill>
                  <a:srgbClr val="008CCF"/>
                </a:solidFill>
                <a:latin typeface="メイリオ"/>
                <a:ea typeface="メイリオ"/>
              </a:rPr>
              <a:t>　　</a:t>
            </a:r>
            <a:r>
              <a:rPr lang="ja-JP" altLang="en-US"/>
              <a:t>外部データ取込</a:t>
            </a:r>
            <a:r>
              <a:rPr lang="en-US" altLang="ja-JP"/>
              <a:t>CSV</a:t>
            </a:r>
            <a:r>
              <a:rPr lang="ja-JP" altLang="en-US"/>
              <a:t>データ作成ツールをご利用いただくことで、</a:t>
            </a:r>
            <a:endParaRPr lang="en-US" altLang="ja-JP"/>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a:t>　　</a:t>
            </a:r>
            <a:r>
              <a:rPr lang="en-US" altLang="ja-JP"/>
              <a:t>CSV</a:t>
            </a:r>
            <a:r>
              <a:rPr lang="ja-JP" altLang="en-US"/>
              <a:t>データ作成の</a:t>
            </a:r>
            <a:r>
              <a:rPr lang="ja-JP" altLang="en-US">
                <a:latin typeface="メイリオ"/>
                <a:ea typeface="メイリオ"/>
              </a:rPr>
              <a:t>負担</a:t>
            </a:r>
            <a:r>
              <a:rPr kumimoji="1" lang="ja-JP" altLang="en-US" i="0" u="none" strike="noStrike" kern="1200" cap="none" spc="0" normalizeH="0" baseline="0" noProof="0">
                <a:ln>
                  <a:noFill/>
                </a:ln>
                <a:effectLst/>
                <a:uLnTx/>
                <a:uFillTx/>
                <a:latin typeface="メイリオ"/>
                <a:ea typeface="メイリオ"/>
                <a:cs typeface="+mn-cs"/>
              </a:rPr>
              <a:t>を軽減し、作業効率の向上が期待できます</a:t>
            </a:r>
            <a:endParaRPr kumimoji="1" lang="en-US" altLang="ja-JP" i="0" u="none" strike="noStrike" kern="1200" cap="none" spc="0" normalizeH="0" baseline="0" noProof="0">
              <a:ln>
                <a:noFill/>
              </a:ln>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1567" y="1130779"/>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lang="en-US" altLang="ja-JP" b="1">
              <a:solidFill>
                <a:srgbClr val="008CCF"/>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外部データ取込用の</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CS</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Ｖデータを作成する</a:t>
            </a:r>
            <a:r>
              <a:rPr lang="ja-JP" altLang="en-US" b="1">
                <a:solidFill>
                  <a:prstClr val="black"/>
                </a:solidFill>
                <a:latin typeface="メイリオ"/>
                <a:ea typeface="メイリオ"/>
              </a:rPr>
              <a:t>「</a:t>
            </a:r>
            <a:r>
              <a:rPr lang="ja-JP" altLang="en-US" b="1"/>
              <a:t>外部データ取込</a:t>
            </a:r>
            <a:r>
              <a:rPr lang="en-US" altLang="ja-JP" b="1"/>
              <a:t>CSV</a:t>
            </a:r>
            <a:r>
              <a:rPr lang="ja-JP" altLang="en-US" b="1"/>
              <a:t>データ作成ツール</a:t>
            </a:r>
            <a:r>
              <a:rPr lang="ja-JP" altLang="en-US" b="1">
                <a:solidFill>
                  <a:prstClr val="black"/>
                </a:solidFill>
                <a:latin typeface="メイリオ"/>
                <a:ea typeface="メイリオ"/>
              </a:rPr>
              <a:t>」</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を提供します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3930519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DFD664E-C2FD-B5A3-1FAA-4571E15BD2EF}"/>
              </a:ext>
            </a:extLst>
          </p:cNvPr>
          <p:cNvSpPr>
            <a:spLocks noGrp="1"/>
          </p:cNvSpPr>
          <p:nvPr>
            <p:ph type="sldNum" sz="quarter" idx="12"/>
          </p:nvPr>
        </p:nvSpPr>
        <p:spPr/>
        <p:txBody>
          <a:bodyPr/>
          <a:lstStyle/>
          <a:p>
            <a:fld id="{78AE49ED-73EF-499C-8307-28EB0E7CF529}" type="slidenum">
              <a:rPr kumimoji="1" lang="ja-JP" altLang="en-US" smtClean="0"/>
              <a:t>9</a:t>
            </a:fld>
            <a:endParaRPr kumimoji="1" lang="ja-JP" altLang="en-US" dirty="0"/>
          </a:p>
        </p:txBody>
      </p:sp>
      <p:sp>
        <p:nvSpPr>
          <p:cNvPr id="4" name="タイトル 3">
            <a:extLst>
              <a:ext uri="{FF2B5EF4-FFF2-40B4-BE49-F238E27FC236}">
                <a16:creationId xmlns:a16="http://schemas.microsoft.com/office/drawing/2014/main" id="{73C64343-749C-ADAD-BEFF-751C87C53DD6}"/>
              </a:ext>
            </a:extLst>
          </p:cNvPr>
          <p:cNvSpPr>
            <a:spLocks noGrp="1"/>
          </p:cNvSpPr>
          <p:nvPr>
            <p:ph type="title"/>
          </p:nvPr>
        </p:nvSpPr>
        <p:spPr>
          <a:xfrm>
            <a:off x="358775" y="267494"/>
            <a:ext cx="7381577" cy="584267"/>
          </a:xfrm>
        </p:spPr>
        <p:txBody>
          <a:bodyPr/>
          <a:lstStyle/>
          <a:p>
            <a:r>
              <a:rPr kumimoji="1" lang="ja-JP" altLang="en-US" sz="2400" dirty="0"/>
              <a:t>リース資産判定の</a:t>
            </a:r>
            <a:r>
              <a:rPr kumimoji="1" lang="en-US" altLang="ja-JP" sz="2400" dirty="0"/>
              <a:t>AI</a:t>
            </a:r>
            <a:r>
              <a:rPr kumimoji="1" lang="ja-JP" altLang="en-US" sz="2400" dirty="0"/>
              <a:t>新サービス </a:t>
            </a:r>
            <a:r>
              <a:rPr lang="en-US" altLang="ja-JP" sz="1800" dirty="0"/>
              <a:t>(</a:t>
            </a:r>
            <a:r>
              <a:rPr lang="ja-JP" altLang="en-US" sz="1800" dirty="0"/>
              <a:t>新リース会計基準に準拠）</a:t>
            </a:r>
            <a:endParaRPr kumimoji="1" lang="ja-JP" altLang="en-US" sz="1800" dirty="0"/>
          </a:p>
        </p:txBody>
      </p:sp>
      <p:sp>
        <p:nvSpPr>
          <p:cNvPr id="5" name="フッター プレースホルダー 4">
            <a:extLst>
              <a:ext uri="{FF2B5EF4-FFF2-40B4-BE49-F238E27FC236}">
                <a16:creationId xmlns:a16="http://schemas.microsoft.com/office/drawing/2014/main" id="{2D0A5170-AF10-D73D-6736-613499C2E3BD}"/>
              </a:ext>
            </a:extLst>
          </p:cNvPr>
          <p:cNvSpPr>
            <a:spLocks noGrp="1"/>
          </p:cNvSpPr>
          <p:nvPr>
            <p:ph type="ftr" sz="quarter" idx="3"/>
          </p:nvPr>
        </p:nvSpPr>
        <p:spPr/>
        <p:txBody>
          <a:bodyPr/>
          <a:lstStyle/>
          <a:p>
            <a:r>
              <a:rPr lang="en-US" altLang="ja-JP" dirty="0"/>
              <a:t>©2026 Canon IT Solutions Inc. All rights reserved.</a:t>
            </a:r>
            <a:endParaRPr lang="ja-JP" altLang="en-US" dirty="0"/>
          </a:p>
        </p:txBody>
      </p:sp>
      <p:sp>
        <p:nvSpPr>
          <p:cNvPr id="6" name="テキスト プレースホルダー 2">
            <a:extLst>
              <a:ext uri="{FF2B5EF4-FFF2-40B4-BE49-F238E27FC236}">
                <a16:creationId xmlns:a16="http://schemas.microsoft.com/office/drawing/2014/main" id="{175ECD73-CF2C-D4C3-FB63-561A2AB1CFCD}"/>
              </a:ext>
            </a:extLst>
          </p:cNvPr>
          <p:cNvSpPr txBox="1">
            <a:spLocks/>
          </p:cNvSpPr>
          <p:nvPr/>
        </p:nvSpPr>
        <p:spPr>
          <a:xfrm>
            <a:off x="389491" y="2405960"/>
            <a:ext cx="8426450"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ご提供開始時期　</a:t>
            </a:r>
            <a:r>
              <a:rPr lang="en-US" altLang="ja-JP" dirty="0"/>
              <a:t>2026</a:t>
            </a:r>
            <a:r>
              <a:rPr lang="ja-JP" altLang="en-US" dirty="0"/>
              <a:t>年度中</a:t>
            </a:r>
            <a:endParaRPr lang="en-US" altLang="ja-JP" sz="1400" b="1" dirty="0">
              <a:solidFill>
                <a:schemeClr val="tx2"/>
              </a:solidFill>
            </a:endParaRPr>
          </a:p>
        </p:txBody>
      </p:sp>
      <p:cxnSp>
        <p:nvCxnSpPr>
          <p:cNvPr id="8" name="直線コネクタ 7">
            <a:extLst>
              <a:ext uri="{FF2B5EF4-FFF2-40B4-BE49-F238E27FC236}">
                <a16:creationId xmlns:a16="http://schemas.microsoft.com/office/drawing/2014/main" id="{7BB6FCAA-AB2D-D68A-A830-253D48305C85}"/>
              </a:ext>
            </a:extLst>
          </p:cNvPr>
          <p:cNvCxnSpPr>
            <a:cxnSpLocks/>
          </p:cNvCxnSpPr>
          <p:nvPr/>
        </p:nvCxnSpPr>
        <p:spPr>
          <a:xfrm>
            <a:off x="1736709" y="3090069"/>
            <a:ext cx="7014319"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四角形: 対角を丸める 8">
            <a:extLst>
              <a:ext uri="{FF2B5EF4-FFF2-40B4-BE49-F238E27FC236}">
                <a16:creationId xmlns:a16="http://schemas.microsoft.com/office/drawing/2014/main" id="{E98C068B-E50C-F878-88DF-56AB47554D04}"/>
              </a:ext>
            </a:extLst>
          </p:cNvPr>
          <p:cNvSpPr/>
          <p:nvPr/>
        </p:nvSpPr>
        <p:spPr>
          <a:xfrm>
            <a:off x="235009" y="2727739"/>
            <a:ext cx="1675279" cy="383284"/>
          </a:xfrm>
          <a:prstGeom prst="round2DiagRect">
            <a:avLst>
              <a:gd name="adj1" fmla="val 47694"/>
              <a:gd name="adj2" fmla="val 0"/>
            </a:avLst>
          </a:prstGeom>
          <a:gradFill>
            <a:gsLst>
              <a:gs pos="100000">
                <a:schemeClr val="tx2">
                  <a:lumMod val="50000"/>
                </a:schemeClr>
              </a:gs>
              <a:gs pos="56000">
                <a:schemeClr val="tx2">
                  <a:lumMod val="75000"/>
                </a:schemeClr>
              </a:gs>
              <a:gs pos="0">
                <a:schemeClr val="tx2"/>
              </a:gs>
            </a:gsLst>
            <a:path path="rect">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a:p>
        </p:txBody>
      </p:sp>
      <p:cxnSp>
        <p:nvCxnSpPr>
          <p:cNvPr id="10" name="直線コネクタ 9">
            <a:extLst>
              <a:ext uri="{FF2B5EF4-FFF2-40B4-BE49-F238E27FC236}">
                <a16:creationId xmlns:a16="http://schemas.microsoft.com/office/drawing/2014/main" id="{97A80426-B2A1-5DCB-CB58-3B01D0F6EDF4}"/>
              </a:ext>
            </a:extLst>
          </p:cNvPr>
          <p:cNvCxnSpPr>
            <a:cxnSpLocks/>
          </p:cNvCxnSpPr>
          <p:nvPr/>
        </p:nvCxnSpPr>
        <p:spPr>
          <a:xfrm>
            <a:off x="1736709" y="1131668"/>
            <a:ext cx="7014319"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四角形: 対角を丸める 10">
            <a:extLst>
              <a:ext uri="{FF2B5EF4-FFF2-40B4-BE49-F238E27FC236}">
                <a16:creationId xmlns:a16="http://schemas.microsoft.com/office/drawing/2014/main" id="{187B71E4-5986-38F3-1D8B-7A84FCFDC25B}"/>
              </a:ext>
            </a:extLst>
          </p:cNvPr>
          <p:cNvSpPr/>
          <p:nvPr/>
        </p:nvSpPr>
        <p:spPr>
          <a:xfrm>
            <a:off x="235009" y="769338"/>
            <a:ext cx="1675279" cy="383284"/>
          </a:xfrm>
          <a:prstGeom prst="round2DiagRect">
            <a:avLst>
              <a:gd name="adj1" fmla="val 47694"/>
              <a:gd name="adj2" fmla="val 0"/>
            </a:avLst>
          </a:prstGeom>
          <a:gradFill>
            <a:gsLst>
              <a:gs pos="100000">
                <a:schemeClr val="tx2">
                  <a:lumMod val="50000"/>
                </a:schemeClr>
              </a:gs>
              <a:gs pos="56000">
                <a:schemeClr val="tx2">
                  <a:lumMod val="75000"/>
                </a:schemeClr>
              </a:gs>
              <a:gs pos="0">
                <a:schemeClr val="tx2"/>
              </a:gs>
            </a:gsLst>
            <a:path path="rect">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12" name="四角形: 角を丸くする 11">
            <a:extLst>
              <a:ext uri="{FF2B5EF4-FFF2-40B4-BE49-F238E27FC236}">
                <a16:creationId xmlns:a16="http://schemas.microsoft.com/office/drawing/2014/main" id="{5E2CF1F1-087C-D5E0-1C44-279F87D512A0}"/>
              </a:ext>
            </a:extLst>
          </p:cNvPr>
          <p:cNvSpPr/>
          <p:nvPr/>
        </p:nvSpPr>
        <p:spPr>
          <a:xfrm>
            <a:off x="235010" y="800426"/>
            <a:ext cx="1675279" cy="322101"/>
          </a:xfrm>
          <a:prstGeom prst="roundRect">
            <a:avLst>
              <a:gd name="adj" fmla="val 50000"/>
            </a:avLst>
          </a:prstGeom>
          <a:noFill/>
          <a:ln w="25400" cap="flat" cmpd="sng" algn="ctr">
            <a:noFill/>
            <a:prstDash val="solid"/>
          </a:ln>
          <a:effectLst/>
        </p:spPr>
        <p:txBody>
          <a:bodyPr wrap="none" t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white"/>
                </a:solidFill>
                <a:effectLst/>
                <a:uLnTx/>
                <a:uFillTx/>
                <a:latin typeface="メイリオ"/>
                <a:ea typeface="メイリオ"/>
                <a:cs typeface="+mn-cs"/>
              </a:rPr>
              <a:t>移行フェーズ</a:t>
            </a:r>
          </a:p>
        </p:txBody>
      </p:sp>
      <p:sp>
        <p:nvSpPr>
          <p:cNvPr id="13" name="二等辺三角形 12">
            <a:extLst>
              <a:ext uri="{FF2B5EF4-FFF2-40B4-BE49-F238E27FC236}">
                <a16:creationId xmlns:a16="http://schemas.microsoft.com/office/drawing/2014/main" id="{0F8B7962-B0C6-4865-3E01-FA926DCD56A5}"/>
              </a:ext>
            </a:extLst>
          </p:cNvPr>
          <p:cNvSpPr/>
          <p:nvPr/>
        </p:nvSpPr>
        <p:spPr>
          <a:xfrm rot="5400000">
            <a:off x="1502709" y="1415194"/>
            <a:ext cx="468000" cy="347162"/>
          </a:xfrm>
          <a:prstGeom prst="triangle">
            <a:avLst/>
          </a:prstGeom>
          <a:gradFill flip="none" rotWithShape="1">
            <a:gsLst>
              <a:gs pos="100000">
                <a:schemeClr val="tx2"/>
              </a:gs>
              <a:gs pos="57900">
                <a:srgbClr val="0064C8"/>
              </a:gs>
              <a:gs pos="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56">
            <a:extLst>
              <a:ext uri="{FF2B5EF4-FFF2-40B4-BE49-F238E27FC236}">
                <a16:creationId xmlns:a16="http://schemas.microsoft.com/office/drawing/2014/main" id="{2F28CDD0-2029-A78A-2300-B542918DE190}"/>
              </a:ext>
            </a:extLst>
          </p:cNvPr>
          <p:cNvSpPr/>
          <p:nvPr/>
        </p:nvSpPr>
        <p:spPr>
          <a:xfrm>
            <a:off x="2018006" y="1199879"/>
            <a:ext cx="4473636" cy="826794"/>
          </a:xfrm>
          <a:prstGeom prst="roundRect">
            <a:avLst>
              <a:gd name="adj" fmla="val 10254"/>
            </a:avLst>
          </a:prstGeom>
          <a:solidFill>
            <a:srgbClr val="A3DE2E"/>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36000" rtlCol="0" anchor="t"/>
          <a:lstStyle/>
          <a:p>
            <a:r>
              <a:rPr kumimoji="1" lang="ja-JP" altLang="en-US" sz="1600" b="1">
                <a:latin typeface="+mn-ea"/>
              </a:rPr>
              <a:t>　　　　</a:t>
            </a:r>
            <a:r>
              <a:rPr kumimoji="1" lang="en-US" altLang="ja-JP" sz="1600" b="1">
                <a:latin typeface="+mn-ea"/>
              </a:rPr>
              <a:t>AI</a:t>
            </a:r>
            <a:r>
              <a:rPr lang="ja-JP" altLang="en-US" sz="1600" b="1">
                <a:latin typeface="+mn-ea"/>
              </a:rPr>
              <a:t>新サービス</a:t>
            </a:r>
            <a:endParaRPr kumimoji="1" lang="ja-JP" altLang="en-US" sz="1600" b="1">
              <a:latin typeface="+mn-ea"/>
            </a:endParaRPr>
          </a:p>
        </p:txBody>
      </p:sp>
      <p:sp>
        <p:nvSpPr>
          <p:cNvPr id="15" name="角丸四角形 56">
            <a:extLst>
              <a:ext uri="{FF2B5EF4-FFF2-40B4-BE49-F238E27FC236}">
                <a16:creationId xmlns:a16="http://schemas.microsoft.com/office/drawing/2014/main" id="{939986E8-DAAD-7D5E-19EF-F7134C5EAFB8}"/>
              </a:ext>
            </a:extLst>
          </p:cNvPr>
          <p:cNvSpPr/>
          <p:nvPr/>
        </p:nvSpPr>
        <p:spPr>
          <a:xfrm>
            <a:off x="3078889" y="1511954"/>
            <a:ext cx="936000" cy="432000"/>
          </a:xfrm>
          <a:prstGeom prst="roundRect">
            <a:avLst>
              <a:gd name="adj" fmla="val 10254"/>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90000" rtlCol="0" anchor="ctr"/>
          <a:lstStyle/>
          <a:p>
            <a:pPr algn="ctr"/>
            <a:r>
              <a:rPr kumimoji="1" lang="en-US" altLang="ja-JP" sz="1200">
                <a:solidFill>
                  <a:schemeClr val="tx2">
                    <a:lumMod val="60000"/>
                    <a:lumOff val="40000"/>
                  </a:schemeClr>
                </a:solidFill>
                <a:latin typeface="+mn-ea"/>
              </a:rPr>
              <a:t>OCR</a:t>
            </a:r>
          </a:p>
          <a:p>
            <a:pPr algn="ctr"/>
            <a:r>
              <a:rPr lang="en-US" altLang="ja-JP" sz="1200">
                <a:solidFill>
                  <a:schemeClr val="tx2">
                    <a:lumMod val="60000"/>
                    <a:lumOff val="40000"/>
                  </a:schemeClr>
                </a:solidFill>
                <a:latin typeface="+mn-ea"/>
              </a:rPr>
              <a:t>AI</a:t>
            </a:r>
            <a:r>
              <a:rPr lang="ja-JP" altLang="en-US" sz="1200">
                <a:solidFill>
                  <a:schemeClr val="tx2">
                    <a:lumMod val="60000"/>
                    <a:lumOff val="40000"/>
                  </a:schemeClr>
                </a:solidFill>
                <a:latin typeface="+mn-ea"/>
              </a:rPr>
              <a:t>読取</a:t>
            </a:r>
            <a:endParaRPr kumimoji="1" lang="ja-JP" altLang="en-US" sz="1200">
              <a:solidFill>
                <a:schemeClr val="tx2">
                  <a:lumMod val="60000"/>
                  <a:lumOff val="40000"/>
                </a:schemeClr>
              </a:solidFill>
              <a:latin typeface="+mn-ea"/>
            </a:endParaRPr>
          </a:p>
        </p:txBody>
      </p:sp>
      <p:sp>
        <p:nvSpPr>
          <p:cNvPr id="16" name="角丸四角形 56">
            <a:extLst>
              <a:ext uri="{FF2B5EF4-FFF2-40B4-BE49-F238E27FC236}">
                <a16:creationId xmlns:a16="http://schemas.microsoft.com/office/drawing/2014/main" id="{BA780268-C562-E8B3-86E3-138294103934}"/>
              </a:ext>
            </a:extLst>
          </p:cNvPr>
          <p:cNvSpPr/>
          <p:nvPr/>
        </p:nvSpPr>
        <p:spPr>
          <a:xfrm>
            <a:off x="4137402" y="1511954"/>
            <a:ext cx="936000" cy="432000"/>
          </a:xfrm>
          <a:prstGeom prst="roundRect">
            <a:avLst>
              <a:gd name="adj" fmla="val 10254"/>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90000" rtlCol="0" anchor="ctr"/>
          <a:lstStyle/>
          <a:p>
            <a:pPr algn="ctr"/>
            <a:r>
              <a:rPr kumimoji="1" lang="ja-JP" altLang="en-US" sz="1200">
                <a:solidFill>
                  <a:schemeClr val="tx2">
                    <a:lumMod val="60000"/>
                    <a:lumOff val="40000"/>
                  </a:schemeClr>
                </a:solidFill>
                <a:latin typeface="+mn-ea"/>
              </a:rPr>
              <a:t>新リース</a:t>
            </a:r>
            <a:br>
              <a:rPr kumimoji="1" lang="en-US" altLang="ja-JP" sz="1200">
                <a:solidFill>
                  <a:schemeClr val="tx2">
                    <a:lumMod val="60000"/>
                    <a:lumOff val="40000"/>
                  </a:schemeClr>
                </a:solidFill>
                <a:latin typeface="+mn-ea"/>
              </a:rPr>
            </a:br>
            <a:r>
              <a:rPr kumimoji="1" lang="en-US" altLang="ja-JP" sz="1200">
                <a:solidFill>
                  <a:schemeClr val="tx2">
                    <a:lumMod val="60000"/>
                    <a:lumOff val="40000"/>
                  </a:schemeClr>
                </a:solidFill>
                <a:latin typeface="+mn-ea"/>
              </a:rPr>
              <a:t>AI</a:t>
            </a:r>
            <a:r>
              <a:rPr lang="ja-JP" altLang="en-US" sz="1200">
                <a:solidFill>
                  <a:schemeClr val="tx2">
                    <a:lumMod val="60000"/>
                    <a:lumOff val="40000"/>
                  </a:schemeClr>
                </a:solidFill>
                <a:latin typeface="+mn-ea"/>
              </a:rPr>
              <a:t>判定</a:t>
            </a:r>
            <a:endParaRPr kumimoji="1" lang="ja-JP" altLang="en-US" sz="1200">
              <a:solidFill>
                <a:schemeClr val="tx2">
                  <a:lumMod val="60000"/>
                  <a:lumOff val="40000"/>
                </a:schemeClr>
              </a:solidFill>
              <a:latin typeface="+mn-ea"/>
            </a:endParaRPr>
          </a:p>
        </p:txBody>
      </p:sp>
      <p:sp>
        <p:nvSpPr>
          <p:cNvPr id="17" name="角丸四角形 56">
            <a:extLst>
              <a:ext uri="{FF2B5EF4-FFF2-40B4-BE49-F238E27FC236}">
                <a16:creationId xmlns:a16="http://schemas.microsoft.com/office/drawing/2014/main" id="{0E3782D5-9DDD-BD50-1524-0354BBF7075E}"/>
              </a:ext>
            </a:extLst>
          </p:cNvPr>
          <p:cNvSpPr/>
          <p:nvPr/>
        </p:nvSpPr>
        <p:spPr>
          <a:xfrm>
            <a:off x="5195914" y="1511954"/>
            <a:ext cx="936000" cy="432000"/>
          </a:xfrm>
          <a:prstGeom prst="roundRect">
            <a:avLst>
              <a:gd name="adj" fmla="val 10254"/>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90000" rtlCol="0" anchor="ctr"/>
          <a:lstStyle/>
          <a:p>
            <a:pPr algn="ctr"/>
            <a:r>
              <a:rPr lang="zh-TW" altLang="en-US" sz="1200">
                <a:solidFill>
                  <a:schemeClr val="tx2">
                    <a:lumMod val="60000"/>
                    <a:lumOff val="40000"/>
                  </a:schemeClr>
                </a:solidFill>
                <a:latin typeface="+mn-ea"/>
              </a:rPr>
              <a:t>判定結果</a:t>
            </a:r>
            <a:br>
              <a:rPr lang="en-US" altLang="zh-TW" sz="1200">
                <a:solidFill>
                  <a:schemeClr val="tx2">
                    <a:lumMod val="60000"/>
                    <a:lumOff val="40000"/>
                  </a:schemeClr>
                </a:solidFill>
                <a:latin typeface="+mn-ea"/>
              </a:rPr>
            </a:br>
            <a:r>
              <a:rPr lang="en-US" altLang="zh-TW" sz="1200">
                <a:solidFill>
                  <a:schemeClr val="tx2">
                    <a:lumMod val="60000"/>
                    <a:lumOff val="40000"/>
                  </a:schemeClr>
                </a:solidFill>
                <a:latin typeface="+mn-ea"/>
              </a:rPr>
              <a:t>CSV</a:t>
            </a:r>
            <a:r>
              <a:rPr lang="zh-TW" altLang="en-US" sz="1200">
                <a:solidFill>
                  <a:schemeClr val="tx2">
                    <a:lumMod val="60000"/>
                    <a:lumOff val="40000"/>
                  </a:schemeClr>
                </a:solidFill>
                <a:latin typeface="+mn-ea"/>
              </a:rPr>
              <a:t>出力</a:t>
            </a:r>
            <a:endParaRPr kumimoji="1" lang="ja-JP" altLang="en-US" sz="1200">
              <a:solidFill>
                <a:schemeClr val="tx2">
                  <a:lumMod val="60000"/>
                  <a:lumOff val="40000"/>
                </a:schemeClr>
              </a:solidFill>
              <a:latin typeface="+mn-ea"/>
            </a:endParaRPr>
          </a:p>
        </p:txBody>
      </p:sp>
      <p:pic>
        <p:nvPicPr>
          <p:cNvPr id="18" name="図 17" descr="ロゴ が含まれている画像&#10;&#10;AI によって生成されたコンテンツは間違っている可能性があります。">
            <a:extLst>
              <a:ext uri="{FF2B5EF4-FFF2-40B4-BE49-F238E27FC236}">
                <a16:creationId xmlns:a16="http://schemas.microsoft.com/office/drawing/2014/main" id="{492110E3-F90F-ECB4-6FE2-3269A6414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19" y="1223845"/>
            <a:ext cx="461665" cy="514868"/>
          </a:xfrm>
          <a:prstGeom prst="rect">
            <a:avLst/>
          </a:prstGeom>
        </p:spPr>
      </p:pic>
      <p:sp>
        <p:nvSpPr>
          <p:cNvPr id="19" name="テキスト プレースホルダー 2">
            <a:extLst>
              <a:ext uri="{FF2B5EF4-FFF2-40B4-BE49-F238E27FC236}">
                <a16:creationId xmlns:a16="http://schemas.microsoft.com/office/drawing/2014/main" id="{A7672EF0-0CF8-5552-60E8-8841AFD4FCE6}"/>
              </a:ext>
            </a:extLst>
          </p:cNvPr>
          <p:cNvSpPr txBox="1">
            <a:spLocks/>
          </p:cNvSpPr>
          <p:nvPr/>
        </p:nvSpPr>
        <p:spPr>
          <a:xfrm>
            <a:off x="698105" y="1757817"/>
            <a:ext cx="461665" cy="209673"/>
          </a:xfrm>
          <a:prstGeom prst="rect">
            <a:avLst/>
          </a:prstGeom>
        </p:spPr>
        <p:txBody>
          <a:bodyPr wrap="none" lIns="0" tIns="0" rIns="0" bIns="0" anchor="ctr">
            <a:spAutoFit/>
          </a:bodyPr>
          <a:lstStyle>
            <a:defPPr>
              <a:defRPr lang="ja-JP"/>
            </a:defPPr>
            <a:lvl1pPr marR="0" lvl="0" indent="0" fontAlgn="auto">
              <a:lnSpc>
                <a:spcPts val="1700"/>
              </a:lnSpc>
              <a:spcBef>
                <a:spcPts val="0"/>
              </a:spcBef>
              <a:spcAft>
                <a:spcPts val="0"/>
              </a:spcAft>
              <a:buClrTx/>
              <a:buSzTx/>
              <a:buFont typeface="Arial" panose="020B0604020202020204" pitchFamily="34" charset="0"/>
              <a:buNone/>
              <a:tabLst/>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1200">
                <a:latin typeface="+mn-ea"/>
              </a:defRPr>
            </a:lvl2pPr>
            <a:lvl3pPr marL="1143000" indent="-228600">
              <a:spcBef>
                <a:spcPct val="20000"/>
              </a:spcBef>
              <a:buFont typeface="Arial" panose="020B0604020202020204" pitchFamily="34" charset="0"/>
              <a:buChar char="•"/>
              <a:defRPr sz="1200">
                <a:latin typeface="+mn-ea"/>
              </a:defRPr>
            </a:lvl3pPr>
            <a:lvl4pPr marL="1600200" indent="-228600">
              <a:spcBef>
                <a:spcPct val="20000"/>
              </a:spcBef>
              <a:buFont typeface="Arial" panose="020B0604020202020204" pitchFamily="34" charset="0"/>
              <a:buChar char="–"/>
              <a:defRPr sz="1200">
                <a:latin typeface="+mn-ea"/>
              </a:defRPr>
            </a:lvl4pPr>
            <a:lvl5pPr marL="2057400" indent="-228600">
              <a:spcBef>
                <a:spcPct val="20000"/>
              </a:spcBef>
              <a:buFont typeface="Arial" panose="020B0604020202020204" pitchFamily="34" charset="0"/>
              <a:buChar char="»"/>
              <a:defRPr sz="1200">
                <a:latin typeface="+mn-ea"/>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914400" eaLnBrk="1" fontAlgn="auto" latinLnBrk="0" hangingPunct="1">
              <a:lnSpc>
                <a:spcPts val="1700"/>
              </a:lnSpc>
              <a:spcBef>
                <a:spcPts val="0"/>
              </a:spcBef>
              <a:spcAft>
                <a:spcPts val="0"/>
              </a:spcAft>
              <a:buClrTx/>
              <a:buSzTx/>
              <a:buFont typeface="Arial" panose="020B0604020202020204" pitchFamily="34" charset="0"/>
              <a:buNone/>
              <a:tabLst/>
              <a:defRPr/>
            </a:pPr>
            <a:r>
              <a:rPr kumimoji="0" lang="ja-JP" altLang="en-US" sz="1200" kern="0"/>
              <a:t>契約書</a:t>
            </a:r>
            <a:endParaRPr kumimoji="0" lang="en-US" altLang="ja-JP" sz="1200" i="0" u="none" strike="noStrike" kern="0" cap="none" spc="0" normalizeH="0" baseline="0" noProof="0">
              <a:ln>
                <a:noFill/>
              </a:ln>
              <a:effectLst/>
              <a:uLnTx/>
              <a:uFillTx/>
              <a:latin typeface="メイリオ" panose="020B0604030504040204" pitchFamily="50" charset="-128"/>
              <a:ea typeface="メイリオ" panose="020B0604030504040204" pitchFamily="50" charset="-128"/>
            </a:endParaRPr>
          </a:p>
        </p:txBody>
      </p:sp>
      <p:pic>
        <p:nvPicPr>
          <p:cNvPr id="20" name="図 19" descr="ロゴ&#10;&#10;AI によって生成されたコンテンツは間違っている可能性があります。">
            <a:extLst>
              <a:ext uri="{FF2B5EF4-FFF2-40B4-BE49-F238E27FC236}">
                <a16:creationId xmlns:a16="http://schemas.microsoft.com/office/drawing/2014/main" id="{91B29496-88D6-B46C-69E1-917B46A89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1168" y="1295451"/>
            <a:ext cx="578549" cy="634616"/>
          </a:xfrm>
          <a:prstGeom prst="rect">
            <a:avLst/>
          </a:prstGeom>
        </p:spPr>
      </p:pic>
      <p:sp>
        <p:nvSpPr>
          <p:cNvPr id="21" name="テキスト プレースホルダー 2">
            <a:extLst>
              <a:ext uri="{FF2B5EF4-FFF2-40B4-BE49-F238E27FC236}">
                <a16:creationId xmlns:a16="http://schemas.microsoft.com/office/drawing/2014/main" id="{1D6B5CA4-46EC-C754-0C61-40E9CBDDAA7E}"/>
              </a:ext>
            </a:extLst>
          </p:cNvPr>
          <p:cNvSpPr txBox="1">
            <a:spLocks/>
          </p:cNvSpPr>
          <p:nvPr/>
        </p:nvSpPr>
        <p:spPr>
          <a:xfrm>
            <a:off x="2047892" y="887300"/>
            <a:ext cx="6545061" cy="225062"/>
          </a:xfrm>
          <a:prstGeom prst="rect">
            <a:avLst/>
          </a:prstGeom>
        </p:spPr>
        <p:txBody>
          <a:bodyPr wrap="none" lIns="0" tIns="0" rIns="0" bIns="0" anchor="ctr">
            <a:spAutoFit/>
          </a:bodyPr>
          <a:lstStyle>
            <a:defPPr>
              <a:defRPr lang="ja-JP"/>
            </a:defPPr>
            <a:lvl1pPr marR="0" lvl="0" indent="0" fontAlgn="auto">
              <a:lnSpc>
                <a:spcPts val="1700"/>
              </a:lnSpc>
              <a:spcBef>
                <a:spcPts val="0"/>
              </a:spcBef>
              <a:spcAft>
                <a:spcPts val="0"/>
              </a:spcAft>
              <a:buClrTx/>
              <a:buSzTx/>
              <a:buFont typeface="Arial" panose="020B0604020202020204" pitchFamily="34" charset="0"/>
              <a:buNone/>
              <a:tabLst/>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1200">
                <a:latin typeface="+mn-ea"/>
              </a:defRPr>
            </a:lvl2pPr>
            <a:lvl3pPr marL="1143000" indent="-228600">
              <a:spcBef>
                <a:spcPct val="20000"/>
              </a:spcBef>
              <a:buFont typeface="Arial" panose="020B0604020202020204" pitchFamily="34" charset="0"/>
              <a:buChar char="•"/>
              <a:defRPr sz="1200">
                <a:latin typeface="+mn-ea"/>
              </a:defRPr>
            </a:lvl3pPr>
            <a:lvl4pPr marL="1600200" indent="-228600">
              <a:spcBef>
                <a:spcPct val="20000"/>
              </a:spcBef>
              <a:buFont typeface="Arial" panose="020B0604020202020204" pitchFamily="34" charset="0"/>
              <a:buChar char="–"/>
              <a:defRPr sz="1200">
                <a:latin typeface="+mn-ea"/>
              </a:defRPr>
            </a:lvl4pPr>
            <a:lvl5pPr marL="2057400" indent="-228600">
              <a:spcBef>
                <a:spcPct val="20000"/>
              </a:spcBef>
              <a:buFont typeface="Arial" panose="020B0604020202020204" pitchFamily="34" charset="0"/>
              <a:buChar char="»"/>
              <a:defRPr sz="1200">
                <a:latin typeface="+mn-ea"/>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defTabSz="914400" eaLnBrk="1" fontAlgn="auto" latinLnBrk="0" hangingPunct="1">
              <a:lnSpc>
                <a:spcPts val="1700"/>
              </a:lnSpc>
              <a:spcBef>
                <a:spcPts val="0"/>
              </a:spcBef>
              <a:spcAft>
                <a:spcPts val="0"/>
              </a:spcAft>
              <a:buClrTx/>
              <a:buSzTx/>
              <a:buFont typeface="Arial" panose="020B0604020202020204" pitchFamily="34" charset="0"/>
              <a:buNone/>
              <a:tabLst/>
              <a:defRPr/>
            </a:pPr>
            <a:r>
              <a:rPr kumimoji="0" lang="ja-JP" altLang="en-US" b="1" kern="0" dirty="0">
                <a:solidFill>
                  <a:schemeClr val="tx2">
                    <a:lumMod val="50000"/>
                  </a:schemeClr>
                </a:solidFill>
              </a:rPr>
              <a:t>契約書</a:t>
            </a:r>
            <a:r>
              <a:rPr kumimoji="0" lang="en-US" altLang="ja-JP" b="1" kern="0" dirty="0">
                <a:solidFill>
                  <a:schemeClr val="tx2">
                    <a:lumMod val="50000"/>
                  </a:schemeClr>
                </a:solidFill>
              </a:rPr>
              <a:t>PDF</a:t>
            </a:r>
            <a:r>
              <a:rPr kumimoji="0" lang="ja-JP" altLang="en-US" b="1" kern="0" dirty="0">
                <a:solidFill>
                  <a:schemeClr val="tx2">
                    <a:lumMod val="50000"/>
                  </a:schemeClr>
                </a:solidFill>
              </a:rPr>
              <a:t>の新リース判定結果と判定根拠を</a:t>
            </a:r>
            <a:r>
              <a:rPr kumimoji="0" lang="en-US" altLang="ja-JP" b="1" kern="0" dirty="0">
                <a:solidFill>
                  <a:schemeClr val="tx2">
                    <a:lumMod val="50000"/>
                  </a:schemeClr>
                </a:solidFill>
              </a:rPr>
              <a:t>CSV</a:t>
            </a:r>
            <a:r>
              <a:rPr kumimoji="0" lang="ja-JP" altLang="en-US" b="1" kern="0" dirty="0">
                <a:solidFill>
                  <a:schemeClr val="tx2">
                    <a:lumMod val="50000"/>
                  </a:schemeClr>
                </a:solidFill>
              </a:rPr>
              <a:t>出力（</a:t>
            </a:r>
            <a:r>
              <a:rPr kumimoji="0" lang="en-US" altLang="ja-JP" b="1" kern="0" dirty="0">
                <a:solidFill>
                  <a:schemeClr val="tx2">
                    <a:lumMod val="50000"/>
                  </a:schemeClr>
                </a:solidFill>
              </a:rPr>
              <a:t>2026</a:t>
            </a:r>
            <a:r>
              <a:rPr kumimoji="0" lang="ja-JP" altLang="en-US" b="1" kern="0" dirty="0">
                <a:solidFill>
                  <a:schemeClr val="tx2">
                    <a:lumMod val="50000"/>
                  </a:schemeClr>
                </a:solidFill>
              </a:rPr>
              <a:t>年度中）</a:t>
            </a:r>
            <a:endParaRPr kumimoji="0" lang="en-US" altLang="ja-JP" b="1" i="0" u="none" strike="noStrike" kern="0" cap="none" spc="0" normalizeH="0" baseline="0" noProof="0" dirty="0">
              <a:ln>
                <a:noFill/>
              </a:ln>
              <a:solidFill>
                <a:schemeClr val="tx2">
                  <a:lumMod val="50000"/>
                </a:schemeClr>
              </a:solidFill>
              <a:effectLst/>
              <a:uLnTx/>
              <a:uFillTx/>
              <a:latin typeface="メイリオ" panose="020B0604030504040204" pitchFamily="50" charset="-128"/>
              <a:ea typeface="メイリオ" panose="020B0604030504040204" pitchFamily="50" charset="-128"/>
            </a:endParaRPr>
          </a:p>
        </p:txBody>
      </p:sp>
      <p:pic>
        <p:nvPicPr>
          <p:cNvPr id="22" name="図 21" descr="アイコン が含まれている画像&#10;&#10;AI によって生成されたコンテンツは間違っている可能性があります。">
            <a:extLst>
              <a:ext uri="{FF2B5EF4-FFF2-40B4-BE49-F238E27FC236}">
                <a16:creationId xmlns:a16="http://schemas.microsoft.com/office/drawing/2014/main" id="{BDD1EA77-3A6B-39EE-FA4B-DD603C3512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9626" y="1270376"/>
            <a:ext cx="462035" cy="508738"/>
          </a:xfrm>
          <a:prstGeom prst="rect">
            <a:avLst/>
          </a:prstGeom>
        </p:spPr>
      </p:pic>
      <p:sp>
        <p:nvSpPr>
          <p:cNvPr id="23" name="二等辺三角形 22">
            <a:extLst>
              <a:ext uri="{FF2B5EF4-FFF2-40B4-BE49-F238E27FC236}">
                <a16:creationId xmlns:a16="http://schemas.microsoft.com/office/drawing/2014/main" id="{E062F2E6-7222-FDB0-D9E8-529DE59D40F6}"/>
              </a:ext>
            </a:extLst>
          </p:cNvPr>
          <p:cNvSpPr/>
          <p:nvPr/>
        </p:nvSpPr>
        <p:spPr>
          <a:xfrm rot="5400000">
            <a:off x="6822562" y="1401518"/>
            <a:ext cx="468000" cy="347162"/>
          </a:xfrm>
          <a:prstGeom prst="triangle">
            <a:avLst/>
          </a:prstGeom>
          <a:gradFill flip="none" rotWithShape="1">
            <a:gsLst>
              <a:gs pos="100000">
                <a:schemeClr val="tx2"/>
              </a:gs>
              <a:gs pos="57900">
                <a:srgbClr val="0064C8"/>
              </a:gs>
              <a:gs pos="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プレースホルダー 2">
            <a:extLst>
              <a:ext uri="{FF2B5EF4-FFF2-40B4-BE49-F238E27FC236}">
                <a16:creationId xmlns:a16="http://schemas.microsoft.com/office/drawing/2014/main" id="{5189659F-F2B9-59FF-E234-91646332DB30}"/>
              </a:ext>
            </a:extLst>
          </p:cNvPr>
          <p:cNvSpPr txBox="1">
            <a:spLocks/>
          </p:cNvSpPr>
          <p:nvPr/>
        </p:nvSpPr>
        <p:spPr>
          <a:xfrm>
            <a:off x="7395110" y="1794180"/>
            <a:ext cx="1077218" cy="209673"/>
          </a:xfrm>
          <a:prstGeom prst="rect">
            <a:avLst/>
          </a:prstGeom>
        </p:spPr>
        <p:txBody>
          <a:bodyPr wrap="none" lIns="0" tIns="0" rIns="0" bIns="0" anchor="ctr">
            <a:spAutoFit/>
          </a:bodyPr>
          <a:lstStyle>
            <a:defPPr>
              <a:defRPr lang="ja-JP"/>
            </a:defPPr>
            <a:lvl1pPr marR="0" lvl="0" indent="0" fontAlgn="auto">
              <a:lnSpc>
                <a:spcPts val="1700"/>
              </a:lnSpc>
              <a:spcBef>
                <a:spcPts val="0"/>
              </a:spcBef>
              <a:spcAft>
                <a:spcPts val="0"/>
              </a:spcAft>
              <a:buClrTx/>
              <a:buSzTx/>
              <a:buFont typeface="Arial" panose="020B0604020202020204" pitchFamily="34" charset="0"/>
              <a:buNone/>
              <a:tabLst/>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1200">
                <a:latin typeface="+mn-ea"/>
              </a:defRPr>
            </a:lvl2pPr>
            <a:lvl3pPr marL="1143000" indent="-228600">
              <a:spcBef>
                <a:spcPct val="20000"/>
              </a:spcBef>
              <a:buFont typeface="Arial" panose="020B0604020202020204" pitchFamily="34" charset="0"/>
              <a:buChar char="•"/>
              <a:defRPr sz="1200">
                <a:latin typeface="+mn-ea"/>
              </a:defRPr>
            </a:lvl3pPr>
            <a:lvl4pPr marL="1600200" indent="-228600">
              <a:spcBef>
                <a:spcPct val="20000"/>
              </a:spcBef>
              <a:buFont typeface="Arial" panose="020B0604020202020204" pitchFamily="34" charset="0"/>
              <a:buChar char="–"/>
              <a:defRPr sz="1200">
                <a:latin typeface="+mn-ea"/>
              </a:defRPr>
            </a:lvl4pPr>
            <a:lvl5pPr marL="2057400" indent="-228600">
              <a:spcBef>
                <a:spcPct val="20000"/>
              </a:spcBef>
              <a:buFont typeface="Arial" panose="020B0604020202020204" pitchFamily="34" charset="0"/>
              <a:buChar char="»"/>
              <a:defRPr sz="1200">
                <a:latin typeface="+mn-ea"/>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914400" eaLnBrk="1" fontAlgn="auto" latinLnBrk="0" hangingPunct="1">
              <a:lnSpc>
                <a:spcPts val="1700"/>
              </a:lnSpc>
              <a:spcBef>
                <a:spcPts val="0"/>
              </a:spcBef>
              <a:spcAft>
                <a:spcPts val="0"/>
              </a:spcAft>
              <a:buClrTx/>
              <a:buSzTx/>
              <a:buFont typeface="Arial" panose="020B0604020202020204" pitchFamily="34" charset="0"/>
              <a:buNone/>
              <a:tabLst/>
              <a:defRPr/>
            </a:pPr>
            <a:r>
              <a:rPr kumimoji="0" lang="ja-JP" altLang="en-US" sz="1200" i="0" u="none" strike="noStrike" kern="0" cap="none" spc="0" normalizeH="0" baseline="0" noProof="0">
                <a:ln>
                  <a:noFill/>
                </a:ln>
                <a:effectLst/>
                <a:uLnTx/>
                <a:uFillTx/>
                <a:latin typeface="メイリオ" panose="020B0604030504040204" pitchFamily="50" charset="-128"/>
                <a:ea typeface="メイリオ" panose="020B0604030504040204" pitchFamily="50" charset="-128"/>
              </a:rPr>
              <a:t>判定結果</a:t>
            </a:r>
            <a:r>
              <a:rPr kumimoji="0" lang="ja-JP" altLang="en-US" sz="1200" kern="0"/>
              <a:t>・根拠</a:t>
            </a:r>
            <a:endParaRPr kumimoji="0" lang="en-US" altLang="ja-JP" sz="1200" i="0" u="none" strike="noStrike" kern="0" cap="none" spc="0" normalizeH="0" baseline="0" noProof="0">
              <a:ln>
                <a:noFill/>
              </a:ln>
              <a:effectLst/>
              <a:uLnTx/>
              <a:uFillTx/>
              <a:latin typeface="メイリオ" panose="020B0604030504040204" pitchFamily="50" charset="-128"/>
              <a:ea typeface="メイリオ" panose="020B0604030504040204" pitchFamily="50" charset="-128"/>
            </a:endParaRPr>
          </a:p>
        </p:txBody>
      </p:sp>
      <p:sp>
        <p:nvSpPr>
          <p:cNvPr id="25" name="四角形: 角を丸くする 24">
            <a:extLst>
              <a:ext uri="{FF2B5EF4-FFF2-40B4-BE49-F238E27FC236}">
                <a16:creationId xmlns:a16="http://schemas.microsoft.com/office/drawing/2014/main" id="{6C585340-AB34-D648-4B09-58728CAADCCF}"/>
              </a:ext>
            </a:extLst>
          </p:cNvPr>
          <p:cNvSpPr/>
          <p:nvPr/>
        </p:nvSpPr>
        <p:spPr>
          <a:xfrm>
            <a:off x="273991" y="2078047"/>
            <a:ext cx="8312588" cy="252000"/>
          </a:xfrm>
          <a:prstGeom prst="roundRect">
            <a:avLst>
              <a:gd name="adj" fmla="val 0"/>
            </a:avLst>
          </a:prstGeom>
          <a:gradFill flip="none" rotWithShape="1">
            <a:gsLst>
              <a:gs pos="100000">
                <a:schemeClr val="tx2">
                  <a:lumMod val="20000"/>
                  <a:lumOff val="80000"/>
                  <a:alpha val="0"/>
                </a:schemeClr>
              </a:gs>
              <a:gs pos="80020">
                <a:schemeClr val="tx2">
                  <a:lumMod val="20000"/>
                  <a:lumOff val="80000"/>
                </a:schemeClr>
              </a:gs>
              <a:gs pos="26000">
                <a:schemeClr val="tx2">
                  <a:lumMod val="20000"/>
                  <a:lumOff val="80000"/>
                </a:schemeClr>
              </a:gs>
              <a:gs pos="0">
                <a:schemeClr val="tx2">
                  <a:lumMod val="20000"/>
                  <a:lumOff val="8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90000" rtlCol="0" anchor="ctr"/>
          <a:lstStyle/>
          <a:p>
            <a:pPr algn="ctr"/>
            <a:r>
              <a:rPr kumimoji="0" lang="ja-JP" altLang="en-US" sz="1300" kern="0">
                <a:solidFill>
                  <a:schemeClr val="tx1"/>
                </a:solidFill>
                <a:latin typeface="メイリオ" panose="020B0604030504040204" pitchFamily="50" charset="-128"/>
                <a:ea typeface="メイリオ" panose="020B0604030504040204" pitchFamily="50" charset="-128"/>
              </a:rPr>
              <a:t>新基準の</a:t>
            </a:r>
            <a:r>
              <a:rPr kumimoji="0" lang="ja-JP" altLang="en-US" sz="1300" b="0" i="0" u="none" strike="noStrike" kern="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rPr>
              <a:t>強制適用に向けて大量の契約書を確認するニーズにお応えする期間限定サービス</a:t>
            </a:r>
            <a:endParaRPr kumimoji="1" lang="ja-JP" altLang="en-US" sz="1300">
              <a:solidFill>
                <a:schemeClr val="tx1"/>
              </a:solidFill>
              <a:latin typeface="メイリオ" panose="020B0604030504040204" pitchFamily="50" charset="-128"/>
              <a:ea typeface="メイリオ" panose="020B0604030504040204" pitchFamily="50" charset="-128"/>
            </a:endParaRPr>
          </a:p>
        </p:txBody>
      </p:sp>
      <p:sp>
        <p:nvSpPr>
          <p:cNvPr id="26" name="テキスト プレースホルダー 2">
            <a:extLst>
              <a:ext uri="{FF2B5EF4-FFF2-40B4-BE49-F238E27FC236}">
                <a16:creationId xmlns:a16="http://schemas.microsoft.com/office/drawing/2014/main" id="{18CF8BEE-E2D9-C503-049C-3D662A996650}"/>
              </a:ext>
            </a:extLst>
          </p:cNvPr>
          <p:cNvSpPr txBox="1">
            <a:spLocks/>
          </p:cNvSpPr>
          <p:nvPr/>
        </p:nvSpPr>
        <p:spPr>
          <a:xfrm>
            <a:off x="2047892" y="2847481"/>
            <a:ext cx="4719241" cy="225062"/>
          </a:xfrm>
          <a:prstGeom prst="rect">
            <a:avLst/>
          </a:prstGeom>
        </p:spPr>
        <p:txBody>
          <a:bodyPr wrap="none" lIns="0" tIns="0" rIns="0" bIns="0" anchor="ctr">
            <a:spAutoFit/>
          </a:bodyPr>
          <a:lstStyle>
            <a:defPPr>
              <a:defRPr lang="ja-JP"/>
            </a:defPPr>
            <a:lvl1pPr marR="0" lvl="0" indent="0" fontAlgn="auto">
              <a:lnSpc>
                <a:spcPts val="1700"/>
              </a:lnSpc>
              <a:spcBef>
                <a:spcPts val="0"/>
              </a:spcBef>
              <a:spcAft>
                <a:spcPts val="0"/>
              </a:spcAft>
              <a:buClrTx/>
              <a:buSzTx/>
              <a:buFont typeface="Arial" panose="020B0604020202020204" pitchFamily="34" charset="0"/>
              <a:buNone/>
              <a:tabLst/>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1200">
                <a:latin typeface="+mn-ea"/>
              </a:defRPr>
            </a:lvl2pPr>
            <a:lvl3pPr marL="1143000" indent="-228600">
              <a:spcBef>
                <a:spcPct val="20000"/>
              </a:spcBef>
              <a:buFont typeface="Arial" panose="020B0604020202020204" pitchFamily="34" charset="0"/>
              <a:buChar char="•"/>
              <a:defRPr sz="1200">
                <a:latin typeface="+mn-ea"/>
              </a:defRPr>
            </a:lvl3pPr>
            <a:lvl4pPr marL="1600200" indent="-228600">
              <a:spcBef>
                <a:spcPct val="20000"/>
              </a:spcBef>
              <a:buFont typeface="Arial" panose="020B0604020202020204" pitchFamily="34" charset="0"/>
              <a:buChar char="–"/>
              <a:defRPr sz="1200">
                <a:latin typeface="+mn-ea"/>
              </a:defRPr>
            </a:lvl4pPr>
            <a:lvl5pPr marL="2057400" indent="-228600">
              <a:spcBef>
                <a:spcPct val="20000"/>
              </a:spcBef>
              <a:buFont typeface="Arial" panose="020B0604020202020204" pitchFamily="34" charset="0"/>
              <a:buChar char="»"/>
              <a:defRPr sz="1200">
                <a:latin typeface="+mn-ea"/>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defTabSz="914400" eaLnBrk="1" fontAlgn="auto" latinLnBrk="0" hangingPunct="1">
              <a:lnSpc>
                <a:spcPts val="1700"/>
              </a:lnSpc>
              <a:spcBef>
                <a:spcPts val="0"/>
              </a:spcBef>
              <a:spcAft>
                <a:spcPts val="0"/>
              </a:spcAft>
              <a:buClrTx/>
              <a:buSzTx/>
              <a:buFont typeface="Arial" panose="020B0604020202020204" pitchFamily="34" charset="0"/>
              <a:buNone/>
              <a:tabLst/>
              <a:defRPr/>
            </a:pPr>
            <a:r>
              <a:rPr kumimoji="0" lang="ja-JP" altLang="en-US" b="1" kern="0">
                <a:solidFill>
                  <a:schemeClr val="tx2">
                    <a:lumMod val="50000"/>
                  </a:schemeClr>
                </a:solidFill>
              </a:rPr>
              <a:t>契約書からリース資産登録までをシームレスに連携</a:t>
            </a:r>
            <a:endParaRPr kumimoji="0" lang="en-US" altLang="ja-JP" b="1" i="0" u="none" strike="noStrike" kern="0" cap="none" spc="0" normalizeH="0" baseline="0" noProof="0">
              <a:ln>
                <a:noFill/>
              </a:ln>
              <a:solidFill>
                <a:schemeClr val="tx2">
                  <a:lumMod val="50000"/>
                </a:schemeClr>
              </a:solidFill>
              <a:effectLst/>
              <a:uLnTx/>
              <a:uFillTx/>
              <a:latin typeface="メイリオ" panose="020B0604030504040204" pitchFamily="50" charset="-128"/>
              <a:ea typeface="メイリオ" panose="020B0604030504040204" pitchFamily="50" charset="-128"/>
            </a:endParaRPr>
          </a:p>
        </p:txBody>
      </p:sp>
      <p:sp>
        <p:nvSpPr>
          <p:cNvPr id="27" name="四角形: 角を丸くする 26">
            <a:extLst>
              <a:ext uri="{FF2B5EF4-FFF2-40B4-BE49-F238E27FC236}">
                <a16:creationId xmlns:a16="http://schemas.microsoft.com/office/drawing/2014/main" id="{FF30218A-D4CB-E231-1564-9D3D024677F4}"/>
              </a:ext>
            </a:extLst>
          </p:cNvPr>
          <p:cNvSpPr/>
          <p:nvPr/>
        </p:nvSpPr>
        <p:spPr>
          <a:xfrm>
            <a:off x="235010" y="2768227"/>
            <a:ext cx="1675279" cy="322101"/>
          </a:xfrm>
          <a:prstGeom prst="roundRect">
            <a:avLst>
              <a:gd name="adj" fmla="val 50000"/>
            </a:avLst>
          </a:prstGeom>
          <a:noFill/>
          <a:ln w="25400" cap="flat" cmpd="sng" algn="ctr">
            <a:noFill/>
            <a:prstDash val="solid"/>
          </a:ln>
          <a:effectLst/>
        </p:spPr>
        <p:txBody>
          <a:bodyPr wrap="none" t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kern="0">
                <a:solidFill>
                  <a:prstClr val="white"/>
                </a:solidFill>
                <a:latin typeface="メイリオ"/>
                <a:ea typeface="メイリオ"/>
              </a:rPr>
              <a:t>運用フェーズ</a:t>
            </a:r>
            <a:endParaRPr kumimoji="0" lang="ja-JP" altLang="en-US" sz="1600" b="1" i="0" u="none" strike="noStrike" kern="0" cap="none" spc="0" normalizeH="0" baseline="0" noProof="0">
              <a:ln>
                <a:noFill/>
              </a:ln>
              <a:solidFill>
                <a:prstClr val="white"/>
              </a:solidFill>
              <a:effectLst/>
              <a:uLnTx/>
              <a:uFillTx/>
              <a:latin typeface="メイリオ"/>
              <a:ea typeface="メイリオ"/>
              <a:cs typeface="+mn-cs"/>
            </a:endParaRPr>
          </a:p>
        </p:txBody>
      </p:sp>
      <p:sp>
        <p:nvSpPr>
          <p:cNvPr id="28" name="二等辺三角形 27">
            <a:extLst>
              <a:ext uri="{FF2B5EF4-FFF2-40B4-BE49-F238E27FC236}">
                <a16:creationId xmlns:a16="http://schemas.microsoft.com/office/drawing/2014/main" id="{449B0C17-AEBF-3CBB-6A0D-6A263AB45ACB}"/>
              </a:ext>
            </a:extLst>
          </p:cNvPr>
          <p:cNvSpPr/>
          <p:nvPr/>
        </p:nvSpPr>
        <p:spPr>
          <a:xfrm rot="5400000">
            <a:off x="1502709" y="3355708"/>
            <a:ext cx="468000" cy="347162"/>
          </a:xfrm>
          <a:prstGeom prst="triangle">
            <a:avLst/>
          </a:prstGeom>
          <a:gradFill flip="none" rotWithShape="1">
            <a:gsLst>
              <a:gs pos="100000">
                <a:schemeClr val="tx2"/>
              </a:gs>
              <a:gs pos="57900">
                <a:srgbClr val="0064C8"/>
              </a:gs>
              <a:gs pos="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56">
            <a:extLst>
              <a:ext uri="{FF2B5EF4-FFF2-40B4-BE49-F238E27FC236}">
                <a16:creationId xmlns:a16="http://schemas.microsoft.com/office/drawing/2014/main" id="{0EDF282A-C017-DBDE-F65A-023ECCA36F20}"/>
              </a:ext>
            </a:extLst>
          </p:cNvPr>
          <p:cNvSpPr/>
          <p:nvPr/>
        </p:nvSpPr>
        <p:spPr>
          <a:xfrm>
            <a:off x="2018006" y="3167101"/>
            <a:ext cx="4473636" cy="1132179"/>
          </a:xfrm>
          <a:prstGeom prst="roundRect">
            <a:avLst>
              <a:gd name="adj" fmla="val 10254"/>
            </a:avLst>
          </a:prstGeom>
          <a:solidFill>
            <a:srgbClr val="A3DE2E"/>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36000" rtlCol="0" anchor="t"/>
          <a:lstStyle/>
          <a:p>
            <a:r>
              <a:rPr kumimoji="1" lang="ja-JP" altLang="en-US" sz="1600" b="1">
                <a:latin typeface="+mn-ea"/>
              </a:rPr>
              <a:t>　　　　</a:t>
            </a:r>
            <a:r>
              <a:rPr kumimoji="1" lang="en-US" altLang="ja-JP" sz="1600" b="1">
                <a:latin typeface="+mn-ea"/>
              </a:rPr>
              <a:t>AI</a:t>
            </a:r>
            <a:r>
              <a:rPr lang="ja-JP" altLang="en-US" sz="1600" b="1">
                <a:latin typeface="+mn-ea"/>
              </a:rPr>
              <a:t>新サービス</a:t>
            </a:r>
            <a:endParaRPr kumimoji="1" lang="ja-JP" altLang="en-US" sz="1600" b="1">
              <a:latin typeface="+mn-ea"/>
            </a:endParaRPr>
          </a:p>
        </p:txBody>
      </p:sp>
      <p:pic>
        <p:nvPicPr>
          <p:cNvPr id="30" name="図 29" descr="ロゴ が含まれている画像&#10;&#10;AI によって生成されたコンテンツは間違っている可能性があります。">
            <a:extLst>
              <a:ext uri="{FF2B5EF4-FFF2-40B4-BE49-F238E27FC236}">
                <a16:creationId xmlns:a16="http://schemas.microsoft.com/office/drawing/2014/main" id="{FD42319B-127C-7204-2C83-FBE469C6D6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18" y="3195619"/>
            <a:ext cx="461665" cy="514868"/>
          </a:xfrm>
          <a:prstGeom prst="rect">
            <a:avLst/>
          </a:prstGeom>
        </p:spPr>
      </p:pic>
      <p:sp>
        <p:nvSpPr>
          <p:cNvPr id="31" name="テキスト プレースホルダー 2">
            <a:extLst>
              <a:ext uri="{FF2B5EF4-FFF2-40B4-BE49-F238E27FC236}">
                <a16:creationId xmlns:a16="http://schemas.microsoft.com/office/drawing/2014/main" id="{047141FE-5885-6454-700B-8B5AF8BDC476}"/>
              </a:ext>
            </a:extLst>
          </p:cNvPr>
          <p:cNvSpPr txBox="1">
            <a:spLocks/>
          </p:cNvSpPr>
          <p:nvPr/>
        </p:nvSpPr>
        <p:spPr>
          <a:xfrm>
            <a:off x="698105" y="3729591"/>
            <a:ext cx="461665" cy="209673"/>
          </a:xfrm>
          <a:prstGeom prst="rect">
            <a:avLst/>
          </a:prstGeom>
        </p:spPr>
        <p:txBody>
          <a:bodyPr wrap="none" lIns="0" tIns="0" rIns="0" bIns="0" anchor="ctr">
            <a:spAutoFit/>
          </a:bodyPr>
          <a:lstStyle>
            <a:defPPr>
              <a:defRPr lang="ja-JP"/>
            </a:defPPr>
            <a:lvl1pPr marR="0" lvl="0" indent="0" fontAlgn="auto">
              <a:lnSpc>
                <a:spcPts val="1700"/>
              </a:lnSpc>
              <a:spcBef>
                <a:spcPts val="0"/>
              </a:spcBef>
              <a:spcAft>
                <a:spcPts val="0"/>
              </a:spcAft>
              <a:buClrTx/>
              <a:buSzTx/>
              <a:buFont typeface="Arial" panose="020B0604020202020204" pitchFamily="34" charset="0"/>
              <a:buNone/>
              <a:tabLst/>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1200">
                <a:latin typeface="+mn-ea"/>
              </a:defRPr>
            </a:lvl2pPr>
            <a:lvl3pPr marL="1143000" indent="-228600">
              <a:spcBef>
                <a:spcPct val="20000"/>
              </a:spcBef>
              <a:buFont typeface="Arial" panose="020B0604020202020204" pitchFamily="34" charset="0"/>
              <a:buChar char="•"/>
              <a:defRPr sz="1200">
                <a:latin typeface="+mn-ea"/>
              </a:defRPr>
            </a:lvl3pPr>
            <a:lvl4pPr marL="1600200" indent="-228600">
              <a:spcBef>
                <a:spcPct val="20000"/>
              </a:spcBef>
              <a:buFont typeface="Arial" panose="020B0604020202020204" pitchFamily="34" charset="0"/>
              <a:buChar char="–"/>
              <a:defRPr sz="1200">
                <a:latin typeface="+mn-ea"/>
              </a:defRPr>
            </a:lvl4pPr>
            <a:lvl5pPr marL="2057400" indent="-228600">
              <a:spcBef>
                <a:spcPct val="20000"/>
              </a:spcBef>
              <a:buFont typeface="Arial" panose="020B0604020202020204" pitchFamily="34" charset="0"/>
              <a:buChar char="»"/>
              <a:defRPr sz="1200">
                <a:latin typeface="+mn-ea"/>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914400" eaLnBrk="1" fontAlgn="auto" latinLnBrk="0" hangingPunct="1">
              <a:lnSpc>
                <a:spcPts val="1700"/>
              </a:lnSpc>
              <a:spcBef>
                <a:spcPts val="0"/>
              </a:spcBef>
              <a:spcAft>
                <a:spcPts val="0"/>
              </a:spcAft>
              <a:buClrTx/>
              <a:buSzTx/>
              <a:buFont typeface="Arial" panose="020B0604020202020204" pitchFamily="34" charset="0"/>
              <a:buNone/>
              <a:tabLst/>
              <a:defRPr/>
            </a:pPr>
            <a:r>
              <a:rPr kumimoji="0" lang="ja-JP" altLang="en-US" sz="1200" kern="0"/>
              <a:t>契約書</a:t>
            </a:r>
            <a:endParaRPr kumimoji="0" lang="en-US" altLang="ja-JP" sz="1200" i="0" u="none" strike="noStrike" kern="0" cap="none" spc="0" normalizeH="0" baseline="0" noProof="0">
              <a:ln>
                <a:noFill/>
              </a:ln>
              <a:effectLst/>
              <a:uLnTx/>
              <a:uFillTx/>
              <a:latin typeface="メイリオ" panose="020B0604030504040204" pitchFamily="50" charset="-128"/>
              <a:ea typeface="メイリオ" panose="020B0604030504040204" pitchFamily="50" charset="-128"/>
            </a:endParaRPr>
          </a:p>
        </p:txBody>
      </p:sp>
      <p:pic>
        <p:nvPicPr>
          <p:cNvPr id="32" name="図 31" descr="ロゴ&#10;&#10;AI によって生成されたコンテンツは間違っている可能性があります。">
            <a:extLst>
              <a:ext uri="{FF2B5EF4-FFF2-40B4-BE49-F238E27FC236}">
                <a16:creationId xmlns:a16="http://schemas.microsoft.com/office/drawing/2014/main" id="{73D46043-C5FA-D14C-37AC-C34F1DEBA0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1168" y="3263773"/>
            <a:ext cx="578549" cy="634616"/>
          </a:xfrm>
          <a:prstGeom prst="rect">
            <a:avLst/>
          </a:prstGeom>
        </p:spPr>
      </p:pic>
      <p:sp>
        <p:nvSpPr>
          <p:cNvPr id="33" name="二等辺三角形 32">
            <a:extLst>
              <a:ext uri="{FF2B5EF4-FFF2-40B4-BE49-F238E27FC236}">
                <a16:creationId xmlns:a16="http://schemas.microsoft.com/office/drawing/2014/main" id="{9ADDAECF-8F91-5E24-B7D8-1469A4F1C505}"/>
              </a:ext>
            </a:extLst>
          </p:cNvPr>
          <p:cNvSpPr/>
          <p:nvPr/>
        </p:nvSpPr>
        <p:spPr>
          <a:xfrm rot="5400000">
            <a:off x="6822562" y="3404792"/>
            <a:ext cx="468000" cy="347162"/>
          </a:xfrm>
          <a:prstGeom prst="triangle">
            <a:avLst/>
          </a:prstGeom>
          <a:gradFill flip="none" rotWithShape="1">
            <a:gsLst>
              <a:gs pos="100000">
                <a:schemeClr val="tx2"/>
              </a:gs>
              <a:gs pos="57900">
                <a:srgbClr val="0064C8"/>
              </a:gs>
              <a:gs pos="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2">
            <a:extLst>
              <a:ext uri="{FF2B5EF4-FFF2-40B4-BE49-F238E27FC236}">
                <a16:creationId xmlns:a16="http://schemas.microsoft.com/office/drawing/2014/main" id="{44E3DDE7-FA5C-3B86-F027-77ADD7A6D8DF}"/>
              </a:ext>
            </a:extLst>
          </p:cNvPr>
          <p:cNvSpPr txBox="1">
            <a:spLocks/>
          </p:cNvSpPr>
          <p:nvPr/>
        </p:nvSpPr>
        <p:spPr>
          <a:xfrm>
            <a:off x="7449925" y="3802207"/>
            <a:ext cx="923330" cy="427681"/>
          </a:xfrm>
          <a:prstGeom prst="rect">
            <a:avLst/>
          </a:prstGeom>
        </p:spPr>
        <p:txBody>
          <a:bodyPr wrap="none" lIns="0" tIns="0" rIns="0" bIns="0" anchor="ctr">
            <a:spAutoFit/>
          </a:bodyPr>
          <a:lstStyle>
            <a:defPPr>
              <a:defRPr lang="ja-JP"/>
            </a:defPPr>
            <a:lvl1pPr marR="0" lvl="0" indent="0" fontAlgn="auto">
              <a:lnSpc>
                <a:spcPts val="1700"/>
              </a:lnSpc>
              <a:spcBef>
                <a:spcPts val="0"/>
              </a:spcBef>
              <a:spcAft>
                <a:spcPts val="0"/>
              </a:spcAft>
              <a:buClrTx/>
              <a:buSzTx/>
              <a:buFont typeface="Arial" panose="020B0604020202020204" pitchFamily="34" charset="0"/>
              <a:buNone/>
              <a:tabLst/>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1200">
                <a:latin typeface="+mn-ea"/>
              </a:defRPr>
            </a:lvl2pPr>
            <a:lvl3pPr marL="1143000" indent="-228600">
              <a:spcBef>
                <a:spcPct val="20000"/>
              </a:spcBef>
              <a:buFont typeface="Arial" panose="020B0604020202020204" pitchFamily="34" charset="0"/>
              <a:buChar char="•"/>
              <a:defRPr sz="1200">
                <a:latin typeface="+mn-ea"/>
              </a:defRPr>
            </a:lvl3pPr>
            <a:lvl4pPr marL="1600200" indent="-228600">
              <a:spcBef>
                <a:spcPct val="20000"/>
              </a:spcBef>
              <a:buFont typeface="Arial" panose="020B0604020202020204" pitchFamily="34" charset="0"/>
              <a:buChar char="–"/>
              <a:defRPr sz="1200">
                <a:latin typeface="+mn-ea"/>
              </a:defRPr>
            </a:lvl4pPr>
            <a:lvl5pPr marL="2057400" indent="-228600">
              <a:spcBef>
                <a:spcPct val="20000"/>
              </a:spcBef>
              <a:buFont typeface="Arial" panose="020B0604020202020204" pitchFamily="34" charset="0"/>
              <a:buChar char="»"/>
              <a:defRPr sz="1200">
                <a:latin typeface="+mn-ea"/>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914400" eaLnBrk="1" fontAlgn="auto" latinLnBrk="0" hangingPunct="1">
              <a:lnSpc>
                <a:spcPts val="1700"/>
              </a:lnSpc>
              <a:spcBef>
                <a:spcPts val="0"/>
              </a:spcBef>
              <a:spcAft>
                <a:spcPts val="0"/>
              </a:spcAft>
              <a:buClrTx/>
              <a:buSzTx/>
              <a:buFont typeface="Arial" panose="020B0604020202020204" pitchFamily="34" charset="0"/>
              <a:buNone/>
              <a:tabLst/>
              <a:defRPr/>
            </a:pPr>
            <a:r>
              <a:rPr kumimoji="0" lang="ja-JP" altLang="en-US" sz="1200" kern="0"/>
              <a:t>固定資産管理</a:t>
            </a:r>
            <a:endParaRPr kumimoji="0" lang="en-US" altLang="ja-JP" sz="1200" kern="0"/>
          </a:p>
          <a:p>
            <a:pPr marL="0" marR="0" lvl="0" indent="0" algn="ctr" defTabSz="914400" eaLnBrk="1" fontAlgn="auto" latinLnBrk="0" hangingPunct="1">
              <a:lnSpc>
                <a:spcPts val="1700"/>
              </a:lnSpc>
              <a:spcBef>
                <a:spcPts val="0"/>
              </a:spcBef>
              <a:spcAft>
                <a:spcPts val="0"/>
              </a:spcAft>
              <a:buClrTx/>
              <a:buSzTx/>
              <a:buFont typeface="Arial" panose="020B0604020202020204" pitchFamily="34" charset="0"/>
              <a:buNone/>
              <a:tabLst/>
              <a:defRPr/>
            </a:pPr>
            <a:r>
              <a:rPr kumimoji="0" lang="ja-JP" altLang="en-US" sz="1200" i="0" u="none" strike="noStrike" kern="0" cap="none" spc="0" normalizeH="0" baseline="0" noProof="0">
                <a:ln>
                  <a:noFill/>
                </a:ln>
                <a:effectLst/>
                <a:uLnTx/>
                <a:uFillTx/>
                <a:latin typeface="メイリオ" panose="020B0604030504040204" pitchFamily="50" charset="-128"/>
                <a:ea typeface="メイリオ" panose="020B0604030504040204" pitchFamily="50" charset="-128"/>
              </a:rPr>
              <a:t>システム</a:t>
            </a:r>
            <a:endParaRPr kumimoji="0" lang="en-US" altLang="ja-JP" sz="1200" i="0" u="none" strike="noStrike" kern="0" cap="none" spc="0" normalizeH="0" baseline="0" noProof="0">
              <a:ln>
                <a:noFill/>
              </a:ln>
              <a:effectLst/>
              <a:uLnTx/>
              <a:uFillTx/>
              <a:latin typeface="メイリオ" panose="020B0604030504040204" pitchFamily="50" charset="-128"/>
              <a:ea typeface="メイリオ" panose="020B0604030504040204" pitchFamily="50" charset="-128"/>
            </a:endParaRPr>
          </a:p>
        </p:txBody>
      </p:sp>
      <p:pic>
        <p:nvPicPr>
          <p:cNvPr id="35" name="図 34" descr="ロゴ&#10;&#10;AI によって生成されたコンテンツは間違っている可能性があります。">
            <a:extLst>
              <a:ext uri="{FF2B5EF4-FFF2-40B4-BE49-F238E27FC236}">
                <a16:creationId xmlns:a16="http://schemas.microsoft.com/office/drawing/2014/main" id="{68E7FDD4-65AE-95F8-95B5-39BC634855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9999" y="3198687"/>
            <a:ext cx="810229" cy="613686"/>
          </a:xfrm>
          <a:prstGeom prst="rect">
            <a:avLst/>
          </a:prstGeom>
        </p:spPr>
      </p:pic>
      <p:pic>
        <p:nvPicPr>
          <p:cNvPr id="36" name="図 35" descr="ランプ, 光 が含まれている画像&#10;&#10;AI によって生成されたコンテンツは間違っている可能性があります。">
            <a:extLst>
              <a:ext uri="{FF2B5EF4-FFF2-40B4-BE49-F238E27FC236}">
                <a16:creationId xmlns:a16="http://schemas.microsoft.com/office/drawing/2014/main" id="{E121E8A2-195E-0169-92F8-D49254854A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589" y="3964077"/>
            <a:ext cx="698314" cy="363927"/>
          </a:xfrm>
          <a:prstGeom prst="rect">
            <a:avLst/>
          </a:prstGeom>
        </p:spPr>
      </p:pic>
      <p:sp>
        <p:nvSpPr>
          <p:cNvPr id="37" name="テキスト プレースホルダー 2">
            <a:extLst>
              <a:ext uri="{FF2B5EF4-FFF2-40B4-BE49-F238E27FC236}">
                <a16:creationId xmlns:a16="http://schemas.microsoft.com/office/drawing/2014/main" id="{80F57773-2503-950A-EF69-A6646C60F147}"/>
              </a:ext>
            </a:extLst>
          </p:cNvPr>
          <p:cNvSpPr txBox="1">
            <a:spLocks/>
          </p:cNvSpPr>
          <p:nvPr/>
        </p:nvSpPr>
        <p:spPr>
          <a:xfrm>
            <a:off x="608337" y="4336238"/>
            <a:ext cx="615553" cy="209673"/>
          </a:xfrm>
          <a:prstGeom prst="rect">
            <a:avLst/>
          </a:prstGeom>
        </p:spPr>
        <p:txBody>
          <a:bodyPr wrap="none" lIns="0" tIns="0" rIns="0" bIns="0" anchor="ctr">
            <a:spAutoFit/>
          </a:bodyPr>
          <a:lstStyle>
            <a:defPPr>
              <a:defRPr lang="ja-JP"/>
            </a:defPPr>
            <a:lvl1pPr marR="0" lvl="0" indent="0" fontAlgn="auto">
              <a:lnSpc>
                <a:spcPts val="1700"/>
              </a:lnSpc>
              <a:spcBef>
                <a:spcPts val="0"/>
              </a:spcBef>
              <a:spcAft>
                <a:spcPts val="0"/>
              </a:spcAft>
              <a:buClrTx/>
              <a:buSzTx/>
              <a:buFont typeface="Arial" panose="020B0604020202020204" pitchFamily="34" charset="0"/>
              <a:buNone/>
              <a:tabLst/>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1200">
                <a:latin typeface="+mn-ea"/>
              </a:defRPr>
            </a:lvl2pPr>
            <a:lvl3pPr marL="1143000" indent="-228600">
              <a:spcBef>
                <a:spcPct val="20000"/>
              </a:spcBef>
              <a:buFont typeface="Arial" panose="020B0604020202020204" pitchFamily="34" charset="0"/>
              <a:buChar char="•"/>
              <a:defRPr sz="1200">
                <a:latin typeface="+mn-ea"/>
              </a:defRPr>
            </a:lvl3pPr>
            <a:lvl4pPr marL="1600200" indent="-228600">
              <a:spcBef>
                <a:spcPct val="20000"/>
              </a:spcBef>
              <a:buFont typeface="Arial" panose="020B0604020202020204" pitchFamily="34" charset="0"/>
              <a:buChar char="–"/>
              <a:defRPr sz="1200">
                <a:latin typeface="+mn-ea"/>
              </a:defRPr>
            </a:lvl4pPr>
            <a:lvl5pPr marL="2057400" indent="-228600">
              <a:spcBef>
                <a:spcPct val="20000"/>
              </a:spcBef>
              <a:buFont typeface="Arial" panose="020B0604020202020204" pitchFamily="34" charset="0"/>
              <a:buChar char="»"/>
              <a:defRPr sz="1200">
                <a:latin typeface="+mn-ea"/>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914400" eaLnBrk="1" fontAlgn="auto" latinLnBrk="0" hangingPunct="1">
              <a:lnSpc>
                <a:spcPts val="1700"/>
              </a:lnSpc>
              <a:spcBef>
                <a:spcPts val="0"/>
              </a:spcBef>
              <a:spcAft>
                <a:spcPts val="0"/>
              </a:spcAft>
              <a:buClrTx/>
              <a:buSzTx/>
              <a:buFont typeface="Arial" panose="020B0604020202020204" pitchFamily="34" charset="0"/>
              <a:buNone/>
              <a:tabLst/>
              <a:defRPr/>
            </a:pPr>
            <a:r>
              <a:rPr kumimoji="0" lang="ja-JP" altLang="en-US" sz="1200" kern="0"/>
              <a:t>契約管理</a:t>
            </a:r>
            <a:endParaRPr kumimoji="0" lang="en-US" altLang="ja-JP" sz="1200" i="0" u="none" strike="noStrike" kern="0" cap="none" spc="0" normalizeH="0" baseline="0" noProof="0">
              <a:ln>
                <a:noFill/>
              </a:ln>
              <a:effectLst/>
              <a:uLnTx/>
              <a:uFillTx/>
              <a:latin typeface="メイリオ" panose="020B0604030504040204" pitchFamily="50" charset="-128"/>
              <a:ea typeface="メイリオ" panose="020B0604030504040204" pitchFamily="50" charset="-128"/>
            </a:endParaRPr>
          </a:p>
        </p:txBody>
      </p:sp>
      <p:sp>
        <p:nvSpPr>
          <p:cNvPr id="38" name="四角形: 角を丸くする 37">
            <a:extLst>
              <a:ext uri="{FF2B5EF4-FFF2-40B4-BE49-F238E27FC236}">
                <a16:creationId xmlns:a16="http://schemas.microsoft.com/office/drawing/2014/main" id="{D6C9A451-4668-EE79-92BE-DF6178534FB4}"/>
              </a:ext>
            </a:extLst>
          </p:cNvPr>
          <p:cNvSpPr/>
          <p:nvPr/>
        </p:nvSpPr>
        <p:spPr>
          <a:xfrm>
            <a:off x="2018005" y="3921085"/>
            <a:ext cx="5154511" cy="572286"/>
          </a:xfrm>
          <a:prstGeom prst="roundRect">
            <a:avLst/>
          </a:prstGeom>
          <a:solidFill>
            <a:srgbClr val="A3DE2E"/>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90000" rtlCol="0" anchor="ctr"/>
          <a:lstStyle/>
          <a:p>
            <a:r>
              <a:rPr kumimoji="0" lang="ja-JP" altLang="en-US" sz="1300" kern="0" dirty="0">
                <a:solidFill>
                  <a:schemeClr val="tx1"/>
                </a:solidFill>
                <a:latin typeface="メイリオ" panose="020B0604030504040204" pitchFamily="50" charset="-128"/>
                <a:ea typeface="メイリオ" panose="020B0604030504040204" pitchFamily="50" charset="-128"/>
              </a:rPr>
              <a:t>構想の実現にご協力いただけるパイロットユーザーを募集予定</a:t>
            </a:r>
          </a:p>
          <a:p>
            <a:r>
              <a:rPr kumimoji="0" lang="ja-JP" altLang="en-US" sz="1300" kern="0" dirty="0">
                <a:solidFill>
                  <a:schemeClr val="tx1"/>
                </a:solidFill>
                <a:latin typeface="メイリオ" panose="020B0604030504040204" pitchFamily="50" charset="-128"/>
                <a:ea typeface="メイリオ" panose="020B0604030504040204" pitchFamily="50" charset="-128"/>
              </a:rPr>
              <a:t>（お手元の契約書や契約管理システムでいち早く連携可）</a:t>
            </a:r>
            <a:endParaRPr kumimoji="1" lang="ja-JP" altLang="en-US" sz="1300" dirty="0">
              <a:solidFill>
                <a:schemeClr val="tx1"/>
              </a:solidFill>
              <a:latin typeface="メイリオ" panose="020B0604030504040204" pitchFamily="50" charset="-128"/>
              <a:ea typeface="メイリオ" panose="020B0604030504040204" pitchFamily="50" charset="-128"/>
            </a:endParaRPr>
          </a:p>
        </p:txBody>
      </p:sp>
      <p:sp>
        <p:nvSpPr>
          <p:cNvPr id="39" name="二等辺三角形 38">
            <a:extLst>
              <a:ext uri="{FF2B5EF4-FFF2-40B4-BE49-F238E27FC236}">
                <a16:creationId xmlns:a16="http://schemas.microsoft.com/office/drawing/2014/main" id="{47D442B7-D1C4-A8B3-5541-748A16EE39D8}"/>
              </a:ext>
            </a:extLst>
          </p:cNvPr>
          <p:cNvSpPr/>
          <p:nvPr/>
        </p:nvSpPr>
        <p:spPr>
          <a:xfrm rot="5400000">
            <a:off x="1502709" y="4055844"/>
            <a:ext cx="468000" cy="347162"/>
          </a:xfrm>
          <a:prstGeom prst="triangle">
            <a:avLst/>
          </a:prstGeom>
          <a:gradFill flip="none" rotWithShape="1">
            <a:gsLst>
              <a:gs pos="100000">
                <a:schemeClr val="tx2"/>
              </a:gs>
              <a:gs pos="57900">
                <a:srgbClr val="0064C8"/>
              </a:gs>
              <a:gs pos="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56">
            <a:extLst>
              <a:ext uri="{FF2B5EF4-FFF2-40B4-BE49-F238E27FC236}">
                <a16:creationId xmlns:a16="http://schemas.microsoft.com/office/drawing/2014/main" id="{E2340288-A654-F733-914E-9139E508F14C}"/>
              </a:ext>
            </a:extLst>
          </p:cNvPr>
          <p:cNvSpPr/>
          <p:nvPr/>
        </p:nvSpPr>
        <p:spPr>
          <a:xfrm>
            <a:off x="3078889" y="3490290"/>
            <a:ext cx="936000" cy="432000"/>
          </a:xfrm>
          <a:prstGeom prst="roundRect">
            <a:avLst>
              <a:gd name="adj" fmla="val 10254"/>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90000" rtlCol="0" anchor="ctr"/>
          <a:lstStyle/>
          <a:p>
            <a:pPr algn="ctr"/>
            <a:r>
              <a:rPr kumimoji="1" lang="en-US" altLang="ja-JP" sz="1200">
                <a:solidFill>
                  <a:schemeClr val="tx2">
                    <a:lumMod val="60000"/>
                    <a:lumOff val="40000"/>
                  </a:schemeClr>
                </a:solidFill>
                <a:latin typeface="+mn-ea"/>
              </a:rPr>
              <a:t>OCR</a:t>
            </a:r>
          </a:p>
          <a:p>
            <a:pPr algn="ctr"/>
            <a:r>
              <a:rPr lang="en-US" altLang="ja-JP" sz="1200">
                <a:solidFill>
                  <a:schemeClr val="tx2">
                    <a:lumMod val="60000"/>
                    <a:lumOff val="40000"/>
                  </a:schemeClr>
                </a:solidFill>
                <a:latin typeface="+mn-ea"/>
              </a:rPr>
              <a:t>AI</a:t>
            </a:r>
            <a:r>
              <a:rPr lang="ja-JP" altLang="en-US" sz="1200">
                <a:solidFill>
                  <a:schemeClr val="tx2">
                    <a:lumMod val="60000"/>
                    <a:lumOff val="40000"/>
                  </a:schemeClr>
                </a:solidFill>
                <a:latin typeface="+mn-ea"/>
              </a:rPr>
              <a:t>読取</a:t>
            </a:r>
            <a:endParaRPr kumimoji="1" lang="ja-JP" altLang="en-US" sz="1200">
              <a:solidFill>
                <a:schemeClr val="tx2">
                  <a:lumMod val="60000"/>
                  <a:lumOff val="40000"/>
                </a:schemeClr>
              </a:solidFill>
              <a:latin typeface="+mn-ea"/>
            </a:endParaRPr>
          </a:p>
        </p:txBody>
      </p:sp>
      <p:sp>
        <p:nvSpPr>
          <p:cNvPr id="41" name="角丸四角形 56">
            <a:extLst>
              <a:ext uri="{FF2B5EF4-FFF2-40B4-BE49-F238E27FC236}">
                <a16:creationId xmlns:a16="http://schemas.microsoft.com/office/drawing/2014/main" id="{C21DBFE9-FB5B-FCCD-7B01-8EDE2CF21B18}"/>
              </a:ext>
            </a:extLst>
          </p:cNvPr>
          <p:cNvSpPr/>
          <p:nvPr/>
        </p:nvSpPr>
        <p:spPr>
          <a:xfrm>
            <a:off x="4137402" y="3490290"/>
            <a:ext cx="936000" cy="432000"/>
          </a:xfrm>
          <a:prstGeom prst="roundRect">
            <a:avLst>
              <a:gd name="adj" fmla="val 10254"/>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90000" rtlCol="0" anchor="ctr"/>
          <a:lstStyle/>
          <a:p>
            <a:pPr algn="ctr"/>
            <a:r>
              <a:rPr kumimoji="1" lang="ja-JP" altLang="en-US" sz="1200">
                <a:solidFill>
                  <a:schemeClr val="tx2">
                    <a:lumMod val="60000"/>
                    <a:lumOff val="40000"/>
                  </a:schemeClr>
                </a:solidFill>
                <a:latin typeface="+mn-ea"/>
              </a:rPr>
              <a:t>新リース</a:t>
            </a:r>
            <a:br>
              <a:rPr kumimoji="1" lang="en-US" altLang="ja-JP" sz="1200">
                <a:solidFill>
                  <a:schemeClr val="tx2">
                    <a:lumMod val="60000"/>
                    <a:lumOff val="40000"/>
                  </a:schemeClr>
                </a:solidFill>
                <a:latin typeface="+mn-ea"/>
              </a:rPr>
            </a:br>
            <a:r>
              <a:rPr kumimoji="1" lang="en-US" altLang="ja-JP" sz="1200">
                <a:solidFill>
                  <a:schemeClr val="tx2">
                    <a:lumMod val="60000"/>
                    <a:lumOff val="40000"/>
                  </a:schemeClr>
                </a:solidFill>
                <a:latin typeface="+mn-ea"/>
              </a:rPr>
              <a:t>AI</a:t>
            </a:r>
            <a:r>
              <a:rPr lang="ja-JP" altLang="en-US" sz="1200">
                <a:solidFill>
                  <a:schemeClr val="tx2">
                    <a:lumMod val="60000"/>
                    <a:lumOff val="40000"/>
                  </a:schemeClr>
                </a:solidFill>
                <a:latin typeface="+mn-ea"/>
              </a:rPr>
              <a:t>判定</a:t>
            </a:r>
            <a:endParaRPr kumimoji="1" lang="ja-JP" altLang="en-US" sz="1200">
              <a:solidFill>
                <a:schemeClr val="tx2">
                  <a:lumMod val="60000"/>
                  <a:lumOff val="40000"/>
                </a:schemeClr>
              </a:solidFill>
              <a:latin typeface="+mn-ea"/>
            </a:endParaRPr>
          </a:p>
        </p:txBody>
      </p:sp>
      <p:sp>
        <p:nvSpPr>
          <p:cNvPr id="42" name="角丸四角形 56">
            <a:extLst>
              <a:ext uri="{FF2B5EF4-FFF2-40B4-BE49-F238E27FC236}">
                <a16:creationId xmlns:a16="http://schemas.microsoft.com/office/drawing/2014/main" id="{20C0DA34-1134-378B-1C8C-F4CA9F282A03}"/>
              </a:ext>
            </a:extLst>
          </p:cNvPr>
          <p:cNvSpPr/>
          <p:nvPr/>
        </p:nvSpPr>
        <p:spPr>
          <a:xfrm>
            <a:off x="5195914" y="3490290"/>
            <a:ext cx="936000" cy="432000"/>
          </a:xfrm>
          <a:prstGeom prst="roundRect">
            <a:avLst>
              <a:gd name="adj" fmla="val 10254"/>
            </a:avLst>
          </a:prstGeom>
          <a:solidFill>
            <a:schemeClr val="bg1"/>
          </a:solidFill>
          <a:ln>
            <a:solidFill>
              <a:srgbClr val="EE7800"/>
            </a:solidFill>
          </a:ln>
        </p:spPr>
        <p:style>
          <a:lnRef idx="2">
            <a:schemeClr val="accent1">
              <a:shade val="50000"/>
            </a:schemeClr>
          </a:lnRef>
          <a:fillRef idx="1">
            <a:schemeClr val="accent1"/>
          </a:fillRef>
          <a:effectRef idx="0">
            <a:schemeClr val="accent1"/>
          </a:effectRef>
          <a:fontRef idx="minor">
            <a:schemeClr val="lt1"/>
          </a:fontRef>
        </p:style>
        <p:txBody>
          <a:bodyPr wrap="none" tIns="90000" rtlCol="0" anchor="ctr"/>
          <a:lstStyle/>
          <a:p>
            <a:pPr algn="ctr"/>
            <a:r>
              <a:rPr kumimoji="1" lang="ja-JP" altLang="en-US" sz="1200">
                <a:solidFill>
                  <a:schemeClr val="accent3"/>
                </a:solidFill>
                <a:latin typeface="+mn-ea"/>
              </a:rPr>
              <a:t>リース資産</a:t>
            </a:r>
            <a:endParaRPr kumimoji="1" lang="en-US" altLang="ja-JP" sz="1200">
              <a:solidFill>
                <a:schemeClr val="accent3"/>
              </a:solidFill>
              <a:latin typeface="+mn-ea"/>
            </a:endParaRPr>
          </a:p>
          <a:p>
            <a:pPr algn="ctr"/>
            <a:r>
              <a:rPr lang="ja-JP" altLang="en-US" sz="1200">
                <a:solidFill>
                  <a:schemeClr val="accent3"/>
                </a:solidFill>
                <a:latin typeface="+mn-ea"/>
              </a:rPr>
              <a:t>連携</a:t>
            </a:r>
            <a:endParaRPr kumimoji="1" lang="ja-JP" altLang="en-US" sz="1200">
              <a:solidFill>
                <a:schemeClr val="accent3"/>
              </a:solidFill>
              <a:latin typeface="+mn-ea"/>
            </a:endParaRPr>
          </a:p>
        </p:txBody>
      </p:sp>
      <p:sp>
        <p:nvSpPr>
          <p:cNvPr id="3" name="テキスト プレースホルダー 2">
            <a:extLst>
              <a:ext uri="{FF2B5EF4-FFF2-40B4-BE49-F238E27FC236}">
                <a16:creationId xmlns:a16="http://schemas.microsoft.com/office/drawing/2014/main" id="{D0CA247B-FDDC-C96D-2240-BAD57ADD33CC}"/>
              </a:ext>
            </a:extLst>
          </p:cNvPr>
          <p:cNvSpPr txBox="1">
            <a:spLocks/>
          </p:cNvSpPr>
          <p:nvPr/>
        </p:nvSpPr>
        <p:spPr>
          <a:xfrm>
            <a:off x="389491" y="4581594"/>
            <a:ext cx="8426450" cy="324036"/>
          </a:xfrm>
          <a:prstGeom prst="rect">
            <a:avLst/>
          </a:prstGeom>
        </p:spPr>
        <p:txBody>
          <a:bodyPr lIns="0" tIns="0" rIns="0" bIns="0"/>
          <a:lstStyle>
            <a:defPPr>
              <a:defRPr lang="ja-JP"/>
            </a:defPPr>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ご提供開始時期　</a:t>
            </a:r>
            <a:r>
              <a:rPr lang="en-US" altLang="ja-JP" dirty="0"/>
              <a:t>2026</a:t>
            </a:r>
            <a:r>
              <a:rPr lang="ja-JP" altLang="en-US" dirty="0"/>
              <a:t>年度中から順次（個社対応のため仕様と期間を調整させていただく予定）</a:t>
            </a:r>
            <a:endParaRPr lang="en-US" altLang="ja-JP" sz="1400" b="1" dirty="0">
              <a:solidFill>
                <a:schemeClr val="tx2"/>
              </a:solidFill>
            </a:endParaRPr>
          </a:p>
        </p:txBody>
      </p:sp>
    </p:spTree>
    <p:extLst>
      <p:ext uri="{BB962C8B-B14F-4D97-AF65-F5344CB8AC3E}">
        <p14:creationId xmlns:p14="http://schemas.microsoft.com/office/powerpoint/2010/main" val="19544655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４．外部データ取込</a:t>
            </a:r>
            <a:r>
              <a:rPr lang="en-US" altLang="ja-JP" sz="1800"/>
              <a:t>CSV</a:t>
            </a:r>
            <a:r>
              <a:rPr lang="ja-JP" altLang="en-US" sz="1800"/>
              <a:t>データ作成ツール</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四角形: 角を丸くする 6">
            <a:extLst>
              <a:ext uri="{FF2B5EF4-FFF2-40B4-BE49-F238E27FC236}">
                <a16:creationId xmlns:a16="http://schemas.microsoft.com/office/drawing/2014/main" id="{4B681CDD-217D-2B76-25FF-5E2358A20511}"/>
              </a:ext>
            </a:extLst>
          </p:cNvPr>
          <p:cNvSpPr/>
          <p:nvPr/>
        </p:nvSpPr>
        <p:spPr>
          <a:xfrm>
            <a:off x="491768" y="1095586"/>
            <a:ext cx="1927029" cy="422009"/>
          </a:xfrm>
          <a:prstGeom prst="round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外部データ取込</a:t>
            </a:r>
            <a:endParaRPr kumimoji="1" lang="en-US" altLang="ja-JP" sz="1200">
              <a:solidFill>
                <a:schemeClr val="bg1"/>
              </a:solidFill>
            </a:endParaRPr>
          </a:p>
          <a:p>
            <a:pPr algn="ctr"/>
            <a:r>
              <a:rPr kumimoji="1" lang="en-US" altLang="ja-JP" sz="1200">
                <a:solidFill>
                  <a:schemeClr val="bg1"/>
                </a:solidFill>
              </a:rPr>
              <a:t>CSV</a:t>
            </a:r>
            <a:r>
              <a:rPr kumimoji="1" lang="ja-JP" altLang="en-US" sz="1200">
                <a:solidFill>
                  <a:schemeClr val="bg1"/>
                </a:solidFill>
              </a:rPr>
              <a:t>データ</a:t>
            </a:r>
            <a:r>
              <a:rPr lang="ja-JP" altLang="en-US" sz="1200">
                <a:solidFill>
                  <a:schemeClr val="bg1"/>
                </a:solidFill>
              </a:rPr>
              <a:t>作成</a:t>
            </a:r>
            <a:r>
              <a:rPr kumimoji="1" lang="ja-JP" altLang="en-US" sz="1200">
                <a:solidFill>
                  <a:schemeClr val="bg1"/>
                </a:solidFill>
              </a:rPr>
              <a:t>ツール</a:t>
            </a:r>
          </a:p>
        </p:txBody>
      </p:sp>
      <p:sp>
        <p:nvSpPr>
          <p:cNvPr id="16" name="テキスト プレースホルダー 2">
            <a:extLst>
              <a:ext uri="{FF2B5EF4-FFF2-40B4-BE49-F238E27FC236}">
                <a16:creationId xmlns:a16="http://schemas.microsoft.com/office/drawing/2014/main" id="{EB12CCC0-18E3-B9DA-A4AD-A982DAF562ED}"/>
              </a:ext>
            </a:extLst>
          </p:cNvPr>
          <p:cNvSpPr txBox="1">
            <a:spLocks/>
          </p:cNvSpPr>
          <p:nvPr/>
        </p:nvSpPr>
        <p:spPr>
          <a:xfrm>
            <a:off x="358775" y="879562"/>
            <a:ext cx="8426450" cy="82809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概要補足</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latin typeface="メイリオ"/>
              <a:ea typeface="メイリオ"/>
            </a:endParaRPr>
          </a:p>
        </p:txBody>
      </p:sp>
      <p:pic>
        <p:nvPicPr>
          <p:cNvPr id="20" name="図 19">
            <a:extLst>
              <a:ext uri="{FF2B5EF4-FFF2-40B4-BE49-F238E27FC236}">
                <a16:creationId xmlns:a16="http://schemas.microsoft.com/office/drawing/2014/main" id="{6AA7B410-9A13-697A-502A-CE1797BA0997}"/>
              </a:ext>
            </a:extLst>
          </p:cNvPr>
          <p:cNvPicPr>
            <a:picLocks noChangeAspect="1"/>
          </p:cNvPicPr>
          <p:nvPr/>
        </p:nvPicPr>
        <p:blipFill>
          <a:blip r:embed="rId3"/>
          <a:srcRect r="34336"/>
          <a:stretch/>
        </p:blipFill>
        <p:spPr>
          <a:xfrm>
            <a:off x="233126" y="1815666"/>
            <a:ext cx="2700300" cy="2346280"/>
          </a:xfrm>
          <a:prstGeom prst="rect">
            <a:avLst/>
          </a:prstGeom>
          <a:ln>
            <a:solidFill>
              <a:schemeClr val="tx1"/>
            </a:solidFill>
          </a:ln>
        </p:spPr>
      </p:pic>
      <p:pic>
        <p:nvPicPr>
          <p:cNvPr id="23" name="図 22">
            <a:extLst>
              <a:ext uri="{FF2B5EF4-FFF2-40B4-BE49-F238E27FC236}">
                <a16:creationId xmlns:a16="http://schemas.microsoft.com/office/drawing/2014/main" id="{9EA419C7-F657-A8D8-BA85-0AFCC34B6DE9}"/>
              </a:ext>
            </a:extLst>
          </p:cNvPr>
          <p:cNvPicPr>
            <a:picLocks noChangeAspect="1"/>
          </p:cNvPicPr>
          <p:nvPr/>
        </p:nvPicPr>
        <p:blipFill>
          <a:blip r:embed="rId4"/>
          <a:stretch>
            <a:fillRect/>
          </a:stretch>
        </p:blipFill>
        <p:spPr>
          <a:xfrm>
            <a:off x="3170893" y="1815666"/>
            <a:ext cx="2841267" cy="1738576"/>
          </a:xfrm>
          <a:prstGeom prst="rect">
            <a:avLst/>
          </a:prstGeom>
          <a:ln>
            <a:solidFill>
              <a:schemeClr val="tx1"/>
            </a:solidFill>
          </a:ln>
        </p:spPr>
      </p:pic>
      <p:pic>
        <p:nvPicPr>
          <p:cNvPr id="28" name="図 27">
            <a:extLst>
              <a:ext uri="{FF2B5EF4-FFF2-40B4-BE49-F238E27FC236}">
                <a16:creationId xmlns:a16="http://schemas.microsoft.com/office/drawing/2014/main" id="{ABDA8B31-595D-8BD9-2420-5D78F8903EB0}"/>
              </a:ext>
            </a:extLst>
          </p:cNvPr>
          <p:cNvPicPr>
            <a:picLocks noChangeAspect="1"/>
          </p:cNvPicPr>
          <p:nvPr/>
        </p:nvPicPr>
        <p:blipFill>
          <a:blip r:embed="rId5"/>
          <a:stretch>
            <a:fillRect/>
          </a:stretch>
        </p:blipFill>
        <p:spPr>
          <a:xfrm>
            <a:off x="6300192" y="1826788"/>
            <a:ext cx="2700300" cy="1717070"/>
          </a:xfrm>
          <a:prstGeom prst="rect">
            <a:avLst/>
          </a:prstGeom>
          <a:ln>
            <a:solidFill>
              <a:schemeClr val="tx1"/>
            </a:solidFill>
          </a:ln>
        </p:spPr>
      </p:pic>
      <p:sp>
        <p:nvSpPr>
          <p:cNvPr id="29" name="右矢印 23">
            <a:extLst>
              <a:ext uri="{FF2B5EF4-FFF2-40B4-BE49-F238E27FC236}">
                <a16:creationId xmlns:a16="http://schemas.microsoft.com/office/drawing/2014/main" id="{57CE3084-B6E2-7410-D2F2-C6959BF06625}"/>
              </a:ext>
            </a:extLst>
          </p:cNvPr>
          <p:cNvSpPr/>
          <p:nvPr/>
        </p:nvSpPr>
        <p:spPr>
          <a:xfrm>
            <a:off x="2515941" y="1203598"/>
            <a:ext cx="863099"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solidFill>
                <a:schemeClr val="tx2"/>
              </a:solidFill>
            </a:endParaRPr>
          </a:p>
        </p:txBody>
      </p:sp>
      <p:sp>
        <p:nvSpPr>
          <p:cNvPr id="30" name="右矢印 23">
            <a:extLst>
              <a:ext uri="{FF2B5EF4-FFF2-40B4-BE49-F238E27FC236}">
                <a16:creationId xmlns:a16="http://schemas.microsoft.com/office/drawing/2014/main" id="{BD5877E8-1DC5-0A14-B23F-08803D7A9835}"/>
              </a:ext>
            </a:extLst>
          </p:cNvPr>
          <p:cNvSpPr/>
          <p:nvPr/>
        </p:nvSpPr>
        <p:spPr>
          <a:xfrm>
            <a:off x="5664257" y="1203598"/>
            <a:ext cx="863099"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solidFill>
                <a:schemeClr val="tx2"/>
              </a:solidFill>
            </a:endParaRPr>
          </a:p>
        </p:txBody>
      </p:sp>
      <p:sp>
        <p:nvSpPr>
          <p:cNvPr id="33" name="四角形: 角を丸くする 32">
            <a:extLst>
              <a:ext uri="{FF2B5EF4-FFF2-40B4-BE49-F238E27FC236}">
                <a16:creationId xmlns:a16="http://schemas.microsoft.com/office/drawing/2014/main" id="{7D875543-A489-CA0F-7E6E-27CC588C4311}"/>
              </a:ext>
            </a:extLst>
          </p:cNvPr>
          <p:cNvSpPr/>
          <p:nvPr/>
        </p:nvSpPr>
        <p:spPr>
          <a:xfrm>
            <a:off x="3560265" y="1105625"/>
            <a:ext cx="1927029" cy="422009"/>
          </a:xfrm>
          <a:prstGeom prst="round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rPr>
              <a:t>保存フォルダ</a:t>
            </a:r>
            <a:endParaRPr kumimoji="1" lang="ja-JP" altLang="en-US" sz="1200">
              <a:solidFill>
                <a:schemeClr val="bg1"/>
              </a:solidFill>
            </a:endParaRPr>
          </a:p>
        </p:txBody>
      </p:sp>
      <p:sp>
        <p:nvSpPr>
          <p:cNvPr id="34" name="四角形: 角を丸くする 33">
            <a:extLst>
              <a:ext uri="{FF2B5EF4-FFF2-40B4-BE49-F238E27FC236}">
                <a16:creationId xmlns:a16="http://schemas.microsoft.com/office/drawing/2014/main" id="{9E86BD2F-D7F7-BAA3-FDDD-B87F5FD7CE39}"/>
              </a:ext>
            </a:extLst>
          </p:cNvPr>
          <p:cNvSpPr/>
          <p:nvPr/>
        </p:nvSpPr>
        <p:spPr>
          <a:xfrm>
            <a:off x="6704319" y="1105625"/>
            <a:ext cx="1927029" cy="422009"/>
          </a:xfrm>
          <a:prstGeom prst="round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外部データ取込</a:t>
            </a:r>
          </a:p>
        </p:txBody>
      </p:sp>
      <p:sp>
        <p:nvSpPr>
          <p:cNvPr id="35" name="テキスト プレースホルダー 7">
            <a:extLst>
              <a:ext uri="{FF2B5EF4-FFF2-40B4-BE49-F238E27FC236}">
                <a16:creationId xmlns:a16="http://schemas.microsoft.com/office/drawing/2014/main" id="{B631C221-3AFF-DB0C-29DD-E504EBBD7829}"/>
              </a:ext>
            </a:extLst>
          </p:cNvPr>
          <p:cNvSpPr txBox="1">
            <a:spLocks/>
          </p:cNvSpPr>
          <p:nvPr/>
        </p:nvSpPr>
        <p:spPr>
          <a:xfrm>
            <a:off x="800723" y="1563638"/>
            <a:ext cx="1309118" cy="22235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a:t>CSV</a:t>
            </a:r>
            <a:r>
              <a:rPr lang="ja-JP" altLang="en-US"/>
              <a:t>データの作成</a:t>
            </a:r>
            <a:endParaRPr lang="en-US" altLang="ja-JP"/>
          </a:p>
        </p:txBody>
      </p:sp>
      <p:sp>
        <p:nvSpPr>
          <p:cNvPr id="36" name="テキスト プレースホルダー 7">
            <a:extLst>
              <a:ext uri="{FF2B5EF4-FFF2-40B4-BE49-F238E27FC236}">
                <a16:creationId xmlns:a16="http://schemas.microsoft.com/office/drawing/2014/main" id="{C38FF970-A27E-3B18-0B8F-BDBDF202D590}"/>
              </a:ext>
            </a:extLst>
          </p:cNvPr>
          <p:cNvSpPr txBox="1">
            <a:spLocks/>
          </p:cNvSpPr>
          <p:nvPr/>
        </p:nvSpPr>
        <p:spPr>
          <a:xfrm>
            <a:off x="3802942" y="1593310"/>
            <a:ext cx="1309118" cy="22235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a:t>CSV</a:t>
            </a:r>
            <a:r>
              <a:rPr lang="ja-JP" altLang="en-US"/>
              <a:t>データの保存</a:t>
            </a:r>
            <a:endParaRPr lang="en-US" altLang="ja-JP"/>
          </a:p>
        </p:txBody>
      </p:sp>
      <p:sp>
        <p:nvSpPr>
          <p:cNvPr id="41" name="テキスト プレースホルダー 7">
            <a:extLst>
              <a:ext uri="{FF2B5EF4-FFF2-40B4-BE49-F238E27FC236}">
                <a16:creationId xmlns:a16="http://schemas.microsoft.com/office/drawing/2014/main" id="{72A3FCA0-BBBD-C5A2-B6CF-852FB102B1A8}"/>
              </a:ext>
            </a:extLst>
          </p:cNvPr>
          <p:cNvSpPr txBox="1">
            <a:spLocks/>
          </p:cNvSpPr>
          <p:nvPr/>
        </p:nvSpPr>
        <p:spPr>
          <a:xfrm>
            <a:off x="6995783" y="1575308"/>
            <a:ext cx="1309118" cy="22235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a:t>CSV</a:t>
            </a:r>
            <a:r>
              <a:rPr lang="ja-JP" altLang="en-US"/>
              <a:t>データの取込</a:t>
            </a:r>
            <a:endParaRPr lang="en-US" altLang="ja-JP"/>
          </a:p>
        </p:txBody>
      </p:sp>
      <p:sp>
        <p:nvSpPr>
          <p:cNvPr id="3" name="正方形/長方形 2">
            <a:extLst>
              <a:ext uri="{FF2B5EF4-FFF2-40B4-BE49-F238E27FC236}">
                <a16:creationId xmlns:a16="http://schemas.microsoft.com/office/drawing/2014/main" id="{C68AC7A7-0BD5-EAC8-5AEC-954EA07090B2}"/>
              </a:ext>
            </a:extLst>
          </p:cNvPr>
          <p:cNvSpPr/>
          <p:nvPr/>
        </p:nvSpPr>
        <p:spPr>
          <a:xfrm>
            <a:off x="215516" y="4274855"/>
            <a:ext cx="6527686" cy="797013"/>
          </a:xfrm>
          <a:prstGeom prst="rect">
            <a:avLst/>
          </a:prstGeom>
        </p:spPr>
        <p:txBody>
          <a:bodyPr wrap="square">
            <a:spAutoFit/>
          </a:bodyPr>
          <a:lstStyle/>
          <a:p>
            <a:pPr>
              <a:lnSpc>
                <a:spcPts val="1900"/>
              </a:lnSpc>
              <a:buClr>
                <a:schemeClr val="tx1"/>
              </a:buClr>
            </a:pPr>
            <a:r>
              <a:rPr lang="en-US" altLang="ja-JP" sz="1200" dirty="0">
                <a:solidFill>
                  <a:srgbClr val="D54F14"/>
                </a:solidFill>
              </a:rPr>
              <a:t>※</a:t>
            </a:r>
            <a:r>
              <a:rPr lang="ja-JP" altLang="en-US" sz="1200" dirty="0">
                <a:solidFill>
                  <a:srgbClr val="D54F14"/>
                </a:solidFill>
              </a:rPr>
              <a:t>外部データ取込</a:t>
            </a:r>
            <a:r>
              <a:rPr lang="en-US" altLang="ja-JP" sz="1200" dirty="0">
                <a:solidFill>
                  <a:srgbClr val="D54F14"/>
                </a:solidFill>
              </a:rPr>
              <a:t>CSV</a:t>
            </a:r>
            <a:r>
              <a:rPr lang="ja-JP" altLang="en-US" sz="1200" dirty="0">
                <a:solidFill>
                  <a:srgbClr val="D54F14"/>
                </a:solidFill>
              </a:rPr>
              <a:t>データ作成ツールは</a:t>
            </a:r>
            <a:r>
              <a:rPr lang="en-US" altLang="ja-JP" sz="1200" dirty="0">
                <a:solidFill>
                  <a:srgbClr val="D54F14"/>
                </a:solidFill>
              </a:rPr>
              <a:t>Excel</a:t>
            </a:r>
            <a:r>
              <a:rPr lang="ja-JP" altLang="en-US" sz="1200" dirty="0">
                <a:solidFill>
                  <a:srgbClr val="D54F14"/>
                </a:solidFill>
              </a:rPr>
              <a:t>を利用します</a:t>
            </a:r>
          </a:p>
          <a:p>
            <a:pPr>
              <a:lnSpc>
                <a:spcPts val="1900"/>
              </a:lnSpc>
              <a:buClr>
                <a:schemeClr val="tx1"/>
              </a:buClr>
            </a:pPr>
            <a:r>
              <a:rPr lang="en-US" altLang="ja-JP" sz="1200" dirty="0">
                <a:solidFill>
                  <a:srgbClr val="D54F14"/>
                </a:solidFill>
              </a:rPr>
              <a:t>※</a:t>
            </a:r>
            <a:r>
              <a:rPr lang="ja-JP" altLang="en-US" sz="1200" dirty="0">
                <a:solidFill>
                  <a:srgbClr val="D54F14"/>
                </a:solidFill>
              </a:rPr>
              <a:t>外部データ取込</a:t>
            </a:r>
            <a:r>
              <a:rPr lang="en-US" altLang="ja-JP" sz="1200" dirty="0">
                <a:solidFill>
                  <a:srgbClr val="D54F14"/>
                </a:solidFill>
              </a:rPr>
              <a:t>CSV</a:t>
            </a:r>
            <a:r>
              <a:rPr lang="ja-JP" altLang="en-US" sz="1200" dirty="0">
                <a:solidFill>
                  <a:srgbClr val="D54F14"/>
                </a:solidFill>
              </a:rPr>
              <a:t>データ作成ツールは</a:t>
            </a:r>
            <a:r>
              <a:rPr lang="en-US" altLang="ja-JP" sz="1200" dirty="0">
                <a:solidFill>
                  <a:srgbClr val="D54F14"/>
                </a:solidFill>
              </a:rPr>
              <a:t>SDS</a:t>
            </a:r>
            <a:r>
              <a:rPr lang="ja-JP" altLang="en-US" sz="1200" dirty="0">
                <a:solidFill>
                  <a:srgbClr val="D54F14"/>
                </a:solidFill>
              </a:rPr>
              <a:t>からダウンロードいただけます</a:t>
            </a:r>
          </a:p>
          <a:p>
            <a:pPr>
              <a:lnSpc>
                <a:spcPts val="1900"/>
              </a:lnSpc>
              <a:buClr>
                <a:schemeClr val="tx1"/>
              </a:buClr>
            </a:pPr>
            <a:endParaRPr lang="en-US" altLang="ja-JP" sz="900" dirty="0">
              <a:solidFill>
                <a:srgbClr val="D54F14"/>
              </a:solidFill>
            </a:endParaRPr>
          </a:p>
        </p:txBody>
      </p:sp>
    </p:spTree>
    <p:extLst>
      <p:ext uri="{BB962C8B-B14F-4D97-AF65-F5344CB8AC3E}">
        <p14:creationId xmlns:p14="http://schemas.microsoft.com/office/powerpoint/2010/main" val="771450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４．外部データ取込</a:t>
            </a:r>
            <a:r>
              <a:rPr lang="en-US" altLang="ja-JP" sz="1800"/>
              <a:t>CSV</a:t>
            </a:r>
            <a:r>
              <a:rPr lang="ja-JP" altLang="en-US" sz="1800"/>
              <a:t>データ作成ツール</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76970" y="1224705"/>
            <a:ext cx="2574850"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外部データ取込</a:t>
            </a:r>
            <a:r>
              <a:rPr lang="en-US" altLang="ja-JP" sz="1000" b="1" u="sng"/>
              <a:t>CSV</a:t>
            </a:r>
            <a:r>
              <a:rPr lang="ja-JP" altLang="en-US" sz="1000" b="1" u="sng"/>
              <a:t>作成ツール：仕訳伝票</a:t>
            </a:r>
          </a:p>
        </p:txBody>
      </p:sp>
      <p:sp>
        <p:nvSpPr>
          <p:cNvPr id="3" name="テキスト プレースホルダー 7">
            <a:extLst>
              <a:ext uri="{FF2B5EF4-FFF2-40B4-BE49-F238E27FC236}">
                <a16:creationId xmlns:a16="http://schemas.microsoft.com/office/drawing/2014/main" id="{5DF07EF9-B60B-473A-86E9-A2F6A642C021}"/>
              </a:ext>
            </a:extLst>
          </p:cNvPr>
          <p:cNvSpPr txBox="1">
            <a:spLocks/>
          </p:cNvSpPr>
          <p:nvPr/>
        </p:nvSpPr>
        <p:spPr>
          <a:xfrm>
            <a:off x="371587" y="987574"/>
            <a:ext cx="8426450" cy="2880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a:t>外部データ取込</a:t>
            </a:r>
            <a:r>
              <a:rPr lang="en-US" altLang="ja-JP"/>
              <a:t>CSV</a:t>
            </a:r>
            <a:r>
              <a:rPr lang="ja-JP" altLang="en-US"/>
              <a:t>データ作成ツールの</a:t>
            </a:r>
            <a:r>
              <a:rPr lang="zh-TW" altLang="en-US"/>
              <a:t>各取込対象伝票</a:t>
            </a:r>
            <a:r>
              <a:rPr lang="ja-JP" altLang="en-US"/>
              <a:t>のブックを編集し、取込用データを作成します</a:t>
            </a:r>
            <a:endParaRPr lang="en-US" altLang="ja-JP"/>
          </a:p>
        </p:txBody>
      </p:sp>
      <p:pic>
        <p:nvPicPr>
          <p:cNvPr id="28" name="図 27">
            <a:extLst>
              <a:ext uri="{FF2B5EF4-FFF2-40B4-BE49-F238E27FC236}">
                <a16:creationId xmlns:a16="http://schemas.microsoft.com/office/drawing/2014/main" id="{43D13B79-3DF1-10FD-B617-BF55EF89BD05}"/>
              </a:ext>
            </a:extLst>
          </p:cNvPr>
          <p:cNvPicPr>
            <a:picLocks noChangeAspect="1"/>
          </p:cNvPicPr>
          <p:nvPr/>
        </p:nvPicPr>
        <p:blipFill>
          <a:blip r:embed="rId3"/>
          <a:srcRect t="1" b="2620"/>
          <a:stretch/>
        </p:blipFill>
        <p:spPr>
          <a:xfrm>
            <a:off x="371587" y="1455625"/>
            <a:ext cx="4092401" cy="2969547"/>
          </a:xfrm>
          <a:prstGeom prst="rect">
            <a:avLst/>
          </a:prstGeom>
          <a:ln>
            <a:solidFill>
              <a:schemeClr val="tx1"/>
            </a:solidFill>
          </a:ln>
        </p:spPr>
      </p:pic>
      <p:sp>
        <p:nvSpPr>
          <p:cNvPr id="12" name="角丸四角形 8">
            <a:extLst>
              <a:ext uri="{FF2B5EF4-FFF2-40B4-BE49-F238E27FC236}">
                <a16:creationId xmlns:a16="http://schemas.microsoft.com/office/drawing/2014/main" id="{0AAFDA41-9D8E-8619-4A0E-C26131962996}"/>
              </a:ext>
            </a:extLst>
          </p:cNvPr>
          <p:cNvSpPr/>
          <p:nvPr/>
        </p:nvSpPr>
        <p:spPr>
          <a:xfrm>
            <a:off x="379990" y="4551970"/>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
        <p:nvSpPr>
          <p:cNvPr id="13" name="正方形/長方形 12">
            <a:extLst>
              <a:ext uri="{FF2B5EF4-FFF2-40B4-BE49-F238E27FC236}">
                <a16:creationId xmlns:a16="http://schemas.microsoft.com/office/drawing/2014/main" id="{A902644B-7B40-16C1-44EF-0AF5B649EB23}"/>
              </a:ext>
            </a:extLst>
          </p:cNvPr>
          <p:cNvSpPr/>
          <p:nvPr/>
        </p:nvSpPr>
        <p:spPr>
          <a:xfrm>
            <a:off x="1262088" y="4558357"/>
            <a:ext cx="7866874" cy="276999"/>
          </a:xfrm>
          <a:prstGeom prst="rect">
            <a:avLst/>
          </a:prstGeom>
        </p:spPr>
        <p:txBody>
          <a:bodyPr wrap="square">
            <a:spAutoFit/>
          </a:bodyPr>
          <a:lstStyle/>
          <a:p>
            <a:r>
              <a:rPr lang="ja-JP" altLang="en-US" sz="1200" b="1">
                <a:solidFill>
                  <a:schemeClr val="accent3">
                    <a:lumMod val="75000"/>
                  </a:schemeClr>
                </a:solidFill>
              </a:rPr>
              <a:t>シート名をマクロで使用しているため変更しないようご注意ください</a:t>
            </a:r>
          </a:p>
        </p:txBody>
      </p:sp>
      <p:graphicFrame>
        <p:nvGraphicFramePr>
          <p:cNvPr id="14" name="表 13">
            <a:extLst>
              <a:ext uri="{FF2B5EF4-FFF2-40B4-BE49-F238E27FC236}">
                <a16:creationId xmlns:a16="http://schemas.microsoft.com/office/drawing/2014/main" id="{0446B630-9E0C-C832-70EF-934129D6F374}"/>
              </a:ext>
            </a:extLst>
          </p:cNvPr>
          <p:cNvGraphicFramePr>
            <a:graphicFrameLocks noGrp="1"/>
          </p:cNvGraphicFramePr>
          <p:nvPr/>
        </p:nvGraphicFramePr>
        <p:xfrm>
          <a:off x="5189001" y="1441665"/>
          <a:ext cx="1671456" cy="2945410"/>
        </p:xfrm>
        <a:graphic>
          <a:graphicData uri="http://schemas.openxmlformats.org/drawingml/2006/table">
            <a:tbl>
              <a:tblPr firstRow="1" bandRow="1">
                <a:tableStyleId>{21E4AEA4-8DFA-4A89-87EB-49C32662AFE0}</a:tableStyleId>
              </a:tblPr>
              <a:tblGrid>
                <a:gridCol w="1671456">
                  <a:extLst>
                    <a:ext uri="{9D8B030D-6E8A-4147-A177-3AD203B41FA5}">
                      <a16:colId xmlns:a16="http://schemas.microsoft.com/office/drawing/2014/main" val="636409650"/>
                    </a:ext>
                  </a:extLst>
                </a:gridCol>
              </a:tblGrid>
              <a:tr h="294541">
                <a:tc>
                  <a:txBody>
                    <a:bodyPr/>
                    <a:lstStyle/>
                    <a:p>
                      <a:r>
                        <a:rPr kumimoji="1" lang="ja-JP" altLang="en-US" sz="1100"/>
                        <a:t>対象伝票</a:t>
                      </a:r>
                    </a:p>
                  </a:txBody>
                  <a:tcPr/>
                </a:tc>
                <a:extLst>
                  <a:ext uri="{0D108BD9-81ED-4DB2-BD59-A6C34878D82A}">
                    <a16:rowId xmlns:a16="http://schemas.microsoft.com/office/drawing/2014/main" val="3255832313"/>
                  </a:ext>
                </a:extLst>
              </a:tr>
              <a:tr h="294541">
                <a:tc>
                  <a:txBody>
                    <a:bodyPr/>
                    <a:lstStyle/>
                    <a:p>
                      <a:r>
                        <a:rPr kumimoji="1" lang="ja-JP" altLang="en-US" sz="1100"/>
                        <a:t>仕訳伝票</a:t>
                      </a:r>
                    </a:p>
                  </a:txBody>
                  <a:tcPr/>
                </a:tc>
                <a:extLst>
                  <a:ext uri="{0D108BD9-81ED-4DB2-BD59-A6C34878D82A}">
                    <a16:rowId xmlns:a16="http://schemas.microsoft.com/office/drawing/2014/main" val="3218920363"/>
                  </a:ext>
                </a:extLst>
              </a:tr>
              <a:tr h="294541">
                <a:tc>
                  <a:txBody>
                    <a:bodyPr/>
                    <a:lstStyle/>
                    <a:p>
                      <a:r>
                        <a:rPr kumimoji="1" lang="ja-JP" altLang="en-US" sz="1100"/>
                        <a:t>支払伝票</a:t>
                      </a:r>
                    </a:p>
                  </a:txBody>
                  <a:tcPr/>
                </a:tc>
                <a:extLst>
                  <a:ext uri="{0D108BD9-81ED-4DB2-BD59-A6C34878D82A}">
                    <a16:rowId xmlns:a16="http://schemas.microsoft.com/office/drawing/2014/main" val="601111313"/>
                  </a:ext>
                </a:extLst>
              </a:tr>
              <a:tr h="294541">
                <a:tc>
                  <a:txBody>
                    <a:bodyPr/>
                    <a:lstStyle/>
                    <a:p>
                      <a:r>
                        <a:rPr kumimoji="1" lang="ja-JP" altLang="en-US" sz="1100"/>
                        <a:t>経費精算伝票</a:t>
                      </a:r>
                    </a:p>
                  </a:txBody>
                  <a:tcPr/>
                </a:tc>
                <a:extLst>
                  <a:ext uri="{0D108BD9-81ED-4DB2-BD59-A6C34878D82A}">
                    <a16:rowId xmlns:a16="http://schemas.microsoft.com/office/drawing/2014/main" val="687170227"/>
                  </a:ext>
                </a:extLst>
              </a:tr>
              <a:tr h="294541">
                <a:tc>
                  <a:txBody>
                    <a:bodyPr/>
                    <a:lstStyle/>
                    <a:p>
                      <a:r>
                        <a:rPr kumimoji="1" lang="zh-TW" altLang="en-US" sz="1100"/>
                        <a:t>仮払申請伝票</a:t>
                      </a:r>
                      <a:endParaRPr kumimoji="1" lang="ja-JP" altLang="en-US" sz="1100"/>
                    </a:p>
                  </a:txBody>
                  <a:tcPr/>
                </a:tc>
                <a:extLst>
                  <a:ext uri="{0D108BD9-81ED-4DB2-BD59-A6C34878D82A}">
                    <a16:rowId xmlns:a16="http://schemas.microsoft.com/office/drawing/2014/main" val="1305320274"/>
                  </a:ext>
                </a:extLst>
              </a:tr>
              <a:tr h="294541">
                <a:tc>
                  <a:txBody>
                    <a:bodyPr/>
                    <a:lstStyle/>
                    <a:p>
                      <a:r>
                        <a:rPr kumimoji="1" lang="zh-TW" altLang="en-US" sz="1100"/>
                        <a:t>債務計上伝票</a:t>
                      </a:r>
                      <a:endParaRPr kumimoji="1" lang="ja-JP" altLang="en-US" sz="1100"/>
                    </a:p>
                  </a:txBody>
                  <a:tcPr/>
                </a:tc>
                <a:extLst>
                  <a:ext uri="{0D108BD9-81ED-4DB2-BD59-A6C34878D82A}">
                    <a16:rowId xmlns:a16="http://schemas.microsoft.com/office/drawing/2014/main" val="1089565019"/>
                  </a:ext>
                </a:extLst>
              </a:tr>
              <a:tr h="294541">
                <a:tc>
                  <a:txBody>
                    <a:bodyPr/>
                    <a:lstStyle/>
                    <a:p>
                      <a:r>
                        <a:rPr kumimoji="1" lang="ja-JP" altLang="en-US" sz="1100"/>
                        <a:t>債権伝票</a:t>
                      </a:r>
                    </a:p>
                  </a:txBody>
                  <a:tcPr/>
                </a:tc>
                <a:extLst>
                  <a:ext uri="{0D108BD9-81ED-4DB2-BD59-A6C34878D82A}">
                    <a16:rowId xmlns:a16="http://schemas.microsoft.com/office/drawing/2014/main" val="2930026518"/>
                  </a:ext>
                </a:extLst>
              </a:tr>
              <a:tr h="294541">
                <a:tc>
                  <a:txBody>
                    <a:bodyPr/>
                    <a:lstStyle/>
                    <a:p>
                      <a:r>
                        <a:rPr kumimoji="1" lang="ja-JP" altLang="en-US" sz="1100" baseline="0">
                          <a:solidFill>
                            <a:schemeClr val="tx1"/>
                          </a:solidFill>
                        </a:rPr>
                        <a:t>入金伝票</a:t>
                      </a:r>
                    </a:p>
                  </a:txBody>
                  <a:tcPr/>
                </a:tc>
                <a:extLst>
                  <a:ext uri="{0D108BD9-81ED-4DB2-BD59-A6C34878D82A}">
                    <a16:rowId xmlns:a16="http://schemas.microsoft.com/office/drawing/2014/main" val="3217342754"/>
                  </a:ext>
                </a:extLst>
              </a:tr>
              <a:tr h="294541">
                <a:tc>
                  <a:txBody>
                    <a:bodyPr/>
                    <a:lstStyle/>
                    <a:p>
                      <a:r>
                        <a:rPr kumimoji="1" lang="ja-JP" altLang="en-US" sz="1100" baseline="0">
                          <a:solidFill>
                            <a:schemeClr val="tx1"/>
                          </a:solidFill>
                        </a:rPr>
                        <a:t>債権計上伝票</a:t>
                      </a:r>
                    </a:p>
                  </a:txBody>
                  <a:tcPr/>
                </a:tc>
                <a:extLst>
                  <a:ext uri="{0D108BD9-81ED-4DB2-BD59-A6C34878D82A}">
                    <a16:rowId xmlns:a16="http://schemas.microsoft.com/office/drawing/2014/main" val="713889973"/>
                  </a:ext>
                </a:extLst>
              </a:tr>
              <a:tr h="294541">
                <a:tc>
                  <a:txBody>
                    <a:bodyPr/>
                    <a:lstStyle/>
                    <a:p>
                      <a:r>
                        <a:rPr kumimoji="1" lang="ja-JP" altLang="en-US" sz="1100" baseline="0" dirty="0">
                          <a:solidFill>
                            <a:schemeClr val="tx1"/>
                          </a:solidFill>
                        </a:rPr>
                        <a:t>会社間仕訳伝票</a:t>
                      </a:r>
                    </a:p>
                  </a:txBody>
                  <a:tcPr/>
                </a:tc>
                <a:extLst>
                  <a:ext uri="{0D108BD9-81ED-4DB2-BD59-A6C34878D82A}">
                    <a16:rowId xmlns:a16="http://schemas.microsoft.com/office/drawing/2014/main" val="445776178"/>
                  </a:ext>
                </a:extLst>
              </a:tr>
            </a:tbl>
          </a:graphicData>
        </a:graphic>
      </p:graphicFrame>
    </p:spTree>
    <p:extLst>
      <p:ext uri="{BB962C8B-B14F-4D97-AF65-F5344CB8AC3E}">
        <p14:creationId xmlns:p14="http://schemas.microsoft.com/office/powerpoint/2010/main" val="12805388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43D13B79-3DF1-10FD-B617-BF55EF89BD05}"/>
              </a:ext>
            </a:extLst>
          </p:cNvPr>
          <p:cNvPicPr>
            <a:picLocks noChangeAspect="1"/>
          </p:cNvPicPr>
          <p:nvPr/>
        </p:nvPicPr>
        <p:blipFill>
          <a:blip r:embed="rId3"/>
          <a:srcRect t="5550" b="2442"/>
          <a:stretch/>
        </p:blipFill>
        <p:spPr>
          <a:xfrm>
            <a:off x="382000" y="1339230"/>
            <a:ext cx="4884489" cy="3348806"/>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４．外部データ取込</a:t>
            </a:r>
            <a:r>
              <a:rPr lang="en-US" altLang="ja-JP" sz="1800"/>
              <a:t>CSV</a:t>
            </a:r>
            <a:r>
              <a:rPr lang="ja-JP" altLang="en-US" sz="1800"/>
              <a:t>データ作成ツール</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382000" y="944876"/>
            <a:ext cx="2574850"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外部データ取込</a:t>
            </a:r>
            <a:r>
              <a:rPr lang="en-US" altLang="ja-JP" sz="1000" b="1" u="sng"/>
              <a:t>CSV</a:t>
            </a:r>
            <a:r>
              <a:rPr lang="ja-JP" altLang="en-US" sz="1000" b="1" u="sng"/>
              <a:t>作成ツール：仕訳伝票</a:t>
            </a:r>
          </a:p>
        </p:txBody>
      </p:sp>
      <p:pic>
        <p:nvPicPr>
          <p:cNvPr id="12" name="図 11" descr="テーブル&#10;&#10;AI によって生成されたコンテンツは間違っている可能性があります。">
            <a:extLst>
              <a:ext uri="{FF2B5EF4-FFF2-40B4-BE49-F238E27FC236}">
                <a16:creationId xmlns:a16="http://schemas.microsoft.com/office/drawing/2014/main" id="{2D3CEAF2-D147-CD71-A5FF-03BBA6943E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63888" y="1320156"/>
            <a:ext cx="4078802" cy="3304418"/>
          </a:xfrm>
          <a:prstGeom prst="rect">
            <a:avLst/>
          </a:prstGeom>
        </p:spPr>
      </p:pic>
      <p:pic>
        <p:nvPicPr>
          <p:cNvPr id="10" name="図 9">
            <a:extLst>
              <a:ext uri="{FF2B5EF4-FFF2-40B4-BE49-F238E27FC236}">
                <a16:creationId xmlns:a16="http://schemas.microsoft.com/office/drawing/2014/main" id="{B44AFE9F-A4EE-BFFE-CA60-4991AD89FD60}"/>
              </a:ext>
            </a:extLst>
          </p:cNvPr>
          <p:cNvPicPr>
            <a:picLocks noChangeAspect="1"/>
          </p:cNvPicPr>
          <p:nvPr/>
        </p:nvPicPr>
        <p:blipFill>
          <a:blip r:embed="rId5"/>
          <a:srcRect l="46421" t="944" b="-1"/>
          <a:stretch/>
        </p:blipFill>
        <p:spPr>
          <a:xfrm>
            <a:off x="6696236" y="1347614"/>
            <a:ext cx="2233761" cy="3456384"/>
          </a:xfrm>
          <a:prstGeom prst="rect">
            <a:avLst/>
          </a:prstGeom>
        </p:spPr>
      </p:pic>
      <p:pic>
        <p:nvPicPr>
          <p:cNvPr id="14" name="図 13">
            <a:extLst>
              <a:ext uri="{FF2B5EF4-FFF2-40B4-BE49-F238E27FC236}">
                <a16:creationId xmlns:a16="http://schemas.microsoft.com/office/drawing/2014/main" id="{FA2EF6F5-3CFB-C717-C865-FE9FEEC13E19}"/>
              </a:ext>
            </a:extLst>
          </p:cNvPr>
          <p:cNvPicPr>
            <a:picLocks noChangeAspect="1"/>
          </p:cNvPicPr>
          <p:nvPr/>
        </p:nvPicPr>
        <p:blipFill>
          <a:blip r:embed="rId6"/>
          <a:srcRect t="3672" b="3432"/>
          <a:stretch/>
        </p:blipFill>
        <p:spPr>
          <a:xfrm>
            <a:off x="5051084" y="1347614"/>
            <a:ext cx="3949408" cy="3186658"/>
          </a:xfrm>
          <a:prstGeom prst="rect">
            <a:avLst/>
          </a:prstGeom>
        </p:spPr>
      </p:pic>
      <p:sp>
        <p:nvSpPr>
          <p:cNvPr id="29" name="正方形/長方形 28">
            <a:extLst>
              <a:ext uri="{FF2B5EF4-FFF2-40B4-BE49-F238E27FC236}">
                <a16:creationId xmlns:a16="http://schemas.microsoft.com/office/drawing/2014/main" id="{7B54A494-8B97-C3DC-9C61-4E26CC01FFA0}"/>
              </a:ext>
            </a:extLst>
          </p:cNvPr>
          <p:cNvSpPr/>
          <p:nvPr/>
        </p:nvSpPr>
        <p:spPr>
          <a:xfrm>
            <a:off x="516360" y="3221830"/>
            <a:ext cx="8484132" cy="147415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6" name="線吹き出し 2 (枠付き) 12">
            <a:extLst>
              <a:ext uri="{FF2B5EF4-FFF2-40B4-BE49-F238E27FC236}">
                <a16:creationId xmlns:a16="http://schemas.microsoft.com/office/drawing/2014/main" id="{AF3F641D-F083-AA87-7EF8-1F542334B7A8}"/>
              </a:ext>
            </a:extLst>
          </p:cNvPr>
          <p:cNvSpPr/>
          <p:nvPr/>
        </p:nvSpPr>
        <p:spPr>
          <a:xfrm>
            <a:off x="4775197" y="2095029"/>
            <a:ext cx="1560999" cy="338555"/>
          </a:xfrm>
          <a:prstGeom prst="borderCallout2">
            <a:avLst>
              <a:gd name="adj1" fmla="val 39120"/>
              <a:gd name="adj2" fmla="val -1922"/>
              <a:gd name="adj3" fmla="val 60488"/>
              <a:gd name="adj4" fmla="val -40358"/>
              <a:gd name="adj5" fmla="val 334301"/>
              <a:gd name="adj6" fmla="val -6743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a:t>①伝票データを入力</a:t>
            </a:r>
          </a:p>
        </p:txBody>
      </p:sp>
    </p:spTree>
    <p:extLst>
      <p:ext uri="{BB962C8B-B14F-4D97-AF65-F5344CB8AC3E}">
        <p14:creationId xmlns:p14="http://schemas.microsoft.com/office/powerpoint/2010/main" val="17012923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792193C4-8D28-9942-B263-E00C572701F8}"/>
              </a:ext>
            </a:extLst>
          </p:cNvPr>
          <p:cNvPicPr>
            <a:picLocks noChangeAspect="1"/>
          </p:cNvPicPr>
          <p:nvPr/>
        </p:nvPicPr>
        <p:blipFill>
          <a:blip r:embed="rId3"/>
          <a:stretch>
            <a:fillRect/>
          </a:stretch>
        </p:blipFill>
        <p:spPr>
          <a:xfrm>
            <a:off x="404372" y="1237285"/>
            <a:ext cx="7083767" cy="2035565"/>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lang="en-US" altLang="ja-JP" sz="2400" err="1">
                <a:latin typeface="+mn-ea"/>
              </a:rPr>
              <a:t>SuperStream</a:t>
            </a:r>
            <a:r>
              <a:rPr lang="en-US" altLang="ja-JP" sz="2400">
                <a:latin typeface="+mn-ea"/>
              </a:rPr>
              <a:t>-NX </a:t>
            </a:r>
            <a:r>
              <a:rPr lang="ja-JP" altLang="en-US" sz="2400">
                <a:latin typeface="+mn-ea"/>
              </a:rPr>
              <a:t>統合会計 </a:t>
            </a:r>
            <a:r>
              <a:rPr lang="ja-JP" altLang="en-US" sz="1800">
                <a:latin typeface="+mn-ea"/>
              </a:rPr>
              <a:t>機能改善</a:t>
            </a:r>
            <a:r>
              <a:rPr lang="ja-JP" altLang="en-US" sz="2400">
                <a:latin typeface="+mn-ea"/>
              </a:rPr>
              <a:t> </a:t>
            </a:r>
            <a:br>
              <a:rPr lang="en-US" altLang="ja-JP" sz="2800"/>
            </a:br>
            <a:r>
              <a:rPr lang="ja-JP" altLang="en-US" sz="1800"/>
              <a:t>４．外部データ取込</a:t>
            </a:r>
            <a:r>
              <a:rPr lang="en-US" altLang="ja-JP" sz="1800"/>
              <a:t>CSV</a:t>
            </a:r>
            <a:r>
              <a:rPr lang="ja-JP" altLang="en-US" sz="1800"/>
              <a:t>データ作成ツール</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©2026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8" name="テキスト プレースホルダー 2">
            <a:extLst>
              <a:ext uri="{FF2B5EF4-FFF2-40B4-BE49-F238E27FC236}">
                <a16:creationId xmlns:a16="http://schemas.microsoft.com/office/drawing/2014/main" id="{CD00D9D7-B993-D39D-2B20-190BD1FFEAFE}"/>
              </a:ext>
            </a:extLst>
          </p:cNvPr>
          <p:cNvSpPr txBox="1">
            <a:spLocks/>
          </p:cNvSpPr>
          <p:nvPr/>
        </p:nvSpPr>
        <p:spPr>
          <a:xfrm>
            <a:off x="358775" y="1131590"/>
            <a:ext cx="8426450" cy="9361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endParaRPr>
          </a:p>
        </p:txBody>
      </p:sp>
      <p:sp>
        <p:nvSpPr>
          <p:cNvPr id="7" name="テキスト プレースホルダー 7">
            <a:extLst>
              <a:ext uri="{FF2B5EF4-FFF2-40B4-BE49-F238E27FC236}">
                <a16:creationId xmlns:a16="http://schemas.microsoft.com/office/drawing/2014/main" id="{3EDA8E1A-A43C-268A-5500-608C4D6A88BA}"/>
              </a:ext>
            </a:extLst>
          </p:cNvPr>
          <p:cNvSpPr txBox="1">
            <a:spLocks/>
          </p:cNvSpPr>
          <p:nvPr/>
        </p:nvSpPr>
        <p:spPr>
          <a:xfrm>
            <a:off x="404373" y="934371"/>
            <a:ext cx="2574850"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外部データ取込</a:t>
            </a:r>
            <a:r>
              <a:rPr lang="en-US" altLang="ja-JP" sz="1000" b="1" u="sng"/>
              <a:t>CSV</a:t>
            </a:r>
            <a:r>
              <a:rPr lang="ja-JP" altLang="en-US" sz="1000" b="1" u="sng"/>
              <a:t>作成ツール：仕訳伝票</a:t>
            </a:r>
          </a:p>
        </p:txBody>
      </p:sp>
      <p:sp>
        <p:nvSpPr>
          <p:cNvPr id="29" name="正方形/長方形 28">
            <a:extLst>
              <a:ext uri="{FF2B5EF4-FFF2-40B4-BE49-F238E27FC236}">
                <a16:creationId xmlns:a16="http://schemas.microsoft.com/office/drawing/2014/main" id="{7B54A494-8B97-C3DC-9C61-4E26CC01FFA0}"/>
              </a:ext>
            </a:extLst>
          </p:cNvPr>
          <p:cNvSpPr/>
          <p:nvPr/>
        </p:nvSpPr>
        <p:spPr>
          <a:xfrm>
            <a:off x="1115617" y="1743658"/>
            <a:ext cx="2160240" cy="95278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9" name="線吹き出し 2 (枠付き) 12">
            <a:extLst>
              <a:ext uri="{FF2B5EF4-FFF2-40B4-BE49-F238E27FC236}">
                <a16:creationId xmlns:a16="http://schemas.microsoft.com/office/drawing/2014/main" id="{820055FE-8B8A-71D3-1F5B-AFA9B59A61F0}"/>
              </a:ext>
            </a:extLst>
          </p:cNvPr>
          <p:cNvSpPr/>
          <p:nvPr/>
        </p:nvSpPr>
        <p:spPr>
          <a:xfrm>
            <a:off x="4676167" y="1026595"/>
            <a:ext cx="3747833" cy="590740"/>
          </a:xfrm>
          <a:prstGeom prst="borderCallout2">
            <a:avLst>
              <a:gd name="adj1" fmla="val 39120"/>
              <a:gd name="adj2" fmla="val -1922"/>
              <a:gd name="adj3" fmla="val 57382"/>
              <a:gd name="adj4" fmla="val -26736"/>
              <a:gd name="adj5" fmla="val 110885"/>
              <a:gd name="adj6" fmla="val -4092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②任意の文字コード、</a:t>
            </a:r>
            <a:r>
              <a:rPr lang="en-US" altLang="ja-JP" sz="1200" dirty="0"/>
              <a:t>CSV</a:t>
            </a:r>
            <a:r>
              <a:rPr lang="ja-JP" altLang="en-US" sz="1200" dirty="0"/>
              <a:t>出力先フォルダを指定し、</a:t>
            </a:r>
            <a:endParaRPr lang="en-US" altLang="ja-JP" sz="1200" dirty="0"/>
          </a:p>
          <a:p>
            <a:r>
              <a:rPr lang="ja-JP" altLang="en-US" sz="1200" dirty="0"/>
              <a:t>　実行ボタンを押下して取込用データを作成</a:t>
            </a:r>
          </a:p>
        </p:txBody>
      </p:sp>
      <p:pic>
        <p:nvPicPr>
          <p:cNvPr id="10" name="図 9">
            <a:extLst>
              <a:ext uri="{FF2B5EF4-FFF2-40B4-BE49-F238E27FC236}">
                <a16:creationId xmlns:a16="http://schemas.microsoft.com/office/drawing/2014/main" id="{B580B26D-A767-3719-2756-893DCB305162}"/>
              </a:ext>
            </a:extLst>
          </p:cNvPr>
          <p:cNvPicPr>
            <a:picLocks noChangeAspect="1"/>
          </p:cNvPicPr>
          <p:nvPr/>
        </p:nvPicPr>
        <p:blipFill>
          <a:blip r:embed="rId4"/>
          <a:stretch>
            <a:fillRect/>
          </a:stretch>
        </p:blipFill>
        <p:spPr>
          <a:xfrm>
            <a:off x="3413186" y="3493584"/>
            <a:ext cx="5374313" cy="1267002"/>
          </a:xfrm>
          <a:prstGeom prst="rect">
            <a:avLst/>
          </a:prstGeom>
        </p:spPr>
      </p:pic>
      <p:sp>
        <p:nvSpPr>
          <p:cNvPr id="17" name="正方形/長方形 16">
            <a:extLst>
              <a:ext uri="{FF2B5EF4-FFF2-40B4-BE49-F238E27FC236}">
                <a16:creationId xmlns:a16="http://schemas.microsoft.com/office/drawing/2014/main" id="{193256D4-1E79-5828-0272-01AA48F0A0C0}"/>
              </a:ext>
            </a:extLst>
          </p:cNvPr>
          <p:cNvSpPr/>
          <p:nvPr/>
        </p:nvSpPr>
        <p:spPr>
          <a:xfrm>
            <a:off x="4676167" y="4640460"/>
            <a:ext cx="4107833"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6" name="図 5">
            <a:extLst>
              <a:ext uri="{FF2B5EF4-FFF2-40B4-BE49-F238E27FC236}">
                <a16:creationId xmlns:a16="http://schemas.microsoft.com/office/drawing/2014/main" id="{BDEFE900-436F-1607-3A21-FBD801C0892A}"/>
              </a:ext>
            </a:extLst>
          </p:cNvPr>
          <p:cNvPicPr>
            <a:picLocks noChangeAspect="1"/>
          </p:cNvPicPr>
          <p:nvPr/>
        </p:nvPicPr>
        <p:blipFill>
          <a:blip r:embed="rId5"/>
          <a:stretch>
            <a:fillRect/>
          </a:stretch>
        </p:blipFill>
        <p:spPr>
          <a:xfrm>
            <a:off x="7375591" y="2639213"/>
            <a:ext cx="1305107" cy="1267002"/>
          </a:xfrm>
          <a:prstGeom prst="rect">
            <a:avLst/>
          </a:prstGeom>
          <a:ln w="19050">
            <a:solidFill>
              <a:schemeClr val="tx1"/>
            </a:solidFill>
          </a:ln>
        </p:spPr>
      </p:pic>
      <p:sp>
        <p:nvSpPr>
          <p:cNvPr id="13" name="正方形/長方形 12">
            <a:extLst>
              <a:ext uri="{FF2B5EF4-FFF2-40B4-BE49-F238E27FC236}">
                <a16:creationId xmlns:a16="http://schemas.microsoft.com/office/drawing/2014/main" id="{7BB24FE3-98FA-52E3-48E2-DACC432A71F2}"/>
              </a:ext>
            </a:extLst>
          </p:cNvPr>
          <p:cNvSpPr/>
          <p:nvPr/>
        </p:nvSpPr>
        <p:spPr>
          <a:xfrm>
            <a:off x="1115855" y="2696440"/>
            <a:ext cx="5688393" cy="45137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3" name="線吹き出し 2 (枠付き) 12">
            <a:extLst>
              <a:ext uri="{FF2B5EF4-FFF2-40B4-BE49-F238E27FC236}">
                <a16:creationId xmlns:a16="http://schemas.microsoft.com/office/drawing/2014/main" id="{F7E61F24-3CFA-C6C7-5DE1-A1F6BF4E491B}"/>
              </a:ext>
            </a:extLst>
          </p:cNvPr>
          <p:cNvSpPr/>
          <p:nvPr/>
        </p:nvSpPr>
        <p:spPr>
          <a:xfrm>
            <a:off x="358775" y="3691071"/>
            <a:ext cx="5169570" cy="431901"/>
          </a:xfrm>
          <a:prstGeom prst="borderCallout2">
            <a:avLst>
              <a:gd name="adj1" fmla="val 107066"/>
              <a:gd name="adj2" fmla="val 84800"/>
              <a:gd name="adj3" fmla="val 148580"/>
              <a:gd name="adj4" fmla="val 93283"/>
              <a:gd name="adj5" fmla="val 213309"/>
              <a:gd name="adj6" fmla="val 9814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ファイル名は「伝票種類</a:t>
            </a:r>
            <a:r>
              <a:rPr lang="en-US" altLang="ja-JP" sz="1200" dirty="0"/>
              <a:t>_</a:t>
            </a:r>
            <a:r>
              <a:rPr lang="ja-JP" altLang="en-US" sz="1200" dirty="0"/>
              <a:t>作成年月日</a:t>
            </a:r>
            <a:r>
              <a:rPr lang="en-US" altLang="ja-JP" sz="1200" dirty="0"/>
              <a:t>_</a:t>
            </a:r>
            <a:r>
              <a:rPr lang="ja-JP" altLang="en-US" sz="1200" dirty="0"/>
              <a:t>作成時分秒</a:t>
            </a:r>
            <a:r>
              <a:rPr lang="en-US" altLang="ja-JP" sz="1200" dirty="0"/>
              <a:t>.CSV</a:t>
            </a:r>
            <a:r>
              <a:rPr lang="ja-JP" altLang="en-US" sz="1200" dirty="0"/>
              <a:t>」の形式で作成</a:t>
            </a:r>
            <a:endParaRPr lang="en-US" altLang="ja-JP" sz="1200" dirty="0">
              <a:solidFill>
                <a:schemeClr val="bg1"/>
              </a:solidFill>
            </a:endParaRPr>
          </a:p>
        </p:txBody>
      </p:sp>
    </p:spTree>
    <p:extLst>
      <p:ext uri="{BB962C8B-B14F-4D97-AF65-F5344CB8AC3E}">
        <p14:creationId xmlns:p14="http://schemas.microsoft.com/office/powerpoint/2010/main" val="34444033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420B6B6-9757-5064-594E-D663E39C96FE}"/>
              </a:ext>
            </a:extLst>
          </p:cNvPr>
          <p:cNvSpPr>
            <a:spLocks noGrp="1"/>
          </p:cNvSpPr>
          <p:nvPr>
            <p:ph type="sldNum" sz="quarter" idx="12"/>
          </p:nvPr>
        </p:nvSpPr>
        <p:spPr/>
        <p:txBody>
          <a:bodyPr/>
          <a:lstStyle/>
          <a:p>
            <a:fld id="{78AE49ED-73EF-499C-8307-28EB0E7CF529}" type="slidenum">
              <a:rPr kumimoji="1" lang="ja-JP" altLang="en-US" smtClean="0"/>
              <a:t>94</a:t>
            </a:fld>
            <a:endParaRPr kumimoji="1" lang="ja-JP" altLang="en-US"/>
          </a:p>
        </p:txBody>
      </p:sp>
      <p:sp>
        <p:nvSpPr>
          <p:cNvPr id="5" name="フッター プレースホルダー 4">
            <a:extLst>
              <a:ext uri="{FF2B5EF4-FFF2-40B4-BE49-F238E27FC236}">
                <a16:creationId xmlns:a16="http://schemas.microsoft.com/office/drawing/2014/main" id="{6FA88131-9402-1D9A-AED0-F5AB3E06B982}"/>
              </a:ext>
            </a:extLst>
          </p:cNvPr>
          <p:cNvSpPr>
            <a:spLocks noGrp="1"/>
          </p:cNvSpPr>
          <p:nvPr>
            <p:ph type="ftr" sz="quarter" idx="3"/>
          </p:nvPr>
        </p:nvSpPr>
        <p:spPr/>
        <p:txBody>
          <a:bodyPr/>
          <a:lstStyle/>
          <a:p>
            <a:r>
              <a:rPr lang="en-US" altLang="ja-JP"/>
              <a:t>©2026 Canon IT Solutions Inc. All rights reserved.</a:t>
            </a:r>
            <a:endParaRPr lang="ja-JP" altLang="en-US"/>
          </a:p>
        </p:txBody>
      </p:sp>
      <p:graphicFrame>
        <p:nvGraphicFramePr>
          <p:cNvPr id="6" name="表 5">
            <a:extLst>
              <a:ext uri="{FF2B5EF4-FFF2-40B4-BE49-F238E27FC236}">
                <a16:creationId xmlns:a16="http://schemas.microsoft.com/office/drawing/2014/main" id="{251802F9-BA92-F7F7-4119-177A9EBF4994}"/>
              </a:ext>
            </a:extLst>
          </p:cNvPr>
          <p:cNvGraphicFramePr>
            <a:graphicFrameLocks noGrp="1"/>
          </p:cNvGraphicFramePr>
          <p:nvPr/>
        </p:nvGraphicFramePr>
        <p:xfrm>
          <a:off x="5810517" y="1343663"/>
          <a:ext cx="2088232" cy="3429000"/>
        </p:xfrm>
        <a:graphic>
          <a:graphicData uri="http://schemas.openxmlformats.org/drawingml/2006/table">
            <a:tbl>
              <a:tblPr firstRow="1" bandRow="1">
                <a:tableStyleId>{3B4B98B0-60AC-42C2-AFA5-B58CD77FA1E5}</a:tableStyleId>
              </a:tblPr>
              <a:tblGrid>
                <a:gridCol w="2088232">
                  <a:extLst>
                    <a:ext uri="{9D8B030D-6E8A-4147-A177-3AD203B41FA5}">
                      <a16:colId xmlns:a16="http://schemas.microsoft.com/office/drawing/2014/main" val="3455545649"/>
                    </a:ext>
                  </a:extLst>
                </a:gridCol>
              </a:tblGrid>
              <a:tr h="216024">
                <a:tc>
                  <a:txBody>
                    <a:bodyPr/>
                    <a:lstStyle/>
                    <a:p>
                      <a:r>
                        <a:rPr kumimoji="1" lang="ja-JP" altLang="en-US" sz="900" b="0"/>
                        <a:t>売上高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54602691"/>
                  </a:ext>
                </a:extLst>
              </a:tr>
              <a:tr h="216024">
                <a:tc>
                  <a:txBody>
                    <a:bodyPr/>
                    <a:lstStyle/>
                    <a:p>
                      <a:r>
                        <a:rPr kumimoji="1" lang="ja-JP" altLang="en-US" sz="900" b="0"/>
                        <a:t>売上原価</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495788020"/>
                  </a:ext>
                </a:extLst>
              </a:tr>
              <a:tr h="216024">
                <a:tc>
                  <a:txBody>
                    <a:bodyPr/>
                    <a:lstStyle/>
                    <a:p>
                      <a:r>
                        <a:rPr kumimoji="1" lang="ja-JP" altLang="en-US" sz="900" b="0"/>
                        <a:t>売上総利益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849869718"/>
                  </a:ext>
                </a:extLst>
              </a:tr>
              <a:tr h="216024">
                <a:tc>
                  <a:txBody>
                    <a:bodyPr/>
                    <a:lstStyle/>
                    <a:p>
                      <a:r>
                        <a:rPr kumimoji="1" lang="ja-JP" altLang="en-US" sz="900" b="0"/>
                        <a:t>販売費及び一般管理費</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76802592"/>
                  </a:ext>
                </a:extLst>
              </a:tr>
              <a:tr h="216024">
                <a:tc>
                  <a:txBody>
                    <a:bodyPr/>
                    <a:lstStyle/>
                    <a:p>
                      <a:r>
                        <a:rPr kumimoji="1" lang="ja-JP" altLang="en-US" sz="900" b="0"/>
                        <a:t>営業</a:t>
                      </a:r>
                      <a:r>
                        <a:rPr lang="ja-JP" altLang="en-US" sz="900" b="0"/>
                        <a:t>損益</a:t>
                      </a:r>
                      <a:endParaRPr kumimoji="1" lang="ja-JP" altLang="en-US" sz="9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439518613"/>
                  </a:ext>
                </a:extLst>
              </a:tr>
              <a:tr h="216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t>持分法投資損益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4078059621"/>
                  </a:ext>
                </a:extLst>
              </a:tr>
              <a:tr h="216024">
                <a:tc>
                  <a:txBody>
                    <a:bodyPr/>
                    <a:lstStyle/>
                    <a:p>
                      <a:r>
                        <a:rPr kumimoji="1" lang="ja-JP" altLang="en-US" sz="900" b="0"/>
                        <a:t>金融収益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4109156520"/>
                  </a:ext>
                </a:extLst>
              </a:tr>
              <a:tr h="216024">
                <a:tc>
                  <a:txBody>
                    <a:bodyPr/>
                    <a:lstStyle/>
                    <a:p>
                      <a:r>
                        <a:rPr kumimoji="1" lang="ja-JP" altLang="en-US" sz="900" b="0"/>
                        <a:t>財務及び法人所得税前</a:t>
                      </a:r>
                      <a:r>
                        <a:rPr lang="ja-JP" altLang="en-US" sz="900" b="0"/>
                        <a:t>純損益</a:t>
                      </a:r>
                      <a:endParaRPr kumimoji="1" lang="ja-JP" altLang="en-US" sz="9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45271110"/>
                  </a:ext>
                </a:extLst>
              </a:tr>
              <a:tr h="216024">
                <a:tc>
                  <a:txBody>
                    <a:bodyPr/>
                    <a:lstStyle/>
                    <a:p>
                      <a:r>
                        <a:rPr kumimoji="1" lang="ja-JP" altLang="en-US" sz="900" b="0"/>
                        <a:t>借入金の利息費用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469151384"/>
                  </a:ext>
                </a:extLst>
              </a:tr>
              <a:tr h="216024">
                <a:tc>
                  <a:txBody>
                    <a:bodyPr/>
                    <a:lstStyle/>
                    <a:p>
                      <a:r>
                        <a:rPr kumimoji="1" lang="ja-JP" altLang="en-US" sz="900" b="0"/>
                        <a:t>その他の負債の利息費用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4029013000"/>
                  </a:ext>
                </a:extLst>
              </a:tr>
              <a:tr h="216024">
                <a:tc>
                  <a:txBody>
                    <a:bodyPr/>
                    <a:lstStyle/>
                    <a:p>
                      <a:r>
                        <a:rPr kumimoji="1" lang="ja-JP" altLang="en-US" sz="900" b="1"/>
                        <a:t>法人税所得税前</a:t>
                      </a:r>
                      <a:r>
                        <a:rPr lang="ja-JP" altLang="en-US" sz="900" b="1"/>
                        <a:t>純損益</a:t>
                      </a:r>
                      <a:endParaRPr kumimoji="1" lang="ja-JP" altLang="en-US" sz="9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866666119"/>
                  </a:ext>
                </a:extLst>
              </a:tr>
              <a:tr h="216024">
                <a:tc>
                  <a:txBody>
                    <a:bodyPr/>
                    <a:lstStyle/>
                    <a:p>
                      <a:r>
                        <a:rPr kumimoji="1" lang="ja-JP" altLang="en-US" sz="900" b="0"/>
                        <a:t>法人所得税</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255102999"/>
                  </a:ext>
                </a:extLst>
              </a:tr>
              <a:tr h="216024">
                <a:tc>
                  <a:txBody>
                    <a:bodyPr/>
                    <a:lstStyle/>
                    <a:p>
                      <a:r>
                        <a:rPr kumimoji="1" lang="ja-JP" altLang="en-US" sz="900" b="1"/>
                        <a:t>継続事業からの当期純</a:t>
                      </a:r>
                      <a:r>
                        <a:rPr lang="ja-JP" altLang="en-US" sz="900" b="1"/>
                        <a:t>損益</a:t>
                      </a:r>
                      <a:endParaRPr kumimoji="1" lang="ja-JP" altLang="en-US" sz="900"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849150898"/>
                  </a:ext>
                </a:extLst>
              </a:tr>
              <a:tr h="216024">
                <a:tc>
                  <a:txBody>
                    <a:bodyPr/>
                    <a:lstStyle/>
                    <a:p>
                      <a:r>
                        <a:rPr kumimoji="1" lang="ja-JP" altLang="en-US" sz="900" b="0"/>
                        <a:t>非継続事業からの</a:t>
                      </a:r>
                      <a:r>
                        <a:rPr lang="ja-JP" altLang="en-US" sz="900" b="0"/>
                        <a:t>純損益</a:t>
                      </a:r>
                      <a:endParaRPr kumimoji="1" lang="ja-JP" altLang="en-US" sz="9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338642555"/>
                  </a:ext>
                </a:extLst>
              </a:tr>
              <a:tr h="216024">
                <a:tc>
                  <a:txBody>
                    <a:bodyPr/>
                    <a:lstStyle/>
                    <a:p>
                      <a:r>
                        <a:rPr kumimoji="1" lang="ja-JP" altLang="en-US" sz="900" b="1" dirty="0"/>
                        <a:t>当期純</a:t>
                      </a:r>
                      <a:r>
                        <a:rPr lang="ja-JP" altLang="en-US" sz="900" b="1" dirty="0"/>
                        <a:t>損益</a:t>
                      </a:r>
                      <a:endParaRPr kumimoji="1" lang="ja-JP" altLang="en-US" sz="9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369339619"/>
                  </a:ext>
                </a:extLst>
              </a:tr>
            </a:tbl>
          </a:graphicData>
        </a:graphic>
      </p:graphicFrame>
      <p:sp>
        <p:nvSpPr>
          <p:cNvPr id="10" name="タイトル 3">
            <a:extLst>
              <a:ext uri="{FF2B5EF4-FFF2-40B4-BE49-F238E27FC236}">
                <a16:creationId xmlns:a16="http://schemas.microsoft.com/office/drawing/2014/main" id="{AA138434-6A64-FE5E-7358-D9DC667D748B}"/>
              </a:ext>
            </a:extLst>
          </p:cNvPr>
          <p:cNvSpPr>
            <a:spLocks noGrp="1"/>
          </p:cNvSpPr>
          <p:nvPr>
            <p:ph type="title"/>
          </p:nvPr>
        </p:nvSpPr>
        <p:spPr>
          <a:xfrm>
            <a:off x="358775" y="267494"/>
            <a:ext cx="8065225" cy="584267"/>
          </a:xfrm>
        </p:spPr>
        <p:txBody>
          <a:bodyPr/>
          <a:lstStyle/>
          <a:p>
            <a:r>
              <a:rPr lang="en-US" altLang="ja-JP" sz="2400" dirty="0" err="1">
                <a:latin typeface="+mn-ea"/>
              </a:rPr>
              <a:t>SuperStream</a:t>
            </a:r>
            <a:r>
              <a:rPr lang="en-US" altLang="ja-JP" sz="2400" dirty="0">
                <a:latin typeface="+mn-ea"/>
              </a:rPr>
              <a:t>-NX </a:t>
            </a:r>
            <a:r>
              <a:rPr lang="ja-JP" altLang="en-US" sz="2400" dirty="0">
                <a:latin typeface="+mn-ea"/>
              </a:rPr>
              <a:t>統合会計 </a:t>
            </a:r>
            <a:r>
              <a:rPr lang="ja-JP" altLang="en-US" sz="1800" dirty="0">
                <a:latin typeface="+mn-ea"/>
              </a:rPr>
              <a:t>機能改善</a:t>
            </a:r>
            <a:r>
              <a:rPr lang="ja-JP" altLang="en-US" sz="2400" dirty="0">
                <a:latin typeface="+mn-ea"/>
              </a:rPr>
              <a:t> </a:t>
            </a:r>
            <a:br>
              <a:rPr lang="en-US" altLang="ja-JP" sz="2800" dirty="0"/>
            </a:br>
            <a:r>
              <a:rPr lang="ja-JP" altLang="en-US" sz="1800" dirty="0"/>
              <a:t>５． </a:t>
            </a:r>
            <a:r>
              <a:rPr lang="en-US" altLang="ja-JP" sz="1800" dirty="0"/>
              <a:t>IFRS</a:t>
            </a:r>
            <a:r>
              <a:rPr lang="ja-JP" altLang="en-US" sz="1800" dirty="0"/>
              <a:t>第</a:t>
            </a:r>
            <a:r>
              <a:rPr lang="en-US" altLang="ja-JP" sz="1800" dirty="0"/>
              <a:t>18</a:t>
            </a:r>
            <a:r>
              <a:rPr lang="ja-JP" altLang="en-US" sz="1800" dirty="0"/>
              <a:t>号 財務諸表の表示について</a:t>
            </a:r>
            <a:endParaRPr kumimoji="1" lang="ja-JP" altLang="en-US" dirty="0"/>
          </a:p>
        </p:txBody>
      </p:sp>
      <p:sp>
        <p:nvSpPr>
          <p:cNvPr id="15" name="テキスト プレースホルダー 2">
            <a:extLst>
              <a:ext uri="{FF2B5EF4-FFF2-40B4-BE49-F238E27FC236}">
                <a16:creationId xmlns:a16="http://schemas.microsoft.com/office/drawing/2014/main" id="{30014A97-20C1-022A-150D-CA48A016258A}"/>
              </a:ext>
            </a:extLst>
          </p:cNvPr>
          <p:cNvSpPr txBox="1">
            <a:spLocks/>
          </p:cNvSpPr>
          <p:nvPr/>
        </p:nvSpPr>
        <p:spPr>
          <a:xfrm>
            <a:off x="514427" y="1364712"/>
            <a:ext cx="4237593" cy="3439286"/>
          </a:xfrm>
          <a:prstGeom prst="rect">
            <a:avLst/>
          </a:prstGeom>
        </p:spPr>
        <p:txBody>
          <a:bodyPr lIns="0" tIns="0" rIns="0" bIns="0" anchor="t"/>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国際財務報告基準（</a:t>
            </a:r>
            <a:r>
              <a:rPr lang="en-US" altLang="ja-JP" dirty="0">
                <a:solidFill>
                  <a:prstClr val="black"/>
                </a:solidFill>
              </a:rPr>
              <a:t>IFRS</a:t>
            </a:r>
            <a:r>
              <a:rPr lang="ja-JP" altLang="en-US" dirty="0">
                <a:solidFill>
                  <a:prstClr val="black"/>
                </a:solidFill>
              </a:rPr>
              <a:t>）の新基準</a:t>
            </a:r>
            <a:r>
              <a:rPr lang="en-US" altLang="ja-JP" dirty="0">
                <a:solidFill>
                  <a:prstClr val="black"/>
                </a:solidFill>
              </a:rPr>
              <a:t>IFRS</a:t>
            </a:r>
            <a:r>
              <a:rPr lang="ja-JP" altLang="en-US" dirty="0">
                <a:solidFill>
                  <a:prstClr val="black"/>
                </a:solidFill>
              </a:rPr>
              <a:t>第</a:t>
            </a:r>
            <a:r>
              <a:rPr lang="en-US" altLang="ja-JP" dirty="0">
                <a:solidFill>
                  <a:prstClr val="black"/>
                </a:solidFill>
              </a:rPr>
              <a:t>18</a:t>
            </a:r>
            <a:r>
              <a:rPr lang="ja-JP" altLang="en-US" dirty="0">
                <a:solidFill>
                  <a:prstClr val="black"/>
                </a:solidFill>
              </a:rPr>
              <a:t>号の適用によって、損益計算書の出力内容が変わります</a:t>
            </a:r>
            <a:endParaRPr lang="en-US" altLang="ja-JP" dirty="0">
              <a:solidFill>
                <a:prstClr val="black"/>
              </a:solidFill>
            </a:endParaRPr>
          </a:p>
          <a:p>
            <a:pPr>
              <a:lnSpc>
                <a:spcPts val="1900"/>
              </a:lnSpc>
              <a:buClr>
                <a:srgbClr val="F9BE00"/>
              </a:buClr>
            </a:pPr>
            <a:r>
              <a:rPr lang="en-US" altLang="ja-JP" dirty="0">
                <a:solidFill>
                  <a:prstClr val="black"/>
                </a:solidFill>
              </a:rPr>
              <a:t>IFRS</a:t>
            </a:r>
            <a:r>
              <a:rPr lang="ja-JP" altLang="en-US" dirty="0">
                <a:solidFill>
                  <a:prstClr val="black"/>
                </a:solidFill>
              </a:rPr>
              <a:t>第</a:t>
            </a:r>
            <a:r>
              <a:rPr lang="en-US" altLang="ja-JP" dirty="0">
                <a:solidFill>
                  <a:prstClr val="black"/>
                </a:solidFill>
              </a:rPr>
              <a:t>18</a:t>
            </a:r>
            <a:r>
              <a:rPr lang="ja-JP" altLang="en-US" dirty="0">
                <a:solidFill>
                  <a:prstClr val="black"/>
                </a:solidFill>
              </a:rPr>
              <a:t>号では従来の「法人所得税」「非継続事業」の</a:t>
            </a:r>
            <a:endParaRPr lang="en-US" altLang="ja-JP" dirty="0">
              <a:solidFill>
                <a:prstClr val="black"/>
              </a:solidFill>
            </a:endParaRPr>
          </a:p>
          <a:p>
            <a:pPr>
              <a:lnSpc>
                <a:spcPts val="1900"/>
              </a:lnSpc>
              <a:buClr>
                <a:srgbClr val="F9BE00"/>
              </a:buClr>
            </a:pPr>
            <a:r>
              <a:rPr lang="ja-JP" altLang="en-US" dirty="0">
                <a:solidFill>
                  <a:prstClr val="black"/>
                </a:solidFill>
              </a:rPr>
              <a:t>区分に加えて、新たに</a:t>
            </a:r>
            <a:r>
              <a:rPr lang="ja-JP" altLang="en-US" b="1" dirty="0">
                <a:solidFill>
                  <a:prstClr val="black"/>
                </a:solidFill>
              </a:rPr>
              <a:t>「営業」「投資」「財務」</a:t>
            </a:r>
            <a:r>
              <a:rPr lang="ja-JP" altLang="en-US" dirty="0">
                <a:solidFill>
                  <a:prstClr val="black"/>
                </a:solidFill>
              </a:rPr>
              <a:t>の</a:t>
            </a:r>
            <a:r>
              <a:rPr lang="en-US" altLang="ja-JP" dirty="0">
                <a:solidFill>
                  <a:prstClr val="black"/>
                </a:solidFill>
              </a:rPr>
              <a:t>3</a:t>
            </a:r>
            <a:r>
              <a:rPr lang="ja-JP" altLang="en-US" dirty="0">
                <a:solidFill>
                  <a:prstClr val="black"/>
                </a:solidFill>
              </a:rPr>
              <a:t>区分を</a:t>
            </a:r>
            <a:endParaRPr lang="en-US" altLang="ja-JP" dirty="0">
              <a:solidFill>
                <a:prstClr val="black"/>
              </a:solidFill>
            </a:endParaRPr>
          </a:p>
          <a:p>
            <a:pPr>
              <a:lnSpc>
                <a:spcPts val="1900"/>
              </a:lnSpc>
              <a:buClr>
                <a:srgbClr val="F9BE00"/>
              </a:buClr>
            </a:pPr>
            <a:r>
              <a:rPr lang="ja-JP" altLang="en-US" dirty="0">
                <a:solidFill>
                  <a:prstClr val="black"/>
                </a:solidFill>
              </a:rPr>
              <a:t>加えた</a:t>
            </a:r>
            <a:r>
              <a:rPr lang="en-US" altLang="ja-JP" dirty="0">
                <a:solidFill>
                  <a:prstClr val="black"/>
                </a:solidFill>
              </a:rPr>
              <a:t>5</a:t>
            </a:r>
            <a:r>
              <a:rPr lang="ja-JP" altLang="en-US" dirty="0">
                <a:solidFill>
                  <a:prstClr val="black"/>
                </a:solidFill>
              </a:rPr>
              <a:t>つの区分で分類します</a:t>
            </a:r>
            <a:endParaRPr lang="en-US" altLang="ja-JP" dirty="0">
              <a:solidFill>
                <a:prstClr val="black"/>
              </a:solidFill>
            </a:endParaRPr>
          </a:p>
          <a:p>
            <a:pPr>
              <a:lnSpc>
                <a:spcPts val="1900"/>
              </a:lnSpc>
              <a:buClr>
                <a:srgbClr val="F9BE00"/>
              </a:buClr>
            </a:pPr>
            <a:r>
              <a:rPr lang="ja-JP" altLang="en-US" dirty="0">
                <a:solidFill>
                  <a:prstClr val="black"/>
                </a:solidFill>
              </a:rPr>
              <a:t>また、営業区分に分類した収益及び費用の小計</a:t>
            </a:r>
            <a:r>
              <a:rPr lang="ja-JP" altLang="en-US" b="1" dirty="0">
                <a:solidFill>
                  <a:prstClr val="black"/>
                </a:solidFill>
              </a:rPr>
              <a:t>「営業損益」</a:t>
            </a:r>
            <a:r>
              <a:rPr lang="ja-JP" altLang="en-US" dirty="0">
                <a:solidFill>
                  <a:prstClr val="black"/>
                </a:solidFill>
              </a:rPr>
              <a:t>、</a:t>
            </a:r>
            <a:endParaRPr lang="en-US" altLang="ja-JP" dirty="0">
              <a:solidFill>
                <a:prstClr val="black"/>
              </a:solidFill>
            </a:endParaRPr>
          </a:p>
          <a:p>
            <a:pPr>
              <a:lnSpc>
                <a:spcPts val="1900"/>
              </a:lnSpc>
              <a:buClr>
                <a:srgbClr val="F9BE00"/>
              </a:buClr>
            </a:pPr>
            <a:r>
              <a:rPr lang="ja-JP" altLang="en-US" dirty="0">
                <a:solidFill>
                  <a:prstClr val="black"/>
                </a:solidFill>
              </a:rPr>
              <a:t>投資区分に分類した収益及び費用を営業損益に加減算した小計</a:t>
            </a:r>
            <a:r>
              <a:rPr lang="ja-JP" altLang="en-US" b="1" dirty="0">
                <a:solidFill>
                  <a:prstClr val="black"/>
                </a:solidFill>
              </a:rPr>
              <a:t>「財務及び法人所得税前純損益」</a:t>
            </a:r>
            <a:r>
              <a:rPr lang="ja-JP" altLang="en-US" dirty="0">
                <a:solidFill>
                  <a:prstClr val="black"/>
                </a:solidFill>
              </a:rPr>
              <a:t>を新たに表示することが求められます</a:t>
            </a:r>
            <a:endParaRPr lang="en-US" altLang="ja-JP" dirty="0">
              <a:solidFill>
                <a:prstClr val="black"/>
              </a:solidFill>
            </a:endParaRPr>
          </a:p>
          <a:p>
            <a:pPr>
              <a:lnSpc>
                <a:spcPts val="1900"/>
              </a:lnSpc>
              <a:buClr>
                <a:srgbClr val="F9BE00"/>
              </a:buClr>
            </a:pPr>
            <a:r>
              <a:rPr lang="en-US" altLang="ja-JP" dirty="0">
                <a:solidFill>
                  <a:prstClr val="black"/>
                </a:solidFill>
              </a:rPr>
              <a:t>IFRS</a:t>
            </a:r>
            <a:r>
              <a:rPr lang="ja-JP" altLang="en-US" dirty="0">
                <a:solidFill>
                  <a:prstClr val="black"/>
                </a:solidFill>
              </a:rPr>
              <a:t>第</a:t>
            </a:r>
            <a:r>
              <a:rPr lang="en-US" altLang="ja-JP" dirty="0">
                <a:solidFill>
                  <a:prstClr val="black"/>
                </a:solidFill>
              </a:rPr>
              <a:t>18</a:t>
            </a:r>
            <a:r>
              <a:rPr lang="ja-JP" altLang="en-US" dirty="0">
                <a:solidFill>
                  <a:prstClr val="black"/>
                </a:solidFill>
              </a:rPr>
              <a:t>号は、</a:t>
            </a:r>
            <a:r>
              <a:rPr lang="en-US" altLang="ja-JP" dirty="0">
                <a:solidFill>
                  <a:prstClr val="black"/>
                </a:solidFill>
              </a:rPr>
              <a:t>2027</a:t>
            </a:r>
            <a:r>
              <a:rPr lang="ja-JP" altLang="en-US" dirty="0">
                <a:solidFill>
                  <a:prstClr val="black"/>
                </a:solidFill>
              </a:rPr>
              <a:t>年</a:t>
            </a:r>
            <a:r>
              <a:rPr lang="en-US" altLang="ja-JP" dirty="0">
                <a:solidFill>
                  <a:prstClr val="black"/>
                </a:solidFill>
              </a:rPr>
              <a:t>1</a:t>
            </a:r>
            <a:r>
              <a:rPr lang="ja-JP" altLang="en-US" dirty="0">
                <a:solidFill>
                  <a:prstClr val="black"/>
                </a:solidFill>
              </a:rPr>
              <a:t>月</a:t>
            </a:r>
            <a:r>
              <a:rPr lang="en-US" altLang="ja-JP" dirty="0">
                <a:solidFill>
                  <a:prstClr val="black"/>
                </a:solidFill>
              </a:rPr>
              <a:t>1</a:t>
            </a:r>
            <a:r>
              <a:rPr lang="ja-JP" altLang="en-US" dirty="0">
                <a:solidFill>
                  <a:prstClr val="black"/>
                </a:solidFill>
              </a:rPr>
              <a:t>日以後に開始する事業年度から適用され、日本において</a:t>
            </a:r>
            <a:r>
              <a:rPr lang="en-US" altLang="ja-JP" dirty="0">
                <a:solidFill>
                  <a:prstClr val="black"/>
                </a:solidFill>
              </a:rPr>
              <a:t>IFRS</a:t>
            </a:r>
            <a:r>
              <a:rPr lang="ja-JP" altLang="en-US" dirty="0">
                <a:solidFill>
                  <a:prstClr val="black"/>
                </a:solidFill>
              </a:rPr>
              <a:t>を任意適用している</a:t>
            </a:r>
            <a:r>
              <a:rPr lang="en-US" altLang="ja-JP" dirty="0">
                <a:solidFill>
                  <a:prstClr val="black"/>
                </a:solidFill>
              </a:rPr>
              <a:t>3</a:t>
            </a:r>
            <a:r>
              <a:rPr lang="ja-JP" altLang="en-US" dirty="0">
                <a:solidFill>
                  <a:prstClr val="black"/>
                </a:solidFill>
              </a:rPr>
              <a:t>月決算会社の場合、</a:t>
            </a:r>
            <a:r>
              <a:rPr lang="en-US" altLang="ja-JP" dirty="0">
                <a:solidFill>
                  <a:prstClr val="black"/>
                </a:solidFill>
              </a:rPr>
              <a:t>2027</a:t>
            </a:r>
            <a:r>
              <a:rPr lang="ja-JP" altLang="en-US" dirty="0">
                <a:solidFill>
                  <a:prstClr val="black"/>
                </a:solidFill>
              </a:rPr>
              <a:t>年</a:t>
            </a:r>
            <a:r>
              <a:rPr lang="en-US" altLang="ja-JP" dirty="0">
                <a:solidFill>
                  <a:prstClr val="black"/>
                </a:solidFill>
              </a:rPr>
              <a:t>4</a:t>
            </a:r>
            <a:r>
              <a:rPr lang="ja-JP" altLang="en-US" dirty="0">
                <a:solidFill>
                  <a:prstClr val="black"/>
                </a:solidFill>
              </a:rPr>
              <a:t>月に開始する</a:t>
            </a:r>
            <a:r>
              <a:rPr lang="en-US" altLang="ja-JP" dirty="0">
                <a:solidFill>
                  <a:prstClr val="black"/>
                </a:solidFill>
              </a:rPr>
              <a:t>2028</a:t>
            </a:r>
            <a:r>
              <a:rPr lang="ja-JP" altLang="en-US" dirty="0">
                <a:solidFill>
                  <a:prstClr val="black"/>
                </a:solidFill>
              </a:rPr>
              <a:t>年</a:t>
            </a:r>
            <a:r>
              <a:rPr lang="en-US" altLang="ja-JP" dirty="0">
                <a:solidFill>
                  <a:prstClr val="black"/>
                </a:solidFill>
              </a:rPr>
              <a:t>3</a:t>
            </a:r>
            <a:r>
              <a:rPr lang="ja-JP" altLang="en-US" dirty="0">
                <a:solidFill>
                  <a:prstClr val="black"/>
                </a:solidFill>
              </a:rPr>
              <a:t>月期から適用対象となります　</a:t>
            </a:r>
            <a:endParaRPr lang="en-US" altLang="ja-JP" dirty="0">
              <a:solidFill>
                <a:prstClr val="black"/>
              </a:solidFill>
            </a:endParaRPr>
          </a:p>
          <a:p>
            <a:pPr>
              <a:lnSpc>
                <a:spcPts val="1900"/>
              </a:lnSpc>
              <a:buClr>
                <a:srgbClr val="F9BE00"/>
              </a:buClr>
            </a:pPr>
            <a:r>
              <a:rPr lang="ja-JP" altLang="en-US" dirty="0">
                <a:solidFill>
                  <a:prstClr val="black"/>
                </a:solidFill>
              </a:rPr>
              <a:t>なお、早期適用も認められています</a:t>
            </a:r>
            <a:endParaRPr lang="en-US" altLang="ja-JP" dirty="0">
              <a:solidFill>
                <a:prstClr val="black"/>
              </a:solidFill>
            </a:endParaRP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a:p>
            <a:pPr>
              <a:lnSpc>
                <a:spcPts val="1900"/>
              </a:lnSpc>
              <a:buClr>
                <a:srgbClr val="F9BE00"/>
              </a:buClr>
            </a:pPr>
            <a:endParaRPr lang="ja-JP" altLang="en-US" dirty="0">
              <a:solidFill>
                <a:prstClr val="black"/>
              </a:solidFill>
            </a:endParaRPr>
          </a:p>
        </p:txBody>
      </p:sp>
      <p:sp>
        <p:nvSpPr>
          <p:cNvPr id="16" name="四角形: 角を丸くする 15">
            <a:extLst>
              <a:ext uri="{FF2B5EF4-FFF2-40B4-BE49-F238E27FC236}">
                <a16:creationId xmlns:a16="http://schemas.microsoft.com/office/drawing/2014/main" id="{ED1C9FE7-2B8B-DF16-E222-2B48EFDA931A}"/>
              </a:ext>
            </a:extLst>
          </p:cNvPr>
          <p:cNvSpPr/>
          <p:nvPr/>
        </p:nvSpPr>
        <p:spPr>
          <a:xfrm>
            <a:off x="8019952" y="1343662"/>
            <a:ext cx="792000" cy="904051"/>
          </a:xfrm>
          <a:prstGeom prst="round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営業</a:t>
            </a:r>
            <a:endParaRPr kumimoji="1" lang="en-US" altLang="ja-JP" sz="1200">
              <a:solidFill>
                <a:schemeClr val="bg1"/>
              </a:solidFill>
            </a:endParaRPr>
          </a:p>
        </p:txBody>
      </p:sp>
      <p:sp>
        <p:nvSpPr>
          <p:cNvPr id="17" name="四角形: 角を丸くする 16">
            <a:extLst>
              <a:ext uri="{FF2B5EF4-FFF2-40B4-BE49-F238E27FC236}">
                <a16:creationId xmlns:a16="http://schemas.microsoft.com/office/drawing/2014/main" id="{5B4042AF-7CA6-A51D-4C57-D7C70D4572B9}"/>
              </a:ext>
            </a:extLst>
          </p:cNvPr>
          <p:cNvSpPr/>
          <p:nvPr/>
        </p:nvSpPr>
        <p:spPr>
          <a:xfrm>
            <a:off x="8019952" y="2463737"/>
            <a:ext cx="792000" cy="480125"/>
          </a:xfrm>
          <a:prstGeom prst="round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投資</a:t>
            </a:r>
          </a:p>
        </p:txBody>
      </p:sp>
      <p:sp>
        <p:nvSpPr>
          <p:cNvPr id="19" name="四角形: 角を丸くする 18">
            <a:extLst>
              <a:ext uri="{FF2B5EF4-FFF2-40B4-BE49-F238E27FC236}">
                <a16:creationId xmlns:a16="http://schemas.microsoft.com/office/drawing/2014/main" id="{A37A9A6E-B480-6243-CC8B-AC5A641CC1F8}"/>
              </a:ext>
            </a:extLst>
          </p:cNvPr>
          <p:cNvSpPr/>
          <p:nvPr/>
        </p:nvSpPr>
        <p:spPr>
          <a:xfrm>
            <a:off x="8028472" y="3159886"/>
            <a:ext cx="792000" cy="480125"/>
          </a:xfrm>
          <a:prstGeom prst="round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財務</a:t>
            </a:r>
          </a:p>
        </p:txBody>
      </p:sp>
      <p:sp>
        <p:nvSpPr>
          <p:cNvPr id="22" name="四角形: 角を丸くする 21">
            <a:extLst>
              <a:ext uri="{FF2B5EF4-FFF2-40B4-BE49-F238E27FC236}">
                <a16:creationId xmlns:a16="http://schemas.microsoft.com/office/drawing/2014/main" id="{8FAE0CC4-F91A-9F41-A73A-20D813F4113C}"/>
              </a:ext>
            </a:extLst>
          </p:cNvPr>
          <p:cNvSpPr/>
          <p:nvPr/>
        </p:nvSpPr>
        <p:spPr>
          <a:xfrm>
            <a:off x="8028472" y="3856035"/>
            <a:ext cx="792000" cy="227883"/>
          </a:xfrm>
          <a:prstGeom prst="round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a:solidFill>
                  <a:schemeClr val="bg1"/>
                </a:solidFill>
              </a:rPr>
              <a:t>法人所得税</a:t>
            </a:r>
            <a:endParaRPr kumimoji="1" lang="ja-JP" altLang="en-US" sz="900">
              <a:solidFill>
                <a:schemeClr val="bg1"/>
              </a:solidFill>
            </a:endParaRPr>
          </a:p>
        </p:txBody>
      </p:sp>
      <p:sp>
        <p:nvSpPr>
          <p:cNvPr id="23" name="四角形: 角を丸くする 22">
            <a:extLst>
              <a:ext uri="{FF2B5EF4-FFF2-40B4-BE49-F238E27FC236}">
                <a16:creationId xmlns:a16="http://schemas.microsoft.com/office/drawing/2014/main" id="{F04D1C3A-F8EF-AE83-84CD-C274C81725B3}"/>
              </a:ext>
            </a:extLst>
          </p:cNvPr>
          <p:cNvSpPr/>
          <p:nvPr/>
        </p:nvSpPr>
        <p:spPr>
          <a:xfrm>
            <a:off x="8028472" y="4314971"/>
            <a:ext cx="792000" cy="227883"/>
          </a:xfrm>
          <a:prstGeom prst="round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a:solidFill>
                  <a:schemeClr val="bg1"/>
                </a:solidFill>
              </a:rPr>
              <a:t>非継続事業</a:t>
            </a:r>
          </a:p>
        </p:txBody>
      </p:sp>
      <p:sp>
        <p:nvSpPr>
          <p:cNvPr id="24" name="テキスト プレースホルダー 2">
            <a:extLst>
              <a:ext uri="{FF2B5EF4-FFF2-40B4-BE49-F238E27FC236}">
                <a16:creationId xmlns:a16="http://schemas.microsoft.com/office/drawing/2014/main" id="{37B6D1B9-151E-805B-26CA-82599CC0DCFC}"/>
              </a:ext>
            </a:extLst>
          </p:cNvPr>
          <p:cNvSpPr txBox="1">
            <a:spLocks/>
          </p:cNvSpPr>
          <p:nvPr/>
        </p:nvSpPr>
        <p:spPr>
          <a:xfrm>
            <a:off x="346435" y="1021556"/>
            <a:ext cx="4274580" cy="68609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0">
              <a:lnSpc>
                <a:spcPts val="1900"/>
              </a:lnSpc>
              <a:buClr>
                <a:srgbClr val="F9BE00"/>
              </a:buClr>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lang="en-US" altLang="ja-JP" sz="1400" b="1">
                <a:solidFill>
                  <a:srgbClr val="008CCF"/>
                </a:solidFill>
                <a:latin typeface="メイリオ"/>
                <a:ea typeface="メイリオ"/>
              </a:rPr>
              <a:t>IFRS</a:t>
            </a:r>
            <a:r>
              <a:rPr lang="ja-JP" altLang="en-US" sz="1400" b="1">
                <a:solidFill>
                  <a:srgbClr val="008CCF"/>
                </a:solidFill>
                <a:latin typeface="メイリオ"/>
                <a:ea typeface="メイリオ"/>
              </a:rPr>
              <a:t>第</a:t>
            </a:r>
            <a:r>
              <a:rPr lang="en-US" altLang="ja-JP" sz="1400" b="1">
                <a:solidFill>
                  <a:srgbClr val="008CCF"/>
                </a:solidFill>
                <a:latin typeface="メイリオ"/>
                <a:ea typeface="メイリオ"/>
              </a:rPr>
              <a:t>18</a:t>
            </a:r>
            <a:r>
              <a:rPr lang="ja-JP" altLang="en-US" sz="1400" b="1">
                <a:solidFill>
                  <a:srgbClr val="008CCF"/>
                </a:solidFill>
                <a:latin typeface="メイリオ"/>
                <a:ea typeface="メイリオ"/>
              </a:rPr>
              <a:t>号</a:t>
            </a:r>
            <a:r>
              <a:rPr lang="ja-JP" altLang="en-US" sz="1400" b="1">
                <a:solidFill>
                  <a:schemeClr val="tx2"/>
                </a:solidFill>
              </a:rPr>
              <a:t>「財務諸表における表示及び開示」</a:t>
            </a:r>
            <a:endParaRPr lang="en-US" altLang="ja-JP" sz="1100">
              <a:solidFill>
                <a:prstClr val="black"/>
              </a:solidFill>
              <a:latin typeface="メイリオ"/>
              <a:ea typeface="メイリオ"/>
            </a:endParaRPr>
          </a:p>
        </p:txBody>
      </p:sp>
      <p:sp>
        <p:nvSpPr>
          <p:cNvPr id="26" name="テキスト ボックス 25">
            <a:extLst>
              <a:ext uri="{FF2B5EF4-FFF2-40B4-BE49-F238E27FC236}">
                <a16:creationId xmlns:a16="http://schemas.microsoft.com/office/drawing/2014/main" id="{2FDC48A6-D6B3-B38E-10AB-D8A1E8465373}"/>
              </a:ext>
            </a:extLst>
          </p:cNvPr>
          <p:cNvSpPr txBox="1"/>
          <p:nvPr/>
        </p:nvSpPr>
        <p:spPr>
          <a:xfrm>
            <a:off x="5188330" y="2247713"/>
            <a:ext cx="1172367" cy="276999"/>
          </a:xfrm>
          <a:prstGeom prst="rect">
            <a:avLst/>
          </a:prstGeom>
          <a:noFill/>
        </p:spPr>
        <p:txBody>
          <a:bodyPr wrap="square">
            <a:spAutoFit/>
          </a:bodyPr>
          <a:lstStyle/>
          <a:p>
            <a:r>
              <a:rPr kumimoji="1" lang="ja-JP" altLang="en-US" sz="1200" b="1">
                <a:solidFill>
                  <a:srgbClr val="FFC000"/>
                </a:solidFill>
              </a:rPr>
              <a:t>小計→</a:t>
            </a:r>
          </a:p>
        </p:txBody>
      </p:sp>
      <p:sp>
        <p:nvSpPr>
          <p:cNvPr id="27" name="テキスト ボックス 26">
            <a:extLst>
              <a:ext uri="{FF2B5EF4-FFF2-40B4-BE49-F238E27FC236}">
                <a16:creationId xmlns:a16="http://schemas.microsoft.com/office/drawing/2014/main" id="{729A2F02-16B5-FC9D-5CE5-F8CBD44D05B2}"/>
              </a:ext>
            </a:extLst>
          </p:cNvPr>
          <p:cNvSpPr txBox="1"/>
          <p:nvPr/>
        </p:nvSpPr>
        <p:spPr>
          <a:xfrm>
            <a:off x="5184070" y="2943862"/>
            <a:ext cx="1172367" cy="276999"/>
          </a:xfrm>
          <a:prstGeom prst="rect">
            <a:avLst/>
          </a:prstGeom>
          <a:noFill/>
        </p:spPr>
        <p:txBody>
          <a:bodyPr wrap="square">
            <a:spAutoFit/>
          </a:bodyPr>
          <a:lstStyle/>
          <a:p>
            <a:r>
              <a:rPr kumimoji="1" lang="ja-JP" altLang="en-US" sz="1200" b="1">
                <a:solidFill>
                  <a:srgbClr val="FFC000"/>
                </a:solidFill>
              </a:rPr>
              <a:t>小計→</a:t>
            </a:r>
          </a:p>
        </p:txBody>
      </p:sp>
      <p:sp>
        <p:nvSpPr>
          <p:cNvPr id="29" name="テキスト ボックス 28">
            <a:extLst>
              <a:ext uri="{FF2B5EF4-FFF2-40B4-BE49-F238E27FC236}">
                <a16:creationId xmlns:a16="http://schemas.microsoft.com/office/drawing/2014/main" id="{4F39E2D7-F30B-0434-11AA-EDA0457672E6}"/>
              </a:ext>
            </a:extLst>
          </p:cNvPr>
          <p:cNvSpPr txBox="1"/>
          <p:nvPr/>
        </p:nvSpPr>
        <p:spPr>
          <a:xfrm>
            <a:off x="5941522" y="1102995"/>
            <a:ext cx="1817992" cy="261610"/>
          </a:xfrm>
          <a:prstGeom prst="rect">
            <a:avLst/>
          </a:prstGeom>
          <a:noFill/>
        </p:spPr>
        <p:txBody>
          <a:bodyPr wrap="square">
            <a:spAutoFit/>
          </a:bodyPr>
          <a:lstStyle/>
          <a:p>
            <a:pPr algn="ctr"/>
            <a:r>
              <a:rPr lang="ja-JP" altLang="en-US" sz="1100" b="1">
                <a:solidFill>
                  <a:prstClr val="black"/>
                </a:solidFill>
              </a:rPr>
              <a:t>損益計算書</a:t>
            </a:r>
            <a:endParaRPr lang="ja-JP" altLang="en-US" sz="1100" b="1"/>
          </a:p>
        </p:txBody>
      </p:sp>
      <p:sp>
        <p:nvSpPr>
          <p:cNvPr id="30" name="正方形/長方形 29">
            <a:extLst>
              <a:ext uri="{FF2B5EF4-FFF2-40B4-BE49-F238E27FC236}">
                <a16:creationId xmlns:a16="http://schemas.microsoft.com/office/drawing/2014/main" id="{027B9277-87C5-D590-2C30-F7B153CFC5BA}"/>
              </a:ext>
            </a:extLst>
          </p:cNvPr>
          <p:cNvSpPr/>
          <p:nvPr/>
        </p:nvSpPr>
        <p:spPr>
          <a:xfrm>
            <a:off x="7947944" y="1287465"/>
            <a:ext cx="980540" cy="2436413"/>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31" name="正方形/長方形 30">
            <a:extLst>
              <a:ext uri="{FF2B5EF4-FFF2-40B4-BE49-F238E27FC236}">
                <a16:creationId xmlns:a16="http://schemas.microsoft.com/office/drawing/2014/main" id="{9C37B1FB-FB41-08C3-A5DC-04EB01647998}"/>
              </a:ext>
            </a:extLst>
          </p:cNvPr>
          <p:cNvSpPr/>
          <p:nvPr/>
        </p:nvSpPr>
        <p:spPr>
          <a:xfrm>
            <a:off x="5184069" y="2199639"/>
            <a:ext cx="2714680" cy="325074"/>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32" name="正方形/長方形 31">
            <a:extLst>
              <a:ext uri="{FF2B5EF4-FFF2-40B4-BE49-F238E27FC236}">
                <a16:creationId xmlns:a16="http://schemas.microsoft.com/office/drawing/2014/main" id="{FE29688A-20A5-6B72-4D6C-A134F3C8B661}"/>
              </a:ext>
            </a:extLst>
          </p:cNvPr>
          <p:cNvSpPr/>
          <p:nvPr/>
        </p:nvSpPr>
        <p:spPr>
          <a:xfrm>
            <a:off x="5184068" y="2897663"/>
            <a:ext cx="2714681" cy="325074"/>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Tree>
    <p:extLst>
      <p:ext uri="{BB962C8B-B14F-4D97-AF65-F5344CB8AC3E}">
        <p14:creationId xmlns:p14="http://schemas.microsoft.com/office/powerpoint/2010/main" val="27298417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B4C9D-6406-4A4C-11ED-0EDA6DDCD7FD}"/>
            </a:ext>
          </a:extLst>
        </p:cNvPr>
        <p:cNvGrpSpPr/>
        <p:nvPr/>
      </p:nvGrpSpPr>
      <p:grpSpPr>
        <a:xfrm>
          <a:off x="0" y="0"/>
          <a:ext cx="0" cy="0"/>
          <a:chOff x="0" y="0"/>
          <a:chExt cx="0" cy="0"/>
        </a:xfrm>
      </p:grpSpPr>
      <p:sp>
        <p:nvSpPr>
          <p:cNvPr id="8" name="タイトル 3">
            <a:extLst>
              <a:ext uri="{FF2B5EF4-FFF2-40B4-BE49-F238E27FC236}">
                <a16:creationId xmlns:a16="http://schemas.microsoft.com/office/drawing/2014/main" id="{60D746BC-3C4B-D8A0-54AE-C8C83A27963D}"/>
              </a:ext>
            </a:extLst>
          </p:cNvPr>
          <p:cNvSpPr txBox="1">
            <a:spLocks/>
          </p:cNvSpPr>
          <p:nvPr/>
        </p:nvSpPr>
        <p:spPr>
          <a:xfrm>
            <a:off x="251520" y="293893"/>
            <a:ext cx="9139630" cy="583200"/>
          </a:xfrm>
          <a:prstGeom prst="rect">
            <a:avLst/>
          </a:prstGeom>
        </p:spPr>
        <p:txBody>
          <a:bodyPr lIns="0" tIns="0" rIns="0" bIns="0" anchor="t" anchorCtr="0"/>
          <a:lstStyle>
            <a:lvl1pPr algn="l" defTabSz="914400" rtl="0" eaLnBrk="1" latinLnBrk="0" hangingPunct="1">
              <a:lnSpc>
                <a:spcPct val="100000"/>
              </a:lnSpc>
              <a:spcBef>
                <a:spcPct val="0"/>
              </a:spcBef>
              <a:buNone/>
              <a:defRPr kumimoji="1" sz="2200" b="1" kern="1200">
                <a:solidFill>
                  <a:schemeClr val="tx2"/>
                </a:solidFill>
                <a:latin typeface="+mj-lt"/>
                <a:ea typeface="+mj-ea"/>
                <a:cs typeface="+mj-cs"/>
              </a:defRPr>
            </a:lvl1pPr>
          </a:lstStyle>
          <a:p>
            <a:r>
              <a:rPr lang="en-US" altLang="ja-JP" sz="2400" err="1">
                <a:latin typeface="+mn-ea"/>
              </a:rPr>
              <a:t>SuperStream</a:t>
            </a:r>
            <a:r>
              <a:rPr lang="en-US" altLang="ja-JP" sz="2400">
                <a:latin typeface="+mn-ea"/>
              </a:rPr>
              <a:t>-NX </a:t>
            </a:r>
            <a:r>
              <a:rPr lang="ja-JP" altLang="en-US" sz="2400">
                <a:latin typeface="+mn-ea"/>
              </a:rPr>
              <a:t>統合会計</a:t>
            </a:r>
            <a:r>
              <a:rPr lang="en-US" altLang="ja-JP" sz="2400">
                <a:latin typeface="+mn-ea"/>
              </a:rPr>
              <a:t> </a:t>
            </a:r>
            <a:r>
              <a:rPr lang="ja-JP" altLang="en-US" sz="1800">
                <a:latin typeface="+mn-ea"/>
              </a:rPr>
              <a:t>機能改善　 </a:t>
            </a:r>
            <a:br>
              <a:rPr lang="en-US" altLang="ja-JP" sz="2800"/>
            </a:br>
            <a:r>
              <a:rPr lang="ja-JP" altLang="en-US" sz="1800"/>
              <a:t>５． </a:t>
            </a:r>
            <a:r>
              <a:rPr lang="en-US" altLang="ja-JP" sz="1800"/>
              <a:t>IFRS</a:t>
            </a:r>
            <a:r>
              <a:rPr lang="ja-JP" altLang="en-US" sz="1800"/>
              <a:t>第</a:t>
            </a:r>
            <a:r>
              <a:rPr lang="en-US" altLang="ja-JP" sz="1800"/>
              <a:t>18</a:t>
            </a:r>
            <a:r>
              <a:rPr lang="ja-JP" altLang="en-US" sz="1800"/>
              <a:t>号 財務諸表の表示について</a:t>
            </a:r>
            <a:br>
              <a:rPr lang="en-US" altLang="ja-JP" sz="1600"/>
            </a:br>
            <a:endParaRPr lang="ja-JP" altLang="en-US"/>
          </a:p>
        </p:txBody>
      </p:sp>
      <p:sp>
        <p:nvSpPr>
          <p:cNvPr id="9" name="テキスト ボックス 8">
            <a:extLst>
              <a:ext uri="{FF2B5EF4-FFF2-40B4-BE49-F238E27FC236}">
                <a16:creationId xmlns:a16="http://schemas.microsoft.com/office/drawing/2014/main" id="{7E258D70-EAA6-C44C-4CB5-77F81CA48343}"/>
              </a:ext>
            </a:extLst>
          </p:cNvPr>
          <p:cNvSpPr txBox="1"/>
          <p:nvPr/>
        </p:nvSpPr>
        <p:spPr>
          <a:xfrm>
            <a:off x="495692" y="1348349"/>
            <a:ext cx="7849629" cy="1166629"/>
          </a:xfrm>
          <a:prstGeom prst="rect">
            <a:avLst/>
          </a:prstGeom>
          <a:noFill/>
          <a:ln w="44450">
            <a:solidFill>
              <a:schemeClr val="tx2"/>
            </a:solidFill>
            <a:prstDash val="sysDot"/>
          </a:ln>
        </p:spPr>
        <p:txBody>
          <a:bodyPr vert="eaVert" wrap="square" rtlCol="0">
            <a:spAutoFit/>
          </a:bodyPr>
          <a:lstStyle/>
          <a:p>
            <a:endParaRPr kumimoji="1" lang="ja-JP" altLang="en-US"/>
          </a:p>
        </p:txBody>
      </p:sp>
      <p:sp>
        <p:nvSpPr>
          <p:cNvPr id="22" name="テキスト プレースホルダー 2">
            <a:extLst>
              <a:ext uri="{FF2B5EF4-FFF2-40B4-BE49-F238E27FC236}">
                <a16:creationId xmlns:a16="http://schemas.microsoft.com/office/drawing/2014/main" id="{59FF7041-DF80-9EEE-971C-48081E7C4D5A}"/>
              </a:ext>
            </a:extLst>
          </p:cNvPr>
          <p:cNvSpPr txBox="1">
            <a:spLocks/>
          </p:cNvSpPr>
          <p:nvPr/>
        </p:nvSpPr>
        <p:spPr>
          <a:xfrm>
            <a:off x="346435" y="938744"/>
            <a:ext cx="4274580" cy="68609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lang="en-US" altLang="ja-JP" sz="1400" b="1">
                <a:solidFill>
                  <a:srgbClr val="008CCF"/>
                </a:solidFill>
                <a:latin typeface="メイリオ"/>
                <a:ea typeface="メイリオ"/>
              </a:rPr>
              <a:t>IFRS</a:t>
            </a:r>
            <a:r>
              <a:rPr lang="ja-JP" altLang="en-US" sz="1400" b="1">
                <a:solidFill>
                  <a:srgbClr val="008CCF"/>
                </a:solidFill>
                <a:latin typeface="メイリオ"/>
                <a:ea typeface="メイリオ"/>
              </a:rPr>
              <a:t>第</a:t>
            </a:r>
            <a:r>
              <a:rPr lang="en-US" altLang="ja-JP" sz="1400" b="1">
                <a:solidFill>
                  <a:srgbClr val="008CCF"/>
                </a:solidFill>
                <a:latin typeface="メイリオ"/>
                <a:ea typeface="メイリオ"/>
              </a:rPr>
              <a:t>18</a:t>
            </a:r>
            <a:r>
              <a:rPr lang="ja-JP" altLang="en-US" sz="1400" b="1">
                <a:solidFill>
                  <a:srgbClr val="008CCF"/>
                </a:solidFill>
                <a:latin typeface="メイリオ"/>
                <a:ea typeface="メイリオ"/>
              </a:rPr>
              <a:t>号に対する</a:t>
            </a:r>
            <a:r>
              <a:rPr lang="en-US" altLang="ja-JP" sz="1400" b="1">
                <a:solidFill>
                  <a:srgbClr val="008CCF"/>
                </a:solidFill>
                <a:latin typeface="メイリオ"/>
                <a:ea typeface="メイリオ"/>
              </a:rPr>
              <a:t>NX</a:t>
            </a:r>
            <a:r>
              <a:rPr lang="ja-JP" altLang="en-US" sz="1400" b="1">
                <a:solidFill>
                  <a:srgbClr val="008CCF"/>
                </a:solidFill>
                <a:latin typeface="メイリオ"/>
                <a:ea typeface="メイリオ"/>
              </a:rPr>
              <a:t>での対応</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endParaRPr lang="en-US" altLang="ja-JP" sz="1100">
              <a:solidFill>
                <a:prstClr val="black"/>
              </a:solidFill>
              <a:latin typeface="メイリオ"/>
              <a:ea typeface="メイリオ"/>
            </a:endParaRPr>
          </a:p>
        </p:txBody>
      </p:sp>
      <p:sp>
        <p:nvSpPr>
          <p:cNvPr id="19" name="右矢印 23">
            <a:extLst>
              <a:ext uri="{FF2B5EF4-FFF2-40B4-BE49-F238E27FC236}">
                <a16:creationId xmlns:a16="http://schemas.microsoft.com/office/drawing/2014/main" id="{024F4440-29E0-A167-666C-35D7FB055B44}"/>
              </a:ext>
            </a:extLst>
          </p:cNvPr>
          <p:cNvSpPr/>
          <p:nvPr/>
        </p:nvSpPr>
        <p:spPr>
          <a:xfrm rot="5400000">
            <a:off x="4095334" y="2609055"/>
            <a:ext cx="460579" cy="464944"/>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solidFill>
                <a:schemeClr val="tx2"/>
              </a:solidFill>
            </a:endParaRPr>
          </a:p>
        </p:txBody>
      </p:sp>
      <p:sp>
        <p:nvSpPr>
          <p:cNvPr id="2" name="スライド番号プレースホルダー 1">
            <a:extLst>
              <a:ext uri="{FF2B5EF4-FFF2-40B4-BE49-F238E27FC236}">
                <a16:creationId xmlns:a16="http://schemas.microsoft.com/office/drawing/2014/main" id="{3BDDAA10-5952-F587-8C42-12125F63105D}"/>
              </a:ext>
            </a:extLst>
          </p:cNvPr>
          <p:cNvSpPr>
            <a:spLocks noGrp="1"/>
          </p:cNvSpPr>
          <p:nvPr>
            <p:ph type="sldNum" sz="quarter" idx="12"/>
          </p:nvPr>
        </p:nvSpPr>
        <p:spPr/>
        <p:txBody>
          <a:bodyPr/>
          <a:lstStyle/>
          <a:p>
            <a:fld id="{78AE49ED-73EF-499C-8307-28EB0E7CF529}" type="slidenum">
              <a:rPr kumimoji="1" lang="ja-JP" altLang="en-US" smtClean="0"/>
              <a:t>95</a:t>
            </a:fld>
            <a:endParaRPr kumimoji="1" lang="ja-JP" altLang="en-US"/>
          </a:p>
        </p:txBody>
      </p:sp>
      <p:sp>
        <p:nvSpPr>
          <p:cNvPr id="5" name="フッター プレースホルダー 4">
            <a:extLst>
              <a:ext uri="{FF2B5EF4-FFF2-40B4-BE49-F238E27FC236}">
                <a16:creationId xmlns:a16="http://schemas.microsoft.com/office/drawing/2014/main" id="{4521AC1B-FDD7-43A5-B8DA-730CCEE70DAD}"/>
              </a:ext>
            </a:extLst>
          </p:cNvPr>
          <p:cNvSpPr>
            <a:spLocks noGrp="1"/>
          </p:cNvSpPr>
          <p:nvPr>
            <p:ph type="ftr" sz="quarter" idx="3"/>
          </p:nvPr>
        </p:nvSpPr>
        <p:spPr/>
        <p:txBody>
          <a:bodyPr/>
          <a:lstStyle/>
          <a:p>
            <a:r>
              <a:rPr lang="en-US" altLang="ja-JP"/>
              <a:t>©2026 Canon IT Solutions Inc. All rights reserved.</a:t>
            </a:r>
            <a:endParaRPr lang="ja-JP" altLang="en-US"/>
          </a:p>
        </p:txBody>
      </p:sp>
      <p:grpSp>
        <p:nvGrpSpPr>
          <p:cNvPr id="24" name="グループ化 23">
            <a:extLst>
              <a:ext uri="{FF2B5EF4-FFF2-40B4-BE49-F238E27FC236}">
                <a16:creationId xmlns:a16="http://schemas.microsoft.com/office/drawing/2014/main" id="{3CA962DE-2356-E1F2-DC4C-6D6EB2F614B7}"/>
              </a:ext>
            </a:extLst>
          </p:cNvPr>
          <p:cNvGrpSpPr/>
          <p:nvPr/>
        </p:nvGrpSpPr>
        <p:grpSpPr>
          <a:xfrm>
            <a:off x="342069" y="3836507"/>
            <a:ext cx="3764986" cy="820275"/>
            <a:chOff x="1815890" y="2803286"/>
            <a:chExt cx="3764986" cy="820275"/>
          </a:xfrm>
        </p:grpSpPr>
        <p:sp>
          <p:nvSpPr>
            <p:cNvPr id="10" name="テキスト プレースホルダー 2">
              <a:extLst>
                <a:ext uri="{FF2B5EF4-FFF2-40B4-BE49-F238E27FC236}">
                  <a16:creationId xmlns:a16="http://schemas.microsoft.com/office/drawing/2014/main" id="{FE2F9E6D-E5EB-72ED-DBD2-5E9DC3AD738E}"/>
                </a:ext>
              </a:extLst>
            </p:cNvPr>
            <p:cNvSpPr txBox="1">
              <a:spLocks/>
            </p:cNvSpPr>
            <p:nvPr/>
          </p:nvSpPr>
          <p:spPr>
            <a:xfrm>
              <a:off x="2049377" y="2803286"/>
              <a:ext cx="3383948" cy="32124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b="1" u="sng">
                  <a:solidFill>
                    <a:prstClr val="black"/>
                  </a:solidFill>
                </a:rPr>
                <a:t>設定が必要なマスタ</a:t>
              </a:r>
              <a:endParaRPr lang="en-US" altLang="ja-JP">
                <a:solidFill>
                  <a:prstClr val="black"/>
                </a:solidFill>
              </a:endParaRPr>
            </a:p>
          </p:txBody>
        </p:sp>
        <p:sp>
          <p:nvSpPr>
            <p:cNvPr id="12" name="正方形/長方形 11">
              <a:extLst>
                <a:ext uri="{FF2B5EF4-FFF2-40B4-BE49-F238E27FC236}">
                  <a16:creationId xmlns:a16="http://schemas.microsoft.com/office/drawing/2014/main" id="{D5FC4EC9-E78F-D0E2-C852-65A2229605EB}"/>
                </a:ext>
              </a:extLst>
            </p:cNvPr>
            <p:cNvSpPr/>
            <p:nvPr/>
          </p:nvSpPr>
          <p:spPr>
            <a:xfrm>
              <a:off x="1815890" y="3058663"/>
              <a:ext cx="3764986" cy="564898"/>
            </a:xfrm>
            <a:prstGeom prst="rect">
              <a:avLst/>
            </a:prstGeom>
          </p:spPr>
          <p:txBody>
            <a:bodyPr wrap="square">
              <a:spAutoFit/>
            </a:bodyPr>
            <a:lstStyle/>
            <a:p>
              <a:pPr marL="358775" indent="-171450">
                <a:lnSpc>
                  <a:spcPts val="1900"/>
                </a:lnSpc>
                <a:buClr>
                  <a:schemeClr val="tx1"/>
                </a:buClr>
                <a:buFont typeface="Arial" panose="020B0604020202020204" pitchFamily="34" charset="0"/>
                <a:buChar char="•"/>
              </a:pPr>
              <a:r>
                <a:rPr lang="ja-JP" altLang="en-US" sz="1200">
                  <a:solidFill>
                    <a:prstClr val="black"/>
                  </a:solidFill>
                </a:rPr>
                <a:t>任意集計科目マスタ</a:t>
              </a:r>
              <a:endParaRPr lang="en-US" altLang="ja-JP" sz="1200">
                <a:solidFill>
                  <a:prstClr val="black"/>
                </a:solidFill>
              </a:endParaRPr>
            </a:p>
            <a:p>
              <a:pPr marL="358775" indent="-171450">
                <a:lnSpc>
                  <a:spcPts val="1900"/>
                </a:lnSpc>
                <a:buClr>
                  <a:schemeClr val="tx1"/>
                </a:buClr>
                <a:buFont typeface="Arial" panose="020B0604020202020204" pitchFamily="34" charset="0"/>
                <a:buChar char="•"/>
              </a:pPr>
              <a:r>
                <a:rPr lang="ja-JP" altLang="en-US" sz="1200">
                  <a:solidFill>
                    <a:prstClr val="black"/>
                  </a:solidFill>
                </a:rPr>
                <a:t>出力パターンマスタ</a:t>
              </a:r>
              <a:endParaRPr lang="en-US" altLang="ja-JP" sz="1200">
                <a:solidFill>
                  <a:prstClr val="black"/>
                </a:solidFill>
              </a:endParaRPr>
            </a:p>
          </p:txBody>
        </p:sp>
      </p:grpSp>
      <p:sp>
        <p:nvSpPr>
          <p:cNvPr id="3" name="テキスト プレースホルダー 2">
            <a:extLst>
              <a:ext uri="{FF2B5EF4-FFF2-40B4-BE49-F238E27FC236}">
                <a16:creationId xmlns:a16="http://schemas.microsoft.com/office/drawing/2014/main" id="{69883738-5DEB-8FCD-A418-02E98A5C8308}"/>
              </a:ext>
            </a:extLst>
          </p:cNvPr>
          <p:cNvSpPr txBox="1">
            <a:spLocks/>
          </p:cNvSpPr>
          <p:nvPr/>
        </p:nvSpPr>
        <p:spPr>
          <a:xfrm>
            <a:off x="478577" y="3175837"/>
            <a:ext cx="8305423" cy="66987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a:solidFill>
                  <a:prstClr val="black"/>
                </a:solidFill>
              </a:rPr>
              <a:t>・</a:t>
            </a:r>
            <a:r>
              <a:rPr lang="en-US" altLang="ja-JP">
                <a:solidFill>
                  <a:prstClr val="black"/>
                </a:solidFill>
              </a:rPr>
              <a:t>NX</a:t>
            </a:r>
            <a:r>
              <a:rPr lang="ja-JP" altLang="en-US">
                <a:solidFill>
                  <a:prstClr val="black"/>
                </a:solidFill>
              </a:rPr>
              <a:t>では新たに追加された小計を任意集計科目として登録します</a:t>
            </a:r>
            <a:endParaRPr lang="en-US" altLang="ja-JP">
              <a:solidFill>
                <a:prstClr val="black"/>
              </a:solidFill>
            </a:endParaRPr>
          </a:p>
          <a:p>
            <a:pPr>
              <a:lnSpc>
                <a:spcPts val="1900"/>
              </a:lnSpc>
              <a:buClr>
                <a:srgbClr val="F9BE00"/>
              </a:buClr>
            </a:pPr>
            <a:r>
              <a:rPr lang="ja-JP" altLang="en-US">
                <a:solidFill>
                  <a:prstClr val="black"/>
                </a:solidFill>
              </a:rPr>
              <a:t>・損益計算書の出力パターンを設定することで</a:t>
            </a:r>
            <a:r>
              <a:rPr lang="en-US" altLang="ja-JP">
                <a:solidFill>
                  <a:prstClr val="black"/>
                </a:solidFill>
              </a:rPr>
              <a:t>IFRS</a:t>
            </a:r>
            <a:r>
              <a:rPr lang="ja-JP" altLang="en-US">
                <a:solidFill>
                  <a:prstClr val="black"/>
                </a:solidFill>
              </a:rPr>
              <a:t>第</a:t>
            </a:r>
            <a:r>
              <a:rPr lang="en-US" altLang="ja-JP">
                <a:solidFill>
                  <a:prstClr val="black"/>
                </a:solidFill>
              </a:rPr>
              <a:t>18</a:t>
            </a:r>
            <a:r>
              <a:rPr lang="ja-JP" altLang="en-US">
                <a:solidFill>
                  <a:prstClr val="black"/>
                </a:solidFill>
              </a:rPr>
              <a:t>号に対応した損益計算書の出力を実現します</a:t>
            </a:r>
            <a:endParaRPr lang="en-US" altLang="ja-JP">
              <a:solidFill>
                <a:prstClr val="black"/>
              </a:solidFill>
            </a:endParaRPr>
          </a:p>
        </p:txBody>
      </p:sp>
      <p:grpSp>
        <p:nvGrpSpPr>
          <p:cNvPr id="6" name="グループ化 5">
            <a:extLst>
              <a:ext uri="{FF2B5EF4-FFF2-40B4-BE49-F238E27FC236}">
                <a16:creationId xmlns:a16="http://schemas.microsoft.com/office/drawing/2014/main" id="{875CDE26-BF93-6EE3-CAD8-BF942992680C}"/>
              </a:ext>
            </a:extLst>
          </p:cNvPr>
          <p:cNvGrpSpPr/>
          <p:nvPr/>
        </p:nvGrpSpPr>
        <p:grpSpPr>
          <a:xfrm>
            <a:off x="647564" y="1446476"/>
            <a:ext cx="8136904" cy="882169"/>
            <a:chOff x="851650" y="1395565"/>
            <a:chExt cx="8136904" cy="882169"/>
          </a:xfrm>
        </p:grpSpPr>
        <p:sp>
          <p:nvSpPr>
            <p:cNvPr id="13" name="テキスト プレースホルダー 2">
              <a:extLst>
                <a:ext uri="{FF2B5EF4-FFF2-40B4-BE49-F238E27FC236}">
                  <a16:creationId xmlns:a16="http://schemas.microsoft.com/office/drawing/2014/main" id="{E36B1E0D-A889-2461-1C4B-E0B726C6C4CB}"/>
                </a:ext>
              </a:extLst>
            </p:cNvPr>
            <p:cNvSpPr txBox="1">
              <a:spLocks/>
            </p:cNvSpPr>
            <p:nvPr/>
          </p:nvSpPr>
          <p:spPr>
            <a:xfrm>
              <a:off x="6027622" y="1395565"/>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メイリオ"/>
                  <a:ea typeface="メイリオ"/>
                  <a:cs typeface="+mn-cs"/>
                </a:rPr>
                <a:t>小計</a:t>
              </a:r>
              <a:endParaRPr kumimoji="1" lang="en-US" altLang="ja-JP" sz="1400" b="1"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F5B82CBA-3B60-7552-34A0-C0BB244DB5EA}"/>
                </a:ext>
              </a:extLst>
            </p:cNvPr>
            <p:cNvSpPr txBox="1">
              <a:spLocks/>
            </p:cNvSpPr>
            <p:nvPr/>
          </p:nvSpPr>
          <p:spPr>
            <a:xfrm>
              <a:off x="915054" y="1410462"/>
              <a:ext cx="2960932" cy="2462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sz="1400" b="1">
                  <a:solidFill>
                    <a:prstClr val="black"/>
                  </a:solidFill>
                  <a:latin typeface="メイリオ"/>
                  <a:ea typeface="メイリオ"/>
                </a:rPr>
                <a:t>区分</a:t>
              </a:r>
              <a:endParaRPr kumimoji="1" lang="en-US" altLang="ja-JP" b="1" i="0" u="none" strike="noStrike" kern="1200" cap="none" spc="0" normalizeH="0" baseline="0" noProof="0">
                <a:ln>
                  <a:noFill/>
                </a:ln>
                <a:solidFill>
                  <a:prstClr val="black"/>
                </a:solidFill>
                <a:effectLst/>
                <a:uLnTx/>
                <a:uFillTx/>
                <a:latin typeface="メイリオ"/>
                <a:ea typeface="メイリオ"/>
                <a:cs typeface="+mn-cs"/>
              </a:endParaRPr>
            </a:p>
          </p:txBody>
        </p:sp>
        <p:grpSp>
          <p:nvGrpSpPr>
            <p:cNvPr id="4" name="グループ化 3">
              <a:extLst>
                <a:ext uri="{FF2B5EF4-FFF2-40B4-BE49-F238E27FC236}">
                  <a16:creationId xmlns:a16="http://schemas.microsoft.com/office/drawing/2014/main" id="{E34580C4-D8CB-8075-D39F-43AA7531791B}"/>
                </a:ext>
              </a:extLst>
            </p:cNvPr>
            <p:cNvGrpSpPr/>
            <p:nvPr/>
          </p:nvGrpSpPr>
          <p:grpSpPr>
            <a:xfrm>
              <a:off x="851650" y="1656743"/>
              <a:ext cx="7502781" cy="620991"/>
              <a:chOff x="852555" y="1914755"/>
              <a:chExt cx="7502781" cy="620991"/>
            </a:xfrm>
          </p:grpSpPr>
          <p:sp>
            <p:nvSpPr>
              <p:cNvPr id="11" name="四角形: 角を丸くする 10">
                <a:extLst>
                  <a:ext uri="{FF2B5EF4-FFF2-40B4-BE49-F238E27FC236}">
                    <a16:creationId xmlns:a16="http://schemas.microsoft.com/office/drawing/2014/main" id="{A90AFC69-5E4E-9620-ADE6-CBC94463C083}"/>
                  </a:ext>
                </a:extLst>
              </p:cNvPr>
              <p:cNvSpPr/>
              <p:nvPr/>
            </p:nvSpPr>
            <p:spPr>
              <a:xfrm>
                <a:off x="2112695" y="1943072"/>
                <a:ext cx="1080120" cy="583200"/>
              </a:xfrm>
              <a:prstGeom prst="round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営業区分</a:t>
                </a:r>
              </a:p>
            </p:txBody>
          </p:sp>
          <p:sp>
            <p:nvSpPr>
              <p:cNvPr id="15" name="四角形: 角を丸くする 14">
                <a:extLst>
                  <a:ext uri="{FF2B5EF4-FFF2-40B4-BE49-F238E27FC236}">
                    <a16:creationId xmlns:a16="http://schemas.microsoft.com/office/drawing/2014/main" id="{74BB6AC7-B75E-CF7A-6856-3C5D2F109DCB}"/>
                  </a:ext>
                </a:extLst>
              </p:cNvPr>
              <p:cNvSpPr/>
              <p:nvPr/>
            </p:nvSpPr>
            <p:spPr>
              <a:xfrm>
                <a:off x="852555" y="1943623"/>
                <a:ext cx="1080120" cy="583200"/>
              </a:xfrm>
              <a:prstGeom prst="round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rPr>
                  <a:t>投資</a:t>
                </a:r>
                <a:r>
                  <a:rPr kumimoji="1" lang="ja-JP" altLang="en-US" sz="1200">
                    <a:solidFill>
                      <a:schemeClr val="bg1"/>
                    </a:solidFill>
                  </a:rPr>
                  <a:t>区分</a:t>
                </a:r>
              </a:p>
            </p:txBody>
          </p:sp>
          <p:sp>
            <p:nvSpPr>
              <p:cNvPr id="16" name="四角形: 角を丸くする 15">
                <a:extLst>
                  <a:ext uri="{FF2B5EF4-FFF2-40B4-BE49-F238E27FC236}">
                    <a16:creationId xmlns:a16="http://schemas.microsoft.com/office/drawing/2014/main" id="{E02B0583-4F68-0BF4-8FEA-613B1D5FD5BE}"/>
                  </a:ext>
                </a:extLst>
              </p:cNvPr>
              <p:cNvSpPr/>
              <p:nvPr/>
            </p:nvSpPr>
            <p:spPr>
              <a:xfrm>
                <a:off x="3408839" y="1952546"/>
                <a:ext cx="1080120" cy="583200"/>
              </a:xfrm>
              <a:prstGeom prst="round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rPr>
                  <a:t>財務</a:t>
                </a:r>
                <a:r>
                  <a:rPr kumimoji="1" lang="ja-JP" altLang="en-US" sz="1200">
                    <a:solidFill>
                      <a:schemeClr val="bg1"/>
                    </a:solidFill>
                  </a:rPr>
                  <a:t>区分</a:t>
                </a:r>
              </a:p>
            </p:txBody>
          </p:sp>
          <p:sp>
            <p:nvSpPr>
              <p:cNvPr id="17" name="四角形: 角を丸くする 16">
                <a:extLst>
                  <a:ext uri="{FF2B5EF4-FFF2-40B4-BE49-F238E27FC236}">
                    <a16:creationId xmlns:a16="http://schemas.microsoft.com/office/drawing/2014/main" id="{EE60B0B3-26E5-D1B5-C379-5A69302685C6}"/>
                  </a:ext>
                </a:extLst>
              </p:cNvPr>
              <p:cNvSpPr/>
              <p:nvPr/>
            </p:nvSpPr>
            <p:spPr>
              <a:xfrm>
                <a:off x="6001127" y="1951868"/>
                <a:ext cx="1080120" cy="583200"/>
              </a:xfrm>
              <a:prstGeom prst="roundRect">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営業損益</a:t>
                </a:r>
              </a:p>
            </p:txBody>
          </p:sp>
          <p:sp>
            <p:nvSpPr>
              <p:cNvPr id="18" name="四角形: 角を丸くする 17">
                <a:extLst>
                  <a:ext uri="{FF2B5EF4-FFF2-40B4-BE49-F238E27FC236}">
                    <a16:creationId xmlns:a16="http://schemas.microsoft.com/office/drawing/2014/main" id="{6286135C-B4BC-67B2-58F5-510A45D0C213}"/>
                  </a:ext>
                </a:extLst>
              </p:cNvPr>
              <p:cNvSpPr/>
              <p:nvPr/>
            </p:nvSpPr>
            <p:spPr>
              <a:xfrm>
                <a:off x="7280620" y="1914755"/>
                <a:ext cx="1074716" cy="606463"/>
              </a:xfrm>
              <a:prstGeom prst="roundRect">
                <a:avLst/>
              </a:prstGeom>
              <a:solidFill>
                <a:srgbClr val="FA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rPr>
                  <a:t>財務及び</a:t>
                </a:r>
                <a:br>
                  <a:rPr kumimoji="1" lang="en-US" altLang="ja-JP" sz="1200">
                    <a:solidFill>
                      <a:schemeClr val="bg1"/>
                    </a:solidFill>
                  </a:rPr>
                </a:br>
                <a:r>
                  <a:rPr kumimoji="1" lang="ja-JP" altLang="en-US" sz="1200">
                    <a:solidFill>
                      <a:schemeClr val="bg1"/>
                    </a:solidFill>
                  </a:rPr>
                  <a:t>法人所得前純損益</a:t>
                </a:r>
              </a:p>
            </p:txBody>
          </p:sp>
        </p:grpSp>
      </p:grpSp>
    </p:spTree>
    <p:extLst>
      <p:ext uri="{BB962C8B-B14F-4D97-AF65-F5344CB8AC3E}">
        <p14:creationId xmlns:p14="http://schemas.microsoft.com/office/powerpoint/2010/main" val="16531828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a:extLst>
              <a:ext uri="{FF2B5EF4-FFF2-40B4-BE49-F238E27FC236}">
                <a16:creationId xmlns:a16="http://schemas.microsoft.com/office/drawing/2014/main" id="{4069A69E-7909-CAE2-F038-AAEC92B4515C}"/>
              </a:ext>
            </a:extLst>
          </p:cNvPr>
          <p:cNvSpPr txBox="1">
            <a:spLocks/>
          </p:cNvSpPr>
          <p:nvPr/>
        </p:nvSpPr>
        <p:spPr>
          <a:xfrm>
            <a:off x="251520" y="293893"/>
            <a:ext cx="9139630" cy="583200"/>
          </a:xfrm>
          <a:prstGeom prst="rect">
            <a:avLst/>
          </a:prstGeom>
        </p:spPr>
        <p:txBody>
          <a:bodyPr lIns="0" tIns="0" rIns="0" bIns="0" anchor="t" anchorCtr="0"/>
          <a:lstStyle>
            <a:lvl1pPr algn="l" defTabSz="914400" rtl="0" eaLnBrk="1" latinLnBrk="0" hangingPunct="1">
              <a:lnSpc>
                <a:spcPct val="100000"/>
              </a:lnSpc>
              <a:spcBef>
                <a:spcPct val="0"/>
              </a:spcBef>
              <a:buNone/>
              <a:defRPr kumimoji="1" sz="2200" b="1" kern="1200">
                <a:solidFill>
                  <a:schemeClr val="tx2"/>
                </a:solidFill>
                <a:latin typeface="+mj-lt"/>
                <a:ea typeface="+mj-ea"/>
                <a:cs typeface="+mj-cs"/>
              </a:defRPr>
            </a:lvl1pPr>
          </a:lstStyle>
          <a:p>
            <a:r>
              <a:rPr lang="en-US" altLang="ja-JP" sz="2400" err="1">
                <a:latin typeface="+mn-ea"/>
              </a:rPr>
              <a:t>SuperStream</a:t>
            </a:r>
            <a:r>
              <a:rPr lang="en-US" altLang="ja-JP" sz="2400">
                <a:latin typeface="+mn-ea"/>
              </a:rPr>
              <a:t>-NX </a:t>
            </a:r>
            <a:r>
              <a:rPr lang="ja-JP" altLang="en-US" sz="2400">
                <a:latin typeface="+mn-ea"/>
              </a:rPr>
              <a:t>統合会計</a:t>
            </a:r>
            <a:r>
              <a:rPr lang="en-US" altLang="ja-JP" sz="2400">
                <a:latin typeface="+mn-ea"/>
              </a:rPr>
              <a:t> </a:t>
            </a:r>
            <a:r>
              <a:rPr lang="ja-JP" altLang="en-US" sz="1800">
                <a:latin typeface="+mn-ea"/>
              </a:rPr>
              <a:t>機能改善　 </a:t>
            </a:r>
            <a:br>
              <a:rPr lang="en-US" altLang="ja-JP" sz="2800"/>
            </a:br>
            <a:r>
              <a:rPr lang="ja-JP" altLang="en-US" sz="1800"/>
              <a:t>５．</a:t>
            </a:r>
            <a:r>
              <a:rPr lang="en-US" altLang="ja-JP" sz="1800"/>
              <a:t> IFRS</a:t>
            </a:r>
            <a:r>
              <a:rPr lang="ja-JP" altLang="en-US" sz="1800"/>
              <a:t>第</a:t>
            </a:r>
            <a:r>
              <a:rPr lang="en-US" altLang="ja-JP" sz="1800"/>
              <a:t>18</a:t>
            </a:r>
            <a:r>
              <a:rPr lang="ja-JP" altLang="en-US" sz="1800"/>
              <a:t>号 財務諸表の表示について</a:t>
            </a:r>
            <a:br>
              <a:rPr lang="en-US" altLang="ja-JP" sz="1600"/>
            </a:br>
            <a:endParaRPr lang="ja-JP" altLang="en-US"/>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96</a:t>
            </a:fld>
            <a:endParaRPr kumimoji="1" lang="ja-JP" altLang="en-US"/>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a:p>
        </p:txBody>
      </p:sp>
      <p:sp>
        <p:nvSpPr>
          <p:cNvPr id="10" name="テキスト プレースホルダー 2">
            <a:extLst>
              <a:ext uri="{FF2B5EF4-FFF2-40B4-BE49-F238E27FC236}">
                <a16:creationId xmlns:a16="http://schemas.microsoft.com/office/drawing/2014/main" id="{0768B141-BA62-C74F-CE8C-4C655F26BD18}"/>
              </a:ext>
            </a:extLst>
          </p:cNvPr>
          <p:cNvSpPr txBox="1">
            <a:spLocks/>
          </p:cNvSpPr>
          <p:nvPr/>
        </p:nvSpPr>
        <p:spPr>
          <a:xfrm>
            <a:off x="503548" y="944033"/>
            <a:ext cx="7093544" cy="32124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en-US" altLang="ja-JP" sz="1100" b="1" u="sng">
                <a:solidFill>
                  <a:prstClr val="black"/>
                </a:solidFill>
              </a:rPr>
              <a:t>【</a:t>
            </a:r>
            <a:r>
              <a:rPr lang="ja-JP" altLang="en-US" sz="1100" b="1" u="sng">
                <a:solidFill>
                  <a:prstClr val="black"/>
                </a:solidFill>
              </a:rPr>
              <a:t>事前準備</a:t>
            </a:r>
            <a:r>
              <a:rPr lang="en-US" altLang="ja-JP" sz="1100" b="1" u="sng">
                <a:solidFill>
                  <a:prstClr val="black"/>
                </a:solidFill>
              </a:rPr>
              <a:t>】</a:t>
            </a:r>
            <a:endParaRPr lang="en-US" altLang="ja-JP" sz="1100">
              <a:solidFill>
                <a:prstClr val="black"/>
              </a:solidFill>
            </a:endParaRPr>
          </a:p>
        </p:txBody>
      </p:sp>
      <p:sp>
        <p:nvSpPr>
          <p:cNvPr id="12" name="正方形/長方形 11">
            <a:extLst>
              <a:ext uri="{FF2B5EF4-FFF2-40B4-BE49-F238E27FC236}">
                <a16:creationId xmlns:a16="http://schemas.microsoft.com/office/drawing/2014/main" id="{FD47335A-7D45-3017-98EC-1A5B6A0A01AA}"/>
              </a:ext>
            </a:extLst>
          </p:cNvPr>
          <p:cNvSpPr/>
          <p:nvPr/>
        </p:nvSpPr>
        <p:spPr>
          <a:xfrm>
            <a:off x="179133" y="1151483"/>
            <a:ext cx="8785733" cy="321242"/>
          </a:xfrm>
          <a:prstGeom prst="rect">
            <a:avLst/>
          </a:prstGeom>
        </p:spPr>
        <p:txBody>
          <a:bodyPr wrap="square">
            <a:spAutoFit/>
          </a:bodyPr>
          <a:lstStyle/>
          <a:p>
            <a:pPr marL="187325">
              <a:lnSpc>
                <a:spcPts val="1900"/>
              </a:lnSpc>
              <a:buClr>
                <a:schemeClr val="tx1"/>
              </a:buClr>
            </a:pPr>
            <a:r>
              <a:rPr lang="ja-JP" altLang="en-US" sz="1200">
                <a:solidFill>
                  <a:prstClr val="black"/>
                </a:solidFill>
              </a:rPr>
              <a:t>　勘定科目を</a:t>
            </a:r>
            <a:r>
              <a:rPr lang="en-US" altLang="ja-JP" sz="1200">
                <a:solidFill>
                  <a:prstClr val="black"/>
                </a:solidFill>
              </a:rPr>
              <a:t>IFRS</a:t>
            </a:r>
            <a:r>
              <a:rPr lang="ja-JP" altLang="en-US" sz="1200">
                <a:solidFill>
                  <a:prstClr val="black"/>
                </a:solidFill>
              </a:rPr>
              <a:t>第</a:t>
            </a:r>
            <a:r>
              <a:rPr lang="en-US" altLang="ja-JP" sz="1200">
                <a:solidFill>
                  <a:prstClr val="black"/>
                </a:solidFill>
              </a:rPr>
              <a:t>18</a:t>
            </a:r>
            <a:r>
              <a:rPr lang="ja-JP" altLang="en-US" sz="1200">
                <a:solidFill>
                  <a:prstClr val="black"/>
                </a:solidFill>
              </a:rPr>
              <a:t>号にて新たに設けられた３つの区分「営業区分」「投資区分」「財務区分」に分類します</a:t>
            </a:r>
            <a:endParaRPr lang="en-US" altLang="ja-JP" sz="1200">
              <a:solidFill>
                <a:prstClr val="black"/>
              </a:solidFill>
            </a:endParaRPr>
          </a:p>
        </p:txBody>
      </p:sp>
      <p:sp>
        <p:nvSpPr>
          <p:cNvPr id="19" name="正方形/長方形 18">
            <a:extLst>
              <a:ext uri="{FF2B5EF4-FFF2-40B4-BE49-F238E27FC236}">
                <a16:creationId xmlns:a16="http://schemas.microsoft.com/office/drawing/2014/main" id="{57177E4F-CF10-B195-253D-8B112276F5C7}"/>
              </a:ext>
            </a:extLst>
          </p:cNvPr>
          <p:cNvSpPr/>
          <p:nvPr/>
        </p:nvSpPr>
        <p:spPr>
          <a:xfrm>
            <a:off x="1223628" y="1480269"/>
            <a:ext cx="2898240" cy="321242"/>
          </a:xfrm>
          <a:prstGeom prst="rect">
            <a:avLst/>
          </a:prstGeom>
        </p:spPr>
        <p:txBody>
          <a:bodyPr wrap="square">
            <a:spAutoFit/>
          </a:bodyPr>
          <a:lstStyle/>
          <a:p>
            <a:pPr marL="187325">
              <a:lnSpc>
                <a:spcPts val="1900"/>
              </a:lnSpc>
              <a:buClr>
                <a:schemeClr val="tx1"/>
              </a:buClr>
            </a:pPr>
            <a:r>
              <a:rPr lang="ja-JP" altLang="en-US" sz="1000">
                <a:solidFill>
                  <a:prstClr val="black"/>
                </a:solidFill>
              </a:rPr>
              <a:t>＜例：一部科目を抜粋して各区分に分類＞</a:t>
            </a:r>
            <a:endParaRPr lang="en-US" altLang="ja-JP" sz="1000">
              <a:solidFill>
                <a:prstClr val="black"/>
              </a:solidFill>
            </a:endParaRPr>
          </a:p>
        </p:txBody>
      </p:sp>
      <p:pic>
        <p:nvPicPr>
          <p:cNvPr id="23" name="図 22">
            <a:extLst>
              <a:ext uri="{FF2B5EF4-FFF2-40B4-BE49-F238E27FC236}">
                <a16:creationId xmlns:a16="http://schemas.microsoft.com/office/drawing/2014/main" id="{A96146AC-4439-8B7E-0B2D-A9E4DF1789F7}"/>
              </a:ext>
            </a:extLst>
          </p:cNvPr>
          <p:cNvPicPr>
            <a:picLocks noChangeAspect="1"/>
          </p:cNvPicPr>
          <p:nvPr/>
        </p:nvPicPr>
        <p:blipFill>
          <a:blip r:embed="rId3"/>
          <a:stretch>
            <a:fillRect/>
          </a:stretch>
        </p:blipFill>
        <p:spPr>
          <a:xfrm>
            <a:off x="1443730" y="1780812"/>
            <a:ext cx="2586346" cy="3005754"/>
          </a:xfrm>
          <a:prstGeom prst="rect">
            <a:avLst/>
          </a:prstGeom>
        </p:spPr>
      </p:pic>
      <p:pic>
        <p:nvPicPr>
          <p:cNvPr id="24" name="図 23">
            <a:extLst>
              <a:ext uri="{FF2B5EF4-FFF2-40B4-BE49-F238E27FC236}">
                <a16:creationId xmlns:a16="http://schemas.microsoft.com/office/drawing/2014/main" id="{711902D8-FDEE-D136-B682-E7356D33D1CB}"/>
              </a:ext>
            </a:extLst>
          </p:cNvPr>
          <p:cNvPicPr>
            <a:picLocks noChangeAspect="1"/>
          </p:cNvPicPr>
          <p:nvPr/>
        </p:nvPicPr>
        <p:blipFill>
          <a:blip r:embed="rId4"/>
          <a:stretch>
            <a:fillRect/>
          </a:stretch>
        </p:blipFill>
        <p:spPr>
          <a:xfrm>
            <a:off x="4499992" y="1798244"/>
            <a:ext cx="2586346" cy="3005754"/>
          </a:xfrm>
          <a:prstGeom prst="rect">
            <a:avLst/>
          </a:prstGeom>
        </p:spPr>
      </p:pic>
    </p:spTree>
    <p:extLst>
      <p:ext uri="{BB962C8B-B14F-4D97-AF65-F5344CB8AC3E}">
        <p14:creationId xmlns:p14="http://schemas.microsoft.com/office/powerpoint/2010/main" val="14782726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3">
            <a:extLst>
              <a:ext uri="{FF2B5EF4-FFF2-40B4-BE49-F238E27FC236}">
                <a16:creationId xmlns:a16="http://schemas.microsoft.com/office/drawing/2014/main" id="{9DDB4968-73FD-E017-97BC-E66950E86DED}"/>
              </a:ext>
            </a:extLst>
          </p:cNvPr>
          <p:cNvSpPr txBox="1">
            <a:spLocks/>
          </p:cNvSpPr>
          <p:nvPr/>
        </p:nvSpPr>
        <p:spPr>
          <a:xfrm>
            <a:off x="251520" y="223430"/>
            <a:ext cx="9139630" cy="981713"/>
          </a:xfrm>
          <a:prstGeom prst="rect">
            <a:avLst/>
          </a:prstGeom>
        </p:spPr>
        <p:txBody>
          <a:bodyPr lIns="0" tIns="0" rIns="0" bIns="0" anchor="t" anchorCtr="0"/>
          <a:lstStyle>
            <a:lvl1pPr algn="l" defTabSz="914400" rtl="0" eaLnBrk="1" latinLnBrk="0" hangingPunct="1">
              <a:lnSpc>
                <a:spcPct val="100000"/>
              </a:lnSpc>
              <a:spcBef>
                <a:spcPct val="0"/>
              </a:spcBef>
              <a:buNone/>
              <a:defRPr kumimoji="1" sz="2200" b="1" kern="1200">
                <a:solidFill>
                  <a:schemeClr val="tx2"/>
                </a:solidFill>
                <a:latin typeface="+mj-lt"/>
                <a:ea typeface="+mj-ea"/>
                <a:cs typeface="+mj-cs"/>
              </a:defRPr>
            </a:lvl1pPr>
          </a:lstStyle>
          <a:p>
            <a:r>
              <a:rPr lang="en-US" altLang="ja-JP" sz="2400" dirty="0" err="1">
                <a:latin typeface="+mn-ea"/>
              </a:rPr>
              <a:t>SuperStream</a:t>
            </a:r>
            <a:r>
              <a:rPr lang="en-US" altLang="ja-JP" sz="2400" dirty="0">
                <a:latin typeface="+mn-ea"/>
              </a:rPr>
              <a:t>-NX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ja-JP" altLang="en-US" sz="1800" dirty="0"/>
              <a:t>５． </a:t>
            </a:r>
            <a:r>
              <a:rPr lang="en-US" altLang="ja-JP" sz="1800" dirty="0"/>
              <a:t>IFRS</a:t>
            </a:r>
            <a:r>
              <a:rPr lang="ja-JP" altLang="en-US" sz="1800" dirty="0"/>
              <a:t>第</a:t>
            </a:r>
            <a:r>
              <a:rPr lang="en-US" altLang="ja-JP" sz="1800" dirty="0"/>
              <a:t>18</a:t>
            </a:r>
            <a:r>
              <a:rPr lang="ja-JP" altLang="en-US" sz="1800" dirty="0"/>
              <a:t>号 財務諸表の表示について</a:t>
            </a:r>
            <a:br>
              <a:rPr lang="en-US" altLang="ja-JP" sz="1600" dirty="0"/>
            </a:br>
            <a:endParaRPr lang="ja-JP" altLang="en-US" dirty="0"/>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97</a:t>
            </a:fld>
            <a:endParaRPr kumimoji="1" lang="ja-JP" altLang="en-US"/>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a:p>
        </p:txBody>
      </p:sp>
      <p:sp>
        <p:nvSpPr>
          <p:cNvPr id="10" name="テキスト プレースホルダー 2">
            <a:extLst>
              <a:ext uri="{FF2B5EF4-FFF2-40B4-BE49-F238E27FC236}">
                <a16:creationId xmlns:a16="http://schemas.microsoft.com/office/drawing/2014/main" id="{0768B141-BA62-C74F-CE8C-4C655F26BD18}"/>
              </a:ext>
            </a:extLst>
          </p:cNvPr>
          <p:cNvSpPr txBox="1">
            <a:spLocks/>
          </p:cNvSpPr>
          <p:nvPr/>
        </p:nvSpPr>
        <p:spPr>
          <a:xfrm>
            <a:off x="503548" y="807554"/>
            <a:ext cx="7093544" cy="32124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100" b="1" u="sng">
                <a:solidFill>
                  <a:prstClr val="black"/>
                </a:solidFill>
              </a:rPr>
              <a:t>１．任意集計科目を作成</a:t>
            </a:r>
            <a:endParaRPr lang="en-US" altLang="ja-JP" sz="1100">
              <a:solidFill>
                <a:prstClr val="black"/>
              </a:solidFill>
            </a:endParaRPr>
          </a:p>
        </p:txBody>
      </p:sp>
      <p:sp>
        <p:nvSpPr>
          <p:cNvPr id="12" name="正方形/長方形 11">
            <a:extLst>
              <a:ext uri="{FF2B5EF4-FFF2-40B4-BE49-F238E27FC236}">
                <a16:creationId xmlns:a16="http://schemas.microsoft.com/office/drawing/2014/main" id="{FD47335A-7D45-3017-98EC-1A5B6A0A01AA}"/>
              </a:ext>
            </a:extLst>
          </p:cNvPr>
          <p:cNvSpPr/>
          <p:nvPr/>
        </p:nvSpPr>
        <p:spPr>
          <a:xfrm>
            <a:off x="107504" y="971253"/>
            <a:ext cx="8676496" cy="564898"/>
          </a:xfrm>
          <a:prstGeom prst="rect">
            <a:avLst/>
          </a:prstGeom>
        </p:spPr>
        <p:txBody>
          <a:bodyPr wrap="square">
            <a:spAutoFit/>
          </a:bodyPr>
          <a:lstStyle/>
          <a:p>
            <a:pPr marL="187325">
              <a:lnSpc>
                <a:spcPts val="1900"/>
              </a:lnSpc>
              <a:buClr>
                <a:schemeClr val="tx1"/>
              </a:buClr>
            </a:pPr>
            <a:r>
              <a:rPr lang="ja-JP" altLang="en-US" sz="1200">
                <a:solidFill>
                  <a:prstClr val="black"/>
                </a:solidFill>
              </a:rPr>
              <a:t>　損益計算書に新たに求められる「営業損益」と「財務及び法人所得税前純損益」を任意集計科目として作成し、</a:t>
            </a:r>
            <a:endParaRPr lang="en-US" altLang="ja-JP" sz="1200">
              <a:solidFill>
                <a:prstClr val="black"/>
              </a:solidFill>
            </a:endParaRPr>
          </a:p>
          <a:p>
            <a:pPr marL="187325">
              <a:lnSpc>
                <a:spcPts val="1900"/>
              </a:lnSpc>
              <a:buClr>
                <a:schemeClr val="tx1"/>
              </a:buClr>
            </a:pPr>
            <a:r>
              <a:rPr lang="ja-JP" altLang="en-US" sz="1200">
                <a:solidFill>
                  <a:prstClr val="black"/>
                </a:solidFill>
              </a:rPr>
              <a:t>　集計対象となる科目コードを指定します</a:t>
            </a:r>
            <a:endParaRPr lang="en-US" altLang="ja-JP" sz="1200">
              <a:solidFill>
                <a:prstClr val="black"/>
              </a:solidFill>
            </a:endParaRPr>
          </a:p>
        </p:txBody>
      </p:sp>
      <p:sp>
        <p:nvSpPr>
          <p:cNvPr id="8" name="正方形/長方形 7">
            <a:extLst>
              <a:ext uri="{FF2B5EF4-FFF2-40B4-BE49-F238E27FC236}">
                <a16:creationId xmlns:a16="http://schemas.microsoft.com/office/drawing/2014/main" id="{A38E3CDE-A2AE-3A08-2CF8-D6A467DCB756}"/>
              </a:ext>
            </a:extLst>
          </p:cNvPr>
          <p:cNvSpPr/>
          <p:nvPr/>
        </p:nvSpPr>
        <p:spPr>
          <a:xfrm>
            <a:off x="682571" y="1536151"/>
            <a:ext cx="3672408" cy="313547"/>
          </a:xfrm>
          <a:prstGeom prst="rect">
            <a:avLst/>
          </a:prstGeom>
        </p:spPr>
        <p:txBody>
          <a:bodyPr wrap="square">
            <a:spAutoFit/>
          </a:bodyPr>
          <a:lstStyle/>
          <a:p>
            <a:pPr marL="187325">
              <a:lnSpc>
                <a:spcPts val="1900"/>
              </a:lnSpc>
              <a:buClr>
                <a:schemeClr val="tx1"/>
              </a:buClr>
            </a:pPr>
            <a:r>
              <a:rPr lang="ja-JP" altLang="en-US" sz="1000">
                <a:solidFill>
                  <a:prstClr val="black"/>
                </a:solidFill>
              </a:rPr>
              <a:t>■「営業損益」には営業区分に分類した勘定科目を指定</a:t>
            </a:r>
            <a:endParaRPr lang="en-US" altLang="ja-JP" sz="1000">
              <a:solidFill>
                <a:prstClr val="black"/>
              </a:solidFill>
            </a:endParaRPr>
          </a:p>
        </p:txBody>
      </p:sp>
      <p:sp>
        <p:nvSpPr>
          <p:cNvPr id="6" name="正方形/長方形 5">
            <a:extLst>
              <a:ext uri="{FF2B5EF4-FFF2-40B4-BE49-F238E27FC236}">
                <a16:creationId xmlns:a16="http://schemas.microsoft.com/office/drawing/2014/main" id="{A802F365-6539-AB5D-53AA-AEEC06406919}"/>
              </a:ext>
            </a:extLst>
          </p:cNvPr>
          <p:cNvSpPr/>
          <p:nvPr/>
        </p:nvSpPr>
        <p:spPr>
          <a:xfrm>
            <a:off x="4487405" y="1515322"/>
            <a:ext cx="4903745" cy="534762"/>
          </a:xfrm>
          <a:prstGeom prst="rect">
            <a:avLst/>
          </a:prstGeom>
        </p:spPr>
        <p:txBody>
          <a:bodyPr wrap="square">
            <a:spAutoFit/>
          </a:bodyPr>
          <a:lstStyle/>
          <a:p>
            <a:pPr marL="187325">
              <a:lnSpc>
                <a:spcPct val="150000"/>
              </a:lnSpc>
              <a:buClr>
                <a:schemeClr val="tx1"/>
              </a:buClr>
            </a:pPr>
            <a:r>
              <a:rPr lang="ja-JP" altLang="en-US" sz="1000">
                <a:solidFill>
                  <a:prstClr val="black"/>
                </a:solidFill>
              </a:rPr>
              <a:t>■「財務及び法人所得税前純損益」には投資区分に分類した勘定科目、</a:t>
            </a:r>
            <a:endParaRPr lang="en-US" altLang="ja-JP" sz="1000">
              <a:solidFill>
                <a:prstClr val="black"/>
              </a:solidFill>
            </a:endParaRPr>
          </a:p>
          <a:p>
            <a:pPr marL="187325">
              <a:lnSpc>
                <a:spcPct val="150000"/>
              </a:lnSpc>
              <a:buClr>
                <a:schemeClr val="tx1"/>
              </a:buClr>
            </a:pPr>
            <a:r>
              <a:rPr lang="ja-JP" altLang="en-US" sz="1000">
                <a:solidFill>
                  <a:prstClr val="black"/>
                </a:solidFill>
              </a:rPr>
              <a:t>　および「営業損益」に集計される営業区分の勘定科目を指定</a:t>
            </a:r>
            <a:endParaRPr lang="en-US" altLang="ja-JP" sz="1000">
              <a:solidFill>
                <a:prstClr val="black"/>
              </a:solidFill>
            </a:endParaRPr>
          </a:p>
        </p:txBody>
      </p:sp>
      <p:pic>
        <p:nvPicPr>
          <p:cNvPr id="7" name="図 6">
            <a:extLst>
              <a:ext uri="{FF2B5EF4-FFF2-40B4-BE49-F238E27FC236}">
                <a16:creationId xmlns:a16="http://schemas.microsoft.com/office/drawing/2014/main" id="{13B37FDD-16FA-4FF6-3232-63F972916152}"/>
              </a:ext>
            </a:extLst>
          </p:cNvPr>
          <p:cNvPicPr>
            <a:picLocks noChangeAspect="1"/>
          </p:cNvPicPr>
          <p:nvPr/>
        </p:nvPicPr>
        <p:blipFill>
          <a:blip r:embed="rId3"/>
          <a:stretch>
            <a:fillRect/>
          </a:stretch>
        </p:blipFill>
        <p:spPr>
          <a:xfrm>
            <a:off x="1259215" y="2050084"/>
            <a:ext cx="2519120" cy="2196673"/>
          </a:xfrm>
          <a:prstGeom prst="rect">
            <a:avLst/>
          </a:prstGeom>
          <a:ln>
            <a:solidFill>
              <a:schemeClr val="tx2"/>
            </a:solidFill>
          </a:ln>
        </p:spPr>
      </p:pic>
      <p:pic>
        <p:nvPicPr>
          <p:cNvPr id="11" name="図 10">
            <a:extLst>
              <a:ext uri="{FF2B5EF4-FFF2-40B4-BE49-F238E27FC236}">
                <a16:creationId xmlns:a16="http://schemas.microsoft.com/office/drawing/2014/main" id="{6481E7FD-CBD4-0A4F-AF95-5CA4559FCDA4}"/>
              </a:ext>
            </a:extLst>
          </p:cNvPr>
          <p:cNvPicPr>
            <a:picLocks noChangeAspect="1"/>
          </p:cNvPicPr>
          <p:nvPr/>
        </p:nvPicPr>
        <p:blipFill>
          <a:blip r:embed="rId4"/>
          <a:stretch>
            <a:fillRect/>
          </a:stretch>
        </p:blipFill>
        <p:spPr>
          <a:xfrm>
            <a:off x="5139444" y="2050084"/>
            <a:ext cx="2519120" cy="2821414"/>
          </a:xfrm>
          <a:prstGeom prst="rect">
            <a:avLst/>
          </a:prstGeom>
          <a:ln>
            <a:solidFill>
              <a:schemeClr val="tx2"/>
            </a:solidFill>
          </a:ln>
        </p:spPr>
      </p:pic>
      <p:pic>
        <p:nvPicPr>
          <p:cNvPr id="4" name="図 3">
            <a:extLst>
              <a:ext uri="{FF2B5EF4-FFF2-40B4-BE49-F238E27FC236}">
                <a16:creationId xmlns:a16="http://schemas.microsoft.com/office/drawing/2014/main" id="{9D695992-46DD-46F0-B42C-E7FD7E678C14}"/>
              </a:ext>
            </a:extLst>
          </p:cNvPr>
          <p:cNvPicPr>
            <a:picLocks noChangeAspect="1"/>
          </p:cNvPicPr>
          <p:nvPr/>
        </p:nvPicPr>
        <p:blipFill>
          <a:blip r:embed="rId5"/>
          <a:stretch>
            <a:fillRect/>
          </a:stretch>
        </p:blipFill>
        <p:spPr>
          <a:xfrm>
            <a:off x="2322173" y="2212192"/>
            <a:ext cx="201050" cy="70792"/>
          </a:xfrm>
          <a:prstGeom prst="rect">
            <a:avLst/>
          </a:prstGeom>
        </p:spPr>
      </p:pic>
      <p:pic>
        <p:nvPicPr>
          <p:cNvPr id="9" name="図 8">
            <a:extLst>
              <a:ext uri="{FF2B5EF4-FFF2-40B4-BE49-F238E27FC236}">
                <a16:creationId xmlns:a16="http://schemas.microsoft.com/office/drawing/2014/main" id="{7CD217B0-EA14-C742-2535-75A8A99D021A}"/>
              </a:ext>
            </a:extLst>
          </p:cNvPr>
          <p:cNvPicPr>
            <a:picLocks noChangeAspect="1"/>
          </p:cNvPicPr>
          <p:nvPr/>
        </p:nvPicPr>
        <p:blipFill>
          <a:blip r:embed="rId5"/>
          <a:stretch>
            <a:fillRect/>
          </a:stretch>
        </p:blipFill>
        <p:spPr>
          <a:xfrm>
            <a:off x="2322169" y="2321729"/>
            <a:ext cx="201050" cy="70792"/>
          </a:xfrm>
          <a:prstGeom prst="rect">
            <a:avLst/>
          </a:prstGeom>
        </p:spPr>
      </p:pic>
      <p:pic>
        <p:nvPicPr>
          <p:cNvPr id="14" name="図 13">
            <a:extLst>
              <a:ext uri="{FF2B5EF4-FFF2-40B4-BE49-F238E27FC236}">
                <a16:creationId xmlns:a16="http://schemas.microsoft.com/office/drawing/2014/main" id="{FBCF1E68-CC21-C392-E02D-FB74DDED192A}"/>
              </a:ext>
            </a:extLst>
          </p:cNvPr>
          <p:cNvPicPr>
            <a:picLocks noChangeAspect="1"/>
          </p:cNvPicPr>
          <p:nvPr/>
        </p:nvPicPr>
        <p:blipFill>
          <a:blip r:embed="rId5"/>
          <a:stretch>
            <a:fillRect/>
          </a:stretch>
        </p:blipFill>
        <p:spPr>
          <a:xfrm>
            <a:off x="6755691" y="2212192"/>
            <a:ext cx="78498" cy="70792"/>
          </a:xfrm>
          <a:prstGeom prst="rect">
            <a:avLst/>
          </a:prstGeom>
        </p:spPr>
      </p:pic>
      <p:pic>
        <p:nvPicPr>
          <p:cNvPr id="3" name="図 2">
            <a:extLst>
              <a:ext uri="{FF2B5EF4-FFF2-40B4-BE49-F238E27FC236}">
                <a16:creationId xmlns:a16="http://schemas.microsoft.com/office/drawing/2014/main" id="{165044A9-5652-6C28-08CD-640CAF2A2F7C}"/>
              </a:ext>
            </a:extLst>
          </p:cNvPr>
          <p:cNvPicPr>
            <a:picLocks noChangeAspect="1"/>
          </p:cNvPicPr>
          <p:nvPr/>
        </p:nvPicPr>
        <p:blipFill>
          <a:blip r:embed="rId5"/>
          <a:stretch>
            <a:fillRect/>
          </a:stretch>
        </p:blipFill>
        <p:spPr>
          <a:xfrm>
            <a:off x="6755689" y="2326495"/>
            <a:ext cx="78498" cy="70792"/>
          </a:xfrm>
          <a:prstGeom prst="rect">
            <a:avLst/>
          </a:prstGeom>
        </p:spPr>
      </p:pic>
    </p:spTree>
    <p:extLst>
      <p:ext uri="{BB962C8B-B14F-4D97-AF65-F5344CB8AC3E}">
        <p14:creationId xmlns:p14="http://schemas.microsoft.com/office/powerpoint/2010/main" val="28828054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5253-2BD7-C6F4-DA68-C9BF13E82E70}"/>
            </a:ext>
          </a:extLst>
        </p:cNvPr>
        <p:cNvGrpSpPr/>
        <p:nvPr/>
      </p:nvGrpSpPr>
      <p:grpSpPr>
        <a:xfrm>
          <a:off x="0" y="0"/>
          <a:ext cx="0" cy="0"/>
          <a:chOff x="0" y="0"/>
          <a:chExt cx="0" cy="0"/>
        </a:xfrm>
      </p:grpSpPr>
      <p:sp>
        <p:nvSpPr>
          <p:cNvPr id="19" name="タイトル 3">
            <a:extLst>
              <a:ext uri="{FF2B5EF4-FFF2-40B4-BE49-F238E27FC236}">
                <a16:creationId xmlns:a16="http://schemas.microsoft.com/office/drawing/2014/main" id="{BABA6C7F-98AA-4902-F2EA-EF2D763B1F2E}"/>
              </a:ext>
            </a:extLst>
          </p:cNvPr>
          <p:cNvSpPr txBox="1">
            <a:spLocks/>
          </p:cNvSpPr>
          <p:nvPr/>
        </p:nvSpPr>
        <p:spPr>
          <a:xfrm>
            <a:off x="251520" y="262551"/>
            <a:ext cx="9139630" cy="981713"/>
          </a:xfrm>
          <a:prstGeom prst="rect">
            <a:avLst/>
          </a:prstGeom>
        </p:spPr>
        <p:txBody>
          <a:bodyPr lIns="0" tIns="0" rIns="0" bIns="0" anchor="t" anchorCtr="0"/>
          <a:lstStyle>
            <a:lvl1pPr algn="l" defTabSz="914400" rtl="0" eaLnBrk="1" latinLnBrk="0" hangingPunct="1">
              <a:lnSpc>
                <a:spcPct val="100000"/>
              </a:lnSpc>
              <a:spcBef>
                <a:spcPct val="0"/>
              </a:spcBef>
              <a:buNone/>
              <a:defRPr kumimoji="1" sz="2200" b="1" kern="1200">
                <a:solidFill>
                  <a:schemeClr val="tx2"/>
                </a:solidFill>
                <a:latin typeface="+mj-lt"/>
                <a:ea typeface="+mj-ea"/>
                <a:cs typeface="+mj-cs"/>
              </a:defRPr>
            </a:lvl1pPr>
          </a:lstStyle>
          <a:p>
            <a:r>
              <a:rPr lang="en-US" altLang="ja-JP" sz="2400" dirty="0" err="1">
                <a:latin typeface="+mn-ea"/>
              </a:rPr>
              <a:t>SuperStream</a:t>
            </a:r>
            <a:r>
              <a:rPr lang="en-US" altLang="ja-JP" sz="2400" dirty="0">
                <a:latin typeface="+mn-ea"/>
              </a:rPr>
              <a:t>-NX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５． </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IFRS</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第</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18</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号 財務諸表の表示について</a:t>
            </a:r>
            <a:br>
              <a:rPr lang="en-US" altLang="ja-JP" sz="1600" dirty="0"/>
            </a:br>
            <a:endParaRPr lang="ja-JP" altLang="en-US" dirty="0"/>
          </a:p>
        </p:txBody>
      </p:sp>
      <p:sp>
        <p:nvSpPr>
          <p:cNvPr id="2" name="スライド番号プレースホルダー 1">
            <a:extLst>
              <a:ext uri="{FF2B5EF4-FFF2-40B4-BE49-F238E27FC236}">
                <a16:creationId xmlns:a16="http://schemas.microsoft.com/office/drawing/2014/main" id="{D8CBC7F4-6C17-0781-D21A-0900861B9675}"/>
              </a:ext>
            </a:extLst>
          </p:cNvPr>
          <p:cNvSpPr>
            <a:spLocks noGrp="1"/>
          </p:cNvSpPr>
          <p:nvPr>
            <p:ph type="sldNum" sz="quarter" idx="12"/>
          </p:nvPr>
        </p:nvSpPr>
        <p:spPr/>
        <p:txBody>
          <a:bodyPr/>
          <a:lstStyle/>
          <a:p>
            <a:fld id="{78AE49ED-73EF-499C-8307-28EB0E7CF529}" type="slidenum">
              <a:rPr kumimoji="1" lang="ja-JP" altLang="en-US" smtClean="0"/>
              <a:t>98</a:t>
            </a:fld>
            <a:endParaRPr kumimoji="1" lang="ja-JP" altLang="en-US"/>
          </a:p>
        </p:txBody>
      </p:sp>
      <p:sp>
        <p:nvSpPr>
          <p:cNvPr id="5" name="フッター プレースホルダー 4">
            <a:extLst>
              <a:ext uri="{FF2B5EF4-FFF2-40B4-BE49-F238E27FC236}">
                <a16:creationId xmlns:a16="http://schemas.microsoft.com/office/drawing/2014/main" id="{BAA6CA42-BCFA-72B7-F2E8-9AA43039B021}"/>
              </a:ext>
            </a:extLst>
          </p:cNvPr>
          <p:cNvSpPr>
            <a:spLocks noGrp="1"/>
          </p:cNvSpPr>
          <p:nvPr>
            <p:ph type="ftr" sz="quarter" idx="3"/>
          </p:nvPr>
        </p:nvSpPr>
        <p:spPr/>
        <p:txBody>
          <a:bodyPr/>
          <a:lstStyle/>
          <a:p>
            <a:r>
              <a:rPr lang="en-US" altLang="ja-JP"/>
              <a:t>©2026 Canon IT Solutions Inc. All rights reserved.</a:t>
            </a:r>
            <a:endParaRPr lang="ja-JP" altLang="en-US"/>
          </a:p>
        </p:txBody>
      </p:sp>
      <p:sp>
        <p:nvSpPr>
          <p:cNvPr id="10" name="テキスト プレースホルダー 2">
            <a:extLst>
              <a:ext uri="{FF2B5EF4-FFF2-40B4-BE49-F238E27FC236}">
                <a16:creationId xmlns:a16="http://schemas.microsoft.com/office/drawing/2014/main" id="{B48EFC4C-9399-2065-1410-3BDEC107985D}"/>
              </a:ext>
            </a:extLst>
          </p:cNvPr>
          <p:cNvSpPr txBox="1">
            <a:spLocks/>
          </p:cNvSpPr>
          <p:nvPr/>
        </p:nvSpPr>
        <p:spPr>
          <a:xfrm>
            <a:off x="503548" y="882356"/>
            <a:ext cx="7093544" cy="32124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b="1" u="sng">
                <a:solidFill>
                  <a:prstClr val="black"/>
                </a:solidFill>
              </a:rPr>
              <a:t>２．出力パターンの登録</a:t>
            </a:r>
            <a:endParaRPr lang="en-US" altLang="ja-JP">
              <a:solidFill>
                <a:prstClr val="black"/>
              </a:solidFill>
            </a:endParaRPr>
          </a:p>
        </p:txBody>
      </p:sp>
      <p:sp>
        <p:nvSpPr>
          <p:cNvPr id="12" name="正方形/長方形 11">
            <a:extLst>
              <a:ext uri="{FF2B5EF4-FFF2-40B4-BE49-F238E27FC236}">
                <a16:creationId xmlns:a16="http://schemas.microsoft.com/office/drawing/2014/main" id="{7311D9F2-D5E5-FE45-6576-FE6E15D2F657}"/>
              </a:ext>
            </a:extLst>
          </p:cNvPr>
          <p:cNvSpPr/>
          <p:nvPr/>
        </p:nvSpPr>
        <p:spPr>
          <a:xfrm>
            <a:off x="71500" y="1144290"/>
            <a:ext cx="8388932" cy="321242"/>
          </a:xfrm>
          <a:prstGeom prst="rect">
            <a:avLst/>
          </a:prstGeom>
        </p:spPr>
        <p:txBody>
          <a:bodyPr wrap="square">
            <a:spAutoFit/>
          </a:bodyPr>
          <a:lstStyle/>
          <a:p>
            <a:pPr marL="187325">
              <a:lnSpc>
                <a:spcPts val="1900"/>
              </a:lnSpc>
              <a:buClr>
                <a:schemeClr val="tx1"/>
              </a:buClr>
            </a:pPr>
            <a:r>
              <a:rPr lang="ja-JP" altLang="en-US" sz="1200">
                <a:solidFill>
                  <a:prstClr val="black"/>
                </a:solidFill>
              </a:rPr>
              <a:t>　出力コントロールマスタに</a:t>
            </a:r>
            <a:r>
              <a:rPr lang="en-US" altLang="ja-JP" sz="1200">
                <a:solidFill>
                  <a:prstClr val="black"/>
                </a:solidFill>
              </a:rPr>
              <a:t>IFRS</a:t>
            </a:r>
            <a:r>
              <a:rPr lang="ja-JP" altLang="en-US" sz="1200">
                <a:solidFill>
                  <a:prstClr val="black"/>
                </a:solidFill>
              </a:rPr>
              <a:t>第</a:t>
            </a:r>
            <a:r>
              <a:rPr lang="en-US" altLang="ja-JP" sz="1200">
                <a:solidFill>
                  <a:prstClr val="black"/>
                </a:solidFill>
              </a:rPr>
              <a:t>18</a:t>
            </a:r>
            <a:r>
              <a:rPr lang="ja-JP" altLang="en-US" sz="1200">
                <a:solidFill>
                  <a:prstClr val="black"/>
                </a:solidFill>
              </a:rPr>
              <a:t>号に対応した損益計算書の出力パターンを登録します</a:t>
            </a:r>
            <a:endParaRPr lang="en-US" altLang="ja-JP" sz="1200">
              <a:solidFill>
                <a:prstClr val="black"/>
              </a:solidFill>
            </a:endParaRPr>
          </a:p>
        </p:txBody>
      </p:sp>
      <p:sp>
        <p:nvSpPr>
          <p:cNvPr id="8" name="正方形/長方形 7">
            <a:extLst>
              <a:ext uri="{FF2B5EF4-FFF2-40B4-BE49-F238E27FC236}">
                <a16:creationId xmlns:a16="http://schemas.microsoft.com/office/drawing/2014/main" id="{68BEB2C2-11C6-1ADD-9305-69622C14406C}"/>
              </a:ext>
            </a:extLst>
          </p:cNvPr>
          <p:cNvSpPr/>
          <p:nvPr/>
        </p:nvSpPr>
        <p:spPr>
          <a:xfrm>
            <a:off x="358775" y="1782116"/>
            <a:ext cx="6048672" cy="1941557"/>
          </a:xfrm>
          <a:prstGeom prst="rect">
            <a:avLst/>
          </a:prstGeom>
        </p:spPr>
        <p:txBody>
          <a:bodyPr wrap="square" lIns="91440" tIns="45720" rIns="91440" bIns="45720" anchor="t">
            <a:spAutoFit/>
          </a:bodyPr>
          <a:lstStyle/>
          <a:p>
            <a:pPr marL="187325">
              <a:lnSpc>
                <a:spcPts val="1900"/>
              </a:lnSpc>
              <a:buClr>
                <a:schemeClr val="tx1"/>
              </a:buClr>
            </a:pPr>
            <a:r>
              <a:rPr lang="ja-JP" altLang="en-US" sz="1200" dirty="0">
                <a:solidFill>
                  <a:prstClr val="black"/>
                </a:solidFill>
              </a:rPr>
              <a:t>①各勘定科目が「営業区分」「投資区分」「財務区分」の</a:t>
            </a:r>
            <a:endParaRPr lang="en-US" altLang="ja-JP" sz="1200" dirty="0">
              <a:solidFill>
                <a:prstClr val="black"/>
              </a:solidFill>
            </a:endParaRPr>
          </a:p>
          <a:p>
            <a:pPr marL="187325">
              <a:lnSpc>
                <a:spcPts val="1900"/>
              </a:lnSpc>
              <a:buClr>
                <a:schemeClr val="tx1"/>
              </a:buClr>
            </a:pPr>
            <a:r>
              <a:rPr lang="ja-JP" altLang="en-US" sz="1200" dirty="0">
                <a:solidFill>
                  <a:prstClr val="black"/>
                </a:solidFill>
              </a:rPr>
              <a:t>　分類ごとに出力されるよう出力順を修正します</a:t>
            </a:r>
            <a:endParaRPr lang="en-US" altLang="ja-JP" sz="1200" dirty="0">
              <a:solidFill>
                <a:prstClr val="black"/>
              </a:solidFill>
            </a:endParaRPr>
          </a:p>
          <a:p>
            <a:pPr marL="187325">
              <a:lnSpc>
                <a:spcPct val="150000"/>
              </a:lnSpc>
              <a:buClr>
                <a:schemeClr val="tx1"/>
              </a:buClr>
            </a:pPr>
            <a:r>
              <a:rPr lang="ja-JP" altLang="en-US" sz="1200" dirty="0">
                <a:solidFill>
                  <a:prstClr val="black"/>
                </a:solidFill>
              </a:rPr>
              <a:t>②追加した任意集計科目「営業損益」「財務及び法人所得税前純損益」</a:t>
            </a:r>
            <a:endParaRPr lang="en-US" altLang="ja-JP" sz="1200" dirty="0">
              <a:solidFill>
                <a:prstClr val="black"/>
              </a:solidFill>
            </a:endParaRPr>
          </a:p>
          <a:p>
            <a:pPr marL="187325">
              <a:lnSpc>
                <a:spcPct val="150000"/>
              </a:lnSpc>
              <a:buClr>
                <a:schemeClr val="tx1"/>
              </a:buClr>
            </a:pPr>
            <a:r>
              <a:rPr lang="ja-JP" altLang="en-US" sz="1200" dirty="0">
                <a:solidFill>
                  <a:prstClr val="black"/>
                </a:solidFill>
              </a:rPr>
              <a:t>　の出力順を修正します　「営業損益」は営業区分に分類された</a:t>
            </a:r>
            <a:endParaRPr lang="en-US" altLang="ja-JP" sz="1200" dirty="0">
              <a:solidFill>
                <a:prstClr val="black"/>
              </a:solidFill>
            </a:endParaRPr>
          </a:p>
          <a:p>
            <a:pPr marL="187325">
              <a:lnSpc>
                <a:spcPct val="150000"/>
              </a:lnSpc>
              <a:buClr>
                <a:schemeClr val="tx1"/>
              </a:buClr>
            </a:pPr>
            <a:r>
              <a:rPr lang="ja-JP" altLang="en-US" sz="1200" dirty="0">
                <a:solidFill>
                  <a:prstClr val="black"/>
                </a:solidFill>
              </a:rPr>
              <a:t>　勘定科目の最後に、「財務及び法人所得税前純損益」は投資区分に</a:t>
            </a:r>
            <a:endParaRPr lang="en-US" altLang="ja-JP" sz="1200" dirty="0">
              <a:solidFill>
                <a:prstClr val="black"/>
              </a:solidFill>
            </a:endParaRPr>
          </a:p>
          <a:p>
            <a:pPr marL="187325">
              <a:lnSpc>
                <a:spcPct val="150000"/>
              </a:lnSpc>
              <a:buClr>
                <a:schemeClr val="tx1"/>
              </a:buClr>
            </a:pPr>
            <a:r>
              <a:rPr lang="ja-JP" altLang="en-US" sz="1200" dirty="0">
                <a:solidFill>
                  <a:prstClr val="black"/>
                </a:solidFill>
              </a:rPr>
              <a:t>　分類された勘定科目の最後に出力するようにします</a:t>
            </a:r>
            <a:endParaRPr lang="en-US" altLang="ja-JP" sz="1200" dirty="0">
              <a:solidFill>
                <a:prstClr val="black"/>
              </a:solidFill>
            </a:endParaRPr>
          </a:p>
          <a:p>
            <a:pPr marL="187325">
              <a:lnSpc>
                <a:spcPct val="150000"/>
              </a:lnSpc>
              <a:buClr>
                <a:schemeClr val="tx1"/>
              </a:buClr>
            </a:pPr>
            <a:r>
              <a:rPr lang="ja-JP" altLang="en-US" sz="1200" dirty="0">
                <a:solidFill>
                  <a:prstClr val="black"/>
                </a:solidFill>
              </a:rPr>
              <a:t>③必要に応じてその他の集計科目、勘定科目の表示設定を修正します</a:t>
            </a:r>
            <a:endParaRPr lang="en-US" altLang="ja-JP" sz="1200" dirty="0">
              <a:solidFill>
                <a:prstClr val="black"/>
              </a:solidFill>
            </a:endParaRPr>
          </a:p>
        </p:txBody>
      </p:sp>
      <p:sp>
        <p:nvSpPr>
          <p:cNvPr id="4" name="角丸四角形 8">
            <a:extLst>
              <a:ext uri="{FF2B5EF4-FFF2-40B4-BE49-F238E27FC236}">
                <a16:creationId xmlns:a16="http://schemas.microsoft.com/office/drawing/2014/main" id="{D00A0B24-234D-73D3-E7EC-18643866E9AB}"/>
              </a:ext>
            </a:extLst>
          </p:cNvPr>
          <p:cNvSpPr/>
          <p:nvPr/>
        </p:nvSpPr>
        <p:spPr>
          <a:xfrm>
            <a:off x="505115" y="1484178"/>
            <a:ext cx="1298047"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作成時ポイント</a:t>
            </a:r>
          </a:p>
        </p:txBody>
      </p:sp>
      <p:pic>
        <p:nvPicPr>
          <p:cNvPr id="7" name="図 6">
            <a:extLst>
              <a:ext uri="{FF2B5EF4-FFF2-40B4-BE49-F238E27FC236}">
                <a16:creationId xmlns:a16="http://schemas.microsoft.com/office/drawing/2014/main" id="{191E2DDE-F07B-FC20-28E4-BF0B9C4F426A}"/>
              </a:ext>
            </a:extLst>
          </p:cNvPr>
          <p:cNvPicPr>
            <a:picLocks noChangeAspect="1"/>
          </p:cNvPicPr>
          <p:nvPr/>
        </p:nvPicPr>
        <p:blipFill>
          <a:blip r:embed="rId3"/>
          <a:stretch>
            <a:fillRect/>
          </a:stretch>
        </p:blipFill>
        <p:spPr>
          <a:xfrm>
            <a:off x="5661341" y="1620919"/>
            <a:ext cx="3122659" cy="3183079"/>
          </a:xfrm>
          <a:prstGeom prst="rect">
            <a:avLst/>
          </a:prstGeom>
          <a:ln w="19050">
            <a:solidFill>
              <a:schemeClr val="accent3">
                <a:lumMod val="75000"/>
              </a:schemeClr>
            </a:solidFill>
          </a:ln>
        </p:spPr>
      </p:pic>
      <p:sp>
        <p:nvSpPr>
          <p:cNvPr id="15" name="正方形/長方形 14">
            <a:extLst>
              <a:ext uri="{FF2B5EF4-FFF2-40B4-BE49-F238E27FC236}">
                <a16:creationId xmlns:a16="http://schemas.microsoft.com/office/drawing/2014/main" id="{415A6740-A03F-19E8-69A5-7D24DBF2B358}"/>
              </a:ext>
            </a:extLst>
          </p:cNvPr>
          <p:cNvSpPr/>
          <p:nvPr/>
        </p:nvSpPr>
        <p:spPr>
          <a:xfrm>
            <a:off x="7019514" y="1310682"/>
            <a:ext cx="2052986" cy="309700"/>
          </a:xfrm>
          <a:prstGeom prst="rect">
            <a:avLst/>
          </a:prstGeom>
        </p:spPr>
        <p:txBody>
          <a:bodyPr wrap="square">
            <a:spAutoFit/>
          </a:bodyPr>
          <a:lstStyle/>
          <a:p>
            <a:pPr marL="187325">
              <a:lnSpc>
                <a:spcPts val="1900"/>
              </a:lnSpc>
              <a:buClr>
                <a:schemeClr val="tx1"/>
              </a:buClr>
            </a:pPr>
            <a:r>
              <a:rPr lang="ja-JP" altLang="en-US" sz="900">
                <a:solidFill>
                  <a:prstClr val="black"/>
                </a:solidFill>
              </a:rPr>
              <a:t>＜設定例：一部科目を抜粋＞</a:t>
            </a:r>
            <a:endParaRPr lang="en-US" altLang="ja-JP" sz="900">
              <a:solidFill>
                <a:prstClr val="black"/>
              </a:solidFill>
            </a:endParaRPr>
          </a:p>
        </p:txBody>
      </p:sp>
      <p:sp>
        <p:nvSpPr>
          <p:cNvPr id="18" name="正方形/長方形 17">
            <a:extLst>
              <a:ext uri="{FF2B5EF4-FFF2-40B4-BE49-F238E27FC236}">
                <a16:creationId xmlns:a16="http://schemas.microsoft.com/office/drawing/2014/main" id="{F0763E4C-AEE2-41C5-CE28-6AEF7A0FC44E}"/>
              </a:ext>
            </a:extLst>
          </p:cNvPr>
          <p:cNvSpPr/>
          <p:nvPr/>
        </p:nvSpPr>
        <p:spPr>
          <a:xfrm>
            <a:off x="5616116" y="3452690"/>
            <a:ext cx="3240360" cy="163176"/>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sp>
        <p:nvSpPr>
          <p:cNvPr id="20" name="正方形/長方形 19">
            <a:extLst>
              <a:ext uri="{FF2B5EF4-FFF2-40B4-BE49-F238E27FC236}">
                <a16:creationId xmlns:a16="http://schemas.microsoft.com/office/drawing/2014/main" id="{F4A19168-FD89-99D6-EF54-DCCED27DE2C8}"/>
              </a:ext>
            </a:extLst>
          </p:cNvPr>
          <p:cNvSpPr/>
          <p:nvPr/>
        </p:nvSpPr>
        <p:spPr>
          <a:xfrm>
            <a:off x="5616116" y="3953150"/>
            <a:ext cx="3240360" cy="163176"/>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2"/>
              </a:solidFill>
            </a:endParaRPr>
          </a:p>
        </p:txBody>
      </p:sp>
      <p:pic>
        <p:nvPicPr>
          <p:cNvPr id="6" name="図 5">
            <a:extLst>
              <a:ext uri="{FF2B5EF4-FFF2-40B4-BE49-F238E27FC236}">
                <a16:creationId xmlns:a16="http://schemas.microsoft.com/office/drawing/2014/main" id="{50558F00-7A74-5CCB-0BDA-463F7C90C5A2}"/>
              </a:ext>
            </a:extLst>
          </p:cNvPr>
          <p:cNvPicPr>
            <a:picLocks noChangeAspect="1"/>
          </p:cNvPicPr>
          <p:nvPr/>
        </p:nvPicPr>
        <p:blipFill>
          <a:blip r:embed="rId4"/>
          <a:stretch>
            <a:fillRect/>
          </a:stretch>
        </p:blipFill>
        <p:spPr>
          <a:xfrm>
            <a:off x="6557947" y="3506677"/>
            <a:ext cx="69072" cy="63066"/>
          </a:xfrm>
          <a:prstGeom prst="rect">
            <a:avLst/>
          </a:prstGeom>
        </p:spPr>
      </p:pic>
      <p:pic>
        <p:nvPicPr>
          <p:cNvPr id="13" name="図 12">
            <a:extLst>
              <a:ext uri="{FF2B5EF4-FFF2-40B4-BE49-F238E27FC236}">
                <a16:creationId xmlns:a16="http://schemas.microsoft.com/office/drawing/2014/main" id="{E76E8BD9-75F1-FC0C-700A-F455F3E46F58}"/>
              </a:ext>
            </a:extLst>
          </p:cNvPr>
          <p:cNvPicPr>
            <a:picLocks noChangeAspect="1"/>
          </p:cNvPicPr>
          <p:nvPr/>
        </p:nvPicPr>
        <p:blipFill>
          <a:blip r:embed="rId4"/>
          <a:stretch>
            <a:fillRect/>
          </a:stretch>
        </p:blipFill>
        <p:spPr>
          <a:xfrm>
            <a:off x="7088966" y="3999210"/>
            <a:ext cx="69072" cy="63066"/>
          </a:xfrm>
          <a:prstGeom prst="rect">
            <a:avLst/>
          </a:prstGeom>
        </p:spPr>
      </p:pic>
    </p:spTree>
    <p:extLst>
      <p:ext uri="{BB962C8B-B14F-4D97-AF65-F5344CB8AC3E}">
        <p14:creationId xmlns:p14="http://schemas.microsoft.com/office/powerpoint/2010/main" val="34391814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3">
            <a:extLst>
              <a:ext uri="{FF2B5EF4-FFF2-40B4-BE49-F238E27FC236}">
                <a16:creationId xmlns:a16="http://schemas.microsoft.com/office/drawing/2014/main" id="{5E66B0F9-F888-B111-80A3-64D23BC7C69A}"/>
              </a:ext>
            </a:extLst>
          </p:cNvPr>
          <p:cNvSpPr>
            <a:spLocks noGrp="1"/>
          </p:cNvSpPr>
          <p:nvPr>
            <p:ph type="title"/>
          </p:nvPr>
        </p:nvSpPr>
        <p:spPr>
          <a:xfrm>
            <a:off x="328914" y="159482"/>
            <a:ext cx="9139630" cy="981713"/>
          </a:xfrm>
        </p:spPr>
        <p:txBody>
          <a:bodyPr/>
          <a:lstStyle/>
          <a:p>
            <a:r>
              <a:rPr lang="en-US" altLang="ja-JP" sz="2400">
                <a:latin typeface="+mn-ea"/>
              </a:rPr>
              <a:t>SuperStream-NX </a:t>
            </a:r>
            <a:r>
              <a:rPr lang="ja-JP" altLang="en-US" sz="2400">
                <a:latin typeface="+mn-ea"/>
              </a:rPr>
              <a:t>統合会計</a:t>
            </a:r>
            <a:r>
              <a:rPr lang="en-US" altLang="ja-JP" sz="2400">
                <a:latin typeface="+mn-ea"/>
              </a:rPr>
              <a:t> </a:t>
            </a:r>
            <a:r>
              <a:rPr lang="ja-JP" altLang="en-US" sz="1800">
                <a:latin typeface="+mn-ea"/>
              </a:rPr>
              <a:t>機能改善　 </a:t>
            </a:r>
            <a:br>
              <a:rPr lang="en-US" altLang="ja-JP" sz="2800"/>
            </a:br>
            <a:r>
              <a:rPr lang="ja-JP" altLang="en-US" sz="1800"/>
              <a:t>５． </a:t>
            </a:r>
            <a:r>
              <a:rPr lang="en-US" altLang="ja-JP" sz="1800"/>
              <a:t>IFRS</a:t>
            </a:r>
            <a:r>
              <a:rPr lang="ja-JP" altLang="en-US" sz="1800"/>
              <a:t>第</a:t>
            </a:r>
            <a:r>
              <a:rPr lang="en-US" altLang="ja-JP" sz="1800"/>
              <a:t>18</a:t>
            </a:r>
            <a:r>
              <a:rPr lang="ja-JP" altLang="en-US" sz="1800"/>
              <a:t>号 財務諸表の表示について</a:t>
            </a:r>
            <a:br>
              <a:rPr lang="en-US" altLang="ja-JP" sz="1600"/>
            </a:br>
            <a:endParaRPr kumimoji="1" lang="ja-JP" altLang="en-US"/>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99</a:t>
            </a:fld>
            <a:endParaRPr kumimoji="1" lang="ja-JP" altLang="en-US"/>
          </a:p>
        </p:txBody>
      </p:sp>
      <p:sp>
        <p:nvSpPr>
          <p:cNvPr id="5" name="フッター プレースホルダー 4"/>
          <p:cNvSpPr>
            <a:spLocks noGrp="1"/>
          </p:cNvSpPr>
          <p:nvPr>
            <p:ph type="ftr" sz="quarter" idx="3"/>
          </p:nvPr>
        </p:nvSpPr>
        <p:spPr/>
        <p:txBody>
          <a:bodyPr/>
          <a:lstStyle/>
          <a:p>
            <a:r>
              <a:rPr lang="en-US" altLang="ja-JP"/>
              <a:t>©2026 Canon IT Solutions Inc. All rights reserved.</a:t>
            </a:r>
            <a:endParaRPr lang="ja-JP" altLang="en-US"/>
          </a:p>
        </p:txBody>
      </p:sp>
      <p:sp>
        <p:nvSpPr>
          <p:cNvPr id="10" name="テキスト プレースホルダー 2">
            <a:extLst>
              <a:ext uri="{FF2B5EF4-FFF2-40B4-BE49-F238E27FC236}">
                <a16:creationId xmlns:a16="http://schemas.microsoft.com/office/drawing/2014/main" id="{0768B141-BA62-C74F-CE8C-4C655F26BD18}"/>
              </a:ext>
            </a:extLst>
          </p:cNvPr>
          <p:cNvSpPr txBox="1">
            <a:spLocks/>
          </p:cNvSpPr>
          <p:nvPr/>
        </p:nvSpPr>
        <p:spPr>
          <a:xfrm>
            <a:off x="369828" y="807554"/>
            <a:ext cx="7093544" cy="32124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100" b="1" u="sng">
                <a:solidFill>
                  <a:prstClr val="black"/>
                </a:solidFill>
              </a:rPr>
              <a:t>付録．損益計算書出力サンプル</a:t>
            </a:r>
            <a:endParaRPr lang="en-US" altLang="ja-JP" sz="1100">
              <a:solidFill>
                <a:prstClr val="black"/>
              </a:solidFill>
            </a:endParaRPr>
          </a:p>
        </p:txBody>
      </p:sp>
      <p:sp>
        <p:nvSpPr>
          <p:cNvPr id="6" name="正方形/長方形 5">
            <a:extLst>
              <a:ext uri="{FF2B5EF4-FFF2-40B4-BE49-F238E27FC236}">
                <a16:creationId xmlns:a16="http://schemas.microsoft.com/office/drawing/2014/main" id="{BCF292A1-8D5D-B610-FA73-31E91AFB1B02}"/>
              </a:ext>
            </a:extLst>
          </p:cNvPr>
          <p:cNvSpPr/>
          <p:nvPr/>
        </p:nvSpPr>
        <p:spPr>
          <a:xfrm>
            <a:off x="3548058" y="713652"/>
            <a:ext cx="2084817" cy="309700"/>
          </a:xfrm>
          <a:prstGeom prst="rect">
            <a:avLst/>
          </a:prstGeom>
        </p:spPr>
        <p:txBody>
          <a:bodyPr wrap="square">
            <a:spAutoFit/>
          </a:bodyPr>
          <a:lstStyle/>
          <a:p>
            <a:pPr marL="187325">
              <a:lnSpc>
                <a:spcPts val="1900"/>
              </a:lnSpc>
              <a:buClr>
                <a:schemeClr val="tx1"/>
              </a:buClr>
            </a:pPr>
            <a:r>
              <a:rPr lang="ja-JP" altLang="en-US" sz="900">
                <a:solidFill>
                  <a:prstClr val="black"/>
                </a:solidFill>
              </a:rPr>
              <a:t>＜標準パターン＞</a:t>
            </a:r>
            <a:endParaRPr lang="en-US" altLang="ja-JP" sz="900">
              <a:solidFill>
                <a:prstClr val="black"/>
              </a:solidFill>
            </a:endParaRPr>
          </a:p>
        </p:txBody>
      </p:sp>
      <p:pic>
        <p:nvPicPr>
          <p:cNvPr id="14" name="図 13">
            <a:extLst>
              <a:ext uri="{FF2B5EF4-FFF2-40B4-BE49-F238E27FC236}">
                <a16:creationId xmlns:a16="http://schemas.microsoft.com/office/drawing/2014/main" id="{04A503DB-1876-6142-06A4-3943F9564650}"/>
              </a:ext>
            </a:extLst>
          </p:cNvPr>
          <p:cNvPicPr>
            <a:picLocks noChangeAspect="1"/>
          </p:cNvPicPr>
          <p:nvPr/>
        </p:nvPicPr>
        <p:blipFill>
          <a:blip r:embed="rId3"/>
          <a:stretch>
            <a:fillRect/>
          </a:stretch>
        </p:blipFill>
        <p:spPr>
          <a:xfrm>
            <a:off x="3779323" y="972108"/>
            <a:ext cx="2207774" cy="3975906"/>
          </a:xfrm>
          <a:prstGeom prst="rect">
            <a:avLst/>
          </a:prstGeom>
        </p:spPr>
      </p:pic>
      <p:pic>
        <p:nvPicPr>
          <p:cNvPr id="17" name="図 16">
            <a:extLst>
              <a:ext uri="{FF2B5EF4-FFF2-40B4-BE49-F238E27FC236}">
                <a16:creationId xmlns:a16="http://schemas.microsoft.com/office/drawing/2014/main" id="{E3FC2BC1-70AA-92B0-BD33-146A09219F3E}"/>
              </a:ext>
            </a:extLst>
          </p:cNvPr>
          <p:cNvPicPr>
            <a:picLocks noChangeAspect="1"/>
          </p:cNvPicPr>
          <p:nvPr/>
        </p:nvPicPr>
        <p:blipFill>
          <a:blip r:embed="rId4"/>
          <a:stretch>
            <a:fillRect/>
          </a:stretch>
        </p:blipFill>
        <p:spPr>
          <a:xfrm>
            <a:off x="6275129" y="972108"/>
            <a:ext cx="2257311" cy="2964146"/>
          </a:xfrm>
          <a:prstGeom prst="rect">
            <a:avLst/>
          </a:prstGeom>
        </p:spPr>
      </p:pic>
      <p:sp>
        <p:nvSpPr>
          <p:cNvPr id="18" name="正方形/長方形 17">
            <a:extLst>
              <a:ext uri="{FF2B5EF4-FFF2-40B4-BE49-F238E27FC236}">
                <a16:creationId xmlns:a16="http://schemas.microsoft.com/office/drawing/2014/main" id="{1183E380-B3B2-0202-952A-6D945CFAA083}"/>
              </a:ext>
            </a:extLst>
          </p:cNvPr>
          <p:cNvSpPr/>
          <p:nvPr/>
        </p:nvSpPr>
        <p:spPr>
          <a:xfrm>
            <a:off x="6001719" y="693673"/>
            <a:ext cx="2084817" cy="309700"/>
          </a:xfrm>
          <a:prstGeom prst="rect">
            <a:avLst/>
          </a:prstGeom>
        </p:spPr>
        <p:txBody>
          <a:bodyPr wrap="square">
            <a:spAutoFit/>
          </a:bodyPr>
          <a:lstStyle/>
          <a:p>
            <a:pPr marL="187325">
              <a:lnSpc>
                <a:spcPts val="1900"/>
              </a:lnSpc>
              <a:buClr>
                <a:schemeClr val="tx1"/>
              </a:buClr>
            </a:pPr>
            <a:r>
              <a:rPr lang="ja-JP" altLang="en-US" sz="900">
                <a:solidFill>
                  <a:prstClr val="black"/>
                </a:solidFill>
              </a:rPr>
              <a:t>＜</a:t>
            </a:r>
            <a:r>
              <a:rPr lang="en-US" altLang="ja-JP" sz="900">
                <a:solidFill>
                  <a:prstClr val="black"/>
                </a:solidFill>
              </a:rPr>
              <a:t>IFRS</a:t>
            </a:r>
            <a:r>
              <a:rPr lang="ja-JP" altLang="en-US" sz="900">
                <a:solidFill>
                  <a:prstClr val="black"/>
                </a:solidFill>
              </a:rPr>
              <a:t>第</a:t>
            </a:r>
            <a:r>
              <a:rPr lang="en-US" altLang="ja-JP" sz="900">
                <a:solidFill>
                  <a:prstClr val="black"/>
                </a:solidFill>
              </a:rPr>
              <a:t>18</a:t>
            </a:r>
            <a:r>
              <a:rPr lang="ja-JP" altLang="en-US" sz="900">
                <a:solidFill>
                  <a:prstClr val="black"/>
                </a:solidFill>
              </a:rPr>
              <a:t>号対応パターン＞</a:t>
            </a:r>
            <a:endParaRPr lang="en-US" altLang="ja-JP" sz="900">
              <a:solidFill>
                <a:prstClr val="black"/>
              </a:solidFill>
            </a:endParaRPr>
          </a:p>
        </p:txBody>
      </p:sp>
      <p:sp>
        <p:nvSpPr>
          <p:cNvPr id="3" name="正方形/長方形 2">
            <a:extLst>
              <a:ext uri="{FF2B5EF4-FFF2-40B4-BE49-F238E27FC236}">
                <a16:creationId xmlns:a16="http://schemas.microsoft.com/office/drawing/2014/main" id="{7833CCFC-E441-CA65-229D-B095FC104062}"/>
              </a:ext>
            </a:extLst>
          </p:cNvPr>
          <p:cNvSpPr/>
          <p:nvPr/>
        </p:nvSpPr>
        <p:spPr>
          <a:xfrm>
            <a:off x="141134" y="1070326"/>
            <a:ext cx="3494173" cy="1539524"/>
          </a:xfrm>
          <a:prstGeom prst="rect">
            <a:avLst/>
          </a:prstGeom>
        </p:spPr>
        <p:txBody>
          <a:bodyPr wrap="square">
            <a:spAutoFit/>
          </a:bodyPr>
          <a:lstStyle/>
          <a:p>
            <a:pPr marL="187325">
              <a:lnSpc>
                <a:spcPts val="1900"/>
              </a:lnSpc>
              <a:buClr>
                <a:schemeClr val="tx1"/>
              </a:buClr>
            </a:pPr>
            <a:r>
              <a:rPr lang="ja-JP" altLang="en-US" sz="1200">
                <a:solidFill>
                  <a:prstClr val="black"/>
                </a:solidFill>
              </a:rPr>
              <a:t>「単一残高表」や「決算書」において、</a:t>
            </a:r>
            <a:endParaRPr lang="en-US" altLang="ja-JP" sz="1200">
              <a:solidFill>
                <a:prstClr val="black"/>
              </a:solidFill>
            </a:endParaRPr>
          </a:p>
          <a:p>
            <a:pPr marL="187325">
              <a:lnSpc>
                <a:spcPts val="1900"/>
              </a:lnSpc>
              <a:buClr>
                <a:schemeClr val="tx1"/>
              </a:buClr>
            </a:pPr>
            <a:r>
              <a:rPr lang="ja-JP" altLang="en-US" sz="1200">
                <a:solidFill>
                  <a:prstClr val="black"/>
                </a:solidFill>
              </a:rPr>
              <a:t>損益計算書を出力する際に、</a:t>
            </a:r>
            <a:r>
              <a:rPr lang="en-US" altLang="ja-JP" sz="1200">
                <a:solidFill>
                  <a:prstClr val="black"/>
                </a:solidFill>
              </a:rPr>
              <a:t>IFRS</a:t>
            </a:r>
            <a:r>
              <a:rPr lang="ja-JP" altLang="en-US" sz="1200">
                <a:solidFill>
                  <a:prstClr val="black"/>
                </a:solidFill>
              </a:rPr>
              <a:t>第</a:t>
            </a:r>
            <a:r>
              <a:rPr lang="en-US" altLang="ja-JP" sz="1200">
                <a:solidFill>
                  <a:prstClr val="black"/>
                </a:solidFill>
              </a:rPr>
              <a:t>18</a:t>
            </a:r>
            <a:r>
              <a:rPr lang="ja-JP" altLang="en-US" sz="1200">
                <a:solidFill>
                  <a:prstClr val="black"/>
                </a:solidFill>
              </a:rPr>
              <a:t>号対応の出力パターンを指定して出力します</a:t>
            </a:r>
            <a:endParaRPr lang="en-US" altLang="ja-JP" sz="1200">
              <a:solidFill>
                <a:prstClr val="black"/>
              </a:solidFill>
            </a:endParaRPr>
          </a:p>
          <a:p>
            <a:pPr marL="187325">
              <a:lnSpc>
                <a:spcPts val="1900"/>
              </a:lnSpc>
              <a:buClr>
                <a:schemeClr val="tx1"/>
              </a:buClr>
            </a:pPr>
            <a:r>
              <a:rPr lang="ja-JP" altLang="en-US" sz="1200">
                <a:solidFill>
                  <a:prstClr val="black"/>
                </a:solidFill>
              </a:rPr>
              <a:t>（右記は標準パターンを指定した場合と、</a:t>
            </a:r>
            <a:endParaRPr lang="en-US" altLang="ja-JP" sz="1200">
              <a:solidFill>
                <a:prstClr val="black"/>
              </a:solidFill>
            </a:endParaRPr>
          </a:p>
          <a:p>
            <a:pPr marL="187325">
              <a:lnSpc>
                <a:spcPts val="1900"/>
              </a:lnSpc>
              <a:buClr>
                <a:schemeClr val="tx1"/>
              </a:buClr>
            </a:pPr>
            <a:r>
              <a:rPr lang="en-US" altLang="ja-JP" sz="1200">
                <a:solidFill>
                  <a:prstClr val="black"/>
                </a:solidFill>
              </a:rPr>
              <a:t>IFRS</a:t>
            </a:r>
            <a:r>
              <a:rPr lang="ja-JP" altLang="en-US" sz="1200">
                <a:solidFill>
                  <a:prstClr val="black"/>
                </a:solidFill>
              </a:rPr>
              <a:t>第</a:t>
            </a:r>
            <a:r>
              <a:rPr lang="en-US" altLang="ja-JP" sz="1200">
                <a:solidFill>
                  <a:prstClr val="black"/>
                </a:solidFill>
              </a:rPr>
              <a:t>18</a:t>
            </a:r>
            <a:r>
              <a:rPr lang="ja-JP" altLang="en-US" sz="1200">
                <a:solidFill>
                  <a:prstClr val="black"/>
                </a:solidFill>
              </a:rPr>
              <a:t>号対応パターンを指定した場合、</a:t>
            </a:r>
            <a:endParaRPr lang="en-US" altLang="ja-JP" sz="1200">
              <a:solidFill>
                <a:prstClr val="black"/>
              </a:solidFill>
            </a:endParaRPr>
          </a:p>
          <a:p>
            <a:pPr marL="187325">
              <a:lnSpc>
                <a:spcPts val="1900"/>
              </a:lnSpc>
              <a:buClr>
                <a:schemeClr val="tx1"/>
              </a:buClr>
            </a:pPr>
            <a:r>
              <a:rPr lang="ja-JP" altLang="en-US" sz="1200">
                <a:solidFill>
                  <a:prstClr val="black"/>
                </a:solidFill>
              </a:rPr>
              <a:t>それぞれの損益計算書の出力結果です）</a:t>
            </a:r>
            <a:endParaRPr lang="en-US" altLang="ja-JP" sz="1200">
              <a:solidFill>
                <a:prstClr val="black"/>
              </a:solidFill>
            </a:endParaRPr>
          </a:p>
        </p:txBody>
      </p:sp>
      <p:pic>
        <p:nvPicPr>
          <p:cNvPr id="7" name="図 6">
            <a:extLst>
              <a:ext uri="{FF2B5EF4-FFF2-40B4-BE49-F238E27FC236}">
                <a16:creationId xmlns:a16="http://schemas.microsoft.com/office/drawing/2014/main" id="{FFBF700D-8537-19DC-8C91-236D8648BF8E}"/>
              </a:ext>
            </a:extLst>
          </p:cNvPr>
          <p:cNvPicPr>
            <a:picLocks noChangeAspect="1"/>
          </p:cNvPicPr>
          <p:nvPr/>
        </p:nvPicPr>
        <p:blipFill>
          <a:blip r:embed="rId5"/>
          <a:stretch>
            <a:fillRect/>
          </a:stretch>
        </p:blipFill>
        <p:spPr>
          <a:xfrm>
            <a:off x="6839732" y="2588418"/>
            <a:ext cx="61130" cy="64726"/>
          </a:xfrm>
          <a:prstGeom prst="rect">
            <a:avLst/>
          </a:prstGeom>
        </p:spPr>
      </p:pic>
      <p:pic>
        <p:nvPicPr>
          <p:cNvPr id="8" name="図 7">
            <a:extLst>
              <a:ext uri="{FF2B5EF4-FFF2-40B4-BE49-F238E27FC236}">
                <a16:creationId xmlns:a16="http://schemas.microsoft.com/office/drawing/2014/main" id="{F883F1CD-8A7D-2A91-4849-E5F7CBBAD65D}"/>
              </a:ext>
            </a:extLst>
          </p:cNvPr>
          <p:cNvPicPr>
            <a:picLocks noChangeAspect="1"/>
          </p:cNvPicPr>
          <p:nvPr/>
        </p:nvPicPr>
        <p:blipFill>
          <a:blip r:embed="rId5"/>
          <a:stretch>
            <a:fillRect/>
          </a:stretch>
        </p:blipFill>
        <p:spPr>
          <a:xfrm>
            <a:off x="7238514" y="3088480"/>
            <a:ext cx="61130" cy="64726"/>
          </a:xfrm>
          <a:prstGeom prst="rect">
            <a:avLst/>
          </a:prstGeom>
        </p:spPr>
      </p:pic>
    </p:spTree>
    <p:extLst>
      <p:ext uri="{BB962C8B-B14F-4D97-AF65-F5344CB8AC3E}">
        <p14:creationId xmlns:p14="http://schemas.microsoft.com/office/powerpoint/2010/main" val="347707856"/>
      </p:ext>
    </p:extLst>
  </p:cSld>
  <p:clrMapOvr>
    <a:masterClrMapping/>
  </p:clrMapOvr>
</p:sld>
</file>

<file path=ppt/theme/theme1.xml><?xml version="1.0" encoding="utf-8"?>
<a:theme xmlns:a="http://schemas.openxmlformats.org/drawingml/2006/main" name="Office ​​テーマ">
  <a:themeElements>
    <a:clrScheme name="SuperStream 2021">
      <a:dk1>
        <a:sysClr val="windowText" lastClr="000000"/>
      </a:dk1>
      <a:lt1>
        <a:sysClr val="window" lastClr="FFFFFF"/>
      </a:lt1>
      <a:dk2>
        <a:srgbClr val="008CCF"/>
      </a:dk2>
      <a:lt2>
        <a:srgbClr val="FFFFFF"/>
      </a:lt2>
      <a:accent1>
        <a:srgbClr val="FABE00"/>
      </a:accent1>
      <a:accent2>
        <a:srgbClr val="54C3F1"/>
      </a:accent2>
      <a:accent3>
        <a:srgbClr val="EE7B48"/>
      </a:accent3>
      <a:accent4>
        <a:srgbClr val="CE67A4"/>
      </a:accent4>
      <a:accent5>
        <a:srgbClr val="8FC31F"/>
      </a:accent5>
      <a:accent6>
        <a:srgbClr val="2E7DC2"/>
      </a:accent6>
      <a:hlink>
        <a:srgbClr val="008CCF"/>
      </a:hlink>
      <a:folHlink>
        <a:srgbClr val="008CCF"/>
      </a:folHlink>
    </a:clrScheme>
    <a:fontScheme name="SuperStream 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tx2"/>
          </a:solidFill>
        </a:ln>
      </a:spPr>
      <a:bodyPr rtlCol="0" anchor="ctr"/>
      <a:lstStyle>
        <a:defPPr algn="ctr">
          <a:defRPr kumimoji="1"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13950</Words>
  <Application>Microsoft Office PowerPoint</Application>
  <PresentationFormat>画面に合わせる (16:9)</PresentationFormat>
  <Paragraphs>2206</Paragraphs>
  <Slides>138</Slides>
  <Notes>131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138</vt:i4>
      </vt:variant>
    </vt:vector>
  </HeadingPairs>
  <TitlesOfParts>
    <vt:vector size="148" baseType="lpstr">
      <vt:lpstr>Meiryo UI</vt:lpstr>
      <vt:lpstr>MS UI Gothic</vt:lpstr>
      <vt:lpstr>ＭＳ ゴシック</vt:lpstr>
      <vt:lpstr>メイリオ</vt:lpstr>
      <vt:lpstr>メイリオ</vt:lpstr>
      <vt:lpstr>Arial</vt:lpstr>
      <vt:lpstr>Calibri</vt:lpstr>
      <vt:lpstr>Century Gothic</vt:lpstr>
      <vt:lpstr>Wingdings</vt:lpstr>
      <vt:lpstr>Office ​​テーマ</vt:lpstr>
      <vt:lpstr>SuperStream-NX 2026-06-01版 製品説明会</vt:lpstr>
      <vt:lpstr>PowerPoint プレゼンテーション</vt:lpstr>
      <vt:lpstr>PowerPoint プレゼンテーション</vt:lpstr>
      <vt:lpstr>最新ロードマップ</vt:lpstr>
      <vt:lpstr>SuperStream-NX システム連携ツール リリース時期　 </vt:lpstr>
      <vt:lpstr>グローバル税制対応機能の提供終了について</vt:lpstr>
      <vt:lpstr>PowerPoint プレゼンテーション</vt:lpstr>
      <vt:lpstr>AIアシスタント（製品マニュアル・FAQ）</vt:lpstr>
      <vt:lpstr>リース資産判定のAI新サービス (新リース会計基準に準拠）</vt:lpstr>
      <vt:lpstr>PowerPoint プレゼンテーション</vt:lpstr>
      <vt:lpstr>デジタルインボイスオプション Amazonビジネス連携</vt:lpstr>
      <vt:lpstr>SuperStream-NX Cloudデモ環境の提供開始</vt:lpstr>
      <vt:lpstr>電債管理システムについてのご案内</vt:lpstr>
      <vt:lpstr>統合会計 Field Userの機能の拡大</vt:lpstr>
      <vt:lpstr>SVFX-Designer価格改定について</vt:lpstr>
      <vt:lpstr>貸出ソースのSDS対応</vt:lpstr>
      <vt:lpstr>e-Learningツール(LMS)提供形態の変更</vt:lpstr>
      <vt:lpstr>e-Learningツール(LMS) 対象コンテンツ</vt:lpstr>
      <vt:lpstr>認証取得のお知らせ</vt:lpstr>
      <vt:lpstr>SSUC関連お知らせ</vt:lpstr>
      <vt:lpstr>SSUC関連お知らせ</vt:lpstr>
      <vt:lpstr>イベントお知らせ </vt:lpstr>
      <vt:lpstr>PowerPoint プレゼンテーション</vt:lpstr>
      <vt:lpstr>PowerPoint プレゼンテーション</vt:lpstr>
      <vt:lpstr>SuperStream-NX 共通 機能改善　  １．稼働環境（統合会計・人事給与）</vt:lpstr>
      <vt:lpstr>SuperStream-NX 共通 機能改善　  １．稼働環境（統合会計・人事給与）</vt:lpstr>
      <vt:lpstr>SuperStream-NX 共通 機能改善　  １．稼働環境（統合会計・人事給与）</vt:lpstr>
      <vt:lpstr>SuperStream-NX 共通 機能改善　 2． 開発用コンポーネントのVerup対応</vt:lpstr>
      <vt:lpstr>SuperStream-NX 共通 機能改善　 2． 開発用コンポーネントのVerup対応</vt:lpstr>
      <vt:lpstr>SuperStream-NX 共通 機能改善　 2． 開発用コンポーネントのVerup対応</vt:lpstr>
      <vt:lpstr>SuperStream-NX 共通 機能改善　 ３．プロキシサーバー通信テスト機能の追加</vt:lpstr>
      <vt:lpstr>SuperStream-NX 共通 機能改善　 ３．プロキシサーバー通信テスト機能の追加</vt:lpstr>
      <vt:lpstr>SuperStream-NX 共通 機能改善　 ４．秘密度ラベル(Excelレポート)対応</vt:lpstr>
      <vt:lpstr>SuperStream-NX 共通 機能改善　 ４．秘密度ラベル(Excelレポート)対応</vt:lpstr>
      <vt:lpstr>SuperStream-NX 共通 機能改善　 ５．調査専用スクリプト実行機能の追加</vt:lpstr>
      <vt:lpstr>SuperStream-NX 共通 機能改善　 ５．調査専用スクリプト実行機能の追加</vt:lpstr>
      <vt:lpstr>SuperStream-NX 共通 機能改善　 ５．調査専用スクリプト実行機能の追加</vt:lpstr>
      <vt:lpstr>SuperStream-NX 共通 機能改善　 ６．その他改善</vt:lpstr>
      <vt:lpstr>SuperStream-NX 従業員モバイルオプション 1．.NET MAUI 10へのVerup対応</vt:lpstr>
      <vt:lpstr>SuperStream-NX 開発用コンポーネント 　　　　　　　　　(パートナーさま向けのご案内) 　 1．提供方式の変更</vt:lpstr>
      <vt:lpstr>PowerPoint プレゼンテーション</vt:lpstr>
      <vt:lpstr>PowerPoint プレゼンテーション</vt:lpstr>
      <vt:lpstr>01 SuperStream-NX グループ経営管理 機能改善</vt:lpstr>
      <vt:lpstr>PowerPoint プレゼンテーション</vt:lpstr>
      <vt:lpstr>SuperStream-NX グループ経営管理 運用支援強化対応 1．ファイルダウンロードボード​</vt:lpstr>
      <vt:lpstr>SuperStream-NX グループ経営管理 NX連携支援強化対応 2．主要トランザクション増加推移ボード​</vt:lpstr>
      <vt:lpstr>SuperStream-NX グループ経営管理 NX連携支援強化対応 2．主要トランザクション増加推移ボード​</vt:lpstr>
      <vt:lpstr>SuperStream-NX グループ経営管理 NX連携支援強化対応 3．当月・累計損益計算1チャートボード</vt:lpstr>
      <vt:lpstr>SuperStream-NX グループ経営管理 NX連携支援強化対応 4．当月・累計損益計算DS1ボード</vt:lpstr>
      <vt:lpstr>SuperStream-NX グループ経営管理 NX連携支援強化対応 5．CAGR（年平均成長率）分析ボード</vt:lpstr>
      <vt:lpstr>PowerPoint プレゼンテーション</vt:lpstr>
      <vt:lpstr>PowerPoint プレゼンテーション</vt:lpstr>
      <vt:lpstr>PowerPoint プレゼンテーション</vt:lpstr>
      <vt:lpstr>PowerPoint プレゼンテーション</vt:lpstr>
      <vt:lpstr>01 SuperStream-NX 統合会計 令和8年度税制改正対応</vt:lpstr>
      <vt:lpstr>PowerPoint プレゼンテーション</vt:lpstr>
      <vt:lpstr>SuperStream-NX 統合会計 令和8年度税制改正対応  １．経過措置に係る適用期限と控除可能割合の見直し</vt:lpstr>
      <vt:lpstr>SuperStream-NX 統合会計 令和8年度税制改正対応  １．経過措置に係る適用期限と控除可能割合の見直し</vt:lpstr>
      <vt:lpstr>02 SuperStream-NX 統合会計 機能追加および機能改善</vt:lpstr>
      <vt:lpstr>PowerPoint プレゼンテーション</vt:lpstr>
      <vt:lpstr>PowerPoint プレゼンテーション</vt:lpstr>
      <vt:lpstr>SuperStream-NX 統合会計 機能追加  １．残高検索機能の追加　</vt:lpstr>
      <vt:lpstr>SuperStream-NX 統合会計 機能追加  １．残高検索機能の追加</vt:lpstr>
      <vt:lpstr>SuperStream-NX 統合会計 機能追加  １．残高検索機能の追加</vt:lpstr>
      <vt:lpstr>SuperStream-NX 統合会計 機能追加 １．残高検索機能の追加</vt:lpstr>
      <vt:lpstr>SuperStream-NX 統合会計 機能追加 １．残高検索機能の追加</vt:lpstr>
      <vt:lpstr>SuperStream-NX 統合会計 機能追加 １．残高検索機能の追加</vt:lpstr>
      <vt:lpstr>SuperStream-NX 統合会計 機能追加 １．残高検索機能の追加</vt:lpstr>
      <vt:lpstr>SuperStream-NX 統合会計 機能追加 １．残高検索機能の追加</vt:lpstr>
      <vt:lpstr>SuperStream-NX 統合会計 機能追加  １．残高検索機能の追加</vt:lpstr>
      <vt:lpstr>SuperStream-NX 統合会計 機能追加  １．残高検索機能の追加</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２．免税事業者仕入控除割合変更日の対応</vt:lpstr>
      <vt:lpstr>SuperStream-NX 統合会計 機能改善  ３．外部データ取込：エラー発生時のエラー表示内容の改善</vt:lpstr>
      <vt:lpstr>SuperStream-NX 統合会計 機能改善  ３．外部データ取込：エラー発生時のエラー表示内容の改善</vt:lpstr>
      <vt:lpstr>SuperStream-NX 統合会計 機能改善  ３．外部データ取込：エラー発生時のエラー表示内容の改善</vt:lpstr>
      <vt:lpstr>SuperStream-NX 統合会計 機能改善  ３．外部データ取込：エラー発生時のエラー表示内容の改善</vt:lpstr>
      <vt:lpstr>SuperStream-NX 統合会計 機能改善  ３．外部データ取込：エラー発生時のエラー表示内容の改善</vt:lpstr>
      <vt:lpstr>SuperStream-NX 統合会計 機能改善  ４．外部データ取込CSVデータ作成ツール</vt:lpstr>
      <vt:lpstr>SuperStream-NX 統合会計 機能改善  ４．外部データ取込CSVデータ作成ツール</vt:lpstr>
      <vt:lpstr>SuperStream-NX 統合会計 機能改善  ４．外部データ取込CSVデータ作成ツール</vt:lpstr>
      <vt:lpstr>SuperStream-NX 統合会計 機能改善  ４．外部データ取込CSVデータ作成ツール</vt:lpstr>
      <vt:lpstr>SuperStream-NX 統合会計 機能改善  ４．外部データ取込CSVデータ作成ツール</vt:lpstr>
      <vt:lpstr>SuperStream-NX 統合会計 機能改善  ５． IFRS第18号 財務諸表の表示について</vt:lpstr>
      <vt:lpstr>PowerPoint プレゼンテーション</vt:lpstr>
      <vt:lpstr>PowerPoint プレゼンテーション</vt:lpstr>
      <vt:lpstr>PowerPoint プレゼンテーション</vt:lpstr>
      <vt:lpstr>PowerPoint プレゼンテーション</vt:lpstr>
      <vt:lpstr>SuperStream-NX 統合会計 機能改善　  ５． IFRS第18号 財務諸表の表示について </vt:lpstr>
      <vt:lpstr>SuperStream-NX 統合会計 機能改善  ６．マスタデータ取込機能の追加　①任意集計科目マスタ</vt:lpstr>
      <vt:lpstr>SuperStream-NX 統合会計 機能改善  ６．マスタデータ取込機能の追加　①任意集計科目マスタ</vt:lpstr>
      <vt:lpstr>SuperStream-NX 統合会計 機能改善  ６．マスタデータ取込機能の追加　①任意集計科目マスタ</vt:lpstr>
      <vt:lpstr>SuperStream-NX 統合会計 機能改善  ６．マスタデータ取込機能の追加　②出力コントロールマスタ</vt:lpstr>
      <vt:lpstr>SuperStream-NX 統合会計 機能改善  ６．マスタデータ取込機能の追加　②出力コントロールマスタ</vt:lpstr>
      <vt:lpstr>SuperStream-NX 統合会計 機能改善  ６．マスタデータ取込機能の追加　②出力コントロールマスタ</vt:lpstr>
      <vt:lpstr>SuperStream-NX 統合会計 機能改善  ６．マスタデータ取込機能の追加　②出力コントロールマスタ</vt:lpstr>
      <vt:lpstr>SuperStream-NX 統合会計 機能改善  ６．マスタデータ取込機能の追加</vt:lpstr>
      <vt:lpstr>SuperStream-NX 統合会計 機能改善  ７．請求書（伝票単位）の伝票番号指定出力対応</vt:lpstr>
      <vt:lpstr>SuperStream-NX 統合会計 機能改善  ７．請求書（伝票単位）の伝票番号指定出力対応</vt:lpstr>
      <vt:lpstr>SuperStream-NX 統合会計 機能改善  ８．拡張添付の機能改善</vt:lpstr>
      <vt:lpstr>SuperStream-NX 統合会計 機能改善  ８．拡張添付の機能改善</vt:lpstr>
      <vt:lpstr>SuperStream-NX 統合会計 機能改善  ８．拡張添付の機能改善</vt:lpstr>
      <vt:lpstr>SuperStream-NX 統合会計 機能改善  ８．拡張添付の機能改善</vt:lpstr>
      <vt:lpstr>SuperStream-NX 統合会計 機能改善  ８．拡張添付の機能改善</vt:lpstr>
      <vt:lpstr>SuperStream-NX 統合会計 機能改善  ８．拡張添付の機能改善</vt:lpstr>
      <vt:lpstr>SuperStream-NX 統合会計 機能改善  ８．拡張添付の機能改善</vt:lpstr>
      <vt:lpstr>SuperStream-NX 統合会計 機能改善  ８．拡張添付の機能改善</vt:lpstr>
      <vt:lpstr>SuperStream-NX 統合会計 機能改善  ９．固定資産管理の機能強化に向けての対応  </vt:lpstr>
      <vt:lpstr>SuperStream-NX 統合会計 機能改善  ９．固定資産管理の機能強化に向けての対応　</vt:lpstr>
      <vt:lpstr>SuperStream-NX 統合会計 機能改善  ９．固定資産管理の機能強化に向けての対応　</vt:lpstr>
      <vt:lpstr>SuperStream-NX 統合会計 機能改善  １０．電債オプション及び電債管理システム対応　</vt:lpstr>
      <vt:lpstr>SuperStream-NX 統合会計 機能改善  １０．電債オプション及び電債管理システム対応　</vt:lpstr>
      <vt:lpstr>SuperStream-NX 統合会計 機能改善  １０．電債オプション及び電債管理システム対応　</vt:lpstr>
      <vt:lpstr>SuperStream-NX 統合会計 機能改善  １１．NXEI：得意先マスタへのデジタルインボイス設定項目追加　　</vt:lpstr>
      <vt:lpstr>SuperStream-NX 統合会計 機能改善  １１．NXEI：得意先マスタへのデジタルインボイス設定項目追加　</vt:lpstr>
      <vt:lpstr>SuperStream-NX 統合会計 機能改善  １１．NXEI：得意先マスタへのデジタルインボイス設定項目追加　</vt:lpstr>
      <vt:lpstr>SuperStream-NX 統合会計 機能改善  １１．NXEI：得意先マスタへのデジタルインボイス設定項目追加　　</vt:lpstr>
      <vt:lpstr>SuperStream-NX 統合会計 機能改善  １２．NXEI：項目対応マスタのパターン化と一覧への部署情報追加　</vt:lpstr>
      <vt:lpstr>SuperStream-NX 統合会計 機能改善  １２．NXEI：項目対応マスタのパターン化と一覧への部署情報追加</vt:lpstr>
      <vt:lpstr>SuperStream-NX 統合会計 機能改善  １２．NXEI：項目対応マスタのパターン化と一覧への部署情報追加</vt:lpstr>
      <vt:lpstr>SuperStream-NX 統合会計 機能改善  １２．NXEI：項目対応マスタのパターン化と一覧への部署情報追加</vt:lpstr>
      <vt:lpstr>SuperStream-NX 統合会計 機能改善  １２．NXEI：項目対応マスタのパターン化と一覧への部署情報追加　</vt:lpstr>
      <vt:lpstr>SuperStream-NX 統合会計 機能改善  １３．NXEI：デジタルインボイス送受信項目の追加　　</vt:lpstr>
      <vt:lpstr>SuperStream-NX 統合会計 機能改善  １３．NXEI：デジタルインボイス送受信項目の追加　</vt:lpstr>
      <vt:lpstr>SuperStream-NX 統合会計 機能改善  １３．NXEI：デジタルインボイス送受信項目の追加　</vt:lpstr>
      <vt:lpstr>SuperStream-NX 統合会計 機能改善  １３．NXEI：デジタルインボイス送受信項目の追加　</vt:lpstr>
      <vt:lpstr>SuperStream-NX 統合会計 機能改善  １３．NXEI：デジタルインボイス送受信項目の追加　</vt:lpstr>
      <vt:lpstr>SuperStream-NX 統合会計 機能改善  １３．NXEI：デジタルインボイス送受信項目の追加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2026-05-20T06:56:20Z</dcterms:created>
  <dcterms:modified xsi:type="dcterms:W3CDTF">2026-05-29T05:53:56Z</dcterms:modified>
</cp:coreProperties>
</file>