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52"/>
  </p:notesMasterIdLst>
  <p:sldIdLst>
    <p:sldId id="542" r:id="rId2"/>
    <p:sldId id="543" r:id="rId3"/>
    <p:sldId id="544" r:id="rId4"/>
    <p:sldId id="545" r:id="rId5"/>
    <p:sldId id="1438" r:id="rId6"/>
    <p:sldId id="325" r:id="rId7"/>
    <p:sldId id="1465" r:id="rId8"/>
    <p:sldId id="1439" r:id="rId9"/>
    <p:sldId id="1440" r:id="rId10"/>
    <p:sldId id="1466" r:id="rId11"/>
    <p:sldId id="1467" r:id="rId12"/>
    <p:sldId id="1445" r:id="rId13"/>
    <p:sldId id="1462" r:id="rId14"/>
    <p:sldId id="1464" r:id="rId15"/>
    <p:sldId id="1447" r:id="rId16"/>
    <p:sldId id="1452" r:id="rId17"/>
    <p:sldId id="1456" r:id="rId18"/>
    <p:sldId id="1459" r:id="rId19"/>
    <p:sldId id="1461" r:id="rId20"/>
    <p:sldId id="1458" r:id="rId21"/>
    <p:sldId id="1457" r:id="rId22"/>
    <p:sldId id="1460" r:id="rId23"/>
    <p:sldId id="1446" r:id="rId24"/>
    <p:sldId id="1448" r:id="rId25"/>
    <p:sldId id="1449" r:id="rId26"/>
    <p:sldId id="1454" r:id="rId27"/>
    <p:sldId id="1455" r:id="rId28"/>
    <p:sldId id="1473" r:id="rId29"/>
    <p:sldId id="1443" r:id="rId30"/>
    <p:sldId id="1441" r:id="rId31"/>
    <p:sldId id="1474" r:id="rId32"/>
    <p:sldId id="1475" r:id="rId33"/>
    <p:sldId id="1476" r:id="rId34"/>
    <p:sldId id="1477" r:id="rId35"/>
    <p:sldId id="320" r:id="rId36"/>
    <p:sldId id="321" r:id="rId37"/>
    <p:sldId id="1468" r:id="rId38"/>
    <p:sldId id="1469" r:id="rId39"/>
    <p:sldId id="1470" r:id="rId40"/>
    <p:sldId id="1471" r:id="rId41"/>
    <p:sldId id="1472" r:id="rId42"/>
    <p:sldId id="1478" r:id="rId43"/>
    <p:sldId id="1479" r:id="rId44"/>
    <p:sldId id="337" r:id="rId45"/>
    <p:sldId id="1480" r:id="rId46"/>
    <p:sldId id="1481" r:id="rId47"/>
    <p:sldId id="1482" r:id="rId48"/>
    <p:sldId id="1483" r:id="rId49"/>
    <p:sldId id="1484" r:id="rId50"/>
    <p:sldId id="1485" r:id="rId51"/>
  </p:sldIdLst>
  <p:sldSz cx="9144000" cy="5143500" type="screen16x9"/>
  <p:notesSz cx="6794500" cy="99187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8485" autoAdjust="0"/>
  </p:normalViewPr>
  <p:slideViewPr>
    <p:cSldViewPr>
      <p:cViewPr varScale="1">
        <p:scale>
          <a:sx n="96" d="100"/>
          <a:sy n="96" d="100"/>
        </p:scale>
        <p:origin x="2034" y="78"/>
      </p:cViewPr>
      <p:guideLst/>
    </p:cSldViewPr>
  </p:slideViewPr>
  <p:notesTextViewPr>
    <p:cViewPr>
      <p:scale>
        <a:sx n="125" d="100"/>
        <a:sy n="125" d="100"/>
      </p:scale>
      <p:origin x="0" y="0"/>
    </p:cViewPr>
  </p:notesTextViewPr>
  <p:sorterViewPr>
    <p:cViewPr>
      <p:scale>
        <a:sx n="100" d="100"/>
        <a:sy n="100" d="100"/>
      </p:scale>
      <p:origin x="0" y="0"/>
    </p:cViewPr>
  </p:sorter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4283" cy="49593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48645" y="0"/>
            <a:ext cx="2944283" cy="495935"/>
          </a:xfrm>
          <a:prstGeom prst="rect">
            <a:avLst/>
          </a:prstGeom>
        </p:spPr>
        <p:txBody>
          <a:bodyPr vert="horz" lIns="91440" tIns="45720" rIns="91440" bIns="45720" rtlCol="0"/>
          <a:lstStyle>
            <a:lvl1pPr algn="r">
              <a:defRPr sz="1200"/>
            </a:lvl1pPr>
          </a:lstStyle>
          <a:p>
            <a:fld id="{B150248C-AF63-4BD2-AD88-4B686589BEBC}" type="datetimeFigureOut">
              <a:rPr kumimoji="1" lang="ja-JP" altLang="en-US" smtClean="0"/>
              <a:t>2026/5/28</a:t>
            </a:fld>
            <a:endParaRPr kumimoji="1" lang="ja-JP" altLang="en-US"/>
          </a:p>
        </p:txBody>
      </p:sp>
      <p:sp>
        <p:nvSpPr>
          <p:cNvPr id="4" name="スライド イメージ プレースホルダー 3"/>
          <p:cNvSpPr>
            <a:spLocks noGrp="1" noRot="1" noChangeAspect="1"/>
          </p:cNvSpPr>
          <p:nvPr>
            <p:ph type="sldImg" idx="2"/>
          </p:nvPr>
        </p:nvSpPr>
        <p:spPr>
          <a:xfrm>
            <a:off x="92075" y="744538"/>
            <a:ext cx="6610350" cy="3719512"/>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9450" y="4711383"/>
            <a:ext cx="5435600" cy="4463415"/>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21044"/>
            <a:ext cx="2944283" cy="49593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48645" y="9421044"/>
            <a:ext cx="2944283" cy="495935"/>
          </a:xfrm>
          <a:prstGeom prst="rect">
            <a:avLst/>
          </a:prstGeom>
        </p:spPr>
        <p:txBody>
          <a:bodyPr vert="horz" lIns="91440" tIns="45720" rIns="91440" bIns="45720" rtlCol="0" anchor="b"/>
          <a:lstStyle>
            <a:lvl1pPr algn="r">
              <a:defRPr sz="1200"/>
            </a:lvl1pPr>
          </a:lstStyle>
          <a:p>
            <a:fld id="{BF87BCA9-3BA0-4426-9EA6-B6C30ED0242E}" type="slidenum">
              <a:rPr kumimoji="1" lang="ja-JP" altLang="en-US" smtClean="0"/>
              <a:t>‹#›</a:t>
            </a:fld>
            <a:endParaRPr kumimoji="1" lang="ja-JP" altLang="en-US"/>
          </a:p>
        </p:txBody>
      </p:sp>
    </p:spTree>
    <p:extLst>
      <p:ext uri="{BB962C8B-B14F-4D97-AF65-F5344CB8AC3E}">
        <p14:creationId xmlns:p14="http://schemas.microsoft.com/office/powerpoint/2010/main" val="259952717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BF87BCA9-3BA0-4426-9EA6-B6C30ED0242E}" type="slidenum">
              <a:rPr kumimoji="1" lang="ja-JP" altLang="en-US" smtClean="0"/>
              <a:t>1</a:t>
            </a:fld>
            <a:endParaRPr kumimoji="1" lang="ja-JP" altLang="en-US"/>
          </a:p>
        </p:txBody>
      </p:sp>
    </p:spTree>
    <p:extLst>
      <p:ext uri="{BB962C8B-B14F-4D97-AF65-F5344CB8AC3E}">
        <p14:creationId xmlns:p14="http://schemas.microsoft.com/office/powerpoint/2010/main" val="11947975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BF87BCA9-3BA0-4426-9EA6-B6C30ED0242E}" type="slidenum">
              <a:rPr kumimoji="1" lang="ja-JP" altLang="en-US" smtClean="0"/>
              <a:t>11</a:t>
            </a:fld>
            <a:endParaRPr kumimoji="1" lang="ja-JP" altLang="en-US"/>
          </a:p>
        </p:txBody>
      </p:sp>
    </p:spTree>
    <p:extLst>
      <p:ext uri="{BB962C8B-B14F-4D97-AF65-F5344CB8AC3E}">
        <p14:creationId xmlns:p14="http://schemas.microsoft.com/office/powerpoint/2010/main" val="3352758269"/>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image" Target="../media/image2.emf"/><Relationship Id="rId7" Type="http://schemas.openxmlformats.org/officeDocument/2006/relationships/image" Target="../media/image6.emf"/><Relationship Id="rId2" Type="http://schemas.openxmlformats.org/officeDocument/2006/relationships/image" Target="../media/image1.emf"/><Relationship Id="rId1" Type="http://schemas.openxmlformats.org/officeDocument/2006/relationships/slideMaster" Target="../slideMasters/slideMaster1.xml"/><Relationship Id="rId6" Type="http://schemas.openxmlformats.org/officeDocument/2006/relationships/image" Target="../media/image5.emf"/><Relationship Id="rId5" Type="http://schemas.openxmlformats.org/officeDocument/2006/relationships/image" Target="../media/image4.emf"/><Relationship Id="rId10" Type="http://schemas.openxmlformats.org/officeDocument/2006/relationships/image" Target="../media/image9.emf"/><Relationship Id="rId4" Type="http://schemas.openxmlformats.org/officeDocument/2006/relationships/image" Target="../media/image3.emf"/><Relationship Id="rId9" Type="http://schemas.openxmlformats.org/officeDocument/2006/relationships/image" Target="../media/image8.emf"/></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image" Target="../media/image11.wmf"/><Relationship Id="rId7" Type="http://schemas.openxmlformats.org/officeDocument/2006/relationships/image" Target="../media/image15.emf"/><Relationship Id="rId2" Type="http://schemas.openxmlformats.org/officeDocument/2006/relationships/image" Target="../media/image10.emf"/><Relationship Id="rId1" Type="http://schemas.openxmlformats.org/officeDocument/2006/relationships/slideMaster" Target="../slideMasters/slideMaster1.xml"/><Relationship Id="rId6" Type="http://schemas.openxmlformats.org/officeDocument/2006/relationships/image" Target="../media/image14.emf"/><Relationship Id="rId5" Type="http://schemas.openxmlformats.org/officeDocument/2006/relationships/image" Target="../media/image13.emf"/><Relationship Id="rId4" Type="http://schemas.openxmlformats.org/officeDocument/2006/relationships/image" Target="../media/image12.emf"/><Relationship Id="rId9" Type="http://schemas.openxmlformats.org/officeDocument/2006/relationships/image" Target="../media/image8.emf"/></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22.emf"/><Relationship Id="rId3" Type="http://schemas.openxmlformats.org/officeDocument/2006/relationships/image" Target="../media/image11.wmf"/><Relationship Id="rId7" Type="http://schemas.openxmlformats.org/officeDocument/2006/relationships/image" Target="../media/image21.emf"/><Relationship Id="rId2" Type="http://schemas.openxmlformats.org/officeDocument/2006/relationships/image" Target="../media/image17.emf"/><Relationship Id="rId1" Type="http://schemas.openxmlformats.org/officeDocument/2006/relationships/slideMaster" Target="../slideMasters/slideMaster1.xml"/><Relationship Id="rId6" Type="http://schemas.openxmlformats.org/officeDocument/2006/relationships/image" Target="../media/image20.emf"/><Relationship Id="rId5" Type="http://schemas.openxmlformats.org/officeDocument/2006/relationships/image" Target="../media/image19.emf"/><Relationship Id="rId4" Type="http://schemas.openxmlformats.org/officeDocument/2006/relationships/image" Target="../media/image18.emf"/><Relationship Id="rId9" Type="http://schemas.openxmlformats.org/officeDocument/2006/relationships/image" Target="../media/image8.emf"/></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image" Target="../media/image24.emf"/><Relationship Id="rId7" Type="http://schemas.openxmlformats.org/officeDocument/2006/relationships/image" Target="../media/image28.emf"/><Relationship Id="rId2" Type="http://schemas.openxmlformats.org/officeDocument/2006/relationships/image" Target="../media/image23.emf"/><Relationship Id="rId1" Type="http://schemas.openxmlformats.org/officeDocument/2006/relationships/slideMaster" Target="../slideMasters/slideMaster1.xml"/><Relationship Id="rId6" Type="http://schemas.openxmlformats.org/officeDocument/2006/relationships/image" Target="../media/image27.emf"/><Relationship Id="rId5" Type="http://schemas.openxmlformats.org/officeDocument/2006/relationships/image" Target="../media/image26.emf"/><Relationship Id="rId4" Type="http://schemas.openxmlformats.org/officeDocument/2006/relationships/image" Target="../media/image25.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29.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29.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35.emf"/><Relationship Id="rId3" Type="http://schemas.openxmlformats.org/officeDocument/2006/relationships/image" Target="../media/image31.emf"/><Relationship Id="rId7" Type="http://schemas.openxmlformats.org/officeDocument/2006/relationships/image" Target="../media/image25.emf"/><Relationship Id="rId2" Type="http://schemas.openxmlformats.org/officeDocument/2006/relationships/image" Target="../media/image30.emf"/><Relationship Id="rId1" Type="http://schemas.openxmlformats.org/officeDocument/2006/relationships/slideMaster" Target="../slideMasters/slideMaster1.xml"/><Relationship Id="rId6" Type="http://schemas.openxmlformats.org/officeDocument/2006/relationships/image" Target="../media/image34.emf"/><Relationship Id="rId5" Type="http://schemas.openxmlformats.org/officeDocument/2006/relationships/image" Target="../media/image33.emf"/><Relationship Id="rId4" Type="http://schemas.openxmlformats.org/officeDocument/2006/relationships/image" Target="../media/image32.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op">
    <p:bg>
      <p:bgPr>
        <a:solidFill>
          <a:schemeClr val="tx2"/>
        </a:solidFill>
        <a:effectLst/>
      </p:bgPr>
    </p:bg>
    <p:spTree>
      <p:nvGrpSpPr>
        <p:cNvPr id="1" name=""/>
        <p:cNvGrpSpPr/>
        <p:nvPr/>
      </p:nvGrpSpPr>
      <p:grpSpPr>
        <a:xfrm>
          <a:off x="0" y="0"/>
          <a:ext cx="0" cy="0"/>
          <a:chOff x="0" y="0"/>
          <a:chExt cx="0" cy="0"/>
        </a:xfrm>
      </p:grpSpPr>
      <p:sp>
        <p:nvSpPr>
          <p:cNvPr id="4" name="正方形/長方形 3"/>
          <p:cNvSpPr/>
          <p:nvPr userDrawn="1"/>
        </p:nvSpPr>
        <p:spPr>
          <a:xfrm>
            <a:off x="0" y="576000"/>
            <a:ext cx="9144000" cy="399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 name="図 2"/>
          <p:cNvPicPr>
            <a:picLocks noChangeAspect="1"/>
          </p:cNvPicPr>
          <p:nvPr userDrawn="1"/>
        </p:nvPicPr>
        <p:blipFill rotWithShape="1">
          <a:blip r:embed="rId2" cstate="print">
            <a:extLst>
              <a:ext uri="{28A0092B-C50C-407E-A947-70E740481C1C}">
                <a14:useLocalDpi xmlns:a14="http://schemas.microsoft.com/office/drawing/2010/main" val="0"/>
              </a:ext>
            </a:extLst>
          </a:blip>
          <a:srcRect t="17418" r="3269"/>
          <a:stretch/>
        </p:blipFill>
        <p:spPr>
          <a:xfrm>
            <a:off x="5364088" y="0"/>
            <a:ext cx="3780420" cy="1123630"/>
          </a:xfrm>
          <a:prstGeom prst="rect">
            <a:avLst/>
          </a:prstGeom>
        </p:spPr>
      </p:pic>
      <p:pic>
        <p:nvPicPr>
          <p:cNvPr id="19" name="図 18"/>
          <p:cNvPicPr>
            <a:picLocks noChangeAspect="1"/>
          </p:cNvPicPr>
          <p:nvPr userDrawn="1"/>
        </p:nvPicPr>
        <p:blipFill rotWithShape="1">
          <a:blip r:embed="rId3" cstate="print">
            <a:extLst>
              <a:ext uri="{28A0092B-C50C-407E-A947-70E740481C1C}">
                <a14:useLocalDpi xmlns:a14="http://schemas.microsoft.com/office/drawing/2010/main" val="0"/>
              </a:ext>
            </a:extLst>
          </a:blip>
          <a:srcRect r="22655"/>
          <a:stretch/>
        </p:blipFill>
        <p:spPr>
          <a:xfrm>
            <a:off x="7092281" y="954854"/>
            <a:ext cx="2052228" cy="3017319"/>
          </a:xfrm>
          <a:prstGeom prst="rect">
            <a:avLst/>
          </a:prstGeom>
        </p:spPr>
      </p:pic>
      <p:sp>
        <p:nvSpPr>
          <p:cNvPr id="5" name="フッター プレースホルダー 1"/>
          <p:cNvSpPr>
            <a:spLocks noGrp="1"/>
          </p:cNvSpPr>
          <p:nvPr>
            <p:ph type="ftr" sz="quarter" idx="3"/>
          </p:nvPr>
        </p:nvSpPr>
        <p:spPr>
          <a:xfrm>
            <a:off x="358775" y="4803998"/>
            <a:ext cx="2160000" cy="135000"/>
          </a:xfrm>
          <a:prstGeom prst="rect">
            <a:avLst/>
          </a:prstGeom>
        </p:spPr>
        <p:txBody>
          <a:bodyPr vert="horz" lIns="0" tIns="0" rIns="0" bIns="0" rtlCol="0" anchor="b" anchorCtr="0"/>
          <a:lstStyle>
            <a:lvl1pPr algn="l">
              <a:defRPr sz="600">
                <a:solidFill>
                  <a:schemeClr val="bg1"/>
                </a:solidFill>
              </a:defRPr>
            </a:lvl1pPr>
          </a:lstStyle>
          <a:p>
            <a:r>
              <a:rPr lang="en-US" altLang="ja-JP"/>
              <a:t>©2026 Canon IT Solutions Inc. All rights reserved.</a:t>
            </a:r>
            <a:endParaRPr lang="ja-JP" altLang="en-US" dirty="0"/>
          </a:p>
        </p:txBody>
      </p:sp>
      <p:pic>
        <p:nvPicPr>
          <p:cNvPr id="7" name="図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226369" y="2294080"/>
            <a:ext cx="558856" cy="368708"/>
          </a:xfrm>
          <a:prstGeom prst="rect">
            <a:avLst/>
          </a:prstGeom>
        </p:spPr>
      </p:pic>
      <p:pic>
        <p:nvPicPr>
          <p:cNvPr id="8" name="図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589643" y="1563638"/>
            <a:ext cx="268324" cy="506660"/>
          </a:xfrm>
          <a:prstGeom prst="rect">
            <a:avLst/>
          </a:prstGeom>
        </p:spPr>
      </p:pic>
      <p:pic>
        <p:nvPicPr>
          <p:cNvPr id="9" name="図 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416316" y="1326874"/>
            <a:ext cx="491409" cy="599380"/>
          </a:xfrm>
          <a:prstGeom prst="rect">
            <a:avLst/>
          </a:prstGeom>
        </p:spPr>
      </p:pic>
      <p:pic>
        <p:nvPicPr>
          <p:cNvPr id="10" name="図 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136396" y="3316474"/>
            <a:ext cx="518382" cy="638008"/>
          </a:xfrm>
          <a:prstGeom prst="rect">
            <a:avLst/>
          </a:prstGeom>
        </p:spPr>
      </p:pic>
      <p:pic>
        <p:nvPicPr>
          <p:cNvPr id="11" name="図 10"/>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6732240" y="2230025"/>
            <a:ext cx="1242338" cy="855563"/>
          </a:xfrm>
          <a:prstGeom prst="rect">
            <a:avLst/>
          </a:prstGeom>
        </p:spPr>
      </p:pic>
      <p:sp>
        <p:nvSpPr>
          <p:cNvPr id="2" name="タイトル 1"/>
          <p:cNvSpPr>
            <a:spLocks noGrp="1"/>
          </p:cNvSpPr>
          <p:nvPr>
            <p:ph type="title"/>
          </p:nvPr>
        </p:nvSpPr>
        <p:spPr>
          <a:xfrm>
            <a:off x="358775" y="1670176"/>
            <a:ext cx="6193445" cy="1476164"/>
          </a:xfrm>
          <a:prstGeom prst="rect">
            <a:avLst/>
          </a:prstGeom>
        </p:spPr>
        <p:txBody>
          <a:bodyPr lIns="0" tIns="0" rIns="0" bIns="0" anchor="ctr" anchorCtr="0"/>
          <a:lstStyle>
            <a:lvl1pPr algn="l">
              <a:lnSpc>
                <a:spcPct val="110000"/>
              </a:lnSpc>
              <a:defRPr sz="2800" b="1">
                <a:solidFill>
                  <a:schemeClr val="tx2"/>
                </a:solidFill>
              </a:defRPr>
            </a:lvl1pPr>
          </a:lstStyle>
          <a:p>
            <a:r>
              <a:rPr kumimoji="1" lang="ja-JP" altLang="en-US" dirty="0"/>
              <a:t>マスター タイトルの書式設定</a:t>
            </a:r>
          </a:p>
        </p:txBody>
      </p:sp>
      <p:pic>
        <p:nvPicPr>
          <p:cNvPr id="13" name="図 12"/>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6984268" y="387105"/>
            <a:ext cx="1814671" cy="400331"/>
          </a:xfrm>
          <a:prstGeom prst="rect">
            <a:avLst/>
          </a:prstGeom>
        </p:spPr>
      </p:pic>
      <p:grpSp>
        <p:nvGrpSpPr>
          <p:cNvPr id="18" name="グループ化 17"/>
          <p:cNvGrpSpPr/>
          <p:nvPr userDrawn="1"/>
        </p:nvGrpSpPr>
        <p:grpSpPr>
          <a:xfrm>
            <a:off x="5285767" y="182770"/>
            <a:ext cx="978421" cy="192736"/>
            <a:chOff x="5220072" y="159482"/>
            <a:chExt cx="978421" cy="192736"/>
          </a:xfrm>
        </p:grpSpPr>
        <p:pic>
          <p:nvPicPr>
            <p:cNvPr id="12" name="図 11">
              <a:extLst>
                <a:ext uri="{FF2B5EF4-FFF2-40B4-BE49-F238E27FC236}">
                  <a16:creationId xmlns:a16="http://schemas.microsoft.com/office/drawing/2014/main" id="{4D1CD444-5459-AA4B-A08B-5554E81CFD1F}"/>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5220072" y="159482"/>
              <a:ext cx="720941" cy="192736"/>
            </a:xfrm>
            <a:prstGeom prst="rect">
              <a:avLst/>
            </a:prstGeom>
          </p:spPr>
        </p:pic>
        <p:grpSp>
          <p:nvGrpSpPr>
            <p:cNvPr id="17" name="グループ化 16"/>
            <p:cNvGrpSpPr/>
            <p:nvPr userDrawn="1"/>
          </p:nvGrpSpPr>
          <p:grpSpPr>
            <a:xfrm>
              <a:off x="5976156" y="159482"/>
              <a:ext cx="222337" cy="72008"/>
              <a:chOff x="5976156" y="159482"/>
              <a:chExt cx="222337" cy="72008"/>
            </a:xfrm>
          </p:grpSpPr>
          <p:sp>
            <p:nvSpPr>
              <p:cNvPr id="14" name="円/楕円 13"/>
              <p:cNvSpPr/>
              <p:nvPr userDrawn="1"/>
            </p:nvSpPr>
            <p:spPr>
              <a:xfrm>
                <a:off x="5976156" y="159482"/>
                <a:ext cx="72008" cy="720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円/楕円 14"/>
              <p:cNvSpPr/>
              <p:nvPr userDrawn="1"/>
            </p:nvSpPr>
            <p:spPr>
              <a:xfrm>
                <a:off x="6083306" y="170286"/>
                <a:ext cx="50400" cy="50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円/楕円 15"/>
              <p:cNvSpPr/>
              <p:nvPr userDrawn="1"/>
            </p:nvSpPr>
            <p:spPr>
              <a:xfrm>
                <a:off x="6162493" y="177486"/>
                <a:ext cx="36000" cy="3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20" name="スライド番号プレースホルダー 5"/>
          <p:cNvSpPr>
            <a:spLocks noGrp="1"/>
          </p:cNvSpPr>
          <p:nvPr>
            <p:ph type="sldNum" sz="quarter" idx="4"/>
          </p:nvPr>
        </p:nvSpPr>
        <p:spPr>
          <a:xfrm>
            <a:off x="8425225" y="4803998"/>
            <a:ext cx="360000" cy="135000"/>
          </a:xfrm>
          <a:prstGeom prst="rect">
            <a:avLst/>
          </a:prstGeom>
        </p:spPr>
        <p:txBody>
          <a:bodyPr vert="horz" lIns="0" tIns="0" rIns="0" bIns="0" rtlCol="0" anchor="b" anchorCtr="0"/>
          <a:lstStyle>
            <a:lvl1pPr algn="r">
              <a:defRPr sz="900">
                <a:solidFill>
                  <a:schemeClr val="tx2"/>
                </a:solidFill>
              </a:defRPr>
            </a:lvl1pPr>
          </a:lstStyle>
          <a:p>
            <a:fld id="{78AE49ED-73EF-499C-8307-28EB0E7CF529}" type="slidenum">
              <a:rPr lang="ja-JP" altLang="en-US" smtClean="0"/>
              <a:pPr/>
              <a:t>‹#›</a:t>
            </a:fld>
            <a:endParaRPr lang="ja-JP" altLang="en-US" dirty="0"/>
          </a:p>
        </p:txBody>
      </p:sp>
    </p:spTree>
    <p:extLst>
      <p:ext uri="{BB962C8B-B14F-4D97-AF65-F5344CB8AC3E}">
        <p14:creationId xmlns:p14="http://schemas.microsoft.com/office/powerpoint/2010/main" val="3752093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bg1"/>
        </a:solidFill>
        <a:effectLst/>
      </p:bgPr>
    </p:bg>
    <p:spTree>
      <p:nvGrpSpPr>
        <p:cNvPr id="1" name=""/>
        <p:cNvGrpSpPr/>
        <p:nvPr/>
      </p:nvGrpSpPr>
      <p:grpSpPr>
        <a:xfrm>
          <a:off x="0" y="0"/>
          <a:ext cx="0" cy="0"/>
          <a:chOff x="0" y="0"/>
          <a:chExt cx="0" cy="0"/>
        </a:xfrm>
      </p:grpSpPr>
      <p:sp>
        <p:nvSpPr>
          <p:cNvPr id="3" name="正方形/長方形 2"/>
          <p:cNvSpPr/>
          <p:nvPr userDrawn="1"/>
        </p:nvSpPr>
        <p:spPr>
          <a:xfrm>
            <a:off x="0" y="0"/>
            <a:ext cx="432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p:cNvPicPr>
            <a:picLocks noChangeAspect="1"/>
          </p:cNvPicPr>
          <p:nvPr userDrawn="1"/>
        </p:nvPicPr>
        <p:blipFill rotWithShape="1">
          <a:blip r:embed="rId2" cstate="print">
            <a:extLst>
              <a:ext uri="{28A0092B-C50C-407E-A947-70E740481C1C}">
                <a14:useLocalDpi xmlns:a14="http://schemas.microsoft.com/office/drawing/2010/main" val="0"/>
              </a:ext>
            </a:extLst>
          </a:blip>
          <a:srcRect l="15347" r="1" b="29513"/>
          <a:stretch/>
        </p:blipFill>
        <p:spPr>
          <a:xfrm>
            <a:off x="0" y="3471501"/>
            <a:ext cx="2792392" cy="1692187"/>
          </a:xfrm>
          <a:prstGeom prst="rect">
            <a:avLst/>
          </a:prstGeom>
        </p:spPr>
      </p:pic>
      <p:pic>
        <p:nvPicPr>
          <p:cNvPr id="8" name="Picture 5" descr="\\psf\Host\Volumes\IOHD\G5-temp01_n\SuperStream\SS_Branding_2015\SuperStream_Logo_201506\corporate\ms_office\logo_corp_nega.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272200" y="279525"/>
            <a:ext cx="1440000" cy="255000"/>
          </a:xfrm>
          <a:prstGeom prst="rect">
            <a:avLst/>
          </a:prstGeom>
          <a:noFill/>
          <a:extLst>
            <a:ext uri="{909E8E84-426E-40DD-AFC4-6F175D3DCCD1}">
              <a14:hiddenFill xmlns:a14="http://schemas.microsoft.com/office/drawing/2010/main">
                <a:solidFill>
                  <a:srgbClr val="FFFFFF"/>
                </a:solidFill>
              </a14:hiddenFill>
            </a:ext>
          </a:extLst>
        </p:spPr>
      </p:pic>
      <p:sp>
        <p:nvSpPr>
          <p:cNvPr id="9" name="フッター プレースホルダー 1"/>
          <p:cNvSpPr>
            <a:spLocks noGrp="1"/>
          </p:cNvSpPr>
          <p:nvPr>
            <p:ph type="ftr" sz="quarter" idx="3"/>
          </p:nvPr>
        </p:nvSpPr>
        <p:spPr>
          <a:xfrm>
            <a:off x="358775" y="4803998"/>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r>
              <a:rPr lang="en-US" altLang="ja-JP"/>
              <a:t>©2026 Canon IT Solutions Inc. All rights reserved.</a:t>
            </a:r>
            <a:endParaRPr lang="ja-JP" altLang="en-US" dirty="0"/>
          </a:p>
        </p:txBody>
      </p:sp>
      <p:sp>
        <p:nvSpPr>
          <p:cNvPr id="10" name="テキスト プレースホルダー 13"/>
          <p:cNvSpPr>
            <a:spLocks noGrp="1"/>
          </p:cNvSpPr>
          <p:nvPr>
            <p:ph type="body" sz="quarter" idx="14"/>
          </p:nvPr>
        </p:nvSpPr>
        <p:spPr>
          <a:xfrm>
            <a:off x="3167843" y="807554"/>
            <a:ext cx="5631095" cy="3727637"/>
          </a:xfrm>
          <a:prstGeom prst="rect">
            <a:avLst/>
          </a:prstGeom>
        </p:spPr>
        <p:txBody>
          <a:bodyPr lIns="0" tIns="0" rIns="0" bIns="0" anchor="t" anchorCtr="0"/>
          <a:lstStyle>
            <a:lvl1pPr marL="0" indent="0">
              <a:lnSpc>
                <a:spcPct val="100000"/>
              </a:lnSpc>
              <a:spcBef>
                <a:spcPts val="0"/>
              </a:spcBef>
              <a:spcAft>
                <a:spcPts val="0"/>
              </a:spcAft>
              <a:buFontTx/>
              <a:buNone/>
              <a:tabLst/>
              <a:defRPr sz="1800" b="1">
                <a:solidFill>
                  <a:schemeClr val="tx2"/>
                </a:solidFill>
                <a:latin typeface="+mn-ea"/>
                <a:ea typeface="+mn-ea"/>
              </a:defRPr>
            </a:lvl1pPr>
            <a:lvl2pPr>
              <a:defRPr sz="1200">
                <a:latin typeface="+mn-ea"/>
                <a:ea typeface="+mn-ea"/>
              </a:defRPr>
            </a:lvl2pPr>
            <a:lvl3pPr>
              <a:defRPr sz="1200">
                <a:latin typeface="+mn-ea"/>
                <a:ea typeface="+mn-ea"/>
              </a:defRPr>
            </a:lvl3pPr>
            <a:lvl4pPr>
              <a:defRPr sz="1200">
                <a:latin typeface="+mn-ea"/>
                <a:ea typeface="+mn-ea"/>
              </a:defRPr>
            </a:lvl4pPr>
            <a:lvl5pPr>
              <a:defRPr sz="1200">
                <a:latin typeface="+mn-ea"/>
                <a:ea typeface="+mn-ea"/>
              </a:defRPr>
            </a:lvl5pPr>
          </a:lstStyle>
          <a:p>
            <a:pPr lvl="0"/>
            <a:r>
              <a:rPr kumimoji="1" lang="ja-JP" altLang="en-US" dirty="0"/>
              <a:t>マスター テキストの書式設定</a:t>
            </a:r>
            <a:endParaRPr kumimoji="1" lang="en-US" altLang="ja-JP" dirty="0"/>
          </a:p>
        </p:txBody>
      </p:sp>
      <p:pic>
        <p:nvPicPr>
          <p:cNvPr id="11" name="図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0581" y="2794363"/>
            <a:ext cx="330128" cy="321104"/>
          </a:xfrm>
          <a:prstGeom prst="rect">
            <a:avLst/>
          </a:prstGeom>
        </p:spPr>
      </p:pic>
      <p:pic>
        <p:nvPicPr>
          <p:cNvPr id="12" name="図 1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0264642">
            <a:off x="317732" y="3810908"/>
            <a:ext cx="290393" cy="413662"/>
          </a:xfrm>
          <a:prstGeom prst="rect">
            <a:avLst/>
          </a:prstGeom>
        </p:spPr>
      </p:pic>
      <p:pic>
        <p:nvPicPr>
          <p:cNvPr id="13" name="図 1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90687" y="4197219"/>
            <a:ext cx="458341" cy="384385"/>
          </a:xfrm>
          <a:prstGeom prst="rect">
            <a:avLst/>
          </a:prstGeom>
        </p:spPr>
      </p:pic>
      <p:pic>
        <p:nvPicPr>
          <p:cNvPr id="14" name="図 13"/>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087724" y="4011910"/>
            <a:ext cx="336509" cy="523281"/>
          </a:xfrm>
          <a:prstGeom prst="rect">
            <a:avLst/>
          </a:prstGeom>
        </p:spPr>
      </p:pic>
      <p:pic>
        <p:nvPicPr>
          <p:cNvPr id="15" name="図 14"/>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27584" y="3003798"/>
            <a:ext cx="950255" cy="853634"/>
          </a:xfrm>
          <a:prstGeom prst="rect">
            <a:avLst/>
          </a:prstGeom>
        </p:spPr>
      </p:pic>
      <p:pic>
        <p:nvPicPr>
          <p:cNvPr id="16" name="図 15"/>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308304" y="303498"/>
            <a:ext cx="1490635" cy="328846"/>
          </a:xfrm>
          <a:prstGeom prst="rect">
            <a:avLst/>
          </a:prstGeom>
        </p:spPr>
      </p:pic>
      <p:sp>
        <p:nvSpPr>
          <p:cNvPr id="18" name="スライド番号プレースホルダー 5"/>
          <p:cNvSpPr>
            <a:spLocks noGrp="1"/>
          </p:cNvSpPr>
          <p:nvPr>
            <p:ph type="sldNum" sz="quarter" idx="4"/>
          </p:nvPr>
        </p:nvSpPr>
        <p:spPr>
          <a:xfrm>
            <a:off x="8425225" y="4803998"/>
            <a:ext cx="360000" cy="135000"/>
          </a:xfrm>
          <a:prstGeom prst="rect">
            <a:avLst/>
          </a:prstGeom>
        </p:spPr>
        <p:txBody>
          <a:bodyPr vert="horz" lIns="0" tIns="0" rIns="0" bIns="0" rtlCol="0" anchor="b" anchorCtr="0"/>
          <a:lstStyle>
            <a:lvl1pPr algn="r">
              <a:defRPr sz="900">
                <a:solidFill>
                  <a:schemeClr val="tx1">
                    <a:lumMod val="50000"/>
                    <a:lumOff val="50000"/>
                  </a:schemeClr>
                </a:solidFill>
              </a:defRPr>
            </a:lvl1pPr>
          </a:lstStyle>
          <a:p>
            <a:fld id="{78AE49ED-73EF-499C-8307-28EB0E7CF529}" type="slidenum">
              <a:rPr lang="ja-JP" altLang="en-US" smtClean="0"/>
              <a:pPr/>
              <a:t>‹#›</a:t>
            </a:fld>
            <a:endParaRPr lang="ja-JP" altLang="en-US" dirty="0"/>
          </a:p>
        </p:txBody>
      </p:sp>
    </p:spTree>
    <p:extLst>
      <p:ext uri="{BB962C8B-B14F-4D97-AF65-F5344CB8AC3E}">
        <p14:creationId xmlns:p14="http://schemas.microsoft.com/office/powerpoint/2010/main" val="41027345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p:spTree>
      <p:nvGrpSpPr>
        <p:cNvPr id="1" name=""/>
        <p:cNvGrpSpPr/>
        <p:nvPr/>
      </p:nvGrpSpPr>
      <p:grpSpPr>
        <a:xfrm>
          <a:off x="0" y="0"/>
          <a:ext cx="0" cy="0"/>
          <a:chOff x="0" y="0"/>
          <a:chExt cx="0" cy="0"/>
        </a:xfrm>
      </p:grpSpPr>
      <p:sp>
        <p:nvSpPr>
          <p:cNvPr id="7" name="正方形/長方形 6"/>
          <p:cNvSpPr/>
          <p:nvPr userDrawn="1"/>
        </p:nvSpPr>
        <p:spPr>
          <a:xfrm>
            <a:off x="0" y="0"/>
            <a:ext cx="1440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p:cNvPicPr>
            <a:picLocks noChangeAspect="1"/>
          </p:cNvPicPr>
          <p:nvPr userDrawn="1"/>
        </p:nvPicPr>
        <p:blipFill rotWithShape="1">
          <a:blip r:embed="rId2" cstate="print">
            <a:extLst>
              <a:ext uri="{28A0092B-C50C-407E-A947-70E740481C1C}">
                <a14:useLocalDpi xmlns:a14="http://schemas.microsoft.com/office/drawing/2010/main" val="0"/>
              </a:ext>
            </a:extLst>
          </a:blip>
          <a:srcRect l="33463" b="24413"/>
          <a:stretch/>
        </p:blipFill>
        <p:spPr>
          <a:xfrm>
            <a:off x="-508" y="1437624"/>
            <a:ext cx="2434051" cy="3708411"/>
          </a:xfrm>
          <a:prstGeom prst="rect">
            <a:avLst/>
          </a:prstGeom>
        </p:spPr>
      </p:pic>
      <p:sp>
        <p:nvSpPr>
          <p:cNvPr id="3" name="スライド番号プレースホルダー 2"/>
          <p:cNvSpPr>
            <a:spLocks noGrp="1"/>
          </p:cNvSpPr>
          <p:nvPr>
            <p:ph type="sldNum" sz="quarter" idx="10"/>
          </p:nvPr>
        </p:nvSpPr>
        <p:spPr>
          <a:xfrm>
            <a:off x="8424000" y="4860000"/>
            <a:ext cx="360000" cy="135000"/>
          </a:xfrm>
        </p:spPr>
        <p:txBody>
          <a:bodyPr/>
          <a:lstStyle/>
          <a:p>
            <a:fld id="{78AE49ED-73EF-499C-8307-28EB0E7CF529}" type="slidenum">
              <a:rPr lang="ja-JP" altLang="en-US" smtClean="0"/>
              <a:pPr/>
              <a:t>‹#›</a:t>
            </a:fld>
            <a:endParaRPr lang="ja-JP" altLang="en-US" dirty="0"/>
          </a:p>
        </p:txBody>
      </p:sp>
      <p:sp>
        <p:nvSpPr>
          <p:cNvPr id="6" name="タイトル 1"/>
          <p:cNvSpPr>
            <a:spLocks noGrp="1"/>
          </p:cNvSpPr>
          <p:nvPr>
            <p:ph type="title"/>
          </p:nvPr>
        </p:nvSpPr>
        <p:spPr>
          <a:xfrm>
            <a:off x="1871700" y="1275605"/>
            <a:ext cx="6840500" cy="2016225"/>
          </a:xfrm>
          <a:prstGeom prst="rect">
            <a:avLst/>
          </a:prstGeom>
        </p:spPr>
        <p:txBody>
          <a:bodyPr lIns="0" tIns="0" rIns="0" bIns="0" anchor="ctr" anchorCtr="0"/>
          <a:lstStyle>
            <a:lvl1pPr algn="l">
              <a:lnSpc>
                <a:spcPct val="100000"/>
              </a:lnSpc>
              <a:defRPr sz="2400" b="1">
                <a:solidFill>
                  <a:schemeClr val="tx2"/>
                </a:solidFill>
              </a:defRPr>
            </a:lvl1pPr>
          </a:lstStyle>
          <a:p>
            <a:r>
              <a:rPr kumimoji="1" lang="ja-JP" altLang="en-US" dirty="0"/>
              <a:t>マスター タイトルの書式設定</a:t>
            </a:r>
          </a:p>
        </p:txBody>
      </p:sp>
      <p:pic>
        <p:nvPicPr>
          <p:cNvPr id="8" name="Picture 5" descr="\\psf\Host\Volumes\IOHD\G5-temp01_n\SuperStream\SS_Branding_2015\SuperStream_Logo_201506\corporate\ms_office\logo_corp_nega.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272200" y="279525"/>
            <a:ext cx="1440000" cy="255000"/>
          </a:xfrm>
          <a:prstGeom prst="rect">
            <a:avLst/>
          </a:prstGeom>
          <a:noFill/>
          <a:extLst>
            <a:ext uri="{909E8E84-426E-40DD-AFC4-6F175D3DCCD1}">
              <a14:hiddenFill xmlns:a14="http://schemas.microsoft.com/office/drawing/2010/main">
                <a:solidFill>
                  <a:srgbClr val="FFFFFF"/>
                </a:solidFill>
              </a14:hiddenFill>
            </a:ext>
          </a:extLst>
        </p:spPr>
      </p:pic>
      <p:sp>
        <p:nvSpPr>
          <p:cNvPr id="11" name="フッター プレースホルダー 1"/>
          <p:cNvSpPr>
            <a:spLocks noGrp="1"/>
          </p:cNvSpPr>
          <p:nvPr>
            <p:ph type="ftr" sz="quarter" idx="3"/>
          </p:nvPr>
        </p:nvSpPr>
        <p:spPr>
          <a:xfrm>
            <a:off x="358775" y="4803998"/>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r>
              <a:rPr lang="en-US" altLang="ja-JP"/>
              <a:t>©2026 Canon IT Solutions Inc. All rights reserved.</a:t>
            </a:r>
            <a:endParaRPr lang="ja-JP" altLang="en-US" dirty="0"/>
          </a:p>
        </p:txBody>
      </p:sp>
      <p:pic>
        <p:nvPicPr>
          <p:cNvPr id="9" name="図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67991" y="749002"/>
            <a:ext cx="590787" cy="550580"/>
          </a:xfrm>
          <a:prstGeom prst="rect">
            <a:avLst/>
          </a:prstGeom>
        </p:spPr>
      </p:pic>
      <p:pic>
        <p:nvPicPr>
          <p:cNvPr id="10" name="図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53090" y="2823778"/>
            <a:ext cx="335554" cy="512746"/>
          </a:xfrm>
          <a:prstGeom prst="rect">
            <a:avLst/>
          </a:prstGeom>
        </p:spPr>
      </p:pic>
      <p:pic>
        <p:nvPicPr>
          <p:cNvPr id="12" name="図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39084" y="1934005"/>
            <a:ext cx="478408" cy="410715"/>
          </a:xfrm>
          <a:prstGeom prst="rect">
            <a:avLst/>
          </a:prstGeom>
        </p:spPr>
      </p:pic>
      <p:pic>
        <p:nvPicPr>
          <p:cNvPr id="13" name="図 1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03548" y="4271353"/>
            <a:ext cx="472936" cy="351380"/>
          </a:xfrm>
          <a:prstGeom prst="rect">
            <a:avLst/>
          </a:prstGeom>
        </p:spPr>
      </p:pic>
      <p:pic>
        <p:nvPicPr>
          <p:cNvPr id="14" name="図 13"/>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223628" y="3829750"/>
            <a:ext cx="515904" cy="304006"/>
          </a:xfrm>
          <a:prstGeom prst="rect">
            <a:avLst/>
          </a:prstGeom>
        </p:spPr>
      </p:pic>
      <p:pic>
        <p:nvPicPr>
          <p:cNvPr id="15" name="図 14"/>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308304" y="303498"/>
            <a:ext cx="1490635" cy="328846"/>
          </a:xfrm>
          <a:prstGeom prst="rect">
            <a:avLst/>
          </a:prstGeom>
        </p:spPr>
      </p:pic>
    </p:spTree>
    <p:extLst>
      <p:ext uri="{BB962C8B-B14F-4D97-AF65-F5344CB8AC3E}">
        <p14:creationId xmlns:p14="http://schemas.microsoft.com/office/powerpoint/2010/main" val="27825596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sp>
        <p:nvSpPr>
          <p:cNvPr id="6" name="正方形/長方形 5"/>
          <p:cNvSpPr/>
          <p:nvPr userDrawn="1"/>
        </p:nvSpPr>
        <p:spPr>
          <a:xfrm>
            <a:off x="0" y="4583498"/>
            <a:ext cx="9144000" cy="57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p:cNvPicPr>
            <a:picLocks noChangeAspect="1"/>
          </p:cNvPicPr>
          <p:nvPr userDrawn="1"/>
        </p:nvPicPr>
        <p:blipFill rotWithShape="1">
          <a:blip r:embed="rId2" cstate="print">
            <a:extLst>
              <a:ext uri="{28A0092B-C50C-407E-A947-70E740481C1C}">
                <a14:useLocalDpi xmlns:a14="http://schemas.microsoft.com/office/drawing/2010/main" val="0"/>
              </a:ext>
            </a:extLst>
          </a:blip>
          <a:srcRect r="27795" b="36032"/>
          <a:stretch/>
        </p:blipFill>
        <p:spPr>
          <a:xfrm>
            <a:off x="5903640" y="3028747"/>
            <a:ext cx="3240360" cy="2137488"/>
          </a:xfrm>
          <a:prstGeom prst="rect">
            <a:avLst/>
          </a:prstGeom>
        </p:spPr>
      </p:pic>
      <p:sp>
        <p:nvSpPr>
          <p:cNvPr id="7" name="フッター プレースホルダー 1"/>
          <p:cNvSpPr>
            <a:spLocks noGrp="1"/>
          </p:cNvSpPr>
          <p:nvPr>
            <p:ph type="ftr" sz="quarter" idx="3"/>
          </p:nvPr>
        </p:nvSpPr>
        <p:spPr>
          <a:xfrm>
            <a:off x="358775" y="4803998"/>
            <a:ext cx="2160000" cy="135000"/>
          </a:xfrm>
          <a:prstGeom prst="rect">
            <a:avLst/>
          </a:prstGeom>
        </p:spPr>
        <p:txBody>
          <a:bodyPr vert="horz" lIns="0" tIns="0" rIns="0" bIns="0" rtlCol="0" anchor="b" anchorCtr="0"/>
          <a:lstStyle>
            <a:lvl1pPr algn="l">
              <a:defRPr sz="600">
                <a:solidFill>
                  <a:schemeClr val="bg1"/>
                </a:solidFill>
              </a:defRPr>
            </a:lvl1pPr>
          </a:lstStyle>
          <a:p>
            <a:r>
              <a:rPr lang="en-US" altLang="ja-JP"/>
              <a:t>©2026 Canon IT Solutions Inc. All rights reserved.</a:t>
            </a:r>
            <a:endParaRPr lang="ja-JP" altLang="en-US" dirty="0"/>
          </a:p>
        </p:txBody>
      </p:sp>
      <p:sp>
        <p:nvSpPr>
          <p:cNvPr id="3" name="スライド番号プレースホルダー 2"/>
          <p:cNvSpPr>
            <a:spLocks noGrp="1"/>
          </p:cNvSpPr>
          <p:nvPr>
            <p:ph type="sldNum" sz="quarter" idx="10"/>
          </p:nvPr>
        </p:nvSpPr>
        <p:spPr/>
        <p:txBody>
          <a:bodyPr/>
          <a:lstStyle/>
          <a:p>
            <a:fld id="{78AE49ED-73EF-499C-8307-28EB0E7CF529}" type="slidenum">
              <a:rPr lang="ja-JP" altLang="en-US" smtClean="0"/>
              <a:pPr/>
              <a:t>‹#›</a:t>
            </a:fld>
            <a:endParaRPr lang="ja-JP" altLang="en-US" dirty="0"/>
          </a:p>
        </p:txBody>
      </p:sp>
      <p:pic>
        <p:nvPicPr>
          <p:cNvPr id="8" name="図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82236" y="4434845"/>
            <a:ext cx="326068" cy="524890"/>
          </a:xfrm>
          <a:prstGeom prst="rect">
            <a:avLst/>
          </a:prstGeom>
        </p:spPr>
      </p:pic>
      <p:pic>
        <p:nvPicPr>
          <p:cNvPr id="9" name="図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568444" y="3972363"/>
            <a:ext cx="298228" cy="368132"/>
          </a:xfrm>
          <a:prstGeom prst="rect">
            <a:avLst/>
          </a:prstGeom>
        </p:spPr>
      </p:pic>
      <p:pic>
        <p:nvPicPr>
          <p:cNvPr id="11" name="図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560309" y="3142113"/>
            <a:ext cx="415869" cy="515148"/>
          </a:xfrm>
          <a:prstGeom prst="rect">
            <a:avLst/>
          </a:prstGeom>
        </p:spPr>
      </p:pic>
      <p:pic>
        <p:nvPicPr>
          <p:cNvPr id="12" name="図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633020" y="3595673"/>
            <a:ext cx="328501" cy="501818"/>
          </a:xfrm>
          <a:prstGeom prst="rect">
            <a:avLst/>
          </a:prstGeom>
        </p:spPr>
      </p:pic>
      <p:pic>
        <p:nvPicPr>
          <p:cNvPr id="13" name="図 1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048746" y="2592668"/>
            <a:ext cx="460056" cy="685890"/>
          </a:xfrm>
          <a:prstGeom prst="rect">
            <a:avLst/>
          </a:prstGeom>
        </p:spPr>
      </p:pic>
      <p:pic>
        <p:nvPicPr>
          <p:cNvPr id="14" name="図 13"/>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7308304" y="303498"/>
            <a:ext cx="1490635" cy="328846"/>
          </a:xfrm>
          <a:prstGeom prst="rect">
            <a:avLst/>
          </a:prstGeom>
        </p:spPr>
      </p:pic>
      <p:sp>
        <p:nvSpPr>
          <p:cNvPr id="10" name="タイトル 1"/>
          <p:cNvSpPr>
            <a:spLocks noGrp="1"/>
          </p:cNvSpPr>
          <p:nvPr>
            <p:ph type="title" hasCustomPrompt="1"/>
          </p:nvPr>
        </p:nvSpPr>
        <p:spPr>
          <a:xfrm>
            <a:off x="358775" y="1311610"/>
            <a:ext cx="7093285" cy="1980220"/>
          </a:xfrm>
          <a:prstGeom prst="rect">
            <a:avLst/>
          </a:prstGeom>
        </p:spPr>
        <p:txBody>
          <a:bodyPr lIns="0" tIns="0" rIns="0" bIns="0" anchor="ctr" anchorCtr="0"/>
          <a:lstStyle>
            <a:lvl1pPr algn="l">
              <a:lnSpc>
                <a:spcPct val="110000"/>
              </a:lnSpc>
              <a:spcAft>
                <a:spcPts val="0"/>
              </a:spcAft>
              <a:defRPr sz="2400" b="1">
                <a:solidFill>
                  <a:schemeClr val="tx2"/>
                </a:solidFill>
              </a:defRPr>
            </a:lvl1pPr>
          </a:lstStyle>
          <a:p>
            <a:r>
              <a:rPr kumimoji="1" lang="ja-JP" altLang="en-US" dirty="0"/>
              <a:t>マスター タイトルの書式設定</a:t>
            </a:r>
            <a:r>
              <a:rPr kumimoji="1" lang="en-US" altLang="ja-JP" dirty="0"/>
              <a:t>A</a:t>
            </a:r>
            <a:endParaRPr kumimoji="1" lang="ja-JP" altLang="en-US" dirty="0"/>
          </a:p>
        </p:txBody>
      </p:sp>
    </p:spTree>
    <p:extLst>
      <p:ext uri="{BB962C8B-B14F-4D97-AF65-F5344CB8AC3E}">
        <p14:creationId xmlns:p14="http://schemas.microsoft.com/office/powerpoint/2010/main" val="8498660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General_AC">
    <p:spTree>
      <p:nvGrpSpPr>
        <p:cNvPr id="1" name=""/>
        <p:cNvGrpSpPr/>
        <p:nvPr/>
      </p:nvGrpSpPr>
      <p:grpSpPr>
        <a:xfrm>
          <a:off x="0" y="0"/>
          <a:ext cx="0" cy="0"/>
          <a:chOff x="0" y="0"/>
          <a:chExt cx="0" cy="0"/>
        </a:xfrm>
      </p:grpSpPr>
      <p:sp>
        <p:nvSpPr>
          <p:cNvPr id="7" name="正方形/長方形 6"/>
          <p:cNvSpPr/>
          <p:nvPr userDrawn="1"/>
        </p:nvSpPr>
        <p:spPr>
          <a:xfrm>
            <a:off x="0" y="0"/>
            <a:ext cx="9144000" cy="14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 name="図 3"/>
          <p:cNvPicPr>
            <a:picLocks noChangeAspect="1"/>
          </p:cNvPicPr>
          <p:nvPr userDrawn="1"/>
        </p:nvPicPr>
        <p:blipFill rotWithShape="1">
          <a:blip r:embed="rId2" cstate="print">
            <a:extLst>
              <a:ext uri="{28A0092B-C50C-407E-A947-70E740481C1C}">
                <a14:useLocalDpi xmlns:a14="http://schemas.microsoft.com/office/drawing/2010/main" val="0"/>
              </a:ext>
            </a:extLst>
          </a:blip>
          <a:srcRect t="48226" r="28485"/>
          <a:stretch/>
        </p:blipFill>
        <p:spPr>
          <a:xfrm>
            <a:off x="6749590" y="0"/>
            <a:ext cx="2394918" cy="599346"/>
          </a:xfrm>
          <a:prstGeom prst="rect">
            <a:avLst/>
          </a:prstGeom>
        </p:spPr>
      </p:pic>
      <p:sp>
        <p:nvSpPr>
          <p:cNvPr id="6" name="スライド番号プレースホルダー 5"/>
          <p:cNvSpPr>
            <a:spLocks noGrp="1"/>
          </p:cNvSpPr>
          <p:nvPr>
            <p:ph type="sldNum" sz="quarter" idx="12"/>
          </p:nvPr>
        </p:nvSpPr>
        <p:spPr>
          <a:xfrm>
            <a:off x="8424000" y="4860000"/>
            <a:ext cx="360000" cy="135000"/>
          </a:xfrm>
        </p:spPr>
        <p:txBody>
          <a:bodyPr/>
          <a:lstStyle/>
          <a:p>
            <a:fld id="{78AE49ED-73EF-499C-8307-28EB0E7CF529}" type="slidenum">
              <a:rPr kumimoji="1" lang="ja-JP" altLang="en-US" smtClean="0"/>
              <a:t>‹#›</a:t>
            </a:fld>
            <a:endParaRPr kumimoji="1" lang="ja-JP" altLang="en-US" dirty="0"/>
          </a:p>
        </p:txBody>
      </p:sp>
      <p:sp>
        <p:nvSpPr>
          <p:cNvPr id="14" name="テキスト プレースホルダー 13"/>
          <p:cNvSpPr>
            <a:spLocks noGrp="1"/>
          </p:cNvSpPr>
          <p:nvPr>
            <p:ph type="body" sz="quarter" idx="14"/>
          </p:nvPr>
        </p:nvSpPr>
        <p:spPr>
          <a:xfrm>
            <a:off x="358775" y="951570"/>
            <a:ext cx="8426450" cy="3780420"/>
          </a:xfrm>
          <a:prstGeom prst="rect">
            <a:avLst/>
          </a:prstGeom>
        </p:spPr>
        <p:txBody>
          <a:bodyPr lIns="0" tIns="0" rIns="0" bIns="0"/>
          <a:lstStyle>
            <a:lvl1pPr marL="0" indent="0">
              <a:lnSpc>
                <a:spcPts val="1700"/>
              </a:lnSpc>
              <a:spcBef>
                <a:spcPts val="0"/>
              </a:spcBef>
              <a:buNone/>
              <a:defRPr sz="1200">
                <a:latin typeface="+mn-ea"/>
                <a:ea typeface="+mn-ea"/>
              </a:defRPr>
            </a:lvl1pPr>
            <a:lvl2pPr>
              <a:defRPr sz="1200">
                <a:latin typeface="+mn-ea"/>
                <a:ea typeface="+mn-ea"/>
              </a:defRPr>
            </a:lvl2pPr>
            <a:lvl3pPr>
              <a:defRPr sz="1200">
                <a:latin typeface="+mn-ea"/>
                <a:ea typeface="+mn-ea"/>
              </a:defRPr>
            </a:lvl3pPr>
            <a:lvl4pPr>
              <a:defRPr sz="1200">
                <a:latin typeface="+mn-ea"/>
                <a:ea typeface="+mn-ea"/>
              </a:defRPr>
            </a:lvl4pPr>
            <a:lvl5pPr>
              <a:defRPr sz="1200">
                <a:latin typeface="+mn-ea"/>
                <a:ea typeface="+mn-ea"/>
              </a:defRPr>
            </a:lvl5pPr>
          </a:lstStyle>
          <a:p>
            <a:pPr lvl="0"/>
            <a:r>
              <a:rPr kumimoji="1" lang="ja-JP" altLang="en-US" dirty="0"/>
              <a:t>マスター テキストの書式設定</a:t>
            </a:r>
            <a:endParaRPr kumimoji="1" lang="en-US" altLang="ja-JP" dirty="0"/>
          </a:p>
        </p:txBody>
      </p:sp>
      <p:sp>
        <p:nvSpPr>
          <p:cNvPr id="2" name="タイトル 1"/>
          <p:cNvSpPr>
            <a:spLocks noGrp="1"/>
          </p:cNvSpPr>
          <p:nvPr>
            <p:ph type="title"/>
          </p:nvPr>
        </p:nvSpPr>
        <p:spPr>
          <a:xfrm>
            <a:off x="358775" y="267494"/>
            <a:ext cx="7093545" cy="584267"/>
          </a:xfrm>
          <a:prstGeom prst="rect">
            <a:avLst/>
          </a:prstGeom>
        </p:spPr>
        <p:txBody>
          <a:bodyPr lIns="0" tIns="0" rIns="0" bIns="0" anchor="t" anchorCtr="0"/>
          <a:lstStyle>
            <a:lvl1pPr algn="l">
              <a:lnSpc>
                <a:spcPct val="100000"/>
              </a:lnSpc>
              <a:defRPr sz="2200" b="1">
                <a:solidFill>
                  <a:schemeClr val="tx2"/>
                </a:solidFill>
              </a:defRPr>
            </a:lvl1pPr>
          </a:lstStyle>
          <a:p>
            <a:r>
              <a:rPr kumimoji="1" lang="ja-JP" altLang="en-US" dirty="0"/>
              <a:t>マスター タイトルの書式設定</a:t>
            </a:r>
          </a:p>
        </p:txBody>
      </p:sp>
      <p:sp>
        <p:nvSpPr>
          <p:cNvPr id="8" name="フッター プレースホルダー 1"/>
          <p:cNvSpPr>
            <a:spLocks noGrp="1"/>
          </p:cNvSpPr>
          <p:nvPr>
            <p:ph type="ftr" sz="quarter" idx="3"/>
          </p:nvPr>
        </p:nvSpPr>
        <p:spPr>
          <a:xfrm>
            <a:off x="358775" y="4803998"/>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r>
              <a:rPr lang="en-US" altLang="ja-JP"/>
              <a:t>©2026 Canon IT Solutions Inc. All rights reserved.</a:t>
            </a:r>
            <a:endParaRPr lang="ja-JP" altLang="en-US" dirty="0"/>
          </a:p>
        </p:txBody>
      </p:sp>
      <p:pic>
        <p:nvPicPr>
          <p:cNvPr id="12" name="図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74965" y="231490"/>
            <a:ext cx="1223974" cy="270018"/>
          </a:xfrm>
          <a:prstGeom prst="rect">
            <a:avLst/>
          </a:prstGeom>
        </p:spPr>
      </p:pic>
    </p:spTree>
    <p:extLst>
      <p:ext uri="{BB962C8B-B14F-4D97-AF65-F5344CB8AC3E}">
        <p14:creationId xmlns:p14="http://schemas.microsoft.com/office/powerpoint/2010/main" val="20436945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General_HR">
    <p:spTree>
      <p:nvGrpSpPr>
        <p:cNvPr id="1" name=""/>
        <p:cNvGrpSpPr/>
        <p:nvPr/>
      </p:nvGrpSpPr>
      <p:grpSpPr>
        <a:xfrm>
          <a:off x="0" y="0"/>
          <a:ext cx="0" cy="0"/>
          <a:chOff x="0" y="0"/>
          <a:chExt cx="0" cy="0"/>
        </a:xfrm>
      </p:grpSpPr>
      <p:sp>
        <p:nvSpPr>
          <p:cNvPr id="11" name="正方形/長方形 10"/>
          <p:cNvSpPr/>
          <p:nvPr userDrawn="1"/>
        </p:nvSpPr>
        <p:spPr>
          <a:xfrm>
            <a:off x="0" y="0"/>
            <a:ext cx="9144000" cy="14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 name="図 11"/>
          <p:cNvPicPr>
            <a:picLocks noChangeAspect="1"/>
          </p:cNvPicPr>
          <p:nvPr userDrawn="1"/>
        </p:nvPicPr>
        <p:blipFill rotWithShape="1">
          <a:blip r:embed="rId2" cstate="print">
            <a:extLst>
              <a:ext uri="{28A0092B-C50C-407E-A947-70E740481C1C}">
                <a14:useLocalDpi xmlns:a14="http://schemas.microsoft.com/office/drawing/2010/main" val="0"/>
              </a:ext>
            </a:extLst>
          </a:blip>
          <a:srcRect t="48226" r="28485"/>
          <a:stretch/>
        </p:blipFill>
        <p:spPr>
          <a:xfrm>
            <a:off x="6749590" y="0"/>
            <a:ext cx="2394918" cy="599346"/>
          </a:xfrm>
          <a:prstGeom prst="rect">
            <a:avLst/>
          </a:prstGeom>
        </p:spPr>
      </p:pic>
      <p:pic>
        <p:nvPicPr>
          <p:cNvPr id="10" name="図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74965" y="231490"/>
            <a:ext cx="1223974" cy="270018"/>
          </a:xfrm>
          <a:prstGeom prst="rect">
            <a:avLst/>
          </a:prstGeom>
        </p:spPr>
      </p:pic>
      <p:sp>
        <p:nvSpPr>
          <p:cNvPr id="6" name="スライド番号プレースホルダー 5"/>
          <p:cNvSpPr>
            <a:spLocks noGrp="1"/>
          </p:cNvSpPr>
          <p:nvPr>
            <p:ph type="sldNum" sz="quarter" idx="12"/>
          </p:nvPr>
        </p:nvSpPr>
        <p:spPr>
          <a:xfrm>
            <a:off x="8424000" y="4860000"/>
            <a:ext cx="360000" cy="135000"/>
          </a:xfrm>
        </p:spPr>
        <p:txBody>
          <a:bodyPr/>
          <a:lstStyle/>
          <a:p>
            <a:fld id="{78AE49ED-73EF-499C-8307-28EB0E7CF529}" type="slidenum">
              <a:rPr kumimoji="1" lang="ja-JP" altLang="en-US" smtClean="0"/>
              <a:t>‹#›</a:t>
            </a:fld>
            <a:endParaRPr kumimoji="1" lang="ja-JP" altLang="en-US" dirty="0"/>
          </a:p>
        </p:txBody>
      </p:sp>
      <p:sp>
        <p:nvSpPr>
          <p:cNvPr id="14" name="テキスト プレースホルダー 13"/>
          <p:cNvSpPr>
            <a:spLocks noGrp="1"/>
          </p:cNvSpPr>
          <p:nvPr>
            <p:ph type="body" sz="quarter" idx="14"/>
          </p:nvPr>
        </p:nvSpPr>
        <p:spPr>
          <a:xfrm>
            <a:off x="358775" y="951570"/>
            <a:ext cx="8426450" cy="3780420"/>
          </a:xfrm>
          <a:prstGeom prst="rect">
            <a:avLst/>
          </a:prstGeom>
        </p:spPr>
        <p:txBody>
          <a:bodyPr lIns="0" tIns="0" rIns="0" bIns="0"/>
          <a:lstStyle>
            <a:lvl1pPr marL="0" indent="0">
              <a:lnSpc>
                <a:spcPts val="1700"/>
              </a:lnSpc>
              <a:spcBef>
                <a:spcPts val="0"/>
              </a:spcBef>
              <a:buNone/>
              <a:defRPr sz="1200">
                <a:latin typeface="+mn-ea"/>
                <a:ea typeface="+mn-ea"/>
              </a:defRPr>
            </a:lvl1pPr>
            <a:lvl2pPr>
              <a:defRPr sz="1200">
                <a:latin typeface="+mn-ea"/>
                <a:ea typeface="+mn-ea"/>
              </a:defRPr>
            </a:lvl2pPr>
            <a:lvl3pPr>
              <a:defRPr sz="1200">
                <a:latin typeface="+mn-ea"/>
                <a:ea typeface="+mn-ea"/>
              </a:defRPr>
            </a:lvl3pPr>
            <a:lvl4pPr>
              <a:defRPr sz="1200">
                <a:latin typeface="+mn-ea"/>
                <a:ea typeface="+mn-ea"/>
              </a:defRPr>
            </a:lvl4pPr>
            <a:lvl5pPr>
              <a:defRPr sz="1200">
                <a:latin typeface="+mn-ea"/>
                <a:ea typeface="+mn-ea"/>
              </a:defRPr>
            </a:lvl5pPr>
          </a:lstStyle>
          <a:p>
            <a:pPr lvl="0"/>
            <a:r>
              <a:rPr kumimoji="1" lang="ja-JP" altLang="en-US" dirty="0"/>
              <a:t>マスター テキストの書式設定</a:t>
            </a:r>
            <a:endParaRPr kumimoji="1" lang="en-US" altLang="ja-JP" dirty="0"/>
          </a:p>
        </p:txBody>
      </p:sp>
      <p:sp>
        <p:nvSpPr>
          <p:cNvPr id="2" name="タイトル 1"/>
          <p:cNvSpPr>
            <a:spLocks noGrp="1"/>
          </p:cNvSpPr>
          <p:nvPr>
            <p:ph type="title"/>
          </p:nvPr>
        </p:nvSpPr>
        <p:spPr>
          <a:xfrm>
            <a:off x="358775" y="267494"/>
            <a:ext cx="7057541" cy="584267"/>
          </a:xfrm>
          <a:prstGeom prst="rect">
            <a:avLst/>
          </a:prstGeom>
        </p:spPr>
        <p:txBody>
          <a:bodyPr lIns="0" tIns="0" rIns="0" bIns="0" anchor="t" anchorCtr="0"/>
          <a:lstStyle>
            <a:lvl1pPr algn="l">
              <a:lnSpc>
                <a:spcPct val="100000"/>
              </a:lnSpc>
              <a:defRPr sz="2200" b="1">
                <a:solidFill>
                  <a:schemeClr val="accent3"/>
                </a:solidFill>
              </a:defRPr>
            </a:lvl1pPr>
          </a:lstStyle>
          <a:p>
            <a:r>
              <a:rPr kumimoji="1" lang="ja-JP" altLang="en-US" dirty="0"/>
              <a:t>マスター タイトルの書式設定</a:t>
            </a:r>
          </a:p>
        </p:txBody>
      </p:sp>
      <p:sp>
        <p:nvSpPr>
          <p:cNvPr id="8" name="フッター プレースホルダー 1"/>
          <p:cNvSpPr>
            <a:spLocks noGrp="1"/>
          </p:cNvSpPr>
          <p:nvPr>
            <p:ph type="ftr" sz="quarter" idx="3"/>
          </p:nvPr>
        </p:nvSpPr>
        <p:spPr>
          <a:xfrm>
            <a:off x="358775" y="4803998"/>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r>
              <a:rPr lang="en-US" altLang="ja-JP"/>
              <a:t>©2026 Canon IT Solutions Inc. All rights reserved.</a:t>
            </a:r>
            <a:endParaRPr lang="ja-JP" altLang="en-US" dirty="0"/>
          </a:p>
        </p:txBody>
      </p:sp>
    </p:spTree>
    <p:extLst>
      <p:ext uri="{BB962C8B-B14F-4D97-AF65-F5344CB8AC3E}">
        <p14:creationId xmlns:p14="http://schemas.microsoft.com/office/powerpoint/2010/main" val="4074571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ack Cover">
    <p:bg>
      <p:bgPr>
        <a:solidFill>
          <a:schemeClr val="tx2"/>
        </a:solidFill>
        <a:effectLst/>
      </p:bgPr>
    </p:bg>
    <p:spTree>
      <p:nvGrpSpPr>
        <p:cNvPr id="1" name=""/>
        <p:cNvGrpSpPr/>
        <p:nvPr/>
      </p:nvGrpSpPr>
      <p:grpSpPr>
        <a:xfrm>
          <a:off x="0" y="0"/>
          <a:ext cx="0" cy="0"/>
          <a:chOff x="0" y="0"/>
          <a:chExt cx="0" cy="0"/>
        </a:xfrm>
      </p:grpSpPr>
      <p:sp>
        <p:nvSpPr>
          <p:cNvPr id="5" name="正方形/長方形 4"/>
          <p:cNvSpPr/>
          <p:nvPr userDrawn="1"/>
        </p:nvSpPr>
        <p:spPr>
          <a:xfrm>
            <a:off x="0" y="576000"/>
            <a:ext cx="9144000" cy="399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p:cNvPicPr>
            <a:picLocks noChangeAspect="1"/>
          </p:cNvPicPr>
          <p:nvPr userDrawn="1"/>
        </p:nvPicPr>
        <p:blipFill rotWithShape="1">
          <a:blip r:embed="rId2" cstate="print">
            <a:extLst>
              <a:ext uri="{28A0092B-C50C-407E-A947-70E740481C1C}">
                <a14:useLocalDpi xmlns:a14="http://schemas.microsoft.com/office/drawing/2010/main" val="0"/>
              </a:ext>
            </a:extLst>
          </a:blip>
          <a:srcRect t="16938" r="30206"/>
          <a:stretch/>
        </p:blipFill>
        <p:spPr>
          <a:xfrm>
            <a:off x="6155795" y="0"/>
            <a:ext cx="2988332" cy="2112802"/>
          </a:xfrm>
          <a:prstGeom prst="rect">
            <a:avLst/>
          </a:prstGeom>
        </p:spPr>
      </p:pic>
      <p:pic>
        <p:nvPicPr>
          <p:cNvPr id="11" name="図 10"/>
          <p:cNvPicPr>
            <a:picLocks noChangeAspect="1"/>
          </p:cNvPicPr>
          <p:nvPr userDrawn="1"/>
        </p:nvPicPr>
        <p:blipFill rotWithShape="1">
          <a:blip r:embed="rId3" cstate="print">
            <a:extLst>
              <a:ext uri="{28A0092B-C50C-407E-A947-70E740481C1C}">
                <a14:useLocalDpi xmlns:a14="http://schemas.microsoft.com/office/drawing/2010/main" val="0"/>
              </a:ext>
            </a:extLst>
          </a:blip>
          <a:srcRect r="24315" b="28117"/>
          <a:stretch/>
        </p:blipFill>
        <p:spPr>
          <a:xfrm>
            <a:off x="6263933" y="3019264"/>
            <a:ext cx="2880321" cy="2124236"/>
          </a:xfrm>
          <a:prstGeom prst="rect">
            <a:avLst/>
          </a:prstGeom>
        </p:spPr>
      </p:pic>
      <p:sp>
        <p:nvSpPr>
          <p:cNvPr id="4" name="フッター プレースホルダー 1"/>
          <p:cNvSpPr>
            <a:spLocks noGrp="1"/>
          </p:cNvSpPr>
          <p:nvPr>
            <p:ph type="ftr" sz="quarter" idx="3"/>
          </p:nvPr>
        </p:nvSpPr>
        <p:spPr>
          <a:xfrm>
            <a:off x="358775" y="4803998"/>
            <a:ext cx="2160000" cy="135000"/>
          </a:xfrm>
          <a:prstGeom prst="rect">
            <a:avLst/>
          </a:prstGeom>
        </p:spPr>
        <p:txBody>
          <a:bodyPr vert="horz" lIns="0" tIns="0" rIns="0" bIns="0" rtlCol="0" anchor="b" anchorCtr="0"/>
          <a:lstStyle>
            <a:lvl1pPr algn="l">
              <a:defRPr sz="600">
                <a:solidFill>
                  <a:schemeClr val="bg1"/>
                </a:solidFill>
              </a:defRPr>
            </a:lvl1pPr>
          </a:lstStyle>
          <a:p>
            <a:r>
              <a:rPr lang="en-US" altLang="ja-JP"/>
              <a:t>©2026 Canon IT Solutions Inc. All rights reserved.</a:t>
            </a:r>
            <a:endParaRPr lang="ja-JP" altLang="en-US" dirty="0"/>
          </a:p>
        </p:txBody>
      </p:sp>
      <p:pic>
        <p:nvPicPr>
          <p:cNvPr id="6" name="図 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H="1">
            <a:off x="7812360" y="483518"/>
            <a:ext cx="337945" cy="222249"/>
          </a:xfrm>
          <a:prstGeom prst="rect">
            <a:avLst/>
          </a:prstGeom>
        </p:spPr>
      </p:pic>
      <p:pic>
        <p:nvPicPr>
          <p:cNvPr id="7" name="図 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568444" y="771550"/>
            <a:ext cx="307200" cy="485559"/>
          </a:xfrm>
          <a:prstGeom prst="rect">
            <a:avLst/>
          </a:prstGeom>
        </p:spPr>
      </p:pic>
      <p:pic>
        <p:nvPicPr>
          <p:cNvPr id="8" name="図 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443469" y="3948039"/>
            <a:ext cx="504310" cy="481551"/>
          </a:xfrm>
          <a:prstGeom prst="rect">
            <a:avLst/>
          </a:prstGeom>
        </p:spPr>
      </p:pic>
      <p:pic>
        <p:nvPicPr>
          <p:cNvPr id="9" name="図 8"/>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272300" y="4429590"/>
            <a:ext cx="311641" cy="384689"/>
          </a:xfrm>
          <a:prstGeom prst="rect">
            <a:avLst/>
          </a:prstGeom>
        </p:spPr>
      </p:pic>
      <p:pic>
        <p:nvPicPr>
          <p:cNvPr id="10" name="図 9"/>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flipH="1">
            <a:off x="7324344" y="3687874"/>
            <a:ext cx="519193" cy="551406"/>
          </a:xfrm>
          <a:prstGeom prst="rect">
            <a:avLst/>
          </a:prstGeom>
        </p:spPr>
      </p:pic>
      <p:sp>
        <p:nvSpPr>
          <p:cNvPr id="12" name="スライド番号プレースホルダー 5"/>
          <p:cNvSpPr>
            <a:spLocks noGrp="1"/>
          </p:cNvSpPr>
          <p:nvPr>
            <p:ph type="sldNum" sz="quarter" idx="4"/>
          </p:nvPr>
        </p:nvSpPr>
        <p:spPr>
          <a:xfrm>
            <a:off x="8425225" y="4803998"/>
            <a:ext cx="360000" cy="135000"/>
          </a:xfrm>
          <a:prstGeom prst="rect">
            <a:avLst/>
          </a:prstGeom>
        </p:spPr>
        <p:txBody>
          <a:bodyPr vert="horz" lIns="0" tIns="0" rIns="0" bIns="0" rtlCol="0" anchor="b" anchorCtr="0"/>
          <a:lstStyle>
            <a:lvl1pPr algn="r">
              <a:defRPr sz="900">
                <a:solidFill>
                  <a:schemeClr val="bg1"/>
                </a:solidFill>
              </a:defRPr>
            </a:lvl1pPr>
          </a:lstStyle>
          <a:p>
            <a:fld id="{78AE49ED-73EF-499C-8307-28EB0E7CF529}" type="slidenum">
              <a:rPr lang="ja-JP" altLang="en-US" smtClean="0"/>
              <a:pPr/>
              <a:t>‹#›</a:t>
            </a:fld>
            <a:endParaRPr lang="ja-JP" altLang="en-US" dirty="0"/>
          </a:p>
        </p:txBody>
      </p:sp>
    </p:spTree>
    <p:extLst>
      <p:ext uri="{BB962C8B-B14F-4D97-AF65-F5344CB8AC3E}">
        <p14:creationId xmlns:p14="http://schemas.microsoft.com/office/powerpoint/2010/main" val="25090232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4"/>
          </p:nvPr>
        </p:nvSpPr>
        <p:spPr>
          <a:xfrm>
            <a:off x="8425225" y="4803998"/>
            <a:ext cx="360000" cy="135000"/>
          </a:xfrm>
          <a:prstGeom prst="rect">
            <a:avLst/>
          </a:prstGeom>
        </p:spPr>
        <p:txBody>
          <a:bodyPr vert="horz" lIns="0" tIns="0" rIns="0" bIns="0" rtlCol="0" anchor="b" anchorCtr="0"/>
          <a:lstStyle>
            <a:lvl1pPr algn="r">
              <a:defRPr sz="900">
                <a:solidFill>
                  <a:schemeClr val="tx1">
                    <a:lumMod val="50000"/>
                    <a:lumOff val="50000"/>
                  </a:schemeClr>
                </a:solidFill>
              </a:defRPr>
            </a:lvl1pPr>
          </a:lstStyle>
          <a:p>
            <a:fld id="{78AE49ED-73EF-499C-8307-28EB0E7CF529}" type="slidenum">
              <a:rPr lang="ja-JP" altLang="en-US" smtClean="0"/>
              <a:pPr/>
              <a:t>‹#›</a:t>
            </a:fld>
            <a:endParaRPr lang="ja-JP" altLang="en-US" dirty="0"/>
          </a:p>
        </p:txBody>
      </p:sp>
      <p:sp>
        <p:nvSpPr>
          <p:cNvPr id="2" name="フッター プレースホルダー 1"/>
          <p:cNvSpPr>
            <a:spLocks noGrp="1"/>
          </p:cNvSpPr>
          <p:nvPr>
            <p:ph type="ftr" sz="quarter" idx="3"/>
          </p:nvPr>
        </p:nvSpPr>
        <p:spPr>
          <a:xfrm>
            <a:off x="358775" y="4803998"/>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r>
              <a:rPr lang="en-US" altLang="ja-JP"/>
              <a:t>©2026 Canon IT Solutions Inc. All rights reserved.</a:t>
            </a:r>
            <a:endParaRPr lang="ja-JP" altLang="en-US" dirty="0"/>
          </a:p>
        </p:txBody>
      </p:sp>
    </p:spTree>
    <p:extLst>
      <p:ext uri="{BB962C8B-B14F-4D97-AF65-F5344CB8AC3E}">
        <p14:creationId xmlns:p14="http://schemas.microsoft.com/office/powerpoint/2010/main" val="4284632236"/>
      </p:ext>
    </p:extLst>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49" r:id="rId5"/>
    <p:sldLayoutId id="2147483655" r:id="rId6"/>
    <p:sldLayoutId id="2147483654" r:id="rId7"/>
  </p:sldLayoutIdLst>
  <p:hf hd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26" userDrawn="1">
          <p15:clr>
            <a:srgbClr val="F26B43"/>
          </p15:clr>
        </p15:guide>
        <p15:guide id="2" pos="5534"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5.xml"/><Relationship Id="rId4" Type="http://schemas.openxmlformats.org/officeDocument/2006/relationships/image" Target="../media/image48.png"/></Relationships>
</file>

<file path=ppt/slides/_rels/slide1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5.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F8511B29-F799-D1FC-44A7-F60F8E60A17F}"/>
              </a:ext>
            </a:extLst>
          </p:cNvPr>
          <p:cNvSpPr>
            <a:spLocks noGrp="1"/>
          </p:cNvSpPr>
          <p:nvPr>
            <p:ph type="sldNum" sz="quarter" idx="10"/>
          </p:nvPr>
        </p:nvSpPr>
        <p:spPr/>
        <p:txBody>
          <a:bodyPr/>
          <a:lstStyle/>
          <a:p>
            <a:fld id="{78AE49ED-73EF-499C-8307-28EB0E7CF529}" type="slidenum">
              <a:rPr lang="ja-JP" altLang="en-US" smtClean="0"/>
              <a:pPr/>
              <a:t>1</a:t>
            </a:fld>
            <a:endParaRPr lang="ja-JP" altLang="en-US" dirty="0"/>
          </a:p>
        </p:txBody>
      </p:sp>
      <p:sp>
        <p:nvSpPr>
          <p:cNvPr id="4" name="フッター プレースホルダー 3">
            <a:extLst>
              <a:ext uri="{FF2B5EF4-FFF2-40B4-BE49-F238E27FC236}">
                <a16:creationId xmlns:a16="http://schemas.microsoft.com/office/drawing/2014/main" id="{FD5742D8-9400-30E1-9C55-6C5E6B093FC8}"/>
              </a:ext>
            </a:extLst>
          </p:cNvPr>
          <p:cNvSpPr>
            <a:spLocks noGrp="1"/>
          </p:cNvSpPr>
          <p:nvPr>
            <p:ph type="ftr" sz="quarter" idx="3"/>
          </p:nvPr>
        </p:nvSpPr>
        <p:spPr/>
        <p:txBody>
          <a:bodyPr/>
          <a:lstStyle/>
          <a:p>
            <a:r>
              <a:rPr lang="en-US" altLang="ja-JP"/>
              <a:t>©2026 Canon IT Solutions Inc. All rights reserved.</a:t>
            </a:r>
            <a:endParaRPr lang="ja-JP" altLang="en-US" dirty="0"/>
          </a:p>
        </p:txBody>
      </p:sp>
      <p:sp>
        <p:nvSpPr>
          <p:cNvPr id="5" name="テキスト ボックス 4">
            <a:extLst>
              <a:ext uri="{FF2B5EF4-FFF2-40B4-BE49-F238E27FC236}">
                <a16:creationId xmlns:a16="http://schemas.microsoft.com/office/drawing/2014/main" id="{E1F0B150-D437-FCDF-49BE-4BA6D1F6E78F}"/>
              </a:ext>
            </a:extLst>
          </p:cNvPr>
          <p:cNvSpPr txBox="1"/>
          <p:nvPr/>
        </p:nvSpPr>
        <p:spPr>
          <a:xfrm>
            <a:off x="4427984" y="3255826"/>
            <a:ext cx="4013972" cy="1211870"/>
          </a:xfrm>
          <a:prstGeom prst="rect">
            <a:avLst/>
          </a:prstGeom>
          <a:noFill/>
        </p:spPr>
        <p:txBody>
          <a:bodyPr wrap="square" lIns="0" tIns="0" rIns="0" bIns="0" rtlCol="0">
            <a:spAutoFit/>
          </a:bodyPr>
          <a:lstStyle/>
          <a:p>
            <a:pPr>
              <a:lnSpc>
                <a:spcPct val="150000"/>
              </a:lnSpc>
            </a:pPr>
            <a:r>
              <a:rPr lang="ja-JP" altLang="en-US" sz="1800" dirty="0">
                <a:solidFill>
                  <a:srgbClr val="333333"/>
                </a:solidFill>
                <a:effectLst/>
                <a:latin typeface="+mn-ea"/>
                <a:cs typeface="Segoe UI Light" panose="020B0502040204020203" pitchFamily="34" charset="0"/>
              </a:rPr>
              <a:t>ＳｕｐｅｒＳｔｒｅａｍ</a:t>
            </a:r>
            <a:r>
              <a:rPr lang="ja-JP" altLang="en-US" dirty="0">
                <a:solidFill>
                  <a:srgbClr val="333333"/>
                </a:solidFill>
                <a:latin typeface="+mn-ea"/>
                <a:cs typeface="Segoe UI Light" panose="020B0502040204020203" pitchFamily="34" charset="0"/>
              </a:rPr>
              <a:t>開発</a:t>
            </a:r>
            <a:r>
              <a:rPr lang="ja-JP" altLang="en-US" sz="1800" dirty="0">
                <a:solidFill>
                  <a:srgbClr val="333333"/>
                </a:solidFill>
                <a:effectLst/>
                <a:latin typeface="+mn-ea"/>
                <a:cs typeface="Segoe UI Light" panose="020B0502040204020203" pitchFamily="34" charset="0"/>
              </a:rPr>
              <a:t>本部</a:t>
            </a:r>
          </a:p>
          <a:p>
            <a:pPr>
              <a:lnSpc>
                <a:spcPct val="150000"/>
              </a:lnSpc>
            </a:pPr>
            <a:r>
              <a:rPr lang="ja-JP" altLang="en-US" sz="1800" dirty="0">
                <a:solidFill>
                  <a:srgbClr val="333333"/>
                </a:solidFill>
                <a:effectLst/>
                <a:latin typeface="+mn-ea"/>
                <a:cs typeface="Segoe UI Light" panose="020B0502040204020203" pitchFamily="34" charset="0"/>
              </a:rPr>
              <a:t>ＳＳカスタマーサポート部</a:t>
            </a:r>
            <a:endParaRPr lang="en-US" altLang="ja-JP" sz="1800" dirty="0">
              <a:solidFill>
                <a:srgbClr val="333333"/>
              </a:solidFill>
              <a:effectLst/>
              <a:latin typeface="+mn-ea"/>
              <a:cs typeface="Segoe UI Light" panose="020B0502040204020203" pitchFamily="34" charset="0"/>
            </a:endParaRPr>
          </a:p>
          <a:p>
            <a:pPr algn="r">
              <a:lnSpc>
                <a:spcPct val="150000"/>
              </a:lnSpc>
            </a:pPr>
            <a:r>
              <a:rPr lang="ja-JP" altLang="en-US" sz="1800" dirty="0">
                <a:solidFill>
                  <a:srgbClr val="333333"/>
                </a:solidFill>
                <a:effectLst/>
                <a:latin typeface="+mn-ea"/>
                <a:cs typeface="Segoe UI Light" panose="020B0502040204020203" pitchFamily="34" charset="0"/>
              </a:rPr>
              <a:t>芳野</a:t>
            </a:r>
            <a:r>
              <a:rPr lang="ja-JP" altLang="ja-JP" sz="1800" dirty="0">
                <a:solidFill>
                  <a:srgbClr val="333333"/>
                </a:solidFill>
                <a:effectLst/>
                <a:latin typeface="+mn-ea"/>
                <a:cs typeface="Segoe UI Light" panose="020B0502040204020203" pitchFamily="34" charset="0"/>
              </a:rPr>
              <a:t>　</a:t>
            </a:r>
            <a:r>
              <a:rPr lang="ja-JP" altLang="en-US" sz="1800" dirty="0">
                <a:solidFill>
                  <a:srgbClr val="333333"/>
                </a:solidFill>
                <a:effectLst/>
                <a:latin typeface="+mn-ea"/>
                <a:cs typeface="Segoe UI Light" panose="020B0502040204020203" pitchFamily="34" charset="0"/>
              </a:rPr>
              <a:t>茂</a:t>
            </a:r>
            <a:endParaRPr lang="en-US" altLang="ja-JP" sz="1600" dirty="0">
              <a:latin typeface="+mn-ea"/>
              <a:cs typeface="Segoe UI Light" panose="020B0502040204020203" pitchFamily="34" charset="0"/>
            </a:endParaRPr>
          </a:p>
        </p:txBody>
      </p:sp>
      <p:sp>
        <p:nvSpPr>
          <p:cNvPr id="6" name="タイトル 3">
            <a:extLst>
              <a:ext uri="{FF2B5EF4-FFF2-40B4-BE49-F238E27FC236}">
                <a16:creationId xmlns:a16="http://schemas.microsoft.com/office/drawing/2014/main" id="{AFCBE9A1-ACF5-FDF4-F520-A2FCA0D227B7}"/>
              </a:ext>
            </a:extLst>
          </p:cNvPr>
          <p:cNvSpPr txBox="1">
            <a:spLocks/>
          </p:cNvSpPr>
          <p:nvPr/>
        </p:nvSpPr>
        <p:spPr>
          <a:xfrm>
            <a:off x="1727684" y="735546"/>
            <a:ext cx="5328592" cy="2844316"/>
          </a:xfrm>
          <a:prstGeom prst="rect">
            <a:avLst/>
          </a:prstGeom>
        </p:spPr>
        <p:txBody>
          <a:bodyPr lIns="0" tIns="0" rIns="0" bIns="0" anchor="ctr" anchorCtr="0"/>
          <a:lstStyle>
            <a:lvl1pPr algn="l" defTabSz="914400" rtl="0" eaLnBrk="1" latinLnBrk="0" hangingPunct="1">
              <a:lnSpc>
                <a:spcPct val="100000"/>
              </a:lnSpc>
              <a:spcBef>
                <a:spcPct val="0"/>
              </a:spcBef>
              <a:buNone/>
              <a:defRPr kumimoji="1" sz="2400" b="1" kern="1200">
                <a:solidFill>
                  <a:schemeClr val="tx2"/>
                </a:solidFill>
                <a:latin typeface="+mj-lt"/>
                <a:ea typeface="+mj-ea"/>
                <a:cs typeface="+mj-cs"/>
              </a:defRPr>
            </a:lvl1pPr>
          </a:lstStyle>
          <a:p>
            <a:r>
              <a:rPr lang="en-US" altLang="ja-JP" dirty="0">
                <a:latin typeface="+mn-ea"/>
              </a:rPr>
              <a:t>SuperStream-NX </a:t>
            </a:r>
            <a:br>
              <a:rPr lang="ja-JP" altLang="en-US" dirty="0">
                <a:latin typeface="+mn-ea"/>
              </a:rPr>
            </a:br>
            <a:r>
              <a:rPr lang="en-US" altLang="ja-JP" dirty="0">
                <a:latin typeface="+mn-ea"/>
              </a:rPr>
              <a:t>2026-06-01</a:t>
            </a:r>
            <a:r>
              <a:rPr lang="ja-JP" altLang="en-US" dirty="0">
                <a:latin typeface="+mn-ea"/>
              </a:rPr>
              <a:t>版</a:t>
            </a:r>
            <a:br>
              <a:rPr lang="en-US" altLang="ja-JP" dirty="0">
                <a:latin typeface="+mn-ea"/>
              </a:rPr>
            </a:br>
            <a:r>
              <a:rPr lang="ja-JP" altLang="en-US" dirty="0">
                <a:latin typeface="+mn-ea"/>
              </a:rPr>
              <a:t>・人事管理</a:t>
            </a:r>
            <a:endParaRPr lang="en-US" altLang="ja-JP" dirty="0">
              <a:latin typeface="+mn-ea"/>
            </a:endParaRPr>
          </a:p>
          <a:p>
            <a:r>
              <a:rPr lang="ja-JP" altLang="en-US" dirty="0">
                <a:latin typeface="+mn-ea"/>
              </a:rPr>
              <a:t>・給与管理</a:t>
            </a:r>
            <a:endParaRPr lang="en-US" altLang="ja-JP" dirty="0">
              <a:latin typeface="+mn-ea"/>
            </a:endParaRPr>
          </a:p>
        </p:txBody>
      </p:sp>
    </p:spTree>
    <p:extLst>
      <p:ext uri="{BB962C8B-B14F-4D97-AF65-F5344CB8AC3E}">
        <p14:creationId xmlns:p14="http://schemas.microsoft.com/office/powerpoint/2010/main" val="31116541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ッター プレースホルダー 3"/>
          <p:cNvSpPr>
            <a:spLocks noGrp="1"/>
          </p:cNvSpPr>
          <p:nvPr>
            <p:ph type="ftr" sz="quarter" idx="3"/>
          </p:nvPr>
        </p:nvSpPr>
        <p:spPr/>
        <p:txBody>
          <a:bodyPr/>
          <a:lstStyle/>
          <a:p>
            <a:r>
              <a:rPr lang="en-US" altLang="ja-JP"/>
              <a:t>©2026 Canon IT Solutions Inc. All rights reserved.</a:t>
            </a:r>
            <a:endParaRPr lang="ja-JP" altLang="en-US" dirty="0"/>
          </a:p>
        </p:txBody>
      </p:sp>
      <p:sp>
        <p:nvSpPr>
          <p:cNvPr id="2" name="スライド番号プレースホルダー 1"/>
          <p:cNvSpPr>
            <a:spLocks noGrp="1"/>
          </p:cNvSpPr>
          <p:nvPr>
            <p:ph type="sldNum" sz="quarter" idx="10"/>
          </p:nvPr>
        </p:nvSpPr>
        <p:spPr/>
        <p:txBody>
          <a:bodyPr/>
          <a:lstStyle/>
          <a:p>
            <a:fld id="{78AE49ED-73EF-499C-8307-28EB0E7CF529}" type="slidenum">
              <a:rPr lang="ja-JP" altLang="en-US" smtClean="0"/>
              <a:pPr/>
              <a:t>10</a:t>
            </a:fld>
            <a:endParaRPr lang="ja-JP" altLang="en-US" dirty="0"/>
          </a:p>
        </p:txBody>
      </p:sp>
      <p:sp>
        <p:nvSpPr>
          <p:cNvPr id="5" name="タイトル 4"/>
          <p:cNvSpPr>
            <a:spLocks noGrp="1"/>
          </p:cNvSpPr>
          <p:nvPr>
            <p:ph type="title"/>
          </p:nvPr>
        </p:nvSpPr>
        <p:spPr/>
        <p:txBody>
          <a:bodyPr/>
          <a:lstStyle/>
          <a:p>
            <a:pPr>
              <a:spcAft>
                <a:spcPts val="1000"/>
              </a:spcAft>
            </a:pPr>
            <a:r>
              <a:rPr kumimoji="1" lang="en-US" altLang="ja-JP" sz="1800" dirty="0">
                <a:solidFill>
                  <a:schemeClr val="accent1"/>
                </a:solidFill>
              </a:rPr>
              <a:t>02</a:t>
            </a:r>
            <a:r>
              <a:rPr kumimoji="1" lang="en-US" altLang="ja-JP" sz="1800" dirty="0"/>
              <a:t> </a:t>
            </a:r>
            <a:r>
              <a:rPr kumimoji="1" lang="en-US" altLang="ja-JP" sz="1800" dirty="0" err="1"/>
              <a:t>SuperStream</a:t>
            </a:r>
            <a:r>
              <a:rPr kumimoji="1" lang="en-US" altLang="ja-JP" sz="1800" dirty="0"/>
              <a:t>-NX</a:t>
            </a:r>
            <a:r>
              <a:rPr kumimoji="1" lang="ja-JP" altLang="en-US" sz="1800" dirty="0"/>
              <a:t> 人事給与管理</a:t>
            </a:r>
            <a:br>
              <a:rPr lang="en-US" altLang="ja-JP" dirty="0"/>
            </a:br>
            <a:r>
              <a:rPr lang="ja-JP" altLang="en-US" dirty="0"/>
              <a:t>機能改善</a:t>
            </a:r>
            <a:br>
              <a:rPr lang="en-US" altLang="ja-JP" dirty="0"/>
            </a:br>
            <a:r>
              <a:rPr lang="en-US" altLang="ja-JP" sz="2400" dirty="0"/>
              <a:t>2025</a:t>
            </a:r>
            <a:r>
              <a:rPr lang="ja-JP" altLang="en-US" sz="2400" dirty="0"/>
              <a:t>年</a:t>
            </a:r>
            <a:r>
              <a:rPr lang="en-US" altLang="ja-JP" sz="2400" dirty="0"/>
              <a:t>10</a:t>
            </a:r>
            <a:r>
              <a:rPr lang="ja-JP" altLang="en-US" sz="2400" dirty="0"/>
              <a:t>月以降のリリース済み対応機能</a:t>
            </a:r>
            <a:endParaRPr kumimoji="1" lang="ja-JP" altLang="en-US" dirty="0"/>
          </a:p>
        </p:txBody>
      </p:sp>
    </p:spTree>
    <p:extLst>
      <p:ext uri="{BB962C8B-B14F-4D97-AF65-F5344CB8AC3E}">
        <p14:creationId xmlns:p14="http://schemas.microsoft.com/office/powerpoint/2010/main" val="34432730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p:cNvSpPr>
            <a:spLocks noGrp="1"/>
          </p:cNvSpPr>
          <p:nvPr>
            <p:ph type="ftr" sz="quarter" idx="3"/>
          </p:nvPr>
        </p:nvSpPr>
        <p:spPr/>
        <p:txBody>
          <a:bodyPr/>
          <a:lstStyle/>
          <a:p>
            <a:r>
              <a:rPr lang="en-US" altLang="ja-JP"/>
              <a:t>©2026 Canon IT Solutions Inc. All rights reserved.</a:t>
            </a:r>
            <a:endParaRPr lang="ja-JP" altLang="en-US" dirty="0"/>
          </a:p>
        </p:txBody>
      </p:sp>
      <p:sp>
        <p:nvSpPr>
          <p:cNvPr id="4" name="スライド番号プレースホルダー 3"/>
          <p:cNvSpPr>
            <a:spLocks noGrp="1"/>
          </p:cNvSpPr>
          <p:nvPr>
            <p:ph type="sldNum" sz="quarter" idx="4"/>
          </p:nvPr>
        </p:nvSpPr>
        <p:spPr/>
        <p:txBody>
          <a:bodyPr/>
          <a:lstStyle/>
          <a:p>
            <a:fld id="{78AE49ED-73EF-499C-8307-28EB0E7CF529}" type="slidenum">
              <a:rPr lang="ja-JP" altLang="en-US" smtClean="0"/>
              <a:pPr/>
              <a:t>11</a:t>
            </a:fld>
            <a:endParaRPr lang="ja-JP" altLang="en-US" dirty="0"/>
          </a:p>
        </p:txBody>
      </p:sp>
      <p:sp>
        <p:nvSpPr>
          <p:cNvPr id="5" name="テキスト プレースホルダー 2"/>
          <p:cNvSpPr>
            <a:spLocks noGrp="1"/>
          </p:cNvSpPr>
          <p:nvPr>
            <p:ph type="body" sz="quarter" idx="14"/>
          </p:nvPr>
        </p:nvSpPr>
        <p:spPr>
          <a:xfrm>
            <a:off x="3311860" y="663538"/>
            <a:ext cx="5436604" cy="4275460"/>
          </a:xfrm>
        </p:spPr>
        <p:txBody>
          <a:bodyPr/>
          <a:lstStyle/>
          <a:p>
            <a:pPr>
              <a:lnSpc>
                <a:spcPct val="150000"/>
              </a:lnSpc>
              <a:spcAft>
                <a:spcPts val="400"/>
              </a:spcAft>
            </a:pPr>
            <a:r>
              <a:rPr lang="en-US" altLang="ja-JP" dirty="0" err="1"/>
              <a:t>SuperStream</a:t>
            </a:r>
            <a:r>
              <a:rPr lang="en-US" altLang="ja-JP" dirty="0"/>
              <a:t>-NX </a:t>
            </a:r>
            <a:r>
              <a:rPr lang="ja-JP" altLang="en-US" dirty="0"/>
              <a:t>人事給与管理</a:t>
            </a:r>
            <a:endParaRPr lang="en-US" altLang="ja-JP" dirty="0"/>
          </a:p>
          <a:p>
            <a:pPr>
              <a:lnSpc>
                <a:spcPct val="150000"/>
              </a:lnSpc>
              <a:spcAft>
                <a:spcPts val="400"/>
              </a:spcAft>
            </a:pPr>
            <a:r>
              <a:rPr lang="ja-JP" altLang="en-US" sz="1200" dirty="0"/>
              <a:t>機能改善</a:t>
            </a:r>
            <a:endParaRPr lang="en-US" altLang="ja-JP" sz="1200" dirty="0"/>
          </a:p>
          <a:p>
            <a:pPr>
              <a:lnSpc>
                <a:spcPct val="150000"/>
              </a:lnSpc>
              <a:spcAft>
                <a:spcPts val="400"/>
              </a:spcAft>
            </a:pPr>
            <a:r>
              <a:rPr lang="en-US" altLang="ja-JP" sz="1200" dirty="0"/>
              <a:t>2025</a:t>
            </a:r>
            <a:r>
              <a:rPr lang="ja-JP" altLang="en-US" sz="1200" dirty="0"/>
              <a:t>年</a:t>
            </a:r>
            <a:r>
              <a:rPr lang="en-US" altLang="ja-JP" sz="1200" dirty="0"/>
              <a:t>10</a:t>
            </a:r>
            <a:r>
              <a:rPr lang="ja-JP" altLang="en-US" sz="1200" dirty="0"/>
              <a:t>月以降のリリース済み対応機能</a:t>
            </a:r>
            <a:endParaRPr lang="en-US" altLang="ja-JP" sz="1200" dirty="0"/>
          </a:p>
          <a:p>
            <a:pPr>
              <a:lnSpc>
                <a:spcPct val="150000"/>
              </a:lnSpc>
              <a:spcAft>
                <a:spcPts val="400"/>
              </a:spcAft>
            </a:pPr>
            <a:r>
              <a:rPr lang="ja-JP" altLang="en-US" sz="1200" dirty="0"/>
              <a:t>　１．子ども・子育て支援金制度対応</a:t>
            </a:r>
            <a:endParaRPr lang="en-US" altLang="ja-JP" sz="1200" dirty="0"/>
          </a:p>
          <a:p>
            <a:pPr>
              <a:lnSpc>
                <a:spcPct val="150000"/>
              </a:lnSpc>
              <a:spcAft>
                <a:spcPts val="400"/>
              </a:spcAft>
            </a:pPr>
            <a:r>
              <a:rPr lang="ja-JP" altLang="en-US" sz="1200" dirty="0"/>
              <a:t>　２．通勤手当（交通用具使用）の非課税限度額等の改正対応</a:t>
            </a:r>
            <a:endParaRPr lang="en-US" altLang="ja-JP" sz="1200" dirty="0"/>
          </a:p>
          <a:p>
            <a:pPr>
              <a:lnSpc>
                <a:spcPct val="150000"/>
              </a:lnSpc>
              <a:spcAft>
                <a:spcPts val="400"/>
              </a:spcAft>
            </a:pPr>
            <a:r>
              <a:rPr lang="ja-JP" altLang="en-US" sz="1200" dirty="0"/>
              <a:t>　３．</a:t>
            </a:r>
            <a:r>
              <a:rPr lang="ja-JP" altLang="en-US" sz="1200" b="1" dirty="0">
                <a:solidFill>
                  <a:schemeClr val="tx2"/>
                </a:solidFill>
              </a:rPr>
              <a:t>法改正対応・</a:t>
            </a:r>
            <a:r>
              <a:rPr lang="ja-JP" altLang="en-US" sz="1200" dirty="0"/>
              <a:t>その他機能改善</a:t>
            </a:r>
            <a:endParaRPr lang="en-US" altLang="ja-JP" sz="1200" dirty="0"/>
          </a:p>
          <a:p>
            <a:pPr>
              <a:lnSpc>
                <a:spcPct val="150000"/>
              </a:lnSpc>
              <a:spcAft>
                <a:spcPts val="400"/>
              </a:spcAft>
            </a:pPr>
            <a:endParaRPr lang="en-US" altLang="ja-JP" sz="1200" dirty="0"/>
          </a:p>
          <a:p>
            <a:pPr lvl="0">
              <a:lnSpc>
                <a:spcPct val="100000"/>
              </a:lnSpc>
            </a:pPr>
            <a:endParaRPr lang="en-US" altLang="ja-JP" sz="800" dirty="0"/>
          </a:p>
          <a:p>
            <a:pPr>
              <a:lnSpc>
                <a:spcPct val="100000"/>
              </a:lnSpc>
            </a:pPr>
            <a:endParaRPr lang="en-US" altLang="ja-JP" sz="1200" dirty="0"/>
          </a:p>
          <a:p>
            <a:pPr>
              <a:lnSpc>
                <a:spcPct val="100000"/>
              </a:lnSpc>
            </a:pPr>
            <a:endParaRPr lang="en-US" altLang="ja-JP" sz="800" dirty="0"/>
          </a:p>
          <a:p>
            <a:pPr lvl="0">
              <a:lnSpc>
                <a:spcPct val="100000"/>
              </a:lnSpc>
            </a:pPr>
            <a:endParaRPr lang="en-US" altLang="ja-JP" sz="1200" b="0" dirty="0"/>
          </a:p>
          <a:p>
            <a:pPr lvl="0">
              <a:lnSpc>
                <a:spcPct val="100000"/>
              </a:lnSpc>
            </a:pPr>
            <a:endParaRPr lang="en-US" altLang="ja-JP" sz="1200" b="0" dirty="0"/>
          </a:p>
          <a:p>
            <a:pPr lvl="0">
              <a:lnSpc>
                <a:spcPct val="100000"/>
              </a:lnSpc>
            </a:pPr>
            <a:endParaRPr lang="en-US" altLang="ja-JP" sz="1200" b="0" dirty="0"/>
          </a:p>
          <a:p>
            <a:pPr lvl="0">
              <a:lnSpc>
                <a:spcPct val="100000"/>
              </a:lnSpc>
            </a:pPr>
            <a:endParaRPr lang="en-US" altLang="ja-JP" sz="1200" b="0" dirty="0"/>
          </a:p>
        </p:txBody>
      </p:sp>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3569" y="843559"/>
            <a:ext cx="1980219" cy="322682"/>
          </a:xfrm>
          <a:prstGeom prst="rect">
            <a:avLst/>
          </a:prstGeom>
        </p:spPr>
      </p:pic>
    </p:spTree>
    <p:extLst>
      <p:ext uri="{BB962C8B-B14F-4D97-AF65-F5344CB8AC3E}">
        <p14:creationId xmlns:p14="http://schemas.microsoft.com/office/powerpoint/2010/main" val="18081228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12</a:t>
            </a:fld>
            <a:endParaRPr kumimoji="1" lang="ja-JP" altLang="en-US" dirty="0"/>
          </a:p>
        </p:txBody>
      </p:sp>
      <p:sp>
        <p:nvSpPr>
          <p:cNvPr id="4" name="タイトル 3"/>
          <p:cNvSpPr>
            <a:spLocks noGrp="1"/>
          </p:cNvSpPr>
          <p:nvPr>
            <p:ph type="title"/>
          </p:nvPr>
        </p:nvSpPr>
        <p:spPr>
          <a:xfrm>
            <a:off x="358775" y="267494"/>
            <a:ext cx="8065225" cy="584267"/>
          </a:xfrm>
        </p:spPr>
        <p:txBody>
          <a:bodyPr/>
          <a:lstStyle/>
          <a:p>
            <a:r>
              <a:rPr lang="en-US" altLang="ja-JP" sz="2400" dirty="0" err="1">
                <a:latin typeface="+mn-ea"/>
              </a:rPr>
              <a:t>SuperStream</a:t>
            </a:r>
            <a:r>
              <a:rPr lang="en-US" altLang="ja-JP" sz="2400" dirty="0">
                <a:latin typeface="+mn-ea"/>
              </a:rPr>
              <a:t>-NX </a:t>
            </a:r>
            <a:r>
              <a:rPr lang="ja-JP" altLang="en-US" sz="2400" dirty="0">
                <a:latin typeface="+mn-ea"/>
              </a:rPr>
              <a:t>人事給与管理 </a:t>
            </a:r>
            <a:r>
              <a:rPr lang="ja-JP" altLang="en-US" sz="1800" dirty="0">
                <a:latin typeface="+mn-ea"/>
              </a:rPr>
              <a:t>機能改善</a:t>
            </a:r>
            <a:r>
              <a:rPr lang="en-US" altLang="ja-JP" sz="1800" dirty="0">
                <a:latin typeface="+mn-ea"/>
              </a:rPr>
              <a:t>2025.10</a:t>
            </a:r>
            <a:r>
              <a:rPr lang="ja-JP" altLang="en-US" sz="1800" dirty="0">
                <a:latin typeface="+mn-ea"/>
              </a:rPr>
              <a:t>～</a:t>
            </a:r>
            <a:br>
              <a:rPr lang="en-US" altLang="ja-JP" sz="2800" dirty="0"/>
            </a:br>
            <a:r>
              <a:rPr lang="ja-JP" altLang="en-US" sz="1800" dirty="0"/>
              <a:t>１．子ども・子育て支援金制度対応</a:t>
            </a:r>
            <a:endParaRPr kumimoji="1" lang="ja-JP" altLang="en-US" dirty="0"/>
          </a:p>
        </p:txBody>
      </p:sp>
      <p:sp>
        <p:nvSpPr>
          <p:cNvPr id="5" name="フッター プレースホルダー 4"/>
          <p:cNvSpPr>
            <a:spLocks noGrp="1"/>
          </p:cNvSpPr>
          <p:nvPr>
            <p:ph type="ftr" sz="quarter" idx="3"/>
          </p:nvPr>
        </p:nvSpPr>
        <p:spPr/>
        <p:txBody>
          <a:bodyPr/>
          <a:lstStyle/>
          <a:p>
            <a:r>
              <a:rPr lang="en-US" altLang="ja-JP"/>
              <a:t>©2026 Canon IT Solutions Inc. All rights reserved.</a:t>
            </a:r>
            <a:endParaRPr lang="ja-JP" altLang="en-US" dirty="0"/>
          </a:p>
        </p:txBody>
      </p:sp>
      <p:sp>
        <p:nvSpPr>
          <p:cNvPr id="7" name="テキスト プレースホルダー 2">
            <a:extLst>
              <a:ext uri="{FF2B5EF4-FFF2-40B4-BE49-F238E27FC236}">
                <a16:creationId xmlns:a16="http://schemas.microsoft.com/office/drawing/2014/main" id="{E01BD45B-F4CF-4112-20F0-BBC9D1E590DE}"/>
              </a:ext>
            </a:extLst>
          </p:cNvPr>
          <p:cNvSpPr txBox="1">
            <a:spLocks/>
          </p:cNvSpPr>
          <p:nvPr/>
        </p:nvSpPr>
        <p:spPr>
          <a:xfrm>
            <a:off x="342615" y="2751770"/>
            <a:ext cx="7660409" cy="710594"/>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ja-JP" altLang="en-US" sz="1400" b="1" dirty="0">
                <a:solidFill>
                  <a:srgbClr val="FFC000"/>
                </a:solidFill>
              </a:rPr>
              <a:t>■</a:t>
            </a:r>
            <a:r>
              <a:rPr lang="ja-JP" altLang="en-US" sz="1400" b="1" dirty="0">
                <a:solidFill>
                  <a:schemeClr val="tx2"/>
                </a:solidFill>
              </a:rPr>
              <a:t>背景</a:t>
            </a:r>
            <a:endParaRPr lang="en-US" altLang="ja-JP" sz="1400" b="1" dirty="0">
              <a:solidFill>
                <a:schemeClr val="tx2"/>
              </a:solidFill>
            </a:endParaRPr>
          </a:p>
          <a:p>
            <a:pPr>
              <a:lnSpc>
                <a:spcPts val="1900"/>
              </a:lnSpc>
              <a:buClr>
                <a:srgbClr val="F9BE00"/>
              </a:buClr>
            </a:pPr>
            <a:r>
              <a:rPr lang="ja-JP" altLang="en-US" dirty="0">
                <a:solidFill>
                  <a:prstClr val="black"/>
                </a:solidFill>
                <a:latin typeface="+mn-lt"/>
              </a:rPr>
              <a:t>　令和</a:t>
            </a:r>
            <a:r>
              <a:rPr lang="en-US" altLang="ja-JP" dirty="0">
                <a:solidFill>
                  <a:prstClr val="black"/>
                </a:solidFill>
                <a:latin typeface="+mn-lt"/>
              </a:rPr>
              <a:t>8</a:t>
            </a:r>
            <a:r>
              <a:rPr lang="ja-JP" altLang="en-US" dirty="0">
                <a:solidFill>
                  <a:prstClr val="black"/>
                </a:solidFill>
                <a:latin typeface="+mn-lt"/>
              </a:rPr>
              <a:t>年</a:t>
            </a:r>
            <a:r>
              <a:rPr lang="en-US" altLang="ja-JP" dirty="0">
                <a:solidFill>
                  <a:prstClr val="black"/>
                </a:solidFill>
                <a:latin typeface="+mn-lt"/>
              </a:rPr>
              <a:t>4</a:t>
            </a:r>
            <a:r>
              <a:rPr lang="ja-JP" altLang="en-US" dirty="0">
                <a:solidFill>
                  <a:prstClr val="black"/>
                </a:solidFill>
                <a:latin typeface="+mn-lt"/>
              </a:rPr>
              <a:t>月より開始される「子ども・子育て支援金制度」に対応</a:t>
            </a:r>
            <a:endParaRPr lang="en-US" altLang="ja-JP" dirty="0">
              <a:solidFill>
                <a:prstClr val="black"/>
              </a:solidFill>
              <a:latin typeface="+mn-lt"/>
            </a:endParaRPr>
          </a:p>
          <a:p>
            <a:pPr>
              <a:lnSpc>
                <a:spcPts val="1900"/>
              </a:lnSpc>
              <a:buClr>
                <a:srgbClr val="F9BE00"/>
              </a:buClr>
            </a:pPr>
            <a:endParaRPr lang="en-US" altLang="ja-JP" dirty="0">
              <a:solidFill>
                <a:prstClr val="black"/>
              </a:solidFill>
              <a:latin typeface="+mn-lt"/>
            </a:endParaRPr>
          </a:p>
          <a:p>
            <a:pPr>
              <a:lnSpc>
                <a:spcPts val="1900"/>
              </a:lnSpc>
              <a:buClr>
                <a:srgbClr val="F9BE00"/>
              </a:buClr>
            </a:pPr>
            <a:endParaRPr lang="en-US" altLang="ja-JP" dirty="0">
              <a:solidFill>
                <a:prstClr val="black"/>
              </a:solidFill>
              <a:latin typeface="+mn-lt"/>
            </a:endParaRPr>
          </a:p>
          <a:p>
            <a:pPr>
              <a:lnSpc>
                <a:spcPts val="1900"/>
              </a:lnSpc>
              <a:buClr>
                <a:srgbClr val="F9BE00"/>
              </a:buClr>
            </a:pPr>
            <a:r>
              <a:rPr kumimoji="1" lang="en-US" altLang="ja-JP" sz="1200" dirty="0">
                <a:solidFill>
                  <a:schemeClr val="tx1"/>
                </a:solidFill>
                <a:latin typeface="+mn-lt"/>
              </a:rPr>
              <a:t>※NXPR0197/0198</a:t>
            </a:r>
            <a:r>
              <a:rPr kumimoji="1" lang="ja-JP" altLang="en-US" sz="1200" dirty="0">
                <a:solidFill>
                  <a:schemeClr val="tx1"/>
                </a:solidFill>
                <a:latin typeface="+mn-lt"/>
              </a:rPr>
              <a:t>　</a:t>
            </a:r>
            <a:r>
              <a:rPr kumimoji="1" lang="en-US" altLang="ja-JP" sz="1200" dirty="0">
                <a:solidFill>
                  <a:schemeClr val="tx1"/>
                </a:solidFill>
                <a:latin typeface="+mn-lt"/>
              </a:rPr>
              <a:t>NXHR0091/0092</a:t>
            </a:r>
            <a:r>
              <a:rPr kumimoji="1" lang="ja-JP" altLang="en-US" sz="1200" dirty="0">
                <a:solidFill>
                  <a:schemeClr val="tx1"/>
                </a:solidFill>
                <a:latin typeface="+mn-lt"/>
              </a:rPr>
              <a:t>にて対応</a:t>
            </a:r>
            <a:endParaRPr lang="ja-JP" altLang="en-US" dirty="0"/>
          </a:p>
        </p:txBody>
      </p:sp>
      <p:sp>
        <p:nvSpPr>
          <p:cNvPr id="10" name="テキスト プレースホルダー 2">
            <a:extLst>
              <a:ext uri="{FF2B5EF4-FFF2-40B4-BE49-F238E27FC236}">
                <a16:creationId xmlns:a16="http://schemas.microsoft.com/office/drawing/2014/main" id="{B3494ABE-FE01-A2A6-735A-60F20C546593}"/>
              </a:ext>
            </a:extLst>
          </p:cNvPr>
          <p:cNvSpPr txBox="1">
            <a:spLocks/>
          </p:cNvSpPr>
          <p:nvPr/>
        </p:nvSpPr>
        <p:spPr>
          <a:xfrm>
            <a:off x="358775" y="951570"/>
            <a:ext cx="8426450" cy="828092"/>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ja-JP" altLang="en-US" sz="1400" b="1" dirty="0">
                <a:solidFill>
                  <a:srgbClr val="FFC000"/>
                </a:solidFill>
              </a:rPr>
              <a:t>■</a:t>
            </a:r>
            <a:r>
              <a:rPr lang="ja-JP" altLang="en-US" sz="1400" b="1" dirty="0">
                <a:solidFill>
                  <a:schemeClr val="tx2"/>
                </a:solidFill>
              </a:rPr>
              <a:t>機能概要</a:t>
            </a:r>
            <a:endParaRPr lang="en-US" altLang="ja-JP" sz="1400" b="1" dirty="0">
              <a:solidFill>
                <a:schemeClr val="tx2"/>
              </a:solidFill>
            </a:endParaRPr>
          </a:p>
          <a:p>
            <a:pPr>
              <a:lnSpc>
                <a:spcPts val="1900"/>
              </a:lnSpc>
              <a:buClr>
                <a:srgbClr val="F9BE00"/>
              </a:buClr>
            </a:pPr>
            <a:r>
              <a:rPr lang="ja-JP" altLang="en-US" dirty="0">
                <a:solidFill>
                  <a:prstClr val="black"/>
                </a:solidFill>
              </a:rPr>
              <a:t>　・給与体系マスタ</a:t>
            </a:r>
            <a:r>
              <a:rPr lang="en-US" altLang="ja-JP" dirty="0">
                <a:solidFill>
                  <a:prstClr val="black"/>
                </a:solidFill>
              </a:rPr>
              <a:t>(CMKOMMST)</a:t>
            </a:r>
            <a:r>
              <a:rPr lang="ja-JP" altLang="en-US" dirty="0">
                <a:solidFill>
                  <a:prstClr val="black"/>
                </a:solidFill>
              </a:rPr>
              <a:t>に、月次給与用、賞与用の子ども・子育て支援金の項目コードを追加</a:t>
            </a:r>
            <a:endParaRPr lang="en-US" altLang="ja-JP" dirty="0">
              <a:solidFill>
                <a:prstClr val="black"/>
              </a:solidFill>
            </a:endParaRPr>
          </a:p>
          <a:p>
            <a:pPr>
              <a:lnSpc>
                <a:spcPts val="1900"/>
              </a:lnSpc>
              <a:buClr>
                <a:srgbClr val="F9BE00"/>
              </a:buClr>
            </a:pPr>
            <a:r>
              <a:rPr lang="ja-JP" altLang="en-US" dirty="0">
                <a:solidFill>
                  <a:prstClr val="black"/>
                </a:solidFill>
              </a:rPr>
              <a:t>　・［給与体系情報登録］にて、子ども・子育て支援金の項目の入力制御に対応</a:t>
            </a:r>
            <a:endParaRPr lang="en-US" altLang="ja-JP" dirty="0">
              <a:solidFill>
                <a:prstClr val="black"/>
              </a:solidFill>
            </a:endParaRPr>
          </a:p>
          <a:p>
            <a:pPr>
              <a:lnSpc>
                <a:spcPts val="1900"/>
              </a:lnSpc>
              <a:buClr>
                <a:srgbClr val="F9BE00"/>
              </a:buClr>
            </a:pPr>
            <a:r>
              <a:rPr lang="ja-JP" altLang="en-US" dirty="0">
                <a:solidFill>
                  <a:prstClr val="black"/>
                </a:solidFill>
              </a:rPr>
              <a:t>　・［年間賃金台帳（旧）］・［変動支給控除データ入力］の項目参照画面にて、</a:t>
            </a:r>
            <a:endParaRPr lang="en-US" altLang="ja-JP" dirty="0">
              <a:solidFill>
                <a:prstClr val="black"/>
              </a:solidFill>
            </a:endParaRPr>
          </a:p>
          <a:p>
            <a:pPr>
              <a:lnSpc>
                <a:spcPts val="1900"/>
              </a:lnSpc>
              <a:buClr>
                <a:srgbClr val="F9BE00"/>
              </a:buClr>
            </a:pPr>
            <a:r>
              <a:rPr lang="ja-JP" altLang="en-US" dirty="0">
                <a:solidFill>
                  <a:prstClr val="black"/>
                </a:solidFill>
              </a:rPr>
              <a:t>　　子ども・子育て支援金の訂正項目を参照できるよう対応</a:t>
            </a:r>
            <a:endParaRPr lang="en-US" altLang="ja-JP" dirty="0">
              <a:solidFill>
                <a:prstClr val="black"/>
              </a:solidFill>
            </a:endParaRPr>
          </a:p>
          <a:p>
            <a:pPr>
              <a:lnSpc>
                <a:spcPts val="1900"/>
              </a:lnSpc>
              <a:buClr>
                <a:srgbClr val="F9BE00"/>
              </a:buClr>
            </a:pPr>
            <a:r>
              <a:rPr lang="ja-JP" altLang="en-US" dirty="0">
                <a:solidFill>
                  <a:prstClr val="black"/>
                </a:solidFill>
              </a:rPr>
              <a:t>　・子ども・子育て支援金の支援金率登録用の保険区分</a:t>
            </a:r>
            <a:r>
              <a:rPr lang="en-US" altLang="ja-JP" dirty="0">
                <a:solidFill>
                  <a:prstClr val="black"/>
                </a:solidFill>
              </a:rPr>
              <a:t>(</a:t>
            </a:r>
            <a:r>
              <a:rPr lang="ja-JP" altLang="en-US" dirty="0">
                <a:solidFill>
                  <a:prstClr val="black"/>
                </a:solidFill>
              </a:rPr>
              <a:t>子育て支援</a:t>
            </a:r>
            <a:r>
              <a:rPr lang="en-US" altLang="ja-JP" dirty="0">
                <a:solidFill>
                  <a:prstClr val="black"/>
                </a:solidFill>
              </a:rPr>
              <a:t>(=5))</a:t>
            </a:r>
            <a:r>
              <a:rPr lang="ja-JP" altLang="en-US" dirty="0">
                <a:solidFill>
                  <a:prstClr val="black"/>
                </a:solidFill>
              </a:rPr>
              <a:t>を社会保険事業所マスタ</a:t>
            </a:r>
            <a:r>
              <a:rPr lang="en-US" altLang="ja-JP" dirty="0">
                <a:solidFill>
                  <a:prstClr val="black"/>
                </a:solidFill>
              </a:rPr>
              <a:t>(CMSYJMST)</a:t>
            </a:r>
            <a:r>
              <a:rPr lang="ja-JP" altLang="en-US" dirty="0">
                <a:solidFill>
                  <a:prstClr val="black"/>
                </a:solidFill>
              </a:rPr>
              <a:t>に追加</a:t>
            </a:r>
          </a:p>
          <a:p>
            <a:pPr>
              <a:lnSpc>
                <a:spcPts val="1900"/>
              </a:lnSpc>
              <a:buClr>
                <a:srgbClr val="F9BE00"/>
              </a:buClr>
            </a:pPr>
            <a:r>
              <a:rPr lang="ja-JP" altLang="en-US" dirty="0">
                <a:solidFill>
                  <a:prstClr val="black"/>
                </a:solidFill>
              </a:rPr>
              <a:t>　　［社会保険事業所登録］画面では”健康保険”から［子育支援金］ボタンを追加</a:t>
            </a:r>
            <a:endParaRPr lang="en-US" altLang="ja-JP" sz="1100" dirty="0">
              <a:solidFill>
                <a:prstClr val="black"/>
              </a:solidFill>
            </a:endParaRPr>
          </a:p>
        </p:txBody>
      </p:sp>
    </p:spTree>
    <p:extLst>
      <p:ext uri="{BB962C8B-B14F-4D97-AF65-F5344CB8AC3E}">
        <p14:creationId xmlns:p14="http://schemas.microsoft.com/office/powerpoint/2010/main" val="29143040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13</a:t>
            </a:fld>
            <a:endParaRPr kumimoji="1" lang="ja-JP" altLang="en-US" dirty="0"/>
          </a:p>
        </p:txBody>
      </p:sp>
      <p:sp>
        <p:nvSpPr>
          <p:cNvPr id="4" name="タイトル 3"/>
          <p:cNvSpPr>
            <a:spLocks noGrp="1"/>
          </p:cNvSpPr>
          <p:nvPr>
            <p:ph type="title"/>
          </p:nvPr>
        </p:nvSpPr>
        <p:spPr>
          <a:xfrm>
            <a:off x="358775" y="267494"/>
            <a:ext cx="8065225" cy="584267"/>
          </a:xfrm>
        </p:spPr>
        <p:txBody>
          <a:bodyPr/>
          <a:lstStyle/>
          <a:p>
            <a:r>
              <a:rPr lang="en-US" altLang="ja-JP" sz="2400" dirty="0" err="1">
                <a:latin typeface="+mn-ea"/>
              </a:rPr>
              <a:t>SuperStream</a:t>
            </a:r>
            <a:r>
              <a:rPr lang="en-US" altLang="ja-JP" sz="2400" dirty="0">
                <a:latin typeface="+mn-ea"/>
              </a:rPr>
              <a:t>-NX </a:t>
            </a:r>
            <a:r>
              <a:rPr lang="ja-JP" altLang="en-US" sz="2400" dirty="0">
                <a:latin typeface="+mn-ea"/>
              </a:rPr>
              <a:t>人事給与管理 </a:t>
            </a:r>
            <a:r>
              <a:rPr lang="ja-JP" altLang="en-US" sz="1800" dirty="0">
                <a:latin typeface="+mn-ea"/>
              </a:rPr>
              <a:t>機能改善</a:t>
            </a:r>
            <a:r>
              <a:rPr lang="en-US" altLang="ja-JP" sz="1800" dirty="0">
                <a:latin typeface="+mn-ea"/>
              </a:rPr>
              <a:t>2025.10</a:t>
            </a:r>
            <a:r>
              <a:rPr lang="ja-JP" altLang="en-US" sz="1800" dirty="0">
                <a:latin typeface="+mn-ea"/>
              </a:rPr>
              <a:t>～</a:t>
            </a:r>
            <a:br>
              <a:rPr lang="en-US" altLang="ja-JP" sz="2800" dirty="0"/>
            </a:br>
            <a:r>
              <a:rPr lang="ja-JP" altLang="en-US" sz="1800" dirty="0"/>
              <a:t>１．子ども・子育て支援金制度対応</a:t>
            </a:r>
            <a:endParaRPr kumimoji="1" lang="ja-JP" altLang="en-US" dirty="0"/>
          </a:p>
        </p:txBody>
      </p:sp>
      <p:sp>
        <p:nvSpPr>
          <p:cNvPr id="5" name="フッター プレースホルダー 4"/>
          <p:cNvSpPr>
            <a:spLocks noGrp="1"/>
          </p:cNvSpPr>
          <p:nvPr>
            <p:ph type="ftr" sz="quarter" idx="3"/>
          </p:nvPr>
        </p:nvSpPr>
        <p:spPr/>
        <p:txBody>
          <a:bodyPr/>
          <a:lstStyle/>
          <a:p>
            <a:r>
              <a:rPr lang="en-US" altLang="ja-JP"/>
              <a:t>©2026 Canon IT Solutions Inc. All rights reserved.</a:t>
            </a:r>
            <a:endParaRPr lang="ja-JP" altLang="en-US" dirty="0"/>
          </a:p>
        </p:txBody>
      </p:sp>
      <p:graphicFrame>
        <p:nvGraphicFramePr>
          <p:cNvPr id="3" name="表 2">
            <a:extLst>
              <a:ext uri="{FF2B5EF4-FFF2-40B4-BE49-F238E27FC236}">
                <a16:creationId xmlns:a16="http://schemas.microsoft.com/office/drawing/2014/main" id="{6F967DFB-4CD8-454B-AB1E-8198636A714B}"/>
              </a:ext>
            </a:extLst>
          </p:cNvPr>
          <p:cNvGraphicFramePr>
            <a:graphicFrameLocks noGrp="1"/>
          </p:cNvGraphicFramePr>
          <p:nvPr/>
        </p:nvGraphicFramePr>
        <p:xfrm>
          <a:off x="559468" y="1203598"/>
          <a:ext cx="8065225" cy="3574075"/>
        </p:xfrm>
        <a:graphic>
          <a:graphicData uri="http://schemas.openxmlformats.org/drawingml/2006/table">
            <a:tbl>
              <a:tblPr firstRow="1" firstCol="1" bandRow="1">
                <a:tableStyleId>{5C22544A-7EE6-4342-B048-85BDC9FD1C3A}</a:tableStyleId>
              </a:tblPr>
              <a:tblGrid>
                <a:gridCol w="570257">
                  <a:extLst>
                    <a:ext uri="{9D8B030D-6E8A-4147-A177-3AD203B41FA5}">
                      <a16:colId xmlns:a16="http://schemas.microsoft.com/office/drawing/2014/main" val="537478483"/>
                    </a:ext>
                  </a:extLst>
                </a:gridCol>
                <a:gridCol w="1457996">
                  <a:extLst>
                    <a:ext uri="{9D8B030D-6E8A-4147-A177-3AD203B41FA5}">
                      <a16:colId xmlns:a16="http://schemas.microsoft.com/office/drawing/2014/main" val="837292199"/>
                    </a:ext>
                  </a:extLst>
                </a:gridCol>
                <a:gridCol w="6036972">
                  <a:extLst>
                    <a:ext uri="{9D8B030D-6E8A-4147-A177-3AD203B41FA5}">
                      <a16:colId xmlns:a16="http://schemas.microsoft.com/office/drawing/2014/main" val="4129641169"/>
                    </a:ext>
                  </a:extLst>
                </a:gridCol>
              </a:tblGrid>
              <a:tr h="258625">
                <a:tc>
                  <a:txBody>
                    <a:bodyPr/>
                    <a:lstStyle/>
                    <a:p>
                      <a:pPr algn="ctr">
                        <a:lnSpc>
                          <a:spcPts val="1250"/>
                        </a:lnSpc>
                        <a:spcBef>
                          <a:spcPts val="215"/>
                        </a:spcBef>
                        <a:spcAft>
                          <a:spcPts val="215"/>
                        </a:spcAft>
                      </a:pPr>
                      <a:r>
                        <a:rPr lang="ja-JP" sz="1000" kern="100" dirty="0">
                          <a:effectLst/>
                        </a:rPr>
                        <a:t>項目コード</a:t>
                      </a:r>
                      <a:endParaRPr lang="ja-JP" sz="1000" kern="100" dirty="0">
                        <a:effectLst/>
                        <a:latin typeface="Times New Roman" panose="02020603050405020304" pitchFamily="18" charset="0"/>
                        <a:ea typeface="ＭＳ Ｐ明朝" panose="02020600040205080304" pitchFamily="18" charset="-128"/>
                        <a:cs typeface="Times New Roman" panose="02020603050405020304" pitchFamily="18" charset="0"/>
                      </a:endParaRPr>
                    </a:p>
                  </a:txBody>
                  <a:tcPr marL="36682" marR="36682" marT="0" marB="0" anchor="ctr"/>
                </a:tc>
                <a:tc>
                  <a:txBody>
                    <a:bodyPr/>
                    <a:lstStyle/>
                    <a:p>
                      <a:pPr algn="ctr">
                        <a:lnSpc>
                          <a:spcPts val="1250"/>
                        </a:lnSpc>
                        <a:spcBef>
                          <a:spcPts val="215"/>
                        </a:spcBef>
                        <a:spcAft>
                          <a:spcPts val="215"/>
                        </a:spcAft>
                      </a:pPr>
                      <a:r>
                        <a:rPr lang="ja-JP" sz="1000" kern="100" dirty="0">
                          <a:effectLst/>
                        </a:rPr>
                        <a:t>項目名称</a:t>
                      </a:r>
                      <a:endParaRPr lang="ja-JP" sz="1000" kern="100" dirty="0">
                        <a:effectLst/>
                        <a:latin typeface="Times New Roman" panose="02020603050405020304" pitchFamily="18" charset="0"/>
                        <a:ea typeface="ＭＳ Ｐ明朝" panose="02020600040205080304" pitchFamily="18" charset="-128"/>
                        <a:cs typeface="Times New Roman" panose="02020603050405020304" pitchFamily="18" charset="0"/>
                      </a:endParaRPr>
                    </a:p>
                  </a:txBody>
                  <a:tcPr marL="36682" marR="36682" marT="0" marB="0" anchor="ctr"/>
                </a:tc>
                <a:tc>
                  <a:txBody>
                    <a:bodyPr/>
                    <a:lstStyle/>
                    <a:p>
                      <a:pPr algn="ctr">
                        <a:lnSpc>
                          <a:spcPts val="1250"/>
                        </a:lnSpc>
                        <a:spcBef>
                          <a:spcPts val="215"/>
                        </a:spcBef>
                        <a:spcAft>
                          <a:spcPts val="215"/>
                        </a:spcAft>
                      </a:pPr>
                      <a:r>
                        <a:rPr lang="ja-JP" sz="1000" kern="100" dirty="0">
                          <a:effectLst/>
                        </a:rPr>
                        <a:t>項目の説明</a:t>
                      </a:r>
                      <a:endParaRPr lang="ja-JP" sz="1000" kern="100" dirty="0">
                        <a:effectLst/>
                        <a:latin typeface="Times New Roman" panose="02020603050405020304" pitchFamily="18" charset="0"/>
                        <a:ea typeface="ＭＳ Ｐ明朝" panose="02020600040205080304" pitchFamily="18" charset="-128"/>
                        <a:cs typeface="Times New Roman" panose="02020603050405020304" pitchFamily="18" charset="0"/>
                      </a:endParaRPr>
                    </a:p>
                  </a:txBody>
                  <a:tcPr marL="36682" marR="36682" marT="0" marB="0" anchor="ctr"/>
                </a:tc>
                <a:extLst>
                  <a:ext uri="{0D108BD9-81ED-4DB2-BD59-A6C34878D82A}">
                    <a16:rowId xmlns:a16="http://schemas.microsoft.com/office/drawing/2014/main" val="2813335255"/>
                  </a:ext>
                </a:extLst>
              </a:tr>
              <a:tr h="285043">
                <a:tc>
                  <a:txBody>
                    <a:bodyPr/>
                    <a:lstStyle/>
                    <a:p>
                      <a:pPr algn="just">
                        <a:lnSpc>
                          <a:spcPts val="1250"/>
                        </a:lnSpc>
                        <a:spcBef>
                          <a:spcPts val="215"/>
                        </a:spcBef>
                        <a:spcAft>
                          <a:spcPts val="215"/>
                        </a:spcAft>
                      </a:pPr>
                      <a:r>
                        <a:rPr lang="en-US" sz="1000" kern="100" dirty="0">
                          <a:effectLst/>
                          <a:latin typeface="+mn-lt"/>
                        </a:rPr>
                        <a:t>8101</a:t>
                      </a:r>
                      <a:endParaRPr lang="ja-JP" sz="1000" kern="100" dirty="0">
                        <a:effectLst/>
                        <a:latin typeface="+mn-lt"/>
                        <a:ea typeface="ＭＳ Ｐ明朝" panose="02020600040205080304" pitchFamily="18" charset="-128"/>
                        <a:cs typeface="Times New Roman" panose="02020603050405020304" pitchFamily="18" charset="0"/>
                      </a:endParaRPr>
                    </a:p>
                  </a:txBody>
                  <a:tcPr marL="36682" marR="36682" marT="0" marB="0" anchor="ctr"/>
                </a:tc>
                <a:tc>
                  <a:txBody>
                    <a:bodyPr/>
                    <a:lstStyle/>
                    <a:p>
                      <a:pPr algn="just">
                        <a:lnSpc>
                          <a:spcPts val="1250"/>
                        </a:lnSpc>
                        <a:spcBef>
                          <a:spcPts val="215"/>
                        </a:spcBef>
                        <a:spcAft>
                          <a:spcPts val="215"/>
                        </a:spcAft>
                      </a:pPr>
                      <a:r>
                        <a:rPr lang="ja-JP" sz="1000" kern="100" dirty="0">
                          <a:effectLst/>
                          <a:latin typeface="+mn-lt"/>
                        </a:rPr>
                        <a:t>子ども・子育て支援金</a:t>
                      </a:r>
                      <a:endParaRPr lang="ja-JP" sz="1000" kern="100" dirty="0">
                        <a:effectLst/>
                        <a:latin typeface="+mn-lt"/>
                        <a:ea typeface="ＭＳ Ｐ明朝" panose="02020600040205080304" pitchFamily="18" charset="-128"/>
                        <a:cs typeface="Times New Roman" panose="02020603050405020304" pitchFamily="18" charset="0"/>
                      </a:endParaRPr>
                    </a:p>
                  </a:txBody>
                  <a:tcPr marL="36682" marR="36682" marT="0" marB="0" anchor="ctr"/>
                </a:tc>
                <a:tc>
                  <a:txBody>
                    <a:bodyPr/>
                    <a:lstStyle/>
                    <a:p>
                      <a:pPr algn="just">
                        <a:lnSpc>
                          <a:spcPts val="1250"/>
                        </a:lnSpc>
                        <a:spcBef>
                          <a:spcPts val="215"/>
                        </a:spcBef>
                        <a:spcAft>
                          <a:spcPts val="215"/>
                        </a:spcAft>
                      </a:pPr>
                      <a:r>
                        <a:rPr lang="ja-JP" sz="1000" kern="100" dirty="0">
                          <a:effectLst/>
                          <a:latin typeface="+mn-lt"/>
                        </a:rPr>
                        <a:t>［月次給与計算処理］にて算出した個人負担分の子ども・子育て支援金項目</a:t>
                      </a:r>
                      <a:endParaRPr lang="ja-JP" sz="1000" kern="100" dirty="0">
                        <a:effectLst/>
                        <a:latin typeface="+mn-lt"/>
                        <a:ea typeface="ＭＳ Ｐ明朝" panose="02020600040205080304" pitchFamily="18" charset="-128"/>
                        <a:cs typeface="Times New Roman" panose="02020603050405020304" pitchFamily="18" charset="0"/>
                      </a:endParaRPr>
                    </a:p>
                  </a:txBody>
                  <a:tcPr marL="36682" marR="36682" marT="0" marB="0" anchor="ctr"/>
                </a:tc>
                <a:extLst>
                  <a:ext uri="{0D108BD9-81ED-4DB2-BD59-A6C34878D82A}">
                    <a16:rowId xmlns:a16="http://schemas.microsoft.com/office/drawing/2014/main" val="2282124175"/>
                  </a:ext>
                </a:extLst>
              </a:tr>
              <a:tr h="568754">
                <a:tc>
                  <a:txBody>
                    <a:bodyPr/>
                    <a:lstStyle/>
                    <a:p>
                      <a:pPr algn="just">
                        <a:lnSpc>
                          <a:spcPts val="1250"/>
                        </a:lnSpc>
                        <a:spcBef>
                          <a:spcPts val="215"/>
                        </a:spcBef>
                        <a:spcAft>
                          <a:spcPts val="215"/>
                        </a:spcAft>
                      </a:pPr>
                      <a:r>
                        <a:rPr lang="en-US" sz="1000" kern="100" dirty="0">
                          <a:effectLst/>
                          <a:latin typeface="+mn-lt"/>
                        </a:rPr>
                        <a:t>8120</a:t>
                      </a:r>
                      <a:endParaRPr lang="ja-JP" sz="1000" kern="100" dirty="0">
                        <a:effectLst/>
                        <a:latin typeface="+mn-lt"/>
                        <a:ea typeface="ＭＳ Ｐ明朝" panose="02020600040205080304" pitchFamily="18" charset="-128"/>
                        <a:cs typeface="Times New Roman" panose="02020603050405020304" pitchFamily="18" charset="0"/>
                      </a:endParaRPr>
                    </a:p>
                  </a:txBody>
                  <a:tcPr marL="36682" marR="36682" marT="0" marB="0" anchor="ctr"/>
                </a:tc>
                <a:tc>
                  <a:txBody>
                    <a:bodyPr/>
                    <a:lstStyle/>
                    <a:p>
                      <a:pPr algn="just">
                        <a:lnSpc>
                          <a:spcPts val="1250"/>
                        </a:lnSpc>
                        <a:spcBef>
                          <a:spcPts val="215"/>
                        </a:spcBef>
                        <a:spcAft>
                          <a:spcPts val="215"/>
                        </a:spcAft>
                      </a:pPr>
                      <a:r>
                        <a:rPr lang="ja-JP" sz="1000" kern="100" dirty="0">
                          <a:effectLst/>
                          <a:latin typeface="+mn-lt"/>
                        </a:rPr>
                        <a:t>子育支援金（訂・税）</a:t>
                      </a:r>
                      <a:endParaRPr lang="ja-JP" sz="1000" kern="100" dirty="0">
                        <a:effectLst/>
                        <a:latin typeface="+mn-lt"/>
                        <a:ea typeface="ＭＳ Ｐ明朝" panose="02020600040205080304" pitchFamily="18" charset="-128"/>
                        <a:cs typeface="Times New Roman" panose="02020603050405020304" pitchFamily="18" charset="0"/>
                      </a:endParaRPr>
                    </a:p>
                  </a:txBody>
                  <a:tcPr marL="36682" marR="36682" marT="0" marB="0" anchor="ctr"/>
                </a:tc>
                <a:tc>
                  <a:txBody>
                    <a:bodyPr/>
                    <a:lstStyle/>
                    <a:p>
                      <a:pPr algn="just">
                        <a:lnSpc>
                          <a:spcPts val="1250"/>
                        </a:lnSpc>
                        <a:spcBef>
                          <a:spcPts val="215"/>
                        </a:spcBef>
                        <a:spcAft>
                          <a:spcPts val="215"/>
                        </a:spcAft>
                      </a:pPr>
                      <a:r>
                        <a:rPr lang="ja-JP" sz="1000" kern="100" dirty="0">
                          <a:effectLst/>
                          <a:latin typeface="+mn-lt"/>
                        </a:rPr>
                        <a:t>子ども・子育て支援金の個人負担分の訂正用の項目</a:t>
                      </a:r>
                      <a:r>
                        <a:rPr lang="ja-JP" altLang="en-US" sz="1000" kern="100" dirty="0">
                          <a:effectLst/>
                          <a:latin typeface="+mn-lt"/>
                        </a:rPr>
                        <a:t>　</a:t>
                      </a:r>
                      <a:r>
                        <a:rPr lang="ja-JP" sz="1000" kern="100" dirty="0">
                          <a:effectLst/>
                          <a:latin typeface="+mn-lt"/>
                        </a:rPr>
                        <a:t>課税対象額から控除します</a:t>
                      </a:r>
                      <a:endParaRPr lang="en-US" altLang="ja-JP" sz="1000" kern="100" dirty="0">
                        <a:effectLst/>
                        <a:latin typeface="+mn-lt"/>
                      </a:endParaRPr>
                    </a:p>
                    <a:p>
                      <a:pPr algn="just">
                        <a:lnSpc>
                          <a:spcPts val="1250"/>
                        </a:lnSpc>
                        <a:spcBef>
                          <a:spcPts val="215"/>
                        </a:spcBef>
                        <a:spcAft>
                          <a:spcPts val="215"/>
                        </a:spcAft>
                      </a:pPr>
                      <a:r>
                        <a:rPr lang="ja-JP" sz="1000" kern="100" dirty="0">
                          <a:effectLst/>
                          <a:latin typeface="+mn-lt"/>
                        </a:rPr>
                        <a:t>「子ども・子育て支援金」項目（</a:t>
                      </a:r>
                      <a:r>
                        <a:rPr lang="en-US" sz="1000" kern="100" dirty="0">
                          <a:effectLst/>
                          <a:latin typeface="+mn-lt"/>
                        </a:rPr>
                        <a:t>8101</a:t>
                      </a:r>
                      <a:r>
                        <a:rPr lang="ja-JP" sz="1000" kern="100" dirty="0">
                          <a:effectLst/>
                          <a:latin typeface="+mn-lt"/>
                        </a:rPr>
                        <a:t>）に合算することができます</a:t>
                      </a:r>
                      <a:endParaRPr lang="en-US" altLang="ja-JP" sz="1000" kern="100" dirty="0">
                        <a:effectLst/>
                        <a:latin typeface="+mn-lt"/>
                      </a:endParaRPr>
                    </a:p>
                    <a:p>
                      <a:pPr algn="just">
                        <a:lnSpc>
                          <a:spcPts val="1250"/>
                        </a:lnSpc>
                        <a:spcBef>
                          <a:spcPts val="215"/>
                        </a:spcBef>
                        <a:spcAft>
                          <a:spcPts val="215"/>
                        </a:spcAft>
                      </a:pPr>
                      <a:r>
                        <a:rPr lang="ja-JP" sz="1000" kern="100" dirty="0">
                          <a:effectLst/>
                          <a:latin typeface="+mn-lt"/>
                        </a:rPr>
                        <a:t>［変動支給控除データ入力］、［変動支給控除データ作成］より登録できます</a:t>
                      </a:r>
                      <a:endParaRPr lang="ja-JP" sz="1000" kern="100" dirty="0">
                        <a:effectLst/>
                        <a:latin typeface="+mn-lt"/>
                        <a:ea typeface="ＭＳ Ｐ明朝" panose="02020600040205080304" pitchFamily="18" charset="-128"/>
                        <a:cs typeface="Times New Roman" panose="02020603050405020304" pitchFamily="18" charset="0"/>
                      </a:endParaRPr>
                    </a:p>
                  </a:txBody>
                  <a:tcPr marL="36682" marR="36682" marT="0" marB="0" anchor="ctr"/>
                </a:tc>
                <a:extLst>
                  <a:ext uri="{0D108BD9-81ED-4DB2-BD59-A6C34878D82A}">
                    <a16:rowId xmlns:a16="http://schemas.microsoft.com/office/drawing/2014/main" val="3465312754"/>
                  </a:ext>
                </a:extLst>
              </a:tr>
              <a:tr h="568754">
                <a:tc>
                  <a:txBody>
                    <a:bodyPr/>
                    <a:lstStyle/>
                    <a:p>
                      <a:pPr algn="just">
                        <a:lnSpc>
                          <a:spcPts val="1250"/>
                        </a:lnSpc>
                        <a:spcBef>
                          <a:spcPts val="215"/>
                        </a:spcBef>
                        <a:spcAft>
                          <a:spcPts val="215"/>
                        </a:spcAft>
                      </a:pPr>
                      <a:r>
                        <a:rPr lang="en-US" sz="1000" kern="100" dirty="0">
                          <a:effectLst/>
                          <a:latin typeface="+mn-lt"/>
                        </a:rPr>
                        <a:t>8121</a:t>
                      </a:r>
                      <a:endParaRPr lang="ja-JP" sz="1000" kern="100" dirty="0">
                        <a:effectLst/>
                        <a:latin typeface="+mn-lt"/>
                        <a:ea typeface="ＭＳ Ｐ明朝" panose="02020600040205080304" pitchFamily="18" charset="-128"/>
                        <a:cs typeface="Times New Roman" panose="02020603050405020304" pitchFamily="18" charset="0"/>
                      </a:endParaRPr>
                    </a:p>
                  </a:txBody>
                  <a:tcPr marL="36682" marR="36682" marT="0" marB="0" anchor="ctr"/>
                </a:tc>
                <a:tc>
                  <a:txBody>
                    <a:bodyPr/>
                    <a:lstStyle/>
                    <a:p>
                      <a:pPr algn="just">
                        <a:lnSpc>
                          <a:spcPts val="1250"/>
                        </a:lnSpc>
                        <a:spcBef>
                          <a:spcPts val="215"/>
                        </a:spcBef>
                        <a:spcAft>
                          <a:spcPts val="215"/>
                        </a:spcAft>
                      </a:pPr>
                      <a:r>
                        <a:rPr lang="ja-JP" sz="1000" kern="100">
                          <a:effectLst/>
                          <a:latin typeface="+mn-lt"/>
                        </a:rPr>
                        <a:t>子育支援金（訂・非）</a:t>
                      </a:r>
                      <a:endParaRPr lang="ja-JP" sz="1000" kern="100">
                        <a:effectLst/>
                        <a:latin typeface="+mn-lt"/>
                        <a:ea typeface="ＭＳ Ｐ明朝" panose="02020600040205080304" pitchFamily="18" charset="-128"/>
                        <a:cs typeface="Times New Roman" panose="02020603050405020304" pitchFamily="18" charset="0"/>
                      </a:endParaRPr>
                    </a:p>
                  </a:txBody>
                  <a:tcPr marL="36682" marR="36682" marT="0" marB="0" anchor="ctr"/>
                </a:tc>
                <a:tc>
                  <a:txBody>
                    <a:bodyPr/>
                    <a:lstStyle/>
                    <a:p>
                      <a:pPr algn="just">
                        <a:lnSpc>
                          <a:spcPts val="1250"/>
                        </a:lnSpc>
                        <a:spcBef>
                          <a:spcPts val="215"/>
                        </a:spcBef>
                        <a:spcAft>
                          <a:spcPts val="215"/>
                        </a:spcAft>
                      </a:pPr>
                      <a:r>
                        <a:rPr lang="ja-JP" sz="1000" kern="100" dirty="0">
                          <a:effectLst/>
                          <a:latin typeface="+mn-lt"/>
                        </a:rPr>
                        <a:t>課税対象額から控除しない場合に用いる子ども・子育て支援金の個人負担分の訂正項目</a:t>
                      </a:r>
                      <a:endParaRPr lang="en-US" altLang="ja-JP" sz="1000" kern="100" dirty="0">
                        <a:effectLst/>
                        <a:latin typeface="+mn-lt"/>
                      </a:endParaRPr>
                    </a:p>
                    <a:p>
                      <a:pPr algn="just">
                        <a:lnSpc>
                          <a:spcPts val="1250"/>
                        </a:lnSpc>
                        <a:spcBef>
                          <a:spcPts val="215"/>
                        </a:spcBef>
                        <a:spcAft>
                          <a:spcPts val="215"/>
                        </a:spcAft>
                      </a:pPr>
                      <a:r>
                        <a:rPr lang="ja-JP" sz="1000" kern="100" dirty="0">
                          <a:effectLst/>
                          <a:latin typeface="+mn-lt"/>
                        </a:rPr>
                        <a:t>「子ども・子育て支援金」項目（</a:t>
                      </a:r>
                      <a:r>
                        <a:rPr lang="en-US" sz="1000" kern="100" dirty="0">
                          <a:effectLst/>
                          <a:latin typeface="+mn-lt"/>
                        </a:rPr>
                        <a:t>8101</a:t>
                      </a:r>
                      <a:r>
                        <a:rPr lang="ja-JP" sz="1000" kern="100" dirty="0">
                          <a:effectLst/>
                          <a:latin typeface="+mn-lt"/>
                        </a:rPr>
                        <a:t>）に合算することができます</a:t>
                      </a:r>
                      <a:endParaRPr lang="en-US" altLang="ja-JP" sz="1000" kern="100" dirty="0">
                        <a:effectLst/>
                        <a:latin typeface="+mn-lt"/>
                      </a:endParaRPr>
                    </a:p>
                    <a:p>
                      <a:pPr algn="just">
                        <a:lnSpc>
                          <a:spcPts val="1250"/>
                        </a:lnSpc>
                        <a:spcBef>
                          <a:spcPts val="215"/>
                        </a:spcBef>
                        <a:spcAft>
                          <a:spcPts val="215"/>
                        </a:spcAft>
                      </a:pPr>
                      <a:r>
                        <a:rPr lang="ja-JP" sz="1000" kern="100" dirty="0">
                          <a:effectLst/>
                          <a:latin typeface="+mn-lt"/>
                        </a:rPr>
                        <a:t>［変動支給控除データ入力］、［変動支給控除データ作成］より登録できます</a:t>
                      </a:r>
                      <a:endParaRPr lang="ja-JP" sz="1000" kern="100" dirty="0">
                        <a:effectLst/>
                        <a:latin typeface="+mn-lt"/>
                        <a:ea typeface="ＭＳ Ｐ明朝" panose="02020600040205080304" pitchFamily="18" charset="-128"/>
                        <a:cs typeface="Times New Roman" panose="02020603050405020304" pitchFamily="18" charset="0"/>
                      </a:endParaRPr>
                    </a:p>
                  </a:txBody>
                  <a:tcPr marL="36682" marR="36682" marT="0" marB="0" anchor="ctr"/>
                </a:tc>
                <a:extLst>
                  <a:ext uri="{0D108BD9-81ED-4DB2-BD59-A6C34878D82A}">
                    <a16:rowId xmlns:a16="http://schemas.microsoft.com/office/drawing/2014/main" val="1298300134"/>
                  </a:ext>
                </a:extLst>
              </a:tr>
              <a:tr h="435365">
                <a:tc>
                  <a:txBody>
                    <a:bodyPr/>
                    <a:lstStyle/>
                    <a:p>
                      <a:pPr algn="just">
                        <a:lnSpc>
                          <a:spcPts val="1250"/>
                        </a:lnSpc>
                        <a:spcBef>
                          <a:spcPts val="215"/>
                        </a:spcBef>
                        <a:spcAft>
                          <a:spcPts val="215"/>
                        </a:spcAft>
                      </a:pPr>
                      <a:r>
                        <a:rPr lang="en-US" sz="1000" kern="100" dirty="0">
                          <a:effectLst/>
                          <a:latin typeface="+mn-lt"/>
                        </a:rPr>
                        <a:t>8136</a:t>
                      </a:r>
                      <a:endParaRPr lang="ja-JP" sz="1000" kern="100" dirty="0">
                        <a:effectLst/>
                        <a:latin typeface="+mn-lt"/>
                        <a:ea typeface="ＭＳ Ｐ明朝" panose="02020600040205080304" pitchFamily="18" charset="-128"/>
                        <a:cs typeface="Times New Roman" panose="02020603050405020304" pitchFamily="18" charset="0"/>
                      </a:endParaRPr>
                    </a:p>
                  </a:txBody>
                  <a:tcPr marL="36682" marR="36682" marT="0" marB="0" anchor="ctr"/>
                </a:tc>
                <a:tc>
                  <a:txBody>
                    <a:bodyPr/>
                    <a:lstStyle/>
                    <a:p>
                      <a:pPr algn="just">
                        <a:lnSpc>
                          <a:spcPts val="1250"/>
                        </a:lnSpc>
                        <a:spcBef>
                          <a:spcPts val="215"/>
                        </a:spcBef>
                        <a:spcAft>
                          <a:spcPts val="215"/>
                        </a:spcAft>
                      </a:pPr>
                      <a:r>
                        <a:rPr lang="ja-JP" sz="1000" kern="100" dirty="0">
                          <a:effectLst/>
                          <a:latin typeface="+mn-lt"/>
                        </a:rPr>
                        <a:t>子育支援金・累計訂正</a:t>
                      </a:r>
                      <a:endParaRPr lang="ja-JP" sz="1000" kern="100" dirty="0">
                        <a:effectLst/>
                        <a:latin typeface="+mn-lt"/>
                        <a:ea typeface="ＭＳ Ｐ明朝" panose="02020600040205080304" pitchFamily="18" charset="-128"/>
                        <a:cs typeface="Times New Roman" panose="02020603050405020304" pitchFamily="18" charset="0"/>
                      </a:endParaRPr>
                    </a:p>
                  </a:txBody>
                  <a:tcPr marL="36682" marR="36682" marT="0" marB="0" anchor="ctr"/>
                </a:tc>
                <a:tc>
                  <a:txBody>
                    <a:bodyPr/>
                    <a:lstStyle/>
                    <a:p>
                      <a:pPr algn="just">
                        <a:lnSpc>
                          <a:spcPts val="1250"/>
                        </a:lnSpc>
                        <a:spcBef>
                          <a:spcPts val="215"/>
                        </a:spcBef>
                        <a:spcAft>
                          <a:spcPts val="215"/>
                        </a:spcAft>
                      </a:pPr>
                      <a:r>
                        <a:rPr lang="ja-JP" sz="1000" kern="100" dirty="0">
                          <a:effectLst/>
                          <a:latin typeface="+mn-lt"/>
                        </a:rPr>
                        <a:t>（未対応）</a:t>
                      </a:r>
                    </a:p>
                    <a:p>
                      <a:pPr algn="just">
                        <a:lnSpc>
                          <a:spcPts val="1250"/>
                        </a:lnSpc>
                        <a:spcBef>
                          <a:spcPts val="215"/>
                        </a:spcBef>
                        <a:spcAft>
                          <a:spcPts val="215"/>
                        </a:spcAft>
                      </a:pPr>
                      <a:r>
                        <a:rPr lang="ja-JP" sz="1000" kern="100" dirty="0">
                          <a:effectLst/>
                          <a:latin typeface="+mn-lt"/>
                        </a:rPr>
                        <a:t>［賃金台帳修正（年調用）］にて子ども・子育て支援金の累計額の訂正用項目</a:t>
                      </a:r>
                    </a:p>
                  </a:txBody>
                  <a:tcPr marL="36682" marR="36682" marT="0" marB="0" anchor="ctr"/>
                </a:tc>
                <a:extLst>
                  <a:ext uri="{0D108BD9-81ED-4DB2-BD59-A6C34878D82A}">
                    <a16:rowId xmlns:a16="http://schemas.microsoft.com/office/drawing/2014/main" val="187270383"/>
                  </a:ext>
                </a:extLst>
              </a:tr>
              <a:tr h="376081">
                <a:tc>
                  <a:txBody>
                    <a:bodyPr/>
                    <a:lstStyle/>
                    <a:p>
                      <a:pPr algn="just">
                        <a:lnSpc>
                          <a:spcPts val="1250"/>
                        </a:lnSpc>
                        <a:spcBef>
                          <a:spcPts val="215"/>
                        </a:spcBef>
                        <a:spcAft>
                          <a:spcPts val="215"/>
                        </a:spcAft>
                      </a:pPr>
                      <a:r>
                        <a:rPr lang="en-US" sz="1000" kern="100">
                          <a:effectLst/>
                          <a:latin typeface="+mn-lt"/>
                        </a:rPr>
                        <a:t>8141</a:t>
                      </a:r>
                      <a:endParaRPr lang="ja-JP" sz="1000" kern="100">
                        <a:effectLst/>
                        <a:latin typeface="+mn-lt"/>
                        <a:ea typeface="ＭＳ Ｐ明朝" panose="02020600040205080304" pitchFamily="18" charset="-128"/>
                        <a:cs typeface="Times New Roman" panose="02020603050405020304" pitchFamily="18" charset="0"/>
                      </a:endParaRPr>
                    </a:p>
                  </a:txBody>
                  <a:tcPr marL="36682" marR="36682" marT="0" marB="0" anchor="ctr"/>
                </a:tc>
                <a:tc>
                  <a:txBody>
                    <a:bodyPr/>
                    <a:lstStyle/>
                    <a:p>
                      <a:pPr algn="just">
                        <a:lnSpc>
                          <a:spcPts val="1250"/>
                        </a:lnSpc>
                        <a:spcBef>
                          <a:spcPts val="215"/>
                        </a:spcBef>
                        <a:spcAft>
                          <a:spcPts val="215"/>
                        </a:spcAft>
                      </a:pPr>
                      <a:r>
                        <a:rPr lang="ja-JP" sz="1000" kern="100">
                          <a:effectLst/>
                          <a:latin typeface="+mn-lt"/>
                        </a:rPr>
                        <a:t>子育支援金・退職月</a:t>
                      </a:r>
                      <a:endParaRPr lang="ja-JP" sz="1000" kern="100">
                        <a:effectLst/>
                        <a:latin typeface="+mn-lt"/>
                        <a:ea typeface="ＭＳ Ｐ明朝" panose="02020600040205080304" pitchFamily="18" charset="-128"/>
                        <a:cs typeface="Times New Roman" panose="02020603050405020304" pitchFamily="18" charset="0"/>
                      </a:endParaRPr>
                    </a:p>
                  </a:txBody>
                  <a:tcPr marL="36682" marR="36682" marT="0" marB="0" anchor="ctr"/>
                </a:tc>
                <a:tc>
                  <a:txBody>
                    <a:bodyPr/>
                    <a:lstStyle/>
                    <a:p>
                      <a:pPr algn="just">
                        <a:lnSpc>
                          <a:spcPts val="1250"/>
                        </a:lnSpc>
                        <a:spcBef>
                          <a:spcPts val="215"/>
                        </a:spcBef>
                        <a:spcAft>
                          <a:spcPts val="215"/>
                        </a:spcAft>
                      </a:pPr>
                      <a:r>
                        <a:rPr lang="ja-JP" sz="1000" kern="100" dirty="0">
                          <a:effectLst/>
                          <a:latin typeface="+mn-lt"/>
                        </a:rPr>
                        <a:t>［月次給与計算処理］にて算出した月末退職者の翌月分の子ども・子育て支援金の個人負担分の項目</a:t>
                      </a:r>
                      <a:r>
                        <a:rPr lang="ja-JP" altLang="en-US" sz="1000" kern="100" dirty="0">
                          <a:effectLst/>
                          <a:latin typeface="+mn-lt"/>
                        </a:rPr>
                        <a:t>　</a:t>
                      </a:r>
                      <a:r>
                        <a:rPr lang="ja-JP" sz="1000" kern="100" dirty="0">
                          <a:effectLst/>
                          <a:latin typeface="+mn-lt"/>
                        </a:rPr>
                        <a:t>「子ども・子育て支援金」項目（</a:t>
                      </a:r>
                      <a:r>
                        <a:rPr lang="en-US" sz="1000" kern="100" dirty="0">
                          <a:effectLst/>
                          <a:latin typeface="+mn-lt"/>
                        </a:rPr>
                        <a:t>8101</a:t>
                      </a:r>
                      <a:r>
                        <a:rPr lang="ja-JP" sz="1000" kern="100" dirty="0">
                          <a:effectLst/>
                          <a:latin typeface="+mn-lt"/>
                        </a:rPr>
                        <a:t>）に合算することができます</a:t>
                      </a:r>
                      <a:endParaRPr lang="ja-JP" sz="1000" kern="100" dirty="0">
                        <a:effectLst/>
                        <a:latin typeface="+mn-lt"/>
                        <a:ea typeface="ＭＳ Ｐ明朝" panose="02020600040205080304" pitchFamily="18" charset="-128"/>
                        <a:cs typeface="Times New Roman" panose="02020603050405020304" pitchFamily="18" charset="0"/>
                      </a:endParaRPr>
                    </a:p>
                  </a:txBody>
                  <a:tcPr marL="36682" marR="36682" marT="0" marB="0" anchor="ctr"/>
                </a:tc>
                <a:extLst>
                  <a:ext uri="{0D108BD9-81ED-4DB2-BD59-A6C34878D82A}">
                    <a16:rowId xmlns:a16="http://schemas.microsoft.com/office/drawing/2014/main" val="207081917"/>
                  </a:ext>
                </a:extLst>
              </a:tr>
              <a:tr h="282191">
                <a:tc>
                  <a:txBody>
                    <a:bodyPr/>
                    <a:lstStyle/>
                    <a:p>
                      <a:pPr algn="just">
                        <a:lnSpc>
                          <a:spcPts val="1250"/>
                        </a:lnSpc>
                        <a:spcBef>
                          <a:spcPts val="215"/>
                        </a:spcBef>
                        <a:spcAft>
                          <a:spcPts val="215"/>
                        </a:spcAft>
                      </a:pPr>
                      <a:r>
                        <a:rPr lang="en-US" sz="1000" kern="100" dirty="0">
                          <a:effectLst/>
                          <a:latin typeface="+mn-lt"/>
                        </a:rPr>
                        <a:t>8145</a:t>
                      </a:r>
                      <a:endParaRPr lang="ja-JP" sz="1000" kern="100" dirty="0">
                        <a:effectLst/>
                        <a:latin typeface="+mn-lt"/>
                        <a:ea typeface="ＭＳ Ｐ明朝" panose="02020600040205080304" pitchFamily="18" charset="-128"/>
                        <a:cs typeface="Times New Roman" panose="02020603050405020304" pitchFamily="18" charset="0"/>
                      </a:endParaRPr>
                    </a:p>
                  </a:txBody>
                  <a:tcPr marL="36682" marR="36682" marT="0" marB="0" anchor="ctr"/>
                </a:tc>
                <a:tc>
                  <a:txBody>
                    <a:bodyPr/>
                    <a:lstStyle/>
                    <a:p>
                      <a:pPr algn="just">
                        <a:lnSpc>
                          <a:spcPts val="1250"/>
                        </a:lnSpc>
                        <a:spcBef>
                          <a:spcPts val="215"/>
                        </a:spcBef>
                        <a:spcAft>
                          <a:spcPts val="215"/>
                        </a:spcAft>
                      </a:pPr>
                      <a:r>
                        <a:rPr lang="ja-JP" sz="1000" kern="100">
                          <a:effectLst/>
                          <a:latin typeface="+mn-lt"/>
                        </a:rPr>
                        <a:t>子育支援金会社負担退</a:t>
                      </a:r>
                      <a:endParaRPr lang="ja-JP" sz="1000" kern="100">
                        <a:effectLst/>
                        <a:latin typeface="+mn-lt"/>
                        <a:ea typeface="ＭＳ Ｐ明朝" panose="02020600040205080304" pitchFamily="18" charset="-128"/>
                        <a:cs typeface="Times New Roman" panose="02020603050405020304" pitchFamily="18" charset="0"/>
                      </a:endParaRPr>
                    </a:p>
                  </a:txBody>
                  <a:tcPr marL="36682" marR="36682" marT="0" marB="0" anchor="ctr"/>
                </a:tc>
                <a:tc>
                  <a:txBody>
                    <a:bodyPr/>
                    <a:lstStyle/>
                    <a:p>
                      <a:pPr algn="just">
                        <a:lnSpc>
                          <a:spcPts val="1250"/>
                        </a:lnSpc>
                        <a:spcBef>
                          <a:spcPts val="215"/>
                        </a:spcBef>
                        <a:spcAft>
                          <a:spcPts val="215"/>
                        </a:spcAft>
                      </a:pPr>
                      <a:r>
                        <a:rPr lang="ja-JP" sz="1000" kern="100" dirty="0">
                          <a:effectLst/>
                          <a:latin typeface="+mn-lt"/>
                        </a:rPr>
                        <a:t>［月次給与計算処理］にて算出した月末退職者の翌月分の子ども・子育て支援金の事業主負担分の項目</a:t>
                      </a:r>
                      <a:endParaRPr lang="ja-JP" sz="1000" kern="100" dirty="0">
                        <a:effectLst/>
                        <a:latin typeface="+mn-lt"/>
                        <a:ea typeface="ＭＳ Ｐ明朝" panose="02020600040205080304" pitchFamily="18" charset="-128"/>
                        <a:cs typeface="Times New Roman" panose="02020603050405020304" pitchFamily="18" charset="0"/>
                      </a:endParaRPr>
                    </a:p>
                  </a:txBody>
                  <a:tcPr marL="36682" marR="36682" marT="0" marB="0" anchor="ctr"/>
                </a:tc>
                <a:extLst>
                  <a:ext uri="{0D108BD9-81ED-4DB2-BD59-A6C34878D82A}">
                    <a16:rowId xmlns:a16="http://schemas.microsoft.com/office/drawing/2014/main" val="1636289461"/>
                  </a:ext>
                </a:extLst>
              </a:tr>
              <a:tr h="268847">
                <a:tc>
                  <a:txBody>
                    <a:bodyPr/>
                    <a:lstStyle/>
                    <a:p>
                      <a:pPr algn="just">
                        <a:lnSpc>
                          <a:spcPts val="1250"/>
                        </a:lnSpc>
                        <a:spcBef>
                          <a:spcPts val="215"/>
                        </a:spcBef>
                        <a:spcAft>
                          <a:spcPts val="215"/>
                        </a:spcAft>
                      </a:pPr>
                      <a:r>
                        <a:rPr lang="en-US" sz="1000" kern="100">
                          <a:effectLst/>
                          <a:latin typeface="+mn-lt"/>
                        </a:rPr>
                        <a:t>8180</a:t>
                      </a:r>
                      <a:endParaRPr lang="ja-JP" sz="1000" kern="100">
                        <a:effectLst/>
                        <a:latin typeface="+mn-lt"/>
                        <a:ea typeface="ＭＳ Ｐ明朝" panose="02020600040205080304" pitchFamily="18" charset="-128"/>
                        <a:cs typeface="Times New Roman" panose="02020603050405020304" pitchFamily="18" charset="0"/>
                      </a:endParaRPr>
                    </a:p>
                  </a:txBody>
                  <a:tcPr marL="36682" marR="36682" marT="0" marB="0" anchor="ctr"/>
                </a:tc>
                <a:tc>
                  <a:txBody>
                    <a:bodyPr/>
                    <a:lstStyle/>
                    <a:p>
                      <a:pPr algn="just">
                        <a:lnSpc>
                          <a:spcPts val="1250"/>
                        </a:lnSpc>
                        <a:spcBef>
                          <a:spcPts val="215"/>
                        </a:spcBef>
                        <a:spcAft>
                          <a:spcPts val="215"/>
                        </a:spcAft>
                      </a:pPr>
                      <a:r>
                        <a:rPr lang="ja-JP" sz="1000" kern="100">
                          <a:effectLst/>
                          <a:latin typeface="+mn-lt"/>
                        </a:rPr>
                        <a:t>子育支援金・会社負担</a:t>
                      </a:r>
                      <a:endParaRPr lang="ja-JP" sz="1000" kern="100">
                        <a:effectLst/>
                        <a:latin typeface="+mn-lt"/>
                        <a:ea typeface="ＭＳ Ｐ明朝" panose="02020600040205080304" pitchFamily="18" charset="-128"/>
                        <a:cs typeface="Times New Roman" panose="02020603050405020304" pitchFamily="18" charset="0"/>
                      </a:endParaRPr>
                    </a:p>
                  </a:txBody>
                  <a:tcPr marL="36682" marR="36682" marT="0" marB="0" anchor="ctr"/>
                </a:tc>
                <a:tc>
                  <a:txBody>
                    <a:bodyPr/>
                    <a:lstStyle/>
                    <a:p>
                      <a:pPr algn="just">
                        <a:lnSpc>
                          <a:spcPts val="1250"/>
                        </a:lnSpc>
                        <a:spcBef>
                          <a:spcPts val="215"/>
                        </a:spcBef>
                        <a:spcAft>
                          <a:spcPts val="215"/>
                        </a:spcAft>
                      </a:pPr>
                      <a:r>
                        <a:rPr lang="ja-JP" sz="1000" kern="100" dirty="0">
                          <a:effectLst/>
                          <a:latin typeface="+mn-lt"/>
                        </a:rPr>
                        <a:t>［月次給与計算処理］にて算出した子ども・子育て支援金の事業主負担分の項目</a:t>
                      </a:r>
                      <a:endParaRPr lang="ja-JP" sz="1000" kern="100" dirty="0">
                        <a:effectLst/>
                        <a:latin typeface="+mn-lt"/>
                        <a:ea typeface="ＭＳ Ｐ明朝" panose="02020600040205080304" pitchFamily="18" charset="-128"/>
                        <a:cs typeface="Times New Roman" panose="02020603050405020304" pitchFamily="18" charset="0"/>
                      </a:endParaRPr>
                    </a:p>
                  </a:txBody>
                  <a:tcPr marL="36682" marR="36682" marT="0" marB="0" anchor="ctr"/>
                </a:tc>
                <a:extLst>
                  <a:ext uri="{0D108BD9-81ED-4DB2-BD59-A6C34878D82A}">
                    <a16:rowId xmlns:a16="http://schemas.microsoft.com/office/drawing/2014/main" val="1052718274"/>
                  </a:ext>
                </a:extLst>
              </a:tr>
              <a:tr h="405723">
                <a:tc>
                  <a:txBody>
                    <a:bodyPr/>
                    <a:lstStyle/>
                    <a:p>
                      <a:pPr algn="just">
                        <a:lnSpc>
                          <a:spcPts val="1250"/>
                        </a:lnSpc>
                        <a:spcBef>
                          <a:spcPts val="215"/>
                        </a:spcBef>
                        <a:spcAft>
                          <a:spcPts val="215"/>
                        </a:spcAft>
                      </a:pPr>
                      <a:r>
                        <a:rPr lang="en-US" sz="1000" kern="100" dirty="0">
                          <a:effectLst/>
                          <a:latin typeface="+mn-lt"/>
                        </a:rPr>
                        <a:t>8190</a:t>
                      </a:r>
                      <a:endParaRPr lang="ja-JP" sz="1000" kern="100" dirty="0">
                        <a:effectLst/>
                        <a:latin typeface="+mn-lt"/>
                        <a:ea typeface="ＭＳ Ｐ明朝" panose="02020600040205080304" pitchFamily="18" charset="-128"/>
                        <a:cs typeface="Times New Roman" panose="02020603050405020304" pitchFamily="18" charset="0"/>
                      </a:endParaRPr>
                    </a:p>
                  </a:txBody>
                  <a:tcPr marL="36682" marR="36682" marT="0" marB="0" anchor="ctr"/>
                </a:tc>
                <a:tc>
                  <a:txBody>
                    <a:bodyPr/>
                    <a:lstStyle/>
                    <a:p>
                      <a:pPr algn="just">
                        <a:lnSpc>
                          <a:spcPts val="1250"/>
                        </a:lnSpc>
                        <a:spcBef>
                          <a:spcPts val="215"/>
                        </a:spcBef>
                        <a:spcAft>
                          <a:spcPts val="215"/>
                        </a:spcAft>
                      </a:pPr>
                      <a:r>
                        <a:rPr lang="ja-JP" sz="1000" kern="100">
                          <a:effectLst/>
                          <a:latin typeface="+mn-lt"/>
                        </a:rPr>
                        <a:t>子育支援会社負担訂正</a:t>
                      </a:r>
                      <a:endParaRPr lang="ja-JP" sz="1000" kern="100">
                        <a:effectLst/>
                        <a:latin typeface="+mn-lt"/>
                        <a:ea typeface="ＭＳ Ｐ明朝" panose="02020600040205080304" pitchFamily="18" charset="-128"/>
                        <a:cs typeface="Times New Roman" panose="02020603050405020304" pitchFamily="18" charset="0"/>
                      </a:endParaRPr>
                    </a:p>
                  </a:txBody>
                  <a:tcPr marL="36682" marR="36682" marT="0" marB="0" anchor="ctr"/>
                </a:tc>
                <a:tc>
                  <a:txBody>
                    <a:bodyPr/>
                    <a:lstStyle/>
                    <a:p>
                      <a:pPr algn="just">
                        <a:lnSpc>
                          <a:spcPts val="1250"/>
                        </a:lnSpc>
                        <a:spcBef>
                          <a:spcPts val="215"/>
                        </a:spcBef>
                        <a:spcAft>
                          <a:spcPts val="215"/>
                        </a:spcAft>
                      </a:pPr>
                      <a:r>
                        <a:rPr lang="ja-JP" sz="1000" kern="100" dirty="0">
                          <a:effectLst/>
                          <a:latin typeface="+mn-lt"/>
                        </a:rPr>
                        <a:t>給与の子ども・子育て支援金の事業主負担分の訂正用の項目</a:t>
                      </a:r>
                    </a:p>
                    <a:p>
                      <a:pPr algn="just">
                        <a:lnSpc>
                          <a:spcPts val="1250"/>
                        </a:lnSpc>
                        <a:spcBef>
                          <a:spcPts val="215"/>
                        </a:spcBef>
                        <a:spcAft>
                          <a:spcPts val="215"/>
                        </a:spcAft>
                      </a:pPr>
                      <a:r>
                        <a:rPr lang="ja-JP" sz="1000" kern="100" dirty="0">
                          <a:effectLst/>
                          <a:latin typeface="+mn-lt"/>
                        </a:rPr>
                        <a:t>［変動支給控除データ入力］、［変動支給控除データ作成］より登録できます</a:t>
                      </a:r>
                      <a:endParaRPr lang="ja-JP" sz="1000" kern="100" dirty="0">
                        <a:effectLst/>
                        <a:latin typeface="+mn-lt"/>
                        <a:ea typeface="ＭＳ Ｐ明朝" panose="02020600040205080304" pitchFamily="18" charset="-128"/>
                        <a:cs typeface="Times New Roman" panose="02020603050405020304" pitchFamily="18" charset="0"/>
                      </a:endParaRPr>
                    </a:p>
                  </a:txBody>
                  <a:tcPr marL="36682" marR="36682" marT="0" marB="0" anchor="ctr"/>
                </a:tc>
                <a:extLst>
                  <a:ext uri="{0D108BD9-81ED-4DB2-BD59-A6C34878D82A}">
                    <a16:rowId xmlns:a16="http://schemas.microsoft.com/office/drawing/2014/main" val="2335616783"/>
                  </a:ext>
                </a:extLst>
              </a:tr>
            </a:tbl>
          </a:graphicData>
        </a:graphic>
      </p:graphicFrame>
      <p:sp>
        <p:nvSpPr>
          <p:cNvPr id="6" name="テキスト ボックス 5">
            <a:extLst>
              <a:ext uri="{FF2B5EF4-FFF2-40B4-BE49-F238E27FC236}">
                <a16:creationId xmlns:a16="http://schemas.microsoft.com/office/drawing/2014/main" id="{B12D2094-14BF-7A8E-23F4-3F44051DC74E}"/>
              </a:ext>
            </a:extLst>
          </p:cNvPr>
          <p:cNvSpPr txBox="1"/>
          <p:nvPr/>
        </p:nvSpPr>
        <p:spPr>
          <a:xfrm>
            <a:off x="431540" y="945536"/>
            <a:ext cx="4572000" cy="246221"/>
          </a:xfrm>
          <a:prstGeom prst="rect">
            <a:avLst/>
          </a:prstGeom>
          <a:noFill/>
        </p:spPr>
        <p:txBody>
          <a:bodyPr wrap="square">
            <a:spAutoFit/>
          </a:bodyPr>
          <a:lstStyle/>
          <a:p>
            <a:r>
              <a:rPr lang="ja-JP" altLang="en-US" sz="1000" dirty="0">
                <a:solidFill>
                  <a:prstClr val="black"/>
                </a:solidFill>
              </a:rPr>
              <a:t>給与用項目を給与体系マスタ</a:t>
            </a:r>
            <a:r>
              <a:rPr lang="en-US" altLang="ja-JP" sz="1000" dirty="0">
                <a:solidFill>
                  <a:prstClr val="black"/>
                </a:solidFill>
              </a:rPr>
              <a:t>(CMKOMMST)</a:t>
            </a:r>
            <a:r>
              <a:rPr lang="ja-JP" altLang="en-US" sz="1000" dirty="0">
                <a:solidFill>
                  <a:prstClr val="black"/>
                </a:solidFill>
              </a:rPr>
              <a:t>に以下の項目を追加</a:t>
            </a:r>
            <a:endParaRPr lang="ja-JP" altLang="en-US" dirty="0"/>
          </a:p>
        </p:txBody>
      </p:sp>
    </p:spTree>
    <p:extLst>
      <p:ext uri="{BB962C8B-B14F-4D97-AF65-F5344CB8AC3E}">
        <p14:creationId xmlns:p14="http://schemas.microsoft.com/office/powerpoint/2010/main" val="8858437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14</a:t>
            </a:fld>
            <a:endParaRPr kumimoji="1" lang="ja-JP" altLang="en-US" dirty="0"/>
          </a:p>
        </p:txBody>
      </p:sp>
      <p:sp>
        <p:nvSpPr>
          <p:cNvPr id="4" name="タイトル 3"/>
          <p:cNvSpPr>
            <a:spLocks noGrp="1"/>
          </p:cNvSpPr>
          <p:nvPr>
            <p:ph type="title"/>
          </p:nvPr>
        </p:nvSpPr>
        <p:spPr>
          <a:xfrm>
            <a:off x="358775" y="267494"/>
            <a:ext cx="8065225" cy="584267"/>
          </a:xfrm>
        </p:spPr>
        <p:txBody>
          <a:bodyPr/>
          <a:lstStyle/>
          <a:p>
            <a:r>
              <a:rPr lang="en-US" altLang="ja-JP" sz="2400" dirty="0" err="1">
                <a:latin typeface="+mn-ea"/>
              </a:rPr>
              <a:t>SuperStream</a:t>
            </a:r>
            <a:r>
              <a:rPr lang="en-US" altLang="ja-JP" sz="2400" dirty="0">
                <a:latin typeface="+mn-ea"/>
              </a:rPr>
              <a:t>-NX </a:t>
            </a:r>
            <a:r>
              <a:rPr lang="ja-JP" altLang="en-US" sz="2400" dirty="0">
                <a:latin typeface="+mn-ea"/>
              </a:rPr>
              <a:t>人事給与管理 </a:t>
            </a:r>
            <a:r>
              <a:rPr lang="ja-JP" altLang="en-US" sz="1800" dirty="0">
                <a:latin typeface="+mn-ea"/>
              </a:rPr>
              <a:t>機能改善</a:t>
            </a:r>
            <a:r>
              <a:rPr lang="en-US" altLang="ja-JP" sz="1800" dirty="0">
                <a:latin typeface="+mn-ea"/>
              </a:rPr>
              <a:t>2025.10</a:t>
            </a:r>
            <a:r>
              <a:rPr lang="ja-JP" altLang="en-US" sz="1800" dirty="0">
                <a:latin typeface="+mn-ea"/>
              </a:rPr>
              <a:t>～</a:t>
            </a:r>
            <a:br>
              <a:rPr lang="en-US" altLang="ja-JP" sz="2800" dirty="0"/>
            </a:br>
            <a:r>
              <a:rPr lang="ja-JP" altLang="en-US" sz="1800" dirty="0"/>
              <a:t>１．子ども・子育て支援金制度対応</a:t>
            </a:r>
            <a:endParaRPr kumimoji="1" lang="ja-JP" altLang="en-US" dirty="0"/>
          </a:p>
        </p:txBody>
      </p:sp>
      <p:sp>
        <p:nvSpPr>
          <p:cNvPr id="5" name="フッター プレースホルダー 4"/>
          <p:cNvSpPr>
            <a:spLocks noGrp="1"/>
          </p:cNvSpPr>
          <p:nvPr>
            <p:ph type="ftr" sz="quarter" idx="3"/>
          </p:nvPr>
        </p:nvSpPr>
        <p:spPr/>
        <p:txBody>
          <a:bodyPr/>
          <a:lstStyle/>
          <a:p>
            <a:r>
              <a:rPr lang="en-US" altLang="ja-JP"/>
              <a:t>©2026 Canon IT Solutions Inc. All rights reserved.</a:t>
            </a:r>
            <a:endParaRPr lang="ja-JP" altLang="en-US" dirty="0"/>
          </a:p>
        </p:txBody>
      </p:sp>
      <p:graphicFrame>
        <p:nvGraphicFramePr>
          <p:cNvPr id="3" name="表 2">
            <a:extLst>
              <a:ext uri="{FF2B5EF4-FFF2-40B4-BE49-F238E27FC236}">
                <a16:creationId xmlns:a16="http://schemas.microsoft.com/office/drawing/2014/main" id="{6F967DFB-4CD8-454B-AB1E-8198636A714B}"/>
              </a:ext>
            </a:extLst>
          </p:cNvPr>
          <p:cNvGraphicFramePr>
            <a:graphicFrameLocks noGrp="1"/>
          </p:cNvGraphicFramePr>
          <p:nvPr/>
        </p:nvGraphicFramePr>
        <p:xfrm>
          <a:off x="539552" y="1275606"/>
          <a:ext cx="7956884" cy="3079519"/>
        </p:xfrm>
        <a:graphic>
          <a:graphicData uri="http://schemas.openxmlformats.org/drawingml/2006/table">
            <a:tbl>
              <a:tblPr firstRow="1" firstCol="1" bandRow="1">
                <a:tableStyleId>{5C22544A-7EE6-4342-B048-85BDC9FD1C3A}</a:tableStyleId>
              </a:tblPr>
              <a:tblGrid>
                <a:gridCol w="562597">
                  <a:extLst>
                    <a:ext uri="{9D8B030D-6E8A-4147-A177-3AD203B41FA5}">
                      <a16:colId xmlns:a16="http://schemas.microsoft.com/office/drawing/2014/main" val="537478483"/>
                    </a:ext>
                  </a:extLst>
                </a:gridCol>
                <a:gridCol w="1799784">
                  <a:extLst>
                    <a:ext uri="{9D8B030D-6E8A-4147-A177-3AD203B41FA5}">
                      <a16:colId xmlns:a16="http://schemas.microsoft.com/office/drawing/2014/main" val="837292199"/>
                    </a:ext>
                  </a:extLst>
                </a:gridCol>
                <a:gridCol w="5594503">
                  <a:extLst>
                    <a:ext uri="{9D8B030D-6E8A-4147-A177-3AD203B41FA5}">
                      <a16:colId xmlns:a16="http://schemas.microsoft.com/office/drawing/2014/main" val="4129641169"/>
                    </a:ext>
                  </a:extLst>
                </a:gridCol>
              </a:tblGrid>
              <a:tr h="258625">
                <a:tc>
                  <a:txBody>
                    <a:bodyPr/>
                    <a:lstStyle/>
                    <a:p>
                      <a:pPr algn="ctr">
                        <a:lnSpc>
                          <a:spcPts val="1250"/>
                        </a:lnSpc>
                        <a:spcBef>
                          <a:spcPts val="215"/>
                        </a:spcBef>
                        <a:spcAft>
                          <a:spcPts val="215"/>
                        </a:spcAft>
                      </a:pPr>
                      <a:r>
                        <a:rPr lang="ja-JP" sz="1000" kern="100" dirty="0">
                          <a:effectLst/>
                        </a:rPr>
                        <a:t>項目コード</a:t>
                      </a:r>
                      <a:endParaRPr lang="ja-JP" sz="1000" kern="100" dirty="0">
                        <a:effectLst/>
                        <a:latin typeface="Times New Roman" panose="02020603050405020304" pitchFamily="18" charset="0"/>
                        <a:ea typeface="ＭＳ Ｐ明朝" panose="02020600040205080304" pitchFamily="18" charset="-128"/>
                        <a:cs typeface="Times New Roman" panose="02020603050405020304" pitchFamily="18" charset="0"/>
                      </a:endParaRPr>
                    </a:p>
                  </a:txBody>
                  <a:tcPr marL="36682" marR="36682" marT="0" marB="0" anchor="ctr"/>
                </a:tc>
                <a:tc>
                  <a:txBody>
                    <a:bodyPr/>
                    <a:lstStyle/>
                    <a:p>
                      <a:pPr algn="ctr">
                        <a:lnSpc>
                          <a:spcPts val="1250"/>
                        </a:lnSpc>
                        <a:spcBef>
                          <a:spcPts val="215"/>
                        </a:spcBef>
                        <a:spcAft>
                          <a:spcPts val="215"/>
                        </a:spcAft>
                      </a:pPr>
                      <a:r>
                        <a:rPr lang="ja-JP" sz="1000" kern="100" dirty="0">
                          <a:effectLst/>
                        </a:rPr>
                        <a:t>項目名称</a:t>
                      </a:r>
                      <a:endParaRPr lang="ja-JP" sz="1000" kern="100" dirty="0">
                        <a:effectLst/>
                        <a:latin typeface="Times New Roman" panose="02020603050405020304" pitchFamily="18" charset="0"/>
                        <a:ea typeface="ＭＳ Ｐ明朝" panose="02020600040205080304" pitchFamily="18" charset="-128"/>
                        <a:cs typeface="Times New Roman" panose="02020603050405020304" pitchFamily="18" charset="0"/>
                      </a:endParaRPr>
                    </a:p>
                  </a:txBody>
                  <a:tcPr marL="36682" marR="36682" marT="0" marB="0" anchor="ctr"/>
                </a:tc>
                <a:tc>
                  <a:txBody>
                    <a:bodyPr/>
                    <a:lstStyle/>
                    <a:p>
                      <a:pPr algn="ctr">
                        <a:lnSpc>
                          <a:spcPts val="1250"/>
                        </a:lnSpc>
                        <a:spcBef>
                          <a:spcPts val="215"/>
                        </a:spcBef>
                        <a:spcAft>
                          <a:spcPts val="215"/>
                        </a:spcAft>
                      </a:pPr>
                      <a:r>
                        <a:rPr lang="ja-JP" sz="1000" kern="100" dirty="0">
                          <a:effectLst/>
                        </a:rPr>
                        <a:t>項目の説明</a:t>
                      </a:r>
                      <a:endParaRPr lang="ja-JP" sz="1000" kern="100" dirty="0">
                        <a:effectLst/>
                        <a:latin typeface="Times New Roman" panose="02020603050405020304" pitchFamily="18" charset="0"/>
                        <a:ea typeface="ＭＳ Ｐ明朝" panose="02020600040205080304" pitchFamily="18" charset="-128"/>
                        <a:cs typeface="Times New Roman" panose="02020603050405020304" pitchFamily="18" charset="0"/>
                      </a:endParaRPr>
                    </a:p>
                  </a:txBody>
                  <a:tcPr marL="36682" marR="36682" marT="0" marB="0" anchor="ctr"/>
                </a:tc>
                <a:extLst>
                  <a:ext uri="{0D108BD9-81ED-4DB2-BD59-A6C34878D82A}">
                    <a16:rowId xmlns:a16="http://schemas.microsoft.com/office/drawing/2014/main" val="2813335255"/>
                  </a:ext>
                </a:extLst>
              </a:tr>
              <a:tr h="321047">
                <a:tc>
                  <a:txBody>
                    <a:bodyPr/>
                    <a:lstStyle/>
                    <a:p>
                      <a:pPr algn="just">
                        <a:lnSpc>
                          <a:spcPts val="1250"/>
                        </a:lnSpc>
                        <a:spcBef>
                          <a:spcPts val="215"/>
                        </a:spcBef>
                        <a:spcAft>
                          <a:spcPts val="215"/>
                        </a:spcAft>
                      </a:pPr>
                      <a:r>
                        <a:rPr lang="en-US" sz="1000" kern="100" dirty="0">
                          <a:effectLst/>
                          <a:latin typeface="+mn-lt"/>
                        </a:rPr>
                        <a:t>8</a:t>
                      </a:r>
                      <a:r>
                        <a:rPr lang="en-US" altLang="ja-JP" sz="1000" kern="100" dirty="0">
                          <a:effectLst/>
                          <a:latin typeface="+mn-lt"/>
                        </a:rPr>
                        <a:t>3</a:t>
                      </a:r>
                      <a:r>
                        <a:rPr lang="en-US" sz="1000" kern="100" dirty="0">
                          <a:effectLst/>
                          <a:latin typeface="+mn-lt"/>
                        </a:rPr>
                        <a:t>01</a:t>
                      </a:r>
                      <a:endParaRPr lang="ja-JP" sz="1000" kern="100" dirty="0">
                        <a:effectLst/>
                        <a:latin typeface="+mn-lt"/>
                        <a:ea typeface="ＭＳ Ｐ明朝" panose="02020600040205080304" pitchFamily="18" charset="-128"/>
                        <a:cs typeface="Times New Roman" panose="02020603050405020304" pitchFamily="18" charset="0"/>
                      </a:endParaRPr>
                    </a:p>
                  </a:txBody>
                  <a:tcPr marL="36682" marR="36682" marT="0" marB="0" anchor="ctr"/>
                </a:tc>
                <a:tc>
                  <a:txBody>
                    <a:bodyPr/>
                    <a:lstStyle/>
                    <a:p>
                      <a:pPr algn="just">
                        <a:lnSpc>
                          <a:spcPts val="1250"/>
                        </a:lnSpc>
                        <a:spcBef>
                          <a:spcPts val="215"/>
                        </a:spcBef>
                        <a:spcAft>
                          <a:spcPts val="215"/>
                        </a:spcAft>
                      </a:pPr>
                      <a:r>
                        <a:rPr lang="ja-JP" sz="1000" kern="100" dirty="0">
                          <a:effectLst/>
                          <a:latin typeface="+mn-lt"/>
                        </a:rPr>
                        <a:t>子ども・子育て支援金</a:t>
                      </a:r>
                      <a:endParaRPr lang="ja-JP" sz="1000" kern="100" dirty="0">
                        <a:effectLst/>
                        <a:latin typeface="+mn-lt"/>
                        <a:ea typeface="ＭＳ Ｐ明朝" panose="02020600040205080304" pitchFamily="18" charset="-128"/>
                        <a:cs typeface="Times New Roman" panose="02020603050405020304" pitchFamily="18" charset="0"/>
                      </a:endParaRPr>
                    </a:p>
                  </a:txBody>
                  <a:tcPr marL="36682" marR="36682" marT="0" marB="0" anchor="ctr"/>
                </a:tc>
                <a:tc>
                  <a:txBody>
                    <a:bodyPr/>
                    <a:lstStyle/>
                    <a:p>
                      <a:pPr algn="just">
                        <a:lnSpc>
                          <a:spcPts val="1250"/>
                        </a:lnSpc>
                        <a:spcBef>
                          <a:spcPts val="215"/>
                        </a:spcBef>
                        <a:spcAft>
                          <a:spcPts val="215"/>
                        </a:spcAft>
                      </a:pPr>
                      <a:r>
                        <a:rPr lang="ja-JP" sz="1000" kern="100" dirty="0">
                          <a:effectLst/>
                          <a:latin typeface="+mn-lt"/>
                        </a:rPr>
                        <a:t>［</a:t>
                      </a:r>
                      <a:r>
                        <a:rPr lang="ja-JP" altLang="en-US" sz="1000" kern="100" dirty="0">
                          <a:effectLst/>
                          <a:latin typeface="+mn-lt"/>
                        </a:rPr>
                        <a:t>賞与計算</a:t>
                      </a:r>
                      <a:r>
                        <a:rPr lang="ja-JP" sz="1000" kern="100" dirty="0">
                          <a:effectLst/>
                          <a:latin typeface="+mn-lt"/>
                        </a:rPr>
                        <a:t>］にて算出した個人負担分の子ども・子育て支援金項目</a:t>
                      </a:r>
                      <a:endParaRPr lang="ja-JP" sz="1000" kern="100" dirty="0">
                        <a:effectLst/>
                        <a:latin typeface="+mn-lt"/>
                        <a:ea typeface="ＭＳ Ｐ明朝" panose="02020600040205080304" pitchFamily="18" charset="-128"/>
                        <a:cs typeface="Times New Roman" panose="02020603050405020304" pitchFamily="18" charset="0"/>
                      </a:endParaRPr>
                    </a:p>
                  </a:txBody>
                  <a:tcPr marL="36682" marR="36682" marT="0" marB="0" anchor="ctr"/>
                </a:tc>
                <a:extLst>
                  <a:ext uri="{0D108BD9-81ED-4DB2-BD59-A6C34878D82A}">
                    <a16:rowId xmlns:a16="http://schemas.microsoft.com/office/drawing/2014/main" val="2282124175"/>
                  </a:ext>
                </a:extLst>
              </a:tr>
              <a:tr h="655930">
                <a:tc>
                  <a:txBody>
                    <a:bodyPr/>
                    <a:lstStyle/>
                    <a:p>
                      <a:pPr algn="just">
                        <a:lnSpc>
                          <a:spcPts val="1250"/>
                        </a:lnSpc>
                        <a:spcBef>
                          <a:spcPts val="215"/>
                        </a:spcBef>
                        <a:spcAft>
                          <a:spcPts val="215"/>
                        </a:spcAft>
                      </a:pPr>
                      <a:r>
                        <a:rPr lang="en-US" sz="1000" kern="100" dirty="0">
                          <a:effectLst/>
                          <a:latin typeface="+mn-lt"/>
                        </a:rPr>
                        <a:t>8</a:t>
                      </a:r>
                      <a:r>
                        <a:rPr lang="en-US" altLang="ja-JP" sz="1000" kern="100" dirty="0">
                          <a:effectLst/>
                          <a:latin typeface="+mn-lt"/>
                        </a:rPr>
                        <a:t>3</a:t>
                      </a:r>
                      <a:r>
                        <a:rPr lang="en-US" sz="1000" kern="100" dirty="0">
                          <a:effectLst/>
                          <a:latin typeface="+mn-lt"/>
                        </a:rPr>
                        <a:t>20</a:t>
                      </a:r>
                      <a:endParaRPr lang="ja-JP" sz="1000" kern="100" dirty="0">
                        <a:effectLst/>
                        <a:latin typeface="+mn-lt"/>
                        <a:ea typeface="ＭＳ Ｐ明朝" panose="02020600040205080304" pitchFamily="18" charset="-128"/>
                        <a:cs typeface="Times New Roman" panose="02020603050405020304" pitchFamily="18" charset="0"/>
                      </a:endParaRPr>
                    </a:p>
                  </a:txBody>
                  <a:tcPr marL="36682" marR="36682" marT="0" marB="0" anchor="ctr"/>
                </a:tc>
                <a:tc>
                  <a:txBody>
                    <a:bodyPr/>
                    <a:lstStyle/>
                    <a:p>
                      <a:pPr algn="just">
                        <a:lnSpc>
                          <a:spcPts val="1250"/>
                        </a:lnSpc>
                        <a:spcBef>
                          <a:spcPts val="215"/>
                        </a:spcBef>
                        <a:spcAft>
                          <a:spcPts val="215"/>
                        </a:spcAft>
                      </a:pPr>
                      <a:r>
                        <a:rPr lang="ja-JP" sz="1000" kern="100" dirty="0">
                          <a:effectLst/>
                          <a:latin typeface="+mn-lt"/>
                        </a:rPr>
                        <a:t>子育支援金（訂・税）</a:t>
                      </a:r>
                      <a:endParaRPr lang="ja-JP" sz="1000" kern="100" dirty="0">
                        <a:effectLst/>
                        <a:latin typeface="+mn-lt"/>
                        <a:ea typeface="ＭＳ Ｐ明朝" panose="02020600040205080304" pitchFamily="18" charset="-128"/>
                        <a:cs typeface="Times New Roman" panose="02020603050405020304" pitchFamily="18" charset="0"/>
                      </a:endParaRPr>
                    </a:p>
                  </a:txBody>
                  <a:tcPr marL="36682" marR="36682" marT="0" marB="0" anchor="ctr"/>
                </a:tc>
                <a:tc>
                  <a:txBody>
                    <a:bodyPr/>
                    <a:lstStyle/>
                    <a:p>
                      <a:pPr algn="just">
                        <a:lnSpc>
                          <a:spcPts val="1250"/>
                        </a:lnSpc>
                        <a:spcBef>
                          <a:spcPts val="215"/>
                        </a:spcBef>
                        <a:spcAft>
                          <a:spcPts val="215"/>
                        </a:spcAft>
                      </a:pPr>
                      <a:r>
                        <a:rPr lang="ja-JP" altLang="en-US" sz="1000" kern="100" dirty="0">
                          <a:effectLst/>
                          <a:latin typeface="+mn-lt"/>
                        </a:rPr>
                        <a:t>賞与の</a:t>
                      </a:r>
                      <a:r>
                        <a:rPr lang="ja-JP" sz="1000" kern="100" dirty="0">
                          <a:effectLst/>
                          <a:latin typeface="+mn-lt"/>
                        </a:rPr>
                        <a:t>子ども・子育て支援金の個人負担分の訂正用の項目</a:t>
                      </a:r>
                      <a:r>
                        <a:rPr lang="ja-JP" altLang="en-US" sz="1000" kern="100" dirty="0">
                          <a:effectLst/>
                          <a:latin typeface="+mn-lt"/>
                        </a:rPr>
                        <a:t>　</a:t>
                      </a:r>
                      <a:r>
                        <a:rPr lang="ja-JP" sz="1000" kern="100" dirty="0">
                          <a:effectLst/>
                          <a:latin typeface="+mn-lt"/>
                        </a:rPr>
                        <a:t>課税対象額から控除します</a:t>
                      </a:r>
                      <a:endParaRPr lang="en-US" altLang="ja-JP" sz="1000" kern="100" dirty="0">
                        <a:effectLst/>
                        <a:latin typeface="+mn-lt"/>
                      </a:endParaRPr>
                    </a:p>
                    <a:p>
                      <a:pPr marL="0" marR="0" lvl="0" indent="0" algn="just" defTabSz="914400" rtl="0" eaLnBrk="1" fontAlgn="auto" latinLnBrk="0" hangingPunct="1">
                        <a:lnSpc>
                          <a:spcPts val="1250"/>
                        </a:lnSpc>
                        <a:spcBef>
                          <a:spcPts val="215"/>
                        </a:spcBef>
                        <a:spcAft>
                          <a:spcPts val="215"/>
                        </a:spcAft>
                        <a:buClrTx/>
                        <a:buSzTx/>
                        <a:buFontTx/>
                        <a:buNone/>
                        <a:tabLst/>
                        <a:defRPr/>
                      </a:pPr>
                      <a:r>
                        <a:rPr lang="ja-JP" altLang="ja-JP" sz="1000" kern="100" dirty="0">
                          <a:effectLst/>
                          <a:latin typeface="+mn-lt"/>
                        </a:rPr>
                        <a:t>「子ども・子育て支援金」項目（</a:t>
                      </a:r>
                      <a:r>
                        <a:rPr lang="en-US" altLang="ja-JP" sz="1000" kern="100" dirty="0">
                          <a:effectLst/>
                          <a:latin typeface="+mn-lt"/>
                        </a:rPr>
                        <a:t>8301</a:t>
                      </a:r>
                      <a:r>
                        <a:rPr lang="ja-JP" altLang="ja-JP" sz="1000" kern="100" dirty="0">
                          <a:effectLst/>
                          <a:latin typeface="+mn-lt"/>
                        </a:rPr>
                        <a:t>）に合算することができます</a:t>
                      </a:r>
                      <a:endParaRPr lang="en-US" altLang="ja-JP" sz="1000" kern="100" dirty="0">
                        <a:effectLst/>
                        <a:latin typeface="+mn-lt"/>
                      </a:endParaRPr>
                    </a:p>
                    <a:p>
                      <a:pPr algn="just">
                        <a:lnSpc>
                          <a:spcPts val="1250"/>
                        </a:lnSpc>
                        <a:spcBef>
                          <a:spcPts val="215"/>
                        </a:spcBef>
                        <a:spcAft>
                          <a:spcPts val="215"/>
                        </a:spcAft>
                      </a:pPr>
                      <a:r>
                        <a:rPr lang="ja-JP" sz="1000" kern="100" dirty="0">
                          <a:effectLst/>
                          <a:latin typeface="+mn-lt"/>
                        </a:rPr>
                        <a:t>［変動支給控除データ入力］、［変動支給控除データ作成］より登録できます</a:t>
                      </a:r>
                      <a:endParaRPr lang="ja-JP" sz="1000" kern="100" dirty="0">
                        <a:effectLst/>
                        <a:latin typeface="+mn-lt"/>
                        <a:ea typeface="ＭＳ Ｐ明朝" panose="02020600040205080304" pitchFamily="18" charset="-128"/>
                        <a:cs typeface="Times New Roman" panose="02020603050405020304" pitchFamily="18" charset="0"/>
                      </a:endParaRPr>
                    </a:p>
                  </a:txBody>
                  <a:tcPr marL="36682" marR="36682" marT="0" marB="0" anchor="ctr"/>
                </a:tc>
                <a:extLst>
                  <a:ext uri="{0D108BD9-81ED-4DB2-BD59-A6C34878D82A}">
                    <a16:rowId xmlns:a16="http://schemas.microsoft.com/office/drawing/2014/main" val="3465312754"/>
                  </a:ext>
                </a:extLst>
              </a:tr>
              <a:tr h="635094">
                <a:tc>
                  <a:txBody>
                    <a:bodyPr/>
                    <a:lstStyle/>
                    <a:p>
                      <a:pPr algn="just">
                        <a:lnSpc>
                          <a:spcPts val="1250"/>
                        </a:lnSpc>
                        <a:spcBef>
                          <a:spcPts val="215"/>
                        </a:spcBef>
                        <a:spcAft>
                          <a:spcPts val="215"/>
                        </a:spcAft>
                      </a:pPr>
                      <a:r>
                        <a:rPr lang="en-US" sz="1000" kern="100" dirty="0">
                          <a:effectLst/>
                          <a:latin typeface="+mn-lt"/>
                        </a:rPr>
                        <a:t>8</a:t>
                      </a:r>
                      <a:r>
                        <a:rPr lang="en-US" altLang="ja-JP" sz="1000" kern="100" dirty="0">
                          <a:effectLst/>
                          <a:latin typeface="+mn-lt"/>
                        </a:rPr>
                        <a:t>3</a:t>
                      </a:r>
                      <a:r>
                        <a:rPr lang="en-US" sz="1000" kern="100" dirty="0">
                          <a:effectLst/>
                          <a:latin typeface="+mn-lt"/>
                        </a:rPr>
                        <a:t>21</a:t>
                      </a:r>
                      <a:endParaRPr lang="ja-JP" sz="1000" kern="100" dirty="0">
                        <a:effectLst/>
                        <a:latin typeface="+mn-lt"/>
                        <a:ea typeface="ＭＳ Ｐ明朝" panose="02020600040205080304" pitchFamily="18" charset="-128"/>
                        <a:cs typeface="Times New Roman" panose="02020603050405020304" pitchFamily="18" charset="0"/>
                      </a:endParaRPr>
                    </a:p>
                  </a:txBody>
                  <a:tcPr marL="36682" marR="36682" marT="0" marB="0" anchor="ctr"/>
                </a:tc>
                <a:tc>
                  <a:txBody>
                    <a:bodyPr/>
                    <a:lstStyle/>
                    <a:p>
                      <a:pPr algn="just">
                        <a:lnSpc>
                          <a:spcPts val="1250"/>
                        </a:lnSpc>
                        <a:spcBef>
                          <a:spcPts val="215"/>
                        </a:spcBef>
                        <a:spcAft>
                          <a:spcPts val="215"/>
                        </a:spcAft>
                      </a:pPr>
                      <a:r>
                        <a:rPr lang="ja-JP" sz="1000" kern="100">
                          <a:effectLst/>
                          <a:latin typeface="+mn-lt"/>
                        </a:rPr>
                        <a:t>子育支援金（訂・非）</a:t>
                      </a:r>
                      <a:endParaRPr lang="ja-JP" sz="1000" kern="100">
                        <a:effectLst/>
                        <a:latin typeface="+mn-lt"/>
                        <a:ea typeface="ＭＳ Ｐ明朝" panose="02020600040205080304" pitchFamily="18" charset="-128"/>
                        <a:cs typeface="Times New Roman" panose="02020603050405020304" pitchFamily="18" charset="0"/>
                      </a:endParaRPr>
                    </a:p>
                  </a:txBody>
                  <a:tcPr marL="36682" marR="36682" marT="0" marB="0" anchor="ctr"/>
                </a:tc>
                <a:tc>
                  <a:txBody>
                    <a:bodyPr/>
                    <a:lstStyle/>
                    <a:p>
                      <a:pPr algn="just">
                        <a:lnSpc>
                          <a:spcPts val="1250"/>
                        </a:lnSpc>
                        <a:spcBef>
                          <a:spcPts val="215"/>
                        </a:spcBef>
                        <a:spcAft>
                          <a:spcPts val="215"/>
                        </a:spcAft>
                      </a:pPr>
                      <a:r>
                        <a:rPr lang="ja-JP" sz="1000" kern="100" dirty="0">
                          <a:effectLst/>
                          <a:latin typeface="+mn-lt"/>
                        </a:rPr>
                        <a:t>課税対象額から控除しない場合の個人負担分の訂正項目</a:t>
                      </a:r>
                      <a:endParaRPr lang="en-US" altLang="ja-JP" sz="1000" kern="100" dirty="0">
                        <a:effectLst/>
                        <a:latin typeface="+mn-lt"/>
                      </a:endParaRPr>
                    </a:p>
                    <a:p>
                      <a:pPr marL="0" marR="0" lvl="0" indent="0" algn="just" defTabSz="914400" rtl="0" eaLnBrk="1" fontAlgn="auto" latinLnBrk="0" hangingPunct="1">
                        <a:lnSpc>
                          <a:spcPts val="1250"/>
                        </a:lnSpc>
                        <a:spcBef>
                          <a:spcPts val="215"/>
                        </a:spcBef>
                        <a:spcAft>
                          <a:spcPts val="215"/>
                        </a:spcAft>
                        <a:buClrTx/>
                        <a:buSzTx/>
                        <a:buFontTx/>
                        <a:buNone/>
                        <a:tabLst/>
                        <a:defRPr/>
                      </a:pPr>
                      <a:r>
                        <a:rPr lang="ja-JP" altLang="ja-JP" sz="1000" kern="100" dirty="0">
                          <a:effectLst/>
                          <a:latin typeface="+mn-lt"/>
                        </a:rPr>
                        <a:t>「子ども・子育て支援金」項目（</a:t>
                      </a:r>
                      <a:r>
                        <a:rPr lang="en-US" altLang="ja-JP" sz="1000" kern="100" dirty="0">
                          <a:effectLst/>
                          <a:latin typeface="+mn-lt"/>
                        </a:rPr>
                        <a:t>8301</a:t>
                      </a:r>
                      <a:r>
                        <a:rPr lang="ja-JP" altLang="ja-JP" sz="1000" kern="100" dirty="0">
                          <a:effectLst/>
                          <a:latin typeface="+mn-lt"/>
                        </a:rPr>
                        <a:t>）に合算することができます</a:t>
                      </a:r>
                      <a:endParaRPr lang="en-US" altLang="ja-JP" sz="1000" kern="100" dirty="0">
                        <a:effectLst/>
                        <a:latin typeface="+mn-lt"/>
                      </a:endParaRPr>
                    </a:p>
                    <a:p>
                      <a:pPr algn="just">
                        <a:lnSpc>
                          <a:spcPts val="1250"/>
                        </a:lnSpc>
                        <a:spcBef>
                          <a:spcPts val="215"/>
                        </a:spcBef>
                        <a:spcAft>
                          <a:spcPts val="215"/>
                        </a:spcAft>
                      </a:pPr>
                      <a:r>
                        <a:rPr lang="ja-JP" sz="1000" kern="100" dirty="0">
                          <a:effectLst/>
                          <a:latin typeface="+mn-lt"/>
                        </a:rPr>
                        <a:t>［変動支給控除データ入力］、［変動支給控除データ作成］より登録できます</a:t>
                      </a:r>
                      <a:endParaRPr lang="ja-JP" sz="1000" kern="100" dirty="0">
                        <a:effectLst/>
                        <a:latin typeface="+mn-lt"/>
                        <a:ea typeface="ＭＳ Ｐ明朝" panose="02020600040205080304" pitchFamily="18" charset="-128"/>
                        <a:cs typeface="Times New Roman" panose="02020603050405020304" pitchFamily="18" charset="0"/>
                      </a:endParaRPr>
                    </a:p>
                  </a:txBody>
                  <a:tcPr marL="36682" marR="36682" marT="0" marB="0" anchor="ctr"/>
                </a:tc>
                <a:extLst>
                  <a:ext uri="{0D108BD9-81ED-4DB2-BD59-A6C34878D82A}">
                    <a16:rowId xmlns:a16="http://schemas.microsoft.com/office/drawing/2014/main" val="1298300134"/>
                  </a:ext>
                </a:extLst>
              </a:tr>
              <a:tr h="435365">
                <a:tc>
                  <a:txBody>
                    <a:bodyPr/>
                    <a:lstStyle/>
                    <a:p>
                      <a:pPr algn="just">
                        <a:lnSpc>
                          <a:spcPts val="1250"/>
                        </a:lnSpc>
                        <a:spcBef>
                          <a:spcPts val="215"/>
                        </a:spcBef>
                        <a:spcAft>
                          <a:spcPts val="215"/>
                        </a:spcAft>
                      </a:pPr>
                      <a:r>
                        <a:rPr lang="en-US" sz="1000" kern="100" dirty="0">
                          <a:effectLst/>
                          <a:latin typeface="+mn-lt"/>
                        </a:rPr>
                        <a:t>8</a:t>
                      </a:r>
                      <a:r>
                        <a:rPr lang="en-US" altLang="ja-JP" sz="1000" kern="100" dirty="0">
                          <a:effectLst/>
                          <a:latin typeface="+mn-lt"/>
                        </a:rPr>
                        <a:t>3</a:t>
                      </a:r>
                      <a:r>
                        <a:rPr lang="en-US" sz="1000" kern="100" dirty="0">
                          <a:effectLst/>
                          <a:latin typeface="+mn-lt"/>
                        </a:rPr>
                        <a:t>36</a:t>
                      </a:r>
                      <a:endParaRPr lang="ja-JP" sz="1000" kern="100" dirty="0">
                        <a:effectLst/>
                        <a:latin typeface="+mn-lt"/>
                        <a:ea typeface="ＭＳ Ｐ明朝" panose="02020600040205080304" pitchFamily="18" charset="-128"/>
                        <a:cs typeface="Times New Roman" panose="02020603050405020304" pitchFamily="18" charset="0"/>
                      </a:endParaRPr>
                    </a:p>
                  </a:txBody>
                  <a:tcPr marL="36682" marR="36682" marT="0" marB="0" anchor="ctr"/>
                </a:tc>
                <a:tc>
                  <a:txBody>
                    <a:bodyPr/>
                    <a:lstStyle/>
                    <a:p>
                      <a:pPr algn="just">
                        <a:lnSpc>
                          <a:spcPts val="1250"/>
                        </a:lnSpc>
                        <a:spcBef>
                          <a:spcPts val="215"/>
                        </a:spcBef>
                        <a:spcAft>
                          <a:spcPts val="215"/>
                        </a:spcAft>
                      </a:pPr>
                      <a:r>
                        <a:rPr lang="ja-JP" sz="1000" kern="100" dirty="0">
                          <a:effectLst/>
                          <a:latin typeface="+mn-lt"/>
                        </a:rPr>
                        <a:t>子育支援金・累計訂正</a:t>
                      </a:r>
                      <a:endParaRPr lang="ja-JP" sz="1000" kern="100" dirty="0">
                        <a:effectLst/>
                        <a:latin typeface="+mn-lt"/>
                        <a:ea typeface="ＭＳ Ｐ明朝" panose="02020600040205080304" pitchFamily="18" charset="-128"/>
                        <a:cs typeface="Times New Roman" panose="02020603050405020304" pitchFamily="18" charset="0"/>
                      </a:endParaRPr>
                    </a:p>
                  </a:txBody>
                  <a:tcPr marL="36682" marR="36682" marT="0" marB="0" anchor="ctr"/>
                </a:tc>
                <a:tc>
                  <a:txBody>
                    <a:bodyPr/>
                    <a:lstStyle/>
                    <a:p>
                      <a:pPr algn="just">
                        <a:lnSpc>
                          <a:spcPts val="1250"/>
                        </a:lnSpc>
                        <a:spcBef>
                          <a:spcPts val="215"/>
                        </a:spcBef>
                        <a:spcAft>
                          <a:spcPts val="215"/>
                        </a:spcAft>
                      </a:pPr>
                      <a:r>
                        <a:rPr lang="ja-JP" sz="1000" kern="100" dirty="0">
                          <a:effectLst/>
                          <a:latin typeface="+mn-lt"/>
                        </a:rPr>
                        <a:t>（未対応）</a:t>
                      </a:r>
                    </a:p>
                    <a:p>
                      <a:pPr algn="just">
                        <a:lnSpc>
                          <a:spcPts val="1250"/>
                        </a:lnSpc>
                        <a:spcBef>
                          <a:spcPts val="215"/>
                        </a:spcBef>
                        <a:spcAft>
                          <a:spcPts val="215"/>
                        </a:spcAft>
                      </a:pPr>
                      <a:r>
                        <a:rPr lang="ja-JP" sz="1000" kern="100" dirty="0">
                          <a:effectLst/>
                          <a:latin typeface="+mn-lt"/>
                        </a:rPr>
                        <a:t>［賃金台帳修正（年調用）］にて子ども・子育て支援金の累計額の訂正用項目</a:t>
                      </a:r>
                    </a:p>
                  </a:txBody>
                  <a:tcPr marL="36682" marR="36682" marT="0" marB="0" anchor="ctr"/>
                </a:tc>
                <a:extLst>
                  <a:ext uri="{0D108BD9-81ED-4DB2-BD59-A6C34878D82A}">
                    <a16:rowId xmlns:a16="http://schemas.microsoft.com/office/drawing/2014/main" val="187270383"/>
                  </a:ext>
                </a:extLst>
              </a:tr>
              <a:tr h="299335">
                <a:tc>
                  <a:txBody>
                    <a:bodyPr/>
                    <a:lstStyle/>
                    <a:p>
                      <a:pPr algn="just">
                        <a:lnSpc>
                          <a:spcPts val="1250"/>
                        </a:lnSpc>
                        <a:spcBef>
                          <a:spcPts val="215"/>
                        </a:spcBef>
                        <a:spcAft>
                          <a:spcPts val="215"/>
                        </a:spcAft>
                      </a:pPr>
                      <a:r>
                        <a:rPr lang="en-US" sz="1000" kern="100" dirty="0">
                          <a:effectLst/>
                          <a:latin typeface="+mn-lt"/>
                        </a:rPr>
                        <a:t>8</a:t>
                      </a:r>
                      <a:r>
                        <a:rPr lang="en-US" altLang="ja-JP" sz="1000" kern="100" dirty="0">
                          <a:effectLst/>
                          <a:latin typeface="+mn-lt"/>
                        </a:rPr>
                        <a:t>3</a:t>
                      </a:r>
                      <a:r>
                        <a:rPr lang="en-US" sz="1000" kern="100" dirty="0">
                          <a:effectLst/>
                          <a:latin typeface="+mn-lt"/>
                        </a:rPr>
                        <a:t>80</a:t>
                      </a:r>
                      <a:endParaRPr lang="ja-JP" sz="1000" kern="100" dirty="0">
                        <a:effectLst/>
                        <a:latin typeface="+mn-lt"/>
                        <a:ea typeface="ＭＳ Ｐ明朝" panose="02020600040205080304" pitchFamily="18" charset="-128"/>
                        <a:cs typeface="Times New Roman" panose="02020603050405020304" pitchFamily="18" charset="0"/>
                      </a:endParaRPr>
                    </a:p>
                  </a:txBody>
                  <a:tcPr marL="36682" marR="36682" marT="0" marB="0" anchor="ctr"/>
                </a:tc>
                <a:tc>
                  <a:txBody>
                    <a:bodyPr/>
                    <a:lstStyle/>
                    <a:p>
                      <a:pPr algn="just">
                        <a:lnSpc>
                          <a:spcPts val="1250"/>
                        </a:lnSpc>
                        <a:spcBef>
                          <a:spcPts val="215"/>
                        </a:spcBef>
                        <a:spcAft>
                          <a:spcPts val="215"/>
                        </a:spcAft>
                      </a:pPr>
                      <a:r>
                        <a:rPr lang="ja-JP" sz="1000" kern="100">
                          <a:effectLst/>
                          <a:latin typeface="+mn-lt"/>
                        </a:rPr>
                        <a:t>子育支援金・会社負担</a:t>
                      </a:r>
                      <a:endParaRPr lang="ja-JP" sz="1000" kern="100">
                        <a:effectLst/>
                        <a:latin typeface="+mn-lt"/>
                        <a:ea typeface="ＭＳ Ｐ明朝" panose="02020600040205080304" pitchFamily="18" charset="-128"/>
                        <a:cs typeface="Times New Roman" panose="02020603050405020304" pitchFamily="18" charset="0"/>
                      </a:endParaRPr>
                    </a:p>
                  </a:txBody>
                  <a:tcPr marL="36682" marR="36682" marT="0" marB="0" anchor="ctr"/>
                </a:tc>
                <a:tc>
                  <a:txBody>
                    <a:bodyPr/>
                    <a:lstStyle/>
                    <a:p>
                      <a:pPr algn="just">
                        <a:lnSpc>
                          <a:spcPts val="1250"/>
                        </a:lnSpc>
                        <a:spcBef>
                          <a:spcPts val="215"/>
                        </a:spcBef>
                        <a:spcAft>
                          <a:spcPts val="215"/>
                        </a:spcAft>
                      </a:pPr>
                      <a:r>
                        <a:rPr lang="ja-JP" sz="1000" kern="100" dirty="0">
                          <a:effectLst/>
                          <a:latin typeface="+mn-lt"/>
                        </a:rPr>
                        <a:t>［</a:t>
                      </a:r>
                      <a:r>
                        <a:rPr lang="ja-JP" altLang="en-US" sz="1000" kern="100" dirty="0">
                          <a:effectLst/>
                          <a:latin typeface="+mn-lt"/>
                        </a:rPr>
                        <a:t>賞与計算</a:t>
                      </a:r>
                      <a:r>
                        <a:rPr lang="ja-JP" sz="1000" kern="100" dirty="0">
                          <a:effectLst/>
                          <a:latin typeface="+mn-lt"/>
                        </a:rPr>
                        <a:t>］にて算出した子ども・子育て支援金の事業主負担分の項目</a:t>
                      </a:r>
                      <a:endParaRPr lang="ja-JP" sz="1000" kern="100" dirty="0">
                        <a:effectLst/>
                        <a:latin typeface="+mn-lt"/>
                        <a:ea typeface="ＭＳ Ｐ明朝" panose="02020600040205080304" pitchFamily="18" charset="-128"/>
                        <a:cs typeface="Times New Roman" panose="02020603050405020304" pitchFamily="18" charset="0"/>
                      </a:endParaRPr>
                    </a:p>
                  </a:txBody>
                  <a:tcPr marL="36682" marR="36682" marT="0" marB="0" anchor="ctr"/>
                </a:tc>
                <a:extLst>
                  <a:ext uri="{0D108BD9-81ED-4DB2-BD59-A6C34878D82A}">
                    <a16:rowId xmlns:a16="http://schemas.microsoft.com/office/drawing/2014/main" val="1052718274"/>
                  </a:ext>
                </a:extLst>
              </a:tr>
              <a:tr h="405723">
                <a:tc>
                  <a:txBody>
                    <a:bodyPr/>
                    <a:lstStyle/>
                    <a:p>
                      <a:pPr algn="just">
                        <a:lnSpc>
                          <a:spcPts val="1250"/>
                        </a:lnSpc>
                        <a:spcBef>
                          <a:spcPts val="215"/>
                        </a:spcBef>
                        <a:spcAft>
                          <a:spcPts val="215"/>
                        </a:spcAft>
                      </a:pPr>
                      <a:r>
                        <a:rPr lang="en-US" sz="1000" kern="100" dirty="0">
                          <a:effectLst/>
                          <a:latin typeface="+mn-lt"/>
                        </a:rPr>
                        <a:t>8</a:t>
                      </a:r>
                      <a:r>
                        <a:rPr lang="en-US" altLang="ja-JP" sz="1000" kern="100" dirty="0">
                          <a:effectLst/>
                          <a:latin typeface="+mn-lt"/>
                        </a:rPr>
                        <a:t>3</a:t>
                      </a:r>
                      <a:r>
                        <a:rPr lang="en-US" sz="1000" kern="100" dirty="0">
                          <a:effectLst/>
                          <a:latin typeface="+mn-lt"/>
                        </a:rPr>
                        <a:t>90</a:t>
                      </a:r>
                      <a:endParaRPr lang="ja-JP" sz="1000" kern="100" dirty="0">
                        <a:effectLst/>
                        <a:latin typeface="+mn-lt"/>
                        <a:ea typeface="ＭＳ Ｐ明朝" panose="02020600040205080304" pitchFamily="18" charset="-128"/>
                        <a:cs typeface="Times New Roman" panose="02020603050405020304" pitchFamily="18" charset="0"/>
                      </a:endParaRPr>
                    </a:p>
                  </a:txBody>
                  <a:tcPr marL="36682" marR="36682" marT="0" marB="0" anchor="ctr"/>
                </a:tc>
                <a:tc>
                  <a:txBody>
                    <a:bodyPr/>
                    <a:lstStyle/>
                    <a:p>
                      <a:pPr algn="just">
                        <a:lnSpc>
                          <a:spcPts val="1250"/>
                        </a:lnSpc>
                        <a:spcBef>
                          <a:spcPts val="215"/>
                        </a:spcBef>
                        <a:spcAft>
                          <a:spcPts val="215"/>
                        </a:spcAft>
                      </a:pPr>
                      <a:r>
                        <a:rPr lang="ja-JP" sz="1000" kern="100">
                          <a:effectLst/>
                          <a:latin typeface="+mn-lt"/>
                        </a:rPr>
                        <a:t>子育支援会社負担訂正</a:t>
                      </a:r>
                      <a:endParaRPr lang="ja-JP" sz="1000" kern="100">
                        <a:effectLst/>
                        <a:latin typeface="+mn-lt"/>
                        <a:ea typeface="ＭＳ Ｐ明朝" panose="02020600040205080304" pitchFamily="18" charset="-128"/>
                        <a:cs typeface="Times New Roman" panose="02020603050405020304" pitchFamily="18" charset="0"/>
                      </a:endParaRPr>
                    </a:p>
                  </a:txBody>
                  <a:tcPr marL="36682" marR="36682" marT="0" marB="0" anchor="ctr"/>
                </a:tc>
                <a:tc>
                  <a:txBody>
                    <a:bodyPr/>
                    <a:lstStyle/>
                    <a:p>
                      <a:pPr algn="just">
                        <a:lnSpc>
                          <a:spcPts val="1250"/>
                        </a:lnSpc>
                        <a:spcBef>
                          <a:spcPts val="215"/>
                        </a:spcBef>
                        <a:spcAft>
                          <a:spcPts val="215"/>
                        </a:spcAft>
                      </a:pPr>
                      <a:r>
                        <a:rPr lang="ja-JP" altLang="en-US" sz="1000" kern="100" dirty="0">
                          <a:effectLst/>
                          <a:latin typeface="+mn-lt"/>
                        </a:rPr>
                        <a:t>賞与</a:t>
                      </a:r>
                      <a:r>
                        <a:rPr lang="ja-JP" sz="1000" kern="100" dirty="0">
                          <a:effectLst/>
                          <a:latin typeface="+mn-lt"/>
                        </a:rPr>
                        <a:t>の子ども・子育て支援金の事業主負担分の訂正用の項目</a:t>
                      </a:r>
                    </a:p>
                    <a:p>
                      <a:pPr algn="just">
                        <a:lnSpc>
                          <a:spcPts val="1250"/>
                        </a:lnSpc>
                        <a:spcBef>
                          <a:spcPts val="215"/>
                        </a:spcBef>
                        <a:spcAft>
                          <a:spcPts val="215"/>
                        </a:spcAft>
                      </a:pPr>
                      <a:r>
                        <a:rPr lang="ja-JP" sz="1000" kern="100" dirty="0">
                          <a:effectLst/>
                          <a:latin typeface="+mn-lt"/>
                        </a:rPr>
                        <a:t>［変動支給控除データ入力］、［変動支給控除データ作成］より登録できます</a:t>
                      </a:r>
                      <a:endParaRPr lang="ja-JP" sz="1000" kern="100" dirty="0">
                        <a:effectLst/>
                        <a:latin typeface="+mn-lt"/>
                        <a:ea typeface="ＭＳ Ｐ明朝" panose="02020600040205080304" pitchFamily="18" charset="-128"/>
                        <a:cs typeface="Times New Roman" panose="02020603050405020304" pitchFamily="18" charset="0"/>
                      </a:endParaRPr>
                    </a:p>
                  </a:txBody>
                  <a:tcPr marL="36682" marR="36682" marT="0" marB="0" anchor="ctr"/>
                </a:tc>
                <a:extLst>
                  <a:ext uri="{0D108BD9-81ED-4DB2-BD59-A6C34878D82A}">
                    <a16:rowId xmlns:a16="http://schemas.microsoft.com/office/drawing/2014/main" val="2335616783"/>
                  </a:ext>
                </a:extLst>
              </a:tr>
            </a:tbl>
          </a:graphicData>
        </a:graphic>
      </p:graphicFrame>
      <p:sp>
        <p:nvSpPr>
          <p:cNvPr id="7" name="テキスト ボックス 6">
            <a:extLst>
              <a:ext uri="{FF2B5EF4-FFF2-40B4-BE49-F238E27FC236}">
                <a16:creationId xmlns:a16="http://schemas.microsoft.com/office/drawing/2014/main" id="{E3873954-DD62-938D-B713-CB30C2626554}"/>
              </a:ext>
            </a:extLst>
          </p:cNvPr>
          <p:cNvSpPr txBox="1"/>
          <p:nvPr/>
        </p:nvSpPr>
        <p:spPr>
          <a:xfrm>
            <a:off x="431540" y="945536"/>
            <a:ext cx="4572000" cy="246221"/>
          </a:xfrm>
          <a:prstGeom prst="rect">
            <a:avLst/>
          </a:prstGeom>
          <a:noFill/>
        </p:spPr>
        <p:txBody>
          <a:bodyPr wrap="square">
            <a:spAutoFit/>
          </a:bodyPr>
          <a:lstStyle/>
          <a:p>
            <a:r>
              <a:rPr lang="ja-JP" altLang="en-US" sz="1000" dirty="0">
                <a:solidFill>
                  <a:prstClr val="black"/>
                </a:solidFill>
              </a:rPr>
              <a:t>賞与用項目を給与体系マスタ</a:t>
            </a:r>
            <a:r>
              <a:rPr lang="en-US" altLang="ja-JP" sz="1000" dirty="0">
                <a:solidFill>
                  <a:prstClr val="black"/>
                </a:solidFill>
              </a:rPr>
              <a:t>(CMKOMMST)</a:t>
            </a:r>
            <a:r>
              <a:rPr lang="ja-JP" altLang="en-US" sz="1000" dirty="0">
                <a:solidFill>
                  <a:prstClr val="black"/>
                </a:solidFill>
              </a:rPr>
              <a:t>に以下の項目を追加</a:t>
            </a:r>
            <a:endParaRPr lang="ja-JP" altLang="en-US" dirty="0"/>
          </a:p>
        </p:txBody>
      </p:sp>
    </p:spTree>
    <p:extLst>
      <p:ext uri="{BB962C8B-B14F-4D97-AF65-F5344CB8AC3E}">
        <p14:creationId xmlns:p14="http://schemas.microsoft.com/office/powerpoint/2010/main" val="37359697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15</a:t>
            </a:fld>
            <a:endParaRPr kumimoji="1" lang="ja-JP" altLang="en-US" dirty="0"/>
          </a:p>
        </p:txBody>
      </p:sp>
      <p:sp>
        <p:nvSpPr>
          <p:cNvPr id="4" name="タイトル 3"/>
          <p:cNvSpPr>
            <a:spLocks noGrp="1"/>
          </p:cNvSpPr>
          <p:nvPr>
            <p:ph type="title"/>
          </p:nvPr>
        </p:nvSpPr>
        <p:spPr>
          <a:xfrm>
            <a:off x="358775" y="267494"/>
            <a:ext cx="8065225" cy="584267"/>
          </a:xfrm>
        </p:spPr>
        <p:txBody>
          <a:bodyPr/>
          <a:lstStyle/>
          <a:p>
            <a:r>
              <a:rPr lang="en-US" altLang="ja-JP" sz="2400" dirty="0" err="1">
                <a:latin typeface="+mn-ea"/>
              </a:rPr>
              <a:t>SuperStream</a:t>
            </a:r>
            <a:r>
              <a:rPr lang="en-US" altLang="ja-JP" sz="2400" dirty="0">
                <a:latin typeface="+mn-ea"/>
              </a:rPr>
              <a:t>-NX </a:t>
            </a:r>
            <a:r>
              <a:rPr lang="ja-JP" altLang="en-US" sz="2400" dirty="0">
                <a:latin typeface="+mn-ea"/>
              </a:rPr>
              <a:t>人事給与管理 </a:t>
            </a:r>
            <a:r>
              <a:rPr lang="ja-JP" altLang="en-US" sz="1800" dirty="0">
                <a:latin typeface="+mn-ea"/>
              </a:rPr>
              <a:t>機能改善</a:t>
            </a:r>
            <a:r>
              <a:rPr lang="en-US" altLang="ja-JP" sz="1800" dirty="0">
                <a:latin typeface="+mn-ea"/>
              </a:rPr>
              <a:t>2025.10</a:t>
            </a:r>
            <a:r>
              <a:rPr lang="ja-JP" altLang="en-US" sz="1800" dirty="0">
                <a:latin typeface="+mn-ea"/>
              </a:rPr>
              <a:t>～</a:t>
            </a:r>
            <a:br>
              <a:rPr lang="en-US" altLang="ja-JP" sz="2800" dirty="0"/>
            </a:br>
            <a:r>
              <a:rPr lang="ja-JP" altLang="en-US" sz="1800" dirty="0"/>
              <a:t>１．子ども・子育て支援金制度対応</a:t>
            </a:r>
            <a:endParaRPr kumimoji="1" lang="ja-JP" altLang="en-US" dirty="0"/>
          </a:p>
        </p:txBody>
      </p:sp>
      <p:sp>
        <p:nvSpPr>
          <p:cNvPr id="5" name="フッター プレースホルダー 4"/>
          <p:cNvSpPr>
            <a:spLocks noGrp="1"/>
          </p:cNvSpPr>
          <p:nvPr>
            <p:ph type="ftr" sz="quarter" idx="3"/>
          </p:nvPr>
        </p:nvSpPr>
        <p:spPr/>
        <p:txBody>
          <a:bodyPr/>
          <a:lstStyle/>
          <a:p>
            <a:r>
              <a:rPr lang="en-US" altLang="ja-JP"/>
              <a:t>©2026 Canon IT Solutions Inc. All rights reserved.</a:t>
            </a:r>
            <a:endParaRPr lang="ja-JP" altLang="en-US" dirty="0"/>
          </a:p>
        </p:txBody>
      </p:sp>
      <p:grpSp>
        <p:nvGrpSpPr>
          <p:cNvPr id="21" name="グループ化 20">
            <a:extLst>
              <a:ext uri="{FF2B5EF4-FFF2-40B4-BE49-F238E27FC236}">
                <a16:creationId xmlns:a16="http://schemas.microsoft.com/office/drawing/2014/main" id="{B1C543F4-C3E6-7C49-BB4F-D1FC62A9D965}"/>
              </a:ext>
            </a:extLst>
          </p:cNvPr>
          <p:cNvGrpSpPr/>
          <p:nvPr/>
        </p:nvGrpSpPr>
        <p:grpSpPr>
          <a:xfrm>
            <a:off x="647564" y="1194755"/>
            <a:ext cx="5753100" cy="3562350"/>
            <a:chOff x="647564" y="1046704"/>
            <a:chExt cx="5753100" cy="3562350"/>
          </a:xfrm>
        </p:grpSpPr>
        <p:grpSp>
          <p:nvGrpSpPr>
            <p:cNvPr id="20" name="グループ化 19">
              <a:extLst>
                <a:ext uri="{FF2B5EF4-FFF2-40B4-BE49-F238E27FC236}">
                  <a16:creationId xmlns:a16="http://schemas.microsoft.com/office/drawing/2014/main" id="{6978FFFA-ED5A-9786-B4F4-FEAFB11EC282}"/>
                </a:ext>
              </a:extLst>
            </p:cNvPr>
            <p:cNvGrpSpPr/>
            <p:nvPr/>
          </p:nvGrpSpPr>
          <p:grpSpPr>
            <a:xfrm>
              <a:off x="647564" y="1046704"/>
              <a:ext cx="5753100" cy="3562350"/>
              <a:chOff x="647564" y="1046704"/>
              <a:chExt cx="5753100" cy="3562350"/>
            </a:xfrm>
          </p:grpSpPr>
          <p:grpSp>
            <p:nvGrpSpPr>
              <p:cNvPr id="15" name="グループ化 14">
                <a:extLst>
                  <a:ext uri="{FF2B5EF4-FFF2-40B4-BE49-F238E27FC236}">
                    <a16:creationId xmlns:a16="http://schemas.microsoft.com/office/drawing/2014/main" id="{BAE012F0-5FD8-EBB1-C131-8C6FC7748FE9}"/>
                  </a:ext>
                </a:extLst>
              </p:cNvPr>
              <p:cNvGrpSpPr/>
              <p:nvPr/>
            </p:nvGrpSpPr>
            <p:grpSpPr>
              <a:xfrm>
                <a:off x="647564" y="1046704"/>
                <a:ext cx="5753100" cy="3562350"/>
                <a:chOff x="575556" y="1074705"/>
                <a:chExt cx="5753100" cy="3562350"/>
              </a:xfrm>
            </p:grpSpPr>
            <p:pic>
              <p:nvPicPr>
                <p:cNvPr id="3" name="図 2">
                  <a:extLst>
                    <a:ext uri="{FF2B5EF4-FFF2-40B4-BE49-F238E27FC236}">
                      <a16:creationId xmlns:a16="http://schemas.microsoft.com/office/drawing/2014/main" id="{65152FC6-FB90-5E4D-3621-C164393B9B4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5556" y="1074705"/>
                  <a:ext cx="5753100" cy="3562350"/>
                </a:xfrm>
                <a:prstGeom prst="rect">
                  <a:avLst/>
                </a:prstGeom>
                <a:noFill/>
                <a:ln>
                  <a:noFill/>
                </a:ln>
              </p:spPr>
            </p:pic>
            <p:sp>
              <p:nvSpPr>
                <p:cNvPr id="13" name="正方形/長方形 12">
                  <a:extLst>
                    <a:ext uri="{FF2B5EF4-FFF2-40B4-BE49-F238E27FC236}">
                      <a16:creationId xmlns:a16="http://schemas.microsoft.com/office/drawing/2014/main" id="{FC36161C-361B-6689-CB12-ECD8E1D34973}"/>
                    </a:ext>
                  </a:extLst>
                </p:cNvPr>
                <p:cNvSpPr/>
                <p:nvPr/>
              </p:nvSpPr>
              <p:spPr>
                <a:xfrm>
                  <a:off x="5688124" y="1455626"/>
                  <a:ext cx="640532" cy="180020"/>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ja-JP" altLang="en-US" sz="1350">
                    <a:solidFill>
                      <a:prstClr val="white"/>
                    </a:solidFill>
                    <a:latin typeface="メイリオ"/>
                    <a:ea typeface="メイリオ"/>
                  </a:endParaRPr>
                </a:p>
              </p:txBody>
            </p:sp>
          </p:grpSp>
          <p:pic>
            <p:nvPicPr>
              <p:cNvPr id="6" name="図 5">
                <a:extLst>
                  <a:ext uri="{FF2B5EF4-FFF2-40B4-BE49-F238E27FC236}">
                    <a16:creationId xmlns:a16="http://schemas.microsoft.com/office/drawing/2014/main" id="{B8ACFBBE-36FC-6776-DF12-0B8C5487BF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1720" y="1743658"/>
                <a:ext cx="2771775" cy="1588770"/>
              </a:xfrm>
              <a:prstGeom prst="rect">
                <a:avLst/>
              </a:prstGeom>
            </p:spPr>
          </p:pic>
        </p:grpSp>
        <p:sp>
          <p:nvSpPr>
            <p:cNvPr id="8" name="正方形/長方形 7">
              <a:extLst>
                <a:ext uri="{FF2B5EF4-FFF2-40B4-BE49-F238E27FC236}">
                  <a16:creationId xmlns:a16="http://schemas.microsoft.com/office/drawing/2014/main" id="{48D76639-02F1-3709-57BC-598CD51C3344}"/>
                </a:ext>
              </a:extLst>
            </p:cNvPr>
            <p:cNvSpPr/>
            <p:nvPr/>
          </p:nvSpPr>
          <p:spPr>
            <a:xfrm>
              <a:off x="2051719" y="1743658"/>
              <a:ext cx="2771775" cy="1552766"/>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ja-JP" altLang="en-US" sz="1350">
                <a:solidFill>
                  <a:prstClr val="white"/>
                </a:solidFill>
                <a:latin typeface="メイリオ"/>
                <a:ea typeface="メイリオ"/>
              </a:endParaRPr>
            </a:p>
          </p:txBody>
        </p:sp>
      </p:grpSp>
      <p:sp>
        <p:nvSpPr>
          <p:cNvPr id="22" name="テキスト プレースホルダー 2">
            <a:extLst>
              <a:ext uri="{FF2B5EF4-FFF2-40B4-BE49-F238E27FC236}">
                <a16:creationId xmlns:a16="http://schemas.microsoft.com/office/drawing/2014/main" id="{F0352C41-2696-1BCF-2A4B-37E03AABAF67}"/>
              </a:ext>
            </a:extLst>
          </p:cNvPr>
          <p:cNvSpPr txBox="1">
            <a:spLocks/>
          </p:cNvSpPr>
          <p:nvPr/>
        </p:nvSpPr>
        <p:spPr>
          <a:xfrm>
            <a:off x="503548" y="931820"/>
            <a:ext cx="1944216" cy="216043"/>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ja-JP" altLang="en-US" sz="1000" b="1" u="sng" dirty="0">
                <a:solidFill>
                  <a:prstClr val="black"/>
                </a:solidFill>
              </a:rPr>
              <a:t>社会保険事業所マスタ登録</a:t>
            </a:r>
            <a:endParaRPr lang="en-US" altLang="ja-JP" sz="1000" b="1" u="sng" dirty="0">
              <a:solidFill>
                <a:prstClr val="black"/>
              </a:solidFill>
            </a:endParaRPr>
          </a:p>
        </p:txBody>
      </p:sp>
      <p:sp>
        <p:nvSpPr>
          <p:cNvPr id="7" name="テキスト ボックス 6">
            <a:extLst>
              <a:ext uri="{FF2B5EF4-FFF2-40B4-BE49-F238E27FC236}">
                <a16:creationId xmlns:a16="http://schemas.microsoft.com/office/drawing/2014/main" id="{FEE0A487-EA5C-ACD3-930D-447B379CD095}"/>
              </a:ext>
            </a:extLst>
          </p:cNvPr>
          <p:cNvSpPr txBox="1"/>
          <p:nvPr/>
        </p:nvSpPr>
        <p:spPr>
          <a:xfrm>
            <a:off x="6516217" y="1299281"/>
            <a:ext cx="2520280" cy="1052211"/>
          </a:xfrm>
          <a:prstGeom prst="rect">
            <a:avLst/>
          </a:prstGeom>
          <a:noFill/>
        </p:spPr>
        <p:txBody>
          <a:bodyPr wrap="square">
            <a:spAutoFit/>
          </a:bodyPr>
          <a:lstStyle/>
          <a:p>
            <a:pPr>
              <a:lnSpc>
                <a:spcPts val="1900"/>
              </a:lnSpc>
              <a:buClr>
                <a:srgbClr val="F9BE00"/>
              </a:buClr>
            </a:pPr>
            <a:r>
              <a:rPr lang="ja-JP" altLang="en-US" sz="1200" dirty="0">
                <a:solidFill>
                  <a:prstClr val="black"/>
                </a:solidFill>
              </a:rPr>
              <a:t>子ども・子育て支援金率画面にて</a:t>
            </a:r>
            <a:endParaRPr lang="en-US" altLang="ja-JP" sz="1200" dirty="0">
              <a:solidFill>
                <a:prstClr val="black"/>
              </a:solidFill>
            </a:endParaRPr>
          </a:p>
          <a:p>
            <a:pPr>
              <a:lnSpc>
                <a:spcPts val="1900"/>
              </a:lnSpc>
              <a:buClr>
                <a:srgbClr val="F9BE00"/>
              </a:buClr>
            </a:pPr>
            <a:r>
              <a:rPr lang="ja-JP" altLang="en-US" sz="1200" dirty="0">
                <a:solidFill>
                  <a:prstClr val="black"/>
                </a:solidFill>
              </a:rPr>
              <a:t>月次給与の支援金率、</a:t>
            </a:r>
            <a:endParaRPr lang="en-US" altLang="ja-JP" sz="1200" dirty="0">
              <a:solidFill>
                <a:prstClr val="black"/>
              </a:solidFill>
            </a:endParaRPr>
          </a:p>
          <a:p>
            <a:pPr>
              <a:lnSpc>
                <a:spcPts val="1900"/>
              </a:lnSpc>
              <a:buClr>
                <a:srgbClr val="F9BE00"/>
              </a:buClr>
            </a:pPr>
            <a:r>
              <a:rPr lang="ja-JP" altLang="en-US" sz="1200" dirty="0">
                <a:solidFill>
                  <a:prstClr val="black"/>
                </a:solidFill>
              </a:rPr>
              <a:t>賞与の支援金率、</a:t>
            </a:r>
            <a:endParaRPr lang="en-US" altLang="ja-JP" sz="1200" dirty="0">
              <a:solidFill>
                <a:prstClr val="black"/>
              </a:solidFill>
            </a:endParaRPr>
          </a:p>
          <a:p>
            <a:pPr>
              <a:lnSpc>
                <a:spcPts val="1900"/>
              </a:lnSpc>
              <a:buClr>
                <a:srgbClr val="F9BE00"/>
              </a:buClr>
            </a:pPr>
            <a:r>
              <a:rPr lang="ja-JP" altLang="en-US" sz="1200" dirty="0">
                <a:solidFill>
                  <a:prstClr val="black"/>
                </a:solidFill>
              </a:rPr>
              <a:t>端数処理を設定してください</a:t>
            </a:r>
            <a:endParaRPr lang="ja-JP" altLang="en-US" dirty="0"/>
          </a:p>
        </p:txBody>
      </p:sp>
    </p:spTree>
    <p:extLst>
      <p:ext uri="{BB962C8B-B14F-4D97-AF65-F5344CB8AC3E}">
        <p14:creationId xmlns:p14="http://schemas.microsoft.com/office/powerpoint/2010/main" val="25460137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16</a:t>
            </a:fld>
            <a:endParaRPr kumimoji="1" lang="ja-JP" altLang="en-US" dirty="0"/>
          </a:p>
        </p:txBody>
      </p:sp>
      <p:sp>
        <p:nvSpPr>
          <p:cNvPr id="4" name="タイトル 3"/>
          <p:cNvSpPr>
            <a:spLocks noGrp="1"/>
          </p:cNvSpPr>
          <p:nvPr>
            <p:ph type="title"/>
          </p:nvPr>
        </p:nvSpPr>
        <p:spPr>
          <a:xfrm>
            <a:off x="358775" y="267494"/>
            <a:ext cx="8065225" cy="584267"/>
          </a:xfrm>
        </p:spPr>
        <p:txBody>
          <a:bodyPr/>
          <a:lstStyle/>
          <a:p>
            <a:r>
              <a:rPr lang="en-US" altLang="ja-JP" sz="2400" dirty="0" err="1">
                <a:latin typeface="+mn-ea"/>
              </a:rPr>
              <a:t>SuperStream</a:t>
            </a:r>
            <a:r>
              <a:rPr lang="en-US" altLang="ja-JP" sz="2400" dirty="0">
                <a:latin typeface="+mn-ea"/>
              </a:rPr>
              <a:t>-NX </a:t>
            </a:r>
            <a:r>
              <a:rPr lang="ja-JP" altLang="en-US" sz="2400" dirty="0">
                <a:latin typeface="+mn-ea"/>
              </a:rPr>
              <a:t>人事給与管理 </a:t>
            </a:r>
            <a:r>
              <a:rPr lang="ja-JP" altLang="en-US" sz="1800" dirty="0">
                <a:latin typeface="+mn-ea"/>
              </a:rPr>
              <a:t>機能改善</a:t>
            </a:r>
            <a:r>
              <a:rPr lang="en-US" altLang="ja-JP" sz="1800" dirty="0">
                <a:latin typeface="+mn-ea"/>
              </a:rPr>
              <a:t>2025.10</a:t>
            </a:r>
            <a:r>
              <a:rPr lang="ja-JP" altLang="en-US" sz="1800" dirty="0">
                <a:latin typeface="+mn-ea"/>
              </a:rPr>
              <a:t>～</a:t>
            </a:r>
            <a:br>
              <a:rPr lang="en-US" altLang="ja-JP" sz="2800" dirty="0"/>
            </a:br>
            <a:r>
              <a:rPr lang="ja-JP" altLang="en-US" sz="1800" dirty="0"/>
              <a:t>１．子ども・子育て支援金制度対応</a:t>
            </a:r>
            <a:endParaRPr kumimoji="1" lang="ja-JP" altLang="en-US" dirty="0"/>
          </a:p>
        </p:txBody>
      </p:sp>
      <p:sp>
        <p:nvSpPr>
          <p:cNvPr id="5" name="フッター プレースホルダー 4"/>
          <p:cNvSpPr>
            <a:spLocks noGrp="1"/>
          </p:cNvSpPr>
          <p:nvPr>
            <p:ph type="ftr" sz="quarter" idx="3"/>
          </p:nvPr>
        </p:nvSpPr>
        <p:spPr/>
        <p:txBody>
          <a:bodyPr/>
          <a:lstStyle/>
          <a:p>
            <a:r>
              <a:rPr lang="en-US" altLang="ja-JP"/>
              <a:t>©2026 Canon IT Solutions Inc. All rights reserved.</a:t>
            </a:r>
            <a:endParaRPr lang="ja-JP" altLang="en-US" dirty="0"/>
          </a:p>
        </p:txBody>
      </p:sp>
      <p:sp>
        <p:nvSpPr>
          <p:cNvPr id="22" name="テキスト プレースホルダー 2">
            <a:extLst>
              <a:ext uri="{FF2B5EF4-FFF2-40B4-BE49-F238E27FC236}">
                <a16:creationId xmlns:a16="http://schemas.microsoft.com/office/drawing/2014/main" id="{F0352C41-2696-1BCF-2A4B-37E03AABAF67}"/>
              </a:ext>
            </a:extLst>
          </p:cNvPr>
          <p:cNvSpPr txBox="1">
            <a:spLocks/>
          </p:cNvSpPr>
          <p:nvPr/>
        </p:nvSpPr>
        <p:spPr>
          <a:xfrm>
            <a:off x="503548" y="931820"/>
            <a:ext cx="1944216" cy="216043"/>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ja-JP" altLang="en-US" sz="1000" b="1" u="sng" dirty="0">
                <a:solidFill>
                  <a:prstClr val="black"/>
                </a:solidFill>
              </a:rPr>
              <a:t>給与明細書</a:t>
            </a:r>
            <a:endParaRPr lang="en-US" altLang="ja-JP" sz="1000" b="1" u="sng" dirty="0">
              <a:solidFill>
                <a:prstClr val="black"/>
              </a:solidFill>
            </a:endParaRPr>
          </a:p>
        </p:txBody>
      </p:sp>
      <p:grpSp>
        <p:nvGrpSpPr>
          <p:cNvPr id="14" name="グループ化 13">
            <a:extLst>
              <a:ext uri="{FF2B5EF4-FFF2-40B4-BE49-F238E27FC236}">
                <a16:creationId xmlns:a16="http://schemas.microsoft.com/office/drawing/2014/main" id="{3871C4CE-F6D5-D019-7CE4-B479A446CD27}"/>
              </a:ext>
            </a:extLst>
          </p:cNvPr>
          <p:cNvGrpSpPr/>
          <p:nvPr/>
        </p:nvGrpSpPr>
        <p:grpSpPr>
          <a:xfrm>
            <a:off x="451329" y="1123386"/>
            <a:ext cx="6856975" cy="3492000"/>
            <a:chOff x="358775" y="1224000"/>
            <a:chExt cx="6856975" cy="3492000"/>
          </a:xfrm>
        </p:grpSpPr>
        <p:pic>
          <p:nvPicPr>
            <p:cNvPr id="3" name="図 2">
              <a:extLst>
                <a:ext uri="{FF2B5EF4-FFF2-40B4-BE49-F238E27FC236}">
                  <a16:creationId xmlns:a16="http://schemas.microsoft.com/office/drawing/2014/main" id="{FAD773B9-B445-E5D8-EE42-83A95C23E4AA}"/>
                </a:ext>
              </a:extLst>
            </p:cNvPr>
            <p:cNvPicPr>
              <a:picLocks noChangeAspect="1"/>
            </p:cNvPicPr>
            <p:nvPr/>
          </p:nvPicPr>
          <p:blipFill>
            <a:blip r:embed="rId2" cstate="print">
              <a:extLst>
                <a:ext uri="{28A0092B-C50C-407E-A947-70E740481C1C}">
                  <a14:useLocalDpi xmlns:a14="http://schemas.microsoft.com/office/drawing/2010/main" val="0"/>
                </a:ext>
              </a:extLst>
            </a:blip>
            <a:srcRect t="-911"/>
            <a:stretch/>
          </p:blipFill>
          <p:spPr>
            <a:xfrm>
              <a:off x="358775" y="1224000"/>
              <a:ext cx="3868643" cy="3492000"/>
            </a:xfrm>
            <a:prstGeom prst="rect">
              <a:avLst/>
            </a:prstGeom>
          </p:spPr>
        </p:pic>
        <p:sp>
          <p:nvSpPr>
            <p:cNvPr id="9" name="吹き出し: 四角形 8">
              <a:extLst>
                <a:ext uri="{FF2B5EF4-FFF2-40B4-BE49-F238E27FC236}">
                  <a16:creationId xmlns:a16="http://schemas.microsoft.com/office/drawing/2014/main" id="{6EB1F80B-107D-2164-203A-0A68D94B71B8}"/>
                </a:ext>
              </a:extLst>
            </p:cNvPr>
            <p:cNvSpPr/>
            <p:nvPr/>
          </p:nvSpPr>
          <p:spPr>
            <a:xfrm>
              <a:off x="4803482" y="3102762"/>
              <a:ext cx="2412268" cy="730674"/>
            </a:xfrm>
            <a:prstGeom prst="wedgeRectCallout">
              <a:avLst>
                <a:gd name="adj1" fmla="val -73598"/>
                <a:gd name="adj2" fmla="val 149709"/>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rPr>
                <a:t>「子ども・子育て支援金」は「社会保険料」に合算されます</a:t>
              </a:r>
            </a:p>
          </p:txBody>
        </p:sp>
      </p:grpSp>
      <p:sp>
        <p:nvSpPr>
          <p:cNvPr id="8" name="正方形/長方形 7">
            <a:extLst>
              <a:ext uri="{FF2B5EF4-FFF2-40B4-BE49-F238E27FC236}">
                <a16:creationId xmlns:a16="http://schemas.microsoft.com/office/drawing/2014/main" id="{CD50A4AB-8602-7CF6-4EAC-82D3FA175890}"/>
              </a:ext>
            </a:extLst>
          </p:cNvPr>
          <p:cNvSpPr/>
          <p:nvPr/>
        </p:nvSpPr>
        <p:spPr>
          <a:xfrm>
            <a:off x="1745118" y="2931790"/>
            <a:ext cx="1170698" cy="108012"/>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ja-JP" altLang="en-US" sz="1350">
              <a:solidFill>
                <a:prstClr val="white"/>
              </a:solidFill>
              <a:latin typeface="メイリオ"/>
              <a:ea typeface="メイリオ"/>
            </a:endParaRPr>
          </a:p>
        </p:txBody>
      </p:sp>
      <p:sp>
        <p:nvSpPr>
          <p:cNvPr id="11" name="正方形/長方形 10">
            <a:extLst>
              <a:ext uri="{FF2B5EF4-FFF2-40B4-BE49-F238E27FC236}">
                <a16:creationId xmlns:a16="http://schemas.microsoft.com/office/drawing/2014/main" id="{A3E0EE3E-77B4-DB17-9CAD-7B50D3169345}"/>
              </a:ext>
            </a:extLst>
          </p:cNvPr>
          <p:cNvSpPr/>
          <p:nvPr/>
        </p:nvSpPr>
        <p:spPr>
          <a:xfrm>
            <a:off x="3095836" y="4443958"/>
            <a:ext cx="1224136" cy="108012"/>
          </a:xfrm>
          <a:prstGeom prst="rect">
            <a:avLst/>
          </a:prstGeom>
          <a:noFill/>
          <a:ln>
            <a:solidFill>
              <a:schemeClr val="accent3">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ja-JP" altLang="en-US" sz="1350">
              <a:solidFill>
                <a:prstClr val="white"/>
              </a:solidFill>
              <a:latin typeface="メイリオ"/>
              <a:ea typeface="メイリオ"/>
            </a:endParaRPr>
          </a:p>
        </p:txBody>
      </p:sp>
    </p:spTree>
    <p:extLst>
      <p:ext uri="{BB962C8B-B14F-4D97-AF65-F5344CB8AC3E}">
        <p14:creationId xmlns:p14="http://schemas.microsoft.com/office/powerpoint/2010/main" val="23358943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17</a:t>
            </a:fld>
            <a:endParaRPr kumimoji="1" lang="ja-JP" altLang="en-US" dirty="0"/>
          </a:p>
        </p:txBody>
      </p:sp>
      <p:sp>
        <p:nvSpPr>
          <p:cNvPr id="4" name="タイトル 3"/>
          <p:cNvSpPr>
            <a:spLocks noGrp="1"/>
          </p:cNvSpPr>
          <p:nvPr>
            <p:ph type="title"/>
          </p:nvPr>
        </p:nvSpPr>
        <p:spPr>
          <a:xfrm>
            <a:off x="358775" y="267494"/>
            <a:ext cx="8065225" cy="584267"/>
          </a:xfrm>
        </p:spPr>
        <p:txBody>
          <a:bodyPr/>
          <a:lstStyle/>
          <a:p>
            <a:r>
              <a:rPr lang="en-US" altLang="ja-JP" sz="2400" dirty="0" err="1">
                <a:latin typeface="+mn-ea"/>
              </a:rPr>
              <a:t>SuperStream</a:t>
            </a:r>
            <a:r>
              <a:rPr lang="en-US" altLang="ja-JP" sz="2400" dirty="0">
                <a:latin typeface="+mn-ea"/>
              </a:rPr>
              <a:t>-NX </a:t>
            </a:r>
            <a:r>
              <a:rPr lang="ja-JP" altLang="en-US" sz="2400" dirty="0">
                <a:latin typeface="+mn-ea"/>
              </a:rPr>
              <a:t>人事給与管理 </a:t>
            </a:r>
            <a:r>
              <a:rPr lang="ja-JP" altLang="en-US" sz="1800" dirty="0">
                <a:latin typeface="+mn-ea"/>
              </a:rPr>
              <a:t>機能改善</a:t>
            </a:r>
            <a:r>
              <a:rPr lang="en-US" altLang="ja-JP" sz="1800" dirty="0">
                <a:latin typeface="+mn-ea"/>
              </a:rPr>
              <a:t>2025.10</a:t>
            </a:r>
            <a:r>
              <a:rPr lang="ja-JP" altLang="en-US" sz="1800" dirty="0">
                <a:latin typeface="+mn-ea"/>
              </a:rPr>
              <a:t>～</a:t>
            </a:r>
            <a:br>
              <a:rPr lang="en-US" altLang="ja-JP" sz="2800" dirty="0"/>
            </a:br>
            <a:r>
              <a:rPr lang="ja-JP" altLang="en-US" sz="1800" dirty="0"/>
              <a:t>１．子ども・子育て支援金制度対応</a:t>
            </a:r>
            <a:endParaRPr kumimoji="1" lang="ja-JP" altLang="en-US" dirty="0"/>
          </a:p>
        </p:txBody>
      </p:sp>
      <p:sp>
        <p:nvSpPr>
          <p:cNvPr id="5" name="フッター プレースホルダー 4"/>
          <p:cNvSpPr>
            <a:spLocks noGrp="1"/>
          </p:cNvSpPr>
          <p:nvPr>
            <p:ph type="ftr" sz="quarter" idx="3"/>
          </p:nvPr>
        </p:nvSpPr>
        <p:spPr/>
        <p:txBody>
          <a:bodyPr/>
          <a:lstStyle/>
          <a:p>
            <a:r>
              <a:rPr lang="en-US" altLang="ja-JP"/>
              <a:t>©2026 Canon IT Solutions Inc. All rights reserved.</a:t>
            </a:r>
            <a:endParaRPr lang="ja-JP" altLang="en-US" dirty="0"/>
          </a:p>
        </p:txBody>
      </p:sp>
      <p:sp>
        <p:nvSpPr>
          <p:cNvPr id="22" name="テキスト プレースホルダー 2">
            <a:extLst>
              <a:ext uri="{FF2B5EF4-FFF2-40B4-BE49-F238E27FC236}">
                <a16:creationId xmlns:a16="http://schemas.microsoft.com/office/drawing/2014/main" id="{F0352C41-2696-1BCF-2A4B-37E03AABAF67}"/>
              </a:ext>
            </a:extLst>
          </p:cNvPr>
          <p:cNvSpPr txBox="1">
            <a:spLocks/>
          </p:cNvSpPr>
          <p:nvPr/>
        </p:nvSpPr>
        <p:spPr>
          <a:xfrm>
            <a:off x="503548" y="931820"/>
            <a:ext cx="1944216" cy="216043"/>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ja-JP" altLang="en-US" sz="1000" b="1" u="sng" dirty="0">
                <a:solidFill>
                  <a:prstClr val="black"/>
                </a:solidFill>
              </a:rPr>
              <a:t>給与支給控除明細書</a:t>
            </a:r>
            <a:endParaRPr lang="en-US" altLang="ja-JP" sz="1000" b="1" u="sng" dirty="0">
              <a:solidFill>
                <a:prstClr val="black"/>
              </a:solidFill>
            </a:endParaRPr>
          </a:p>
        </p:txBody>
      </p:sp>
      <p:pic>
        <p:nvPicPr>
          <p:cNvPr id="8" name="図 7">
            <a:extLst>
              <a:ext uri="{FF2B5EF4-FFF2-40B4-BE49-F238E27FC236}">
                <a16:creationId xmlns:a16="http://schemas.microsoft.com/office/drawing/2014/main" id="{E3FA39CE-4150-E94D-E31B-F0683A6BC7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8776" y="1219167"/>
            <a:ext cx="5458587" cy="3577137"/>
          </a:xfrm>
          <a:prstGeom prst="rect">
            <a:avLst/>
          </a:prstGeom>
        </p:spPr>
      </p:pic>
      <p:sp>
        <p:nvSpPr>
          <p:cNvPr id="12" name="吹き出し: 四角形 11">
            <a:extLst>
              <a:ext uri="{FF2B5EF4-FFF2-40B4-BE49-F238E27FC236}">
                <a16:creationId xmlns:a16="http://schemas.microsoft.com/office/drawing/2014/main" id="{5A11E4F6-0CEF-BA1D-0E30-83A8723153BD}"/>
              </a:ext>
            </a:extLst>
          </p:cNvPr>
          <p:cNvSpPr/>
          <p:nvPr/>
        </p:nvSpPr>
        <p:spPr>
          <a:xfrm>
            <a:off x="6005494" y="3985480"/>
            <a:ext cx="2412268" cy="730674"/>
          </a:xfrm>
          <a:prstGeom prst="wedgeRectCallout">
            <a:avLst>
              <a:gd name="adj1" fmla="val -51801"/>
              <a:gd name="adj2" fmla="val -128477"/>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rPr>
              <a:t>「子ども・子育て支援金」</a:t>
            </a:r>
            <a:endParaRPr kumimoji="1" lang="en-US" altLang="ja-JP" sz="1200" dirty="0">
              <a:solidFill>
                <a:schemeClr val="tx1"/>
              </a:solidFill>
            </a:endParaRPr>
          </a:p>
          <a:p>
            <a:pPr algn="ctr"/>
            <a:r>
              <a:rPr kumimoji="1" lang="ja-JP" altLang="en-US" sz="1200" dirty="0">
                <a:solidFill>
                  <a:schemeClr val="tx1"/>
                </a:solidFill>
              </a:rPr>
              <a:t>項目追加</a:t>
            </a:r>
          </a:p>
        </p:txBody>
      </p:sp>
      <p:sp>
        <p:nvSpPr>
          <p:cNvPr id="3" name="正方形/長方形 2">
            <a:extLst>
              <a:ext uri="{FF2B5EF4-FFF2-40B4-BE49-F238E27FC236}">
                <a16:creationId xmlns:a16="http://schemas.microsoft.com/office/drawing/2014/main" id="{9733783A-49F4-42DA-B43B-E1DDE5DBD9D4}"/>
              </a:ext>
            </a:extLst>
          </p:cNvPr>
          <p:cNvSpPr/>
          <p:nvPr/>
        </p:nvSpPr>
        <p:spPr>
          <a:xfrm>
            <a:off x="5472100" y="1671650"/>
            <a:ext cx="345263" cy="3124654"/>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ja-JP" altLang="en-US" sz="1350">
              <a:solidFill>
                <a:prstClr val="white"/>
              </a:solidFill>
              <a:latin typeface="メイリオ"/>
              <a:ea typeface="メイリオ"/>
            </a:endParaRPr>
          </a:p>
        </p:txBody>
      </p:sp>
    </p:spTree>
    <p:extLst>
      <p:ext uri="{BB962C8B-B14F-4D97-AF65-F5344CB8AC3E}">
        <p14:creationId xmlns:p14="http://schemas.microsoft.com/office/powerpoint/2010/main" val="12983656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48A66BC6-DB75-60C5-73EB-D980283A52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548" y="1219229"/>
            <a:ext cx="4899201" cy="3496925"/>
          </a:xfrm>
          <a:prstGeom prst="rect">
            <a:avLst/>
          </a:prstGeom>
        </p:spPr>
      </p:pic>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18</a:t>
            </a:fld>
            <a:endParaRPr kumimoji="1" lang="ja-JP" altLang="en-US" dirty="0"/>
          </a:p>
        </p:txBody>
      </p:sp>
      <p:sp>
        <p:nvSpPr>
          <p:cNvPr id="4" name="タイトル 3"/>
          <p:cNvSpPr>
            <a:spLocks noGrp="1"/>
          </p:cNvSpPr>
          <p:nvPr>
            <p:ph type="title"/>
          </p:nvPr>
        </p:nvSpPr>
        <p:spPr>
          <a:xfrm>
            <a:off x="358775" y="267494"/>
            <a:ext cx="8065225" cy="584267"/>
          </a:xfrm>
        </p:spPr>
        <p:txBody>
          <a:bodyPr/>
          <a:lstStyle/>
          <a:p>
            <a:r>
              <a:rPr lang="en-US" altLang="ja-JP" sz="2400" dirty="0" err="1">
                <a:latin typeface="+mn-ea"/>
              </a:rPr>
              <a:t>SuperStream</a:t>
            </a:r>
            <a:r>
              <a:rPr lang="en-US" altLang="ja-JP" sz="2400" dirty="0">
                <a:latin typeface="+mn-ea"/>
              </a:rPr>
              <a:t>-NX </a:t>
            </a:r>
            <a:r>
              <a:rPr lang="ja-JP" altLang="en-US" sz="2400" dirty="0">
                <a:latin typeface="+mn-ea"/>
              </a:rPr>
              <a:t>人事給与管理 </a:t>
            </a:r>
            <a:r>
              <a:rPr lang="ja-JP" altLang="en-US" sz="1800" dirty="0">
                <a:latin typeface="+mn-ea"/>
              </a:rPr>
              <a:t>機能改善</a:t>
            </a:r>
            <a:r>
              <a:rPr lang="en-US" altLang="ja-JP" sz="1800" dirty="0">
                <a:latin typeface="+mn-ea"/>
              </a:rPr>
              <a:t>2025.10</a:t>
            </a:r>
            <a:r>
              <a:rPr lang="ja-JP" altLang="en-US" sz="1800" dirty="0">
                <a:latin typeface="+mn-ea"/>
              </a:rPr>
              <a:t>～</a:t>
            </a:r>
            <a:br>
              <a:rPr lang="en-US" altLang="ja-JP" sz="2800" dirty="0"/>
            </a:br>
            <a:r>
              <a:rPr lang="ja-JP" altLang="en-US" sz="1800" dirty="0"/>
              <a:t>１．子ども・子育て支援金制度対応</a:t>
            </a:r>
            <a:endParaRPr kumimoji="1" lang="ja-JP" altLang="en-US" dirty="0"/>
          </a:p>
        </p:txBody>
      </p:sp>
      <p:sp>
        <p:nvSpPr>
          <p:cNvPr id="5" name="フッター プレースホルダー 4"/>
          <p:cNvSpPr>
            <a:spLocks noGrp="1"/>
          </p:cNvSpPr>
          <p:nvPr>
            <p:ph type="ftr" sz="quarter" idx="3"/>
          </p:nvPr>
        </p:nvSpPr>
        <p:spPr/>
        <p:txBody>
          <a:bodyPr/>
          <a:lstStyle/>
          <a:p>
            <a:r>
              <a:rPr lang="en-US" altLang="ja-JP"/>
              <a:t>©2026 Canon IT Solutions Inc. All rights reserved.</a:t>
            </a:r>
            <a:endParaRPr lang="ja-JP" altLang="en-US" dirty="0"/>
          </a:p>
        </p:txBody>
      </p:sp>
      <p:sp>
        <p:nvSpPr>
          <p:cNvPr id="22" name="テキスト プレースホルダー 2">
            <a:extLst>
              <a:ext uri="{FF2B5EF4-FFF2-40B4-BE49-F238E27FC236}">
                <a16:creationId xmlns:a16="http://schemas.microsoft.com/office/drawing/2014/main" id="{F0352C41-2696-1BCF-2A4B-37E03AABAF67}"/>
              </a:ext>
            </a:extLst>
          </p:cNvPr>
          <p:cNvSpPr txBox="1">
            <a:spLocks/>
          </p:cNvSpPr>
          <p:nvPr/>
        </p:nvSpPr>
        <p:spPr>
          <a:xfrm>
            <a:off x="503548" y="931820"/>
            <a:ext cx="1944216" cy="216043"/>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ja-JP" altLang="en-US" sz="1000" b="1" u="sng" dirty="0">
                <a:solidFill>
                  <a:prstClr val="black"/>
                </a:solidFill>
              </a:rPr>
              <a:t>給与人件費明細表</a:t>
            </a:r>
            <a:endParaRPr lang="en-US" altLang="ja-JP" sz="1000" b="1" u="sng" dirty="0">
              <a:solidFill>
                <a:prstClr val="black"/>
              </a:solidFill>
            </a:endParaRPr>
          </a:p>
        </p:txBody>
      </p:sp>
      <p:grpSp>
        <p:nvGrpSpPr>
          <p:cNvPr id="14" name="グループ化 13">
            <a:extLst>
              <a:ext uri="{FF2B5EF4-FFF2-40B4-BE49-F238E27FC236}">
                <a16:creationId xmlns:a16="http://schemas.microsoft.com/office/drawing/2014/main" id="{AAD10898-D2C0-A345-01C8-CDDEA37098DD}"/>
              </a:ext>
            </a:extLst>
          </p:cNvPr>
          <p:cNvGrpSpPr/>
          <p:nvPr/>
        </p:nvGrpSpPr>
        <p:grpSpPr>
          <a:xfrm>
            <a:off x="476648" y="2531636"/>
            <a:ext cx="2476500" cy="436055"/>
            <a:chOff x="5544108" y="1887674"/>
            <a:chExt cx="2476500" cy="436055"/>
          </a:xfrm>
        </p:grpSpPr>
        <p:sp>
          <p:nvSpPr>
            <p:cNvPr id="10" name="正方形/長方形 9">
              <a:extLst>
                <a:ext uri="{FF2B5EF4-FFF2-40B4-BE49-F238E27FC236}">
                  <a16:creationId xmlns:a16="http://schemas.microsoft.com/office/drawing/2014/main" id="{6A6C9CAF-F5FC-EFAA-6E52-4D4E33303B95}"/>
                </a:ext>
              </a:extLst>
            </p:cNvPr>
            <p:cNvSpPr/>
            <p:nvPr/>
          </p:nvSpPr>
          <p:spPr>
            <a:xfrm>
              <a:off x="5544108" y="1887674"/>
              <a:ext cx="2476500" cy="436055"/>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pic>
          <p:nvPicPr>
            <p:cNvPr id="13" name="図 12">
              <a:extLst>
                <a:ext uri="{FF2B5EF4-FFF2-40B4-BE49-F238E27FC236}">
                  <a16:creationId xmlns:a16="http://schemas.microsoft.com/office/drawing/2014/main" id="{D715B3DA-FB1C-A616-F8D8-010CFE384238}"/>
                </a:ext>
              </a:extLst>
            </p:cNvPr>
            <p:cNvPicPr>
              <a:picLocks noChangeAspect="1"/>
            </p:cNvPicPr>
            <p:nvPr/>
          </p:nvPicPr>
          <p:blipFill>
            <a:blip r:embed="rId3" cstate="print">
              <a:extLst>
                <a:ext uri="{28A0092B-C50C-407E-A947-70E740481C1C}">
                  <a14:useLocalDpi xmlns:a14="http://schemas.microsoft.com/office/drawing/2010/main" val="0"/>
                </a:ext>
              </a:extLst>
            </a:blip>
            <a:srcRect b="-1"/>
            <a:stretch/>
          </p:blipFill>
          <p:spPr>
            <a:xfrm>
              <a:off x="5617768" y="1940279"/>
              <a:ext cx="2329180" cy="343439"/>
            </a:xfrm>
            <a:prstGeom prst="rect">
              <a:avLst/>
            </a:prstGeom>
          </p:spPr>
        </p:pic>
      </p:grpSp>
      <p:sp>
        <p:nvSpPr>
          <p:cNvPr id="15" name="正方形/長方形 14">
            <a:extLst>
              <a:ext uri="{FF2B5EF4-FFF2-40B4-BE49-F238E27FC236}">
                <a16:creationId xmlns:a16="http://schemas.microsoft.com/office/drawing/2014/main" id="{1CC3EBAF-1511-57CF-6CEE-6969926BB16B}"/>
              </a:ext>
            </a:extLst>
          </p:cNvPr>
          <p:cNvSpPr/>
          <p:nvPr/>
        </p:nvSpPr>
        <p:spPr>
          <a:xfrm>
            <a:off x="3815916" y="3435846"/>
            <a:ext cx="2340260" cy="809625"/>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pic>
        <p:nvPicPr>
          <p:cNvPr id="16" name="図 15">
            <a:extLst>
              <a:ext uri="{FF2B5EF4-FFF2-40B4-BE49-F238E27FC236}">
                <a16:creationId xmlns:a16="http://schemas.microsoft.com/office/drawing/2014/main" id="{2BA75188-039E-A1F8-E014-02337A28645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87924" y="3569196"/>
            <a:ext cx="2190750" cy="401955"/>
          </a:xfrm>
          <a:prstGeom prst="rect">
            <a:avLst/>
          </a:prstGeom>
        </p:spPr>
      </p:pic>
      <p:sp>
        <p:nvSpPr>
          <p:cNvPr id="19" name="吹き出し: 四角形 18">
            <a:extLst>
              <a:ext uri="{FF2B5EF4-FFF2-40B4-BE49-F238E27FC236}">
                <a16:creationId xmlns:a16="http://schemas.microsoft.com/office/drawing/2014/main" id="{711CC516-1508-F87F-F548-9B1409E7AA08}"/>
              </a:ext>
            </a:extLst>
          </p:cNvPr>
          <p:cNvSpPr/>
          <p:nvPr/>
        </p:nvSpPr>
        <p:spPr>
          <a:xfrm>
            <a:off x="6010169" y="1777692"/>
            <a:ext cx="2412268" cy="730674"/>
          </a:xfrm>
          <a:prstGeom prst="wedgeRectCallout">
            <a:avLst>
              <a:gd name="adj1" fmla="val -66016"/>
              <a:gd name="adj2" fmla="val 172653"/>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a:solidFill>
                  <a:schemeClr val="tx1"/>
                </a:solidFill>
              </a:rPr>
              <a:t>個人負担分は「控除小計」</a:t>
            </a:r>
            <a:endParaRPr kumimoji="1" lang="en-US" altLang="ja-JP" sz="1200" dirty="0">
              <a:solidFill>
                <a:schemeClr val="tx1"/>
              </a:solidFill>
            </a:endParaRPr>
          </a:p>
          <a:p>
            <a:r>
              <a:rPr lang="ja-JP" altLang="en-US" sz="1200" dirty="0">
                <a:solidFill>
                  <a:schemeClr val="tx1"/>
                </a:solidFill>
              </a:rPr>
              <a:t>会社負担分は「法定福利費計」</a:t>
            </a:r>
            <a:endParaRPr lang="en-US" altLang="ja-JP" sz="1200" dirty="0">
              <a:solidFill>
                <a:schemeClr val="tx1"/>
              </a:solidFill>
            </a:endParaRPr>
          </a:p>
          <a:p>
            <a:r>
              <a:rPr kumimoji="1" lang="ja-JP" altLang="en-US" sz="1200" dirty="0">
                <a:solidFill>
                  <a:schemeClr val="tx1"/>
                </a:solidFill>
              </a:rPr>
              <a:t>にそれぞれ合算されます</a:t>
            </a:r>
          </a:p>
        </p:txBody>
      </p:sp>
      <p:sp>
        <p:nvSpPr>
          <p:cNvPr id="7" name="正方形/長方形 6">
            <a:extLst>
              <a:ext uri="{FF2B5EF4-FFF2-40B4-BE49-F238E27FC236}">
                <a16:creationId xmlns:a16="http://schemas.microsoft.com/office/drawing/2014/main" id="{EC636C4F-CBAF-CD9C-6447-14FB5DBDF6AD}"/>
              </a:ext>
            </a:extLst>
          </p:cNvPr>
          <p:cNvSpPr/>
          <p:nvPr/>
        </p:nvSpPr>
        <p:spPr>
          <a:xfrm>
            <a:off x="2959536" y="2643758"/>
            <a:ext cx="1180416" cy="180020"/>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ja-JP" altLang="en-US" sz="1350">
              <a:solidFill>
                <a:prstClr val="white"/>
              </a:solidFill>
              <a:latin typeface="メイリオ"/>
              <a:ea typeface="メイリオ"/>
            </a:endParaRPr>
          </a:p>
        </p:txBody>
      </p:sp>
      <p:sp>
        <p:nvSpPr>
          <p:cNvPr id="9" name="正方形/長方形 8">
            <a:extLst>
              <a:ext uri="{FF2B5EF4-FFF2-40B4-BE49-F238E27FC236}">
                <a16:creationId xmlns:a16="http://schemas.microsoft.com/office/drawing/2014/main" id="{8E20BAA6-11EA-1746-443E-16CEDCFFB449}"/>
              </a:ext>
            </a:extLst>
          </p:cNvPr>
          <p:cNvSpPr/>
          <p:nvPr/>
        </p:nvSpPr>
        <p:spPr>
          <a:xfrm>
            <a:off x="2953148" y="4464354"/>
            <a:ext cx="1186804" cy="251800"/>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ja-JP" altLang="en-US" sz="1350">
              <a:solidFill>
                <a:prstClr val="white"/>
              </a:solidFill>
              <a:latin typeface="メイリオ"/>
              <a:ea typeface="メイリオ"/>
            </a:endParaRPr>
          </a:p>
        </p:txBody>
      </p:sp>
    </p:spTree>
    <p:extLst>
      <p:ext uri="{BB962C8B-B14F-4D97-AF65-F5344CB8AC3E}">
        <p14:creationId xmlns:p14="http://schemas.microsoft.com/office/powerpoint/2010/main" val="5810927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83183261-B892-1CF5-F877-CC0BCBBF79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8869" y="1300127"/>
            <a:ext cx="8173591" cy="2207727"/>
          </a:xfrm>
          <a:prstGeom prst="rect">
            <a:avLst/>
          </a:prstGeom>
        </p:spPr>
      </p:pic>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19</a:t>
            </a:fld>
            <a:endParaRPr kumimoji="1" lang="ja-JP" altLang="en-US" dirty="0"/>
          </a:p>
        </p:txBody>
      </p:sp>
      <p:sp>
        <p:nvSpPr>
          <p:cNvPr id="4" name="タイトル 3"/>
          <p:cNvSpPr>
            <a:spLocks noGrp="1"/>
          </p:cNvSpPr>
          <p:nvPr>
            <p:ph type="title"/>
          </p:nvPr>
        </p:nvSpPr>
        <p:spPr>
          <a:xfrm>
            <a:off x="358775" y="267494"/>
            <a:ext cx="8065225" cy="584267"/>
          </a:xfrm>
        </p:spPr>
        <p:txBody>
          <a:bodyPr/>
          <a:lstStyle/>
          <a:p>
            <a:r>
              <a:rPr lang="en-US" altLang="ja-JP" sz="2400" dirty="0" err="1">
                <a:latin typeface="+mn-ea"/>
              </a:rPr>
              <a:t>SuperStream</a:t>
            </a:r>
            <a:r>
              <a:rPr lang="en-US" altLang="ja-JP" sz="2400" dirty="0">
                <a:latin typeface="+mn-ea"/>
              </a:rPr>
              <a:t>-NX </a:t>
            </a:r>
            <a:r>
              <a:rPr lang="ja-JP" altLang="en-US" sz="2400" dirty="0">
                <a:latin typeface="+mn-ea"/>
              </a:rPr>
              <a:t>人事給与管理 </a:t>
            </a:r>
            <a:r>
              <a:rPr lang="ja-JP" altLang="en-US" sz="1800" dirty="0">
                <a:latin typeface="+mn-ea"/>
              </a:rPr>
              <a:t>機能改善</a:t>
            </a:r>
            <a:r>
              <a:rPr lang="en-US" altLang="ja-JP" sz="1800" dirty="0">
                <a:latin typeface="+mn-ea"/>
              </a:rPr>
              <a:t>2025.10</a:t>
            </a:r>
            <a:r>
              <a:rPr lang="ja-JP" altLang="en-US" sz="1800" dirty="0">
                <a:latin typeface="+mn-ea"/>
              </a:rPr>
              <a:t>～</a:t>
            </a:r>
            <a:br>
              <a:rPr lang="en-US" altLang="ja-JP" sz="2800" dirty="0"/>
            </a:br>
            <a:r>
              <a:rPr lang="ja-JP" altLang="en-US" sz="1800" dirty="0"/>
              <a:t>１．子ども・子育て支援金制度対応</a:t>
            </a:r>
            <a:endParaRPr kumimoji="1" lang="ja-JP" altLang="en-US" dirty="0"/>
          </a:p>
        </p:txBody>
      </p:sp>
      <p:sp>
        <p:nvSpPr>
          <p:cNvPr id="5" name="フッター プレースホルダー 4"/>
          <p:cNvSpPr>
            <a:spLocks noGrp="1"/>
          </p:cNvSpPr>
          <p:nvPr>
            <p:ph type="ftr" sz="quarter" idx="3"/>
          </p:nvPr>
        </p:nvSpPr>
        <p:spPr/>
        <p:txBody>
          <a:bodyPr/>
          <a:lstStyle/>
          <a:p>
            <a:r>
              <a:rPr lang="en-US" altLang="ja-JP"/>
              <a:t>©2026 Canon IT Solutions Inc. All rights reserved.</a:t>
            </a:r>
            <a:endParaRPr lang="ja-JP" altLang="en-US" dirty="0"/>
          </a:p>
        </p:txBody>
      </p:sp>
      <p:sp>
        <p:nvSpPr>
          <p:cNvPr id="22" name="テキスト プレースホルダー 2">
            <a:extLst>
              <a:ext uri="{FF2B5EF4-FFF2-40B4-BE49-F238E27FC236}">
                <a16:creationId xmlns:a16="http://schemas.microsoft.com/office/drawing/2014/main" id="{F0352C41-2696-1BCF-2A4B-37E03AABAF67}"/>
              </a:ext>
            </a:extLst>
          </p:cNvPr>
          <p:cNvSpPr txBox="1">
            <a:spLocks/>
          </p:cNvSpPr>
          <p:nvPr/>
        </p:nvSpPr>
        <p:spPr>
          <a:xfrm>
            <a:off x="503548" y="931820"/>
            <a:ext cx="1944216" cy="216043"/>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ja-JP" altLang="en-US" sz="1000" b="1" u="sng" dirty="0">
                <a:solidFill>
                  <a:prstClr val="black"/>
                </a:solidFill>
              </a:rPr>
              <a:t>社会保険料納付一覧表</a:t>
            </a:r>
            <a:endParaRPr lang="en-US" altLang="ja-JP" sz="1000" b="1" u="sng" dirty="0">
              <a:solidFill>
                <a:prstClr val="black"/>
              </a:solidFill>
            </a:endParaRPr>
          </a:p>
        </p:txBody>
      </p:sp>
      <p:sp>
        <p:nvSpPr>
          <p:cNvPr id="12" name="吹き出し: 四角形 11">
            <a:extLst>
              <a:ext uri="{FF2B5EF4-FFF2-40B4-BE49-F238E27FC236}">
                <a16:creationId xmlns:a16="http://schemas.microsoft.com/office/drawing/2014/main" id="{5A11E4F6-0CEF-BA1D-0E30-83A8723153BD}"/>
              </a:ext>
            </a:extLst>
          </p:cNvPr>
          <p:cNvSpPr/>
          <p:nvPr/>
        </p:nvSpPr>
        <p:spPr>
          <a:xfrm>
            <a:off x="6005494" y="3985480"/>
            <a:ext cx="2412268" cy="730674"/>
          </a:xfrm>
          <a:prstGeom prst="wedgeRectCallout">
            <a:avLst>
              <a:gd name="adj1" fmla="val -51801"/>
              <a:gd name="adj2" fmla="val -128477"/>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rPr>
              <a:t>「子ども・子育て支援金」</a:t>
            </a:r>
            <a:endParaRPr kumimoji="1" lang="en-US" altLang="ja-JP" sz="1200" dirty="0">
              <a:solidFill>
                <a:schemeClr val="tx1"/>
              </a:solidFill>
            </a:endParaRPr>
          </a:p>
          <a:p>
            <a:pPr algn="ctr"/>
            <a:r>
              <a:rPr kumimoji="1" lang="ja-JP" altLang="en-US" sz="1200" dirty="0">
                <a:solidFill>
                  <a:schemeClr val="tx1"/>
                </a:solidFill>
              </a:rPr>
              <a:t>項目追加</a:t>
            </a:r>
          </a:p>
        </p:txBody>
      </p:sp>
      <p:sp>
        <p:nvSpPr>
          <p:cNvPr id="7" name="正方形/長方形 6">
            <a:extLst>
              <a:ext uri="{FF2B5EF4-FFF2-40B4-BE49-F238E27FC236}">
                <a16:creationId xmlns:a16="http://schemas.microsoft.com/office/drawing/2014/main" id="{99557382-3331-7A4F-C61D-5E3C58A73E90}"/>
              </a:ext>
            </a:extLst>
          </p:cNvPr>
          <p:cNvSpPr/>
          <p:nvPr/>
        </p:nvSpPr>
        <p:spPr>
          <a:xfrm>
            <a:off x="1871700" y="2247913"/>
            <a:ext cx="6660740" cy="143817"/>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ja-JP" altLang="en-US" sz="1350">
              <a:solidFill>
                <a:prstClr val="white"/>
              </a:solidFill>
              <a:latin typeface="メイリオ"/>
              <a:ea typeface="メイリオ"/>
            </a:endParaRPr>
          </a:p>
        </p:txBody>
      </p:sp>
      <p:sp>
        <p:nvSpPr>
          <p:cNvPr id="8" name="正方形/長方形 7">
            <a:extLst>
              <a:ext uri="{FF2B5EF4-FFF2-40B4-BE49-F238E27FC236}">
                <a16:creationId xmlns:a16="http://schemas.microsoft.com/office/drawing/2014/main" id="{175B255E-49F6-F89E-6148-8A2441B5F9CB}"/>
              </a:ext>
            </a:extLst>
          </p:cNvPr>
          <p:cNvSpPr/>
          <p:nvPr/>
        </p:nvSpPr>
        <p:spPr>
          <a:xfrm>
            <a:off x="1871700" y="3220021"/>
            <a:ext cx="6660740" cy="143817"/>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ja-JP" altLang="en-US" sz="1350">
              <a:solidFill>
                <a:prstClr val="white"/>
              </a:solidFill>
              <a:latin typeface="メイリオ"/>
              <a:ea typeface="メイリオ"/>
            </a:endParaRPr>
          </a:p>
        </p:txBody>
      </p:sp>
    </p:spTree>
    <p:extLst>
      <p:ext uri="{BB962C8B-B14F-4D97-AF65-F5344CB8AC3E}">
        <p14:creationId xmlns:p14="http://schemas.microsoft.com/office/powerpoint/2010/main" val="12027933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p:cNvSpPr>
            <a:spLocks noGrp="1"/>
          </p:cNvSpPr>
          <p:nvPr>
            <p:ph type="ftr" sz="quarter" idx="3"/>
          </p:nvPr>
        </p:nvSpPr>
        <p:spPr/>
        <p:txBody>
          <a:bodyPr/>
          <a:lstStyle/>
          <a:p>
            <a:r>
              <a:rPr lang="en-US" altLang="ja-JP"/>
              <a:t>©2026 Canon IT Solutions Inc. All rights reserved.</a:t>
            </a:r>
            <a:endParaRPr lang="ja-JP" altLang="en-US" dirty="0"/>
          </a:p>
        </p:txBody>
      </p:sp>
      <p:sp>
        <p:nvSpPr>
          <p:cNvPr id="4" name="スライド番号プレースホルダー 3"/>
          <p:cNvSpPr>
            <a:spLocks noGrp="1"/>
          </p:cNvSpPr>
          <p:nvPr>
            <p:ph type="sldNum" sz="quarter" idx="4"/>
          </p:nvPr>
        </p:nvSpPr>
        <p:spPr/>
        <p:txBody>
          <a:bodyPr/>
          <a:lstStyle/>
          <a:p>
            <a:fld id="{78AE49ED-73EF-499C-8307-28EB0E7CF529}" type="slidenum">
              <a:rPr lang="ja-JP" altLang="en-US" smtClean="0"/>
              <a:pPr/>
              <a:t>2</a:t>
            </a:fld>
            <a:endParaRPr lang="ja-JP" altLang="en-US" dirty="0"/>
          </a:p>
        </p:txBody>
      </p:sp>
      <p:sp>
        <p:nvSpPr>
          <p:cNvPr id="5" name="テキスト プレースホルダー 2"/>
          <p:cNvSpPr>
            <a:spLocks noGrp="1"/>
          </p:cNvSpPr>
          <p:nvPr>
            <p:ph type="body" sz="quarter" idx="14"/>
          </p:nvPr>
        </p:nvSpPr>
        <p:spPr>
          <a:xfrm>
            <a:off x="2915816" y="771550"/>
            <a:ext cx="5436604" cy="3960440"/>
          </a:xfrm>
        </p:spPr>
        <p:txBody>
          <a:bodyPr/>
          <a:lstStyle/>
          <a:p>
            <a:pPr>
              <a:lnSpc>
                <a:spcPct val="150000"/>
              </a:lnSpc>
              <a:spcAft>
                <a:spcPts val="400"/>
              </a:spcAft>
            </a:pPr>
            <a:r>
              <a:rPr lang="en-US" altLang="ja-JP" dirty="0" err="1"/>
              <a:t>SuperStream</a:t>
            </a:r>
            <a:r>
              <a:rPr lang="en-US" altLang="ja-JP" dirty="0"/>
              <a:t>-NX </a:t>
            </a:r>
            <a:r>
              <a:rPr lang="ja-JP" altLang="en-US" dirty="0"/>
              <a:t>人事給与管理</a:t>
            </a:r>
            <a:endParaRPr lang="en-US" altLang="ja-JP" dirty="0"/>
          </a:p>
          <a:p>
            <a:pPr>
              <a:lnSpc>
                <a:spcPct val="150000"/>
              </a:lnSpc>
              <a:spcAft>
                <a:spcPts val="400"/>
              </a:spcAft>
            </a:pPr>
            <a:r>
              <a:rPr lang="en-US" altLang="ja-JP" sz="1600" dirty="0">
                <a:solidFill>
                  <a:schemeClr val="accent1"/>
                </a:solidFill>
              </a:rPr>
              <a:t>01</a:t>
            </a:r>
          </a:p>
          <a:p>
            <a:pPr>
              <a:lnSpc>
                <a:spcPct val="150000"/>
              </a:lnSpc>
              <a:spcAft>
                <a:spcPts val="400"/>
              </a:spcAft>
            </a:pPr>
            <a:r>
              <a:rPr lang="en-US" altLang="ja-JP" sz="1200" dirty="0"/>
              <a:t>–</a:t>
            </a:r>
            <a:r>
              <a:rPr lang="ja-JP" altLang="en-US" sz="1200" dirty="0"/>
              <a:t> 機能改善 </a:t>
            </a:r>
            <a:r>
              <a:rPr lang="en-US" altLang="ja-JP" sz="1200" dirty="0"/>
              <a:t>–</a:t>
            </a:r>
          </a:p>
          <a:p>
            <a:pPr>
              <a:lnSpc>
                <a:spcPct val="150000"/>
              </a:lnSpc>
              <a:spcAft>
                <a:spcPts val="400"/>
              </a:spcAft>
            </a:pPr>
            <a:r>
              <a:rPr lang="en-US" altLang="ja-JP" sz="1600" dirty="0">
                <a:solidFill>
                  <a:schemeClr val="accent1"/>
                </a:solidFill>
              </a:rPr>
              <a:t>02</a:t>
            </a:r>
          </a:p>
          <a:p>
            <a:pPr>
              <a:lnSpc>
                <a:spcPct val="150000"/>
              </a:lnSpc>
              <a:spcAft>
                <a:spcPts val="400"/>
              </a:spcAft>
            </a:pPr>
            <a:r>
              <a:rPr lang="en-US" altLang="ja-JP" sz="1200" dirty="0"/>
              <a:t>–</a:t>
            </a:r>
            <a:r>
              <a:rPr lang="ja-JP" altLang="en-US" sz="1200" dirty="0"/>
              <a:t> 機能改善 </a:t>
            </a:r>
            <a:r>
              <a:rPr lang="en-US" altLang="ja-JP" sz="1200" dirty="0"/>
              <a:t>–</a:t>
            </a:r>
          </a:p>
          <a:p>
            <a:pPr>
              <a:lnSpc>
                <a:spcPct val="150000"/>
              </a:lnSpc>
              <a:spcAft>
                <a:spcPts val="400"/>
              </a:spcAft>
            </a:pPr>
            <a:r>
              <a:rPr lang="en-US" altLang="ja-JP" sz="1200" dirty="0"/>
              <a:t>2025</a:t>
            </a:r>
            <a:r>
              <a:rPr lang="ja-JP" altLang="en-US" sz="1200" dirty="0"/>
              <a:t>年</a:t>
            </a:r>
            <a:r>
              <a:rPr lang="en-US" altLang="ja-JP" sz="1200" dirty="0"/>
              <a:t>10</a:t>
            </a:r>
            <a:r>
              <a:rPr lang="ja-JP" altLang="en-US" sz="1200" dirty="0"/>
              <a:t>月以降のリリース済み対応機能</a:t>
            </a:r>
            <a:endParaRPr lang="en-US" altLang="ja-JP" sz="1200" dirty="0"/>
          </a:p>
        </p:txBody>
      </p:sp>
      <p:pic>
        <p:nvPicPr>
          <p:cNvPr id="6" name="図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3569" y="843559"/>
            <a:ext cx="1980219" cy="322682"/>
          </a:xfrm>
          <a:prstGeom prst="rect">
            <a:avLst/>
          </a:prstGeom>
        </p:spPr>
      </p:pic>
    </p:spTree>
    <p:extLst>
      <p:ext uri="{BB962C8B-B14F-4D97-AF65-F5344CB8AC3E}">
        <p14:creationId xmlns:p14="http://schemas.microsoft.com/office/powerpoint/2010/main" val="15389257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20</a:t>
            </a:fld>
            <a:endParaRPr kumimoji="1" lang="ja-JP" altLang="en-US" dirty="0"/>
          </a:p>
        </p:txBody>
      </p:sp>
      <p:sp>
        <p:nvSpPr>
          <p:cNvPr id="4" name="タイトル 3"/>
          <p:cNvSpPr>
            <a:spLocks noGrp="1"/>
          </p:cNvSpPr>
          <p:nvPr>
            <p:ph type="title"/>
          </p:nvPr>
        </p:nvSpPr>
        <p:spPr>
          <a:xfrm>
            <a:off x="358775" y="267494"/>
            <a:ext cx="8065225" cy="584267"/>
          </a:xfrm>
        </p:spPr>
        <p:txBody>
          <a:bodyPr/>
          <a:lstStyle/>
          <a:p>
            <a:r>
              <a:rPr lang="en-US" altLang="ja-JP" sz="2400" dirty="0" err="1">
                <a:latin typeface="+mn-ea"/>
              </a:rPr>
              <a:t>SuperStream</a:t>
            </a:r>
            <a:r>
              <a:rPr lang="en-US" altLang="ja-JP" sz="2400" dirty="0">
                <a:latin typeface="+mn-ea"/>
              </a:rPr>
              <a:t>-NX </a:t>
            </a:r>
            <a:r>
              <a:rPr lang="ja-JP" altLang="en-US" sz="2400" dirty="0">
                <a:latin typeface="+mn-ea"/>
              </a:rPr>
              <a:t>人事給与管理 </a:t>
            </a:r>
            <a:r>
              <a:rPr lang="ja-JP" altLang="en-US" sz="1800" dirty="0">
                <a:latin typeface="+mn-ea"/>
              </a:rPr>
              <a:t>機能改善</a:t>
            </a:r>
            <a:r>
              <a:rPr lang="en-US" altLang="ja-JP" sz="1800" dirty="0">
                <a:latin typeface="+mn-ea"/>
              </a:rPr>
              <a:t>2025.10</a:t>
            </a:r>
            <a:r>
              <a:rPr lang="ja-JP" altLang="en-US" sz="1800" dirty="0">
                <a:latin typeface="+mn-ea"/>
              </a:rPr>
              <a:t>～</a:t>
            </a:r>
            <a:br>
              <a:rPr lang="en-US" altLang="ja-JP" sz="2800" dirty="0"/>
            </a:br>
            <a:r>
              <a:rPr lang="ja-JP" altLang="en-US" sz="1800" dirty="0"/>
              <a:t>１．子ども・子育て支援金制度対応</a:t>
            </a:r>
            <a:endParaRPr kumimoji="1" lang="ja-JP" altLang="en-US" dirty="0"/>
          </a:p>
        </p:txBody>
      </p:sp>
      <p:sp>
        <p:nvSpPr>
          <p:cNvPr id="5" name="フッター プレースホルダー 4"/>
          <p:cNvSpPr>
            <a:spLocks noGrp="1"/>
          </p:cNvSpPr>
          <p:nvPr>
            <p:ph type="ftr" sz="quarter" idx="3"/>
          </p:nvPr>
        </p:nvSpPr>
        <p:spPr/>
        <p:txBody>
          <a:bodyPr/>
          <a:lstStyle/>
          <a:p>
            <a:r>
              <a:rPr lang="en-US" altLang="ja-JP"/>
              <a:t>©2026 Canon IT Solutions Inc. All rights reserved.</a:t>
            </a:r>
            <a:endParaRPr lang="ja-JP" altLang="en-US" dirty="0"/>
          </a:p>
        </p:txBody>
      </p:sp>
      <p:sp>
        <p:nvSpPr>
          <p:cNvPr id="17" name="テキスト プレースホルダー 2">
            <a:extLst>
              <a:ext uri="{FF2B5EF4-FFF2-40B4-BE49-F238E27FC236}">
                <a16:creationId xmlns:a16="http://schemas.microsoft.com/office/drawing/2014/main" id="{55046797-A770-4A47-E0DA-B3C599752CF1}"/>
              </a:ext>
            </a:extLst>
          </p:cNvPr>
          <p:cNvSpPr txBox="1">
            <a:spLocks/>
          </p:cNvSpPr>
          <p:nvPr/>
        </p:nvSpPr>
        <p:spPr>
          <a:xfrm>
            <a:off x="560250" y="915547"/>
            <a:ext cx="1944216" cy="216043"/>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ja-JP" altLang="en-US" sz="1000" b="1" u="sng" dirty="0">
                <a:solidFill>
                  <a:prstClr val="black"/>
                </a:solidFill>
              </a:rPr>
              <a:t>賞与明細書</a:t>
            </a:r>
            <a:endParaRPr lang="en-US" altLang="ja-JP" sz="1000" b="1" u="sng" dirty="0">
              <a:solidFill>
                <a:prstClr val="black"/>
              </a:solidFill>
            </a:endParaRPr>
          </a:p>
        </p:txBody>
      </p:sp>
      <p:pic>
        <p:nvPicPr>
          <p:cNvPr id="16" name="図 15">
            <a:extLst>
              <a:ext uri="{FF2B5EF4-FFF2-40B4-BE49-F238E27FC236}">
                <a16:creationId xmlns:a16="http://schemas.microsoft.com/office/drawing/2014/main" id="{760D8608-7609-8748-0BEF-53E25D7737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2" y="1158020"/>
            <a:ext cx="3856830" cy="2569251"/>
          </a:xfrm>
          <a:prstGeom prst="rect">
            <a:avLst/>
          </a:prstGeom>
        </p:spPr>
      </p:pic>
      <p:sp>
        <p:nvSpPr>
          <p:cNvPr id="29" name="吹き出し: 四角形 28">
            <a:extLst>
              <a:ext uri="{FF2B5EF4-FFF2-40B4-BE49-F238E27FC236}">
                <a16:creationId xmlns:a16="http://schemas.microsoft.com/office/drawing/2014/main" id="{2A487DB4-E6F7-70C8-FFC2-6C9DE3A83BCE}"/>
              </a:ext>
            </a:extLst>
          </p:cNvPr>
          <p:cNvSpPr/>
          <p:nvPr/>
        </p:nvSpPr>
        <p:spPr>
          <a:xfrm>
            <a:off x="2172878" y="3985480"/>
            <a:ext cx="2412268" cy="730674"/>
          </a:xfrm>
          <a:prstGeom prst="wedgeRectCallout">
            <a:avLst>
              <a:gd name="adj1" fmla="val -35612"/>
              <a:gd name="adj2" fmla="val -89369"/>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rPr>
              <a:t>「子ども・子育て支援金」は「社会保険料」に合算されます</a:t>
            </a:r>
          </a:p>
        </p:txBody>
      </p:sp>
      <p:sp>
        <p:nvSpPr>
          <p:cNvPr id="3" name="正方形/長方形 2">
            <a:extLst>
              <a:ext uri="{FF2B5EF4-FFF2-40B4-BE49-F238E27FC236}">
                <a16:creationId xmlns:a16="http://schemas.microsoft.com/office/drawing/2014/main" id="{8920A408-0872-8F18-C083-7B44D3DAF309}"/>
              </a:ext>
            </a:extLst>
          </p:cNvPr>
          <p:cNvSpPr/>
          <p:nvPr/>
        </p:nvSpPr>
        <p:spPr>
          <a:xfrm>
            <a:off x="577848" y="3111810"/>
            <a:ext cx="1221844" cy="108012"/>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ja-JP" altLang="en-US" sz="1350">
              <a:solidFill>
                <a:prstClr val="white"/>
              </a:solidFill>
              <a:latin typeface="メイリオ"/>
              <a:ea typeface="メイリオ"/>
            </a:endParaRPr>
          </a:p>
        </p:txBody>
      </p:sp>
      <p:sp>
        <p:nvSpPr>
          <p:cNvPr id="6" name="正方形/長方形 5">
            <a:extLst>
              <a:ext uri="{FF2B5EF4-FFF2-40B4-BE49-F238E27FC236}">
                <a16:creationId xmlns:a16="http://schemas.microsoft.com/office/drawing/2014/main" id="{DD2323BB-CD15-13FC-419D-7447F61B35AD}"/>
              </a:ext>
            </a:extLst>
          </p:cNvPr>
          <p:cNvSpPr/>
          <p:nvPr/>
        </p:nvSpPr>
        <p:spPr>
          <a:xfrm>
            <a:off x="1857044" y="3561694"/>
            <a:ext cx="1238791" cy="108012"/>
          </a:xfrm>
          <a:prstGeom prst="rect">
            <a:avLst/>
          </a:prstGeom>
          <a:noFill/>
          <a:ln>
            <a:solidFill>
              <a:schemeClr val="accent3">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ja-JP" altLang="en-US" sz="1350">
              <a:solidFill>
                <a:prstClr val="white"/>
              </a:solidFill>
              <a:latin typeface="メイリオ"/>
              <a:ea typeface="メイリオ"/>
            </a:endParaRPr>
          </a:p>
        </p:txBody>
      </p:sp>
    </p:spTree>
    <p:extLst>
      <p:ext uri="{BB962C8B-B14F-4D97-AF65-F5344CB8AC3E}">
        <p14:creationId xmlns:p14="http://schemas.microsoft.com/office/powerpoint/2010/main" val="9417899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263653E1-00EF-08D4-F663-47A9516565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3553" y="1181331"/>
            <a:ext cx="5458587" cy="3586663"/>
          </a:xfrm>
          <a:prstGeom prst="rect">
            <a:avLst/>
          </a:prstGeom>
        </p:spPr>
      </p:pic>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21</a:t>
            </a:fld>
            <a:endParaRPr kumimoji="1" lang="ja-JP" altLang="en-US" dirty="0"/>
          </a:p>
        </p:txBody>
      </p:sp>
      <p:sp>
        <p:nvSpPr>
          <p:cNvPr id="4" name="タイトル 3"/>
          <p:cNvSpPr>
            <a:spLocks noGrp="1"/>
          </p:cNvSpPr>
          <p:nvPr>
            <p:ph type="title"/>
          </p:nvPr>
        </p:nvSpPr>
        <p:spPr>
          <a:xfrm>
            <a:off x="358775" y="267494"/>
            <a:ext cx="8065225" cy="584267"/>
          </a:xfrm>
        </p:spPr>
        <p:txBody>
          <a:bodyPr/>
          <a:lstStyle/>
          <a:p>
            <a:r>
              <a:rPr lang="en-US" altLang="ja-JP" sz="2400" dirty="0" err="1">
                <a:latin typeface="+mn-ea"/>
              </a:rPr>
              <a:t>SuperStream</a:t>
            </a:r>
            <a:r>
              <a:rPr lang="en-US" altLang="ja-JP" sz="2400" dirty="0">
                <a:latin typeface="+mn-ea"/>
              </a:rPr>
              <a:t>-NX </a:t>
            </a:r>
            <a:r>
              <a:rPr lang="ja-JP" altLang="en-US" sz="2400" dirty="0">
                <a:latin typeface="+mn-ea"/>
              </a:rPr>
              <a:t>人事給与管理 </a:t>
            </a:r>
            <a:r>
              <a:rPr lang="ja-JP" altLang="en-US" sz="1800" dirty="0">
                <a:latin typeface="+mn-ea"/>
              </a:rPr>
              <a:t>機能改善</a:t>
            </a:r>
            <a:r>
              <a:rPr lang="en-US" altLang="ja-JP" sz="1800" dirty="0">
                <a:latin typeface="+mn-ea"/>
              </a:rPr>
              <a:t>2025.10</a:t>
            </a:r>
            <a:r>
              <a:rPr lang="ja-JP" altLang="en-US" sz="1800" dirty="0">
                <a:latin typeface="+mn-ea"/>
              </a:rPr>
              <a:t>～</a:t>
            </a:r>
            <a:br>
              <a:rPr lang="en-US" altLang="ja-JP" sz="2800" dirty="0"/>
            </a:br>
            <a:r>
              <a:rPr lang="ja-JP" altLang="en-US" sz="1800" dirty="0"/>
              <a:t>１．子ども・子育て支援金制度対応</a:t>
            </a:r>
            <a:endParaRPr kumimoji="1" lang="ja-JP" altLang="en-US" dirty="0"/>
          </a:p>
        </p:txBody>
      </p:sp>
      <p:sp>
        <p:nvSpPr>
          <p:cNvPr id="5" name="フッター プレースホルダー 4"/>
          <p:cNvSpPr>
            <a:spLocks noGrp="1"/>
          </p:cNvSpPr>
          <p:nvPr>
            <p:ph type="ftr" sz="quarter" idx="3"/>
          </p:nvPr>
        </p:nvSpPr>
        <p:spPr/>
        <p:txBody>
          <a:bodyPr/>
          <a:lstStyle/>
          <a:p>
            <a:r>
              <a:rPr lang="en-US" altLang="ja-JP"/>
              <a:t>©2026 Canon IT Solutions Inc. All rights reserved.</a:t>
            </a:r>
            <a:endParaRPr lang="ja-JP" altLang="en-US" dirty="0"/>
          </a:p>
        </p:txBody>
      </p:sp>
      <p:sp>
        <p:nvSpPr>
          <p:cNvPr id="22" name="テキスト プレースホルダー 2">
            <a:extLst>
              <a:ext uri="{FF2B5EF4-FFF2-40B4-BE49-F238E27FC236}">
                <a16:creationId xmlns:a16="http://schemas.microsoft.com/office/drawing/2014/main" id="{F0352C41-2696-1BCF-2A4B-37E03AABAF67}"/>
              </a:ext>
            </a:extLst>
          </p:cNvPr>
          <p:cNvSpPr txBox="1">
            <a:spLocks/>
          </p:cNvSpPr>
          <p:nvPr/>
        </p:nvSpPr>
        <p:spPr>
          <a:xfrm>
            <a:off x="503548" y="931820"/>
            <a:ext cx="1944216" cy="216043"/>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ja-JP" altLang="en-US" sz="1000" b="1" u="sng" dirty="0">
                <a:solidFill>
                  <a:prstClr val="black"/>
                </a:solidFill>
              </a:rPr>
              <a:t>賞与支給控除明細書</a:t>
            </a:r>
            <a:endParaRPr lang="en-US" altLang="ja-JP" sz="1000" b="1" u="sng" dirty="0">
              <a:solidFill>
                <a:prstClr val="black"/>
              </a:solidFill>
            </a:endParaRPr>
          </a:p>
        </p:txBody>
      </p:sp>
      <p:sp>
        <p:nvSpPr>
          <p:cNvPr id="12" name="吹き出し: 四角形 11">
            <a:extLst>
              <a:ext uri="{FF2B5EF4-FFF2-40B4-BE49-F238E27FC236}">
                <a16:creationId xmlns:a16="http://schemas.microsoft.com/office/drawing/2014/main" id="{5A11E4F6-0CEF-BA1D-0E30-83A8723153BD}"/>
              </a:ext>
            </a:extLst>
          </p:cNvPr>
          <p:cNvSpPr/>
          <p:nvPr/>
        </p:nvSpPr>
        <p:spPr>
          <a:xfrm>
            <a:off x="6005494" y="3985480"/>
            <a:ext cx="2412268" cy="730674"/>
          </a:xfrm>
          <a:prstGeom prst="wedgeRectCallout">
            <a:avLst>
              <a:gd name="adj1" fmla="val -51801"/>
              <a:gd name="adj2" fmla="val -128477"/>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rPr>
              <a:t>「子ども・子育て支援金」</a:t>
            </a:r>
            <a:endParaRPr kumimoji="1" lang="en-US" altLang="ja-JP" sz="1200" dirty="0">
              <a:solidFill>
                <a:schemeClr val="tx1"/>
              </a:solidFill>
            </a:endParaRPr>
          </a:p>
          <a:p>
            <a:pPr algn="ctr"/>
            <a:r>
              <a:rPr kumimoji="1" lang="ja-JP" altLang="en-US" sz="1200" dirty="0">
                <a:solidFill>
                  <a:schemeClr val="tx1"/>
                </a:solidFill>
              </a:rPr>
              <a:t>項目追加</a:t>
            </a:r>
          </a:p>
        </p:txBody>
      </p:sp>
      <p:sp>
        <p:nvSpPr>
          <p:cNvPr id="6" name="正方形/長方形 5">
            <a:extLst>
              <a:ext uri="{FF2B5EF4-FFF2-40B4-BE49-F238E27FC236}">
                <a16:creationId xmlns:a16="http://schemas.microsoft.com/office/drawing/2014/main" id="{479F2588-2EAC-BE1B-D2F0-19F40C1BDF23}"/>
              </a:ext>
            </a:extLst>
          </p:cNvPr>
          <p:cNvSpPr/>
          <p:nvPr/>
        </p:nvSpPr>
        <p:spPr>
          <a:xfrm>
            <a:off x="5472100" y="1635646"/>
            <a:ext cx="345263" cy="3124654"/>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ja-JP" altLang="en-US" sz="1350">
              <a:solidFill>
                <a:prstClr val="white"/>
              </a:solidFill>
              <a:latin typeface="メイリオ"/>
              <a:ea typeface="メイリオ"/>
            </a:endParaRPr>
          </a:p>
        </p:txBody>
      </p:sp>
    </p:spTree>
    <p:extLst>
      <p:ext uri="{BB962C8B-B14F-4D97-AF65-F5344CB8AC3E}">
        <p14:creationId xmlns:p14="http://schemas.microsoft.com/office/powerpoint/2010/main" val="42254256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D8018181-F18C-B1A0-7D8E-AC242CB87C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2342" y="1057225"/>
            <a:ext cx="5121355" cy="3630675"/>
          </a:xfrm>
          <a:prstGeom prst="rect">
            <a:avLst/>
          </a:prstGeom>
        </p:spPr>
      </p:pic>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22</a:t>
            </a:fld>
            <a:endParaRPr kumimoji="1" lang="ja-JP" altLang="en-US" dirty="0"/>
          </a:p>
        </p:txBody>
      </p:sp>
      <p:sp>
        <p:nvSpPr>
          <p:cNvPr id="4" name="タイトル 3"/>
          <p:cNvSpPr>
            <a:spLocks noGrp="1"/>
          </p:cNvSpPr>
          <p:nvPr>
            <p:ph type="title"/>
          </p:nvPr>
        </p:nvSpPr>
        <p:spPr>
          <a:xfrm>
            <a:off x="358775" y="267494"/>
            <a:ext cx="8065225" cy="584267"/>
          </a:xfrm>
        </p:spPr>
        <p:txBody>
          <a:bodyPr/>
          <a:lstStyle/>
          <a:p>
            <a:r>
              <a:rPr lang="en-US" altLang="ja-JP" sz="2400" dirty="0" err="1">
                <a:latin typeface="+mn-ea"/>
              </a:rPr>
              <a:t>SuperStream</a:t>
            </a:r>
            <a:r>
              <a:rPr lang="en-US" altLang="ja-JP" sz="2400" dirty="0">
                <a:latin typeface="+mn-ea"/>
              </a:rPr>
              <a:t>-NX </a:t>
            </a:r>
            <a:r>
              <a:rPr lang="ja-JP" altLang="en-US" sz="2400" dirty="0">
                <a:latin typeface="+mn-ea"/>
              </a:rPr>
              <a:t>人事給与管理 </a:t>
            </a:r>
            <a:r>
              <a:rPr lang="ja-JP" altLang="en-US" sz="1800" dirty="0">
                <a:latin typeface="+mn-ea"/>
              </a:rPr>
              <a:t>機能改善</a:t>
            </a:r>
            <a:r>
              <a:rPr lang="en-US" altLang="ja-JP" sz="1800" dirty="0">
                <a:latin typeface="+mn-ea"/>
              </a:rPr>
              <a:t>2025.10</a:t>
            </a:r>
            <a:r>
              <a:rPr lang="ja-JP" altLang="en-US" sz="1800" dirty="0">
                <a:latin typeface="+mn-ea"/>
              </a:rPr>
              <a:t>～</a:t>
            </a:r>
            <a:br>
              <a:rPr lang="en-US" altLang="ja-JP" sz="2800" dirty="0"/>
            </a:br>
            <a:r>
              <a:rPr lang="ja-JP" altLang="en-US" sz="1800" dirty="0"/>
              <a:t>１．子ども・子育て支援金制度対応</a:t>
            </a:r>
            <a:endParaRPr kumimoji="1" lang="ja-JP" altLang="en-US" dirty="0"/>
          </a:p>
        </p:txBody>
      </p:sp>
      <p:sp>
        <p:nvSpPr>
          <p:cNvPr id="5" name="フッター プレースホルダー 4"/>
          <p:cNvSpPr>
            <a:spLocks noGrp="1"/>
          </p:cNvSpPr>
          <p:nvPr>
            <p:ph type="ftr" sz="quarter" idx="3"/>
          </p:nvPr>
        </p:nvSpPr>
        <p:spPr/>
        <p:txBody>
          <a:bodyPr/>
          <a:lstStyle/>
          <a:p>
            <a:r>
              <a:rPr lang="en-US" altLang="ja-JP"/>
              <a:t>©2026 Canon IT Solutions Inc. All rights reserved.</a:t>
            </a:r>
            <a:endParaRPr lang="ja-JP" altLang="en-US" dirty="0"/>
          </a:p>
        </p:txBody>
      </p:sp>
      <p:sp>
        <p:nvSpPr>
          <p:cNvPr id="22" name="テキスト プレースホルダー 2">
            <a:extLst>
              <a:ext uri="{FF2B5EF4-FFF2-40B4-BE49-F238E27FC236}">
                <a16:creationId xmlns:a16="http://schemas.microsoft.com/office/drawing/2014/main" id="{F0352C41-2696-1BCF-2A4B-37E03AABAF67}"/>
              </a:ext>
            </a:extLst>
          </p:cNvPr>
          <p:cNvSpPr txBox="1">
            <a:spLocks/>
          </p:cNvSpPr>
          <p:nvPr/>
        </p:nvSpPr>
        <p:spPr>
          <a:xfrm>
            <a:off x="503548" y="931820"/>
            <a:ext cx="1944216" cy="216043"/>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ja-JP" altLang="en-US" sz="1000" b="1" u="sng" dirty="0">
                <a:solidFill>
                  <a:prstClr val="black"/>
                </a:solidFill>
              </a:rPr>
              <a:t>賞与人件費明細表</a:t>
            </a:r>
            <a:endParaRPr lang="en-US" altLang="ja-JP" sz="1000" b="1" u="sng" dirty="0">
              <a:solidFill>
                <a:prstClr val="black"/>
              </a:solidFill>
            </a:endParaRPr>
          </a:p>
        </p:txBody>
      </p:sp>
      <p:sp>
        <p:nvSpPr>
          <p:cNvPr id="19" name="吹き出し: 四角形 18">
            <a:extLst>
              <a:ext uri="{FF2B5EF4-FFF2-40B4-BE49-F238E27FC236}">
                <a16:creationId xmlns:a16="http://schemas.microsoft.com/office/drawing/2014/main" id="{711CC516-1508-F87F-F548-9B1409E7AA08}"/>
              </a:ext>
            </a:extLst>
          </p:cNvPr>
          <p:cNvSpPr/>
          <p:nvPr/>
        </p:nvSpPr>
        <p:spPr>
          <a:xfrm>
            <a:off x="5004048" y="3003798"/>
            <a:ext cx="2412268" cy="910694"/>
          </a:xfrm>
          <a:prstGeom prst="wedgeRectCallout">
            <a:avLst>
              <a:gd name="adj1" fmla="val -85758"/>
              <a:gd name="adj2" fmla="val 111642"/>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a:solidFill>
                  <a:schemeClr val="tx1"/>
                </a:solidFill>
              </a:rPr>
              <a:t>個人負担分は「控除小計」</a:t>
            </a:r>
            <a:endParaRPr kumimoji="1" lang="en-US" altLang="ja-JP" sz="1200" dirty="0">
              <a:solidFill>
                <a:schemeClr val="tx1"/>
              </a:solidFill>
            </a:endParaRPr>
          </a:p>
          <a:p>
            <a:r>
              <a:rPr lang="ja-JP" altLang="en-US" sz="1200" dirty="0">
                <a:solidFill>
                  <a:schemeClr val="tx1"/>
                </a:solidFill>
              </a:rPr>
              <a:t>会社負担分は「法定福利費計」</a:t>
            </a:r>
            <a:endParaRPr lang="en-US" altLang="ja-JP" sz="1200" dirty="0">
              <a:solidFill>
                <a:schemeClr val="tx1"/>
              </a:solidFill>
            </a:endParaRPr>
          </a:p>
          <a:p>
            <a:r>
              <a:rPr kumimoji="1" lang="ja-JP" altLang="en-US" sz="1200" dirty="0">
                <a:solidFill>
                  <a:schemeClr val="tx1"/>
                </a:solidFill>
              </a:rPr>
              <a:t>にそれぞれ合算されます</a:t>
            </a:r>
          </a:p>
        </p:txBody>
      </p:sp>
      <p:sp>
        <p:nvSpPr>
          <p:cNvPr id="3" name="正方形/長方形 2">
            <a:extLst>
              <a:ext uri="{FF2B5EF4-FFF2-40B4-BE49-F238E27FC236}">
                <a16:creationId xmlns:a16="http://schemas.microsoft.com/office/drawing/2014/main" id="{C18A06B2-9455-FA25-F0CC-83C474B7F505}"/>
              </a:ext>
            </a:extLst>
          </p:cNvPr>
          <p:cNvSpPr/>
          <p:nvPr/>
        </p:nvSpPr>
        <p:spPr>
          <a:xfrm>
            <a:off x="3095835" y="2571750"/>
            <a:ext cx="1238790" cy="158162"/>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ja-JP" altLang="en-US" sz="1350">
              <a:solidFill>
                <a:prstClr val="white"/>
              </a:solidFill>
              <a:latin typeface="メイリオ"/>
              <a:ea typeface="メイリオ"/>
            </a:endParaRPr>
          </a:p>
        </p:txBody>
      </p:sp>
      <p:sp>
        <p:nvSpPr>
          <p:cNvPr id="9" name="正方形/長方形 8">
            <a:extLst>
              <a:ext uri="{FF2B5EF4-FFF2-40B4-BE49-F238E27FC236}">
                <a16:creationId xmlns:a16="http://schemas.microsoft.com/office/drawing/2014/main" id="{F87FFF8F-F9C8-E644-0527-D21BE431085B}"/>
              </a:ext>
            </a:extLst>
          </p:cNvPr>
          <p:cNvSpPr/>
          <p:nvPr/>
        </p:nvSpPr>
        <p:spPr>
          <a:xfrm>
            <a:off x="3083019" y="4535626"/>
            <a:ext cx="1251606" cy="158162"/>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ja-JP" altLang="en-US" sz="1350">
              <a:solidFill>
                <a:prstClr val="white"/>
              </a:solidFill>
              <a:latin typeface="メイリオ"/>
              <a:ea typeface="メイリオ"/>
            </a:endParaRPr>
          </a:p>
        </p:txBody>
      </p:sp>
    </p:spTree>
    <p:extLst>
      <p:ext uri="{BB962C8B-B14F-4D97-AF65-F5344CB8AC3E}">
        <p14:creationId xmlns:p14="http://schemas.microsoft.com/office/powerpoint/2010/main" val="11917104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23</a:t>
            </a:fld>
            <a:endParaRPr kumimoji="1" lang="ja-JP" altLang="en-US" dirty="0"/>
          </a:p>
        </p:txBody>
      </p:sp>
      <p:sp>
        <p:nvSpPr>
          <p:cNvPr id="4" name="タイトル 3"/>
          <p:cNvSpPr>
            <a:spLocks noGrp="1"/>
          </p:cNvSpPr>
          <p:nvPr>
            <p:ph type="title"/>
          </p:nvPr>
        </p:nvSpPr>
        <p:spPr>
          <a:xfrm>
            <a:off x="358775" y="267494"/>
            <a:ext cx="8065225" cy="584267"/>
          </a:xfrm>
        </p:spPr>
        <p:txBody>
          <a:bodyPr/>
          <a:lstStyle/>
          <a:p>
            <a:r>
              <a:rPr lang="en-US" altLang="ja-JP" sz="2400" dirty="0" err="1">
                <a:latin typeface="+mn-ea"/>
              </a:rPr>
              <a:t>SuperStream</a:t>
            </a:r>
            <a:r>
              <a:rPr lang="en-US" altLang="ja-JP" sz="2400" dirty="0">
                <a:latin typeface="+mn-ea"/>
              </a:rPr>
              <a:t>-NX </a:t>
            </a:r>
            <a:r>
              <a:rPr lang="ja-JP" altLang="en-US" sz="2400" dirty="0">
                <a:latin typeface="+mn-ea"/>
              </a:rPr>
              <a:t>人事給与管理 </a:t>
            </a:r>
            <a:r>
              <a:rPr lang="ja-JP" altLang="en-US" sz="1800" dirty="0">
                <a:latin typeface="+mn-ea"/>
              </a:rPr>
              <a:t>機能改善</a:t>
            </a:r>
            <a:r>
              <a:rPr lang="en-US" altLang="ja-JP" sz="1800" dirty="0">
                <a:latin typeface="+mn-ea"/>
              </a:rPr>
              <a:t>2025.10</a:t>
            </a:r>
            <a:r>
              <a:rPr lang="ja-JP" altLang="en-US" sz="1800" dirty="0">
                <a:latin typeface="+mn-ea"/>
              </a:rPr>
              <a:t>～</a:t>
            </a:r>
            <a:br>
              <a:rPr lang="en-US" altLang="ja-JP" sz="2800" dirty="0"/>
            </a:br>
            <a:r>
              <a:rPr lang="en-US" altLang="ja-JP" sz="1800" dirty="0"/>
              <a:t>2</a:t>
            </a:r>
            <a:r>
              <a:rPr lang="ja-JP" altLang="en-US" sz="1800" dirty="0"/>
              <a:t>．通勤手当（交通用具使用）の非課税限度額等の改正対応</a:t>
            </a:r>
            <a:endParaRPr kumimoji="1" lang="ja-JP" altLang="en-US" dirty="0"/>
          </a:p>
        </p:txBody>
      </p:sp>
      <p:sp>
        <p:nvSpPr>
          <p:cNvPr id="5" name="フッター プレースホルダー 4"/>
          <p:cNvSpPr>
            <a:spLocks noGrp="1"/>
          </p:cNvSpPr>
          <p:nvPr>
            <p:ph type="ftr" sz="quarter" idx="3"/>
          </p:nvPr>
        </p:nvSpPr>
        <p:spPr/>
        <p:txBody>
          <a:bodyPr/>
          <a:lstStyle/>
          <a:p>
            <a:r>
              <a:rPr lang="en-US" altLang="ja-JP"/>
              <a:t>©2026 Canon IT Solutions Inc. All rights reserved.</a:t>
            </a:r>
            <a:endParaRPr lang="ja-JP" altLang="en-US" dirty="0"/>
          </a:p>
        </p:txBody>
      </p:sp>
      <p:sp>
        <p:nvSpPr>
          <p:cNvPr id="7" name="テキスト プレースホルダー 2">
            <a:extLst>
              <a:ext uri="{FF2B5EF4-FFF2-40B4-BE49-F238E27FC236}">
                <a16:creationId xmlns:a16="http://schemas.microsoft.com/office/drawing/2014/main" id="{E01BD45B-F4CF-4112-20F0-BBC9D1E590DE}"/>
              </a:ext>
            </a:extLst>
          </p:cNvPr>
          <p:cNvSpPr txBox="1">
            <a:spLocks/>
          </p:cNvSpPr>
          <p:nvPr/>
        </p:nvSpPr>
        <p:spPr>
          <a:xfrm>
            <a:off x="358775" y="2581236"/>
            <a:ext cx="8426450" cy="710594"/>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ja-JP" altLang="en-US" sz="1400" b="1" dirty="0">
                <a:solidFill>
                  <a:srgbClr val="FFC000"/>
                </a:solidFill>
              </a:rPr>
              <a:t>■</a:t>
            </a:r>
            <a:r>
              <a:rPr lang="ja-JP" altLang="en-US" sz="1400" b="1" dirty="0">
                <a:solidFill>
                  <a:schemeClr val="tx2"/>
                </a:solidFill>
              </a:rPr>
              <a:t>背景</a:t>
            </a:r>
            <a:endParaRPr lang="en-US" altLang="ja-JP" sz="1400" b="1" dirty="0">
              <a:solidFill>
                <a:schemeClr val="tx2"/>
              </a:solidFill>
            </a:endParaRPr>
          </a:p>
          <a:p>
            <a:pPr>
              <a:lnSpc>
                <a:spcPts val="1900"/>
              </a:lnSpc>
              <a:buClr>
                <a:srgbClr val="F9BE00"/>
              </a:buClr>
            </a:pPr>
            <a:r>
              <a:rPr lang="ja-JP" altLang="en-US" sz="1400" b="1" dirty="0">
                <a:solidFill>
                  <a:schemeClr val="tx2"/>
                </a:solidFill>
              </a:rPr>
              <a:t>　</a:t>
            </a:r>
            <a:r>
              <a:rPr lang="ja-JP" altLang="en-US" dirty="0"/>
              <a:t>令和</a:t>
            </a:r>
            <a:r>
              <a:rPr lang="en-US" altLang="ja-JP" dirty="0"/>
              <a:t>8</a:t>
            </a:r>
            <a:r>
              <a:rPr lang="ja-JP" altLang="en-US" dirty="0"/>
              <a:t>年</a:t>
            </a:r>
            <a:r>
              <a:rPr lang="en-US" altLang="ja-JP" dirty="0"/>
              <a:t>4</a:t>
            </a:r>
            <a:r>
              <a:rPr lang="ja-JP" altLang="en-US" dirty="0"/>
              <a:t>月</a:t>
            </a:r>
            <a:r>
              <a:rPr lang="en-US" altLang="ja-JP" dirty="0"/>
              <a:t>1</a:t>
            </a:r>
            <a:r>
              <a:rPr lang="ja-JP" altLang="en-US" dirty="0"/>
              <a:t>日以後に支給される通勤手当に関する改正に対応</a:t>
            </a:r>
            <a:endParaRPr lang="en-US" altLang="ja-JP" dirty="0"/>
          </a:p>
          <a:p>
            <a:pPr>
              <a:lnSpc>
                <a:spcPts val="1900"/>
              </a:lnSpc>
              <a:buClr>
                <a:srgbClr val="F9BE00"/>
              </a:buClr>
            </a:pPr>
            <a:endParaRPr lang="en-US" altLang="ja-JP" dirty="0"/>
          </a:p>
          <a:p>
            <a:pPr>
              <a:lnSpc>
                <a:spcPts val="1900"/>
              </a:lnSpc>
              <a:buClr>
                <a:srgbClr val="F9BE00"/>
              </a:buClr>
            </a:pPr>
            <a:endParaRPr lang="en-US" altLang="ja-JP" dirty="0"/>
          </a:p>
          <a:p>
            <a:pPr>
              <a:lnSpc>
                <a:spcPts val="1900"/>
              </a:lnSpc>
              <a:buClr>
                <a:srgbClr val="F9BE00"/>
              </a:buClr>
            </a:pPr>
            <a:r>
              <a:rPr kumimoji="1" lang="en-US" altLang="ja-JP" sz="1200" dirty="0">
                <a:solidFill>
                  <a:schemeClr val="tx1"/>
                </a:solidFill>
                <a:latin typeface="+mn-lt"/>
              </a:rPr>
              <a:t>※NXPR0199/0200</a:t>
            </a:r>
            <a:r>
              <a:rPr kumimoji="1" lang="ja-JP" altLang="en-US" sz="1200" dirty="0">
                <a:solidFill>
                  <a:schemeClr val="tx1"/>
                </a:solidFill>
                <a:latin typeface="+mn-lt"/>
              </a:rPr>
              <a:t>にて対応</a:t>
            </a:r>
            <a:endParaRPr lang="ja-JP" altLang="en-US" dirty="0"/>
          </a:p>
          <a:p>
            <a:pPr>
              <a:lnSpc>
                <a:spcPts val="1900"/>
              </a:lnSpc>
              <a:buClr>
                <a:srgbClr val="F9BE00"/>
              </a:buClr>
            </a:pPr>
            <a:endParaRPr lang="en-US" altLang="ja-JP" dirty="0"/>
          </a:p>
          <a:p>
            <a:pPr>
              <a:lnSpc>
                <a:spcPts val="1900"/>
              </a:lnSpc>
              <a:buClr>
                <a:srgbClr val="F9BE00"/>
              </a:buClr>
            </a:pPr>
            <a:r>
              <a:rPr lang="ja-JP" altLang="en-US" dirty="0">
                <a:solidFill>
                  <a:prstClr val="black"/>
                </a:solidFill>
              </a:rPr>
              <a:t>　</a:t>
            </a:r>
            <a:r>
              <a:rPr lang="ja-JP" altLang="en-US" sz="1100" dirty="0">
                <a:solidFill>
                  <a:prstClr val="black"/>
                </a:solidFill>
              </a:rPr>
              <a:t>　</a:t>
            </a:r>
            <a:endParaRPr lang="en-US" altLang="ja-JP" sz="1100" dirty="0">
              <a:solidFill>
                <a:prstClr val="black"/>
              </a:solidFill>
            </a:endParaRPr>
          </a:p>
        </p:txBody>
      </p:sp>
      <p:sp>
        <p:nvSpPr>
          <p:cNvPr id="10" name="テキスト プレースホルダー 2">
            <a:extLst>
              <a:ext uri="{FF2B5EF4-FFF2-40B4-BE49-F238E27FC236}">
                <a16:creationId xmlns:a16="http://schemas.microsoft.com/office/drawing/2014/main" id="{B3494ABE-FE01-A2A6-735A-60F20C546593}"/>
              </a:ext>
            </a:extLst>
          </p:cNvPr>
          <p:cNvSpPr txBox="1">
            <a:spLocks/>
          </p:cNvSpPr>
          <p:nvPr/>
        </p:nvSpPr>
        <p:spPr>
          <a:xfrm>
            <a:off x="358775" y="1059582"/>
            <a:ext cx="8426450" cy="828092"/>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ja-JP" altLang="en-US" sz="1400" b="1" dirty="0">
                <a:solidFill>
                  <a:srgbClr val="FFC000"/>
                </a:solidFill>
              </a:rPr>
              <a:t>■</a:t>
            </a:r>
            <a:r>
              <a:rPr lang="ja-JP" altLang="en-US" sz="1400" b="1" dirty="0">
                <a:solidFill>
                  <a:schemeClr val="tx2"/>
                </a:solidFill>
              </a:rPr>
              <a:t>機能概要</a:t>
            </a:r>
            <a:endParaRPr lang="en-US" altLang="ja-JP" sz="1400" b="1" dirty="0">
              <a:solidFill>
                <a:schemeClr val="tx2"/>
              </a:solidFill>
            </a:endParaRPr>
          </a:p>
          <a:p>
            <a:pPr>
              <a:lnSpc>
                <a:spcPts val="1900"/>
              </a:lnSpc>
              <a:buClr>
                <a:srgbClr val="F9BE00"/>
              </a:buClr>
            </a:pPr>
            <a:r>
              <a:rPr lang="ja-JP" altLang="en-US" dirty="0">
                <a:solidFill>
                  <a:prstClr val="black"/>
                </a:solidFill>
              </a:rPr>
              <a:t>　・通勤交通費のマイカーの非課税限度額の引き上げに対応</a:t>
            </a:r>
          </a:p>
          <a:p>
            <a:pPr>
              <a:lnSpc>
                <a:spcPts val="1900"/>
              </a:lnSpc>
              <a:buClr>
                <a:srgbClr val="F9BE00"/>
              </a:buClr>
            </a:pPr>
            <a:r>
              <a:rPr lang="ja-JP" altLang="en-US" dirty="0">
                <a:solidFill>
                  <a:prstClr val="black"/>
                </a:solidFill>
              </a:rPr>
              <a:t>　・通勤交通費の交通費区分に“</a:t>
            </a:r>
            <a:r>
              <a:rPr lang="en-US" altLang="ja-JP" dirty="0">
                <a:solidFill>
                  <a:prstClr val="black"/>
                </a:solidFill>
              </a:rPr>
              <a:t>7</a:t>
            </a:r>
            <a:r>
              <a:rPr lang="ja-JP" altLang="en-US" dirty="0">
                <a:solidFill>
                  <a:prstClr val="black"/>
                </a:solidFill>
              </a:rPr>
              <a:t>：駐車場”を追加し、駐車場代の非課税分・課税分の計算を行えるよう対応</a:t>
            </a:r>
          </a:p>
          <a:p>
            <a:pPr>
              <a:lnSpc>
                <a:spcPts val="1900"/>
              </a:lnSpc>
              <a:buClr>
                <a:srgbClr val="F9BE00"/>
              </a:buClr>
            </a:pPr>
            <a:r>
              <a:rPr lang="ja-JP" altLang="en-US" dirty="0">
                <a:solidFill>
                  <a:prstClr val="black"/>
                </a:solidFill>
              </a:rPr>
              <a:t>　・交通費区分が“</a:t>
            </a:r>
            <a:r>
              <a:rPr lang="en-US" altLang="ja-JP" dirty="0">
                <a:solidFill>
                  <a:prstClr val="black"/>
                </a:solidFill>
              </a:rPr>
              <a:t>7</a:t>
            </a:r>
            <a:r>
              <a:rPr lang="ja-JP" altLang="en-US" dirty="0">
                <a:solidFill>
                  <a:prstClr val="black"/>
                </a:solidFill>
              </a:rPr>
              <a:t>：駐車場”のデータを取り込めるよう対応</a:t>
            </a:r>
          </a:p>
          <a:p>
            <a:pPr>
              <a:lnSpc>
                <a:spcPts val="1900"/>
              </a:lnSpc>
              <a:buClr>
                <a:srgbClr val="F9BE00"/>
              </a:buClr>
            </a:pPr>
            <a:r>
              <a:rPr lang="ja-JP" altLang="en-US" dirty="0">
                <a:solidFill>
                  <a:prstClr val="black"/>
                </a:solidFill>
              </a:rPr>
              <a:t>　・税率テーブルマスタ（</a:t>
            </a:r>
            <a:r>
              <a:rPr lang="en-US" altLang="ja-JP" dirty="0">
                <a:solidFill>
                  <a:prstClr val="black"/>
                </a:solidFill>
              </a:rPr>
              <a:t>PRTAXMST</a:t>
            </a:r>
            <a:r>
              <a:rPr lang="ja-JP" altLang="en-US" dirty="0">
                <a:solidFill>
                  <a:prstClr val="black"/>
                </a:solidFill>
              </a:rPr>
              <a:t>）の「交通用具等利用の非課税限度額（</a:t>
            </a:r>
            <a:r>
              <a:rPr lang="en-US" altLang="ja-JP" dirty="0">
                <a:solidFill>
                  <a:prstClr val="black"/>
                </a:solidFill>
              </a:rPr>
              <a:t>65km</a:t>
            </a:r>
            <a:r>
              <a:rPr lang="ja-JP" altLang="en-US" dirty="0">
                <a:solidFill>
                  <a:prstClr val="black"/>
                </a:solidFill>
              </a:rPr>
              <a:t>以上）」、</a:t>
            </a:r>
            <a:endParaRPr lang="en-US" altLang="ja-JP" dirty="0">
              <a:solidFill>
                <a:prstClr val="black"/>
              </a:solidFill>
            </a:endParaRPr>
          </a:p>
          <a:p>
            <a:pPr>
              <a:lnSpc>
                <a:spcPts val="1900"/>
              </a:lnSpc>
              <a:buClr>
                <a:srgbClr val="F9BE00"/>
              </a:buClr>
            </a:pPr>
            <a:r>
              <a:rPr lang="ja-JP" altLang="en-US" dirty="0">
                <a:solidFill>
                  <a:prstClr val="black"/>
                </a:solidFill>
              </a:rPr>
              <a:t>　　「駐車場等の利用に係る非課税限度額」のレコードを追加</a:t>
            </a:r>
            <a:r>
              <a:rPr lang="ja-JP" altLang="en-US" sz="1100" dirty="0">
                <a:solidFill>
                  <a:prstClr val="black"/>
                </a:solidFill>
              </a:rPr>
              <a:t>　</a:t>
            </a:r>
            <a:endParaRPr lang="en-US" altLang="ja-JP" sz="1100" dirty="0">
              <a:solidFill>
                <a:prstClr val="black"/>
              </a:solidFill>
            </a:endParaRPr>
          </a:p>
        </p:txBody>
      </p:sp>
    </p:spTree>
    <p:extLst>
      <p:ext uri="{BB962C8B-B14F-4D97-AF65-F5344CB8AC3E}">
        <p14:creationId xmlns:p14="http://schemas.microsoft.com/office/powerpoint/2010/main" val="20008389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24</a:t>
            </a:fld>
            <a:endParaRPr kumimoji="1" lang="ja-JP" altLang="en-US" dirty="0"/>
          </a:p>
        </p:txBody>
      </p:sp>
      <p:sp>
        <p:nvSpPr>
          <p:cNvPr id="4" name="タイトル 3"/>
          <p:cNvSpPr>
            <a:spLocks noGrp="1"/>
          </p:cNvSpPr>
          <p:nvPr>
            <p:ph type="title"/>
          </p:nvPr>
        </p:nvSpPr>
        <p:spPr>
          <a:xfrm>
            <a:off x="358775" y="267494"/>
            <a:ext cx="8065225" cy="584267"/>
          </a:xfrm>
        </p:spPr>
        <p:txBody>
          <a:bodyPr/>
          <a:lstStyle/>
          <a:p>
            <a:r>
              <a:rPr lang="en-US" altLang="ja-JP" sz="2400" dirty="0" err="1">
                <a:latin typeface="+mn-ea"/>
              </a:rPr>
              <a:t>SuperStream</a:t>
            </a:r>
            <a:r>
              <a:rPr lang="en-US" altLang="ja-JP" sz="2400" dirty="0">
                <a:latin typeface="+mn-ea"/>
              </a:rPr>
              <a:t>-NX </a:t>
            </a:r>
            <a:r>
              <a:rPr lang="ja-JP" altLang="en-US" sz="2400" dirty="0">
                <a:latin typeface="+mn-ea"/>
              </a:rPr>
              <a:t>人事給与管理 </a:t>
            </a:r>
            <a:r>
              <a:rPr lang="ja-JP" altLang="en-US" sz="1800" dirty="0">
                <a:latin typeface="+mn-ea"/>
              </a:rPr>
              <a:t>機能改善</a:t>
            </a:r>
            <a:r>
              <a:rPr lang="en-US" altLang="ja-JP" sz="1800" dirty="0">
                <a:latin typeface="+mn-ea"/>
              </a:rPr>
              <a:t>2025.10</a:t>
            </a:r>
            <a:r>
              <a:rPr lang="ja-JP" altLang="en-US" sz="1800" dirty="0">
                <a:latin typeface="+mn-ea"/>
              </a:rPr>
              <a:t>～</a:t>
            </a:r>
            <a:br>
              <a:rPr lang="en-US" altLang="ja-JP" sz="2800" dirty="0"/>
            </a:br>
            <a:r>
              <a:rPr lang="en-US" altLang="ja-JP" sz="1800" dirty="0"/>
              <a:t>2</a:t>
            </a:r>
            <a:r>
              <a:rPr lang="ja-JP" altLang="en-US" sz="1800" dirty="0"/>
              <a:t>．通勤手当（交通用具使用）の非課税限度額等の改正対応</a:t>
            </a:r>
            <a:endParaRPr kumimoji="1" lang="ja-JP" altLang="en-US" dirty="0"/>
          </a:p>
        </p:txBody>
      </p:sp>
      <p:sp>
        <p:nvSpPr>
          <p:cNvPr id="5" name="フッター プレースホルダー 4"/>
          <p:cNvSpPr>
            <a:spLocks noGrp="1"/>
          </p:cNvSpPr>
          <p:nvPr>
            <p:ph type="ftr" sz="quarter" idx="3"/>
          </p:nvPr>
        </p:nvSpPr>
        <p:spPr/>
        <p:txBody>
          <a:bodyPr/>
          <a:lstStyle/>
          <a:p>
            <a:r>
              <a:rPr lang="en-US" altLang="ja-JP"/>
              <a:t>©2026 Canon IT Solutions Inc. All rights reserved.</a:t>
            </a:r>
            <a:endParaRPr lang="ja-JP" altLang="en-US" dirty="0"/>
          </a:p>
        </p:txBody>
      </p:sp>
      <p:sp>
        <p:nvSpPr>
          <p:cNvPr id="9" name="テキスト プレースホルダー 2">
            <a:extLst>
              <a:ext uri="{FF2B5EF4-FFF2-40B4-BE49-F238E27FC236}">
                <a16:creationId xmlns:a16="http://schemas.microsoft.com/office/drawing/2014/main" id="{5E57F6B9-88BD-E75C-2E26-35DA8C53BC0A}"/>
              </a:ext>
            </a:extLst>
          </p:cNvPr>
          <p:cNvSpPr txBox="1">
            <a:spLocks/>
          </p:cNvSpPr>
          <p:nvPr/>
        </p:nvSpPr>
        <p:spPr>
          <a:xfrm>
            <a:off x="503548" y="931820"/>
            <a:ext cx="1944216" cy="216043"/>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ja-JP" altLang="en-US" sz="1000" b="1" u="sng" dirty="0">
                <a:solidFill>
                  <a:prstClr val="black"/>
                </a:solidFill>
              </a:rPr>
              <a:t>税率テーブル登録</a:t>
            </a:r>
            <a:endParaRPr lang="en-US" altLang="ja-JP" sz="1000" b="1" u="sng" dirty="0">
              <a:solidFill>
                <a:prstClr val="black"/>
              </a:solidFill>
            </a:endParaRPr>
          </a:p>
        </p:txBody>
      </p:sp>
      <p:sp>
        <p:nvSpPr>
          <p:cNvPr id="10" name="テキスト ボックス 9">
            <a:extLst>
              <a:ext uri="{FF2B5EF4-FFF2-40B4-BE49-F238E27FC236}">
                <a16:creationId xmlns:a16="http://schemas.microsoft.com/office/drawing/2014/main" id="{DD5A3735-5A83-6D54-8EE5-7E6BAE437BE5}"/>
              </a:ext>
            </a:extLst>
          </p:cNvPr>
          <p:cNvSpPr txBox="1"/>
          <p:nvPr/>
        </p:nvSpPr>
        <p:spPr>
          <a:xfrm>
            <a:off x="495948" y="1176284"/>
            <a:ext cx="6174432" cy="1075294"/>
          </a:xfrm>
          <a:prstGeom prst="rect">
            <a:avLst/>
          </a:prstGeom>
          <a:noFill/>
        </p:spPr>
        <p:txBody>
          <a:bodyPr wrap="square">
            <a:spAutoFit/>
          </a:bodyPr>
          <a:lstStyle/>
          <a:p>
            <a:pPr>
              <a:lnSpc>
                <a:spcPts val="1900"/>
              </a:lnSpc>
              <a:buClr>
                <a:srgbClr val="F9BE00"/>
              </a:buClr>
            </a:pPr>
            <a:r>
              <a:rPr lang="ja-JP" altLang="en-US" sz="1200" dirty="0">
                <a:solidFill>
                  <a:prstClr val="black"/>
                </a:solidFill>
              </a:rPr>
              <a:t>税金計算区分：その他</a:t>
            </a:r>
          </a:p>
          <a:p>
            <a:pPr>
              <a:lnSpc>
                <a:spcPts val="1900"/>
              </a:lnSpc>
              <a:buClr>
                <a:srgbClr val="F9BE00"/>
              </a:buClr>
            </a:pPr>
            <a:r>
              <a:rPr lang="ja-JP" altLang="en-US" sz="1200" dirty="0">
                <a:solidFill>
                  <a:prstClr val="black"/>
                </a:solidFill>
              </a:rPr>
              <a:t>表種別コード：通勤交通費の非課税限度額</a:t>
            </a:r>
          </a:p>
          <a:p>
            <a:pPr>
              <a:lnSpc>
                <a:spcPts val="1900"/>
              </a:lnSpc>
              <a:buClr>
                <a:srgbClr val="F9BE00"/>
              </a:buClr>
            </a:pPr>
            <a:r>
              <a:rPr lang="ja-JP" altLang="en-US" sz="1200" dirty="0">
                <a:solidFill>
                  <a:prstClr val="black"/>
                </a:solidFill>
              </a:rPr>
              <a:t>階層コード</a:t>
            </a:r>
            <a:r>
              <a:rPr lang="en-US" altLang="ja-JP" sz="1200" dirty="0">
                <a:solidFill>
                  <a:prstClr val="black"/>
                </a:solidFill>
              </a:rPr>
              <a:t>:3(</a:t>
            </a:r>
            <a:r>
              <a:rPr lang="ja-JP" altLang="en-US" sz="1200" dirty="0">
                <a:solidFill>
                  <a:prstClr val="black"/>
                </a:solidFill>
              </a:rPr>
              <a:t>交通用具等利用の非課税限度額</a:t>
            </a:r>
            <a:r>
              <a:rPr lang="en-US" altLang="ja-JP" sz="1200" dirty="0">
                <a:solidFill>
                  <a:prstClr val="black"/>
                </a:solidFill>
              </a:rPr>
              <a:t>(65km</a:t>
            </a:r>
            <a:r>
              <a:rPr lang="ja-JP" altLang="en-US" sz="1200" dirty="0">
                <a:solidFill>
                  <a:prstClr val="black"/>
                </a:solidFill>
              </a:rPr>
              <a:t>以上</a:t>
            </a:r>
            <a:r>
              <a:rPr lang="en-US" altLang="ja-JP" sz="1200" dirty="0">
                <a:solidFill>
                  <a:prstClr val="black"/>
                </a:solidFill>
              </a:rPr>
              <a:t>))</a:t>
            </a:r>
          </a:p>
          <a:p>
            <a:pPr>
              <a:lnSpc>
                <a:spcPts val="1900"/>
              </a:lnSpc>
              <a:buClr>
                <a:srgbClr val="F9BE00"/>
              </a:buClr>
            </a:pPr>
            <a:r>
              <a:rPr lang="ja-JP" altLang="en-US" sz="1200" dirty="0">
                <a:solidFill>
                  <a:prstClr val="black"/>
                </a:solidFill>
              </a:rPr>
              <a:t>計数</a:t>
            </a:r>
            <a:r>
              <a:rPr lang="en-US" altLang="ja-JP" sz="1200" dirty="0">
                <a:solidFill>
                  <a:prstClr val="black"/>
                </a:solidFill>
              </a:rPr>
              <a:t>1:66,400</a:t>
            </a:r>
            <a:r>
              <a:rPr lang="ja-JP" altLang="en-US" sz="1200" dirty="0">
                <a:solidFill>
                  <a:prstClr val="black"/>
                </a:solidFill>
              </a:rPr>
              <a:t>　計数</a:t>
            </a:r>
            <a:r>
              <a:rPr lang="en-US" altLang="ja-JP" sz="1200" dirty="0">
                <a:solidFill>
                  <a:prstClr val="black"/>
                </a:solidFill>
              </a:rPr>
              <a:t>2:59,600</a:t>
            </a:r>
            <a:r>
              <a:rPr lang="ja-JP" altLang="en-US" sz="1200" dirty="0">
                <a:solidFill>
                  <a:prstClr val="black"/>
                </a:solidFill>
              </a:rPr>
              <a:t>　計数</a:t>
            </a:r>
            <a:r>
              <a:rPr lang="en-US" altLang="ja-JP" sz="1200" dirty="0">
                <a:solidFill>
                  <a:prstClr val="black"/>
                </a:solidFill>
              </a:rPr>
              <a:t>3:52,700</a:t>
            </a:r>
            <a:r>
              <a:rPr lang="ja-JP" altLang="en-US" sz="1200" dirty="0">
                <a:solidFill>
                  <a:prstClr val="black"/>
                </a:solidFill>
              </a:rPr>
              <a:t>　計数</a:t>
            </a:r>
            <a:r>
              <a:rPr lang="en-US" altLang="ja-JP" sz="1200" dirty="0">
                <a:solidFill>
                  <a:prstClr val="black"/>
                </a:solidFill>
              </a:rPr>
              <a:t>4:45,700</a:t>
            </a:r>
            <a:r>
              <a:rPr lang="ja-JP" altLang="en-US" dirty="0">
                <a:solidFill>
                  <a:prstClr val="black"/>
                </a:solidFill>
              </a:rPr>
              <a:t>　</a:t>
            </a:r>
            <a:endParaRPr lang="ja-JP" altLang="en-US" dirty="0"/>
          </a:p>
        </p:txBody>
      </p:sp>
      <p:grpSp>
        <p:nvGrpSpPr>
          <p:cNvPr id="17" name="グループ化 16">
            <a:extLst>
              <a:ext uri="{FF2B5EF4-FFF2-40B4-BE49-F238E27FC236}">
                <a16:creationId xmlns:a16="http://schemas.microsoft.com/office/drawing/2014/main" id="{B0A7D8F6-8D77-C65C-9731-343C93721F62}"/>
              </a:ext>
            </a:extLst>
          </p:cNvPr>
          <p:cNvGrpSpPr/>
          <p:nvPr/>
        </p:nvGrpSpPr>
        <p:grpSpPr>
          <a:xfrm>
            <a:off x="575556" y="2562262"/>
            <a:ext cx="5458460" cy="1917700"/>
            <a:chOff x="604417" y="2493192"/>
            <a:chExt cx="5458460" cy="1917700"/>
          </a:xfrm>
        </p:grpSpPr>
        <p:grpSp>
          <p:nvGrpSpPr>
            <p:cNvPr id="15" name="グループ化 14">
              <a:extLst>
                <a:ext uri="{FF2B5EF4-FFF2-40B4-BE49-F238E27FC236}">
                  <a16:creationId xmlns:a16="http://schemas.microsoft.com/office/drawing/2014/main" id="{2A6790C8-6E95-D3B2-F3A7-FF66B5F0A403}"/>
                </a:ext>
              </a:extLst>
            </p:cNvPr>
            <p:cNvGrpSpPr/>
            <p:nvPr/>
          </p:nvGrpSpPr>
          <p:grpSpPr>
            <a:xfrm>
              <a:off x="604417" y="2493192"/>
              <a:ext cx="5458460" cy="1917700"/>
              <a:chOff x="616611" y="2503649"/>
              <a:chExt cx="5458460" cy="1917700"/>
            </a:xfrm>
          </p:grpSpPr>
          <p:sp>
            <p:nvSpPr>
              <p:cNvPr id="7" name="正方形/長方形 6">
                <a:extLst>
                  <a:ext uri="{FF2B5EF4-FFF2-40B4-BE49-F238E27FC236}">
                    <a16:creationId xmlns:a16="http://schemas.microsoft.com/office/drawing/2014/main" id="{1E7A5F3A-0B0A-A498-B9C3-CC3129E4DBCC}"/>
                  </a:ext>
                </a:extLst>
              </p:cNvPr>
              <p:cNvSpPr/>
              <p:nvPr/>
            </p:nvSpPr>
            <p:spPr>
              <a:xfrm>
                <a:off x="654996" y="2993127"/>
                <a:ext cx="1615418" cy="540060"/>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ja-JP" altLang="en-US" sz="1350">
                  <a:solidFill>
                    <a:prstClr val="white"/>
                  </a:solidFill>
                  <a:latin typeface="メイリオ"/>
                  <a:ea typeface="メイリオ"/>
                </a:endParaRPr>
              </a:p>
            </p:txBody>
          </p:sp>
          <p:grpSp>
            <p:nvGrpSpPr>
              <p:cNvPr id="14" name="グループ化 13">
                <a:extLst>
                  <a:ext uri="{FF2B5EF4-FFF2-40B4-BE49-F238E27FC236}">
                    <a16:creationId xmlns:a16="http://schemas.microsoft.com/office/drawing/2014/main" id="{6999B0FA-4D00-791C-0D05-7ADD2FFFBC92}"/>
                  </a:ext>
                </a:extLst>
              </p:cNvPr>
              <p:cNvGrpSpPr/>
              <p:nvPr/>
            </p:nvGrpSpPr>
            <p:grpSpPr>
              <a:xfrm>
                <a:off x="616611" y="2503649"/>
                <a:ext cx="5458460" cy="1917700"/>
                <a:chOff x="616611" y="2514216"/>
                <a:chExt cx="5458460" cy="1917700"/>
              </a:xfrm>
            </p:grpSpPr>
            <p:pic>
              <p:nvPicPr>
                <p:cNvPr id="3" name="図 2">
                  <a:extLst>
                    <a:ext uri="{FF2B5EF4-FFF2-40B4-BE49-F238E27FC236}">
                      <a16:creationId xmlns:a16="http://schemas.microsoft.com/office/drawing/2014/main" id="{228AD964-7A1F-1607-A403-E719194093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616611" y="2514216"/>
                  <a:ext cx="5458460" cy="1917700"/>
                </a:xfrm>
                <a:prstGeom prst="rect">
                  <a:avLst/>
                </a:prstGeom>
                <a:noFill/>
                <a:ln>
                  <a:noFill/>
                </a:ln>
              </p:spPr>
            </p:pic>
            <p:sp>
              <p:nvSpPr>
                <p:cNvPr id="13" name="正方形/長方形 12">
                  <a:extLst>
                    <a:ext uri="{FF2B5EF4-FFF2-40B4-BE49-F238E27FC236}">
                      <a16:creationId xmlns:a16="http://schemas.microsoft.com/office/drawing/2014/main" id="{3C519C73-1B8F-C4BC-7EA0-99E1070DB94C}"/>
                    </a:ext>
                  </a:extLst>
                </p:cNvPr>
                <p:cNvSpPr/>
                <p:nvPr/>
              </p:nvSpPr>
              <p:spPr>
                <a:xfrm>
                  <a:off x="633330" y="4208493"/>
                  <a:ext cx="5004556" cy="135000"/>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ja-JP" altLang="en-US" sz="1350">
                    <a:solidFill>
                      <a:prstClr val="white"/>
                    </a:solidFill>
                    <a:latin typeface="メイリオ"/>
                    <a:ea typeface="メイリオ"/>
                  </a:endParaRPr>
                </a:p>
              </p:txBody>
            </p:sp>
          </p:grpSp>
        </p:grpSp>
        <p:sp>
          <p:nvSpPr>
            <p:cNvPr id="16" name="正方形/長方形 15">
              <a:extLst>
                <a:ext uri="{FF2B5EF4-FFF2-40B4-BE49-F238E27FC236}">
                  <a16:creationId xmlns:a16="http://schemas.microsoft.com/office/drawing/2014/main" id="{BEE17DC1-A0B8-6E3D-472E-F1BE450A256A}"/>
                </a:ext>
              </a:extLst>
            </p:cNvPr>
            <p:cNvSpPr/>
            <p:nvPr/>
          </p:nvSpPr>
          <p:spPr>
            <a:xfrm>
              <a:off x="642802" y="2980288"/>
              <a:ext cx="1624942" cy="540059"/>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ja-JP" altLang="en-US" sz="1350">
                <a:solidFill>
                  <a:prstClr val="white"/>
                </a:solidFill>
                <a:latin typeface="メイリオ"/>
                <a:ea typeface="メイリオ"/>
              </a:endParaRPr>
            </a:p>
          </p:txBody>
        </p:sp>
      </p:grpSp>
      <p:pic>
        <p:nvPicPr>
          <p:cNvPr id="6" name="図 5">
            <a:extLst>
              <a:ext uri="{FF2B5EF4-FFF2-40B4-BE49-F238E27FC236}">
                <a16:creationId xmlns:a16="http://schemas.microsoft.com/office/drawing/2014/main" id="{47E0A3F5-CAB2-721C-6F5E-9A2076BC71C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5556" y="2256631"/>
            <a:ext cx="5428615" cy="501650"/>
          </a:xfrm>
          <a:prstGeom prst="rect">
            <a:avLst/>
          </a:prstGeom>
          <a:noFill/>
          <a:ln>
            <a:noFill/>
          </a:ln>
        </p:spPr>
      </p:pic>
      <p:sp>
        <p:nvSpPr>
          <p:cNvPr id="19" name="正方形/長方形 18">
            <a:extLst>
              <a:ext uri="{FF2B5EF4-FFF2-40B4-BE49-F238E27FC236}">
                <a16:creationId xmlns:a16="http://schemas.microsoft.com/office/drawing/2014/main" id="{9BD2D6D9-5391-4375-47E2-A1E0CAEDB819}"/>
              </a:ext>
            </a:extLst>
          </p:cNvPr>
          <p:cNvSpPr/>
          <p:nvPr/>
        </p:nvSpPr>
        <p:spPr>
          <a:xfrm flipH="1">
            <a:off x="2445668" y="2384298"/>
            <a:ext cx="323747" cy="108894"/>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ja-JP" altLang="en-US" sz="1350">
              <a:solidFill>
                <a:prstClr val="white"/>
              </a:solidFill>
              <a:latin typeface="メイリオ"/>
              <a:ea typeface="メイリオ"/>
            </a:endParaRPr>
          </a:p>
        </p:txBody>
      </p:sp>
      <p:sp>
        <p:nvSpPr>
          <p:cNvPr id="20" name="正方形/長方形 19">
            <a:extLst>
              <a:ext uri="{FF2B5EF4-FFF2-40B4-BE49-F238E27FC236}">
                <a16:creationId xmlns:a16="http://schemas.microsoft.com/office/drawing/2014/main" id="{D4681256-F320-1FDE-FD98-EF4DB3CB55D7}"/>
              </a:ext>
            </a:extLst>
          </p:cNvPr>
          <p:cNvSpPr/>
          <p:nvPr/>
        </p:nvSpPr>
        <p:spPr>
          <a:xfrm>
            <a:off x="1173048" y="2556445"/>
            <a:ext cx="1886783" cy="161702"/>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ja-JP" altLang="en-US" sz="1350">
              <a:solidFill>
                <a:prstClr val="white"/>
              </a:solidFill>
              <a:latin typeface="メイリオ"/>
              <a:ea typeface="メイリオ"/>
            </a:endParaRPr>
          </a:p>
        </p:txBody>
      </p:sp>
    </p:spTree>
    <p:extLst>
      <p:ext uri="{BB962C8B-B14F-4D97-AF65-F5344CB8AC3E}">
        <p14:creationId xmlns:p14="http://schemas.microsoft.com/office/powerpoint/2010/main" val="807689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25</a:t>
            </a:fld>
            <a:endParaRPr kumimoji="1" lang="ja-JP" altLang="en-US" dirty="0"/>
          </a:p>
        </p:txBody>
      </p:sp>
      <p:sp>
        <p:nvSpPr>
          <p:cNvPr id="4" name="タイトル 3"/>
          <p:cNvSpPr>
            <a:spLocks noGrp="1"/>
          </p:cNvSpPr>
          <p:nvPr>
            <p:ph type="title"/>
          </p:nvPr>
        </p:nvSpPr>
        <p:spPr>
          <a:xfrm>
            <a:off x="358775" y="267494"/>
            <a:ext cx="8065225" cy="584267"/>
          </a:xfrm>
        </p:spPr>
        <p:txBody>
          <a:bodyPr/>
          <a:lstStyle/>
          <a:p>
            <a:r>
              <a:rPr lang="en-US" altLang="ja-JP" sz="2400" dirty="0" err="1">
                <a:latin typeface="+mn-ea"/>
              </a:rPr>
              <a:t>SuperStream</a:t>
            </a:r>
            <a:r>
              <a:rPr lang="en-US" altLang="ja-JP" sz="2400" dirty="0">
                <a:latin typeface="+mn-ea"/>
              </a:rPr>
              <a:t>-NX </a:t>
            </a:r>
            <a:r>
              <a:rPr lang="ja-JP" altLang="en-US" sz="2400" dirty="0">
                <a:latin typeface="+mn-ea"/>
              </a:rPr>
              <a:t>人事給与管理 </a:t>
            </a:r>
            <a:r>
              <a:rPr lang="ja-JP" altLang="en-US" sz="1800" dirty="0">
                <a:latin typeface="+mn-ea"/>
              </a:rPr>
              <a:t>機能改善</a:t>
            </a:r>
            <a:r>
              <a:rPr lang="en-US" altLang="ja-JP" sz="1800" dirty="0">
                <a:latin typeface="+mn-ea"/>
              </a:rPr>
              <a:t>2025.10</a:t>
            </a:r>
            <a:r>
              <a:rPr lang="ja-JP" altLang="en-US" sz="1800" dirty="0">
                <a:latin typeface="+mn-ea"/>
              </a:rPr>
              <a:t>～</a:t>
            </a:r>
            <a:br>
              <a:rPr lang="en-US" altLang="ja-JP" sz="2800" dirty="0"/>
            </a:br>
            <a:r>
              <a:rPr lang="en-US" altLang="ja-JP" sz="1800" dirty="0"/>
              <a:t>2</a:t>
            </a:r>
            <a:r>
              <a:rPr lang="ja-JP" altLang="en-US" sz="1800" dirty="0"/>
              <a:t>．通勤手当（交通用具使用）の非課税限度額等の改正対応</a:t>
            </a:r>
            <a:endParaRPr kumimoji="1" lang="ja-JP" altLang="en-US" dirty="0"/>
          </a:p>
        </p:txBody>
      </p:sp>
      <p:sp>
        <p:nvSpPr>
          <p:cNvPr id="5" name="フッター プレースホルダー 4"/>
          <p:cNvSpPr>
            <a:spLocks noGrp="1"/>
          </p:cNvSpPr>
          <p:nvPr>
            <p:ph type="ftr" sz="quarter" idx="3"/>
          </p:nvPr>
        </p:nvSpPr>
        <p:spPr/>
        <p:txBody>
          <a:bodyPr/>
          <a:lstStyle/>
          <a:p>
            <a:r>
              <a:rPr lang="en-US" altLang="ja-JP"/>
              <a:t>©2026 Canon IT Solutions Inc. All rights reserved.</a:t>
            </a:r>
            <a:endParaRPr lang="ja-JP" altLang="en-US" dirty="0"/>
          </a:p>
        </p:txBody>
      </p:sp>
      <p:grpSp>
        <p:nvGrpSpPr>
          <p:cNvPr id="14" name="グループ化 13">
            <a:extLst>
              <a:ext uri="{FF2B5EF4-FFF2-40B4-BE49-F238E27FC236}">
                <a16:creationId xmlns:a16="http://schemas.microsoft.com/office/drawing/2014/main" id="{36BCFB1C-3967-4332-4FB4-1C27DD367F8A}"/>
              </a:ext>
            </a:extLst>
          </p:cNvPr>
          <p:cNvGrpSpPr/>
          <p:nvPr/>
        </p:nvGrpSpPr>
        <p:grpSpPr>
          <a:xfrm>
            <a:off x="647564" y="2224065"/>
            <a:ext cx="5504815" cy="2327905"/>
            <a:chOff x="647564" y="2224065"/>
            <a:chExt cx="5504815" cy="2327905"/>
          </a:xfrm>
        </p:grpSpPr>
        <p:pic>
          <p:nvPicPr>
            <p:cNvPr id="6" name="図 5">
              <a:extLst>
                <a:ext uri="{FF2B5EF4-FFF2-40B4-BE49-F238E27FC236}">
                  <a16:creationId xmlns:a16="http://schemas.microsoft.com/office/drawing/2014/main" id="{EFB8E057-8FD9-52DF-A32D-BAA98E70DB8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47564" y="2584105"/>
              <a:ext cx="5504815" cy="1967865"/>
            </a:xfrm>
            <a:prstGeom prst="rect">
              <a:avLst/>
            </a:prstGeom>
            <a:noFill/>
            <a:ln>
              <a:noFill/>
            </a:ln>
          </p:spPr>
        </p:pic>
        <p:pic>
          <p:nvPicPr>
            <p:cNvPr id="7" name="図 6">
              <a:extLst>
                <a:ext uri="{FF2B5EF4-FFF2-40B4-BE49-F238E27FC236}">
                  <a16:creationId xmlns:a16="http://schemas.microsoft.com/office/drawing/2014/main" id="{063262AF-2D20-DCAA-E628-6DCB2AE5602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0306" y="2224065"/>
              <a:ext cx="5428615" cy="501650"/>
            </a:xfrm>
            <a:prstGeom prst="rect">
              <a:avLst/>
            </a:prstGeom>
            <a:noFill/>
            <a:ln>
              <a:noFill/>
            </a:ln>
          </p:spPr>
        </p:pic>
      </p:grpSp>
      <p:sp>
        <p:nvSpPr>
          <p:cNvPr id="9" name="テキスト プレースホルダー 2">
            <a:extLst>
              <a:ext uri="{FF2B5EF4-FFF2-40B4-BE49-F238E27FC236}">
                <a16:creationId xmlns:a16="http://schemas.microsoft.com/office/drawing/2014/main" id="{A8CBDAA6-725A-F214-918A-0CEEBC0141B3}"/>
              </a:ext>
            </a:extLst>
          </p:cNvPr>
          <p:cNvSpPr txBox="1">
            <a:spLocks/>
          </p:cNvSpPr>
          <p:nvPr/>
        </p:nvSpPr>
        <p:spPr>
          <a:xfrm>
            <a:off x="503548" y="915566"/>
            <a:ext cx="1944216" cy="216043"/>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ja-JP" altLang="en-US" sz="1000" b="1" u="sng" dirty="0">
                <a:solidFill>
                  <a:prstClr val="black"/>
                </a:solidFill>
              </a:rPr>
              <a:t>税率テーブル登録</a:t>
            </a:r>
            <a:endParaRPr lang="en-US" altLang="ja-JP" sz="1000" b="1" u="sng" dirty="0">
              <a:solidFill>
                <a:prstClr val="black"/>
              </a:solidFill>
            </a:endParaRPr>
          </a:p>
        </p:txBody>
      </p:sp>
      <p:sp>
        <p:nvSpPr>
          <p:cNvPr id="3" name="テキスト ボックス 2">
            <a:extLst>
              <a:ext uri="{FF2B5EF4-FFF2-40B4-BE49-F238E27FC236}">
                <a16:creationId xmlns:a16="http://schemas.microsoft.com/office/drawing/2014/main" id="{D7C73E74-2E06-0F7F-C92C-A414D4EE59F1}"/>
              </a:ext>
            </a:extLst>
          </p:cNvPr>
          <p:cNvSpPr txBox="1"/>
          <p:nvPr/>
        </p:nvSpPr>
        <p:spPr>
          <a:xfrm>
            <a:off x="495948" y="1176284"/>
            <a:ext cx="6174432" cy="1075294"/>
          </a:xfrm>
          <a:prstGeom prst="rect">
            <a:avLst/>
          </a:prstGeom>
          <a:noFill/>
        </p:spPr>
        <p:txBody>
          <a:bodyPr wrap="square">
            <a:spAutoFit/>
          </a:bodyPr>
          <a:lstStyle/>
          <a:p>
            <a:pPr>
              <a:lnSpc>
                <a:spcPts val="1900"/>
              </a:lnSpc>
              <a:buClr>
                <a:srgbClr val="F9BE00"/>
              </a:buClr>
            </a:pPr>
            <a:r>
              <a:rPr lang="ja-JP" altLang="en-US" sz="1200" dirty="0">
                <a:solidFill>
                  <a:prstClr val="black"/>
                </a:solidFill>
              </a:rPr>
              <a:t>税金計算区分：その他</a:t>
            </a:r>
          </a:p>
          <a:p>
            <a:pPr>
              <a:lnSpc>
                <a:spcPts val="1900"/>
              </a:lnSpc>
              <a:buClr>
                <a:srgbClr val="F9BE00"/>
              </a:buClr>
            </a:pPr>
            <a:r>
              <a:rPr lang="ja-JP" altLang="en-US" sz="1200" dirty="0">
                <a:solidFill>
                  <a:prstClr val="black"/>
                </a:solidFill>
              </a:rPr>
              <a:t>表種別コード：通勤交通費の非課税限度額</a:t>
            </a:r>
          </a:p>
          <a:p>
            <a:pPr>
              <a:lnSpc>
                <a:spcPts val="1900"/>
              </a:lnSpc>
              <a:buClr>
                <a:srgbClr val="F9BE00"/>
              </a:buClr>
            </a:pPr>
            <a:r>
              <a:rPr lang="ja-JP" altLang="en-US" sz="1200" dirty="0">
                <a:solidFill>
                  <a:prstClr val="black"/>
                </a:solidFill>
              </a:rPr>
              <a:t>階層コード</a:t>
            </a:r>
            <a:r>
              <a:rPr lang="en-US" altLang="ja-JP" sz="1200" dirty="0">
                <a:solidFill>
                  <a:prstClr val="black"/>
                </a:solidFill>
              </a:rPr>
              <a:t>:4(</a:t>
            </a:r>
            <a:r>
              <a:rPr lang="ja-JP" altLang="en-US" sz="1200" dirty="0">
                <a:solidFill>
                  <a:prstClr val="black"/>
                </a:solidFill>
              </a:rPr>
              <a:t>駐車場等の利用に係る非課税限度額</a:t>
            </a:r>
            <a:r>
              <a:rPr lang="en-US" altLang="ja-JP" sz="1200" dirty="0">
                <a:solidFill>
                  <a:prstClr val="black"/>
                </a:solidFill>
              </a:rPr>
              <a:t>)</a:t>
            </a:r>
          </a:p>
          <a:p>
            <a:pPr>
              <a:lnSpc>
                <a:spcPts val="1900"/>
              </a:lnSpc>
              <a:buClr>
                <a:srgbClr val="F9BE00"/>
              </a:buClr>
            </a:pPr>
            <a:r>
              <a:rPr lang="ja-JP" altLang="en-US" sz="1200" dirty="0">
                <a:solidFill>
                  <a:prstClr val="black"/>
                </a:solidFill>
              </a:rPr>
              <a:t>計数</a:t>
            </a:r>
            <a:r>
              <a:rPr lang="en-US" altLang="ja-JP" sz="1200" dirty="0">
                <a:solidFill>
                  <a:prstClr val="black"/>
                </a:solidFill>
              </a:rPr>
              <a:t>1:5,000</a:t>
            </a:r>
            <a:r>
              <a:rPr lang="ja-JP" altLang="en-US" dirty="0">
                <a:solidFill>
                  <a:prstClr val="black"/>
                </a:solidFill>
              </a:rPr>
              <a:t>　</a:t>
            </a:r>
            <a:endParaRPr lang="ja-JP" altLang="en-US" dirty="0"/>
          </a:p>
        </p:txBody>
      </p:sp>
      <p:sp>
        <p:nvSpPr>
          <p:cNvPr id="10" name="正方形/長方形 9">
            <a:extLst>
              <a:ext uri="{FF2B5EF4-FFF2-40B4-BE49-F238E27FC236}">
                <a16:creationId xmlns:a16="http://schemas.microsoft.com/office/drawing/2014/main" id="{54170F44-5C93-6569-6BA6-4C75806774B2}"/>
              </a:ext>
            </a:extLst>
          </p:cNvPr>
          <p:cNvSpPr/>
          <p:nvPr/>
        </p:nvSpPr>
        <p:spPr>
          <a:xfrm>
            <a:off x="691965" y="3107180"/>
            <a:ext cx="1611783" cy="115050"/>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ja-JP" altLang="en-US" sz="1350">
              <a:solidFill>
                <a:prstClr val="white"/>
              </a:solidFill>
              <a:latin typeface="メイリオ"/>
              <a:ea typeface="メイリオ"/>
            </a:endParaRPr>
          </a:p>
        </p:txBody>
      </p:sp>
      <p:sp>
        <p:nvSpPr>
          <p:cNvPr id="11" name="正方形/長方形 10">
            <a:extLst>
              <a:ext uri="{FF2B5EF4-FFF2-40B4-BE49-F238E27FC236}">
                <a16:creationId xmlns:a16="http://schemas.microsoft.com/office/drawing/2014/main" id="{99242557-9313-B52F-D401-607B2451A4BB}"/>
              </a:ext>
            </a:extLst>
          </p:cNvPr>
          <p:cNvSpPr/>
          <p:nvPr/>
        </p:nvSpPr>
        <p:spPr>
          <a:xfrm>
            <a:off x="647565" y="4407954"/>
            <a:ext cx="5026756" cy="115050"/>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ja-JP" altLang="en-US" sz="1350">
              <a:solidFill>
                <a:prstClr val="white"/>
              </a:solidFill>
              <a:latin typeface="メイリオ"/>
              <a:ea typeface="メイリオ"/>
            </a:endParaRPr>
          </a:p>
        </p:txBody>
      </p:sp>
      <p:sp>
        <p:nvSpPr>
          <p:cNvPr id="12" name="正方形/長方形 11">
            <a:extLst>
              <a:ext uri="{FF2B5EF4-FFF2-40B4-BE49-F238E27FC236}">
                <a16:creationId xmlns:a16="http://schemas.microsoft.com/office/drawing/2014/main" id="{4BF3E795-4180-AFA1-B686-CFE09CBD255B}"/>
              </a:ext>
            </a:extLst>
          </p:cNvPr>
          <p:cNvSpPr/>
          <p:nvPr/>
        </p:nvSpPr>
        <p:spPr>
          <a:xfrm>
            <a:off x="2594079" y="2359840"/>
            <a:ext cx="321737" cy="115050"/>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ja-JP" altLang="en-US" sz="1350">
              <a:solidFill>
                <a:prstClr val="white"/>
              </a:solidFill>
              <a:latin typeface="メイリオ"/>
              <a:ea typeface="メイリオ"/>
            </a:endParaRPr>
          </a:p>
        </p:txBody>
      </p:sp>
      <p:sp>
        <p:nvSpPr>
          <p:cNvPr id="13" name="正方形/長方形 12">
            <a:extLst>
              <a:ext uri="{FF2B5EF4-FFF2-40B4-BE49-F238E27FC236}">
                <a16:creationId xmlns:a16="http://schemas.microsoft.com/office/drawing/2014/main" id="{486BE958-5500-6C3B-2327-E9BC45CC7512}"/>
              </a:ext>
            </a:extLst>
          </p:cNvPr>
          <p:cNvSpPr/>
          <p:nvPr/>
        </p:nvSpPr>
        <p:spPr>
          <a:xfrm>
            <a:off x="1319451" y="2520772"/>
            <a:ext cx="1876628" cy="154837"/>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ja-JP" altLang="en-US" sz="1350">
              <a:solidFill>
                <a:prstClr val="white"/>
              </a:solidFill>
              <a:latin typeface="メイリオ"/>
              <a:ea typeface="メイリオ"/>
            </a:endParaRPr>
          </a:p>
        </p:txBody>
      </p:sp>
    </p:spTree>
    <p:extLst>
      <p:ext uri="{BB962C8B-B14F-4D97-AF65-F5344CB8AC3E}">
        <p14:creationId xmlns:p14="http://schemas.microsoft.com/office/powerpoint/2010/main" val="14589920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26</a:t>
            </a:fld>
            <a:endParaRPr kumimoji="1" lang="ja-JP" altLang="en-US" dirty="0"/>
          </a:p>
        </p:txBody>
      </p:sp>
      <p:sp>
        <p:nvSpPr>
          <p:cNvPr id="4" name="タイトル 3"/>
          <p:cNvSpPr>
            <a:spLocks noGrp="1"/>
          </p:cNvSpPr>
          <p:nvPr>
            <p:ph type="title"/>
          </p:nvPr>
        </p:nvSpPr>
        <p:spPr>
          <a:xfrm>
            <a:off x="358775" y="267494"/>
            <a:ext cx="8065225" cy="584267"/>
          </a:xfrm>
        </p:spPr>
        <p:txBody>
          <a:bodyPr/>
          <a:lstStyle/>
          <a:p>
            <a:r>
              <a:rPr lang="en-US" altLang="ja-JP" sz="2400" dirty="0" err="1">
                <a:latin typeface="+mn-ea"/>
              </a:rPr>
              <a:t>SuperStream</a:t>
            </a:r>
            <a:r>
              <a:rPr lang="en-US" altLang="ja-JP" sz="2400" dirty="0">
                <a:latin typeface="+mn-ea"/>
              </a:rPr>
              <a:t>-NX </a:t>
            </a:r>
            <a:r>
              <a:rPr lang="ja-JP" altLang="en-US" sz="2400" dirty="0">
                <a:latin typeface="+mn-ea"/>
              </a:rPr>
              <a:t>人事給与管理 </a:t>
            </a:r>
            <a:r>
              <a:rPr lang="ja-JP" altLang="en-US" sz="1800" dirty="0">
                <a:latin typeface="+mn-ea"/>
              </a:rPr>
              <a:t>機能改善</a:t>
            </a:r>
            <a:r>
              <a:rPr lang="en-US" altLang="ja-JP" sz="1800" dirty="0">
                <a:latin typeface="+mn-ea"/>
              </a:rPr>
              <a:t>2025.10</a:t>
            </a:r>
            <a:r>
              <a:rPr lang="ja-JP" altLang="en-US" sz="1800" dirty="0">
                <a:latin typeface="+mn-ea"/>
              </a:rPr>
              <a:t>～</a:t>
            </a:r>
            <a:br>
              <a:rPr lang="en-US" altLang="ja-JP" sz="2800" dirty="0"/>
            </a:br>
            <a:r>
              <a:rPr lang="en-US" altLang="ja-JP" sz="1800" dirty="0"/>
              <a:t>2</a:t>
            </a:r>
            <a:r>
              <a:rPr lang="ja-JP" altLang="en-US" sz="1800" dirty="0"/>
              <a:t>．通勤手当（交通用具使用）の非課税限度額等の改正対応</a:t>
            </a:r>
            <a:endParaRPr kumimoji="1" lang="ja-JP" altLang="en-US" dirty="0"/>
          </a:p>
        </p:txBody>
      </p:sp>
      <p:sp>
        <p:nvSpPr>
          <p:cNvPr id="5" name="フッター プレースホルダー 4"/>
          <p:cNvSpPr>
            <a:spLocks noGrp="1"/>
          </p:cNvSpPr>
          <p:nvPr>
            <p:ph type="ftr" sz="quarter" idx="3"/>
          </p:nvPr>
        </p:nvSpPr>
        <p:spPr/>
        <p:txBody>
          <a:bodyPr/>
          <a:lstStyle/>
          <a:p>
            <a:r>
              <a:rPr lang="en-US" altLang="ja-JP"/>
              <a:t>©2026 Canon IT Solutions Inc. All rights reserved.</a:t>
            </a:r>
            <a:endParaRPr lang="ja-JP" altLang="en-US" dirty="0"/>
          </a:p>
        </p:txBody>
      </p:sp>
      <p:sp>
        <p:nvSpPr>
          <p:cNvPr id="9" name="テキスト プレースホルダー 2">
            <a:extLst>
              <a:ext uri="{FF2B5EF4-FFF2-40B4-BE49-F238E27FC236}">
                <a16:creationId xmlns:a16="http://schemas.microsoft.com/office/drawing/2014/main" id="{A8CBDAA6-725A-F214-918A-0CEEBC0141B3}"/>
              </a:ext>
            </a:extLst>
          </p:cNvPr>
          <p:cNvSpPr txBox="1">
            <a:spLocks/>
          </p:cNvSpPr>
          <p:nvPr/>
        </p:nvSpPr>
        <p:spPr>
          <a:xfrm>
            <a:off x="503548" y="915566"/>
            <a:ext cx="1944216" cy="216043"/>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ja-JP" altLang="en-US" sz="1000" b="1" u="sng" dirty="0">
                <a:solidFill>
                  <a:prstClr val="black"/>
                </a:solidFill>
              </a:rPr>
              <a:t>通勤交通費データ入力</a:t>
            </a:r>
            <a:r>
              <a:rPr lang="en-US" altLang="ja-JP" sz="1000" b="1" u="sng" dirty="0">
                <a:solidFill>
                  <a:prstClr val="black"/>
                </a:solidFill>
              </a:rPr>
              <a:t>(</a:t>
            </a:r>
            <a:r>
              <a:rPr lang="ja-JP" altLang="en-US" sz="1000" b="1" u="sng" dirty="0">
                <a:solidFill>
                  <a:prstClr val="black"/>
                </a:solidFill>
              </a:rPr>
              <a:t>新</a:t>
            </a:r>
            <a:r>
              <a:rPr lang="en-US" altLang="ja-JP" sz="1000" b="1" u="sng" dirty="0">
                <a:solidFill>
                  <a:prstClr val="black"/>
                </a:solidFill>
              </a:rPr>
              <a:t>)</a:t>
            </a:r>
          </a:p>
        </p:txBody>
      </p:sp>
      <p:sp>
        <p:nvSpPr>
          <p:cNvPr id="3" name="テキスト ボックス 2">
            <a:extLst>
              <a:ext uri="{FF2B5EF4-FFF2-40B4-BE49-F238E27FC236}">
                <a16:creationId xmlns:a16="http://schemas.microsoft.com/office/drawing/2014/main" id="{D7C73E74-2E06-0F7F-C92C-A414D4EE59F1}"/>
              </a:ext>
            </a:extLst>
          </p:cNvPr>
          <p:cNvSpPr txBox="1"/>
          <p:nvPr/>
        </p:nvSpPr>
        <p:spPr>
          <a:xfrm>
            <a:off x="5436095" y="1168349"/>
            <a:ext cx="3240361" cy="3732432"/>
          </a:xfrm>
          <a:prstGeom prst="rect">
            <a:avLst/>
          </a:prstGeom>
          <a:noFill/>
        </p:spPr>
        <p:txBody>
          <a:bodyPr wrap="square">
            <a:spAutoFit/>
          </a:bodyPr>
          <a:lstStyle/>
          <a:p>
            <a:pPr>
              <a:lnSpc>
                <a:spcPts val="1900"/>
              </a:lnSpc>
              <a:buClr>
                <a:srgbClr val="F9BE00"/>
              </a:buClr>
            </a:pPr>
            <a:r>
              <a:rPr lang="ja-JP" altLang="en-US" sz="1200" dirty="0">
                <a:solidFill>
                  <a:srgbClr val="FF0000"/>
                </a:solidFill>
              </a:rPr>
              <a:t>通勤交通費データ入力（新）の</a:t>
            </a:r>
            <a:endParaRPr lang="en-US" altLang="ja-JP" sz="1200" dirty="0">
              <a:solidFill>
                <a:srgbClr val="FF0000"/>
              </a:solidFill>
            </a:endParaRPr>
          </a:p>
          <a:p>
            <a:pPr>
              <a:lnSpc>
                <a:spcPts val="1900"/>
              </a:lnSpc>
              <a:buClr>
                <a:srgbClr val="F9BE00"/>
              </a:buClr>
            </a:pPr>
            <a:r>
              <a:rPr lang="ja-JP" altLang="en-US" sz="1200" dirty="0">
                <a:solidFill>
                  <a:srgbClr val="FF0000"/>
                </a:solidFill>
              </a:rPr>
              <a:t>「駐車場代」の制限事項</a:t>
            </a:r>
          </a:p>
          <a:p>
            <a:pPr>
              <a:lnSpc>
                <a:spcPts val="1900"/>
              </a:lnSpc>
              <a:buClr>
                <a:srgbClr val="F9BE00"/>
              </a:buClr>
            </a:pPr>
            <a:r>
              <a:rPr lang="ja-JP" altLang="en-US" sz="1200" dirty="0">
                <a:solidFill>
                  <a:prstClr val="black"/>
                </a:solidFill>
              </a:rPr>
              <a:t>・新規作成で“駐車場代”を登録できません</a:t>
            </a:r>
          </a:p>
          <a:p>
            <a:pPr>
              <a:lnSpc>
                <a:spcPts val="1900"/>
              </a:lnSpc>
              <a:buClr>
                <a:srgbClr val="F9BE00"/>
              </a:buClr>
            </a:pPr>
            <a:r>
              <a:rPr lang="ja-JP" altLang="en-US" sz="1200" dirty="0">
                <a:solidFill>
                  <a:prstClr val="black"/>
                </a:solidFill>
              </a:rPr>
              <a:t>・検索ダイアログの「交通費区分」に“駐車場代”は追加していません</a:t>
            </a:r>
          </a:p>
          <a:p>
            <a:pPr>
              <a:lnSpc>
                <a:spcPts val="1900"/>
              </a:lnSpc>
              <a:buClr>
                <a:srgbClr val="F9BE00"/>
              </a:buClr>
            </a:pPr>
            <a:r>
              <a:rPr lang="ja-JP" altLang="en-US" sz="1200" dirty="0">
                <a:solidFill>
                  <a:prstClr val="black"/>
                </a:solidFill>
              </a:rPr>
              <a:t>・グリッドの「交通区分」が空白の状態で表示されます</a:t>
            </a:r>
          </a:p>
          <a:p>
            <a:pPr>
              <a:lnSpc>
                <a:spcPts val="1900"/>
              </a:lnSpc>
              <a:buClr>
                <a:srgbClr val="F9BE00"/>
              </a:buClr>
            </a:pPr>
            <a:r>
              <a:rPr lang="ja-JP" altLang="en-US" sz="1200" dirty="0">
                <a:solidFill>
                  <a:prstClr val="black"/>
                </a:solidFill>
              </a:rPr>
              <a:t>・グリッドから編集エリアへの表示、編集を行うことはできません（排他エラーが発生します）</a:t>
            </a:r>
          </a:p>
          <a:p>
            <a:pPr>
              <a:lnSpc>
                <a:spcPts val="1900"/>
              </a:lnSpc>
              <a:buClr>
                <a:srgbClr val="F9BE00"/>
              </a:buClr>
            </a:pPr>
            <a:r>
              <a:rPr lang="ja-JP" altLang="en-US" sz="1200" dirty="0">
                <a:solidFill>
                  <a:prstClr val="black"/>
                </a:solidFill>
              </a:rPr>
              <a:t>・グリッドに表示されている“駐車場代”のデータを削除できません（排他エラーが発生します）</a:t>
            </a:r>
          </a:p>
          <a:p>
            <a:pPr>
              <a:lnSpc>
                <a:spcPts val="1900"/>
              </a:lnSpc>
              <a:buClr>
                <a:srgbClr val="F9BE00"/>
              </a:buClr>
            </a:pPr>
            <a:r>
              <a:rPr lang="ja-JP" altLang="en-US" sz="1200" dirty="0">
                <a:solidFill>
                  <a:prstClr val="black"/>
                </a:solidFill>
              </a:rPr>
              <a:t>・取込んだデータの削除は、［データ入出力処理］より、削除取込してください</a:t>
            </a:r>
            <a:endParaRPr lang="ja-JP" altLang="en-US" dirty="0"/>
          </a:p>
        </p:txBody>
      </p:sp>
      <p:pic>
        <p:nvPicPr>
          <p:cNvPr id="10" name="図 9">
            <a:extLst>
              <a:ext uri="{FF2B5EF4-FFF2-40B4-BE49-F238E27FC236}">
                <a16:creationId xmlns:a16="http://schemas.microsoft.com/office/drawing/2014/main" id="{3D4F4A1F-FCCA-4AEB-BE10-AF497540E9F0}"/>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1191985"/>
            <a:ext cx="4651320" cy="2486584"/>
          </a:xfrm>
          <a:prstGeom prst="rect">
            <a:avLst/>
          </a:prstGeom>
          <a:noFill/>
          <a:ln>
            <a:noFill/>
          </a:ln>
        </p:spPr>
      </p:pic>
      <p:sp>
        <p:nvSpPr>
          <p:cNvPr id="6" name="正方形/長方形 5">
            <a:extLst>
              <a:ext uri="{FF2B5EF4-FFF2-40B4-BE49-F238E27FC236}">
                <a16:creationId xmlns:a16="http://schemas.microsoft.com/office/drawing/2014/main" id="{829392D7-5DD7-EDEB-3E80-F49FB25CDEAF}"/>
              </a:ext>
            </a:extLst>
          </p:cNvPr>
          <p:cNvSpPr/>
          <p:nvPr/>
        </p:nvSpPr>
        <p:spPr>
          <a:xfrm>
            <a:off x="525755" y="1671650"/>
            <a:ext cx="4211906" cy="1204276"/>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ja-JP" altLang="ja-JP" sz="1400" kern="100" dirty="0">
                <a:solidFill>
                  <a:srgbClr val="FF0000"/>
                </a:solidFill>
                <a:effectLst/>
                <a:latin typeface="Times New Roman" panose="02020603050405020304" pitchFamily="18" charset="0"/>
                <a:ea typeface="BIZ UDPゴシック" panose="020B0400000000000000" pitchFamily="50" charset="-128"/>
                <a:cs typeface="Times New Roman" panose="02020603050405020304" pitchFamily="18" charset="0"/>
              </a:rPr>
              <a:t>このエリアには表示できません</a:t>
            </a:r>
            <a:endParaRPr lang="ja-JP" altLang="ja-JP" sz="1400" kern="100" dirty="0">
              <a:effectLst/>
              <a:latin typeface="Times New Roman" panose="02020603050405020304" pitchFamily="18" charset="0"/>
              <a:ea typeface="ＭＳ Ｐ明朝" panose="02020600040205080304" pitchFamily="18" charset="-128"/>
              <a:cs typeface="Times New Roman" panose="02020603050405020304" pitchFamily="18" charset="0"/>
            </a:endParaRPr>
          </a:p>
          <a:p>
            <a:pPr algn="ctr" defTabSz="685800">
              <a:defRPr/>
            </a:pPr>
            <a:endParaRPr lang="ja-JP" altLang="en-US" sz="1350" dirty="0">
              <a:solidFill>
                <a:prstClr val="white"/>
              </a:solidFill>
              <a:latin typeface="メイリオ"/>
              <a:ea typeface="メイリオ"/>
            </a:endParaRPr>
          </a:p>
        </p:txBody>
      </p:sp>
      <p:sp>
        <p:nvSpPr>
          <p:cNvPr id="17" name="正方形/長方形 16">
            <a:extLst>
              <a:ext uri="{FF2B5EF4-FFF2-40B4-BE49-F238E27FC236}">
                <a16:creationId xmlns:a16="http://schemas.microsoft.com/office/drawing/2014/main" id="{E0BBB95B-B86D-DDE7-1400-9DD8889D14D2}"/>
              </a:ext>
            </a:extLst>
          </p:cNvPr>
          <p:cNvSpPr/>
          <p:nvPr/>
        </p:nvSpPr>
        <p:spPr>
          <a:xfrm>
            <a:off x="626303" y="3471851"/>
            <a:ext cx="4062077" cy="115050"/>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ja-JP" altLang="en-US" sz="1350">
              <a:solidFill>
                <a:prstClr val="white"/>
              </a:solidFill>
              <a:latin typeface="メイリオ"/>
              <a:ea typeface="メイリオ"/>
            </a:endParaRPr>
          </a:p>
        </p:txBody>
      </p:sp>
      <p:sp>
        <p:nvSpPr>
          <p:cNvPr id="18" name="正方形/長方形 17">
            <a:extLst>
              <a:ext uri="{FF2B5EF4-FFF2-40B4-BE49-F238E27FC236}">
                <a16:creationId xmlns:a16="http://schemas.microsoft.com/office/drawing/2014/main" id="{AC2C5E02-8701-134F-76DF-D919352FD6DF}"/>
              </a:ext>
            </a:extLst>
          </p:cNvPr>
          <p:cNvSpPr/>
          <p:nvPr/>
        </p:nvSpPr>
        <p:spPr>
          <a:xfrm>
            <a:off x="611560" y="3188581"/>
            <a:ext cx="4062077" cy="115050"/>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ja-JP" altLang="en-US" sz="1350">
              <a:solidFill>
                <a:prstClr val="white"/>
              </a:solidFill>
              <a:latin typeface="メイリオ"/>
              <a:ea typeface="メイリオ"/>
            </a:endParaRPr>
          </a:p>
        </p:txBody>
      </p:sp>
    </p:spTree>
    <p:extLst>
      <p:ext uri="{BB962C8B-B14F-4D97-AF65-F5344CB8AC3E}">
        <p14:creationId xmlns:p14="http://schemas.microsoft.com/office/powerpoint/2010/main" val="24790753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27</a:t>
            </a:fld>
            <a:endParaRPr kumimoji="1" lang="ja-JP" altLang="en-US" dirty="0"/>
          </a:p>
        </p:txBody>
      </p:sp>
      <p:sp>
        <p:nvSpPr>
          <p:cNvPr id="4" name="タイトル 3"/>
          <p:cNvSpPr>
            <a:spLocks noGrp="1"/>
          </p:cNvSpPr>
          <p:nvPr>
            <p:ph type="title"/>
          </p:nvPr>
        </p:nvSpPr>
        <p:spPr>
          <a:xfrm>
            <a:off x="358775" y="267494"/>
            <a:ext cx="8065225" cy="584267"/>
          </a:xfrm>
        </p:spPr>
        <p:txBody>
          <a:bodyPr/>
          <a:lstStyle/>
          <a:p>
            <a:r>
              <a:rPr lang="en-US" altLang="ja-JP" sz="2400" dirty="0" err="1">
                <a:latin typeface="+mn-ea"/>
              </a:rPr>
              <a:t>SuperStream</a:t>
            </a:r>
            <a:r>
              <a:rPr lang="en-US" altLang="ja-JP" sz="2400" dirty="0">
                <a:latin typeface="+mn-ea"/>
              </a:rPr>
              <a:t>-NX </a:t>
            </a:r>
            <a:r>
              <a:rPr lang="ja-JP" altLang="en-US" sz="2400" dirty="0">
                <a:latin typeface="+mn-ea"/>
              </a:rPr>
              <a:t>人事給与管理 </a:t>
            </a:r>
            <a:r>
              <a:rPr lang="ja-JP" altLang="en-US" sz="1800" dirty="0">
                <a:latin typeface="+mn-ea"/>
              </a:rPr>
              <a:t>機能改善</a:t>
            </a:r>
            <a:r>
              <a:rPr lang="en-US" altLang="ja-JP" sz="1800" dirty="0">
                <a:latin typeface="+mn-ea"/>
              </a:rPr>
              <a:t>2025.10</a:t>
            </a:r>
            <a:r>
              <a:rPr lang="ja-JP" altLang="en-US" sz="1800" dirty="0">
                <a:latin typeface="+mn-ea"/>
              </a:rPr>
              <a:t>～</a:t>
            </a:r>
            <a:br>
              <a:rPr lang="en-US" altLang="ja-JP" sz="2800" dirty="0"/>
            </a:br>
            <a:r>
              <a:rPr lang="en-US" altLang="ja-JP" sz="1800" dirty="0"/>
              <a:t>2</a:t>
            </a:r>
            <a:r>
              <a:rPr lang="ja-JP" altLang="en-US" sz="1800" dirty="0"/>
              <a:t>．通勤手当（交通用具使用）の非課税限度額等の改正対応</a:t>
            </a:r>
            <a:endParaRPr kumimoji="1" lang="ja-JP" altLang="en-US" dirty="0"/>
          </a:p>
        </p:txBody>
      </p:sp>
      <p:sp>
        <p:nvSpPr>
          <p:cNvPr id="5" name="フッター プレースホルダー 4"/>
          <p:cNvSpPr>
            <a:spLocks noGrp="1"/>
          </p:cNvSpPr>
          <p:nvPr>
            <p:ph type="ftr" sz="quarter" idx="3"/>
          </p:nvPr>
        </p:nvSpPr>
        <p:spPr/>
        <p:txBody>
          <a:bodyPr/>
          <a:lstStyle/>
          <a:p>
            <a:r>
              <a:rPr lang="en-US" altLang="ja-JP"/>
              <a:t>©2026 Canon IT Solutions Inc. All rights reserved.</a:t>
            </a:r>
            <a:endParaRPr lang="ja-JP" altLang="en-US" dirty="0"/>
          </a:p>
        </p:txBody>
      </p:sp>
      <p:sp>
        <p:nvSpPr>
          <p:cNvPr id="9" name="テキスト プレースホルダー 2">
            <a:extLst>
              <a:ext uri="{FF2B5EF4-FFF2-40B4-BE49-F238E27FC236}">
                <a16:creationId xmlns:a16="http://schemas.microsoft.com/office/drawing/2014/main" id="{A8CBDAA6-725A-F214-918A-0CEEBC0141B3}"/>
              </a:ext>
            </a:extLst>
          </p:cNvPr>
          <p:cNvSpPr txBox="1">
            <a:spLocks/>
          </p:cNvSpPr>
          <p:nvPr/>
        </p:nvSpPr>
        <p:spPr>
          <a:xfrm>
            <a:off x="503548" y="915566"/>
            <a:ext cx="1944216" cy="216043"/>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ja-JP" altLang="en-US" sz="1000" b="1" u="sng" dirty="0">
                <a:solidFill>
                  <a:prstClr val="black"/>
                </a:solidFill>
              </a:rPr>
              <a:t>交通費マスタ一覧</a:t>
            </a:r>
            <a:r>
              <a:rPr lang="en-US" altLang="ja-JP" sz="1000" b="1" u="sng" dirty="0">
                <a:solidFill>
                  <a:prstClr val="black"/>
                </a:solidFill>
              </a:rPr>
              <a:t>(</a:t>
            </a:r>
            <a:r>
              <a:rPr lang="ja-JP" altLang="en-US" sz="1000" b="1" u="sng" dirty="0">
                <a:solidFill>
                  <a:prstClr val="black"/>
                </a:solidFill>
              </a:rPr>
              <a:t>新</a:t>
            </a:r>
            <a:r>
              <a:rPr lang="en-US" altLang="ja-JP" sz="1000" b="1" u="sng" dirty="0">
                <a:solidFill>
                  <a:prstClr val="black"/>
                </a:solidFill>
              </a:rPr>
              <a:t>)</a:t>
            </a:r>
          </a:p>
        </p:txBody>
      </p:sp>
      <p:sp>
        <p:nvSpPr>
          <p:cNvPr id="3" name="テキスト ボックス 2">
            <a:extLst>
              <a:ext uri="{FF2B5EF4-FFF2-40B4-BE49-F238E27FC236}">
                <a16:creationId xmlns:a16="http://schemas.microsoft.com/office/drawing/2014/main" id="{D7C73E74-2E06-0F7F-C92C-A414D4EE59F1}"/>
              </a:ext>
            </a:extLst>
          </p:cNvPr>
          <p:cNvSpPr txBox="1"/>
          <p:nvPr/>
        </p:nvSpPr>
        <p:spPr>
          <a:xfrm>
            <a:off x="431540" y="2643758"/>
            <a:ext cx="7696988" cy="1295868"/>
          </a:xfrm>
          <a:prstGeom prst="rect">
            <a:avLst/>
          </a:prstGeom>
          <a:noFill/>
        </p:spPr>
        <p:txBody>
          <a:bodyPr wrap="square">
            <a:spAutoFit/>
          </a:bodyPr>
          <a:lstStyle/>
          <a:p>
            <a:pPr>
              <a:lnSpc>
                <a:spcPts val="1900"/>
              </a:lnSpc>
              <a:buClr>
                <a:srgbClr val="F9BE00"/>
              </a:buClr>
            </a:pPr>
            <a:r>
              <a:rPr lang="ja-JP" altLang="en-US" sz="1200" dirty="0">
                <a:solidFill>
                  <a:srgbClr val="FF0000"/>
                </a:solidFill>
              </a:rPr>
              <a:t>交通費マスタ一覧（新）の「駐車場代」の制限事項</a:t>
            </a:r>
          </a:p>
          <a:p>
            <a:pPr>
              <a:lnSpc>
                <a:spcPts val="1900"/>
              </a:lnSpc>
              <a:buClr>
                <a:srgbClr val="F9BE00"/>
              </a:buClr>
            </a:pPr>
            <a:r>
              <a:rPr lang="ja-JP" altLang="en-US" sz="1200" dirty="0">
                <a:solidFill>
                  <a:prstClr val="black"/>
                </a:solidFill>
              </a:rPr>
              <a:t>・［条件指定］の「交通費区分」に“駐車場代”を指定できません</a:t>
            </a:r>
          </a:p>
          <a:p>
            <a:pPr>
              <a:lnSpc>
                <a:spcPts val="1900"/>
              </a:lnSpc>
              <a:buClr>
                <a:srgbClr val="F9BE00"/>
              </a:buClr>
            </a:pPr>
            <a:r>
              <a:rPr lang="ja-JP" altLang="en-US" sz="1200" dirty="0">
                <a:solidFill>
                  <a:prstClr val="black"/>
                </a:solidFill>
              </a:rPr>
              <a:t>・グリッドには表示されますが、「交通費区分」、「種別」は識別できないため、“***”で表示されます</a:t>
            </a:r>
            <a:endParaRPr lang="en-US" altLang="ja-JP" sz="1200" dirty="0">
              <a:solidFill>
                <a:prstClr val="black"/>
              </a:solidFill>
            </a:endParaRPr>
          </a:p>
          <a:p>
            <a:pPr>
              <a:lnSpc>
                <a:spcPts val="1900"/>
              </a:lnSpc>
              <a:buClr>
                <a:srgbClr val="F9BE00"/>
              </a:buClr>
            </a:pPr>
            <a:endParaRPr lang="en-US" altLang="ja-JP" sz="1200" dirty="0">
              <a:solidFill>
                <a:prstClr val="black"/>
              </a:solidFill>
            </a:endParaRPr>
          </a:p>
          <a:p>
            <a:pPr>
              <a:lnSpc>
                <a:spcPts val="1900"/>
              </a:lnSpc>
              <a:buClr>
                <a:srgbClr val="F9BE00"/>
              </a:buClr>
            </a:pPr>
            <a:r>
              <a:rPr lang="ja-JP" altLang="en-US" sz="1200" dirty="0">
                <a:solidFill>
                  <a:srgbClr val="FF0000"/>
                </a:solidFill>
              </a:rPr>
              <a:t>通勤交通費データ入力</a:t>
            </a:r>
            <a:r>
              <a:rPr lang="en-US" altLang="ja-JP" sz="1200" dirty="0">
                <a:solidFill>
                  <a:srgbClr val="FF0000"/>
                </a:solidFill>
              </a:rPr>
              <a:t>(</a:t>
            </a:r>
            <a:r>
              <a:rPr lang="ja-JP" altLang="en-US" sz="1200" dirty="0">
                <a:solidFill>
                  <a:srgbClr val="FF0000"/>
                </a:solidFill>
              </a:rPr>
              <a:t>新</a:t>
            </a:r>
            <a:r>
              <a:rPr lang="en-US" altLang="ja-JP" sz="1200" dirty="0">
                <a:solidFill>
                  <a:srgbClr val="FF0000"/>
                </a:solidFill>
              </a:rPr>
              <a:t>)</a:t>
            </a:r>
            <a:r>
              <a:rPr lang="ja-JP" altLang="en-US" sz="1200" dirty="0">
                <a:solidFill>
                  <a:srgbClr val="FF0000"/>
                </a:solidFill>
              </a:rPr>
              <a:t>、交通費マスタ一覧</a:t>
            </a:r>
            <a:r>
              <a:rPr lang="en-US" altLang="ja-JP" sz="1200" dirty="0">
                <a:solidFill>
                  <a:srgbClr val="FF0000"/>
                </a:solidFill>
              </a:rPr>
              <a:t>(</a:t>
            </a:r>
            <a:r>
              <a:rPr lang="ja-JP" altLang="en-US" sz="1200" dirty="0">
                <a:solidFill>
                  <a:srgbClr val="FF0000"/>
                </a:solidFill>
              </a:rPr>
              <a:t>新</a:t>
            </a:r>
            <a:r>
              <a:rPr lang="en-US" altLang="ja-JP" sz="1200" dirty="0">
                <a:solidFill>
                  <a:srgbClr val="FF0000"/>
                </a:solidFill>
              </a:rPr>
              <a:t>)</a:t>
            </a:r>
            <a:r>
              <a:rPr lang="ja-JP" altLang="en-US" sz="1200" dirty="0">
                <a:solidFill>
                  <a:srgbClr val="FF0000"/>
                </a:solidFill>
              </a:rPr>
              <a:t> については</a:t>
            </a:r>
            <a:r>
              <a:rPr lang="en-US" altLang="ja-JP" sz="1200" dirty="0">
                <a:solidFill>
                  <a:srgbClr val="FF0000"/>
                </a:solidFill>
              </a:rPr>
              <a:t>2026/8</a:t>
            </a:r>
            <a:r>
              <a:rPr lang="ja-JP" altLang="en-US" sz="1200" dirty="0">
                <a:solidFill>
                  <a:srgbClr val="FF0000"/>
                </a:solidFill>
              </a:rPr>
              <a:t>に対応予定となります</a:t>
            </a:r>
          </a:p>
        </p:txBody>
      </p:sp>
      <p:pic>
        <p:nvPicPr>
          <p:cNvPr id="6" name="図 5">
            <a:extLst>
              <a:ext uri="{FF2B5EF4-FFF2-40B4-BE49-F238E27FC236}">
                <a16:creationId xmlns:a16="http://schemas.microsoft.com/office/drawing/2014/main" id="{EF3A583C-962D-6B9D-2119-A4394548A97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31540" y="1223965"/>
            <a:ext cx="5753735" cy="1354455"/>
          </a:xfrm>
          <a:prstGeom prst="rect">
            <a:avLst/>
          </a:prstGeom>
          <a:noFill/>
          <a:ln>
            <a:noFill/>
          </a:ln>
        </p:spPr>
      </p:pic>
      <p:sp>
        <p:nvSpPr>
          <p:cNvPr id="7" name="正方形/長方形 6">
            <a:extLst>
              <a:ext uri="{FF2B5EF4-FFF2-40B4-BE49-F238E27FC236}">
                <a16:creationId xmlns:a16="http://schemas.microsoft.com/office/drawing/2014/main" id="{7710F9EF-7E40-8D80-3FA2-2C9FB5E705D5}"/>
              </a:ext>
            </a:extLst>
          </p:cNvPr>
          <p:cNvSpPr/>
          <p:nvPr/>
        </p:nvSpPr>
        <p:spPr>
          <a:xfrm>
            <a:off x="754375" y="2344626"/>
            <a:ext cx="5329793" cy="119112"/>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ja-JP" altLang="en-US" sz="1350">
              <a:solidFill>
                <a:prstClr val="white"/>
              </a:solidFill>
              <a:latin typeface="メイリオ"/>
              <a:ea typeface="メイリオ"/>
            </a:endParaRPr>
          </a:p>
        </p:txBody>
      </p:sp>
    </p:spTree>
    <p:extLst>
      <p:ext uri="{BB962C8B-B14F-4D97-AF65-F5344CB8AC3E}">
        <p14:creationId xmlns:p14="http://schemas.microsoft.com/office/powerpoint/2010/main" val="37515118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28</a:t>
            </a:fld>
            <a:endParaRPr kumimoji="1" lang="ja-JP" altLang="en-US" dirty="0"/>
          </a:p>
        </p:txBody>
      </p:sp>
      <p:sp>
        <p:nvSpPr>
          <p:cNvPr id="4" name="タイトル 3"/>
          <p:cNvSpPr>
            <a:spLocks noGrp="1"/>
          </p:cNvSpPr>
          <p:nvPr>
            <p:ph type="title"/>
          </p:nvPr>
        </p:nvSpPr>
        <p:spPr>
          <a:xfrm>
            <a:off x="358775" y="267494"/>
            <a:ext cx="8065225" cy="584267"/>
          </a:xfrm>
        </p:spPr>
        <p:txBody>
          <a:bodyPr/>
          <a:lstStyle/>
          <a:p>
            <a:r>
              <a:rPr lang="en-US" altLang="ja-JP" sz="2400" dirty="0" err="1">
                <a:latin typeface="+mn-ea"/>
              </a:rPr>
              <a:t>SuperStream</a:t>
            </a:r>
            <a:r>
              <a:rPr lang="en-US" altLang="ja-JP" sz="2400" dirty="0">
                <a:latin typeface="+mn-ea"/>
              </a:rPr>
              <a:t>-NX </a:t>
            </a:r>
            <a:r>
              <a:rPr lang="ja-JP" altLang="en-US" sz="2400" dirty="0">
                <a:latin typeface="+mn-ea"/>
              </a:rPr>
              <a:t>人事給与管理 </a:t>
            </a:r>
            <a:r>
              <a:rPr lang="ja-JP" altLang="en-US" sz="1800" dirty="0">
                <a:latin typeface="+mn-ea"/>
              </a:rPr>
              <a:t>機能改善</a:t>
            </a:r>
            <a:r>
              <a:rPr lang="en-US" altLang="ja-JP" sz="1800" dirty="0">
                <a:latin typeface="+mn-ea"/>
              </a:rPr>
              <a:t>2025.10</a:t>
            </a:r>
            <a:r>
              <a:rPr lang="ja-JP" altLang="en-US" sz="1800" dirty="0">
                <a:latin typeface="+mn-ea"/>
              </a:rPr>
              <a:t>～</a:t>
            </a:r>
            <a:br>
              <a:rPr lang="en-US" altLang="ja-JP" sz="2800" dirty="0"/>
            </a:br>
            <a:r>
              <a:rPr lang="en-US" altLang="ja-JP" sz="1800" dirty="0"/>
              <a:t>2</a:t>
            </a:r>
            <a:r>
              <a:rPr lang="ja-JP" altLang="en-US" sz="1800" dirty="0"/>
              <a:t>．通勤手当（交通用具使用）の非課税限度額等の改正対応</a:t>
            </a:r>
            <a:endParaRPr kumimoji="1" lang="ja-JP" altLang="en-US" dirty="0"/>
          </a:p>
        </p:txBody>
      </p:sp>
      <p:sp>
        <p:nvSpPr>
          <p:cNvPr id="5" name="フッター プレースホルダー 4"/>
          <p:cNvSpPr>
            <a:spLocks noGrp="1"/>
          </p:cNvSpPr>
          <p:nvPr>
            <p:ph type="ftr" sz="quarter" idx="3"/>
          </p:nvPr>
        </p:nvSpPr>
        <p:spPr/>
        <p:txBody>
          <a:bodyPr/>
          <a:lstStyle/>
          <a:p>
            <a:r>
              <a:rPr lang="en-US" altLang="ja-JP"/>
              <a:t>©2026 Canon IT Solutions Inc. All rights reserved.</a:t>
            </a:r>
            <a:endParaRPr lang="ja-JP" altLang="en-US" dirty="0"/>
          </a:p>
        </p:txBody>
      </p:sp>
      <p:sp>
        <p:nvSpPr>
          <p:cNvPr id="3" name="テキスト ボックス 2">
            <a:extLst>
              <a:ext uri="{FF2B5EF4-FFF2-40B4-BE49-F238E27FC236}">
                <a16:creationId xmlns:a16="http://schemas.microsoft.com/office/drawing/2014/main" id="{D7C73E74-2E06-0F7F-C92C-A414D4EE59F1}"/>
              </a:ext>
            </a:extLst>
          </p:cNvPr>
          <p:cNvSpPr txBox="1"/>
          <p:nvPr/>
        </p:nvSpPr>
        <p:spPr>
          <a:xfrm>
            <a:off x="431540" y="1023578"/>
            <a:ext cx="7696988" cy="1295868"/>
          </a:xfrm>
          <a:prstGeom prst="rect">
            <a:avLst/>
          </a:prstGeom>
          <a:noFill/>
        </p:spPr>
        <p:txBody>
          <a:bodyPr wrap="square">
            <a:spAutoFit/>
          </a:bodyPr>
          <a:lstStyle/>
          <a:p>
            <a:pPr>
              <a:lnSpc>
                <a:spcPts val="1900"/>
              </a:lnSpc>
              <a:buClr>
                <a:srgbClr val="F9BE00"/>
              </a:buClr>
            </a:pPr>
            <a:r>
              <a:rPr lang="en-US" altLang="ja-JP" sz="1200" dirty="0"/>
              <a:t>4</a:t>
            </a:r>
            <a:r>
              <a:rPr lang="ja-JP" altLang="en-US" sz="1200" dirty="0"/>
              <a:t>月</a:t>
            </a:r>
            <a:r>
              <a:rPr lang="en-US" altLang="ja-JP" sz="1200" dirty="0"/>
              <a:t>20</a:t>
            </a:r>
            <a:r>
              <a:rPr lang="ja-JP" altLang="en-US" sz="1200" dirty="0"/>
              <a:t>日に国税庁</a:t>
            </a:r>
            <a:r>
              <a:rPr lang="en-US" altLang="ja-JP" sz="1200" dirty="0"/>
              <a:t>Web</a:t>
            </a:r>
            <a:r>
              <a:rPr lang="ja-JP" altLang="en-US" sz="1200" dirty="0"/>
              <a:t>サイトにて「通勤手当の非課税限度額の改正に関するＱ＆Ａ」が掲載されました​</a:t>
            </a:r>
          </a:p>
          <a:p>
            <a:pPr>
              <a:lnSpc>
                <a:spcPts val="1900"/>
              </a:lnSpc>
              <a:buClr>
                <a:srgbClr val="F9BE00"/>
              </a:buClr>
            </a:pPr>
            <a:r>
              <a:rPr lang="ja-JP" altLang="en-US" sz="1200" dirty="0"/>
              <a:t>　</a:t>
            </a:r>
            <a:r>
              <a:rPr lang="en-US" altLang="ja-JP" sz="1200" dirty="0"/>
              <a:t>https://www.nta.go.jp/users/gensen/2026tsukin/pdf/01.pdf​</a:t>
            </a:r>
          </a:p>
          <a:p>
            <a:pPr>
              <a:lnSpc>
                <a:spcPts val="1900"/>
              </a:lnSpc>
              <a:buClr>
                <a:srgbClr val="F9BE00"/>
              </a:buClr>
            </a:pPr>
            <a:endParaRPr lang="en-US" altLang="ja-JP" sz="1200" dirty="0">
              <a:solidFill>
                <a:srgbClr val="FF0000"/>
              </a:solidFill>
            </a:endParaRPr>
          </a:p>
          <a:p>
            <a:pPr>
              <a:lnSpc>
                <a:spcPts val="1900"/>
              </a:lnSpc>
              <a:buClr>
                <a:srgbClr val="F9BE00"/>
              </a:buClr>
            </a:pPr>
            <a:r>
              <a:rPr lang="en-US" altLang="ja-JP" sz="1200" dirty="0"/>
              <a:t>5</a:t>
            </a:r>
            <a:r>
              <a:rPr lang="ja-JP" altLang="en-US" sz="1200" dirty="0"/>
              <a:t>月</a:t>
            </a:r>
            <a:r>
              <a:rPr lang="en-US" altLang="ja-JP" sz="1200" dirty="0"/>
              <a:t>17</a:t>
            </a:r>
            <a:r>
              <a:rPr lang="ja-JP" altLang="en-US" sz="1200" dirty="0"/>
              <a:t>日に弊社</a:t>
            </a:r>
            <a:r>
              <a:rPr lang="en-US" altLang="ja-JP" sz="1200" dirty="0"/>
              <a:t>SDS</a:t>
            </a:r>
            <a:r>
              <a:rPr lang="ja-JP" altLang="en-US" sz="1200" dirty="0"/>
              <a:t>サイトに掲載した「通勤手当の非課税限度額の改正に関するＱ＆Ａ」に伴う対応　にて</a:t>
            </a:r>
          </a:p>
          <a:p>
            <a:pPr>
              <a:lnSpc>
                <a:spcPts val="1900"/>
              </a:lnSpc>
              <a:buClr>
                <a:srgbClr val="F9BE00"/>
              </a:buClr>
            </a:pPr>
            <a:r>
              <a:rPr lang="en-US" altLang="ja-JP" sz="1200" dirty="0"/>
              <a:t>NXPR</a:t>
            </a:r>
            <a:r>
              <a:rPr lang="ja-JP" altLang="en-US" sz="1200" dirty="0"/>
              <a:t>での対応方法を記載していますので、ご確認よろしくお願いします</a:t>
            </a:r>
          </a:p>
        </p:txBody>
      </p:sp>
    </p:spTree>
    <p:extLst>
      <p:ext uri="{BB962C8B-B14F-4D97-AF65-F5344CB8AC3E}">
        <p14:creationId xmlns:p14="http://schemas.microsoft.com/office/powerpoint/2010/main" val="20032305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29</a:t>
            </a:fld>
            <a:endParaRPr kumimoji="1" lang="ja-JP" altLang="en-US" dirty="0"/>
          </a:p>
        </p:txBody>
      </p:sp>
      <p:sp>
        <p:nvSpPr>
          <p:cNvPr id="4" name="タイトル 3"/>
          <p:cNvSpPr>
            <a:spLocks noGrp="1"/>
          </p:cNvSpPr>
          <p:nvPr>
            <p:ph type="title"/>
          </p:nvPr>
        </p:nvSpPr>
        <p:spPr>
          <a:xfrm>
            <a:off x="358775" y="267494"/>
            <a:ext cx="8065225" cy="584267"/>
          </a:xfrm>
        </p:spPr>
        <p:txBody>
          <a:bodyPr/>
          <a:lstStyle/>
          <a:p>
            <a:r>
              <a:rPr lang="en-US" altLang="ja-JP" sz="2400" dirty="0" err="1">
                <a:latin typeface="+mn-ea"/>
              </a:rPr>
              <a:t>SuperStream</a:t>
            </a:r>
            <a:r>
              <a:rPr lang="en-US" altLang="ja-JP" sz="2400" dirty="0">
                <a:latin typeface="+mn-ea"/>
              </a:rPr>
              <a:t>-NX </a:t>
            </a:r>
            <a:r>
              <a:rPr lang="ja-JP" altLang="en-US" sz="2400" dirty="0">
                <a:latin typeface="+mn-ea"/>
              </a:rPr>
              <a:t>人事給与管理 </a:t>
            </a:r>
            <a:r>
              <a:rPr lang="ja-JP" altLang="en-US" sz="1800" dirty="0">
                <a:latin typeface="+mn-ea"/>
              </a:rPr>
              <a:t>機能改善</a:t>
            </a:r>
            <a:r>
              <a:rPr lang="en-US" altLang="ja-JP" sz="1800" dirty="0">
                <a:latin typeface="+mn-ea"/>
              </a:rPr>
              <a:t>2025.10~</a:t>
            </a:r>
            <a:endParaRPr kumimoji="1" lang="ja-JP" altLang="en-US" dirty="0"/>
          </a:p>
        </p:txBody>
      </p:sp>
      <p:sp>
        <p:nvSpPr>
          <p:cNvPr id="5" name="フッター プレースホルダー 4"/>
          <p:cNvSpPr>
            <a:spLocks noGrp="1"/>
          </p:cNvSpPr>
          <p:nvPr>
            <p:ph type="ftr" sz="quarter" idx="3"/>
          </p:nvPr>
        </p:nvSpPr>
        <p:spPr/>
        <p:txBody>
          <a:bodyPr/>
          <a:lstStyle/>
          <a:p>
            <a:r>
              <a:rPr lang="en-US" altLang="ja-JP"/>
              <a:t>©2026 Canon IT Solutions Inc. All rights reserved.</a:t>
            </a:r>
            <a:endParaRPr lang="ja-JP" altLang="en-US" dirty="0"/>
          </a:p>
        </p:txBody>
      </p:sp>
      <p:sp>
        <p:nvSpPr>
          <p:cNvPr id="9" name="テキスト プレースホルダー 2">
            <a:extLst>
              <a:ext uri="{FF2B5EF4-FFF2-40B4-BE49-F238E27FC236}">
                <a16:creationId xmlns:a16="http://schemas.microsoft.com/office/drawing/2014/main" id="{3F9D3EA1-4761-07A9-99BD-15985D18F69E}"/>
              </a:ext>
            </a:extLst>
          </p:cNvPr>
          <p:cNvSpPr txBox="1">
            <a:spLocks/>
          </p:cNvSpPr>
          <p:nvPr/>
        </p:nvSpPr>
        <p:spPr>
          <a:xfrm>
            <a:off x="358775" y="699542"/>
            <a:ext cx="8426450" cy="360040"/>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ja-JP" altLang="en-US" sz="1400" b="1" dirty="0">
                <a:solidFill>
                  <a:srgbClr val="FFC000"/>
                </a:solidFill>
              </a:rPr>
              <a:t>■</a:t>
            </a:r>
            <a:r>
              <a:rPr lang="ja-JP" altLang="en-US" sz="1400" b="1" dirty="0">
                <a:solidFill>
                  <a:schemeClr val="tx2"/>
                </a:solidFill>
              </a:rPr>
              <a:t>法改正対応・その他機能改善・追加一覧 </a:t>
            </a:r>
            <a:r>
              <a:rPr lang="en-US" altLang="ja-JP" sz="1400" b="1" dirty="0">
                <a:solidFill>
                  <a:schemeClr val="tx2"/>
                </a:solidFill>
              </a:rPr>
              <a:t>(NXHR/NXPR</a:t>
            </a:r>
            <a:r>
              <a:rPr lang="ja-JP" altLang="en-US" sz="1400" b="1" dirty="0">
                <a:solidFill>
                  <a:schemeClr val="tx2"/>
                </a:solidFill>
              </a:rPr>
              <a:t>共通</a:t>
            </a:r>
            <a:r>
              <a:rPr lang="en-US" altLang="ja-JP" sz="1400" b="1" dirty="0">
                <a:solidFill>
                  <a:schemeClr val="tx2"/>
                </a:solidFill>
              </a:rPr>
              <a:t>) </a:t>
            </a:r>
          </a:p>
        </p:txBody>
      </p:sp>
      <p:graphicFrame>
        <p:nvGraphicFramePr>
          <p:cNvPr id="6" name="表 5">
            <a:extLst>
              <a:ext uri="{FF2B5EF4-FFF2-40B4-BE49-F238E27FC236}">
                <a16:creationId xmlns:a16="http://schemas.microsoft.com/office/drawing/2014/main" id="{0546644B-730E-348C-6659-6D64A511CB86}"/>
              </a:ext>
            </a:extLst>
          </p:cNvPr>
          <p:cNvGraphicFramePr>
            <a:graphicFrameLocks noGrp="1"/>
          </p:cNvGraphicFramePr>
          <p:nvPr/>
        </p:nvGraphicFramePr>
        <p:xfrm>
          <a:off x="377940" y="987574"/>
          <a:ext cx="8046060" cy="1889377"/>
        </p:xfrm>
        <a:graphic>
          <a:graphicData uri="http://schemas.openxmlformats.org/drawingml/2006/table">
            <a:tbl>
              <a:tblPr firstRow="1" bandRow="1">
                <a:tableStyleId>{21E4AEA4-8DFA-4A89-87EB-49C32662AFE0}</a:tableStyleId>
              </a:tblPr>
              <a:tblGrid>
                <a:gridCol w="472440">
                  <a:extLst>
                    <a:ext uri="{9D8B030D-6E8A-4147-A177-3AD203B41FA5}">
                      <a16:colId xmlns:a16="http://schemas.microsoft.com/office/drawing/2014/main" val="267662823"/>
                    </a:ext>
                  </a:extLst>
                </a:gridCol>
                <a:gridCol w="1957620">
                  <a:extLst>
                    <a:ext uri="{9D8B030D-6E8A-4147-A177-3AD203B41FA5}">
                      <a16:colId xmlns:a16="http://schemas.microsoft.com/office/drawing/2014/main" val="3181788283"/>
                    </a:ext>
                  </a:extLst>
                </a:gridCol>
                <a:gridCol w="5616000">
                  <a:extLst>
                    <a:ext uri="{9D8B030D-6E8A-4147-A177-3AD203B41FA5}">
                      <a16:colId xmlns:a16="http://schemas.microsoft.com/office/drawing/2014/main" val="1444956865"/>
                    </a:ext>
                  </a:extLst>
                </a:gridCol>
              </a:tblGrid>
              <a:tr h="395857">
                <a:tc>
                  <a:txBody>
                    <a:bodyPr/>
                    <a:lstStyle/>
                    <a:p>
                      <a:pPr algn="ctr"/>
                      <a:r>
                        <a:rPr kumimoji="1" lang="en-US" altLang="ja-JP" sz="1000" dirty="0"/>
                        <a:t>No</a:t>
                      </a:r>
                      <a:endParaRPr kumimoji="1" lang="ja-JP" altLang="en-US" sz="1000" dirty="0"/>
                    </a:p>
                  </a:txBody>
                  <a:tcPr marL="121920" marR="121920" marT="60960" marB="60960" anchor="ctr"/>
                </a:tc>
                <a:tc>
                  <a:txBody>
                    <a:bodyPr/>
                    <a:lstStyle/>
                    <a:p>
                      <a:pPr algn="ctr"/>
                      <a:r>
                        <a:rPr kumimoji="1" lang="ja-JP" altLang="en-US" sz="1000" dirty="0"/>
                        <a:t>機能名</a:t>
                      </a:r>
                    </a:p>
                  </a:txBody>
                  <a:tcPr marL="121920" marR="121920" marT="60960" marB="60960" anchor="ctr"/>
                </a:tc>
                <a:tc>
                  <a:txBody>
                    <a:bodyPr/>
                    <a:lstStyle/>
                    <a:p>
                      <a:pPr algn="ctr"/>
                      <a:r>
                        <a:rPr kumimoji="1" lang="ja-JP" altLang="en-US" sz="1000" dirty="0"/>
                        <a:t>対応内容</a:t>
                      </a:r>
                    </a:p>
                  </a:txBody>
                  <a:tcPr marL="121920" marR="121920" marT="60960" marB="60960" anchor="ctr"/>
                </a:tc>
                <a:extLst>
                  <a:ext uri="{0D108BD9-81ED-4DB2-BD59-A6C34878D82A}">
                    <a16:rowId xmlns:a16="http://schemas.microsoft.com/office/drawing/2014/main" val="4216397042"/>
                  </a:ext>
                </a:extLst>
              </a:tr>
              <a:tr h="336354">
                <a:tc>
                  <a:txBody>
                    <a:bodyPr/>
                    <a:lstStyle/>
                    <a:p>
                      <a:pPr algn="ctr"/>
                      <a:r>
                        <a:rPr kumimoji="1" lang="en-US" altLang="ja-JP" sz="1000" dirty="0">
                          <a:solidFill>
                            <a:schemeClr val="tx1"/>
                          </a:solidFill>
                          <a:latin typeface="+mn-lt"/>
                        </a:rPr>
                        <a:t>1</a:t>
                      </a:r>
                      <a:endParaRPr kumimoji="1" lang="ja-JP" altLang="en-US" sz="1000" dirty="0">
                        <a:solidFill>
                          <a:schemeClr val="tx1"/>
                        </a:solidFill>
                        <a:latin typeface="+mn-lt"/>
                      </a:endParaRPr>
                    </a:p>
                  </a:txBody>
                  <a:tcPr marL="121920" marR="121920" marT="60960" marB="6096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a:t>扶養控除申告データ編集</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a:solidFill>
                            <a:schemeClr val="tx1"/>
                          </a:solidFill>
                          <a:latin typeface="+mn-lt"/>
                        </a:rPr>
                        <a:t>FLHR</a:t>
                      </a:r>
                      <a:r>
                        <a:rPr kumimoji="1" lang="ja-JP" altLang="en-US" sz="1000" dirty="0">
                          <a:solidFill>
                            <a:schemeClr val="tx1"/>
                          </a:solidFill>
                          <a:latin typeface="+mn-lt"/>
                        </a:rPr>
                        <a:t>または</a:t>
                      </a:r>
                      <a:r>
                        <a:rPr kumimoji="1" lang="en-US" altLang="ja-JP" sz="1000" dirty="0">
                          <a:solidFill>
                            <a:schemeClr val="tx1"/>
                          </a:solidFill>
                          <a:latin typeface="+mn-lt"/>
                        </a:rPr>
                        <a:t>NXPR</a:t>
                      </a:r>
                      <a:r>
                        <a:rPr kumimoji="1" lang="ja-JP" altLang="en-US" sz="1000" dirty="0">
                          <a:solidFill>
                            <a:schemeClr val="tx1"/>
                          </a:solidFill>
                          <a:latin typeface="+mn-lt"/>
                        </a:rPr>
                        <a:t>［年調用控除データ取込］の「扶養控除申告データ」より登録された</a:t>
                      </a:r>
                      <a:endParaRPr kumimoji="1" lang="en-US" altLang="ja-JP" sz="1000" dirty="0">
                        <a:solidFill>
                          <a:schemeClr val="tx1"/>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a:solidFill>
                            <a:schemeClr val="tx1"/>
                          </a:solidFill>
                          <a:latin typeface="+mn-lt"/>
                        </a:rPr>
                        <a:t>扶養控除申請データ（</a:t>
                      </a:r>
                      <a:r>
                        <a:rPr kumimoji="1" lang="en-US" altLang="ja-JP" sz="1000" dirty="0">
                          <a:solidFill>
                            <a:schemeClr val="tx1"/>
                          </a:solidFill>
                          <a:latin typeface="+mn-lt"/>
                        </a:rPr>
                        <a:t>PRFKSTRN</a:t>
                      </a:r>
                      <a:r>
                        <a:rPr kumimoji="1" lang="ja-JP" altLang="en-US" sz="1000" dirty="0">
                          <a:solidFill>
                            <a:schemeClr val="tx1"/>
                          </a:solidFill>
                          <a:latin typeface="+mn-lt"/>
                        </a:rPr>
                        <a:t>）を一覧画面に検索・表示し、修正できる画面を追加</a:t>
                      </a:r>
                      <a:endParaRPr kumimoji="1" lang="en-US" altLang="ja-JP" sz="1000" dirty="0">
                        <a:solidFill>
                          <a:schemeClr val="tx1"/>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a:solidFill>
                            <a:schemeClr val="tx1"/>
                          </a:solidFill>
                          <a:latin typeface="+mn-lt"/>
                        </a:rPr>
                        <a:t>(NXPR0189/0190</a:t>
                      </a:r>
                      <a:r>
                        <a:rPr kumimoji="1" lang="ja-JP" altLang="en-US" sz="1000" dirty="0">
                          <a:solidFill>
                            <a:schemeClr val="tx1"/>
                          </a:solidFill>
                          <a:latin typeface="+mn-lt"/>
                        </a:rPr>
                        <a:t>　</a:t>
                      </a:r>
                      <a:r>
                        <a:rPr kumimoji="1" lang="en-US" altLang="ja-JP" sz="1000" dirty="0">
                          <a:solidFill>
                            <a:schemeClr val="tx1"/>
                          </a:solidFill>
                          <a:latin typeface="+mn-lt"/>
                        </a:rPr>
                        <a:t>NXHR0089/NXHR0090)</a:t>
                      </a:r>
                      <a:endParaRPr kumimoji="1" lang="ja-JP" altLang="en-US" sz="1000" dirty="0">
                        <a:solidFill>
                          <a:srgbClr val="FF0000"/>
                        </a:solidFill>
                        <a:latin typeface="+mn-lt"/>
                      </a:endParaRPr>
                    </a:p>
                  </a:txBody>
                  <a:tcPr anchor="ctr"/>
                </a:tc>
                <a:extLst>
                  <a:ext uri="{0D108BD9-81ED-4DB2-BD59-A6C34878D82A}">
                    <a16:rowId xmlns:a16="http://schemas.microsoft.com/office/drawing/2014/main" val="2268628297"/>
                  </a:ext>
                </a:extLst>
              </a:tr>
              <a:tr h="336354">
                <a:tc>
                  <a:txBody>
                    <a:bodyPr/>
                    <a:lstStyle/>
                    <a:p>
                      <a:pPr algn="ctr"/>
                      <a:r>
                        <a:rPr kumimoji="1" lang="en-US" altLang="ja-JP" sz="1000" dirty="0">
                          <a:solidFill>
                            <a:schemeClr val="tx1"/>
                          </a:solidFill>
                          <a:latin typeface="+mn-lt"/>
                        </a:rPr>
                        <a:t>2</a:t>
                      </a:r>
                      <a:endParaRPr kumimoji="1" lang="ja-JP" altLang="en-US" sz="1000" dirty="0">
                        <a:solidFill>
                          <a:schemeClr val="tx1"/>
                        </a:solidFill>
                        <a:latin typeface="+mn-lt"/>
                      </a:endParaRPr>
                    </a:p>
                  </a:txBody>
                  <a:tcPr marL="121920" marR="121920" marT="60960" marB="60960" anchor="ctr"/>
                </a:tc>
                <a:tc>
                  <a:txBody>
                    <a:bodyPr/>
                    <a:lstStyle/>
                    <a:p>
                      <a:pPr algn="l"/>
                      <a:r>
                        <a:rPr kumimoji="1" lang="ja-JP" altLang="en-US" sz="1000" dirty="0"/>
                        <a:t>退職所得の源泉徴収票</a:t>
                      </a:r>
                      <a:r>
                        <a:rPr kumimoji="1" lang="en-US" altLang="ja-JP" sz="1000" dirty="0"/>
                        <a:t>CSV</a:t>
                      </a:r>
                      <a:r>
                        <a:rPr kumimoji="1" lang="ja-JP" altLang="en-US" sz="1000" dirty="0"/>
                        <a:t>出力</a:t>
                      </a:r>
                    </a:p>
                  </a:txBody>
                  <a:tcPr anchor="ctr"/>
                </a:tc>
                <a:tc>
                  <a:txBody>
                    <a:bodyPr/>
                    <a:lstStyle/>
                    <a:p>
                      <a:pPr algn="l"/>
                      <a:r>
                        <a:rPr kumimoji="1" lang="en-US" altLang="ja-JP" sz="1000" dirty="0">
                          <a:latin typeface="+mn-lt"/>
                        </a:rPr>
                        <a:t>e-TAX</a:t>
                      </a:r>
                      <a:r>
                        <a:rPr kumimoji="1" lang="ja-JP" altLang="en-US" sz="1000" dirty="0">
                          <a:latin typeface="+mn-lt"/>
                        </a:rPr>
                        <a:t>で提出可能な 「退職所得の源泉徴収票」用の申請データ（</a:t>
                      </a:r>
                      <a:r>
                        <a:rPr kumimoji="1" lang="en-US" altLang="ja-JP" sz="1000" dirty="0">
                          <a:latin typeface="+mn-lt"/>
                        </a:rPr>
                        <a:t>CSV</a:t>
                      </a:r>
                      <a:r>
                        <a:rPr kumimoji="1" lang="ja-JP" altLang="en-US" sz="1000" dirty="0">
                          <a:latin typeface="+mn-lt"/>
                        </a:rPr>
                        <a:t>）を出力する機能を追加</a:t>
                      </a:r>
                      <a:endParaRPr kumimoji="1" lang="en-US" altLang="ja-JP" sz="10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a:solidFill>
                            <a:schemeClr val="tx1"/>
                          </a:solidFill>
                          <a:latin typeface="+mn-lt"/>
                        </a:rPr>
                        <a:t>(NXPR0197/0198</a:t>
                      </a:r>
                      <a:r>
                        <a:rPr kumimoji="1" lang="ja-JP" altLang="en-US" sz="1000" dirty="0">
                          <a:solidFill>
                            <a:schemeClr val="tx1"/>
                          </a:solidFill>
                          <a:latin typeface="+mn-lt"/>
                        </a:rPr>
                        <a:t>　</a:t>
                      </a:r>
                      <a:r>
                        <a:rPr kumimoji="1" lang="en-US" altLang="ja-JP" sz="1000" dirty="0">
                          <a:solidFill>
                            <a:schemeClr val="tx1"/>
                          </a:solidFill>
                          <a:latin typeface="+mn-lt"/>
                        </a:rPr>
                        <a:t>NXHR0091/NXHR0092)</a:t>
                      </a:r>
                      <a:endParaRPr kumimoji="1" lang="ja-JP" altLang="en-US" sz="1000" dirty="0">
                        <a:latin typeface="+mn-lt"/>
                      </a:endParaRPr>
                    </a:p>
                  </a:txBody>
                  <a:tcPr anchor="ctr"/>
                </a:tc>
                <a:extLst>
                  <a:ext uri="{0D108BD9-81ED-4DB2-BD59-A6C34878D82A}">
                    <a16:rowId xmlns:a16="http://schemas.microsoft.com/office/drawing/2014/main" val="1807000134"/>
                  </a:ext>
                </a:extLst>
              </a:tr>
              <a:tr h="336354">
                <a:tc>
                  <a:txBody>
                    <a:bodyPr/>
                    <a:lstStyle/>
                    <a:p>
                      <a:pPr algn="ctr"/>
                      <a:r>
                        <a:rPr kumimoji="1" lang="en-US" altLang="ja-JP" sz="1000" dirty="0">
                          <a:solidFill>
                            <a:schemeClr val="tx1"/>
                          </a:solidFill>
                          <a:latin typeface="+mn-lt"/>
                        </a:rPr>
                        <a:t>3</a:t>
                      </a:r>
                      <a:endParaRPr kumimoji="1" lang="ja-JP" altLang="en-US" sz="1000" dirty="0">
                        <a:solidFill>
                          <a:schemeClr val="tx1"/>
                        </a:solidFill>
                        <a:latin typeface="+mn-lt"/>
                      </a:endParaRPr>
                    </a:p>
                  </a:txBody>
                  <a:tcPr marL="121920" marR="121920" marT="60960" marB="60960" anchor="ctr"/>
                </a:tc>
                <a:tc>
                  <a:txBody>
                    <a:bodyPr/>
                    <a:lstStyle/>
                    <a:p>
                      <a:pPr algn="l"/>
                      <a:r>
                        <a:rPr kumimoji="1" lang="ja-JP" altLang="en-US" sz="1000" dirty="0"/>
                        <a:t>住民税</a:t>
                      </a:r>
                      <a:r>
                        <a:rPr kumimoji="1" lang="en-US" altLang="ja-JP" sz="1000" dirty="0"/>
                        <a:t>_</a:t>
                      </a:r>
                      <a:r>
                        <a:rPr kumimoji="1" lang="ja-JP" altLang="en-US" sz="1000" dirty="0"/>
                        <a:t>税額通知書配布用データ取込・配信</a:t>
                      </a:r>
                    </a:p>
                  </a:txBody>
                  <a:tcPr anchor="ctr"/>
                </a:tc>
                <a:tc>
                  <a:txBody>
                    <a:bodyPr/>
                    <a:lstStyle/>
                    <a:p>
                      <a:pPr algn="l"/>
                      <a:r>
                        <a:rPr kumimoji="1" lang="ja-JP" altLang="en-US" sz="1000" dirty="0">
                          <a:solidFill>
                            <a:schemeClr val="tx1"/>
                          </a:solidFill>
                          <a:latin typeface="+mn-lt"/>
                        </a:rPr>
                        <a:t>特徴税通システムにおける税制改正等対応の仕様変更に対応</a:t>
                      </a:r>
                    </a:p>
                    <a:p>
                      <a:pPr algn="l"/>
                      <a:r>
                        <a:rPr kumimoji="1" lang="ja-JP" altLang="en-US" sz="1000" dirty="0">
                          <a:solidFill>
                            <a:schemeClr val="tx1"/>
                          </a:solidFill>
                          <a:latin typeface="+mn-lt"/>
                        </a:rPr>
                        <a:t>税通一覧ファイル（</a:t>
                      </a:r>
                      <a:r>
                        <a:rPr kumimoji="1" lang="en-US" altLang="ja-JP" sz="1000" dirty="0">
                          <a:solidFill>
                            <a:schemeClr val="tx1"/>
                          </a:solidFill>
                          <a:latin typeface="+mn-lt"/>
                        </a:rPr>
                        <a:t>CSV</a:t>
                      </a:r>
                      <a:r>
                        <a:rPr kumimoji="1" lang="ja-JP" altLang="en-US" sz="1000" dirty="0">
                          <a:solidFill>
                            <a:schemeClr val="tx1"/>
                          </a:solidFill>
                          <a:latin typeface="+mn-lt"/>
                        </a:rPr>
                        <a:t>）のファイルレイアウト変更に対応</a:t>
                      </a:r>
                      <a:endParaRPr kumimoji="1" lang="en-US" altLang="ja-JP" sz="1000" dirty="0">
                        <a:solidFill>
                          <a:schemeClr val="tx1"/>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a:solidFill>
                            <a:schemeClr val="tx1"/>
                          </a:solidFill>
                          <a:latin typeface="+mn-lt"/>
                        </a:rPr>
                        <a:t>(NXPR0197/0198</a:t>
                      </a:r>
                      <a:r>
                        <a:rPr kumimoji="1" lang="ja-JP" altLang="en-US" sz="1000" dirty="0">
                          <a:solidFill>
                            <a:schemeClr val="tx1"/>
                          </a:solidFill>
                          <a:latin typeface="+mn-lt"/>
                        </a:rPr>
                        <a:t>　</a:t>
                      </a:r>
                      <a:r>
                        <a:rPr kumimoji="1" lang="en-US" altLang="ja-JP" sz="1000" dirty="0">
                          <a:solidFill>
                            <a:schemeClr val="tx1"/>
                          </a:solidFill>
                          <a:latin typeface="+mn-lt"/>
                        </a:rPr>
                        <a:t>NXHR0091/NXHR0092)</a:t>
                      </a:r>
                      <a:endParaRPr kumimoji="1" lang="ja-JP" altLang="en-US" sz="1000" dirty="0">
                        <a:solidFill>
                          <a:schemeClr val="tx1"/>
                        </a:solidFill>
                        <a:latin typeface="+mn-lt"/>
                      </a:endParaRPr>
                    </a:p>
                  </a:txBody>
                  <a:tcPr anchor="ctr"/>
                </a:tc>
                <a:extLst>
                  <a:ext uri="{0D108BD9-81ED-4DB2-BD59-A6C34878D82A}">
                    <a16:rowId xmlns:a16="http://schemas.microsoft.com/office/drawing/2014/main" val="2136932345"/>
                  </a:ext>
                </a:extLst>
              </a:tr>
            </a:tbl>
          </a:graphicData>
        </a:graphic>
      </p:graphicFrame>
      <p:sp>
        <p:nvSpPr>
          <p:cNvPr id="3" name="テキスト プレースホルダー 2">
            <a:extLst>
              <a:ext uri="{FF2B5EF4-FFF2-40B4-BE49-F238E27FC236}">
                <a16:creationId xmlns:a16="http://schemas.microsoft.com/office/drawing/2014/main" id="{FB08A4F5-82FF-AD1E-AFE1-2D7E02E706F8}"/>
              </a:ext>
            </a:extLst>
          </p:cNvPr>
          <p:cNvSpPr txBox="1">
            <a:spLocks/>
          </p:cNvSpPr>
          <p:nvPr/>
        </p:nvSpPr>
        <p:spPr>
          <a:xfrm>
            <a:off x="358775" y="3027475"/>
            <a:ext cx="8426450" cy="360040"/>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ja-JP" altLang="en-US" sz="1400" b="1" dirty="0">
                <a:solidFill>
                  <a:srgbClr val="FFC000"/>
                </a:solidFill>
              </a:rPr>
              <a:t>■</a:t>
            </a:r>
            <a:r>
              <a:rPr lang="ja-JP" altLang="en-US" sz="1400" b="1" dirty="0">
                <a:solidFill>
                  <a:schemeClr val="tx2"/>
                </a:solidFill>
              </a:rPr>
              <a:t>法改正対応・その他機能改善・追加一覧 </a:t>
            </a:r>
            <a:r>
              <a:rPr lang="en-US" altLang="ja-JP" sz="1400" b="1" dirty="0">
                <a:solidFill>
                  <a:schemeClr val="tx2"/>
                </a:solidFill>
              </a:rPr>
              <a:t>(NXHR) </a:t>
            </a:r>
          </a:p>
        </p:txBody>
      </p:sp>
      <p:graphicFrame>
        <p:nvGraphicFramePr>
          <p:cNvPr id="7" name="表 6">
            <a:extLst>
              <a:ext uri="{FF2B5EF4-FFF2-40B4-BE49-F238E27FC236}">
                <a16:creationId xmlns:a16="http://schemas.microsoft.com/office/drawing/2014/main" id="{B0B7B306-426D-7B16-C7C2-D76E0C9F82A6}"/>
              </a:ext>
            </a:extLst>
          </p:cNvPr>
          <p:cNvGraphicFramePr>
            <a:graphicFrameLocks noGrp="1"/>
          </p:cNvGraphicFramePr>
          <p:nvPr/>
        </p:nvGraphicFramePr>
        <p:xfrm>
          <a:off x="377940" y="3315507"/>
          <a:ext cx="8046060" cy="1128451"/>
        </p:xfrm>
        <a:graphic>
          <a:graphicData uri="http://schemas.openxmlformats.org/drawingml/2006/table">
            <a:tbl>
              <a:tblPr firstRow="1" bandRow="1">
                <a:tableStyleId>{21E4AEA4-8DFA-4A89-87EB-49C32662AFE0}</a:tableStyleId>
              </a:tblPr>
              <a:tblGrid>
                <a:gridCol w="472440">
                  <a:extLst>
                    <a:ext uri="{9D8B030D-6E8A-4147-A177-3AD203B41FA5}">
                      <a16:colId xmlns:a16="http://schemas.microsoft.com/office/drawing/2014/main" val="267662823"/>
                    </a:ext>
                  </a:extLst>
                </a:gridCol>
                <a:gridCol w="1957620">
                  <a:extLst>
                    <a:ext uri="{9D8B030D-6E8A-4147-A177-3AD203B41FA5}">
                      <a16:colId xmlns:a16="http://schemas.microsoft.com/office/drawing/2014/main" val="3181788283"/>
                    </a:ext>
                  </a:extLst>
                </a:gridCol>
                <a:gridCol w="5616000">
                  <a:extLst>
                    <a:ext uri="{9D8B030D-6E8A-4147-A177-3AD203B41FA5}">
                      <a16:colId xmlns:a16="http://schemas.microsoft.com/office/drawing/2014/main" val="1444956865"/>
                    </a:ext>
                  </a:extLst>
                </a:gridCol>
              </a:tblGrid>
              <a:tr h="395857">
                <a:tc>
                  <a:txBody>
                    <a:bodyPr/>
                    <a:lstStyle/>
                    <a:p>
                      <a:pPr algn="ctr"/>
                      <a:r>
                        <a:rPr kumimoji="1" lang="en-US" altLang="ja-JP" sz="1000" dirty="0"/>
                        <a:t>No</a:t>
                      </a:r>
                      <a:endParaRPr kumimoji="1" lang="ja-JP" altLang="en-US" sz="1000" dirty="0"/>
                    </a:p>
                  </a:txBody>
                  <a:tcPr marL="121920" marR="121920" marT="60960" marB="60960" anchor="ctr"/>
                </a:tc>
                <a:tc>
                  <a:txBody>
                    <a:bodyPr/>
                    <a:lstStyle/>
                    <a:p>
                      <a:pPr algn="ctr"/>
                      <a:r>
                        <a:rPr kumimoji="1" lang="ja-JP" altLang="en-US" sz="1000" dirty="0"/>
                        <a:t>機能名</a:t>
                      </a:r>
                    </a:p>
                  </a:txBody>
                  <a:tcPr marL="121920" marR="121920" marT="60960" marB="60960" anchor="ctr"/>
                </a:tc>
                <a:tc>
                  <a:txBody>
                    <a:bodyPr/>
                    <a:lstStyle/>
                    <a:p>
                      <a:pPr algn="ctr"/>
                      <a:r>
                        <a:rPr kumimoji="1" lang="ja-JP" altLang="en-US" sz="1000" dirty="0"/>
                        <a:t>対応内容</a:t>
                      </a:r>
                    </a:p>
                  </a:txBody>
                  <a:tcPr marL="121920" marR="121920" marT="60960" marB="60960" anchor="ctr"/>
                </a:tc>
                <a:extLst>
                  <a:ext uri="{0D108BD9-81ED-4DB2-BD59-A6C34878D82A}">
                    <a16:rowId xmlns:a16="http://schemas.microsoft.com/office/drawing/2014/main" val="4216397042"/>
                  </a:ext>
                </a:extLst>
              </a:tr>
              <a:tr h="336354">
                <a:tc>
                  <a:txBody>
                    <a:bodyPr/>
                    <a:lstStyle/>
                    <a:p>
                      <a:pPr algn="ctr"/>
                      <a:r>
                        <a:rPr kumimoji="1" lang="en-US" altLang="ja-JP" sz="1000" dirty="0">
                          <a:solidFill>
                            <a:schemeClr val="tx1"/>
                          </a:solidFill>
                          <a:latin typeface="+mn-lt"/>
                        </a:rPr>
                        <a:t>1</a:t>
                      </a:r>
                      <a:endParaRPr kumimoji="1" lang="ja-JP" altLang="en-US" sz="1000" dirty="0">
                        <a:solidFill>
                          <a:schemeClr val="tx1"/>
                        </a:solidFill>
                        <a:latin typeface="+mn-lt"/>
                      </a:endParaRPr>
                    </a:p>
                  </a:txBody>
                  <a:tcPr marL="121920" marR="121920" marT="60960" marB="60960" anchor="ctr"/>
                </a:tc>
                <a:tc>
                  <a:txBody>
                    <a:bodyPr/>
                    <a:lstStyle/>
                    <a:p>
                      <a:pPr algn="l" rtl="0" fontAlgn="ctr"/>
                      <a:r>
                        <a:rPr lang="ja-JP" altLang="en-US" sz="1000" b="0" i="0" u="none" strike="noStrike" dirty="0">
                          <a:solidFill>
                            <a:srgbClr val="000000"/>
                          </a:solidFill>
                          <a:effectLst/>
                          <a:latin typeface="+mn-lt"/>
                          <a:ea typeface="メイリオ" panose="020B0604030504040204" pitchFamily="50" charset="-128"/>
                        </a:rPr>
                        <a:t>  退職所得の源泉徴収票</a:t>
                      </a:r>
                      <a:endParaRPr lang="en-US" altLang="ja-JP" sz="1000" b="0" i="0" u="none" strike="noStrike" dirty="0">
                        <a:solidFill>
                          <a:srgbClr val="000000"/>
                        </a:solidFill>
                        <a:effectLst/>
                        <a:latin typeface="+mn-lt"/>
                        <a:ea typeface="メイリオ" panose="020B0604030504040204" pitchFamily="50" charset="-128"/>
                      </a:endParaRPr>
                    </a:p>
                    <a:p>
                      <a:pPr algn="l" rtl="0" fontAlgn="ctr"/>
                      <a:r>
                        <a:rPr lang="en-US" altLang="ja-JP" sz="1000" b="0" i="0" u="none" strike="noStrike" dirty="0">
                          <a:solidFill>
                            <a:srgbClr val="000000"/>
                          </a:solidFill>
                          <a:effectLst/>
                          <a:latin typeface="+mn-lt"/>
                          <a:ea typeface="メイリオ" panose="020B0604030504040204" pitchFamily="50" charset="-128"/>
                        </a:rPr>
                        <a:t> </a:t>
                      </a:r>
                      <a:r>
                        <a:rPr lang="ja-JP" altLang="en-US" sz="1000" b="0" i="0" u="none" strike="noStrike" dirty="0">
                          <a:solidFill>
                            <a:srgbClr val="000000"/>
                          </a:solidFill>
                          <a:effectLst/>
                          <a:latin typeface="+mn-lt"/>
                          <a:ea typeface="メイリオ" panose="020B0604030504040204" pitchFamily="50" charset="-128"/>
                        </a:rPr>
                        <a:t>・特別徴収票</a:t>
                      </a:r>
                    </a:p>
                  </a:txBody>
                  <a:tcPr marL="9525" marR="9525" marT="9525" marB="0" anchor="ctr"/>
                </a:tc>
                <a:tc>
                  <a:txBody>
                    <a:bodyPr/>
                    <a:lstStyle/>
                    <a:p>
                      <a:pPr algn="l" rtl="0" fontAlgn="ctr"/>
                      <a:r>
                        <a:rPr lang="ja-JP" altLang="en-US" sz="1000" b="0" i="0" u="none" strike="noStrike" dirty="0">
                          <a:solidFill>
                            <a:srgbClr val="000000"/>
                          </a:solidFill>
                          <a:effectLst/>
                          <a:latin typeface="+mn-lt"/>
                          <a:ea typeface="メイリオ" panose="020B0604030504040204" pitchFamily="50" charset="-128"/>
                        </a:rPr>
                        <a:t>  令和</a:t>
                      </a:r>
                      <a:r>
                        <a:rPr lang="en-US" altLang="ja-JP" sz="1000" b="0" i="0" u="none" strike="noStrike" dirty="0">
                          <a:solidFill>
                            <a:srgbClr val="000000"/>
                          </a:solidFill>
                          <a:effectLst/>
                          <a:latin typeface="+mn-lt"/>
                          <a:ea typeface="メイリオ" panose="020B0604030504040204" pitchFamily="50" charset="-128"/>
                        </a:rPr>
                        <a:t>7</a:t>
                      </a:r>
                      <a:r>
                        <a:rPr lang="ja-JP" altLang="en-US" sz="1000" b="0" i="0" u="none" strike="noStrike" dirty="0">
                          <a:solidFill>
                            <a:srgbClr val="000000"/>
                          </a:solidFill>
                          <a:effectLst/>
                          <a:latin typeface="+mn-lt"/>
                          <a:ea typeface="メイリオ" panose="020B0604030504040204" pitchFamily="50" charset="-128"/>
                        </a:rPr>
                        <a:t>年税制改正にて変更された「退職所得の源泉徴収票・特別徴収票」の様式変更に対応</a:t>
                      </a:r>
                      <a:endParaRPr lang="en-US" altLang="ja-JP" sz="1000" b="0" i="0" u="none" strike="noStrike" dirty="0">
                        <a:solidFill>
                          <a:srgbClr val="000000"/>
                        </a:solidFill>
                        <a:effectLst/>
                        <a:latin typeface="+mn-lt"/>
                        <a:ea typeface="メイリオ" panose="020B0604030504040204" pitchFamily="50" charset="-128"/>
                      </a:endParaRPr>
                    </a:p>
                    <a:p>
                      <a:pPr algn="l" rtl="0" fontAlgn="ctr"/>
                      <a:r>
                        <a:rPr lang="en-US" altLang="ja-JP" sz="1000" b="0" i="0" u="none" strike="noStrike" dirty="0">
                          <a:solidFill>
                            <a:srgbClr val="000000"/>
                          </a:solidFill>
                          <a:effectLst/>
                          <a:latin typeface="+mn-lt"/>
                          <a:ea typeface="メイリオ" panose="020B0604030504040204" pitchFamily="50" charset="-128"/>
                        </a:rPr>
                        <a:t>  (NXHR0091/0092)</a:t>
                      </a:r>
                      <a:endParaRPr lang="ja-JP" altLang="en-US" sz="1000" b="0" i="0" u="none" strike="noStrike" dirty="0">
                        <a:solidFill>
                          <a:srgbClr val="000000"/>
                        </a:solidFill>
                        <a:effectLst/>
                        <a:latin typeface="+mn-lt"/>
                        <a:ea typeface="メイリオ" panose="020B0604030504040204" pitchFamily="50" charset="-128"/>
                      </a:endParaRPr>
                    </a:p>
                  </a:txBody>
                  <a:tcPr marL="9525" marR="9525" marT="9525" marB="0" anchor="ctr"/>
                </a:tc>
                <a:extLst>
                  <a:ext uri="{0D108BD9-81ED-4DB2-BD59-A6C34878D82A}">
                    <a16:rowId xmlns:a16="http://schemas.microsoft.com/office/drawing/2014/main" val="2268628297"/>
                  </a:ext>
                </a:extLst>
              </a:tr>
              <a:tr h="336354">
                <a:tc>
                  <a:txBody>
                    <a:bodyPr/>
                    <a:lstStyle/>
                    <a:p>
                      <a:pPr algn="ctr"/>
                      <a:r>
                        <a:rPr kumimoji="1" lang="en-US" altLang="ja-JP" sz="1000" dirty="0">
                          <a:solidFill>
                            <a:schemeClr val="tx1"/>
                          </a:solidFill>
                          <a:latin typeface="+mn-lt"/>
                        </a:rPr>
                        <a:t>2</a:t>
                      </a:r>
                      <a:endParaRPr kumimoji="1" lang="ja-JP" altLang="en-US" sz="1000" dirty="0">
                        <a:solidFill>
                          <a:schemeClr val="tx1"/>
                        </a:solidFill>
                        <a:latin typeface="+mn-lt"/>
                      </a:endParaRPr>
                    </a:p>
                  </a:txBody>
                  <a:tcPr marL="121920" marR="121920" marT="60960" marB="60960" anchor="ctr"/>
                </a:tc>
                <a:tc>
                  <a:txBody>
                    <a:bodyPr/>
                    <a:lstStyle/>
                    <a:p>
                      <a:pPr algn="l"/>
                      <a:r>
                        <a:rPr kumimoji="1" lang="ja-JP" altLang="en-US" sz="1000" dirty="0">
                          <a:latin typeface="+mn-lt"/>
                        </a:rPr>
                        <a:t>退職所得控除額の計算に</a:t>
                      </a:r>
                      <a:endParaRPr kumimoji="1" lang="en-US" altLang="ja-JP" sz="1000" dirty="0">
                        <a:latin typeface="+mn-lt"/>
                      </a:endParaRPr>
                    </a:p>
                    <a:p>
                      <a:pPr algn="l"/>
                      <a:r>
                        <a:rPr kumimoji="1" lang="ja-JP" altLang="en-US" sz="1000" dirty="0">
                          <a:latin typeface="+mn-lt"/>
                        </a:rPr>
                        <a:t>おける調整規定の見直し</a:t>
                      </a:r>
                      <a:endParaRPr kumimoji="1" lang="ja-JP" altLang="en-US" sz="1000"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a:latin typeface="+mn-lt"/>
                        </a:rPr>
                        <a:t>令和</a:t>
                      </a:r>
                      <a:r>
                        <a:rPr kumimoji="1" lang="en-US" altLang="ja-JP" sz="1000" dirty="0">
                          <a:latin typeface="+mn-lt"/>
                        </a:rPr>
                        <a:t>7</a:t>
                      </a:r>
                      <a:r>
                        <a:rPr kumimoji="1" lang="ja-JP" altLang="en-US" sz="1000" dirty="0">
                          <a:latin typeface="+mn-lt"/>
                        </a:rPr>
                        <a:t>年税制改正にて変更された「退職所得控除額の計算における調整規定の見直し」に対応</a:t>
                      </a:r>
                      <a:r>
                        <a:rPr lang="en-US" altLang="ja-JP" sz="1000" b="0" i="0" u="none" strike="noStrike" dirty="0">
                          <a:solidFill>
                            <a:srgbClr val="000000"/>
                          </a:solidFill>
                          <a:effectLst/>
                          <a:latin typeface="+mn-lt"/>
                          <a:ea typeface="メイリオ" panose="020B0604030504040204" pitchFamily="50" charset="-128"/>
                        </a:rPr>
                        <a:t>(NXHR0091/0092)</a:t>
                      </a:r>
                      <a:endParaRPr kumimoji="1" lang="ja-JP" altLang="en-US" sz="1000" dirty="0">
                        <a:latin typeface="+mn-lt"/>
                      </a:endParaRPr>
                    </a:p>
                  </a:txBody>
                  <a:tcPr anchor="ctr"/>
                </a:tc>
                <a:extLst>
                  <a:ext uri="{0D108BD9-81ED-4DB2-BD59-A6C34878D82A}">
                    <a16:rowId xmlns:a16="http://schemas.microsoft.com/office/drawing/2014/main" val="1807000134"/>
                  </a:ext>
                </a:extLst>
              </a:tr>
            </a:tbl>
          </a:graphicData>
        </a:graphic>
      </p:graphicFrame>
    </p:spTree>
    <p:extLst>
      <p:ext uri="{BB962C8B-B14F-4D97-AF65-F5344CB8AC3E}">
        <p14:creationId xmlns:p14="http://schemas.microsoft.com/office/powerpoint/2010/main" val="25625265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ッター プレースホルダー 3"/>
          <p:cNvSpPr>
            <a:spLocks noGrp="1"/>
          </p:cNvSpPr>
          <p:nvPr>
            <p:ph type="ftr" sz="quarter" idx="3"/>
          </p:nvPr>
        </p:nvSpPr>
        <p:spPr/>
        <p:txBody>
          <a:bodyPr/>
          <a:lstStyle/>
          <a:p>
            <a:r>
              <a:rPr lang="en-US" altLang="ja-JP"/>
              <a:t>©2026 Canon IT Solutions Inc. All rights reserved.</a:t>
            </a:r>
            <a:endParaRPr lang="ja-JP" altLang="en-US" dirty="0"/>
          </a:p>
        </p:txBody>
      </p:sp>
      <p:sp>
        <p:nvSpPr>
          <p:cNvPr id="2" name="スライド番号プレースホルダー 1"/>
          <p:cNvSpPr>
            <a:spLocks noGrp="1"/>
          </p:cNvSpPr>
          <p:nvPr>
            <p:ph type="sldNum" sz="quarter" idx="10"/>
          </p:nvPr>
        </p:nvSpPr>
        <p:spPr/>
        <p:txBody>
          <a:bodyPr/>
          <a:lstStyle/>
          <a:p>
            <a:fld id="{78AE49ED-73EF-499C-8307-28EB0E7CF529}" type="slidenum">
              <a:rPr lang="ja-JP" altLang="en-US" smtClean="0"/>
              <a:pPr/>
              <a:t>3</a:t>
            </a:fld>
            <a:endParaRPr lang="ja-JP" altLang="en-US" dirty="0"/>
          </a:p>
        </p:txBody>
      </p:sp>
      <p:sp>
        <p:nvSpPr>
          <p:cNvPr id="5" name="タイトル 4"/>
          <p:cNvSpPr>
            <a:spLocks noGrp="1"/>
          </p:cNvSpPr>
          <p:nvPr>
            <p:ph type="title"/>
          </p:nvPr>
        </p:nvSpPr>
        <p:spPr/>
        <p:txBody>
          <a:bodyPr/>
          <a:lstStyle/>
          <a:p>
            <a:pPr>
              <a:spcAft>
                <a:spcPts val="1000"/>
              </a:spcAft>
            </a:pPr>
            <a:r>
              <a:rPr kumimoji="1" lang="en-US" altLang="ja-JP" sz="1800" dirty="0">
                <a:solidFill>
                  <a:schemeClr val="accent1"/>
                </a:solidFill>
              </a:rPr>
              <a:t>01</a:t>
            </a:r>
            <a:r>
              <a:rPr kumimoji="1" lang="en-US" altLang="ja-JP" sz="1800" dirty="0"/>
              <a:t> </a:t>
            </a:r>
            <a:r>
              <a:rPr kumimoji="1" lang="en-US" altLang="ja-JP" sz="1800" dirty="0" err="1"/>
              <a:t>SuperStream</a:t>
            </a:r>
            <a:r>
              <a:rPr kumimoji="1" lang="en-US" altLang="ja-JP" sz="1800" dirty="0"/>
              <a:t>-NX</a:t>
            </a:r>
            <a:r>
              <a:rPr kumimoji="1" lang="ja-JP" altLang="en-US" sz="1800" dirty="0"/>
              <a:t> 人事給与管理</a:t>
            </a:r>
            <a:br>
              <a:rPr lang="en-US" altLang="ja-JP" dirty="0"/>
            </a:br>
            <a:r>
              <a:rPr lang="ja-JP" altLang="en-US" dirty="0"/>
              <a:t>機能改善</a:t>
            </a:r>
            <a:endParaRPr kumimoji="1" lang="ja-JP" altLang="en-US" dirty="0"/>
          </a:p>
        </p:txBody>
      </p:sp>
    </p:spTree>
    <p:extLst>
      <p:ext uri="{BB962C8B-B14F-4D97-AF65-F5344CB8AC3E}">
        <p14:creationId xmlns:p14="http://schemas.microsoft.com/office/powerpoint/2010/main" val="27601352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30</a:t>
            </a:fld>
            <a:endParaRPr kumimoji="1" lang="ja-JP" altLang="en-US" dirty="0"/>
          </a:p>
        </p:txBody>
      </p:sp>
      <p:sp>
        <p:nvSpPr>
          <p:cNvPr id="4" name="タイトル 3"/>
          <p:cNvSpPr>
            <a:spLocks noGrp="1"/>
          </p:cNvSpPr>
          <p:nvPr>
            <p:ph type="title"/>
          </p:nvPr>
        </p:nvSpPr>
        <p:spPr>
          <a:xfrm>
            <a:off x="358775" y="267494"/>
            <a:ext cx="8065225" cy="584267"/>
          </a:xfrm>
        </p:spPr>
        <p:txBody>
          <a:bodyPr/>
          <a:lstStyle/>
          <a:p>
            <a:r>
              <a:rPr lang="en-US" altLang="ja-JP" sz="2400" dirty="0" err="1">
                <a:latin typeface="+mn-ea"/>
              </a:rPr>
              <a:t>SuperStream</a:t>
            </a:r>
            <a:r>
              <a:rPr lang="en-US" altLang="ja-JP" sz="2400" dirty="0">
                <a:latin typeface="+mn-ea"/>
              </a:rPr>
              <a:t>-NX </a:t>
            </a:r>
            <a:r>
              <a:rPr lang="ja-JP" altLang="en-US" sz="2400" dirty="0">
                <a:latin typeface="+mn-ea"/>
              </a:rPr>
              <a:t>人事給与管理 </a:t>
            </a:r>
            <a:r>
              <a:rPr lang="ja-JP" altLang="en-US" sz="1800" dirty="0">
                <a:latin typeface="+mn-ea"/>
              </a:rPr>
              <a:t>機能改善</a:t>
            </a:r>
            <a:r>
              <a:rPr lang="en-US" altLang="ja-JP" sz="1800" dirty="0">
                <a:latin typeface="+mn-ea"/>
              </a:rPr>
              <a:t>2025.10~</a:t>
            </a:r>
            <a:endParaRPr kumimoji="1" lang="ja-JP" altLang="en-US" dirty="0"/>
          </a:p>
        </p:txBody>
      </p:sp>
      <p:sp>
        <p:nvSpPr>
          <p:cNvPr id="5" name="フッター プレースホルダー 4"/>
          <p:cNvSpPr>
            <a:spLocks noGrp="1"/>
          </p:cNvSpPr>
          <p:nvPr>
            <p:ph type="ftr" sz="quarter" idx="3"/>
          </p:nvPr>
        </p:nvSpPr>
        <p:spPr/>
        <p:txBody>
          <a:bodyPr/>
          <a:lstStyle/>
          <a:p>
            <a:r>
              <a:rPr lang="en-US" altLang="ja-JP"/>
              <a:t>©2026 Canon IT Solutions Inc. All rights reserved.</a:t>
            </a:r>
            <a:endParaRPr lang="ja-JP" altLang="en-US" dirty="0"/>
          </a:p>
        </p:txBody>
      </p:sp>
      <p:sp>
        <p:nvSpPr>
          <p:cNvPr id="9" name="テキスト プレースホルダー 2">
            <a:extLst>
              <a:ext uri="{FF2B5EF4-FFF2-40B4-BE49-F238E27FC236}">
                <a16:creationId xmlns:a16="http://schemas.microsoft.com/office/drawing/2014/main" id="{3F9D3EA1-4761-07A9-99BD-15985D18F69E}"/>
              </a:ext>
            </a:extLst>
          </p:cNvPr>
          <p:cNvSpPr txBox="1">
            <a:spLocks/>
          </p:cNvSpPr>
          <p:nvPr/>
        </p:nvSpPr>
        <p:spPr>
          <a:xfrm>
            <a:off x="358775" y="699542"/>
            <a:ext cx="8426450" cy="360040"/>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ja-JP" altLang="en-US" sz="1400" b="1" dirty="0">
                <a:solidFill>
                  <a:srgbClr val="FFC000"/>
                </a:solidFill>
              </a:rPr>
              <a:t>■</a:t>
            </a:r>
            <a:r>
              <a:rPr lang="ja-JP" altLang="en-US" sz="1400" b="1" dirty="0">
                <a:solidFill>
                  <a:schemeClr val="tx2"/>
                </a:solidFill>
              </a:rPr>
              <a:t>法改正対応・その他機能改善・追加一覧 </a:t>
            </a:r>
            <a:r>
              <a:rPr lang="en-US" altLang="ja-JP" sz="1400" b="1" dirty="0">
                <a:solidFill>
                  <a:schemeClr val="tx2"/>
                </a:solidFill>
              </a:rPr>
              <a:t>(NXPR) </a:t>
            </a:r>
          </a:p>
        </p:txBody>
      </p:sp>
      <p:graphicFrame>
        <p:nvGraphicFramePr>
          <p:cNvPr id="6" name="表 5">
            <a:extLst>
              <a:ext uri="{FF2B5EF4-FFF2-40B4-BE49-F238E27FC236}">
                <a16:creationId xmlns:a16="http://schemas.microsoft.com/office/drawing/2014/main" id="{0546644B-730E-348C-6659-6D64A511CB86}"/>
              </a:ext>
            </a:extLst>
          </p:cNvPr>
          <p:cNvGraphicFramePr>
            <a:graphicFrameLocks noGrp="1"/>
          </p:cNvGraphicFramePr>
          <p:nvPr/>
        </p:nvGraphicFramePr>
        <p:xfrm>
          <a:off x="377940" y="987574"/>
          <a:ext cx="8046060" cy="2986657"/>
        </p:xfrm>
        <a:graphic>
          <a:graphicData uri="http://schemas.openxmlformats.org/drawingml/2006/table">
            <a:tbl>
              <a:tblPr firstRow="1" bandRow="1">
                <a:tableStyleId>{21E4AEA4-8DFA-4A89-87EB-49C32662AFE0}</a:tableStyleId>
              </a:tblPr>
              <a:tblGrid>
                <a:gridCol w="472440">
                  <a:extLst>
                    <a:ext uri="{9D8B030D-6E8A-4147-A177-3AD203B41FA5}">
                      <a16:colId xmlns:a16="http://schemas.microsoft.com/office/drawing/2014/main" val="267662823"/>
                    </a:ext>
                  </a:extLst>
                </a:gridCol>
                <a:gridCol w="1957620">
                  <a:extLst>
                    <a:ext uri="{9D8B030D-6E8A-4147-A177-3AD203B41FA5}">
                      <a16:colId xmlns:a16="http://schemas.microsoft.com/office/drawing/2014/main" val="3181788283"/>
                    </a:ext>
                  </a:extLst>
                </a:gridCol>
                <a:gridCol w="5616000">
                  <a:extLst>
                    <a:ext uri="{9D8B030D-6E8A-4147-A177-3AD203B41FA5}">
                      <a16:colId xmlns:a16="http://schemas.microsoft.com/office/drawing/2014/main" val="1444956865"/>
                    </a:ext>
                  </a:extLst>
                </a:gridCol>
              </a:tblGrid>
              <a:tr h="395857">
                <a:tc>
                  <a:txBody>
                    <a:bodyPr/>
                    <a:lstStyle/>
                    <a:p>
                      <a:pPr algn="ctr"/>
                      <a:r>
                        <a:rPr kumimoji="1" lang="en-US" altLang="ja-JP" sz="1000" dirty="0"/>
                        <a:t>No</a:t>
                      </a:r>
                      <a:endParaRPr kumimoji="1" lang="ja-JP" altLang="en-US" sz="1000" dirty="0"/>
                    </a:p>
                  </a:txBody>
                  <a:tcPr marL="121920" marR="121920" marT="60960" marB="60960" anchor="ctr"/>
                </a:tc>
                <a:tc>
                  <a:txBody>
                    <a:bodyPr/>
                    <a:lstStyle/>
                    <a:p>
                      <a:pPr algn="ctr"/>
                      <a:r>
                        <a:rPr kumimoji="1" lang="ja-JP" altLang="en-US" sz="1000" dirty="0"/>
                        <a:t>機能名</a:t>
                      </a:r>
                    </a:p>
                  </a:txBody>
                  <a:tcPr marL="121920" marR="121920" marT="60960" marB="60960" anchor="ctr"/>
                </a:tc>
                <a:tc>
                  <a:txBody>
                    <a:bodyPr/>
                    <a:lstStyle/>
                    <a:p>
                      <a:pPr algn="ctr"/>
                      <a:r>
                        <a:rPr kumimoji="1" lang="ja-JP" altLang="en-US" sz="1000" dirty="0"/>
                        <a:t>対応内容</a:t>
                      </a:r>
                    </a:p>
                  </a:txBody>
                  <a:tcPr marL="121920" marR="121920" marT="60960" marB="60960" anchor="ctr"/>
                </a:tc>
                <a:extLst>
                  <a:ext uri="{0D108BD9-81ED-4DB2-BD59-A6C34878D82A}">
                    <a16:rowId xmlns:a16="http://schemas.microsoft.com/office/drawing/2014/main" val="4216397042"/>
                  </a:ext>
                </a:extLst>
              </a:tr>
              <a:tr h="336354">
                <a:tc>
                  <a:txBody>
                    <a:bodyPr/>
                    <a:lstStyle/>
                    <a:p>
                      <a:pPr algn="ctr"/>
                      <a:r>
                        <a:rPr kumimoji="1" lang="en-US" altLang="ja-JP" sz="1000" dirty="0">
                          <a:solidFill>
                            <a:schemeClr val="tx1"/>
                          </a:solidFill>
                          <a:latin typeface="+mn-lt"/>
                        </a:rPr>
                        <a:t>1</a:t>
                      </a:r>
                      <a:endParaRPr kumimoji="1" lang="ja-JP" altLang="en-US" sz="1000" dirty="0">
                        <a:solidFill>
                          <a:schemeClr val="tx1"/>
                        </a:solidFill>
                        <a:latin typeface="+mn-lt"/>
                      </a:endParaRPr>
                    </a:p>
                  </a:txBody>
                  <a:tcPr marL="121920" marR="121920" marT="60960" marB="60960" anchor="ctr"/>
                </a:tc>
                <a:tc>
                  <a:txBody>
                    <a:bodyPr/>
                    <a:lstStyle/>
                    <a:p>
                      <a:pPr algn="l"/>
                      <a:r>
                        <a:rPr kumimoji="1" lang="ja-JP" altLang="en-US" sz="1000" dirty="0"/>
                        <a:t>年末調整計算</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a:solidFill>
                            <a:schemeClr val="tx1"/>
                          </a:solidFill>
                          <a:latin typeface="+mn-lt"/>
                        </a:rPr>
                        <a:t>・基礎控除額を</a:t>
                      </a:r>
                      <a:r>
                        <a:rPr kumimoji="1" lang="en-US" altLang="ja-JP" sz="1000" dirty="0">
                          <a:solidFill>
                            <a:schemeClr val="tx1"/>
                          </a:solidFill>
                          <a:latin typeface="+mn-lt"/>
                        </a:rPr>
                        <a:t>48</a:t>
                      </a:r>
                      <a:r>
                        <a:rPr kumimoji="1" lang="ja-JP" altLang="en-US" sz="1000" dirty="0">
                          <a:solidFill>
                            <a:schemeClr val="tx1"/>
                          </a:solidFill>
                          <a:latin typeface="+mn-lt"/>
                        </a:rPr>
                        <a:t>万円→</a:t>
                      </a:r>
                      <a:r>
                        <a:rPr kumimoji="1" lang="en-US" altLang="ja-JP" sz="1000" dirty="0">
                          <a:solidFill>
                            <a:schemeClr val="tx1"/>
                          </a:solidFill>
                          <a:latin typeface="+mn-lt"/>
                        </a:rPr>
                        <a:t>58</a:t>
                      </a:r>
                      <a:r>
                        <a:rPr kumimoji="1" lang="ja-JP" altLang="en-US" sz="1000" dirty="0">
                          <a:solidFill>
                            <a:schemeClr val="tx1"/>
                          </a:solidFill>
                          <a:latin typeface="+mn-lt"/>
                        </a:rPr>
                        <a:t>万円へ引上げ</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a:solidFill>
                            <a:schemeClr val="tx1"/>
                          </a:solidFill>
                          <a:latin typeface="+mn-lt"/>
                        </a:rPr>
                        <a:t>・合計所得金額の対象条件を</a:t>
                      </a:r>
                      <a:r>
                        <a:rPr kumimoji="1" lang="en-US" altLang="ja-JP" sz="1000" dirty="0">
                          <a:solidFill>
                            <a:schemeClr val="tx1"/>
                          </a:solidFill>
                          <a:latin typeface="+mn-lt"/>
                        </a:rPr>
                        <a:t>2,400</a:t>
                      </a:r>
                      <a:r>
                        <a:rPr kumimoji="1" lang="ja-JP" altLang="en-US" sz="1000" dirty="0">
                          <a:solidFill>
                            <a:schemeClr val="tx1"/>
                          </a:solidFill>
                          <a:latin typeface="+mn-lt"/>
                        </a:rPr>
                        <a:t>万円以下から</a:t>
                      </a:r>
                      <a:r>
                        <a:rPr kumimoji="1" lang="en-US" altLang="ja-JP" sz="1000" dirty="0">
                          <a:solidFill>
                            <a:schemeClr val="tx1"/>
                          </a:solidFill>
                          <a:latin typeface="+mn-lt"/>
                        </a:rPr>
                        <a:t>2,350</a:t>
                      </a:r>
                      <a:r>
                        <a:rPr kumimoji="1" lang="ja-JP" altLang="en-US" sz="1000" dirty="0">
                          <a:solidFill>
                            <a:schemeClr val="tx1"/>
                          </a:solidFill>
                          <a:latin typeface="+mn-lt"/>
                        </a:rPr>
                        <a:t>万円以下に見直し</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a:solidFill>
                            <a:schemeClr val="tx1"/>
                          </a:solidFill>
                          <a:latin typeface="+mn-lt"/>
                        </a:rPr>
                        <a:t>・合計所得</a:t>
                      </a:r>
                      <a:r>
                        <a:rPr kumimoji="1" lang="en-US" altLang="ja-JP" sz="1000" dirty="0">
                          <a:solidFill>
                            <a:schemeClr val="tx1"/>
                          </a:solidFill>
                          <a:latin typeface="+mn-lt"/>
                        </a:rPr>
                        <a:t>655</a:t>
                      </a:r>
                      <a:r>
                        <a:rPr kumimoji="1" lang="ja-JP" altLang="en-US" sz="1000" dirty="0">
                          <a:solidFill>
                            <a:schemeClr val="tx1"/>
                          </a:solidFill>
                          <a:latin typeface="+mn-lt"/>
                        </a:rPr>
                        <a:t>万円以下の階層ごとに特例加算（</a:t>
                      </a:r>
                      <a:r>
                        <a:rPr kumimoji="1" lang="en-US" altLang="ja-JP" sz="1000" dirty="0">
                          <a:solidFill>
                            <a:schemeClr val="tx1"/>
                          </a:solidFill>
                          <a:latin typeface="+mn-lt"/>
                        </a:rPr>
                        <a:t>5〜37</a:t>
                      </a:r>
                      <a:r>
                        <a:rPr kumimoji="1" lang="ja-JP" altLang="en-US" sz="1000" dirty="0">
                          <a:solidFill>
                            <a:schemeClr val="tx1"/>
                          </a:solidFill>
                          <a:latin typeface="+mn-lt"/>
                        </a:rPr>
                        <a:t>万円）を適用</a:t>
                      </a:r>
                      <a:endParaRPr kumimoji="1" lang="en-US" altLang="ja-JP" sz="1000" dirty="0">
                        <a:solidFill>
                          <a:schemeClr val="tx1"/>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a:solidFill>
                            <a:schemeClr val="tx1"/>
                          </a:solidFill>
                          <a:latin typeface="+mn-lt"/>
                        </a:rPr>
                        <a:t>・特定親族特別控除の創設に伴う対応</a:t>
                      </a:r>
                      <a:endParaRPr kumimoji="1" lang="en-US" altLang="ja-JP" sz="1000" dirty="0">
                        <a:solidFill>
                          <a:schemeClr val="tx1"/>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a:solidFill>
                            <a:schemeClr val="tx1"/>
                          </a:solidFill>
                          <a:latin typeface="+mn-lt"/>
                        </a:rPr>
                        <a:t>(NXPR0189/0190)</a:t>
                      </a:r>
                      <a:endParaRPr kumimoji="1" lang="ja-JP" altLang="en-US" sz="1000" dirty="0">
                        <a:solidFill>
                          <a:schemeClr val="tx1"/>
                        </a:solidFill>
                        <a:latin typeface="+mn-lt"/>
                      </a:endParaRPr>
                    </a:p>
                  </a:txBody>
                  <a:tcPr anchor="ctr"/>
                </a:tc>
                <a:extLst>
                  <a:ext uri="{0D108BD9-81ED-4DB2-BD59-A6C34878D82A}">
                    <a16:rowId xmlns:a16="http://schemas.microsoft.com/office/drawing/2014/main" val="2268628297"/>
                  </a:ext>
                </a:extLst>
              </a:tr>
              <a:tr h="336354">
                <a:tc>
                  <a:txBody>
                    <a:bodyPr/>
                    <a:lstStyle/>
                    <a:p>
                      <a:pPr algn="ctr"/>
                      <a:r>
                        <a:rPr kumimoji="1" lang="en-US" altLang="ja-JP" sz="1000" dirty="0">
                          <a:solidFill>
                            <a:schemeClr val="tx1"/>
                          </a:solidFill>
                          <a:latin typeface="+mn-lt"/>
                        </a:rPr>
                        <a:t>2</a:t>
                      </a:r>
                      <a:endParaRPr kumimoji="1" lang="ja-JP" altLang="en-US" sz="1000" dirty="0">
                        <a:solidFill>
                          <a:schemeClr val="tx1"/>
                        </a:solidFill>
                        <a:latin typeface="+mn-lt"/>
                      </a:endParaRPr>
                    </a:p>
                  </a:txBody>
                  <a:tcPr marL="121920" marR="121920" marT="60960" marB="60960" anchor="ctr"/>
                </a:tc>
                <a:tc>
                  <a:txBody>
                    <a:bodyPr/>
                    <a:lstStyle/>
                    <a:p>
                      <a:pPr algn="l"/>
                      <a:r>
                        <a:rPr kumimoji="1" lang="ja-JP" altLang="en-US" sz="1000" dirty="0"/>
                        <a:t>保険料控除データ訂正</a:t>
                      </a:r>
                    </a:p>
                  </a:txBody>
                  <a:tcPr anchor="ctr"/>
                </a:tc>
                <a:tc>
                  <a:txBody>
                    <a:bodyPr/>
                    <a:lstStyle/>
                    <a:p>
                      <a:pPr algn="l"/>
                      <a:r>
                        <a:rPr kumimoji="1" lang="ja-JP" altLang="en-US" sz="1000" dirty="0">
                          <a:latin typeface="+mn-lt"/>
                        </a:rPr>
                        <a:t>保険料控除データ訂正の子画面で給与等の収入金額から控除される金額の</a:t>
                      </a:r>
                      <a:endParaRPr kumimoji="1" lang="en-US" altLang="ja-JP" sz="1000" dirty="0">
                        <a:latin typeface="+mn-lt"/>
                      </a:endParaRPr>
                    </a:p>
                    <a:p>
                      <a:pPr algn="l"/>
                      <a:r>
                        <a:rPr kumimoji="1" lang="ja-JP" altLang="en-US" sz="1000" dirty="0">
                          <a:latin typeface="+mn-lt"/>
                        </a:rPr>
                        <a:t>最低額を</a:t>
                      </a:r>
                      <a:r>
                        <a:rPr kumimoji="1" lang="en-US" altLang="ja-JP" sz="1000" dirty="0">
                          <a:latin typeface="+mn-lt"/>
                        </a:rPr>
                        <a:t>55</a:t>
                      </a:r>
                      <a:r>
                        <a:rPr kumimoji="1" lang="ja-JP" altLang="en-US" sz="1000" dirty="0">
                          <a:solidFill>
                            <a:schemeClr val="tx1"/>
                          </a:solidFill>
                          <a:latin typeface="+mn-lt"/>
                        </a:rPr>
                        <a:t>万円→</a:t>
                      </a:r>
                      <a:r>
                        <a:rPr kumimoji="1" lang="en-US" altLang="ja-JP" sz="1000" dirty="0">
                          <a:latin typeface="+mn-lt"/>
                        </a:rPr>
                        <a:t>65</a:t>
                      </a:r>
                      <a:r>
                        <a:rPr kumimoji="1" lang="ja-JP" altLang="en-US" sz="1000" dirty="0">
                          <a:latin typeface="+mn-lt"/>
                        </a:rPr>
                        <a:t>万円に引上げ</a:t>
                      </a:r>
                      <a:endParaRPr kumimoji="1" lang="en-US" altLang="ja-JP" sz="1000" dirty="0">
                        <a:latin typeface="+mn-lt"/>
                      </a:endParaRPr>
                    </a:p>
                    <a:p>
                      <a:pPr algn="l"/>
                      <a:r>
                        <a:rPr kumimoji="1" lang="en-US" altLang="ja-JP" sz="1000" dirty="0">
                          <a:solidFill>
                            <a:schemeClr val="tx1"/>
                          </a:solidFill>
                          <a:latin typeface="+mn-lt"/>
                        </a:rPr>
                        <a:t>(NXPR0189/0190)</a:t>
                      </a:r>
                      <a:endParaRPr kumimoji="1" lang="ja-JP" altLang="en-US" sz="1000" dirty="0">
                        <a:latin typeface="+mn-lt"/>
                      </a:endParaRPr>
                    </a:p>
                  </a:txBody>
                  <a:tcPr anchor="ctr"/>
                </a:tc>
                <a:extLst>
                  <a:ext uri="{0D108BD9-81ED-4DB2-BD59-A6C34878D82A}">
                    <a16:rowId xmlns:a16="http://schemas.microsoft.com/office/drawing/2014/main" val="1807000134"/>
                  </a:ext>
                </a:extLst>
              </a:tr>
              <a:tr h="336354">
                <a:tc>
                  <a:txBody>
                    <a:bodyPr/>
                    <a:lstStyle/>
                    <a:p>
                      <a:pPr algn="ctr"/>
                      <a:r>
                        <a:rPr kumimoji="1" lang="en-US" altLang="ja-JP" sz="1000" dirty="0">
                          <a:solidFill>
                            <a:schemeClr val="tx1"/>
                          </a:solidFill>
                          <a:latin typeface="+mn-lt"/>
                        </a:rPr>
                        <a:t>3</a:t>
                      </a:r>
                      <a:endParaRPr kumimoji="1" lang="ja-JP" altLang="en-US" sz="1000" dirty="0">
                        <a:solidFill>
                          <a:schemeClr val="tx1"/>
                        </a:solidFill>
                        <a:latin typeface="+mn-lt"/>
                      </a:endParaRPr>
                    </a:p>
                  </a:txBody>
                  <a:tcPr marL="121920" marR="121920" marT="60960" marB="60960" anchor="ctr"/>
                </a:tc>
                <a:tc>
                  <a:txBody>
                    <a:bodyPr/>
                    <a:lstStyle/>
                    <a:p>
                      <a:pPr algn="l"/>
                      <a:r>
                        <a:rPr kumimoji="1" lang="zh-TW" altLang="en-US" sz="1000" dirty="0"/>
                        <a:t>年末調整扶養状況一覧</a:t>
                      </a:r>
                      <a:endParaRPr kumimoji="1" lang="ja-JP" altLang="en-US" sz="1000" dirty="0"/>
                    </a:p>
                  </a:txBody>
                  <a:tcPr anchor="ctr"/>
                </a:tc>
                <a:tc>
                  <a:txBody>
                    <a:bodyPr/>
                    <a:lstStyle/>
                    <a:p>
                      <a:pPr algn="l"/>
                      <a:r>
                        <a:rPr kumimoji="1" lang="ja-JP" altLang="en-US" sz="1000" dirty="0"/>
                        <a:t>年末調整で扶養控除の対象となった親族（家族）を一覧（グリッド）に出力する機能を追加</a:t>
                      </a:r>
                      <a:endParaRPr kumimoji="1" lang="en-US" altLang="ja-JP" sz="100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a:solidFill>
                            <a:schemeClr val="tx1"/>
                          </a:solidFill>
                          <a:latin typeface="+mn-lt"/>
                        </a:rPr>
                        <a:t>(NXPR0191/0192)</a:t>
                      </a:r>
                      <a:endParaRPr kumimoji="1" lang="ja-JP" altLang="en-US" sz="1000" dirty="0">
                        <a:latin typeface="+mn-lt"/>
                      </a:endParaRPr>
                    </a:p>
                  </a:txBody>
                  <a:tcPr anchor="ctr"/>
                </a:tc>
                <a:extLst>
                  <a:ext uri="{0D108BD9-81ED-4DB2-BD59-A6C34878D82A}">
                    <a16:rowId xmlns:a16="http://schemas.microsoft.com/office/drawing/2014/main" val="2136932345"/>
                  </a:ext>
                </a:extLst>
              </a:tr>
              <a:tr h="336354">
                <a:tc>
                  <a:txBody>
                    <a:bodyPr/>
                    <a:lstStyle/>
                    <a:p>
                      <a:pPr algn="ctr"/>
                      <a:r>
                        <a:rPr kumimoji="1" lang="en-US" altLang="ja-JP" sz="1000" dirty="0">
                          <a:solidFill>
                            <a:schemeClr val="tx1"/>
                          </a:solidFill>
                          <a:latin typeface="+mn-lt"/>
                        </a:rPr>
                        <a:t>4</a:t>
                      </a:r>
                      <a:endParaRPr kumimoji="1" lang="ja-JP" altLang="en-US" sz="1000" dirty="0">
                        <a:solidFill>
                          <a:schemeClr val="tx1"/>
                        </a:solidFill>
                        <a:latin typeface="+mn-lt"/>
                      </a:endParaRPr>
                    </a:p>
                  </a:txBody>
                  <a:tcPr marL="121920" marR="121920" marT="60960" marB="60960" anchor="ctr"/>
                </a:tc>
                <a:tc>
                  <a:txBody>
                    <a:bodyPr/>
                    <a:lstStyle/>
                    <a:p>
                      <a:pPr algn="l"/>
                      <a:r>
                        <a:rPr kumimoji="1" lang="ja-JP" altLang="en-US" sz="1000" dirty="0"/>
                        <a:t>年調用控除一覧表</a:t>
                      </a:r>
                    </a:p>
                  </a:txBody>
                  <a:tcPr anchor="ctr"/>
                </a:tc>
                <a:tc>
                  <a:txBody>
                    <a:bodyPr/>
                    <a:lstStyle/>
                    <a:p>
                      <a:pPr algn="l"/>
                      <a:r>
                        <a:rPr kumimoji="1" lang="ja-JP" altLang="en-US" sz="1000" dirty="0"/>
                        <a:t>年調用控除一覧表の内容をグリッド表示する一覧照会機能を追加</a:t>
                      </a:r>
                      <a:endParaRPr kumimoji="1" lang="en-US" altLang="ja-JP" sz="1000" dirty="0"/>
                    </a:p>
                    <a:p>
                      <a:pPr algn="l"/>
                      <a:r>
                        <a:rPr kumimoji="1" lang="en-US" altLang="ja-JP" sz="1000" dirty="0">
                          <a:solidFill>
                            <a:schemeClr val="tx1"/>
                          </a:solidFill>
                          <a:latin typeface="+mn-lt"/>
                        </a:rPr>
                        <a:t>(NXPR0191/0192)</a:t>
                      </a:r>
                      <a:endParaRPr kumimoji="1" lang="ja-JP" altLang="en-US" sz="1000" dirty="0">
                        <a:solidFill>
                          <a:schemeClr val="tx1"/>
                        </a:solidFill>
                        <a:latin typeface="+mn-lt"/>
                      </a:endParaRPr>
                    </a:p>
                  </a:txBody>
                  <a:tcPr anchor="ctr"/>
                </a:tc>
                <a:extLst>
                  <a:ext uri="{0D108BD9-81ED-4DB2-BD59-A6C34878D82A}">
                    <a16:rowId xmlns:a16="http://schemas.microsoft.com/office/drawing/2014/main" val="657416093"/>
                  </a:ext>
                </a:extLst>
              </a:tr>
              <a:tr h="336354">
                <a:tc>
                  <a:txBody>
                    <a:bodyPr/>
                    <a:lstStyle/>
                    <a:p>
                      <a:pPr algn="ctr"/>
                      <a:r>
                        <a:rPr kumimoji="1" lang="en-US" altLang="ja-JP" sz="1000" dirty="0">
                          <a:solidFill>
                            <a:schemeClr val="tx1"/>
                          </a:solidFill>
                          <a:latin typeface="+mn-lt"/>
                        </a:rPr>
                        <a:t>5</a:t>
                      </a:r>
                      <a:endParaRPr kumimoji="1" lang="ja-JP" altLang="en-US" sz="1000" dirty="0">
                        <a:solidFill>
                          <a:schemeClr val="tx1"/>
                        </a:solidFill>
                        <a:latin typeface="+mn-lt"/>
                      </a:endParaRPr>
                    </a:p>
                  </a:txBody>
                  <a:tcPr marL="121920" marR="121920" marT="60960" marB="60960" anchor="ctr"/>
                </a:tc>
                <a:tc>
                  <a:txBody>
                    <a:bodyPr/>
                    <a:lstStyle/>
                    <a:p>
                      <a:pPr algn="l"/>
                      <a:r>
                        <a:rPr kumimoji="1" lang="ja-JP" altLang="en-US" sz="1000" dirty="0"/>
                        <a:t>通勤交通費データ取込</a:t>
                      </a:r>
                      <a:endParaRPr kumimoji="1" lang="en-US" altLang="ja-JP" sz="1000" dirty="0"/>
                    </a:p>
                    <a:p>
                      <a:pPr algn="l"/>
                      <a:r>
                        <a:rPr kumimoji="1" lang="ja-JP" altLang="en-US" sz="1000" dirty="0"/>
                        <a:t>月次給与計算処理</a:t>
                      </a:r>
                    </a:p>
                  </a:txBody>
                  <a:tcPr anchor="ctr"/>
                </a:tc>
                <a:tc>
                  <a:txBody>
                    <a:bodyPr/>
                    <a:lstStyle/>
                    <a:p>
                      <a:pPr algn="l"/>
                      <a:r>
                        <a:rPr kumimoji="1" lang="en-US" altLang="ja-JP" sz="1000" dirty="0">
                          <a:solidFill>
                            <a:schemeClr val="tx1"/>
                          </a:solidFill>
                          <a:latin typeface="+mn-lt"/>
                        </a:rPr>
                        <a:t>2025</a:t>
                      </a:r>
                      <a:r>
                        <a:rPr kumimoji="1" lang="ja-JP" altLang="en-US" sz="1000" dirty="0">
                          <a:solidFill>
                            <a:schemeClr val="tx1"/>
                          </a:solidFill>
                          <a:latin typeface="+mn-lt"/>
                        </a:rPr>
                        <a:t>年</a:t>
                      </a:r>
                      <a:r>
                        <a:rPr kumimoji="1" lang="en-US" altLang="ja-JP" sz="1000" dirty="0">
                          <a:solidFill>
                            <a:schemeClr val="tx1"/>
                          </a:solidFill>
                          <a:latin typeface="+mn-lt"/>
                        </a:rPr>
                        <a:t>4</a:t>
                      </a:r>
                      <a:r>
                        <a:rPr kumimoji="1" lang="ja-JP" altLang="en-US" sz="1000" dirty="0">
                          <a:solidFill>
                            <a:schemeClr val="tx1"/>
                          </a:solidFill>
                          <a:latin typeface="+mn-lt"/>
                        </a:rPr>
                        <a:t>月以降のマイカー通勤手当に関する非課税限度額引上げに対応</a:t>
                      </a:r>
                      <a:endParaRPr kumimoji="1" lang="en-US" altLang="ja-JP" sz="1000" dirty="0">
                        <a:solidFill>
                          <a:schemeClr val="tx1"/>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a:solidFill>
                            <a:schemeClr val="tx1"/>
                          </a:solidFill>
                          <a:latin typeface="+mn-lt"/>
                        </a:rPr>
                        <a:t>(NXPR0193/0194)</a:t>
                      </a:r>
                      <a:endParaRPr kumimoji="1" lang="ja-JP" altLang="en-US" sz="1000" dirty="0">
                        <a:solidFill>
                          <a:schemeClr val="tx1"/>
                        </a:solidFill>
                        <a:latin typeface="+mn-lt"/>
                      </a:endParaRPr>
                    </a:p>
                  </a:txBody>
                  <a:tcPr anchor="ctr"/>
                </a:tc>
                <a:extLst>
                  <a:ext uri="{0D108BD9-81ED-4DB2-BD59-A6C34878D82A}">
                    <a16:rowId xmlns:a16="http://schemas.microsoft.com/office/drawing/2014/main" val="1934612155"/>
                  </a:ext>
                </a:extLst>
              </a:tr>
            </a:tbl>
          </a:graphicData>
        </a:graphic>
      </p:graphicFrame>
    </p:spTree>
    <p:extLst>
      <p:ext uri="{BB962C8B-B14F-4D97-AF65-F5344CB8AC3E}">
        <p14:creationId xmlns:p14="http://schemas.microsoft.com/office/powerpoint/2010/main" val="8881356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31</a:t>
            </a:fld>
            <a:endParaRPr kumimoji="1" lang="ja-JP" altLang="en-US" dirty="0"/>
          </a:p>
        </p:txBody>
      </p:sp>
      <p:sp>
        <p:nvSpPr>
          <p:cNvPr id="4" name="タイトル 3"/>
          <p:cNvSpPr>
            <a:spLocks noGrp="1"/>
          </p:cNvSpPr>
          <p:nvPr>
            <p:ph type="title"/>
          </p:nvPr>
        </p:nvSpPr>
        <p:spPr>
          <a:xfrm>
            <a:off x="358775" y="267494"/>
            <a:ext cx="8065225" cy="584267"/>
          </a:xfrm>
        </p:spPr>
        <p:txBody>
          <a:bodyPr/>
          <a:lstStyle/>
          <a:p>
            <a:r>
              <a:rPr lang="en-US" altLang="ja-JP" sz="2400" dirty="0" err="1">
                <a:latin typeface="+mn-ea"/>
              </a:rPr>
              <a:t>SuperStream</a:t>
            </a:r>
            <a:r>
              <a:rPr lang="en-US" altLang="ja-JP" sz="2400" dirty="0">
                <a:latin typeface="+mn-ea"/>
              </a:rPr>
              <a:t>-NX </a:t>
            </a:r>
            <a:r>
              <a:rPr lang="ja-JP" altLang="en-US" sz="2400" dirty="0">
                <a:latin typeface="+mn-ea"/>
              </a:rPr>
              <a:t>人事給与管理 </a:t>
            </a:r>
            <a:r>
              <a:rPr lang="ja-JP" altLang="en-US" sz="1800" dirty="0">
                <a:latin typeface="+mn-ea"/>
              </a:rPr>
              <a:t>機能改善</a:t>
            </a:r>
            <a:r>
              <a:rPr lang="en-US" altLang="ja-JP" sz="1800" dirty="0">
                <a:latin typeface="+mn-ea"/>
              </a:rPr>
              <a:t>2025.10~</a:t>
            </a:r>
            <a:endParaRPr kumimoji="1" lang="ja-JP" altLang="en-US" dirty="0"/>
          </a:p>
        </p:txBody>
      </p:sp>
      <p:sp>
        <p:nvSpPr>
          <p:cNvPr id="5" name="フッター プレースホルダー 4"/>
          <p:cNvSpPr>
            <a:spLocks noGrp="1"/>
          </p:cNvSpPr>
          <p:nvPr>
            <p:ph type="ftr" sz="quarter" idx="3"/>
          </p:nvPr>
        </p:nvSpPr>
        <p:spPr/>
        <p:txBody>
          <a:bodyPr/>
          <a:lstStyle/>
          <a:p>
            <a:r>
              <a:rPr lang="en-US" altLang="ja-JP"/>
              <a:t>©2026 Canon IT Solutions Inc. All rights reserved.</a:t>
            </a:r>
            <a:endParaRPr lang="ja-JP" altLang="en-US" dirty="0"/>
          </a:p>
        </p:txBody>
      </p:sp>
      <p:sp>
        <p:nvSpPr>
          <p:cNvPr id="9" name="テキスト プレースホルダー 2">
            <a:extLst>
              <a:ext uri="{FF2B5EF4-FFF2-40B4-BE49-F238E27FC236}">
                <a16:creationId xmlns:a16="http://schemas.microsoft.com/office/drawing/2014/main" id="{3F9D3EA1-4761-07A9-99BD-15985D18F69E}"/>
              </a:ext>
            </a:extLst>
          </p:cNvPr>
          <p:cNvSpPr txBox="1">
            <a:spLocks/>
          </p:cNvSpPr>
          <p:nvPr/>
        </p:nvSpPr>
        <p:spPr>
          <a:xfrm>
            <a:off x="358775" y="699542"/>
            <a:ext cx="8426450" cy="360040"/>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ja-JP" altLang="en-US" sz="1400" b="1" dirty="0">
                <a:solidFill>
                  <a:srgbClr val="FFC000"/>
                </a:solidFill>
              </a:rPr>
              <a:t>■</a:t>
            </a:r>
            <a:r>
              <a:rPr lang="ja-JP" altLang="en-US" sz="1400" b="1" dirty="0">
                <a:solidFill>
                  <a:schemeClr val="tx2"/>
                </a:solidFill>
              </a:rPr>
              <a:t>法改正対応・その他機能改善・追加一覧 </a:t>
            </a:r>
            <a:r>
              <a:rPr lang="en-US" altLang="ja-JP" sz="1400" b="1" dirty="0">
                <a:solidFill>
                  <a:schemeClr val="tx2"/>
                </a:solidFill>
              </a:rPr>
              <a:t>(FLHR) </a:t>
            </a:r>
          </a:p>
        </p:txBody>
      </p:sp>
      <p:graphicFrame>
        <p:nvGraphicFramePr>
          <p:cNvPr id="6" name="表 5">
            <a:extLst>
              <a:ext uri="{FF2B5EF4-FFF2-40B4-BE49-F238E27FC236}">
                <a16:creationId xmlns:a16="http://schemas.microsoft.com/office/drawing/2014/main" id="{0546644B-730E-348C-6659-6D64A511CB86}"/>
              </a:ext>
            </a:extLst>
          </p:cNvPr>
          <p:cNvGraphicFramePr>
            <a:graphicFrameLocks noGrp="1"/>
          </p:cNvGraphicFramePr>
          <p:nvPr/>
        </p:nvGraphicFramePr>
        <p:xfrm>
          <a:off x="377940" y="987574"/>
          <a:ext cx="8046060" cy="3669339"/>
        </p:xfrm>
        <a:graphic>
          <a:graphicData uri="http://schemas.openxmlformats.org/drawingml/2006/table">
            <a:tbl>
              <a:tblPr firstRow="1" bandRow="1">
                <a:tableStyleId>{21E4AEA4-8DFA-4A89-87EB-49C32662AFE0}</a:tableStyleId>
              </a:tblPr>
              <a:tblGrid>
                <a:gridCol w="472440">
                  <a:extLst>
                    <a:ext uri="{9D8B030D-6E8A-4147-A177-3AD203B41FA5}">
                      <a16:colId xmlns:a16="http://schemas.microsoft.com/office/drawing/2014/main" val="267662823"/>
                    </a:ext>
                  </a:extLst>
                </a:gridCol>
                <a:gridCol w="1957620">
                  <a:extLst>
                    <a:ext uri="{9D8B030D-6E8A-4147-A177-3AD203B41FA5}">
                      <a16:colId xmlns:a16="http://schemas.microsoft.com/office/drawing/2014/main" val="3181788283"/>
                    </a:ext>
                  </a:extLst>
                </a:gridCol>
                <a:gridCol w="5616000">
                  <a:extLst>
                    <a:ext uri="{9D8B030D-6E8A-4147-A177-3AD203B41FA5}">
                      <a16:colId xmlns:a16="http://schemas.microsoft.com/office/drawing/2014/main" val="1444956865"/>
                    </a:ext>
                  </a:extLst>
                </a:gridCol>
              </a:tblGrid>
              <a:tr h="395857">
                <a:tc>
                  <a:txBody>
                    <a:bodyPr/>
                    <a:lstStyle/>
                    <a:p>
                      <a:pPr algn="ctr"/>
                      <a:r>
                        <a:rPr kumimoji="1" lang="en-US" altLang="ja-JP" sz="1000" dirty="0"/>
                        <a:t>No</a:t>
                      </a:r>
                      <a:endParaRPr kumimoji="1" lang="ja-JP" altLang="en-US" sz="1000" dirty="0"/>
                    </a:p>
                  </a:txBody>
                  <a:tcPr marL="121920" marR="121920" marT="60960" marB="60960" anchor="ctr"/>
                </a:tc>
                <a:tc>
                  <a:txBody>
                    <a:bodyPr/>
                    <a:lstStyle/>
                    <a:p>
                      <a:pPr algn="ctr"/>
                      <a:r>
                        <a:rPr kumimoji="1" lang="ja-JP" altLang="en-US" sz="1000" dirty="0"/>
                        <a:t>機能名</a:t>
                      </a:r>
                    </a:p>
                  </a:txBody>
                  <a:tcPr marL="121920" marR="121920" marT="60960" marB="60960" anchor="ctr"/>
                </a:tc>
                <a:tc>
                  <a:txBody>
                    <a:bodyPr/>
                    <a:lstStyle/>
                    <a:p>
                      <a:pPr algn="ctr"/>
                      <a:r>
                        <a:rPr kumimoji="1" lang="ja-JP" altLang="en-US" sz="1000" dirty="0"/>
                        <a:t>対応内容</a:t>
                      </a:r>
                    </a:p>
                  </a:txBody>
                  <a:tcPr marL="121920" marR="121920" marT="60960" marB="60960" anchor="ctr"/>
                </a:tc>
                <a:extLst>
                  <a:ext uri="{0D108BD9-81ED-4DB2-BD59-A6C34878D82A}">
                    <a16:rowId xmlns:a16="http://schemas.microsoft.com/office/drawing/2014/main" val="4216397042"/>
                  </a:ext>
                </a:extLst>
              </a:tr>
              <a:tr h="336354">
                <a:tc>
                  <a:txBody>
                    <a:bodyPr/>
                    <a:lstStyle/>
                    <a:p>
                      <a:pPr algn="ctr"/>
                      <a:r>
                        <a:rPr kumimoji="1" lang="en-US" altLang="ja-JP" sz="1000" dirty="0">
                          <a:solidFill>
                            <a:schemeClr val="tx1"/>
                          </a:solidFill>
                          <a:latin typeface="+mn-lt"/>
                        </a:rPr>
                        <a:t>1</a:t>
                      </a:r>
                      <a:endParaRPr kumimoji="1" lang="ja-JP" altLang="en-US" sz="1000" dirty="0">
                        <a:solidFill>
                          <a:schemeClr val="tx1"/>
                        </a:solidFill>
                        <a:latin typeface="+mn-lt"/>
                      </a:endParaRPr>
                    </a:p>
                  </a:txBody>
                  <a:tcPr marL="121920" marR="121920" marT="60960" marB="60960" anchor="ctr"/>
                </a:tc>
                <a:tc>
                  <a:txBody>
                    <a:bodyPr/>
                    <a:lstStyle/>
                    <a:p>
                      <a:pPr algn="l"/>
                      <a:r>
                        <a:rPr kumimoji="1" lang="zh-TW" altLang="en-US" sz="1000" dirty="0">
                          <a:latin typeface="+mn-lt"/>
                        </a:rPr>
                        <a:t>［</a:t>
                      </a:r>
                      <a:r>
                        <a:rPr kumimoji="1" lang="ja-JP" altLang="en-US" sz="1000" dirty="0">
                          <a:latin typeface="+mn-lt"/>
                        </a:rPr>
                        <a:t>年末調整申告</a:t>
                      </a:r>
                      <a:r>
                        <a:rPr kumimoji="1" lang="zh-TW" altLang="en-US" sz="1000" dirty="0">
                          <a:latin typeface="+mn-lt"/>
                        </a:rPr>
                        <a:t>］</a:t>
                      </a:r>
                      <a:endParaRPr kumimoji="1" lang="en-US" altLang="zh-TW" sz="1000" dirty="0">
                        <a:latin typeface="+mn-lt"/>
                      </a:endParaRPr>
                    </a:p>
                    <a:p>
                      <a:pPr algn="l"/>
                      <a:r>
                        <a:rPr kumimoji="1" lang="ja-JP" altLang="en-US" sz="1000" dirty="0">
                          <a:latin typeface="+mn-lt"/>
                        </a:rPr>
                        <a:t>扶養</a:t>
                      </a:r>
                      <a:r>
                        <a:rPr kumimoji="1" lang="zh-TW" altLang="en-US" sz="1000" dirty="0">
                          <a:latin typeface="+mn-lt"/>
                        </a:rPr>
                        <a:t>控除申告書</a:t>
                      </a:r>
                      <a:endParaRPr lang="ja-JP" altLang="en-US" sz="1000" b="0" i="0" u="none" strike="noStrike" dirty="0">
                        <a:solidFill>
                          <a:schemeClr val="tx1"/>
                        </a:solidFill>
                        <a:effectLst/>
                        <a:latin typeface="+mn-lt"/>
                        <a:ea typeface="メイリオ" panose="020B0604030504040204" pitchFamily="50" charset="-128"/>
                      </a:endParaRPr>
                    </a:p>
                  </a:txBody>
                  <a:tcPr marL="12700" marR="12700" marT="1270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a:latin typeface="+mn-lt"/>
                        </a:rPr>
                        <a:t>・家族情報修正時の画面遷移改善</a:t>
                      </a:r>
                      <a:endParaRPr kumimoji="1" lang="ja-JP" altLang="en-US" sz="1000" dirty="0">
                        <a:solidFill>
                          <a:srgbClr val="FF0000"/>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a:latin typeface="+mn-lt"/>
                        </a:rPr>
                        <a:t>・戸籍姓の表示対応</a:t>
                      </a:r>
                      <a:endParaRPr kumimoji="1" lang="ja-JP" altLang="en-US" sz="1000" dirty="0">
                        <a:solidFill>
                          <a:srgbClr val="FF0000"/>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a:latin typeface="+mn-lt"/>
                        </a:rPr>
                        <a:t>・住民票住所の入力方法の変更</a:t>
                      </a:r>
                      <a:endParaRPr kumimoji="1" lang="ja-JP" altLang="en-US" sz="1000" dirty="0">
                        <a:solidFill>
                          <a:srgbClr val="FF0000"/>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a:latin typeface="+mn-lt"/>
                        </a:rPr>
                        <a:t>・特定親族特別控除の自動判定</a:t>
                      </a:r>
                      <a:endParaRPr kumimoji="1" lang="ja-JP" altLang="en-US" sz="1000" dirty="0">
                        <a:solidFill>
                          <a:srgbClr val="FF0000"/>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a:latin typeface="+mn-lt"/>
                        </a:rPr>
                        <a:t>・障害区分のマスタ設定と</a:t>
                      </a:r>
                      <a:r>
                        <a:rPr kumimoji="1" lang="en-US" altLang="ja-JP" sz="1000" dirty="0">
                          <a:latin typeface="+mn-lt"/>
                        </a:rPr>
                        <a:t>FLHR</a:t>
                      </a:r>
                      <a:r>
                        <a:rPr kumimoji="1" lang="ja-JP" altLang="en-US" sz="1000" dirty="0">
                          <a:latin typeface="+mn-lt"/>
                        </a:rPr>
                        <a:t>自動参照対応</a:t>
                      </a:r>
                      <a:endParaRPr kumimoji="1" lang="ja-JP" altLang="en-US" sz="1000" dirty="0">
                        <a:solidFill>
                          <a:srgbClr val="FF0000"/>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a:latin typeface="+mn-lt"/>
                        </a:rPr>
                        <a:t>・配偶者特別控除申告のワーニングメッセージ表示</a:t>
                      </a:r>
                      <a:endParaRPr kumimoji="1" lang="en-US" altLang="ja-JP" sz="10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a:latin typeface="+mn-lt"/>
                        </a:rPr>
                        <a:t>・前年から異動なしを廃止</a:t>
                      </a:r>
                      <a:endParaRPr kumimoji="1" lang="en-US" altLang="ja-JP" sz="10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a:solidFill>
                            <a:schemeClr val="tx1"/>
                          </a:solidFill>
                          <a:latin typeface="+mn-lt"/>
                        </a:rPr>
                        <a:t>(NXFLHR0064/0065)</a:t>
                      </a:r>
                      <a:endParaRPr kumimoji="1" lang="ja-JP" altLang="en-US" sz="1000" dirty="0">
                        <a:solidFill>
                          <a:srgbClr val="FF0000"/>
                        </a:solidFill>
                        <a:latin typeface="+mn-lt"/>
                      </a:endParaRPr>
                    </a:p>
                  </a:txBody>
                  <a:tcPr anchor="ctr"/>
                </a:tc>
                <a:extLst>
                  <a:ext uri="{0D108BD9-81ED-4DB2-BD59-A6C34878D82A}">
                    <a16:rowId xmlns:a16="http://schemas.microsoft.com/office/drawing/2014/main" val="2268628297"/>
                  </a:ext>
                </a:extLst>
              </a:tr>
              <a:tr h="336354">
                <a:tc>
                  <a:txBody>
                    <a:bodyPr/>
                    <a:lstStyle/>
                    <a:p>
                      <a:pPr algn="ctr"/>
                      <a:r>
                        <a:rPr kumimoji="1" lang="en-US" altLang="ja-JP" sz="1000" dirty="0">
                          <a:solidFill>
                            <a:schemeClr val="tx1"/>
                          </a:solidFill>
                          <a:latin typeface="+mn-lt"/>
                        </a:rPr>
                        <a:t>2</a:t>
                      </a:r>
                      <a:endParaRPr kumimoji="1" lang="ja-JP" altLang="en-US" sz="1000" dirty="0">
                        <a:solidFill>
                          <a:schemeClr val="tx1"/>
                        </a:solidFill>
                        <a:latin typeface="+mn-lt"/>
                      </a:endParaRPr>
                    </a:p>
                  </a:txBody>
                  <a:tcPr marL="121920" marR="121920" marT="60960" marB="60960" anchor="ctr"/>
                </a:tc>
                <a:tc>
                  <a:txBody>
                    <a:bodyPr/>
                    <a:lstStyle/>
                    <a:p>
                      <a:pPr algn="l"/>
                      <a:r>
                        <a:rPr kumimoji="1" lang="zh-TW" altLang="en-US" sz="1000" dirty="0">
                          <a:latin typeface="+mn-lt"/>
                        </a:rPr>
                        <a:t>保険料控除申告書</a:t>
                      </a:r>
                    </a:p>
                  </a:txBody>
                  <a:tcPr anchor="ctr"/>
                </a:tc>
                <a:tc>
                  <a:txBody>
                    <a:bodyPr/>
                    <a:lstStyle/>
                    <a:p>
                      <a:pPr algn="l"/>
                      <a:r>
                        <a:rPr kumimoji="1" lang="ja-JP" altLang="en-US" sz="1000" dirty="0">
                          <a:latin typeface="+mn-lt"/>
                        </a:rPr>
                        <a:t>・保険料控除申告書の合計に注記として上限額を表示</a:t>
                      </a:r>
                      <a:endParaRPr kumimoji="1" lang="en-US" altLang="ja-JP" sz="1000" dirty="0">
                        <a:latin typeface="+mn-lt"/>
                      </a:endParaRPr>
                    </a:p>
                    <a:p>
                      <a:pPr algn="l"/>
                      <a:r>
                        <a:rPr kumimoji="1" lang="ja-JP" altLang="en-US" sz="1000" dirty="0">
                          <a:latin typeface="+mn-lt"/>
                        </a:rPr>
                        <a:t>・［保険料控除申告一覧］画面の一般生命保険料控除欄、介護保険料控除欄、</a:t>
                      </a:r>
                      <a:endParaRPr kumimoji="1" lang="en-US" altLang="ja-JP" sz="1000" dirty="0">
                        <a:latin typeface="+mn-lt"/>
                      </a:endParaRPr>
                    </a:p>
                    <a:p>
                      <a:pPr algn="l"/>
                      <a:r>
                        <a:rPr kumimoji="1" lang="ja-JP" altLang="en-US" sz="1000" dirty="0">
                          <a:latin typeface="+mn-lt"/>
                        </a:rPr>
                        <a:t>　個人年金保険料控除欄、生命保険料の控除欄、地震保険料控除欄にそれぞれの</a:t>
                      </a:r>
                      <a:endParaRPr kumimoji="1" lang="en-US" altLang="ja-JP" sz="1000" dirty="0">
                        <a:latin typeface="+mn-lt"/>
                      </a:endParaRPr>
                    </a:p>
                    <a:p>
                      <a:pPr algn="l"/>
                      <a:r>
                        <a:rPr kumimoji="1" lang="ja-JP" altLang="en-US" sz="1000" dirty="0">
                          <a:latin typeface="+mn-lt"/>
                        </a:rPr>
                        <a:t>　控除上限額を表示</a:t>
                      </a:r>
                      <a:endParaRPr kumimoji="1" lang="en-US" altLang="ja-JP" sz="10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a:solidFill>
                            <a:schemeClr val="tx1"/>
                          </a:solidFill>
                          <a:latin typeface="+mn-lt"/>
                        </a:rPr>
                        <a:t>(NXFLHR0064/0065)</a:t>
                      </a:r>
                      <a:endParaRPr kumimoji="1" lang="ja-JP" altLang="en-US" sz="1000" dirty="0">
                        <a:latin typeface="+mn-lt"/>
                      </a:endParaRPr>
                    </a:p>
                  </a:txBody>
                  <a:tcPr anchor="ctr"/>
                </a:tc>
                <a:extLst>
                  <a:ext uri="{0D108BD9-81ED-4DB2-BD59-A6C34878D82A}">
                    <a16:rowId xmlns:a16="http://schemas.microsoft.com/office/drawing/2014/main" val="1807000134"/>
                  </a:ext>
                </a:extLst>
              </a:tr>
              <a:tr h="336354">
                <a:tc>
                  <a:txBody>
                    <a:bodyPr/>
                    <a:lstStyle/>
                    <a:p>
                      <a:pPr algn="ctr"/>
                      <a:r>
                        <a:rPr kumimoji="1" lang="en-US" altLang="ja-JP" sz="1000" dirty="0">
                          <a:solidFill>
                            <a:schemeClr val="tx1"/>
                          </a:solidFill>
                          <a:latin typeface="+mn-lt"/>
                        </a:rPr>
                        <a:t>3</a:t>
                      </a:r>
                      <a:endParaRPr kumimoji="1" lang="ja-JP" altLang="en-US" sz="1000" dirty="0">
                        <a:solidFill>
                          <a:schemeClr val="tx1"/>
                        </a:solidFill>
                        <a:latin typeface="+mn-lt"/>
                      </a:endParaRPr>
                    </a:p>
                  </a:txBody>
                  <a:tcPr marL="121920" marR="121920" marT="60960" marB="60960" anchor="ctr"/>
                </a:tc>
                <a:tc>
                  <a:txBody>
                    <a:bodyPr/>
                    <a:lstStyle/>
                    <a:p>
                      <a:pPr algn="l"/>
                      <a:r>
                        <a:rPr kumimoji="1" lang="zh-TW" altLang="en-US" sz="1000" dirty="0">
                          <a:latin typeface="+mn-lt"/>
                        </a:rPr>
                        <a:t>年末調整関連帳票</a:t>
                      </a:r>
                    </a:p>
                  </a:txBody>
                  <a:tcPr anchor="ctr"/>
                </a:tc>
                <a:tc>
                  <a:txBody>
                    <a:bodyPr/>
                    <a:lstStyle/>
                    <a:p>
                      <a:pPr algn="l"/>
                      <a:r>
                        <a:rPr kumimoji="1" lang="ja-JP" altLang="en-US" sz="1000" dirty="0">
                          <a:solidFill>
                            <a:schemeClr val="tx1"/>
                          </a:solidFill>
                          <a:latin typeface="+mn-lt"/>
                        </a:rPr>
                        <a:t>年末調整関連の帳票出力機能を追加</a:t>
                      </a:r>
                    </a:p>
                    <a:p>
                      <a:pPr algn="l"/>
                      <a:r>
                        <a:rPr kumimoji="1" lang="ja-JP" altLang="en-US" sz="1000" dirty="0">
                          <a:solidFill>
                            <a:schemeClr val="tx1"/>
                          </a:solidFill>
                          <a:latin typeface="+mn-lt"/>
                        </a:rPr>
                        <a:t>・保険料控除申告書</a:t>
                      </a:r>
                    </a:p>
                    <a:p>
                      <a:pPr algn="l"/>
                      <a:r>
                        <a:rPr kumimoji="1" lang="ja-JP" altLang="en-US" sz="1000" dirty="0">
                          <a:solidFill>
                            <a:schemeClr val="tx1"/>
                          </a:solidFill>
                          <a:latin typeface="+mn-lt"/>
                        </a:rPr>
                        <a:t>・基礎控除兼配偶者控除兼特定親族特別控除兼所得金額調整控除申告書</a:t>
                      </a:r>
                      <a:endParaRPr kumimoji="1" lang="en-US" altLang="ja-JP" sz="1000" dirty="0">
                        <a:solidFill>
                          <a:schemeClr val="tx1"/>
                        </a:solidFill>
                        <a:latin typeface="+mn-lt"/>
                      </a:endParaRPr>
                    </a:p>
                    <a:p>
                      <a:pPr algn="l"/>
                      <a:r>
                        <a:rPr kumimoji="1" lang="en-US" altLang="ja-JP" sz="1000" dirty="0">
                          <a:solidFill>
                            <a:schemeClr val="tx1"/>
                          </a:solidFill>
                          <a:latin typeface="+mn-lt"/>
                        </a:rPr>
                        <a:t>(NXFLHR0064/0065)</a:t>
                      </a:r>
                      <a:endParaRPr kumimoji="1" lang="ja-JP" altLang="en-US" sz="1000" dirty="0">
                        <a:solidFill>
                          <a:schemeClr val="tx1"/>
                        </a:solidFill>
                        <a:latin typeface="+mn-lt"/>
                      </a:endParaRPr>
                    </a:p>
                  </a:txBody>
                  <a:tcPr anchor="ctr"/>
                </a:tc>
                <a:extLst>
                  <a:ext uri="{0D108BD9-81ED-4DB2-BD59-A6C34878D82A}">
                    <a16:rowId xmlns:a16="http://schemas.microsoft.com/office/drawing/2014/main" val="2136932345"/>
                  </a:ext>
                </a:extLst>
              </a:tr>
              <a:tr h="408362">
                <a:tc>
                  <a:txBody>
                    <a:bodyPr/>
                    <a:lstStyle/>
                    <a:p>
                      <a:pPr algn="ctr"/>
                      <a:r>
                        <a:rPr kumimoji="1" lang="en-US" altLang="ja-JP" sz="1000" dirty="0">
                          <a:solidFill>
                            <a:schemeClr val="tx1"/>
                          </a:solidFill>
                          <a:latin typeface="+mn-lt"/>
                        </a:rPr>
                        <a:t>4</a:t>
                      </a:r>
                      <a:endParaRPr kumimoji="1" lang="ja-JP" altLang="en-US" sz="1000" dirty="0">
                        <a:solidFill>
                          <a:schemeClr val="tx1"/>
                        </a:solidFill>
                        <a:latin typeface="+mn-lt"/>
                      </a:endParaRPr>
                    </a:p>
                  </a:txBody>
                  <a:tcPr marL="121920" marR="121920" marT="60960" marB="6096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a:solidFill>
                            <a:schemeClr val="tx1"/>
                          </a:solidFill>
                          <a:latin typeface="+mn-lt"/>
                        </a:rPr>
                        <a:t>源泉徴収票（</a:t>
                      </a:r>
                      <a:r>
                        <a:rPr kumimoji="1" lang="en-US" altLang="ja-JP" sz="1000" dirty="0">
                          <a:solidFill>
                            <a:schemeClr val="tx1"/>
                          </a:solidFill>
                          <a:latin typeface="+mn-lt"/>
                        </a:rPr>
                        <a:t>HTML</a:t>
                      </a:r>
                      <a:r>
                        <a:rPr kumimoji="1" lang="ja-JP" altLang="en-US" sz="1000" dirty="0">
                          <a:solidFill>
                            <a:schemeClr val="tx1"/>
                          </a:solidFill>
                          <a:latin typeface="+mn-lt"/>
                        </a:rPr>
                        <a:t>）</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a:solidFill>
                            <a:schemeClr val="tx1"/>
                          </a:solidFill>
                          <a:latin typeface="+mn-lt"/>
                        </a:rPr>
                        <a:t>［個人別明細］源泉徴収票の</a:t>
                      </a:r>
                      <a:r>
                        <a:rPr kumimoji="1" lang="en-US" altLang="ja-JP" sz="1000" dirty="0">
                          <a:solidFill>
                            <a:schemeClr val="tx1"/>
                          </a:solidFill>
                          <a:latin typeface="+mn-lt"/>
                        </a:rPr>
                        <a:t>HTML</a:t>
                      </a:r>
                      <a:r>
                        <a:rPr kumimoji="1" lang="ja-JP" altLang="en-US" sz="1000" dirty="0">
                          <a:solidFill>
                            <a:schemeClr val="tx1"/>
                          </a:solidFill>
                          <a:latin typeface="+mn-lt"/>
                        </a:rPr>
                        <a:t>レイアウト修正対応　</a:t>
                      </a:r>
                      <a:endParaRPr kumimoji="1" lang="en-US" altLang="ja-JP" sz="1000" dirty="0">
                        <a:solidFill>
                          <a:schemeClr val="tx1"/>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a:solidFill>
                            <a:schemeClr val="tx1"/>
                          </a:solidFill>
                          <a:latin typeface="+mn-lt"/>
                        </a:rPr>
                        <a:t>(NXFLHR0068/0069)</a:t>
                      </a:r>
                      <a:endParaRPr kumimoji="1" lang="ja-JP" altLang="en-US" sz="1000" dirty="0">
                        <a:solidFill>
                          <a:schemeClr val="tx1"/>
                        </a:solidFill>
                        <a:latin typeface="+mn-lt"/>
                      </a:endParaRPr>
                    </a:p>
                  </a:txBody>
                  <a:tcPr anchor="ctr"/>
                </a:tc>
                <a:extLst>
                  <a:ext uri="{0D108BD9-81ED-4DB2-BD59-A6C34878D82A}">
                    <a16:rowId xmlns:a16="http://schemas.microsoft.com/office/drawing/2014/main" val="1381274056"/>
                  </a:ext>
                </a:extLst>
              </a:tr>
            </a:tbl>
          </a:graphicData>
        </a:graphic>
      </p:graphicFrame>
    </p:spTree>
    <p:extLst>
      <p:ext uri="{BB962C8B-B14F-4D97-AF65-F5344CB8AC3E}">
        <p14:creationId xmlns:p14="http://schemas.microsoft.com/office/powerpoint/2010/main" val="379401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F8511B29-F799-D1FC-44A7-F60F8E60A17F}"/>
              </a:ext>
            </a:extLst>
          </p:cNvPr>
          <p:cNvSpPr>
            <a:spLocks noGrp="1"/>
          </p:cNvSpPr>
          <p:nvPr>
            <p:ph type="sldNum" sz="quarter" idx="10"/>
          </p:nvPr>
        </p:nvSpPr>
        <p:spPr/>
        <p:txBody>
          <a:bodyPr/>
          <a:lstStyle/>
          <a:p>
            <a:fld id="{78AE49ED-73EF-499C-8307-28EB0E7CF529}" type="slidenum">
              <a:rPr lang="ja-JP" altLang="en-US" smtClean="0"/>
              <a:pPr/>
              <a:t>32</a:t>
            </a:fld>
            <a:endParaRPr lang="ja-JP" altLang="en-US" dirty="0"/>
          </a:p>
        </p:txBody>
      </p:sp>
      <p:sp>
        <p:nvSpPr>
          <p:cNvPr id="4" name="フッター プレースホルダー 3">
            <a:extLst>
              <a:ext uri="{FF2B5EF4-FFF2-40B4-BE49-F238E27FC236}">
                <a16:creationId xmlns:a16="http://schemas.microsoft.com/office/drawing/2014/main" id="{FD5742D8-9400-30E1-9C55-6C5E6B093FC8}"/>
              </a:ext>
            </a:extLst>
          </p:cNvPr>
          <p:cNvSpPr>
            <a:spLocks noGrp="1"/>
          </p:cNvSpPr>
          <p:nvPr>
            <p:ph type="ftr" sz="quarter" idx="3"/>
          </p:nvPr>
        </p:nvSpPr>
        <p:spPr/>
        <p:txBody>
          <a:bodyPr/>
          <a:lstStyle/>
          <a:p>
            <a:r>
              <a:rPr lang="en-US" altLang="ja-JP"/>
              <a:t>©2026 Canon IT Solutions Inc. All rights reserved.</a:t>
            </a:r>
            <a:endParaRPr lang="ja-JP" altLang="en-US" dirty="0"/>
          </a:p>
        </p:txBody>
      </p:sp>
      <p:sp>
        <p:nvSpPr>
          <p:cNvPr id="5" name="テキスト ボックス 4">
            <a:extLst>
              <a:ext uri="{FF2B5EF4-FFF2-40B4-BE49-F238E27FC236}">
                <a16:creationId xmlns:a16="http://schemas.microsoft.com/office/drawing/2014/main" id="{E1F0B150-D437-FCDF-49BE-4BA6D1F6E78F}"/>
              </a:ext>
            </a:extLst>
          </p:cNvPr>
          <p:cNvSpPr txBox="1"/>
          <p:nvPr/>
        </p:nvSpPr>
        <p:spPr>
          <a:xfrm>
            <a:off x="4427984" y="3255826"/>
            <a:ext cx="4013972" cy="1211870"/>
          </a:xfrm>
          <a:prstGeom prst="rect">
            <a:avLst/>
          </a:prstGeom>
          <a:noFill/>
        </p:spPr>
        <p:txBody>
          <a:bodyPr wrap="square" lIns="0" tIns="0" rIns="0" bIns="0" rtlCol="0">
            <a:spAutoFit/>
          </a:bodyPr>
          <a:lstStyle/>
          <a:p>
            <a:pPr>
              <a:lnSpc>
                <a:spcPct val="150000"/>
              </a:lnSpc>
            </a:pPr>
            <a:r>
              <a:rPr lang="ja-JP" altLang="en-US" sz="1800" dirty="0">
                <a:solidFill>
                  <a:srgbClr val="333333"/>
                </a:solidFill>
                <a:effectLst/>
                <a:latin typeface="+mn-ea"/>
                <a:cs typeface="Segoe UI Light" panose="020B0502040204020203" pitchFamily="34" charset="0"/>
              </a:rPr>
              <a:t>ＳｕｐｅｒＳｔｒｅａｍ</a:t>
            </a:r>
            <a:r>
              <a:rPr lang="ja-JP" altLang="en-US" dirty="0">
                <a:solidFill>
                  <a:srgbClr val="333333"/>
                </a:solidFill>
                <a:latin typeface="+mn-ea"/>
                <a:cs typeface="Segoe UI Light" panose="020B0502040204020203" pitchFamily="34" charset="0"/>
              </a:rPr>
              <a:t>開発</a:t>
            </a:r>
            <a:r>
              <a:rPr lang="ja-JP" altLang="en-US" sz="1800" dirty="0">
                <a:solidFill>
                  <a:srgbClr val="333333"/>
                </a:solidFill>
                <a:effectLst/>
                <a:latin typeface="+mn-ea"/>
                <a:cs typeface="Segoe UI Light" panose="020B0502040204020203" pitchFamily="34" charset="0"/>
              </a:rPr>
              <a:t>本部</a:t>
            </a:r>
          </a:p>
          <a:p>
            <a:pPr>
              <a:lnSpc>
                <a:spcPct val="150000"/>
              </a:lnSpc>
            </a:pPr>
            <a:r>
              <a:rPr lang="ja-JP" altLang="en-US" sz="1800" dirty="0">
                <a:solidFill>
                  <a:srgbClr val="333333"/>
                </a:solidFill>
                <a:effectLst/>
                <a:latin typeface="+mn-ea"/>
                <a:cs typeface="Segoe UI Light" panose="020B0502040204020203" pitchFamily="34" charset="0"/>
              </a:rPr>
              <a:t>ＳＳカスタマーサポート部</a:t>
            </a:r>
            <a:endParaRPr lang="en-US" altLang="ja-JP" sz="1800" dirty="0">
              <a:solidFill>
                <a:srgbClr val="333333"/>
              </a:solidFill>
              <a:effectLst/>
              <a:latin typeface="+mn-ea"/>
              <a:cs typeface="Segoe UI Light" panose="020B0502040204020203" pitchFamily="34" charset="0"/>
            </a:endParaRPr>
          </a:p>
          <a:p>
            <a:pPr algn="r">
              <a:lnSpc>
                <a:spcPct val="150000"/>
              </a:lnSpc>
            </a:pPr>
            <a:r>
              <a:rPr lang="ja-JP" altLang="en-US" sz="1800" dirty="0">
                <a:solidFill>
                  <a:srgbClr val="333333"/>
                </a:solidFill>
                <a:effectLst/>
                <a:latin typeface="+mn-ea"/>
                <a:cs typeface="Segoe UI Light" panose="020B0502040204020203" pitchFamily="34" charset="0"/>
              </a:rPr>
              <a:t>芳野</a:t>
            </a:r>
            <a:r>
              <a:rPr lang="ja-JP" altLang="ja-JP" sz="1800" dirty="0">
                <a:solidFill>
                  <a:srgbClr val="333333"/>
                </a:solidFill>
                <a:effectLst/>
                <a:latin typeface="+mn-ea"/>
                <a:cs typeface="Segoe UI Light" panose="020B0502040204020203" pitchFamily="34" charset="0"/>
              </a:rPr>
              <a:t>　</a:t>
            </a:r>
            <a:r>
              <a:rPr lang="ja-JP" altLang="en-US" sz="1800" dirty="0">
                <a:solidFill>
                  <a:srgbClr val="333333"/>
                </a:solidFill>
                <a:effectLst/>
                <a:latin typeface="+mn-ea"/>
                <a:cs typeface="Segoe UI Light" panose="020B0502040204020203" pitchFamily="34" charset="0"/>
              </a:rPr>
              <a:t>茂</a:t>
            </a:r>
            <a:endParaRPr lang="en-US" altLang="ja-JP" sz="1600" dirty="0">
              <a:latin typeface="+mn-ea"/>
              <a:cs typeface="Segoe UI Light" panose="020B0502040204020203" pitchFamily="34" charset="0"/>
            </a:endParaRPr>
          </a:p>
        </p:txBody>
      </p:sp>
      <p:sp>
        <p:nvSpPr>
          <p:cNvPr id="6" name="タイトル 3">
            <a:extLst>
              <a:ext uri="{FF2B5EF4-FFF2-40B4-BE49-F238E27FC236}">
                <a16:creationId xmlns:a16="http://schemas.microsoft.com/office/drawing/2014/main" id="{AFCBE9A1-ACF5-FDF4-F520-A2FCA0D227B7}"/>
              </a:ext>
            </a:extLst>
          </p:cNvPr>
          <p:cNvSpPr txBox="1">
            <a:spLocks/>
          </p:cNvSpPr>
          <p:nvPr/>
        </p:nvSpPr>
        <p:spPr>
          <a:xfrm>
            <a:off x="1727684" y="735546"/>
            <a:ext cx="5328592" cy="2844316"/>
          </a:xfrm>
          <a:prstGeom prst="rect">
            <a:avLst/>
          </a:prstGeom>
        </p:spPr>
        <p:txBody>
          <a:bodyPr lIns="0" tIns="0" rIns="0" bIns="0" anchor="ctr" anchorCtr="0"/>
          <a:lstStyle>
            <a:lvl1pPr algn="l" defTabSz="914400" rtl="0" eaLnBrk="1" latinLnBrk="0" hangingPunct="1">
              <a:lnSpc>
                <a:spcPct val="100000"/>
              </a:lnSpc>
              <a:spcBef>
                <a:spcPct val="0"/>
              </a:spcBef>
              <a:buNone/>
              <a:defRPr kumimoji="1" sz="2400" b="1" kern="1200">
                <a:solidFill>
                  <a:schemeClr val="tx2"/>
                </a:solidFill>
                <a:latin typeface="+mj-lt"/>
                <a:ea typeface="+mj-ea"/>
                <a:cs typeface="+mj-cs"/>
              </a:defRPr>
            </a:lvl1pPr>
          </a:lstStyle>
          <a:p>
            <a:r>
              <a:rPr lang="en-US" altLang="ja-JP" dirty="0">
                <a:latin typeface="+mn-ea"/>
              </a:rPr>
              <a:t>SuperStream-NX </a:t>
            </a:r>
            <a:br>
              <a:rPr lang="ja-JP" altLang="en-US" dirty="0">
                <a:latin typeface="+mn-ea"/>
              </a:rPr>
            </a:br>
            <a:r>
              <a:rPr lang="en-US" altLang="ja-JP" dirty="0">
                <a:latin typeface="+mn-ea"/>
              </a:rPr>
              <a:t>2026-06-01</a:t>
            </a:r>
            <a:r>
              <a:rPr lang="ja-JP" altLang="en-US" dirty="0">
                <a:latin typeface="+mn-ea"/>
              </a:rPr>
              <a:t>版</a:t>
            </a:r>
            <a:br>
              <a:rPr lang="en-US" altLang="ja-JP" dirty="0">
                <a:latin typeface="+mn-ea"/>
              </a:rPr>
            </a:br>
            <a:r>
              <a:rPr lang="ja-JP" altLang="en-US" dirty="0">
                <a:latin typeface="+mn-ea"/>
              </a:rPr>
              <a:t>・勤怠管理</a:t>
            </a:r>
            <a:endParaRPr lang="en-US" altLang="ja-JP" dirty="0">
              <a:latin typeface="+mn-ea"/>
            </a:endParaRPr>
          </a:p>
        </p:txBody>
      </p:sp>
    </p:spTree>
    <p:extLst>
      <p:ext uri="{BB962C8B-B14F-4D97-AF65-F5344CB8AC3E}">
        <p14:creationId xmlns:p14="http://schemas.microsoft.com/office/powerpoint/2010/main" val="1014766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p:cNvSpPr>
            <a:spLocks noGrp="1"/>
          </p:cNvSpPr>
          <p:nvPr>
            <p:ph type="ftr" sz="quarter" idx="3"/>
          </p:nvPr>
        </p:nvSpPr>
        <p:spPr/>
        <p:txBody>
          <a:bodyPr/>
          <a:lstStyle/>
          <a:p>
            <a:r>
              <a:rPr lang="en-US" altLang="ja-JP"/>
              <a:t>©2026 Canon IT Solutions Inc. All rights reserved.</a:t>
            </a:r>
            <a:endParaRPr lang="ja-JP" altLang="en-US" dirty="0"/>
          </a:p>
        </p:txBody>
      </p:sp>
      <p:sp>
        <p:nvSpPr>
          <p:cNvPr id="4" name="スライド番号プレースホルダー 3"/>
          <p:cNvSpPr>
            <a:spLocks noGrp="1"/>
          </p:cNvSpPr>
          <p:nvPr>
            <p:ph type="sldNum" sz="quarter" idx="4"/>
          </p:nvPr>
        </p:nvSpPr>
        <p:spPr/>
        <p:txBody>
          <a:bodyPr/>
          <a:lstStyle/>
          <a:p>
            <a:fld id="{78AE49ED-73EF-499C-8307-28EB0E7CF529}" type="slidenum">
              <a:rPr lang="ja-JP" altLang="en-US" smtClean="0"/>
              <a:pPr/>
              <a:t>33</a:t>
            </a:fld>
            <a:endParaRPr lang="ja-JP" altLang="en-US" dirty="0"/>
          </a:p>
        </p:txBody>
      </p:sp>
      <p:sp>
        <p:nvSpPr>
          <p:cNvPr id="5" name="テキスト プレースホルダー 2"/>
          <p:cNvSpPr>
            <a:spLocks noGrp="1"/>
          </p:cNvSpPr>
          <p:nvPr>
            <p:ph type="body" sz="quarter" idx="14"/>
          </p:nvPr>
        </p:nvSpPr>
        <p:spPr>
          <a:xfrm>
            <a:off x="3311860" y="663538"/>
            <a:ext cx="5436604" cy="4275460"/>
          </a:xfrm>
        </p:spPr>
        <p:txBody>
          <a:bodyPr/>
          <a:lstStyle/>
          <a:p>
            <a:pPr>
              <a:lnSpc>
                <a:spcPct val="150000"/>
              </a:lnSpc>
              <a:spcAft>
                <a:spcPts val="400"/>
              </a:spcAft>
            </a:pPr>
            <a:r>
              <a:rPr lang="en-US" altLang="ja-JP" dirty="0" err="1"/>
              <a:t>SuperStream</a:t>
            </a:r>
            <a:r>
              <a:rPr lang="en-US" altLang="ja-JP" dirty="0"/>
              <a:t>-NX </a:t>
            </a:r>
            <a:r>
              <a:rPr lang="ja-JP" altLang="en-US" dirty="0"/>
              <a:t>勤怠管理</a:t>
            </a:r>
            <a:endParaRPr lang="en-US" altLang="ja-JP" dirty="0"/>
          </a:p>
          <a:p>
            <a:pPr>
              <a:lnSpc>
                <a:spcPct val="150000"/>
              </a:lnSpc>
              <a:spcAft>
                <a:spcPts val="400"/>
              </a:spcAft>
            </a:pPr>
            <a:r>
              <a:rPr lang="en-US" altLang="ja-JP" sz="1600" dirty="0">
                <a:solidFill>
                  <a:schemeClr val="accent1"/>
                </a:solidFill>
              </a:rPr>
              <a:t>01</a:t>
            </a:r>
          </a:p>
          <a:p>
            <a:pPr>
              <a:lnSpc>
                <a:spcPct val="150000"/>
              </a:lnSpc>
              <a:spcAft>
                <a:spcPts val="400"/>
              </a:spcAft>
            </a:pPr>
            <a:r>
              <a:rPr lang="en-US" altLang="ja-JP" sz="1200" dirty="0"/>
              <a:t>–</a:t>
            </a:r>
            <a:r>
              <a:rPr lang="ja-JP" altLang="en-US" sz="1200" dirty="0"/>
              <a:t> 機能改善 </a:t>
            </a:r>
            <a:r>
              <a:rPr lang="en-US" altLang="ja-JP" sz="1200" dirty="0"/>
              <a:t>–</a:t>
            </a:r>
          </a:p>
          <a:p>
            <a:pPr>
              <a:lnSpc>
                <a:spcPct val="150000"/>
              </a:lnSpc>
              <a:spcAft>
                <a:spcPts val="400"/>
              </a:spcAft>
            </a:pPr>
            <a:r>
              <a:rPr lang="ja-JP" altLang="en-US" sz="1200" dirty="0"/>
              <a:t>　</a:t>
            </a:r>
            <a:r>
              <a:rPr lang="ja-JP" altLang="en-US" sz="1200" dirty="0">
                <a:solidFill>
                  <a:srgbClr val="92D050"/>
                </a:solidFill>
              </a:rPr>
              <a:t>　</a:t>
            </a:r>
            <a:endParaRPr lang="en-US" altLang="ja-JP" sz="1200" dirty="0">
              <a:solidFill>
                <a:srgbClr val="92D050"/>
              </a:solidFill>
            </a:endParaRPr>
          </a:p>
          <a:p>
            <a:pPr>
              <a:lnSpc>
                <a:spcPct val="150000"/>
              </a:lnSpc>
              <a:spcAft>
                <a:spcPts val="400"/>
              </a:spcAft>
            </a:pPr>
            <a:endParaRPr lang="en-US" altLang="ja-JP" sz="1200" dirty="0"/>
          </a:p>
          <a:p>
            <a:pPr>
              <a:lnSpc>
                <a:spcPct val="150000"/>
              </a:lnSpc>
              <a:spcAft>
                <a:spcPts val="400"/>
              </a:spcAft>
            </a:pPr>
            <a:endParaRPr lang="en-US" altLang="ja-JP" sz="1200" dirty="0"/>
          </a:p>
          <a:p>
            <a:pPr>
              <a:lnSpc>
                <a:spcPct val="150000"/>
              </a:lnSpc>
              <a:spcAft>
                <a:spcPts val="400"/>
              </a:spcAft>
            </a:pPr>
            <a:endParaRPr lang="en-US" altLang="ja-JP" sz="1200" dirty="0"/>
          </a:p>
          <a:p>
            <a:pPr>
              <a:lnSpc>
                <a:spcPct val="150000"/>
              </a:lnSpc>
              <a:spcAft>
                <a:spcPts val="400"/>
              </a:spcAft>
            </a:pPr>
            <a:r>
              <a:rPr lang="ja-JP" altLang="en-US" sz="1200" dirty="0"/>
              <a:t>　</a:t>
            </a:r>
            <a:endParaRPr lang="en-US" altLang="ja-JP" sz="1200" dirty="0"/>
          </a:p>
          <a:p>
            <a:pPr>
              <a:lnSpc>
                <a:spcPct val="150000"/>
              </a:lnSpc>
              <a:spcAft>
                <a:spcPts val="400"/>
              </a:spcAft>
            </a:pPr>
            <a:endParaRPr lang="en-US" altLang="ja-JP" sz="1200" dirty="0"/>
          </a:p>
          <a:p>
            <a:pPr>
              <a:lnSpc>
                <a:spcPct val="150000"/>
              </a:lnSpc>
              <a:spcAft>
                <a:spcPts val="400"/>
              </a:spcAft>
            </a:pPr>
            <a:endParaRPr lang="en-US" altLang="ja-JP" sz="1200" dirty="0"/>
          </a:p>
          <a:p>
            <a:pPr lvl="0">
              <a:lnSpc>
                <a:spcPct val="100000"/>
              </a:lnSpc>
            </a:pPr>
            <a:endParaRPr lang="en-US" altLang="ja-JP" sz="800" dirty="0"/>
          </a:p>
          <a:p>
            <a:pPr>
              <a:lnSpc>
                <a:spcPct val="100000"/>
              </a:lnSpc>
            </a:pPr>
            <a:endParaRPr lang="en-US" altLang="ja-JP" sz="1200" dirty="0"/>
          </a:p>
          <a:p>
            <a:pPr>
              <a:lnSpc>
                <a:spcPct val="100000"/>
              </a:lnSpc>
            </a:pPr>
            <a:endParaRPr lang="en-US" altLang="ja-JP" sz="800" dirty="0"/>
          </a:p>
          <a:p>
            <a:pPr lvl="0">
              <a:lnSpc>
                <a:spcPct val="100000"/>
              </a:lnSpc>
            </a:pPr>
            <a:endParaRPr lang="en-US" altLang="ja-JP" sz="1200" b="0" dirty="0"/>
          </a:p>
          <a:p>
            <a:pPr lvl="0">
              <a:lnSpc>
                <a:spcPct val="100000"/>
              </a:lnSpc>
            </a:pPr>
            <a:endParaRPr lang="en-US" altLang="ja-JP" sz="1200" b="0" dirty="0"/>
          </a:p>
          <a:p>
            <a:pPr lvl="0">
              <a:lnSpc>
                <a:spcPct val="100000"/>
              </a:lnSpc>
            </a:pPr>
            <a:endParaRPr lang="en-US" altLang="ja-JP" sz="1200" b="0" dirty="0"/>
          </a:p>
          <a:p>
            <a:pPr lvl="0">
              <a:lnSpc>
                <a:spcPct val="100000"/>
              </a:lnSpc>
            </a:pPr>
            <a:endParaRPr lang="en-US" altLang="ja-JP" sz="1200" b="0" dirty="0"/>
          </a:p>
        </p:txBody>
      </p:sp>
      <p:pic>
        <p:nvPicPr>
          <p:cNvPr id="6" name="図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3569" y="843559"/>
            <a:ext cx="1980219" cy="322682"/>
          </a:xfrm>
          <a:prstGeom prst="rect">
            <a:avLst/>
          </a:prstGeom>
        </p:spPr>
      </p:pic>
    </p:spTree>
    <p:extLst>
      <p:ext uri="{BB962C8B-B14F-4D97-AF65-F5344CB8AC3E}">
        <p14:creationId xmlns:p14="http://schemas.microsoft.com/office/powerpoint/2010/main" val="36177235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ッター プレースホルダー 3"/>
          <p:cNvSpPr>
            <a:spLocks noGrp="1"/>
          </p:cNvSpPr>
          <p:nvPr>
            <p:ph type="ftr" sz="quarter" idx="3"/>
          </p:nvPr>
        </p:nvSpPr>
        <p:spPr/>
        <p:txBody>
          <a:bodyPr/>
          <a:lstStyle/>
          <a:p>
            <a:r>
              <a:rPr lang="en-US" altLang="ja-JP"/>
              <a:t>©2026 Canon IT Solutions Inc. All rights reserved.</a:t>
            </a:r>
            <a:endParaRPr lang="ja-JP" altLang="en-US" dirty="0"/>
          </a:p>
        </p:txBody>
      </p:sp>
      <p:sp>
        <p:nvSpPr>
          <p:cNvPr id="2" name="スライド番号プレースホルダー 1"/>
          <p:cNvSpPr>
            <a:spLocks noGrp="1"/>
          </p:cNvSpPr>
          <p:nvPr>
            <p:ph type="sldNum" sz="quarter" idx="10"/>
          </p:nvPr>
        </p:nvSpPr>
        <p:spPr/>
        <p:txBody>
          <a:bodyPr/>
          <a:lstStyle/>
          <a:p>
            <a:fld id="{78AE49ED-73EF-499C-8307-28EB0E7CF529}" type="slidenum">
              <a:rPr lang="ja-JP" altLang="en-US" smtClean="0"/>
              <a:pPr/>
              <a:t>34</a:t>
            </a:fld>
            <a:endParaRPr lang="ja-JP" altLang="en-US" dirty="0"/>
          </a:p>
        </p:txBody>
      </p:sp>
      <p:sp>
        <p:nvSpPr>
          <p:cNvPr id="5" name="タイトル 4"/>
          <p:cNvSpPr>
            <a:spLocks noGrp="1"/>
          </p:cNvSpPr>
          <p:nvPr>
            <p:ph type="title"/>
          </p:nvPr>
        </p:nvSpPr>
        <p:spPr/>
        <p:txBody>
          <a:bodyPr/>
          <a:lstStyle/>
          <a:p>
            <a:pPr>
              <a:spcAft>
                <a:spcPts val="1000"/>
              </a:spcAft>
            </a:pPr>
            <a:r>
              <a:rPr kumimoji="1" lang="en-US" altLang="ja-JP" sz="1800" dirty="0">
                <a:solidFill>
                  <a:schemeClr val="accent1"/>
                </a:solidFill>
              </a:rPr>
              <a:t>01</a:t>
            </a:r>
            <a:r>
              <a:rPr kumimoji="1" lang="en-US" altLang="ja-JP" sz="1800" dirty="0"/>
              <a:t> </a:t>
            </a:r>
            <a:r>
              <a:rPr kumimoji="1" lang="en-US" altLang="ja-JP" sz="1800" dirty="0" err="1"/>
              <a:t>SuperStream</a:t>
            </a:r>
            <a:r>
              <a:rPr kumimoji="1" lang="en-US" altLang="ja-JP" sz="1800" dirty="0"/>
              <a:t>-NX</a:t>
            </a:r>
            <a:r>
              <a:rPr kumimoji="1" lang="ja-JP" altLang="en-US" sz="1800" dirty="0"/>
              <a:t> 勤怠管理</a:t>
            </a:r>
            <a:br>
              <a:rPr lang="en-US" altLang="ja-JP" dirty="0"/>
            </a:br>
            <a:r>
              <a:rPr lang="ja-JP" altLang="en-US" dirty="0"/>
              <a:t>機能改善</a:t>
            </a:r>
            <a:endParaRPr kumimoji="1" lang="ja-JP" altLang="en-US" dirty="0"/>
          </a:p>
        </p:txBody>
      </p:sp>
    </p:spTree>
    <p:extLst>
      <p:ext uri="{BB962C8B-B14F-4D97-AF65-F5344CB8AC3E}">
        <p14:creationId xmlns:p14="http://schemas.microsoft.com/office/powerpoint/2010/main" val="2134483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p:cNvSpPr>
            <a:spLocks noGrp="1"/>
          </p:cNvSpPr>
          <p:nvPr>
            <p:ph type="ftr" sz="quarter" idx="3"/>
          </p:nvPr>
        </p:nvSpPr>
        <p:spPr/>
        <p:txBody>
          <a:bodyPr/>
          <a:lstStyle/>
          <a:p>
            <a:r>
              <a:rPr lang="en-US" altLang="ja-JP"/>
              <a:t>©2026 Canon IT Solutions Inc. All rights reserved.</a:t>
            </a:r>
            <a:endParaRPr lang="ja-JP" altLang="en-US" dirty="0"/>
          </a:p>
        </p:txBody>
      </p:sp>
      <p:sp>
        <p:nvSpPr>
          <p:cNvPr id="4" name="スライド番号プレースホルダー 3"/>
          <p:cNvSpPr>
            <a:spLocks noGrp="1"/>
          </p:cNvSpPr>
          <p:nvPr>
            <p:ph type="sldNum" sz="quarter" idx="4"/>
          </p:nvPr>
        </p:nvSpPr>
        <p:spPr/>
        <p:txBody>
          <a:bodyPr/>
          <a:lstStyle/>
          <a:p>
            <a:fld id="{78AE49ED-73EF-499C-8307-28EB0E7CF529}" type="slidenum">
              <a:rPr lang="ja-JP" altLang="en-US" smtClean="0"/>
              <a:pPr/>
              <a:t>35</a:t>
            </a:fld>
            <a:endParaRPr lang="ja-JP" altLang="en-US" dirty="0"/>
          </a:p>
        </p:txBody>
      </p:sp>
      <p:sp>
        <p:nvSpPr>
          <p:cNvPr id="5" name="テキスト プレースホルダー 2"/>
          <p:cNvSpPr>
            <a:spLocks noGrp="1"/>
          </p:cNvSpPr>
          <p:nvPr>
            <p:ph type="body" sz="quarter" idx="14"/>
          </p:nvPr>
        </p:nvSpPr>
        <p:spPr>
          <a:xfrm>
            <a:off x="3311860" y="663538"/>
            <a:ext cx="5436604" cy="4275460"/>
          </a:xfrm>
        </p:spPr>
        <p:txBody>
          <a:bodyPr/>
          <a:lstStyle/>
          <a:p>
            <a:pPr>
              <a:lnSpc>
                <a:spcPct val="150000"/>
              </a:lnSpc>
              <a:spcAft>
                <a:spcPts val="400"/>
              </a:spcAft>
            </a:pPr>
            <a:r>
              <a:rPr lang="en-US" altLang="ja-JP" dirty="0" err="1"/>
              <a:t>SuperStream</a:t>
            </a:r>
            <a:r>
              <a:rPr lang="en-US" altLang="ja-JP" dirty="0"/>
              <a:t>-NX </a:t>
            </a:r>
            <a:r>
              <a:rPr lang="ja-JP" altLang="en-US" dirty="0"/>
              <a:t>勤怠管理</a:t>
            </a:r>
            <a:endParaRPr lang="en-US" altLang="ja-JP" dirty="0"/>
          </a:p>
          <a:p>
            <a:pPr>
              <a:lnSpc>
                <a:spcPct val="150000"/>
              </a:lnSpc>
              <a:spcAft>
                <a:spcPts val="400"/>
              </a:spcAft>
            </a:pPr>
            <a:r>
              <a:rPr lang="ja-JP" altLang="en-US" sz="1200" dirty="0"/>
              <a:t>機能改善</a:t>
            </a:r>
            <a:endParaRPr lang="en-US" altLang="ja-JP" sz="1200" dirty="0"/>
          </a:p>
          <a:p>
            <a:pPr>
              <a:lnSpc>
                <a:spcPct val="150000"/>
              </a:lnSpc>
              <a:spcAft>
                <a:spcPts val="400"/>
              </a:spcAft>
            </a:pPr>
            <a:r>
              <a:rPr lang="ja-JP" altLang="en-US" sz="1200" dirty="0"/>
              <a:t>　１．客観的ログ項目の各画面への追加</a:t>
            </a:r>
          </a:p>
          <a:p>
            <a:pPr>
              <a:lnSpc>
                <a:spcPct val="150000"/>
              </a:lnSpc>
              <a:spcAft>
                <a:spcPts val="400"/>
              </a:spcAft>
            </a:pPr>
            <a:r>
              <a:rPr lang="ja-JP" altLang="en-US" sz="1200" dirty="0"/>
              <a:t>　２．客観的ログと出退勤時間乖離時のコメント必須チェック及び</a:t>
            </a:r>
          </a:p>
          <a:p>
            <a:pPr>
              <a:lnSpc>
                <a:spcPct val="150000"/>
              </a:lnSpc>
              <a:spcAft>
                <a:spcPts val="400"/>
              </a:spcAft>
            </a:pPr>
            <a:r>
              <a:rPr lang="ja-JP" altLang="en-US" sz="1200" dirty="0"/>
              <a:t>　　　イレギュラーチェック機能の追加</a:t>
            </a:r>
          </a:p>
          <a:p>
            <a:pPr>
              <a:lnSpc>
                <a:spcPct val="150000"/>
              </a:lnSpc>
              <a:spcAft>
                <a:spcPts val="400"/>
              </a:spcAft>
            </a:pPr>
            <a:r>
              <a:rPr lang="ja-JP" altLang="en-US" sz="1200" dirty="0"/>
              <a:t>　３．出退勤時刻と打刻情報</a:t>
            </a:r>
            <a:r>
              <a:rPr lang="en-US" altLang="ja-JP" sz="1200" dirty="0"/>
              <a:t>/</a:t>
            </a:r>
            <a:r>
              <a:rPr lang="ja-JP" altLang="en-US" sz="1200" dirty="0"/>
              <a:t>客観的ログ情報の乖離時間表示ボタンの追加</a:t>
            </a:r>
          </a:p>
          <a:p>
            <a:pPr>
              <a:lnSpc>
                <a:spcPct val="150000"/>
              </a:lnSpc>
              <a:spcAft>
                <a:spcPts val="400"/>
              </a:spcAft>
            </a:pPr>
            <a:r>
              <a:rPr lang="ja-JP" altLang="en-US" sz="1200" dirty="0"/>
              <a:t>　４．上限時間超過入力チェック機能、半日休暇取得回数上限チェック機能</a:t>
            </a:r>
            <a:endParaRPr lang="en-US" altLang="ja-JP" sz="1200" dirty="0"/>
          </a:p>
          <a:p>
            <a:pPr>
              <a:lnSpc>
                <a:spcPct val="150000"/>
              </a:lnSpc>
              <a:spcAft>
                <a:spcPts val="400"/>
              </a:spcAft>
            </a:pPr>
            <a:r>
              <a:rPr lang="ja-JP" altLang="en-US" sz="1200" dirty="0"/>
              <a:t>　５．被承認対象者登録機能</a:t>
            </a:r>
            <a:endParaRPr lang="en-US" altLang="ja-JP" sz="1200" dirty="0"/>
          </a:p>
          <a:p>
            <a:pPr>
              <a:lnSpc>
                <a:spcPct val="150000"/>
              </a:lnSpc>
              <a:spcAft>
                <a:spcPts val="400"/>
              </a:spcAft>
            </a:pPr>
            <a:r>
              <a:rPr lang="ja-JP" altLang="en-US" sz="1200" dirty="0"/>
              <a:t>　６．実績入力画面でのコメント定型文の追加対応</a:t>
            </a:r>
            <a:r>
              <a:rPr lang="en-US" altLang="ja-JP" sz="1200" dirty="0"/>
              <a:t>_</a:t>
            </a:r>
            <a:r>
              <a:rPr lang="ja-JP" altLang="en-US" sz="1200" dirty="0"/>
              <a:t>データ設定シート</a:t>
            </a:r>
          </a:p>
          <a:p>
            <a:pPr>
              <a:lnSpc>
                <a:spcPct val="150000"/>
              </a:lnSpc>
              <a:spcAft>
                <a:spcPts val="400"/>
              </a:spcAft>
            </a:pPr>
            <a:r>
              <a:rPr lang="ja-JP" altLang="en-US" sz="1200" dirty="0"/>
              <a:t>　７．休暇台帳全社確認機能</a:t>
            </a:r>
            <a:endParaRPr lang="en-US" altLang="ja-JP" sz="1200" dirty="0"/>
          </a:p>
          <a:p>
            <a:pPr>
              <a:lnSpc>
                <a:spcPct val="150000"/>
              </a:lnSpc>
              <a:spcAft>
                <a:spcPts val="400"/>
              </a:spcAft>
            </a:pPr>
            <a:r>
              <a:rPr lang="ja-JP" altLang="en-US" sz="1200" dirty="0"/>
              <a:t>　</a:t>
            </a:r>
            <a:endParaRPr lang="en-US" altLang="ja-JP" sz="1200" dirty="0"/>
          </a:p>
          <a:p>
            <a:pPr>
              <a:lnSpc>
                <a:spcPct val="150000"/>
              </a:lnSpc>
              <a:spcAft>
                <a:spcPts val="400"/>
              </a:spcAft>
            </a:pPr>
            <a:endParaRPr lang="en-US" altLang="ja-JP" sz="1200" dirty="0"/>
          </a:p>
          <a:p>
            <a:pPr>
              <a:lnSpc>
                <a:spcPct val="150000"/>
              </a:lnSpc>
              <a:spcAft>
                <a:spcPts val="400"/>
              </a:spcAft>
            </a:pPr>
            <a:endParaRPr lang="en-US" altLang="ja-JP" sz="1200" dirty="0"/>
          </a:p>
          <a:p>
            <a:pPr>
              <a:lnSpc>
                <a:spcPct val="150000"/>
              </a:lnSpc>
              <a:spcAft>
                <a:spcPts val="400"/>
              </a:spcAft>
            </a:pPr>
            <a:endParaRPr lang="en-US" altLang="ja-JP" sz="1200" dirty="0"/>
          </a:p>
          <a:p>
            <a:pPr lvl="0">
              <a:lnSpc>
                <a:spcPct val="100000"/>
              </a:lnSpc>
            </a:pPr>
            <a:endParaRPr lang="en-US" altLang="ja-JP" sz="800" dirty="0"/>
          </a:p>
          <a:p>
            <a:pPr>
              <a:lnSpc>
                <a:spcPct val="100000"/>
              </a:lnSpc>
            </a:pPr>
            <a:endParaRPr lang="en-US" altLang="ja-JP" sz="1200" dirty="0"/>
          </a:p>
          <a:p>
            <a:pPr>
              <a:lnSpc>
                <a:spcPct val="100000"/>
              </a:lnSpc>
            </a:pPr>
            <a:endParaRPr lang="en-US" altLang="ja-JP" sz="800" dirty="0"/>
          </a:p>
          <a:p>
            <a:pPr lvl="0">
              <a:lnSpc>
                <a:spcPct val="100000"/>
              </a:lnSpc>
            </a:pPr>
            <a:endParaRPr lang="en-US" altLang="ja-JP" sz="1200" b="0" dirty="0"/>
          </a:p>
          <a:p>
            <a:pPr lvl="0">
              <a:lnSpc>
                <a:spcPct val="100000"/>
              </a:lnSpc>
            </a:pPr>
            <a:endParaRPr lang="en-US" altLang="ja-JP" sz="1200" b="0" dirty="0"/>
          </a:p>
          <a:p>
            <a:pPr lvl="0">
              <a:lnSpc>
                <a:spcPct val="100000"/>
              </a:lnSpc>
            </a:pPr>
            <a:endParaRPr lang="en-US" altLang="ja-JP" sz="1200" b="0" dirty="0"/>
          </a:p>
          <a:p>
            <a:pPr lvl="0">
              <a:lnSpc>
                <a:spcPct val="100000"/>
              </a:lnSpc>
            </a:pPr>
            <a:endParaRPr lang="en-US" altLang="ja-JP" sz="1200" b="0" dirty="0"/>
          </a:p>
        </p:txBody>
      </p:sp>
      <p:pic>
        <p:nvPicPr>
          <p:cNvPr id="6" name="図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3569" y="843559"/>
            <a:ext cx="1980219" cy="322682"/>
          </a:xfrm>
          <a:prstGeom prst="rect">
            <a:avLst/>
          </a:prstGeom>
        </p:spPr>
      </p:pic>
    </p:spTree>
    <p:extLst>
      <p:ext uri="{BB962C8B-B14F-4D97-AF65-F5344CB8AC3E}">
        <p14:creationId xmlns:p14="http://schemas.microsoft.com/office/powerpoint/2010/main" val="42260996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36</a:t>
            </a:fld>
            <a:endParaRPr kumimoji="1" lang="ja-JP" altLang="en-US" dirty="0"/>
          </a:p>
        </p:txBody>
      </p:sp>
      <p:sp>
        <p:nvSpPr>
          <p:cNvPr id="4" name="タイトル 3"/>
          <p:cNvSpPr>
            <a:spLocks noGrp="1"/>
          </p:cNvSpPr>
          <p:nvPr>
            <p:ph type="title"/>
          </p:nvPr>
        </p:nvSpPr>
        <p:spPr>
          <a:xfrm>
            <a:off x="358775" y="267494"/>
            <a:ext cx="8065225" cy="584267"/>
          </a:xfrm>
        </p:spPr>
        <p:txBody>
          <a:bodyPr/>
          <a:lstStyle/>
          <a:p>
            <a:r>
              <a:rPr lang="en-US" altLang="ja-JP" sz="2400" dirty="0" err="1">
                <a:latin typeface="+mn-ea"/>
              </a:rPr>
              <a:t>SuperStream</a:t>
            </a:r>
            <a:r>
              <a:rPr lang="en-US" altLang="ja-JP" sz="2400" dirty="0">
                <a:latin typeface="+mn-ea"/>
              </a:rPr>
              <a:t>-NX </a:t>
            </a:r>
            <a:r>
              <a:rPr lang="ja-JP" altLang="en-US" sz="2400" dirty="0">
                <a:latin typeface="+mn-ea"/>
              </a:rPr>
              <a:t>勤怠管理 </a:t>
            </a:r>
            <a:r>
              <a:rPr lang="ja-JP" altLang="en-US" sz="1800" dirty="0">
                <a:latin typeface="+mn-ea"/>
              </a:rPr>
              <a:t>機能改善</a:t>
            </a:r>
            <a:r>
              <a:rPr lang="ja-JP" altLang="en-US" sz="2400" dirty="0">
                <a:latin typeface="+mn-ea"/>
              </a:rPr>
              <a:t> </a:t>
            </a:r>
            <a:br>
              <a:rPr lang="en-US" altLang="ja-JP" sz="2800" dirty="0"/>
            </a:br>
            <a:r>
              <a:rPr lang="ja-JP" altLang="en-US" sz="1800" dirty="0"/>
              <a:t>１．客観的ログ項目の各画面への追加　</a:t>
            </a:r>
            <a:endParaRPr kumimoji="1" lang="ja-JP" altLang="en-US" dirty="0"/>
          </a:p>
        </p:txBody>
      </p:sp>
      <p:sp>
        <p:nvSpPr>
          <p:cNvPr id="5" name="フッター プレースホルダー 4"/>
          <p:cNvSpPr>
            <a:spLocks noGrp="1"/>
          </p:cNvSpPr>
          <p:nvPr>
            <p:ph type="ftr" sz="quarter" idx="3"/>
          </p:nvPr>
        </p:nvSpPr>
        <p:spPr/>
        <p:txBody>
          <a:bodyPr/>
          <a:lstStyle/>
          <a:p>
            <a:r>
              <a:rPr lang="en-US" altLang="ja-JP"/>
              <a:t>©2026 Canon IT Solutions Inc. All rights reserved.</a:t>
            </a:r>
            <a:endParaRPr lang="ja-JP" altLang="en-US" dirty="0"/>
          </a:p>
        </p:txBody>
      </p:sp>
      <p:sp>
        <p:nvSpPr>
          <p:cNvPr id="11" name="テキスト プレースホルダー 2">
            <a:extLst>
              <a:ext uri="{FF2B5EF4-FFF2-40B4-BE49-F238E27FC236}">
                <a16:creationId xmlns:a16="http://schemas.microsoft.com/office/drawing/2014/main" id="{3E748C82-81DB-9488-EEE7-8C49899A8780}"/>
              </a:ext>
            </a:extLst>
          </p:cNvPr>
          <p:cNvSpPr txBox="1">
            <a:spLocks/>
          </p:cNvSpPr>
          <p:nvPr/>
        </p:nvSpPr>
        <p:spPr>
          <a:xfrm>
            <a:off x="358775" y="2041176"/>
            <a:ext cx="8426450" cy="710594"/>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ja-JP" altLang="en-US" sz="1400" b="1" dirty="0">
                <a:solidFill>
                  <a:srgbClr val="FFC000"/>
                </a:solidFill>
              </a:rPr>
              <a:t>■</a:t>
            </a:r>
            <a:r>
              <a:rPr lang="ja-JP" altLang="en-US" sz="1400" b="1" dirty="0">
                <a:solidFill>
                  <a:schemeClr val="tx2"/>
                </a:solidFill>
              </a:rPr>
              <a:t>背景</a:t>
            </a:r>
            <a:endParaRPr lang="en-US" altLang="ja-JP" sz="1400" b="1" dirty="0">
              <a:solidFill>
                <a:schemeClr val="tx2"/>
              </a:solidFill>
            </a:endParaRPr>
          </a:p>
          <a:p>
            <a:pPr>
              <a:lnSpc>
                <a:spcPts val="1900"/>
              </a:lnSpc>
              <a:buClr>
                <a:srgbClr val="F9BE00"/>
              </a:buClr>
            </a:pPr>
            <a:r>
              <a:rPr lang="ja-JP" altLang="en-US" dirty="0">
                <a:solidFill>
                  <a:prstClr val="black"/>
                </a:solidFill>
              </a:rPr>
              <a:t>　</a:t>
            </a:r>
            <a:r>
              <a:rPr lang="ja-JP" altLang="en-US" sz="1100" dirty="0">
                <a:solidFill>
                  <a:prstClr val="black"/>
                </a:solidFill>
              </a:rPr>
              <a:t>　</a:t>
            </a:r>
            <a:r>
              <a:rPr lang="ja-JP" altLang="en-US" dirty="0">
                <a:solidFill>
                  <a:prstClr val="black"/>
                </a:solidFill>
              </a:rPr>
              <a:t>従来は日次データ出力のみ確認可能で、一般</a:t>
            </a:r>
            <a:r>
              <a:rPr lang="en-US" altLang="ja-JP" dirty="0">
                <a:solidFill>
                  <a:prstClr val="black"/>
                </a:solidFill>
              </a:rPr>
              <a:t>/</a:t>
            </a:r>
            <a:r>
              <a:rPr lang="ja-JP" altLang="en-US" dirty="0">
                <a:solidFill>
                  <a:prstClr val="black"/>
                </a:solidFill>
              </a:rPr>
              <a:t>承認者ユーザーが確認</a:t>
            </a:r>
            <a:r>
              <a:rPr lang="en-US" altLang="ja-JP" dirty="0">
                <a:solidFill>
                  <a:prstClr val="black"/>
                </a:solidFill>
              </a:rPr>
              <a:t>/</a:t>
            </a:r>
            <a:r>
              <a:rPr lang="ja-JP" altLang="en-US" dirty="0">
                <a:solidFill>
                  <a:prstClr val="black"/>
                </a:solidFill>
              </a:rPr>
              <a:t>業務利用が困難でした</a:t>
            </a:r>
            <a:endParaRPr lang="en-US" altLang="ja-JP" dirty="0">
              <a:solidFill>
                <a:prstClr val="black"/>
              </a:solidFill>
            </a:endParaRPr>
          </a:p>
        </p:txBody>
      </p:sp>
      <p:sp>
        <p:nvSpPr>
          <p:cNvPr id="12" name="テキスト プレースホルダー 2">
            <a:extLst>
              <a:ext uri="{FF2B5EF4-FFF2-40B4-BE49-F238E27FC236}">
                <a16:creationId xmlns:a16="http://schemas.microsoft.com/office/drawing/2014/main" id="{52A6E133-51EA-2617-942D-3280F0F4296C}"/>
              </a:ext>
            </a:extLst>
          </p:cNvPr>
          <p:cNvSpPr txBox="1">
            <a:spLocks/>
          </p:cNvSpPr>
          <p:nvPr/>
        </p:nvSpPr>
        <p:spPr>
          <a:xfrm>
            <a:off x="359532" y="2859435"/>
            <a:ext cx="8426450" cy="792435"/>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ja-JP" altLang="en-US" sz="1400" b="1" dirty="0">
                <a:solidFill>
                  <a:srgbClr val="FFC000"/>
                </a:solidFill>
              </a:rPr>
              <a:t>■</a:t>
            </a:r>
            <a:r>
              <a:rPr lang="ja-JP" altLang="en-US" sz="1400" b="1" dirty="0">
                <a:solidFill>
                  <a:schemeClr val="tx2"/>
                </a:solidFill>
              </a:rPr>
              <a:t>効果</a:t>
            </a:r>
            <a:endParaRPr lang="en-US" altLang="ja-JP" sz="1400" b="1" dirty="0">
              <a:solidFill>
                <a:schemeClr val="tx2"/>
              </a:solidFill>
            </a:endParaRPr>
          </a:p>
          <a:p>
            <a:pPr>
              <a:lnSpc>
                <a:spcPts val="1900"/>
              </a:lnSpc>
              <a:buClr>
                <a:srgbClr val="F9BE00"/>
              </a:buClr>
            </a:pPr>
            <a:r>
              <a:rPr lang="ja-JP" altLang="en-US" sz="1100" dirty="0">
                <a:solidFill>
                  <a:prstClr val="black"/>
                </a:solidFill>
              </a:rPr>
              <a:t>　</a:t>
            </a:r>
            <a:r>
              <a:rPr lang="ja-JP" altLang="en-US" sz="1050" dirty="0">
                <a:solidFill>
                  <a:prstClr val="black"/>
                </a:solidFill>
              </a:rPr>
              <a:t>　</a:t>
            </a:r>
            <a:r>
              <a:rPr lang="ja-JP" altLang="en-US" dirty="0">
                <a:solidFill>
                  <a:prstClr val="black"/>
                </a:solidFill>
              </a:rPr>
              <a:t>画面から確認できるようになり、一般</a:t>
            </a:r>
            <a:r>
              <a:rPr lang="en-US" altLang="ja-JP" dirty="0">
                <a:solidFill>
                  <a:prstClr val="black"/>
                </a:solidFill>
              </a:rPr>
              <a:t>/</a:t>
            </a:r>
            <a:r>
              <a:rPr lang="ja-JP" altLang="en-US" dirty="0">
                <a:solidFill>
                  <a:prstClr val="black"/>
                </a:solidFill>
              </a:rPr>
              <a:t>承認者ユーザーが客観的ログを利用した運用が可能になりました</a:t>
            </a:r>
            <a:endParaRPr lang="en-US" altLang="ja-JP" dirty="0">
              <a:solidFill>
                <a:prstClr val="black"/>
              </a:solidFill>
            </a:endParaRPr>
          </a:p>
        </p:txBody>
      </p:sp>
      <p:sp>
        <p:nvSpPr>
          <p:cNvPr id="8" name="テキスト プレースホルダー 2">
            <a:extLst>
              <a:ext uri="{FF2B5EF4-FFF2-40B4-BE49-F238E27FC236}">
                <a16:creationId xmlns:a16="http://schemas.microsoft.com/office/drawing/2014/main" id="{CD00D9D7-B993-D39D-2B20-190BD1FFEAFE}"/>
              </a:ext>
            </a:extLst>
          </p:cNvPr>
          <p:cNvSpPr txBox="1">
            <a:spLocks/>
          </p:cNvSpPr>
          <p:nvPr/>
        </p:nvSpPr>
        <p:spPr>
          <a:xfrm>
            <a:off x="358775" y="1131590"/>
            <a:ext cx="8426450" cy="828092"/>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ja-JP" altLang="en-US" sz="1400" b="1" dirty="0">
                <a:solidFill>
                  <a:srgbClr val="FFC000"/>
                </a:solidFill>
              </a:rPr>
              <a:t>■</a:t>
            </a:r>
            <a:r>
              <a:rPr lang="ja-JP" altLang="en-US" sz="1400" b="1" dirty="0">
                <a:solidFill>
                  <a:schemeClr val="tx2"/>
                </a:solidFill>
              </a:rPr>
              <a:t>機能概要</a:t>
            </a:r>
            <a:endParaRPr lang="en-US" altLang="ja-JP" sz="1400" b="1" dirty="0">
              <a:solidFill>
                <a:schemeClr val="tx2"/>
              </a:solidFill>
            </a:endParaRPr>
          </a:p>
          <a:p>
            <a:pPr>
              <a:lnSpc>
                <a:spcPts val="1900"/>
              </a:lnSpc>
              <a:buClr>
                <a:srgbClr val="F9BE00"/>
              </a:buClr>
            </a:pPr>
            <a:r>
              <a:rPr lang="ja-JP" altLang="en-US" dirty="0">
                <a:solidFill>
                  <a:prstClr val="black"/>
                </a:solidFill>
              </a:rPr>
              <a:t>　</a:t>
            </a:r>
            <a:r>
              <a:rPr lang="ja-JP" altLang="en-US" sz="1100" dirty="0">
                <a:solidFill>
                  <a:prstClr val="black"/>
                </a:solidFill>
              </a:rPr>
              <a:t>　</a:t>
            </a:r>
            <a:r>
              <a:rPr lang="ja-JP" altLang="en-US" dirty="0">
                <a:solidFill>
                  <a:prstClr val="black"/>
                </a:solidFill>
              </a:rPr>
              <a:t>客観的ログ項目について、勤務実績入力画面、勤務実績一括入力画面、勤務報告書に表示するよう対応しました</a:t>
            </a:r>
            <a:endParaRPr lang="en-US" altLang="ja-JP" dirty="0">
              <a:solidFill>
                <a:prstClr val="black"/>
              </a:solidFill>
            </a:endParaRPr>
          </a:p>
        </p:txBody>
      </p:sp>
    </p:spTree>
    <p:extLst>
      <p:ext uri="{BB962C8B-B14F-4D97-AF65-F5344CB8AC3E}">
        <p14:creationId xmlns:p14="http://schemas.microsoft.com/office/powerpoint/2010/main" val="28634385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37</a:t>
            </a:fld>
            <a:endParaRPr kumimoji="1" lang="ja-JP" altLang="en-US" dirty="0"/>
          </a:p>
        </p:txBody>
      </p:sp>
      <p:sp>
        <p:nvSpPr>
          <p:cNvPr id="4" name="タイトル 3"/>
          <p:cNvSpPr>
            <a:spLocks noGrp="1"/>
          </p:cNvSpPr>
          <p:nvPr>
            <p:ph type="title"/>
          </p:nvPr>
        </p:nvSpPr>
        <p:spPr>
          <a:xfrm>
            <a:off x="358775" y="267494"/>
            <a:ext cx="8065225" cy="584267"/>
          </a:xfrm>
        </p:spPr>
        <p:txBody>
          <a:bodyPr/>
          <a:lstStyle/>
          <a:p>
            <a:r>
              <a:rPr lang="en-US" altLang="ja-JP" sz="2400" dirty="0" err="1">
                <a:latin typeface="+mn-ea"/>
              </a:rPr>
              <a:t>SuperStream</a:t>
            </a:r>
            <a:r>
              <a:rPr lang="en-US" altLang="ja-JP" sz="2400" dirty="0">
                <a:latin typeface="+mn-ea"/>
              </a:rPr>
              <a:t>-NX </a:t>
            </a:r>
            <a:r>
              <a:rPr lang="ja-JP" altLang="en-US" sz="2400" dirty="0">
                <a:latin typeface="+mn-ea"/>
              </a:rPr>
              <a:t>勤怠管理 </a:t>
            </a:r>
            <a:r>
              <a:rPr lang="ja-JP" altLang="en-US" sz="1800" dirty="0">
                <a:latin typeface="+mn-ea"/>
              </a:rPr>
              <a:t>機能改善</a:t>
            </a:r>
            <a:r>
              <a:rPr lang="ja-JP" altLang="en-US" sz="2400" dirty="0">
                <a:latin typeface="+mn-ea"/>
              </a:rPr>
              <a:t> </a:t>
            </a:r>
            <a:br>
              <a:rPr lang="en-US" altLang="ja-JP" sz="2800" dirty="0"/>
            </a:br>
            <a:r>
              <a:rPr lang="ja-JP" altLang="en-US" sz="1800" dirty="0"/>
              <a:t>１．客観的ログ項目の各画面への追加　</a:t>
            </a:r>
            <a:endParaRPr kumimoji="1" lang="ja-JP" altLang="en-US" dirty="0"/>
          </a:p>
        </p:txBody>
      </p:sp>
      <p:sp>
        <p:nvSpPr>
          <p:cNvPr id="5" name="フッター プレースホルダー 4"/>
          <p:cNvSpPr>
            <a:spLocks noGrp="1"/>
          </p:cNvSpPr>
          <p:nvPr>
            <p:ph type="ftr" sz="quarter" idx="3"/>
          </p:nvPr>
        </p:nvSpPr>
        <p:spPr/>
        <p:txBody>
          <a:bodyPr/>
          <a:lstStyle/>
          <a:p>
            <a:r>
              <a:rPr lang="en-US" altLang="ja-JP"/>
              <a:t>©2026 Canon IT Solutions Inc. All rights reserved.</a:t>
            </a:r>
            <a:endParaRPr lang="ja-JP" altLang="en-US" dirty="0"/>
          </a:p>
        </p:txBody>
      </p:sp>
      <p:sp>
        <p:nvSpPr>
          <p:cNvPr id="14" name="テキスト プレースホルダー 2"/>
          <p:cNvSpPr txBox="1">
            <a:spLocks/>
          </p:cNvSpPr>
          <p:nvPr/>
        </p:nvSpPr>
        <p:spPr>
          <a:xfrm>
            <a:off x="530948" y="951551"/>
            <a:ext cx="1592780" cy="216043"/>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ja-JP" altLang="en-US" sz="1000" b="1" u="sng" dirty="0">
                <a:solidFill>
                  <a:prstClr val="black"/>
                </a:solidFill>
              </a:rPr>
              <a:t>勤務実績入力</a:t>
            </a:r>
            <a:endParaRPr lang="en-US" altLang="ja-JP" sz="1000" b="1" u="sng" dirty="0">
              <a:solidFill>
                <a:prstClr val="black"/>
              </a:solidFill>
            </a:endParaRPr>
          </a:p>
        </p:txBody>
      </p:sp>
      <p:pic>
        <p:nvPicPr>
          <p:cNvPr id="11" name="図 48">
            <a:extLst>
              <a:ext uri="{FF2B5EF4-FFF2-40B4-BE49-F238E27FC236}">
                <a16:creationId xmlns:a16="http://schemas.microsoft.com/office/drawing/2014/main" id="{F9FCFF3E-126D-9A41-0770-DC495826D6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3127" y="1244474"/>
            <a:ext cx="4624079" cy="3091472"/>
          </a:xfrm>
          <a:prstGeom prst="rect">
            <a:avLst/>
          </a:prstGeom>
          <a:noFill/>
          <a:extLst>
            <a:ext uri="{909E8E84-426E-40DD-AFC4-6F175D3DCCD1}">
              <a14:hiddenFill xmlns:a14="http://schemas.microsoft.com/office/drawing/2010/main">
                <a:solidFill>
                  <a:srgbClr val="FFFFFF"/>
                </a:solidFill>
              </a14:hiddenFill>
            </a:ext>
          </a:extLst>
        </p:spPr>
      </p:pic>
      <p:pic>
        <p:nvPicPr>
          <p:cNvPr id="16" name="図 15">
            <a:extLst>
              <a:ext uri="{FF2B5EF4-FFF2-40B4-BE49-F238E27FC236}">
                <a16:creationId xmlns:a16="http://schemas.microsoft.com/office/drawing/2014/main" id="{AEC52E4C-02E9-DD87-CF87-7E0169D712C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86004" y="1931657"/>
            <a:ext cx="2831575" cy="2352063"/>
          </a:xfrm>
          <a:prstGeom prst="rect">
            <a:avLst/>
          </a:prstGeom>
          <a:noFill/>
          <a:ln>
            <a:solidFill>
              <a:schemeClr val="bg1">
                <a:lumMod val="85000"/>
              </a:schemeClr>
            </a:solidFill>
          </a:ln>
        </p:spPr>
      </p:pic>
      <p:sp>
        <p:nvSpPr>
          <p:cNvPr id="25" name="正方形/長方形 24">
            <a:extLst>
              <a:ext uri="{FF2B5EF4-FFF2-40B4-BE49-F238E27FC236}">
                <a16:creationId xmlns:a16="http://schemas.microsoft.com/office/drawing/2014/main" id="{55E1DB13-4C31-6AFB-5922-5CF5BA4CAC96}"/>
              </a:ext>
            </a:extLst>
          </p:cNvPr>
          <p:cNvSpPr/>
          <p:nvPr/>
        </p:nvSpPr>
        <p:spPr>
          <a:xfrm>
            <a:off x="3055166" y="3031561"/>
            <a:ext cx="1332668" cy="152257"/>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ja-JP" altLang="en-US" sz="1350">
              <a:solidFill>
                <a:prstClr val="white"/>
              </a:solidFill>
              <a:latin typeface="メイリオ"/>
              <a:ea typeface="メイリオ"/>
            </a:endParaRPr>
          </a:p>
        </p:txBody>
      </p:sp>
      <p:sp>
        <p:nvSpPr>
          <p:cNvPr id="26" name="正方形/長方形 25">
            <a:extLst>
              <a:ext uri="{FF2B5EF4-FFF2-40B4-BE49-F238E27FC236}">
                <a16:creationId xmlns:a16="http://schemas.microsoft.com/office/drawing/2014/main" id="{D1AE2C7C-0DB9-E312-2FE3-B07E20971D0F}"/>
              </a:ext>
            </a:extLst>
          </p:cNvPr>
          <p:cNvSpPr/>
          <p:nvPr/>
        </p:nvSpPr>
        <p:spPr>
          <a:xfrm>
            <a:off x="3436164" y="3361219"/>
            <a:ext cx="570675" cy="146635"/>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ja-JP" altLang="en-US" sz="1350">
              <a:solidFill>
                <a:prstClr val="white"/>
              </a:solidFill>
              <a:latin typeface="メイリオ"/>
              <a:ea typeface="メイリオ"/>
            </a:endParaRPr>
          </a:p>
        </p:txBody>
      </p:sp>
      <p:sp>
        <p:nvSpPr>
          <p:cNvPr id="27" name="右矢印 23">
            <a:extLst>
              <a:ext uri="{FF2B5EF4-FFF2-40B4-BE49-F238E27FC236}">
                <a16:creationId xmlns:a16="http://schemas.microsoft.com/office/drawing/2014/main" id="{BDA91331-952B-A76F-BAB2-57793FCE5A79}"/>
              </a:ext>
            </a:extLst>
          </p:cNvPr>
          <p:cNvSpPr/>
          <p:nvPr/>
        </p:nvSpPr>
        <p:spPr>
          <a:xfrm>
            <a:off x="4860032" y="3329498"/>
            <a:ext cx="863099" cy="242736"/>
          </a:xfrm>
          <a:prstGeom prst="rightArrow">
            <a:avLst/>
          </a:prstGeom>
          <a:solidFill>
            <a:schemeClr val="accent3">
              <a:lumMod val="75000"/>
            </a:schemeClr>
          </a:solidFill>
          <a:ln>
            <a:solidFill>
              <a:schemeClr val="accent3">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dirty="0">
              <a:solidFill>
                <a:schemeClr val="tx2"/>
              </a:solidFill>
            </a:endParaRPr>
          </a:p>
        </p:txBody>
      </p:sp>
    </p:spTree>
    <p:extLst>
      <p:ext uri="{BB962C8B-B14F-4D97-AF65-F5344CB8AC3E}">
        <p14:creationId xmlns:p14="http://schemas.microsoft.com/office/powerpoint/2010/main" val="18495432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38</a:t>
            </a:fld>
            <a:endParaRPr kumimoji="1" lang="ja-JP" altLang="en-US" dirty="0"/>
          </a:p>
        </p:txBody>
      </p:sp>
      <p:sp>
        <p:nvSpPr>
          <p:cNvPr id="4" name="タイトル 3"/>
          <p:cNvSpPr>
            <a:spLocks noGrp="1"/>
          </p:cNvSpPr>
          <p:nvPr>
            <p:ph type="title"/>
          </p:nvPr>
        </p:nvSpPr>
        <p:spPr>
          <a:xfrm>
            <a:off x="358775" y="267494"/>
            <a:ext cx="8065225" cy="584267"/>
          </a:xfrm>
        </p:spPr>
        <p:txBody>
          <a:bodyPr/>
          <a:lstStyle/>
          <a:p>
            <a:r>
              <a:rPr lang="en-US" altLang="ja-JP" sz="2400" dirty="0" err="1">
                <a:latin typeface="+mn-ea"/>
              </a:rPr>
              <a:t>SuperStream</a:t>
            </a:r>
            <a:r>
              <a:rPr lang="en-US" altLang="ja-JP" sz="2400" dirty="0">
                <a:latin typeface="+mn-ea"/>
              </a:rPr>
              <a:t>-NX </a:t>
            </a:r>
            <a:r>
              <a:rPr lang="ja-JP" altLang="en-US" sz="2400" dirty="0">
                <a:latin typeface="+mn-ea"/>
              </a:rPr>
              <a:t>勤怠管理 </a:t>
            </a:r>
            <a:r>
              <a:rPr lang="ja-JP" altLang="en-US" sz="1800" dirty="0">
                <a:latin typeface="+mn-ea"/>
              </a:rPr>
              <a:t>機能改善</a:t>
            </a:r>
            <a:r>
              <a:rPr lang="ja-JP" altLang="en-US" sz="2400" dirty="0">
                <a:latin typeface="+mn-ea"/>
              </a:rPr>
              <a:t> </a:t>
            </a:r>
            <a:br>
              <a:rPr lang="en-US" altLang="ja-JP" sz="2800" dirty="0"/>
            </a:br>
            <a:r>
              <a:rPr lang="ja-JP" altLang="en-US" sz="1800" dirty="0"/>
              <a:t>１．客観的ログ項目の各画面への追加　</a:t>
            </a:r>
            <a:endParaRPr kumimoji="1" lang="ja-JP" altLang="en-US" dirty="0"/>
          </a:p>
        </p:txBody>
      </p:sp>
      <p:sp>
        <p:nvSpPr>
          <p:cNvPr id="5" name="フッター プレースホルダー 4"/>
          <p:cNvSpPr>
            <a:spLocks noGrp="1"/>
          </p:cNvSpPr>
          <p:nvPr>
            <p:ph type="ftr" sz="quarter" idx="3"/>
          </p:nvPr>
        </p:nvSpPr>
        <p:spPr/>
        <p:txBody>
          <a:bodyPr/>
          <a:lstStyle/>
          <a:p>
            <a:r>
              <a:rPr lang="en-US" altLang="ja-JP"/>
              <a:t>©2026 Canon IT Solutions Inc. All rights reserved.</a:t>
            </a:r>
            <a:endParaRPr lang="ja-JP" altLang="en-US" dirty="0"/>
          </a:p>
        </p:txBody>
      </p:sp>
      <p:sp>
        <p:nvSpPr>
          <p:cNvPr id="14" name="テキスト プレースホルダー 2"/>
          <p:cNvSpPr txBox="1">
            <a:spLocks/>
          </p:cNvSpPr>
          <p:nvPr/>
        </p:nvSpPr>
        <p:spPr>
          <a:xfrm>
            <a:off x="530948" y="951551"/>
            <a:ext cx="1592780" cy="216043"/>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ja-JP" altLang="en-US" sz="1000" b="1" u="sng" dirty="0">
                <a:solidFill>
                  <a:prstClr val="black"/>
                </a:solidFill>
              </a:rPr>
              <a:t>勤務実績一括入力</a:t>
            </a:r>
            <a:endParaRPr lang="en-US" altLang="ja-JP" sz="1000" b="1" u="sng" dirty="0">
              <a:solidFill>
                <a:prstClr val="black"/>
              </a:solidFill>
            </a:endParaRPr>
          </a:p>
        </p:txBody>
      </p:sp>
      <p:grpSp>
        <p:nvGrpSpPr>
          <p:cNvPr id="7" name="グループ化 6">
            <a:extLst>
              <a:ext uri="{FF2B5EF4-FFF2-40B4-BE49-F238E27FC236}">
                <a16:creationId xmlns:a16="http://schemas.microsoft.com/office/drawing/2014/main" id="{605175D7-0676-9FD2-9398-6F167AF315B4}"/>
              </a:ext>
            </a:extLst>
          </p:cNvPr>
          <p:cNvGrpSpPr>
            <a:grpSpLocks noChangeAspect="1"/>
          </p:cNvGrpSpPr>
          <p:nvPr/>
        </p:nvGrpSpPr>
        <p:grpSpPr>
          <a:xfrm>
            <a:off x="543569" y="1267390"/>
            <a:ext cx="3168000" cy="2575764"/>
            <a:chOff x="543568" y="1267384"/>
            <a:chExt cx="3727054" cy="3030310"/>
          </a:xfrm>
        </p:grpSpPr>
        <p:pic>
          <p:nvPicPr>
            <p:cNvPr id="3" name="図 2" descr="グラフィカル ユーザー インターフェイス, テーブル&#10;&#10;自動的に生成された説明">
              <a:extLst>
                <a:ext uri="{FF2B5EF4-FFF2-40B4-BE49-F238E27FC236}">
                  <a16:creationId xmlns:a16="http://schemas.microsoft.com/office/drawing/2014/main" id="{D018165F-8002-966E-BB8E-7E74AAEF11DB}"/>
                </a:ext>
              </a:extLst>
            </p:cNvPr>
            <p:cNvPicPr>
              <a:picLocks noChangeAspect="1"/>
            </p:cNvPicPr>
            <p:nvPr/>
          </p:nvPicPr>
          <p:blipFill>
            <a:blip r:embed="rId2"/>
            <a:srcRect l="-1" t="1" r="35249" b="768"/>
            <a:stretch/>
          </p:blipFill>
          <p:spPr>
            <a:xfrm>
              <a:off x="543568" y="1267384"/>
              <a:ext cx="3727054" cy="3007058"/>
            </a:xfrm>
            <a:prstGeom prst="rect">
              <a:avLst/>
            </a:prstGeom>
            <a:ln>
              <a:solidFill>
                <a:schemeClr val="bg1">
                  <a:lumMod val="85000"/>
                </a:schemeClr>
              </a:solidFill>
            </a:ln>
          </p:spPr>
        </p:pic>
        <p:sp>
          <p:nvSpPr>
            <p:cNvPr id="25" name="正方形/長方形 24">
              <a:extLst>
                <a:ext uri="{FF2B5EF4-FFF2-40B4-BE49-F238E27FC236}">
                  <a16:creationId xmlns:a16="http://schemas.microsoft.com/office/drawing/2014/main" id="{55E1DB13-4C31-6AFB-5922-5CF5BA4CAC96}"/>
                </a:ext>
              </a:extLst>
            </p:cNvPr>
            <p:cNvSpPr/>
            <p:nvPr/>
          </p:nvSpPr>
          <p:spPr>
            <a:xfrm>
              <a:off x="2627784" y="2643758"/>
              <a:ext cx="720080" cy="1653936"/>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ja-JP" altLang="en-US" sz="1350">
                <a:solidFill>
                  <a:prstClr val="white"/>
                </a:solidFill>
                <a:latin typeface="メイリオ"/>
                <a:ea typeface="メイリオ"/>
              </a:endParaRPr>
            </a:p>
          </p:txBody>
        </p:sp>
      </p:grpSp>
      <p:grpSp>
        <p:nvGrpSpPr>
          <p:cNvPr id="12" name="グループ化 11">
            <a:extLst>
              <a:ext uri="{FF2B5EF4-FFF2-40B4-BE49-F238E27FC236}">
                <a16:creationId xmlns:a16="http://schemas.microsoft.com/office/drawing/2014/main" id="{CF718D4F-CFE4-541A-CFDD-DC76E55F8B51}"/>
              </a:ext>
            </a:extLst>
          </p:cNvPr>
          <p:cNvGrpSpPr/>
          <p:nvPr/>
        </p:nvGrpSpPr>
        <p:grpSpPr>
          <a:xfrm>
            <a:off x="3891719" y="915566"/>
            <a:ext cx="4676725" cy="2849243"/>
            <a:chOff x="3891719" y="915566"/>
            <a:chExt cx="4676725" cy="2849243"/>
          </a:xfrm>
        </p:grpSpPr>
        <p:pic>
          <p:nvPicPr>
            <p:cNvPr id="6" name="図 5" descr="グラフィカル ユーザー インターフェイス, アプリケーション, テーブル, Excel&#10;&#10;自動的に生成された説明">
              <a:extLst>
                <a:ext uri="{FF2B5EF4-FFF2-40B4-BE49-F238E27FC236}">
                  <a16:creationId xmlns:a16="http://schemas.microsoft.com/office/drawing/2014/main" id="{10616444-7655-662B-AFF5-FD6AD8B026A5}"/>
                </a:ext>
              </a:extLst>
            </p:cNvPr>
            <p:cNvPicPr>
              <a:picLocks noChangeAspect="1"/>
            </p:cNvPicPr>
            <p:nvPr/>
          </p:nvPicPr>
          <p:blipFill>
            <a:blip r:embed="rId3"/>
            <a:stretch>
              <a:fillRect/>
            </a:stretch>
          </p:blipFill>
          <p:spPr>
            <a:xfrm>
              <a:off x="3894365" y="1253199"/>
              <a:ext cx="4674079" cy="2511610"/>
            </a:xfrm>
            <a:prstGeom prst="rect">
              <a:avLst/>
            </a:prstGeom>
            <a:ln>
              <a:solidFill>
                <a:schemeClr val="bg1">
                  <a:lumMod val="85000"/>
                </a:schemeClr>
              </a:solidFill>
            </a:ln>
          </p:spPr>
        </p:pic>
        <p:sp>
          <p:nvSpPr>
            <p:cNvPr id="9" name="テキスト ボックス 8">
              <a:extLst>
                <a:ext uri="{FF2B5EF4-FFF2-40B4-BE49-F238E27FC236}">
                  <a16:creationId xmlns:a16="http://schemas.microsoft.com/office/drawing/2014/main" id="{9AD06356-A256-7AE8-EA1F-8923BD4ECCB9}"/>
                </a:ext>
              </a:extLst>
            </p:cNvPr>
            <p:cNvSpPr txBox="1"/>
            <p:nvPr/>
          </p:nvSpPr>
          <p:spPr>
            <a:xfrm>
              <a:off x="3891719" y="915566"/>
              <a:ext cx="4572000" cy="313547"/>
            </a:xfrm>
            <a:prstGeom prst="rect">
              <a:avLst/>
            </a:prstGeom>
            <a:noFill/>
          </p:spPr>
          <p:txBody>
            <a:bodyPr wrap="square">
              <a:spAutoFit/>
            </a:bodyPr>
            <a:lstStyle/>
            <a:p>
              <a:pPr>
                <a:lnSpc>
                  <a:spcPts val="1900"/>
                </a:lnSpc>
                <a:buClr>
                  <a:srgbClr val="F9BE00"/>
                </a:buClr>
              </a:pPr>
              <a:r>
                <a:rPr lang="ja-JP" altLang="en-US" sz="1000" b="1" u="sng" dirty="0">
                  <a:solidFill>
                    <a:prstClr val="black"/>
                  </a:solidFill>
                </a:rPr>
                <a:t>勤務報告書</a:t>
              </a:r>
              <a:endParaRPr lang="en-US" altLang="ja-JP" sz="1000" b="1" u="sng" dirty="0">
                <a:solidFill>
                  <a:prstClr val="black"/>
                </a:solidFill>
              </a:endParaRPr>
            </a:p>
          </p:txBody>
        </p:sp>
        <p:sp>
          <p:nvSpPr>
            <p:cNvPr id="10" name="正方形/長方形 9">
              <a:extLst>
                <a:ext uri="{FF2B5EF4-FFF2-40B4-BE49-F238E27FC236}">
                  <a16:creationId xmlns:a16="http://schemas.microsoft.com/office/drawing/2014/main" id="{4C4F036F-1BAD-C4B6-ACB4-96E639A8E211}"/>
                </a:ext>
              </a:extLst>
            </p:cNvPr>
            <p:cNvSpPr/>
            <p:nvPr/>
          </p:nvSpPr>
          <p:spPr>
            <a:xfrm>
              <a:off x="5292508" y="2318032"/>
              <a:ext cx="389159" cy="1405846"/>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ja-JP" altLang="en-US" sz="1350">
                <a:solidFill>
                  <a:prstClr val="white"/>
                </a:solidFill>
                <a:latin typeface="メイリオ"/>
                <a:ea typeface="メイリオ"/>
              </a:endParaRPr>
            </a:p>
          </p:txBody>
        </p:sp>
      </p:grpSp>
    </p:spTree>
    <p:extLst>
      <p:ext uri="{BB962C8B-B14F-4D97-AF65-F5344CB8AC3E}">
        <p14:creationId xmlns:p14="http://schemas.microsoft.com/office/powerpoint/2010/main" val="25217505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39</a:t>
            </a:fld>
            <a:endParaRPr kumimoji="1" lang="ja-JP" altLang="en-US" dirty="0"/>
          </a:p>
        </p:txBody>
      </p:sp>
      <p:sp>
        <p:nvSpPr>
          <p:cNvPr id="4" name="タイトル 3"/>
          <p:cNvSpPr>
            <a:spLocks noGrp="1"/>
          </p:cNvSpPr>
          <p:nvPr>
            <p:ph type="title"/>
          </p:nvPr>
        </p:nvSpPr>
        <p:spPr>
          <a:xfrm>
            <a:off x="358775" y="267494"/>
            <a:ext cx="8065225" cy="584267"/>
          </a:xfrm>
        </p:spPr>
        <p:txBody>
          <a:bodyPr/>
          <a:lstStyle/>
          <a:p>
            <a:r>
              <a:rPr lang="en-US" altLang="ja-JP" sz="2400" dirty="0" err="1">
                <a:latin typeface="+mn-ea"/>
              </a:rPr>
              <a:t>SuperStream</a:t>
            </a:r>
            <a:r>
              <a:rPr lang="en-US" altLang="ja-JP" sz="2400" dirty="0">
                <a:latin typeface="+mn-ea"/>
              </a:rPr>
              <a:t>-NX </a:t>
            </a:r>
            <a:r>
              <a:rPr lang="ja-JP" altLang="en-US" sz="2400" dirty="0">
                <a:latin typeface="+mn-ea"/>
              </a:rPr>
              <a:t>勤怠管理 </a:t>
            </a:r>
            <a:r>
              <a:rPr lang="ja-JP" altLang="en-US" sz="1800" dirty="0">
                <a:latin typeface="+mn-ea"/>
              </a:rPr>
              <a:t>機能改善</a:t>
            </a:r>
            <a:r>
              <a:rPr lang="ja-JP" altLang="en-US" sz="2400" dirty="0">
                <a:latin typeface="+mn-ea"/>
              </a:rPr>
              <a:t> </a:t>
            </a:r>
            <a:br>
              <a:rPr lang="en-US" altLang="ja-JP" sz="2800" dirty="0"/>
            </a:br>
            <a:r>
              <a:rPr lang="ja-JP" altLang="en-US" sz="1800" dirty="0"/>
              <a:t>２．客観的ログと出退勤時間乖離時のコメント必須チェック</a:t>
            </a:r>
            <a:br>
              <a:rPr lang="en-US" altLang="ja-JP" sz="1800" dirty="0"/>
            </a:br>
            <a:r>
              <a:rPr lang="ja-JP" altLang="en-US" sz="1800" dirty="0"/>
              <a:t>　　及びイレギュラーチェック機能の追加　</a:t>
            </a:r>
            <a:endParaRPr kumimoji="1" lang="ja-JP" altLang="en-US" dirty="0"/>
          </a:p>
        </p:txBody>
      </p:sp>
      <p:sp>
        <p:nvSpPr>
          <p:cNvPr id="5" name="フッター プレースホルダー 4"/>
          <p:cNvSpPr>
            <a:spLocks noGrp="1"/>
          </p:cNvSpPr>
          <p:nvPr>
            <p:ph type="ftr" sz="quarter" idx="3"/>
          </p:nvPr>
        </p:nvSpPr>
        <p:spPr/>
        <p:txBody>
          <a:bodyPr/>
          <a:lstStyle/>
          <a:p>
            <a:r>
              <a:rPr lang="en-US" altLang="ja-JP"/>
              <a:t>©2026 Canon IT Solutions Inc. All rights reserved.</a:t>
            </a:r>
            <a:endParaRPr lang="ja-JP" altLang="en-US" dirty="0"/>
          </a:p>
        </p:txBody>
      </p:sp>
      <p:sp>
        <p:nvSpPr>
          <p:cNvPr id="11" name="テキスト プレースホルダー 2">
            <a:extLst>
              <a:ext uri="{FF2B5EF4-FFF2-40B4-BE49-F238E27FC236}">
                <a16:creationId xmlns:a16="http://schemas.microsoft.com/office/drawing/2014/main" id="{3E748C82-81DB-9488-EEE7-8C49899A8780}"/>
              </a:ext>
            </a:extLst>
          </p:cNvPr>
          <p:cNvSpPr txBox="1">
            <a:spLocks/>
          </p:cNvSpPr>
          <p:nvPr/>
        </p:nvSpPr>
        <p:spPr>
          <a:xfrm>
            <a:off x="358775" y="2041176"/>
            <a:ext cx="8426450" cy="710594"/>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ja-JP" altLang="en-US" sz="1400" b="1" dirty="0">
                <a:solidFill>
                  <a:srgbClr val="FFC000"/>
                </a:solidFill>
              </a:rPr>
              <a:t>■</a:t>
            </a:r>
            <a:r>
              <a:rPr lang="ja-JP" altLang="en-US" sz="1400" b="1" dirty="0">
                <a:solidFill>
                  <a:schemeClr val="tx2"/>
                </a:solidFill>
              </a:rPr>
              <a:t>背景</a:t>
            </a:r>
            <a:endParaRPr lang="en-US" altLang="ja-JP" sz="1400" b="1" dirty="0">
              <a:solidFill>
                <a:schemeClr val="tx2"/>
              </a:solidFill>
            </a:endParaRPr>
          </a:p>
          <a:p>
            <a:pPr>
              <a:lnSpc>
                <a:spcPts val="1900"/>
              </a:lnSpc>
              <a:buClr>
                <a:srgbClr val="F9BE00"/>
              </a:buClr>
            </a:pPr>
            <a:r>
              <a:rPr lang="ja-JP" altLang="en-US" dirty="0">
                <a:solidFill>
                  <a:prstClr val="black"/>
                </a:solidFill>
              </a:rPr>
              <a:t>　</a:t>
            </a:r>
            <a:r>
              <a:rPr lang="ja-JP" altLang="en-US" sz="1100" dirty="0">
                <a:solidFill>
                  <a:prstClr val="black"/>
                </a:solidFill>
              </a:rPr>
              <a:t>　</a:t>
            </a:r>
            <a:r>
              <a:rPr lang="ja-JP" altLang="en-US" dirty="0">
                <a:solidFill>
                  <a:prstClr val="black"/>
                </a:solidFill>
              </a:rPr>
              <a:t>勤怠管理の厳密化、法令遵守意識の高まりにより、</a:t>
            </a:r>
            <a:endParaRPr lang="en-US" altLang="ja-JP" dirty="0">
              <a:solidFill>
                <a:prstClr val="black"/>
              </a:solidFill>
            </a:endParaRPr>
          </a:p>
          <a:p>
            <a:pPr>
              <a:lnSpc>
                <a:spcPts val="1900"/>
              </a:lnSpc>
              <a:buClr>
                <a:srgbClr val="F9BE00"/>
              </a:buClr>
            </a:pPr>
            <a:r>
              <a:rPr lang="ja-JP" altLang="en-US" dirty="0">
                <a:solidFill>
                  <a:prstClr val="black"/>
                </a:solidFill>
              </a:rPr>
              <a:t>　　客観的ログとの乖離情報を勤怠管理業務の重要要素とする要望がありました</a:t>
            </a:r>
          </a:p>
        </p:txBody>
      </p:sp>
      <p:sp>
        <p:nvSpPr>
          <p:cNvPr id="12" name="テキスト プレースホルダー 2">
            <a:extLst>
              <a:ext uri="{FF2B5EF4-FFF2-40B4-BE49-F238E27FC236}">
                <a16:creationId xmlns:a16="http://schemas.microsoft.com/office/drawing/2014/main" id="{52A6E133-51EA-2617-942D-3280F0F4296C}"/>
              </a:ext>
            </a:extLst>
          </p:cNvPr>
          <p:cNvSpPr txBox="1">
            <a:spLocks/>
          </p:cNvSpPr>
          <p:nvPr/>
        </p:nvSpPr>
        <p:spPr>
          <a:xfrm>
            <a:off x="359532" y="2859435"/>
            <a:ext cx="8426450" cy="792435"/>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ja-JP" altLang="en-US" sz="1400" b="1" dirty="0">
                <a:solidFill>
                  <a:srgbClr val="FFC000"/>
                </a:solidFill>
              </a:rPr>
              <a:t>■</a:t>
            </a:r>
            <a:r>
              <a:rPr lang="ja-JP" altLang="en-US" sz="1400" b="1" dirty="0">
                <a:solidFill>
                  <a:schemeClr val="tx2"/>
                </a:solidFill>
              </a:rPr>
              <a:t>効果</a:t>
            </a:r>
            <a:endParaRPr lang="en-US" altLang="ja-JP" sz="1400" b="1" dirty="0">
              <a:solidFill>
                <a:schemeClr val="tx2"/>
              </a:solidFill>
            </a:endParaRPr>
          </a:p>
          <a:p>
            <a:pPr>
              <a:lnSpc>
                <a:spcPts val="1900"/>
              </a:lnSpc>
              <a:buClr>
                <a:srgbClr val="F9BE00"/>
              </a:buClr>
            </a:pPr>
            <a:r>
              <a:rPr lang="ja-JP" altLang="en-US" sz="1100" dirty="0">
                <a:solidFill>
                  <a:prstClr val="black"/>
                </a:solidFill>
              </a:rPr>
              <a:t>　</a:t>
            </a:r>
            <a:r>
              <a:rPr lang="ja-JP" altLang="en-US" sz="1050" dirty="0">
                <a:solidFill>
                  <a:prstClr val="black"/>
                </a:solidFill>
              </a:rPr>
              <a:t>　</a:t>
            </a:r>
            <a:r>
              <a:rPr lang="ja-JP" altLang="en-US" dirty="0">
                <a:solidFill>
                  <a:prstClr val="black"/>
                </a:solidFill>
              </a:rPr>
              <a:t>差異がある際にコメント入力</a:t>
            </a:r>
            <a:r>
              <a:rPr lang="en-US" altLang="ja-JP" dirty="0">
                <a:solidFill>
                  <a:prstClr val="black"/>
                </a:solidFill>
              </a:rPr>
              <a:t>(</a:t>
            </a:r>
            <a:r>
              <a:rPr lang="ja-JP" altLang="en-US" dirty="0">
                <a:solidFill>
                  <a:prstClr val="black"/>
                </a:solidFill>
              </a:rPr>
              <a:t>事由</a:t>
            </a:r>
            <a:r>
              <a:rPr lang="en-US" altLang="ja-JP" dirty="0">
                <a:solidFill>
                  <a:prstClr val="black"/>
                </a:solidFill>
              </a:rPr>
              <a:t>)</a:t>
            </a:r>
            <a:r>
              <a:rPr lang="ja-JP" altLang="en-US" dirty="0">
                <a:solidFill>
                  <a:prstClr val="black"/>
                </a:solidFill>
              </a:rPr>
              <a:t>を必須化する事で労基対応</a:t>
            </a:r>
            <a:r>
              <a:rPr lang="en-US" altLang="ja-JP" dirty="0">
                <a:solidFill>
                  <a:prstClr val="black"/>
                </a:solidFill>
              </a:rPr>
              <a:t>(</a:t>
            </a:r>
            <a:r>
              <a:rPr lang="ja-JP" altLang="en-US" dirty="0">
                <a:solidFill>
                  <a:prstClr val="black"/>
                </a:solidFill>
              </a:rPr>
              <a:t>乖離事由の申告）をできるようにしました</a:t>
            </a:r>
          </a:p>
          <a:p>
            <a:pPr>
              <a:lnSpc>
                <a:spcPts val="1900"/>
              </a:lnSpc>
              <a:buClr>
                <a:srgbClr val="F9BE00"/>
              </a:buClr>
            </a:pPr>
            <a:r>
              <a:rPr lang="ja-JP" altLang="en-US" dirty="0">
                <a:solidFill>
                  <a:prstClr val="black"/>
                </a:solidFill>
              </a:rPr>
              <a:t>　　またイレギュラーチェックとして要注意勤務日を一般</a:t>
            </a:r>
            <a:r>
              <a:rPr lang="en-US" altLang="ja-JP" dirty="0">
                <a:solidFill>
                  <a:prstClr val="black"/>
                </a:solidFill>
              </a:rPr>
              <a:t>/</a:t>
            </a:r>
            <a:r>
              <a:rPr lang="ja-JP" altLang="en-US" dirty="0">
                <a:solidFill>
                  <a:prstClr val="black"/>
                </a:solidFill>
              </a:rPr>
              <a:t>承認者ユーザーにわかるようにしました</a:t>
            </a:r>
            <a:endParaRPr lang="en-US" altLang="ja-JP" dirty="0">
              <a:solidFill>
                <a:prstClr val="black"/>
              </a:solidFill>
            </a:endParaRPr>
          </a:p>
        </p:txBody>
      </p:sp>
      <p:sp>
        <p:nvSpPr>
          <p:cNvPr id="8" name="テキスト プレースホルダー 2">
            <a:extLst>
              <a:ext uri="{FF2B5EF4-FFF2-40B4-BE49-F238E27FC236}">
                <a16:creationId xmlns:a16="http://schemas.microsoft.com/office/drawing/2014/main" id="{CD00D9D7-B993-D39D-2B20-190BD1FFEAFE}"/>
              </a:ext>
            </a:extLst>
          </p:cNvPr>
          <p:cNvSpPr txBox="1">
            <a:spLocks/>
          </p:cNvSpPr>
          <p:nvPr/>
        </p:nvSpPr>
        <p:spPr>
          <a:xfrm>
            <a:off x="358775" y="1203598"/>
            <a:ext cx="8426450" cy="828092"/>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ja-JP" altLang="en-US" sz="1400" b="1" dirty="0">
                <a:solidFill>
                  <a:srgbClr val="FFC000"/>
                </a:solidFill>
              </a:rPr>
              <a:t>■</a:t>
            </a:r>
            <a:r>
              <a:rPr lang="ja-JP" altLang="en-US" sz="1400" b="1" dirty="0">
                <a:solidFill>
                  <a:schemeClr val="tx2"/>
                </a:solidFill>
              </a:rPr>
              <a:t>機能概要</a:t>
            </a:r>
            <a:endParaRPr lang="en-US" altLang="ja-JP" sz="1400" b="1" dirty="0">
              <a:solidFill>
                <a:schemeClr val="tx2"/>
              </a:solidFill>
            </a:endParaRPr>
          </a:p>
          <a:p>
            <a:pPr>
              <a:lnSpc>
                <a:spcPts val="1900"/>
              </a:lnSpc>
              <a:buClr>
                <a:srgbClr val="F9BE00"/>
              </a:buClr>
            </a:pPr>
            <a:r>
              <a:rPr lang="ja-JP" altLang="en-US" dirty="0">
                <a:solidFill>
                  <a:prstClr val="black"/>
                </a:solidFill>
              </a:rPr>
              <a:t>　</a:t>
            </a:r>
            <a:r>
              <a:rPr lang="ja-JP" altLang="en-US" sz="1100" dirty="0">
                <a:solidFill>
                  <a:prstClr val="black"/>
                </a:solidFill>
              </a:rPr>
              <a:t>　</a:t>
            </a:r>
            <a:r>
              <a:rPr lang="ja-JP" altLang="en-US" dirty="0">
                <a:solidFill>
                  <a:prstClr val="black"/>
                </a:solidFill>
              </a:rPr>
              <a:t>客観的ログ情報と勤務実績で登録された出退勤時刻を比較して差異がある場合に</a:t>
            </a:r>
            <a:endParaRPr lang="en-US" altLang="ja-JP" dirty="0">
              <a:solidFill>
                <a:prstClr val="black"/>
              </a:solidFill>
            </a:endParaRPr>
          </a:p>
          <a:p>
            <a:pPr>
              <a:lnSpc>
                <a:spcPts val="1900"/>
              </a:lnSpc>
              <a:buClr>
                <a:srgbClr val="F9BE00"/>
              </a:buClr>
            </a:pPr>
            <a:r>
              <a:rPr lang="ja-JP" altLang="en-US" dirty="0">
                <a:solidFill>
                  <a:prstClr val="black"/>
                </a:solidFill>
              </a:rPr>
              <a:t>　　コメント入力を必須とする機能、イレギュラーチェック対象とする機能を追加しました</a:t>
            </a:r>
            <a:endParaRPr lang="en-US" altLang="ja-JP" dirty="0">
              <a:solidFill>
                <a:prstClr val="black"/>
              </a:solidFill>
            </a:endParaRPr>
          </a:p>
        </p:txBody>
      </p:sp>
    </p:spTree>
    <p:extLst>
      <p:ext uri="{BB962C8B-B14F-4D97-AF65-F5344CB8AC3E}">
        <p14:creationId xmlns:p14="http://schemas.microsoft.com/office/powerpoint/2010/main" val="29014406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p:cNvSpPr>
            <a:spLocks noGrp="1"/>
          </p:cNvSpPr>
          <p:nvPr>
            <p:ph type="ftr" sz="quarter" idx="3"/>
          </p:nvPr>
        </p:nvSpPr>
        <p:spPr/>
        <p:txBody>
          <a:bodyPr/>
          <a:lstStyle/>
          <a:p>
            <a:r>
              <a:rPr lang="en-US" altLang="ja-JP"/>
              <a:t>©2026 Canon IT Solutions Inc. All rights reserved.</a:t>
            </a:r>
            <a:endParaRPr lang="ja-JP" altLang="en-US" dirty="0"/>
          </a:p>
        </p:txBody>
      </p:sp>
      <p:sp>
        <p:nvSpPr>
          <p:cNvPr id="4" name="スライド番号プレースホルダー 3"/>
          <p:cNvSpPr>
            <a:spLocks noGrp="1"/>
          </p:cNvSpPr>
          <p:nvPr>
            <p:ph type="sldNum" sz="quarter" idx="4"/>
          </p:nvPr>
        </p:nvSpPr>
        <p:spPr/>
        <p:txBody>
          <a:bodyPr/>
          <a:lstStyle/>
          <a:p>
            <a:fld id="{78AE49ED-73EF-499C-8307-28EB0E7CF529}" type="slidenum">
              <a:rPr lang="ja-JP" altLang="en-US" smtClean="0"/>
              <a:pPr/>
              <a:t>4</a:t>
            </a:fld>
            <a:endParaRPr lang="ja-JP" altLang="en-US" dirty="0"/>
          </a:p>
        </p:txBody>
      </p:sp>
      <p:sp>
        <p:nvSpPr>
          <p:cNvPr id="5" name="テキスト プレースホルダー 2"/>
          <p:cNvSpPr>
            <a:spLocks noGrp="1"/>
          </p:cNvSpPr>
          <p:nvPr>
            <p:ph type="body" sz="quarter" idx="14"/>
          </p:nvPr>
        </p:nvSpPr>
        <p:spPr>
          <a:xfrm>
            <a:off x="3311860" y="663538"/>
            <a:ext cx="5436604" cy="4275460"/>
          </a:xfrm>
        </p:spPr>
        <p:txBody>
          <a:bodyPr/>
          <a:lstStyle/>
          <a:p>
            <a:pPr>
              <a:lnSpc>
                <a:spcPct val="150000"/>
              </a:lnSpc>
              <a:spcAft>
                <a:spcPts val="400"/>
              </a:spcAft>
            </a:pPr>
            <a:r>
              <a:rPr lang="en-US" altLang="ja-JP" dirty="0" err="1"/>
              <a:t>SuperStream</a:t>
            </a:r>
            <a:r>
              <a:rPr lang="en-US" altLang="ja-JP" dirty="0"/>
              <a:t>-NX </a:t>
            </a:r>
            <a:r>
              <a:rPr lang="ja-JP" altLang="en-US" dirty="0"/>
              <a:t>人事給与管理</a:t>
            </a:r>
            <a:endParaRPr lang="en-US" altLang="ja-JP" dirty="0"/>
          </a:p>
          <a:p>
            <a:pPr>
              <a:lnSpc>
                <a:spcPct val="150000"/>
              </a:lnSpc>
              <a:spcAft>
                <a:spcPts val="400"/>
              </a:spcAft>
            </a:pPr>
            <a:r>
              <a:rPr lang="ja-JP" altLang="en-US" sz="1200" dirty="0"/>
              <a:t>機能改善</a:t>
            </a:r>
            <a:endParaRPr lang="en-US" altLang="ja-JP" sz="1200" dirty="0"/>
          </a:p>
          <a:p>
            <a:pPr>
              <a:lnSpc>
                <a:spcPct val="150000"/>
              </a:lnSpc>
              <a:spcAft>
                <a:spcPts val="400"/>
              </a:spcAft>
            </a:pPr>
            <a:r>
              <a:rPr lang="ja-JP" altLang="en-US" sz="1200" dirty="0"/>
              <a:t>　１．</a:t>
            </a:r>
            <a:r>
              <a:rPr lang="en-US" altLang="ja-JP" sz="1200" dirty="0"/>
              <a:t>【</a:t>
            </a:r>
            <a:r>
              <a:rPr lang="ja-JP" altLang="en-US" sz="1200" dirty="0"/>
              <a:t>電子申請</a:t>
            </a:r>
            <a:r>
              <a:rPr lang="en-US" altLang="ja-JP" sz="1200" dirty="0"/>
              <a:t>】</a:t>
            </a:r>
            <a:r>
              <a:rPr lang="ja-JP" altLang="en-US" sz="1200" dirty="0"/>
              <a:t>雇用保険届書データ作成の</a:t>
            </a:r>
            <a:endParaRPr lang="en-US" altLang="ja-JP" sz="1200" dirty="0"/>
          </a:p>
          <a:p>
            <a:pPr>
              <a:lnSpc>
                <a:spcPct val="150000"/>
              </a:lnSpc>
              <a:spcAft>
                <a:spcPts val="400"/>
              </a:spcAft>
            </a:pPr>
            <a:r>
              <a:rPr lang="ja-JP" altLang="en-US" sz="1200" dirty="0"/>
              <a:t>　　「被保険者資格喪失届（離職票交付あり）」項目追加対応</a:t>
            </a:r>
            <a:endParaRPr lang="en-US" altLang="ja-JP" sz="1200" dirty="0"/>
          </a:p>
          <a:p>
            <a:pPr>
              <a:lnSpc>
                <a:spcPct val="150000"/>
              </a:lnSpc>
              <a:spcAft>
                <a:spcPts val="400"/>
              </a:spcAft>
            </a:pPr>
            <a:r>
              <a:rPr lang="ja-JP" altLang="en-US" sz="1200" dirty="0">
                <a:solidFill>
                  <a:srgbClr val="92D050"/>
                </a:solidFill>
              </a:rPr>
              <a:t>　</a:t>
            </a:r>
            <a:r>
              <a:rPr lang="ja-JP" altLang="en-US" sz="1200" dirty="0"/>
              <a:t>２．</a:t>
            </a:r>
            <a:r>
              <a:rPr kumimoji="1" lang="ja-JP" altLang="en-US" sz="1200" dirty="0"/>
              <a:t>個人情報登録の「ヘッダー情報」表示仕様変更</a:t>
            </a:r>
            <a:endParaRPr lang="en-US" altLang="ja-JP" sz="1200" dirty="0"/>
          </a:p>
          <a:p>
            <a:pPr>
              <a:lnSpc>
                <a:spcPct val="150000"/>
              </a:lnSpc>
              <a:spcAft>
                <a:spcPts val="400"/>
              </a:spcAft>
            </a:pPr>
            <a:r>
              <a:rPr lang="ja-JP" altLang="en-US" sz="1200" dirty="0"/>
              <a:t>　</a:t>
            </a:r>
            <a:endParaRPr lang="en-US" altLang="ja-JP" sz="1200" dirty="0"/>
          </a:p>
          <a:p>
            <a:pPr>
              <a:lnSpc>
                <a:spcPct val="150000"/>
              </a:lnSpc>
              <a:spcAft>
                <a:spcPts val="400"/>
              </a:spcAft>
            </a:pPr>
            <a:endParaRPr lang="en-US" altLang="ja-JP" sz="1200" dirty="0"/>
          </a:p>
          <a:p>
            <a:pPr>
              <a:lnSpc>
                <a:spcPct val="150000"/>
              </a:lnSpc>
              <a:spcAft>
                <a:spcPts val="400"/>
              </a:spcAft>
            </a:pPr>
            <a:endParaRPr lang="en-US" altLang="ja-JP" sz="1200" dirty="0"/>
          </a:p>
          <a:p>
            <a:pPr>
              <a:lnSpc>
                <a:spcPct val="150000"/>
              </a:lnSpc>
              <a:spcAft>
                <a:spcPts val="400"/>
              </a:spcAft>
            </a:pPr>
            <a:endParaRPr lang="en-US" altLang="ja-JP" sz="1200" dirty="0"/>
          </a:p>
          <a:p>
            <a:pPr>
              <a:lnSpc>
                <a:spcPct val="150000"/>
              </a:lnSpc>
              <a:spcAft>
                <a:spcPts val="400"/>
              </a:spcAft>
            </a:pPr>
            <a:endParaRPr lang="en-US" altLang="ja-JP" sz="1200" dirty="0"/>
          </a:p>
          <a:p>
            <a:pPr lvl="0">
              <a:lnSpc>
                <a:spcPct val="100000"/>
              </a:lnSpc>
            </a:pPr>
            <a:endParaRPr lang="en-US" altLang="ja-JP" sz="800" dirty="0"/>
          </a:p>
          <a:p>
            <a:pPr>
              <a:lnSpc>
                <a:spcPct val="100000"/>
              </a:lnSpc>
            </a:pPr>
            <a:endParaRPr lang="en-US" altLang="ja-JP" sz="1200" dirty="0"/>
          </a:p>
          <a:p>
            <a:pPr>
              <a:lnSpc>
                <a:spcPct val="100000"/>
              </a:lnSpc>
            </a:pPr>
            <a:endParaRPr lang="en-US" altLang="ja-JP" sz="800" dirty="0"/>
          </a:p>
          <a:p>
            <a:pPr lvl="0">
              <a:lnSpc>
                <a:spcPct val="100000"/>
              </a:lnSpc>
            </a:pPr>
            <a:endParaRPr lang="en-US" altLang="ja-JP" sz="1200" b="0" dirty="0"/>
          </a:p>
          <a:p>
            <a:pPr lvl="0">
              <a:lnSpc>
                <a:spcPct val="100000"/>
              </a:lnSpc>
            </a:pPr>
            <a:endParaRPr lang="en-US" altLang="ja-JP" sz="1200" b="0" dirty="0"/>
          </a:p>
          <a:p>
            <a:pPr lvl="0">
              <a:lnSpc>
                <a:spcPct val="100000"/>
              </a:lnSpc>
            </a:pPr>
            <a:endParaRPr lang="en-US" altLang="ja-JP" sz="1200" b="0" dirty="0"/>
          </a:p>
          <a:p>
            <a:pPr lvl="0">
              <a:lnSpc>
                <a:spcPct val="100000"/>
              </a:lnSpc>
            </a:pPr>
            <a:endParaRPr lang="en-US" altLang="ja-JP" sz="1200" b="0" dirty="0"/>
          </a:p>
        </p:txBody>
      </p:sp>
      <p:pic>
        <p:nvPicPr>
          <p:cNvPr id="6" name="図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3569" y="843559"/>
            <a:ext cx="1980219" cy="322682"/>
          </a:xfrm>
          <a:prstGeom prst="rect">
            <a:avLst/>
          </a:prstGeom>
        </p:spPr>
      </p:pic>
    </p:spTree>
    <p:extLst>
      <p:ext uri="{BB962C8B-B14F-4D97-AF65-F5344CB8AC3E}">
        <p14:creationId xmlns:p14="http://schemas.microsoft.com/office/powerpoint/2010/main" val="4491425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40</a:t>
            </a:fld>
            <a:endParaRPr kumimoji="1" lang="ja-JP" altLang="en-US" dirty="0"/>
          </a:p>
        </p:txBody>
      </p:sp>
      <p:sp>
        <p:nvSpPr>
          <p:cNvPr id="4" name="タイトル 3"/>
          <p:cNvSpPr>
            <a:spLocks noGrp="1"/>
          </p:cNvSpPr>
          <p:nvPr>
            <p:ph type="title"/>
          </p:nvPr>
        </p:nvSpPr>
        <p:spPr>
          <a:xfrm>
            <a:off x="358775" y="267494"/>
            <a:ext cx="8065225" cy="584267"/>
          </a:xfrm>
        </p:spPr>
        <p:txBody>
          <a:bodyPr/>
          <a:lstStyle/>
          <a:p>
            <a:r>
              <a:rPr lang="en-US" altLang="ja-JP" sz="2400" dirty="0" err="1">
                <a:latin typeface="+mn-ea"/>
              </a:rPr>
              <a:t>SuperStream</a:t>
            </a:r>
            <a:r>
              <a:rPr lang="en-US" altLang="ja-JP" sz="2400" dirty="0">
                <a:latin typeface="+mn-ea"/>
              </a:rPr>
              <a:t>-NX </a:t>
            </a:r>
            <a:r>
              <a:rPr lang="ja-JP" altLang="en-US" sz="2400" dirty="0">
                <a:latin typeface="+mn-ea"/>
              </a:rPr>
              <a:t>勤怠管理 </a:t>
            </a:r>
            <a:r>
              <a:rPr lang="ja-JP" altLang="en-US" sz="1800" dirty="0">
                <a:latin typeface="+mn-ea"/>
              </a:rPr>
              <a:t>機能改善</a:t>
            </a:r>
            <a:r>
              <a:rPr lang="ja-JP" altLang="en-US" sz="2400" dirty="0">
                <a:latin typeface="+mn-ea"/>
              </a:rPr>
              <a:t> </a:t>
            </a:r>
            <a:br>
              <a:rPr lang="en-US" altLang="ja-JP" sz="2800" dirty="0"/>
            </a:br>
            <a:r>
              <a:rPr lang="en-US" altLang="ja-JP" sz="1800" dirty="0"/>
              <a:t>2</a:t>
            </a:r>
            <a:r>
              <a:rPr lang="ja-JP" altLang="en-US" sz="1800" dirty="0"/>
              <a:t>．客観的ログと出退勤時間乖離時のコメント必須チェック</a:t>
            </a:r>
            <a:br>
              <a:rPr lang="en-US" altLang="ja-JP" sz="1800" dirty="0"/>
            </a:br>
            <a:r>
              <a:rPr lang="ja-JP" altLang="en-US" sz="1800" dirty="0"/>
              <a:t>　　及びイレギュラーチェック機能の追加　</a:t>
            </a:r>
            <a:endParaRPr kumimoji="1" lang="ja-JP" altLang="en-US" dirty="0"/>
          </a:p>
        </p:txBody>
      </p:sp>
      <p:sp>
        <p:nvSpPr>
          <p:cNvPr id="5" name="フッター プレースホルダー 4"/>
          <p:cNvSpPr>
            <a:spLocks noGrp="1"/>
          </p:cNvSpPr>
          <p:nvPr>
            <p:ph type="ftr" sz="quarter" idx="3"/>
          </p:nvPr>
        </p:nvSpPr>
        <p:spPr/>
        <p:txBody>
          <a:bodyPr/>
          <a:lstStyle/>
          <a:p>
            <a:r>
              <a:rPr lang="en-US" altLang="ja-JP"/>
              <a:t>©2026 Canon IT Solutions Inc. All rights reserved.</a:t>
            </a:r>
            <a:endParaRPr lang="ja-JP" altLang="en-US" dirty="0"/>
          </a:p>
        </p:txBody>
      </p:sp>
      <p:pic>
        <p:nvPicPr>
          <p:cNvPr id="6" name="図 50" descr="グラフィカル ユーザー インターフェイス, アプリケーション&#10;&#10;自動的に生成された説明">
            <a:extLst>
              <a:ext uri="{FF2B5EF4-FFF2-40B4-BE49-F238E27FC236}">
                <a16:creationId xmlns:a16="http://schemas.microsoft.com/office/drawing/2014/main" id="{82FE86EF-435D-6591-1C0A-017E2DEF5449}"/>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32291"/>
          <a:stretch/>
        </p:blipFill>
        <p:spPr bwMode="auto">
          <a:xfrm>
            <a:off x="331484" y="591584"/>
            <a:ext cx="4773053" cy="3988716"/>
          </a:xfrm>
          <a:prstGeom prst="rect">
            <a:avLst/>
          </a:prstGeom>
          <a:noFill/>
          <a:extLst>
            <a:ext uri="{909E8E84-426E-40DD-AFC4-6F175D3DCCD1}">
              <a14:hiddenFill xmlns:a14="http://schemas.microsoft.com/office/drawing/2010/main">
                <a:solidFill>
                  <a:srgbClr val="FFFFFF"/>
                </a:solidFill>
              </a14:hiddenFill>
            </a:ext>
          </a:extLst>
        </p:spPr>
      </p:pic>
      <p:pic>
        <p:nvPicPr>
          <p:cNvPr id="8" name="図 7" descr="グラフィカル ユーザー インターフェイス, アプリケーション, チャットまたはテキスト メッセージ&#10;&#10;自動的に生成された説明">
            <a:extLst>
              <a:ext uri="{FF2B5EF4-FFF2-40B4-BE49-F238E27FC236}">
                <a16:creationId xmlns:a16="http://schemas.microsoft.com/office/drawing/2014/main" id="{C8D68B11-D045-E757-34AB-982163E41052}"/>
              </a:ext>
            </a:extLst>
          </p:cNvPr>
          <p:cNvPicPr>
            <a:picLocks noChangeAspect="1"/>
          </p:cNvPicPr>
          <p:nvPr/>
        </p:nvPicPr>
        <p:blipFill>
          <a:blip r:embed="rId3"/>
          <a:srcRect l="-10571" t="-14336" r="35940" b="14336"/>
          <a:stretch/>
        </p:blipFill>
        <p:spPr>
          <a:xfrm>
            <a:off x="4896000" y="1059582"/>
            <a:ext cx="3888000" cy="3345759"/>
          </a:xfrm>
          <a:prstGeom prst="rect">
            <a:avLst/>
          </a:prstGeom>
          <a:ln>
            <a:solidFill>
              <a:schemeClr val="bg1">
                <a:lumMod val="85000"/>
              </a:schemeClr>
            </a:solidFill>
          </a:ln>
        </p:spPr>
      </p:pic>
      <p:sp>
        <p:nvSpPr>
          <p:cNvPr id="10" name="テキスト ボックス 9">
            <a:extLst>
              <a:ext uri="{FF2B5EF4-FFF2-40B4-BE49-F238E27FC236}">
                <a16:creationId xmlns:a16="http://schemas.microsoft.com/office/drawing/2014/main" id="{A36EC6BE-DE90-4D5B-7ECF-35EAFC309DC7}"/>
              </a:ext>
            </a:extLst>
          </p:cNvPr>
          <p:cNvSpPr txBox="1"/>
          <p:nvPr/>
        </p:nvSpPr>
        <p:spPr>
          <a:xfrm>
            <a:off x="5276143" y="1219185"/>
            <a:ext cx="2537632" cy="276999"/>
          </a:xfrm>
          <a:prstGeom prst="rect">
            <a:avLst/>
          </a:prstGeom>
          <a:noFill/>
        </p:spPr>
        <p:txBody>
          <a:bodyPr wrap="square">
            <a:spAutoFit/>
          </a:bodyPr>
          <a:lstStyle/>
          <a:p>
            <a:r>
              <a:rPr lang="ja-JP" altLang="en-US" sz="1200" b="1" dirty="0">
                <a:latin typeface="メイリオ" panose="020B0604030504040204" pitchFamily="50" charset="-128"/>
                <a:ea typeface="メイリオ" panose="020B0604030504040204" pitchFamily="50" charset="-128"/>
              </a:rPr>
              <a:t>＜イレギュラーチェック＞</a:t>
            </a:r>
            <a:endParaRPr lang="en-US" altLang="ja-JP" sz="1200" b="1" dirty="0">
              <a:latin typeface="メイリオ" panose="020B0604030504040204" pitchFamily="50" charset="-128"/>
              <a:ea typeface="メイリオ" panose="020B0604030504040204" pitchFamily="50" charset="-128"/>
            </a:endParaRPr>
          </a:p>
        </p:txBody>
      </p:sp>
      <p:sp>
        <p:nvSpPr>
          <p:cNvPr id="12" name="テキスト ボックス 11">
            <a:extLst>
              <a:ext uri="{FF2B5EF4-FFF2-40B4-BE49-F238E27FC236}">
                <a16:creationId xmlns:a16="http://schemas.microsoft.com/office/drawing/2014/main" id="{B64C2111-8DE2-9BF3-09A9-9E0F725C4CA8}"/>
              </a:ext>
            </a:extLst>
          </p:cNvPr>
          <p:cNvSpPr txBox="1"/>
          <p:nvPr/>
        </p:nvSpPr>
        <p:spPr>
          <a:xfrm>
            <a:off x="215514" y="1233566"/>
            <a:ext cx="2537632" cy="276999"/>
          </a:xfrm>
          <a:prstGeom prst="rect">
            <a:avLst/>
          </a:prstGeom>
          <a:noFill/>
        </p:spPr>
        <p:txBody>
          <a:bodyPr wrap="square">
            <a:spAutoFit/>
          </a:bodyPr>
          <a:lstStyle/>
          <a:p>
            <a:r>
              <a:rPr lang="ja-JP" altLang="en-US" sz="1200" b="1" dirty="0">
                <a:latin typeface="メイリオ" panose="020B0604030504040204" pitchFamily="50" charset="-128"/>
                <a:ea typeface="メイリオ" panose="020B0604030504040204" pitchFamily="50" charset="-128"/>
              </a:rPr>
              <a:t>＜コメント入力チェック＞</a:t>
            </a:r>
            <a:endParaRPr lang="en-US" altLang="ja-JP" sz="1200" b="1" dirty="0">
              <a:latin typeface="メイリオ" panose="020B0604030504040204" pitchFamily="50" charset="-128"/>
              <a:ea typeface="メイリオ" panose="020B0604030504040204" pitchFamily="50" charset="-128"/>
            </a:endParaRPr>
          </a:p>
        </p:txBody>
      </p:sp>
      <p:sp>
        <p:nvSpPr>
          <p:cNvPr id="26" name="正方形/長方形 25">
            <a:extLst>
              <a:ext uri="{FF2B5EF4-FFF2-40B4-BE49-F238E27FC236}">
                <a16:creationId xmlns:a16="http://schemas.microsoft.com/office/drawing/2014/main" id="{D1AE2C7C-0DB9-E312-2FE3-B07E20971D0F}"/>
              </a:ext>
            </a:extLst>
          </p:cNvPr>
          <p:cNvSpPr/>
          <p:nvPr/>
        </p:nvSpPr>
        <p:spPr>
          <a:xfrm>
            <a:off x="1691680" y="1837480"/>
            <a:ext cx="2052228" cy="302222"/>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ja-JP" altLang="en-US" sz="1350">
              <a:solidFill>
                <a:prstClr val="white"/>
              </a:solidFill>
              <a:latin typeface="メイリオ"/>
              <a:ea typeface="メイリオ"/>
            </a:endParaRPr>
          </a:p>
        </p:txBody>
      </p:sp>
      <p:sp>
        <p:nvSpPr>
          <p:cNvPr id="25" name="正方形/長方形 24">
            <a:extLst>
              <a:ext uri="{FF2B5EF4-FFF2-40B4-BE49-F238E27FC236}">
                <a16:creationId xmlns:a16="http://schemas.microsoft.com/office/drawing/2014/main" id="{55E1DB13-4C31-6AFB-5922-5CF5BA4CAC96}"/>
              </a:ext>
            </a:extLst>
          </p:cNvPr>
          <p:cNvSpPr/>
          <p:nvPr/>
        </p:nvSpPr>
        <p:spPr>
          <a:xfrm>
            <a:off x="7056276" y="2983028"/>
            <a:ext cx="1476164" cy="353048"/>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ja-JP" altLang="en-US" sz="1350">
              <a:solidFill>
                <a:prstClr val="white"/>
              </a:solidFill>
              <a:latin typeface="メイリオ"/>
              <a:ea typeface="メイリオ"/>
            </a:endParaRPr>
          </a:p>
        </p:txBody>
      </p:sp>
    </p:spTree>
    <p:extLst>
      <p:ext uri="{BB962C8B-B14F-4D97-AF65-F5344CB8AC3E}">
        <p14:creationId xmlns:p14="http://schemas.microsoft.com/office/powerpoint/2010/main" val="21843229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41</a:t>
            </a:fld>
            <a:endParaRPr kumimoji="1" lang="ja-JP" altLang="en-US" dirty="0"/>
          </a:p>
        </p:txBody>
      </p:sp>
      <p:sp>
        <p:nvSpPr>
          <p:cNvPr id="4" name="タイトル 3"/>
          <p:cNvSpPr>
            <a:spLocks noGrp="1"/>
          </p:cNvSpPr>
          <p:nvPr>
            <p:ph type="title"/>
          </p:nvPr>
        </p:nvSpPr>
        <p:spPr>
          <a:xfrm>
            <a:off x="358775" y="267494"/>
            <a:ext cx="8065225" cy="584267"/>
          </a:xfrm>
        </p:spPr>
        <p:txBody>
          <a:bodyPr/>
          <a:lstStyle/>
          <a:p>
            <a:r>
              <a:rPr lang="en-US" altLang="ja-JP" sz="2400" dirty="0" err="1">
                <a:latin typeface="+mn-ea"/>
              </a:rPr>
              <a:t>SuperStream</a:t>
            </a:r>
            <a:r>
              <a:rPr lang="en-US" altLang="ja-JP" sz="2400" dirty="0">
                <a:latin typeface="+mn-ea"/>
              </a:rPr>
              <a:t>-NX </a:t>
            </a:r>
            <a:r>
              <a:rPr lang="ja-JP" altLang="en-US" sz="2400" dirty="0">
                <a:latin typeface="+mn-ea"/>
              </a:rPr>
              <a:t>勤怠管理 </a:t>
            </a:r>
            <a:r>
              <a:rPr lang="ja-JP" altLang="en-US" sz="1800" dirty="0">
                <a:latin typeface="+mn-ea"/>
              </a:rPr>
              <a:t>機能改善</a:t>
            </a:r>
            <a:r>
              <a:rPr lang="ja-JP" altLang="en-US" sz="2400" dirty="0">
                <a:latin typeface="+mn-ea"/>
              </a:rPr>
              <a:t> </a:t>
            </a:r>
            <a:br>
              <a:rPr lang="en-US" altLang="ja-JP" sz="2800" dirty="0"/>
            </a:br>
            <a:r>
              <a:rPr lang="ja-JP" altLang="en-US" sz="1800" dirty="0"/>
              <a:t>３．出退勤時刻と打刻情報</a:t>
            </a:r>
            <a:r>
              <a:rPr lang="en-US" altLang="ja-JP" sz="1800" dirty="0"/>
              <a:t>/</a:t>
            </a:r>
            <a:r>
              <a:rPr lang="ja-JP" altLang="en-US" sz="1800" dirty="0"/>
              <a:t>客観的ログ情報の乖離時間表示ボタンの追加</a:t>
            </a:r>
            <a:endParaRPr kumimoji="1" lang="ja-JP" altLang="en-US" dirty="0"/>
          </a:p>
        </p:txBody>
      </p:sp>
      <p:sp>
        <p:nvSpPr>
          <p:cNvPr id="5" name="フッター プレースホルダー 4"/>
          <p:cNvSpPr>
            <a:spLocks noGrp="1"/>
          </p:cNvSpPr>
          <p:nvPr>
            <p:ph type="ftr" sz="quarter" idx="3"/>
          </p:nvPr>
        </p:nvSpPr>
        <p:spPr/>
        <p:txBody>
          <a:bodyPr/>
          <a:lstStyle/>
          <a:p>
            <a:r>
              <a:rPr lang="en-US" altLang="ja-JP"/>
              <a:t>©2026 Canon IT Solutions Inc. All rights reserved.</a:t>
            </a:r>
            <a:endParaRPr lang="ja-JP" altLang="en-US" dirty="0"/>
          </a:p>
        </p:txBody>
      </p:sp>
      <p:sp>
        <p:nvSpPr>
          <p:cNvPr id="11" name="テキスト プレースホルダー 2">
            <a:extLst>
              <a:ext uri="{FF2B5EF4-FFF2-40B4-BE49-F238E27FC236}">
                <a16:creationId xmlns:a16="http://schemas.microsoft.com/office/drawing/2014/main" id="{3E748C82-81DB-9488-EEE7-8C49899A8780}"/>
              </a:ext>
            </a:extLst>
          </p:cNvPr>
          <p:cNvSpPr txBox="1">
            <a:spLocks/>
          </p:cNvSpPr>
          <p:nvPr/>
        </p:nvSpPr>
        <p:spPr>
          <a:xfrm>
            <a:off x="358775" y="2041176"/>
            <a:ext cx="8426450" cy="710594"/>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ja-JP" altLang="en-US" sz="1400" b="1" dirty="0">
                <a:solidFill>
                  <a:srgbClr val="FFC000"/>
                </a:solidFill>
              </a:rPr>
              <a:t>■</a:t>
            </a:r>
            <a:r>
              <a:rPr lang="ja-JP" altLang="en-US" sz="1400" b="1" dirty="0">
                <a:solidFill>
                  <a:schemeClr val="tx2"/>
                </a:solidFill>
              </a:rPr>
              <a:t>背景</a:t>
            </a:r>
            <a:endParaRPr lang="en-US" altLang="ja-JP" sz="1400" b="1" dirty="0">
              <a:solidFill>
                <a:schemeClr val="tx2"/>
              </a:solidFill>
            </a:endParaRPr>
          </a:p>
          <a:p>
            <a:pPr>
              <a:lnSpc>
                <a:spcPts val="1900"/>
              </a:lnSpc>
              <a:buClr>
                <a:srgbClr val="F9BE00"/>
              </a:buClr>
            </a:pPr>
            <a:r>
              <a:rPr lang="ja-JP" altLang="en-US" dirty="0">
                <a:solidFill>
                  <a:prstClr val="black"/>
                </a:solidFill>
              </a:rPr>
              <a:t>　従来は日次データ出力のみ確認可能で一般</a:t>
            </a:r>
            <a:r>
              <a:rPr lang="en-US" altLang="ja-JP" dirty="0">
                <a:solidFill>
                  <a:prstClr val="black"/>
                </a:solidFill>
              </a:rPr>
              <a:t>/</a:t>
            </a:r>
            <a:r>
              <a:rPr lang="ja-JP" altLang="en-US" dirty="0">
                <a:solidFill>
                  <a:prstClr val="black"/>
                </a:solidFill>
              </a:rPr>
              <a:t>承認者ユーザーが確認</a:t>
            </a:r>
            <a:r>
              <a:rPr lang="en-US" altLang="ja-JP" dirty="0">
                <a:solidFill>
                  <a:prstClr val="black"/>
                </a:solidFill>
              </a:rPr>
              <a:t>/</a:t>
            </a:r>
            <a:r>
              <a:rPr lang="ja-JP" altLang="en-US" dirty="0">
                <a:solidFill>
                  <a:prstClr val="black"/>
                </a:solidFill>
              </a:rPr>
              <a:t>業務利用ができませんでした</a:t>
            </a:r>
            <a:endParaRPr lang="en-US" altLang="ja-JP" dirty="0">
              <a:solidFill>
                <a:prstClr val="black"/>
              </a:solidFill>
            </a:endParaRPr>
          </a:p>
        </p:txBody>
      </p:sp>
      <p:sp>
        <p:nvSpPr>
          <p:cNvPr id="12" name="テキスト プレースホルダー 2">
            <a:extLst>
              <a:ext uri="{FF2B5EF4-FFF2-40B4-BE49-F238E27FC236}">
                <a16:creationId xmlns:a16="http://schemas.microsoft.com/office/drawing/2014/main" id="{52A6E133-51EA-2617-942D-3280F0F4296C}"/>
              </a:ext>
            </a:extLst>
          </p:cNvPr>
          <p:cNvSpPr txBox="1">
            <a:spLocks/>
          </p:cNvSpPr>
          <p:nvPr/>
        </p:nvSpPr>
        <p:spPr>
          <a:xfrm>
            <a:off x="359532" y="2859435"/>
            <a:ext cx="8426450" cy="792435"/>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ja-JP" altLang="en-US" sz="1400" b="1" dirty="0">
                <a:solidFill>
                  <a:srgbClr val="FFC000"/>
                </a:solidFill>
              </a:rPr>
              <a:t>■</a:t>
            </a:r>
            <a:r>
              <a:rPr lang="ja-JP" altLang="en-US" sz="1400" b="1" dirty="0">
                <a:solidFill>
                  <a:schemeClr val="tx2"/>
                </a:solidFill>
              </a:rPr>
              <a:t>効果</a:t>
            </a:r>
            <a:endParaRPr lang="en-US" altLang="ja-JP" sz="1400" b="1" dirty="0">
              <a:solidFill>
                <a:schemeClr val="tx2"/>
              </a:solidFill>
            </a:endParaRPr>
          </a:p>
          <a:p>
            <a:pPr>
              <a:lnSpc>
                <a:spcPts val="1900"/>
              </a:lnSpc>
              <a:buClr>
                <a:srgbClr val="F9BE00"/>
              </a:buClr>
            </a:pPr>
            <a:r>
              <a:rPr lang="ja-JP" altLang="en-US" sz="1100" dirty="0">
                <a:solidFill>
                  <a:prstClr val="black"/>
                </a:solidFill>
              </a:rPr>
              <a:t>　</a:t>
            </a:r>
            <a:r>
              <a:rPr lang="ja-JP" altLang="en-US" dirty="0">
                <a:solidFill>
                  <a:prstClr val="black"/>
                </a:solidFill>
              </a:rPr>
              <a:t>一般</a:t>
            </a:r>
            <a:r>
              <a:rPr lang="en-US" altLang="ja-JP" dirty="0">
                <a:solidFill>
                  <a:prstClr val="black"/>
                </a:solidFill>
              </a:rPr>
              <a:t>/</a:t>
            </a:r>
            <a:r>
              <a:rPr lang="ja-JP" altLang="en-US" dirty="0">
                <a:solidFill>
                  <a:prstClr val="black"/>
                </a:solidFill>
              </a:rPr>
              <a:t>承認者ユーザーが乖離時間を画面から確認できるようになりました</a:t>
            </a:r>
            <a:endParaRPr lang="en-US" altLang="ja-JP" dirty="0">
              <a:solidFill>
                <a:prstClr val="black"/>
              </a:solidFill>
            </a:endParaRPr>
          </a:p>
        </p:txBody>
      </p:sp>
      <p:sp>
        <p:nvSpPr>
          <p:cNvPr id="8" name="テキスト プレースホルダー 2">
            <a:extLst>
              <a:ext uri="{FF2B5EF4-FFF2-40B4-BE49-F238E27FC236}">
                <a16:creationId xmlns:a16="http://schemas.microsoft.com/office/drawing/2014/main" id="{CD00D9D7-B993-D39D-2B20-190BD1FFEAFE}"/>
              </a:ext>
            </a:extLst>
          </p:cNvPr>
          <p:cNvSpPr txBox="1">
            <a:spLocks/>
          </p:cNvSpPr>
          <p:nvPr/>
        </p:nvSpPr>
        <p:spPr>
          <a:xfrm>
            <a:off x="358775" y="1203598"/>
            <a:ext cx="8426450" cy="828092"/>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ja-JP" altLang="en-US" sz="1400" b="1" dirty="0">
                <a:solidFill>
                  <a:srgbClr val="FFC000"/>
                </a:solidFill>
              </a:rPr>
              <a:t>■</a:t>
            </a:r>
            <a:r>
              <a:rPr lang="ja-JP" altLang="en-US" sz="1400" b="1" dirty="0">
                <a:solidFill>
                  <a:schemeClr val="tx2"/>
                </a:solidFill>
              </a:rPr>
              <a:t>機能概要</a:t>
            </a:r>
            <a:endParaRPr lang="en-US" altLang="ja-JP" sz="1400" b="1" dirty="0">
              <a:solidFill>
                <a:schemeClr val="tx2"/>
              </a:solidFill>
            </a:endParaRPr>
          </a:p>
          <a:p>
            <a:r>
              <a:rPr lang="ja-JP" altLang="en-US" sz="1100" dirty="0">
                <a:solidFill>
                  <a:prstClr val="black"/>
                </a:solidFill>
                <a:latin typeface="+mn-lt"/>
              </a:rPr>
              <a:t>　</a:t>
            </a:r>
            <a:r>
              <a:rPr lang="ja-JP" altLang="en-US" dirty="0">
                <a:solidFill>
                  <a:prstClr val="black"/>
                </a:solidFill>
              </a:rPr>
              <a:t>出退勤時刻と打刻情報</a:t>
            </a:r>
            <a:r>
              <a:rPr lang="en-US" altLang="ja-JP" dirty="0">
                <a:solidFill>
                  <a:prstClr val="black"/>
                </a:solidFill>
              </a:rPr>
              <a:t>/</a:t>
            </a:r>
            <a:r>
              <a:rPr lang="ja-JP" altLang="en-US" dirty="0">
                <a:solidFill>
                  <a:prstClr val="black"/>
                </a:solidFill>
              </a:rPr>
              <a:t>客観的ログ情報の乖離時間表示ボタンを追加し、</a:t>
            </a:r>
            <a:endParaRPr lang="en-US" altLang="ja-JP" dirty="0">
              <a:solidFill>
                <a:prstClr val="black"/>
              </a:solidFill>
            </a:endParaRPr>
          </a:p>
          <a:p>
            <a:r>
              <a:rPr lang="ja-JP" altLang="en-US" dirty="0">
                <a:solidFill>
                  <a:prstClr val="black"/>
                </a:solidFill>
              </a:rPr>
              <a:t>　乖離時間を画面上で確認できるようにしました</a:t>
            </a:r>
            <a:endParaRPr lang="en-US" altLang="ja-JP" dirty="0">
              <a:solidFill>
                <a:prstClr val="black"/>
              </a:solidFill>
            </a:endParaRPr>
          </a:p>
          <a:p>
            <a:pPr>
              <a:lnSpc>
                <a:spcPts val="1900"/>
              </a:lnSpc>
              <a:buClr>
                <a:srgbClr val="F9BE00"/>
              </a:buClr>
            </a:pPr>
            <a:r>
              <a:rPr lang="ja-JP" altLang="en-US" sz="1100" dirty="0">
                <a:solidFill>
                  <a:prstClr val="black"/>
                </a:solidFill>
                <a:latin typeface="+mn-lt"/>
              </a:rPr>
              <a:t>　</a:t>
            </a:r>
            <a:endParaRPr lang="en-US" altLang="ja-JP" sz="1100" dirty="0">
              <a:solidFill>
                <a:prstClr val="black"/>
              </a:solidFill>
            </a:endParaRPr>
          </a:p>
        </p:txBody>
      </p:sp>
    </p:spTree>
    <p:extLst>
      <p:ext uri="{BB962C8B-B14F-4D97-AF65-F5344CB8AC3E}">
        <p14:creationId xmlns:p14="http://schemas.microsoft.com/office/powerpoint/2010/main" val="75145853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42</a:t>
            </a:fld>
            <a:endParaRPr kumimoji="1" lang="ja-JP" altLang="en-US" dirty="0"/>
          </a:p>
        </p:txBody>
      </p:sp>
      <p:sp>
        <p:nvSpPr>
          <p:cNvPr id="4" name="タイトル 3"/>
          <p:cNvSpPr>
            <a:spLocks noGrp="1"/>
          </p:cNvSpPr>
          <p:nvPr>
            <p:ph type="title"/>
          </p:nvPr>
        </p:nvSpPr>
        <p:spPr>
          <a:xfrm>
            <a:off x="358775" y="267494"/>
            <a:ext cx="8065225" cy="584267"/>
          </a:xfrm>
        </p:spPr>
        <p:txBody>
          <a:bodyPr/>
          <a:lstStyle/>
          <a:p>
            <a:r>
              <a:rPr lang="en-US" altLang="ja-JP" sz="2400" dirty="0" err="1">
                <a:latin typeface="+mn-ea"/>
              </a:rPr>
              <a:t>SuperStream</a:t>
            </a:r>
            <a:r>
              <a:rPr lang="en-US" altLang="ja-JP" sz="2400" dirty="0">
                <a:latin typeface="+mn-ea"/>
              </a:rPr>
              <a:t>-NX </a:t>
            </a:r>
            <a:r>
              <a:rPr lang="ja-JP" altLang="en-US" sz="2400" dirty="0">
                <a:latin typeface="+mn-ea"/>
              </a:rPr>
              <a:t>勤怠管理 </a:t>
            </a:r>
            <a:r>
              <a:rPr lang="ja-JP" altLang="en-US" sz="1800" dirty="0">
                <a:latin typeface="+mn-ea"/>
              </a:rPr>
              <a:t>機能改善</a:t>
            </a:r>
            <a:r>
              <a:rPr lang="ja-JP" altLang="en-US" sz="2400" dirty="0">
                <a:latin typeface="+mn-ea"/>
              </a:rPr>
              <a:t> </a:t>
            </a:r>
            <a:br>
              <a:rPr lang="en-US" altLang="ja-JP" sz="2800" dirty="0"/>
            </a:br>
            <a:r>
              <a:rPr lang="ja-JP" altLang="en-US" sz="1800" dirty="0"/>
              <a:t>３．出退勤時刻と打刻情報</a:t>
            </a:r>
            <a:r>
              <a:rPr lang="en-US" altLang="ja-JP" sz="1800" dirty="0"/>
              <a:t>/</a:t>
            </a:r>
            <a:r>
              <a:rPr lang="ja-JP" altLang="en-US" sz="1800" dirty="0"/>
              <a:t>客観的ログ情報の乖離時間表示ボタンの追加</a:t>
            </a:r>
            <a:endParaRPr kumimoji="1" lang="ja-JP" altLang="en-US" dirty="0"/>
          </a:p>
        </p:txBody>
      </p:sp>
      <p:sp>
        <p:nvSpPr>
          <p:cNvPr id="5" name="フッター プレースホルダー 4"/>
          <p:cNvSpPr>
            <a:spLocks noGrp="1"/>
          </p:cNvSpPr>
          <p:nvPr>
            <p:ph type="ftr" sz="quarter" idx="3"/>
          </p:nvPr>
        </p:nvSpPr>
        <p:spPr/>
        <p:txBody>
          <a:bodyPr/>
          <a:lstStyle/>
          <a:p>
            <a:r>
              <a:rPr lang="en-US" altLang="ja-JP"/>
              <a:t>©2026 Canon IT Solutions Inc. All rights reserved.</a:t>
            </a:r>
            <a:endParaRPr lang="ja-JP" altLang="en-US" dirty="0"/>
          </a:p>
        </p:txBody>
      </p:sp>
      <p:sp>
        <p:nvSpPr>
          <p:cNvPr id="12" name="テキスト ボックス 11">
            <a:extLst>
              <a:ext uri="{FF2B5EF4-FFF2-40B4-BE49-F238E27FC236}">
                <a16:creationId xmlns:a16="http://schemas.microsoft.com/office/drawing/2014/main" id="{B64C2111-8DE2-9BF3-09A9-9E0F725C4CA8}"/>
              </a:ext>
            </a:extLst>
          </p:cNvPr>
          <p:cNvSpPr txBox="1"/>
          <p:nvPr/>
        </p:nvSpPr>
        <p:spPr>
          <a:xfrm>
            <a:off x="422864" y="915601"/>
            <a:ext cx="2537632" cy="276999"/>
          </a:xfrm>
          <a:prstGeom prst="rect">
            <a:avLst/>
          </a:prstGeom>
          <a:noFill/>
        </p:spPr>
        <p:txBody>
          <a:bodyPr wrap="square">
            <a:spAutoFit/>
          </a:bodyPr>
          <a:lstStyle/>
          <a:p>
            <a:r>
              <a:rPr lang="ja-JP" altLang="en-US" sz="1200" b="1" dirty="0">
                <a:latin typeface="メイリオ" panose="020B0604030504040204" pitchFamily="50" charset="-128"/>
                <a:ea typeface="メイリオ" panose="020B0604030504040204" pitchFamily="50" charset="-128"/>
              </a:rPr>
              <a:t>勤務状況一覧</a:t>
            </a:r>
            <a:endParaRPr lang="en-US" altLang="ja-JP" sz="1200" b="1" dirty="0">
              <a:latin typeface="メイリオ" panose="020B0604030504040204" pitchFamily="50" charset="-128"/>
              <a:ea typeface="メイリオ" panose="020B0604030504040204" pitchFamily="50" charset="-128"/>
            </a:endParaRPr>
          </a:p>
        </p:txBody>
      </p:sp>
      <p:grpSp>
        <p:nvGrpSpPr>
          <p:cNvPr id="7" name="グループ化 6">
            <a:extLst>
              <a:ext uri="{FF2B5EF4-FFF2-40B4-BE49-F238E27FC236}">
                <a16:creationId xmlns:a16="http://schemas.microsoft.com/office/drawing/2014/main" id="{38D75D96-8919-0396-4B35-5442BAAB1D43}"/>
              </a:ext>
            </a:extLst>
          </p:cNvPr>
          <p:cNvGrpSpPr/>
          <p:nvPr/>
        </p:nvGrpSpPr>
        <p:grpSpPr>
          <a:xfrm>
            <a:off x="422864" y="1192600"/>
            <a:ext cx="6673003" cy="3608812"/>
            <a:chOff x="422864" y="1184758"/>
            <a:chExt cx="6673003" cy="3608812"/>
          </a:xfrm>
        </p:grpSpPr>
        <p:pic>
          <p:nvPicPr>
            <p:cNvPr id="3" name="図 1" descr="グラフィカル ユーザー インターフェイス, テーブル&#10;&#10;自動的に生成された説明">
              <a:extLst>
                <a:ext uri="{FF2B5EF4-FFF2-40B4-BE49-F238E27FC236}">
                  <a16:creationId xmlns:a16="http://schemas.microsoft.com/office/drawing/2014/main" id="{85DA3EE0-8992-22BB-0402-425BAE7799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2864" y="1184758"/>
              <a:ext cx="6673003" cy="3583805"/>
            </a:xfrm>
            <a:prstGeom prst="rect">
              <a:avLst/>
            </a:prstGeom>
            <a:noFill/>
            <a:extLst>
              <a:ext uri="{909E8E84-426E-40DD-AFC4-6F175D3DCCD1}">
                <a14:hiddenFill xmlns:a14="http://schemas.microsoft.com/office/drawing/2010/main">
                  <a:solidFill>
                    <a:srgbClr val="FFFFFF"/>
                  </a:solidFill>
                </a14:hiddenFill>
              </a:ext>
            </a:extLst>
          </p:spPr>
        </p:pic>
        <p:sp>
          <p:nvSpPr>
            <p:cNvPr id="26" name="正方形/長方形 25">
              <a:extLst>
                <a:ext uri="{FF2B5EF4-FFF2-40B4-BE49-F238E27FC236}">
                  <a16:creationId xmlns:a16="http://schemas.microsoft.com/office/drawing/2014/main" id="{D1AE2C7C-0DB9-E312-2FE3-B07E20971D0F}"/>
                </a:ext>
              </a:extLst>
            </p:cNvPr>
            <p:cNvSpPr/>
            <p:nvPr/>
          </p:nvSpPr>
          <p:spPr>
            <a:xfrm>
              <a:off x="1322866" y="2768934"/>
              <a:ext cx="432048" cy="231258"/>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ja-JP" altLang="en-US" sz="1350">
                <a:solidFill>
                  <a:prstClr val="white"/>
                </a:solidFill>
                <a:latin typeface="メイリオ"/>
                <a:ea typeface="メイリオ"/>
              </a:endParaRPr>
            </a:p>
          </p:txBody>
        </p:sp>
        <p:sp>
          <p:nvSpPr>
            <p:cNvPr id="25" name="正方形/長方形 24">
              <a:extLst>
                <a:ext uri="{FF2B5EF4-FFF2-40B4-BE49-F238E27FC236}">
                  <a16:creationId xmlns:a16="http://schemas.microsoft.com/office/drawing/2014/main" id="{55E1DB13-4C31-6AFB-5922-5CF5BA4CAC96}"/>
                </a:ext>
              </a:extLst>
            </p:cNvPr>
            <p:cNvSpPr/>
            <p:nvPr/>
          </p:nvSpPr>
          <p:spPr>
            <a:xfrm>
              <a:off x="1214854" y="2976873"/>
              <a:ext cx="1512168" cy="1816697"/>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ja-JP" altLang="en-US" sz="1350">
                <a:solidFill>
                  <a:prstClr val="white"/>
                </a:solidFill>
                <a:latin typeface="メイリオ"/>
                <a:ea typeface="メイリオ"/>
              </a:endParaRPr>
            </a:p>
          </p:txBody>
        </p:sp>
      </p:grpSp>
    </p:spTree>
    <p:extLst>
      <p:ext uri="{BB962C8B-B14F-4D97-AF65-F5344CB8AC3E}">
        <p14:creationId xmlns:p14="http://schemas.microsoft.com/office/powerpoint/2010/main" val="192796067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43</a:t>
            </a:fld>
            <a:endParaRPr kumimoji="1" lang="ja-JP" altLang="en-US" dirty="0"/>
          </a:p>
        </p:txBody>
      </p:sp>
      <p:sp>
        <p:nvSpPr>
          <p:cNvPr id="4" name="タイトル 3"/>
          <p:cNvSpPr>
            <a:spLocks noGrp="1"/>
          </p:cNvSpPr>
          <p:nvPr>
            <p:ph type="title"/>
          </p:nvPr>
        </p:nvSpPr>
        <p:spPr>
          <a:xfrm>
            <a:off x="358775" y="267494"/>
            <a:ext cx="8065225" cy="584267"/>
          </a:xfrm>
        </p:spPr>
        <p:txBody>
          <a:bodyPr/>
          <a:lstStyle/>
          <a:p>
            <a:r>
              <a:rPr lang="en-US" altLang="ja-JP" sz="2400" dirty="0" err="1">
                <a:latin typeface="+mn-ea"/>
              </a:rPr>
              <a:t>SuperStream</a:t>
            </a:r>
            <a:r>
              <a:rPr lang="en-US" altLang="ja-JP" sz="2400" dirty="0">
                <a:latin typeface="+mn-ea"/>
              </a:rPr>
              <a:t>-NXTM </a:t>
            </a:r>
            <a:r>
              <a:rPr lang="ja-JP" altLang="en-US" sz="2400" dirty="0">
                <a:latin typeface="+mn-ea"/>
              </a:rPr>
              <a:t>勤怠管理 </a:t>
            </a:r>
            <a:r>
              <a:rPr lang="ja-JP" altLang="en-US" sz="1800" dirty="0">
                <a:latin typeface="+mn-ea"/>
              </a:rPr>
              <a:t>機能改善</a:t>
            </a:r>
            <a:r>
              <a:rPr lang="ja-JP" altLang="en-US" sz="2400" dirty="0">
                <a:latin typeface="+mn-ea"/>
              </a:rPr>
              <a:t> </a:t>
            </a:r>
            <a:br>
              <a:rPr lang="en-US" altLang="ja-JP" sz="2800" dirty="0"/>
            </a:br>
            <a:r>
              <a:rPr lang="ja-JP" altLang="en-US" sz="1800" dirty="0"/>
              <a:t>４．上限時間超過入力チェック機能、半日休暇取得回数上限チェック機能</a:t>
            </a:r>
            <a:endParaRPr kumimoji="1" lang="ja-JP" altLang="en-US" dirty="0"/>
          </a:p>
        </p:txBody>
      </p:sp>
      <p:sp>
        <p:nvSpPr>
          <p:cNvPr id="5" name="フッター プレースホルダー 4"/>
          <p:cNvSpPr>
            <a:spLocks noGrp="1"/>
          </p:cNvSpPr>
          <p:nvPr>
            <p:ph type="ftr" sz="quarter" idx="3"/>
          </p:nvPr>
        </p:nvSpPr>
        <p:spPr/>
        <p:txBody>
          <a:bodyPr/>
          <a:lstStyle/>
          <a:p>
            <a:r>
              <a:rPr lang="en-US" altLang="ja-JP"/>
              <a:t>©2026 Canon IT Solutions Inc. All rights reserved.</a:t>
            </a:r>
            <a:endParaRPr lang="ja-JP" altLang="en-US" dirty="0"/>
          </a:p>
        </p:txBody>
      </p:sp>
      <p:sp>
        <p:nvSpPr>
          <p:cNvPr id="11" name="テキスト プレースホルダー 2">
            <a:extLst>
              <a:ext uri="{FF2B5EF4-FFF2-40B4-BE49-F238E27FC236}">
                <a16:creationId xmlns:a16="http://schemas.microsoft.com/office/drawing/2014/main" id="{3E748C82-81DB-9488-EEE7-8C49899A8780}"/>
              </a:ext>
            </a:extLst>
          </p:cNvPr>
          <p:cNvSpPr txBox="1">
            <a:spLocks/>
          </p:cNvSpPr>
          <p:nvPr/>
        </p:nvSpPr>
        <p:spPr>
          <a:xfrm>
            <a:off x="358775" y="2041176"/>
            <a:ext cx="8426450" cy="710594"/>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ja-JP" altLang="en-US" sz="1400" b="1" dirty="0">
                <a:solidFill>
                  <a:srgbClr val="FFC000"/>
                </a:solidFill>
              </a:rPr>
              <a:t>■</a:t>
            </a:r>
            <a:r>
              <a:rPr lang="ja-JP" altLang="en-US" sz="1400" b="1" dirty="0">
                <a:solidFill>
                  <a:schemeClr val="tx2"/>
                </a:solidFill>
              </a:rPr>
              <a:t>背景</a:t>
            </a:r>
            <a:endParaRPr lang="en-US" altLang="ja-JP" sz="1400" b="1" dirty="0">
              <a:solidFill>
                <a:schemeClr val="tx2"/>
              </a:solidFill>
            </a:endParaRPr>
          </a:p>
          <a:p>
            <a:pPr>
              <a:lnSpc>
                <a:spcPts val="1900"/>
              </a:lnSpc>
              <a:buClr>
                <a:srgbClr val="F9BE00"/>
              </a:buClr>
            </a:pPr>
            <a:r>
              <a:rPr lang="ja-JP" altLang="en-US" dirty="0">
                <a:solidFill>
                  <a:prstClr val="black"/>
                </a:solidFill>
              </a:rPr>
              <a:t>　・残業時間制限に関して従来はアラートのみの対応となっており、エラーにしてほしいとの要望がありました</a:t>
            </a:r>
          </a:p>
          <a:p>
            <a:pPr>
              <a:lnSpc>
                <a:spcPts val="1900"/>
              </a:lnSpc>
              <a:buClr>
                <a:srgbClr val="F9BE00"/>
              </a:buClr>
            </a:pPr>
            <a:r>
              <a:rPr lang="ja-JP" altLang="en-US" dirty="0">
                <a:solidFill>
                  <a:prstClr val="black"/>
                </a:solidFill>
              </a:rPr>
              <a:t>　・半日休暇の取得回数に従来のシステム上では回数制限がありませんでした</a:t>
            </a:r>
            <a:endParaRPr lang="en-US" altLang="ja-JP" dirty="0">
              <a:solidFill>
                <a:prstClr val="black"/>
              </a:solidFill>
            </a:endParaRPr>
          </a:p>
        </p:txBody>
      </p:sp>
      <p:sp>
        <p:nvSpPr>
          <p:cNvPr id="12" name="テキスト プレースホルダー 2">
            <a:extLst>
              <a:ext uri="{FF2B5EF4-FFF2-40B4-BE49-F238E27FC236}">
                <a16:creationId xmlns:a16="http://schemas.microsoft.com/office/drawing/2014/main" id="{52A6E133-51EA-2617-942D-3280F0F4296C}"/>
              </a:ext>
            </a:extLst>
          </p:cNvPr>
          <p:cNvSpPr txBox="1">
            <a:spLocks/>
          </p:cNvSpPr>
          <p:nvPr/>
        </p:nvSpPr>
        <p:spPr>
          <a:xfrm>
            <a:off x="359532" y="2859435"/>
            <a:ext cx="8426450" cy="792435"/>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ja-JP" altLang="en-US" sz="1400" b="1" dirty="0">
                <a:solidFill>
                  <a:srgbClr val="FFC000"/>
                </a:solidFill>
              </a:rPr>
              <a:t>■</a:t>
            </a:r>
            <a:r>
              <a:rPr lang="ja-JP" altLang="en-US" sz="1400" b="1" dirty="0">
                <a:solidFill>
                  <a:schemeClr val="tx2"/>
                </a:solidFill>
              </a:rPr>
              <a:t>効果</a:t>
            </a:r>
            <a:endParaRPr lang="en-US" altLang="ja-JP" sz="1400" b="1" dirty="0">
              <a:solidFill>
                <a:schemeClr val="tx2"/>
              </a:solidFill>
            </a:endParaRPr>
          </a:p>
          <a:p>
            <a:pPr>
              <a:lnSpc>
                <a:spcPts val="1900"/>
              </a:lnSpc>
              <a:buClr>
                <a:srgbClr val="F9BE00"/>
              </a:buClr>
            </a:pPr>
            <a:r>
              <a:rPr lang="ja-JP" altLang="en-US" sz="1100" dirty="0">
                <a:solidFill>
                  <a:prstClr val="black"/>
                </a:solidFill>
              </a:rPr>
              <a:t>　</a:t>
            </a:r>
            <a:r>
              <a:rPr lang="ja-JP" altLang="en-US" dirty="0">
                <a:solidFill>
                  <a:prstClr val="black"/>
                </a:solidFill>
              </a:rPr>
              <a:t>残業時間制限</a:t>
            </a:r>
            <a:r>
              <a:rPr lang="en-US" altLang="ja-JP" dirty="0">
                <a:solidFill>
                  <a:prstClr val="black"/>
                </a:solidFill>
              </a:rPr>
              <a:t>(</a:t>
            </a:r>
            <a:r>
              <a:rPr lang="ja-JP" altLang="en-US" dirty="0">
                <a:solidFill>
                  <a:prstClr val="black"/>
                </a:solidFill>
              </a:rPr>
              <a:t>日・月・年</a:t>
            </a:r>
            <a:r>
              <a:rPr lang="en-US" altLang="ja-JP" dirty="0">
                <a:solidFill>
                  <a:prstClr val="black"/>
                </a:solidFill>
              </a:rPr>
              <a:t>)</a:t>
            </a:r>
            <a:r>
              <a:rPr lang="ja-JP" altLang="en-US" dirty="0">
                <a:solidFill>
                  <a:prstClr val="black"/>
                </a:solidFill>
              </a:rPr>
              <a:t>また半日休暇の取得回数の上限を超える場合はエラー処理とすることが可能となりました</a:t>
            </a:r>
          </a:p>
          <a:p>
            <a:pPr>
              <a:lnSpc>
                <a:spcPts val="1900"/>
              </a:lnSpc>
              <a:buClr>
                <a:srgbClr val="F9BE00"/>
              </a:buClr>
            </a:pPr>
            <a:r>
              <a:rPr lang="ja-JP" altLang="en-US" dirty="0">
                <a:solidFill>
                  <a:prstClr val="black"/>
                </a:solidFill>
              </a:rPr>
              <a:t>　残業上限に関してはより厳密な管理が、半日休暇制限に関しては業務効率化が可能になりました</a:t>
            </a:r>
            <a:endParaRPr lang="en-US" altLang="ja-JP" dirty="0">
              <a:solidFill>
                <a:prstClr val="black"/>
              </a:solidFill>
            </a:endParaRPr>
          </a:p>
        </p:txBody>
      </p:sp>
      <p:sp>
        <p:nvSpPr>
          <p:cNvPr id="8" name="テキスト プレースホルダー 2">
            <a:extLst>
              <a:ext uri="{FF2B5EF4-FFF2-40B4-BE49-F238E27FC236}">
                <a16:creationId xmlns:a16="http://schemas.microsoft.com/office/drawing/2014/main" id="{CD00D9D7-B993-D39D-2B20-190BD1FFEAFE}"/>
              </a:ext>
            </a:extLst>
          </p:cNvPr>
          <p:cNvSpPr txBox="1">
            <a:spLocks/>
          </p:cNvSpPr>
          <p:nvPr/>
        </p:nvSpPr>
        <p:spPr>
          <a:xfrm>
            <a:off x="358775" y="1203598"/>
            <a:ext cx="8426450" cy="828092"/>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ja-JP" altLang="en-US" sz="1400" b="1" dirty="0">
                <a:solidFill>
                  <a:srgbClr val="FFC000"/>
                </a:solidFill>
              </a:rPr>
              <a:t>■</a:t>
            </a:r>
            <a:r>
              <a:rPr lang="ja-JP" altLang="en-US" sz="1400" b="1" dirty="0">
                <a:solidFill>
                  <a:schemeClr val="tx2"/>
                </a:solidFill>
              </a:rPr>
              <a:t>機能概要</a:t>
            </a:r>
            <a:endParaRPr lang="en-US" altLang="ja-JP" sz="1400" b="1" dirty="0">
              <a:solidFill>
                <a:schemeClr val="tx2"/>
              </a:solidFill>
            </a:endParaRPr>
          </a:p>
          <a:p>
            <a:r>
              <a:rPr lang="ja-JP" altLang="en-US" dirty="0">
                <a:solidFill>
                  <a:prstClr val="black"/>
                </a:solidFill>
              </a:rPr>
              <a:t>   残業時間制限</a:t>
            </a:r>
            <a:r>
              <a:rPr lang="en-US" altLang="ja-JP" dirty="0">
                <a:solidFill>
                  <a:prstClr val="black"/>
                </a:solidFill>
              </a:rPr>
              <a:t>(</a:t>
            </a:r>
            <a:r>
              <a:rPr lang="ja-JP" altLang="en-US" dirty="0">
                <a:solidFill>
                  <a:prstClr val="black"/>
                </a:solidFill>
              </a:rPr>
              <a:t>日・月・年</a:t>
            </a:r>
            <a:r>
              <a:rPr lang="en-US" altLang="ja-JP" dirty="0">
                <a:solidFill>
                  <a:prstClr val="black"/>
                </a:solidFill>
              </a:rPr>
              <a:t>)</a:t>
            </a:r>
            <a:r>
              <a:rPr lang="ja-JP" altLang="en-US" dirty="0">
                <a:solidFill>
                  <a:prstClr val="black"/>
                </a:solidFill>
              </a:rPr>
              <a:t>また半日休暇の取得回数の上限チェックをかけることを可能としました</a:t>
            </a:r>
            <a:endParaRPr lang="en-US" altLang="ja-JP" dirty="0">
              <a:solidFill>
                <a:prstClr val="black"/>
              </a:solidFill>
            </a:endParaRPr>
          </a:p>
          <a:p>
            <a:r>
              <a:rPr lang="en-US" altLang="ja-JP" dirty="0">
                <a:solidFill>
                  <a:prstClr val="black"/>
                </a:solidFill>
              </a:rPr>
              <a:t> </a:t>
            </a:r>
            <a:r>
              <a:rPr lang="ja-JP" altLang="en-US" dirty="0">
                <a:solidFill>
                  <a:prstClr val="black"/>
                </a:solidFill>
              </a:rPr>
              <a:t>  残業時間制限は本人からの申請</a:t>
            </a:r>
            <a:r>
              <a:rPr lang="en-US" altLang="ja-JP" dirty="0">
                <a:solidFill>
                  <a:prstClr val="black"/>
                </a:solidFill>
              </a:rPr>
              <a:t>(</a:t>
            </a:r>
            <a:r>
              <a:rPr lang="ja-JP" altLang="en-US" dirty="0">
                <a:solidFill>
                  <a:prstClr val="black"/>
                </a:solidFill>
              </a:rPr>
              <a:t>システム外</a:t>
            </a:r>
            <a:r>
              <a:rPr lang="en-US" altLang="ja-JP" dirty="0">
                <a:solidFill>
                  <a:prstClr val="black"/>
                </a:solidFill>
              </a:rPr>
              <a:t>)</a:t>
            </a:r>
            <a:r>
              <a:rPr lang="ja-JP" altLang="en-US" dirty="0">
                <a:solidFill>
                  <a:prstClr val="black"/>
                </a:solidFill>
              </a:rPr>
              <a:t>等をもって個人別に上限値を一時的に変更可能としました</a:t>
            </a:r>
            <a:endParaRPr lang="en-US" altLang="ja-JP" dirty="0">
              <a:solidFill>
                <a:prstClr val="black"/>
              </a:solidFill>
            </a:endParaRPr>
          </a:p>
          <a:p>
            <a:pPr>
              <a:lnSpc>
                <a:spcPts val="1900"/>
              </a:lnSpc>
              <a:buClr>
                <a:srgbClr val="F9BE00"/>
              </a:buClr>
            </a:pPr>
            <a:r>
              <a:rPr lang="ja-JP" altLang="en-US" sz="1100" dirty="0">
                <a:solidFill>
                  <a:prstClr val="black"/>
                </a:solidFill>
                <a:latin typeface="+mn-lt"/>
              </a:rPr>
              <a:t>　</a:t>
            </a:r>
            <a:endParaRPr lang="en-US" altLang="ja-JP" sz="1100" dirty="0">
              <a:solidFill>
                <a:prstClr val="black"/>
              </a:solidFill>
            </a:endParaRPr>
          </a:p>
        </p:txBody>
      </p:sp>
    </p:spTree>
    <p:extLst>
      <p:ext uri="{BB962C8B-B14F-4D97-AF65-F5344CB8AC3E}">
        <p14:creationId xmlns:p14="http://schemas.microsoft.com/office/powerpoint/2010/main" val="33949459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44</a:t>
            </a:fld>
            <a:endParaRPr kumimoji="1" lang="ja-JP" altLang="en-US" dirty="0"/>
          </a:p>
        </p:txBody>
      </p:sp>
      <p:sp>
        <p:nvSpPr>
          <p:cNvPr id="4" name="タイトル 3"/>
          <p:cNvSpPr>
            <a:spLocks noGrp="1"/>
          </p:cNvSpPr>
          <p:nvPr>
            <p:ph type="title"/>
          </p:nvPr>
        </p:nvSpPr>
        <p:spPr>
          <a:xfrm>
            <a:off x="358775" y="267494"/>
            <a:ext cx="8065225" cy="584267"/>
          </a:xfrm>
        </p:spPr>
        <p:txBody>
          <a:bodyPr/>
          <a:lstStyle/>
          <a:p>
            <a:r>
              <a:rPr lang="en-US" altLang="ja-JP" sz="2400" dirty="0" err="1">
                <a:latin typeface="+mn-ea"/>
              </a:rPr>
              <a:t>SuperStream</a:t>
            </a:r>
            <a:r>
              <a:rPr lang="en-US" altLang="ja-JP" sz="2400" dirty="0">
                <a:latin typeface="+mn-ea"/>
              </a:rPr>
              <a:t>-NX </a:t>
            </a:r>
            <a:r>
              <a:rPr lang="ja-JP" altLang="en-US" sz="2400" dirty="0">
                <a:latin typeface="+mn-ea"/>
              </a:rPr>
              <a:t>勤怠管理 </a:t>
            </a:r>
            <a:r>
              <a:rPr lang="ja-JP" altLang="en-US" sz="1800" dirty="0">
                <a:latin typeface="+mn-ea"/>
              </a:rPr>
              <a:t>機能改善</a:t>
            </a:r>
            <a:r>
              <a:rPr lang="ja-JP" altLang="en-US" sz="2400" dirty="0">
                <a:latin typeface="+mn-ea"/>
              </a:rPr>
              <a:t> </a:t>
            </a:r>
            <a:br>
              <a:rPr lang="en-US" altLang="ja-JP" sz="2400" dirty="0">
                <a:latin typeface="+mn-ea"/>
              </a:rPr>
            </a:br>
            <a:r>
              <a:rPr lang="ja-JP" altLang="en-US" sz="1800" dirty="0"/>
              <a:t>４．上限時間超過入力チェック機能、半日休暇取得回数上限チェック機能</a:t>
            </a:r>
            <a:endParaRPr kumimoji="1" lang="ja-JP" altLang="en-US" dirty="0"/>
          </a:p>
        </p:txBody>
      </p:sp>
      <p:sp>
        <p:nvSpPr>
          <p:cNvPr id="5" name="フッター プレースホルダー 4"/>
          <p:cNvSpPr>
            <a:spLocks noGrp="1"/>
          </p:cNvSpPr>
          <p:nvPr>
            <p:ph type="ftr" sz="quarter" idx="3"/>
          </p:nvPr>
        </p:nvSpPr>
        <p:spPr/>
        <p:txBody>
          <a:bodyPr/>
          <a:lstStyle/>
          <a:p>
            <a:r>
              <a:rPr lang="en-US" altLang="ja-JP"/>
              <a:t>©2026 Canon IT Solutions Inc. All rights reserved.</a:t>
            </a:r>
            <a:endParaRPr lang="ja-JP" altLang="en-US" dirty="0"/>
          </a:p>
        </p:txBody>
      </p:sp>
      <p:pic>
        <p:nvPicPr>
          <p:cNvPr id="6" name="図 5">
            <a:extLst>
              <a:ext uri="{FF2B5EF4-FFF2-40B4-BE49-F238E27FC236}">
                <a16:creationId xmlns:a16="http://schemas.microsoft.com/office/drawing/2014/main" id="{6BE87F7E-9EB1-C737-3412-4AD2A2B2C5FE}"/>
              </a:ext>
            </a:extLst>
          </p:cNvPr>
          <p:cNvPicPr>
            <a:picLocks noChangeAspect="1"/>
          </p:cNvPicPr>
          <p:nvPr/>
        </p:nvPicPr>
        <p:blipFill rotWithShape="1">
          <a:blip r:embed="rId2"/>
          <a:srcRect b="44648"/>
          <a:stretch/>
        </p:blipFill>
        <p:spPr>
          <a:xfrm>
            <a:off x="356774" y="851761"/>
            <a:ext cx="4324001" cy="2317226"/>
          </a:xfrm>
          <a:prstGeom prst="rect">
            <a:avLst/>
          </a:prstGeom>
        </p:spPr>
      </p:pic>
      <p:pic>
        <p:nvPicPr>
          <p:cNvPr id="8" name="図 7">
            <a:extLst>
              <a:ext uri="{FF2B5EF4-FFF2-40B4-BE49-F238E27FC236}">
                <a16:creationId xmlns:a16="http://schemas.microsoft.com/office/drawing/2014/main" id="{C944B9BE-67C8-ED3B-E952-C3D4FDACD669}"/>
              </a:ext>
            </a:extLst>
          </p:cNvPr>
          <p:cNvPicPr>
            <a:picLocks noChangeAspect="1"/>
          </p:cNvPicPr>
          <p:nvPr/>
        </p:nvPicPr>
        <p:blipFill>
          <a:blip r:embed="rId3"/>
          <a:stretch>
            <a:fillRect/>
          </a:stretch>
        </p:blipFill>
        <p:spPr>
          <a:xfrm>
            <a:off x="509973" y="3409344"/>
            <a:ext cx="8124054" cy="1394654"/>
          </a:xfrm>
          <a:prstGeom prst="rect">
            <a:avLst/>
          </a:prstGeom>
        </p:spPr>
      </p:pic>
      <p:sp>
        <p:nvSpPr>
          <p:cNvPr id="9" name="正方形/長方形 8">
            <a:extLst>
              <a:ext uri="{FF2B5EF4-FFF2-40B4-BE49-F238E27FC236}">
                <a16:creationId xmlns:a16="http://schemas.microsoft.com/office/drawing/2014/main" id="{0DF3C478-80FA-BA49-6CC0-EB62CDE87EED}"/>
              </a:ext>
            </a:extLst>
          </p:cNvPr>
          <p:cNvSpPr/>
          <p:nvPr/>
        </p:nvSpPr>
        <p:spPr>
          <a:xfrm>
            <a:off x="5760132" y="4443958"/>
            <a:ext cx="1188132" cy="288032"/>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ja-JP" altLang="en-US" sz="1350">
              <a:solidFill>
                <a:prstClr val="white"/>
              </a:solidFill>
              <a:latin typeface="メイリオ"/>
              <a:ea typeface="メイリオ"/>
            </a:endParaRPr>
          </a:p>
        </p:txBody>
      </p:sp>
    </p:spTree>
    <p:extLst>
      <p:ext uri="{BB962C8B-B14F-4D97-AF65-F5344CB8AC3E}">
        <p14:creationId xmlns:p14="http://schemas.microsoft.com/office/powerpoint/2010/main" val="339351026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45</a:t>
            </a:fld>
            <a:endParaRPr kumimoji="1" lang="ja-JP" altLang="en-US" dirty="0"/>
          </a:p>
        </p:txBody>
      </p:sp>
      <p:sp>
        <p:nvSpPr>
          <p:cNvPr id="4" name="タイトル 3"/>
          <p:cNvSpPr>
            <a:spLocks noGrp="1"/>
          </p:cNvSpPr>
          <p:nvPr>
            <p:ph type="title"/>
          </p:nvPr>
        </p:nvSpPr>
        <p:spPr>
          <a:xfrm>
            <a:off x="358775" y="267494"/>
            <a:ext cx="8065225" cy="584267"/>
          </a:xfrm>
        </p:spPr>
        <p:txBody>
          <a:bodyPr/>
          <a:lstStyle/>
          <a:p>
            <a:r>
              <a:rPr lang="en-US" altLang="ja-JP" sz="2400" dirty="0" err="1">
                <a:latin typeface="+mn-ea"/>
              </a:rPr>
              <a:t>SuperStream</a:t>
            </a:r>
            <a:r>
              <a:rPr lang="en-US" altLang="ja-JP" sz="2400" dirty="0">
                <a:latin typeface="+mn-ea"/>
              </a:rPr>
              <a:t>-NX </a:t>
            </a:r>
            <a:r>
              <a:rPr lang="ja-JP" altLang="en-US" sz="2400" dirty="0">
                <a:latin typeface="+mn-ea"/>
              </a:rPr>
              <a:t>勤怠管理 </a:t>
            </a:r>
            <a:r>
              <a:rPr lang="ja-JP" altLang="en-US" sz="1800" dirty="0">
                <a:latin typeface="+mn-ea"/>
              </a:rPr>
              <a:t>機能改善</a:t>
            </a:r>
            <a:r>
              <a:rPr lang="ja-JP" altLang="en-US" sz="2400" dirty="0">
                <a:latin typeface="+mn-ea"/>
              </a:rPr>
              <a:t> </a:t>
            </a:r>
            <a:br>
              <a:rPr lang="en-US" altLang="ja-JP" sz="2800" dirty="0"/>
            </a:br>
            <a:r>
              <a:rPr lang="ja-JP" altLang="en-US" sz="1800" dirty="0"/>
              <a:t>５．被承認対象者登録機能</a:t>
            </a:r>
            <a:endParaRPr kumimoji="1" lang="ja-JP" altLang="en-US" dirty="0"/>
          </a:p>
        </p:txBody>
      </p:sp>
      <p:sp>
        <p:nvSpPr>
          <p:cNvPr id="5" name="フッター プレースホルダー 4"/>
          <p:cNvSpPr>
            <a:spLocks noGrp="1"/>
          </p:cNvSpPr>
          <p:nvPr>
            <p:ph type="ftr" sz="quarter" idx="3"/>
          </p:nvPr>
        </p:nvSpPr>
        <p:spPr/>
        <p:txBody>
          <a:bodyPr/>
          <a:lstStyle/>
          <a:p>
            <a:r>
              <a:rPr lang="en-US" altLang="ja-JP"/>
              <a:t>©2026 Canon IT Solutions Inc. All rights reserved.</a:t>
            </a:r>
            <a:endParaRPr lang="ja-JP" altLang="en-US" dirty="0"/>
          </a:p>
        </p:txBody>
      </p:sp>
      <p:sp>
        <p:nvSpPr>
          <p:cNvPr id="11" name="テキスト プレースホルダー 2">
            <a:extLst>
              <a:ext uri="{FF2B5EF4-FFF2-40B4-BE49-F238E27FC236}">
                <a16:creationId xmlns:a16="http://schemas.microsoft.com/office/drawing/2014/main" id="{3E748C82-81DB-9488-EEE7-8C49899A8780}"/>
              </a:ext>
            </a:extLst>
          </p:cNvPr>
          <p:cNvSpPr txBox="1">
            <a:spLocks/>
          </p:cNvSpPr>
          <p:nvPr/>
        </p:nvSpPr>
        <p:spPr>
          <a:xfrm>
            <a:off x="358775" y="2185192"/>
            <a:ext cx="8426450" cy="710594"/>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ja-JP" altLang="en-US" sz="1400" b="1" dirty="0">
                <a:solidFill>
                  <a:srgbClr val="FFC000"/>
                </a:solidFill>
              </a:rPr>
              <a:t>■</a:t>
            </a:r>
            <a:r>
              <a:rPr lang="ja-JP" altLang="en-US" sz="1400" b="1" dirty="0">
                <a:solidFill>
                  <a:schemeClr val="tx2"/>
                </a:solidFill>
              </a:rPr>
              <a:t>背景</a:t>
            </a:r>
            <a:endParaRPr lang="en-US" altLang="ja-JP" sz="1400" b="1" dirty="0">
              <a:solidFill>
                <a:schemeClr val="tx2"/>
              </a:solidFill>
            </a:endParaRPr>
          </a:p>
          <a:p>
            <a:pPr>
              <a:lnSpc>
                <a:spcPts val="1900"/>
              </a:lnSpc>
              <a:buClr>
                <a:srgbClr val="F9BE00"/>
              </a:buClr>
            </a:pPr>
            <a:r>
              <a:rPr lang="ja-JP" altLang="en-US" dirty="0">
                <a:solidFill>
                  <a:prstClr val="black"/>
                </a:solidFill>
              </a:rPr>
              <a:t>　従来の承認フローは管理者ユーザーが作成する事を想定していましたが、</a:t>
            </a:r>
            <a:endParaRPr lang="en-US" altLang="ja-JP" dirty="0">
              <a:solidFill>
                <a:prstClr val="black"/>
              </a:solidFill>
            </a:endParaRPr>
          </a:p>
          <a:p>
            <a:pPr>
              <a:lnSpc>
                <a:spcPts val="1900"/>
              </a:lnSpc>
              <a:buClr>
                <a:srgbClr val="F9BE00"/>
              </a:buClr>
            </a:pPr>
            <a:r>
              <a:rPr lang="ja-JP" altLang="en-US" dirty="0">
                <a:solidFill>
                  <a:prstClr val="black"/>
                </a:solidFill>
              </a:rPr>
              <a:t>　組織変更や異動が多い場合、現場の承認者による対応を可能にしたいという要望がありました</a:t>
            </a:r>
            <a:endParaRPr lang="en-US" altLang="ja-JP" dirty="0">
              <a:solidFill>
                <a:prstClr val="black"/>
              </a:solidFill>
            </a:endParaRPr>
          </a:p>
          <a:p>
            <a:pPr>
              <a:lnSpc>
                <a:spcPts val="1900"/>
              </a:lnSpc>
              <a:buClr>
                <a:srgbClr val="F9BE00"/>
              </a:buClr>
            </a:pPr>
            <a:endParaRPr lang="en-US" altLang="ja-JP" dirty="0">
              <a:solidFill>
                <a:prstClr val="black"/>
              </a:solidFill>
            </a:endParaRPr>
          </a:p>
        </p:txBody>
      </p:sp>
      <p:sp>
        <p:nvSpPr>
          <p:cNvPr id="12" name="テキスト プレースホルダー 2">
            <a:extLst>
              <a:ext uri="{FF2B5EF4-FFF2-40B4-BE49-F238E27FC236}">
                <a16:creationId xmlns:a16="http://schemas.microsoft.com/office/drawing/2014/main" id="{52A6E133-51EA-2617-942D-3280F0F4296C}"/>
              </a:ext>
            </a:extLst>
          </p:cNvPr>
          <p:cNvSpPr txBox="1">
            <a:spLocks/>
          </p:cNvSpPr>
          <p:nvPr/>
        </p:nvSpPr>
        <p:spPr>
          <a:xfrm>
            <a:off x="359532" y="3003451"/>
            <a:ext cx="8426450" cy="792435"/>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ja-JP" altLang="en-US" sz="1400" b="1" dirty="0">
                <a:solidFill>
                  <a:srgbClr val="FFC000"/>
                </a:solidFill>
              </a:rPr>
              <a:t>■</a:t>
            </a:r>
            <a:r>
              <a:rPr lang="ja-JP" altLang="en-US" sz="1400" b="1" dirty="0">
                <a:solidFill>
                  <a:schemeClr val="tx2"/>
                </a:solidFill>
              </a:rPr>
              <a:t>効果</a:t>
            </a:r>
            <a:endParaRPr lang="en-US" altLang="ja-JP" sz="1400" b="1" dirty="0">
              <a:solidFill>
                <a:schemeClr val="tx2"/>
              </a:solidFill>
            </a:endParaRPr>
          </a:p>
          <a:p>
            <a:pPr>
              <a:lnSpc>
                <a:spcPts val="1900"/>
              </a:lnSpc>
              <a:buClr>
                <a:srgbClr val="F9BE00"/>
              </a:buClr>
            </a:pPr>
            <a:r>
              <a:rPr lang="ja-JP" altLang="en-US" sz="1100" dirty="0">
                <a:solidFill>
                  <a:prstClr val="black"/>
                </a:solidFill>
              </a:rPr>
              <a:t>　</a:t>
            </a:r>
            <a:r>
              <a:rPr lang="ja-JP" altLang="en-US" dirty="0">
                <a:solidFill>
                  <a:prstClr val="black"/>
                </a:solidFill>
              </a:rPr>
              <a:t>出退勤時刻と打刻情報</a:t>
            </a:r>
            <a:r>
              <a:rPr lang="en-US" altLang="ja-JP" dirty="0">
                <a:solidFill>
                  <a:prstClr val="black"/>
                </a:solidFill>
              </a:rPr>
              <a:t>/</a:t>
            </a:r>
            <a:r>
              <a:rPr lang="ja-JP" altLang="en-US" dirty="0">
                <a:solidFill>
                  <a:prstClr val="black"/>
                </a:solidFill>
              </a:rPr>
              <a:t>客観的ログ情報の乖離時間を表示できるようになります</a:t>
            </a:r>
            <a:endParaRPr lang="en-US" altLang="ja-JP" dirty="0">
              <a:solidFill>
                <a:prstClr val="black"/>
              </a:solidFill>
            </a:endParaRPr>
          </a:p>
        </p:txBody>
      </p:sp>
      <p:sp>
        <p:nvSpPr>
          <p:cNvPr id="8" name="テキスト プレースホルダー 2">
            <a:extLst>
              <a:ext uri="{FF2B5EF4-FFF2-40B4-BE49-F238E27FC236}">
                <a16:creationId xmlns:a16="http://schemas.microsoft.com/office/drawing/2014/main" id="{CD00D9D7-B993-D39D-2B20-190BD1FFEAFE}"/>
              </a:ext>
            </a:extLst>
          </p:cNvPr>
          <p:cNvSpPr txBox="1">
            <a:spLocks/>
          </p:cNvSpPr>
          <p:nvPr/>
        </p:nvSpPr>
        <p:spPr>
          <a:xfrm>
            <a:off x="358775" y="1203598"/>
            <a:ext cx="8426450" cy="828092"/>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ja-JP" altLang="en-US" sz="1400" b="1" dirty="0">
                <a:solidFill>
                  <a:srgbClr val="FFC000"/>
                </a:solidFill>
              </a:rPr>
              <a:t>■</a:t>
            </a:r>
            <a:r>
              <a:rPr lang="ja-JP" altLang="en-US" sz="1400" b="1" dirty="0">
                <a:solidFill>
                  <a:schemeClr val="tx2"/>
                </a:solidFill>
              </a:rPr>
              <a:t>機能概要</a:t>
            </a:r>
            <a:endParaRPr lang="en-US" altLang="ja-JP" sz="1400" b="1" dirty="0">
              <a:solidFill>
                <a:schemeClr val="tx2"/>
              </a:solidFill>
            </a:endParaRPr>
          </a:p>
          <a:p>
            <a:r>
              <a:rPr lang="ja-JP" altLang="en-US" sz="1100" dirty="0">
                <a:solidFill>
                  <a:prstClr val="black"/>
                </a:solidFill>
                <a:latin typeface="+mn-lt"/>
              </a:rPr>
              <a:t>　</a:t>
            </a:r>
            <a:r>
              <a:rPr lang="ja-JP" altLang="en-US" dirty="0">
                <a:solidFill>
                  <a:prstClr val="black"/>
                </a:solidFill>
              </a:rPr>
              <a:t>承認者起点で「自身の」被承認者を登録・削除することが可能になりました</a:t>
            </a:r>
          </a:p>
          <a:p>
            <a:r>
              <a:rPr lang="ja-JP" altLang="en-US" dirty="0">
                <a:solidFill>
                  <a:prstClr val="black"/>
                </a:solidFill>
              </a:rPr>
              <a:t>　有効な履歴は基準日ベース固定となります　また作成された被承認者情報がどの機能から</a:t>
            </a:r>
          </a:p>
          <a:p>
            <a:r>
              <a:rPr lang="ja-JP" altLang="en-US" dirty="0">
                <a:solidFill>
                  <a:prstClr val="black"/>
                </a:solidFill>
              </a:rPr>
              <a:t>　作成されたか確認可能です　対象者は表示モード権限に依存します</a:t>
            </a:r>
            <a:endParaRPr lang="en-US" altLang="ja-JP" sz="1100" dirty="0">
              <a:solidFill>
                <a:prstClr val="black"/>
              </a:solidFill>
            </a:endParaRPr>
          </a:p>
        </p:txBody>
      </p:sp>
    </p:spTree>
    <p:extLst>
      <p:ext uri="{BB962C8B-B14F-4D97-AF65-F5344CB8AC3E}">
        <p14:creationId xmlns:p14="http://schemas.microsoft.com/office/powerpoint/2010/main" val="288755794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46</a:t>
            </a:fld>
            <a:endParaRPr kumimoji="1" lang="ja-JP" altLang="en-US" dirty="0"/>
          </a:p>
        </p:txBody>
      </p:sp>
      <p:sp>
        <p:nvSpPr>
          <p:cNvPr id="4" name="タイトル 3"/>
          <p:cNvSpPr>
            <a:spLocks noGrp="1"/>
          </p:cNvSpPr>
          <p:nvPr>
            <p:ph type="title"/>
          </p:nvPr>
        </p:nvSpPr>
        <p:spPr>
          <a:xfrm>
            <a:off x="358775" y="267494"/>
            <a:ext cx="8065225" cy="584267"/>
          </a:xfrm>
        </p:spPr>
        <p:txBody>
          <a:bodyPr/>
          <a:lstStyle/>
          <a:p>
            <a:r>
              <a:rPr lang="en-US" altLang="ja-JP" sz="2400" dirty="0" err="1">
                <a:latin typeface="+mn-ea"/>
              </a:rPr>
              <a:t>SuperStream</a:t>
            </a:r>
            <a:r>
              <a:rPr lang="en-US" altLang="ja-JP" sz="2400" dirty="0">
                <a:latin typeface="+mn-ea"/>
              </a:rPr>
              <a:t>-NX </a:t>
            </a:r>
            <a:r>
              <a:rPr lang="ja-JP" altLang="en-US" sz="2400" dirty="0">
                <a:latin typeface="+mn-ea"/>
              </a:rPr>
              <a:t>勤怠管理 </a:t>
            </a:r>
            <a:r>
              <a:rPr lang="ja-JP" altLang="en-US" sz="1800" dirty="0">
                <a:latin typeface="+mn-ea"/>
              </a:rPr>
              <a:t>機能改善</a:t>
            </a:r>
            <a:r>
              <a:rPr lang="ja-JP" altLang="en-US" sz="2400" dirty="0">
                <a:latin typeface="+mn-ea"/>
              </a:rPr>
              <a:t> </a:t>
            </a:r>
            <a:br>
              <a:rPr lang="en-US" altLang="ja-JP" sz="2400" dirty="0">
                <a:latin typeface="+mn-ea"/>
              </a:rPr>
            </a:br>
            <a:r>
              <a:rPr lang="ja-JP" altLang="en-US" sz="1800" dirty="0"/>
              <a:t>５．被承認対象者登録機能</a:t>
            </a:r>
            <a:endParaRPr kumimoji="1" lang="ja-JP" altLang="en-US" dirty="0"/>
          </a:p>
        </p:txBody>
      </p:sp>
      <p:sp>
        <p:nvSpPr>
          <p:cNvPr id="5" name="フッター プレースホルダー 4"/>
          <p:cNvSpPr>
            <a:spLocks noGrp="1"/>
          </p:cNvSpPr>
          <p:nvPr>
            <p:ph type="ftr" sz="quarter" idx="3"/>
          </p:nvPr>
        </p:nvSpPr>
        <p:spPr/>
        <p:txBody>
          <a:bodyPr/>
          <a:lstStyle/>
          <a:p>
            <a:r>
              <a:rPr lang="en-US" altLang="ja-JP"/>
              <a:t>©2026 Canon IT Solutions Inc. All rights reserved.</a:t>
            </a:r>
            <a:endParaRPr lang="ja-JP" altLang="en-US" dirty="0"/>
          </a:p>
        </p:txBody>
      </p:sp>
      <p:sp>
        <p:nvSpPr>
          <p:cNvPr id="12" name="テキスト ボックス 11">
            <a:extLst>
              <a:ext uri="{FF2B5EF4-FFF2-40B4-BE49-F238E27FC236}">
                <a16:creationId xmlns:a16="http://schemas.microsoft.com/office/drawing/2014/main" id="{B64C2111-8DE2-9BF3-09A9-9E0F725C4CA8}"/>
              </a:ext>
            </a:extLst>
          </p:cNvPr>
          <p:cNvSpPr txBox="1"/>
          <p:nvPr/>
        </p:nvSpPr>
        <p:spPr>
          <a:xfrm>
            <a:off x="422864" y="915601"/>
            <a:ext cx="2537632" cy="276999"/>
          </a:xfrm>
          <a:prstGeom prst="rect">
            <a:avLst/>
          </a:prstGeom>
          <a:noFill/>
        </p:spPr>
        <p:txBody>
          <a:bodyPr wrap="square">
            <a:spAutoFit/>
          </a:bodyPr>
          <a:lstStyle/>
          <a:p>
            <a:r>
              <a:rPr lang="ja-JP" altLang="en-US" sz="1200" b="1" dirty="0">
                <a:latin typeface="メイリオ" panose="020B0604030504040204" pitchFamily="50" charset="-128"/>
                <a:ea typeface="メイリオ" panose="020B0604030504040204" pitchFamily="50" charset="-128"/>
              </a:rPr>
              <a:t>被承認者設定</a:t>
            </a:r>
            <a:endParaRPr lang="en-US" altLang="ja-JP" sz="1200" b="1" dirty="0">
              <a:latin typeface="メイリオ" panose="020B0604030504040204" pitchFamily="50" charset="-128"/>
              <a:ea typeface="メイリオ" panose="020B0604030504040204" pitchFamily="50" charset="-128"/>
            </a:endParaRPr>
          </a:p>
        </p:txBody>
      </p:sp>
      <p:pic>
        <p:nvPicPr>
          <p:cNvPr id="6" name="図 5">
            <a:extLst>
              <a:ext uri="{FF2B5EF4-FFF2-40B4-BE49-F238E27FC236}">
                <a16:creationId xmlns:a16="http://schemas.microsoft.com/office/drawing/2014/main" id="{CCE08D94-A57C-5786-DFD8-210AD53C182A}"/>
              </a:ext>
            </a:extLst>
          </p:cNvPr>
          <p:cNvPicPr>
            <a:picLocks noChangeAspect="1"/>
          </p:cNvPicPr>
          <p:nvPr/>
        </p:nvPicPr>
        <p:blipFill>
          <a:blip r:embed="rId2"/>
          <a:stretch>
            <a:fillRect/>
          </a:stretch>
        </p:blipFill>
        <p:spPr>
          <a:xfrm>
            <a:off x="287524" y="1256440"/>
            <a:ext cx="7611728" cy="3321641"/>
          </a:xfrm>
          <a:prstGeom prst="rect">
            <a:avLst/>
          </a:prstGeom>
        </p:spPr>
      </p:pic>
      <p:pic>
        <p:nvPicPr>
          <p:cNvPr id="8" name="図 7">
            <a:extLst>
              <a:ext uri="{FF2B5EF4-FFF2-40B4-BE49-F238E27FC236}">
                <a16:creationId xmlns:a16="http://schemas.microsoft.com/office/drawing/2014/main" id="{440E36EA-D228-737E-9626-0A5BB0D4DC3D}"/>
              </a:ext>
            </a:extLst>
          </p:cNvPr>
          <p:cNvPicPr>
            <a:picLocks noChangeAspect="1"/>
          </p:cNvPicPr>
          <p:nvPr/>
        </p:nvPicPr>
        <p:blipFill>
          <a:blip r:embed="rId3"/>
          <a:stretch>
            <a:fillRect/>
          </a:stretch>
        </p:blipFill>
        <p:spPr>
          <a:xfrm>
            <a:off x="4680012" y="851761"/>
            <a:ext cx="3832157" cy="2893051"/>
          </a:xfrm>
          <a:prstGeom prst="rect">
            <a:avLst/>
          </a:prstGeom>
        </p:spPr>
      </p:pic>
    </p:spTree>
    <p:extLst>
      <p:ext uri="{BB962C8B-B14F-4D97-AF65-F5344CB8AC3E}">
        <p14:creationId xmlns:p14="http://schemas.microsoft.com/office/powerpoint/2010/main" val="232546741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47</a:t>
            </a:fld>
            <a:endParaRPr kumimoji="1" lang="ja-JP" altLang="en-US" dirty="0"/>
          </a:p>
        </p:txBody>
      </p:sp>
      <p:sp>
        <p:nvSpPr>
          <p:cNvPr id="4" name="タイトル 3"/>
          <p:cNvSpPr>
            <a:spLocks noGrp="1"/>
          </p:cNvSpPr>
          <p:nvPr>
            <p:ph type="title"/>
          </p:nvPr>
        </p:nvSpPr>
        <p:spPr>
          <a:xfrm>
            <a:off x="358775" y="267494"/>
            <a:ext cx="8065225" cy="584267"/>
          </a:xfrm>
        </p:spPr>
        <p:txBody>
          <a:bodyPr/>
          <a:lstStyle/>
          <a:p>
            <a:r>
              <a:rPr lang="en-US" altLang="ja-JP" sz="2400" dirty="0" err="1">
                <a:latin typeface="+mn-ea"/>
              </a:rPr>
              <a:t>SuperStream</a:t>
            </a:r>
            <a:r>
              <a:rPr lang="en-US" altLang="ja-JP" sz="2400" dirty="0">
                <a:latin typeface="+mn-ea"/>
              </a:rPr>
              <a:t>-NX </a:t>
            </a:r>
            <a:r>
              <a:rPr lang="ja-JP" altLang="en-US" sz="2400" dirty="0">
                <a:latin typeface="+mn-ea"/>
              </a:rPr>
              <a:t>勤怠管理 </a:t>
            </a:r>
            <a:r>
              <a:rPr lang="ja-JP" altLang="en-US" sz="1800" dirty="0">
                <a:latin typeface="+mn-ea"/>
              </a:rPr>
              <a:t>機能改善</a:t>
            </a:r>
            <a:r>
              <a:rPr lang="ja-JP" altLang="en-US" sz="2400" dirty="0">
                <a:latin typeface="+mn-ea"/>
              </a:rPr>
              <a:t> </a:t>
            </a:r>
            <a:br>
              <a:rPr lang="en-US" altLang="ja-JP" sz="2800" dirty="0"/>
            </a:br>
            <a:r>
              <a:rPr lang="ja-JP" altLang="en-US" sz="1800" dirty="0"/>
              <a:t>６．実績入力画面でのコメント定型文の追加対応</a:t>
            </a:r>
            <a:r>
              <a:rPr lang="en-US" altLang="ja-JP" sz="1800" dirty="0"/>
              <a:t>_</a:t>
            </a:r>
            <a:r>
              <a:rPr lang="ja-JP" altLang="en-US" sz="1800" dirty="0"/>
              <a:t>データ設定シート</a:t>
            </a:r>
            <a:endParaRPr kumimoji="1" lang="ja-JP" altLang="en-US" dirty="0"/>
          </a:p>
        </p:txBody>
      </p:sp>
      <p:sp>
        <p:nvSpPr>
          <p:cNvPr id="5" name="フッター プレースホルダー 4"/>
          <p:cNvSpPr>
            <a:spLocks noGrp="1"/>
          </p:cNvSpPr>
          <p:nvPr>
            <p:ph type="ftr" sz="quarter" idx="3"/>
          </p:nvPr>
        </p:nvSpPr>
        <p:spPr/>
        <p:txBody>
          <a:bodyPr/>
          <a:lstStyle/>
          <a:p>
            <a:r>
              <a:rPr lang="en-US" altLang="ja-JP"/>
              <a:t>©2026 Canon IT Solutions Inc. All rights reserved.</a:t>
            </a:r>
            <a:endParaRPr lang="ja-JP" altLang="en-US" dirty="0"/>
          </a:p>
        </p:txBody>
      </p:sp>
      <p:sp>
        <p:nvSpPr>
          <p:cNvPr id="11" name="テキスト プレースホルダー 2">
            <a:extLst>
              <a:ext uri="{FF2B5EF4-FFF2-40B4-BE49-F238E27FC236}">
                <a16:creationId xmlns:a16="http://schemas.microsoft.com/office/drawing/2014/main" id="{3E748C82-81DB-9488-EEE7-8C49899A8780}"/>
              </a:ext>
            </a:extLst>
          </p:cNvPr>
          <p:cNvSpPr txBox="1">
            <a:spLocks/>
          </p:cNvSpPr>
          <p:nvPr/>
        </p:nvSpPr>
        <p:spPr>
          <a:xfrm>
            <a:off x="358775" y="2041176"/>
            <a:ext cx="8426450" cy="710594"/>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ja-JP" altLang="en-US" sz="1400" b="1" dirty="0">
                <a:solidFill>
                  <a:srgbClr val="FFC000"/>
                </a:solidFill>
              </a:rPr>
              <a:t>■</a:t>
            </a:r>
            <a:r>
              <a:rPr lang="ja-JP" altLang="en-US" sz="1400" b="1" dirty="0">
                <a:solidFill>
                  <a:schemeClr val="tx2"/>
                </a:solidFill>
              </a:rPr>
              <a:t>背景</a:t>
            </a:r>
            <a:endParaRPr lang="en-US" altLang="ja-JP" sz="1400" b="1" dirty="0">
              <a:solidFill>
                <a:schemeClr val="tx2"/>
              </a:solidFill>
            </a:endParaRPr>
          </a:p>
          <a:p>
            <a:pPr>
              <a:lnSpc>
                <a:spcPts val="1900"/>
              </a:lnSpc>
              <a:buClr>
                <a:srgbClr val="F9BE00"/>
              </a:buClr>
            </a:pPr>
            <a:r>
              <a:rPr lang="ja-JP" altLang="en-US" dirty="0">
                <a:solidFill>
                  <a:prstClr val="black"/>
                </a:solidFill>
              </a:rPr>
              <a:t>　直行直帰や在宅勤務、乖離時間発生時等に固定化された文言での登録を簡易に行いたいとの要望がありました</a:t>
            </a:r>
            <a:endParaRPr lang="en-US" altLang="ja-JP" dirty="0">
              <a:solidFill>
                <a:prstClr val="black"/>
              </a:solidFill>
            </a:endParaRPr>
          </a:p>
        </p:txBody>
      </p:sp>
      <p:sp>
        <p:nvSpPr>
          <p:cNvPr id="12" name="テキスト プレースホルダー 2">
            <a:extLst>
              <a:ext uri="{FF2B5EF4-FFF2-40B4-BE49-F238E27FC236}">
                <a16:creationId xmlns:a16="http://schemas.microsoft.com/office/drawing/2014/main" id="{52A6E133-51EA-2617-942D-3280F0F4296C}"/>
              </a:ext>
            </a:extLst>
          </p:cNvPr>
          <p:cNvSpPr txBox="1">
            <a:spLocks/>
          </p:cNvSpPr>
          <p:nvPr/>
        </p:nvSpPr>
        <p:spPr>
          <a:xfrm>
            <a:off x="394022" y="2803652"/>
            <a:ext cx="8426450" cy="792435"/>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ja-JP" altLang="en-US" sz="1400" b="1" dirty="0">
                <a:solidFill>
                  <a:srgbClr val="FFC000"/>
                </a:solidFill>
              </a:rPr>
              <a:t>■</a:t>
            </a:r>
            <a:r>
              <a:rPr lang="ja-JP" altLang="en-US" sz="1400" b="1" dirty="0">
                <a:solidFill>
                  <a:schemeClr val="tx2"/>
                </a:solidFill>
              </a:rPr>
              <a:t>効果</a:t>
            </a:r>
            <a:endParaRPr lang="en-US" altLang="ja-JP" sz="1400" b="1" dirty="0">
              <a:solidFill>
                <a:schemeClr val="tx2"/>
              </a:solidFill>
            </a:endParaRPr>
          </a:p>
          <a:p>
            <a:r>
              <a:rPr lang="ja-JP" altLang="en-US" sz="1100" dirty="0">
                <a:solidFill>
                  <a:prstClr val="black"/>
                </a:solidFill>
              </a:rPr>
              <a:t>　</a:t>
            </a:r>
            <a:r>
              <a:rPr lang="ja-JP" altLang="en-US" dirty="0">
                <a:solidFill>
                  <a:prstClr val="black"/>
                </a:solidFill>
              </a:rPr>
              <a:t>勤務実績入力（日次）のコメント入力が簡易となります</a:t>
            </a:r>
            <a:endParaRPr lang="en-US" altLang="ja-JP" dirty="0">
              <a:solidFill>
                <a:prstClr val="black"/>
              </a:solidFill>
            </a:endParaRPr>
          </a:p>
        </p:txBody>
      </p:sp>
      <p:sp>
        <p:nvSpPr>
          <p:cNvPr id="8" name="テキスト プレースホルダー 2">
            <a:extLst>
              <a:ext uri="{FF2B5EF4-FFF2-40B4-BE49-F238E27FC236}">
                <a16:creationId xmlns:a16="http://schemas.microsoft.com/office/drawing/2014/main" id="{CD00D9D7-B993-D39D-2B20-190BD1FFEAFE}"/>
              </a:ext>
            </a:extLst>
          </p:cNvPr>
          <p:cNvSpPr txBox="1">
            <a:spLocks/>
          </p:cNvSpPr>
          <p:nvPr/>
        </p:nvSpPr>
        <p:spPr>
          <a:xfrm>
            <a:off x="358775" y="1203598"/>
            <a:ext cx="8426450" cy="828092"/>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ja-JP" altLang="en-US" sz="1400" b="1" dirty="0">
                <a:solidFill>
                  <a:srgbClr val="FFC000"/>
                </a:solidFill>
              </a:rPr>
              <a:t>■</a:t>
            </a:r>
            <a:r>
              <a:rPr lang="ja-JP" altLang="en-US" sz="1400" b="1" dirty="0">
                <a:solidFill>
                  <a:schemeClr val="tx2"/>
                </a:solidFill>
              </a:rPr>
              <a:t>機能概要</a:t>
            </a:r>
            <a:endParaRPr lang="en-US" altLang="ja-JP" sz="1400" b="1" dirty="0">
              <a:solidFill>
                <a:schemeClr val="tx2"/>
              </a:solidFill>
            </a:endParaRPr>
          </a:p>
          <a:p>
            <a:r>
              <a:rPr lang="ja-JP" altLang="en-US" dirty="0">
                <a:solidFill>
                  <a:prstClr val="black"/>
                </a:solidFill>
                <a:latin typeface="+mn-lt"/>
              </a:rPr>
              <a:t>　勤務</a:t>
            </a:r>
            <a:r>
              <a:rPr lang="ja-JP" altLang="en-US" dirty="0">
                <a:solidFill>
                  <a:prstClr val="black"/>
                </a:solidFill>
              </a:rPr>
              <a:t>実績入力（日次）画面でのコメントを事前に定型文登録できるようになりました</a:t>
            </a:r>
          </a:p>
          <a:p>
            <a:r>
              <a:rPr lang="ja-JP" altLang="en-US" dirty="0">
                <a:solidFill>
                  <a:prstClr val="black"/>
                </a:solidFill>
              </a:rPr>
              <a:t>　定型文登録はデータ設定シートより登録できます</a:t>
            </a:r>
            <a:endParaRPr lang="en-US" altLang="ja-JP" sz="1100" dirty="0">
              <a:solidFill>
                <a:prstClr val="black"/>
              </a:solidFill>
            </a:endParaRPr>
          </a:p>
        </p:txBody>
      </p:sp>
    </p:spTree>
    <p:extLst>
      <p:ext uri="{BB962C8B-B14F-4D97-AF65-F5344CB8AC3E}">
        <p14:creationId xmlns:p14="http://schemas.microsoft.com/office/powerpoint/2010/main" val="143750409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48</a:t>
            </a:fld>
            <a:endParaRPr kumimoji="1" lang="ja-JP" altLang="en-US" dirty="0"/>
          </a:p>
        </p:txBody>
      </p:sp>
      <p:sp>
        <p:nvSpPr>
          <p:cNvPr id="4" name="タイトル 3"/>
          <p:cNvSpPr>
            <a:spLocks noGrp="1"/>
          </p:cNvSpPr>
          <p:nvPr>
            <p:ph type="title"/>
          </p:nvPr>
        </p:nvSpPr>
        <p:spPr>
          <a:xfrm>
            <a:off x="358775" y="267494"/>
            <a:ext cx="8065225" cy="584267"/>
          </a:xfrm>
        </p:spPr>
        <p:txBody>
          <a:bodyPr/>
          <a:lstStyle/>
          <a:p>
            <a:r>
              <a:rPr lang="en-US" altLang="ja-JP" sz="2400" dirty="0" err="1">
                <a:latin typeface="+mn-ea"/>
              </a:rPr>
              <a:t>SuperStream</a:t>
            </a:r>
            <a:r>
              <a:rPr lang="en-US" altLang="ja-JP" sz="2400" dirty="0">
                <a:latin typeface="+mn-ea"/>
              </a:rPr>
              <a:t>-NX </a:t>
            </a:r>
            <a:r>
              <a:rPr lang="ja-JP" altLang="en-US" sz="2400" dirty="0">
                <a:latin typeface="+mn-ea"/>
              </a:rPr>
              <a:t>勤怠管理 </a:t>
            </a:r>
            <a:r>
              <a:rPr lang="ja-JP" altLang="en-US" sz="1800" dirty="0">
                <a:latin typeface="+mn-ea"/>
              </a:rPr>
              <a:t>機能改善</a:t>
            </a:r>
            <a:r>
              <a:rPr lang="ja-JP" altLang="en-US" sz="2400" dirty="0">
                <a:latin typeface="+mn-ea"/>
              </a:rPr>
              <a:t> </a:t>
            </a:r>
            <a:br>
              <a:rPr lang="en-US" altLang="ja-JP" sz="2400" dirty="0">
                <a:latin typeface="+mn-ea"/>
              </a:rPr>
            </a:br>
            <a:r>
              <a:rPr lang="ja-JP" altLang="en-US" sz="1800" dirty="0"/>
              <a:t>６．実績入力画面でのコメント定型文の追加対応</a:t>
            </a:r>
            <a:r>
              <a:rPr lang="en-US" altLang="ja-JP" sz="1800" dirty="0"/>
              <a:t>_</a:t>
            </a:r>
            <a:r>
              <a:rPr lang="ja-JP" altLang="en-US" sz="1800" dirty="0"/>
              <a:t>データ設定シート</a:t>
            </a:r>
            <a:endParaRPr kumimoji="1" lang="ja-JP" altLang="en-US" dirty="0"/>
          </a:p>
        </p:txBody>
      </p:sp>
      <p:sp>
        <p:nvSpPr>
          <p:cNvPr id="5" name="フッター プレースホルダー 4"/>
          <p:cNvSpPr>
            <a:spLocks noGrp="1"/>
          </p:cNvSpPr>
          <p:nvPr>
            <p:ph type="ftr" sz="quarter" idx="3"/>
          </p:nvPr>
        </p:nvSpPr>
        <p:spPr/>
        <p:txBody>
          <a:bodyPr/>
          <a:lstStyle/>
          <a:p>
            <a:r>
              <a:rPr lang="en-US" altLang="ja-JP"/>
              <a:t>©2026 Canon IT Solutions Inc. All rights reserved.</a:t>
            </a:r>
            <a:endParaRPr lang="ja-JP" altLang="en-US" dirty="0"/>
          </a:p>
        </p:txBody>
      </p:sp>
      <p:pic>
        <p:nvPicPr>
          <p:cNvPr id="8" name="図 7">
            <a:extLst>
              <a:ext uri="{FF2B5EF4-FFF2-40B4-BE49-F238E27FC236}">
                <a16:creationId xmlns:a16="http://schemas.microsoft.com/office/drawing/2014/main" id="{9A18F6C1-F8A2-BC3A-061F-8FAB2A0C982F}"/>
              </a:ext>
            </a:extLst>
          </p:cNvPr>
          <p:cNvPicPr>
            <a:picLocks noChangeAspect="1"/>
          </p:cNvPicPr>
          <p:nvPr/>
        </p:nvPicPr>
        <p:blipFill>
          <a:blip r:embed="rId2"/>
          <a:stretch>
            <a:fillRect/>
          </a:stretch>
        </p:blipFill>
        <p:spPr>
          <a:xfrm>
            <a:off x="2699792" y="1923678"/>
            <a:ext cx="5837734" cy="2347287"/>
          </a:xfrm>
          <a:prstGeom prst="rect">
            <a:avLst/>
          </a:prstGeom>
        </p:spPr>
      </p:pic>
      <p:grpSp>
        <p:nvGrpSpPr>
          <p:cNvPr id="11" name="グループ化 10">
            <a:extLst>
              <a:ext uri="{FF2B5EF4-FFF2-40B4-BE49-F238E27FC236}">
                <a16:creationId xmlns:a16="http://schemas.microsoft.com/office/drawing/2014/main" id="{D0C5B93A-4154-8EAC-E6C3-516549D7B487}"/>
              </a:ext>
            </a:extLst>
          </p:cNvPr>
          <p:cNvGrpSpPr/>
          <p:nvPr/>
        </p:nvGrpSpPr>
        <p:grpSpPr>
          <a:xfrm>
            <a:off x="431544" y="962002"/>
            <a:ext cx="4328764" cy="731623"/>
            <a:chOff x="431544" y="962002"/>
            <a:chExt cx="4328764" cy="731623"/>
          </a:xfrm>
        </p:grpSpPr>
        <p:pic>
          <p:nvPicPr>
            <p:cNvPr id="6" name="図 5">
              <a:extLst>
                <a:ext uri="{FF2B5EF4-FFF2-40B4-BE49-F238E27FC236}">
                  <a16:creationId xmlns:a16="http://schemas.microsoft.com/office/drawing/2014/main" id="{57BEC777-5AE2-1D28-3C68-8859DB4ED847}"/>
                </a:ext>
              </a:extLst>
            </p:cNvPr>
            <p:cNvPicPr>
              <a:picLocks noChangeAspect="1"/>
            </p:cNvPicPr>
            <p:nvPr/>
          </p:nvPicPr>
          <p:blipFill>
            <a:blip r:embed="rId3"/>
            <a:stretch>
              <a:fillRect/>
            </a:stretch>
          </p:blipFill>
          <p:spPr>
            <a:xfrm>
              <a:off x="431544" y="962002"/>
              <a:ext cx="4328764" cy="731622"/>
            </a:xfrm>
            <a:prstGeom prst="rect">
              <a:avLst/>
            </a:prstGeom>
          </p:spPr>
        </p:pic>
        <p:sp>
          <p:nvSpPr>
            <p:cNvPr id="9" name="正方形/長方形 8">
              <a:extLst>
                <a:ext uri="{FF2B5EF4-FFF2-40B4-BE49-F238E27FC236}">
                  <a16:creationId xmlns:a16="http://schemas.microsoft.com/office/drawing/2014/main" id="{65B14612-0B9D-1881-4F6E-6C390865BEFD}"/>
                </a:ext>
              </a:extLst>
            </p:cNvPr>
            <p:cNvSpPr/>
            <p:nvPr/>
          </p:nvSpPr>
          <p:spPr>
            <a:xfrm>
              <a:off x="1367644" y="962003"/>
              <a:ext cx="2232248" cy="731622"/>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ja-JP" altLang="en-US" sz="1350">
                <a:solidFill>
                  <a:prstClr val="white"/>
                </a:solidFill>
                <a:latin typeface="メイリオ"/>
                <a:ea typeface="メイリオ"/>
              </a:endParaRPr>
            </a:p>
          </p:txBody>
        </p:sp>
      </p:grpSp>
      <p:sp>
        <p:nvSpPr>
          <p:cNvPr id="10" name="正方形/長方形 9">
            <a:extLst>
              <a:ext uri="{FF2B5EF4-FFF2-40B4-BE49-F238E27FC236}">
                <a16:creationId xmlns:a16="http://schemas.microsoft.com/office/drawing/2014/main" id="{D40C5A4C-0094-78F6-3B6D-4196CD21BC5F}"/>
              </a:ext>
            </a:extLst>
          </p:cNvPr>
          <p:cNvSpPr/>
          <p:nvPr/>
        </p:nvSpPr>
        <p:spPr>
          <a:xfrm>
            <a:off x="3911858" y="3132061"/>
            <a:ext cx="2604357" cy="951858"/>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ja-JP" altLang="en-US" sz="1350">
              <a:solidFill>
                <a:prstClr val="white"/>
              </a:solidFill>
              <a:latin typeface="メイリオ"/>
              <a:ea typeface="メイリオ"/>
            </a:endParaRPr>
          </a:p>
        </p:txBody>
      </p:sp>
    </p:spTree>
    <p:extLst>
      <p:ext uri="{BB962C8B-B14F-4D97-AF65-F5344CB8AC3E}">
        <p14:creationId xmlns:p14="http://schemas.microsoft.com/office/powerpoint/2010/main" val="210305557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49</a:t>
            </a:fld>
            <a:endParaRPr kumimoji="1" lang="ja-JP" altLang="en-US" dirty="0"/>
          </a:p>
        </p:txBody>
      </p:sp>
      <p:sp>
        <p:nvSpPr>
          <p:cNvPr id="4" name="タイトル 3"/>
          <p:cNvSpPr>
            <a:spLocks noGrp="1"/>
          </p:cNvSpPr>
          <p:nvPr>
            <p:ph type="title"/>
          </p:nvPr>
        </p:nvSpPr>
        <p:spPr>
          <a:xfrm>
            <a:off x="358775" y="267494"/>
            <a:ext cx="8065225" cy="584267"/>
          </a:xfrm>
        </p:spPr>
        <p:txBody>
          <a:bodyPr/>
          <a:lstStyle/>
          <a:p>
            <a:r>
              <a:rPr lang="en-US" altLang="ja-JP" sz="2400" dirty="0" err="1">
                <a:latin typeface="+mn-ea"/>
              </a:rPr>
              <a:t>SuperStream</a:t>
            </a:r>
            <a:r>
              <a:rPr lang="en-US" altLang="ja-JP" sz="2400" dirty="0">
                <a:latin typeface="+mn-ea"/>
              </a:rPr>
              <a:t>-NX </a:t>
            </a:r>
            <a:r>
              <a:rPr lang="ja-JP" altLang="en-US" sz="2400" dirty="0">
                <a:latin typeface="+mn-ea"/>
              </a:rPr>
              <a:t>勤怠管理 </a:t>
            </a:r>
            <a:r>
              <a:rPr lang="ja-JP" altLang="en-US" sz="1800" dirty="0">
                <a:latin typeface="+mn-ea"/>
              </a:rPr>
              <a:t>機能改善</a:t>
            </a:r>
            <a:r>
              <a:rPr lang="ja-JP" altLang="en-US" sz="2400" dirty="0">
                <a:latin typeface="+mn-ea"/>
              </a:rPr>
              <a:t> </a:t>
            </a:r>
            <a:br>
              <a:rPr lang="en-US" altLang="ja-JP" sz="2800" dirty="0"/>
            </a:br>
            <a:r>
              <a:rPr lang="ja-JP" altLang="en-US" sz="1800" dirty="0"/>
              <a:t>７．休暇台帳全社確認機能</a:t>
            </a:r>
            <a:endParaRPr kumimoji="1" lang="ja-JP" altLang="en-US" dirty="0"/>
          </a:p>
        </p:txBody>
      </p:sp>
      <p:sp>
        <p:nvSpPr>
          <p:cNvPr id="5" name="フッター プレースホルダー 4"/>
          <p:cNvSpPr>
            <a:spLocks noGrp="1"/>
          </p:cNvSpPr>
          <p:nvPr>
            <p:ph type="ftr" sz="quarter" idx="3"/>
          </p:nvPr>
        </p:nvSpPr>
        <p:spPr/>
        <p:txBody>
          <a:bodyPr/>
          <a:lstStyle/>
          <a:p>
            <a:r>
              <a:rPr lang="en-US" altLang="ja-JP"/>
              <a:t>©2026 Canon IT Solutions Inc. All rights reserved.</a:t>
            </a:r>
            <a:endParaRPr lang="ja-JP" altLang="en-US" dirty="0"/>
          </a:p>
        </p:txBody>
      </p:sp>
      <p:sp>
        <p:nvSpPr>
          <p:cNvPr id="11" name="テキスト プレースホルダー 2">
            <a:extLst>
              <a:ext uri="{FF2B5EF4-FFF2-40B4-BE49-F238E27FC236}">
                <a16:creationId xmlns:a16="http://schemas.microsoft.com/office/drawing/2014/main" id="{3E748C82-81DB-9488-EEE7-8C49899A8780}"/>
              </a:ext>
            </a:extLst>
          </p:cNvPr>
          <p:cNvSpPr txBox="1">
            <a:spLocks/>
          </p:cNvSpPr>
          <p:nvPr/>
        </p:nvSpPr>
        <p:spPr>
          <a:xfrm>
            <a:off x="358775" y="2041176"/>
            <a:ext cx="8426450" cy="710594"/>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ja-JP" altLang="en-US" sz="1400" b="1" dirty="0">
                <a:solidFill>
                  <a:srgbClr val="FFC000"/>
                </a:solidFill>
              </a:rPr>
              <a:t>■</a:t>
            </a:r>
            <a:r>
              <a:rPr lang="ja-JP" altLang="en-US" sz="1400" b="1" dirty="0">
                <a:solidFill>
                  <a:schemeClr val="tx2"/>
                </a:solidFill>
              </a:rPr>
              <a:t>背景</a:t>
            </a:r>
            <a:endParaRPr lang="en-US" altLang="ja-JP" sz="1400" b="1" dirty="0">
              <a:solidFill>
                <a:schemeClr val="tx2"/>
              </a:solidFill>
            </a:endParaRPr>
          </a:p>
          <a:p>
            <a:pPr>
              <a:lnSpc>
                <a:spcPts val="1900"/>
              </a:lnSpc>
              <a:buClr>
                <a:srgbClr val="F9BE00"/>
              </a:buClr>
            </a:pPr>
            <a:r>
              <a:rPr lang="ja-JP" altLang="en-US" dirty="0">
                <a:solidFill>
                  <a:prstClr val="black"/>
                </a:solidFill>
              </a:rPr>
              <a:t>　休暇台帳は従来、複数名出力する場合は各休暇のサマリ情報のみで</a:t>
            </a:r>
            <a:endParaRPr lang="en-US" altLang="ja-JP" dirty="0">
              <a:solidFill>
                <a:prstClr val="black"/>
              </a:solidFill>
            </a:endParaRPr>
          </a:p>
          <a:p>
            <a:pPr>
              <a:lnSpc>
                <a:spcPts val="1900"/>
              </a:lnSpc>
              <a:buClr>
                <a:srgbClr val="F9BE00"/>
              </a:buClr>
            </a:pPr>
            <a:r>
              <a:rPr lang="ja-JP" altLang="en-US" dirty="0">
                <a:solidFill>
                  <a:prstClr val="black"/>
                </a:solidFill>
              </a:rPr>
              <a:t>　詳細</a:t>
            </a:r>
            <a:r>
              <a:rPr lang="en-US" altLang="ja-JP" dirty="0">
                <a:solidFill>
                  <a:prstClr val="black"/>
                </a:solidFill>
              </a:rPr>
              <a:t>(</a:t>
            </a:r>
            <a:r>
              <a:rPr lang="ja-JP" altLang="en-US" dirty="0">
                <a:solidFill>
                  <a:prstClr val="black"/>
                </a:solidFill>
              </a:rPr>
              <a:t>付与日、消化日等）を確認</a:t>
            </a:r>
            <a:r>
              <a:rPr lang="en-US" altLang="ja-JP" dirty="0">
                <a:solidFill>
                  <a:prstClr val="black"/>
                </a:solidFill>
              </a:rPr>
              <a:t>/</a:t>
            </a:r>
            <a:r>
              <a:rPr lang="ja-JP" altLang="en-US" dirty="0">
                <a:solidFill>
                  <a:prstClr val="black"/>
                </a:solidFill>
              </a:rPr>
              <a:t>出力するには個人別で実行する必要があり業務負荷がかかっていました</a:t>
            </a:r>
            <a:endParaRPr lang="en-US" altLang="ja-JP" dirty="0">
              <a:solidFill>
                <a:prstClr val="black"/>
              </a:solidFill>
            </a:endParaRPr>
          </a:p>
        </p:txBody>
      </p:sp>
      <p:sp>
        <p:nvSpPr>
          <p:cNvPr id="12" name="テキスト プレースホルダー 2">
            <a:extLst>
              <a:ext uri="{FF2B5EF4-FFF2-40B4-BE49-F238E27FC236}">
                <a16:creationId xmlns:a16="http://schemas.microsoft.com/office/drawing/2014/main" id="{52A6E133-51EA-2617-942D-3280F0F4296C}"/>
              </a:ext>
            </a:extLst>
          </p:cNvPr>
          <p:cNvSpPr txBox="1">
            <a:spLocks/>
          </p:cNvSpPr>
          <p:nvPr/>
        </p:nvSpPr>
        <p:spPr>
          <a:xfrm>
            <a:off x="359532" y="2859435"/>
            <a:ext cx="8426450" cy="792435"/>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ja-JP" altLang="en-US" sz="1400" b="1" dirty="0">
                <a:solidFill>
                  <a:srgbClr val="FFC000"/>
                </a:solidFill>
              </a:rPr>
              <a:t>■</a:t>
            </a:r>
            <a:r>
              <a:rPr lang="ja-JP" altLang="en-US" sz="1400" b="1" dirty="0">
                <a:solidFill>
                  <a:schemeClr val="tx2"/>
                </a:solidFill>
              </a:rPr>
              <a:t>効果</a:t>
            </a:r>
            <a:endParaRPr lang="en-US" altLang="ja-JP" sz="1400" b="1" dirty="0">
              <a:solidFill>
                <a:schemeClr val="tx2"/>
              </a:solidFill>
            </a:endParaRPr>
          </a:p>
          <a:p>
            <a:pPr>
              <a:lnSpc>
                <a:spcPts val="1900"/>
              </a:lnSpc>
              <a:buClr>
                <a:srgbClr val="F9BE00"/>
              </a:buClr>
            </a:pPr>
            <a:r>
              <a:rPr lang="ja-JP" altLang="en-US" sz="1100" dirty="0">
                <a:solidFill>
                  <a:prstClr val="black"/>
                </a:solidFill>
              </a:rPr>
              <a:t>　</a:t>
            </a:r>
            <a:r>
              <a:rPr lang="ja-JP" altLang="en-US" dirty="0">
                <a:solidFill>
                  <a:prstClr val="black"/>
                </a:solidFill>
              </a:rPr>
              <a:t>複数名詳細を表示・出力できるようになり、特別休暇や振休・代休等の詳細を確認</a:t>
            </a:r>
            <a:r>
              <a:rPr lang="en-US" altLang="ja-JP" dirty="0">
                <a:solidFill>
                  <a:prstClr val="black"/>
                </a:solidFill>
              </a:rPr>
              <a:t>/</a:t>
            </a:r>
            <a:r>
              <a:rPr lang="ja-JP" altLang="en-US" dirty="0">
                <a:solidFill>
                  <a:prstClr val="black"/>
                </a:solidFill>
              </a:rPr>
              <a:t>チェックを行う業務負荷を</a:t>
            </a:r>
          </a:p>
          <a:p>
            <a:pPr>
              <a:lnSpc>
                <a:spcPts val="1900"/>
              </a:lnSpc>
              <a:buClr>
                <a:srgbClr val="F9BE00"/>
              </a:buClr>
            </a:pPr>
            <a:r>
              <a:rPr lang="ja-JP" altLang="en-US" dirty="0">
                <a:solidFill>
                  <a:prstClr val="black"/>
                </a:solidFill>
              </a:rPr>
              <a:t>　軽減できます</a:t>
            </a:r>
          </a:p>
          <a:p>
            <a:pPr>
              <a:lnSpc>
                <a:spcPts val="1900"/>
              </a:lnSpc>
              <a:buClr>
                <a:srgbClr val="F9BE00"/>
              </a:buClr>
            </a:pPr>
            <a:endParaRPr lang="ja-JP" altLang="en-US" sz="1100" dirty="0">
              <a:solidFill>
                <a:prstClr val="black"/>
              </a:solidFill>
            </a:endParaRPr>
          </a:p>
          <a:p>
            <a:pPr>
              <a:lnSpc>
                <a:spcPts val="1900"/>
              </a:lnSpc>
              <a:buClr>
                <a:srgbClr val="F9BE00"/>
              </a:buClr>
            </a:pPr>
            <a:endParaRPr lang="en-US" altLang="ja-JP" dirty="0">
              <a:solidFill>
                <a:prstClr val="black"/>
              </a:solidFill>
              <a:latin typeface="+mn-lt"/>
            </a:endParaRPr>
          </a:p>
        </p:txBody>
      </p:sp>
      <p:sp>
        <p:nvSpPr>
          <p:cNvPr id="8" name="テキスト プレースホルダー 2">
            <a:extLst>
              <a:ext uri="{FF2B5EF4-FFF2-40B4-BE49-F238E27FC236}">
                <a16:creationId xmlns:a16="http://schemas.microsoft.com/office/drawing/2014/main" id="{CD00D9D7-B993-D39D-2B20-190BD1FFEAFE}"/>
              </a:ext>
            </a:extLst>
          </p:cNvPr>
          <p:cNvSpPr txBox="1">
            <a:spLocks/>
          </p:cNvSpPr>
          <p:nvPr/>
        </p:nvSpPr>
        <p:spPr>
          <a:xfrm>
            <a:off x="358775" y="1203598"/>
            <a:ext cx="8426450" cy="828092"/>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ja-JP" altLang="en-US" sz="1400" b="1" dirty="0">
                <a:solidFill>
                  <a:srgbClr val="FFC000"/>
                </a:solidFill>
              </a:rPr>
              <a:t>■</a:t>
            </a:r>
            <a:r>
              <a:rPr lang="ja-JP" altLang="en-US" sz="1400" b="1" dirty="0">
                <a:solidFill>
                  <a:schemeClr val="tx2"/>
                </a:solidFill>
              </a:rPr>
              <a:t>機能概要</a:t>
            </a:r>
            <a:endParaRPr lang="en-US" altLang="ja-JP" sz="1400" b="1" dirty="0">
              <a:solidFill>
                <a:schemeClr val="tx2"/>
              </a:solidFill>
            </a:endParaRPr>
          </a:p>
          <a:p>
            <a:r>
              <a:rPr lang="ja-JP" altLang="en-US" sz="1100" dirty="0">
                <a:solidFill>
                  <a:prstClr val="black"/>
                </a:solidFill>
                <a:latin typeface="+mn-lt"/>
              </a:rPr>
              <a:t>　</a:t>
            </a:r>
            <a:r>
              <a:rPr lang="ja-JP" altLang="en-US" dirty="0">
                <a:solidFill>
                  <a:prstClr val="black"/>
                </a:solidFill>
                <a:latin typeface="+mn-lt"/>
              </a:rPr>
              <a:t>休暇台帳の詳細情報</a:t>
            </a:r>
            <a:r>
              <a:rPr lang="en-US" altLang="ja-JP" dirty="0">
                <a:solidFill>
                  <a:prstClr val="black"/>
                </a:solidFill>
                <a:latin typeface="+mn-lt"/>
              </a:rPr>
              <a:t>(</a:t>
            </a:r>
            <a:r>
              <a:rPr lang="ja-JP" altLang="en-US" dirty="0">
                <a:solidFill>
                  <a:prstClr val="black"/>
                </a:solidFill>
                <a:latin typeface="+mn-lt"/>
              </a:rPr>
              <a:t>日単位での繰越</a:t>
            </a:r>
            <a:r>
              <a:rPr lang="en-US" altLang="ja-JP" dirty="0">
                <a:solidFill>
                  <a:prstClr val="black"/>
                </a:solidFill>
                <a:latin typeface="+mn-lt"/>
              </a:rPr>
              <a:t>/</a:t>
            </a:r>
            <a:r>
              <a:rPr lang="ja-JP" altLang="en-US" dirty="0">
                <a:solidFill>
                  <a:prstClr val="black"/>
                </a:solidFill>
                <a:latin typeface="+mn-lt"/>
              </a:rPr>
              <a:t>付与</a:t>
            </a:r>
            <a:r>
              <a:rPr lang="en-US" altLang="ja-JP" dirty="0">
                <a:solidFill>
                  <a:prstClr val="black"/>
                </a:solidFill>
                <a:latin typeface="+mn-lt"/>
              </a:rPr>
              <a:t>/</a:t>
            </a:r>
            <a:r>
              <a:rPr lang="ja-JP" altLang="en-US" dirty="0">
                <a:solidFill>
                  <a:prstClr val="black"/>
                </a:solidFill>
                <a:latin typeface="+mn-lt"/>
              </a:rPr>
              <a:t>消化</a:t>
            </a:r>
            <a:r>
              <a:rPr lang="en-US" altLang="ja-JP" dirty="0">
                <a:solidFill>
                  <a:prstClr val="black"/>
                </a:solidFill>
                <a:latin typeface="+mn-lt"/>
              </a:rPr>
              <a:t>)</a:t>
            </a:r>
            <a:r>
              <a:rPr lang="ja-JP" altLang="en-US" dirty="0">
                <a:solidFill>
                  <a:prstClr val="black"/>
                </a:solidFill>
                <a:latin typeface="+mn-lt"/>
              </a:rPr>
              <a:t>は個人別の表示</a:t>
            </a:r>
            <a:r>
              <a:rPr lang="en-US" altLang="ja-JP" dirty="0">
                <a:solidFill>
                  <a:prstClr val="black"/>
                </a:solidFill>
                <a:latin typeface="+mn-lt"/>
              </a:rPr>
              <a:t>/</a:t>
            </a:r>
            <a:r>
              <a:rPr lang="ja-JP" altLang="en-US" dirty="0">
                <a:solidFill>
                  <a:prstClr val="black"/>
                </a:solidFill>
                <a:latin typeface="+mn-lt"/>
              </a:rPr>
              <a:t>出力でしたが</a:t>
            </a:r>
          </a:p>
          <a:p>
            <a:r>
              <a:rPr lang="ja-JP" altLang="en-US" dirty="0">
                <a:solidFill>
                  <a:prstClr val="black"/>
                </a:solidFill>
                <a:latin typeface="+mn-lt"/>
              </a:rPr>
              <a:t>   対象範囲の全件を表示・出力できるようにしました</a:t>
            </a:r>
            <a:endParaRPr lang="en-US" altLang="ja-JP" dirty="0">
              <a:solidFill>
                <a:prstClr val="black"/>
              </a:solidFill>
              <a:latin typeface="+mn-lt"/>
            </a:endParaRPr>
          </a:p>
          <a:p>
            <a:pPr>
              <a:lnSpc>
                <a:spcPts val="1900"/>
              </a:lnSpc>
              <a:buClr>
                <a:srgbClr val="F9BE00"/>
              </a:buClr>
            </a:pPr>
            <a:r>
              <a:rPr lang="ja-JP" altLang="en-US" sz="1100" dirty="0">
                <a:solidFill>
                  <a:prstClr val="black"/>
                </a:solidFill>
                <a:latin typeface="+mn-lt"/>
              </a:rPr>
              <a:t>　</a:t>
            </a:r>
            <a:endParaRPr lang="en-US" altLang="ja-JP" sz="1100" dirty="0">
              <a:solidFill>
                <a:prstClr val="black"/>
              </a:solidFill>
            </a:endParaRPr>
          </a:p>
        </p:txBody>
      </p:sp>
    </p:spTree>
    <p:extLst>
      <p:ext uri="{BB962C8B-B14F-4D97-AF65-F5344CB8AC3E}">
        <p14:creationId xmlns:p14="http://schemas.microsoft.com/office/powerpoint/2010/main" val="2471480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5</a:t>
            </a:fld>
            <a:endParaRPr kumimoji="1" lang="ja-JP" altLang="en-US" dirty="0"/>
          </a:p>
        </p:txBody>
      </p:sp>
      <p:sp>
        <p:nvSpPr>
          <p:cNvPr id="4" name="タイトル 3"/>
          <p:cNvSpPr>
            <a:spLocks noGrp="1"/>
          </p:cNvSpPr>
          <p:nvPr>
            <p:ph type="title"/>
          </p:nvPr>
        </p:nvSpPr>
        <p:spPr>
          <a:xfrm>
            <a:off x="358775" y="267494"/>
            <a:ext cx="8065225" cy="584267"/>
          </a:xfrm>
        </p:spPr>
        <p:txBody>
          <a:bodyPr/>
          <a:lstStyle/>
          <a:p>
            <a:r>
              <a:rPr lang="en-US" altLang="ja-JP" sz="2400" dirty="0" err="1">
                <a:latin typeface="+mn-ea"/>
              </a:rPr>
              <a:t>SuperStream</a:t>
            </a:r>
            <a:r>
              <a:rPr lang="en-US" altLang="ja-JP" sz="2400" dirty="0">
                <a:latin typeface="+mn-ea"/>
              </a:rPr>
              <a:t>-NX </a:t>
            </a:r>
            <a:r>
              <a:rPr lang="ja-JP" altLang="en-US" sz="2400" dirty="0">
                <a:latin typeface="+mn-ea"/>
              </a:rPr>
              <a:t>人事給与管理 </a:t>
            </a:r>
            <a:r>
              <a:rPr lang="ja-JP" altLang="en-US" sz="1800" dirty="0">
                <a:latin typeface="+mn-ea"/>
              </a:rPr>
              <a:t>機能改善</a:t>
            </a:r>
            <a:r>
              <a:rPr lang="ja-JP" altLang="en-US" sz="2400" dirty="0">
                <a:latin typeface="+mn-ea"/>
              </a:rPr>
              <a:t> </a:t>
            </a:r>
            <a:br>
              <a:rPr lang="en-US" altLang="ja-JP" sz="2800" dirty="0"/>
            </a:br>
            <a:r>
              <a:rPr lang="ja-JP" altLang="en-US" sz="1800" dirty="0"/>
              <a:t>１．</a:t>
            </a:r>
            <a:r>
              <a:rPr lang="en-US" altLang="ja-JP" sz="1800" dirty="0"/>
              <a:t>【</a:t>
            </a:r>
            <a:r>
              <a:rPr lang="ja-JP" altLang="en-US" sz="1800" dirty="0"/>
              <a:t>電子申請</a:t>
            </a:r>
            <a:r>
              <a:rPr lang="en-US" altLang="ja-JP" sz="1800" dirty="0"/>
              <a:t>】</a:t>
            </a:r>
            <a:r>
              <a:rPr lang="ja-JP" altLang="en-US" sz="1800" dirty="0"/>
              <a:t>雇用保険届書データ作成の</a:t>
            </a:r>
            <a:br>
              <a:rPr lang="en-US" altLang="ja-JP" sz="1800" dirty="0"/>
            </a:br>
            <a:r>
              <a:rPr lang="ja-JP" altLang="en-US" sz="1800" dirty="0"/>
              <a:t>「被保険者資格喪失届（離職票交付あり）」項目追加対応</a:t>
            </a:r>
            <a:endParaRPr kumimoji="1" lang="ja-JP" altLang="en-US" dirty="0"/>
          </a:p>
        </p:txBody>
      </p:sp>
      <p:sp>
        <p:nvSpPr>
          <p:cNvPr id="5" name="フッター プレースホルダー 4"/>
          <p:cNvSpPr>
            <a:spLocks noGrp="1"/>
          </p:cNvSpPr>
          <p:nvPr>
            <p:ph type="ftr" sz="quarter" idx="3"/>
          </p:nvPr>
        </p:nvSpPr>
        <p:spPr/>
        <p:txBody>
          <a:bodyPr/>
          <a:lstStyle/>
          <a:p>
            <a:r>
              <a:rPr lang="en-US" altLang="ja-JP"/>
              <a:t>©2026 Canon IT Solutions Inc. All rights reserved.</a:t>
            </a:r>
            <a:endParaRPr lang="ja-JP" altLang="en-US" dirty="0"/>
          </a:p>
        </p:txBody>
      </p:sp>
      <p:sp>
        <p:nvSpPr>
          <p:cNvPr id="7" name="テキスト プレースホルダー 2">
            <a:extLst>
              <a:ext uri="{FF2B5EF4-FFF2-40B4-BE49-F238E27FC236}">
                <a16:creationId xmlns:a16="http://schemas.microsoft.com/office/drawing/2014/main" id="{E01BD45B-F4CF-4112-20F0-BBC9D1E590DE}"/>
              </a:ext>
            </a:extLst>
          </p:cNvPr>
          <p:cNvSpPr txBox="1">
            <a:spLocks/>
          </p:cNvSpPr>
          <p:nvPr/>
        </p:nvSpPr>
        <p:spPr>
          <a:xfrm>
            <a:off x="358775" y="2545232"/>
            <a:ext cx="8426450" cy="710594"/>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ja-JP" altLang="en-US" sz="1400" b="1" dirty="0">
                <a:solidFill>
                  <a:srgbClr val="FFC000"/>
                </a:solidFill>
              </a:rPr>
              <a:t>■</a:t>
            </a:r>
            <a:r>
              <a:rPr lang="ja-JP" altLang="en-US" sz="1400" b="1" dirty="0">
                <a:solidFill>
                  <a:schemeClr val="tx2"/>
                </a:solidFill>
              </a:rPr>
              <a:t>背景</a:t>
            </a:r>
            <a:endParaRPr lang="en-US" altLang="ja-JP" sz="1400" b="1" dirty="0">
              <a:solidFill>
                <a:schemeClr val="tx2"/>
              </a:solidFill>
            </a:endParaRPr>
          </a:p>
          <a:p>
            <a:pPr>
              <a:lnSpc>
                <a:spcPts val="1900"/>
              </a:lnSpc>
              <a:buClr>
                <a:srgbClr val="F9BE00"/>
              </a:buClr>
            </a:pPr>
            <a:r>
              <a:rPr lang="ja-JP" altLang="en-US" dirty="0">
                <a:solidFill>
                  <a:prstClr val="black"/>
                </a:solidFill>
              </a:rPr>
              <a:t>　既存機能では「賃金に関する特記事項」の設定ができなかった</a:t>
            </a:r>
            <a:r>
              <a:rPr lang="ja-JP" altLang="en-US" sz="1100" dirty="0">
                <a:solidFill>
                  <a:prstClr val="black"/>
                </a:solidFill>
              </a:rPr>
              <a:t>　</a:t>
            </a:r>
            <a:endParaRPr lang="en-US" altLang="ja-JP" sz="1100" dirty="0">
              <a:solidFill>
                <a:prstClr val="black"/>
              </a:solidFill>
            </a:endParaRPr>
          </a:p>
        </p:txBody>
      </p:sp>
      <p:sp>
        <p:nvSpPr>
          <p:cNvPr id="9" name="テキスト プレースホルダー 2">
            <a:extLst>
              <a:ext uri="{FF2B5EF4-FFF2-40B4-BE49-F238E27FC236}">
                <a16:creationId xmlns:a16="http://schemas.microsoft.com/office/drawing/2014/main" id="{2945031A-8867-45E4-7F94-A4CC00208095}"/>
              </a:ext>
            </a:extLst>
          </p:cNvPr>
          <p:cNvSpPr txBox="1">
            <a:spLocks/>
          </p:cNvSpPr>
          <p:nvPr/>
        </p:nvSpPr>
        <p:spPr>
          <a:xfrm>
            <a:off x="359532" y="3255826"/>
            <a:ext cx="8426450" cy="792435"/>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ja-JP" altLang="en-US" sz="1400" b="1" dirty="0">
                <a:solidFill>
                  <a:srgbClr val="FFC000"/>
                </a:solidFill>
              </a:rPr>
              <a:t>■</a:t>
            </a:r>
            <a:r>
              <a:rPr lang="ja-JP" altLang="en-US" sz="1400" b="1" dirty="0">
                <a:solidFill>
                  <a:schemeClr val="tx2"/>
                </a:solidFill>
              </a:rPr>
              <a:t>効果</a:t>
            </a:r>
            <a:endParaRPr lang="en-US" altLang="ja-JP" sz="1400" b="1" dirty="0">
              <a:solidFill>
                <a:schemeClr val="tx2"/>
              </a:solidFill>
            </a:endParaRPr>
          </a:p>
          <a:p>
            <a:pPr>
              <a:lnSpc>
                <a:spcPts val="1900"/>
              </a:lnSpc>
              <a:buClr>
                <a:srgbClr val="F9BE00"/>
              </a:buClr>
            </a:pPr>
            <a:r>
              <a:rPr lang="ja-JP" altLang="en-US" dirty="0">
                <a:solidFill>
                  <a:prstClr val="black"/>
                </a:solidFill>
              </a:rPr>
              <a:t>　「賃金に関する特記事項」・「賃金に関する特記事項（続紙用）」を項目追加し</a:t>
            </a:r>
            <a:endParaRPr lang="en-US" altLang="ja-JP" dirty="0">
              <a:solidFill>
                <a:prstClr val="black"/>
              </a:solidFill>
            </a:endParaRPr>
          </a:p>
          <a:p>
            <a:pPr>
              <a:lnSpc>
                <a:spcPts val="1900"/>
              </a:lnSpc>
              <a:buClr>
                <a:srgbClr val="F9BE00"/>
              </a:buClr>
            </a:pPr>
            <a:r>
              <a:rPr lang="ja-JP" altLang="en-US" dirty="0">
                <a:solidFill>
                  <a:prstClr val="black"/>
                </a:solidFill>
              </a:rPr>
              <a:t>　毎月支払われる賃金以外で、</a:t>
            </a:r>
            <a:r>
              <a:rPr lang="en-US" altLang="ja-JP" dirty="0">
                <a:solidFill>
                  <a:prstClr val="black"/>
                </a:solidFill>
              </a:rPr>
              <a:t>3</a:t>
            </a:r>
            <a:r>
              <a:rPr lang="ja-JP" altLang="en-US" dirty="0">
                <a:solidFill>
                  <a:prstClr val="black"/>
                </a:solidFill>
              </a:rPr>
              <a:t>か月以内の期間毎に支払っている特別な賃金がある場合、</a:t>
            </a:r>
            <a:endParaRPr lang="en-US" altLang="ja-JP" dirty="0">
              <a:solidFill>
                <a:prstClr val="black"/>
              </a:solidFill>
            </a:endParaRPr>
          </a:p>
          <a:p>
            <a:pPr>
              <a:lnSpc>
                <a:spcPts val="1900"/>
              </a:lnSpc>
              <a:buClr>
                <a:srgbClr val="F9BE00"/>
              </a:buClr>
            </a:pPr>
            <a:r>
              <a:rPr lang="ja-JP" altLang="en-US" dirty="0">
                <a:solidFill>
                  <a:prstClr val="black"/>
                </a:solidFill>
              </a:rPr>
              <a:t>　支給日や名称、金額を編集できるよう対応</a:t>
            </a:r>
            <a:endParaRPr lang="en-US" altLang="ja-JP" dirty="0">
              <a:solidFill>
                <a:prstClr val="black"/>
              </a:solidFill>
            </a:endParaRPr>
          </a:p>
          <a:p>
            <a:pPr>
              <a:lnSpc>
                <a:spcPts val="1900"/>
              </a:lnSpc>
              <a:buClr>
                <a:srgbClr val="F9BE00"/>
              </a:buClr>
            </a:pPr>
            <a:r>
              <a:rPr lang="ja-JP" altLang="en-US" dirty="0">
                <a:solidFill>
                  <a:prstClr val="black"/>
                </a:solidFill>
              </a:rPr>
              <a:t>　　</a:t>
            </a:r>
            <a:endParaRPr lang="en-US" altLang="ja-JP" dirty="0">
              <a:solidFill>
                <a:prstClr val="black"/>
              </a:solidFill>
            </a:endParaRPr>
          </a:p>
        </p:txBody>
      </p:sp>
      <p:sp>
        <p:nvSpPr>
          <p:cNvPr id="10" name="テキスト プレースホルダー 2">
            <a:extLst>
              <a:ext uri="{FF2B5EF4-FFF2-40B4-BE49-F238E27FC236}">
                <a16:creationId xmlns:a16="http://schemas.microsoft.com/office/drawing/2014/main" id="{B3494ABE-FE01-A2A6-735A-60F20C546593}"/>
              </a:ext>
            </a:extLst>
          </p:cNvPr>
          <p:cNvSpPr txBox="1">
            <a:spLocks/>
          </p:cNvSpPr>
          <p:nvPr/>
        </p:nvSpPr>
        <p:spPr>
          <a:xfrm>
            <a:off x="371390" y="1239602"/>
            <a:ext cx="8426450" cy="828092"/>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ja-JP" altLang="en-US" sz="1400" b="1" dirty="0">
                <a:solidFill>
                  <a:srgbClr val="FFC000"/>
                </a:solidFill>
              </a:rPr>
              <a:t>■</a:t>
            </a:r>
            <a:r>
              <a:rPr lang="ja-JP" altLang="en-US" sz="1400" b="1" dirty="0">
                <a:solidFill>
                  <a:schemeClr val="tx2"/>
                </a:solidFill>
              </a:rPr>
              <a:t>機能概要</a:t>
            </a:r>
            <a:endParaRPr lang="en-US" altLang="ja-JP" sz="1400" b="1" dirty="0">
              <a:solidFill>
                <a:schemeClr val="tx2"/>
              </a:solidFill>
            </a:endParaRPr>
          </a:p>
          <a:p>
            <a:pPr>
              <a:lnSpc>
                <a:spcPts val="1900"/>
              </a:lnSpc>
              <a:buClr>
                <a:srgbClr val="F9BE00"/>
              </a:buClr>
            </a:pPr>
            <a:r>
              <a:rPr lang="ja-JP" altLang="en-US" dirty="0">
                <a:solidFill>
                  <a:prstClr val="black"/>
                </a:solidFill>
              </a:rPr>
              <a:t>　</a:t>
            </a:r>
            <a:r>
              <a:rPr lang="en-US" altLang="ja-JP" dirty="0">
                <a:solidFill>
                  <a:prstClr val="black"/>
                </a:solidFill>
              </a:rPr>
              <a:t>【</a:t>
            </a:r>
            <a:r>
              <a:rPr lang="ja-JP" altLang="en-US" dirty="0">
                <a:solidFill>
                  <a:prstClr val="black"/>
                </a:solidFill>
              </a:rPr>
              <a:t>電子申請</a:t>
            </a:r>
            <a:r>
              <a:rPr lang="en-US" altLang="ja-JP" dirty="0">
                <a:solidFill>
                  <a:prstClr val="black"/>
                </a:solidFill>
              </a:rPr>
              <a:t>】</a:t>
            </a:r>
            <a:r>
              <a:rPr lang="ja-JP" altLang="en-US" dirty="0">
                <a:solidFill>
                  <a:prstClr val="black"/>
                </a:solidFill>
              </a:rPr>
              <a:t>雇用保険届書データ作成にて「被保険者資格喪失届（離職票交付あり）」が選択されている場合、</a:t>
            </a:r>
          </a:p>
          <a:p>
            <a:pPr>
              <a:lnSpc>
                <a:spcPts val="1900"/>
              </a:lnSpc>
              <a:buClr>
                <a:srgbClr val="F9BE00"/>
              </a:buClr>
            </a:pPr>
            <a:r>
              <a:rPr lang="ja-JP" altLang="en-US" dirty="0">
                <a:solidFill>
                  <a:prstClr val="black"/>
                </a:solidFill>
              </a:rPr>
              <a:t>　グリッドに「賃金に関する特記事項」・「賃金に関する特記事項（続紙用）」を表示し、編集できるよう対応</a:t>
            </a:r>
            <a:endParaRPr lang="en-US" altLang="ja-JP" dirty="0">
              <a:solidFill>
                <a:prstClr val="black"/>
              </a:solidFill>
            </a:endParaRPr>
          </a:p>
          <a:p>
            <a:pPr>
              <a:lnSpc>
                <a:spcPts val="1900"/>
              </a:lnSpc>
              <a:buClr>
                <a:srgbClr val="F9BE00"/>
              </a:buClr>
            </a:pPr>
            <a:r>
              <a:rPr lang="ja-JP" altLang="en-US" dirty="0">
                <a:solidFill>
                  <a:prstClr val="black"/>
                </a:solidFill>
              </a:rPr>
              <a:t>　また「被保険者資格喪失届（離職票交付あり）」の</a:t>
            </a:r>
            <a:r>
              <a:rPr lang="en-US" altLang="ja-JP" dirty="0">
                <a:solidFill>
                  <a:prstClr val="black"/>
                </a:solidFill>
              </a:rPr>
              <a:t>CSV</a:t>
            </a:r>
            <a:r>
              <a:rPr lang="ja-JP" altLang="en-US" dirty="0">
                <a:solidFill>
                  <a:prstClr val="black"/>
                </a:solidFill>
              </a:rPr>
              <a:t>ファイルに</a:t>
            </a:r>
          </a:p>
          <a:p>
            <a:pPr>
              <a:lnSpc>
                <a:spcPts val="1900"/>
              </a:lnSpc>
              <a:buClr>
                <a:srgbClr val="F9BE00"/>
              </a:buClr>
            </a:pPr>
            <a:r>
              <a:rPr lang="ja-JP" altLang="en-US" dirty="0">
                <a:solidFill>
                  <a:prstClr val="black"/>
                </a:solidFill>
              </a:rPr>
              <a:t>　「賃金に関する特記事項」・「賃金に関する特記事項（続紙用）」の編集内容を反映するよう対応</a:t>
            </a:r>
          </a:p>
          <a:p>
            <a:pPr>
              <a:lnSpc>
                <a:spcPts val="1900"/>
              </a:lnSpc>
              <a:buClr>
                <a:srgbClr val="F9BE00"/>
              </a:buClr>
            </a:pPr>
            <a:r>
              <a:rPr lang="ja-JP" altLang="en-US" sz="1100" dirty="0">
                <a:solidFill>
                  <a:prstClr val="black"/>
                </a:solidFill>
              </a:rPr>
              <a:t>　</a:t>
            </a:r>
            <a:endParaRPr lang="en-US" altLang="ja-JP" sz="1100" dirty="0">
              <a:solidFill>
                <a:prstClr val="black"/>
              </a:solidFill>
            </a:endParaRPr>
          </a:p>
        </p:txBody>
      </p:sp>
      <p:sp>
        <p:nvSpPr>
          <p:cNvPr id="3" name="テキスト プレースホルダー 2">
            <a:extLst>
              <a:ext uri="{FF2B5EF4-FFF2-40B4-BE49-F238E27FC236}">
                <a16:creationId xmlns:a16="http://schemas.microsoft.com/office/drawing/2014/main" id="{EE145CA2-6F75-0E22-DAA6-C46386E1ECB7}"/>
              </a:ext>
            </a:extLst>
          </p:cNvPr>
          <p:cNvSpPr txBox="1">
            <a:spLocks/>
          </p:cNvSpPr>
          <p:nvPr/>
        </p:nvSpPr>
        <p:spPr>
          <a:xfrm>
            <a:off x="358018" y="4263592"/>
            <a:ext cx="8426450" cy="495264"/>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ja-JP" altLang="en-US" dirty="0">
                <a:solidFill>
                  <a:prstClr val="black"/>
                </a:solidFill>
              </a:rPr>
              <a:t>　</a:t>
            </a:r>
            <a:r>
              <a:rPr lang="en-US" altLang="ja-JP" dirty="0">
                <a:solidFill>
                  <a:srgbClr val="FF0000"/>
                </a:solidFill>
              </a:rPr>
              <a:t>※20250601</a:t>
            </a:r>
            <a:r>
              <a:rPr lang="ja-JP" altLang="en-US" dirty="0">
                <a:solidFill>
                  <a:srgbClr val="FF0000"/>
                </a:solidFill>
              </a:rPr>
              <a:t>版については、</a:t>
            </a:r>
            <a:r>
              <a:rPr lang="en-US" altLang="ja-JP" dirty="0">
                <a:solidFill>
                  <a:srgbClr val="FF0000"/>
                </a:solidFill>
              </a:rPr>
              <a:t>2026</a:t>
            </a:r>
            <a:r>
              <a:rPr lang="ja-JP" altLang="en-US" dirty="0">
                <a:solidFill>
                  <a:srgbClr val="FF0000"/>
                </a:solidFill>
              </a:rPr>
              <a:t>年</a:t>
            </a:r>
            <a:r>
              <a:rPr lang="en-US" altLang="ja-JP" dirty="0">
                <a:solidFill>
                  <a:srgbClr val="FF0000"/>
                </a:solidFill>
              </a:rPr>
              <a:t>8</a:t>
            </a:r>
            <a:r>
              <a:rPr lang="ja-JP" altLang="en-US" dirty="0">
                <a:solidFill>
                  <a:srgbClr val="FF0000"/>
                </a:solidFill>
              </a:rPr>
              <a:t>月にパッチ掲載予定となります</a:t>
            </a:r>
            <a:endParaRPr lang="en-US" altLang="ja-JP" dirty="0">
              <a:solidFill>
                <a:srgbClr val="FF0000"/>
              </a:solidFill>
            </a:endParaRPr>
          </a:p>
        </p:txBody>
      </p:sp>
    </p:spTree>
    <p:extLst>
      <p:ext uri="{BB962C8B-B14F-4D97-AF65-F5344CB8AC3E}">
        <p14:creationId xmlns:p14="http://schemas.microsoft.com/office/powerpoint/2010/main" val="376347673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50</a:t>
            </a:fld>
            <a:endParaRPr kumimoji="1" lang="ja-JP" altLang="en-US" dirty="0"/>
          </a:p>
        </p:txBody>
      </p:sp>
      <p:sp>
        <p:nvSpPr>
          <p:cNvPr id="4" name="タイトル 3"/>
          <p:cNvSpPr>
            <a:spLocks noGrp="1"/>
          </p:cNvSpPr>
          <p:nvPr>
            <p:ph type="title"/>
          </p:nvPr>
        </p:nvSpPr>
        <p:spPr>
          <a:xfrm>
            <a:off x="358775" y="267494"/>
            <a:ext cx="8065225" cy="584267"/>
          </a:xfrm>
        </p:spPr>
        <p:txBody>
          <a:bodyPr/>
          <a:lstStyle/>
          <a:p>
            <a:r>
              <a:rPr lang="en-US" altLang="ja-JP" sz="2400" dirty="0" err="1">
                <a:latin typeface="+mn-ea"/>
              </a:rPr>
              <a:t>SuperStream</a:t>
            </a:r>
            <a:r>
              <a:rPr lang="en-US" altLang="ja-JP" sz="2400" dirty="0">
                <a:latin typeface="+mn-ea"/>
              </a:rPr>
              <a:t>-NX </a:t>
            </a:r>
            <a:r>
              <a:rPr lang="ja-JP" altLang="en-US" sz="2400" dirty="0">
                <a:latin typeface="+mn-ea"/>
              </a:rPr>
              <a:t>勤怠管理 </a:t>
            </a:r>
            <a:r>
              <a:rPr lang="ja-JP" altLang="en-US" sz="1800" dirty="0">
                <a:latin typeface="+mn-ea"/>
              </a:rPr>
              <a:t>機能改善</a:t>
            </a:r>
            <a:r>
              <a:rPr lang="ja-JP" altLang="en-US" sz="2400" dirty="0">
                <a:latin typeface="+mn-ea"/>
              </a:rPr>
              <a:t> </a:t>
            </a:r>
            <a:br>
              <a:rPr lang="en-US" altLang="ja-JP" sz="2400" dirty="0">
                <a:latin typeface="+mn-ea"/>
              </a:rPr>
            </a:br>
            <a:r>
              <a:rPr lang="ja-JP" altLang="en-US" sz="1800" dirty="0"/>
              <a:t>７．休暇台帳全社確認機能</a:t>
            </a:r>
            <a:endParaRPr kumimoji="1" lang="ja-JP" altLang="en-US" dirty="0"/>
          </a:p>
        </p:txBody>
      </p:sp>
      <p:sp>
        <p:nvSpPr>
          <p:cNvPr id="5" name="フッター プレースホルダー 4"/>
          <p:cNvSpPr>
            <a:spLocks noGrp="1"/>
          </p:cNvSpPr>
          <p:nvPr>
            <p:ph type="ftr" sz="quarter" idx="3"/>
          </p:nvPr>
        </p:nvSpPr>
        <p:spPr/>
        <p:txBody>
          <a:bodyPr/>
          <a:lstStyle/>
          <a:p>
            <a:r>
              <a:rPr lang="en-US" altLang="ja-JP"/>
              <a:t>©2026 Canon IT Solutions Inc. All rights reserved.</a:t>
            </a:r>
            <a:endParaRPr lang="ja-JP" altLang="en-US" dirty="0"/>
          </a:p>
        </p:txBody>
      </p:sp>
      <p:sp>
        <p:nvSpPr>
          <p:cNvPr id="12" name="テキスト ボックス 11">
            <a:extLst>
              <a:ext uri="{FF2B5EF4-FFF2-40B4-BE49-F238E27FC236}">
                <a16:creationId xmlns:a16="http://schemas.microsoft.com/office/drawing/2014/main" id="{B64C2111-8DE2-9BF3-09A9-9E0F725C4CA8}"/>
              </a:ext>
            </a:extLst>
          </p:cNvPr>
          <p:cNvSpPr txBox="1"/>
          <p:nvPr/>
        </p:nvSpPr>
        <p:spPr>
          <a:xfrm>
            <a:off x="422864" y="915601"/>
            <a:ext cx="2537632" cy="276999"/>
          </a:xfrm>
          <a:prstGeom prst="rect">
            <a:avLst/>
          </a:prstGeom>
          <a:noFill/>
        </p:spPr>
        <p:txBody>
          <a:bodyPr wrap="square">
            <a:spAutoFit/>
          </a:bodyPr>
          <a:lstStyle/>
          <a:p>
            <a:r>
              <a:rPr lang="ja-JP" altLang="en-US" sz="1200" b="1" dirty="0">
                <a:latin typeface="メイリオ" panose="020B0604030504040204" pitchFamily="50" charset="-128"/>
                <a:ea typeface="メイリオ" panose="020B0604030504040204" pitchFamily="50" charset="-128"/>
              </a:rPr>
              <a:t>休暇取得状況一覧</a:t>
            </a:r>
            <a:endParaRPr lang="en-US" altLang="ja-JP" sz="1200" b="1" dirty="0">
              <a:latin typeface="メイリオ" panose="020B0604030504040204" pitchFamily="50" charset="-128"/>
              <a:ea typeface="メイリオ" panose="020B0604030504040204" pitchFamily="50" charset="-128"/>
            </a:endParaRPr>
          </a:p>
        </p:txBody>
      </p:sp>
      <p:pic>
        <p:nvPicPr>
          <p:cNvPr id="6" name="図 5">
            <a:extLst>
              <a:ext uri="{FF2B5EF4-FFF2-40B4-BE49-F238E27FC236}">
                <a16:creationId xmlns:a16="http://schemas.microsoft.com/office/drawing/2014/main" id="{F462D852-2809-DD3A-A065-2CFB51F21EB1}"/>
              </a:ext>
            </a:extLst>
          </p:cNvPr>
          <p:cNvPicPr>
            <a:picLocks noChangeAspect="1"/>
          </p:cNvPicPr>
          <p:nvPr/>
        </p:nvPicPr>
        <p:blipFill>
          <a:blip r:embed="rId2"/>
          <a:stretch>
            <a:fillRect/>
          </a:stretch>
        </p:blipFill>
        <p:spPr>
          <a:xfrm>
            <a:off x="479495" y="1101326"/>
            <a:ext cx="7823784" cy="3525504"/>
          </a:xfrm>
          <a:prstGeom prst="rect">
            <a:avLst/>
          </a:prstGeom>
        </p:spPr>
      </p:pic>
    </p:spTree>
    <p:extLst>
      <p:ext uri="{BB962C8B-B14F-4D97-AF65-F5344CB8AC3E}">
        <p14:creationId xmlns:p14="http://schemas.microsoft.com/office/powerpoint/2010/main" val="25614461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6</a:t>
            </a:fld>
            <a:endParaRPr kumimoji="1" lang="ja-JP" altLang="en-US" dirty="0"/>
          </a:p>
        </p:txBody>
      </p:sp>
      <p:sp>
        <p:nvSpPr>
          <p:cNvPr id="4" name="タイトル 3"/>
          <p:cNvSpPr>
            <a:spLocks noGrp="1"/>
          </p:cNvSpPr>
          <p:nvPr>
            <p:ph type="title"/>
          </p:nvPr>
        </p:nvSpPr>
        <p:spPr>
          <a:xfrm>
            <a:off x="358775" y="267494"/>
            <a:ext cx="8065225" cy="584267"/>
          </a:xfrm>
        </p:spPr>
        <p:txBody>
          <a:bodyPr/>
          <a:lstStyle/>
          <a:p>
            <a:r>
              <a:rPr lang="en-US" altLang="ja-JP" sz="2400" dirty="0" err="1">
                <a:latin typeface="+mn-ea"/>
              </a:rPr>
              <a:t>SuperStream</a:t>
            </a:r>
            <a:r>
              <a:rPr lang="en-US" altLang="ja-JP" sz="2400" dirty="0">
                <a:latin typeface="+mn-ea"/>
              </a:rPr>
              <a:t>-NX </a:t>
            </a:r>
            <a:r>
              <a:rPr lang="ja-JP" altLang="en-US" sz="2400" dirty="0">
                <a:latin typeface="+mn-ea"/>
              </a:rPr>
              <a:t>人事給与管理 </a:t>
            </a:r>
            <a:r>
              <a:rPr lang="ja-JP" altLang="en-US" sz="1800" dirty="0">
                <a:latin typeface="+mn-ea"/>
              </a:rPr>
              <a:t>機能改善</a:t>
            </a:r>
            <a:r>
              <a:rPr lang="ja-JP" altLang="en-US" sz="2400" dirty="0">
                <a:latin typeface="+mn-ea"/>
              </a:rPr>
              <a:t> </a:t>
            </a:r>
            <a:br>
              <a:rPr lang="en-US" altLang="ja-JP" sz="2800" dirty="0"/>
            </a:br>
            <a:r>
              <a:rPr lang="ja-JP" altLang="en-US" sz="1800" dirty="0"/>
              <a:t>１．</a:t>
            </a:r>
            <a:r>
              <a:rPr lang="en-US" altLang="ja-JP" sz="1800" dirty="0"/>
              <a:t>【</a:t>
            </a:r>
            <a:r>
              <a:rPr lang="ja-JP" altLang="en-US" sz="1800" dirty="0"/>
              <a:t>電子申請</a:t>
            </a:r>
            <a:r>
              <a:rPr lang="en-US" altLang="ja-JP" sz="1800" dirty="0"/>
              <a:t>】</a:t>
            </a:r>
            <a:r>
              <a:rPr lang="ja-JP" altLang="en-US" sz="1800" dirty="0"/>
              <a:t>雇用保険届書データ作成の</a:t>
            </a:r>
            <a:br>
              <a:rPr lang="en-US" altLang="ja-JP" sz="1800" dirty="0"/>
            </a:br>
            <a:r>
              <a:rPr lang="ja-JP" altLang="en-US" sz="1800" dirty="0"/>
              <a:t>「被保険者資格喪失届（離職票交付あり）」項目追加対応</a:t>
            </a:r>
            <a:endParaRPr kumimoji="1" lang="ja-JP" altLang="en-US" dirty="0"/>
          </a:p>
        </p:txBody>
      </p:sp>
      <p:sp>
        <p:nvSpPr>
          <p:cNvPr id="5" name="フッター プレースホルダー 4"/>
          <p:cNvSpPr>
            <a:spLocks noGrp="1"/>
          </p:cNvSpPr>
          <p:nvPr>
            <p:ph type="ftr" sz="quarter" idx="3"/>
          </p:nvPr>
        </p:nvSpPr>
        <p:spPr/>
        <p:txBody>
          <a:bodyPr/>
          <a:lstStyle/>
          <a:p>
            <a:r>
              <a:rPr lang="en-US" altLang="ja-JP"/>
              <a:t>©2026 Canon IT Solutions Inc. All rights reserved.</a:t>
            </a:r>
            <a:endParaRPr lang="ja-JP" altLang="en-US" dirty="0"/>
          </a:p>
        </p:txBody>
      </p:sp>
      <p:sp>
        <p:nvSpPr>
          <p:cNvPr id="14" name="テキスト プレースホルダー 2"/>
          <p:cNvSpPr txBox="1">
            <a:spLocks/>
          </p:cNvSpPr>
          <p:nvPr/>
        </p:nvSpPr>
        <p:spPr>
          <a:xfrm>
            <a:off x="530948" y="1190110"/>
            <a:ext cx="2888924" cy="216043"/>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en-US" altLang="ja-JP" sz="1000" b="1" u="sng" dirty="0">
                <a:solidFill>
                  <a:prstClr val="black"/>
                </a:solidFill>
              </a:rPr>
              <a:t>【</a:t>
            </a:r>
            <a:r>
              <a:rPr lang="ja-JP" altLang="en-US" sz="1000" b="1" u="sng" dirty="0">
                <a:solidFill>
                  <a:prstClr val="black"/>
                </a:solidFill>
              </a:rPr>
              <a:t>電子申請</a:t>
            </a:r>
            <a:r>
              <a:rPr lang="en-US" altLang="ja-JP" sz="1000" b="1" u="sng" dirty="0">
                <a:solidFill>
                  <a:prstClr val="black"/>
                </a:solidFill>
              </a:rPr>
              <a:t>】</a:t>
            </a:r>
            <a:r>
              <a:rPr lang="ja-JP" altLang="en-US" sz="1000" b="1" u="sng" dirty="0">
                <a:solidFill>
                  <a:prstClr val="black"/>
                </a:solidFill>
              </a:rPr>
              <a:t>雇用保険届書データ作成</a:t>
            </a:r>
            <a:endParaRPr lang="en-US" altLang="ja-JP" sz="1000" b="1" u="sng" dirty="0">
              <a:solidFill>
                <a:prstClr val="black"/>
              </a:solidFill>
            </a:endParaRPr>
          </a:p>
        </p:txBody>
      </p:sp>
      <p:grpSp>
        <p:nvGrpSpPr>
          <p:cNvPr id="9" name="グループ化 8">
            <a:extLst>
              <a:ext uri="{FF2B5EF4-FFF2-40B4-BE49-F238E27FC236}">
                <a16:creationId xmlns:a16="http://schemas.microsoft.com/office/drawing/2014/main" id="{636BBBDD-792E-11B0-E052-2750DBB2B38C}"/>
              </a:ext>
            </a:extLst>
          </p:cNvPr>
          <p:cNvGrpSpPr/>
          <p:nvPr/>
        </p:nvGrpSpPr>
        <p:grpSpPr>
          <a:xfrm>
            <a:off x="467544" y="1455799"/>
            <a:ext cx="5241905" cy="3276191"/>
            <a:chOff x="467544" y="1455799"/>
            <a:chExt cx="5241905" cy="3276191"/>
          </a:xfrm>
        </p:grpSpPr>
        <p:pic>
          <p:nvPicPr>
            <p:cNvPr id="3" name="図 2">
              <a:extLst>
                <a:ext uri="{FF2B5EF4-FFF2-40B4-BE49-F238E27FC236}">
                  <a16:creationId xmlns:a16="http://schemas.microsoft.com/office/drawing/2014/main" id="{8A455BFC-E33C-1CB8-5EDB-E70CA2C5C44B}"/>
                </a:ext>
              </a:extLst>
            </p:cNvPr>
            <p:cNvPicPr>
              <a:picLocks noChangeAspect="1"/>
            </p:cNvPicPr>
            <p:nvPr/>
          </p:nvPicPr>
          <p:blipFill>
            <a:blip r:embed="rId2"/>
            <a:stretch>
              <a:fillRect/>
            </a:stretch>
          </p:blipFill>
          <p:spPr>
            <a:xfrm>
              <a:off x="467544" y="1455799"/>
              <a:ext cx="5241905" cy="3276191"/>
            </a:xfrm>
            <a:prstGeom prst="rect">
              <a:avLst/>
            </a:prstGeom>
          </p:spPr>
        </p:pic>
        <p:sp>
          <p:nvSpPr>
            <p:cNvPr id="6" name="正方形/長方形 5">
              <a:extLst>
                <a:ext uri="{FF2B5EF4-FFF2-40B4-BE49-F238E27FC236}">
                  <a16:creationId xmlns:a16="http://schemas.microsoft.com/office/drawing/2014/main" id="{1D6A1DE2-929A-6FB5-6955-A45D6260B361}"/>
                </a:ext>
              </a:extLst>
            </p:cNvPr>
            <p:cNvSpPr/>
            <p:nvPr/>
          </p:nvSpPr>
          <p:spPr>
            <a:xfrm>
              <a:off x="2050782" y="1744502"/>
              <a:ext cx="1045053" cy="107168"/>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ja-JP" altLang="en-US" sz="1350">
                <a:solidFill>
                  <a:prstClr val="white"/>
                </a:solidFill>
                <a:latin typeface="メイリオ"/>
                <a:ea typeface="メイリオ"/>
              </a:endParaRPr>
            </a:p>
          </p:txBody>
        </p:sp>
        <p:sp>
          <p:nvSpPr>
            <p:cNvPr id="7" name="正方形/長方形 6">
              <a:extLst>
                <a:ext uri="{FF2B5EF4-FFF2-40B4-BE49-F238E27FC236}">
                  <a16:creationId xmlns:a16="http://schemas.microsoft.com/office/drawing/2014/main" id="{C555FF9C-E12C-A35A-59D8-5804A6CCD990}"/>
                </a:ext>
              </a:extLst>
            </p:cNvPr>
            <p:cNvSpPr/>
            <p:nvPr/>
          </p:nvSpPr>
          <p:spPr>
            <a:xfrm>
              <a:off x="4679073" y="1741603"/>
              <a:ext cx="360979" cy="110067"/>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ja-JP" altLang="en-US" sz="1350">
                <a:solidFill>
                  <a:prstClr val="white"/>
                </a:solidFill>
                <a:latin typeface="メイリオ"/>
                <a:ea typeface="メイリオ"/>
              </a:endParaRPr>
            </a:p>
          </p:txBody>
        </p:sp>
      </p:grpSp>
      <p:grpSp>
        <p:nvGrpSpPr>
          <p:cNvPr id="13" name="グループ化 12">
            <a:extLst>
              <a:ext uri="{FF2B5EF4-FFF2-40B4-BE49-F238E27FC236}">
                <a16:creationId xmlns:a16="http://schemas.microsoft.com/office/drawing/2014/main" id="{1FDC3001-F6EC-5DE3-3FAF-640929B9A584}"/>
              </a:ext>
            </a:extLst>
          </p:cNvPr>
          <p:cNvGrpSpPr/>
          <p:nvPr/>
        </p:nvGrpSpPr>
        <p:grpSpPr>
          <a:xfrm>
            <a:off x="3529449" y="2137474"/>
            <a:ext cx="4360000" cy="2114285"/>
            <a:chOff x="3529449" y="2137474"/>
            <a:chExt cx="4360000" cy="2114285"/>
          </a:xfrm>
        </p:grpSpPr>
        <p:grpSp>
          <p:nvGrpSpPr>
            <p:cNvPr id="11" name="グループ化 10">
              <a:extLst>
                <a:ext uri="{FF2B5EF4-FFF2-40B4-BE49-F238E27FC236}">
                  <a16:creationId xmlns:a16="http://schemas.microsoft.com/office/drawing/2014/main" id="{F3DC31DB-10FF-FF6C-AA44-D1010C44BB2B}"/>
                </a:ext>
              </a:extLst>
            </p:cNvPr>
            <p:cNvGrpSpPr/>
            <p:nvPr/>
          </p:nvGrpSpPr>
          <p:grpSpPr>
            <a:xfrm>
              <a:off x="3529449" y="2137474"/>
              <a:ext cx="4360000" cy="2114285"/>
              <a:chOff x="3529449" y="2137474"/>
              <a:chExt cx="4360000" cy="2114285"/>
            </a:xfrm>
          </p:grpSpPr>
          <p:pic>
            <p:nvPicPr>
              <p:cNvPr id="10" name="図 9">
                <a:extLst>
                  <a:ext uri="{FF2B5EF4-FFF2-40B4-BE49-F238E27FC236}">
                    <a16:creationId xmlns:a16="http://schemas.microsoft.com/office/drawing/2014/main" id="{7A7DDC9E-56BC-2A9D-24B6-FA24F310A86B}"/>
                  </a:ext>
                </a:extLst>
              </p:cNvPr>
              <p:cNvPicPr>
                <a:picLocks noChangeAspect="1"/>
              </p:cNvPicPr>
              <p:nvPr/>
            </p:nvPicPr>
            <p:blipFill>
              <a:blip r:embed="rId3"/>
              <a:stretch>
                <a:fillRect/>
              </a:stretch>
            </p:blipFill>
            <p:spPr>
              <a:xfrm>
                <a:off x="3529449" y="2137474"/>
                <a:ext cx="4360000" cy="2114285"/>
              </a:xfrm>
              <a:prstGeom prst="rect">
                <a:avLst/>
              </a:prstGeom>
            </p:spPr>
          </p:pic>
          <p:sp>
            <p:nvSpPr>
              <p:cNvPr id="8" name="正方形/長方形 7">
                <a:extLst>
                  <a:ext uri="{FF2B5EF4-FFF2-40B4-BE49-F238E27FC236}">
                    <a16:creationId xmlns:a16="http://schemas.microsoft.com/office/drawing/2014/main" id="{349BA60F-9070-9957-FE26-FB70DCEAA4E6}"/>
                  </a:ext>
                </a:extLst>
              </p:cNvPr>
              <p:cNvSpPr/>
              <p:nvPr/>
            </p:nvSpPr>
            <p:spPr>
              <a:xfrm>
                <a:off x="3563888" y="2355726"/>
                <a:ext cx="3384376" cy="177619"/>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ja-JP" altLang="en-US" sz="1350">
                  <a:solidFill>
                    <a:prstClr val="white"/>
                  </a:solidFill>
                  <a:latin typeface="メイリオ"/>
                  <a:ea typeface="メイリオ"/>
                </a:endParaRPr>
              </a:p>
            </p:txBody>
          </p:sp>
        </p:grpSp>
        <p:sp>
          <p:nvSpPr>
            <p:cNvPr id="12" name="正方形/長方形 11">
              <a:extLst>
                <a:ext uri="{FF2B5EF4-FFF2-40B4-BE49-F238E27FC236}">
                  <a16:creationId xmlns:a16="http://schemas.microsoft.com/office/drawing/2014/main" id="{33440986-94DA-07DC-AE2E-5815E28EE35E}"/>
                </a:ext>
              </a:extLst>
            </p:cNvPr>
            <p:cNvSpPr/>
            <p:nvPr/>
          </p:nvSpPr>
          <p:spPr>
            <a:xfrm>
              <a:off x="7344308" y="4047913"/>
              <a:ext cx="468052" cy="144017"/>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ja-JP" altLang="en-US" sz="1350">
                <a:solidFill>
                  <a:prstClr val="white"/>
                </a:solidFill>
                <a:latin typeface="メイリオ"/>
                <a:ea typeface="メイリオ"/>
              </a:endParaRPr>
            </a:p>
          </p:txBody>
        </p:sp>
      </p:grpSp>
      <p:sp>
        <p:nvSpPr>
          <p:cNvPr id="16" name="正方形/長方形 15">
            <a:extLst>
              <a:ext uri="{FF2B5EF4-FFF2-40B4-BE49-F238E27FC236}">
                <a16:creationId xmlns:a16="http://schemas.microsoft.com/office/drawing/2014/main" id="{DFFFDE33-2F9F-30E4-0E9E-BC41135B0789}"/>
              </a:ext>
            </a:extLst>
          </p:cNvPr>
          <p:cNvSpPr/>
          <p:nvPr/>
        </p:nvSpPr>
        <p:spPr>
          <a:xfrm>
            <a:off x="719572" y="1455799"/>
            <a:ext cx="1152128" cy="10783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chemeClr val="tx2"/>
              </a:solidFill>
            </a:endParaRPr>
          </a:p>
        </p:txBody>
      </p:sp>
    </p:spTree>
    <p:extLst>
      <p:ext uri="{BB962C8B-B14F-4D97-AF65-F5344CB8AC3E}">
        <p14:creationId xmlns:p14="http://schemas.microsoft.com/office/powerpoint/2010/main" val="13594146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7</a:t>
            </a:fld>
            <a:endParaRPr kumimoji="1" lang="ja-JP" altLang="en-US" dirty="0"/>
          </a:p>
        </p:txBody>
      </p:sp>
      <p:sp>
        <p:nvSpPr>
          <p:cNvPr id="4" name="タイトル 3"/>
          <p:cNvSpPr>
            <a:spLocks noGrp="1"/>
          </p:cNvSpPr>
          <p:nvPr>
            <p:ph type="title"/>
          </p:nvPr>
        </p:nvSpPr>
        <p:spPr>
          <a:xfrm>
            <a:off x="358775" y="267494"/>
            <a:ext cx="8065225" cy="584267"/>
          </a:xfrm>
        </p:spPr>
        <p:txBody>
          <a:bodyPr/>
          <a:lstStyle/>
          <a:p>
            <a:r>
              <a:rPr lang="en-US" altLang="ja-JP" sz="2400" dirty="0" err="1">
                <a:latin typeface="+mn-ea"/>
              </a:rPr>
              <a:t>SuperStream</a:t>
            </a:r>
            <a:r>
              <a:rPr lang="en-US" altLang="ja-JP" sz="2400" dirty="0">
                <a:latin typeface="+mn-ea"/>
              </a:rPr>
              <a:t>-NX </a:t>
            </a:r>
            <a:r>
              <a:rPr lang="ja-JP" altLang="en-US" sz="2400" dirty="0">
                <a:latin typeface="+mn-ea"/>
              </a:rPr>
              <a:t>人事給与管理 </a:t>
            </a:r>
            <a:r>
              <a:rPr lang="ja-JP" altLang="en-US" sz="1800" dirty="0">
                <a:latin typeface="+mn-ea"/>
              </a:rPr>
              <a:t>機能改善</a:t>
            </a:r>
            <a:r>
              <a:rPr lang="ja-JP" altLang="en-US" sz="2400" dirty="0">
                <a:latin typeface="+mn-ea"/>
              </a:rPr>
              <a:t> </a:t>
            </a:r>
            <a:br>
              <a:rPr lang="en-US" altLang="ja-JP" sz="2800" dirty="0"/>
            </a:br>
            <a:r>
              <a:rPr lang="ja-JP" altLang="en-US" sz="1800" dirty="0"/>
              <a:t>１．</a:t>
            </a:r>
            <a:r>
              <a:rPr lang="en-US" altLang="ja-JP" sz="1800" dirty="0"/>
              <a:t>【</a:t>
            </a:r>
            <a:r>
              <a:rPr lang="ja-JP" altLang="en-US" sz="1800" dirty="0"/>
              <a:t>電子申請</a:t>
            </a:r>
            <a:r>
              <a:rPr lang="en-US" altLang="ja-JP" sz="1800" dirty="0"/>
              <a:t>】</a:t>
            </a:r>
            <a:r>
              <a:rPr lang="ja-JP" altLang="en-US" sz="1800" dirty="0"/>
              <a:t>雇用保険届書データ作成の</a:t>
            </a:r>
            <a:br>
              <a:rPr lang="en-US" altLang="ja-JP" sz="1800" dirty="0"/>
            </a:br>
            <a:r>
              <a:rPr lang="ja-JP" altLang="en-US" sz="1800" dirty="0"/>
              <a:t>「被保険者資格喪失届（離職票交付あり）」項目追加対応</a:t>
            </a:r>
            <a:endParaRPr kumimoji="1" lang="ja-JP" altLang="en-US" dirty="0"/>
          </a:p>
        </p:txBody>
      </p:sp>
      <p:sp>
        <p:nvSpPr>
          <p:cNvPr id="5" name="フッター プレースホルダー 4"/>
          <p:cNvSpPr>
            <a:spLocks noGrp="1"/>
          </p:cNvSpPr>
          <p:nvPr>
            <p:ph type="ftr" sz="quarter" idx="3"/>
          </p:nvPr>
        </p:nvSpPr>
        <p:spPr/>
        <p:txBody>
          <a:bodyPr/>
          <a:lstStyle/>
          <a:p>
            <a:r>
              <a:rPr lang="en-US" altLang="ja-JP"/>
              <a:t>©2026 Canon IT Solutions Inc. All rights reserved.</a:t>
            </a:r>
            <a:endParaRPr lang="ja-JP" altLang="en-US" dirty="0"/>
          </a:p>
        </p:txBody>
      </p:sp>
      <p:sp>
        <p:nvSpPr>
          <p:cNvPr id="14" name="テキスト プレースホルダー 2"/>
          <p:cNvSpPr txBox="1">
            <a:spLocks/>
          </p:cNvSpPr>
          <p:nvPr/>
        </p:nvSpPr>
        <p:spPr>
          <a:xfrm>
            <a:off x="530948" y="1190110"/>
            <a:ext cx="2888924" cy="216043"/>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en-US" altLang="ja-JP" sz="1000" b="1" u="sng" dirty="0">
                <a:solidFill>
                  <a:prstClr val="black"/>
                </a:solidFill>
              </a:rPr>
              <a:t>【</a:t>
            </a:r>
            <a:r>
              <a:rPr lang="ja-JP" altLang="en-US" sz="1000" b="1" u="sng" dirty="0">
                <a:solidFill>
                  <a:prstClr val="black"/>
                </a:solidFill>
              </a:rPr>
              <a:t>電子申請</a:t>
            </a:r>
            <a:r>
              <a:rPr lang="en-US" altLang="ja-JP" sz="1000" b="1" u="sng" dirty="0">
                <a:solidFill>
                  <a:prstClr val="black"/>
                </a:solidFill>
              </a:rPr>
              <a:t>】</a:t>
            </a:r>
            <a:r>
              <a:rPr lang="ja-JP" altLang="en-US" sz="1000" b="1" u="sng" dirty="0">
                <a:solidFill>
                  <a:prstClr val="black"/>
                </a:solidFill>
              </a:rPr>
              <a:t>雇用保険届書データ作成</a:t>
            </a:r>
            <a:endParaRPr lang="en-US" altLang="ja-JP" sz="1000" b="1" u="sng" dirty="0">
              <a:solidFill>
                <a:prstClr val="black"/>
              </a:solidFill>
            </a:endParaRPr>
          </a:p>
        </p:txBody>
      </p:sp>
      <p:grpSp>
        <p:nvGrpSpPr>
          <p:cNvPr id="26" name="グループ化 25">
            <a:extLst>
              <a:ext uri="{FF2B5EF4-FFF2-40B4-BE49-F238E27FC236}">
                <a16:creationId xmlns:a16="http://schemas.microsoft.com/office/drawing/2014/main" id="{72334295-A707-5CE9-1FF8-A7FF117A0B31}"/>
              </a:ext>
            </a:extLst>
          </p:cNvPr>
          <p:cNvGrpSpPr/>
          <p:nvPr/>
        </p:nvGrpSpPr>
        <p:grpSpPr>
          <a:xfrm>
            <a:off x="530948" y="1527807"/>
            <a:ext cx="9436165" cy="3276191"/>
            <a:chOff x="530948" y="1479994"/>
            <a:chExt cx="9436165" cy="3276191"/>
          </a:xfrm>
        </p:grpSpPr>
        <p:grpSp>
          <p:nvGrpSpPr>
            <p:cNvPr id="20" name="グループ化 19">
              <a:extLst>
                <a:ext uri="{FF2B5EF4-FFF2-40B4-BE49-F238E27FC236}">
                  <a16:creationId xmlns:a16="http://schemas.microsoft.com/office/drawing/2014/main" id="{A33DF58E-5131-BAF2-9E3F-18C139CAAD1E}"/>
                </a:ext>
              </a:extLst>
            </p:cNvPr>
            <p:cNvGrpSpPr/>
            <p:nvPr/>
          </p:nvGrpSpPr>
          <p:grpSpPr>
            <a:xfrm>
              <a:off x="530948" y="1479994"/>
              <a:ext cx="5241905" cy="3276191"/>
              <a:chOff x="530948" y="1479994"/>
              <a:chExt cx="5241905" cy="3276191"/>
            </a:xfrm>
          </p:grpSpPr>
          <p:pic>
            <p:nvPicPr>
              <p:cNvPr id="18" name="図 17">
                <a:extLst>
                  <a:ext uri="{FF2B5EF4-FFF2-40B4-BE49-F238E27FC236}">
                    <a16:creationId xmlns:a16="http://schemas.microsoft.com/office/drawing/2014/main" id="{EC852E2B-622A-1C70-886E-476C29F3C3F6}"/>
                  </a:ext>
                </a:extLst>
              </p:cNvPr>
              <p:cNvPicPr>
                <a:picLocks noChangeAspect="1"/>
              </p:cNvPicPr>
              <p:nvPr/>
            </p:nvPicPr>
            <p:blipFill>
              <a:blip r:embed="rId2"/>
              <a:stretch>
                <a:fillRect/>
              </a:stretch>
            </p:blipFill>
            <p:spPr>
              <a:xfrm>
                <a:off x="530948" y="1479994"/>
                <a:ext cx="5241905" cy="3276191"/>
              </a:xfrm>
              <a:prstGeom prst="rect">
                <a:avLst/>
              </a:prstGeom>
            </p:spPr>
          </p:pic>
          <p:sp>
            <p:nvSpPr>
              <p:cNvPr id="16" name="正方形/長方形 15">
                <a:extLst>
                  <a:ext uri="{FF2B5EF4-FFF2-40B4-BE49-F238E27FC236}">
                    <a16:creationId xmlns:a16="http://schemas.microsoft.com/office/drawing/2014/main" id="{4E0A0F12-A680-6F96-7F91-D0C54DCF3431}"/>
                  </a:ext>
                </a:extLst>
              </p:cNvPr>
              <p:cNvSpPr/>
              <p:nvPr/>
            </p:nvSpPr>
            <p:spPr>
              <a:xfrm>
                <a:off x="755576" y="2607754"/>
                <a:ext cx="3852428" cy="108012"/>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ja-JP" altLang="en-US" sz="1350" dirty="0">
                  <a:solidFill>
                    <a:prstClr val="white"/>
                  </a:solidFill>
                  <a:latin typeface="メイリオ"/>
                  <a:ea typeface="メイリオ"/>
                </a:endParaRPr>
              </a:p>
            </p:txBody>
          </p:sp>
        </p:grpSp>
        <p:pic>
          <p:nvPicPr>
            <p:cNvPr id="21" name="図 20">
              <a:extLst>
                <a:ext uri="{FF2B5EF4-FFF2-40B4-BE49-F238E27FC236}">
                  <a16:creationId xmlns:a16="http://schemas.microsoft.com/office/drawing/2014/main" id="{AC019404-B6EF-DFD2-66A5-F1A82BD6CB15}"/>
                </a:ext>
              </a:extLst>
            </p:cNvPr>
            <p:cNvPicPr>
              <a:picLocks noChangeAspect="1"/>
            </p:cNvPicPr>
            <p:nvPr/>
          </p:nvPicPr>
          <p:blipFill>
            <a:blip r:embed="rId3"/>
            <a:srcRect l="38509" r="-37811"/>
            <a:stretch/>
          </p:blipFill>
          <p:spPr>
            <a:xfrm>
              <a:off x="4747113" y="1479994"/>
              <a:ext cx="5220000" cy="3276191"/>
            </a:xfrm>
            <a:prstGeom prst="rect">
              <a:avLst/>
            </a:prstGeom>
          </p:spPr>
        </p:pic>
        <p:sp>
          <p:nvSpPr>
            <p:cNvPr id="24" name="正方形/長方形 23">
              <a:extLst>
                <a:ext uri="{FF2B5EF4-FFF2-40B4-BE49-F238E27FC236}">
                  <a16:creationId xmlns:a16="http://schemas.microsoft.com/office/drawing/2014/main" id="{28A392F7-6646-285B-1A59-509130268468}"/>
                </a:ext>
              </a:extLst>
            </p:cNvPr>
            <p:cNvSpPr/>
            <p:nvPr/>
          </p:nvSpPr>
          <p:spPr>
            <a:xfrm>
              <a:off x="5328084" y="2607754"/>
              <a:ext cx="1368152" cy="108012"/>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ja-JP" altLang="en-US" sz="1350">
                <a:solidFill>
                  <a:prstClr val="white"/>
                </a:solidFill>
                <a:latin typeface="メイリオ"/>
                <a:ea typeface="メイリオ"/>
              </a:endParaRPr>
            </a:p>
          </p:txBody>
        </p:sp>
        <p:sp>
          <p:nvSpPr>
            <p:cNvPr id="25" name="正方形/長方形 24">
              <a:extLst>
                <a:ext uri="{FF2B5EF4-FFF2-40B4-BE49-F238E27FC236}">
                  <a16:creationId xmlns:a16="http://schemas.microsoft.com/office/drawing/2014/main" id="{4E26F7A5-1A29-47AE-B836-0D4A18E4D0EF}"/>
                </a:ext>
              </a:extLst>
            </p:cNvPr>
            <p:cNvSpPr/>
            <p:nvPr/>
          </p:nvSpPr>
          <p:spPr>
            <a:xfrm>
              <a:off x="5328084" y="2067694"/>
              <a:ext cx="1368152" cy="108012"/>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ja-JP" altLang="en-US" sz="1350">
                <a:solidFill>
                  <a:prstClr val="white"/>
                </a:solidFill>
                <a:latin typeface="メイリオ"/>
                <a:ea typeface="メイリオ"/>
              </a:endParaRPr>
            </a:p>
          </p:txBody>
        </p:sp>
      </p:grpSp>
      <p:sp>
        <p:nvSpPr>
          <p:cNvPr id="27" name="吹き出し: 四角形 26">
            <a:extLst>
              <a:ext uri="{FF2B5EF4-FFF2-40B4-BE49-F238E27FC236}">
                <a16:creationId xmlns:a16="http://schemas.microsoft.com/office/drawing/2014/main" id="{8C22C5A6-2C85-AACE-711A-5E7DC0509732}"/>
              </a:ext>
            </a:extLst>
          </p:cNvPr>
          <p:cNvSpPr/>
          <p:nvPr/>
        </p:nvSpPr>
        <p:spPr>
          <a:xfrm>
            <a:off x="6192180" y="2989554"/>
            <a:ext cx="2231820" cy="878340"/>
          </a:xfrm>
          <a:prstGeom prst="wedgeRectCallout">
            <a:avLst>
              <a:gd name="adj1" fmla="val -59532"/>
              <a:gd name="adj2" fmla="val -75653"/>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00" dirty="0">
                <a:solidFill>
                  <a:schemeClr val="tx1"/>
                </a:solidFill>
              </a:rPr>
              <a:t>「</a:t>
            </a:r>
            <a:r>
              <a:rPr lang="ja-JP" altLang="en-US" sz="1000" dirty="0">
                <a:solidFill>
                  <a:schemeClr val="tx1"/>
                </a:solidFill>
              </a:rPr>
              <a:t>賃金に関する特記事項」</a:t>
            </a:r>
            <a:endParaRPr lang="en-US" altLang="ja-JP" sz="1000" dirty="0">
              <a:solidFill>
                <a:schemeClr val="tx1"/>
              </a:solidFill>
            </a:endParaRPr>
          </a:p>
          <a:p>
            <a:r>
              <a:rPr kumimoji="1" lang="ja-JP" altLang="en-US" sz="1000" dirty="0">
                <a:solidFill>
                  <a:schemeClr val="tx1"/>
                </a:solidFill>
              </a:rPr>
              <a:t>「賃金に関する特記事項</a:t>
            </a:r>
            <a:r>
              <a:rPr kumimoji="1" lang="en-US" altLang="ja-JP" sz="1000" dirty="0">
                <a:solidFill>
                  <a:schemeClr val="tx1"/>
                </a:solidFill>
              </a:rPr>
              <a:t>(</a:t>
            </a:r>
            <a:r>
              <a:rPr kumimoji="1" lang="ja-JP" altLang="en-US" sz="1000" dirty="0">
                <a:solidFill>
                  <a:schemeClr val="tx1"/>
                </a:solidFill>
              </a:rPr>
              <a:t>続紙用</a:t>
            </a:r>
            <a:r>
              <a:rPr kumimoji="1" lang="en-US" altLang="ja-JP" sz="1000" dirty="0">
                <a:solidFill>
                  <a:schemeClr val="tx1"/>
                </a:solidFill>
              </a:rPr>
              <a:t>)</a:t>
            </a:r>
            <a:r>
              <a:rPr kumimoji="1" lang="ja-JP" altLang="en-US" sz="1000" dirty="0">
                <a:solidFill>
                  <a:schemeClr val="tx1"/>
                </a:solidFill>
              </a:rPr>
              <a:t>」</a:t>
            </a:r>
            <a:endParaRPr kumimoji="1" lang="en-US" altLang="ja-JP" sz="1000" dirty="0">
              <a:solidFill>
                <a:schemeClr val="tx1"/>
              </a:solidFill>
            </a:endParaRPr>
          </a:p>
          <a:p>
            <a:r>
              <a:rPr lang="ja-JP" altLang="en-US" sz="1000" dirty="0">
                <a:solidFill>
                  <a:schemeClr val="tx1"/>
                </a:solidFill>
              </a:rPr>
              <a:t>項目追加し編集可能としました</a:t>
            </a:r>
            <a:endParaRPr lang="en-US" altLang="ja-JP" sz="1000" dirty="0">
              <a:solidFill>
                <a:schemeClr val="tx1"/>
              </a:solidFill>
            </a:endParaRPr>
          </a:p>
          <a:p>
            <a:r>
              <a:rPr lang="ja-JP" altLang="en-US" sz="1000" dirty="0">
                <a:solidFill>
                  <a:schemeClr val="tx1"/>
                </a:solidFill>
              </a:rPr>
              <a:t>いずれも</a:t>
            </a:r>
            <a:r>
              <a:rPr lang="en-US" altLang="ja-JP" sz="1000" dirty="0">
                <a:solidFill>
                  <a:schemeClr val="tx1"/>
                </a:solidFill>
              </a:rPr>
              <a:t>140</a:t>
            </a:r>
            <a:r>
              <a:rPr lang="ja-JP" altLang="en-US" sz="1000" dirty="0">
                <a:solidFill>
                  <a:schemeClr val="tx1"/>
                </a:solidFill>
              </a:rPr>
              <a:t>文字以内で登録可能</a:t>
            </a:r>
            <a:endParaRPr lang="en-US" altLang="ja-JP" sz="1000" dirty="0">
              <a:solidFill>
                <a:schemeClr val="tx1"/>
              </a:solidFill>
            </a:endParaRPr>
          </a:p>
          <a:p>
            <a:endParaRPr lang="en-US" altLang="ja-JP" sz="1000" dirty="0">
              <a:solidFill>
                <a:schemeClr val="tx1"/>
              </a:solidFill>
            </a:endParaRPr>
          </a:p>
        </p:txBody>
      </p:sp>
      <p:sp>
        <p:nvSpPr>
          <p:cNvPr id="3" name="正方形/長方形 2">
            <a:extLst>
              <a:ext uri="{FF2B5EF4-FFF2-40B4-BE49-F238E27FC236}">
                <a16:creationId xmlns:a16="http://schemas.microsoft.com/office/drawing/2014/main" id="{041983F3-553C-38F7-B1F1-C9921B99B2D4}"/>
              </a:ext>
            </a:extLst>
          </p:cNvPr>
          <p:cNvSpPr/>
          <p:nvPr/>
        </p:nvSpPr>
        <p:spPr>
          <a:xfrm>
            <a:off x="757523" y="1522089"/>
            <a:ext cx="1152128" cy="10783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chemeClr val="tx2"/>
              </a:solidFill>
            </a:endParaRPr>
          </a:p>
        </p:txBody>
      </p:sp>
    </p:spTree>
    <p:extLst>
      <p:ext uri="{BB962C8B-B14F-4D97-AF65-F5344CB8AC3E}">
        <p14:creationId xmlns:p14="http://schemas.microsoft.com/office/powerpoint/2010/main" val="20328872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8</a:t>
            </a:fld>
            <a:endParaRPr kumimoji="1" lang="ja-JP" altLang="en-US" dirty="0"/>
          </a:p>
        </p:txBody>
      </p:sp>
      <p:sp>
        <p:nvSpPr>
          <p:cNvPr id="4" name="タイトル 3"/>
          <p:cNvSpPr>
            <a:spLocks noGrp="1"/>
          </p:cNvSpPr>
          <p:nvPr>
            <p:ph type="title"/>
          </p:nvPr>
        </p:nvSpPr>
        <p:spPr>
          <a:xfrm>
            <a:off x="358775" y="267494"/>
            <a:ext cx="8065225" cy="584267"/>
          </a:xfrm>
        </p:spPr>
        <p:txBody>
          <a:bodyPr/>
          <a:lstStyle/>
          <a:p>
            <a:r>
              <a:rPr lang="en-US" altLang="ja-JP" sz="2400" dirty="0" err="1">
                <a:latin typeface="+mn-ea"/>
              </a:rPr>
              <a:t>SuperStream</a:t>
            </a:r>
            <a:r>
              <a:rPr lang="en-US" altLang="ja-JP" sz="2400" dirty="0">
                <a:latin typeface="+mn-ea"/>
              </a:rPr>
              <a:t>-NX </a:t>
            </a:r>
            <a:r>
              <a:rPr lang="ja-JP" altLang="en-US" sz="2400" dirty="0">
                <a:latin typeface="+mn-ea"/>
              </a:rPr>
              <a:t>人事給与管理 </a:t>
            </a:r>
            <a:r>
              <a:rPr lang="ja-JP" altLang="en-US" sz="1800" dirty="0">
                <a:latin typeface="+mn-ea"/>
              </a:rPr>
              <a:t>機能改善</a:t>
            </a:r>
            <a:r>
              <a:rPr lang="ja-JP" altLang="en-US" sz="2400" dirty="0">
                <a:latin typeface="+mn-ea"/>
              </a:rPr>
              <a:t> </a:t>
            </a:r>
            <a:br>
              <a:rPr lang="en-US" altLang="ja-JP" sz="2800" dirty="0"/>
            </a:br>
            <a:r>
              <a:rPr lang="en-US" altLang="ja-JP" sz="1800" dirty="0"/>
              <a:t>2</a:t>
            </a:r>
            <a:r>
              <a:rPr lang="ja-JP" altLang="en-US" sz="1800" dirty="0"/>
              <a:t>．</a:t>
            </a:r>
            <a:r>
              <a:rPr kumimoji="1" lang="ja-JP" altLang="en-US" sz="1800" dirty="0"/>
              <a:t>個人情報登録の「ヘッダー情報」表示仕様変更</a:t>
            </a:r>
            <a:endParaRPr kumimoji="1" lang="ja-JP" altLang="en-US" dirty="0"/>
          </a:p>
        </p:txBody>
      </p:sp>
      <p:sp>
        <p:nvSpPr>
          <p:cNvPr id="5" name="フッター プレースホルダー 4"/>
          <p:cNvSpPr>
            <a:spLocks noGrp="1"/>
          </p:cNvSpPr>
          <p:nvPr>
            <p:ph type="ftr" sz="quarter" idx="3"/>
          </p:nvPr>
        </p:nvSpPr>
        <p:spPr/>
        <p:txBody>
          <a:bodyPr/>
          <a:lstStyle/>
          <a:p>
            <a:r>
              <a:rPr lang="en-US" altLang="ja-JP"/>
              <a:t>©2026 Canon IT Solutions Inc. All rights reserved.</a:t>
            </a:r>
            <a:endParaRPr lang="ja-JP" altLang="en-US" dirty="0"/>
          </a:p>
        </p:txBody>
      </p:sp>
      <p:sp>
        <p:nvSpPr>
          <p:cNvPr id="7" name="テキスト プレースホルダー 2">
            <a:extLst>
              <a:ext uri="{FF2B5EF4-FFF2-40B4-BE49-F238E27FC236}">
                <a16:creationId xmlns:a16="http://schemas.microsoft.com/office/drawing/2014/main" id="{E01BD45B-F4CF-4112-20F0-BBC9D1E590DE}"/>
              </a:ext>
            </a:extLst>
          </p:cNvPr>
          <p:cNvSpPr txBox="1">
            <a:spLocks/>
          </p:cNvSpPr>
          <p:nvPr/>
        </p:nvSpPr>
        <p:spPr>
          <a:xfrm>
            <a:off x="358646" y="1709137"/>
            <a:ext cx="8426450" cy="710594"/>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ja-JP" altLang="en-US" sz="1400" b="1" dirty="0">
                <a:solidFill>
                  <a:srgbClr val="FFC000"/>
                </a:solidFill>
              </a:rPr>
              <a:t>■</a:t>
            </a:r>
            <a:r>
              <a:rPr lang="ja-JP" altLang="en-US" sz="1400" b="1" dirty="0">
                <a:solidFill>
                  <a:schemeClr val="tx2"/>
                </a:solidFill>
              </a:rPr>
              <a:t>背景</a:t>
            </a:r>
            <a:endParaRPr lang="en-US" altLang="ja-JP" sz="1400" b="1" dirty="0">
              <a:solidFill>
                <a:schemeClr val="tx2"/>
              </a:solidFill>
            </a:endParaRPr>
          </a:p>
          <a:p>
            <a:pPr>
              <a:lnSpc>
                <a:spcPts val="1900"/>
              </a:lnSpc>
              <a:buClr>
                <a:srgbClr val="F9BE00"/>
              </a:buClr>
            </a:pPr>
            <a:r>
              <a:rPr lang="ja-JP" altLang="en-US" dirty="0">
                <a:solidFill>
                  <a:prstClr val="black"/>
                </a:solidFill>
              </a:rPr>
              <a:t>  ［個人情報登録］画面で基準日を変更した場合、基準日時点の内容がヘッダー情報に表示されていなかった</a:t>
            </a:r>
            <a:endParaRPr lang="en-US" altLang="ja-JP" sz="1100" dirty="0">
              <a:solidFill>
                <a:prstClr val="black"/>
              </a:solidFill>
            </a:endParaRPr>
          </a:p>
        </p:txBody>
      </p:sp>
      <p:sp>
        <p:nvSpPr>
          <p:cNvPr id="9" name="テキスト プレースホルダー 2">
            <a:extLst>
              <a:ext uri="{FF2B5EF4-FFF2-40B4-BE49-F238E27FC236}">
                <a16:creationId xmlns:a16="http://schemas.microsoft.com/office/drawing/2014/main" id="{2945031A-8867-45E4-7F94-A4CC00208095}"/>
              </a:ext>
            </a:extLst>
          </p:cNvPr>
          <p:cNvSpPr txBox="1">
            <a:spLocks/>
          </p:cNvSpPr>
          <p:nvPr/>
        </p:nvSpPr>
        <p:spPr>
          <a:xfrm>
            <a:off x="357550" y="2357789"/>
            <a:ext cx="8426450" cy="792435"/>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ja-JP" altLang="en-US" sz="1400" b="1" dirty="0">
                <a:solidFill>
                  <a:srgbClr val="FFC000"/>
                </a:solidFill>
              </a:rPr>
              <a:t>■</a:t>
            </a:r>
            <a:r>
              <a:rPr lang="ja-JP" altLang="en-US" sz="1400" b="1" dirty="0">
                <a:solidFill>
                  <a:schemeClr val="tx2"/>
                </a:solidFill>
              </a:rPr>
              <a:t>効果</a:t>
            </a:r>
            <a:endParaRPr lang="en-US" altLang="ja-JP" sz="1400" b="1" dirty="0">
              <a:solidFill>
                <a:schemeClr val="tx2"/>
              </a:solidFill>
            </a:endParaRPr>
          </a:p>
          <a:p>
            <a:pPr>
              <a:lnSpc>
                <a:spcPts val="1900"/>
              </a:lnSpc>
              <a:buClr>
                <a:srgbClr val="F9BE00"/>
              </a:buClr>
            </a:pPr>
            <a:r>
              <a:rPr lang="ja-JP" altLang="en-US" sz="1100" dirty="0">
                <a:solidFill>
                  <a:prstClr val="black"/>
                </a:solidFill>
              </a:rPr>
              <a:t>　</a:t>
            </a:r>
            <a:r>
              <a:rPr lang="ja-JP" altLang="en-US" dirty="0">
                <a:solidFill>
                  <a:prstClr val="black"/>
                </a:solidFill>
              </a:rPr>
              <a:t>基準日を変更して表示した場合、画面上のヘッダー情報が基準日時点の内容で確認できるようになり、</a:t>
            </a:r>
            <a:endParaRPr lang="en-US" altLang="ja-JP" dirty="0">
              <a:solidFill>
                <a:prstClr val="black"/>
              </a:solidFill>
            </a:endParaRPr>
          </a:p>
          <a:p>
            <a:pPr>
              <a:lnSpc>
                <a:spcPts val="1900"/>
              </a:lnSpc>
              <a:buClr>
                <a:srgbClr val="F9BE00"/>
              </a:buClr>
            </a:pPr>
            <a:r>
              <a:rPr lang="ja-JP" altLang="en-US" dirty="0">
                <a:solidFill>
                  <a:prstClr val="black"/>
                </a:solidFill>
              </a:rPr>
              <a:t>　将来日や過去日時点の人事情報を正しく確認できるようになります</a:t>
            </a:r>
            <a:endParaRPr lang="en-US" altLang="ja-JP" dirty="0">
              <a:solidFill>
                <a:prstClr val="black"/>
              </a:solidFill>
            </a:endParaRPr>
          </a:p>
          <a:p>
            <a:pPr>
              <a:lnSpc>
                <a:spcPts val="1900"/>
              </a:lnSpc>
              <a:buClr>
                <a:srgbClr val="F9BE00"/>
              </a:buClr>
            </a:pPr>
            <a:endParaRPr lang="en-US" altLang="ja-JP" dirty="0">
              <a:solidFill>
                <a:prstClr val="black"/>
              </a:solidFill>
            </a:endParaRPr>
          </a:p>
          <a:p>
            <a:pPr>
              <a:lnSpc>
                <a:spcPts val="1900"/>
              </a:lnSpc>
              <a:buClr>
                <a:srgbClr val="F9BE00"/>
              </a:buClr>
            </a:pPr>
            <a:endParaRPr lang="en-US" altLang="ja-JP" sz="1100" dirty="0">
              <a:solidFill>
                <a:prstClr val="black"/>
              </a:solidFill>
            </a:endParaRPr>
          </a:p>
          <a:p>
            <a:pPr>
              <a:lnSpc>
                <a:spcPts val="1900"/>
              </a:lnSpc>
              <a:buClr>
                <a:srgbClr val="F9BE00"/>
              </a:buClr>
            </a:pPr>
            <a:endParaRPr lang="en-US" altLang="ja-JP" sz="1100" dirty="0">
              <a:solidFill>
                <a:prstClr val="black"/>
              </a:solidFill>
            </a:endParaRPr>
          </a:p>
        </p:txBody>
      </p:sp>
      <p:sp>
        <p:nvSpPr>
          <p:cNvPr id="10" name="テキスト プレースホルダー 2">
            <a:extLst>
              <a:ext uri="{FF2B5EF4-FFF2-40B4-BE49-F238E27FC236}">
                <a16:creationId xmlns:a16="http://schemas.microsoft.com/office/drawing/2014/main" id="{B3494ABE-FE01-A2A6-735A-60F20C546593}"/>
              </a:ext>
            </a:extLst>
          </p:cNvPr>
          <p:cNvSpPr txBox="1">
            <a:spLocks/>
          </p:cNvSpPr>
          <p:nvPr/>
        </p:nvSpPr>
        <p:spPr>
          <a:xfrm>
            <a:off x="358018" y="1059582"/>
            <a:ext cx="8426450" cy="828092"/>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ja-JP" altLang="en-US" sz="1400" b="1" dirty="0">
                <a:solidFill>
                  <a:srgbClr val="FFC000"/>
                </a:solidFill>
              </a:rPr>
              <a:t>■</a:t>
            </a:r>
            <a:r>
              <a:rPr lang="ja-JP" altLang="en-US" sz="1400" b="1" dirty="0">
                <a:solidFill>
                  <a:schemeClr val="tx2"/>
                </a:solidFill>
              </a:rPr>
              <a:t>機能概要</a:t>
            </a:r>
            <a:endParaRPr lang="en-US" altLang="ja-JP" sz="1400" b="1" dirty="0">
              <a:solidFill>
                <a:schemeClr val="tx2"/>
              </a:solidFill>
            </a:endParaRPr>
          </a:p>
          <a:p>
            <a:pPr>
              <a:lnSpc>
                <a:spcPts val="1900"/>
              </a:lnSpc>
              <a:buClr>
                <a:srgbClr val="F9BE00"/>
              </a:buClr>
            </a:pPr>
            <a:r>
              <a:rPr lang="ja-JP" altLang="en-US" dirty="0">
                <a:solidFill>
                  <a:prstClr val="black"/>
                </a:solidFill>
              </a:rPr>
              <a:t>  ［個人情報登録］画面のヘッダー情報について、画面で指定した基準日時点の内容を表示するよう改善</a:t>
            </a:r>
            <a:endParaRPr lang="en-US" altLang="ja-JP" sz="1100" dirty="0">
              <a:solidFill>
                <a:prstClr val="black"/>
              </a:solidFill>
            </a:endParaRPr>
          </a:p>
        </p:txBody>
      </p:sp>
      <p:sp>
        <p:nvSpPr>
          <p:cNvPr id="3" name="テキスト プレースホルダー 2">
            <a:extLst>
              <a:ext uri="{FF2B5EF4-FFF2-40B4-BE49-F238E27FC236}">
                <a16:creationId xmlns:a16="http://schemas.microsoft.com/office/drawing/2014/main" id="{ADA3FA9C-152C-02AE-862B-E21DA7CBDA49}"/>
              </a:ext>
            </a:extLst>
          </p:cNvPr>
          <p:cNvSpPr txBox="1">
            <a:spLocks/>
          </p:cNvSpPr>
          <p:nvPr/>
        </p:nvSpPr>
        <p:spPr>
          <a:xfrm>
            <a:off x="358018" y="4227934"/>
            <a:ext cx="8426450" cy="495264"/>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ja-JP" altLang="en-US" dirty="0">
                <a:solidFill>
                  <a:prstClr val="black"/>
                </a:solidFill>
              </a:rPr>
              <a:t>　</a:t>
            </a:r>
            <a:r>
              <a:rPr lang="en-US" altLang="ja-JP" dirty="0">
                <a:solidFill>
                  <a:srgbClr val="FF0000"/>
                </a:solidFill>
              </a:rPr>
              <a:t>※20250601</a:t>
            </a:r>
            <a:r>
              <a:rPr lang="ja-JP" altLang="en-US" dirty="0">
                <a:solidFill>
                  <a:srgbClr val="FF0000"/>
                </a:solidFill>
              </a:rPr>
              <a:t>版については、</a:t>
            </a:r>
            <a:r>
              <a:rPr lang="en-US" altLang="ja-JP" dirty="0">
                <a:solidFill>
                  <a:srgbClr val="FF0000"/>
                </a:solidFill>
              </a:rPr>
              <a:t>2026</a:t>
            </a:r>
            <a:r>
              <a:rPr lang="ja-JP" altLang="en-US" dirty="0">
                <a:solidFill>
                  <a:srgbClr val="FF0000"/>
                </a:solidFill>
              </a:rPr>
              <a:t>年</a:t>
            </a:r>
            <a:r>
              <a:rPr lang="en-US" altLang="ja-JP" dirty="0">
                <a:solidFill>
                  <a:srgbClr val="FF0000"/>
                </a:solidFill>
              </a:rPr>
              <a:t>8</a:t>
            </a:r>
            <a:r>
              <a:rPr lang="ja-JP" altLang="en-US" dirty="0">
                <a:solidFill>
                  <a:srgbClr val="FF0000"/>
                </a:solidFill>
              </a:rPr>
              <a:t>月にパッチ掲載予定となります</a:t>
            </a:r>
            <a:endParaRPr lang="en-US" altLang="ja-JP" dirty="0">
              <a:solidFill>
                <a:srgbClr val="FF0000"/>
              </a:solidFill>
            </a:endParaRPr>
          </a:p>
        </p:txBody>
      </p:sp>
    </p:spTree>
    <p:extLst>
      <p:ext uri="{BB962C8B-B14F-4D97-AF65-F5344CB8AC3E}">
        <p14:creationId xmlns:p14="http://schemas.microsoft.com/office/powerpoint/2010/main" val="32201076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9</a:t>
            </a:fld>
            <a:endParaRPr kumimoji="1" lang="ja-JP" altLang="en-US" dirty="0"/>
          </a:p>
        </p:txBody>
      </p:sp>
      <p:sp>
        <p:nvSpPr>
          <p:cNvPr id="4" name="タイトル 3"/>
          <p:cNvSpPr>
            <a:spLocks noGrp="1"/>
          </p:cNvSpPr>
          <p:nvPr>
            <p:ph type="title"/>
          </p:nvPr>
        </p:nvSpPr>
        <p:spPr>
          <a:xfrm>
            <a:off x="358775" y="267494"/>
            <a:ext cx="8065225" cy="584267"/>
          </a:xfrm>
        </p:spPr>
        <p:txBody>
          <a:bodyPr/>
          <a:lstStyle/>
          <a:p>
            <a:r>
              <a:rPr lang="en-US" altLang="ja-JP" sz="2400" dirty="0" err="1">
                <a:latin typeface="+mn-ea"/>
              </a:rPr>
              <a:t>SuperStream</a:t>
            </a:r>
            <a:r>
              <a:rPr lang="en-US" altLang="ja-JP" sz="2400" dirty="0">
                <a:latin typeface="+mn-ea"/>
              </a:rPr>
              <a:t>-NX </a:t>
            </a:r>
            <a:r>
              <a:rPr lang="ja-JP" altLang="en-US" sz="2400" dirty="0">
                <a:latin typeface="+mn-ea"/>
              </a:rPr>
              <a:t>人事給与管理 </a:t>
            </a:r>
            <a:r>
              <a:rPr lang="ja-JP" altLang="en-US" sz="1800" dirty="0">
                <a:latin typeface="+mn-ea"/>
              </a:rPr>
              <a:t>機能改善</a:t>
            </a:r>
            <a:r>
              <a:rPr lang="ja-JP" altLang="en-US" sz="2400" dirty="0">
                <a:latin typeface="+mn-ea"/>
              </a:rPr>
              <a:t> </a:t>
            </a:r>
            <a:br>
              <a:rPr lang="en-US" altLang="ja-JP" sz="2800" dirty="0"/>
            </a:br>
            <a:r>
              <a:rPr lang="en-US" altLang="ja-JP" sz="1800" dirty="0"/>
              <a:t>2</a:t>
            </a:r>
            <a:r>
              <a:rPr lang="ja-JP" altLang="en-US" sz="1800" dirty="0"/>
              <a:t>．</a:t>
            </a:r>
            <a:r>
              <a:rPr kumimoji="1" lang="ja-JP" altLang="en-US" sz="1800" dirty="0"/>
              <a:t>個人情報登録の「ヘッダー情報」表示仕様変更</a:t>
            </a:r>
            <a:endParaRPr kumimoji="1" lang="ja-JP" altLang="en-US" dirty="0"/>
          </a:p>
        </p:txBody>
      </p:sp>
      <p:sp>
        <p:nvSpPr>
          <p:cNvPr id="5" name="フッター プレースホルダー 4"/>
          <p:cNvSpPr>
            <a:spLocks noGrp="1"/>
          </p:cNvSpPr>
          <p:nvPr>
            <p:ph type="ftr" sz="quarter" idx="3"/>
          </p:nvPr>
        </p:nvSpPr>
        <p:spPr/>
        <p:txBody>
          <a:bodyPr/>
          <a:lstStyle/>
          <a:p>
            <a:r>
              <a:rPr lang="en-US" altLang="ja-JP"/>
              <a:t>©2026 Canon IT Solutions Inc. All rights reserved.</a:t>
            </a:r>
            <a:endParaRPr lang="ja-JP" altLang="en-US" dirty="0"/>
          </a:p>
        </p:txBody>
      </p:sp>
      <p:sp>
        <p:nvSpPr>
          <p:cNvPr id="14" name="テキスト プレースホルダー 2"/>
          <p:cNvSpPr txBox="1">
            <a:spLocks/>
          </p:cNvSpPr>
          <p:nvPr/>
        </p:nvSpPr>
        <p:spPr>
          <a:xfrm>
            <a:off x="503548" y="931820"/>
            <a:ext cx="1592780" cy="216043"/>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ja-JP" altLang="en-US" sz="1000" b="1" u="sng" dirty="0">
                <a:solidFill>
                  <a:prstClr val="black"/>
                </a:solidFill>
              </a:rPr>
              <a:t>個人情報登録</a:t>
            </a:r>
            <a:endParaRPr lang="en-US" altLang="ja-JP" sz="1000" b="1" u="sng" dirty="0">
              <a:solidFill>
                <a:prstClr val="black"/>
              </a:solidFill>
            </a:endParaRPr>
          </a:p>
        </p:txBody>
      </p:sp>
      <p:pic>
        <p:nvPicPr>
          <p:cNvPr id="6" name="図 5">
            <a:extLst>
              <a:ext uri="{FF2B5EF4-FFF2-40B4-BE49-F238E27FC236}">
                <a16:creationId xmlns:a16="http://schemas.microsoft.com/office/drawing/2014/main" id="{731CAD77-A164-6E5D-587A-9AE77CEB87CC}"/>
              </a:ext>
            </a:extLst>
          </p:cNvPr>
          <p:cNvPicPr>
            <a:picLocks noChangeAspect="1"/>
          </p:cNvPicPr>
          <p:nvPr/>
        </p:nvPicPr>
        <p:blipFill>
          <a:blip r:embed="rId2"/>
          <a:stretch>
            <a:fillRect/>
          </a:stretch>
        </p:blipFill>
        <p:spPr>
          <a:xfrm>
            <a:off x="611560" y="1150695"/>
            <a:ext cx="5226906" cy="3494162"/>
          </a:xfrm>
          <a:prstGeom prst="rect">
            <a:avLst/>
          </a:prstGeom>
        </p:spPr>
      </p:pic>
      <p:sp>
        <p:nvSpPr>
          <p:cNvPr id="8" name="正方形/長方形 7">
            <a:extLst>
              <a:ext uri="{FF2B5EF4-FFF2-40B4-BE49-F238E27FC236}">
                <a16:creationId xmlns:a16="http://schemas.microsoft.com/office/drawing/2014/main" id="{B7A2AFCE-1180-29A3-25E8-FD516C3903D5}"/>
              </a:ext>
            </a:extLst>
          </p:cNvPr>
          <p:cNvSpPr/>
          <p:nvPr/>
        </p:nvSpPr>
        <p:spPr>
          <a:xfrm>
            <a:off x="1979712" y="1841132"/>
            <a:ext cx="2268251" cy="550598"/>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ja-JP" altLang="en-US" sz="1350">
              <a:solidFill>
                <a:prstClr val="white"/>
              </a:solidFill>
              <a:latin typeface="メイリオ"/>
              <a:ea typeface="メイリオ"/>
            </a:endParaRPr>
          </a:p>
        </p:txBody>
      </p:sp>
      <p:sp>
        <p:nvSpPr>
          <p:cNvPr id="9" name="テキスト プレースホルダー 2">
            <a:extLst>
              <a:ext uri="{FF2B5EF4-FFF2-40B4-BE49-F238E27FC236}">
                <a16:creationId xmlns:a16="http://schemas.microsoft.com/office/drawing/2014/main" id="{6CBE9B81-4A2D-BF70-BE52-6F0C461BF76D}"/>
              </a:ext>
            </a:extLst>
          </p:cNvPr>
          <p:cNvSpPr txBox="1">
            <a:spLocks/>
          </p:cNvSpPr>
          <p:nvPr/>
        </p:nvSpPr>
        <p:spPr>
          <a:xfrm>
            <a:off x="6019463" y="1444914"/>
            <a:ext cx="2656993" cy="792435"/>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ja-JP" altLang="en-US" dirty="0">
                <a:solidFill>
                  <a:prstClr val="black"/>
                </a:solidFill>
              </a:rPr>
              <a:t>以下のヘッダー情報の項目について</a:t>
            </a:r>
            <a:endParaRPr lang="en-US" altLang="ja-JP" dirty="0">
              <a:solidFill>
                <a:prstClr val="black"/>
              </a:solidFill>
            </a:endParaRPr>
          </a:p>
          <a:p>
            <a:pPr>
              <a:lnSpc>
                <a:spcPts val="1900"/>
              </a:lnSpc>
              <a:buClr>
                <a:srgbClr val="F9BE00"/>
              </a:buClr>
            </a:pPr>
            <a:r>
              <a:rPr lang="ja-JP" altLang="en-US" dirty="0">
                <a:solidFill>
                  <a:prstClr val="black"/>
                </a:solidFill>
              </a:rPr>
              <a:t>基準日時点の情報を表示するよう改善</a:t>
            </a:r>
            <a:endParaRPr lang="en-US" altLang="ja-JP" dirty="0">
              <a:solidFill>
                <a:prstClr val="black"/>
              </a:solidFill>
            </a:endParaRPr>
          </a:p>
          <a:p>
            <a:pPr>
              <a:lnSpc>
                <a:spcPts val="1900"/>
              </a:lnSpc>
              <a:buClr>
                <a:srgbClr val="F9BE00"/>
              </a:buClr>
            </a:pPr>
            <a:r>
              <a:rPr lang="ja-JP" altLang="en-US" dirty="0">
                <a:solidFill>
                  <a:prstClr val="black"/>
                </a:solidFill>
              </a:rPr>
              <a:t>　従業員氏名</a:t>
            </a:r>
            <a:endParaRPr lang="en-US" altLang="ja-JP" dirty="0">
              <a:solidFill>
                <a:prstClr val="black"/>
              </a:solidFill>
            </a:endParaRPr>
          </a:p>
          <a:p>
            <a:pPr>
              <a:lnSpc>
                <a:spcPts val="1900"/>
              </a:lnSpc>
              <a:buClr>
                <a:srgbClr val="F9BE00"/>
              </a:buClr>
            </a:pPr>
            <a:r>
              <a:rPr lang="ja-JP" altLang="en-US" dirty="0">
                <a:solidFill>
                  <a:prstClr val="black"/>
                </a:solidFill>
              </a:rPr>
              <a:t>　従業員氏名</a:t>
            </a:r>
            <a:r>
              <a:rPr lang="en-US" altLang="ja-JP" dirty="0">
                <a:solidFill>
                  <a:prstClr val="black"/>
                </a:solidFill>
              </a:rPr>
              <a:t>(</a:t>
            </a:r>
            <a:r>
              <a:rPr lang="ja-JP" altLang="en-US" dirty="0">
                <a:solidFill>
                  <a:prstClr val="black"/>
                </a:solidFill>
              </a:rPr>
              <a:t>ｶﾅ</a:t>
            </a:r>
            <a:r>
              <a:rPr lang="en-US" altLang="ja-JP" dirty="0">
                <a:solidFill>
                  <a:prstClr val="black"/>
                </a:solidFill>
              </a:rPr>
              <a:t>)</a:t>
            </a:r>
          </a:p>
          <a:p>
            <a:pPr>
              <a:lnSpc>
                <a:spcPts val="1900"/>
              </a:lnSpc>
              <a:buClr>
                <a:srgbClr val="F9BE00"/>
              </a:buClr>
            </a:pPr>
            <a:r>
              <a:rPr lang="ja-JP" altLang="en-US" dirty="0">
                <a:solidFill>
                  <a:prstClr val="black"/>
                </a:solidFill>
              </a:rPr>
              <a:t>　英字従業員名</a:t>
            </a:r>
            <a:endParaRPr lang="en-US" altLang="ja-JP" dirty="0">
              <a:solidFill>
                <a:prstClr val="black"/>
              </a:solidFill>
            </a:endParaRPr>
          </a:p>
          <a:p>
            <a:pPr>
              <a:lnSpc>
                <a:spcPts val="1900"/>
              </a:lnSpc>
              <a:buClr>
                <a:srgbClr val="F9BE00"/>
              </a:buClr>
            </a:pPr>
            <a:r>
              <a:rPr lang="ja-JP" altLang="en-US" dirty="0">
                <a:solidFill>
                  <a:prstClr val="black"/>
                </a:solidFill>
              </a:rPr>
              <a:t>　所属名称</a:t>
            </a:r>
            <a:r>
              <a:rPr lang="en-US" altLang="ja-JP" dirty="0">
                <a:solidFill>
                  <a:prstClr val="black"/>
                </a:solidFill>
              </a:rPr>
              <a:t>(</a:t>
            </a:r>
            <a:r>
              <a:rPr lang="ja-JP" altLang="en-US" dirty="0">
                <a:solidFill>
                  <a:prstClr val="black"/>
                </a:solidFill>
              </a:rPr>
              <a:t>略</a:t>
            </a:r>
            <a:r>
              <a:rPr lang="en-US" altLang="ja-JP" dirty="0">
                <a:solidFill>
                  <a:prstClr val="black"/>
                </a:solidFill>
              </a:rPr>
              <a:t>)</a:t>
            </a:r>
          </a:p>
          <a:p>
            <a:pPr>
              <a:lnSpc>
                <a:spcPts val="1900"/>
              </a:lnSpc>
              <a:buClr>
                <a:srgbClr val="F9BE00"/>
              </a:buClr>
            </a:pPr>
            <a:r>
              <a:rPr lang="ja-JP" altLang="en-US" dirty="0">
                <a:solidFill>
                  <a:prstClr val="black"/>
                </a:solidFill>
              </a:rPr>
              <a:t>　入社年月日</a:t>
            </a:r>
            <a:endParaRPr lang="en-US" altLang="ja-JP" dirty="0">
              <a:solidFill>
                <a:prstClr val="black"/>
              </a:solidFill>
            </a:endParaRPr>
          </a:p>
          <a:p>
            <a:pPr>
              <a:lnSpc>
                <a:spcPts val="1900"/>
              </a:lnSpc>
              <a:buClr>
                <a:srgbClr val="F9BE00"/>
              </a:buClr>
            </a:pPr>
            <a:r>
              <a:rPr lang="ja-JP" altLang="en-US" dirty="0">
                <a:solidFill>
                  <a:prstClr val="black"/>
                </a:solidFill>
              </a:rPr>
              <a:t>　勤続年数</a:t>
            </a:r>
            <a:r>
              <a:rPr lang="en-US" altLang="ja-JP" dirty="0">
                <a:solidFill>
                  <a:prstClr val="black"/>
                </a:solidFill>
              </a:rPr>
              <a:t>(</a:t>
            </a:r>
            <a:r>
              <a:rPr lang="ja-JP" altLang="en-US" dirty="0">
                <a:solidFill>
                  <a:prstClr val="black"/>
                </a:solidFill>
              </a:rPr>
              <a:t>年</a:t>
            </a:r>
            <a:r>
              <a:rPr lang="en-US" altLang="ja-JP" dirty="0">
                <a:solidFill>
                  <a:prstClr val="black"/>
                </a:solidFill>
              </a:rPr>
              <a:t>)</a:t>
            </a:r>
          </a:p>
          <a:p>
            <a:pPr>
              <a:lnSpc>
                <a:spcPts val="1900"/>
              </a:lnSpc>
              <a:buClr>
                <a:srgbClr val="F9BE00"/>
              </a:buClr>
            </a:pPr>
            <a:r>
              <a:rPr lang="ja-JP" altLang="en-US" dirty="0">
                <a:solidFill>
                  <a:prstClr val="black"/>
                </a:solidFill>
              </a:rPr>
              <a:t>　年齢</a:t>
            </a:r>
            <a:endParaRPr lang="en-US" altLang="ja-JP" dirty="0">
              <a:solidFill>
                <a:prstClr val="black"/>
              </a:solidFill>
            </a:endParaRPr>
          </a:p>
          <a:p>
            <a:pPr>
              <a:lnSpc>
                <a:spcPts val="1900"/>
              </a:lnSpc>
              <a:buClr>
                <a:srgbClr val="F9BE00"/>
              </a:buClr>
            </a:pPr>
            <a:r>
              <a:rPr lang="ja-JP" altLang="en-US" dirty="0">
                <a:solidFill>
                  <a:prstClr val="black"/>
                </a:solidFill>
              </a:rPr>
              <a:t>　在籍区分</a:t>
            </a:r>
            <a:endParaRPr lang="en-US" altLang="ja-JP" dirty="0">
              <a:solidFill>
                <a:prstClr val="black"/>
              </a:solidFill>
            </a:endParaRPr>
          </a:p>
        </p:txBody>
      </p:sp>
      <p:sp>
        <p:nvSpPr>
          <p:cNvPr id="16" name="正方形/長方形 15">
            <a:extLst>
              <a:ext uri="{FF2B5EF4-FFF2-40B4-BE49-F238E27FC236}">
                <a16:creationId xmlns:a16="http://schemas.microsoft.com/office/drawing/2014/main" id="{99A306EE-532F-BF58-373C-6BA5C2994436}"/>
              </a:ext>
            </a:extLst>
          </p:cNvPr>
          <p:cNvSpPr/>
          <p:nvPr/>
        </p:nvSpPr>
        <p:spPr>
          <a:xfrm>
            <a:off x="862711" y="1174002"/>
            <a:ext cx="1152128" cy="10783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chemeClr val="tx2"/>
              </a:solidFill>
            </a:endParaRPr>
          </a:p>
        </p:txBody>
      </p:sp>
    </p:spTree>
    <p:extLst>
      <p:ext uri="{BB962C8B-B14F-4D97-AF65-F5344CB8AC3E}">
        <p14:creationId xmlns:p14="http://schemas.microsoft.com/office/powerpoint/2010/main" val="1257409500"/>
      </p:ext>
    </p:extLst>
  </p:cSld>
  <p:clrMapOvr>
    <a:masterClrMapping/>
  </p:clrMapOvr>
</p:sld>
</file>

<file path=ppt/theme/theme1.xml><?xml version="1.0" encoding="utf-8"?>
<a:theme xmlns:a="http://schemas.openxmlformats.org/drawingml/2006/main" name="Office ​​テーマ">
  <a:themeElements>
    <a:clrScheme name="SuperStream 2021">
      <a:dk1>
        <a:sysClr val="windowText" lastClr="000000"/>
      </a:dk1>
      <a:lt1>
        <a:sysClr val="window" lastClr="FFFFFF"/>
      </a:lt1>
      <a:dk2>
        <a:srgbClr val="008CCF"/>
      </a:dk2>
      <a:lt2>
        <a:srgbClr val="FFFFFF"/>
      </a:lt2>
      <a:accent1>
        <a:srgbClr val="FABE00"/>
      </a:accent1>
      <a:accent2>
        <a:srgbClr val="54C3F1"/>
      </a:accent2>
      <a:accent3>
        <a:srgbClr val="EE7B48"/>
      </a:accent3>
      <a:accent4>
        <a:srgbClr val="CE67A4"/>
      </a:accent4>
      <a:accent5>
        <a:srgbClr val="8FC31F"/>
      </a:accent5>
      <a:accent6>
        <a:srgbClr val="2E7DC2"/>
      </a:accent6>
      <a:hlink>
        <a:srgbClr val="008CCF"/>
      </a:hlink>
      <a:folHlink>
        <a:srgbClr val="008CCF"/>
      </a:folHlink>
    </a:clrScheme>
    <a:fontScheme name="SuperStream 2015">
      <a:majorFont>
        <a:latin typeface="メイリオ"/>
        <a:ea typeface="メイリオ"/>
        <a:cs typeface=""/>
      </a:majorFont>
      <a:minorFont>
        <a:latin typeface="メイリオ"/>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solidFill>
            <a:schemeClr val="tx2"/>
          </a:solidFill>
        </a:ln>
      </a:spPr>
      <a:bodyPr rtlCol="0" anchor="ctr"/>
      <a:lstStyle>
        <a:defPPr algn="ctr">
          <a:defRPr kumimoji="1" sz="1200" dirty="0" smtClean="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5049</Words>
  <Application>Microsoft Office PowerPoint</Application>
  <PresentationFormat>画面に合わせる (16:9)</PresentationFormat>
  <Paragraphs>564</Paragraphs>
  <Slides>50</Slides>
  <Notes>2</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50</vt:i4>
      </vt:variant>
    </vt:vector>
  </HeadingPairs>
  <TitlesOfParts>
    <vt:vector size="55" baseType="lpstr">
      <vt:lpstr>メイリオ</vt:lpstr>
      <vt:lpstr>Arial</vt:lpstr>
      <vt:lpstr>Calibri</vt:lpstr>
      <vt:lpstr>Times New Roman</vt:lpstr>
      <vt:lpstr>Office ​​テーマ</vt:lpstr>
      <vt:lpstr>PowerPoint プレゼンテーション</vt:lpstr>
      <vt:lpstr>PowerPoint プレゼンテーション</vt:lpstr>
      <vt:lpstr>01 SuperStream-NX 人事給与管理 機能改善</vt:lpstr>
      <vt:lpstr>PowerPoint プレゼンテーション</vt:lpstr>
      <vt:lpstr>SuperStream-NX 人事給与管理 機能改善  １．【電子申請】雇用保険届書データ作成の 「被保険者資格喪失届（離職票交付あり）」項目追加対応</vt:lpstr>
      <vt:lpstr>SuperStream-NX 人事給与管理 機能改善  １．【電子申請】雇用保険届書データ作成の 「被保険者資格喪失届（離職票交付あり）」項目追加対応</vt:lpstr>
      <vt:lpstr>SuperStream-NX 人事給与管理 機能改善  １．【電子申請】雇用保険届書データ作成の 「被保険者資格喪失届（離職票交付あり）」項目追加対応</vt:lpstr>
      <vt:lpstr>SuperStream-NX 人事給与管理 機能改善  2．個人情報登録の「ヘッダー情報」表示仕様変更</vt:lpstr>
      <vt:lpstr>SuperStream-NX 人事給与管理 機能改善  2．個人情報登録の「ヘッダー情報」表示仕様変更</vt:lpstr>
      <vt:lpstr>02 SuperStream-NX 人事給与管理 機能改善 2025年10月以降のリリース済み対応機能</vt:lpstr>
      <vt:lpstr>PowerPoint プレゼンテーション</vt:lpstr>
      <vt:lpstr>SuperStream-NX 人事給与管理 機能改善2025.10～ １．子ども・子育て支援金制度対応</vt:lpstr>
      <vt:lpstr>SuperStream-NX 人事給与管理 機能改善2025.10～ １．子ども・子育て支援金制度対応</vt:lpstr>
      <vt:lpstr>SuperStream-NX 人事給与管理 機能改善2025.10～ １．子ども・子育て支援金制度対応</vt:lpstr>
      <vt:lpstr>SuperStream-NX 人事給与管理 機能改善2025.10～ １．子ども・子育て支援金制度対応</vt:lpstr>
      <vt:lpstr>SuperStream-NX 人事給与管理 機能改善2025.10～ １．子ども・子育て支援金制度対応</vt:lpstr>
      <vt:lpstr>SuperStream-NX 人事給与管理 機能改善2025.10～ １．子ども・子育て支援金制度対応</vt:lpstr>
      <vt:lpstr>SuperStream-NX 人事給与管理 機能改善2025.10～ １．子ども・子育て支援金制度対応</vt:lpstr>
      <vt:lpstr>SuperStream-NX 人事給与管理 機能改善2025.10～ １．子ども・子育て支援金制度対応</vt:lpstr>
      <vt:lpstr>SuperStream-NX 人事給与管理 機能改善2025.10～ １．子ども・子育て支援金制度対応</vt:lpstr>
      <vt:lpstr>SuperStream-NX 人事給与管理 機能改善2025.10～ １．子ども・子育て支援金制度対応</vt:lpstr>
      <vt:lpstr>SuperStream-NX 人事給与管理 機能改善2025.10～ １．子ども・子育て支援金制度対応</vt:lpstr>
      <vt:lpstr>SuperStream-NX 人事給与管理 機能改善2025.10～ 2．通勤手当（交通用具使用）の非課税限度額等の改正対応</vt:lpstr>
      <vt:lpstr>SuperStream-NX 人事給与管理 機能改善2025.10～ 2．通勤手当（交通用具使用）の非課税限度額等の改正対応</vt:lpstr>
      <vt:lpstr>SuperStream-NX 人事給与管理 機能改善2025.10～ 2．通勤手当（交通用具使用）の非課税限度額等の改正対応</vt:lpstr>
      <vt:lpstr>SuperStream-NX 人事給与管理 機能改善2025.10～ 2．通勤手当（交通用具使用）の非課税限度額等の改正対応</vt:lpstr>
      <vt:lpstr>SuperStream-NX 人事給与管理 機能改善2025.10～ 2．通勤手当（交通用具使用）の非課税限度額等の改正対応</vt:lpstr>
      <vt:lpstr>SuperStream-NX 人事給与管理 機能改善2025.10～ 2．通勤手当（交通用具使用）の非課税限度額等の改正対応</vt:lpstr>
      <vt:lpstr>SuperStream-NX 人事給与管理 機能改善2025.10~</vt:lpstr>
      <vt:lpstr>SuperStream-NX 人事給与管理 機能改善2025.10~</vt:lpstr>
      <vt:lpstr>SuperStream-NX 人事給与管理 機能改善2025.10~</vt:lpstr>
      <vt:lpstr>PowerPoint プレゼンテーション</vt:lpstr>
      <vt:lpstr>PowerPoint プレゼンテーション</vt:lpstr>
      <vt:lpstr>01 SuperStream-NX 勤怠管理 機能改善</vt:lpstr>
      <vt:lpstr>PowerPoint プレゼンテーション</vt:lpstr>
      <vt:lpstr>SuperStream-NX 勤怠管理 機能改善  １．客観的ログ項目の各画面への追加　</vt:lpstr>
      <vt:lpstr>SuperStream-NX 勤怠管理 機能改善  １．客観的ログ項目の各画面への追加　</vt:lpstr>
      <vt:lpstr>SuperStream-NX 勤怠管理 機能改善  １．客観的ログ項目の各画面への追加　</vt:lpstr>
      <vt:lpstr>SuperStream-NX 勤怠管理 機能改善  ２．客観的ログと出退勤時間乖離時のコメント必須チェック 　　及びイレギュラーチェック機能の追加　</vt:lpstr>
      <vt:lpstr>SuperStream-NX 勤怠管理 機能改善  2．客観的ログと出退勤時間乖離時のコメント必須チェック 　　及びイレギュラーチェック機能の追加　</vt:lpstr>
      <vt:lpstr>SuperStream-NX 勤怠管理 機能改善  ３．出退勤時刻と打刻情報/客観的ログ情報の乖離時間表示ボタンの追加</vt:lpstr>
      <vt:lpstr>SuperStream-NX 勤怠管理 機能改善  ３．出退勤時刻と打刻情報/客観的ログ情報の乖離時間表示ボタンの追加</vt:lpstr>
      <vt:lpstr>SuperStream-NXTM 勤怠管理 機能改善  ４．上限時間超過入力チェック機能、半日休暇取得回数上限チェック機能</vt:lpstr>
      <vt:lpstr>SuperStream-NX 勤怠管理 機能改善  ４．上限時間超過入力チェック機能、半日休暇取得回数上限チェック機能</vt:lpstr>
      <vt:lpstr>SuperStream-NX 勤怠管理 機能改善  ５．被承認対象者登録機能</vt:lpstr>
      <vt:lpstr>SuperStream-NX 勤怠管理 機能改善  ５．被承認対象者登録機能</vt:lpstr>
      <vt:lpstr>SuperStream-NX 勤怠管理 機能改善  ６．実績入力画面でのコメント定型文の追加対応_データ設定シート</vt:lpstr>
      <vt:lpstr>SuperStream-NX 勤怠管理 機能改善  ６．実績入力画面でのコメント定型文の追加対応_データ設定シート</vt:lpstr>
      <vt:lpstr>SuperStream-NX 勤怠管理 機能改善  ７．休暇台帳全社確認機能</vt:lpstr>
      <vt:lpstr>SuperStream-NX 勤怠管理 機能改善  ７．休暇台帳全社確認機能</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2026-05-20T06:58:22Z</dcterms:created>
  <dcterms:modified xsi:type="dcterms:W3CDTF">2026-05-28T05:15:17Z</dcterms:modified>
</cp:coreProperties>
</file>