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7"/>
  </p:notesMasterIdLst>
  <p:sldIdLst>
    <p:sldId id="342" r:id="rId2"/>
    <p:sldId id="345" r:id="rId3"/>
    <p:sldId id="347" r:id="rId4"/>
    <p:sldId id="349" r:id="rId5"/>
    <p:sldId id="348" r:id="rId6"/>
    <p:sldId id="350" r:id="rId7"/>
    <p:sldId id="343" r:id="rId8"/>
    <p:sldId id="351" r:id="rId9"/>
    <p:sldId id="352" r:id="rId10"/>
    <p:sldId id="341" r:id="rId11"/>
    <p:sldId id="353" r:id="rId12"/>
    <p:sldId id="332" r:id="rId13"/>
    <p:sldId id="331" r:id="rId14"/>
    <p:sldId id="330" r:id="rId15"/>
    <p:sldId id="334" r:id="rId16"/>
    <p:sldId id="333" r:id="rId17"/>
    <p:sldId id="354" r:id="rId18"/>
    <p:sldId id="344" r:id="rId19"/>
    <p:sldId id="335" r:id="rId20"/>
    <p:sldId id="336" r:id="rId21"/>
    <p:sldId id="372" r:id="rId22"/>
    <p:sldId id="355" r:id="rId23"/>
    <p:sldId id="356" r:id="rId24"/>
    <p:sldId id="338" r:id="rId25"/>
    <p:sldId id="339" r:id="rId26"/>
    <p:sldId id="340" r:id="rId27"/>
    <p:sldId id="357" r:id="rId28"/>
    <p:sldId id="358" r:id="rId29"/>
    <p:sldId id="359" r:id="rId30"/>
    <p:sldId id="373" r:id="rId31"/>
    <p:sldId id="323" r:id="rId32"/>
    <p:sldId id="308" r:id="rId33"/>
    <p:sldId id="309" r:id="rId34"/>
    <p:sldId id="310" r:id="rId35"/>
    <p:sldId id="415" r:id="rId36"/>
    <p:sldId id="503" r:id="rId37"/>
    <p:sldId id="504" r:id="rId38"/>
    <p:sldId id="505" r:id="rId39"/>
    <p:sldId id="521" r:id="rId40"/>
    <p:sldId id="523" r:id="rId41"/>
    <p:sldId id="522" r:id="rId42"/>
    <p:sldId id="524" r:id="rId43"/>
    <p:sldId id="525" r:id="rId44"/>
    <p:sldId id="527" r:id="rId45"/>
    <p:sldId id="526" r:id="rId46"/>
    <p:sldId id="528" r:id="rId47"/>
    <p:sldId id="529" r:id="rId48"/>
    <p:sldId id="530" r:id="rId49"/>
    <p:sldId id="531" r:id="rId50"/>
    <p:sldId id="507" r:id="rId51"/>
    <p:sldId id="414" r:id="rId52"/>
    <p:sldId id="532" r:id="rId53"/>
    <p:sldId id="416" r:id="rId54"/>
    <p:sldId id="421" r:id="rId55"/>
    <p:sldId id="419" r:id="rId56"/>
    <p:sldId id="420" r:id="rId57"/>
    <p:sldId id="533" r:id="rId58"/>
    <p:sldId id="413" r:id="rId59"/>
    <p:sldId id="429" r:id="rId60"/>
    <p:sldId id="431" r:id="rId61"/>
    <p:sldId id="430" r:id="rId62"/>
    <p:sldId id="432" r:id="rId63"/>
    <p:sldId id="435" r:id="rId64"/>
    <p:sldId id="436" r:id="rId65"/>
    <p:sldId id="433" r:id="rId66"/>
    <p:sldId id="437" r:id="rId67"/>
    <p:sldId id="438" r:id="rId68"/>
    <p:sldId id="439" r:id="rId69"/>
    <p:sldId id="440" r:id="rId70"/>
    <p:sldId id="540" r:id="rId71"/>
    <p:sldId id="443" r:id="rId72"/>
    <p:sldId id="441" r:id="rId73"/>
    <p:sldId id="446" r:id="rId74"/>
    <p:sldId id="422" r:id="rId75"/>
    <p:sldId id="448" r:id="rId76"/>
    <p:sldId id="449" r:id="rId77"/>
    <p:sldId id="451" r:id="rId78"/>
    <p:sldId id="450" r:id="rId79"/>
    <p:sldId id="452" r:id="rId80"/>
    <p:sldId id="454" r:id="rId81"/>
    <p:sldId id="423" r:id="rId82"/>
    <p:sldId id="455" r:id="rId83"/>
    <p:sldId id="456" r:id="rId84"/>
    <p:sldId id="458" r:id="rId85"/>
    <p:sldId id="457" r:id="rId86"/>
    <p:sldId id="459" r:id="rId87"/>
    <p:sldId id="424" r:id="rId88"/>
    <p:sldId id="460" r:id="rId89"/>
    <p:sldId id="462" r:id="rId90"/>
    <p:sldId id="463" r:id="rId91"/>
    <p:sldId id="461" r:id="rId92"/>
    <p:sldId id="465" r:id="rId93"/>
    <p:sldId id="464" r:id="rId94"/>
    <p:sldId id="466" r:id="rId95"/>
    <p:sldId id="467" r:id="rId96"/>
    <p:sldId id="468" r:id="rId97"/>
    <p:sldId id="469" r:id="rId98"/>
    <p:sldId id="425" r:id="rId99"/>
    <p:sldId id="470" r:id="rId100"/>
    <p:sldId id="472" r:id="rId101"/>
    <p:sldId id="471" r:id="rId102"/>
    <p:sldId id="474" r:id="rId103"/>
    <p:sldId id="426" r:id="rId104"/>
    <p:sldId id="476" r:id="rId105"/>
    <p:sldId id="477" r:id="rId106"/>
    <p:sldId id="478" r:id="rId107"/>
    <p:sldId id="479" r:id="rId108"/>
    <p:sldId id="481" r:id="rId109"/>
    <p:sldId id="480" r:id="rId110"/>
    <p:sldId id="535" r:id="rId111"/>
    <p:sldId id="515" r:id="rId112"/>
    <p:sldId id="536" r:id="rId113"/>
    <p:sldId id="537" r:id="rId114"/>
    <p:sldId id="538" r:id="rId115"/>
    <p:sldId id="539" r:id="rId116"/>
    <p:sldId id="487" r:id="rId117"/>
    <p:sldId id="488" r:id="rId118"/>
    <p:sldId id="489" r:id="rId119"/>
    <p:sldId id="490" r:id="rId120"/>
    <p:sldId id="491" r:id="rId121"/>
    <p:sldId id="492" r:id="rId122"/>
    <p:sldId id="493" r:id="rId123"/>
    <p:sldId id="494" r:id="rId124"/>
    <p:sldId id="495" r:id="rId125"/>
    <p:sldId id="496" r:id="rId126"/>
    <p:sldId id="497" r:id="rId127"/>
    <p:sldId id="498" r:id="rId128"/>
    <p:sldId id="500" r:id="rId129"/>
    <p:sldId id="499" r:id="rId130"/>
    <p:sldId id="501" r:id="rId131"/>
    <p:sldId id="509" r:id="rId132"/>
    <p:sldId id="510" r:id="rId133"/>
    <p:sldId id="511" r:id="rId134"/>
    <p:sldId id="541" r:id="rId135"/>
    <p:sldId id="508" r:id="rId136"/>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79758" autoAdjust="0"/>
  </p:normalViewPr>
  <p:slideViewPr>
    <p:cSldViewPr>
      <p:cViewPr varScale="1">
        <p:scale>
          <a:sx n="116" d="100"/>
          <a:sy n="116" d="100"/>
        </p:scale>
        <p:origin x="1746" y="102"/>
      </p:cViewPr>
      <p:guideLst/>
    </p:cSldViewPr>
  </p:slideViewPr>
  <p:notesTextViewPr>
    <p:cViewPr>
      <p:scale>
        <a:sx n="125" d="100"/>
        <a:sy n="125"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2026/5/28</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13403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32076395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B347-3F96-A8F4-18A9-C44A2712EC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5B309F-C9E0-52CB-1B54-A625AD88E6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F7FFAB9-5D41-7FB4-30B8-48F46DA1CD0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4683A8D-BA79-3FA3-218D-9BF4ED28F0F2}"/>
              </a:ext>
            </a:extLst>
          </p:cNvPr>
          <p:cNvSpPr>
            <a:spLocks noGrp="1"/>
          </p:cNvSpPr>
          <p:nvPr>
            <p:ph type="sldNum" sz="quarter" idx="5"/>
          </p:nvPr>
        </p:nvSpPr>
        <p:spPr/>
        <p:txBody>
          <a:bodyPr/>
          <a:lstStyle/>
          <a:p>
            <a:fld id="{BF87BCA9-3BA0-4426-9EA6-B6C30ED0242E}" type="slidenum">
              <a:rPr kumimoji="1" lang="ja-JP" altLang="en-US" smtClean="0"/>
              <a:t>101</a:t>
            </a:fld>
            <a:endParaRPr kumimoji="1" lang="ja-JP" altLang="en-US"/>
          </a:p>
        </p:txBody>
      </p:sp>
    </p:spTree>
    <p:extLst>
      <p:ext uri="{BB962C8B-B14F-4D97-AF65-F5344CB8AC3E}">
        <p14:creationId xmlns:p14="http://schemas.microsoft.com/office/powerpoint/2010/main" val="28756850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237C-F0E1-84A8-503A-09E768495E4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E4DABE-769C-319B-70E4-8C4EDEBB89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7C66C6-E605-FB84-D653-88E0E44DA84C}"/>
              </a:ext>
            </a:extLst>
          </p:cNvPr>
          <p:cNvSpPr>
            <a:spLocks noGrp="1"/>
          </p:cNvSpPr>
          <p:nvPr>
            <p:ph type="body" idx="1"/>
          </p:nvPr>
        </p:nvSpPr>
        <p:spPr/>
        <p:txBody>
          <a:bodyPr/>
          <a:lstStyle/>
          <a:p>
            <a:endParaRPr kumimoji="1" lang="en-US" altLang="ja-JP" sz="1200" dirty="0">
              <a:effectLst/>
              <a:highlight>
                <a:srgbClr val="FFFF00"/>
              </a:highlight>
              <a:latin typeface="Arial" panose="020B0604020202020204" pitchFamily="34" charset="0"/>
              <a:ea typeface="+mn-ea"/>
            </a:endParaRPr>
          </a:p>
        </p:txBody>
      </p:sp>
      <p:sp>
        <p:nvSpPr>
          <p:cNvPr id="4" name="スライド番号プレースホルダー 3">
            <a:extLst>
              <a:ext uri="{FF2B5EF4-FFF2-40B4-BE49-F238E27FC236}">
                <a16:creationId xmlns:a16="http://schemas.microsoft.com/office/drawing/2014/main" id="{E2CB5095-AE93-2367-5C9F-26F291E93D9D}"/>
              </a:ext>
            </a:extLst>
          </p:cNvPr>
          <p:cNvSpPr>
            <a:spLocks noGrp="1"/>
          </p:cNvSpPr>
          <p:nvPr>
            <p:ph type="sldNum" sz="quarter" idx="5"/>
          </p:nvPr>
        </p:nvSpPr>
        <p:spPr/>
        <p:txBody>
          <a:bodyPr/>
          <a:lstStyle/>
          <a:p>
            <a:fld id="{BF87BCA9-3BA0-4426-9EA6-B6C30ED0242E}" type="slidenum">
              <a:rPr kumimoji="1" lang="ja-JP" altLang="en-US" smtClean="0"/>
              <a:t>102</a:t>
            </a:fld>
            <a:endParaRPr kumimoji="1" lang="ja-JP" altLang="en-US"/>
          </a:p>
        </p:txBody>
      </p:sp>
    </p:spTree>
    <p:extLst>
      <p:ext uri="{BB962C8B-B14F-4D97-AF65-F5344CB8AC3E}">
        <p14:creationId xmlns:p14="http://schemas.microsoft.com/office/powerpoint/2010/main" val="9494937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15940-B507-2A76-1FC0-2BFCA4B57D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4757C2-6198-F3E3-AA8A-99A2C9C84F1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8FA0A1-6B98-138A-28C0-ED25047C983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03B8817-CB84-90DB-EEE9-A3929917752A}"/>
              </a:ext>
            </a:extLst>
          </p:cNvPr>
          <p:cNvSpPr>
            <a:spLocks noGrp="1"/>
          </p:cNvSpPr>
          <p:nvPr>
            <p:ph type="sldNum" sz="quarter" idx="5"/>
          </p:nvPr>
        </p:nvSpPr>
        <p:spPr/>
        <p:txBody>
          <a:bodyPr/>
          <a:lstStyle/>
          <a:p>
            <a:fld id="{BF87BCA9-3BA0-4426-9EA6-B6C30ED0242E}" type="slidenum">
              <a:rPr kumimoji="1" lang="ja-JP" altLang="en-US" smtClean="0"/>
              <a:t>103</a:t>
            </a:fld>
            <a:endParaRPr kumimoji="1" lang="ja-JP" altLang="en-US"/>
          </a:p>
        </p:txBody>
      </p:sp>
    </p:spTree>
    <p:extLst>
      <p:ext uri="{BB962C8B-B14F-4D97-AF65-F5344CB8AC3E}">
        <p14:creationId xmlns:p14="http://schemas.microsoft.com/office/powerpoint/2010/main" val="84545758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241F4-4142-9083-FB35-35799D9D99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BA8DD2-18FC-5F14-6665-A3A1F0B73C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FDD0C4-A6DC-0BB9-99F8-35E79323AF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2A73EB3-50B2-D9D5-8097-BDDB3729586E}"/>
              </a:ext>
            </a:extLst>
          </p:cNvPr>
          <p:cNvSpPr>
            <a:spLocks noGrp="1"/>
          </p:cNvSpPr>
          <p:nvPr>
            <p:ph type="sldNum" sz="quarter" idx="5"/>
          </p:nvPr>
        </p:nvSpPr>
        <p:spPr/>
        <p:txBody>
          <a:bodyPr/>
          <a:lstStyle/>
          <a:p>
            <a:fld id="{BF87BCA9-3BA0-4426-9EA6-B6C30ED0242E}" type="slidenum">
              <a:rPr kumimoji="1" lang="ja-JP" altLang="en-US" smtClean="0"/>
              <a:t>104</a:t>
            </a:fld>
            <a:endParaRPr kumimoji="1" lang="ja-JP" altLang="en-US"/>
          </a:p>
        </p:txBody>
      </p:sp>
    </p:spTree>
    <p:extLst>
      <p:ext uri="{BB962C8B-B14F-4D97-AF65-F5344CB8AC3E}">
        <p14:creationId xmlns:p14="http://schemas.microsoft.com/office/powerpoint/2010/main" val="36131798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F305D-C2B4-482A-4915-6950922659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B1F781-A1BF-5ADF-A076-71E861A183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ADC19A1-FE35-A762-F694-62D0D20CF3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D7D9603-D57C-1C7C-317B-FD37FEC00CA6}"/>
              </a:ext>
            </a:extLst>
          </p:cNvPr>
          <p:cNvSpPr>
            <a:spLocks noGrp="1"/>
          </p:cNvSpPr>
          <p:nvPr>
            <p:ph type="sldNum" sz="quarter" idx="5"/>
          </p:nvPr>
        </p:nvSpPr>
        <p:spPr/>
        <p:txBody>
          <a:bodyPr/>
          <a:lstStyle/>
          <a:p>
            <a:fld id="{BF87BCA9-3BA0-4426-9EA6-B6C30ED0242E}" type="slidenum">
              <a:rPr kumimoji="1" lang="ja-JP" altLang="en-US" smtClean="0"/>
              <a:t>105</a:t>
            </a:fld>
            <a:endParaRPr kumimoji="1" lang="ja-JP" altLang="en-US"/>
          </a:p>
        </p:txBody>
      </p:sp>
    </p:spTree>
    <p:extLst>
      <p:ext uri="{BB962C8B-B14F-4D97-AF65-F5344CB8AC3E}">
        <p14:creationId xmlns:p14="http://schemas.microsoft.com/office/powerpoint/2010/main" val="10608647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09D8-D77F-6888-A530-310526CCFE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B23839-881E-F975-1E7D-F41F569BFF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6DA2D5-9258-7B8E-5147-8D4936FB853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0C80FC7-EA2C-ADD7-8066-A214E6EDDB91}"/>
              </a:ext>
            </a:extLst>
          </p:cNvPr>
          <p:cNvSpPr>
            <a:spLocks noGrp="1"/>
          </p:cNvSpPr>
          <p:nvPr>
            <p:ph type="sldNum" sz="quarter" idx="5"/>
          </p:nvPr>
        </p:nvSpPr>
        <p:spPr/>
        <p:txBody>
          <a:bodyPr/>
          <a:lstStyle/>
          <a:p>
            <a:fld id="{BF87BCA9-3BA0-4426-9EA6-B6C30ED0242E}" type="slidenum">
              <a:rPr kumimoji="1" lang="ja-JP" altLang="en-US" smtClean="0"/>
              <a:t>106</a:t>
            </a:fld>
            <a:endParaRPr kumimoji="1" lang="ja-JP" altLang="en-US"/>
          </a:p>
        </p:txBody>
      </p:sp>
    </p:spTree>
    <p:extLst>
      <p:ext uri="{BB962C8B-B14F-4D97-AF65-F5344CB8AC3E}">
        <p14:creationId xmlns:p14="http://schemas.microsoft.com/office/powerpoint/2010/main" val="31909889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28E04-D367-15B9-BA0D-856362AA241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EDF614-BC06-F40E-19AB-907C0D0012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D507A7-80D5-F0F5-26A6-533BDD1B2C1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25C1A4-4BE2-F999-A204-C363FEFE3BBC}"/>
              </a:ext>
            </a:extLst>
          </p:cNvPr>
          <p:cNvSpPr>
            <a:spLocks noGrp="1"/>
          </p:cNvSpPr>
          <p:nvPr>
            <p:ph type="sldNum" sz="quarter" idx="5"/>
          </p:nvPr>
        </p:nvSpPr>
        <p:spPr/>
        <p:txBody>
          <a:bodyPr/>
          <a:lstStyle/>
          <a:p>
            <a:fld id="{BF87BCA9-3BA0-4426-9EA6-B6C30ED0242E}" type="slidenum">
              <a:rPr kumimoji="1" lang="ja-JP" altLang="en-US" smtClean="0"/>
              <a:t>107</a:t>
            </a:fld>
            <a:endParaRPr kumimoji="1" lang="ja-JP" altLang="en-US"/>
          </a:p>
        </p:txBody>
      </p:sp>
    </p:spTree>
    <p:extLst>
      <p:ext uri="{BB962C8B-B14F-4D97-AF65-F5344CB8AC3E}">
        <p14:creationId xmlns:p14="http://schemas.microsoft.com/office/powerpoint/2010/main" val="68992135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D785D-E974-A423-AACB-CAC81530C6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04B79E-D459-F4C9-3D38-28E340CEB8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931D96-977E-E7DD-D155-4D17BE2F84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D76F44-DC93-D6E6-ED9A-AC84462EAA2C}"/>
              </a:ext>
            </a:extLst>
          </p:cNvPr>
          <p:cNvSpPr>
            <a:spLocks noGrp="1"/>
          </p:cNvSpPr>
          <p:nvPr>
            <p:ph type="sldNum" sz="quarter" idx="5"/>
          </p:nvPr>
        </p:nvSpPr>
        <p:spPr/>
        <p:txBody>
          <a:bodyPr/>
          <a:lstStyle/>
          <a:p>
            <a:fld id="{BF87BCA9-3BA0-4426-9EA6-B6C30ED0242E}" type="slidenum">
              <a:rPr kumimoji="1" lang="ja-JP" altLang="en-US" smtClean="0"/>
              <a:t>108</a:t>
            </a:fld>
            <a:endParaRPr kumimoji="1" lang="ja-JP" altLang="en-US"/>
          </a:p>
        </p:txBody>
      </p:sp>
    </p:spTree>
    <p:extLst>
      <p:ext uri="{BB962C8B-B14F-4D97-AF65-F5344CB8AC3E}">
        <p14:creationId xmlns:p14="http://schemas.microsoft.com/office/powerpoint/2010/main" val="5074063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48CDF-568D-8FF7-DD52-52F58BAF89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C80F52-0970-CB5C-502D-DB5A9797CA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BACEF1-811C-B0F2-935B-921FC5AE3E9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175A82-4C83-F0E0-65F3-6891FE81F25D}"/>
              </a:ext>
            </a:extLst>
          </p:cNvPr>
          <p:cNvSpPr>
            <a:spLocks noGrp="1"/>
          </p:cNvSpPr>
          <p:nvPr>
            <p:ph type="sldNum" sz="quarter" idx="5"/>
          </p:nvPr>
        </p:nvSpPr>
        <p:spPr/>
        <p:txBody>
          <a:bodyPr/>
          <a:lstStyle/>
          <a:p>
            <a:fld id="{BF87BCA9-3BA0-4426-9EA6-B6C30ED0242E}" type="slidenum">
              <a:rPr kumimoji="1" lang="ja-JP" altLang="en-US" smtClean="0"/>
              <a:t>109</a:t>
            </a:fld>
            <a:endParaRPr kumimoji="1" lang="ja-JP" altLang="en-US"/>
          </a:p>
        </p:txBody>
      </p:sp>
    </p:spTree>
    <p:extLst>
      <p:ext uri="{BB962C8B-B14F-4D97-AF65-F5344CB8AC3E}">
        <p14:creationId xmlns:p14="http://schemas.microsoft.com/office/powerpoint/2010/main" val="20409391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110</a:t>
            </a:fld>
            <a:endParaRPr kumimoji="1" lang="ja-JP" altLang="en-US"/>
          </a:p>
        </p:txBody>
      </p:sp>
    </p:spTree>
    <p:extLst>
      <p:ext uri="{BB962C8B-B14F-4D97-AF65-F5344CB8AC3E}">
        <p14:creationId xmlns:p14="http://schemas.microsoft.com/office/powerpoint/2010/main" val="209100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23914733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24EE9-1516-3DF4-B047-56252C356A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4DA5D6-9681-D83F-C1C1-38ABC095C6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D83DCE-6701-CEC9-850E-1F39F280282F}"/>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A41530D-C5AA-FC70-4CB3-DC80741E7DE2}"/>
              </a:ext>
            </a:extLst>
          </p:cNvPr>
          <p:cNvSpPr>
            <a:spLocks noGrp="1"/>
          </p:cNvSpPr>
          <p:nvPr>
            <p:ph type="sldNum" sz="quarter" idx="5"/>
          </p:nvPr>
        </p:nvSpPr>
        <p:spPr/>
        <p:txBody>
          <a:bodyPr/>
          <a:lstStyle/>
          <a:p>
            <a:fld id="{BF87BCA9-3BA0-4426-9EA6-B6C30ED0242E}" type="slidenum">
              <a:rPr kumimoji="1" lang="ja-JP" altLang="en-US" smtClean="0"/>
              <a:t>111</a:t>
            </a:fld>
            <a:endParaRPr kumimoji="1" lang="ja-JP" altLang="en-US"/>
          </a:p>
        </p:txBody>
      </p:sp>
    </p:spTree>
    <p:extLst>
      <p:ext uri="{BB962C8B-B14F-4D97-AF65-F5344CB8AC3E}">
        <p14:creationId xmlns:p14="http://schemas.microsoft.com/office/powerpoint/2010/main" val="236205904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597D3-A945-EB3A-6839-F1B20E6F8B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5E00DA-3C9D-AA7C-094A-E163CA9704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A62FAE-26A9-9FBF-6134-622F6D514FAD}"/>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C10625FE-8E80-9E6B-F80D-B7F3C58C4380}"/>
              </a:ext>
            </a:extLst>
          </p:cNvPr>
          <p:cNvSpPr>
            <a:spLocks noGrp="1"/>
          </p:cNvSpPr>
          <p:nvPr>
            <p:ph type="sldNum" sz="quarter" idx="5"/>
          </p:nvPr>
        </p:nvSpPr>
        <p:spPr/>
        <p:txBody>
          <a:bodyPr/>
          <a:lstStyle/>
          <a:p>
            <a:fld id="{BF87BCA9-3BA0-4426-9EA6-B6C30ED0242E}" type="slidenum">
              <a:rPr kumimoji="1" lang="ja-JP" altLang="en-US" smtClean="0"/>
              <a:t>112</a:t>
            </a:fld>
            <a:endParaRPr kumimoji="1" lang="ja-JP" altLang="en-US"/>
          </a:p>
        </p:txBody>
      </p:sp>
    </p:spTree>
    <p:extLst>
      <p:ext uri="{BB962C8B-B14F-4D97-AF65-F5344CB8AC3E}">
        <p14:creationId xmlns:p14="http://schemas.microsoft.com/office/powerpoint/2010/main" val="766191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4740B-4464-44C0-04A7-363BF9CDAF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561153-FC5A-CBDD-3D49-BFB056CBF3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13C8EB7-82E4-130A-C067-32B13EBB65C7}"/>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0007FCF8-4E41-2357-1167-A84DCADE7A8C}"/>
              </a:ext>
            </a:extLst>
          </p:cNvPr>
          <p:cNvSpPr>
            <a:spLocks noGrp="1"/>
          </p:cNvSpPr>
          <p:nvPr>
            <p:ph type="sldNum" sz="quarter" idx="5"/>
          </p:nvPr>
        </p:nvSpPr>
        <p:spPr/>
        <p:txBody>
          <a:bodyPr/>
          <a:lstStyle/>
          <a:p>
            <a:fld id="{BF87BCA9-3BA0-4426-9EA6-B6C30ED0242E}" type="slidenum">
              <a:rPr kumimoji="1" lang="ja-JP" altLang="en-US" smtClean="0"/>
              <a:t>113</a:t>
            </a:fld>
            <a:endParaRPr kumimoji="1" lang="ja-JP" altLang="en-US"/>
          </a:p>
        </p:txBody>
      </p:sp>
    </p:spTree>
    <p:extLst>
      <p:ext uri="{BB962C8B-B14F-4D97-AF65-F5344CB8AC3E}">
        <p14:creationId xmlns:p14="http://schemas.microsoft.com/office/powerpoint/2010/main" val="36429271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426E-6D69-7989-8D94-4EEEF32961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F84CCA-CD26-4571-0642-FF14323D39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A350708-5DFA-677B-1445-9E5D69D0EA3A}"/>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9076E32-49B6-9066-9814-3DF8592E488D}"/>
              </a:ext>
            </a:extLst>
          </p:cNvPr>
          <p:cNvSpPr>
            <a:spLocks noGrp="1"/>
          </p:cNvSpPr>
          <p:nvPr>
            <p:ph type="sldNum" sz="quarter" idx="5"/>
          </p:nvPr>
        </p:nvSpPr>
        <p:spPr/>
        <p:txBody>
          <a:bodyPr/>
          <a:lstStyle/>
          <a:p>
            <a:fld id="{BF87BCA9-3BA0-4426-9EA6-B6C30ED0242E}" type="slidenum">
              <a:rPr kumimoji="1" lang="ja-JP" altLang="en-US" smtClean="0"/>
              <a:t>114</a:t>
            </a:fld>
            <a:endParaRPr kumimoji="1" lang="ja-JP" altLang="en-US"/>
          </a:p>
        </p:txBody>
      </p:sp>
    </p:spTree>
    <p:extLst>
      <p:ext uri="{BB962C8B-B14F-4D97-AF65-F5344CB8AC3E}">
        <p14:creationId xmlns:p14="http://schemas.microsoft.com/office/powerpoint/2010/main" val="42935988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9E2FF-2E8C-DE36-3C92-A6C225711D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DC7212C-905E-1746-3633-242232FDCF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B82AE2-D922-FBED-0978-CB132C580044}"/>
              </a:ext>
            </a:extLst>
          </p:cNvPr>
          <p:cNvSpPr>
            <a:spLocks noGrp="1"/>
          </p:cNvSpPr>
          <p:nvPr>
            <p:ph type="body" idx="1"/>
          </p:nvPr>
        </p:nvSpPr>
        <p:spPr/>
        <p:txBody>
          <a:bodyPr/>
          <a:lstStyle/>
          <a:p>
            <a:endParaRPr kumimoji="1" lang="en-US" altLang="ja-JP" i="0" u="none" strike="noStrike" kern="1200" cap="none" spc="0" normalizeH="0" baseline="0" noProof="0" dirty="0">
              <a:ln>
                <a:noFill/>
              </a:ln>
              <a:effectLst/>
              <a:uLnTx/>
              <a:uFillTx/>
              <a:latin typeface="メイリオ"/>
              <a:ea typeface="メイリオ"/>
              <a:cs typeface="+mn-cs"/>
            </a:endParaRPr>
          </a:p>
        </p:txBody>
      </p:sp>
      <p:sp>
        <p:nvSpPr>
          <p:cNvPr id="4" name="スライド番号プレースホルダー 3">
            <a:extLst>
              <a:ext uri="{FF2B5EF4-FFF2-40B4-BE49-F238E27FC236}">
                <a16:creationId xmlns:a16="http://schemas.microsoft.com/office/drawing/2014/main" id="{39DE8D80-C2E6-AD18-8635-31138EF1861C}"/>
              </a:ext>
            </a:extLst>
          </p:cNvPr>
          <p:cNvSpPr>
            <a:spLocks noGrp="1"/>
          </p:cNvSpPr>
          <p:nvPr>
            <p:ph type="sldNum" sz="quarter" idx="5"/>
          </p:nvPr>
        </p:nvSpPr>
        <p:spPr/>
        <p:txBody>
          <a:bodyPr/>
          <a:lstStyle/>
          <a:p>
            <a:fld id="{BF87BCA9-3BA0-4426-9EA6-B6C30ED0242E}" type="slidenum">
              <a:rPr kumimoji="1" lang="ja-JP" altLang="en-US" smtClean="0"/>
              <a:t>115</a:t>
            </a:fld>
            <a:endParaRPr kumimoji="1" lang="ja-JP" altLang="en-US"/>
          </a:p>
        </p:txBody>
      </p:sp>
    </p:spTree>
    <p:extLst>
      <p:ext uri="{BB962C8B-B14F-4D97-AF65-F5344CB8AC3E}">
        <p14:creationId xmlns:p14="http://schemas.microsoft.com/office/powerpoint/2010/main" val="34837882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673C-D8A6-D7B7-F6C5-9D863BE919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76E71D-9CE1-0098-C824-2993D0324C3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185488-5E7D-2345-5607-ED762FB2EAA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B6C5127-043A-5C11-E0F2-FE7C03172355}"/>
              </a:ext>
            </a:extLst>
          </p:cNvPr>
          <p:cNvSpPr>
            <a:spLocks noGrp="1"/>
          </p:cNvSpPr>
          <p:nvPr>
            <p:ph type="sldNum" sz="quarter" idx="5"/>
          </p:nvPr>
        </p:nvSpPr>
        <p:spPr/>
        <p:txBody>
          <a:bodyPr/>
          <a:lstStyle/>
          <a:p>
            <a:fld id="{BF87BCA9-3BA0-4426-9EA6-B6C30ED0242E}" type="slidenum">
              <a:rPr kumimoji="1" lang="ja-JP" altLang="en-US" smtClean="0"/>
              <a:t>116</a:t>
            </a:fld>
            <a:endParaRPr kumimoji="1" lang="ja-JP" altLang="en-US"/>
          </a:p>
        </p:txBody>
      </p:sp>
    </p:spTree>
    <p:extLst>
      <p:ext uri="{BB962C8B-B14F-4D97-AF65-F5344CB8AC3E}">
        <p14:creationId xmlns:p14="http://schemas.microsoft.com/office/powerpoint/2010/main" val="32068294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8057-B889-A8AB-FA28-DCD1444EA2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5751BD-5D07-773A-D266-3C5E97FCA4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88B18C-808D-264E-1E36-477D30EFE8C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7CB4D83-BABE-E9E9-8F4F-F92DAFEB09A6}"/>
              </a:ext>
            </a:extLst>
          </p:cNvPr>
          <p:cNvSpPr>
            <a:spLocks noGrp="1"/>
          </p:cNvSpPr>
          <p:nvPr>
            <p:ph type="sldNum" sz="quarter" idx="5"/>
          </p:nvPr>
        </p:nvSpPr>
        <p:spPr/>
        <p:txBody>
          <a:bodyPr/>
          <a:lstStyle/>
          <a:p>
            <a:fld id="{BF87BCA9-3BA0-4426-9EA6-B6C30ED0242E}" type="slidenum">
              <a:rPr kumimoji="1" lang="ja-JP" altLang="en-US" smtClean="0"/>
              <a:t>117</a:t>
            </a:fld>
            <a:endParaRPr kumimoji="1" lang="ja-JP" altLang="en-US"/>
          </a:p>
        </p:txBody>
      </p:sp>
    </p:spTree>
    <p:extLst>
      <p:ext uri="{BB962C8B-B14F-4D97-AF65-F5344CB8AC3E}">
        <p14:creationId xmlns:p14="http://schemas.microsoft.com/office/powerpoint/2010/main" val="30457163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D32C-E2A3-CB5E-B43D-25B706C833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DDB9B3-FDAF-0B08-754D-827B83A480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1A5F27F-87A1-4782-F6C8-E2329F295F7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3F740B-CEA5-D956-FF90-311BCB134C67}"/>
              </a:ext>
            </a:extLst>
          </p:cNvPr>
          <p:cNvSpPr>
            <a:spLocks noGrp="1"/>
          </p:cNvSpPr>
          <p:nvPr>
            <p:ph type="sldNum" sz="quarter" idx="5"/>
          </p:nvPr>
        </p:nvSpPr>
        <p:spPr/>
        <p:txBody>
          <a:bodyPr/>
          <a:lstStyle/>
          <a:p>
            <a:fld id="{BF87BCA9-3BA0-4426-9EA6-B6C30ED0242E}" type="slidenum">
              <a:rPr kumimoji="1" lang="ja-JP" altLang="en-US" smtClean="0"/>
              <a:t>118</a:t>
            </a:fld>
            <a:endParaRPr kumimoji="1" lang="ja-JP" altLang="en-US"/>
          </a:p>
        </p:txBody>
      </p:sp>
    </p:spTree>
    <p:extLst>
      <p:ext uri="{BB962C8B-B14F-4D97-AF65-F5344CB8AC3E}">
        <p14:creationId xmlns:p14="http://schemas.microsoft.com/office/powerpoint/2010/main" val="33263419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6573-D801-C784-C2F1-DBF21CDF73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7606F8-36D3-19E1-A2B4-BC812B1D64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680E11E-C6DA-6C7A-1F1E-A2159DAC282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5C2FF8E-EE13-4E1F-4496-01DC385D9C3E}"/>
              </a:ext>
            </a:extLst>
          </p:cNvPr>
          <p:cNvSpPr>
            <a:spLocks noGrp="1"/>
          </p:cNvSpPr>
          <p:nvPr>
            <p:ph type="sldNum" sz="quarter" idx="5"/>
          </p:nvPr>
        </p:nvSpPr>
        <p:spPr/>
        <p:txBody>
          <a:bodyPr/>
          <a:lstStyle/>
          <a:p>
            <a:fld id="{BF87BCA9-3BA0-4426-9EA6-B6C30ED0242E}" type="slidenum">
              <a:rPr kumimoji="1" lang="ja-JP" altLang="en-US" smtClean="0"/>
              <a:t>119</a:t>
            </a:fld>
            <a:endParaRPr kumimoji="1" lang="ja-JP" altLang="en-US"/>
          </a:p>
        </p:txBody>
      </p:sp>
    </p:spTree>
    <p:extLst>
      <p:ext uri="{BB962C8B-B14F-4D97-AF65-F5344CB8AC3E}">
        <p14:creationId xmlns:p14="http://schemas.microsoft.com/office/powerpoint/2010/main" val="291017586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0155E-0D6A-3AB4-F4F8-FDF887D1621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1346C1-6A27-DC6C-0A3F-4012ED40AA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F33950-F307-DF00-3EDA-BECE4EF33B6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E5FA7EE-EA08-8A51-3066-8EE4D4159271}"/>
              </a:ext>
            </a:extLst>
          </p:cNvPr>
          <p:cNvSpPr>
            <a:spLocks noGrp="1"/>
          </p:cNvSpPr>
          <p:nvPr>
            <p:ph type="sldNum" sz="quarter" idx="5"/>
          </p:nvPr>
        </p:nvSpPr>
        <p:spPr/>
        <p:txBody>
          <a:bodyPr/>
          <a:lstStyle/>
          <a:p>
            <a:fld id="{BF87BCA9-3BA0-4426-9EA6-B6C30ED0242E}" type="slidenum">
              <a:rPr kumimoji="1" lang="ja-JP" altLang="en-US" smtClean="0"/>
              <a:t>120</a:t>
            </a:fld>
            <a:endParaRPr kumimoji="1" lang="ja-JP" altLang="en-US"/>
          </a:p>
        </p:txBody>
      </p:sp>
    </p:spTree>
    <p:extLst>
      <p:ext uri="{BB962C8B-B14F-4D97-AF65-F5344CB8AC3E}">
        <p14:creationId xmlns:p14="http://schemas.microsoft.com/office/powerpoint/2010/main" val="175106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125167266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5CEC9-E847-34A5-F2F1-A89A80192D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352D36-9BC8-8912-CD1C-B351AEE3DF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1612B3-AFC2-03D1-9EE9-918A5BCB829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ED32FA0-C7BC-F7FB-CF71-E724B059AA6D}"/>
              </a:ext>
            </a:extLst>
          </p:cNvPr>
          <p:cNvSpPr>
            <a:spLocks noGrp="1"/>
          </p:cNvSpPr>
          <p:nvPr>
            <p:ph type="sldNum" sz="quarter" idx="5"/>
          </p:nvPr>
        </p:nvSpPr>
        <p:spPr/>
        <p:txBody>
          <a:bodyPr/>
          <a:lstStyle/>
          <a:p>
            <a:fld id="{BF87BCA9-3BA0-4426-9EA6-B6C30ED0242E}" type="slidenum">
              <a:rPr kumimoji="1" lang="ja-JP" altLang="en-US" smtClean="0"/>
              <a:t>121</a:t>
            </a:fld>
            <a:endParaRPr kumimoji="1" lang="ja-JP" altLang="en-US"/>
          </a:p>
        </p:txBody>
      </p:sp>
    </p:spTree>
    <p:extLst>
      <p:ext uri="{BB962C8B-B14F-4D97-AF65-F5344CB8AC3E}">
        <p14:creationId xmlns:p14="http://schemas.microsoft.com/office/powerpoint/2010/main" val="309107203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F8E2-0E5B-B96E-079C-3041E5146D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EB636E-408A-9A0C-9A8C-2B7894929B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2F3AF1-00F9-48CA-4244-B5F5A12F1F2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EFFBFCD-91CC-79FE-64D4-4537591F3605}"/>
              </a:ext>
            </a:extLst>
          </p:cNvPr>
          <p:cNvSpPr>
            <a:spLocks noGrp="1"/>
          </p:cNvSpPr>
          <p:nvPr>
            <p:ph type="sldNum" sz="quarter" idx="5"/>
          </p:nvPr>
        </p:nvSpPr>
        <p:spPr/>
        <p:txBody>
          <a:bodyPr/>
          <a:lstStyle/>
          <a:p>
            <a:fld id="{BF87BCA9-3BA0-4426-9EA6-B6C30ED0242E}" type="slidenum">
              <a:rPr kumimoji="1" lang="ja-JP" altLang="en-US" smtClean="0"/>
              <a:t>122</a:t>
            </a:fld>
            <a:endParaRPr kumimoji="1" lang="ja-JP" altLang="en-US"/>
          </a:p>
        </p:txBody>
      </p:sp>
    </p:spTree>
    <p:extLst>
      <p:ext uri="{BB962C8B-B14F-4D97-AF65-F5344CB8AC3E}">
        <p14:creationId xmlns:p14="http://schemas.microsoft.com/office/powerpoint/2010/main" val="18148948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71078-EFD8-54EB-E6A1-D09028DA82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F8C49D-80E5-F853-0FF4-28D648FB6D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0EE8923-C3D1-D6E7-1FEB-9F249E723AC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BE5FF0A-4C0B-5345-D991-56B57FFAA3FE}"/>
              </a:ext>
            </a:extLst>
          </p:cNvPr>
          <p:cNvSpPr>
            <a:spLocks noGrp="1"/>
          </p:cNvSpPr>
          <p:nvPr>
            <p:ph type="sldNum" sz="quarter" idx="5"/>
          </p:nvPr>
        </p:nvSpPr>
        <p:spPr/>
        <p:txBody>
          <a:bodyPr/>
          <a:lstStyle/>
          <a:p>
            <a:fld id="{BF87BCA9-3BA0-4426-9EA6-B6C30ED0242E}" type="slidenum">
              <a:rPr kumimoji="1" lang="ja-JP" altLang="en-US" smtClean="0"/>
              <a:t>123</a:t>
            </a:fld>
            <a:endParaRPr kumimoji="1" lang="ja-JP" altLang="en-US"/>
          </a:p>
        </p:txBody>
      </p:sp>
    </p:spTree>
    <p:extLst>
      <p:ext uri="{BB962C8B-B14F-4D97-AF65-F5344CB8AC3E}">
        <p14:creationId xmlns:p14="http://schemas.microsoft.com/office/powerpoint/2010/main" val="23253706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87D19-9B29-CA9C-C9CB-FB3E0B5974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BFE2257-9FA4-47A4-BB23-661C26F37C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BD265E-6B69-36E6-F182-AB47F8DD6E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675D384-2121-5848-B144-CA6D5734029E}"/>
              </a:ext>
            </a:extLst>
          </p:cNvPr>
          <p:cNvSpPr>
            <a:spLocks noGrp="1"/>
          </p:cNvSpPr>
          <p:nvPr>
            <p:ph type="sldNum" sz="quarter" idx="5"/>
          </p:nvPr>
        </p:nvSpPr>
        <p:spPr/>
        <p:txBody>
          <a:bodyPr/>
          <a:lstStyle/>
          <a:p>
            <a:fld id="{BF87BCA9-3BA0-4426-9EA6-B6C30ED0242E}" type="slidenum">
              <a:rPr kumimoji="1" lang="ja-JP" altLang="en-US" smtClean="0"/>
              <a:t>124</a:t>
            </a:fld>
            <a:endParaRPr kumimoji="1" lang="ja-JP" altLang="en-US"/>
          </a:p>
        </p:txBody>
      </p:sp>
    </p:spTree>
    <p:extLst>
      <p:ext uri="{BB962C8B-B14F-4D97-AF65-F5344CB8AC3E}">
        <p14:creationId xmlns:p14="http://schemas.microsoft.com/office/powerpoint/2010/main" val="26105631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B6C8B-A892-66C9-6903-94910D9A49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2F23A0-CCA9-E84C-5B71-B23D4F73521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8326C7-2AC5-46C1-BEC0-D5FA003033F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38DFC38-9445-0F05-9130-CB05070023AB}"/>
              </a:ext>
            </a:extLst>
          </p:cNvPr>
          <p:cNvSpPr>
            <a:spLocks noGrp="1"/>
          </p:cNvSpPr>
          <p:nvPr>
            <p:ph type="sldNum" sz="quarter" idx="5"/>
          </p:nvPr>
        </p:nvSpPr>
        <p:spPr/>
        <p:txBody>
          <a:bodyPr/>
          <a:lstStyle/>
          <a:p>
            <a:fld id="{BF87BCA9-3BA0-4426-9EA6-B6C30ED0242E}" type="slidenum">
              <a:rPr kumimoji="1" lang="ja-JP" altLang="en-US" smtClean="0"/>
              <a:t>125</a:t>
            </a:fld>
            <a:endParaRPr kumimoji="1" lang="ja-JP" altLang="en-US"/>
          </a:p>
        </p:txBody>
      </p:sp>
    </p:spTree>
    <p:extLst>
      <p:ext uri="{BB962C8B-B14F-4D97-AF65-F5344CB8AC3E}">
        <p14:creationId xmlns:p14="http://schemas.microsoft.com/office/powerpoint/2010/main" val="56682509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94FF1-AE2C-5B09-3A10-4072BF27EE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93A06C-7E5B-6F95-4138-C058AAB01E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ED0B0F7-67D4-7F30-9E11-A9A145A6A06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7AEB6A2-45CC-271D-EDCC-40603EADFD1E}"/>
              </a:ext>
            </a:extLst>
          </p:cNvPr>
          <p:cNvSpPr>
            <a:spLocks noGrp="1"/>
          </p:cNvSpPr>
          <p:nvPr>
            <p:ph type="sldNum" sz="quarter" idx="5"/>
          </p:nvPr>
        </p:nvSpPr>
        <p:spPr/>
        <p:txBody>
          <a:bodyPr/>
          <a:lstStyle/>
          <a:p>
            <a:fld id="{BF87BCA9-3BA0-4426-9EA6-B6C30ED0242E}" type="slidenum">
              <a:rPr kumimoji="1" lang="ja-JP" altLang="en-US" smtClean="0"/>
              <a:t>126</a:t>
            </a:fld>
            <a:endParaRPr kumimoji="1" lang="ja-JP" altLang="en-US"/>
          </a:p>
        </p:txBody>
      </p:sp>
    </p:spTree>
    <p:extLst>
      <p:ext uri="{BB962C8B-B14F-4D97-AF65-F5344CB8AC3E}">
        <p14:creationId xmlns:p14="http://schemas.microsoft.com/office/powerpoint/2010/main" val="389633925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739-5BA8-7E5B-A939-0497DC31C8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8E6901-359D-8A83-3746-D56754B1219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D6EB08-F9D4-76B0-E568-75FFE172C91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8E7BFC0-32F1-590E-6342-42AF294160F3}"/>
              </a:ext>
            </a:extLst>
          </p:cNvPr>
          <p:cNvSpPr>
            <a:spLocks noGrp="1"/>
          </p:cNvSpPr>
          <p:nvPr>
            <p:ph type="sldNum" sz="quarter" idx="5"/>
          </p:nvPr>
        </p:nvSpPr>
        <p:spPr/>
        <p:txBody>
          <a:bodyPr/>
          <a:lstStyle/>
          <a:p>
            <a:fld id="{BF87BCA9-3BA0-4426-9EA6-B6C30ED0242E}" type="slidenum">
              <a:rPr kumimoji="1" lang="ja-JP" altLang="en-US" smtClean="0"/>
              <a:t>127</a:t>
            </a:fld>
            <a:endParaRPr kumimoji="1" lang="ja-JP" altLang="en-US"/>
          </a:p>
        </p:txBody>
      </p:sp>
    </p:spTree>
    <p:extLst>
      <p:ext uri="{BB962C8B-B14F-4D97-AF65-F5344CB8AC3E}">
        <p14:creationId xmlns:p14="http://schemas.microsoft.com/office/powerpoint/2010/main" val="9269356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DBEA5-C99D-6E54-DF34-9C98AD7776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ADB60C-B3DE-FAED-F1C6-A3479B19FF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C209A2-00C0-24DD-D50C-2A1D80DE9F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E5A4CA6-43FD-AC11-A425-FB06530A7266}"/>
              </a:ext>
            </a:extLst>
          </p:cNvPr>
          <p:cNvSpPr>
            <a:spLocks noGrp="1"/>
          </p:cNvSpPr>
          <p:nvPr>
            <p:ph type="sldNum" sz="quarter" idx="5"/>
          </p:nvPr>
        </p:nvSpPr>
        <p:spPr/>
        <p:txBody>
          <a:bodyPr/>
          <a:lstStyle/>
          <a:p>
            <a:fld id="{BF87BCA9-3BA0-4426-9EA6-B6C30ED0242E}" type="slidenum">
              <a:rPr kumimoji="1" lang="ja-JP" altLang="en-US" smtClean="0"/>
              <a:t>128</a:t>
            </a:fld>
            <a:endParaRPr kumimoji="1" lang="ja-JP" altLang="en-US"/>
          </a:p>
        </p:txBody>
      </p:sp>
    </p:spTree>
    <p:extLst>
      <p:ext uri="{BB962C8B-B14F-4D97-AF65-F5344CB8AC3E}">
        <p14:creationId xmlns:p14="http://schemas.microsoft.com/office/powerpoint/2010/main" val="2875676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8984-46B7-1233-ABBE-B33A38AC51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F248ED-1FFA-5FF4-9E26-64742F6A6E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4F9BB42-5BF7-32A4-ED8E-B6A2AA45E75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2099EBA-1EF6-4F31-A081-A513819366CF}"/>
              </a:ext>
            </a:extLst>
          </p:cNvPr>
          <p:cNvSpPr>
            <a:spLocks noGrp="1"/>
          </p:cNvSpPr>
          <p:nvPr>
            <p:ph type="sldNum" sz="quarter" idx="5"/>
          </p:nvPr>
        </p:nvSpPr>
        <p:spPr/>
        <p:txBody>
          <a:bodyPr/>
          <a:lstStyle/>
          <a:p>
            <a:fld id="{BF87BCA9-3BA0-4426-9EA6-B6C30ED0242E}" type="slidenum">
              <a:rPr kumimoji="1" lang="ja-JP" altLang="en-US" smtClean="0"/>
              <a:t>129</a:t>
            </a:fld>
            <a:endParaRPr kumimoji="1" lang="ja-JP" altLang="en-US"/>
          </a:p>
        </p:txBody>
      </p:sp>
    </p:spTree>
    <p:extLst>
      <p:ext uri="{BB962C8B-B14F-4D97-AF65-F5344CB8AC3E}">
        <p14:creationId xmlns:p14="http://schemas.microsoft.com/office/powerpoint/2010/main" val="18978877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A447D-56D9-5753-113E-E5B934E334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F28C4F-2EFB-1695-5040-37D702231BC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94B8EC-8F77-9441-723A-11A8F03C57E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B79D392-B0F4-0FF5-0812-1A2A583F4654}"/>
              </a:ext>
            </a:extLst>
          </p:cNvPr>
          <p:cNvSpPr>
            <a:spLocks noGrp="1"/>
          </p:cNvSpPr>
          <p:nvPr>
            <p:ph type="sldNum" sz="quarter" idx="5"/>
          </p:nvPr>
        </p:nvSpPr>
        <p:spPr/>
        <p:txBody>
          <a:bodyPr/>
          <a:lstStyle/>
          <a:p>
            <a:fld id="{BF87BCA9-3BA0-4426-9EA6-B6C30ED0242E}" type="slidenum">
              <a:rPr kumimoji="1" lang="ja-JP" altLang="en-US" smtClean="0"/>
              <a:t>130</a:t>
            </a:fld>
            <a:endParaRPr kumimoji="1" lang="ja-JP" altLang="en-US"/>
          </a:p>
        </p:txBody>
      </p:sp>
    </p:spTree>
    <p:extLst>
      <p:ext uri="{BB962C8B-B14F-4D97-AF65-F5344CB8AC3E}">
        <p14:creationId xmlns:p14="http://schemas.microsoft.com/office/powerpoint/2010/main" val="149594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olidFill>
                <a:prstClr val="black"/>
              </a:solidFill>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365421264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05FAA-144E-2B7B-452A-CE27EEB5368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556674-F53A-EE3F-9F25-D756BAFB85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784973-7D65-278A-0DC7-6E95A4508A2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19E418C-3E9A-932D-B845-F8CC69AD792F}"/>
              </a:ext>
            </a:extLst>
          </p:cNvPr>
          <p:cNvSpPr>
            <a:spLocks noGrp="1"/>
          </p:cNvSpPr>
          <p:nvPr>
            <p:ph type="sldNum" sz="quarter" idx="5"/>
          </p:nvPr>
        </p:nvSpPr>
        <p:spPr/>
        <p:txBody>
          <a:bodyPr/>
          <a:lstStyle/>
          <a:p>
            <a:fld id="{BF87BCA9-3BA0-4426-9EA6-B6C30ED0242E}" type="slidenum">
              <a:rPr kumimoji="1" lang="ja-JP" altLang="en-US" smtClean="0"/>
              <a:t>131</a:t>
            </a:fld>
            <a:endParaRPr kumimoji="1" lang="ja-JP" altLang="en-US"/>
          </a:p>
        </p:txBody>
      </p:sp>
    </p:spTree>
    <p:extLst>
      <p:ext uri="{BB962C8B-B14F-4D97-AF65-F5344CB8AC3E}">
        <p14:creationId xmlns:p14="http://schemas.microsoft.com/office/powerpoint/2010/main" val="335067068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FDAA6-94E1-95FE-DA63-DFE3AC1088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BA6149-C83D-1EDB-BA80-51765695CC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E5F282-0D18-0E73-D60A-DD8F78F6756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BEBB37D-2F23-265E-8457-BB358A93C254}"/>
              </a:ext>
            </a:extLst>
          </p:cNvPr>
          <p:cNvSpPr>
            <a:spLocks noGrp="1"/>
          </p:cNvSpPr>
          <p:nvPr>
            <p:ph type="sldNum" sz="quarter" idx="5"/>
          </p:nvPr>
        </p:nvSpPr>
        <p:spPr/>
        <p:txBody>
          <a:bodyPr/>
          <a:lstStyle/>
          <a:p>
            <a:fld id="{BF87BCA9-3BA0-4426-9EA6-B6C30ED0242E}" type="slidenum">
              <a:rPr kumimoji="1" lang="ja-JP" altLang="en-US" smtClean="0"/>
              <a:t>132</a:t>
            </a:fld>
            <a:endParaRPr kumimoji="1" lang="ja-JP" altLang="en-US"/>
          </a:p>
        </p:txBody>
      </p:sp>
    </p:spTree>
    <p:extLst>
      <p:ext uri="{BB962C8B-B14F-4D97-AF65-F5344CB8AC3E}">
        <p14:creationId xmlns:p14="http://schemas.microsoft.com/office/powerpoint/2010/main" val="47397947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C641C-8682-0078-019F-0DCED551A1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5C12AC-46BD-A064-DADA-5FF1BD7881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A638041-B161-CC2D-B57E-6138022E13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FA4E576D-3ABD-1BEB-4F02-F13F10EC1CB1}"/>
              </a:ext>
            </a:extLst>
          </p:cNvPr>
          <p:cNvSpPr>
            <a:spLocks noGrp="1"/>
          </p:cNvSpPr>
          <p:nvPr>
            <p:ph type="sldNum" sz="quarter" idx="5"/>
          </p:nvPr>
        </p:nvSpPr>
        <p:spPr/>
        <p:txBody>
          <a:bodyPr/>
          <a:lstStyle/>
          <a:p>
            <a:fld id="{BF87BCA9-3BA0-4426-9EA6-B6C30ED0242E}" type="slidenum">
              <a:rPr kumimoji="1" lang="ja-JP" altLang="en-US" smtClean="0"/>
              <a:t>133</a:t>
            </a:fld>
            <a:endParaRPr kumimoji="1" lang="ja-JP" altLang="en-US"/>
          </a:p>
        </p:txBody>
      </p:sp>
    </p:spTree>
    <p:extLst>
      <p:ext uri="{BB962C8B-B14F-4D97-AF65-F5344CB8AC3E}">
        <p14:creationId xmlns:p14="http://schemas.microsoft.com/office/powerpoint/2010/main" val="292518131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134</a:t>
            </a:fld>
            <a:endParaRPr kumimoji="1" lang="ja-JP" altLang="en-US"/>
          </a:p>
        </p:txBody>
      </p:sp>
    </p:spTree>
    <p:extLst>
      <p:ext uri="{BB962C8B-B14F-4D97-AF65-F5344CB8AC3E}">
        <p14:creationId xmlns:p14="http://schemas.microsoft.com/office/powerpoint/2010/main" val="23644607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D927-814B-0325-4FE8-C277B35CE3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974078-A613-D54C-165C-B92968AB7BC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FFEC5BD-DB6B-635C-FC9A-8A2230A2D8E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E66D4B-EB0B-000F-231D-7150080FAF9B}"/>
              </a:ext>
            </a:extLst>
          </p:cNvPr>
          <p:cNvSpPr>
            <a:spLocks noGrp="1"/>
          </p:cNvSpPr>
          <p:nvPr>
            <p:ph type="sldNum" sz="quarter" idx="5"/>
          </p:nvPr>
        </p:nvSpPr>
        <p:spPr/>
        <p:txBody>
          <a:bodyPr/>
          <a:lstStyle/>
          <a:p>
            <a:fld id="{BF87BCA9-3BA0-4426-9EA6-B6C30ED0242E}" type="slidenum">
              <a:rPr kumimoji="1" lang="ja-JP" altLang="en-US" smtClean="0"/>
              <a:t>135</a:t>
            </a:fld>
            <a:endParaRPr kumimoji="1" lang="ja-JP" altLang="en-US"/>
          </a:p>
        </p:txBody>
      </p:sp>
    </p:spTree>
    <p:extLst>
      <p:ext uri="{BB962C8B-B14F-4D97-AF65-F5344CB8AC3E}">
        <p14:creationId xmlns:p14="http://schemas.microsoft.com/office/powerpoint/2010/main" val="330679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118150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278853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0" dirty="0">
              <a:solidFill>
                <a:schemeClr val="accent3">
                  <a:lumMod val="75000"/>
                </a:schemeClr>
              </a:solidFill>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282612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784859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388812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19</a:t>
            </a:fld>
            <a:endParaRPr kumimoji="1" lang="ja-JP" altLang="en-US"/>
          </a:p>
        </p:txBody>
      </p:sp>
    </p:spTree>
    <p:extLst>
      <p:ext uri="{BB962C8B-B14F-4D97-AF65-F5344CB8AC3E}">
        <p14:creationId xmlns:p14="http://schemas.microsoft.com/office/powerpoint/2010/main" val="140178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586917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3380995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solidFill>
                <a:schemeClr val="tx1">
                  <a:lumMod val="75000"/>
                  <a:lumOff val="25000"/>
                </a:schemeClr>
              </a:solidFill>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426061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840566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736909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937961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solidFill>
                <a:prstClr val="black"/>
              </a:solidFill>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80475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260672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789500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2680469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222376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131423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2902567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2854672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1963607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277572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6D66-8657-FF37-33B1-A367F46378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CAD79E-6FCE-8DF5-1883-3209131DE1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36135C-58D0-6C79-2D71-E0C7A2B6A57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4F39AC0-3DF5-C427-53EB-D434F86A0304}"/>
              </a:ext>
            </a:extLst>
          </p:cNvPr>
          <p:cNvSpPr>
            <a:spLocks noGrp="1"/>
          </p:cNvSpPr>
          <p:nvPr>
            <p:ph type="sldNum" sz="quarter" idx="5"/>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1503043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BE11D-F828-8924-5B82-D45E0F9E8D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0F223B-8411-DE33-E80E-0E43695EA7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E35EA4-04E7-C9FF-CCF5-EE5D6C0BFE4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A4DD750-5952-28B1-AFE1-2D0EA5EE4B39}"/>
              </a:ext>
            </a:extLst>
          </p:cNvPr>
          <p:cNvSpPr>
            <a:spLocks noGrp="1"/>
          </p:cNvSpPr>
          <p:nvPr>
            <p:ph type="sldNum" sz="quarter" idx="5"/>
          </p:nvPr>
        </p:nvSpPr>
        <p:spPr/>
        <p:txBody>
          <a:bodyPr/>
          <a:lstStyle/>
          <a:p>
            <a:fld id="{BF87BCA9-3BA0-4426-9EA6-B6C30ED0242E}" type="slidenum">
              <a:rPr kumimoji="1" lang="ja-JP" altLang="en-US" smtClean="0"/>
              <a:t>36</a:t>
            </a:fld>
            <a:endParaRPr kumimoji="1" lang="ja-JP" altLang="en-US"/>
          </a:p>
        </p:txBody>
      </p:sp>
    </p:spTree>
    <p:extLst>
      <p:ext uri="{BB962C8B-B14F-4D97-AF65-F5344CB8AC3E}">
        <p14:creationId xmlns:p14="http://schemas.microsoft.com/office/powerpoint/2010/main" val="957755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0533C-2BFB-F1B2-0ADF-CC7A5AE7F8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73023C-7790-F900-6D2D-32F3A3D636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9EC75A-871D-8DF5-0165-6D0435ED2E9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D958871-011B-6F08-7F31-01AE9B5CA325}"/>
              </a:ext>
            </a:extLst>
          </p:cNvPr>
          <p:cNvSpPr>
            <a:spLocks noGrp="1"/>
          </p:cNvSpPr>
          <p:nvPr>
            <p:ph type="sldNum" sz="quarter" idx="5"/>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4089514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94704-55BD-7C13-A770-E919149A87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DCF995-2651-094A-EDC1-C51CDEE252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929BA6-1315-F88C-6F39-43C8D044A0C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03FA440-6488-7236-9678-9D1C3D8E7494}"/>
              </a:ext>
            </a:extLst>
          </p:cNvPr>
          <p:cNvSpPr>
            <a:spLocks noGrp="1"/>
          </p:cNvSpPr>
          <p:nvPr>
            <p:ph type="sldNum" sz="quarter" idx="5"/>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599981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24E3-68C3-6AED-2897-776C2EEC29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C5DAC7-4087-16F9-2C7A-98616BA5FC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D985BF-B913-1BD6-C16D-47104FEED12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0A421F2-A8D5-A831-CD5A-4578C709A881}"/>
              </a:ext>
            </a:extLst>
          </p:cNvPr>
          <p:cNvSpPr>
            <a:spLocks noGrp="1"/>
          </p:cNvSpPr>
          <p:nvPr>
            <p:ph type="sldNum" sz="quarter" idx="5"/>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2726224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9AEB9-E0EF-DE01-C013-9EC555B193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671781-03B4-D2A2-2B25-4BF3B36932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AA5AC8-BB8B-CAA7-DE02-9EAA19E0CD2A}"/>
              </a:ext>
            </a:extLst>
          </p:cNvPr>
          <p:cNvSpPr>
            <a:spLocks noGrp="1"/>
          </p:cNvSpPr>
          <p:nvPr>
            <p:ph type="body" idx="1"/>
          </p:nvPr>
        </p:nvSpPr>
        <p:spPr/>
        <p:txBody>
          <a:bodyPr/>
          <a:lstStyle/>
          <a:p>
            <a:endParaRPr lang="en-US" altLang="ja-JP" b="0" i="0" dirty="0">
              <a:solidFill>
                <a:srgbClr val="000000"/>
              </a:solidFill>
              <a:effectLst/>
              <a:latin typeface="-apple-system"/>
            </a:endParaRPr>
          </a:p>
        </p:txBody>
      </p:sp>
      <p:sp>
        <p:nvSpPr>
          <p:cNvPr id="4" name="スライド番号プレースホルダー 3">
            <a:extLst>
              <a:ext uri="{FF2B5EF4-FFF2-40B4-BE49-F238E27FC236}">
                <a16:creationId xmlns:a16="http://schemas.microsoft.com/office/drawing/2014/main" id="{C9699CFD-3A44-B90D-8865-A391E9475F3E}"/>
              </a:ext>
            </a:extLst>
          </p:cNvPr>
          <p:cNvSpPr>
            <a:spLocks noGrp="1"/>
          </p:cNvSpPr>
          <p:nvPr>
            <p:ph type="sldNum" sz="quarter" idx="5"/>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420272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141949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BC870-7DB5-3FF7-131E-C36305714C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FD7DA4-8320-4717-4441-E01D6D4058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A7706C-77EC-EDEE-C96D-8006CFD4827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DFF08A5-159E-7C86-4AA2-E3B25BA8ED80}"/>
              </a:ext>
            </a:extLst>
          </p:cNvPr>
          <p:cNvSpPr>
            <a:spLocks noGrp="1"/>
          </p:cNvSpPr>
          <p:nvPr>
            <p:ph type="sldNum" sz="quarter" idx="5"/>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1262567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AF98B-B143-87F6-1A99-5267472AD9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3ABBFB-85BC-7CEF-6CF6-A06BF015F9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D45FB4-322E-5B3D-77AF-657EACC400A3}"/>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8F9B75E3-3E92-E271-2BD9-8291449764BE}"/>
              </a:ext>
            </a:extLst>
          </p:cNvPr>
          <p:cNvSpPr>
            <a:spLocks noGrp="1"/>
          </p:cNvSpPr>
          <p:nvPr>
            <p:ph type="sldNum" sz="quarter" idx="5"/>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3416507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0AE87-B24C-F83C-54F0-B5C982B0FD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B8A9BD-D59D-1D7B-F733-76E0E98CE8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B11C3F-7596-3054-815C-AF1866E095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702B067-2B82-F322-34BF-007552FA4A30}"/>
              </a:ext>
            </a:extLst>
          </p:cNvPr>
          <p:cNvSpPr>
            <a:spLocks noGrp="1"/>
          </p:cNvSpPr>
          <p:nvPr>
            <p:ph type="sldNum" sz="quarter" idx="5"/>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2428293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C7568-0445-6770-5E92-8D41DF32CC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A2181F-7702-5B41-E363-C5367112E8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B2A96F-E97D-C42A-5A2A-258EB81229D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A84F548-BF9B-EA5F-89FC-D120C7A36F83}"/>
              </a:ext>
            </a:extLst>
          </p:cNvPr>
          <p:cNvSpPr>
            <a:spLocks noGrp="1"/>
          </p:cNvSpPr>
          <p:nvPr>
            <p:ph type="sldNum" sz="quarter" idx="5"/>
          </p:nvPr>
        </p:nvSpPr>
        <p:spPr/>
        <p:txBody>
          <a:bodyPr/>
          <a:lstStyle/>
          <a:p>
            <a:fld id="{BF87BCA9-3BA0-4426-9EA6-B6C30ED0242E}" type="slidenum">
              <a:rPr kumimoji="1" lang="ja-JP" altLang="en-US" smtClean="0"/>
              <a:t>44</a:t>
            </a:fld>
            <a:endParaRPr kumimoji="1" lang="ja-JP" altLang="en-US"/>
          </a:p>
        </p:txBody>
      </p:sp>
    </p:spTree>
    <p:extLst>
      <p:ext uri="{BB962C8B-B14F-4D97-AF65-F5344CB8AC3E}">
        <p14:creationId xmlns:p14="http://schemas.microsoft.com/office/powerpoint/2010/main" val="2783525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41151-720B-5C00-5D19-D1A63EBD1C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E83195-469C-8974-C56A-B7134D1B62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A0F5664-1C39-B615-5DAA-16F4BBCD253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6AA7AFF-DE4D-C163-410B-A135DBC6AF8C}"/>
              </a:ext>
            </a:extLst>
          </p:cNvPr>
          <p:cNvSpPr>
            <a:spLocks noGrp="1"/>
          </p:cNvSpPr>
          <p:nvPr>
            <p:ph type="sldNum" sz="quarter" idx="5"/>
          </p:nvPr>
        </p:nvSpPr>
        <p:spPr/>
        <p:txBody>
          <a:bodyPr/>
          <a:lstStyle/>
          <a:p>
            <a:fld id="{BF87BCA9-3BA0-4426-9EA6-B6C30ED0242E}" type="slidenum">
              <a:rPr kumimoji="1" lang="ja-JP" altLang="en-US" smtClean="0"/>
              <a:t>45</a:t>
            </a:fld>
            <a:endParaRPr kumimoji="1" lang="ja-JP" altLang="en-US"/>
          </a:p>
        </p:txBody>
      </p:sp>
    </p:spTree>
    <p:extLst>
      <p:ext uri="{BB962C8B-B14F-4D97-AF65-F5344CB8AC3E}">
        <p14:creationId xmlns:p14="http://schemas.microsoft.com/office/powerpoint/2010/main" val="2253848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A60C-E94F-CD75-E2BE-53B165147E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444792-462C-9CFE-58D3-D33856775F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E32B20-B7A7-4AB8-9465-1A38BC8DDFDC}"/>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F04B229-4A5B-175A-15C0-622027885B45}"/>
              </a:ext>
            </a:extLst>
          </p:cNvPr>
          <p:cNvSpPr>
            <a:spLocks noGrp="1"/>
          </p:cNvSpPr>
          <p:nvPr>
            <p:ph type="sldNum" sz="quarter" idx="5"/>
          </p:nvPr>
        </p:nvSpPr>
        <p:spPr/>
        <p:txBody>
          <a:bodyPr/>
          <a:lstStyle/>
          <a:p>
            <a:fld id="{BF87BCA9-3BA0-4426-9EA6-B6C30ED0242E}" type="slidenum">
              <a:rPr kumimoji="1" lang="ja-JP" altLang="en-US" smtClean="0"/>
              <a:t>46</a:t>
            </a:fld>
            <a:endParaRPr kumimoji="1" lang="ja-JP" altLang="en-US"/>
          </a:p>
        </p:txBody>
      </p:sp>
    </p:spTree>
    <p:extLst>
      <p:ext uri="{BB962C8B-B14F-4D97-AF65-F5344CB8AC3E}">
        <p14:creationId xmlns:p14="http://schemas.microsoft.com/office/powerpoint/2010/main" val="286914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D05EE-61CB-B248-F861-1C82E435E55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9D8E54-F22E-4044-4881-9CA2FCCC16E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1C94A3-AFE9-69ED-076E-D703CC5166C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5B52E41-912A-59AC-E0DE-AB2003EA419E}"/>
              </a:ext>
            </a:extLst>
          </p:cNvPr>
          <p:cNvSpPr>
            <a:spLocks noGrp="1"/>
          </p:cNvSpPr>
          <p:nvPr>
            <p:ph type="sldNum" sz="quarter" idx="5"/>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3901719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F0CF5-6517-2CAD-BD33-746EE1E629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E5C9BE-37AF-60D5-4895-99545557E6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360936-F7F3-0573-97E3-AF4B0D8719A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7E8CDE3-85A3-4E8B-7D93-3263A18281CF}"/>
              </a:ext>
            </a:extLst>
          </p:cNvPr>
          <p:cNvSpPr>
            <a:spLocks noGrp="1"/>
          </p:cNvSpPr>
          <p:nvPr>
            <p:ph type="sldNum" sz="quarter" idx="5"/>
          </p:nvPr>
        </p:nvSpPr>
        <p:spPr/>
        <p:txBody>
          <a:bodyPr/>
          <a:lstStyle/>
          <a:p>
            <a:fld id="{BF87BCA9-3BA0-4426-9EA6-B6C30ED0242E}" type="slidenum">
              <a:rPr kumimoji="1" lang="ja-JP" altLang="en-US" smtClean="0"/>
              <a:t>48</a:t>
            </a:fld>
            <a:endParaRPr kumimoji="1" lang="ja-JP" altLang="en-US"/>
          </a:p>
        </p:txBody>
      </p:sp>
    </p:spTree>
    <p:extLst>
      <p:ext uri="{BB962C8B-B14F-4D97-AF65-F5344CB8AC3E}">
        <p14:creationId xmlns:p14="http://schemas.microsoft.com/office/powerpoint/2010/main" val="626487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D8EF4-C553-9E23-6B41-E86222F8AA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5F8A63-2D38-1C6A-28E8-1357DCE0D6E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E3CBB1-1CDD-49A5-8773-1C5DAFA46B2C}"/>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912E4AE3-B11A-3F28-A8F6-8D735D2C43A0}"/>
              </a:ext>
            </a:extLst>
          </p:cNvPr>
          <p:cNvSpPr>
            <a:spLocks noGrp="1"/>
          </p:cNvSpPr>
          <p:nvPr>
            <p:ph type="sldNum" sz="quarter" idx="5"/>
          </p:nvPr>
        </p:nvSpPr>
        <p:spPr/>
        <p:txBody>
          <a:bodyPr/>
          <a:lstStyle/>
          <a:p>
            <a:fld id="{BF87BCA9-3BA0-4426-9EA6-B6C30ED0242E}" type="slidenum">
              <a:rPr kumimoji="1" lang="ja-JP" altLang="en-US" smtClean="0"/>
              <a:t>49</a:t>
            </a:fld>
            <a:endParaRPr kumimoji="1" lang="ja-JP" altLang="en-US"/>
          </a:p>
        </p:txBody>
      </p:sp>
    </p:spTree>
    <p:extLst>
      <p:ext uri="{BB962C8B-B14F-4D97-AF65-F5344CB8AC3E}">
        <p14:creationId xmlns:p14="http://schemas.microsoft.com/office/powerpoint/2010/main" val="894299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5A05-06CC-B5BC-3923-538CC8D434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410A6A-689F-0355-EBDD-D7CE2D4539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8F5CA7-ABE7-5E11-52E7-44049FD2A69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F485FAC-159F-76EA-92A3-41F66805CDE4}"/>
              </a:ext>
            </a:extLst>
          </p:cNvPr>
          <p:cNvSpPr>
            <a:spLocks noGrp="1"/>
          </p:cNvSpPr>
          <p:nvPr>
            <p:ph type="sldNum" sz="quarter" idx="5"/>
          </p:nvPr>
        </p:nvSpPr>
        <p:spPr/>
        <p:txBody>
          <a:bodyPr/>
          <a:lstStyle/>
          <a:p>
            <a:fld id="{BF87BCA9-3BA0-4426-9EA6-B6C30ED0242E}" type="slidenum">
              <a:rPr kumimoji="1" lang="ja-JP" altLang="en-US" smtClean="0"/>
              <a:t>50</a:t>
            </a:fld>
            <a:endParaRPr kumimoji="1" lang="ja-JP" altLang="en-US"/>
          </a:p>
        </p:txBody>
      </p:sp>
    </p:spTree>
    <p:extLst>
      <p:ext uri="{BB962C8B-B14F-4D97-AF65-F5344CB8AC3E}">
        <p14:creationId xmlns:p14="http://schemas.microsoft.com/office/powerpoint/2010/main" val="236538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solidFill>
                <a:prstClr val="black"/>
              </a:solidFill>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995719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04AC0-D0D8-C1EE-0808-4119D8FA06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52B66C-2DFF-9302-F1D4-D891BBAC99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4A4E8F-4CD7-6CBF-C3A7-23B82EC7C74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1BDAEBE-02AD-18F4-0D63-3FC4165C79A7}"/>
              </a:ext>
            </a:extLst>
          </p:cNvPr>
          <p:cNvSpPr>
            <a:spLocks noGrp="1"/>
          </p:cNvSpPr>
          <p:nvPr>
            <p:ph type="sldNum" sz="quarter" idx="5"/>
          </p:nvPr>
        </p:nvSpPr>
        <p:spPr/>
        <p:txBody>
          <a:bodyPr/>
          <a:lstStyle/>
          <a:p>
            <a:fld id="{BF87BCA9-3BA0-4426-9EA6-B6C30ED0242E}" type="slidenum">
              <a:rPr kumimoji="1" lang="ja-JP" altLang="en-US" smtClean="0"/>
              <a:t>51</a:t>
            </a:fld>
            <a:endParaRPr kumimoji="1" lang="ja-JP" altLang="en-US"/>
          </a:p>
        </p:txBody>
      </p:sp>
    </p:spTree>
    <p:extLst>
      <p:ext uri="{BB962C8B-B14F-4D97-AF65-F5344CB8AC3E}">
        <p14:creationId xmlns:p14="http://schemas.microsoft.com/office/powerpoint/2010/main" val="3526013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52</a:t>
            </a:fld>
            <a:endParaRPr kumimoji="1" lang="ja-JP" altLang="en-US"/>
          </a:p>
        </p:txBody>
      </p:sp>
    </p:spTree>
    <p:extLst>
      <p:ext uri="{BB962C8B-B14F-4D97-AF65-F5344CB8AC3E}">
        <p14:creationId xmlns:p14="http://schemas.microsoft.com/office/powerpoint/2010/main" val="490907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B4C9-4CF6-C142-A858-10831209D6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5026FE-048F-866E-CA04-D696725D247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0FE841-98FA-6D35-6A70-3770418200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a:extLst>
              <a:ext uri="{FF2B5EF4-FFF2-40B4-BE49-F238E27FC236}">
                <a16:creationId xmlns:a16="http://schemas.microsoft.com/office/drawing/2014/main" id="{AD914433-0D37-7CE1-47BD-C48E8C4A7A72}"/>
              </a:ext>
            </a:extLst>
          </p:cNvPr>
          <p:cNvSpPr>
            <a:spLocks noGrp="1"/>
          </p:cNvSpPr>
          <p:nvPr>
            <p:ph type="sldNum" sz="quarter" idx="5"/>
          </p:nvPr>
        </p:nvSpPr>
        <p:spPr/>
        <p:txBody>
          <a:bodyPr/>
          <a:lstStyle/>
          <a:p>
            <a:fld id="{BF87BCA9-3BA0-4426-9EA6-B6C30ED0242E}" type="slidenum">
              <a:rPr kumimoji="1" lang="ja-JP" altLang="en-US" smtClean="0"/>
              <a:t>53</a:t>
            </a:fld>
            <a:endParaRPr kumimoji="1" lang="ja-JP" altLang="en-US"/>
          </a:p>
        </p:txBody>
      </p:sp>
    </p:spTree>
    <p:extLst>
      <p:ext uri="{BB962C8B-B14F-4D97-AF65-F5344CB8AC3E}">
        <p14:creationId xmlns:p14="http://schemas.microsoft.com/office/powerpoint/2010/main" val="2312291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44F68-0F1A-8321-FD60-5BA952AC00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BBC97F-B91A-AE2E-84A7-65CA45D90E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2A5CA25-7524-4105-C736-543F3D2BC594}"/>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B0BFDD3D-A7F2-C2EC-EC47-FB562A85A2E9}"/>
              </a:ext>
            </a:extLst>
          </p:cNvPr>
          <p:cNvSpPr>
            <a:spLocks noGrp="1"/>
          </p:cNvSpPr>
          <p:nvPr>
            <p:ph type="sldNum" sz="quarter" idx="5"/>
          </p:nvPr>
        </p:nvSpPr>
        <p:spPr/>
        <p:txBody>
          <a:bodyPr/>
          <a:lstStyle/>
          <a:p>
            <a:fld id="{BF87BCA9-3BA0-4426-9EA6-B6C30ED0242E}" type="slidenum">
              <a:rPr kumimoji="1" lang="ja-JP" altLang="en-US" smtClean="0"/>
              <a:t>54</a:t>
            </a:fld>
            <a:endParaRPr kumimoji="1" lang="ja-JP" altLang="en-US"/>
          </a:p>
        </p:txBody>
      </p:sp>
    </p:spTree>
    <p:extLst>
      <p:ext uri="{BB962C8B-B14F-4D97-AF65-F5344CB8AC3E}">
        <p14:creationId xmlns:p14="http://schemas.microsoft.com/office/powerpoint/2010/main" val="35451533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B6650-A7A9-AE87-A433-2A8C4A30A9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67C0FA-6D83-56EB-578B-5C5BB9B249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B4FCDE-4758-E06C-AF6F-BA9B0F92B494}"/>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273BEF0-2826-1884-C505-484F72176B86}"/>
              </a:ext>
            </a:extLst>
          </p:cNvPr>
          <p:cNvSpPr>
            <a:spLocks noGrp="1"/>
          </p:cNvSpPr>
          <p:nvPr>
            <p:ph type="sldNum" sz="quarter" idx="5"/>
          </p:nvPr>
        </p:nvSpPr>
        <p:spPr/>
        <p:txBody>
          <a:bodyPr/>
          <a:lstStyle/>
          <a:p>
            <a:fld id="{BF87BCA9-3BA0-4426-9EA6-B6C30ED0242E}" type="slidenum">
              <a:rPr kumimoji="1" lang="ja-JP" altLang="en-US" smtClean="0"/>
              <a:t>55</a:t>
            </a:fld>
            <a:endParaRPr kumimoji="1" lang="ja-JP" altLang="en-US"/>
          </a:p>
        </p:txBody>
      </p:sp>
    </p:spTree>
    <p:extLst>
      <p:ext uri="{BB962C8B-B14F-4D97-AF65-F5344CB8AC3E}">
        <p14:creationId xmlns:p14="http://schemas.microsoft.com/office/powerpoint/2010/main" val="3743337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F3851-73F4-0E1E-0736-3C8671A8A7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D1FC36-DFD4-1EF6-7740-2D66288515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4215423-3CDB-CFBA-92F7-3B2EE87F293D}"/>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C93AEC8D-F1BE-A74C-0D6A-394E6CD78E4C}"/>
              </a:ext>
            </a:extLst>
          </p:cNvPr>
          <p:cNvSpPr>
            <a:spLocks noGrp="1"/>
          </p:cNvSpPr>
          <p:nvPr>
            <p:ph type="sldNum" sz="quarter" idx="5"/>
          </p:nvPr>
        </p:nvSpPr>
        <p:spPr/>
        <p:txBody>
          <a:bodyPr/>
          <a:lstStyle/>
          <a:p>
            <a:fld id="{BF87BCA9-3BA0-4426-9EA6-B6C30ED0242E}" type="slidenum">
              <a:rPr kumimoji="1" lang="ja-JP" altLang="en-US" smtClean="0"/>
              <a:t>56</a:t>
            </a:fld>
            <a:endParaRPr kumimoji="1" lang="ja-JP" altLang="en-US"/>
          </a:p>
        </p:txBody>
      </p:sp>
    </p:spTree>
    <p:extLst>
      <p:ext uri="{BB962C8B-B14F-4D97-AF65-F5344CB8AC3E}">
        <p14:creationId xmlns:p14="http://schemas.microsoft.com/office/powerpoint/2010/main" val="1930495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7266D-6DD6-5820-65E4-B002E47C16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1CC960-DEF9-9877-BF72-B4DDFD5B61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C69956-FE9F-CDF6-7D18-F9C391A0F5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accent3">
                  <a:lumMod val="75000"/>
                </a:schemeClr>
              </a:solidFill>
            </a:endParaRPr>
          </a:p>
        </p:txBody>
      </p:sp>
      <p:sp>
        <p:nvSpPr>
          <p:cNvPr id="4" name="スライド番号プレースホルダー 3">
            <a:extLst>
              <a:ext uri="{FF2B5EF4-FFF2-40B4-BE49-F238E27FC236}">
                <a16:creationId xmlns:a16="http://schemas.microsoft.com/office/drawing/2014/main" id="{949E3302-0869-E845-ABD0-221F27E96C4F}"/>
              </a:ext>
            </a:extLst>
          </p:cNvPr>
          <p:cNvSpPr>
            <a:spLocks noGrp="1"/>
          </p:cNvSpPr>
          <p:nvPr>
            <p:ph type="sldNum" sz="quarter" idx="5"/>
          </p:nvPr>
        </p:nvSpPr>
        <p:spPr/>
        <p:txBody>
          <a:bodyPr/>
          <a:lstStyle/>
          <a:p>
            <a:fld id="{BF87BCA9-3BA0-4426-9EA6-B6C30ED0242E}" type="slidenum">
              <a:rPr kumimoji="1" lang="ja-JP" altLang="en-US" smtClean="0"/>
              <a:t>57</a:t>
            </a:fld>
            <a:endParaRPr kumimoji="1" lang="ja-JP" altLang="en-US"/>
          </a:p>
        </p:txBody>
      </p:sp>
    </p:spTree>
    <p:extLst>
      <p:ext uri="{BB962C8B-B14F-4D97-AF65-F5344CB8AC3E}">
        <p14:creationId xmlns:p14="http://schemas.microsoft.com/office/powerpoint/2010/main" val="2097196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B63E-8BDC-A82B-E2AC-DDE3F71672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8FC1CB-F1DB-E992-EA70-DB734D7458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F34B9F0-E6F3-4506-36D6-5A35F9C2DE9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ECD8552-5FC4-235D-E507-0A8A78BE870E}"/>
              </a:ext>
            </a:extLst>
          </p:cNvPr>
          <p:cNvSpPr>
            <a:spLocks noGrp="1"/>
          </p:cNvSpPr>
          <p:nvPr>
            <p:ph type="sldNum" sz="quarter" idx="5"/>
          </p:nvPr>
        </p:nvSpPr>
        <p:spPr/>
        <p:txBody>
          <a:bodyPr/>
          <a:lstStyle/>
          <a:p>
            <a:fld id="{BF87BCA9-3BA0-4426-9EA6-B6C30ED0242E}" type="slidenum">
              <a:rPr kumimoji="1" lang="ja-JP" altLang="en-US" smtClean="0"/>
              <a:t>58</a:t>
            </a:fld>
            <a:endParaRPr kumimoji="1" lang="ja-JP" altLang="en-US"/>
          </a:p>
        </p:txBody>
      </p:sp>
    </p:spTree>
    <p:extLst>
      <p:ext uri="{BB962C8B-B14F-4D97-AF65-F5344CB8AC3E}">
        <p14:creationId xmlns:p14="http://schemas.microsoft.com/office/powerpoint/2010/main" val="3835503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7E704-7078-82B4-5A13-BC23405C38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431288-99E7-5AD5-B32B-0B2AE0F6B03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7C01559-DB94-55CD-E04F-AE1495598DCD}"/>
              </a:ext>
            </a:extLst>
          </p:cNvPr>
          <p:cNvSpPr>
            <a:spLocks noGrp="1"/>
          </p:cNvSpPr>
          <p:nvPr>
            <p:ph type="body" idx="1"/>
          </p:nvPr>
        </p:nvSpPr>
        <p:spPr/>
        <p:txBody>
          <a:bodyPr/>
          <a:lstStyle/>
          <a:p>
            <a:endParaRPr lang="en-US" altLang="ja-JP" sz="1200" dirty="0">
              <a:effectLst/>
              <a:highlight>
                <a:srgbClr val="FFFF00"/>
              </a:highlight>
              <a:latin typeface="Arial" panose="020B0604020202020204" pitchFamily="34" charset="0"/>
              <a:ea typeface="+mn-ea"/>
            </a:endParaRPr>
          </a:p>
        </p:txBody>
      </p:sp>
      <p:sp>
        <p:nvSpPr>
          <p:cNvPr id="4" name="スライド番号プレースホルダー 3">
            <a:extLst>
              <a:ext uri="{FF2B5EF4-FFF2-40B4-BE49-F238E27FC236}">
                <a16:creationId xmlns:a16="http://schemas.microsoft.com/office/drawing/2014/main" id="{25E9ED95-20BA-5FE0-17ED-E7BE7E18EC0E}"/>
              </a:ext>
            </a:extLst>
          </p:cNvPr>
          <p:cNvSpPr>
            <a:spLocks noGrp="1"/>
          </p:cNvSpPr>
          <p:nvPr>
            <p:ph type="sldNum" sz="quarter" idx="5"/>
          </p:nvPr>
        </p:nvSpPr>
        <p:spPr/>
        <p:txBody>
          <a:bodyPr/>
          <a:lstStyle/>
          <a:p>
            <a:fld id="{BF87BCA9-3BA0-4426-9EA6-B6C30ED0242E}" type="slidenum">
              <a:rPr kumimoji="1" lang="ja-JP" altLang="en-US" smtClean="0"/>
              <a:t>59</a:t>
            </a:fld>
            <a:endParaRPr kumimoji="1" lang="ja-JP" altLang="en-US"/>
          </a:p>
        </p:txBody>
      </p:sp>
    </p:spTree>
    <p:extLst>
      <p:ext uri="{BB962C8B-B14F-4D97-AF65-F5344CB8AC3E}">
        <p14:creationId xmlns:p14="http://schemas.microsoft.com/office/powerpoint/2010/main" val="2304771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15C84-9666-1369-17C3-8DA0AC6CF4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582BCC-F3A2-36A1-3ED1-CC00C67384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05EE91-DAEF-FAF7-394F-46E637128420}"/>
              </a:ext>
            </a:extLst>
          </p:cNvPr>
          <p:cNvSpPr>
            <a:spLocks noGrp="1"/>
          </p:cNvSpPr>
          <p:nvPr>
            <p:ph type="body" idx="1"/>
          </p:nvPr>
        </p:nvSpPr>
        <p:spPr/>
        <p:txBody>
          <a:bodyPr/>
          <a:lstStyle/>
          <a:p>
            <a:endParaRPr lang="en-US" altLang="ja-JP" sz="1200" dirty="0">
              <a:effectLst/>
              <a:highlight>
                <a:srgbClr val="FFFF00"/>
              </a:highlight>
              <a:latin typeface="Arial" panose="020B0604020202020204" pitchFamily="34" charset="0"/>
              <a:ea typeface="+mn-ea"/>
            </a:endParaRPr>
          </a:p>
        </p:txBody>
      </p:sp>
      <p:sp>
        <p:nvSpPr>
          <p:cNvPr id="4" name="スライド番号プレースホルダー 3">
            <a:extLst>
              <a:ext uri="{FF2B5EF4-FFF2-40B4-BE49-F238E27FC236}">
                <a16:creationId xmlns:a16="http://schemas.microsoft.com/office/drawing/2014/main" id="{9CF8E15C-8965-A8FD-B129-EAC3A08A1470}"/>
              </a:ext>
            </a:extLst>
          </p:cNvPr>
          <p:cNvSpPr>
            <a:spLocks noGrp="1"/>
          </p:cNvSpPr>
          <p:nvPr>
            <p:ph type="sldNum" sz="quarter" idx="5"/>
          </p:nvPr>
        </p:nvSpPr>
        <p:spPr/>
        <p:txBody>
          <a:bodyPr/>
          <a:lstStyle/>
          <a:p>
            <a:fld id="{BF87BCA9-3BA0-4426-9EA6-B6C30ED0242E}" type="slidenum">
              <a:rPr kumimoji="1" lang="ja-JP" altLang="en-US" smtClean="0"/>
              <a:t>60</a:t>
            </a:fld>
            <a:endParaRPr kumimoji="1" lang="ja-JP" altLang="en-US"/>
          </a:p>
        </p:txBody>
      </p:sp>
    </p:spTree>
    <p:extLst>
      <p:ext uri="{BB962C8B-B14F-4D97-AF65-F5344CB8AC3E}">
        <p14:creationId xmlns:p14="http://schemas.microsoft.com/office/powerpoint/2010/main" val="208885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6847357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C1B14-96F7-E2F8-C5AC-A1D81A8973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267ECB-CAA7-FE35-D8FD-93AA3B2039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A76192-A7F4-8B53-1B94-B56D5F73A06C}"/>
              </a:ext>
            </a:extLst>
          </p:cNvPr>
          <p:cNvSpPr>
            <a:spLocks noGrp="1"/>
          </p:cNvSpPr>
          <p:nvPr>
            <p:ph type="body" idx="1"/>
          </p:nvPr>
        </p:nvSpPr>
        <p:spPr/>
        <p:txBody>
          <a:bodyPr/>
          <a:lstStyle/>
          <a:p>
            <a:endParaRPr lang="en-US" altLang="ja-JP" sz="1200" dirty="0">
              <a:effectLst/>
              <a:highlight>
                <a:srgbClr val="FFFF00"/>
              </a:highlight>
              <a:latin typeface="Arial" panose="020B0604020202020204" pitchFamily="34" charset="0"/>
              <a:ea typeface="+mn-ea"/>
            </a:endParaRPr>
          </a:p>
        </p:txBody>
      </p:sp>
      <p:sp>
        <p:nvSpPr>
          <p:cNvPr id="4" name="スライド番号プレースホルダー 3">
            <a:extLst>
              <a:ext uri="{FF2B5EF4-FFF2-40B4-BE49-F238E27FC236}">
                <a16:creationId xmlns:a16="http://schemas.microsoft.com/office/drawing/2014/main" id="{26A5B994-3893-389F-1F70-F0B5525DEA9A}"/>
              </a:ext>
            </a:extLst>
          </p:cNvPr>
          <p:cNvSpPr>
            <a:spLocks noGrp="1"/>
          </p:cNvSpPr>
          <p:nvPr>
            <p:ph type="sldNum" sz="quarter" idx="5"/>
          </p:nvPr>
        </p:nvSpPr>
        <p:spPr/>
        <p:txBody>
          <a:bodyPr/>
          <a:lstStyle/>
          <a:p>
            <a:fld id="{BF87BCA9-3BA0-4426-9EA6-B6C30ED0242E}" type="slidenum">
              <a:rPr kumimoji="1" lang="ja-JP" altLang="en-US" smtClean="0"/>
              <a:t>61</a:t>
            </a:fld>
            <a:endParaRPr kumimoji="1" lang="ja-JP" altLang="en-US"/>
          </a:p>
        </p:txBody>
      </p:sp>
    </p:spTree>
    <p:extLst>
      <p:ext uri="{BB962C8B-B14F-4D97-AF65-F5344CB8AC3E}">
        <p14:creationId xmlns:p14="http://schemas.microsoft.com/office/powerpoint/2010/main" val="1713628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82A02-96EE-2D12-FF0F-1441D7C5EC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51286F-8401-37A6-BEC9-86DA6925387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721BC5-4E4D-4AD5-FE06-0FE2E19C6510}"/>
              </a:ext>
            </a:extLst>
          </p:cNvPr>
          <p:cNvSpPr>
            <a:spLocks noGrp="1"/>
          </p:cNvSpPr>
          <p:nvPr>
            <p:ph type="body" idx="1"/>
          </p:nvPr>
        </p:nvSpPr>
        <p:spPr/>
        <p:txBody>
          <a:bodyPr/>
          <a:lstStyle/>
          <a:p>
            <a:endParaRPr lang="en-US" altLang="ja-JP" sz="1200" dirty="0">
              <a:effectLst/>
              <a:highlight>
                <a:srgbClr val="FFFF00"/>
              </a:highlight>
              <a:latin typeface="Arial" panose="020B0604020202020204" pitchFamily="34" charset="0"/>
              <a:ea typeface="+mn-ea"/>
            </a:endParaRPr>
          </a:p>
        </p:txBody>
      </p:sp>
      <p:sp>
        <p:nvSpPr>
          <p:cNvPr id="4" name="スライド番号プレースホルダー 3">
            <a:extLst>
              <a:ext uri="{FF2B5EF4-FFF2-40B4-BE49-F238E27FC236}">
                <a16:creationId xmlns:a16="http://schemas.microsoft.com/office/drawing/2014/main" id="{73450ED7-B499-D9F5-9FAC-889447632557}"/>
              </a:ext>
            </a:extLst>
          </p:cNvPr>
          <p:cNvSpPr>
            <a:spLocks noGrp="1"/>
          </p:cNvSpPr>
          <p:nvPr>
            <p:ph type="sldNum" sz="quarter" idx="5"/>
          </p:nvPr>
        </p:nvSpPr>
        <p:spPr/>
        <p:txBody>
          <a:bodyPr/>
          <a:lstStyle/>
          <a:p>
            <a:fld id="{BF87BCA9-3BA0-4426-9EA6-B6C30ED0242E}" type="slidenum">
              <a:rPr kumimoji="1" lang="ja-JP" altLang="en-US" smtClean="0"/>
              <a:t>62</a:t>
            </a:fld>
            <a:endParaRPr kumimoji="1" lang="ja-JP" altLang="en-US"/>
          </a:p>
        </p:txBody>
      </p:sp>
    </p:spTree>
    <p:extLst>
      <p:ext uri="{BB962C8B-B14F-4D97-AF65-F5344CB8AC3E}">
        <p14:creationId xmlns:p14="http://schemas.microsoft.com/office/powerpoint/2010/main" val="1510891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F09B1-24A9-2973-6BF1-F809774750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CA585B-440F-DCDE-CEB9-366FA3928F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0D1CD27-FEBF-E950-422D-56D66731B2AE}"/>
              </a:ext>
            </a:extLst>
          </p:cNvPr>
          <p:cNvSpPr>
            <a:spLocks noGrp="1"/>
          </p:cNvSpPr>
          <p:nvPr>
            <p:ph type="body" idx="1"/>
          </p:nvPr>
        </p:nvSpPr>
        <p:spPr/>
        <p:txBody>
          <a:bodyPr/>
          <a:lstStyle/>
          <a:p>
            <a:endParaRPr lang="en-US" altLang="ja-JP" sz="1200" dirty="0">
              <a:effectLst/>
              <a:highlight>
                <a:srgbClr val="FFFF00"/>
              </a:highlight>
              <a:latin typeface="Arial" panose="020B0604020202020204" pitchFamily="34" charset="0"/>
              <a:ea typeface="+mn-ea"/>
            </a:endParaRPr>
          </a:p>
        </p:txBody>
      </p:sp>
      <p:sp>
        <p:nvSpPr>
          <p:cNvPr id="4" name="スライド番号プレースホルダー 3">
            <a:extLst>
              <a:ext uri="{FF2B5EF4-FFF2-40B4-BE49-F238E27FC236}">
                <a16:creationId xmlns:a16="http://schemas.microsoft.com/office/drawing/2014/main" id="{F7A1D818-DED0-2A33-EE6A-5161036C2F5F}"/>
              </a:ext>
            </a:extLst>
          </p:cNvPr>
          <p:cNvSpPr>
            <a:spLocks noGrp="1"/>
          </p:cNvSpPr>
          <p:nvPr>
            <p:ph type="sldNum" sz="quarter" idx="5"/>
          </p:nvPr>
        </p:nvSpPr>
        <p:spPr/>
        <p:txBody>
          <a:bodyPr/>
          <a:lstStyle/>
          <a:p>
            <a:fld id="{BF87BCA9-3BA0-4426-9EA6-B6C30ED0242E}" type="slidenum">
              <a:rPr kumimoji="1" lang="ja-JP" altLang="en-US" smtClean="0"/>
              <a:t>63</a:t>
            </a:fld>
            <a:endParaRPr kumimoji="1" lang="ja-JP" altLang="en-US"/>
          </a:p>
        </p:txBody>
      </p:sp>
    </p:spTree>
    <p:extLst>
      <p:ext uri="{BB962C8B-B14F-4D97-AF65-F5344CB8AC3E}">
        <p14:creationId xmlns:p14="http://schemas.microsoft.com/office/powerpoint/2010/main" val="4285822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E78B0-F735-D55F-1355-0217B14D8A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1F1A9F-F828-7A68-8E75-D72299F5AB7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898F89-B4C8-65AA-7FC7-DB6F23293827}"/>
              </a:ext>
            </a:extLst>
          </p:cNvPr>
          <p:cNvSpPr>
            <a:spLocks noGrp="1"/>
          </p:cNvSpPr>
          <p:nvPr>
            <p:ph type="body" idx="1"/>
          </p:nvPr>
        </p:nvSpPr>
        <p:spPr/>
        <p:txBody>
          <a:bodyPr/>
          <a:lstStyle/>
          <a:p>
            <a:endParaRPr lang="en-US" altLang="ja-JP" sz="1200" dirty="0">
              <a:effectLst/>
              <a:highlight>
                <a:srgbClr val="FFFF00"/>
              </a:highlight>
              <a:latin typeface="Arial" panose="020B0604020202020204" pitchFamily="34" charset="0"/>
              <a:ea typeface="+mn-ea"/>
            </a:endParaRPr>
          </a:p>
        </p:txBody>
      </p:sp>
      <p:sp>
        <p:nvSpPr>
          <p:cNvPr id="4" name="スライド番号プレースホルダー 3">
            <a:extLst>
              <a:ext uri="{FF2B5EF4-FFF2-40B4-BE49-F238E27FC236}">
                <a16:creationId xmlns:a16="http://schemas.microsoft.com/office/drawing/2014/main" id="{94DDF7F3-AB2C-677E-DD73-5A14A04DC4AA}"/>
              </a:ext>
            </a:extLst>
          </p:cNvPr>
          <p:cNvSpPr>
            <a:spLocks noGrp="1"/>
          </p:cNvSpPr>
          <p:nvPr>
            <p:ph type="sldNum" sz="quarter" idx="5"/>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11276033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D67E5-25ED-CB67-456E-19772C597E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00DC05-2212-2543-F834-D8917837A6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1F9484-027D-46A9-65D9-78CBC21FE2A7}"/>
              </a:ext>
            </a:extLst>
          </p:cNvPr>
          <p:cNvSpPr>
            <a:spLocks noGrp="1"/>
          </p:cNvSpPr>
          <p:nvPr>
            <p:ph type="body" idx="1"/>
          </p:nvPr>
        </p:nvSpPr>
        <p:spPr/>
        <p:txBody>
          <a:bodyPr/>
          <a:lstStyle/>
          <a:p>
            <a:endParaRPr lang="ja-JP" altLang="en-US" sz="1200" dirty="0">
              <a:effectLst/>
              <a:highlight>
                <a:srgbClr val="FFFF00"/>
              </a:highlight>
              <a:latin typeface="Arial" panose="020B0604020202020204" pitchFamily="34" charset="0"/>
              <a:ea typeface="+mn-ea"/>
            </a:endParaRPr>
          </a:p>
        </p:txBody>
      </p:sp>
      <p:sp>
        <p:nvSpPr>
          <p:cNvPr id="4" name="スライド番号プレースホルダー 3">
            <a:extLst>
              <a:ext uri="{FF2B5EF4-FFF2-40B4-BE49-F238E27FC236}">
                <a16:creationId xmlns:a16="http://schemas.microsoft.com/office/drawing/2014/main" id="{FB6180F1-EEEE-6C5A-54BD-F04D205C81EF}"/>
              </a:ext>
            </a:extLst>
          </p:cNvPr>
          <p:cNvSpPr>
            <a:spLocks noGrp="1"/>
          </p:cNvSpPr>
          <p:nvPr>
            <p:ph type="sldNum" sz="quarter" idx="5"/>
          </p:nvPr>
        </p:nvSpPr>
        <p:spPr/>
        <p:txBody>
          <a:bodyPr/>
          <a:lstStyle/>
          <a:p>
            <a:fld id="{BF87BCA9-3BA0-4426-9EA6-B6C30ED0242E}" type="slidenum">
              <a:rPr kumimoji="1" lang="ja-JP" altLang="en-US" smtClean="0"/>
              <a:t>65</a:t>
            </a:fld>
            <a:endParaRPr kumimoji="1" lang="ja-JP" altLang="en-US"/>
          </a:p>
        </p:txBody>
      </p:sp>
    </p:spTree>
    <p:extLst>
      <p:ext uri="{BB962C8B-B14F-4D97-AF65-F5344CB8AC3E}">
        <p14:creationId xmlns:p14="http://schemas.microsoft.com/office/powerpoint/2010/main" val="27358005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1AD51-42DE-2AA6-4336-C6417C342B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1ED70C-483B-6343-1ADC-3F9A5D100E8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3BF80E-C24A-0F0F-2E92-86B83DD14184}"/>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D99046B-0D76-2FD0-C627-30553683D3EB}"/>
              </a:ext>
            </a:extLst>
          </p:cNvPr>
          <p:cNvSpPr>
            <a:spLocks noGrp="1"/>
          </p:cNvSpPr>
          <p:nvPr>
            <p:ph type="sldNum" sz="quarter" idx="5"/>
          </p:nvPr>
        </p:nvSpPr>
        <p:spPr/>
        <p:txBody>
          <a:bodyPr/>
          <a:lstStyle/>
          <a:p>
            <a:fld id="{BF87BCA9-3BA0-4426-9EA6-B6C30ED0242E}" type="slidenum">
              <a:rPr kumimoji="1" lang="ja-JP" altLang="en-US" smtClean="0"/>
              <a:t>66</a:t>
            </a:fld>
            <a:endParaRPr kumimoji="1" lang="ja-JP" altLang="en-US"/>
          </a:p>
        </p:txBody>
      </p:sp>
    </p:spTree>
    <p:extLst>
      <p:ext uri="{BB962C8B-B14F-4D97-AF65-F5344CB8AC3E}">
        <p14:creationId xmlns:p14="http://schemas.microsoft.com/office/powerpoint/2010/main" val="1266709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4AF06-650C-8E4D-3EF0-68505D4213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9314FB-592E-F6AC-B4D9-8BF7ACD1C1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7C68E2-E279-FA55-1A70-DC27EF2395F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E79A6C1-B983-F38B-3A17-18535EE87759}"/>
              </a:ext>
            </a:extLst>
          </p:cNvPr>
          <p:cNvSpPr>
            <a:spLocks noGrp="1"/>
          </p:cNvSpPr>
          <p:nvPr>
            <p:ph type="sldNum" sz="quarter" idx="5"/>
          </p:nvPr>
        </p:nvSpPr>
        <p:spPr/>
        <p:txBody>
          <a:bodyPr/>
          <a:lstStyle/>
          <a:p>
            <a:fld id="{BF87BCA9-3BA0-4426-9EA6-B6C30ED0242E}" type="slidenum">
              <a:rPr kumimoji="1" lang="ja-JP" altLang="en-US" smtClean="0"/>
              <a:t>67</a:t>
            </a:fld>
            <a:endParaRPr kumimoji="1" lang="ja-JP" altLang="en-US"/>
          </a:p>
        </p:txBody>
      </p:sp>
    </p:spTree>
    <p:extLst>
      <p:ext uri="{BB962C8B-B14F-4D97-AF65-F5344CB8AC3E}">
        <p14:creationId xmlns:p14="http://schemas.microsoft.com/office/powerpoint/2010/main" val="1778997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BFDE8-8687-A850-3D12-FE1B4260DC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E1C8F4-22F3-EBF3-942B-C5E8E8A830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AB7DB9-27AB-1774-F193-28EECF4EC0E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1E2F2D4-0DD4-2836-ADD4-BF2AA473C428}"/>
              </a:ext>
            </a:extLst>
          </p:cNvPr>
          <p:cNvSpPr>
            <a:spLocks noGrp="1"/>
          </p:cNvSpPr>
          <p:nvPr>
            <p:ph type="sldNum" sz="quarter" idx="5"/>
          </p:nvPr>
        </p:nvSpPr>
        <p:spPr/>
        <p:txBody>
          <a:bodyPr/>
          <a:lstStyle/>
          <a:p>
            <a:fld id="{BF87BCA9-3BA0-4426-9EA6-B6C30ED0242E}" type="slidenum">
              <a:rPr kumimoji="1" lang="ja-JP" altLang="en-US" smtClean="0"/>
              <a:t>68</a:t>
            </a:fld>
            <a:endParaRPr kumimoji="1" lang="ja-JP" altLang="en-US"/>
          </a:p>
        </p:txBody>
      </p:sp>
    </p:spTree>
    <p:extLst>
      <p:ext uri="{BB962C8B-B14F-4D97-AF65-F5344CB8AC3E}">
        <p14:creationId xmlns:p14="http://schemas.microsoft.com/office/powerpoint/2010/main" val="64689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2490-D7E8-F388-237A-71928B2C517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C17F48-17A7-F344-4422-BE612549BBB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EA16A4-FA7D-CFFF-76D6-386391FF441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E21574D-BE23-1846-7AE9-94EA23BD7D9E}"/>
              </a:ext>
            </a:extLst>
          </p:cNvPr>
          <p:cNvSpPr>
            <a:spLocks noGrp="1"/>
          </p:cNvSpPr>
          <p:nvPr>
            <p:ph type="sldNum" sz="quarter" idx="5"/>
          </p:nvPr>
        </p:nvSpPr>
        <p:spPr/>
        <p:txBody>
          <a:bodyPr/>
          <a:lstStyle/>
          <a:p>
            <a:fld id="{BF87BCA9-3BA0-4426-9EA6-B6C30ED0242E}" type="slidenum">
              <a:rPr kumimoji="1" lang="ja-JP" altLang="en-US" smtClean="0"/>
              <a:t>69</a:t>
            </a:fld>
            <a:endParaRPr kumimoji="1" lang="ja-JP" altLang="en-US"/>
          </a:p>
        </p:txBody>
      </p:sp>
    </p:spTree>
    <p:extLst>
      <p:ext uri="{BB962C8B-B14F-4D97-AF65-F5344CB8AC3E}">
        <p14:creationId xmlns:p14="http://schemas.microsoft.com/office/powerpoint/2010/main" val="34189760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46C32-4787-0B29-D593-1262895C56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97BC8A-D5BA-776D-2032-CA5C12F7FC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C7D42E-3CFD-9E46-2534-169BA9A16BE3}"/>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D4669FBC-742F-7D94-12BB-7A19FBB8F87C}"/>
              </a:ext>
            </a:extLst>
          </p:cNvPr>
          <p:cNvSpPr>
            <a:spLocks noGrp="1"/>
          </p:cNvSpPr>
          <p:nvPr>
            <p:ph type="sldNum" sz="quarter" idx="5"/>
          </p:nvPr>
        </p:nvSpPr>
        <p:spPr/>
        <p:txBody>
          <a:bodyPr/>
          <a:lstStyle/>
          <a:p>
            <a:fld id="{BF87BCA9-3BA0-4426-9EA6-B6C30ED0242E}" type="slidenum">
              <a:rPr kumimoji="1" lang="ja-JP" altLang="en-US" smtClean="0"/>
              <a:t>70</a:t>
            </a:fld>
            <a:endParaRPr kumimoji="1" lang="ja-JP" altLang="en-US"/>
          </a:p>
        </p:txBody>
      </p:sp>
    </p:spTree>
    <p:extLst>
      <p:ext uri="{BB962C8B-B14F-4D97-AF65-F5344CB8AC3E}">
        <p14:creationId xmlns:p14="http://schemas.microsoft.com/office/powerpoint/2010/main" val="43104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201776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BD72-6E9A-587D-4B0D-6ACC603719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9E84AA-7965-A9F2-CC65-ECC49086C3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CEC407-F4A2-EBA2-50CE-7ED3C99D83BF}"/>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44415639-C278-DB11-0960-502B1D045165}"/>
              </a:ext>
            </a:extLst>
          </p:cNvPr>
          <p:cNvSpPr>
            <a:spLocks noGrp="1"/>
          </p:cNvSpPr>
          <p:nvPr>
            <p:ph type="sldNum" sz="quarter" idx="5"/>
          </p:nvPr>
        </p:nvSpPr>
        <p:spPr/>
        <p:txBody>
          <a:bodyPr/>
          <a:lstStyle/>
          <a:p>
            <a:fld id="{BF87BCA9-3BA0-4426-9EA6-B6C30ED0242E}" type="slidenum">
              <a:rPr kumimoji="1" lang="ja-JP" altLang="en-US" smtClean="0"/>
              <a:t>71</a:t>
            </a:fld>
            <a:endParaRPr kumimoji="1" lang="ja-JP" altLang="en-US"/>
          </a:p>
        </p:txBody>
      </p:sp>
    </p:spTree>
    <p:extLst>
      <p:ext uri="{BB962C8B-B14F-4D97-AF65-F5344CB8AC3E}">
        <p14:creationId xmlns:p14="http://schemas.microsoft.com/office/powerpoint/2010/main" val="18194323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E6E-D27E-B336-262F-B108F18559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E76B31-7447-A66B-132E-F3E3D1957D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1BDCE31-1FB6-A753-50FD-703FD5CEB38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4347D7-A7AF-6DE2-F4C8-707208BED2E3}"/>
              </a:ext>
            </a:extLst>
          </p:cNvPr>
          <p:cNvSpPr>
            <a:spLocks noGrp="1"/>
          </p:cNvSpPr>
          <p:nvPr>
            <p:ph type="sldNum" sz="quarter" idx="5"/>
          </p:nvPr>
        </p:nvSpPr>
        <p:spPr/>
        <p:txBody>
          <a:bodyPr/>
          <a:lstStyle/>
          <a:p>
            <a:fld id="{BF87BCA9-3BA0-4426-9EA6-B6C30ED0242E}" type="slidenum">
              <a:rPr kumimoji="1" lang="ja-JP" altLang="en-US" smtClean="0"/>
              <a:t>72</a:t>
            </a:fld>
            <a:endParaRPr kumimoji="1" lang="ja-JP" altLang="en-US"/>
          </a:p>
        </p:txBody>
      </p:sp>
    </p:spTree>
    <p:extLst>
      <p:ext uri="{BB962C8B-B14F-4D97-AF65-F5344CB8AC3E}">
        <p14:creationId xmlns:p14="http://schemas.microsoft.com/office/powerpoint/2010/main" val="704484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953F3-0D43-29FF-54D7-8C0D54C88F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56E0BA-D44B-6239-FC76-A0A885CED9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766B60-B803-449A-34DB-76F78AA51A0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1C0460E-4093-9E09-9216-034170035CD0}"/>
              </a:ext>
            </a:extLst>
          </p:cNvPr>
          <p:cNvSpPr>
            <a:spLocks noGrp="1"/>
          </p:cNvSpPr>
          <p:nvPr>
            <p:ph type="sldNum" sz="quarter" idx="5"/>
          </p:nvPr>
        </p:nvSpPr>
        <p:spPr/>
        <p:txBody>
          <a:bodyPr/>
          <a:lstStyle/>
          <a:p>
            <a:fld id="{BF87BCA9-3BA0-4426-9EA6-B6C30ED0242E}" type="slidenum">
              <a:rPr kumimoji="1" lang="ja-JP" altLang="en-US" smtClean="0"/>
              <a:t>73</a:t>
            </a:fld>
            <a:endParaRPr kumimoji="1" lang="ja-JP" altLang="en-US"/>
          </a:p>
        </p:txBody>
      </p:sp>
    </p:spTree>
    <p:extLst>
      <p:ext uri="{BB962C8B-B14F-4D97-AF65-F5344CB8AC3E}">
        <p14:creationId xmlns:p14="http://schemas.microsoft.com/office/powerpoint/2010/main" val="1133017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B6848-6BAD-A9A0-5414-3891EC0DF55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56BE3F-AD4F-1E71-1CB9-E4B6D834BA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DE1FF8-E591-A068-5310-BD7196A3AB4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9EB5113-CDBE-AA00-2E74-64C7D783C9B0}"/>
              </a:ext>
            </a:extLst>
          </p:cNvPr>
          <p:cNvSpPr>
            <a:spLocks noGrp="1"/>
          </p:cNvSpPr>
          <p:nvPr>
            <p:ph type="sldNum" sz="quarter" idx="5"/>
          </p:nvPr>
        </p:nvSpPr>
        <p:spPr/>
        <p:txBody>
          <a:bodyPr/>
          <a:lstStyle/>
          <a:p>
            <a:fld id="{BF87BCA9-3BA0-4426-9EA6-B6C30ED0242E}" type="slidenum">
              <a:rPr kumimoji="1" lang="ja-JP" altLang="en-US" smtClean="0"/>
              <a:t>74</a:t>
            </a:fld>
            <a:endParaRPr kumimoji="1" lang="ja-JP" altLang="en-US"/>
          </a:p>
        </p:txBody>
      </p:sp>
    </p:spTree>
    <p:extLst>
      <p:ext uri="{BB962C8B-B14F-4D97-AF65-F5344CB8AC3E}">
        <p14:creationId xmlns:p14="http://schemas.microsoft.com/office/powerpoint/2010/main" val="4238250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EC697-CD99-33D9-B6C2-9038C5B5DB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5384B39-A227-4E7D-A84C-FB7FBF62C9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CCDA674-D366-A61D-974B-AB2B3359D74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925612-979F-02D7-051E-94D4CD8032F2}"/>
              </a:ext>
            </a:extLst>
          </p:cNvPr>
          <p:cNvSpPr>
            <a:spLocks noGrp="1"/>
          </p:cNvSpPr>
          <p:nvPr>
            <p:ph type="sldNum" sz="quarter" idx="5"/>
          </p:nvPr>
        </p:nvSpPr>
        <p:spPr/>
        <p:txBody>
          <a:bodyPr/>
          <a:lstStyle/>
          <a:p>
            <a:fld id="{BF87BCA9-3BA0-4426-9EA6-B6C30ED0242E}" type="slidenum">
              <a:rPr kumimoji="1" lang="ja-JP" altLang="en-US" smtClean="0"/>
              <a:t>75</a:t>
            </a:fld>
            <a:endParaRPr kumimoji="1" lang="ja-JP" altLang="en-US"/>
          </a:p>
        </p:txBody>
      </p:sp>
    </p:spTree>
    <p:extLst>
      <p:ext uri="{BB962C8B-B14F-4D97-AF65-F5344CB8AC3E}">
        <p14:creationId xmlns:p14="http://schemas.microsoft.com/office/powerpoint/2010/main" val="33145801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B7333-F3F6-058A-CD79-88CD62C030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10E606-4082-D886-7FB2-B4E4058648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808DA0-493A-2FC0-F6C4-A7FCD932D453}"/>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4842B923-CA1C-D9F5-D7DE-82AC487C0CF3}"/>
              </a:ext>
            </a:extLst>
          </p:cNvPr>
          <p:cNvSpPr>
            <a:spLocks noGrp="1"/>
          </p:cNvSpPr>
          <p:nvPr>
            <p:ph type="sldNum" sz="quarter" idx="5"/>
          </p:nvPr>
        </p:nvSpPr>
        <p:spPr/>
        <p:txBody>
          <a:bodyPr/>
          <a:lstStyle/>
          <a:p>
            <a:fld id="{BF87BCA9-3BA0-4426-9EA6-B6C30ED0242E}" type="slidenum">
              <a:rPr kumimoji="1" lang="ja-JP" altLang="en-US" smtClean="0"/>
              <a:t>76</a:t>
            </a:fld>
            <a:endParaRPr kumimoji="1" lang="ja-JP" altLang="en-US"/>
          </a:p>
        </p:txBody>
      </p:sp>
    </p:spTree>
    <p:extLst>
      <p:ext uri="{BB962C8B-B14F-4D97-AF65-F5344CB8AC3E}">
        <p14:creationId xmlns:p14="http://schemas.microsoft.com/office/powerpoint/2010/main" val="37485904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22AD2-EE79-9000-565B-F2591CD7A8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A4DB77-CFFD-7C73-ACE0-951C476875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C04EBD-58D2-C56C-4693-2373132F0C6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21E1DFA-07B3-0A1E-918C-FA29C13FFA4B}"/>
              </a:ext>
            </a:extLst>
          </p:cNvPr>
          <p:cNvSpPr>
            <a:spLocks noGrp="1"/>
          </p:cNvSpPr>
          <p:nvPr>
            <p:ph type="sldNum" sz="quarter" idx="5"/>
          </p:nvPr>
        </p:nvSpPr>
        <p:spPr/>
        <p:txBody>
          <a:bodyPr/>
          <a:lstStyle/>
          <a:p>
            <a:fld id="{BF87BCA9-3BA0-4426-9EA6-B6C30ED0242E}" type="slidenum">
              <a:rPr kumimoji="1" lang="ja-JP" altLang="en-US" smtClean="0"/>
              <a:t>77</a:t>
            </a:fld>
            <a:endParaRPr kumimoji="1" lang="ja-JP" altLang="en-US"/>
          </a:p>
        </p:txBody>
      </p:sp>
    </p:spTree>
    <p:extLst>
      <p:ext uri="{BB962C8B-B14F-4D97-AF65-F5344CB8AC3E}">
        <p14:creationId xmlns:p14="http://schemas.microsoft.com/office/powerpoint/2010/main" val="11963579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137CB-2130-4053-57F7-6928449309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ACB59D-66A5-6211-FB8A-4E65E98FA7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1A9819-511E-CBE3-77A2-46F9757575BC}"/>
              </a:ext>
            </a:extLst>
          </p:cNvPr>
          <p:cNvSpPr>
            <a:spLocks noGrp="1"/>
          </p:cNvSpPr>
          <p:nvPr>
            <p:ph type="body" idx="1"/>
          </p:nvPr>
        </p:nvSpPr>
        <p:spPr/>
        <p:txBody>
          <a:bodyPr/>
          <a:lstStyle/>
          <a:p>
            <a:endParaRPr lang="en-US" altLang="ja-JP" sz="1200" dirty="0"/>
          </a:p>
        </p:txBody>
      </p:sp>
      <p:sp>
        <p:nvSpPr>
          <p:cNvPr id="4" name="スライド番号プレースホルダー 3">
            <a:extLst>
              <a:ext uri="{FF2B5EF4-FFF2-40B4-BE49-F238E27FC236}">
                <a16:creationId xmlns:a16="http://schemas.microsoft.com/office/drawing/2014/main" id="{8F120132-6F75-B35F-1DED-CCFDAE98EF60}"/>
              </a:ext>
            </a:extLst>
          </p:cNvPr>
          <p:cNvSpPr>
            <a:spLocks noGrp="1"/>
          </p:cNvSpPr>
          <p:nvPr>
            <p:ph type="sldNum" sz="quarter" idx="5"/>
          </p:nvPr>
        </p:nvSpPr>
        <p:spPr/>
        <p:txBody>
          <a:bodyPr/>
          <a:lstStyle/>
          <a:p>
            <a:fld id="{BF87BCA9-3BA0-4426-9EA6-B6C30ED0242E}" type="slidenum">
              <a:rPr kumimoji="1" lang="ja-JP" altLang="en-US" smtClean="0"/>
              <a:t>78</a:t>
            </a:fld>
            <a:endParaRPr kumimoji="1" lang="ja-JP" altLang="en-US"/>
          </a:p>
        </p:txBody>
      </p:sp>
    </p:spTree>
    <p:extLst>
      <p:ext uri="{BB962C8B-B14F-4D97-AF65-F5344CB8AC3E}">
        <p14:creationId xmlns:p14="http://schemas.microsoft.com/office/powerpoint/2010/main" val="37493503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8987B-573E-0097-60C7-E6A62B4598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A71B53-84E2-5551-CE5E-EFD33783FB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4FD5C3-B4CB-1F18-63D6-F305D2F6B29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7787DEA-0551-0184-C758-C34E9B96891B}"/>
              </a:ext>
            </a:extLst>
          </p:cNvPr>
          <p:cNvSpPr>
            <a:spLocks noGrp="1"/>
          </p:cNvSpPr>
          <p:nvPr>
            <p:ph type="sldNum" sz="quarter" idx="5"/>
          </p:nvPr>
        </p:nvSpPr>
        <p:spPr/>
        <p:txBody>
          <a:bodyPr/>
          <a:lstStyle/>
          <a:p>
            <a:fld id="{BF87BCA9-3BA0-4426-9EA6-B6C30ED0242E}" type="slidenum">
              <a:rPr kumimoji="1" lang="ja-JP" altLang="en-US" smtClean="0"/>
              <a:t>79</a:t>
            </a:fld>
            <a:endParaRPr kumimoji="1" lang="ja-JP" altLang="en-US"/>
          </a:p>
        </p:txBody>
      </p:sp>
    </p:spTree>
    <p:extLst>
      <p:ext uri="{BB962C8B-B14F-4D97-AF65-F5344CB8AC3E}">
        <p14:creationId xmlns:p14="http://schemas.microsoft.com/office/powerpoint/2010/main" val="38410481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14DAC-9947-03BA-B31E-96E990F286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2F1780-FF27-7226-205C-8560C23AE4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FBF615-2C7D-9728-0B4A-5E5B495CAB8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16D5526-B803-0166-EF57-92D7A330F376}"/>
              </a:ext>
            </a:extLst>
          </p:cNvPr>
          <p:cNvSpPr>
            <a:spLocks noGrp="1"/>
          </p:cNvSpPr>
          <p:nvPr>
            <p:ph type="sldNum" sz="quarter" idx="5"/>
          </p:nvPr>
        </p:nvSpPr>
        <p:spPr/>
        <p:txBody>
          <a:bodyPr/>
          <a:lstStyle/>
          <a:p>
            <a:fld id="{BF87BCA9-3BA0-4426-9EA6-B6C30ED0242E}" type="slidenum">
              <a:rPr kumimoji="1" lang="ja-JP" altLang="en-US" smtClean="0"/>
              <a:t>80</a:t>
            </a:fld>
            <a:endParaRPr kumimoji="1" lang="ja-JP" altLang="en-US"/>
          </a:p>
        </p:txBody>
      </p:sp>
    </p:spTree>
    <p:extLst>
      <p:ext uri="{BB962C8B-B14F-4D97-AF65-F5344CB8AC3E}">
        <p14:creationId xmlns:p14="http://schemas.microsoft.com/office/powerpoint/2010/main" val="38523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29462888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11852-8E04-52D1-2696-33D5EFFBB8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8BD87F-F53B-36B4-DB2C-1FD2EB1EE2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D6B06B-DF46-5A3E-6D70-5D233C2EACA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DE40FEB-6849-3702-5A1C-0B7FEA9F3C5C}"/>
              </a:ext>
            </a:extLst>
          </p:cNvPr>
          <p:cNvSpPr>
            <a:spLocks noGrp="1"/>
          </p:cNvSpPr>
          <p:nvPr>
            <p:ph type="sldNum" sz="quarter" idx="5"/>
          </p:nvPr>
        </p:nvSpPr>
        <p:spPr/>
        <p:txBody>
          <a:bodyPr/>
          <a:lstStyle/>
          <a:p>
            <a:fld id="{BF87BCA9-3BA0-4426-9EA6-B6C30ED0242E}" type="slidenum">
              <a:rPr kumimoji="1" lang="ja-JP" altLang="en-US" smtClean="0"/>
              <a:t>81</a:t>
            </a:fld>
            <a:endParaRPr kumimoji="1" lang="ja-JP" altLang="en-US"/>
          </a:p>
        </p:txBody>
      </p:sp>
    </p:spTree>
    <p:extLst>
      <p:ext uri="{BB962C8B-B14F-4D97-AF65-F5344CB8AC3E}">
        <p14:creationId xmlns:p14="http://schemas.microsoft.com/office/powerpoint/2010/main" val="13175110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3C5A-64C7-6928-96AC-4C93F29AB4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4BB755-FC3C-D666-717C-B657646940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357136-519B-4677-7842-9DB6E3D205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29E5C88D-9499-1A75-09D1-957ACF3D17A1}"/>
              </a:ext>
            </a:extLst>
          </p:cNvPr>
          <p:cNvSpPr>
            <a:spLocks noGrp="1"/>
          </p:cNvSpPr>
          <p:nvPr>
            <p:ph type="sldNum" sz="quarter" idx="5"/>
          </p:nvPr>
        </p:nvSpPr>
        <p:spPr/>
        <p:txBody>
          <a:bodyPr/>
          <a:lstStyle/>
          <a:p>
            <a:fld id="{BF87BCA9-3BA0-4426-9EA6-B6C30ED0242E}" type="slidenum">
              <a:rPr kumimoji="1" lang="ja-JP" altLang="en-US" smtClean="0"/>
              <a:t>82</a:t>
            </a:fld>
            <a:endParaRPr kumimoji="1" lang="ja-JP" altLang="en-US"/>
          </a:p>
        </p:txBody>
      </p:sp>
    </p:spTree>
    <p:extLst>
      <p:ext uri="{BB962C8B-B14F-4D97-AF65-F5344CB8AC3E}">
        <p14:creationId xmlns:p14="http://schemas.microsoft.com/office/powerpoint/2010/main" val="39781870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05C79-899C-C994-FA88-641372CA8F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0F88DD-8B6B-9999-B8CD-8D26BF06F6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7E8009-C404-7875-2CA5-9221B5B07B0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E97AC7B-02CA-E845-C241-35C860896F91}"/>
              </a:ext>
            </a:extLst>
          </p:cNvPr>
          <p:cNvSpPr>
            <a:spLocks noGrp="1"/>
          </p:cNvSpPr>
          <p:nvPr>
            <p:ph type="sldNum" sz="quarter" idx="5"/>
          </p:nvPr>
        </p:nvSpPr>
        <p:spPr/>
        <p:txBody>
          <a:bodyPr/>
          <a:lstStyle/>
          <a:p>
            <a:fld id="{BF87BCA9-3BA0-4426-9EA6-B6C30ED0242E}" type="slidenum">
              <a:rPr kumimoji="1" lang="ja-JP" altLang="en-US" smtClean="0"/>
              <a:t>83</a:t>
            </a:fld>
            <a:endParaRPr kumimoji="1" lang="ja-JP" altLang="en-US"/>
          </a:p>
        </p:txBody>
      </p:sp>
    </p:spTree>
    <p:extLst>
      <p:ext uri="{BB962C8B-B14F-4D97-AF65-F5344CB8AC3E}">
        <p14:creationId xmlns:p14="http://schemas.microsoft.com/office/powerpoint/2010/main" val="34719039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6B409-329B-39C9-C4FD-4623BBE398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6F2E23-6952-F4BB-F00D-310441D370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4AD448-1B21-A5F0-6AF5-95798005D9B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E0CE617-0C91-4B6A-79FB-9493FDFFF733}"/>
              </a:ext>
            </a:extLst>
          </p:cNvPr>
          <p:cNvSpPr>
            <a:spLocks noGrp="1"/>
          </p:cNvSpPr>
          <p:nvPr>
            <p:ph type="sldNum" sz="quarter" idx="5"/>
          </p:nvPr>
        </p:nvSpPr>
        <p:spPr/>
        <p:txBody>
          <a:bodyPr/>
          <a:lstStyle/>
          <a:p>
            <a:fld id="{BF87BCA9-3BA0-4426-9EA6-B6C30ED0242E}" type="slidenum">
              <a:rPr kumimoji="1" lang="ja-JP" altLang="en-US" smtClean="0"/>
              <a:t>84</a:t>
            </a:fld>
            <a:endParaRPr kumimoji="1" lang="ja-JP" altLang="en-US"/>
          </a:p>
        </p:txBody>
      </p:sp>
    </p:spTree>
    <p:extLst>
      <p:ext uri="{BB962C8B-B14F-4D97-AF65-F5344CB8AC3E}">
        <p14:creationId xmlns:p14="http://schemas.microsoft.com/office/powerpoint/2010/main" val="28020362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795D1-0CB2-507D-3D23-5F2C29F750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E16A51-3B97-8382-37C7-1F8CB43234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CF87F0-66D5-8BFF-2FBF-DDBD8DDC5D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8CA63C8-008B-0012-96BF-47F43A7627F1}"/>
              </a:ext>
            </a:extLst>
          </p:cNvPr>
          <p:cNvSpPr>
            <a:spLocks noGrp="1"/>
          </p:cNvSpPr>
          <p:nvPr>
            <p:ph type="sldNum" sz="quarter" idx="5"/>
          </p:nvPr>
        </p:nvSpPr>
        <p:spPr/>
        <p:txBody>
          <a:bodyPr/>
          <a:lstStyle/>
          <a:p>
            <a:fld id="{BF87BCA9-3BA0-4426-9EA6-B6C30ED0242E}" type="slidenum">
              <a:rPr kumimoji="1" lang="ja-JP" altLang="en-US" smtClean="0"/>
              <a:t>85</a:t>
            </a:fld>
            <a:endParaRPr kumimoji="1" lang="ja-JP" altLang="en-US"/>
          </a:p>
        </p:txBody>
      </p:sp>
    </p:spTree>
    <p:extLst>
      <p:ext uri="{BB962C8B-B14F-4D97-AF65-F5344CB8AC3E}">
        <p14:creationId xmlns:p14="http://schemas.microsoft.com/office/powerpoint/2010/main" val="9080176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E5D6-7915-A3AE-2990-3F3442FAD4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30C312-7591-0473-3C95-F88C9B9A62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35DA50-6E89-9BA2-CE29-1D6FA001529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33C68AF-FD25-CE4F-577D-814743390C51}"/>
              </a:ext>
            </a:extLst>
          </p:cNvPr>
          <p:cNvSpPr>
            <a:spLocks noGrp="1"/>
          </p:cNvSpPr>
          <p:nvPr>
            <p:ph type="sldNum" sz="quarter" idx="5"/>
          </p:nvPr>
        </p:nvSpPr>
        <p:spPr/>
        <p:txBody>
          <a:bodyPr/>
          <a:lstStyle/>
          <a:p>
            <a:fld id="{BF87BCA9-3BA0-4426-9EA6-B6C30ED0242E}" type="slidenum">
              <a:rPr kumimoji="1" lang="ja-JP" altLang="en-US" smtClean="0"/>
              <a:t>86</a:t>
            </a:fld>
            <a:endParaRPr kumimoji="1" lang="ja-JP" altLang="en-US"/>
          </a:p>
        </p:txBody>
      </p:sp>
    </p:spTree>
    <p:extLst>
      <p:ext uri="{BB962C8B-B14F-4D97-AF65-F5344CB8AC3E}">
        <p14:creationId xmlns:p14="http://schemas.microsoft.com/office/powerpoint/2010/main" val="11563021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71FE0-D1A5-A8FB-8344-D9ED9CB6E1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5B8D40-603C-4DE8-A42E-83483EAD1E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68BC8D-E5CE-8D81-A898-6AC1F67937A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4AEC807-15AF-681D-B50D-8CE4EBBF3C7E}"/>
              </a:ext>
            </a:extLst>
          </p:cNvPr>
          <p:cNvSpPr>
            <a:spLocks noGrp="1"/>
          </p:cNvSpPr>
          <p:nvPr>
            <p:ph type="sldNum" sz="quarter" idx="5"/>
          </p:nvPr>
        </p:nvSpPr>
        <p:spPr/>
        <p:txBody>
          <a:bodyPr/>
          <a:lstStyle/>
          <a:p>
            <a:fld id="{BF87BCA9-3BA0-4426-9EA6-B6C30ED0242E}" type="slidenum">
              <a:rPr kumimoji="1" lang="ja-JP" altLang="en-US" smtClean="0"/>
              <a:t>87</a:t>
            </a:fld>
            <a:endParaRPr kumimoji="1" lang="ja-JP" altLang="en-US"/>
          </a:p>
        </p:txBody>
      </p:sp>
    </p:spTree>
    <p:extLst>
      <p:ext uri="{BB962C8B-B14F-4D97-AF65-F5344CB8AC3E}">
        <p14:creationId xmlns:p14="http://schemas.microsoft.com/office/powerpoint/2010/main" val="7808263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8E170-4FDB-C162-273B-5E15978334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9D9AB7-B6B5-E12A-7173-BBC8CEBA4F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B70CDD-3FA6-92F4-FE55-297FAE3218D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8A3C096-D0C8-8E7E-1A1F-4641A658F766}"/>
              </a:ext>
            </a:extLst>
          </p:cNvPr>
          <p:cNvSpPr>
            <a:spLocks noGrp="1"/>
          </p:cNvSpPr>
          <p:nvPr>
            <p:ph type="sldNum" sz="quarter" idx="5"/>
          </p:nvPr>
        </p:nvSpPr>
        <p:spPr/>
        <p:txBody>
          <a:bodyPr/>
          <a:lstStyle/>
          <a:p>
            <a:fld id="{BF87BCA9-3BA0-4426-9EA6-B6C30ED0242E}" type="slidenum">
              <a:rPr kumimoji="1" lang="ja-JP" altLang="en-US" smtClean="0"/>
              <a:t>88</a:t>
            </a:fld>
            <a:endParaRPr kumimoji="1" lang="ja-JP" altLang="en-US"/>
          </a:p>
        </p:txBody>
      </p:sp>
    </p:spTree>
    <p:extLst>
      <p:ext uri="{BB962C8B-B14F-4D97-AF65-F5344CB8AC3E}">
        <p14:creationId xmlns:p14="http://schemas.microsoft.com/office/powerpoint/2010/main" val="2487158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17766-83E2-9848-CEC2-78AF65F42E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B056178-22E0-9130-C191-04111E4B7D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D342CAF-80AB-DA85-D6C1-9C0DCAA2072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F8774AB-567A-2242-E4E3-C1B698486C4E}"/>
              </a:ext>
            </a:extLst>
          </p:cNvPr>
          <p:cNvSpPr>
            <a:spLocks noGrp="1"/>
          </p:cNvSpPr>
          <p:nvPr>
            <p:ph type="sldNum" sz="quarter" idx="5"/>
          </p:nvPr>
        </p:nvSpPr>
        <p:spPr/>
        <p:txBody>
          <a:bodyPr/>
          <a:lstStyle/>
          <a:p>
            <a:fld id="{BF87BCA9-3BA0-4426-9EA6-B6C30ED0242E}" type="slidenum">
              <a:rPr kumimoji="1" lang="ja-JP" altLang="en-US" smtClean="0"/>
              <a:t>89</a:t>
            </a:fld>
            <a:endParaRPr kumimoji="1" lang="ja-JP" altLang="en-US"/>
          </a:p>
        </p:txBody>
      </p:sp>
    </p:spTree>
    <p:extLst>
      <p:ext uri="{BB962C8B-B14F-4D97-AF65-F5344CB8AC3E}">
        <p14:creationId xmlns:p14="http://schemas.microsoft.com/office/powerpoint/2010/main" val="41106296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A9427-FB30-9FFE-3908-02E473F0B2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6698FF-5B40-F488-DF31-630EBC825A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C241E6-3177-9E85-D400-92FCBA16C12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70226E8-5317-3D93-60E7-8C07BE2C5B4E}"/>
              </a:ext>
            </a:extLst>
          </p:cNvPr>
          <p:cNvSpPr>
            <a:spLocks noGrp="1"/>
          </p:cNvSpPr>
          <p:nvPr>
            <p:ph type="sldNum" sz="quarter" idx="5"/>
          </p:nvPr>
        </p:nvSpPr>
        <p:spPr/>
        <p:txBody>
          <a:bodyPr/>
          <a:lstStyle/>
          <a:p>
            <a:fld id="{BF87BCA9-3BA0-4426-9EA6-B6C30ED0242E}" type="slidenum">
              <a:rPr kumimoji="1" lang="ja-JP" altLang="en-US" smtClean="0"/>
              <a:t>90</a:t>
            </a:fld>
            <a:endParaRPr kumimoji="1" lang="ja-JP" altLang="en-US"/>
          </a:p>
        </p:txBody>
      </p:sp>
    </p:spTree>
    <p:extLst>
      <p:ext uri="{BB962C8B-B14F-4D97-AF65-F5344CB8AC3E}">
        <p14:creationId xmlns:p14="http://schemas.microsoft.com/office/powerpoint/2010/main" val="66209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17481279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34760-031C-005D-0EE5-2645AE9D5C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B254F7-5037-0458-AFB9-1ED555D6A9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366F7F-42B8-EE4D-CC03-75B091F2A946}"/>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1804EA4C-7E6B-D19F-475E-ACF1F5642834}"/>
              </a:ext>
            </a:extLst>
          </p:cNvPr>
          <p:cNvSpPr>
            <a:spLocks noGrp="1"/>
          </p:cNvSpPr>
          <p:nvPr>
            <p:ph type="sldNum" sz="quarter" idx="5"/>
          </p:nvPr>
        </p:nvSpPr>
        <p:spPr/>
        <p:txBody>
          <a:bodyPr/>
          <a:lstStyle/>
          <a:p>
            <a:fld id="{BF87BCA9-3BA0-4426-9EA6-B6C30ED0242E}" type="slidenum">
              <a:rPr kumimoji="1" lang="ja-JP" altLang="en-US" smtClean="0"/>
              <a:t>91</a:t>
            </a:fld>
            <a:endParaRPr kumimoji="1" lang="ja-JP" altLang="en-US"/>
          </a:p>
        </p:txBody>
      </p:sp>
    </p:spTree>
    <p:extLst>
      <p:ext uri="{BB962C8B-B14F-4D97-AF65-F5344CB8AC3E}">
        <p14:creationId xmlns:p14="http://schemas.microsoft.com/office/powerpoint/2010/main" val="38692763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7E8C-3D1A-D073-7981-8A494C8D51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28CFF2-4738-45BD-460A-01613B0EBF3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893C262-DF70-9B20-26E4-AEFF9B6AE95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3CA93E4-769E-0BBD-FB14-BD5840DBEB04}"/>
              </a:ext>
            </a:extLst>
          </p:cNvPr>
          <p:cNvSpPr>
            <a:spLocks noGrp="1"/>
          </p:cNvSpPr>
          <p:nvPr>
            <p:ph type="sldNum" sz="quarter" idx="5"/>
          </p:nvPr>
        </p:nvSpPr>
        <p:spPr/>
        <p:txBody>
          <a:bodyPr/>
          <a:lstStyle/>
          <a:p>
            <a:fld id="{BF87BCA9-3BA0-4426-9EA6-B6C30ED0242E}" type="slidenum">
              <a:rPr kumimoji="1" lang="ja-JP" altLang="en-US" smtClean="0"/>
              <a:t>92</a:t>
            </a:fld>
            <a:endParaRPr kumimoji="1" lang="ja-JP" altLang="en-US"/>
          </a:p>
        </p:txBody>
      </p:sp>
    </p:spTree>
    <p:extLst>
      <p:ext uri="{BB962C8B-B14F-4D97-AF65-F5344CB8AC3E}">
        <p14:creationId xmlns:p14="http://schemas.microsoft.com/office/powerpoint/2010/main" val="17776247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52E6-CE62-A16F-07B4-772C2A22E6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626EBFC-2E1D-5E63-AE5A-FA8E1487DA8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1D98D5-3496-8C23-829A-2E381E39EE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50C9D0-074F-BB40-A003-4D4A7D4A8A5F}"/>
              </a:ext>
            </a:extLst>
          </p:cNvPr>
          <p:cNvSpPr>
            <a:spLocks noGrp="1"/>
          </p:cNvSpPr>
          <p:nvPr>
            <p:ph type="sldNum" sz="quarter" idx="5"/>
          </p:nvPr>
        </p:nvSpPr>
        <p:spPr/>
        <p:txBody>
          <a:bodyPr/>
          <a:lstStyle/>
          <a:p>
            <a:fld id="{BF87BCA9-3BA0-4426-9EA6-B6C30ED0242E}" type="slidenum">
              <a:rPr kumimoji="1" lang="ja-JP" altLang="en-US" smtClean="0"/>
              <a:t>93</a:t>
            </a:fld>
            <a:endParaRPr kumimoji="1" lang="ja-JP" altLang="en-US"/>
          </a:p>
        </p:txBody>
      </p:sp>
    </p:spTree>
    <p:extLst>
      <p:ext uri="{BB962C8B-B14F-4D97-AF65-F5344CB8AC3E}">
        <p14:creationId xmlns:p14="http://schemas.microsoft.com/office/powerpoint/2010/main" val="34753633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286B7-D97B-427D-0A46-AB05063534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DF4853-A6C7-AE93-CDA6-2714ED6DC6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ADDF62-0A33-3D2D-29A3-C9E8E9BB9CE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356E7A0-C3A2-9CD7-CB03-C2262BB01AD1}"/>
              </a:ext>
            </a:extLst>
          </p:cNvPr>
          <p:cNvSpPr>
            <a:spLocks noGrp="1"/>
          </p:cNvSpPr>
          <p:nvPr>
            <p:ph type="sldNum" sz="quarter" idx="5"/>
          </p:nvPr>
        </p:nvSpPr>
        <p:spPr/>
        <p:txBody>
          <a:bodyPr/>
          <a:lstStyle/>
          <a:p>
            <a:fld id="{BF87BCA9-3BA0-4426-9EA6-B6C30ED0242E}" type="slidenum">
              <a:rPr kumimoji="1" lang="ja-JP" altLang="en-US" smtClean="0"/>
              <a:t>94</a:t>
            </a:fld>
            <a:endParaRPr kumimoji="1" lang="ja-JP" altLang="en-US"/>
          </a:p>
        </p:txBody>
      </p:sp>
    </p:spTree>
    <p:extLst>
      <p:ext uri="{BB962C8B-B14F-4D97-AF65-F5344CB8AC3E}">
        <p14:creationId xmlns:p14="http://schemas.microsoft.com/office/powerpoint/2010/main" val="25904544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67D3B-95DC-0A75-A100-327EFBAAF4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696130-E9D0-2531-D1E3-E144AEE6AC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41F58F1-93A4-7C99-679A-B71F21148A9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CF09A0F-0B63-400F-EE81-1A0907F139DB}"/>
              </a:ext>
            </a:extLst>
          </p:cNvPr>
          <p:cNvSpPr>
            <a:spLocks noGrp="1"/>
          </p:cNvSpPr>
          <p:nvPr>
            <p:ph type="sldNum" sz="quarter" idx="5"/>
          </p:nvPr>
        </p:nvSpPr>
        <p:spPr/>
        <p:txBody>
          <a:bodyPr/>
          <a:lstStyle/>
          <a:p>
            <a:fld id="{BF87BCA9-3BA0-4426-9EA6-B6C30ED0242E}" type="slidenum">
              <a:rPr kumimoji="1" lang="ja-JP" altLang="en-US" smtClean="0"/>
              <a:t>95</a:t>
            </a:fld>
            <a:endParaRPr kumimoji="1" lang="ja-JP" altLang="en-US"/>
          </a:p>
        </p:txBody>
      </p:sp>
    </p:spTree>
    <p:extLst>
      <p:ext uri="{BB962C8B-B14F-4D97-AF65-F5344CB8AC3E}">
        <p14:creationId xmlns:p14="http://schemas.microsoft.com/office/powerpoint/2010/main" val="15670267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40B95-64D8-ABFE-0452-EFAD04EE2E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ACCDCD-E77B-0BC3-CC17-8E9C18A85A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D5846E5-0CDA-DB69-9F3B-B7A4545660F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8443B1A-F15C-0DEE-C208-726F8B39A06B}"/>
              </a:ext>
            </a:extLst>
          </p:cNvPr>
          <p:cNvSpPr>
            <a:spLocks noGrp="1"/>
          </p:cNvSpPr>
          <p:nvPr>
            <p:ph type="sldNum" sz="quarter" idx="5"/>
          </p:nvPr>
        </p:nvSpPr>
        <p:spPr/>
        <p:txBody>
          <a:bodyPr/>
          <a:lstStyle/>
          <a:p>
            <a:fld id="{BF87BCA9-3BA0-4426-9EA6-B6C30ED0242E}" type="slidenum">
              <a:rPr kumimoji="1" lang="ja-JP" altLang="en-US" smtClean="0"/>
              <a:t>96</a:t>
            </a:fld>
            <a:endParaRPr kumimoji="1" lang="ja-JP" altLang="en-US"/>
          </a:p>
        </p:txBody>
      </p:sp>
    </p:spTree>
    <p:extLst>
      <p:ext uri="{BB962C8B-B14F-4D97-AF65-F5344CB8AC3E}">
        <p14:creationId xmlns:p14="http://schemas.microsoft.com/office/powerpoint/2010/main" val="26919024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018DD-073B-1942-DC3D-9D0FF0720F8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3661C1-783A-5147-D2BD-33362E2D38D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55518A-A3A0-D6B1-EDD3-D29C0C4E83C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B872763-8B1C-784E-1D24-1CEDE4913D9C}"/>
              </a:ext>
            </a:extLst>
          </p:cNvPr>
          <p:cNvSpPr>
            <a:spLocks noGrp="1"/>
          </p:cNvSpPr>
          <p:nvPr>
            <p:ph type="sldNum" sz="quarter" idx="5"/>
          </p:nvPr>
        </p:nvSpPr>
        <p:spPr/>
        <p:txBody>
          <a:bodyPr/>
          <a:lstStyle/>
          <a:p>
            <a:fld id="{BF87BCA9-3BA0-4426-9EA6-B6C30ED0242E}" type="slidenum">
              <a:rPr kumimoji="1" lang="ja-JP" altLang="en-US" smtClean="0"/>
              <a:t>97</a:t>
            </a:fld>
            <a:endParaRPr kumimoji="1" lang="ja-JP" altLang="en-US"/>
          </a:p>
        </p:txBody>
      </p:sp>
    </p:spTree>
    <p:extLst>
      <p:ext uri="{BB962C8B-B14F-4D97-AF65-F5344CB8AC3E}">
        <p14:creationId xmlns:p14="http://schemas.microsoft.com/office/powerpoint/2010/main" val="33884036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FCB8B-9C63-4EE1-636C-DFD7DCEBA6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8458C1-FF9B-6AF5-4ADC-5DD72BD5819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F0493F3-D3D5-6852-2B03-747095A1F0B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1C4A7F9-C14D-1E60-6374-F24F39676A64}"/>
              </a:ext>
            </a:extLst>
          </p:cNvPr>
          <p:cNvSpPr>
            <a:spLocks noGrp="1"/>
          </p:cNvSpPr>
          <p:nvPr>
            <p:ph type="sldNum" sz="quarter" idx="5"/>
          </p:nvPr>
        </p:nvSpPr>
        <p:spPr/>
        <p:txBody>
          <a:bodyPr/>
          <a:lstStyle/>
          <a:p>
            <a:fld id="{BF87BCA9-3BA0-4426-9EA6-B6C30ED0242E}" type="slidenum">
              <a:rPr kumimoji="1" lang="ja-JP" altLang="en-US" smtClean="0"/>
              <a:t>98</a:t>
            </a:fld>
            <a:endParaRPr kumimoji="1" lang="ja-JP" altLang="en-US"/>
          </a:p>
        </p:txBody>
      </p:sp>
    </p:spTree>
    <p:extLst>
      <p:ext uri="{BB962C8B-B14F-4D97-AF65-F5344CB8AC3E}">
        <p14:creationId xmlns:p14="http://schemas.microsoft.com/office/powerpoint/2010/main" val="11792068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576E-3B37-05F7-947D-75F40DA19B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F9D75C-8862-834E-A0A4-D341DA5ABAA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963268-B79B-B49F-8D39-2B27276FBB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3CBD5CE2-B9E8-407D-F891-5B6C79199CD3}"/>
              </a:ext>
            </a:extLst>
          </p:cNvPr>
          <p:cNvSpPr>
            <a:spLocks noGrp="1"/>
          </p:cNvSpPr>
          <p:nvPr>
            <p:ph type="sldNum" sz="quarter" idx="5"/>
          </p:nvPr>
        </p:nvSpPr>
        <p:spPr/>
        <p:txBody>
          <a:bodyPr/>
          <a:lstStyle/>
          <a:p>
            <a:fld id="{BF87BCA9-3BA0-4426-9EA6-B6C30ED0242E}" type="slidenum">
              <a:rPr kumimoji="1" lang="ja-JP" altLang="en-US" smtClean="0"/>
              <a:t>99</a:t>
            </a:fld>
            <a:endParaRPr kumimoji="1" lang="ja-JP" altLang="en-US"/>
          </a:p>
        </p:txBody>
      </p:sp>
    </p:spTree>
    <p:extLst>
      <p:ext uri="{BB962C8B-B14F-4D97-AF65-F5344CB8AC3E}">
        <p14:creationId xmlns:p14="http://schemas.microsoft.com/office/powerpoint/2010/main" val="36968029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5CDC6-D681-55F7-332B-0540F1FD88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9F61E6-E3A1-D486-1F79-77C7BE2A91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BC2105-5A04-0F09-D59F-83BFAABE031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C96AC3C-686B-58CD-829D-3806C8831947}"/>
              </a:ext>
            </a:extLst>
          </p:cNvPr>
          <p:cNvSpPr>
            <a:spLocks noGrp="1"/>
          </p:cNvSpPr>
          <p:nvPr>
            <p:ph type="sldNum" sz="quarter" idx="5"/>
          </p:nvPr>
        </p:nvSpPr>
        <p:spPr/>
        <p:txBody>
          <a:bodyPr/>
          <a:lstStyle/>
          <a:p>
            <a:fld id="{BF87BCA9-3BA0-4426-9EA6-B6C30ED0242E}" type="slidenum">
              <a:rPr kumimoji="1" lang="ja-JP" altLang="en-US" smtClean="0"/>
              <a:t>100</a:t>
            </a:fld>
            <a:endParaRPr kumimoji="1" lang="ja-JP" altLang="en-US"/>
          </a:p>
        </p:txBody>
      </p:sp>
    </p:spTree>
    <p:extLst>
      <p:ext uri="{BB962C8B-B14F-4D97-AF65-F5344CB8AC3E}">
        <p14:creationId xmlns:p14="http://schemas.microsoft.com/office/powerpoint/2010/main" val="23330633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©2026 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dirty="0"/>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©2026 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©2026 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©2026 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4"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9.xml"/><Relationship Id="rId1" Type="http://schemas.openxmlformats.org/officeDocument/2006/relationships/slideLayout" Target="../slideLayouts/slideLayout5.xml"/><Relationship Id="rId4" Type="http://schemas.openxmlformats.org/officeDocument/2006/relationships/image" Target="../media/image118.png"/></Relationships>
</file>

<file path=ppt/slides/_rels/slide10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0.xml"/><Relationship Id="rId1" Type="http://schemas.openxmlformats.org/officeDocument/2006/relationships/slideLayout" Target="../slideLayouts/slideLayout5.xml"/><Relationship Id="rId5" Type="http://schemas.openxmlformats.org/officeDocument/2006/relationships/image" Target="../media/image121.png"/><Relationship Id="rId4" Type="http://schemas.openxmlformats.org/officeDocument/2006/relationships/image" Target="../media/image120.png"/></Relationships>
</file>

<file path=ppt/slides/_rels/slide10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1.xml"/><Relationship Id="rId1" Type="http://schemas.openxmlformats.org/officeDocument/2006/relationships/slideLayout" Target="../slideLayouts/slideLayout5.xml"/><Relationship Id="rId5" Type="http://schemas.openxmlformats.org/officeDocument/2006/relationships/image" Target="../media/image121.png"/><Relationship Id="rId4" Type="http://schemas.openxmlformats.org/officeDocument/2006/relationships/image" Target="../media/image123.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03.xml"/><Relationship Id="rId1" Type="http://schemas.openxmlformats.org/officeDocument/2006/relationships/slideLayout" Target="../slideLayouts/slideLayout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10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04.xml"/><Relationship Id="rId1" Type="http://schemas.openxmlformats.org/officeDocument/2006/relationships/slideLayout" Target="../slideLayouts/slideLayout5.xml"/><Relationship Id="rId4" Type="http://schemas.openxmlformats.org/officeDocument/2006/relationships/image" Target="../media/image129.png"/></Relationships>
</file>

<file path=ppt/slides/_rels/slide10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5.xml"/><Relationship Id="rId1" Type="http://schemas.openxmlformats.org/officeDocument/2006/relationships/slideLayout" Target="../slideLayouts/slideLayout5.xml"/><Relationship Id="rId4" Type="http://schemas.openxmlformats.org/officeDocument/2006/relationships/image" Target="../media/image131.png"/></Relationships>
</file>

<file path=ppt/slides/_rels/slide10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6.xml"/><Relationship Id="rId1" Type="http://schemas.openxmlformats.org/officeDocument/2006/relationships/slideLayout" Target="../slideLayouts/slideLayout5.xml"/><Relationship Id="rId4" Type="http://schemas.openxmlformats.org/officeDocument/2006/relationships/image" Target="../media/image131.png"/></Relationships>
</file>

<file path=ppt/slides/_rels/slide10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7.xml"/><Relationship Id="rId1" Type="http://schemas.openxmlformats.org/officeDocument/2006/relationships/slideLayout" Target="../slideLayouts/slideLayout5.xml"/><Relationship Id="rId4" Type="http://schemas.openxmlformats.org/officeDocument/2006/relationships/image" Target="../media/image134.png"/></Relationships>
</file>

<file path=ppt/slides/_rels/slide10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08.xml"/><Relationship Id="rId1" Type="http://schemas.openxmlformats.org/officeDocument/2006/relationships/slideLayout" Target="../slideLayouts/slideLayout5.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7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8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2.xml"/><Relationship Id="rId1" Type="http://schemas.openxmlformats.org/officeDocument/2006/relationships/slideLayout" Target="../slideLayouts/slideLayout5.xml"/><Relationship Id="rId4" Type="http://schemas.openxmlformats.org/officeDocument/2006/relationships/image" Target="../media/image92.png"/></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3.xml"/><Relationship Id="rId1" Type="http://schemas.openxmlformats.org/officeDocument/2006/relationships/slideLayout" Target="../slideLayouts/slideLayout5.xml"/><Relationship Id="rId4" Type="http://schemas.openxmlformats.org/officeDocument/2006/relationships/image" Target="../media/image94.png"/></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4.xml"/><Relationship Id="rId1" Type="http://schemas.openxmlformats.org/officeDocument/2006/relationships/slideLayout" Target="../slideLayouts/slideLayout5.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8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5.xml"/><Relationship Id="rId1" Type="http://schemas.openxmlformats.org/officeDocument/2006/relationships/slideLayout" Target="../slideLayouts/slideLayout5.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7.xml"/><Relationship Id="rId1" Type="http://schemas.openxmlformats.org/officeDocument/2006/relationships/slideLayout" Target="../slideLayouts/slideLayout5.xml"/><Relationship Id="rId4" Type="http://schemas.openxmlformats.org/officeDocument/2006/relationships/image" Target="../media/image104.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image" Target="../media/image107.png"/></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3.xml"/><Relationship Id="rId1" Type="http://schemas.openxmlformats.org/officeDocument/2006/relationships/slideLayout" Target="../slideLayouts/slideLayout5.xml"/><Relationship Id="rId4" Type="http://schemas.openxmlformats.org/officeDocument/2006/relationships/image" Target="../media/image110.png"/></Relationships>
</file>

<file path=ppt/slides/_rels/slide9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5.xml"/><Relationship Id="rId1" Type="http://schemas.openxmlformats.org/officeDocument/2006/relationships/slideLayout" Target="../slideLayouts/slideLayout5.xml"/><Relationship Id="rId4" Type="http://schemas.openxmlformats.org/officeDocument/2006/relationships/image" Target="../media/image113.png"/></Relationships>
</file>

<file path=ppt/slides/_rels/slide9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8.xml"/><Relationship Id="rId1" Type="http://schemas.openxmlformats.org/officeDocument/2006/relationships/slideLayout" Target="../slideLayouts/slideLayout5.xml"/><Relationship Id="rId4" Type="http://schemas.openxmlformats.org/officeDocument/2006/relationships/image" Target="../media/image1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1</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a:t>©2026 Canon IT Solutions Inc. All rights reserved.</a:t>
            </a:r>
            <a:endParaRPr lang="ja-JP" altLang="en-US" dirty="0"/>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a:t>
            </a:r>
            <a:r>
              <a:rPr lang="ja-JP" altLang="en-US" dirty="0">
                <a:solidFill>
                  <a:srgbClr val="333333"/>
                </a:solidFill>
                <a:latin typeface="+mn-ea"/>
                <a:cs typeface="Segoe UI Light" panose="020B0502040204020203" pitchFamily="34" charset="0"/>
              </a:rPr>
              <a:t>開発</a:t>
            </a:r>
            <a:r>
              <a:rPr lang="ja-JP" altLang="en-US" sz="1800" dirty="0">
                <a:solidFill>
                  <a:srgbClr val="333333"/>
                </a:solidFill>
                <a:effectLst/>
                <a:latin typeface="+mn-ea"/>
                <a:cs typeface="Segoe UI Light" panose="020B0502040204020203" pitchFamily="34" charset="0"/>
              </a:rPr>
              <a:t>本部</a:t>
            </a:r>
          </a:p>
          <a:p>
            <a:pPr>
              <a:lnSpc>
                <a:spcPct val="150000"/>
              </a:lnSpc>
            </a:pPr>
            <a:r>
              <a:rPr lang="ja-JP" altLang="en-US" sz="1800" dirty="0">
                <a:solidFill>
                  <a:srgbClr val="333333"/>
                </a:solidFill>
                <a:effectLst/>
                <a:latin typeface="+mn-ea"/>
                <a:cs typeface="Segoe UI Light" panose="020B0502040204020203" pitchFamily="34" charset="0"/>
              </a:rPr>
              <a:t>ＳＳカスタマーサポート部</a:t>
            </a:r>
            <a:endParaRPr lang="en-US" altLang="ja-JP" sz="1800" dirty="0">
              <a:solidFill>
                <a:srgbClr val="333333"/>
              </a:solidFill>
              <a:effectLst/>
              <a:latin typeface="+mn-ea"/>
              <a:cs typeface="Segoe UI Light" panose="020B0502040204020203" pitchFamily="34" charset="0"/>
            </a:endParaRPr>
          </a:p>
          <a:p>
            <a:pPr algn="r">
              <a:lnSpc>
                <a:spcPct val="150000"/>
              </a:lnSpc>
            </a:pPr>
            <a:r>
              <a:rPr lang="ja-JP" altLang="en-US" sz="1800" dirty="0">
                <a:solidFill>
                  <a:srgbClr val="333333"/>
                </a:solidFill>
                <a:effectLst/>
                <a:latin typeface="+mn-ea"/>
                <a:cs typeface="Segoe UI Light" panose="020B0502040204020203" pitchFamily="34" charset="0"/>
              </a:rPr>
              <a:t>甲田</a:t>
            </a:r>
            <a:r>
              <a:rPr lang="ja-JP" altLang="ja-JP" sz="1800" dirty="0">
                <a:solidFill>
                  <a:srgbClr val="333333"/>
                </a:solidFill>
                <a:effectLst/>
                <a:latin typeface="+mn-ea"/>
                <a:cs typeface="Segoe UI Light" panose="020B0502040204020203" pitchFamily="34" charset="0"/>
              </a:rPr>
              <a:t>　</a:t>
            </a:r>
            <a:r>
              <a:rPr lang="ja-JP" altLang="en-US" sz="1800" dirty="0">
                <a:solidFill>
                  <a:srgbClr val="333333"/>
                </a:solidFill>
                <a:effectLst/>
                <a:latin typeface="+mn-ea"/>
                <a:cs typeface="Segoe UI Light" panose="020B0502040204020203" pitchFamily="34" charset="0"/>
              </a:rPr>
              <a:t>直也</a:t>
            </a:r>
            <a:endParaRPr lang="en-US" altLang="ja-JP" sz="1600" dirty="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latin typeface="+mn-ea"/>
              </a:rPr>
              <a:t>SuperStream-NX </a:t>
            </a:r>
            <a:br>
              <a:rPr lang="ja-JP" altLang="en-US" dirty="0">
                <a:latin typeface="+mn-ea"/>
              </a:rPr>
            </a:br>
            <a:r>
              <a:rPr lang="en-US" altLang="ja-JP" dirty="0">
                <a:latin typeface="+mn-ea"/>
              </a:rPr>
              <a:t>2026-06-01</a:t>
            </a:r>
            <a:r>
              <a:rPr lang="ja-JP" altLang="en-US" dirty="0">
                <a:latin typeface="+mn-ea"/>
              </a:rPr>
              <a:t>版</a:t>
            </a:r>
            <a:br>
              <a:rPr lang="en-US" altLang="ja-JP" dirty="0">
                <a:latin typeface="+mn-ea"/>
              </a:rPr>
            </a:br>
            <a:r>
              <a:rPr lang="ja-JP" altLang="en-US" dirty="0">
                <a:latin typeface="+mn-ea"/>
              </a:rPr>
              <a:t>・電債オプション</a:t>
            </a:r>
            <a:endParaRPr lang="en-US" altLang="ja-JP" dirty="0">
              <a:latin typeface="+mn-ea"/>
            </a:endParaRPr>
          </a:p>
          <a:p>
            <a:r>
              <a:rPr lang="ja-JP" altLang="en-US" dirty="0">
                <a:latin typeface="+mn-ea"/>
              </a:rPr>
              <a:t>・電債管理システム</a:t>
            </a:r>
            <a:endParaRPr lang="en-US" altLang="ja-JP" dirty="0">
              <a:latin typeface="+mn-ea"/>
            </a:endParaRPr>
          </a:p>
          <a:p>
            <a:r>
              <a:rPr lang="ja-JP" altLang="en-US" dirty="0">
                <a:latin typeface="+mn-ea"/>
              </a:rPr>
              <a:t>・スーパーインターフェース</a:t>
            </a:r>
            <a:endParaRPr lang="en-US" altLang="ja-JP" dirty="0">
              <a:latin typeface="+mn-ea"/>
            </a:endParaRPr>
          </a:p>
        </p:txBody>
      </p:sp>
    </p:spTree>
    <p:extLst>
      <p:ext uri="{BB962C8B-B14F-4D97-AF65-F5344CB8AC3E}">
        <p14:creationId xmlns:p14="http://schemas.microsoft.com/office/powerpoint/2010/main" val="25224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a:t>
            </a:r>
            <a:r>
              <a:rPr lang="ja-JP" altLang="en-US" sz="2400" dirty="0">
                <a:latin typeface="+mn-ea"/>
              </a:rPr>
              <a:t> </a:t>
            </a:r>
            <a:r>
              <a:rPr lang="ja-JP" altLang="en-US" sz="1400" dirty="0">
                <a:latin typeface="+mn-ea"/>
              </a:rPr>
              <a:t>移行方法のご案内</a:t>
            </a:r>
            <a:br>
              <a:rPr lang="en-US" altLang="ja-JP" sz="2800" dirty="0"/>
            </a:br>
            <a:r>
              <a:rPr lang="ja-JP" altLang="en-US" sz="1800" dirty="0"/>
              <a:t>１．移行パターンについて</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131589"/>
            <a:ext cx="8426450" cy="28803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パターン一覧</a:t>
            </a:r>
            <a:endParaRPr lang="en-US" altLang="ja-JP" sz="1400" b="1" dirty="0">
              <a:solidFill>
                <a:schemeClr val="tx2"/>
              </a:solidFill>
            </a:endParaRPr>
          </a:p>
        </p:txBody>
      </p:sp>
      <p:graphicFrame>
        <p:nvGraphicFramePr>
          <p:cNvPr id="9" name="表 8">
            <a:extLst>
              <a:ext uri="{FF2B5EF4-FFF2-40B4-BE49-F238E27FC236}">
                <a16:creationId xmlns:a16="http://schemas.microsoft.com/office/drawing/2014/main" id="{AB349F7B-6189-456E-9569-DAD35EA008B4}"/>
              </a:ext>
            </a:extLst>
          </p:cNvPr>
          <p:cNvGraphicFramePr>
            <a:graphicFrameLocks noGrp="1"/>
          </p:cNvGraphicFramePr>
          <p:nvPr/>
        </p:nvGraphicFramePr>
        <p:xfrm>
          <a:off x="358775" y="1428172"/>
          <a:ext cx="8209671" cy="1670079"/>
        </p:xfrm>
        <a:graphic>
          <a:graphicData uri="http://schemas.openxmlformats.org/drawingml/2006/table">
            <a:tbl>
              <a:tblPr firstRow="1" bandRow="1">
                <a:tableStyleId>{21E4AEA4-8DFA-4A89-87EB-49C32662AFE0}</a:tableStyleId>
              </a:tblPr>
              <a:tblGrid>
                <a:gridCol w="1368909">
                  <a:extLst>
                    <a:ext uri="{9D8B030D-6E8A-4147-A177-3AD203B41FA5}">
                      <a16:colId xmlns:a16="http://schemas.microsoft.com/office/drawing/2014/main" val="2522734468"/>
                    </a:ext>
                  </a:extLst>
                </a:gridCol>
                <a:gridCol w="1260140">
                  <a:extLst>
                    <a:ext uri="{9D8B030D-6E8A-4147-A177-3AD203B41FA5}">
                      <a16:colId xmlns:a16="http://schemas.microsoft.com/office/drawing/2014/main" val="3980101840"/>
                    </a:ext>
                  </a:extLst>
                </a:gridCol>
                <a:gridCol w="1152128">
                  <a:extLst>
                    <a:ext uri="{9D8B030D-6E8A-4147-A177-3AD203B41FA5}">
                      <a16:colId xmlns:a16="http://schemas.microsoft.com/office/drawing/2014/main" val="2655765706"/>
                    </a:ext>
                  </a:extLst>
                </a:gridCol>
                <a:gridCol w="4428494">
                  <a:extLst>
                    <a:ext uri="{9D8B030D-6E8A-4147-A177-3AD203B41FA5}">
                      <a16:colId xmlns:a16="http://schemas.microsoft.com/office/drawing/2014/main" val="2891914460"/>
                    </a:ext>
                  </a:extLst>
                </a:gridCol>
              </a:tblGrid>
              <a:tr h="289054">
                <a:tc>
                  <a:txBody>
                    <a:bodyPr/>
                    <a:lstStyle/>
                    <a:p>
                      <a:r>
                        <a:rPr kumimoji="1" lang="ja-JP" altLang="en-US" sz="900" dirty="0"/>
                        <a:t>移行前システム</a:t>
                      </a:r>
                    </a:p>
                  </a:txBody>
                  <a:tcPr anchor="ctr"/>
                </a:tc>
                <a:tc>
                  <a:txBody>
                    <a:bodyPr/>
                    <a:lstStyle/>
                    <a:p>
                      <a:r>
                        <a:rPr kumimoji="1" lang="ja-JP" altLang="en-US" sz="900" dirty="0"/>
                        <a:t>移行前システム</a:t>
                      </a:r>
                      <a:r>
                        <a:rPr kumimoji="1" lang="en-US" altLang="ja-JP" sz="900" dirty="0"/>
                        <a:t>Ver.</a:t>
                      </a:r>
                      <a:endParaRPr kumimoji="1" lang="ja-JP" altLang="en-US" sz="900" dirty="0"/>
                    </a:p>
                  </a:txBody>
                  <a:tcPr anchor="ctr"/>
                </a:tc>
                <a:tc>
                  <a:txBody>
                    <a:bodyPr/>
                    <a:lstStyle/>
                    <a:p>
                      <a:r>
                        <a:rPr kumimoji="1" lang="ja-JP" altLang="en-US" sz="900" dirty="0"/>
                        <a:t>移行後システム</a:t>
                      </a:r>
                      <a:endParaRPr kumimoji="1" lang="en-US" altLang="ja-JP" sz="900" dirty="0"/>
                    </a:p>
                  </a:txBody>
                  <a:tcPr anchor="ctr"/>
                </a:tc>
                <a:tc>
                  <a:txBody>
                    <a:bodyPr/>
                    <a:lstStyle/>
                    <a:p>
                      <a:r>
                        <a:rPr kumimoji="1" lang="ja-JP" altLang="en-US" sz="900" dirty="0"/>
                        <a:t>移行手順</a:t>
                      </a:r>
                      <a:endParaRPr kumimoji="1" lang="en-US" altLang="ja-JP" sz="900" dirty="0"/>
                    </a:p>
                  </a:txBody>
                  <a:tcPr anchor="ctr"/>
                </a:tc>
                <a:extLst>
                  <a:ext uri="{0D108BD9-81ED-4DB2-BD59-A6C34878D82A}">
                    <a16:rowId xmlns:a16="http://schemas.microsoft.com/office/drawing/2014/main" val="3284721616"/>
                  </a:ext>
                </a:extLst>
              </a:tr>
              <a:tr h="494484">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手形管理システム</a:t>
                      </a: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en-US" altLang="ja-JP" sz="900" b="0" i="0" u="none" strike="noStrike" cap="none" normalizeH="0" baseline="0" dirty="0">
                          <a:ln>
                            <a:noFill/>
                          </a:ln>
                          <a:solidFill>
                            <a:schemeClr val="tx1"/>
                          </a:solidFill>
                          <a:effectLst/>
                          <a:latin typeface="+mn-ea"/>
                          <a:ea typeface="+mn-ea"/>
                        </a:rPr>
                        <a:t>2025-06-01</a:t>
                      </a:r>
                      <a:r>
                        <a:rPr kumimoji="1" lang="ja-JP" altLang="en-US" sz="900" b="0" i="0" u="none" strike="noStrike" cap="none" normalizeH="0" baseline="0" dirty="0">
                          <a:ln>
                            <a:noFill/>
                          </a:ln>
                          <a:solidFill>
                            <a:schemeClr val="tx1"/>
                          </a:solidFill>
                          <a:effectLst/>
                          <a:latin typeface="+mn-ea"/>
                          <a:ea typeface="+mn-ea"/>
                        </a:rPr>
                        <a:t>版</a:t>
                      </a: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手形管理システム</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電債管理システム</a:t>
                      </a: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en-US" altLang="ja-JP" sz="900" b="0" i="0" u="none" strike="noStrike" cap="none" normalizeH="0" baseline="0" dirty="0">
                          <a:ln>
                            <a:noFill/>
                          </a:ln>
                          <a:solidFill>
                            <a:schemeClr val="tx1"/>
                          </a:solidFill>
                          <a:effectLst/>
                          <a:latin typeface="+mn-ea"/>
                          <a:ea typeface="+mn-ea"/>
                        </a:rPr>
                        <a:t>1.</a:t>
                      </a:r>
                      <a:r>
                        <a:rPr kumimoji="1" lang="ja-JP" altLang="en-US" sz="900" b="0" i="0" u="none" strike="noStrike" cap="none" normalizeH="0" baseline="0" dirty="0">
                          <a:ln>
                            <a:noFill/>
                          </a:ln>
                          <a:solidFill>
                            <a:schemeClr val="tx1"/>
                          </a:solidFill>
                          <a:effectLst/>
                          <a:latin typeface="+mn-ea"/>
                          <a:ea typeface="+mn-ea"/>
                        </a:rPr>
                        <a:t>手形管理システムを</a:t>
                      </a:r>
                      <a:r>
                        <a:rPr kumimoji="1" lang="en-US" altLang="ja-JP" sz="900" b="0" i="0" u="none" strike="noStrike" cap="none" normalizeH="0" baseline="0" dirty="0">
                          <a:ln>
                            <a:noFill/>
                          </a:ln>
                          <a:solidFill>
                            <a:schemeClr val="tx1"/>
                          </a:solidFill>
                          <a:effectLst/>
                          <a:latin typeface="+mn-ea"/>
                          <a:ea typeface="+mn-ea"/>
                        </a:rPr>
                        <a:t>2026-06-01</a:t>
                      </a:r>
                      <a:r>
                        <a:rPr kumimoji="1" lang="ja-JP" altLang="en-US" sz="900" b="0" i="0" u="none" strike="noStrike" cap="none" normalizeH="0" baseline="0" dirty="0">
                          <a:ln>
                            <a:noFill/>
                          </a:ln>
                          <a:solidFill>
                            <a:schemeClr val="tx1"/>
                          </a:solidFill>
                          <a:effectLst/>
                          <a:latin typeface="+mn-ea"/>
                          <a:ea typeface="+mn-ea"/>
                        </a:rPr>
                        <a:t>版にバージョンアップ</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en-US" altLang="ja-JP" sz="900" b="0" i="0" u="none" strike="noStrike" cap="none" normalizeH="0" baseline="0" dirty="0">
                          <a:ln>
                            <a:noFill/>
                          </a:ln>
                          <a:solidFill>
                            <a:schemeClr val="tx1"/>
                          </a:solidFill>
                          <a:effectLst/>
                          <a:latin typeface="+mn-ea"/>
                          <a:ea typeface="+mn-ea"/>
                        </a:rPr>
                        <a:t>2.</a:t>
                      </a:r>
                      <a:r>
                        <a:rPr kumimoji="1" lang="ja-JP" altLang="en-US" sz="900" b="0" i="0" u="none" strike="noStrike" cap="none" normalizeH="0" baseline="0" dirty="0">
                          <a:ln>
                            <a:noFill/>
                          </a:ln>
                          <a:solidFill>
                            <a:schemeClr val="tx1"/>
                          </a:solidFill>
                          <a:effectLst/>
                          <a:latin typeface="+mn-ea"/>
                          <a:ea typeface="+mn-ea"/>
                        </a:rPr>
                        <a:t>電債管理システムの</a:t>
                      </a:r>
                      <a:r>
                        <a:rPr kumimoji="1" lang="en-US" altLang="ja-JP" sz="900" b="0" i="0" u="none" strike="noStrike" cap="none" normalizeH="0" baseline="0" dirty="0">
                          <a:ln>
                            <a:noFill/>
                          </a:ln>
                          <a:solidFill>
                            <a:schemeClr val="tx1"/>
                          </a:solidFill>
                          <a:effectLst/>
                          <a:latin typeface="+mn-ea"/>
                          <a:ea typeface="+mn-ea"/>
                        </a:rPr>
                        <a:t>2026-06-01</a:t>
                      </a:r>
                      <a:r>
                        <a:rPr kumimoji="1" lang="ja-JP" altLang="en-US" sz="900" b="0" i="0" u="none" strike="noStrike" cap="none" normalizeH="0" baseline="0" dirty="0">
                          <a:ln>
                            <a:noFill/>
                          </a:ln>
                          <a:solidFill>
                            <a:schemeClr val="tx1"/>
                          </a:solidFill>
                          <a:effectLst/>
                          <a:latin typeface="+mn-ea"/>
                          <a:ea typeface="+mn-ea"/>
                        </a:rPr>
                        <a:t>版を新規インストール</a:t>
                      </a:r>
                      <a:r>
                        <a:rPr kumimoji="1" lang="en-US" altLang="ja-JP" sz="900" b="0" i="0" u="none" strike="noStrike" cap="none" normalizeH="0" baseline="0" dirty="0">
                          <a:ln>
                            <a:noFill/>
                          </a:ln>
                          <a:solidFill>
                            <a:schemeClr val="tx1"/>
                          </a:solidFill>
                          <a:effectLst/>
                          <a:latin typeface="+mn-ea"/>
                          <a:ea typeface="+mn-ea"/>
                        </a:rPr>
                        <a:t>※</a:t>
                      </a:r>
                      <a:endParaRPr kumimoji="1" lang="ja-JP" altLang="en-US" sz="900" b="0" i="0" u="none" strike="noStrike" cap="none" normalizeH="0" baseline="0" dirty="0">
                        <a:ln>
                          <a:noFill/>
                        </a:ln>
                        <a:solidFill>
                          <a:schemeClr val="tx1"/>
                        </a:solidFill>
                        <a:effectLst/>
                        <a:latin typeface="+mn-ea"/>
                        <a:ea typeface="+mn-ea"/>
                      </a:endParaRPr>
                    </a:p>
                  </a:txBody>
                  <a:tcPr marL="72000" marT="0" marB="0"/>
                </a:tc>
                <a:extLst>
                  <a:ext uri="{0D108BD9-81ED-4DB2-BD59-A6C34878D82A}">
                    <a16:rowId xmlns:a16="http://schemas.microsoft.com/office/drawing/2014/main" val="3364969997"/>
                  </a:ext>
                </a:extLst>
              </a:tr>
              <a:tr h="64807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手形管理システム</a:t>
                      </a:r>
                      <a:endParaRPr lang="en-US" altLang="ja-JP" sz="900" b="0" i="0" u="none" strike="noStrike" dirty="0">
                        <a:solidFill>
                          <a:schemeClr val="tx1"/>
                        </a:solidFill>
                        <a:effectLst/>
                        <a:latin typeface="+mn-ea"/>
                        <a:ea typeface="+mn-ea"/>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電債オプション</a:t>
                      </a:r>
                      <a:endParaRPr lang="en-US" altLang="ja-JP" sz="900" b="0" i="0" u="none" strike="noStrike" dirty="0">
                        <a:solidFill>
                          <a:schemeClr val="tx1"/>
                        </a:solidFill>
                        <a:effectLst/>
                        <a:latin typeface="+mn-ea"/>
                        <a:ea typeface="+mn-ea"/>
                      </a:endParaRPr>
                    </a:p>
                  </a:txBody>
                  <a:tcPr marL="7200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ja-JP" sz="900" b="0" i="0" u="none" strike="noStrike" dirty="0">
                          <a:solidFill>
                            <a:schemeClr val="tx1"/>
                          </a:solidFill>
                          <a:effectLst/>
                          <a:latin typeface="+mn-ea"/>
                          <a:ea typeface="+mn-ea"/>
                        </a:rPr>
                        <a:t>2025-06-01</a:t>
                      </a:r>
                      <a:r>
                        <a:rPr lang="ja-JP" altLang="en-US" sz="900" b="0" i="0" u="none" strike="noStrike" dirty="0">
                          <a:solidFill>
                            <a:schemeClr val="tx1"/>
                          </a:solidFill>
                          <a:effectLst/>
                          <a:latin typeface="+mn-ea"/>
                          <a:ea typeface="+mn-ea"/>
                        </a:rPr>
                        <a:t>版</a:t>
                      </a:r>
                      <a:endParaRPr lang="en-US" altLang="ja-JP" sz="900" b="0" i="0" u="none" strike="noStrike" dirty="0">
                        <a:solidFill>
                          <a:schemeClr val="tx1"/>
                        </a:solidFill>
                        <a:effectLst/>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ja-JP" sz="900" b="0" i="0" u="none" strike="noStrike" dirty="0">
                          <a:solidFill>
                            <a:schemeClr val="tx1"/>
                          </a:solidFill>
                          <a:effectLst/>
                          <a:latin typeface="+mn-ea"/>
                          <a:ea typeface="+mn-ea"/>
                        </a:rPr>
                        <a:t>2025-06-01</a:t>
                      </a:r>
                      <a:r>
                        <a:rPr lang="ja-JP" altLang="en-US" sz="900" b="0" i="0" u="none" strike="noStrike" dirty="0">
                          <a:solidFill>
                            <a:schemeClr val="tx1"/>
                          </a:solidFill>
                          <a:effectLst/>
                          <a:latin typeface="+mn-ea"/>
                          <a:ea typeface="+mn-ea"/>
                        </a:rPr>
                        <a:t>版</a:t>
                      </a:r>
                      <a:endParaRPr lang="en-US" altLang="ja-JP" sz="900" b="0" i="0" u="none" strike="noStrike" dirty="0">
                        <a:solidFill>
                          <a:schemeClr val="tx1"/>
                        </a:solidFill>
                        <a:effectLst/>
                        <a:latin typeface="+mn-ea"/>
                        <a:ea typeface="+mn-ea"/>
                      </a:endParaRP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ja-JP" sz="900" b="0" i="0" u="none" strike="noStrike" dirty="0">
                        <a:solidFill>
                          <a:schemeClr val="tx1"/>
                        </a:solidFill>
                        <a:effectLst/>
                        <a:latin typeface="+mn-ea"/>
                        <a:ea typeface="+mn-ea"/>
                      </a:endParaRPr>
                    </a:p>
                  </a:txBody>
                  <a:tcPr marL="7200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手形管理システム</a:t>
                      </a:r>
                      <a:endParaRPr lang="en-US" altLang="ja-JP" sz="900" b="0" i="0" u="none" strike="noStrike" dirty="0">
                        <a:solidFill>
                          <a:schemeClr val="tx1"/>
                        </a:solidFill>
                        <a:effectLst/>
                        <a:latin typeface="+mn-ea"/>
                        <a:ea typeface="+mn-ea"/>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電債管理システム</a:t>
                      </a:r>
                      <a:endParaRPr lang="en-US" altLang="ja-JP" sz="900" b="0" i="0" u="none" strike="noStrike" dirty="0">
                        <a:solidFill>
                          <a:schemeClr val="tx1"/>
                        </a:solidFill>
                        <a:effectLst/>
                        <a:latin typeface="+mn-ea"/>
                        <a:ea typeface="+mn-ea"/>
                      </a:endParaRPr>
                    </a:p>
                  </a:txBody>
                  <a:tcPr marL="7200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ja-JP" sz="900" b="0" i="0" u="none" strike="noStrike" dirty="0">
                          <a:solidFill>
                            <a:schemeClr val="tx1"/>
                          </a:solidFill>
                          <a:effectLst/>
                          <a:latin typeface="+mn-ea"/>
                          <a:ea typeface="+mn-ea"/>
                        </a:rPr>
                        <a:t>1.</a:t>
                      </a:r>
                      <a:r>
                        <a:rPr lang="ja-JP" altLang="en-US" sz="900" b="0" i="0" u="none" strike="noStrike" dirty="0">
                          <a:solidFill>
                            <a:schemeClr val="tx1"/>
                          </a:solidFill>
                          <a:effectLst/>
                          <a:latin typeface="+mn-ea"/>
                          <a:ea typeface="+mn-ea"/>
                        </a:rPr>
                        <a:t>手形管理システムを</a:t>
                      </a:r>
                      <a:r>
                        <a:rPr lang="en-US" altLang="ja-JP" sz="900" b="0" i="0" u="none" strike="noStrike" dirty="0">
                          <a:solidFill>
                            <a:schemeClr val="tx1"/>
                          </a:solidFill>
                          <a:effectLst/>
                          <a:latin typeface="+mn-ea"/>
                          <a:ea typeface="+mn-ea"/>
                        </a:rPr>
                        <a:t>2026-06-01</a:t>
                      </a:r>
                      <a:r>
                        <a:rPr lang="ja-JP" altLang="en-US" sz="900" b="0" i="0" u="none" strike="noStrike" dirty="0">
                          <a:solidFill>
                            <a:schemeClr val="tx1"/>
                          </a:solidFill>
                          <a:effectLst/>
                          <a:latin typeface="+mn-ea"/>
                          <a:ea typeface="+mn-ea"/>
                        </a:rPr>
                        <a:t>版にバージョンアップ</a:t>
                      </a:r>
                      <a:endParaRPr lang="en-US" altLang="ja-JP" sz="900" b="0" i="0" u="none" strike="noStrike" dirty="0">
                        <a:solidFill>
                          <a:schemeClr val="tx1"/>
                        </a:solidFill>
                        <a:effectLst/>
                        <a:latin typeface="+mn-ea"/>
                        <a:ea typeface="+mn-ea"/>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ja-JP" sz="900" b="0" i="0" u="none" strike="noStrike" dirty="0">
                          <a:solidFill>
                            <a:schemeClr val="tx1"/>
                          </a:solidFill>
                          <a:effectLst/>
                          <a:latin typeface="+mn-ea"/>
                          <a:ea typeface="+mn-ea"/>
                        </a:rPr>
                        <a:t>2.</a:t>
                      </a:r>
                      <a:r>
                        <a:rPr lang="ja-JP" altLang="en-US" sz="900" b="0" i="0" u="none" strike="noStrike" dirty="0">
                          <a:solidFill>
                            <a:schemeClr val="tx1"/>
                          </a:solidFill>
                          <a:effectLst/>
                          <a:latin typeface="+mn-ea"/>
                          <a:ea typeface="+mn-ea"/>
                        </a:rPr>
                        <a:t>電債オプションを</a:t>
                      </a:r>
                      <a:r>
                        <a:rPr lang="en-US" altLang="ja-JP" sz="900" b="0" i="0" u="none" strike="noStrike" dirty="0">
                          <a:solidFill>
                            <a:schemeClr val="tx1"/>
                          </a:solidFill>
                          <a:effectLst/>
                          <a:latin typeface="+mn-ea"/>
                          <a:ea typeface="+mn-ea"/>
                        </a:rPr>
                        <a:t>2026-06-01</a:t>
                      </a:r>
                      <a:r>
                        <a:rPr lang="ja-JP" altLang="en-US" sz="900" b="0" i="0" u="none" strike="noStrike" dirty="0">
                          <a:solidFill>
                            <a:schemeClr val="tx1"/>
                          </a:solidFill>
                          <a:effectLst/>
                          <a:latin typeface="+mn-ea"/>
                          <a:ea typeface="+mn-ea"/>
                        </a:rPr>
                        <a:t>版にバージョンアップ</a:t>
                      </a:r>
                      <a:endParaRPr lang="en-US" altLang="ja-JP" sz="900" b="0" i="0" u="none" strike="noStrike" dirty="0">
                        <a:solidFill>
                          <a:schemeClr val="tx1"/>
                        </a:solidFill>
                        <a:effectLst/>
                        <a:latin typeface="+mn-ea"/>
                        <a:ea typeface="+mn-ea"/>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ja-JP" sz="900" b="0" i="0" u="none" strike="noStrike" dirty="0">
                          <a:solidFill>
                            <a:schemeClr val="tx1"/>
                          </a:solidFill>
                          <a:effectLst/>
                          <a:latin typeface="+mn-ea"/>
                          <a:ea typeface="+mn-ea"/>
                        </a:rPr>
                        <a:t>3.</a:t>
                      </a:r>
                      <a:r>
                        <a:rPr lang="ja-JP" altLang="en-US" sz="900" b="0" i="0" u="none" strike="noStrike" dirty="0">
                          <a:solidFill>
                            <a:schemeClr val="tx1"/>
                          </a:solidFill>
                          <a:effectLst/>
                          <a:latin typeface="+mn-ea"/>
                          <a:ea typeface="+mn-ea"/>
                        </a:rPr>
                        <a:t>電債オプションから電債管理システムの</a:t>
                      </a:r>
                      <a:r>
                        <a:rPr lang="en-US" altLang="ja-JP" sz="900" b="0" i="0" u="none" strike="noStrike" dirty="0">
                          <a:solidFill>
                            <a:schemeClr val="tx1"/>
                          </a:solidFill>
                          <a:effectLst/>
                          <a:latin typeface="+mn-ea"/>
                          <a:ea typeface="+mn-ea"/>
                        </a:rPr>
                        <a:t>2026-06-01</a:t>
                      </a:r>
                      <a:r>
                        <a:rPr lang="ja-JP" altLang="en-US" sz="900" b="0" i="0" u="none" strike="noStrike" dirty="0">
                          <a:solidFill>
                            <a:schemeClr val="tx1"/>
                          </a:solidFill>
                          <a:effectLst/>
                          <a:latin typeface="+mn-ea"/>
                          <a:ea typeface="+mn-ea"/>
                        </a:rPr>
                        <a:t>版に移行</a:t>
                      </a:r>
                      <a:endParaRPr lang="en-US" altLang="ja-JP" sz="900" b="0" i="0" u="none" strike="noStrike" dirty="0">
                        <a:solidFill>
                          <a:schemeClr val="tx1"/>
                        </a:solidFill>
                        <a:effectLst/>
                        <a:latin typeface="+mn-ea"/>
                        <a:ea typeface="+mn-ea"/>
                      </a:endParaRPr>
                    </a:p>
                  </a:txBody>
                  <a:tcPr marL="72000" marT="0" marB="0"/>
                </a:tc>
                <a:extLst>
                  <a:ext uri="{0D108BD9-81ED-4DB2-BD59-A6C34878D82A}">
                    <a16:rowId xmlns:a16="http://schemas.microsoft.com/office/drawing/2014/main" val="424151274"/>
                  </a:ext>
                </a:extLst>
              </a:tr>
              <a:tr h="238469">
                <a:tc>
                  <a:txBody>
                    <a:bodyPr/>
                    <a:lstStyle/>
                    <a:p>
                      <a:pPr>
                        <a:lnSpc>
                          <a:spcPct val="150000"/>
                        </a:lnSpc>
                        <a:spcBef>
                          <a:spcPts val="0"/>
                        </a:spcBef>
                      </a:pPr>
                      <a:r>
                        <a:rPr kumimoji="1" lang="ja-JP" altLang="en-US" sz="900" dirty="0">
                          <a:solidFill>
                            <a:schemeClr val="tx1"/>
                          </a:solidFill>
                          <a:latin typeface="+mn-ea"/>
                          <a:ea typeface="+mn-ea"/>
                        </a:rPr>
                        <a:t>なし</a:t>
                      </a:r>
                    </a:p>
                  </a:txBody>
                  <a:tcPr marL="72000" marT="0" marB="0"/>
                </a:tc>
                <a:tc>
                  <a:txBody>
                    <a:bodyPr/>
                    <a:lstStyle/>
                    <a:p>
                      <a:pPr>
                        <a:lnSpc>
                          <a:spcPct val="150000"/>
                        </a:lnSpc>
                        <a:spcBef>
                          <a:spcPts val="0"/>
                        </a:spcBef>
                      </a:pPr>
                      <a:r>
                        <a:rPr kumimoji="1" lang="ja-JP" altLang="en-US" sz="900" dirty="0">
                          <a:solidFill>
                            <a:schemeClr val="tx1"/>
                          </a:solidFill>
                          <a:latin typeface="+mn-ea"/>
                          <a:ea typeface="+mn-ea"/>
                        </a:rPr>
                        <a:t>なし</a:t>
                      </a:r>
                    </a:p>
                  </a:txBody>
                  <a:tcPr marL="72000" marT="0" marB="0"/>
                </a:tc>
                <a:tc>
                  <a:txBody>
                    <a:bodyPr/>
                    <a:lstStyle/>
                    <a:p>
                      <a:pPr>
                        <a:lnSpc>
                          <a:spcPct val="150000"/>
                        </a:lnSpc>
                        <a:spcBef>
                          <a:spcPts val="0"/>
                        </a:spcBef>
                      </a:pPr>
                      <a:r>
                        <a:rPr kumimoji="1" lang="ja-JP" altLang="en-US" sz="900" dirty="0">
                          <a:solidFill>
                            <a:schemeClr val="tx1"/>
                          </a:solidFill>
                          <a:latin typeface="+mn-ea"/>
                          <a:ea typeface="+mn-ea"/>
                        </a:rPr>
                        <a:t>電債管理システム</a:t>
                      </a:r>
                    </a:p>
                  </a:txBody>
                  <a:tcPr marL="72000" marT="0" marB="0"/>
                </a:tc>
                <a:tc>
                  <a:txBody>
                    <a:bodyPr/>
                    <a:lstStyle/>
                    <a:p>
                      <a:pPr>
                        <a:lnSpc>
                          <a:spcPct val="150000"/>
                        </a:lnSpc>
                        <a:spcBef>
                          <a:spcPts val="0"/>
                        </a:spcBef>
                      </a:pPr>
                      <a:r>
                        <a:rPr kumimoji="1" lang="en-US" altLang="ja-JP" sz="900" dirty="0">
                          <a:solidFill>
                            <a:schemeClr val="tx1"/>
                          </a:solidFill>
                          <a:latin typeface="+mn-ea"/>
                          <a:ea typeface="+mn-ea"/>
                        </a:rPr>
                        <a:t>1.</a:t>
                      </a:r>
                      <a:r>
                        <a:rPr kumimoji="1" lang="ja-JP" altLang="en-US" sz="900" dirty="0">
                          <a:solidFill>
                            <a:schemeClr val="tx1"/>
                          </a:solidFill>
                          <a:latin typeface="+mn-ea"/>
                          <a:ea typeface="+mn-ea"/>
                        </a:rPr>
                        <a:t>電債管理システムの</a:t>
                      </a:r>
                      <a:r>
                        <a:rPr kumimoji="1" lang="en-US" altLang="ja-JP" sz="900" dirty="0">
                          <a:solidFill>
                            <a:schemeClr val="tx1"/>
                          </a:solidFill>
                          <a:latin typeface="+mn-ea"/>
                          <a:ea typeface="+mn-ea"/>
                        </a:rPr>
                        <a:t>2026-06-01</a:t>
                      </a:r>
                      <a:r>
                        <a:rPr kumimoji="1" lang="ja-JP" altLang="en-US" sz="900" dirty="0">
                          <a:solidFill>
                            <a:schemeClr val="tx1"/>
                          </a:solidFill>
                          <a:latin typeface="+mn-ea"/>
                          <a:ea typeface="+mn-ea"/>
                        </a:rPr>
                        <a:t>版を新規インストール</a:t>
                      </a:r>
                      <a:r>
                        <a:rPr kumimoji="1" lang="en-US" altLang="ja-JP" sz="900" dirty="0">
                          <a:solidFill>
                            <a:schemeClr val="tx1"/>
                          </a:solidFill>
                          <a:latin typeface="+mn-ea"/>
                          <a:ea typeface="+mn-ea"/>
                        </a:rPr>
                        <a:t>※</a:t>
                      </a:r>
                      <a:endParaRPr kumimoji="1" lang="ja-JP" altLang="en-US" sz="900" dirty="0">
                        <a:solidFill>
                          <a:schemeClr val="tx1"/>
                        </a:solidFill>
                        <a:latin typeface="+mn-ea"/>
                        <a:ea typeface="+mn-ea"/>
                      </a:endParaRPr>
                    </a:p>
                  </a:txBody>
                  <a:tcPr marL="72000" marT="0" marB="0"/>
                </a:tc>
                <a:extLst>
                  <a:ext uri="{0D108BD9-81ED-4DB2-BD59-A6C34878D82A}">
                    <a16:rowId xmlns:a16="http://schemas.microsoft.com/office/drawing/2014/main" val="3295008165"/>
                  </a:ext>
                </a:extLst>
              </a:tr>
            </a:tbl>
          </a:graphicData>
        </a:graphic>
      </p:graphicFrame>
      <p:sp>
        <p:nvSpPr>
          <p:cNvPr id="3" name="テキスト プレースホルダー 2">
            <a:extLst>
              <a:ext uri="{FF2B5EF4-FFF2-40B4-BE49-F238E27FC236}">
                <a16:creationId xmlns:a16="http://schemas.microsoft.com/office/drawing/2014/main" id="{D7ECD238-C31D-4F19-437F-A89CD5117D19}"/>
              </a:ext>
            </a:extLst>
          </p:cNvPr>
          <p:cNvSpPr txBox="1">
            <a:spLocks/>
          </p:cNvSpPr>
          <p:nvPr/>
        </p:nvSpPr>
        <p:spPr>
          <a:xfrm>
            <a:off x="357550" y="3131675"/>
            <a:ext cx="8426450" cy="23216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900" dirty="0">
                <a:solidFill>
                  <a:prstClr val="black"/>
                </a:solidFill>
              </a:rPr>
              <a:t>※</a:t>
            </a:r>
            <a:r>
              <a:rPr lang="ja-JP" altLang="en-US" sz="900" dirty="0">
                <a:solidFill>
                  <a:prstClr val="black"/>
                </a:solidFill>
              </a:rPr>
              <a:t>移行前システムが違うためインストーラは同じではありません</a:t>
            </a:r>
            <a:endParaRPr lang="en-US" altLang="ja-JP" sz="900" dirty="0">
              <a:solidFill>
                <a:prstClr val="black"/>
              </a:solidFill>
            </a:endParaRPr>
          </a:p>
          <a:p>
            <a:pPr>
              <a:lnSpc>
                <a:spcPts val="1900"/>
              </a:lnSpc>
              <a:buClr>
                <a:srgbClr val="F9BE00"/>
              </a:buClr>
            </a:pPr>
            <a:r>
              <a:rPr lang="ja-JP" altLang="en-US" sz="1050" dirty="0">
                <a:solidFill>
                  <a:prstClr val="black"/>
                </a:solidFill>
              </a:rPr>
              <a:t>　　</a:t>
            </a:r>
            <a:endParaRPr lang="en-US" altLang="ja-JP" sz="1100" dirty="0">
              <a:solidFill>
                <a:prstClr val="black"/>
              </a:solidFill>
            </a:endParaRPr>
          </a:p>
        </p:txBody>
      </p:sp>
    </p:spTree>
    <p:extLst>
      <p:ext uri="{BB962C8B-B14F-4D97-AF65-F5344CB8AC3E}">
        <p14:creationId xmlns:p14="http://schemas.microsoft.com/office/powerpoint/2010/main" val="7702342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0242-DFB0-7E3A-0217-2B653987890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B9DB487-62BF-E2C6-6E13-876AC0F6EC14}"/>
              </a:ext>
            </a:extLst>
          </p:cNvPr>
          <p:cNvSpPr>
            <a:spLocks noGrp="1"/>
          </p:cNvSpPr>
          <p:nvPr>
            <p:ph type="sldNum" sz="quarter" idx="12"/>
          </p:nvPr>
        </p:nvSpPr>
        <p:spPr/>
        <p:txBody>
          <a:bodyPr/>
          <a:lstStyle/>
          <a:p>
            <a:fld id="{78AE49ED-73EF-499C-8307-28EB0E7CF529}" type="slidenum">
              <a:rPr kumimoji="1" lang="ja-JP" altLang="en-US" smtClean="0"/>
              <a:t>100</a:t>
            </a:fld>
            <a:endParaRPr kumimoji="1" lang="ja-JP" altLang="en-US" dirty="0"/>
          </a:p>
        </p:txBody>
      </p:sp>
      <p:pic>
        <p:nvPicPr>
          <p:cNvPr id="3" name="図 2">
            <a:extLst>
              <a:ext uri="{FF2B5EF4-FFF2-40B4-BE49-F238E27FC236}">
                <a16:creationId xmlns:a16="http://schemas.microsoft.com/office/drawing/2014/main" id="{16D65905-FA16-27BB-8853-B5AE77EC355B}"/>
              </a:ext>
            </a:extLst>
          </p:cNvPr>
          <p:cNvPicPr>
            <a:picLocks noChangeAspect="1"/>
          </p:cNvPicPr>
          <p:nvPr/>
        </p:nvPicPr>
        <p:blipFill>
          <a:blip r:embed="rId3"/>
          <a:stretch>
            <a:fillRect/>
          </a:stretch>
        </p:blipFill>
        <p:spPr>
          <a:xfrm>
            <a:off x="410400" y="1371220"/>
            <a:ext cx="6803375" cy="2174400"/>
          </a:xfrm>
          <a:prstGeom prst="rect">
            <a:avLst/>
          </a:prstGeom>
        </p:spPr>
      </p:pic>
      <p:sp>
        <p:nvSpPr>
          <p:cNvPr id="6" name="線吹き出し 2 (枠付き) 7">
            <a:extLst>
              <a:ext uri="{FF2B5EF4-FFF2-40B4-BE49-F238E27FC236}">
                <a16:creationId xmlns:a16="http://schemas.microsoft.com/office/drawing/2014/main" id="{640F5D46-80D0-2181-F969-2A654D3D784C}"/>
              </a:ext>
            </a:extLst>
          </p:cNvPr>
          <p:cNvSpPr/>
          <p:nvPr/>
        </p:nvSpPr>
        <p:spPr>
          <a:xfrm>
            <a:off x="5832140" y="3399842"/>
            <a:ext cx="1996244" cy="432000"/>
          </a:xfrm>
          <a:prstGeom prst="borderCallout2">
            <a:avLst>
              <a:gd name="adj1" fmla="val 50172"/>
              <a:gd name="adj2" fmla="val -2142"/>
              <a:gd name="adj3" fmla="val 32545"/>
              <a:gd name="adj4" fmla="val -13435"/>
              <a:gd name="adj5" fmla="val -36981"/>
              <a:gd name="adj6" fmla="val -3897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「残価保証額」を指定します</a:t>
            </a:r>
            <a:endParaRPr kumimoji="1" lang="ja-JP" altLang="en-US" sz="900" dirty="0"/>
          </a:p>
        </p:txBody>
      </p:sp>
      <p:pic>
        <p:nvPicPr>
          <p:cNvPr id="7" name="図 6">
            <a:extLst>
              <a:ext uri="{FF2B5EF4-FFF2-40B4-BE49-F238E27FC236}">
                <a16:creationId xmlns:a16="http://schemas.microsoft.com/office/drawing/2014/main" id="{7F4FF350-4A4E-21E0-9BC8-C3BD36D6A281}"/>
              </a:ext>
            </a:extLst>
          </p:cNvPr>
          <p:cNvPicPr>
            <a:picLocks noChangeAspect="1"/>
          </p:cNvPicPr>
          <p:nvPr/>
        </p:nvPicPr>
        <p:blipFill>
          <a:blip r:embed="rId4"/>
          <a:stretch>
            <a:fillRect/>
          </a:stretch>
        </p:blipFill>
        <p:spPr>
          <a:xfrm>
            <a:off x="3724234" y="2664944"/>
            <a:ext cx="3339550" cy="490796"/>
          </a:xfrm>
          <a:prstGeom prst="rect">
            <a:avLst/>
          </a:prstGeom>
          <a:ln>
            <a:solidFill>
              <a:schemeClr val="tx1"/>
            </a:solidFill>
          </a:ln>
        </p:spPr>
      </p:pic>
      <p:sp>
        <p:nvSpPr>
          <p:cNvPr id="8" name="正方形/長方形 7">
            <a:extLst>
              <a:ext uri="{FF2B5EF4-FFF2-40B4-BE49-F238E27FC236}">
                <a16:creationId xmlns:a16="http://schemas.microsoft.com/office/drawing/2014/main" id="{A538AC8F-80F5-A0D3-838F-91D9D55F2109}"/>
              </a:ext>
            </a:extLst>
          </p:cNvPr>
          <p:cNvSpPr/>
          <p:nvPr/>
        </p:nvSpPr>
        <p:spPr>
          <a:xfrm>
            <a:off x="3635896" y="2610489"/>
            <a:ext cx="3492000" cy="5981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2F30F0E5-8119-42E0-9D09-3B863D1039E4}"/>
              </a:ext>
            </a:extLst>
          </p:cNvPr>
          <p:cNvSpPr/>
          <p:nvPr/>
        </p:nvSpPr>
        <p:spPr bwMode="auto">
          <a:xfrm>
            <a:off x="2987824" y="2784616"/>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sp>
        <p:nvSpPr>
          <p:cNvPr id="10" name="テキスト プレースホルダー 2">
            <a:extLst>
              <a:ext uri="{FF2B5EF4-FFF2-40B4-BE49-F238E27FC236}">
                <a16:creationId xmlns:a16="http://schemas.microsoft.com/office/drawing/2014/main" id="{5DB7B3F2-B9C3-A5E3-257C-969C7670F561}"/>
              </a:ext>
            </a:extLst>
          </p:cNvPr>
          <p:cNvSpPr txBox="1">
            <a:spLocks/>
          </p:cNvSpPr>
          <p:nvPr/>
        </p:nvSpPr>
        <p:spPr>
          <a:xfrm>
            <a:off x="251520" y="1126800"/>
            <a:ext cx="756084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物件台帳画面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13" name="タイトル 3">
            <a:extLst>
              <a:ext uri="{FF2B5EF4-FFF2-40B4-BE49-F238E27FC236}">
                <a16:creationId xmlns:a16="http://schemas.microsoft.com/office/drawing/2014/main" id="{640EBC06-E772-B6CA-DEC9-BDE9D77B434B}"/>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⑥．</a:t>
            </a:r>
            <a:r>
              <a:rPr lang="ja-JP" altLang="en-US" sz="1600" kern="100" dirty="0">
                <a:latin typeface="+mn-ea"/>
                <a:cs typeface="Times New Roman" panose="02020603050405020304" pitchFamily="18" charset="0"/>
              </a:rPr>
              <a:t>残価保証額の設定があるリースについて任意の残存価額の設定対応</a:t>
            </a:r>
            <a:endParaRPr kumimoji="1" lang="ja-JP" altLang="en-US" sz="1800" dirty="0"/>
          </a:p>
        </p:txBody>
      </p:sp>
      <p:sp>
        <p:nvSpPr>
          <p:cNvPr id="4" name="フッター プレースホルダー 4">
            <a:extLst>
              <a:ext uri="{FF2B5EF4-FFF2-40B4-BE49-F238E27FC236}">
                <a16:creationId xmlns:a16="http://schemas.microsoft.com/office/drawing/2014/main" id="{6260392D-188C-7AAB-E4C3-C325BEDD397D}"/>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3285822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09D7-C0E4-78B1-28F1-C8EA173978C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C89244-E7AC-C4BC-7829-E3076CD48575}"/>
              </a:ext>
            </a:extLst>
          </p:cNvPr>
          <p:cNvSpPr>
            <a:spLocks noGrp="1"/>
          </p:cNvSpPr>
          <p:nvPr>
            <p:ph type="sldNum" sz="quarter" idx="12"/>
          </p:nvPr>
        </p:nvSpPr>
        <p:spPr/>
        <p:txBody>
          <a:bodyPr/>
          <a:lstStyle/>
          <a:p>
            <a:fld id="{78AE49ED-73EF-499C-8307-28EB0E7CF529}" type="slidenum">
              <a:rPr kumimoji="1" lang="ja-JP" altLang="en-US" smtClean="0"/>
              <a:t>101</a:t>
            </a:fld>
            <a:endParaRPr kumimoji="1" lang="ja-JP" altLang="en-US" dirty="0"/>
          </a:p>
        </p:txBody>
      </p:sp>
      <p:pic>
        <p:nvPicPr>
          <p:cNvPr id="3" name="図 2">
            <a:extLst>
              <a:ext uri="{FF2B5EF4-FFF2-40B4-BE49-F238E27FC236}">
                <a16:creationId xmlns:a16="http://schemas.microsoft.com/office/drawing/2014/main" id="{34856AAA-DB9F-89D3-A1EC-6D4545082544}"/>
              </a:ext>
            </a:extLst>
          </p:cNvPr>
          <p:cNvPicPr>
            <a:picLocks noChangeAspect="1"/>
          </p:cNvPicPr>
          <p:nvPr/>
        </p:nvPicPr>
        <p:blipFill>
          <a:blip r:embed="rId3"/>
          <a:stretch>
            <a:fillRect/>
          </a:stretch>
        </p:blipFill>
        <p:spPr>
          <a:xfrm>
            <a:off x="309600" y="1365580"/>
            <a:ext cx="5042481" cy="2660400"/>
          </a:xfrm>
          <a:prstGeom prst="rect">
            <a:avLst/>
          </a:prstGeom>
        </p:spPr>
      </p:pic>
      <p:sp>
        <p:nvSpPr>
          <p:cNvPr id="14" name="線吹き出し 2 (枠付き) 7">
            <a:extLst>
              <a:ext uri="{FF2B5EF4-FFF2-40B4-BE49-F238E27FC236}">
                <a16:creationId xmlns:a16="http://schemas.microsoft.com/office/drawing/2014/main" id="{B1159D1B-E394-0383-E7FC-E82AB23C74DC}"/>
              </a:ext>
            </a:extLst>
          </p:cNvPr>
          <p:cNvSpPr/>
          <p:nvPr/>
        </p:nvSpPr>
        <p:spPr>
          <a:xfrm>
            <a:off x="5256428" y="2988000"/>
            <a:ext cx="3168000" cy="432000"/>
          </a:xfrm>
          <a:prstGeom prst="borderCallout2">
            <a:avLst>
              <a:gd name="adj1" fmla="val 104565"/>
              <a:gd name="adj2" fmla="val 50041"/>
              <a:gd name="adj3" fmla="val 131600"/>
              <a:gd name="adj4" fmla="val 48853"/>
              <a:gd name="adj5" fmla="val 150708"/>
              <a:gd name="adj6" fmla="val 3528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取引分類判定に、所有権移転外ファイナンスリースを選択</a:t>
            </a:r>
            <a:endParaRPr lang="en-US" altLang="ja-JP" sz="900" dirty="0"/>
          </a:p>
        </p:txBody>
      </p:sp>
      <p:pic>
        <p:nvPicPr>
          <p:cNvPr id="16" name="図 15">
            <a:extLst>
              <a:ext uri="{FF2B5EF4-FFF2-40B4-BE49-F238E27FC236}">
                <a16:creationId xmlns:a16="http://schemas.microsoft.com/office/drawing/2014/main" id="{8E0FB0F6-6BBC-2103-FE55-A78DE92D3ED0}"/>
              </a:ext>
            </a:extLst>
          </p:cNvPr>
          <p:cNvPicPr>
            <a:picLocks noChangeAspect="1"/>
          </p:cNvPicPr>
          <p:nvPr/>
        </p:nvPicPr>
        <p:blipFill>
          <a:blip r:embed="rId4"/>
          <a:stretch>
            <a:fillRect/>
          </a:stretch>
        </p:blipFill>
        <p:spPr>
          <a:xfrm>
            <a:off x="3311853" y="2073164"/>
            <a:ext cx="3128828" cy="340090"/>
          </a:xfrm>
          <a:prstGeom prst="rect">
            <a:avLst/>
          </a:prstGeom>
          <a:ln>
            <a:solidFill>
              <a:schemeClr val="tx1"/>
            </a:solidFill>
          </a:ln>
        </p:spPr>
      </p:pic>
      <p:sp>
        <p:nvSpPr>
          <p:cNvPr id="17" name="正方形/長方形 16">
            <a:extLst>
              <a:ext uri="{FF2B5EF4-FFF2-40B4-BE49-F238E27FC236}">
                <a16:creationId xmlns:a16="http://schemas.microsoft.com/office/drawing/2014/main" id="{390193E9-C3EE-7C03-FB5D-C3B4CDEBCD77}"/>
              </a:ext>
            </a:extLst>
          </p:cNvPr>
          <p:cNvSpPr/>
          <p:nvPr/>
        </p:nvSpPr>
        <p:spPr>
          <a:xfrm>
            <a:off x="3279558" y="2070149"/>
            <a:ext cx="3168000" cy="360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線吹き出し 2 (枠付き) 7">
            <a:extLst>
              <a:ext uri="{FF2B5EF4-FFF2-40B4-BE49-F238E27FC236}">
                <a16:creationId xmlns:a16="http://schemas.microsoft.com/office/drawing/2014/main" id="{FC8C455F-2CFF-0A8E-E3C7-AFD1E99B0853}"/>
              </a:ext>
            </a:extLst>
          </p:cNvPr>
          <p:cNvSpPr/>
          <p:nvPr/>
        </p:nvSpPr>
        <p:spPr>
          <a:xfrm>
            <a:off x="6336197" y="1455674"/>
            <a:ext cx="2020464" cy="432000"/>
          </a:xfrm>
          <a:prstGeom prst="borderCallout2">
            <a:avLst>
              <a:gd name="adj1" fmla="val 104565"/>
              <a:gd name="adj2" fmla="val 50041"/>
              <a:gd name="adj3" fmla="val 157199"/>
              <a:gd name="adj4" fmla="val 28282"/>
              <a:gd name="adj5" fmla="val 180636"/>
              <a:gd name="adj6" fmla="val 654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画面オープン時は残価保証額が設定</a:t>
            </a:r>
            <a:endParaRPr lang="en-US" altLang="ja-JP" sz="900" dirty="0"/>
          </a:p>
        </p:txBody>
      </p:sp>
      <p:sp>
        <p:nvSpPr>
          <p:cNvPr id="19" name="テキスト プレースホルダー 2">
            <a:extLst>
              <a:ext uri="{FF2B5EF4-FFF2-40B4-BE49-F238E27FC236}">
                <a16:creationId xmlns:a16="http://schemas.microsoft.com/office/drawing/2014/main" id="{A7CE4BB0-F677-AF86-8B43-8C840774EBB5}"/>
              </a:ext>
            </a:extLst>
          </p:cNvPr>
          <p:cNvSpPr txBox="1">
            <a:spLocks/>
          </p:cNvSpPr>
          <p:nvPr/>
        </p:nvSpPr>
        <p:spPr>
          <a:xfrm>
            <a:off x="251520" y="1126800"/>
            <a:ext cx="756084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10" name="タイトル 3">
            <a:extLst>
              <a:ext uri="{FF2B5EF4-FFF2-40B4-BE49-F238E27FC236}">
                <a16:creationId xmlns:a16="http://schemas.microsoft.com/office/drawing/2014/main" id="{DD957BEC-E7DC-38BB-4465-F3F8B3BE1E56}"/>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⑥．</a:t>
            </a:r>
            <a:r>
              <a:rPr lang="ja-JP" altLang="en-US" sz="1600" kern="100" dirty="0">
                <a:latin typeface="+mn-ea"/>
                <a:cs typeface="Times New Roman" panose="02020603050405020304" pitchFamily="18" charset="0"/>
              </a:rPr>
              <a:t>残価保証額の設定があるリースについて任意の残存価額の設定対応</a:t>
            </a:r>
            <a:endParaRPr kumimoji="1" lang="ja-JP" altLang="en-US" sz="1800" dirty="0"/>
          </a:p>
        </p:txBody>
      </p:sp>
      <p:sp>
        <p:nvSpPr>
          <p:cNvPr id="7" name="正方形/長方形 6">
            <a:extLst>
              <a:ext uri="{FF2B5EF4-FFF2-40B4-BE49-F238E27FC236}">
                <a16:creationId xmlns:a16="http://schemas.microsoft.com/office/drawing/2014/main" id="{C3B72D3A-1823-8BF4-107B-8869BFCE08C5}"/>
              </a:ext>
            </a:extLst>
          </p:cNvPr>
          <p:cNvSpPr/>
          <p:nvPr/>
        </p:nvSpPr>
        <p:spPr>
          <a:xfrm>
            <a:off x="306000" y="3651042"/>
            <a:ext cx="7704000" cy="288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DCF3FEB-6040-1C78-A522-C062B602A65E}"/>
              </a:ext>
            </a:extLst>
          </p:cNvPr>
          <p:cNvPicPr>
            <a:picLocks noChangeAspect="1"/>
          </p:cNvPicPr>
          <p:nvPr/>
        </p:nvPicPr>
        <p:blipFill>
          <a:blip r:embed="rId5"/>
          <a:stretch>
            <a:fillRect/>
          </a:stretch>
        </p:blipFill>
        <p:spPr>
          <a:xfrm>
            <a:off x="331200" y="3668400"/>
            <a:ext cx="7659169" cy="228632"/>
          </a:xfrm>
          <a:prstGeom prst="rect">
            <a:avLst/>
          </a:prstGeom>
        </p:spPr>
      </p:pic>
      <p:sp>
        <p:nvSpPr>
          <p:cNvPr id="4" name="フッター プレースホルダー 4">
            <a:extLst>
              <a:ext uri="{FF2B5EF4-FFF2-40B4-BE49-F238E27FC236}">
                <a16:creationId xmlns:a16="http://schemas.microsoft.com/office/drawing/2014/main" id="{37D28FE1-8A9B-5DDF-1F4C-93139AD97AD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42662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5C871-A0B6-24F0-6F75-AA7EA286B1A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FDF583-9B25-37A4-A908-1F4399E44592}"/>
              </a:ext>
            </a:extLst>
          </p:cNvPr>
          <p:cNvSpPr>
            <a:spLocks noGrp="1"/>
          </p:cNvSpPr>
          <p:nvPr>
            <p:ph type="sldNum" sz="quarter" idx="12"/>
          </p:nvPr>
        </p:nvSpPr>
        <p:spPr/>
        <p:txBody>
          <a:bodyPr/>
          <a:lstStyle/>
          <a:p>
            <a:fld id="{78AE49ED-73EF-499C-8307-28EB0E7CF529}" type="slidenum">
              <a:rPr kumimoji="1" lang="ja-JP" altLang="en-US" smtClean="0"/>
              <a:t>102</a:t>
            </a:fld>
            <a:endParaRPr kumimoji="1" lang="ja-JP" altLang="en-US" dirty="0"/>
          </a:p>
        </p:txBody>
      </p:sp>
      <p:pic>
        <p:nvPicPr>
          <p:cNvPr id="3" name="図 2">
            <a:extLst>
              <a:ext uri="{FF2B5EF4-FFF2-40B4-BE49-F238E27FC236}">
                <a16:creationId xmlns:a16="http://schemas.microsoft.com/office/drawing/2014/main" id="{D316A936-F317-1A02-4175-2870D63C3D6C}"/>
              </a:ext>
            </a:extLst>
          </p:cNvPr>
          <p:cNvPicPr>
            <a:picLocks noChangeAspect="1"/>
          </p:cNvPicPr>
          <p:nvPr/>
        </p:nvPicPr>
        <p:blipFill>
          <a:blip r:embed="rId3"/>
          <a:stretch>
            <a:fillRect/>
          </a:stretch>
        </p:blipFill>
        <p:spPr>
          <a:xfrm>
            <a:off x="309600" y="1364400"/>
            <a:ext cx="5042481" cy="2660400"/>
          </a:xfrm>
          <a:prstGeom prst="rect">
            <a:avLst/>
          </a:prstGeom>
        </p:spPr>
      </p:pic>
      <p:sp>
        <p:nvSpPr>
          <p:cNvPr id="9" name="線吹き出し 2 (枠付き) 7">
            <a:extLst>
              <a:ext uri="{FF2B5EF4-FFF2-40B4-BE49-F238E27FC236}">
                <a16:creationId xmlns:a16="http://schemas.microsoft.com/office/drawing/2014/main" id="{25BF0B5F-B55B-5919-4E52-CD6A11DCBD83}"/>
              </a:ext>
            </a:extLst>
          </p:cNvPr>
          <p:cNvSpPr/>
          <p:nvPr/>
        </p:nvSpPr>
        <p:spPr>
          <a:xfrm>
            <a:off x="5256000" y="3024000"/>
            <a:ext cx="3168000" cy="432000"/>
          </a:xfrm>
          <a:prstGeom prst="borderCallout2">
            <a:avLst>
              <a:gd name="adj1" fmla="val 104565"/>
              <a:gd name="adj2" fmla="val 50041"/>
              <a:gd name="adj3" fmla="val 125003"/>
              <a:gd name="adj4" fmla="val 43613"/>
              <a:gd name="adj5" fmla="val 143805"/>
              <a:gd name="adj6" fmla="val 2483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取引分類判定で、所有権移転ファイナンスリースを選択</a:t>
            </a:r>
            <a:endParaRPr lang="en-US" altLang="ja-JP" sz="900" dirty="0"/>
          </a:p>
        </p:txBody>
      </p:sp>
      <p:pic>
        <p:nvPicPr>
          <p:cNvPr id="11" name="図 10">
            <a:extLst>
              <a:ext uri="{FF2B5EF4-FFF2-40B4-BE49-F238E27FC236}">
                <a16:creationId xmlns:a16="http://schemas.microsoft.com/office/drawing/2014/main" id="{F0FC9B42-6732-04FF-4BA1-FBCDBA2987E9}"/>
              </a:ext>
            </a:extLst>
          </p:cNvPr>
          <p:cNvPicPr>
            <a:picLocks noChangeAspect="1"/>
          </p:cNvPicPr>
          <p:nvPr/>
        </p:nvPicPr>
        <p:blipFill>
          <a:blip r:embed="rId4"/>
          <a:stretch>
            <a:fillRect/>
          </a:stretch>
        </p:blipFill>
        <p:spPr>
          <a:xfrm>
            <a:off x="3311995" y="2073600"/>
            <a:ext cx="3128400" cy="315090"/>
          </a:xfrm>
          <a:prstGeom prst="rect">
            <a:avLst/>
          </a:prstGeom>
          <a:ln>
            <a:solidFill>
              <a:schemeClr val="tx1"/>
            </a:solidFill>
          </a:ln>
        </p:spPr>
      </p:pic>
      <p:sp>
        <p:nvSpPr>
          <p:cNvPr id="12" name="正方形/長方形 11">
            <a:extLst>
              <a:ext uri="{FF2B5EF4-FFF2-40B4-BE49-F238E27FC236}">
                <a16:creationId xmlns:a16="http://schemas.microsoft.com/office/drawing/2014/main" id="{C29EBE70-F5D0-33F9-65DC-8C1CE4B08672}"/>
              </a:ext>
            </a:extLst>
          </p:cNvPr>
          <p:cNvSpPr/>
          <p:nvPr/>
        </p:nvSpPr>
        <p:spPr>
          <a:xfrm>
            <a:off x="3279600" y="2070000"/>
            <a:ext cx="3168000" cy="360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線吹き出し 2 (枠付き) 7">
            <a:extLst>
              <a:ext uri="{FF2B5EF4-FFF2-40B4-BE49-F238E27FC236}">
                <a16:creationId xmlns:a16="http://schemas.microsoft.com/office/drawing/2014/main" id="{2F74540E-E2E5-2B4A-1AEB-E818FA15D45C}"/>
              </a:ext>
            </a:extLst>
          </p:cNvPr>
          <p:cNvSpPr/>
          <p:nvPr/>
        </p:nvSpPr>
        <p:spPr>
          <a:xfrm>
            <a:off x="6048000" y="1389600"/>
            <a:ext cx="2311200" cy="432000"/>
          </a:xfrm>
          <a:prstGeom prst="borderCallout2">
            <a:avLst>
              <a:gd name="adj1" fmla="val 104565"/>
              <a:gd name="adj2" fmla="val 50041"/>
              <a:gd name="adj3" fmla="val 153134"/>
              <a:gd name="adj4" fmla="val 37532"/>
              <a:gd name="adj5" fmla="val 196446"/>
              <a:gd name="adj6" fmla="val 1655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廃止対応に伴い残存価額にゼロ</a:t>
            </a:r>
            <a:r>
              <a:rPr lang="en-US" altLang="ja-JP" sz="900" dirty="0"/>
              <a:t>(0)</a:t>
            </a:r>
            <a:r>
              <a:rPr lang="ja-JP" altLang="en-US" sz="900" dirty="0"/>
              <a:t>を設定</a:t>
            </a:r>
            <a:endParaRPr lang="en-US" altLang="ja-JP" sz="900" dirty="0"/>
          </a:p>
        </p:txBody>
      </p:sp>
      <p:sp>
        <p:nvSpPr>
          <p:cNvPr id="14" name="テキスト プレースホルダー 2">
            <a:extLst>
              <a:ext uri="{FF2B5EF4-FFF2-40B4-BE49-F238E27FC236}">
                <a16:creationId xmlns:a16="http://schemas.microsoft.com/office/drawing/2014/main" id="{9410FD79-7415-928C-A4CF-10183F14F23A}"/>
              </a:ext>
            </a:extLst>
          </p:cNvPr>
          <p:cNvSpPr txBox="1">
            <a:spLocks/>
          </p:cNvSpPr>
          <p:nvPr/>
        </p:nvSpPr>
        <p:spPr>
          <a:xfrm>
            <a:off x="251520" y="1126800"/>
            <a:ext cx="756084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17" name="タイトル 3">
            <a:extLst>
              <a:ext uri="{FF2B5EF4-FFF2-40B4-BE49-F238E27FC236}">
                <a16:creationId xmlns:a16="http://schemas.microsoft.com/office/drawing/2014/main" id="{3C952B85-DF8F-492A-E002-78BBEBFDCAED}"/>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⑥．</a:t>
            </a:r>
            <a:r>
              <a:rPr lang="ja-JP" altLang="en-US" sz="1600" kern="100" dirty="0">
                <a:latin typeface="+mn-ea"/>
                <a:cs typeface="Times New Roman" panose="02020603050405020304" pitchFamily="18" charset="0"/>
              </a:rPr>
              <a:t>残価保証額の設定があるリースについて任意の残存価額の設定対応</a:t>
            </a:r>
            <a:endParaRPr kumimoji="1" lang="ja-JP" altLang="en-US" sz="1800" dirty="0"/>
          </a:p>
        </p:txBody>
      </p:sp>
      <p:pic>
        <p:nvPicPr>
          <p:cNvPr id="4" name="図 3">
            <a:extLst>
              <a:ext uri="{FF2B5EF4-FFF2-40B4-BE49-F238E27FC236}">
                <a16:creationId xmlns:a16="http://schemas.microsoft.com/office/drawing/2014/main" id="{9925DAA6-5A6F-8B1D-8114-DA47EA27F84F}"/>
              </a:ext>
            </a:extLst>
          </p:cNvPr>
          <p:cNvPicPr>
            <a:picLocks noChangeAspect="1"/>
          </p:cNvPicPr>
          <p:nvPr/>
        </p:nvPicPr>
        <p:blipFill>
          <a:blip r:embed="rId5"/>
          <a:stretch>
            <a:fillRect/>
          </a:stretch>
        </p:blipFill>
        <p:spPr>
          <a:xfrm>
            <a:off x="331200" y="3668400"/>
            <a:ext cx="7659169" cy="228632"/>
          </a:xfrm>
          <a:prstGeom prst="rect">
            <a:avLst/>
          </a:prstGeom>
        </p:spPr>
      </p:pic>
      <p:sp>
        <p:nvSpPr>
          <p:cNvPr id="15" name="正方形/長方形 14">
            <a:extLst>
              <a:ext uri="{FF2B5EF4-FFF2-40B4-BE49-F238E27FC236}">
                <a16:creationId xmlns:a16="http://schemas.microsoft.com/office/drawing/2014/main" id="{AA188083-4BFA-4B00-38CB-8D4526FA0466}"/>
              </a:ext>
            </a:extLst>
          </p:cNvPr>
          <p:cNvSpPr/>
          <p:nvPr/>
        </p:nvSpPr>
        <p:spPr>
          <a:xfrm>
            <a:off x="306000" y="3651042"/>
            <a:ext cx="7704000" cy="288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ッター プレースホルダー 4">
            <a:extLst>
              <a:ext uri="{FF2B5EF4-FFF2-40B4-BE49-F238E27FC236}">
                <a16:creationId xmlns:a16="http://schemas.microsoft.com/office/drawing/2014/main" id="{06999A5D-5923-C82D-19C2-7C51372ADEF2}"/>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9172785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3C5D-97DD-BE89-689D-48EB3E16394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19A7042-141D-2A14-66BF-5B60673A9057}"/>
              </a:ext>
            </a:extLst>
          </p:cNvPr>
          <p:cNvSpPr>
            <a:spLocks noGrp="1"/>
          </p:cNvSpPr>
          <p:nvPr>
            <p:ph type="sldNum" sz="quarter" idx="12"/>
          </p:nvPr>
        </p:nvSpPr>
        <p:spPr/>
        <p:txBody>
          <a:bodyPr/>
          <a:lstStyle/>
          <a:p>
            <a:fld id="{78AE49ED-73EF-499C-8307-28EB0E7CF529}" type="slidenum">
              <a:rPr kumimoji="1" lang="ja-JP" altLang="en-US" smtClean="0"/>
              <a:t>103</a:t>
            </a:fld>
            <a:endParaRPr kumimoji="1" lang="ja-JP" altLang="en-US" dirty="0"/>
          </a:p>
        </p:txBody>
      </p:sp>
      <p:sp>
        <p:nvSpPr>
          <p:cNvPr id="3" name="テキスト プレースホルダー 2">
            <a:extLst>
              <a:ext uri="{FF2B5EF4-FFF2-40B4-BE49-F238E27FC236}">
                <a16:creationId xmlns:a16="http://schemas.microsoft.com/office/drawing/2014/main" id="{7DBDFF26-D929-B3D7-2BDA-BA0AAF369B62}"/>
              </a:ext>
            </a:extLst>
          </p:cNvPr>
          <p:cNvSpPr>
            <a:spLocks noGrp="1"/>
          </p:cNvSpPr>
          <p:nvPr>
            <p:ph type="body" sz="quarter" idx="14"/>
          </p:nvPr>
        </p:nvSpPr>
        <p:spPr>
          <a:xfrm>
            <a:off x="358774" y="1224000"/>
            <a:ext cx="8569709" cy="3744416"/>
          </a:xfrm>
        </p:spPr>
        <p:txBody>
          <a:bodyPr/>
          <a:lstStyle/>
          <a:p>
            <a:pPr marL="180000" indent="-457200">
              <a:lnSpc>
                <a:spcPct val="100000"/>
              </a:lnSpc>
            </a:pPr>
            <a:r>
              <a:rPr lang="ja-JP" altLang="en-US" b="1" dirty="0">
                <a:solidFill>
                  <a:srgbClr val="FFC000"/>
                </a:solidFill>
              </a:rPr>
              <a:t>■</a:t>
            </a:r>
            <a:r>
              <a:rPr lang="ja-JP" altLang="en-US" b="1" dirty="0">
                <a:solidFill>
                  <a:schemeClr val="tx2"/>
                </a:solidFill>
              </a:rPr>
              <a:t>機能概要</a:t>
            </a:r>
            <a:endParaRPr lang="en-US" altLang="ja-JP" b="1" dirty="0">
              <a:solidFill>
                <a:schemeClr val="tx2"/>
              </a:solidFill>
            </a:endParaRPr>
          </a:p>
          <a:p>
            <a:pPr marL="180000">
              <a:lnSpc>
                <a:spcPct val="100000"/>
              </a:lnSpc>
            </a:pPr>
            <a:r>
              <a:rPr lang="ja-JP" altLang="en-US" dirty="0"/>
              <a:t>リースにおいて税務台帳の入力に対応し、オペレーティングリースについては会計は売買処理、税務は賃貸借処理での登録を可能とします</a:t>
            </a:r>
            <a:endParaRPr lang="en-US" altLang="ja-JP" dirty="0"/>
          </a:p>
          <a:p>
            <a:pPr marL="180000">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背景</a:t>
            </a:r>
            <a:endParaRPr lang="en-US" altLang="ja-JP" b="1" dirty="0">
              <a:solidFill>
                <a:schemeClr val="tx2"/>
              </a:solidFill>
            </a:endParaRPr>
          </a:p>
          <a:p>
            <a:pPr marL="180000">
              <a:lnSpc>
                <a:spcPct val="100000"/>
              </a:lnSpc>
            </a:pPr>
            <a:r>
              <a:rPr lang="ja-JP" altLang="en-US" dirty="0"/>
              <a:t>令和</a:t>
            </a:r>
            <a:r>
              <a:rPr lang="en-US" altLang="ja-JP" dirty="0"/>
              <a:t>7</a:t>
            </a:r>
            <a:r>
              <a:rPr lang="ja-JP" altLang="en-US" dirty="0"/>
              <a:t>年度税制改正により、オペレーティングリースは法人税上これまで通り賃貸借処理とされ、賃借料は債務確定ベースで損金算入する取扱いが示されました</a:t>
            </a:r>
            <a:endParaRPr lang="en-US" altLang="ja-JP" dirty="0"/>
          </a:p>
          <a:p>
            <a:pPr marL="180000">
              <a:lnSpc>
                <a:spcPct val="100000"/>
              </a:lnSpc>
            </a:pPr>
            <a:r>
              <a:rPr lang="ja-JP" altLang="en-US" dirty="0"/>
              <a:t>消費税についても同様に、リース料の支払時点に属する課税期間で仕入税額控除を行う必要があります</a:t>
            </a:r>
            <a:endParaRPr lang="ja-JP" altLang="en-US"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効果</a:t>
            </a:r>
            <a:endParaRPr lang="en-US" altLang="ja-JP" b="1" dirty="0">
              <a:solidFill>
                <a:schemeClr val="tx2"/>
              </a:solidFill>
            </a:endParaRPr>
          </a:p>
          <a:p>
            <a:pPr marL="180000">
              <a:lnSpc>
                <a:spcPct val="100000"/>
              </a:lnSpc>
            </a:pPr>
            <a:r>
              <a:rPr lang="ja-JP" altLang="en-US" dirty="0"/>
              <a:t>オペレーティングリースにおいて会計と税務で異なる処理を適切に管理できるようになります</a:t>
            </a:r>
            <a:endParaRPr lang="en-US" altLang="ja-JP" dirty="0"/>
          </a:p>
          <a:p>
            <a:pPr marL="180000">
              <a:lnSpc>
                <a:spcPct val="100000"/>
              </a:lnSpc>
            </a:pPr>
            <a:r>
              <a:rPr lang="en-US" altLang="ja-JP" dirty="0"/>
              <a:t>1</a:t>
            </a:r>
            <a:r>
              <a:rPr lang="ja-JP" altLang="en-US" dirty="0"/>
              <a:t>つの物件内で会計処理が混在するケースにも対応でき、制度に沿った正確な運用が可能となります</a:t>
            </a:r>
            <a:endParaRPr kumimoji="1" lang="ja-JP" altLang="en-US" dirty="0"/>
          </a:p>
          <a:p>
            <a:pPr>
              <a:lnSpc>
                <a:spcPct val="100000"/>
              </a:lnSpc>
            </a:pPr>
            <a:endParaRPr kumimoji="1" lang="ja-JP" altLang="en-US" dirty="0"/>
          </a:p>
        </p:txBody>
      </p:sp>
      <p:sp>
        <p:nvSpPr>
          <p:cNvPr id="8" name="タイトル 3">
            <a:extLst>
              <a:ext uri="{FF2B5EF4-FFF2-40B4-BE49-F238E27FC236}">
                <a16:creationId xmlns:a16="http://schemas.microsoft.com/office/drawing/2014/main" id="{EB986B74-D0C5-1EBF-0504-1DECCAFF631D}"/>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⑦．</a:t>
            </a:r>
            <a:r>
              <a:rPr lang="ja-JP" altLang="en-US" sz="1600" kern="100" dirty="0">
                <a:latin typeface="+mn-ea"/>
                <a:cs typeface="Times New Roman" panose="02020603050405020304" pitchFamily="18" charset="0"/>
              </a:rPr>
              <a:t>リースの税務台帳追加対応</a:t>
            </a:r>
            <a:endParaRPr kumimoji="1" lang="ja-JP" altLang="en-US" sz="1800" dirty="0"/>
          </a:p>
        </p:txBody>
      </p:sp>
      <p:sp>
        <p:nvSpPr>
          <p:cNvPr id="4" name="フッター プレースホルダー 4">
            <a:extLst>
              <a:ext uri="{FF2B5EF4-FFF2-40B4-BE49-F238E27FC236}">
                <a16:creationId xmlns:a16="http://schemas.microsoft.com/office/drawing/2014/main" id="{289D5E8F-8ABC-79FE-7DAE-6F1E408875B8}"/>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2086449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B85BE-F35B-2E09-620A-E9C50594D69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48EF4F-B139-C67D-1311-4AF6AAF57520}"/>
              </a:ext>
            </a:extLst>
          </p:cNvPr>
          <p:cNvSpPr>
            <a:spLocks noGrp="1"/>
          </p:cNvSpPr>
          <p:nvPr>
            <p:ph type="sldNum" sz="quarter" idx="12"/>
          </p:nvPr>
        </p:nvSpPr>
        <p:spPr/>
        <p:txBody>
          <a:bodyPr/>
          <a:lstStyle/>
          <a:p>
            <a:fld id="{78AE49ED-73EF-499C-8307-28EB0E7CF529}" type="slidenum">
              <a:rPr kumimoji="1" lang="ja-JP" altLang="en-US" smtClean="0"/>
              <a:t>104</a:t>
            </a:fld>
            <a:endParaRPr kumimoji="1" lang="ja-JP" altLang="en-US" dirty="0"/>
          </a:p>
        </p:txBody>
      </p:sp>
      <p:pic>
        <p:nvPicPr>
          <p:cNvPr id="3" name="図 2">
            <a:extLst>
              <a:ext uri="{FF2B5EF4-FFF2-40B4-BE49-F238E27FC236}">
                <a16:creationId xmlns:a16="http://schemas.microsoft.com/office/drawing/2014/main" id="{6E5245EE-D136-D7FB-A9CA-245B4623EA39}"/>
              </a:ext>
            </a:extLst>
          </p:cNvPr>
          <p:cNvPicPr>
            <a:picLocks noChangeAspect="1"/>
          </p:cNvPicPr>
          <p:nvPr/>
        </p:nvPicPr>
        <p:blipFill>
          <a:blip r:embed="rId3"/>
          <a:stretch>
            <a:fillRect/>
          </a:stretch>
        </p:blipFill>
        <p:spPr>
          <a:xfrm>
            <a:off x="4582800" y="1547968"/>
            <a:ext cx="4212686" cy="1346400"/>
          </a:xfrm>
          <a:prstGeom prst="rect">
            <a:avLst/>
          </a:prstGeom>
        </p:spPr>
      </p:pic>
      <p:pic>
        <p:nvPicPr>
          <p:cNvPr id="6" name="図 5">
            <a:extLst>
              <a:ext uri="{FF2B5EF4-FFF2-40B4-BE49-F238E27FC236}">
                <a16:creationId xmlns:a16="http://schemas.microsoft.com/office/drawing/2014/main" id="{460B9CB2-1172-671A-CE05-64564CBE9010}"/>
              </a:ext>
            </a:extLst>
          </p:cNvPr>
          <p:cNvPicPr>
            <a:picLocks noChangeAspect="1"/>
          </p:cNvPicPr>
          <p:nvPr/>
        </p:nvPicPr>
        <p:blipFill>
          <a:blip r:embed="rId4"/>
          <a:stretch>
            <a:fillRect/>
          </a:stretch>
        </p:blipFill>
        <p:spPr>
          <a:xfrm>
            <a:off x="288000" y="1547968"/>
            <a:ext cx="4212686" cy="1346400"/>
          </a:xfrm>
          <a:prstGeom prst="rect">
            <a:avLst/>
          </a:prstGeom>
        </p:spPr>
      </p:pic>
      <p:sp>
        <p:nvSpPr>
          <p:cNvPr id="7" name="テキスト プレースホルダー 2">
            <a:extLst>
              <a:ext uri="{FF2B5EF4-FFF2-40B4-BE49-F238E27FC236}">
                <a16:creationId xmlns:a16="http://schemas.microsoft.com/office/drawing/2014/main" id="{EB272790-9661-FACD-1A21-90B7F9EC492A}"/>
              </a:ext>
            </a:extLst>
          </p:cNvPr>
          <p:cNvSpPr txBox="1">
            <a:spLocks/>
          </p:cNvSpPr>
          <p:nvPr/>
        </p:nvSpPr>
        <p:spPr>
          <a:xfrm>
            <a:off x="251520" y="1090800"/>
            <a:ext cx="8532480" cy="36004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物件台帳画面</a:t>
            </a: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9" name="テキスト ボックス 8">
            <a:extLst>
              <a:ext uri="{FF2B5EF4-FFF2-40B4-BE49-F238E27FC236}">
                <a16:creationId xmlns:a16="http://schemas.microsoft.com/office/drawing/2014/main" id="{E7CB5272-40C6-6BA5-0C7A-4AE2975C3E13}"/>
              </a:ext>
            </a:extLst>
          </p:cNvPr>
          <p:cNvSpPr txBox="1"/>
          <p:nvPr/>
        </p:nvSpPr>
        <p:spPr>
          <a:xfrm>
            <a:off x="307658" y="1310400"/>
            <a:ext cx="2392134"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会計台帳</a:t>
            </a:r>
          </a:p>
        </p:txBody>
      </p:sp>
      <p:sp>
        <p:nvSpPr>
          <p:cNvPr id="10" name="テキスト ボックス 9">
            <a:extLst>
              <a:ext uri="{FF2B5EF4-FFF2-40B4-BE49-F238E27FC236}">
                <a16:creationId xmlns:a16="http://schemas.microsoft.com/office/drawing/2014/main" id="{57C0AE4A-A21A-B2EB-008E-5973CC8ECDA2}"/>
              </a:ext>
            </a:extLst>
          </p:cNvPr>
          <p:cNvSpPr txBox="1"/>
          <p:nvPr/>
        </p:nvSpPr>
        <p:spPr>
          <a:xfrm>
            <a:off x="4592134" y="1310400"/>
            <a:ext cx="2860186"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税務台帳</a:t>
            </a:r>
            <a:endParaRPr kumimoji="1" lang="ja-JP" altLang="en-US" sz="1000" dirty="0">
              <a:solidFill>
                <a:schemeClr val="tx1">
                  <a:lumMod val="75000"/>
                  <a:lumOff val="25000"/>
                </a:schemeClr>
              </a:solidFill>
              <a:latin typeface="+mn-ea"/>
            </a:endParaRPr>
          </a:p>
        </p:txBody>
      </p:sp>
      <p:sp>
        <p:nvSpPr>
          <p:cNvPr id="11" name="正方形/長方形 10">
            <a:extLst>
              <a:ext uri="{FF2B5EF4-FFF2-40B4-BE49-F238E27FC236}">
                <a16:creationId xmlns:a16="http://schemas.microsoft.com/office/drawing/2014/main" id="{A1798EA1-1EEA-CDFE-9DDC-34A8916C0A1D}"/>
              </a:ext>
            </a:extLst>
          </p:cNvPr>
          <p:cNvSpPr/>
          <p:nvPr/>
        </p:nvSpPr>
        <p:spPr>
          <a:xfrm>
            <a:off x="2195736" y="2106449"/>
            <a:ext cx="2111307" cy="2132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7618196-7AB2-FA19-4AA7-2FC61FD8473C}"/>
              </a:ext>
            </a:extLst>
          </p:cNvPr>
          <p:cNvSpPr/>
          <p:nvPr/>
        </p:nvSpPr>
        <p:spPr>
          <a:xfrm>
            <a:off x="6457137" y="2031690"/>
            <a:ext cx="2111307" cy="2132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2D3CC73-BB99-9706-DCB2-039D9B23E678}"/>
              </a:ext>
            </a:extLst>
          </p:cNvPr>
          <p:cNvSpPr/>
          <p:nvPr/>
        </p:nvSpPr>
        <p:spPr>
          <a:xfrm>
            <a:off x="539551" y="2535746"/>
            <a:ext cx="3945600" cy="3168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5D334473-B1E7-E386-FA18-6F1F1BD5DE79}"/>
              </a:ext>
            </a:extLst>
          </p:cNvPr>
          <p:cNvCxnSpPr>
            <a:cxnSpLocks/>
          </p:cNvCxnSpPr>
          <p:nvPr/>
        </p:nvCxnSpPr>
        <p:spPr>
          <a:xfrm>
            <a:off x="3167844" y="2316971"/>
            <a:ext cx="0" cy="2187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線吹き出し 2 (枠付き) 7">
            <a:extLst>
              <a:ext uri="{FF2B5EF4-FFF2-40B4-BE49-F238E27FC236}">
                <a16:creationId xmlns:a16="http://schemas.microsoft.com/office/drawing/2014/main" id="{9941230D-86D2-9E89-F212-56941240CB1A}"/>
              </a:ext>
            </a:extLst>
          </p:cNvPr>
          <p:cNvSpPr/>
          <p:nvPr/>
        </p:nvSpPr>
        <p:spPr>
          <a:xfrm>
            <a:off x="1367647" y="3314788"/>
            <a:ext cx="2700297" cy="432000"/>
          </a:xfrm>
          <a:prstGeom prst="borderCallout2">
            <a:avLst>
              <a:gd name="adj1" fmla="val -1110"/>
              <a:gd name="adj2" fmla="val 49667"/>
              <a:gd name="adj3" fmla="val -49481"/>
              <a:gd name="adj4" fmla="val 39295"/>
              <a:gd name="adj5" fmla="val -127712"/>
              <a:gd name="adj6" fmla="val 3178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リース会計処理区分は「売買処理」を設定します</a:t>
            </a:r>
            <a:endParaRPr lang="en-US" altLang="ja-JP" sz="900" dirty="0"/>
          </a:p>
        </p:txBody>
      </p:sp>
      <p:cxnSp>
        <p:nvCxnSpPr>
          <p:cNvPr id="17" name="直線矢印コネクタ 16">
            <a:extLst>
              <a:ext uri="{FF2B5EF4-FFF2-40B4-BE49-F238E27FC236}">
                <a16:creationId xmlns:a16="http://schemas.microsoft.com/office/drawing/2014/main" id="{E99AB97E-1FAE-C82A-76EE-B3FEE67A5F7A}"/>
              </a:ext>
            </a:extLst>
          </p:cNvPr>
          <p:cNvCxnSpPr>
            <a:cxnSpLocks/>
            <a:stCxn id="12" idx="2"/>
          </p:cNvCxnSpPr>
          <p:nvPr/>
        </p:nvCxnSpPr>
        <p:spPr>
          <a:xfrm flipH="1">
            <a:off x="7512790" y="2244963"/>
            <a:ext cx="1" cy="2819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5C27666A-5996-A284-8B6B-A6B05DEC575A}"/>
              </a:ext>
            </a:extLst>
          </p:cNvPr>
          <p:cNvSpPr/>
          <p:nvPr/>
        </p:nvSpPr>
        <p:spPr>
          <a:xfrm>
            <a:off x="4759200" y="2535746"/>
            <a:ext cx="4014000" cy="2988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線吹き出し 2 (枠付き) 7">
            <a:extLst>
              <a:ext uri="{FF2B5EF4-FFF2-40B4-BE49-F238E27FC236}">
                <a16:creationId xmlns:a16="http://schemas.microsoft.com/office/drawing/2014/main" id="{D7A90F1A-69A4-813E-BA27-9D3F332ED4DF}"/>
              </a:ext>
            </a:extLst>
          </p:cNvPr>
          <p:cNvSpPr/>
          <p:nvPr/>
        </p:nvSpPr>
        <p:spPr>
          <a:xfrm>
            <a:off x="5468183" y="3314788"/>
            <a:ext cx="2884235" cy="432000"/>
          </a:xfrm>
          <a:prstGeom prst="borderCallout2">
            <a:avLst>
              <a:gd name="adj1" fmla="val -1110"/>
              <a:gd name="adj2" fmla="val 49667"/>
              <a:gd name="adj3" fmla="val -51405"/>
              <a:gd name="adj4" fmla="val 38830"/>
              <a:gd name="adj5" fmla="val -108469"/>
              <a:gd name="adj6" fmla="val 3381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リース会計処理区分は「賃貸借処理」を設定します</a:t>
            </a:r>
            <a:endParaRPr lang="en-US" altLang="ja-JP" sz="900" dirty="0"/>
          </a:p>
        </p:txBody>
      </p:sp>
      <p:sp>
        <p:nvSpPr>
          <p:cNvPr id="23" name="タイトル 3">
            <a:extLst>
              <a:ext uri="{FF2B5EF4-FFF2-40B4-BE49-F238E27FC236}">
                <a16:creationId xmlns:a16="http://schemas.microsoft.com/office/drawing/2014/main" id="{3DDE6DDB-F4BC-0D24-D722-A3E985A23116}"/>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⑦．</a:t>
            </a:r>
            <a:r>
              <a:rPr lang="ja-JP" altLang="en-US" sz="1600" kern="100" dirty="0">
                <a:latin typeface="+mn-ea"/>
                <a:cs typeface="Times New Roman" panose="02020603050405020304" pitchFamily="18" charset="0"/>
              </a:rPr>
              <a:t>リースの税務台帳追加対応</a:t>
            </a:r>
            <a:endParaRPr kumimoji="1" lang="ja-JP" altLang="en-US" sz="1800" dirty="0"/>
          </a:p>
        </p:txBody>
      </p:sp>
      <p:cxnSp>
        <p:nvCxnSpPr>
          <p:cNvPr id="24" name="直線コネクタ 23">
            <a:extLst>
              <a:ext uri="{FF2B5EF4-FFF2-40B4-BE49-F238E27FC236}">
                <a16:creationId xmlns:a16="http://schemas.microsoft.com/office/drawing/2014/main" id="{AF641976-CD64-C4BB-5C89-FCABCB3E85E4}"/>
              </a:ext>
            </a:extLst>
          </p:cNvPr>
          <p:cNvCxnSpPr>
            <a:cxnSpLocks/>
          </p:cNvCxnSpPr>
          <p:nvPr/>
        </p:nvCxnSpPr>
        <p:spPr>
          <a:xfrm>
            <a:off x="4535996" y="1275606"/>
            <a:ext cx="0" cy="284431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FA0F6AAF-040C-5E1B-A7C2-EBD0115A3F15}"/>
              </a:ext>
            </a:extLst>
          </p:cNvPr>
          <p:cNvPicPr>
            <a:picLocks noChangeAspect="1"/>
          </p:cNvPicPr>
          <p:nvPr/>
        </p:nvPicPr>
        <p:blipFill>
          <a:blip r:embed="rId5"/>
          <a:stretch>
            <a:fillRect/>
          </a:stretch>
        </p:blipFill>
        <p:spPr>
          <a:xfrm>
            <a:off x="567719" y="2560058"/>
            <a:ext cx="3896269" cy="266737"/>
          </a:xfrm>
          <a:prstGeom prst="rect">
            <a:avLst/>
          </a:prstGeom>
          <a:ln>
            <a:solidFill>
              <a:schemeClr val="tx1"/>
            </a:solidFill>
          </a:ln>
        </p:spPr>
      </p:pic>
      <p:pic>
        <p:nvPicPr>
          <p:cNvPr id="31" name="図 30">
            <a:extLst>
              <a:ext uri="{FF2B5EF4-FFF2-40B4-BE49-F238E27FC236}">
                <a16:creationId xmlns:a16="http://schemas.microsoft.com/office/drawing/2014/main" id="{EB540E04-338E-1426-BACA-BA5464F79D77}"/>
              </a:ext>
            </a:extLst>
          </p:cNvPr>
          <p:cNvPicPr>
            <a:picLocks noChangeAspect="1"/>
          </p:cNvPicPr>
          <p:nvPr/>
        </p:nvPicPr>
        <p:blipFill>
          <a:blip r:embed="rId6"/>
          <a:stretch>
            <a:fillRect/>
          </a:stretch>
        </p:blipFill>
        <p:spPr>
          <a:xfrm>
            <a:off x="4788024" y="2558704"/>
            <a:ext cx="3962953" cy="247685"/>
          </a:xfrm>
          <a:prstGeom prst="rect">
            <a:avLst/>
          </a:prstGeom>
          <a:ln>
            <a:solidFill>
              <a:schemeClr val="tx1"/>
            </a:solidFill>
          </a:ln>
        </p:spPr>
      </p:pic>
      <p:sp>
        <p:nvSpPr>
          <p:cNvPr id="4" name="フッター プレースホルダー 4">
            <a:extLst>
              <a:ext uri="{FF2B5EF4-FFF2-40B4-BE49-F238E27FC236}">
                <a16:creationId xmlns:a16="http://schemas.microsoft.com/office/drawing/2014/main" id="{8CD8EB05-B3F4-39BB-BC96-BE65CCA47E7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6852055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EB176-ECF4-F8A9-4FED-81F3F0AC674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7C7D4AB-EAE3-19DE-D446-7ABE7A69DC7E}"/>
              </a:ext>
            </a:extLst>
          </p:cNvPr>
          <p:cNvSpPr>
            <a:spLocks noGrp="1"/>
          </p:cNvSpPr>
          <p:nvPr>
            <p:ph type="sldNum" sz="quarter" idx="12"/>
          </p:nvPr>
        </p:nvSpPr>
        <p:spPr/>
        <p:txBody>
          <a:bodyPr/>
          <a:lstStyle/>
          <a:p>
            <a:fld id="{78AE49ED-73EF-499C-8307-28EB0E7CF529}" type="slidenum">
              <a:rPr kumimoji="1" lang="ja-JP" altLang="en-US" smtClean="0"/>
              <a:t>105</a:t>
            </a:fld>
            <a:endParaRPr kumimoji="1" lang="ja-JP" altLang="en-US" dirty="0"/>
          </a:p>
        </p:txBody>
      </p:sp>
      <p:pic>
        <p:nvPicPr>
          <p:cNvPr id="3" name="図 2">
            <a:extLst>
              <a:ext uri="{FF2B5EF4-FFF2-40B4-BE49-F238E27FC236}">
                <a16:creationId xmlns:a16="http://schemas.microsoft.com/office/drawing/2014/main" id="{5BD42AB6-7D5B-705A-1B00-06FFFE32CF00}"/>
              </a:ext>
            </a:extLst>
          </p:cNvPr>
          <p:cNvPicPr>
            <a:picLocks noChangeAspect="1"/>
          </p:cNvPicPr>
          <p:nvPr/>
        </p:nvPicPr>
        <p:blipFill>
          <a:blip r:embed="rId3"/>
          <a:stretch>
            <a:fillRect/>
          </a:stretch>
        </p:blipFill>
        <p:spPr>
          <a:xfrm>
            <a:off x="288000" y="1548001"/>
            <a:ext cx="4212000" cy="2785355"/>
          </a:xfrm>
          <a:prstGeom prst="rect">
            <a:avLst/>
          </a:prstGeom>
        </p:spPr>
      </p:pic>
      <p:sp>
        <p:nvSpPr>
          <p:cNvPr id="6" name="テキスト プレースホルダー 2">
            <a:extLst>
              <a:ext uri="{FF2B5EF4-FFF2-40B4-BE49-F238E27FC236}">
                <a16:creationId xmlns:a16="http://schemas.microsoft.com/office/drawing/2014/main" id="{71176AAC-F505-EEE4-B93C-0DAD62B5D32F}"/>
              </a:ext>
            </a:extLst>
          </p:cNvPr>
          <p:cNvSpPr txBox="1">
            <a:spLocks/>
          </p:cNvSpPr>
          <p:nvPr/>
        </p:nvSpPr>
        <p:spPr>
          <a:xfrm>
            <a:off x="251520" y="10908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「科目情報」画面</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線吹き出し 2 (枠付き) 7">
            <a:extLst>
              <a:ext uri="{FF2B5EF4-FFF2-40B4-BE49-F238E27FC236}">
                <a16:creationId xmlns:a16="http://schemas.microsoft.com/office/drawing/2014/main" id="{A3D5379E-B2E9-0EF7-C45D-234ABC3F53DF}"/>
              </a:ext>
            </a:extLst>
          </p:cNvPr>
          <p:cNvSpPr/>
          <p:nvPr/>
        </p:nvSpPr>
        <p:spPr>
          <a:xfrm>
            <a:off x="1786586" y="2751842"/>
            <a:ext cx="2628292" cy="648000"/>
          </a:xfrm>
          <a:prstGeom prst="borderCallout2">
            <a:avLst>
              <a:gd name="adj1" fmla="val 55670"/>
              <a:gd name="adj2" fmla="val -2903"/>
              <a:gd name="adj3" fmla="val 66306"/>
              <a:gd name="adj4" fmla="val -18353"/>
              <a:gd name="adj5" fmla="val 134238"/>
              <a:gd name="adj6" fmla="val -3403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新リース会計基準における、オペレーティング</a:t>
            </a:r>
            <a:endParaRPr kumimoji="1" lang="en-US" altLang="ja-JP" sz="900" dirty="0"/>
          </a:p>
          <a:p>
            <a:r>
              <a:rPr kumimoji="1" lang="ja-JP" altLang="en-US" sz="900" dirty="0"/>
              <a:t>リースの消費税科目として「</a:t>
            </a:r>
            <a:r>
              <a:rPr kumimoji="1" lang="en-US" altLang="ja-JP" sz="900" dirty="0"/>
              <a:t>OP</a:t>
            </a:r>
            <a:r>
              <a:rPr kumimoji="1" lang="ja-JP" altLang="en-US" sz="900" dirty="0"/>
              <a:t>リース消費税」</a:t>
            </a:r>
            <a:endParaRPr kumimoji="1" lang="en-US" altLang="ja-JP" sz="900" dirty="0"/>
          </a:p>
          <a:p>
            <a:r>
              <a:rPr kumimoji="1" lang="ja-JP" altLang="en-US" sz="900" dirty="0"/>
              <a:t>を設定します</a:t>
            </a:r>
            <a:endParaRPr kumimoji="1" lang="en-US" altLang="ja-JP" sz="900" dirty="0"/>
          </a:p>
        </p:txBody>
      </p:sp>
      <p:sp>
        <p:nvSpPr>
          <p:cNvPr id="8" name="正方形/長方形 7">
            <a:extLst>
              <a:ext uri="{FF2B5EF4-FFF2-40B4-BE49-F238E27FC236}">
                <a16:creationId xmlns:a16="http://schemas.microsoft.com/office/drawing/2014/main" id="{4F2A5AB0-E635-30B7-8B98-B2C2DA150AE8}"/>
              </a:ext>
            </a:extLst>
          </p:cNvPr>
          <p:cNvSpPr>
            <a:spLocks/>
          </p:cNvSpPr>
          <p:nvPr/>
        </p:nvSpPr>
        <p:spPr>
          <a:xfrm>
            <a:off x="287525" y="3615978"/>
            <a:ext cx="4140000" cy="1008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6A61D028-14A0-B960-FD10-C7FA6107E828}"/>
              </a:ext>
            </a:extLst>
          </p:cNvPr>
          <p:cNvPicPr>
            <a:picLocks noChangeAspect="1"/>
          </p:cNvPicPr>
          <p:nvPr/>
        </p:nvPicPr>
        <p:blipFill>
          <a:blip r:embed="rId4"/>
          <a:stretch>
            <a:fillRect/>
          </a:stretch>
        </p:blipFill>
        <p:spPr>
          <a:xfrm>
            <a:off x="367175" y="3686505"/>
            <a:ext cx="4020587" cy="854512"/>
          </a:xfrm>
          <a:prstGeom prst="rect">
            <a:avLst/>
          </a:prstGeom>
          <a:ln>
            <a:solidFill>
              <a:schemeClr val="tx1"/>
            </a:solidFill>
          </a:ln>
        </p:spPr>
      </p:pic>
      <p:sp>
        <p:nvSpPr>
          <p:cNvPr id="12" name="タイトル 3">
            <a:extLst>
              <a:ext uri="{FF2B5EF4-FFF2-40B4-BE49-F238E27FC236}">
                <a16:creationId xmlns:a16="http://schemas.microsoft.com/office/drawing/2014/main" id="{49C9B49B-B568-3F20-19E4-385C2324E53E}"/>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⑦．</a:t>
            </a:r>
            <a:r>
              <a:rPr lang="ja-JP" altLang="en-US" sz="1600" kern="100" dirty="0">
                <a:latin typeface="+mn-ea"/>
                <a:cs typeface="Times New Roman" panose="02020603050405020304" pitchFamily="18" charset="0"/>
              </a:rPr>
              <a:t>リースの税務台帳追加対応</a:t>
            </a:r>
            <a:endParaRPr kumimoji="1" lang="ja-JP" altLang="en-US" sz="1800" dirty="0"/>
          </a:p>
        </p:txBody>
      </p:sp>
      <p:sp>
        <p:nvSpPr>
          <p:cNvPr id="4" name="テキスト ボックス 3">
            <a:extLst>
              <a:ext uri="{FF2B5EF4-FFF2-40B4-BE49-F238E27FC236}">
                <a16:creationId xmlns:a16="http://schemas.microsoft.com/office/drawing/2014/main" id="{8A507F1B-9F87-F925-F7F5-238926ED3C72}"/>
              </a:ext>
            </a:extLst>
          </p:cNvPr>
          <p:cNvSpPr txBox="1"/>
          <p:nvPr/>
        </p:nvSpPr>
        <p:spPr>
          <a:xfrm>
            <a:off x="307658" y="1310400"/>
            <a:ext cx="2392134"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会計台帳</a:t>
            </a:r>
          </a:p>
        </p:txBody>
      </p:sp>
      <p:sp>
        <p:nvSpPr>
          <p:cNvPr id="10" name="テキスト ボックス 9">
            <a:extLst>
              <a:ext uri="{FF2B5EF4-FFF2-40B4-BE49-F238E27FC236}">
                <a16:creationId xmlns:a16="http://schemas.microsoft.com/office/drawing/2014/main" id="{1F6355E4-3205-5049-8C6E-F0DA9A4332C0}"/>
              </a:ext>
            </a:extLst>
          </p:cNvPr>
          <p:cNvSpPr txBox="1"/>
          <p:nvPr/>
        </p:nvSpPr>
        <p:spPr>
          <a:xfrm>
            <a:off x="4592134" y="1310400"/>
            <a:ext cx="2860186"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税務台帳</a:t>
            </a:r>
            <a:endParaRPr kumimoji="1" lang="ja-JP" altLang="en-US" sz="1000" dirty="0">
              <a:solidFill>
                <a:schemeClr val="tx1">
                  <a:lumMod val="75000"/>
                  <a:lumOff val="25000"/>
                </a:schemeClr>
              </a:solidFill>
              <a:latin typeface="+mn-ea"/>
            </a:endParaRPr>
          </a:p>
        </p:txBody>
      </p:sp>
      <p:cxnSp>
        <p:nvCxnSpPr>
          <p:cNvPr id="11" name="直線コネクタ 10">
            <a:extLst>
              <a:ext uri="{FF2B5EF4-FFF2-40B4-BE49-F238E27FC236}">
                <a16:creationId xmlns:a16="http://schemas.microsoft.com/office/drawing/2014/main" id="{BA03CCDD-0B1D-6848-ECEB-539F45B4E870}"/>
              </a:ext>
            </a:extLst>
          </p:cNvPr>
          <p:cNvCxnSpPr>
            <a:cxnSpLocks/>
          </p:cNvCxnSpPr>
          <p:nvPr/>
        </p:nvCxnSpPr>
        <p:spPr>
          <a:xfrm>
            <a:off x="4535996" y="1275606"/>
            <a:ext cx="0" cy="284431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線吹き出し 2 (枠付き) 7">
            <a:extLst>
              <a:ext uri="{FF2B5EF4-FFF2-40B4-BE49-F238E27FC236}">
                <a16:creationId xmlns:a16="http://schemas.microsoft.com/office/drawing/2014/main" id="{49F4602F-1399-BEB7-AA41-9F1F6DE527B1}"/>
              </a:ext>
            </a:extLst>
          </p:cNvPr>
          <p:cNvSpPr/>
          <p:nvPr/>
        </p:nvSpPr>
        <p:spPr>
          <a:xfrm>
            <a:off x="4932500" y="2750400"/>
            <a:ext cx="2988000" cy="5867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税務台帳の場合は、科目情報は登録しません</a:t>
            </a:r>
            <a:endParaRPr lang="en-US" altLang="ja-JP" sz="900" dirty="0"/>
          </a:p>
        </p:txBody>
      </p:sp>
      <p:sp>
        <p:nvSpPr>
          <p:cNvPr id="14" name="フッター プレースホルダー 4">
            <a:extLst>
              <a:ext uri="{FF2B5EF4-FFF2-40B4-BE49-F238E27FC236}">
                <a16:creationId xmlns:a16="http://schemas.microsoft.com/office/drawing/2014/main" id="{6D666D1E-2B6F-5905-551F-EAB8651B6591}"/>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5707544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E0184-91EF-DD6E-B5B2-409D9021471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967B6D7-DCD2-716D-7F2B-76A7347523E4}"/>
              </a:ext>
            </a:extLst>
          </p:cNvPr>
          <p:cNvSpPr>
            <a:spLocks noGrp="1"/>
          </p:cNvSpPr>
          <p:nvPr>
            <p:ph type="sldNum" sz="quarter" idx="12"/>
          </p:nvPr>
        </p:nvSpPr>
        <p:spPr/>
        <p:txBody>
          <a:bodyPr/>
          <a:lstStyle/>
          <a:p>
            <a:fld id="{78AE49ED-73EF-499C-8307-28EB0E7CF529}" type="slidenum">
              <a:rPr kumimoji="1" lang="ja-JP" altLang="en-US" smtClean="0"/>
              <a:t>106</a:t>
            </a:fld>
            <a:endParaRPr kumimoji="1" lang="ja-JP" altLang="en-US" dirty="0"/>
          </a:p>
        </p:txBody>
      </p:sp>
      <p:sp>
        <p:nvSpPr>
          <p:cNvPr id="3" name="テキスト プレースホルダー 2">
            <a:extLst>
              <a:ext uri="{FF2B5EF4-FFF2-40B4-BE49-F238E27FC236}">
                <a16:creationId xmlns:a16="http://schemas.microsoft.com/office/drawing/2014/main" id="{C144ED2F-98F8-E866-B3E1-8082B3F95D86}"/>
              </a:ext>
            </a:extLst>
          </p:cNvPr>
          <p:cNvSpPr txBox="1">
            <a:spLocks/>
          </p:cNvSpPr>
          <p:nvPr/>
        </p:nvSpPr>
        <p:spPr>
          <a:xfrm>
            <a:off x="251520" y="1090800"/>
            <a:ext cx="8532480" cy="36004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台帳画面</a:t>
            </a:r>
            <a:endParaRPr lang="en-US" altLang="ja-JP" sz="1000" b="1" dirty="0">
              <a:solidFill>
                <a:schemeClr val="tx1">
                  <a:lumMod val="75000"/>
                  <a:lumOff val="25000"/>
                </a:schemeClr>
              </a:solidFill>
            </a:endParaRPr>
          </a:p>
          <a:p>
            <a:pPr>
              <a:lnSpc>
                <a:spcPts val="1900"/>
              </a:lnSpc>
              <a:buClr>
                <a:srgbClr val="F9BE00"/>
              </a:buClr>
            </a:pP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90EA00DE-033F-C287-83A0-501A52AB0AD7}"/>
              </a:ext>
            </a:extLst>
          </p:cNvPr>
          <p:cNvSpPr txBox="1"/>
          <p:nvPr/>
        </p:nvSpPr>
        <p:spPr>
          <a:xfrm>
            <a:off x="307658" y="1310400"/>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会計台帳</a:t>
            </a:r>
            <a:endParaRPr kumimoji="1" lang="ja-JP" altLang="en-US" sz="1000" dirty="0">
              <a:solidFill>
                <a:schemeClr val="tx1">
                  <a:lumMod val="75000"/>
                  <a:lumOff val="25000"/>
                </a:schemeClr>
              </a:solidFill>
              <a:latin typeface="+mn-ea"/>
            </a:endParaRPr>
          </a:p>
        </p:txBody>
      </p:sp>
      <p:sp>
        <p:nvSpPr>
          <p:cNvPr id="7" name="正方形/長方形 6">
            <a:extLst>
              <a:ext uri="{FF2B5EF4-FFF2-40B4-BE49-F238E27FC236}">
                <a16:creationId xmlns:a16="http://schemas.microsoft.com/office/drawing/2014/main" id="{370BB61A-0B99-5725-B2CF-6E95454AE466}"/>
              </a:ext>
            </a:extLst>
          </p:cNvPr>
          <p:cNvSpPr/>
          <p:nvPr/>
        </p:nvSpPr>
        <p:spPr>
          <a:xfrm>
            <a:off x="395535" y="3873020"/>
            <a:ext cx="2304000" cy="2132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30270533-69CC-B8C7-3FD3-13EA0AF3CBED}"/>
              </a:ext>
            </a:extLst>
          </p:cNvPr>
          <p:cNvCxnSpPr>
            <a:cxnSpLocks/>
          </p:cNvCxnSpPr>
          <p:nvPr/>
        </p:nvCxnSpPr>
        <p:spPr>
          <a:xfrm>
            <a:off x="1943708" y="4086293"/>
            <a:ext cx="0" cy="252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A0AEAEAD-703C-3BEB-9170-E77617B3F695}"/>
              </a:ext>
            </a:extLst>
          </p:cNvPr>
          <p:cNvPicPr>
            <a:picLocks noChangeAspect="1"/>
          </p:cNvPicPr>
          <p:nvPr/>
        </p:nvPicPr>
        <p:blipFill>
          <a:blip r:embed="rId3"/>
          <a:stretch>
            <a:fillRect/>
          </a:stretch>
        </p:blipFill>
        <p:spPr>
          <a:xfrm>
            <a:off x="309606" y="1548000"/>
            <a:ext cx="5045333" cy="2661905"/>
          </a:xfrm>
          <a:prstGeom prst="rect">
            <a:avLst/>
          </a:prstGeom>
        </p:spPr>
      </p:pic>
      <p:pic>
        <p:nvPicPr>
          <p:cNvPr id="10" name="図 9">
            <a:extLst>
              <a:ext uri="{FF2B5EF4-FFF2-40B4-BE49-F238E27FC236}">
                <a16:creationId xmlns:a16="http://schemas.microsoft.com/office/drawing/2014/main" id="{07BC043E-F4F4-3582-7E9B-EFF0018BC98C}"/>
              </a:ext>
            </a:extLst>
          </p:cNvPr>
          <p:cNvPicPr>
            <a:picLocks noChangeAspect="1"/>
          </p:cNvPicPr>
          <p:nvPr/>
        </p:nvPicPr>
        <p:blipFill>
          <a:blip r:embed="rId4"/>
          <a:stretch>
            <a:fillRect/>
          </a:stretch>
        </p:blipFill>
        <p:spPr>
          <a:xfrm>
            <a:off x="359994" y="3905093"/>
            <a:ext cx="6851336" cy="364668"/>
          </a:xfrm>
          <a:prstGeom prst="rect">
            <a:avLst/>
          </a:prstGeom>
          <a:ln>
            <a:solidFill>
              <a:schemeClr val="tx1"/>
            </a:solidFill>
          </a:ln>
        </p:spPr>
      </p:pic>
      <p:sp>
        <p:nvSpPr>
          <p:cNvPr id="11" name="正方形/長方形 10">
            <a:extLst>
              <a:ext uri="{FF2B5EF4-FFF2-40B4-BE49-F238E27FC236}">
                <a16:creationId xmlns:a16="http://schemas.microsoft.com/office/drawing/2014/main" id="{9C84DA7C-BFCF-18DD-FFD0-DA993AF59836}"/>
              </a:ext>
            </a:extLst>
          </p:cNvPr>
          <p:cNvSpPr/>
          <p:nvPr/>
        </p:nvSpPr>
        <p:spPr>
          <a:xfrm>
            <a:off x="359532" y="3886722"/>
            <a:ext cx="6876000" cy="396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線吹き出し 2 (枠付き) 7">
            <a:extLst>
              <a:ext uri="{FF2B5EF4-FFF2-40B4-BE49-F238E27FC236}">
                <a16:creationId xmlns:a16="http://schemas.microsoft.com/office/drawing/2014/main" id="{CCE7C861-865A-162B-5C06-74BD237385E8}"/>
              </a:ext>
            </a:extLst>
          </p:cNvPr>
          <p:cNvSpPr/>
          <p:nvPr/>
        </p:nvSpPr>
        <p:spPr>
          <a:xfrm>
            <a:off x="4247964" y="3039802"/>
            <a:ext cx="2963366" cy="432000"/>
          </a:xfrm>
          <a:prstGeom prst="borderCallout2">
            <a:avLst>
              <a:gd name="adj1" fmla="val 104565"/>
              <a:gd name="adj2" fmla="val 50041"/>
              <a:gd name="adj3" fmla="val 146994"/>
              <a:gd name="adj4" fmla="val 47170"/>
              <a:gd name="adj5" fmla="val 196028"/>
              <a:gd name="adj6" fmla="val 3790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解約不能</a:t>
            </a:r>
            <a:r>
              <a:rPr lang="en-US" altLang="ja-JP" sz="900" dirty="0"/>
              <a:t>OL</a:t>
            </a:r>
            <a:r>
              <a:rPr lang="ja-JP" altLang="en-US" sz="900" dirty="0"/>
              <a:t>か、解約可能</a:t>
            </a:r>
            <a:r>
              <a:rPr lang="en-US" altLang="ja-JP" sz="900" dirty="0"/>
              <a:t>OL</a:t>
            </a:r>
            <a:r>
              <a:rPr lang="ja-JP" altLang="en-US" sz="900" dirty="0"/>
              <a:t>のどちらかを指定します</a:t>
            </a:r>
            <a:endParaRPr lang="en-US" altLang="ja-JP" sz="900" dirty="0"/>
          </a:p>
        </p:txBody>
      </p:sp>
      <p:sp>
        <p:nvSpPr>
          <p:cNvPr id="15" name="タイトル 3">
            <a:extLst>
              <a:ext uri="{FF2B5EF4-FFF2-40B4-BE49-F238E27FC236}">
                <a16:creationId xmlns:a16="http://schemas.microsoft.com/office/drawing/2014/main" id="{BF92FA71-F82C-1075-2C49-FC00DF46F821}"/>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⑦．</a:t>
            </a:r>
            <a:r>
              <a:rPr lang="ja-JP" altLang="en-US" sz="1600" kern="100" dirty="0">
                <a:latin typeface="+mn-ea"/>
                <a:cs typeface="Times New Roman" panose="02020603050405020304" pitchFamily="18" charset="0"/>
              </a:rPr>
              <a:t>リースの税務台帳追加対応</a:t>
            </a:r>
            <a:endParaRPr kumimoji="1" lang="ja-JP" altLang="en-US" sz="1800" dirty="0"/>
          </a:p>
        </p:txBody>
      </p:sp>
      <p:sp>
        <p:nvSpPr>
          <p:cNvPr id="4" name="フッター プレースホルダー 4">
            <a:extLst>
              <a:ext uri="{FF2B5EF4-FFF2-40B4-BE49-F238E27FC236}">
                <a16:creationId xmlns:a16="http://schemas.microsoft.com/office/drawing/2014/main" id="{49ABE036-4D09-54CC-2B02-7E3BE3A8795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2130595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7B6DC-90C4-8AF4-6871-F54DDC52191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807489-F029-C28A-A84A-26FBF33CF1DC}"/>
              </a:ext>
            </a:extLst>
          </p:cNvPr>
          <p:cNvSpPr>
            <a:spLocks noGrp="1"/>
          </p:cNvSpPr>
          <p:nvPr>
            <p:ph type="sldNum" sz="quarter" idx="12"/>
          </p:nvPr>
        </p:nvSpPr>
        <p:spPr/>
        <p:txBody>
          <a:bodyPr/>
          <a:lstStyle/>
          <a:p>
            <a:fld id="{78AE49ED-73EF-499C-8307-28EB0E7CF529}" type="slidenum">
              <a:rPr kumimoji="1" lang="ja-JP" altLang="en-US" smtClean="0"/>
              <a:t>107</a:t>
            </a:fld>
            <a:endParaRPr kumimoji="1" lang="ja-JP" altLang="en-US" dirty="0"/>
          </a:p>
        </p:txBody>
      </p:sp>
      <p:pic>
        <p:nvPicPr>
          <p:cNvPr id="3" name="図 2">
            <a:extLst>
              <a:ext uri="{FF2B5EF4-FFF2-40B4-BE49-F238E27FC236}">
                <a16:creationId xmlns:a16="http://schemas.microsoft.com/office/drawing/2014/main" id="{C3C082F6-E9BB-378D-3336-9B8A96699D21}"/>
              </a:ext>
            </a:extLst>
          </p:cNvPr>
          <p:cNvPicPr>
            <a:picLocks noChangeAspect="1"/>
          </p:cNvPicPr>
          <p:nvPr/>
        </p:nvPicPr>
        <p:blipFill>
          <a:blip r:embed="rId3"/>
          <a:stretch>
            <a:fillRect/>
          </a:stretch>
        </p:blipFill>
        <p:spPr>
          <a:xfrm>
            <a:off x="309600" y="1548000"/>
            <a:ext cx="5042481" cy="2660400"/>
          </a:xfrm>
          <a:prstGeom prst="rect">
            <a:avLst/>
          </a:prstGeom>
        </p:spPr>
      </p:pic>
      <p:sp>
        <p:nvSpPr>
          <p:cNvPr id="6" name="テキスト プレースホルダー 2">
            <a:extLst>
              <a:ext uri="{FF2B5EF4-FFF2-40B4-BE49-F238E27FC236}">
                <a16:creationId xmlns:a16="http://schemas.microsoft.com/office/drawing/2014/main" id="{D93F5534-9A6E-86F8-CC80-5FA91EEAB618}"/>
              </a:ext>
            </a:extLst>
          </p:cNvPr>
          <p:cNvSpPr txBox="1">
            <a:spLocks/>
          </p:cNvSpPr>
          <p:nvPr/>
        </p:nvSpPr>
        <p:spPr>
          <a:xfrm>
            <a:off x="251520" y="1090800"/>
            <a:ext cx="8532480" cy="36004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台帳画面</a:t>
            </a:r>
            <a:endParaRPr lang="en-US" altLang="ja-JP" sz="1000" b="1" dirty="0">
              <a:solidFill>
                <a:schemeClr val="tx1">
                  <a:lumMod val="75000"/>
                  <a:lumOff val="25000"/>
                </a:schemeClr>
              </a:solidFill>
            </a:endParaRPr>
          </a:p>
          <a:p>
            <a:pPr>
              <a:lnSpc>
                <a:spcPts val="1900"/>
              </a:lnSpc>
              <a:buClr>
                <a:srgbClr val="F9BE00"/>
              </a:buClr>
            </a:pP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34BA5DC8-ECEE-24B6-9F35-0C6CBED50910}"/>
              </a:ext>
            </a:extLst>
          </p:cNvPr>
          <p:cNvSpPr txBox="1"/>
          <p:nvPr/>
        </p:nvSpPr>
        <p:spPr>
          <a:xfrm>
            <a:off x="307658" y="1310400"/>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税務台帳</a:t>
            </a:r>
            <a:endParaRPr kumimoji="1" lang="ja-JP" altLang="en-US" sz="1000" dirty="0">
              <a:solidFill>
                <a:schemeClr val="tx1">
                  <a:lumMod val="75000"/>
                  <a:lumOff val="25000"/>
                </a:schemeClr>
              </a:solidFill>
              <a:latin typeface="+mn-ea"/>
            </a:endParaRPr>
          </a:p>
        </p:txBody>
      </p:sp>
      <p:pic>
        <p:nvPicPr>
          <p:cNvPr id="10" name="図 9">
            <a:extLst>
              <a:ext uri="{FF2B5EF4-FFF2-40B4-BE49-F238E27FC236}">
                <a16:creationId xmlns:a16="http://schemas.microsoft.com/office/drawing/2014/main" id="{2AAE5032-91E9-FA1C-8733-A798E0D5D8E1}"/>
              </a:ext>
            </a:extLst>
          </p:cNvPr>
          <p:cNvPicPr>
            <a:picLocks noChangeAspect="1"/>
          </p:cNvPicPr>
          <p:nvPr/>
        </p:nvPicPr>
        <p:blipFill>
          <a:blip r:embed="rId4"/>
          <a:stretch>
            <a:fillRect/>
          </a:stretch>
        </p:blipFill>
        <p:spPr>
          <a:xfrm>
            <a:off x="360000" y="3906000"/>
            <a:ext cx="6851336" cy="364668"/>
          </a:xfrm>
          <a:prstGeom prst="rect">
            <a:avLst/>
          </a:prstGeom>
          <a:ln>
            <a:solidFill>
              <a:schemeClr val="tx1"/>
            </a:solidFill>
          </a:ln>
        </p:spPr>
      </p:pic>
      <p:sp>
        <p:nvSpPr>
          <p:cNvPr id="11" name="正方形/長方形 10">
            <a:extLst>
              <a:ext uri="{FF2B5EF4-FFF2-40B4-BE49-F238E27FC236}">
                <a16:creationId xmlns:a16="http://schemas.microsoft.com/office/drawing/2014/main" id="{CF36081E-95C6-0D2B-04D9-C892032DEE48}"/>
              </a:ext>
            </a:extLst>
          </p:cNvPr>
          <p:cNvSpPr/>
          <p:nvPr/>
        </p:nvSpPr>
        <p:spPr>
          <a:xfrm>
            <a:off x="360000" y="3888000"/>
            <a:ext cx="6876000" cy="396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線吹き出し 2 (枠付き) 7">
            <a:extLst>
              <a:ext uri="{FF2B5EF4-FFF2-40B4-BE49-F238E27FC236}">
                <a16:creationId xmlns:a16="http://schemas.microsoft.com/office/drawing/2014/main" id="{E28A765F-84BC-67E1-3994-58A319379F4E}"/>
              </a:ext>
            </a:extLst>
          </p:cNvPr>
          <p:cNvSpPr/>
          <p:nvPr/>
        </p:nvSpPr>
        <p:spPr>
          <a:xfrm>
            <a:off x="4247964" y="3024000"/>
            <a:ext cx="2963366" cy="468000"/>
          </a:xfrm>
          <a:prstGeom prst="borderCallout2">
            <a:avLst>
              <a:gd name="adj1" fmla="val 104565"/>
              <a:gd name="adj2" fmla="val 50041"/>
              <a:gd name="adj3" fmla="val 144034"/>
              <a:gd name="adj4" fmla="val 44645"/>
              <a:gd name="adj5" fmla="val 183299"/>
              <a:gd name="adj6" fmla="val 337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解約不能</a:t>
            </a:r>
            <a:r>
              <a:rPr lang="en-US" altLang="ja-JP" sz="900" dirty="0"/>
              <a:t>OL</a:t>
            </a:r>
            <a:r>
              <a:rPr lang="ja-JP" altLang="en-US" sz="900" dirty="0"/>
              <a:t>か、解約可能</a:t>
            </a:r>
            <a:r>
              <a:rPr lang="en-US" altLang="ja-JP" sz="900" dirty="0"/>
              <a:t>OL</a:t>
            </a:r>
            <a:r>
              <a:rPr lang="ja-JP" altLang="en-US" sz="900" dirty="0"/>
              <a:t>のどちらかを指定します</a:t>
            </a:r>
            <a:endParaRPr lang="en-US" altLang="ja-JP" sz="900" dirty="0"/>
          </a:p>
        </p:txBody>
      </p:sp>
      <p:sp>
        <p:nvSpPr>
          <p:cNvPr id="15" name="タイトル 3">
            <a:extLst>
              <a:ext uri="{FF2B5EF4-FFF2-40B4-BE49-F238E27FC236}">
                <a16:creationId xmlns:a16="http://schemas.microsoft.com/office/drawing/2014/main" id="{2DF7026E-84A5-C19D-E335-25251B0D4B8D}"/>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⑦．</a:t>
            </a:r>
            <a:r>
              <a:rPr lang="ja-JP" altLang="en-US" sz="1600" kern="100" dirty="0">
                <a:latin typeface="+mn-ea"/>
                <a:cs typeface="Times New Roman" panose="02020603050405020304" pitchFamily="18" charset="0"/>
              </a:rPr>
              <a:t>リースの税務台帳追加対応</a:t>
            </a:r>
            <a:endParaRPr kumimoji="1" lang="ja-JP" altLang="en-US" sz="1800" dirty="0"/>
          </a:p>
        </p:txBody>
      </p:sp>
      <p:sp>
        <p:nvSpPr>
          <p:cNvPr id="4" name="フッター プレースホルダー 4">
            <a:extLst>
              <a:ext uri="{FF2B5EF4-FFF2-40B4-BE49-F238E27FC236}">
                <a16:creationId xmlns:a16="http://schemas.microsoft.com/office/drawing/2014/main" id="{7C78B8DD-1EBD-49B1-9D7E-86DCCA8F7BD3}"/>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3506856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8C759-1FC6-6F23-9905-DC778130A31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3C155C-0348-9B6B-EC38-B24A82A5ACCD}"/>
              </a:ext>
            </a:extLst>
          </p:cNvPr>
          <p:cNvSpPr>
            <a:spLocks noGrp="1"/>
          </p:cNvSpPr>
          <p:nvPr>
            <p:ph type="sldNum" sz="quarter" idx="12"/>
          </p:nvPr>
        </p:nvSpPr>
        <p:spPr/>
        <p:txBody>
          <a:bodyPr/>
          <a:lstStyle/>
          <a:p>
            <a:fld id="{78AE49ED-73EF-499C-8307-28EB0E7CF529}" type="slidenum">
              <a:rPr kumimoji="1" lang="ja-JP" altLang="en-US" smtClean="0"/>
              <a:t>108</a:t>
            </a:fld>
            <a:endParaRPr kumimoji="1" lang="ja-JP" altLang="en-US" dirty="0"/>
          </a:p>
        </p:txBody>
      </p:sp>
      <p:pic>
        <p:nvPicPr>
          <p:cNvPr id="3" name="図 2">
            <a:extLst>
              <a:ext uri="{FF2B5EF4-FFF2-40B4-BE49-F238E27FC236}">
                <a16:creationId xmlns:a16="http://schemas.microsoft.com/office/drawing/2014/main" id="{48A184AC-80D0-86B1-B083-02BCD4E7915C}"/>
              </a:ext>
            </a:extLst>
          </p:cNvPr>
          <p:cNvPicPr>
            <a:picLocks/>
          </p:cNvPicPr>
          <p:nvPr/>
        </p:nvPicPr>
        <p:blipFill>
          <a:blip r:embed="rId3"/>
          <a:stretch>
            <a:fillRect/>
          </a:stretch>
        </p:blipFill>
        <p:spPr>
          <a:xfrm>
            <a:off x="309600" y="1311610"/>
            <a:ext cx="4780800" cy="2988000"/>
          </a:xfrm>
          <a:prstGeom prst="rect">
            <a:avLst/>
          </a:prstGeom>
        </p:spPr>
      </p:pic>
      <p:pic>
        <p:nvPicPr>
          <p:cNvPr id="6" name="図 5">
            <a:extLst>
              <a:ext uri="{FF2B5EF4-FFF2-40B4-BE49-F238E27FC236}">
                <a16:creationId xmlns:a16="http://schemas.microsoft.com/office/drawing/2014/main" id="{8A83065A-1C93-C856-92DD-7550F3CEF242}"/>
              </a:ext>
            </a:extLst>
          </p:cNvPr>
          <p:cNvPicPr>
            <a:picLocks/>
          </p:cNvPicPr>
          <p:nvPr/>
        </p:nvPicPr>
        <p:blipFill>
          <a:blip r:embed="rId3"/>
          <a:stretch>
            <a:fillRect/>
          </a:stretch>
        </p:blipFill>
        <p:spPr>
          <a:xfrm>
            <a:off x="309600" y="1311610"/>
            <a:ext cx="4780800" cy="2988000"/>
          </a:xfrm>
          <a:prstGeom prst="rect">
            <a:avLst/>
          </a:prstGeom>
        </p:spPr>
      </p:pic>
      <p:pic>
        <p:nvPicPr>
          <p:cNvPr id="7" name="図 6">
            <a:extLst>
              <a:ext uri="{FF2B5EF4-FFF2-40B4-BE49-F238E27FC236}">
                <a16:creationId xmlns:a16="http://schemas.microsoft.com/office/drawing/2014/main" id="{A20A42B2-4C18-10F0-CEFE-A67643700B8C}"/>
              </a:ext>
            </a:extLst>
          </p:cNvPr>
          <p:cNvPicPr>
            <a:picLocks/>
          </p:cNvPicPr>
          <p:nvPr/>
        </p:nvPicPr>
        <p:blipFill>
          <a:blip r:embed="rId4"/>
          <a:stretch>
            <a:fillRect/>
          </a:stretch>
        </p:blipFill>
        <p:spPr>
          <a:xfrm>
            <a:off x="359532" y="3190810"/>
            <a:ext cx="6372000" cy="781200"/>
          </a:xfrm>
          <a:prstGeom prst="rect">
            <a:avLst/>
          </a:prstGeom>
          <a:ln>
            <a:noFill/>
          </a:ln>
        </p:spPr>
      </p:pic>
      <p:sp>
        <p:nvSpPr>
          <p:cNvPr id="8" name="テキスト プレースホルダー 2">
            <a:extLst>
              <a:ext uri="{FF2B5EF4-FFF2-40B4-BE49-F238E27FC236}">
                <a16:creationId xmlns:a16="http://schemas.microsoft.com/office/drawing/2014/main" id="{06633262-763C-274D-AD69-D12DFA10E550}"/>
              </a:ext>
            </a:extLst>
          </p:cNvPr>
          <p:cNvSpPr txBox="1">
            <a:spLocks/>
          </p:cNvSpPr>
          <p:nvPr/>
        </p:nvSpPr>
        <p:spPr>
          <a:xfrm>
            <a:off x="251520" y="1090800"/>
            <a:ext cx="846094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契約画面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9" name="線吹き出し 2 (枠付き) 7">
            <a:extLst>
              <a:ext uri="{FF2B5EF4-FFF2-40B4-BE49-F238E27FC236}">
                <a16:creationId xmlns:a16="http://schemas.microsoft.com/office/drawing/2014/main" id="{64ECD14A-46B0-5EAC-CA70-AFD58008DF54}"/>
              </a:ext>
            </a:extLst>
          </p:cNvPr>
          <p:cNvSpPr/>
          <p:nvPr/>
        </p:nvSpPr>
        <p:spPr>
          <a:xfrm>
            <a:off x="4572000" y="2535794"/>
            <a:ext cx="3204356" cy="432000"/>
          </a:xfrm>
          <a:prstGeom prst="borderCallout2">
            <a:avLst>
              <a:gd name="adj1" fmla="val 50172"/>
              <a:gd name="adj2" fmla="val -2142"/>
              <a:gd name="adj3" fmla="val 76802"/>
              <a:gd name="adj4" fmla="val -11052"/>
              <a:gd name="adj5" fmla="val 151813"/>
              <a:gd name="adj6" fmla="val -1678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会計処理区分に「売買＆賃貸借処理」が設定されています</a:t>
            </a:r>
            <a:endParaRPr kumimoji="1" lang="ja-JP" altLang="en-US" sz="900" dirty="0"/>
          </a:p>
        </p:txBody>
      </p:sp>
      <p:sp>
        <p:nvSpPr>
          <p:cNvPr id="10" name="正方形/長方形 9">
            <a:extLst>
              <a:ext uri="{FF2B5EF4-FFF2-40B4-BE49-F238E27FC236}">
                <a16:creationId xmlns:a16="http://schemas.microsoft.com/office/drawing/2014/main" id="{800FDF5D-01DC-EC84-C905-8EA6A446BE76}"/>
              </a:ext>
            </a:extLst>
          </p:cNvPr>
          <p:cNvSpPr/>
          <p:nvPr/>
        </p:nvSpPr>
        <p:spPr>
          <a:xfrm>
            <a:off x="3239420" y="3173089"/>
            <a:ext cx="3500258" cy="5507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3">
            <a:extLst>
              <a:ext uri="{FF2B5EF4-FFF2-40B4-BE49-F238E27FC236}">
                <a16:creationId xmlns:a16="http://schemas.microsoft.com/office/drawing/2014/main" id="{BBCF9D64-16F2-C1CF-3B8C-04F658AB67E7}"/>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⑦．</a:t>
            </a:r>
            <a:r>
              <a:rPr lang="ja-JP" altLang="en-US" sz="1600" kern="100" dirty="0">
                <a:latin typeface="+mn-ea"/>
                <a:cs typeface="Times New Roman" panose="02020603050405020304" pitchFamily="18" charset="0"/>
              </a:rPr>
              <a:t>リースの税務台帳追加対応</a:t>
            </a:r>
            <a:endParaRPr kumimoji="1" lang="ja-JP" altLang="en-US" sz="1800" dirty="0"/>
          </a:p>
        </p:txBody>
      </p:sp>
      <p:sp>
        <p:nvSpPr>
          <p:cNvPr id="4" name="フッター プレースホルダー 4">
            <a:extLst>
              <a:ext uri="{FF2B5EF4-FFF2-40B4-BE49-F238E27FC236}">
                <a16:creationId xmlns:a16="http://schemas.microsoft.com/office/drawing/2014/main" id="{8E1A5069-7801-794C-1CDD-D148F61EB52F}"/>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2" name="正方形/長方形 11">
            <a:extLst>
              <a:ext uri="{FF2B5EF4-FFF2-40B4-BE49-F238E27FC236}">
                <a16:creationId xmlns:a16="http://schemas.microsoft.com/office/drawing/2014/main" id="{D072C2AA-04AD-81D1-F0C7-A04D97A3BC8B}"/>
              </a:ext>
            </a:extLst>
          </p:cNvPr>
          <p:cNvSpPr/>
          <p:nvPr/>
        </p:nvSpPr>
        <p:spPr>
          <a:xfrm>
            <a:off x="539553" y="1328085"/>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4" name="正方形/長方形 13">
            <a:extLst>
              <a:ext uri="{FF2B5EF4-FFF2-40B4-BE49-F238E27FC236}">
                <a16:creationId xmlns:a16="http://schemas.microsoft.com/office/drawing/2014/main" id="{69BE4750-1514-49FD-2A12-5FD067926AFF}"/>
              </a:ext>
            </a:extLst>
          </p:cNvPr>
          <p:cNvSpPr/>
          <p:nvPr/>
        </p:nvSpPr>
        <p:spPr>
          <a:xfrm>
            <a:off x="4104000" y="1429200"/>
            <a:ext cx="576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28369516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181A-1B36-CCC3-64B3-F916AD556E7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1CC3579-D36F-E938-E8CD-470A34AB1950}"/>
              </a:ext>
            </a:extLst>
          </p:cNvPr>
          <p:cNvSpPr>
            <a:spLocks noGrp="1"/>
          </p:cNvSpPr>
          <p:nvPr>
            <p:ph type="sldNum" sz="quarter" idx="12"/>
          </p:nvPr>
        </p:nvSpPr>
        <p:spPr/>
        <p:txBody>
          <a:bodyPr/>
          <a:lstStyle/>
          <a:p>
            <a:fld id="{78AE49ED-73EF-499C-8307-28EB0E7CF529}" type="slidenum">
              <a:rPr kumimoji="1" lang="ja-JP" altLang="en-US" smtClean="0"/>
              <a:t>109</a:t>
            </a:fld>
            <a:endParaRPr kumimoji="1" lang="ja-JP" altLang="en-US" dirty="0"/>
          </a:p>
        </p:txBody>
      </p:sp>
      <p:pic>
        <p:nvPicPr>
          <p:cNvPr id="3" name="図 2">
            <a:extLst>
              <a:ext uri="{FF2B5EF4-FFF2-40B4-BE49-F238E27FC236}">
                <a16:creationId xmlns:a16="http://schemas.microsoft.com/office/drawing/2014/main" id="{2940310A-EFD8-1C71-AA31-ABF13605B4C5}"/>
              </a:ext>
            </a:extLst>
          </p:cNvPr>
          <p:cNvPicPr>
            <a:picLocks noChangeAspect="1"/>
          </p:cNvPicPr>
          <p:nvPr/>
        </p:nvPicPr>
        <p:blipFill>
          <a:blip r:embed="rId3"/>
          <a:stretch>
            <a:fillRect/>
          </a:stretch>
        </p:blipFill>
        <p:spPr>
          <a:xfrm>
            <a:off x="309600" y="1548000"/>
            <a:ext cx="4185512" cy="2232000"/>
          </a:xfrm>
          <a:prstGeom prst="rect">
            <a:avLst/>
          </a:prstGeom>
        </p:spPr>
      </p:pic>
      <p:pic>
        <p:nvPicPr>
          <p:cNvPr id="6" name="図 5">
            <a:extLst>
              <a:ext uri="{FF2B5EF4-FFF2-40B4-BE49-F238E27FC236}">
                <a16:creationId xmlns:a16="http://schemas.microsoft.com/office/drawing/2014/main" id="{2BA1402B-C48B-0F53-438D-4A3DACFF883B}"/>
              </a:ext>
            </a:extLst>
          </p:cNvPr>
          <p:cNvPicPr>
            <a:picLocks noChangeAspect="1"/>
          </p:cNvPicPr>
          <p:nvPr/>
        </p:nvPicPr>
        <p:blipFill>
          <a:blip r:embed="rId4"/>
          <a:stretch>
            <a:fillRect/>
          </a:stretch>
        </p:blipFill>
        <p:spPr>
          <a:xfrm>
            <a:off x="4587862" y="1548000"/>
            <a:ext cx="4185512" cy="2232000"/>
          </a:xfrm>
          <a:prstGeom prst="rect">
            <a:avLst/>
          </a:prstGeom>
        </p:spPr>
      </p:pic>
      <p:sp>
        <p:nvSpPr>
          <p:cNvPr id="7" name="テキスト プレースホルダー 2">
            <a:extLst>
              <a:ext uri="{FF2B5EF4-FFF2-40B4-BE49-F238E27FC236}">
                <a16:creationId xmlns:a16="http://schemas.microsoft.com/office/drawing/2014/main" id="{7137C716-0B0A-F9BF-D5A0-8A599469F50A}"/>
              </a:ext>
            </a:extLst>
          </p:cNvPr>
          <p:cNvSpPr txBox="1">
            <a:spLocks/>
          </p:cNvSpPr>
          <p:nvPr/>
        </p:nvSpPr>
        <p:spPr>
          <a:xfrm>
            <a:off x="251520" y="1090800"/>
            <a:ext cx="8532480" cy="36004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取引分類判定画面</a:t>
            </a: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id="{D0491D52-B07F-F24D-F0FA-C475B14604AC}"/>
              </a:ext>
            </a:extLst>
          </p:cNvPr>
          <p:cNvSpPr txBox="1"/>
          <p:nvPr/>
        </p:nvSpPr>
        <p:spPr>
          <a:xfrm>
            <a:off x="307658" y="1310400"/>
            <a:ext cx="2392134"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会計台帳</a:t>
            </a:r>
          </a:p>
        </p:txBody>
      </p:sp>
      <p:sp>
        <p:nvSpPr>
          <p:cNvPr id="9" name="テキスト ボックス 8">
            <a:extLst>
              <a:ext uri="{FF2B5EF4-FFF2-40B4-BE49-F238E27FC236}">
                <a16:creationId xmlns:a16="http://schemas.microsoft.com/office/drawing/2014/main" id="{F6ABD4C6-87E9-2313-36FC-B6F6F860E793}"/>
              </a:ext>
            </a:extLst>
          </p:cNvPr>
          <p:cNvSpPr txBox="1"/>
          <p:nvPr/>
        </p:nvSpPr>
        <p:spPr>
          <a:xfrm>
            <a:off x="4535996" y="1310400"/>
            <a:ext cx="2860186"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税務</a:t>
            </a:r>
            <a:r>
              <a:rPr lang="ja-JP" altLang="en-US" sz="1000" dirty="0">
                <a:solidFill>
                  <a:schemeClr val="tx1">
                    <a:lumMod val="75000"/>
                    <a:lumOff val="25000"/>
                  </a:schemeClr>
                </a:solidFill>
                <a:latin typeface="+mn-ea"/>
              </a:rPr>
              <a:t>台帳</a:t>
            </a:r>
            <a:endParaRPr kumimoji="1" lang="ja-JP" altLang="en-US" sz="1000" dirty="0">
              <a:solidFill>
                <a:schemeClr val="tx1">
                  <a:lumMod val="75000"/>
                  <a:lumOff val="25000"/>
                </a:schemeClr>
              </a:solidFill>
              <a:latin typeface="+mn-ea"/>
            </a:endParaRPr>
          </a:p>
        </p:txBody>
      </p:sp>
      <p:pic>
        <p:nvPicPr>
          <p:cNvPr id="10" name="図 9">
            <a:extLst>
              <a:ext uri="{FF2B5EF4-FFF2-40B4-BE49-F238E27FC236}">
                <a16:creationId xmlns:a16="http://schemas.microsoft.com/office/drawing/2014/main" id="{A1CD42E0-B04B-A0CF-7721-B15056956338}"/>
              </a:ext>
            </a:extLst>
          </p:cNvPr>
          <p:cNvPicPr>
            <a:picLocks noChangeAspect="1"/>
          </p:cNvPicPr>
          <p:nvPr/>
        </p:nvPicPr>
        <p:blipFill>
          <a:blip r:embed="rId5"/>
          <a:stretch>
            <a:fillRect/>
          </a:stretch>
        </p:blipFill>
        <p:spPr>
          <a:xfrm>
            <a:off x="326001" y="3329232"/>
            <a:ext cx="4081556" cy="579201"/>
          </a:xfrm>
          <a:prstGeom prst="rect">
            <a:avLst/>
          </a:prstGeom>
          <a:ln>
            <a:solidFill>
              <a:schemeClr val="tx1"/>
            </a:solidFill>
          </a:ln>
        </p:spPr>
      </p:pic>
      <p:sp>
        <p:nvSpPr>
          <p:cNvPr id="11" name="正方形/長方形 10">
            <a:extLst>
              <a:ext uri="{FF2B5EF4-FFF2-40B4-BE49-F238E27FC236}">
                <a16:creationId xmlns:a16="http://schemas.microsoft.com/office/drawing/2014/main" id="{C9A02BDE-C6EA-DA01-DC06-7D7E3700C925}"/>
              </a:ext>
            </a:extLst>
          </p:cNvPr>
          <p:cNvSpPr/>
          <p:nvPr/>
        </p:nvSpPr>
        <p:spPr>
          <a:xfrm>
            <a:off x="316770" y="3294581"/>
            <a:ext cx="4104000" cy="576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0AE37DF9-EDA1-8E36-F387-AE948732EAE2}"/>
              </a:ext>
            </a:extLst>
          </p:cNvPr>
          <p:cNvPicPr>
            <a:picLocks/>
          </p:cNvPicPr>
          <p:nvPr/>
        </p:nvPicPr>
        <p:blipFill>
          <a:blip r:embed="rId6"/>
          <a:stretch>
            <a:fillRect/>
          </a:stretch>
        </p:blipFill>
        <p:spPr>
          <a:xfrm>
            <a:off x="4645930" y="3327757"/>
            <a:ext cx="4082400" cy="543001"/>
          </a:xfrm>
          <a:prstGeom prst="rect">
            <a:avLst/>
          </a:prstGeom>
          <a:ln>
            <a:solidFill>
              <a:schemeClr val="tx1"/>
            </a:solidFill>
          </a:ln>
        </p:spPr>
      </p:pic>
      <p:sp>
        <p:nvSpPr>
          <p:cNvPr id="13" name="正方形/長方形 12">
            <a:extLst>
              <a:ext uri="{FF2B5EF4-FFF2-40B4-BE49-F238E27FC236}">
                <a16:creationId xmlns:a16="http://schemas.microsoft.com/office/drawing/2014/main" id="{8D912EAC-D3AD-329C-0882-F320E85B4A71}"/>
              </a:ext>
            </a:extLst>
          </p:cNvPr>
          <p:cNvSpPr/>
          <p:nvPr/>
        </p:nvSpPr>
        <p:spPr>
          <a:xfrm>
            <a:off x="4623874" y="3294581"/>
            <a:ext cx="4104000" cy="576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2 (枠付き) 7">
            <a:extLst>
              <a:ext uri="{FF2B5EF4-FFF2-40B4-BE49-F238E27FC236}">
                <a16:creationId xmlns:a16="http://schemas.microsoft.com/office/drawing/2014/main" id="{382548AD-A918-FAA2-0684-F1565F61357B}"/>
              </a:ext>
            </a:extLst>
          </p:cNvPr>
          <p:cNvSpPr/>
          <p:nvPr/>
        </p:nvSpPr>
        <p:spPr>
          <a:xfrm>
            <a:off x="1815270" y="2715766"/>
            <a:ext cx="2592287" cy="373890"/>
          </a:xfrm>
          <a:prstGeom prst="borderCallout2">
            <a:avLst>
              <a:gd name="adj1" fmla="val 59425"/>
              <a:gd name="adj2" fmla="val -2371"/>
              <a:gd name="adj3" fmla="val 63636"/>
              <a:gd name="adj4" fmla="val -14466"/>
              <a:gd name="adj5" fmla="val 144341"/>
              <a:gd name="adj6" fmla="val -2265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取引分類判定に「解約不能</a:t>
            </a:r>
            <a:r>
              <a:rPr lang="en-US" altLang="ja-JP" sz="900" dirty="0"/>
              <a:t>OL</a:t>
            </a:r>
            <a:r>
              <a:rPr lang="ja-JP" altLang="en-US" sz="900" dirty="0"/>
              <a:t>」か、</a:t>
            </a:r>
            <a:endParaRPr lang="en-US" altLang="ja-JP" sz="900" dirty="0"/>
          </a:p>
          <a:p>
            <a:r>
              <a:rPr lang="ja-JP" altLang="en-US" sz="900" dirty="0"/>
              <a:t>「解約可能</a:t>
            </a:r>
            <a:r>
              <a:rPr lang="en-US" altLang="ja-JP" sz="900" dirty="0"/>
              <a:t>OL</a:t>
            </a:r>
            <a:r>
              <a:rPr lang="ja-JP" altLang="en-US" sz="900" dirty="0"/>
              <a:t>」のどちらかを設定します</a:t>
            </a:r>
            <a:endParaRPr lang="en-US" altLang="ja-JP" sz="900" dirty="0"/>
          </a:p>
        </p:txBody>
      </p:sp>
      <p:sp>
        <p:nvSpPr>
          <p:cNvPr id="15" name="線吹き出し 2 (枠付き) 7">
            <a:extLst>
              <a:ext uri="{FF2B5EF4-FFF2-40B4-BE49-F238E27FC236}">
                <a16:creationId xmlns:a16="http://schemas.microsoft.com/office/drawing/2014/main" id="{0C675794-ED0D-1EBC-C4F6-D87077266FB5}"/>
              </a:ext>
            </a:extLst>
          </p:cNvPr>
          <p:cNvSpPr/>
          <p:nvPr/>
        </p:nvSpPr>
        <p:spPr>
          <a:xfrm>
            <a:off x="6061612" y="2733185"/>
            <a:ext cx="2592287" cy="373890"/>
          </a:xfrm>
          <a:prstGeom prst="borderCallout2">
            <a:avLst>
              <a:gd name="adj1" fmla="val 59425"/>
              <a:gd name="adj2" fmla="val -2371"/>
              <a:gd name="adj3" fmla="val 63636"/>
              <a:gd name="adj4" fmla="val -14466"/>
              <a:gd name="adj5" fmla="val 129292"/>
              <a:gd name="adj6" fmla="val -2482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取引分類判定に「解約不能</a:t>
            </a:r>
            <a:r>
              <a:rPr lang="en-US" altLang="ja-JP" sz="900" dirty="0"/>
              <a:t>OL</a:t>
            </a:r>
            <a:r>
              <a:rPr lang="ja-JP" altLang="en-US" sz="900" dirty="0"/>
              <a:t>」か、</a:t>
            </a:r>
            <a:endParaRPr lang="en-US" altLang="ja-JP" sz="900" dirty="0"/>
          </a:p>
          <a:p>
            <a:r>
              <a:rPr lang="ja-JP" altLang="en-US" sz="900" dirty="0"/>
              <a:t>「解約可能</a:t>
            </a:r>
            <a:r>
              <a:rPr lang="en-US" altLang="ja-JP" sz="900" dirty="0"/>
              <a:t>OL</a:t>
            </a:r>
            <a:r>
              <a:rPr lang="ja-JP" altLang="en-US" sz="900" dirty="0"/>
              <a:t>」のどちらかを設定します</a:t>
            </a:r>
            <a:endParaRPr lang="en-US" altLang="ja-JP" sz="900" dirty="0"/>
          </a:p>
        </p:txBody>
      </p:sp>
      <p:sp>
        <p:nvSpPr>
          <p:cNvPr id="18" name="タイトル 3">
            <a:extLst>
              <a:ext uri="{FF2B5EF4-FFF2-40B4-BE49-F238E27FC236}">
                <a16:creationId xmlns:a16="http://schemas.microsoft.com/office/drawing/2014/main" id="{4373B95C-249D-2321-E3CE-C96DDB0999DA}"/>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⑦．</a:t>
            </a:r>
            <a:r>
              <a:rPr lang="ja-JP" altLang="en-US" sz="1600" kern="100" dirty="0">
                <a:latin typeface="+mn-ea"/>
                <a:cs typeface="Times New Roman" panose="02020603050405020304" pitchFamily="18" charset="0"/>
              </a:rPr>
              <a:t>リースの税務台帳追加対応</a:t>
            </a:r>
            <a:endParaRPr kumimoji="1" lang="ja-JP" altLang="en-US" sz="1800" dirty="0"/>
          </a:p>
        </p:txBody>
      </p:sp>
      <p:cxnSp>
        <p:nvCxnSpPr>
          <p:cNvPr id="19" name="直線コネクタ 18">
            <a:extLst>
              <a:ext uri="{FF2B5EF4-FFF2-40B4-BE49-F238E27FC236}">
                <a16:creationId xmlns:a16="http://schemas.microsoft.com/office/drawing/2014/main" id="{4C05D2DD-303D-9196-0C5D-7302F325E871}"/>
              </a:ext>
            </a:extLst>
          </p:cNvPr>
          <p:cNvCxnSpPr>
            <a:cxnSpLocks/>
          </p:cNvCxnSpPr>
          <p:nvPr/>
        </p:nvCxnSpPr>
        <p:spPr>
          <a:xfrm>
            <a:off x="4535996" y="1275606"/>
            <a:ext cx="0" cy="284431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フッター プレースホルダー 4">
            <a:extLst>
              <a:ext uri="{FF2B5EF4-FFF2-40B4-BE49-F238E27FC236}">
                <a16:creationId xmlns:a16="http://schemas.microsoft.com/office/drawing/2014/main" id="{3AAAE210-9AFD-6160-BD06-208F68F46912}"/>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412684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a:t>
            </a:r>
            <a:r>
              <a:rPr lang="ja-JP" altLang="en-US" sz="2400" dirty="0">
                <a:latin typeface="+mn-ea"/>
              </a:rPr>
              <a:t> </a:t>
            </a:r>
            <a:r>
              <a:rPr lang="ja-JP" altLang="en-US" sz="1400" dirty="0">
                <a:latin typeface="+mn-ea"/>
              </a:rPr>
              <a:t>移行方法のご案内</a:t>
            </a:r>
            <a:br>
              <a:rPr lang="en-US" altLang="ja-JP" sz="2800" dirty="0"/>
            </a:br>
            <a:r>
              <a:rPr lang="ja-JP" altLang="en-US" sz="1800" dirty="0"/>
              <a:t>２．手形管理システムから電債管理システムの</a:t>
            </a:r>
            <a:r>
              <a:rPr lang="en-US" altLang="ja-JP" sz="1800" dirty="0"/>
              <a:t>2026-06-01</a:t>
            </a:r>
            <a:r>
              <a:rPr lang="ja-JP" altLang="en-US" sz="1800" dirty="0"/>
              <a:t>版へ移行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207642"/>
            <a:ext cx="8065225" cy="15162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複写対象マスタ</a:t>
            </a:r>
            <a:endParaRPr lang="en-US" altLang="ja-JP" sz="1400" b="1" dirty="0">
              <a:solidFill>
                <a:schemeClr val="tx2"/>
              </a:solidFill>
            </a:endParaRPr>
          </a:p>
          <a:p>
            <a:pPr>
              <a:lnSpc>
                <a:spcPts val="1900"/>
              </a:lnSpc>
              <a:buClr>
                <a:srgbClr val="F9BE00"/>
              </a:buClr>
            </a:pPr>
            <a:r>
              <a:rPr lang="ja-JP" altLang="en-US" sz="1100" dirty="0">
                <a:solidFill>
                  <a:prstClr val="black"/>
                </a:solidFill>
              </a:rPr>
              <a:t>　　・手形会社方針マスタ</a:t>
            </a:r>
            <a:endParaRPr lang="en-US" altLang="ja-JP" sz="1100" dirty="0">
              <a:solidFill>
                <a:prstClr val="black"/>
              </a:solidFill>
            </a:endParaRPr>
          </a:p>
          <a:p>
            <a:pPr>
              <a:lnSpc>
                <a:spcPts val="1900"/>
              </a:lnSpc>
              <a:buClr>
                <a:srgbClr val="F9BE00"/>
              </a:buClr>
            </a:pPr>
            <a:r>
              <a:rPr lang="ja-JP" altLang="en-US" sz="1100" dirty="0">
                <a:solidFill>
                  <a:prstClr val="black"/>
                </a:solidFill>
              </a:rPr>
              <a:t>　　・手形内部科目マスタ</a:t>
            </a:r>
            <a:endParaRPr lang="en-US" altLang="ja-JP" sz="1100" dirty="0">
              <a:solidFill>
                <a:prstClr val="black"/>
              </a:solidFill>
            </a:endParaRPr>
          </a:p>
          <a:p>
            <a:pPr>
              <a:lnSpc>
                <a:spcPts val="1900"/>
              </a:lnSpc>
              <a:buClr>
                <a:srgbClr val="F9BE00"/>
              </a:buClr>
            </a:pPr>
            <a:r>
              <a:rPr lang="ja-JP" altLang="en-US" sz="1100" dirty="0">
                <a:solidFill>
                  <a:prstClr val="black"/>
                </a:solidFill>
              </a:rPr>
              <a:t>　　・手形ユーザー</a:t>
            </a:r>
            <a:r>
              <a:rPr lang="en-US" altLang="ja-JP" sz="1100" dirty="0">
                <a:solidFill>
                  <a:prstClr val="black"/>
                </a:solidFill>
              </a:rPr>
              <a:t>ID</a:t>
            </a:r>
            <a:r>
              <a:rPr lang="ja-JP" altLang="en-US" sz="1100" dirty="0">
                <a:solidFill>
                  <a:prstClr val="black"/>
                </a:solidFill>
              </a:rPr>
              <a:t>マスタ</a:t>
            </a:r>
            <a:endParaRPr lang="en-US" altLang="ja-JP" sz="1100" dirty="0">
              <a:solidFill>
                <a:prstClr val="black"/>
              </a:solidFill>
            </a:endParaRPr>
          </a:p>
          <a:p>
            <a:pPr>
              <a:lnSpc>
                <a:spcPts val="1900"/>
              </a:lnSpc>
              <a:buClr>
                <a:srgbClr val="F9BE00"/>
              </a:buClr>
            </a:pPr>
            <a:r>
              <a:rPr lang="ja-JP" altLang="en-US" sz="1100" dirty="0">
                <a:solidFill>
                  <a:prstClr val="black"/>
                </a:solidFill>
              </a:rPr>
              <a:t>　　・連携仕訳データ用見出</a:t>
            </a:r>
            <a:r>
              <a:rPr lang="en-US" altLang="ja-JP" sz="1100" dirty="0">
                <a:solidFill>
                  <a:prstClr val="black"/>
                </a:solidFill>
              </a:rPr>
              <a:t>/</a:t>
            </a:r>
            <a:r>
              <a:rPr lang="ja-JP" altLang="en-US" sz="1100" dirty="0">
                <a:solidFill>
                  <a:prstClr val="black"/>
                </a:solidFill>
              </a:rPr>
              <a:t>明細ワーク</a:t>
            </a:r>
            <a:endParaRPr lang="en-US" altLang="ja-JP" sz="1100" dirty="0">
              <a:solidFill>
                <a:prstClr val="black"/>
              </a:solidFill>
            </a:endParaRPr>
          </a:p>
          <a:p>
            <a:pPr>
              <a:lnSpc>
                <a:spcPts val="1900"/>
              </a:lnSpc>
              <a:buClr>
                <a:srgbClr val="F9BE00"/>
              </a:buClr>
            </a:pPr>
            <a:r>
              <a:rPr lang="ja-JP" altLang="en-US" sz="1100" dirty="0">
                <a:solidFill>
                  <a:prstClr val="black"/>
                </a:solidFill>
              </a:rPr>
              <a:t>　　・連携仕訳伝票発番管理マスタ</a:t>
            </a:r>
            <a:endParaRPr lang="en-US" altLang="ja-JP" sz="1100"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6094" y="3831543"/>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補足</a:t>
            </a:r>
            <a:endParaRPr lang="en-US" altLang="ja-JP" sz="1400" b="1" dirty="0">
              <a:solidFill>
                <a:schemeClr val="tx2"/>
              </a:solidFill>
            </a:endParaRPr>
          </a:p>
          <a:p>
            <a:pPr>
              <a:lnSpc>
                <a:spcPts val="1900"/>
              </a:lnSpc>
              <a:buClr>
                <a:srgbClr val="F9BE00"/>
              </a:buClr>
            </a:pPr>
            <a:r>
              <a:rPr lang="ja-JP" altLang="en-US" sz="1100" dirty="0">
                <a:solidFill>
                  <a:prstClr val="black"/>
                </a:solidFill>
              </a:rPr>
              <a:t>　　手形管理システムで保持していた電債関連のマスタを移行することで、利用開始時の負荷が低減されます</a:t>
            </a:r>
            <a:endParaRPr lang="en-US" altLang="ja-JP" sz="1100" dirty="0">
              <a:solidFill>
                <a:prstClr val="black"/>
              </a:solidFill>
            </a:endParaRPr>
          </a:p>
          <a:p>
            <a:pPr>
              <a:lnSpc>
                <a:spcPts val="1900"/>
              </a:lnSpc>
              <a:buClr>
                <a:srgbClr val="F9BE00"/>
              </a:buClr>
            </a:pPr>
            <a:r>
              <a:rPr lang="ja-JP" altLang="en-US" sz="1100" dirty="0">
                <a:solidFill>
                  <a:prstClr val="black"/>
                </a:solidFill>
              </a:rPr>
              <a:t>　　電債関連のマスタ設定がされていない場合はインストール後に実施してください</a:t>
            </a:r>
            <a:endParaRPr lang="en-US" altLang="ja-JP" sz="1100" dirty="0">
              <a:solidFill>
                <a:prstClr val="black"/>
              </a:solidFill>
            </a:endParaRPr>
          </a:p>
          <a:p>
            <a:pPr>
              <a:lnSpc>
                <a:spcPts val="1900"/>
              </a:lnSpc>
              <a:buClr>
                <a:srgbClr val="F9BE00"/>
              </a:buClr>
            </a:pPr>
            <a:r>
              <a:rPr lang="ja-JP" altLang="en-US" sz="1050" dirty="0">
                <a:solidFill>
                  <a:prstClr val="black"/>
                </a:solidFill>
              </a:rPr>
              <a:t>　　</a:t>
            </a:r>
            <a:endParaRPr lang="en-US" altLang="ja-JP" sz="1100" dirty="0">
              <a:solidFill>
                <a:prstClr val="black"/>
              </a:solidFill>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131589"/>
            <a:ext cx="8426450" cy="10258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移行概要</a:t>
            </a:r>
            <a:endParaRPr lang="en-US" altLang="ja-JP" sz="1400" b="1" dirty="0">
              <a:solidFill>
                <a:schemeClr val="tx2"/>
              </a:solidFill>
            </a:endParaRPr>
          </a:p>
          <a:p>
            <a:pPr>
              <a:lnSpc>
                <a:spcPts val="1900"/>
              </a:lnSpc>
              <a:buClr>
                <a:srgbClr val="F9BE00"/>
              </a:buClr>
            </a:pPr>
            <a:r>
              <a:rPr lang="ja-JP" altLang="en-US" sz="1100" dirty="0">
                <a:solidFill>
                  <a:prstClr val="black"/>
                </a:solidFill>
              </a:rPr>
              <a:t>　　手形管理システムのみご利用している場合、電債管理システムの新規インストーラーにてインストールを行います</a:t>
            </a:r>
            <a:endParaRPr lang="en-US" altLang="ja-JP" sz="1100" dirty="0">
              <a:solidFill>
                <a:prstClr val="black"/>
              </a:solidFill>
            </a:endParaRPr>
          </a:p>
          <a:p>
            <a:pPr>
              <a:lnSpc>
                <a:spcPts val="1900"/>
              </a:lnSpc>
              <a:buClr>
                <a:srgbClr val="F9BE00"/>
              </a:buClr>
            </a:pPr>
            <a:r>
              <a:rPr lang="ja-JP" altLang="en-US" sz="1100" dirty="0">
                <a:solidFill>
                  <a:prstClr val="black"/>
                </a:solidFill>
              </a:rPr>
              <a:t>　　手形管理システムと共通利用していたマスタ登録画面は、電債管理システムでは新しく専用画面が用意されます</a:t>
            </a:r>
            <a:br>
              <a:rPr lang="en-US" altLang="ja-JP" sz="1100" dirty="0">
                <a:solidFill>
                  <a:prstClr val="black"/>
                </a:solidFill>
              </a:rPr>
            </a:br>
            <a:r>
              <a:rPr lang="ja-JP" altLang="en-US" sz="1100" dirty="0">
                <a:solidFill>
                  <a:prstClr val="black"/>
                </a:solidFill>
              </a:rPr>
              <a:t>　　電債管理システムの新規インストール時に手形管理システムより一部マスタの複写を行います</a:t>
            </a:r>
            <a:endParaRPr lang="en-US" altLang="ja-JP" sz="1100" dirty="0">
              <a:solidFill>
                <a:prstClr val="black"/>
              </a:solidFill>
            </a:endParaRPr>
          </a:p>
        </p:txBody>
      </p:sp>
    </p:spTree>
    <p:extLst>
      <p:ext uri="{BB962C8B-B14F-4D97-AF65-F5344CB8AC3E}">
        <p14:creationId xmlns:p14="http://schemas.microsoft.com/office/powerpoint/2010/main" val="14835778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CE09D9-9E0C-2AFF-BBBE-6B79174B15F8}"/>
              </a:ext>
            </a:extLst>
          </p:cNvPr>
          <p:cNvSpPr>
            <a:spLocks noGrp="1"/>
          </p:cNvSpPr>
          <p:nvPr>
            <p:ph type="sldNum" sz="quarter" idx="12"/>
          </p:nvPr>
        </p:nvSpPr>
        <p:spPr/>
        <p:txBody>
          <a:bodyPr/>
          <a:lstStyle/>
          <a:p>
            <a:fld id="{78AE49ED-73EF-499C-8307-28EB0E7CF529}" type="slidenum">
              <a:rPr kumimoji="1" lang="ja-JP" altLang="en-US" smtClean="0"/>
              <a:t>110</a:t>
            </a:fld>
            <a:endParaRPr kumimoji="1" lang="ja-JP" altLang="en-US" dirty="0"/>
          </a:p>
        </p:txBody>
      </p:sp>
      <p:sp>
        <p:nvSpPr>
          <p:cNvPr id="3" name="テキスト プレースホルダー 2">
            <a:extLst>
              <a:ext uri="{FF2B5EF4-FFF2-40B4-BE49-F238E27FC236}">
                <a16:creationId xmlns:a16="http://schemas.microsoft.com/office/drawing/2014/main" id="{2B9DC27E-23C4-5EB6-81FA-5BB55A90E37F}"/>
              </a:ext>
            </a:extLst>
          </p:cNvPr>
          <p:cNvSpPr>
            <a:spLocks noGrp="1"/>
          </p:cNvSpPr>
          <p:nvPr>
            <p:ph type="body" sz="quarter" idx="14"/>
          </p:nvPr>
        </p:nvSpPr>
        <p:spPr>
          <a:xfrm>
            <a:off x="358775" y="1476000"/>
            <a:ext cx="8426450" cy="3501404"/>
          </a:xfrm>
        </p:spPr>
        <p:txBody>
          <a:bodyPr/>
          <a:lstStyle/>
          <a:p>
            <a:pPr marL="180000" lvl="0" indent="-457200">
              <a:lnSpc>
                <a:spcPct val="100000"/>
              </a:lnSpc>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kumimoji="1" lang="ja-JP" altLang="en-US" b="1" i="0" u="none" strike="noStrike" kern="1200" cap="none" spc="0" normalizeH="0" baseline="0" noProof="0" dirty="0">
                <a:ln>
                  <a:noFill/>
                </a:ln>
                <a:solidFill>
                  <a:srgbClr val="008CCF"/>
                </a:solidFill>
                <a:effectLst/>
                <a:uLnTx/>
                <a:uFillTx/>
                <a:latin typeface="メイリオ"/>
                <a:ea typeface="メイリオ"/>
                <a:cs typeface="+mn-cs"/>
              </a:rPr>
              <a:t>機能概要</a:t>
            </a:r>
            <a:br>
              <a:rPr kumimoji="1" lang="en-US" altLang="ja-JP" b="1" i="0" u="none" strike="noStrike" kern="1200" cap="none" spc="0" normalizeH="0" baseline="0" noProof="0" dirty="0">
                <a:ln>
                  <a:noFill/>
                </a:ln>
                <a:solidFill>
                  <a:srgbClr val="008CCF"/>
                </a:solidFill>
                <a:effectLst/>
                <a:uLnTx/>
                <a:uFillTx/>
                <a:latin typeface="メイリオ"/>
                <a:ea typeface="メイリオ"/>
                <a:cs typeface="+mn-cs"/>
              </a:rPr>
            </a:br>
            <a:r>
              <a:rPr lang="ja-JP" altLang="en-US" dirty="0">
                <a:solidFill>
                  <a:prstClr val="black"/>
                </a:solidFill>
              </a:rPr>
              <a:t>税務台帳のデータを照会、出力できるように出力台帳区分に「税務」オプションを追加しました</a:t>
            </a:r>
            <a:endParaRPr lang="en-US" altLang="ja-JP" dirty="0">
              <a:solidFill>
                <a:prstClr val="black"/>
              </a:solidFill>
            </a:endParaRPr>
          </a:p>
          <a:p>
            <a:pPr marL="180000" lvl="0" indent="-45720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lvl="0" indent="-457200">
              <a:lnSpc>
                <a:spcPct val="100000"/>
              </a:lnSpc>
              <a:defRPr/>
            </a:pPr>
            <a:r>
              <a:rPr lang="en-US" altLang="ja-JP" dirty="0">
                <a:solidFill>
                  <a:prstClr val="black"/>
                </a:solidFill>
                <a:latin typeface="メイリオ"/>
                <a:ea typeface="メイリオ"/>
              </a:rPr>
              <a:t>   </a:t>
            </a:r>
            <a:r>
              <a:rPr lang="en-US" altLang="ja-JP" dirty="0">
                <a:solidFill>
                  <a:schemeClr val="tx1">
                    <a:lumMod val="75000"/>
                    <a:lumOff val="25000"/>
                  </a:schemeClr>
                </a:solidFill>
              </a:rPr>
              <a:t>※</a:t>
            </a:r>
            <a:r>
              <a:rPr lang="ja-JP" altLang="en-US" dirty="0">
                <a:solidFill>
                  <a:schemeClr val="tx1">
                    <a:lumMod val="75000"/>
                    <a:lumOff val="25000"/>
                  </a:schemeClr>
                </a:solidFill>
              </a:rPr>
              <a:t>１　抽出条件３タブ</a:t>
            </a:r>
            <a:endParaRPr lang="en-US" altLang="ja-JP" dirty="0">
              <a:solidFill>
                <a:schemeClr val="tx1">
                  <a:lumMod val="75000"/>
                  <a:lumOff val="25000"/>
                </a:schemeClr>
              </a:solidFill>
            </a:endParaRPr>
          </a:p>
          <a:p>
            <a:pPr marL="180000" lvl="0" indent="-457200">
              <a:lnSpc>
                <a:spcPct val="100000"/>
              </a:lnSpc>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lang="ja-JP" altLang="en-US" b="1" dirty="0">
                <a:solidFill>
                  <a:srgbClr val="008CCF"/>
                </a:solidFill>
                <a:latin typeface="メイリオ"/>
                <a:ea typeface="メイリオ"/>
              </a:rPr>
              <a:t>背景</a:t>
            </a:r>
            <a:endParaRPr lang="en-US" altLang="ja-JP" b="1" dirty="0">
              <a:solidFill>
                <a:srgbClr val="008CCF"/>
              </a:solidFill>
              <a:latin typeface="メイリオ"/>
              <a:ea typeface="メイリオ"/>
            </a:endParaRPr>
          </a:p>
          <a:p>
            <a:pPr marL="180000" lvl="0">
              <a:lnSpc>
                <a:spcPct val="100000"/>
              </a:lnSpc>
              <a:defRPr/>
            </a:pPr>
            <a:r>
              <a:rPr kumimoji="1" lang="ja-JP" altLang="en-US" dirty="0"/>
              <a:t>税務台帳を入力できるように対応したことにより、税務台帳の出力の要件に対応しました</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360000" marR="0" lvl="0" algn="l" defTabSz="914400" rtl="0" eaLnBrk="1" fontAlgn="auto" latinLnBrk="0" hangingPunct="1">
              <a:lnSpc>
                <a:spcPct val="100000"/>
              </a:lnSpc>
              <a:spcBef>
                <a:spcPts val="0"/>
              </a:spcBef>
              <a:spcAft>
                <a:spcPts val="0"/>
              </a:spcAft>
              <a:buClrTx/>
              <a:buSzTx/>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lnSpc>
                <a:spcPct val="100000"/>
              </a:lnSpc>
            </a:pPr>
            <a:endParaRPr kumimoji="1" lang="ja-JP" altLang="en-US" dirty="0"/>
          </a:p>
        </p:txBody>
      </p:sp>
      <p:graphicFrame>
        <p:nvGraphicFramePr>
          <p:cNvPr id="8" name="表 7">
            <a:extLst>
              <a:ext uri="{FF2B5EF4-FFF2-40B4-BE49-F238E27FC236}">
                <a16:creationId xmlns:a16="http://schemas.microsoft.com/office/drawing/2014/main" id="{0E36F283-8326-A8BA-7D39-A97AD053A3CA}"/>
              </a:ext>
            </a:extLst>
          </p:cNvPr>
          <p:cNvGraphicFramePr>
            <a:graphicFrameLocks noGrp="1"/>
          </p:cNvGraphicFramePr>
          <p:nvPr/>
        </p:nvGraphicFramePr>
        <p:xfrm>
          <a:off x="529200" y="1851866"/>
          <a:ext cx="6948000" cy="1764000"/>
        </p:xfrm>
        <a:graphic>
          <a:graphicData uri="http://schemas.openxmlformats.org/drawingml/2006/table">
            <a:tbl>
              <a:tblPr firstRow="1" bandRow="1">
                <a:tableStyleId>{21E4AEA4-8DFA-4A89-87EB-49C32662AFE0}</a:tableStyleId>
              </a:tblPr>
              <a:tblGrid>
                <a:gridCol w="1292400">
                  <a:extLst>
                    <a:ext uri="{9D8B030D-6E8A-4147-A177-3AD203B41FA5}">
                      <a16:colId xmlns:a16="http://schemas.microsoft.com/office/drawing/2014/main" val="183432359"/>
                    </a:ext>
                  </a:extLst>
                </a:gridCol>
                <a:gridCol w="2181600">
                  <a:extLst>
                    <a:ext uri="{9D8B030D-6E8A-4147-A177-3AD203B41FA5}">
                      <a16:colId xmlns:a16="http://schemas.microsoft.com/office/drawing/2014/main" val="1575638287"/>
                    </a:ext>
                  </a:extLst>
                </a:gridCol>
                <a:gridCol w="1292400">
                  <a:extLst>
                    <a:ext uri="{9D8B030D-6E8A-4147-A177-3AD203B41FA5}">
                      <a16:colId xmlns:a16="http://schemas.microsoft.com/office/drawing/2014/main" val="760362273"/>
                    </a:ext>
                  </a:extLst>
                </a:gridCol>
                <a:gridCol w="2181600">
                  <a:extLst>
                    <a:ext uri="{9D8B030D-6E8A-4147-A177-3AD203B41FA5}">
                      <a16:colId xmlns:a16="http://schemas.microsoft.com/office/drawing/2014/main" val="2170419814"/>
                    </a:ext>
                  </a:extLst>
                </a:gridCol>
              </a:tblGrid>
              <a:tr h="252000">
                <a:tc>
                  <a:txBody>
                    <a:bodyPr/>
                    <a:lstStyle/>
                    <a:p>
                      <a:r>
                        <a:rPr kumimoji="1" lang="ja-JP" altLang="en-US" sz="1050" dirty="0"/>
                        <a:t>画面</a:t>
                      </a:r>
                      <a:r>
                        <a:rPr kumimoji="1" lang="en-US" altLang="ja-JP" sz="1050" dirty="0"/>
                        <a:t>ID</a:t>
                      </a:r>
                      <a:endParaRPr kumimoji="1" lang="ja-JP" altLang="en-US" sz="1050" dirty="0"/>
                    </a:p>
                  </a:txBody>
                  <a:tcPr/>
                </a:tc>
                <a:tc>
                  <a:txBody>
                    <a:bodyPr/>
                    <a:lstStyle/>
                    <a:p>
                      <a:r>
                        <a:rPr kumimoji="1" lang="ja-JP" altLang="en-US" sz="1050" dirty="0"/>
                        <a:t>画面名称</a:t>
                      </a:r>
                    </a:p>
                  </a:txBody>
                  <a:tcPr/>
                </a:tc>
                <a:tc>
                  <a:txBody>
                    <a:bodyPr/>
                    <a:lstStyle/>
                    <a:p>
                      <a:r>
                        <a:rPr kumimoji="1" lang="ja-JP" altLang="en-US" sz="1050" dirty="0"/>
                        <a:t>画面</a:t>
                      </a:r>
                      <a:r>
                        <a:rPr kumimoji="1" lang="en-US" altLang="ja-JP" sz="1050" dirty="0"/>
                        <a:t>ID</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画面名称</a:t>
                      </a:r>
                    </a:p>
                  </a:txBody>
                  <a:tcPr/>
                </a:tc>
                <a:extLst>
                  <a:ext uri="{0D108BD9-81ED-4DB2-BD59-A6C34878D82A}">
                    <a16:rowId xmlns:a16="http://schemas.microsoft.com/office/drawing/2014/main" val="998469314"/>
                  </a:ext>
                </a:extLst>
              </a:tr>
              <a:tr h="252000">
                <a:tc>
                  <a:txBody>
                    <a:bodyPr/>
                    <a:lstStyle/>
                    <a:p>
                      <a:r>
                        <a:rPr kumimoji="1" lang="en-US" altLang="ja-JP" sz="1050" dirty="0"/>
                        <a:t>FLR00100</a:t>
                      </a:r>
                      <a:endParaRPr kumimoji="1" lang="ja-JP" altLang="en-US" sz="1050" dirty="0"/>
                    </a:p>
                  </a:txBody>
                  <a:tcPr/>
                </a:tc>
                <a:tc>
                  <a:txBody>
                    <a:bodyPr/>
                    <a:lstStyle/>
                    <a:p>
                      <a:r>
                        <a:rPr kumimoji="1" lang="ja-JP" altLang="en-US" sz="1050" dirty="0"/>
                        <a:t>リース契約照会（</a:t>
                      </a:r>
                      <a:r>
                        <a:rPr kumimoji="1" lang="en-US" altLang="ja-JP" sz="1050" dirty="0"/>
                        <a:t>※</a:t>
                      </a:r>
                      <a:r>
                        <a:rPr kumimoji="1" lang="ja-JP" altLang="en-US" sz="1050" dirty="0"/>
                        <a:t>１）</a:t>
                      </a:r>
                    </a:p>
                  </a:txBody>
                  <a:tcPr/>
                </a:tc>
                <a:tc>
                  <a:txBody>
                    <a:bodyPr/>
                    <a:lstStyle/>
                    <a:p>
                      <a:r>
                        <a:rPr kumimoji="1" lang="en-US" altLang="ja-JP" sz="1050" dirty="0"/>
                        <a:t>FLP00700</a:t>
                      </a:r>
                      <a:endParaRPr kumimoji="1" lang="ja-JP" altLang="en-US" sz="1050" dirty="0"/>
                    </a:p>
                  </a:txBody>
                  <a:tcPr/>
                </a:tc>
                <a:tc>
                  <a:txBody>
                    <a:bodyPr/>
                    <a:lstStyle/>
                    <a:p>
                      <a:r>
                        <a:rPr kumimoji="1" lang="ja-JP" altLang="en-US" sz="1050" dirty="0"/>
                        <a:t>中途解約物件明細表</a:t>
                      </a:r>
                    </a:p>
                  </a:txBody>
                  <a:tcPr/>
                </a:tc>
                <a:extLst>
                  <a:ext uri="{0D108BD9-81ED-4DB2-BD59-A6C34878D82A}">
                    <a16:rowId xmlns:a16="http://schemas.microsoft.com/office/drawing/2014/main" val="2968493600"/>
                  </a:ext>
                </a:extLst>
              </a:tr>
              <a:tr h="252000">
                <a:tc>
                  <a:txBody>
                    <a:bodyPr/>
                    <a:lstStyle/>
                    <a:p>
                      <a:r>
                        <a:rPr kumimoji="1" lang="en-US" altLang="ja-JP" sz="1050" dirty="0"/>
                        <a:t>FLR00200</a:t>
                      </a:r>
                      <a:endParaRPr kumimoji="1" lang="ja-JP" altLang="en-US" sz="1050" dirty="0"/>
                    </a:p>
                  </a:txBody>
                  <a:tcPr/>
                </a:tc>
                <a:tc>
                  <a:txBody>
                    <a:bodyPr/>
                    <a:lstStyle/>
                    <a:p>
                      <a:r>
                        <a:rPr kumimoji="1" lang="ja-JP" altLang="en-US" sz="1050" dirty="0"/>
                        <a:t>リース物件異動照会</a:t>
                      </a:r>
                    </a:p>
                  </a:txBody>
                  <a:tcPr/>
                </a:tc>
                <a:tc>
                  <a:txBody>
                    <a:bodyPr/>
                    <a:lstStyle/>
                    <a:p>
                      <a:r>
                        <a:rPr kumimoji="1" lang="en-US" altLang="ja-JP" sz="1050" dirty="0"/>
                        <a:t>FLP00800</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リース会計注記合計表</a:t>
                      </a:r>
                    </a:p>
                  </a:txBody>
                  <a:tcPr/>
                </a:tc>
                <a:extLst>
                  <a:ext uri="{0D108BD9-81ED-4DB2-BD59-A6C34878D82A}">
                    <a16:rowId xmlns:a16="http://schemas.microsoft.com/office/drawing/2014/main" val="2264470038"/>
                  </a:ext>
                </a:extLst>
              </a:tr>
              <a:tr h="252000">
                <a:tc>
                  <a:txBody>
                    <a:bodyPr/>
                    <a:lstStyle/>
                    <a:p>
                      <a:r>
                        <a:rPr kumimoji="1" lang="en-US" altLang="ja-JP" sz="1050" dirty="0"/>
                        <a:t>FLP00100</a:t>
                      </a:r>
                      <a:endParaRPr kumimoji="1" lang="ja-JP" altLang="en-US" sz="1050" dirty="0"/>
                    </a:p>
                  </a:txBody>
                  <a:tcPr/>
                </a:tc>
                <a:tc>
                  <a:txBody>
                    <a:bodyPr/>
                    <a:lstStyle/>
                    <a:p>
                      <a:r>
                        <a:rPr kumimoji="1" lang="ja-JP" altLang="en-US" sz="1050" dirty="0"/>
                        <a:t>リース物件明細表</a:t>
                      </a:r>
                    </a:p>
                  </a:txBody>
                  <a:tcPr/>
                </a:tc>
                <a:tc>
                  <a:txBody>
                    <a:bodyPr/>
                    <a:lstStyle/>
                    <a:p>
                      <a:r>
                        <a:rPr kumimoji="1" lang="en-US" altLang="ja-JP" sz="1050" dirty="0"/>
                        <a:t>FLP00900</a:t>
                      </a:r>
                      <a:endParaRPr kumimoji="1" lang="ja-JP" altLang="en-US" sz="1050" dirty="0"/>
                    </a:p>
                  </a:txBody>
                  <a:tcPr/>
                </a:tc>
                <a:tc>
                  <a:txBody>
                    <a:bodyPr/>
                    <a:lstStyle/>
                    <a:p>
                      <a:r>
                        <a:rPr kumimoji="1" lang="ja-JP" altLang="en-US" sz="1050" dirty="0"/>
                        <a:t>リース料支払スケジュール表</a:t>
                      </a:r>
                    </a:p>
                  </a:txBody>
                  <a:tcPr/>
                </a:tc>
                <a:extLst>
                  <a:ext uri="{0D108BD9-81ED-4DB2-BD59-A6C34878D82A}">
                    <a16:rowId xmlns:a16="http://schemas.microsoft.com/office/drawing/2014/main" val="1615671122"/>
                  </a:ext>
                </a:extLst>
              </a:tr>
              <a:tr h="252000">
                <a:tc>
                  <a:txBody>
                    <a:bodyPr/>
                    <a:lstStyle/>
                    <a:p>
                      <a:r>
                        <a:rPr kumimoji="1" lang="en-US" altLang="ja-JP" sz="1050" dirty="0"/>
                        <a:t>FLP00200</a:t>
                      </a:r>
                      <a:endParaRPr kumimoji="1" lang="ja-JP" altLang="en-US" sz="1050" dirty="0"/>
                    </a:p>
                  </a:txBody>
                  <a:tcPr/>
                </a:tc>
                <a:tc>
                  <a:txBody>
                    <a:bodyPr/>
                    <a:lstStyle/>
                    <a:p>
                      <a:r>
                        <a:rPr kumimoji="1" lang="ja-JP" altLang="en-US" sz="1050" dirty="0"/>
                        <a:t>リース料支払予定表</a:t>
                      </a:r>
                    </a:p>
                  </a:txBody>
                  <a:tcPr/>
                </a:tc>
                <a:tc>
                  <a:txBody>
                    <a:bodyPr/>
                    <a:lstStyle/>
                    <a:p>
                      <a:r>
                        <a:rPr kumimoji="1" lang="en-US" altLang="ja-JP" sz="1050" dirty="0"/>
                        <a:t>FLP01000</a:t>
                      </a:r>
                      <a:endParaRPr kumimoji="1" lang="ja-JP" altLang="en-US" sz="1050" dirty="0"/>
                    </a:p>
                  </a:txBody>
                  <a:tcPr/>
                </a:tc>
                <a:tc>
                  <a:txBody>
                    <a:bodyPr/>
                    <a:lstStyle/>
                    <a:p>
                      <a:r>
                        <a:rPr kumimoji="1" lang="ja-JP" altLang="en-US" sz="1050" dirty="0"/>
                        <a:t>リース債務内訳表</a:t>
                      </a:r>
                    </a:p>
                  </a:txBody>
                  <a:tcPr/>
                </a:tc>
                <a:extLst>
                  <a:ext uri="{0D108BD9-81ED-4DB2-BD59-A6C34878D82A}">
                    <a16:rowId xmlns:a16="http://schemas.microsoft.com/office/drawing/2014/main" val="1229272773"/>
                  </a:ext>
                </a:extLst>
              </a:tr>
              <a:tr h="252000">
                <a:tc>
                  <a:txBody>
                    <a:bodyPr/>
                    <a:lstStyle/>
                    <a:p>
                      <a:r>
                        <a:rPr kumimoji="1" lang="en-US" altLang="ja-JP" sz="1050" dirty="0"/>
                        <a:t>FLP00500</a:t>
                      </a:r>
                      <a:endParaRPr kumimoji="1" lang="ja-JP" altLang="en-US" sz="1050" dirty="0"/>
                    </a:p>
                  </a:txBody>
                  <a:tcPr/>
                </a:tc>
                <a:tc>
                  <a:txBody>
                    <a:bodyPr/>
                    <a:lstStyle/>
                    <a:p>
                      <a:r>
                        <a:rPr kumimoji="1" lang="ja-JP" altLang="en-US" sz="1050" dirty="0"/>
                        <a:t>リース会計資料</a:t>
                      </a:r>
                      <a:r>
                        <a:rPr kumimoji="1" lang="en-US" altLang="ja-JP" sz="1050" dirty="0"/>
                        <a:t>(</a:t>
                      </a:r>
                      <a:r>
                        <a:rPr kumimoji="1" lang="ja-JP" altLang="en-US" sz="1050" dirty="0"/>
                        <a:t>支払リース料等</a:t>
                      </a:r>
                      <a:r>
                        <a:rPr kumimoji="1" lang="en-US" altLang="ja-JP" sz="1050" dirty="0"/>
                        <a:t>)</a:t>
                      </a:r>
                      <a:endParaRPr kumimoji="1" lang="ja-JP" altLang="en-US" sz="1050" dirty="0"/>
                    </a:p>
                  </a:txBody>
                  <a:tcPr/>
                </a:tc>
                <a:tc>
                  <a:txBody>
                    <a:bodyPr/>
                    <a:lstStyle/>
                    <a:p>
                      <a:r>
                        <a:rPr kumimoji="1" lang="en-US" altLang="ja-JP" sz="1050" dirty="0"/>
                        <a:t>FLP01200</a:t>
                      </a:r>
                      <a:endParaRPr kumimoji="1" lang="ja-JP" altLang="en-US" sz="1050" dirty="0"/>
                    </a:p>
                  </a:txBody>
                  <a:tcPr/>
                </a:tc>
                <a:tc>
                  <a:txBody>
                    <a:bodyPr/>
                    <a:lstStyle/>
                    <a:p>
                      <a:r>
                        <a:rPr kumimoji="1" lang="ja-JP" altLang="en-US" sz="1050" dirty="0"/>
                        <a:t>リース資産異動確認リスト</a:t>
                      </a:r>
                    </a:p>
                  </a:txBody>
                  <a:tcPr/>
                </a:tc>
                <a:extLst>
                  <a:ext uri="{0D108BD9-81ED-4DB2-BD59-A6C34878D82A}">
                    <a16:rowId xmlns:a16="http://schemas.microsoft.com/office/drawing/2014/main" val="4210043214"/>
                  </a:ext>
                </a:extLst>
              </a:tr>
              <a:tr h="252000">
                <a:tc>
                  <a:txBody>
                    <a:bodyPr/>
                    <a:lstStyle/>
                    <a:p>
                      <a:r>
                        <a:rPr kumimoji="1" lang="en-US" altLang="ja-JP" sz="1050" dirty="0"/>
                        <a:t>FLP00600</a:t>
                      </a:r>
                      <a:endParaRPr kumimoji="1" lang="ja-JP" altLang="en-US" sz="1050" dirty="0"/>
                    </a:p>
                  </a:txBody>
                  <a:tcPr/>
                </a:tc>
                <a:tc>
                  <a:txBody>
                    <a:bodyPr/>
                    <a:lstStyle/>
                    <a:p>
                      <a:r>
                        <a:rPr kumimoji="1" lang="ja-JP" altLang="en-US" sz="1050" dirty="0"/>
                        <a:t>リース会計資料</a:t>
                      </a:r>
                      <a:r>
                        <a:rPr kumimoji="1" lang="en-US" altLang="ja-JP" sz="1050" dirty="0"/>
                        <a:t>(</a:t>
                      </a:r>
                      <a:r>
                        <a:rPr kumimoji="1" lang="ja-JP" altLang="en-US" sz="1050" dirty="0"/>
                        <a:t>減価償却費</a:t>
                      </a:r>
                      <a:r>
                        <a:rPr kumimoji="1" lang="en-US" altLang="ja-JP" sz="1050" dirty="0"/>
                        <a:t>)</a:t>
                      </a:r>
                      <a:endParaRPr kumimoji="1" lang="ja-JP" altLang="en-US" sz="1050" dirty="0"/>
                    </a:p>
                  </a:txBody>
                  <a:tcPr/>
                </a:tc>
                <a:tc>
                  <a:txBody>
                    <a:bodyPr/>
                    <a:lstStyle/>
                    <a:p>
                      <a:r>
                        <a:rPr kumimoji="1" lang="en-US" altLang="ja-JP" sz="1050" dirty="0"/>
                        <a:t>FLP01500</a:t>
                      </a:r>
                      <a:endParaRPr kumimoji="1" lang="ja-JP" altLang="en-US" sz="1050" dirty="0"/>
                    </a:p>
                  </a:txBody>
                  <a:tcPr/>
                </a:tc>
                <a:tc>
                  <a:txBody>
                    <a:bodyPr/>
                    <a:lstStyle/>
                    <a:p>
                      <a:r>
                        <a:rPr kumimoji="1" lang="ja-JP" altLang="en-US" sz="1050" dirty="0"/>
                        <a:t>リース増減一覧表</a:t>
                      </a:r>
                    </a:p>
                  </a:txBody>
                  <a:tcPr/>
                </a:tc>
                <a:extLst>
                  <a:ext uri="{0D108BD9-81ED-4DB2-BD59-A6C34878D82A}">
                    <a16:rowId xmlns:a16="http://schemas.microsoft.com/office/drawing/2014/main" val="3191713243"/>
                  </a:ext>
                </a:extLst>
              </a:tr>
            </a:tbl>
          </a:graphicData>
        </a:graphic>
      </p:graphicFrame>
      <p:sp>
        <p:nvSpPr>
          <p:cNvPr id="9" name="タイトル 3">
            <a:extLst>
              <a:ext uri="{FF2B5EF4-FFF2-40B4-BE49-F238E27FC236}">
                <a16:creationId xmlns:a16="http://schemas.microsoft.com/office/drawing/2014/main" id="{F504991F-B416-1EA1-9F92-186A3BD88D0C}"/>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br>
              <a:rPr lang="en-US" altLang="ja-JP" sz="1600" kern="100" dirty="0">
                <a:latin typeface="+mn-ea"/>
                <a:cs typeface="Times New Roman" panose="02020603050405020304" pitchFamily="18" charset="0"/>
              </a:rPr>
            </a:br>
            <a:r>
              <a:rPr lang="en-US" altLang="ja-JP" sz="16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･１．</a:t>
            </a:r>
            <a:r>
              <a:rPr lang="ja-JP" altLang="en-US" sz="1400" dirty="0">
                <a:solidFill>
                  <a:srgbClr val="008CCF"/>
                </a:solidFill>
              </a:rPr>
              <a:t>出力台帳区分に「税務」オプション追加</a:t>
            </a:r>
            <a:endParaRPr kumimoji="1" lang="ja-JP" altLang="en-US" sz="1400" dirty="0"/>
          </a:p>
        </p:txBody>
      </p:sp>
      <p:sp>
        <p:nvSpPr>
          <p:cNvPr id="4" name="フッター プレースホルダー 4">
            <a:extLst>
              <a:ext uri="{FF2B5EF4-FFF2-40B4-BE49-F238E27FC236}">
                <a16:creationId xmlns:a16="http://schemas.microsoft.com/office/drawing/2014/main" id="{C8D0B94E-A370-0DDB-6F3D-2FABCB83BE67}"/>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1520996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7D6C1-959D-BB98-83BA-F60B2C0A34F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767E022-BA5C-CBDC-29A4-3D648E331CEE}"/>
              </a:ext>
            </a:extLst>
          </p:cNvPr>
          <p:cNvSpPr>
            <a:spLocks noGrp="1"/>
          </p:cNvSpPr>
          <p:nvPr>
            <p:ph type="sldNum" sz="quarter" idx="12"/>
          </p:nvPr>
        </p:nvSpPr>
        <p:spPr/>
        <p:txBody>
          <a:bodyPr/>
          <a:lstStyle/>
          <a:p>
            <a:fld id="{78AE49ED-73EF-499C-8307-28EB0E7CF529}" type="slidenum">
              <a:rPr kumimoji="1" lang="ja-JP" altLang="en-US" smtClean="0"/>
              <a:t>111</a:t>
            </a:fld>
            <a:endParaRPr kumimoji="1" lang="ja-JP" altLang="en-US" dirty="0"/>
          </a:p>
        </p:txBody>
      </p:sp>
      <p:sp>
        <p:nvSpPr>
          <p:cNvPr id="3" name="テキスト プレースホルダー 2">
            <a:extLst>
              <a:ext uri="{FF2B5EF4-FFF2-40B4-BE49-F238E27FC236}">
                <a16:creationId xmlns:a16="http://schemas.microsoft.com/office/drawing/2014/main" id="{0B0DA794-04C9-03C7-C22E-651D9D13DA44}"/>
              </a:ext>
            </a:extLst>
          </p:cNvPr>
          <p:cNvSpPr>
            <a:spLocks noGrp="1"/>
          </p:cNvSpPr>
          <p:nvPr>
            <p:ph type="body" sz="quarter" idx="14"/>
          </p:nvPr>
        </p:nvSpPr>
        <p:spPr>
          <a:xfrm>
            <a:off x="358775" y="1440000"/>
            <a:ext cx="8426450" cy="3501404"/>
          </a:xfrm>
        </p:spPr>
        <p:txBody>
          <a:bodyPr/>
          <a:lstStyle/>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lang="ja-JP" altLang="en-US" b="1" dirty="0">
                <a:solidFill>
                  <a:srgbClr val="008CCF"/>
                </a:solidFill>
                <a:latin typeface="メイリオ"/>
                <a:ea typeface="メイリオ"/>
              </a:rPr>
              <a:t>効果</a:t>
            </a:r>
            <a:endParaRPr lang="en-US" altLang="ja-JP" b="1" dirty="0">
              <a:solidFill>
                <a:srgbClr val="008CCF"/>
              </a:solidFill>
              <a:latin typeface="メイリオ"/>
              <a:ea typeface="メイリオ"/>
            </a:endParaRPr>
          </a:p>
          <a:p>
            <a:pPr marL="180000" lvl="0">
              <a:lnSpc>
                <a:spcPct val="100000"/>
              </a:lnSpc>
              <a:defRPr/>
            </a:pPr>
            <a:r>
              <a:rPr lang="ja-JP" altLang="en-US" dirty="0"/>
              <a:t>出力台帳区分で「税務」オプションを指定した検索を可能にすることで、税務台帳のデータを出力できるように</a:t>
            </a:r>
            <a:endParaRPr lang="en-US" altLang="ja-JP" dirty="0"/>
          </a:p>
          <a:p>
            <a:pPr marL="180000" lvl="0">
              <a:lnSpc>
                <a:spcPct val="100000"/>
              </a:lnSpc>
              <a:defRPr/>
            </a:pPr>
            <a:r>
              <a:rPr lang="ja-JP" altLang="en-US" dirty="0">
                <a:solidFill>
                  <a:prstClr val="black"/>
                </a:solidFill>
                <a:latin typeface="メイリオ"/>
                <a:ea typeface="メイリオ"/>
              </a:rPr>
              <a:t>なりました</a:t>
            </a:r>
            <a:endParaRPr lang="en-US" altLang="ja-JP" dirty="0">
              <a:solidFill>
                <a:prstClr val="black"/>
              </a:solidFill>
              <a:latin typeface="メイリオ"/>
              <a:ea typeface="メイリオ"/>
            </a:endParaRPr>
          </a:p>
          <a:p>
            <a:pPr marL="180000" lvl="0">
              <a:lnSpc>
                <a:spcPct val="100000"/>
              </a:lnSpc>
              <a:defRPr/>
            </a:pPr>
            <a:endParaRPr lang="en-US" altLang="ja-JP" dirty="0">
              <a:solidFill>
                <a:prstClr val="black"/>
              </a:solidFill>
              <a:latin typeface="メイリオ"/>
              <a:ea typeface="メイリオ"/>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a:lnSpc>
                <a:spcPct val="100000"/>
              </a:lnSpc>
              <a:defRPr/>
            </a:pPr>
            <a:endParaRPr lang="en-US" altLang="ja-JP" dirty="0">
              <a:solidFill>
                <a:prstClr val="black"/>
              </a:solidFill>
              <a:latin typeface="メイリオ"/>
              <a:ea typeface="メイリオ"/>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a:lnSpc>
                <a:spcPct val="100000"/>
              </a:lnSpc>
              <a:defRPr/>
            </a:pPr>
            <a:r>
              <a:rPr lang="ja-JP" altLang="en-US" b="1" dirty="0">
                <a:solidFill>
                  <a:srgbClr val="FF0000"/>
                </a:solidFill>
                <a:latin typeface="メイリオ"/>
                <a:ea typeface="メイリオ"/>
              </a:rPr>
              <a:t>・</a:t>
            </a:r>
            <a:r>
              <a:rPr lang="ja-JP" altLang="en-US" b="1" dirty="0">
                <a:solidFill>
                  <a:srgbClr val="FF0000"/>
                </a:solidFill>
              </a:rPr>
              <a:t>台帳別会社方針において、適用開始日を指定した場合に選択可能となります</a:t>
            </a:r>
            <a:endParaRPr kumimoji="1" lang="en-US" altLang="ja-JP" b="0" i="0" u="none" strike="noStrike" kern="1200" cap="none" spc="0" normalizeH="0" baseline="0" noProof="0" dirty="0">
              <a:ln>
                <a:noFill/>
              </a:ln>
              <a:solidFill>
                <a:srgbClr val="FF0000"/>
              </a:solidFill>
              <a:effectLst/>
              <a:uLnTx/>
              <a:uFillTx/>
              <a:latin typeface="メイリオ"/>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lnSpc>
                <a:spcPct val="100000"/>
              </a:lnSpc>
            </a:pPr>
            <a:endParaRPr kumimoji="1" lang="ja-JP" altLang="en-US" dirty="0"/>
          </a:p>
        </p:txBody>
      </p:sp>
      <p:sp>
        <p:nvSpPr>
          <p:cNvPr id="11" name="角丸四角形 8">
            <a:extLst>
              <a:ext uri="{FF2B5EF4-FFF2-40B4-BE49-F238E27FC236}">
                <a16:creationId xmlns:a16="http://schemas.microsoft.com/office/drawing/2014/main" id="{1F2661B0-12B6-A597-1B76-E72F53640D49}"/>
              </a:ext>
            </a:extLst>
          </p:cNvPr>
          <p:cNvSpPr/>
          <p:nvPr/>
        </p:nvSpPr>
        <p:spPr>
          <a:xfrm>
            <a:off x="358775" y="2347524"/>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8" name="タイトル 3">
            <a:extLst>
              <a:ext uri="{FF2B5EF4-FFF2-40B4-BE49-F238E27FC236}">
                <a16:creationId xmlns:a16="http://schemas.microsoft.com/office/drawing/2014/main" id="{39E0EA0B-341C-C516-0CE7-824C4F39D229}"/>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br>
              <a:rPr lang="en-US" altLang="ja-JP" sz="1600" kern="100" dirty="0">
                <a:latin typeface="+mn-ea"/>
                <a:cs typeface="Times New Roman" panose="02020603050405020304" pitchFamily="18" charset="0"/>
              </a:rPr>
            </a:br>
            <a:r>
              <a:rPr lang="en-US" altLang="ja-JP" sz="16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･１．</a:t>
            </a:r>
            <a:r>
              <a:rPr lang="ja-JP" altLang="en-US" sz="1400" dirty="0">
                <a:solidFill>
                  <a:srgbClr val="008CCF"/>
                </a:solidFill>
              </a:rPr>
              <a:t>出力台帳区分に「税務」オプション追加</a:t>
            </a:r>
            <a:endParaRPr kumimoji="1" lang="ja-JP" altLang="en-US" sz="1400" dirty="0"/>
          </a:p>
        </p:txBody>
      </p:sp>
      <p:sp>
        <p:nvSpPr>
          <p:cNvPr id="4" name="フッター プレースホルダー 4">
            <a:extLst>
              <a:ext uri="{FF2B5EF4-FFF2-40B4-BE49-F238E27FC236}">
                <a16:creationId xmlns:a16="http://schemas.microsoft.com/office/drawing/2014/main" id="{3BFD8831-E726-5373-3022-F4A8E8486C0F}"/>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4612311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DAEDB-9754-02D2-7E94-A42D9273ED2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28BE957-EA0A-BB15-ACD0-43E247CF414A}"/>
              </a:ext>
            </a:extLst>
          </p:cNvPr>
          <p:cNvSpPr>
            <a:spLocks noGrp="1"/>
          </p:cNvSpPr>
          <p:nvPr>
            <p:ph type="sldNum" sz="quarter" idx="12"/>
          </p:nvPr>
        </p:nvSpPr>
        <p:spPr/>
        <p:txBody>
          <a:bodyPr/>
          <a:lstStyle/>
          <a:p>
            <a:fld id="{78AE49ED-73EF-499C-8307-28EB0E7CF529}" type="slidenum">
              <a:rPr kumimoji="1" lang="ja-JP" altLang="en-US" smtClean="0"/>
              <a:t>112</a:t>
            </a:fld>
            <a:endParaRPr kumimoji="1" lang="ja-JP" altLang="en-US" dirty="0"/>
          </a:p>
        </p:txBody>
      </p:sp>
      <p:sp>
        <p:nvSpPr>
          <p:cNvPr id="3" name="テキスト プレースホルダー 2">
            <a:extLst>
              <a:ext uri="{FF2B5EF4-FFF2-40B4-BE49-F238E27FC236}">
                <a16:creationId xmlns:a16="http://schemas.microsoft.com/office/drawing/2014/main" id="{857FDB61-ABD4-1629-44C8-83AE3A7EE06F}"/>
              </a:ext>
            </a:extLst>
          </p:cNvPr>
          <p:cNvSpPr>
            <a:spLocks noGrp="1"/>
          </p:cNvSpPr>
          <p:nvPr>
            <p:ph type="body" sz="quarter" idx="14"/>
          </p:nvPr>
        </p:nvSpPr>
        <p:spPr>
          <a:xfrm>
            <a:off x="358775" y="1440000"/>
            <a:ext cx="8426450" cy="3501404"/>
          </a:xfrm>
        </p:spPr>
        <p:txBody>
          <a:bodyPr/>
          <a:lstStyle/>
          <a:p>
            <a:pPr marL="180000" lvl="0" indent="-457200">
              <a:lnSpc>
                <a:spcPct val="100000"/>
              </a:lnSpc>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kumimoji="1" lang="ja-JP" altLang="en-US" b="1" i="0" u="none" strike="noStrike" kern="1200" cap="none" spc="0" normalizeH="0" baseline="0" noProof="0" dirty="0">
                <a:ln>
                  <a:noFill/>
                </a:ln>
                <a:solidFill>
                  <a:srgbClr val="008CCF"/>
                </a:solidFill>
                <a:effectLst/>
                <a:uLnTx/>
                <a:uFillTx/>
                <a:latin typeface="メイリオ"/>
                <a:ea typeface="メイリオ"/>
                <a:cs typeface="+mn-cs"/>
              </a:rPr>
              <a:t>機能概要</a:t>
            </a:r>
            <a:br>
              <a:rPr kumimoji="1" lang="en-US" altLang="ja-JP" b="1" i="0" u="none" strike="noStrike" kern="1200" cap="none" spc="0" normalizeH="0" baseline="0" noProof="0" dirty="0">
                <a:ln>
                  <a:noFill/>
                </a:ln>
                <a:solidFill>
                  <a:srgbClr val="008CCF"/>
                </a:solidFill>
                <a:effectLst/>
                <a:uLnTx/>
                <a:uFillTx/>
                <a:latin typeface="メイリオ"/>
                <a:ea typeface="メイリオ"/>
                <a:cs typeface="+mn-cs"/>
              </a:rPr>
            </a:br>
            <a:r>
              <a:rPr lang="ja-JP" altLang="en-US" dirty="0">
                <a:solidFill>
                  <a:prstClr val="black"/>
                </a:solidFill>
              </a:rPr>
              <a:t>税務台帳のデータを照会、出力できるように</a:t>
            </a:r>
            <a:r>
              <a:rPr lang="ja-JP" altLang="en-US" dirty="0">
                <a:solidFill>
                  <a:schemeClr val="tx1">
                    <a:lumMod val="75000"/>
                    <a:lumOff val="25000"/>
                  </a:schemeClr>
                </a:solidFill>
              </a:rPr>
              <a:t>会計機能コード出力台帳区分</a:t>
            </a:r>
            <a:r>
              <a:rPr lang="ja-JP" altLang="en-US" dirty="0">
                <a:solidFill>
                  <a:prstClr val="black"/>
                </a:solidFill>
              </a:rPr>
              <a:t>に「税務」オプションを追加しました</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indent="-457200">
              <a:lnSpc>
                <a:spcPct val="100000"/>
              </a:lnSpc>
              <a:defRPr/>
            </a:pPr>
            <a:r>
              <a:rPr lang="ja-JP" altLang="en-US" dirty="0">
                <a:solidFill>
                  <a:prstClr val="black"/>
                </a:solidFill>
                <a:latin typeface="メイリオ"/>
                <a:ea typeface="メイリオ"/>
              </a:rPr>
              <a:t>　</a:t>
            </a:r>
            <a:r>
              <a:rPr lang="en-US" altLang="ja-JP" dirty="0">
                <a:solidFill>
                  <a:schemeClr val="tx1">
                    <a:lumMod val="75000"/>
                    <a:lumOff val="25000"/>
                  </a:schemeClr>
                </a:solidFill>
              </a:rPr>
              <a:t> ※</a:t>
            </a:r>
            <a:r>
              <a:rPr lang="ja-JP" altLang="en-US" dirty="0">
                <a:solidFill>
                  <a:schemeClr val="tx1">
                    <a:lumMod val="75000"/>
                    <a:lumOff val="25000"/>
                  </a:schemeClr>
                </a:solidFill>
              </a:rPr>
              <a:t>１　抽出条件３タブ</a:t>
            </a:r>
            <a:endParaRPr lang="en-US" altLang="ja-JP" dirty="0">
              <a:solidFill>
                <a:schemeClr val="tx1">
                  <a:lumMod val="75000"/>
                  <a:lumOff val="25000"/>
                </a:schemeClr>
              </a:solidFill>
            </a:endParaRPr>
          </a:p>
          <a:p>
            <a:pPr marL="180000" lvl="0" indent="-457200">
              <a:lnSpc>
                <a:spcPct val="100000"/>
              </a:lnSpc>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lang="ja-JP" altLang="en-US" b="1" dirty="0">
                <a:solidFill>
                  <a:srgbClr val="008CCF"/>
                </a:solidFill>
                <a:latin typeface="メイリオ"/>
                <a:ea typeface="メイリオ"/>
              </a:rPr>
              <a:t>背景</a:t>
            </a:r>
            <a:endParaRPr lang="en-US" altLang="ja-JP" b="1" dirty="0">
              <a:solidFill>
                <a:srgbClr val="008CCF"/>
              </a:solidFill>
              <a:latin typeface="メイリオ"/>
              <a:ea typeface="メイリオ"/>
            </a:endParaRPr>
          </a:p>
          <a:p>
            <a:pPr marL="180000" lvl="0">
              <a:lnSpc>
                <a:spcPct val="100000"/>
              </a:lnSpc>
              <a:defRPr/>
            </a:pPr>
            <a:r>
              <a:rPr kumimoji="1" lang="ja-JP" altLang="en-US" dirty="0"/>
              <a:t>税務台帳を入力できるように対応したことにより、税務台帳の出力の要件に対応しました</a:t>
            </a:r>
            <a:endParaRPr lang="en-US" altLang="ja-JP" dirty="0">
              <a:solidFill>
                <a:prstClr val="black"/>
              </a:solidFill>
              <a:latin typeface="メイリオ"/>
              <a:ea typeface="メイリオ"/>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indent="-457200">
              <a:lnSpc>
                <a:spcPct val="100000"/>
              </a:lnSpc>
              <a:defRPr/>
            </a:pPr>
            <a:r>
              <a:rPr lang="ja-JP" altLang="en-US" b="1" dirty="0">
                <a:solidFill>
                  <a:srgbClr val="FFC000"/>
                </a:solidFill>
              </a:rPr>
              <a:t>■</a:t>
            </a:r>
            <a:r>
              <a:rPr lang="ja-JP" altLang="en-US" b="1" dirty="0">
                <a:solidFill>
                  <a:srgbClr val="008CCF"/>
                </a:solidFill>
              </a:rPr>
              <a:t>効果</a:t>
            </a:r>
            <a:endParaRPr lang="en-US" altLang="ja-JP" b="1" dirty="0">
              <a:solidFill>
                <a:srgbClr val="008CCF"/>
              </a:solidFill>
            </a:endParaRPr>
          </a:p>
          <a:p>
            <a:pPr marL="180000" lvl="0">
              <a:lnSpc>
                <a:spcPct val="100000"/>
              </a:lnSpc>
              <a:defRPr/>
            </a:pPr>
            <a:r>
              <a:rPr lang="ja-JP" altLang="en-US" dirty="0"/>
              <a:t>会計機能コード出力台帳区分で「税務」オプションを指定した検索を可能にすることで、税務台帳のデータを出力できるように</a:t>
            </a:r>
            <a:r>
              <a:rPr lang="ja-JP" altLang="en-US" dirty="0">
                <a:solidFill>
                  <a:prstClr val="black"/>
                </a:solidFill>
                <a:latin typeface="メイリオ"/>
                <a:ea typeface="メイリオ"/>
              </a:rPr>
              <a:t>なりました</a:t>
            </a:r>
            <a:endParaRPr lang="en-US" altLang="ja-JP" dirty="0"/>
          </a:p>
          <a:p>
            <a:pPr marL="180000" lvl="0">
              <a:lnSpc>
                <a:spcPct val="100000"/>
              </a:lnSpc>
              <a:defRPr/>
            </a:pPr>
            <a:endParaRPr lang="en-US" altLang="ja-JP" dirty="0">
              <a:solidFill>
                <a:prstClr val="black"/>
              </a:solidFill>
            </a:endParaRPr>
          </a:p>
          <a:p>
            <a:pPr marL="180000" lvl="0">
              <a:lnSpc>
                <a:spcPct val="100000"/>
              </a:lnSpc>
              <a:defRPr/>
            </a:pPr>
            <a:endParaRPr lang="en-US" altLang="ja-JP" dirty="0">
              <a:solidFill>
                <a:prstClr val="black"/>
              </a:solidFill>
            </a:endParaRPr>
          </a:p>
          <a:p>
            <a:pPr marL="351450" lvl="0" indent="-171450">
              <a:lnSpc>
                <a:spcPct val="100000"/>
              </a:lnSpc>
              <a:buFont typeface="Arial" panose="020B0604020202020204" pitchFamily="34" charset="0"/>
              <a:buChar char="•"/>
              <a:defRPr/>
            </a:pPr>
            <a:endParaRPr lang="en-US" altLang="ja-JP" dirty="0">
              <a:solidFill>
                <a:prstClr val="black"/>
              </a:solidFill>
            </a:endParaRPr>
          </a:p>
          <a:p>
            <a:pPr marL="351450" indent="-171450">
              <a:lnSpc>
                <a:spcPct val="100000"/>
              </a:lnSpc>
              <a:buFont typeface="Arial" panose="020B0604020202020204" pitchFamily="34" charset="0"/>
              <a:buChar char="•"/>
              <a:defRPr/>
            </a:pPr>
            <a:r>
              <a:rPr lang="ja-JP" altLang="en-US" b="1" dirty="0">
                <a:solidFill>
                  <a:srgbClr val="FF0000"/>
                </a:solidFill>
              </a:rPr>
              <a:t>台帳別会社方針において、適用開始日を指定した場合に選択可能となります</a:t>
            </a:r>
            <a:endParaRPr lang="en-US" altLang="ja-JP" dirty="0">
              <a:solidFill>
                <a:srgbClr val="FF0000"/>
              </a:solidFill>
            </a:endParaRPr>
          </a:p>
          <a:p>
            <a:pPr marL="351450" lvl="0" indent="-171450">
              <a:lnSpc>
                <a:spcPct val="100000"/>
              </a:lnSpc>
              <a:buFont typeface="Arial" panose="020B0604020202020204" pitchFamily="34" charset="0"/>
              <a:buChar char="•"/>
              <a:defRPr/>
            </a:pPr>
            <a:endParaRPr lang="en-US" altLang="ja-JP" dirty="0">
              <a:solidFill>
                <a:prstClr val="black"/>
              </a:solidFill>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lnSpc>
                <a:spcPct val="100000"/>
              </a:lnSpc>
            </a:pPr>
            <a:endParaRPr kumimoji="1" lang="ja-JP" altLang="en-US" dirty="0"/>
          </a:p>
        </p:txBody>
      </p:sp>
      <p:sp>
        <p:nvSpPr>
          <p:cNvPr id="8" name="角丸四角形 8">
            <a:extLst>
              <a:ext uri="{FF2B5EF4-FFF2-40B4-BE49-F238E27FC236}">
                <a16:creationId xmlns:a16="http://schemas.microsoft.com/office/drawing/2014/main" id="{319FD534-9016-04FB-388E-AF821F7F0E71}"/>
              </a:ext>
            </a:extLst>
          </p:cNvPr>
          <p:cNvSpPr/>
          <p:nvPr/>
        </p:nvSpPr>
        <p:spPr>
          <a:xfrm>
            <a:off x="358775" y="4183728"/>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graphicFrame>
        <p:nvGraphicFramePr>
          <p:cNvPr id="7" name="表 6">
            <a:extLst>
              <a:ext uri="{FF2B5EF4-FFF2-40B4-BE49-F238E27FC236}">
                <a16:creationId xmlns:a16="http://schemas.microsoft.com/office/drawing/2014/main" id="{E952B48C-A860-83C8-483F-F3877BD5E394}"/>
              </a:ext>
            </a:extLst>
          </p:cNvPr>
          <p:cNvGraphicFramePr>
            <a:graphicFrameLocks noGrp="1"/>
          </p:cNvGraphicFramePr>
          <p:nvPr/>
        </p:nvGraphicFramePr>
        <p:xfrm>
          <a:off x="550800" y="1851734"/>
          <a:ext cx="3474000" cy="576000"/>
        </p:xfrm>
        <a:graphic>
          <a:graphicData uri="http://schemas.openxmlformats.org/drawingml/2006/table">
            <a:tbl>
              <a:tblPr firstRow="1" bandRow="1">
                <a:tableStyleId>{21E4AEA4-8DFA-4A89-87EB-49C32662AFE0}</a:tableStyleId>
              </a:tblPr>
              <a:tblGrid>
                <a:gridCol w="1292400">
                  <a:extLst>
                    <a:ext uri="{9D8B030D-6E8A-4147-A177-3AD203B41FA5}">
                      <a16:colId xmlns:a16="http://schemas.microsoft.com/office/drawing/2014/main" val="1577256108"/>
                    </a:ext>
                  </a:extLst>
                </a:gridCol>
                <a:gridCol w="2181600">
                  <a:extLst>
                    <a:ext uri="{9D8B030D-6E8A-4147-A177-3AD203B41FA5}">
                      <a16:colId xmlns:a16="http://schemas.microsoft.com/office/drawing/2014/main" val="2569633055"/>
                    </a:ext>
                  </a:extLst>
                </a:gridCol>
              </a:tblGrid>
              <a:tr h="288000">
                <a:tc>
                  <a:txBody>
                    <a:bodyPr/>
                    <a:lstStyle/>
                    <a:p>
                      <a:r>
                        <a:rPr kumimoji="1" lang="ja-JP" altLang="en-US" sz="1050" dirty="0"/>
                        <a:t>画面</a:t>
                      </a:r>
                      <a:r>
                        <a:rPr kumimoji="1" lang="en-US" altLang="ja-JP" sz="1050" dirty="0"/>
                        <a:t>ID</a:t>
                      </a:r>
                      <a:endParaRPr kumimoji="1" lang="ja-JP" altLang="en-US" sz="1050" dirty="0"/>
                    </a:p>
                  </a:txBody>
                  <a:tcPr anchor="ctr"/>
                </a:tc>
                <a:tc>
                  <a:txBody>
                    <a:bodyPr/>
                    <a:lstStyle/>
                    <a:p>
                      <a:r>
                        <a:rPr kumimoji="1" lang="ja-JP" altLang="en-US" sz="1050" dirty="0"/>
                        <a:t>機能名称</a:t>
                      </a:r>
                    </a:p>
                  </a:txBody>
                  <a:tcPr anchor="ctr"/>
                </a:tc>
                <a:extLst>
                  <a:ext uri="{0D108BD9-81ED-4DB2-BD59-A6C34878D82A}">
                    <a16:rowId xmlns:a16="http://schemas.microsoft.com/office/drawing/2014/main" val="2670205255"/>
                  </a:ext>
                </a:extLst>
              </a:tr>
              <a:tr h="288000">
                <a:tc>
                  <a:txBody>
                    <a:bodyPr/>
                    <a:lstStyle/>
                    <a:p>
                      <a:r>
                        <a:rPr kumimoji="1" lang="en-US" altLang="ja-JP" sz="1050" dirty="0"/>
                        <a:t>FLR00100</a:t>
                      </a:r>
                      <a:endParaRPr kumimoji="1" lang="ja-JP" altLang="en-US" sz="1050" dirty="0"/>
                    </a:p>
                  </a:txBody>
                  <a:tcPr anchor="ctr"/>
                </a:tc>
                <a:tc>
                  <a:txBody>
                    <a:bodyPr/>
                    <a:lstStyle/>
                    <a:p>
                      <a:r>
                        <a:rPr kumimoji="1" lang="ja-JP" altLang="en-US" sz="1050" dirty="0"/>
                        <a:t>リース契約照会（</a:t>
                      </a:r>
                      <a:r>
                        <a:rPr kumimoji="1" lang="en-US" altLang="ja-JP" sz="1050" dirty="0"/>
                        <a:t>※</a:t>
                      </a:r>
                      <a:r>
                        <a:rPr kumimoji="1" lang="ja-JP" altLang="en-US" sz="1050" dirty="0"/>
                        <a:t>１）</a:t>
                      </a:r>
                    </a:p>
                  </a:txBody>
                  <a:tcPr anchor="ctr"/>
                </a:tc>
                <a:extLst>
                  <a:ext uri="{0D108BD9-81ED-4DB2-BD59-A6C34878D82A}">
                    <a16:rowId xmlns:a16="http://schemas.microsoft.com/office/drawing/2014/main" val="621679459"/>
                  </a:ext>
                </a:extLst>
              </a:tr>
            </a:tbl>
          </a:graphicData>
        </a:graphic>
      </p:graphicFrame>
      <p:sp>
        <p:nvSpPr>
          <p:cNvPr id="10" name="タイトル 3">
            <a:extLst>
              <a:ext uri="{FF2B5EF4-FFF2-40B4-BE49-F238E27FC236}">
                <a16:creationId xmlns:a16="http://schemas.microsoft.com/office/drawing/2014/main" id="{B3A95828-820E-DF7C-5AC5-BFF19573DE65}"/>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br>
              <a:rPr lang="en-US" altLang="ja-JP" sz="1600" kern="100" dirty="0">
                <a:latin typeface="+mn-ea"/>
                <a:cs typeface="Times New Roman" panose="02020603050405020304" pitchFamily="18" charset="0"/>
              </a:rPr>
            </a:br>
            <a:r>
              <a:rPr lang="en-US" altLang="ja-JP" sz="16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･２．</a:t>
            </a:r>
            <a:r>
              <a:rPr lang="ja-JP" altLang="en-US" sz="1400" dirty="0">
                <a:solidFill>
                  <a:srgbClr val="008CCF"/>
                </a:solidFill>
              </a:rPr>
              <a:t>会計機能コード出力台帳区分に「税務」オプション追加</a:t>
            </a:r>
            <a:endParaRPr kumimoji="1" lang="ja-JP" altLang="en-US" sz="1400" dirty="0"/>
          </a:p>
        </p:txBody>
      </p:sp>
      <p:sp>
        <p:nvSpPr>
          <p:cNvPr id="4" name="フッター プレースホルダー 4">
            <a:extLst>
              <a:ext uri="{FF2B5EF4-FFF2-40B4-BE49-F238E27FC236}">
                <a16:creationId xmlns:a16="http://schemas.microsoft.com/office/drawing/2014/main" id="{7B6D2851-7BF3-331A-188C-E6537B136651}"/>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3099677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59F8-B805-EE8F-9357-2391B88B833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0700AC-1335-7115-5B06-14F727B38D73}"/>
              </a:ext>
            </a:extLst>
          </p:cNvPr>
          <p:cNvSpPr>
            <a:spLocks noGrp="1"/>
          </p:cNvSpPr>
          <p:nvPr>
            <p:ph type="sldNum" sz="quarter" idx="12"/>
          </p:nvPr>
        </p:nvSpPr>
        <p:spPr/>
        <p:txBody>
          <a:bodyPr/>
          <a:lstStyle/>
          <a:p>
            <a:fld id="{78AE49ED-73EF-499C-8307-28EB0E7CF529}" type="slidenum">
              <a:rPr kumimoji="1" lang="ja-JP" altLang="en-US" smtClean="0"/>
              <a:t>113</a:t>
            </a:fld>
            <a:endParaRPr kumimoji="1" lang="ja-JP" altLang="en-US" dirty="0"/>
          </a:p>
        </p:txBody>
      </p:sp>
      <p:sp>
        <p:nvSpPr>
          <p:cNvPr id="3" name="テキスト プレースホルダー 2">
            <a:extLst>
              <a:ext uri="{FF2B5EF4-FFF2-40B4-BE49-F238E27FC236}">
                <a16:creationId xmlns:a16="http://schemas.microsoft.com/office/drawing/2014/main" id="{517B9B8A-BC60-E200-3CE5-CF46B0284528}"/>
              </a:ext>
            </a:extLst>
          </p:cNvPr>
          <p:cNvSpPr>
            <a:spLocks noGrp="1"/>
          </p:cNvSpPr>
          <p:nvPr>
            <p:ph type="body" sz="quarter" idx="14"/>
          </p:nvPr>
        </p:nvSpPr>
        <p:spPr>
          <a:xfrm>
            <a:off x="358775" y="1440000"/>
            <a:ext cx="8426450" cy="3501404"/>
          </a:xfrm>
        </p:spPr>
        <p:txBody>
          <a:bodyPr/>
          <a:lstStyle/>
          <a:p>
            <a:pPr marL="180000" lvl="0" indent="-457200">
              <a:lnSpc>
                <a:spcPct val="100000"/>
              </a:lnSpc>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kumimoji="1" lang="ja-JP" altLang="en-US" b="1" i="0" u="none" strike="noStrike" kern="1200" cap="none" spc="0" normalizeH="0" baseline="0" noProof="0" dirty="0">
                <a:ln>
                  <a:noFill/>
                </a:ln>
                <a:solidFill>
                  <a:srgbClr val="008CCF"/>
                </a:solidFill>
                <a:effectLst/>
                <a:uLnTx/>
                <a:uFillTx/>
                <a:latin typeface="メイリオ"/>
                <a:ea typeface="メイリオ"/>
                <a:cs typeface="+mn-cs"/>
              </a:rPr>
              <a:t>機能概要</a:t>
            </a:r>
            <a:br>
              <a:rPr kumimoji="1" lang="en-US" altLang="ja-JP" b="1" i="0" u="none" strike="noStrike" kern="1200" cap="none" spc="0" normalizeH="0" baseline="0" noProof="0" dirty="0">
                <a:ln>
                  <a:noFill/>
                </a:ln>
                <a:solidFill>
                  <a:srgbClr val="008CCF"/>
                </a:solidFill>
                <a:effectLst/>
                <a:uLnTx/>
                <a:uFillTx/>
                <a:latin typeface="メイリオ"/>
                <a:ea typeface="メイリオ"/>
                <a:cs typeface="+mn-cs"/>
              </a:rPr>
            </a:br>
            <a:r>
              <a:rPr lang="ja-JP" altLang="en-US" dirty="0">
                <a:solidFill>
                  <a:prstClr val="black"/>
                </a:solidFill>
              </a:rPr>
              <a:t>「売買＆賃貸借処理」のデータを照会、出力できるように</a:t>
            </a:r>
            <a:r>
              <a:rPr lang="ja-JP" altLang="en-US" dirty="0">
                <a:solidFill>
                  <a:schemeClr val="tx1">
                    <a:lumMod val="75000"/>
                    <a:lumOff val="25000"/>
                  </a:schemeClr>
                </a:solidFill>
              </a:rPr>
              <a:t>リース会計処理区分</a:t>
            </a:r>
            <a:r>
              <a:rPr lang="ja-JP" altLang="en-US" dirty="0">
                <a:solidFill>
                  <a:prstClr val="black"/>
                </a:solidFill>
              </a:rPr>
              <a:t>に「売買＆賃貸借処理」オプションを追加しました</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indent="-457200">
              <a:lnSpc>
                <a:spcPct val="100000"/>
              </a:lnSpc>
              <a:defRPr/>
            </a:pPr>
            <a:r>
              <a:rPr lang="ja-JP" altLang="en-US" dirty="0">
                <a:solidFill>
                  <a:prstClr val="black"/>
                </a:solidFill>
                <a:latin typeface="メイリオ"/>
                <a:ea typeface="メイリオ"/>
              </a:rPr>
              <a:t>　</a:t>
            </a:r>
            <a:r>
              <a:rPr lang="en-US" altLang="ja-JP" dirty="0">
                <a:solidFill>
                  <a:schemeClr val="tx1">
                    <a:lumMod val="75000"/>
                    <a:lumOff val="25000"/>
                  </a:schemeClr>
                </a:solidFill>
              </a:rPr>
              <a:t> ※</a:t>
            </a:r>
            <a:r>
              <a:rPr lang="ja-JP" altLang="en-US" dirty="0">
                <a:solidFill>
                  <a:schemeClr val="tx1">
                    <a:lumMod val="75000"/>
                    <a:lumOff val="25000"/>
                  </a:schemeClr>
                </a:solidFill>
              </a:rPr>
              <a:t>１　抽出条件２タブ</a:t>
            </a:r>
            <a:endParaRPr lang="en-US" altLang="ja-JP" dirty="0">
              <a:solidFill>
                <a:schemeClr val="tx1">
                  <a:lumMod val="75000"/>
                  <a:lumOff val="25000"/>
                </a:schemeClr>
              </a:solidFill>
            </a:endParaRPr>
          </a:p>
          <a:p>
            <a:pPr marL="180000" lvl="0" indent="-457200">
              <a:lnSpc>
                <a:spcPct val="100000"/>
              </a:lnSpc>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lang="ja-JP" altLang="en-US" b="1" dirty="0">
                <a:solidFill>
                  <a:srgbClr val="008CCF"/>
                </a:solidFill>
                <a:latin typeface="メイリオ"/>
                <a:ea typeface="メイリオ"/>
              </a:rPr>
              <a:t>背景</a:t>
            </a:r>
            <a:endParaRPr lang="en-US" altLang="ja-JP" b="1" dirty="0">
              <a:solidFill>
                <a:srgbClr val="008CCF"/>
              </a:solidFill>
              <a:latin typeface="メイリオ"/>
              <a:ea typeface="メイリオ"/>
            </a:endParaRPr>
          </a:p>
          <a:p>
            <a:pPr marL="180000" lvl="0">
              <a:lnSpc>
                <a:spcPct val="100000"/>
              </a:lnSpc>
              <a:defRPr/>
            </a:pPr>
            <a:r>
              <a:rPr kumimoji="1" lang="ja-JP" altLang="en-US" dirty="0"/>
              <a:t>税務台帳を入力できるように対応したことにより、税務台帳の出力の要件に対応しました</a:t>
            </a:r>
            <a:endParaRPr lang="en-US" altLang="ja-JP" dirty="0">
              <a:solidFill>
                <a:prstClr val="black"/>
              </a:solidFill>
              <a:latin typeface="メイリオ"/>
              <a:ea typeface="メイリオ"/>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indent="-457200">
              <a:lnSpc>
                <a:spcPct val="100000"/>
              </a:lnSpc>
              <a:defRPr/>
            </a:pPr>
            <a:r>
              <a:rPr lang="ja-JP" altLang="en-US" b="1" dirty="0">
                <a:solidFill>
                  <a:srgbClr val="FFC000"/>
                </a:solidFill>
              </a:rPr>
              <a:t>■</a:t>
            </a:r>
            <a:r>
              <a:rPr lang="ja-JP" altLang="en-US" b="1" dirty="0">
                <a:solidFill>
                  <a:srgbClr val="008CCF"/>
                </a:solidFill>
              </a:rPr>
              <a:t>効果</a:t>
            </a:r>
            <a:endParaRPr lang="en-US" altLang="ja-JP" b="1" dirty="0">
              <a:solidFill>
                <a:srgbClr val="008CCF"/>
              </a:solidFill>
            </a:endParaRPr>
          </a:p>
          <a:p>
            <a:pPr marL="180000" lvl="0">
              <a:lnSpc>
                <a:spcPct val="100000"/>
              </a:lnSpc>
              <a:defRPr/>
            </a:pPr>
            <a:r>
              <a:rPr lang="ja-JP" altLang="en-US" dirty="0">
                <a:solidFill>
                  <a:schemeClr val="tx1">
                    <a:lumMod val="75000"/>
                    <a:lumOff val="25000"/>
                  </a:schemeClr>
                </a:solidFill>
              </a:rPr>
              <a:t>リース会計処理</a:t>
            </a:r>
            <a:r>
              <a:rPr lang="ja-JP" altLang="en-US" dirty="0"/>
              <a:t>区分で「売買＆賃貸借処理」オプションを指定した検索を可能にすることで、「売買＆賃貸借処理」のデータを出力できるように</a:t>
            </a:r>
            <a:r>
              <a:rPr lang="ja-JP" altLang="en-US" dirty="0">
                <a:solidFill>
                  <a:prstClr val="black"/>
                </a:solidFill>
                <a:latin typeface="メイリオ"/>
                <a:ea typeface="メイリオ"/>
              </a:rPr>
              <a:t>なりました</a:t>
            </a:r>
            <a:endParaRPr lang="en-US" altLang="ja-JP" dirty="0"/>
          </a:p>
          <a:p>
            <a:pPr marL="351450" lvl="0" indent="-171450">
              <a:lnSpc>
                <a:spcPct val="100000"/>
              </a:lnSpc>
              <a:buFont typeface="Arial" panose="020B0604020202020204" pitchFamily="34" charset="0"/>
              <a:buChar char="•"/>
              <a:defRPr/>
            </a:pPr>
            <a:endParaRPr lang="en-US" altLang="ja-JP" dirty="0"/>
          </a:p>
          <a:p>
            <a:pPr marL="180000" lvl="0">
              <a:lnSpc>
                <a:spcPct val="100000"/>
              </a:lnSpc>
              <a:defRPr/>
            </a:pPr>
            <a:endParaRPr lang="en-US" altLang="ja-JP" dirty="0">
              <a:solidFill>
                <a:prstClr val="black"/>
              </a:solidFill>
            </a:endParaRPr>
          </a:p>
          <a:p>
            <a:pPr marL="351450" indent="-171450">
              <a:lnSpc>
                <a:spcPct val="100000"/>
              </a:lnSpc>
              <a:buFont typeface="Arial" panose="020B0604020202020204" pitchFamily="34" charset="0"/>
              <a:buChar char="•"/>
              <a:defRPr/>
            </a:pPr>
            <a:r>
              <a:rPr lang="ja-JP" altLang="en-US" b="1" dirty="0">
                <a:solidFill>
                  <a:srgbClr val="FF0000"/>
                </a:solidFill>
              </a:rPr>
              <a:t>台帳別会社方針において、適用開始日を指定した場合に選択可能となります</a:t>
            </a:r>
            <a:endParaRPr lang="en-US" altLang="ja-JP" dirty="0">
              <a:solidFill>
                <a:srgbClr val="FF0000"/>
              </a:solidFill>
            </a:endParaRPr>
          </a:p>
          <a:p>
            <a:pPr marL="351450" lvl="0" indent="-171450">
              <a:lnSpc>
                <a:spcPct val="100000"/>
              </a:lnSpc>
              <a:buFont typeface="Arial" panose="020B0604020202020204" pitchFamily="34" charset="0"/>
              <a:buChar char="•"/>
              <a:defRPr/>
            </a:pPr>
            <a:endParaRPr lang="en-US" altLang="ja-JP" dirty="0">
              <a:solidFill>
                <a:prstClr val="black"/>
              </a:solidFill>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lnSpc>
                <a:spcPct val="100000"/>
              </a:lnSpc>
            </a:pPr>
            <a:endParaRPr kumimoji="1" lang="ja-JP" altLang="en-US" dirty="0"/>
          </a:p>
        </p:txBody>
      </p:sp>
      <p:sp>
        <p:nvSpPr>
          <p:cNvPr id="8" name="角丸四角形 8">
            <a:extLst>
              <a:ext uri="{FF2B5EF4-FFF2-40B4-BE49-F238E27FC236}">
                <a16:creationId xmlns:a16="http://schemas.microsoft.com/office/drawing/2014/main" id="{026C397A-5BE3-2314-4A61-B374A5762939}"/>
              </a:ext>
            </a:extLst>
          </p:cNvPr>
          <p:cNvSpPr/>
          <p:nvPr/>
        </p:nvSpPr>
        <p:spPr>
          <a:xfrm>
            <a:off x="358775" y="4219732"/>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graphicFrame>
        <p:nvGraphicFramePr>
          <p:cNvPr id="6" name="表 5">
            <a:extLst>
              <a:ext uri="{FF2B5EF4-FFF2-40B4-BE49-F238E27FC236}">
                <a16:creationId xmlns:a16="http://schemas.microsoft.com/office/drawing/2014/main" id="{A3BFA145-F917-1E97-EC44-55506F516319}"/>
              </a:ext>
            </a:extLst>
          </p:cNvPr>
          <p:cNvGraphicFramePr>
            <a:graphicFrameLocks noGrp="1"/>
          </p:cNvGraphicFramePr>
          <p:nvPr/>
        </p:nvGraphicFramePr>
        <p:xfrm>
          <a:off x="550800" y="1995750"/>
          <a:ext cx="3474000" cy="576000"/>
        </p:xfrm>
        <a:graphic>
          <a:graphicData uri="http://schemas.openxmlformats.org/drawingml/2006/table">
            <a:tbl>
              <a:tblPr firstRow="1" bandRow="1">
                <a:tableStyleId>{21E4AEA4-8DFA-4A89-87EB-49C32662AFE0}</a:tableStyleId>
              </a:tblPr>
              <a:tblGrid>
                <a:gridCol w="1292400">
                  <a:extLst>
                    <a:ext uri="{9D8B030D-6E8A-4147-A177-3AD203B41FA5}">
                      <a16:colId xmlns:a16="http://schemas.microsoft.com/office/drawing/2014/main" val="1577256108"/>
                    </a:ext>
                  </a:extLst>
                </a:gridCol>
                <a:gridCol w="2181600">
                  <a:extLst>
                    <a:ext uri="{9D8B030D-6E8A-4147-A177-3AD203B41FA5}">
                      <a16:colId xmlns:a16="http://schemas.microsoft.com/office/drawing/2014/main" val="2569633055"/>
                    </a:ext>
                  </a:extLst>
                </a:gridCol>
              </a:tblGrid>
              <a:tr h="288000">
                <a:tc>
                  <a:txBody>
                    <a:bodyPr/>
                    <a:lstStyle/>
                    <a:p>
                      <a:r>
                        <a:rPr kumimoji="1" lang="ja-JP" altLang="en-US" sz="1050" dirty="0"/>
                        <a:t>画面</a:t>
                      </a:r>
                      <a:r>
                        <a:rPr kumimoji="1" lang="en-US" altLang="ja-JP" sz="1050" dirty="0"/>
                        <a:t>ID</a:t>
                      </a:r>
                      <a:endParaRPr kumimoji="1" lang="ja-JP" altLang="en-US" sz="1050" dirty="0"/>
                    </a:p>
                  </a:txBody>
                  <a:tcPr anchor="ctr"/>
                </a:tc>
                <a:tc>
                  <a:txBody>
                    <a:bodyPr/>
                    <a:lstStyle/>
                    <a:p>
                      <a:r>
                        <a:rPr kumimoji="1" lang="ja-JP" altLang="en-US" sz="1050" dirty="0"/>
                        <a:t>機能名称</a:t>
                      </a:r>
                    </a:p>
                  </a:txBody>
                  <a:tcPr anchor="ctr"/>
                </a:tc>
                <a:extLst>
                  <a:ext uri="{0D108BD9-81ED-4DB2-BD59-A6C34878D82A}">
                    <a16:rowId xmlns:a16="http://schemas.microsoft.com/office/drawing/2014/main" val="2670205255"/>
                  </a:ext>
                </a:extLst>
              </a:tr>
              <a:tr h="288000">
                <a:tc>
                  <a:txBody>
                    <a:bodyPr/>
                    <a:lstStyle/>
                    <a:p>
                      <a:r>
                        <a:rPr kumimoji="1" lang="en-US" altLang="ja-JP" sz="1050" dirty="0"/>
                        <a:t>FLR00100</a:t>
                      </a:r>
                      <a:endParaRPr kumimoji="1" lang="ja-JP" altLang="en-US" sz="1050" dirty="0"/>
                    </a:p>
                  </a:txBody>
                  <a:tcPr anchor="ctr"/>
                </a:tc>
                <a:tc>
                  <a:txBody>
                    <a:bodyPr/>
                    <a:lstStyle/>
                    <a:p>
                      <a:r>
                        <a:rPr kumimoji="1" lang="ja-JP" altLang="en-US" sz="1050" dirty="0"/>
                        <a:t>リース契約照会（</a:t>
                      </a:r>
                      <a:r>
                        <a:rPr kumimoji="1" lang="en-US" altLang="ja-JP" sz="1050" dirty="0"/>
                        <a:t>※</a:t>
                      </a:r>
                      <a:r>
                        <a:rPr kumimoji="1" lang="ja-JP" altLang="en-US" sz="1050" dirty="0"/>
                        <a:t>１）</a:t>
                      </a:r>
                    </a:p>
                  </a:txBody>
                  <a:tcPr anchor="ctr"/>
                </a:tc>
                <a:extLst>
                  <a:ext uri="{0D108BD9-81ED-4DB2-BD59-A6C34878D82A}">
                    <a16:rowId xmlns:a16="http://schemas.microsoft.com/office/drawing/2014/main" val="621679459"/>
                  </a:ext>
                </a:extLst>
              </a:tr>
            </a:tbl>
          </a:graphicData>
        </a:graphic>
      </p:graphicFrame>
      <p:sp>
        <p:nvSpPr>
          <p:cNvPr id="10" name="タイトル 3">
            <a:extLst>
              <a:ext uri="{FF2B5EF4-FFF2-40B4-BE49-F238E27FC236}">
                <a16:creationId xmlns:a16="http://schemas.microsoft.com/office/drawing/2014/main" id="{6143C6F6-85C5-A60D-4251-324825144727}"/>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br>
              <a:rPr lang="en-US" altLang="ja-JP" sz="1600" kern="100" dirty="0">
                <a:latin typeface="+mn-ea"/>
                <a:cs typeface="Times New Roman" panose="02020603050405020304" pitchFamily="18" charset="0"/>
              </a:rPr>
            </a:br>
            <a:r>
              <a:rPr lang="en-US" altLang="ja-JP" sz="16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･３．</a:t>
            </a:r>
            <a:r>
              <a:rPr lang="ja-JP" altLang="en-US" sz="1400" dirty="0">
                <a:solidFill>
                  <a:srgbClr val="008CCF"/>
                </a:solidFill>
              </a:rPr>
              <a:t>リース会計処理区分に「売買＆賃貸借処理」オプション追加</a:t>
            </a:r>
            <a:endParaRPr kumimoji="1" lang="ja-JP" altLang="en-US" sz="1400" dirty="0"/>
          </a:p>
        </p:txBody>
      </p:sp>
      <p:sp>
        <p:nvSpPr>
          <p:cNvPr id="4" name="フッター プレースホルダー 4">
            <a:extLst>
              <a:ext uri="{FF2B5EF4-FFF2-40B4-BE49-F238E27FC236}">
                <a16:creationId xmlns:a16="http://schemas.microsoft.com/office/drawing/2014/main" id="{4547CE9B-F518-D2A0-DEAF-0395701CF5F8}"/>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8513002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1DE20-4AFA-68E4-F7F1-BCF127DD4EA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ED47332-A28D-AF5F-9080-8CC2F5ADA92D}"/>
              </a:ext>
            </a:extLst>
          </p:cNvPr>
          <p:cNvSpPr>
            <a:spLocks noGrp="1"/>
          </p:cNvSpPr>
          <p:nvPr>
            <p:ph type="sldNum" sz="quarter" idx="12"/>
          </p:nvPr>
        </p:nvSpPr>
        <p:spPr/>
        <p:txBody>
          <a:bodyPr/>
          <a:lstStyle/>
          <a:p>
            <a:fld id="{78AE49ED-73EF-499C-8307-28EB0E7CF529}" type="slidenum">
              <a:rPr kumimoji="1" lang="ja-JP" altLang="en-US" smtClean="0"/>
              <a:t>114</a:t>
            </a:fld>
            <a:endParaRPr kumimoji="1" lang="ja-JP" altLang="en-US" dirty="0"/>
          </a:p>
        </p:txBody>
      </p:sp>
      <p:sp>
        <p:nvSpPr>
          <p:cNvPr id="3" name="テキスト プレースホルダー 2">
            <a:extLst>
              <a:ext uri="{FF2B5EF4-FFF2-40B4-BE49-F238E27FC236}">
                <a16:creationId xmlns:a16="http://schemas.microsoft.com/office/drawing/2014/main" id="{F83D19BD-2D99-C8AD-A455-F15A8EFC11D4}"/>
              </a:ext>
            </a:extLst>
          </p:cNvPr>
          <p:cNvSpPr>
            <a:spLocks noGrp="1"/>
          </p:cNvSpPr>
          <p:nvPr>
            <p:ph type="body" sz="quarter" idx="14"/>
          </p:nvPr>
        </p:nvSpPr>
        <p:spPr>
          <a:xfrm>
            <a:off x="358775" y="1440000"/>
            <a:ext cx="8426450" cy="3501404"/>
          </a:xfrm>
        </p:spPr>
        <p:txBody>
          <a:bodyPr/>
          <a:lstStyle/>
          <a:p>
            <a:pPr marL="180000" lvl="0" indent="-457200">
              <a:lnSpc>
                <a:spcPct val="100000"/>
              </a:lnSpc>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kumimoji="1" lang="ja-JP" altLang="en-US" b="1" i="0" u="none" strike="noStrike" kern="1200" cap="none" spc="0" normalizeH="0" baseline="0" noProof="0" dirty="0">
                <a:ln>
                  <a:noFill/>
                </a:ln>
                <a:solidFill>
                  <a:srgbClr val="008CCF"/>
                </a:solidFill>
                <a:effectLst/>
                <a:uLnTx/>
                <a:uFillTx/>
                <a:latin typeface="メイリオ"/>
                <a:ea typeface="メイリオ"/>
                <a:cs typeface="+mn-cs"/>
              </a:rPr>
              <a:t>機能概要</a:t>
            </a:r>
            <a:br>
              <a:rPr kumimoji="1" lang="en-US" altLang="ja-JP" b="1" i="0" u="none" strike="noStrike" kern="1200" cap="none" spc="0" normalizeH="0" baseline="0" noProof="0" dirty="0">
                <a:ln>
                  <a:noFill/>
                </a:ln>
                <a:solidFill>
                  <a:srgbClr val="008CCF"/>
                </a:solidFill>
                <a:effectLst/>
                <a:uLnTx/>
                <a:uFillTx/>
                <a:latin typeface="メイリオ"/>
                <a:ea typeface="メイリオ"/>
                <a:cs typeface="+mn-cs"/>
              </a:rPr>
            </a:br>
            <a:r>
              <a:rPr lang="ja-JP" altLang="en-US" dirty="0">
                <a:solidFill>
                  <a:prstClr val="black"/>
                </a:solidFill>
              </a:rPr>
              <a:t>「解約不能</a:t>
            </a:r>
            <a:r>
              <a:rPr lang="en-US" altLang="ja-JP" dirty="0">
                <a:solidFill>
                  <a:prstClr val="black"/>
                </a:solidFill>
              </a:rPr>
              <a:t>OL</a:t>
            </a:r>
            <a:r>
              <a:rPr lang="ja-JP" altLang="en-US" dirty="0">
                <a:solidFill>
                  <a:prstClr val="black"/>
                </a:solidFill>
              </a:rPr>
              <a:t>」、「解約可能</a:t>
            </a:r>
            <a:r>
              <a:rPr lang="en-US" altLang="ja-JP" dirty="0">
                <a:solidFill>
                  <a:prstClr val="black"/>
                </a:solidFill>
              </a:rPr>
              <a:t>OL</a:t>
            </a:r>
            <a:r>
              <a:rPr lang="ja-JP" altLang="en-US" dirty="0">
                <a:solidFill>
                  <a:prstClr val="black"/>
                </a:solidFill>
              </a:rPr>
              <a:t>」のデータを照会、出力できるように</a:t>
            </a:r>
            <a:r>
              <a:rPr lang="ja-JP" altLang="en-US" dirty="0">
                <a:solidFill>
                  <a:schemeClr val="tx1">
                    <a:lumMod val="75000"/>
                    <a:lumOff val="25000"/>
                  </a:schemeClr>
                </a:solidFill>
              </a:rPr>
              <a:t>取引分類判定区分</a:t>
            </a:r>
            <a:r>
              <a:rPr lang="ja-JP" altLang="en-US" dirty="0">
                <a:solidFill>
                  <a:prstClr val="black"/>
                </a:solidFill>
              </a:rPr>
              <a:t>に「解約不能</a:t>
            </a:r>
            <a:r>
              <a:rPr lang="en-US" altLang="ja-JP" dirty="0">
                <a:solidFill>
                  <a:prstClr val="black"/>
                </a:solidFill>
              </a:rPr>
              <a:t>OL</a:t>
            </a:r>
            <a:r>
              <a:rPr lang="ja-JP" altLang="en-US" dirty="0">
                <a:solidFill>
                  <a:prstClr val="black"/>
                </a:solidFill>
              </a:rPr>
              <a:t>」オプション、「解約可能</a:t>
            </a:r>
            <a:r>
              <a:rPr lang="en-US" altLang="ja-JP" dirty="0">
                <a:solidFill>
                  <a:prstClr val="black"/>
                </a:solidFill>
              </a:rPr>
              <a:t>OL</a:t>
            </a:r>
            <a:r>
              <a:rPr lang="ja-JP" altLang="en-US" dirty="0">
                <a:solidFill>
                  <a:prstClr val="black"/>
                </a:solidFill>
              </a:rPr>
              <a:t>」オプションを追加しました</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indent="-457200">
              <a:lnSpc>
                <a:spcPct val="100000"/>
              </a:lnSpc>
              <a:defRPr/>
            </a:pPr>
            <a:r>
              <a:rPr lang="ja-JP" altLang="en-US" dirty="0">
                <a:solidFill>
                  <a:prstClr val="black"/>
                </a:solidFill>
                <a:latin typeface="メイリオ"/>
                <a:ea typeface="メイリオ"/>
              </a:rPr>
              <a:t>　</a:t>
            </a:r>
            <a:r>
              <a:rPr lang="en-US" altLang="ja-JP" dirty="0">
                <a:solidFill>
                  <a:schemeClr val="tx1">
                    <a:lumMod val="75000"/>
                    <a:lumOff val="25000"/>
                  </a:schemeClr>
                </a:solidFill>
              </a:rPr>
              <a:t> ※</a:t>
            </a:r>
            <a:r>
              <a:rPr lang="ja-JP" altLang="en-US" dirty="0">
                <a:solidFill>
                  <a:schemeClr val="tx1">
                    <a:lumMod val="75000"/>
                    <a:lumOff val="25000"/>
                  </a:schemeClr>
                </a:solidFill>
              </a:rPr>
              <a:t>１　抽出条件３タブ</a:t>
            </a:r>
            <a:endParaRPr lang="en-US" altLang="ja-JP" dirty="0">
              <a:solidFill>
                <a:schemeClr val="tx1">
                  <a:lumMod val="75000"/>
                  <a:lumOff val="25000"/>
                </a:schemeClr>
              </a:solidFill>
            </a:endParaRPr>
          </a:p>
          <a:p>
            <a:pPr marL="180000" lvl="0" indent="-457200">
              <a:lnSpc>
                <a:spcPct val="100000"/>
              </a:lnSpc>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lang="ja-JP" altLang="en-US" b="1" dirty="0">
                <a:solidFill>
                  <a:srgbClr val="008CCF"/>
                </a:solidFill>
                <a:latin typeface="メイリオ"/>
                <a:ea typeface="メイリオ"/>
              </a:rPr>
              <a:t>背景</a:t>
            </a:r>
            <a:endParaRPr lang="en-US" altLang="ja-JP" b="1" dirty="0">
              <a:solidFill>
                <a:srgbClr val="008CCF"/>
              </a:solidFill>
              <a:latin typeface="メイリオ"/>
              <a:ea typeface="メイリオ"/>
            </a:endParaRPr>
          </a:p>
          <a:p>
            <a:pPr marL="180000" lvl="0">
              <a:lnSpc>
                <a:spcPct val="100000"/>
              </a:lnSpc>
              <a:defRPr/>
            </a:pPr>
            <a:r>
              <a:rPr kumimoji="1" lang="ja-JP" altLang="en-US" dirty="0"/>
              <a:t>税務台帳を入力できるように対応したことにより、税務台帳の出力の要件に対応しました</a:t>
            </a:r>
            <a:endParaRPr lang="en-US" altLang="ja-JP" dirty="0">
              <a:solidFill>
                <a:prstClr val="black"/>
              </a:solidFill>
              <a:latin typeface="メイリオ"/>
              <a:ea typeface="メイリオ"/>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indent="-457200">
              <a:lnSpc>
                <a:spcPct val="100000"/>
              </a:lnSpc>
              <a:defRPr/>
            </a:pPr>
            <a:r>
              <a:rPr lang="ja-JP" altLang="en-US" b="1" dirty="0">
                <a:solidFill>
                  <a:srgbClr val="FFC000"/>
                </a:solidFill>
              </a:rPr>
              <a:t>■</a:t>
            </a:r>
            <a:r>
              <a:rPr lang="ja-JP" altLang="en-US" b="1" dirty="0">
                <a:solidFill>
                  <a:srgbClr val="008CCF"/>
                </a:solidFill>
              </a:rPr>
              <a:t>効果</a:t>
            </a:r>
            <a:endParaRPr lang="en-US" altLang="ja-JP" b="1" dirty="0">
              <a:solidFill>
                <a:srgbClr val="008CCF"/>
              </a:solidFill>
            </a:endParaRPr>
          </a:p>
          <a:p>
            <a:pPr marL="351450" lvl="0" indent="-171450">
              <a:lnSpc>
                <a:spcPct val="100000"/>
              </a:lnSpc>
              <a:buFont typeface="Arial" panose="020B0604020202020204" pitchFamily="34" charset="0"/>
              <a:buChar char="•"/>
              <a:defRPr/>
            </a:pPr>
            <a:r>
              <a:rPr lang="ja-JP" altLang="en-US" dirty="0">
                <a:solidFill>
                  <a:schemeClr val="tx1">
                    <a:lumMod val="75000"/>
                    <a:lumOff val="25000"/>
                  </a:schemeClr>
                </a:solidFill>
              </a:rPr>
              <a:t>取引分類判定</a:t>
            </a:r>
            <a:r>
              <a:rPr lang="ja-JP" altLang="en-US" dirty="0"/>
              <a:t>区分で「解約不能</a:t>
            </a:r>
            <a:r>
              <a:rPr lang="en-US" altLang="ja-JP" dirty="0"/>
              <a:t>OL</a:t>
            </a:r>
            <a:r>
              <a:rPr lang="ja-JP" altLang="en-US" dirty="0"/>
              <a:t>」や「解約可能</a:t>
            </a:r>
            <a:r>
              <a:rPr lang="en-US" altLang="ja-JP" dirty="0"/>
              <a:t>OL</a:t>
            </a:r>
            <a:r>
              <a:rPr lang="ja-JP" altLang="en-US" dirty="0"/>
              <a:t>」オプションを指定した検索を可能にすることで、「解約不能</a:t>
            </a:r>
            <a:r>
              <a:rPr lang="en-US" altLang="ja-JP" dirty="0"/>
              <a:t>OL</a:t>
            </a:r>
            <a:r>
              <a:rPr lang="ja-JP" altLang="en-US" dirty="0"/>
              <a:t>」や「解約可能</a:t>
            </a:r>
            <a:r>
              <a:rPr lang="en-US" altLang="ja-JP" dirty="0"/>
              <a:t>OL</a:t>
            </a:r>
            <a:r>
              <a:rPr lang="ja-JP" altLang="en-US" dirty="0"/>
              <a:t>」のデータを出力できるように</a:t>
            </a:r>
            <a:r>
              <a:rPr lang="ja-JP" altLang="en-US" dirty="0">
                <a:solidFill>
                  <a:prstClr val="black"/>
                </a:solidFill>
                <a:latin typeface="メイリオ"/>
                <a:ea typeface="メイリオ"/>
              </a:rPr>
              <a:t>なりました</a:t>
            </a:r>
            <a:endParaRPr lang="en-US" altLang="ja-JP" dirty="0"/>
          </a:p>
          <a:p>
            <a:pPr marL="351450" lvl="0" indent="-171450">
              <a:lnSpc>
                <a:spcPct val="100000"/>
              </a:lnSpc>
              <a:buFont typeface="Arial" panose="020B0604020202020204" pitchFamily="34" charset="0"/>
              <a:buChar char="•"/>
              <a:defRPr/>
            </a:pPr>
            <a:endParaRPr lang="en-US" altLang="ja-JP" dirty="0"/>
          </a:p>
          <a:p>
            <a:pPr marL="351450" lvl="0" indent="-171450">
              <a:lnSpc>
                <a:spcPct val="100000"/>
              </a:lnSpc>
              <a:buFont typeface="Arial" panose="020B0604020202020204" pitchFamily="34" charset="0"/>
              <a:buChar char="•"/>
              <a:defRPr/>
            </a:pPr>
            <a:endParaRPr lang="en-US" altLang="ja-JP" dirty="0"/>
          </a:p>
          <a:p>
            <a:pPr marL="351450" indent="-171450">
              <a:lnSpc>
                <a:spcPct val="100000"/>
              </a:lnSpc>
              <a:buFont typeface="Arial" panose="020B0604020202020204" pitchFamily="34" charset="0"/>
              <a:buChar char="•"/>
              <a:defRPr/>
            </a:pPr>
            <a:r>
              <a:rPr lang="ja-JP" altLang="en-US" b="1" dirty="0">
                <a:solidFill>
                  <a:srgbClr val="FF0000"/>
                </a:solidFill>
              </a:rPr>
              <a:t>台帳別会社方針において、適用開始日を指定した場合に選択可能となります</a:t>
            </a:r>
            <a:endParaRPr lang="en-US" altLang="ja-JP" dirty="0">
              <a:solidFill>
                <a:srgbClr val="FF0000"/>
              </a:solidFill>
            </a:endParaRPr>
          </a:p>
          <a:p>
            <a:pPr marL="180000" lvl="0">
              <a:lnSpc>
                <a:spcPct val="100000"/>
              </a:lnSpc>
              <a:defRPr/>
            </a:pPr>
            <a:endParaRPr lang="en-US" altLang="ja-JP" dirty="0"/>
          </a:p>
          <a:p>
            <a:pPr marL="351450" lvl="0" indent="-171450">
              <a:lnSpc>
                <a:spcPct val="100000"/>
              </a:lnSpc>
              <a:buFont typeface="Arial" panose="020B0604020202020204" pitchFamily="34" charset="0"/>
              <a:buChar char="•"/>
              <a:defRPr/>
            </a:pPr>
            <a:endParaRPr lang="en-US" altLang="ja-JP" dirty="0">
              <a:solidFill>
                <a:prstClr val="black"/>
              </a:solidFill>
            </a:endParaRPr>
          </a:p>
          <a:p>
            <a:pPr marL="180000" lvl="0">
              <a:lnSpc>
                <a:spcPct val="100000"/>
              </a:lnSpc>
              <a:defRPr/>
            </a:pPr>
            <a:endParaRPr lang="en-US" altLang="ja-JP" dirty="0">
              <a:solidFill>
                <a:prstClr val="black"/>
              </a:solidFill>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lnSpc>
                <a:spcPct val="100000"/>
              </a:lnSpc>
            </a:pPr>
            <a:endParaRPr kumimoji="1" lang="ja-JP" altLang="en-US" dirty="0"/>
          </a:p>
        </p:txBody>
      </p:sp>
      <p:sp>
        <p:nvSpPr>
          <p:cNvPr id="6" name="角丸四角形 8">
            <a:extLst>
              <a:ext uri="{FF2B5EF4-FFF2-40B4-BE49-F238E27FC236}">
                <a16:creationId xmlns:a16="http://schemas.microsoft.com/office/drawing/2014/main" id="{EAA473C0-5E6E-52C2-51F6-D49584184667}"/>
              </a:ext>
            </a:extLst>
          </p:cNvPr>
          <p:cNvSpPr/>
          <p:nvPr/>
        </p:nvSpPr>
        <p:spPr>
          <a:xfrm>
            <a:off x="358775" y="4219200"/>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graphicFrame>
        <p:nvGraphicFramePr>
          <p:cNvPr id="8" name="表 7">
            <a:extLst>
              <a:ext uri="{FF2B5EF4-FFF2-40B4-BE49-F238E27FC236}">
                <a16:creationId xmlns:a16="http://schemas.microsoft.com/office/drawing/2014/main" id="{BC680E42-B411-C6CF-B79A-FD5751CBB6E1}"/>
              </a:ext>
            </a:extLst>
          </p:cNvPr>
          <p:cNvGraphicFramePr>
            <a:graphicFrameLocks noGrp="1"/>
          </p:cNvGraphicFramePr>
          <p:nvPr/>
        </p:nvGraphicFramePr>
        <p:xfrm>
          <a:off x="550800" y="1994400"/>
          <a:ext cx="3474000" cy="576000"/>
        </p:xfrm>
        <a:graphic>
          <a:graphicData uri="http://schemas.openxmlformats.org/drawingml/2006/table">
            <a:tbl>
              <a:tblPr firstRow="1" bandRow="1">
                <a:tableStyleId>{21E4AEA4-8DFA-4A89-87EB-49C32662AFE0}</a:tableStyleId>
              </a:tblPr>
              <a:tblGrid>
                <a:gridCol w="1292400">
                  <a:extLst>
                    <a:ext uri="{9D8B030D-6E8A-4147-A177-3AD203B41FA5}">
                      <a16:colId xmlns:a16="http://schemas.microsoft.com/office/drawing/2014/main" val="1577256108"/>
                    </a:ext>
                  </a:extLst>
                </a:gridCol>
                <a:gridCol w="2181600">
                  <a:extLst>
                    <a:ext uri="{9D8B030D-6E8A-4147-A177-3AD203B41FA5}">
                      <a16:colId xmlns:a16="http://schemas.microsoft.com/office/drawing/2014/main" val="2569633055"/>
                    </a:ext>
                  </a:extLst>
                </a:gridCol>
              </a:tblGrid>
              <a:tr h="288000">
                <a:tc>
                  <a:txBody>
                    <a:bodyPr/>
                    <a:lstStyle/>
                    <a:p>
                      <a:r>
                        <a:rPr kumimoji="1" lang="ja-JP" altLang="en-US" sz="1050" dirty="0"/>
                        <a:t>画面</a:t>
                      </a:r>
                      <a:r>
                        <a:rPr kumimoji="1" lang="en-US" altLang="ja-JP" sz="1050" dirty="0"/>
                        <a:t>ID</a:t>
                      </a:r>
                      <a:endParaRPr kumimoji="1" lang="ja-JP" altLang="en-US" sz="1050" dirty="0"/>
                    </a:p>
                  </a:txBody>
                  <a:tcPr anchor="ctr"/>
                </a:tc>
                <a:tc>
                  <a:txBody>
                    <a:bodyPr/>
                    <a:lstStyle/>
                    <a:p>
                      <a:r>
                        <a:rPr kumimoji="1" lang="ja-JP" altLang="en-US" sz="1050" dirty="0"/>
                        <a:t>機能名称</a:t>
                      </a:r>
                    </a:p>
                  </a:txBody>
                  <a:tcPr anchor="ctr"/>
                </a:tc>
                <a:extLst>
                  <a:ext uri="{0D108BD9-81ED-4DB2-BD59-A6C34878D82A}">
                    <a16:rowId xmlns:a16="http://schemas.microsoft.com/office/drawing/2014/main" val="2670205255"/>
                  </a:ext>
                </a:extLst>
              </a:tr>
              <a:tr h="288000">
                <a:tc>
                  <a:txBody>
                    <a:bodyPr/>
                    <a:lstStyle/>
                    <a:p>
                      <a:r>
                        <a:rPr kumimoji="1" lang="en-US" altLang="ja-JP" sz="1050" dirty="0"/>
                        <a:t>FFE00100</a:t>
                      </a:r>
                      <a:endParaRPr kumimoji="1" lang="ja-JP" altLang="en-US" sz="1050" dirty="0"/>
                    </a:p>
                  </a:txBody>
                  <a:tcPr anchor="ctr"/>
                </a:tc>
                <a:tc>
                  <a:txBody>
                    <a:bodyPr/>
                    <a:lstStyle/>
                    <a:p>
                      <a:r>
                        <a:rPr kumimoji="1" lang="ja-JP" altLang="en-US" sz="1050" dirty="0"/>
                        <a:t>固定資産異動入力（</a:t>
                      </a:r>
                      <a:r>
                        <a:rPr kumimoji="1" lang="en-US" altLang="ja-JP" sz="1050" dirty="0"/>
                        <a:t>※</a:t>
                      </a:r>
                      <a:r>
                        <a:rPr kumimoji="1" lang="ja-JP" altLang="en-US" sz="1050" dirty="0"/>
                        <a:t>１）</a:t>
                      </a:r>
                    </a:p>
                  </a:txBody>
                  <a:tcPr anchor="ctr"/>
                </a:tc>
                <a:extLst>
                  <a:ext uri="{0D108BD9-81ED-4DB2-BD59-A6C34878D82A}">
                    <a16:rowId xmlns:a16="http://schemas.microsoft.com/office/drawing/2014/main" val="621679459"/>
                  </a:ext>
                </a:extLst>
              </a:tr>
            </a:tbl>
          </a:graphicData>
        </a:graphic>
      </p:graphicFrame>
      <p:sp>
        <p:nvSpPr>
          <p:cNvPr id="10" name="タイトル 3">
            <a:extLst>
              <a:ext uri="{FF2B5EF4-FFF2-40B4-BE49-F238E27FC236}">
                <a16:creationId xmlns:a16="http://schemas.microsoft.com/office/drawing/2014/main" id="{AB4FC1EE-0194-04B6-A4B3-7DB3477A029F}"/>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br>
              <a:rPr lang="en-US" altLang="ja-JP" sz="1600" kern="100" dirty="0">
                <a:latin typeface="+mn-ea"/>
                <a:cs typeface="Times New Roman" panose="02020603050405020304" pitchFamily="18" charset="0"/>
              </a:rPr>
            </a:br>
            <a:r>
              <a:rPr lang="en-US" altLang="ja-JP" sz="16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･４．</a:t>
            </a:r>
            <a:r>
              <a:rPr lang="ja-JP" altLang="en-US" sz="1400" dirty="0">
                <a:solidFill>
                  <a:srgbClr val="008CCF"/>
                </a:solidFill>
              </a:rPr>
              <a:t>取引分類判定区分に「解約不能</a:t>
            </a:r>
            <a:r>
              <a:rPr lang="en-US" altLang="ja-JP" sz="1400" dirty="0">
                <a:solidFill>
                  <a:srgbClr val="008CCF"/>
                </a:solidFill>
              </a:rPr>
              <a:t>OL</a:t>
            </a:r>
            <a:r>
              <a:rPr lang="ja-JP" altLang="en-US" sz="1400" dirty="0">
                <a:solidFill>
                  <a:srgbClr val="008CCF"/>
                </a:solidFill>
              </a:rPr>
              <a:t>」オプション、「解約可能</a:t>
            </a:r>
            <a:r>
              <a:rPr lang="en-US" altLang="ja-JP" sz="1400" dirty="0">
                <a:solidFill>
                  <a:srgbClr val="008CCF"/>
                </a:solidFill>
              </a:rPr>
              <a:t>OL</a:t>
            </a:r>
            <a:r>
              <a:rPr lang="ja-JP" altLang="en-US" sz="1400" dirty="0">
                <a:solidFill>
                  <a:srgbClr val="008CCF"/>
                </a:solidFill>
              </a:rPr>
              <a:t>」オプションの追加</a:t>
            </a:r>
            <a:endParaRPr kumimoji="1" lang="ja-JP" altLang="en-US" sz="1400" dirty="0"/>
          </a:p>
        </p:txBody>
      </p:sp>
      <p:sp>
        <p:nvSpPr>
          <p:cNvPr id="4" name="フッター プレースホルダー 4">
            <a:extLst>
              <a:ext uri="{FF2B5EF4-FFF2-40B4-BE49-F238E27FC236}">
                <a16:creationId xmlns:a16="http://schemas.microsoft.com/office/drawing/2014/main" id="{2CDEFA93-19FF-A6D5-E45E-7E0D337A1524}"/>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0242647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273C-0A32-8A53-1EC5-7F7B30AE4E6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3E8B967-6247-C67F-A416-78125EBB6602}"/>
              </a:ext>
            </a:extLst>
          </p:cNvPr>
          <p:cNvSpPr>
            <a:spLocks noGrp="1"/>
          </p:cNvSpPr>
          <p:nvPr>
            <p:ph type="sldNum" sz="quarter" idx="12"/>
          </p:nvPr>
        </p:nvSpPr>
        <p:spPr/>
        <p:txBody>
          <a:bodyPr/>
          <a:lstStyle/>
          <a:p>
            <a:fld id="{78AE49ED-73EF-499C-8307-28EB0E7CF529}" type="slidenum">
              <a:rPr kumimoji="1" lang="ja-JP" altLang="en-US" smtClean="0"/>
              <a:t>115</a:t>
            </a:fld>
            <a:endParaRPr kumimoji="1" lang="ja-JP" altLang="en-US" dirty="0"/>
          </a:p>
        </p:txBody>
      </p:sp>
      <p:sp>
        <p:nvSpPr>
          <p:cNvPr id="3" name="テキスト プレースホルダー 2">
            <a:extLst>
              <a:ext uri="{FF2B5EF4-FFF2-40B4-BE49-F238E27FC236}">
                <a16:creationId xmlns:a16="http://schemas.microsoft.com/office/drawing/2014/main" id="{24AD5BD4-6A34-3513-1852-1AC16E577FD8}"/>
              </a:ext>
            </a:extLst>
          </p:cNvPr>
          <p:cNvSpPr>
            <a:spLocks noGrp="1"/>
          </p:cNvSpPr>
          <p:nvPr>
            <p:ph type="body" sz="quarter" idx="14"/>
          </p:nvPr>
        </p:nvSpPr>
        <p:spPr>
          <a:xfrm>
            <a:off x="358775" y="1440000"/>
            <a:ext cx="8426450" cy="3501404"/>
          </a:xfrm>
        </p:spPr>
        <p:txBody>
          <a:bodyPr/>
          <a:lstStyle/>
          <a:p>
            <a:pPr marL="180000" lvl="0" indent="-457200">
              <a:lnSpc>
                <a:spcPct val="100000"/>
              </a:lnSpc>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kumimoji="1" lang="ja-JP" altLang="en-US" b="1" i="0" u="none" strike="noStrike" kern="1200" cap="none" spc="0" normalizeH="0" baseline="0" noProof="0" dirty="0">
                <a:ln>
                  <a:noFill/>
                </a:ln>
                <a:solidFill>
                  <a:srgbClr val="008CCF"/>
                </a:solidFill>
                <a:effectLst/>
                <a:uLnTx/>
                <a:uFillTx/>
                <a:latin typeface="メイリオ"/>
                <a:ea typeface="メイリオ"/>
                <a:cs typeface="+mn-cs"/>
              </a:rPr>
              <a:t>機能概要</a:t>
            </a:r>
            <a:br>
              <a:rPr kumimoji="1" lang="en-US" altLang="ja-JP" b="1" i="0" u="none" strike="noStrike" kern="1200" cap="none" spc="0" normalizeH="0" baseline="0" noProof="0" dirty="0">
                <a:ln>
                  <a:noFill/>
                </a:ln>
                <a:solidFill>
                  <a:srgbClr val="008CCF"/>
                </a:solidFill>
                <a:effectLst/>
                <a:uLnTx/>
                <a:uFillTx/>
                <a:latin typeface="メイリオ"/>
                <a:ea typeface="メイリオ"/>
                <a:cs typeface="+mn-cs"/>
              </a:rPr>
            </a:br>
            <a:r>
              <a:rPr lang="ja-JP" altLang="en-US" dirty="0">
                <a:solidFill>
                  <a:prstClr val="black"/>
                </a:solidFill>
              </a:rPr>
              <a:t>サービス物件のデータを照会、出力できるように「サービス物件区分」の項目を追加しました</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indent="-457200">
              <a:lnSpc>
                <a:spcPct val="100000"/>
              </a:lnSpc>
              <a:defRPr/>
            </a:pPr>
            <a:r>
              <a:rPr lang="ja-JP" altLang="en-US" dirty="0">
                <a:solidFill>
                  <a:prstClr val="black"/>
                </a:solidFill>
                <a:latin typeface="メイリオ"/>
                <a:ea typeface="メイリオ"/>
              </a:rPr>
              <a:t>　</a:t>
            </a:r>
            <a:r>
              <a:rPr lang="en-US" altLang="ja-JP" dirty="0">
                <a:solidFill>
                  <a:schemeClr val="tx1">
                    <a:lumMod val="75000"/>
                    <a:lumOff val="25000"/>
                  </a:schemeClr>
                </a:solidFill>
              </a:rPr>
              <a:t> ※</a:t>
            </a:r>
            <a:r>
              <a:rPr lang="ja-JP" altLang="en-US" dirty="0">
                <a:solidFill>
                  <a:schemeClr val="tx1">
                    <a:lumMod val="75000"/>
                    <a:lumOff val="25000"/>
                  </a:schemeClr>
                </a:solidFill>
              </a:rPr>
              <a:t>１　抽出条件２タブ</a:t>
            </a:r>
            <a:endParaRPr lang="en-US" altLang="ja-JP" dirty="0">
              <a:solidFill>
                <a:schemeClr val="tx1">
                  <a:lumMod val="75000"/>
                  <a:lumOff val="25000"/>
                </a:schemeClr>
              </a:solidFill>
            </a:endParaRPr>
          </a:p>
          <a:p>
            <a:pPr marL="180000" lvl="0" indent="-457200">
              <a:lnSpc>
                <a:spcPct val="100000"/>
              </a:lnSpc>
              <a:defRPr/>
            </a:pPr>
            <a:endParaRPr lang="en-US" altLang="ja-JP" dirty="0">
              <a:solidFill>
                <a:prstClr val="black"/>
              </a:solidFill>
              <a:latin typeface="メイリオ"/>
              <a:ea typeface="メイリオ"/>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srgbClr val="FFC000"/>
                </a:solidFill>
                <a:effectLst/>
                <a:uLnTx/>
                <a:uFillTx/>
                <a:latin typeface="メイリオ"/>
                <a:ea typeface="メイリオ"/>
                <a:cs typeface="+mn-cs"/>
              </a:rPr>
              <a:t>■</a:t>
            </a:r>
            <a:r>
              <a:rPr lang="ja-JP" altLang="en-US" b="1" dirty="0">
                <a:solidFill>
                  <a:srgbClr val="008CCF"/>
                </a:solidFill>
                <a:latin typeface="メイリオ"/>
                <a:ea typeface="メイリオ"/>
              </a:rPr>
              <a:t>背景</a:t>
            </a:r>
            <a:endParaRPr lang="en-US" altLang="ja-JP" b="1" dirty="0">
              <a:solidFill>
                <a:srgbClr val="008CCF"/>
              </a:solidFill>
              <a:latin typeface="メイリオ"/>
              <a:ea typeface="メイリオ"/>
            </a:endParaRPr>
          </a:p>
          <a:p>
            <a:pPr marL="180000" lvl="0">
              <a:lnSpc>
                <a:spcPct val="100000"/>
              </a:lnSpc>
              <a:defRPr/>
            </a:pPr>
            <a:r>
              <a:rPr lang="en-US" altLang="ja-JP" dirty="0"/>
              <a:t>1</a:t>
            </a:r>
            <a:r>
              <a:rPr lang="ja-JP" altLang="en-US" dirty="0"/>
              <a:t>つの契約にリースとサービスが含まれる場合、それぞれを区分して会計処理（会計基準</a:t>
            </a:r>
            <a:r>
              <a:rPr lang="en-US" altLang="ja-JP" dirty="0"/>
              <a:t>28</a:t>
            </a:r>
            <a:r>
              <a:rPr lang="ja-JP" altLang="en-US" dirty="0"/>
              <a:t>項）の要件に対応しました</a:t>
            </a:r>
            <a:endParaRPr lang="en-US" altLang="ja-JP" dirty="0">
              <a:solidFill>
                <a:prstClr val="black"/>
              </a:solidFill>
              <a:latin typeface="メイリオ"/>
              <a:ea typeface="メイリオ"/>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L="180000" lvl="0" indent="-457200">
              <a:lnSpc>
                <a:spcPct val="100000"/>
              </a:lnSpc>
              <a:defRPr/>
            </a:pPr>
            <a:r>
              <a:rPr lang="ja-JP" altLang="en-US" b="1" dirty="0">
                <a:solidFill>
                  <a:srgbClr val="FFC000"/>
                </a:solidFill>
              </a:rPr>
              <a:t>■</a:t>
            </a:r>
            <a:r>
              <a:rPr lang="ja-JP" altLang="en-US" b="1" dirty="0">
                <a:solidFill>
                  <a:srgbClr val="008CCF"/>
                </a:solidFill>
              </a:rPr>
              <a:t>効果</a:t>
            </a:r>
            <a:endParaRPr lang="en-US" altLang="ja-JP" b="1" dirty="0">
              <a:solidFill>
                <a:srgbClr val="008CCF"/>
              </a:solidFill>
            </a:endParaRPr>
          </a:p>
          <a:p>
            <a:pPr marL="180000" lvl="0">
              <a:lnSpc>
                <a:spcPct val="100000"/>
              </a:lnSpc>
              <a:defRPr/>
            </a:pPr>
            <a:r>
              <a:rPr kumimoji="1" lang="ja-JP" altLang="en-US" b="0" i="0" u="none" strike="noStrike" kern="1200" cap="none" spc="0" normalizeH="0" baseline="0" noProof="0" dirty="0">
                <a:ln>
                  <a:noFill/>
                </a:ln>
                <a:solidFill>
                  <a:prstClr val="black"/>
                </a:solidFill>
                <a:effectLst/>
                <a:uLnTx/>
                <a:uFillTx/>
                <a:latin typeface="メイリオ"/>
                <a:ea typeface="メイリオ"/>
                <a:cs typeface="+mn-cs"/>
              </a:rPr>
              <a:t>抽出条件にサービス物件区分の項目を追加して検索を可能にすることで、サービス物件の検索を可能としました</a:t>
            </a:r>
            <a:endParaRPr lang="en-US" altLang="ja-JP" dirty="0"/>
          </a:p>
          <a:p>
            <a:pPr marL="351450" lvl="0" indent="-171450">
              <a:lnSpc>
                <a:spcPct val="100000"/>
              </a:lnSpc>
              <a:buFont typeface="Arial" panose="020B0604020202020204" pitchFamily="34" charset="0"/>
              <a:buChar char="•"/>
              <a:defRPr/>
            </a:pPr>
            <a:endParaRPr lang="en-US" altLang="ja-JP" dirty="0"/>
          </a:p>
          <a:p>
            <a:pPr marL="351450" lvl="0" indent="-171450">
              <a:lnSpc>
                <a:spcPct val="100000"/>
              </a:lnSpc>
              <a:buFont typeface="Arial" panose="020B0604020202020204" pitchFamily="34" charset="0"/>
              <a:buChar char="•"/>
              <a:defRPr/>
            </a:pPr>
            <a:endParaRPr lang="en-US" altLang="ja-JP" dirty="0"/>
          </a:p>
          <a:p>
            <a:pPr marL="351450" lvl="0" indent="-171450">
              <a:lnSpc>
                <a:spcPct val="100000"/>
              </a:lnSpc>
              <a:buFont typeface="Arial" panose="020B0604020202020204" pitchFamily="34" charset="0"/>
              <a:buChar char="•"/>
              <a:defRPr/>
            </a:pPr>
            <a:endParaRPr lang="en-US" altLang="ja-JP" dirty="0"/>
          </a:p>
          <a:p>
            <a:pPr marL="351450" indent="-171450">
              <a:lnSpc>
                <a:spcPct val="100000"/>
              </a:lnSpc>
              <a:buFont typeface="Arial" panose="020B0604020202020204" pitchFamily="34" charset="0"/>
              <a:buChar char="•"/>
              <a:defRPr/>
            </a:pPr>
            <a:r>
              <a:rPr lang="ja-JP" altLang="en-US" b="1" dirty="0">
                <a:solidFill>
                  <a:srgbClr val="FF0000"/>
                </a:solidFill>
              </a:rPr>
              <a:t>台帳別会社方針において、適用開始日を指定した場合に選択可能となります</a:t>
            </a:r>
            <a:endParaRPr lang="en-US" altLang="ja-JP" dirty="0">
              <a:solidFill>
                <a:srgbClr val="FF0000"/>
              </a:solidFill>
            </a:endParaRPr>
          </a:p>
          <a:p>
            <a:pPr marL="351450" lvl="0" indent="-171450">
              <a:lnSpc>
                <a:spcPct val="100000"/>
              </a:lnSpc>
              <a:buFont typeface="Arial" panose="020B0604020202020204" pitchFamily="34" charset="0"/>
              <a:buChar char="•"/>
              <a:defRPr/>
            </a:pPr>
            <a:endParaRPr lang="en-US" altLang="ja-JP" dirty="0">
              <a:solidFill>
                <a:prstClr val="black"/>
              </a:solidFill>
            </a:endParaRPr>
          </a:p>
          <a:p>
            <a:pPr marL="180000" lvl="0">
              <a:lnSpc>
                <a:spcPct val="100000"/>
              </a:lnSpc>
              <a:defRPr/>
            </a:pPr>
            <a:endParaRPr lang="en-US" altLang="ja-JP" dirty="0">
              <a:solidFill>
                <a:prstClr val="black"/>
              </a:solidFill>
            </a:endParaRPr>
          </a:p>
          <a:p>
            <a:pPr marL="180000" lvl="0">
              <a:lnSpc>
                <a:spcPct val="100000"/>
              </a:lnSpc>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lnSpc>
                <a:spcPct val="100000"/>
              </a:lnSpc>
            </a:pPr>
            <a:endParaRPr kumimoji="1" lang="ja-JP" altLang="en-US" dirty="0"/>
          </a:p>
        </p:txBody>
      </p:sp>
      <p:sp>
        <p:nvSpPr>
          <p:cNvPr id="6" name="角丸四角形 8">
            <a:extLst>
              <a:ext uri="{FF2B5EF4-FFF2-40B4-BE49-F238E27FC236}">
                <a16:creationId xmlns:a16="http://schemas.microsoft.com/office/drawing/2014/main" id="{58DD3101-D7FC-91F9-2CBC-D3619542366E}"/>
              </a:ext>
            </a:extLst>
          </p:cNvPr>
          <p:cNvSpPr/>
          <p:nvPr/>
        </p:nvSpPr>
        <p:spPr>
          <a:xfrm>
            <a:off x="358775" y="4039712"/>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graphicFrame>
        <p:nvGraphicFramePr>
          <p:cNvPr id="8" name="表 7">
            <a:extLst>
              <a:ext uri="{FF2B5EF4-FFF2-40B4-BE49-F238E27FC236}">
                <a16:creationId xmlns:a16="http://schemas.microsoft.com/office/drawing/2014/main" id="{803D206A-A276-2719-F336-17EBE9F2F4E7}"/>
              </a:ext>
            </a:extLst>
          </p:cNvPr>
          <p:cNvGraphicFramePr>
            <a:graphicFrameLocks noGrp="1"/>
          </p:cNvGraphicFramePr>
          <p:nvPr/>
        </p:nvGraphicFramePr>
        <p:xfrm>
          <a:off x="550800" y="1850400"/>
          <a:ext cx="3474000" cy="576000"/>
        </p:xfrm>
        <a:graphic>
          <a:graphicData uri="http://schemas.openxmlformats.org/drawingml/2006/table">
            <a:tbl>
              <a:tblPr firstRow="1" bandRow="1">
                <a:tableStyleId>{21E4AEA4-8DFA-4A89-87EB-49C32662AFE0}</a:tableStyleId>
              </a:tblPr>
              <a:tblGrid>
                <a:gridCol w="1292400">
                  <a:extLst>
                    <a:ext uri="{9D8B030D-6E8A-4147-A177-3AD203B41FA5}">
                      <a16:colId xmlns:a16="http://schemas.microsoft.com/office/drawing/2014/main" val="1577256108"/>
                    </a:ext>
                  </a:extLst>
                </a:gridCol>
                <a:gridCol w="2181600">
                  <a:extLst>
                    <a:ext uri="{9D8B030D-6E8A-4147-A177-3AD203B41FA5}">
                      <a16:colId xmlns:a16="http://schemas.microsoft.com/office/drawing/2014/main" val="2569633055"/>
                    </a:ext>
                  </a:extLst>
                </a:gridCol>
              </a:tblGrid>
              <a:tr h="288000">
                <a:tc>
                  <a:txBody>
                    <a:bodyPr/>
                    <a:lstStyle/>
                    <a:p>
                      <a:r>
                        <a:rPr kumimoji="1" lang="ja-JP" altLang="en-US" sz="1050" dirty="0"/>
                        <a:t>画面</a:t>
                      </a:r>
                      <a:r>
                        <a:rPr kumimoji="1" lang="en-US" altLang="ja-JP" sz="1050" dirty="0"/>
                        <a:t>ID</a:t>
                      </a:r>
                      <a:endParaRPr kumimoji="1" lang="ja-JP" altLang="en-US" sz="1050" dirty="0"/>
                    </a:p>
                  </a:txBody>
                  <a:tcPr anchor="ctr"/>
                </a:tc>
                <a:tc>
                  <a:txBody>
                    <a:bodyPr/>
                    <a:lstStyle/>
                    <a:p>
                      <a:r>
                        <a:rPr kumimoji="1" lang="ja-JP" altLang="en-US" sz="1050" dirty="0"/>
                        <a:t>機能名称</a:t>
                      </a:r>
                    </a:p>
                  </a:txBody>
                  <a:tcPr anchor="ctr"/>
                </a:tc>
                <a:extLst>
                  <a:ext uri="{0D108BD9-81ED-4DB2-BD59-A6C34878D82A}">
                    <a16:rowId xmlns:a16="http://schemas.microsoft.com/office/drawing/2014/main" val="2670205255"/>
                  </a:ext>
                </a:extLst>
              </a:tr>
              <a:tr h="288000">
                <a:tc>
                  <a:txBody>
                    <a:bodyPr/>
                    <a:lstStyle/>
                    <a:p>
                      <a:r>
                        <a:rPr kumimoji="1" lang="en-US" altLang="ja-JP" sz="1050" dirty="0"/>
                        <a:t>FLR00100</a:t>
                      </a:r>
                      <a:endParaRPr kumimoji="1" lang="ja-JP" altLang="en-US" sz="1050" dirty="0"/>
                    </a:p>
                  </a:txBody>
                  <a:tcPr anchor="ctr"/>
                </a:tc>
                <a:tc>
                  <a:txBody>
                    <a:bodyPr/>
                    <a:lstStyle/>
                    <a:p>
                      <a:r>
                        <a:rPr kumimoji="1" lang="ja-JP" altLang="en-US" sz="1050" dirty="0"/>
                        <a:t>リース契約照会（</a:t>
                      </a:r>
                      <a:r>
                        <a:rPr kumimoji="1" lang="en-US" altLang="ja-JP" sz="1050" dirty="0"/>
                        <a:t>※</a:t>
                      </a:r>
                      <a:r>
                        <a:rPr kumimoji="1" lang="ja-JP" altLang="en-US" sz="1050" dirty="0"/>
                        <a:t>１）</a:t>
                      </a:r>
                    </a:p>
                  </a:txBody>
                  <a:tcPr anchor="ctr"/>
                </a:tc>
                <a:extLst>
                  <a:ext uri="{0D108BD9-81ED-4DB2-BD59-A6C34878D82A}">
                    <a16:rowId xmlns:a16="http://schemas.microsoft.com/office/drawing/2014/main" val="621679459"/>
                  </a:ext>
                </a:extLst>
              </a:tr>
            </a:tbl>
          </a:graphicData>
        </a:graphic>
      </p:graphicFrame>
      <p:sp>
        <p:nvSpPr>
          <p:cNvPr id="10" name="タイトル 3">
            <a:extLst>
              <a:ext uri="{FF2B5EF4-FFF2-40B4-BE49-F238E27FC236}">
                <a16:creationId xmlns:a16="http://schemas.microsoft.com/office/drawing/2014/main" id="{7A1181DE-FFB3-EAE9-FBBC-CD1E9C4A1136}"/>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br>
              <a:rPr lang="en-US" altLang="ja-JP" sz="1600" kern="100" dirty="0">
                <a:latin typeface="+mn-ea"/>
                <a:cs typeface="Times New Roman" panose="02020603050405020304" pitchFamily="18" charset="0"/>
              </a:rPr>
            </a:br>
            <a:r>
              <a:rPr lang="en-US" altLang="ja-JP" sz="16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･５．</a:t>
            </a:r>
            <a:r>
              <a:rPr lang="ja-JP" altLang="en-US" sz="1400" dirty="0">
                <a:solidFill>
                  <a:srgbClr val="008CCF"/>
                </a:solidFill>
              </a:rPr>
              <a:t> 「サービス物件区分」項目の追加</a:t>
            </a:r>
            <a:endParaRPr kumimoji="1" lang="ja-JP" altLang="en-US" sz="1400" dirty="0"/>
          </a:p>
        </p:txBody>
      </p:sp>
      <p:sp>
        <p:nvSpPr>
          <p:cNvPr id="4" name="フッター プレースホルダー 4">
            <a:extLst>
              <a:ext uri="{FF2B5EF4-FFF2-40B4-BE49-F238E27FC236}">
                <a16:creationId xmlns:a16="http://schemas.microsoft.com/office/drawing/2014/main" id="{EA7DC126-0604-C489-EE4A-C66FD61BA96C}"/>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915839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B1C07-35BC-B502-333D-24F3D96623D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CF13A7-BEBD-D114-0BE0-14568A771934}"/>
              </a:ext>
            </a:extLst>
          </p:cNvPr>
          <p:cNvSpPr>
            <a:spLocks noGrp="1"/>
          </p:cNvSpPr>
          <p:nvPr>
            <p:ph type="sldNum" sz="quarter" idx="12"/>
          </p:nvPr>
        </p:nvSpPr>
        <p:spPr/>
        <p:txBody>
          <a:bodyPr/>
          <a:lstStyle/>
          <a:p>
            <a:fld id="{78AE49ED-73EF-499C-8307-28EB0E7CF529}" type="slidenum">
              <a:rPr kumimoji="1" lang="ja-JP" altLang="en-US" smtClean="0"/>
              <a:t>116</a:t>
            </a:fld>
            <a:endParaRPr kumimoji="1" lang="ja-JP" altLang="en-US" dirty="0"/>
          </a:p>
        </p:txBody>
      </p:sp>
      <p:pic>
        <p:nvPicPr>
          <p:cNvPr id="3" name="図 2">
            <a:extLst>
              <a:ext uri="{FF2B5EF4-FFF2-40B4-BE49-F238E27FC236}">
                <a16:creationId xmlns:a16="http://schemas.microsoft.com/office/drawing/2014/main" id="{0692D1CD-0FCB-5294-73D8-CD19466282E4}"/>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テキスト プレースホルダー 2">
            <a:extLst>
              <a:ext uri="{FF2B5EF4-FFF2-40B4-BE49-F238E27FC236}">
                <a16:creationId xmlns:a16="http://schemas.microsoft.com/office/drawing/2014/main" id="{95F15B1C-6658-002F-9855-2B7DDC61ED80}"/>
              </a:ext>
            </a:extLst>
          </p:cNvPr>
          <p:cNvSpPr txBox="1">
            <a:spLocks/>
          </p:cNvSpPr>
          <p:nvPr/>
        </p:nvSpPr>
        <p:spPr>
          <a:xfrm>
            <a:off x="251520" y="113159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リース資産異動入力（抽出条件３）</a:t>
            </a:r>
            <a:endParaRPr lang="en-US" altLang="ja-JP" sz="1000" b="1" u="sng" dirty="0">
              <a:solidFill>
                <a:schemeClr val="tx1">
                  <a:lumMod val="75000"/>
                  <a:lumOff val="25000"/>
                </a:schemeClr>
              </a:solidFill>
            </a:endParaRPr>
          </a:p>
        </p:txBody>
      </p:sp>
      <p:sp>
        <p:nvSpPr>
          <p:cNvPr id="7" name="正方形/長方形 6">
            <a:extLst>
              <a:ext uri="{FF2B5EF4-FFF2-40B4-BE49-F238E27FC236}">
                <a16:creationId xmlns:a16="http://schemas.microsoft.com/office/drawing/2014/main" id="{C6269879-620F-7950-096A-A4F3890D35FB}"/>
              </a:ext>
            </a:extLst>
          </p:cNvPr>
          <p:cNvSpPr/>
          <p:nvPr/>
        </p:nvSpPr>
        <p:spPr>
          <a:xfrm>
            <a:off x="323528" y="2227352"/>
            <a:ext cx="1908000" cy="25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1DB44F-5C1F-02E9-5F8B-4589F2E4811D}"/>
              </a:ext>
            </a:extLst>
          </p:cNvPr>
          <p:cNvSpPr/>
          <p:nvPr/>
        </p:nvSpPr>
        <p:spPr>
          <a:xfrm>
            <a:off x="323528" y="3163432"/>
            <a:ext cx="1547944" cy="180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42C1A5A6-0BEC-408D-4B8E-47F1429B0508}"/>
              </a:ext>
            </a:extLst>
          </p:cNvPr>
          <p:cNvSpPr/>
          <p:nvPr/>
        </p:nvSpPr>
        <p:spPr>
          <a:xfrm>
            <a:off x="2518550" y="2203626"/>
            <a:ext cx="2809534" cy="421104"/>
          </a:xfrm>
          <a:prstGeom prst="borderCallout2">
            <a:avLst>
              <a:gd name="adj1" fmla="val 44147"/>
              <a:gd name="adj2" fmla="val -1405"/>
              <a:gd name="adj3" fmla="val 46306"/>
              <a:gd name="adj4" fmla="val -4009"/>
              <a:gd name="adj5" fmla="val 33418"/>
              <a:gd name="adj6" fmla="val -1077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売買＆賃貸借処理オプションを追加しました</a:t>
            </a:r>
            <a:endParaRPr lang="en-US" altLang="ja-JP" sz="1000" dirty="0"/>
          </a:p>
        </p:txBody>
      </p:sp>
      <p:sp>
        <p:nvSpPr>
          <p:cNvPr id="10" name="線吹き出し 2 (枠付き) 7">
            <a:extLst>
              <a:ext uri="{FF2B5EF4-FFF2-40B4-BE49-F238E27FC236}">
                <a16:creationId xmlns:a16="http://schemas.microsoft.com/office/drawing/2014/main" id="{FA6818E5-7958-8FC3-F36B-F92DF253A30C}"/>
              </a:ext>
            </a:extLst>
          </p:cNvPr>
          <p:cNvSpPr/>
          <p:nvPr/>
        </p:nvSpPr>
        <p:spPr>
          <a:xfrm>
            <a:off x="2519772" y="3102368"/>
            <a:ext cx="2160240" cy="421104"/>
          </a:xfrm>
          <a:prstGeom prst="borderCallout2">
            <a:avLst>
              <a:gd name="adj1" fmla="val 44147"/>
              <a:gd name="adj2" fmla="val -1405"/>
              <a:gd name="adj3" fmla="val 40652"/>
              <a:gd name="adj4" fmla="val -14677"/>
              <a:gd name="adj5" fmla="val 39340"/>
              <a:gd name="adj6" fmla="val -3192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サービス物件区分を追加しました</a:t>
            </a:r>
            <a:endParaRPr lang="en-US" altLang="ja-JP" sz="1000" dirty="0"/>
          </a:p>
        </p:txBody>
      </p:sp>
      <p:sp>
        <p:nvSpPr>
          <p:cNvPr id="11" name="正方形/長方形 10">
            <a:extLst>
              <a:ext uri="{FF2B5EF4-FFF2-40B4-BE49-F238E27FC236}">
                <a16:creationId xmlns:a16="http://schemas.microsoft.com/office/drawing/2014/main" id="{AC84BC28-BF2A-5447-7DCB-5F610A4C3459}"/>
              </a:ext>
            </a:extLst>
          </p:cNvPr>
          <p:cNvSpPr/>
          <p:nvPr/>
        </p:nvSpPr>
        <p:spPr>
          <a:xfrm>
            <a:off x="358774" y="4407954"/>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14" name="タイトル 3">
            <a:extLst>
              <a:ext uri="{FF2B5EF4-FFF2-40B4-BE49-F238E27FC236}">
                <a16:creationId xmlns:a16="http://schemas.microsoft.com/office/drawing/2014/main" id="{7E896B9B-3E47-6C05-476D-04A452B1C895}"/>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06ED2574-7F2D-37C4-30D3-288DECF21E82}"/>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3" name="正方形/長方形 12">
            <a:extLst>
              <a:ext uri="{FF2B5EF4-FFF2-40B4-BE49-F238E27FC236}">
                <a16:creationId xmlns:a16="http://schemas.microsoft.com/office/drawing/2014/main" id="{AD2D9669-49A3-0141-3C28-249D57ED404E}"/>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5" name="正方形/長方形 14">
            <a:extLst>
              <a:ext uri="{FF2B5EF4-FFF2-40B4-BE49-F238E27FC236}">
                <a16:creationId xmlns:a16="http://schemas.microsoft.com/office/drawing/2014/main" id="{56F15C7C-CE4B-5FBA-81FF-0B63914A4CE1}"/>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6334655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F4993-F5A9-BDBC-59C3-47E9999F6DD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3C16B6-D26E-4037-2151-C550C1C0B9D2}"/>
              </a:ext>
            </a:extLst>
          </p:cNvPr>
          <p:cNvSpPr>
            <a:spLocks noGrp="1"/>
          </p:cNvSpPr>
          <p:nvPr>
            <p:ph type="sldNum" sz="quarter" idx="12"/>
          </p:nvPr>
        </p:nvSpPr>
        <p:spPr/>
        <p:txBody>
          <a:bodyPr/>
          <a:lstStyle/>
          <a:p>
            <a:fld id="{78AE49ED-73EF-499C-8307-28EB0E7CF529}" type="slidenum">
              <a:rPr kumimoji="1" lang="ja-JP" altLang="en-US" smtClean="0"/>
              <a:t>117</a:t>
            </a:fld>
            <a:endParaRPr kumimoji="1" lang="ja-JP" altLang="en-US" dirty="0"/>
          </a:p>
        </p:txBody>
      </p:sp>
      <p:pic>
        <p:nvPicPr>
          <p:cNvPr id="3" name="図 2">
            <a:extLst>
              <a:ext uri="{FF2B5EF4-FFF2-40B4-BE49-F238E27FC236}">
                <a16:creationId xmlns:a16="http://schemas.microsoft.com/office/drawing/2014/main" id="{21EFC8BB-E9FA-2136-EADB-4533F826F099}"/>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5A642BA2-D44D-7728-6846-A2627E46F3B0}"/>
              </a:ext>
            </a:extLst>
          </p:cNvPr>
          <p:cNvSpPr/>
          <p:nvPr/>
        </p:nvSpPr>
        <p:spPr>
          <a:xfrm>
            <a:off x="358774" y="4406400"/>
            <a:ext cx="8211600" cy="277200"/>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0DD6EDBB-3678-21B6-95F7-3D599CD7B83D}"/>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リース契約照会（抽出条件２）</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D82C5DC4-DD62-4E32-DBC0-EE3E67DD0879}"/>
              </a:ext>
            </a:extLst>
          </p:cNvPr>
          <p:cNvSpPr/>
          <p:nvPr/>
        </p:nvSpPr>
        <p:spPr>
          <a:xfrm>
            <a:off x="2375756" y="3047802"/>
            <a:ext cx="1547944" cy="25964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7F0CE579-7BF2-01AA-39F2-8D29F4B725FC}"/>
              </a:ext>
            </a:extLst>
          </p:cNvPr>
          <p:cNvSpPr/>
          <p:nvPr/>
        </p:nvSpPr>
        <p:spPr>
          <a:xfrm>
            <a:off x="4608004" y="2947408"/>
            <a:ext cx="2068443" cy="421104"/>
          </a:xfrm>
          <a:prstGeom prst="borderCallout2">
            <a:avLst>
              <a:gd name="adj1" fmla="val 44147"/>
              <a:gd name="adj2" fmla="val -1405"/>
              <a:gd name="adj3" fmla="val 50522"/>
              <a:gd name="adj4" fmla="val -15447"/>
              <a:gd name="adj5" fmla="val 54097"/>
              <a:gd name="adj6" fmla="val -3235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2" name="タイトル 3">
            <a:extLst>
              <a:ext uri="{FF2B5EF4-FFF2-40B4-BE49-F238E27FC236}">
                <a16:creationId xmlns:a16="http://schemas.microsoft.com/office/drawing/2014/main" id="{8A9F34DD-6CCD-1ECD-4E9F-6102EA508AB8}"/>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53382B51-DE76-CA72-1D28-314E0A8CC337}"/>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AF952EFE-E336-329A-E08C-99FF0296892E}"/>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E4F8ADFF-1741-E1F3-F765-EE57D80F1D69}"/>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2404890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0FC8C-AA08-F673-7FE1-602A104FB25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3ED95C0-AAAE-3E0C-8A17-BF3D6268009B}"/>
              </a:ext>
            </a:extLst>
          </p:cNvPr>
          <p:cNvSpPr>
            <a:spLocks noGrp="1"/>
          </p:cNvSpPr>
          <p:nvPr>
            <p:ph type="sldNum" sz="quarter" idx="12"/>
          </p:nvPr>
        </p:nvSpPr>
        <p:spPr/>
        <p:txBody>
          <a:bodyPr/>
          <a:lstStyle/>
          <a:p>
            <a:fld id="{78AE49ED-73EF-499C-8307-28EB0E7CF529}" type="slidenum">
              <a:rPr kumimoji="1" lang="ja-JP" altLang="en-US" smtClean="0"/>
              <a:t>118</a:t>
            </a:fld>
            <a:endParaRPr kumimoji="1" lang="ja-JP" altLang="en-US" dirty="0"/>
          </a:p>
        </p:txBody>
      </p:sp>
      <p:pic>
        <p:nvPicPr>
          <p:cNvPr id="3" name="図 2">
            <a:extLst>
              <a:ext uri="{FF2B5EF4-FFF2-40B4-BE49-F238E27FC236}">
                <a16:creationId xmlns:a16="http://schemas.microsoft.com/office/drawing/2014/main" id="{D31E2497-B55F-48FE-05D2-73D2FC1C1927}"/>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E94B0AD3-AB29-1E53-C676-D301C3C1416D}"/>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E4DBD56C-EEEE-4E1E-458F-E3C68EC168C9}"/>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リース契約照会（抽出条件３）</a:t>
            </a:r>
            <a:endParaRPr lang="en-US" altLang="ja-JP" sz="1000" b="1" u="sng" dirty="0">
              <a:solidFill>
                <a:schemeClr val="tx1">
                  <a:lumMod val="75000"/>
                  <a:lumOff val="25000"/>
                </a:schemeClr>
              </a:solidFill>
            </a:endParaRPr>
          </a:p>
        </p:txBody>
      </p:sp>
      <p:sp>
        <p:nvSpPr>
          <p:cNvPr id="9" name="正方形/長方形 8">
            <a:extLst>
              <a:ext uri="{FF2B5EF4-FFF2-40B4-BE49-F238E27FC236}">
                <a16:creationId xmlns:a16="http://schemas.microsoft.com/office/drawing/2014/main" id="{7294DCC7-9F0D-B462-74E3-8DA17AB881E8}"/>
              </a:ext>
            </a:extLst>
          </p:cNvPr>
          <p:cNvSpPr/>
          <p:nvPr/>
        </p:nvSpPr>
        <p:spPr>
          <a:xfrm>
            <a:off x="359532" y="1987973"/>
            <a:ext cx="1547944" cy="25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2 (枠付き) 7">
            <a:extLst>
              <a:ext uri="{FF2B5EF4-FFF2-40B4-BE49-F238E27FC236}">
                <a16:creationId xmlns:a16="http://schemas.microsoft.com/office/drawing/2014/main" id="{F0C3C322-DAA6-480F-CEA8-1A55F519A026}"/>
              </a:ext>
            </a:extLst>
          </p:cNvPr>
          <p:cNvSpPr/>
          <p:nvPr/>
        </p:nvSpPr>
        <p:spPr>
          <a:xfrm>
            <a:off x="2591780" y="2202268"/>
            <a:ext cx="2772308" cy="421104"/>
          </a:xfrm>
          <a:prstGeom prst="borderCallout2">
            <a:avLst>
              <a:gd name="adj1" fmla="val 44147"/>
              <a:gd name="adj2" fmla="val -1405"/>
              <a:gd name="adj3" fmla="val 39981"/>
              <a:gd name="adj4" fmla="val -16735"/>
              <a:gd name="adj5" fmla="val -2824"/>
              <a:gd name="adj6" fmla="val -3192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売買＆賃貸借処理オプションを追加しました</a:t>
            </a:r>
            <a:endParaRPr lang="en-US" altLang="ja-JP" sz="1000" dirty="0"/>
          </a:p>
        </p:txBody>
      </p:sp>
      <p:sp>
        <p:nvSpPr>
          <p:cNvPr id="12" name="正方形/長方形 11">
            <a:extLst>
              <a:ext uri="{FF2B5EF4-FFF2-40B4-BE49-F238E27FC236}">
                <a16:creationId xmlns:a16="http://schemas.microsoft.com/office/drawing/2014/main" id="{A6577C77-5978-DD3B-329A-F183197B6167}"/>
              </a:ext>
            </a:extLst>
          </p:cNvPr>
          <p:cNvSpPr/>
          <p:nvPr/>
        </p:nvSpPr>
        <p:spPr>
          <a:xfrm>
            <a:off x="358774" y="2731384"/>
            <a:ext cx="1547944" cy="180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線吹き出し 2 (枠付き) 7">
            <a:extLst>
              <a:ext uri="{FF2B5EF4-FFF2-40B4-BE49-F238E27FC236}">
                <a16:creationId xmlns:a16="http://schemas.microsoft.com/office/drawing/2014/main" id="{DBC25E13-C961-56C6-43A4-EBED39ACCA2B}"/>
              </a:ext>
            </a:extLst>
          </p:cNvPr>
          <p:cNvSpPr/>
          <p:nvPr/>
        </p:nvSpPr>
        <p:spPr>
          <a:xfrm>
            <a:off x="2591779" y="2713505"/>
            <a:ext cx="2232249" cy="421104"/>
          </a:xfrm>
          <a:prstGeom prst="borderCallout2">
            <a:avLst>
              <a:gd name="adj1" fmla="val 44147"/>
              <a:gd name="adj2" fmla="val -1405"/>
              <a:gd name="adj3" fmla="val 50522"/>
              <a:gd name="adj4" fmla="val -15447"/>
              <a:gd name="adj5" fmla="val 22474"/>
              <a:gd name="adj6" fmla="val -3278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サービス物件区分を追加しました</a:t>
            </a:r>
            <a:endParaRPr lang="en-US" altLang="ja-JP" sz="1000" dirty="0"/>
          </a:p>
        </p:txBody>
      </p:sp>
      <p:sp>
        <p:nvSpPr>
          <p:cNvPr id="16" name="タイトル 3">
            <a:extLst>
              <a:ext uri="{FF2B5EF4-FFF2-40B4-BE49-F238E27FC236}">
                <a16:creationId xmlns:a16="http://schemas.microsoft.com/office/drawing/2014/main" id="{0653A859-CD17-12BE-282D-7AD9A1E81FB8}"/>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15" name="正方形/長方形 14">
            <a:extLst>
              <a:ext uri="{FF2B5EF4-FFF2-40B4-BE49-F238E27FC236}">
                <a16:creationId xmlns:a16="http://schemas.microsoft.com/office/drawing/2014/main" id="{FB1DE247-402F-181B-16F5-1F1DC6DCBCD4}"/>
              </a:ext>
            </a:extLst>
          </p:cNvPr>
          <p:cNvSpPr/>
          <p:nvPr/>
        </p:nvSpPr>
        <p:spPr>
          <a:xfrm>
            <a:off x="359532" y="1700036"/>
            <a:ext cx="1547944" cy="25964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線吹き出し 2 (枠付き) 7">
            <a:extLst>
              <a:ext uri="{FF2B5EF4-FFF2-40B4-BE49-F238E27FC236}">
                <a16:creationId xmlns:a16="http://schemas.microsoft.com/office/drawing/2014/main" id="{8B058027-CC29-7498-5E87-94C5E77F42FF}"/>
              </a:ext>
            </a:extLst>
          </p:cNvPr>
          <p:cNvSpPr/>
          <p:nvPr/>
        </p:nvSpPr>
        <p:spPr>
          <a:xfrm>
            <a:off x="2591780" y="1599642"/>
            <a:ext cx="2068443" cy="421104"/>
          </a:xfrm>
          <a:prstGeom prst="borderCallout2">
            <a:avLst>
              <a:gd name="adj1" fmla="val 44147"/>
              <a:gd name="adj2" fmla="val -1405"/>
              <a:gd name="adj3" fmla="val 50522"/>
              <a:gd name="adj4" fmla="val -15447"/>
              <a:gd name="adj5" fmla="val 54097"/>
              <a:gd name="adj6" fmla="val -3235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8" name="フッター プレースホルダー 4">
            <a:extLst>
              <a:ext uri="{FF2B5EF4-FFF2-40B4-BE49-F238E27FC236}">
                <a16:creationId xmlns:a16="http://schemas.microsoft.com/office/drawing/2014/main" id="{110D4095-DAE9-326C-6EF7-A881203BA133}"/>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4" name="正方形/長方形 13">
            <a:extLst>
              <a:ext uri="{FF2B5EF4-FFF2-40B4-BE49-F238E27FC236}">
                <a16:creationId xmlns:a16="http://schemas.microsoft.com/office/drawing/2014/main" id="{3BEDAE3A-4ED2-2931-64FB-439823F87ED0}"/>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8" name="正方形/長方形 17">
            <a:extLst>
              <a:ext uri="{FF2B5EF4-FFF2-40B4-BE49-F238E27FC236}">
                <a16:creationId xmlns:a16="http://schemas.microsoft.com/office/drawing/2014/main" id="{86E13115-EB5F-9A77-6BCA-CA64E068C18D}"/>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527212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D4DEC-033C-95DC-69A9-6673110CE81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DD32B5-1BE6-BBBE-985D-45E4006FFC0B}"/>
              </a:ext>
            </a:extLst>
          </p:cNvPr>
          <p:cNvSpPr>
            <a:spLocks noGrp="1"/>
          </p:cNvSpPr>
          <p:nvPr>
            <p:ph type="sldNum" sz="quarter" idx="12"/>
          </p:nvPr>
        </p:nvSpPr>
        <p:spPr/>
        <p:txBody>
          <a:bodyPr/>
          <a:lstStyle/>
          <a:p>
            <a:fld id="{78AE49ED-73EF-499C-8307-28EB0E7CF529}" type="slidenum">
              <a:rPr kumimoji="1" lang="ja-JP" altLang="en-US" smtClean="0"/>
              <a:t>119</a:t>
            </a:fld>
            <a:endParaRPr kumimoji="1" lang="ja-JP" altLang="en-US" dirty="0"/>
          </a:p>
        </p:txBody>
      </p:sp>
      <p:pic>
        <p:nvPicPr>
          <p:cNvPr id="3" name="図 2">
            <a:extLst>
              <a:ext uri="{FF2B5EF4-FFF2-40B4-BE49-F238E27FC236}">
                <a16:creationId xmlns:a16="http://schemas.microsoft.com/office/drawing/2014/main" id="{68D1DCB7-3102-67DD-D954-3E5333B7CEB1}"/>
              </a:ext>
            </a:extLst>
          </p:cNvPr>
          <p:cNvPicPr>
            <a:picLocks noChangeAspect="1"/>
          </p:cNvPicPr>
          <p:nvPr/>
        </p:nvPicPr>
        <p:blipFill>
          <a:blip r:embed="rId3"/>
          <a:stretch>
            <a:fillRect/>
          </a:stretch>
        </p:blipFill>
        <p:spPr>
          <a:xfrm>
            <a:off x="309600" y="1383950"/>
            <a:ext cx="4780800" cy="2988000"/>
          </a:xfrm>
          <a:prstGeom prst="rect">
            <a:avLst/>
          </a:prstGeom>
        </p:spPr>
      </p:pic>
      <p:sp>
        <p:nvSpPr>
          <p:cNvPr id="6" name="正方形/長方形 5">
            <a:extLst>
              <a:ext uri="{FF2B5EF4-FFF2-40B4-BE49-F238E27FC236}">
                <a16:creationId xmlns:a16="http://schemas.microsoft.com/office/drawing/2014/main" id="{DF8A7654-4BD4-4BF5-ABED-144E509704B7}"/>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D3A4E0BD-94C4-B918-AFB1-F880A1ACA4A6}"/>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リース物件異動照会</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9234CDE-F923-A7E3-5AB3-08AC7E56E9E5}"/>
              </a:ext>
            </a:extLst>
          </p:cNvPr>
          <p:cNvSpPr/>
          <p:nvPr/>
        </p:nvSpPr>
        <p:spPr>
          <a:xfrm>
            <a:off x="358270" y="3631816"/>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3D1BD5CE-D16C-BCE8-A8BB-2C3DAC826ED4}"/>
              </a:ext>
            </a:extLst>
          </p:cNvPr>
          <p:cNvSpPr/>
          <p:nvPr/>
        </p:nvSpPr>
        <p:spPr>
          <a:xfrm>
            <a:off x="2788821" y="3487800"/>
            <a:ext cx="2068443" cy="421104"/>
          </a:xfrm>
          <a:prstGeom prst="borderCallout2">
            <a:avLst>
              <a:gd name="adj1" fmla="val 44147"/>
              <a:gd name="adj2" fmla="val -1405"/>
              <a:gd name="adj3" fmla="val 50522"/>
              <a:gd name="adj4" fmla="val -15447"/>
              <a:gd name="adj5" fmla="val 54097"/>
              <a:gd name="adj6" fmla="val -3235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2" name="タイトル 3">
            <a:extLst>
              <a:ext uri="{FF2B5EF4-FFF2-40B4-BE49-F238E27FC236}">
                <a16:creationId xmlns:a16="http://schemas.microsoft.com/office/drawing/2014/main" id="{A2FA8D09-56EB-D96D-A85A-8E70C9420A58}"/>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F46151E2-0E36-1669-7808-8DF5ECDD73AA}"/>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D97E8903-20AE-361D-48C8-77598078F71E}"/>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A287F785-4585-7319-4A18-016699E1075F}"/>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71251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a:t>
            </a:r>
            <a:r>
              <a:rPr lang="ja-JP" altLang="en-US" sz="2400" dirty="0">
                <a:latin typeface="+mn-ea"/>
              </a:rPr>
              <a:t> </a:t>
            </a:r>
            <a:r>
              <a:rPr lang="ja-JP" altLang="en-US" sz="1400" dirty="0">
                <a:latin typeface="+mn-ea"/>
              </a:rPr>
              <a:t>移行方法のご案内</a:t>
            </a:r>
            <a:br>
              <a:rPr lang="en-US" altLang="ja-JP" sz="2800" dirty="0"/>
            </a:br>
            <a:r>
              <a:rPr lang="ja-JP" altLang="en-US" sz="1800" dirty="0"/>
              <a:t>３．電債オプションから電債管理システムの</a:t>
            </a:r>
            <a:r>
              <a:rPr lang="en-US" altLang="ja-JP" sz="1800" dirty="0"/>
              <a:t>2026-06-01</a:t>
            </a:r>
            <a:r>
              <a:rPr lang="ja-JP" altLang="en-US" sz="1800" dirty="0"/>
              <a:t>版へ移行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3107742"/>
            <a:ext cx="8065225" cy="151623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複写対象マスタ</a:t>
            </a:r>
            <a:endParaRPr lang="en-US" altLang="ja-JP" sz="1400" b="1" dirty="0">
              <a:solidFill>
                <a:schemeClr val="tx2"/>
              </a:solidFill>
            </a:endParaRPr>
          </a:p>
          <a:p>
            <a:pPr>
              <a:lnSpc>
                <a:spcPts val="1900"/>
              </a:lnSpc>
              <a:buClr>
                <a:srgbClr val="F9BE00"/>
              </a:buClr>
            </a:pPr>
            <a:r>
              <a:rPr lang="ja-JP" altLang="en-US" sz="1100" dirty="0">
                <a:solidFill>
                  <a:prstClr val="black"/>
                </a:solidFill>
              </a:rPr>
              <a:t>　　・手形会社方針マスタ</a:t>
            </a:r>
            <a:endParaRPr lang="en-US" altLang="ja-JP" sz="1100" dirty="0">
              <a:solidFill>
                <a:prstClr val="black"/>
              </a:solidFill>
            </a:endParaRPr>
          </a:p>
          <a:p>
            <a:pPr>
              <a:lnSpc>
                <a:spcPts val="1900"/>
              </a:lnSpc>
              <a:buClr>
                <a:srgbClr val="F9BE00"/>
              </a:buClr>
            </a:pPr>
            <a:r>
              <a:rPr lang="ja-JP" altLang="en-US" sz="1100" dirty="0">
                <a:solidFill>
                  <a:prstClr val="black"/>
                </a:solidFill>
              </a:rPr>
              <a:t>　　・手形内部科目マスタ</a:t>
            </a:r>
            <a:endParaRPr lang="en-US" altLang="ja-JP" sz="1100" dirty="0">
              <a:solidFill>
                <a:prstClr val="black"/>
              </a:solidFill>
            </a:endParaRPr>
          </a:p>
          <a:p>
            <a:pPr>
              <a:lnSpc>
                <a:spcPts val="1900"/>
              </a:lnSpc>
              <a:buClr>
                <a:srgbClr val="F9BE00"/>
              </a:buClr>
            </a:pPr>
            <a:r>
              <a:rPr lang="ja-JP" altLang="en-US" sz="1100" dirty="0">
                <a:solidFill>
                  <a:prstClr val="black"/>
                </a:solidFill>
              </a:rPr>
              <a:t>　　・手形ユーザー</a:t>
            </a:r>
            <a:r>
              <a:rPr lang="en-US" altLang="ja-JP" sz="1100" dirty="0">
                <a:solidFill>
                  <a:prstClr val="black"/>
                </a:solidFill>
              </a:rPr>
              <a:t>ID</a:t>
            </a:r>
            <a:r>
              <a:rPr lang="ja-JP" altLang="en-US" sz="1100" dirty="0">
                <a:solidFill>
                  <a:prstClr val="black"/>
                </a:solidFill>
              </a:rPr>
              <a:t>マスタ</a:t>
            </a:r>
            <a:endParaRPr lang="en-US" altLang="ja-JP" sz="1100" dirty="0">
              <a:solidFill>
                <a:prstClr val="black"/>
              </a:solidFill>
            </a:endParaRPr>
          </a:p>
          <a:p>
            <a:pPr>
              <a:lnSpc>
                <a:spcPts val="1900"/>
              </a:lnSpc>
              <a:buClr>
                <a:srgbClr val="F9BE00"/>
              </a:buClr>
            </a:pPr>
            <a:r>
              <a:rPr lang="ja-JP" altLang="en-US" sz="1100" dirty="0">
                <a:solidFill>
                  <a:prstClr val="black"/>
                </a:solidFill>
              </a:rPr>
              <a:t>　　・連携仕訳データ用見出</a:t>
            </a:r>
            <a:r>
              <a:rPr lang="en-US" altLang="ja-JP" sz="1100" dirty="0">
                <a:solidFill>
                  <a:prstClr val="black"/>
                </a:solidFill>
              </a:rPr>
              <a:t>/</a:t>
            </a:r>
            <a:r>
              <a:rPr lang="ja-JP" altLang="en-US" sz="1100" dirty="0">
                <a:solidFill>
                  <a:prstClr val="black"/>
                </a:solidFill>
              </a:rPr>
              <a:t>明細ワーク</a:t>
            </a:r>
            <a:endParaRPr lang="en-US" altLang="ja-JP" sz="1100" dirty="0">
              <a:solidFill>
                <a:prstClr val="black"/>
              </a:solidFill>
            </a:endParaRPr>
          </a:p>
          <a:p>
            <a:pPr>
              <a:lnSpc>
                <a:spcPts val="1900"/>
              </a:lnSpc>
              <a:buClr>
                <a:srgbClr val="F9BE00"/>
              </a:buClr>
            </a:pPr>
            <a:r>
              <a:rPr lang="ja-JP" altLang="en-US" sz="1100" dirty="0">
                <a:solidFill>
                  <a:prstClr val="black"/>
                </a:solidFill>
              </a:rPr>
              <a:t>　　・連携仕訳伝票発番管理マスタ</a:t>
            </a:r>
            <a:endParaRPr lang="en-US" altLang="ja-JP" sz="1100" dirty="0">
              <a:solidFill>
                <a:prstClr val="black"/>
              </a:solidFill>
            </a:endParaRPr>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131589"/>
            <a:ext cx="8426450" cy="179613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移行概要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　電債オプションをご利用している場合、２段階でバージョンアップを実施します</a:t>
            </a:r>
            <a:endParaRPr lang="en-US" altLang="ja-JP" sz="1100" dirty="0">
              <a:solidFill>
                <a:prstClr val="black"/>
              </a:solidFill>
            </a:endParaRPr>
          </a:p>
          <a:p>
            <a:pPr>
              <a:lnSpc>
                <a:spcPts val="1900"/>
              </a:lnSpc>
              <a:buClr>
                <a:srgbClr val="F9BE00"/>
              </a:buClr>
            </a:pPr>
            <a:r>
              <a:rPr lang="ja-JP" altLang="en-US" sz="1100" dirty="0">
                <a:solidFill>
                  <a:prstClr val="black"/>
                </a:solidFill>
              </a:rPr>
              <a:t>　　　電債オプションの</a:t>
            </a:r>
            <a:r>
              <a:rPr lang="en-US" altLang="ja-JP" sz="1100" dirty="0">
                <a:solidFill>
                  <a:prstClr val="black"/>
                </a:solidFill>
              </a:rPr>
              <a:t>2026-06-01</a:t>
            </a:r>
            <a:r>
              <a:rPr lang="ja-JP" altLang="en-US" sz="1100" dirty="0">
                <a:solidFill>
                  <a:prstClr val="black"/>
                </a:solidFill>
              </a:rPr>
              <a:t>版へのバージョンアップ＋電債管理システム</a:t>
            </a:r>
            <a:r>
              <a:rPr lang="en-US" altLang="ja-JP" sz="1100" dirty="0">
                <a:solidFill>
                  <a:prstClr val="black"/>
                </a:solidFill>
              </a:rPr>
              <a:t>2026-06-01</a:t>
            </a:r>
            <a:r>
              <a:rPr lang="ja-JP" altLang="en-US" sz="1100" dirty="0">
                <a:solidFill>
                  <a:prstClr val="black"/>
                </a:solidFill>
              </a:rPr>
              <a:t>版への移行</a:t>
            </a:r>
            <a:endParaRPr lang="en-US" altLang="ja-JP" sz="1100" dirty="0">
              <a:solidFill>
                <a:prstClr val="black"/>
              </a:solidFill>
            </a:endParaRPr>
          </a:p>
          <a:p>
            <a:pPr>
              <a:lnSpc>
                <a:spcPts val="1900"/>
              </a:lnSpc>
              <a:buClr>
                <a:srgbClr val="F9BE00"/>
              </a:buClr>
            </a:pPr>
            <a:r>
              <a:rPr lang="ja-JP" altLang="en-US" sz="1100" dirty="0">
                <a:solidFill>
                  <a:prstClr val="black"/>
                </a:solidFill>
              </a:rPr>
              <a:t>　　手形管理システムと共通利用していたマスタ登録画面は、電債管理システムでは新しく専用画面が用意されます</a:t>
            </a:r>
            <a:br>
              <a:rPr lang="en-US" altLang="ja-JP" sz="1100" dirty="0">
                <a:solidFill>
                  <a:prstClr val="black"/>
                </a:solidFill>
              </a:rPr>
            </a:br>
            <a:r>
              <a:rPr lang="ja-JP" altLang="en-US" sz="1100" dirty="0">
                <a:solidFill>
                  <a:prstClr val="black"/>
                </a:solidFill>
              </a:rPr>
              <a:t>　　電債管理システムの新規インストール時に手形管理システムより一部マスタの複写を行います</a:t>
            </a:r>
            <a:endParaRPr lang="en-US" altLang="ja-JP" sz="1100" dirty="0">
              <a:solidFill>
                <a:prstClr val="black"/>
              </a:solidFill>
            </a:endParaRPr>
          </a:p>
          <a:p>
            <a:pPr>
              <a:lnSpc>
                <a:spcPts val="1900"/>
              </a:lnSpc>
              <a:buClr>
                <a:srgbClr val="F9BE00"/>
              </a:buClr>
            </a:pPr>
            <a:r>
              <a:rPr lang="ja-JP" altLang="en-US" sz="1100" dirty="0">
                <a:solidFill>
                  <a:prstClr val="black"/>
                </a:solidFill>
              </a:rPr>
              <a:t>　　手形管理システムと共通利用していた画面以外は、電債管理システムでそのまま継続して利用します</a:t>
            </a:r>
            <a:endParaRPr lang="en-US" altLang="ja-JP" sz="1100" dirty="0">
              <a:solidFill>
                <a:prstClr val="black"/>
              </a:solidFill>
            </a:endParaRPr>
          </a:p>
          <a:p>
            <a:pPr>
              <a:lnSpc>
                <a:spcPts val="1900"/>
              </a:lnSpc>
              <a:buClr>
                <a:srgbClr val="F9BE00"/>
              </a:buClr>
            </a:pPr>
            <a:endParaRPr lang="en-US" altLang="ja-JP" sz="1100" dirty="0">
              <a:solidFill>
                <a:prstClr val="black"/>
              </a:solidFill>
            </a:endParaRPr>
          </a:p>
        </p:txBody>
      </p:sp>
    </p:spTree>
    <p:extLst>
      <p:ext uri="{BB962C8B-B14F-4D97-AF65-F5344CB8AC3E}">
        <p14:creationId xmlns:p14="http://schemas.microsoft.com/office/powerpoint/2010/main" val="28470974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58C53-7195-D60B-2D34-4CCD7580EAC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9233E12-5E93-AD81-135F-6540F9CC41FA}"/>
              </a:ext>
            </a:extLst>
          </p:cNvPr>
          <p:cNvSpPr>
            <a:spLocks noGrp="1"/>
          </p:cNvSpPr>
          <p:nvPr>
            <p:ph type="sldNum" sz="quarter" idx="12"/>
          </p:nvPr>
        </p:nvSpPr>
        <p:spPr/>
        <p:txBody>
          <a:bodyPr/>
          <a:lstStyle/>
          <a:p>
            <a:fld id="{78AE49ED-73EF-499C-8307-28EB0E7CF529}" type="slidenum">
              <a:rPr kumimoji="1" lang="ja-JP" altLang="en-US" smtClean="0"/>
              <a:t>120</a:t>
            </a:fld>
            <a:endParaRPr kumimoji="1" lang="ja-JP" altLang="en-US" dirty="0"/>
          </a:p>
        </p:txBody>
      </p:sp>
      <p:pic>
        <p:nvPicPr>
          <p:cNvPr id="3" name="図 2">
            <a:extLst>
              <a:ext uri="{FF2B5EF4-FFF2-40B4-BE49-F238E27FC236}">
                <a16:creationId xmlns:a16="http://schemas.microsoft.com/office/drawing/2014/main" id="{BE5DEC52-4737-758C-BB6A-229381733196}"/>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497E20AB-A78C-06DF-51B7-EB1A86D737A8}"/>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AB4BE96A-B926-07E3-E784-957CF8A2B0BC}"/>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リース物件明細表</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5367DF2F-DBE5-ADAA-EA28-5A8D89C2F788}"/>
              </a:ext>
            </a:extLst>
          </p:cNvPr>
          <p:cNvSpPr/>
          <p:nvPr/>
        </p:nvSpPr>
        <p:spPr>
          <a:xfrm>
            <a:off x="358774" y="2783257"/>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18548BCE-5B7E-690D-E81A-C9E98C4999BD}"/>
              </a:ext>
            </a:extLst>
          </p:cNvPr>
          <p:cNvSpPr/>
          <p:nvPr/>
        </p:nvSpPr>
        <p:spPr>
          <a:xfrm>
            <a:off x="2796353" y="2620724"/>
            <a:ext cx="2068443" cy="421104"/>
          </a:xfrm>
          <a:prstGeom prst="borderCallout2">
            <a:avLst>
              <a:gd name="adj1" fmla="val 44147"/>
              <a:gd name="adj2" fmla="val -1405"/>
              <a:gd name="adj3" fmla="val 50522"/>
              <a:gd name="adj4" fmla="val -15447"/>
              <a:gd name="adj5" fmla="val 54097"/>
              <a:gd name="adj6" fmla="val -3235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2" name="タイトル 3">
            <a:extLst>
              <a:ext uri="{FF2B5EF4-FFF2-40B4-BE49-F238E27FC236}">
                <a16:creationId xmlns:a16="http://schemas.microsoft.com/office/drawing/2014/main" id="{DD2A9981-06E1-7002-F00A-7B4627F3F3EE}"/>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5F2B6E71-2C99-75F0-E46C-132F8964A60D}"/>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CC97C638-0822-8C0C-8B67-A7A1805B3EE8}"/>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82D3BDAD-11AA-6CDB-390F-AF860894131D}"/>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599246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074D0-1CE4-4942-3CB0-78C3EE155C5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E91918-5307-7566-0545-52AAFF7E3852}"/>
              </a:ext>
            </a:extLst>
          </p:cNvPr>
          <p:cNvSpPr>
            <a:spLocks noGrp="1"/>
          </p:cNvSpPr>
          <p:nvPr>
            <p:ph type="sldNum" sz="quarter" idx="12"/>
          </p:nvPr>
        </p:nvSpPr>
        <p:spPr/>
        <p:txBody>
          <a:bodyPr/>
          <a:lstStyle/>
          <a:p>
            <a:fld id="{78AE49ED-73EF-499C-8307-28EB0E7CF529}" type="slidenum">
              <a:rPr kumimoji="1" lang="ja-JP" altLang="en-US" smtClean="0"/>
              <a:t>121</a:t>
            </a:fld>
            <a:endParaRPr kumimoji="1" lang="ja-JP" altLang="en-US" dirty="0"/>
          </a:p>
        </p:txBody>
      </p:sp>
      <p:pic>
        <p:nvPicPr>
          <p:cNvPr id="3" name="図 2">
            <a:extLst>
              <a:ext uri="{FF2B5EF4-FFF2-40B4-BE49-F238E27FC236}">
                <a16:creationId xmlns:a16="http://schemas.microsoft.com/office/drawing/2014/main" id="{A01C5BEF-E836-0392-879A-3786A7CC4AEE}"/>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7" name="テキスト プレースホルダー 2">
            <a:extLst>
              <a:ext uri="{FF2B5EF4-FFF2-40B4-BE49-F238E27FC236}">
                <a16:creationId xmlns:a16="http://schemas.microsoft.com/office/drawing/2014/main" id="{AF66D433-2F45-BA3D-E1E2-87CEDFE1D884}"/>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リース料支払予定表</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A01618A8-3897-33C1-701F-4A0962FE8F66}"/>
              </a:ext>
            </a:extLst>
          </p:cNvPr>
          <p:cNvSpPr/>
          <p:nvPr/>
        </p:nvSpPr>
        <p:spPr>
          <a:xfrm>
            <a:off x="358774" y="4135540"/>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148DD6AA-2F54-E27D-B0D7-78B57374AB99}"/>
              </a:ext>
            </a:extLst>
          </p:cNvPr>
          <p:cNvSpPr/>
          <p:nvPr/>
        </p:nvSpPr>
        <p:spPr>
          <a:xfrm>
            <a:off x="2859982" y="3827869"/>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2" name="タイトル 3">
            <a:extLst>
              <a:ext uri="{FF2B5EF4-FFF2-40B4-BE49-F238E27FC236}">
                <a16:creationId xmlns:a16="http://schemas.microsoft.com/office/drawing/2014/main" id="{813A2A91-7F49-28ED-3020-4B702638C6C0}"/>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13" name="正方形/長方形 12">
            <a:extLst>
              <a:ext uri="{FF2B5EF4-FFF2-40B4-BE49-F238E27FC236}">
                <a16:creationId xmlns:a16="http://schemas.microsoft.com/office/drawing/2014/main" id="{31C6C0F7-A8B3-CE46-39EF-B56CB81CDA20}"/>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4" name="フッター プレースホルダー 4">
            <a:extLst>
              <a:ext uri="{FF2B5EF4-FFF2-40B4-BE49-F238E27FC236}">
                <a16:creationId xmlns:a16="http://schemas.microsoft.com/office/drawing/2014/main" id="{28EDFB3F-58EA-9BEE-9292-0389C9DA556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0" name="正方形/長方形 9">
            <a:extLst>
              <a:ext uri="{FF2B5EF4-FFF2-40B4-BE49-F238E27FC236}">
                <a16:creationId xmlns:a16="http://schemas.microsoft.com/office/drawing/2014/main" id="{8D32E164-DBAC-F4EC-E1D5-709C35548F34}"/>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1" name="正方形/長方形 10">
            <a:extLst>
              <a:ext uri="{FF2B5EF4-FFF2-40B4-BE49-F238E27FC236}">
                <a16:creationId xmlns:a16="http://schemas.microsoft.com/office/drawing/2014/main" id="{E8E4FBDE-2317-BE6D-B31B-6C4908848733}"/>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20312784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29221-EC27-D631-B2E0-E5E1F20DB00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B093746-9BC2-3C8D-910C-3BDC4076F16E}"/>
              </a:ext>
            </a:extLst>
          </p:cNvPr>
          <p:cNvSpPr>
            <a:spLocks noGrp="1"/>
          </p:cNvSpPr>
          <p:nvPr>
            <p:ph type="sldNum" sz="quarter" idx="12"/>
          </p:nvPr>
        </p:nvSpPr>
        <p:spPr/>
        <p:txBody>
          <a:bodyPr/>
          <a:lstStyle/>
          <a:p>
            <a:fld id="{78AE49ED-73EF-499C-8307-28EB0E7CF529}" type="slidenum">
              <a:rPr kumimoji="1" lang="ja-JP" altLang="en-US" smtClean="0"/>
              <a:t>122</a:t>
            </a:fld>
            <a:endParaRPr kumimoji="1" lang="ja-JP" altLang="en-US" dirty="0"/>
          </a:p>
        </p:txBody>
      </p:sp>
      <p:pic>
        <p:nvPicPr>
          <p:cNvPr id="3" name="図 2">
            <a:extLst>
              <a:ext uri="{FF2B5EF4-FFF2-40B4-BE49-F238E27FC236}">
                <a16:creationId xmlns:a16="http://schemas.microsoft.com/office/drawing/2014/main" id="{46CBE8A5-0C1C-6F49-6EF0-CE07F31E53A1}"/>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75B60AFF-4762-708C-80C7-A3BF009F4AF5}"/>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6A805949-2B28-C135-3543-80B65C149249}"/>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リース会計資料（支払リース料等）</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8FE5D411-C503-AA40-482A-1C8EA6F2D256}"/>
              </a:ext>
            </a:extLst>
          </p:cNvPr>
          <p:cNvSpPr/>
          <p:nvPr/>
        </p:nvSpPr>
        <p:spPr>
          <a:xfrm>
            <a:off x="358774" y="2839396"/>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F6BD2E18-1223-6E46-BEFA-4E6060645D07}"/>
              </a:ext>
            </a:extLst>
          </p:cNvPr>
          <p:cNvSpPr/>
          <p:nvPr/>
        </p:nvSpPr>
        <p:spPr>
          <a:xfrm>
            <a:off x="2843808" y="2551364"/>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2" name="タイトル 3">
            <a:extLst>
              <a:ext uri="{FF2B5EF4-FFF2-40B4-BE49-F238E27FC236}">
                <a16:creationId xmlns:a16="http://schemas.microsoft.com/office/drawing/2014/main" id="{B2E54D05-D885-B185-0DE2-A05769D98001}"/>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4830CA8A-BEE4-7155-33C7-BE8936ACEFE0}"/>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B8394938-DC83-06B5-7B03-B6106F875388}"/>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374798E1-FC0C-52C3-0250-E802C0625947}"/>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16582536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C8908-EB10-648D-6994-61C36D4B69E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9B1D13D-6718-B6DF-50F7-B067DFC4C9B4}"/>
              </a:ext>
            </a:extLst>
          </p:cNvPr>
          <p:cNvSpPr>
            <a:spLocks noGrp="1"/>
          </p:cNvSpPr>
          <p:nvPr>
            <p:ph type="sldNum" sz="quarter" idx="12"/>
          </p:nvPr>
        </p:nvSpPr>
        <p:spPr/>
        <p:txBody>
          <a:bodyPr/>
          <a:lstStyle/>
          <a:p>
            <a:fld id="{78AE49ED-73EF-499C-8307-28EB0E7CF529}" type="slidenum">
              <a:rPr kumimoji="1" lang="ja-JP" altLang="en-US" smtClean="0"/>
              <a:t>123</a:t>
            </a:fld>
            <a:endParaRPr kumimoji="1" lang="ja-JP" altLang="en-US" dirty="0"/>
          </a:p>
        </p:txBody>
      </p:sp>
      <p:pic>
        <p:nvPicPr>
          <p:cNvPr id="3" name="図 2">
            <a:extLst>
              <a:ext uri="{FF2B5EF4-FFF2-40B4-BE49-F238E27FC236}">
                <a16:creationId xmlns:a16="http://schemas.microsoft.com/office/drawing/2014/main" id="{6A4E3749-E00E-EB00-0D79-A6F752C8E00B}"/>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AF5066FB-B90F-59B2-123B-6F57E6AD9A05}"/>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4684FC4C-062D-8FCC-920E-2CBE2C5728D3}"/>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リース会計資料（減価償却費）</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9A6C3C1-9D69-A9BD-A963-91D39A2B141C}"/>
              </a:ext>
            </a:extLst>
          </p:cNvPr>
          <p:cNvSpPr/>
          <p:nvPr/>
        </p:nvSpPr>
        <p:spPr>
          <a:xfrm>
            <a:off x="358774" y="2946093"/>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D7663DE0-4279-E1D2-3582-EA0786358DC6}"/>
              </a:ext>
            </a:extLst>
          </p:cNvPr>
          <p:cNvSpPr/>
          <p:nvPr/>
        </p:nvSpPr>
        <p:spPr>
          <a:xfrm>
            <a:off x="2843808" y="2551364"/>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2" name="タイトル 3">
            <a:extLst>
              <a:ext uri="{FF2B5EF4-FFF2-40B4-BE49-F238E27FC236}">
                <a16:creationId xmlns:a16="http://schemas.microsoft.com/office/drawing/2014/main" id="{9C999078-EAE3-27DB-8F59-5A0C5BC1C3D2}"/>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DB533A7B-676F-E3D7-4D32-B505A828647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EF8614E8-C237-D150-0D9A-CA3194347E12}"/>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81CC88FD-29AA-29D2-78F6-4AF0227D1303}"/>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4672465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B5EC-C3AB-2112-AA4A-1083500F73F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FB50788-0B0F-DBD2-6E2F-50E1118F484F}"/>
              </a:ext>
            </a:extLst>
          </p:cNvPr>
          <p:cNvSpPr>
            <a:spLocks noGrp="1"/>
          </p:cNvSpPr>
          <p:nvPr>
            <p:ph type="sldNum" sz="quarter" idx="12"/>
          </p:nvPr>
        </p:nvSpPr>
        <p:spPr/>
        <p:txBody>
          <a:bodyPr/>
          <a:lstStyle/>
          <a:p>
            <a:fld id="{78AE49ED-73EF-499C-8307-28EB0E7CF529}" type="slidenum">
              <a:rPr kumimoji="1" lang="ja-JP" altLang="en-US" smtClean="0"/>
              <a:t>124</a:t>
            </a:fld>
            <a:endParaRPr kumimoji="1" lang="ja-JP" altLang="en-US" dirty="0"/>
          </a:p>
        </p:txBody>
      </p:sp>
      <p:pic>
        <p:nvPicPr>
          <p:cNvPr id="3" name="図 2">
            <a:extLst>
              <a:ext uri="{FF2B5EF4-FFF2-40B4-BE49-F238E27FC236}">
                <a16:creationId xmlns:a16="http://schemas.microsoft.com/office/drawing/2014/main" id="{C9C6B490-503A-BF85-A04B-7512EF819A18}"/>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138A472F-2701-9441-455C-7CEABD62AF86}"/>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604725EA-17EF-EF8E-6A70-F2E33E226D08}"/>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中途解約物件明細表</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FD33C76D-AF78-402F-E99C-8E348EF2BAA9}"/>
              </a:ext>
            </a:extLst>
          </p:cNvPr>
          <p:cNvSpPr/>
          <p:nvPr/>
        </p:nvSpPr>
        <p:spPr>
          <a:xfrm>
            <a:off x="358774" y="2695380"/>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774B4BE1-00DD-D8C1-F85C-390C34C28F0E}"/>
              </a:ext>
            </a:extLst>
          </p:cNvPr>
          <p:cNvSpPr/>
          <p:nvPr/>
        </p:nvSpPr>
        <p:spPr>
          <a:xfrm>
            <a:off x="2831104" y="2413670"/>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2" name="タイトル 3">
            <a:extLst>
              <a:ext uri="{FF2B5EF4-FFF2-40B4-BE49-F238E27FC236}">
                <a16:creationId xmlns:a16="http://schemas.microsoft.com/office/drawing/2014/main" id="{73C86673-4892-8653-9FB7-E79EC67DA80C}"/>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61F96D7A-F6F7-0179-7D16-428D4662AD57}"/>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6FA52D86-556B-1994-73EA-71779CAA3900}"/>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1B075C90-649C-B237-B06C-CF80BF65B2D8}"/>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23270412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AEF93-9450-A14B-06FD-2492F8E30BA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740EBFD-5A92-4862-76C9-0338828C9BFF}"/>
              </a:ext>
            </a:extLst>
          </p:cNvPr>
          <p:cNvSpPr>
            <a:spLocks noGrp="1"/>
          </p:cNvSpPr>
          <p:nvPr>
            <p:ph type="sldNum" sz="quarter" idx="12"/>
          </p:nvPr>
        </p:nvSpPr>
        <p:spPr/>
        <p:txBody>
          <a:bodyPr/>
          <a:lstStyle/>
          <a:p>
            <a:fld id="{78AE49ED-73EF-499C-8307-28EB0E7CF529}" type="slidenum">
              <a:rPr kumimoji="1" lang="ja-JP" altLang="en-US" smtClean="0"/>
              <a:t>125</a:t>
            </a:fld>
            <a:endParaRPr kumimoji="1" lang="ja-JP" altLang="en-US" dirty="0"/>
          </a:p>
        </p:txBody>
      </p:sp>
      <p:pic>
        <p:nvPicPr>
          <p:cNvPr id="3" name="図 2">
            <a:extLst>
              <a:ext uri="{FF2B5EF4-FFF2-40B4-BE49-F238E27FC236}">
                <a16:creationId xmlns:a16="http://schemas.microsoft.com/office/drawing/2014/main" id="{99135317-6315-872E-F49C-B7C2EC2A0256}"/>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4DA2DBA8-A7AC-079C-6387-873F4CCA4166}"/>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83AA0467-2927-1ACD-3061-1FFD71347B77}"/>
              </a:ext>
            </a:extLst>
          </p:cNvPr>
          <p:cNvSpPr txBox="1">
            <a:spLocks/>
          </p:cNvSpPr>
          <p:nvPr/>
        </p:nvSpPr>
        <p:spPr>
          <a:xfrm>
            <a:off x="251520" y="1839163"/>
            <a:ext cx="8460940" cy="263345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endParaRPr lang="en-US" altLang="ja-JP" sz="1000" b="1" dirty="0">
              <a:solidFill>
                <a:schemeClr val="tx1">
                  <a:lumMod val="75000"/>
                  <a:lumOff val="25000"/>
                </a:schemeClr>
              </a:solidFill>
            </a:endParaRPr>
          </a:p>
        </p:txBody>
      </p:sp>
      <p:sp>
        <p:nvSpPr>
          <p:cNvPr id="8" name="テキスト プレースホルダー 2">
            <a:extLst>
              <a:ext uri="{FF2B5EF4-FFF2-40B4-BE49-F238E27FC236}">
                <a16:creationId xmlns:a16="http://schemas.microsoft.com/office/drawing/2014/main" id="{33F785EF-F16F-26EB-2604-DC1119B5A388}"/>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リース会計注記合計表</a:t>
            </a:r>
            <a:endParaRPr lang="en-US" altLang="ja-JP" sz="1000" b="1" u="sng" dirty="0">
              <a:solidFill>
                <a:schemeClr val="tx1">
                  <a:lumMod val="75000"/>
                  <a:lumOff val="25000"/>
                </a:schemeClr>
              </a:solidFill>
            </a:endParaRPr>
          </a:p>
        </p:txBody>
      </p:sp>
      <p:sp>
        <p:nvSpPr>
          <p:cNvPr id="9" name="正方形/長方形 8">
            <a:extLst>
              <a:ext uri="{FF2B5EF4-FFF2-40B4-BE49-F238E27FC236}">
                <a16:creationId xmlns:a16="http://schemas.microsoft.com/office/drawing/2014/main" id="{2E4CBD2D-0DB3-CB8C-787C-488F24C4E8F4}"/>
              </a:ext>
            </a:extLst>
          </p:cNvPr>
          <p:cNvSpPr/>
          <p:nvPr/>
        </p:nvSpPr>
        <p:spPr>
          <a:xfrm>
            <a:off x="358774" y="2766073"/>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2 (枠付き) 7">
            <a:extLst>
              <a:ext uri="{FF2B5EF4-FFF2-40B4-BE49-F238E27FC236}">
                <a16:creationId xmlns:a16="http://schemas.microsoft.com/office/drawing/2014/main" id="{9CC41B63-8D59-2BD4-1FA0-D79238028D1A}"/>
              </a:ext>
            </a:extLst>
          </p:cNvPr>
          <p:cNvSpPr/>
          <p:nvPr/>
        </p:nvSpPr>
        <p:spPr>
          <a:xfrm>
            <a:off x="2831104" y="2454296"/>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3" name="タイトル 3">
            <a:extLst>
              <a:ext uri="{FF2B5EF4-FFF2-40B4-BE49-F238E27FC236}">
                <a16:creationId xmlns:a16="http://schemas.microsoft.com/office/drawing/2014/main" id="{4199773E-8548-7ED4-F266-FD8AC1C2E944}"/>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99971A78-73DC-BFFD-E17B-38C7E50FFA7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2" name="正方形/長方形 11">
            <a:extLst>
              <a:ext uri="{FF2B5EF4-FFF2-40B4-BE49-F238E27FC236}">
                <a16:creationId xmlns:a16="http://schemas.microsoft.com/office/drawing/2014/main" id="{80F5613C-8FEB-AA12-9105-263774DECB9D}"/>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4" name="正方形/長方形 13">
            <a:extLst>
              <a:ext uri="{FF2B5EF4-FFF2-40B4-BE49-F238E27FC236}">
                <a16:creationId xmlns:a16="http://schemas.microsoft.com/office/drawing/2014/main" id="{8395F4C8-8344-03C4-BB0A-84AF7A8E56EF}"/>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1482668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467B2-CAF7-0E3B-C6AB-DF754762DD0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A8891C-FF07-E292-13D5-07123B6D5A99}"/>
              </a:ext>
            </a:extLst>
          </p:cNvPr>
          <p:cNvSpPr>
            <a:spLocks noGrp="1"/>
          </p:cNvSpPr>
          <p:nvPr>
            <p:ph type="sldNum" sz="quarter" idx="12"/>
          </p:nvPr>
        </p:nvSpPr>
        <p:spPr/>
        <p:txBody>
          <a:bodyPr/>
          <a:lstStyle/>
          <a:p>
            <a:fld id="{78AE49ED-73EF-499C-8307-28EB0E7CF529}" type="slidenum">
              <a:rPr kumimoji="1" lang="ja-JP" altLang="en-US" smtClean="0"/>
              <a:t>126</a:t>
            </a:fld>
            <a:endParaRPr kumimoji="1" lang="ja-JP" altLang="en-US" dirty="0"/>
          </a:p>
        </p:txBody>
      </p:sp>
      <p:pic>
        <p:nvPicPr>
          <p:cNvPr id="3" name="図 2">
            <a:extLst>
              <a:ext uri="{FF2B5EF4-FFF2-40B4-BE49-F238E27FC236}">
                <a16:creationId xmlns:a16="http://schemas.microsoft.com/office/drawing/2014/main" id="{F05445BA-A6CE-2D1C-0F31-37BD98DC1786}"/>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C7546855-1461-0BA8-AE93-7531855955B2}"/>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9119D173-3CEC-886D-5198-29C0779F44D2}"/>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リース料支払スケジュール表</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89A71F8D-38A2-A908-F1A9-36BBBF8D89C6}"/>
              </a:ext>
            </a:extLst>
          </p:cNvPr>
          <p:cNvSpPr/>
          <p:nvPr/>
        </p:nvSpPr>
        <p:spPr>
          <a:xfrm>
            <a:off x="358774" y="2731384"/>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3C570C94-DE53-202A-E169-E99CFB644013}"/>
              </a:ext>
            </a:extLst>
          </p:cNvPr>
          <p:cNvSpPr/>
          <p:nvPr/>
        </p:nvSpPr>
        <p:spPr>
          <a:xfrm>
            <a:off x="2831104" y="2454296"/>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0" name="正方形/長方形 9">
            <a:extLst>
              <a:ext uri="{FF2B5EF4-FFF2-40B4-BE49-F238E27FC236}">
                <a16:creationId xmlns:a16="http://schemas.microsoft.com/office/drawing/2014/main" id="{14056022-7B01-9B50-BC78-2D0D8F2E0246}"/>
              </a:ext>
            </a:extLst>
          </p:cNvPr>
          <p:cNvSpPr/>
          <p:nvPr/>
        </p:nvSpPr>
        <p:spPr>
          <a:xfrm>
            <a:off x="359728" y="1797618"/>
            <a:ext cx="1764000" cy="16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2 (枠付き) 7">
            <a:extLst>
              <a:ext uri="{FF2B5EF4-FFF2-40B4-BE49-F238E27FC236}">
                <a16:creationId xmlns:a16="http://schemas.microsoft.com/office/drawing/2014/main" id="{D9478EF1-5C5A-02D9-3FAD-D6FD52DAF5ED}"/>
              </a:ext>
            </a:extLst>
          </p:cNvPr>
          <p:cNvSpPr/>
          <p:nvPr/>
        </p:nvSpPr>
        <p:spPr>
          <a:xfrm>
            <a:off x="2831103" y="1604383"/>
            <a:ext cx="2317377" cy="421104"/>
          </a:xfrm>
          <a:prstGeom prst="borderCallout2">
            <a:avLst>
              <a:gd name="adj1" fmla="val 44147"/>
              <a:gd name="adj2" fmla="val -1405"/>
              <a:gd name="adj3" fmla="val 50522"/>
              <a:gd name="adj4" fmla="val -15447"/>
              <a:gd name="adj5" fmla="val 66075"/>
              <a:gd name="adj6" fmla="val -3112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会計処理区分の項目を追加しました</a:t>
            </a:r>
            <a:endParaRPr lang="en-US" altLang="ja-JP" sz="1000" dirty="0"/>
          </a:p>
        </p:txBody>
      </p:sp>
      <p:sp>
        <p:nvSpPr>
          <p:cNvPr id="14" name="タイトル 3">
            <a:extLst>
              <a:ext uri="{FF2B5EF4-FFF2-40B4-BE49-F238E27FC236}">
                <a16:creationId xmlns:a16="http://schemas.microsoft.com/office/drawing/2014/main" id="{119D4A87-F711-F5AF-9CB3-9E45B602B1CD}"/>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C39555F3-1556-8C9C-8B30-B01700CE984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3" name="正方形/長方形 12">
            <a:extLst>
              <a:ext uri="{FF2B5EF4-FFF2-40B4-BE49-F238E27FC236}">
                <a16:creationId xmlns:a16="http://schemas.microsoft.com/office/drawing/2014/main" id="{5F01E0C5-96A1-D1B6-623E-80EB1ACFB9AB}"/>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5" name="正方形/長方形 14">
            <a:extLst>
              <a:ext uri="{FF2B5EF4-FFF2-40B4-BE49-F238E27FC236}">
                <a16:creationId xmlns:a16="http://schemas.microsoft.com/office/drawing/2014/main" id="{CF6F840D-A872-02FC-C2C9-8EA142651AD6}"/>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21405416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94B0-DCD0-4EEE-CF5A-516BCF71189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96C504-CF0D-2692-0B60-C811112F1C6C}"/>
              </a:ext>
            </a:extLst>
          </p:cNvPr>
          <p:cNvSpPr>
            <a:spLocks noGrp="1"/>
          </p:cNvSpPr>
          <p:nvPr>
            <p:ph type="sldNum" sz="quarter" idx="12"/>
          </p:nvPr>
        </p:nvSpPr>
        <p:spPr/>
        <p:txBody>
          <a:bodyPr/>
          <a:lstStyle/>
          <a:p>
            <a:fld id="{78AE49ED-73EF-499C-8307-28EB0E7CF529}" type="slidenum">
              <a:rPr kumimoji="1" lang="ja-JP" altLang="en-US" smtClean="0"/>
              <a:t>127</a:t>
            </a:fld>
            <a:endParaRPr kumimoji="1" lang="ja-JP" altLang="en-US" dirty="0"/>
          </a:p>
        </p:txBody>
      </p:sp>
      <p:pic>
        <p:nvPicPr>
          <p:cNvPr id="3" name="図 2">
            <a:extLst>
              <a:ext uri="{FF2B5EF4-FFF2-40B4-BE49-F238E27FC236}">
                <a16:creationId xmlns:a16="http://schemas.microsoft.com/office/drawing/2014/main" id="{66B2E030-C919-632B-89E6-32FFE7F37A60}"/>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0B167AFA-7E2D-323C-DF57-090242120E1A}"/>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F505D8C8-08FE-893D-9BED-DC6AB9F790F0}"/>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リース債務内訳表</a:t>
            </a:r>
            <a:endParaRPr lang="en-US" altLang="ja-JP" sz="1000" b="1" u="sng" dirty="0">
              <a:solidFill>
                <a:schemeClr val="tx1">
                  <a:lumMod val="75000"/>
                  <a:lumOff val="25000"/>
                </a:schemeClr>
              </a:solidFill>
            </a:endParaRPr>
          </a:p>
        </p:txBody>
      </p:sp>
      <p:sp>
        <p:nvSpPr>
          <p:cNvPr id="8" name="線吹き出し 2 (枠付き) 7">
            <a:extLst>
              <a:ext uri="{FF2B5EF4-FFF2-40B4-BE49-F238E27FC236}">
                <a16:creationId xmlns:a16="http://schemas.microsoft.com/office/drawing/2014/main" id="{A982E80F-EA1C-8CB0-8324-52430C194395}"/>
              </a:ext>
            </a:extLst>
          </p:cNvPr>
          <p:cNvSpPr/>
          <p:nvPr/>
        </p:nvSpPr>
        <p:spPr>
          <a:xfrm>
            <a:off x="2831104" y="2598312"/>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9" name="正方形/長方形 8">
            <a:extLst>
              <a:ext uri="{FF2B5EF4-FFF2-40B4-BE49-F238E27FC236}">
                <a16:creationId xmlns:a16="http://schemas.microsoft.com/office/drawing/2014/main" id="{764DDC70-CECE-C22E-5988-E562305DD9DB}"/>
              </a:ext>
            </a:extLst>
          </p:cNvPr>
          <p:cNvSpPr/>
          <p:nvPr/>
        </p:nvSpPr>
        <p:spPr>
          <a:xfrm>
            <a:off x="359532" y="2883784"/>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3">
            <a:extLst>
              <a:ext uri="{FF2B5EF4-FFF2-40B4-BE49-F238E27FC236}">
                <a16:creationId xmlns:a16="http://schemas.microsoft.com/office/drawing/2014/main" id="{560387C2-F39C-1265-3580-7AFE31DA78AE}"/>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719EADC6-4974-022E-F9CA-3D6B263CFDAE}"/>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1603447F-CBA0-8447-4FDD-DFE7C7BEB0D2}"/>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B75C0235-DA75-A940-CA83-92A75AFE786B}"/>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21707191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C4DA7-47B2-27F2-E4D3-C3C0780D84C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8DCE082-4BCC-A60A-8E72-1AE464678976}"/>
              </a:ext>
            </a:extLst>
          </p:cNvPr>
          <p:cNvSpPr>
            <a:spLocks noGrp="1"/>
          </p:cNvSpPr>
          <p:nvPr>
            <p:ph type="sldNum" sz="quarter" idx="12"/>
          </p:nvPr>
        </p:nvSpPr>
        <p:spPr/>
        <p:txBody>
          <a:bodyPr/>
          <a:lstStyle/>
          <a:p>
            <a:fld id="{78AE49ED-73EF-499C-8307-28EB0E7CF529}" type="slidenum">
              <a:rPr kumimoji="1" lang="ja-JP" altLang="en-US" smtClean="0"/>
              <a:t>128</a:t>
            </a:fld>
            <a:endParaRPr kumimoji="1" lang="ja-JP" altLang="en-US" dirty="0"/>
          </a:p>
        </p:txBody>
      </p:sp>
      <p:pic>
        <p:nvPicPr>
          <p:cNvPr id="3" name="図 2">
            <a:extLst>
              <a:ext uri="{FF2B5EF4-FFF2-40B4-BE49-F238E27FC236}">
                <a16:creationId xmlns:a16="http://schemas.microsoft.com/office/drawing/2014/main" id="{B884D94F-5B91-7B6C-9C03-3CB28078C39A}"/>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FE2786E5-8549-6981-20D2-76A51F622F78}"/>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CA45805E-B654-1D47-62D1-4E8D02776D1D}"/>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リース資産異動確認リスト</a:t>
            </a:r>
            <a:endParaRPr lang="en-US" altLang="ja-JP" sz="1000" b="1" u="sng" dirty="0">
              <a:solidFill>
                <a:schemeClr val="tx1">
                  <a:lumMod val="75000"/>
                  <a:lumOff val="25000"/>
                </a:schemeClr>
              </a:solidFill>
            </a:endParaRPr>
          </a:p>
        </p:txBody>
      </p:sp>
      <p:sp>
        <p:nvSpPr>
          <p:cNvPr id="8" name="線吹き出し 2 (枠付き) 7">
            <a:extLst>
              <a:ext uri="{FF2B5EF4-FFF2-40B4-BE49-F238E27FC236}">
                <a16:creationId xmlns:a16="http://schemas.microsoft.com/office/drawing/2014/main" id="{AF62C1E5-CF0E-FC72-6A66-F969109AF6E2}"/>
              </a:ext>
            </a:extLst>
          </p:cNvPr>
          <p:cNvSpPr/>
          <p:nvPr/>
        </p:nvSpPr>
        <p:spPr>
          <a:xfrm>
            <a:off x="3058481" y="2294274"/>
            <a:ext cx="2809663" cy="421104"/>
          </a:xfrm>
          <a:prstGeom prst="borderCallout2">
            <a:avLst>
              <a:gd name="adj1" fmla="val 44147"/>
              <a:gd name="adj2" fmla="val -1405"/>
              <a:gd name="adj3" fmla="val 66314"/>
              <a:gd name="adj4" fmla="val -13968"/>
              <a:gd name="adj5" fmla="val 80066"/>
              <a:gd name="adj6" fmla="val -2591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売買＆賃貸借処理オプションを追加しました</a:t>
            </a:r>
            <a:endParaRPr lang="en-US" altLang="ja-JP" sz="1000" dirty="0"/>
          </a:p>
        </p:txBody>
      </p:sp>
      <p:sp>
        <p:nvSpPr>
          <p:cNvPr id="9" name="正方形/長方形 8">
            <a:extLst>
              <a:ext uri="{FF2B5EF4-FFF2-40B4-BE49-F238E27FC236}">
                <a16:creationId xmlns:a16="http://schemas.microsoft.com/office/drawing/2014/main" id="{F0B97BFB-C29D-CB3A-BAC3-646D8C2EA5E0}"/>
              </a:ext>
            </a:extLst>
          </p:cNvPr>
          <p:cNvSpPr/>
          <p:nvPr/>
        </p:nvSpPr>
        <p:spPr>
          <a:xfrm>
            <a:off x="359532" y="2515359"/>
            <a:ext cx="2016000" cy="25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2 (枠付き) 7">
            <a:extLst>
              <a:ext uri="{FF2B5EF4-FFF2-40B4-BE49-F238E27FC236}">
                <a16:creationId xmlns:a16="http://schemas.microsoft.com/office/drawing/2014/main" id="{FDF596B6-E681-A547-A6B8-29A04DE34523}"/>
              </a:ext>
            </a:extLst>
          </p:cNvPr>
          <p:cNvSpPr/>
          <p:nvPr/>
        </p:nvSpPr>
        <p:spPr>
          <a:xfrm>
            <a:off x="2831104" y="3128673"/>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1" name="正方形/長方形 10">
            <a:extLst>
              <a:ext uri="{FF2B5EF4-FFF2-40B4-BE49-F238E27FC236}">
                <a16:creationId xmlns:a16="http://schemas.microsoft.com/office/drawing/2014/main" id="{D83D27EE-278A-B3B3-7895-13719133E055}"/>
              </a:ext>
            </a:extLst>
          </p:cNvPr>
          <p:cNvSpPr/>
          <p:nvPr/>
        </p:nvSpPr>
        <p:spPr>
          <a:xfrm>
            <a:off x="359532" y="3414145"/>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3">
            <a:extLst>
              <a:ext uri="{FF2B5EF4-FFF2-40B4-BE49-F238E27FC236}">
                <a16:creationId xmlns:a16="http://schemas.microsoft.com/office/drawing/2014/main" id="{BFEAA7D4-BF8C-11E3-5019-88E80DF62E11}"/>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DE1A9E51-1B3D-F127-0B61-0ED8980D8CA0}"/>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3" name="正方形/長方形 12">
            <a:extLst>
              <a:ext uri="{FF2B5EF4-FFF2-40B4-BE49-F238E27FC236}">
                <a16:creationId xmlns:a16="http://schemas.microsoft.com/office/drawing/2014/main" id="{3735EB00-AC71-EEAE-132C-C41618A0FA9A}"/>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5" name="正方形/長方形 14">
            <a:extLst>
              <a:ext uri="{FF2B5EF4-FFF2-40B4-BE49-F238E27FC236}">
                <a16:creationId xmlns:a16="http://schemas.microsoft.com/office/drawing/2014/main" id="{DA20EC32-0C03-4646-5FD2-F95648A0E44A}"/>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5343376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FEEE6-C905-8F89-C207-77FE1919DE4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BCF70A-B16E-8A81-3242-DF6EB6A18499}"/>
              </a:ext>
            </a:extLst>
          </p:cNvPr>
          <p:cNvSpPr>
            <a:spLocks noGrp="1"/>
          </p:cNvSpPr>
          <p:nvPr>
            <p:ph type="sldNum" sz="quarter" idx="12"/>
          </p:nvPr>
        </p:nvSpPr>
        <p:spPr/>
        <p:txBody>
          <a:bodyPr/>
          <a:lstStyle/>
          <a:p>
            <a:fld id="{78AE49ED-73EF-499C-8307-28EB0E7CF529}" type="slidenum">
              <a:rPr kumimoji="1" lang="ja-JP" altLang="en-US" smtClean="0"/>
              <a:t>129</a:t>
            </a:fld>
            <a:endParaRPr kumimoji="1" lang="ja-JP" altLang="en-US" dirty="0"/>
          </a:p>
        </p:txBody>
      </p:sp>
      <p:pic>
        <p:nvPicPr>
          <p:cNvPr id="3" name="図 2">
            <a:extLst>
              <a:ext uri="{FF2B5EF4-FFF2-40B4-BE49-F238E27FC236}">
                <a16:creationId xmlns:a16="http://schemas.microsoft.com/office/drawing/2014/main" id="{775DFEB4-816A-90A1-1BE0-EFEEEC2AF5F7}"/>
              </a:ext>
            </a:extLst>
          </p:cNvPr>
          <p:cNvPicPr>
            <a:picLocks noChangeAspect="1"/>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3BE41933-A007-3D4B-1A32-C2DCC5AE7E3B}"/>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3F8FD8FE-0AC3-AC7D-B5EB-34DAEE3D00EA}"/>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リース増減一覧表</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38C91070-CD39-8CE4-C6A4-BC3195D4160E}"/>
              </a:ext>
            </a:extLst>
          </p:cNvPr>
          <p:cNvSpPr/>
          <p:nvPr/>
        </p:nvSpPr>
        <p:spPr>
          <a:xfrm>
            <a:off x="358774" y="2155320"/>
            <a:ext cx="1764000" cy="1813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DC70FDD3-5019-7C05-6F69-B0C1B8CA16A8}"/>
              </a:ext>
            </a:extLst>
          </p:cNvPr>
          <p:cNvSpPr/>
          <p:nvPr/>
        </p:nvSpPr>
        <p:spPr>
          <a:xfrm>
            <a:off x="2848138" y="1877062"/>
            <a:ext cx="2068443" cy="421104"/>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税務オプションを追加しました</a:t>
            </a:r>
            <a:endParaRPr lang="en-US" altLang="ja-JP" sz="1000" dirty="0"/>
          </a:p>
        </p:txBody>
      </p:sp>
      <p:sp>
        <p:nvSpPr>
          <p:cNvPr id="12" name="タイトル 3">
            <a:extLst>
              <a:ext uri="{FF2B5EF4-FFF2-40B4-BE49-F238E27FC236}">
                <a16:creationId xmlns:a16="http://schemas.microsoft.com/office/drawing/2014/main" id="{49CC339C-A2AF-659C-3B4D-87DEF2A8DF6D}"/>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D24F4DCA-F49B-98A4-7A6A-81FD4605F97C}"/>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67056053-14AC-E8F9-E388-DDC2AB393640}"/>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E5CD9823-0A9B-D639-BC45-04FABB067779}"/>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19738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a:t>
            </a:r>
            <a:r>
              <a:rPr lang="ja-JP" altLang="en-US" sz="2400" dirty="0">
                <a:latin typeface="+mn-ea"/>
              </a:rPr>
              <a:t> </a:t>
            </a:r>
            <a:r>
              <a:rPr lang="ja-JP" altLang="en-US" sz="1400" dirty="0">
                <a:latin typeface="+mn-ea"/>
              </a:rPr>
              <a:t>移行方法のご案内</a:t>
            </a:r>
            <a:br>
              <a:rPr lang="en-US" altLang="ja-JP" sz="2800" dirty="0"/>
            </a:br>
            <a:r>
              <a:rPr lang="ja-JP" altLang="en-US" sz="1800" dirty="0"/>
              <a:t>３．電債オプションから電債管理システムの</a:t>
            </a:r>
            <a:r>
              <a:rPr lang="en-US" altLang="ja-JP" sz="1800" dirty="0"/>
              <a:t>2026-06-01</a:t>
            </a:r>
            <a:r>
              <a:rPr lang="ja-JP" altLang="en-US" sz="1800" dirty="0"/>
              <a:t>版へ移行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7550" y="1131590"/>
            <a:ext cx="8426450" cy="10258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補足</a:t>
            </a:r>
            <a:endParaRPr lang="en-US" altLang="ja-JP" sz="1400" b="1" dirty="0">
              <a:solidFill>
                <a:schemeClr val="tx2"/>
              </a:solidFill>
            </a:endParaRPr>
          </a:p>
          <a:p>
            <a:pPr>
              <a:lnSpc>
                <a:spcPts val="1900"/>
              </a:lnSpc>
              <a:buClr>
                <a:srgbClr val="F9BE00"/>
              </a:buClr>
            </a:pPr>
            <a:r>
              <a:rPr lang="ja-JP" altLang="en-US" sz="1100" dirty="0">
                <a:solidFill>
                  <a:prstClr val="black"/>
                </a:solidFill>
              </a:rPr>
              <a:t>　　手形管理システムで保持していた電債関連のマスタを移行することで、利用開始時の負荷が低減されます</a:t>
            </a:r>
            <a:endParaRPr lang="en-US" altLang="ja-JP" sz="1100" dirty="0">
              <a:solidFill>
                <a:prstClr val="black"/>
              </a:solidFill>
            </a:endParaRPr>
          </a:p>
          <a:p>
            <a:pPr>
              <a:lnSpc>
                <a:spcPts val="1900"/>
              </a:lnSpc>
              <a:buClr>
                <a:srgbClr val="F9BE00"/>
              </a:buClr>
            </a:pPr>
            <a:r>
              <a:rPr lang="ja-JP" altLang="en-US" sz="1100" dirty="0">
                <a:solidFill>
                  <a:prstClr val="black"/>
                </a:solidFill>
              </a:rPr>
              <a:t>　　電債関連のマスタ設定がされていない場合はインストール後に実施してください</a:t>
            </a:r>
            <a:endParaRPr lang="en-US" altLang="ja-JP" sz="1100" dirty="0">
              <a:solidFill>
                <a:prstClr val="black"/>
              </a:solidFill>
            </a:endParaRPr>
          </a:p>
          <a:p>
            <a:pPr>
              <a:lnSpc>
                <a:spcPts val="1900"/>
              </a:lnSpc>
              <a:buClr>
                <a:srgbClr val="F9BE00"/>
              </a:buClr>
            </a:pPr>
            <a:r>
              <a:rPr lang="ja-JP" altLang="en-US" sz="1100" dirty="0">
                <a:solidFill>
                  <a:prstClr val="black"/>
                </a:solidFill>
              </a:rPr>
              <a:t>　　取引先別電債口座マスタは継続利用します</a:t>
            </a:r>
            <a:endParaRPr lang="en-US" altLang="ja-JP" sz="1100" dirty="0">
              <a:solidFill>
                <a:prstClr val="black"/>
              </a:solidFill>
            </a:endParaRPr>
          </a:p>
          <a:p>
            <a:pPr>
              <a:lnSpc>
                <a:spcPts val="1900"/>
              </a:lnSpc>
              <a:buClr>
                <a:srgbClr val="F9BE00"/>
              </a:buClr>
            </a:pPr>
            <a:endParaRPr lang="en-US" altLang="ja-JP" sz="1050" dirty="0">
              <a:solidFill>
                <a:prstClr val="black"/>
              </a:solidFill>
            </a:endParaRPr>
          </a:p>
          <a:p>
            <a:pPr>
              <a:lnSpc>
                <a:spcPts val="1900"/>
              </a:lnSpc>
              <a:buClr>
                <a:srgbClr val="F9BE00"/>
              </a:buClr>
            </a:pPr>
            <a:r>
              <a:rPr lang="ja-JP" altLang="en-US" sz="1050" dirty="0">
                <a:solidFill>
                  <a:prstClr val="black"/>
                </a:solidFill>
              </a:rPr>
              <a:t>　　</a:t>
            </a:r>
            <a:endParaRPr lang="en-US" altLang="ja-JP" sz="1100" dirty="0">
              <a:solidFill>
                <a:prstClr val="black"/>
              </a:solidFill>
            </a:endParaRPr>
          </a:p>
        </p:txBody>
      </p:sp>
    </p:spTree>
    <p:extLst>
      <p:ext uri="{BB962C8B-B14F-4D97-AF65-F5344CB8AC3E}">
        <p14:creationId xmlns:p14="http://schemas.microsoft.com/office/powerpoint/2010/main" val="26659139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A8F0-E52F-69D1-FA67-5FC21B53BE4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1B2214-3A30-045C-01C2-CFFBD06625A8}"/>
              </a:ext>
            </a:extLst>
          </p:cNvPr>
          <p:cNvSpPr>
            <a:spLocks noGrp="1"/>
          </p:cNvSpPr>
          <p:nvPr>
            <p:ph type="sldNum" sz="quarter" idx="12"/>
          </p:nvPr>
        </p:nvSpPr>
        <p:spPr/>
        <p:txBody>
          <a:bodyPr/>
          <a:lstStyle/>
          <a:p>
            <a:fld id="{78AE49ED-73EF-499C-8307-28EB0E7CF529}" type="slidenum">
              <a:rPr kumimoji="1" lang="ja-JP" altLang="en-US" smtClean="0"/>
              <a:t>130</a:t>
            </a:fld>
            <a:endParaRPr kumimoji="1" lang="ja-JP" altLang="en-US" dirty="0"/>
          </a:p>
        </p:txBody>
      </p:sp>
      <p:pic>
        <p:nvPicPr>
          <p:cNvPr id="3" name="図 2">
            <a:extLst>
              <a:ext uri="{FF2B5EF4-FFF2-40B4-BE49-F238E27FC236}">
                <a16:creationId xmlns:a16="http://schemas.microsoft.com/office/drawing/2014/main" id="{18665F4C-13AA-F2FB-C113-1DC7A4BD1BB1}"/>
              </a:ext>
            </a:extLst>
          </p:cNvPr>
          <p:cNvPicPr>
            <a:picLocks/>
          </p:cNvPicPr>
          <p:nvPr/>
        </p:nvPicPr>
        <p:blipFill>
          <a:blip r:embed="rId3"/>
          <a:stretch>
            <a:fillRect/>
          </a:stretch>
        </p:blipFill>
        <p:spPr>
          <a:xfrm>
            <a:off x="309600" y="1383618"/>
            <a:ext cx="4780800" cy="2988000"/>
          </a:xfrm>
          <a:prstGeom prst="rect">
            <a:avLst/>
          </a:prstGeom>
        </p:spPr>
      </p:pic>
      <p:sp>
        <p:nvSpPr>
          <p:cNvPr id="6" name="正方形/長方形 5">
            <a:extLst>
              <a:ext uri="{FF2B5EF4-FFF2-40B4-BE49-F238E27FC236}">
                <a16:creationId xmlns:a16="http://schemas.microsoft.com/office/drawing/2014/main" id="{14A8D9FA-24AE-B06E-C212-3EBEEF2E67F1}"/>
              </a:ext>
            </a:extLst>
          </p:cNvPr>
          <p:cNvSpPr/>
          <p:nvPr/>
        </p:nvSpPr>
        <p:spPr>
          <a:xfrm>
            <a:off x="358774" y="4406400"/>
            <a:ext cx="8209670" cy="276999"/>
          </a:xfrm>
          <a:prstGeom prst="rect">
            <a:avLst/>
          </a:prstGeom>
        </p:spPr>
        <p:txBody>
          <a:bodyPr wrap="square">
            <a:spAutoFit/>
          </a:bodyPr>
          <a:lstStyle/>
          <a:p>
            <a:r>
              <a:rPr lang="ja-JP" altLang="en-US" sz="1200" b="1" dirty="0">
                <a:solidFill>
                  <a:srgbClr val="FF0000"/>
                </a:solidFill>
              </a:rPr>
              <a:t>台帳別会社方針において、新リース会計基準エリアの適用開始日を指定した場合に選択可能となります</a:t>
            </a:r>
          </a:p>
        </p:txBody>
      </p:sp>
      <p:sp>
        <p:nvSpPr>
          <p:cNvPr id="7" name="テキスト プレースホルダー 2">
            <a:extLst>
              <a:ext uri="{FF2B5EF4-FFF2-40B4-BE49-F238E27FC236}">
                <a16:creationId xmlns:a16="http://schemas.microsoft.com/office/drawing/2014/main" id="{AAF730FC-F9F6-065B-D592-5A76DA9B256E}"/>
              </a:ext>
            </a:extLst>
          </p:cNvPr>
          <p:cNvSpPr txBox="1">
            <a:spLocks/>
          </p:cNvSpPr>
          <p:nvPr/>
        </p:nvSpPr>
        <p:spPr>
          <a:xfrm>
            <a:off x="251520" y="1130400"/>
            <a:ext cx="8460940" cy="959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固定資産異動入力（抽出条件３タブ）</a:t>
            </a:r>
            <a:endParaRPr lang="en-US" altLang="ja-JP" sz="1000" b="1" u="sng"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8019B085-DB3E-FD87-EF0B-3907CA484E53}"/>
              </a:ext>
            </a:extLst>
          </p:cNvPr>
          <p:cNvSpPr/>
          <p:nvPr/>
        </p:nvSpPr>
        <p:spPr>
          <a:xfrm>
            <a:off x="2411761" y="2139369"/>
            <a:ext cx="1728192" cy="216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6484CB6D-2E1F-BF47-1635-7F42A465F8D3}"/>
              </a:ext>
            </a:extLst>
          </p:cNvPr>
          <p:cNvSpPr/>
          <p:nvPr/>
        </p:nvSpPr>
        <p:spPr>
          <a:xfrm>
            <a:off x="5004049" y="1635646"/>
            <a:ext cx="2952327" cy="540000"/>
          </a:xfrm>
          <a:prstGeom prst="borderCallout2">
            <a:avLst>
              <a:gd name="adj1" fmla="val 44147"/>
              <a:gd name="adj2" fmla="val -1405"/>
              <a:gd name="adj3" fmla="val 50522"/>
              <a:gd name="adj4" fmla="val -15447"/>
              <a:gd name="adj5" fmla="val 89936"/>
              <a:gd name="adj6" fmla="val -344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解約不能</a:t>
            </a:r>
            <a:r>
              <a:rPr lang="en-US" altLang="ja-JP" sz="1000" dirty="0"/>
              <a:t>OL</a:t>
            </a:r>
            <a:r>
              <a:rPr lang="ja-JP" altLang="en-US" sz="1000" dirty="0"/>
              <a:t>オプション、解約可能</a:t>
            </a:r>
            <a:r>
              <a:rPr lang="en-US" altLang="ja-JP" sz="1000" dirty="0"/>
              <a:t>OL</a:t>
            </a:r>
            <a:r>
              <a:rPr lang="ja-JP" altLang="en-US" sz="1000" dirty="0"/>
              <a:t>オプションを追加しました</a:t>
            </a:r>
            <a:endParaRPr lang="en-US" altLang="ja-JP" sz="1000" dirty="0"/>
          </a:p>
        </p:txBody>
      </p:sp>
      <p:sp>
        <p:nvSpPr>
          <p:cNvPr id="12" name="タイトル 3">
            <a:extLst>
              <a:ext uri="{FF2B5EF4-FFF2-40B4-BE49-F238E27FC236}">
                <a16:creationId xmlns:a16="http://schemas.microsoft.com/office/drawing/2014/main" id="{87723C69-2416-E7B1-E559-CA50E0EF241B}"/>
              </a:ext>
            </a:extLst>
          </p:cNvPr>
          <p:cNvSpPr>
            <a:spLocks noGrp="1"/>
          </p:cNvSpPr>
          <p:nvPr>
            <p:ph type="title"/>
          </p:nvPr>
        </p:nvSpPr>
        <p:spPr>
          <a:xfrm>
            <a:off x="358775" y="267494"/>
            <a:ext cx="781362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⑧．</a:t>
            </a:r>
            <a:r>
              <a:rPr lang="ja-JP" altLang="en-US" sz="1600" kern="100" dirty="0">
                <a:latin typeface="+mn-ea"/>
                <a:cs typeface="Times New Roman" panose="02020603050405020304" pitchFamily="18" charset="0"/>
              </a:rPr>
              <a:t>リースの税務台帳データの出力対応</a:t>
            </a:r>
            <a:endParaRPr kumimoji="1" lang="ja-JP" altLang="en-US" sz="1400" dirty="0"/>
          </a:p>
        </p:txBody>
      </p:sp>
      <p:sp>
        <p:nvSpPr>
          <p:cNvPr id="4" name="フッター プレースホルダー 4">
            <a:extLst>
              <a:ext uri="{FF2B5EF4-FFF2-40B4-BE49-F238E27FC236}">
                <a16:creationId xmlns:a16="http://schemas.microsoft.com/office/drawing/2014/main" id="{2BF0739A-0082-AA34-BB0E-AFC00B6FA74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EA64B13E-76F5-ADDA-1CC1-9151D23025C2}"/>
              </a:ext>
            </a:extLst>
          </p:cNvPr>
          <p:cNvSpPr/>
          <p:nvPr/>
        </p:nvSpPr>
        <p:spPr>
          <a:xfrm>
            <a:off x="539553" y="1400093"/>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6E3556AC-76BF-83B6-01FC-E5368DF138D4}"/>
              </a:ext>
            </a:extLst>
          </p:cNvPr>
          <p:cNvSpPr/>
          <p:nvPr/>
        </p:nvSpPr>
        <p:spPr>
          <a:xfrm>
            <a:off x="4104000" y="1501200"/>
            <a:ext cx="576000" cy="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0768238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69EA9-C43C-4641-40CB-19BB76AF377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9382C2-6B7A-E0F8-B018-BD361DED2C4B}"/>
              </a:ext>
            </a:extLst>
          </p:cNvPr>
          <p:cNvSpPr>
            <a:spLocks noGrp="1"/>
          </p:cNvSpPr>
          <p:nvPr>
            <p:ph type="sldNum" sz="quarter" idx="12"/>
          </p:nvPr>
        </p:nvSpPr>
        <p:spPr/>
        <p:txBody>
          <a:bodyPr/>
          <a:lstStyle/>
          <a:p>
            <a:fld id="{78AE49ED-73EF-499C-8307-28EB0E7CF529}" type="slidenum">
              <a:rPr kumimoji="1" lang="ja-JP" altLang="en-US" smtClean="0"/>
              <a:t>131</a:t>
            </a:fld>
            <a:endParaRPr kumimoji="1" lang="ja-JP" altLang="en-US" dirty="0"/>
          </a:p>
        </p:txBody>
      </p:sp>
      <p:sp>
        <p:nvSpPr>
          <p:cNvPr id="4" name="タイトル 3">
            <a:extLst>
              <a:ext uri="{FF2B5EF4-FFF2-40B4-BE49-F238E27FC236}">
                <a16:creationId xmlns:a16="http://schemas.microsoft.com/office/drawing/2014/main" id="{EB952E6C-DD7B-6BE9-51C8-DF02E31793EF}"/>
              </a:ext>
            </a:extLst>
          </p:cNvPr>
          <p:cNvSpPr>
            <a:spLocks noGrp="1"/>
          </p:cNvSpPr>
          <p:nvPr>
            <p:ph type="title"/>
          </p:nvPr>
        </p:nvSpPr>
        <p:spPr>
          <a:xfrm>
            <a:off x="358775" y="267494"/>
            <a:ext cx="7489589"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kumimoji="1" lang="ja-JP" altLang="en-US" sz="1800" dirty="0"/>
              <a:t>５．</a:t>
            </a:r>
            <a:r>
              <a:rPr lang="ja-JP" altLang="en-US" sz="1800" kern="100" dirty="0">
                <a:latin typeface="+mn-ea"/>
                <a:cs typeface="Times New Roman" panose="02020603050405020304" pitchFamily="18" charset="0"/>
              </a:rPr>
              <a:t>新リース会計基準運用の制限について</a:t>
            </a:r>
            <a:endParaRPr kumimoji="1" lang="ja-JP" altLang="en-US" sz="1800" dirty="0"/>
          </a:p>
        </p:txBody>
      </p:sp>
      <p:sp>
        <p:nvSpPr>
          <p:cNvPr id="3" name="コンテンツ プレースホルダー 5">
            <a:extLst>
              <a:ext uri="{FF2B5EF4-FFF2-40B4-BE49-F238E27FC236}">
                <a16:creationId xmlns:a16="http://schemas.microsoft.com/office/drawing/2014/main" id="{AEC95644-1B62-4C0F-443A-10BEFCA2EB0D}"/>
              </a:ext>
            </a:extLst>
          </p:cNvPr>
          <p:cNvSpPr txBox="1">
            <a:spLocks/>
          </p:cNvSpPr>
          <p:nvPr/>
        </p:nvSpPr>
        <p:spPr>
          <a:xfrm>
            <a:off x="375984" y="903427"/>
            <a:ext cx="8425225" cy="219367"/>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600" b="1" dirty="0">
                <a:solidFill>
                  <a:srgbClr val="FF0000"/>
                </a:solidFill>
              </a:rPr>
              <a:t>注意</a:t>
            </a:r>
          </a:p>
        </p:txBody>
      </p:sp>
      <p:sp>
        <p:nvSpPr>
          <p:cNvPr id="6" name="テキスト ボックス 5">
            <a:extLst>
              <a:ext uri="{FF2B5EF4-FFF2-40B4-BE49-F238E27FC236}">
                <a16:creationId xmlns:a16="http://schemas.microsoft.com/office/drawing/2014/main" id="{57CD4EA9-A009-FD36-204E-93CC41F5949B}"/>
              </a:ext>
            </a:extLst>
          </p:cNvPr>
          <p:cNvSpPr txBox="1"/>
          <p:nvPr/>
        </p:nvSpPr>
        <p:spPr>
          <a:xfrm>
            <a:off x="140698" y="1225084"/>
            <a:ext cx="8895798" cy="523220"/>
          </a:xfrm>
          <a:prstGeom prst="rect">
            <a:avLst/>
          </a:prstGeom>
          <a:noFill/>
        </p:spPr>
        <p:txBody>
          <a:bodyPr wrap="square">
            <a:spAutoFit/>
          </a:bodyPr>
          <a:lstStyle/>
          <a:p>
            <a:r>
              <a:rPr kumimoji="1" lang="ja-JP" altLang="en-US" sz="1400" dirty="0"/>
              <a:t>・本ご案内は </a:t>
            </a:r>
            <a:r>
              <a:rPr kumimoji="1" lang="en-US" altLang="ja-JP" sz="1400" dirty="0">
                <a:solidFill>
                  <a:srgbClr val="FF0000"/>
                </a:solidFill>
              </a:rPr>
              <a:t>2025</a:t>
            </a:r>
            <a:r>
              <a:rPr kumimoji="1" lang="ja-JP" altLang="en-US" sz="1400" dirty="0">
                <a:solidFill>
                  <a:srgbClr val="FF0000"/>
                </a:solidFill>
              </a:rPr>
              <a:t>年版（</a:t>
            </a:r>
            <a:r>
              <a:rPr kumimoji="1" lang="en-US" altLang="ja-JP" sz="1400" dirty="0">
                <a:solidFill>
                  <a:srgbClr val="FF0000"/>
                </a:solidFill>
              </a:rPr>
              <a:t>Ver2.8.0</a:t>
            </a:r>
            <a:r>
              <a:rPr kumimoji="1" lang="ja-JP" altLang="en-US" sz="1400" dirty="0">
                <a:solidFill>
                  <a:srgbClr val="FF0000"/>
                </a:solidFill>
              </a:rPr>
              <a:t>）</a:t>
            </a:r>
            <a:r>
              <a:rPr lang="ja-JP" altLang="en-US" sz="1400" dirty="0"/>
              <a:t>を</a:t>
            </a:r>
            <a:r>
              <a:rPr kumimoji="1" lang="ja-JP" altLang="en-US" sz="1400" dirty="0"/>
              <a:t>前提としています</a:t>
            </a:r>
            <a:endParaRPr kumimoji="1" lang="en-US" altLang="ja-JP" sz="1400" dirty="0"/>
          </a:p>
          <a:p>
            <a:r>
              <a:rPr lang="ja-JP" altLang="en-US" sz="1400" dirty="0"/>
              <a:t>　</a:t>
            </a:r>
            <a:r>
              <a:rPr kumimoji="1" lang="en-US" altLang="ja-JP" sz="1400" dirty="0"/>
              <a:t>2024</a:t>
            </a:r>
            <a:r>
              <a:rPr kumimoji="1" lang="ja-JP" altLang="en-US" sz="1400" dirty="0"/>
              <a:t>年版（</a:t>
            </a:r>
            <a:r>
              <a:rPr kumimoji="1" lang="en-US" altLang="ja-JP" sz="1400" dirty="0"/>
              <a:t>Ver2.7.0</a:t>
            </a:r>
            <a:r>
              <a:rPr kumimoji="1" lang="ja-JP" altLang="en-US" sz="1400" dirty="0"/>
              <a:t>）以前への対応、ご案内はございません</a:t>
            </a:r>
          </a:p>
        </p:txBody>
      </p:sp>
      <p:sp>
        <p:nvSpPr>
          <p:cNvPr id="7" name="テキスト ボックス 6">
            <a:extLst>
              <a:ext uri="{FF2B5EF4-FFF2-40B4-BE49-F238E27FC236}">
                <a16:creationId xmlns:a16="http://schemas.microsoft.com/office/drawing/2014/main" id="{D511340E-7DF5-BB7D-4FE9-0FD08FEEFC1A}"/>
              </a:ext>
            </a:extLst>
          </p:cNvPr>
          <p:cNvSpPr txBox="1"/>
          <p:nvPr/>
        </p:nvSpPr>
        <p:spPr>
          <a:xfrm>
            <a:off x="143508" y="1797663"/>
            <a:ext cx="8895798" cy="954107"/>
          </a:xfrm>
          <a:prstGeom prst="rect">
            <a:avLst/>
          </a:prstGeom>
          <a:noFill/>
        </p:spPr>
        <p:txBody>
          <a:bodyPr wrap="square">
            <a:spAutoFit/>
          </a:bodyPr>
          <a:lstStyle/>
          <a:p>
            <a:r>
              <a:rPr kumimoji="1" lang="ja-JP" altLang="en-US" sz="1400" dirty="0"/>
              <a:t>・</a:t>
            </a:r>
            <a:r>
              <a:rPr kumimoji="1" lang="en-US" altLang="ja-JP" sz="1400" dirty="0"/>
              <a:t>2025</a:t>
            </a:r>
            <a:r>
              <a:rPr kumimoji="1" lang="ja-JP" altLang="en-US" sz="1400" dirty="0"/>
              <a:t>年版（</a:t>
            </a:r>
            <a:r>
              <a:rPr kumimoji="1" lang="en-US" altLang="ja-JP" sz="1400" dirty="0"/>
              <a:t>Ver2.8.0</a:t>
            </a:r>
            <a:r>
              <a:rPr kumimoji="1" lang="ja-JP" altLang="en-US" sz="1400" dirty="0"/>
              <a:t>）</a:t>
            </a:r>
            <a:r>
              <a:rPr lang="ja-JP" altLang="en-US" sz="1400" dirty="0"/>
              <a:t>においても、</a:t>
            </a:r>
            <a:r>
              <a:rPr lang="ja-JP" altLang="en-US" sz="1400" dirty="0">
                <a:solidFill>
                  <a:srgbClr val="FF0000"/>
                </a:solidFill>
              </a:rPr>
              <a:t>運用上</a:t>
            </a:r>
            <a:r>
              <a:rPr kumimoji="1" lang="ja-JP" altLang="en-US" sz="1400" dirty="0">
                <a:solidFill>
                  <a:srgbClr val="FF0000"/>
                </a:solidFill>
              </a:rPr>
              <a:t>かなりの制限</a:t>
            </a:r>
            <a:r>
              <a:rPr kumimoji="1" lang="ja-JP" altLang="en-US" sz="1400" dirty="0"/>
              <a:t>が発生します</a:t>
            </a:r>
            <a:endParaRPr kumimoji="1" lang="en-US" altLang="ja-JP" sz="1400" dirty="0"/>
          </a:p>
          <a:p>
            <a:r>
              <a:rPr kumimoji="1" lang="ja-JP" altLang="en-US" sz="1400" dirty="0"/>
              <a:t>　また、運用案自体も実現が難しい可能性が考えられます</a:t>
            </a:r>
            <a:endParaRPr kumimoji="1" lang="en-US" altLang="ja-JP" sz="1400" dirty="0"/>
          </a:p>
          <a:p>
            <a:r>
              <a:rPr kumimoji="1" lang="ja-JP" altLang="en-US" sz="1400" dirty="0"/>
              <a:t>　</a:t>
            </a:r>
            <a:r>
              <a:rPr kumimoji="1" lang="ja-JP" altLang="en-US" sz="1400" dirty="0">
                <a:solidFill>
                  <a:srgbClr val="FF0000"/>
                </a:solidFill>
              </a:rPr>
              <a:t>安定した業務運用およびサポート対応のため、</a:t>
            </a:r>
            <a:r>
              <a:rPr lang="ja-JP" altLang="en-US" sz="1400" dirty="0">
                <a:solidFill>
                  <a:srgbClr val="FF0000"/>
                </a:solidFill>
              </a:rPr>
              <a:t>新リース会計基準を適用される場合には</a:t>
            </a:r>
            <a:endParaRPr lang="en-US" altLang="ja-JP" sz="1400" dirty="0">
              <a:solidFill>
                <a:srgbClr val="FF0000"/>
              </a:solidFill>
            </a:endParaRPr>
          </a:p>
          <a:p>
            <a:r>
              <a:rPr kumimoji="1" lang="ja-JP" altLang="en-US" sz="1400" dirty="0">
                <a:solidFill>
                  <a:srgbClr val="FF0000"/>
                </a:solidFill>
              </a:rPr>
              <a:t>　早期のアップデートをご検討いただきますようお願い申し上げます</a:t>
            </a:r>
            <a:endParaRPr kumimoji="1" lang="en-US" altLang="ja-JP" sz="1400" dirty="0">
              <a:solidFill>
                <a:srgbClr val="FF0000"/>
              </a:solidFill>
            </a:endParaRPr>
          </a:p>
        </p:txBody>
      </p:sp>
      <p:sp>
        <p:nvSpPr>
          <p:cNvPr id="8" name="フッター プレースホルダー 4">
            <a:extLst>
              <a:ext uri="{FF2B5EF4-FFF2-40B4-BE49-F238E27FC236}">
                <a16:creationId xmlns:a16="http://schemas.microsoft.com/office/drawing/2014/main" id="{3C96C021-BF3F-8E35-11EE-9A0E4945BFBC}"/>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9914831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1869-096B-9340-9F63-4BF2593FBE5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49D7641-5610-60EA-3C6E-51B23C431962}"/>
              </a:ext>
            </a:extLst>
          </p:cNvPr>
          <p:cNvSpPr>
            <a:spLocks noGrp="1"/>
          </p:cNvSpPr>
          <p:nvPr>
            <p:ph type="sldNum" sz="quarter" idx="12"/>
          </p:nvPr>
        </p:nvSpPr>
        <p:spPr/>
        <p:txBody>
          <a:bodyPr/>
          <a:lstStyle/>
          <a:p>
            <a:fld id="{78AE49ED-73EF-499C-8307-28EB0E7CF529}" type="slidenum">
              <a:rPr kumimoji="1" lang="ja-JP" altLang="en-US" smtClean="0"/>
              <a:t>132</a:t>
            </a:fld>
            <a:endParaRPr kumimoji="1" lang="ja-JP" altLang="en-US" dirty="0"/>
          </a:p>
        </p:txBody>
      </p:sp>
      <p:sp>
        <p:nvSpPr>
          <p:cNvPr id="4" name="タイトル 3">
            <a:extLst>
              <a:ext uri="{FF2B5EF4-FFF2-40B4-BE49-F238E27FC236}">
                <a16:creationId xmlns:a16="http://schemas.microsoft.com/office/drawing/2014/main" id="{79219873-A156-9E6B-0B08-F5C4C7D5CBF5}"/>
              </a:ext>
            </a:extLst>
          </p:cNvPr>
          <p:cNvSpPr>
            <a:spLocks noGrp="1"/>
          </p:cNvSpPr>
          <p:nvPr>
            <p:ph type="title"/>
          </p:nvPr>
        </p:nvSpPr>
        <p:spPr>
          <a:xfrm>
            <a:off x="358775" y="267494"/>
            <a:ext cx="7489589"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kumimoji="1" lang="ja-JP" altLang="en-US" sz="1800" dirty="0"/>
              <a:t>５．</a:t>
            </a:r>
            <a:r>
              <a:rPr lang="ja-JP" altLang="en-US" sz="1800" kern="100" dirty="0">
                <a:latin typeface="+mn-ea"/>
                <a:cs typeface="Times New Roman" panose="02020603050405020304" pitchFamily="18" charset="0"/>
              </a:rPr>
              <a:t>新リース会計基準運用の制限について</a:t>
            </a:r>
            <a:endParaRPr kumimoji="1" lang="ja-JP" altLang="en-US" sz="1800" dirty="0"/>
          </a:p>
        </p:txBody>
      </p:sp>
      <p:sp>
        <p:nvSpPr>
          <p:cNvPr id="8" name="コンテンツ プレースホルダー 5">
            <a:extLst>
              <a:ext uri="{FF2B5EF4-FFF2-40B4-BE49-F238E27FC236}">
                <a16:creationId xmlns:a16="http://schemas.microsoft.com/office/drawing/2014/main" id="{3FF1D908-0C5B-133D-B471-47DCEDB99125}"/>
              </a:ext>
            </a:extLst>
          </p:cNvPr>
          <p:cNvSpPr txBox="1">
            <a:spLocks/>
          </p:cNvSpPr>
          <p:nvPr/>
        </p:nvSpPr>
        <p:spPr>
          <a:xfrm>
            <a:off x="143508" y="878400"/>
            <a:ext cx="8425225" cy="219367"/>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t>要件別一覧（</a:t>
            </a:r>
            <a:r>
              <a:rPr lang="en-US" altLang="ja-JP" b="1" dirty="0"/>
              <a:t>1/2</a:t>
            </a:r>
            <a:r>
              <a:rPr lang="ja-JP" altLang="en-US" b="1" dirty="0"/>
              <a:t>）</a:t>
            </a:r>
          </a:p>
        </p:txBody>
      </p:sp>
      <p:graphicFrame>
        <p:nvGraphicFramePr>
          <p:cNvPr id="9" name="表 8">
            <a:extLst>
              <a:ext uri="{FF2B5EF4-FFF2-40B4-BE49-F238E27FC236}">
                <a16:creationId xmlns:a16="http://schemas.microsoft.com/office/drawing/2014/main" id="{496B57E5-0A50-B57B-E07D-41ECACB26BB5}"/>
              </a:ext>
            </a:extLst>
          </p:cNvPr>
          <p:cNvGraphicFramePr>
            <a:graphicFrameLocks noGrp="1"/>
          </p:cNvGraphicFramePr>
          <p:nvPr/>
        </p:nvGraphicFramePr>
        <p:xfrm>
          <a:off x="143508" y="1108800"/>
          <a:ext cx="8846784" cy="3258401"/>
        </p:xfrm>
        <a:graphic>
          <a:graphicData uri="http://schemas.openxmlformats.org/drawingml/2006/table">
            <a:tbl>
              <a:tblPr firstRow="1" bandRow="1">
                <a:tableStyleId>{21E4AEA4-8DFA-4A89-87EB-49C32662AFE0}</a:tableStyleId>
              </a:tblPr>
              <a:tblGrid>
                <a:gridCol w="208280">
                  <a:extLst>
                    <a:ext uri="{9D8B030D-6E8A-4147-A177-3AD203B41FA5}">
                      <a16:colId xmlns:a16="http://schemas.microsoft.com/office/drawing/2014/main" val="3861453892"/>
                    </a:ext>
                  </a:extLst>
                </a:gridCol>
                <a:gridCol w="799832">
                  <a:extLst>
                    <a:ext uri="{9D8B030D-6E8A-4147-A177-3AD203B41FA5}">
                      <a16:colId xmlns:a16="http://schemas.microsoft.com/office/drawing/2014/main" val="4219559679"/>
                    </a:ext>
                  </a:extLst>
                </a:gridCol>
                <a:gridCol w="4320480">
                  <a:extLst>
                    <a:ext uri="{9D8B030D-6E8A-4147-A177-3AD203B41FA5}">
                      <a16:colId xmlns:a16="http://schemas.microsoft.com/office/drawing/2014/main" val="1341167975"/>
                    </a:ext>
                  </a:extLst>
                </a:gridCol>
                <a:gridCol w="3309912">
                  <a:extLst>
                    <a:ext uri="{9D8B030D-6E8A-4147-A177-3AD203B41FA5}">
                      <a16:colId xmlns:a16="http://schemas.microsoft.com/office/drawing/2014/main" val="2582778194"/>
                    </a:ext>
                  </a:extLst>
                </a:gridCol>
                <a:gridCol w="208280">
                  <a:extLst>
                    <a:ext uri="{9D8B030D-6E8A-4147-A177-3AD203B41FA5}">
                      <a16:colId xmlns:a16="http://schemas.microsoft.com/office/drawing/2014/main" val="101110200"/>
                    </a:ext>
                  </a:extLst>
                </a:gridCol>
              </a:tblGrid>
              <a:tr h="247161">
                <a:tc>
                  <a:txBody>
                    <a:bodyPr/>
                    <a:lstStyle/>
                    <a:p>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8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en-US" altLang="ja-JP" sz="800" dirty="0"/>
                        <a:t>NXFA2026-06-01</a:t>
                      </a:r>
                      <a:r>
                        <a:rPr kumimoji="1" lang="ja-JP" altLang="en-US" sz="800" dirty="0"/>
                        <a:t>版（</a:t>
                      </a:r>
                      <a:r>
                        <a:rPr kumimoji="1" lang="en-US" altLang="ja-JP" sz="800" dirty="0"/>
                        <a:t>Ver.2.9</a:t>
                      </a:r>
                      <a:r>
                        <a:rPr kumimoji="1" lang="ja-JP" altLang="en-US" sz="8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800" dirty="0"/>
                        <a:t>非バージョンアップ時の運用制限及び運用案</a:t>
                      </a:r>
                    </a:p>
                  </a:txBody>
                  <a:tcPr anchor="ctr">
                    <a:lnB w="19050" cap="flat" cmpd="sng" algn="ctr">
                      <a:solidFill>
                        <a:schemeClr val="bg1"/>
                      </a:solidFill>
                      <a:prstDash val="solid"/>
                      <a:round/>
                      <a:headEnd type="none" w="med" len="med"/>
                      <a:tailEnd type="none" w="med" len="med"/>
                    </a:lnB>
                  </a:tcPr>
                </a:tc>
                <a:tc>
                  <a:txBody>
                    <a:bodyPr/>
                    <a:lstStyle/>
                    <a:p>
                      <a:pPr algn="ctr"/>
                      <a:r>
                        <a:rPr kumimoji="1" lang="en-US" altLang="ja-JP" sz="800" dirty="0"/>
                        <a:t>※</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59480">
                <a:tc>
                  <a:txBody>
                    <a:bodyPr/>
                    <a:lstStyle/>
                    <a:p>
                      <a:r>
                        <a:rPr kumimoji="1" lang="en-US" altLang="ja-JP" sz="800" dirty="0">
                          <a:solidFill>
                            <a:schemeClr val="tx1">
                              <a:lumMod val="75000"/>
                              <a:lumOff val="25000"/>
                            </a:schemeClr>
                          </a:solidFill>
                        </a:rPr>
                        <a:t>1</a:t>
                      </a: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800" dirty="0">
                          <a:solidFill>
                            <a:schemeClr val="tx1">
                              <a:lumMod val="75000"/>
                              <a:lumOff val="25000"/>
                            </a:schemeClr>
                          </a:solidFill>
                        </a:rPr>
                        <a:t>リースの税務台帳対応</a:t>
                      </a:r>
                    </a:p>
                  </a:txBody>
                  <a:tcPr anchor="ctr">
                    <a:lnT w="19050" cap="flat" cmpd="sng" algn="ctr">
                      <a:solidFill>
                        <a:schemeClr val="bg1"/>
                      </a:solidFill>
                      <a:prstDash val="solid"/>
                      <a:round/>
                      <a:headEnd type="none" w="med" len="med"/>
                      <a:tailEnd type="none" w="med" len="med"/>
                    </a:lnT>
                  </a:tcPr>
                </a:tc>
                <a:tc>
                  <a:txBody>
                    <a:bodyPr/>
                    <a:lstStyle/>
                    <a:p>
                      <a:r>
                        <a:rPr lang="ja-JP" altLang="en-US" sz="800" b="1" dirty="0">
                          <a:solidFill>
                            <a:schemeClr val="tx1">
                              <a:lumMod val="75000"/>
                              <a:lumOff val="25000"/>
                            </a:schemeClr>
                          </a:solidFill>
                        </a:rPr>
                        <a:t>リースの入力・取込</a:t>
                      </a:r>
                      <a:endParaRPr lang="en-US" altLang="ja-JP" sz="800" b="1" dirty="0">
                        <a:solidFill>
                          <a:schemeClr val="tx1">
                            <a:lumMod val="75000"/>
                            <a:lumOff val="25000"/>
                          </a:schemeClr>
                        </a:solidFill>
                      </a:endParaRPr>
                    </a:p>
                    <a:p>
                      <a:r>
                        <a:rPr lang="ja-JP" altLang="en-US" sz="800" dirty="0">
                          <a:solidFill>
                            <a:schemeClr val="tx1">
                              <a:lumMod val="75000"/>
                              <a:lumOff val="25000"/>
                            </a:schemeClr>
                          </a:solidFill>
                        </a:rPr>
                        <a:t>・リースにおいて税務台帳を入力できるように対応し、オペレーティングリースは会計：売買、税務：賃貸借で登録できるように対応</a:t>
                      </a:r>
                      <a:endParaRPr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lang="ja-JP" altLang="en-US" sz="800" dirty="0">
                          <a:solidFill>
                            <a:schemeClr val="tx1">
                              <a:lumMod val="75000"/>
                              <a:lumOff val="25000"/>
                            </a:schemeClr>
                          </a:solidFill>
                        </a:rPr>
                        <a:t>・税務台帳の管理は不可。会計と税務で異なる</a:t>
                      </a:r>
                      <a:r>
                        <a:rPr kumimoji="1" lang="ja-JP" altLang="en-US" sz="800" dirty="0">
                          <a:solidFill>
                            <a:schemeClr val="tx1">
                              <a:lumMod val="75000"/>
                              <a:lumOff val="25000"/>
                            </a:schemeClr>
                          </a:solidFill>
                        </a:rPr>
                        <a:t>データの登録はできないため、ファイナンスリースとして売買処理で登録し、税務の金額はシステム外で管理が必要</a:t>
                      </a:r>
                      <a:endParaRPr kumimoji="1" lang="en-US" altLang="ja-JP" sz="800" dirty="0">
                        <a:solidFill>
                          <a:schemeClr val="tx1">
                            <a:lumMod val="75000"/>
                            <a:lumOff val="25000"/>
                          </a:schemeClr>
                        </a:solidFill>
                      </a:endParaRPr>
                    </a:p>
                    <a:p>
                      <a:r>
                        <a:rPr kumimoji="1" lang="en-US" altLang="ja-JP" sz="800" dirty="0">
                          <a:solidFill>
                            <a:schemeClr val="tx1">
                              <a:lumMod val="75000"/>
                              <a:lumOff val="25000"/>
                            </a:schemeClr>
                          </a:solidFill>
                        </a:rPr>
                        <a:t>※</a:t>
                      </a:r>
                      <a:r>
                        <a:rPr lang="ja-JP" altLang="en-US" sz="800" dirty="0">
                          <a:solidFill>
                            <a:schemeClr val="tx1"/>
                          </a:solidFill>
                        </a:rPr>
                        <a:t>［別表十六］を含む法定帳票は手作業で作成する必要がある</a:t>
                      </a:r>
                      <a:endParaRPr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lang="ja-JP" altLang="en-US" sz="800" b="1" dirty="0">
                          <a:solidFill>
                            <a:schemeClr val="tx1">
                              <a:lumMod val="75000"/>
                              <a:lumOff val="25000"/>
                            </a:schemeClr>
                          </a:solidFill>
                        </a:rPr>
                        <a:t>高</a:t>
                      </a:r>
                      <a:endParaRPr lang="en-US" altLang="ja-JP" sz="8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8883765"/>
                  </a:ext>
                </a:extLst>
              </a:tr>
              <a:tr h="359480">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リースの各種帳票</a:t>
                      </a:r>
                      <a:endParaRPr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・税務台帳のデータを出力できるように対応</a:t>
                      </a:r>
                      <a:endParaRPr lang="en-US" altLang="ja-JP"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・会計と税務が同じ内容で登録されるため、税務台帳の出力時、条件指定等でシステム外で管理している資産の除外が必要</a:t>
                      </a:r>
                      <a:endParaRPr lang="en-US" altLang="ja-JP" sz="800"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高</a:t>
                      </a:r>
                      <a:endParaRPr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645350690"/>
                  </a:ext>
                </a:extLst>
              </a:tr>
              <a:tr h="494285">
                <a:tc>
                  <a:txBody>
                    <a:bodyPr/>
                    <a:lstStyle/>
                    <a:p>
                      <a:r>
                        <a:rPr kumimoji="1" lang="en-US" altLang="ja-JP" sz="800" dirty="0">
                          <a:solidFill>
                            <a:schemeClr val="tx1">
                              <a:lumMod val="75000"/>
                              <a:lumOff val="25000"/>
                            </a:schemeClr>
                          </a:solidFill>
                        </a:rPr>
                        <a:t>2</a:t>
                      </a:r>
                      <a:endParaRPr kumimoji="1" lang="ja-JP" altLang="en-US"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会計処理の指定</a:t>
                      </a:r>
                    </a:p>
                  </a:txBody>
                  <a:tcPr anchor="ctr"/>
                </a:tc>
                <a:tc>
                  <a:txBody>
                    <a:bodyPr/>
                    <a:lstStyle/>
                    <a:p>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・リース会計処理区分を物件単位で指定できるように対応し、同一契約内でリースを売買物件として、サービスを賃貸借物件として登録できるようにする</a:t>
                      </a:r>
                      <a:endParaRPr kumimoji="1" lang="en-US" altLang="ja-JP" sz="800" dirty="0">
                        <a:solidFill>
                          <a:schemeClr val="tx1">
                            <a:lumMod val="75000"/>
                            <a:lumOff val="25000"/>
                          </a:schemeClr>
                        </a:solidFill>
                      </a:endParaRPr>
                    </a:p>
                    <a:p>
                      <a:r>
                        <a:rPr kumimoji="1" lang="ja-JP" altLang="en-US" sz="800" dirty="0">
                          <a:solidFill>
                            <a:schemeClr val="tx1">
                              <a:lumMod val="75000"/>
                              <a:lumOff val="25000"/>
                            </a:schemeClr>
                          </a:solidFill>
                        </a:rPr>
                        <a:t>・少額資産の自動判定を追加</a:t>
                      </a:r>
                      <a:endParaRPr kumimoji="1" lang="en-US" altLang="ja-JP"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a:t>
                      </a:r>
                      <a:r>
                        <a:rPr kumimoji="1" lang="ja-JP" altLang="en-US" sz="800" dirty="0">
                          <a:solidFill>
                            <a:schemeClr val="tx1"/>
                          </a:solidFill>
                        </a:rPr>
                        <a:t>同一契約内で売買物件と賃貸借物件を同時に管理することができないため、別契約として登録</a:t>
                      </a:r>
                      <a:endParaRPr kumimoji="1" lang="en-US" altLang="ja-JP" sz="800" dirty="0">
                        <a:solidFill>
                          <a:schemeClr val="tx1">
                            <a:lumMod val="75000"/>
                            <a:lumOff val="25000"/>
                          </a:schemeClr>
                        </a:solidFill>
                      </a:endParaRPr>
                    </a:p>
                    <a:p>
                      <a:r>
                        <a:rPr kumimoji="1" lang="ja-JP" altLang="en-US" sz="800" dirty="0">
                          <a:solidFill>
                            <a:schemeClr val="tx1">
                              <a:lumMod val="75000"/>
                              <a:lumOff val="25000"/>
                            </a:schemeClr>
                          </a:solidFill>
                        </a:rPr>
                        <a:t>・少額資産の自動判定はできないため、入力者の判断が必要</a:t>
                      </a:r>
                      <a:endParaRPr kumimoji="1" lang="en-US" altLang="ja-JP" sz="800" dirty="0">
                        <a:solidFill>
                          <a:schemeClr val="tx1">
                            <a:lumMod val="75000"/>
                            <a:lumOff val="25000"/>
                          </a:schemeClr>
                        </a:solidFill>
                      </a:endParaRPr>
                    </a:p>
                  </a:txBody>
                  <a:tcPr anchor="ctr"/>
                </a:tc>
                <a:tc>
                  <a:txBody>
                    <a:bodyPr/>
                    <a:lstStyle/>
                    <a:p>
                      <a:pPr algn="ctr"/>
                      <a:r>
                        <a:rPr kumimoji="1" lang="ja-JP" altLang="en-US" sz="800" b="1" dirty="0">
                          <a:solidFill>
                            <a:schemeClr val="tx1">
                              <a:lumMod val="75000"/>
                              <a:lumOff val="25000"/>
                            </a:schemeClr>
                          </a:solidFill>
                        </a:rPr>
                        <a:t>低</a:t>
                      </a:r>
                      <a:endParaRPr kumimoji="1"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2074394479"/>
                  </a:ext>
                </a:extLst>
              </a:tr>
              <a:tr h="388524">
                <a:tc>
                  <a:txBody>
                    <a:bodyPr/>
                    <a:lstStyle/>
                    <a:p>
                      <a:r>
                        <a:rPr kumimoji="1" lang="en-US" altLang="ja-JP" sz="800" dirty="0">
                          <a:solidFill>
                            <a:schemeClr val="tx1">
                              <a:lumMod val="75000"/>
                              <a:lumOff val="25000"/>
                            </a:schemeClr>
                          </a:solidFill>
                        </a:rPr>
                        <a:t>3</a:t>
                      </a:r>
                      <a:endParaRPr kumimoji="1" lang="ja-JP" altLang="en-US" sz="800" dirty="0">
                        <a:solidFill>
                          <a:schemeClr val="tx1">
                            <a:lumMod val="75000"/>
                            <a:lumOff val="25000"/>
                          </a:schemeClr>
                        </a:solidFill>
                      </a:endParaRPr>
                    </a:p>
                  </a:txBody>
                  <a:tcPr anchor="ctr"/>
                </a:tc>
                <a:tc>
                  <a:txBody>
                    <a:bodyPr/>
                    <a:lstStyle/>
                    <a:p>
                      <a:r>
                        <a:rPr kumimoji="1" lang="zh-TW" altLang="en-US" sz="800" dirty="0">
                          <a:solidFill>
                            <a:schemeClr val="tx1">
                              <a:lumMod val="75000"/>
                              <a:lumOff val="25000"/>
                            </a:schemeClr>
                          </a:solidFill>
                        </a:rPr>
                        <a:t>取得価額相当額</a:t>
                      </a:r>
                      <a:endParaRPr kumimoji="1" lang="ja-JP" altLang="en-US" sz="800" dirty="0">
                        <a:solidFill>
                          <a:schemeClr val="tx1">
                            <a:lumMod val="75000"/>
                            <a:lumOff val="25000"/>
                          </a:schemeClr>
                        </a:solidFill>
                      </a:endParaRPr>
                    </a:p>
                  </a:txBody>
                  <a:tcPr anchor="ctr"/>
                </a:tc>
                <a:tc>
                  <a:txBody>
                    <a:bodyPr/>
                    <a:lstStyle/>
                    <a:p>
                      <a:r>
                        <a:rPr kumimoji="1" lang="ja-JP" altLang="en-US" sz="800" b="1" dirty="0">
                          <a:solidFill>
                            <a:schemeClr val="tx1">
                              <a:lumMod val="75000"/>
                              <a:lumOff val="25000"/>
                            </a:schemeClr>
                          </a:solidFill>
                        </a:rPr>
                        <a:t>リースの入力・取込</a:t>
                      </a:r>
                      <a:endParaRPr kumimoji="1" lang="en-US" altLang="ja-JP" sz="800" dirty="0">
                        <a:solidFill>
                          <a:schemeClr val="tx1">
                            <a:lumMod val="75000"/>
                            <a:lumOff val="25000"/>
                          </a:schemeClr>
                        </a:solidFill>
                      </a:endParaRPr>
                    </a:p>
                    <a:p>
                      <a:r>
                        <a:rPr kumimoji="1" lang="ja-JP" altLang="en-US" sz="800" dirty="0">
                          <a:solidFill>
                            <a:schemeClr val="tx1">
                              <a:lumMod val="75000"/>
                              <a:lumOff val="25000"/>
                            </a:schemeClr>
                          </a:solidFill>
                        </a:rPr>
                        <a:t>・税務台帳についても会社方針の</a:t>
                      </a:r>
                      <a:r>
                        <a:rPr kumimoji="1" lang="zh-TW" altLang="en-US" sz="800" dirty="0">
                          <a:solidFill>
                            <a:schemeClr val="tx1">
                              <a:lumMod val="75000"/>
                              <a:lumOff val="25000"/>
                            </a:schemeClr>
                          </a:solidFill>
                        </a:rPr>
                        <a:t>取得価額相当額計算区分</a:t>
                      </a:r>
                      <a:r>
                        <a:rPr kumimoji="1" lang="ja-JP" altLang="en-US" sz="800" dirty="0">
                          <a:solidFill>
                            <a:schemeClr val="tx1">
                              <a:lumMod val="75000"/>
                              <a:lumOff val="25000"/>
                            </a:schemeClr>
                          </a:solidFill>
                        </a:rPr>
                        <a:t>を指定できるようにし、「見積現金購入価額と割引現在価値の小さい方」</a:t>
                      </a:r>
                      <a:r>
                        <a:rPr kumimoji="1" lang="en-US" altLang="ja-JP" sz="800" dirty="0">
                          <a:solidFill>
                            <a:schemeClr val="tx1">
                              <a:lumMod val="75000"/>
                              <a:lumOff val="25000"/>
                            </a:schemeClr>
                          </a:solidFill>
                        </a:rPr>
                        <a:t>or</a:t>
                      </a:r>
                      <a:r>
                        <a:rPr kumimoji="1" lang="ja-JP" altLang="en-US" sz="800" dirty="0">
                          <a:solidFill>
                            <a:schemeClr val="tx1">
                              <a:lumMod val="75000"/>
                              <a:lumOff val="25000"/>
                            </a:schemeClr>
                          </a:solidFill>
                        </a:rPr>
                        <a:t>「割引現在価値」を選択できるように対応</a:t>
                      </a:r>
                    </a:p>
                  </a:txBody>
                  <a:tcPr anchor="ctr"/>
                </a:tc>
                <a:tc>
                  <a:txBody>
                    <a:bodyPr/>
                    <a:lstStyle/>
                    <a:p>
                      <a:r>
                        <a:rPr kumimoji="1" lang="ja-JP" altLang="en-US" sz="800" dirty="0">
                          <a:solidFill>
                            <a:schemeClr val="tx1">
                              <a:lumMod val="75000"/>
                              <a:lumOff val="25000"/>
                            </a:schemeClr>
                          </a:solidFill>
                        </a:rPr>
                        <a:t>・</a:t>
                      </a:r>
                      <a:r>
                        <a:rPr kumimoji="1" lang="en-US" altLang="ja-JP" sz="800" dirty="0">
                          <a:solidFill>
                            <a:schemeClr val="tx1">
                              <a:lumMod val="75000"/>
                              <a:lumOff val="25000"/>
                            </a:schemeClr>
                          </a:solidFill>
                        </a:rPr>
                        <a:t>No.1</a:t>
                      </a:r>
                      <a:r>
                        <a:rPr kumimoji="1" lang="ja-JP" altLang="en-US" sz="800" dirty="0">
                          <a:solidFill>
                            <a:schemeClr val="tx1">
                              <a:lumMod val="75000"/>
                              <a:lumOff val="25000"/>
                            </a:schemeClr>
                          </a:solidFill>
                        </a:rPr>
                        <a:t>と同様、会計と税務で異なる取得価額を設定することは不可なので、システム外で管理が必要</a:t>
                      </a:r>
                    </a:p>
                  </a:txBody>
                  <a:tcPr anchor="ctr"/>
                </a:tc>
                <a:tc>
                  <a:txBody>
                    <a:bodyPr/>
                    <a:lstStyle/>
                    <a:p>
                      <a:pPr algn="ctr"/>
                      <a:r>
                        <a:rPr kumimoji="1" lang="ja-JP" altLang="en-US" sz="800" b="1" dirty="0">
                          <a:solidFill>
                            <a:schemeClr val="tx1">
                              <a:lumMod val="75000"/>
                              <a:lumOff val="25000"/>
                            </a:schemeClr>
                          </a:solidFill>
                        </a:rPr>
                        <a:t>高</a:t>
                      </a:r>
                    </a:p>
                  </a:txBody>
                  <a:tcPr anchor="ctr"/>
                </a:tc>
                <a:extLst>
                  <a:ext uri="{0D108BD9-81ED-4DB2-BD59-A6C34878D82A}">
                    <a16:rowId xmlns:a16="http://schemas.microsoft.com/office/drawing/2014/main" val="1256244814"/>
                  </a:ext>
                </a:extLst>
              </a:tr>
              <a:tr h="252028">
                <a:tc>
                  <a:txBody>
                    <a:bodyPr/>
                    <a:lstStyle/>
                    <a:p>
                      <a:r>
                        <a:rPr kumimoji="1" lang="en-US" altLang="ja-JP" sz="800" dirty="0">
                          <a:solidFill>
                            <a:schemeClr val="tx1">
                              <a:lumMod val="75000"/>
                              <a:lumOff val="25000"/>
                            </a:schemeClr>
                          </a:solidFill>
                        </a:rPr>
                        <a:t>4</a:t>
                      </a:r>
                      <a:endParaRPr kumimoji="1" lang="ja-JP" altLang="en-US"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残存価額</a:t>
                      </a:r>
                    </a:p>
                  </a:txBody>
                  <a:tcPr anchor="ctr"/>
                </a:tc>
                <a:tc>
                  <a:txBody>
                    <a:bodyPr/>
                    <a:lstStyle/>
                    <a:p>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r>
                        <a:rPr kumimoji="1" lang="ja-JP" altLang="en-US" sz="800" b="0" dirty="0">
                          <a:solidFill>
                            <a:schemeClr val="tx1">
                              <a:lumMod val="75000"/>
                              <a:lumOff val="25000"/>
                            </a:schemeClr>
                          </a:solidFill>
                        </a:rPr>
                        <a:t>・残価保証額の設定がある所有権移転外ファイナンスリースについて、任意の残存価額が設定できるように対応</a:t>
                      </a:r>
                    </a:p>
                  </a:txBody>
                  <a:tcPr anchor="ctr"/>
                </a:tc>
                <a:tc>
                  <a:txBody>
                    <a:bodyPr/>
                    <a:lstStyle/>
                    <a:p>
                      <a:r>
                        <a:rPr kumimoji="1" lang="ja-JP" altLang="en-US" sz="800" dirty="0">
                          <a:solidFill>
                            <a:schemeClr val="tx1">
                              <a:lumMod val="75000"/>
                              <a:lumOff val="25000"/>
                            </a:schemeClr>
                          </a:solidFill>
                        </a:rPr>
                        <a:t>・</a:t>
                      </a:r>
                      <a:r>
                        <a:rPr kumimoji="1" lang="en-US" altLang="ja-JP" sz="800" dirty="0">
                          <a:solidFill>
                            <a:schemeClr val="tx1">
                              <a:lumMod val="75000"/>
                              <a:lumOff val="25000"/>
                            </a:schemeClr>
                          </a:solidFill>
                        </a:rPr>
                        <a:t>2025</a:t>
                      </a:r>
                      <a:r>
                        <a:rPr kumimoji="1" lang="ja-JP" altLang="en-US" sz="800" dirty="0">
                          <a:solidFill>
                            <a:schemeClr val="tx1">
                              <a:lumMod val="75000"/>
                              <a:lumOff val="25000"/>
                            </a:schemeClr>
                          </a:solidFill>
                        </a:rPr>
                        <a:t>年</a:t>
                      </a:r>
                      <a:r>
                        <a:rPr kumimoji="1" lang="en-US" altLang="ja-JP" sz="800" dirty="0">
                          <a:solidFill>
                            <a:schemeClr val="tx1">
                              <a:lumMod val="75000"/>
                              <a:lumOff val="25000"/>
                            </a:schemeClr>
                          </a:solidFill>
                        </a:rPr>
                        <a:t>12</a:t>
                      </a:r>
                      <a:r>
                        <a:rPr kumimoji="1" lang="ja-JP" altLang="en-US" sz="800" dirty="0">
                          <a:solidFill>
                            <a:schemeClr val="tx1">
                              <a:lumMod val="75000"/>
                              <a:lumOff val="25000"/>
                            </a:schemeClr>
                          </a:solidFill>
                        </a:rPr>
                        <a:t>月に掲載予定の</a:t>
                      </a:r>
                      <a:r>
                        <a:rPr kumimoji="1" lang="ja-JP" altLang="en-US" sz="800" dirty="0">
                          <a:solidFill>
                            <a:schemeClr val="tx1"/>
                          </a:solidFill>
                        </a:rPr>
                        <a:t>経過リース期間定額法対応のパッチを適用することで、所有権移転外ファイナンスリースの残存価額を</a:t>
                      </a:r>
                      <a:r>
                        <a:rPr kumimoji="1" lang="en-US" altLang="ja-JP" sz="800" dirty="0">
                          <a:solidFill>
                            <a:schemeClr val="tx1"/>
                          </a:solidFill>
                        </a:rPr>
                        <a:t>0</a:t>
                      </a:r>
                      <a:r>
                        <a:rPr kumimoji="1" lang="ja-JP" altLang="en-US" sz="800" dirty="0">
                          <a:solidFill>
                            <a:schemeClr val="tx1"/>
                          </a:solidFill>
                        </a:rPr>
                        <a:t>円まで引き下げた入力が可能</a:t>
                      </a:r>
                      <a:endParaRPr kumimoji="1" lang="en-US" altLang="ja-JP" sz="800" dirty="0">
                        <a:solidFill>
                          <a:schemeClr val="tx1"/>
                        </a:solidFill>
                      </a:endParaRPr>
                    </a:p>
                    <a:p>
                      <a:r>
                        <a:rPr kumimoji="1" lang="en-US" altLang="ja-JP" sz="800" dirty="0">
                          <a:solidFill>
                            <a:schemeClr val="tx1"/>
                          </a:solidFill>
                        </a:rPr>
                        <a:t>※2025</a:t>
                      </a:r>
                      <a:r>
                        <a:rPr kumimoji="1" lang="ja-JP" altLang="en-US" sz="800" dirty="0">
                          <a:solidFill>
                            <a:schemeClr val="tx1"/>
                          </a:solidFill>
                        </a:rPr>
                        <a:t>年度版のみパッチ提供</a:t>
                      </a:r>
                      <a:endParaRPr kumimoji="1" lang="en-US" altLang="ja-JP" sz="800" dirty="0">
                        <a:solidFill>
                          <a:schemeClr val="tx1"/>
                        </a:solidFill>
                      </a:endParaRPr>
                    </a:p>
                  </a:txBody>
                  <a:tcPr anchor="ctr"/>
                </a:tc>
                <a:tc>
                  <a:txBody>
                    <a:bodyPr/>
                    <a:lstStyle/>
                    <a:p>
                      <a:pPr algn="ctr"/>
                      <a:r>
                        <a:rPr kumimoji="1" lang="ja-JP" altLang="en-US" sz="800" b="1" dirty="0">
                          <a:solidFill>
                            <a:schemeClr val="tx1">
                              <a:lumMod val="75000"/>
                              <a:lumOff val="25000"/>
                            </a:schemeClr>
                          </a:solidFill>
                        </a:rPr>
                        <a:t>低</a:t>
                      </a:r>
                    </a:p>
                  </a:txBody>
                  <a:tcPr anchor="ctr"/>
                </a:tc>
                <a:extLst>
                  <a:ext uri="{0D108BD9-81ED-4DB2-BD59-A6C34878D82A}">
                    <a16:rowId xmlns:a16="http://schemas.microsoft.com/office/drawing/2014/main" val="117886566"/>
                  </a:ext>
                </a:extLst>
              </a:tr>
              <a:tr h="374546">
                <a:tc>
                  <a:txBody>
                    <a:bodyPr/>
                    <a:lstStyle/>
                    <a:p>
                      <a:r>
                        <a:rPr kumimoji="1" lang="en-US" altLang="ja-JP" sz="800" dirty="0">
                          <a:solidFill>
                            <a:schemeClr val="tx1">
                              <a:lumMod val="75000"/>
                              <a:lumOff val="25000"/>
                            </a:schemeClr>
                          </a:solidFill>
                        </a:rPr>
                        <a:t>5</a:t>
                      </a:r>
                      <a:endParaRPr kumimoji="1" lang="ja-JP" altLang="en-US"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消費税の計上タイミング変更</a:t>
                      </a:r>
                    </a:p>
                  </a:txBody>
                  <a:tcPr anchor="ctr"/>
                </a:tc>
                <a:tc>
                  <a:txBody>
                    <a:bodyPr/>
                    <a:lstStyle/>
                    <a:p>
                      <a:r>
                        <a:rPr kumimoji="1" lang="ja-JP" altLang="en-US" sz="800" b="1" dirty="0">
                          <a:solidFill>
                            <a:schemeClr val="tx1">
                              <a:lumMod val="75000"/>
                              <a:lumOff val="25000"/>
                            </a:schemeClr>
                          </a:solidFill>
                        </a:rPr>
                        <a:t>リース仕訳データ作成、リース支払データ作成、固定資産仕訳データ作成</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・オペレーティングリースの場合、リース取得仕訳では消費税を計上せず、月々の支払仕訳作成時に計上するように対応</a:t>
                      </a:r>
                    </a:p>
                  </a:txBody>
                  <a:tcPr anchor="ctr"/>
                </a:tc>
                <a:tc>
                  <a:txBody>
                    <a:bodyPr/>
                    <a:lstStyle/>
                    <a:p>
                      <a:r>
                        <a:rPr kumimoji="1" lang="ja-JP" altLang="en-US" sz="800" dirty="0">
                          <a:solidFill>
                            <a:schemeClr val="tx1">
                              <a:lumMod val="75000"/>
                              <a:lumOff val="25000"/>
                            </a:schemeClr>
                          </a:solidFill>
                        </a:rPr>
                        <a:t>・消費税を打消す仕訳を手作業で作成し、毎月、消費税を振り替える仕訳も作成する。</a:t>
                      </a:r>
                    </a:p>
                  </a:txBody>
                  <a:tcPr anchor="ctr"/>
                </a:tc>
                <a:tc>
                  <a:txBody>
                    <a:bodyPr/>
                    <a:lstStyle/>
                    <a:p>
                      <a:pPr algn="ctr"/>
                      <a:r>
                        <a:rPr kumimoji="1" lang="ja-JP" altLang="en-US" sz="800" b="1" dirty="0">
                          <a:solidFill>
                            <a:schemeClr val="tx1">
                              <a:lumMod val="75000"/>
                              <a:lumOff val="25000"/>
                            </a:schemeClr>
                          </a:solidFill>
                        </a:rPr>
                        <a:t>高</a:t>
                      </a:r>
                    </a:p>
                  </a:txBody>
                  <a:tcPr anchor="ctr"/>
                </a:tc>
                <a:extLst>
                  <a:ext uri="{0D108BD9-81ED-4DB2-BD59-A6C34878D82A}">
                    <a16:rowId xmlns:a16="http://schemas.microsoft.com/office/drawing/2014/main" val="4291534544"/>
                  </a:ext>
                </a:extLst>
              </a:tr>
            </a:tbl>
          </a:graphicData>
        </a:graphic>
      </p:graphicFrame>
      <p:sp>
        <p:nvSpPr>
          <p:cNvPr id="10" name="テキスト ボックス 9">
            <a:extLst>
              <a:ext uri="{FF2B5EF4-FFF2-40B4-BE49-F238E27FC236}">
                <a16:creationId xmlns:a16="http://schemas.microsoft.com/office/drawing/2014/main" id="{830BDB9E-71F8-3E81-CC87-103123CA3069}"/>
              </a:ext>
            </a:extLst>
          </p:cNvPr>
          <p:cNvSpPr txBox="1"/>
          <p:nvPr/>
        </p:nvSpPr>
        <p:spPr>
          <a:xfrm>
            <a:off x="8126222" y="748099"/>
            <a:ext cx="1008112" cy="246221"/>
          </a:xfrm>
          <a:prstGeom prst="rect">
            <a:avLst/>
          </a:prstGeom>
          <a:noFill/>
        </p:spPr>
        <p:txBody>
          <a:bodyPr wrap="square">
            <a:spAutoFit/>
          </a:bodyPr>
          <a:lstStyle/>
          <a:p>
            <a:r>
              <a:rPr kumimoji="1" lang="en-US" altLang="ja-JP" sz="1000" b="1" dirty="0"/>
              <a:t>※</a:t>
            </a:r>
            <a:r>
              <a:rPr kumimoji="1" lang="ja-JP" altLang="en-US" sz="1000" b="1" dirty="0"/>
              <a:t>運用難易度</a:t>
            </a:r>
          </a:p>
        </p:txBody>
      </p:sp>
      <p:sp>
        <p:nvSpPr>
          <p:cNvPr id="3" name="フッター プレースホルダー 4">
            <a:extLst>
              <a:ext uri="{FF2B5EF4-FFF2-40B4-BE49-F238E27FC236}">
                <a16:creationId xmlns:a16="http://schemas.microsoft.com/office/drawing/2014/main" id="{0D014B8A-CA78-CA71-1D26-664C2F6D0994}"/>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3935844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22EF-0BF2-D95D-67F6-12B2BA398B6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74DC95A-0F73-E036-E78B-8472A85E06FB}"/>
              </a:ext>
            </a:extLst>
          </p:cNvPr>
          <p:cNvSpPr>
            <a:spLocks noGrp="1"/>
          </p:cNvSpPr>
          <p:nvPr>
            <p:ph type="sldNum" sz="quarter" idx="12"/>
          </p:nvPr>
        </p:nvSpPr>
        <p:spPr/>
        <p:txBody>
          <a:bodyPr/>
          <a:lstStyle/>
          <a:p>
            <a:fld id="{78AE49ED-73EF-499C-8307-28EB0E7CF529}" type="slidenum">
              <a:rPr kumimoji="1" lang="ja-JP" altLang="en-US" smtClean="0"/>
              <a:t>133</a:t>
            </a:fld>
            <a:endParaRPr kumimoji="1" lang="ja-JP" altLang="en-US" dirty="0"/>
          </a:p>
        </p:txBody>
      </p:sp>
      <p:sp>
        <p:nvSpPr>
          <p:cNvPr id="4" name="タイトル 3">
            <a:extLst>
              <a:ext uri="{FF2B5EF4-FFF2-40B4-BE49-F238E27FC236}">
                <a16:creationId xmlns:a16="http://schemas.microsoft.com/office/drawing/2014/main" id="{57587D9D-FD42-D959-2037-B431837423F6}"/>
              </a:ext>
            </a:extLst>
          </p:cNvPr>
          <p:cNvSpPr>
            <a:spLocks noGrp="1"/>
          </p:cNvSpPr>
          <p:nvPr>
            <p:ph type="title"/>
          </p:nvPr>
        </p:nvSpPr>
        <p:spPr>
          <a:xfrm>
            <a:off x="358775" y="267494"/>
            <a:ext cx="7489589"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kumimoji="1" lang="ja-JP" altLang="en-US" sz="1800" dirty="0"/>
              <a:t>５．</a:t>
            </a:r>
            <a:r>
              <a:rPr lang="ja-JP" altLang="en-US" sz="1800" kern="100" dirty="0">
                <a:latin typeface="+mn-ea"/>
                <a:cs typeface="Times New Roman" panose="02020603050405020304" pitchFamily="18" charset="0"/>
              </a:rPr>
              <a:t>新リース会計基準運用の制限について</a:t>
            </a:r>
            <a:endParaRPr kumimoji="1" lang="ja-JP" altLang="en-US" sz="1800" dirty="0"/>
          </a:p>
        </p:txBody>
      </p:sp>
      <p:sp>
        <p:nvSpPr>
          <p:cNvPr id="10" name="テキスト ボックス 9">
            <a:extLst>
              <a:ext uri="{FF2B5EF4-FFF2-40B4-BE49-F238E27FC236}">
                <a16:creationId xmlns:a16="http://schemas.microsoft.com/office/drawing/2014/main" id="{99E4D3BF-25D7-B4B4-7250-662765175CF9}"/>
              </a:ext>
            </a:extLst>
          </p:cNvPr>
          <p:cNvSpPr txBox="1"/>
          <p:nvPr/>
        </p:nvSpPr>
        <p:spPr>
          <a:xfrm>
            <a:off x="8126222" y="748099"/>
            <a:ext cx="1008112" cy="246221"/>
          </a:xfrm>
          <a:prstGeom prst="rect">
            <a:avLst/>
          </a:prstGeom>
          <a:noFill/>
        </p:spPr>
        <p:txBody>
          <a:bodyPr wrap="square">
            <a:spAutoFit/>
          </a:bodyPr>
          <a:lstStyle/>
          <a:p>
            <a:r>
              <a:rPr kumimoji="1" lang="en-US" altLang="ja-JP" sz="1000" b="1" dirty="0"/>
              <a:t>※</a:t>
            </a:r>
            <a:r>
              <a:rPr kumimoji="1" lang="ja-JP" altLang="en-US" sz="1000" b="1" dirty="0"/>
              <a:t>運用難易度</a:t>
            </a:r>
          </a:p>
        </p:txBody>
      </p:sp>
      <p:sp>
        <p:nvSpPr>
          <p:cNvPr id="3" name="コンテンツ プレースホルダー 5">
            <a:extLst>
              <a:ext uri="{FF2B5EF4-FFF2-40B4-BE49-F238E27FC236}">
                <a16:creationId xmlns:a16="http://schemas.microsoft.com/office/drawing/2014/main" id="{D5625E2B-FA2A-4736-01D8-950CC3FEC220}"/>
              </a:ext>
            </a:extLst>
          </p:cNvPr>
          <p:cNvSpPr txBox="1">
            <a:spLocks/>
          </p:cNvSpPr>
          <p:nvPr/>
        </p:nvSpPr>
        <p:spPr>
          <a:xfrm>
            <a:off x="143508" y="878400"/>
            <a:ext cx="8425225" cy="219367"/>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t>要件別一覧（</a:t>
            </a:r>
            <a:r>
              <a:rPr lang="en-US" altLang="ja-JP" b="1" dirty="0"/>
              <a:t>2/2</a:t>
            </a:r>
            <a:r>
              <a:rPr lang="ja-JP" altLang="en-US" b="1" dirty="0"/>
              <a:t>）</a:t>
            </a:r>
          </a:p>
        </p:txBody>
      </p:sp>
      <p:graphicFrame>
        <p:nvGraphicFramePr>
          <p:cNvPr id="6" name="表 8">
            <a:extLst>
              <a:ext uri="{FF2B5EF4-FFF2-40B4-BE49-F238E27FC236}">
                <a16:creationId xmlns:a16="http://schemas.microsoft.com/office/drawing/2014/main" id="{83EA83EC-BF9C-B15D-8BFB-0A00CCEB3881}"/>
              </a:ext>
            </a:extLst>
          </p:cNvPr>
          <p:cNvGraphicFramePr>
            <a:graphicFrameLocks noGrp="1"/>
          </p:cNvGraphicFramePr>
          <p:nvPr/>
        </p:nvGraphicFramePr>
        <p:xfrm>
          <a:off x="143508" y="1108800"/>
          <a:ext cx="8846784" cy="3380471"/>
        </p:xfrm>
        <a:graphic>
          <a:graphicData uri="http://schemas.openxmlformats.org/drawingml/2006/table">
            <a:tbl>
              <a:tblPr firstRow="1" bandRow="1">
                <a:tableStyleId>{21E4AEA4-8DFA-4A89-87EB-49C32662AFE0}</a:tableStyleId>
              </a:tblPr>
              <a:tblGrid>
                <a:gridCol w="208280">
                  <a:extLst>
                    <a:ext uri="{9D8B030D-6E8A-4147-A177-3AD203B41FA5}">
                      <a16:colId xmlns:a16="http://schemas.microsoft.com/office/drawing/2014/main" val="3861453892"/>
                    </a:ext>
                  </a:extLst>
                </a:gridCol>
                <a:gridCol w="943848">
                  <a:extLst>
                    <a:ext uri="{9D8B030D-6E8A-4147-A177-3AD203B41FA5}">
                      <a16:colId xmlns:a16="http://schemas.microsoft.com/office/drawing/2014/main" val="4219559679"/>
                    </a:ext>
                  </a:extLst>
                </a:gridCol>
                <a:gridCol w="4176464">
                  <a:extLst>
                    <a:ext uri="{9D8B030D-6E8A-4147-A177-3AD203B41FA5}">
                      <a16:colId xmlns:a16="http://schemas.microsoft.com/office/drawing/2014/main" val="1341167975"/>
                    </a:ext>
                  </a:extLst>
                </a:gridCol>
                <a:gridCol w="3309912">
                  <a:extLst>
                    <a:ext uri="{9D8B030D-6E8A-4147-A177-3AD203B41FA5}">
                      <a16:colId xmlns:a16="http://schemas.microsoft.com/office/drawing/2014/main" val="265598004"/>
                    </a:ext>
                  </a:extLst>
                </a:gridCol>
                <a:gridCol w="208280">
                  <a:extLst>
                    <a:ext uri="{9D8B030D-6E8A-4147-A177-3AD203B41FA5}">
                      <a16:colId xmlns:a16="http://schemas.microsoft.com/office/drawing/2014/main" val="1496188040"/>
                    </a:ext>
                  </a:extLst>
                </a:gridCol>
              </a:tblGrid>
              <a:tr h="247161">
                <a:tc>
                  <a:txBody>
                    <a:bodyPr/>
                    <a:lstStyle/>
                    <a:p>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8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en-US" altLang="ja-JP" sz="800" dirty="0"/>
                        <a:t>NXFA2026-06-01</a:t>
                      </a:r>
                      <a:r>
                        <a:rPr kumimoji="1" lang="ja-JP" altLang="en-US" sz="800" dirty="0"/>
                        <a:t>版（</a:t>
                      </a:r>
                      <a:r>
                        <a:rPr kumimoji="1" lang="en-US" altLang="ja-JP" sz="800" dirty="0"/>
                        <a:t>Ver.2.9</a:t>
                      </a:r>
                      <a:r>
                        <a:rPr kumimoji="1" lang="ja-JP" altLang="en-US" sz="800" dirty="0"/>
                        <a:t>）対応概要</a:t>
                      </a:r>
                    </a:p>
                  </a:txBody>
                  <a:tcPr anchor="ctr">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非バージョンアップ時の運用制限及び運用案</a:t>
                      </a:r>
                    </a:p>
                  </a:txBody>
                  <a:tcPr anchor="ctr">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t>※</a:t>
                      </a:r>
                      <a:endParaRPr kumimoji="1" lang="ja-JP" altLang="en-US" sz="800" b="1"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1088965">
                <a:tc>
                  <a:txBody>
                    <a:bodyPr/>
                    <a:lstStyle/>
                    <a:p>
                      <a:r>
                        <a:rPr kumimoji="1" lang="en-US" altLang="ja-JP" sz="800" dirty="0">
                          <a:solidFill>
                            <a:schemeClr val="tx1">
                              <a:lumMod val="75000"/>
                              <a:lumOff val="25000"/>
                            </a:schemeClr>
                          </a:solidFill>
                        </a:rPr>
                        <a:t>6</a:t>
                      </a: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800" dirty="0">
                          <a:solidFill>
                            <a:schemeClr val="tx1">
                              <a:lumMod val="75000"/>
                              <a:lumOff val="25000"/>
                            </a:schemeClr>
                          </a:solidFill>
                        </a:rPr>
                        <a:t>リース契約条件の変更</a:t>
                      </a: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・変更時の項目に「契約条件変更日」を追加。入力された場合はリース契約条件と判断し、変更日以降のリース債務・利息計算を行うように対応</a:t>
                      </a:r>
                      <a:endParaRPr kumimoji="1" lang="en-US" altLang="ja-JP"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・スケジュールの自動作成時、契約条件変更日以前のスケジュールはそのままとし、それ以降のスケジュールを作成するように対応</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・リース料・リース期間の変更は、支払スケジュールを変更した上で、</a:t>
                      </a:r>
                      <a:r>
                        <a:rPr lang="ja-JP" altLang="en-US" sz="800" dirty="0">
                          <a:solidFill>
                            <a:schemeClr val="tx1"/>
                          </a:solidFill>
                        </a:rPr>
                        <a:t>利息と債務の差異を調整するための仕訳を手作業で作成（</a:t>
                      </a:r>
                      <a:r>
                        <a:rPr lang="en-US" altLang="ja-JP" sz="800" dirty="0">
                          <a:solidFill>
                            <a:schemeClr val="tx1"/>
                          </a:solidFill>
                        </a:rPr>
                        <a:t>※</a:t>
                      </a:r>
                      <a:r>
                        <a:rPr lang="ja-JP" altLang="en-US" sz="8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solidFill>
                            <a:schemeClr val="tx1"/>
                          </a:solidFill>
                        </a:rPr>
                        <a:t>※</a:t>
                      </a:r>
                      <a:r>
                        <a:rPr lang="ja-JP" altLang="en-US" sz="800" dirty="0">
                          <a:solidFill>
                            <a:schemeClr val="tx1"/>
                          </a:solidFill>
                        </a:rPr>
                        <a:t>利息と債務の内訳の差異は、変更前後で［リース料支払スケジュール表］を出力することで把握</a:t>
                      </a:r>
                      <a:endParaRPr kumimoji="1" lang="en-US" altLang="ja-JP" sz="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ただし、割引率の変更は対応不可</a:t>
                      </a:r>
                      <a:endParaRPr kumimoji="1" lang="en-US" altLang="ja-JP" sz="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・自動作成には対応していないため、支払スケジュールは手入力</a:t>
                      </a:r>
                      <a:endParaRPr kumimoji="1" lang="en-US" altLang="ja-JP" sz="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・売買処理の場合、固定資産情報側にも遷移して変更内容を反映</a:t>
                      </a:r>
                      <a:endParaRPr kumimoji="1" lang="en-US" altLang="ja-JP" sz="800" dirty="0">
                        <a:solidFill>
                          <a:schemeClr val="tx1"/>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高</a:t>
                      </a:r>
                      <a:endParaRPr kumimoji="1" lang="en-US" altLang="ja-JP" sz="8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04451460"/>
                  </a:ext>
                </a:extLst>
              </a:tr>
              <a:tr h="360040">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リース仕訳データ作成</a:t>
                      </a:r>
                      <a:endParaRPr kumimoji="1"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・リース契約条件変更仕訳を作成するように対応</a:t>
                      </a:r>
                      <a:endParaRPr kumimoji="1" lang="en-US" altLang="ja-JP"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・リース契約条件変更仕訳は作成されない</a:t>
                      </a:r>
                      <a:endParaRPr kumimoji="1" lang="en-US" altLang="ja-JP" sz="800"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ー</a:t>
                      </a:r>
                      <a:endParaRPr kumimoji="1"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2903515804"/>
                  </a:ext>
                </a:extLst>
              </a:tr>
              <a:tr h="348600">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リースの各種帳票</a:t>
                      </a:r>
                      <a:endParaRPr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・契約条件変更したデータの出力に対応（「契約条件変更日」の出力など）</a:t>
                      </a:r>
                      <a:endParaRPr lang="en-US" altLang="ja-JP"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・項目が追加されないため、出力不可</a:t>
                      </a:r>
                      <a:endParaRPr lang="en-US" altLang="ja-JP" sz="800"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ー</a:t>
                      </a:r>
                      <a:endParaRPr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1687593226"/>
                  </a:ext>
                </a:extLst>
              </a:tr>
              <a:tr h="421305">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rPr>
                        <a:t>契約条件変更一覧表</a:t>
                      </a:r>
                      <a:endParaRPr kumimoji="1" lang="en-US" altLang="ja-JP" sz="8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rPr>
                        <a:t>・リース契約条件の変更前後で、どう変わったかを確認する新帳票を追加</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・変更前に［リース料支払スケジュール表］を出力しておき、変更後のものと比較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低</a:t>
                      </a:r>
                    </a:p>
                  </a:txBody>
                  <a:tcPr anchor="ctr"/>
                </a:tc>
                <a:extLst>
                  <a:ext uri="{0D108BD9-81ED-4DB2-BD59-A6C34878D82A}">
                    <a16:rowId xmlns:a16="http://schemas.microsoft.com/office/drawing/2014/main" val="308849077"/>
                  </a:ext>
                </a:extLst>
              </a:tr>
              <a:tr h="421305">
                <a:tc>
                  <a:txBody>
                    <a:bodyPr/>
                    <a:lstStyle/>
                    <a:p>
                      <a:r>
                        <a:rPr kumimoji="1" lang="en-US" altLang="ja-JP" sz="800" dirty="0">
                          <a:solidFill>
                            <a:schemeClr val="tx1">
                              <a:lumMod val="75000"/>
                              <a:lumOff val="25000"/>
                            </a:schemeClr>
                          </a:solidFill>
                        </a:rPr>
                        <a:t>7</a:t>
                      </a:r>
                      <a:endParaRPr kumimoji="1" lang="ja-JP" altLang="en-US"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年次更新の償却不足調整処理</a:t>
                      </a:r>
                    </a:p>
                  </a:txBody>
                  <a:tcPr anchor="ctr"/>
                </a:tc>
                <a:tc>
                  <a:txBody>
                    <a:bodyPr/>
                    <a:lstStyle/>
                    <a:p>
                      <a:r>
                        <a:rPr kumimoji="1" lang="ja-JP" altLang="en-US" sz="800" b="1" dirty="0">
                          <a:solidFill>
                            <a:schemeClr val="tx1">
                              <a:lumMod val="75000"/>
                              <a:lumOff val="25000"/>
                            </a:schemeClr>
                          </a:solidFill>
                        </a:rPr>
                        <a:t>年次更新</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・会計、税務で取得価額が異なる資産について、帳簿価額による償却過不足判定に対応</a:t>
                      </a:r>
                      <a:endParaRPr kumimoji="1" lang="en-US" altLang="ja-JP"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・会計と税務で同一の金額が設定されるため、システム上は償却不足調整はされないが、システム外で管理している税務の</a:t>
                      </a:r>
                      <a:r>
                        <a:rPr lang="ja-JP" altLang="en-US" sz="800" dirty="0">
                          <a:solidFill>
                            <a:schemeClr val="tx1"/>
                          </a:solidFill>
                        </a:rPr>
                        <a:t>償却額を手作業で調整する必要がある</a:t>
                      </a:r>
                      <a:endParaRPr lang="en-US" altLang="ja-JP" sz="800" dirty="0">
                        <a:solidFill>
                          <a:schemeClr val="tx1"/>
                        </a:solidFill>
                      </a:endParaRPr>
                    </a:p>
                  </a:txBody>
                  <a:tcPr anchor="ctr"/>
                </a:tc>
                <a:tc>
                  <a:txBody>
                    <a:bodyPr/>
                    <a:lstStyle/>
                    <a:p>
                      <a:pPr algn="ctr"/>
                      <a:r>
                        <a:rPr lang="ja-JP" altLang="en-US" sz="800" b="1" dirty="0">
                          <a:solidFill>
                            <a:schemeClr val="tx1"/>
                          </a:solidFill>
                        </a:rPr>
                        <a:t>高</a:t>
                      </a:r>
                      <a:endParaRPr lang="en-US" altLang="ja-JP" sz="800" b="1" dirty="0">
                        <a:solidFill>
                          <a:schemeClr val="tx1"/>
                        </a:solidFill>
                      </a:endParaRPr>
                    </a:p>
                  </a:txBody>
                  <a:tcPr anchor="ctr"/>
                </a:tc>
                <a:extLst>
                  <a:ext uri="{0D108BD9-81ED-4DB2-BD59-A6C34878D82A}">
                    <a16:rowId xmlns:a16="http://schemas.microsoft.com/office/drawing/2014/main" val="96139847"/>
                  </a:ext>
                </a:extLst>
              </a:tr>
              <a:tr h="421305">
                <a:tc>
                  <a:txBody>
                    <a:bodyPr/>
                    <a:lstStyle/>
                    <a:p>
                      <a:endParaRPr kumimoji="1" lang="ja-JP" altLang="en-US" sz="800" dirty="0">
                        <a:solidFill>
                          <a:schemeClr val="tx1">
                            <a:lumMod val="75000"/>
                            <a:lumOff val="25000"/>
                          </a:schemeClr>
                        </a:solidFill>
                      </a:endParaRPr>
                    </a:p>
                  </a:txBody>
                  <a:tcPr anchor="ctr"/>
                </a:tc>
                <a:tc>
                  <a:txBody>
                    <a:bodyPr/>
                    <a:lstStyle/>
                    <a:p>
                      <a:endParaRPr kumimoji="1" lang="ja-JP" altLang="en-US" sz="800" dirty="0">
                        <a:solidFill>
                          <a:schemeClr val="tx1">
                            <a:lumMod val="75000"/>
                            <a:lumOff val="25000"/>
                          </a:schemeClr>
                        </a:solidFill>
                      </a:endParaRPr>
                    </a:p>
                  </a:txBody>
                  <a:tcPr anchor="ctr"/>
                </a:tc>
                <a:tc>
                  <a:txBody>
                    <a:bodyPr/>
                    <a:lstStyle/>
                    <a:p>
                      <a:r>
                        <a:rPr kumimoji="1" lang="ja-JP" altLang="en-US" sz="800" b="1" dirty="0">
                          <a:solidFill>
                            <a:schemeClr val="tx1">
                              <a:lumMod val="75000"/>
                              <a:lumOff val="25000"/>
                            </a:schemeClr>
                          </a:solidFill>
                        </a:rPr>
                        <a:t>別表十六・別表十六内訳表</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・年次更新の変更に合わせて出力内容を変更</a:t>
                      </a:r>
                      <a:endParaRPr kumimoji="1" lang="en-US" altLang="ja-JP" sz="800" dirty="0">
                        <a:solidFill>
                          <a:schemeClr val="tx1">
                            <a:lumMod val="75000"/>
                            <a:lumOff val="25000"/>
                          </a:schemeClr>
                        </a:solidFill>
                      </a:endParaRPr>
                    </a:p>
                  </a:txBody>
                  <a:tcPr anchor="ctr"/>
                </a:tc>
                <a:tc>
                  <a:txBody>
                    <a:bodyPr/>
                    <a:lstStyle/>
                    <a:p>
                      <a:r>
                        <a:rPr kumimoji="1" lang="ja-JP" altLang="en-US" sz="800" dirty="0">
                          <a:solidFill>
                            <a:schemeClr val="tx1">
                              <a:lumMod val="75000"/>
                              <a:lumOff val="25000"/>
                            </a:schemeClr>
                          </a:solidFill>
                        </a:rPr>
                        <a:t>・税務台帳の金額をシステム上で管理できないため、オペレーティングリースが含まれる場合、［別表十六出力］［別表十六内訳表］は手作業で作成</a:t>
                      </a:r>
                      <a:endParaRPr kumimoji="1" lang="en-US" altLang="ja-JP" sz="800" dirty="0">
                        <a:solidFill>
                          <a:schemeClr val="tx1">
                            <a:lumMod val="75000"/>
                            <a:lumOff val="25000"/>
                          </a:schemeClr>
                        </a:solidFill>
                      </a:endParaRPr>
                    </a:p>
                  </a:txBody>
                  <a:tcPr anchor="ctr"/>
                </a:tc>
                <a:tc>
                  <a:txBody>
                    <a:bodyPr/>
                    <a:lstStyle/>
                    <a:p>
                      <a:pPr algn="ctr"/>
                      <a:r>
                        <a:rPr kumimoji="1" lang="ja-JP" altLang="en-US" sz="800" b="1" dirty="0">
                          <a:solidFill>
                            <a:schemeClr val="tx1">
                              <a:lumMod val="75000"/>
                              <a:lumOff val="25000"/>
                            </a:schemeClr>
                          </a:solidFill>
                        </a:rPr>
                        <a:t>高</a:t>
                      </a:r>
                      <a:endParaRPr kumimoji="1" lang="en-US" altLang="ja-JP" sz="800" b="1" dirty="0">
                        <a:solidFill>
                          <a:schemeClr val="tx1">
                            <a:lumMod val="75000"/>
                            <a:lumOff val="25000"/>
                          </a:schemeClr>
                        </a:solidFill>
                      </a:endParaRPr>
                    </a:p>
                  </a:txBody>
                  <a:tcPr anchor="ctr"/>
                </a:tc>
                <a:extLst>
                  <a:ext uri="{0D108BD9-81ED-4DB2-BD59-A6C34878D82A}">
                    <a16:rowId xmlns:a16="http://schemas.microsoft.com/office/drawing/2014/main" val="1726501108"/>
                  </a:ext>
                </a:extLst>
              </a:tr>
            </a:tbl>
          </a:graphicData>
        </a:graphic>
      </p:graphicFrame>
      <p:sp>
        <p:nvSpPr>
          <p:cNvPr id="7" name="フッター プレースホルダー 4">
            <a:extLst>
              <a:ext uri="{FF2B5EF4-FFF2-40B4-BE49-F238E27FC236}">
                <a16:creationId xmlns:a16="http://schemas.microsoft.com/office/drawing/2014/main" id="{3024A30A-E8C4-A8F7-590D-EEB36EC4F33F}"/>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3838681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134</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02</a:t>
            </a:r>
            <a:r>
              <a:rPr kumimoji="1" lang="en-US" altLang="ja-JP" sz="1800" dirty="0"/>
              <a:t> </a:t>
            </a:r>
            <a:r>
              <a:rPr kumimoji="1" lang="en-US" altLang="ja-JP" sz="1800" dirty="0" err="1"/>
              <a:t>SuperStream</a:t>
            </a:r>
            <a:r>
              <a:rPr kumimoji="1" lang="en-US" altLang="ja-JP" sz="1800" dirty="0"/>
              <a:t>-NX</a:t>
            </a:r>
            <a:r>
              <a:rPr kumimoji="1" lang="ja-JP" altLang="en-US" sz="1800" dirty="0"/>
              <a:t> 固定資産管理</a:t>
            </a:r>
            <a:br>
              <a:rPr lang="en-US" altLang="ja-JP" dirty="0"/>
            </a:br>
            <a:r>
              <a:rPr lang="ja-JP" altLang="en-US" dirty="0"/>
              <a:t>その他対応</a:t>
            </a:r>
            <a:endParaRPr kumimoji="1" lang="ja-JP" altLang="en-US" dirty="0"/>
          </a:p>
        </p:txBody>
      </p:sp>
    </p:spTree>
    <p:extLst>
      <p:ext uri="{BB962C8B-B14F-4D97-AF65-F5344CB8AC3E}">
        <p14:creationId xmlns:p14="http://schemas.microsoft.com/office/powerpoint/2010/main" val="4983015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80DA-B75A-494A-0D5B-E25515F998D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FEB349C-CDCD-A7F8-B394-5BD0C5D05414}"/>
              </a:ext>
            </a:extLst>
          </p:cNvPr>
          <p:cNvSpPr>
            <a:spLocks noGrp="1"/>
          </p:cNvSpPr>
          <p:nvPr>
            <p:ph type="sldNum" sz="quarter" idx="12"/>
          </p:nvPr>
        </p:nvSpPr>
        <p:spPr/>
        <p:txBody>
          <a:bodyPr/>
          <a:lstStyle/>
          <a:p>
            <a:fld id="{78AE49ED-73EF-499C-8307-28EB0E7CF529}" type="slidenum">
              <a:rPr kumimoji="1" lang="ja-JP" altLang="en-US" smtClean="0"/>
              <a:t>135</a:t>
            </a:fld>
            <a:endParaRPr kumimoji="1" lang="ja-JP" altLang="en-US" dirty="0"/>
          </a:p>
        </p:txBody>
      </p:sp>
      <p:sp>
        <p:nvSpPr>
          <p:cNvPr id="4" name="タイトル 3">
            <a:extLst>
              <a:ext uri="{FF2B5EF4-FFF2-40B4-BE49-F238E27FC236}">
                <a16:creationId xmlns:a16="http://schemas.microsoft.com/office/drawing/2014/main" id="{F257BDF4-3459-4ACE-EFA3-CAF5696845EC}"/>
              </a:ext>
            </a:extLst>
          </p:cNvPr>
          <p:cNvSpPr>
            <a:spLocks noGrp="1"/>
          </p:cNvSpPr>
          <p:nvPr>
            <p:ph type="title"/>
          </p:nvPr>
        </p:nvSpPr>
        <p:spPr>
          <a:xfrm>
            <a:off x="358775" y="267494"/>
            <a:ext cx="7489589" cy="584267"/>
          </a:xfrm>
          <a:noFill/>
        </p:spPr>
        <p:txBody>
          <a:bodyPr/>
          <a:lstStyle/>
          <a:p>
            <a:r>
              <a:rPr kumimoji="1" lang="en-US" altLang="ja-JP" sz="2400" dirty="0" err="1"/>
              <a:t>SuperStream</a:t>
            </a:r>
            <a:r>
              <a:rPr kumimoji="1" lang="en-US" altLang="ja-JP" sz="2400" dirty="0"/>
              <a:t>-NX </a:t>
            </a:r>
            <a:r>
              <a:rPr lang="ja-JP" altLang="en-US" sz="2400" dirty="0"/>
              <a:t>固定</a:t>
            </a:r>
            <a:r>
              <a:rPr lang="ja-JP" altLang="en-US" sz="2400"/>
              <a:t>資産管理</a:t>
            </a:r>
            <a:br>
              <a:rPr kumimoji="1" lang="ja-JP" altLang="en-US" dirty="0"/>
            </a:br>
            <a:r>
              <a:rPr lang="ja-JP" altLang="en-US" sz="1800" kern="100" dirty="0">
                <a:latin typeface="+mn-ea"/>
                <a:cs typeface="Times New Roman" panose="02020603050405020304" pitchFamily="18" charset="0"/>
              </a:rPr>
              <a:t>その他対応</a:t>
            </a:r>
            <a:endParaRPr kumimoji="1" lang="ja-JP" altLang="en-US" sz="1800" dirty="0"/>
          </a:p>
        </p:txBody>
      </p:sp>
      <p:sp>
        <p:nvSpPr>
          <p:cNvPr id="10" name="コンテンツ プレースホルダー 5">
            <a:extLst>
              <a:ext uri="{FF2B5EF4-FFF2-40B4-BE49-F238E27FC236}">
                <a16:creationId xmlns:a16="http://schemas.microsoft.com/office/drawing/2014/main" id="{FE888F63-4E11-E999-A115-3100882FFE0C}"/>
              </a:ext>
            </a:extLst>
          </p:cNvPr>
          <p:cNvSpPr txBox="1">
            <a:spLocks/>
          </p:cNvSpPr>
          <p:nvPr/>
        </p:nvSpPr>
        <p:spPr>
          <a:xfrm>
            <a:off x="146754" y="879064"/>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graphicFrame>
        <p:nvGraphicFramePr>
          <p:cNvPr id="11" name="表 8">
            <a:extLst>
              <a:ext uri="{FF2B5EF4-FFF2-40B4-BE49-F238E27FC236}">
                <a16:creationId xmlns:a16="http://schemas.microsoft.com/office/drawing/2014/main" id="{39D82B99-2AAD-E71B-6A64-5886B50323E7}"/>
              </a:ext>
            </a:extLst>
          </p:cNvPr>
          <p:cNvGraphicFramePr>
            <a:graphicFrameLocks noGrp="1"/>
          </p:cNvGraphicFramePr>
          <p:nvPr/>
        </p:nvGraphicFramePr>
        <p:xfrm>
          <a:off x="222709" y="1109019"/>
          <a:ext cx="8698581" cy="3443531"/>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1392985">
                  <a:extLst>
                    <a:ext uri="{9D8B030D-6E8A-4147-A177-3AD203B41FA5}">
                      <a16:colId xmlns:a16="http://schemas.microsoft.com/office/drawing/2014/main" val="4219559679"/>
                    </a:ext>
                  </a:extLst>
                </a:gridCol>
                <a:gridCol w="5364596">
                  <a:extLst>
                    <a:ext uri="{9D8B030D-6E8A-4147-A177-3AD203B41FA5}">
                      <a16:colId xmlns:a16="http://schemas.microsoft.com/office/drawing/2014/main" val="1341167975"/>
                    </a:ext>
                  </a:extLst>
                </a:gridCol>
                <a:gridCol w="764859">
                  <a:extLst>
                    <a:ext uri="{9D8B030D-6E8A-4147-A177-3AD203B41FA5}">
                      <a16:colId xmlns:a16="http://schemas.microsoft.com/office/drawing/2014/main" val="1341817023"/>
                    </a:ext>
                  </a:extLst>
                </a:gridCol>
                <a:gridCol w="949294">
                  <a:extLst>
                    <a:ext uri="{9D8B030D-6E8A-4147-A177-3AD203B41FA5}">
                      <a16:colId xmlns:a16="http://schemas.microsoft.com/office/drawing/2014/main" val="2783956275"/>
                    </a:ext>
                  </a:extLst>
                </a:gridCol>
              </a:tblGrid>
              <a:tr h="212298">
                <a:tc>
                  <a:txBody>
                    <a:bodyPr/>
                    <a:lstStyle/>
                    <a:p>
                      <a:endParaRPr kumimoji="1" lang="ja-JP" altLang="en-US" sz="7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7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7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7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7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34306">
                <a:tc>
                  <a:txBody>
                    <a:bodyPr/>
                    <a:lstStyle/>
                    <a:p>
                      <a:r>
                        <a:rPr kumimoji="1" lang="ja-JP" altLang="en-US" sz="700" dirty="0">
                          <a:solidFill>
                            <a:schemeClr val="tx1">
                              <a:lumMod val="75000"/>
                              <a:lumOff val="25000"/>
                            </a:schemeClr>
                          </a:solidFill>
                        </a:rPr>
                        <a:t>１</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lumMod val="75000"/>
                              <a:lumOff val="25000"/>
                            </a:schemeClr>
                          </a:solidFill>
                        </a:rPr>
                        <a:t>使用権資産の取得価額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700" b="1" dirty="0">
                          <a:solidFill>
                            <a:schemeClr val="tx1">
                              <a:lumMod val="75000"/>
                              <a:lumOff val="25000"/>
                            </a:schemeClr>
                          </a:solidFill>
                        </a:rPr>
                        <a:t>リースの入力・取込</a:t>
                      </a:r>
                      <a:r>
                        <a:rPr kumimoji="1" lang="ja-JP" altLang="en-US" sz="700" b="1" dirty="0">
                          <a:solidFill>
                            <a:schemeClr val="tx1">
                              <a:lumMod val="75000"/>
                              <a:lumOff val="25000"/>
                            </a:schemeClr>
                          </a:solidFill>
                        </a:rPr>
                        <a:t>　　　</a:t>
                      </a:r>
                      <a:endParaRPr kumimoji="1" lang="en-US" altLang="ja-JP" sz="700" b="1" dirty="0">
                        <a:solidFill>
                          <a:schemeClr val="tx1">
                            <a:lumMod val="75000"/>
                            <a:lumOff val="25000"/>
                          </a:schemeClr>
                        </a:solidFill>
                      </a:endParaRPr>
                    </a:p>
                    <a:p>
                      <a:r>
                        <a:rPr lang="ja-JP" altLang="en-US" sz="700" dirty="0">
                          <a:solidFill>
                            <a:schemeClr val="tx1">
                              <a:lumMod val="75000"/>
                              <a:lumOff val="25000"/>
                            </a:schemeClr>
                          </a:solidFill>
                        </a:rPr>
                        <a:t>付随費用やインセンティブ等を明細として入力できるようにし、</a:t>
                      </a:r>
                      <a:r>
                        <a:rPr lang="zh-TW" altLang="en-US" sz="700" dirty="0">
                          <a:solidFill>
                            <a:schemeClr val="tx1">
                              <a:lumMod val="75000"/>
                              <a:lumOff val="25000"/>
                            </a:schemeClr>
                          </a:solidFill>
                        </a:rPr>
                        <a:t>割引現在価値≠取得価額</a:t>
                      </a:r>
                      <a:r>
                        <a:rPr lang="ja-JP" altLang="en-US" sz="700" dirty="0">
                          <a:solidFill>
                            <a:schemeClr val="tx1">
                              <a:lumMod val="75000"/>
                              <a:lumOff val="25000"/>
                            </a:schemeClr>
                          </a:solidFill>
                        </a:rPr>
                        <a:t>で登録できるように対応　　　　　　　　　　　</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24036">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700" b="1" dirty="0">
                          <a:solidFill>
                            <a:schemeClr val="tx1">
                              <a:lumMod val="75000"/>
                              <a:lumOff val="25000"/>
                            </a:schemeClr>
                          </a:solidFill>
                        </a:rPr>
                        <a:t>固定資産仕訳データ作成</a:t>
                      </a:r>
                      <a:endParaRPr lang="en-US" altLang="ja-JP" sz="700" b="1" dirty="0">
                        <a:solidFill>
                          <a:schemeClr val="tx1">
                            <a:lumMod val="75000"/>
                            <a:lumOff val="25000"/>
                          </a:schemeClr>
                        </a:solidFill>
                      </a:endParaRPr>
                    </a:p>
                    <a:p>
                      <a:r>
                        <a:rPr lang="ja-JP" altLang="en-US" sz="700" dirty="0">
                          <a:solidFill>
                            <a:schemeClr val="tx1">
                              <a:lumMod val="75000"/>
                              <a:lumOff val="25000"/>
                            </a:schemeClr>
                          </a:solidFill>
                        </a:rPr>
                        <a:t>複数明細が存在する場合、本体リース以外は新たに追加する取得貸方科目で仕訳明細を作成するように対応</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700" dirty="0">
                          <a:solidFill>
                            <a:schemeClr val="tx1">
                              <a:lumMod val="75000"/>
                              <a:lumOff val="25000"/>
                            </a:schemeClr>
                          </a:solidFill>
                        </a:rPr>
                        <a:t>-</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700" dirty="0">
                          <a:solidFill>
                            <a:schemeClr val="tx1">
                              <a:lumMod val="75000"/>
                              <a:lumOff val="25000"/>
                            </a:schemeClr>
                          </a:solidFill>
                        </a:rPr>
                        <a:t>〇</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08896">
                <a:tc>
                  <a:txBody>
                    <a:bodyPr/>
                    <a:lstStyle/>
                    <a:p>
                      <a:r>
                        <a:rPr kumimoji="1" lang="ja-JP" altLang="en-US" sz="700" dirty="0">
                          <a:solidFill>
                            <a:schemeClr val="tx1">
                              <a:lumMod val="75000"/>
                              <a:lumOff val="25000"/>
                            </a:schemeClr>
                          </a:solidFill>
                        </a:rPr>
                        <a:t>２</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chemeClr val="tx1">
                              <a:lumMod val="75000"/>
                              <a:lumOff val="25000"/>
                            </a:schemeClr>
                          </a:solidFill>
                        </a:rPr>
                        <a:t>フリーレント機能</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700" b="1" dirty="0">
                          <a:solidFill>
                            <a:schemeClr val="tx1">
                              <a:lumMod val="75000"/>
                              <a:lumOff val="25000"/>
                            </a:schemeClr>
                          </a:solidFill>
                        </a:rPr>
                        <a:t>リースの入力・取込</a:t>
                      </a:r>
                      <a:endParaRPr lang="en-US" altLang="ja-JP" sz="700" b="1" dirty="0">
                        <a:solidFill>
                          <a:schemeClr val="tx1">
                            <a:lumMod val="75000"/>
                            <a:lumOff val="25000"/>
                          </a:schemeClr>
                        </a:solidFill>
                      </a:endParaRPr>
                    </a:p>
                    <a:p>
                      <a:r>
                        <a:rPr lang="ja-JP" altLang="en-US" sz="700" dirty="0">
                          <a:solidFill>
                            <a:schemeClr val="tx1">
                              <a:lumMod val="75000"/>
                              <a:lumOff val="25000"/>
                            </a:schemeClr>
                          </a:solidFill>
                        </a:rPr>
                        <a:t>フリーレント期間を入力できるように対応</a:t>
                      </a:r>
                      <a:endParaRPr lang="en-US" altLang="ja-JP" sz="700" dirty="0">
                        <a:solidFill>
                          <a:schemeClr val="tx1">
                            <a:lumMod val="75000"/>
                            <a:lumOff val="25000"/>
                          </a:schemeClr>
                        </a:solidFill>
                      </a:endParaRPr>
                    </a:p>
                    <a:p>
                      <a:r>
                        <a:rPr kumimoji="1" lang="ja-JP" altLang="en-US" sz="700" dirty="0">
                          <a:solidFill>
                            <a:schemeClr val="tx1">
                              <a:lumMod val="75000"/>
                              <a:lumOff val="25000"/>
                            </a:schemeClr>
                          </a:solidFill>
                        </a:rPr>
                        <a:t>スケジュールの自動作成時、フリーレント期間を考慮するように対応</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700" dirty="0">
                          <a:solidFill>
                            <a:schemeClr val="tx1">
                              <a:lumMod val="75000"/>
                              <a:lumOff val="25000"/>
                            </a:schemeClr>
                          </a:solidFill>
                        </a:rPr>
                        <a:t>-</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700" strike="sngStrike" baseline="0" dirty="0">
                          <a:solidFill>
                            <a:srgbClr val="FF0000"/>
                          </a:solidFill>
                        </a:rPr>
                        <a:t>〇</a:t>
                      </a:r>
                      <a:endParaRPr lang="en-US" altLang="ja-JP" sz="700" strike="sngStrike" baseline="0" dirty="0">
                        <a:solidFill>
                          <a:srgbClr val="FF0000"/>
                        </a:solidFill>
                      </a:endParaRPr>
                    </a:p>
                    <a:p>
                      <a:pPr algn="ctr"/>
                      <a:r>
                        <a:rPr lang="ja-JP" altLang="en-US" sz="700" dirty="0">
                          <a:solidFill>
                            <a:srgbClr val="FF0000"/>
                          </a:solidFill>
                        </a:rPr>
                        <a:t>⇒対応時期検討中</a:t>
                      </a:r>
                      <a:endParaRPr lang="en-US" altLang="ja-JP" sz="7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rgbClr val="FF0000"/>
                          </a:solidFill>
                        </a:rPr>
                        <a:t>フリーレント物件一覧表（新規追加機能）</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支払と同時に費用計上の内訳と残額を確認できる帳票を新規追加</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700" dirty="0">
                          <a:solidFill>
                            <a:schemeClr val="tx1">
                              <a:lumMod val="75000"/>
                              <a:lumOff val="25000"/>
                            </a:schemeClr>
                          </a:solidFill>
                        </a:rPr>
                        <a:t>-</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700" strike="sngStrike" baseline="0" dirty="0">
                          <a:solidFill>
                            <a:srgbClr val="FF0000"/>
                          </a:solidFill>
                        </a:rPr>
                        <a:t>〇</a:t>
                      </a:r>
                      <a:endParaRPr lang="en-US" altLang="ja-JP" sz="700" strike="sngStrike" baseline="0" dirty="0">
                        <a:solidFill>
                          <a:srgbClr val="FF0000"/>
                        </a:solidFill>
                      </a:endParaRPr>
                    </a:p>
                    <a:p>
                      <a:pPr algn="ctr"/>
                      <a:r>
                        <a:rPr lang="ja-JP" altLang="en-US" sz="700" dirty="0">
                          <a:solidFill>
                            <a:srgbClr val="FF0000"/>
                          </a:solidFill>
                        </a:rPr>
                        <a:t>⇒対応時期検討中</a:t>
                      </a:r>
                      <a:endParaRPr lang="en-US" altLang="ja-JP" sz="7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700" b="1" dirty="0">
                          <a:solidFill>
                            <a:schemeClr val="tx1">
                              <a:lumMod val="75000"/>
                              <a:lumOff val="25000"/>
                            </a:schemeClr>
                          </a:solidFill>
                        </a:rPr>
                        <a:t>リースの各種帳票</a:t>
                      </a:r>
                      <a:endParaRPr lang="en-US" altLang="ja-JP" sz="700" b="1" dirty="0">
                        <a:solidFill>
                          <a:schemeClr val="tx1">
                            <a:lumMod val="75000"/>
                            <a:lumOff val="25000"/>
                          </a:schemeClr>
                        </a:solidFill>
                      </a:endParaRPr>
                    </a:p>
                    <a:p>
                      <a:r>
                        <a:rPr lang="ja-JP" altLang="en-US" sz="700" dirty="0">
                          <a:solidFill>
                            <a:schemeClr val="tx1">
                              <a:lumMod val="75000"/>
                              <a:lumOff val="25000"/>
                            </a:schemeClr>
                          </a:solidFill>
                        </a:rPr>
                        <a:t>フリーレント期間を出力するように対応</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700" dirty="0">
                          <a:solidFill>
                            <a:schemeClr val="tx1">
                              <a:lumMod val="75000"/>
                              <a:lumOff val="25000"/>
                            </a:schemeClr>
                          </a:solidFill>
                        </a:rPr>
                        <a:t>-</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700" strike="sngStrike" baseline="0" dirty="0">
                          <a:solidFill>
                            <a:srgbClr val="FF0000"/>
                          </a:solidFill>
                        </a:rPr>
                        <a:t>〇</a:t>
                      </a:r>
                      <a:endParaRPr lang="en-US" altLang="ja-JP" sz="700" strike="sngStrike" baseline="0" dirty="0">
                        <a:solidFill>
                          <a:srgbClr val="FF0000"/>
                        </a:solidFill>
                      </a:endParaRPr>
                    </a:p>
                    <a:p>
                      <a:pPr algn="ctr"/>
                      <a:r>
                        <a:rPr lang="ja-JP" altLang="en-US" sz="700" dirty="0">
                          <a:solidFill>
                            <a:srgbClr val="FF0000"/>
                          </a:solidFill>
                        </a:rPr>
                        <a:t>⇒対応時期検討中</a:t>
                      </a:r>
                      <a:endParaRPr lang="en-US" altLang="ja-JP" sz="7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lumMod val="75000"/>
                              <a:lumOff val="25000"/>
                            </a:schemeClr>
                          </a:solidFill>
                        </a:rPr>
                        <a:t>リース仕訳データ作成・リース支払データ作成</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フリーレント期間を考慮した計上・支払仕訳の作成</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700" dirty="0">
                          <a:solidFill>
                            <a:schemeClr val="tx1">
                              <a:lumMod val="75000"/>
                              <a:lumOff val="25000"/>
                            </a:schemeClr>
                          </a:solidFill>
                        </a:rPr>
                        <a:t>-</a:t>
                      </a:r>
                      <a:endParaRPr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700" strike="sngStrike" baseline="0" dirty="0">
                          <a:solidFill>
                            <a:srgbClr val="FF0000"/>
                          </a:solidFill>
                        </a:rPr>
                        <a:t>〇</a:t>
                      </a:r>
                      <a:endParaRPr lang="en-US" altLang="ja-JP" sz="700" strike="sngStrike" baseline="0" dirty="0">
                        <a:solidFill>
                          <a:srgbClr val="FF0000"/>
                        </a:solidFill>
                      </a:endParaRPr>
                    </a:p>
                    <a:p>
                      <a:pPr algn="ctr"/>
                      <a:r>
                        <a:rPr lang="ja-JP" altLang="en-US" sz="700" dirty="0">
                          <a:solidFill>
                            <a:srgbClr val="FF0000"/>
                          </a:solidFill>
                        </a:rPr>
                        <a:t>⇒対応時期検討中</a:t>
                      </a:r>
                      <a:endParaRPr lang="en-US" altLang="ja-JP" sz="7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r h="308773">
                <a:tc>
                  <a:txBody>
                    <a:bodyPr/>
                    <a:lstStyle/>
                    <a:p>
                      <a:r>
                        <a:rPr kumimoji="1" lang="ja-JP" altLang="en-US" sz="700" dirty="0">
                          <a:solidFill>
                            <a:schemeClr val="tx1">
                              <a:lumMod val="75000"/>
                              <a:lumOff val="25000"/>
                            </a:schemeClr>
                          </a:solidFill>
                        </a:rPr>
                        <a:t>３</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lumMod val="75000"/>
                              <a:lumOff val="25000"/>
                            </a:schemeClr>
                          </a:solidFill>
                        </a:rPr>
                        <a:t>リース帳票の強化</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chemeClr val="tx1">
                              <a:lumMod val="75000"/>
                              <a:lumOff val="25000"/>
                            </a:schemeClr>
                          </a:solidFill>
                        </a:rPr>
                        <a:t>リース債務内訳表</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リース債務、消費税債務、税込リースを</a:t>
                      </a:r>
                      <a:r>
                        <a:rPr kumimoji="1" lang="en-US" altLang="ja-JP" sz="700" dirty="0">
                          <a:solidFill>
                            <a:schemeClr val="tx1">
                              <a:lumMod val="75000"/>
                              <a:lumOff val="25000"/>
                            </a:schemeClr>
                          </a:solidFill>
                        </a:rPr>
                        <a:t>5</a:t>
                      </a:r>
                      <a:r>
                        <a:rPr kumimoji="1" lang="ja-JP" altLang="en-US" sz="700" dirty="0">
                          <a:solidFill>
                            <a:schemeClr val="tx1">
                              <a:lumMod val="75000"/>
                              <a:lumOff val="25000"/>
                            </a:schemeClr>
                          </a:solidFill>
                        </a:rPr>
                        <a:t>年後まで年度別に出力できるように対応</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284528"/>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rgbClr val="FF0000"/>
                          </a:solidFill>
                        </a:rPr>
                        <a:t>賃貸借リース一覧表（新規追加機能）</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短期リース、少額リース毎に支払リース料や未払いリース料を出力する新帳票を追加</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7308975"/>
                  </a:ext>
                </a:extLst>
              </a:tr>
              <a:tr h="308773">
                <a:tc>
                  <a:txBody>
                    <a:bodyPr/>
                    <a:lstStyle/>
                    <a:p>
                      <a:r>
                        <a:rPr kumimoji="1" lang="ja-JP" altLang="en-US" sz="700" dirty="0">
                          <a:solidFill>
                            <a:schemeClr val="tx1">
                              <a:lumMod val="75000"/>
                              <a:lumOff val="25000"/>
                            </a:schemeClr>
                          </a:solidFill>
                        </a:rPr>
                        <a:t>４</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lumMod val="75000"/>
                              <a:lumOff val="25000"/>
                            </a:schemeClr>
                          </a:solidFill>
                        </a:rPr>
                        <a:t>年次更新の償却不足調整処理</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700" b="1" dirty="0">
                          <a:solidFill>
                            <a:schemeClr val="tx1">
                              <a:lumMod val="75000"/>
                              <a:lumOff val="25000"/>
                            </a:schemeClr>
                          </a:solidFill>
                        </a:rPr>
                        <a:t>年次更新</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償却額による償却過不足判定に加え、帳簿価額による償却過不足判定を追加</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3944157"/>
                  </a:ext>
                </a:extLst>
              </a:tr>
              <a:tr h="308773">
                <a:tc>
                  <a:txBody>
                    <a:bodyPr/>
                    <a:lstStyle/>
                    <a:p>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700" b="1" dirty="0">
                          <a:solidFill>
                            <a:schemeClr val="tx1">
                              <a:lumMod val="75000"/>
                              <a:lumOff val="25000"/>
                            </a:schemeClr>
                          </a:solidFill>
                        </a:rPr>
                        <a:t>別表十六（内訳表）</a:t>
                      </a:r>
                      <a:endParaRPr kumimoji="1" lang="en-US" altLang="ja-JP" sz="700" b="1" dirty="0">
                        <a:solidFill>
                          <a:schemeClr val="tx1">
                            <a:lumMod val="75000"/>
                            <a:lumOff val="25000"/>
                          </a:schemeClr>
                        </a:solidFill>
                      </a:endParaRPr>
                    </a:p>
                    <a:p>
                      <a:r>
                        <a:rPr kumimoji="1" lang="ja-JP" altLang="en-US" sz="700" dirty="0">
                          <a:solidFill>
                            <a:schemeClr val="tx1">
                              <a:lumMod val="75000"/>
                              <a:lumOff val="25000"/>
                            </a:schemeClr>
                          </a:solidFill>
                        </a:rPr>
                        <a:t>年次更新の変更に合わせて出力内容を変更</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lumMod val="75000"/>
                              <a:lumOff val="25000"/>
                            </a:schemeClr>
                          </a:solidFill>
                        </a:rPr>
                        <a:t>〇</a:t>
                      </a:r>
                      <a:endParaRPr kumimoji="1" lang="en-US" altLang="ja-JP" sz="7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55584519"/>
                  </a:ext>
                </a:extLst>
              </a:tr>
            </a:tbl>
          </a:graphicData>
        </a:graphic>
      </p:graphicFrame>
      <p:sp>
        <p:nvSpPr>
          <p:cNvPr id="12" name="テキスト ボックス 11">
            <a:extLst>
              <a:ext uri="{FF2B5EF4-FFF2-40B4-BE49-F238E27FC236}">
                <a16:creationId xmlns:a16="http://schemas.microsoft.com/office/drawing/2014/main" id="{51F2F5CB-15F0-6EDC-FAF9-15CFFABCB549}"/>
              </a:ext>
            </a:extLst>
          </p:cNvPr>
          <p:cNvSpPr txBox="1"/>
          <p:nvPr/>
        </p:nvSpPr>
        <p:spPr>
          <a:xfrm>
            <a:off x="141014" y="4552550"/>
            <a:ext cx="5043054" cy="215444"/>
          </a:xfrm>
          <a:prstGeom prst="rect">
            <a:avLst/>
          </a:prstGeom>
          <a:noFill/>
        </p:spPr>
        <p:txBody>
          <a:bodyPr wrap="square">
            <a:spAutoFit/>
          </a:bodyPr>
          <a:lstStyle/>
          <a:p>
            <a:r>
              <a:rPr kumimoji="1" lang="en-US" altLang="ja-JP" sz="800" dirty="0">
                <a:solidFill>
                  <a:schemeClr val="tx1">
                    <a:lumMod val="75000"/>
                    <a:lumOff val="25000"/>
                  </a:schemeClr>
                </a:solidFill>
              </a:rPr>
              <a:t>※</a:t>
            </a:r>
            <a:r>
              <a:rPr lang="en-US" altLang="ja-JP" sz="800" dirty="0">
                <a:solidFill>
                  <a:schemeClr val="tx1">
                    <a:lumMod val="75000"/>
                    <a:lumOff val="25000"/>
                  </a:schemeClr>
                </a:solidFill>
              </a:rPr>
              <a:t>2025</a:t>
            </a:r>
            <a:r>
              <a:rPr lang="ja-JP" altLang="en-US" sz="800" dirty="0">
                <a:solidFill>
                  <a:schemeClr val="tx1">
                    <a:lumMod val="75000"/>
                    <a:lumOff val="25000"/>
                  </a:schemeClr>
                </a:solidFill>
              </a:rPr>
              <a:t>年版製品説明会資料からの変更　</a:t>
            </a:r>
            <a:r>
              <a:rPr lang="ja-JP" altLang="en-US" sz="800" dirty="0"/>
              <a:t>新規帳票「年度別リース負債内訳表（仮称）」追加はなし　</a:t>
            </a:r>
            <a:endParaRPr kumimoji="1" lang="en-US" altLang="ja-JP" sz="800" dirty="0"/>
          </a:p>
        </p:txBody>
      </p:sp>
      <p:sp>
        <p:nvSpPr>
          <p:cNvPr id="3" name="フッター プレースホルダー 4">
            <a:extLst>
              <a:ext uri="{FF2B5EF4-FFF2-40B4-BE49-F238E27FC236}">
                <a16:creationId xmlns:a16="http://schemas.microsoft.com/office/drawing/2014/main" id="{2BF69AB0-B3D1-D878-B55D-ECE7B1FE1AEC}"/>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85247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a:t>
            </a:r>
            <a:r>
              <a:rPr lang="ja-JP" altLang="en-US" sz="2400" dirty="0">
                <a:latin typeface="+mn-ea"/>
              </a:rPr>
              <a:t> </a:t>
            </a:r>
            <a:r>
              <a:rPr lang="ja-JP" altLang="en-US" sz="1400" dirty="0">
                <a:latin typeface="+mn-ea"/>
              </a:rPr>
              <a:t>移行方法のご案内</a:t>
            </a:r>
            <a:br>
              <a:rPr lang="en-US" altLang="ja-JP" sz="2800" dirty="0"/>
            </a:br>
            <a:r>
              <a:rPr lang="ja-JP" altLang="en-US" sz="1800" dirty="0"/>
              <a:t>４．電債管理システムの画面構成について</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D4369700-C44F-428A-B184-9D41B8098FCA}"/>
              </a:ext>
            </a:extLst>
          </p:cNvPr>
          <p:cNvSpPr txBox="1">
            <a:spLocks/>
          </p:cNvSpPr>
          <p:nvPr/>
        </p:nvSpPr>
        <p:spPr>
          <a:xfrm>
            <a:off x="358775" y="940740"/>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移行に伴う追加機能一覧</a:t>
            </a:r>
            <a:endParaRPr lang="en-US" altLang="ja-JP" sz="1400" b="1" dirty="0">
              <a:solidFill>
                <a:schemeClr val="tx2"/>
              </a:solidFill>
            </a:endParaRPr>
          </a:p>
        </p:txBody>
      </p:sp>
      <p:graphicFrame>
        <p:nvGraphicFramePr>
          <p:cNvPr id="10" name="表 9">
            <a:extLst>
              <a:ext uri="{FF2B5EF4-FFF2-40B4-BE49-F238E27FC236}">
                <a16:creationId xmlns:a16="http://schemas.microsoft.com/office/drawing/2014/main" id="{4426877A-96CC-405D-A887-C74E123F586B}"/>
              </a:ext>
            </a:extLst>
          </p:cNvPr>
          <p:cNvGraphicFramePr>
            <a:graphicFrameLocks noGrp="1"/>
          </p:cNvGraphicFramePr>
          <p:nvPr>
            <p:extLst>
              <p:ext uri="{D42A27DB-BD31-4B8C-83A1-F6EECF244321}">
                <p14:modId xmlns:p14="http://schemas.microsoft.com/office/powerpoint/2010/main" val="2030042960"/>
              </p:ext>
            </p:extLst>
          </p:nvPr>
        </p:nvGraphicFramePr>
        <p:xfrm>
          <a:off x="360976" y="1156764"/>
          <a:ext cx="8243024" cy="1244530"/>
        </p:xfrm>
        <a:graphic>
          <a:graphicData uri="http://schemas.openxmlformats.org/drawingml/2006/table">
            <a:tbl>
              <a:tblPr firstRow="1" bandRow="1">
                <a:tableStyleId>{21E4AEA4-8DFA-4A89-87EB-49C32662AFE0}</a:tableStyleId>
              </a:tblPr>
              <a:tblGrid>
                <a:gridCol w="1943494">
                  <a:extLst>
                    <a:ext uri="{9D8B030D-6E8A-4147-A177-3AD203B41FA5}">
                      <a16:colId xmlns:a16="http://schemas.microsoft.com/office/drawing/2014/main" val="2522734468"/>
                    </a:ext>
                  </a:extLst>
                </a:gridCol>
                <a:gridCol w="1943494">
                  <a:extLst>
                    <a:ext uri="{9D8B030D-6E8A-4147-A177-3AD203B41FA5}">
                      <a16:colId xmlns:a16="http://schemas.microsoft.com/office/drawing/2014/main" val="2364541098"/>
                    </a:ext>
                  </a:extLst>
                </a:gridCol>
                <a:gridCol w="4356036">
                  <a:extLst>
                    <a:ext uri="{9D8B030D-6E8A-4147-A177-3AD203B41FA5}">
                      <a16:colId xmlns:a16="http://schemas.microsoft.com/office/drawing/2014/main" val="2490491458"/>
                    </a:ext>
                  </a:extLst>
                </a:gridCol>
              </a:tblGrid>
              <a:tr h="222610">
                <a:tc>
                  <a:txBody>
                    <a:bodyPr/>
                    <a:lstStyle/>
                    <a:p>
                      <a:r>
                        <a:rPr kumimoji="1" lang="ja-JP" altLang="en-US" sz="900" dirty="0"/>
                        <a:t>旧機能名</a:t>
                      </a:r>
                    </a:p>
                  </a:txBody>
                  <a:tcPr anchor="ctr"/>
                </a:tc>
                <a:tc>
                  <a:txBody>
                    <a:bodyPr/>
                    <a:lstStyle/>
                    <a:p>
                      <a:r>
                        <a:rPr kumimoji="1" lang="ja-JP" altLang="en-US" sz="900" dirty="0"/>
                        <a:t>新機能名</a:t>
                      </a:r>
                    </a:p>
                  </a:txBody>
                  <a:tcPr anchor="ctr"/>
                </a:tc>
                <a:tc>
                  <a:txBody>
                    <a:bodyPr/>
                    <a:lstStyle/>
                    <a:p>
                      <a:r>
                        <a:rPr kumimoji="1" lang="ja-JP" altLang="en-US" sz="900" dirty="0"/>
                        <a:t>概要</a:t>
                      </a:r>
                    </a:p>
                  </a:txBody>
                  <a:tcPr anchor="ctr"/>
                </a:tc>
                <a:extLst>
                  <a:ext uri="{0D108BD9-81ED-4DB2-BD59-A6C34878D82A}">
                    <a16:rowId xmlns:a16="http://schemas.microsoft.com/office/drawing/2014/main" val="3284721616"/>
                  </a:ext>
                </a:extLst>
              </a:tr>
              <a:tr h="203186">
                <a:tc>
                  <a:txBody>
                    <a:bodyPr/>
                    <a:lstStyle/>
                    <a:p>
                      <a:pPr marL="0" marR="0" lvl="0" indent="0" algn="l" defTabSz="914400" rtl="0" eaLnBrk="0" fontAlgn="t" latinLnBrk="0" hangingPunct="0">
                        <a:lnSpc>
                          <a:spcPct val="10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会社方針マスタ登録</a:t>
                      </a:r>
                    </a:p>
                  </a:txBody>
                  <a:tcPr marL="72000" marT="0" marB="0" anchor="ctr"/>
                </a:tc>
                <a:tc>
                  <a:txBody>
                    <a:bodyPr/>
                    <a:lstStyle/>
                    <a:p>
                      <a:pPr marL="0" marR="0" lvl="0" indent="0" algn="l" defTabSz="914400" rtl="0" eaLnBrk="0" fontAlgn="t" latinLnBrk="0" hangingPunct="0">
                        <a:lnSpc>
                          <a:spcPct val="100000"/>
                        </a:lnSpc>
                        <a:spcBef>
                          <a:spcPct val="2000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会社方針マスタ登録</a:t>
                      </a:r>
                    </a:p>
                  </a:txBody>
                  <a:tcPr marL="72000" marT="0" marB="0" anchor="ctr"/>
                </a:tc>
                <a:tc rowSpan="5">
                  <a:txBody>
                    <a:bodyPr/>
                    <a:lstStyle/>
                    <a:p>
                      <a:pPr marL="0" marR="0" lvl="0" indent="0" algn="l" defTabSz="914400" rtl="0" eaLnBrk="0" fontAlgn="ctr" latinLnBrk="0" hangingPunct="0">
                        <a:lnSpc>
                          <a:spcPts val="1500"/>
                        </a:lnSpc>
                        <a:spcBef>
                          <a:spcPct val="20000"/>
                        </a:spcBef>
                        <a:spcAft>
                          <a:spcPct val="0"/>
                        </a:spcAft>
                        <a:buClrTx/>
                        <a:buSzPct val="75000"/>
                        <a:buFontTx/>
                        <a:buNone/>
                        <a:tabLst/>
                      </a:pPr>
                      <a:r>
                        <a:rPr kumimoji="1" lang="ja-JP" altLang="en-US" sz="900" b="0" i="0" u="none" strike="noStrike" cap="none" normalizeH="0" baseline="0" dirty="0">
                          <a:ln>
                            <a:noFill/>
                          </a:ln>
                          <a:solidFill>
                            <a:schemeClr val="tx1"/>
                          </a:solidFill>
                          <a:effectLst/>
                          <a:latin typeface="+mn-ea"/>
                          <a:ea typeface="+mn-ea"/>
                        </a:rPr>
                        <a:t>電債管理システムでは新たに左記の画面が追加されます</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0" fontAlgn="ctr" latinLnBrk="0" hangingPunct="0">
                        <a:lnSpc>
                          <a:spcPts val="1500"/>
                        </a:lnSpc>
                        <a:spcBef>
                          <a:spcPct val="20000"/>
                        </a:spcBef>
                        <a:spcAft>
                          <a:spcPct val="0"/>
                        </a:spcAft>
                        <a:buClrTx/>
                        <a:buSzPct val="75000"/>
                        <a:buFontTx/>
                        <a:buNone/>
                        <a:tabLst/>
                      </a:pPr>
                      <a:r>
                        <a:rPr kumimoji="1" lang="ja-JP" altLang="en-US" sz="900" b="0" i="0" u="none" strike="noStrike" cap="none" normalizeH="0" baseline="0" dirty="0">
                          <a:ln>
                            <a:noFill/>
                          </a:ln>
                          <a:solidFill>
                            <a:schemeClr val="tx1"/>
                          </a:solidFill>
                          <a:effectLst/>
                          <a:latin typeface="+mn-ea"/>
                          <a:ea typeface="+mn-ea"/>
                        </a:rPr>
                        <a:t>追加された新画面では電債管理システム用の登録項目のみ用意されます</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0" fontAlgn="ctr" latinLnBrk="0" hangingPunct="0">
                        <a:lnSpc>
                          <a:spcPts val="1500"/>
                        </a:lnSpc>
                        <a:spcBef>
                          <a:spcPct val="20000"/>
                        </a:spcBef>
                        <a:spcAft>
                          <a:spcPct val="0"/>
                        </a:spcAft>
                        <a:buClrTx/>
                        <a:buSzPct val="75000"/>
                        <a:buFontTx/>
                        <a:buNone/>
                        <a:tabLst/>
                      </a:pPr>
                      <a:r>
                        <a:rPr kumimoji="1" lang="ja-JP" altLang="en-US" sz="900" b="0" i="0" u="none" strike="noStrike" cap="none" normalizeH="0" baseline="0" dirty="0">
                          <a:ln>
                            <a:noFill/>
                          </a:ln>
                          <a:solidFill>
                            <a:schemeClr val="tx1"/>
                          </a:solidFill>
                          <a:effectLst/>
                          <a:latin typeface="+mn-ea"/>
                          <a:ea typeface="+mn-ea"/>
                        </a:rPr>
                        <a:t>手形管理システムもしくは電債オプションを既にご利用いただいている場合はインストール時に旧画面の電債関連の情報が複写されます</a:t>
                      </a:r>
                      <a:endParaRPr kumimoji="1" lang="en-US" altLang="ja-JP" sz="900" b="0" i="0" u="none" strike="noStrike" cap="none" normalizeH="0" baseline="0" dirty="0">
                        <a:ln>
                          <a:noFill/>
                        </a:ln>
                        <a:solidFill>
                          <a:schemeClr val="tx1">
                            <a:lumMod val="75000"/>
                            <a:lumOff val="25000"/>
                          </a:schemeClr>
                        </a:solidFill>
                        <a:effectLst/>
                        <a:latin typeface="+mn-ea"/>
                        <a:ea typeface="+mn-ea"/>
                      </a:endParaRPr>
                    </a:p>
                  </a:txBody>
                  <a:tcPr marL="72000" marT="18000" marB="18000" anchor="ctr"/>
                </a:tc>
                <a:extLst>
                  <a:ext uri="{0D108BD9-81ED-4DB2-BD59-A6C34878D82A}">
                    <a16:rowId xmlns:a16="http://schemas.microsoft.com/office/drawing/2014/main" val="3364969997"/>
                  </a:ext>
                </a:extLst>
              </a:tr>
              <a:tr h="203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手形ユーザー</a:t>
                      </a:r>
                      <a:r>
                        <a:rPr lang="en-US" altLang="ja-JP" sz="900" b="0" i="0" u="none" strike="noStrike" dirty="0">
                          <a:solidFill>
                            <a:srgbClr val="000000"/>
                          </a:solidFill>
                          <a:effectLst/>
                          <a:latin typeface="+mn-ea"/>
                          <a:ea typeface="+mn-ea"/>
                        </a:rPr>
                        <a:t>ID</a:t>
                      </a:r>
                      <a:r>
                        <a:rPr lang="ja-JP" altLang="en-US" sz="900" b="0" i="0" u="none" strike="noStrike" dirty="0">
                          <a:solidFill>
                            <a:srgbClr val="000000"/>
                          </a:solidFill>
                          <a:effectLst/>
                          <a:latin typeface="+mn-ea"/>
                          <a:ea typeface="+mn-ea"/>
                        </a:rPr>
                        <a:t>マスタ登録</a:t>
                      </a:r>
                      <a:endParaRPr lang="en-US" altLang="ja-JP" sz="900" b="0" i="0" u="none" strike="noStrike" dirty="0">
                        <a:solidFill>
                          <a:srgbClr val="000000"/>
                        </a:solidFill>
                        <a:effectLst/>
                        <a:latin typeface="+mn-ea"/>
                        <a:ea typeface="+mn-ea"/>
                      </a:endParaRPr>
                    </a:p>
                  </a:txBody>
                  <a:tcPr marL="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ユーザー</a:t>
                      </a:r>
                      <a:r>
                        <a:rPr lang="en-US" altLang="ja-JP" sz="900" b="0" i="0" u="none" strike="noStrike" dirty="0">
                          <a:solidFill>
                            <a:srgbClr val="000000"/>
                          </a:solidFill>
                          <a:effectLst/>
                          <a:latin typeface="+mn-ea"/>
                          <a:ea typeface="+mn-ea"/>
                        </a:rPr>
                        <a:t>ID</a:t>
                      </a:r>
                      <a:r>
                        <a:rPr lang="ja-JP" altLang="en-US" sz="900" b="0" i="0" u="none" strike="noStrike" dirty="0">
                          <a:solidFill>
                            <a:srgbClr val="000000"/>
                          </a:solidFill>
                          <a:effectLst/>
                          <a:latin typeface="+mn-ea"/>
                          <a:ea typeface="+mn-ea"/>
                        </a:rPr>
                        <a:t>マスタ登録</a:t>
                      </a:r>
                      <a:endParaRPr lang="en-US" altLang="ja-JP" sz="900" b="0" i="0" u="none" strike="noStrike" dirty="0">
                        <a:solidFill>
                          <a:srgbClr val="000000"/>
                        </a:solidFill>
                        <a:effectLst/>
                        <a:latin typeface="+mn-ea"/>
                        <a:ea typeface="+mn-ea"/>
                      </a:endParaRPr>
                    </a:p>
                  </a:txBody>
                  <a:tcPr marL="72000" marT="0" marB="0" anchor="ctr"/>
                </a:tc>
                <a:tc vMerge="1">
                  <a:txBody>
                    <a:bodyPr/>
                    <a:lstStyle/>
                    <a:p>
                      <a:endParaRPr kumimoji="1" lang="ja-JP" altLang="en-US" sz="900" dirty="0"/>
                    </a:p>
                  </a:txBody>
                  <a:tcPr marL="72000" marT="18000" marB="18000" anchor="ctr"/>
                </a:tc>
                <a:extLst>
                  <a:ext uri="{0D108BD9-81ED-4DB2-BD59-A6C34878D82A}">
                    <a16:rowId xmlns:a16="http://schemas.microsoft.com/office/drawing/2014/main" val="424151274"/>
                  </a:ext>
                </a:extLst>
              </a:tr>
              <a:tr h="203186">
                <a:tc>
                  <a:txBody>
                    <a:bodyPr/>
                    <a:lstStyle/>
                    <a:p>
                      <a:r>
                        <a:rPr kumimoji="1" lang="ja-JP" altLang="en-US" sz="900" dirty="0">
                          <a:latin typeface="+mn-ea"/>
                          <a:ea typeface="+mn-ea"/>
                        </a:rPr>
                        <a:t>手形内部科目マスタ登録</a:t>
                      </a:r>
                    </a:p>
                  </a:txBody>
                  <a:tcPr marL="72000" marT="0" marB="0" anchor="ctr"/>
                </a:tc>
                <a:tc>
                  <a:txBody>
                    <a:bodyPr/>
                    <a:lstStyle/>
                    <a:p>
                      <a:r>
                        <a:rPr kumimoji="1" lang="ja-JP" altLang="en-US" sz="900" dirty="0">
                          <a:latin typeface="+mn-ea"/>
                          <a:ea typeface="+mn-ea"/>
                        </a:rPr>
                        <a:t>内部科目マスタ登録</a:t>
                      </a:r>
                    </a:p>
                  </a:txBody>
                  <a:tcPr marL="72000" marT="0" marB="0" anchor="ctr"/>
                </a:tc>
                <a:tc vMerge="1">
                  <a:txBody>
                    <a:bodyPr/>
                    <a:lstStyle/>
                    <a:p>
                      <a:endParaRPr kumimoji="1" lang="ja-JP" altLang="en-US" sz="900" dirty="0"/>
                    </a:p>
                  </a:txBody>
                  <a:tcPr marL="72000" marT="18000" marB="18000" anchor="ctr"/>
                </a:tc>
                <a:extLst>
                  <a:ext uri="{0D108BD9-81ED-4DB2-BD59-A6C34878D82A}">
                    <a16:rowId xmlns:a16="http://schemas.microsoft.com/office/drawing/2014/main" val="3295008165"/>
                  </a:ext>
                </a:extLst>
              </a:tr>
              <a:tr h="203186">
                <a:tc>
                  <a:txBody>
                    <a:bodyPr/>
                    <a:lstStyle/>
                    <a:p>
                      <a:r>
                        <a:rPr kumimoji="1" lang="ja-JP" altLang="en-US" sz="900" dirty="0">
                          <a:latin typeface="+mn-ea"/>
                          <a:ea typeface="+mn-ea"/>
                        </a:rPr>
                        <a:t>手形会社情報複写削除</a:t>
                      </a:r>
                    </a:p>
                  </a:txBody>
                  <a:tcPr marL="72000" marT="0" marB="0" anchor="ctr"/>
                </a:tc>
                <a:tc>
                  <a:txBody>
                    <a:bodyPr/>
                    <a:lstStyle/>
                    <a:p>
                      <a:r>
                        <a:rPr kumimoji="1" lang="ja-JP" altLang="en-US" sz="900" dirty="0">
                          <a:latin typeface="+mn-ea"/>
                          <a:ea typeface="+mn-ea"/>
                        </a:rPr>
                        <a:t>会社情報複写削除</a:t>
                      </a:r>
                    </a:p>
                  </a:txBody>
                  <a:tcPr marL="72000" marT="0" marB="0" anchor="ctr"/>
                </a:tc>
                <a:tc vMerge="1">
                  <a:txBody>
                    <a:bodyPr/>
                    <a:lstStyle/>
                    <a:p>
                      <a:endParaRPr kumimoji="1" lang="ja-JP" altLang="en-US" sz="900" dirty="0"/>
                    </a:p>
                  </a:txBody>
                  <a:tcPr marL="72000" marT="18000" marB="18000" anchor="ctr"/>
                </a:tc>
                <a:extLst>
                  <a:ext uri="{0D108BD9-81ED-4DB2-BD59-A6C34878D82A}">
                    <a16:rowId xmlns:a16="http://schemas.microsoft.com/office/drawing/2014/main" val="226875049"/>
                  </a:ext>
                </a:extLst>
              </a:tr>
              <a:tr h="203186">
                <a:tc>
                  <a:txBody>
                    <a:bodyPr/>
                    <a:lstStyle/>
                    <a:p>
                      <a:r>
                        <a:rPr kumimoji="1" lang="ja-JP" altLang="en-US" sz="900" dirty="0">
                          <a:latin typeface="+mn-ea"/>
                          <a:ea typeface="+mn-ea"/>
                        </a:rPr>
                        <a:t>仕訳インタフェース処理</a:t>
                      </a:r>
                    </a:p>
                  </a:txBody>
                  <a:tcPr marL="72000" marT="0" marB="0" anchor="ctr"/>
                </a:tc>
                <a:tc>
                  <a:txBody>
                    <a:bodyPr/>
                    <a:lstStyle/>
                    <a:p>
                      <a:r>
                        <a:rPr kumimoji="1" lang="ja-JP" altLang="en-US" sz="900" dirty="0">
                          <a:latin typeface="+mn-ea"/>
                          <a:ea typeface="+mn-ea"/>
                        </a:rPr>
                        <a:t>仕訳インタフェース処理</a:t>
                      </a:r>
                    </a:p>
                  </a:txBody>
                  <a:tcPr marL="72000" marT="0" marB="0" anchor="ctr"/>
                </a:tc>
                <a:tc vMerge="1">
                  <a:txBody>
                    <a:bodyPr/>
                    <a:lstStyle/>
                    <a:p>
                      <a:endParaRPr kumimoji="1" lang="ja-JP" altLang="en-US" sz="900" dirty="0"/>
                    </a:p>
                  </a:txBody>
                  <a:tcPr marL="72000" marT="18000" marB="18000" anchor="ctr"/>
                </a:tc>
                <a:extLst>
                  <a:ext uri="{0D108BD9-81ED-4DB2-BD59-A6C34878D82A}">
                    <a16:rowId xmlns:a16="http://schemas.microsoft.com/office/drawing/2014/main" val="1365495920"/>
                  </a:ext>
                </a:extLst>
              </a:tr>
            </a:tbl>
          </a:graphicData>
        </a:graphic>
      </p:graphicFrame>
      <p:sp>
        <p:nvSpPr>
          <p:cNvPr id="7" name="テキスト プレースホルダー 2">
            <a:extLst>
              <a:ext uri="{FF2B5EF4-FFF2-40B4-BE49-F238E27FC236}">
                <a16:creationId xmlns:a16="http://schemas.microsoft.com/office/drawing/2014/main" id="{80D5F3AF-41D1-44C9-8358-7BBC4995A0DB}"/>
              </a:ext>
            </a:extLst>
          </p:cNvPr>
          <p:cNvSpPr txBox="1">
            <a:spLocks/>
          </p:cNvSpPr>
          <p:nvPr/>
        </p:nvSpPr>
        <p:spPr>
          <a:xfrm>
            <a:off x="356574" y="2488912"/>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継続利用する機能一覧</a:t>
            </a:r>
            <a:endParaRPr lang="en-US" altLang="ja-JP" sz="1400" b="1" dirty="0">
              <a:solidFill>
                <a:schemeClr val="tx2"/>
              </a:solidFill>
            </a:endParaRPr>
          </a:p>
        </p:txBody>
      </p:sp>
      <p:graphicFrame>
        <p:nvGraphicFramePr>
          <p:cNvPr id="8" name="表 7">
            <a:extLst>
              <a:ext uri="{FF2B5EF4-FFF2-40B4-BE49-F238E27FC236}">
                <a16:creationId xmlns:a16="http://schemas.microsoft.com/office/drawing/2014/main" id="{76062981-E040-49D1-A201-D8BF4812B8DF}"/>
              </a:ext>
            </a:extLst>
          </p:cNvPr>
          <p:cNvGraphicFramePr>
            <a:graphicFrameLocks noGrp="1"/>
          </p:cNvGraphicFramePr>
          <p:nvPr>
            <p:extLst>
              <p:ext uri="{D42A27DB-BD31-4B8C-83A1-F6EECF244321}">
                <p14:modId xmlns:p14="http://schemas.microsoft.com/office/powerpoint/2010/main" val="593923797"/>
              </p:ext>
            </p:extLst>
          </p:nvPr>
        </p:nvGraphicFramePr>
        <p:xfrm>
          <a:off x="356574" y="2704936"/>
          <a:ext cx="8247424" cy="2128320"/>
        </p:xfrm>
        <a:graphic>
          <a:graphicData uri="http://schemas.openxmlformats.org/drawingml/2006/table">
            <a:tbl>
              <a:tblPr firstRow="1" bandRow="1">
                <a:tableStyleId>{21E4AEA4-8DFA-4A89-87EB-49C32662AFE0}</a:tableStyleId>
              </a:tblPr>
              <a:tblGrid>
                <a:gridCol w="2061856">
                  <a:extLst>
                    <a:ext uri="{9D8B030D-6E8A-4147-A177-3AD203B41FA5}">
                      <a16:colId xmlns:a16="http://schemas.microsoft.com/office/drawing/2014/main" val="2522734468"/>
                    </a:ext>
                  </a:extLst>
                </a:gridCol>
                <a:gridCol w="2061856">
                  <a:extLst>
                    <a:ext uri="{9D8B030D-6E8A-4147-A177-3AD203B41FA5}">
                      <a16:colId xmlns:a16="http://schemas.microsoft.com/office/drawing/2014/main" val="2364541098"/>
                    </a:ext>
                  </a:extLst>
                </a:gridCol>
                <a:gridCol w="2061856">
                  <a:extLst>
                    <a:ext uri="{9D8B030D-6E8A-4147-A177-3AD203B41FA5}">
                      <a16:colId xmlns:a16="http://schemas.microsoft.com/office/drawing/2014/main" val="1728870707"/>
                    </a:ext>
                  </a:extLst>
                </a:gridCol>
                <a:gridCol w="2061856">
                  <a:extLst>
                    <a:ext uri="{9D8B030D-6E8A-4147-A177-3AD203B41FA5}">
                      <a16:colId xmlns:a16="http://schemas.microsoft.com/office/drawing/2014/main" val="3609133540"/>
                    </a:ext>
                  </a:extLst>
                </a:gridCol>
              </a:tblGrid>
              <a:tr h="234000">
                <a:tc>
                  <a:txBody>
                    <a:bodyPr/>
                    <a:lstStyle/>
                    <a:p>
                      <a:r>
                        <a:rPr kumimoji="1" lang="ja-JP" altLang="en-US" sz="900" dirty="0"/>
                        <a:t>電子記録債権</a:t>
                      </a:r>
                      <a:r>
                        <a:rPr kumimoji="1" lang="en-US" altLang="ja-JP" sz="900" dirty="0"/>
                        <a:t>/</a:t>
                      </a:r>
                      <a:r>
                        <a:rPr kumimoji="1" lang="ja-JP" altLang="en-US" sz="900" dirty="0"/>
                        <a:t>債務管理機能名</a:t>
                      </a:r>
                    </a:p>
                  </a:txBody>
                  <a:tcPr anchor="ctr"/>
                </a:tc>
                <a:tc>
                  <a:txBody>
                    <a:bodyPr/>
                    <a:lstStyle/>
                    <a:p>
                      <a:r>
                        <a:rPr kumimoji="1" lang="ja-JP" altLang="en-US" sz="900" dirty="0"/>
                        <a:t>電子記録債権</a:t>
                      </a:r>
                      <a:r>
                        <a:rPr kumimoji="1" lang="en-US" altLang="ja-JP" sz="900" dirty="0"/>
                        <a:t>/</a:t>
                      </a:r>
                      <a:r>
                        <a:rPr kumimoji="1" lang="ja-JP" altLang="en-US" sz="900" dirty="0"/>
                        <a:t>債務管理帳票名</a:t>
                      </a:r>
                      <a:endParaRPr kumimoji="1" lang="en-US" altLang="ja-JP" sz="900" dirty="0"/>
                    </a:p>
                  </a:txBody>
                  <a:tcPr anchor="ctr"/>
                </a:tc>
                <a:tc>
                  <a:txBody>
                    <a:bodyPr/>
                    <a:lstStyle/>
                    <a:p>
                      <a:r>
                        <a:rPr kumimoji="1" lang="ja-JP" altLang="en-US" sz="900" dirty="0"/>
                        <a:t>電債共通処理</a:t>
                      </a:r>
                    </a:p>
                  </a:txBody>
                  <a:tcPr anchor="ctr"/>
                </a:tc>
                <a:tc>
                  <a:txBody>
                    <a:bodyPr/>
                    <a:lstStyle/>
                    <a:p>
                      <a:r>
                        <a:rPr kumimoji="1" lang="ja-JP" altLang="en-US" sz="900" dirty="0"/>
                        <a:t>電債共通帳票</a:t>
                      </a:r>
                    </a:p>
                  </a:txBody>
                  <a:tcPr anchor="ctr"/>
                </a:tc>
                <a:extLst>
                  <a:ext uri="{0D108BD9-81ED-4DB2-BD59-A6C34878D82A}">
                    <a16:rowId xmlns:a16="http://schemas.microsoft.com/office/drawing/2014/main" val="3284721616"/>
                  </a:ext>
                </a:extLst>
              </a:tr>
              <a:tr h="180000">
                <a:tc>
                  <a:txBody>
                    <a:bodyPr/>
                    <a:lstStyle/>
                    <a:p>
                      <a:pPr marL="0" marR="0" lvl="0" indent="0" algn="l" defTabSz="914400" rtl="0" eaLnBrk="0" fontAlgn="t" latinLnBrk="0" hangingPunct="0">
                        <a:lnSpc>
                          <a:spcPct val="10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電子記録債権取込</a:t>
                      </a:r>
                    </a:p>
                  </a:txBody>
                  <a:tcPr marL="72000" marT="0" marB="0" anchor="ctr"/>
                </a:tc>
                <a:tc>
                  <a:txBody>
                    <a:bodyPr/>
                    <a:lstStyle/>
                    <a:p>
                      <a:pPr marL="0" marR="0" lvl="0" indent="0" algn="l" defTabSz="914400" rtl="0" eaLnBrk="0" fontAlgn="t" latinLnBrk="0" hangingPunct="0">
                        <a:lnSpc>
                          <a:spcPct val="10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電子記録債権取込エラーリスト</a:t>
                      </a:r>
                    </a:p>
                  </a:txBody>
                  <a:tcPr marL="72000" marT="0" marB="0" anchor="ctr"/>
                </a:tc>
                <a:tc>
                  <a:txBody>
                    <a:bodyPr/>
                    <a:lstStyle/>
                    <a:p>
                      <a:pPr marL="0" marR="0" lvl="0" indent="0" algn="l" defTabSz="914400" rtl="0" eaLnBrk="0" fontAlgn="t" latinLnBrk="0" hangingPunct="0">
                        <a:lnSpc>
                          <a:spcPct val="10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請求データ作成・受入</a:t>
                      </a:r>
                    </a:p>
                  </a:txBody>
                  <a:tcPr marL="72000" marT="0" marB="0" anchor="ctr"/>
                </a:tc>
                <a:tc>
                  <a:txBody>
                    <a:bodyPr/>
                    <a:lstStyle/>
                    <a:p>
                      <a:pPr marL="0" marR="0" lvl="0" indent="0" algn="l" defTabSz="914400" rtl="0" eaLnBrk="0" fontAlgn="t" latinLnBrk="0" hangingPunct="0">
                        <a:lnSpc>
                          <a:spcPct val="10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mn-ea"/>
                          <a:ea typeface="+mn-ea"/>
                        </a:rPr>
                        <a:t>記録データ受入結果リスト</a:t>
                      </a:r>
                    </a:p>
                  </a:txBody>
                  <a:tcPr marL="72000" marT="0" marB="0" anchor="ctr"/>
                </a:tc>
                <a:extLst>
                  <a:ext uri="{0D108BD9-81ED-4DB2-BD59-A6C34878D82A}">
                    <a16:rowId xmlns:a16="http://schemas.microsoft.com/office/drawing/2014/main" val="3364969997"/>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電子記録債権取込データ検索・修正</a:t>
                      </a:r>
                      <a:endParaRPr lang="en-US" altLang="ja-JP" sz="900" b="0" i="0" u="none" strike="noStrike" dirty="0">
                        <a:solidFill>
                          <a:srgbClr val="000000"/>
                        </a:solidFill>
                        <a:effectLst/>
                        <a:latin typeface="+mn-ea"/>
                        <a:ea typeface="+mn-ea"/>
                      </a:endParaRPr>
                    </a:p>
                  </a:txBody>
                  <a:tcPr marL="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電子記録債権入力チェックリスト</a:t>
                      </a:r>
                      <a:endParaRPr lang="en-US" altLang="ja-JP" sz="900" b="0" i="0" u="none" strike="noStrike" dirty="0">
                        <a:solidFill>
                          <a:srgbClr val="000000"/>
                        </a:solidFill>
                        <a:effectLst/>
                        <a:latin typeface="+mn-ea"/>
                        <a:ea typeface="+mn-ea"/>
                      </a:endParaRPr>
                    </a:p>
                  </a:txBody>
                  <a:tcPr marL="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記録データ受入エラー検索・修正</a:t>
                      </a:r>
                      <a:endParaRPr lang="en-US" altLang="ja-JP" sz="900" b="0" i="0" u="none" strike="noStrike" dirty="0">
                        <a:solidFill>
                          <a:srgbClr val="000000"/>
                        </a:solidFill>
                        <a:effectLst/>
                        <a:latin typeface="+mn-ea"/>
                        <a:ea typeface="+mn-ea"/>
                      </a:endParaRPr>
                    </a:p>
                  </a:txBody>
                  <a:tcPr marL="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電子記録債権（債務）顛末入力チェックリスト</a:t>
                      </a:r>
                      <a:endParaRPr lang="en-US" altLang="ja-JP" sz="900" b="0" i="0" u="none" strike="noStrike" dirty="0">
                        <a:solidFill>
                          <a:srgbClr val="000000"/>
                        </a:solidFill>
                        <a:effectLst/>
                        <a:latin typeface="+mn-ea"/>
                        <a:ea typeface="+mn-ea"/>
                      </a:endParaRPr>
                    </a:p>
                  </a:txBody>
                  <a:tcPr marL="72000" marT="0" marB="0" anchor="ctr"/>
                </a:tc>
                <a:extLst>
                  <a:ext uri="{0D108BD9-81ED-4DB2-BD59-A6C34878D82A}">
                    <a16:rowId xmlns:a16="http://schemas.microsoft.com/office/drawing/2014/main" val="424151274"/>
                  </a:ext>
                </a:extLst>
              </a:tr>
              <a:tr h="180000">
                <a:tc>
                  <a:txBody>
                    <a:bodyPr/>
                    <a:lstStyle/>
                    <a:p>
                      <a:pPr>
                        <a:lnSpc>
                          <a:spcPct val="100000"/>
                        </a:lnSpc>
                        <a:spcBef>
                          <a:spcPts val="0"/>
                        </a:spcBef>
                      </a:pPr>
                      <a:r>
                        <a:rPr kumimoji="1" lang="ja-JP" altLang="en-US" sz="900" dirty="0">
                          <a:latin typeface="+mn-ea"/>
                          <a:ea typeface="+mn-ea"/>
                        </a:rPr>
                        <a:t>電子記録債権入力</a:t>
                      </a:r>
                    </a:p>
                  </a:txBody>
                  <a:tcPr marL="72000" marT="0" marB="0" anchor="ctr"/>
                </a:tc>
                <a:tc>
                  <a:txBody>
                    <a:bodyPr/>
                    <a:lstStyle/>
                    <a:p>
                      <a:pPr>
                        <a:lnSpc>
                          <a:spcPct val="100000"/>
                        </a:lnSpc>
                        <a:spcBef>
                          <a:spcPts val="0"/>
                        </a:spcBef>
                      </a:pPr>
                      <a:r>
                        <a:rPr kumimoji="1" lang="ja-JP" altLang="en-US" sz="900" dirty="0">
                          <a:latin typeface="+mn-ea"/>
                          <a:ea typeface="+mn-ea"/>
                        </a:rPr>
                        <a:t>電子記録債権明細表</a:t>
                      </a:r>
                    </a:p>
                  </a:txBody>
                  <a:tcPr marL="72000" marT="0" marB="0" anchor="ctr"/>
                </a:tc>
                <a:tc>
                  <a:txBody>
                    <a:bodyPr/>
                    <a:lstStyle/>
                    <a:p>
                      <a:pPr>
                        <a:lnSpc>
                          <a:spcPct val="100000"/>
                        </a:lnSpc>
                        <a:spcBef>
                          <a:spcPts val="0"/>
                        </a:spcBef>
                      </a:pPr>
                      <a:r>
                        <a:rPr kumimoji="1" lang="ja-JP" altLang="en-US" sz="900" dirty="0">
                          <a:latin typeface="+mn-ea"/>
                          <a:ea typeface="+mn-ea"/>
                        </a:rPr>
                        <a:t>電子記録債権（債務）顛末入力</a:t>
                      </a:r>
                    </a:p>
                  </a:txBody>
                  <a:tcPr marL="72000" marT="0" marB="0" anchor="ctr"/>
                </a:tc>
                <a:tc>
                  <a:txBody>
                    <a:bodyPr/>
                    <a:lstStyle/>
                    <a:p>
                      <a:pPr>
                        <a:lnSpc>
                          <a:spcPct val="100000"/>
                        </a:lnSpc>
                        <a:spcBef>
                          <a:spcPts val="0"/>
                        </a:spcBef>
                      </a:pPr>
                      <a:r>
                        <a:rPr kumimoji="1" lang="ja-JP" altLang="en-US" sz="900" dirty="0">
                          <a:latin typeface="+mn-ea"/>
                          <a:ea typeface="+mn-ea"/>
                        </a:rPr>
                        <a:t>自動決済リスト</a:t>
                      </a:r>
                    </a:p>
                  </a:txBody>
                  <a:tcPr marL="72000" marT="0" marB="0" anchor="ctr"/>
                </a:tc>
                <a:extLst>
                  <a:ext uri="{0D108BD9-81ED-4DB2-BD59-A6C34878D82A}">
                    <a16:rowId xmlns:a16="http://schemas.microsoft.com/office/drawing/2014/main" val="3295008165"/>
                  </a:ext>
                </a:extLst>
              </a:tr>
              <a:tr h="180000">
                <a:tc>
                  <a:txBody>
                    <a:bodyPr/>
                    <a:lstStyle/>
                    <a:p>
                      <a:pPr>
                        <a:lnSpc>
                          <a:spcPct val="100000"/>
                        </a:lnSpc>
                        <a:spcBef>
                          <a:spcPts val="0"/>
                        </a:spcBef>
                      </a:pPr>
                      <a:r>
                        <a:rPr kumimoji="1" lang="ja-JP" altLang="en-US" sz="900" dirty="0">
                          <a:latin typeface="+mn-ea"/>
                          <a:ea typeface="+mn-ea"/>
                        </a:rPr>
                        <a:t>電子記録債権承認</a:t>
                      </a:r>
                    </a:p>
                  </a:txBody>
                  <a:tcPr marL="72000" marT="0" marB="0" anchor="ctr"/>
                </a:tc>
                <a:tc>
                  <a:txBody>
                    <a:bodyPr/>
                    <a:lstStyle/>
                    <a:p>
                      <a:pPr>
                        <a:lnSpc>
                          <a:spcPct val="100000"/>
                        </a:lnSpc>
                        <a:spcBef>
                          <a:spcPts val="0"/>
                        </a:spcBef>
                      </a:pPr>
                      <a:r>
                        <a:rPr kumimoji="1" lang="ja-JP" altLang="en-US" sz="900" dirty="0">
                          <a:latin typeface="+mn-ea"/>
                          <a:ea typeface="+mn-ea"/>
                        </a:rPr>
                        <a:t>電子記録債権未決済残高表</a:t>
                      </a:r>
                    </a:p>
                  </a:txBody>
                  <a:tcPr marL="72000" marT="0" marB="0" anchor="ctr"/>
                </a:tc>
                <a:tc>
                  <a:txBody>
                    <a:bodyPr/>
                    <a:lstStyle/>
                    <a:p>
                      <a:pPr>
                        <a:lnSpc>
                          <a:spcPct val="100000"/>
                        </a:lnSpc>
                        <a:spcBef>
                          <a:spcPts val="0"/>
                        </a:spcBef>
                      </a:pPr>
                      <a:r>
                        <a:rPr kumimoji="1" lang="ja-JP" altLang="en-US" sz="900" dirty="0">
                          <a:latin typeface="+mn-ea"/>
                          <a:ea typeface="+mn-ea"/>
                        </a:rPr>
                        <a:t>電子記録債権（債務）顛末承認</a:t>
                      </a: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extLst>
                  <a:ext uri="{0D108BD9-81ED-4DB2-BD59-A6C34878D82A}">
                    <a16:rowId xmlns:a16="http://schemas.microsoft.com/office/drawing/2014/main" val="226875049"/>
                  </a:ext>
                </a:extLst>
              </a:tr>
              <a:tr h="180000">
                <a:tc>
                  <a:txBody>
                    <a:bodyPr/>
                    <a:lstStyle/>
                    <a:p>
                      <a:pPr>
                        <a:lnSpc>
                          <a:spcPct val="100000"/>
                        </a:lnSpc>
                        <a:spcBef>
                          <a:spcPts val="0"/>
                        </a:spcBef>
                      </a:pPr>
                      <a:r>
                        <a:rPr kumimoji="1" lang="ja-JP" altLang="en-US" sz="900" dirty="0">
                          <a:latin typeface="+mn-ea"/>
                          <a:ea typeface="+mn-ea"/>
                        </a:rPr>
                        <a:t>電債入金伝票データ作成</a:t>
                      </a: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tc>
                  <a:txBody>
                    <a:bodyPr/>
                    <a:lstStyle/>
                    <a:p>
                      <a:pPr>
                        <a:lnSpc>
                          <a:spcPct val="100000"/>
                        </a:lnSpc>
                        <a:spcBef>
                          <a:spcPts val="0"/>
                        </a:spcBef>
                      </a:pPr>
                      <a:r>
                        <a:rPr kumimoji="1" lang="ja-JP" altLang="en-US" sz="900" dirty="0">
                          <a:latin typeface="+mn-ea"/>
                          <a:ea typeface="+mn-ea"/>
                        </a:rPr>
                        <a:t>自動決済</a:t>
                      </a: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extLst>
                  <a:ext uri="{0D108BD9-81ED-4DB2-BD59-A6C34878D82A}">
                    <a16:rowId xmlns:a16="http://schemas.microsoft.com/office/drawing/2014/main" val="1365495920"/>
                  </a:ext>
                </a:extLst>
              </a:tr>
              <a:tr h="180000">
                <a:tc>
                  <a:txBody>
                    <a:bodyPr/>
                    <a:lstStyle/>
                    <a:p>
                      <a:pPr>
                        <a:lnSpc>
                          <a:spcPct val="100000"/>
                        </a:lnSpc>
                        <a:spcBef>
                          <a:spcPts val="0"/>
                        </a:spcBef>
                      </a:pPr>
                      <a:r>
                        <a:rPr kumimoji="1" lang="ja-JP" altLang="en-US" sz="900" dirty="0">
                          <a:latin typeface="+mn-ea"/>
                          <a:ea typeface="+mn-ea"/>
                        </a:rPr>
                        <a:t>電子記録債務取込</a:t>
                      </a:r>
                    </a:p>
                  </a:txBody>
                  <a:tcPr marL="72000" marT="0" marB="0" anchor="ctr"/>
                </a:tc>
                <a:tc>
                  <a:txBody>
                    <a:bodyPr/>
                    <a:lstStyle/>
                    <a:p>
                      <a:pPr>
                        <a:lnSpc>
                          <a:spcPct val="100000"/>
                        </a:lnSpc>
                        <a:spcBef>
                          <a:spcPts val="0"/>
                        </a:spcBef>
                      </a:pPr>
                      <a:r>
                        <a:rPr kumimoji="1" lang="ja-JP" altLang="en-US" sz="900" dirty="0">
                          <a:latin typeface="+mn-ea"/>
                          <a:ea typeface="+mn-ea"/>
                        </a:rPr>
                        <a:t>電子記録債務取込エラーリスト</a:t>
                      </a:r>
                    </a:p>
                  </a:txBody>
                  <a:tcPr marL="72000" marT="0" marB="0" anchor="ctr"/>
                </a:tc>
                <a:tc>
                  <a:txBody>
                    <a:bodyPr/>
                    <a:lstStyle/>
                    <a:p>
                      <a:pPr>
                        <a:lnSpc>
                          <a:spcPct val="100000"/>
                        </a:lnSpc>
                        <a:spcBef>
                          <a:spcPts val="0"/>
                        </a:spcBef>
                      </a:pPr>
                      <a:r>
                        <a:rPr kumimoji="1" lang="ja-JP" altLang="en-US" sz="900" dirty="0">
                          <a:latin typeface="+mn-ea"/>
                          <a:ea typeface="+mn-ea"/>
                        </a:rPr>
                        <a:t>自動決済確定</a:t>
                      </a: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extLst>
                  <a:ext uri="{0D108BD9-81ED-4DB2-BD59-A6C34878D82A}">
                    <a16:rowId xmlns:a16="http://schemas.microsoft.com/office/drawing/2014/main" val="2835192391"/>
                  </a:ext>
                </a:extLst>
              </a:tr>
              <a:tr h="180000">
                <a:tc>
                  <a:txBody>
                    <a:bodyPr/>
                    <a:lstStyle/>
                    <a:p>
                      <a:pPr>
                        <a:lnSpc>
                          <a:spcPct val="100000"/>
                        </a:lnSpc>
                        <a:spcBef>
                          <a:spcPts val="0"/>
                        </a:spcBef>
                      </a:pPr>
                      <a:r>
                        <a:rPr kumimoji="1" lang="ja-JP" altLang="en-US" sz="900" dirty="0">
                          <a:latin typeface="+mn-ea"/>
                          <a:ea typeface="+mn-ea"/>
                        </a:rPr>
                        <a:t>支払データ取込</a:t>
                      </a:r>
                    </a:p>
                  </a:txBody>
                  <a:tcPr marL="72000" marT="0" marB="0" anchor="ctr"/>
                </a:tc>
                <a:tc>
                  <a:txBody>
                    <a:bodyPr/>
                    <a:lstStyle/>
                    <a:p>
                      <a:pPr>
                        <a:lnSpc>
                          <a:spcPct val="100000"/>
                        </a:lnSpc>
                        <a:spcBef>
                          <a:spcPts val="0"/>
                        </a:spcBef>
                      </a:pPr>
                      <a:r>
                        <a:rPr kumimoji="1" lang="ja-JP" altLang="en-US" sz="900" dirty="0">
                          <a:latin typeface="+mn-ea"/>
                          <a:ea typeface="+mn-ea"/>
                        </a:rPr>
                        <a:t>電子記録債務入力チェックリスト</a:t>
                      </a:r>
                    </a:p>
                  </a:txBody>
                  <a:tcPr marL="72000" marT="0" marB="0" anchor="ctr"/>
                </a:tc>
                <a:tc>
                  <a:txBody>
                    <a:bodyPr/>
                    <a:lstStyle/>
                    <a:p>
                      <a:pPr>
                        <a:lnSpc>
                          <a:spcPct val="100000"/>
                        </a:lnSpc>
                        <a:spcBef>
                          <a:spcPts val="0"/>
                        </a:spcBef>
                      </a:pPr>
                      <a:r>
                        <a:rPr kumimoji="1" lang="ja-JP" altLang="en-US" sz="900" dirty="0">
                          <a:latin typeface="+mn-ea"/>
                          <a:ea typeface="+mn-ea"/>
                        </a:rPr>
                        <a:t>取引先別電債口座マスタ登録</a:t>
                      </a: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extLst>
                  <a:ext uri="{0D108BD9-81ED-4DB2-BD59-A6C34878D82A}">
                    <a16:rowId xmlns:a16="http://schemas.microsoft.com/office/drawing/2014/main" val="2827631822"/>
                  </a:ext>
                </a:extLst>
              </a:tr>
              <a:tr h="180000">
                <a:tc>
                  <a:txBody>
                    <a:bodyPr/>
                    <a:lstStyle/>
                    <a:p>
                      <a:pPr>
                        <a:lnSpc>
                          <a:spcPct val="100000"/>
                        </a:lnSpc>
                        <a:spcBef>
                          <a:spcPts val="0"/>
                        </a:spcBef>
                      </a:pPr>
                      <a:r>
                        <a:rPr kumimoji="1" lang="ja-JP" altLang="en-US" sz="900" dirty="0">
                          <a:latin typeface="+mn-ea"/>
                          <a:ea typeface="+mn-ea"/>
                        </a:rPr>
                        <a:t>電子記録債務取込データ検索・修正</a:t>
                      </a:r>
                    </a:p>
                  </a:txBody>
                  <a:tcPr marL="72000" marT="0" marB="0" anchor="ctr"/>
                </a:tc>
                <a:tc>
                  <a:txBody>
                    <a:bodyPr/>
                    <a:lstStyle/>
                    <a:p>
                      <a:pPr>
                        <a:lnSpc>
                          <a:spcPct val="100000"/>
                        </a:lnSpc>
                        <a:spcBef>
                          <a:spcPts val="0"/>
                        </a:spcBef>
                      </a:pPr>
                      <a:r>
                        <a:rPr kumimoji="1" lang="ja-JP" altLang="en-US" sz="900" dirty="0">
                          <a:latin typeface="+mn-ea"/>
                          <a:ea typeface="+mn-ea"/>
                        </a:rPr>
                        <a:t>電子記録債務明細表</a:t>
                      </a: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extLst>
                  <a:ext uri="{0D108BD9-81ED-4DB2-BD59-A6C34878D82A}">
                    <a16:rowId xmlns:a16="http://schemas.microsoft.com/office/drawing/2014/main" val="3840904552"/>
                  </a:ext>
                </a:extLst>
              </a:tr>
              <a:tr h="180000">
                <a:tc>
                  <a:txBody>
                    <a:bodyPr/>
                    <a:lstStyle/>
                    <a:p>
                      <a:pPr>
                        <a:lnSpc>
                          <a:spcPct val="100000"/>
                        </a:lnSpc>
                        <a:spcBef>
                          <a:spcPts val="0"/>
                        </a:spcBef>
                      </a:pPr>
                      <a:r>
                        <a:rPr kumimoji="1" lang="ja-JP" altLang="en-US" sz="900" dirty="0">
                          <a:latin typeface="+mn-ea"/>
                          <a:ea typeface="+mn-ea"/>
                        </a:rPr>
                        <a:t>電子記録債務入力</a:t>
                      </a:r>
                    </a:p>
                  </a:txBody>
                  <a:tcPr marL="72000" marT="0" marB="0" anchor="ctr"/>
                </a:tc>
                <a:tc>
                  <a:txBody>
                    <a:bodyPr/>
                    <a:lstStyle/>
                    <a:p>
                      <a:pPr>
                        <a:lnSpc>
                          <a:spcPct val="100000"/>
                        </a:lnSpc>
                        <a:spcBef>
                          <a:spcPts val="0"/>
                        </a:spcBef>
                      </a:pPr>
                      <a:r>
                        <a:rPr kumimoji="1" lang="ja-JP" altLang="en-US" sz="900" dirty="0">
                          <a:latin typeface="+mn-ea"/>
                          <a:ea typeface="+mn-ea"/>
                        </a:rPr>
                        <a:t>電子記録債務未決済残高表</a:t>
                      </a: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extLst>
                  <a:ext uri="{0D108BD9-81ED-4DB2-BD59-A6C34878D82A}">
                    <a16:rowId xmlns:a16="http://schemas.microsoft.com/office/drawing/2014/main" val="1189679645"/>
                  </a:ext>
                </a:extLst>
              </a:tr>
              <a:tr h="180000">
                <a:tc>
                  <a:txBody>
                    <a:bodyPr/>
                    <a:lstStyle/>
                    <a:p>
                      <a:pPr>
                        <a:lnSpc>
                          <a:spcPct val="100000"/>
                        </a:lnSpc>
                        <a:spcBef>
                          <a:spcPts val="0"/>
                        </a:spcBef>
                      </a:pPr>
                      <a:r>
                        <a:rPr kumimoji="1" lang="ja-JP" altLang="en-US" sz="900" dirty="0">
                          <a:latin typeface="+mn-ea"/>
                          <a:ea typeface="+mn-ea"/>
                        </a:rPr>
                        <a:t>電子記録債務承認</a:t>
                      </a: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tc>
                  <a:txBody>
                    <a:bodyPr/>
                    <a:lstStyle/>
                    <a:p>
                      <a:pPr>
                        <a:lnSpc>
                          <a:spcPct val="100000"/>
                        </a:lnSpc>
                        <a:spcBef>
                          <a:spcPts val="0"/>
                        </a:spcBef>
                      </a:pPr>
                      <a:endParaRPr kumimoji="1" lang="ja-JP" altLang="en-US" sz="900" dirty="0">
                        <a:latin typeface="+mn-ea"/>
                        <a:ea typeface="+mn-ea"/>
                      </a:endParaRPr>
                    </a:p>
                  </a:txBody>
                  <a:tcPr marL="72000" marT="0" marB="0" anchor="ctr"/>
                </a:tc>
                <a:extLst>
                  <a:ext uri="{0D108BD9-81ED-4DB2-BD59-A6C34878D82A}">
                    <a16:rowId xmlns:a16="http://schemas.microsoft.com/office/drawing/2014/main" val="835981608"/>
                  </a:ext>
                </a:extLst>
              </a:tr>
            </a:tbl>
          </a:graphicData>
        </a:graphic>
      </p:graphicFrame>
    </p:spTree>
    <p:extLst>
      <p:ext uri="{BB962C8B-B14F-4D97-AF65-F5344CB8AC3E}">
        <p14:creationId xmlns:p14="http://schemas.microsoft.com/office/powerpoint/2010/main" val="210474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 </a:t>
            </a:r>
            <a:r>
              <a:rPr lang="ja-JP" altLang="en-US" sz="1400" dirty="0">
                <a:latin typeface="+mn-ea"/>
              </a:rPr>
              <a:t>移行方法のご案内</a:t>
            </a:r>
            <a:br>
              <a:rPr lang="en-US" altLang="ja-JP" sz="2800" dirty="0"/>
            </a:br>
            <a:r>
              <a:rPr lang="ja-JP" altLang="en-US" sz="1800" dirty="0"/>
              <a:t>４．電債管理システムの画面構成について</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7550" y="1131591"/>
            <a:ext cx="8426450" cy="25202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画面サンプル</a:t>
            </a:r>
            <a:endParaRPr lang="en-US" altLang="ja-JP" sz="1050" dirty="0">
              <a:solidFill>
                <a:prstClr val="black"/>
              </a:solidFill>
            </a:endParaRPr>
          </a:p>
          <a:p>
            <a:pPr>
              <a:lnSpc>
                <a:spcPts val="1900"/>
              </a:lnSpc>
              <a:buClr>
                <a:srgbClr val="F9BE00"/>
              </a:buClr>
            </a:pPr>
            <a:r>
              <a:rPr lang="ja-JP" altLang="en-US" sz="1050" dirty="0">
                <a:solidFill>
                  <a:prstClr val="black"/>
                </a:solidFill>
              </a:rPr>
              <a:t>　　</a:t>
            </a:r>
            <a:endParaRPr lang="en-US" altLang="ja-JP" sz="1100" dirty="0">
              <a:solidFill>
                <a:prstClr val="black"/>
              </a:solidFill>
            </a:endParaRPr>
          </a:p>
        </p:txBody>
      </p:sp>
      <p:grpSp>
        <p:nvGrpSpPr>
          <p:cNvPr id="9" name="グループ化 8">
            <a:extLst>
              <a:ext uri="{FF2B5EF4-FFF2-40B4-BE49-F238E27FC236}">
                <a16:creationId xmlns:a16="http://schemas.microsoft.com/office/drawing/2014/main" id="{690FC525-5068-41CA-B464-A8AAE8001FC8}"/>
              </a:ext>
            </a:extLst>
          </p:cNvPr>
          <p:cNvGrpSpPr/>
          <p:nvPr/>
        </p:nvGrpSpPr>
        <p:grpSpPr>
          <a:xfrm>
            <a:off x="5433901" y="1383619"/>
            <a:ext cx="2681089" cy="3348372"/>
            <a:chOff x="539552" y="1455626"/>
            <a:chExt cx="2681089" cy="3348372"/>
          </a:xfrm>
        </p:grpSpPr>
        <p:pic>
          <p:nvPicPr>
            <p:cNvPr id="1026" name="Picture 2">
              <a:extLst>
                <a:ext uri="{FF2B5EF4-FFF2-40B4-BE49-F238E27FC236}">
                  <a16:creationId xmlns:a16="http://schemas.microsoft.com/office/drawing/2014/main" id="{3C8F1CFE-913A-47B8-AE36-FD8FD1D7B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5811"/>
              <a:ext cx="2609081" cy="3028187"/>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7DCB5CEB-C13A-4001-9FBB-91E0307F4539}"/>
                </a:ext>
              </a:extLst>
            </p:cNvPr>
            <p:cNvSpPr/>
            <p:nvPr/>
          </p:nvSpPr>
          <p:spPr>
            <a:xfrm>
              <a:off x="889986" y="3651870"/>
              <a:ext cx="2052228" cy="1134758"/>
            </a:xfrm>
            <a:prstGeom prst="rect">
              <a:avLst/>
            </a:prstGeom>
            <a:noFill/>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solidFill>
                  <a:schemeClr val="tx2"/>
                </a:solidFill>
              </a:endParaRPr>
            </a:p>
          </p:txBody>
        </p:sp>
        <p:sp>
          <p:nvSpPr>
            <p:cNvPr id="8" name="テキスト ボックス 7">
              <a:extLst>
                <a:ext uri="{FF2B5EF4-FFF2-40B4-BE49-F238E27FC236}">
                  <a16:creationId xmlns:a16="http://schemas.microsoft.com/office/drawing/2014/main" id="{04CAFB83-7079-40AA-A063-0C25AD511D51}"/>
                </a:ext>
              </a:extLst>
            </p:cNvPr>
            <p:cNvSpPr txBox="1"/>
            <p:nvPr/>
          </p:nvSpPr>
          <p:spPr>
            <a:xfrm>
              <a:off x="539552" y="1455626"/>
              <a:ext cx="2402662" cy="246221"/>
            </a:xfrm>
            <a:prstGeom prst="rect">
              <a:avLst/>
            </a:prstGeom>
            <a:noFill/>
          </p:spPr>
          <p:txBody>
            <a:bodyPr wrap="square" rtlCol="0">
              <a:spAutoFit/>
            </a:bodyPr>
            <a:lstStyle/>
            <a:p>
              <a:r>
                <a:rPr kumimoji="1" lang="en-US" altLang="ja-JP" sz="1000" b="1" u="sng" dirty="0">
                  <a:latin typeface="+mn-ea"/>
                </a:rPr>
                <a:t>2026</a:t>
              </a:r>
              <a:r>
                <a:rPr kumimoji="1" lang="ja-JP" altLang="en-US" sz="1000" b="1" u="sng" dirty="0">
                  <a:latin typeface="+mn-ea"/>
                </a:rPr>
                <a:t>年度版標準メニュー構成</a:t>
              </a:r>
            </a:p>
          </p:txBody>
        </p:sp>
      </p:grpSp>
      <p:grpSp>
        <p:nvGrpSpPr>
          <p:cNvPr id="10" name="グループ化 9">
            <a:extLst>
              <a:ext uri="{FF2B5EF4-FFF2-40B4-BE49-F238E27FC236}">
                <a16:creationId xmlns:a16="http://schemas.microsoft.com/office/drawing/2014/main" id="{D31E23A4-E528-4B0D-8215-F64EAAFF8377}"/>
              </a:ext>
            </a:extLst>
          </p:cNvPr>
          <p:cNvGrpSpPr/>
          <p:nvPr/>
        </p:nvGrpSpPr>
        <p:grpSpPr>
          <a:xfrm>
            <a:off x="533014" y="1390455"/>
            <a:ext cx="2467089" cy="3325214"/>
            <a:chOff x="5337690" y="1478783"/>
            <a:chExt cx="2467089" cy="3325214"/>
          </a:xfrm>
        </p:grpSpPr>
        <p:pic>
          <p:nvPicPr>
            <p:cNvPr id="1030" name="Picture 6">
              <a:extLst>
                <a:ext uri="{FF2B5EF4-FFF2-40B4-BE49-F238E27FC236}">
                  <a16:creationId xmlns:a16="http://schemas.microsoft.com/office/drawing/2014/main" id="{84DD7872-0247-409A-B597-4369D7C1865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364088" y="1775810"/>
              <a:ext cx="2440691" cy="3028187"/>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7298F5BE-8CF0-42FD-997C-D36BD8E29BE9}"/>
                </a:ext>
              </a:extLst>
            </p:cNvPr>
            <p:cNvSpPr/>
            <p:nvPr/>
          </p:nvSpPr>
          <p:spPr>
            <a:xfrm>
              <a:off x="5688124" y="2067694"/>
              <a:ext cx="2052228" cy="792088"/>
            </a:xfrm>
            <a:prstGeom prst="rect">
              <a:avLst/>
            </a:prstGeom>
            <a:noFill/>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solidFill>
                  <a:schemeClr val="tx2"/>
                </a:solidFill>
              </a:endParaRPr>
            </a:p>
          </p:txBody>
        </p:sp>
        <p:sp>
          <p:nvSpPr>
            <p:cNvPr id="13" name="正方形/長方形 12">
              <a:extLst>
                <a:ext uri="{FF2B5EF4-FFF2-40B4-BE49-F238E27FC236}">
                  <a16:creationId xmlns:a16="http://schemas.microsoft.com/office/drawing/2014/main" id="{18A85CE5-D156-484F-964E-C53F01C41C0B}"/>
                </a:ext>
              </a:extLst>
            </p:cNvPr>
            <p:cNvSpPr/>
            <p:nvPr/>
          </p:nvSpPr>
          <p:spPr>
            <a:xfrm>
              <a:off x="5688124" y="3164582"/>
              <a:ext cx="2052228" cy="235260"/>
            </a:xfrm>
            <a:prstGeom prst="rect">
              <a:avLst/>
            </a:prstGeom>
            <a:noFill/>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solidFill>
                  <a:schemeClr val="tx2"/>
                </a:solidFill>
              </a:endParaRPr>
            </a:p>
          </p:txBody>
        </p:sp>
        <p:sp>
          <p:nvSpPr>
            <p:cNvPr id="14" name="正方形/長方形 13">
              <a:extLst>
                <a:ext uri="{FF2B5EF4-FFF2-40B4-BE49-F238E27FC236}">
                  <a16:creationId xmlns:a16="http://schemas.microsoft.com/office/drawing/2014/main" id="{1151D2A1-81FE-4275-8962-BF417ECD17A1}"/>
                </a:ext>
              </a:extLst>
            </p:cNvPr>
            <p:cNvSpPr/>
            <p:nvPr/>
          </p:nvSpPr>
          <p:spPr>
            <a:xfrm>
              <a:off x="5688124" y="4479962"/>
              <a:ext cx="2052228" cy="235260"/>
            </a:xfrm>
            <a:prstGeom prst="rect">
              <a:avLst/>
            </a:prstGeom>
            <a:noFill/>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solidFill>
                  <a:schemeClr val="tx2"/>
                </a:solidFill>
              </a:endParaRPr>
            </a:p>
          </p:txBody>
        </p:sp>
        <p:sp>
          <p:nvSpPr>
            <p:cNvPr id="16" name="テキスト ボックス 15">
              <a:extLst>
                <a:ext uri="{FF2B5EF4-FFF2-40B4-BE49-F238E27FC236}">
                  <a16:creationId xmlns:a16="http://schemas.microsoft.com/office/drawing/2014/main" id="{8CFC5C9D-9038-4BA4-82CD-0BBAC28DFA92}"/>
                </a:ext>
              </a:extLst>
            </p:cNvPr>
            <p:cNvSpPr txBox="1"/>
            <p:nvPr/>
          </p:nvSpPr>
          <p:spPr>
            <a:xfrm>
              <a:off x="5337690" y="1478783"/>
              <a:ext cx="2402662" cy="246221"/>
            </a:xfrm>
            <a:prstGeom prst="rect">
              <a:avLst/>
            </a:prstGeom>
            <a:noFill/>
          </p:spPr>
          <p:txBody>
            <a:bodyPr wrap="square" rtlCol="0">
              <a:spAutoFit/>
            </a:bodyPr>
            <a:lstStyle/>
            <a:p>
              <a:r>
                <a:rPr kumimoji="1" lang="en-US" altLang="ja-JP" sz="1000" b="1" u="sng" dirty="0"/>
                <a:t>2025</a:t>
              </a:r>
              <a:r>
                <a:rPr kumimoji="1" lang="ja-JP" altLang="en-US" sz="1000" b="1" u="sng" dirty="0"/>
                <a:t>年度版標準メニュー構成</a:t>
              </a:r>
            </a:p>
          </p:txBody>
        </p:sp>
      </p:grpSp>
      <p:sp>
        <p:nvSpPr>
          <p:cNvPr id="17" name="右矢印 16">
            <a:extLst>
              <a:ext uri="{FF2B5EF4-FFF2-40B4-BE49-F238E27FC236}">
                <a16:creationId xmlns:a16="http://schemas.microsoft.com/office/drawing/2014/main" id="{B2044F2B-E32A-4F0F-89BF-B894EE3C72A6}"/>
              </a:ext>
            </a:extLst>
          </p:cNvPr>
          <p:cNvSpPr/>
          <p:nvPr/>
        </p:nvSpPr>
        <p:spPr>
          <a:xfrm>
            <a:off x="3649814" y="2960524"/>
            <a:ext cx="745315" cy="227630"/>
          </a:xfrm>
          <a:prstGeom prst="rightArrow">
            <a:avLst/>
          </a:prstGeom>
          <a:solidFill>
            <a:schemeClr val="accent3">
              <a:lumMod val="75000"/>
            </a:schemeClr>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328733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a:t>
            </a:r>
            <a:r>
              <a:rPr lang="ja-JP" altLang="en-US" sz="2400" dirty="0">
                <a:latin typeface="+mn-ea"/>
              </a:rPr>
              <a:t> </a:t>
            </a:r>
            <a:r>
              <a:rPr lang="ja-JP" altLang="en-US" sz="1400" dirty="0">
                <a:latin typeface="+mn-ea"/>
              </a:rPr>
              <a:t>移行方法のご案内</a:t>
            </a:r>
            <a:br>
              <a:rPr lang="en-US" altLang="ja-JP" sz="2800" dirty="0"/>
            </a:br>
            <a:r>
              <a:rPr lang="ja-JP" altLang="en-US" sz="1800" dirty="0"/>
              <a:t>５．移行後の手形管理システムについて</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131589"/>
            <a:ext cx="8426450" cy="179613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rgbClr val="FFC000"/>
                </a:solidFill>
              </a:rPr>
              <a:t>■</a:t>
            </a:r>
            <a:r>
              <a:rPr lang="ja-JP" altLang="en-US" b="1" dirty="0">
                <a:solidFill>
                  <a:schemeClr val="tx2"/>
                </a:solidFill>
              </a:rPr>
              <a:t>概要</a:t>
            </a:r>
            <a:endParaRPr lang="en-US" altLang="ja-JP" b="1" dirty="0">
              <a:solidFill>
                <a:schemeClr val="tx2"/>
              </a:solidFill>
            </a:endParaRPr>
          </a:p>
          <a:p>
            <a:pPr>
              <a:lnSpc>
                <a:spcPts val="1900"/>
              </a:lnSpc>
              <a:buClr>
                <a:srgbClr val="F9BE00"/>
              </a:buClr>
            </a:pPr>
            <a:r>
              <a:rPr lang="ja-JP" altLang="en-US" sz="1100" dirty="0">
                <a:solidFill>
                  <a:prstClr val="black"/>
                </a:solidFill>
              </a:rPr>
              <a:t>　　電債管理システムに移行後も手形管理システムはそのまま残ります</a:t>
            </a:r>
            <a:br>
              <a:rPr lang="en-US" altLang="ja-JP" sz="1100" dirty="0">
                <a:solidFill>
                  <a:prstClr val="black"/>
                </a:solidFill>
              </a:rPr>
            </a:br>
            <a:r>
              <a:rPr lang="ja-JP" altLang="en-US" sz="1100" dirty="0">
                <a:solidFill>
                  <a:prstClr val="black"/>
                </a:solidFill>
              </a:rPr>
              <a:t>　　手形管理システムが不要の場合は無効化ツールではなく別途提供される削除ツールをご利用ください</a:t>
            </a:r>
            <a:endParaRPr lang="en-US" altLang="ja-JP" sz="1100" dirty="0">
              <a:solidFill>
                <a:prstClr val="black"/>
              </a:solidFill>
            </a:endParaRPr>
          </a:p>
          <a:p>
            <a:pPr>
              <a:lnSpc>
                <a:spcPts val="1900"/>
              </a:lnSpc>
              <a:buClr>
                <a:srgbClr val="F9BE00"/>
              </a:buClr>
            </a:pPr>
            <a:r>
              <a:rPr lang="ja-JP" altLang="en-US" sz="1100" dirty="0">
                <a:solidFill>
                  <a:prstClr val="black"/>
                </a:solidFill>
              </a:rPr>
              <a:t>　　</a:t>
            </a:r>
            <a:r>
              <a:rPr lang="ja-JP" altLang="ja-JP" sz="1100" dirty="0"/>
              <a:t>削除ツール実行後は元に戻すことはできません</a:t>
            </a:r>
            <a:endParaRPr lang="en-US" altLang="ja-JP" sz="1100" dirty="0"/>
          </a:p>
          <a:p>
            <a:pPr>
              <a:lnSpc>
                <a:spcPts val="1900"/>
              </a:lnSpc>
              <a:buClr>
                <a:srgbClr val="F9BE00"/>
              </a:buClr>
            </a:pPr>
            <a:r>
              <a:rPr lang="ja-JP" altLang="en-US" sz="1100" dirty="0">
                <a:solidFill>
                  <a:prstClr val="black"/>
                </a:solidFill>
              </a:rPr>
              <a:t>　　</a:t>
            </a:r>
            <a:r>
              <a:rPr lang="ja-JP" altLang="ja-JP" sz="1100" dirty="0"/>
              <a:t>削除ツールは手形管理システムの</a:t>
            </a:r>
            <a:r>
              <a:rPr lang="en-US" altLang="ja-JP" sz="1100" dirty="0"/>
              <a:t>CISPN</a:t>
            </a:r>
            <a:r>
              <a:rPr lang="ja-JP" altLang="ja-JP" sz="1100" dirty="0"/>
              <a:t>ユーザのテーブル削除及びメニューからも削除されます</a:t>
            </a:r>
            <a:endParaRPr lang="en-US" altLang="ja-JP" sz="1100" dirty="0">
              <a:solidFill>
                <a:prstClr val="black"/>
              </a:solidFill>
            </a:endParaRPr>
          </a:p>
          <a:p>
            <a:pPr>
              <a:lnSpc>
                <a:spcPts val="1900"/>
              </a:lnSpc>
              <a:buClr>
                <a:srgbClr val="F9BE00"/>
              </a:buClr>
            </a:pPr>
            <a:r>
              <a:rPr lang="ja-JP" altLang="en-US" sz="1100" dirty="0">
                <a:solidFill>
                  <a:prstClr val="black"/>
                </a:solidFill>
              </a:rPr>
              <a:t>　　手形管理システムの保守終了後は稼働保証がありませんので、バージョンアップのタイミング等で、</a:t>
            </a:r>
            <a:endParaRPr lang="en-US" altLang="ja-JP" sz="1100" dirty="0">
              <a:solidFill>
                <a:prstClr val="black"/>
              </a:solidFill>
            </a:endParaRPr>
          </a:p>
          <a:p>
            <a:pPr>
              <a:lnSpc>
                <a:spcPts val="1900"/>
              </a:lnSpc>
              <a:buClr>
                <a:srgbClr val="F9BE00"/>
              </a:buClr>
            </a:pPr>
            <a:r>
              <a:rPr lang="ja-JP" altLang="en-US" sz="1100" dirty="0">
                <a:solidFill>
                  <a:prstClr val="black"/>
                </a:solidFill>
              </a:rPr>
              <a:t>　　システムの利用が出来なくなる可能性があります</a:t>
            </a:r>
            <a:endParaRPr lang="en-US" altLang="ja-JP" sz="1100" dirty="0">
              <a:solidFill>
                <a:prstClr val="black"/>
              </a:solidFill>
            </a:endParaRPr>
          </a:p>
        </p:txBody>
      </p:sp>
      <p:sp>
        <p:nvSpPr>
          <p:cNvPr id="6" name="角丸四角形 8">
            <a:extLst>
              <a:ext uri="{FF2B5EF4-FFF2-40B4-BE49-F238E27FC236}">
                <a16:creationId xmlns:a16="http://schemas.microsoft.com/office/drawing/2014/main" id="{F7D0B28D-90C3-4AC8-B060-30135622F271}"/>
              </a:ext>
            </a:extLst>
          </p:cNvPr>
          <p:cNvSpPr/>
          <p:nvPr/>
        </p:nvSpPr>
        <p:spPr>
          <a:xfrm>
            <a:off x="410165" y="3113293"/>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注意事項</a:t>
            </a:r>
            <a:endParaRPr kumimoji="1" lang="ja-JP" altLang="en-US" sz="1100" dirty="0"/>
          </a:p>
        </p:txBody>
      </p:sp>
      <p:sp>
        <p:nvSpPr>
          <p:cNvPr id="7" name="正方形/長方形 6">
            <a:extLst>
              <a:ext uri="{FF2B5EF4-FFF2-40B4-BE49-F238E27FC236}">
                <a16:creationId xmlns:a16="http://schemas.microsoft.com/office/drawing/2014/main" id="{0E5CDA8C-249D-4E60-BB45-75006CAF99D9}"/>
              </a:ext>
            </a:extLst>
          </p:cNvPr>
          <p:cNvSpPr/>
          <p:nvPr/>
        </p:nvSpPr>
        <p:spPr>
          <a:xfrm>
            <a:off x="557126" y="3448624"/>
            <a:ext cx="7866874" cy="430887"/>
          </a:xfrm>
          <a:prstGeom prst="rect">
            <a:avLst/>
          </a:prstGeom>
        </p:spPr>
        <p:txBody>
          <a:bodyPr wrap="square">
            <a:spAutoFit/>
          </a:bodyPr>
          <a:lstStyle/>
          <a:p>
            <a:r>
              <a:rPr lang="ja-JP" altLang="en-US" sz="1100" b="1" dirty="0">
                <a:solidFill>
                  <a:schemeClr val="accent3">
                    <a:lumMod val="75000"/>
                  </a:schemeClr>
                </a:solidFill>
              </a:rPr>
              <a:t>・電債管理システムを利用する場合には手形管理システムと電債オプションの</a:t>
            </a:r>
            <a:endParaRPr lang="en-US" altLang="ja-JP" sz="1100" b="1" dirty="0">
              <a:solidFill>
                <a:schemeClr val="accent3">
                  <a:lumMod val="75000"/>
                </a:schemeClr>
              </a:solidFill>
            </a:endParaRPr>
          </a:p>
          <a:p>
            <a:r>
              <a:rPr lang="ja-JP" altLang="en-US" sz="1100" b="1" dirty="0">
                <a:solidFill>
                  <a:schemeClr val="accent3">
                    <a:lumMod val="75000"/>
                  </a:schemeClr>
                </a:solidFill>
              </a:rPr>
              <a:t>　無効化ツールは利用しないでください</a:t>
            </a:r>
          </a:p>
        </p:txBody>
      </p:sp>
      <p:sp>
        <p:nvSpPr>
          <p:cNvPr id="10" name="正方形/長方形 9">
            <a:extLst>
              <a:ext uri="{FF2B5EF4-FFF2-40B4-BE49-F238E27FC236}">
                <a16:creationId xmlns:a16="http://schemas.microsoft.com/office/drawing/2014/main" id="{7BB57815-98AA-4D02-B04A-2D68B78D36E4}"/>
              </a:ext>
            </a:extLst>
          </p:cNvPr>
          <p:cNvSpPr/>
          <p:nvPr/>
        </p:nvSpPr>
        <p:spPr>
          <a:xfrm>
            <a:off x="557126" y="3831895"/>
            <a:ext cx="7866874" cy="430887"/>
          </a:xfrm>
          <a:prstGeom prst="rect">
            <a:avLst/>
          </a:prstGeom>
        </p:spPr>
        <p:txBody>
          <a:bodyPr wrap="square">
            <a:spAutoFit/>
          </a:bodyPr>
          <a:lstStyle/>
          <a:p>
            <a:r>
              <a:rPr lang="ja-JP" altLang="en-US" sz="1100" b="1" dirty="0">
                <a:solidFill>
                  <a:schemeClr val="accent3">
                    <a:lumMod val="75000"/>
                  </a:schemeClr>
                </a:solidFill>
              </a:rPr>
              <a:t>・電債管理システムに移行後、手形管理システムのマスタの更新、業務処理は一切行わないでください</a:t>
            </a:r>
            <a:endParaRPr lang="en-US" altLang="ja-JP" sz="1100" b="1" dirty="0">
              <a:solidFill>
                <a:schemeClr val="accent3">
                  <a:lumMod val="75000"/>
                </a:schemeClr>
              </a:solidFill>
            </a:endParaRPr>
          </a:p>
          <a:p>
            <a:r>
              <a:rPr lang="ja-JP" altLang="en-US" sz="1100" b="1" dirty="0">
                <a:solidFill>
                  <a:schemeClr val="accent3">
                    <a:lumMod val="75000"/>
                  </a:schemeClr>
                </a:solidFill>
              </a:rPr>
              <a:t>　電債管理システム側のデータ不整合につながる可能性があります</a:t>
            </a:r>
          </a:p>
        </p:txBody>
      </p:sp>
    </p:spTree>
    <p:extLst>
      <p:ext uri="{BB962C8B-B14F-4D97-AF65-F5344CB8AC3E}">
        <p14:creationId xmlns:p14="http://schemas.microsoft.com/office/powerpoint/2010/main" val="20343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a:t>
            </a:r>
            <a:r>
              <a:rPr lang="ja-JP" altLang="en-US" sz="2400" dirty="0">
                <a:latin typeface="+mn-ea"/>
              </a:rPr>
              <a:t> </a:t>
            </a:r>
            <a:r>
              <a:rPr lang="ja-JP" altLang="en-US" sz="1400" dirty="0">
                <a:latin typeface="+mn-ea"/>
              </a:rPr>
              <a:t>移行方法のご案内</a:t>
            </a:r>
            <a:br>
              <a:rPr lang="en-US" altLang="ja-JP" sz="2800" dirty="0"/>
            </a:br>
            <a:r>
              <a:rPr lang="ja-JP" altLang="en-US" sz="1800" dirty="0"/>
              <a:t>５．移行後の手形管理システムについて</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131589"/>
            <a:ext cx="8426450" cy="39604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無効化ツール使用可・不可確認マトリックス</a:t>
            </a:r>
            <a:endParaRPr lang="en-US" altLang="ja-JP" sz="1400" b="1" dirty="0">
              <a:solidFill>
                <a:schemeClr val="tx2"/>
              </a:solidFill>
            </a:endParaRPr>
          </a:p>
          <a:p>
            <a:pPr>
              <a:lnSpc>
                <a:spcPts val="1900"/>
              </a:lnSpc>
              <a:buClr>
                <a:srgbClr val="F9BE00"/>
              </a:buClr>
            </a:pPr>
            <a:r>
              <a:rPr lang="ja-JP" altLang="en-US" dirty="0">
                <a:solidFill>
                  <a:prstClr val="black"/>
                </a:solidFill>
              </a:rPr>
              <a:t>　　</a:t>
            </a:r>
            <a:endParaRPr lang="en-US" altLang="ja-JP" dirty="0">
              <a:solidFill>
                <a:prstClr val="black"/>
              </a:solidFill>
            </a:endParaRPr>
          </a:p>
        </p:txBody>
      </p:sp>
      <p:graphicFrame>
        <p:nvGraphicFramePr>
          <p:cNvPr id="9" name="表 8">
            <a:extLst>
              <a:ext uri="{FF2B5EF4-FFF2-40B4-BE49-F238E27FC236}">
                <a16:creationId xmlns:a16="http://schemas.microsoft.com/office/drawing/2014/main" id="{8E85F7D7-31B6-48CA-89B1-3F3B6AD9EF48}"/>
              </a:ext>
            </a:extLst>
          </p:cNvPr>
          <p:cNvGraphicFramePr>
            <a:graphicFrameLocks noGrp="1"/>
          </p:cNvGraphicFramePr>
          <p:nvPr>
            <p:extLst>
              <p:ext uri="{D42A27DB-BD31-4B8C-83A1-F6EECF244321}">
                <p14:modId xmlns:p14="http://schemas.microsoft.com/office/powerpoint/2010/main" val="1414045801"/>
              </p:ext>
            </p:extLst>
          </p:nvPr>
        </p:nvGraphicFramePr>
        <p:xfrm>
          <a:off x="362642" y="1527634"/>
          <a:ext cx="5436604" cy="2848930"/>
        </p:xfrm>
        <a:graphic>
          <a:graphicData uri="http://schemas.openxmlformats.org/drawingml/2006/table">
            <a:tbl>
              <a:tblPr firstRow="1" bandRow="1">
                <a:tableStyleId>{21E4AEA4-8DFA-4A89-87EB-49C32662AFE0}</a:tableStyleId>
              </a:tblPr>
              <a:tblGrid>
                <a:gridCol w="1440159">
                  <a:extLst>
                    <a:ext uri="{9D8B030D-6E8A-4147-A177-3AD203B41FA5}">
                      <a16:colId xmlns:a16="http://schemas.microsoft.com/office/drawing/2014/main" val="2522734468"/>
                    </a:ext>
                  </a:extLst>
                </a:gridCol>
                <a:gridCol w="1548172">
                  <a:extLst>
                    <a:ext uri="{9D8B030D-6E8A-4147-A177-3AD203B41FA5}">
                      <a16:colId xmlns:a16="http://schemas.microsoft.com/office/drawing/2014/main" val="2655765706"/>
                    </a:ext>
                  </a:extLst>
                </a:gridCol>
                <a:gridCol w="2448273">
                  <a:extLst>
                    <a:ext uri="{9D8B030D-6E8A-4147-A177-3AD203B41FA5}">
                      <a16:colId xmlns:a16="http://schemas.microsoft.com/office/drawing/2014/main" val="2891914460"/>
                    </a:ext>
                  </a:extLst>
                </a:gridCol>
              </a:tblGrid>
              <a:tr h="289054">
                <a:tc>
                  <a:txBody>
                    <a:bodyPr/>
                    <a:lstStyle/>
                    <a:p>
                      <a:r>
                        <a:rPr kumimoji="1" lang="ja-JP" altLang="en-US" sz="900" dirty="0"/>
                        <a:t>移行前システム</a:t>
                      </a:r>
                    </a:p>
                  </a:txBody>
                  <a:tcPr anchor="ctr"/>
                </a:tc>
                <a:tc>
                  <a:txBody>
                    <a:bodyPr/>
                    <a:lstStyle/>
                    <a:p>
                      <a:r>
                        <a:rPr kumimoji="1" lang="ja-JP" altLang="en-US" sz="900" dirty="0"/>
                        <a:t>移行後システム</a:t>
                      </a:r>
                      <a:endParaRPr kumimoji="1" lang="en-US" altLang="ja-JP" sz="900" dirty="0"/>
                    </a:p>
                  </a:txBody>
                  <a:tcPr anchor="ctr"/>
                </a:tc>
                <a:tc>
                  <a:txBody>
                    <a:bodyPr/>
                    <a:lstStyle/>
                    <a:p>
                      <a:r>
                        <a:rPr kumimoji="1" lang="ja-JP" altLang="en-US" sz="900" dirty="0"/>
                        <a:t>無効化ツール</a:t>
                      </a:r>
                      <a:endParaRPr kumimoji="1" lang="en-US" altLang="ja-JP" sz="900" dirty="0"/>
                    </a:p>
                  </a:txBody>
                  <a:tcPr anchor="ctr"/>
                </a:tc>
                <a:extLst>
                  <a:ext uri="{0D108BD9-81ED-4DB2-BD59-A6C34878D82A}">
                    <a16:rowId xmlns:a16="http://schemas.microsoft.com/office/drawing/2014/main" val="3284721616"/>
                  </a:ext>
                </a:extLst>
              </a:tr>
              <a:tr h="360376">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統合会計</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手形管理システム</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endPar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統合会計</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手形管理システム</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ts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電債管理システム</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ts val="600"/>
                        </a:lnSpc>
                        <a:spcBef>
                          <a:spcPts val="0"/>
                        </a:spcBef>
                        <a:spcAft>
                          <a:spcPts val="0"/>
                        </a:spcAft>
                        <a:buClr>
                          <a:srgbClr val="004161"/>
                        </a:buClr>
                        <a:buSzPct val="75000"/>
                        <a:buFont typeface="Wingdings" pitchFamily="2" charset="2"/>
                        <a:buNone/>
                        <a:tabLst/>
                      </a:pP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手形管理システム無効化ツール使用不可</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ー</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ー</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72000" marT="0" marB="0"/>
                </a:tc>
                <a:extLst>
                  <a:ext uri="{0D108BD9-81ED-4DB2-BD59-A6C34878D82A}">
                    <a16:rowId xmlns:a16="http://schemas.microsoft.com/office/drawing/2014/main" val="3364969997"/>
                  </a:ext>
                </a:extLst>
              </a:tr>
              <a:tr h="494484">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統合会計</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手形管理システム</a:t>
                      </a: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統合会計</a:t>
                      </a: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ー</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手形管理システム無効化ツール使用可能</a:t>
                      </a:r>
                    </a:p>
                  </a:txBody>
                  <a:tcPr marL="72000" marT="0" marB="0"/>
                </a:tc>
                <a:extLst>
                  <a:ext uri="{0D108BD9-81ED-4DB2-BD59-A6C34878D82A}">
                    <a16:rowId xmlns:a16="http://schemas.microsoft.com/office/drawing/2014/main" val="1964724626"/>
                  </a:ext>
                </a:extLst>
              </a:tr>
              <a:tr h="494484">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統合会計</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手形管理システム</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電債オプション</a:t>
                      </a: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統合会計</a:t>
                      </a:r>
                    </a:p>
                  </a:txBody>
                  <a:tcPr marL="72000" marT="0" marB="0"/>
                </a:tc>
                <a:tc>
                  <a:txBody>
                    <a:bodyPr/>
                    <a:lstStyle/>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ー</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pPr>
                      <a:r>
                        <a:rPr kumimoji="1" lang="ja-JP" altLang="en-US"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手形管理システム無効化ツール使用可能</a:t>
                      </a:r>
                      <a:endParaRPr kumimoji="1" lang="en-US" altLang="ja-JP" sz="9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ct val="150000"/>
                        </a:lnSpc>
                        <a:spcBef>
                          <a:spcPts val="0"/>
                        </a:spcBef>
                        <a:spcAft>
                          <a:spcPct val="0"/>
                        </a:spcAft>
                        <a:buClr>
                          <a:srgbClr val="004161"/>
                        </a:buClr>
                        <a:buSzPct val="75000"/>
                        <a:buFont typeface="Wingdings" pitchFamily="2" charset="2"/>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電債管理オプション無効化ツール使用可能</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t" latinLnBrk="0" hangingPunct="0">
                        <a:lnSpc>
                          <a:spcPts val="600"/>
                        </a:lnSpc>
                        <a:spcBef>
                          <a:spcPts val="0"/>
                        </a:spcBef>
                        <a:spcAft>
                          <a:spcPct val="0"/>
                        </a:spcAft>
                        <a:buClr>
                          <a:srgbClr val="004161"/>
                        </a:buClr>
                        <a:buSzPct val="75000"/>
                        <a:buFont typeface="Wingdings" pitchFamily="2" charset="2"/>
                        <a:buNone/>
                        <a:tabLst/>
                        <a:defRPr/>
                      </a:pP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txBody>
                  <a:tcPr marL="72000" marT="0" marB="0"/>
                </a:tc>
                <a:extLst>
                  <a:ext uri="{0D108BD9-81ED-4DB2-BD59-A6C34878D82A}">
                    <a16:rowId xmlns:a16="http://schemas.microsoft.com/office/drawing/2014/main" val="922473286"/>
                  </a:ext>
                </a:extLst>
              </a:tr>
              <a:tr h="64807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統合会計</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手形管理システム</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電債オプション</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txBody>
                  <a:tcPr marL="7200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統合会計</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手形管理システム</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電債管理システム</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txBody>
                  <a:tcPr marL="7200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ー</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手形管理システム無効化ツール使用不可</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900" b="0" i="0" u="none" strike="noStrike" dirty="0">
                          <a:solidFill>
                            <a:schemeClr val="tx1"/>
                          </a:solidFill>
                          <a:effectLst/>
                          <a:latin typeface="メイリオ" panose="020B0604030504040204" pitchFamily="50" charset="-128"/>
                          <a:ea typeface="メイリオ" panose="020B0604030504040204" pitchFamily="50" charset="-128"/>
                        </a:rPr>
                        <a:t>電債管理オプション無効化ツール使用不可</a:t>
                      </a:r>
                      <a:endParaRPr lang="en-US" altLang="ja-JP" sz="900" b="0" i="0" u="none" strike="noStrike" dirty="0">
                        <a:solidFill>
                          <a:schemeClr val="tx1"/>
                        </a:solidFill>
                        <a:effectLst/>
                        <a:latin typeface="メイリオ" panose="020B0604030504040204" pitchFamily="50" charset="-128"/>
                        <a:ea typeface="メイリオ" panose="020B0604030504040204" pitchFamily="50" charset="-128"/>
                      </a:endParaRPr>
                    </a:p>
                  </a:txBody>
                  <a:tcPr marL="72000" marT="0" marB="0"/>
                </a:tc>
                <a:extLst>
                  <a:ext uri="{0D108BD9-81ED-4DB2-BD59-A6C34878D82A}">
                    <a16:rowId xmlns:a16="http://schemas.microsoft.com/office/drawing/2014/main" val="424151274"/>
                  </a:ext>
                </a:extLst>
              </a:tr>
            </a:tbl>
          </a:graphicData>
        </a:graphic>
      </p:graphicFrame>
      <p:sp>
        <p:nvSpPr>
          <p:cNvPr id="10" name="角丸四角形吹き出し 13">
            <a:extLst>
              <a:ext uri="{FF2B5EF4-FFF2-40B4-BE49-F238E27FC236}">
                <a16:creationId xmlns:a16="http://schemas.microsoft.com/office/drawing/2014/main" id="{70CB1464-4D59-46EE-9DD4-37C153C3E111}"/>
              </a:ext>
            </a:extLst>
          </p:cNvPr>
          <p:cNvSpPr/>
          <p:nvPr/>
        </p:nvSpPr>
        <p:spPr>
          <a:xfrm>
            <a:off x="5940152" y="1131589"/>
            <a:ext cx="3096344" cy="972108"/>
          </a:xfrm>
          <a:prstGeom prst="wedgeRoundRectCallout">
            <a:avLst>
              <a:gd name="adj1" fmla="val -56779"/>
              <a:gd name="adj2" fmla="val -4302"/>
              <a:gd name="adj3" fmla="val 1666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2"/>
                </a:solidFill>
              </a:rPr>
              <a:t>手形管理システムと電債オプションまたは電債管理システムを利用しない場合にのみ、手形管理システムと電債オプションの無効化ツールをご利用ください</a:t>
            </a:r>
          </a:p>
        </p:txBody>
      </p:sp>
      <p:sp>
        <p:nvSpPr>
          <p:cNvPr id="3" name="正方形/長方形 2">
            <a:extLst>
              <a:ext uri="{FF2B5EF4-FFF2-40B4-BE49-F238E27FC236}">
                <a16:creationId xmlns:a16="http://schemas.microsoft.com/office/drawing/2014/main" id="{60FB990C-BAF2-7825-212B-200707FE6AA3}"/>
              </a:ext>
            </a:extLst>
          </p:cNvPr>
          <p:cNvSpPr/>
          <p:nvPr/>
        </p:nvSpPr>
        <p:spPr>
          <a:xfrm>
            <a:off x="349692" y="2499742"/>
            <a:ext cx="5436604" cy="1224136"/>
          </a:xfrm>
          <a:prstGeom prst="rect">
            <a:avLst/>
          </a:prstGeom>
          <a:noFill/>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4136894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18</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sz="1600" dirty="0"/>
              <a:t>電債オプション</a:t>
            </a:r>
            <a:r>
              <a:rPr lang="en-US" altLang="ja-JP" sz="1600" dirty="0"/>
              <a:t>&amp;</a:t>
            </a:r>
            <a:r>
              <a:rPr lang="ja-JP" altLang="en-US" sz="1600" dirty="0"/>
              <a:t>電債管理システム</a:t>
            </a:r>
            <a:endParaRPr lang="en-US" altLang="ja-JP" dirty="0"/>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 機能改善 </a:t>
            </a:r>
            <a:r>
              <a:rPr lang="en-US" altLang="ja-JP" sz="1200" dirty="0"/>
              <a:t>–</a:t>
            </a:r>
          </a:p>
          <a:p>
            <a:pPr>
              <a:lnSpc>
                <a:spcPct val="150000"/>
              </a:lnSpc>
              <a:spcAft>
                <a:spcPts val="400"/>
              </a:spcAft>
            </a:pPr>
            <a:r>
              <a:rPr lang="ja-JP" altLang="en-US" sz="1200" dirty="0"/>
              <a:t>　</a:t>
            </a:r>
            <a:r>
              <a:rPr lang="ja-JP" altLang="en-US" sz="1200" dirty="0">
                <a:solidFill>
                  <a:srgbClr val="92D050"/>
                </a:solidFill>
              </a:rPr>
              <a:t>　</a:t>
            </a:r>
            <a:endParaRPr lang="en-US" altLang="ja-JP" sz="1200" dirty="0">
              <a:solidFill>
                <a:srgbClr val="92D050"/>
              </a:solidFill>
            </a:endParaRPr>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02864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19</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a:t>
            </a:r>
            <a:r>
              <a:rPr lang="en-US" altLang="ja-JP" sz="1800" dirty="0"/>
              <a:t>SuperStream-NX </a:t>
            </a:r>
            <a:r>
              <a:rPr lang="ja-JP" altLang="en-US" sz="1800" dirty="0"/>
              <a:t>電債オプション</a:t>
            </a:r>
            <a:r>
              <a:rPr lang="en-US" altLang="ja-JP" sz="1800" dirty="0"/>
              <a:t>&amp;</a:t>
            </a:r>
            <a:r>
              <a:rPr lang="ja-JP" altLang="en-US" sz="1800" dirty="0"/>
              <a:t>電債管理システム</a:t>
            </a:r>
            <a:br>
              <a:rPr lang="en-US" altLang="ja-JP" dirty="0"/>
            </a:br>
            <a:r>
              <a:rPr lang="ja-JP" altLang="en-US" dirty="0"/>
              <a:t>機能改善</a:t>
            </a:r>
            <a:endParaRPr kumimoji="1" lang="ja-JP" altLang="en-US" dirty="0"/>
          </a:p>
        </p:txBody>
      </p:sp>
    </p:spTree>
    <p:extLst>
      <p:ext uri="{BB962C8B-B14F-4D97-AF65-F5344CB8AC3E}">
        <p14:creationId xmlns:p14="http://schemas.microsoft.com/office/powerpoint/2010/main" val="25289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電債管理システム</a:t>
            </a:r>
            <a:endParaRPr lang="en-US" altLang="ja-JP" dirty="0"/>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 手形の廃止と電債管理システムについて </a:t>
            </a:r>
            <a:r>
              <a:rPr lang="en-US" altLang="ja-JP" sz="1200" dirty="0"/>
              <a:t>–</a:t>
            </a:r>
          </a:p>
          <a:p>
            <a:pPr>
              <a:lnSpc>
                <a:spcPct val="150000"/>
              </a:lnSpc>
              <a:spcAft>
                <a:spcPts val="400"/>
              </a:spcAft>
            </a:pPr>
            <a:r>
              <a:rPr lang="ja-JP" altLang="en-US" sz="1200" dirty="0"/>
              <a:t>　</a:t>
            </a:r>
            <a:r>
              <a:rPr lang="ja-JP" altLang="en-US" sz="1200" dirty="0">
                <a:solidFill>
                  <a:srgbClr val="92D050"/>
                </a:solidFill>
              </a:rPr>
              <a:t>　</a:t>
            </a:r>
            <a:endParaRPr lang="en-US" altLang="ja-JP" sz="1200" dirty="0">
              <a:solidFill>
                <a:srgbClr val="92D050"/>
              </a:solidFill>
            </a:endParaRPr>
          </a:p>
          <a:p>
            <a:pPr>
              <a:lnSpc>
                <a:spcPct val="150000"/>
              </a:lnSpc>
              <a:spcAft>
                <a:spcPts val="400"/>
              </a:spcAft>
            </a:pPr>
            <a:r>
              <a:rPr lang="en-US" altLang="ja-JP" sz="1600" dirty="0">
                <a:solidFill>
                  <a:schemeClr val="accent1"/>
                </a:solidFill>
              </a:rPr>
              <a:t>02</a:t>
            </a:r>
          </a:p>
          <a:p>
            <a:pPr>
              <a:lnSpc>
                <a:spcPct val="150000"/>
              </a:lnSpc>
              <a:spcAft>
                <a:spcPts val="400"/>
              </a:spcAft>
            </a:pPr>
            <a:r>
              <a:rPr lang="en-US" altLang="ja-JP" sz="1200" dirty="0"/>
              <a:t>–</a:t>
            </a:r>
            <a:r>
              <a:rPr lang="ja-JP" altLang="en-US" sz="1200" dirty="0"/>
              <a:t> 移行方法についてのご案内 </a:t>
            </a:r>
            <a:r>
              <a:rPr lang="en-US" altLang="ja-JP" sz="1200" dirty="0"/>
              <a:t>–</a:t>
            </a:r>
          </a:p>
          <a:p>
            <a:pPr>
              <a:lnSpc>
                <a:spcPct val="150000"/>
              </a:lnSpc>
              <a:spcAft>
                <a:spcPts val="400"/>
              </a:spcAft>
            </a:pPr>
            <a:r>
              <a:rPr lang="ja-JP" altLang="en-US" sz="1200" dirty="0"/>
              <a:t>　</a:t>
            </a:r>
            <a:endParaRPr lang="en-US" altLang="ja-JP" sz="12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633697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20</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a:t>
            </a:r>
          </a:p>
          <a:p>
            <a:pPr>
              <a:lnSpc>
                <a:spcPct val="150000"/>
              </a:lnSpc>
              <a:spcAft>
                <a:spcPts val="400"/>
              </a:spcAft>
            </a:pPr>
            <a:r>
              <a:rPr lang="ja-JP" altLang="en-US" dirty="0"/>
              <a:t>電債オプション</a:t>
            </a:r>
            <a:r>
              <a:rPr lang="en-US" altLang="ja-JP" dirty="0"/>
              <a:t>&amp;</a:t>
            </a:r>
            <a:r>
              <a:rPr lang="ja-JP" altLang="en-US" dirty="0"/>
              <a:t>電債管理システム</a:t>
            </a:r>
            <a:endParaRPr lang="en-US" altLang="ja-JP" dirty="0"/>
          </a:p>
          <a:p>
            <a:pPr>
              <a:lnSpc>
                <a:spcPct val="150000"/>
              </a:lnSpc>
              <a:spcAft>
                <a:spcPts val="400"/>
              </a:spcAft>
            </a:pPr>
            <a:r>
              <a:rPr lang="ja-JP" altLang="en-US" sz="1200" dirty="0"/>
              <a:t>機能改善</a:t>
            </a:r>
            <a:endParaRPr lang="en-US" altLang="ja-JP" sz="1200" dirty="0"/>
          </a:p>
          <a:p>
            <a:pPr>
              <a:lnSpc>
                <a:spcPct val="150000"/>
              </a:lnSpc>
              <a:spcAft>
                <a:spcPts val="400"/>
              </a:spcAft>
            </a:pPr>
            <a:r>
              <a:rPr lang="ja-JP" altLang="en-US" sz="1200" dirty="0"/>
              <a:t>　１．電子債権記録機関の追加</a:t>
            </a:r>
            <a:endParaRPr lang="en-US" altLang="ja-JP" sz="1200" dirty="0"/>
          </a:p>
          <a:p>
            <a:pPr>
              <a:lnSpc>
                <a:spcPct val="150000"/>
              </a:lnSpc>
              <a:spcAft>
                <a:spcPts val="400"/>
              </a:spcAft>
            </a:pPr>
            <a:r>
              <a:rPr lang="ja-JP" altLang="en-US" sz="1200" dirty="0">
                <a:solidFill>
                  <a:srgbClr val="92D050"/>
                </a:solidFill>
              </a:rPr>
              <a:t>　</a:t>
            </a:r>
            <a:r>
              <a:rPr lang="ja-JP" altLang="en-US" sz="1200" dirty="0"/>
              <a:t>２．電債マスタリストの追加</a:t>
            </a:r>
            <a:endParaRPr lang="en-US" altLang="ja-JP" sz="1200" dirty="0"/>
          </a:p>
          <a:p>
            <a:pPr>
              <a:lnSpc>
                <a:spcPct val="150000"/>
              </a:lnSpc>
              <a:spcAft>
                <a:spcPts val="400"/>
              </a:spcAft>
            </a:pPr>
            <a:r>
              <a:rPr lang="ja-JP" altLang="en-US" sz="1200" dirty="0"/>
              <a:t>　３．</a:t>
            </a:r>
            <a:r>
              <a:rPr lang="en-US" altLang="ja-JP" sz="1200" dirty="0"/>
              <a:t>JEMCO</a:t>
            </a:r>
            <a:r>
              <a:rPr lang="ja-JP" altLang="en-US" sz="1200" dirty="0"/>
              <a:t>支払明細</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34046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err="1"/>
              <a:t>SuperStream</a:t>
            </a:r>
            <a:r>
              <a:rPr lang="en-US" altLang="ja-JP" sz="2000" dirty="0"/>
              <a:t>-NX </a:t>
            </a:r>
            <a:r>
              <a:rPr lang="ja-JP" altLang="en-US" sz="2000" dirty="0">
                <a:latin typeface="+mn-ea"/>
              </a:rPr>
              <a:t>電債オプション＆電債管理システム </a:t>
            </a:r>
            <a:r>
              <a:rPr lang="ja-JP" altLang="en-US" sz="1200" dirty="0">
                <a:latin typeface="+mn-ea"/>
              </a:rPr>
              <a:t>機能改善</a:t>
            </a:r>
            <a:br>
              <a:rPr lang="en-US" altLang="ja-JP" sz="1800" dirty="0">
                <a:latin typeface="+mn-ea"/>
              </a:rPr>
            </a:br>
            <a:r>
              <a:rPr lang="ja-JP" altLang="en-US" sz="1800" dirty="0"/>
              <a:t>１．電子債権記録機関追加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7" name="テキスト プレースホルダー 2"/>
          <p:cNvSpPr>
            <a:spLocks noGrp="1"/>
          </p:cNvSpPr>
          <p:nvPr>
            <p:ph type="body" sz="quarter" idx="14"/>
          </p:nvPr>
        </p:nvSpPr>
        <p:spPr>
          <a:xfrm>
            <a:off x="358775" y="1095586"/>
            <a:ext cx="8426450" cy="2232248"/>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100" dirty="0">
                <a:solidFill>
                  <a:prstClr val="black"/>
                </a:solidFill>
              </a:rPr>
              <a:t>　</a:t>
            </a:r>
            <a:r>
              <a:rPr lang="ja-JP" altLang="en-US" sz="1100" dirty="0"/>
              <a:t>　これまで「でんさいネット」と「</a:t>
            </a:r>
            <a:r>
              <a:rPr lang="en-US" altLang="ja-JP" sz="1100" dirty="0"/>
              <a:t>JEMCO</a:t>
            </a:r>
            <a:r>
              <a:rPr lang="ja-JP" altLang="en-US" sz="1100" dirty="0"/>
              <a:t>」のみ運用可能でしたが、複数の電子債権記録機関を追加できるようになりました</a:t>
            </a:r>
            <a:endParaRPr lang="en-US" altLang="ja-JP" sz="1100" dirty="0"/>
          </a:p>
          <a:p>
            <a:pPr lvl="0">
              <a:lnSpc>
                <a:spcPts val="1900"/>
              </a:lnSpc>
              <a:buClr>
                <a:srgbClr val="F9BE00"/>
              </a:buClr>
            </a:pPr>
            <a:r>
              <a:rPr lang="ja-JP" altLang="en-US" sz="1100" dirty="0"/>
              <a:t>　　電債オプション及び電債管理システムへのデータの登録、帳票の出力と統合会計への仕訳連携機能のみの提供となります</a:t>
            </a:r>
            <a:br>
              <a:rPr lang="en-US" altLang="ja-JP" sz="1100" dirty="0"/>
            </a:br>
            <a:r>
              <a:rPr lang="ja-JP" altLang="en-US" sz="1100" dirty="0"/>
              <a:t>　　</a:t>
            </a:r>
            <a:r>
              <a:rPr lang="en-US" altLang="ja-JP" sz="1100" dirty="0"/>
              <a:t>[</a:t>
            </a:r>
            <a:r>
              <a:rPr lang="ja-JP" altLang="en-US" sz="1100" dirty="0"/>
              <a:t>請求データ作成・受入</a:t>
            </a:r>
            <a:r>
              <a:rPr lang="en-US" altLang="ja-JP" sz="1100" dirty="0"/>
              <a:t>]</a:t>
            </a:r>
            <a:r>
              <a:rPr lang="ja-JP" altLang="en-US" sz="1100" dirty="0"/>
              <a:t>画面、</a:t>
            </a:r>
            <a:r>
              <a:rPr lang="en-US" altLang="ja-JP" sz="1100" dirty="0"/>
              <a:t>[</a:t>
            </a:r>
            <a:r>
              <a:rPr lang="ja-JP" altLang="en-US" sz="1100" dirty="0"/>
              <a:t>電子記録債権取込</a:t>
            </a:r>
            <a:r>
              <a:rPr lang="en-US" altLang="ja-JP" sz="1100" dirty="0"/>
              <a:t>]</a:t>
            </a:r>
            <a:r>
              <a:rPr lang="ja-JP" altLang="en-US" sz="1100" dirty="0"/>
              <a:t>画面及び</a:t>
            </a:r>
            <a:r>
              <a:rPr lang="en-US" altLang="ja-JP" sz="1100" dirty="0"/>
              <a:t>[</a:t>
            </a:r>
            <a:r>
              <a:rPr lang="ja-JP" altLang="en-US" sz="1100" dirty="0"/>
              <a:t>電子記録債務取込</a:t>
            </a:r>
            <a:r>
              <a:rPr lang="en-US" altLang="ja-JP" sz="1100" dirty="0"/>
              <a:t>]</a:t>
            </a:r>
            <a:r>
              <a:rPr lang="ja-JP" altLang="en-US" sz="1100" dirty="0"/>
              <a:t>画面から行う各金融機関との</a:t>
            </a:r>
            <a:endParaRPr lang="en-US" altLang="ja-JP" sz="1100" dirty="0"/>
          </a:p>
          <a:p>
            <a:pPr lvl="0">
              <a:lnSpc>
                <a:spcPts val="1900"/>
              </a:lnSpc>
              <a:buClr>
                <a:srgbClr val="F9BE00"/>
              </a:buClr>
            </a:pPr>
            <a:r>
              <a:rPr lang="ja-JP" altLang="en-US" sz="1100" dirty="0"/>
              <a:t>　　テキストファイルベースでの連携は行えません</a:t>
            </a:r>
            <a:endParaRPr lang="en-US" altLang="ja-JP" sz="1100" dirty="0"/>
          </a:p>
          <a:p>
            <a:pPr lvl="0">
              <a:lnSpc>
                <a:spcPts val="1900"/>
              </a:lnSpc>
              <a:buClr>
                <a:srgbClr val="F9BE00"/>
              </a:buClr>
            </a:pPr>
            <a:endParaRPr lang="ja-JP" altLang="en-US" sz="1100" dirty="0">
              <a:solidFill>
                <a:prstClr val="black"/>
              </a:solidFill>
            </a:endParaRPr>
          </a:p>
          <a:p>
            <a:pPr lvl="0">
              <a:lnSpc>
                <a:spcPts val="1900"/>
              </a:lnSpc>
              <a:buClr>
                <a:srgbClr val="F9BE00"/>
              </a:buClr>
            </a:pPr>
            <a:r>
              <a:rPr lang="ja-JP" altLang="en-US" sz="1100" dirty="0">
                <a:solidFill>
                  <a:prstClr val="black"/>
                </a:solidFill>
              </a:rPr>
              <a:t>　　</a:t>
            </a:r>
            <a:endParaRPr lang="en-US" altLang="ja-JP" sz="1100" dirty="0">
              <a:solidFill>
                <a:prstClr val="black"/>
              </a:solidFill>
            </a:endParaRPr>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7112" y="2571750"/>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sz="1400" b="1" dirty="0">
                <a:solidFill>
                  <a:schemeClr val="tx2"/>
                </a:solidFill>
              </a:rPr>
              <a:t>　</a:t>
            </a:r>
            <a:r>
              <a:rPr lang="ja-JP" altLang="en-US" sz="1100" dirty="0">
                <a:solidFill>
                  <a:prstClr val="black"/>
                </a:solidFill>
              </a:rPr>
              <a:t>「でんさいネット」と「</a:t>
            </a:r>
            <a:r>
              <a:rPr lang="en-US" altLang="ja-JP" sz="1100" dirty="0">
                <a:solidFill>
                  <a:prstClr val="black"/>
                </a:solidFill>
              </a:rPr>
              <a:t>JEMCO</a:t>
            </a:r>
            <a:r>
              <a:rPr lang="ja-JP" altLang="en-US" sz="1100" dirty="0">
                <a:solidFill>
                  <a:prstClr val="black"/>
                </a:solidFill>
              </a:rPr>
              <a:t>」以外も登録可能として欲しいと多くのご要望を頂戴しておりました</a:t>
            </a:r>
            <a:endParaRPr lang="en-US" altLang="ja-JP" sz="1100" dirty="0">
              <a:solidFill>
                <a:prstClr val="black"/>
              </a:solidFill>
            </a:endParaRPr>
          </a:p>
          <a:p>
            <a:pPr lvl="0">
              <a:lnSpc>
                <a:spcPts val="1900"/>
              </a:lnSpc>
              <a:buClr>
                <a:srgbClr val="F9BE00"/>
              </a:buClr>
            </a:pPr>
            <a:r>
              <a:rPr lang="ja-JP" altLang="en-US" sz="1100" dirty="0">
                <a:solidFill>
                  <a:prstClr val="black"/>
                </a:solidFill>
              </a:rPr>
              <a:t>　　より多くの方にご利用いただけるように、複数の電子債権記録機関に対応いたしました</a:t>
            </a:r>
            <a:endParaRPr lang="en-US" altLang="ja-JP" sz="1100" dirty="0">
              <a:solidFill>
                <a:prstClr val="black"/>
              </a:solidFill>
            </a:endParaRPr>
          </a:p>
          <a:p>
            <a:pPr>
              <a:lnSpc>
                <a:spcPts val="1900"/>
              </a:lnSpc>
              <a:buClr>
                <a:srgbClr val="F9BE00"/>
              </a:buClr>
            </a:pPr>
            <a:endParaRPr lang="en-US" altLang="ja-JP" sz="1400" b="1" dirty="0">
              <a:solidFill>
                <a:schemeClr val="tx2"/>
              </a:solidFill>
            </a:endParaRPr>
          </a:p>
          <a:p>
            <a:pPr marL="0" indent="0" eaLnBrk="1" hangingPunct="1">
              <a:buFont typeface="Wingdings" panose="05000000000000000000" pitchFamily="2" charset="2"/>
              <a:buNone/>
              <a:defRPr/>
            </a:pPr>
            <a:r>
              <a:rPr lang="ja-JP" altLang="en-US" dirty="0">
                <a:solidFill>
                  <a:prstClr val="black"/>
                </a:solidFill>
              </a:rPr>
              <a:t>　</a:t>
            </a:r>
            <a:r>
              <a:rPr lang="ja-JP" altLang="en-US" sz="1100" dirty="0">
                <a:solidFill>
                  <a:prstClr val="black"/>
                </a:solidFill>
              </a:rPr>
              <a:t>　</a:t>
            </a:r>
            <a:endParaRPr lang="en-US" altLang="ja-JP" sz="1100"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7112" y="3615866"/>
            <a:ext cx="8426450" cy="124360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marL="90488" indent="-90488" eaLnBrk="0" fontAlgn="ctr" hangingPunct="0">
              <a:spcBef>
                <a:spcPct val="20000"/>
              </a:spcBef>
              <a:buClr>
                <a:srgbClr val="004161"/>
              </a:buClr>
              <a:buSzPct val="75000"/>
              <a:buFont typeface="Wingdings" pitchFamily="2" charset="2"/>
              <a:buNone/>
              <a:defRPr/>
            </a:pPr>
            <a:r>
              <a:rPr lang="ja-JP" altLang="en-US" sz="1100" dirty="0">
                <a:solidFill>
                  <a:schemeClr val="tx1">
                    <a:lumMod val="75000"/>
                    <a:lumOff val="25000"/>
                  </a:schemeClr>
                </a:solidFill>
              </a:rPr>
              <a:t>　 </a:t>
            </a:r>
            <a:r>
              <a:rPr lang="ja-JP" altLang="en-US" sz="1100" dirty="0">
                <a:latin typeface="Arial" charset="0"/>
              </a:rPr>
              <a:t>「でんさいネット」と「</a:t>
            </a:r>
            <a:r>
              <a:rPr lang="en-US" altLang="ja-JP" sz="1100" dirty="0">
                <a:latin typeface="Arial" charset="0"/>
              </a:rPr>
              <a:t>JEMCO</a:t>
            </a:r>
            <a:r>
              <a:rPr lang="ja-JP" altLang="en-US" sz="1100" dirty="0">
                <a:latin typeface="Arial" charset="0"/>
              </a:rPr>
              <a:t>」以外の電子債権記録機関の運用が可能になり利便性が向上します</a:t>
            </a:r>
            <a:endParaRPr lang="en-US" altLang="ja-JP" sz="1100" dirty="0">
              <a:latin typeface="Arial" charset="0"/>
            </a:endParaRPr>
          </a:p>
        </p:txBody>
      </p:sp>
    </p:spTree>
    <p:extLst>
      <p:ext uri="{BB962C8B-B14F-4D97-AF65-F5344CB8AC3E}">
        <p14:creationId xmlns:p14="http://schemas.microsoft.com/office/powerpoint/2010/main" val="153566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C0A358D-0790-494B-BA15-003FC1F26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48" y="1520175"/>
            <a:ext cx="5086080" cy="317880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err="1"/>
              <a:t>SuperStream</a:t>
            </a:r>
            <a:r>
              <a:rPr lang="en-US" altLang="ja-JP" sz="2000" dirty="0"/>
              <a:t>-NX </a:t>
            </a:r>
            <a:r>
              <a:rPr lang="ja-JP" altLang="en-US" sz="2000" dirty="0">
                <a:latin typeface="+mn-ea"/>
              </a:rPr>
              <a:t>電債オプション＆電債管理システム </a:t>
            </a:r>
            <a:r>
              <a:rPr lang="ja-JP" altLang="en-US" sz="1400" dirty="0">
                <a:latin typeface="+mn-ea"/>
              </a:rPr>
              <a:t>機能改善</a:t>
            </a:r>
            <a:br>
              <a:rPr lang="en-US" altLang="ja-JP" sz="1400" dirty="0">
                <a:latin typeface="+mn-ea"/>
              </a:rPr>
            </a:br>
            <a:r>
              <a:rPr lang="ja-JP" altLang="en-US" sz="1800" dirty="0"/>
              <a:t>１．電子債権記録機関追加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4" name="テキスト プレースホルダー 2"/>
          <p:cNvSpPr txBox="1">
            <a:spLocks/>
          </p:cNvSpPr>
          <p:nvPr/>
        </p:nvSpPr>
        <p:spPr>
          <a:xfrm>
            <a:off x="530948" y="1190110"/>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会社方針マスタ</a:t>
            </a:r>
            <a:endParaRPr lang="en-US" altLang="ja-JP" sz="1000" b="1" u="sng" dirty="0">
              <a:solidFill>
                <a:prstClr val="black"/>
              </a:solidFill>
            </a:endParaRPr>
          </a:p>
        </p:txBody>
      </p:sp>
      <p:sp>
        <p:nvSpPr>
          <p:cNvPr id="22" name="正方形/長方形 21"/>
          <p:cNvSpPr/>
          <p:nvPr/>
        </p:nvSpPr>
        <p:spPr>
          <a:xfrm>
            <a:off x="575556" y="2895786"/>
            <a:ext cx="2844316" cy="115212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8" name="角丸四角形 8">
            <a:extLst>
              <a:ext uri="{FF2B5EF4-FFF2-40B4-BE49-F238E27FC236}">
                <a16:creationId xmlns:a16="http://schemas.microsoft.com/office/drawing/2014/main" id="{4B7A508A-0C2D-45B3-BAE7-34D7C7BB75B5}"/>
              </a:ext>
            </a:extLst>
          </p:cNvPr>
          <p:cNvSpPr/>
          <p:nvPr/>
        </p:nvSpPr>
        <p:spPr>
          <a:xfrm>
            <a:off x="5709246" y="4236696"/>
            <a:ext cx="922193"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注意事項</a:t>
            </a:r>
            <a:endParaRPr kumimoji="1" lang="ja-JP" altLang="en-US" sz="1100" dirty="0"/>
          </a:p>
        </p:txBody>
      </p:sp>
      <p:sp>
        <p:nvSpPr>
          <p:cNvPr id="19" name="正方形/長方形 18">
            <a:extLst>
              <a:ext uri="{FF2B5EF4-FFF2-40B4-BE49-F238E27FC236}">
                <a16:creationId xmlns:a16="http://schemas.microsoft.com/office/drawing/2014/main" id="{20694AB8-65D7-4288-B47D-60C8968EDE69}"/>
              </a:ext>
            </a:extLst>
          </p:cNvPr>
          <p:cNvSpPr/>
          <p:nvPr/>
        </p:nvSpPr>
        <p:spPr>
          <a:xfrm>
            <a:off x="6588224" y="4228311"/>
            <a:ext cx="2484276" cy="430887"/>
          </a:xfrm>
          <a:prstGeom prst="rect">
            <a:avLst/>
          </a:prstGeom>
        </p:spPr>
        <p:txBody>
          <a:bodyPr wrap="square">
            <a:spAutoFit/>
          </a:bodyPr>
          <a:lstStyle/>
          <a:p>
            <a:r>
              <a:rPr lang="ja-JP" altLang="en-US" sz="1100" b="1" dirty="0">
                <a:solidFill>
                  <a:schemeClr val="accent3">
                    <a:lumMod val="75000"/>
                  </a:schemeClr>
                </a:solidFill>
              </a:rPr>
              <a:t>開発中の為、画面構成は変更される可能性があります</a:t>
            </a:r>
          </a:p>
        </p:txBody>
      </p:sp>
    </p:spTree>
    <p:extLst>
      <p:ext uri="{BB962C8B-B14F-4D97-AF65-F5344CB8AC3E}">
        <p14:creationId xmlns:p14="http://schemas.microsoft.com/office/powerpoint/2010/main" val="332828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err="1"/>
              <a:t>SuperStream</a:t>
            </a:r>
            <a:r>
              <a:rPr lang="en-US" altLang="ja-JP" sz="2000" dirty="0"/>
              <a:t>-NX </a:t>
            </a:r>
            <a:r>
              <a:rPr lang="ja-JP" altLang="en-US" sz="2000" dirty="0">
                <a:latin typeface="+mn-ea"/>
              </a:rPr>
              <a:t>電債オプション＆電債管理システム </a:t>
            </a:r>
            <a:r>
              <a:rPr lang="ja-JP" altLang="en-US" sz="1400" dirty="0">
                <a:latin typeface="+mn-ea"/>
              </a:rPr>
              <a:t>機能改善</a:t>
            </a:r>
            <a:br>
              <a:rPr lang="en-US" altLang="ja-JP" sz="1800" dirty="0">
                <a:latin typeface="+mn-ea"/>
              </a:rPr>
            </a:br>
            <a:r>
              <a:rPr lang="ja-JP" altLang="en-US" sz="1800" dirty="0">
                <a:latin typeface="+mn-ea"/>
              </a:rPr>
              <a:t>２</a:t>
            </a:r>
            <a:r>
              <a:rPr lang="ja-JP" altLang="en-US" sz="1800" dirty="0"/>
              <a:t>．電債マスタリスト</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7" name="テキスト プレースホルダー 2"/>
          <p:cNvSpPr>
            <a:spLocks noGrp="1"/>
          </p:cNvSpPr>
          <p:nvPr>
            <p:ph type="body" sz="quarter" idx="14"/>
          </p:nvPr>
        </p:nvSpPr>
        <p:spPr>
          <a:xfrm>
            <a:off x="358775" y="1095586"/>
            <a:ext cx="8426450" cy="828092"/>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100" dirty="0">
                <a:solidFill>
                  <a:schemeClr val="tx1">
                    <a:lumMod val="75000"/>
                    <a:lumOff val="25000"/>
                  </a:schemeClr>
                </a:solidFill>
              </a:rPr>
              <a:t>　　</a:t>
            </a:r>
            <a:r>
              <a:rPr lang="ja-JP" altLang="en-US" sz="1100" dirty="0"/>
              <a:t>電子記録債権マスタ、電子記録債権マスタ２の登録情報を全て出力することができます</a:t>
            </a:r>
            <a:br>
              <a:rPr lang="en-US" altLang="ja-JP" sz="1100" dirty="0"/>
            </a:br>
            <a:r>
              <a:rPr lang="ja-JP" altLang="en-US" sz="1100" dirty="0"/>
              <a:t>　　画面表示及び</a:t>
            </a:r>
            <a:r>
              <a:rPr lang="en-US" altLang="ja-JP" sz="1100" dirty="0"/>
              <a:t>CSV</a:t>
            </a:r>
            <a:r>
              <a:rPr lang="ja-JP" altLang="en-US" sz="1100" dirty="0"/>
              <a:t>出力に対応しました</a:t>
            </a:r>
          </a:p>
          <a:p>
            <a:pPr lvl="0">
              <a:lnSpc>
                <a:spcPts val="1900"/>
              </a:lnSpc>
              <a:buClr>
                <a:srgbClr val="F9BE00"/>
              </a:buClr>
            </a:pPr>
            <a:endParaRPr lang="en-US" altLang="ja-JP" sz="1100" dirty="0">
              <a:solidFill>
                <a:prstClr val="black"/>
              </a:solidFill>
            </a:endParaRPr>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8775" y="2147508"/>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marL="0" indent="0" eaLnBrk="1" hangingPunct="1">
              <a:buFont typeface="Wingdings" panose="05000000000000000000" pitchFamily="2" charset="2"/>
              <a:buNone/>
              <a:defRPr/>
            </a:pPr>
            <a:r>
              <a:rPr lang="ja-JP" altLang="en-US" dirty="0">
                <a:solidFill>
                  <a:prstClr val="black"/>
                </a:solidFill>
              </a:rPr>
              <a:t>　</a:t>
            </a:r>
            <a:r>
              <a:rPr lang="ja-JP" altLang="en-US" sz="1100" dirty="0">
                <a:solidFill>
                  <a:prstClr val="black"/>
                </a:solidFill>
              </a:rPr>
              <a:t>　</a:t>
            </a:r>
            <a:r>
              <a:rPr lang="ja-JP" altLang="en-US" sz="1100" dirty="0"/>
              <a:t>これまで既存の帳票では出力されない値を確認する手段がありませんでした</a:t>
            </a:r>
            <a:endParaRPr lang="en-US" altLang="ja-JP" sz="1100" dirty="0"/>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7550" y="3081933"/>
            <a:ext cx="8426450" cy="96598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marL="90488" indent="-90488" eaLnBrk="0" fontAlgn="ctr" hangingPunct="0">
              <a:spcBef>
                <a:spcPct val="20000"/>
              </a:spcBef>
              <a:buClr>
                <a:srgbClr val="004161"/>
              </a:buClr>
              <a:buSzPct val="75000"/>
              <a:buFont typeface="Wingdings" pitchFamily="2" charset="2"/>
              <a:buNone/>
              <a:defRPr/>
            </a:pPr>
            <a:r>
              <a:rPr lang="ja-JP" altLang="en-US" sz="1100" dirty="0">
                <a:solidFill>
                  <a:schemeClr val="tx1">
                    <a:lumMod val="75000"/>
                    <a:lumOff val="25000"/>
                  </a:schemeClr>
                </a:solidFill>
              </a:rPr>
              <a:t>　</a:t>
            </a:r>
            <a:r>
              <a:rPr lang="ja-JP" altLang="en-US" sz="1100" dirty="0"/>
              <a:t>　</a:t>
            </a:r>
            <a:r>
              <a:rPr lang="en-US" altLang="ja-JP" sz="1100" dirty="0"/>
              <a:t>DB</a:t>
            </a:r>
            <a:r>
              <a:rPr lang="ja-JP" altLang="en-US" sz="1100" dirty="0"/>
              <a:t>を直接参照せずとも登録されている内容を全て確認することが可能となることで、</a:t>
            </a:r>
            <a:br>
              <a:rPr lang="en-US" altLang="ja-JP" sz="1100" dirty="0"/>
            </a:br>
            <a:r>
              <a:rPr lang="ja-JP" altLang="en-US" sz="1100" dirty="0"/>
              <a:t>　 実務に必要な情報を確認できます</a:t>
            </a:r>
            <a:endParaRPr lang="en-US" altLang="ja-JP" sz="1100" dirty="0"/>
          </a:p>
        </p:txBody>
      </p:sp>
    </p:spTree>
    <p:extLst>
      <p:ext uri="{BB962C8B-B14F-4D97-AF65-F5344CB8AC3E}">
        <p14:creationId xmlns:p14="http://schemas.microsoft.com/office/powerpoint/2010/main" val="1244046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err="1"/>
              <a:t>SuperStream</a:t>
            </a:r>
            <a:r>
              <a:rPr lang="en-US" altLang="ja-JP" sz="2000" dirty="0"/>
              <a:t>-NX </a:t>
            </a:r>
            <a:r>
              <a:rPr lang="ja-JP" altLang="en-US" sz="2000" dirty="0">
                <a:latin typeface="+mn-ea"/>
              </a:rPr>
              <a:t>電債オプション＆電債管理システム </a:t>
            </a:r>
            <a:r>
              <a:rPr lang="ja-JP" altLang="en-US" sz="1400" dirty="0">
                <a:latin typeface="+mn-ea"/>
              </a:rPr>
              <a:t>機能改善</a:t>
            </a:r>
            <a:r>
              <a:rPr lang="ja-JP" altLang="en-US" sz="1200" dirty="0">
                <a:latin typeface="+mn-ea"/>
              </a:rPr>
              <a:t> </a:t>
            </a:r>
            <a:br>
              <a:rPr lang="en-US" altLang="ja-JP" sz="2800" dirty="0"/>
            </a:br>
            <a:r>
              <a:rPr lang="ja-JP" altLang="en-US" sz="1800" dirty="0"/>
              <a:t>２．電債マスタリスト　</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grpSp>
        <p:nvGrpSpPr>
          <p:cNvPr id="32" name="グループ化 31">
            <a:extLst>
              <a:ext uri="{FF2B5EF4-FFF2-40B4-BE49-F238E27FC236}">
                <a16:creationId xmlns:a16="http://schemas.microsoft.com/office/drawing/2014/main" id="{4C175155-D986-47AA-2909-60F873CE0336}"/>
              </a:ext>
            </a:extLst>
          </p:cNvPr>
          <p:cNvGrpSpPr/>
          <p:nvPr/>
        </p:nvGrpSpPr>
        <p:grpSpPr>
          <a:xfrm>
            <a:off x="530948" y="1586584"/>
            <a:ext cx="5085168" cy="3005712"/>
            <a:chOff x="50028" y="-452586"/>
            <a:chExt cx="8770444" cy="5143500"/>
          </a:xfrm>
        </p:grpSpPr>
        <p:grpSp>
          <p:nvGrpSpPr>
            <p:cNvPr id="33" name="グループ化 32">
              <a:extLst>
                <a:ext uri="{FF2B5EF4-FFF2-40B4-BE49-F238E27FC236}">
                  <a16:creationId xmlns:a16="http://schemas.microsoft.com/office/drawing/2014/main" id="{A7BF193A-9EFE-75B3-4B13-CE05D39CE6FE}"/>
                </a:ext>
              </a:extLst>
            </p:cNvPr>
            <p:cNvGrpSpPr/>
            <p:nvPr/>
          </p:nvGrpSpPr>
          <p:grpSpPr>
            <a:xfrm>
              <a:off x="50028" y="-452586"/>
              <a:ext cx="8770444" cy="5143500"/>
              <a:chOff x="50028" y="-452586"/>
              <a:chExt cx="8770444" cy="5143500"/>
            </a:xfrm>
          </p:grpSpPr>
          <p:pic>
            <p:nvPicPr>
              <p:cNvPr id="37" name="図 36">
                <a:extLst>
                  <a:ext uri="{FF2B5EF4-FFF2-40B4-BE49-F238E27FC236}">
                    <a16:creationId xmlns:a16="http://schemas.microsoft.com/office/drawing/2014/main" id="{4523057C-94CF-427E-8928-EF56DE7A50DA}"/>
                  </a:ext>
                </a:extLst>
              </p:cNvPr>
              <p:cNvPicPr>
                <a:picLocks noChangeAspect="1"/>
              </p:cNvPicPr>
              <p:nvPr/>
            </p:nvPicPr>
            <p:blipFill>
              <a:blip r:embed="rId3"/>
              <a:stretch>
                <a:fillRect/>
              </a:stretch>
            </p:blipFill>
            <p:spPr>
              <a:xfrm>
                <a:off x="50028" y="-452586"/>
                <a:ext cx="8770444" cy="5143500"/>
              </a:xfrm>
              <a:prstGeom prst="rect">
                <a:avLst/>
              </a:prstGeom>
            </p:spPr>
          </p:pic>
          <p:pic>
            <p:nvPicPr>
              <p:cNvPr id="38" name="図 37">
                <a:extLst>
                  <a:ext uri="{FF2B5EF4-FFF2-40B4-BE49-F238E27FC236}">
                    <a16:creationId xmlns:a16="http://schemas.microsoft.com/office/drawing/2014/main" id="{DBE1F0F2-CB0C-E4B7-F514-1E30B8B4AE12}"/>
                  </a:ext>
                </a:extLst>
              </p:cNvPr>
              <p:cNvPicPr>
                <a:picLocks noChangeAspect="1"/>
              </p:cNvPicPr>
              <p:nvPr/>
            </p:nvPicPr>
            <p:blipFill>
              <a:blip r:embed="rId4"/>
              <a:stretch>
                <a:fillRect/>
              </a:stretch>
            </p:blipFill>
            <p:spPr>
              <a:xfrm>
                <a:off x="198681" y="3016880"/>
                <a:ext cx="7109623" cy="145349"/>
              </a:xfrm>
              <a:prstGeom prst="rect">
                <a:avLst/>
              </a:prstGeom>
            </p:spPr>
          </p:pic>
          <p:pic>
            <p:nvPicPr>
              <p:cNvPr id="39" name="図 38">
                <a:extLst>
                  <a:ext uri="{FF2B5EF4-FFF2-40B4-BE49-F238E27FC236}">
                    <a16:creationId xmlns:a16="http://schemas.microsoft.com/office/drawing/2014/main" id="{5D10A389-1BE6-2A1B-4DA8-2BE81FB7410F}"/>
                  </a:ext>
                </a:extLst>
              </p:cNvPr>
              <p:cNvPicPr>
                <a:picLocks noChangeAspect="1"/>
              </p:cNvPicPr>
              <p:nvPr/>
            </p:nvPicPr>
            <p:blipFill>
              <a:blip r:embed="rId4"/>
              <a:stretch>
                <a:fillRect/>
              </a:stretch>
            </p:blipFill>
            <p:spPr>
              <a:xfrm>
                <a:off x="7344308" y="3147814"/>
                <a:ext cx="540060" cy="230705"/>
              </a:xfrm>
              <a:prstGeom prst="rect">
                <a:avLst/>
              </a:prstGeom>
            </p:spPr>
          </p:pic>
        </p:grpSp>
        <p:pic>
          <p:nvPicPr>
            <p:cNvPr id="34" name="図 33">
              <a:extLst>
                <a:ext uri="{FF2B5EF4-FFF2-40B4-BE49-F238E27FC236}">
                  <a16:creationId xmlns:a16="http://schemas.microsoft.com/office/drawing/2014/main" id="{9177CF94-6353-B17B-961E-8CB97B1ECBFA}"/>
                </a:ext>
              </a:extLst>
            </p:cNvPr>
            <p:cNvPicPr>
              <a:picLocks noChangeAspect="1"/>
            </p:cNvPicPr>
            <p:nvPr/>
          </p:nvPicPr>
          <p:blipFill>
            <a:blip r:embed="rId5"/>
            <a:stretch>
              <a:fillRect/>
            </a:stretch>
          </p:blipFill>
          <p:spPr>
            <a:xfrm>
              <a:off x="4216934" y="304639"/>
              <a:ext cx="2331186" cy="297518"/>
            </a:xfrm>
            <a:prstGeom prst="rect">
              <a:avLst/>
            </a:prstGeom>
          </p:spPr>
        </p:pic>
        <p:pic>
          <p:nvPicPr>
            <p:cNvPr id="35" name="図 34">
              <a:extLst>
                <a:ext uri="{FF2B5EF4-FFF2-40B4-BE49-F238E27FC236}">
                  <a16:creationId xmlns:a16="http://schemas.microsoft.com/office/drawing/2014/main" id="{ED31A1F6-EB08-5B48-686A-32C3D16CE4E2}"/>
                </a:ext>
              </a:extLst>
            </p:cNvPr>
            <p:cNvPicPr>
              <a:picLocks noChangeAspect="1"/>
            </p:cNvPicPr>
            <p:nvPr/>
          </p:nvPicPr>
          <p:blipFill>
            <a:blip r:embed="rId5"/>
            <a:stretch>
              <a:fillRect/>
            </a:stretch>
          </p:blipFill>
          <p:spPr>
            <a:xfrm>
              <a:off x="4216934" y="804208"/>
              <a:ext cx="2331186" cy="297518"/>
            </a:xfrm>
            <a:prstGeom prst="rect">
              <a:avLst/>
            </a:prstGeom>
          </p:spPr>
        </p:pic>
        <p:pic>
          <p:nvPicPr>
            <p:cNvPr id="36" name="図 35">
              <a:extLst>
                <a:ext uri="{FF2B5EF4-FFF2-40B4-BE49-F238E27FC236}">
                  <a16:creationId xmlns:a16="http://schemas.microsoft.com/office/drawing/2014/main" id="{9EB3936C-B387-C0EC-C6C0-FD689E4B8191}"/>
                </a:ext>
              </a:extLst>
            </p:cNvPr>
            <p:cNvPicPr>
              <a:picLocks noChangeAspect="1"/>
            </p:cNvPicPr>
            <p:nvPr/>
          </p:nvPicPr>
          <p:blipFill>
            <a:blip r:embed="rId5"/>
            <a:stretch>
              <a:fillRect/>
            </a:stretch>
          </p:blipFill>
          <p:spPr>
            <a:xfrm>
              <a:off x="4216934" y="1287442"/>
              <a:ext cx="2331186" cy="297518"/>
            </a:xfrm>
            <a:prstGeom prst="rect">
              <a:avLst/>
            </a:prstGeom>
          </p:spPr>
        </p:pic>
      </p:grpSp>
      <p:sp>
        <p:nvSpPr>
          <p:cNvPr id="40" name="角丸四角形 8">
            <a:extLst>
              <a:ext uri="{FF2B5EF4-FFF2-40B4-BE49-F238E27FC236}">
                <a16:creationId xmlns:a16="http://schemas.microsoft.com/office/drawing/2014/main" id="{50FA0E9C-ABC8-A6FD-688D-CEC9BDE0CE1D}"/>
              </a:ext>
            </a:extLst>
          </p:cNvPr>
          <p:cNvSpPr/>
          <p:nvPr/>
        </p:nvSpPr>
        <p:spPr>
          <a:xfrm>
            <a:off x="5709246" y="4236696"/>
            <a:ext cx="922193"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注意事項</a:t>
            </a:r>
            <a:endParaRPr kumimoji="1" lang="ja-JP" altLang="en-US" sz="1100" dirty="0"/>
          </a:p>
        </p:txBody>
      </p:sp>
      <p:sp>
        <p:nvSpPr>
          <p:cNvPr id="41" name="正方形/長方形 40">
            <a:extLst>
              <a:ext uri="{FF2B5EF4-FFF2-40B4-BE49-F238E27FC236}">
                <a16:creationId xmlns:a16="http://schemas.microsoft.com/office/drawing/2014/main" id="{9A18AD62-FC48-C513-2CC3-8380E9E95243}"/>
              </a:ext>
            </a:extLst>
          </p:cNvPr>
          <p:cNvSpPr/>
          <p:nvPr/>
        </p:nvSpPr>
        <p:spPr>
          <a:xfrm>
            <a:off x="6588224" y="4228311"/>
            <a:ext cx="2484276" cy="430887"/>
          </a:xfrm>
          <a:prstGeom prst="rect">
            <a:avLst/>
          </a:prstGeom>
        </p:spPr>
        <p:txBody>
          <a:bodyPr wrap="square">
            <a:spAutoFit/>
          </a:bodyPr>
          <a:lstStyle/>
          <a:p>
            <a:r>
              <a:rPr lang="ja-JP" altLang="en-US" sz="1100" b="1" dirty="0">
                <a:solidFill>
                  <a:schemeClr val="accent3">
                    <a:lumMod val="75000"/>
                  </a:schemeClr>
                </a:solidFill>
              </a:rPr>
              <a:t>開発中の為、画面構成は変更される可能性があります</a:t>
            </a:r>
          </a:p>
        </p:txBody>
      </p:sp>
      <p:sp>
        <p:nvSpPr>
          <p:cNvPr id="42" name="テキスト プレースホルダー 2">
            <a:extLst>
              <a:ext uri="{FF2B5EF4-FFF2-40B4-BE49-F238E27FC236}">
                <a16:creationId xmlns:a16="http://schemas.microsoft.com/office/drawing/2014/main" id="{E354403C-DEF8-5BBF-600D-0B05F6162022}"/>
              </a:ext>
            </a:extLst>
          </p:cNvPr>
          <p:cNvSpPr txBox="1">
            <a:spLocks/>
          </p:cNvSpPr>
          <p:nvPr/>
        </p:nvSpPr>
        <p:spPr>
          <a:xfrm>
            <a:off x="530948" y="1190110"/>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電債マスタリスト</a:t>
            </a:r>
            <a:endParaRPr lang="en-US" altLang="ja-JP" sz="1000" b="1" u="sng" dirty="0">
              <a:solidFill>
                <a:prstClr val="black"/>
              </a:solidFill>
            </a:endParaRPr>
          </a:p>
        </p:txBody>
      </p:sp>
    </p:spTree>
    <p:extLst>
      <p:ext uri="{BB962C8B-B14F-4D97-AF65-F5344CB8AC3E}">
        <p14:creationId xmlns:p14="http://schemas.microsoft.com/office/powerpoint/2010/main" val="416922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err="1"/>
              <a:t>SuperStream</a:t>
            </a:r>
            <a:r>
              <a:rPr lang="en-US" altLang="ja-JP" sz="2000" dirty="0"/>
              <a:t>-NX </a:t>
            </a:r>
            <a:r>
              <a:rPr lang="ja-JP" altLang="en-US" sz="2000" dirty="0">
                <a:latin typeface="+mn-ea"/>
              </a:rPr>
              <a:t>電債オプション＆電債管理システム </a:t>
            </a:r>
            <a:r>
              <a:rPr lang="ja-JP" altLang="en-US" sz="1400" dirty="0">
                <a:latin typeface="+mn-ea"/>
              </a:rPr>
              <a:t>機能改善</a:t>
            </a:r>
            <a:br>
              <a:rPr lang="en-US" altLang="ja-JP" sz="1800" dirty="0">
                <a:latin typeface="+mn-ea"/>
              </a:rPr>
            </a:br>
            <a:r>
              <a:rPr lang="ja-JP" altLang="en-US" sz="1800" dirty="0">
                <a:latin typeface="+mn-ea"/>
              </a:rPr>
              <a:t>３</a:t>
            </a:r>
            <a:r>
              <a:rPr lang="ja-JP" altLang="en-US" sz="1800" dirty="0"/>
              <a:t>．</a:t>
            </a:r>
            <a:r>
              <a:rPr lang="en-US" altLang="ja-JP" sz="1800" dirty="0"/>
              <a:t>JEMCO</a:t>
            </a:r>
            <a:r>
              <a:rPr lang="ja-JP" altLang="en-US" sz="1800" dirty="0"/>
              <a:t>支払明細</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7" name="テキスト プレースホルダー 2"/>
          <p:cNvSpPr>
            <a:spLocks noGrp="1"/>
          </p:cNvSpPr>
          <p:nvPr>
            <p:ph type="body" sz="quarter" idx="14"/>
          </p:nvPr>
        </p:nvSpPr>
        <p:spPr>
          <a:xfrm>
            <a:off x="358775" y="1095586"/>
            <a:ext cx="8426450" cy="828092"/>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100" dirty="0">
                <a:solidFill>
                  <a:schemeClr val="tx1">
                    <a:lumMod val="75000"/>
                    <a:lumOff val="25000"/>
                  </a:schemeClr>
                </a:solidFill>
              </a:rPr>
              <a:t>　　</a:t>
            </a:r>
            <a:r>
              <a:rPr lang="en-US" altLang="ja-JP" sz="1100" dirty="0"/>
              <a:t>JEMCO</a:t>
            </a:r>
            <a:r>
              <a:rPr lang="ja-JP" altLang="en-US" sz="1100" dirty="0"/>
              <a:t>支払明細に出力する際、</a:t>
            </a:r>
            <a:r>
              <a:rPr lang="en-US" altLang="ja-JP" sz="1100" dirty="0"/>
              <a:t>JEMCO</a:t>
            </a:r>
            <a:r>
              <a:rPr lang="ja-JP" altLang="en-US" sz="1100" dirty="0"/>
              <a:t>仕入先コード利用時に銀行情報の値にダミーの値を設定可能にします</a:t>
            </a:r>
            <a:endParaRPr lang="en-US" altLang="ja-JP" sz="1100" dirty="0"/>
          </a:p>
          <a:p>
            <a:pPr lvl="0">
              <a:lnSpc>
                <a:spcPts val="1900"/>
              </a:lnSpc>
              <a:buClr>
                <a:srgbClr val="F9BE00"/>
              </a:buClr>
            </a:pPr>
            <a:r>
              <a:rPr lang="ja-JP" altLang="en-US" sz="1100" dirty="0"/>
              <a:t>　　「</a:t>
            </a:r>
            <a:r>
              <a:rPr lang="en-US" altLang="ja-JP" sz="1100" dirty="0"/>
              <a:t>0</a:t>
            </a:r>
            <a:r>
              <a:rPr lang="ja-JP" altLang="en-US" sz="1100" dirty="0"/>
              <a:t>埋め」「空白埋め」「口座情報」の３パターンで出力が可能になります</a:t>
            </a:r>
          </a:p>
          <a:p>
            <a:pPr lvl="0">
              <a:lnSpc>
                <a:spcPts val="1900"/>
              </a:lnSpc>
              <a:buClr>
                <a:srgbClr val="F9BE00"/>
              </a:buClr>
            </a:pPr>
            <a:endParaRPr lang="en-US" altLang="ja-JP" sz="1100" dirty="0">
              <a:solidFill>
                <a:prstClr val="black"/>
              </a:solidFill>
            </a:endParaRPr>
          </a:p>
        </p:txBody>
      </p:sp>
      <p:sp>
        <p:nvSpPr>
          <p:cNvPr id="11" name="テキスト プレースホルダー 2">
            <a:extLst>
              <a:ext uri="{FF2B5EF4-FFF2-40B4-BE49-F238E27FC236}">
                <a16:creationId xmlns:a16="http://schemas.microsoft.com/office/drawing/2014/main" id="{3E748C82-81DB-9488-EEE7-8C49899A8780}"/>
              </a:ext>
            </a:extLst>
          </p:cNvPr>
          <p:cNvSpPr txBox="1">
            <a:spLocks/>
          </p:cNvSpPr>
          <p:nvPr/>
        </p:nvSpPr>
        <p:spPr>
          <a:xfrm>
            <a:off x="357550" y="2144079"/>
            <a:ext cx="8426450" cy="71059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marL="0" indent="0" eaLnBrk="1" hangingPunct="1">
              <a:buFont typeface="Wingdings" panose="05000000000000000000" pitchFamily="2" charset="2"/>
              <a:buNone/>
              <a:defRPr/>
            </a:pPr>
            <a:r>
              <a:rPr lang="ja-JP" altLang="en-US" sz="1100" dirty="0">
                <a:solidFill>
                  <a:prstClr val="black"/>
                </a:solidFill>
              </a:rPr>
              <a:t>　　</a:t>
            </a:r>
            <a:r>
              <a:rPr lang="en-US" altLang="ja-JP" sz="1100" dirty="0">
                <a:solidFill>
                  <a:prstClr val="black"/>
                </a:solidFill>
              </a:rPr>
              <a:t>JEMCO</a:t>
            </a:r>
            <a:r>
              <a:rPr lang="ja-JP" altLang="en-US" sz="1100" dirty="0">
                <a:solidFill>
                  <a:prstClr val="black"/>
                </a:solidFill>
              </a:rPr>
              <a:t>支払明細をアップロードする際に</a:t>
            </a:r>
            <a:r>
              <a:rPr lang="en-US" altLang="ja-JP" sz="1100" dirty="0">
                <a:solidFill>
                  <a:prstClr val="black"/>
                </a:solidFill>
              </a:rPr>
              <a:t>JEMCO</a:t>
            </a:r>
            <a:r>
              <a:rPr lang="ja-JP" altLang="en-US" sz="1100" dirty="0">
                <a:solidFill>
                  <a:prstClr val="black"/>
                </a:solidFill>
              </a:rPr>
              <a:t>仕入先コードを使用している場合、</a:t>
            </a:r>
            <a:br>
              <a:rPr lang="en-US" altLang="ja-JP" sz="1100" dirty="0">
                <a:solidFill>
                  <a:prstClr val="black"/>
                </a:solidFill>
              </a:rPr>
            </a:br>
            <a:r>
              <a:rPr lang="ja-JP" altLang="en-US" sz="1100" dirty="0">
                <a:solidFill>
                  <a:prstClr val="black"/>
                </a:solidFill>
              </a:rPr>
              <a:t>　　銀行情報を</a:t>
            </a:r>
            <a:r>
              <a:rPr lang="en-US" altLang="ja-JP" sz="1100" dirty="0">
                <a:solidFill>
                  <a:prstClr val="black"/>
                </a:solidFill>
              </a:rPr>
              <a:t>0</a:t>
            </a:r>
            <a:r>
              <a:rPr lang="ja-JP" altLang="en-US" sz="1100" dirty="0">
                <a:solidFill>
                  <a:prstClr val="black"/>
                </a:solidFill>
              </a:rPr>
              <a:t>埋めしないと取込が出来ないケースが存在していました</a:t>
            </a:r>
            <a:endParaRPr lang="en-US" altLang="ja-JP" sz="1100" dirty="0">
              <a:solidFill>
                <a:prstClr val="black"/>
              </a:solidFill>
            </a:endParaRPr>
          </a:p>
        </p:txBody>
      </p:sp>
      <p:sp>
        <p:nvSpPr>
          <p:cNvPr id="12" name="テキスト プレースホルダー 2">
            <a:extLst>
              <a:ext uri="{FF2B5EF4-FFF2-40B4-BE49-F238E27FC236}">
                <a16:creationId xmlns:a16="http://schemas.microsoft.com/office/drawing/2014/main" id="{52A6E133-51EA-2617-942D-3280F0F4296C}"/>
              </a:ext>
            </a:extLst>
          </p:cNvPr>
          <p:cNvSpPr txBox="1">
            <a:spLocks/>
          </p:cNvSpPr>
          <p:nvPr/>
        </p:nvSpPr>
        <p:spPr>
          <a:xfrm>
            <a:off x="357550" y="3215996"/>
            <a:ext cx="8426450" cy="93099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marL="90488" indent="-90488" eaLnBrk="0" fontAlgn="ctr" hangingPunct="0">
              <a:spcBef>
                <a:spcPct val="20000"/>
              </a:spcBef>
              <a:buClr>
                <a:srgbClr val="004161"/>
              </a:buClr>
              <a:buSzPct val="75000"/>
              <a:buFont typeface="Wingdings" pitchFamily="2" charset="2"/>
              <a:buNone/>
              <a:defRPr/>
            </a:pPr>
            <a:r>
              <a:rPr lang="ja-JP" altLang="en-US" sz="1100" dirty="0">
                <a:solidFill>
                  <a:schemeClr val="tx1">
                    <a:lumMod val="75000"/>
                    <a:lumOff val="25000"/>
                  </a:schemeClr>
                </a:solidFill>
              </a:rPr>
              <a:t>　</a:t>
            </a:r>
            <a:r>
              <a:rPr lang="ja-JP" altLang="en-US" sz="1100" dirty="0"/>
              <a:t>　システムから出力した支払明細を加工せずとも、そのままアップロードが可能となり運用上の負担を軽減します</a:t>
            </a:r>
            <a:endParaRPr lang="en-US" altLang="ja-JP" sz="1100" dirty="0"/>
          </a:p>
        </p:txBody>
      </p:sp>
    </p:spTree>
    <p:extLst>
      <p:ext uri="{BB962C8B-B14F-4D97-AF65-F5344CB8AC3E}">
        <p14:creationId xmlns:p14="http://schemas.microsoft.com/office/powerpoint/2010/main" val="1283340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err="1"/>
              <a:t>SuperStream</a:t>
            </a:r>
            <a:r>
              <a:rPr lang="en-US" altLang="ja-JP" sz="2000" dirty="0"/>
              <a:t>-NX </a:t>
            </a:r>
            <a:r>
              <a:rPr lang="ja-JP" altLang="en-US" sz="2000" dirty="0">
                <a:latin typeface="+mn-ea"/>
              </a:rPr>
              <a:t>電債オプション＆電債管理システム </a:t>
            </a:r>
            <a:r>
              <a:rPr lang="ja-JP" altLang="en-US" sz="1400" dirty="0">
                <a:latin typeface="+mn-ea"/>
              </a:rPr>
              <a:t>機能改善</a:t>
            </a:r>
            <a:r>
              <a:rPr lang="ja-JP" altLang="en-US" sz="1200" dirty="0">
                <a:latin typeface="+mn-ea"/>
              </a:rPr>
              <a:t> </a:t>
            </a:r>
            <a:br>
              <a:rPr lang="en-US" altLang="ja-JP" sz="2800" dirty="0"/>
            </a:br>
            <a:r>
              <a:rPr lang="ja-JP" altLang="en-US" sz="1800" dirty="0"/>
              <a:t>３．</a:t>
            </a:r>
            <a:r>
              <a:rPr lang="en-US" altLang="ja-JP" sz="1800" dirty="0"/>
              <a:t>JEMCO</a:t>
            </a:r>
            <a:r>
              <a:rPr lang="ja-JP" altLang="en-US" sz="1800" dirty="0"/>
              <a:t>支払明細</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14" name="テキスト プレースホルダー 2"/>
          <p:cNvSpPr txBox="1">
            <a:spLocks/>
          </p:cNvSpPr>
          <p:nvPr/>
        </p:nvSpPr>
        <p:spPr>
          <a:xfrm>
            <a:off x="530948" y="1190110"/>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空白埋め</a:t>
            </a:r>
            <a:endParaRPr lang="en-US" altLang="ja-JP" sz="1000" b="1" u="sng" dirty="0">
              <a:solidFill>
                <a:prstClr val="black"/>
              </a:solidFill>
            </a:endParaRPr>
          </a:p>
        </p:txBody>
      </p:sp>
      <p:sp>
        <p:nvSpPr>
          <p:cNvPr id="9" name="テキスト ボックス 8">
            <a:extLst>
              <a:ext uri="{FF2B5EF4-FFF2-40B4-BE49-F238E27FC236}">
                <a16:creationId xmlns:a16="http://schemas.microsoft.com/office/drawing/2014/main" id="{4582227F-509B-40B1-A73B-D2867E555001}"/>
              </a:ext>
            </a:extLst>
          </p:cNvPr>
          <p:cNvSpPr txBox="1"/>
          <p:nvPr/>
        </p:nvSpPr>
        <p:spPr>
          <a:xfrm>
            <a:off x="527430" y="1406153"/>
            <a:ext cx="8181512" cy="707886"/>
          </a:xfrm>
          <a:prstGeom prst="rect">
            <a:avLst/>
          </a:prstGeom>
          <a:noFill/>
          <a:ln>
            <a:solidFill>
              <a:schemeClr val="tx1"/>
            </a:solidFill>
          </a:ln>
        </p:spPr>
        <p:txBody>
          <a:bodyPr wrap="square" rtlCol="0">
            <a:spAutoFit/>
          </a:bodyPr>
          <a:lstStyle/>
          <a:p>
            <a:r>
              <a:rPr kumimoji="1" lang="en-US" altLang="ja-JP" sz="1000" dirty="0">
                <a:latin typeface="BIZ UDゴシック" panose="020B0400000000000000" pitchFamily="49" charset="-128"/>
                <a:ea typeface="BIZ UDゴシック" panose="020B0400000000000000" pitchFamily="49" charset="-128"/>
              </a:rPr>
              <a:t>13500000000000                                            0001</a:t>
            </a:r>
            <a:r>
              <a:rPr kumimoji="1" lang="ja-JP" altLang="en-US" sz="1000" dirty="0">
                <a:latin typeface="BIZ UDゴシック" panose="020B0400000000000000" pitchFamily="49" charset="-128"/>
                <a:ea typeface="BIZ UDゴシック" panose="020B0400000000000000" pitchFamily="49" charset="-128"/>
              </a:rPr>
              <a:t>ﾐｽﾞﾎ           </a:t>
            </a:r>
            <a:r>
              <a:rPr kumimoji="1" lang="en-US" altLang="ja-JP" sz="1000" dirty="0">
                <a:latin typeface="BIZ UDゴシック" panose="020B0400000000000000" pitchFamily="49" charset="-128"/>
                <a:ea typeface="BIZ UDゴシック" panose="020B0400000000000000" pitchFamily="49" charset="-128"/>
              </a:rPr>
              <a:t>120</a:t>
            </a:r>
            <a:r>
              <a:rPr kumimoji="1" lang="ja-JP" altLang="en-US" sz="1000" dirty="0">
                <a:latin typeface="BIZ UDゴシック" panose="020B0400000000000000" pitchFamily="49" charset="-128"/>
                <a:ea typeface="BIZ UDゴシック" panose="020B0400000000000000" pitchFamily="49" charset="-128"/>
              </a:rPr>
              <a:t>ｺﾞﾀﾝﾀﾞ         </a:t>
            </a:r>
            <a:r>
              <a:rPr kumimoji="1" lang="en-US" altLang="ja-JP" sz="1000" dirty="0">
                <a:latin typeface="BIZ UDゴシック" panose="020B0400000000000000" pitchFamily="49" charset="-128"/>
                <a:ea typeface="BIZ UDゴシック" panose="020B0400000000000000" pitchFamily="49" charset="-128"/>
              </a:rPr>
              <a:t>28856114260114260306   </a:t>
            </a:r>
          </a:p>
          <a:p>
            <a:r>
              <a:rPr kumimoji="1" lang="en-US" altLang="ja-JP" sz="1000" dirty="0">
                <a:latin typeface="BIZ UDゴシック" panose="020B0400000000000000" pitchFamily="49" charset="-128"/>
                <a:ea typeface="BIZ UDゴシック" panose="020B0400000000000000" pitchFamily="49" charset="-128"/>
              </a:rPr>
              <a:t>2                                                 </a:t>
            </a:r>
            <a:r>
              <a:rPr kumimoji="1" lang="ja-JP" altLang="en-US" sz="1000" dirty="0">
                <a:latin typeface="BIZ UDゴシック" panose="020B0400000000000000" pitchFamily="49" charset="-128"/>
                <a:ea typeface="BIZ UDゴシック" panose="020B0400000000000000" pitchFamily="49" charset="-128"/>
              </a:rPr>
              <a:t>ﾄｷﾌﾞﾂﾘｭｳﾄｳｷｮｳ                 </a:t>
            </a:r>
            <a:r>
              <a:rPr kumimoji="1" lang="en-US" altLang="ja-JP" sz="1000" dirty="0">
                <a:latin typeface="BIZ UDゴシック" panose="020B0400000000000000" pitchFamily="49" charset="-128"/>
                <a:ea typeface="BIZ UDゴシック" panose="020B0400000000000000" pitchFamily="49" charset="-128"/>
              </a:rPr>
              <a:t>0055779900           9999999999       </a:t>
            </a:r>
          </a:p>
          <a:p>
            <a:r>
              <a:rPr kumimoji="1" lang="en-US" altLang="ja-JP" sz="1000" dirty="0">
                <a:latin typeface="BIZ UDゴシック" panose="020B0400000000000000" pitchFamily="49" charset="-128"/>
                <a:ea typeface="BIZ UDゴシック" panose="020B0400000000000000" pitchFamily="49" charset="-128"/>
              </a:rPr>
              <a:t>8000001000055779900                                                                                                   </a:t>
            </a:r>
          </a:p>
          <a:p>
            <a:r>
              <a:rPr kumimoji="1" lang="en-US" altLang="ja-JP" sz="1000" dirty="0">
                <a:latin typeface="BIZ UDゴシック" panose="020B0400000000000000" pitchFamily="49" charset="-128"/>
                <a:ea typeface="BIZ UDゴシック" panose="020B0400000000000000" pitchFamily="49" charset="-128"/>
              </a:rPr>
              <a:t>9 </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16" name="テキスト プレースホルダー 2">
            <a:extLst>
              <a:ext uri="{FF2B5EF4-FFF2-40B4-BE49-F238E27FC236}">
                <a16:creationId xmlns:a16="http://schemas.microsoft.com/office/drawing/2014/main" id="{CA1F3C1A-C973-4267-AE2D-E0EFF645E182}"/>
              </a:ext>
            </a:extLst>
          </p:cNvPr>
          <p:cNvSpPr txBox="1">
            <a:spLocks/>
          </p:cNvSpPr>
          <p:nvPr/>
        </p:nvSpPr>
        <p:spPr>
          <a:xfrm>
            <a:off x="530948" y="2149872"/>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sz="1000" b="1" u="sng" dirty="0">
                <a:solidFill>
                  <a:prstClr val="black"/>
                </a:solidFill>
              </a:rPr>
              <a:t>0</a:t>
            </a:r>
            <a:r>
              <a:rPr lang="ja-JP" altLang="en-US" sz="1000" b="1" u="sng" dirty="0">
                <a:solidFill>
                  <a:prstClr val="black"/>
                </a:solidFill>
              </a:rPr>
              <a:t>埋め</a:t>
            </a:r>
            <a:endParaRPr lang="en-US" altLang="ja-JP" sz="1000" b="1" u="sng" dirty="0">
              <a:solidFill>
                <a:prstClr val="black"/>
              </a:solidFill>
            </a:endParaRPr>
          </a:p>
        </p:txBody>
      </p:sp>
      <p:sp>
        <p:nvSpPr>
          <p:cNvPr id="18" name="テキスト ボックス 17">
            <a:extLst>
              <a:ext uri="{FF2B5EF4-FFF2-40B4-BE49-F238E27FC236}">
                <a16:creationId xmlns:a16="http://schemas.microsoft.com/office/drawing/2014/main" id="{C1E7BFCC-A8AA-46DB-8D51-2AB2D19547F1}"/>
              </a:ext>
            </a:extLst>
          </p:cNvPr>
          <p:cNvSpPr txBox="1"/>
          <p:nvPr/>
        </p:nvSpPr>
        <p:spPr>
          <a:xfrm>
            <a:off x="527430" y="2365915"/>
            <a:ext cx="8181512" cy="707886"/>
          </a:xfrm>
          <a:prstGeom prst="rect">
            <a:avLst/>
          </a:prstGeom>
          <a:noFill/>
          <a:ln>
            <a:solidFill>
              <a:schemeClr val="tx1"/>
            </a:solidFill>
          </a:ln>
        </p:spPr>
        <p:txBody>
          <a:bodyPr wrap="square" rtlCol="0">
            <a:spAutoFit/>
          </a:bodyPr>
          <a:lstStyle/>
          <a:p>
            <a:r>
              <a:rPr kumimoji="1" lang="en-US" altLang="ja-JP" sz="1000" dirty="0">
                <a:latin typeface="BIZ UDゴシック" panose="020B0400000000000000" pitchFamily="49" charset="-128"/>
                <a:ea typeface="BIZ UDゴシック" panose="020B0400000000000000" pitchFamily="49" charset="-128"/>
              </a:rPr>
              <a:t>13500000000000                                            0001</a:t>
            </a:r>
            <a:r>
              <a:rPr kumimoji="1" lang="ja-JP" altLang="en-US" sz="1000" dirty="0">
                <a:latin typeface="BIZ UDゴシック" panose="020B0400000000000000" pitchFamily="49" charset="-128"/>
                <a:ea typeface="BIZ UDゴシック" panose="020B0400000000000000" pitchFamily="49" charset="-128"/>
              </a:rPr>
              <a:t>ﾐｽﾞﾎ           </a:t>
            </a:r>
            <a:r>
              <a:rPr kumimoji="1" lang="en-US" altLang="ja-JP" sz="1000" dirty="0">
                <a:latin typeface="BIZ UDゴシック" panose="020B0400000000000000" pitchFamily="49" charset="-128"/>
                <a:ea typeface="BIZ UDゴシック" panose="020B0400000000000000" pitchFamily="49" charset="-128"/>
              </a:rPr>
              <a:t>120</a:t>
            </a:r>
            <a:r>
              <a:rPr kumimoji="1" lang="ja-JP" altLang="en-US" sz="1000" dirty="0">
                <a:latin typeface="BIZ UDゴシック" panose="020B0400000000000000" pitchFamily="49" charset="-128"/>
                <a:ea typeface="BIZ UDゴシック" panose="020B0400000000000000" pitchFamily="49" charset="-128"/>
              </a:rPr>
              <a:t>ｺﾞﾀﾝﾀﾞ         </a:t>
            </a:r>
            <a:r>
              <a:rPr kumimoji="1" lang="en-US" altLang="ja-JP" sz="1000" dirty="0">
                <a:latin typeface="BIZ UDゴシック" panose="020B0400000000000000" pitchFamily="49" charset="-128"/>
                <a:ea typeface="BIZ UDゴシック" panose="020B0400000000000000" pitchFamily="49" charset="-128"/>
              </a:rPr>
              <a:t>28856114260114260306   </a:t>
            </a:r>
          </a:p>
          <a:p>
            <a:r>
              <a:rPr kumimoji="1" lang="en-US" altLang="ja-JP" sz="1000" dirty="0">
                <a:latin typeface="BIZ UDゴシック" panose="020B0400000000000000" pitchFamily="49" charset="-128"/>
                <a:ea typeface="BIZ UDゴシック" panose="020B0400000000000000" pitchFamily="49" charset="-128"/>
              </a:rPr>
              <a:t>20000               000                   10000000</a:t>
            </a:r>
            <a:r>
              <a:rPr kumimoji="1" lang="ja-JP" altLang="en-US" sz="1000" dirty="0">
                <a:latin typeface="BIZ UDゴシック" panose="020B0400000000000000" pitchFamily="49" charset="-128"/>
                <a:ea typeface="BIZ UDゴシック" panose="020B0400000000000000" pitchFamily="49" charset="-128"/>
              </a:rPr>
              <a:t>ﾄｷﾌﾞﾂﾘｭｳﾄｳｷｮｳ                 </a:t>
            </a:r>
            <a:r>
              <a:rPr kumimoji="1" lang="en-US" altLang="ja-JP" sz="1000" dirty="0">
                <a:latin typeface="BIZ UDゴシック" panose="020B0400000000000000" pitchFamily="49" charset="-128"/>
                <a:ea typeface="BIZ UDゴシック" panose="020B0400000000000000" pitchFamily="49" charset="-128"/>
              </a:rPr>
              <a:t>0055779900           9999999999       </a:t>
            </a:r>
          </a:p>
          <a:p>
            <a:r>
              <a:rPr kumimoji="1" lang="en-US" altLang="ja-JP" sz="1000" dirty="0">
                <a:latin typeface="BIZ UDゴシック" panose="020B0400000000000000" pitchFamily="49" charset="-128"/>
                <a:ea typeface="BIZ UDゴシック" panose="020B0400000000000000" pitchFamily="49" charset="-128"/>
              </a:rPr>
              <a:t>8000001000055779900                                                                                                   </a:t>
            </a:r>
          </a:p>
          <a:p>
            <a:r>
              <a:rPr kumimoji="1" lang="en-US" altLang="ja-JP" sz="1000" dirty="0">
                <a:latin typeface="BIZ UDゴシック" panose="020B0400000000000000" pitchFamily="49" charset="-128"/>
                <a:ea typeface="BIZ UDゴシック" panose="020B0400000000000000" pitchFamily="49" charset="-128"/>
              </a:rPr>
              <a:t>9 </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19" name="テキスト プレースホルダー 2">
            <a:extLst>
              <a:ext uri="{FF2B5EF4-FFF2-40B4-BE49-F238E27FC236}">
                <a16:creationId xmlns:a16="http://schemas.microsoft.com/office/drawing/2014/main" id="{D0B57C1B-2198-4D17-A14E-5AD989112CE2}"/>
              </a:ext>
            </a:extLst>
          </p:cNvPr>
          <p:cNvSpPr txBox="1">
            <a:spLocks/>
          </p:cNvSpPr>
          <p:nvPr/>
        </p:nvSpPr>
        <p:spPr>
          <a:xfrm>
            <a:off x="530948" y="3105543"/>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口座情報</a:t>
            </a:r>
            <a:endParaRPr lang="en-US" altLang="ja-JP" sz="1000" b="1" u="sng" dirty="0">
              <a:solidFill>
                <a:prstClr val="black"/>
              </a:solidFill>
            </a:endParaRPr>
          </a:p>
        </p:txBody>
      </p:sp>
      <p:sp>
        <p:nvSpPr>
          <p:cNvPr id="21" name="テキスト ボックス 20">
            <a:extLst>
              <a:ext uri="{FF2B5EF4-FFF2-40B4-BE49-F238E27FC236}">
                <a16:creationId xmlns:a16="http://schemas.microsoft.com/office/drawing/2014/main" id="{BF5E2E25-1DBE-411D-A572-E8881819C5D4}"/>
              </a:ext>
            </a:extLst>
          </p:cNvPr>
          <p:cNvSpPr txBox="1"/>
          <p:nvPr/>
        </p:nvSpPr>
        <p:spPr>
          <a:xfrm>
            <a:off x="527430" y="3321586"/>
            <a:ext cx="8181512" cy="707886"/>
          </a:xfrm>
          <a:prstGeom prst="rect">
            <a:avLst/>
          </a:prstGeom>
          <a:noFill/>
          <a:ln>
            <a:solidFill>
              <a:schemeClr val="tx1"/>
            </a:solidFill>
          </a:ln>
        </p:spPr>
        <p:txBody>
          <a:bodyPr wrap="square" rtlCol="0">
            <a:spAutoFit/>
          </a:bodyPr>
          <a:lstStyle/>
          <a:p>
            <a:r>
              <a:rPr kumimoji="1" lang="en-US" altLang="ja-JP" sz="1000" dirty="0">
                <a:latin typeface="BIZ UDゴシック" panose="020B0400000000000000" pitchFamily="49" charset="-128"/>
                <a:ea typeface="BIZ UDゴシック" panose="020B0400000000000000" pitchFamily="49" charset="-128"/>
              </a:rPr>
              <a:t>13500000000000                                            0001</a:t>
            </a:r>
            <a:r>
              <a:rPr kumimoji="1" lang="ja-JP" altLang="en-US" sz="1000" dirty="0">
                <a:latin typeface="BIZ UDゴシック" panose="020B0400000000000000" pitchFamily="49" charset="-128"/>
                <a:ea typeface="BIZ UDゴシック" panose="020B0400000000000000" pitchFamily="49" charset="-128"/>
              </a:rPr>
              <a:t>ﾐｽﾞﾎ           </a:t>
            </a:r>
            <a:r>
              <a:rPr kumimoji="1" lang="en-US" altLang="ja-JP" sz="1000" dirty="0">
                <a:latin typeface="BIZ UDゴシック" panose="020B0400000000000000" pitchFamily="49" charset="-128"/>
                <a:ea typeface="BIZ UDゴシック" panose="020B0400000000000000" pitchFamily="49" charset="-128"/>
              </a:rPr>
              <a:t>120</a:t>
            </a:r>
            <a:r>
              <a:rPr kumimoji="1" lang="ja-JP" altLang="en-US" sz="1000" dirty="0">
                <a:latin typeface="BIZ UDゴシック" panose="020B0400000000000000" pitchFamily="49" charset="-128"/>
                <a:ea typeface="BIZ UDゴシック" panose="020B0400000000000000" pitchFamily="49" charset="-128"/>
              </a:rPr>
              <a:t>ｺﾞﾀﾝﾀﾞ         </a:t>
            </a:r>
            <a:r>
              <a:rPr kumimoji="1" lang="en-US" altLang="ja-JP" sz="1000" dirty="0">
                <a:latin typeface="BIZ UDゴシック" panose="020B0400000000000000" pitchFamily="49" charset="-128"/>
                <a:ea typeface="BIZ UDゴシック" panose="020B0400000000000000" pitchFamily="49" charset="-128"/>
              </a:rPr>
              <a:t>28856114260114260306   </a:t>
            </a:r>
          </a:p>
          <a:p>
            <a:r>
              <a:rPr kumimoji="1" lang="en-US" altLang="ja-JP" sz="1000" dirty="0">
                <a:latin typeface="BIZ UDゴシック" panose="020B0400000000000000" pitchFamily="49" charset="-128"/>
                <a:ea typeface="BIZ UDゴシック" panose="020B0400000000000000" pitchFamily="49" charset="-128"/>
              </a:rPr>
              <a:t>20005               104                   27654321</a:t>
            </a:r>
            <a:r>
              <a:rPr kumimoji="1" lang="ja-JP" altLang="en-US" sz="1000" dirty="0">
                <a:latin typeface="BIZ UDゴシック" panose="020B0400000000000000" pitchFamily="49" charset="-128"/>
                <a:ea typeface="BIZ UDゴシック" panose="020B0400000000000000" pitchFamily="49" charset="-128"/>
              </a:rPr>
              <a:t>ﾄｷﾌﾞﾂﾘｭｳﾄｳｷｮｳ                 </a:t>
            </a:r>
            <a:r>
              <a:rPr kumimoji="1" lang="en-US" altLang="ja-JP" sz="1000" dirty="0">
                <a:latin typeface="BIZ UDゴシック" panose="020B0400000000000000" pitchFamily="49" charset="-128"/>
                <a:ea typeface="BIZ UDゴシック" panose="020B0400000000000000" pitchFamily="49" charset="-128"/>
              </a:rPr>
              <a:t>0055779900           9999999999       </a:t>
            </a:r>
          </a:p>
          <a:p>
            <a:r>
              <a:rPr kumimoji="1" lang="en-US" altLang="ja-JP" sz="1000" dirty="0">
                <a:latin typeface="BIZ UDゴシック" panose="020B0400000000000000" pitchFamily="49" charset="-128"/>
                <a:ea typeface="BIZ UDゴシック" panose="020B0400000000000000" pitchFamily="49" charset="-128"/>
              </a:rPr>
              <a:t>8000001000055779900                                                                                                   </a:t>
            </a:r>
          </a:p>
          <a:p>
            <a:r>
              <a:rPr kumimoji="1" lang="en-US" altLang="ja-JP" sz="1000" dirty="0">
                <a:latin typeface="BIZ UDゴシック" panose="020B0400000000000000" pitchFamily="49" charset="-128"/>
                <a:ea typeface="BIZ UDゴシック" panose="020B0400000000000000" pitchFamily="49" charset="-128"/>
              </a:rPr>
              <a:t>9 </a:t>
            </a:r>
            <a:endParaRPr kumimoji="1" lang="ja-JP" altLang="en-US" sz="1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44478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27</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スーパーインターフェース</a:t>
            </a:r>
            <a:endParaRPr lang="en-US" altLang="ja-JP" dirty="0"/>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 機能改善 </a:t>
            </a:r>
            <a:r>
              <a:rPr lang="en-US" altLang="ja-JP" sz="1200" dirty="0"/>
              <a:t>–</a:t>
            </a:r>
          </a:p>
          <a:p>
            <a:pPr>
              <a:lnSpc>
                <a:spcPct val="150000"/>
              </a:lnSpc>
              <a:spcAft>
                <a:spcPts val="400"/>
              </a:spcAft>
            </a:pPr>
            <a:r>
              <a:rPr lang="ja-JP" altLang="en-US" sz="1200" dirty="0"/>
              <a:t>　</a:t>
            </a:r>
            <a:r>
              <a:rPr lang="ja-JP" altLang="en-US" sz="1200" dirty="0">
                <a:solidFill>
                  <a:srgbClr val="92D050"/>
                </a:solidFill>
              </a:rPr>
              <a:t>　</a:t>
            </a:r>
            <a:endParaRPr lang="en-US" altLang="ja-JP" sz="1200" dirty="0">
              <a:solidFill>
                <a:srgbClr val="92D050"/>
              </a:solidFill>
            </a:endParaRPr>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081188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28</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a:t>
            </a:r>
            <a:r>
              <a:rPr kumimoji="1" lang="en-US" altLang="ja-JP" sz="1800" dirty="0" err="1"/>
              <a:t>SuperStream</a:t>
            </a:r>
            <a:r>
              <a:rPr kumimoji="1" lang="en-US" altLang="ja-JP" sz="1800" dirty="0"/>
              <a:t>-NX</a:t>
            </a:r>
            <a:r>
              <a:rPr kumimoji="1" lang="ja-JP" altLang="en-US" sz="1800" dirty="0"/>
              <a:t>　</a:t>
            </a:r>
            <a:r>
              <a:rPr lang="ja-JP" altLang="en-US" sz="1800" dirty="0"/>
              <a:t>スーパーインターフェース</a:t>
            </a:r>
            <a:r>
              <a:rPr kumimoji="1" lang="ja-JP" altLang="en-US" sz="1800" dirty="0"/>
              <a:t>　</a:t>
            </a:r>
            <a:br>
              <a:rPr lang="en-US" altLang="ja-JP" dirty="0"/>
            </a:br>
            <a:r>
              <a:rPr lang="ja-JP" altLang="en-US" dirty="0"/>
              <a:t>機能改善</a:t>
            </a:r>
            <a:br>
              <a:rPr lang="en-US" altLang="ja-JP" dirty="0"/>
            </a:br>
            <a:endParaRPr kumimoji="1" lang="ja-JP" altLang="en-US" dirty="0"/>
          </a:p>
        </p:txBody>
      </p:sp>
    </p:spTree>
    <p:extLst>
      <p:ext uri="{BB962C8B-B14F-4D97-AF65-F5344CB8AC3E}">
        <p14:creationId xmlns:p14="http://schemas.microsoft.com/office/powerpoint/2010/main" val="146767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29</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err="1"/>
              <a:t>SuperStream</a:t>
            </a:r>
            <a:r>
              <a:rPr lang="en-US" altLang="ja-JP" dirty="0"/>
              <a:t>-NX</a:t>
            </a:r>
            <a:r>
              <a:rPr lang="ja-JP" altLang="en-US" dirty="0"/>
              <a:t>　スーパーインターフェース</a:t>
            </a:r>
            <a:endParaRPr lang="en-US" altLang="ja-JP" dirty="0"/>
          </a:p>
          <a:p>
            <a:pPr>
              <a:lnSpc>
                <a:spcPct val="150000"/>
              </a:lnSpc>
              <a:spcAft>
                <a:spcPts val="400"/>
              </a:spcAft>
            </a:pPr>
            <a:r>
              <a:rPr lang="ja-JP" altLang="en-US" sz="1200" dirty="0"/>
              <a:t>機能改善</a:t>
            </a:r>
            <a:endParaRPr lang="en-US" altLang="ja-JP" sz="1200" dirty="0"/>
          </a:p>
          <a:p>
            <a:pPr>
              <a:lnSpc>
                <a:spcPct val="150000"/>
              </a:lnSpc>
              <a:spcAft>
                <a:spcPts val="400"/>
              </a:spcAft>
            </a:pPr>
            <a:r>
              <a:rPr lang="ja-JP" altLang="en-US" sz="1200" dirty="0"/>
              <a:t>　１．処理実行中のログ出力追加</a:t>
            </a:r>
            <a:endParaRPr lang="en-US" altLang="ja-JP" sz="1200" dirty="0">
              <a:solidFill>
                <a:srgbClr val="92D050"/>
              </a:solidFill>
            </a:endParaRPr>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04841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a:t>
            </a:r>
            <a:r>
              <a:rPr lang="en-US" altLang="ja-JP" sz="1800" dirty="0" err="1"/>
              <a:t>SuperStream</a:t>
            </a:r>
            <a:r>
              <a:rPr lang="en-US" altLang="ja-JP" sz="1800" dirty="0"/>
              <a:t>-NX</a:t>
            </a:r>
            <a:r>
              <a:rPr lang="ja-JP" altLang="en-US" sz="1800" dirty="0"/>
              <a:t> 電債管理システム</a:t>
            </a:r>
            <a:br>
              <a:rPr lang="en-US" altLang="ja-JP" dirty="0"/>
            </a:br>
            <a:r>
              <a:rPr lang="ja-JP" altLang="en-US" sz="2400" dirty="0"/>
              <a:t>手形の廃止と電債管理システムについて</a:t>
            </a:r>
            <a:endParaRPr kumimoji="1" lang="ja-JP" altLang="en-US" dirty="0"/>
          </a:p>
        </p:txBody>
      </p:sp>
    </p:spTree>
    <p:extLst>
      <p:ext uri="{BB962C8B-B14F-4D97-AF65-F5344CB8AC3E}">
        <p14:creationId xmlns:p14="http://schemas.microsoft.com/office/powerpoint/2010/main" val="3085863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4" name="タイトル 3"/>
          <p:cNvSpPr>
            <a:spLocks noGrp="1"/>
          </p:cNvSpPr>
          <p:nvPr>
            <p:ph type="title"/>
          </p:nvPr>
        </p:nvSpPr>
        <p:spPr/>
        <p:txBody>
          <a:bodyPr/>
          <a:lstStyle/>
          <a:p>
            <a:r>
              <a:rPr lang="en-US" altLang="ja-JP" sz="2400" dirty="0" err="1">
                <a:latin typeface="+mn-ea"/>
              </a:rPr>
              <a:t>SuperStream</a:t>
            </a:r>
            <a:r>
              <a:rPr lang="en-US" altLang="ja-JP" sz="2400" dirty="0">
                <a:latin typeface="+mn-ea"/>
              </a:rPr>
              <a:t>-NX</a:t>
            </a:r>
            <a:r>
              <a:rPr lang="ja-JP" altLang="en-US" sz="2400" dirty="0">
                <a:latin typeface="+mn-ea"/>
              </a:rPr>
              <a:t>　</a:t>
            </a:r>
            <a:r>
              <a:rPr lang="ja-JP" altLang="en-US" sz="2400" dirty="0"/>
              <a:t>スーパーインターフェース</a:t>
            </a:r>
            <a:br>
              <a:rPr lang="en-US" altLang="ja-JP" sz="2400" dirty="0"/>
            </a:br>
            <a:r>
              <a:rPr lang="ja-JP" altLang="en-US" sz="1800" dirty="0">
                <a:latin typeface="+mn-ea"/>
              </a:rPr>
              <a:t>機能改善</a:t>
            </a:r>
            <a:br>
              <a:rPr lang="en-US" altLang="ja-JP" sz="2800" dirty="0"/>
            </a:br>
            <a:r>
              <a:rPr lang="ja-JP" altLang="en-US" sz="1800" dirty="0"/>
              <a:t>１．処理実行中のログ出力追加</a:t>
            </a:r>
            <a:br>
              <a:rPr lang="en-US" altLang="ja-JP" sz="1800" dirty="0">
                <a:solidFill>
                  <a:srgbClr val="92D050"/>
                </a:solidFill>
              </a:rPr>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7" name="テキスト プレースホルダー 2"/>
          <p:cNvSpPr>
            <a:spLocks noGrp="1"/>
          </p:cNvSpPr>
          <p:nvPr>
            <p:ph type="body" sz="quarter" idx="14"/>
          </p:nvPr>
        </p:nvSpPr>
        <p:spPr>
          <a:xfrm>
            <a:off x="349614" y="3087353"/>
            <a:ext cx="8426450" cy="710594"/>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背景</a:t>
            </a:r>
            <a:endParaRPr lang="en-US" altLang="ja-JP" sz="1400" b="1" dirty="0">
              <a:solidFill>
                <a:schemeClr val="tx2"/>
              </a:solidFill>
            </a:endParaRPr>
          </a:p>
          <a:p>
            <a:pPr lvl="0">
              <a:lnSpc>
                <a:spcPts val="1900"/>
              </a:lnSpc>
              <a:buClr>
                <a:srgbClr val="F9BE00"/>
              </a:buClr>
            </a:pPr>
            <a:r>
              <a:rPr lang="ja-JP" altLang="en-US" dirty="0">
                <a:solidFill>
                  <a:prstClr val="black"/>
                </a:solidFill>
              </a:rPr>
              <a:t>　</a:t>
            </a:r>
            <a:r>
              <a:rPr lang="ja-JP" altLang="en-US" sz="1100" dirty="0">
                <a:solidFill>
                  <a:prstClr val="black"/>
                </a:solidFill>
              </a:rPr>
              <a:t>従来は、時間がかかる処理を実行した際、サーバ処理が完了しているのか確認ができませんでした</a:t>
            </a:r>
            <a:endParaRPr lang="en-US" altLang="ja-JP" sz="1100" dirty="0">
              <a:solidFill>
                <a:prstClr val="black"/>
              </a:solidFill>
            </a:endParaRPr>
          </a:p>
          <a:p>
            <a:pPr lvl="0">
              <a:lnSpc>
                <a:spcPts val="1900"/>
              </a:lnSpc>
              <a:buClr>
                <a:srgbClr val="F9BE00"/>
              </a:buClr>
            </a:pPr>
            <a:r>
              <a:rPr lang="ja-JP" altLang="en-US" sz="1100" dirty="0">
                <a:solidFill>
                  <a:prstClr val="black"/>
                </a:solidFill>
              </a:rPr>
              <a:t>　</a:t>
            </a:r>
            <a:endParaRPr lang="en-US" altLang="ja-JP" sz="1100" dirty="0">
              <a:solidFill>
                <a:prstClr val="black"/>
              </a:solidFill>
            </a:endParaRPr>
          </a:p>
        </p:txBody>
      </p:sp>
      <p:sp>
        <p:nvSpPr>
          <p:cNvPr id="9" name="角丸四角形 8"/>
          <p:cNvSpPr/>
          <p:nvPr/>
        </p:nvSpPr>
        <p:spPr>
          <a:xfrm>
            <a:off x="451216" y="4449331"/>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注意事項</a:t>
            </a:r>
            <a:endParaRPr kumimoji="1" lang="ja-JP" altLang="en-US" sz="1100" dirty="0"/>
          </a:p>
        </p:txBody>
      </p:sp>
      <p:sp>
        <p:nvSpPr>
          <p:cNvPr id="10" name="正方形/長方形 9"/>
          <p:cNvSpPr/>
          <p:nvPr/>
        </p:nvSpPr>
        <p:spPr>
          <a:xfrm>
            <a:off x="1333314" y="4377363"/>
            <a:ext cx="7866874" cy="430887"/>
          </a:xfrm>
          <a:prstGeom prst="rect">
            <a:avLst/>
          </a:prstGeom>
        </p:spPr>
        <p:txBody>
          <a:bodyPr wrap="square">
            <a:spAutoFit/>
          </a:bodyPr>
          <a:lstStyle/>
          <a:p>
            <a:r>
              <a:rPr lang="ja-JP" altLang="en-US" sz="1100" b="1" dirty="0">
                <a:solidFill>
                  <a:schemeClr val="accent3">
                    <a:lumMod val="75000"/>
                  </a:schemeClr>
                </a:solidFill>
              </a:rPr>
              <a:t>サーバ側での変換処理が完了した時点で正常終了のステータスに変化します</a:t>
            </a:r>
            <a:endParaRPr lang="en-US" altLang="ja-JP" sz="1100" b="1" dirty="0">
              <a:solidFill>
                <a:schemeClr val="accent3">
                  <a:lumMod val="75000"/>
                </a:schemeClr>
              </a:solidFill>
            </a:endParaRPr>
          </a:p>
          <a:p>
            <a:r>
              <a:rPr lang="ja-JP" altLang="en-US" sz="1100" b="1" dirty="0">
                <a:solidFill>
                  <a:schemeClr val="accent3">
                    <a:lumMod val="75000"/>
                  </a:schemeClr>
                </a:solidFill>
              </a:rPr>
              <a:t>そのため、クライアントへの</a:t>
            </a:r>
            <a:r>
              <a:rPr lang="en-US" altLang="ja-JP" sz="1100" b="1" dirty="0">
                <a:solidFill>
                  <a:schemeClr val="accent3">
                    <a:lumMod val="75000"/>
                  </a:schemeClr>
                </a:solidFill>
              </a:rPr>
              <a:t>CSV</a:t>
            </a:r>
            <a:r>
              <a:rPr lang="ja-JP" altLang="en-US" sz="1100" b="1" dirty="0">
                <a:solidFill>
                  <a:schemeClr val="accent3">
                    <a:lumMod val="75000"/>
                  </a:schemeClr>
                </a:solidFill>
              </a:rPr>
              <a:t>レスポンス中は実行中ではなく正常終了のステータスとなります</a:t>
            </a:r>
            <a:endParaRPr lang="en-US" altLang="ja-JP" sz="1100" b="1" dirty="0">
              <a:solidFill>
                <a:schemeClr val="accent3">
                  <a:lumMod val="75000"/>
                </a:schemeClr>
              </a:solidFill>
            </a:endParaRPr>
          </a:p>
        </p:txBody>
      </p:sp>
      <p:sp>
        <p:nvSpPr>
          <p:cNvPr id="3" name="テキスト プレースホルダー 2">
            <a:extLst>
              <a:ext uri="{FF2B5EF4-FFF2-40B4-BE49-F238E27FC236}">
                <a16:creationId xmlns:a16="http://schemas.microsoft.com/office/drawing/2014/main" id="{01788EB6-F837-B095-F6E8-ECA48785148E}"/>
              </a:ext>
            </a:extLst>
          </p:cNvPr>
          <p:cNvSpPr txBox="1">
            <a:spLocks/>
          </p:cNvSpPr>
          <p:nvPr/>
        </p:nvSpPr>
        <p:spPr>
          <a:xfrm>
            <a:off x="358018" y="1131243"/>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t>結果出力画面にて、</a:t>
            </a:r>
            <a:r>
              <a:rPr lang="ja-JP" altLang="en-US" sz="1100" dirty="0">
                <a:solidFill>
                  <a:prstClr val="black"/>
                </a:solidFill>
              </a:rPr>
              <a:t>処理実行中のステータスを確認できるように機能を追加しました</a:t>
            </a:r>
            <a:endParaRPr lang="en-US" altLang="ja-JP" sz="1100" dirty="0">
              <a:solidFill>
                <a:prstClr val="black"/>
              </a:solidFill>
            </a:endParaRPr>
          </a:p>
        </p:txBody>
      </p:sp>
      <p:sp>
        <p:nvSpPr>
          <p:cNvPr id="13" name="テキスト プレースホルダー 2">
            <a:extLst>
              <a:ext uri="{FF2B5EF4-FFF2-40B4-BE49-F238E27FC236}">
                <a16:creationId xmlns:a16="http://schemas.microsoft.com/office/drawing/2014/main" id="{ED864426-3D2B-918B-3139-5C20E87B7A20}"/>
              </a:ext>
            </a:extLst>
          </p:cNvPr>
          <p:cNvSpPr txBox="1">
            <a:spLocks/>
          </p:cNvSpPr>
          <p:nvPr/>
        </p:nvSpPr>
        <p:spPr>
          <a:xfrm>
            <a:off x="349614" y="3626504"/>
            <a:ext cx="8426450"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効果</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クライアント側がタイムアウトエラーで終了した場合など、サーバ側の変換処理が実行中か確認することができます</a:t>
            </a:r>
            <a:endParaRPr lang="en-US" altLang="ja-JP" sz="1100" dirty="0">
              <a:solidFill>
                <a:prstClr val="black"/>
              </a:solidFill>
            </a:endParaRPr>
          </a:p>
        </p:txBody>
      </p:sp>
      <p:pic>
        <p:nvPicPr>
          <p:cNvPr id="19" name="図 18" descr="グラフィカル ユーザー インターフェイス, テーブル&#10;&#10;AI 生成コンテンツは誤りを含む可能性があります。">
            <a:extLst>
              <a:ext uri="{FF2B5EF4-FFF2-40B4-BE49-F238E27FC236}">
                <a16:creationId xmlns:a16="http://schemas.microsoft.com/office/drawing/2014/main" id="{DBE7C9C5-0D59-D201-AB18-B1297EDB6A9F}"/>
              </a:ext>
            </a:extLst>
          </p:cNvPr>
          <p:cNvPicPr>
            <a:picLocks noChangeAspect="1"/>
          </p:cNvPicPr>
          <p:nvPr/>
        </p:nvPicPr>
        <p:blipFill>
          <a:blip r:embed="rId3"/>
          <a:stretch>
            <a:fillRect/>
          </a:stretch>
        </p:blipFill>
        <p:spPr>
          <a:xfrm>
            <a:off x="539552" y="1631463"/>
            <a:ext cx="4284476" cy="1455890"/>
          </a:xfrm>
          <a:prstGeom prst="rect">
            <a:avLst/>
          </a:prstGeom>
          <a:ln>
            <a:solidFill>
              <a:schemeClr val="tx2"/>
            </a:solidFill>
          </a:ln>
        </p:spPr>
      </p:pic>
      <p:sp>
        <p:nvSpPr>
          <p:cNvPr id="20" name="正方形/長方形 19">
            <a:extLst>
              <a:ext uri="{FF2B5EF4-FFF2-40B4-BE49-F238E27FC236}">
                <a16:creationId xmlns:a16="http://schemas.microsoft.com/office/drawing/2014/main" id="{6A8FCD0A-236B-83A9-5FE3-FFA803807A0F}"/>
              </a:ext>
            </a:extLst>
          </p:cNvPr>
          <p:cNvSpPr/>
          <p:nvPr/>
        </p:nvSpPr>
        <p:spPr>
          <a:xfrm>
            <a:off x="539552" y="2222278"/>
            <a:ext cx="3672408" cy="19633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1" name="角丸四角形吹き出し 13">
            <a:extLst>
              <a:ext uri="{FF2B5EF4-FFF2-40B4-BE49-F238E27FC236}">
                <a16:creationId xmlns:a16="http://schemas.microsoft.com/office/drawing/2014/main" id="{08F12E8B-959B-878F-2A39-766F9D42878A}"/>
              </a:ext>
            </a:extLst>
          </p:cNvPr>
          <p:cNvSpPr/>
          <p:nvPr/>
        </p:nvSpPr>
        <p:spPr>
          <a:xfrm>
            <a:off x="4882490" y="1805966"/>
            <a:ext cx="3144470" cy="612648"/>
          </a:xfrm>
          <a:prstGeom prst="wedgeRoundRectCallout">
            <a:avLst>
              <a:gd name="adj1" fmla="val -87333"/>
              <a:gd name="adj2" fmla="val 32007"/>
              <a:gd name="adj3" fmla="val 16667"/>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rPr>
              <a:t>処理実行中のステータス表示追加</a:t>
            </a:r>
            <a:endParaRPr kumimoji="1" lang="ja-JP" altLang="en-US" sz="1100" dirty="0">
              <a:solidFill>
                <a:schemeClr val="tx2"/>
              </a:solidFill>
            </a:endParaRPr>
          </a:p>
        </p:txBody>
      </p:sp>
    </p:spTree>
    <p:extLst>
      <p:ext uri="{BB962C8B-B14F-4D97-AF65-F5344CB8AC3E}">
        <p14:creationId xmlns:p14="http://schemas.microsoft.com/office/powerpoint/2010/main" val="348231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511B29-F799-D1FC-44A7-F60F8E60A17F}"/>
              </a:ext>
            </a:extLst>
          </p:cNvPr>
          <p:cNvSpPr>
            <a:spLocks noGrp="1"/>
          </p:cNvSpPr>
          <p:nvPr>
            <p:ph type="sldNum" sz="quarter" idx="10"/>
          </p:nvPr>
        </p:nvSpPr>
        <p:spPr/>
        <p:txBody>
          <a:bodyPr/>
          <a:lstStyle/>
          <a:p>
            <a:fld id="{78AE49ED-73EF-499C-8307-28EB0E7CF529}" type="slidenum">
              <a:rPr lang="ja-JP" altLang="en-US" smtClean="0"/>
              <a:pPr/>
              <a:t>31</a:t>
            </a:fld>
            <a:endParaRPr lang="ja-JP" altLang="en-US" dirty="0"/>
          </a:p>
        </p:txBody>
      </p:sp>
      <p:sp>
        <p:nvSpPr>
          <p:cNvPr id="4" name="フッター プレースホルダー 3">
            <a:extLst>
              <a:ext uri="{FF2B5EF4-FFF2-40B4-BE49-F238E27FC236}">
                <a16:creationId xmlns:a16="http://schemas.microsoft.com/office/drawing/2014/main" id="{FD5742D8-9400-30E1-9C55-6C5E6B093FC8}"/>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5" name="テキスト ボックス 4">
            <a:extLst>
              <a:ext uri="{FF2B5EF4-FFF2-40B4-BE49-F238E27FC236}">
                <a16:creationId xmlns:a16="http://schemas.microsoft.com/office/drawing/2014/main" id="{E1F0B150-D437-FCDF-49BE-4BA6D1F6E78F}"/>
              </a:ext>
            </a:extLst>
          </p:cNvPr>
          <p:cNvSpPr txBox="1"/>
          <p:nvPr/>
        </p:nvSpPr>
        <p:spPr>
          <a:xfrm>
            <a:off x="4427984" y="3255826"/>
            <a:ext cx="4013972" cy="1211870"/>
          </a:xfrm>
          <a:prstGeom prst="rect">
            <a:avLst/>
          </a:prstGeom>
          <a:noFill/>
        </p:spPr>
        <p:txBody>
          <a:bodyPr wrap="square" lIns="0" tIns="0" rIns="0" bIns="0" rtlCol="0">
            <a:spAutoFit/>
          </a:bodyPr>
          <a:lstStyle/>
          <a:p>
            <a:pPr>
              <a:lnSpc>
                <a:spcPct val="150000"/>
              </a:lnSpc>
            </a:pPr>
            <a:r>
              <a:rPr lang="ja-JP" altLang="en-US" sz="1800" dirty="0">
                <a:solidFill>
                  <a:srgbClr val="333333"/>
                </a:solidFill>
                <a:effectLst/>
                <a:latin typeface="+mn-ea"/>
                <a:cs typeface="Segoe UI Light" panose="020B0502040204020203" pitchFamily="34" charset="0"/>
              </a:rPr>
              <a:t>ＳｕｐｅｒＳｔｒｅａｍ開発本部</a:t>
            </a:r>
          </a:p>
          <a:p>
            <a:pPr>
              <a:lnSpc>
                <a:spcPct val="150000"/>
              </a:lnSpc>
            </a:pPr>
            <a:r>
              <a:rPr lang="ja-JP" altLang="en-US" sz="1800" dirty="0">
                <a:solidFill>
                  <a:srgbClr val="333333"/>
                </a:solidFill>
                <a:effectLst/>
                <a:latin typeface="+mn-ea"/>
                <a:cs typeface="Segoe UI Light" panose="020B0502040204020203" pitchFamily="34" charset="0"/>
              </a:rPr>
              <a:t>ＳＳカスタマーサポート部</a:t>
            </a:r>
            <a:endParaRPr lang="en-US" altLang="ja-JP" sz="1800" dirty="0">
              <a:solidFill>
                <a:srgbClr val="333333"/>
              </a:solidFill>
              <a:effectLst/>
              <a:latin typeface="+mn-ea"/>
              <a:cs typeface="Segoe UI Light" panose="020B0502040204020203" pitchFamily="34" charset="0"/>
            </a:endParaRPr>
          </a:p>
          <a:p>
            <a:pPr algn="r">
              <a:lnSpc>
                <a:spcPct val="150000"/>
              </a:lnSpc>
            </a:pPr>
            <a:r>
              <a:rPr lang="ja-JP" altLang="en-US" sz="1600" dirty="0">
                <a:latin typeface="+mn-ea"/>
                <a:cs typeface="Segoe UI Light" panose="020B0502040204020203" pitchFamily="34" charset="0"/>
              </a:rPr>
              <a:t>菅原　祐介</a:t>
            </a:r>
            <a:endParaRPr lang="en-US" altLang="ja-JP" sz="1600" dirty="0">
              <a:latin typeface="+mn-ea"/>
              <a:cs typeface="Segoe UI Light" panose="020B0502040204020203" pitchFamily="34" charset="0"/>
            </a:endParaRPr>
          </a:p>
        </p:txBody>
      </p:sp>
      <p:sp>
        <p:nvSpPr>
          <p:cNvPr id="6" name="タイトル 3">
            <a:extLst>
              <a:ext uri="{FF2B5EF4-FFF2-40B4-BE49-F238E27FC236}">
                <a16:creationId xmlns:a16="http://schemas.microsoft.com/office/drawing/2014/main" id="{AFCBE9A1-ACF5-FDF4-F520-A2FCA0D227B7}"/>
              </a:ext>
            </a:extLst>
          </p:cNvPr>
          <p:cNvSpPr txBox="1">
            <a:spLocks/>
          </p:cNvSpPr>
          <p:nvPr/>
        </p:nvSpPr>
        <p:spPr>
          <a:xfrm>
            <a:off x="1727684" y="735546"/>
            <a:ext cx="5328592" cy="2844316"/>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latin typeface="+mn-ea"/>
              </a:rPr>
              <a:t>SuperStream-NX </a:t>
            </a:r>
            <a:br>
              <a:rPr lang="ja-JP" altLang="en-US" dirty="0">
                <a:latin typeface="+mn-ea"/>
              </a:rPr>
            </a:br>
            <a:r>
              <a:rPr lang="en-US" altLang="ja-JP" dirty="0">
                <a:latin typeface="+mn-ea"/>
              </a:rPr>
              <a:t>2026-06-01</a:t>
            </a:r>
            <a:r>
              <a:rPr lang="ja-JP" altLang="en-US" dirty="0">
                <a:latin typeface="+mn-ea"/>
              </a:rPr>
              <a:t>版</a:t>
            </a:r>
            <a:br>
              <a:rPr lang="en-US" altLang="ja-JP" dirty="0">
                <a:latin typeface="+mn-ea"/>
              </a:rPr>
            </a:br>
            <a:r>
              <a:rPr lang="ja-JP" altLang="en-US" dirty="0">
                <a:latin typeface="+mn-ea"/>
              </a:rPr>
              <a:t>・固定資産管理</a:t>
            </a:r>
            <a:endParaRPr lang="en-US" altLang="ja-JP" dirty="0">
              <a:latin typeface="+mn-ea"/>
            </a:endParaRPr>
          </a:p>
          <a:p>
            <a:endParaRPr lang="en-US" altLang="ja-JP" dirty="0">
              <a:latin typeface="+mn-ea"/>
            </a:endParaRPr>
          </a:p>
        </p:txBody>
      </p:sp>
    </p:spTree>
    <p:extLst>
      <p:ext uri="{BB962C8B-B14F-4D97-AF65-F5344CB8AC3E}">
        <p14:creationId xmlns:p14="http://schemas.microsoft.com/office/powerpoint/2010/main" val="1893967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32</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gn="l" rtl="0" fontAlgn="base">
              <a:lnSpc>
                <a:spcPts val="2475"/>
              </a:lnSpc>
              <a:buNone/>
            </a:pPr>
            <a:r>
              <a:rPr lang="en-US" altLang="ja-JP" sz="1800" b="1" i="0" u="none" strike="noStrike" dirty="0" err="1">
                <a:solidFill>
                  <a:srgbClr val="008CCF"/>
                </a:solidFill>
                <a:effectLst/>
                <a:latin typeface="Meiryo" panose="020B0604030504040204" pitchFamily="50" charset="-128"/>
                <a:ea typeface="Meiryo UI" panose="020B0604030504040204" pitchFamily="50" charset="-128"/>
              </a:rPr>
              <a:t>SuperStream</a:t>
            </a:r>
            <a:r>
              <a:rPr lang="en-US" altLang="ja-JP" sz="1800" b="1" i="0" u="none" strike="noStrike" dirty="0">
                <a:solidFill>
                  <a:srgbClr val="008CCF"/>
                </a:solidFill>
                <a:effectLst/>
                <a:latin typeface="Meiryo" panose="020B0604030504040204" pitchFamily="50" charset="-128"/>
                <a:ea typeface="Meiryo UI" panose="020B0604030504040204" pitchFamily="50" charset="-128"/>
              </a:rPr>
              <a:t>-NX </a:t>
            </a:r>
            <a:r>
              <a:rPr lang="ja-JP" altLang="ja-JP" sz="1800" b="1" i="0" u="none" strike="noStrike" dirty="0">
                <a:solidFill>
                  <a:srgbClr val="008CCF"/>
                </a:solidFill>
                <a:effectLst/>
                <a:latin typeface="Meiryo UI" panose="020B0604030504040204" pitchFamily="50" charset="-128"/>
                <a:ea typeface="Meiryo" panose="020B0604030504040204" pitchFamily="50" charset="-128"/>
              </a:rPr>
              <a:t>固定資産管理</a:t>
            </a:r>
            <a:r>
              <a:rPr lang="en-US" altLang="ja-JP" sz="1800" b="0" i="0" dirty="0">
                <a:solidFill>
                  <a:srgbClr val="000000"/>
                </a:solidFill>
                <a:effectLst/>
                <a:latin typeface="Meiryo" panose="020B0604030504040204" pitchFamily="50" charset="-128"/>
                <a:ea typeface="Meiryo UI" panose="020B0604030504040204" pitchFamily="50" charset="-128"/>
              </a:rPr>
              <a:t>​</a:t>
            </a:r>
            <a:endParaRPr lang="en-US" altLang="ja-JP" b="0" i="0" dirty="0">
              <a:solidFill>
                <a:srgbClr val="000000"/>
              </a:solidFill>
              <a:effectLst/>
              <a:latin typeface="Meiryo UI" panose="020B0604030504040204" pitchFamily="50" charset="-128"/>
              <a:ea typeface="Meiryo UI" panose="020B0604030504040204" pitchFamily="50" charset="-128"/>
            </a:endParaRPr>
          </a:p>
          <a:p>
            <a:pPr>
              <a:lnSpc>
                <a:spcPct val="150000"/>
              </a:lnSpc>
              <a:spcAft>
                <a:spcPts val="400"/>
              </a:spcAft>
            </a:pPr>
            <a:r>
              <a:rPr lang="en-US" altLang="ja-JP" sz="1600" dirty="0">
                <a:solidFill>
                  <a:schemeClr val="accent1"/>
                </a:solidFill>
              </a:rPr>
              <a:t>01</a:t>
            </a:r>
          </a:p>
          <a:p>
            <a:pPr>
              <a:lnSpc>
                <a:spcPct val="150000"/>
              </a:lnSpc>
              <a:spcAft>
                <a:spcPts val="400"/>
              </a:spcAft>
            </a:pPr>
            <a:r>
              <a:rPr lang="en-US" altLang="ja-JP" sz="1200" dirty="0"/>
              <a:t>–</a:t>
            </a:r>
            <a:r>
              <a:rPr lang="ja-JP" altLang="en-US" sz="1200" dirty="0"/>
              <a:t> 新リース会計基準対応 </a:t>
            </a:r>
            <a:r>
              <a:rPr lang="en-US" altLang="ja-JP" sz="1200" dirty="0"/>
              <a:t>–</a:t>
            </a:r>
          </a:p>
          <a:p>
            <a:pPr>
              <a:lnSpc>
                <a:spcPct val="150000"/>
              </a:lnSpc>
              <a:spcAft>
                <a:spcPts val="400"/>
              </a:spcAft>
            </a:pPr>
            <a:r>
              <a:rPr lang="ja-JP" altLang="en-US" sz="1200" dirty="0"/>
              <a:t>　</a:t>
            </a:r>
            <a:r>
              <a:rPr lang="ja-JP" altLang="en-US" sz="1200" dirty="0">
                <a:solidFill>
                  <a:srgbClr val="92D050"/>
                </a:solidFill>
              </a:rPr>
              <a:t>　</a:t>
            </a:r>
            <a:endParaRPr lang="en-US" altLang="ja-JP" sz="1200" dirty="0"/>
          </a:p>
          <a:p>
            <a:pPr>
              <a:lnSpc>
                <a:spcPct val="150000"/>
              </a:lnSpc>
              <a:spcAft>
                <a:spcPts val="400"/>
              </a:spcAft>
            </a:pPr>
            <a:r>
              <a:rPr lang="en-US" altLang="ja-JP" sz="1600" dirty="0">
                <a:solidFill>
                  <a:schemeClr val="accent1"/>
                </a:solidFill>
              </a:rPr>
              <a:t>02</a:t>
            </a:r>
          </a:p>
          <a:p>
            <a:pPr>
              <a:lnSpc>
                <a:spcPct val="150000"/>
              </a:lnSpc>
              <a:spcAft>
                <a:spcPts val="400"/>
              </a:spcAft>
            </a:pPr>
            <a:r>
              <a:rPr lang="en-US" altLang="ja-JP" sz="1200" dirty="0"/>
              <a:t>–</a:t>
            </a:r>
            <a:r>
              <a:rPr lang="ja-JP" altLang="en-US" sz="1200" dirty="0"/>
              <a:t> その他対応 </a:t>
            </a:r>
            <a:r>
              <a:rPr lang="en-US" altLang="ja-JP" sz="1200" dirty="0"/>
              <a:t>–</a:t>
            </a:r>
          </a:p>
          <a:p>
            <a:pPr>
              <a:lnSpc>
                <a:spcPct val="150000"/>
              </a:lnSpc>
              <a:spcAft>
                <a:spcPts val="400"/>
              </a:spcAft>
            </a:pPr>
            <a:r>
              <a:rPr lang="ja-JP" altLang="en-US" sz="1200" dirty="0"/>
              <a:t>　</a:t>
            </a:r>
            <a:r>
              <a:rPr lang="ja-JP" altLang="en-US" sz="1200" dirty="0">
                <a:solidFill>
                  <a:srgbClr val="92D050"/>
                </a:solidFill>
              </a:rPr>
              <a:t>　</a:t>
            </a:r>
            <a:endParaRPr lang="en-US" altLang="ja-JP" sz="1200" dirty="0"/>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50801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33</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01</a:t>
            </a:r>
            <a:r>
              <a:rPr kumimoji="1" lang="en-US" altLang="ja-JP" sz="1800" dirty="0"/>
              <a:t> </a:t>
            </a:r>
            <a:r>
              <a:rPr kumimoji="1" lang="en-US" altLang="ja-JP" sz="1800" dirty="0" err="1"/>
              <a:t>SuperStream</a:t>
            </a:r>
            <a:r>
              <a:rPr kumimoji="1" lang="en-US" altLang="ja-JP" sz="1800" dirty="0"/>
              <a:t>-NX</a:t>
            </a:r>
            <a:r>
              <a:rPr kumimoji="1" lang="ja-JP" altLang="en-US" sz="1800" dirty="0"/>
              <a:t> 固定資産管理</a:t>
            </a:r>
            <a:br>
              <a:rPr lang="en-US" altLang="ja-JP" dirty="0"/>
            </a:br>
            <a:r>
              <a:rPr lang="ja-JP" altLang="en-US" dirty="0"/>
              <a:t>新リース会計基準対応</a:t>
            </a:r>
            <a:endParaRPr kumimoji="1" lang="ja-JP" altLang="en-US" dirty="0"/>
          </a:p>
        </p:txBody>
      </p:sp>
    </p:spTree>
    <p:extLst>
      <p:ext uri="{BB962C8B-B14F-4D97-AF65-F5344CB8AC3E}">
        <p14:creationId xmlns:p14="http://schemas.microsoft.com/office/powerpoint/2010/main" val="2327219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34</a:t>
            </a:fld>
            <a:endParaRPr lang="ja-JP" altLang="en-US" dirty="0"/>
          </a:p>
        </p:txBody>
      </p:sp>
      <p:sp>
        <p:nvSpPr>
          <p:cNvPr id="5" name="テキスト プレースホルダー 2"/>
          <p:cNvSpPr>
            <a:spLocks noGrp="1"/>
          </p:cNvSpPr>
          <p:nvPr>
            <p:ph type="body" sz="quarter" idx="14"/>
          </p:nvPr>
        </p:nvSpPr>
        <p:spPr>
          <a:xfrm>
            <a:off x="3311860" y="384522"/>
            <a:ext cx="5436604" cy="4275460"/>
          </a:xfrm>
        </p:spPr>
        <p:txBody>
          <a:bodyPr/>
          <a:lstStyle/>
          <a:p>
            <a:pPr>
              <a:lnSpc>
                <a:spcPct val="150000"/>
              </a:lnSpc>
              <a:spcAft>
                <a:spcPts val="400"/>
              </a:spcAft>
            </a:pPr>
            <a:r>
              <a:rPr lang="en-US" altLang="ja-JP" dirty="0" err="1"/>
              <a:t>SuperStream</a:t>
            </a:r>
            <a:r>
              <a:rPr lang="en-US" altLang="ja-JP" dirty="0"/>
              <a:t>-NX </a:t>
            </a:r>
            <a:r>
              <a:rPr lang="ja-JP" altLang="en-US" dirty="0"/>
              <a:t>固定資産管理</a:t>
            </a:r>
            <a:endParaRPr lang="en-US" altLang="ja-JP" dirty="0"/>
          </a:p>
          <a:p>
            <a:pPr>
              <a:lnSpc>
                <a:spcPts val="1300"/>
              </a:lnSpc>
              <a:spcAft>
                <a:spcPts val="400"/>
              </a:spcAft>
            </a:pPr>
            <a:r>
              <a:rPr lang="ja-JP" altLang="en-US" sz="1200" dirty="0"/>
              <a:t>－新リース会計基準対応－</a:t>
            </a:r>
            <a:endParaRPr lang="en-US" altLang="ja-JP" sz="1200" dirty="0"/>
          </a:p>
          <a:p>
            <a:pPr>
              <a:lnSpc>
                <a:spcPts val="1300"/>
              </a:lnSpc>
              <a:spcAft>
                <a:spcPts val="400"/>
              </a:spcAft>
            </a:pPr>
            <a:r>
              <a:rPr lang="ja-JP" altLang="en-US" sz="1200" dirty="0"/>
              <a:t>　１．新リース会計基準対応スケジュール</a:t>
            </a:r>
            <a:endParaRPr lang="en-US" altLang="ja-JP" sz="1200" dirty="0"/>
          </a:p>
          <a:p>
            <a:pPr>
              <a:lnSpc>
                <a:spcPts val="1300"/>
              </a:lnSpc>
              <a:spcAft>
                <a:spcPts val="400"/>
              </a:spcAft>
            </a:pPr>
            <a:r>
              <a:rPr lang="ja-JP" altLang="en-US" sz="1200" dirty="0">
                <a:solidFill>
                  <a:srgbClr val="92D050"/>
                </a:solidFill>
              </a:rPr>
              <a:t>　</a:t>
            </a:r>
            <a:r>
              <a:rPr lang="ja-JP" altLang="en-US" sz="1200" dirty="0"/>
              <a:t>２．借手リース会計処理の全体像と</a:t>
            </a:r>
            <a:r>
              <a:rPr lang="en-US" altLang="ja-JP" sz="1200" dirty="0"/>
              <a:t>NXFA</a:t>
            </a:r>
            <a:r>
              <a:rPr lang="ja-JP" altLang="en-US" sz="1200" dirty="0"/>
              <a:t>の対応について</a:t>
            </a:r>
            <a:endParaRPr lang="en-US" altLang="ja-JP" sz="1200" dirty="0"/>
          </a:p>
          <a:p>
            <a:pPr>
              <a:lnSpc>
                <a:spcPts val="1300"/>
              </a:lnSpc>
              <a:spcAft>
                <a:spcPts val="400"/>
              </a:spcAft>
            </a:pPr>
            <a:r>
              <a:rPr lang="ja-JP" altLang="en-US" sz="1200" dirty="0"/>
              <a:t>　３．</a:t>
            </a:r>
            <a:r>
              <a:rPr lang="en-US" altLang="ja-JP" sz="1200" dirty="0"/>
              <a:t>NXFA</a:t>
            </a:r>
            <a:r>
              <a:rPr lang="ja-JP" altLang="en-US" sz="1200" dirty="0"/>
              <a:t>における借手リース会計処理対応内容</a:t>
            </a:r>
            <a:endParaRPr lang="en-US" altLang="ja-JP" sz="1200" dirty="0"/>
          </a:p>
          <a:p>
            <a:pPr>
              <a:lnSpc>
                <a:spcPts val="1300"/>
              </a:lnSpc>
              <a:spcAft>
                <a:spcPts val="400"/>
              </a:spcAft>
            </a:pPr>
            <a:r>
              <a:rPr lang="ja-JP" altLang="en-US" sz="1200" dirty="0"/>
              <a:t>　４．フェーズ</a:t>
            </a:r>
            <a:r>
              <a:rPr lang="en-US" altLang="ja-JP" sz="1200" dirty="0"/>
              <a:t>1</a:t>
            </a:r>
            <a:r>
              <a:rPr lang="ja-JP" altLang="en-US" sz="1200" dirty="0"/>
              <a:t>での</a:t>
            </a:r>
            <a:r>
              <a:rPr lang="en-US" altLang="ja-JP" sz="1200" dirty="0"/>
              <a:t>NXFA</a:t>
            </a:r>
            <a:r>
              <a:rPr lang="ja-JP" altLang="en-US" sz="1200" dirty="0"/>
              <a:t>における借手リース会計実現内容</a:t>
            </a:r>
            <a:endParaRPr lang="en-US" altLang="ja-JP" sz="1200" dirty="0"/>
          </a:p>
          <a:p>
            <a:pPr>
              <a:lnSpc>
                <a:spcPts val="1300"/>
              </a:lnSpc>
              <a:spcAft>
                <a:spcPts val="400"/>
              </a:spcAft>
            </a:pPr>
            <a:r>
              <a:rPr lang="ja-JP" altLang="en-US" sz="1200" dirty="0"/>
              <a:t>　　　概要</a:t>
            </a:r>
            <a:endParaRPr lang="en-US" altLang="ja-JP" sz="1200" dirty="0"/>
          </a:p>
          <a:p>
            <a:pPr>
              <a:lnSpc>
                <a:spcPts val="1300"/>
              </a:lnSpc>
              <a:spcAft>
                <a:spcPts val="400"/>
              </a:spcAft>
            </a:pPr>
            <a:r>
              <a:rPr lang="ja-JP" altLang="en-US" sz="1200" dirty="0"/>
              <a:t>　　　①．新リース会計基準への対応</a:t>
            </a:r>
            <a:endParaRPr lang="en-US" altLang="ja-JP" sz="1200" dirty="0"/>
          </a:p>
          <a:p>
            <a:pPr>
              <a:lnSpc>
                <a:spcPts val="1300"/>
              </a:lnSpc>
              <a:spcAft>
                <a:spcPts val="400"/>
              </a:spcAft>
            </a:pPr>
            <a:r>
              <a:rPr lang="ja-JP" altLang="en-US" sz="1200" dirty="0"/>
              <a:t>　　　②．リース会計処理区分の設定を契約単位から物件単位に変更</a:t>
            </a:r>
            <a:endParaRPr lang="en-US" altLang="ja-JP" sz="1200" dirty="0"/>
          </a:p>
          <a:p>
            <a:pPr>
              <a:lnSpc>
                <a:spcPts val="1300"/>
              </a:lnSpc>
              <a:spcAft>
                <a:spcPts val="400"/>
              </a:spcAft>
            </a:pPr>
            <a:r>
              <a:rPr lang="ja-JP" altLang="en-US" sz="1200" dirty="0"/>
              <a:t>　　　③．少額資産の自動判定処理の追加</a:t>
            </a:r>
            <a:endParaRPr lang="en-US" altLang="ja-JP" sz="1200" dirty="0"/>
          </a:p>
          <a:p>
            <a:pPr>
              <a:lnSpc>
                <a:spcPts val="1300"/>
              </a:lnSpc>
              <a:spcAft>
                <a:spcPts val="400"/>
              </a:spcAft>
            </a:pPr>
            <a:r>
              <a:rPr lang="ja-JP" altLang="en-US" sz="1200" dirty="0"/>
              <a:t>　　　④．税務台帳の取得価額相当額の計算区分の追加</a:t>
            </a:r>
            <a:endParaRPr lang="en-US" altLang="ja-JP" sz="1200" dirty="0"/>
          </a:p>
          <a:p>
            <a:pPr>
              <a:lnSpc>
                <a:spcPts val="1300"/>
              </a:lnSpc>
              <a:spcAft>
                <a:spcPts val="400"/>
              </a:spcAft>
            </a:pPr>
            <a:r>
              <a:rPr lang="ja-JP" altLang="en-US" sz="1200" dirty="0"/>
              <a:t>　　　⑤．オペレーティングリースの場合、消費税計上タイミングの変更</a:t>
            </a:r>
            <a:endParaRPr lang="en-US" altLang="ja-JP" sz="1200" dirty="0"/>
          </a:p>
          <a:p>
            <a:pPr>
              <a:lnSpc>
                <a:spcPts val="1300"/>
              </a:lnSpc>
              <a:spcAft>
                <a:spcPts val="400"/>
              </a:spcAft>
            </a:pPr>
            <a:r>
              <a:rPr lang="ja-JP" altLang="en-US" sz="1200" dirty="0"/>
              <a:t>　　　⑥．残価保証額の設定があるリースについて任意の残存価額の設定対応</a:t>
            </a:r>
            <a:endParaRPr lang="en-US" altLang="ja-JP" sz="1200" dirty="0"/>
          </a:p>
          <a:p>
            <a:pPr>
              <a:lnSpc>
                <a:spcPts val="1300"/>
              </a:lnSpc>
              <a:spcAft>
                <a:spcPts val="400"/>
              </a:spcAft>
            </a:pPr>
            <a:r>
              <a:rPr lang="ja-JP" altLang="en-US" sz="1200" dirty="0"/>
              <a:t>　　　⑦．リースの税務台帳追加対応</a:t>
            </a:r>
            <a:endParaRPr lang="en-US" altLang="ja-JP" sz="1200" dirty="0"/>
          </a:p>
          <a:p>
            <a:pPr>
              <a:lnSpc>
                <a:spcPts val="1300"/>
              </a:lnSpc>
              <a:spcAft>
                <a:spcPts val="400"/>
              </a:spcAft>
            </a:pPr>
            <a:r>
              <a:rPr lang="ja-JP" altLang="en-US" sz="1200" dirty="0"/>
              <a:t>　　　⑧．リースの税務台帳データの出力対応</a:t>
            </a:r>
            <a:endParaRPr lang="en-US" altLang="ja-JP" sz="1200" dirty="0"/>
          </a:p>
          <a:p>
            <a:pPr>
              <a:lnSpc>
                <a:spcPts val="1300"/>
              </a:lnSpc>
              <a:spcAft>
                <a:spcPts val="400"/>
              </a:spcAft>
            </a:pPr>
            <a:r>
              <a:rPr lang="ja-JP" altLang="en-US" sz="1200" dirty="0"/>
              <a:t>　５．</a:t>
            </a:r>
            <a:r>
              <a:rPr lang="en-US" altLang="ja-JP" sz="1200" dirty="0"/>
              <a:t>2026</a:t>
            </a:r>
            <a:r>
              <a:rPr lang="ja-JP" altLang="en-US" sz="1200" dirty="0"/>
              <a:t>年版（</a:t>
            </a:r>
            <a:r>
              <a:rPr lang="en-US" altLang="ja-JP" sz="1200" dirty="0"/>
              <a:t>Ver2.9.0</a:t>
            </a:r>
            <a:r>
              <a:rPr lang="ja-JP" altLang="en-US" sz="1200" dirty="0"/>
              <a:t>）へバージョンアップしない場合の新リース</a:t>
            </a:r>
            <a:endParaRPr lang="en-US" altLang="ja-JP" sz="1200" dirty="0"/>
          </a:p>
          <a:p>
            <a:pPr>
              <a:lnSpc>
                <a:spcPts val="1300"/>
              </a:lnSpc>
              <a:spcAft>
                <a:spcPts val="400"/>
              </a:spcAft>
            </a:pPr>
            <a:r>
              <a:rPr lang="ja-JP" altLang="en-US" sz="1200" dirty="0"/>
              <a:t>　　　会計基準運用制限について</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787119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4BB1-6443-D8D7-A956-26A54B54CD5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0BA05E4-FA43-AB31-51F8-DBB22F3CF131}"/>
              </a:ext>
            </a:extLst>
          </p:cNvPr>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4" name="タイトル 3">
            <a:extLst>
              <a:ext uri="{FF2B5EF4-FFF2-40B4-BE49-F238E27FC236}">
                <a16:creationId xmlns:a16="http://schemas.microsoft.com/office/drawing/2014/main" id="{919A6E86-50E5-D8A5-35C9-064CEC41F0E3}"/>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１．</a:t>
            </a:r>
            <a:r>
              <a:rPr lang="ja-JP" altLang="en-US" sz="1800" kern="100" dirty="0">
                <a:latin typeface="+mn-ea"/>
                <a:cs typeface="Times New Roman" panose="02020603050405020304" pitchFamily="18" charset="0"/>
              </a:rPr>
              <a:t>新リース会計基準対応スケジュール</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137A84EA-FAB2-D7F6-5F83-983044C2AE2E}"/>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9" name="テキスト ボックス 8">
            <a:extLst>
              <a:ext uri="{FF2B5EF4-FFF2-40B4-BE49-F238E27FC236}">
                <a16:creationId xmlns:a16="http://schemas.microsoft.com/office/drawing/2014/main" id="{4D11FE7D-52D8-7F14-A510-6BC85BD2E33E}"/>
              </a:ext>
            </a:extLst>
          </p:cNvPr>
          <p:cNvSpPr txBox="1"/>
          <p:nvPr/>
        </p:nvSpPr>
        <p:spPr>
          <a:xfrm>
            <a:off x="323527" y="926599"/>
            <a:ext cx="8460473" cy="400110"/>
          </a:xfrm>
          <a:prstGeom prst="rect">
            <a:avLst/>
          </a:prstGeom>
          <a:noFill/>
        </p:spPr>
        <p:txBody>
          <a:bodyPr wrap="square">
            <a:spAutoFit/>
          </a:bodyPr>
          <a:lstStyle/>
          <a:p>
            <a:r>
              <a:rPr kumimoji="1" lang="en-US" altLang="ja-JP" sz="1600" dirty="0" err="1"/>
              <a:t>SuperStream</a:t>
            </a:r>
            <a:r>
              <a:rPr kumimoji="1" lang="en-US" altLang="ja-JP" sz="1600" dirty="0"/>
              <a:t>-NXFA</a:t>
            </a:r>
            <a:r>
              <a:rPr kumimoji="1" lang="ja-JP" altLang="en-US" sz="1600" dirty="0"/>
              <a:t>の新リース会計基準対応は、</a:t>
            </a:r>
            <a:r>
              <a:rPr kumimoji="1" lang="ja-JP" altLang="en-US" sz="2000" b="1" dirty="0">
                <a:solidFill>
                  <a:srgbClr val="FF0000"/>
                </a:solidFill>
              </a:rPr>
              <a:t>フェーズを分けてリリース</a:t>
            </a:r>
            <a:r>
              <a:rPr kumimoji="1" lang="ja-JP" altLang="en-US" sz="1600" dirty="0"/>
              <a:t>します</a:t>
            </a:r>
          </a:p>
        </p:txBody>
      </p:sp>
      <p:grpSp>
        <p:nvGrpSpPr>
          <p:cNvPr id="10" name="グループ化 9">
            <a:extLst>
              <a:ext uri="{FF2B5EF4-FFF2-40B4-BE49-F238E27FC236}">
                <a16:creationId xmlns:a16="http://schemas.microsoft.com/office/drawing/2014/main" id="{24AC33AA-00EB-E8A1-A477-7444BE909658}"/>
              </a:ext>
            </a:extLst>
          </p:cNvPr>
          <p:cNvGrpSpPr/>
          <p:nvPr/>
        </p:nvGrpSpPr>
        <p:grpSpPr>
          <a:xfrm>
            <a:off x="431540" y="1382764"/>
            <a:ext cx="8352928" cy="2869456"/>
            <a:chOff x="431540" y="1382764"/>
            <a:chExt cx="8352928" cy="2869456"/>
          </a:xfrm>
        </p:grpSpPr>
        <p:cxnSp>
          <p:nvCxnSpPr>
            <p:cNvPr id="11" name="直線コネクタ 10">
              <a:extLst>
                <a:ext uri="{FF2B5EF4-FFF2-40B4-BE49-F238E27FC236}">
                  <a16:creationId xmlns:a16="http://schemas.microsoft.com/office/drawing/2014/main" id="{C1BA1DC3-E0E6-0A28-0FE4-3BE084DF5B89}"/>
                </a:ext>
              </a:extLst>
            </p:cNvPr>
            <p:cNvCxnSpPr>
              <a:cxnSpLocks/>
              <a:stCxn id="22" idx="2"/>
              <a:endCxn id="20" idx="1"/>
            </p:cNvCxnSpPr>
            <p:nvPr/>
          </p:nvCxnSpPr>
          <p:spPr>
            <a:xfrm>
              <a:off x="4135443" y="1880756"/>
              <a:ext cx="1090" cy="1065978"/>
            </a:xfrm>
            <a:prstGeom prst="line">
              <a:avLst/>
            </a:prstGeom>
            <a:ln>
              <a:solidFill>
                <a:srgbClr val="FF0000"/>
              </a:solidFill>
              <a:tailEnd type="ova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6A83D7FB-1AA4-DD9E-2EED-37148BEDC28F}"/>
                </a:ext>
              </a:extLst>
            </p:cNvPr>
            <p:cNvCxnSpPr>
              <a:cxnSpLocks/>
              <a:stCxn id="23" idx="2"/>
            </p:cNvCxnSpPr>
            <p:nvPr/>
          </p:nvCxnSpPr>
          <p:spPr>
            <a:xfrm>
              <a:off x="5107969" y="2155495"/>
              <a:ext cx="11991" cy="1297923"/>
            </a:xfrm>
            <a:prstGeom prst="line">
              <a:avLst/>
            </a:prstGeom>
            <a:ln>
              <a:solidFill>
                <a:srgbClr val="FF0000"/>
              </a:solidFill>
              <a:tailEnd type="ova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3E7A5EFB-7C04-518A-C0AD-24F354E60081}"/>
                </a:ext>
              </a:extLst>
            </p:cNvPr>
            <p:cNvCxnSpPr>
              <a:cxnSpLocks/>
            </p:cNvCxnSpPr>
            <p:nvPr/>
          </p:nvCxnSpPr>
          <p:spPr>
            <a:xfrm>
              <a:off x="881590" y="1657815"/>
              <a:ext cx="0" cy="2390099"/>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653CCCFC-A962-81CB-A3C3-7ABF0B04AA26}"/>
                </a:ext>
              </a:extLst>
            </p:cNvPr>
            <p:cNvCxnSpPr>
              <a:cxnSpLocks/>
              <a:stCxn id="16" idx="2"/>
            </p:cNvCxnSpPr>
            <p:nvPr/>
          </p:nvCxnSpPr>
          <p:spPr>
            <a:xfrm>
              <a:off x="3430702" y="1657815"/>
              <a:ext cx="0" cy="2390099"/>
            </a:xfrm>
            <a:prstGeom prst="line">
              <a:avLst/>
            </a:prstGeom>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E303959F-C120-5F5E-4FED-2D890DF8467B}"/>
                </a:ext>
              </a:extLst>
            </p:cNvPr>
            <p:cNvSpPr txBox="1"/>
            <p:nvPr/>
          </p:nvSpPr>
          <p:spPr>
            <a:xfrm>
              <a:off x="431540" y="1426983"/>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16" name="テキスト ボックス 15">
              <a:extLst>
                <a:ext uri="{FF2B5EF4-FFF2-40B4-BE49-F238E27FC236}">
                  <a16:creationId xmlns:a16="http://schemas.microsoft.com/office/drawing/2014/main" id="{8DA42F82-6B46-3CC4-E256-446B2E776937}"/>
                </a:ext>
              </a:extLst>
            </p:cNvPr>
            <p:cNvSpPr txBox="1"/>
            <p:nvPr/>
          </p:nvSpPr>
          <p:spPr>
            <a:xfrm>
              <a:off x="2980652" y="1426983"/>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7" name="テキスト ボックス 16">
              <a:extLst>
                <a:ext uri="{FF2B5EF4-FFF2-40B4-BE49-F238E27FC236}">
                  <a16:creationId xmlns:a16="http://schemas.microsoft.com/office/drawing/2014/main" id="{B91E1E0B-B9D5-BC8F-ED04-D72939AA6C17}"/>
                </a:ext>
              </a:extLst>
            </p:cNvPr>
            <p:cNvSpPr txBox="1"/>
            <p:nvPr/>
          </p:nvSpPr>
          <p:spPr>
            <a:xfrm>
              <a:off x="5527104" y="1382764"/>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sp>
          <p:nvSpPr>
            <p:cNvPr id="18" name="矢印: 五方向 17">
              <a:extLst>
                <a:ext uri="{FF2B5EF4-FFF2-40B4-BE49-F238E27FC236}">
                  <a16:creationId xmlns:a16="http://schemas.microsoft.com/office/drawing/2014/main" id="{F951C171-A700-36EA-6024-CDDB1B4F70AF}"/>
                </a:ext>
              </a:extLst>
            </p:cNvPr>
            <p:cNvSpPr/>
            <p:nvPr/>
          </p:nvSpPr>
          <p:spPr>
            <a:xfrm>
              <a:off x="6000610" y="2273828"/>
              <a:ext cx="2345228" cy="333765"/>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新リース会計基準 </a:t>
              </a:r>
              <a:r>
                <a:rPr kumimoji="1" lang="en-US" altLang="ja-JP" sz="800" dirty="0">
                  <a:solidFill>
                    <a:schemeClr val="bg1"/>
                  </a:solidFill>
                </a:rPr>
                <a:t>※</a:t>
              </a:r>
              <a:endParaRPr kumimoji="1" lang="ja-JP" altLang="en-US" sz="800" dirty="0">
                <a:solidFill>
                  <a:schemeClr val="bg1"/>
                </a:solidFill>
              </a:endParaRPr>
            </a:p>
          </p:txBody>
        </p:sp>
        <p:sp>
          <p:nvSpPr>
            <p:cNvPr id="19" name="矢印: 五方向 18">
              <a:extLst>
                <a:ext uri="{FF2B5EF4-FFF2-40B4-BE49-F238E27FC236}">
                  <a16:creationId xmlns:a16="http://schemas.microsoft.com/office/drawing/2014/main" id="{2949D6D2-67D9-BE79-E4E8-8D3A8704F7A1}"/>
                </a:ext>
              </a:extLst>
            </p:cNvPr>
            <p:cNvSpPr/>
            <p:nvPr/>
          </p:nvSpPr>
          <p:spPr>
            <a:xfrm>
              <a:off x="888950" y="2284149"/>
              <a:ext cx="5081541" cy="32331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現行のリース会計基準（</a:t>
              </a:r>
              <a:r>
                <a:rPr lang="en-US" altLang="ja-JP" sz="1200" dirty="0">
                  <a:solidFill>
                    <a:schemeClr val="tx1"/>
                  </a:solidFill>
                </a:rPr>
                <a:t>or </a:t>
              </a:r>
              <a:r>
                <a:rPr lang="ja-JP" altLang="en-US" sz="1200" dirty="0">
                  <a:solidFill>
                    <a:schemeClr val="tx1"/>
                  </a:solidFill>
                </a:rPr>
                <a:t>早期適用）</a:t>
              </a:r>
              <a:endParaRPr kumimoji="1" lang="ja-JP" altLang="en-US" sz="1200" dirty="0">
                <a:solidFill>
                  <a:schemeClr val="tx1"/>
                </a:solidFill>
              </a:endParaRPr>
            </a:p>
          </p:txBody>
        </p:sp>
        <p:sp>
          <p:nvSpPr>
            <p:cNvPr id="20" name="テキスト ボックス 19">
              <a:extLst>
                <a:ext uri="{FF2B5EF4-FFF2-40B4-BE49-F238E27FC236}">
                  <a16:creationId xmlns:a16="http://schemas.microsoft.com/office/drawing/2014/main" id="{C435503D-73A1-8C4D-0940-3B237E669414}"/>
                </a:ext>
              </a:extLst>
            </p:cNvPr>
            <p:cNvSpPr txBox="1"/>
            <p:nvPr/>
          </p:nvSpPr>
          <p:spPr>
            <a:xfrm>
              <a:off x="4136533" y="2738985"/>
              <a:ext cx="3390785" cy="415498"/>
            </a:xfrm>
            <a:prstGeom prst="rect">
              <a:avLst/>
            </a:prstGeom>
            <a:noFill/>
          </p:spPr>
          <p:txBody>
            <a:bodyPr wrap="square">
              <a:spAutoFit/>
            </a:bodyPr>
            <a:lstStyle/>
            <a:p>
              <a:r>
                <a:rPr lang="ja-JP" altLang="en-US" sz="1050" b="1" dirty="0">
                  <a:solidFill>
                    <a:srgbClr val="FF0000"/>
                  </a:solidFill>
                </a:rPr>
                <a:t>フェーズ１</a:t>
              </a:r>
              <a:endParaRPr lang="en-US" altLang="ja-JP" sz="1050" b="1" dirty="0">
                <a:solidFill>
                  <a:srgbClr val="FF0000"/>
                </a:solidFill>
              </a:endParaRPr>
            </a:p>
            <a:p>
              <a:r>
                <a:rPr lang="en-US" altLang="ja-JP" sz="1050" b="1" dirty="0">
                  <a:solidFill>
                    <a:srgbClr val="FF0000"/>
                  </a:solidFill>
                </a:rPr>
                <a:t>NXFA2026</a:t>
              </a:r>
              <a:r>
                <a:rPr lang="ja-JP" altLang="en-US" sz="1050" b="1" dirty="0">
                  <a:solidFill>
                    <a:srgbClr val="FF0000"/>
                  </a:solidFill>
                </a:rPr>
                <a:t>年度版定期出荷（</a:t>
              </a:r>
              <a:r>
                <a:rPr lang="en-US" altLang="ja-JP" sz="1050" b="1" dirty="0">
                  <a:solidFill>
                    <a:srgbClr val="FF0000"/>
                  </a:solidFill>
                </a:rPr>
                <a:t>Ver.2.9.0</a:t>
              </a:r>
              <a:r>
                <a:rPr lang="ja-JP" altLang="en-US" sz="1050" b="1" dirty="0">
                  <a:solidFill>
                    <a:srgbClr val="FF0000"/>
                  </a:solidFill>
                </a:rPr>
                <a:t>）</a:t>
              </a:r>
              <a:endParaRPr lang="en-US" altLang="ja-JP" sz="1050" b="1" dirty="0">
                <a:solidFill>
                  <a:srgbClr val="FF0000"/>
                </a:solidFill>
              </a:endParaRPr>
            </a:p>
          </p:txBody>
        </p:sp>
        <p:cxnSp>
          <p:nvCxnSpPr>
            <p:cNvPr id="21" name="直線コネクタ 20">
              <a:extLst>
                <a:ext uri="{FF2B5EF4-FFF2-40B4-BE49-F238E27FC236}">
                  <a16:creationId xmlns:a16="http://schemas.microsoft.com/office/drawing/2014/main" id="{B56D05BB-AF20-AB5C-DC78-48F921568721}"/>
                </a:ext>
              </a:extLst>
            </p:cNvPr>
            <p:cNvCxnSpPr>
              <a:cxnSpLocks/>
              <a:stCxn id="17" idx="2"/>
            </p:cNvCxnSpPr>
            <p:nvPr/>
          </p:nvCxnSpPr>
          <p:spPr>
            <a:xfrm>
              <a:off x="5977154" y="1613596"/>
              <a:ext cx="0" cy="2434318"/>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78778892-5A65-681D-AA53-8B2581A5210F}"/>
                </a:ext>
              </a:extLst>
            </p:cNvPr>
            <p:cNvSpPr txBox="1"/>
            <p:nvPr/>
          </p:nvSpPr>
          <p:spPr>
            <a:xfrm>
              <a:off x="3685393" y="1649924"/>
              <a:ext cx="900100" cy="230832"/>
            </a:xfrm>
            <a:prstGeom prst="rect">
              <a:avLst/>
            </a:prstGeom>
            <a:solidFill>
              <a:schemeClr val="bg1"/>
            </a:solidFill>
          </p:spPr>
          <p:txBody>
            <a:bodyPr wrap="square">
              <a:spAutoFit/>
            </a:bodyPr>
            <a:lstStyle/>
            <a:p>
              <a:pPr algn="ctr"/>
              <a:r>
                <a:rPr lang="ja-JP" altLang="en-US" sz="900" b="1" dirty="0">
                  <a:solidFill>
                    <a:srgbClr val="FF0000"/>
                  </a:solidFill>
                </a:rPr>
                <a:t>202</a:t>
              </a:r>
              <a:r>
                <a:rPr lang="en-US" altLang="ja-JP" sz="900" b="1" dirty="0">
                  <a:solidFill>
                    <a:srgbClr val="FF0000"/>
                  </a:solidFill>
                </a:rPr>
                <a:t>6</a:t>
              </a:r>
              <a:r>
                <a:rPr lang="ja-JP" altLang="en-US" sz="900" b="1" dirty="0">
                  <a:solidFill>
                    <a:srgbClr val="FF0000"/>
                  </a:solidFill>
                </a:rPr>
                <a:t>/</a:t>
              </a:r>
              <a:r>
                <a:rPr lang="en-US" altLang="ja-JP" sz="900" b="1" dirty="0">
                  <a:solidFill>
                    <a:srgbClr val="FF0000"/>
                  </a:solidFill>
                </a:rPr>
                <a:t>6</a:t>
              </a:r>
              <a:r>
                <a:rPr lang="ja-JP" altLang="en-US" sz="900" b="1" dirty="0">
                  <a:solidFill>
                    <a:srgbClr val="FF0000"/>
                  </a:solidFill>
                </a:rPr>
                <a:t>/1</a:t>
              </a:r>
            </a:p>
          </p:txBody>
        </p:sp>
        <p:sp>
          <p:nvSpPr>
            <p:cNvPr id="23" name="テキスト ボックス 22">
              <a:extLst>
                <a:ext uri="{FF2B5EF4-FFF2-40B4-BE49-F238E27FC236}">
                  <a16:creationId xmlns:a16="http://schemas.microsoft.com/office/drawing/2014/main" id="{5583EFFD-3FF7-1EA9-5D79-DAB8E611C175}"/>
                </a:ext>
              </a:extLst>
            </p:cNvPr>
            <p:cNvSpPr txBox="1"/>
            <p:nvPr/>
          </p:nvSpPr>
          <p:spPr>
            <a:xfrm>
              <a:off x="4545324" y="1647664"/>
              <a:ext cx="1125289" cy="507831"/>
            </a:xfrm>
            <a:prstGeom prst="rect">
              <a:avLst/>
            </a:prstGeom>
            <a:solidFill>
              <a:schemeClr val="bg1"/>
            </a:solidFill>
          </p:spPr>
          <p:txBody>
            <a:bodyPr wrap="square">
              <a:spAutoFit/>
            </a:bodyPr>
            <a:lstStyle/>
            <a:p>
              <a:pPr algn="ctr"/>
              <a:endParaRPr lang="en-US" altLang="ja-JP" sz="900" b="1" strike="sngStrike" dirty="0">
                <a:solidFill>
                  <a:srgbClr val="FF0000"/>
                </a:solidFill>
              </a:endParaRPr>
            </a:p>
            <a:p>
              <a:pPr algn="ctr"/>
              <a:r>
                <a:rPr lang="ja-JP" altLang="en-US" sz="900" b="1" dirty="0">
                  <a:solidFill>
                    <a:srgbClr val="FF0000"/>
                  </a:solidFill>
                </a:rPr>
                <a:t>202</a:t>
              </a:r>
              <a:r>
                <a:rPr lang="en-US" altLang="ja-JP" sz="900" b="1" dirty="0">
                  <a:solidFill>
                    <a:srgbClr val="FF0000"/>
                  </a:solidFill>
                </a:rPr>
                <a:t>6</a:t>
              </a:r>
              <a:r>
                <a:rPr lang="ja-JP" altLang="en-US" sz="900" b="1" dirty="0">
                  <a:solidFill>
                    <a:srgbClr val="FF0000"/>
                  </a:solidFill>
                </a:rPr>
                <a:t>/</a:t>
              </a:r>
              <a:r>
                <a:rPr lang="en-US" altLang="ja-JP" sz="900" b="1" dirty="0">
                  <a:solidFill>
                    <a:srgbClr val="FF0000"/>
                  </a:solidFill>
                </a:rPr>
                <a:t>12</a:t>
              </a:r>
            </a:p>
            <a:p>
              <a:pPr algn="ctr"/>
              <a:r>
                <a:rPr lang="ja-JP" altLang="en-US" sz="900" b="1" dirty="0">
                  <a:solidFill>
                    <a:srgbClr val="FF0000"/>
                  </a:solidFill>
                </a:rPr>
                <a:t>（予定）</a:t>
              </a:r>
            </a:p>
          </p:txBody>
        </p:sp>
        <p:sp>
          <p:nvSpPr>
            <p:cNvPr id="24" name="テキスト ボックス 23">
              <a:extLst>
                <a:ext uri="{FF2B5EF4-FFF2-40B4-BE49-F238E27FC236}">
                  <a16:creationId xmlns:a16="http://schemas.microsoft.com/office/drawing/2014/main" id="{B06A1E90-A2DA-F10A-2292-6072D3AD6C0E}"/>
                </a:ext>
              </a:extLst>
            </p:cNvPr>
            <p:cNvSpPr txBox="1"/>
            <p:nvPr/>
          </p:nvSpPr>
          <p:spPr>
            <a:xfrm>
              <a:off x="6420541" y="1886820"/>
              <a:ext cx="2363927" cy="338554"/>
            </a:xfrm>
            <a:prstGeom prst="rect">
              <a:avLst/>
            </a:prstGeom>
            <a:noFill/>
          </p:spPr>
          <p:txBody>
            <a:bodyPr wrap="square">
              <a:spAutoFit/>
            </a:bodyPr>
            <a:lstStyle/>
            <a:p>
              <a:r>
                <a:rPr lang="en-US" altLang="ja-JP" sz="800" dirty="0"/>
                <a:t>※</a:t>
              </a:r>
              <a:r>
                <a:rPr lang="ja-JP" altLang="en-US" sz="800" dirty="0"/>
                <a:t>2027年4月1日以降に開始する</a:t>
              </a:r>
              <a:endParaRPr lang="en-US" altLang="ja-JP" sz="800" dirty="0"/>
            </a:p>
            <a:p>
              <a:r>
                <a:rPr lang="ja-JP" altLang="en-US" sz="800" dirty="0"/>
                <a:t>連結会計年度及び事業年度の期首から強制適用</a:t>
              </a:r>
            </a:p>
          </p:txBody>
        </p:sp>
        <p:sp>
          <p:nvSpPr>
            <p:cNvPr id="25" name="テキスト ボックス 24">
              <a:extLst>
                <a:ext uri="{FF2B5EF4-FFF2-40B4-BE49-F238E27FC236}">
                  <a16:creationId xmlns:a16="http://schemas.microsoft.com/office/drawing/2014/main" id="{EC971B3C-B532-C402-1286-F8B14BE1DAEB}"/>
                </a:ext>
              </a:extLst>
            </p:cNvPr>
            <p:cNvSpPr txBox="1"/>
            <p:nvPr/>
          </p:nvSpPr>
          <p:spPr>
            <a:xfrm>
              <a:off x="5112060" y="3291830"/>
              <a:ext cx="3357023" cy="415498"/>
            </a:xfrm>
            <a:prstGeom prst="rect">
              <a:avLst/>
            </a:prstGeom>
            <a:noFill/>
          </p:spPr>
          <p:txBody>
            <a:bodyPr wrap="square">
              <a:spAutoFit/>
            </a:bodyPr>
            <a:lstStyle/>
            <a:p>
              <a:r>
                <a:rPr lang="ja-JP" altLang="en-US" sz="1050" b="1" dirty="0">
                  <a:solidFill>
                    <a:srgbClr val="FF0000"/>
                  </a:solidFill>
                </a:rPr>
                <a:t>フェーズ２</a:t>
              </a:r>
              <a:endParaRPr lang="en-US" altLang="ja-JP" sz="1050" b="1" dirty="0">
                <a:solidFill>
                  <a:srgbClr val="FF0000"/>
                </a:solidFill>
              </a:endParaRPr>
            </a:p>
            <a:p>
              <a:r>
                <a:rPr lang="ja-JP" altLang="en-US" sz="1050" b="1" dirty="0">
                  <a:solidFill>
                    <a:srgbClr val="FF0000"/>
                  </a:solidFill>
                </a:rPr>
                <a:t>掲載パッチ（</a:t>
              </a:r>
              <a:r>
                <a:rPr lang="en-US" altLang="ja-JP" sz="1050" b="1" dirty="0">
                  <a:solidFill>
                    <a:srgbClr val="FF0000"/>
                  </a:solidFill>
                </a:rPr>
                <a:t>Ver.2.9.x</a:t>
              </a:r>
              <a:r>
                <a:rPr lang="ja-JP" altLang="en-US" sz="1050" b="1" dirty="0">
                  <a:solidFill>
                    <a:srgbClr val="FF0000"/>
                  </a:solidFill>
                </a:rPr>
                <a:t>）</a:t>
              </a:r>
              <a:endParaRPr lang="en-US" altLang="ja-JP" sz="1050" b="1" dirty="0">
                <a:solidFill>
                  <a:srgbClr val="FF0000"/>
                </a:solidFill>
              </a:endParaRPr>
            </a:p>
          </p:txBody>
        </p:sp>
        <p:sp>
          <p:nvSpPr>
            <p:cNvPr id="26" name="吹き出し: 四角形 25">
              <a:extLst>
                <a:ext uri="{FF2B5EF4-FFF2-40B4-BE49-F238E27FC236}">
                  <a16:creationId xmlns:a16="http://schemas.microsoft.com/office/drawing/2014/main" id="{4073BD11-75F0-6FE0-FDFF-67457258091D}"/>
                </a:ext>
              </a:extLst>
            </p:cNvPr>
            <p:cNvSpPr/>
            <p:nvPr/>
          </p:nvSpPr>
          <p:spPr>
            <a:xfrm>
              <a:off x="1110079" y="3433820"/>
              <a:ext cx="3593849" cy="547015"/>
            </a:xfrm>
            <a:prstGeom prst="wedgeRectCallout">
              <a:avLst>
                <a:gd name="adj1" fmla="val 34473"/>
                <a:gd name="adj2" fmla="val -1105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200" b="1" dirty="0">
                  <a:solidFill>
                    <a:schemeClr val="bg1"/>
                  </a:solidFill>
                </a:rPr>
                <a:t>新リース会計基準の必要要件に対応</a:t>
              </a:r>
              <a:endParaRPr lang="en-US" altLang="ja-JP" sz="1200" dirty="0">
                <a:solidFill>
                  <a:schemeClr val="bg1"/>
                </a:solidFill>
              </a:endParaRPr>
            </a:p>
            <a:p>
              <a:r>
                <a:rPr lang="ja-JP" altLang="en-US" sz="1200" dirty="0">
                  <a:solidFill>
                    <a:schemeClr val="bg1"/>
                  </a:solidFill>
                </a:rPr>
                <a:t>新リース会計基準としての運用は可能になります</a:t>
              </a:r>
              <a:endParaRPr lang="en-US" altLang="ja-JP" sz="1200" dirty="0">
                <a:solidFill>
                  <a:schemeClr val="bg1"/>
                </a:solidFill>
              </a:endParaRPr>
            </a:p>
          </p:txBody>
        </p:sp>
        <p:sp>
          <p:nvSpPr>
            <p:cNvPr id="27" name="吹き出し: 四角形 26">
              <a:extLst>
                <a:ext uri="{FF2B5EF4-FFF2-40B4-BE49-F238E27FC236}">
                  <a16:creationId xmlns:a16="http://schemas.microsoft.com/office/drawing/2014/main" id="{B81323D7-59EA-35D7-8E24-2C9CE82AAC2F}"/>
                </a:ext>
              </a:extLst>
            </p:cNvPr>
            <p:cNvSpPr/>
            <p:nvPr/>
          </p:nvSpPr>
          <p:spPr>
            <a:xfrm>
              <a:off x="5456317" y="3892062"/>
              <a:ext cx="2385609" cy="360158"/>
            </a:xfrm>
            <a:prstGeom prst="wedgeRectCallout">
              <a:avLst>
                <a:gd name="adj1" fmla="val -33861"/>
                <a:gd name="adj2" fmla="val -994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200" b="1" dirty="0">
                  <a:solidFill>
                    <a:schemeClr val="bg1"/>
                  </a:solidFill>
                </a:rPr>
                <a:t>新規帳票 ＋ リースの</a:t>
              </a:r>
              <a:r>
                <a:rPr lang="ja-JP" altLang="en-US" sz="1200" b="1" dirty="0">
                  <a:solidFill>
                    <a:schemeClr val="bg1"/>
                  </a:solidFill>
                </a:rPr>
                <a:t>要望</a:t>
              </a:r>
              <a:r>
                <a:rPr kumimoji="1" lang="ja-JP" altLang="en-US" sz="1200" b="1" dirty="0">
                  <a:solidFill>
                    <a:schemeClr val="bg1"/>
                  </a:solidFill>
                </a:rPr>
                <a:t>対応</a:t>
              </a:r>
              <a:endParaRPr kumimoji="1" lang="en-US" altLang="ja-JP" sz="1200" b="1" dirty="0">
                <a:solidFill>
                  <a:schemeClr val="bg1"/>
                </a:solidFill>
              </a:endParaRPr>
            </a:p>
          </p:txBody>
        </p:sp>
      </p:grpSp>
      <p:sp>
        <p:nvSpPr>
          <p:cNvPr id="28" name="正方形/長方形 27">
            <a:extLst>
              <a:ext uri="{FF2B5EF4-FFF2-40B4-BE49-F238E27FC236}">
                <a16:creationId xmlns:a16="http://schemas.microsoft.com/office/drawing/2014/main" id="{5B04BD90-ECB3-63AB-0F48-25F40DF476E4}"/>
              </a:ext>
            </a:extLst>
          </p:cNvPr>
          <p:cNvSpPr/>
          <p:nvPr/>
        </p:nvSpPr>
        <p:spPr>
          <a:xfrm>
            <a:off x="323527" y="1326709"/>
            <a:ext cx="8496945" cy="3081245"/>
          </a:xfrm>
          <a:prstGeom prst="rect">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2332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5F45-878B-B34E-18A8-0B887964567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AD2B2E-5CF4-6388-1308-3769A6DA1B6C}"/>
              </a:ext>
            </a:extLst>
          </p:cNvPr>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4" name="タイトル 3">
            <a:extLst>
              <a:ext uri="{FF2B5EF4-FFF2-40B4-BE49-F238E27FC236}">
                <a16:creationId xmlns:a16="http://schemas.microsoft.com/office/drawing/2014/main" id="{43F7A1F7-42A5-A8BC-18F6-0CA6D189C1F4}"/>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２．</a:t>
            </a:r>
            <a:r>
              <a:rPr lang="ja-JP" altLang="en-US" sz="1800" kern="100" dirty="0">
                <a:latin typeface="+mn-ea"/>
                <a:cs typeface="Times New Roman" panose="02020603050405020304" pitchFamily="18" charset="0"/>
              </a:rPr>
              <a:t>借手リース会計処理の全体像と</a:t>
            </a:r>
            <a:r>
              <a:rPr lang="en-US" altLang="ja-JP" sz="1800" kern="100" dirty="0">
                <a:latin typeface="+mn-ea"/>
                <a:cs typeface="Times New Roman" panose="02020603050405020304" pitchFamily="18" charset="0"/>
              </a:rPr>
              <a:t>NXFA</a:t>
            </a:r>
            <a:r>
              <a:rPr lang="ja-JP" altLang="en-US" sz="1800" kern="100" dirty="0">
                <a:latin typeface="+mn-ea"/>
                <a:cs typeface="Times New Roman" panose="02020603050405020304" pitchFamily="18" charset="0"/>
              </a:rPr>
              <a:t>の対応について</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BE443D14-3CD4-E089-3890-174260EE5117}"/>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grpSp>
        <p:nvGrpSpPr>
          <p:cNvPr id="3" name="グループ化 2">
            <a:extLst>
              <a:ext uri="{FF2B5EF4-FFF2-40B4-BE49-F238E27FC236}">
                <a16:creationId xmlns:a16="http://schemas.microsoft.com/office/drawing/2014/main" id="{7C9939A9-F070-548F-27AF-D9D567A7FEE8}"/>
              </a:ext>
            </a:extLst>
          </p:cNvPr>
          <p:cNvGrpSpPr/>
          <p:nvPr/>
        </p:nvGrpSpPr>
        <p:grpSpPr>
          <a:xfrm>
            <a:off x="1163360" y="1059623"/>
            <a:ext cx="1404000" cy="1584000"/>
            <a:chOff x="827584" y="1296387"/>
            <a:chExt cx="1404000" cy="1584000"/>
          </a:xfrm>
        </p:grpSpPr>
        <p:sp>
          <p:nvSpPr>
            <p:cNvPr id="6" name="正方形/長方形 5">
              <a:extLst>
                <a:ext uri="{FF2B5EF4-FFF2-40B4-BE49-F238E27FC236}">
                  <a16:creationId xmlns:a16="http://schemas.microsoft.com/office/drawing/2014/main" id="{04CF9252-7739-9FBB-B679-68FB0E516E1E}"/>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7" name="直線コネクタ 6">
              <a:extLst>
                <a:ext uri="{FF2B5EF4-FFF2-40B4-BE49-F238E27FC236}">
                  <a16:creationId xmlns:a16="http://schemas.microsoft.com/office/drawing/2014/main" id="{6B67EA7E-6224-3206-0CBE-1EEEFE939E82}"/>
                </a:ext>
              </a:extLst>
            </p:cNvPr>
            <p:cNvCxnSpPr>
              <a:cxnSpLocks/>
              <a:stCxn id="6" idx="0"/>
              <a:endCxn id="6"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038DFB2-A665-880B-3AEB-EDCDA4E3CDFF}"/>
                </a:ext>
              </a:extLst>
            </p:cNvPr>
            <p:cNvCxnSpPr>
              <a:cxnSpLocks/>
              <a:stCxn id="6"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54292BD5-0B1B-CF1D-FB9B-31BA92AF5175}"/>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リースの識別</a:t>
              </a:r>
              <a:endParaRPr kumimoji="1" lang="ja-JP" altLang="en-US" sz="1200" dirty="0">
                <a:solidFill>
                  <a:schemeClr val="bg1"/>
                </a:solidFill>
              </a:endParaRPr>
            </a:p>
          </p:txBody>
        </p:sp>
      </p:grpSp>
      <p:grpSp>
        <p:nvGrpSpPr>
          <p:cNvPr id="30" name="グループ化 29">
            <a:extLst>
              <a:ext uri="{FF2B5EF4-FFF2-40B4-BE49-F238E27FC236}">
                <a16:creationId xmlns:a16="http://schemas.microsoft.com/office/drawing/2014/main" id="{0A62E48F-72C1-E42D-768C-DEC585B3C9EC}"/>
              </a:ext>
            </a:extLst>
          </p:cNvPr>
          <p:cNvGrpSpPr/>
          <p:nvPr/>
        </p:nvGrpSpPr>
        <p:grpSpPr>
          <a:xfrm>
            <a:off x="1170287" y="1146855"/>
            <a:ext cx="504000" cy="375406"/>
            <a:chOff x="1151620" y="2247714"/>
            <a:chExt cx="576064" cy="450537"/>
          </a:xfrm>
        </p:grpSpPr>
        <p:sp>
          <p:nvSpPr>
            <p:cNvPr id="31" name="楕円 30">
              <a:extLst>
                <a:ext uri="{FF2B5EF4-FFF2-40B4-BE49-F238E27FC236}">
                  <a16:creationId xmlns:a16="http://schemas.microsoft.com/office/drawing/2014/main" id="{7EA7FE9A-C46B-7468-3FFC-1C04EFB68C3E}"/>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2" name="テキスト ボックス 31">
              <a:extLst>
                <a:ext uri="{FF2B5EF4-FFF2-40B4-BE49-F238E27FC236}">
                  <a16:creationId xmlns:a16="http://schemas.microsoft.com/office/drawing/2014/main" id="{1A1D4ED3-7A06-8502-26AA-D93193FF6343}"/>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1</a:t>
              </a:r>
              <a:endParaRPr kumimoji="1" lang="ja-JP" altLang="en-US" sz="1600" dirty="0">
                <a:solidFill>
                  <a:schemeClr val="bg1"/>
                </a:solidFill>
              </a:endParaRPr>
            </a:p>
          </p:txBody>
        </p:sp>
      </p:grpSp>
      <p:grpSp>
        <p:nvGrpSpPr>
          <p:cNvPr id="33" name="グループ化 32">
            <a:extLst>
              <a:ext uri="{FF2B5EF4-FFF2-40B4-BE49-F238E27FC236}">
                <a16:creationId xmlns:a16="http://schemas.microsoft.com/office/drawing/2014/main" id="{5AC2F900-11CB-007E-13CF-D78EC1B25398}"/>
              </a:ext>
            </a:extLst>
          </p:cNvPr>
          <p:cNvGrpSpPr/>
          <p:nvPr/>
        </p:nvGrpSpPr>
        <p:grpSpPr>
          <a:xfrm>
            <a:off x="2909632" y="1059582"/>
            <a:ext cx="1404000" cy="1584000"/>
            <a:chOff x="827584" y="1296387"/>
            <a:chExt cx="1404000" cy="1584000"/>
          </a:xfrm>
        </p:grpSpPr>
        <p:sp>
          <p:nvSpPr>
            <p:cNvPr id="34" name="正方形/長方形 33">
              <a:extLst>
                <a:ext uri="{FF2B5EF4-FFF2-40B4-BE49-F238E27FC236}">
                  <a16:creationId xmlns:a16="http://schemas.microsoft.com/office/drawing/2014/main" id="{5A34331F-DAC7-8213-3F9A-9986FD13D543}"/>
                </a:ext>
              </a:extLst>
            </p:cNvPr>
            <p:cNvSpPr/>
            <p:nvPr/>
          </p:nvSpPr>
          <p:spPr>
            <a:xfrm>
              <a:off x="827584" y="1296387"/>
              <a:ext cx="1404000" cy="158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35" name="直線コネクタ 34">
              <a:extLst>
                <a:ext uri="{FF2B5EF4-FFF2-40B4-BE49-F238E27FC236}">
                  <a16:creationId xmlns:a16="http://schemas.microsoft.com/office/drawing/2014/main" id="{ECE33828-A0F7-2895-29B3-E716426250BC}"/>
                </a:ext>
              </a:extLst>
            </p:cNvPr>
            <p:cNvCxnSpPr>
              <a:cxnSpLocks/>
              <a:stCxn id="34" idx="0"/>
              <a:endCxn id="34" idx="2"/>
            </p:cNvCxnSpPr>
            <p:nvPr/>
          </p:nvCxnSpPr>
          <p:spPr>
            <a:xfrm>
              <a:off x="1529584" y="1296387"/>
              <a:ext cx="0" cy="158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7D70F11-F26B-877A-2B8E-2BE9BCB4707A}"/>
                </a:ext>
              </a:extLst>
            </p:cNvPr>
            <p:cNvCxnSpPr>
              <a:cxnSpLocks/>
              <a:stCxn id="34" idx="1"/>
            </p:cNvCxnSpPr>
            <p:nvPr/>
          </p:nvCxnSpPr>
          <p:spPr>
            <a:xfrm>
              <a:off x="827584" y="2088387"/>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98D431B8-C7A1-9C31-4A3A-4018EA048F71}"/>
                </a:ext>
              </a:extLst>
            </p:cNvPr>
            <p:cNvSpPr/>
            <p:nvPr/>
          </p:nvSpPr>
          <p:spPr>
            <a:xfrm>
              <a:off x="898715" y="1371323"/>
              <a:ext cx="1260000" cy="14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a:t>
              </a:r>
              <a:endParaRPr lang="en-US" altLang="ja-JP" sz="1200" dirty="0">
                <a:solidFill>
                  <a:schemeClr val="bg1"/>
                </a:solidFill>
              </a:endParaRPr>
            </a:p>
            <a:p>
              <a:pPr algn="ctr"/>
              <a:r>
                <a:rPr kumimoji="1" lang="ja-JP" altLang="en-US" sz="1200" dirty="0">
                  <a:solidFill>
                    <a:schemeClr val="bg1"/>
                  </a:solidFill>
                </a:rPr>
                <a:t>サービスの区分</a:t>
              </a:r>
            </a:p>
          </p:txBody>
        </p:sp>
      </p:grpSp>
      <p:grpSp>
        <p:nvGrpSpPr>
          <p:cNvPr id="38" name="グループ化 37">
            <a:extLst>
              <a:ext uri="{FF2B5EF4-FFF2-40B4-BE49-F238E27FC236}">
                <a16:creationId xmlns:a16="http://schemas.microsoft.com/office/drawing/2014/main" id="{23F4DC36-1AC1-B024-F379-8E0C5DC9AB82}"/>
              </a:ext>
            </a:extLst>
          </p:cNvPr>
          <p:cNvGrpSpPr/>
          <p:nvPr/>
        </p:nvGrpSpPr>
        <p:grpSpPr>
          <a:xfrm>
            <a:off x="2916559" y="1137294"/>
            <a:ext cx="504000" cy="375406"/>
            <a:chOff x="1151620" y="2247714"/>
            <a:chExt cx="576064" cy="450537"/>
          </a:xfrm>
        </p:grpSpPr>
        <p:sp>
          <p:nvSpPr>
            <p:cNvPr id="39" name="楕円 38">
              <a:extLst>
                <a:ext uri="{FF2B5EF4-FFF2-40B4-BE49-F238E27FC236}">
                  <a16:creationId xmlns:a16="http://schemas.microsoft.com/office/drawing/2014/main" id="{61F7B660-AD6D-43B9-72F4-3046DDC46A4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40" name="テキスト ボックス 39">
              <a:extLst>
                <a:ext uri="{FF2B5EF4-FFF2-40B4-BE49-F238E27FC236}">
                  <a16:creationId xmlns:a16="http://schemas.microsoft.com/office/drawing/2014/main" id="{141856A3-D56F-977F-45B7-A5C51AC6F95B}"/>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2</a:t>
              </a:r>
              <a:endParaRPr kumimoji="1" lang="ja-JP" altLang="en-US" sz="1600" dirty="0">
                <a:solidFill>
                  <a:schemeClr val="bg1"/>
                </a:solidFill>
              </a:endParaRPr>
            </a:p>
          </p:txBody>
        </p:sp>
      </p:grpSp>
      <p:grpSp>
        <p:nvGrpSpPr>
          <p:cNvPr id="41" name="グループ化 40">
            <a:extLst>
              <a:ext uri="{FF2B5EF4-FFF2-40B4-BE49-F238E27FC236}">
                <a16:creationId xmlns:a16="http://schemas.microsoft.com/office/drawing/2014/main" id="{0B2C421F-C69E-4EE6-10A6-097B36A1DD51}"/>
              </a:ext>
            </a:extLst>
          </p:cNvPr>
          <p:cNvGrpSpPr/>
          <p:nvPr/>
        </p:nvGrpSpPr>
        <p:grpSpPr>
          <a:xfrm>
            <a:off x="4649565" y="1059582"/>
            <a:ext cx="1404000" cy="1584000"/>
            <a:chOff x="827584" y="1296387"/>
            <a:chExt cx="1404000" cy="1584000"/>
          </a:xfrm>
        </p:grpSpPr>
        <p:sp>
          <p:nvSpPr>
            <p:cNvPr id="42" name="正方形/長方形 41">
              <a:extLst>
                <a:ext uri="{FF2B5EF4-FFF2-40B4-BE49-F238E27FC236}">
                  <a16:creationId xmlns:a16="http://schemas.microsoft.com/office/drawing/2014/main" id="{66221769-A27C-EC4D-D578-2A998576280A}"/>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3" name="直線コネクタ 42">
              <a:extLst>
                <a:ext uri="{FF2B5EF4-FFF2-40B4-BE49-F238E27FC236}">
                  <a16:creationId xmlns:a16="http://schemas.microsoft.com/office/drawing/2014/main" id="{9F2F8E6C-2871-285A-04BE-E0A2BEAFF4C2}"/>
                </a:ext>
              </a:extLst>
            </p:cNvPr>
            <p:cNvCxnSpPr>
              <a:cxnSpLocks/>
              <a:stCxn id="42" idx="0"/>
              <a:endCxn id="42"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57FF620-260F-6A91-C62F-32EC0C66EFC2}"/>
                </a:ext>
              </a:extLst>
            </p:cNvPr>
            <p:cNvCxnSpPr>
              <a:cxnSpLocks/>
              <a:stCxn id="42"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22253D3E-ABC6-D261-E592-9C2130412CEB}"/>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リース期間の</a:t>
              </a:r>
              <a:endParaRPr kumimoji="1" lang="en-US" altLang="ja-JP" sz="1200" dirty="0">
                <a:solidFill>
                  <a:schemeClr val="bg1"/>
                </a:solidFill>
              </a:endParaRPr>
            </a:p>
            <a:p>
              <a:pPr algn="ctr"/>
              <a:r>
                <a:rPr kumimoji="1" lang="ja-JP" altLang="en-US" sz="1200" dirty="0">
                  <a:solidFill>
                    <a:schemeClr val="bg1"/>
                  </a:solidFill>
                </a:rPr>
                <a:t>決定</a:t>
              </a:r>
            </a:p>
          </p:txBody>
        </p:sp>
      </p:grpSp>
      <p:grpSp>
        <p:nvGrpSpPr>
          <p:cNvPr id="46" name="グループ化 45">
            <a:extLst>
              <a:ext uri="{FF2B5EF4-FFF2-40B4-BE49-F238E27FC236}">
                <a16:creationId xmlns:a16="http://schemas.microsoft.com/office/drawing/2014/main" id="{AED20D0D-7485-0043-B7D1-92CB8ADE0C95}"/>
              </a:ext>
            </a:extLst>
          </p:cNvPr>
          <p:cNvGrpSpPr/>
          <p:nvPr/>
        </p:nvGrpSpPr>
        <p:grpSpPr>
          <a:xfrm>
            <a:off x="4656492" y="1154712"/>
            <a:ext cx="504000" cy="375406"/>
            <a:chOff x="1151620" y="2247714"/>
            <a:chExt cx="576064" cy="450537"/>
          </a:xfrm>
        </p:grpSpPr>
        <p:sp>
          <p:nvSpPr>
            <p:cNvPr id="47" name="楕円 46">
              <a:extLst>
                <a:ext uri="{FF2B5EF4-FFF2-40B4-BE49-F238E27FC236}">
                  <a16:creationId xmlns:a16="http://schemas.microsoft.com/office/drawing/2014/main" id="{712F593F-B938-59E6-4F13-24AC00F33CB2}"/>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48" name="テキスト ボックス 47">
              <a:extLst>
                <a:ext uri="{FF2B5EF4-FFF2-40B4-BE49-F238E27FC236}">
                  <a16:creationId xmlns:a16="http://schemas.microsoft.com/office/drawing/2014/main" id="{14A00450-0B67-91E6-C93E-24E66F6D082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3</a:t>
              </a:r>
              <a:endParaRPr kumimoji="1" lang="ja-JP" altLang="en-US" sz="1600" dirty="0">
                <a:solidFill>
                  <a:schemeClr val="bg1"/>
                </a:solidFill>
              </a:endParaRPr>
            </a:p>
          </p:txBody>
        </p:sp>
      </p:grpSp>
      <p:grpSp>
        <p:nvGrpSpPr>
          <p:cNvPr id="49" name="グループ化 48">
            <a:extLst>
              <a:ext uri="{FF2B5EF4-FFF2-40B4-BE49-F238E27FC236}">
                <a16:creationId xmlns:a16="http://schemas.microsoft.com/office/drawing/2014/main" id="{74E54FC7-9808-F0B6-3256-24C42BED99D3}"/>
              </a:ext>
            </a:extLst>
          </p:cNvPr>
          <p:cNvGrpSpPr/>
          <p:nvPr/>
        </p:nvGrpSpPr>
        <p:grpSpPr>
          <a:xfrm>
            <a:off x="6408360" y="1059582"/>
            <a:ext cx="1404000" cy="1584000"/>
            <a:chOff x="827584" y="1296387"/>
            <a:chExt cx="1404000" cy="1584000"/>
          </a:xfrm>
        </p:grpSpPr>
        <p:sp>
          <p:nvSpPr>
            <p:cNvPr id="50" name="正方形/長方形 49">
              <a:extLst>
                <a:ext uri="{FF2B5EF4-FFF2-40B4-BE49-F238E27FC236}">
                  <a16:creationId xmlns:a16="http://schemas.microsoft.com/office/drawing/2014/main" id="{0138353D-EDE8-3627-B549-20F1B5513504}"/>
                </a:ext>
              </a:extLst>
            </p:cNvPr>
            <p:cNvSpPr/>
            <p:nvPr/>
          </p:nvSpPr>
          <p:spPr>
            <a:xfrm>
              <a:off x="827584" y="1296387"/>
              <a:ext cx="1404000" cy="158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51" name="直線コネクタ 50">
              <a:extLst>
                <a:ext uri="{FF2B5EF4-FFF2-40B4-BE49-F238E27FC236}">
                  <a16:creationId xmlns:a16="http://schemas.microsoft.com/office/drawing/2014/main" id="{797B1C25-EE60-A744-9EE9-57B3D2132F4B}"/>
                </a:ext>
              </a:extLst>
            </p:cNvPr>
            <p:cNvCxnSpPr>
              <a:cxnSpLocks/>
              <a:stCxn id="50" idx="0"/>
              <a:endCxn id="50" idx="2"/>
            </p:cNvCxnSpPr>
            <p:nvPr/>
          </p:nvCxnSpPr>
          <p:spPr>
            <a:xfrm>
              <a:off x="1529584" y="1296387"/>
              <a:ext cx="0" cy="158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B472A89-B44F-D8DB-C2E0-BE63D3626734}"/>
                </a:ext>
              </a:extLst>
            </p:cNvPr>
            <p:cNvCxnSpPr>
              <a:cxnSpLocks/>
              <a:stCxn id="50" idx="1"/>
            </p:cNvCxnSpPr>
            <p:nvPr/>
          </p:nvCxnSpPr>
          <p:spPr>
            <a:xfrm>
              <a:off x="827584" y="2088387"/>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E11831AD-A3CB-63CA-F09C-8EE4B52D519D}"/>
                </a:ext>
              </a:extLst>
            </p:cNvPr>
            <p:cNvSpPr/>
            <p:nvPr/>
          </p:nvSpPr>
          <p:spPr>
            <a:xfrm>
              <a:off x="898715" y="1371323"/>
              <a:ext cx="1260000" cy="14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使用権</a:t>
              </a:r>
              <a:r>
                <a:rPr kumimoji="1" lang="ja-JP" altLang="en-US" sz="1200" dirty="0">
                  <a:solidFill>
                    <a:schemeClr val="bg1"/>
                  </a:solidFill>
                </a:rPr>
                <a:t>資産・リース負債の</a:t>
              </a:r>
              <a:endParaRPr kumimoji="1" lang="en-US" altLang="ja-JP" sz="1200" dirty="0">
                <a:solidFill>
                  <a:schemeClr val="bg1"/>
                </a:solidFill>
              </a:endParaRPr>
            </a:p>
            <a:p>
              <a:pPr algn="ctr"/>
              <a:r>
                <a:rPr kumimoji="1" lang="ja-JP" altLang="en-US" sz="1200" dirty="0">
                  <a:solidFill>
                    <a:schemeClr val="bg1"/>
                  </a:solidFill>
                </a:rPr>
                <a:t>計上</a:t>
              </a:r>
            </a:p>
          </p:txBody>
        </p:sp>
      </p:grpSp>
      <p:grpSp>
        <p:nvGrpSpPr>
          <p:cNvPr id="54" name="グループ化 53">
            <a:extLst>
              <a:ext uri="{FF2B5EF4-FFF2-40B4-BE49-F238E27FC236}">
                <a16:creationId xmlns:a16="http://schemas.microsoft.com/office/drawing/2014/main" id="{BB17F41F-3CCA-0F2A-D050-903980F9FC6D}"/>
              </a:ext>
            </a:extLst>
          </p:cNvPr>
          <p:cNvGrpSpPr/>
          <p:nvPr/>
        </p:nvGrpSpPr>
        <p:grpSpPr>
          <a:xfrm>
            <a:off x="6415287" y="1146855"/>
            <a:ext cx="504000" cy="375406"/>
            <a:chOff x="1151620" y="2247714"/>
            <a:chExt cx="576064" cy="450537"/>
          </a:xfrm>
        </p:grpSpPr>
        <p:sp>
          <p:nvSpPr>
            <p:cNvPr id="55" name="楕円 54">
              <a:extLst>
                <a:ext uri="{FF2B5EF4-FFF2-40B4-BE49-F238E27FC236}">
                  <a16:creationId xmlns:a16="http://schemas.microsoft.com/office/drawing/2014/main" id="{2F0FFD89-3360-33FE-4CD0-4DBCBF0B8E3D}"/>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56" name="テキスト ボックス 55">
              <a:extLst>
                <a:ext uri="{FF2B5EF4-FFF2-40B4-BE49-F238E27FC236}">
                  <a16:creationId xmlns:a16="http://schemas.microsoft.com/office/drawing/2014/main" id="{BAC66F61-E45A-0004-E70B-CAAE673223DE}"/>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4</a:t>
              </a:r>
              <a:endParaRPr kumimoji="1" lang="ja-JP" altLang="en-US" sz="1600" dirty="0">
                <a:solidFill>
                  <a:schemeClr val="bg1"/>
                </a:solidFill>
              </a:endParaRPr>
            </a:p>
          </p:txBody>
        </p:sp>
      </p:grpSp>
      <p:grpSp>
        <p:nvGrpSpPr>
          <p:cNvPr id="57" name="グループ化 56">
            <a:extLst>
              <a:ext uri="{FF2B5EF4-FFF2-40B4-BE49-F238E27FC236}">
                <a16:creationId xmlns:a16="http://schemas.microsoft.com/office/drawing/2014/main" id="{CAFF3D4B-BC16-93A6-5E58-62C79AFFAFDA}"/>
              </a:ext>
            </a:extLst>
          </p:cNvPr>
          <p:cNvGrpSpPr/>
          <p:nvPr/>
        </p:nvGrpSpPr>
        <p:grpSpPr>
          <a:xfrm>
            <a:off x="1156607" y="2855681"/>
            <a:ext cx="1404000" cy="1584000"/>
            <a:chOff x="827584" y="1296387"/>
            <a:chExt cx="1404000" cy="1584000"/>
          </a:xfrm>
        </p:grpSpPr>
        <p:sp>
          <p:nvSpPr>
            <p:cNvPr id="58" name="正方形/長方形 57">
              <a:extLst>
                <a:ext uri="{FF2B5EF4-FFF2-40B4-BE49-F238E27FC236}">
                  <a16:creationId xmlns:a16="http://schemas.microsoft.com/office/drawing/2014/main" id="{DA3754D1-1B1F-E175-E74C-76C460894212}"/>
                </a:ext>
              </a:extLst>
            </p:cNvPr>
            <p:cNvSpPr/>
            <p:nvPr/>
          </p:nvSpPr>
          <p:spPr>
            <a:xfrm>
              <a:off x="827584" y="1296387"/>
              <a:ext cx="1404000" cy="158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59" name="直線コネクタ 58">
              <a:extLst>
                <a:ext uri="{FF2B5EF4-FFF2-40B4-BE49-F238E27FC236}">
                  <a16:creationId xmlns:a16="http://schemas.microsoft.com/office/drawing/2014/main" id="{B44DC9D1-6952-8D4B-7523-4DF4D0E86018}"/>
                </a:ext>
              </a:extLst>
            </p:cNvPr>
            <p:cNvCxnSpPr>
              <a:cxnSpLocks/>
              <a:stCxn id="58" idx="0"/>
              <a:endCxn id="58" idx="2"/>
            </p:cNvCxnSpPr>
            <p:nvPr/>
          </p:nvCxnSpPr>
          <p:spPr>
            <a:xfrm>
              <a:off x="1529584" y="1296387"/>
              <a:ext cx="0" cy="158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02C1A0B2-DB84-0CCF-9056-C8CF4BF5F8F0}"/>
                </a:ext>
              </a:extLst>
            </p:cNvPr>
            <p:cNvCxnSpPr>
              <a:cxnSpLocks/>
              <a:stCxn id="58" idx="1"/>
            </p:cNvCxnSpPr>
            <p:nvPr/>
          </p:nvCxnSpPr>
          <p:spPr>
            <a:xfrm>
              <a:off x="827584" y="2088387"/>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BAD0F9C9-4D3A-05AE-3921-8B3ABEB39690}"/>
                </a:ext>
              </a:extLst>
            </p:cNvPr>
            <p:cNvSpPr/>
            <p:nvPr/>
          </p:nvSpPr>
          <p:spPr>
            <a:xfrm>
              <a:off x="898715" y="1371323"/>
              <a:ext cx="1260000" cy="14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使用権資産の償却・</a:t>
              </a:r>
              <a:r>
                <a:rPr lang="ja-JP" altLang="en-US" sz="1200" dirty="0">
                  <a:solidFill>
                    <a:schemeClr val="bg1"/>
                  </a:solidFill>
                </a:rPr>
                <a:t>利息相当額</a:t>
              </a:r>
              <a:r>
                <a:rPr kumimoji="1" lang="ja-JP" altLang="en-US" sz="1200" dirty="0">
                  <a:solidFill>
                    <a:schemeClr val="bg1"/>
                  </a:solidFill>
                </a:rPr>
                <a:t>の配分</a:t>
              </a:r>
            </a:p>
          </p:txBody>
        </p:sp>
      </p:grpSp>
      <p:grpSp>
        <p:nvGrpSpPr>
          <p:cNvPr id="62" name="グループ化 61">
            <a:extLst>
              <a:ext uri="{FF2B5EF4-FFF2-40B4-BE49-F238E27FC236}">
                <a16:creationId xmlns:a16="http://schemas.microsoft.com/office/drawing/2014/main" id="{C648531B-F36E-F6A5-42D0-17EBFEC99123}"/>
              </a:ext>
            </a:extLst>
          </p:cNvPr>
          <p:cNvGrpSpPr/>
          <p:nvPr/>
        </p:nvGrpSpPr>
        <p:grpSpPr>
          <a:xfrm>
            <a:off x="1170287" y="2935056"/>
            <a:ext cx="504000" cy="375406"/>
            <a:chOff x="1151620" y="2247714"/>
            <a:chExt cx="576064" cy="450537"/>
          </a:xfrm>
        </p:grpSpPr>
        <p:sp>
          <p:nvSpPr>
            <p:cNvPr id="63" name="楕円 62">
              <a:extLst>
                <a:ext uri="{FF2B5EF4-FFF2-40B4-BE49-F238E27FC236}">
                  <a16:creationId xmlns:a16="http://schemas.microsoft.com/office/drawing/2014/main" id="{71DC72AC-B1A9-5E5A-C1B0-73F665A19B7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64" name="テキスト ボックス 63">
              <a:extLst>
                <a:ext uri="{FF2B5EF4-FFF2-40B4-BE49-F238E27FC236}">
                  <a16:creationId xmlns:a16="http://schemas.microsoft.com/office/drawing/2014/main" id="{10E49B47-87F8-781C-76B6-F844593A4979}"/>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5</a:t>
              </a:r>
              <a:endParaRPr kumimoji="1" lang="ja-JP" altLang="en-US" sz="1600" dirty="0">
                <a:solidFill>
                  <a:schemeClr val="bg1"/>
                </a:solidFill>
              </a:endParaRPr>
            </a:p>
          </p:txBody>
        </p:sp>
      </p:grpSp>
      <p:grpSp>
        <p:nvGrpSpPr>
          <p:cNvPr id="65" name="グループ化 64">
            <a:extLst>
              <a:ext uri="{FF2B5EF4-FFF2-40B4-BE49-F238E27FC236}">
                <a16:creationId xmlns:a16="http://schemas.microsoft.com/office/drawing/2014/main" id="{307A42FC-A4A0-2814-4409-C5205D1661FC}"/>
              </a:ext>
            </a:extLst>
          </p:cNvPr>
          <p:cNvGrpSpPr/>
          <p:nvPr/>
        </p:nvGrpSpPr>
        <p:grpSpPr>
          <a:xfrm>
            <a:off x="2909632" y="2855681"/>
            <a:ext cx="1404000" cy="1584000"/>
            <a:chOff x="827584" y="1296387"/>
            <a:chExt cx="1404000" cy="1584000"/>
          </a:xfrm>
        </p:grpSpPr>
        <p:sp>
          <p:nvSpPr>
            <p:cNvPr id="66" name="正方形/長方形 65">
              <a:extLst>
                <a:ext uri="{FF2B5EF4-FFF2-40B4-BE49-F238E27FC236}">
                  <a16:creationId xmlns:a16="http://schemas.microsoft.com/office/drawing/2014/main" id="{FDAFAAB3-E302-D56D-433C-EACE81AAFCA4}"/>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67" name="直線コネクタ 66">
              <a:extLst>
                <a:ext uri="{FF2B5EF4-FFF2-40B4-BE49-F238E27FC236}">
                  <a16:creationId xmlns:a16="http://schemas.microsoft.com/office/drawing/2014/main" id="{C3D86ABE-A20E-6968-44DE-DBA6952A4B1E}"/>
                </a:ext>
              </a:extLst>
            </p:cNvPr>
            <p:cNvCxnSpPr>
              <a:cxnSpLocks/>
              <a:stCxn id="66" idx="0"/>
              <a:endCxn id="66"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9776BE9-C513-00CB-A80C-65387DF07D27}"/>
                </a:ext>
              </a:extLst>
            </p:cNvPr>
            <p:cNvCxnSpPr>
              <a:cxnSpLocks/>
              <a:stCxn id="66"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DE6AD52C-2F68-CDFE-5CED-E5F66332501D}"/>
                </a:ext>
              </a:extLst>
            </p:cNvPr>
            <p:cNvSpPr/>
            <p:nvPr/>
          </p:nvSpPr>
          <p:spPr>
            <a:xfrm>
              <a:off x="898715" y="1371323"/>
              <a:ext cx="1260000" cy="1440000"/>
            </a:xfrm>
            <a:prstGeom prst="rect">
              <a:avLst/>
            </a:prstGeom>
            <a:solidFill>
              <a:srgbClr val="3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リース契約条件の変更</a:t>
              </a:r>
            </a:p>
          </p:txBody>
        </p:sp>
      </p:grpSp>
      <p:grpSp>
        <p:nvGrpSpPr>
          <p:cNvPr id="70" name="グループ化 69">
            <a:extLst>
              <a:ext uri="{FF2B5EF4-FFF2-40B4-BE49-F238E27FC236}">
                <a16:creationId xmlns:a16="http://schemas.microsoft.com/office/drawing/2014/main" id="{DE49DB37-6ED0-2E54-6044-6393188DDBF8}"/>
              </a:ext>
            </a:extLst>
          </p:cNvPr>
          <p:cNvGrpSpPr/>
          <p:nvPr/>
        </p:nvGrpSpPr>
        <p:grpSpPr>
          <a:xfrm>
            <a:off x="2916559" y="2942913"/>
            <a:ext cx="504000" cy="375406"/>
            <a:chOff x="1151620" y="2247714"/>
            <a:chExt cx="576064" cy="450537"/>
          </a:xfrm>
        </p:grpSpPr>
        <p:sp>
          <p:nvSpPr>
            <p:cNvPr id="71" name="楕円 70">
              <a:extLst>
                <a:ext uri="{FF2B5EF4-FFF2-40B4-BE49-F238E27FC236}">
                  <a16:creationId xmlns:a16="http://schemas.microsoft.com/office/drawing/2014/main" id="{E34ABE04-82A5-85C1-0DF8-107CE66E6A4A}"/>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72" name="テキスト ボックス 71">
              <a:extLst>
                <a:ext uri="{FF2B5EF4-FFF2-40B4-BE49-F238E27FC236}">
                  <a16:creationId xmlns:a16="http://schemas.microsoft.com/office/drawing/2014/main" id="{3FEC2092-CA2A-FF3A-98CB-7A88A6614787}"/>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6</a:t>
              </a:r>
              <a:endParaRPr kumimoji="1" lang="ja-JP" altLang="en-US" sz="1600" dirty="0">
                <a:solidFill>
                  <a:schemeClr val="bg1"/>
                </a:solidFill>
              </a:endParaRPr>
            </a:p>
          </p:txBody>
        </p:sp>
      </p:grpSp>
      <p:grpSp>
        <p:nvGrpSpPr>
          <p:cNvPr id="73" name="グループ化 72">
            <a:extLst>
              <a:ext uri="{FF2B5EF4-FFF2-40B4-BE49-F238E27FC236}">
                <a16:creationId xmlns:a16="http://schemas.microsoft.com/office/drawing/2014/main" id="{BD52884E-EB75-D26A-DD97-5D63F734F796}"/>
              </a:ext>
            </a:extLst>
          </p:cNvPr>
          <p:cNvGrpSpPr/>
          <p:nvPr/>
        </p:nvGrpSpPr>
        <p:grpSpPr>
          <a:xfrm>
            <a:off x="4649565" y="2855681"/>
            <a:ext cx="1404000" cy="1584000"/>
            <a:chOff x="827584" y="1296387"/>
            <a:chExt cx="1404000" cy="1584000"/>
          </a:xfrm>
        </p:grpSpPr>
        <p:sp>
          <p:nvSpPr>
            <p:cNvPr id="74" name="正方形/長方形 73">
              <a:extLst>
                <a:ext uri="{FF2B5EF4-FFF2-40B4-BE49-F238E27FC236}">
                  <a16:creationId xmlns:a16="http://schemas.microsoft.com/office/drawing/2014/main" id="{47365E13-AD42-D5C0-F464-93C1AE8DF42B}"/>
                </a:ext>
              </a:extLst>
            </p:cNvPr>
            <p:cNvSpPr/>
            <p:nvPr/>
          </p:nvSpPr>
          <p:spPr>
            <a:xfrm>
              <a:off x="827584" y="1296387"/>
              <a:ext cx="1404000" cy="158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75" name="直線コネクタ 74">
              <a:extLst>
                <a:ext uri="{FF2B5EF4-FFF2-40B4-BE49-F238E27FC236}">
                  <a16:creationId xmlns:a16="http://schemas.microsoft.com/office/drawing/2014/main" id="{C7A279FE-CFA5-F25A-A9B3-C69E55E82946}"/>
                </a:ext>
              </a:extLst>
            </p:cNvPr>
            <p:cNvCxnSpPr>
              <a:cxnSpLocks/>
              <a:stCxn id="74" idx="0"/>
              <a:endCxn id="74" idx="2"/>
            </p:cNvCxnSpPr>
            <p:nvPr/>
          </p:nvCxnSpPr>
          <p:spPr>
            <a:xfrm>
              <a:off x="1529584" y="1296387"/>
              <a:ext cx="0" cy="158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2A3F269C-8449-67A8-D8A1-D7B35740D291}"/>
                </a:ext>
              </a:extLst>
            </p:cNvPr>
            <p:cNvCxnSpPr>
              <a:cxnSpLocks/>
              <a:stCxn id="74" idx="1"/>
            </p:cNvCxnSpPr>
            <p:nvPr/>
          </p:nvCxnSpPr>
          <p:spPr>
            <a:xfrm>
              <a:off x="827584" y="2088387"/>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1E28ADFB-88B6-77D7-886B-A86F2C91FA6F}"/>
                </a:ext>
              </a:extLst>
            </p:cNvPr>
            <p:cNvSpPr/>
            <p:nvPr/>
          </p:nvSpPr>
          <p:spPr>
            <a:xfrm>
              <a:off x="898715" y="1371323"/>
              <a:ext cx="1260000" cy="14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決算業務</a:t>
              </a:r>
            </a:p>
          </p:txBody>
        </p:sp>
      </p:grpSp>
      <p:grpSp>
        <p:nvGrpSpPr>
          <p:cNvPr id="78" name="グループ化 77">
            <a:extLst>
              <a:ext uri="{FF2B5EF4-FFF2-40B4-BE49-F238E27FC236}">
                <a16:creationId xmlns:a16="http://schemas.microsoft.com/office/drawing/2014/main" id="{7B2915E0-0A7C-0860-E913-0D8B66E8BC10}"/>
              </a:ext>
            </a:extLst>
          </p:cNvPr>
          <p:cNvGrpSpPr/>
          <p:nvPr/>
        </p:nvGrpSpPr>
        <p:grpSpPr>
          <a:xfrm>
            <a:off x="4656492" y="2942913"/>
            <a:ext cx="504000" cy="375406"/>
            <a:chOff x="1151620" y="2247714"/>
            <a:chExt cx="576064" cy="450537"/>
          </a:xfrm>
        </p:grpSpPr>
        <p:sp>
          <p:nvSpPr>
            <p:cNvPr id="79" name="楕円 78">
              <a:extLst>
                <a:ext uri="{FF2B5EF4-FFF2-40B4-BE49-F238E27FC236}">
                  <a16:creationId xmlns:a16="http://schemas.microsoft.com/office/drawing/2014/main" id="{5E63F622-8ACE-B98B-6DD1-53C40CAC37EC}"/>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80" name="テキスト ボックス 79">
              <a:extLst>
                <a:ext uri="{FF2B5EF4-FFF2-40B4-BE49-F238E27FC236}">
                  <a16:creationId xmlns:a16="http://schemas.microsoft.com/office/drawing/2014/main" id="{B6477F3E-F105-B5F6-0E15-1BB7EAB3953B}"/>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7</a:t>
              </a:r>
              <a:endParaRPr kumimoji="1" lang="ja-JP" altLang="en-US" sz="1600" dirty="0">
                <a:solidFill>
                  <a:schemeClr val="bg1"/>
                </a:solidFill>
              </a:endParaRPr>
            </a:p>
          </p:txBody>
        </p:sp>
      </p:grpSp>
      <p:grpSp>
        <p:nvGrpSpPr>
          <p:cNvPr id="81" name="グループ化 80">
            <a:extLst>
              <a:ext uri="{FF2B5EF4-FFF2-40B4-BE49-F238E27FC236}">
                <a16:creationId xmlns:a16="http://schemas.microsoft.com/office/drawing/2014/main" id="{69301D05-973D-BA56-1E3C-7B0AF1BC61C6}"/>
              </a:ext>
            </a:extLst>
          </p:cNvPr>
          <p:cNvGrpSpPr/>
          <p:nvPr/>
        </p:nvGrpSpPr>
        <p:grpSpPr>
          <a:xfrm>
            <a:off x="6408360" y="2847824"/>
            <a:ext cx="1404000" cy="1584000"/>
            <a:chOff x="827584" y="1296387"/>
            <a:chExt cx="1404000" cy="1584000"/>
          </a:xfrm>
        </p:grpSpPr>
        <p:sp>
          <p:nvSpPr>
            <p:cNvPr id="82" name="正方形/長方形 81">
              <a:extLst>
                <a:ext uri="{FF2B5EF4-FFF2-40B4-BE49-F238E27FC236}">
                  <a16:creationId xmlns:a16="http://schemas.microsoft.com/office/drawing/2014/main" id="{8B381D5A-3434-1EFA-D519-3C5DBB4EFE30}"/>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83" name="直線コネクタ 82">
              <a:extLst>
                <a:ext uri="{FF2B5EF4-FFF2-40B4-BE49-F238E27FC236}">
                  <a16:creationId xmlns:a16="http://schemas.microsoft.com/office/drawing/2014/main" id="{25ECAF7C-676F-B711-8D7E-971D45DF61A2}"/>
                </a:ext>
              </a:extLst>
            </p:cNvPr>
            <p:cNvCxnSpPr>
              <a:cxnSpLocks/>
              <a:stCxn id="82" idx="0"/>
              <a:endCxn id="82"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228999E5-2A8C-55F4-E261-28509931170B}"/>
                </a:ext>
              </a:extLst>
            </p:cNvPr>
            <p:cNvCxnSpPr>
              <a:cxnSpLocks/>
              <a:stCxn id="82"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正方形/長方形 84">
              <a:extLst>
                <a:ext uri="{FF2B5EF4-FFF2-40B4-BE49-F238E27FC236}">
                  <a16:creationId xmlns:a16="http://schemas.microsoft.com/office/drawing/2014/main" id="{4350B8CF-F0A9-7695-278D-B9917F3E6F7C}"/>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申告調整</a:t>
              </a:r>
            </a:p>
          </p:txBody>
        </p:sp>
      </p:grpSp>
      <p:grpSp>
        <p:nvGrpSpPr>
          <p:cNvPr id="86" name="グループ化 85">
            <a:extLst>
              <a:ext uri="{FF2B5EF4-FFF2-40B4-BE49-F238E27FC236}">
                <a16:creationId xmlns:a16="http://schemas.microsoft.com/office/drawing/2014/main" id="{BB21C6C8-33F9-DE36-3104-274464D8BCB8}"/>
              </a:ext>
            </a:extLst>
          </p:cNvPr>
          <p:cNvGrpSpPr/>
          <p:nvPr/>
        </p:nvGrpSpPr>
        <p:grpSpPr>
          <a:xfrm>
            <a:off x="6415287" y="2935056"/>
            <a:ext cx="504000" cy="375406"/>
            <a:chOff x="1151620" y="2247714"/>
            <a:chExt cx="576064" cy="450537"/>
          </a:xfrm>
        </p:grpSpPr>
        <p:sp>
          <p:nvSpPr>
            <p:cNvPr id="87" name="楕円 86">
              <a:extLst>
                <a:ext uri="{FF2B5EF4-FFF2-40B4-BE49-F238E27FC236}">
                  <a16:creationId xmlns:a16="http://schemas.microsoft.com/office/drawing/2014/main" id="{8F3CCC58-9640-487F-3227-F737FF7986FA}"/>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88" name="テキスト ボックス 87">
              <a:extLst>
                <a:ext uri="{FF2B5EF4-FFF2-40B4-BE49-F238E27FC236}">
                  <a16:creationId xmlns:a16="http://schemas.microsoft.com/office/drawing/2014/main" id="{7497AAD5-0401-B1C5-B5B4-65EC36773564}"/>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8</a:t>
              </a:r>
              <a:endParaRPr kumimoji="1" lang="ja-JP" altLang="en-US" sz="1600" dirty="0">
                <a:solidFill>
                  <a:schemeClr val="bg1"/>
                </a:solidFill>
              </a:endParaRPr>
            </a:p>
          </p:txBody>
        </p:sp>
      </p:grpSp>
      <p:sp>
        <p:nvSpPr>
          <p:cNvPr id="89" name="Freeform 393">
            <a:extLst>
              <a:ext uri="{FF2B5EF4-FFF2-40B4-BE49-F238E27FC236}">
                <a16:creationId xmlns:a16="http://schemas.microsoft.com/office/drawing/2014/main" id="{BF8BD245-8CF8-D290-A821-4DF3C06C695E}"/>
              </a:ext>
            </a:extLst>
          </p:cNvPr>
          <p:cNvSpPr>
            <a:spLocks noEditPoints="1"/>
          </p:cNvSpPr>
          <p:nvPr/>
        </p:nvSpPr>
        <p:spPr bwMode="auto">
          <a:xfrm>
            <a:off x="1685635" y="1362878"/>
            <a:ext cx="377825" cy="463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90" name="グループ化 282">
            <a:extLst>
              <a:ext uri="{FF2B5EF4-FFF2-40B4-BE49-F238E27FC236}">
                <a16:creationId xmlns:a16="http://schemas.microsoft.com/office/drawing/2014/main" id="{14C3B804-9BE8-8245-04E0-334F66F57F60}"/>
              </a:ext>
            </a:extLst>
          </p:cNvPr>
          <p:cNvGrpSpPr/>
          <p:nvPr/>
        </p:nvGrpSpPr>
        <p:grpSpPr>
          <a:xfrm>
            <a:off x="3389568" y="1383666"/>
            <a:ext cx="432000" cy="432000"/>
            <a:chOff x="4887516" y="682625"/>
            <a:chExt cx="381000" cy="381000"/>
          </a:xfrm>
          <a:solidFill>
            <a:schemeClr val="bg1"/>
          </a:solidFill>
        </p:grpSpPr>
        <p:sp>
          <p:nvSpPr>
            <p:cNvPr id="91" name="Rectangle 195">
              <a:extLst>
                <a:ext uri="{FF2B5EF4-FFF2-40B4-BE49-F238E27FC236}">
                  <a16:creationId xmlns:a16="http://schemas.microsoft.com/office/drawing/2014/main" id="{24C3FFAB-AD24-40D4-569C-76835086F047}"/>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2" name="Rectangle 196">
              <a:extLst>
                <a:ext uri="{FF2B5EF4-FFF2-40B4-BE49-F238E27FC236}">
                  <a16:creationId xmlns:a16="http://schemas.microsoft.com/office/drawing/2014/main" id="{CBD2DB46-176D-402A-0FCA-8291ACF28C28}"/>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3" name="Freeform 197">
              <a:extLst>
                <a:ext uri="{FF2B5EF4-FFF2-40B4-BE49-F238E27FC236}">
                  <a16:creationId xmlns:a16="http://schemas.microsoft.com/office/drawing/2014/main" id="{FAD9B624-00A0-2EF2-3E3F-B01FF4DB6DCD}"/>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94" name="グループ化 278">
            <a:extLst>
              <a:ext uri="{FF2B5EF4-FFF2-40B4-BE49-F238E27FC236}">
                <a16:creationId xmlns:a16="http://schemas.microsoft.com/office/drawing/2014/main" id="{522593A1-6413-82A8-4F13-9061EC0F5417}"/>
              </a:ext>
            </a:extLst>
          </p:cNvPr>
          <p:cNvGrpSpPr/>
          <p:nvPr/>
        </p:nvGrpSpPr>
        <p:grpSpPr>
          <a:xfrm>
            <a:off x="5159852" y="1383618"/>
            <a:ext cx="432000" cy="432000"/>
            <a:chOff x="3084116" y="682625"/>
            <a:chExt cx="381000" cy="381000"/>
          </a:xfrm>
          <a:solidFill>
            <a:schemeClr val="bg1"/>
          </a:solidFill>
        </p:grpSpPr>
        <p:sp>
          <p:nvSpPr>
            <p:cNvPr id="95" name="Freeform 191">
              <a:extLst>
                <a:ext uri="{FF2B5EF4-FFF2-40B4-BE49-F238E27FC236}">
                  <a16:creationId xmlns:a16="http://schemas.microsoft.com/office/drawing/2014/main" id="{1E1EAEB5-6C82-C2A2-CCD5-7884B76776B8}"/>
                </a:ext>
              </a:extLst>
            </p:cNvPr>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6" name="Freeform 192">
              <a:extLst>
                <a:ext uri="{FF2B5EF4-FFF2-40B4-BE49-F238E27FC236}">
                  <a16:creationId xmlns:a16="http://schemas.microsoft.com/office/drawing/2014/main" id="{14F7D92E-EF3D-F521-9587-C3FFE3736F71}"/>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7" name="Freeform 193">
              <a:extLst>
                <a:ext uri="{FF2B5EF4-FFF2-40B4-BE49-F238E27FC236}">
                  <a16:creationId xmlns:a16="http://schemas.microsoft.com/office/drawing/2014/main" id="{28142A96-ADCC-25E0-7205-A9145DBD51A3}"/>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98" name="グループ化 507">
            <a:extLst>
              <a:ext uri="{FF2B5EF4-FFF2-40B4-BE49-F238E27FC236}">
                <a16:creationId xmlns:a16="http://schemas.microsoft.com/office/drawing/2014/main" id="{215EDD13-98CF-3113-A139-000CB5A1201D}"/>
              </a:ext>
            </a:extLst>
          </p:cNvPr>
          <p:cNvGrpSpPr/>
          <p:nvPr/>
        </p:nvGrpSpPr>
        <p:grpSpPr>
          <a:xfrm>
            <a:off x="6881121" y="1347614"/>
            <a:ext cx="468000" cy="468000"/>
            <a:chOff x="5088756" y="2643758"/>
            <a:chExt cx="381000" cy="381000"/>
          </a:xfrm>
          <a:solidFill>
            <a:schemeClr val="bg1"/>
          </a:solidFill>
        </p:grpSpPr>
        <p:sp>
          <p:nvSpPr>
            <p:cNvPr id="99" name="Freeform 533">
              <a:extLst>
                <a:ext uri="{FF2B5EF4-FFF2-40B4-BE49-F238E27FC236}">
                  <a16:creationId xmlns:a16="http://schemas.microsoft.com/office/drawing/2014/main" id="{F11E5C00-3C0F-3877-1979-18F7410B6869}"/>
                </a:ext>
              </a:extLst>
            </p:cNvPr>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00" name="Freeform 534">
              <a:extLst>
                <a:ext uri="{FF2B5EF4-FFF2-40B4-BE49-F238E27FC236}">
                  <a16:creationId xmlns:a16="http://schemas.microsoft.com/office/drawing/2014/main" id="{25D82187-9BD8-EA8F-911D-29DD174CEE96}"/>
                </a:ext>
              </a:extLst>
            </p:cNvPr>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01" name="Freeform 324">
            <a:extLst>
              <a:ext uri="{FF2B5EF4-FFF2-40B4-BE49-F238E27FC236}">
                <a16:creationId xmlns:a16="http://schemas.microsoft.com/office/drawing/2014/main" id="{BF17788C-C29A-4966-4034-012CB7283DF3}"/>
              </a:ext>
            </a:extLst>
          </p:cNvPr>
          <p:cNvSpPr>
            <a:spLocks noEditPoints="1"/>
          </p:cNvSpPr>
          <p:nvPr/>
        </p:nvSpPr>
        <p:spPr bwMode="auto">
          <a:xfrm>
            <a:off x="1653610" y="3183866"/>
            <a:ext cx="432000" cy="432000"/>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02" name="グループ化 250">
            <a:extLst>
              <a:ext uri="{FF2B5EF4-FFF2-40B4-BE49-F238E27FC236}">
                <a16:creationId xmlns:a16="http://schemas.microsoft.com/office/drawing/2014/main" id="{D73C1128-8DE2-C319-FE67-31D70B064DFB}"/>
              </a:ext>
            </a:extLst>
          </p:cNvPr>
          <p:cNvGrpSpPr/>
          <p:nvPr/>
        </p:nvGrpSpPr>
        <p:grpSpPr>
          <a:xfrm>
            <a:off x="3431660" y="3201818"/>
            <a:ext cx="432000" cy="432000"/>
            <a:chOff x="2182416" y="3387725"/>
            <a:chExt cx="381000" cy="381000"/>
          </a:xfrm>
          <a:solidFill>
            <a:schemeClr val="bg1"/>
          </a:solidFill>
        </p:grpSpPr>
        <p:sp>
          <p:nvSpPr>
            <p:cNvPr id="103" name="Freeform 220">
              <a:extLst>
                <a:ext uri="{FF2B5EF4-FFF2-40B4-BE49-F238E27FC236}">
                  <a16:creationId xmlns:a16="http://schemas.microsoft.com/office/drawing/2014/main" id="{28E1BFA2-D80C-6B7C-43F8-4142658A8598}"/>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04" name="Freeform 221">
              <a:extLst>
                <a:ext uri="{FF2B5EF4-FFF2-40B4-BE49-F238E27FC236}">
                  <a16:creationId xmlns:a16="http://schemas.microsoft.com/office/drawing/2014/main" id="{43EE4F60-3FF3-42E2-F1B7-2995EEC0B9D2}"/>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05" name="Freeform 222">
              <a:extLst>
                <a:ext uri="{FF2B5EF4-FFF2-40B4-BE49-F238E27FC236}">
                  <a16:creationId xmlns:a16="http://schemas.microsoft.com/office/drawing/2014/main" id="{1627DFF8-CD11-48B0-05E9-0D6C9A9AA748}"/>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06" name="Freeform 330">
            <a:extLst>
              <a:ext uri="{FF2B5EF4-FFF2-40B4-BE49-F238E27FC236}">
                <a16:creationId xmlns:a16="http://schemas.microsoft.com/office/drawing/2014/main" id="{B5747533-BD4A-E669-4604-20164CEDADB5}"/>
              </a:ext>
            </a:extLst>
          </p:cNvPr>
          <p:cNvSpPr>
            <a:spLocks noEditPoints="1"/>
          </p:cNvSpPr>
          <p:nvPr/>
        </p:nvSpPr>
        <p:spPr bwMode="auto">
          <a:xfrm>
            <a:off x="5195844" y="3183818"/>
            <a:ext cx="324000" cy="46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07" name="Freeform 370">
            <a:extLst>
              <a:ext uri="{FF2B5EF4-FFF2-40B4-BE49-F238E27FC236}">
                <a16:creationId xmlns:a16="http://schemas.microsoft.com/office/drawing/2014/main" id="{87EB3264-499E-0AF0-2327-578941260443}"/>
              </a:ext>
            </a:extLst>
          </p:cNvPr>
          <p:cNvSpPr>
            <a:spLocks noEditPoints="1"/>
          </p:cNvSpPr>
          <p:nvPr/>
        </p:nvSpPr>
        <p:spPr bwMode="auto">
          <a:xfrm>
            <a:off x="6924044" y="3188211"/>
            <a:ext cx="396000" cy="43200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二等辺三角形 107">
            <a:extLst>
              <a:ext uri="{FF2B5EF4-FFF2-40B4-BE49-F238E27FC236}">
                <a16:creationId xmlns:a16="http://schemas.microsoft.com/office/drawing/2014/main" id="{E81473EF-79E9-5127-3CB3-7CC1F5D80644}"/>
              </a:ext>
            </a:extLst>
          </p:cNvPr>
          <p:cNvSpPr/>
          <p:nvPr/>
        </p:nvSpPr>
        <p:spPr>
          <a:xfrm rot="5400000">
            <a:off x="2540504" y="1789540"/>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109" name="二等辺三角形 108">
            <a:extLst>
              <a:ext uri="{FF2B5EF4-FFF2-40B4-BE49-F238E27FC236}">
                <a16:creationId xmlns:a16="http://schemas.microsoft.com/office/drawing/2014/main" id="{9051F0F1-BC19-3AC7-FBDF-B7ECCCBECCAF}"/>
              </a:ext>
            </a:extLst>
          </p:cNvPr>
          <p:cNvSpPr/>
          <p:nvPr/>
        </p:nvSpPr>
        <p:spPr>
          <a:xfrm rot="5400000">
            <a:off x="4292034" y="1789015"/>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110" name="二等辺三角形 109">
            <a:extLst>
              <a:ext uri="{FF2B5EF4-FFF2-40B4-BE49-F238E27FC236}">
                <a16:creationId xmlns:a16="http://schemas.microsoft.com/office/drawing/2014/main" id="{0B026C82-7311-3641-297A-5B58AFB3FB99}"/>
              </a:ext>
            </a:extLst>
          </p:cNvPr>
          <p:cNvSpPr/>
          <p:nvPr/>
        </p:nvSpPr>
        <p:spPr>
          <a:xfrm rot="5400000">
            <a:off x="6040157" y="1789015"/>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111" name="二等辺三角形 110">
            <a:extLst>
              <a:ext uri="{FF2B5EF4-FFF2-40B4-BE49-F238E27FC236}">
                <a16:creationId xmlns:a16="http://schemas.microsoft.com/office/drawing/2014/main" id="{81D1A438-7E0D-42B6-07BD-6442AFA12777}"/>
              </a:ext>
            </a:extLst>
          </p:cNvPr>
          <p:cNvSpPr/>
          <p:nvPr/>
        </p:nvSpPr>
        <p:spPr>
          <a:xfrm rot="5400000">
            <a:off x="2545256" y="3579151"/>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112" name="二等辺三角形 111">
            <a:extLst>
              <a:ext uri="{FF2B5EF4-FFF2-40B4-BE49-F238E27FC236}">
                <a16:creationId xmlns:a16="http://schemas.microsoft.com/office/drawing/2014/main" id="{EFDB0721-FD4A-AF41-4DC7-DE3AABB766D4}"/>
              </a:ext>
            </a:extLst>
          </p:cNvPr>
          <p:cNvSpPr/>
          <p:nvPr/>
        </p:nvSpPr>
        <p:spPr>
          <a:xfrm rot="5400000">
            <a:off x="4296786" y="3578626"/>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113" name="二等辺三角形 112">
            <a:extLst>
              <a:ext uri="{FF2B5EF4-FFF2-40B4-BE49-F238E27FC236}">
                <a16:creationId xmlns:a16="http://schemas.microsoft.com/office/drawing/2014/main" id="{2C04E633-CD83-5B47-4CD2-8ECE94B8DE9D}"/>
              </a:ext>
            </a:extLst>
          </p:cNvPr>
          <p:cNvSpPr/>
          <p:nvPr/>
        </p:nvSpPr>
        <p:spPr>
          <a:xfrm rot="5400000">
            <a:off x="6044909" y="3578626"/>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Tree>
    <p:extLst>
      <p:ext uri="{BB962C8B-B14F-4D97-AF65-F5344CB8AC3E}">
        <p14:creationId xmlns:p14="http://schemas.microsoft.com/office/powerpoint/2010/main" val="1551674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B789-988E-A710-9B25-235DAE8D41F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210320C-BD52-D810-1289-F36FBEDCBFEB}"/>
              </a:ext>
            </a:extLst>
          </p:cNvPr>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4" name="タイトル 3">
            <a:extLst>
              <a:ext uri="{FF2B5EF4-FFF2-40B4-BE49-F238E27FC236}">
                <a16:creationId xmlns:a16="http://schemas.microsoft.com/office/drawing/2014/main" id="{A260CEBB-E9A9-AA27-45F3-C5001BDD8025}"/>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２．</a:t>
            </a:r>
            <a:r>
              <a:rPr lang="ja-JP" altLang="en-US" sz="1800" kern="100" dirty="0">
                <a:latin typeface="+mn-ea"/>
                <a:cs typeface="Times New Roman" panose="02020603050405020304" pitchFamily="18" charset="0"/>
              </a:rPr>
              <a:t>借手リース会計処理の全体像と</a:t>
            </a:r>
            <a:r>
              <a:rPr lang="en-US" altLang="ja-JP" sz="1800" kern="100" dirty="0">
                <a:latin typeface="+mn-ea"/>
                <a:cs typeface="Times New Roman" panose="02020603050405020304" pitchFamily="18" charset="0"/>
              </a:rPr>
              <a:t>NXFA</a:t>
            </a:r>
            <a:r>
              <a:rPr lang="ja-JP" altLang="en-US" sz="1800" kern="100" dirty="0">
                <a:latin typeface="+mn-ea"/>
                <a:cs typeface="Times New Roman" panose="02020603050405020304" pitchFamily="18" charset="0"/>
              </a:rPr>
              <a:t>の対応について</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67203FFD-2002-C3CD-ED21-77A37C7D4C32}"/>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grpSp>
        <p:nvGrpSpPr>
          <p:cNvPr id="9" name="グループ化 8">
            <a:extLst>
              <a:ext uri="{FF2B5EF4-FFF2-40B4-BE49-F238E27FC236}">
                <a16:creationId xmlns:a16="http://schemas.microsoft.com/office/drawing/2014/main" id="{6B978EA8-5F9A-B4F0-421C-9D9AB3A80962}"/>
              </a:ext>
            </a:extLst>
          </p:cNvPr>
          <p:cNvGrpSpPr/>
          <p:nvPr/>
        </p:nvGrpSpPr>
        <p:grpSpPr>
          <a:xfrm>
            <a:off x="1161768" y="915566"/>
            <a:ext cx="7766716" cy="2880784"/>
            <a:chOff x="719572" y="951570"/>
            <a:chExt cx="7766716" cy="2880784"/>
          </a:xfrm>
        </p:grpSpPr>
        <p:cxnSp>
          <p:nvCxnSpPr>
            <p:cNvPr id="10" name="直線コネクタ 9">
              <a:extLst>
                <a:ext uri="{FF2B5EF4-FFF2-40B4-BE49-F238E27FC236}">
                  <a16:creationId xmlns:a16="http://schemas.microsoft.com/office/drawing/2014/main" id="{8146BC33-B223-3ABB-9949-E286861189EB}"/>
                </a:ext>
              </a:extLst>
            </p:cNvPr>
            <p:cNvCxnSpPr>
              <a:cxnSpLocks/>
            </p:cNvCxnSpPr>
            <p:nvPr/>
          </p:nvCxnSpPr>
          <p:spPr>
            <a:xfrm>
              <a:off x="719572" y="951571"/>
              <a:ext cx="0" cy="2880000"/>
            </a:xfrm>
            <a:prstGeom prst="line">
              <a:avLst/>
            </a:prstGeom>
            <a:ln w="1016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BA8B73D-1662-CB8E-1353-D39D151677B1}"/>
                </a:ext>
              </a:extLst>
            </p:cNvPr>
            <p:cNvCxnSpPr>
              <a:cxnSpLocks/>
            </p:cNvCxnSpPr>
            <p:nvPr/>
          </p:nvCxnSpPr>
          <p:spPr>
            <a:xfrm>
              <a:off x="2663788" y="951570"/>
              <a:ext cx="0" cy="288000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257F6D0-C755-FC6B-7F02-B3B0EF3DA202}"/>
                </a:ext>
              </a:extLst>
            </p:cNvPr>
            <p:cNvCxnSpPr>
              <a:cxnSpLocks/>
            </p:cNvCxnSpPr>
            <p:nvPr/>
          </p:nvCxnSpPr>
          <p:spPr>
            <a:xfrm>
              <a:off x="4644008" y="951571"/>
              <a:ext cx="0" cy="2880000"/>
            </a:xfrm>
            <a:prstGeom prst="line">
              <a:avLst/>
            </a:prstGeom>
            <a:ln w="1016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5B1FD9A-9BE6-2CD0-9A53-DD0FE422A93A}"/>
                </a:ext>
              </a:extLst>
            </p:cNvPr>
            <p:cNvCxnSpPr>
              <a:cxnSpLocks/>
            </p:cNvCxnSpPr>
            <p:nvPr/>
          </p:nvCxnSpPr>
          <p:spPr>
            <a:xfrm>
              <a:off x="6624228" y="952354"/>
              <a:ext cx="0" cy="2880000"/>
            </a:xfrm>
            <a:prstGeom prst="line">
              <a:avLst/>
            </a:prstGeom>
            <a:ln w="1016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矢印: 五方向 13">
              <a:extLst>
                <a:ext uri="{FF2B5EF4-FFF2-40B4-BE49-F238E27FC236}">
                  <a16:creationId xmlns:a16="http://schemas.microsoft.com/office/drawing/2014/main" id="{604DC55A-7772-12BE-97A8-AD7A208D381B}"/>
                </a:ext>
              </a:extLst>
            </p:cNvPr>
            <p:cNvSpPr/>
            <p:nvPr/>
          </p:nvSpPr>
          <p:spPr>
            <a:xfrm>
              <a:off x="732702" y="1096370"/>
              <a:ext cx="1800000" cy="3600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b="1" dirty="0">
                  <a:solidFill>
                    <a:schemeClr val="bg1"/>
                  </a:solidFill>
                </a:rPr>
                <a:t>STEP</a:t>
              </a:r>
              <a:r>
                <a:rPr lang="ja-JP" altLang="en-US" b="1" dirty="0">
                  <a:solidFill>
                    <a:schemeClr val="bg1"/>
                  </a:solidFill>
                </a:rPr>
                <a:t> </a:t>
              </a:r>
              <a:r>
                <a:rPr kumimoji="1" lang="en-US" altLang="ja-JP" b="1" dirty="0">
                  <a:solidFill>
                    <a:schemeClr val="bg1"/>
                  </a:solidFill>
                </a:rPr>
                <a:t>1</a:t>
              </a:r>
              <a:endParaRPr kumimoji="1" lang="ja-JP" altLang="en-US" b="1" dirty="0">
                <a:solidFill>
                  <a:schemeClr val="bg1"/>
                </a:solidFill>
              </a:endParaRPr>
            </a:p>
          </p:txBody>
        </p:sp>
        <p:sp>
          <p:nvSpPr>
            <p:cNvPr id="15" name="矢印: 五方向 14">
              <a:extLst>
                <a:ext uri="{FF2B5EF4-FFF2-40B4-BE49-F238E27FC236}">
                  <a16:creationId xmlns:a16="http://schemas.microsoft.com/office/drawing/2014/main" id="{74C0C7FB-F006-22C6-A5F5-AF093866323A}"/>
                </a:ext>
              </a:extLst>
            </p:cNvPr>
            <p:cNvSpPr/>
            <p:nvPr/>
          </p:nvSpPr>
          <p:spPr>
            <a:xfrm>
              <a:off x="2712919" y="1096370"/>
              <a:ext cx="1800000" cy="3600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2</a:t>
              </a:r>
              <a:endParaRPr kumimoji="1" lang="ja-JP" altLang="en-US"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6" name="矢印: 五方向 15">
              <a:extLst>
                <a:ext uri="{FF2B5EF4-FFF2-40B4-BE49-F238E27FC236}">
                  <a16:creationId xmlns:a16="http://schemas.microsoft.com/office/drawing/2014/main" id="{F18AEE53-671D-F538-67E6-A4013E631AE2}"/>
                </a:ext>
              </a:extLst>
            </p:cNvPr>
            <p:cNvSpPr/>
            <p:nvPr/>
          </p:nvSpPr>
          <p:spPr>
            <a:xfrm>
              <a:off x="4693136" y="1096370"/>
              <a:ext cx="1800000" cy="3600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3</a:t>
              </a:r>
              <a:endParaRPr kumimoji="1" lang="ja-JP" altLang="en-US"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7" name="矢印: 五方向 16">
              <a:extLst>
                <a:ext uri="{FF2B5EF4-FFF2-40B4-BE49-F238E27FC236}">
                  <a16:creationId xmlns:a16="http://schemas.microsoft.com/office/drawing/2014/main" id="{78AF59EA-F294-51E8-145B-6A12AD1FC250}"/>
                </a:ext>
              </a:extLst>
            </p:cNvPr>
            <p:cNvSpPr/>
            <p:nvPr/>
          </p:nvSpPr>
          <p:spPr>
            <a:xfrm>
              <a:off x="6673353" y="1100004"/>
              <a:ext cx="1800000"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4</a:t>
              </a:r>
              <a:endParaRPr kumimoji="1" lang="ja-JP" altLang="en-US"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8" name="テキスト ボックス 17">
              <a:extLst>
                <a:ext uri="{FF2B5EF4-FFF2-40B4-BE49-F238E27FC236}">
                  <a16:creationId xmlns:a16="http://schemas.microsoft.com/office/drawing/2014/main" id="{33CA0EE8-4C46-178C-F152-C67207B133A9}"/>
                </a:ext>
              </a:extLst>
            </p:cNvPr>
            <p:cNvSpPr txBox="1"/>
            <p:nvPr/>
          </p:nvSpPr>
          <p:spPr>
            <a:xfrm>
              <a:off x="814659" y="1601209"/>
              <a:ext cx="1718044" cy="1836204"/>
            </a:xfrm>
            <a:prstGeom prst="rect">
              <a:avLst/>
            </a:prstGeom>
            <a:noFill/>
          </p:spPr>
          <p:txBody>
            <a:bodyPr wrap="square" rtlCol="0">
              <a:noAutofit/>
            </a:bodyPr>
            <a:lstStyle/>
            <a:p>
              <a:r>
                <a:rPr lang="ja-JP" altLang="en-US" sz="1200" b="1" dirty="0">
                  <a:solidFill>
                    <a:schemeClr val="accent3"/>
                  </a:solidFill>
                </a:rPr>
                <a:t>リースの識別</a:t>
              </a:r>
              <a:endParaRPr lang="en-US" altLang="ja-JP" sz="1200" b="1" dirty="0">
                <a:solidFill>
                  <a:schemeClr val="accent3"/>
                </a:solidFill>
              </a:endParaRPr>
            </a:p>
            <a:p>
              <a:endParaRPr kumimoji="1" lang="en-US" altLang="ja-JP" sz="1200" b="1" dirty="0"/>
            </a:p>
            <a:p>
              <a:endParaRPr kumimoji="1" lang="en-US" altLang="ja-JP" sz="1200" b="1" dirty="0"/>
            </a:p>
            <a:p>
              <a:r>
                <a:rPr kumimoji="1" lang="ja-JP" altLang="en-US" sz="1200" dirty="0">
                  <a:solidFill>
                    <a:schemeClr val="tx1">
                      <a:lumMod val="75000"/>
                      <a:lumOff val="25000"/>
                    </a:schemeClr>
                  </a:solidFill>
                </a:rPr>
                <a:t>契約締結時に、当該契約が「リースを含むか否か」を判断します</a:t>
              </a:r>
            </a:p>
          </p:txBody>
        </p:sp>
        <p:sp>
          <p:nvSpPr>
            <p:cNvPr id="19" name="テキスト ボックス 18">
              <a:extLst>
                <a:ext uri="{FF2B5EF4-FFF2-40B4-BE49-F238E27FC236}">
                  <a16:creationId xmlns:a16="http://schemas.microsoft.com/office/drawing/2014/main" id="{F55B8E08-CC02-4F3D-17A4-E9E9EE710CD6}"/>
                </a:ext>
              </a:extLst>
            </p:cNvPr>
            <p:cNvSpPr txBox="1"/>
            <p:nvPr/>
          </p:nvSpPr>
          <p:spPr>
            <a:xfrm>
              <a:off x="2781948" y="1601209"/>
              <a:ext cx="1718044" cy="1836204"/>
            </a:xfrm>
            <a:prstGeom prst="rect">
              <a:avLst/>
            </a:prstGeom>
            <a:noFill/>
          </p:spPr>
          <p:txBody>
            <a:bodyPr wrap="square" rtlCol="0">
              <a:noAutofit/>
            </a:bodyPr>
            <a:lstStyle/>
            <a:p>
              <a:r>
                <a:rPr lang="ja-JP" altLang="en-US" sz="1200" b="1" dirty="0">
                  <a:solidFill>
                    <a:schemeClr val="accent1"/>
                  </a:solidFill>
                </a:rPr>
                <a:t>リース・サービスの</a:t>
              </a:r>
              <a:endParaRPr lang="en-US" altLang="ja-JP" sz="1200" b="1" dirty="0">
                <a:solidFill>
                  <a:schemeClr val="accent1"/>
                </a:solidFill>
              </a:endParaRPr>
            </a:p>
            <a:p>
              <a:r>
                <a:rPr lang="ja-JP" altLang="en-US" sz="1200" b="1" dirty="0">
                  <a:solidFill>
                    <a:schemeClr val="accent1"/>
                  </a:solidFill>
                </a:rPr>
                <a:t>区分</a:t>
              </a:r>
              <a:endParaRPr lang="en-US" altLang="ja-JP" sz="1200" b="1" dirty="0">
                <a:solidFill>
                  <a:schemeClr val="accent1"/>
                </a:solidFill>
              </a:endParaRPr>
            </a:p>
            <a:p>
              <a:endParaRPr kumimoji="1" lang="en-US" altLang="ja-JP" sz="1200" b="1" dirty="0"/>
            </a:p>
            <a:p>
              <a:r>
                <a:rPr lang="ja-JP" altLang="en-US" sz="1200" dirty="0">
                  <a:solidFill>
                    <a:schemeClr val="tx1">
                      <a:lumMod val="75000"/>
                      <a:lumOff val="25000"/>
                    </a:schemeClr>
                  </a:solidFill>
                </a:rPr>
                <a:t>リースを含む契約について、「リースを構成する部分」と「リースを構成しない部分（サービス部分）」に区分します</a:t>
              </a:r>
              <a:endParaRPr kumimoji="1" lang="ja-JP" altLang="en-US" sz="1200" dirty="0">
                <a:solidFill>
                  <a:schemeClr val="tx1">
                    <a:lumMod val="75000"/>
                    <a:lumOff val="25000"/>
                  </a:schemeClr>
                </a:solidFill>
              </a:endParaRPr>
            </a:p>
          </p:txBody>
        </p:sp>
        <p:sp>
          <p:nvSpPr>
            <p:cNvPr id="20" name="テキスト ボックス 19">
              <a:extLst>
                <a:ext uri="{FF2B5EF4-FFF2-40B4-BE49-F238E27FC236}">
                  <a16:creationId xmlns:a16="http://schemas.microsoft.com/office/drawing/2014/main" id="{C8C23C9C-AE1E-9724-B66E-D995DF2B6AD1}"/>
                </a:ext>
              </a:extLst>
            </p:cNvPr>
            <p:cNvSpPr txBox="1"/>
            <p:nvPr/>
          </p:nvSpPr>
          <p:spPr>
            <a:xfrm>
              <a:off x="4762168" y="1601209"/>
              <a:ext cx="1718044" cy="1836204"/>
            </a:xfrm>
            <a:prstGeom prst="rect">
              <a:avLst/>
            </a:prstGeom>
            <a:noFill/>
          </p:spPr>
          <p:txBody>
            <a:bodyPr wrap="square" rtlCol="0">
              <a:noAutofit/>
            </a:bodyPr>
            <a:lstStyle/>
            <a:p>
              <a:r>
                <a:rPr lang="ja-JP" altLang="en-US" sz="1200" b="1" dirty="0">
                  <a:solidFill>
                    <a:schemeClr val="accent5"/>
                  </a:solidFill>
                </a:rPr>
                <a:t>リース期間の決定</a:t>
              </a:r>
              <a:endParaRPr lang="en-US" altLang="ja-JP" sz="1200" b="1" dirty="0">
                <a:solidFill>
                  <a:schemeClr val="accent5"/>
                </a:solidFill>
              </a:endParaRPr>
            </a:p>
            <a:p>
              <a:endParaRPr kumimoji="1" lang="en-US" altLang="ja-JP" sz="1200" b="1" dirty="0"/>
            </a:p>
            <a:p>
              <a:endParaRPr kumimoji="1" lang="en-US" altLang="ja-JP" sz="1200" b="1" dirty="0"/>
            </a:p>
            <a:p>
              <a:r>
                <a:rPr lang="ja-JP" altLang="en-US" sz="1200" dirty="0">
                  <a:solidFill>
                    <a:schemeClr val="tx1">
                      <a:lumMod val="75000"/>
                      <a:lumOff val="25000"/>
                    </a:schemeClr>
                  </a:solidFill>
                </a:rPr>
                <a:t>「解約不能期間」に「借手が行使することが合理的に確実な延長オプション期間」と「借手が行使しないことが合理的に確実な解約オプション期間」を加えて決定します</a:t>
              </a:r>
              <a:endParaRPr kumimoji="1" lang="ja-JP" altLang="en-US" sz="1200" dirty="0">
                <a:solidFill>
                  <a:schemeClr val="tx1">
                    <a:lumMod val="75000"/>
                    <a:lumOff val="25000"/>
                  </a:schemeClr>
                </a:solidFill>
              </a:endParaRPr>
            </a:p>
          </p:txBody>
        </p:sp>
        <p:sp>
          <p:nvSpPr>
            <p:cNvPr id="21" name="テキスト ボックス 20">
              <a:extLst>
                <a:ext uri="{FF2B5EF4-FFF2-40B4-BE49-F238E27FC236}">
                  <a16:creationId xmlns:a16="http://schemas.microsoft.com/office/drawing/2014/main" id="{79BBF635-1055-EBD3-6239-ECB95574B3BA}"/>
                </a:ext>
              </a:extLst>
            </p:cNvPr>
            <p:cNvSpPr txBox="1"/>
            <p:nvPr/>
          </p:nvSpPr>
          <p:spPr>
            <a:xfrm>
              <a:off x="6768244" y="1601209"/>
              <a:ext cx="1718044" cy="1836204"/>
            </a:xfrm>
            <a:prstGeom prst="rect">
              <a:avLst/>
            </a:prstGeom>
            <a:noFill/>
          </p:spPr>
          <p:txBody>
            <a:bodyPr wrap="square" rtlCol="0">
              <a:noAutofit/>
            </a:bodyPr>
            <a:lstStyle/>
            <a:p>
              <a:r>
                <a:rPr lang="ja-JP" altLang="en-US" sz="1200" b="1" dirty="0">
                  <a:solidFill>
                    <a:schemeClr val="tx2"/>
                  </a:solidFill>
                </a:rPr>
                <a:t>使用権資産・リース負債の計上</a:t>
              </a:r>
              <a:endParaRPr lang="en-US" altLang="ja-JP" sz="1200" b="1" dirty="0">
                <a:solidFill>
                  <a:schemeClr val="tx2"/>
                </a:solidFill>
              </a:endParaRPr>
            </a:p>
            <a:p>
              <a:endParaRPr kumimoji="1" lang="en-US" altLang="ja-JP" sz="1200" b="1" dirty="0"/>
            </a:p>
            <a:p>
              <a:r>
                <a:rPr lang="ja-JP" altLang="en-US" sz="1200" dirty="0">
                  <a:solidFill>
                    <a:schemeClr val="tx1">
                      <a:lumMod val="75000"/>
                      <a:lumOff val="25000"/>
                    </a:schemeClr>
                  </a:solidFill>
                </a:rPr>
                <a:t>リース開始日にリース料総額の現在価値で使用権資産・リース負債を計上します</a:t>
              </a:r>
              <a:endParaRPr kumimoji="1" lang="ja-JP" altLang="en-US" sz="1200" dirty="0">
                <a:solidFill>
                  <a:schemeClr val="tx1">
                    <a:lumMod val="75000"/>
                    <a:lumOff val="25000"/>
                  </a:schemeClr>
                </a:solidFill>
              </a:endParaRPr>
            </a:p>
          </p:txBody>
        </p:sp>
      </p:grpSp>
      <p:graphicFrame>
        <p:nvGraphicFramePr>
          <p:cNvPr id="22" name="表 21">
            <a:extLst>
              <a:ext uri="{FF2B5EF4-FFF2-40B4-BE49-F238E27FC236}">
                <a16:creationId xmlns:a16="http://schemas.microsoft.com/office/drawing/2014/main" id="{F23A6B7D-F29E-56E3-70E2-D4AE1EACA7F4}"/>
              </a:ext>
            </a:extLst>
          </p:cNvPr>
          <p:cNvGraphicFramePr>
            <a:graphicFrameLocks noGrp="1"/>
          </p:cNvGraphicFramePr>
          <p:nvPr/>
        </p:nvGraphicFramePr>
        <p:xfrm>
          <a:off x="143508" y="3615868"/>
          <a:ext cx="8748971" cy="648072"/>
        </p:xfrm>
        <a:graphic>
          <a:graphicData uri="http://schemas.openxmlformats.org/drawingml/2006/table">
            <a:tbl>
              <a:tblPr firstRow="1" bandRow="1">
                <a:tableStyleId>{21E4AEA4-8DFA-4A89-87EB-49C32662AFE0}</a:tableStyleId>
              </a:tblPr>
              <a:tblGrid>
                <a:gridCol w="972108">
                  <a:extLst>
                    <a:ext uri="{9D8B030D-6E8A-4147-A177-3AD203B41FA5}">
                      <a16:colId xmlns:a16="http://schemas.microsoft.com/office/drawing/2014/main" val="2364541098"/>
                    </a:ext>
                  </a:extLst>
                </a:gridCol>
                <a:gridCol w="1944216">
                  <a:extLst>
                    <a:ext uri="{9D8B030D-6E8A-4147-A177-3AD203B41FA5}">
                      <a16:colId xmlns:a16="http://schemas.microsoft.com/office/drawing/2014/main" val="2700584936"/>
                    </a:ext>
                  </a:extLst>
                </a:gridCol>
                <a:gridCol w="1980220">
                  <a:extLst>
                    <a:ext uri="{9D8B030D-6E8A-4147-A177-3AD203B41FA5}">
                      <a16:colId xmlns:a16="http://schemas.microsoft.com/office/drawing/2014/main" val="712467938"/>
                    </a:ext>
                  </a:extLst>
                </a:gridCol>
                <a:gridCol w="1980220">
                  <a:extLst>
                    <a:ext uri="{9D8B030D-6E8A-4147-A177-3AD203B41FA5}">
                      <a16:colId xmlns:a16="http://schemas.microsoft.com/office/drawing/2014/main" val="576634596"/>
                    </a:ext>
                  </a:extLst>
                </a:gridCol>
                <a:gridCol w="1872207">
                  <a:extLst>
                    <a:ext uri="{9D8B030D-6E8A-4147-A177-3AD203B41FA5}">
                      <a16:colId xmlns:a16="http://schemas.microsoft.com/office/drawing/2014/main" val="2012857052"/>
                    </a:ext>
                  </a:extLst>
                </a:gridCol>
              </a:tblGrid>
              <a:tr h="190326">
                <a:tc>
                  <a:txBody>
                    <a:bodyPr/>
                    <a:lstStyle/>
                    <a:p>
                      <a:pPr algn="ctr"/>
                      <a:r>
                        <a:rPr kumimoji="1" lang="en-US" altLang="ja-JP" sz="1000" b="1" dirty="0">
                          <a:solidFill>
                            <a:schemeClr val="tx1">
                              <a:lumMod val="75000"/>
                              <a:lumOff val="25000"/>
                            </a:schemeClr>
                          </a:solidFill>
                        </a:rPr>
                        <a:t>NXFA</a:t>
                      </a:r>
                      <a:r>
                        <a:rPr kumimoji="1" lang="ja-JP" altLang="en-US" sz="1000" b="1" dirty="0">
                          <a:solidFill>
                            <a:schemeClr val="tx1">
                              <a:lumMod val="75000"/>
                              <a:lumOff val="25000"/>
                            </a:schemeClr>
                          </a:solidFill>
                        </a:rPr>
                        <a:t>対応</a:t>
                      </a:r>
                      <a:endParaRPr kumimoji="1" lang="en-US" altLang="ja-JP" sz="10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3364969997"/>
                  </a:ext>
                </a:extLst>
              </a:tr>
              <a:tr h="457746">
                <a:tc>
                  <a:txBody>
                    <a:bodyPr/>
                    <a:lstStyle/>
                    <a:p>
                      <a:pPr algn="ctr"/>
                      <a:r>
                        <a:rPr kumimoji="1" lang="ja-JP" altLang="en-US" sz="700" b="1" dirty="0">
                          <a:solidFill>
                            <a:schemeClr val="tx1">
                              <a:lumMod val="75000"/>
                              <a:lumOff val="25000"/>
                            </a:schemeClr>
                          </a:solidFill>
                        </a:rPr>
                        <a:t>３．</a:t>
                      </a:r>
                      <a:r>
                        <a:rPr kumimoji="1" lang="en-US" altLang="ja-JP" sz="700" b="1" dirty="0">
                          <a:solidFill>
                            <a:schemeClr val="tx1">
                              <a:lumMod val="75000"/>
                              <a:lumOff val="25000"/>
                            </a:schemeClr>
                          </a:solidFill>
                        </a:rPr>
                        <a:t>NXFA</a:t>
                      </a:r>
                      <a:r>
                        <a:rPr kumimoji="1" lang="ja-JP" altLang="en-US" sz="700" b="1" dirty="0">
                          <a:solidFill>
                            <a:schemeClr val="tx1">
                              <a:lumMod val="75000"/>
                              <a:lumOff val="25000"/>
                            </a:schemeClr>
                          </a:solidFill>
                        </a:rPr>
                        <a:t>における</a:t>
                      </a:r>
                      <a:endParaRPr kumimoji="1" lang="en-US" altLang="ja-JP" sz="700" b="1" dirty="0">
                        <a:solidFill>
                          <a:schemeClr val="tx1">
                            <a:lumMod val="75000"/>
                            <a:lumOff val="25000"/>
                          </a:schemeClr>
                        </a:solidFill>
                      </a:endParaRPr>
                    </a:p>
                    <a:p>
                      <a:pPr algn="ctr"/>
                      <a:r>
                        <a:rPr kumimoji="1" lang="ja-JP" altLang="en-US" sz="700" b="1" dirty="0">
                          <a:solidFill>
                            <a:schemeClr val="tx1">
                              <a:lumMod val="75000"/>
                              <a:lumOff val="25000"/>
                            </a:schemeClr>
                          </a:solidFill>
                        </a:rPr>
                        <a:t>借手リース会計処理対応内容 参照先</a:t>
                      </a: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endParaRPr kumimoji="1" lang="ja-JP" altLang="en-US" sz="800" b="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lang="ja-JP" altLang="en-US" sz="800" b="1" dirty="0"/>
                        <a:t>１．</a:t>
                      </a:r>
                      <a:r>
                        <a:rPr kumimoji="1" lang="ja-JP" altLang="en-US" sz="800" b="1" dirty="0"/>
                        <a:t>リース</a:t>
                      </a:r>
                      <a:r>
                        <a:rPr kumimoji="1" lang="en-US" altLang="ja-JP" sz="800" b="1" dirty="0"/>
                        <a:t>/</a:t>
                      </a:r>
                      <a:r>
                        <a:rPr kumimoji="1" lang="ja-JP" altLang="en-US" sz="800" b="1" dirty="0"/>
                        <a:t>サービスの区分</a:t>
                      </a:r>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endParaRPr kumimoji="1" lang="en-US" altLang="ja-JP" sz="80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t>２．使用権資産・リース負債の計上</a:t>
                      </a:r>
                      <a:endParaRPr kumimoji="1" lang="ja-JP" altLang="en-US" sz="800" b="1" dirty="0"/>
                    </a:p>
                    <a:p>
                      <a:pPr algn="l"/>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424151274"/>
                  </a:ext>
                </a:extLst>
              </a:tr>
            </a:tbl>
          </a:graphicData>
        </a:graphic>
      </p:graphicFrame>
      <p:sp>
        <p:nvSpPr>
          <p:cNvPr id="23" name="テキスト ボックス 22">
            <a:extLst>
              <a:ext uri="{FF2B5EF4-FFF2-40B4-BE49-F238E27FC236}">
                <a16:creationId xmlns:a16="http://schemas.microsoft.com/office/drawing/2014/main" id="{B01E0A3F-C4AA-80ED-FD66-4B37179768ED}"/>
              </a:ext>
            </a:extLst>
          </p:cNvPr>
          <p:cNvSpPr txBox="1"/>
          <p:nvPr/>
        </p:nvSpPr>
        <p:spPr>
          <a:xfrm>
            <a:off x="4969933" y="4259929"/>
            <a:ext cx="2029151" cy="338554"/>
          </a:xfrm>
          <a:prstGeom prst="rect">
            <a:avLst/>
          </a:prstGeom>
          <a:noFill/>
        </p:spPr>
        <p:txBody>
          <a:bodyPr wrap="square">
            <a:spAutoFit/>
          </a:bodyPr>
          <a:lstStyle/>
          <a:p>
            <a:r>
              <a:rPr kumimoji="1" lang="en-US" altLang="ja-JP" sz="800" dirty="0">
                <a:solidFill>
                  <a:schemeClr val="tx1">
                    <a:lumMod val="75000"/>
                    <a:lumOff val="25000"/>
                  </a:schemeClr>
                </a:solidFill>
              </a:rPr>
              <a:t>※</a:t>
            </a:r>
            <a:r>
              <a:rPr lang="en-US" altLang="ja-JP" sz="800" dirty="0">
                <a:solidFill>
                  <a:schemeClr val="tx1">
                    <a:lumMod val="75000"/>
                    <a:lumOff val="25000"/>
                  </a:schemeClr>
                </a:solidFill>
              </a:rPr>
              <a:t>2025</a:t>
            </a:r>
            <a:r>
              <a:rPr lang="ja-JP" altLang="en-US" sz="800" dirty="0">
                <a:solidFill>
                  <a:schemeClr val="tx1">
                    <a:lumMod val="75000"/>
                    <a:lumOff val="25000"/>
                  </a:schemeClr>
                </a:solidFill>
              </a:rPr>
              <a:t>年版製品説明会資料からの変更</a:t>
            </a:r>
            <a:endParaRPr lang="en-US" altLang="ja-JP" sz="800" dirty="0">
              <a:solidFill>
                <a:schemeClr val="tx1">
                  <a:lumMod val="75000"/>
                  <a:lumOff val="25000"/>
                </a:schemeClr>
              </a:solidFill>
            </a:endParaRPr>
          </a:p>
          <a:p>
            <a:r>
              <a:rPr lang="ja-JP" altLang="en-US" sz="800" dirty="0">
                <a:solidFill>
                  <a:schemeClr val="tx1">
                    <a:lumMod val="75000"/>
                    <a:lumOff val="25000"/>
                  </a:schemeClr>
                </a:solidFill>
              </a:rPr>
              <a:t>　</a:t>
            </a:r>
            <a:r>
              <a:rPr kumimoji="1" lang="ja-JP" altLang="en-US" sz="800" dirty="0"/>
              <a:t> 「契約期間」項目の追加はなし</a:t>
            </a:r>
            <a:endParaRPr kumimoji="1" lang="en-US" altLang="ja-JP" sz="800" dirty="0"/>
          </a:p>
        </p:txBody>
      </p:sp>
      <p:sp>
        <p:nvSpPr>
          <p:cNvPr id="24" name="テキスト ボックス 23">
            <a:extLst>
              <a:ext uri="{FF2B5EF4-FFF2-40B4-BE49-F238E27FC236}">
                <a16:creationId xmlns:a16="http://schemas.microsoft.com/office/drawing/2014/main" id="{F50910C9-9E1C-FAC6-96E0-7616DEFA9462}"/>
              </a:ext>
            </a:extLst>
          </p:cNvPr>
          <p:cNvSpPr txBox="1"/>
          <p:nvPr/>
        </p:nvSpPr>
        <p:spPr>
          <a:xfrm>
            <a:off x="2958366" y="4255039"/>
            <a:ext cx="2029151" cy="338554"/>
          </a:xfrm>
          <a:prstGeom prst="rect">
            <a:avLst/>
          </a:prstGeom>
          <a:noFill/>
        </p:spPr>
        <p:txBody>
          <a:bodyPr wrap="square">
            <a:spAutoFit/>
          </a:bodyPr>
          <a:lstStyle/>
          <a:p>
            <a:r>
              <a:rPr kumimoji="1" lang="en-US" altLang="ja-JP" sz="800" dirty="0">
                <a:solidFill>
                  <a:schemeClr val="tx1">
                    <a:lumMod val="75000"/>
                    <a:lumOff val="25000"/>
                  </a:schemeClr>
                </a:solidFill>
              </a:rPr>
              <a:t>※</a:t>
            </a:r>
            <a:r>
              <a:rPr lang="en-US" altLang="ja-JP" sz="800" dirty="0">
                <a:solidFill>
                  <a:schemeClr val="tx1">
                    <a:lumMod val="75000"/>
                    <a:lumOff val="25000"/>
                  </a:schemeClr>
                </a:solidFill>
              </a:rPr>
              <a:t>2025</a:t>
            </a:r>
            <a:r>
              <a:rPr lang="ja-JP" altLang="en-US" sz="800" dirty="0">
                <a:solidFill>
                  <a:schemeClr val="tx1">
                    <a:lumMod val="75000"/>
                    <a:lumOff val="25000"/>
                  </a:schemeClr>
                </a:solidFill>
              </a:rPr>
              <a:t>年版製品説明会資料からの変更</a:t>
            </a:r>
            <a:endParaRPr lang="en-US" altLang="ja-JP" sz="800" dirty="0">
              <a:solidFill>
                <a:schemeClr val="tx1">
                  <a:lumMod val="75000"/>
                  <a:lumOff val="25000"/>
                </a:schemeClr>
              </a:solidFill>
            </a:endParaRPr>
          </a:p>
          <a:p>
            <a:r>
              <a:rPr lang="ja-JP" altLang="en-US" sz="800" dirty="0">
                <a:solidFill>
                  <a:schemeClr val="tx1">
                    <a:lumMod val="75000"/>
                    <a:lumOff val="25000"/>
                  </a:schemeClr>
                </a:solidFill>
              </a:rPr>
              <a:t>　</a:t>
            </a:r>
            <a:r>
              <a:rPr kumimoji="1" lang="ja-JP" altLang="en-US" sz="800" dirty="0"/>
              <a:t> 「独立価格」項目追加はなし</a:t>
            </a:r>
            <a:endParaRPr lang="en-US" altLang="ja-JP" sz="800" dirty="0">
              <a:solidFill>
                <a:schemeClr val="tx1">
                  <a:lumMod val="75000"/>
                  <a:lumOff val="25000"/>
                </a:schemeClr>
              </a:solidFill>
            </a:endParaRPr>
          </a:p>
        </p:txBody>
      </p:sp>
    </p:spTree>
    <p:extLst>
      <p:ext uri="{BB962C8B-B14F-4D97-AF65-F5344CB8AC3E}">
        <p14:creationId xmlns:p14="http://schemas.microsoft.com/office/powerpoint/2010/main" val="3221351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EEE6A-6ECE-6B0A-F610-6AE6AA59D7B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E12A58C-22F2-C204-41DC-0EA1DDAA06A3}"/>
              </a:ext>
            </a:extLst>
          </p:cNvPr>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4" name="タイトル 3">
            <a:extLst>
              <a:ext uri="{FF2B5EF4-FFF2-40B4-BE49-F238E27FC236}">
                <a16:creationId xmlns:a16="http://schemas.microsoft.com/office/drawing/2014/main" id="{FE63991E-60B4-AEDF-F567-117B25DCC946}"/>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２．</a:t>
            </a:r>
            <a:r>
              <a:rPr lang="ja-JP" altLang="en-US" sz="1800" kern="100" dirty="0">
                <a:latin typeface="+mn-ea"/>
                <a:cs typeface="Times New Roman" panose="02020603050405020304" pitchFamily="18" charset="0"/>
              </a:rPr>
              <a:t>借手リース会計処理の全体像と</a:t>
            </a:r>
            <a:r>
              <a:rPr lang="en-US" altLang="ja-JP" sz="1800" kern="100" dirty="0">
                <a:latin typeface="+mn-ea"/>
                <a:cs typeface="Times New Roman" panose="02020603050405020304" pitchFamily="18" charset="0"/>
              </a:rPr>
              <a:t>NXFA</a:t>
            </a:r>
            <a:r>
              <a:rPr lang="ja-JP" altLang="en-US" sz="1800" kern="100" dirty="0">
                <a:latin typeface="+mn-ea"/>
                <a:cs typeface="Times New Roman" panose="02020603050405020304" pitchFamily="18" charset="0"/>
              </a:rPr>
              <a:t>の対応について</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CAD13386-1298-6B10-C130-274373422F8D}"/>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grpSp>
        <p:nvGrpSpPr>
          <p:cNvPr id="3" name="グループ化 2">
            <a:extLst>
              <a:ext uri="{FF2B5EF4-FFF2-40B4-BE49-F238E27FC236}">
                <a16:creationId xmlns:a16="http://schemas.microsoft.com/office/drawing/2014/main" id="{7E2CDFFE-0A0C-0AEA-487F-A2ACCF20A7FD}"/>
              </a:ext>
            </a:extLst>
          </p:cNvPr>
          <p:cNvGrpSpPr/>
          <p:nvPr/>
        </p:nvGrpSpPr>
        <p:grpSpPr>
          <a:xfrm>
            <a:off x="1161768" y="915566"/>
            <a:ext cx="7766716" cy="2880784"/>
            <a:chOff x="477692" y="987574"/>
            <a:chExt cx="7766716" cy="2880784"/>
          </a:xfrm>
        </p:grpSpPr>
        <p:cxnSp>
          <p:nvCxnSpPr>
            <p:cNvPr id="6" name="直線コネクタ 5">
              <a:extLst>
                <a:ext uri="{FF2B5EF4-FFF2-40B4-BE49-F238E27FC236}">
                  <a16:creationId xmlns:a16="http://schemas.microsoft.com/office/drawing/2014/main" id="{6FDDC5F5-806C-F803-83CC-C637253123FB}"/>
                </a:ext>
              </a:extLst>
            </p:cNvPr>
            <p:cNvCxnSpPr>
              <a:cxnSpLocks/>
            </p:cNvCxnSpPr>
            <p:nvPr/>
          </p:nvCxnSpPr>
          <p:spPr>
            <a:xfrm>
              <a:off x="477692" y="987575"/>
              <a:ext cx="0" cy="2880000"/>
            </a:xfrm>
            <a:prstGeom prst="line">
              <a:avLst/>
            </a:prstGeom>
            <a:ln w="1016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A140379-7CB4-27BB-34AC-3FA7A18F952C}"/>
                </a:ext>
              </a:extLst>
            </p:cNvPr>
            <p:cNvCxnSpPr>
              <a:cxnSpLocks/>
            </p:cNvCxnSpPr>
            <p:nvPr/>
          </p:nvCxnSpPr>
          <p:spPr>
            <a:xfrm>
              <a:off x="2421908" y="987574"/>
              <a:ext cx="0" cy="2880000"/>
            </a:xfrm>
            <a:prstGeom prst="line">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B9B6846-B228-084D-847D-38B6203A55A4}"/>
                </a:ext>
              </a:extLst>
            </p:cNvPr>
            <p:cNvCxnSpPr>
              <a:cxnSpLocks/>
            </p:cNvCxnSpPr>
            <p:nvPr/>
          </p:nvCxnSpPr>
          <p:spPr>
            <a:xfrm>
              <a:off x="4402128" y="987575"/>
              <a:ext cx="0" cy="2880000"/>
            </a:xfrm>
            <a:prstGeom prst="line">
              <a:avLst/>
            </a:prstGeom>
            <a:ln w="1016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F25603A-7FCD-EB5B-B8B2-EE366AFBA19F}"/>
                </a:ext>
              </a:extLst>
            </p:cNvPr>
            <p:cNvCxnSpPr>
              <a:cxnSpLocks/>
            </p:cNvCxnSpPr>
            <p:nvPr/>
          </p:nvCxnSpPr>
          <p:spPr>
            <a:xfrm>
              <a:off x="6382348" y="988358"/>
              <a:ext cx="0" cy="2880000"/>
            </a:xfrm>
            <a:prstGeom prst="line">
              <a:avLst/>
            </a:prstGeom>
            <a:ln w="1016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矢印: 五方向 25">
              <a:extLst>
                <a:ext uri="{FF2B5EF4-FFF2-40B4-BE49-F238E27FC236}">
                  <a16:creationId xmlns:a16="http://schemas.microsoft.com/office/drawing/2014/main" id="{89D0B533-7738-9651-6C53-6050125EDB0C}"/>
                </a:ext>
              </a:extLst>
            </p:cNvPr>
            <p:cNvSpPr/>
            <p:nvPr/>
          </p:nvSpPr>
          <p:spPr>
            <a:xfrm>
              <a:off x="490822" y="1132374"/>
              <a:ext cx="1800000" cy="3600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5</a:t>
              </a:r>
              <a:endPar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7" name="矢印: 五方向 26">
              <a:extLst>
                <a:ext uri="{FF2B5EF4-FFF2-40B4-BE49-F238E27FC236}">
                  <a16:creationId xmlns:a16="http://schemas.microsoft.com/office/drawing/2014/main" id="{34C64115-1A51-804A-3D6B-B7E0EEC10FB9}"/>
                </a:ext>
              </a:extLst>
            </p:cNvPr>
            <p:cNvSpPr/>
            <p:nvPr/>
          </p:nvSpPr>
          <p:spPr>
            <a:xfrm>
              <a:off x="2471039" y="1132374"/>
              <a:ext cx="1800000" cy="36004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6</a:t>
              </a:r>
              <a:endPar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8" name="矢印: 五方向 27">
              <a:extLst>
                <a:ext uri="{FF2B5EF4-FFF2-40B4-BE49-F238E27FC236}">
                  <a16:creationId xmlns:a16="http://schemas.microsoft.com/office/drawing/2014/main" id="{D50A8A96-71BA-A027-73E7-9BBD9834D74C}"/>
                </a:ext>
              </a:extLst>
            </p:cNvPr>
            <p:cNvSpPr/>
            <p:nvPr/>
          </p:nvSpPr>
          <p:spPr>
            <a:xfrm>
              <a:off x="4451256" y="1132374"/>
              <a:ext cx="1800000" cy="3600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7</a:t>
              </a:r>
              <a:endPar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D1AE49C0-E320-8139-EB73-EF4C3EBB1D78}"/>
                </a:ext>
              </a:extLst>
            </p:cNvPr>
            <p:cNvSpPr/>
            <p:nvPr/>
          </p:nvSpPr>
          <p:spPr>
            <a:xfrm>
              <a:off x="6431473" y="1136008"/>
              <a:ext cx="1800000" cy="36004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rPr>
                <a:t>STEP</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rPr>
                <a:t> </a:t>
              </a:r>
              <a:r>
                <a:rPr lang="en-US" altLang="ja-JP" b="1" dirty="0">
                  <a:solidFill>
                    <a:prstClr val="white"/>
                  </a:solidFill>
                  <a:latin typeface="メイリオ"/>
                  <a:ea typeface="メイリオ"/>
                </a:rPr>
                <a:t>8</a:t>
              </a:r>
              <a:endParaRPr kumimoji="1" lang="ja-JP" altLang="en-US" sz="1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0" name="テキスト ボックス 29">
              <a:extLst>
                <a:ext uri="{FF2B5EF4-FFF2-40B4-BE49-F238E27FC236}">
                  <a16:creationId xmlns:a16="http://schemas.microsoft.com/office/drawing/2014/main" id="{135DCA1C-761A-6009-BACA-5E25624E3344}"/>
                </a:ext>
              </a:extLst>
            </p:cNvPr>
            <p:cNvSpPr txBox="1"/>
            <p:nvPr/>
          </p:nvSpPr>
          <p:spPr>
            <a:xfrm>
              <a:off x="6526364" y="1637213"/>
              <a:ext cx="1718044" cy="1836204"/>
            </a:xfrm>
            <a:prstGeom prst="rect">
              <a:avLst/>
            </a:prstGeom>
            <a:noFill/>
          </p:spPr>
          <p:txBody>
            <a:bodyPr wrap="square" rtlCol="0">
              <a:noAutofit/>
            </a:bodyPr>
            <a:lstStyle/>
            <a:p>
              <a:r>
                <a:rPr lang="ja-JP" altLang="en-US" sz="1200" b="1" dirty="0">
                  <a:solidFill>
                    <a:schemeClr val="accent3"/>
                  </a:solidFill>
                </a:rPr>
                <a:t>申告調整</a:t>
              </a:r>
              <a:endParaRPr lang="en-US" altLang="ja-JP" sz="1200" b="1" dirty="0">
                <a:solidFill>
                  <a:schemeClr val="accent3"/>
                </a:solidFill>
              </a:endParaRPr>
            </a:p>
            <a:p>
              <a:endParaRPr kumimoji="1" lang="en-US" altLang="ja-JP" sz="1200" b="1" dirty="0"/>
            </a:p>
            <a:p>
              <a:endParaRPr lang="en-US" altLang="ja-JP" sz="1200" dirty="0">
                <a:solidFill>
                  <a:schemeClr val="tx1">
                    <a:lumMod val="75000"/>
                    <a:lumOff val="25000"/>
                  </a:schemeClr>
                </a:solidFill>
              </a:endParaRPr>
            </a:p>
            <a:p>
              <a:r>
                <a:rPr kumimoji="1" lang="ja-JP" altLang="en-US" sz="1200" dirty="0">
                  <a:solidFill>
                    <a:schemeClr val="tx1">
                      <a:lumMod val="75000"/>
                      <a:lumOff val="25000"/>
                    </a:schemeClr>
                  </a:solidFill>
                </a:rPr>
                <a:t>会計上の費用計上額と税務上の損金算入限度額の差額は申告調整を行います</a:t>
              </a:r>
            </a:p>
          </p:txBody>
        </p:sp>
        <p:sp>
          <p:nvSpPr>
            <p:cNvPr id="31" name="テキスト ボックス 30">
              <a:extLst>
                <a:ext uri="{FF2B5EF4-FFF2-40B4-BE49-F238E27FC236}">
                  <a16:creationId xmlns:a16="http://schemas.microsoft.com/office/drawing/2014/main" id="{DA9A644E-02E6-E5D0-0379-E2FCAD8E2C63}"/>
                </a:ext>
              </a:extLst>
            </p:cNvPr>
            <p:cNvSpPr txBox="1"/>
            <p:nvPr/>
          </p:nvSpPr>
          <p:spPr>
            <a:xfrm>
              <a:off x="572779" y="1637213"/>
              <a:ext cx="1718044" cy="1836204"/>
            </a:xfrm>
            <a:prstGeom prst="rect">
              <a:avLst/>
            </a:prstGeom>
            <a:noFill/>
          </p:spPr>
          <p:txBody>
            <a:bodyPr wrap="square" rtlCol="0">
              <a:noAutofit/>
            </a:bodyPr>
            <a:lstStyle/>
            <a:p>
              <a:r>
                <a:rPr lang="ja-JP" altLang="en-US" sz="1200" b="1" dirty="0">
                  <a:solidFill>
                    <a:schemeClr val="accent2"/>
                  </a:solidFill>
                </a:rPr>
                <a:t>使用権資産の償却・利息相当額の配分</a:t>
              </a:r>
              <a:endParaRPr lang="en-US" altLang="ja-JP" sz="1200" b="1" dirty="0">
                <a:solidFill>
                  <a:schemeClr val="accent2"/>
                </a:solidFill>
              </a:endParaRPr>
            </a:p>
            <a:p>
              <a:endParaRPr kumimoji="1" lang="en-US" altLang="ja-JP" sz="1200" b="1" dirty="0"/>
            </a:p>
            <a:p>
              <a:r>
                <a:rPr kumimoji="1" lang="ja-JP" altLang="en-US" sz="1200" dirty="0">
                  <a:solidFill>
                    <a:schemeClr val="tx1">
                      <a:lumMod val="75000"/>
                      <a:lumOff val="25000"/>
                    </a:schemeClr>
                  </a:solidFill>
                </a:rPr>
                <a:t>使用権資産の減価償却費と利息相当額を計上します</a:t>
              </a:r>
            </a:p>
          </p:txBody>
        </p:sp>
        <p:sp>
          <p:nvSpPr>
            <p:cNvPr id="32" name="テキスト ボックス 31">
              <a:extLst>
                <a:ext uri="{FF2B5EF4-FFF2-40B4-BE49-F238E27FC236}">
                  <a16:creationId xmlns:a16="http://schemas.microsoft.com/office/drawing/2014/main" id="{37D3465E-7239-AC16-9010-40C8D4DDD7C6}"/>
                </a:ext>
              </a:extLst>
            </p:cNvPr>
            <p:cNvSpPr txBox="1"/>
            <p:nvPr/>
          </p:nvSpPr>
          <p:spPr>
            <a:xfrm>
              <a:off x="2540068" y="1637213"/>
              <a:ext cx="1718044" cy="1836204"/>
            </a:xfrm>
            <a:prstGeom prst="rect">
              <a:avLst/>
            </a:prstGeom>
            <a:noFill/>
          </p:spPr>
          <p:txBody>
            <a:bodyPr wrap="square" rtlCol="0">
              <a:noAutofit/>
            </a:bodyPr>
            <a:lstStyle/>
            <a:p>
              <a:r>
                <a:rPr lang="ja-JP" altLang="en-US" sz="1200" b="1" dirty="0">
                  <a:solidFill>
                    <a:schemeClr val="accent6"/>
                  </a:solidFill>
                </a:rPr>
                <a:t>リース契約条件の変更</a:t>
              </a:r>
              <a:endParaRPr lang="en-US" altLang="ja-JP" sz="1200" b="1" dirty="0">
                <a:solidFill>
                  <a:schemeClr val="accent6"/>
                </a:solidFill>
              </a:endParaRPr>
            </a:p>
            <a:p>
              <a:endParaRPr kumimoji="1" lang="en-US" altLang="ja-JP" sz="1200" b="1" dirty="0"/>
            </a:p>
            <a:p>
              <a:endParaRPr kumimoji="1" lang="en-US" altLang="ja-JP" sz="1200" dirty="0"/>
            </a:p>
            <a:p>
              <a:r>
                <a:rPr kumimoji="1" lang="ja-JP" altLang="en-US" sz="1200" dirty="0">
                  <a:solidFill>
                    <a:schemeClr val="tx1">
                      <a:lumMod val="75000"/>
                      <a:lumOff val="25000"/>
                    </a:schemeClr>
                  </a:solidFill>
                </a:rPr>
                <a:t>リース契約条件変更が生じた場合、独立したリースとして会計処理を</a:t>
              </a:r>
              <a:r>
                <a:rPr lang="ja-JP" altLang="en-US" sz="1200" dirty="0">
                  <a:solidFill>
                    <a:schemeClr val="tx1">
                      <a:lumMod val="75000"/>
                      <a:lumOff val="25000"/>
                    </a:schemeClr>
                  </a:solidFill>
                </a:rPr>
                <a:t>するか</a:t>
              </a:r>
              <a:r>
                <a:rPr kumimoji="1" lang="ja-JP" altLang="en-US" sz="1200" dirty="0">
                  <a:solidFill>
                    <a:schemeClr val="tx1">
                      <a:lumMod val="75000"/>
                      <a:lumOff val="25000"/>
                    </a:schemeClr>
                  </a:solidFill>
                </a:rPr>
                <a:t>、リース負債の見直しを行います</a:t>
              </a:r>
              <a:endParaRPr kumimoji="1" lang="en-US" altLang="ja-JP" sz="1200" dirty="0">
                <a:solidFill>
                  <a:schemeClr val="tx1">
                    <a:lumMod val="75000"/>
                    <a:lumOff val="25000"/>
                  </a:schemeClr>
                </a:solidFill>
              </a:endParaRPr>
            </a:p>
            <a:p>
              <a:endParaRPr kumimoji="1" lang="en-US" altLang="ja-JP" sz="1200" dirty="0"/>
            </a:p>
          </p:txBody>
        </p:sp>
        <p:sp>
          <p:nvSpPr>
            <p:cNvPr id="33" name="テキスト ボックス 32">
              <a:extLst>
                <a:ext uri="{FF2B5EF4-FFF2-40B4-BE49-F238E27FC236}">
                  <a16:creationId xmlns:a16="http://schemas.microsoft.com/office/drawing/2014/main" id="{624FDA5D-71DD-0FDD-84B3-1BD444FF5167}"/>
                </a:ext>
              </a:extLst>
            </p:cNvPr>
            <p:cNvSpPr txBox="1"/>
            <p:nvPr/>
          </p:nvSpPr>
          <p:spPr>
            <a:xfrm>
              <a:off x="4520288" y="1637213"/>
              <a:ext cx="1718044" cy="1836204"/>
            </a:xfrm>
            <a:prstGeom prst="rect">
              <a:avLst/>
            </a:prstGeom>
            <a:noFill/>
          </p:spPr>
          <p:txBody>
            <a:bodyPr wrap="square" rtlCol="0">
              <a:noAutofit/>
            </a:bodyPr>
            <a:lstStyle/>
            <a:p>
              <a:r>
                <a:rPr lang="ja-JP" altLang="en-US" sz="1200" b="1" dirty="0">
                  <a:solidFill>
                    <a:schemeClr val="accent4"/>
                  </a:solidFill>
                </a:rPr>
                <a:t>決算業務</a:t>
              </a:r>
              <a:endParaRPr lang="en-US" altLang="ja-JP" sz="1200" b="1" dirty="0">
                <a:solidFill>
                  <a:schemeClr val="accent4"/>
                </a:solidFill>
              </a:endParaRPr>
            </a:p>
            <a:p>
              <a:endParaRPr kumimoji="1" lang="en-US" altLang="ja-JP" sz="1200" b="1" dirty="0"/>
            </a:p>
            <a:p>
              <a:endParaRPr kumimoji="1" lang="en-US" altLang="ja-JP" sz="1200" b="1" dirty="0"/>
            </a:p>
            <a:p>
              <a:r>
                <a:rPr kumimoji="1" lang="ja-JP" altLang="en-US" sz="1200" dirty="0">
                  <a:solidFill>
                    <a:schemeClr val="tx1">
                      <a:lumMod val="75000"/>
                      <a:lumOff val="25000"/>
                    </a:schemeClr>
                  </a:solidFill>
                </a:rPr>
                <a:t>リースに関する開示</a:t>
              </a:r>
              <a:r>
                <a:rPr lang="ja-JP" altLang="en-US" sz="1200" dirty="0">
                  <a:solidFill>
                    <a:schemeClr val="tx1">
                      <a:lumMod val="75000"/>
                      <a:lumOff val="25000"/>
                    </a:schemeClr>
                  </a:solidFill>
                </a:rPr>
                <a:t>資料</a:t>
              </a:r>
              <a:r>
                <a:rPr kumimoji="1" lang="ja-JP" altLang="en-US" sz="1200" dirty="0">
                  <a:solidFill>
                    <a:schemeClr val="tx1">
                      <a:lumMod val="75000"/>
                      <a:lumOff val="25000"/>
                    </a:schemeClr>
                  </a:solidFill>
                </a:rPr>
                <a:t>を作成します</a:t>
              </a:r>
            </a:p>
          </p:txBody>
        </p:sp>
      </p:grpSp>
      <p:graphicFrame>
        <p:nvGraphicFramePr>
          <p:cNvPr id="34" name="表 33">
            <a:extLst>
              <a:ext uri="{FF2B5EF4-FFF2-40B4-BE49-F238E27FC236}">
                <a16:creationId xmlns:a16="http://schemas.microsoft.com/office/drawing/2014/main" id="{0C675E0F-1B4C-886B-B468-A41A68352D53}"/>
              </a:ext>
            </a:extLst>
          </p:cNvPr>
          <p:cNvGraphicFramePr>
            <a:graphicFrameLocks noGrp="1"/>
          </p:cNvGraphicFramePr>
          <p:nvPr/>
        </p:nvGraphicFramePr>
        <p:xfrm>
          <a:off x="143508" y="3615868"/>
          <a:ext cx="8748971" cy="648072"/>
        </p:xfrm>
        <a:graphic>
          <a:graphicData uri="http://schemas.openxmlformats.org/drawingml/2006/table">
            <a:tbl>
              <a:tblPr firstRow="1" bandRow="1">
                <a:tableStyleId>{21E4AEA4-8DFA-4A89-87EB-49C32662AFE0}</a:tableStyleId>
              </a:tblPr>
              <a:tblGrid>
                <a:gridCol w="972108">
                  <a:extLst>
                    <a:ext uri="{9D8B030D-6E8A-4147-A177-3AD203B41FA5}">
                      <a16:colId xmlns:a16="http://schemas.microsoft.com/office/drawing/2014/main" val="2364541098"/>
                    </a:ext>
                  </a:extLst>
                </a:gridCol>
                <a:gridCol w="1944216">
                  <a:extLst>
                    <a:ext uri="{9D8B030D-6E8A-4147-A177-3AD203B41FA5}">
                      <a16:colId xmlns:a16="http://schemas.microsoft.com/office/drawing/2014/main" val="2700584936"/>
                    </a:ext>
                  </a:extLst>
                </a:gridCol>
                <a:gridCol w="1980220">
                  <a:extLst>
                    <a:ext uri="{9D8B030D-6E8A-4147-A177-3AD203B41FA5}">
                      <a16:colId xmlns:a16="http://schemas.microsoft.com/office/drawing/2014/main" val="712467938"/>
                    </a:ext>
                  </a:extLst>
                </a:gridCol>
                <a:gridCol w="1980220">
                  <a:extLst>
                    <a:ext uri="{9D8B030D-6E8A-4147-A177-3AD203B41FA5}">
                      <a16:colId xmlns:a16="http://schemas.microsoft.com/office/drawing/2014/main" val="576634596"/>
                    </a:ext>
                  </a:extLst>
                </a:gridCol>
                <a:gridCol w="1872207">
                  <a:extLst>
                    <a:ext uri="{9D8B030D-6E8A-4147-A177-3AD203B41FA5}">
                      <a16:colId xmlns:a16="http://schemas.microsoft.com/office/drawing/2014/main" val="2012857052"/>
                    </a:ext>
                  </a:extLst>
                </a:gridCol>
              </a:tblGrid>
              <a:tr h="190326">
                <a:tc>
                  <a:txBody>
                    <a:bodyPr/>
                    <a:lstStyle/>
                    <a:p>
                      <a:pPr algn="ctr"/>
                      <a:r>
                        <a:rPr kumimoji="1" lang="en-US" altLang="ja-JP" sz="1000" b="1" dirty="0">
                          <a:solidFill>
                            <a:schemeClr val="tx1">
                              <a:lumMod val="75000"/>
                              <a:lumOff val="25000"/>
                            </a:schemeClr>
                          </a:solidFill>
                        </a:rPr>
                        <a:t>NXFA</a:t>
                      </a:r>
                      <a:r>
                        <a:rPr kumimoji="1" lang="ja-JP" altLang="en-US" sz="1000" b="1" dirty="0">
                          <a:solidFill>
                            <a:schemeClr val="tx1">
                              <a:lumMod val="75000"/>
                              <a:lumOff val="25000"/>
                            </a:schemeClr>
                          </a:solidFill>
                        </a:rPr>
                        <a:t>対応</a:t>
                      </a:r>
                      <a:endParaRPr kumimoji="1" lang="en-US" altLang="ja-JP" sz="10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000" b="1" dirty="0">
                          <a:solidFill>
                            <a:schemeClr val="tx1">
                              <a:lumMod val="75000"/>
                              <a:lumOff val="25000"/>
                            </a:schemeClr>
                          </a:solidFill>
                        </a:rPr>
                        <a:t>対応あり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3364969997"/>
                  </a:ext>
                </a:extLst>
              </a:tr>
              <a:tr h="457746">
                <a:tc>
                  <a:txBody>
                    <a:bodyPr/>
                    <a:lstStyle/>
                    <a:p>
                      <a:pPr algn="ctr"/>
                      <a:r>
                        <a:rPr kumimoji="1" lang="ja-JP" altLang="en-US" sz="700" b="1" dirty="0">
                          <a:solidFill>
                            <a:schemeClr val="tx1">
                              <a:lumMod val="75000"/>
                              <a:lumOff val="25000"/>
                            </a:schemeClr>
                          </a:solidFill>
                        </a:rPr>
                        <a:t>３．</a:t>
                      </a:r>
                      <a:r>
                        <a:rPr kumimoji="1" lang="en-US" altLang="ja-JP" sz="700" b="1" dirty="0">
                          <a:solidFill>
                            <a:schemeClr val="tx1">
                              <a:lumMod val="75000"/>
                              <a:lumOff val="25000"/>
                            </a:schemeClr>
                          </a:solidFill>
                        </a:rPr>
                        <a:t>NXFA</a:t>
                      </a:r>
                      <a:r>
                        <a:rPr kumimoji="1" lang="ja-JP" altLang="en-US" sz="700" b="1" dirty="0">
                          <a:solidFill>
                            <a:schemeClr val="tx1">
                              <a:lumMod val="75000"/>
                              <a:lumOff val="25000"/>
                            </a:schemeClr>
                          </a:solidFill>
                        </a:rPr>
                        <a:t>における</a:t>
                      </a:r>
                      <a:endParaRPr kumimoji="1" lang="en-US" altLang="ja-JP" sz="700" b="1" dirty="0">
                        <a:solidFill>
                          <a:schemeClr val="tx1">
                            <a:lumMod val="75000"/>
                            <a:lumOff val="25000"/>
                          </a:schemeClr>
                        </a:solidFill>
                      </a:endParaRPr>
                    </a:p>
                    <a:p>
                      <a:pPr algn="ctr"/>
                      <a:r>
                        <a:rPr kumimoji="1" lang="ja-JP" altLang="en-US" sz="700" b="1" dirty="0">
                          <a:solidFill>
                            <a:schemeClr val="tx1">
                              <a:lumMod val="75000"/>
                              <a:lumOff val="25000"/>
                            </a:schemeClr>
                          </a:solidFill>
                        </a:rPr>
                        <a:t>借手リース会計処理対応内容 参照先</a:t>
                      </a: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t>３．</a:t>
                      </a:r>
                      <a:r>
                        <a:rPr kumimoji="1" lang="ja-JP" altLang="en-US" sz="800" b="1" dirty="0"/>
                        <a:t>使用権資産の償却・利息相当額の配分</a:t>
                      </a:r>
                      <a:endParaRPr kumimoji="1" lang="ja-JP" altLang="en-US" sz="800" b="0" dirty="0">
                        <a:solidFill>
                          <a:schemeClr val="tx1">
                            <a:lumMod val="75000"/>
                            <a:lumOff val="25000"/>
                          </a:schemeClr>
                        </a:solidFill>
                      </a:endParaRPr>
                    </a:p>
                    <a:p>
                      <a:pPr algn="l"/>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lang="ja-JP" altLang="en-US" sz="800" b="1" dirty="0"/>
                        <a:t>４．</a:t>
                      </a:r>
                      <a:r>
                        <a:rPr kumimoji="1" lang="ja-JP" altLang="en-US" sz="800" b="1" dirty="0"/>
                        <a:t>リース契約条件の変更</a:t>
                      </a:r>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endParaRPr kumimoji="1" lang="en-US" altLang="ja-JP" sz="80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t>５．申告調整</a:t>
                      </a:r>
                      <a:endParaRPr kumimoji="1" lang="ja-JP" altLang="en-US" sz="800" b="1" dirty="0"/>
                    </a:p>
                    <a:p>
                      <a:pPr algn="l"/>
                      <a:endParaRPr kumimoji="1" lang="ja-JP" altLang="en-US" sz="800" b="0" dirty="0">
                        <a:solidFill>
                          <a:schemeClr val="tx1">
                            <a:lumMod val="75000"/>
                            <a:lumOff val="25000"/>
                          </a:schemeClr>
                        </a:solidFill>
                      </a:endParaRPr>
                    </a:p>
                  </a:txBody>
                  <a:tcPr marL="72000" marT="18000" marB="1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424151274"/>
                  </a:ext>
                </a:extLst>
              </a:tr>
            </a:tbl>
          </a:graphicData>
        </a:graphic>
      </p:graphicFrame>
    </p:spTree>
    <p:extLst>
      <p:ext uri="{BB962C8B-B14F-4D97-AF65-F5344CB8AC3E}">
        <p14:creationId xmlns:p14="http://schemas.microsoft.com/office/powerpoint/2010/main" val="1052957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043C-B266-7494-6293-5A58B7C28E5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5B0918-1FE9-936D-D707-B48E20EC04C9}"/>
              </a:ext>
            </a:extLst>
          </p:cNvPr>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4" name="タイトル 3">
            <a:extLst>
              <a:ext uri="{FF2B5EF4-FFF2-40B4-BE49-F238E27FC236}">
                <a16:creationId xmlns:a16="http://schemas.microsoft.com/office/drawing/2014/main" id="{5152E060-A0D9-935C-F35D-93B490ACD2A3}"/>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１．リース</a:t>
            </a:r>
            <a:r>
              <a:rPr lang="en-US" altLang="ja-JP" sz="1600" dirty="0"/>
              <a:t>/</a:t>
            </a:r>
            <a:r>
              <a:rPr lang="ja-JP" altLang="en-US" sz="1600" dirty="0"/>
              <a:t>サービスの区分</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6A62DFEC-A703-F5BE-04F2-15483D0ECA54}"/>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9" name="コンテンツ プレースホルダー 5">
            <a:extLst>
              <a:ext uri="{FF2B5EF4-FFF2-40B4-BE49-F238E27FC236}">
                <a16:creationId xmlns:a16="http://schemas.microsoft.com/office/drawing/2014/main" id="{14734790-9EAC-D3DC-9E3D-47CF30ABC529}"/>
              </a:ext>
            </a:extLst>
          </p:cNvPr>
          <p:cNvSpPr txBox="1">
            <a:spLocks/>
          </p:cNvSpPr>
          <p:nvPr/>
        </p:nvSpPr>
        <p:spPr>
          <a:xfrm>
            <a:off x="326774" y="1130420"/>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graphicFrame>
        <p:nvGraphicFramePr>
          <p:cNvPr id="10" name="表 8">
            <a:extLst>
              <a:ext uri="{FF2B5EF4-FFF2-40B4-BE49-F238E27FC236}">
                <a16:creationId xmlns:a16="http://schemas.microsoft.com/office/drawing/2014/main" id="{A6AD88C7-C4FA-E910-14F9-059F14A5B6D2}"/>
              </a:ext>
            </a:extLst>
          </p:cNvPr>
          <p:cNvGraphicFramePr>
            <a:graphicFrameLocks noGrp="1"/>
          </p:cNvGraphicFramePr>
          <p:nvPr/>
        </p:nvGraphicFramePr>
        <p:xfrm>
          <a:off x="287524" y="1354753"/>
          <a:ext cx="8604956" cy="1253001"/>
        </p:xfrm>
        <a:graphic>
          <a:graphicData uri="http://schemas.openxmlformats.org/drawingml/2006/table">
            <a:tbl>
              <a:tblPr firstRow="1" bandRow="1">
                <a:tableStyleId>{21E4AEA4-8DFA-4A89-87EB-49C32662AFE0}</a:tableStyleId>
              </a:tblPr>
              <a:tblGrid>
                <a:gridCol w="223539">
                  <a:extLst>
                    <a:ext uri="{9D8B030D-6E8A-4147-A177-3AD203B41FA5}">
                      <a16:colId xmlns:a16="http://schemas.microsoft.com/office/drawing/2014/main" val="3861453892"/>
                    </a:ext>
                  </a:extLst>
                </a:gridCol>
                <a:gridCol w="1252625">
                  <a:extLst>
                    <a:ext uri="{9D8B030D-6E8A-4147-A177-3AD203B41FA5}">
                      <a16:colId xmlns:a16="http://schemas.microsoft.com/office/drawing/2014/main" val="4219559679"/>
                    </a:ext>
                  </a:extLst>
                </a:gridCol>
                <a:gridCol w="5472608">
                  <a:extLst>
                    <a:ext uri="{9D8B030D-6E8A-4147-A177-3AD203B41FA5}">
                      <a16:colId xmlns:a16="http://schemas.microsoft.com/office/drawing/2014/main" val="1341167975"/>
                    </a:ext>
                  </a:extLst>
                </a:gridCol>
                <a:gridCol w="828092">
                  <a:extLst>
                    <a:ext uri="{9D8B030D-6E8A-4147-A177-3AD203B41FA5}">
                      <a16:colId xmlns:a16="http://schemas.microsoft.com/office/drawing/2014/main" val="1341817023"/>
                    </a:ext>
                  </a:extLst>
                </a:gridCol>
                <a:gridCol w="828092">
                  <a:extLst>
                    <a:ext uri="{9D8B030D-6E8A-4147-A177-3AD203B41FA5}">
                      <a16:colId xmlns:a16="http://schemas.microsoft.com/office/drawing/2014/main" val="2783956275"/>
                    </a:ext>
                  </a:extLst>
                </a:gridCol>
              </a:tblGrid>
              <a:tr h="247161">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59480">
                <a:tc>
                  <a:txBody>
                    <a:bodyPr/>
                    <a:lstStyle/>
                    <a:p>
                      <a:r>
                        <a:rPr kumimoji="1" lang="en-US" altLang="ja-JP" sz="900" dirty="0">
                          <a:solidFill>
                            <a:schemeClr val="tx1">
                              <a:lumMod val="75000"/>
                              <a:lumOff val="25000"/>
                            </a:schemeClr>
                          </a:solidFill>
                        </a:rPr>
                        <a:t>1</a:t>
                      </a:r>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lumMod val="75000"/>
                              <a:lumOff val="25000"/>
                            </a:schemeClr>
                          </a:solidFill>
                        </a:rPr>
                        <a:t>会計処理の指定</a:t>
                      </a: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900" b="1" dirty="0">
                          <a:solidFill>
                            <a:schemeClr val="tx1">
                              <a:lumMod val="75000"/>
                              <a:lumOff val="25000"/>
                            </a:schemeClr>
                          </a:solidFill>
                        </a:rPr>
                        <a:t>リースの入力・取込</a:t>
                      </a:r>
                      <a:r>
                        <a:rPr kumimoji="1" lang="ja-JP" altLang="en-US" sz="900" dirty="0">
                          <a:solidFill>
                            <a:schemeClr val="tx1">
                              <a:lumMod val="75000"/>
                              <a:lumOff val="25000"/>
                            </a:schemeClr>
                          </a:solidFill>
                        </a:rPr>
                        <a:t>　　　　</a:t>
                      </a:r>
                      <a:br>
                        <a:rPr kumimoji="1" lang="en-US" altLang="ja-JP" sz="900" dirty="0">
                          <a:solidFill>
                            <a:schemeClr val="tx1">
                              <a:lumMod val="75000"/>
                              <a:lumOff val="25000"/>
                            </a:schemeClr>
                          </a:solidFill>
                        </a:rPr>
                      </a:br>
                      <a:r>
                        <a:rPr kumimoji="1" lang="ja-JP" altLang="en-US" sz="900" dirty="0">
                          <a:solidFill>
                            <a:schemeClr val="tx1">
                              <a:lumMod val="75000"/>
                              <a:lumOff val="25000"/>
                            </a:schemeClr>
                          </a:solidFill>
                        </a:rPr>
                        <a:t>リース会計処理区分を物件単位で設定できるようにし、</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同一契約内で「リースを構成する部分」（リース）を売買物件として、「リースを構成しない部分」（サービス）を賃貸借物件として登録できるように対応　</a:t>
                      </a:r>
                      <a:r>
                        <a:rPr kumimoji="1" lang="ja-JP" altLang="en-US" sz="900" dirty="0">
                          <a:solidFill>
                            <a:schemeClr val="tx1"/>
                          </a:solidFill>
                        </a:rPr>
                        <a:t>　</a:t>
                      </a:r>
                      <a:r>
                        <a:rPr kumimoji="1" lang="ja-JP" altLang="en-US" sz="900" dirty="0">
                          <a:solidFill>
                            <a:schemeClr val="tx1">
                              <a:lumMod val="75000"/>
                              <a:lumOff val="25000"/>
                            </a:schemeClr>
                          </a:solidFill>
                        </a:rPr>
                        <a:t>　　　　　　　　</a:t>
                      </a:r>
                      <a:endParaRPr kumimoji="1" lang="en-US" altLang="ja-JP"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900" dirty="0">
                          <a:solidFill>
                            <a:schemeClr val="tx1">
                              <a:lumMod val="75000"/>
                              <a:lumOff val="25000"/>
                            </a:schemeClr>
                          </a:solidFill>
                        </a:rPr>
                        <a:t>〇</a:t>
                      </a:r>
                      <a:endParaRPr kumimoji="1" lang="en-US" altLang="ja-JP"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en-US" altLang="ja-JP" sz="9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8883765"/>
                  </a:ext>
                </a:extLst>
              </a:tr>
              <a:tr h="359480">
                <a:tc>
                  <a:txBody>
                    <a:bodyPr/>
                    <a:lstStyle/>
                    <a:p>
                      <a:endParaRPr kumimoji="1" lang="ja-JP" altLang="en-US" sz="9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chemeClr val="tx1">
                            <a:lumMod val="75000"/>
                            <a:lumOff val="25000"/>
                          </a:schemeClr>
                        </a:solidFill>
                      </a:endParaRPr>
                    </a:p>
                  </a:txBody>
                  <a:tcPr anchor="ctr"/>
                </a:tc>
                <a:tc>
                  <a:txBody>
                    <a:bodyPr/>
                    <a:lstStyle/>
                    <a:p>
                      <a:r>
                        <a:rPr lang="ja-JP" altLang="en-US" sz="900" b="1" dirty="0">
                          <a:solidFill>
                            <a:schemeClr val="tx1">
                              <a:lumMod val="75000"/>
                              <a:lumOff val="25000"/>
                            </a:schemeClr>
                          </a:solidFill>
                        </a:rPr>
                        <a:t>リースの入力・取込</a:t>
                      </a:r>
                      <a:endParaRPr kumimoji="1" lang="en-US" altLang="ja-JP" sz="900" b="1" dirty="0">
                        <a:solidFill>
                          <a:schemeClr val="tx1">
                            <a:lumMod val="75000"/>
                            <a:lumOff val="25000"/>
                          </a:schemeClr>
                        </a:solidFill>
                      </a:endParaRPr>
                    </a:p>
                    <a:p>
                      <a:r>
                        <a:rPr kumimoji="1" lang="ja-JP" altLang="en-US" sz="900" dirty="0">
                          <a:solidFill>
                            <a:schemeClr val="tx1">
                              <a:lumMod val="75000"/>
                              <a:lumOff val="25000"/>
                            </a:schemeClr>
                          </a:solidFill>
                        </a:rPr>
                        <a:t>少額資産の自動判定を追加</a:t>
                      </a:r>
                      <a:endParaRPr kumimoji="1" lang="en-US" altLang="ja-JP" sz="900" dirty="0">
                        <a:solidFill>
                          <a:schemeClr val="tx1">
                            <a:lumMod val="75000"/>
                            <a:lumOff val="25000"/>
                          </a:schemeClr>
                        </a:solidFill>
                      </a:endParaRPr>
                    </a:p>
                  </a:txBody>
                  <a:tcPr anchor="ctr"/>
                </a:tc>
                <a:tc>
                  <a:txBody>
                    <a:bodyPr/>
                    <a:lstStyle/>
                    <a:p>
                      <a:pPr algn="ctr"/>
                      <a:r>
                        <a:rPr kumimoji="1" lang="ja-JP" altLang="en-US" sz="900" dirty="0">
                          <a:solidFill>
                            <a:schemeClr val="tx1">
                              <a:lumMod val="75000"/>
                              <a:lumOff val="25000"/>
                            </a:schemeClr>
                          </a:solidFill>
                        </a:rPr>
                        <a:t>〇</a:t>
                      </a:r>
                      <a:endParaRPr kumimoji="1" lang="en-US" altLang="ja-JP" sz="900" dirty="0">
                        <a:solidFill>
                          <a:schemeClr val="tx1">
                            <a:lumMod val="75000"/>
                            <a:lumOff val="25000"/>
                          </a:schemeClr>
                        </a:solidFill>
                      </a:endParaRPr>
                    </a:p>
                  </a:txBody>
                  <a:tcPr anchor="ctr"/>
                </a:tc>
                <a:tc>
                  <a:txBody>
                    <a:bodyPr/>
                    <a:lstStyle/>
                    <a:p>
                      <a:pPr algn="ctr"/>
                      <a:r>
                        <a:rPr kumimoji="1" lang="en-US" altLang="ja-JP" sz="900" dirty="0">
                          <a:solidFill>
                            <a:schemeClr val="tx1">
                              <a:lumMod val="75000"/>
                              <a:lumOff val="25000"/>
                            </a:schemeClr>
                          </a:solidFill>
                        </a:rPr>
                        <a:t>-</a:t>
                      </a:r>
                    </a:p>
                  </a:txBody>
                  <a:tcPr anchor="ctr"/>
                </a:tc>
                <a:extLst>
                  <a:ext uri="{0D108BD9-81ED-4DB2-BD59-A6C34878D82A}">
                    <a16:rowId xmlns:a16="http://schemas.microsoft.com/office/drawing/2014/main" val="1976170170"/>
                  </a:ext>
                </a:extLst>
              </a:tr>
            </a:tbl>
          </a:graphicData>
        </a:graphic>
      </p:graphicFrame>
      <p:sp>
        <p:nvSpPr>
          <p:cNvPr id="11" name="コンテンツ プレースホルダー 5">
            <a:extLst>
              <a:ext uri="{FF2B5EF4-FFF2-40B4-BE49-F238E27FC236}">
                <a16:creationId xmlns:a16="http://schemas.microsoft.com/office/drawing/2014/main" id="{DA3A733D-6BF4-50A6-179F-E8BE9BED0519}"/>
              </a:ext>
            </a:extLst>
          </p:cNvPr>
          <p:cNvSpPr txBox="1">
            <a:spLocks/>
          </p:cNvSpPr>
          <p:nvPr/>
        </p:nvSpPr>
        <p:spPr>
          <a:xfrm>
            <a:off x="287524" y="2714596"/>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12" name="テキスト ボックス 11">
            <a:extLst>
              <a:ext uri="{FF2B5EF4-FFF2-40B4-BE49-F238E27FC236}">
                <a16:creationId xmlns:a16="http://schemas.microsoft.com/office/drawing/2014/main" id="{6FC4888A-86F3-1169-AFF9-9C6C006F7D7E}"/>
              </a:ext>
            </a:extLst>
          </p:cNvPr>
          <p:cNvSpPr txBox="1"/>
          <p:nvPr/>
        </p:nvSpPr>
        <p:spPr>
          <a:xfrm>
            <a:off x="260024" y="2896947"/>
            <a:ext cx="8704464" cy="430887"/>
          </a:xfrm>
          <a:prstGeom prst="rect">
            <a:avLst/>
          </a:prstGeom>
          <a:noFill/>
        </p:spPr>
        <p:txBody>
          <a:bodyPr wrap="square">
            <a:spAutoFit/>
          </a:bodyPr>
          <a:lstStyle/>
          <a:p>
            <a:r>
              <a:rPr kumimoji="1" lang="ja-JP" altLang="en-US" sz="1100" dirty="0">
                <a:latin typeface="+mn-ea"/>
              </a:rPr>
              <a:t>・リースを含む契約について「リースを構成する部分」と「リースを構成しない部分」とに分けて会計処理を行う</a:t>
            </a:r>
            <a:r>
              <a:rPr kumimoji="1" lang="zh-TW" altLang="en-US" sz="1100" dirty="0">
                <a:latin typeface="+mn-ea"/>
              </a:rPr>
              <a:t>（会計基準</a:t>
            </a:r>
            <a:r>
              <a:rPr kumimoji="1" lang="en-US" altLang="zh-TW" sz="1100" dirty="0">
                <a:latin typeface="+mn-ea"/>
              </a:rPr>
              <a:t>28</a:t>
            </a:r>
            <a:r>
              <a:rPr kumimoji="1" lang="zh-TW" altLang="en-US" sz="1100" dirty="0">
                <a:latin typeface="+mn-ea"/>
              </a:rPr>
              <a:t>項）</a:t>
            </a:r>
            <a:endParaRPr kumimoji="1" lang="en-US" altLang="zh-TW" sz="1100" dirty="0">
              <a:latin typeface="+mn-ea"/>
            </a:endParaRPr>
          </a:p>
          <a:p>
            <a:r>
              <a:rPr lang="ja-JP" altLang="en-US" sz="1100" dirty="0">
                <a:latin typeface="+mn-ea"/>
              </a:rPr>
              <a:t>・「リースを構成する部分」と「リースを構成しない部分」の金額は独立価格の比率で配分する（適用指針</a:t>
            </a:r>
            <a:r>
              <a:rPr lang="en-US" altLang="ja-JP" sz="1100" dirty="0">
                <a:latin typeface="+mn-ea"/>
              </a:rPr>
              <a:t>11</a:t>
            </a:r>
            <a:r>
              <a:rPr lang="ja-JP" altLang="en-US" sz="1100" dirty="0">
                <a:latin typeface="+mn-ea"/>
              </a:rPr>
              <a:t>項）</a:t>
            </a:r>
            <a:endParaRPr kumimoji="1" lang="ja-JP" altLang="en-US" sz="1100" dirty="0">
              <a:latin typeface="+mn-ea"/>
            </a:endParaRPr>
          </a:p>
        </p:txBody>
      </p:sp>
    </p:spTree>
    <p:extLst>
      <p:ext uri="{BB962C8B-B14F-4D97-AF65-F5344CB8AC3E}">
        <p14:creationId xmlns:p14="http://schemas.microsoft.com/office/powerpoint/2010/main" val="300434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4</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電債管理システム</a:t>
            </a:r>
            <a:endParaRPr lang="en-US" altLang="ja-JP" dirty="0"/>
          </a:p>
          <a:p>
            <a:pPr>
              <a:lnSpc>
                <a:spcPct val="150000"/>
              </a:lnSpc>
              <a:spcAft>
                <a:spcPts val="400"/>
              </a:spcAft>
            </a:pPr>
            <a:r>
              <a:rPr lang="ja-JP" altLang="en-US" sz="1200" dirty="0"/>
              <a:t>手形の廃止と電債管理システムについて </a:t>
            </a:r>
            <a:endParaRPr lang="en-US" altLang="ja-JP" sz="1200" dirty="0"/>
          </a:p>
          <a:p>
            <a:pPr>
              <a:lnSpc>
                <a:spcPct val="150000"/>
              </a:lnSpc>
              <a:spcAft>
                <a:spcPts val="400"/>
              </a:spcAft>
            </a:pPr>
            <a:r>
              <a:rPr lang="ja-JP" altLang="en-US" sz="1200" dirty="0"/>
              <a:t>　１．手形の廃止と電債管理システム</a:t>
            </a:r>
            <a:endParaRPr lang="en-US" altLang="ja-JP" sz="1200" dirty="0"/>
          </a:p>
          <a:p>
            <a:pPr>
              <a:lnSpc>
                <a:spcPct val="150000"/>
              </a:lnSpc>
              <a:spcAft>
                <a:spcPts val="400"/>
              </a:spcAft>
            </a:pPr>
            <a:r>
              <a:rPr lang="ja-JP" altLang="en-US" sz="1200" dirty="0">
                <a:solidFill>
                  <a:srgbClr val="92D050"/>
                </a:solidFill>
              </a:rPr>
              <a:t>　</a:t>
            </a:r>
            <a:r>
              <a:rPr lang="ja-JP" altLang="en-US" sz="1200" dirty="0"/>
              <a:t>２．ロードマップ</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946812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74AD7-1EF9-17F2-7607-F7A47BD4A98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829412-7905-4592-B431-A90952F1E850}"/>
              </a:ext>
            </a:extLst>
          </p:cNvPr>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4" name="タイトル 3">
            <a:extLst>
              <a:ext uri="{FF2B5EF4-FFF2-40B4-BE49-F238E27FC236}">
                <a16:creationId xmlns:a16="http://schemas.microsoft.com/office/drawing/2014/main" id="{C86C52BA-B29F-C62B-5957-386571FDB9A3}"/>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１．リース</a:t>
            </a:r>
            <a:r>
              <a:rPr lang="en-US" altLang="ja-JP" sz="1600" dirty="0"/>
              <a:t>/</a:t>
            </a:r>
            <a:r>
              <a:rPr lang="ja-JP" altLang="en-US" sz="1600" dirty="0"/>
              <a:t>サービスの区分</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AC8670BA-3AB0-60D3-BCFF-EE5F3F3CE4A8}"/>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pic>
        <p:nvPicPr>
          <p:cNvPr id="3" name="図 2">
            <a:extLst>
              <a:ext uri="{FF2B5EF4-FFF2-40B4-BE49-F238E27FC236}">
                <a16:creationId xmlns:a16="http://schemas.microsoft.com/office/drawing/2014/main" id="{B9EA75BD-C796-F4B6-4E3D-DD101812248E}"/>
              </a:ext>
            </a:extLst>
          </p:cNvPr>
          <p:cNvPicPr>
            <a:picLocks/>
          </p:cNvPicPr>
          <p:nvPr/>
        </p:nvPicPr>
        <p:blipFill>
          <a:blip r:embed="rId3"/>
          <a:stretch>
            <a:fillRect/>
          </a:stretch>
        </p:blipFill>
        <p:spPr>
          <a:xfrm>
            <a:off x="5004000" y="1308258"/>
            <a:ext cx="3718800" cy="2235600"/>
          </a:xfrm>
          <a:prstGeom prst="rect">
            <a:avLst/>
          </a:prstGeom>
        </p:spPr>
      </p:pic>
      <p:sp>
        <p:nvSpPr>
          <p:cNvPr id="7" name="テキスト プレースホルダー 2">
            <a:extLst>
              <a:ext uri="{FF2B5EF4-FFF2-40B4-BE49-F238E27FC236}">
                <a16:creationId xmlns:a16="http://schemas.microsoft.com/office/drawing/2014/main" id="{DA97568D-97E4-7296-25AB-E3049A66CB8A}"/>
              </a:ext>
            </a:extLst>
          </p:cNvPr>
          <p:cNvSpPr txBox="1">
            <a:spLocks/>
          </p:cNvSpPr>
          <p:nvPr/>
        </p:nvSpPr>
        <p:spPr>
          <a:xfrm>
            <a:off x="323528" y="1118535"/>
            <a:ext cx="3925949" cy="94263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＜適用指針（設例７）前提条件＞</a:t>
            </a:r>
            <a:endParaRPr lang="en-US" altLang="ja-JP"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・リースを構成する部分：</a:t>
            </a:r>
            <a:r>
              <a:rPr lang="en-US" altLang="ja-JP" sz="1000" b="1" dirty="0">
                <a:solidFill>
                  <a:schemeClr val="tx1">
                    <a:lumMod val="75000"/>
                    <a:lumOff val="25000"/>
                  </a:schemeClr>
                </a:solidFill>
              </a:rPr>
              <a:t>64,800</a:t>
            </a:r>
            <a:r>
              <a:rPr lang="ja-JP" altLang="en-US" sz="1000" b="1" dirty="0">
                <a:solidFill>
                  <a:schemeClr val="tx1">
                    <a:lumMod val="75000"/>
                    <a:lumOff val="25000"/>
                  </a:schemeClr>
                </a:solidFill>
              </a:rPr>
              <a:t>千円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・リースを構成しない部分：</a:t>
            </a:r>
            <a:r>
              <a:rPr lang="en-US" altLang="ja-JP" sz="1000" b="1" dirty="0">
                <a:solidFill>
                  <a:schemeClr val="tx1">
                    <a:lumMod val="75000"/>
                    <a:lumOff val="25000"/>
                  </a:schemeClr>
                </a:solidFill>
              </a:rPr>
              <a:t>16,200</a:t>
            </a:r>
            <a:r>
              <a:rPr lang="ja-JP" altLang="en-US" sz="1000" b="1" dirty="0">
                <a:solidFill>
                  <a:schemeClr val="tx1">
                    <a:lumMod val="75000"/>
                    <a:lumOff val="25000"/>
                  </a:schemeClr>
                </a:solidFill>
              </a:rPr>
              <a:t>千円</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・リース期間：５年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・契約対価：</a:t>
            </a:r>
            <a:r>
              <a:rPr lang="en-US" altLang="ja-JP" sz="1000" b="1" dirty="0">
                <a:solidFill>
                  <a:schemeClr val="tx1">
                    <a:lumMod val="75000"/>
                    <a:lumOff val="25000"/>
                  </a:schemeClr>
                </a:solidFill>
              </a:rPr>
              <a:t>81,000</a:t>
            </a:r>
            <a:r>
              <a:rPr lang="ja-JP" altLang="en-US" sz="1000" b="1" dirty="0">
                <a:solidFill>
                  <a:schemeClr val="tx1">
                    <a:lumMod val="75000"/>
                    <a:lumOff val="25000"/>
                  </a:schemeClr>
                </a:solidFill>
              </a:rPr>
              <a:t>千円　各半期末に</a:t>
            </a:r>
            <a:r>
              <a:rPr lang="en-US" altLang="ja-JP" sz="1000" b="1" dirty="0">
                <a:solidFill>
                  <a:schemeClr val="tx1">
                    <a:lumMod val="75000"/>
                    <a:lumOff val="25000"/>
                  </a:schemeClr>
                </a:solidFill>
              </a:rPr>
              <a:t>8,100</a:t>
            </a:r>
            <a:r>
              <a:rPr lang="ja-JP" altLang="en-US" sz="1000" b="1" dirty="0">
                <a:solidFill>
                  <a:schemeClr val="tx1">
                    <a:lumMod val="75000"/>
                    <a:lumOff val="25000"/>
                  </a:schemeClr>
                </a:solidFill>
              </a:rPr>
              <a:t>千円ずつ支払　　</a:t>
            </a:r>
          </a:p>
        </p:txBody>
      </p:sp>
      <p:graphicFrame>
        <p:nvGraphicFramePr>
          <p:cNvPr id="8" name="表 7">
            <a:extLst>
              <a:ext uri="{FF2B5EF4-FFF2-40B4-BE49-F238E27FC236}">
                <a16:creationId xmlns:a16="http://schemas.microsoft.com/office/drawing/2014/main" id="{58580D10-10EA-80C9-6993-70FAFC95CC8C}"/>
              </a:ext>
            </a:extLst>
          </p:cNvPr>
          <p:cNvGraphicFramePr>
            <a:graphicFrameLocks noGrp="1"/>
          </p:cNvGraphicFramePr>
          <p:nvPr/>
        </p:nvGraphicFramePr>
        <p:xfrm>
          <a:off x="331557" y="2061167"/>
          <a:ext cx="4558908" cy="1518696"/>
        </p:xfrm>
        <a:graphic>
          <a:graphicData uri="http://schemas.openxmlformats.org/drawingml/2006/table">
            <a:tbl>
              <a:tblPr firstRow="1" bandRow="1">
                <a:tableStyleId>{21E4AEA4-8DFA-4A89-87EB-49C32662AFE0}</a:tableStyleId>
              </a:tblPr>
              <a:tblGrid>
                <a:gridCol w="841303">
                  <a:extLst>
                    <a:ext uri="{9D8B030D-6E8A-4147-A177-3AD203B41FA5}">
                      <a16:colId xmlns:a16="http://schemas.microsoft.com/office/drawing/2014/main" val="2364541098"/>
                    </a:ext>
                  </a:extLst>
                </a:gridCol>
                <a:gridCol w="3717605">
                  <a:extLst>
                    <a:ext uri="{9D8B030D-6E8A-4147-A177-3AD203B41FA5}">
                      <a16:colId xmlns:a16="http://schemas.microsoft.com/office/drawing/2014/main" val="2700584936"/>
                    </a:ext>
                  </a:extLst>
                </a:gridCol>
              </a:tblGrid>
              <a:tr h="194828">
                <a:tc>
                  <a:txBody>
                    <a:bodyPr/>
                    <a:lstStyle/>
                    <a:p>
                      <a:pPr algn="ctr"/>
                      <a:endParaRPr kumimoji="1" lang="en-US" altLang="ja-JP" sz="800" b="1" dirty="0">
                        <a:solidFill>
                          <a:schemeClr val="bg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800" b="1" dirty="0">
                          <a:solidFill>
                            <a:schemeClr val="bg1"/>
                          </a:solidFill>
                        </a:rPr>
                        <a:t>仕訳</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621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mn-ea"/>
                          <a:ea typeface="+mn-ea"/>
                        </a:rPr>
                        <a:t>契約時</a:t>
                      </a:r>
                      <a:endParaRPr kumimoji="1" lang="en-US" altLang="ja-JP" sz="800" b="1" dirty="0">
                        <a:solidFill>
                          <a:schemeClr val="tx1">
                            <a:lumMod val="75000"/>
                            <a:lumOff val="25000"/>
                          </a:schemeClr>
                        </a:solidFill>
                        <a:latin typeface="+mn-ea"/>
                        <a:ea typeface="+mn-ea"/>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rPr>
                        <a:t>使用権資産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　／　リース負債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lumMod val="75000"/>
                              <a:lumOff val="25000"/>
                            </a:schemeClr>
                          </a:solidFill>
                          <a:latin typeface="+mn-ea"/>
                          <a:ea typeface="+mn-ea"/>
                        </a:rPr>
                        <a:t>※</a:t>
                      </a:r>
                      <a:r>
                        <a:rPr kumimoji="1" lang="ja-JP" altLang="en-US" sz="800" b="0" dirty="0">
                          <a:solidFill>
                            <a:schemeClr val="tx1">
                              <a:lumMod val="75000"/>
                              <a:lumOff val="25000"/>
                            </a:schemeClr>
                          </a:solidFill>
                          <a:latin typeface="+mn-ea"/>
                          <a:ea typeface="+mn-ea"/>
                        </a:rPr>
                        <a:t>契約における対価のうち、リースを構成する部分に配分したリース負債</a:t>
                      </a:r>
                      <a:endParaRPr kumimoji="1" lang="en-US" altLang="ja-JP" sz="800" b="0" dirty="0">
                        <a:solidFill>
                          <a:schemeClr val="tx1">
                            <a:lumMod val="75000"/>
                            <a:lumOff val="25000"/>
                          </a:schemeClr>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latin typeface="+mn-ea"/>
                          <a:ea typeface="+mn-ea"/>
                        </a:rPr>
                        <a:t>　および使用権資産を計上する</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r h="702155">
                <a:tc>
                  <a:txBody>
                    <a:bodyPr/>
                    <a:lstStyle/>
                    <a:p>
                      <a:pPr algn="ctr"/>
                      <a:r>
                        <a:rPr kumimoji="1" lang="ja-JP" altLang="en-US" sz="800" b="1" dirty="0">
                          <a:solidFill>
                            <a:schemeClr val="tx1">
                              <a:lumMod val="75000"/>
                              <a:lumOff val="25000"/>
                            </a:schemeClr>
                          </a:solidFill>
                          <a:latin typeface="+mn-ea"/>
                          <a:ea typeface="+mn-ea"/>
                        </a:rPr>
                        <a:t>支払時</a:t>
                      </a:r>
                      <a:endParaRPr kumimoji="1" lang="en-US" altLang="ja-JP" sz="800" b="1" dirty="0">
                        <a:solidFill>
                          <a:schemeClr val="tx1">
                            <a:lumMod val="75000"/>
                            <a:lumOff val="25000"/>
                          </a:schemeClr>
                        </a:solidFill>
                        <a:latin typeface="+mn-ea"/>
                        <a:ea typeface="+mn-ea"/>
                      </a:endParaRPr>
                    </a:p>
                    <a:p>
                      <a:pPr algn="ctr"/>
                      <a:r>
                        <a:rPr kumimoji="1" lang="ja-JP" altLang="en-US" sz="800" b="1" dirty="0">
                          <a:solidFill>
                            <a:schemeClr val="tx1">
                              <a:lumMod val="75000"/>
                              <a:lumOff val="25000"/>
                            </a:schemeClr>
                          </a:solidFill>
                          <a:latin typeface="+mn-ea"/>
                          <a:ea typeface="+mn-ea"/>
                        </a:rPr>
                        <a:t>（１回目）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800" b="0" dirty="0">
                          <a:solidFill>
                            <a:schemeClr val="tx1">
                              <a:lumMod val="75000"/>
                              <a:lumOff val="25000"/>
                            </a:schemeClr>
                          </a:solidFill>
                        </a:rPr>
                        <a:t>リース負債　</a:t>
                      </a:r>
                      <a:r>
                        <a:rPr kumimoji="1" lang="en-US" altLang="ja-JP" sz="800" b="0" dirty="0">
                          <a:solidFill>
                            <a:schemeClr val="tx1">
                              <a:lumMod val="75000"/>
                              <a:lumOff val="25000"/>
                            </a:schemeClr>
                          </a:solidFill>
                        </a:rPr>
                        <a:t>6,480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１） ／現預金　　</a:t>
                      </a:r>
                      <a:r>
                        <a:rPr kumimoji="1" lang="en-US" altLang="ja-JP" sz="800" b="0" dirty="0">
                          <a:solidFill>
                            <a:schemeClr val="tx1">
                              <a:lumMod val="75000"/>
                              <a:lumOff val="25000"/>
                            </a:schemeClr>
                          </a:solidFill>
                        </a:rPr>
                        <a:t>8,100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algn="l"/>
                      <a:r>
                        <a:rPr kumimoji="1" lang="ja-JP" altLang="en-US" sz="800" b="0" dirty="0">
                          <a:solidFill>
                            <a:schemeClr val="tx1">
                              <a:lumMod val="75000"/>
                              <a:lumOff val="25000"/>
                            </a:schemeClr>
                          </a:solidFill>
                        </a:rPr>
                        <a:t>費用　　　　</a:t>
                      </a:r>
                      <a:r>
                        <a:rPr kumimoji="1" lang="en-US" altLang="ja-JP" sz="800" b="0" dirty="0">
                          <a:solidFill>
                            <a:schemeClr val="tx1">
                              <a:lumMod val="75000"/>
                              <a:lumOff val="25000"/>
                            </a:schemeClr>
                          </a:solidFill>
                        </a:rPr>
                        <a:t>1,620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２）</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424151274"/>
                  </a:ext>
                </a:extLst>
              </a:tr>
            </a:tbl>
          </a:graphicData>
        </a:graphic>
      </p:graphicFrame>
      <p:sp>
        <p:nvSpPr>
          <p:cNvPr id="9" name="テキスト ボックス 8">
            <a:extLst>
              <a:ext uri="{FF2B5EF4-FFF2-40B4-BE49-F238E27FC236}">
                <a16:creationId xmlns:a16="http://schemas.microsoft.com/office/drawing/2014/main" id="{8EC3F20C-E74B-E528-6E40-33681EDDEF61}"/>
              </a:ext>
            </a:extLst>
          </p:cNvPr>
          <p:cNvSpPr txBox="1"/>
          <p:nvPr/>
        </p:nvSpPr>
        <p:spPr>
          <a:xfrm>
            <a:off x="240546" y="4039203"/>
            <a:ext cx="4558908" cy="584775"/>
          </a:xfrm>
          <a:prstGeom prst="rect">
            <a:avLst/>
          </a:prstGeom>
          <a:noFill/>
        </p:spPr>
        <p:txBody>
          <a:bodyPr wrap="square" rtlCol="0">
            <a:spAutoFit/>
          </a:bodyPr>
          <a:lstStyle/>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１</a:t>
            </a:r>
            <a:r>
              <a:rPr lang="ja-JP" altLang="en-US" sz="800" dirty="0">
                <a:solidFill>
                  <a:schemeClr val="tx1">
                    <a:lumMod val="75000"/>
                    <a:lumOff val="25000"/>
                  </a:schemeClr>
                </a:solidFill>
                <a:latin typeface="+mn-ea"/>
              </a:rPr>
              <a:t> </a:t>
            </a:r>
            <a:r>
              <a:rPr kumimoji="1" lang="ja-JP" altLang="en-US" sz="800" dirty="0">
                <a:solidFill>
                  <a:schemeClr val="tx1">
                    <a:lumMod val="75000"/>
                    <a:lumOff val="25000"/>
                  </a:schemeClr>
                </a:solidFill>
                <a:latin typeface="+mn-ea"/>
              </a:rPr>
              <a:t>リース負債の返済額（</a:t>
            </a:r>
            <a:r>
              <a:rPr kumimoji="1" lang="en-US" altLang="ja-JP" sz="800" dirty="0">
                <a:solidFill>
                  <a:schemeClr val="tx1">
                    <a:lumMod val="75000"/>
                    <a:lumOff val="25000"/>
                  </a:schemeClr>
                </a:solidFill>
                <a:latin typeface="+mn-ea"/>
              </a:rPr>
              <a:t>64,800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6,480 </a:t>
            </a:r>
            <a:r>
              <a:rPr kumimoji="1" lang="ja-JP" altLang="en-US" sz="800" dirty="0">
                <a:solidFill>
                  <a:schemeClr val="tx1">
                    <a:lumMod val="75000"/>
                    <a:lumOff val="25000"/>
                  </a:schemeClr>
                </a:solidFill>
                <a:latin typeface="+mn-ea"/>
              </a:rPr>
              <a:t>千円）</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lang="ja-JP" altLang="en-US" sz="800" dirty="0">
                <a:solidFill>
                  <a:schemeClr val="tx1">
                    <a:lumMod val="75000"/>
                    <a:lumOff val="25000"/>
                  </a:schemeClr>
                </a:solidFill>
                <a:latin typeface="+mn-ea"/>
              </a:rPr>
              <a:t>２</a:t>
            </a:r>
            <a:r>
              <a:rPr kumimoji="1" lang="ja-JP" altLang="en-US" sz="800" dirty="0">
                <a:solidFill>
                  <a:schemeClr val="tx1">
                    <a:lumMod val="75000"/>
                    <a:lumOff val="25000"/>
                  </a:schemeClr>
                </a:solidFill>
                <a:latin typeface="+mn-ea"/>
              </a:rPr>
              <a:t> 契約における対価のうち、リースを構成しない部分に配分した金額</a:t>
            </a:r>
            <a:endParaRPr lang="en-US" altLang="ja-JP" sz="800" dirty="0">
              <a:solidFill>
                <a:schemeClr val="tx1">
                  <a:lumMod val="75000"/>
                  <a:lumOff val="25000"/>
                </a:schemeClr>
              </a:solidFill>
              <a:latin typeface="+mn-ea"/>
            </a:endParaRPr>
          </a:p>
          <a:p>
            <a:r>
              <a:rPr kumimoji="1" lang="ja-JP" altLang="en-US" sz="800" dirty="0">
                <a:solidFill>
                  <a:schemeClr val="tx1">
                    <a:lumMod val="75000"/>
                    <a:lumOff val="25000"/>
                  </a:schemeClr>
                </a:solidFill>
                <a:latin typeface="+mn-ea"/>
              </a:rPr>
              <a:t>　　（</a:t>
            </a:r>
            <a:r>
              <a:rPr kumimoji="1" lang="en-US" altLang="ja-JP" sz="800" dirty="0">
                <a:solidFill>
                  <a:schemeClr val="tx1">
                    <a:lumMod val="75000"/>
                    <a:lumOff val="25000"/>
                  </a:schemeClr>
                </a:solidFill>
                <a:latin typeface="+mn-ea"/>
              </a:rPr>
              <a:t>16,200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1,620 </a:t>
            </a:r>
            <a:r>
              <a:rPr kumimoji="1" lang="ja-JP" altLang="en-US" sz="800" dirty="0">
                <a:solidFill>
                  <a:schemeClr val="tx1">
                    <a:lumMod val="75000"/>
                    <a:lumOff val="25000"/>
                  </a:schemeClr>
                </a:solidFill>
                <a:latin typeface="+mn-ea"/>
              </a:rPr>
              <a:t>千円）は、</a:t>
            </a:r>
            <a:endParaRPr lang="en-US" altLang="ja-JP" sz="800" dirty="0">
              <a:solidFill>
                <a:schemeClr val="tx1">
                  <a:lumMod val="75000"/>
                  <a:lumOff val="25000"/>
                </a:schemeClr>
              </a:solidFill>
              <a:latin typeface="+mn-ea"/>
            </a:endParaRPr>
          </a:p>
          <a:p>
            <a:r>
              <a:rPr lang="ja-JP" altLang="en-US" sz="800" b="1" dirty="0">
                <a:solidFill>
                  <a:schemeClr val="tx1">
                    <a:lumMod val="75000"/>
                    <a:lumOff val="25000"/>
                  </a:schemeClr>
                </a:solidFill>
                <a:latin typeface="+mn-ea"/>
              </a:rPr>
              <a:t>　　 </a:t>
            </a:r>
            <a:r>
              <a:rPr lang="ja-JP" altLang="en-US" sz="800" b="1" dirty="0">
                <a:solidFill>
                  <a:schemeClr val="accent3"/>
                </a:solidFill>
                <a:latin typeface="+mn-ea"/>
              </a:rPr>
              <a:t>サービス費用科目で</a:t>
            </a:r>
            <a:r>
              <a:rPr kumimoji="1" lang="ja-JP" altLang="en-US" sz="800" b="1" dirty="0">
                <a:solidFill>
                  <a:schemeClr val="accent3"/>
                </a:solidFill>
                <a:latin typeface="+mn-ea"/>
              </a:rPr>
              <a:t>計上</a:t>
            </a:r>
            <a:r>
              <a:rPr lang="ja-JP" altLang="en-US" sz="800" dirty="0">
                <a:solidFill>
                  <a:schemeClr val="tx1">
                    <a:lumMod val="75000"/>
                    <a:lumOff val="25000"/>
                  </a:schemeClr>
                </a:solidFill>
                <a:latin typeface="+mn-ea"/>
              </a:rPr>
              <a:t>します</a:t>
            </a:r>
            <a:endParaRPr kumimoji="1" lang="ja-JP" altLang="en-US" sz="800" dirty="0">
              <a:solidFill>
                <a:schemeClr val="tx1">
                  <a:lumMod val="75000"/>
                  <a:lumOff val="25000"/>
                </a:schemeClr>
              </a:solidFill>
              <a:latin typeface="+mn-ea"/>
            </a:endParaRPr>
          </a:p>
        </p:txBody>
      </p:sp>
      <p:sp>
        <p:nvSpPr>
          <p:cNvPr id="10" name="テキスト プレースホルダー 2">
            <a:extLst>
              <a:ext uri="{FF2B5EF4-FFF2-40B4-BE49-F238E27FC236}">
                <a16:creationId xmlns:a16="http://schemas.microsoft.com/office/drawing/2014/main" id="{2E06D060-F780-F043-7076-CA6B6E164300}"/>
              </a:ext>
            </a:extLst>
          </p:cNvPr>
          <p:cNvSpPr txBox="1">
            <a:spLocks/>
          </p:cNvSpPr>
          <p:nvPr/>
        </p:nvSpPr>
        <p:spPr>
          <a:xfrm>
            <a:off x="5004048" y="1075250"/>
            <a:ext cx="3515546" cy="45026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u="sng" dirty="0">
                <a:solidFill>
                  <a:schemeClr val="tx1">
                    <a:lumMod val="75000"/>
                    <a:lumOff val="25000"/>
                  </a:schemeClr>
                </a:solidFill>
              </a:rPr>
              <a:t>■リース仕訳パターンマスタ</a:t>
            </a:r>
            <a:endParaRPr lang="en-US" altLang="ja-JP" sz="1000" u="sng" dirty="0">
              <a:solidFill>
                <a:schemeClr val="tx1">
                  <a:lumMod val="75000"/>
                  <a:lumOff val="25000"/>
                </a:schemeClr>
              </a:solidFill>
            </a:endParaRPr>
          </a:p>
        </p:txBody>
      </p:sp>
      <p:sp>
        <p:nvSpPr>
          <p:cNvPr id="11" name="線吹き出し 2 (枠付き) 7">
            <a:extLst>
              <a:ext uri="{FF2B5EF4-FFF2-40B4-BE49-F238E27FC236}">
                <a16:creationId xmlns:a16="http://schemas.microsoft.com/office/drawing/2014/main" id="{8D4BF26A-56E7-C6CB-DACB-0FD70C692F2F}"/>
              </a:ext>
            </a:extLst>
          </p:cNvPr>
          <p:cNvSpPr/>
          <p:nvPr/>
        </p:nvSpPr>
        <p:spPr>
          <a:xfrm>
            <a:off x="5081988" y="3903898"/>
            <a:ext cx="3821466" cy="756084"/>
          </a:xfrm>
          <a:prstGeom prst="borderCallout2">
            <a:avLst>
              <a:gd name="adj1" fmla="val -4632"/>
              <a:gd name="adj2" fmla="val 23726"/>
              <a:gd name="adj3" fmla="val -23389"/>
              <a:gd name="adj4" fmla="val 20987"/>
              <a:gd name="adj5" fmla="val -53220"/>
              <a:gd name="adj6" fmla="val 1938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リース仕訳パターンマスタに以下の科目を追加します</a:t>
            </a:r>
            <a:endParaRPr kumimoji="1" lang="en-US" altLang="ja-JP" sz="900" dirty="0"/>
          </a:p>
          <a:p>
            <a:r>
              <a:rPr lang="ja-JP" altLang="en-US" sz="900" dirty="0">
                <a:solidFill>
                  <a:schemeClr val="bg1"/>
                </a:solidFill>
              </a:rPr>
              <a:t>・サービス費用（非製造）</a:t>
            </a:r>
            <a:endParaRPr lang="en-US" altLang="ja-JP" sz="900" dirty="0">
              <a:solidFill>
                <a:schemeClr val="bg1"/>
              </a:solidFill>
            </a:endParaRPr>
          </a:p>
          <a:p>
            <a:r>
              <a:rPr kumimoji="1" lang="ja-JP" altLang="en-US" sz="900" dirty="0">
                <a:solidFill>
                  <a:schemeClr val="bg1"/>
                </a:solidFill>
              </a:rPr>
              <a:t>・</a:t>
            </a:r>
            <a:r>
              <a:rPr lang="ja-JP" altLang="en-US" sz="900" dirty="0">
                <a:solidFill>
                  <a:schemeClr val="bg1"/>
                </a:solidFill>
              </a:rPr>
              <a:t>サービス</a:t>
            </a:r>
            <a:r>
              <a:rPr kumimoji="1" lang="ja-JP" altLang="en-US" sz="900" dirty="0">
                <a:solidFill>
                  <a:schemeClr val="bg1"/>
                </a:solidFill>
              </a:rPr>
              <a:t>費用（製造）</a:t>
            </a:r>
            <a:endParaRPr kumimoji="1" lang="en-US" altLang="ja-JP" sz="900" dirty="0">
              <a:solidFill>
                <a:schemeClr val="bg1"/>
              </a:solidFill>
            </a:endParaRPr>
          </a:p>
          <a:p>
            <a:r>
              <a:rPr kumimoji="1" lang="ja-JP" altLang="en-US" sz="900" dirty="0">
                <a:solidFill>
                  <a:schemeClr val="bg1"/>
                </a:solidFill>
              </a:rPr>
              <a:t>「リースを構成しない部分」をサービス費用科目で計上します</a:t>
            </a:r>
            <a:endParaRPr kumimoji="1" lang="en-US" altLang="ja-JP" sz="900" dirty="0">
              <a:solidFill>
                <a:schemeClr val="bg1"/>
              </a:solidFill>
            </a:endParaRPr>
          </a:p>
        </p:txBody>
      </p:sp>
      <p:pic>
        <p:nvPicPr>
          <p:cNvPr id="12" name="図 11">
            <a:extLst>
              <a:ext uri="{FF2B5EF4-FFF2-40B4-BE49-F238E27FC236}">
                <a16:creationId xmlns:a16="http://schemas.microsoft.com/office/drawing/2014/main" id="{8F90AAFD-E7DE-3E9A-0023-0F26B3572AEF}"/>
              </a:ext>
            </a:extLst>
          </p:cNvPr>
          <p:cNvPicPr>
            <a:picLocks noChangeAspect="1"/>
          </p:cNvPicPr>
          <p:nvPr/>
        </p:nvPicPr>
        <p:blipFill>
          <a:blip r:embed="rId4"/>
          <a:stretch>
            <a:fillRect/>
          </a:stretch>
        </p:blipFill>
        <p:spPr>
          <a:xfrm>
            <a:off x="4312970" y="3322827"/>
            <a:ext cx="4525006" cy="381053"/>
          </a:xfrm>
          <a:prstGeom prst="rect">
            <a:avLst/>
          </a:prstGeom>
          <a:ln>
            <a:solidFill>
              <a:schemeClr val="tx1"/>
            </a:solidFill>
          </a:ln>
        </p:spPr>
      </p:pic>
      <p:sp>
        <p:nvSpPr>
          <p:cNvPr id="13" name="正方形/長方形 12">
            <a:extLst>
              <a:ext uri="{FF2B5EF4-FFF2-40B4-BE49-F238E27FC236}">
                <a16:creationId xmlns:a16="http://schemas.microsoft.com/office/drawing/2014/main" id="{F89C2FD6-F826-1D29-51F4-23E1ACB2CF26}"/>
              </a:ext>
            </a:extLst>
          </p:cNvPr>
          <p:cNvSpPr/>
          <p:nvPr/>
        </p:nvSpPr>
        <p:spPr>
          <a:xfrm>
            <a:off x="4310474" y="3297600"/>
            <a:ext cx="4536000" cy="4062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7745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2622-07A4-15F6-CF7F-87751CBC78B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4B8416-8DE9-0821-B9BA-D89C9D00A379}"/>
              </a:ext>
            </a:extLst>
          </p:cNvPr>
          <p:cNvSpPr>
            <a:spLocks noGrp="1"/>
          </p:cNvSpPr>
          <p:nvPr>
            <p:ph type="sldNum" sz="quarter" idx="12"/>
          </p:nvPr>
        </p:nvSpPr>
        <p:spPr/>
        <p:txBody>
          <a:bodyPr/>
          <a:lstStyle/>
          <a:p>
            <a:fld id="{78AE49ED-73EF-499C-8307-28EB0E7CF529}" type="slidenum">
              <a:rPr kumimoji="1" lang="ja-JP" altLang="en-US" smtClean="0"/>
              <a:t>41</a:t>
            </a:fld>
            <a:endParaRPr kumimoji="1" lang="ja-JP" altLang="en-US" dirty="0"/>
          </a:p>
        </p:txBody>
      </p:sp>
      <p:sp>
        <p:nvSpPr>
          <p:cNvPr id="4" name="タイトル 3">
            <a:extLst>
              <a:ext uri="{FF2B5EF4-FFF2-40B4-BE49-F238E27FC236}">
                <a16:creationId xmlns:a16="http://schemas.microsoft.com/office/drawing/2014/main" id="{37D63156-F661-9647-BEF2-565FFBFFD7DE}"/>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２．使用権資産・リース負債の計上</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74054313-2FF1-D7DD-C6B3-434031864627}"/>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6" name="コンテンツ プレースホルダー 5">
            <a:extLst>
              <a:ext uri="{FF2B5EF4-FFF2-40B4-BE49-F238E27FC236}">
                <a16:creationId xmlns:a16="http://schemas.microsoft.com/office/drawing/2014/main" id="{A27A5562-F961-0620-8E0A-B0A7E3545A9B}"/>
              </a:ext>
            </a:extLst>
          </p:cNvPr>
          <p:cNvSpPr txBox="1">
            <a:spLocks/>
          </p:cNvSpPr>
          <p:nvPr/>
        </p:nvSpPr>
        <p:spPr>
          <a:xfrm>
            <a:off x="326774" y="1095586"/>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graphicFrame>
        <p:nvGraphicFramePr>
          <p:cNvPr id="7" name="表 8">
            <a:extLst>
              <a:ext uri="{FF2B5EF4-FFF2-40B4-BE49-F238E27FC236}">
                <a16:creationId xmlns:a16="http://schemas.microsoft.com/office/drawing/2014/main" id="{8246F7AD-6C2C-95E4-2B5E-72A0CFF49BCA}"/>
              </a:ext>
            </a:extLst>
          </p:cNvPr>
          <p:cNvGraphicFramePr>
            <a:graphicFrameLocks noGrp="1"/>
          </p:cNvGraphicFramePr>
          <p:nvPr/>
        </p:nvGraphicFramePr>
        <p:xfrm>
          <a:off x="310079" y="1347614"/>
          <a:ext cx="8698581" cy="1238533"/>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1746134">
                  <a:extLst>
                    <a:ext uri="{9D8B030D-6E8A-4147-A177-3AD203B41FA5}">
                      <a16:colId xmlns:a16="http://schemas.microsoft.com/office/drawing/2014/main" val="4219559679"/>
                    </a:ext>
                  </a:extLst>
                </a:gridCol>
                <a:gridCol w="5002808">
                  <a:extLst>
                    <a:ext uri="{9D8B030D-6E8A-4147-A177-3AD203B41FA5}">
                      <a16:colId xmlns:a16="http://schemas.microsoft.com/office/drawing/2014/main" val="1341167975"/>
                    </a:ext>
                  </a:extLst>
                </a:gridCol>
                <a:gridCol w="837079">
                  <a:extLst>
                    <a:ext uri="{9D8B030D-6E8A-4147-A177-3AD203B41FA5}">
                      <a16:colId xmlns:a16="http://schemas.microsoft.com/office/drawing/2014/main" val="1341817023"/>
                    </a:ext>
                  </a:extLst>
                </a:gridCol>
                <a:gridCol w="885713">
                  <a:extLst>
                    <a:ext uri="{9D8B030D-6E8A-4147-A177-3AD203B41FA5}">
                      <a16:colId xmlns:a16="http://schemas.microsoft.com/office/drawing/2014/main" val="2783956275"/>
                    </a:ext>
                  </a:extLst>
                </a:gridCol>
              </a:tblGrid>
              <a:tr h="232693">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447916">
                <a:tc>
                  <a:txBody>
                    <a:bodyPr/>
                    <a:lstStyle/>
                    <a:p>
                      <a:r>
                        <a:rPr kumimoji="1" lang="en-US" altLang="ja-JP" sz="900" dirty="0">
                          <a:solidFill>
                            <a:schemeClr val="tx1">
                              <a:lumMod val="75000"/>
                              <a:lumOff val="25000"/>
                            </a:schemeClr>
                          </a:solidFill>
                        </a:rPr>
                        <a:t>1</a:t>
                      </a:r>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b="1" dirty="0">
                          <a:solidFill>
                            <a:schemeClr val="tx1">
                              <a:lumMod val="75000"/>
                              <a:lumOff val="25000"/>
                            </a:schemeClr>
                          </a:solidFill>
                        </a:rPr>
                        <a:t>取得価額相当額</a:t>
                      </a:r>
                      <a:endParaRPr kumimoji="1" lang="ja-JP" altLang="en-US" sz="9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900" b="1" dirty="0">
                          <a:solidFill>
                            <a:schemeClr val="tx1">
                              <a:lumMod val="75000"/>
                              <a:lumOff val="25000"/>
                            </a:schemeClr>
                          </a:solidFill>
                        </a:rPr>
                        <a:t>リースの入力・取込</a:t>
                      </a:r>
                      <a:endParaRPr kumimoji="1" lang="en-US" altLang="ja-JP" sz="900" b="1" dirty="0">
                        <a:solidFill>
                          <a:schemeClr val="tx1">
                            <a:lumMod val="75000"/>
                            <a:lumOff val="25000"/>
                          </a:schemeClr>
                        </a:solidFill>
                      </a:endParaRPr>
                    </a:p>
                    <a:p>
                      <a:r>
                        <a:rPr kumimoji="1" lang="ja-JP" altLang="en-US" sz="900" dirty="0">
                          <a:solidFill>
                            <a:schemeClr val="tx1">
                              <a:lumMod val="75000"/>
                              <a:lumOff val="25000"/>
                            </a:schemeClr>
                          </a:solidFill>
                        </a:rPr>
                        <a:t>税務台帳の</a:t>
                      </a:r>
                      <a:r>
                        <a:rPr kumimoji="1" lang="zh-TW" altLang="en-US" sz="900" dirty="0">
                          <a:solidFill>
                            <a:schemeClr val="tx1">
                              <a:lumMod val="75000"/>
                              <a:lumOff val="25000"/>
                            </a:schemeClr>
                          </a:solidFill>
                        </a:rPr>
                        <a:t>取得価額相当額計算区分</a:t>
                      </a:r>
                      <a:r>
                        <a:rPr kumimoji="1" lang="ja-JP" altLang="en-US" sz="900" dirty="0">
                          <a:solidFill>
                            <a:schemeClr val="tx1">
                              <a:lumMod val="75000"/>
                              <a:lumOff val="25000"/>
                            </a:schemeClr>
                          </a:solidFill>
                        </a:rPr>
                        <a:t>について</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「見積現金購入価額と割引現在価値の小さい方」</a:t>
                      </a:r>
                      <a:r>
                        <a:rPr kumimoji="1" lang="en-US" altLang="ja-JP" sz="900" dirty="0">
                          <a:solidFill>
                            <a:schemeClr val="tx1">
                              <a:lumMod val="75000"/>
                              <a:lumOff val="25000"/>
                            </a:schemeClr>
                          </a:solidFill>
                        </a:rPr>
                        <a:t>or</a:t>
                      </a:r>
                      <a:r>
                        <a:rPr kumimoji="1" lang="ja-JP" altLang="en-US" sz="900" dirty="0">
                          <a:solidFill>
                            <a:schemeClr val="tx1">
                              <a:lumMod val="75000"/>
                              <a:lumOff val="25000"/>
                            </a:schemeClr>
                          </a:solidFill>
                        </a:rPr>
                        <a:t>「割引現在価値」を選択できるように対応</a:t>
                      </a: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900" dirty="0">
                          <a:solidFill>
                            <a:schemeClr val="tx1">
                              <a:lumMod val="75000"/>
                              <a:lumOff val="25000"/>
                            </a:schemeClr>
                          </a:solidFill>
                        </a:rPr>
                        <a:t>〇</a:t>
                      </a:r>
                      <a:endParaRPr kumimoji="1" lang="en-US" altLang="ja-JP"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en-US" altLang="ja-JP" sz="9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8883765"/>
                  </a:ext>
                </a:extLst>
              </a:tr>
              <a:tr h="465352">
                <a:tc>
                  <a:txBody>
                    <a:bodyPr/>
                    <a:lstStyle/>
                    <a:p>
                      <a:r>
                        <a:rPr kumimoji="1" lang="en-US" altLang="ja-JP" sz="900" dirty="0">
                          <a:solidFill>
                            <a:schemeClr val="tx1">
                              <a:lumMod val="75000"/>
                              <a:lumOff val="25000"/>
                            </a:schemeClr>
                          </a:solidFill>
                        </a:rPr>
                        <a:t>2</a:t>
                      </a:r>
                      <a:endParaRPr kumimoji="1" lang="ja-JP" altLang="en-US" sz="900" dirty="0">
                        <a:solidFill>
                          <a:schemeClr val="tx1">
                            <a:lumMod val="75000"/>
                            <a:lumOff val="2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lumMod val="75000"/>
                              <a:lumOff val="25000"/>
                            </a:schemeClr>
                          </a:solidFill>
                        </a:rPr>
                        <a:t>消費税の計上タイミング変更</a:t>
                      </a:r>
                    </a:p>
                  </a:txBody>
                  <a:tcPr anchor="ctr"/>
                </a:tc>
                <a:tc>
                  <a:txBody>
                    <a:bodyPr/>
                    <a:lstStyle/>
                    <a:p>
                      <a:r>
                        <a:rPr kumimoji="1" lang="ja-JP" altLang="en-US" sz="900" b="1" dirty="0">
                          <a:solidFill>
                            <a:schemeClr val="tx1">
                              <a:lumMod val="75000"/>
                              <a:lumOff val="25000"/>
                            </a:schemeClr>
                          </a:solidFill>
                        </a:rPr>
                        <a:t>リース仕訳データ作成</a:t>
                      </a:r>
                      <a:endParaRPr kumimoji="1" lang="en-US" altLang="ja-JP" sz="900" b="1" dirty="0">
                        <a:solidFill>
                          <a:schemeClr val="tx1">
                            <a:lumMod val="75000"/>
                            <a:lumOff val="25000"/>
                          </a:schemeClr>
                        </a:solidFill>
                      </a:endParaRPr>
                    </a:p>
                    <a:p>
                      <a:r>
                        <a:rPr kumimoji="1" lang="ja-JP" altLang="en-US" sz="900" dirty="0">
                          <a:solidFill>
                            <a:schemeClr val="tx1">
                              <a:lumMod val="75000"/>
                              <a:lumOff val="25000"/>
                            </a:schemeClr>
                          </a:solidFill>
                        </a:rPr>
                        <a:t>オペレーティングリースの場合、リース取得仕訳では消費税を計上せず、</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月々の支払仕訳作成時に計上するように対応</a:t>
                      </a:r>
                    </a:p>
                  </a:txBody>
                  <a:tcPr anchor="ctr"/>
                </a:tc>
                <a:tc>
                  <a:txBody>
                    <a:bodyPr/>
                    <a:lstStyle/>
                    <a:p>
                      <a:pPr algn="ctr"/>
                      <a:r>
                        <a:rPr kumimoji="1" lang="ja-JP" altLang="en-US" sz="900" dirty="0">
                          <a:solidFill>
                            <a:schemeClr val="tx1">
                              <a:lumMod val="75000"/>
                              <a:lumOff val="25000"/>
                            </a:schemeClr>
                          </a:solidFill>
                        </a:rPr>
                        <a:t>〇</a:t>
                      </a:r>
                      <a:endParaRPr kumimoji="1" lang="en-US" altLang="ja-JP" sz="900" dirty="0">
                        <a:solidFill>
                          <a:schemeClr val="tx1">
                            <a:lumMod val="75000"/>
                            <a:lumOff val="25000"/>
                          </a:schemeClr>
                        </a:solidFill>
                      </a:endParaRPr>
                    </a:p>
                  </a:txBody>
                  <a:tcPr anchor="ctr"/>
                </a:tc>
                <a:tc>
                  <a:txBody>
                    <a:bodyPr/>
                    <a:lstStyle/>
                    <a:p>
                      <a:pPr algn="ctr"/>
                      <a:r>
                        <a:rPr kumimoji="1" lang="en-US" altLang="ja-JP" sz="900" dirty="0">
                          <a:solidFill>
                            <a:schemeClr val="tx1">
                              <a:lumMod val="75000"/>
                              <a:lumOff val="25000"/>
                            </a:schemeClr>
                          </a:solidFill>
                        </a:rPr>
                        <a:t>-</a:t>
                      </a:r>
                    </a:p>
                  </a:txBody>
                  <a:tcPr anchor="ctr"/>
                </a:tc>
                <a:extLst>
                  <a:ext uri="{0D108BD9-81ED-4DB2-BD59-A6C34878D82A}">
                    <a16:rowId xmlns:a16="http://schemas.microsoft.com/office/drawing/2014/main" val="170354060"/>
                  </a:ext>
                </a:extLst>
              </a:tr>
            </a:tbl>
          </a:graphicData>
        </a:graphic>
      </p:graphicFrame>
      <p:sp>
        <p:nvSpPr>
          <p:cNvPr id="8" name="コンテンツ プレースホルダー 5">
            <a:extLst>
              <a:ext uri="{FF2B5EF4-FFF2-40B4-BE49-F238E27FC236}">
                <a16:creationId xmlns:a16="http://schemas.microsoft.com/office/drawing/2014/main" id="{C22C616D-E74F-B157-AA88-ACCE8BB1C021}"/>
              </a:ext>
            </a:extLst>
          </p:cNvPr>
          <p:cNvSpPr txBox="1">
            <a:spLocks/>
          </p:cNvSpPr>
          <p:nvPr/>
        </p:nvSpPr>
        <p:spPr>
          <a:xfrm>
            <a:off x="300363" y="2643758"/>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9" name="テキスト ボックス 8">
            <a:extLst>
              <a:ext uri="{FF2B5EF4-FFF2-40B4-BE49-F238E27FC236}">
                <a16:creationId xmlns:a16="http://schemas.microsoft.com/office/drawing/2014/main" id="{59DF0B88-AD32-D848-FE44-088610BA6FB3}"/>
              </a:ext>
            </a:extLst>
          </p:cNvPr>
          <p:cNvSpPr txBox="1"/>
          <p:nvPr/>
        </p:nvSpPr>
        <p:spPr>
          <a:xfrm>
            <a:off x="219768" y="2823778"/>
            <a:ext cx="8704464" cy="1107996"/>
          </a:xfrm>
          <a:prstGeom prst="rect">
            <a:avLst/>
          </a:prstGeom>
          <a:noFill/>
        </p:spPr>
        <p:txBody>
          <a:bodyPr wrap="square">
            <a:spAutoFit/>
          </a:bodyPr>
          <a:lstStyle/>
          <a:p>
            <a:r>
              <a:rPr kumimoji="1" lang="ja-JP" altLang="en-US" sz="1100" dirty="0"/>
              <a:t>・取得価額相当額の計算は、「割引現在価値と見積現金購入価格の小さい方」が廃止され割引現在価値のみとなりました</a:t>
            </a:r>
          </a:p>
          <a:p>
            <a:r>
              <a:rPr kumimoji="1" lang="ja-JP" altLang="en-US" sz="1100" dirty="0"/>
              <a:t>　但し税務はこの改正の事実がないため従来通りとします（会計基準</a:t>
            </a:r>
            <a:r>
              <a:rPr kumimoji="1" lang="en-US" altLang="ja-JP" sz="1100" dirty="0"/>
              <a:t>34</a:t>
            </a:r>
            <a:r>
              <a:rPr kumimoji="1" lang="ja-JP" altLang="en-US" sz="1100" dirty="0"/>
              <a:t>項）</a:t>
            </a:r>
            <a:endParaRPr kumimoji="1" lang="en-US" altLang="ja-JP" sz="1100" dirty="0"/>
          </a:p>
          <a:p>
            <a:r>
              <a:rPr lang="ja-JP" altLang="en-US" sz="1100" dirty="0"/>
              <a:t>・令和７年度税制改正では、法人税法上、オペレーティングリース取引（資産の賃貸借のうちファイナンスリース取引以外のもの）は　</a:t>
            </a:r>
            <a:endParaRPr lang="en-US" altLang="ja-JP" sz="1100" dirty="0"/>
          </a:p>
          <a:p>
            <a:r>
              <a:rPr lang="ja-JP" altLang="en-US" sz="1100" dirty="0"/>
              <a:t>　これまで通り賃貸借処理を継続し、賃借料として債務が確定した事業年度毎にその確定額を損金算入する旨が示されました</a:t>
            </a:r>
            <a:endParaRPr lang="en-US" altLang="ja-JP" sz="1100" dirty="0"/>
          </a:p>
          <a:p>
            <a:r>
              <a:rPr lang="ja-JP" altLang="en-US" sz="1100" dirty="0"/>
              <a:t>　消費税で法人税と同様に、会計上資産計上しても、従来通りオペレーティングリース取引ではリース料を支払うべき日に属する</a:t>
            </a:r>
            <a:endParaRPr lang="en-US" altLang="ja-JP" sz="1100" dirty="0"/>
          </a:p>
          <a:p>
            <a:r>
              <a:rPr lang="ja-JP" altLang="en-US" sz="1100" dirty="0"/>
              <a:t>　課税期間において仕入税額控除を適用します</a:t>
            </a:r>
          </a:p>
        </p:txBody>
      </p:sp>
    </p:spTree>
    <p:extLst>
      <p:ext uri="{BB962C8B-B14F-4D97-AF65-F5344CB8AC3E}">
        <p14:creationId xmlns:p14="http://schemas.microsoft.com/office/powerpoint/2010/main" val="2568057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7A199-F6F2-DB5B-5416-D9F20551690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996D93-9E7D-7E55-A75B-12FD8EBB9232}"/>
              </a:ext>
            </a:extLst>
          </p:cNvPr>
          <p:cNvSpPr>
            <a:spLocks noGrp="1"/>
          </p:cNvSpPr>
          <p:nvPr>
            <p:ph type="sldNum" sz="quarter" idx="12"/>
          </p:nvPr>
        </p:nvSpPr>
        <p:spPr/>
        <p:txBody>
          <a:bodyPr/>
          <a:lstStyle/>
          <a:p>
            <a:fld id="{78AE49ED-73EF-499C-8307-28EB0E7CF529}" type="slidenum">
              <a:rPr kumimoji="1" lang="ja-JP" altLang="en-US" smtClean="0"/>
              <a:t>42</a:t>
            </a:fld>
            <a:endParaRPr kumimoji="1" lang="ja-JP" altLang="en-US" dirty="0"/>
          </a:p>
        </p:txBody>
      </p:sp>
      <p:sp>
        <p:nvSpPr>
          <p:cNvPr id="4" name="タイトル 3">
            <a:extLst>
              <a:ext uri="{FF2B5EF4-FFF2-40B4-BE49-F238E27FC236}">
                <a16:creationId xmlns:a16="http://schemas.microsoft.com/office/drawing/2014/main" id="{5C77A105-84F2-4CD3-00F0-273A19B19173}"/>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３．使用権資産の償却・利息相当額の配分</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E45A0EB7-B80E-5327-96BF-7FF465EC2023}"/>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6" name="コンテンツ プレースホルダー 5">
            <a:extLst>
              <a:ext uri="{FF2B5EF4-FFF2-40B4-BE49-F238E27FC236}">
                <a16:creationId xmlns:a16="http://schemas.microsoft.com/office/drawing/2014/main" id="{41F7D717-4C60-2226-28DC-A29468C28CF8}"/>
              </a:ext>
            </a:extLst>
          </p:cNvPr>
          <p:cNvSpPr txBox="1">
            <a:spLocks/>
          </p:cNvSpPr>
          <p:nvPr/>
        </p:nvSpPr>
        <p:spPr>
          <a:xfrm>
            <a:off x="326774" y="1418452"/>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endParaRPr lang="en-US" altLang="ja-JP" b="1" dirty="0">
              <a:solidFill>
                <a:schemeClr val="tx1">
                  <a:lumMod val="75000"/>
                  <a:lumOff val="25000"/>
                </a:schemeClr>
              </a:solidFill>
            </a:endParaRPr>
          </a:p>
          <a:p>
            <a:pPr marL="0" indent="0">
              <a:buNone/>
            </a:pPr>
            <a:endParaRPr lang="ja-JP" altLang="en-US" b="1" dirty="0">
              <a:solidFill>
                <a:schemeClr val="tx1">
                  <a:lumMod val="75000"/>
                  <a:lumOff val="25000"/>
                </a:schemeClr>
              </a:solidFill>
            </a:endParaRPr>
          </a:p>
        </p:txBody>
      </p:sp>
      <p:graphicFrame>
        <p:nvGraphicFramePr>
          <p:cNvPr id="7" name="表 8">
            <a:extLst>
              <a:ext uri="{FF2B5EF4-FFF2-40B4-BE49-F238E27FC236}">
                <a16:creationId xmlns:a16="http://schemas.microsoft.com/office/drawing/2014/main" id="{1E8270F8-8495-5ED1-36BD-2C8BC53B551A}"/>
              </a:ext>
            </a:extLst>
          </p:cNvPr>
          <p:cNvGraphicFramePr>
            <a:graphicFrameLocks noGrp="1"/>
          </p:cNvGraphicFramePr>
          <p:nvPr/>
        </p:nvGraphicFramePr>
        <p:xfrm>
          <a:off x="323528" y="1673744"/>
          <a:ext cx="8698581" cy="795801"/>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709257">
                  <a:extLst>
                    <a:ext uri="{9D8B030D-6E8A-4147-A177-3AD203B41FA5}">
                      <a16:colId xmlns:a16="http://schemas.microsoft.com/office/drawing/2014/main" val="4219559679"/>
                    </a:ext>
                  </a:extLst>
                </a:gridCol>
                <a:gridCol w="6048672">
                  <a:extLst>
                    <a:ext uri="{9D8B030D-6E8A-4147-A177-3AD203B41FA5}">
                      <a16:colId xmlns:a16="http://schemas.microsoft.com/office/drawing/2014/main" val="1341167975"/>
                    </a:ext>
                  </a:extLst>
                </a:gridCol>
                <a:gridCol w="828092">
                  <a:extLst>
                    <a:ext uri="{9D8B030D-6E8A-4147-A177-3AD203B41FA5}">
                      <a16:colId xmlns:a16="http://schemas.microsoft.com/office/drawing/2014/main" val="1341817023"/>
                    </a:ext>
                  </a:extLst>
                </a:gridCol>
                <a:gridCol w="885713">
                  <a:extLst>
                    <a:ext uri="{9D8B030D-6E8A-4147-A177-3AD203B41FA5}">
                      <a16:colId xmlns:a16="http://schemas.microsoft.com/office/drawing/2014/main" val="2783956275"/>
                    </a:ext>
                  </a:extLst>
                </a:gridCol>
              </a:tblGrid>
              <a:tr h="247161">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59480">
                <a:tc>
                  <a:txBody>
                    <a:bodyPr/>
                    <a:lstStyle/>
                    <a:p>
                      <a:r>
                        <a:rPr kumimoji="1" lang="en-US" altLang="ja-JP" sz="900" dirty="0">
                          <a:solidFill>
                            <a:schemeClr val="tx1">
                              <a:lumMod val="75000"/>
                              <a:lumOff val="25000"/>
                            </a:schemeClr>
                          </a:solidFill>
                        </a:rPr>
                        <a:t>1</a:t>
                      </a:r>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残存価額</a:t>
                      </a: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1000" b="1" dirty="0">
                          <a:solidFill>
                            <a:schemeClr val="tx1">
                              <a:lumMod val="75000"/>
                              <a:lumOff val="25000"/>
                            </a:schemeClr>
                          </a:solidFill>
                        </a:rPr>
                        <a:t>リースの入力・取込</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残価保証額の設定がある所有権移転外ファイナンスリースについて、</a:t>
                      </a:r>
                      <a:r>
                        <a:rPr lang="ja-JP" altLang="en-US" sz="1000" dirty="0">
                          <a:solidFill>
                            <a:schemeClr val="tx1">
                              <a:lumMod val="75000"/>
                              <a:lumOff val="25000"/>
                            </a:schemeClr>
                          </a:solidFill>
                        </a:rPr>
                        <a:t>任意の残存価額が設定できるよう対応（</a:t>
                      </a:r>
                      <a:r>
                        <a:rPr lang="en-US" altLang="ja-JP" sz="1000" dirty="0">
                          <a:solidFill>
                            <a:schemeClr val="tx1">
                              <a:lumMod val="75000"/>
                              <a:lumOff val="25000"/>
                            </a:schemeClr>
                          </a:solidFill>
                        </a:rPr>
                        <a:t>※</a:t>
                      </a:r>
                      <a:r>
                        <a:rPr lang="ja-JP" altLang="en-US" sz="1000" dirty="0">
                          <a:solidFill>
                            <a:schemeClr val="tx1">
                              <a:lumMod val="75000"/>
                              <a:lumOff val="25000"/>
                            </a:schemeClr>
                          </a:solidFill>
                        </a:rPr>
                        <a:t>）</a:t>
                      </a:r>
                      <a:endParaRPr kumimoji="1" lang="en-US" altLang="ja-JP" sz="1000" strike="sngStrike"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8883765"/>
                  </a:ext>
                </a:extLst>
              </a:tr>
            </a:tbl>
          </a:graphicData>
        </a:graphic>
      </p:graphicFrame>
      <p:sp>
        <p:nvSpPr>
          <p:cNvPr id="8" name="テキスト ボックス 7">
            <a:extLst>
              <a:ext uri="{FF2B5EF4-FFF2-40B4-BE49-F238E27FC236}">
                <a16:creationId xmlns:a16="http://schemas.microsoft.com/office/drawing/2014/main" id="{8FD9F071-91A3-5B63-7C9F-37259AA0BB99}"/>
              </a:ext>
            </a:extLst>
          </p:cNvPr>
          <p:cNvSpPr txBox="1"/>
          <p:nvPr/>
        </p:nvSpPr>
        <p:spPr>
          <a:xfrm>
            <a:off x="1223628" y="2469545"/>
            <a:ext cx="7452828" cy="246221"/>
          </a:xfrm>
          <a:prstGeom prst="rect">
            <a:avLst/>
          </a:prstGeom>
          <a:noFill/>
        </p:spPr>
        <p:txBody>
          <a:bodyPr wrap="square">
            <a:spAutoFit/>
          </a:bodyPr>
          <a:lstStyle/>
          <a:p>
            <a:r>
              <a:rPr kumimoji="1" lang="en-US" altLang="ja-JP" sz="1000" b="1" dirty="0">
                <a:solidFill>
                  <a:schemeClr val="tx1">
                    <a:lumMod val="75000"/>
                    <a:lumOff val="25000"/>
                  </a:schemeClr>
                </a:solidFill>
              </a:rPr>
              <a:t>※</a:t>
            </a:r>
            <a:r>
              <a:rPr kumimoji="1" lang="ja-JP" altLang="en-US" sz="1000" dirty="0">
                <a:solidFill>
                  <a:schemeClr val="tx1">
                    <a:lumMod val="75000"/>
                    <a:lumOff val="25000"/>
                  </a:schemeClr>
                </a:solidFill>
              </a:rPr>
              <a:t>経過リース期間定額法は、</a:t>
            </a:r>
            <a:r>
              <a:rPr kumimoji="1" lang="en-US" altLang="ja-JP" sz="1000" dirty="0">
                <a:solidFill>
                  <a:schemeClr val="tx1">
                    <a:lumMod val="75000"/>
                    <a:lumOff val="25000"/>
                  </a:schemeClr>
                </a:solidFill>
              </a:rPr>
              <a:t>2025/4/1</a:t>
            </a:r>
            <a:r>
              <a:rPr kumimoji="1" lang="ja-JP" altLang="en-US" sz="1000" dirty="0">
                <a:solidFill>
                  <a:schemeClr val="tx1">
                    <a:lumMod val="75000"/>
                    <a:lumOff val="25000"/>
                  </a:schemeClr>
                </a:solidFill>
              </a:rPr>
              <a:t>より適用可能となるため、</a:t>
            </a:r>
            <a:r>
              <a:rPr kumimoji="1" lang="en-US" altLang="ja-JP" sz="1000" b="1" dirty="0">
                <a:solidFill>
                  <a:schemeClr val="tx1">
                    <a:lumMod val="75000"/>
                    <a:lumOff val="25000"/>
                  </a:schemeClr>
                </a:solidFill>
              </a:rPr>
              <a:t>2025</a:t>
            </a:r>
            <a:r>
              <a:rPr kumimoji="1" lang="ja-JP" altLang="en-US" sz="1000" b="1" dirty="0">
                <a:solidFill>
                  <a:schemeClr val="tx1">
                    <a:lumMod val="75000"/>
                    <a:lumOff val="25000"/>
                  </a:schemeClr>
                </a:solidFill>
              </a:rPr>
              <a:t>年度版にて事前対応</a:t>
            </a:r>
            <a:r>
              <a:rPr lang="ja-JP" altLang="en-US" sz="1000" b="1" dirty="0">
                <a:solidFill>
                  <a:schemeClr val="tx1">
                    <a:lumMod val="75000"/>
                    <a:lumOff val="25000"/>
                  </a:schemeClr>
                </a:solidFill>
              </a:rPr>
              <a:t>済</a:t>
            </a:r>
            <a:r>
              <a:rPr kumimoji="1" lang="ja-JP" altLang="en-US" sz="1000" dirty="0">
                <a:solidFill>
                  <a:schemeClr val="tx1">
                    <a:lumMod val="75000"/>
                    <a:lumOff val="25000"/>
                  </a:schemeClr>
                </a:solidFill>
              </a:rPr>
              <a:t>（</a:t>
            </a:r>
            <a:r>
              <a:rPr kumimoji="1" lang="en-US" altLang="ja-JP" sz="1000" dirty="0">
                <a:solidFill>
                  <a:schemeClr val="tx1">
                    <a:lumMod val="75000"/>
                    <a:lumOff val="25000"/>
                  </a:schemeClr>
                </a:solidFill>
              </a:rPr>
              <a:t> 2025</a:t>
            </a:r>
            <a:r>
              <a:rPr kumimoji="1" lang="ja-JP" altLang="en-US" sz="1000" dirty="0">
                <a:solidFill>
                  <a:schemeClr val="tx1">
                    <a:lumMod val="75000"/>
                    <a:lumOff val="25000"/>
                  </a:schemeClr>
                </a:solidFill>
              </a:rPr>
              <a:t>年</a:t>
            </a:r>
            <a:r>
              <a:rPr kumimoji="1" lang="en-US" altLang="ja-JP" sz="1000" dirty="0">
                <a:solidFill>
                  <a:schemeClr val="tx1">
                    <a:lumMod val="75000"/>
                    <a:lumOff val="25000"/>
                  </a:schemeClr>
                </a:solidFill>
              </a:rPr>
              <a:t>12</a:t>
            </a:r>
            <a:r>
              <a:rPr kumimoji="1" lang="ja-JP" altLang="en-US" sz="1000" dirty="0">
                <a:solidFill>
                  <a:schemeClr val="tx1">
                    <a:lumMod val="75000"/>
                    <a:lumOff val="25000"/>
                  </a:schemeClr>
                </a:solidFill>
              </a:rPr>
              <a:t>月掲載済）</a:t>
            </a:r>
            <a:endParaRPr kumimoji="1" lang="en-US" altLang="ja-JP" sz="1000" dirty="0">
              <a:solidFill>
                <a:schemeClr val="tx1">
                  <a:lumMod val="75000"/>
                  <a:lumOff val="25000"/>
                </a:schemeClr>
              </a:solidFill>
            </a:endParaRPr>
          </a:p>
        </p:txBody>
      </p:sp>
      <p:sp>
        <p:nvSpPr>
          <p:cNvPr id="9" name="コンテンツ プレースホルダー 5">
            <a:extLst>
              <a:ext uri="{FF2B5EF4-FFF2-40B4-BE49-F238E27FC236}">
                <a16:creationId xmlns:a16="http://schemas.microsoft.com/office/drawing/2014/main" id="{1EADC626-7712-3454-DF13-51368297C426}"/>
              </a:ext>
            </a:extLst>
          </p:cNvPr>
          <p:cNvSpPr txBox="1">
            <a:spLocks/>
          </p:cNvSpPr>
          <p:nvPr/>
        </p:nvSpPr>
        <p:spPr>
          <a:xfrm>
            <a:off x="321519" y="2884015"/>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10" name="テキスト ボックス 9">
            <a:extLst>
              <a:ext uri="{FF2B5EF4-FFF2-40B4-BE49-F238E27FC236}">
                <a16:creationId xmlns:a16="http://schemas.microsoft.com/office/drawing/2014/main" id="{C89A9C30-F24E-3EFF-C128-DBC9EF9E2026}"/>
              </a:ext>
            </a:extLst>
          </p:cNvPr>
          <p:cNvSpPr txBox="1"/>
          <p:nvPr/>
        </p:nvSpPr>
        <p:spPr>
          <a:xfrm>
            <a:off x="215516" y="3073191"/>
            <a:ext cx="8928992" cy="938719"/>
          </a:xfrm>
          <a:prstGeom prst="rect">
            <a:avLst/>
          </a:prstGeom>
          <a:noFill/>
        </p:spPr>
        <p:txBody>
          <a:bodyPr wrap="square">
            <a:spAutoFit/>
          </a:bodyPr>
          <a:lstStyle/>
          <a:p>
            <a:r>
              <a:rPr kumimoji="1" lang="ja-JP" altLang="en-US" sz="1100" dirty="0"/>
              <a:t>・所有権移転ファイナンスリースに係る使用権資産の減価償却費は、原資産を自ら所有していたと仮定した場合に</a:t>
            </a:r>
          </a:p>
          <a:p>
            <a:r>
              <a:rPr kumimoji="1" lang="ja-JP" altLang="en-US" sz="1100" dirty="0"/>
              <a:t>　適用する減価償却方法と同一の方法により算定する（会計基準</a:t>
            </a:r>
            <a:r>
              <a:rPr kumimoji="1" lang="en-US" altLang="ja-JP" sz="1100" dirty="0"/>
              <a:t>37</a:t>
            </a:r>
            <a:r>
              <a:rPr kumimoji="1" lang="ja-JP" altLang="en-US" sz="1100" dirty="0"/>
              <a:t>項）</a:t>
            </a:r>
          </a:p>
          <a:p>
            <a:r>
              <a:rPr kumimoji="1" lang="ja-JP" altLang="en-US" sz="1100" dirty="0"/>
              <a:t>・所有権移転外ファイナンスリースに係る使用権資産の減価償却費は、原則として、借手のリース期間を耐用年数とし、</a:t>
            </a:r>
          </a:p>
          <a:p>
            <a:r>
              <a:rPr kumimoji="1" lang="ja-JP" altLang="en-US" sz="1100" dirty="0"/>
              <a:t>　残存価額をゼロとする（会計基準</a:t>
            </a:r>
            <a:r>
              <a:rPr kumimoji="1" lang="en-US" altLang="ja-JP" sz="1100" dirty="0"/>
              <a:t>38</a:t>
            </a:r>
            <a:r>
              <a:rPr kumimoji="1" lang="ja-JP" altLang="en-US" sz="1100" dirty="0"/>
              <a:t>項）</a:t>
            </a:r>
          </a:p>
          <a:p>
            <a:r>
              <a:rPr kumimoji="1" lang="ja-JP" altLang="en-US" sz="1100" dirty="0"/>
              <a:t>・残価保証に係る借手による支払見込額が借手のリース料を構成するため、残価保証額を残存価額とする取扱いは廃止（会計基準</a:t>
            </a:r>
            <a:r>
              <a:rPr kumimoji="1" lang="en-US" altLang="ja-JP" sz="1100" dirty="0"/>
              <a:t>BC48</a:t>
            </a:r>
            <a:r>
              <a:rPr kumimoji="1" lang="ja-JP" altLang="en-US" sz="1100" dirty="0"/>
              <a:t>項）</a:t>
            </a:r>
          </a:p>
        </p:txBody>
      </p:sp>
      <p:sp>
        <p:nvSpPr>
          <p:cNvPr id="11" name="テキスト ボックス 10">
            <a:extLst>
              <a:ext uri="{FF2B5EF4-FFF2-40B4-BE49-F238E27FC236}">
                <a16:creationId xmlns:a16="http://schemas.microsoft.com/office/drawing/2014/main" id="{B1ED69D5-29FC-6AC8-2DA1-9ABD1D67B842}"/>
              </a:ext>
            </a:extLst>
          </p:cNvPr>
          <p:cNvSpPr txBox="1"/>
          <p:nvPr/>
        </p:nvSpPr>
        <p:spPr>
          <a:xfrm>
            <a:off x="287524" y="1076413"/>
            <a:ext cx="6437605" cy="261610"/>
          </a:xfrm>
          <a:prstGeom prst="rect">
            <a:avLst/>
          </a:prstGeom>
          <a:noFill/>
        </p:spPr>
        <p:txBody>
          <a:bodyPr wrap="square">
            <a:spAutoFit/>
          </a:bodyPr>
          <a:lstStyle/>
          <a:p>
            <a:r>
              <a:rPr lang="ja-JP" altLang="en-US" sz="1100" dirty="0"/>
              <a:t>減価償却費の計算、割引率での現在価値計算、利息相当額の配分は既存機能にて対応済です</a:t>
            </a:r>
          </a:p>
        </p:txBody>
      </p:sp>
    </p:spTree>
    <p:extLst>
      <p:ext uri="{BB962C8B-B14F-4D97-AF65-F5344CB8AC3E}">
        <p14:creationId xmlns:p14="http://schemas.microsoft.com/office/powerpoint/2010/main" val="2768146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45E99-3EF2-9F8B-A4B4-F849A09FFEF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3249809-CE5A-3D83-B8D3-963916264099}"/>
              </a:ext>
            </a:extLst>
          </p:cNvPr>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4" name="タイトル 3">
            <a:extLst>
              <a:ext uri="{FF2B5EF4-FFF2-40B4-BE49-F238E27FC236}">
                <a16:creationId xmlns:a16="http://schemas.microsoft.com/office/drawing/2014/main" id="{1733188C-D8D2-E964-B14F-45DE1C107FF7}"/>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３．使用権資産の償却・利息相当額の配分</a:t>
            </a:r>
            <a:endParaRPr kumimoji="1" lang="ja-JP" altLang="en-US" dirty="0"/>
          </a:p>
        </p:txBody>
      </p:sp>
      <p:sp>
        <p:nvSpPr>
          <p:cNvPr id="5" name="フッター プレースホルダー 4">
            <a:extLst>
              <a:ext uri="{FF2B5EF4-FFF2-40B4-BE49-F238E27FC236}">
                <a16:creationId xmlns:a16="http://schemas.microsoft.com/office/drawing/2014/main" id="{7BAE250E-886B-AD96-586D-7719170B39E3}"/>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3" name="コンテンツ プレースホルダー 5">
            <a:extLst>
              <a:ext uri="{FF2B5EF4-FFF2-40B4-BE49-F238E27FC236}">
                <a16:creationId xmlns:a16="http://schemas.microsoft.com/office/drawing/2014/main" id="{4690FC22-7D67-8773-54A7-AD9BBCD2C065}"/>
              </a:ext>
            </a:extLst>
          </p:cNvPr>
          <p:cNvSpPr txBox="1">
            <a:spLocks/>
          </p:cNvSpPr>
          <p:nvPr/>
        </p:nvSpPr>
        <p:spPr>
          <a:xfrm>
            <a:off x="326775" y="1239602"/>
            <a:ext cx="5973418" cy="252028"/>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b="1" dirty="0">
                <a:solidFill>
                  <a:schemeClr val="tx1">
                    <a:lumMod val="75000"/>
                    <a:lumOff val="25000"/>
                  </a:schemeClr>
                </a:solidFill>
              </a:rPr>
              <a:t>償却方法は、原資産の所有権が借手に移転すると認められるか否かで異なります</a:t>
            </a:r>
          </a:p>
        </p:txBody>
      </p:sp>
      <p:graphicFrame>
        <p:nvGraphicFramePr>
          <p:cNvPr id="6" name="表 5">
            <a:extLst>
              <a:ext uri="{FF2B5EF4-FFF2-40B4-BE49-F238E27FC236}">
                <a16:creationId xmlns:a16="http://schemas.microsoft.com/office/drawing/2014/main" id="{ECBFFCE3-C9E4-85D8-FBA5-21F258165917}"/>
              </a:ext>
            </a:extLst>
          </p:cNvPr>
          <p:cNvGraphicFramePr>
            <a:graphicFrameLocks noGrp="1"/>
          </p:cNvGraphicFramePr>
          <p:nvPr/>
        </p:nvGraphicFramePr>
        <p:xfrm>
          <a:off x="314029" y="1485950"/>
          <a:ext cx="7992889" cy="2273933"/>
        </p:xfrm>
        <a:graphic>
          <a:graphicData uri="http://schemas.openxmlformats.org/drawingml/2006/table">
            <a:tbl>
              <a:tblPr firstRow="1" bandRow="1">
                <a:tableStyleId>{21E4AEA4-8DFA-4A89-87EB-49C32662AFE0}</a:tableStyleId>
              </a:tblPr>
              <a:tblGrid>
                <a:gridCol w="1324589">
                  <a:extLst>
                    <a:ext uri="{9D8B030D-6E8A-4147-A177-3AD203B41FA5}">
                      <a16:colId xmlns:a16="http://schemas.microsoft.com/office/drawing/2014/main" val="2522734468"/>
                    </a:ext>
                  </a:extLst>
                </a:gridCol>
                <a:gridCol w="3334150">
                  <a:extLst>
                    <a:ext uri="{9D8B030D-6E8A-4147-A177-3AD203B41FA5}">
                      <a16:colId xmlns:a16="http://schemas.microsoft.com/office/drawing/2014/main" val="2364541098"/>
                    </a:ext>
                  </a:extLst>
                </a:gridCol>
                <a:gridCol w="3334150">
                  <a:extLst>
                    <a:ext uri="{9D8B030D-6E8A-4147-A177-3AD203B41FA5}">
                      <a16:colId xmlns:a16="http://schemas.microsoft.com/office/drawing/2014/main" val="2700584936"/>
                    </a:ext>
                  </a:extLst>
                </a:gridCol>
              </a:tblGrid>
              <a:tr h="443336">
                <a:tc>
                  <a:txBody>
                    <a:bodyPr/>
                    <a:lstStyle/>
                    <a:p>
                      <a:pPr algn="ctr"/>
                      <a:r>
                        <a:rPr kumimoji="1" lang="ja-JP" altLang="en-US" sz="1200" dirty="0"/>
                        <a:t>リースの種類</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dirty="0"/>
                        <a:t>所有権移転ファイナンスリース</a:t>
                      </a:r>
                      <a:endParaRPr kumimoji="1" lang="en-US" altLang="ja-JP"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dirty="0"/>
                        <a:t>所有権移転外ファイナンスリース</a:t>
                      </a:r>
                      <a:endParaRPr kumimoji="1" lang="en-US" altLang="ja-JP"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4721616"/>
                  </a:ext>
                </a:extLst>
              </a:tr>
              <a:tr h="6251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償却方法</a:t>
                      </a:r>
                      <a:endParaRPr lang="en-US" altLang="ja-JP" sz="12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100" dirty="0">
                          <a:solidFill>
                            <a:schemeClr val="tx1">
                              <a:lumMod val="75000"/>
                              <a:lumOff val="25000"/>
                            </a:schemeClr>
                          </a:solidFill>
                        </a:rPr>
                        <a:t>自ら所有していた場合の減価償却方法</a:t>
                      </a:r>
                      <a:endParaRPr kumimoji="1" lang="en-US" altLang="ja-JP" sz="1100" dirty="0">
                        <a:solidFill>
                          <a:schemeClr val="tx1">
                            <a:lumMod val="75000"/>
                            <a:lumOff val="25000"/>
                          </a:schemeClr>
                        </a:solidFill>
                      </a:endParaRPr>
                    </a:p>
                    <a:p>
                      <a:pPr algn="ctr"/>
                      <a:r>
                        <a:rPr kumimoji="1" lang="ja-JP" altLang="en-US" sz="1100" dirty="0">
                          <a:solidFill>
                            <a:schemeClr val="tx1">
                              <a:lumMod val="75000"/>
                              <a:lumOff val="25000"/>
                            </a:schemeClr>
                          </a:solidFill>
                        </a:rPr>
                        <a:t>（例：定額法、</a:t>
                      </a:r>
                      <a:r>
                        <a:rPr kumimoji="1" lang="en-US" altLang="ja-JP" sz="1100" dirty="0">
                          <a:solidFill>
                            <a:schemeClr val="tx1">
                              <a:lumMod val="75000"/>
                              <a:lumOff val="25000"/>
                            </a:schemeClr>
                          </a:solidFill>
                        </a:rPr>
                        <a:t>200%</a:t>
                      </a:r>
                      <a:r>
                        <a:rPr kumimoji="1" lang="ja-JP" altLang="en-US" sz="1100" dirty="0">
                          <a:solidFill>
                            <a:schemeClr val="tx1">
                              <a:lumMod val="75000"/>
                              <a:lumOff val="25000"/>
                            </a:schemeClr>
                          </a:solidFill>
                        </a:rPr>
                        <a:t>定率法など）</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100" dirty="0">
                          <a:solidFill>
                            <a:schemeClr val="tx1">
                              <a:lumMod val="75000"/>
                              <a:lumOff val="25000"/>
                            </a:schemeClr>
                          </a:solidFill>
                        </a:rPr>
                        <a:t>定額法など、実態に応じたものを選択適用</a:t>
                      </a:r>
                      <a:endParaRPr kumimoji="1" lang="en-US" altLang="ja-JP" sz="1100" dirty="0">
                        <a:solidFill>
                          <a:schemeClr val="tx1">
                            <a:lumMod val="75000"/>
                            <a:lumOff val="25000"/>
                          </a:schemeClr>
                        </a:solidFill>
                      </a:endParaRPr>
                    </a:p>
                    <a:p>
                      <a:pPr algn="ctr"/>
                      <a:r>
                        <a:rPr kumimoji="1" lang="ja-JP" altLang="en-US" sz="1100" dirty="0">
                          <a:solidFill>
                            <a:schemeClr val="tx1">
                              <a:lumMod val="75000"/>
                              <a:lumOff val="25000"/>
                            </a:schemeClr>
                          </a:solidFill>
                        </a:rPr>
                        <a:t>（所有していた場合と同一にする必要はない）</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4969997"/>
                  </a:ext>
                </a:extLst>
              </a:tr>
              <a:tr h="6027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耐用年数</a:t>
                      </a:r>
                      <a:endParaRPr lang="en-US" altLang="ja-JP" sz="12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ctr"/>
                      <a:r>
                        <a:rPr kumimoji="1" lang="ja-JP" altLang="en-US" sz="1100" dirty="0">
                          <a:solidFill>
                            <a:schemeClr val="tx1">
                              <a:lumMod val="75000"/>
                              <a:lumOff val="25000"/>
                            </a:schemeClr>
                          </a:solidFill>
                        </a:rPr>
                        <a:t>経済的に使用可能と予測する期間</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ctr"/>
                      <a:r>
                        <a:rPr kumimoji="1" lang="ja-JP" altLang="en-US" sz="1100" dirty="0">
                          <a:solidFill>
                            <a:schemeClr val="tx1">
                              <a:lumMod val="75000"/>
                              <a:lumOff val="25000"/>
                            </a:schemeClr>
                          </a:solidFill>
                        </a:rPr>
                        <a:t>原則としてリース期間</a:t>
                      </a:r>
                      <a:endParaRPr kumimoji="1" lang="en-US" altLang="ja-JP" sz="1100" dirty="0">
                        <a:solidFill>
                          <a:schemeClr val="tx1">
                            <a:lumMod val="75000"/>
                            <a:lumOff val="25000"/>
                          </a:schemeClr>
                        </a:solidFill>
                      </a:endParaRPr>
                    </a:p>
                    <a:p>
                      <a:pPr algn="ctr"/>
                      <a:r>
                        <a:rPr kumimoji="1" lang="ja-JP" altLang="en-US" sz="1100" dirty="0">
                          <a:solidFill>
                            <a:schemeClr val="tx1">
                              <a:lumMod val="75000"/>
                              <a:lumOff val="25000"/>
                            </a:schemeClr>
                          </a:solidFill>
                        </a:rPr>
                        <a:t>（耐用年数の方が短い場合は耐用年数も可能）</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151274"/>
                  </a:ext>
                </a:extLst>
              </a:tr>
              <a:tr h="602712">
                <a:tc>
                  <a:txBody>
                    <a:bodyPr/>
                    <a:lstStyle/>
                    <a:p>
                      <a:pPr algn="ctr"/>
                      <a:r>
                        <a:rPr kumimoji="1" lang="ja-JP" altLang="en-US" sz="1200" b="1" dirty="0">
                          <a:solidFill>
                            <a:schemeClr val="tx1">
                              <a:lumMod val="75000"/>
                              <a:lumOff val="25000"/>
                            </a:schemeClr>
                          </a:solidFill>
                        </a:rPr>
                        <a:t>残存価額</a:t>
                      </a: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ctr"/>
                      <a:r>
                        <a:rPr kumimoji="1" lang="ja-JP" altLang="en-US" sz="1100" dirty="0">
                          <a:solidFill>
                            <a:schemeClr val="tx1">
                              <a:lumMod val="75000"/>
                              <a:lumOff val="25000"/>
                            </a:schemeClr>
                          </a:solidFill>
                        </a:rPr>
                        <a:t>合理的な見積額</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100" dirty="0">
                          <a:solidFill>
                            <a:schemeClr val="tx1">
                              <a:lumMod val="75000"/>
                              <a:lumOff val="25000"/>
                            </a:schemeClr>
                          </a:solidFill>
                        </a:rPr>
                        <a:t>ゼロ</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5008165"/>
                  </a:ext>
                </a:extLst>
              </a:tr>
            </a:tbl>
          </a:graphicData>
        </a:graphic>
      </p:graphicFrame>
      <p:sp>
        <p:nvSpPr>
          <p:cNvPr id="7" name="線吹き出し 2 (枠付き) 7">
            <a:extLst>
              <a:ext uri="{FF2B5EF4-FFF2-40B4-BE49-F238E27FC236}">
                <a16:creationId xmlns:a16="http://schemas.microsoft.com/office/drawing/2014/main" id="{3A9DFCC7-EA56-1DAE-9102-5A44696A6506}"/>
              </a:ext>
            </a:extLst>
          </p:cNvPr>
          <p:cNvSpPr/>
          <p:nvPr/>
        </p:nvSpPr>
        <p:spPr>
          <a:xfrm>
            <a:off x="2303748" y="3934659"/>
            <a:ext cx="4248473" cy="498675"/>
          </a:xfrm>
          <a:prstGeom prst="borderCallout2">
            <a:avLst>
              <a:gd name="adj1" fmla="val -13087"/>
              <a:gd name="adj2" fmla="val 87311"/>
              <a:gd name="adj3" fmla="val -44399"/>
              <a:gd name="adj4" fmla="val 91425"/>
              <a:gd name="adj5" fmla="val -71259"/>
              <a:gd name="adj6" fmla="val 9505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残価保証額を残存価額とする取扱いは廃止</a:t>
            </a:r>
            <a:r>
              <a:rPr lang="ja-JP" altLang="en-US" sz="1200" dirty="0"/>
              <a:t>と</a:t>
            </a:r>
            <a:r>
              <a:rPr kumimoji="1" lang="ja-JP" altLang="en-US" sz="1200" dirty="0"/>
              <a:t>なります</a:t>
            </a:r>
            <a:endParaRPr kumimoji="1" lang="en-US" altLang="ja-JP" sz="1200" dirty="0"/>
          </a:p>
        </p:txBody>
      </p:sp>
    </p:spTree>
    <p:extLst>
      <p:ext uri="{BB962C8B-B14F-4D97-AF65-F5344CB8AC3E}">
        <p14:creationId xmlns:p14="http://schemas.microsoft.com/office/powerpoint/2010/main" val="1808299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5A03D-71E7-EA60-FEC3-7F70D02454A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7183F7-531A-0D64-8997-8BD6F564ECEE}"/>
              </a:ext>
            </a:extLst>
          </p:cNvPr>
          <p:cNvSpPr>
            <a:spLocks noGrp="1"/>
          </p:cNvSpPr>
          <p:nvPr>
            <p:ph type="sldNum" sz="quarter" idx="12"/>
          </p:nvPr>
        </p:nvSpPr>
        <p:spPr/>
        <p:txBody>
          <a:bodyPr/>
          <a:lstStyle/>
          <a:p>
            <a:fld id="{78AE49ED-73EF-499C-8307-28EB0E7CF529}" type="slidenum">
              <a:rPr kumimoji="1" lang="ja-JP" altLang="en-US" smtClean="0"/>
              <a:t>44</a:t>
            </a:fld>
            <a:endParaRPr kumimoji="1" lang="ja-JP" altLang="en-US" dirty="0"/>
          </a:p>
        </p:txBody>
      </p:sp>
      <p:sp>
        <p:nvSpPr>
          <p:cNvPr id="4" name="タイトル 3">
            <a:extLst>
              <a:ext uri="{FF2B5EF4-FFF2-40B4-BE49-F238E27FC236}">
                <a16:creationId xmlns:a16="http://schemas.microsoft.com/office/drawing/2014/main" id="{19666E82-E679-BD62-AAF9-9B2E65DF42A9}"/>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３．使用権資産の償却・利息相当額の配分</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1E856B2A-057C-EFA4-AED2-3CD4017BFB61}"/>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1B186368-FB84-DBD9-F01E-E0D41164900C}"/>
              </a:ext>
            </a:extLst>
          </p:cNvPr>
          <p:cNvSpPr txBox="1">
            <a:spLocks/>
          </p:cNvSpPr>
          <p:nvPr/>
        </p:nvSpPr>
        <p:spPr>
          <a:xfrm>
            <a:off x="360000" y="1196909"/>
            <a:ext cx="8354442" cy="51074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リース会計基準等では、以下の表のとおり、原則的な取扱いおよび簡便的な取扱いのいずれも</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現行のファイナンスリースの定めと同様の扱いとします　</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p:txBody>
      </p:sp>
      <p:graphicFrame>
        <p:nvGraphicFramePr>
          <p:cNvPr id="6" name="表 5">
            <a:extLst>
              <a:ext uri="{FF2B5EF4-FFF2-40B4-BE49-F238E27FC236}">
                <a16:creationId xmlns:a16="http://schemas.microsoft.com/office/drawing/2014/main" id="{698E25B7-7BD1-B529-0081-35829C09CD28}"/>
              </a:ext>
            </a:extLst>
          </p:cNvPr>
          <p:cNvGraphicFramePr>
            <a:graphicFrameLocks noGrp="1"/>
          </p:cNvGraphicFramePr>
          <p:nvPr/>
        </p:nvGraphicFramePr>
        <p:xfrm>
          <a:off x="395536" y="1986197"/>
          <a:ext cx="8244916" cy="1675197"/>
        </p:xfrm>
        <a:graphic>
          <a:graphicData uri="http://schemas.openxmlformats.org/drawingml/2006/table">
            <a:tbl>
              <a:tblPr firstRow="1" bandRow="1">
                <a:tableStyleId>{21E4AEA4-8DFA-4A89-87EB-49C32662AFE0}</a:tableStyleId>
              </a:tblPr>
              <a:tblGrid>
                <a:gridCol w="1333068">
                  <a:extLst>
                    <a:ext uri="{9D8B030D-6E8A-4147-A177-3AD203B41FA5}">
                      <a16:colId xmlns:a16="http://schemas.microsoft.com/office/drawing/2014/main" val="2364541098"/>
                    </a:ext>
                  </a:extLst>
                </a:gridCol>
                <a:gridCol w="6911848">
                  <a:extLst>
                    <a:ext uri="{9D8B030D-6E8A-4147-A177-3AD203B41FA5}">
                      <a16:colId xmlns:a16="http://schemas.microsoft.com/office/drawing/2014/main" val="2700584936"/>
                    </a:ext>
                  </a:extLst>
                </a:gridCol>
              </a:tblGrid>
              <a:tr h="491972">
                <a:tc>
                  <a:txBody>
                    <a:bodyPr/>
                    <a:lstStyle/>
                    <a:p>
                      <a:pPr algn="ctr"/>
                      <a:r>
                        <a:rPr kumimoji="1" lang="ja-JP" altLang="en-US" sz="1100" b="1" dirty="0">
                          <a:solidFill>
                            <a:schemeClr val="tx1">
                              <a:lumMod val="75000"/>
                              <a:lumOff val="25000"/>
                            </a:schemeClr>
                          </a:solidFill>
                        </a:rPr>
                        <a:t>原則的な取扱い</a:t>
                      </a:r>
                      <a:endParaRPr kumimoji="1" lang="en-US" altLang="ja-JP" sz="11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100" b="0" i="0" kern="1200" dirty="0">
                          <a:solidFill>
                            <a:schemeClr val="tx1">
                              <a:lumMod val="75000"/>
                              <a:lumOff val="25000"/>
                            </a:schemeClr>
                          </a:solidFill>
                          <a:effectLst/>
                          <a:latin typeface="+mn-lt"/>
                          <a:ea typeface="+mn-ea"/>
                          <a:cs typeface="+mn-cs"/>
                        </a:rPr>
                        <a:t>利息相当額の総額を借手のリース期間中の各期に利息法により配分する方法（</a:t>
                      </a:r>
                      <a:r>
                        <a:rPr kumimoji="1" lang="en-US" altLang="ja-JP" sz="1100" b="0" i="0" kern="1200" dirty="0">
                          <a:solidFill>
                            <a:schemeClr val="tx1">
                              <a:lumMod val="75000"/>
                              <a:lumOff val="25000"/>
                            </a:schemeClr>
                          </a:solidFill>
                          <a:effectLst/>
                          <a:latin typeface="+mn-lt"/>
                          <a:ea typeface="+mn-ea"/>
                          <a:cs typeface="+mn-cs"/>
                        </a:rPr>
                        <a:t>※</a:t>
                      </a:r>
                      <a:r>
                        <a:rPr kumimoji="1" lang="ja-JP" altLang="en-US" sz="1100" b="0" i="0" kern="1200" dirty="0">
                          <a:solidFill>
                            <a:schemeClr val="tx1">
                              <a:lumMod val="75000"/>
                              <a:lumOff val="25000"/>
                            </a:schemeClr>
                          </a:solidFill>
                          <a:effectLst/>
                          <a:latin typeface="+mn-lt"/>
                          <a:ea typeface="+mn-ea"/>
                          <a:cs typeface="+mn-cs"/>
                        </a:rPr>
                        <a:t>１）</a:t>
                      </a:r>
                      <a:endParaRPr kumimoji="1" lang="ja-JP" altLang="en-US" sz="1100" b="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3364969997"/>
                  </a:ext>
                </a:extLst>
              </a:tr>
              <a:tr h="1183225">
                <a:tc>
                  <a:txBody>
                    <a:bodyPr/>
                    <a:lstStyle/>
                    <a:p>
                      <a:pPr algn="ctr"/>
                      <a:r>
                        <a:rPr kumimoji="1" lang="ja-JP" altLang="en-US" sz="1100" b="1" dirty="0">
                          <a:solidFill>
                            <a:schemeClr val="tx1">
                              <a:lumMod val="75000"/>
                              <a:lumOff val="25000"/>
                            </a:schemeClr>
                          </a:solidFill>
                        </a:rPr>
                        <a:t>簡便的な取扱い</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100" b="0" i="0" kern="1200" dirty="0">
                          <a:solidFill>
                            <a:schemeClr val="tx1">
                              <a:lumMod val="75000"/>
                              <a:lumOff val="25000"/>
                            </a:schemeClr>
                          </a:solidFill>
                          <a:effectLst/>
                          <a:latin typeface="+mn-lt"/>
                          <a:ea typeface="+mn-ea"/>
                          <a:cs typeface="+mn-cs"/>
                        </a:rPr>
                        <a:t>使用権資産総額に重要性が乏しいと認められる場合（</a:t>
                      </a:r>
                      <a:r>
                        <a:rPr kumimoji="1" lang="en-US" altLang="ja-JP" sz="1100" b="0" i="0" kern="1200" dirty="0">
                          <a:solidFill>
                            <a:schemeClr val="tx1">
                              <a:lumMod val="75000"/>
                              <a:lumOff val="25000"/>
                            </a:schemeClr>
                          </a:solidFill>
                          <a:effectLst/>
                          <a:latin typeface="+mn-lt"/>
                          <a:ea typeface="+mn-ea"/>
                          <a:cs typeface="+mn-cs"/>
                        </a:rPr>
                        <a:t>※</a:t>
                      </a:r>
                      <a:r>
                        <a:rPr kumimoji="1" lang="ja-JP" altLang="en-US" sz="1100" b="0" i="0" kern="1200" dirty="0">
                          <a:solidFill>
                            <a:schemeClr val="tx1">
                              <a:lumMod val="75000"/>
                              <a:lumOff val="25000"/>
                            </a:schemeClr>
                          </a:solidFill>
                          <a:effectLst/>
                          <a:latin typeface="+mn-lt"/>
                          <a:ea typeface="+mn-ea"/>
                          <a:cs typeface="+mn-cs"/>
                        </a:rPr>
                        <a:t>２）は、次のいずれかの方法を</a:t>
                      </a:r>
                      <a:endParaRPr kumimoji="1" lang="en-US" altLang="ja-JP" sz="1100" b="0" i="0" kern="1200" dirty="0">
                        <a:solidFill>
                          <a:schemeClr val="tx1">
                            <a:lumMod val="75000"/>
                            <a:lumOff val="25000"/>
                          </a:schemeClr>
                        </a:solidFill>
                        <a:effectLst/>
                        <a:latin typeface="+mn-lt"/>
                        <a:ea typeface="+mn-ea"/>
                        <a:cs typeface="+mn-cs"/>
                      </a:endParaRPr>
                    </a:p>
                    <a:p>
                      <a:pPr algn="l"/>
                      <a:r>
                        <a:rPr kumimoji="1" lang="ja-JP" altLang="en-US" sz="1100" b="0" i="0" kern="1200" dirty="0">
                          <a:solidFill>
                            <a:schemeClr val="tx1">
                              <a:lumMod val="75000"/>
                              <a:lumOff val="25000"/>
                            </a:schemeClr>
                          </a:solidFill>
                          <a:effectLst/>
                          <a:latin typeface="+mn-lt"/>
                          <a:ea typeface="+mn-ea"/>
                          <a:cs typeface="+mn-cs"/>
                        </a:rPr>
                        <a:t>適用することが可能です（</a:t>
                      </a:r>
                      <a:r>
                        <a:rPr kumimoji="1" lang="en-US" altLang="ja-JP" sz="1100" b="0" i="0" kern="1200" dirty="0">
                          <a:solidFill>
                            <a:schemeClr val="tx1">
                              <a:lumMod val="75000"/>
                              <a:lumOff val="25000"/>
                            </a:schemeClr>
                          </a:solidFill>
                          <a:effectLst/>
                          <a:latin typeface="+mn-lt"/>
                          <a:ea typeface="+mn-ea"/>
                          <a:cs typeface="+mn-cs"/>
                        </a:rPr>
                        <a:t>※</a:t>
                      </a:r>
                      <a:r>
                        <a:rPr kumimoji="1" lang="ja-JP" altLang="en-US" sz="1100" b="0" i="0" kern="1200" dirty="0">
                          <a:solidFill>
                            <a:schemeClr val="tx1">
                              <a:lumMod val="75000"/>
                              <a:lumOff val="25000"/>
                            </a:schemeClr>
                          </a:solidFill>
                          <a:effectLst/>
                          <a:latin typeface="+mn-lt"/>
                          <a:ea typeface="+mn-ea"/>
                          <a:cs typeface="+mn-cs"/>
                        </a:rPr>
                        <a:t>３）</a:t>
                      </a:r>
                      <a:endParaRPr kumimoji="1" lang="en-US" altLang="ja-JP" sz="1100" b="0" i="0" kern="1200" baseline="30000" dirty="0">
                        <a:solidFill>
                          <a:schemeClr val="tx1">
                            <a:lumMod val="75000"/>
                            <a:lumOff val="25000"/>
                          </a:schemeClr>
                        </a:solidFill>
                        <a:effectLst/>
                        <a:latin typeface="+mn-lt"/>
                        <a:ea typeface="+mn-ea"/>
                        <a:cs typeface="+mn-cs"/>
                      </a:endParaRPr>
                    </a:p>
                    <a:p>
                      <a:pPr algn="l"/>
                      <a:br>
                        <a:rPr kumimoji="1" lang="en-US" altLang="ja-JP" sz="1100" b="0" i="0" kern="1200" baseline="30000" dirty="0">
                          <a:solidFill>
                            <a:schemeClr val="tx1">
                              <a:lumMod val="75000"/>
                              <a:lumOff val="25000"/>
                            </a:schemeClr>
                          </a:solidFill>
                          <a:effectLst/>
                          <a:latin typeface="+mn-lt"/>
                          <a:ea typeface="+mn-ea"/>
                          <a:cs typeface="+mn-cs"/>
                        </a:rPr>
                      </a:br>
                      <a:r>
                        <a:rPr kumimoji="1" lang="ja-JP" altLang="en-US" sz="1100" b="0" i="0" kern="1200" dirty="0">
                          <a:solidFill>
                            <a:schemeClr val="tx1">
                              <a:lumMod val="75000"/>
                              <a:lumOff val="25000"/>
                            </a:schemeClr>
                          </a:solidFill>
                          <a:effectLst/>
                          <a:latin typeface="+mn-lt"/>
                          <a:ea typeface="+mn-ea"/>
                          <a:cs typeface="+mn-cs"/>
                        </a:rPr>
                        <a:t>① 借手のリース料から利息相当額の合理的な見積額を控除しない方法（利子込み法）。</a:t>
                      </a:r>
                      <a:endParaRPr kumimoji="1" lang="en-US" altLang="ja-JP" sz="1100" b="0" i="0" kern="1200" dirty="0">
                        <a:solidFill>
                          <a:schemeClr val="tx1">
                            <a:lumMod val="75000"/>
                            <a:lumOff val="25000"/>
                          </a:schemeClr>
                        </a:solidFill>
                        <a:effectLst/>
                        <a:latin typeface="+mn-lt"/>
                        <a:ea typeface="+mn-ea"/>
                        <a:cs typeface="+mn-cs"/>
                      </a:endParaRPr>
                    </a:p>
                    <a:p>
                      <a:pPr algn="l"/>
                      <a:r>
                        <a:rPr kumimoji="1" lang="ja-JP" altLang="en-US" sz="1100" b="0" i="0" kern="1200" dirty="0">
                          <a:solidFill>
                            <a:schemeClr val="tx1">
                              <a:lumMod val="75000"/>
                              <a:lumOff val="25000"/>
                            </a:schemeClr>
                          </a:solidFill>
                          <a:effectLst/>
                          <a:latin typeface="+mn-lt"/>
                          <a:ea typeface="+mn-ea"/>
                          <a:cs typeface="+mn-cs"/>
                        </a:rPr>
                        <a:t>　この場合、使用権資産及びリース負債は、借手のリース料をもって計上し、支払利息は計上せず、</a:t>
                      </a:r>
                      <a:endParaRPr kumimoji="1" lang="en-US" altLang="ja-JP" sz="1100" b="0" i="0" kern="1200" dirty="0">
                        <a:solidFill>
                          <a:schemeClr val="tx1">
                            <a:lumMod val="75000"/>
                            <a:lumOff val="25000"/>
                          </a:schemeClr>
                        </a:solidFill>
                        <a:effectLst/>
                        <a:latin typeface="+mn-lt"/>
                        <a:ea typeface="+mn-ea"/>
                        <a:cs typeface="+mn-cs"/>
                      </a:endParaRPr>
                    </a:p>
                    <a:p>
                      <a:pPr algn="l"/>
                      <a:r>
                        <a:rPr kumimoji="1" lang="ja-JP" altLang="en-US" sz="1100" b="0" i="0" kern="1200" dirty="0">
                          <a:solidFill>
                            <a:schemeClr val="tx1">
                              <a:lumMod val="75000"/>
                              <a:lumOff val="25000"/>
                            </a:schemeClr>
                          </a:solidFill>
                          <a:effectLst/>
                          <a:latin typeface="+mn-lt"/>
                          <a:ea typeface="+mn-ea"/>
                          <a:cs typeface="+mn-cs"/>
                        </a:rPr>
                        <a:t>　減価償却費のみ計上します</a:t>
                      </a:r>
                      <a:br>
                        <a:rPr lang="ja-JP" altLang="en-US" sz="1100" b="0" dirty="0">
                          <a:solidFill>
                            <a:schemeClr val="tx1">
                              <a:lumMod val="75000"/>
                              <a:lumOff val="25000"/>
                            </a:schemeClr>
                          </a:solidFill>
                        </a:rPr>
                      </a:br>
                      <a:r>
                        <a:rPr kumimoji="1" lang="ja-JP" altLang="en-US" sz="1100" b="0" i="0" kern="1200" dirty="0">
                          <a:solidFill>
                            <a:schemeClr val="tx1">
                              <a:lumMod val="75000"/>
                              <a:lumOff val="25000"/>
                            </a:schemeClr>
                          </a:solidFill>
                          <a:effectLst/>
                          <a:latin typeface="+mn-lt"/>
                          <a:ea typeface="+mn-ea"/>
                          <a:cs typeface="+mn-cs"/>
                        </a:rPr>
                        <a:t>② 利息相当額の総額を借手のリース期間中の各期に定額法により配分する方法</a:t>
                      </a:r>
                      <a:endParaRPr kumimoji="1" lang="ja-JP" altLang="en-US" sz="1100" b="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424151274"/>
                  </a:ext>
                </a:extLst>
              </a:tr>
            </a:tbl>
          </a:graphicData>
        </a:graphic>
      </p:graphicFrame>
      <p:sp>
        <p:nvSpPr>
          <p:cNvPr id="7" name="テキスト ボックス 6">
            <a:extLst>
              <a:ext uri="{FF2B5EF4-FFF2-40B4-BE49-F238E27FC236}">
                <a16:creationId xmlns:a16="http://schemas.microsoft.com/office/drawing/2014/main" id="{2D539E33-5B4F-BAD8-AE77-93D74D129E95}"/>
              </a:ext>
            </a:extLst>
          </p:cNvPr>
          <p:cNvSpPr txBox="1"/>
          <p:nvPr/>
        </p:nvSpPr>
        <p:spPr>
          <a:xfrm>
            <a:off x="396907" y="3736442"/>
            <a:ext cx="7922080" cy="830997"/>
          </a:xfrm>
          <a:prstGeom prst="rect">
            <a:avLst/>
          </a:prstGeom>
          <a:noFill/>
        </p:spPr>
        <p:txBody>
          <a:bodyPr wrap="square" rtlCol="0">
            <a:spAutoFit/>
          </a:bodyPr>
          <a:lstStyle/>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１</a:t>
            </a:r>
            <a:r>
              <a:rPr lang="ja-JP" altLang="en-US" sz="800" b="0" i="0" dirty="0">
                <a:solidFill>
                  <a:schemeClr val="tx1">
                    <a:lumMod val="75000"/>
                    <a:lumOff val="25000"/>
                  </a:schemeClr>
                </a:solidFill>
                <a:effectLst/>
                <a:latin typeface="+mn-ea"/>
              </a:rPr>
              <a:t>企業会計基準第</a:t>
            </a:r>
            <a:r>
              <a:rPr lang="en-US" altLang="ja-JP" sz="800" b="0" i="0" dirty="0">
                <a:solidFill>
                  <a:schemeClr val="tx1">
                    <a:lumMod val="75000"/>
                    <a:lumOff val="25000"/>
                  </a:schemeClr>
                </a:solidFill>
                <a:effectLst/>
                <a:latin typeface="+mn-ea"/>
              </a:rPr>
              <a:t>13</a:t>
            </a:r>
            <a:r>
              <a:rPr lang="ja-JP" altLang="en-US" sz="800" b="0" i="0" dirty="0">
                <a:solidFill>
                  <a:schemeClr val="tx1">
                    <a:lumMod val="75000"/>
                    <a:lumOff val="25000"/>
                  </a:schemeClr>
                </a:solidFill>
                <a:effectLst/>
                <a:latin typeface="+mn-ea"/>
              </a:rPr>
              <a:t>号及び企業会計基準適用指針第</a:t>
            </a:r>
            <a:r>
              <a:rPr lang="en-US" altLang="ja-JP" sz="800" b="0" i="0" dirty="0">
                <a:solidFill>
                  <a:schemeClr val="tx1">
                    <a:lumMod val="75000"/>
                    <a:lumOff val="25000"/>
                  </a:schemeClr>
                </a:solidFill>
                <a:effectLst/>
                <a:latin typeface="+mn-ea"/>
              </a:rPr>
              <a:t>16</a:t>
            </a:r>
            <a:r>
              <a:rPr lang="ja-JP" altLang="en-US" sz="800" b="0" i="0" dirty="0">
                <a:solidFill>
                  <a:schemeClr val="tx1">
                    <a:lumMod val="75000"/>
                    <a:lumOff val="25000"/>
                  </a:schemeClr>
                </a:solidFill>
                <a:effectLst/>
                <a:latin typeface="+mn-ea"/>
              </a:rPr>
              <a:t>号におけるファイナンス・リース取引に関する定め並びに</a:t>
            </a:r>
            <a:r>
              <a:rPr lang="en-US" altLang="ja-JP" sz="800" b="0" i="0" dirty="0">
                <a:solidFill>
                  <a:schemeClr val="tx1">
                    <a:lumMod val="75000"/>
                    <a:lumOff val="25000"/>
                  </a:schemeClr>
                </a:solidFill>
                <a:effectLst/>
                <a:latin typeface="+mn-ea"/>
              </a:rPr>
              <a:t>IFRS</a:t>
            </a:r>
            <a:r>
              <a:rPr lang="ja-JP" altLang="en-US" sz="800" b="0" i="0" dirty="0">
                <a:solidFill>
                  <a:schemeClr val="tx1">
                    <a:lumMod val="75000"/>
                    <a:lumOff val="25000"/>
                  </a:schemeClr>
                </a:solidFill>
                <a:effectLst/>
                <a:latin typeface="+mn-ea"/>
              </a:rPr>
              <a:t>第</a:t>
            </a:r>
            <a:r>
              <a:rPr lang="en-US" altLang="ja-JP" sz="800" b="0" i="0" dirty="0">
                <a:solidFill>
                  <a:schemeClr val="tx1">
                    <a:lumMod val="75000"/>
                    <a:lumOff val="25000"/>
                  </a:schemeClr>
                </a:solidFill>
                <a:effectLst/>
                <a:latin typeface="+mn-ea"/>
              </a:rPr>
              <a:t>16</a:t>
            </a:r>
            <a:r>
              <a:rPr lang="ja-JP" altLang="en-US" sz="800" b="0" i="0" dirty="0">
                <a:solidFill>
                  <a:schemeClr val="tx1">
                    <a:lumMod val="75000"/>
                    <a:lumOff val="25000"/>
                  </a:schemeClr>
                </a:solidFill>
                <a:effectLst/>
                <a:latin typeface="+mn-ea"/>
              </a:rPr>
              <a:t>号の定めと同様となっています</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２</a:t>
            </a:r>
            <a:r>
              <a:rPr lang="ja-JP" altLang="en-US" sz="800" b="0" i="0" dirty="0">
                <a:solidFill>
                  <a:schemeClr val="tx1">
                    <a:lumMod val="75000"/>
                    <a:lumOff val="25000"/>
                  </a:schemeClr>
                </a:solidFill>
                <a:effectLst/>
                <a:latin typeface="+mn-ea"/>
              </a:rPr>
              <a:t>使用権資産総額に重要性が乏しいと認められる場合とは、未経過の借手のリース料の期末残高の、当該期末残高、有形固定資産及び無形固定資産の期末残高の合計額</a:t>
            </a:r>
            <a:endParaRPr lang="en-US" altLang="ja-JP" sz="800" b="0" i="0" dirty="0">
              <a:solidFill>
                <a:schemeClr val="tx1">
                  <a:lumMod val="75000"/>
                  <a:lumOff val="25000"/>
                </a:schemeClr>
              </a:solidFill>
              <a:effectLst/>
              <a:latin typeface="+mn-ea"/>
            </a:endParaRPr>
          </a:p>
          <a:p>
            <a:r>
              <a:rPr lang="ja-JP" altLang="en-US" sz="800" dirty="0">
                <a:solidFill>
                  <a:schemeClr val="tx1">
                    <a:lumMod val="75000"/>
                    <a:lumOff val="25000"/>
                  </a:schemeClr>
                </a:solidFill>
                <a:latin typeface="+mn-ea"/>
              </a:rPr>
              <a:t>　　</a:t>
            </a:r>
            <a:r>
              <a:rPr lang="ja-JP" altLang="en-US" sz="800" b="0" i="0" dirty="0">
                <a:solidFill>
                  <a:schemeClr val="tx1">
                    <a:lumMod val="75000"/>
                    <a:lumOff val="25000"/>
                  </a:schemeClr>
                </a:solidFill>
                <a:effectLst/>
                <a:latin typeface="+mn-ea"/>
              </a:rPr>
              <a:t>に占める割合が</a:t>
            </a:r>
            <a:r>
              <a:rPr lang="en-US" altLang="ja-JP" sz="800" b="0" i="0" dirty="0">
                <a:solidFill>
                  <a:schemeClr val="tx1">
                    <a:lumMod val="75000"/>
                    <a:lumOff val="25000"/>
                  </a:schemeClr>
                </a:solidFill>
                <a:effectLst/>
                <a:latin typeface="+mn-ea"/>
              </a:rPr>
              <a:t>10</a:t>
            </a:r>
            <a:r>
              <a:rPr lang="ja-JP" altLang="en-US" sz="800" b="0" i="0" dirty="0">
                <a:solidFill>
                  <a:schemeClr val="tx1">
                    <a:lumMod val="75000"/>
                    <a:lumOff val="25000"/>
                  </a:schemeClr>
                </a:solidFill>
                <a:effectLst/>
                <a:latin typeface="+mn-ea"/>
              </a:rPr>
              <a:t>パーセント未満である場合をいうとされています。また、連結財務諸表においては、当該判定を連結財務諸表の数値を基礎として見直すことがで</a:t>
            </a:r>
            <a:endParaRPr lang="en-US" altLang="ja-JP" sz="800" b="0" i="0" dirty="0">
              <a:solidFill>
                <a:schemeClr val="tx1">
                  <a:lumMod val="75000"/>
                  <a:lumOff val="25000"/>
                </a:schemeClr>
              </a:solidFill>
              <a:effectLst/>
              <a:latin typeface="+mn-ea"/>
            </a:endParaRPr>
          </a:p>
          <a:p>
            <a:r>
              <a:rPr lang="ja-JP" altLang="en-US" sz="800" dirty="0">
                <a:solidFill>
                  <a:schemeClr val="tx1">
                    <a:lumMod val="75000"/>
                    <a:lumOff val="25000"/>
                  </a:schemeClr>
                </a:solidFill>
                <a:latin typeface="+mn-ea"/>
              </a:rPr>
              <a:t>　　</a:t>
            </a:r>
            <a:r>
              <a:rPr lang="ja-JP" altLang="en-US" sz="800" b="0" i="0" dirty="0">
                <a:solidFill>
                  <a:schemeClr val="tx1">
                    <a:lumMod val="75000"/>
                    <a:lumOff val="25000"/>
                  </a:schemeClr>
                </a:solidFill>
                <a:effectLst/>
                <a:latin typeface="+mn-ea"/>
              </a:rPr>
              <a:t>きるとされています</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３</a:t>
            </a:r>
            <a:r>
              <a:rPr lang="ja-JP" altLang="en-US" sz="800" b="0" i="0" dirty="0">
                <a:solidFill>
                  <a:schemeClr val="tx1">
                    <a:lumMod val="75000"/>
                    <a:lumOff val="25000"/>
                  </a:schemeClr>
                </a:solidFill>
                <a:effectLst/>
                <a:latin typeface="+mn-ea"/>
              </a:rPr>
              <a:t>これらは</a:t>
            </a:r>
            <a:r>
              <a:rPr lang="en-US" altLang="ja-JP" sz="800" b="0" i="0" dirty="0">
                <a:solidFill>
                  <a:schemeClr val="tx1">
                    <a:lumMod val="75000"/>
                    <a:lumOff val="25000"/>
                  </a:schemeClr>
                </a:solidFill>
                <a:effectLst/>
                <a:latin typeface="+mn-ea"/>
              </a:rPr>
              <a:t>IFRS</a:t>
            </a:r>
            <a:r>
              <a:rPr lang="ja-JP" altLang="en-US" sz="800" b="0" i="0" dirty="0">
                <a:solidFill>
                  <a:schemeClr val="tx1">
                    <a:lumMod val="75000"/>
                    <a:lumOff val="25000"/>
                  </a:schemeClr>
                </a:solidFill>
                <a:effectLst/>
                <a:latin typeface="+mn-ea"/>
              </a:rPr>
              <a:t>第</a:t>
            </a:r>
            <a:r>
              <a:rPr lang="en-US" altLang="ja-JP" sz="800" b="0" i="0" dirty="0">
                <a:solidFill>
                  <a:schemeClr val="tx1">
                    <a:lumMod val="75000"/>
                    <a:lumOff val="25000"/>
                  </a:schemeClr>
                </a:solidFill>
                <a:effectLst/>
                <a:latin typeface="+mn-ea"/>
              </a:rPr>
              <a:t>16</a:t>
            </a:r>
            <a:r>
              <a:rPr lang="ja-JP" altLang="en-US" sz="800" b="0" i="0" dirty="0">
                <a:solidFill>
                  <a:schemeClr val="tx1">
                    <a:lumMod val="75000"/>
                    <a:lumOff val="25000"/>
                  </a:schemeClr>
                </a:solidFill>
                <a:effectLst/>
                <a:latin typeface="+mn-ea"/>
              </a:rPr>
              <a:t>号では設けられていない取扱いですが、実務の追加的な負担を軽減することを目的として企業会計基準適用指針第</a:t>
            </a:r>
            <a:r>
              <a:rPr lang="en-US" altLang="ja-JP" sz="800" b="0" i="0" dirty="0">
                <a:solidFill>
                  <a:schemeClr val="tx1">
                    <a:lumMod val="75000"/>
                    <a:lumOff val="25000"/>
                  </a:schemeClr>
                </a:solidFill>
                <a:effectLst/>
                <a:latin typeface="+mn-ea"/>
              </a:rPr>
              <a:t>16</a:t>
            </a:r>
            <a:r>
              <a:rPr lang="ja-JP" altLang="en-US" sz="800" b="0" i="0" dirty="0">
                <a:solidFill>
                  <a:schemeClr val="tx1">
                    <a:lumMod val="75000"/>
                    <a:lumOff val="25000"/>
                  </a:schemeClr>
                </a:solidFill>
                <a:effectLst/>
                <a:latin typeface="+mn-ea"/>
              </a:rPr>
              <a:t>号に定められたものであり、</a:t>
            </a:r>
            <a:endParaRPr lang="en-US" altLang="ja-JP" sz="800" b="0" i="0" dirty="0">
              <a:solidFill>
                <a:schemeClr val="tx1">
                  <a:lumMod val="75000"/>
                  <a:lumOff val="25000"/>
                </a:schemeClr>
              </a:solidFill>
              <a:effectLst/>
              <a:latin typeface="+mn-ea"/>
            </a:endParaRPr>
          </a:p>
          <a:p>
            <a:r>
              <a:rPr lang="ja-JP" altLang="en-US" sz="800" dirty="0">
                <a:solidFill>
                  <a:schemeClr val="tx1">
                    <a:lumMod val="75000"/>
                    <a:lumOff val="25000"/>
                  </a:schemeClr>
                </a:solidFill>
                <a:latin typeface="+mn-ea"/>
              </a:rPr>
              <a:t>　　</a:t>
            </a:r>
            <a:r>
              <a:rPr lang="ja-JP" altLang="en-US" sz="800" b="0" i="0" dirty="0">
                <a:solidFill>
                  <a:schemeClr val="tx1">
                    <a:lumMod val="75000"/>
                    <a:lumOff val="25000"/>
                  </a:schemeClr>
                </a:solidFill>
                <a:effectLst/>
                <a:latin typeface="+mn-ea"/>
              </a:rPr>
              <a:t>実務において浸透していることから、リース会計基準等においても、これらの簡便的な取扱いを踏襲することとされています</a:t>
            </a:r>
            <a:endParaRPr kumimoji="1" lang="ja-JP" altLang="en-US" sz="800" dirty="0">
              <a:solidFill>
                <a:schemeClr val="tx1">
                  <a:lumMod val="75000"/>
                  <a:lumOff val="25000"/>
                </a:schemeClr>
              </a:solidFill>
              <a:latin typeface="+mn-ea"/>
            </a:endParaRPr>
          </a:p>
        </p:txBody>
      </p:sp>
      <p:sp>
        <p:nvSpPr>
          <p:cNvPr id="8" name="テキスト プレースホルダー 2">
            <a:extLst>
              <a:ext uri="{FF2B5EF4-FFF2-40B4-BE49-F238E27FC236}">
                <a16:creationId xmlns:a16="http://schemas.microsoft.com/office/drawing/2014/main" id="{DBA9F7F1-A2ED-EE2E-3975-4597E5ED2A85}"/>
              </a:ext>
            </a:extLst>
          </p:cNvPr>
          <p:cNvSpPr txBox="1">
            <a:spLocks/>
          </p:cNvSpPr>
          <p:nvPr/>
        </p:nvSpPr>
        <p:spPr>
          <a:xfrm>
            <a:off x="395536" y="1765845"/>
            <a:ext cx="2016224" cy="229841"/>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200" b="1" dirty="0">
                <a:solidFill>
                  <a:schemeClr val="tx1">
                    <a:lumMod val="75000"/>
                    <a:lumOff val="25000"/>
                  </a:schemeClr>
                </a:solidFill>
              </a:rPr>
              <a:t>＜利息相当額の配分方法＞</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a:t>
            </a:r>
            <a:endParaRPr lang="en-US" altLang="ja-JP" b="1" dirty="0">
              <a:solidFill>
                <a:schemeClr val="tx1">
                  <a:lumMod val="75000"/>
                  <a:lumOff val="25000"/>
                </a:schemeClr>
              </a:solidFill>
            </a:endParaRPr>
          </a:p>
        </p:txBody>
      </p:sp>
    </p:spTree>
    <p:extLst>
      <p:ext uri="{BB962C8B-B14F-4D97-AF65-F5344CB8AC3E}">
        <p14:creationId xmlns:p14="http://schemas.microsoft.com/office/powerpoint/2010/main" val="289231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16A0F-F617-CB16-E52B-2C8930A9DDA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B5829F-C291-CD5A-BE1A-F6E653416343}"/>
              </a:ext>
            </a:extLst>
          </p:cNvPr>
          <p:cNvSpPr>
            <a:spLocks noGrp="1"/>
          </p:cNvSpPr>
          <p:nvPr>
            <p:ph type="sldNum" sz="quarter" idx="12"/>
          </p:nvPr>
        </p:nvSpPr>
        <p:spPr/>
        <p:txBody>
          <a:bodyPr/>
          <a:lstStyle/>
          <a:p>
            <a:fld id="{78AE49ED-73EF-499C-8307-28EB0E7CF529}" type="slidenum">
              <a:rPr kumimoji="1" lang="ja-JP" altLang="en-US" smtClean="0"/>
              <a:t>45</a:t>
            </a:fld>
            <a:endParaRPr kumimoji="1" lang="ja-JP" altLang="en-US" dirty="0"/>
          </a:p>
        </p:txBody>
      </p:sp>
      <p:sp>
        <p:nvSpPr>
          <p:cNvPr id="4" name="タイトル 3">
            <a:extLst>
              <a:ext uri="{FF2B5EF4-FFF2-40B4-BE49-F238E27FC236}">
                <a16:creationId xmlns:a16="http://schemas.microsoft.com/office/drawing/2014/main" id="{91FC99B2-195A-A3C0-386D-D71D1728A533}"/>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４．リース契約条件の変更</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18D2032F-9FB9-D35D-D34E-9A0F506168EF}"/>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6" name="コンテンツ プレースホルダー 5">
            <a:extLst>
              <a:ext uri="{FF2B5EF4-FFF2-40B4-BE49-F238E27FC236}">
                <a16:creationId xmlns:a16="http://schemas.microsoft.com/office/drawing/2014/main" id="{539B0756-3135-4D2B-F9D6-419297B20604}"/>
              </a:ext>
            </a:extLst>
          </p:cNvPr>
          <p:cNvSpPr txBox="1">
            <a:spLocks/>
          </p:cNvSpPr>
          <p:nvPr/>
        </p:nvSpPr>
        <p:spPr>
          <a:xfrm>
            <a:off x="323239" y="1050426"/>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graphicFrame>
        <p:nvGraphicFramePr>
          <p:cNvPr id="7" name="表 6">
            <a:extLst>
              <a:ext uri="{FF2B5EF4-FFF2-40B4-BE49-F238E27FC236}">
                <a16:creationId xmlns:a16="http://schemas.microsoft.com/office/drawing/2014/main" id="{CD3E5D41-E2EC-1568-7368-37495AE81E42}"/>
              </a:ext>
            </a:extLst>
          </p:cNvPr>
          <p:cNvGraphicFramePr>
            <a:graphicFrameLocks noGrp="1"/>
          </p:cNvGraphicFramePr>
          <p:nvPr/>
        </p:nvGraphicFramePr>
        <p:xfrm>
          <a:off x="265907" y="1310342"/>
          <a:ext cx="8698581" cy="2342224"/>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1746134">
                  <a:extLst>
                    <a:ext uri="{9D8B030D-6E8A-4147-A177-3AD203B41FA5}">
                      <a16:colId xmlns:a16="http://schemas.microsoft.com/office/drawing/2014/main" val="4219559679"/>
                    </a:ext>
                  </a:extLst>
                </a:gridCol>
                <a:gridCol w="5002808">
                  <a:extLst>
                    <a:ext uri="{9D8B030D-6E8A-4147-A177-3AD203B41FA5}">
                      <a16:colId xmlns:a16="http://schemas.microsoft.com/office/drawing/2014/main" val="1341167975"/>
                    </a:ext>
                  </a:extLst>
                </a:gridCol>
                <a:gridCol w="822692">
                  <a:extLst>
                    <a:ext uri="{9D8B030D-6E8A-4147-A177-3AD203B41FA5}">
                      <a16:colId xmlns:a16="http://schemas.microsoft.com/office/drawing/2014/main" val="1341817023"/>
                    </a:ext>
                  </a:extLst>
                </a:gridCol>
                <a:gridCol w="900100">
                  <a:extLst>
                    <a:ext uri="{9D8B030D-6E8A-4147-A177-3AD203B41FA5}">
                      <a16:colId xmlns:a16="http://schemas.microsoft.com/office/drawing/2014/main" val="2783956275"/>
                    </a:ext>
                  </a:extLst>
                </a:gridCol>
              </a:tblGrid>
              <a:tr h="237608">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9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475216">
                <a:tc>
                  <a:txBody>
                    <a:bodyPr/>
                    <a:lstStyle/>
                    <a:p>
                      <a:r>
                        <a:rPr kumimoji="1" lang="en-US" altLang="ja-JP" sz="900" dirty="0">
                          <a:solidFill>
                            <a:schemeClr val="tx1">
                              <a:lumMod val="75000"/>
                              <a:lumOff val="25000"/>
                            </a:schemeClr>
                          </a:solidFill>
                        </a:rPr>
                        <a:t>1</a:t>
                      </a:r>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リース契約条件の変更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r>
                        <a:rPr kumimoji="1" lang="ja-JP" altLang="en-US" sz="800" dirty="0">
                          <a:solidFill>
                            <a:schemeClr val="tx1">
                              <a:lumMod val="75000"/>
                              <a:lumOff val="25000"/>
                            </a:schemeClr>
                          </a:solidFill>
                        </a:rPr>
                        <a:t>変更時の項目に「契約条件変更日」を追加</a:t>
                      </a:r>
                      <a:endParaRPr kumimoji="1" lang="en-US" altLang="ja-JP" sz="800" dirty="0">
                        <a:solidFill>
                          <a:schemeClr val="tx1">
                            <a:lumMod val="75000"/>
                            <a:lumOff val="25000"/>
                          </a:schemeClr>
                        </a:solidFill>
                      </a:endParaRPr>
                    </a:p>
                    <a:p>
                      <a:r>
                        <a:rPr kumimoji="1" lang="ja-JP" altLang="en-US" sz="800" dirty="0">
                          <a:solidFill>
                            <a:schemeClr val="tx1">
                              <a:lumMod val="75000"/>
                              <a:lumOff val="25000"/>
                            </a:schemeClr>
                          </a:solidFill>
                        </a:rPr>
                        <a:t>入力された場合はリース契約条件と判断し、変更日以降のリース債務・利息計算を行うように対応</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strike="sngStrike" baseline="0" dirty="0">
                          <a:solidFill>
                            <a:srgbClr val="FF0000"/>
                          </a:solidFill>
                        </a:rPr>
                        <a:t>〇</a:t>
                      </a:r>
                      <a:endParaRPr kumimoji="1" lang="en-US" altLang="ja-JP" sz="800" strike="sngStrike" baseline="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dirty="0">
                          <a:solidFill>
                            <a:srgbClr val="FF0000"/>
                          </a:solidFill>
                        </a:rPr>
                        <a:t>○</a:t>
                      </a:r>
                      <a:endParaRPr kumimoji="1" lang="en-US" altLang="ja-JP" sz="8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475216">
                <a:tc>
                  <a:txBody>
                    <a:bodyPr/>
                    <a:lstStyle/>
                    <a:p>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リースの入力・取込</a:t>
                      </a:r>
                      <a:endParaRPr kumimoji="1"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スケジュールの自動作成時、契約条件変更日以前のスケジュールはそのままとし、</a:t>
                      </a:r>
                      <a:endParaRPr kumimoji="1" lang="en-US" altLang="ja-JP"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それ以降のスケジュールを作成するように対応</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strike="sngStrike" baseline="0" dirty="0">
                          <a:solidFill>
                            <a:srgbClr val="FF0000"/>
                          </a:solidFill>
                        </a:rPr>
                        <a:t>〇</a:t>
                      </a:r>
                      <a:endParaRPr kumimoji="1" lang="en-US" altLang="ja-JP" sz="800" strike="sngStrike" baseline="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dirty="0">
                          <a:solidFill>
                            <a:srgbClr val="FF0000"/>
                          </a:solidFill>
                        </a:rPr>
                        <a:t>○</a:t>
                      </a:r>
                      <a:endParaRPr kumimoji="1" lang="en-US" altLang="ja-JP" sz="8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348492">
                <a:tc>
                  <a:txBody>
                    <a:bodyPr/>
                    <a:lstStyle/>
                    <a:p>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rPr>
                        <a:t>リース仕訳データ作成</a:t>
                      </a:r>
                      <a:endParaRPr kumimoji="1"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リース契約条件変更仕訳を作成するように対応</a:t>
                      </a:r>
                      <a:endParaRPr kumimoji="1" lang="en-US" altLang="ja-JP"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rgbClr val="FF0000"/>
                          </a:solidFill>
                        </a:rPr>
                        <a:t>※</a:t>
                      </a:r>
                      <a:r>
                        <a:rPr kumimoji="1" lang="ja-JP" altLang="en-US" sz="800" dirty="0">
                          <a:solidFill>
                            <a:srgbClr val="FF0000"/>
                          </a:solidFill>
                        </a:rPr>
                        <a:t>統合会計側で、先行してフェーズ</a:t>
                      </a:r>
                      <a:r>
                        <a:rPr kumimoji="1" lang="en-US" altLang="ja-JP" sz="800" dirty="0">
                          <a:solidFill>
                            <a:srgbClr val="FF0000"/>
                          </a:solidFill>
                        </a:rPr>
                        <a:t>1</a:t>
                      </a:r>
                      <a:r>
                        <a:rPr kumimoji="1" lang="ja-JP" altLang="en-US" sz="800" dirty="0">
                          <a:solidFill>
                            <a:srgbClr val="FF0000"/>
                          </a:solidFill>
                        </a:rPr>
                        <a:t>でシステム区分内部コードに「</a:t>
                      </a:r>
                      <a:r>
                        <a:rPr kumimoji="1" lang="en-US" altLang="ja-JP" sz="800" dirty="0">
                          <a:solidFill>
                            <a:srgbClr val="FF0000"/>
                          </a:solidFill>
                        </a:rPr>
                        <a:t>360</a:t>
                      </a:r>
                      <a:r>
                        <a:rPr kumimoji="1" lang="ja-JP" altLang="en-US" sz="800" dirty="0">
                          <a:solidFill>
                            <a:srgbClr val="FF0000"/>
                          </a:solidFill>
                        </a:rPr>
                        <a:t>：契約条件変更仕訳」を追加</a:t>
                      </a:r>
                      <a:endParaRPr kumimoji="1" lang="en-US" altLang="ja-JP" sz="8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strike="sngStrike" baseline="0" dirty="0">
                          <a:solidFill>
                            <a:srgbClr val="FF0000"/>
                          </a:solidFill>
                        </a:rPr>
                        <a:t>〇</a:t>
                      </a:r>
                      <a:endParaRPr kumimoji="1" lang="en-US" altLang="ja-JP" sz="800" strike="sngStrike" baseline="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dirty="0">
                          <a:solidFill>
                            <a:srgbClr val="FF0000"/>
                          </a:solidFill>
                        </a:rPr>
                        <a:t>○</a:t>
                      </a:r>
                      <a:endParaRPr kumimoji="1" lang="en-US" altLang="ja-JP" sz="8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284528"/>
                  </a:ext>
                </a:extLst>
              </a:tr>
              <a:tr h="348492">
                <a:tc>
                  <a:txBody>
                    <a:bodyPr/>
                    <a:lstStyle/>
                    <a:p>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lumMod val="75000"/>
                              <a:lumOff val="25000"/>
                            </a:schemeClr>
                          </a:solidFill>
                        </a:rPr>
                        <a:t>リースの各種帳票</a:t>
                      </a:r>
                      <a:endParaRPr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lumMod val="75000"/>
                              <a:lumOff val="25000"/>
                            </a:schemeClr>
                          </a:solidFill>
                        </a:rPr>
                        <a:t>契約条件変更したデータの出力に対応</a:t>
                      </a:r>
                      <a:endParaRPr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strike="sngStrike" baseline="0" dirty="0">
                          <a:solidFill>
                            <a:srgbClr val="FF0000"/>
                          </a:solidFill>
                        </a:rPr>
                        <a:t>〇</a:t>
                      </a:r>
                      <a:endParaRPr kumimoji="1" lang="en-US" altLang="ja-JP" sz="800" strike="sngStrike" baseline="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800" dirty="0">
                          <a:solidFill>
                            <a:srgbClr val="FF0000"/>
                          </a:solidFill>
                        </a:rPr>
                        <a:t>○</a:t>
                      </a:r>
                      <a:endParaRPr kumimoji="1" lang="en-US" altLang="ja-JP" sz="800" dirty="0">
                        <a:solidFill>
                          <a:srgbClr val="FF0000"/>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3340216"/>
                  </a:ext>
                </a:extLst>
              </a:tr>
              <a:tr h="348492">
                <a:tc>
                  <a:txBody>
                    <a:bodyPr/>
                    <a:lstStyle/>
                    <a:p>
                      <a:endParaRPr kumimoji="1" lang="ja-JP" altLang="en-US" sz="9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FF0000"/>
                          </a:solidFill>
                        </a:rPr>
                        <a:t>契約条件変更一覧表（新規追加機能）</a:t>
                      </a:r>
                      <a:endParaRPr kumimoji="1" lang="en-US" altLang="ja-JP" sz="8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リース契約条件の変更前後で変更内容を確認する新帳票を追加</a:t>
                      </a: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75000"/>
                              <a:lumOff val="25000"/>
                            </a:schemeClr>
                          </a:solidFill>
                        </a:rPr>
                        <a:t>〇</a:t>
                      </a:r>
                      <a:endParaRPr kumimoji="1" lang="en-US" altLang="ja-JP" sz="8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03944157"/>
                  </a:ext>
                </a:extLst>
              </a:tr>
            </a:tbl>
          </a:graphicData>
        </a:graphic>
      </p:graphicFrame>
      <p:sp>
        <p:nvSpPr>
          <p:cNvPr id="8" name="コンテンツ プレースホルダー 5">
            <a:extLst>
              <a:ext uri="{FF2B5EF4-FFF2-40B4-BE49-F238E27FC236}">
                <a16:creationId xmlns:a16="http://schemas.microsoft.com/office/drawing/2014/main" id="{C103A4ED-984C-A7BC-3C5E-9190ED495072}"/>
              </a:ext>
            </a:extLst>
          </p:cNvPr>
          <p:cNvSpPr txBox="1">
            <a:spLocks/>
          </p:cNvSpPr>
          <p:nvPr/>
        </p:nvSpPr>
        <p:spPr>
          <a:xfrm>
            <a:off x="321519" y="3708000"/>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9" name="テキスト ボックス 8">
            <a:extLst>
              <a:ext uri="{FF2B5EF4-FFF2-40B4-BE49-F238E27FC236}">
                <a16:creationId xmlns:a16="http://schemas.microsoft.com/office/drawing/2014/main" id="{7E1D9B45-007E-2450-A362-7AEC9FEAF226}"/>
              </a:ext>
            </a:extLst>
          </p:cNvPr>
          <p:cNvSpPr txBox="1"/>
          <p:nvPr/>
        </p:nvSpPr>
        <p:spPr>
          <a:xfrm>
            <a:off x="107504" y="3924000"/>
            <a:ext cx="3959972" cy="784830"/>
          </a:xfrm>
          <a:prstGeom prst="rect">
            <a:avLst/>
          </a:prstGeom>
          <a:noFill/>
        </p:spPr>
        <p:txBody>
          <a:bodyPr wrap="square">
            <a:spAutoFit/>
          </a:bodyPr>
          <a:lstStyle/>
          <a:p>
            <a:r>
              <a:rPr kumimoji="1" lang="ja-JP" altLang="en-US" sz="900" dirty="0"/>
              <a:t>　・リースの契約条件の変更（会計基準</a:t>
            </a:r>
            <a:r>
              <a:rPr kumimoji="1" lang="en-US" altLang="ja-JP" sz="900" dirty="0"/>
              <a:t>39</a:t>
            </a:r>
            <a:r>
              <a:rPr kumimoji="1" lang="ja-JP" altLang="en-US" sz="900" dirty="0"/>
              <a:t>項）</a:t>
            </a:r>
          </a:p>
          <a:p>
            <a:r>
              <a:rPr kumimoji="1" lang="ja-JP" altLang="en-US" sz="900" dirty="0"/>
              <a:t>　　借手は、リース契約条件変更が生じた場合、次のいずれかを行います</a:t>
            </a:r>
          </a:p>
          <a:p>
            <a:r>
              <a:rPr kumimoji="1" lang="ja-JP" altLang="en-US" sz="900" dirty="0"/>
              <a:t>　　（１）変更前のリースとは独立したリースとして会計処理</a:t>
            </a:r>
          </a:p>
          <a:p>
            <a:r>
              <a:rPr kumimoji="1" lang="ja-JP" altLang="en-US" sz="900" dirty="0"/>
              <a:t>　　（２）リース負債の計上額の見直し</a:t>
            </a:r>
          </a:p>
          <a:p>
            <a:endParaRPr kumimoji="1" lang="ja-JP" altLang="en-US" sz="900" dirty="0"/>
          </a:p>
        </p:txBody>
      </p:sp>
      <p:sp>
        <p:nvSpPr>
          <p:cNvPr id="10" name="テキスト ボックス 9">
            <a:extLst>
              <a:ext uri="{FF2B5EF4-FFF2-40B4-BE49-F238E27FC236}">
                <a16:creationId xmlns:a16="http://schemas.microsoft.com/office/drawing/2014/main" id="{CED1A831-A321-0008-927A-17C6F1B175E8}"/>
              </a:ext>
            </a:extLst>
          </p:cNvPr>
          <p:cNvSpPr txBox="1"/>
          <p:nvPr/>
        </p:nvSpPr>
        <p:spPr>
          <a:xfrm>
            <a:off x="3959932" y="3924000"/>
            <a:ext cx="4789000" cy="784830"/>
          </a:xfrm>
          <a:prstGeom prst="rect">
            <a:avLst/>
          </a:prstGeom>
          <a:noFill/>
        </p:spPr>
        <p:txBody>
          <a:bodyPr wrap="square">
            <a:spAutoFit/>
          </a:bodyPr>
          <a:lstStyle/>
          <a:p>
            <a:r>
              <a:rPr kumimoji="1" lang="ja-JP" altLang="en-US" sz="900" dirty="0"/>
              <a:t>　・リース契約条件の変更を伴わないリース負債の見直し（会計基準</a:t>
            </a:r>
            <a:r>
              <a:rPr kumimoji="1" lang="en-US" altLang="ja-JP" sz="900" dirty="0"/>
              <a:t>40</a:t>
            </a:r>
            <a:r>
              <a:rPr kumimoji="1" lang="ja-JP" altLang="en-US" sz="900" dirty="0"/>
              <a:t>項）</a:t>
            </a:r>
          </a:p>
          <a:p>
            <a:r>
              <a:rPr kumimoji="1" lang="ja-JP" altLang="en-US" sz="900" dirty="0"/>
              <a:t>　　借手は、リース契約条件変更が生じていない場合で、次のいずれかに該当する場合は</a:t>
            </a:r>
          </a:p>
          <a:p>
            <a:r>
              <a:rPr kumimoji="1" lang="ja-JP" altLang="en-US" sz="900" dirty="0"/>
              <a:t>　　リース負債計上額の見直しを行います</a:t>
            </a:r>
          </a:p>
          <a:p>
            <a:r>
              <a:rPr kumimoji="1" lang="ja-JP" altLang="en-US" sz="900" dirty="0"/>
              <a:t>　　（１）借手のリース期間に変更がある場合</a:t>
            </a:r>
          </a:p>
          <a:p>
            <a:r>
              <a:rPr kumimoji="1" lang="ja-JP" altLang="en-US" sz="900" dirty="0"/>
              <a:t>　　（２）借手のリース期間に変更がなく借手のリース料に変更がある場合</a:t>
            </a:r>
          </a:p>
        </p:txBody>
      </p:sp>
      <p:cxnSp>
        <p:nvCxnSpPr>
          <p:cNvPr id="11" name="直線矢印コネクタ 10">
            <a:extLst>
              <a:ext uri="{FF2B5EF4-FFF2-40B4-BE49-F238E27FC236}">
                <a16:creationId xmlns:a16="http://schemas.microsoft.com/office/drawing/2014/main" id="{ABE848AB-20BB-CC78-3DC1-DCEA36DC7873}"/>
              </a:ext>
            </a:extLst>
          </p:cNvPr>
          <p:cNvCxnSpPr/>
          <p:nvPr/>
        </p:nvCxnSpPr>
        <p:spPr>
          <a:xfrm>
            <a:off x="7848364" y="1779662"/>
            <a:ext cx="4680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348B928A-50A3-6571-D400-54697DF72495}"/>
              </a:ext>
            </a:extLst>
          </p:cNvPr>
          <p:cNvCxnSpPr/>
          <p:nvPr/>
        </p:nvCxnSpPr>
        <p:spPr>
          <a:xfrm>
            <a:off x="7848364" y="2247714"/>
            <a:ext cx="4680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1CBB8A04-9E2D-0829-8A2F-70CFFB015206}"/>
              </a:ext>
            </a:extLst>
          </p:cNvPr>
          <p:cNvCxnSpPr/>
          <p:nvPr/>
        </p:nvCxnSpPr>
        <p:spPr>
          <a:xfrm>
            <a:off x="7848364" y="2643758"/>
            <a:ext cx="4680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B812E0F-E362-C03D-8AE3-FBEE5E7770D2}"/>
              </a:ext>
            </a:extLst>
          </p:cNvPr>
          <p:cNvCxnSpPr/>
          <p:nvPr/>
        </p:nvCxnSpPr>
        <p:spPr>
          <a:xfrm>
            <a:off x="7848364" y="3003798"/>
            <a:ext cx="4680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7C43-0E46-E6BD-C26A-CBDBB8FF8CF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75D8B6-275B-0490-1B5A-E4F16249E881}"/>
              </a:ext>
            </a:extLst>
          </p:cNvPr>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4" name="タイトル 3">
            <a:extLst>
              <a:ext uri="{FF2B5EF4-FFF2-40B4-BE49-F238E27FC236}">
                <a16:creationId xmlns:a16="http://schemas.microsoft.com/office/drawing/2014/main" id="{EAF8DDF0-C6BB-B03B-C811-FD7EB83801CC}"/>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４．リース契約条件の変更</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EC3572F2-B5A1-932C-4DE9-F8528C157FA5}"/>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pic>
        <p:nvPicPr>
          <p:cNvPr id="3" name="図 2">
            <a:extLst>
              <a:ext uri="{FF2B5EF4-FFF2-40B4-BE49-F238E27FC236}">
                <a16:creationId xmlns:a16="http://schemas.microsoft.com/office/drawing/2014/main" id="{5D1D8352-DB58-530B-9AE9-FD5AC6EC8173}"/>
              </a:ext>
            </a:extLst>
          </p:cNvPr>
          <p:cNvPicPr>
            <a:picLocks noChangeAspect="1"/>
          </p:cNvPicPr>
          <p:nvPr/>
        </p:nvPicPr>
        <p:blipFill>
          <a:blip r:embed="rId3"/>
          <a:stretch>
            <a:fillRect/>
          </a:stretch>
        </p:blipFill>
        <p:spPr>
          <a:xfrm>
            <a:off x="409137" y="1281354"/>
            <a:ext cx="5137392" cy="3338459"/>
          </a:xfrm>
          <a:prstGeom prst="rect">
            <a:avLst/>
          </a:prstGeom>
          <a:ln>
            <a:solidFill>
              <a:schemeClr val="bg1">
                <a:lumMod val="75000"/>
              </a:schemeClr>
            </a:solidFill>
          </a:ln>
        </p:spPr>
      </p:pic>
      <p:pic>
        <p:nvPicPr>
          <p:cNvPr id="6" name="図 5">
            <a:extLst>
              <a:ext uri="{FF2B5EF4-FFF2-40B4-BE49-F238E27FC236}">
                <a16:creationId xmlns:a16="http://schemas.microsoft.com/office/drawing/2014/main" id="{1C3F33BA-BD1F-A34B-C3CC-ED4D68778683}"/>
              </a:ext>
            </a:extLst>
          </p:cNvPr>
          <p:cNvPicPr>
            <a:picLocks noChangeAspect="1"/>
          </p:cNvPicPr>
          <p:nvPr/>
        </p:nvPicPr>
        <p:blipFill>
          <a:blip r:embed="rId4"/>
          <a:stretch>
            <a:fillRect/>
          </a:stretch>
        </p:blipFill>
        <p:spPr>
          <a:xfrm>
            <a:off x="3713030" y="1745242"/>
            <a:ext cx="4999430" cy="2410684"/>
          </a:xfrm>
          <a:prstGeom prst="rect">
            <a:avLst/>
          </a:prstGeom>
          <a:ln>
            <a:solidFill>
              <a:schemeClr val="bg1">
                <a:lumMod val="75000"/>
              </a:schemeClr>
            </a:solidFill>
          </a:ln>
        </p:spPr>
      </p:pic>
      <p:sp>
        <p:nvSpPr>
          <p:cNvPr id="7" name="テキスト プレースホルダー 2">
            <a:extLst>
              <a:ext uri="{FF2B5EF4-FFF2-40B4-BE49-F238E27FC236}">
                <a16:creationId xmlns:a16="http://schemas.microsoft.com/office/drawing/2014/main" id="{B1CF8121-B674-6668-01FF-B8C2FC81EC9B}"/>
              </a:ext>
            </a:extLst>
          </p:cNvPr>
          <p:cNvSpPr txBox="1">
            <a:spLocks/>
          </p:cNvSpPr>
          <p:nvPr/>
        </p:nvSpPr>
        <p:spPr>
          <a:xfrm>
            <a:off x="394022" y="1021115"/>
            <a:ext cx="2809826" cy="32649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schemeClr val="tx1">
                    <a:lumMod val="75000"/>
                    <a:lumOff val="25000"/>
                  </a:schemeClr>
                </a:solidFill>
              </a:rPr>
              <a:t>■リース契約（変更）画面</a:t>
            </a:r>
            <a:endParaRPr lang="en-US" altLang="ja-JP" sz="1000" b="1" u="sng" dirty="0">
              <a:solidFill>
                <a:schemeClr val="tx1">
                  <a:lumMod val="75000"/>
                  <a:lumOff val="25000"/>
                </a:schemeClr>
              </a:solidFill>
            </a:endParaRPr>
          </a:p>
          <a:p>
            <a:pPr>
              <a:lnSpc>
                <a:spcPts val="1900"/>
              </a:lnSpc>
              <a:buClr>
                <a:srgbClr val="F9BE00"/>
              </a:buClr>
            </a:pPr>
            <a:r>
              <a:rPr lang="ja-JP" altLang="en-US" sz="1000" b="1" u="sng" dirty="0">
                <a:solidFill>
                  <a:schemeClr val="tx1">
                    <a:lumMod val="75000"/>
                    <a:lumOff val="25000"/>
                  </a:schemeClr>
                </a:solidFill>
              </a:rPr>
              <a:t>　</a:t>
            </a:r>
            <a:endParaRPr lang="en-US" altLang="ja-JP" sz="1000" b="1" u="sng" dirty="0">
              <a:solidFill>
                <a:schemeClr val="tx1">
                  <a:lumMod val="75000"/>
                  <a:lumOff val="25000"/>
                </a:schemeClr>
              </a:solidFill>
            </a:endParaRPr>
          </a:p>
        </p:txBody>
      </p:sp>
      <p:sp>
        <p:nvSpPr>
          <p:cNvPr id="8" name="テキスト プレースホルダー 2">
            <a:extLst>
              <a:ext uri="{FF2B5EF4-FFF2-40B4-BE49-F238E27FC236}">
                <a16:creationId xmlns:a16="http://schemas.microsoft.com/office/drawing/2014/main" id="{5BCE0FFC-9B71-76A2-78C8-FAE6C3E51771}"/>
              </a:ext>
            </a:extLst>
          </p:cNvPr>
          <p:cNvSpPr txBox="1">
            <a:spLocks/>
          </p:cNvSpPr>
          <p:nvPr/>
        </p:nvSpPr>
        <p:spPr>
          <a:xfrm>
            <a:off x="5225198" y="1479273"/>
            <a:ext cx="3487262" cy="249783"/>
          </a:xfrm>
          <a:prstGeom prst="rect">
            <a:avLst/>
          </a:prstGeom>
          <a:solidFill>
            <a:schemeClr val="bg2"/>
          </a:solidFill>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a:lnSpc>
                <a:spcPts val="1900"/>
              </a:lnSpc>
              <a:buClr>
                <a:srgbClr val="F9BE00"/>
              </a:buClr>
            </a:pPr>
            <a:r>
              <a:rPr lang="ja-JP" altLang="en-US" sz="1000" b="1" u="sng" dirty="0">
                <a:solidFill>
                  <a:schemeClr val="tx1">
                    <a:lumMod val="75000"/>
                    <a:lumOff val="25000"/>
                  </a:schemeClr>
                </a:solidFill>
              </a:rPr>
              <a:t>■新規帳票（契約条件変更一覧表）</a:t>
            </a:r>
            <a:endParaRPr lang="en-US" altLang="ja-JP" sz="1000" b="1" u="sng" dirty="0">
              <a:solidFill>
                <a:schemeClr val="tx1">
                  <a:lumMod val="75000"/>
                  <a:lumOff val="25000"/>
                </a:schemeClr>
              </a:solidFill>
            </a:endParaRPr>
          </a:p>
        </p:txBody>
      </p:sp>
      <p:sp>
        <p:nvSpPr>
          <p:cNvPr id="9" name="テキスト プレースホルダー 2">
            <a:extLst>
              <a:ext uri="{FF2B5EF4-FFF2-40B4-BE49-F238E27FC236}">
                <a16:creationId xmlns:a16="http://schemas.microsoft.com/office/drawing/2014/main" id="{3B79BDE0-CB06-D722-3513-1DA7EFDF7739}"/>
              </a:ext>
            </a:extLst>
          </p:cNvPr>
          <p:cNvSpPr txBox="1">
            <a:spLocks/>
          </p:cNvSpPr>
          <p:nvPr/>
        </p:nvSpPr>
        <p:spPr>
          <a:xfrm>
            <a:off x="4397106" y="1775317"/>
            <a:ext cx="3448000" cy="218061"/>
          </a:xfrm>
          <a:prstGeom prst="rect">
            <a:avLst/>
          </a:prstGeom>
          <a:solidFill>
            <a:schemeClr val="bg1"/>
          </a:solidFill>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lnSpc>
                <a:spcPts val="1900"/>
              </a:lnSpc>
              <a:buClr>
                <a:srgbClr val="F9BE00"/>
              </a:buClr>
            </a:pPr>
            <a:r>
              <a:rPr lang="ja-JP" altLang="en-US" sz="1100" u="sng" dirty="0">
                <a:solidFill>
                  <a:schemeClr val="tx1">
                    <a:lumMod val="75000"/>
                    <a:lumOff val="25000"/>
                  </a:schemeClr>
                </a:solidFill>
              </a:rPr>
              <a:t>契約条件変更一覧表</a:t>
            </a:r>
            <a:endParaRPr lang="en-US" altLang="ja-JP" sz="1100" u="sng" dirty="0">
              <a:solidFill>
                <a:schemeClr val="tx1">
                  <a:lumMod val="75000"/>
                  <a:lumOff val="25000"/>
                </a:schemeClr>
              </a:solidFill>
            </a:endParaRPr>
          </a:p>
        </p:txBody>
      </p:sp>
      <p:sp>
        <p:nvSpPr>
          <p:cNvPr id="10" name="線吹き出し 2 (枠付き) 7">
            <a:extLst>
              <a:ext uri="{FF2B5EF4-FFF2-40B4-BE49-F238E27FC236}">
                <a16:creationId xmlns:a16="http://schemas.microsoft.com/office/drawing/2014/main" id="{B04C4466-D7AB-1980-AF19-D5338F14800B}"/>
              </a:ext>
            </a:extLst>
          </p:cNvPr>
          <p:cNvSpPr/>
          <p:nvPr/>
        </p:nvSpPr>
        <p:spPr>
          <a:xfrm>
            <a:off x="1656337" y="2564249"/>
            <a:ext cx="1872207" cy="445661"/>
          </a:xfrm>
          <a:prstGeom prst="borderCallout2">
            <a:avLst>
              <a:gd name="adj1" fmla="val -35964"/>
              <a:gd name="adj2" fmla="val 53532"/>
              <a:gd name="adj3" fmla="val -128674"/>
              <a:gd name="adj4" fmla="val 52795"/>
              <a:gd name="adj5" fmla="val -215751"/>
              <a:gd name="adj6" fmla="val 5305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以下項目を追加します</a:t>
            </a:r>
            <a:endParaRPr lang="en-US" altLang="ja-JP" sz="1000" dirty="0"/>
          </a:p>
          <a:p>
            <a:r>
              <a:rPr lang="ja-JP" altLang="en-US" sz="1000" dirty="0"/>
              <a:t>・契約条件変更日</a:t>
            </a:r>
            <a:endParaRPr lang="en-US" altLang="ja-JP" sz="1000" dirty="0"/>
          </a:p>
        </p:txBody>
      </p:sp>
      <p:sp>
        <p:nvSpPr>
          <p:cNvPr id="11" name="正方形/長方形 10">
            <a:extLst>
              <a:ext uri="{FF2B5EF4-FFF2-40B4-BE49-F238E27FC236}">
                <a16:creationId xmlns:a16="http://schemas.microsoft.com/office/drawing/2014/main" id="{3361D847-720F-80CA-40FA-10FBE3FCE5B2}"/>
              </a:ext>
            </a:extLst>
          </p:cNvPr>
          <p:cNvSpPr/>
          <p:nvPr/>
        </p:nvSpPr>
        <p:spPr>
          <a:xfrm>
            <a:off x="1305068" y="3422489"/>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12" name="正方形/長方形 11">
            <a:extLst>
              <a:ext uri="{FF2B5EF4-FFF2-40B4-BE49-F238E27FC236}">
                <a16:creationId xmlns:a16="http://schemas.microsoft.com/office/drawing/2014/main" id="{62DAD677-44E3-53BB-7557-A95FA1B5885A}"/>
              </a:ext>
            </a:extLst>
          </p:cNvPr>
          <p:cNvSpPr/>
          <p:nvPr/>
        </p:nvSpPr>
        <p:spPr>
          <a:xfrm>
            <a:off x="5393376" y="2895786"/>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13" name="線吹き出し 2 (枠付き) 7">
            <a:extLst>
              <a:ext uri="{FF2B5EF4-FFF2-40B4-BE49-F238E27FC236}">
                <a16:creationId xmlns:a16="http://schemas.microsoft.com/office/drawing/2014/main" id="{A121826F-0C34-A721-33B0-5F89808C9BE2}"/>
              </a:ext>
            </a:extLst>
          </p:cNvPr>
          <p:cNvSpPr/>
          <p:nvPr/>
        </p:nvSpPr>
        <p:spPr>
          <a:xfrm>
            <a:off x="5140522" y="3714864"/>
            <a:ext cx="3643478" cy="904950"/>
          </a:xfrm>
          <a:prstGeom prst="borderCallout2">
            <a:avLst>
              <a:gd name="adj1" fmla="val 25225"/>
              <a:gd name="adj2" fmla="val -3425"/>
              <a:gd name="adj3" fmla="val -28918"/>
              <a:gd name="adj4" fmla="val -14273"/>
              <a:gd name="adj5" fmla="val -99846"/>
              <a:gd name="adj6" fmla="val -1643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＜新規帳票の概要＞</a:t>
            </a:r>
            <a:endParaRPr lang="en-US" altLang="ja-JP" sz="1000" dirty="0"/>
          </a:p>
          <a:p>
            <a:r>
              <a:rPr lang="ja-JP" altLang="en-US" sz="1000" dirty="0"/>
              <a:t>・契約条件変更物件のみ出力対象とします</a:t>
            </a:r>
            <a:endParaRPr lang="en-US" altLang="ja-JP" sz="1000" dirty="0"/>
          </a:p>
          <a:p>
            <a:r>
              <a:rPr lang="ja-JP" altLang="en-US" sz="1000" dirty="0"/>
              <a:t>・契約条件変更日前後のリース債務と支払利息の金額と</a:t>
            </a:r>
            <a:endParaRPr lang="en-US" altLang="ja-JP" sz="1000" dirty="0"/>
          </a:p>
          <a:p>
            <a:r>
              <a:rPr lang="ja-JP" altLang="en-US" sz="1000" dirty="0"/>
              <a:t>　それぞれの毎月の残高が確認できます</a:t>
            </a:r>
            <a:endParaRPr lang="en-US" altLang="ja-JP" sz="1000" dirty="0"/>
          </a:p>
        </p:txBody>
      </p:sp>
      <p:sp>
        <p:nvSpPr>
          <p:cNvPr id="14" name="正方形/長方形 13">
            <a:extLst>
              <a:ext uri="{FF2B5EF4-FFF2-40B4-BE49-F238E27FC236}">
                <a16:creationId xmlns:a16="http://schemas.microsoft.com/office/drawing/2014/main" id="{4041A4F1-040E-AC6E-CE29-B975A8BD84F5}"/>
              </a:ext>
            </a:extLst>
          </p:cNvPr>
          <p:cNvSpPr/>
          <p:nvPr/>
        </p:nvSpPr>
        <p:spPr>
          <a:xfrm>
            <a:off x="611560" y="1296000"/>
            <a:ext cx="1692188" cy="57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5" name="正方形/長方形 14">
            <a:extLst>
              <a:ext uri="{FF2B5EF4-FFF2-40B4-BE49-F238E27FC236}">
                <a16:creationId xmlns:a16="http://schemas.microsoft.com/office/drawing/2014/main" id="{D224F235-2582-E322-4863-67F84FA5686A}"/>
              </a:ext>
            </a:extLst>
          </p:cNvPr>
          <p:cNvSpPr/>
          <p:nvPr/>
        </p:nvSpPr>
        <p:spPr>
          <a:xfrm>
            <a:off x="4535996" y="1383618"/>
            <a:ext cx="54006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760133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F95B-30D6-47B2-87A8-D41D323AB94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783DDE-EA11-0860-B359-081959C52076}"/>
              </a:ext>
            </a:extLst>
          </p:cNvPr>
          <p:cNvSpPr>
            <a:spLocks noGrp="1"/>
          </p:cNvSpPr>
          <p:nvPr>
            <p:ph type="sldNum" sz="quarter" idx="12"/>
          </p:nvPr>
        </p:nvSpPr>
        <p:spPr/>
        <p:txBody>
          <a:bodyPr/>
          <a:lstStyle/>
          <a:p>
            <a:fld id="{78AE49ED-73EF-499C-8307-28EB0E7CF529}" type="slidenum">
              <a:rPr kumimoji="1" lang="ja-JP" altLang="en-US" smtClean="0"/>
              <a:t>47</a:t>
            </a:fld>
            <a:endParaRPr kumimoji="1" lang="ja-JP" altLang="en-US" dirty="0"/>
          </a:p>
        </p:txBody>
      </p:sp>
      <p:sp>
        <p:nvSpPr>
          <p:cNvPr id="4" name="タイトル 3">
            <a:extLst>
              <a:ext uri="{FF2B5EF4-FFF2-40B4-BE49-F238E27FC236}">
                <a16:creationId xmlns:a16="http://schemas.microsoft.com/office/drawing/2014/main" id="{AC94B811-9BA3-188A-F1E5-5A5DF92719E0}"/>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５．申告調整</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104ABD1B-CBBF-5372-73F2-263C94F31BF4}"/>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6" name="コンテンツ プレースホルダー 5">
            <a:extLst>
              <a:ext uri="{FF2B5EF4-FFF2-40B4-BE49-F238E27FC236}">
                <a16:creationId xmlns:a16="http://schemas.microsoft.com/office/drawing/2014/main" id="{B890611A-BD64-D0D7-923D-92A50880D4FA}"/>
              </a:ext>
            </a:extLst>
          </p:cNvPr>
          <p:cNvSpPr txBox="1">
            <a:spLocks/>
          </p:cNvSpPr>
          <p:nvPr/>
        </p:nvSpPr>
        <p:spPr>
          <a:xfrm>
            <a:off x="251520" y="1095586"/>
            <a:ext cx="8425225" cy="469222"/>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対応内容</a:t>
            </a:r>
          </a:p>
        </p:txBody>
      </p:sp>
      <p:sp>
        <p:nvSpPr>
          <p:cNvPr id="7" name="テキスト ボックス 6">
            <a:extLst>
              <a:ext uri="{FF2B5EF4-FFF2-40B4-BE49-F238E27FC236}">
                <a16:creationId xmlns:a16="http://schemas.microsoft.com/office/drawing/2014/main" id="{CEAED9A2-2591-6BF7-416F-85C4C51C0FE2}"/>
              </a:ext>
            </a:extLst>
          </p:cNvPr>
          <p:cNvSpPr txBox="1"/>
          <p:nvPr/>
        </p:nvSpPr>
        <p:spPr>
          <a:xfrm>
            <a:off x="179512" y="2931790"/>
            <a:ext cx="7037790" cy="400110"/>
          </a:xfrm>
          <a:prstGeom prst="rect">
            <a:avLst/>
          </a:prstGeom>
          <a:noFill/>
        </p:spPr>
        <p:txBody>
          <a:bodyPr wrap="square">
            <a:spAutoFit/>
          </a:bodyPr>
          <a:lstStyle/>
          <a:p>
            <a:r>
              <a:rPr kumimoji="1" lang="en-US" altLang="ja-JP" sz="1000" b="1" dirty="0">
                <a:solidFill>
                  <a:schemeClr val="tx1">
                    <a:lumMod val="75000"/>
                    <a:lumOff val="25000"/>
                  </a:schemeClr>
                </a:solidFill>
              </a:rPr>
              <a:t>※</a:t>
            </a:r>
            <a:r>
              <a:rPr kumimoji="1" lang="en-US" altLang="ja-JP" sz="1000" dirty="0">
                <a:solidFill>
                  <a:schemeClr val="tx1">
                    <a:lumMod val="75000"/>
                    <a:lumOff val="25000"/>
                  </a:schemeClr>
                </a:solidFill>
              </a:rPr>
              <a:t>2026</a:t>
            </a:r>
            <a:r>
              <a:rPr kumimoji="1" lang="ja-JP" altLang="en-US" sz="1000" dirty="0">
                <a:solidFill>
                  <a:schemeClr val="tx1">
                    <a:lumMod val="75000"/>
                    <a:lumOff val="25000"/>
                  </a:schemeClr>
                </a:solidFill>
              </a:rPr>
              <a:t>年版</a:t>
            </a:r>
            <a:r>
              <a:rPr lang="ja-JP" altLang="en-US" sz="1000" dirty="0">
                <a:solidFill>
                  <a:schemeClr val="tx1">
                    <a:lumMod val="75000"/>
                    <a:lumOff val="25000"/>
                  </a:schemeClr>
                </a:solidFill>
              </a:rPr>
              <a:t>（</a:t>
            </a:r>
            <a:r>
              <a:rPr lang="en-US" altLang="ja-JP" sz="1000" dirty="0">
                <a:solidFill>
                  <a:schemeClr val="tx1">
                    <a:lumMod val="75000"/>
                    <a:lumOff val="25000"/>
                  </a:schemeClr>
                </a:solidFill>
              </a:rPr>
              <a:t>Ver2.9.0</a:t>
            </a:r>
            <a:r>
              <a:rPr lang="ja-JP" altLang="en-US" sz="1000" dirty="0">
                <a:solidFill>
                  <a:schemeClr val="tx1">
                    <a:lumMod val="75000"/>
                    <a:lumOff val="25000"/>
                  </a:schemeClr>
                </a:solidFill>
              </a:rPr>
              <a:t>）</a:t>
            </a:r>
            <a:r>
              <a:rPr kumimoji="1" lang="ja-JP" altLang="en-US" sz="1000" dirty="0">
                <a:solidFill>
                  <a:schemeClr val="tx1">
                    <a:lumMod val="75000"/>
                    <a:lumOff val="25000"/>
                  </a:schemeClr>
                </a:solidFill>
              </a:rPr>
              <a:t>定期出荷のモジュール内に</a:t>
            </a:r>
            <a:r>
              <a:rPr kumimoji="1" lang="ja-JP" altLang="en-US" sz="1000" b="1" dirty="0">
                <a:solidFill>
                  <a:schemeClr val="tx1">
                    <a:lumMod val="75000"/>
                    <a:lumOff val="25000"/>
                  </a:schemeClr>
                </a:solidFill>
              </a:rPr>
              <a:t>税務台帳追加用スクリプトを同梱予定</a:t>
            </a:r>
            <a:endParaRPr kumimoji="1" lang="en-US" altLang="ja-JP" sz="1000" b="1" dirty="0">
              <a:solidFill>
                <a:schemeClr val="tx1">
                  <a:lumMod val="75000"/>
                  <a:lumOff val="25000"/>
                </a:schemeClr>
              </a:solidFill>
            </a:endParaRPr>
          </a:p>
          <a:p>
            <a:r>
              <a:rPr lang="ja-JP" altLang="en-US" sz="1000" b="1" dirty="0">
                <a:solidFill>
                  <a:schemeClr val="tx1">
                    <a:lumMod val="75000"/>
                    <a:lumOff val="25000"/>
                  </a:schemeClr>
                </a:solidFill>
              </a:rPr>
              <a:t>　バージョンアップ時には該当スクリプトを実施</a:t>
            </a:r>
            <a:endParaRPr kumimoji="1" lang="ja-JP" altLang="en-US" sz="1000" b="1" dirty="0">
              <a:solidFill>
                <a:schemeClr val="tx1">
                  <a:lumMod val="75000"/>
                  <a:lumOff val="25000"/>
                </a:schemeClr>
              </a:solidFill>
            </a:endParaRPr>
          </a:p>
        </p:txBody>
      </p:sp>
      <p:graphicFrame>
        <p:nvGraphicFramePr>
          <p:cNvPr id="8" name="表 8">
            <a:extLst>
              <a:ext uri="{FF2B5EF4-FFF2-40B4-BE49-F238E27FC236}">
                <a16:creationId xmlns:a16="http://schemas.microsoft.com/office/drawing/2014/main" id="{15C9898A-CE68-E9AD-29EA-611C2B168497}"/>
              </a:ext>
            </a:extLst>
          </p:cNvPr>
          <p:cNvGraphicFramePr>
            <a:graphicFrameLocks noGrp="1"/>
          </p:cNvGraphicFramePr>
          <p:nvPr/>
        </p:nvGraphicFramePr>
        <p:xfrm>
          <a:off x="251520" y="1347614"/>
          <a:ext cx="8698581" cy="1588281"/>
        </p:xfrm>
        <a:graphic>
          <a:graphicData uri="http://schemas.openxmlformats.org/drawingml/2006/table">
            <a:tbl>
              <a:tblPr firstRow="1" bandRow="1">
                <a:tableStyleId>{21E4AEA4-8DFA-4A89-87EB-49C32662AFE0}</a:tableStyleId>
              </a:tblPr>
              <a:tblGrid>
                <a:gridCol w="226847">
                  <a:extLst>
                    <a:ext uri="{9D8B030D-6E8A-4147-A177-3AD203B41FA5}">
                      <a16:colId xmlns:a16="http://schemas.microsoft.com/office/drawing/2014/main" val="3861453892"/>
                    </a:ext>
                  </a:extLst>
                </a:gridCol>
                <a:gridCol w="2005401">
                  <a:extLst>
                    <a:ext uri="{9D8B030D-6E8A-4147-A177-3AD203B41FA5}">
                      <a16:colId xmlns:a16="http://schemas.microsoft.com/office/drawing/2014/main" val="4219559679"/>
                    </a:ext>
                  </a:extLst>
                </a:gridCol>
                <a:gridCol w="4536504">
                  <a:extLst>
                    <a:ext uri="{9D8B030D-6E8A-4147-A177-3AD203B41FA5}">
                      <a16:colId xmlns:a16="http://schemas.microsoft.com/office/drawing/2014/main" val="1341167975"/>
                    </a:ext>
                  </a:extLst>
                </a:gridCol>
                <a:gridCol w="1008112">
                  <a:extLst>
                    <a:ext uri="{9D8B030D-6E8A-4147-A177-3AD203B41FA5}">
                      <a16:colId xmlns:a16="http://schemas.microsoft.com/office/drawing/2014/main" val="1341817023"/>
                    </a:ext>
                  </a:extLst>
                </a:gridCol>
                <a:gridCol w="921717">
                  <a:extLst>
                    <a:ext uri="{9D8B030D-6E8A-4147-A177-3AD203B41FA5}">
                      <a16:colId xmlns:a16="http://schemas.microsoft.com/office/drawing/2014/main" val="2783956275"/>
                    </a:ext>
                  </a:extLst>
                </a:gridCol>
              </a:tblGrid>
              <a:tr h="247161">
                <a:tc>
                  <a:txBody>
                    <a:bodyPr/>
                    <a:lstStyle/>
                    <a:p>
                      <a:endParaRPr kumimoji="1" lang="ja-JP" altLang="en-US" sz="900" dirty="0"/>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フェーズ１</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フェーズ２</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59480">
                <a:tc>
                  <a:txBody>
                    <a:bodyPr/>
                    <a:lstStyle/>
                    <a:p>
                      <a:r>
                        <a:rPr kumimoji="1" lang="en-US" altLang="ja-JP" sz="1000" dirty="0">
                          <a:solidFill>
                            <a:schemeClr val="tx1">
                              <a:lumMod val="75000"/>
                              <a:lumOff val="25000"/>
                            </a:schemeClr>
                          </a:solidFill>
                        </a:rPr>
                        <a:t>1</a:t>
                      </a: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申告調整の確認用帳票の追加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rgbClr val="FF0000"/>
                          </a:solidFill>
                        </a:rPr>
                        <a:t>リース契約台帳（新規追加機能）</a:t>
                      </a:r>
                      <a:endParaRPr kumimoji="1" lang="en-US" altLang="ja-JP" sz="1000" b="1" dirty="0">
                        <a:solidFill>
                          <a:srgbClr val="FF0000"/>
                        </a:solidFill>
                      </a:endParaRPr>
                    </a:p>
                    <a:p>
                      <a:r>
                        <a:rPr kumimoji="1" lang="ja-JP" altLang="en-US" sz="1000" dirty="0">
                          <a:solidFill>
                            <a:schemeClr val="tx1">
                              <a:lumMod val="75000"/>
                              <a:lumOff val="25000"/>
                            </a:schemeClr>
                          </a:solidFill>
                        </a:rPr>
                        <a:t>台帳別に減価償却費やリース料を確認出来る新帳票を追加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359480">
                <a:tc>
                  <a:txBody>
                    <a:bodyPr/>
                    <a:lstStyle/>
                    <a:p>
                      <a:r>
                        <a:rPr kumimoji="1" lang="en-US" altLang="ja-JP" sz="1000" dirty="0">
                          <a:solidFill>
                            <a:schemeClr val="tx1">
                              <a:lumMod val="75000"/>
                              <a:lumOff val="25000"/>
                            </a:schemeClr>
                          </a:solidFill>
                        </a:rPr>
                        <a:t>2</a:t>
                      </a: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リースの税務台帳対応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リースの入力・取込</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リースにおいて税務台帳を入力できるように対応し、</a:t>
                      </a:r>
                      <a:endParaRPr lang="en-US" altLang="ja-JP" sz="1000" dirty="0">
                        <a:solidFill>
                          <a:schemeClr val="tx1">
                            <a:lumMod val="75000"/>
                            <a:lumOff val="25000"/>
                          </a:schemeClr>
                        </a:solidFill>
                      </a:endParaRPr>
                    </a:p>
                    <a:p>
                      <a:r>
                        <a:rPr lang="ja-JP" altLang="en-US" sz="1000" dirty="0">
                          <a:solidFill>
                            <a:schemeClr val="tx1">
                              <a:lumMod val="75000"/>
                              <a:lumOff val="25000"/>
                            </a:schemeClr>
                          </a:solidFill>
                        </a:rPr>
                        <a:t>オペレーティングリースは会計：売買、税務：賃貸借で登録できるよう対応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r>
                        <a:rPr kumimoji="1" lang="en-US" altLang="ja-JP" sz="1000" b="1"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359480">
                <a:tc>
                  <a:txBody>
                    <a:bodyPr/>
                    <a:lstStyle/>
                    <a:p>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リースの各種帳票</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税務台帳のデータを出力できるように対応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bl>
          </a:graphicData>
        </a:graphic>
      </p:graphicFrame>
      <p:sp>
        <p:nvSpPr>
          <p:cNvPr id="9" name="コンテンツ プレースホルダー 5">
            <a:extLst>
              <a:ext uri="{FF2B5EF4-FFF2-40B4-BE49-F238E27FC236}">
                <a16:creationId xmlns:a16="http://schemas.microsoft.com/office/drawing/2014/main" id="{0FB7934E-6E6A-8AD2-B5F2-F210262CF2C7}"/>
              </a:ext>
            </a:extLst>
          </p:cNvPr>
          <p:cNvSpPr txBox="1">
            <a:spLocks/>
          </p:cNvSpPr>
          <p:nvPr/>
        </p:nvSpPr>
        <p:spPr>
          <a:xfrm>
            <a:off x="251519" y="3327834"/>
            <a:ext cx="8425225" cy="225180"/>
          </a:xfrm>
          <a:prstGeom prst="rect">
            <a:avLst/>
          </a:prstGeom>
        </p:spPr>
        <p:txBody>
          <a:bodyPr vert="horz" lIns="0" tIns="0" rIns="0" bIns="0" rtlCol="0">
            <a:noAutofit/>
          </a:bodyPr>
          <a:lstStyle>
            <a:lvl1pPr marL="126000" indent="-126000" algn="l" defTabSz="914400" rtl="0" eaLnBrk="1" latinLnBrk="0" hangingPunct="1">
              <a:lnSpc>
                <a:spcPct val="140000"/>
              </a:lnSpc>
              <a:spcBef>
                <a:spcPts val="0"/>
              </a:spcBef>
              <a:buClr>
                <a:schemeClr val="tx2"/>
              </a:buClr>
              <a:buSzPct val="110000"/>
              <a:buFont typeface="Wingdings" panose="05000000000000000000" pitchFamily="2" charset="2"/>
              <a:buChar char="§"/>
              <a:defRPr kumimoji="1" lang="en-US" sz="1200" kern="1200" dirty="0">
                <a:solidFill>
                  <a:schemeClr val="tx1"/>
                </a:solidFill>
                <a:latin typeface="+mn-ea"/>
                <a:ea typeface="+mn-ea"/>
                <a:cs typeface="+mn-cs"/>
              </a:defRPr>
            </a:lvl1pPr>
            <a:lvl2pPr marL="3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2pPr>
            <a:lvl3pPr marL="648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3pPr>
            <a:lvl4pPr marL="99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4pPr>
            <a:lvl5pPr marL="1260000" indent="-126000" algn="l" defTabSz="914400" rtl="0" eaLnBrk="1" latinLnBrk="0" hangingPunct="1">
              <a:lnSpc>
                <a:spcPct val="140000"/>
              </a:lnSpc>
              <a:spcBef>
                <a:spcPts val="0"/>
              </a:spcBef>
              <a:buClr>
                <a:schemeClr val="tx2"/>
              </a:buClr>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dirty="0">
                <a:solidFill>
                  <a:schemeClr val="tx1">
                    <a:lumMod val="75000"/>
                    <a:lumOff val="25000"/>
                  </a:schemeClr>
                </a:solidFill>
              </a:rPr>
              <a:t>背景</a:t>
            </a:r>
          </a:p>
        </p:txBody>
      </p:sp>
      <p:sp>
        <p:nvSpPr>
          <p:cNvPr id="10" name="テキスト ボックス 9">
            <a:extLst>
              <a:ext uri="{FF2B5EF4-FFF2-40B4-BE49-F238E27FC236}">
                <a16:creationId xmlns:a16="http://schemas.microsoft.com/office/drawing/2014/main" id="{527609D8-0206-EFE4-95A2-9414DE16F645}"/>
              </a:ext>
            </a:extLst>
          </p:cNvPr>
          <p:cNvSpPr txBox="1"/>
          <p:nvPr/>
        </p:nvSpPr>
        <p:spPr>
          <a:xfrm>
            <a:off x="179512" y="3591637"/>
            <a:ext cx="8928992" cy="769441"/>
          </a:xfrm>
          <a:prstGeom prst="rect">
            <a:avLst/>
          </a:prstGeom>
          <a:noFill/>
        </p:spPr>
        <p:txBody>
          <a:bodyPr wrap="square">
            <a:spAutoFit/>
          </a:bodyPr>
          <a:lstStyle/>
          <a:p>
            <a:r>
              <a:rPr kumimoji="1" lang="ja-JP" altLang="en-US" sz="1100" dirty="0"/>
              <a:t>・オペレーティングリースは、法人税法では「債務の確定した金額のみ損金算入できる」旨が示され、</a:t>
            </a:r>
            <a:endParaRPr kumimoji="1" lang="en-US" altLang="ja-JP" sz="1100" dirty="0"/>
          </a:p>
          <a:p>
            <a:r>
              <a:rPr lang="ja-JP" altLang="en-US" sz="1100" dirty="0"/>
              <a:t>　</a:t>
            </a:r>
            <a:r>
              <a:rPr kumimoji="1" lang="ja-JP" altLang="en-US" sz="1100" dirty="0"/>
              <a:t>これまで通りの賃貸借処理が継続されることになりました</a:t>
            </a:r>
            <a:endParaRPr kumimoji="1" lang="en-US" altLang="ja-JP" sz="1100" dirty="0"/>
          </a:p>
          <a:p>
            <a:r>
              <a:rPr lang="ja-JP" altLang="en-US" sz="1100" dirty="0"/>
              <a:t>　</a:t>
            </a:r>
            <a:r>
              <a:rPr kumimoji="1" lang="ja-JP" altLang="en-US" sz="1100" dirty="0"/>
              <a:t>一方、新リース会計基準では売買処理され、使用権資産の減価償却や、</a:t>
            </a:r>
            <a:endParaRPr kumimoji="1" lang="en-US" altLang="ja-JP" sz="1100" dirty="0"/>
          </a:p>
          <a:p>
            <a:r>
              <a:rPr lang="ja-JP" altLang="en-US" sz="1100" dirty="0"/>
              <a:t>　</a:t>
            </a:r>
            <a:r>
              <a:rPr kumimoji="1" lang="ja-JP" altLang="en-US" sz="1100" dirty="0"/>
              <a:t>利息相当額の配分による費用計上が原則とされる会計上の取扱いとは不一致が生じることになります</a:t>
            </a:r>
          </a:p>
        </p:txBody>
      </p:sp>
    </p:spTree>
    <p:extLst>
      <p:ext uri="{BB962C8B-B14F-4D97-AF65-F5344CB8AC3E}">
        <p14:creationId xmlns:p14="http://schemas.microsoft.com/office/powerpoint/2010/main" val="1655324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6223-3ED9-DF8F-309F-507D9E63CEC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2F3DEC-114F-2BB2-B3B4-C1FFDD8DB0CB}"/>
              </a:ext>
            </a:extLst>
          </p:cNvPr>
          <p:cNvSpPr>
            <a:spLocks noGrp="1"/>
          </p:cNvSpPr>
          <p:nvPr>
            <p:ph type="sldNum" sz="quarter" idx="12"/>
          </p:nvPr>
        </p:nvSpPr>
        <p:spPr/>
        <p:txBody>
          <a:bodyPr/>
          <a:lstStyle/>
          <a:p>
            <a:fld id="{78AE49ED-73EF-499C-8307-28EB0E7CF529}" type="slidenum">
              <a:rPr kumimoji="1" lang="ja-JP" altLang="en-US" smtClean="0"/>
              <a:t>48</a:t>
            </a:fld>
            <a:endParaRPr kumimoji="1" lang="ja-JP" altLang="en-US" dirty="0"/>
          </a:p>
        </p:txBody>
      </p:sp>
      <p:sp>
        <p:nvSpPr>
          <p:cNvPr id="4" name="タイトル 3">
            <a:extLst>
              <a:ext uri="{FF2B5EF4-FFF2-40B4-BE49-F238E27FC236}">
                <a16:creationId xmlns:a16="http://schemas.microsoft.com/office/drawing/2014/main" id="{2B4E6121-E38B-E107-2F99-8F01035BBE2D}"/>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５．申告調整</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ADB91E93-4478-C443-52E1-BE611D1B899C}"/>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92150634-2E31-1E06-39C2-E83287EABCF1}"/>
              </a:ext>
            </a:extLst>
          </p:cNvPr>
          <p:cNvSpPr txBox="1">
            <a:spLocks/>
          </p:cNvSpPr>
          <p:nvPr/>
        </p:nvSpPr>
        <p:spPr>
          <a:xfrm>
            <a:off x="358018" y="1089058"/>
            <a:ext cx="7382333"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＜申告調整 例：前提条件＞</a:t>
            </a:r>
            <a:endParaRPr lang="en-US" altLang="ja-JP"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・リース料総額：</a:t>
            </a:r>
            <a:r>
              <a:rPr lang="en-US" altLang="ja-JP" sz="1000" b="1" dirty="0">
                <a:solidFill>
                  <a:schemeClr val="tx1">
                    <a:lumMod val="75000"/>
                    <a:lumOff val="25000"/>
                  </a:schemeClr>
                </a:solidFill>
              </a:rPr>
              <a:t>6,000</a:t>
            </a:r>
            <a:r>
              <a:rPr lang="ja-JP" altLang="en-US" sz="1000" b="1" dirty="0">
                <a:solidFill>
                  <a:schemeClr val="tx1">
                    <a:lumMod val="75000"/>
                    <a:lumOff val="25000"/>
                  </a:schemeClr>
                </a:solidFill>
              </a:rPr>
              <a:t>千円　　・リース料総額の割引現在価値：</a:t>
            </a:r>
            <a:r>
              <a:rPr lang="en-US" altLang="ja-JP" sz="1000" b="1" dirty="0">
                <a:solidFill>
                  <a:schemeClr val="tx1">
                    <a:lumMod val="75000"/>
                    <a:lumOff val="25000"/>
                  </a:schemeClr>
                </a:solidFill>
              </a:rPr>
              <a:t>5,600</a:t>
            </a:r>
            <a:r>
              <a:rPr lang="ja-JP" altLang="en-US" sz="1000" b="1" dirty="0">
                <a:solidFill>
                  <a:schemeClr val="tx1">
                    <a:lumMod val="75000"/>
                    <a:lumOff val="25000"/>
                  </a:schemeClr>
                </a:solidFill>
              </a:rPr>
              <a:t>千円</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・リース期間：５年　　・年間リース料：</a:t>
            </a:r>
            <a:r>
              <a:rPr lang="en-US" altLang="ja-JP" sz="1000" b="1" dirty="0">
                <a:solidFill>
                  <a:schemeClr val="tx1">
                    <a:lumMod val="75000"/>
                    <a:lumOff val="25000"/>
                  </a:schemeClr>
                </a:solidFill>
              </a:rPr>
              <a:t>1,200</a:t>
            </a:r>
            <a:r>
              <a:rPr lang="ja-JP" altLang="en-US" sz="1000" b="1" dirty="0">
                <a:solidFill>
                  <a:schemeClr val="tx1">
                    <a:lumMod val="75000"/>
                    <a:lumOff val="25000"/>
                  </a:schemeClr>
                </a:solidFill>
              </a:rPr>
              <a:t>千円　　・年間リース料に含まれる利息相当額：</a:t>
            </a:r>
            <a:r>
              <a:rPr lang="en-US" altLang="ja-JP" sz="1000" b="1" dirty="0">
                <a:solidFill>
                  <a:schemeClr val="tx1">
                    <a:lumMod val="75000"/>
                    <a:lumOff val="25000"/>
                  </a:schemeClr>
                </a:solidFill>
              </a:rPr>
              <a:t>200</a:t>
            </a:r>
            <a:r>
              <a:rPr lang="ja-JP" altLang="en-US" sz="1000" b="1" dirty="0">
                <a:solidFill>
                  <a:schemeClr val="tx1">
                    <a:lumMod val="75000"/>
                    <a:lumOff val="25000"/>
                  </a:schemeClr>
                </a:solidFill>
              </a:rPr>
              <a:t>千円</a:t>
            </a:r>
          </a:p>
        </p:txBody>
      </p:sp>
      <p:graphicFrame>
        <p:nvGraphicFramePr>
          <p:cNvPr id="6" name="表 5">
            <a:extLst>
              <a:ext uri="{FF2B5EF4-FFF2-40B4-BE49-F238E27FC236}">
                <a16:creationId xmlns:a16="http://schemas.microsoft.com/office/drawing/2014/main" id="{D092E6EA-A519-623A-62A4-699C5944BCFA}"/>
              </a:ext>
            </a:extLst>
          </p:cNvPr>
          <p:cNvGraphicFramePr>
            <a:graphicFrameLocks noGrp="1"/>
          </p:cNvGraphicFramePr>
          <p:nvPr/>
        </p:nvGraphicFramePr>
        <p:xfrm>
          <a:off x="498930" y="1639401"/>
          <a:ext cx="8105070" cy="1707027"/>
        </p:xfrm>
        <a:graphic>
          <a:graphicData uri="http://schemas.openxmlformats.org/drawingml/2006/table">
            <a:tbl>
              <a:tblPr firstRow="1" bandRow="1">
                <a:tableStyleId>{21E4AEA4-8DFA-4A89-87EB-49C32662AFE0}</a:tableStyleId>
              </a:tblPr>
              <a:tblGrid>
                <a:gridCol w="1281040">
                  <a:extLst>
                    <a:ext uri="{9D8B030D-6E8A-4147-A177-3AD203B41FA5}">
                      <a16:colId xmlns:a16="http://schemas.microsoft.com/office/drawing/2014/main" val="2364541098"/>
                    </a:ext>
                  </a:extLst>
                </a:gridCol>
                <a:gridCol w="3343203">
                  <a:extLst>
                    <a:ext uri="{9D8B030D-6E8A-4147-A177-3AD203B41FA5}">
                      <a16:colId xmlns:a16="http://schemas.microsoft.com/office/drawing/2014/main" val="2700584936"/>
                    </a:ext>
                  </a:extLst>
                </a:gridCol>
                <a:gridCol w="3480827">
                  <a:extLst>
                    <a:ext uri="{9D8B030D-6E8A-4147-A177-3AD203B41FA5}">
                      <a16:colId xmlns:a16="http://schemas.microsoft.com/office/drawing/2014/main" val="1219088010"/>
                    </a:ext>
                  </a:extLst>
                </a:gridCol>
              </a:tblGrid>
              <a:tr h="239482">
                <a:tc>
                  <a:txBody>
                    <a:bodyPr/>
                    <a:lstStyle/>
                    <a:p>
                      <a:pPr algn="ctr"/>
                      <a:endParaRPr kumimoji="1" lang="en-US" altLang="ja-JP" sz="1100" b="1" dirty="0">
                        <a:solidFill>
                          <a:schemeClr val="bg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100" b="1" dirty="0">
                          <a:solidFill>
                            <a:schemeClr val="bg1"/>
                          </a:solidFill>
                        </a:rPr>
                        <a:t>会計上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100" b="1" dirty="0">
                          <a:solidFill>
                            <a:schemeClr val="bg1"/>
                          </a:solidFill>
                        </a:rPr>
                        <a:t>税務上</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4100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契約時</a:t>
                      </a:r>
                      <a:endParaRPr kumimoji="1" lang="en-US" altLang="ja-JP" sz="10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lumMod val="75000"/>
                              <a:lumOff val="25000"/>
                            </a:schemeClr>
                          </a:solidFill>
                        </a:rPr>
                        <a:t>使用権資産　</a:t>
                      </a:r>
                      <a:r>
                        <a:rPr kumimoji="1" lang="en-US" altLang="ja-JP" sz="1000" b="0" dirty="0">
                          <a:solidFill>
                            <a:schemeClr val="tx1">
                              <a:lumMod val="75000"/>
                              <a:lumOff val="25000"/>
                            </a:schemeClr>
                          </a:solidFill>
                        </a:rPr>
                        <a:t>5,600</a:t>
                      </a:r>
                      <a:r>
                        <a:rPr kumimoji="1" lang="ja-JP" altLang="en-US" sz="1000" b="0" dirty="0">
                          <a:solidFill>
                            <a:schemeClr val="tx1">
                              <a:lumMod val="75000"/>
                              <a:lumOff val="25000"/>
                            </a:schemeClr>
                          </a:solidFill>
                        </a:rPr>
                        <a:t>千円　／　リース負債　</a:t>
                      </a:r>
                      <a:r>
                        <a:rPr kumimoji="1" lang="en-US" altLang="ja-JP" sz="1000" b="0" dirty="0">
                          <a:solidFill>
                            <a:schemeClr val="tx1">
                              <a:lumMod val="75000"/>
                              <a:lumOff val="25000"/>
                            </a:schemeClr>
                          </a:solidFill>
                        </a:rPr>
                        <a:t>5,600</a:t>
                      </a:r>
                      <a:r>
                        <a:rPr kumimoji="1" lang="ja-JP" altLang="en-US" sz="1000" b="0" dirty="0">
                          <a:solidFill>
                            <a:schemeClr val="tx1">
                              <a:lumMod val="75000"/>
                              <a:lumOff val="25000"/>
                            </a:schemeClr>
                          </a:solidFill>
                        </a:rPr>
                        <a:t>千円</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000" b="0" dirty="0">
                          <a:solidFill>
                            <a:schemeClr val="tx1">
                              <a:lumMod val="75000"/>
                              <a:lumOff val="25000"/>
                            </a:schemeClr>
                          </a:solidFill>
                        </a:rPr>
                        <a:t>仕訳なし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r h="463158">
                <a:tc>
                  <a:txBody>
                    <a:bodyPr/>
                    <a:lstStyle/>
                    <a:p>
                      <a:pPr algn="ctr"/>
                      <a:r>
                        <a:rPr kumimoji="1" lang="ja-JP" altLang="en-US" sz="1000" b="1" dirty="0">
                          <a:solidFill>
                            <a:schemeClr val="tx1">
                              <a:lumMod val="75000"/>
                              <a:lumOff val="25000"/>
                            </a:schemeClr>
                          </a:solidFill>
                        </a:rPr>
                        <a:t>リース料支払時</a:t>
                      </a:r>
                      <a:endParaRPr kumimoji="1" lang="en-US" altLang="ja-JP" sz="1000" b="1" dirty="0">
                        <a:solidFill>
                          <a:schemeClr val="tx1">
                            <a:lumMod val="75000"/>
                            <a:lumOff val="25000"/>
                          </a:schemeClr>
                        </a:solidFill>
                      </a:endParaRPr>
                    </a:p>
                    <a:p>
                      <a:pPr algn="ctr"/>
                      <a:r>
                        <a:rPr kumimoji="1" lang="ja-JP" altLang="en-US" sz="1000" b="1" dirty="0">
                          <a:solidFill>
                            <a:schemeClr val="tx1">
                              <a:lumMod val="75000"/>
                              <a:lumOff val="25000"/>
                            </a:schemeClr>
                          </a:solidFill>
                        </a:rPr>
                        <a:t>（</a:t>
                      </a:r>
                      <a:r>
                        <a:rPr kumimoji="1" lang="en-US" altLang="ja-JP" sz="1000" b="1" dirty="0">
                          <a:solidFill>
                            <a:schemeClr val="tx1">
                              <a:lumMod val="75000"/>
                              <a:lumOff val="25000"/>
                            </a:schemeClr>
                          </a:solidFill>
                        </a:rPr>
                        <a:t>1</a:t>
                      </a:r>
                      <a:r>
                        <a:rPr kumimoji="1" lang="ja-JP" altLang="en-US" sz="1000" b="1" dirty="0">
                          <a:solidFill>
                            <a:schemeClr val="tx1">
                              <a:lumMod val="75000"/>
                              <a:lumOff val="25000"/>
                            </a:schemeClr>
                          </a:solidFill>
                        </a:rPr>
                        <a:t>年目）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000" b="0" dirty="0">
                          <a:solidFill>
                            <a:schemeClr val="tx1">
                              <a:lumMod val="75000"/>
                              <a:lumOff val="25000"/>
                            </a:schemeClr>
                          </a:solidFill>
                        </a:rPr>
                        <a:t>リース負債　</a:t>
                      </a:r>
                      <a:r>
                        <a:rPr kumimoji="1" lang="en-US" altLang="ja-JP" sz="1000" b="0" dirty="0">
                          <a:solidFill>
                            <a:schemeClr val="tx1">
                              <a:lumMod val="75000"/>
                              <a:lumOff val="25000"/>
                            </a:schemeClr>
                          </a:solidFill>
                        </a:rPr>
                        <a:t>1,000</a:t>
                      </a:r>
                      <a:r>
                        <a:rPr kumimoji="1" lang="ja-JP" altLang="en-US" sz="1000" b="0" dirty="0">
                          <a:solidFill>
                            <a:schemeClr val="tx1">
                              <a:lumMod val="75000"/>
                              <a:lumOff val="25000"/>
                            </a:schemeClr>
                          </a:solidFill>
                        </a:rPr>
                        <a:t>千円　／　現預金　　　</a:t>
                      </a:r>
                      <a:r>
                        <a:rPr kumimoji="1" lang="en-US" altLang="ja-JP" sz="1000" b="0" dirty="0">
                          <a:solidFill>
                            <a:schemeClr val="tx1">
                              <a:lumMod val="75000"/>
                              <a:lumOff val="25000"/>
                            </a:schemeClr>
                          </a:solidFill>
                        </a:rPr>
                        <a:t>1,200</a:t>
                      </a:r>
                      <a:r>
                        <a:rPr kumimoji="1" lang="ja-JP" altLang="en-US" sz="1000" b="0" dirty="0">
                          <a:solidFill>
                            <a:schemeClr val="tx1">
                              <a:lumMod val="75000"/>
                              <a:lumOff val="25000"/>
                            </a:schemeClr>
                          </a:solidFill>
                        </a:rPr>
                        <a:t>千円</a:t>
                      </a:r>
                      <a:endParaRPr kumimoji="1" lang="en-US" altLang="ja-JP" sz="1000" b="0" dirty="0">
                        <a:solidFill>
                          <a:schemeClr val="tx1">
                            <a:lumMod val="75000"/>
                            <a:lumOff val="25000"/>
                          </a:schemeClr>
                        </a:solidFill>
                      </a:endParaRPr>
                    </a:p>
                    <a:p>
                      <a:pPr algn="l"/>
                      <a:r>
                        <a:rPr kumimoji="1" lang="ja-JP" altLang="en-US" sz="1000" b="0" dirty="0">
                          <a:solidFill>
                            <a:schemeClr val="accent3">
                              <a:lumMod val="75000"/>
                            </a:schemeClr>
                          </a:solidFill>
                        </a:rPr>
                        <a:t>支払利息　　　</a:t>
                      </a:r>
                      <a:r>
                        <a:rPr kumimoji="1" lang="en-US" altLang="ja-JP" sz="1000" b="0" dirty="0">
                          <a:solidFill>
                            <a:schemeClr val="accent3">
                              <a:lumMod val="75000"/>
                            </a:schemeClr>
                          </a:solidFill>
                        </a:rPr>
                        <a:t>200</a:t>
                      </a:r>
                      <a:r>
                        <a:rPr kumimoji="1" lang="ja-JP" altLang="en-US" sz="1000" b="0" dirty="0">
                          <a:solidFill>
                            <a:schemeClr val="accent3">
                              <a:lumMod val="75000"/>
                            </a:schemeClr>
                          </a:solidFill>
                        </a:rPr>
                        <a:t>千円</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000" b="0" dirty="0">
                          <a:solidFill>
                            <a:schemeClr val="accent3">
                              <a:lumMod val="75000"/>
                            </a:schemeClr>
                          </a:solidFill>
                        </a:rPr>
                        <a:t>支払リース料　</a:t>
                      </a:r>
                      <a:r>
                        <a:rPr kumimoji="1" lang="en-US" altLang="ja-JP" sz="1000" b="0" dirty="0">
                          <a:solidFill>
                            <a:schemeClr val="accent3">
                              <a:lumMod val="75000"/>
                            </a:schemeClr>
                          </a:solidFill>
                        </a:rPr>
                        <a:t>1,200</a:t>
                      </a:r>
                      <a:r>
                        <a:rPr kumimoji="1" lang="ja-JP" altLang="en-US" sz="1000" b="0" dirty="0">
                          <a:solidFill>
                            <a:schemeClr val="accent3">
                              <a:lumMod val="75000"/>
                            </a:schemeClr>
                          </a:solidFill>
                        </a:rPr>
                        <a:t>千円</a:t>
                      </a:r>
                      <a:r>
                        <a:rPr kumimoji="1" lang="ja-JP" altLang="en-US" sz="1000" b="0" dirty="0">
                          <a:solidFill>
                            <a:schemeClr val="accent3"/>
                          </a:solidFill>
                        </a:rPr>
                        <a:t>　</a:t>
                      </a:r>
                      <a:r>
                        <a:rPr kumimoji="1" lang="ja-JP" altLang="en-US" sz="1000" b="0" dirty="0">
                          <a:solidFill>
                            <a:schemeClr val="tx1">
                              <a:lumMod val="75000"/>
                              <a:lumOff val="25000"/>
                            </a:schemeClr>
                          </a:solidFill>
                        </a:rPr>
                        <a:t>／　現預金　</a:t>
                      </a:r>
                      <a:r>
                        <a:rPr kumimoji="1" lang="en-US" altLang="ja-JP" sz="1000" b="0" dirty="0">
                          <a:solidFill>
                            <a:schemeClr val="tx1">
                              <a:lumMod val="75000"/>
                              <a:lumOff val="25000"/>
                            </a:schemeClr>
                          </a:solidFill>
                        </a:rPr>
                        <a:t>1,200</a:t>
                      </a:r>
                      <a:r>
                        <a:rPr kumimoji="1" lang="ja-JP" altLang="en-US" sz="1000" b="0" dirty="0">
                          <a:solidFill>
                            <a:schemeClr val="tx1">
                              <a:lumMod val="75000"/>
                              <a:lumOff val="25000"/>
                            </a:schemeClr>
                          </a:solidFill>
                        </a:rPr>
                        <a:t>千円</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424151274"/>
                  </a:ext>
                </a:extLst>
              </a:tr>
              <a:tr h="594291">
                <a:tc>
                  <a:txBody>
                    <a:bodyPr/>
                    <a:lstStyle/>
                    <a:p>
                      <a:pPr algn="ctr"/>
                      <a:r>
                        <a:rPr kumimoji="1" lang="ja-JP" altLang="en-US" sz="1000" b="1" dirty="0">
                          <a:solidFill>
                            <a:schemeClr val="tx1">
                              <a:lumMod val="75000"/>
                              <a:lumOff val="25000"/>
                            </a:schemeClr>
                          </a:solidFill>
                        </a:rPr>
                        <a:t>減価償却費</a:t>
                      </a:r>
                      <a:endParaRPr kumimoji="1" lang="en-US" altLang="ja-JP" sz="1000" b="1" dirty="0">
                        <a:solidFill>
                          <a:schemeClr val="tx1">
                            <a:lumMod val="75000"/>
                            <a:lumOff val="25000"/>
                          </a:schemeClr>
                        </a:solidFill>
                      </a:endParaRPr>
                    </a:p>
                    <a:p>
                      <a:pPr algn="ctr"/>
                      <a:r>
                        <a:rPr kumimoji="1" lang="ja-JP" altLang="en-US" sz="1000" b="1" dirty="0">
                          <a:solidFill>
                            <a:schemeClr val="tx1">
                              <a:lumMod val="75000"/>
                              <a:lumOff val="25000"/>
                            </a:schemeClr>
                          </a:solidFill>
                        </a:rPr>
                        <a:t>（</a:t>
                      </a:r>
                      <a:r>
                        <a:rPr kumimoji="1" lang="en-US" altLang="ja-JP" sz="1000" b="1" dirty="0">
                          <a:solidFill>
                            <a:schemeClr val="tx1">
                              <a:lumMod val="75000"/>
                              <a:lumOff val="25000"/>
                            </a:schemeClr>
                          </a:solidFill>
                        </a:rPr>
                        <a:t>1</a:t>
                      </a:r>
                      <a:r>
                        <a:rPr kumimoji="1" lang="ja-JP" altLang="en-US" sz="1000" b="1" dirty="0">
                          <a:solidFill>
                            <a:schemeClr val="tx1">
                              <a:lumMod val="75000"/>
                              <a:lumOff val="25000"/>
                            </a:schemeClr>
                          </a:solidFill>
                        </a:rPr>
                        <a:t>年目）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000" b="0" dirty="0">
                          <a:solidFill>
                            <a:schemeClr val="accent3">
                              <a:lumMod val="75000"/>
                            </a:schemeClr>
                          </a:solidFill>
                        </a:rPr>
                        <a:t>減価償却費　</a:t>
                      </a:r>
                      <a:r>
                        <a:rPr kumimoji="1" lang="en-US" altLang="ja-JP" sz="1000" b="0" dirty="0">
                          <a:solidFill>
                            <a:schemeClr val="accent3">
                              <a:lumMod val="75000"/>
                            </a:schemeClr>
                          </a:solidFill>
                        </a:rPr>
                        <a:t>1,120</a:t>
                      </a:r>
                      <a:r>
                        <a:rPr kumimoji="1" lang="ja-JP" altLang="en-US" sz="1000" b="0" dirty="0">
                          <a:solidFill>
                            <a:schemeClr val="accent3">
                              <a:lumMod val="75000"/>
                            </a:schemeClr>
                          </a:solidFill>
                        </a:rPr>
                        <a:t>千円　</a:t>
                      </a:r>
                      <a:r>
                        <a:rPr kumimoji="1" lang="ja-JP" altLang="en-US" sz="1000" b="0" dirty="0">
                          <a:solidFill>
                            <a:schemeClr val="tx1">
                              <a:lumMod val="75000"/>
                              <a:lumOff val="25000"/>
                            </a:schemeClr>
                          </a:solidFill>
                        </a:rPr>
                        <a:t>／　使用権資産　</a:t>
                      </a:r>
                      <a:r>
                        <a:rPr kumimoji="1" lang="en-US" altLang="ja-JP" sz="1000" b="0" dirty="0">
                          <a:solidFill>
                            <a:schemeClr val="tx1">
                              <a:lumMod val="75000"/>
                              <a:lumOff val="25000"/>
                            </a:schemeClr>
                          </a:solidFill>
                        </a:rPr>
                        <a:t>1,120</a:t>
                      </a:r>
                      <a:r>
                        <a:rPr kumimoji="1" lang="ja-JP" altLang="en-US" sz="1000" b="0" dirty="0">
                          <a:solidFill>
                            <a:schemeClr val="tx1">
                              <a:lumMod val="75000"/>
                              <a:lumOff val="25000"/>
                            </a:schemeClr>
                          </a:solidFill>
                        </a:rPr>
                        <a:t>千円</a:t>
                      </a:r>
                      <a:endParaRPr kumimoji="1" lang="en-US" altLang="ja-JP" sz="1000" b="0" dirty="0">
                        <a:solidFill>
                          <a:schemeClr val="tx1">
                            <a:lumMod val="75000"/>
                            <a:lumOff val="25000"/>
                          </a:schemeClr>
                        </a:solidFill>
                      </a:endParaRPr>
                    </a:p>
                    <a:p>
                      <a:pPr algn="l"/>
                      <a:endParaRPr kumimoji="1" lang="en-US" altLang="ja-JP" sz="400" b="0" dirty="0">
                        <a:solidFill>
                          <a:schemeClr val="tx1">
                            <a:lumMod val="75000"/>
                            <a:lumOff val="25000"/>
                          </a:schemeClr>
                        </a:solidFill>
                      </a:endParaRPr>
                    </a:p>
                    <a:p>
                      <a:pPr algn="l"/>
                      <a:r>
                        <a:rPr kumimoji="1" lang="ja-JP" altLang="en-US" sz="800" b="0" dirty="0">
                          <a:solidFill>
                            <a:schemeClr val="tx1">
                              <a:lumMod val="75000"/>
                              <a:lumOff val="25000"/>
                            </a:schemeClr>
                          </a:solidFill>
                        </a:rPr>
                        <a:t>　</a:t>
                      </a:r>
                      <a:r>
                        <a:rPr kumimoji="1" lang="en-US" altLang="ja-JP" sz="800" b="0" dirty="0">
                          <a:solidFill>
                            <a:schemeClr val="tx1">
                              <a:lumMod val="75000"/>
                              <a:lumOff val="25000"/>
                            </a:schemeClr>
                          </a:solidFill>
                        </a:rPr>
                        <a:t>※5,600</a:t>
                      </a:r>
                      <a:r>
                        <a:rPr kumimoji="1" lang="ja-JP" altLang="en-US" sz="800" b="0" dirty="0">
                          <a:solidFill>
                            <a:schemeClr val="tx1">
                              <a:lumMod val="75000"/>
                              <a:lumOff val="25000"/>
                            </a:schemeClr>
                          </a:solidFill>
                        </a:rPr>
                        <a:t>千円（使用権資産）</a:t>
                      </a:r>
                      <a:r>
                        <a:rPr kumimoji="1" lang="en-US" altLang="ja-JP" sz="800" b="0" dirty="0">
                          <a:solidFill>
                            <a:schemeClr val="tx1">
                              <a:lumMod val="75000"/>
                              <a:lumOff val="25000"/>
                            </a:schemeClr>
                          </a:solidFill>
                        </a:rPr>
                        <a:t>÷5</a:t>
                      </a:r>
                      <a:r>
                        <a:rPr kumimoji="1" lang="ja-JP" altLang="en-US" sz="800" b="0" dirty="0">
                          <a:solidFill>
                            <a:schemeClr val="tx1">
                              <a:lumMod val="75000"/>
                              <a:lumOff val="25000"/>
                            </a:schemeClr>
                          </a:solidFill>
                        </a:rPr>
                        <a:t>年（リース期間）＝</a:t>
                      </a:r>
                      <a:r>
                        <a:rPr kumimoji="1" lang="en-US" altLang="ja-JP" sz="800" b="0" dirty="0">
                          <a:solidFill>
                            <a:schemeClr val="tx1">
                              <a:lumMod val="75000"/>
                              <a:lumOff val="25000"/>
                            </a:schemeClr>
                          </a:solidFill>
                        </a:rPr>
                        <a:t>1,120</a:t>
                      </a:r>
                      <a:r>
                        <a:rPr kumimoji="1" lang="ja-JP" altLang="en-US" sz="800" b="0" dirty="0">
                          <a:solidFill>
                            <a:schemeClr val="tx1">
                              <a:lumMod val="75000"/>
                              <a:lumOff val="25000"/>
                            </a:schemeClr>
                          </a:solidFill>
                        </a:rPr>
                        <a:t>千円</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000" b="0" dirty="0">
                          <a:solidFill>
                            <a:schemeClr val="tx1">
                              <a:lumMod val="75000"/>
                              <a:lumOff val="25000"/>
                            </a:schemeClr>
                          </a:solidFill>
                        </a:rPr>
                        <a:t>仕訳なし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3859881892"/>
                  </a:ext>
                </a:extLst>
              </a:tr>
            </a:tbl>
          </a:graphicData>
        </a:graphic>
      </p:graphicFrame>
      <p:sp>
        <p:nvSpPr>
          <p:cNvPr id="7" name="正方形/長方形 6">
            <a:extLst>
              <a:ext uri="{FF2B5EF4-FFF2-40B4-BE49-F238E27FC236}">
                <a16:creationId xmlns:a16="http://schemas.microsoft.com/office/drawing/2014/main" id="{521F74C0-479C-1FC1-F094-118C718DFE74}"/>
              </a:ext>
            </a:extLst>
          </p:cNvPr>
          <p:cNvSpPr/>
          <p:nvPr/>
        </p:nvSpPr>
        <p:spPr>
          <a:xfrm>
            <a:off x="498930" y="3507854"/>
            <a:ext cx="8105070" cy="1080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lumMod val="75000"/>
                    <a:lumOff val="25000"/>
                  </a:schemeClr>
                </a:solidFill>
              </a:rPr>
              <a:t>＜申告調整＞</a:t>
            </a:r>
            <a:endParaRPr kumimoji="1" lang="en-US" altLang="ja-JP" sz="1100" dirty="0">
              <a:solidFill>
                <a:schemeClr val="tx1">
                  <a:lumMod val="75000"/>
                  <a:lumOff val="25000"/>
                </a:schemeClr>
              </a:solidFill>
            </a:endParaRPr>
          </a:p>
          <a:p>
            <a:r>
              <a:rPr lang="ja-JP" altLang="en-US" sz="1050" dirty="0">
                <a:solidFill>
                  <a:schemeClr val="tx1">
                    <a:lumMod val="75000"/>
                    <a:lumOff val="25000"/>
                  </a:schemeClr>
                </a:solidFill>
              </a:rPr>
              <a:t>　リース契約１年目における、「会計上の費用計上額」と「税務上の損金算入限度額」については以下の通りです</a:t>
            </a:r>
            <a:endParaRPr lang="en-US" altLang="ja-JP" sz="1050" dirty="0">
              <a:solidFill>
                <a:schemeClr val="tx1">
                  <a:lumMod val="75000"/>
                  <a:lumOff val="25000"/>
                </a:schemeClr>
              </a:solidFill>
            </a:endParaRPr>
          </a:p>
          <a:p>
            <a:r>
              <a:rPr kumimoji="1" lang="ja-JP" altLang="en-US" sz="1050" dirty="0">
                <a:solidFill>
                  <a:schemeClr val="tx1">
                    <a:lumMod val="75000"/>
                    <a:lumOff val="25000"/>
                  </a:schemeClr>
                </a:solidFill>
              </a:rPr>
              <a:t>　・会計上の費用計上額　</a:t>
            </a:r>
            <a:r>
              <a:rPr kumimoji="1" lang="en-US" altLang="ja-JP" sz="1050" dirty="0">
                <a:solidFill>
                  <a:schemeClr val="accent3">
                    <a:lumMod val="75000"/>
                  </a:schemeClr>
                </a:solidFill>
              </a:rPr>
              <a:t>200</a:t>
            </a:r>
            <a:r>
              <a:rPr kumimoji="1" lang="ja-JP" altLang="en-US" sz="1050" dirty="0">
                <a:solidFill>
                  <a:schemeClr val="accent3">
                    <a:lumMod val="75000"/>
                  </a:schemeClr>
                </a:solidFill>
              </a:rPr>
              <a:t>千円（支払利息）＋</a:t>
            </a:r>
            <a:r>
              <a:rPr kumimoji="1" lang="en-US" altLang="ja-JP" sz="1050" dirty="0">
                <a:solidFill>
                  <a:schemeClr val="accent3">
                    <a:lumMod val="75000"/>
                  </a:schemeClr>
                </a:solidFill>
              </a:rPr>
              <a:t>1,120</a:t>
            </a:r>
            <a:r>
              <a:rPr kumimoji="1" lang="ja-JP" altLang="en-US" sz="1050" dirty="0">
                <a:solidFill>
                  <a:schemeClr val="accent3">
                    <a:lumMod val="75000"/>
                  </a:schemeClr>
                </a:solidFill>
              </a:rPr>
              <a:t>千円（減価償却費）</a:t>
            </a:r>
            <a:r>
              <a:rPr kumimoji="1" lang="ja-JP" altLang="en-US" sz="1050" dirty="0">
                <a:solidFill>
                  <a:schemeClr val="tx1">
                    <a:lumMod val="75000"/>
                    <a:lumOff val="25000"/>
                  </a:schemeClr>
                </a:solidFill>
              </a:rPr>
              <a:t>＝</a:t>
            </a:r>
            <a:r>
              <a:rPr kumimoji="1" lang="en-US" altLang="ja-JP" sz="1050" dirty="0">
                <a:solidFill>
                  <a:schemeClr val="tx1">
                    <a:lumMod val="75000"/>
                    <a:lumOff val="25000"/>
                  </a:schemeClr>
                </a:solidFill>
              </a:rPr>
              <a:t>1,320</a:t>
            </a:r>
            <a:r>
              <a:rPr kumimoji="1" lang="ja-JP" altLang="en-US" sz="1050" dirty="0">
                <a:solidFill>
                  <a:schemeClr val="tx1">
                    <a:lumMod val="75000"/>
                    <a:lumOff val="25000"/>
                  </a:schemeClr>
                </a:solidFill>
              </a:rPr>
              <a:t>千円（</a:t>
            </a:r>
            <a:r>
              <a:rPr kumimoji="1" lang="en-US" altLang="ja-JP" sz="1050" dirty="0">
                <a:solidFill>
                  <a:schemeClr val="tx1">
                    <a:lumMod val="75000"/>
                    <a:lumOff val="25000"/>
                  </a:schemeClr>
                </a:solidFill>
              </a:rPr>
              <a:t>A</a:t>
            </a:r>
            <a:r>
              <a:rPr kumimoji="1" lang="ja-JP" altLang="en-US" sz="1050" dirty="0">
                <a:solidFill>
                  <a:schemeClr val="tx1">
                    <a:lumMod val="75000"/>
                    <a:lumOff val="25000"/>
                  </a:schemeClr>
                </a:solidFill>
              </a:rPr>
              <a:t>）</a:t>
            </a:r>
            <a:endParaRPr kumimoji="1" lang="en-US" altLang="ja-JP" sz="1050" dirty="0">
              <a:solidFill>
                <a:schemeClr val="tx1">
                  <a:lumMod val="75000"/>
                  <a:lumOff val="25000"/>
                </a:schemeClr>
              </a:solidFill>
            </a:endParaRPr>
          </a:p>
          <a:p>
            <a:r>
              <a:rPr kumimoji="1" lang="ja-JP" altLang="en-US" sz="1050" dirty="0">
                <a:solidFill>
                  <a:schemeClr val="tx1">
                    <a:lumMod val="75000"/>
                    <a:lumOff val="25000"/>
                  </a:schemeClr>
                </a:solidFill>
              </a:rPr>
              <a:t>　・税務上の損金算入限度額　</a:t>
            </a:r>
            <a:r>
              <a:rPr kumimoji="1" lang="en-US" altLang="ja-JP" sz="1050" dirty="0">
                <a:solidFill>
                  <a:schemeClr val="accent3">
                    <a:lumMod val="75000"/>
                  </a:schemeClr>
                </a:solidFill>
              </a:rPr>
              <a:t>1,200</a:t>
            </a:r>
            <a:r>
              <a:rPr kumimoji="1" lang="ja-JP" altLang="en-US" sz="1050" dirty="0">
                <a:solidFill>
                  <a:schemeClr val="accent3">
                    <a:lumMod val="75000"/>
                  </a:schemeClr>
                </a:solidFill>
              </a:rPr>
              <a:t>千円（支払リース料）</a:t>
            </a:r>
            <a:r>
              <a:rPr kumimoji="1" lang="en-US" altLang="ja-JP" sz="1050" dirty="0">
                <a:solidFill>
                  <a:schemeClr val="tx1">
                    <a:lumMod val="75000"/>
                    <a:lumOff val="25000"/>
                  </a:schemeClr>
                </a:solidFill>
              </a:rPr>
              <a:t>(B)</a:t>
            </a:r>
          </a:p>
          <a:p>
            <a:endParaRPr kumimoji="1" lang="en-US" altLang="ja-JP" sz="1050" dirty="0">
              <a:solidFill>
                <a:schemeClr val="tx1">
                  <a:lumMod val="75000"/>
                  <a:lumOff val="25000"/>
                </a:schemeClr>
              </a:solidFill>
            </a:endParaRPr>
          </a:p>
          <a:p>
            <a:r>
              <a:rPr lang="ja-JP" altLang="en-US" sz="1050" dirty="0">
                <a:solidFill>
                  <a:schemeClr val="tx1">
                    <a:lumMod val="75000"/>
                    <a:lumOff val="25000"/>
                  </a:schemeClr>
                </a:solidFill>
              </a:rPr>
              <a:t>　上記の差額（</a:t>
            </a:r>
            <a:r>
              <a:rPr lang="en-US" altLang="ja-JP" sz="1050" dirty="0">
                <a:solidFill>
                  <a:schemeClr val="tx1">
                    <a:lumMod val="75000"/>
                    <a:lumOff val="25000"/>
                  </a:schemeClr>
                </a:solidFill>
              </a:rPr>
              <a:t>A-B</a:t>
            </a:r>
            <a:r>
              <a:rPr lang="ja-JP" altLang="en-US" sz="1050" dirty="0">
                <a:solidFill>
                  <a:schemeClr val="tx1">
                    <a:lumMod val="75000"/>
                    <a:lumOff val="25000"/>
                  </a:schemeClr>
                </a:solidFill>
              </a:rPr>
              <a:t>）は、法人税法上の損金算入限度額を超過しているため別表四で申告調整（加算・保留）しなければなりません</a:t>
            </a:r>
            <a:endParaRPr kumimoji="1" lang="en-US" altLang="ja-JP" sz="1050" dirty="0">
              <a:solidFill>
                <a:schemeClr val="tx1">
                  <a:lumMod val="75000"/>
                  <a:lumOff val="25000"/>
                </a:schemeClr>
              </a:solidFill>
            </a:endParaRPr>
          </a:p>
          <a:p>
            <a:endParaRPr kumimoji="1" lang="en-US" altLang="ja-JP" sz="1100" dirty="0">
              <a:solidFill>
                <a:schemeClr val="tx1">
                  <a:lumMod val="75000"/>
                  <a:lumOff val="25000"/>
                </a:schemeClr>
              </a:solidFill>
            </a:endParaRPr>
          </a:p>
          <a:p>
            <a:endParaRPr kumimoji="1" lang="ja-JP" altLang="en-US" sz="1100" dirty="0">
              <a:solidFill>
                <a:schemeClr val="tx1">
                  <a:lumMod val="75000"/>
                  <a:lumOff val="25000"/>
                </a:schemeClr>
              </a:solidFill>
            </a:endParaRPr>
          </a:p>
        </p:txBody>
      </p:sp>
      <p:sp>
        <p:nvSpPr>
          <p:cNvPr id="8" name="二等辺三角形 7">
            <a:extLst>
              <a:ext uri="{FF2B5EF4-FFF2-40B4-BE49-F238E27FC236}">
                <a16:creationId xmlns:a16="http://schemas.microsoft.com/office/drawing/2014/main" id="{D2CCFEA6-5519-4396-C9EC-3F3F9F54CD76}"/>
              </a:ext>
            </a:extLst>
          </p:cNvPr>
          <p:cNvSpPr/>
          <p:nvPr/>
        </p:nvSpPr>
        <p:spPr>
          <a:xfrm rot="10800000">
            <a:off x="4103948" y="3363838"/>
            <a:ext cx="936104" cy="10542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Tree>
    <p:extLst>
      <p:ext uri="{BB962C8B-B14F-4D97-AF65-F5344CB8AC3E}">
        <p14:creationId xmlns:p14="http://schemas.microsoft.com/office/powerpoint/2010/main" val="2909302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A403A-C307-9A90-E1EB-6A427846D4C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698B79-17E5-648C-7DD7-F7C452392FEF}"/>
              </a:ext>
            </a:extLst>
          </p:cNvPr>
          <p:cNvSpPr>
            <a:spLocks noGrp="1"/>
          </p:cNvSpPr>
          <p:nvPr>
            <p:ph type="sldNum" sz="quarter" idx="12"/>
          </p:nvPr>
        </p:nvSpPr>
        <p:spPr/>
        <p:txBody>
          <a:bodyPr/>
          <a:lstStyle/>
          <a:p>
            <a:fld id="{78AE49ED-73EF-499C-8307-28EB0E7CF529}" type="slidenum">
              <a:rPr kumimoji="1" lang="ja-JP" altLang="en-US" smtClean="0"/>
              <a:t>49</a:t>
            </a:fld>
            <a:endParaRPr kumimoji="1" lang="ja-JP" altLang="en-US" dirty="0"/>
          </a:p>
        </p:txBody>
      </p:sp>
      <p:sp>
        <p:nvSpPr>
          <p:cNvPr id="4" name="タイトル 3">
            <a:extLst>
              <a:ext uri="{FF2B5EF4-FFF2-40B4-BE49-F238E27FC236}">
                <a16:creationId xmlns:a16="http://schemas.microsoft.com/office/drawing/2014/main" id="{BBD4EB82-E67F-586F-FBA2-816FDC99E274}"/>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t>３．</a:t>
            </a:r>
            <a:r>
              <a:rPr lang="en-US" altLang="ja-JP" sz="1800" dirty="0"/>
              <a:t>NXFA</a:t>
            </a:r>
            <a:r>
              <a:rPr lang="ja-JP" altLang="en-US" sz="1800" dirty="0"/>
              <a:t>における借手リース会計処理対応内容</a:t>
            </a:r>
            <a:br>
              <a:rPr lang="en-US" altLang="ja-JP" sz="1800" dirty="0"/>
            </a:br>
            <a:r>
              <a:rPr lang="en-US" altLang="ja-JP" sz="1600" dirty="0"/>
              <a:t> </a:t>
            </a:r>
            <a:r>
              <a:rPr lang="ja-JP" altLang="en-US" sz="1600" dirty="0"/>
              <a:t>５．申告調整</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4303C8D4-8F6C-9C6A-B31B-A31B691212AE}"/>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pic>
        <p:nvPicPr>
          <p:cNvPr id="3" name="図 2">
            <a:extLst>
              <a:ext uri="{FF2B5EF4-FFF2-40B4-BE49-F238E27FC236}">
                <a16:creationId xmlns:a16="http://schemas.microsoft.com/office/drawing/2014/main" id="{13EC2E4C-F4C2-D185-767C-C3491FAFB8CA}"/>
              </a:ext>
            </a:extLst>
          </p:cNvPr>
          <p:cNvPicPr>
            <a:picLocks noChangeAspect="1"/>
          </p:cNvPicPr>
          <p:nvPr/>
        </p:nvPicPr>
        <p:blipFill>
          <a:blip r:embed="rId3"/>
          <a:stretch>
            <a:fillRect/>
          </a:stretch>
        </p:blipFill>
        <p:spPr>
          <a:xfrm>
            <a:off x="431540" y="1308900"/>
            <a:ext cx="4593734" cy="2595292"/>
          </a:xfrm>
          <a:prstGeom prst="rect">
            <a:avLst/>
          </a:prstGeom>
          <a:ln>
            <a:solidFill>
              <a:schemeClr val="bg1">
                <a:lumMod val="50000"/>
              </a:schemeClr>
            </a:solidFill>
          </a:ln>
        </p:spPr>
      </p:pic>
      <p:pic>
        <p:nvPicPr>
          <p:cNvPr id="6" name="図 5">
            <a:extLst>
              <a:ext uri="{FF2B5EF4-FFF2-40B4-BE49-F238E27FC236}">
                <a16:creationId xmlns:a16="http://schemas.microsoft.com/office/drawing/2014/main" id="{29CC9E66-C7CD-1E5F-11AE-37E72684A50E}"/>
              </a:ext>
            </a:extLst>
          </p:cNvPr>
          <p:cNvPicPr>
            <a:picLocks noChangeAspect="1"/>
          </p:cNvPicPr>
          <p:nvPr/>
        </p:nvPicPr>
        <p:blipFill>
          <a:blip r:embed="rId4"/>
          <a:stretch>
            <a:fillRect/>
          </a:stretch>
        </p:blipFill>
        <p:spPr>
          <a:xfrm>
            <a:off x="3958418" y="1789939"/>
            <a:ext cx="4754042" cy="2690023"/>
          </a:xfrm>
          <a:prstGeom prst="rect">
            <a:avLst/>
          </a:prstGeom>
          <a:ln>
            <a:solidFill>
              <a:schemeClr val="bg1">
                <a:lumMod val="50000"/>
              </a:schemeClr>
            </a:solidFill>
          </a:ln>
        </p:spPr>
      </p:pic>
      <p:sp>
        <p:nvSpPr>
          <p:cNvPr id="7" name="テキスト プレースホルダー 2">
            <a:extLst>
              <a:ext uri="{FF2B5EF4-FFF2-40B4-BE49-F238E27FC236}">
                <a16:creationId xmlns:a16="http://schemas.microsoft.com/office/drawing/2014/main" id="{C545526F-F9F7-1F0A-B7CE-E2F06E040AF5}"/>
              </a:ext>
            </a:extLst>
          </p:cNvPr>
          <p:cNvSpPr txBox="1">
            <a:spLocks/>
          </p:cNvSpPr>
          <p:nvPr/>
        </p:nvSpPr>
        <p:spPr>
          <a:xfrm>
            <a:off x="394022" y="1059877"/>
            <a:ext cx="2809826" cy="43204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schemeClr val="tx1">
                    <a:lumMod val="75000"/>
                    <a:lumOff val="25000"/>
                  </a:schemeClr>
                </a:solidFill>
              </a:rPr>
              <a:t>■リース契約台帳　出力指示画面</a:t>
            </a:r>
            <a:endParaRPr lang="en-US" altLang="ja-JP" sz="1000" b="1" u="sng" dirty="0">
              <a:solidFill>
                <a:schemeClr val="tx1">
                  <a:lumMod val="75000"/>
                  <a:lumOff val="25000"/>
                </a:schemeClr>
              </a:solidFill>
            </a:endParaRPr>
          </a:p>
          <a:p>
            <a:pPr>
              <a:lnSpc>
                <a:spcPts val="1900"/>
              </a:lnSpc>
              <a:buClr>
                <a:srgbClr val="F9BE00"/>
              </a:buClr>
            </a:pPr>
            <a:r>
              <a:rPr lang="ja-JP" altLang="en-US" sz="1000" b="1" u="sng" dirty="0">
                <a:solidFill>
                  <a:schemeClr val="tx1">
                    <a:lumMod val="75000"/>
                    <a:lumOff val="25000"/>
                  </a:schemeClr>
                </a:solidFill>
              </a:rPr>
              <a:t>　</a:t>
            </a:r>
            <a:endParaRPr lang="en-US" altLang="ja-JP" sz="1000" b="1" u="sng" dirty="0">
              <a:solidFill>
                <a:schemeClr val="tx1">
                  <a:lumMod val="75000"/>
                  <a:lumOff val="25000"/>
                </a:schemeClr>
              </a:solidFill>
            </a:endParaRPr>
          </a:p>
        </p:txBody>
      </p:sp>
      <p:sp>
        <p:nvSpPr>
          <p:cNvPr id="8" name="テキスト プレースホルダー 2">
            <a:extLst>
              <a:ext uri="{FF2B5EF4-FFF2-40B4-BE49-F238E27FC236}">
                <a16:creationId xmlns:a16="http://schemas.microsoft.com/office/drawing/2014/main" id="{62B773CD-62BD-2371-0763-EE6700522DCE}"/>
              </a:ext>
            </a:extLst>
          </p:cNvPr>
          <p:cNvSpPr txBox="1">
            <a:spLocks/>
          </p:cNvSpPr>
          <p:nvPr/>
        </p:nvSpPr>
        <p:spPr>
          <a:xfrm>
            <a:off x="5482816" y="1527928"/>
            <a:ext cx="3229644" cy="36427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a:lnSpc>
                <a:spcPts val="1900"/>
              </a:lnSpc>
              <a:buClr>
                <a:srgbClr val="F9BE00"/>
              </a:buClr>
            </a:pPr>
            <a:r>
              <a:rPr lang="ja-JP" altLang="en-US" sz="1000" b="1" u="sng" dirty="0">
                <a:solidFill>
                  <a:schemeClr val="tx1">
                    <a:lumMod val="75000"/>
                    <a:lumOff val="25000"/>
                  </a:schemeClr>
                </a:solidFill>
              </a:rPr>
              <a:t>■新規帳票（リース契約台帳）</a:t>
            </a:r>
            <a:endParaRPr lang="en-US" altLang="ja-JP" sz="1000" b="1" u="sng" dirty="0">
              <a:solidFill>
                <a:schemeClr val="tx1">
                  <a:lumMod val="75000"/>
                  <a:lumOff val="25000"/>
                </a:schemeClr>
              </a:solidFill>
            </a:endParaRPr>
          </a:p>
          <a:p>
            <a:pPr algn="r">
              <a:lnSpc>
                <a:spcPts val="1900"/>
              </a:lnSpc>
              <a:buClr>
                <a:srgbClr val="F9BE00"/>
              </a:buClr>
            </a:pPr>
            <a:r>
              <a:rPr lang="ja-JP" altLang="en-US" sz="1000" b="1" u="sng" dirty="0">
                <a:solidFill>
                  <a:schemeClr val="tx1">
                    <a:lumMod val="75000"/>
                    <a:lumOff val="25000"/>
                  </a:schemeClr>
                </a:solidFill>
              </a:rPr>
              <a:t>　</a:t>
            </a:r>
            <a:endParaRPr lang="en-US" altLang="ja-JP" sz="1000" b="1" u="sng" dirty="0">
              <a:solidFill>
                <a:schemeClr val="tx1">
                  <a:lumMod val="75000"/>
                  <a:lumOff val="25000"/>
                </a:schemeClr>
              </a:solidFill>
            </a:endParaRPr>
          </a:p>
        </p:txBody>
      </p:sp>
      <p:sp>
        <p:nvSpPr>
          <p:cNvPr id="9" name="正方形/長方形 8">
            <a:extLst>
              <a:ext uri="{FF2B5EF4-FFF2-40B4-BE49-F238E27FC236}">
                <a16:creationId xmlns:a16="http://schemas.microsoft.com/office/drawing/2014/main" id="{B0D9DDD3-3C00-7C69-D33A-E0F59D917C2E}"/>
              </a:ext>
            </a:extLst>
          </p:cNvPr>
          <p:cNvSpPr/>
          <p:nvPr/>
        </p:nvSpPr>
        <p:spPr>
          <a:xfrm>
            <a:off x="1778950" y="2262207"/>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10" name="正方形/長方形 9">
            <a:extLst>
              <a:ext uri="{FF2B5EF4-FFF2-40B4-BE49-F238E27FC236}">
                <a16:creationId xmlns:a16="http://schemas.microsoft.com/office/drawing/2014/main" id="{C1671CE7-DB94-0C00-4BBE-4779D8302741}"/>
              </a:ext>
            </a:extLst>
          </p:cNvPr>
          <p:cNvSpPr/>
          <p:nvPr/>
        </p:nvSpPr>
        <p:spPr>
          <a:xfrm>
            <a:off x="5436096" y="3400136"/>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11" name="線吹き出し 2 (枠付き) 7">
            <a:extLst>
              <a:ext uri="{FF2B5EF4-FFF2-40B4-BE49-F238E27FC236}">
                <a16:creationId xmlns:a16="http://schemas.microsoft.com/office/drawing/2014/main" id="{E59EB568-4768-CA39-3884-49D8370D0421}"/>
              </a:ext>
            </a:extLst>
          </p:cNvPr>
          <p:cNvSpPr/>
          <p:nvPr/>
        </p:nvSpPr>
        <p:spPr>
          <a:xfrm>
            <a:off x="598206" y="3737893"/>
            <a:ext cx="4754041" cy="856619"/>
          </a:xfrm>
          <a:prstGeom prst="borderCallout2">
            <a:avLst>
              <a:gd name="adj1" fmla="val -8134"/>
              <a:gd name="adj2" fmla="val 7386"/>
              <a:gd name="adj3" fmla="val -59318"/>
              <a:gd name="adj4" fmla="val 2823"/>
              <a:gd name="adj5" fmla="val -127149"/>
              <a:gd name="adj6" fmla="val 307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200" dirty="0">
                <a:latin typeface="Meiryo UI" panose="020B0604030504040204" pitchFamily="50" charset="-128"/>
                <a:ea typeface="Meiryo UI" panose="020B0604030504040204" pitchFamily="50" charset="-128"/>
              </a:rPr>
              <a:t>オペレーテイングリースの内、少額リース・短期リースを除いたものを出力したい場合、会計売買＆税務賃貸借を指定します</a:t>
            </a:r>
          </a:p>
        </p:txBody>
      </p:sp>
      <p:sp>
        <p:nvSpPr>
          <p:cNvPr id="13" name="正方形/長方形 12">
            <a:extLst>
              <a:ext uri="{FF2B5EF4-FFF2-40B4-BE49-F238E27FC236}">
                <a16:creationId xmlns:a16="http://schemas.microsoft.com/office/drawing/2014/main" id="{A61CEBFE-55C6-2164-17B5-6AE92C6C28FB}"/>
              </a:ext>
            </a:extLst>
          </p:cNvPr>
          <p:cNvSpPr/>
          <p:nvPr/>
        </p:nvSpPr>
        <p:spPr>
          <a:xfrm>
            <a:off x="5291612" y="1813404"/>
            <a:ext cx="2016692" cy="216024"/>
          </a:xfrm>
          <a:prstGeom prst="rect">
            <a:avLst/>
          </a:prstGeom>
          <a:solidFill>
            <a:schemeClr val="bg1"/>
          </a:solidFill>
          <a:ln w="63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lumMod val="75000"/>
                    <a:lumOff val="25000"/>
                  </a:schemeClr>
                </a:solidFill>
              </a:rPr>
              <a:t>リース契約台帳</a:t>
            </a:r>
          </a:p>
        </p:txBody>
      </p:sp>
      <p:sp>
        <p:nvSpPr>
          <p:cNvPr id="12" name="正方形/長方形 11">
            <a:extLst>
              <a:ext uri="{FF2B5EF4-FFF2-40B4-BE49-F238E27FC236}">
                <a16:creationId xmlns:a16="http://schemas.microsoft.com/office/drawing/2014/main" id="{9DBB284B-C53A-BC6C-0D40-52885D7000B1}"/>
              </a:ext>
            </a:extLst>
          </p:cNvPr>
          <p:cNvSpPr/>
          <p:nvPr/>
        </p:nvSpPr>
        <p:spPr>
          <a:xfrm>
            <a:off x="611560" y="1326018"/>
            <a:ext cx="1692188" cy="57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4" name="正方形/長方形 13">
            <a:extLst>
              <a:ext uri="{FF2B5EF4-FFF2-40B4-BE49-F238E27FC236}">
                <a16:creationId xmlns:a16="http://schemas.microsoft.com/office/drawing/2014/main" id="{1B99255D-49C3-04BD-8F3E-43A0AFF41324}"/>
              </a:ext>
            </a:extLst>
          </p:cNvPr>
          <p:cNvSpPr/>
          <p:nvPr/>
        </p:nvSpPr>
        <p:spPr>
          <a:xfrm>
            <a:off x="4212000" y="1404000"/>
            <a:ext cx="568800" cy="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138646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 </a:t>
            </a:r>
            <a:r>
              <a:rPr lang="ja-JP" altLang="en-US" sz="1200" dirty="0"/>
              <a:t>手形の廃止と電債管理システムについて </a:t>
            </a:r>
            <a:br>
              <a:rPr lang="en-US" altLang="ja-JP" sz="2800" dirty="0"/>
            </a:br>
            <a:r>
              <a:rPr lang="ja-JP" altLang="en-US" sz="1800" dirty="0"/>
              <a:t>１．手形の廃止と電債管理システム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131589"/>
            <a:ext cx="8426450" cy="309634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手形の廃止概要</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　</a:t>
            </a:r>
            <a:r>
              <a:rPr lang="en-US" altLang="ja-JP" sz="1100" dirty="0">
                <a:solidFill>
                  <a:prstClr val="black"/>
                </a:solidFill>
              </a:rPr>
              <a:t>2017</a:t>
            </a:r>
            <a:r>
              <a:rPr lang="ja-JP" altLang="en-US" sz="1100" dirty="0">
                <a:solidFill>
                  <a:prstClr val="black"/>
                </a:solidFill>
              </a:rPr>
              <a:t>年に閣議決定された「未来投資戦略</a:t>
            </a:r>
            <a:r>
              <a:rPr lang="en-US" altLang="ja-JP" sz="1100" dirty="0">
                <a:solidFill>
                  <a:prstClr val="black"/>
                </a:solidFill>
              </a:rPr>
              <a:t>2017</a:t>
            </a:r>
            <a:r>
              <a:rPr lang="ja-JP" altLang="en-US" sz="1100" dirty="0">
                <a:solidFill>
                  <a:prstClr val="black"/>
                </a:solidFill>
              </a:rPr>
              <a:t>」を土台とし、</a:t>
            </a:r>
            <a:r>
              <a:rPr lang="en-US" altLang="ja-JP" sz="1100" dirty="0">
                <a:solidFill>
                  <a:prstClr val="black"/>
                </a:solidFill>
              </a:rPr>
              <a:t>2027</a:t>
            </a:r>
            <a:r>
              <a:rPr lang="ja-JP" altLang="en-US" sz="1100" dirty="0">
                <a:solidFill>
                  <a:prstClr val="black"/>
                </a:solidFill>
              </a:rPr>
              <a:t>年３月末に手形交換枚数を</a:t>
            </a:r>
            <a:r>
              <a:rPr lang="en-US" altLang="ja-JP" sz="1100" dirty="0">
                <a:solidFill>
                  <a:prstClr val="black"/>
                </a:solidFill>
              </a:rPr>
              <a:t>0</a:t>
            </a:r>
            <a:r>
              <a:rPr lang="ja-JP" altLang="en-US" sz="1100" dirty="0">
                <a:solidFill>
                  <a:prstClr val="black"/>
                </a:solidFill>
              </a:rPr>
              <a:t>にすべく、</a:t>
            </a:r>
            <a:br>
              <a:rPr lang="en-US" altLang="ja-JP" sz="1100" dirty="0">
                <a:solidFill>
                  <a:prstClr val="black"/>
                </a:solidFill>
              </a:rPr>
            </a:br>
            <a:r>
              <a:rPr lang="ja-JP" altLang="en-US" sz="1100" dirty="0">
                <a:solidFill>
                  <a:prstClr val="black"/>
                </a:solidFill>
              </a:rPr>
              <a:t>　　政府・銀行・各業界団体を通じ進められてきました</a:t>
            </a:r>
            <a:endParaRPr lang="en-US" altLang="ja-JP" sz="1100" dirty="0">
              <a:solidFill>
                <a:prstClr val="black"/>
              </a:solidFill>
            </a:endParaRPr>
          </a:p>
          <a:p>
            <a:pPr>
              <a:lnSpc>
                <a:spcPts val="1900"/>
              </a:lnSpc>
              <a:buClr>
                <a:srgbClr val="F9BE00"/>
              </a:buClr>
            </a:pPr>
            <a:r>
              <a:rPr lang="ja-JP" altLang="en-US" sz="1100" dirty="0">
                <a:solidFill>
                  <a:prstClr val="black"/>
                </a:solidFill>
              </a:rPr>
              <a:t>　　各銀行も手形廃止の具体的な対応方針やロードマップを発表しています</a:t>
            </a:r>
            <a:endParaRPr lang="en-US" altLang="ja-JP" sz="1100" dirty="0">
              <a:solidFill>
                <a:prstClr val="black"/>
              </a:solidFill>
            </a:endParaRPr>
          </a:p>
          <a:p>
            <a:pPr>
              <a:lnSpc>
                <a:spcPts val="1900"/>
              </a:lnSpc>
              <a:buClr>
                <a:srgbClr val="F9BE00"/>
              </a:buClr>
            </a:pPr>
            <a:r>
              <a:rPr lang="ja-JP" altLang="en-US" dirty="0">
                <a:solidFill>
                  <a:prstClr val="black"/>
                </a:solidFill>
              </a:rPr>
              <a:t>　　</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sz="1100" dirty="0">
                <a:solidFill>
                  <a:prstClr val="black"/>
                </a:solidFill>
              </a:rPr>
              <a:t>2027</a:t>
            </a:r>
            <a:r>
              <a:rPr lang="ja-JP" altLang="en-US" sz="1100" dirty="0">
                <a:solidFill>
                  <a:prstClr val="black"/>
                </a:solidFill>
              </a:rPr>
              <a:t>年</a:t>
            </a:r>
            <a:r>
              <a:rPr lang="en-US" altLang="ja-JP" sz="1100" dirty="0">
                <a:solidFill>
                  <a:prstClr val="black"/>
                </a:solidFill>
              </a:rPr>
              <a:t>3</a:t>
            </a:r>
            <a:r>
              <a:rPr lang="ja-JP" altLang="en-US" sz="1100" dirty="0">
                <a:solidFill>
                  <a:prstClr val="black"/>
                </a:solidFill>
              </a:rPr>
              <a:t>月末以降は手形の流通がなくなるため、手形管理システムの販売を停止します</a:t>
            </a:r>
            <a:endParaRPr lang="en-US" altLang="ja-JP" sz="1100" dirty="0">
              <a:solidFill>
                <a:prstClr val="black"/>
              </a:solidFill>
            </a:endParaRPr>
          </a:p>
          <a:p>
            <a:pPr>
              <a:lnSpc>
                <a:spcPts val="1900"/>
              </a:lnSpc>
              <a:buClr>
                <a:srgbClr val="F9BE00"/>
              </a:buClr>
            </a:pPr>
            <a:r>
              <a:rPr lang="ja-JP" altLang="en-US" sz="1100" dirty="0">
                <a:solidFill>
                  <a:prstClr val="black"/>
                </a:solidFill>
              </a:rPr>
              <a:t>　　それに伴い、電債オプションの単独動作版となる電債管理システムをリリースします</a:t>
            </a:r>
            <a:endParaRPr lang="en-US" altLang="ja-JP" sz="1100" dirty="0">
              <a:solidFill>
                <a:prstClr val="black"/>
              </a:solidFill>
            </a:endParaRPr>
          </a:p>
          <a:p>
            <a:pPr>
              <a:lnSpc>
                <a:spcPts val="1900"/>
              </a:lnSpc>
              <a:buClr>
                <a:srgbClr val="F9BE00"/>
              </a:buClr>
            </a:pPr>
            <a:r>
              <a:rPr lang="ja-JP" altLang="en-US" sz="1100" dirty="0">
                <a:solidFill>
                  <a:prstClr val="black"/>
                </a:solidFill>
              </a:rPr>
              <a:t>　　電債オプションと電債管理システムは基本的に機能差はございません</a:t>
            </a:r>
            <a:endParaRPr lang="en-US" altLang="ja-JP" sz="1100" dirty="0">
              <a:solidFill>
                <a:prstClr val="black"/>
              </a:solidFill>
            </a:endParaRPr>
          </a:p>
          <a:p>
            <a:pPr>
              <a:lnSpc>
                <a:spcPts val="1900"/>
              </a:lnSpc>
              <a:buClr>
                <a:srgbClr val="F9BE00"/>
              </a:buClr>
            </a:pPr>
            <a:r>
              <a:rPr lang="ja-JP" altLang="en-US" sz="1100" dirty="0">
                <a:solidFill>
                  <a:prstClr val="black"/>
                </a:solidFill>
              </a:rPr>
              <a:t>　　一部、手形管理システムと共有していた機能については電債管理システム専用の機能が追加されます</a:t>
            </a:r>
            <a:endParaRPr lang="en-US" altLang="ja-JP" sz="1100" dirty="0">
              <a:solidFill>
                <a:prstClr val="black"/>
              </a:solidFill>
            </a:endParaRPr>
          </a:p>
          <a:p>
            <a:pPr>
              <a:lnSpc>
                <a:spcPts val="1900"/>
              </a:lnSpc>
              <a:buClr>
                <a:srgbClr val="F9BE00"/>
              </a:buClr>
            </a:pPr>
            <a:endParaRPr lang="en-US" altLang="ja-JP" dirty="0">
              <a:solidFill>
                <a:prstClr val="black"/>
              </a:solidFill>
            </a:endParaRPr>
          </a:p>
        </p:txBody>
      </p:sp>
      <p:pic>
        <p:nvPicPr>
          <p:cNvPr id="9" name="コンテンツ プレースホルダー 6">
            <a:extLst>
              <a:ext uri="{FF2B5EF4-FFF2-40B4-BE49-F238E27FC236}">
                <a16:creationId xmlns:a16="http://schemas.microsoft.com/office/drawing/2014/main" id="{F7310CBD-525B-4E21-B3EE-F7B120827A68}"/>
              </a:ext>
            </a:extLst>
          </p:cNvPr>
          <p:cNvPicPr>
            <a:picLocks noChangeAspect="1"/>
          </p:cNvPicPr>
          <p:nvPr/>
        </p:nvPicPr>
        <p:blipFill rotWithShape="1">
          <a:blip r:embed="rId3"/>
          <a:srcRect b="65820"/>
          <a:stretch/>
        </p:blipFill>
        <p:spPr>
          <a:xfrm>
            <a:off x="2627784" y="3463847"/>
            <a:ext cx="6357606" cy="1043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8756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F98C-B70E-D19E-B97F-EB74FC9B9A69}"/>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4FCAF1D-208D-6C40-7213-3307B038D84F}"/>
              </a:ext>
            </a:extLst>
          </p:cNvPr>
          <p:cNvSpPr>
            <a:spLocks noGrp="1"/>
          </p:cNvSpPr>
          <p:nvPr>
            <p:ph type="body" sz="quarter" idx="14"/>
          </p:nvPr>
        </p:nvSpPr>
        <p:spPr>
          <a:xfrm>
            <a:off x="358775" y="1167594"/>
            <a:ext cx="8426450" cy="3492388"/>
          </a:xfrm>
        </p:spPr>
        <p:txBody>
          <a:bodyPr/>
          <a:lstStyle/>
          <a:p>
            <a:pPr>
              <a:lnSpc>
                <a:spcPct val="100000"/>
              </a:lnSpc>
            </a:pPr>
            <a:r>
              <a:rPr lang="ja-JP" altLang="en-US" dirty="0"/>
              <a:t>新リース会計基準の要件充足のために、リースの計上方法統一に向けた機能を追加しました</a:t>
            </a: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lang="en-US" altLang="ja-JP" dirty="0"/>
          </a:p>
          <a:p>
            <a:pPr>
              <a:lnSpc>
                <a:spcPct val="100000"/>
              </a:lnSpc>
            </a:pPr>
            <a:endParaRPr lang="en-US" altLang="ja-JP" b="1" dirty="0">
              <a:solidFill>
                <a:schemeClr val="accent3">
                  <a:lumMod val="75000"/>
                </a:schemeClr>
              </a:solidFill>
            </a:endParaRPr>
          </a:p>
          <a:p>
            <a:pPr>
              <a:lnSpc>
                <a:spcPct val="100000"/>
              </a:lnSpc>
            </a:pPr>
            <a:endParaRPr lang="en-US" altLang="ja-JP" dirty="0"/>
          </a:p>
          <a:p>
            <a:pPr marL="180000" indent="-457200">
              <a:lnSpc>
                <a:spcPct val="100000"/>
              </a:lnSpc>
            </a:pPr>
            <a:endParaRPr kumimoji="1" lang="ja-JP" altLang="en-US" dirty="0"/>
          </a:p>
        </p:txBody>
      </p:sp>
      <p:graphicFrame>
        <p:nvGraphicFramePr>
          <p:cNvPr id="6" name="表 5">
            <a:extLst>
              <a:ext uri="{FF2B5EF4-FFF2-40B4-BE49-F238E27FC236}">
                <a16:creationId xmlns:a16="http://schemas.microsoft.com/office/drawing/2014/main" id="{4B912B39-2E6E-0DEA-DDA6-43111DA75CDC}"/>
              </a:ext>
            </a:extLst>
          </p:cNvPr>
          <p:cNvGraphicFramePr>
            <a:graphicFrameLocks noGrp="1"/>
          </p:cNvGraphicFramePr>
          <p:nvPr/>
        </p:nvGraphicFramePr>
        <p:xfrm>
          <a:off x="362453" y="1376475"/>
          <a:ext cx="8421547" cy="2887463"/>
        </p:xfrm>
        <a:graphic>
          <a:graphicData uri="http://schemas.openxmlformats.org/drawingml/2006/table">
            <a:tbl>
              <a:tblPr firstRow="1" firstCol="1" bandRow="1">
                <a:tableStyleId>{21E4AEA4-8DFA-4A89-87EB-49C32662AFE0}</a:tableStyleId>
              </a:tblPr>
              <a:tblGrid>
                <a:gridCol w="470040">
                  <a:extLst>
                    <a:ext uri="{9D8B030D-6E8A-4147-A177-3AD203B41FA5}">
                      <a16:colId xmlns:a16="http://schemas.microsoft.com/office/drawing/2014/main" val="760114641"/>
                    </a:ext>
                  </a:extLst>
                </a:gridCol>
                <a:gridCol w="2371355">
                  <a:extLst>
                    <a:ext uri="{9D8B030D-6E8A-4147-A177-3AD203B41FA5}">
                      <a16:colId xmlns:a16="http://schemas.microsoft.com/office/drawing/2014/main" val="3794914484"/>
                    </a:ext>
                  </a:extLst>
                </a:gridCol>
                <a:gridCol w="5580152">
                  <a:extLst>
                    <a:ext uri="{9D8B030D-6E8A-4147-A177-3AD203B41FA5}">
                      <a16:colId xmlns:a16="http://schemas.microsoft.com/office/drawing/2014/main" val="658292397"/>
                    </a:ext>
                  </a:extLst>
                </a:gridCol>
              </a:tblGrid>
              <a:tr h="295463">
                <a:tc>
                  <a:txBody>
                    <a:bodyPr/>
                    <a:lstStyle/>
                    <a:p>
                      <a:pPr algn="l">
                        <a:buNone/>
                      </a:pPr>
                      <a:r>
                        <a:rPr lang="en-US" sz="1050" kern="100" dirty="0">
                          <a:effectLst/>
                        </a:rPr>
                        <a:t>No.</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rPr>
                        <a:t>対応</a:t>
                      </a:r>
                      <a:r>
                        <a:rPr lang="ja-JP" sz="1050" kern="100" dirty="0">
                          <a:effectLst/>
                        </a:rPr>
                        <a:t>概要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sz="1050" kern="100" dirty="0">
                          <a:effectLst/>
                        </a:rPr>
                        <a:t>対応内容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64919017"/>
                  </a:ext>
                </a:extLst>
              </a:tr>
              <a:tr h="648000">
                <a:tc>
                  <a:txBody>
                    <a:bodyPr/>
                    <a:lstStyle/>
                    <a:p>
                      <a:pPr algn="l">
                        <a:buNone/>
                      </a:pPr>
                      <a:r>
                        <a:rPr lang="en-US" sz="1050" kern="100" dirty="0">
                          <a:effectLst/>
                        </a:rPr>
                        <a:t>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新リース会計基準への対応</a:t>
                      </a:r>
                      <a:endParaRPr lang="ja-JP" sz="1050" kern="100" dirty="0">
                        <a:effectLst/>
                        <a:latin typeface="+mn-ea"/>
                        <a:ea typeface="+mn-ea"/>
                        <a:cs typeface="Times New Roman" panose="02020603050405020304" pitchFamily="18" charset="0"/>
                      </a:endParaRPr>
                    </a:p>
                  </a:txBody>
                  <a:tcPr marL="68580" marR="68580" marT="0" marB="0" anchor="ctr"/>
                </a:tc>
                <a:tc>
                  <a:txBody>
                    <a:bodyPr/>
                    <a:lstStyle/>
                    <a:p>
                      <a:pPr algn="l">
                        <a:buNone/>
                      </a:pPr>
                      <a:r>
                        <a:rPr lang="en-US" altLang="ja-JP" sz="1050" kern="100" dirty="0">
                          <a:effectLst/>
                        </a:rPr>
                        <a:t>FA</a:t>
                      </a:r>
                      <a:r>
                        <a:rPr lang="ja-JP" altLang="en-US" sz="1050" kern="100" dirty="0">
                          <a:effectLst/>
                        </a:rPr>
                        <a:t>会社方針マスタに適応開始日を追加。適用開始日を登録することで新リース会計基準が適用され、新しい会計基準に従った登録ができるように対応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42173"/>
                  </a:ext>
                </a:extLst>
              </a:tr>
              <a:tr h="648000">
                <a:tc>
                  <a:txBody>
                    <a:bodyPr/>
                    <a:lstStyle/>
                    <a:p>
                      <a:pPr algn="l">
                        <a:buNone/>
                      </a:pPr>
                      <a:r>
                        <a:rPr lang="en-US" sz="1050" kern="100" dirty="0">
                          <a:effectLst/>
                        </a:rPr>
                        <a:t>2</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rPr>
                        <a:t>リース会計処理区分の設定を契約単位から物件単位に変更</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rPr>
                        <a:t>リースを含む契約について「リースを構成する部分」と「リースを構成しない部分」とに物件を分けて会計処理を行うように物件台帳に会計処理区分を追加</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48272085"/>
                  </a:ext>
                </a:extLst>
              </a:tr>
              <a:tr h="648000">
                <a:tc>
                  <a:txBody>
                    <a:bodyPr/>
                    <a:lstStyle/>
                    <a:p>
                      <a:pPr algn="l">
                        <a:buNone/>
                      </a:pPr>
                      <a:r>
                        <a:rPr lang="en-US" sz="1050" kern="100" dirty="0">
                          <a:effectLst/>
                        </a:rPr>
                        <a:t>3</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rPr>
                        <a:t>少額資産の自動判定処理の追加</a:t>
                      </a:r>
                      <a:endParaRPr lang="ja-JP" sz="1050" kern="100" dirty="0">
                        <a:effectLst/>
                        <a:latin typeface="+mn-ea"/>
                        <a:ea typeface="+mn-ea"/>
                        <a:cs typeface="Times New Roman" panose="02020603050405020304" pitchFamily="18" charset="0"/>
                      </a:endParaRPr>
                    </a:p>
                  </a:txBody>
                  <a:tcPr marL="68580" marR="68580" marT="0" marB="0" anchor="ctr"/>
                </a:tc>
                <a:tc>
                  <a:txBody>
                    <a:bodyPr/>
                    <a:lstStyle/>
                    <a:p>
                      <a:pPr algn="l">
                        <a:buNone/>
                      </a:pPr>
                      <a:r>
                        <a:rPr lang="ja-JP" altLang="en-US" sz="1050" kern="100" dirty="0">
                          <a:effectLst/>
                        </a:rPr>
                        <a:t>リース契約登録時の取引分類判定において、金額基準による判定機能を追加し、簡便的な会計処理に対応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37440518"/>
                  </a:ext>
                </a:extLst>
              </a:tr>
              <a:tr h="648000">
                <a:tc>
                  <a:txBody>
                    <a:bodyPr/>
                    <a:lstStyle/>
                    <a:p>
                      <a:pPr algn="l">
                        <a:buNone/>
                      </a:pPr>
                      <a:r>
                        <a:rPr lang="en-US" sz="1050" kern="100" dirty="0">
                          <a:effectLst/>
                        </a:rPr>
                        <a:t>4</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税務台帳の取得価額相当額の計算区分の追加</a:t>
                      </a:r>
                      <a:endParaRPr lang="ja-JP" sz="1050" kern="100" dirty="0">
                        <a:effectLst/>
                        <a:latin typeface="+mn-ea"/>
                        <a:ea typeface="+mn-ea"/>
                        <a:cs typeface="Times New Roman" panose="02020603050405020304" pitchFamily="18" charset="0"/>
                      </a:endParaRPr>
                    </a:p>
                  </a:txBody>
                  <a:tcPr marL="68580" marR="68580" marT="0" marB="0" anchor="ctr"/>
                </a:tc>
                <a:tc>
                  <a:txBody>
                    <a:bodyPr/>
                    <a:lstStyle/>
                    <a:p>
                      <a:pPr algn="l">
                        <a:buNone/>
                      </a:pPr>
                      <a:r>
                        <a:rPr lang="ja-JP" altLang="en-US" sz="1050" kern="100" dirty="0">
                          <a:effectLst/>
                        </a:rPr>
                        <a:t>税務台帳に取得価額相当額対して「割引現在価値と見積現金購入価額の小さい方」と「割引現在価値」を選択できる機能の追加</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49711716"/>
                  </a:ext>
                </a:extLst>
              </a:tr>
            </a:tbl>
          </a:graphicData>
        </a:graphic>
      </p:graphicFrame>
      <p:sp>
        <p:nvSpPr>
          <p:cNvPr id="2" name="スライド番号プレースホルダー 1">
            <a:extLst>
              <a:ext uri="{FF2B5EF4-FFF2-40B4-BE49-F238E27FC236}">
                <a16:creationId xmlns:a16="http://schemas.microsoft.com/office/drawing/2014/main" id="{D1CE79A6-64A9-58DB-F471-369408D28777}"/>
              </a:ext>
            </a:extLst>
          </p:cNvPr>
          <p:cNvSpPr>
            <a:spLocks noGrp="1"/>
          </p:cNvSpPr>
          <p:nvPr>
            <p:ph type="sldNum" sz="quarter" idx="12"/>
          </p:nvPr>
        </p:nvSpPr>
        <p:spPr/>
        <p:txBody>
          <a:bodyPr/>
          <a:lstStyle/>
          <a:p>
            <a:fld id="{78AE49ED-73EF-499C-8307-28EB0E7CF529}" type="slidenum">
              <a:rPr kumimoji="1" lang="ja-JP" altLang="en-US" smtClean="0"/>
              <a:t>50</a:t>
            </a:fld>
            <a:endParaRPr kumimoji="1" lang="ja-JP" altLang="en-US" dirty="0"/>
          </a:p>
        </p:txBody>
      </p:sp>
      <p:sp>
        <p:nvSpPr>
          <p:cNvPr id="4" name="タイトル 3">
            <a:extLst>
              <a:ext uri="{FF2B5EF4-FFF2-40B4-BE49-F238E27FC236}">
                <a16:creationId xmlns:a16="http://schemas.microsoft.com/office/drawing/2014/main" id="{450E7758-6FCD-CE08-91E8-2C5535B4593F}"/>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solidFill>
                  <a:srgbClr val="008CCF"/>
                </a:solidFill>
              </a:rPr>
              <a:t>４．フェーズ</a:t>
            </a:r>
            <a:r>
              <a:rPr lang="en-US" altLang="ja-JP" sz="1800" dirty="0">
                <a:solidFill>
                  <a:srgbClr val="008CCF"/>
                </a:solidFill>
              </a:rPr>
              <a:t>1</a:t>
            </a:r>
            <a:r>
              <a:rPr lang="ja-JP" altLang="en-US" sz="1800" dirty="0">
                <a:solidFill>
                  <a:srgbClr val="008CCF"/>
                </a:solidFill>
              </a:rPr>
              <a:t>での</a:t>
            </a:r>
            <a:r>
              <a:rPr lang="en-US" altLang="ja-JP" sz="1800" dirty="0">
                <a:solidFill>
                  <a:srgbClr val="008CCF"/>
                </a:solidFill>
              </a:rPr>
              <a:t>NXFA</a:t>
            </a:r>
            <a:r>
              <a:rPr lang="ja-JP" altLang="en-US" sz="1800" dirty="0">
                <a:solidFill>
                  <a:srgbClr val="008CCF"/>
                </a:solidFill>
              </a:rPr>
              <a:t>における借手リース会計実現内容</a:t>
            </a:r>
            <a:br>
              <a:rPr lang="en-US" altLang="ja-JP" sz="1800" dirty="0">
                <a:solidFill>
                  <a:srgbClr val="008CCF"/>
                </a:solidFill>
              </a:rPr>
            </a:br>
            <a:r>
              <a:rPr lang="en-US" altLang="ja-JP" sz="1600" dirty="0">
                <a:solidFill>
                  <a:srgbClr val="008CCF"/>
                </a:solidFill>
              </a:rPr>
              <a:t> </a:t>
            </a:r>
            <a:r>
              <a:rPr lang="ja-JP" altLang="en-US" sz="1600" dirty="0">
                <a:solidFill>
                  <a:srgbClr val="008CCF"/>
                </a:solidFill>
              </a:rPr>
              <a:t>概要</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F3192DEC-5E7D-9072-BFC0-269C6FAFB69D}"/>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908279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3B850-8A36-8C6C-0E2B-F3A5616DE517}"/>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09E8C18-827A-385C-17F4-D1FB89FDCEB5}"/>
              </a:ext>
            </a:extLst>
          </p:cNvPr>
          <p:cNvSpPr>
            <a:spLocks noGrp="1"/>
          </p:cNvSpPr>
          <p:nvPr>
            <p:ph type="body" sz="quarter" idx="14"/>
          </p:nvPr>
        </p:nvSpPr>
        <p:spPr>
          <a:xfrm>
            <a:off x="358775" y="1166400"/>
            <a:ext cx="8426450" cy="3492000"/>
          </a:xfrm>
        </p:spPr>
        <p:txBody>
          <a:bodyPr/>
          <a:lstStyle/>
          <a:p>
            <a:pPr>
              <a:lnSpc>
                <a:spcPct val="100000"/>
              </a:lnSpc>
            </a:pPr>
            <a:r>
              <a:rPr lang="ja-JP" altLang="en-US" dirty="0"/>
              <a:t>新リース会計基準の要件充足のために、リースの計上方法統一に向けた機能を追加しました</a:t>
            </a: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kumimoji="1" lang="en-US" altLang="ja-JP" dirty="0"/>
          </a:p>
          <a:p>
            <a:pPr>
              <a:lnSpc>
                <a:spcPct val="100000"/>
              </a:lnSpc>
            </a:pPr>
            <a:endParaRPr lang="en-US" altLang="ja-JP" dirty="0"/>
          </a:p>
          <a:p>
            <a:pPr>
              <a:lnSpc>
                <a:spcPct val="100000"/>
              </a:lnSpc>
            </a:pPr>
            <a:endParaRPr lang="en-US" altLang="ja-JP" dirty="0"/>
          </a:p>
          <a:p>
            <a:pPr>
              <a:lnSpc>
                <a:spcPct val="100000"/>
              </a:lnSpc>
            </a:pPr>
            <a:endParaRPr lang="en-US" altLang="ja-JP" b="1" dirty="0">
              <a:solidFill>
                <a:schemeClr val="accent3">
                  <a:lumMod val="75000"/>
                </a:schemeClr>
              </a:solidFill>
            </a:endParaRPr>
          </a:p>
          <a:p>
            <a:pPr>
              <a:lnSpc>
                <a:spcPct val="100000"/>
              </a:lnSpc>
            </a:pPr>
            <a:endParaRPr lang="en-US" altLang="ja-JP" dirty="0"/>
          </a:p>
          <a:p>
            <a:pPr marL="180000" indent="-457200">
              <a:lnSpc>
                <a:spcPct val="100000"/>
              </a:lnSpc>
            </a:pPr>
            <a:endParaRPr kumimoji="1" lang="ja-JP" altLang="en-US" dirty="0"/>
          </a:p>
        </p:txBody>
      </p:sp>
      <p:sp>
        <p:nvSpPr>
          <p:cNvPr id="2" name="スライド番号プレースホルダー 1">
            <a:extLst>
              <a:ext uri="{FF2B5EF4-FFF2-40B4-BE49-F238E27FC236}">
                <a16:creationId xmlns:a16="http://schemas.microsoft.com/office/drawing/2014/main" id="{FEA184FE-28B7-C1CE-D63E-43EF7F451714}"/>
              </a:ext>
            </a:extLst>
          </p:cNvPr>
          <p:cNvSpPr>
            <a:spLocks noGrp="1"/>
          </p:cNvSpPr>
          <p:nvPr>
            <p:ph type="sldNum" sz="quarter" idx="12"/>
          </p:nvPr>
        </p:nvSpPr>
        <p:spPr/>
        <p:txBody>
          <a:bodyPr/>
          <a:lstStyle/>
          <a:p>
            <a:fld id="{78AE49ED-73EF-499C-8307-28EB0E7CF529}" type="slidenum">
              <a:rPr kumimoji="1" lang="ja-JP" altLang="en-US" smtClean="0"/>
              <a:t>51</a:t>
            </a:fld>
            <a:endParaRPr kumimoji="1" lang="ja-JP" altLang="en-US" dirty="0"/>
          </a:p>
        </p:txBody>
      </p:sp>
      <p:sp>
        <p:nvSpPr>
          <p:cNvPr id="4" name="タイトル 3">
            <a:extLst>
              <a:ext uri="{FF2B5EF4-FFF2-40B4-BE49-F238E27FC236}">
                <a16:creationId xmlns:a16="http://schemas.microsoft.com/office/drawing/2014/main" id="{84744843-698B-6D1D-635C-6B1C4009B702}"/>
              </a:ext>
            </a:extLst>
          </p:cNvPr>
          <p:cNvSpPr>
            <a:spLocks noGrp="1"/>
          </p:cNvSpPr>
          <p:nvPr>
            <p:ph type="title"/>
          </p:nvPr>
        </p:nvSpPr>
        <p:spPr>
          <a:xfrm>
            <a:off x="358775" y="267495"/>
            <a:ext cx="7093545" cy="432048"/>
          </a:xfrm>
        </p:spPr>
        <p:txBody>
          <a:bodyPr/>
          <a:lstStyle/>
          <a:p>
            <a:r>
              <a:rPr kumimoji="1" lang="en-US" altLang="ja-JP" sz="2400" b="1" i="0" u="none" strike="noStrike" kern="1200" cap="none" spc="0" normalizeH="0" baseline="0" noProof="0" dirty="0" err="1">
                <a:ln>
                  <a:noFill/>
                </a:ln>
                <a:solidFill>
                  <a:srgbClr val="008CCF"/>
                </a:solidFill>
                <a:effectLst/>
                <a:uLnTx/>
                <a:uFillTx/>
                <a:latin typeface="メイリオ"/>
                <a:ea typeface="メイリオ"/>
                <a:cs typeface="+mj-cs"/>
              </a:rPr>
              <a:t>SuperStream</a:t>
            </a:r>
            <a: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t>-NX </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j-cs"/>
              </a:rPr>
              <a:t>固定資産管理 </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新リース会計基準</a:t>
            </a:r>
            <a:r>
              <a:rPr lang="ja-JP" altLang="en-US" sz="1800" dirty="0">
                <a:solidFill>
                  <a:srgbClr val="008CCF"/>
                </a:solidFill>
                <a:latin typeface="メイリオ"/>
                <a:ea typeface="メイリオ"/>
              </a:rPr>
              <a:t>対応</a:t>
            </a:r>
            <a:br>
              <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j-cs"/>
              </a:rPr>
            </a:br>
            <a:r>
              <a:rPr lang="ja-JP" altLang="en-US" sz="1800" dirty="0">
                <a:solidFill>
                  <a:srgbClr val="008CCF"/>
                </a:solidFill>
              </a:rPr>
              <a:t>４．フェーズ</a:t>
            </a:r>
            <a:r>
              <a:rPr lang="en-US" altLang="ja-JP" sz="1800" dirty="0">
                <a:solidFill>
                  <a:srgbClr val="008CCF"/>
                </a:solidFill>
              </a:rPr>
              <a:t>1</a:t>
            </a:r>
            <a:r>
              <a:rPr lang="ja-JP" altLang="en-US" sz="1800" dirty="0">
                <a:solidFill>
                  <a:srgbClr val="008CCF"/>
                </a:solidFill>
              </a:rPr>
              <a:t>での</a:t>
            </a:r>
            <a:r>
              <a:rPr lang="en-US" altLang="ja-JP" sz="1800" dirty="0">
                <a:solidFill>
                  <a:srgbClr val="008CCF"/>
                </a:solidFill>
              </a:rPr>
              <a:t>NXFA</a:t>
            </a:r>
            <a:r>
              <a:rPr lang="ja-JP" altLang="en-US" sz="1800" dirty="0">
                <a:solidFill>
                  <a:srgbClr val="008CCF"/>
                </a:solidFill>
              </a:rPr>
              <a:t>における借手リース会計実現内容</a:t>
            </a:r>
            <a:br>
              <a:rPr lang="en-US" altLang="ja-JP" sz="1800" dirty="0">
                <a:solidFill>
                  <a:srgbClr val="008CCF"/>
                </a:solidFill>
              </a:rPr>
            </a:br>
            <a:r>
              <a:rPr lang="en-US" altLang="ja-JP" sz="1600" dirty="0">
                <a:solidFill>
                  <a:srgbClr val="008CCF"/>
                </a:solidFill>
              </a:rPr>
              <a:t> </a:t>
            </a:r>
            <a:r>
              <a:rPr lang="ja-JP" altLang="en-US" sz="1600" dirty="0">
                <a:solidFill>
                  <a:srgbClr val="008CCF"/>
                </a:solidFill>
              </a:rPr>
              <a:t>概要</a:t>
            </a:r>
            <a:br>
              <a:rPr kumimoji="1" lang="ja-JP" altLang="en-US" sz="2200" b="1" i="0" u="none" strike="noStrike" kern="1200" cap="none" spc="0" normalizeH="0" baseline="0" noProof="0" dirty="0">
                <a:ln>
                  <a:noFill/>
                </a:ln>
                <a:solidFill>
                  <a:srgbClr val="008CCF"/>
                </a:solidFill>
                <a:effectLst/>
                <a:uLnTx/>
                <a:uFillTx/>
                <a:latin typeface="メイリオ"/>
                <a:ea typeface="メイリオ"/>
                <a:cs typeface="+mj-cs"/>
              </a:rPr>
            </a:br>
            <a:endParaRPr kumimoji="1" lang="ja-JP" altLang="en-US" dirty="0"/>
          </a:p>
        </p:txBody>
      </p:sp>
      <p:sp>
        <p:nvSpPr>
          <p:cNvPr id="5" name="フッター プレースホルダー 4">
            <a:extLst>
              <a:ext uri="{FF2B5EF4-FFF2-40B4-BE49-F238E27FC236}">
                <a16:creationId xmlns:a16="http://schemas.microsoft.com/office/drawing/2014/main" id="{E8BD4508-9359-BD54-A539-D6EBC14AA574}"/>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graphicFrame>
        <p:nvGraphicFramePr>
          <p:cNvPr id="6" name="表 5">
            <a:extLst>
              <a:ext uri="{FF2B5EF4-FFF2-40B4-BE49-F238E27FC236}">
                <a16:creationId xmlns:a16="http://schemas.microsoft.com/office/drawing/2014/main" id="{3808B410-1D9C-28CE-92F2-59C2E692598B}"/>
              </a:ext>
            </a:extLst>
          </p:cNvPr>
          <p:cNvGraphicFramePr>
            <a:graphicFrameLocks noGrp="1"/>
          </p:cNvGraphicFramePr>
          <p:nvPr/>
        </p:nvGraphicFramePr>
        <p:xfrm>
          <a:off x="362453" y="1376475"/>
          <a:ext cx="8421547" cy="2887463"/>
        </p:xfrm>
        <a:graphic>
          <a:graphicData uri="http://schemas.openxmlformats.org/drawingml/2006/table">
            <a:tbl>
              <a:tblPr firstRow="1" firstCol="1" bandRow="1">
                <a:tableStyleId>{21E4AEA4-8DFA-4A89-87EB-49C32662AFE0}</a:tableStyleId>
              </a:tblPr>
              <a:tblGrid>
                <a:gridCol w="470040">
                  <a:extLst>
                    <a:ext uri="{9D8B030D-6E8A-4147-A177-3AD203B41FA5}">
                      <a16:colId xmlns:a16="http://schemas.microsoft.com/office/drawing/2014/main" val="760114641"/>
                    </a:ext>
                  </a:extLst>
                </a:gridCol>
                <a:gridCol w="2371355">
                  <a:extLst>
                    <a:ext uri="{9D8B030D-6E8A-4147-A177-3AD203B41FA5}">
                      <a16:colId xmlns:a16="http://schemas.microsoft.com/office/drawing/2014/main" val="3794914484"/>
                    </a:ext>
                  </a:extLst>
                </a:gridCol>
                <a:gridCol w="5580152">
                  <a:extLst>
                    <a:ext uri="{9D8B030D-6E8A-4147-A177-3AD203B41FA5}">
                      <a16:colId xmlns:a16="http://schemas.microsoft.com/office/drawing/2014/main" val="658292397"/>
                    </a:ext>
                  </a:extLst>
                </a:gridCol>
              </a:tblGrid>
              <a:tr h="295463">
                <a:tc>
                  <a:txBody>
                    <a:bodyPr/>
                    <a:lstStyle/>
                    <a:p>
                      <a:pPr algn="l">
                        <a:buNone/>
                      </a:pPr>
                      <a:r>
                        <a:rPr lang="en-US" sz="1050" kern="100" dirty="0">
                          <a:effectLst/>
                        </a:rPr>
                        <a:t>No.</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rPr>
                        <a:t>対応</a:t>
                      </a:r>
                      <a:r>
                        <a:rPr lang="ja-JP" sz="1050" kern="100" dirty="0">
                          <a:effectLst/>
                        </a:rPr>
                        <a:t>概要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sz="1050" kern="100" dirty="0">
                          <a:effectLst/>
                        </a:rPr>
                        <a:t>対応内容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64919017"/>
                  </a:ext>
                </a:extLst>
              </a:tr>
              <a:tr h="648000">
                <a:tc>
                  <a:txBody>
                    <a:bodyPr/>
                    <a:lstStyle/>
                    <a:p>
                      <a:pPr algn="l">
                        <a:buNone/>
                      </a:pPr>
                      <a:r>
                        <a:rPr lang="en-US" altLang="ja-JP" sz="1050" kern="100" dirty="0">
                          <a:effectLst/>
                        </a:rPr>
                        <a:t>5</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オペレーティングリースの場合、消費税計上タイミングの変更</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solidFill>
                            <a:schemeClr val="tx1"/>
                          </a:solidFill>
                          <a:effectLst/>
                        </a:rPr>
                        <a:t>オペレーティングの場合、リース取得仕訳では消費税を計上せず、月々の支払仕訳の作成時に計上するように対応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42173"/>
                  </a:ext>
                </a:extLst>
              </a:tr>
              <a:tr h="648000">
                <a:tc>
                  <a:txBody>
                    <a:bodyPr/>
                    <a:lstStyle/>
                    <a:p>
                      <a:pPr algn="l">
                        <a:buNone/>
                      </a:pPr>
                      <a:r>
                        <a:rPr lang="en-US" altLang="ja-JP" sz="1050" kern="100" dirty="0">
                          <a:effectLst/>
                        </a:rPr>
                        <a:t>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残価保証額の設定があるリースについて任意の残存価額の設定対応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残価保証額の設定がある所有権移転外ファイナンスリースについて、任意の残存価額が設定できるように対応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48272085"/>
                  </a:ext>
                </a:extLst>
              </a:tr>
              <a:tr h="648000">
                <a:tc>
                  <a:txBody>
                    <a:bodyPr/>
                    <a:lstStyle/>
                    <a:p>
                      <a:pPr algn="l">
                        <a:buNone/>
                      </a:pPr>
                      <a:r>
                        <a:rPr lang="en-US" altLang="ja-JP" sz="1050" kern="100" dirty="0">
                          <a:effectLst/>
                        </a:rPr>
                        <a:t>7</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リースの税務台帳追加対応</a:t>
                      </a:r>
                      <a:endParaRPr lang="ja-JP" sz="1050" kern="100" dirty="0">
                        <a:effectLst/>
                        <a:latin typeface="+mn-ea"/>
                        <a:ea typeface="+mn-ea"/>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リースにおいて税務台帳を入力できるように対応し、オペレーティングリースは会計は売買処理、税務は賃貸借処理で登録できるように対応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37440518"/>
                  </a:ext>
                </a:extLst>
              </a:tr>
              <a:tr h="648000">
                <a:tc>
                  <a:txBody>
                    <a:bodyPr/>
                    <a:lstStyle/>
                    <a:p>
                      <a:pPr algn="l">
                        <a:buNone/>
                      </a:pPr>
                      <a:r>
                        <a:rPr lang="en-US" altLang="ja-JP" sz="1050" kern="100" dirty="0">
                          <a:effectLst/>
                        </a:rPr>
                        <a:t>8</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リースの税務台帳データの出力対応</a:t>
                      </a:r>
                      <a:endParaRPr lang="ja-JP" sz="1050" kern="100" dirty="0">
                        <a:effectLst/>
                        <a:latin typeface="+mn-ea"/>
                        <a:ea typeface="+mn-ea"/>
                        <a:cs typeface="Times New Roman" panose="02020603050405020304" pitchFamily="18" charset="0"/>
                      </a:endParaRPr>
                    </a:p>
                  </a:txBody>
                  <a:tcPr marL="68580" marR="68580" marT="0" marB="0" anchor="ctr"/>
                </a:tc>
                <a:tc>
                  <a:txBody>
                    <a:bodyPr/>
                    <a:lstStyle/>
                    <a:p>
                      <a:pPr algn="l">
                        <a:buNone/>
                      </a:pPr>
                      <a:r>
                        <a:rPr lang="ja-JP" altLang="en-US" sz="1050" kern="100" dirty="0">
                          <a:effectLst/>
                          <a:latin typeface="+mn-ea"/>
                          <a:ea typeface="+mn-ea"/>
                          <a:cs typeface="Times New Roman" panose="02020603050405020304" pitchFamily="18" charset="0"/>
                        </a:rPr>
                        <a:t>リースの税務台帳データを出力できるように対応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49711716"/>
                  </a:ext>
                </a:extLst>
              </a:tr>
            </a:tbl>
          </a:graphicData>
        </a:graphic>
      </p:graphicFrame>
    </p:spTree>
    <p:extLst>
      <p:ext uri="{BB962C8B-B14F-4D97-AF65-F5344CB8AC3E}">
        <p14:creationId xmlns:p14="http://schemas.microsoft.com/office/powerpoint/2010/main" val="386036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8707BB2-07D3-5690-134D-14190D598470}"/>
              </a:ext>
            </a:extLst>
          </p:cNvPr>
          <p:cNvSpPr>
            <a:spLocks noGrp="1"/>
          </p:cNvSpPr>
          <p:nvPr>
            <p:ph type="sldNum" sz="quarter" idx="12"/>
          </p:nvPr>
        </p:nvSpPr>
        <p:spPr/>
        <p:txBody>
          <a:bodyPr/>
          <a:lstStyle/>
          <a:p>
            <a:fld id="{78AE49ED-73EF-499C-8307-28EB0E7CF529}" type="slidenum">
              <a:rPr kumimoji="1" lang="ja-JP" altLang="en-US" smtClean="0"/>
              <a:t>52</a:t>
            </a:fld>
            <a:endParaRPr kumimoji="1" lang="ja-JP" altLang="en-US" dirty="0"/>
          </a:p>
        </p:txBody>
      </p:sp>
      <p:sp>
        <p:nvSpPr>
          <p:cNvPr id="3" name="テキスト プレースホルダー 2">
            <a:extLst>
              <a:ext uri="{FF2B5EF4-FFF2-40B4-BE49-F238E27FC236}">
                <a16:creationId xmlns:a16="http://schemas.microsoft.com/office/drawing/2014/main" id="{5FD851DB-CF70-BBD7-A044-B19BB1800AAB}"/>
              </a:ext>
            </a:extLst>
          </p:cNvPr>
          <p:cNvSpPr>
            <a:spLocks noGrp="1"/>
          </p:cNvSpPr>
          <p:nvPr>
            <p:ph type="body" sz="quarter" idx="14"/>
          </p:nvPr>
        </p:nvSpPr>
        <p:spPr>
          <a:xfrm>
            <a:off x="358774" y="1224000"/>
            <a:ext cx="8569709" cy="3492000"/>
          </a:xfrm>
        </p:spPr>
        <p:txBody>
          <a:bodyPr/>
          <a:lstStyle/>
          <a:p>
            <a:pPr marL="180000" indent="-457200">
              <a:lnSpc>
                <a:spcPct val="100000"/>
              </a:lnSpc>
            </a:pPr>
            <a:r>
              <a:rPr lang="ja-JP" altLang="en-US" b="1" dirty="0">
                <a:solidFill>
                  <a:srgbClr val="FFC000"/>
                </a:solidFill>
              </a:rPr>
              <a:t>■</a:t>
            </a:r>
            <a:r>
              <a:rPr lang="ja-JP" altLang="en-US" b="1" dirty="0">
                <a:solidFill>
                  <a:schemeClr val="tx2"/>
                </a:solidFill>
              </a:rPr>
              <a:t>機能概要</a:t>
            </a:r>
            <a:endParaRPr lang="en-US" altLang="ja-JP" b="1" dirty="0">
              <a:solidFill>
                <a:schemeClr val="tx2"/>
              </a:solidFill>
            </a:endParaRPr>
          </a:p>
          <a:p>
            <a:pPr marL="180000">
              <a:lnSpc>
                <a:spcPct val="100000"/>
              </a:lnSpc>
            </a:pPr>
            <a:r>
              <a:rPr lang="ja-JP" altLang="en-US" dirty="0">
                <a:solidFill>
                  <a:prstClr val="black"/>
                </a:solidFill>
              </a:rPr>
              <a:t>［</a:t>
            </a:r>
            <a:r>
              <a:rPr lang="en-US" altLang="ja-JP" dirty="0">
                <a:solidFill>
                  <a:prstClr val="black"/>
                </a:solidFill>
              </a:rPr>
              <a:t>FA</a:t>
            </a:r>
            <a:r>
              <a:rPr lang="ja-JP" altLang="en-US" dirty="0">
                <a:solidFill>
                  <a:prstClr val="black"/>
                </a:solidFill>
              </a:rPr>
              <a:t>会社方針マスタ登録」の「台帳別会社方針」画面の「リース資産共通」画面に適用開始日を追加しました</a:t>
            </a:r>
            <a:endParaRPr kumimoji="1" lang="en-US" altLang="ja-JP" b="0" i="0" u="none" strike="noStrike" kern="1200" cap="none" spc="0" normalizeH="0" baseline="0" noProof="0" dirty="0">
              <a:ln>
                <a:noFill/>
              </a:ln>
              <a:solidFill>
                <a:prstClr val="black"/>
              </a:solidFill>
              <a:effectLst/>
              <a:uLnTx/>
              <a:uFillTx/>
              <a:latin typeface="メイリオ"/>
              <a:ea typeface="メイリオ"/>
              <a:cs typeface="+mn-cs"/>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背景</a:t>
            </a:r>
            <a:endParaRPr lang="en-US" altLang="ja-JP" b="1" dirty="0">
              <a:solidFill>
                <a:schemeClr val="tx2"/>
              </a:solidFill>
            </a:endParaRPr>
          </a:p>
          <a:p>
            <a:pPr marL="180000">
              <a:lnSpc>
                <a:spcPct val="100000"/>
              </a:lnSpc>
            </a:pPr>
            <a:r>
              <a:rPr lang="ja-JP" altLang="en-US" dirty="0"/>
              <a:t>新リース会計基準では、従来オフバランスとされていたリースを含め、原則として使用権資産およびリース負債としてオンバランス計上することが求められています</a:t>
            </a:r>
            <a:endParaRPr lang="en-US" altLang="ja-JP" dirty="0"/>
          </a:p>
          <a:p>
            <a:pPr marL="180000">
              <a:lnSpc>
                <a:spcPct val="100000"/>
              </a:lnSpc>
            </a:pPr>
            <a:r>
              <a:rPr lang="ja-JP" altLang="en-US" dirty="0"/>
              <a:t>そのため、契約にリースが含まれるかを識別し、さらにリース部分とサービス部分を区分して処理する必要があります</a:t>
            </a:r>
            <a:endParaRPr lang="ja-JP" altLang="en-US"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効果</a:t>
            </a:r>
            <a:endParaRPr lang="en-US" altLang="ja-JP" b="1" dirty="0">
              <a:solidFill>
                <a:schemeClr val="tx2"/>
              </a:solidFill>
            </a:endParaRPr>
          </a:p>
          <a:p>
            <a:pPr marL="180000">
              <a:lnSpc>
                <a:spcPct val="100000"/>
              </a:lnSpc>
            </a:pPr>
            <a:r>
              <a:rPr kumimoji="1" lang="ja-JP" altLang="en-US" dirty="0"/>
              <a:t>適用開始日を登録することで、新リース会計基準を適用する会社となり、リース開始日に適用開始日以降の日付を登録することで、新リース会計基準に対応した登録が可能となります</a:t>
            </a:r>
            <a:endParaRPr kumimoji="1" lang="en-US" altLang="ja-JP" dirty="0"/>
          </a:p>
        </p:txBody>
      </p:sp>
      <p:sp>
        <p:nvSpPr>
          <p:cNvPr id="4" name="タイトル 3">
            <a:extLst>
              <a:ext uri="{FF2B5EF4-FFF2-40B4-BE49-F238E27FC236}">
                <a16:creationId xmlns:a16="http://schemas.microsoft.com/office/drawing/2014/main" id="{461BC19F-9C31-A7D7-25A8-FEBA0CD31873}"/>
              </a:ext>
            </a:extLst>
          </p:cNvPr>
          <p:cNvSpPr>
            <a:spLocks noGrp="1"/>
          </p:cNvSpPr>
          <p:nvPr>
            <p:ph type="title"/>
          </p:nvPr>
        </p:nvSpPr>
        <p:spPr>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①．新リース会計基準への対応</a:t>
            </a:r>
            <a:endParaRPr kumimoji="1" lang="ja-JP" altLang="en-US" sz="1800" dirty="0"/>
          </a:p>
        </p:txBody>
      </p:sp>
      <p:sp>
        <p:nvSpPr>
          <p:cNvPr id="5" name="フッター プレースホルダー 4">
            <a:extLst>
              <a:ext uri="{FF2B5EF4-FFF2-40B4-BE49-F238E27FC236}">
                <a16:creationId xmlns:a16="http://schemas.microsoft.com/office/drawing/2014/main" id="{00BFD7E7-BBD0-67A4-162B-FC5C3C436DA8}"/>
              </a:ext>
            </a:extLst>
          </p:cNvPr>
          <p:cNvSpPr>
            <a:spLocks noGrp="1"/>
          </p:cNvSpPr>
          <p:nvPr>
            <p:ph type="ftr" sz="quarter" idx="3"/>
          </p:nvPr>
        </p:nvSpPr>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643403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31F5-31F9-A119-837A-AAE72C45A20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0B1EFA8-EDE5-2EE5-8504-1CC0EFA74EF0}"/>
              </a:ext>
            </a:extLst>
          </p:cNvPr>
          <p:cNvSpPr>
            <a:spLocks noGrp="1"/>
          </p:cNvSpPr>
          <p:nvPr>
            <p:ph type="sldNum" sz="quarter" idx="12"/>
          </p:nvPr>
        </p:nvSpPr>
        <p:spPr/>
        <p:txBody>
          <a:bodyPr/>
          <a:lstStyle/>
          <a:p>
            <a:fld id="{78AE49ED-73EF-499C-8307-28EB0E7CF529}" type="slidenum">
              <a:rPr kumimoji="1" lang="ja-JP" altLang="en-US" smtClean="0"/>
              <a:t>53</a:t>
            </a:fld>
            <a:endParaRPr kumimoji="1" lang="ja-JP" altLang="en-US" dirty="0"/>
          </a:p>
        </p:txBody>
      </p:sp>
      <p:sp>
        <p:nvSpPr>
          <p:cNvPr id="6" name="テキスト プレースホルダー 2">
            <a:extLst>
              <a:ext uri="{FF2B5EF4-FFF2-40B4-BE49-F238E27FC236}">
                <a16:creationId xmlns:a16="http://schemas.microsoft.com/office/drawing/2014/main" id="{635B7A2F-6F85-B3D4-A0BF-DD276CE26794}"/>
              </a:ext>
            </a:extLst>
          </p:cNvPr>
          <p:cNvSpPr txBox="1">
            <a:spLocks/>
          </p:cNvSpPr>
          <p:nvPr/>
        </p:nvSpPr>
        <p:spPr>
          <a:xfrm>
            <a:off x="251520" y="11664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a:t>
            </a:r>
            <a:r>
              <a:rPr lang="en-US" altLang="ja-JP" sz="1000" b="1" dirty="0">
                <a:solidFill>
                  <a:schemeClr val="tx1">
                    <a:lumMod val="75000"/>
                    <a:lumOff val="25000"/>
                  </a:schemeClr>
                </a:solidFill>
              </a:rPr>
              <a:t>FA</a:t>
            </a:r>
            <a:r>
              <a:rPr lang="ja-JP" altLang="en-US" sz="1000" b="1" dirty="0">
                <a:solidFill>
                  <a:schemeClr val="tx1">
                    <a:lumMod val="75000"/>
                    <a:lumOff val="25000"/>
                  </a:schemeClr>
                </a:solidFill>
              </a:rPr>
              <a:t>会社方針マスタ</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台帳別会社方針</a:t>
            </a:r>
            <a:r>
              <a:rPr lang="en-US" altLang="ja-JP" sz="1000" b="1" u="sng" dirty="0">
                <a:solidFill>
                  <a:schemeClr val="tx1">
                    <a:lumMod val="75000"/>
                    <a:lumOff val="25000"/>
                  </a:schemeClr>
                </a:solidFill>
              </a:rPr>
              <a:t>_</a:t>
            </a:r>
            <a:r>
              <a:rPr lang="ja-JP" altLang="en-US" sz="1000" b="1" u="sng" dirty="0">
                <a:solidFill>
                  <a:schemeClr val="tx1">
                    <a:lumMod val="75000"/>
                    <a:lumOff val="25000"/>
                  </a:schemeClr>
                </a:solidFill>
              </a:rPr>
              <a:t>リース資産共通</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16" name="正方形/長方形 15">
            <a:extLst>
              <a:ext uri="{FF2B5EF4-FFF2-40B4-BE49-F238E27FC236}">
                <a16:creationId xmlns:a16="http://schemas.microsoft.com/office/drawing/2014/main" id="{B8ACB003-49F7-4D8C-9B32-B235C2EB5D48}"/>
              </a:ext>
            </a:extLst>
          </p:cNvPr>
          <p:cNvSpPr/>
          <p:nvPr/>
        </p:nvSpPr>
        <p:spPr>
          <a:xfrm>
            <a:off x="540000" y="2762446"/>
            <a:ext cx="3672000" cy="2745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557B96D2-7768-E209-4D4E-42C2C1347340}"/>
              </a:ext>
            </a:extLst>
          </p:cNvPr>
          <p:cNvPicPr>
            <a:picLocks/>
          </p:cNvPicPr>
          <p:nvPr/>
        </p:nvPicPr>
        <p:blipFill>
          <a:blip r:embed="rId3"/>
          <a:stretch>
            <a:fillRect/>
          </a:stretch>
        </p:blipFill>
        <p:spPr>
          <a:xfrm>
            <a:off x="360000" y="1635646"/>
            <a:ext cx="7185600" cy="2739600"/>
          </a:xfrm>
          <a:prstGeom prst="rect">
            <a:avLst/>
          </a:prstGeom>
        </p:spPr>
      </p:pic>
      <p:sp>
        <p:nvSpPr>
          <p:cNvPr id="18" name="正方形/長方形 17">
            <a:extLst>
              <a:ext uri="{FF2B5EF4-FFF2-40B4-BE49-F238E27FC236}">
                <a16:creationId xmlns:a16="http://schemas.microsoft.com/office/drawing/2014/main" id="{0FA1E771-E708-CE03-1E02-F6F85A537067}"/>
              </a:ext>
            </a:extLst>
          </p:cNvPr>
          <p:cNvSpPr/>
          <p:nvPr/>
        </p:nvSpPr>
        <p:spPr>
          <a:xfrm>
            <a:off x="4355976" y="3048775"/>
            <a:ext cx="2952000" cy="4062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3">
            <a:extLst>
              <a:ext uri="{FF2B5EF4-FFF2-40B4-BE49-F238E27FC236}">
                <a16:creationId xmlns:a16="http://schemas.microsoft.com/office/drawing/2014/main" id="{BBB0228B-4719-8C39-7B19-772416012E63}"/>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①．新リース会計基準への対応</a:t>
            </a:r>
            <a:endParaRPr kumimoji="1" lang="ja-JP" altLang="en-US" sz="1800" dirty="0"/>
          </a:p>
        </p:txBody>
      </p:sp>
      <p:sp>
        <p:nvSpPr>
          <p:cNvPr id="3" name="フッター プレースホルダー 4">
            <a:extLst>
              <a:ext uri="{FF2B5EF4-FFF2-40B4-BE49-F238E27FC236}">
                <a16:creationId xmlns:a16="http://schemas.microsoft.com/office/drawing/2014/main" id="{F9F72CE9-A0A5-0CF1-1709-8167B6C71DEB}"/>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436792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8135B-C77B-4343-0B1D-BE6B2A0FF06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C994CAF-54D4-A0AA-A7A3-0908E212B301}"/>
              </a:ext>
            </a:extLst>
          </p:cNvPr>
          <p:cNvSpPr>
            <a:spLocks noGrp="1"/>
          </p:cNvSpPr>
          <p:nvPr>
            <p:ph type="sldNum" sz="quarter" idx="12"/>
          </p:nvPr>
        </p:nvSpPr>
        <p:spPr/>
        <p:txBody>
          <a:bodyPr/>
          <a:lstStyle/>
          <a:p>
            <a:fld id="{78AE49ED-73EF-499C-8307-28EB0E7CF529}" type="slidenum">
              <a:rPr kumimoji="1" lang="ja-JP" altLang="en-US" smtClean="0"/>
              <a:t>54</a:t>
            </a:fld>
            <a:endParaRPr kumimoji="1" lang="ja-JP" altLang="en-US" dirty="0"/>
          </a:p>
        </p:txBody>
      </p:sp>
      <p:sp>
        <p:nvSpPr>
          <p:cNvPr id="6" name="テキスト プレースホルダー 2">
            <a:extLst>
              <a:ext uri="{FF2B5EF4-FFF2-40B4-BE49-F238E27FC236}">
                <a16:creationId xmlns:a16="http://schemas.microsoft.com/office/drawing/2014/main" id="{9E07E7F2-E395-CEBD-5CF7-E44296918689}"/>
              </a:ext>
            </a:extLst>
          </p:cNvPr>
          <p:cNvSpPr txBox="1">
            <a:spLocks/>
          </p:cNvSpPr>
          <p:nvPr/>
        </p:nvSpPr>
        <p:spPr>
          <a:xfrm>
            <a:off x="251520" y="11664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a:t>
            </a:r>
            <a:r>
              <a:rPr lang="en-US" altLang="ja-JP" sz="1000" b="1" dirty="0">
                <a:solidFill>
                  <a:schemeClr val="tx1">
                    <a:lumMod val="75000"/>
                    <a:lumOff val="25000"/>
                  </a:schemeClr>
                </a:solidFill>
              </a:rPr>
              <a:t>FA</a:t>
            </a:r>
            <a:r>
              <a:rPr lang="ja-JP" altLang="en-US" sz="1000" b="1" dirty="0">
                <a:solidFill>
                  <a:schemeClr val="tx1">
                    <a:lumMod val="75000"/>
                    <a:lumOff val="25000"/>
                  </a:schemeClr>
                </a:solidFill>
              </a:rPr>
              <a:t>会社方針マスタ</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台帳別会社方針</a:t>
            </a:r>
            <a:r>
              <a:rPr lang="en-US" altLang="ja-JP" sz="1000" b="1" u="sng" dirty="0">
                <a:solidFill>
                  <a:schemeClr val="tx1">
                    <a:lumMod val="75000"/>
                    <a:lumOff val="25000"/>
                  </a:schemeClr>
                </a:solidFill>
              </a:rPr>
              <a:t>_</a:t>
            </a:r>
            <a:r>
              <a:rPr lang="ja-JP" altLang="en-US" sz="1000" b="1" u="sng" dirty="0">
                <a:solidFill>
                  <a:schemeClr val="tx1">
                    <a:lumMod val="75000"/>
                    <a:lumOff val="25000"/>
                  </a:schemeClr>
                </a:solidFill>
              </a:rPr>
              <a:t>リース資産共通</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pic>
        <p:nvPicPr>
          <p:cNvPr id="12" name="図 11">
            <a:extLst>
              <a:ext uri="{FF2B5EF4-FFF2-40B4-BE49-F238E27FC236}">
                <a16:creationId xmlns:a16="http://schemas.microsoft.com/office/drawing/2014/main" id="{D392C3D5-4052-F598-0FF7-7D0FA9143DE0}"/>
              </a:ext>
            </a:extLst>
          </p:cNvPr>
          <p:cNvPicPr>
            <a:picLocks/>
          </p:cNvPicPr>
          <p:nvPr/>
        </p:nvPicPr>
        <p:blipFill>
          <a:blip r:embed="rId3"/>
          <a:stretch>
            <a:fillRect/>
          </a:stretch>
        </p:blipFill>
        <p:spPr>
          <a:xfrm>
            <a:off x="360000" y="1635646"/>
            <a:ext cx="7185600" cy="2739600"/>
          </a:xfrm>
          <a:prstGeom prst="rect">
            <a:avLst/>
          </a:prstGeom>
        </p:spPr>
      </p:pic>
      <p:sp>
        <p:nvSpPr>
          <p:cNvPr id="13" name="正方形/長方形 12">
            <a:extLst>
              <a:ext uri="{FF2B5EF4-FFF2-40B4-BE49-F238E27FC236}">
                <a16:creationId xmlns:a16="http://schemas.microsoft.com/office/drawing/2014/main" id="{AB0867FF-75C3-3C4B-7108-4D0FE91D0E2C}"/>
              </a:ext>
            </a:extLst>
          </p:cNvPr>
          <p:cNvSpPr/>
          <p:nvPr/>
        </p:nvSpPr>
        <p:spPr>
          <a:xfrm>
            <a:off x="467544" y="3048775"/>
            <a:ext cx="3096344" cy="4062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CE3B40D-027A-5BC1-40BE-DAD7A2F03876}"/>
              </a:ext>
            </a:extLst>
          </p:cNvPr>
          <p:cNvSpPr/>
          <p:nvPr/>
        </p:nvSpPr>
        <p:spPr>
          <a:xfrm>
            <a:off x="4355976" y="3048775"/>
            <a:ext cx="2952000" cy="4062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線吹き出し 2 (枠付き) 7">
            <a:extLst>
              <a:ext uri="{FF2B5EF4-FFF2-40B4-BE49-F238E27FC236}">
                <a16:creationId xmlns:a16="http://schemas.microsoft.com/office/drawing/2014/main" id="{C9BF11E7-CF46-B7F0-F603-4E34B9ED3C47}"/>
              </a:ext>
            </a:extLst>
          </p:cNvPr>
          <p:cNvSpPr/>
          <p:nvPr/>
        </p:nvSpPr>
        <p:spPr>
          <a:xfrm>
            <a:off x="842866" y="3715346"/>
            <a:ext cx="3729134" cy="756084"/>
          </a:xfrm>
          <a:prstGeom prst="borderCallout2">
            <a:avLst>
              <a:gd name="adj1" fmla="val -4632"/>
              <a:gd name="adj2" fmla="val 23726"/>
              <a:gd name="adj3" fmla="val -23215"/>
              <a:gd name="adj4" fmla="val 21692"/>
              <a:gd name="adj5" fmla="val -34022"/>
              <a:gd name="adj6" fmla="val 1811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会計台帳と税務台帳の使用権資産判定がともに「判定する」の場合に、</a:t>
            </a:r>
            <a:endParaRPr kumimoji="1" lang="en-US" altLang="ja-JP" sz="900" dirty="0"/>
          </a:p>
          <a:p>
            <a:r>
              <a:rPr kumimoji="1" lang="ja-JP" altLang="en-US" sz="900" dirty="0"/>
              <a:t>適用開始日が設定可能となります</a:t>
            </a:r>
          </a:p>
        </p:txBody>
      </p:sp>
      <p:sp>
        <p:nvSpPr>
          <p:cNvPr id="8" name="タイトル 3">
            <a:extLst>
              <a:ext uri="{FF2B5EF4-FFF2-40B4-BE49-F238E27FC236}">
                <a16:creationId xmlns:a16="http://schemas.microsoft.com/office/drawing/2014/main" id="{CB28C420-1BCB-CA20-05D5-3640F713CB29}"/>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①．新リース会計基準への対応</a:t>
            </a:r>
            <a:endParaRPr kumimoji="1" lang="ja-JP" altLang="en-US" sz="1800" dirty="0"/>
          </a:p>
        </p:txBody>
      </p:sp>
      <p:sp>
        <p:nvSpPr>
          <p:cNvPr id="3" name="フッター プレースホルダー 4">
            <a:extLst>
              <a:ext uri="{FF2B5EF4-FFF2-40B4-BE49-F238E27FC236}">
                <a16:creationId xmlns:a16="http://schemas.microsoft.com/office/drawing/2014/main" id="{0B79299C-9104-2567-CA05-6130D1A7AB4D}"/>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69971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D2A4F-A85B-84FF-294D-128FFBB3FBD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76C433-34F2-AB78-3AB2-BF321D963F70}"/>
              </a:ext>
            </a:extLst>
          </p:cNvPr>
          <p:cNvSpPr>
            <a:spLocks noGrp="1"/>
          </p:cNvSpPr>
          <p:nvPr>
            <p:ph type="sldNum" sz="quarter" idx="12"/>
          </p:nvPr>
        </p:nvSpPr>
        <p:spPr/>
        <p:txBody>
          <a:bodyPr/>
          <a:lstStyle/>
          <a:p>
            <a:fld id="{78AE49ED-73EF-499C-8307-28EB0E7CF529}" type="slidenum">
              <a:rPr kumimoji="1" lang="ja-JP" altLang="en-US" smtClean="0"/>
              <a:t>55</a:t>
            </a:fld>
            <a:endParaRPr kumimoji="1" lang="ja-JP" altLang="en-US" dirty="0"/>
          </a:p>
        </p:txBody>
      </p:sp>
      <p:sp>
        <p:nvSpPr>
          <p:cNvPr id="6" name="テキスト プレースホルダー 2">
            <a:extLst>
              <a:ext uri="{FF2B5EF4-FFF2-40B4-BE49-F238E27FC236}">
                <a16:creationId xmlns:a16="http://schemas.microsoft.com/office/drawing/2014/main" id="{A445C2AC-C9D1-C97C-D2E5-595F7E54BA1E}"/>
              </a:ext>
            </a:extLst>
          </p:cNvPr>
          <p:cNvSpPr txBox="1">
            <a:spLocks/>
          </p:cNvSpPr>
          <p:nvPr/>
        </p:nvSpPr>
        <p:spPr>
          <a:xfrm>
            <a:off x="251520" y="11664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a:t>
            </a:r>
            <a:r>
              <a:rPr lang="en-US" altLang="ja-JP" sz="1000" b="1" dirty="0">
                <a:solidFill>
                  <a:schemeClr val="tx1">
                    <a:lumMod val="75000"/>
                    <a:lumOff val="25000"/>
                  </a:schemeClr>
                </a:solidFill>
              </a:rPr>
              <a:t>FA</a:t>
            </a:r>
            <a:r>
              <a:rPr lang="ja-JP" altLang="en-US" sz="1000" b="1" dirty="0">
                <a:solidFill>
                  <a:schemeClr val="tx1">
                    <a:lumMod val="75000"/>
                    <a:lumOff val="25000"/>
                  </a:schemeClr>
                </a:solidFill>
              </a:rPr>
              <a:t>会社方針マスタ</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台帳別会社方針</a:t>
            </a:r>
            <a:r>
              <a:rPr lang="en-US" altLang="ja-JP" sz="1000" b="1" u="sng" dirty="0">
                <a:solidFill>
                  <a:schemeClr val="tx1">
                    <a:lumMod val="75000"/>
                    <a:lumOff val="25000"/>
                  </a:schemeClr>
                </a:solidFill>
              </a:rPr>
              <a:t>_</a:t>
            </a:r>
            <a:r>
              <a:rPr lang="ja-JP" altLang="en-US" sz="1000" b="1" u="sng" dirty="0">
                <a:solidFill>
                  <a:schemeClr val="tx1">
                    <a:lumMod val="75000"/>
                    <a:lumOff val="25000"/>
                  </a:schemeClr>
                </a:solidFill>
              </a:rPr>
              <a:t>リース資産共通</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pic>
        <p:nvPicPr>
          <p:cNvPr id="15" name="図 14">
            <a:extLst>
              <a:ext uri="{FF2B5EF4-FFF2-40B4-BE49-F238E27FC236}">
                <a16:creationId xmlns:a16="http://schemas.microsoft.com/office/drawing/2014/main" id="{08C47723-9B9D-CB97-10F5-60A398192E46}"/>
              </a:ext>
            </a:extLst>
          </p:cNvPr>
          <p:cNvPicPr>
            <a:picLocks/>
          </p:cNvPicPr>
          <p:nvPr/>
        </p:nvPicPr>
        <p:blipFill>
          <a:blip r:embed="rId3"/>
          <a:stretch>
            <a:fillRect/>
          </a:stretch>
        </p:blipFill>
        <p:spPr>
          <a:xfrm>
            <a:off x="360000" y="1635646"/>
            <a:ext cx="7185600" cy="2739600"/>
          </a:xfrm>
          <a:prstGeom prst="rect">
            <a:avLst/>
          </a:prstGeom>
        </p:spPr>
      </p:pic>
      <p:sp>
        <p:nvSpPr>
          <p:cNvPr id="16" name="線吹き出し 2 (枠付き) 7">
            <a:extLst>
              <a:ext uri="{FF2B5EF4-FFF2-40B4-BE49-F238E27FC236}">
                <a16:creationId xmlns:a16="http://schemas.microsoft.com/office/drawing/2014/main" id="{ADAE2D55-9E12-DAA5-D283-472211737FAD}"/>
              </a:ext>
            </a:extLst>
          </p:cNvPr>
          <p:cNvSpPr/>
          <p:nvPr/>
        </p:nvSpPr>
        <p:spPr>
          <a:xfrm>
            <a:off x="3923928" y="3666153"/>
            <a:ext cx="3852427" cy="633789"/>
          </a:xfrm>
          <a:prstGeom prst="borderCallout2">
            <a:avLst>
              <a:gd name="adj1" fmla="val -4632"/>
              <a:gd name="adj2" fmla="val 23726"/>
              <a:gd name="adj3" fmla="val -23215"/>
              <a:gd name="adj4" fmla="val 21692"/>
              <a:gd name="adj5" fmla="val -34022"/>
              <a:gd name="adj6" fmla="val 1811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新リース会計基準を適用する場合は、適用開始日を入力します</a:t>
            </a:r>
            <a:endParaRPr kumimoji="1" lang="en-US" altLang="ja-JP" sz="900" dirty="0"/>
          </a:p>
          <a:p>
            <a:r>
              <a:rPr kumimoji="1" lang="ja-JP" altLang="en-US" sz="900" dirty="0"/>
              <a:t>適用しない場合は、適用開始日は入力せずそのままご利用いただけます</a:t>
            </a:r>
          </a:p>
        </p:txBody>
      </p:sp>
      <p:sp>
        <p:nvSpPr>
          <p:cNvPr id="17" name="正方形/長方形 16">
            <a:extLst>
              <a:ext uri="{FF2B5EF4-FFF2-40B4-BE49-F238E27FC236}">
                <a16:creationId xmlns:a16="http://schemas.microsoft.com/office/drawing/2014/main" id="{62467ABB-4A03-D805-73DA-3F7EF98F53D9}"/>
              </a:ext>
            </a:extLst>
          </p:cNvPr>
          <p:cNvSpPr/>
          <p:nvPr/>
        </p:nvSpPr>
        <p:spPr>
          <a:xfrm>
            <a:off x="467544" y="3048775"/>
            <a:ext cx="3096344" cy="4062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17E4678-BFCF-1E0B-C1AD-7864EED35134}"/>
              </a:ext>
            </a:extLst>
          </p:cNvPr>
          <p:cNvSpPr/>
          <p:nvPr/>
        </p:nvSpPr>
        <p:spPr>
          <a:xfrm>
            <a:off x="4355976" y="3048775"/>
            <a:ext cx="2952000" cy="4062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3">
            <a:extLst>
              <a:ext uri="{FF2B5EF4-FFF2-40B4-BE49-F238E27FC236}">
                <a16:creationId xmlns:a16="http://schemas.microsoft.com/office/drawing/2014/main" id="{BB0F820A-4EF0-9825-715F-F036A968C2D7}"/>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①．新リース会計基準への対応</a:t>
            </a:r>
            <a:endParaRPr kumimoji="1" lang="ja-JP" altLang="en-US" sz="1800" dirty="0"/>
          </a:p>
        </p:txBody>
      </p:sp>
      <p:sp>
        <p:nvSpPr>
          <p:cNvPr id="3" name="フッター プレースホルダー 4">
            <a:extLst>
              <a:ext uri="{FF2B5EF4-FFF2-40B4-BE49-F238E27FC236}">
                <a16:creationId xmlns:a16="http://schemas.microsoft.com/office/drawing/2014/main" id="{8DD6D96A-56AC-B41E-2F9A-82A12F1BD45D}"/>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642241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8F2CB-B5CB-1B81-9BC8-688E391BF60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8C11C7-C757-A3B6-59C7-DBE1941EC0F2}"/>
              </a:ext>
            </a:extLst>
          </p:cNvPr>
          <p:cNvSpPr>
            <a:spLocks noGrp="1"/>
          </p:cNvSpPr>
          <p:nvPr>
            <p:ph type="sldNum" sz="quarter" idx="12"/>
          </p:nvPr>
        </p:nvSpPr>
        <p:spPr/>
        <p:txBody>
          <a:bodyPr/>
          <a:lstStyle/>
          <a:p>
            <a:fld id="{78AE49ED-73EF-499C-8307-28EB0E7CF529}" type="slidenum">
              <a:rPr kumimoji="1" lang="ja-JP" altLang="en-US" smtClean="0"/>
              <a:t>56</a:t>
            </a:fld>
            <a:endParaRPr kumimoji="1" lang="ja-JP" altLang="en-US" dirty="0"/>
          </a:p>
        </p:txBody>
      </p:sp>
      <p:sp>
        <p:nvSpPr>
          <p:cNvPr id="6" name="テキスト プレースホルダー 2">
            <a:extLst>
              <a:ext uri="{FF2B5EF4-FFF2-40B4-BE49-F238E27FC236}">
                <a16:creationId xmlns:a16="http://schemas.microsoft.com/office/drawing/2014/main" id="{A3CE612A-F854-0E29-6BA1-3746BF8EDFA2}"/>
              </a:ext>
            </a:extLst>
          </p:cNvPr>
          <p:cNvSpPr txBox="1">
            <a:spLocks/>
          </p:cNvSpPr>
          <p:nvPr/>
        </p:nvSpPr>
        <p:spPr>
          <a:xfrm>
            <a:off x="251520" y="11664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a:t>
            </a:r>
            <a:r>
              <a:rPr lang="en-US" altLang="ja-JP" sz="1000" b="1" dirty="0">
                <a:solidFill>
                  <a:schemeClr val="tx1">
                    <a:lumMod val="75000"/>
                    <a:lumOff val="25000"/>
                  </a:schemeClr>
                </a:solidFill>
              </a:rPr>
              <a:t>FA</a:t>
            </a:r>
            <a:r>
              <a:rPr lang="ja-JP" altLang="en-US" sz="1000" b="1" dirty="0">
                <a:solidFill>
                  <a:schemeClr val="tx1">
                    <a:lumMod val="75000"/>
                    <a:lumOff val="25000"/>
                  </a:schemeClr>
                </a:solidFill>
              </a:rPr>
              <a:t>会社方針マスタ</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台帳別会社方針</a:t>
            </a:r>
            <a:r>
              <a:rPr lang="en-US" altLang="ja-JP" sz="1000" b="1" u="sng" dirty="0">
                <a:solidFill>
                  <a:schemeClr val="tx1">
                    <a:lumMod val="75000"/>
                    <a:lumOff val="25000"/>
                  </a:schemeClr>
                </a:solidFill>
              </a:rPr>
              <a:t>_</a:t>
            </a:r>
            <a:r>
              <a:rPr lang="ja-JP" altLang="en-US" sz="1000" b="1" u="sng" dirty="0">
                <a:solidFill>
                  <a:schemeClr val="tx1">
                    <a:lumMod val="75000"/>
                    <a:lumOff val="25000"/>
                  </a:schemeClr>
                </a:solidFill>
              </a:rPr>
              <a:t>リース資産共通</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pic>
        <p:nvPicPr>
          <p:cNvPr id="11" name="図 10">
            <a:extLst>
              <a:ext uri="{FF2B5EF4-FFF2-40B4-BE49-F238E27FC236}">
                <a16:creationId xmlns:a16="http://schemas.microsoft.com/office/drawing/2014/main" id="{5603DCC9-6326-5A3F-8204-C557F4DF549D}"/>
              </a:ext>
            </a:extLst>
          </p:cNvPr>
          <p:cNvPicPr>
            <a:picLocks/>
          </p:cNvPicPr>
          <p:nvPr/>
        </p:nvPicPr>
        <p:blipFill>
          <a:blip r:embed="rId3"/>
          <a:stretch>
            <a:fillRect/>
          </a:stretch>
        </p:blipFill>
        <p:spPr>
          <a:xfrm>
            <a:off x="360000" y="1635646"/>
            <a:ext cx="7185600" cy="2739600"/>
          </a:xfrm>
          <a:prstGeom prst="rect">
            <a:avLst/>
          </a:prstGeom>
        </p:spPr>
      </p:pic>
      <p:sp>
        <p:nvSpPr>
          <p:cNvPr id="16" name="正方形/長方形 15">
            <a:extLst>
              <a:ext uri="{FF2B5EF4-FFF2-40B4-BE49-F238E27FC236}">
                <a16:creationId xmlns:a16="http://schemas.microsoft.com/office/drawing/2014/main" id="{E4A1FA85-C585-78D7-E884-BF6CD319C53E}"/>
              </a:ext>
            </a:extLst>
          </p:cNvPr>
          <p:cNvSpPr/>
          <p:nvPr/>
        </p:nvSpPr>
        <p:spPr>
          <a:xfrm>
            <a:off x="4355976" y="3048775"/>
            <a:ext cx="2952000" cy="4062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3">
            <a:extLst>
              <a:ext uri="{FF2B5EF4-FFF2-40B4-BE49-F238E27FC236}">
                <a16:creationId xmlns:a16="http://schemas.microsoft.com/office/drawing/2014/main" id="{9D33ADBC-3CFA-2708-8442-98232BE2B641}"/>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①．新リース会計基準への対応</a:t>
            </a:r>
            <a:endParaRPr kumimoji="1" lang="ja-JP" altLang="en-US" sz="1800" dirty="0"/>
          </a:p>
        </p:txBody>
      </p:sp>
      <p:sp>
        <p:nvSpPr>
          <p:cNvPr id="3" name="フッター プレースホルダー 4">
            <a:extLst>
              <a:ext uri="{FF2B5EF4-FFF2-40B4-BE49-F238E27FC236}">
                <a16:creationId xmlns:a16="http://schemas.microsoft.com/office/drawing/2014/main" id="{A2226C6B-6E39-E5F8-4DE2-5EE0A865515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708554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41CD-2E19-B484-D00B-D3271FDFD0A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D87678-56CC-6EDD-53A6-1B9A322AB470}"/>
              </a:ext>
            </a:extLst>
          </p:cNvPr>
          <p:cNvSpPr>
            <a:spLocks noGrp="1"/>
          </p:cNvSpPr>
          <p:nvPr>
            <p:ph type="sldNum" sz="quarter" idx="12"/>
          </p:nvPr>
        </p:nvSpPr>
        <p:spPr/>
        <p:txBody>
          <a:bodyPr/>
          <a:lstStyle/>
          <a:p>
            <a:fld id="{78AE49ED-73EF-499C-8307-28EB0E7CF529}" type="slidenum">
              <a:rPr kumimoji="1" lang="ja-JP" altLang="en-US" smtClean="0"/>
              <a:t>57</a:t>
            </a:fld>
            <a:endParaRPr kumimoji="1" lang="ja-JP" altLang="en-US" dirty="0"/>
          </a:p>
        </p:txBody>
      </p:sp>
      <p:sp>
        <p:nvSpPr>
          <p:cNvPr id="6" name="テキスト プレースホルダー 2">
            <a:extLst>
              <a:ext uri="{FF2B5EF4-FFF2-40B4-BE49-F238E27FC236}">
                <a16:creationId xmlns:a16="http://schemas.microsoft.com/office/drawing/2014/main" id="{A416D81C-8199-C5FB-7A41-B29B3B6CF4E1}"/>
              </a:ext>
            </a:extLst>
          </p:cNvPr>
          <p:cNvSpPr txBox="1">
            <a:spLocks/>
          </p:cNvSpPr>
          <p:nvPr/>
        </p:nvSpPr>
        <p:spPr>
          <a:xfrm>
            <a:off x="251520" y="879562"/>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endParaRPr lang="en-US" altLang="ja-JP" sz="1050"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15" name="正方形/長方形 14">
            <a:extLst>
              <a:ext uri="{FF2B5EF4-FFF2-40B4-BE49-F238E27FC236}">
                <a16:creationId xmlns:a16="http://schemas.microsoft.com/office/drawing/2014/main" id="{42B2D564-6291-6A04-EEA2-E88800B4FA52}"/>
              </a:ext>
            </a:extLst>
          </p:cNvPr>
          <p:cNvSpPr/>
          <p:nvPr/>
        </p:nvSpPr>
        <p:spPr>
          <a:xfrm>
            <a:off x="358774" y="1465496"/>
            <a:ext cx="7957642" cy="2308324"/>
          </a:xfrm>
          <a:prstGeom prst="rect">
            <a:avLst/>
          </a:prstGeom>
        </p:spPr>
        <p:txBody>
          <a:bodyPr wrap="square">
            <a:spAutoFit/>
          </a:bodyPr>
          <a:lstStyle/>
          <a:p>
            <a:r>
              <a:rPr lang="ja-JP" altLang="en-US" sz="1200" b="1" dirty="0">
                <a:solidFill>
                  <a:srgbClr val="FF0000"/>
                </a:solidFill>
              </a:rPr>
              <a:t>・適用開始日を入力すると、適用日以降のリース開始となるリースデータを登録した場合、適用開始日のクリア　</a:t>
            </a:r>
            <a:endParaRPr lang="en-US" altLang="ja-JP" sz="1200" b="1" dirty="0">
              <a:solidFill>
                <a:srgbClr val="FF0000"/>
              </a:solidFill>
            </a:endParaRPr>
          </a:p>
          <a:p>
            <a:r>
              <a:rPr lang="ja-JP" altLang="en-US" sz="1200" b="1" dirty="0">
                <a:solidFill>
                  <a:srgbClr val="FF0000"/>
                </a:solidFill>
              </a:rPr>
              <a:t>　および変更することはできません</a:t>
            </a:r>
            <a:endParaRPr lang="en-US" altLang="ja-JP" sz="1200" b="1" dirty="0">
              <a:solidFill>
                <a:srgbClr val="FF0000"/>
              </a:solidFill>
            </a:endParaRPr>
          </a:p>
          <a:p>
            <a:r>
              <a:rPr lang="ja-JP" altLang="en-US" sz="1200" b="1" dirty="0">
                <a:solidFill>
                  <a:srgbClr val="FF0000"/>
                </a:solidFill>
              </a:rPr>
              <a:t>　例）適用開始：</a:t>
            </a:r>
            <a:r>
              <a:rPr lang="en-US" altLang="ja-JP" sz="1200" b="1" dirty="0">
                <a:solidFill>
                  <a:srgbClr val="FF0000"/>
                </a:solidFill>
              </a:rPr>
              <a:t>2027/04/01</a:t>
            </a:r>
            <a:r>
              <a:rPr lang="ja-JP" altLang="en-US" sz="1200" b="1" dirty="0">
                <a:solidFill>
                  <a:srgbClr val="FF0000"/>
                </a:solidFill>
              </a:rPr>
              <a:t>　で設定した場合、リース開始日が</a:t>
            </a:r>
            <a:r>
              <a:rPr lang="en-US" altLang="ja-JP" sz="1200" b="1" dirty="0">
                <a:solidFill>
                  <a:srgbClr val="FF0000"/>
                </a:solidFill>
              </a:rPr>
              <a:t>2027/04/01</a:t>
            </a:r>
            <a:r>
              <a:rPr lang="ja-JP" altLang="en-US" sz="1200" b="1" dirty="0">
                <a:solidFill>
                  <a:srgbClr val="FF0000"/>
                </a:solidFill>
              </a:rPr>
              <a:t>以降のリースを登録すると</a:t>
            </a:r>
            <a:endParaRPr lang="en-US" altLang="ja-JP" sz="1200" b="1" dirty="0">
              <a:solidFill>
                <a:srgbClr val="FF0000"/>
              </a:solidFill>
            </a:endParaRPr>
          </a:p>
          <a:p>
            <a:r>
              <a:rPr lang="ja-JP" altLang="en-US" sz="1200" b="1" dirty="0">
                <a:solidFill>
                  <a:srgbClr val="FF0000"/>
                </a:solidFill>
              </a:rPr>
              <a:t>　　　適用開始日のクリア・変更が不可</a:t>
            </a:r>
            <a:endParaRPr lang="en-US" altLang="ja-JP" sz="1200" b="1" dirty="0">
              <a:solidFill>
                <a:srgbClr val="FF0000"/>
              </a:solidFill>
            </a:endParaRPr>
          </a:p>
          <a:p>
            <a:pPr fontAlgn="t"/>
            <a:r>
              <a:rPr lang="ja-JP" altLang="en-US" sz="1200" b="1" dirty="0">
                <a:solidFill>
                  <a:srgbClr val="FF0000"/>
                </a:solidFill>
              </a:rPr>
              <a:t>・ </a:t>
            </a:r>
            <a:r>
              <a:rPr lang="en-US" altLang="ja-JP" sz="1200" b="1" dirty="0">
                <a:solidFill>
                  <a:srgbClr val="FF0000"/>
                </a:solidFill>
              </a:rPr>
              <a:t>V2.8.0</a:t>
            </a:r>
            <a:r>
              <a:rPr lang="ja-JP" altLang="en-US" sz="1200" b="1" dirty="0">
                <a:solidFill>
                  <a:srgbClr val="FF0000"/>
                </a:solidFill>
              </a:rPr>
              <a:t>で会計台帳の使用権資産判定を「判定する」に設定した状態で、</a:t>
            </a:r>
            <a:r>
              <a:rPr lang="en-US" altLang="ja-JP" sz="1200" b="1" dirty="0">
                <a:solidFill>
                  <a:srgbClr val="FF0000"/>
                </a:solidFill>
              </a:rPr>
              <a:t>V2.9.0</a:t>
            </a:r>
            <a:r>
              <a:rPr lang="ja-JP" altLang="en-US" sz="1200" b="1" dirty="0">
                <a:solidFill>
                  <a:srgbClr val="FF0000"/>
                </a:solidFill>
              </a:rPr>
              <a:t>へバージョンアップした場合、</a:t>
            </a:r>
            <a:endParaRPr lang="en-US" altLang="ja-JP" sz="1200" b="1" dirty="0">
              <a:solidFill>
                <a:srgbClr val="FF0000"/>
              </a:solidFill>
            </a:endParaRPr>
          </a:p>
          <a:p>
            <a:pPr fontAlgn="t"/>
            <a:r>
              <a:rPr lang="ja-JP" altLang="en-US" sz="1200" b="1" dirty="0">
                <a:solidFill>
                  <a:srgbClr val="FF0000"/>
                </a:solidFill>
              </a:rPr>
              <a:t>　会計台帳は設定が引き継がれますが、税務台帳は「判定しない」が初期設定となるため、適用開始日を使用</a:t>
            </a:r>
            <a:endParaRPr lang="en-US" altLang="ja-JP" sz="1200" b="1" dirty="0">
              <a:solidFill>
                <a:srgbClr val="FF0000"/>
              </a:solidFill>
            </a:endParaRPr>
          </a:p>
          <a:p>
            <a:pPr fontAlgn="t"/>
            <a:r>
              <a:rPr lang="ja-JP" altLang="en-US" sz="1200" b="1" dirty="0">
                <a:solidFill>
                  <a:srgbClr val="FF0000"/>
                </a:solidFill>
              </a:rPr>
              <a:t>　することができません</a:t>
            </a:r>
            <a:endParaRPr lang="en-US" altLang="ja-JP" sz="1200" b="1" dirty="0">
              <a:solidFill>
                <a:srgbClr val="FF0000"/>
              </a:solidFill>
            </a:endParaRPr>
          </a:p>
          <a:p>
            <a:pPr fontAlgn="t"/>
            <a:r>
              <a:rPr lang="ja-JP" altLang="en-US" sz="1200" b="1" dirty="0">
                <a:solidFill>
                  <a:srgbClr val="FF0000"/>
                </a:solidFill>
              </a:rPr>
              <a:t>　そのため、税務台帳も「判定する」に変更することで適用開始日が使用できるようになります。</a:t>
            </a:r>
            <a:endParaRPr lang="en-US" altLang="ja-JP" sz="1200" b="1" dirty="0">
              <a:solidFill>
                <a:srgbClr val="FF0000"/>
              </a:solidFill>
            </a:endParaRPr>
          </a:p>
          <a:p>
            <a:pPr fontAlgn="t"/>
            <a:r>
              <a:rPr lang="ja-JP" altLang="en-US" sz="1200" b="1" dirty="0">
                <a:solidFill>
                  <a:srgbClr val="FF0000"/>
                </a:solidFill>
                <a:latin typeface="Segoe UI" panose="020B0502040204020203" pitchFamily="34" charset="0"/>
              </a:rPr>
              <a:t>・</a:t>
            </a:r>
            <a:r>
              <a:rPr lang="ja-JP" altLang="en-US" sz="1200" b="1" dirty="0">
                <a:solidFill>
                  <a:srgbClr val="FF0000"/>
                </a:solidFill>
              </a:rPr>
              <a:t>会計台帳または税務台帳のいずれか一方で適用開始日を設定すると、その日付はもう一方の台帳にも自動的に</a:t>
            </a:r>
            <a:endParaRPr lang="en-US" altLang="ja-JP" sz="1200" b="1" dirty="0">
              <a:solidFill>
                <a:srgbClr val="FF0000"/>
              </a:solidFill>
            </a:endParaRPr>
          </a:p>
          <a:p>
            <a:pPr fontAlgn="t"/>
            <a:r>
              <a:rPr lang="ja-JP" altLang="en-US" sz="1200" b="1" dirty="0">
                <a:solidFill>
                  <a:srgbClr val="FF0000"/>
                </a:solidFill>
              </a:rPr>
              <a:t>　反映されるため、会計台帳と税務台帳の適用開始日は常に同一の日付となります</a:t>
            </a:r>
            <a:endParaRPr lang="ja-JP" altLang="en-US" sz="1200" b="1" dirty="0">
              <a:solidFill>
                <a:srgbClr val="FF0000"/>
              </a:solidFill>
              <a:latin typeface="Segoe UI" panose="020B0502040204020203" pitchFamily="34" charset="0"/>
            </a:endParaRPr>
          </a:p>
          <a:p>
            <a:endParaRPr lang="ja-JP" altLang="en-US" sz="1200" b="1" dirty="0">
              <a:solidFill>
                <a:schemeClr val="accent3">
                  <a:lumMod val="75000"/>
                </a:schemeClr>
              </a:solidFill>
            </a:endParaRPr>
          </a:p>
          <a:p>
            <a:endParaRPr lang="ja-JP" altLang="en-US" sz="1200" b="1" dirty="0">
              <a:solidFill>
                <a:schemeClr val="accent3">
                  <a:lumMod val="75000"/>
                </a:schemeClr>
              </a:solidFill>
            </a:endParaRPr>
          </a:p>
        </p:txBody>
      </p:sp>
      <p:sp>
        <p:nvSpPr>
          <p:cNvPr id="3" name="角丸四角形 8">
            <a:extLst>
              <a:ext uri="{FF2B5EF4-FFF2-40B4-BE49-F238E27FC236}">
                <a16:creationId xmlns:a16="http://schemas.microsoft.com/office/drawing/2014/main" id="{F617B298-7BAE-8C7B-F54E-5A3F59CA0914}"/>
              </a:ext>
            </a:extLst>
          </p:cNvPr>
          <p:cNvSpPr/>
          <p:nvPr/>
        </p:nvSpPr>
        <p:spPr>
          <a:xfrm>
            <a:off x="449542" y="1166400"/>
            <a:ext cx="882098" cy="260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注意事項</a:t>
            </a:r>
            <a:endParaRPr kumimoji="1" lang="ja-JP" altLang="en-US" sz="1200" dirty="0"/>
          </a:p>
        </p:txBody>
      </p:sp>
      <p:sp>
        <p:nvSpPr>
          <p:cNvPr id="9" name="タイトル 3">
            <a:extLst>
              <a:ext uri="{FF2B5EF4-FFF2-40B4-BE49-F238E27FC236}">
                <a16:creationId xmlns:a16="http://schemas.microsoft.com/office/drawing/2014/main" id="{C8E5B4AD-0255-A997-6A80-36B3CAF82952}"/>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①．新リース会計基準への対応</a:t>
            </a:r>
            <a:endParaRPr kumimoji="1" lang="ja-JP" altLang="en-US" sz="1800" dirty="0"/>
          </a:p>
        </p:txBody>
      </p:sp>
      <p:sp>
        <p:nvSpPr>
          <p:cNvPr id="4" name="フッター プレースホルダー 4">
            <a:extLst>
              <a:ext uri="{FF2B5EF4-FFF2-40B4-BE49-F238E27FC236}">
                <a16:creationId xmlns:a16="http://schemas.microsoft.com/office/drawing/2014/main" id="{1A94318E-9FF0-43E1-E259-D127E5C0E750}"/>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688508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21D5B-8CC5-5973-E5D3-3417A9548CD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A2D00F3-6B7F-74D4-3D6C-05CAF9A9D899}"/>
              </a:ext>
            </a:extLst>
          </p:cNvPr>
          <p:cNvSpPr>
            <a:spLocks noGrp="1"/>
          </p:cNvSpPr>
          <p:nvPr>
            <p:ph type="sldNum" sz="quarter" idx="12"/>
          </p:nvPr>
        </p:nvSpPr>
        <p:spPr/>
        <p:txBody>
          <a:bodyPr/>
          <a:lstStyle/>
          <a:p>
            <a:fld id="{78AE49ED-73EF-499C-8307-28EB0E7CF529}" type="slidenum">
              <a:rPr kumimoji="1" lang="ja-JP" altLang="en-US" smtClean="0"/>
              <a:t>58</a:t>
            </a:fld>
            <a:endParaRPr kumimoji="1" lang="ja-JP" altLang="en-US" dirty="0"/>
          </a:p>
        </p:txBody>
      </p:sp>
      <p:sp>
        <p:nvSpPr>
          <p:cNvPr id="3" name="テキスト プレースホルダー 2">
            <a:extLst>
              <a:ext uri="{FF2B5EF4-FFF2-40B4-BE49-F238E27FC236}">
                <a16:creationId xmlns:a16="http://schemas.microsoft.com/office/drawing/2014/main" id="{BE734A8B-F911-0766-8195-6B581CFDE0E6}"/>
              </a:ext>
            </a:extLst>
          </p:cNvPr>
          <p:cNvSpPr>
            <a:spLocks noGrp="1"/>
          </p:cNvSpPr>
          <p:nvPr>
            <p:ph type="body" sz="quarter" idx="14"/>
          </p:nvPr>
        </p:nvSpPr>
        <p:spPr>
          <a:xfrm>
            <a:off x="358774" y="1224000"/>
            <a:ext cx="8569709" cy="3744416"/>
          </a:xfrm>
        </p:spPr>
        <p:txBody>
          <a:bodyPr/>
          <a:lstStyle/>
          <a:p>
            <a:pPr marL="180000" indent="-457200">
              <a:lnSpc>
                <a:spcPct val="100000"/>
              </a:lnSpc>
            </a:pPr>
            <a:r>
              <a:rPr lang="ja-JP" altLang="en-US" b="1" dirty="0">
                <a:solidFill>
                  <a:srgbClr val="FFC000"/>
                </a:solidFill>
              </a:rPr>
              <a:t>■</a:t>
            </a:r>
            <a:r>
              <a:rPr lang="ja-JP" altLang="en-US" b="1" dirty="0">
                <a:solidFill>
                  <a:schemeClr val="tx2"/>
                </a:solidFill>
              </a:rPr>
              <a:t>機能概要</a:t>
            </a:r>
            <a:endParaRPr lang="en-US" altLang="ja-JP" b="1" dirty="0">
              <a:solidFill>
                <a:schemeClr val="tx2"/>
              </a:solidFill>
            </a:endParaRPr>
          </a:p>
          <a:p>
            <a:pPr marL="180000">
              <a:lnSpc>
                <a:spcPct val="100000"/>
              </a:lnSpc>
            </a:pPr>
            <a:r>
              <a:rPr lang="ja-JP" altLang="en-US" dirty="0"/>
              <a:t>リース物件台帳単位で会計処理の指定が可能となりました</a:t>
            </a:r>
            <a:endParaRPr lang="en-US" altLang="ja-JP" dirty="0"/>
          </a:p>
          <a:p>
            <a:pPr marL="180000">
              <a:lnSpc>
                <a:spcPct val="100000"/>
              </a:lnSpc>
            </a:pPr>
            <a:r>
              <a:rPr lang="ja-JP" altLang="en-US" dirty="0"/>
              <a:t>同一契約内で、リース料総額を独立価格の比率に基づき、「リースを構成する部分（リース）」を売買処理、「リースを構成しない部分（サービス）」を賃貸借処理としてそれぞれ登録できるようになりました</a:t>
            </a:r>
            <a:endParaRPr lang="en-US" altLang="ja-JP" dirty="0"/>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背景</a:t>
            </a:r>
            <a:endParaRPr lang="en-US" altLang="ja-JP" b="1" dirty="0">
              <a:solidFill>
                <a:schemeClr val="tx2"/>
              </a:solidFill>
            </a:endParaRPr>
          </a:p>
          <a:p>
            <a:pPr marL="180000">
              <a:lnSpc>
                <a:spcPct val="100000"/>
              </a:lnSpc>
            </a:pPr>
            <a:r>
              <a:rPr lang="ja-JP" altLang="en-US" dirty="0"/>
              <a:t>新リース会計基準（第</a:t>
            </a:r>
            <a:r>
              <a:rPr lang="en-US" altLang="ja-JP" dirty="0"/>
              <a:t>28</a:t>
            </a:r>
            <a:r>
              <a:rPr lang="ja-JP" altLang="en-US" dirty="0"/>
              <a:t>項）では、</a:t>
            </a:r>
            <a:r>
              <a:rPr lang="en-US" altLang="ja-JP" dirty="0"/>
              <a:t>1</a:t>
            </a:r>
            <a:r>
              <a:rPr lang="ja-JP" altLang="en-US" dirty="0"/>
              <a:t>つの契約にリースとサービスが含まれる場合、それぞれを区分して会計処理することが求められています</a:t>
            </a:r>
            <a:endParaRPr lang="en-US" altLang="ja-JP" dirty="0"/>
          </a:p>
          <a:p>
            <a:pPr marL="180000">
              <a:lnSpc>
                <a:spcPct val="100000"/>
              </a:lnSpc>
            </a:pPr>
            <a:r>
              <a:rPr lang="ja-JP" altLang="en-US" dirty="0"/>
              <a:t>具体的には、資産の使用に関する部分（リース）と保守・役務提供などの部分（サービス）を分けて扱います</a:t>
            </a:r>
            <a:endParaRPr lang="en-US" altLang="ja-JP" dirty="0"/>
          </a:p>
          <a:p>
            <a:pPr marL="180000">
              <a:lnSpc>
                <a:spcPct val="100000"/>
              </a:lnSpc>
            </a:pPr>
            <a:r>
              <a:rPr lang="ja-JP" altLang="en-US" dirty="0"/>
              <a:t>さらに、契約全体の対価は独立価格の比率に基づき合理的に配分する必要があります</a:t>
            </a:r>
            <a:endParaRPr lang="ja-JP" altLang="en-US"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効果</a:t>
            </a:r>
            <a:endParaRPr lang="en-US" altLang="ja-JP" b="1" dirty="0">
              <a:solidFill>
                <a:schemeClr val="tx2"/>
              </a:solidFill>
            </a:endParaRPr>
          </a:p>
          <a:p>
            <a:pPr marL="180000">
              <a:lnSpc>
                <a:spcPct val="100000"/>
              </a:lnSpc>
            </a:pPr>
            <a:r>
              <a:rPr lang="en-US" altLang="ja-JP" dirty="0"/>
              <a:t>1</a:t>
            </a:r>
            <a:r>
              <a:rPr lang="ja-JP" altLang="en-US" dirty="0"/>
              <a:t>つの契約内に売買処理と賃貸借処理が混在するケースに対応可能となります</a:t>
            </a:r>
            <a:endParaRPr lang="en-US" altLang="ja-JP" dirty="0"/>
          </a:p>
          <a:p>
            <a:pPr marL="180000">
              <a:lnSpc>
                <a:spcPct val="100000"/>
              </a:lnSpc>
            </a:pPr>
            <a:r>
              <a:rPr lang="ja-JP" altLang="en-US" dirty="0"/>
              <a:t>物件単位で会計処理区分を選択できるため、リース部分は売買物件、サービス部分は賃貸借物件として管理できます</a:t>
            </a:r>
            <a:endParaRPr lang="en-US" altLang="ja-JP" dirty="0"/>
          </a:p>
          <a:p>
            <a:pPr marL="180000">
              <a:lnSpc>
                <a:spcPct val="100000"/>
              </a:lnSpc>
            </a:pPr>
            <a:r>
              <a:rPr lang="ja-JP" altLang="en-US" dirty="0"/>
              <a:t>実務に即した形での登録・運用が可能となります</a:t>
            </a:r>
            <a:endParaRPr kumimoji="1" lang="ja-JP" altLang="en-US" dirty="0"/>
          </a:p>
          <a:p>
            <a:pPr>
              <a:lnSpc>
                <a:spcPct val="100000"/>
              </a:lnSpc>
            </a:pPr>
            <a:endParaRPr kumimoji="1" lang="ja-JP" altLang="en-US" dirty="0"/>
          </a:p>
        </p:txBody>
      </p:sp>
      <p:sp>
        <p:nvSpPr>
          <p:cNvPr id="9" name="タイトル 3">
            <a:extLst>
              <a:ext uri="{FF2B5EF4-FFF2-40B4-BE49-F238E27FC236}">
                <a16:creationId xmlns:a16="http://schemas.microsoft.com/office/drawing/2014/main" id="{9282E51F-E1FE-AE66-B6A4-16E3FE8AE2C3}"/>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C5B85A4B-476A-4ABD-297A-A3855D94972E}"/>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205583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3846A-B9AB-CB50-3046-82B09624A97A}"/>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9C64908E-9EA4-DD2E-AC9D-2629B2FDD623}"/>
              </a:ext>
            </a:extLst>
          </p:cNvPr>
          <p:cNvPicPr>
            <a:picLocks/>
          </p:cNvPicPr>
          <p:nvPr/>
        </p:nvPicPr>
        <p:blipFill>
          <a:blip r:embed="rId3"/>
          <a:stretch>
            <a:fillRect/>
          </a:stretch>
        </p:blipFill>
        <p:spPr>
          <a:xfrm>
            <a:off x="4582800" y="1756800"/>
            <a:ext cx="4136400" cy="2451600"/>
          </a:xfrm>
          <a:prstGeom prst="rect">
            <a:avLst/>
          </a:prstGeom>
        </p:spPr>
      </p:pic>
      <p:sp>
        <p:nvSpPr>
          <p:cNvPr id="2" name="スライド番号プレースホルダー 1">
            <a:extLst>
              <a:ext uri="{FF2B5EF4-FFF2-40B4-BE49-F238E27FC236}">
                <a16:creationId xmlns:a16="http://schemas.microsoft.com/office/drawing/2014/main" id="{58EB162C-A172-6CFE-4FDA-6925A88A8A9A}"/>
              </a:ext>
            </a:extLst>
          </p:cNvPr>
          <p:cNvSpPr>
            <a:spLocks noGrp="1"/>
          </p:cNvSpPr>
          <p:nvPr>
            <p:ph type="sldNum" sz="quarter" idx="12"/>
          </p:nvPr>
        </p:nvSpPr>
        <p:spPr/>
        <p:txBody>
          <a:bodyPr/>
          <a:lstStyle/>
          <a:p>
            <a:fld id="{78AE49ED-73EF-499C-8307-28EB0E7CF529}" type="slidenum">
              <a:rPr kumimoji="1" lang="ja-JP" altLang="en-US" smtClean="0"/>
              <a:t>59</a:t>
            </a:fld>
            <a:endParaRPr kumimoji="1" lang="ja-JP" altLang="en-US" dirty="0"/>
          </a:p>
        </p:txBody>
      </p:sp>
      <p:pic>
        <p:nvPicPr>
          <p:cNvPr id="6" name="図 5">
            <a:extLst>
              <a:ext uri="{FF2B5EF4-FFF2-40B4-BE49-F238E27FC236}">
                <a16:creationId xmlns:a16="http://schemas.microsoft.com/office/drawing/2014/main" id="{4B76FE2C-DC18-320E-337F-06D2927C1AAA}"/>
              </a:ext>
            </a:extLst>
          </p:cNvPr>
          <p:cNvPicPr>
            <a:picLocks/>
          </p:cNvPicPr>
          <p:nvPr/>
        </p:nvPicPr>
        <p:blipFill>
          <a:blip r:embed="rId4"/>
          <a:stretch>
            <a:fillRect/>
          </a:stretch>
        </p:blipFill>
        <p:spPr>
          <a:xfrm>
            <a:off x="309600" y="1756800"/>
            <a:ext cx="4208400" cy="2451600"/>
          </a:xfrm>
          <a:prstGeom prst="rect">
            <a:avLst/>
          </a:prstGeom>
        </p:spPr>
      </p:pic>
      <p:pic>
        <p:nvPicPr>
          <p:cNvPr id="7" name="図 6">
            <a:extLst>
              <a:ext uri="{FF2B5EF4-FFF2-40B4-BE49-F238E27FC236}">
                <a16:creationId xmlns:a16="http://schemas.microsoft.com/office/drawing/2014/main" id="{CEF9FFFF-F982-3625-8C91-D9C76CEFBFBA}"/>
              </a:ext>
            </a:extLst>
          </p:cNvPr>
          <p:cNvPicPr>
            <a:picLocks/>
          </p:cNvPicPr>
          <p:nvPr/>
        </p:nvPicPr>
        <p:blipFill>
          <a:blip r:embed="rId5"/>
          <a:stretch>
            <a:fillRect/>
          </a:stretch>
        </p:blipFill>
        <p:spPr>
          <a:xfrm>
            <a:off x="2404800" y="2800800"/>
            <a:ext cx="2073600" cy="279884"/>
          </a:xfrm>
          <a:prstGeom prst="rect">
            <a:avLst/>
          </a:prstGeom>
          <a:ln>
            <a:solidFill>
              <a:schemeClr val="tx1"/>
            </a:solidFill>
          </a:ln>
        </p:spPr>
      </p:pic>
      <p:sp>
        <p:nvSpPr>
          <p:cNvPr id="17" name="テキスト プレースホルダー 2">
            <a:extLst>
              <a:ext uri="{FF2B5EF4-FFF2-40B4-BE49-F238E27FC236}">
                <a16:creationId xmlns:a16="http://schemas.microsoft.com/office/drawing/2014/main" id="{8FB31870-8543-81B5-AFC6-98AE8FE5BAAF}"/>
              </a:ext>
            </a:extLst>
          </p:cNvPr>
          <p:cNvSpPr txBox="1">
            <a:spLocks/>
          </p:cNvSpPr>
          <p:nvPr/>
        </p:nvSpPr>
        <p:spPr>
          <a:xfrm>
            <a:off x="252000" y="1316180"/>
            <a:ext cx="8532480" cy="334380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物件画面</a:t>
            </a: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18" name="線吹き出し 2 (枠付き) 7">
            <a:extLst>
              <a:ext uri="{FF2B5EF4-FFF2-40B4-BE49-F238E27FC236}">
                <a16:creationId xmlns:a16="http://schemas.microsoft.com/office/drawing/2014/main" id="{8895D02A-AD8D-9CBB-C210-F1DAE900E3DA}"/>
              </a:ext>
            </a:extLst>
          </p:cNvPr>
          <p:cNvSpPr/>
          <p:nvPr/>
        </p:nvSpPr>
        <p:spPr>
          <a:xfrm>
            <a:off x="936066" y="3496283"/>
            <a:ext cx="3527924" cy="468000"/>
          </a:xfrm>
          <a:prstGeom prst="borderCallout2">
            <a:avLst>
              <a:gd name="adj1" fmla="val -1110"/>
              <a:gd name="adj2" fmla="val 49667"/>
              <a:gd name="adj3" fmla="val -31609"/>
              <a:gd name="adj4" fmla="val 49600"/>
              <a:gd name="adj5" fmla="val -88837"/>
              <a:gd name="adj6" fmla="val 4975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サービス物件区分の「該当する」にはチェックは付与しません</a:t>
            </a:r>
            <a:endParaRPr lang="en-US" altLang="ja-JP" sz="900" dirty="0"/>
          </a:p>
        </p:txBody>
      </p:sp>
      <p:sp>
        <p:nvSpPr>
          <p:cNvPr id="19" name="テキスト ボックス 18">
            <a:extLst>
              <a:ext uri="{FF2B5EF4-FFF2-40B4-BE49-F238E27FC236}">
                <a16:creationId xmlns:a16="http://schemas.microsoft.com/office/drawing/2014/main" id="{A2A18BCE-63DE-D04C-380E-DDE89D378F28}"/>
              </a:ext>
            </a:extLst>
          </p:cNvPr>
          <p:cNvSpPr txBox="1"/>
          <p:nvPr/>
        </p:nvSpPr>
        <p:spPr>
          <a:xfrm>
            <a:off x="307658" y="1527848"/>
            <a:ext cx="2392134"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リースを構成する部分（リース）</a:t>
            </a:r>
          </a:p>
        </p:txBody>
      </p:sp>
      <p:sp>
        <p:nvSpPr>
          <p:cNvPr id="20" name="テキスト ボックス 19">
            <a:extLst>
              <a:ext uri="{FF2B5EF4-FFF2-40B4-BE49-F238E27FC236}">
                <a16:creationId xmlns:a16="http://schemas.microsoft.com/office/drawing/2014/main" id="{C36405EF-5BFC-B9CE-0EBC-9B03E252DD01}"/>
              </a:ext>
            </a:extLst>
          </p:cNvPr>
          <p:cNvSpPr txBox="1"/>
          <p:nvPr/>
        </p:nvSpPr>
        <p:spPr>
          <a:xfrm>
            <a:off x="4592134" y="1527634"/>
            <a:ext cx="2860186"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リースを構成しない部分（サービス）</a:t>
            </a:r>
          </a:p>
        </p:txBody>
      </p:sp>
      <p:sp>
        <p:nvSpPr>
          <p:cNvPr id="21" name="線吹き出し 2 (枠付き) 7">
            <a:extLst>
              <a:ext uri="{FF2B5EF4-FFF2-40B4-BE49-F238E27FC236}">
                <a16:creationId xmlns:a16="http://schemas.microsoft.com/office/drawing/2014/main" id="{2C6860E8-5830-751E-85E8-C071BF6859CE}"/>
              </a:ext>
            </a:extLst>
          </p:cNvPr>
          <p:cNvSpPr/>
          <p:nvPr/>
        </p:nvSpPr>
        <p:spPr>
          <a:xfrm>
            <a:off x="5220073" y="3495600"/>
            <a:ext cx="3420379" cy="468000"/>
          </a:xfrm>
          <a:prstGeom prst="borderCallout2">
            <a:avLst>
              <a:gd name="adj1" fmla="val -1110"/>
              <a:gd name="adj2" fmla="val 49667"/>
              <a:gd name="adj3" fmla="val -32783"/>
              <a:gd name="adj4" fmla="val 49600"/>
              <a:gd name="adj5" fmla="val -95100"/>
              <a:gd name="adj6" fmla="val 4981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サービス物件区分の「該当する」にはチェックは付与します</a:t>
            </a:r>
            <a:endParaRPr lang="en-US" altLang="ja-JP" sz="900" dirty="0"/>
          </a:p>
        </p:txBody>
      </p:sp>
      <p:sp>
        <p:nvSpPr>
          <p:cNvPr id="22" name="正方形/長方形 21">
            <a:extLst>
              <a:ext uri="{FF2B5EF4-FFF2-40B4-BE49-F238E27FC236}">
                <a16:creationId xmlns:a16="http://schemas.microsoft.com/office/drawing/2014/main" id="{2D58F0CF-4752-2A58-7378-2EFC6D87D957}"/>
              </a:ext>
            </a:extLst>
          </p:cNvPr>
          <p:cNvSpPr/>
          <p:nvPr/>
        </p:nvSpPr>
        <p:spPr>
          <a:xfrm>
            <a:off x="2388685" y="2782337"/>
            <a:ext cx="2111307" cy="2874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5A31D53B-0B74-DCCF-100E-BF2A5A3C89F4}"/>
              </a:ext>
            </a:extLst>
          </p:cNvPr>
          <p:cNvCxnSpPr/>
          <p:nvPr/>
        </p:nvCxnSpPr>
        <p:spPr>
          <a:xfrm>
            <a:off x="4554000" y="1443600"/>
            <a:ext cx="0" cy="325238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B7368353-215B-EA05-D6D8-E06499421455}"/>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■リースを構成しない部分を含むリース契約での、各画面の会計処理と取引分類の設定について</a:t>
            </a:r>
            <a:endParaRPr kumimoji="1" lang="ja-JP" altLang="en-US" sz="1200" b="1" dirty="0"/>
          </a:p>
        </p:txBody>
      </p:sp>
      <p:pic>
        <p:nvPicPr>
          <p:cNvPr id="25" name="図 24">
            <a:extLst>
              <a:ext uri="{FF2B5EF4-FFF2-40B4-BE49-F238E27FC236}">
                <a16:creationId xmlns:a16="http://schemas.microsoft.com/office/drawing/2014/main" id="{BDA4BDCF-34AE-699B-1DB1-B0CFBC9982BF}"/>
              </a:ext>
            </a:extLst>
          </p:cNvPr>
          <p:cNvPicPr>
            <a:picLocks noChangeAspect="1"/>
          </p:cNvPicPr>
          <p:nvPr/>
        </p:nvPicPr>
        <p:blipFill>
          <a:blip r:embed="rId6"/>
          <a:stretch>
            <a:fillRect/>
          </a:stretch>
        </p:blipFill>
        <p:spPr>
          <a:xfrm>
            <a:off x="6573600" y="2774170"/>
            <a:ext cx="2117704" cy="267499"/>
          </a:xfrm>
          <a:prstGeom prst="rect">
            <a:avLst/>
          </a:prstGeom>
          <a:ln>
            <a:solidFill>
              <a:schemeClr val="tx1"/>
            </a:solidFill>
          </a:ln>
        </p:spPr>
      </p:pic>
      <p:sp>
        <p:nvSpPr>
          <p:cNvPr id="26" name="正方形/長方形 25">
            <a:extLst>
              <a:ext uri="{FF2B5EF4-FFF2-40B4-BE49-F238E27FC236}">
                <a16:creationId xmlns:a16="http://schemas.microsoft.com/office/drawing/2014/main" id="{A18AD5CE-BD38-660A-8A7B-F95D7CD3E7C3}"/>
              </a:ext>
            </a:extLst>
          </p:cNvPr>
          <p:cNvSpPr/>
          <p:nvPr/>
        </p:nvSpPr>
        <p:spPr>
          <a:xfrm>
            <a:off x="6548943" y="2751770"/>
            <a:ext cx="2160000" cy="288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3">
            <a:extLst>
              <a:ext uri="{FF2B5EF4-FFF2-40B4-BE49-F238E27FC236}">
                <a16:creationId xmlns:a16="http://schemas.microsoft.com/office/drawing/2014/main" id="{A0EF5025-B19F-2546-7DAE-F8CECFF0A68E}"/>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A3F26BD2-437F-AAFE-6AAF-14D505530444}"/>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pic>
        <p:nvPicPr>
          <p:cNvPr id="5" name="図 4">
            <a:extLst>
              <a:ext uri="{FF2B5EF4-FFF2-40B4-BE49-F238E27FC236}">
                <a16:creationId xmlns:a16="http://schemas.microsoft.com/office/drawing/2014/main" id="{94495425-85C0-A53E-DCD3-24F254C04E33}"/>
              </a:ext>
            </a:extLst>
          </p:cNvPr>
          <p:cNvPicPr>
            <a:picLocks noChangeAspect="1"/>
          </p:cNvPicPr>
          <p:nvPr/>
        </p:nvPicPr>
        <p:blipFill rotWithShape="1">
          <a:blip r:embed="rId7"/>
          <a:srcRect t="2" b="-14607"/>
          <a:stretch/>
        </p:blipFill>
        <p:spPr>
          <a:xfrm rot="10800000" flipV="1">
            <a:off x="6421075" y="1692958"/>
            <a:ext cx="648072" cy="90362"/>
          </a:xfrm>
          <a:prstGeom prst="rect">
            <a:avLst/>
          </a:prstGeom>
        </p:spPr>
      </p:pic>
      <p:sp>
        <p:nvSpPr>
          <p:cNvPr id="8" name="正方形/長方形 7">
            <a:extLst>
              <a:ext uri="{FF2B5EF4-FFF2-40B4-BE49-F238E27FC236}">
                <a16:creationId xmlns:a16="http://schemas.microsoft.com/office/drawing/2014/main" id="{79C6D130-520F-2EBE-433E-9D18243A79A3}"/>
              </a:ext>
            </a:extLst>
          </p:cNvPr>
          <p:cNvSpPr/>
          <p:nvPr/>
        </p:nvSpPr>
        <p:spPr>
          <a:xfrm>
            <a:off x="309600" y="1760133"/>
            <a:ext cx="1836000"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9" name="正方形/長方形 8">
            <a:extLst>
              <a:ext uri="{FF2B5EF4-FFF2-40B4-BE49-F238E27FC236}">
                <a16:creationId xmlns:a16="http://schemas.microsoft.com/office/drawing/2014/main" id="{E27EC684-2298-212C-4BB6-D4DA99305586}"/>
              </a:ext>
            </a:extLst>
          </p:cNvPr>
          <p:cNvSpPr/>
          <p:nvPr/>
        </p:nvSpPr>
        <p:spPr>
          <a:xfrm>
            <a:off x="4586400" y="1760400"/>
            <a:ext cx="1836000"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1" name="正方形/長方形 10">
            <a:extLst>
              <a:ext uri="{FF2B5EF4-FFF2-40B4-BE49-F238E27FC236}">
                <a16:creationId xmlns:a16="http://schemas.microsoft.com/office/drawing/2014/main" id="{D510FF55-CD99-5648-AEB1-9CEC48BD1360}"/>
              </a:ext>
            </a:extLst>
          </p:cNvPr>
          <p:cNvSpPr/>
          <p:nvPr/>
        </p:nvSpPr>
        <p:spPr>
          <a:xfrm>
            <a:off x="4266000" y="1879200"/>
            <a:ext cx="252000" cy="8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2" name="正方形/長方形 11">
            <a:extLst>
              <a:ext uri="{FF2B5EF4-FFF2-40B4-BE49-F238E27FC236}">
                <a16:creationId xmlns:a16="http://schemas.microsoft.com/office/drawing/2014/main" id="{4AE1FD64-2B8F-641E-2D65-052CD70F2767}"/>
              </a:ext>
            </a:extLst>
          </p:cNvPr>
          <p:cNvSpPr/>
          <p:nvPr/>
        </p:nvSpPr>
        <p:spPr>
          <a:xfrm>
            <a:off x="8478000" y="1879200"/>
            <a:ext cx="252000" cy="8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06188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4" name="タイトル 3"/>
          <p:cNvSpPr>
            <a:spLocks noGrp="1"/>
          </p:cNvSpPr>
          <p:nvPr>
            <p:ph type="title"/>
          </p:nvPr>
        </p:nvSpPr>
        <p:spPr>
          <a:xfrm>
            <a:off x="358775" y="267494"/>
            <a:ext cx="8065225" cy="584267"/>
          </a:xfrm>
        </p:spPr>
        <p:txBody>
          <a:bodyPr/>
          <a:lstStyle/>
          <a:p>
            <a:r>
              <a:rPr lang="en-US" altLang="ja-JP" sz="2000" dirty="0">
                <a:latin typeface="+mn-ea"/>
              </a:rPr>
              <a:t>SuperStream-NX </a:t>
            </a:r>
            <a:r>
              <a:rPr lang="ja-JP" altLang="en-US" sz="2000" dirty="0">
                <a:latin typeface="+mn-ea"/>
              </a:rPr>
              <a:t>電債管理システム </a:t>
            </a:r>
            <a:r>
              <a:rPr lang="ja-JP" altLang="en-US" sz="1200" dirty="0"/>
              <a:t>手形の廃止と電債管理システムについて </a:t>
            </a:r>
            <a:br>
              <a:rPr lang="en-US" altLang="ja-JP" sz="2800" dirty="0"/>
            </a:br>
            <a:r>
              <a:rPr lang="ja-JP" altLang="en-US" sz="1800" dirty="0"/>
              <a:t>１．手形の廃止と電債管理システム</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©2026 Canon IT Solutions Inc. All rights reserved.</a:t>
            </a:r>
            <a:endParaRPr lang="ja-JP" altLang="en-US" dirty="0"/>
          </a:p>
        </p:txBody>
      </p:sp>
      <p:sp>
        <p:nvSpPr>
          <p:cNvPr id="8" name="テキスト プレースホルダー 2">
            <a:extLst>
              <a:ext uri="{FF2B5EF4-FFF2-40B4-BE49-F238E27FC236}">
                <a16:creationId xmlns:a16="http://schemas.microsoft.com/office/drawing/2014/main" id="{CD00D9D7-B993-D39D-2B20-190BD1FFEAFE}"/>
              </a:ext>
            </a:extLst>
          </p:cNvPr>
          <p:cNvSpPr txBox="1">
            <a:spLocks/>
          </p:cNvSpPr>
          <p:nvPr/>
        </p:nvSpPr>
        <p:spPr>
          <a:xfrm>
            <a:off x="358775" y="1131589"/>
            <a:ext cx="8426450" cy="169218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ロードマップ</a:t>
            </a:r>
            <a:endParaRPr lang="en-US" altLang="ja-JP" sz="1400" b="1" dirty="0">
              <a:solidFill>
                <a:schemeClr val="tx2"/>
              </a:solidFill>
            </a:endParaRPr>
          </a:p>
          <a:p>
            <a:pPr>
              <a:lnSpc>
                <a:spcPts val="1900"/>
              </a:lnSpc>
              <a:buClr>
                <a:srgbClr val="F9BE00"/>
              </a:buClr>
            </a:pPr>
            <a:r>
              <a:rPr lang="ja-JP" altLang="en-US" dirty="0">
                <a:solidFill>
                  <a:prstClr val="black"/>
                </a:solidFill>
              </a:rPr>
              <a:t>　</a:t>
            </a:r>
            <a:r>
              <a:rPr lang="ja-JP" altLang="en-US" sz="1100" dirty="0">
                <a:solidFill>
                  <a:prstClr val="black"/>
                </a:solidFill>
              </a:rPr>
              <a:t>　</a:t>
            </a:r>
            <a:endParaRPr lang="en-US" altLang="ja-JP" dirty="0">
              <a:solidFill>
                <a:prstClr val="black"/>
              </a:solidFill>
            </a:endParaRPr>
          </a:p>
        </p:txBody>
      </p:sp>
      <p:grpSp>
        <p:nvGrpSpPr>
          <p:cNvPr id="7" name="グループ化 6">
            <a:extLst>
              <a:ext uri="{FF2B5EF4-FFF2-40B4-BE49-F238E27FC236}">
                <a16:creationId xmlns:a16="http://schemas.microsoft.com/office/drawing/2014/main" id="{9A6CC8BF-287C-403A-AAF6-D84147C094D5}"/>
              </a:ext>
            </a:extLst>
          </p:cNvPr>
          <p:cNvGrpSpPr/>
          <p:nvPr/>
        </p:nvGrpSpPr>
        <p:grpSpPr>
          <a:xfrm>
            <a:off x="251520" y="1552296"/>
            <a:ext cx="7362894" cy="3251702"/>
            <a:chOff x="478367" y="1451956"/>
            <a:chExt cx="7362894" cy="3251702"/>
          </a:xfrm>
        </p:grpSpPr>
        <p:sp>
          <p:nvSpPr>
            <p:cNvPr id="10" name="正方形/長方形 9">
              <a:extLst>
                <a:ext uri="{FF2B5EF4-FFF2-40B4-BE49-F238E27FC236}">
                  <a16:creationId xmlns:a16="http://schemas.microsoft.com/office/drawing/2014/main" id="{606FA3FA-A668-494F-B38B-61AA6A8B7A14}"/>
                </a:ext>
              </a:extLst>
            </p:cNvPr>
            <p:cNvSpPr/>
            <p:nvPr/>
          </p:nvSpPr>
          <p:spPr>
            <a:xfrm>
              <a:off x="478367" y="1451956"/>
              <a:ext cx="7362894" cy="3251702"/>
            </a:xfrm>
            <a:prstGeom prst="rect">
              <a:avLst/>
            </a:prstGeom>
            <a:solidFill>
              <a:srgbClr val="FFFBE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grpSp>
          <p:nvGrpSpPr>
            <p:cNvPr id="11" name="グループ化 10">
              <a:extLst>
                <a:ext uri="{FF2B5EF4-FFF2-40B4-BE49-F238E27FC236}">
                  <a16:creationId xmlns:a16="http://schemas.microsoft.com/office/drawing/2014/main" id="{51CCE005-4E28-4C7E-926F-5250ACB50184}"/>
                </a:ext>
              </a:extLst>
            </p:cNvPr>
            <p:cNvGrpSpPr/>
            <p:nvPr/>
          </p:nvGrpSpPr>
          <p:grpSpPr>
            <a:xfrm>
              <a:off x="478367" y="1498661"/>
              <a:ext cx="7325037" cy="2908700"/>
              <a:chOff x="400260" y="1559073"/>
              <a:chExt cx="7325037" cy="2908700"/>
            </a:xfrm>
          </p:grpSpPr>
          <p:sp>
            <p:nvSpPr>
              <p:cNvPr id="15" name="AutoShape 10">
                <a:extLst>
                  <a:ext uri="{FF2B5EF4-FFF2-40B4-BE49-F238E27FC236}">
                    <a16:creationId xmlns:a16="http://schemas.microsoft.com/office/drawing/2014/main" id="{C7F4691D-90F7-4051-A013-0DA3A784B572}"/>
                  </a:ext>
                </a:extLst>
              </p:cNvPr>
              <p:cNvSpPr>
                <a:spLocks noChangeArrowheads="1"/>
              </p:cNvSpPr>
              <p:nvPr/>
            </p:nvSpPr>
            <p:spPr bwMode="ltGray">
              <a:xfrm>
                <a:off x="2350355" y="3000084"/>
                <a:ext cx="2741511" cy="360000"/>
              </a:xfrm>
              <a:prstGeom prst="homePlate">
                <a:avLst>
                  <a:gd name="adj" fmla="val 21120"/>
                </a:avLst>
              </a:prstGeom>
              <a:solidFill>
                <a:schemeClr val="accent5">
                  <a:lumMod val="60000"/>
                  <a:lumOff val="40000"/>
                </a:schemeClr>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dirty="0">
                    <a:solidFill>
                      <a:prstClr val="black"/>
                    </a:solidFill>
                    <a:cs typeface="メイリオ" panose="020B0604030504040204" pitchFamily="50" charset="-128"/>
                  </a:rPr>
                  <a:t>　</a:t>
                </a:r>
              </a:p>
            </p:txBody>
          </p:sp>
          <p:sp>
            <p:nvSpPr>
              <p:cNvPr id="16" name="AutoShape 10">
                <a:extLst>
                  <a:ext uri="{FF2B5EF4-FFF2-40B4-BE49-F238E27FC236}">
                    <a16:creationId xmlns:a16="http://schemas.microsoft.com/office/drawing/2014/main" id="{C019B321-5E7D-41DE-BA29-7029517BBEA5}"/>
                  </a:ext>
                </a:extLst>
              </p:cNvPr>
              <p:cNvSpPr>
                <a:spLocks noChangeArrowheads="1"/>
              </p:cNvSpPr>
              <p:nvPr/>
            </p:nvSpPr>
            <p:spPr bwMode="ltGray">
              <a:xfrm>
                <a:off x="2342130" y="2121453"/>
                <a:ext cx="2749737" cy="360000"/>
              </a:xfrm>
              <a:prstGeom prst="homePlate">
                <a:avLst>
                  <a:gd name="adj" fmla="val 21120"/>
                </a:avLst>
              </a:prstGeom>
              <a:solidFill>
                <a:schemeClr val="accent6">
                  <a:lumMod val="60000"/>
                  <a:lumOff val="40000"/>
                </a:schemeClr>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dirty="0">
                    <a:solidFill>
                      <a:prstClr val="black"/>
                    </a:solidFill>
                    <a:cs typeface="メイリオ" panose="020B0604030504040204" pitchFamily="50" charset="-128"/>
                  </a:rPr>
                  <a:t>　</a:t>
                </a:r>
              </a:p>
            </p:txBody>
          </p:sp>
          <p:sp>
            <p:nvSpPr>
              <p:cNvPr id="17" name="AutoShape 10">
                <a:extLst>
                  <a:ext uri="{FF2B5EF4-FFF2-40B4-BE49-F238E27FC236}">
                    <a16:creationId xmlns:a16="http://schemas.microsoft.com/office/drawing/2014/main" id="{27FCAA89-E848-428F-AC42-DE974702D785}"/>
                  </a:ext>
                </a:extLst>
              </p:cNvPr>
              <p:cNvSpPr>
                <a:spLocks noChangeArrowheads="1"/>
              </p:cNvSpPr>
              <p:nvPr/>
            </p:nvSpPr>
            <p:spPr bwMode="ltGray">
              <a:xfrm>
                <a:off x="1980475" y="2123923"/>
                <a:ext cx="991452" cy="360000"/>
              </a:xfrm>
              <a:prstGeom prst="homePlate">
                <a:avLst>
                  <a:gd name="adj" fmla="val 21120"/>
                </a:avLst>
              </a:prstGeom>
              <a:solidFill>
                <a:schemeClr val="accent6"/>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dirty="0">
                    <a:solidFill>
                      <a:prstClr val="black"/>
                    </a:solidFill>
                    <a:cs typeface="メイリオ" panose="020B0604030504040204" pitchFamily="50" charset="-128"/>
                  </a:rPr>
                  <a:t>　</a:t>
                </a:r>
              </a:p>
            </p:txBody>
          </p:sp>
          <p:sp>
            <p:nvSpPr>
              <p:cNvPr id="18" name="AutoShape 10">
                <a:extLst>
                  <a:ext uri="{FF2B5EF4-FFF2-40B4-BE49-F238E27FC236}">
                    <a16:creationId xmlns:a16="http://schemas.microsoft.com/office/drawing/2014/main" id="{1A8820D8-29DB-4D43-8042-F7E187A863B8}"/>
                  </a:ext>
                </a:extLst>
              </p:cNvPr>
              <p:cNvSpPr>
                <a:spLocks noChangeArrowheads="1"/>
              </p:cNvSpPr>
              <p:nvPr/>
            </p:nvSpPr>
            <p:spPr bwMode="ltGray">
              <a:xfrm>
                <a:off x="1980475" y="2483943"/>
                <a:ext cx="3196085" cy="268096"/>
              </a:xfrm>
              <a:prstGeom prst="homePlate">
                <a:avLst>
                  <a:gd name="adj" fmla="val 21120"/>
                </a:avLst>
              </a:prstGeom>
              <a:solidFill>
                <a:schemeClr val="accent6">
                  <a:lumMod val="40000"/>
                  <a:lumOff val="60000"/>
                </a:schemeClr>
              </a:solidFill>
              <a:ln w="25400" cap="flat" cmpd="sng" algn="ctr">
                <a:noFill/>
                <a:prstDash val="solid"/>
                <a:headEnd/>
                <a:tailEnd/>
              </a:ln>
              <a:effectLst/>
            </p:spPr>
            <p:txBody>
              <a:bodyPr wrap="none" lIns="121915" tIns="60957" rIns="121915" bIns="60957" anchor="ctr"/>
              <a:lstStyle/>
              <a:p>
                <a:pPr algn="ctr" defTabSz="1219080">
                  <a:defRPr/>
                </a:pPr>
                <a:r>
                  <a:rPr kumimoji="0" lang="ja-JP" altLang="en-US" sz="933" kern="0" dirty="0">
                    <a:solidFill>
                      <a:prstClr val="black"/>
                    </a:solidFill>
                    <a:cs typeface="メイリオ" panose="020B0604030504040204" pitchFamily="50" charset="-128"/>
                  </a:rPr>
                  <a:t>　　　　手形保守期間　　</a:t>
                </a:r>
              </a:p>
            </p:txBody>
          </p:sp>
          <p:sp>
            <p:nvSpPr>
              <p:cNvPr id="19" name="Text Box 28">
                <a:extLst>
                  <a:ext uri="{FF2B5EF4-FFF2-40B4-BE49-F238E27FC236}">
                    <a16:creationId xmlns:a16="http://schemas.microsoft.com/office/drawing/2014/main" id="{0B1CE71F-9F2C-4993-852D-24209F57D4A8}"/>
                  </a:ext>
                </a:extLst>
              </p:cNvPr>
              <p:cNvSpPr txBox="1">
                <a:spLocks noChangeArrowheads="1"/>
              </p:cNvSpPr>
              <p:nvPr/>
            </p:nvSpPr>
            <p:spPr bwMode="black">
              <a:xfrm>
                <a:off x="405759" y="2356172"/>
                <a:ext cx="1475308"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1219080" eaLnBrk="1" hangingPunct="1">
                  <a:spcBef>
                    <a:spcPct val="50000"/>
                  </a:spcBef>
                  <a:defRPr/>
                </a:pPr>
                <a:r>
                  <a:rPr lang="ja-JP" altLang="en-US" sz="1200" b="1" dirty="0">
                    <a:solidFill>
                      <a:prstClr val="black"/>
                    </a:solidFill>
                    <a:latin typeface="メイリオ" pitchFamily="50" charset="-128"/>
                    <a:ea typeface="メイリオ" pitchFamily="50" charset="-128"/>
                    <a:cs typeface="メイリオ" pitchFamily="50" charset="-128"/>
                  </a:rPr>
                  <a:t>手形管理システム</a:t>
                </a:r>
              </a:p>
            </p:txBody>
          </p:sp>
          <p:sp>
            <p:nvSpPr>
              <p:cNvPr id="20" name="Text Box 28">
                <a:extLst>
                  <a:ext uri="{FF2B5EF4-FFF2-40B4-BE49-F238E27FC236}">
                    <a16:creationId xmlns:a16="http://schemas.microsoft.com/office/drawing/2014/main" id="{57196E5A-30D7-4CF1-ABD3-79C2BE6CAE88}"/>
                  </a:ext>
                </a:extLst>
              </p:cNvPr>
              <p:cNvSpPr txBox="1">
                <a:spLocks noChangeArrowheads="1"/>
              </p:cNvSpPr>
              <p:nvPr/>
            </p:nvSpPr>
            <p:spPr bwMode="black">
              <a:xfrm>
                <a:off x="404697" y="3144657"/>
                <a:ext cx="1385211"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1219080" eaLnBrk="1" hangingPunct="1">
                  <a:spcBef>
                    <a:spcPct val="50000"/>
                  </a:spcBef>
                  <a:defRPr/>
                </a:pPr>
                <a:r>
                  <a:rPr lang="ja-JP" altLang="en-US" sz="1200" b="1" dirty="0">
                    <a:solidFill>
                      <a:prstClr val="black"/>
                    </a:solidFill>
                    <a:latin typeface="メイリオ" pitchFamily="50" charset="-128"/>
                    <a:ea typeface="メイリオ" pitchFamily="50" charset="-128"/>
                    <a:cs typeface="メイリオ" pitchFamily="50" charset="-128"/>
                  </a:rPr>
                  <a:t>電債オプション</a:t>
                </a:r>
              </a:p>
            </p:txBody>
          </p:sp>
          <p:grpSp>
            <p:nvGrpSpPr>
              <p:cNvPr id="21" name="グループ化 20">
                <a:extLst>
                  <a:ext uri="{FF2B5EF4-FFF2-40B4-BE49-F238E27FC236}">
                    <a16:creationId xmlns:a16="http://schemas.microsoft.com/office/drawing/2014/main" id="{6608262E-2E90-4634-BF41-42A3C0B70859}"/>
                  </a:ext>
                </a:extLst>
              </p:cNvPr>
              <p:cNvGrpSpPr/>
              <p:nvPr/>
            </p:nvGrpSpPr>
            <p:grpSpPr>
              <a:xfrm>
                <a:off x="4306653" y="1581802"/>
                <a:ext cx="1431949" cy="652192"/>
                <a:chOff x="1398697" y="1201210"/>
                <a:chExt cx="1431949" cy="652192"/>
              </a:xfrm>
            </p:grpSpPr>
            <p:sp>
              <p:nvSpPr>
                <p:cNvPr id="50" name="Text Box 7">
                  <a:extLst>
                    <a:ext uri="{FF2B5EF4-FFF2-40B4-BE49-F238E27FC236}">
                      <a16:creationId xmlns:a16="http://schemas.microsoft.com/office/drawing/2014/main" id="{A0F57C9C-1878-48CE-8F34-1C7389305F79}"/>
                    </a:ext>
                  </a:extLst>
                </p:cNvPr>
                <p:cNvSpPr txBox="1">
                  <a:spLocks noChangeArrowheads="1"/>
                </p:cNvSpPr>
                <p:nvPr/>
              </p:nvSpPr>
              <p:spPr bwMode="black">
                <a:xfrm>
                  <a:off x="1398697" y="1201210"/>
                  <a:ext cx="1431949"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spcBef>
                      <a:spcPct val="50000"/>
                    </a:spcBef>
                    <a:defRPr/>
                  </a:pP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FY2027</a:t>
                  </a:r>
                </a:p>
              </p:txBody>
            </p:sp>
            <p:sp>
              <p:nvSpPr>
                <p:cNvPr id="51" name="テキスト ボックス 50">
                  <a:extLst>
                    <a:ext uri="{FF2B5EF4-FFF2-40B4-BE49-F238E27FC236}">
                      <a16:creationId xmlns:a16="http://schemas.microsoft.com/office/drawing/2014/main" id="{0A95DBAF-0FBF-4CA1-B821-5F492646E057}"/>
                    </a:ext>
                  </a:extLst>
                </p:cNvPr>
                <p:cNvSpPr txBox="1"/>
                <p:nvPr/>
              </p:nvSpPr>
              <p:spPr bwMode="invGray">
                <a:xfrm>
                  <a:off x="1736427" y="1511485"/>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dirty="0">
                      <a:solidFill>
                        <a:prstClr val="black"/>
                      </a:solidFill>
                      <a:cs typeface="メイリオ" pitchFamily="50" charset="-128"/>
                    </a:rPr>
                    <a:t>2027/7/31</a:t>
                  </a:r>
                </a:p>
              </p:txBody>
            </p:sp>
            <p:sp>
              <p:nvSpPr>
                <p:cNvPr id="52" name="二等辺三角形 87">
                  <a:extLst>
                    <a:ext uri="{FF2B5EF4-FFF2-40B4-BE49-F238E27FC236}">
                      <a16:creationId xmlns:a16="http://schemas.microsoft.com/office/drawing/2014/main" id="{9BBAB9C5-2360-445B-BEB0-224FFAECE4FE}"/>
                    </a:ext>
                  </a:extLst>
                </p:cNvPr>
                <p:cNvSpPr>
                  <a:spLocks noChangeArrowheads="1"/>
                </p:cNvSpPr>
                <p:nvPr/>
              </p:nvSpPr>
              <p:spPr bwMode="invGray">
                <a:xfrm flipV="1">
                  <a:off x="2197615" y="1682379"/>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933" kern="0">
                    <a:solidFill>
                      <a:prstClr val="black"/>
                    </a:solidFill>
                    <a:cs typeface="メイリオ" panose="020B0604030504040204" pitchFamily="50" charset="-128"/>
                  </a:endParaRPr>
                </a:p>
              </p:txBody>
            </p:sp>
          </p:grpSp>
          <p:grpSp>
            <p:nvGrpSpPr>
              <p:cNvPr id="22" name="グループ化 21">
                <a:extLst>
                  <a:ext uri="{FF2B5EF4-FFF2-40B4-BE49-F238E27FC236}">
                    <a16:creationId xmlns:a16="http://schemas.microsoft.com/office/drawing/2014/main" id="{AA5B71C0-8539-44CC-923F-F8B27D75E482}"/>
                  </a:ext>
                </a:extLst>
              </p:cNvPr>
              <p:cNvGrpSpPr/>
              <p:nvPr/>
            </p:nvGrpSpPr>
            <p:grpSpPr>
              <a:xfrm>
                <a:off x="2257162" y="1581802"/>
                <a:ext cx="1431949" cy="625169"/>
                <a:chOff x="1398697" y="1201210"/>
                <a:chExt cx="1431949" cy="625169"/>
              </a:xfrm>
            </p:grpSpPr>
            <p:sp>
              <p:nvSpPr>
                <p:cNvPr id="47" name="Text Box 7">
                  <a:extLst>
                    <a:ext uri="{FF2B5EF4-FFF2-40B4-BE49-F238E27FC236}">
                      <a16:creationId xmlns:a16="http://schemas.microsoft.com/office/drawing/2014/main" id="{4DF2E9BB-0588-4DBD-9EEF-4CE243DDD3CE}"/>
                    </a:ext>
                  </a:extLst>
                </p:cNvPr>
                <p:cNvSpPr txBox="1">
                  <a:spLocks noChangeArrowheads="1"/>
                </p:cNvSpPr>
                <p:nvPr/>
              </p:nvSpPr>
              <p:spPr bwMode="black">
                <a:xfrm>
                  <a:off x="1398697" y="1201210"/>
                  <a:ext cx="1431949"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spcBef>
                      <a:spcPct val="50000"/>
                    </a:spcBef>
                    <a:defRPr/>
                  </a:pP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FY2026</a:t>
                  </a:r>
                </a:p>
              </p:txBody>
            </p:sp>
            <p:sp>
              <p:nvSpPr>
                <p:cNvPr id="48" name="テキスト ボックス 47">
                  <a:extLst>
                    <a:ext uri="{FF2B5EF4-FFF2-40B4-BE49-F238E27FC236}">
                      <a16:creationId xmlns:a16="http://schemas.microsoft.com/office/drawing/2014/main" id="{BE5C1F2D-0CF9-45CF-916D-6DF127371FC0}"/>
                    </a:ext>
                  </a:extLst>
                </p:cNvPr>
                <p:cNvSpPr txBox="1"/>
                <p:nvPr/>
              </p:nvSpPr>
              <p:spPr bwMode="invGray">
                <a:xfrm>
                  <a:off x="1573589" y="1511485"/>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dirty="0">
                      <a:solidFill>
                        <a:prstClr val="black"/>
                      </a:solidFill>
                      <a:cs typeface="メイリオ" pitchFamily="50" charset="-128"/>
                    </a:rPr>
                    <a:t>2026/8</a:t>
                  </a:r>
                </a:p>
              </p:txBody>
            </p:sp>
            <p:sp>
              <p:nvSpPr>
                <p:cNvPr id="49" name="二等辺三角形 87">
                  <a:extLst>
                    <a:ext uri="{FF2B5EF4-FFF2-40B4-BE49-F238E27FC236}">
                      <a16:creationId xmlns:a16="http://schemas.microsoft.com/office/drawing/2014/main" id="{1146DA75-C38B-47BC-A00A-A189A7D93997}"/>
                    </a:ext>
                  </a:extLst>
                </p:cNvPr>
                <p:cNvSpPr>
                  <a:spLocks noChangeArrowheads="1"/>
                </p:cNvSpPr>
                <p:nvPr/>
              </p:nvSpPr>
              <p:spPr bwMode="invGray">
                <a:xfrm flipV="1">
                  <a:off x="2034777" y="1682379"/>
                  <a:ext cx="133200" cy="144000"/>
                </a:xfrm>
                <a:prstGeom prst="triangle">
                  <a:avLst>
                    <a:gd name="adj" fmla="val 50000"/>
                  </a:avLst>
                </a:prstGeom>
                <a:solidFill>
                  <a:srgbClr val="CC0000"/>
                </a:solidFill>
                <a:ln w="25400" algn="ctr">
                  <a:noFill/>
                  <a:miter lim="800000"/>
                  <a:headEnd/>
                  <a:tailEnd/>
                </a:ln>
              </p:spPr>
              <p:txBody>
                <a:bodyPr rot="10800000" lIns="121904" tIns="60952" rIns="121904" bIns="60952" anchor="ctr"/>
                <a:lstStyle/>
                <a:p>
                  <a:pPr algn="ctr" defTabSz="1219080">
                    <a:defRPr/>
                  </a:pPr>
                  <a:endParaRPr kumimoji="0" lang="ja-JP" altLang="ja-JP" sz="933" kern="0">
                    <a:solidFill>
                      <a:prstClr val="black"/>
                    </a:solidFill>
                    <a:cs typeface="メイリオ" panose="020B0604030504040204" pitchFamily="50" charset="-128"/>
                  </a:endParaRPr>
                </a:p>
              </p:txBody>
            </p:sp>
          </p:grpSp>
          <p:sp>
            <p:nvSpPr>
              <p:cNvPr id="23" name="Text Box 7">
                <a:extLst>
                  <a:ext uri="{FF2B5EF4-FFF2-40B4-BE49-F238E27FC236}">
                    <a16:creationId xmlns:a16="http://schemas.microsoft.com/office/drawing/2014/main" id="{506A0D04-8CF1-4194-B5CD-12136A2DEBDC}"/>
                  </a:ext>
                </a:extLst>
              </p:cNvPr>
              <p:cNvSpPr txBox="1">
                <a:spLocks noChangeArrowheads="1"/>
              </p:cNvSpPr>
              <p:nvPr/>
            </p:nvSpPr>
            <p:spPr bwMode="black">
              <a:xfrm>
                <a:off x="6293348" y="1581802"/>
                <a:ext cx="1431949"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spcBef>
                    <a:spcPct val="50000"/>
                  </a:spcBef>
                  <a:defRPr/>
                </a:pP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FY2028</a:t>
                </a:r>
              </a:p>
            </p:txBody>
          </p:sp>
          <p:sp>
            <p:nvSpPr>
              <p:cNvPr id="24" name="AutoShape 10">
                <a:extLst>
                  <a:ext uri="{FF2B5EF4-FFF2-40B4-BE49-F238E27FC236}">
                    <a16:creationId xmlns:a16="http://schemas.microsoft.com/office/drawing/2014/main" id="{6BFB64CF-2D72-4FE3-BFBC-5723EC0174C8}"/>
                  </a:ext>
                </a:extLst>
              </p:cNvPr>
              <p:cNvSpPr>
                <a:spLocks noChangeArrowheads="1"/>
              </p:cNvSpPr>
              <p:nvPr/>
            </p:nvSpPr>
            <p:spPr bwMode="ltGray">
              <a:xfrm>
                <a:off x="1980475" y="3002883"/>
                <a:ext cx="991449" cy="360000"/>
              </a:xfrm>
              <a:prstGeom prst="homePlate">
                <a:avLst>
                  <a:gd name="adj" fmla="val 21120"/>
                </a:avLst>
              </a:prstGeom>
              <a:solidFill>
                <a:schemeClr val="accent5"/>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a:solidFill>
                      <a:prstClr val="black"/>
                    </a:solidFill>
                    <a:cs typeface="メイリオ" panose="020B0604030504040204" pitchFamily="50" charset="-128"/>
                  </a:rPr>
                  <a:t>　　　　　　</a:t>
                </a:r>
              </a:p>
            </p:txBody>
          </p:sp>
          <p:sp>
            <p:nvSpPr>
              <p:cNvPr id="25" name="テキスト ボックス 24">
                <a:extLst>
                  <a:ext uri="{FF2B5EF4-FFF2-40B4-BE49-F238E27FC236}">
                    <a16:creationId xmlns:a16="http://schemas.microsoft.com/office/drawing/2014/main" id="{5EB8DD47-04BA-4E07-A2FA-EE477C11D3DA}"/>
                  </a:ext>
                </a:extLst>
              </p:cNvPr>
              <p:cNvSpPr txBox="1"/>
              <p:nvPr/>
            </p:nvSpPr>
            <p:spPr bwMode="invGray">
              <a:xfrm>
                <a:off x="2432054" y="2771955"/>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dirty="0">
                    <a:solidFill>
                      <a:prstClr val="black"/>
                    </a:solidFill>
                    <a:cs typeface="メイリオ" pitchFamily="50" charset="-128"/>
                  </a:rPr>
                  <a:t>2026/8</a:t>
                </a:r>
              </a:p>
            </p:txBody>
          </p:sp>
          <p:sp>
            <p:nvSpPr>
              <p:cNvPr id="26" name="二等辺三角形 87">
                <a:extLst>
                  <a:ext uri="{FF2B5EF4-FFF2-40B4-BE49-F238E27FC236}">
                    <a16:creationId xmlns:a16="http://schemas.microsoft.com/office/drawing/2014/main" id="{DC935D2D-0025-4423-B2A8-06FDF8E93DFF}"/>
                  </a:ext>
                </a:extLst>
              </p:cNvPr>
              <p:cNvSpPr>
                <a:spLocks noChangeArrowheads="1"/>
              </p:cNvSpPr>
              <p:nvPr/>
            </p:nvSpPr>
            <p:spPr bwMode="invGray">
              <a:xfrm flipV="1">
                <a:off x="5119577" y="2896160"/>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27" name="テキスト ボックス 26">
                <a:extLst>
                  <a:ext uri="{FF2B5EF4-FFF2-40B4-BE49-F238E27FC236}">
                    <a16:creationId xmlns:a16="http://schemas.microsoft.com/office/drawing/2014/main" id="{59846635-AF85-4F8E-8111-4ADD767524C7}"/>
                  </a:ext>
                </a:extLst>
              </p:cNvPr>
              <p:cNvSpPr txBox="1"/>
              <p:nvPr/>
            </p:nvSpPr>
            <p:spPr bwMode="invGray">
              <a:xfrm>
                <a:off x="4663568" y="2772369"/>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dirty="0">
                    <a:solidFill>
                      <a:prstClr val="black"/>
                    </a:solidFill>
                    <a:cs typeface="メイリオ" pitchFamily="50" charset="-128"/>
                  </a:rPr>
                  <a:t>2027/7/31</a:t>
                </a:r>
              </a:p>
            </p:txBody>
          </p:sp>
          <p:sp>
            <p:nvSpPr>
              <p:cNvPr id="28" name="Text Box 28">
                <a:extLst>
                  <a:ext uri="{FF2B5EF4-FFF2-40B4-BE49-F238E27FC236}">
                    <a16:creationId xmlns:a16="http://schemas.microsoft.com/office/drawing/2014/main" id="{242743E7-430E-43BF-8B5D-3B7E320AA827}"/>
                  </a:ext>
                </a:extLst>
              </p:cNvPr>
              <p:cNvSpPr txBox="1">
                <a:spLocks noChangeArrowheads="1"/>
              </p:cNvSpPr>
              <p:nvPr/>
            </p:nvSpPr>
            <p:spPr bwMode="invGray">
              <a:xfrm>
                <a:off x="1927652" y="2267277"/>
                <a:ext cx="1068177"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dirty="0">
                    <a:solidFill>
                      <a:prstClr val="white"/>
                    </a:solidFill>
                    <a:latin typeface="メイリオ"/>
                    <a:ea typeface="メイリオ"/>
                    <a:cs typeface="メイリオ" pitchFamily="50" charset="-128"/>
                  </a:rPr>
                  <a:t>最終版リリース</a:t>
                </a:r>
              </a:p>
            </p:txBody>
          </p:sp>
          <p:sp>
            <p:nvSpPr>
              <p:cNvPr id="29" name="AutoShape 10">
                <a:extLst>
                  <a:ext uri="{FF2B5EF4-FFF2-40B4-BE49-F238E27FC236}">
                    <a16:creationId xmlns:a16="http://schemas.microsoft.com/office/drawing/2014/main" id="{991D7871-0366-4B89-A565-8B598C803EE4}"/>
                  </a:ext>
                </a:extLst>
              </p:cNvPr>
              <p:cNvSpPr>
                <a:spLocks noChangeArrowheads="1"/>
              </p:cNvSpPr>
              <p:nvPr/>
            </p:nvSpPr>
            <p:spPr bwMode="ltGray">
              <a:xfrm>
                <a:off x="2971927" y="3853129"/>
                <a:ext cx="4730461" cy="360000"/>
              </a:xfrm>
              <a:prstGeom prst="homePlate">
                <a:avLst>
                  <a:gd name="adj" fmla="val 21120"/>
                </a:avLst>
              </a:prstGeom>
              <a:solidFill>
                <a:schemeClr val="accent5"/>
              </a:solidFill>
              <a:ln w="25400" cap="flat" cmpd="sng" algn="ctr">
                <a:noFill/>
                <a:prstDash val="solid"/>
                <a:headEnd/>
                <a:tailEnd/>
              </a:ln>
              <a:effectLst/>
            </p:spPr>
            <p:txBody>
              <a:bodyPr wrap="none" lIns="121915" tIns="60957" rIns="121915" bIns="60957" anchor="ctr"/>
              <a:lstStyle/>
              <a:p>
                <a:pPr defTabSz="1219080">
                  <a:defRPr/>
                </a:pPr>
                <a:r>
                  <a:rPr kumimoji="0" lang="ja-JP" altLang="en-US" sz="933" kern="0" dirty="0">
                    <a:solidFill>
                      <a:prstClr val="black"/>
                    </a:solidFill>
                    <a:cs typeface="メイリオ" panose="020B0604030504040204" pitchFamily="50" charset="-128"/>
                  </a:rPr>
                  <a:t>　　　　　　</a:t>
                </a:r>
              </a:p>
            </p:txBody>
          </p:sp>
          <p:sp>
            <p:nvSpPr>
              <p:cNvPr id="30" name="二等辺三角形 87">
                <a:extLst>
                  <a:ext uri="{FF2B5EF4-FFF2-40B4-BE49-F238E27FC236}">
                    <a16:creationId xmlns:a16="http://schemas.microsoft.com/office/drawing/2014/main" id="{0D2724FF-3EE2-4952-B286-6F78C4A6E57D}"/>
                  </a:ext>
                </a:extLst>
              </p:cNvPr>
              <p:cNvSpPr>
                <a:spLocks noChangeArrowheads="1"/>
              </p:cNvSpPr>
              <p:nvPr/>
            </p:nvSpPr>
            <p:spPr bwMode="invGray">
              <a:xfrm flipV="1">
                <a:off x="5115197" y="3768228"/>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AFB7B81E-6A1C-441C-83C1-A3ABD7461F54}"/>
                  </a:ext>
                </a:extLst>
              </p:cNvPr>
              <p:cNvSpPr txBox="1"/>
              <p:nvPr/>
            </p:nvSpPr>
            <p:spPr bwMode="invGray">
              <a:xfrm>
                <a:off x="4651754" y="3644437"/>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dirty="0">
                    <a:solidFill>
                      <a:prstClr val="black"/>
                    </a:solidFill>
                    <a:cs typeface="メイリオ" pitchFamily="50" charset="-128"/>
                  </a:rPr>
                  <a:t>2027/8</a:t>
                </a:r>
              </a:p>
            </p:txBody>
          </p:sp>
          <p:sp>
            <p:nvSpPr>
              <p:cNvPr id="32" name="Text Box 28">
                <a:extLst>
                  <a:ext uri="{FF2B5EF4-FFF2-40B4-BE49-F238E27FC236}">
                    <a16:creationId xmlns:a16="http://schemas.microsoft.com/office/drawing/2014/main" id="{BF754419-5EBB-400D-9D32-F0CC2C482772}"/>
                  </a:ext>
                </a:extLst>
              </p:cNvPr>
              <p:cNvSpPr txBox="1">
                <a:spLocks noChangeArrowheads="1"/>
              </p:cNvSpPr>
              <p:nvPr/>
            </p:nvSpPr>
            <p:spPr bwMode="invGray">
              <a:xfrm>
                <a:off x="4465760" y="4020394"/>
                <a:ext cx="1189676"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dirty="0">
                    <a:solidFill>
                      <a:prstClr val="white"/>
                    </a:solidFill>
                    <a:latin typeface="メイリオ"/>
                    <a:ea typeface="メイリオ"/>
                    <a:cs typeface="メイリオ" pitchFamily="50" charset="-128"/>
                  </a:rPr>
                  <a:t>VerUp</a:t>
                </a:r>
              </a:p>
            </p:txBody>
          </p:sp>
          <p:sp>
            <p:nvSpPr>
              <p:cNvPr id="33" name="二等辺三角形 87">
                <a:extLst>
                  <a:ext uri="{FF2B5EF4-FFF2-40B4-BE49-F238E27FC236}">
                    <a16:creationId xmlns:a16="http://schemas.microsoft.com/office/drawing/2014/main" id="{133D6B7E-4212-4928-8EBC-B93A836BF0F1}"/>
                  </a:ext>
                </a:extLst>
              </p:cNvPr>
              <p:cNvSpPr>
                <a:spLocks noChangeArrowheads="1"/>
              </p:cNvSpPr>
              <p:nvPr/>
            </p:nvSpPr>
            <p:spPr bwMode="invGray">
              <a:xfrm flipV="1">
                <a:off x="6845737" y="3767814"/>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2A095426-AA07-44D7-AD7F-ADF12C84B0ED}"/>
                  </a:ext>
                </a:extLst>
              </p:cNvPr>
              <p:cNvSpPr txBox="1"/>
              <p:nvPr/>
            </p:nvSpPr>
            <p:spPr bwMode="invGray">
              <a:xfrm>
                <a:off x="6389728" y="3644023"/>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dirty="0">
                    <a:solidFill>
                      <a:prstClr val="black"/>
                    </a:solidFill>
                    <a:cs typeface="メイリオ" pitchFamily="50" charset="-128"/>
                  </a:rPr>
                  <a:t>2028/8</a:t>
                </a:r>
              </a:p>
            </p:txBody>
          </p:sp>
          <p:sp>
            <p:nvSpPr>
              <p:cNvPr id="35" name="Text Box 28">
                <a:extLst>
                  <a:ext uri="{FF2B5EF4-FFF2-40B4-BE49-F238E27FC236}">
                    <a16:creationId xmlns:a16="http://schemas.microsoft.com/office/drawing/2014/main" id="{48529E2B-271A-45E7-A763-363D232D9A85}"/>
                  </a:ext>
                </a:extLst>
              </p:cNvPr>
              <p:cNvSpPr txBox="1">
                <a:spLocks noChangeArrowheads="1"/>
              </p:cNvSpPr>
              <p:nvPr/>
            </p:nvSpPr>
            <p:spPr bwMode="invGray">
              <a:xfrm>
                <a:off x="6333398" y="4020394"/>
                <a:ext cx="1189676"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dirty="0">
                    <a:solidFill>
                      <a:prstClr val="white"/>
                    </a:solidFill>
                    <a:latin typeface="メイリオ" pitchFamily="50" charset="-128"/>
                    <a:ea typeface="メイリオ" pitchFamily="50" charset="-128"/>
                    <a:cs typeface="メイリオ" pitchFamily="50" charset="-128"/>
                  </a:rPr>
                  <a:t>VerUp</a:t>
                </a:r>
              </a:p>
            </p:txBody>
          </p:sp>
          <p:sp>
            <p:nvSpPr>
              <p:cNvPr id="36" name="Text Box 28">
                <a:extLst>
                  <a:ext uri="{FF2B5EF4-FFF2-40B4-BE49-F238E27FC236}">
                    <a16:creationId xmlns:a16="http://schemas.microsoft.com/office/drawing/2014/main" id="{71EFECDB-D3E0-4A28-A304-F3D04EDBBEDD}"/>
                  </a:ext>
                </a:extLst>
              </p:cNvPr>
              <p:cNvSpPr txBox="1">
                <a:spLocks noChangeArrowheads="1"/>
              </p:cNvSpPr>
              <p:nvPr/>
            </p:nvSpPr>
            <p:spPr bwMode="invGray">
              <a:xfrm>
                <a:off x="1927651" y="3131373"/>
                <a:ext cx="1068177"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dirty="0">
                    <a:solidFill>
                      <a:prstClr val="white"/>
                    </a:solidFill>
                    <a:latin typeface="メイリオ"/>
                    <a:ea typeface="メイリオ"/>
                    <a:cs typeface="メイリオ" pitchFamily="50" charset="-128"/>
                  </a:rPr>
                  <a:t>最終版リリース</a:t>
                </a:r>
              </a:p>
            </p:txBody>
          </p:sp>
          <p:cxnSp>
            <p:nvCxnSpPr>
              <p:cNvPr id="37" name="直線コネクタ 36">
                <a:extLst>
                  <a:ext uri="{FF2B5EF4-FFF2-40B4-BE49-F238E27FC236}">
                    <a16:creationId xmlns:a16="http://schemas.microsoft.com/office/drawing/2014/main" id="{62386724-F9F4-499F-A9CC-B842BDE3692D}"/>
                  </a:ext>
                </a:extLst>
              </p:cNvPr>
              <p:cNvCxnSpPr>
                <a:cxnSpLocks/>
              </p:cNvCxnSpPr>
              <p:nvPr/>
            </p:nvCxnSpPr>
            <p:spPr>
              <a:xfrm>
                <a:off x="6043958" y="1559073"/>
                <a:ext cx="0" cy="2880000"/>
              </a:xfrm>
              <a:prstGeom prst="line">
                <a:avLst/>
              </a:prstGeom>
              <a:ln w="38100">
                <a:solidFill>
                  <a:schemeClr val="accent1"/>
                </a:solidFill>
                <a:prstDash val="dash"/>
              </a:ln>
            </p:spPr>
            <p:style>
              <a:lnRef idx="1">
                <a:schemeClr val="accent2"/>
              </a:lnRef>
              <a:fillRef idx="0">
                <a:schemeClr val="accent2"/>
              </a:fillRef>
              <a:effectRef idx="0">
                <a:schemeClr val="accent2"/>
              </a:effectRef>
              <a:fontRef idx="minor">
                <a:schemeClr val="tx1"/>
              </a:fontRef>
            </p:style>
          </p:cxnSp>
          <p:sp>
            <p:nvSpPr>
              <p:cNvPr id="38" name="二等辺三角形 87">
                <a:extLst>
                  <a:ext uri="{FF2B5EF4-FFF2-40B4-BE49-F238E27FC236}">
                    <a16:creationId xmlns:a16="http://schemas.microsoft.com/office/drawing/2014/main" id="{058BF72A-1DE1-4A00-82F8-E9EEB2AD3479}"/>
                  </a:ext>
                </a:extLst>
              </p:cNvPr>
              <p:cNvSpPr>
                <a:spLocks noChangeArrowheads="1"/>
              </p:cNvSpPr>
              <p:nvPr/>
            </p:nvSpPr>
            <p:spPr bwMode="invGray">
              <a:xfrm flipV="1">
                <a:off x="2895966" y="3764693"/>
                <a:ext cx="159788" cy="171023"/>
              </a:xfrm>
              <a:prstGeom prst="triangle">
                <a:avLst>
                  <a:gd name="adj" fmla="val 50000"/>
                </a:avLst>
              </a:prstGeom>
              <a:solidFill>
                <a:srgbClr val="CC0000"/>
              </a:solidFill>
              <a:ln w="25400" algn="ctr">
                <a:solidFill>
                  <a:sysClr val="window" lastClr="FFFFFF"/>
                </a:solidFill>
                <a:miter lim="800000"/>
                <a:headEnd/>
                <a:tailEnd/>
              </a:ln>
            </p:spPr>
            <p:txBody>
              <a:bodyPr rot="10800000" lIns="121904" tIns="60952" rIns="121904" bIns="60952" anchor="ctr"/>
              <a:lstStyle/>
              <a:p>
                <a:pPr algn="ctr" defTabSz="1219080">
                  <a:defRPr/>
                </a:pPr>
                <a:endParaRPr kumimoji="0" lang="ja-JP" altLang="ja-JP" sz="2133" kern="0">
                  <a:solidFill>
                    <a:prstClr val="black"/>
                  </a:solidFill>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360CC5B5-7E43-4342-8665-682189C603DB}"/>
                  </a:ext>
                </a:extLst>
              </p:cNvPr>
              <p:cNvSpPr txBox="1"/>
              <p:nvPr/>
            </p:nvSpPr>
            <p:spPr bwMode="invGray">
              <a:xfrm>
                <a:off x="2434778" y="3640902"/>
                <a:ext cx="1082164" cy="184521"/>
              </a:xfrm>
              <a:prstGeom prst="rect">
                <a:avLst/>
              </a:prstGeom>
            </p:spPr>
            <p:txBody>
              <a:bodyPr wrap="none" lIns="0" tIns="0" rIns="0" bIns="0" rtlCol="0" anchor="t" anchorCtr="0">
                <a:normAutofit/>
              </a:bodyPr>
              <a:lstStyle/>
              <a:p>
                <a:pPr algn="ctr" defTabSz="914173">
                  <a:lnSpc>
                    <a:spcPts val="933"/>
                  </a:lnSpc>
                  <a:defRPr/>
                </a:pPr>
                <a:r>
                  <a:rPr kumimoji="0" lang="en-US" altLang="ja-JP" sz="800" dirty="0">
                    <a:solidFill>
                      <a:prstClr val="black"/>
                    </a:solidFill>
                    <a:cs typeface="メイリオ" pitchFamily="50" charset="-128"/>
                  </a:rPr>
                  <a:t>2026/8</a:t>
                </a:r>
              </a:p>
            </p:txBody>
          </p:sp>
          <p:sp>
            <p:nvSpPr>
              <p:cNvPr id="40" name="Text Box 28">
                <a:extLst>
                  <a:ext uri="{FF2B5EF4-FFF2-40B4-BE49-F238E27FC236}">
                    <a16:creationId xmlns:a16="http://schemas.microsoft.com/office/drawing/2014/main" id="{93D837CA-F2AC-48DF-AE47-19671238C49E}"/>
                  </a:ext>
                </a:extLst>
              </p:cNvPr>
              <p:cNvSpPr txBox="1">
                <a:spLocks noChangeArrowheads="1"/>
              </p:cNvSpPr>
              <p:nvPr/>
            </p:nvSpPr>
            <p:spPr bwMode="invGray">
              <a:xfrm>
                <a:off x="2702251" y="3993757"/>
                <a:ext cx="1189676" cy="21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dirty="0">
                    <a:solidFill>
                      <a:prstClr val="white"/>
                    </a:solidFill>
                    <a:latin typeface="メイリオ"/>
                    <a:ea typeface="メイリオ"/>
                    <a:cs typeface="メイリオ" pitchFamily="50" charset="-128"/>
                  </a:rPr>
                  <a:t>リリース</a:t>
                </a:r>
              </a:p>
            </p:txBody>
          </p:sp>
          <p:sp>
            <p:nvSpPr>
              <p:cNvPr id="41" name="AutoShape 10">
                <a:extLst>
                  <a:ext uri="{FF2B5EF4-FFF2-40B4-BE49-F238E27FC236}">
                    <a16:creationId xmlns:a16="http://schemas.microsoft.com/office/drawing/2014/main" id="{533EBDAF-7590-406B-A750-E0E18473C401}"/>
                  </a:ext>
                </a:extLst>
              </p:cNvPr>
              <p:cNvSpPr>
                <a:spLocks noChangeArrowheads="1"/>
              </p:cNvSpPr>
              <p:nvPr/>
            </p:nvSpPr>
            <p:spPr bwMode="ltGray">
              <a:xfrm>
                <a:off x="1980474" y="3330047"/>
                <a:ext cx="3196085" cy="270000"/>
              </a:xfrm>
              <a:prstGeom prst="homePlate">
                <a:avLst>
                  <a:gd name="adj" fmla="val 21120"/>
                </a:avLst>
              </a:prstGeom>
              <a:solidFill>
                <a:schemeClr val="accent5">
                  <a:lumMod val="40000"/>
                  <a:lumOff val="60000"/>
                </a:schemeClr>
              </a:solidFill>
              <a:ln w="25400" cap="flat" cmpd="sng" algn="ctr">
                <a:noFill/>
                <a:prstDash val="solid"/>
                <a:headEnd/>
                <a:tailEnd/>
              </a:ln>
              <a:effectLst/>
            </p:spPr>
            <p:txBody>
              <a:bodyPr wrap="none" lIns="121915" tIns="60957" rIns="121915" bIns="60957" anchor="ctr"/>
              <a:lstStyle/>
              <a:p>
                <a:pPr algn="ctr" defTabSz="1219080">
                  <a:defRPr/>
                </a:pPr>
                <a:r>
                  <a:rPr kumimoji="0" lang="ja-JP" altLang="en-US" sz="933" kern="0" dirty="0">
                    <a:solidFill>
                      <a:prstClr val="black"/>
                    </a:solidFill>
                    <a:cs typeface="メイリオ" panose="020B0604030504040204" pitchFamily="50" charset="-128"/>
                  </a:rPr>
                  <a:t>　　　　電債オプション保守期間　　</a:t>
                </a:r>
              </a:p>
            </p:txBody>
          </p:sp>
          <p:cxnSp>
            <p:nvCxnSpPr>
              <p:cNvPr id="42" name="直線コネクタ 41">
                <a:extLst>
                  <a:ext uri="{FF2B5EF4-FFF2-40B4-BE49-F238E27FC236}">
                    <a16:creationId xmlns:a16="http://schemas.microsoft.com/office/drawing/2014/main" id="{EE4A8D10-D1C9-49DB-90B3-086DD9DA2EC2}"/>
                  </a:ext>
                </a:extLst>
              </p:cNvPr>
              <p:cNvCxnSpPr>
                <a:cxnSpLocks/>
              </p:cNvCxnSpPr>
              <p:nvPr/>
            </p:nvCxnSpPr>
            <p:spPr>
              <a:xfrm>
                <a:off x="1963656" y="1587773"/>
                <a:ext cx="18515" cy="2880000"/>
              </a:xfrm>
              <a:prstGeom prst="line">
                <a:avLst/>
              </a:prstGeom>
              <a:ln w="38100">
                <a:solidFill>
                  <a:schemeClr val="accent1"/>
                </a:solidFill>
                <a:prstDash val="dash"/>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0A08BFB9-AED7-40FF-A9DC-A8F2CA75EBB7}"/>
                  </a:ext>
                </a:extLst>
              </p:cNvPr>
              <p:cNvCxnSpPr>
                <a:cxnSpLocks/>
              </p:cNvCxnSpPr>
              <p:nvPr/>
            </p:nvCxnSpPr>
            <p:spPr>
              <a:xfrm>
                <a:off x="4057262" y="1559073"/>
                <a:ext cx="0" cy="2880000"/>
              </a:xfrm>
              <a:prstGeom prst="line">
                <a:avLst/>
              </a:prstGeom>
              <a:ln w="38100">
                <a:solidFill>
                  <a:schemeClr val="accent1"/>
                </a:solidFill>
                <a:prstDash val="dash"/>
              </a:ln>
            </p:spPr>
            <p:style>
              <a:lnRef idx="1">
                <a:schemeClr val="accent2"/>
              </a:lnRef>
              <a:fillRef idx="0">
                <a:schemeClr val="accent2"/>
              </a:fillRef>
              <a:effectRef idx="0">
                <a:schemeClr val="accent2"/>
              </a:effectRef>
              <a:fontRef idx="minor">
                <a:schemeClr val="tx1"/>
              </a:fontRef>
            </p:style>
          </p:cxnSp>
          <p:sp>
            <p:nvSpPr>
              <p:cNvPr id="44" name="Text Box 28">
                <a:extLst>
                  <a:ext uri="{FF2B5EF4-FFF2-40B4-BE49-F238E27FC236}">
                    <a16:creationId xmlns:a16="http://schemas.microsoft.com/office/drawing/2014/main" id="{CA0EE69C-72E2-49E1-8A30-8429F622BE76}"/>
                  </a:ext>
                </a:extLst>
              </p:cNvPr>
              <p:cNvSpPr txBox="1">
                <a:spLocks noChangeArrowheads="1"/>
              </p:cNvSpPr>
              <p:nvPr/>
            </p:nvSpPr>
            <p:spPr bwMode="invGray">
              <a:xfrm>
                <a:off x="3399372" y="2265936"/>
                <a:ext cx="1707954" cy="21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defTabSz="1219080" eaLnBrk="1" hangingPunct="1">
                  <a:lnSpc>
                    <a:spcPts val="600"/>
                  </a:lnSpc>
                  <a:spcBef>
                    <a:spcPct val="50000"/>
                  </a:spcBef>
                  <a:defRPr/>
                </a:pPr>
                <a:r>
                  <a:rPr lang="en-US" altLang="ja-JP" sz="900" b="1" dirty="0">
                    <a:solidFill>
                      <a:srgbClr val="FF0000"/>
                    </a:solidFill>
                    <a:latin typeface="メイリオ"/>
                    <a:ea typeface="メイリオ"/>
                    <a:cs typeface="メイリオ" pitchFamily="50" charset="-128"/>
                  </a:rPr>
                  <a:t>2026-06-01</a:t>
                </a:r>
                <a:r>
                  <a:rPr lang="ja-JP" altLang="en-US" sz="900" b="1" dirty="0">
                    <a:solidFill>
                      <a:srgbClr val="FF0000"/>
                    </a:solidFill>
                    <a:latin typeface="メイリオ"/>
                    <a:ea typeface="メイリオ"/>
                    <a:cs typeface="メイリオ" pitchFamily="50" charset="-128"/>
                  </a:rPr>
                  <a:t>版　販売終了</a:t>
                </a:r>
              </a:p>
            </p:txBody>
          </p:sp>
          <p:sp>
            <p:nvSpPr>
              <p:cNvPr id="45" name="Text Box 28">
                <a:extLst>
                  <a:ext uri="{FF2B5EF4-FFF2-40B4-BE49-F238E27FC236}">
                    <a16:creationId xmlns:a16="http://schemas.microsoft.com/office/drawing/2014/main" id="{083FC2E6-0F96-4720-96DC-9EA9D8AF168D}"/>
                  </a:ext>
                </a:extLst>
              </p:cNvPr>
              <p:cNvSpPr txBox="1">
                <a:spLocks noChangeArrowheads="1"/>
              </p:cNvSpPr>
              <p:nvPr/>
            </p:nvSpPr>
            <p:spPr bwMode="black">
              <a:xfrm>
                <a:off x="400260" y="3907238"/>
                <a:ext cx="1578046"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1219080" eaLnBrk="1" hangingPunct="1">
                  <a:spcBef>
                    <a:spcPct val="50000"/>
                  </a:spcBef>
                  <a:defRPr/>
                </a:pPr>
                <a:r>
                  <a:rPr lang="ja-JP" altLang="en-US" sz="1200" b="1" dirty="0">
                    <a:solidFill>
                      <a:prstClr val="black"/>
                    </a:solidFill>
                    <a:latin typeface="メイリオ"/>
                    <a:ea typeface="メイリオ"/>
                    <a:cs typeface="メイリオ" pitchFamily="50" charset="-128"/>
                  </a:rPr>
                  <a:t>電債管理システム</a:t>
                </a:r>
              </a:p>
            </p:txBody>
          </p:sp>
          <p:sp>
            <p:nvSpPr>
              <p:cNvPr id="46" name="Text Box 28">
                <a:extLst>
                  <a:ext uri="{FF2B5EF4-FFF2-40B4-BE49-F238E27FC236}">
                    <a16:creationId xmlns:a16="http://schemas.microsoft.com/office/drawing/2014/main" id="{B3D14E8F-5B26-458C-A2D2-6E604CF40670}"/>
                  </a:ext>
                </a:extLst>
              </p:cNvPr>
              <p:cNvSpPr txBox="1">
                <a:spLocks noChangeArrowheads="1"/>
              </p:cNvSpPr>
              <p:nvPr/>
            </p:nvSpPr>
            <p:spPr bwMode="invGray">
              <a:xfrm>
                <a:off x="3399372" y="3144657"/>
                <a:ext cx="1707954" cy="21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defTabSz="1219080" eaLnBrk="1" hangingPunct="1">
                  <a:lnSpc>
                    <a:spcPts val="600"/>
                  </a:lnSpc>
                  <a:spcBef>
                    <a:spcPct val="50000"/>
                  </a:spcBef>
                  <a:defRPr/>
                </a:pPr>
                <a:r>
                  <a:rPr lang="en-US" altLang="ja-JP" sz="900" b="1" dirty="0">
                    <a:solidFill>
                      <a:srgbClr val="FF0000"/>
                    </a:solidFill>
                    <a:latin typeface="メイリオ"/>
                    <a:ea typeface="メイリオ"/>
                    <a:cs typeface="メイリオ" pitchFamily="50" charset="-128"/>
                  </a:rPr>
                  <a:t>2026-06-01</a:t>
                </a:r>
                <a:r>
                  <a:rPr lang="ja-JP" altLang="en-US" sz="900" b="1" dirty="0">
                    <a:solidFill>
                      <a:srgbClr val="FF0000"/>
                    </a:solidFill>
                    <a:latin typeface="メイリオ"/>
                    <a:ea typeface="メイリオ"/>
                    <a:cs typeface="メイリオ" pitchFamily="50" charset="-128"/>
                  </a:rPr>
                  <a:t>版　販売終了</a:t>
                </a:r>
              </a:p>
            </p:txBody>
          </p:sp>
        </p:grpSp>
        <p:sp>
          <p:nvSpPr>
            <p:cNvPr id="12" name="二等辺三角形 87">
              <a:extLst>
                <a:ext uri="{FF2B5EF4-FFF2-40B4-BE49-F238E27FC236}">
                  <a16:creationId xmlns:a16="http://schemas.microsoft.com/office/drawing/2014/main" id="{9FE75372-3E93-46B9-A494-3CD3A0FF067F}"/>
                </a:ext>
              </a:extLst>
            </p:cNvPr>
            <p:cNvSpPr>
              <a:spLocks noChangeArrowheads="1"/>
            </p:cNvSpPr>
            <p:nvPr/>
          </p:nvSpPr>
          <p:spPr bwMode="invGray">
            <a:xfrm flipV="1">
              <a:off x="2979688" y="2864873"/>
              <a:ext cx="133200" cy="144000"/>
            </a:xfrm>
            <a:prstGeom prst="triangle">
              <a:avLst>
                <a:gd name="adj" fmla="val 50000"/>
              </a:avLst>
            </a:prstGeom>
            <a:solidFill>
              <a:srgbClr val="CC0000"/>
            </a:solidFill>
            <a:ln w="25400" algn="ctr">
              <a:noFill/>
              <a:miter lim="800000"/>
              <a:headEnd/>
              <a:tailEnd/>
            </a:ln>
          </p:spPr>
          <p:txBody>
            <a:bodyPr rot="10800000" lIns="121904" tIns="60952" rIns="121904" bIns="60952" anchor="ctr"/>
            <a:lstStyle/>
            <a:p>
              <a:pPr algn="ctr" defTabSz="1219080">
                <a:defRPr/>
              </a:pPr>
              <a:endParaRPr kumimoji="0" lang="ja-JP" altLang="ja-JP" sz="933" kern="0">
                <a:solidFill>
                  <a:prstClr val="black"/>
                </a:solidFill>
                <a:cs typeface="メイリオ" panose="020B0604030504040204" pitchFamily="50" charset="-128"/>
              </a:endParaRPr>
            </a:p>
          </p:txBody>
        </p:sp>
        <p:sp>
          <p:nvSpPr>
            <p:cNvPr id="13" name="矢印: 右 12">
              <a:extLst>
                <a:ext uri="{FF2B5EF4-FFF2-40B4-BE49-F238E27FC236}">
                  <a16:creationId xmlns:a16="http://schemas.microsoft.com/office/drawing/2014/main" id="{E18BFADD-0E2F-46E5-B539-F11BC43FBB68}"/>
                </a:ext>
              </a:extLst>
            </p:cNvPr>
            <p:cNvSpPr/>
            <p:nvPr/>
          </p:nvSpPr>
          <p:spPr>
            <a:xfrm>
              <a:off x="3046288" y="4296425"/>
              <a:ext cx="2208378" cy="314921"/>
            </a:xfrm>
            <a:prstGeom prst="rightArrow">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14" name="Text Box 28">
              <a:extLst>
                <a:ext uri="{FF2B5EF4-FFF2-40B4-BE49-F238E27FC236}">
                  <a16:creationId xmlns:a16="http://schemas.microsoft.com/office/drawing/2014/main" id="{E5E63A94-CEFD-4340-85E6-DB609941EE6A}"/>
                </a:ext>
              </a:extLst>
            </p:cNvPr>
            <p:cNvSpPr txBox="1">
              <a:spLocks noChangeArrowheads="1"/>
            </p:cNvSpPr>
            <p:nvPr/>
          </p:nvSpPr>
          <p:spPr bwMode="invGray">
            <a:xfrm>
              <a:off x="3571553" y="4396125"/>
              <a:ext cx="1189676" cy="21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1219080" eaLnBrk="1" hangingPunct="1">
                <a:lnSpc>
                  <a:spcPts val="600"/>
                </a:lnSpc>
                <a:spcBef>
                  <a:spcPct val="50000"/>
                </a:spcBef>
                <a:defRPr/>
              </a:pPr>
              <a:r>
                <a:rPr lang="ja-JP" altLang="en-US" sz="900" dirty="0">
                  <a:solidFill>
                    <a:prstClr val="white"/>
                  </a:solidFill>
                  <a:latin typeface="メイリオ"/>
                  <a:ea typeface="メイリオ"/>
                  <a:cs typeface="メイリオ" pitchFamily="50" charset="-128"/>
                </a:rPr>
                <a:t>移行期間</a:t>
              </a:r>
            </a:p>
          </p:txBody>
        </p:sp>
      </p:grpSp>
    </p:spTree>
    <p:extLst>
      <p:ext uri="{BB962C8B-B14F-4D97-AF65-F5344CB8AC3E}">
        <p14:creationId xmlns:p14="http://schemas.microsoft.com/office/powerpoint/2010/main" val="434376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D8F5D-03A2-6E58-7C7D-FCCE0446C12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D5B9CEB-0DCD-D7EC-713B-043A2BF2862E}"/>
              </a:ext>
            </a:extLst>
          </p:cNvPr>
          <p:cNvSpPr>
            <a:spLocks noGrp="1"/>
          </p:cNvSpPr>
          <p:nvPr>
            <p:ph type="sldNum" sz="quarter" idx="12"/>
          </p:nvPr>
        </p:nvSpPr>
        <p:spPr/>
        <p:txBody>
          <a:bodyPr/>
          <a:lstStyle/>
          <a:p>
            <a:fld id="{78AE49ED-73EF-499C-8307-28EB0E7CF529}" type="slidenum">
              <a:rPr kumimoji="1" lang="ja-JP" altLang="en-US" smtClean="0"/>
              <a:t>60</a:t>
            </a:fld>
            <a:endParaRPr kumimoji="1" lang="ja-JP" altLang="en-US" dirty="0"/>
          </a:p>
        </p:txBody>
      </p:sp>
      <p:sp>
        <p:nvSpPr>
          <p:cNvPr id="6" name="テキスト ボックス 5">
            <a:extLst>
              <a:ext uri="{FF2B5EF4-FFF2-40B4-BE49-F238E27FC236}">
                <a16:creationId xmlns:a16="http://schemas.microsoft.com/office/drawing/2014/main" id="{95359F15-A682-9D36-F8EB-EB06C44542F5}"/>
              </a:ext>
            </a:extLst>
          </p:cNvPr>
          <p:cNvSpPr txBox="1"/>
          <p:nvPr/>
        </p:nvSpPr>
        <p:spPr>
          <a:xfrm>
            <a:off x="307658" y="1526400"/>
            <a:ext cx="2392134"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リースを構成する部分（リース）</a:t>
            </a:r>
          </a:p>
        </p:txBody>
      </p:sp>
      <p:sp>
        <p:nvSpPr>
          <p:cNvPr id="7" name="テキスト ボックス 6">
            <a:extLst>
              <a:ext uri="{FF2B5EF4-FFF2-40B4-BE49-F238E27FC236}">
                <a16:creationId xmlns:a16="http://schemas.microsoft.com/office/drawing/2014/main" id="{ACDE00AC-68B6-555F-4E26-41FA8C11BC60}"/>
              </a:ext>
            </a:extLst>
          </p:cNvPr>
          <p:cNvSpPr txBox="1"/>
          <p:nvPr/>
        </p:nvSpPr>
        <p:spPr>
          <a:xfrm>
            <a:off x="4592134" y="1526400"/>
            <a:ext cx="2860186"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リースを構成しない部分（サービス）</a:t>
            </a:r>
          </a:p>
        </p:txBody>
      </p:sp>
      <p:sp>
        <p:nvSpPr>
          <p:cNvPr id="8" name="正方形/長方形 7">
            <a:extLst>
              <a:ext uri="{FF2B5EF4-FFF2-40B4-BE49-F238E27FC236}">
                <a16:creationId xmlns:a16="http://schemas.microsoft.com/office/drawing/2014/main" id="{7DFCD7EF-2C1F-AE0D-16A3-88E9AFD0391F}"/>
              </a:ext>
            </a:extLst>
          </p:cNvPr>
          <p:cNvSpPr/>
          <p:nvPr/>
        </p:nvSpPr>
        <p:spPr>
          <a:xfrm>
            <a:off x="6607268" y="2751770"/>
            <a:ext cx="2111307" cy="2132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C8EC94D-011B-5118-3087-8309C76C380A}"/>
              </a:ext>
            </a:extLst>
          </p:cNvPr>
          <p:cNvPicPr>
            <a:picLocks noChangeAspect="1"/>
          </p:cNvPicPr>
          <p:nvPr/>
        </p:nvPicPr>
        <p:blipFill>
          <a:blip r:embed="rId3"/>
          <a:stretch>
            <a:fillRect/>
          </a:stretch>
        </p:blipFill>
        <p:spPr>
          <a:xfrm>
            <a:off x="309600" y="1756800"/>
            <a:ext cx="4208400" cy="1345030"/>
          </a:xfrm>
          <a:prstGeom prst="rect">
            <a:avLst/>
          </a:prstGeom>
        </p:spPr>
      </p:pic>
      <p:pic>
        <p:nvPicPr>
          <p:cNvPr id="10" name="図 9">
            <a:extLst>
              <a:ext uri="{FF2B5EF4-FFF2-40B4-BE49-F238E27FC236}">
                <a16:creationId xmlns:a16="http://schemas.microsoft.com/office/drawing/2014/main" id="{8D337605-9E92-872C-B32A-3AD0DAE83B1E}"/>
              </a:ext>
            </a:extLst>
          </p:cNvPr>
          <p:cNvPicPr>
            <a:picLocks noChangeAspect="1"/>
          </p:cNvPicPr>
          <p:nvPr/>
        </p:nvPicPr>
        <p:blipFill>
          <a:blip r:embed="rId4"/>
          <a:stretch>
            <a:fillRect/>
          </a:stretch>
        </p:blipFill>
        <p:spPr>
          <a:xfrm>
            <a:off x="4582800" y="1756800"/>
            <a:ext cx="4208400" cy="1345030"/>
          </a:xfrm>
          <a:prstGeom prst="rect">
            <a:avLst/>
          </a:prstGeom>
        </p:spPr>
      </p:pic>
      <p:sp>
        <p:nvSpPr>
          <p:cNvPr id="11" name="正方形/長方形 10">
            <a:extLst>
              <a:ext uri="{FF2B5EF4-FFF2-40B4-BE49-F238E27FC236}">
                <a16:creationId xmlns:a16="http://schemas.microsoft.com/office/drawing/2014/main" id="{52D9745D-4F96-0DF4-FC86-526D7FE27C37}"/>
              </a:ext>
            </a:extLst>
          </p:cNvPr>
          <p:cNvSpPr/>
          <p:nvPr/>
        </p:nvSpPr>
        <p:spPr>
          <a:xfrm>
            <a:off x="2195736" y="2322473"/>
            <a:ext cx="2111307" cy="2132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19AFD3B-DF7C-F8BD-E349-29ECDAE6D444}"/>
              </a:ext>
            </a:extLst>
          </p:cNvPr>
          <p:cNvSpPr/>
          <p:nvPr/>
        </p:nvSpPr>
        <p:spPr>
          <a:xfrm>
            <a:off x="6457137" y="2319722"/>
            <a:ext cx="2111307" cy="2132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764B4FB-D5E1-FA7B-B603-A9A0881E3FFC}"/>
              </a:ext>
            </a:extLst>
          </p:cNvPr>
          <p:cNvSpPr/>
          <p:nvPr/>
        </p:nvSpPr>
        <p:spPr>
          <a:xfrm>
            <a:off x="359531" y="2794132"/>
            <a:ext cx="4068000" cy="324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64825298-135A-8A02-3CB7-79E539DE465D}"/>
              </a:ext>
            </a:extLst>
          </p:cNvPr>
          <p:cNvCxnSpPr>
            <a:cxnSpLocks/>
          </p:cNvCxnSpPr>
          <p:nvPr/>
        </p:nvCxnSpPr>
        <p:spPr>
          <a:xfrm>
            <a:off x="3167844" y="2532995"/>
            <a:ext cx="0" cy="2187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線吹き出し 2 (枠付き) 7">
            <a:extLst>
              <a:ext uri="{FF2B5EF4-FFF2-40B4-BE49-F238E27FC236}">
                <a16:creationId xmlns:a16="http://schemas.microsoft.com/office/drawing/2014/main" id="{D62E6644-AE15-34C5-EAD4-47096C95A7BA}"/>
              </a:ext>
            </a:extLst>
          </p:cNvPr>
          <p:cNvSpPr/>
          <p:nvPr/>
        </p:nvSpPr>
        <p:spPr>
          <a:xfrm>
            <a:off x="1331642" y="3471850"/>
            <a:ext cx="2736302" cy="576000"/>
          </a:xfrm>
          <a:prstGeom prst="borderCallout2">
            <a:avLst>
              <a:gd name="adj1" fmla="val -1110"/>
              <a:gd name="adj2" fmla="val 49667"/>
              <a:gd name="adj3" fmla="val -36883"/>
              <a:gd name="adj4" fmla="val 42094"/>
              <a:gd name="adj5" fmla="val -66136"/>
              <a:gd name="adj6" fmla="val 3640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リース物件の場合は、</a:t>
            </a:r>
            <a:endParaRPr lang="en-US" altLang="ja-JP" sz="900" dirty="0"/>
          </a:p>
          <a:p>
            <a:r>
              <a:rPr lang="ja-JP" altLang="en-US" sz="900" dirty="0"/>
              <a:t>リース会計処理区分は「売買処理」を設定します</a:t>
            </a:r>
            <a:endParaRPr lang="en-US" altLang="ja-JP" sz="900" dirty="0"/>
          </a:p>
        </p:txBody>
      </p:sp>
      <p:cxnSp>
        <p:nvCxnSpPr>
          <p:cNvPr id="16" name="直線矢印コネクタ 15">
            <a:extLst>
              <a:ext uri="{FF2B5EF4-FFF2-40B4-BE49-F238E27FC236}">
                <a16:creationId xmlns:a16="http://schemas.microsoft.com/office/drawing/2014/main" id="{08AC5B34-D3C7-FAFD-0E22-893620DE797F}"/>
              </a:ext>
            </a:extLst>
          </p:cNvPr>
          <p:cNvCxnSpPr>
            <a:cxnSpLocks/>
            <a:stCxn id="12" idx="2"/>
          </p:cNvCxnSpPr>
          <p:nvPr/>
        </p:nvCxnSpPr>
        <p:spPr>
          <a:xfrm flipH="1">
            <a:off x="7512790" y="2532995"/>
            <a:ext cx="1" cy="2819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線吹き出し 2 (枠付き) 7">
            <a:extLst>
              <a:ext uri="{FF2B5EF4-FFF2-40B4-BE49-F238E27FC236}">
                <a16:creationId xmlns:a16="http://schemas.microsoft.com/office/drawing/2014/main" id="{2E378907-30E4-A092-3C30-721476ED8F87}"/>
              </a:ext>
            </a:extLst>
          </p:cNvPr>
          <p:cNvSpPr/>
          <p:nvPr/>
        </p:nvSpPr>
        <p:spPr>
          <a:xfrm>
            <a:off x="5292083" y="3471850"/>
            <a:ext cx="2952325" cy="576000"/>
          </a:xfrm>
          <a:prstGeom prst="borderCallout2">
            <a:avLst>
              <a:gd name="adj1" fmla="val -1110"/>
              <a:gd name="adj2" fmla="val 49667"/>
              <a:gd name="adj3" fmla="val -35230"/>
              <a:gd name="adj4" fmla="val 41686"/>
              <a:gd name="adj5" fmla="val -66136"/>
              <a:gd name="adj6" fmla="val 3640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サービス物件の場合は、</a:t>
            </a:r>
            <a:endParaRPr kumimoji="1" lang="en-US" altLang="ja-JP" sz="900" dirty="0"/>
          </a:p>
          <a:p>
            <a:r>
              <a:rPr kumimoji="1" lang="ja-JP" altLang="en-US" sz="900" dirty="0"/>
              <a:t>リース会計処理区分は「賃貸借処理」が設定されます</a:t>
            </a:r>
            <a:endParaRPr lang="en-US" altLang="ja-JP" sz="900" dirty="0"/>
          </a:p>
        </p:txBody>
      </p:sp>
      <p:sp>
        <p:nvSpPr>
          <p:cNvPr id="18" name="テキスト ボックス 17">
            <a:extLst>
              <a:ext uri="{FF2B5EF4-FFF2-40B4-BE49-F238E27FC236}">
                <a16:creationId xmlns:a16="http://schemas.microsoft.com/office/drawing/2014/main" id="{8E1881AF-2CBB-D778-D4AD-686C2AE8BA88}"/>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■リースを構成しない部分を含むリース契約での、各画面の会計処理と取引分類の設定について</a:t>
            </a:r>
            <a:endParaRPr kumimoji="1" lang="ja-JP" altLang="en-US" sz="1200" b="1" dirty="0"/>
          </a:p>
        </p:txBody>
      </p:sp>
      <p:pic>
        <p:nvPicPr>
          <p:cNvPr id="19" name="図 18">
            <a:extLst>
              <a:ext uri="{FF2B5EF4-FFF2-40B4-BE49-F238E27FC236}">
                <a16:creationId xmlns:a16="http://schemas.microsoft.com/office/drawing/2014/main" id="{B887EF20-917A-A3CF-D691-0DFFF56FD2E7}"/>
              </a:ext>
            </a:extLst>
          </p:cNvPr>
          <p:cNvPicPr>
            <a:picLocks noChangeAspect="1"/>
          </p:cNvPicPr>
          <p:nvPr/>
        </p:nvPicPr>
        <p:blipFill>
          <a:blip r:embed="rId5"/>
          <a:stretch>
            <a:fillRect/>
          </a:stretch>
        </p:blipFill>
        <p:spPr>
          <a:xfrm>
            <a:off x="393001" y="2830136"/>
            <a:ext cx="4001059" cy="250066"/>
          </a:xfrm>
          <a:prstGeom prst="rect">
            <a:avLst/>
          </a:prstGeom>
          <a:ln>
            <a:solidFill>
              <a:schemeClr val="tx1"/>
            </a:solidFill>
          </a:ln>
        </p:spPr>
      </p:pic>
      <p:pic>
        <p:nvPicPr>
          <p:cNvPr id="20" name="図 19">
            <a:extLst>
              <a:ext uri="{FF2B5EF4-FFF2-40B4-BE49-F238E27FC236}">
                <a16:creationId xmlns:a16="http://schemas.microsoft.com/office/drawing/2014/main" id="{43940895-3655-14FE-BDF7-5C2ECC535AA5}"/>
              </a:ext>
            </a:extLst>
          </p:cNvPr>
          <p:cNvPicPr>
            <a:picLocks noChangeAspect="1"/>
          </p:cNvPicPr>
          <p:nvPr/>
        </p:nvPicPr>
        <p:blipFill>
          <a:blip r:embed="rId6"/>
          <a:stretch>
            <a:fillRect/>
          </a:stretch>
        </p:blipFill>
        <p:spPr>
          <a:xfrm>
            <a:off x="4673825" y="2829111"/>
            <a:ext cx="4077174" cy="241969"/>
          </a:xfrm>
          <a:prstGeom prst="rect">
            <a:avLst/>
          </a:prstGeom>
          <a:ln>
            <a:solidFill>
              <a:schemeClr val="tx1"/>
            </a:solidFill>
          </a:ln>
        </p:spPr>
      </p:pic>
      <p:sp>
        <p:nvSpPr>
          <p:cNvPr id="21" name="正方形/長方形 20">
            <a:extLst>
              <a:ext uri="{FF2B5EF4-FFF2-40B4-BE49-F238E27FC236}">
                <a16:creationId xmlns:a16="http://schemas.microsoft.com/office/drawing/2014/main" id="{E9A3AEB7-9864-51AE-134E-E1EBF771B6DC}"/>
              </a:ext>
            </a:extLst>
          </p:cNvPr>
          <p:cNvSpPr/>
          <p:nvPr/>
        </p:nvSpPr>
        <p:spPr>
          <a:xfrm>
            <a:off x="4644007" y="2794132"/>
            <a:ext cx="4122000" cy="324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3">
            <a:extLst>
              <a:ext uri="{FF2B5EF4-FFF2-40B4-BE49-F238E27FC236}">
                <a16:creationId xmlns:a16="http://schemas.microsoft.com/office/drawing/2014/main" id="{D4C58E11-CC1B-886A-5451-8FEF7234C62F}"/>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26" name="テキスト プレースホルダー 2">
            <a:extLst>
              <a:ext uri="{FF2B5EF4-FFF2-40B4-BE49-F238E27FC236}">
                <a16:creationId xmlns:a16="http://schemas.microsoft.com/office/drawing/2014/main" id="{7A5FA19A-7A4B-6F98-96A6-399BA73F07A5}"/>
              </a:ext>
            </a:extLst>
          </p:cNvPr>
          <p:cNvSpPr txBox="1">
            <a:spLocks/>
          </p:cNvSpPr>
          <p:nvPr/>
        </p:nvSpPr>
        <p:spPr>
          <a:xfrm>
            <a:off x="252000" y="1316180"/>
            <a:ext cx="8532480" cy="334380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物件台帳画面</a:t>
            </a: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cxnSp>
        <p:nvCxnSpPr>
          <p:cNvPr id="27" name="直線コネクタ 26">
            <a:extLst>
              <a:ext uri="{FF2B5EF4-FFF2-40B4-BE49-F238E27FC236}">
                <a16:creationId xmlns:a16="http://schemas.microsoft.com/office/drawing/2014/main" id="{ED00F1C8-B7E6-7EA8-AAF4-F6D6DD0CD53D}"/>
              </a:ext>
            </a:extLst>
          </p:cNvPr>
          <p:cNvCxnSpPr/>
          <p:nvPr/>
        </p:nvCxnSpPr>
        <p:spPr>
          <a:xfrm>
            <a:off x="4554000" y="1443600"/>
            <a:ext cx="0" cy="325238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フッター プレースホルダー 4">
            <a:extLst>
              <a:ext uri="{FF2B5EF4-FFF2-40B4-BE49-F238E27FC236}">
                <a16:creationId xmlns:a16="http://schemas.microsoft.com/office/drawing/2014/main" id="{04125131-D2AB-1253-320C-1C6D11D5A20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456731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79FCF-7716-4B9C-61EB-DC0CD7BC837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5BB1466-70DE-E52C-F093-1115D6AB3B81}"/>
              </a:ext>
            </a:extLst>
          </p:cNvPr>
          <p:cNvSpPr>
            <a:spLocks noGrp="1"/>
          </p:cNvSpPr>
          <p:nvPr>
            <p:ph type="sldNum" sz="quarter" idx="12"/>
          </p:nvPr>
        </p:nvSpPr>
        <p:spPr/>
        <p:txBody>
          <a:bodyPr/>
          <a:lstStyle/>
          <a:p>
            <a:fld id="{78AE49ED-73EF-499C-8307-28EB0E7CF529}" type="slidenum">
              <a:rPr kumimoji="1" lang="ja-JP" altLang="en-US" smtClean="0"/>
              <a:t>61</a:t>
            </a:fld>
            <a:endParaRPr kumimoji="1" lang="ja-JP" altLang="en-US" dirty="0"/>
          </a:p>
        </p:txBody>
      </p:sp>
      <p:pic>
        <p:nvPicPr>
          <p:cNvPr id="8" name="図 7">
            <a:extLst>
              <a:ext uri="{FF2B5EF4-FFF2-40B4-BE49-F238E27FC236}">
                <a16:creationId xmlns:a16="http://schemas.microsoft.com/office/drawing/2014/main" id="{DE3FDD08-9DAD-8FFE-118A-7B273002EFF3}"/>
              </a:ext>
            </a:extLst>
          </p:cNvPr>
          <p:cNvPicPr>
            <a:picLocks/>
          </p:cNvPicPr>
          <p:nvPr/>
        </p:nvPicPr>
        <p:blipFill>
          <a:blip r:embed="rId3"/>
          <a:stretch>
            <a:fillRect/>
          </a:stretch>
        </p:blipFill>
        <p:spPr>
          <a:xfrm>
            <a:off x="4582800" y="1756800"/>
            <a:ext cx="4208400" cy="2451600"/>
          </a:xfrm>
          <a:prstGeom prst="rect">
            <a:avLst/>
          </a:prstGeom>
        </p:spPr>
      </p:pic>
      <p:pic>
        <p:nvPicPr>
          <p:cNvPr id="9" name="図 8">
            <a:extLst>
              <a:ext uri="{FF2B5EF4-FFF2-40B4-BE49-F238E27FC236}">
                <a16:creationId xmlns:a16="http://schemas.microsoft.com/office/drawing/2014/main" id="{98DBFACE-6D5B-B5B8-75E9-77173D73FF0E}"/>
              </a:ext>
            </a:extLst>
          </p:cNvPr>
          <p:cNvPicPr>
            <a:picLocks/>
          </p:cNvPicPr>
          <p:nvPr/>
        </p:nvPicPr>
        <p:blipFill>
          <a:blip r:embed="rId4"/>
          <a:stretch>
            <a:fillRect/>
          </a:stretch>
        </p:blipFill>
        <p:spPr>
          <a:xfrm>
            <a:off x="309600" y="1756800"/>
            <a:ext cx="4208400" cy="2451600"/>
          </a:xfrm>
          <a:prstGeom prst="rect">
            <a:avLst/>
          </a:prstGeom>
        </p:spPr>
      </p:pic>
      <p:sp>
        <p:nvSpPr>
          <p:cNvPr id="10" name="テキスト プレースホルダー 2">
            <a:extLst>
              <a:ext uri="{FF2B5EF4-FFF2-40B4-BE49-F238E27FC236}">
                <a16:creationId xmlns:a16="http://schemas.microsoft.com/office/drawing/2014/main" id="{117C9D6F-A145-9489-86BD-ED9951DCAACE}"/>
              </a:ext>
            </a:extLst>
          </p:cNvPr>
          <p:cNvSpPr txBox="1">
            <a:spLocks/>
          </p:cNvSpPr>
          <p:nvPr/>
        </p:nvSpPr>
        <p:spPr>
          <a:xfrm>
            <a:off x="251520" y="1317600"/>
            <a:ext cx="8532480" cy="3378386"/>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物件台帳画面</a:t>
            </a:r>
            <a:r>
              <a:rPr lang="en-US" altLang="ja-JP" sz="1000" b="1" dirty="0">
                <a:solidFill>
                  <a:schemeClr val="tx1">
                    <a:lumMod val="75000"/>
                    <a:lumOff val="25000"/>
                  </a:schemeClr>
                </a:solidFill>
              </a:rPr>
              <a:t>-</a:t>
            </a:r>
            <a:r>
              <a:rPr lang="ja-JP" altLang="en-US" sz="1000" b="1" dirty="0">
                <a:solidFill>
                  <a:schemeClr val="tx1">
                    <a:lumMod val="75000"/>
                    <a:lumOff val="25000"/>
                  </a:schemeClr>
                </a:solidFill>
              </a:rPr>
              <a:t>科目情報画面</a:t>
            </a:r>
            <a:endParaRPr lang="en-US" altLang="ja-JP" sz="1000" b="1" dirty="0">
              <a:solidFill>
                <a:schemeClr val="tx1">
                  <a:lumMod val="75000"/>
                  <a:lumOff val="25000"/>
                </a:schemeClr>
              </a:solidFill>
            </a:endParaRPr>
          </a:p>
          <a:p>
            <a:pPr>
              <a:lnSpc>
                <a:spcPts val="1900"/>
              </a:lnSpc>
              <a:buClr>
                <a:srgbClr val="F9BE00"/>
              </a:buClr>
            </a:pP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11" name="テキスト ボックス 10">
            <a:extLst>
              <a:ext uri="{FF2B5EF4-FFF2-40B4-BE49-F238E27FC236}">
                <a16:creationId xmlns:a16="http://schemas.microsoft.com/office/drawing/2014/main" id="{43C017B0-9918-C4FD-1FDC-4F83EC4DEE71}"/>
              </a:ext>
            </a:extLst>
          </p:cNvPr>
          <p:cNvSpPr txBox="1"/>
          <p:nvPr/>
        </p:nvSpPr>
        <p:spPr>
          <a:xfrm>
            <a:off x="307658" y="1526400"/>
            <a:ext cx="2392134"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リースを構成する部分（リース）</a:t>
            </a:r>
          </a:p>
        </p:txBody>
      </p:sp>
      <p:sp>
        <p:nvSpPr>
          <p:cNvPr id="12" name="テキスト ボックス 11">
            <a:extLst>
              <a:ext uri="{FF2B5EF4-FFF2-40B4-BE49-F238E27FC236}">
                <a16:creationId xmlns:a16="http://schemas.microsoft.com/office/drawing/2014/main" id="{C855DBE3-4FEF-F7ED-E67F-D7B354E6F3BD}"/>
              </a:ext>
            </a:extLst>
          </p:cNvPr>
          <p:cNvSpPr txBox="1"/>
          <p:nvPr/>
        </p:nvSpPr>
        <p:spPr>
          <a:xfrm>
            <a:off x="4592134" y="1526400"/>
            <a:ext cx="2860186"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リースを構成しない</a:t>
            </a:r>
            <a:r>
              <a:rPr lang="ja-JP" altLang="en-US" sz="1000" dirty="0">
                <a:solidFill>
                  <a:schemeClr val="tx1">
                    <a:lumMod val="75000"/>
                    <a:lumOff val="25000"/>
                  </a:schemeClr>
                </a:solidFill>
                <a:latin typeface="+mn-ea"/>
              </a:rPr>
              <a:t>部分</a:t>
            </a:r>
            <a:r>
              <a:rPr kumimoji="1" lang="ja-JP" altLang="en-US" sz="1000" dirty="0">
                <a:solidFill>
                  <a:schemeClr val="tx1">
                    <a:lumMod val="75000"/>
                    <a:lumOff val="25000"/>
                  </a:schemeClr>
                </a:solidFill>
                <a:latin typeface="+mn-ea"/>
              </a:rPr>
              <a:t>（サービス）</a:t>
            </a:r>
          </a:p>
        </p:txBody>
      </p:sp>
      <p:sp>
        <p:nvSpPr>
          <p:cNvPr id="13" name="正方形/長方形 12">
            <a:extLst>
              <a:ext uri="{FF2B5EF4-FFF2-40B4-BE49-F238E27FC236}">
                <a16:creationId xmlns:a16="http://schemas.microsoft.com/office/drawing/2014/main" id="{AF2DF1B9-7C2E-1C41-F6A5-72AA3DD45E4E}"/>
              </a:ext>
            </a:extLst>
          </p:cNvPr>
          <p:cNvSpPr/>
          <p:nvPr/>
        </p:nvSpPr>
        <p:spPr>
          <a:xfrm>
            <a:off x="408693" y="3482518"/>
            <a:ext cx="2111307" cy="2132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15F815A-C8F7-B0D9-EEF6-07767E4C3790}"/>
              </a:ext>
            </a:extLst>
          </p:cNvPr>
          <p:cNvSpPr/>
          <p:nvPr/>
        </p:nvSpPr>
        <p:spPr>
          <a:xfrm>
            <a:off x="4692941" y="3505284"/>
            <a:ext cx="2111307" cy="216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8757268B-48D6-F2A2-D435-EF53BFA94796}"/>
              </a:ext>
            </a:extLst>
          </p:cNvPr>
          <p:cNvCxnSpPr>
            <a:cxnSpLocks/>
          </p:cNvCxnSpPr>
          <p:nvPr/>
        </p:nvCxnSpPr>
        <p:spPr>
          <a:xfrm>
            <a:off x="1583668" y="3677760"/>
            <a:ext cx="0" cy="288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線吹き出し 2 (枠付き) 7">
            <a:extLst>
              <a:ext uri="{FF2B5EF4-FFF2-40B4-BE49-F238E27FC236}">
                <a16:creationId xmlns:a16="http://schemas.microsoft.com/office/drawing/2014/main" id="{011321DA-D8F6-C893-3BDE-EB82182EE77D}"/>
              </a:ext>
            </a:extLst>
          </p:cNvPr>
          <p:cNvSpPr/>
          <p:nvPr/>
        </p:nvSpPr>
        <p:spPr>
          <a:xfrm>
            <a:off x="2087724" y="2556098"/>
            <a:ext cx="2376264" cy="756084"/>
          </a:xfrm>
          <a:prstGeom prst="borderCallout2">
            <a:avLst>
              <a:gd name="adj1" fmla="val 104565"/>
              <a:gd name="adj2" fmla="val 50041"/>
              <a:gd name="adj3" fmla="val 131600"/>
              <a:gd name="adj4" fmla="val 48853"/>
              <a:gd name="adj5" fmla="val 192180"/>
              <a:gd name="adj6" fmla="val 322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リース物件の場合は、</a:t>
            </a:r>
            <a:endParaRPr lang="en-US" altLang="ja-JP" sz="900" dirty="0"/>
          </a:p>
          <a:p>
            <a:r>
              <a:rPr lang="ja-JP" altLang="en-US" sz="900" dirty="0"/>
              <a:t>「サービス費用（非製造）」</a:t>
            </a:r>
            <a:endParaRPr lang="en-US" altLang="ja-JP" sz="900" dirty="0"/>
          </a:p>
          <a:p>
            <a:r>
              <a:rPr lang="ja-JP" altLang="en-US" sz="900" dirty="0"/>
              <a:t>「サービス費用（製造）」</a:t>
            </a:r>
            <a:endParaRPr lang="en-US" altLang="ja-JP" sz="900" dirty="0"/>
          </a:p>
          <a:p>
            <a:r>
              <a:rPr lang="ja-JP" altLang="en-US" sz="900" dirty="0"/>
              <a:t>は未設定でも問題ございません</a:t>
            </a:r>
            <a:endParaRPr lang="en-US" altLang="ja-JP" sz="900" dirty="0"/>
          </a:p>
        </p:txBody>
      </p:sp>
      <p:cxnSp>
        <p:nvCxnSpPr>
          <p:cNvPr id="27" name="直線矢印コネクタ 26">
            <a:extLst>
              <a:ext uri="{FF2B5EF4-FFF2-40B4-BE49-F238E27FC236}">
                <a16:creationId xmlns:a16="http://schemas.microsoft.com/office/drawing/2014/main" id="{F1251ADB-2975-0219-539C-ACBC353505BE}"/>
              </a:ext>
            </a:extLst>
          </p:cNvPr>
          <p:cNvCxnSpPr>
            <a:cxnSpLocks/>
            <a:stCxn id="14" idx="2"/>
          </p:cNvCxnSpPr>
          <p:nvPr/>
        </p:nvCxnSpPr>
        <p:spPr>
          <a:xfrm flipH="1">
            <a:off x="5748594" y="3721284"/>
            <a:ext cx="1" cy="288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97CB48C9-8CBE-4331-012E-F3773BF4C06C}"/>
              </a:ext>
            </a:extLst>
          </p:cNvPr>
          <p:cNvPicPr>
            <a:picLocks noChangeAspect="1"/>
          </p:cNvPicPr>
          <p:nvPr/>
        </p:nvPicPr>
        <p:blipFill>
          <a:blip r:embed="rId5"/>
          <a:stretch>
            <a:fillRect/>
          </a:stretch>
        </p:blipFill>
        <p:spPr>
          <a:xfrm>
            <a:off x="456203" y="4000474"/>
            <a:ext cx="3143689" cy="333422"/>
          </a:xfrm>
          <a:prstGeom prst="rect">
            <a:avLst/>
          </a:prstGeom>
          <a:ln>
            <a:solidFill>
              <a:schemeClr val="tx1"/>
            </a:solidFill>
          </a:ln>
        </p:spPr>
      </p:pic>
      <p:pic>
        <p:nvPicPr>
          <p:cNvPr id="29" name="図 28">
            <a:extLst>
              <a:ext uri="{FF2B5EF4-FFF2-40B4-BE49-F238E27FC236}">
                <a16:creationId xmlns:a16="http://schemas.microsoft.com/office/drawing/2014/main" id="{91E999B2-0879-7C69-6BA0-E27240D44897}"/>
              </a:ext>
            </a:extLst>
          </p:cNvPr>
          <p:cNvPicPr>
            <a:picLocks noChangeAspect="1"/>
          </p:cNvPicPr>
          <p:nvPr/>
        </p:nvPicPr>
        <p:blipFill>
          <a:blip r:embed="rId6"/>
          <a:stretch>
            <a:fillRect/>
          </a:stretch>
        </p:blipFill>
        <p:spPr>
          <a:xfrm>
            <a:off x="4679600" y="4008930"/>
            <a:ext cx="3924848" cy="342948"/>
          </a:xfrm>
          <a:prstGeom prst="rect">
            <a:avLst/>
          </a:prstGeom>
          <a:ln>
            <a:solidFill>
              <a:schemeClr val="tx1"/>
            </a:solidFill>
          </a:ln>
        </p:spPr>
      </p:pic>
      <p:sp>
        <p:nvSpPr>
          <p:cNvPr id="30" name="正方形/長方形 29">
            <a:extLst>
              <a:ext uri="{FF2B5EF4-FFF2-40B4-BE49-F238E27FC236}">
                <a16:creationId xmlns:a16="http://schemas.microsoft.com/office/drawing/2014/main" id="{12DD38D5-2937-6D46-D078-262F215D4047}"/>
              </a:ext>
            </a:extLst>
          </p:cNvPr>
          <p:cNvSpPr/>
          <p:nvPr/>
        </p:nvSpPr>
        <p:spPr>
          <a:xfrm>
            <a:off x="448993" y="3989202"/>
            <a:ext cx="3150899" cy="34469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A8E1A17-9214-EDCF-C2E6-464B5401C343}"/>
              </a:ext>
            </a:extLst>
          </p:cNvPr>
          <p:cNvSpPr/>
          <p:nvPr/>
        </p:nvSpPr>
        <p:spPr>
          <a:xfrm>
            <a:off x="4644008" y="3991838"/>
            <a:ext cx="3996000" cy="3780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線吹き出し 2 (枠付き) 7">
            <a:extLst>
              <a:ext uri="{FF2B5EF4-FFF2-40B4-BE49-F238E27FC236}">
                <a16:creationId xmlns:a16="http://schemas.microsoft.com/office/drawing/2014/main" id="{199649B3-6340-BC0C-C645-AB72C663B5B3}"/>
              </a:ext>
            </a:extLst>
          </p:cNvPr>
          <p:cNvSpPr/>
          <p:nvPr/>
        </p:nvSpPr>
        <p:spPr>
          <a:xfrm>
            <a:off x="6264188" y="2391730"/>
            <a:ext cx="2376264" cy="878092"/>
          </a:xfrm>
          <a:prstGeom prst="borderCallout2">
            <a:avLst>
              <a:gd name="adj1" fmla="val 104565"/>
              <a:gd name="adj2" fmla="val 50041"/>
              <a:gd name="adj3" fmla="val 131600"/>
              <a:gd name="adj4" fmla="val 48853"/>
              <a:gd name="adj5" fmla="val 185739"/>
              <a:gd name="adj6" fmla="val 319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サービス物件の場合は、</a:t>
            </a:r>
            <a:endParaRPr lang="en-US" altLang="ja-JP" sz="900" dirty="0"/>
          </a:p>
          <a:p>
            <a:r>
              <a:rPr lang="ja-JP" altLang="en-US" sz="900" dirty="0"/>
              <a:t>「サービス費用（非製造）」</a:t>
            </a:r>
            <a:endParaRPr lang="en-US" altLang="ja-JP" sz="900" dirty="0"/>
          </a:p>
          <a:p>
            <a:r>
              <a:rPr lang="ja-JP" altLang="en-US" sz="900" dirty="0"/>
              <a:t>「サービス費用（製造）」</a:t>
            </a:r>
            <a:endParaRPr lang="en-US" altLang="ja-JP" sz="900" dirty="0"/>
          </a:p>
          <a:p>
            <a:r>
              <a:rPr lang="ja-JP" altLang="en-US" sz="900" dirty="0"/>
              <a:t>にサービス費用計上科目を設定します</a:t>
            </a:r>
            <a:endParaRPr lang="en-US" altLang="ja-JP" sz="900" dirty="0"/>
          </a:p>
          <a:p>
            <a:r>
              <a:rPr lang="ja-JP" altLang="en-US" sz="900" dirty="0"/>
              <a:t>ただし、賃貸借リースの仕訳を作成しない場合は、設定不要です</a:t>
            </a:r>
            <a:endParaRPr lang="en-US" altLang="ja-JP" sz="900" dirty="0"/>
          </a:p>
        </p:txBody>
      </p:sp>
      <p:sp>
        <p:nvSpPr>
          <p:cNvPr id="33" name="テキスト ボックス 32">
            <a:extLst>
              <a:ext uri="{FF2B5EF4-FFF2-40B4-BE49-F238E27FC236}">
                <a16:creationId xmlns:a16="http://schemas.microsoft.com/office/drawing/2014/main" id="{956C7A36-C22B-3166-E18C-BF660F2A95C5}"/>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■リースを構成しない部分を含むリース契約での、各画面の会計処理と取引分類の設定について</a:t>
            </a:r>
            <a:endParaRPr kumimoji="1" lang="ja-JP" altLang="en-US" sz="1200" b="1" dirty="0"/>
          </a:p>
        </p:txBody>
      </p:sp>
      <p:sp>
        <p:nvSpPr>
          <p:cNvPr id="7" name="タイトル 3">
            <a:extLst>
              <a:ext uri="{FF2B5EF4-FFF2-40B4-BE49-F238E27FC236}">
                <a16:creationId xmlns:a16="http://schemas.microsoft.com/office/drawing/2014/main" id="{67DA4AB4-DECA-2AF4-E0AB-9CF473D5F8A6}"/>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cxnSp>
        <p:nvCxnSpPr>
          <p:cNvPr id="17" name="直線コネクタ 16">
            <a:extLst>
              <a:ext uri="{FF2B5EF4-FFF2-40B4-BE49-F238E27FC236}">
                <a16:creationId xmlns:a16="http://schemas.microsoft.com/office/drawing/2014/main" id="{02514DEB-1B1D-C96D-6ED6-0B896AF779DA}"/>
              </a:ext>
            </a:extLst>
          </p:cNvPr>
          <p:cNvCxnSpPr/>
          <p:nvPr/>
        </p:nvCxnSpPr>
        <p:spPr>
          <a:xfrm>
            <a:off x="4554000" y="1443600"/>
            <a:ext cx="0" cy="325238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フッター プレースホルダー 4">
            <a:extLst>
              <a:ext uri="{FF2B5EF4-FFF2-40B4-BE49-F238E27FC236}">
                <a16:creationId xmlns:a16="http://schemas.microsoft.com/office/drawing/2014/main" id="{51790AEC-727B-A57B-C440-3F096E7F4A50}"/>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457690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04A27-3EA5-C904-7C72-3E9F2386771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5E8ED6-9C0C-4DB1-66D8-EBB7A0FBB106}"/>
              </a:ext>
            </a:extLst>
          </p:cNvPr>
          <p:cNvSpPr>
            <a:spLocks noGrp="1"/>
          </p:cNvSpPr>
          <p:nvPr>
            <p:ph type="sldNum" sz="quarter" idx="12"/>
          </p:nvPr>
        </p:nvSpPr>
        <p:spPr/>
        <p:txBody>
          <a:bodyPr/>
          <a:lstStyle/>
          <a:p>
            <a:fld id="{78AE49ED-73EF-499C-8307-28EB0E7CF529}" type="slidenum">
              <a:rPr kumimoji="1" lang="ja-JP" altLang="en-US" smtClean="0"/>
              <a:t>62</a:t>
            </a:fld>
            <a:endParaRPr kumimoji="1" lang="ja-JP" altLang="en-US" dirty="0"/>
          </a:p>
        </p:txBody>
      </p:sp>
      <p:pic>
        <p:nvPicPr>
          <p:cNvPr id="3" name="図 2">
            <a:extLst>
              <a:ext uri="{FF2B5EF4-FFF2-40B4-BE49-F238E27FC236}">
                <a16:creationId xmlns:a16="http://schemas.microsoft.com/office/drawing/2014/main" id="{D5DC4326-7785-CB53-BF20-74B3F54213AB}"/>
              </a:ext>
            </a:extLst>
          </p:cNvPr>
          <p:cNvPicPr>
            <a:picLocks/>
          </p:cNvPicPr>
          <p:nvPr/>
        </p:nvPicPr>
        <p:blipFill>
          <a:blip r:embed="rId3"/>
          <a:stretch>
            <a:fillRect/>
          </a:stretch>
        </p:blipFill>
        <p:spPr>
          <a:xfrm>
            <a:off x="309600" y="1756800"/>
            <a:ext cx="4208400" cy="2451600"/>
          </a:xfrm>
          <a:prstGeom prst="rect">
            <a:avLst/>
          </a:prstGeom>
        </p:spPr>
      </p:pic>
      <p:sp>
        <p:nvSpPr>
          <p:cNvPr id="6" name="テキスト プレースホルダー 2">
            <a:extLst>
              <a:ext uri="{FF2B5EF4-FFF2-40B4-BE49-F238E27FC236}">
                <a16:creationId xmlns:a16="http://schemas.microsoft.com/office/drawing/2014/main" id="{C6B1FDFF-2C05-FD1F-A743-817CA82C3BE0}"/>
              </a:ext>
            </a:extLst>
          </p:cNvPr>
          <p:cNvSpPr txBox="1">
            <a:spLocks/>
          </p:cNvSpPr>
          <p:nvPr/>
        </p:nvSpPr>
        <p:spPr>
          <a:xfrm>
            <a:off x="251520" y="1317600"/>
            <a:ext cx="8532480" cy="36004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固定資産入力画面</a:t>
            </a:r>
            <a:endParaRPr lang="en-US" altLang="ja-JP" sz="1000" b="1" dirty="0">
              <a:solidFill>
                <a:schemeClr val="tx1">
                  <a:lumMod val="75000"/>
                  <a:lumOff val="25000"/>
                </a:schemeClr>
              </a:solidFill>
            </a:endParaRPr>
          </a:p>
          <a:p>
            <a:pPr>
              <a:lnSpc>
                <a:spcPts val="1900"/>
              </a:lnSpc>
              <a:buClr>
                <a:srgbClr val="F9BE00"/>
              </a:buClr>
            </a:pP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BF2CD2E0-C207-877C-BE0D-4D62FBD15355}"/>
              </a:ext>
            </a:extLst>
          </p:cNvPr>
          <p:cNvSpPr txBox="1"/>
          <p:nvPr/>
        </p:nvSpPr>
        <p:spPr>
          <a:xfrm>
            <a:off x="307658" y="1526400"/>
            <a:ext cx="2392134"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リースを構成する部分（リース）</a:t>
            </a:r>
          </a:p>
        </p:txBody>
      </p:sp>
      <p:sp>
        <p:nvSpPr>
          <p:cNvPr id="8" name="テキスト ボックス 7">
            <a:extLst>
              <a:ext uri="{FF2B5EF4-FFF2-40B4-BE49-F238E27FC236}">
                <a16:creationId xmlns:a16="http://schemas.microsoft.com/office/drawing/2014/main" id="{31BCAB9D-84BB-3A63-D0BA-E310231230FF}"/>
              </a:ext>
            </a:extLst>
          </p:cNvPr>
          <p:cNvSpPr txBox="1"/>
          <p:nvPr/>
        </p:nvSpPr>
        <p:spPr>
          <a:xfrm>
            <a:off x="4592134" y="1526400"/>
            <a:ext cx="2860186"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リースを構成しない部分（サービス）</a:t>
            </a:r>
          </a:p>
        </p:txBody>
      </p:sp>
      <p:sp>
        <p:nvSpPr>
          <p:cNvPr id="9" name="線吹き出し 2 (枠付き) 7">
            <a:extLst>
              <a:ext uri="{FF2B5EF4-FFF2-40B4-BE49-F238E27FC236}">
                <a16:creationId xmlns:a16="http://schemas.microsoft.com/office/drawing/2014/main" id="{68347D1B-393C-4A87-7151-EBC6DC153AAD}"/>
              </a:ext>
            </a:extLst>
          </p:cNvPr>
          <p:cNvSpPr/>
          <p:nvPr/>
        </p:nvSpPr>
        <p:spPr>
          <a:xfrm>
            <a:off x="4932500" y="2609095"/>
            <a:ext cx="3491500" cy="5867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サービス物件の場合は</a:t>
            </a:r>
            <a:endParaRPr lang="en-US" altLang="ja-JP" sz="900" dirty="0"/>
          </a:p>
          <a:p>
            <a:r>
              <a:rPr lang="ja-JP" altLang="en-US" sz="900" dirty="0"/>
              <a:t>「賃貸借処理」のため、固定資産情報は登録しません</a:t>
            </a:r>
            <a:endParaRPr lang="en-US" altLang="ja-JP" sz="900" dirty="0"/>
          </a:p>
        </p:txBody>
      </p:sp>
      <p:sp>
        <p:nvSpPr>
          <p:cNvPr id="10" name="線吹き出し 2 (枠付き) 7">
            <a:extLst>
              <a:ext uri="{FF2B5EF4-FFF2-40B4-BE49-F238E27FC236}">
                <a16:creationId xmlns:a16="http://schemas.microsoft.com/office/drawing/2014/main" id="{C1D43161-EDFB-41D7-9878-7D0006CD2952}"/>
              </a:ext>
            </a:extLst>
          </p:cNvPr>
          <p:cNvSpPr/>
          <p:nvPr/>
        </p:nvSpPr>
        <p:spPr>
          <a:xfrm>
            <a:off x="720000" y="2609094"/>
            <a:ext cx="3491500" cy="5867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リース物件の場合は</a:t>
            </a:r>
            <a:endParaRPr lang="en-US" altLang="ja-JP" sz="900" dirty="0"/>
          </a:p>
          <a:p>
            <a:r>
              <a:rPr lang="ja-JP" altLang="en-US" sz="900" dirty="0"/>
              <a:t>「売買処理」のため、固定資産情報を登録します</a:t>
            </a:r>
            <a:endParaRPr lang="en-US" altLang="ja-JP" sz="900" dirty="0"/>
          </a:p>
        </p:txBody>
      </p:sp>
      <p:cxnSp>
        <p:nvCxnSpPr>
          <p:cNvPr id="11" name="直線コネクタ 10">
            <a:extLst>
              <a:ext uri="{FF2B5EF4-FFF2-40B4-BE49-F238E27FC236}">
                <a16:creationId xmlns:a16="http://schemas.microsoft.com/office/drawing/2014/main" id="{D9C9D821-D3A8-CFAD-ED1B-156C5E333EB8}"/>
              </a:ext>
            </a:extLst>
          </p:cNvPr>
          <p:cNvCxnSpPr/>
          <p:nvPr/>
        </p:nvCxnSpPr>
        <p:spPr>
          <a:xfrm>
            <a:off x="4554000" y="1731632"/>
            <a:ext cx="0" cy="29160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3081D5F-6BDE-B367-8F8D-26ABD2FC28C3}"/>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■リースを構成しない部分を含むリース契約での、各画面の会計処理と取引分類の設定について</a:t>
            </a:r>
            <a:endParaRPr kumimoji="1" lang="ja-JP" altLang="en-US" sz="1200" b="1" dirty="0"/>
          </a:p>
        </p:txBody>
      </p:sp>
      <p:sp>
        <p:nvSpPr>
          <p:cNvPr id="15" name="タイトル 3">
            <a:extLst>
              <a:ext uri="{FF2B5EF4-FFF2-40B4-BE49-F238E27FC236}">
                <a16:creationId xmlns:a16="http://schemas.microsoft.com/office/drawing/2014/main" id="{78626049-E3C8-942C-E141-5D10AEF129D7}"/>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AF7BDCBD-BE15-F21F-7EE7-992B45C943D4}"/>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3" name="正方形/長方形 12">
            <a:extLst>
              <a:ext uri="{FF2B5EF4-FFF2-40B4-BE49-F238E27FC236}">
                <a16:creationId xmlns:a16="http://schemas.microsoft.com/office/drawing/2014/main" id="{C1F47FF3-AB5A-3A23-7C62-B2AF09B3DD05}"/>
              </a:ext>
            </a:extLst>
          </p:cNvPr>
          <p:cNvSpPr/>
          <p:nvPr/>
        </p:nvSpPr>
        <p:spPr>
          <a:xfrm>
            <a:off x="504000" y="1760133"/>
            <a:ext cx="1512000"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4" name="正方形/長方形 13">
            <a:extLst>
              <a:ext uri="{FF2B5EF4-FFF2-40B4-BE49-F238E27FC236}">
                <a16:creationId xmlns:a16="http://schemas.microsoft.com/office/drawing/2014/main" id="{3A827A46-E272-C39F-FBCC-05BF674435DE}"/>
              </a:ext>
            </a:extLst>
          </p:cNvPr>
          <p:cNvSpPr/>
          <p:nvPr/>
        </p:nvSpPr>
        <p:spPr>
          <a:xfrm>
            <a:off x="3643200" y="1857600"/>
            <a:ext cx="4680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4118316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685D3-C773-1086-0728-956CE132A46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DCBF855-EE75-5F84-4404-CD630987A2C1}"/>
              </a:ext>
            </a:extLst>
          </p:cNvPr>
          <p:cNvSpPr>
            <a:spLocks noGrp="1"/>
          </p:cNvSpPr>
          <p:nvPr>
            <p:ph type="sldNum" sz="quarter" idx="12"/>
          </p:nvPr>
        </p:nvSpPr>
        <p:spPr/>
        <p:txBody>
          <a:bodyPr/>
          <a:lstStyle/>
          <a:p>
            <a:fld id="{78AE49ED-73EF-499C-8307-28EB0E7CF529}" type="slidenum">
              <a:rPr kumimoji="1" lang="ja-JP" altLang="en-US" smtClean="0"/>
              <a:t>63</a:t>
            </a:fld>
            <a:endParaRPr kumimoji="1" lang="ja-JP" altLang="en-US" dirty="0"/>
          </a:p>
        </p:txBody>
      </p:sp>
      <p:pic>
        <p:nvPicPr>
          <p:cNvPr id="3" name="図 2">
            <a:extLst>
              <a:ext uri="{FF2B5EF4-FFF2-40B4-BE49-F238E27FC236}">
                <a16:creationId xmlns:a16="http://schemas.microsoft.com/office/drawing/2014/main" id="{B9FA33C7-44B3-B437-654D-3AE4D080EDC2}"/>
              </a:ext>
            </a:extLst>
          </p:cNvPr>
          <p:cNvPicPr>
            <a:picLocks/>
          </p:cNvPicPr>
          <p:nvPr/>
        </p:nvPicPr>
        <p:blipFill>
          <a:blip r:embed="rId3"/>
          <a:stretch>
            <a:fillRect/>
          </a:stretch>
        </p:blipFill>
        <p:spPr>
          <a:xfrm>
            <a:off x="309600" y="1756800"/>
            <a:ext cx="4208400" cy="2451600"/>
          </a:xfrm>
          <a:prstGeom prst="rect">
            <a:avLst/>
          </a:prstGeom>
        </p:spPr>
      </p:pic>
      <p:sp>
        <p:nvSpPr>
          <p:cNvPr id="6" name="テキスト プレースホルダー 2">
            <a:extLst>
              <a:ext uri="{FF2B5EF4-FFF2-40B4-BE49-F238E27FC236}">
                <a16:creationId xmlns:a16="http://schemas.microsoft.com/office/drawing/2014/main" id="{8627DDAD-81F3-5A4A-998E-8B2B85B94195}"/>
              </a:ext>
            </a:extLst>
          </p:cNvPr>
          <p:cNvSpPr txBox="1">
            <a:spLocks/>
          </p:cNvSpPr>
          <p:nvPr/>
        </p:nvSpPr>
        <p:spPr>
          <a:xfrm>
            <a:off x="251520" y="1317600"/>
            <a:ext cx="8532480" cy="36004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台帳画面</a:t>
            </a:r>
            <a:endParaRPr lang="en-US" altLang="ja-JP" sz="1000" b="1" dirty="0">
              <a:solidFill>
                <a:schemeClr val="tx1">
                  <a:lumMod val="75000"/>
                  <a:lumOff val="25000"/>
                </a:schemeClr>
              </a:solidFill>
            </a:endParaRPr>
          </a:p>
          <a:p>
            <a:pPr>
              <a:lnSpc>
                <a:spcPts val="1900"/>
              </a:lnSpc>
              <a:buClr>
                <a:srgbClr val="F9BE00"/>
              </a:buClr>
            </a:pP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96A89336-28E3-11F9-AE84-79756EDB628C}"/>
              </a:ext>
            </a:extLst>
          </p:cNvPr>
          <p:cNvSpPr txBox="1"/>
          <p:nvPr/>
        </p:nvSpPr>
        <p:spPr>
          <a:xfrm>
            <a:off x="307658" y="1526400"/>
            <a:ext cx="2392134"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リースを構成する部分（リース）</a:t>
            </a:r>
          </a:p>
        </p:txBody>
      </p:sp>
      <p:sp>
        <p:nvSpPr>
          <p:cNvPr id="8" name="テキスト ボックス 7">
            <a:extLst>
              <a:ext uri="{FF2B5EF4-FFF2-40B4-BE49-F238E27FC236}">
                <a16:creationId xmlns:a16="http://schemas.microsoft.com/office/drawing/2014/main" id="{7951DE00-48B7-27C2-D10B-B780942ADC32}"/>
              </a:ext>
            </a:extLst>
          </p:cNvPr>
          <p:cNvSpPr txBox="1"/>
          <p:nvPr/>
        </p:nvSpPr>
        <p:spPr>
          <a:xfrm>
            <a:off x="4592134" y="1526400"/>
            <a:ext cx="2860186" cy="246221"/>
          </a:xfrm>
          <a:prstGeom prst="rect">
            <a:avLst/>
          </a:prstGeom>
          <a:noFill/>
        </p:spPr>
        <p:txBody>
          <a:bodyPr wrap="square" rtlCol="0">
            <a:spAutoFit/>
          </a:bodyPr>
          <a:lstStyle/>
          <a:p>
            <a:r>
              <a:rPr kumimoji="1" lang="ja-JP" altLang="en-US" sz="1000" dirty="0">
                <a:solidFill>
                  <a:schemeClr val="tx1">
                    <a:lumMod val="75000"/>
                    <a:lumOff val="25000"/>
                  </a:schemeClr>
                </a:solidFill>
                <a:latin typeface="+mn-ea"/>
              </a:rPr>
              <a:t>リースを構成しない部分（サービス）</a:t>
            </a:r>
          </a:p>
        </p:txBody>
      </p:sp>
      <p:sp>
        <p:nvSpPr>
          <p:cNvPr id="9" name="線吹き出し 2 (枠付き) 7">
            <a:extLst>
              <a:ext uri="{FF2B5EF4-FFF2-40B4-BE49-F238E27FC236}">
                <a16:creationId xmlns:a16="http://schemas.microsoft.com/office/drawing/2014/main" id="{B7E3B889-BF6D-29F8-B914-2B3884FD167E}"/>
              </a:ext>
            </a:extLst>
          </p:cNvPr>
          <p:cNvSpPr/>
          <p:nvPr/>
        </p:nvSpPr>
        <p:spPr>
          <a:xfrm>
            <a:off x="2123728" y="2789426"/>
            <a:ext cx="2376264" cy="756084"/>
          </a:xfrm>
          <a:prstGeom prst="borderCallout2">
            <a:avLst>
              <a:gd name="adj1" fmla="val 104565"/>
              <a:gd name="adj2" fmla="val 50041"/>
              <a:gd name="adj3" fmla="val 131600"/>
              <a:gd name="adj4" fmla="val 48853"/>
              <a:gd name="adj5" fmla="val 192180"/>
              <a:gd name="adj6" fmla="val 3229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該当する取引分類判定区分を指定します</a:t>
            </a:r>
            <a:endParaRPr lang="en-US" altLang="ja-JP" sz="900" dirty="0"/>
          </a:p>
        </p:txBody>
      </p:sp>
      <p:sp>
        <p:nvSpPr>
          <p:cNvPr id="10" name="線吹き出し 2 (枠付き) 7">
            <a:extLst>
              <a:ext uri="{FF2B5EF4-FFF2-40B4-BE49-F238E27FC236}">
                <a16:creationId xmlns:a16="http://schemas.microsoft.com/office/drawing/2014/main" id="{03136525-B634-53B4-FC3B-EE32B246ECCF}"/>
              </a:ext>
            </a:extLst>
          </p:cNvPr>
          <p:cNvSpPr/>
          <p:nvPr/>
        </p:nvSpPr>
        <p:spPr>
          <a:xfrm>
            <a:off x="4932500" y="2790000"/>
            <a:ext cx="3491500" cy="5867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サービス物件の場合は</a:t>
            </a:r>
            <a:endParaRPr lang="en-US" altLang="ja-JP" sz="900" dirty="0"/>
          </a:p>
          <a:p>
            <a:r>
              <a:rPr lang="ja-JP" altLang="en-US" sz="900" dirty="0"/>
              <a:t>「賃貸借処理」のため、固定資産情報は登録しません</a:t>
            </a:r>
            <a:endParaRPr lang="en-US" altLang="ja-JP" sz="900" dirty="0"/>
          </a:p>
        </p:txBody>
      </p:sp>
      <p:pic>
        <p:nvPicPr>
          <p:cNvPr id="11" name="図 10">
            <a:extLst>
              <a:ext uri="{FF2B5EF4-FFF2-40B4-BE49-F238E27FC236}">
                <a16:creationId xmlns:a16="http://schemas.microsoft.com/office/drawing/2014/main" id="{60DE5522-58C3-3560-EE64-CDCA9E6E6ABC}"/>
              </a:ext>
            </a:extLst>
          </p:cNvPr>
          <p:cNvPicPr>
            <a:picLocks noChangeAspect="1"/>
          </p:cNvPicPr>
          <p:nvPr/>
        </p:nvPicPr>
        <p:blipFill>
          <a:blip r:embed="rId4"/>
          <a:stretch>
            <a:fillRect/>
          </a:stretch>
        </p:blipFill>
        <p:spPr>
          <a:xfrm>
            <a:off x="216506" y="4166625"/>
            <a:ext cx="4281132" cy="248065"/>
          </a:xfrm>
          <a:prstGeom prst="rect">
            <a:avLst/>
          </a:prstGeom>
          <a:ln>
            <a:solidFill>
              <a:schemeClr val="tx1"/>
            </a:solidFill>
          </a:ln>
        </p:spPr>
      </p:pic>
      <p:sp>
        <p:nvSpPr>
          <p:cNvPr id="12" name="正方形/長方形 11">
            <a:extLst>
              <a:ext uri="{FF2B5EF4-FFF2-40B4-BE49-F238E27FC236}">
                <a16:creationId xmlns:a16="http://schemas.microsoft.com/office/drawing/2014/main" id="{EC0E7122-CE51-6D2A-0E77-86654D22FF54}"/>
              </a:ext>
            </a:extLst>
          </p:cNvPr>
          <p:cNvSpPr/>
          <p:nvPr/>
        </p:nvSpPr>
        <p:spPr>
          <a:xfrm>
            <a:off x="395535" y="3754532"/>
            <a:ext cx="2304000" cy="2132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206D9AA-D046-A943-DD75-9E4C99B531F9}"/>
              </a:ext>
            </a:extLst>
          </p:cNvPr>
          <p:cNvSpPr/>
          <p:nvPr/>
        </p:nvSpPr>
        <p:spPr>
          <a:xfrm>
            <a:off x="215516" y="4140000"/>
            <a:ext cx="4266035" cy="288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7F35968C-D2ED-1673-85FD-C8830DEF6DBB}"/>
              </a:ext>
            </a:extLst>
          </p:cNvPr>
          <p:cNvCxnSpPr>
            <a:cxnSpLocks/>
          </p:cNvCxnSpPr>
          <p:nvPr/>
        </p:nvCxnSpPr>
        <p:spPr>
          <a:xfrm>
            <a:off x="1943708" y="3967805"/>
            <a:ext cx="0" cy="180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31159E0-2438-154E-832C-CEA3D06E9091}"/>
              </a:ext>
            </a:extLst>
          </p:cNvPr>
          <p:cNvCxnSpPr/>
          <p:nvPr/>
        </p:nvCxnSpPr>
        <p:spPr>
          <a:xfrm>
            <a:off x="4554000" y="1443600"/>
            <a:ext cx="0" cy="32040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5CD7C3F-0629-CEC8-B8F0-59AAC56BD25E}"/>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■リースを構成しない部分を含むリース契約での、各画面の会計処理と取引分類の設定について</a:t>
            </a:r>
            <a:endParaRPr kumimoji="1" lang="ja-JP" altLang="en-US" sz="1200" b="1" dirty="0"/>
          </a:p>
        </p:txBody>
      </p:sp>
      <p:sp>
        <p:nvSpPr>
          <p:cNvPr id="19" name="タイトル 3">
            <a:extLst>
              <a:ext uri="{FF2B5EF4-FFF2-40B4-BE49-F238E27FC236}">
                <a16:creationId xmlns:a16="http://schemas.microsoft.com/office/drawing/2014/main" id="{B9686832-AA47-2701-C957-815BEE8E81D2}"/>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B7C52516-3F3A-E277-6E6D-CB6A3A1BA94A}"/>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843019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09A9-92A7-6377-AB8E-3F9E63A2CB4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060DD1-A09D-3962-240D-2133D6CBF19C}"/>
              </a:ext>
            </a:extLst>
          </p:cNvPr>
          <p:cNvSpPr>
            <a:spLocks noGrp="1"/>
          </p:cNvSpPr>
          <p:nvPr>
            <p:ph type="sldNum" sz="quarter" idx="12"/>
          </p:nvPr>
        </p:nvSpPr>
        <p:spPr/>
        <p:txBody>
          <a:bodyPr/>
          <a:lstStyle/>
          <a:p>
            <a:fld id="{78AE49ED-73EF-499C-8307-28EB0E7CF529}" type="slidenum">
              <a:rPr kumimoji="1" lang="ja-JP" altLang="en-US" smtClean="0"/>
              <a:t>64</a:t>
            </a:fld>
            <a:endParaRPr kumimoji="1" lang="ja-JP" altLang="en-US" dirty="0"/>
          </a:p>
        </p:txBody>
      </p:sp>
      <p:pic>
        <p:nvPicPr>
          <p:cNvPr id="3" name="図 2">
            <a:extLst>
              <a:ext uri="{FF2B5EF4-FFF2-40B4-BE49-F238E27FC236}">
                <a16:creationId xmlns:a16="http://schemas.microsoft.com/office/drawing/2014/main" id="{21123B3E-6D0F-B1A1-95D3-9AE4A3BCAED0}"/>
              </a:ext>
            </a:extLst>
          </p:cNvPr>
          <p:cNvPicPr>
            <a:picLocks/>
          </p:cNvPicPr>
          <p:nvPr/>
        </p:nvPicPr>
        <p:blipFill>
          <a:blip r:embed="rId3"/>
          <a:stretch>
            <a:fillRect/>
          </a:stretch>
        </p:blipFill>
        <p:spPr>
          <a:xfrm>
            <a:off x="360000" y="1526400"/>
            <a:ext cx="6249600" cy="2894400"/>
          </a:xfrm>
          <a:prstGeom prst="rect">
            <a:avLst/>
          </a:prstGeom>
        </p:spPr>
      </p:pic>
      <p:pic>
        <p:nvPicPr>
          <p:cNvPr id="6" name="図 5">
            <a:extLst>
              <a:ext uri="{FF2B5EF4-FFF2-40B4-BE49-F238E27FC236}">
                <a16:creationId xmlns:a16="http://schemas.microsoft.com/office/drawing/2014/main" id="{666B684B-A3E5-D85A-EE24-9EF868317B40}"/>
              </a:ext>
            </a:extLst>
          </p:cNvPr>
          <p:cNvPicPr>
            <a:picLocks/>
          </p:cNvPicPr>
          <p:nvPr/>
        </p:nvPicPr>
        <p:blipFill>
          <a:blip r:embed="rId4"/>
          <a:stretch>
            <a:fillRect/>
          </a:stretch>
        </p:blipFill>
        <p:spPr>
          <a:xfrm>
            <a:off x="360000" y="3947182"/>
            <a:ext cx="6544800" cy="712800"/>
          </a:xfrm>
          <a:prstGeom prst="rect">
            <a:avLst/>
          </a:prstGeom>
          <a:ln>
            <a:solidFill>
              <a:schemeClr val="tx1"/>
            </a:solidFill>
          </a:ln>
        </p:spPr>
      </p:pic>
      <p:sp>
        <p:nvSpPr>
          <p:cNvPr id="7" name="テキスト プレースホルダー 2">
            <a:extLst>
              <a:ext uri="{FF2B5EF4-FFF2-40B4-BE49-F238E27FC236}">
                <a16:creationId xmlns:a16="http://schemas.microsoft.com/office/drawing/2014/main" id="{A00C1791-E5B7-81D3-E8CD-031495871988}"/>
              </a:ext>
            </a:extLst>
          </p:cNvPr>
          <p:cNvSpPr txBox="1">
            <a:spLocks/>
          </p:cNvSpPr>
          <p:nvPr/>
        </p:nvSpPr>
        <p:spPr>
          <a:xfrm>
            <a:off x="251520" y="1317600"/>
            <a:ext cx="8532480" cy="36004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契約画面</a:t>
            </a:r>
            <a:endParaRPr lang="en-US" altLang="ja-JP" sz="1000" b="1" dirty="0">
              <a:solidFill>
                <a:schemeClr val="tx1">
                  <a:lumMod val="75000"/>
                  <a:lumOff val="25000"/>
                </a:schemeClr>
              </a:solidFill>
            </a:endParaRPr>
          </a:p>
          <a:p>
            <a:pPr>
              <a:lnSpc>
                <a:spcPts val="1900"/>
              </a:lnSpc>
              <a:buClr>
                <a:srgbClr val="F9BE00"/>
              </a:buClr>
            </a:pP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cxnSp>
        <p:nvCxnSpPr>
          <p:cNvPr id="8" name="直線矢印コネクタ 7">
            <a:extLst>
              <a:ext uri="{FF2B5EF4-FFF2-40B4-BE49-F238E27FC236}">
                <a16:creationId xmlns:a16="http://schemas.microsoft.com/office/drawing/2014/main" id="{AA48C597-7000-93DF-0C7F-B6C7B923B272}"/>
              </a:ext>
            </a:extLst>
          </p:cNvPr>
          <p:cNvCxnSpPr>
            <a:cxnSpLocks/>
          </p:cNvCxnSpPr>
          <p:nvPr/>
        </p:nvCxnSpPr>
        <p:spPr>
          <a:xfrm>
            <a:off x="2015716" y="3639295"/>
            <a:ext cx="0" cy="324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5E1FD2EF-B013-36A5-219C-A0E98CAB91CA}"/>
              </a:ext>
            </a:extLst>
          </p:cNvPr>
          <p:cNvSpPr/>
          <p:nvPr/>
        </p:nvSpPr>
        <p:spPr>
          <a:xfrm>
            <a:off x="359531" y="3963303"/>
            <a:ext cx="6544963" cy="69585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2 (枠付き) 7">
            <a:extLst>
              <a:ext uri="{FF2B5EF4-FFF2-40B4-BE49-F238E27FC236}">
                <a16:creationId xmlns:a16="http://schemas.microsoft.com/office/drawing/2014/main" id="{94C8A6E2-E9E7-B827-CFBC-CBCD152EC04E}"/>
              </a:ext>
            </a:extLst>
          </p:cNvPr>
          <p:cNvSpPr/>
          <p:nvPr/>
        </p:nvSpPr>
        <p:spPr>
          <a:xfrm>
            <a:off x="3812983" y="2715766"/>
            <a:ext cx="2376264" cy="756084"/>
          </a:xfrm>
          <a:prstGeom prst="borderCallout2">
            <a:avLst>
              <a:gd name="adj1" fmla="val 104565"/>
              <a:gd name="adj2" fmla="val 50041"/>
              <a:gd name="adj3" fmla="val 131600"/>
              <a:gd name="adj4" fmla="val 48853"/>
              <a:gd name="adj5" fmla="val 159303"/>
              <a:gd name="adj6" fmla="val 3379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t>1</a:t>
            </a:r>
            <a:r>
              <a:rPr lang="ja-JP" altLang="en-US" sz="900" dirty="0"/>
              <a:t>契約で、リース物件（売買処理）と</a:t>
            </a:r>
            <a:endParaRPr lang="en-US" altLang="ja-JP" sz="900" dirty="0"/>
          </a:p>
          <a:p>
            <a:r>
              <a:rPr lang="ja-JP" altLang="en-US" sz="900" dirty="0"/>
              <a:t>サービス物件（賃貸借処理）の登録状態</a:t>
            </a:r>
            <a:endParaRPr lang="en-US" altLang="ja-JP" sz="900" dirty="0"/>
          </a:p>
        </p:txBody>
      </p:sp>
      <p:sp>
        <p:nvSpPr>
          <p:cNvPr id="11" name="テキスト ボックス 10">
            <a:extLst>
              <a:ext uri="{FF2B5EF4-FFF2-40B4-BE49-F238E27FC236}">
                <a16:creationId xmlns:a16="http://schemas.microsoft.com/office/drawing/2014/main" id="{CB265DC0-C9FB-DFB8-6FC8-FCA17BD90BE6}"/>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■リースを構成しない部分を含むリース契約での、各画面の会計処理と取引分類の設定について</a:t>
            </a:r>
            <a:endParaRPr kumimoji="1" lang="ja-JP" altLang="en-US" sz="1200" b="1" dirty="0"/>
          </a:p>
        </p:txBody>
      </p:sp>
      <p:sp>
        <p:nvSpPr>
          <p:cNvPr id="14" name="タイトル 3">
            <a:extLst>
              <a:ext uri="{FF2B5EF4-FFF2-40B4-BE49-F238E27FC236}">
                <a16:creationId xmlns:a16="http://schemas.microsoft.com/office/drawing/2014/main" id="{3C27F0A9-1ECD-1696-3AEB-A9D8526AFEB1}"/>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C4E26C54-9EAA-6536-B1FB-2BEF351AE1EF}"/>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2" name="正方形/長方形 11">
            <a:extLst>
              <a:ext uri="{FF2B5EF4-FFF2-40B4-BE49-F238E27FC236}">
                <a16:creationId xmlns:a16="http://schemas.microsoft.com/office/drawing/2014/main" id="{51902896-8B98-B653-E0F2-353B54F27668}"/>
              </a:ext>
            </a:extLst>
          </p:cNvPr>
          <p:cNvSpPr/>
          <p:nvPr/>
        </p:nvSpPr>
        <p:spPr>
          <a:xfrm>
            <a:off x="647731" y="1526400"/>
            <a:ext cx="2124061"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3" name="正方形/長方形 12">
            <a:extLst>
              <a:ext uri="{FF2B5EF4-FFF2-40B4-BE49-F238E27FC236}">
                <a16:creationId xmlns:a16="http://schemas.microsoft.com/office/drawing/2014/main" id="{43305FA9-5295-2A66-BB7A-5C69311E4E5E}"/>
              </a:ext>
            </a:extLst>
          </p:cNvPr>
          <p:cNvSpPr/>
          <p:nvPr/>
        </p:nvSpPr>
        <p:spPr>
          <a:xfrm>
            <a:off x="5313600" y="1641600"/>
            <a:ext cx="684000" cy="6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2340993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4C2A2-1338-D8FF-80FC-01D24679970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FBD80E-A629-E087-974B-4DCC72DF41C7}"/>
              </a:ext>
            </a:extLst>
          </p:cNvPr>
          <p:cNvSpPr>
            <a:spLocks noGrp="1"/>
          </p:cNvSpPr>
          <p:nvPr>
            <p:ph type="sldNum" sz="quarter" idx="12"/>
          </p:nvPr>
        </p:nvSpPr>
        <p:spPr/>
        <p:txBody>
          <a:bodyPr/>
          <a:lstStyle/>
          <a:p>
            <a:fld id="{78AE49ED-73EF-499C-8307-28EB0E7CF529}" type="slidenum">
              <a:rPr kumimoji="1" lang="ja-JP" altLang="en-US" smtClean="0"/>
              <a:t>65</a:t>
            </a:fld>
            <a:endParaRPr kumimoji="1" lang="ja-JP" altLang="en-US" dirty="0"/>
          </a:p>
        </p:txBody>
      </p:sp>
      <p:pic>
        <p:nvPicPr>
          <p:cNvPr id="3" name="図 2">
            <a:extLst>
              <a:ext uri="{FF2B5EF4-FFF2-40B4-BE49-F238E27FC236}">
                <a16:creationId xmlns:a16="http://schemas.microsoft.com/office/drawing/2014/main" id="{9E2F0191-0C1E-42EC-C25F-E01CE645ACAF}"/>
              </a:ext>
            </a:extLst>
          </p:cNvPr>
          <p:cNvPicPr>
            <a:picLocks/>
          </p:cNvPicPr>
          <p:nvPr/>
        </p:nvPicPr>
        <p:blipFill>
          <a:blip r:embed="rId3"/>
          <a:stretch>
            <a:fillRect/>
          </a:stretch>
        </p:blipFill>
        <p:spPr>
          <a:xfrm>
            <a:off x="360000" y="1526400"/>
            <a:ext cx="6249600" cy="2949923"/>
          </a:xfrm>
          <a:prstGeom prst="rect">
            <a:avLst/>
          </a:prstGeom>
        </p:spPr>
      </p:pic>
      <p:sp>
        <p:nvSpPr>
          <p:cNvPr id="6" name="テキスト プレースホルダー 2">
            <a:extLst>
              <a:ext uri="{FF2B5EF4-FFF2-40B4-BE49-F238E27FC236}">
                <a16:creationId xmlns:a16="http://schemas.microsoft.com/office/drawing/2014/main" id="{AE77D69B-CA74-E8CC-662A-59F2B841EFD4}"/>
              </a:ext>
            </a:extLst>
          </p:cNvPr>
          <p:cNvSpPr txBox="1">
            <a:spLocks/>
          </p:cNvSpPr>
          <p:nvPr/>
        </p:nvSpPr>
        <p:spPr>
          <a:xfrm>
            <a:off x="251520" y="1317600"/>
            <a:ext cx="8532480" cy="36004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取引分類判定画面</a:t>
            </a:r>
            <a:endParaRPr lang="en-US" altLang="ja-JP" sz="1000" b="1" dirty="0">
              <a:solidFill>
                <a:schemeClr val="tx1">
                  <a:lumMod val="75000"/>
                  <a:lumOff val="25000"/>
                </a:schemeClr>
              </a:solidFill>
            </a:endParaRPr>
          </a:p>
          <a:p>
            <a:pPr>
              <a:lnSpc>
                <a:spcPts val="1900"/>
              </a:lnSpc>
              <a:buClr>
                <a:srgbClr val="F9BE00"/>
              </a:buClr>
            </a:pPr>
            <a:endParaRPr lang="en-US" altLang="ja-JP" sz="1000" b="1"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線吹き出し 2 (枠付き) 7">
            <a:extLst>
              <a:ext uri="{FF2B5EF4-FFF2-40B4-BE49-F238E27FC236}">
                <a16:creationId xmlns:a16="http://schemas.microsoft.com/office/drawing/2014/main" id="{10357897-180A-31EE-32E7-E91F0842FECF}"/>
              </a:ext>
            </a:extLst>
          </p:cNvPr>
          <p:cNvSpPr/>
          <p:nvPr/>
        </p:nvSpPr>
        <p:spPr>
          <a:xfrm>
            <a:off x="2879812" y="2808000"/>
            <a:ext cx="3729788" cy="756000"/>
          </a:xfrm>
          <a:prstGeom prst="borderCallout2">
            <a:avLst>
              <a:gd name="adj1" fmla="val 104565"/>
              <a:gd name="adj2" fmla="val 50041"/>
              <a:gd name="adj3" fmla="val 131600"/>
              <a:gd name="adj4" fmla="val 48853"/>
              <a:gd name="adj5" fmla="val 153187"/>
              <a:gd name="adj6" fmla="val 3379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t>1</a:t>
            </a:r>
            <a:r>
              <a:rPr lang="ja-JP" altLang="en-US" sz="900" dirty="0"/>
              <a:t>つの契約でリース物件（売買処理）とサービス物件（賃貸借処理）</a:t>
            </a:r>
            <a:endParaRPr lang="en-US" altLang="ja-JP" sz="900" dirty="0"/>
          </a:p>
          <a:p>
            <a:r>
              <a:rPr lang="ja-JP" altLang="en-US" sz="900" dirty="0"/>
              <a:t>が混在する場合、会計処理区分は「売買＆賃貸借処理」に設定され、会計処理区分の変更はできません</a:t>
            </a:r>
            <a:endParaRPr lang="en-US" altLang="ja-JP" sz="900" dirty="0"/>
          </a:p>
        </p:txBody>
      </p:sp>
      <p:pic>
        <p:nvPicPr>
          <p:cNvPr id="8" name="図 7">
            <a:extLst>
              <a:ext uri="{FF2B5EF4-FFF2-40B4-BE49-F238E27FC236}">
                <a16:creationId xmlns:a16="http://schemas.microsoft.com/office/drawing/2014/main" id="{37FA382D-329A-6D95-6908-745008679B67}"/>
              </a:ext>
            </a:extLst>
          </p:cNvPr>
          <p:cNvPicPr>
            <a:picLocks noChangeAspect="1"/>
          </p:cNvPicPr>
          <p:nvPr/>
        </p:nvPicPr>
        <p:blipFill>
          <a:blip r:embed="rId4"/>
          <a:stretch>
            <a:fillRect/>
          </a:stretch>
        </p:blipFill>
        <p:spPr>
          <a:xfrm>
            <a:off x="1063063" y="3955522"/>
            <a:ext cx="4805081" cy="594443"/>
          </a:xfrm>
          <a:prstGeom prst="rect">
            <a:avLst/>
          </a:prstGeom>
        </p:spPr>
      </p:pic>
      <p:sp>
        <p:nvSpPr>
          <p:cNvPr id="9" name="正方形/長方形 8">
            <a:extLst>
              <a:ext uri="{FF2B5EF4-FFF2-40B4-BE49-F238E27FC236}">
                <a16:creationId xmlns:a16="http://schemas.microsoft.com/office/drawing/2014/main" id="{B5F018A3-D522-7E35-A4BE-BCF8AF26E831}"/>
              </a:ext>
            </a:extLst>
          </p:cNvPr>
          <p:cNvSpPr/>
          <p:nvPr/>
        </p:nvSpPr>
        <p:spPr>
          <a:xfrm>
            <a:off x="1055167" y="3966958"/>
            <a:ext cx="4805082" cy="360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ACEB229-A164-C91F-319F-3F1D54C09967}"/>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■リースを構成しない部分を含むリース契約での、各画面の会計処理と取引分類の設定について</a:t>
            </a:r>
            <a:endParaRPr kumimoji="1" lang="ja-JP" altLang="en-US" sz="1200" b="1" dirty="0"/>
          </a:p>
        </p:txBody>
      </p:sp>
      <p:sp>
        <p:nvSpPr>
          <p:cNvPr id="13" name="タイトル 3">
            <a:extLst>
              <a:ext uri="{FF2B5EF4-FFF2-40B4-BE49-F238E27FC236}">
                <a16:creationId xmlns:a16="http://schemas.microsoft.com/office/drawing/2014/main" id="{8C1A5F75-6963-AADE-8A03-BCDF8A2156C5}"/>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983C3719-1CA2-8252-01EC-F9455F4D0D5A}"/>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11" name="正方形/長方形 10">
            <a:extLst>
              <a:ext uri="{FF2B5EF4-FFF2-40B4-BE49-F238E27FC236}">
                <a16:creationId xmlns:a16="http://schemas.microsoft.com/office/drawing/2014/main" id="{FE86BA89-ED73-D3B0-E734-37CA890E9B5A}"/>
              </a:ext>
            </a:extLst>
          </p:cNvPr>
          <p:cNvSpPr/>
          <p:nvPr/>
        </p:nvSpPr>
        <p:spPr>
          <a:xfrm>
            <a:off x="647731" y="1526400"/>
            <a:ext cx="2124061"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2" name="正方形/長方形 11">
            <a:extLst>
              <a:ext uri="{FF2B5EF4-FFF2-40B4-BE49-F238E27FC236}">
                <a16:creationId xmlns:a16="http://schemas.microsoft.com/office/drawing/2014/main" id="{775AB3EC-FC60-31B9-8588-E37217420D07}"/>
              </a:ext>
            </a:extLst>
          </p:cNvPr>
          <p:cNvSpPr/>
          <p:nvPr/>
        </p:nvSpPr>
        <p:spPr>
          <a:xfrm>
            <a:off x="5328084" y="1635646"/>
            <a:ext cx="684000" cy="6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1016807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D03FC-5313-A671-52A2-2198B609654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14C1A46-8BFB-D858-2B7F-8C9E79643990}"/>
              </a:ext>
            </a:extLst>
          </p:cNvPr>
          <p:cNvSpPr>
            <a:spLocks noGrp="1"/>
          </p:cNvSpPr>
          <p:nvPr>
            <p:ph type="sldNum" sz="quarter" idx="12"/>
          </p:nvPr>
        </p:nvSpPr>
        <p:spPr/>
        <p:txBody>
          <a:bodyPr/>
          <a:lstStyle/>
          <a:p>
            <a:fld id="{78AE49ED-73EF-499C-8307-28EB0E7CF529}" type="slidenum">
              <a:rPr kumimoji="1" lang="ja-JP" altLang="en-US" smtClean="0"/>
              <a:t>66</a:t>
            </a:fld>
            <a:endParaRPr kumimoji="1" lang="ja-JP" altLang="en-US" dirty="0"/>
          </a:p>
        </p:txBody>
      </p:sp>
      <p:sp>
        <p:nvSpPr>
          <p:cNvPr id="3" name="テキスト プレースホルダー 2">
            <a:extLst>
              <a:ext uri="{FF2B5EF4-FFF2-40B4-BE49-F238E27FC236}">
                <a16:creationId xmlns:a16="http://schemas.microsoft.com/office/drawing/2014/main" id="{45BFC85A-71B7-BFDA-0940-ABFC1ECA466C}"/>
              </a:ext>
            </a:extLst>
          </p:cNvPr>
          <p:cNvSpPr txBox="1">
            <a:spLocks/>
          </p:cNvSpPr>
          <p:nvPr/>
        </p:nvSpPr>
        <p:spPr>
          <a:xfrm>
            <a:off x="358018" y="1090800"/>
            <a:ext cx="7706370"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＜取得仕訳＞</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リースを構成する部分（リース）：売買処理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2,484,000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2,201,915</a:t>
            </a:r>
            <a:r>
              <a:rPr lang="ja-JP" altLang="en-US" b="1" dirty="0">
                <a:solidFill>
                  <a:schemeClr val="tx1">
                    <a:lumMod val="75000"/>
                    <a:lumOff val="25000"/>
                  </a:schemeClr>
                </a:solidFill>
              </a:rPr>
              <a:t>円、消費税総額：</a:t>
            </a:r>
            <a:r>
              <a:rPr lang="en-US" altLang="ja-JP" b="1" dirty="0">
                <a:solidFill>
                  <a:schemeClr val="tx1">
                    <a:lumMod val="75000"/>
                    <a:lumOff val="25000"/>
                  </a:schemeClr>
                </a:solidFill>
              </a:rPr>
              <a:t>248,400</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リースを構成しない部分（サービス）：賃貸借処理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   </a:t>
            </a:r>
            <a:r>
              <a:rPr lang="en-US" altLang="ja-JP" b="1" dirty="0">
                <a:solidFill>
                  <a:schemeClr val="tx1">
                    <a:lumMod val="75000"/>
                    <a:lumOff val="25000"/>
                  </a:schemeClr>
                </a:solidFill>
              </a:rPr>
              <a:t>468,000</a:t>
            </a:r>
            <a:r>
              <a:rPr lang="ja-JP" altLang="en-US" b="1" dirty="0">
                <a:solidFill>
                  <a:schemeClr val="tx1">
                    <a:lumMod val="75000"/>
                    <a:lumOff val="25000"/>
                  </a:schemeClr>
                </a:solidFill>
              </a:rPr>
              <a:t>円、リース料総額の割引現在価値：   </a:t>
            </a:r>
            <a:r>
              <a:rPr lang="en-US" altLang="ja-JP" b="1" dirty="0">
                <a:solidFill>
                  <a:schemeClr val="tx1">
                    <a:lumMod val="75000"/>
                    <a:lumOff val="25000"/>
                  </a:schemeClr>
                </a:solidFill>
              </a:rPr>
              <a:t>414,853</a:t>
            </a:r>
            <a:r>
              <a:rPr lang="ja-JP" altLang="en-US" b="1" dirty="0">
                <a:solidFill>
                  <a:schemeClr val="tx1">
                    <a:lumMod val="75000"/>
                    <a:lumOff val="25000"/>
                  </a:schemeClr>
                </a:solidFill>
              </a:rPr>
              <a:t>円、消費税総額：  </a:t>
            </a:r>
            <a:r>
              <a:rPr lang="en-US" altLang="ja-JP" b="1" dirty="0">
                <a:solidFill>
                  <a:schemeClr val="tx1">
                    <a:lumMod val="75000"/>
                    <a:lumOff val="25000"/>
                  </a:schemeClr>
                </a:solidFill>
              </a:rPr>
              <a:t>46,800</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p:txBody>
      </p:sp>
      <p:sp>
        <p:nvSpPr>
          <p:cNvPr id="6" name="正方形/長方形 5">
            <a:extLst>
              <a:ext uri="{FF2B5EF4-FFF2-40B4-BE49-F238E27FC236}">
                <a16:creationId xmlns:a16="http://schemas.microsoft.com/office/drawing/2014/main" id="{FAA70075-653E-ECCE-4E10-DE3A000218AD}"/>
              </a:ext>
            </a:extLst>
          </p:cNvPr>
          <p:cNvSpPr/>
          <p:nvPr/>
        </p:nvSpPr>
        <p:spPr>
          <a:xfrm>
            <a:off x="490834" y="4299942"/>
            <a:ext cx="7933166" cy="276999"/>
          </a:xfrm>
          <a:prstGeom prst="rect">
            <a:avLst/>
          </a:prstGeom>
        </p:spPr>
        <p:txBody>
          <a:bodyPr wrap="square">
            <a:spAutoFit/>
          </a:bodyPr>
          <a:lstStyle/>
          <a:p>
            <a:r>
              <a:rPr lang="ja-JP" altLang="en-US" sz="1200" b="1" dirty="0">
                <a:solidFill>
                  <a:srgbClr val="FF0000"/>
                </a:solidFill>
              </a:rPr>
              <a:t>取得仕訳は、「リースを構成する部分（リース）」のみ作成されます</a:t>
            </a:r>
          </a:p>
        </p:txBody>
      </p:sp>
      <p:graphicFrame>
        <p:nvGraphicFramePr>
          <p:cNvPr id="7" name="表 6">
            <a:extLst>
              <a:ext uri="{FF2B5EF4-FFF2-40B4-BE49-F238E27FC236}">
                <a16:creationId xmlns:a16="http://schemas.microsoft.com/office/drawing/2014/main" id="{DC062FE2-F6EB-A39A-8D42-A305DAAF1488}"/>
              </a:ext>
            </a:extLst>
          </p:cNvPr>
          <p:cNvGraphicFramePr>
            <a:graphicFrameLocks noGrp="1"/>
          </p:cNvGraphicFramePr>
          <p:nvPr/>
        </p:nvGraphicFramePr>
        <p:xfrm>
          <a:off x="503547" y="2247714"/>
          <a:ext cx="7992889" cy="1992720"/>
        </p:xfrm>
        <a:graphic>
          <a:graphicData uri="http://schemas.openxmlformats.org/drawingml/2006/table">
            <a:tbl>
              <a:tblPr firstRow="1" bandRow="1">
                <a:tableStyleId>{21E4AEA4-8DFA-4A89-87EB-49C32662AFE0}</a:tableStyleId>
              </a:tblPr>
              <a:tblGrid>
                <a:gridCol w="1980221">
                  <a:extLst>
                    <a:ext uri="{9D8B030D-6E8A-4147-A177-3AD203B41FA5}">
                      <a16:colId xmlns:a16="http://schemas.microsoft.com/office/drawing/2014/main" val="2522734468"/>
                    </a:ext>
                  </a:extLst>
                </a:gridCol>
                <a:gridCol w="6012668">
                  <a:extLst>
                    <a:ext uri="{9D8B030D-6E8A-4147-A177-3AD203B41FA5}">
                      <a16:colId xmlns:a16="http://schemas.microsoft.com/office/drawing/2014/main" val="2364541098"/>
                    </a:ext>
                  </a:extLst>
                </a:gridCol>
              </a:tblGrid>
              <a:tr h="360000">
                <a:tc>
                  <a:txBody>
                    <a:bodyPr/>
                    <a:lstStyle/>
                    <a:p>
                      <a:pPr algn="ctr"/>
                      <a:r>
                        <a:rPr kumimoji="1" lang="ja-JP" altLang="en-US" sz="1100" dirty="0"/>
                        <a:t>リース取得仕訳</a:t>
                      </a:r>
                      <a:endParaRPr kumimoji="1" lang="en-US" altLang="ja-JP" sz="1100" dirty="0"/>
                    </a:p>
                    <a:p>
                      <a:pPr algn="ctr"/>
                      <a:r>
                        <a:rPr kumimoji="1" lang="ja-JP" altLang="en-US" sz="1100" dirty="0"/>
                        <a:t>作成方法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100" dirty="0"/>
                        <a:t>契約時</a:t>
                      </a:r>
                      <a:endParaRPr kumimoji="1" lang="en-US" altLang="ja-JP"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4721616"/>
                  </a:ext>
                </a:extLst>
              </a:tr>
              <a:tr h="52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消費税債務を計上しない</a:t>
                      </a:r>
                      <a:endParaRPr lang="en-US" altLang="ja-JP"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000" b="0" dirty="0">
                          <a:solidFill>
                            <a:schemeClr val="tx1">
                              <a:lumMod val="75000"/>
                              <a:lumOff val="25000"/>
                            </a:schemeClr>
                          </a:solidFill>
                        </a:rPr>
                        <a:t>使用権資産　</a:t>
                      </a:r>
                      <a:r>
                        <a:rPr kumimoji="1" lang="en-US" altLang="ja-JP" sz="1000" b="0" dirty="0">
                          <a:solidFill>
                            <a:schemeClr val="tx1">
                              <a:lumMod val="75000"/>
                              <a:lumOff val="25000"/>
                            </a:schemeClr>
                          </a:solidFill>
                        </a:rPr>
                        <a:t>2,201,915</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248,400</a:t>
                      </a:r>
                      <a:r>
                        <a:rPr kumimoji="1" lang="ja-JP" altLang="en-US" sz="1000" b="0" dirty="0">
                          <a:solidFill>
                            <a:schemeClr val="tx1">
                              <a:lumMod val="75000"/>
                              <a:lumOff val="25000"/>
                            </a:schemeClr>
                          </a:solidFill>
                        </a:rPr>
                        <a:t>）　　／　リース負債　　　　</a:t>
                      </a:r>
                      <a:r>
                        <a:rPr kumimoji="1" lang="en-US" altLang="ja-JP" sz="1000" b="0" dirty="0">
                          <a:solidFill>
                            <a:schemeClr val="tx1">
                              <a:lumMod val="75000"/>
                              <a:lumOff val="25000"/>
                            </a:schemeClr>
                          </a:solidFill>
                        </a:rPr>
                        <a:t>2,450,315</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endParaRPr kumimoji="1" lang="ja-JP" altLang="en-US" sz="100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3364969997"/>
                  </a:ext>
                </a:extLst>
              </a:tr>
              <a:tr h="52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消費税債務を計上する</a:t>
                      </a:r>
                      <a:endParaRPr lang="en-US" altLang="ja-JP"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000" b="0" dirty="0">
                          <a:solidFill>
                            <a:schemeClr val="tx1">
                              <a:lumMod val="75000"/>
                              <a:lumOff val="25000"/>
                            </a:schemeClr>
                          </a:solidFill>
                        </a:rPr>
                        <a:t>使用権資産　</a:t>
                      </a:r>
                      <a:r>
                        <a:rPr kumimoji="1" lang="en-US" altLang="ja-JP" sz="1000" b="0" dirty="0">
                          <a:solidFill>
                            <a:schemeClr val="tx1">
                              <a:lumMod val="75000"/>
                              <a:lumOff val="25000"/>
                            </a:schemeClr>
                          </a:solidFill>
                        </a:rPr>
                        <a:t>2,201,915</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248,400</a:t>
                      </a:r>
                      <a:r>
                        <a:rPr kumimoji="1" lang="ja-JP" altLang="en-US" sz="1000" b="0" dirty="0">
                          <a:solidFill>
                            <a:schemeClr val="tx1">
                              <a:lumMod val="75000"/>
                              <a:lumOff val="25000"/>
                            </a:schemeClr>
                          </a:solidFill>
                        </a:rPr>
                        <a:t>）　　／　リース負債　         </a:t>
                      </a:r>
                      <a:r>
                        <a:rPr kumimoji="1" lang="en-US" altLang="ja-JP" sz="1000" b="0" dirty="0">
                          <a:solidFill>
                            <a:schemeClr val="tx1">
                              <a:lumMod val="75000"/>
                              <a:lumOff val="25000"/>
                            </a:schemeClr>
                          </a:solidFill>
                        </a:rPr>
                        <a:t>2,201,915</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endParaRPr kumimoji="1" lang="en-US" altLang="ja-JP" sz="1000" b="0" dirty="0">
                        <a:solidFill>
                          <a:schemeClr val="tx1">
                            <a:lumMod val="75000"/>
                            <a:lumOff val="25000"/>
                          </a:schemeClr>
                        </a:solidFill>
                      </a:endParaRPr>
                    </a:p>
                    <a:p>
                      <a:pPr algn="l"/>
                      <a:r>
                        <a:rPr kumimoji="1" lang="ja-JP" altLang="en-US" sz="1000" b="0" dirty="0">
                          <a:solidFill>
                            <a:schemeClr val="tx1">
                              <a:lumMod val="75000"/>
                              <a:lumOff val="25000"/>
                            </a:schemeClr>
                          </a:solidFill>
                        </a:rPr>
                        <a:t>　　　　　　               　　　            　　　／　リース消費税債務　   </a:t>
                      </a:r>
                      <a:r>
                        <a:rPr kumimoji="1" lang="en-US" altLang="ja-JP" sz="1000" b="0" dirty="0">
                          <a:solidFill>
                            <a:schemeClr val="tx1">
                              <a:lumMod val="75000"/>
                              <a:lumOff val="25000"/>
                            </a:schemeClr>
                          </a:solidFill>
                        </a:rPr>
                        <a:t>248,400</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endParaRPr kumimoji="1" lang="ja-JP" altLang="en-US" sz="100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424151274"/>
                  </a:ext>
                </a:extLst>
              </a:tr>
              <a:tr h="522000">
                <a:tc>
                  <a:txBody>
                    <a:bodyPr/>
                    <a:lstStyle/>
                    <a:p>
                      <a:pPr algn="ctr"/>
                      <a:r>
                        <a:rPr kumimoji="1" lang="ja-JP" altLang="en-US" sz="1000" b="1" dirty="0">
                          <a:solidFill>
                            <a:schemeClr val="tx1">
                              <a:lumMod val="75000"/>
                              <a:lumOff val="25000"/>
                            </a:schemeClr>
                          </a:solidFill>
                        </a:rPr>
                        <a:t>消費税調整科目を使用</a:t>
                      </a: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000" b="0" dirty="0">
                          <a:solidFill>
                            <a:schemeClr val="tx1">
                              <a:lumMod val="75000"/>
                              <a:lumOff val="25000"/>
                            </a:schemeClr>
                          </a:solidFill>
                        </a:rPr>
                        <a:t>使用権資産　</a:t>
                      </a:r>
                      <a:r>
                        <a:rPr kumimoji="1" lang="en-US" altLang="ja-JP" sz="1000" b="0" dirty="0">
                          <a:solidFill>
                            <a:schemeClr val="tx1">
                              <a:lumMod val="75000"/>
                              <a:lumOff val="25000"/>
                            </a:schemeClr>
                          </a:solidFill>
                        </a:rPr>
                        <a:t>2,201,915</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220,192</a:t>
                      </a:r>
                      <a:r>
                        <a:rPr kumimoji="1" lang="ja-JP" altLang="en-US" sz="1000" b="0" dirty="0">
                          <a:solidFill>
                            <a:schemeClr val="tx1">
                              <a:lumMod val="75000"/>
                              <a:lumOff val="25000"/>
                            </a:schemeClr>
                          </a:solidFill>
                        </a:rPr>
                        <a:t>）　　／　リース負債　         </a:t>
                      </a:r>
                      <a:r>
                        <a:rPr kumimoji="1" lang="en-US" altLang="ja-JP" sz="1000" b="0" dirty="0">
                          <a:solidFill>
                            <a:schemeClr val="tx1">
                              <a:lumMod val="75000"/>
                              <a:lumOff val="25000"/>
                            </a:schemeClr>
                          </a:solidFill>
                        </a:rPr>
                        <a:t>2,450,315</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endParaRPr kumimoji="1" lang="en-US" altLang="ja-JP" sz="1000" b="0" dirty="0">
                        <a:solidFill>
                          <a:schemeClr val="tx1">
                            <a:lumMod val="75000"/>
                            <a:lumOff val="25000"/>
                          </a:schemeClr>
                        </a:solidFill>
                      </a:endParaRPr>
                    </a:p>
                    <a:p>
                      <a:pPr algn="l"/>
                      <a:r>
                        <a:rPr kumimoji="1" lang="ja-JP" altLang="en-US" sz="1000" b="0" dirty="0">
                          <a:solidFill>
                            <a:schemeClr val="tx1">
                              <a:lumMod val="75000"/>
                              <a:lumOff val="25000"/>
                            </a:schemeClr>
                          </a:solidFill>
                        </a:rPr>
                        <a:t>消費税調整　   </a:t>
                      </a:r>
                      <a:r>
                        <a:rPr kumimoji="1" lang="en-US" altLang="ja-JP" sz="1000" b="0" dirty="0">
                          <a:solidFill>
                            <a:schemeClr val="tx1">
                              <a:lumMod val="75000"/>
                              <a:lumOff val="25000"/>
                            </a:schemeClr>
                          </a:solidFill>
                        </a:rPr>
                        <a:t>282,085</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28,208</a:t>
                      </a:r>
                      <a:r>
                        <a:rPr kumimoji="1" lang="ja-JP" altLang="en-US" sz="1000" b="0" dirty="0">
                          <a:solidFill>
                            <a:schemeClr val="tx1">
                              <a:lumMod val="75000"/>
                              <a:lumOff val="25000"/>
                            </a:schemeClr>
                          </a:solidFill>
                        </a:rPr>
                        <a:t>）　　／　消費税調整　　　　   </a:t>
                      </a:r>
                      <a:r>
                        <a:rPr kumimoji="1" lang="en-US" altLang="ja-JP" sz="1000" b="0" dirty="0">
                          <a:solidFill>
                            <a:schemeClr val="tx1">
                              <a:lumMod val="75000"/>
                              <a:lumOff val="25000"/>
                            </a:schemeClr>
                          </a:solidFill>
                        </a:rPr>
                        <a:t>282,085</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endParaRPr kumimoji="1" lang="ja-JP" altLang="en-US" sz="1000"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5008165"/>
                  </a:ext>
                </a:extLst>
              </a:tr>
            </a:tbl>
          </a:graphicData>
        </a:graphic>
      </p:graphicFrame>
      <p:sp>
        <p:nvSpPr>
          <p:cNvPr id="10" name="タイトル 3">
            <a:extLst>
              <a:ext uri="{FF2B5EF4-FFF2-40B4-BE49-F238E27FC236}">
                <a16:creationId xmlns:a16="http://schemas.microsoft.com/office/drawing/2014/main" id="{3083F042-5F47-C2FE-E668-64C1EED7B2F7}"/>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ACF96243-B88E-49F6-61DA-3059F4F15CF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4088737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0BA7-3150-FC01-B081-7EC67CD4064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25D7CB-EFE5-89AA-B2C2-BB174CF5C810}"/>
              </a:ext>
            </a:extLst>
          </p:cNvPr>
          <p:cNvSpPr>
            <a:spLocks noGrp="1"/>
          </p:cNvSpPr>
          <p:nvPr>
            <p:ph type="sldNum" sz="quarter" idx="12"/>
          </p:nvPr>
        </p:nvSpPr>
        <p:spPr/>
        <p:txBody>
          <a:bodyPr/>
          <a:lstStyle/>
          <a:p>
            <a:fld id="{78AE49ED-73EF-499C-8307-28EB0E7CF529}" type="slidenum">
              <a:rPr kumimoji="1" lang="ja-JP" altLang="en-US" smtClean="0"/>
              <a:t>67</a:t>
            </a:fld>
            <a:endParaRPr kumimoji="1" lang="ja-JP" altLang="en-US" dirty="0"/>
          </a:p>
        </p:txBody>
      </p:sp>
      <p:sp>
        <p:nvSpPr>
          <p:cNvPr id="3" name="テキスト プレースホルダー 2">
            <a:extLst>
              <a:ext uri="{FF2B5EF4-FFF2-40B4-BE49-F238E27FC236}">
                <a16:creationId xmlns:a16="http://schemas.microsoft.com/office/drawing/2014/main" id="{49D63EF5-BBE6-40FC-78C0-F5469F2C0EE0}"/>
              </a:ext>
            </a:extLst>
          </p:cNvPr>
          <p:cNvSpPr txBox="1">
            <a:spLocks/>
          </p:cNvSpPr>
          <p:nvPr/>
        </p:nvSpPr>
        <p:spPr>
          <a:xfrm>
            <a:off x="358018" y="1090800"/>
            <a:ext cx="7778378" cy="12600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＜取得仕訳＞</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リース取得仕訳作成方法：消費税債務を計上しない</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リースを構成する部分（リース）：売買処理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2,484,000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2,201,915</a:t>
            </a:r>
            <a:r>
              <a:rPr lang="ja-JP" altLang="en-US" b="1" dirty="0">
                <a:solidFill>
                  <a:schemeClr val="tx1">
                    <a:lumMod val="75000"/>
                    <a:lumOff val="25000"/>
                  </a:schemeClr>
                </a:solidFill>
              </a:rPr>
              <a:t>円、消費税総額：</a:t>
            </a:r>
            <a:r>
              <a:rPr lang="en-US" altLang="ja-JP" b="1" dirty="0">
                <a:solidFill>
                  <a:schemeClr val="tx1">
                    <a:lumMod val="75000"/>
                    <a:lumOff val="25000"/>
                  </a:schemeClr>
                </a:solidFill>
              </a:rPr>
              <a:t>248,400</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リースを構成しない部分（サービス）：賃貸借処理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   </a:t>
            </a:r>
            <a:r>
              <a:rPr lang="en-US" altLang="ja-JP" b="1" dirty="0">
                <a:solidFill>
                  <a:schemeClr val="tx1">
                    <a:lumMod val="75000"/>
                    <a:lumOff val="25000"/>
                  </a:schemeClr>
                </a:solidFill>
              </a:rPr>
              <a:t>468,000</a:t>
            </a:r>
            <a:r>
              <a:rPr lang="ja-JP" altLang="en-US" b="1" dirty="0">
                <a:solidFill>
                  <a:schemeClr val="tx1">
                    <a:lumMod val="75000"/>
                    <a:lumOff val="25000"/>
                  </a:schemeClr>
                </a:solidFill>
              </a:rPr>
              <a:t>円、リース料総額の割引現在価値：   </a:t>
            </a:r>
            <a:r>
              <a:rPr lang="en-US" altLang="ja-JP" b="1" dirty="0">
                <a:solidFill>
                  <a:schemeClr val="tx1">
                    <a:lumMod val="75000"/>
                    <a:lumOff val="25000"/>
                  </a:schemeClr>
                </a:solidFill>
              </a:rPr>
              <a:t>414,853</a:t>
            </a:r>
            <a:r>
              <a:rPr lang="ja-JP" altLang="en-US" b="1" dirty="0">
                <a:solidFill>
                  <a:schemeClr val="tx1">
                    <a:lumMod val="75000"/>
                    <a:lumOff val="25000"/>
                  </a:schemeClr>
                </a:solidFill>
              </a:rPr>
              <a:t>円、消費税総額：  </a:t>
            </a:r>
            <a:r>
              <a:rPr lang="en-US" altLang="ja-JP" b="1" dirty="0">
                <a:solidFill>
                  <a:schemeClr val="tx1">
                    <a:lumMod val="75000"/>
                    <a:lumOff val="25000"/>
                  </a:schemeClr>
                </a:solidFill>
              </a:rPr>
              <a:t>46,800</a:t>
            </a:r>
            <a:r>
              <a:rPr lang="ja-JP" altLang="en-US" b="1" dirty="0">
                <a:solidFill>
                  <a:schemeClr val="tx1">
                    <a:lumMod val="75000"/>
                    <a:lumOff val="25000"/>
                  </a:schemeClr>
                </a:solidFill>
              </a:rPr>
              <a:t>円</a:t>
            </a:r>
          </a:p>
          <a:p>
            <a:pPr>
              <a:lnSpc>
                <a:spcPct val="100000"/>
              </a:lnSpc>
              <a:buClr>
                <a:srgbClr val="F9BE00"/>
              </a:buClr>
            </a:pPr>
            <a:endParaRPr lang="en-US" altLang="ja-JP" b="1" dirty="0">
              <a:solidFill>
                <a:schemeClr val="tx1">
                  <a:lumMod val="75000"/>
                  <a:lumOff val="25000"/>
                </a:schemeClr>
              </a:solidFill>
            </a:endParaRPr>
          </a:p>
        </p:txBody>
      </p:sp>
      <p:sp>
        <p:nvSpPr>
          <p:cNvPr id="6" name="正方形/長方形 5">
            <a:extLst>
              <a:ext uri="{FF2B5EF4-FFF2-40B4-BE49-F238E27FC236}">
                <a16:creationId xmlns:a16="http://schemas.microsoft.com/office/drawing/2014/main" id="{8F4323C2-14BA-6484-2FD4-0BFD38EE2D72}"/>
              </a:ext>
            </a:extLst>
          </p:cNvPr>
          <p:cNvSpPr/>
          <p:nvPr/>
        </p:nvSpPr>
        <p:spPr>
          <a:xfrm>
            <a:off x="490834" y="4526999"/>
            <a:ext cx="7933166" cy="276999"/>
          </a:xfrm>
          <a:prstGeom prst="rect">
            <a:avLst/>
          </a:prstGeom>
        </p:spPr>
        <p:txBody>
          <a:bodyPr wrap="square">
            <a:spAutoFit/>
          </a:bodyPr>
          <a:lstStyle/>
          <a:p>
            <a:r>
              <a:rPr lang="ja-JP" altLang="en-US" sz="1200" b="1" dirty="0">
                <a:solidFill>
                  <a:srgbClr val="FF0000"/>
                </a:solidFill>
              </a:rPr>
              <a:t>取得仕訳は、リースを構成する物件（リース）のみ作成されます</a:t>
            </a:r>
          </a:p>
        </p:txBody>
      </p:sp>
      <p:pic>
        <p:nvPicPr>
          <p:cNvPr id="7" name="図 6">
            <a:extLst>
              <a:ext uri="{FF2B5EF4-FFF2-40B4-BE49-F238E27FC236}">
                <a16:creationId xmlns:a16="http://schemas.microsoft.com/office/drawing/2014/main" id="{06C9EE08-D7A1-081B-5DCD-B9E709B80F24}"/>
              </a:ext>
            </a:extLst>
          </p:cNvPr>
          <p:cNvPicPr>
            <a:picLocks/>
          </p:cNvPicPr>
          <p:nvPr/>
        </p:nvPicPr>
        <p:blipFill>
          <a:blip r:embed="rId3"/>
          <a:stretch>
            <a:fillRect/>
          </a:stretch>
        </p:blipFill>
        <p:spPr>
          <a:xfrm>
            <a:off x="468000" y="2415600"/>
            <a:ext cx="7984800" cy="2124000"/>
          </a:xfrm>
          <a:prstGeom prst="rect">
            <a:avLst/>
          </a:prstGeom>
          <a:ln>
            <a:solidFill>
              <a:schemeClr val="tx1"/>
            </a:solidFill>
          </a:ln>
        </p:spPr>
      </p:pic>
      <p:sp>
        <p:nvSpPr>
          <p:cNvPr id="10" name="タイトル 3">
            <a:extLst>
              <a:ext uri="{FF2B5EF4-FFF2-40B4-BE49-F238E27FC236}">
                <a16:creationId xmlns:a16="http://schemas.microsoft.com/office/drawing/2014/main" id="{1C2AB3B7-36E4-2438-F8C1-1A4A003A99B0}"/>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5E7415C7-CCA5-1C76-5B9B-431798426548}"/>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503693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44E3E-9CDF-8E95-246F-639CEB0D201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5B7304-B30E-66E0-1C9A-7C233C1199DF}"/>
              </a:ext>
            </a:extLst>
          </p:cNvPr>
          <p:cNvSpPr>
            <a:spLocks noGrp="1"/>
          </p:cNvSpPr>
          <p:nvPr>
            <p:ph type="sldNum" sz="quarter" idx="12"/>
          </p:nvPr>
        </p:nvSpPr>
        <p:spPr/>
        <p:txBody>
          <a:bodyPr/>
          <a:lstStyle/>
          <a:p>
            <a:fld id="{78AE49ED-73EF-499C-8307-28EB0E7CF529}" type="slidenum">
              <a:rPr kumimoji="1" lang="ja-JP" altLang="en-US" smtClean="0"/>
              <a:t>68</a:t>
            </a:fld>
            <a:endParaRPr kumimoji="1" lang="ja-JP" altLang="en-US" dirty="0"/>
          </a:p>
        </p:txBody>
      </p:sp>
      <p:sp>
        <p:nvSpPr>
          <p:cNvPr id="3" name="テキスト プレースホルダー 2">
            <a:extLst>
              <a:ext uri="{FF2B5EF4-FFF2-40B4-BE49-F238E27FC236}">
                <a16:creationId xmlns:a16="http://schemas.microsoft.com/office/drawing/2014/main" id="{A8350341-9E33-48D6-F6E2-688EEAC2736B}"/>
              </a:ext>
            </a:extLst>
          </p:cNvPr>
          <p:cNvSpPr txBox="1">
            <a:spLocks/>
          </p:cNvSpPr>
          <p:nvPr/>
        </p:nvSpPr>
        <p:spPr>
          <a:xfrm>
            <a:off x="358018" y="1090800"/>
            <a:ext cx="7778378" cy="12600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＜取得仕訳＞</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リース取得仕訳作成方法：消費税債務を計上する</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リースを構成する部分（リース）：売買処理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2,484,000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2,201,915</a:t>
            </a:r>
            <a:r>
              <a:rPr lang="ja-JP" altLang="en-US" b="1" dirty="0">
                <a:solidFill>
                  <a:schemeClr val="tx1">
                    <a:lumMod val="75000"/>
                    <a:lumOff val="25000"/>
                  </a:schemeClr>
                </a:solidFill>
              </a:rPr>
              <a:t>円、消費税総額：</a:t>
            </a:r>
            <a:r>
              <a:rPr lang="en-US" altLang="ja-JP" b="1" dirty="0">
                <a:solidFill>
                  <a:schemeClr val="tx1">
                    <a:lumMod val="75000"/>
                    <a:lumOff val="25000"/>
                  </a:schemeClr>
                </a:solidFill>
              </a:rPr>
              <a:t>248,400</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リースを構成しない部分（サービス）：賃貸借処理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   </a:t>
            </a:r>
            <a:r>
              <a:rPr lang="en-US" altLang="ja-JP" b="1" dirty="0">
                <a:solidFill>
                  <a:schemeClr val="tx1">
                    <a:lumMod val="75000"/>
                    <a:lumOff val="25000"/>
                  </a:schemeClr>
                </a:solidFill>
              </a:rPr>
              <a:t>468,000</a:t>
            </a:r>
            <a:r>
              <a:rPr lang="ja-JP" altLang="en-US" b="1" dirty="0">
                <a:solidFill>
                  <a:schemeClr val="tx1">
                    <a:lumMod val="75000"/>
                    <a:lumOff val="25000"/>
                  </a:schemeClr>
                </a:solidFill>
              </a:rPr>
              <a:t>円、リース料総額の割引現在価値：   </a:t>
            </a:r>
            <a:r>
              <a:rPr lang="en-US" altLang="ja-JP" b="1" dirty="0">
                <a:solidFill>
                  <a:schemeClr val="tx1">
                    <a:lumMod val="75000"/>
                    <a:lumOff val="25000"/>
                  </a:schemeClr>
                </a:solidFill>
              </a:rPr>
              <a:t>414,853</a:t>
            </a:r>
            <a:r>
              <a:rPr lang="ja-JP" altLang="en-US" b="1" dirty="0">
                <a:solidFill>
                  <a:schemeClr val="tx1">
                    <a:lumMod val="75000"/>
                    <a:lumOff val="25000"/>
                  </a:schemeClr>
                </a:solidFill>
              </a:rPr>
              <a:t>円、消費税総額：  </a:t>
            </a:r>
            <a:r>
              <a:rPr lang="en-US" altLang="ja-JP" b="1" dirty="0">
                <a:solidFill>
                  <a:schemeClr val="tx1">
                    <a:lumMod val="75000"/>
                    <a:lumOff val="25000"/>
                  </a:schemeClr>
                </a:solidFill>
              </a:rPr>
              <a:t>46,800</a:t>
            </a:r>
            <a:r>
              <a:rPr lang="ja-JP" altLang="en-US" b="1" dirty="0">
                <a:solidFill>
                  <a:schemeClr val="tx1">
                    <a:lumMod val="75000"/>
                    <a:lumOff val="25000"/>
                  </a:schemeClr>
                </a:solidFill>
              </a:rPr>
              <a:t>円</a:t>
            </a:r>
          </a:p>
          <a:p>
            <a:pPr>
              <a:lnSpc>
                <a:spcPct val="100000"/>
              </a:lnSpc>
              <a:buClr>
                <a:srgbClr val="F9BE00"/>
              </a:buClr>
            </a:pPr>
            <a:endParaRPr lang="en-US" altLang="ja-JP" b="1" dirty="0">
              <a:solidFill>
                <a:schemeClr val="tx1">
                  <a:lumMod val="75000"/>
                  <a:lumOff val="25000"/>
                </a:schemeClr>
              </a:solidFill>
            </a:endParaRPr>
          </a:p>
        </p:txBody>
      </p:sp>
      <p:sp>
        <p:nvSpPr>
          <p:cNvPr id="6" name="正方形/長方形 5">
            <a:extLst>
              <a:ext uri="{FF2B5EF4-FFF2-40B4-BE49-F238E27FC236}">
                <a16:creationId xmlns:a16="http://schemas.microsoft.com/office/drawing/2014/main" id="{0E3E7AB4-4BC1-6B80-24EA-6E12D268EF7F}"/>
              </a:ext>
            </a:extLst>
          </p:cNvPr>
          <p:cNvSpPr/>
          <p:nvPr/>
        </p:nvSpPr>
        <p:spPr>
          <a:xfrm>
            <a:off x="490834" y="4563003"/>
            <a:ext cx="7933166" cy="276999"/>
          </a:xfrm>
          <a:prstGeom prst="rect">
            <a:avLst/>
          </a:prstGeom>
        </p:spPr>
        <p:txBody>
          <a:bodyPr wrap="square">
            <a:spAutoFit/>
          </a:bodyPr>
          <a:lstStyle/>
          <a:p>
            <a:r>
              <a:rPr lang="ja-JP" altLang="en-US" sz="1200" b="1" dirty="0">
                <a:solidFill>
                  <a:srgbClr val="FF0000"/>
                </a:solidFill>
              </a:rPr>
              <a:t>取得仕訳は、リースを構成する物件（リース）のみ作成されます</a:t>
            </a:r>
          </a:p>
        </p:txBody>
      </p:sp>
      <p:pic>
        <p:nvPicPr>
          <p:cNvPr id="7" name="図 6">
            <a:extLst>
              <a:ext uri="{FF2B5EF4-FFF2-40B4-BE49-F238E27FC236}">
                <a16:creationId xmlns:a16="http://schemas.microsoft.com/office/drawing/2014/main" id="{944CE393-C100-FD09-B4F0-A846A652C3DA}"/>
              </a:ext>
            </a:extLst>
          </p:cNvPr>
          <p:cNvPicPr>
            <a:picLocks/>
          </p:cNvPicPr>
          <p:nvPr/>
        </p:nvPicPr>
        <p:blipFill>
          <a:blip r:embed="rId3"/>
          <a:stretch>
            <a:fillRect/>
          </a:stretch>
        </p:blipFill>
        <p:spPr>
          <a:xfrm>
            <a:off x="468000" y="2412000"/>
            <a:ext cx="7984800" cy="2160000"/>
          </a:xfrm>
          <a:prstGeom prst="rect">
            <a:avLst/>
          </a:prstGeom>
          <a:ln>
            <a:solidFill>
              <a:schemeClr val="tx1"/>
            </a:solidFill>
          </a:ln>
        </p:spPr>
      </p:pic>
      <p:sp>
        <p:nvSpPr>
          <p:cNvPr id="10" name="タイトル 3">
            <a:extLst>
              <a:ext uri="{FF2B5EF4-FFF2-40B4-BE49-F238E27FC236}">
                <a16:creationId xmlns:a16="http://schemas.microsoft.com/office/drawing/2014/main" id="{D6434EB8-D1E1-8B41-5FC0-90B65B37BE6F}"/>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AE13E6F5-8CBB-B752-1AF7-A328BA5E4F20}"/>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953832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BCEA8-B8C9-CFA2-814C-C84EA21E786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C7CAC59-C339-5FD6-6291-F51DBAE15662}"/>
              </a:ext>
            </a:extLst>
          </p:cNvPr>
          <p:cNvSpPr>
            <a:spLocks noGrp="1"/>
          </p:cNvSpPr>
          <p:nvPr>
            <p:ph type="sldNum" sz="quarter" idx="12"/>
          </p:nvPr>
        </p:nvSpPr>
        <p:spPr/>
        <p:txBody>
          <a:bodyPr/>
          <a:lstStyle/>
          <a:p>
            <a:fld id="{78AE49ED-73EF-499C-8307-28EB0E7CF529}" type="slidenum">
              <a:rPr kumimoji="1" lang="ja-JP" altLang="en-US" smtClean="0"/>
              <a:t>69</a:t>
            </a:fld>
            <a:endParaRPr kumimoji="1" lang="ja-JP" altLang="en-US" dirty="0"/>
          </a:p>
        </p:txBody>
      </p:sp>
      <p:sp>
        <p:nvSpPr>
          <p:cNvPr id="3" name="テキスト プレースホルダー 2">
            <a:extLst>
              <a:ext uri="{FF2B5EF4-FFF2-40B4-BE49-F238E27FC236}">
                <a16:creationId xmlns:a16="http://schemas.microsoft.com/office/drawing/2014/main" id="{AF0A851E-E096-3DE3-0E1B-1CC525080453}"/>
              </a:ext>
            </a:extLst>
          </p:cNvPr>
          <p:cNvSpPr txBox="1">
            <a:spLocks/>
          </p:cNvSpPr>
          <p:nvPr/>
        </p:nvSpPr>
        <p:spPr>
          <a:xfrm>
            <a:off x="358018" y="1090800"/>
            <a:ext cx="7778378" cy="12600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＜取得仕訳＞</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リース取得仕訳作成方法：消費税調整科目を使用</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リースを構成する部分（リース）：売買処理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2,484,000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2,201,915</a:t>
            </a:r>
            <a:r>
              <a:rPr lang="ja-JP" altLang="en-US" b="1" dirty="0">
                <a:solidFill>
                  <a:schemeClr val="tx1">
                    <a:lumMod val="75000"/>
                    <a:lumOff val="25000"/>
                  </a:schemeClr>
                </a:solidFill>
              </a:rPr>
              <a:t>円、消費税総額：</a:t>
            </a:r>
            <a:r>
              <a:rPr lang="en-US" altLang="ja-JP" b="1" dirty="0">
                <a:solidFill>
                  <a:schemeClr val="tx1">
                    <a:lumMod val="75000"/>
                    <a:lumOff val="25000"/>
                  </a:schemeClr>
                </a:solidFill>
              </a:rPr>
              <a:t>248,400</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リースを構成しない部分（サービス）：賃貸借処理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   </a:t>
            </a:r>
            <a:r>
              <a:rPr lang="en-US" altLang="ja-JP" b="1" dirty="0">
                <a:solidFill>
                  <a:schemeClr val="tx1">
                    <a:lumMod val="75000"/>
                    <a:lumOff val="25000"/>
                  </a:schemeClr>
                </a:solidFill>
              </a:rPr>
              <a:t>468,000</a:t>
            </a:r>
            <a:r>
              <a:rPr lang="ja-JP" altLang="en-US" b="1" dirty="0">
                <a:solidFill>
                  <a:schemeClr val="tx1">
                    <a:lumMod val="75000"/>
                    <a:lumOff val="25000"/>
                  </a:schemeClr>
                </a:solidFill>
              </a:rPr>
              <a:t>円、リース料総額の割引現在価値：   </a:t>
            </a:r>
            <a:r>
              <a:rPr lang="en-US" altLang="ja-JP" b="1" dirty="0">
                <a:solidFill>
                  <a:schemeClr val="tx1">
                    <a:lumMod val="75000"/>
                    <a:lumOff val="25000"/>
                  </a:schemeClr>
                </a:solidFill>
              </a:rPr>
              <a:t>414,853</a:t>
            </a:r>
            <a:r>
              <a:rPr lang="ja-JP" altLang="en-US" b="1" dirty="0">
                <a:solidFill>
                  <a:schemeClr val="tx1">
                    <a:lumMod val="75000"/>
                    <a:lumOff val="25000"/>
                  </a:schemeClr>
                </a:solidFill>
              </a:rPr>
              <a:t>円、消費税総額：  </a:t>
            </a:r>
            <a:r>
              <a:rPr lang="en-US" altLang="ja-JP" b="1" dirty="0">
                <a:solidFill>
                  <a:schemeClr val="tx1">
                    <a:lumMod val="75000"/>
                    <a:lumOff val="25000"/>
                  </a:schemeClr>
                </a:solidFill>
              </a:rPr>
              <a:t>46,800</a:t>
            </a:r>
            <a:r>
              <a:rPr lang="ja-JP" altLang="en-US" b="1" dirty="0">
                <a:solidFill>
                  <a:schemeClr val="tx1">
                    <a:lumMod val="75000"/>
                    <a:lumOff val="25000"/>
                  </a:schemeClr>
                </a:solidFill>
              </a:rPr>
              <a:t>円</a:t>
            </a:r>
          </a:p>
          <a:p>
            <a:pPr>
              <a:lnSpc>
                <a:spcPct val="100000"/>
              </a:lnSpc>
              <a:buClr>
                <a:srgbClr val="F9BE00"/>
              </a:buClr>
            </a:pPr>
            <a:endParaRPr lang="en-US" altLang="ja-JP" b="1" dirty="0">
              <a:solidFill>
                <a:schemeClr val="tx1">
                  <a:lumMod val="75000"/>
                  <a:lumOff val="25000"/>
                </a:schemeClr>
              </a:solidFill>
            </a:endParaRPr>
          </a:p>
        </p:txBody>
      </p:sp>
      <p:sp>
        <p:nvSpPr>
          <p:cNvPr id="6" name="正方形/長方形 5">
            <a:extLst>
              <a:ext uri="{FF2B5EF4-FFF2-40B4-BE49-F238E27FC236}">
                <a16:creationId xmlns:a16="http://schemas.microsoft.com/office/drawing/2014/main" id="{A80CBA4A-52B1-F603-2E17-A8770BB6CA24}"/>
              </a:ext>
            </a:extLst>
          </p:cNvPr>
          <p:cNvSpPr/>
          <p:nvPr/>
        </p:nvSpPr>
        <p:spPr>
          <a:xfrm>
            <a:off x="490834" y="4587974"/>
            <a:ext cx="7933166" cy="276999"/>
          </a:xfrm>
          <a:prstGeom prst="rect">
            <a:avLst/>
          </a:prstGeom>
        </p:spPr>
        <p:txBody>
          <a:bodyPr wrap="square">
            <a:spAutoFit/>
          </a:bodyPr>
          <a:lstStyle/>
          <a:p>
            <a:r>
              <a:rPr lang="ja-JP" altLang="en-US" sz="1200" b="1" dirty="0">
                <a:solidFill>
                  <a:srgbClr val="FF0000"/>
                </a:solidFill>
              </a:rPr>
              <a:t>取得仕訳は、リースを構成する物件（リース）のみ作成されます</a:t>
            </a:r>
          </a:p>
        </p:txBody>
      </p:sp>
      <p:pic>
        <p:nvPicPr>
          <p:cNvPr id="7" name="図 6">
            <a:extLst>
              <a:ext uri="{FF2B5EF4-FFF2-40B4-BE49-F238E27FC236}">
                <a16:creationId xmlns:a16="http://schemas.microsoft.com/office/drawing/2014/main" id="{A3044856-8B6B-0C6F-E208-E183B46E6795}"/>
              </a:ext>
            </a:extLst>
          </p:cNvPr>
          <p:cNvPicPr>
            <a:picLocks/>
          </p:cNvPicPr>
          <p:nvPr/>
        </p:nvPicPr>
        <p:blipFill>
          <a:blip r:embed="rId3"/>
          <a:stretch>
            <a:fillRect/>
          </a:stretch>
        </p:blipFill>
        <p:spPr>
          <a:xfrm>
            <a:off x="468000" y="2391730"/>
            <a:ext cx="7984800" cy="2232000"/>
          </a:xfrm>
          <a:prstGeom prst="rect">
            <a:avLst/>
          </a:prstGeom>
          <a:ln>
            <a:solidFill>
              <a:schemeClr val="tx1"/>
            </a:solidFill>
          </a:ln>
        </p:spPr>
      </p:pic>
      <p:sp>
        <p:nvSpPr>
          <p:cNvPr id="10" name="タイトル 3">
            <a:extLst>
              <a:ext uri="{FF2B5EF4-FFF2-40B4-BE49-F238E27FC236}">
                <a16:creationId xmlns:a16="http://schemas.microsoft.com/office/drawing/2014/main" id="{5B3B4DFD-1D64-120E-9B43-CE2874427A8F}"/>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4A19BE39-E4F5-E5EB-535E-9884E7842EF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45409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7</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電債管理システム</a:t>
            </a:r>
            <a:endParaRPr lang="en-US" altLang="ja-JP" dirty="0"/>
          </a:p>
          <a:p>
            <a:pPr>
              <a:lnSpc>
                <a:spcPct val="150000"/>
              </a:lnSpc>
              <a:spcAft>
                <a:spcPts val="400"/>
              </a:spcAft>
            </a:pPr>
            <a:r>
              <a:rPr lang="en-US" altLang="ja-JP" sz="1600" dirty="0">
                <a:solidFill>
                  <a:schemeClr val="accent1"/>
                </a:solidFill>
              </a:rPr>
              <a:t>02</a:t>
            </a:r>
          </a:p>
          <a:p>
            <a:pPr>
              <a:lnSpc>
                <a:spcPct val="150000"/>
              </a:lnSpc>
              <a:spcAft>
                <a:spcPts val="400"/>
              </a:spcAft>
            </a:pPr>
            <a:r>
              <a:rPr lang="en-US" altLang="ja-JP" sz="1200" dirty="0"/>
              <a:t>–</a:t>
            </a:r>
            <a:r>
              <a:rPr lang="ja-JP" altLang="en-US" sz="1200" dirty="0"/>
              <a:t> 移行方法についてのご案内 </a:t>
            </a:r>
            <a:r>
              <a:rPr lang="en-US" altLang="ja-JP" sz="1200" dirty="0"/>
              <a:t>–</a:t>
            </a:r>
          </a:p>
          <a:p>
            <a:pPr>
              <a:lnSpc>
                <a:spcPct val="150000"/>
              </a:lnSpc>
              <a:spcAft>
                <a:spcPts val="400"/>
              </a:spcAft>
            </a:pPr>
            <a:r>
              <a:rPr lang="ja-JP" altLang="en-US" sz="1200" dirty="0"/>
              <a:t>　</a:t>
            </a:r>
            <a:r>
              <a:rPr lang="ja-JP" altLang="en-US" sz="1200" dirty="0">
                <a:solidFill>
                  <a:srgbClr val="92D050"/>
                </a:solidFill>
              </a:rPr>
              <a:t>　</a:t>
            </a:r>
            <a:endParaRPr lang="en-US" altLang="ja-JP" sz="1200" dirty="0">
              <a:solidFill>
                <a:srgbClr val="92D050"/>
              </a:solidFill>
            </a:endParaRPr>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2978870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97952-DCA3-1996-BA3B-A3B4D5137FB6}"/>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D829E24-74F4-2A0A-C2A2-FAF949A56C64}"/>
              </a:ext>
            </a:extLst>
          </p:cNvPr>
          <p:cNvSpPr txBox="1">
            <a:spLocks/>
          </p:cNvSpPr>
          <p:nvPr/>
        </p:nvSpPr>
        <p:spPr>
          <a:xfrm>
            <a:off x="358018" y="1090800"/>
            <a:ext cx="8182693" cy="356918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＜支払仕訳＞</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リースを構成する部分（リース）：売買処理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69,000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6,900</a:t>
            </a:r>
            <a:r>
              <a:rPr lang="ja-JP" altLang="en-US" b="1" dirty="0">
                <a:solidFill>
                  <a:schemeClr val="tx1">
                    <a:lumMod val="75000"/>
                    <a:lumOff val="25000"/>
                  </a:schemeClr>
                </a:solidFill>
              </a:rPr>
              <a:t>円、利息額：</a:t>
            </a:r>
            <a:r>
              <a:rPr lang="en-US" altLang="ja-JP" b="1" dirty="0">
                <a:solidFill>
                  <a:schemeClr val="tx1">
                    <a:lumMod val="75000"/>
                    <a:lumOff val="25000"/>
                  </a:schemeClr>
                </a:solidFill>
              </a:rPr>
              <a:t>14,679</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54,321</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リースを構成しない部分（サービス）：賃貸借処理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13,000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1,300</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ja-JP" altLang="en-US" b="1" dirty="0">
              <a:solidFill>
                <a:schemeClr val="tx1">
                  <a:lumMod val="75000"/>
                  <a:lumOff val="25000"/>
                </a:schemeClr>
              </a:solidFill>
            </a:endParaRPr>
          </a:p>
        </p:txBody>
      </p:sp>
      <p:sp>
        <p:nvSpPr>
          <p:cNvPr id="2" name="スライド番号プレースホルダー 1">
            <a:extLst>
              <a:ext uri="{FF2B5EF4-FFF2-40B4-BE49-F238E27FC236}">
                <a16:creationId xmlns:a16="http://schemas.microsoft.com/office/drawing/2014/main" id="{D9FA257A-720F-BFE8-061A-92DD95B89218}"/>
              </a:ext>
            </a:extLst>
          </p:cNvPr>
          <p:cNvSpPr>
            <a:spLocks noGrp="1"/>
          </p:cNvSpPr>
          <p:nvPr>
            <p:ph type="sldNum" sz="quarter" idx="12"/>
          </p:nvPr>
        </p:nvSpPr>
        <p:spPr/>
        <p:txBody>
          <a:bodyPr/>
          <a:lstStyle/>
          <a:p>
            <a:fld id="{78AE49ED-73EF-499C-8307-28EB0E7CF529}" type="slidenum">
              <a:rPr kumimoji="1" lang="ja-JP" altLang="en-US" smtClean="0"/>
              <a:t>70</a:t>
            </a:fld>
            <a:endParaRPr kumimoji="1" lang="ja-JP" altLang="en-US" dirty="0"/>
          </a:p>
        </p:txBody>
      </p:sp>
      <p:graphicFrame>
        <p:nvGraphicFramePr>
          <p:cNvPr id="6" name="表 5">
            <a:extLst>
              <a:ext uri="{FF2B5EF4-FFF2-40B4-BE49-F238E27FC236}">
                <a16:creationId xmlns:a16="http://schemas.microsoft.com/office/drawing/2014/main" id="{8B5BA2C0-531C-6166-5A9D-B1C159D0136B}"/>
              </a:ext>
            </a:extLst>
          </p:cNvPr>
          <p:cNvGraphicFramePr>
            <a:graphicFrameLocks noGrp="1"/>
          </p:cNvGraphicFramePr>
          <p:nvPr/>
        </p:nvGraphicFramePr>
        <p:xfrm>
          <a:off x="539552" y="1923678"/>
          <a:ext cx="7992889" cy="1339080"/>
        </p:xfrm>
        <a:graphic>
          <a:graphicData uri="http://schemas.openxmlformats.org/drawingml/2006/table">
            <a:tbl>
              <a:tblPr firstRow="1" bandRow="1">
                <a:tableStyleId>{21E4AEA4-8DFA-4A89-87EB-49C32662AFE0}</a:tableStyleId>
              </a:tblPr>
              <a:tblGrid>
                <a:gridCol w="1980221">
                  <a:extLst>
                    <a:ext uri="{9D8B030D-6E8A-4147-A177-3AD203B41FA5}">
                      <a16:colId xmlns:a16="http://schemas.microsoft.com/office/drawing/2014/main" val="2522734468"/>
                    </a:ext>
                  </a:extLst>
                </a:gridCol>
                <a:gridCol w="6012668">
                  <a:extLst>
                    <a:ext uri="{9D8B030D-6E8A-4147-A177-3AD203B41FA5}">
                      <a16:colId xmlns:a16="http://schemas.microsoft.com/office/drawing/2014/main" val="2364541098"/>
                    </a:ext>
                  </a:extLst>
                </a:gridCol>
              </a:tblGrid>
              <a:tr h="252000">
                <a:tc>
                  <a:txBody>
                    <a:bodyPr/>
                    <a:lstStyle/>
                    <a:p>
                      <a:pPr algn="ctr"/>
                      <a:r>
                        <a:rPr kumimoji="1" lang="ja-JP" altLang="en-US" sz="1100" dirty="0"/>
                        <a:t>リース取得仕訳作成方法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100" dirty="0"/>
                        <a:t>支払仕訳</a:t>
                      </a:r>
                      <a:endParaRPr kumimoji="1" lang="en-US" altLang="ja-JP"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4721616"/>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消費税債務を計上しない</a:t>
                      </a:r>
                      <a:endParaRPr lang="en-US" altLang="ja-JP"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消費税調整科目を使用</a:t>
                      </a:r>
                      <a:endParaRPr lang="en-US" altLang="ja-JP"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lumMod val="75000"/>
                              <a:lumOff val="25000"/>
                            </a:schemeClr>
                          </a:solidFill>
                        </a:rPr>
                        <a:t>リース負債　　　　</a:t>
                      </a:r>
                      <a:r>
                        <a:rPr kumimoji="1" lang="en-US" altLang="ja-JP" sz="1000" b="0" dirty="0">
                          <a:solidFill>
                            <a:schemeClr val="tx1">
                              <a:lumMod val="75000"/>
                              <a:lumOff val="25000"/>
                            </a:schemeClr>
                          </a:solidFill>
                        </a:rPr>
                        <a:t>61,221</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　　　／　現預金　</a:t>
                      </a:r>
                      <a:r>
                        <a:rPr kumimoji="1" lang="en-US" altLang="ja-JP" sz="1000" b="0" dirty="0">
                          <a:solidFill>
                            <a:schemeClr val="tx1">
                              <a:lumMod val="75000"/>
                              <a:lumOff val="25000"/>
                            </a:schemeClr>
                          </a:solidFill>
                        </a:rPr>
                        <a:t>75,900</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p>
                    <a:p>
                      <a:pPr algn="l"/>
                      <a:r>
                        <a:rPr kumimoji="1" lang="ja-JP" altLang="en-US" sz="1000" b="0" dirty="0">
                          <a:solidFill>
                            <a:schemeClr val="tx1">
                              <a:lumMod val="75000"/>
                              <a:lumOff val="25000"/>
                            </a:schemeClr>
                          </a:solidFill>
                        </a:rPr>
                        <a:t>支払利息　　　　　</a:t>
                      </a:r>
                      <a:r>
                        <a:rPr kumimoji="1" lang="en-US" altLang="ja-JP" sz="1000" b="0" dirty="0">
                          <a:solidFill>
                            <a:schemeClr val="tx1">
                              <a:lumMod val="75000"/>
                              <a:lumOff val="25000"/>
                            </a:schemeClr>
                          </a:solidFill>
                        </a:rPr>
                        <a:t>14,679</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3364969997"/>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消費税債務を計上する</a:t>
                      </a:r>
                      <a:endParaRPr lang="en-US" altLang="ja-JP" sz="10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lumMod val="75000"/>
                              <a:lumOff val="25000"/>
                            </a:schemeClr>
                          </a:solidFill>
                        </a:rPr>
                        <a:t>リース負債　　　　</a:t>
                      </a:r>
                      <a:r>
                        <a:rPr kumimoji="1" lang="en-US" altLang="ja-JP" sz="1000" b="0" dirty="0">
                          <a:solidFill>
                            <a:schemeClr val="tx1">
                              <a:lumMod val="75000"/>
                              <a:lumOff val="25000"/>
                            </a:schemeClr>
                          </a:solidFill>
                        </a:rPr>
                        <a:t>54,321</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　　　／　現預金　</a:t>
                      </a:r>
                      <a:r>
                        <a:rPr kumimoji="1" lang="en-US" altLang="ja-JP" sz="1000" b="0" dirty="0">
                          <a:solidFill>
                            <a:schemeClr val="tx1">
                              <a:lumMod val="75000"/>
                              <a:lumOff val="25000"/>
                            </a:schemeClr>
                          </a:solidFill>
                        </a:rPr>
                        <a:t>75,900</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endParaRPr kumimoji="1" lang="en-US" altLang="ja-JP" sz="10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lumMod val="75000"/>
                              <a:lumOff val="25000"/>
                            </a:schemeClr>
                          </a:solidFill>
                        </a:rPr>
                        <a:t>リース消費税債務　  </a:t>
                      </a:r>
                      <a:r>
                        <a:rPr kumimoji="1" lang="en-US" altLang="ja-JP" sz="1000" b="0" dirty="0">
                          <a:solidFill>
                            <a:schemeClr val="tx1">
                              <a:lumMod val="75000"/>
                              <a:lumOff val="25000"/>
                            </a:schemeClr>
                          </a:solidFill>
                        </a:rPr>
                        <a:t>6,900</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p>
                    <a:p>
                      <a:pPr algn="l"/>
                      <a:r>
                        <a:rPr kumimoji="1" lang="ja-JP" altLang="en-US" sz="1000" b="0" dirty="0">
                          <a:solidFill>
                            <a:schemeClr val="tx1">
                              <a:lumMod val="75000"/>
                              <a:lumOff val="25000"/>
                            </a:schemeClr>
                          </a:solidFill>
                        </a:rPr>
                        <a:t>支払利息　　　　　</a:t>
                      </a:r>
                      <a:r>
                        <a:rPr kumimoji="1" lang="en-US" altLang="ja-JP" sz="1000" b="0" dirty="0">
                          <a:solidFill>
                            <a:schemeClr val="tx1">
                              <a:lumMod val="75000"/>
                              <a:lumOff val="25000"/>
                            </a:schemeClr>
                          </a:solidFill>
                        </a:rPr>
                        <a:t>14,679</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424151274"/>
                  </a:ext>
                </a:extLst>
              </a:tr>
            </a:tbl>
          </a:graphicData>
        </a:graphic>
      </p:graphicFrame>
      <p:sp>
        <p:nvSpPr>
          <p:cNvPr id="9" name="タイトル 3">
            <a:extLst>
              <a:ext uri="{FF2B5EF4-FFF2-40B4-BE49-F238E27FC236}">
                <a16:creationId xmlns:a16="http://schemas.microsoft.com/office/drawing/2014/main" id="{E90FEF65-AA79-EB86-827C-50B11C330BCF}"/>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graphicFrame>
        <p:nvGraphicFramePr>
          <p:cNvPr id="4" name="表 3">
            <a:extLst>
              <a:ext uri="{FF2B5EF4-FFF2-40B4-BE49-F238E27FC236}">
                <a16:creationId xmlns:a16="http://schemas.microsoft.com/office/drawing/2014/main" id="{A43CDFE9-5299-1464-9EB2-497F1B3F33F7}"/>
              </a:ext>
            </a:extLst>
          </p:cNvPr>
          <p:cNvGraphicFramePr>
            <a:graphicFrameLocks noGrp="1"/>
          </p:cNvGraphicFramePr>
          <p:nvPr/>
        </p:nvGraphicFramePr>
        <p:xfrm>
          <a:off x="539988" y="3831890"/>
          <a:ext cx="7992000" cy="540000"/>
        </p:xfrm>
        <a:graphic>
          <a:graphicData uri="http://schemas.openxmlformats.org/drawingml/2006/table">
            <a:tbl>
              <a:tblPr firstRow="1" bandRow="1">
                <a:tableStyleId>{21E4AEA4-8DFA-4A89-87EB-49C32662AFE0}</a:tableStyleId>
              </a:tblPr>
              <a:tblGrid>
                <a:gridCol w="7992000">
                  <a:extLst>
                    <a:ext uri="{9D8B030D-6E8A-4147-A177-3AD203B41FA5}">
                      <a16:colId xmlns:a16="http://schemas.microsoft.com/office/drawing/2014/main" val="2700584936"/>
                    </a:ext>
                  </a:extLst>
                </a:gridCol>
              </a:tblGrid>
              <a:tr h="252000">
                <a:tc>
                  <a:txBody>
                    <a:bodyPr/>
                    <a:lstStyle/>
                    <a:p>
                      <a:pPr algn="ctr"/>
                      <a:r>
                        <a:rPr kumimoji="1" lang="ja-JP" altLang="en-US" sz="1100" b="1" dirty="0">
                          <a:solidFill>
                            <a:schemeClr val="bg1"/>
                          </a:solidFill>
                        </a:rPr>
                        <a:t>支払仕訳</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288000">
                <a:tc>
                  <a:txBody>
                    <a:bodyPr/>
                    <a:lstStyle/>
                    <a:p>
                      <a:pPr algn="l"/>
                      <a:r>
                        <a:rPr kumimoji="1" lang="ja-JP" altLang="en-US" sz="1000" b="0" dirty="0">
                          <a:solidFill>
                            <a:schemeClr val="tx1"/>
                          </a:solidFill>
                        </a:rPr>
                        <a:t>サービス費用　</a:t>
                      </a:r>
                      <a:r>
                        <a:rPr kumimoji="1" lang="en-US" altLang="ja-JP" sz="1000" b="0" dirty="0">
                          <a:solidFill>
                            <a:schemeClr val="tx1"/>
                          </a:solidFill>
                        </a:rPr>
                        <a:t>13,000</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1,300</a:t>
                      </a:r>
                      <a:r>
                        <a:rPr kumimoji="1" lang="ja-JP" altLang="en-US" sz="1000" b="0" dirty="0">
                          <a:solidFill>
                            <a:schemeClr val="tx1">
                              <a:lumMod val="75000"/>
                              <a:lumOff val="25000"/>
                            </a:schemeClr>
                          </a:solidFill>
                        </a:rPr>
                        <a:t>）</a:t>
                      </a:r>
                      <a:r>
                        <a:rPr kumimoji="1" lang="ja-JP" altLang="en-US" sz="1000" b="0" dirty="0">
                          <a:solidFill>
                            <a:schemeClr val="tx1"/>
                          </a:solidFill>
                        </a:rPr>
                        <a:t>　／　現預金　</a:t>
                      </a:r>
                      <a:r>
                        <a:rPr kumimoji="1" lang="en-US" altLang="ja-JP" sz="1000" b="0" dirty="0">
                          <a:solidFill>
                            <a:schemeClr val="tx1"/>
                          </a:solidFill>
                        </a:rPr>
                        <a:t>14,300</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endParaRPr kumimoji="1" lang="en-US" altLang="ja-JP" sz="1000" b="0" dirty="0">
                        <a:solidFill>
                          <a:schemeClr val="tx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bl>
          </a:graphicData>
        </a:graphic>
      </p:graphicFrame>
      <p:sp>
        <p:nvSpPr>
          <p:cNvPr id="7" name="正方形/長方形 6">
            <a:extLst>
              <a:ext uri="{FF2B5EF4-FFF2-40B4-BE49-F238E27FC236}">
                <a16:creationId xmlns:a16="http://schemas.microsoft.com/office/drawing/2014/main" id="{FEFDF7F5-D3DC-C344-5EAB-330AB3944004}"/>
              </a:ext>
            </a:extLst>
          </p:cNvPr>
          <p:cNvSpPr/>
          <p:nvPr/>
        </p:nvSpPr>
        <p:spPr>
          <a:xfrm>
            <a:off x="490834" y="4443958"/>
            <a:ext cx="7933166" cy="276999"/>
          </a:xfrm>
          <a:prstGeom prst="rect">
            <a:avLst/>
          </a:prstGeom>
        </p:spPr>
        <p:txBody>
          <a:bodyPr wrap="square">
            <a:spAutoFit/>
          </a:bodyPr>
          <a:lstStyle/>
          <a:p>
            <a:r>
              <a:rPr lang="ja-JP" altLang="en-US" sz="1200" b="1" i="0" dirty="0">
                <a:solidFill>
                  <a:srgbClr val="FF0000"/>
                </a:solidFill>
                <a:effectLst/>
                <a:latin typeface="-apple-system"/>
              </a:rPr>
              <a:t>サービス物件は、賃貸借リースインターフェース方法の設定に関係なく、支払期日ベースで作成されます</a:t>
            </a:r>
            <a:endParaRPr lang="ja-JP" altLang="en-US" sz="1200" b="1" dirty="0">
              <a:solidFill>
                <a:srgbClr val="FF0000"/>
              </a:solidFill>
            </a:endParaRPr>
          </a:p>
        </p:txBody>
      </p:sp>
      <p:sp>
        <p:nvSpPr>
          <p:cNvPr id="8" name="フッター プレースホルダー 4">
            <a:extLst>
              <a:ext uri="{FF2B5EF4-FFF2-40B4-BE49-F238E27FC236}">
                <a16:creationId xmlns:a16="http://schemas.microsoft.com/office/drawing/2014/main" id="{52F4B739-9218-37F3-AF07-088EBB08C47F}"/>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15719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8C2FD-BDA1-C4A0-2ED8-AF300AB4A6B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B7146F6-21DC-6219-6F1A-B9E92D835DCF}"/>
              </a:ext>
            </a:extLst>
          </p:cNvPr>
          <p:cNvSpPr>
            <a:spLocks noGrp="1"/>
          </p:cNvSpPr>
          <p:nvPr>
            <p:ph type="sldNum" sz="quarter" idx="12"/>
          </p:nvPr>
        </p:nvSpPr>
        <p:spPr/>
        <p:txBody>
          <a:bodyPr/>
          <a:lstStyle/>
          <a:p>
            <a:fld id="{78AE49ED-73EF-499C-8307-28EB0E7CF529}" type="slidenum">
              <a:rPr kumimoji="1" lang="ja-JP" altLang="en-US" smtClean="0"/>
              <a:t>71</a:t>
            </a:fld>
            <a:endParaRPr kumimoji="1" lang="ja-JP" altLang="en-US" dirty="0"/>
          </a:p>
        </p:txBody>
      </p:sp>
      <p:sp>
        <p:nvSpPr>
          <p:cNvPr id="3" name="テキスト プレースホルダー 2">
            <a:extLst>
              <a:ext uri="{FF2B5EF4-FFF2-40B4-BE49-F238E27FC236}">
                <a16:creationId xmlns:a16="http://schemas.microsoft.com/office/drawing/2014/main" id="{990BEF80-4B59-1BB6-4C41-4225C906D9C1}"/>
              </a:ext>
            </a:extLst>
          </p:cNvPr>
          <p:cNvSpPr txBox="1">
            <a:spLocks/>
          </p:cNvSpPr>
          <p:nvPr/>
        </p:nvSpPr>
        <p:spPr>
          <a:xfrm>
            <a:off x="358018" y="1090800"/>
            <a:ext cx="8182693" cy="14826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＜支払仕訳＞</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リース取得仕訳作成方法：消費税債務計上しない、消費税調整科目を使用</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リースを構成する部分（リース）：売買処理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69,000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6,900</a:t>
            </a:r>
            <a:r>
              <a:rPr lang="ja-JP" altLang="en-US" b="1" dirty="0">
                <a:solidFill>
                  <a:schemeClr val="tx1">
                    <a:lumMod val="75000"/>
                    <a:lumOff val="25000"/>
                  </a:schemeClr>
                </a:solidFill>
              </a:rPr>
              <a:t>円、利息額：</a:t>
            </a:r>
            <a:r>
              <a:rPr lang="en-US" altLang="ja-JP" b="1" dirty="0">
                <a:solidFill>
                  <a:schemeClr val="tx1">
                    <a:lumMod val="75000"/>
                    <a:lumOff val="25000"/>
                  </a:schemeClr>
                </a:solidFill>
              </a:rPr>
              <a:t>14,679</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54,321</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p:txBody>
      </p:sp>
      <p:pic>
        <p:nvPicPr>
          <p:cNvPr id="6" name="図 5">
            <a:extLst>
              <a:ext uri="{FF2B5EF4-FFF2-40B4-BE49-F238E27FC236}">
                <a16:creationId xmlns:a16="http://schemas.microsoft.com/office/drawing/2014/main" id="{E6668851-51EE-C923-B970-E1F795DE2938}"/>
              </a:ext>
            </a:extLst>
          </p:cNvPr>
          <p:cNvPicPr>
            <a:picLocks/>
          </p:cNvPicPr>
          <p:nvPr/>
        </p:nvPicPr>
        <p:blipFill>
          <a:blip r:embed="rId3"/>
          <a:stretch>
            <a:fillRect/>
          </a:stretch>
        </p:blipFill>
        <p:spPr>
          <a:xfrm>
            <a:off x="468000" y="2211710"/>
            <a:ext cx="7984800" cy="2556000"/>
          </a:xfrm>
          <a:prstGeom prst="rect">
            <a:avLst/>
          </a:prstGeom>
          <a:ln>
            <a:solidFill>
              <a:schemeClr val="tx1"/>
            </a:solidFill>
          </a:ln>
        </p:spPr>
      </p:pic>
      <p:sp>
        <p:nvSpPr>
          <p:cNvPr id="9" name="タイトル 3">
            <a:extLst>
              <a:ext uri="{FF2B5EF4-FFF2-40B4-BE49-F238E27FC236}">
                <a16:creationId xmlns:a16="http://schemas.microsoft.com/office/drawing/2014/main" id="{68FC775F-FBAF-89D1-9944-44942AB18C24}"/>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BEEE187B-BA32-2A56-B808-157E56616304}"/>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799771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3BA93-9EFD-1654-BD4A-7ED6CD6AAFC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5496C9-D6EA-F8B1-76B9-66489818D32E}"/>
              </a:ext>
            </a:extLst>
          </p:cNvPr>
          <p:cNvSpPr>
            <a:spLocks noGrp="1"/>
          </p:cNvSpPr>
          <p:nvPr>
            <p:ph type="sldNum" sz="quarter" idx="12"/>
          </p:nvPr>
        </p:nvSpPr>
        <p:spPr/>
        <p:txBody>
          <a:bodyPr/>
          <a:lstStyle/>
          <a:p>
            <a:fld id="{78AE49ED-73EF-499C-8307-28EB0E7CF529}" type="slidenum">
              <a:rPr kumimoji="1" lang="ja-JP" altLang="en-US" smtClean="0"/>
              <a:t>72</a:t>
            </a:fld>
            <a:endParaRPr kumimoji="1" lang="ja-JP" altLang="en-US" dirty="0"/>
          </a:p>
        </p:txBody>
      </p:sp>
      <p:sp>
        <p:nvSpPr>
          <p:cNvPr id="3" name="テキスト プレースホルダー 2">
            <a:extLst>
              <a:ext uri="{FF2B5EF4-FFF2-40B4-BE49-F238E27FC236}">
                <a16:creationId xmlns:a16="http://schemas.microsoft.com/office/drawing/2014/main" id="{0FCA057C-0AFC-DBE2-D83D-0FEDD8D5D9A5}"/>
              </a:ext>
            </a:extLst>
          </p:cNvPr>
          <p:cNvSpPr txBox="1">
            <a:spLocks/>
          </p:cNvSpPr>
          <p:nvPr/>
        </p:nvSpPr>
        <p:spPr>
          <a:xfrm>
            <a:off x="358018" y="1090800"/>
            <a:ext cx="8182693" cy="14826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＜支払仕訳＞</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リース取得仕訳作成方法：消費税債務計上する</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リースを構成する部分（リース）：売買処理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69,000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6,900</a:t>
            </a:r>
            <a:r>
              <a:rPr lang="ja-JP" altLang="en-US" b="1" dirty="0">
                <a:solidFill>
                  <a:schemeClr val="tx1">
                    <a:lumMod val="75000"/>
                    <a:lumOff val="25000"/>
                  </a:schemeClr>
                </a:solidFill>
              </a:rPr>
              <a:t>円、利息額：</a:t>
            </a:r>
            <a:r>
              <a:rPr lang="en-US" altLang="ja-JP" b="1" dirty="0">
                <a:solidFill>
                  <a:schemeClr val="tx1">
                    <a:lumMod val="75000"/>
                    <a:lumOff val="25000"/>
                  </a:schemeClr>
                </a:solidFill>
              </a:rPr>
              <a:t>14,679</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54,321</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endParaRPr lang="ja-JP" altLang="en-US" b="1" dirty="0">
              <a:solidFill>
                <a:schemeClr val="tx1">
                  <a:lumMod val="75000"/>
                  <a:lumOff val="25000"/>
                </a:schemeClr>
              </a:solidFill>
            </a:endParaRPr>
          </a:p>
        </p:txBody>
      </p:sp>
      <p:pic>
        <p:nvPicPr>
          <p:cNvPr id="6" name="図 5">
            <a:extLst>
              <a:ext uri="{FF2B5EF4-FFF2-40B4-BE49-F238E27FC236}">
                <a16:creationId xmlns:a16="http://schemas.microsoft.com/office/drawing/2014/main" id="{BAFDA343-5D29-81B8-8963-43AF44788242}"/>
              </a:ext>
            </a:extLst>
          </p:cNvPr>
          <p:cNvPicPr>
            <a:picLocks/>
          </p:cNvPicPr>
          <p:nvPr/>
        </p:nvPicPr>
        <p:blipFill>
          <a:blip r:embed="rId3"/>
          <a:stretch>
            <a:fillRect/>
          </a:stretch>
        </p:blipFill>
        <p:spPr>
          <a:xfrm>
            <a:off x="468000" y="2210400"/>
            <a:ext cx="7984800" cy="2556000"/>
          </a:xfrm>
          <a:prstGeom prst="rect">
            <a:avLst/>
          </a:prstGeom>
          <a:ln>
            <a:solidFill>
              <a:schemeClr val="tx1"/>
            </a:solidFill>
          </a:ln>
        </p:spPr>
      </p:pic>
      <p:sp>
        <p:nvSpPr>
          <p:cNvPr id="9" name="タイトル 3">
            <a:extLst>
              <a:ext uri="{FF2B5EF4-FFF2-40B4-BE49-F238E27FC236}">
                <a16:creationId xmlns:a16="http://schemas.microsoft.com/office/drawing/2014/main" id="{1CE58F89-EA7A-6C7F-EC90-80B851BC2E88}"/>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DC7F12E0-3F21-44EB-EFEB-A7D69F6FB4F2}"/>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857305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7FB-BD3A-4562-6775-DFFB4769A85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EDA1556-B9CE-E121-B345-077C5B8EE6F3}"/>
              </a:ext>
            </a:extLst>
          </p:cNvPr>
          <p:cNvSpPr>
            <a:spLocks noGrp="1"/>
          </p:cNvSpPr>
          <p:nvPr>
            <p:ph type="sldNum" sz="quarter" idx="12"/>
          </p:nvPr>
        </p:nvSpPr>
        <p:spPr/>
        <p:txBody>
          <a:bodyPr/>
          <a:lstStyle/>
          <a:p>
            <a:fld id="{78AE49ED-73EF-499C-8307-28EB0E7CF529}" type="slidenum">
              <a:rPr kumimoji="1" lang="ja-JP" altLang="en-US" smtClean="0"/>
              <a:t>73</a:t>
            </a:fld>
            <a:endParaRPr kumimoji="1" lang="ja-JP" altLang="en-US" dirty="0"/>
          </a:p>
        </p:txBody>
      </p:sp>
      <p:sp>
        <p:nvSpPr>
          <p:cNvPr id="3" name="テキスト プレースホルダー 2">
            <a:extLst>
              <a:ext uri="{FF2B5EF4-FFF2-40B4-BE49-F238E27FC236}">
                <a16:creationId xmlns:a16="http://schemas.microsoft.com/office/drawing/2014/main" id="{ED980625-B44F-4793-F6B6-24CF97A324D7}"/>
              </a:ext>
            </a:extLst>
          </p:cNvPr>
          <p:cNvSpPr txBox="1">
            <a:spLocks/>
          </p:cNvSpPr>
          <p:nvPr/>
        </p:nvSpPr>
        <p:spPr>
          <a:xfrm>
            <a:off x="358018" y="1090800"/>
            <a:ext cx="8182693" cy="14826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＜支払仕訳＞</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　リースを構成しない部分（サービス）：賃貸借処理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13,000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1,300</a:t>
            </a:r>
            <a:r>
              <a:rPr lang="ja-JP" altLang="en-US" b="1" dirty="0">
                <a:solidFill>
                  <a:schemeClr val="tx1">
                    <a:lumMod val="75000"/>
                    <a:lumOff val="25000"/>
                  </a:schemeClr>
                </a:solidFill>
              </a:rPr>
              <a:t>円、利息額：  </a:t>
            </a:r>
            <a:r>
              <a:rPr lang="en-US" altLang="ja-JP" b="1" dirty="0">
                <a:solidFill>
                  <a:schemeClr val="tx1">
                    <a:lumMod val="75000"/>
                    <a:lumOff val="25000"/>
                  </a:schemeClr>
                </a:solidFill>
              </a:rPr>
              <a:t>2,766</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10,234</a:t>
            </a:r>
            <a:r>
              <a:rPr lang="ja-JP" altLang="en-US" b="1" dirty="0">
                <a:solidFill>
                  <a:schemeClr val="tx1">
                    <a:lumMod val="75000"/>
                    <a:lumOff val="25000"/>
                  </a:schemeClr>
                </a:solidFill>
              </a:rPr>
              <a:t>円</a:t>
            </a:r>
          </a:p>
        </p:txBody>
      </p:sp>
      <p:pic>
        <p:nvPicPr>
          <p:cNvPr id="6" name="図 5">
            <a:extLst>
              <a:ext uri="{FF2B5EF4-FFF2-40B4-BE49-F238E27FC236}">
                <a16:creationId xmlns:a16="http://schemas.microsoft.com/office/drawing/2014/main" id="{73A0E27E-DB6B-409B-FB3F-9CD5FBF0EC52}"/>
              </a:ext>
            </a:extLst>
          </p:cNvPr>
          <p:cNvPicPr>
            <a:picLocks/>
          </p:cNvPicPr>
          <p:nvPr/>
        </p:nvPicPr>
        <p:blipFill>
          <a:blip r:embed="rId3"/>
          <a:stretch>
            <a:fillRect/>
          </a:stretch>
        </p:blipFill>
        <p:spPr>
          <a:xfrm>
            <a:off x="468000" y="1995686"/>
            <a:ext cx="7984800" cy="2088000"/>
          </a:xfrm>
          <a:prstGeom prst="rect">
            <a:avLst/>
          </a:prstGeom>
          <a:ln>
            <a:solidFill>
              <a:schemeClr val="tx1"/>
            </a:solidFill>
          </a:ln>
        </p:spPr>
      </p:pic>
      <p:sp>
        <p:nvSpPr>
          <p:cNvPr id="9" name="タイトル 3">
            <a:extLst>
              <a:ext uri="{FF2B5EF4-FFF2-40B4-BE49-F238E27FC236}">
                <a16:creationId xmlns:a16="http://schemas.microsoft.com/office/drawing/2014/main" id="{54C034BF-4024-1858-32D1-4FA2DDA9CAE1}"/>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②．</a:t>
            </a:r>
            <a:r>
              <a:rPr lang="ja-JP" altLang="en-US" sz="1600" kern="100" dirty="0"/>
              <a:t>リース会計処理区分の設定を契約単位から物件単位に変更</a:t>
            </a:r>
            <a:endParaRPr kumimoji="1" lang="ja-JP" altLang="en-US" sz="1800" dirty="0"/>
          </a:p>
        </p:txBody>
      </p:sp>
      <p:sp>
        <p:nvSpPr>
          <p:cNvPr id="4" name="フッター プレースホルダー 4">
            <a:extLst>
              <a:ext uri="{FF2B5EF4-FFF2-40B4-BE49-F238E27FC236}">
                <a16:creationId xmlns:a16="http://schemas.microsoft.com/office/drawing/2014/main" id="{A54416EC-7A18-C9BF-0662-95D04C06729E}"/>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47328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523E4-1218-6867-77AD-56E6C4D415E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7DDDFD-78DC-6AF7-57CD-BC8682B50F09}"/>
              </a:ext>
            </a:extLst>
          </p:cNvPr>
          <p:cNvSpPr>
            <a:spLocks noGrp="1"/>
          </p:cNvSpPr>
          <p:nvPr>
            <p:ph type="sldNum" sz="quarter" idx="12"/>
          </p:nvPr>
        </p:nvSpPr>
        <p:spPr/>
        <p:txBody>
          <a:bodyPr/>
          <a:lstStyle/>
          <a:p>
            <a:fld id="{78AE49ED-73EF-499C-8307-28EB0E7CF529}" type="slidenum">
              <a:rPr kumimoji="1" lang="ja-JP" altLang="en-US" smtClean="0"/>
              <a:t>74</a:t>
            </a:fld>
            <a:endParaRPr kumimoji="1" lang="ja-JP" altLang="en-US" dirty="0"/>
          </a:p>
        </p:txBody>
      </p:sp>
      <p:sp>
        <p:nvSpPr>
          <p:cNvPr id="3" name="テキスト プレースホルダー 2">
            <a:extLst>
              <a:ext uri="{FF2B5EF4-FFF2-40B4-BE49-F238E27FC236}">
                <a16:creationId xmlns:a16="http://schemas.microsoft.com/office/drawing/2014/main" id="{4E39D363-3066-AEC5-4BD1-EEB2ECCE4178}"/>
              </a:ext>
            </a:extLst>
          </p:cNvPr>
          <p:cNvSpPr>
            <a:spLocks noGrp="1"/>
          </p:cNvSpPr>
          <p:nvPr>
            <p:ph type="body" sz="quarter" idx="14"/>
          </p:nvPr>
        </p:nvSpPr>
        <p:spPr>
          <a:xfrm>
            <a:off x="358774" y="1224000"/>
            <a:ext cx="8569709" cy="3744416"/>
          </a:xfrm>
        </p:spPr>
        <p:txBody>
          <a:bodyPr/>
          <a:lstStyle/>
          <a:p>
            <a:pPr marL="180000" indent="-457200">
              <a:lnSpc>
                <a:spcPct val="100000"/>
              </a:lnSpc>
            </a:pPr>
            <a:r>
              <a:rPr lang="ja-JP" altLang="en-US" b="1" dirty="0">
                <a:solidFill>
                  <a:srgbClr val="FFC000"/>
                </a:solidFill>
              </a:rPr>
              <a:t>■</a:t>
            </a:r>
            <a:r>
              <a:rPr lang="ja-JP" altLang="en-US" b="1" dirty="0">
                <a:solidFill>
                  <a:schemeClr val="tx2"/>
                </a:solidFill>
              </a:rPr>
              <a:t>機能概要</a:t>
            </a:r>
            <a:endParaRPr lang="en-US" altLang="ja-JP" b="1" dirty="0">
              <a:solidFill>
                <a:schemeClr val="tx2"/>
              </a:solidFill>
            </a:endParaRPr>
          </a:p>
          <a:p>
            <a:pPr marL="180000">
              <a:lnSpc>
                <a:spcPct val="100000"/>
              </a:lnSpc>
            </a:pPr>
            <a:r>
              <a:rPr lang="ja-JP" altLang="en-US" dirty="0"/>
              <a:t>リース契約登録時の取引分類判定において、少額資産の自動判定機能を追加しました</a:t>
            </a:r>
            <a:endParaRPr lang="en-US" altLang="ja-JP" dirty="0"/>
          </a:p>
          <a:p>
            <a:pPr marL="180000">
              <a:lnSpc>
                <a:spcPct val="100000"/>
              </a:lnSpc>
            </a:pPr>
            <a:r>
              <a:rPr lang="ja-JP" altLang="en-US" dirty="0"/>
              <a:t>契約単位で金額基準による判定を行い、少額リースの識別を自動化します</a:t>
            </a:r>
            <a:endParaRPr lang="en-US" altLang="ja-JP" dirty="0"/>
          </a:p>
          <a:p>
            <a:pPr marL="180000">
              <a:lnSpc>
                <a:spcPct val="100000"/>
              </a:lnSpc>
            </a:pPr>
            <a:r>
              <a:rPr lang="ja-JP" altLang="en-US" dirty="0"/>
              <a:t>なお、判定に用いる金額基準は会社ごとの方針に応じて設定可能です</a:t>
            </a:r>
            <a:endParaRPr lang="en-US" altLang="ja-JP"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背景</a:t>
            </a:r>
            <a:endParaRPr lang="en-US" altLang="ja-JP" b="1" dirty="0">
              <a:solidFill>
                <a:schemeClr val="tx2"/>
              </a:solidFill>
            </a:endParaRPr>
          </a:p>
          <a:p>
            <a:pPr marL="180000">
              <a:lnSpc>
                <a:spcPct val="100000"/>
              </a:lnSpc>
            </a:pPr>
            <a:r>
              <a:rPr lang="ja-JP" altLang="en-US" dirty="0"/>
              <a:t>新リース会計基準の適用指針（第</a:t>
            </a:r>
            <a:r>
              <a:rPr lang="en-US" altLang="ja-JP" dirty="0"/>
              <a:t>20</a:t>
            </a:r>
            <a:r>
              <a:rPr lang="ja-JP" altLang="en-US" dirty="0"/>
              <a:t>項・第</a:t>
            </a:r>
            <a:r>
              <a:rPr lang="en-US" altLang="ja-JP" dirty="0"/>
              <a:t>22</a:t>
            </a:r>
            <a:r>
              <a:rPr lang="ja-JP" altLang="en-US" dirty="0"/>
              <a:t>項・第</a:t>
            </a:r>
            <a:r>
              <a:rPr lang="en-US" altLang="ja-JP" dirty="0"/>
              <a:t>23</a:t>
            </a:r>
            <a:r>
              <a:rPr lang="ja-JP" altLang="en-US" dirty="0"/>
              <a:t>項）では、少額リースについては使用権資産やリース負債を計上せず、簡便的な会計処理が認められています</a:t>
            </a:r>
            <a:endParaRPr lang="en-US" altLang="ja-JP" dirty="0"/>
          </a:p>
          <a:p>
            <a:pPr marL="180000">
              <a:lnSpc>
                <a:spcPct val="100000"/>
              </a:lnSpc>
            </a:pPr>
            <a:r>
              <a:rPr lang="ja-JP" altLang="en-US" dirty="0"/>
              <a:t>具体的には、資産価値が少額で重要性が乏しい場合には、通常の費用処理とすることが可能とされています</a:t>
            </a:r>
            <a:endParaRPr lang="en-US" altLang="ja-JP" dirty="0"/>
          </a:p>
          <a:p>
            <a:pPr marL="180000">
              <a:lnSpc>
                <a:spcPct val="100000"/>
              </a:lnSpc>
            </a:pPr>
            <a:r>
              <a:rPr lang="ja-JP" altLang="en-US" dirty="0"/>
              <a:t>そのため、少額リースに該当するかどうかを適切に判定することが重要となります</a:t>
            </a:r>
            <a:endParaRPr lang="ja-JP" altLang="en-US"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効果</a:t>
            </a:r>
            <a:endParaRPr lang="en-US" altLang="ja-JP" b="1" dirty="0">
              <a:solidFill>
                <a:schemeClr val="tx2"/>
              </a:solidFill>
            </a:endParaRPr>
          </a:p>
          <a:p>
            <a:pPr marL="180000">
              <a:lnSpc>
                <a:spcPct val="100000"/>
              </a:lnSpc>
            </a:pPr>
            <a:r>
              <a:rPr lang="ja-JP" altLang="en-US" dirty="0"/>
              <a:t>少額リース判定をシステムで自動化することで、使用権資産の計上要否の判断を標準化できます</a:t>
            </a:r>
            <a:endParaRPr lang="en-US" altLang="ja-JP" dirty="0"/>
          </a:p>
          <a:p>
            <a:pPr marL="180000">
              <a:lnSpc>
                <a:spcPct val="100000"/>
              </a:lnSpc>
            </a:pPr>
            <a:r>
              <a:rPr lang="ja-JP" altLang="en-US" dirty="0"/>
              <a:t>これにより、リース契約登録時の判定ミスや処理誤りの防止につながります</a:t>
            </a:r>
            <a:endParaRPr lang="en-US" altLang="ja-JP" dirty="0"/>
          </a:p>
          <a:p>
            <a:pPr marL="180000">
              <a:lnSpc>
                <a:spcPct val="100000"/>
              </a:lnSpc>
            </a:pPr>
            <a:r>
              <a:rPr lang="ja-JP" altLang="en-US" dirty="0"/>
              <a:t>結果として、会計基準に沿った適切かつ効率的な運用が可能となります</a:t>
            </a:r>
            <a:endParaRPr kumimoji="1" lang="ja-JP" altLang="en-US" dirty="0"/>
          </a:p>
          <a:p>
            <a:pPr>
              <a:lnSpc>
                <a:spcPct val="100000"/>
              </a:lnSpc>
            </a:pPr>
            <a:endParaRPr kumimoji="1" lang="ja-JP" altLang="en-US" dirty="0"/>
          </a:p>
        </p:txBody>
      </p:sp>
      <p:sp>
        <p:nvSpPr>
          <p:cNvPr id="8" name="タイトル 3">
            <a:extLst>
              <a:ext uri="{FF2B5EF4-FFF2-40B4-BE49-F238E27FC236}">
                <a16:creationId xmlns:a16="http://schemas.microsoft.com/office/drawing/2014/main" id="{6300262A-295D-E801-5F85-A3957021FC61}"/>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③．</a:t>
            </a:r>
            <a:r>
              <a:rPr lang="ja-JP" altLang="en-US" sz="1600" kern="100" dirty="0"/>
              <a:t>少額資産の自動判定処理の追加</a:t>
            </a:r>
            <a:endParaRPr kumimoji="1" lang="ja-JP" altLang="en-US" sz="1800" dirty="0"/>
          </a:p>
        </p:txBody>
      </p:sp>
      <p:sp>
        <p:nvSpPr>
          <p:cNvPr id="4" name="フッター プレースホルダー 4">
            <a:extLst>
              <a:ext uri="{FF2B5EF4-FFF2-40B4-BE49-F238E27FC236}">
                <a16:creationId xmlns:a16="http://schemas.microsoft.com/office/drawing/2014/main" id="{507A1B15-6EC5-614D-1DC4-2D177716004B}"/>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976517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E656B-23A1-AD57-A269-AAF8CB60C42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0C90A3-1E49-3099-D614-A7D0BA77C344}"/>
              </a:ext>
            </a:extLst>
          </p:cNvPr>
          <p:cNvSpPr>
            <a:spLocks noGrp="1"/>
          </p:cNvSpPr>
          <p:nvPr>
            <p:ph type="sldNum" sz="quarter" idx="12"/>
          </p:nvPr>
        </p:nvSpPr>
        <p:spPr/>
        <p:txBody>
          <a:bodyPr/>
          <a:lstStyle/>
          <a:p>
            <a:fld id="{78AE49ED-73EF-499C-8307-28EB0E7CF529}" type="slidenum">
              <a:rPr kumimoji="1" lang="ja-JP" altLang="en-US" smtClean="0"/>
              <a:t>75</a:t>
            </a:fld>
            <a:endParaRPr kumimoji="1" lang="ja-JP" altLang="en-US" dirty="0"/>
          </a:p>
        </p:txBody>
      </p:sp>
      <p:pic>
        <p:nvPicPr>
          <p:cNvPr id="3" name="図 2">
            <a:extLst>
              <a:ext uri="{FF2B5EF4-FFF2-40B4-BE49-F238E27FC236}">
                <a16:creationId xmlns:a16="http://schemas.microsoft.com/office/drawing/2014/main" id="{C75ADF2C-47FB-E017-7492-923F37E77A94}"/>
              </a:ext>
            </a:extLst>
          </p:cNvPr>
          <p:cNvPicPr>
            <a:picLocks noChangeAspect="1"/>
          </p:cNvPicPr>
          <p:nvPr/>
        </p:nvPicPr>
        <p:blipFill>
          <a:blip r:embed="rId3"/>
          <a:stretch>
            <a:fillRect/>
          </a:stretch>
        </p:blipFill>
        <p:spPr>
          <a:xfrm>
            <a:off x="1243651" y="1437074"/>
            <a:ext cx="2392245" cy="3240000"/>
          </a:xfrm>
          <a:prstGeom prst="rect">
            <a:avLst/>
          </a:prstGeom>
          <a:ln>
            <a:solidFill>
              <a:schemeClr val="tx1"/>
            </a:solidFill>
          </a:ln>
        </p:spPr>
      </p:pic>
      <p:sp>
        <p:nvSpPr>
          <p:cNvPr id="6" name="テキスト プレースホルダー 2">
            <a:extLst>
              <a:ext uri="{FF2B5EF4-FFF2-40B4-BE49-F238E27FC236}">
                <a16:creationId xmlns:a16="http://schemas.microsoft.com/office/drawing/2014/main" id="{877E7265-8D00-8B07-F031-6819969E2C11}"/>
              </a:ext>
            </a:extLst>
          </p:cNvPr>
          <p:cNvSpPr txBox="1">
            <a:spLocks/>
          </p:cNvSpPr>
          <p:nvPr/>
        </p:nvSpPr>
        <p:spPr>
          <a:xfrm>
            <a:off x="251520" y="13176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取引分類判定</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3724DACA-E838-77A5-8751-4EB398B06441}"/>
              </a:ext>
            </a:extLst>
          </p:cNvPr>
          <p:cNvSpPr/>
          <p:nvPr/>
        </p:nvSpPr>
        <p:spPr>
          <a:xfrm>
            <a:off x="1417243" y="4274388"/>
            <a:ext cx="720000" cy="144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5AD1303B-462F-B2C8-591C-B652F5FAD500}"/>
              </a:ext>
            </a:extLst>
          </p:cNvPr>
          <p:cNvSpPr/>
          <p:nvPr/>
        </p:nvSpPr>
        <p:spPr>
          <a:xfrm>
            <a:off x="4460312" y="4191006"/>
            <a:ext cx="3924436" cy="486604"/>
          </a:xfrm>
          <a:prstGeom prst="borderCallout2">
            <a:avLst>
              <a:gd name="adj1" fmla="val 47928"/>
              <a:gd name="adj2" fmla="val -1846"/>
              <a:gd name="adj3" fmla="val 46070"/>
              <a:gd name="adj4" fmla="val -8086"/>
              <a:gd name="adj5" fmla="val -30734"/>
              <a:gd name="adj6" fmla="val -1481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リースに関する判定処理に、少額リース資産の判定処理を追加しました</a:t>
            </a:r>
            <a:endParaRPr lang="en-US" altLang="ja-JP" sz="900" dirty="0"/>
          </a:p>
        </p:txBody>
      </p:sp>
      <p:sp>
        <p:nvSpPr>
          <p:cNvPr id="10" name="正方形/長方形 9">
            <a:extLst>
              <a:ext uri="{FF2B5EF4-FFF2-40B4-BE49-F238E27FC236}">
                <a16:creationId xmlns:a16="http://schemas.microsoft.com/office/drawing/2014/main" id="{63166FA0-EB8F-BAD2-6184-BBA67CDE8E3F}"/>
              </a:ext>
            </a:extLst>
          </p:cNvPr>
          <p:cNvSpPr/>
          <p:nvPr/>
        </p:nvSpPr>
        <p:spPr>
          <a:xfrm>
            <a:off x="3780472" y="1761111"/>
            <a:ext cx="5040000" cy="22704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コネクタ: カギ線 10">
            <a:extLst>
              <a:ext uri="{FF2B5EF4-FFF2-40B4-BE49-F238E27FC236}">
                <a16:creationId xmlns:a16="http://schemas.microsoft.com/office/drawing/2014/main" id="{5BCABDAE-B1D5-65A5-BAEE-D6DF2EC317FF}"/>
              </a:ext>
            </a:extLst>
          </p:cNvPr>
          <p:cNvCxnSpPr>
            <a:cxnSpLocks/>
            <a:stCxn id="8" idx="3"/>
            <a:endCxn id="10" idx="1"/>
          </p:cNvCxnSpPr>
          <p:nvPr/>
        </p:nvCxnSpPr>
        <p:spPr>
          <a:xfrm flipV="1">
            <a:off x="2137243" y="2896351"/>
            <a:ext cx="1643229" cy="1450037"/>
          </a:xfrm>
          <a:prstGeom prst="bentConnector3">
            <a:avLst>
              <a:gd name="adj1" fmla="val 7989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507E6438-9C6B-63CA-8096-34E4478780D9}"/>
              </a:ext>
            </a:extLst>
          </p:cNvPr>
          <p:cNvPicPr>
            <a:picLocks noChangeAspect="1"/>
          </p:cNvPicPr>
          <p:nvPr/>
        </p:nvPicPr>
        <p:blipFill>
          <a:blip r:embed="rId4"/>
          <a:stretch>
            <a:fillRect/>
          </a:stretch>
        </p:blipFill>
        <p:spPr>
          <a:xfrm>
            <a:off x="3893697" y="1856793"/>
            <a:ext cx="4816798" cy="2000910"/>
          </a:xfrm>
          <a:prstGeom prst="rect">
            <a:avLst/>
          </a:prstGeom>
          <a:ln>
            <a:solidFill>
              <a:schemeClr val="tx1"/>
            </a:solidFill>
          </a:ln>
        </p:spPr>
      </p:pic>
      <p:sp>
        <p:nvSpPr>
          <p:cNvPr id="13" name="テキスト ボックス 12">
            <a:extLst>
              <a:ext uri="{FF2B5EF4-FFF2-40B4-BE49-F238E27FC236}">
                <a16:creationId xmlns:a16="http://schemas.microsoft.com/office/drawing/2014/main" id="{01CADE4D-F775-89EA-EFA1-C7C98D96E6D9}"/>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■リース契約に関する判定処理</a:t>
            </a:r>
            <a:endParaRPr kumimoji="1" lang="ja-JP" altLang="en-US" sz="1200" b="1" dirty="0"/>
          </a:p>
        </p:txBody>
      </p:sp>
      <p:sp>
        <p:nvSpPr>
          <p:cNvPr id="15" name="タイトル 3">
            <a:extLst>
              <a:ext uri="{FF2B5EF4-FFF2-40B4-BE49-F238E27FC236}">
                <a16:creationId xmlns:a16="http://schemas.microsoft.com/office/drawing/2014/main" id="{734EA72F-6ECE-FF26-B7F8-887220F649D4}"/>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③．</a:t>
            </a:r>
            <a:r>
              <a:rPr lang="ja-JP" altLang="en-US" sz="1600" kern="100" dirty="0"/>
              <a:t>少額資産の自動判定処理の追加</a:t>
            </a:r>
            <a:endParaRPr kumimoji="1" lang="ja-JP" altLang="en-US" sz="1800" dirty="0"/>
          </a:p>
        </p:txBody>
      </p:sp>
      <p:sp>
        <p:nvSpPr>
          <p:cNvPr id="4" name="フッター プレースホルダー 4">
            <a:extLst>
              <a:ext uri="{FF2B5EF4-FFF2-40B4-BE49-F238E27FC236}">
                <a16:creationId xmlns:a16="http://schemas.microsoft.com/office/drawing/2014/main" id="{79B81010-4797-4D02-4D13-E32A75421A82}"/>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867957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9C87-99C7-CACC-DF29-4D958D6680E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3E4E5EA-B9BF-F6D1-840E-72A9E7472108}"/>
              </a:ext>
            </a:extLst>
          </p:cNvPr>
          <p:cNvSpPr>
            <a:spLocks noGrp="1"/>
          </p:cNvSpPr>
          <p:nvPr>
            <p:ph type="sldNum" sz="quarter" idx="12"/>
          </p:nvPr>
        </p:nvSpPr>
        <p:spPr/>
        <p:txBody>
          <a:bodyPr/>
          <a:lstStyle/>
          <a:p>
            <a:fld id="{78AE49ED-73EF-499C-8307-28EB0E7CF529}" type="slidenum">
              <a:rPr kumimoji="1" lang="ja-JP" altLang="en-US" smtClean="0"/>
              <a:t>76</a:t>
            </a:fld>
            <a:endParaRPr kumimoji="1" lang="ja-JP" altLang="en-US" dirty="0"/>
          </a:p>
        </p:txBody>
      </p:sp>
      <p:pic>
        <p:nvPicPr>
          <p:cNvPr id="3" name="図 2">
            <a:extLst>
              <a:ext uri="{FF2B5EF4-FFF2-40B4-BE49-F238E27FC236}">
                <a16:creationId xmlns:a16="http://schemas.microsoft.com/office/drawing/2014/main" id="{4B744997-3CEE-8F3F-F3C8-F1C8FBE5F60D}"/>
              </a:ext>
            </a:extLst>
          </p:cNvPr>
          <p:cNvPicPr>
            <a:picLocks noChangeAspect="1"/>
          </p:cNvPicPr>
          <p:nvPr/>
        </p:nvPicPr>
        <p:blipFill>
          <a:blip r:embed="rId3"/>
          <a:stretch>
            <a:fillRect/>
          </a:stretch>
        </p:blipFill>
        <p:spPr>
          <a:xfrm>
            <a:off x="4204016" y="2676378"/>
            <a:ext cx="4688464" cy="1947600"/>
          </a:xfrm>
          <a:prstGeom prst="rect">
            <a:avLst/>
          </a:prstGeom>
          <a:ln>
            <a:solidFill>
              <a:schemeClr val="tx1"/>
            </a:solidFill>
          </a:ln>
        </p:spPr>
      </p:pic>
      <p:pic>
        <p:nvPicPr>
          <p:cNvPr id="6" name="図 5">
            <a:extLst>
              <a:ext uri="{FF2B5EF4-FFF2-40B4-BE49-F238E27FC236}">
                <a16:creationId xmlns:a16="http://schemas.microsoft.com/office/drawing/2014/main" id="{EA3D273C-1CD2-2B05-96C8-69161BA04197}"/>
              </a:ext>
            </a:extLst>
          </p:cNvPr>
          <p:cNvPicPr>
            <a:picLocks noChangeAspect="1"/>
          </p:cNvPicPr>
          <p:nvPr/>
        </p:nvPicPr>
        <p:blipFill>
          <a:blip r:embed="rId4"/>
          <a:stretch>
            <a:fillRect/>
          </a:stretch>
        </p:blipFill>
        <p:spPr>
          <a:xfrm>
            <a:off x="303461" y="1383618"/>
            <a:ext cx="3777190" cy="2029108"/>
          </a:xfrm>
          <a:prstGeom prst="rect">
            <a:avLst/>
          </a:prstGeom>
          <a:ln>
            <a:solidFill>
              <a:schemeClr val="tx1"/>
            </a:solidFill>
          </a:ln>
        </p:spPr>
      </p:pic>
      <p:sp>
        <p:nvSpPr>
          <p:cNvPr id="7" name="テキスト プレースホルダー 2">
            <a:extLst>
              <a:ext uri="{FF2B5EF4-FFF2-40B4-BE49-F238E27FC236}">
                <a16:creationId xmlns:a16="http://schemas.microsoft.com/office/drawing/2014/main" id="{9421F4FE-8741-379B-868D-CC1B40CA80B5}"/>
              </a:ext>
            </a:extLst>
          </p:cNvPr>
          <p:cNvSpPr txBox="1">
            <a:spLocks/>
          </p:cNvSpPr>
          <p:nvPr/>
        </p:nvSpPr>
        <p:spPr>
          <a:xfrm>
            <a:off x="251520" y="13176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3818146C-C7F1-E063-0932-C47ECBA83121}"/>
              </a:ext>
            </a:extLst>
          </p:cNvPr>
          <p:cNvSpPr/>
          <p:nvPr/>
        </p:nvSpPr>
        <p:spPr>
          <a:xfrm>
            <a:off x="4314352" y="3558452"/>
            <a:ext cx="2412268" cy="9230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ACFB04B2-76A0-BB72-D82E-E7BBC5008A91}"/>
              </a:ext>
            </a:extLst>
          </p:cNvPr>
          <p:cNvSpPr/>
          <p:nvPr/>
        </p:nvSpPr>
        <p:spPr>
          <a:xfrm>
            <a:off x="259374" y="3507854"/>
            <a:ext cx="3706433" cy="1056563"/>
          </a:xfrm>
          <a:prstGeom prst="borderCallout2">
            <a:avLst>
              <a:gd name="adj1" fmla="val 78998"/>
              <a:gd name="adj2" fmla="val 99866"/>
              <a:gd name="adj3" fmla="val 78832"/>
              <a:gd name="adj4" fmla="val 114943"/>
              <a:gd name="adj5" fmla="val 67845"/>
              <a:gd name="adj6" fmla="val 12956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少額リースの判定は、新リース会計基準適用の場合のみ可能です</a:t>
            </a:r>
            <a:endParaRPr lang="en-US" altLang="ja-JP" sz="900" dirty="0"/>
          </a:p>
          <a:p>
            <a:endParaRPr kumimoji="1" lang="en-US" altLang="ja-JP" sz="900" dirty="0"/>
          </a:p>
          <a:p>
            <a:r>
              <a:rPr kumimoji="1" lang="ja-JP" altLang="en-US" sz="900" dirty="0"/>
              <a:t>判定内容は、「リース料総額－維持管理費≦少額リース判定金額」</a:t>
            </a:r>
            <a:endParaRPr kumimoji="1" lang="en-US" altLang="ja-JP" sz="900" dirty="0"/>
          </a:p>
          <a:p>
            <a:r>
              <a:rPr kumimoji="1" lang="ja-JP" altLang="en-US" sz="900" dirty="0"/>
              <a:t>となります</a:t>
            </a:r>
            <a:endParaRPr kumimoji="1" lang="en-US" altLang="ja-JP" sz="900" dirty="0"/>
          </a:p>
          <a:p>
            <a:endParaRPr lang="en-US" altLang="ja-JP" sz="900" dirty="0"/>
          </a:p>
          <a:p>
            <a:r>
              <a:rPr lang="ja-JP" altLang="en-US" sz="900" dirty="0"/>
              <a:t>少額リースに判定された場合は、</a:t>
            </a:r>
            <a:endParaRPr lang="en-US" altLang="ja-JP" sz="900" dirty="0"/>
          </a:p>
          <a:p>
            <a:r>
              <a:rPr lang="ja-JP" altLang="en-US" sz="900" dirty="0"/>
              <a:t>「解約不能オペレーティングリース」「賃貸借処理」となります</a:t>
            </a:r>
            <a:endParaRPr lang="en-US" altLang="ja-JP" sz="900" dirty="0"/>
          </a:p>
        </p:txBody>
      </p:sp>
      <p:sp>
        <p:nvSpPr>
          <p:cNvPr id="10" name="テキスト ボックス 9">
            <a:extLst>
              <a:ext uri="{FF2B5EF4-FFF2-40B4-BE49-F238E27FC236}">
                <a16:creationId xmlns:a16="http://schemas.microsoft.com/office/drawing/2014/main" id="{EB363A60-50D4-81D9-6B9D-9FA30D307901}"/>
              </a:ext>
            </a:extLst>
          </p:cNvPr>
          <p:cNvSpPr txBox="1"/>
          <p:nvPr/>
        </p:nvSpPr>
        <p:spPr>
          <a:xfrm>
            <a:off x="79200" y="1090800"/>
            <a:ext cx="8460473" cy="321242"/>
          </a:xfrm>
          <a:prstGeom prst="rect">
            <a:avLst/>
          </a:prstGeom>
          <a:noFill/>
        </p:spPr>
        <p:txBody>
          <a:bodyPr wrap="square">
            <a:spAutoFit/>
          </a:bodyPr>
          <a:lstStyle/>
          <a:p>
            <a:pPr>
              <a:lnSpc>
                <a:spcPts val="1900"/>
              </a:lnSpc>
              <a:buClr>
                <a:srgbClr val="F9BE00"/>
              </a:buClr>
            </a:pPr>
            <a:r>
              <a:rPr lang="ja-JP" altLang="en-US" sz="1200" b="1" dirty="0"/>
              <a:t>■少額リース資産の判定処理</a:t>
            </a:r>
            <a:endParaRPr kumimoji="1" lang="ja-JP" altLang="en-US" sz="1200" b="1" dirty="0"/>
          </a:p>
        </p:txBody>
      </p:sp>
      <p:sp>
        <p:nvSpPr>
          <p:cNvPr id="13" name="タイトル 3">
            <a:extLst>
              <a:ext uri="{FF2B5EF4-FFF2-40B4-BE49-F238E27FC236}">
                <a16:creationId xmlns:a16="http://schemas.microsoft.com/office/drawing/2014/main" id="{E7E17455-7E6C-21AE-3810-925338D11216}"/>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③．</a:t>
            </a:r>
            <a:r>
              <a:rPr lang="ja-JP" altLang="en-US" sz="1600" kern="100" dirty="0"/>
              <a:t>少額資産の自動判定処理の追加</a:t>
            </a:r>
            <a:endParaRPr kumimoji="1" lang="ja-JP" altLang="en-US" sz="1800" dirty="0"/>
          </a:p>
        </p:txBody>
      </p:sp>
      <p:sp>
        <p:nvSpPr>
          <p:cNvPr id="4" name="フッター プレースホルダー 4">
            <a:extLst>
              <a:ext uri="{FF2B5EF4-FFF2-40B4-BE49-F238E27FC236}">
                <a16:creationId xmlns:a16="http://schemas.microsoft.com/office/drawing/2014/main" id="{299A67BC-8890-156C-E413-F6515257BFFC}"/>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1565228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B02A6-00EB-FEE9-386E-462E99320C7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8A8AAFB-09A8-CD92-7A9C-6F560CE398F1}"/>
              </a:ext>
            </a:extLst>
          </p:cNvPr>
          <p:cNvSpPr>
            <a:spLocks noGrp="1"/>
          </p:cNvSpPr>
          <p:nvPr>
            <p:ph type="sldNum" sz="quarter" idx="12"/>
          </p:nvPr>
        </p:nvSpPr>
        <p:spPr/>
        <p:txBody>
          <a:bodyPr/>
          <a:lstStyle/>
          <a:p>
            <a:fld id="{78AE49ED-73EF-499C-8307-28EB0E7CF529}" type="slidenum">
              <a:rPr kumimoji="1" lang="ja-JP" altLang="en-US" smtClean="0"/>
              <a:t>77</a:t>
            </a:fld>
            <a:endParaRPr kumimoji="1" lang="ja-JP" altLang="en-US" dirty="0"/>
          </a:p>
        </p:txBody>
      </p:sp>
      <p:pic>
        <p:nvPicPr>
          <p:cNvPr id="3" name="図 2">
            <a:extLst>
              <a:ext uri="{FF2B5EF4-FFF2-40B4-BE49-F238E27FC236}">
                <a16:creationId xmlns:a16="http://schemas.microsoft.com/office/drawing/2014/main" id="{E4527B86-74C9-3BB2-9A6B-6BE66148BEA4}"/>
              </a:ext>
            </a:extLst>
          </p:cNvPr>
          <p:cNvPicPr>
            <a:picLocks/>
          </p:cNvPicPr>
          <p:nvPr/>
        </p:nvPicPr>
        <p:blipFill>
          <a:blip r:embed="rId3"/>
          <a:stretch>
            <a:fillRect/>
          </a:stretch>
        </p:blipFill>
        <p:spPr>
          <a:xfrm>
            <a:off x="360000" y="1634400"/>
            <a:ext cx="7185600" cy="2739600"/>
          </a:xfrm>
          <a:prstGeom prst="rect">
            <a:avLst/>
          </a:prstGeom>
        </p:spPr>
      </p:pic>
      <p:sp>
        <p:nvSpPr>
          <p:cNvPr id="6" name="線吹き出し 2 (枠付き) 7">
            <a:extLst>
              <a:ext uri="{FF2B5EF4-FFF2-40B4-BE49-F238E27FC236}">
                <a16:creationId xmlns:a16="http://schemas.microsoft.com/office/drawing/2014/main" id="{F25C7F12-0F2A-3B4A-E337-ADF20BD34219}"/>
              </a:ext>
            </a:extLst>
          </p:cNvPr>
          <p:cNvSpPr/>
          <p:nvPr/>
        </p:nvSpPr>
        <p:spPr>
          <a:xfrm>
            <a:off x="4911128" y="2108414"/>
            <a:ext cx="3009244" cy="846355"/>
          </a:xfrm>
          <a:prstGeom prst="borderCallout2">
            <a:avLst>
              <a:gd name="adj1" fmla="val 37184"/>
              <a:gd name="adj2" fmla="val -828"/>
              <a:gd name="adj3" fmla="val 49905"/>
              <a:gd name="adj4" fmla="val -9970"/>
              <a:gd name="adj5" fmla="val 108361"/>
              <a:gd name="adj6" fmla="val -623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適用開始日を指定した場合に、少額リース判定が</a:t>
            </a:r>
            <a:endParaRPr kumimoji="1" lang="en-US" altLang="ja-JP" sz="900" dirty="0"/>
          </a:p>
          <a:p>
            <a:r>
              <a:rPr kumimoji="1" lang="ja-JP" altLang="en-US" sz="900" dirty="0"/>
              <a:t>「判定する」になり、判定が可能になります</a:t>
            </a:r>
            <a:endParaRPr kumimoji="1" lang="en-US" altLang="ja-JP" sz="900" dirty="0"/>
          </a:p>
        </p:txBody>
      </p:sp>
      <p:sp>
        <p:nvSpPr>
          <p:cNvPr id="7" name="正方形/長方形 6">
            <a:extLst>
              <a:ext uri="{FF2B5EF4-FFF2-40B4-BE49-F238E27FC236}">
                <a16:creationId xmlns:a16="http://schemas.microsoft.com/office/drawing/2014/main" id="{58F19CDC-42D0-CAFB-CF7C-6821063F9741}"/>
              </a:ext>
            </a:extLst>
          </p:cNvPr>
          <p:cNvSpPr/>
          <p:nvPr/>
        </p:nvSpPr>
        <p:spPr>
          <a:xfrm>
            <a:off x="4391980" y="3062449"/>
            <a:ext cx="2952000" cy="7694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3">
            <a:extLst>
              <a:ext uri="{FF2B5EF4-FFF2-40B4-BE49-F238E27FC236}">
                <a16:creationId xmlns:a16="http://schemas.microsoft.com/office/drawing/2014/main" id="{82711932-7DB4-0016-2109-F59A15D497B3}"/>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③．</a:t>
            </a:r>
            <a:r>
              <a:rPr lang="ja-JP" altLang="en-US" sz="1600" kern="100" dirty="0"/>
              <a:t>少額資産の自動判定処理の追加</a:t>
            </a:r>
            <a:endParaRPr kumimoji="1" lang="ja-JP" altLang="en-US" sz="1800" dirty="0"/>
          </a:p>
        </p:txBody>
      </p:sp>
      <p:sp>
        <p:nvSpPr>
          <p:cNvPr id="4" name="テキスト プレースホルダー 2">
            <a:extLst>
              <a:ext uri="{FF2B5EF4-FFF2-40B4-BE49-F238E27FC236}">
                <a16:creationId xmlns:a16="http://schemas.microsoft.com/office/drawing/2014/main" id="{7FBD0212-E216-48A9-C0A0-6F7FBDF2C14F}"/>
              </a:ext>
            </a:extLst>
          </p:cNvPr>
          <p:cNvSpPr txBox="1">
            <a:spLocks/>
          </p:cNvSpPr>
          <p:nvPr/>
        </p:nvSpPr>
        <p:spPr>
          <a:xfrm>
            <a:off x="251520" y="11664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a:t>
            </a:r>
            <a:r>
              <a:rPr lang="en-US" altLang="ja-JP" sz="1000" b="1" dirty="0">
                <a:solidFill>
                  <a:schemeClr val="tx1">
                    <a:lumMod val="75000"/>
                    <a:lumOff val="25000"/>
                  </a:schemeClr>
                </a:solidFill>
              </a:rPr>
              <a:t>FA</a:t>
            </a:r>
            <a:r>
              <a:rPr lang="ja-JP" altLang="en-US" sz="1000" b="1" dirty="0">
                <a:solidFill>
                  <a:schemeClr val="tx1">
                    <a:lumMod val="75000"/>
                    <a:lumOff val="25000"/>
                  </a:schemeClr>
                </a:solidFill>
              </a:rPr>
              <a:t>会社方針マスタ</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台帳別会社方針</a:t>
            </a:r>
            <a:r>
              <a:rPr lang="en-US" altLang="ja-JP" sz="1000" b="1" u="sng" dirty="0">
                <a:solidFill>
                  <a:schemeClr val="tx1">
                    <a:lumMod val="75000"/>
                    <a:lumOff val="25000"/>
                  </a:schemeClr>
                </a:solidFill>
              </a:rPr>
              <a:t>_</a:t>
            </a:r>
            <a:r>
              <a:rPr lang="ja-JP" altLang="en-US" sz="1000" b="1" u="sng" dirty="0">
                <a:solidFill>
                  <a:schemeClr val="tx1">
                    <a:lumMod val="75000"/>
                    <a:lumOff val="25000"/>
                  </a:schemeClr>
                </a:solidFill>
              </a:rPr>
              <a:t>リース資産共通</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8" name="フッター プレースホルダー 4">
            <a:extLst>
              <a:ext uri="{FF2B5EF4-FFF2-40B4-BE49-F238E27FC236}">
                <a16:creationId xmlns:a16="http://schemas.microsoft.com/office/drawing/2014/main" id="{2F99CC85-E629-0ECE-8E6D-517942DA13AD}"/>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845157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5D02-7BCE-9AF2-2E9D-A9DBDB5ED19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2E31CF-2EEB-B3CD-82DF-051DEFC48286}"/>
              </a:ext>
            </a:extLst>
          </p:cNvPr>
          <p:cNvSpPr>
            <a:spLocks noGrp="1"/>
          </p:cNvSpPr>
          <p:nvPr>
            <p:ph type="sldNum" sz="quarter" idx="12"/>
          </p:nvPr>
        </p:nvSpPr>
        <p:spPr/>
        <p:txBody>
          <a:bodyPr/>
          <a:lstStyle/>
          <a:p>
            <a:fld id="{78AE49ED-73EF-499C-8307-28EB0E7CF529}" type="slidenum">
              <a:rPr kumimoji="1" lang="ja-JP" altLang="en-US" smtClean="0"/>
              <a:t>78</a:t>
            </a:fld>
            <a:endParaRPr kumimoji="1" lang="ja-JP" altLang="en-US" dirty="0"/>
          </a:p>
        </p:txBody>
      </p:sp>
      <p:pic>
        <p:nvPicPr>
          <p:cNvPr id="3" name="図 2">
            <a:extLst>
              <a:ext uri="{FF2B5EF4-FFF2-40B4-BE49-F238E27FC236}">
                <a16:creationId xmlns:a16="http://schemas.microsoft.com/office/drawing/2014/main" id="{5371FC4A-A294-3E4C-3C3D-ECF5602CF7A1}"/>
              </a:ext>
            </a:extLst>
          </p:cNvPr>
          <p:cNvPicPr>
            <a:picLocks/>
          </p:cNvPicPr>
          <p:nvPr/>
        </p:nvPicPr>
        <p:blipFill>
          <a:blip r:embed="rId3"/>
          <a:stretch>
            <a:fillRect/>
          </a:stretch>
        </p:blipFill>
        <p:spPr>
          <a:xfrm>
            <a:off x="309600" y="1311610"/>
            <a:ext cx="4780800" cy="2988000"/>
          </a:xfrm>
          <a:prstGeom prst="rect">
            <a:avLst/>
          </a:prstGeom>
        </p:spPr>
      </p:pic>
      <p:sp>
        <p:nvSpPr>
          <p:cNvPr id="6" name="テキスト プレースホルダー 2">
            <a:extLst>
              <a:ext uri="{FF2B5EF4-FFF2-40B4-BE49-F238E27FC236}">
                <a16:creationId xmlns:a16="http://schemas.microsoft.com/office/drawing/2014/main" id="{A71183CB-810A-9EB6-1F58-3DC57DE0A0DB}"/>
              </a:ext>
            </a:extLst>
          </p:cNvPr>
          <p:cNvSpPr txBox="1">
            <a:spLocks/>
          </p:cNvSpPr>
          <p:nvPr/>
        </p:nvSpPr>
        <p:spPr>
          <a:xfrm>
            <a:off x="251520" y="10908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契約画面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正方形/長方形 6">
            <a:extLst>
              <a:ext uri="{FF2B5EF4-FFF2-40B4-BE49-F238E27FC236}">
                <a16:creationId xmlns:a16="http://schemas.microsoft.com/office/drawing/2014/main" id="{0ED27AA8-BD84-EE59-36DA-A55715D300B6}"/>
              </a:ext>
            </a:extLst>
          </p:cNvPr>
          <p:cNvSpPr/>
          <p:nvPr/>
        </p:nvSpPr>
        <p:spPr>
          <a:xfrm>
            <a:off x="359532" y="2414120"/>
            <a:ext cx="3769910" cy="5477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2 (枠付き) 7">
            <a:extLst>
              <a:ext uri="{FF2B5EF4-FFF2-40B4-BE49-F238E27FC236}">
                <a16:creationId xmlns:a16="http://schemas.microsoft.com/office/drawing/2014/main" id="{36214F2E-9290-96ED-BBDE-EFB597932C57}"/>
              </a:ext>
            </a:extLst>
          </p:cNvPr>
          <p:cNvSpPr/>
          <p:nvPr/>
        </p:nvSpPr>
        <p:spPr>
          <a:xfrm>
            <a:off x="1727684" y="3097095"/>
            <a:ext cx="3769910" cy="547721"/>
          </a:xfrm>
          <a:prstGeom prst="borderCallout2">
            <a:avLst>
              <a:gd name="adj1" fmla="val 37184"/>
              <a:gd name="adj2" fmla="val -828"/>
              <a:gd name="adj3" fmla="val 11086"/>
              <a:gd name="adj4" fmla="val -10729"/>
              <a:gd name="adj5" fmla="val -25734"/>
              <a:gd name="adj6" fmla="val -1608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少額リースを登録する場合、リース開始日≧適用開始日で指定します</a:t>
            </a:r>
            <a:endParaRPr kumimoji="1" lang="ja-JP" altLang="en-US" sz="900" dirty="0"/>
          </a:p>
        </p:txBody>
      </p:sp>
      <p:pic>
        <p:nvPicPr>
          <p:cNvPr id="9" name="図 8">
            <a:extLst>
              <a:ext uri="{FF2B5EF4-FFF2-40B4-BE49-F238E27FC236}">
                <a16:creationId xmlns:a16="http://schemas.microsoft.com/office/drawing/2014/main" id="{B71662C4-1994-5503-878F-B9D21CDD664C}"/>
              </a:ext>
            </a:extLst>
          </p:cNvPr>
          <p:cNvPicPr>
            <a:picLocks noChangeAspect="1"/>
          </p:cNvPicPr>
          <p:nvPr/>
        </p:nvPicPr>
        <p:blipFill>
          <a:blip r:embed="rId4"/>
          <a:stretch>
            <a:fillRect/>
          </a:stretch>
        </p:blipFill>
        <p:spPr>
          <a:xfrm>
            <a:off x="395532" y="2432271"/>
            <a:ext cx="3675830" cy="529569"/>
          </a:xfrm>
          <a:prstGeom prst="rect">
            <a:avLst/>
          </a:prstGeom>
        </p:spPr>
      </p:pic>
      <p:sp>
        <p:nvSpPr>
          <p:cNvPr id="12" name="タイトル 3">
            <a:extLst>
              <a:ext uri="{FF2B5EF4-FFF2-40B4-BE49-F238E27FC236}">
                <a16:creationId xmlns:a16="http://schemas.microsoft.com/office/drawing/2014/main" id="{867780F2-4C7B-0917-3112-0823705B16A8}"/>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③．</a:t>
            </a:r>
            <a:r>
              <a:rPr lang="ja-JP" altLang="en-US" sz="1600" kern="100" dirty="0"/>
              <a:t>少額資産の自動判定処理の追加</a:t>
            </a:r>
            <a:endParaRPr kumimoji="1" lang="ja-JP" altLang="en-US" sz="1800" dirty="0"/>
          </a:p>
        </p:txBody>
      </p:sp>
      <p:sp>
        <p:nvSpPr>
          <p:cNvPr id="4" name="フッター プレースホルダー 4">
            <a:extLst>
              <a:ext uri="{FF2B5EF4-FFF2-40B4-BE49-F238E27FC236}">
                <a16:creationId xmlns:a16="http://schemas.microsoft.com/office/drawing/2014/main" id="{8C9DFB0A-FAF5-8457-2C9F-31619E193E62}"/>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5" name="正方形/長方形 4">
            <a:extLst>
              <a:ext uri="{FF2B5EF4-FFF2-40B4-BE49-F238E27FC236}">
                <a16:creationId xmlns:a16="http://schemas.microsoft.com/office/drawing/2014/main" id="{0271AE03-E839-0DAB-71EC-72F165DD7008}"/>
              </a:ext>
            </a:extLst>
          </p:cNvPr>
          <p:cNvSpPr/>
          <p:nvPr/>
        </p:nvSpPr>
        <p:spPr>
          <a:xfrm>
            <a:off x="539553" y="1328085"/>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0" name="正方形/長方形 9">
            <a:extLst>
              <a:ext uri="{FF2B5EF4-FFF2-40B4-BE49-F238E27FC236}">
                <a16:creationId xmlns:a16="http://schemas.microsoft.com/office/drawing/2014/main" id="{895BE0E1-5085-24E7-FD0E-B83665D754D1}"/>
              </a:ext>
            </a:extLst>
          </p:cNvPr>
          <p:cNvSpPr/>
          <p:nvPr/>
        </p:nvSpPr>
        <p:spPr>
          <a:xfrm>
            <a:off x="4104000" y="1429200"/>
            <a:ext cx="687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2989860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8BB4F-A2EB-AF70-8298-9FF5BA10B2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ABC602E-1855-7197-7699-95DCBE2C75CC}"/>
              </a:ext>
            </a:extLst>
          </p:cNvPr>
          <p:cNvSpPr>
            <a:spLocks noGrp="1"/>
          </p:cNvSpPr>
          <p:nvPr>
            <p:ph type="sldNum" sz="quarter" idx="12"/>
          </p:nvPr>
        </p:nvSpPr>
        <p:spPr/>
        <p:txBody>
          <a:bodyPr/>
          <a:lstStyle/>
          <a:p>
            <a:fld id="{78AE49ED-73EF-499C-8307-28EB0E7CF529}" type="slidenum">
              <a:rPr kumimoji="1" lang="ja-JP" altLang="en-US" smtClean="0"/>
              <a:t>79</a:t>
            </a:fld>
            <a:endParaRPr kumimoji="1" lang="ja-JP" altLang="en-US" dirty="0"/>
          </a:p>
        </p:txBody>
      </p:sp>
      <p:pic>
        <p:nvPicPr>
          <p:cNvPr id="3" name="図 2">
            <a:extLst>
              <a:ext uri="{FF2B5EF4-FFF2-40B4-BE49-F238E27FC236}">
                <a16:creationId xmlns:a16="http://schemas.microsoft.com/office/drawing/2014/main" id="{1CAC4C8E-F5EE-E53E-3D93-0183FADFDBAD}"/>
              </a:ext>
            </a:extLst>
          </p:cNvPr>
          <p:cNvPicPr>
            <a:picLocks/>
          </p:cNvPicPr>
          <p:nvPr/>
        </p:nvPicPr>
        <p:blipFill>
          <a:blip r:embed="rId3"/>
          <a:stretch>
            <a:fillRect/>
          </a:stretch>
        </p:blipFill>
        <p:spPr>
          <a:xfrm>
            <a:off x="309600" y="1311610"/>
            <a:ext cx="4867200" cy="2988000"/>
          </a:xfrm>
          <a:prstGeom prst="rect">
            <a:avLst/>
          </a:prstGeom>
        </p:spPr>
      </p:pic>
      <p:pic>
        <p:nvPicPr>
          <p:cNvPr id="6" name="図 5">
            <a:extLst>
              <a:ext uri="{FF2B5EF4-FFF2-40B4-BE49-F238E27FC236}">
                <a16:creationId xmlns:a16="http://schemas.microsoft.com/office/drawing/2014/main" id="{CB45E1F2-7FE0-A698-963C-566856188514}"/>
              </a:ext>
            </a:extLst>
          </p:cNvPr>
          <p:cNvPicPr>
            <a:picLocks/>
          </p:cNvPicPr>
          <p:nvPr/>
        </p:nvPicPr>
        <p:blipFill>
          <a:blip r:embed="rId4"/>
          <a:stretch>
            <a:fillRect/>
          </a:stretch>
        </p:blipFill>
        <p:spPr>
          <a:xfrm>
            <a:off x="612000" y="1873210"/>
            <a:ext cx="6804000" cy="2174400"/>
          </a:xfrm>
          <a:prstGeom prst="rect">
            <a:avLst/>
          </a:prstGeom>
        </p:spPr>
      </p:pic>
      <p:sp>
        <p:nvSpPr>
          <p:cNvPr id="7" name="テキスト プレースホルダー 2">
            <a:extLst>
              <a:ext uri="{FF2B5EF4-FFF2-40B4-BE49-F238E27FC236}">
                <a16:creationId xmlns:a16="http://schemas.microsoft.com/office/drawing/2014/main" id="{2F9C8547-3680-F54E-7FBC-2D3DCAFF9AF7}"/>
              </a:ext>
            </a:extLst>
          </p:cNvPr>
          <p:cNvSpPr txBox="1">
            <a:spLocks/>
          </p:cNvSpPr>
          <p:nvPr/>
        </p:nvSpPr>
        <p:spPr>
          <a:xfrm>
            <a:off x="251520" y="10908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物件台帳画面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678DC3AC-2E14-5B67-3B79-DBF29F51C305}"/>
              </a:ext>
            </a:extLst>
          </p:cNvPr>
          <p:cNvSpPr/>
          <p:nvPr/>
        </p:nvSpPr>
        <p:spPr>
          <a:xfrm>
            <a:off x="688909" y="2589006"/>
            <a:ext cx="2406927" cy="7560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7">
            <a:extLst>
              <a:ext uri="{FF2B5EF4-FFF2-40B4-BE49-F238E27FC236}">
                <a16:creationId xmlns:a16="http://schemas.microsoft.com/office/drawing/2014/main" id="{E1513506-EDA6-E71F-B576-3935F90ACE73}"/>
              </a:ext>
            </a:extLst>
          </p:cNvPr>
          <p:cNvSpPr/>
          <p:nvPr/>
        </p:nvSpPr>
        <p:spPr>
          <a:xfrm>
            <a:off x="1871700" y="3525051"/>
            <a:ext cx="3303316" cy="522560"/>
          </a:xfrm>
          <a:prstGeom prst="borderCallout2">
            <a:avLst>
              <a:gd name="adj1" fmla="val 37184"/>
              <a:gd name="adj2" fmla="val -828"/>
              <a:gd name="adj3" fmla="val 6975"/>
              <a:gd name="adj4" fmla="val -12278"/>
              <a:gd name="adj5" fmla="val -26838"/>
              <a:gd name="adj6" fmla="val -2482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少額リースを登録する場合、</a:t>
            </a:r>
            <a:endParaRPr lang="en-US" altLang="ja-JP" sz="900" dirty="0"/>
          </a:p>
          <a:p>
            <a:r>
              <a:rPr lang="ja-JP" altLang="en-US" sz="900" dirty="0"/>
              <a:t>少額リース金額≧リース料総額－維持管理費で指定します</a:t>
            </a:r>
            <a:endParaRPr kumimoji="1" lang="ja-JP" altLang="en-US" sz="900" dirty="0"/>
          </a:p>
        </p:txBody>
      </p:sp>
      <p:sp>
        <p:nvSpPr>
          <p:cNvPr id="10" name="正方形/長方形 9">
            <a:extLst>
              <a:ext uri="{FF2B5EF4-FFF2-40B4-BE49-F238E27FC236}">
                <a16:creationId xmlns:a16="http://schemas.microsoft.com/office/drawing/2014/main" id="{319E955F-640F-135B-9177-0DEF71CEE503}"/>
              </a:ext>
            </a:extLst>
          </p:cNvPr>
          <p:cNvSpPr/>
          <p:nvPr/>
        </p:nvSpPr>
        <p:spPr>
          <a:xfrm>
            <a:off x="3676860" y="2859559"/>
            <a:ext cx="2232249" cy="2147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2 (枠付き) 7">
            <a:extLst>
              <a:ext uri="{FF2B5EF4-FFF2-40B4-BE49-F238E27FC236}">
                <a16:creationId xmlns:a16="http://schemas.microsoft.com/office/drawing/2014/main" id="{E40224DD-01C4-0192-9E0C-5777B2ED5F05}"/>
              </a:ext>
            </a:extLst>
          </p:cNvPr>
          <p:cNvSpPr/>
          <p:nvPr/>
        </p:nvSpPr>
        <p:spPr>
          <a:xfrm>
            <a:off x="6104148" y="3011323"/>
            <a:ext cx="1996244" cy="550761"/>
          </a:xfrm>
          <a:prstGeom prst="borderCallout2">
            <a:avLst>
              <a:gd name="adj1" fmla="val 50172"/>
              <a:gd name="adj2" fmla="val -2142"/>
              <a:gd name="adj3" fmla="val 51787"/>
              <a:gd name="adj4" fmla="val -14684"/>
              <a:gd name="adj5" fmla="val 8110"/>
              <a:gd name="adj6" fmla="val -3576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「賃貸借処理」を指定します</a:t>
            </a:r>
            <a:endParaRPr kumimoji="1" lang="ja-JP" altLang="en-US" sz="900" dirty="0"/>
          </a:p>
        </p:txBody>
      </p:sp>
      <p:sp>
        <p:nvSpPr>
          <p:cNvPr id="14" name="タイトル 3">
            <a:extLst>
              <a:ext uri="{FF2B5EF4-FFF2-40B4-BE49-F238E27FC236}">
                <a16:creationId xmlns:a16="http://schemas.microsoft.com/office/drawing/2014/main" id="{D5C7154C-C65C-3C06-FF47-67B649F2FC96}"/>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③．</a:t>
            </a:r>
            <a:r>
              <a:rPr lang="ja-JP" altLang="en-US" sz="1600" kern="100" dirty="0"/>
              <a:t>少額資産の自動判定処理の追加</a:t>
            </a:r>
            <a:endParaRPr kumimoji="1" lang="ja-JP" altLang="en-US" sz="1800" dirty="0"/>
          </a:p>
        </p:txBody>
      </p:sp>
      <p:sp>
        <p:nvSpPr>
          <p:cNvPr id="4" name="フッター プレースホルダー 4">
            <a:extLst>
              <a:ext uri="{FF2B5EF4-FFF2-40B4-BE49-F238E27FC236}">
                <a16:creationId xmlns:a16="http://schemas.microsoft.com/office/drawing/2014/main" id="{1C2CA355-0514-EC73-A45B-5F8331544E33}"/>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5" name="正方形/長方形 4">
            <a:extLst>
              <a:ext uri="{FF2B5EF4-FFF2-40B4-BE49-F238E27FC236}">
                <a16:creationId xmlns:a16="http://schemas.microsoft.com/office/drawing/2014/main" id="{A577168B-3645-DA2F-C818-2D25B09293F3}"/>
              </a:ext>
            </a:extLst>
          </p:cNvPr>
          <p:cNvSpPr/>
          <p:nvPr/>
        </p:nvSpPr>
        <p:spPr>
          <a:xfrm>
            <a:off x="539553" y="1328085"/>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2" name="正方形/長方形 11">
            <a:extLst>
              <a:ext uri="{FF2B5EF4-FFF2-40B4-BE49-F238E27FC236}">
                <a16:creationId xmlns:a16="http://schemas.microsoft.com/office/drawing/2014/main" id="{6ABDCB6D-3682-D33F-55E4-CD6A8129A3CC}"/>
              </a:ext>
            </a:extLst>
          </p:cNvPr>
          <p:cNvSpPr/>
          <p:nvPr/>
        </p:nvSpPr>
        <p:spPr>
          <a:xfrm>
            <a:off x="4175956" y="1413361"/>
            <a:ext cx="70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194260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©2026 Canon IT Solutions Inc. All rights reserved.</a:t>
            </a:r>
            <a:endParaRPr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8</a:t>
            </a:fld>
            <a:endParaRPr lang="ja-JP" altLang="en-US" dirty="0"/>
          </a:p>
        </p:txBody>
      </p:sp>
      <p:sp>
        <p:nvSpPr>
          <p:cNvPr id="5" name="タイトル 4"/>
          <p:cNvSpPr>
            <a:spLocks noGrp="1"/>
          </p:cNvSpPr>
          <p:nvPr>
            <p:ph type="title"/>
          </p:nvPr>
        </p:nvSpPr>
        <p:spPr/>
        <p:txBody>
          <a:bodyPr/>
          <a:lstStyle/>
          <a:p>
            <a:pPr>
              <a:spcAft>
                <a:spcPts val="1000"/>
              </a:spcAft>
            </a:pPr>
            <a:r>
              <a:rPr kumimoji="1" lang="en-US" altLang="ja-JP" sz="1800" dirty="0">
                <a:solidFill>
                  <a:schemeClr val="accent1"/>
                </a:solidFill>
              </a:rPr>
              <a:t>02</a:t>
            </a:r>
            <a:r>
              <a:rPr kumimoji="1" lang="en-US" altLang="ja-JP" sz="1800" dirty="0"/>
              <a:t> </a:t>
            </a:r>
            <a:r>
              <a:rPr lang="en-US" altLang="ja-JP" sz="1800" dirty="0" err="1"/>
              <a:t>SuperStream</a:t>
            </a:r>
            <a:r>
              <a:rPr lang="en-US" altLang="ja-JP" sz="1800" dirty="0"/>
              <a:t>-NX </a:t>
            </a:r>
            <a:r>
              <a:rPr lang="ja-JP" altLang="en-US" sz="1800" dirty="0"/>
              <a:t>電債管理システム</a:t>
            </a:r>
            <a:br>
              <a:rPr lang="en-US" altLang="ja-JP" dirty="0"/>
            </a:br>
            <a:r>
              <a:rPr lang="ja-JP" altLang="en-US" dirty="0"/>
              <a:t>移行方法についてのご案内</a:t>
            </a:r>
            <a:endParaRPr kumimoji="1" lang="ja-JP" altLang="en-US" dirty="0"/>
          </a:p>
        </p:txBody>
      </p:sp>
    </p:spTree>
    <p:extLst>
      <p:ext uri="{BB962C8B-B14F-4D97-AF65-F5344CB8AC3E}">
        <p14:creationId xmlns:p14="http://schemas.microsoft.com/office/powerpoint/2010/main" val="4227309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80066-B2F6-C925-C128-6C254B6D1D6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81111A-504D-047A-9A19-3AAE244B0750}"/>
              </a:ext>
            </a:extLst>
          </p:cNvPr>
          <p:cNvSpPr>
            <a:spLocks noGrp="1"/>
          </p:cNvSpPr>
          <p:nvPr>
            <p:ph type="sldNum" sz="quarter" idx="12"/>
          </p:nvPr>
        </p:nvSpPr>
        <p:spPr/>
        <p:txBody>
          <a:bodyPr/>
          <a:lstStyle/>
          <a:p>
            <a:fld id="{78AE49ED-73EF-499C-8307-28EB0E7CF529}" type="slidenum">
              <a:rPr kumimoji="1" lang="ja-JP" altLang="en-US" smtClean="0"/>
              <a:t>80</a:t>
            </a:fld>
            <a:endParaRPr kumimoji="1" lang="ja-JP" altLang="en-US" dirty="0"/>
          </a:p>
        </p:txBody>
      </p:sp>
      <p:pic>
        <p:nvPicPr>
          <p:cNvPr id="3" name="図 2">
            <a:extLst>
              <a:ext uri="{FF2B5EF4-FFF2-40B4-BE49-F238E27FC236}">
                <a16:creationId xmlns:a16="http://schemas.microsoft.com/office/drawing/2014/main" id="{074DA87E-A7A6-2DA2-59AF-2F03A5943566}"/>
              </a:ext>
            </a:extLst>
          </p:cNvPr>
          <p:cNvPicPr>
            <a:picLocks noChangeAspect="1"/>
          </p:cNvPicPr>
          <p:nvPr/>
        </p:nvPicPr>
        <p:blipFill>
          <a:blip r:embed="rId3"/>
          <a:stretch>
            <a:fillRect/>
          </a:stretch>
        </p:blipFill>
        <p:spPr>
          <a:xfrm>
            <a:off x="309600" y="1311610"/>
            <a:ext cx="5645333" cy="3010476"/>
          </a:xfrm>
          <a:prstGeom prst="rect">
            <a:avLst/>
          </a:prstGeom>
        </p:spPr>
      </p:pic>
      <p:sp>
        <p:nvSpPr>
          <p:cNvPr id="6" name="テキスト プレースホルダー 2">
            <a:extLst>
              <a:ext uri="{FF2B5EF4-FFF2-40B4-BE49-F238E27FC236}">
                <a16:creationId xmlns:a16="http://schemas.microsoft.com/office/drawing/2014/main" id="{09A4EE99-11B3-24AC-06B4-C1E42A337DDB}"/>
              </a:ext>
            </a:extLst>
          </p:cNvPr>
          <p:cNvSpPr txBox="1">
            <a:spLocks/>
          </p:cNvSpPr>
          <p:nvPr/>
        </p:nvSpPr>
        <p:spPr>
          <a:xfrm>
            <a:off x="251520" y="10908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取引分類画面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正方形/長方形 6">
            <a:extLst>
              <a:ext uri="{FF2B5EF4-FFF2-40B4-BE49-F238E27FC236}">
                <a16:creationId xmlns:a16="http://schemas.microsoft.com/office/drawing/2014/main" id="{5FE880B7-A10A-37E1-5898-70DFE4E32C2F}"/>
              </a:ext>
            </a:extLst>
          </p:cNvPr>
          <p:cNvSpPr/>
          <p:nvPr/>
        </p:nvSpPr>
        <p:spPr>
          <a:xfrm>
            <a:off x="3131840" y="2212948"/>
            <a:ext cx="2016000" cy="17665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2 (枠付き) 7">
            <a:extLst>
              <a:ext uri="{FF2B5EF4-FFF2-40B4-BE49-F238E27FC236}">
                <a16:creationId xmlns:a16="http://schemas.microsoft.com/office/drawing/2014/main" id="{6FDEDEA6-2DC8-B261-954B-3F9BC3444620}"/>
              </a:ext>
            </a:extLst>
          </p:cNvPr>
          <p:cNvSpPr/>
          <p:nvPr/>
        </p:nvSpPr>
        <p:spPr>
          <a:xfrm>
            <a:off x="3811136" y="2571750"/>
            <a:ext cx="3762183" cy="493933"/>
          </a:xfrm>
          <a:prstGeom prst="borderCallout2">
            <a:avLst>
              <a:gd name="adj1" fmla="val 37184"/>
              <a:gd name="adj2" fmla="val -828"/>
              <a:gd name="adj3" fmla="val 33531"/>
              <a:gd name="adj4" fmla="val -8857"/>
              <a:gd name="adj5" fmla="val -37632"/>
              <a:gd name="adj6" fmla="val -1430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t>FA</a:t>
            </a:r>
            <a:r>
              <a:rPr kumimoji="1" lang="ja-JP" altLang="en-US" sz="900" dirty="0"/>
              <a:t>会社方針マスタの少額リース判定が「判定する」の場合のみ</a:t>
            </a:r>
            <a:endParaRPr kumimoji="1" lang="en-US" altLang="ja-JP" sz="900" dirty="0"/>
          </a:p>
          <a:p>
            <a:r>
              <a:rPr kumimoji="1" lang="ja-JP" altLang="en-US" sz="900" dirty="0"/>
              <a:t>チェックが付与されます</a:t>
            </a:r>
          </a:p>
        </p:txBody>
      </p:sp>
      <p:sp>
        <p:nvSpPr>
          <p:cNvPr id="9" name="正方形/長方形 8">
            <a:extLst>
              <a:ext uri="{FF2B5EF4-FFF2-40B4-BE49-F238E27FC236}">
                <a16:creationId xmlns:a16="http://schemas.microsoft.com/office/drawing/2014/main" id="{C79E3AD3-A695-DA7F-5D27-C64123A00F18}"/>
              </a:ext>
            </a:extLst>
          </p:cNvPr>
          <p:cNvSpPr/>
          <p:nvPr/>
        </p:nvSpPr>
        <p:spPr>
          <a:xfrm>
            <a:off x="395536" y="3509092"/>
            <a:ext cx="2664296" cy="576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2 (枠付き) 7">
            <a:extLst>
              <a:ext uri="{FF2B5EF4-FFF2-40B4-BE49-F238E27FC236}">
                <a16:creationId xmlns:a16="http://schemas.microsoft.com/office/drawing/2014/main" id="{26811B48-1BCF-9639-1B48-F3AB98717C43}"/>
              </a:ext>
            </a:extLst>
          </p:cNvPr>
          <p:cNvSpPr/>
          <p:nvPr/>
        </p:nvSpPr>
        <p:spPr>
          <a:xfrm>
            <a:off x="3811137" y="3609072"/>
            <a:ext cx="3762184" cy="441805"/>
          </a:xfrm>
          <a:prstGeom prst="borderCallout2">
            <a:avLst>
              <a:gd name="adj1" fmla="val 37184"/>
              <a:gd name="adj2" fmla="val -828"/>
              <a:gd name="adj3" fmla="val 43239"/>
              <a:gd name="adj4" fmla="val -10340"/>
              <a:gd name="adj5" fmla="val 49799"/>
              <a:gd name="adj6" fmla="val -1956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少額リースの判定処理で「解約不能オペレーティングリース」に判定</a:t>
            </a:r>
            <a:endParaRPr kumimoji="1" lang="ja-JP" altLang="en-US" sz="900" dirty="0"/>
          </a:p>
        </p:txBody>
      </p:sp>
      <p:sp>
        <p:nvSpPr>
          <p:cNvPr id="13" name="タイトル 3">
            <a:extLst>
              <a:ext uri="{FF2B5EF4-FFF2-40B4-BE49-F238E27FC236}">
                <a16:creationId xmlns:a16="http://schemas.microsoft.com/office/drawing/2014/main" id="{4F575AB1-3D39-65BB-78FC-03D84256C2C3}"/>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③．</a:t>
            </a:r>
            <a:r>
              <a:rPr lang="ja-JP" altLang="en-US" sz="1600" kern="100" dirty="0"/>
              <a:t>少額資産の自動判定処理の追加</a:t>
            </a:r>
            <a:endParaRPr kumimoji="1" lang="ja-JP" altLang="en-US" sz="1800" dirty="0"/>
          </a:p>
        </p:txBody>
      </p:sp>
      <p:sp>
        <p:nvSpPr>
          <p:cNvPr id="4" name="フッター プレースホルダー 4">
            <a:extLst>
              <a:ext uri="{FF2B5EF4-FFF2-40B4-BE49-F238E27FC236}">
                <a16:creationId xmlns:a16="http://schemas.microsoft.com/office/drawing/2014/main" id="{EC0B3813-D20D-8D62-AC7C-C9E7E187E7F3}"/>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9563482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434E-1E9C-A1C1-FDA1-EE4CDC6C106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BF06A0-ABE0-B164-D35A-0D8573F3E587}"/>
              </a:ext>
            </a:extLst>
          </p:cNvPr>
          <p:cNvSpPr>
            <a:spLocks noGrp="1"/>
          </p:cNvSpPr>
          <p:nvPr>
            <p:ph type="sldNum" sz="quarter" idx="12"/>
          </p:nvPr>
        </p:nvSpPr>
        <p:spPr/>
        <p:txBody>
          <a:bodyPr/>
          <a:lstStyle/>
          <a:p>
            <a:fld id="{78AE49ED-73EF-499C-8307-28EB0E7CF529}" type="slidenum">
              <a:rPr kumimoji="1" lang="ja-JP" altLang="en-US" smtClean="0"/>
              <a:t>81</a:t>
            </a:fld>
            <a:endParaRPr kumimoji="1" lang="ja-JP" altLang="en-US" dirty="0"/>
          </a:p>
        </p:txBody>
      </p:sp>
      <p:sp>
        <p:nvSpPr>
          <p:cNvPr id="3" name="テキスト プレースホルダー 2">
            <a:extLst>
              <a:ext uri="{FF2B5EF4-FFF2-40B4-BE49-F238E27FC236}">
                <a16:creationId xmlns:a16="http://schemas.microsoft.com/office/drawing/2014/main" id="{F33E41F7-8860-B00F-42A8-74BAB307EF9C}"/>
              </a:ext>
            </a:extLst>
          </p:cNvPr>
          <p:cNvSpPr>
            <a:spLocks noGrp="1"/>
          </p:cNvSpPr>
          <p:nvPr>
            <p:ph type="body" sz="quarter" idx="14"/>
          </p:nvPr>
        </p:nvSpPr>
        <p:spPr>
          <a:xfrm>
            <a:off x="358774" y="1224000"/>
            <a:ext cx="8569709" cy="3744416"/>
          </a:xfrm>
        </p:spPr>
        <p:txBody>
          <a:bodyPr/>
          <a:lstStyle/>
          <a:p>
            <a:pPr marL="180000" indent="-457200">
              <a:lnSpc>
                <a:spcPct val="100000"/>
              </a:lnSpc>
            </a:pPr>
            <a:r>
              <a:rPr lang="ja-JP" altLang="en-US" b="1" dirty="0">
                <a:solidFill>
                  <a:srgbClr val="FFC000"/>
                </a:solidFill>
              </a:rPr>
              <a:t>■</a:t>
            </a:r>
            <a:r>
              <a:rPr lang="ja-JP" altLang="en-US" b="1" dirty="0">
                <a:solidFill>
                  <a:schemeClr val="tx2"/>
                </a:solidFill>
              </a:rPr>
              <a:t>機能概要</a:t>
            </a:r>
            <a:endParaRPr lang="en-US" altLang="ja-JP" b="1" dirty="0">
              <a:solidFill>
                <a:schemeClr val="tx2"/>
              </a:solidFill>
            </a:endParaRPr>
          </a:p>
          <a:p>
            <a:pPr marL="180000">
              <a:lnSpc>
                <a:spcPct val="100000"/>
              </a:lnSpc>
            </a:pPr>
            <a:r>
              <a:rPr lang="ja-JP" altLang="en-US" dirty="0"/>
              <a:t>税務の取得価額相当額計算区分については、「見積現金購入価額と割引現在価値の小さい方」または「割引現在価値」を</a:t>
            </a:r>
            <a:endParaRPr lang="en-US" altLang="ja-JP" dirty="0"/>
          </a:p>
          <a:p>
            <a:pPr marL="180000">
              <a:lnSpc>
                <a:spcPct val="100000"/>
              </a:lnSpc>
            </a:pPr>
            <a:r>
              <a:rPr lang="ja-JP" altLang="en-US" dirty="0"/>
              <a:t>選択可能としました</a:t>
            </a:r>
            <a:br>
              <a:rPr lang="ja-JP" altLang="en-US" dirty="0"/>
            </a:b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背景</a:t>
            </a:r>
            <a:endParaRPr lang="en-US" altLang="ja-JP" b="1" dirty="0">
              <a:solidFill>
                <a:schemeClr val="tx2"/>
              </a:solidFill>
            </a:endParaRPr>
          </a:p>
          <a:p>
            <a:pPr marL="180000">
              <a:lnSpc>
                <a:spcPct val="100000"/>
              </a:lnSpc>
            </a:pPr>
            <a:r>
              <a:rPr lang="ja-JP" altLang="en-US" dirty="0"/>
              <a:t>使用権資産およびリース負債は、原則としてリース料の割引現在価値に基づいて測定することとされています</a:t>
            </a:r>
            <a:endParaRPr lang="en-US" altLang="ja-JP" dirty="0"/>
          </a:p>
          <a:p>
            <a:pPr marL="180000">
              <a:lnSpc>
                <a:spcPct val="100000"/>
              </a:lnSpc>
            </a:pPr>
            <a:r>
              <a:rPr lang="ja-JP" altLang="en-US" dirty="0"/>
              <a:t>これにより、従来認められていた「見積現金購入価額との比較」による調整は廃止され、より一貫した評価方法に統一されました</a:t>
            </a:r>
            <a:endParaRPr lang="en-US" altLang="ja-JP" dirty="0"/>
          </a:p>
          <a:p>
            <a:pPr marL="180000">
              <a:lnSpc>
                <a:spcPct val="100000"/>
              </a:lnSpc>
            </a:pPr>
            <a:r>
              <a:rPr lang="ja-JP" altLang="en-US" dirty="0"/>
              <a:t>一方で、税務上はこの改正が適用されていないため、従来の計算方法が引き続き用いられます（会計基準</a:t>
            </a:r>
            <a:r>
              <a:rPr lang="en-US" altLang="ja-JP" dirty="0"/>
              <a:t>34</a:t>
            </a:r>
            <a:r>
              <a:rPr lang="ja-JP" altLang="en-US" dirty="0"/>
              <a:t>項）</a:t>
            </a:r>
            <a:endParaRPr lang="ja-JP" altLang="en-US"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効果</a:t>
            </a:r>
            <a:endParaRPr lang="en-US" altLang="ja-JP" b="1" dirty="0">
              <a:solidFill>
                <a:schemeClr val="tx2"/>
              </a:solidFill>
            </a:endParaRPr>
          </a:p>
          <a:p>
            <a:pPr marL="180000">
              <a:lnSpc>
                <a:spcPct val="100000"/>
              </a:lnSpc>
            </a:pPr>
            <a:r>
              <a:rPr lang="ja-JP" altLang="en-US" dirty="0"/>
              <a:t>会計基準に沿った取得価額の算定が可能となり、実務上の判断のばらつきを抑えることができます</a:t>
            </a:r>
            <a:endParaRPr lang="en-US" altLang="ja-JP" dirty="0"/>
          </a:p>
          <a:p>
            <a:pPr marL="180000">
              <a:lnSpc>
                <a:spcPct val="100000"/>
              </a:lnSpc>
            </a:pPr>
            <a:r>
              <a:rPr lang="ja-JP" altLang="en-US" dirty="0"/>
              <a:t>また、会計と税務で異なる計算方法に対応できるため、両者の差異管理が容易になります</a:t>
            </a:r>
            <a:endParaRPr kumimoji="1" lang="ja-JP" altLang="en-US" dirty="0"/>
          </a:p>
        </p:txBody>
      </p:sp>
      <p:sp>
        <p:nvSpPr>
          <p:cNvPr id="8" name="タイトル 3">
            <a:extLst>
              <a:ext uri="{FF2B5EF4-FFF2-40B4-BE49-F238E27FC236}">
                <a16:creationId xmlns:a16="http://schemas.microsoft.com/office/drawing/2014/main" id="{3923DFB4-2D95-FD0B-761B-33CC4CD660EA}"/>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④．</a:t>
            </a:r>
            <a:r>
              <a:rPr lang="ja-JP" altLang="en-US" sz="1600" kern="100" dirty="0">
                <a:latin typeface="+mn-ea"/>
                <a:cs typeface="Times New Roman" panose="02020603050405020304" pitchFamily="18" charset="0"/>
              </a:rPr>
              <a:t>税務台帳の取得価額相当額の計算区分の追加</a:t>
            </a:r>
            <a:endParaRPr kumimoji="1" lang="ja-JP" altLang="en-US" sz="1800" dirty="0"/>
          </a:p>
        </p:txBody>
      </p:sp>
      <p:sp>
        <p:nvSpPr>
          <p:cNvPr id="4" name="フッター プレースホルダー 4">
            <a:extLst>
              <a:ext uri="{FF2B5EF4-FFF2-40B4-BE49-F238E27FC236}">
                <a16:creationId xmlns:a16="http://schemas.microsoft.com/office/drawing/2014/main" id="{168518DE-501A-BB3A-9C3C-871F6A07A51B}"/>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4378984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BC19A-D0B2-2396-8705-5D0DDEC3406B}"/>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3EC71FF6-3D3B-F68F-2E8F-BD365E0F7457}"/>
              </a:ext>
            </a:extLst>
          </p:cNvPr>
          <p:cNvPicPr>
            <a:picLocks/>
          </p:cNvPicPr>
          <p:nvPr/>
        </p:nvPicPr>
        <p:blipFill>
          <a:blip r:embed="rId3"/>
          <a:stretch>
            <a:fillRect/>
          </a:stretch>
        </p:blipFill>
        <p:spPr>
          <a:xfrm>
            <a:off x="360000" y="1634400"/>
            <a:ext cx="7185600" cy="2739600"/>
          </a:xfrm>
          <a:prstGeom prst="rect">
            <a:avLst/>
          </a:prstGeom>
        </p:spPr>
      </p:pic>
      <p:pic>
        <p:nvPicPr>
          <p:cNvPr id="11" name="図 10">
            <a:extLst>
              <a:ext uri="{FF2B5EF4-FFF2-40B4-BE49-F238E27FC236}">
                <a16:creationId xmlns:a16="http://schemas.microsoft.com/office/drawing/2014/main" id="{4A161178-629D-1E2D-90BA-86A70701DB57}"/>
              </a:ext>
            </a:extLst>
          </p:cNvPr>
          <p:cNvPicPr>
            <a:picLocks noChangeAspect="1"/>
          </p:cNvPicPr>
          <p:nvPr/>
        </p:nvPicPr>
        <p:blipFill>
          <a:blip r:embed="rId4"/>
          <a:stretch>
            <a:fillRect/>
          </a:stretch>
        </p:blipFill>
        <p:spPr>
          <a:xfrm>
            <a:off x="493200" y="3830400"/>
            <a:ext cx="7664400" cy="354161"/>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004224DE-A7EF-0475-6DAD-2D7A160D13C9}"/>
              </a:ext>
            </a:extLst>
          </p:cNvPr>
          <p:cNvSpPr>
            <a:spLocks noGrp="1"/>
          </p:cNvSpPr>
          <p:nvPr>
            <p:ph type="sldNum" sz="quarter" idx="12"/>
          </p:nvPr>
        </p:nvSpPr>
        <p:spPr/>
        <p:txBody>
          <a:bodyPr/>
          <a:lstStyle/>
          <a:p>
            <a:fld id="{78AE49ED-73EF-499C-8307-28EB0E7CF529}" type="slidenum">
              <a:rPr kumimoji="1" lang="ja-JP" altLang="en-US" smtClean="0"/>
              <a:t>82</a:t>
            </a:fld>
            <a:endParaRPr kumimoji="1" lang="ja-JP" altLang="en-US" dirty="0"/>
          </a:p>
        </p:txBody>
      </p:sp>
      <p:sp>
        <p:nvSpPr>
          <p:cNvPr id="12" name="線吹き出し 2 (枠付き) 7">
            <a:extLst>
              <a:ext uri="{FF2B5EF4-FFF2-40B4-BE49-F238E27FC236}">
                <a16:creationId xmlns:a16="http://schemas.microsoft.com/office/drawing/2014/main" id="{AC3D8CC2-66CF-4212-C54A-E69694D7F2E6}"/>
              </a:ext>
            </a:extLst>
          </p:cNvPr>
          <p:cNvSpPr/>
          <p:nvPr/>
        </p:nvSpPr>
        <p:spPr>
          <a:xfrm>
            <a:off x="5724128" y="3111810"/>
            <a:ext cx="2447872" cy="470190"/>
          </a:xfrm>
          <a:prstGeom prst="borderCallout2">
            <a:avLst>
              <a:gd name="adj1" fmla="val 37184"/>
              <a:gd name="adj2" fmla="val -828"/>
              <a:gd name="adj3" fmla="val 50500"/>
              <a:gd name="adj4" fmla="val -14058"/>
              <a:gd name="adj5" fmla="val 143310"/>
              <a:gd name="adj6" fmla="val -2853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会計台帳は、割引現在価値を選択します</a:t>
            </a:r>
            <a:endParaRPr lang="en-US" altLang="ja-JP" sz="900" dirty="0"/>
          </a:p>
        </p:txBody>
      </p:sp>
      <p:sp>
        <p:nvSpPr>
          <p:cNvPr id="13" name="正方形/長方形 12">
            <a:extLst>
              <a:ext uri="{FF2B5EF4-FFF2-40B4-BE49-F238E27FC236}">
                <a16:creationId xmlns:a16="http://schemas.microsoft.com/office/drawing/2014/main" id="{4E20B371-339A-20C4-DC58-65DE6A223355}"/>
              </a:ext>
            </a:extLst>
          </p:cNvPr>
          <p:cNvSpPr/>
          <p:nvPr/>
        </p:nvSpPr>
        <p:spPr>
          <a:xfrm>
            <a:off x="468000" y="3808800"/>
            <a:ext cx="7704000" cy="396000"/>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2588EEB-779F-9BF3-713E-1F7FFBBDECA9}"/>
              </a:ext>
            </a:extLst>
          </p:cNvPr>
          <p:cNvSpPr/>
          <p:nvPr/>
        </p:nvSpPr>
        <p:spPr>
          <a:xfrm>
            <a:off x="455258" y="4407954"/>
            <a:ext cx="7933166" cy="276999"/>
          </a:xfrm>
          <a:prstGeom prst="rect">
            <a:avLst/>
          </a:prstGeom>
        </p:spPr>
        <p:txBody>
          <a:bodyPr wrap="square">
            <a:spAutoFit/>
          </a:bodyPr>
          <a:lstStyle/>
          <a:p>
            <a:r>
              <a:rPr lang="ja-JP" altLang="en-US" sz="1200" b="1" i="0" dirty="0">
                <a:solidFill>
                  <a:srgbClr val="FF0000"/>
                </a:solidFill>
                <a:effectLst/>
                <a:latin typeface="-apple-system"/>
              </a:rPr>
              <a:t>会計側については、既存機能で実現済となります</a:t>
            </a:r>
            <a:endParaRPr lang="ja-JP" altLang="en-US" sz="1200" b="1" dirty="0">
              <a:solidFill>
                <a:srgbClr val="FF0000"/>
              </a:solidFill>
            </a:endParaRPr>
          </a:p>
        </p:txBody>
      </p:sp>
      <p:sp>
        <p:nvSpPr>
          <p:cNvPr id="7" name="タイトル 3">
            <a:extLst>
              <a:ext uri="{FF2B5EF4-FFF2-40B4-BE49-F238E27FC236}">
                <a16:creationId xmlns:a16="http://schemas.microsoft.com/office/drawing/2014/main" id="{884B8F37-5EC7-F11D-9147-B51CD29EFACD}"/>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④．</a:t>
            </a:r>
            <a:r>
              <a:rPr lang="ja-JP" altLang="en-US" sz="1600" kern="100" dirty="0">
                <a:latin typeface="+mn-ea"/>
                <a:cs typeface="Times New Roman" panose="02020603050405020304" pitchFamily="18" charset="0"/>
              </a:rPr>
              <a:t>税務台帳の取得価額相当額の計算区分の追加</a:t>
            </a:r>
            <a:endParaRPr kumimoji="1" lang="ja-JP" altLang="en-US" sz="1800" dirty="0"/>
          </a:p>
        </p:txBody>
      </p:sp>
      <p:sp>
        <p:nvSpPr>
          <p:cNvPr id="4" name="テキスト プレースホルダー 2">
            <a:extLst>
              <a:ext uri="{FF2B5EF4-FFF2-40B4-BE49-F238E27FC236}">
                <a16:creationId xmlns:a16="http://schemas.microsoft.com/office/drawing/2014/main" id="{5AA5E45C-6A20-05D6-7FD0-4838C141459D}"/>
              </a:ext>
            </a:extLst>
          </p:cNvPr>
          <p:cNvSpPr txBox="1">
            <a:spLocks/>
          </p:cNvSpPr>
          <p:nvPr/>
        </p:nvSpPr>
        <p:spPr>
          <a:xfrm>
            <a:off x="251520" y="11664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a:t>
            </a:r>
            <a:r>
              <a:rPr lang="en-US" altLang="ja-JP" sz="1000" b="1" dirty="0">
                <a:solidFill>
                  <a:schemeClr val="tx1">
                    <a:lumMod val="75000"/>
                    <a:lumOff val="25000"/>
                  </a:schemeClr>
                </a:solidFill>
              </a:rPr>
              <a:t>FA</a:t>
            </a:r>
            <a:r>
              <a:rPr lang="ja-JP" altLang="en-US" sz="1000" b="1" dirty="0">
                <a:solidFill>
                  <a:schemeClr val="tx1">
                    <a:lumMod val="75000"/>
                    <a:lumOff val="25000"/>
                  </a:schemeClr>
                </a:solidFill>
              </a:rPr>
              <a:t>会社方針マスタ</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台帳別会社方針</a:t>
            </a:r>
            <a:r>
              <a:rPr lang="en-US" altLang="ja-JP" sz="1000" b="1" u="sng" dirty="0">
                <a:solidFill>
                  <a:schemeClr val="tx1">
                    <a:lumMod val="75000"/>
                    <a:lumOff val="25000"/>
                  </a:schemeClr>
                </a:solidFill>
              </a:rPr>
              <a:t>_</a:t>
            </a:r>
            <a:r>
              <a:rPr lang="ja-JP" altLang="en-US" sz="1000" b="1" u="sng" dirty="0">
                <a:solidFill>
                  <a:schemeClr val="tx1">
                    <a:lumMod val="75000"/>
                    <a:lumOff val="25000"/>
                  </a:schemeClr>
                </a:solidFill>
              </a:rPr>
              <a:t>リース資産共通　会計台帳</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3" name="フッター プレースホルダー 4">
            <a:extLst>
              <a:ext uri="{FF2B5EF4-FFF2-40B4-BE49-F238E27FC236}">
                <a16:creationId xmlns:a16="http://schemas.microsoft.com/office/drawing/2014/main" id="{EA89CB0A-9D43-E67F-B8E3-91B0A74039D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40622663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39F8F-0EED-75DA-DF45-8013DAD396AF}"/>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3CF44127-0C0C-1B34-2D17-3C6E1510DD0C}"/>
              </a:ext>
            </a:extLst>
          </p:cNvPr>
          <p:cNvPicPr>
            <a:picLocks/>
          </p:cNvPicPr>
          <p:nvPr/>
        </p:nvPicPr>
        <p:blipFill>
          <a:blip r:embed="rId3"/>
          <a:stretch>
            <a:fillRect/>
          </a:stretch>
        </p:blipFill>
        <p:spPr>
          <a:xfrm>
            <a:off x="360000" y="1634400"/>
            <a:ext cx="7185600" cy="2739600"/>
          </a:xfrm>
          <a:prstGeom prst="rect">
            <a:avLst/>
          </a:prstGeom>
        </p:spPr>
      </p:pic>
      <p:sp>
        <p:nvSpPr>
          <p:cNvPr id="2" name="スライド番号プレースホルダー 1">
            <a:extLst>
              <a:ext uri="{FF2B5EF4-FFF2-40B4-BE49-F238E27FC236}">
                <a16:creationId xmlns:a16="http://schemas.microsoft.com/office/drawing/2014/main" id="{51DF414A-86A8-DB11-D136-EAF8A8D1A4DF}"/>
              </a:ext>
            </a:extLst>
          </p:cNvPr>
          <p:cNvSpPr>
            <a:spLocks noGrp="1"/>
          </p:cNvSpPr>
          <p:nvPr>
            <p:ph type="sldNum" sz="quarter" idx="12"/>
          </p:nvPr>
        </p:nvSpPr>
        <p:spPr/>
        <p:txBody>
          <a:bodyPr/>
          <a:lstStyle/>
          <a:p>
            <a:fld id="{78AE49ED-73EF-499C-8307-28EB0E7CF529}" type="slidenum">
              <a:rPr kumimoji="1" lang="ja-JP" altLang="en-US" smtClean="0"/>
              <a:t>83</a:t>
            </a:fld>
            <a:endParaRPr kumimoji="1" lang="ja-JP" altLang="en-US" dirty="0"/>
          </a:p>
        </p:txBody>
      </p:sp>
      <p:sp>
        <p:nvSpPr>
          <p:cNvPr id="7" name="正方形/長方形 6">
            <a:extLst>
              <a:ext uri="{FF2B5EF4-FFF2-40B4-BE49-F238E27FC236}">
                <a16:creationId xmlns:a16="http://schemas.microsoft.com/office/drawing/2014/main" id="{924EB562-A3D1-4CFA-B768-524ED48BA54D}"/>
              </a:ext>
            </a:extLst>
          </p:cNvPr>
          <p:cNvSpPr/>
          <p:nvPr/>
        </p:nvSpPr>
        <p:spPr>
          <a:xfrm>
            <a:off x="468000" y="3816000"/>
            <a:ext cx="7704000" cy="396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2 (枠付き) 7">
            <a:extLst>
              <a:ext uri="{FF2B5EF4-FFF2-40B4-BE49-F238E27FC236}">
                <a16:creationId xmlns:a16="http://schemas.microsoft.com/office/drawing/2014/main" id="{9ACCFE41-81F0-3352-0C60-8274435216C5}"/>
              </a:ext>
            </a:extLst>
          </p:cNvPr>
          <p:cNvSpPr/>
          <p:nvPr/>
        </p:nvSpPr>
        <p:spPr>
          <a:xfrm>
            <a:off x="5724116" y="3162620"/>
            <a:ext cx="2844327" cy="489250"/>
          </a:xfrm>
          <a:prstGeom prst="borderCallout2">
            <a:avLst>
              <a:gd name="adj1" fmla="val 37184"/>
              <a:gd name="adj2" fmla="val -828"/>
              <a:gd name="adj3" fmla="val 45424"/>
              <a:gd name="adj4" fmla="val -13426"/>
              <a:gd name="adj5" fmla="val 137524"/>
              <a:gd name="adj6" fmla="val -3021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税務台帳の取得価額相当額はどちらかを選択します</a:t>
            </a:r>
            <a:endParaRPr kumimoji="1" lang="ja-JP" altLang="en-US" sz="900" dirty="0"/>
          </a:p>
        </p:txBody>
      </p:sp>
      <p:sp>
        <p:nvSpPr>
          <p:cNvPr id="10" name="正方形/長方形 9">
            <a:extLst>
              <a:ext uri="{FF2B5EF4-FFF2-40B4-BE49-F238E27FC236}">
                <a16:creationId xmlns:a16="http://schemas.microsoft.com/office/drawing/2014/main" id="{3E5FAAD2-3D9F-1900-B287-8A8E084FD346}"/>
              </a:ext>
            </a:extLst>
          </p:cNvPr>
          <p:cNvSpPr/>
          <p:nvPr/>
        </p:nvSpPr>
        <p:spPr>
          <a:xfrm>
            <a:off x="457200" y="4406400"/>
            <a:ext cx="7933166" cy="276999"/>
          </a:xfrm>
          <a:prstGeom prst="rect">
            <a:avLst/>
          </a:prstGeom>
        </p:spPr>
        <p:txBody>
          <a:bodyPr wrap="square">
            <a:spAutoFit/>
          </a:bodyPr>
          <a:lstStyle/>
          <a:p>
            <a:r>
              <a:rPr lang="ja-JP" altLang="en-US" sz="1200" b="1" dirty="0">
                <a:solidFill>
                  <a:srgbClr val="FF0000"/>
                </a:solidFill>
                <a:latin typeface="-apple-system"/>
              </a:rPr>
              <a:t>税務台帳の追加に伴い、税務台帳に対する新機能となります</a:t>
            </a:r>
            <a:endParaRPr lang="ja-JP" altLang="en-US" sz="1200" b="1" dirty="0">
              <a:solidFill>
                <a:srgbClr val="FF0000"/>
              </a:solidFill>
            </a:endParaRPr>
          </a:p>
        </p:txBody>
      </p:sp>
      <p:sp>
        <p:nvSpPr>
          <p:cNvPr id="13" name="タイトル 3">
            <a:extLst>
              <a:ext uri="{FF2B5EF4-FFF2-40B4-BE49-F238E27FC236}">
                <a16:creationId xmlns:a16="http://schemas.microsoft.com/office/drawing/2014/main" id="{C29CBF25-A6B6-3491-F0EA-D6632E2046F3}"/>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④．</a:t>
            </a:r>
            <a:r>
              <a:rPr lang="ja-JP" altLang="en-US" sz="1600" kern="100" dirty="0">
                <a:latin typeface="+mn-ea"/>
                <a:cs typeface="Times New Roman" panose="02020603050405020304" pitchFamily="18" charset="0"/>
              </a:rPr>
              <a:t>税務台帳の取得価額相当額の計算区分の追加</a:t>
            </a:r>
            <a:endParaRPr kumimoji="1" lang="ja-JP" altLang="en-US" sz="1800" dirty="0"/>
          </a:p>
        </p:txBody>
      </p:sp>
      <p:sp>
        <p:nvSpPr>
          <p:cNvPr id="15" name="テキスト プレースホルダー 2">
            <a:extLst>
              <a:ext uri="{FF2B5EF4-FFF2-40B4-BE49-F238E27FC236}">
                <a16:creationId xmlns:a16="http://schemas.microsoft.com/office/drawing/2014/main" id="{80D40F1D-13CB-4D9E-E122-A18A5DD12BBE}"/>
              </a:ext>
            </a:extLst>
          </p:cNvPr>
          <p:cNvSpPr txBox="1">
            <a:spLocks/>
          </p:cNvSpPr>
          <p:nvPr/>
        </p:nvSpPr>
        <p:spPr>
          <a:xfrm>
            <a:off x="251520" y="1166400"/>
            <a:ext cx="5698425"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a:t>
            </a:r>
            <a:r>
              <a:rPr lang="en-US" altLang="ja-JP" sz="1000" b="1" dirty="0">
                <a:solidFill>
                  <a:schemeClr val="tx1">
                    <a:lumMod val="75000"/>
                    <a:lumOff val="25000"/>
                  </a:schemeClr>
                </a:solidFill>
              </a:rPr>
              <a:t>FA</a:t>
            </a:r>
            <a:r>
              <a:rPr lang="ja-JP" altLang="en-US" sz="1000" b="1" dirty="0">
                <a:solidFill>
                  <a:schemeClr val="tx1">
                    <a:lumMod val="75000"/>
                    <a:lumOff val="25000"/>
                  </a:schemeClr>
                </a:solidFill>
              </a:rPr>
              <a:t>会社方針マスタ</a:t>
            </a:r>
            <a:endParaRPr lang="en-US" altLang="ja-JP" sz="1000" b="1" dirty="0">
              <a:solidFill>
                <a:schemeClr val="tx1">
                  <a:lumMod val="75000"/>
                  <a:lumOff val="25000"/>
                </a:schemeClr>
              </a:solidFill>
            </a:endParaRPr>
          </a:p>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台帳別会社方針</a:t>
            </a:r>
            <a:r>
              <a:rPr lang="en-US" altLang="ja-JP" sz="1000" b="1" u="sng" dirty="0">
                <a:solidFill>
                  <a:schemeClr val="tx1">
                    <a:lumMod val="75000"/>
                    <a:lumOff val="25000"/>
                  </a:schemeClr>
                </a:solidFill>
              </a:rPr>
              <a:t>_</a:t>
            </a:r>
            <a:r>
              <a:rPr lang="ja-JP" altLang="en-US" sz="1000" b="1" u="sng" dirty="0">
                <a:solidFill>
                  <a:schemeClr val="tx1">
                    <a:lumMod val="75000"/>
                    <a:lumOff val="25000"/>
                  </a:schemeClr>
                </a:solidFill>
              </a:rPr>
              <a:t>リース資産共通　税務台帳</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pic>
        <p:nvPicPr>
          <p:cNvPr id="14" name="図 13">
            <a:extLst>
              <a:ext uri="{FF2B5EF4-FFF2-40B4-BE49-F238E27FC236}">
                <a16:creationId xmlns:a16="http://schemas.microsoft.com/office/drawing/2014/main" id="{29BDD20B-33EB-84B3-51CA-A7249AE12BC0}"/>
              </a:ext>
            </a:extLst>
          </p:cNvPr>
          <p:cNvPicPr>
            <a:picLocks/>
          </p:cNvPicPr>
          <p:nvPr/>
        </p:nvPicPr>
        <p:blipFill>
          <a:blip r:embed="rId4"/>
          <a:stretch>
            <a:fillRect/>
          </a:stretch>
        </p:blipFill>
        <p:spPr>
          <a:xfrm>
            <a:off x="493200" y="3830400"/>
            <a:ext cx="7664400" cy="349200"/>
          </a:xfrm>
          <a:prstGeom prst="rect">
            <a:avLst/>
          </a:prstGeom>
          <a:ln>
            <a:solidFill>
              <a:schemeClr val="tx1"/>
            </a:solidFill>
          </a:ln>
        </p:spPr>
      </p:pic>
      <p:sp>
        <p:nvSpPr>
          <p:cNvPr id="3" name="フッター プレースホルダー 4">
            <a:extLst>
              <a:ext uri="{FF2B5EF4-FFF2-40B4-BE49-F238E27FC236}">
                <a16:creationId xmlns:a16="http://schemas.microsoft.com/office/drawing/2014/main" id="{9CDBF4EB-95F0-D100-9D2A-4192B432B53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740846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6790-D4E8-B410-593F-0734284C58C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BD1C600-D626-A9FC-77F6-EC8AB5E55A92}"/>
              </a:ext>
            </a:extLst>
          </p:cNvPr>
          <p:cNvSpPr>
            <a:spLocks noGrp="1"/>
          </p:cNvSpPr>
          <p:nvPr>
            <p:ph type="sldNum" sz="quarter" idx="12"/>
          </p:nvPr>
        </p:nvSpPr>
        <p:spPr/>
        <p:txBody>
          <a:bodyPr/>
          <a:lstStyle/>
          <a:p>
            <a:fld id="{78AE49ED-73EF-499C-8307-28EB0E7CF529}" type="slidenum">
              <a:rPr kumimoji="1" lang="ja-JP" altLang="en-US" smtClean="0"/>
              <a:t>84</a:t>
            </a:fld>
            <a:endParaRPr kumimoji="1" lang="ja-JP" altLang="en-US" dirty="0"/>
          </a:p>
        </p:txBody>
      </p:sp>
      <p:pic>
        <p:nvPicPr>
          <p:cNvPr id="3" name="図 2">
            <a:extLst>
              <a:ext uri="{FF2B5EF4-FFF2-40B4-BE49-F238E27FC236}">
                <a16:creationId xmlns:a16="http://schemas.microsoft.com/office/drawing/2014/main" id="{5F72A5C3-3589-97BB-6CC3-9002DE51F180}"/>
              </a:ext>
            </a:extLst>
          </p:cNvPr>
          <p:cNvPicPr>
            <a:picLocks/>
          </p:cNvPicPr>
          <p:nvPr/>
        </p:nvPicPr>
        <p:blipFill>
          <a:blip r:embed="rId3"/>
          <a:stretch>
            <a:fillRect/>
          </a:stretch>
        </p:blipFill>
        <p:spPr>
          <a:xfrm>
            <a:off x="410400" y="1311610"/>
            <a:ext cx="4755600" cy="2970000"/>
          </a:xfrm>
          <a:prstGeom prst="rect">
            <a:avLst/>
          </a:prstGeom>
        </p:spPr>
      </p:pic>
      <p:sp>
        <p:nvSpPr>
          <p:cNvPr id="6" name="テキスト プレースホルダー 2">
            <a:extLst>
              <a:ext uri="{FF2B5EF4-FFF2-40B4-BE49-F238E27FC236}">
                <a16:creationId xmlns:a16="http://schemas.microsoft.com/office/drawing/2014/main" id="{4CC1A220-0263-7EEE-C5EE-E0765CBEAB6B}"/>
              </a:ext>
            </a:extLst>
          </p:cNvPr>
          <p:cNvSpPr txBox="1">
            <a:spLocks/>
          </p:cNvSpPr>
          <p:nvPr/>
        </p:nvSpPr>
        <p:spPr>
          <a:xfrm>
            <a:off x="251520" y="1090800"/>
            <a:ext cx="756084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物件画面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正方形/長方形 6">
            <a:extLst>
              <a:ext uri="{FF2B5EF4-FFF2-40B4-BE49-F238E27FC236}">
                <a16:creationId xmlns:a16="http://schemas.microsoft.com/office/drawing/2014/main" id="{55284692-585C-384B-86F5-F9309B4C7CE4}"/>
              </a:ext>
            </a:extLst>
          </p:cNvPr>
          <p:cNvSpPr/>
          <p:nvPr/>
        </p:nvSpPr>
        <p:spPr>
          <a:xfrm>
            <a:off x="4501543" y="1748949"/>
            <a:ext cx="3420380" cy="1220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2 (枠付き) 7">
            <a:extLst>
              <a:ext uri="{FF2B5EF4-FFF2-40B4-BE49-F238E27FC236}">
                <a16:creationId xmlns:a16="http://schemas.microsoft.com/office/drawing/2014/main" id="{BB39A5F1-FC2E-B927-53F7-97B3D4B642A2}"/>
              </a:ext>
            </a:extLst>
          </p:cNvPr>
          <p:cNvSpPr/>
          <p:nvPr/>
        </p:nvSpPr>
        <p:spPr>
          <a:xfrm>
            <a:off x="6211539" y="3183818"/>
            <a:ext cx="1925980" cy="431583"/>
          </a:xfrm>
          <a:prstGeom prst="borderCallout2">
            <a:avLst>
              <a:gd name="adj1" fmla="val 37184"/>
              <a:gd name="adj2" fmla="val -828"/>
              <a:gd name="adj3" fmla="val 33531"/>
              <a:gd name="adj4" fmla="val -13718"/>
              <a:gd name="adj5" fmla="val -51949"/>
              <a:gd name="adj6" fmla="val -3643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見積現金購入価額を設定します</a:t>
            </a:r>
          </a:p>
        </p:txBody>
      </p:sp>
      <p:pic>
        <p:nvPicPr>
          <p:cNvPr id="9" name="図 8">
            <a:extLst>
              <a:ext uri="{FF2B5EF4-FFF2-40B4-BE49-F238E27FC236}">
                <a16:creationId xmlns:a16="http://schemas.microsoft.com/office/drawing/2014/main" id="{2E786E87-3A1E-D141-6D27-70CC2595027F}"/>
              </a:ext>
            </a:extLst>
          </p:cNvPr>
          <p:cNvPicPr>
            <a:picLocks noChangeAspect="1"/>
          </p:cNvPicPr>
          <p:nvPr/>
        </p:nvPicPr>
        <p:blipFill>
          <a:blip r:embed="rId4"/>
          <a:stretch>
            <a:fillRect/>
          </a:stretch>
        </p:blipFill>
        <p:spPr>
          <a:xfrm>
            <a:off x="4622591" y="1816901"/>
            <a:ext cx="3191320" cy="1038370"/>
          </a:xfrm>
          <a:prstGeom prst="rect">
            <a:avLst/>
          </a:prstGeom>
          <a:ln>
            <a:solidFill>
              <a:schemeClr val="tx1"/>
            </a:solidFill>
          </a:ln>
        </p:spPr>
      </p:pic>
      <p:sp>
        <p:nvSpPr>
          <p:cNvPr id="10" name="矢印: 右 9">
            <a:extLst>
              <a:ext uri="{FF2B5EF4-FFF2-40B4-BE49-F238E27FC236}">
                <a16:creationId xmlns:a16="http://schemas.microsoft.com/office/drawing/2014/main" id="{C540D8AF-635B-2611-7E0D-021D237E981A}"/>
              </a:ext>
            </a:extLst>
          </p:cNvPr>
          <p:cNvSpPr/>
          <p:nvPr/>
        </p:nvSpPr>
        <p:spPr bwMode="auto">
          <a:xfrm>
            <a:off x="3887924" y="2063672"/>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sp>
        <p:nvSpPr>
          <p:cNvPr id="13" name="タイトル 3">
            <a:extLst>
              <a:ext uri="{FF2B5EF4-FFF2-40B4-BE49-F238E27FC236}">
                <a16:creationId xmlns:a16="http://schemas.microsoft.com/office/drawing/2014/main" id="{D96A61DF-F1ED-CD2D-5A67-4418741C402B}"/>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④．</a:t>
            </a:r>
            <a:r>
              <a:rPr lang="ja-JP" altLang="en-US" sz="1600" kern="100" dirty="0">
                <a:latin typeface="+mn-ea"/>
                <a:cs typeface="Times New Roman" panose="02020603050405020304" pitchFamily="18" charset="0"/>
              </a:rPr>
              <a:t>税務台帳の取得価額相当額の計算区分の追加</a:t>
            </a:r>
            <a:endParaRPr kumimoji="1" lang="ja-JP" altLang="en-US" sz="1800" dirty="0"/>
          </a:p>
        </p:txBody>
      </p:sp>
      <p:sp>
        <p:nvSpPr>
          <p:cNvPr id="4" name="フッター プレースホルダー 4">
            <a:extLst>
              <a:ext uri="{FF2B5EF4-FFF2-40B4-BE49-F238E27FC236}">
                <a16:creationId xmlns:a16="http://schemas.microsoft.com/office/drawing/2014/main" id="{C042FAD0-8C63-5686-8EAE-D6533D645B4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5" name="正方形/長方形 4">
            <a:extLst>
              <a:ext uri="{FF2B5EF4-FFF2-40B4-BE49-F238E27FC236}">
                <a16:creationId xmlns:a16="http://schemas.microsoft.com/office/drawing/2014/main" id="{0E524F68-6761-929C-A45A-60BBE058C66C}"/>
              </a:ext>
            </a:extLst>
          </p:cNvPr>
          <p:cNvSpPr/>
          <p:nvPr/>
        </p:nvSpPr>
        <p:spPr>
          <a:xfrm>
            <a:off x="647564" y="1328085"/>
            <a:ext cx="1692188"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1" name="正方形/長方形 10">
            <a:extLst>
              <a:ext uri="{FF2B5EF4-FFF2-40B4-BE49-F238E27FC236}">
                <a16:creationId xmlns:a16="http://schemas.microsoft.com/office/drawing/2014/main" id="{20F56C2E-718B-FB0F-8FDC-9A2BD10168A5}"/>
              </a:ext>
            </a:extLst>
          </p:cNvPr>
          <p:cNvSpPr/>
          <p:nvPr/>
        </p:nvSpPr>
        <p:spPr>
          <a:xfrm>
            <a:off x="4175956" y="1425600"/>
            <a:ext cx="70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839943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4C124-9331-B743-E1DE-BDF43EA3EC0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AA9BD7-5573-4967-E681-0CD3641D43C8}"/>
              </a:ext>
            </a:extLst>
          </p:cNvPr>
          <p:cNvSpPr>
            <a:spLocks noGrp="1"/>
          </p:cNvSpPr>
          <p:nvPr>
            <p:ph type="sldNum" sz="quarter" idx="12"/>
          </p:nvPr>
        </p:nvSpPr>
        <p:spPr/>
        <p:txBody>
          <a:bodyPr/>
          <a:lstStyle/>
          <a:p>
            <a:fld id="{78AE49ED-73EF-499C-8307-28EB0E7CF529}" type="slidenum">
              <a:rPr kumimoji="1" lang="ja-JP" altLang="en-US" smtClean="0"/>
              <a:t>85</a:t>
            </a:fld>
            <a:endParaRPr kumimoji="1" lang="ja-JP" altLang="en-US" dirty="0"/>
          </a:p>
        </p:txBody>
      </p:sp>
      <p:pic>
        <p:nvPicPr>
          <p:cNvPr id="3" name="図 2">
            <a:extLst>
              <a:ext uri="{FF2B5EF4-FFF2-40B4-BE49-F238E27FC236}">
                <a16:creationId xmlns:a16="http://schemas.microsoft.com/office/drawing/2014/main" id="{B8EC00A4-756E-1DCB-EA96-749C0DBB4A68}"/>
              </a:ext>
            </a:extLst>
          </p:cNvPr>
          <p:cNvPicPr>
            <a:picLocks noChangeAspect="1"/>
          </p:cNvPicPr>
          <p:nvPr/>
        </p:nvPicPr>
        <p:blipFill>
          <a:blip r:embed="rId3"/>
          <a:stretch>
            <a:fillRect/>
          </a:stretch>
        </p:blipFill>
        <p:spPr>
          <a:xfrm>
            <a:off x="303094" y="1493975"/>
            <a:ext cx="4255238" cy="1360000"/>
          </a:xfrm>
          <a:prstGeom prst="rect">
            <a:avLst/>
          </a:prstGeom>
        </p:spPr>
      </p:pic>
      <p:sp>
        <p:nvSpPr>
          <p:cNvPr id="6" name="テキスト プレースホルダー 2">
            <a:extLst>
              <a:ext uri="{FF2B5EF4-FFF2-40B4-BE49-F238E27FC236}">
                <a16:creationId xmlns:a16="http://schemas.microsoft.com/office/drawing/2014/main" id="{EED4FCD0-64DD-463F-94EA-253CEA3575ED}"/>
              </a:ext>
            </a:extLst>
          </p:cNvPr>
          <p:cNvSpPr txBox="1">
            <a:spLocks/>
          </p:cNvSpPr>
          <p:nvPr/>
        </p:nvSpPr>
        <p:spPr>
          <a:xfrm>
            <a:off x="251520" y="1090800"/>
            <a:ext cx="756084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物件台帳画面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7" name="正方形/長方形 6">
            <a:extLst>
              <a:ext uri="{FF2B5EF4-FFF2-40B4-BE49-F238E27FC236}">
                <a16:creationId xmlns:a16="http://schemas.microsoft.com/office/drawing/2014/main" id="{0542CBC9-726F-EFD7-77E6-2937B623D578}"/>
              </a:ext>
            </a:extLst>
          </p:cNvPr>
          <p:cNvSpPr/>
          <p:nvPr/>
        </p:nvSpPr>
        <p:spPr>
          <a:xfrm>
            <a:off x="1907923" y="3191598"/>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sp>
        <p:nvSpPr>
          <p:cNvPr id="8" name="矢印: 右 7">
            <a:extLst>
              <a:ext uri="{FF2B5EF4-FFF2-40B4-BE49-F238E27FC236}">
                <a16:creationId xmlns:a16="http://schemas.microsoft.com/office/drawing/2014/main" id="{F0A62881-2E1F-FC8A-4A4E-5602DF0E9676}"/>
              </a:ext>
            </a:extLst>
          </p:cNvPr>
          <p:cNvSpPr/>
          <p:nvPr/>
        </p:nvSpPr>
        <p:spPr bwMode="auto">
          <a:xfrm>
            <a:off x="4123862" y="2128638"/>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pic>
        <p:nvPicPr>
          <p:cNvPr id="9" name="図 8">
            <a:extLst>
              <a:ext uri="{FF2B5EF4-FFF2-40B4-BE49-F238E27FC236}">
                <a16:creationId xmlns:a16="http://schemas.microsoft.com/office/drawing/2014/main" id="{6CAEEB93-573B-0652-4FD0-3E875166FCC9}"/>
              </a:ext>
            </a:extLst>
          </p:cNvPr>
          <p:cNvPicPr>
            <a:picLocks noChangeAspect="1"/>
          </p:cNvPicPr>
          <p:nvPr/>
        </p:nvPicPr>
        <p:blipFill>
          <a:blip r:embed="rId4"/>
          <a:stretch>
            <a:fillRect/>
          </a:stretch>
        </p:blipFill>
        <p:spPr>
          <a:xfrm>
            <a:off x="4712596" y="1682896"/>
            <a:ext cx="3258005" cy="1057423"/>
          </a:xfrm>
          <a:prstGeom prst="rect">
            <a:avLst/>
          </a:prstGeom>
          <a:ln>
            <a:solidFill>
              <a:schemeClr val="tx2"/>
            </a:solidFill>
          </a:ln>
        </p:spPr>
      </p:pic>
      <p:sp>
        <p:nvSpPr>
          <p:cNvPr id="10" name="正方形/長方形 9">
            <a:extLst>
              <a:ext uri="{FF2B5EF4-FFF2-40B4-BE49-F238E27FC236}">
                <a16:creationId xmlns:a16="http://schemas.microsoft.com/office/drawing/2014/main" id="{0CC71BF4-7F84-D0AE-13DD-D5A9C4B8E212}"/>
              </a:ext>
            </a:extLst>
          </p:cNvPr>
          <p:cNvSpPr/>
          <p:nvPr/>
        </p:nvSpPr>
        <p:spPr>
          <a:xfrm>
            <a:off x="4644008" y="1628252"/>
            <a:ext cx="3420380" cy="1220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251C196F-C806-13EF-AA79-94A614100A19}"/>
              </a:ext>
            </a:extLst>
          </p:cNvPr>
          <p:cNvPicPr>
            <a:picLocks noChangeAspect="1"/>
          </p:cNvPicPr>
          <p:nvPr/>
        </p:nvPicPr>
        <p:blipFill>
          <a:blip r:embed="rId5"/>
          <a:stretch>
            <a:fillRect/>
          </a:stretch>
        </p:blipFill>
        <p:spPr>
          <a:xfrm>
            <a:off x="303093" y="3213418"/>
            <a:ext cx="4257741" cy="1360800"/>
          </a:xfrm>
          <a:prstGeom prst="rect">
            <a:avLst/>
          </a:prstGeom>
        </p:spPr>
      </p:pic>
      <p:sp>
        <p:nvSpPr>
          <p:cNvPr id="12" name="テキスト ボックス 11">
            <a:extLst>
              <a:ext uri="{FF2B5EF4-FFF2-40B4-BE49-F238E27FC236}">
                <a16:creationId xmlns:a16="http://schemas.microsoft.com/office/drawing/2014/main" id="{A057820D-E269-0961-08E8-678B951D7140}"/>
              </a:ext>
            </a:extLst>
          </p:cNvPr>
          <p:cNvSpPr txBox="1"/>
          <p:nvPr/>
        </p:nvSpPr>
        <p:spPr>
          <a:xfrm>
            <a:off x="307658" y="1311610"/>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会計台帳</a:t>
            </a:r>
            <a:endParaRPr kumimoji="1" lang="ja-JP" altLang="en-US" sz="1000" dirty="0">
              <a:solidFill>
                <a:schemeClr val="tx1">
                  <a:lumMod val="75000"/>
                  <a:lumOff val="25000"/>
                </a:schemeClr>
              </a:solidFill>
              <a:latin typeface="+mn-ea"/>
            </a:endParaRPr>
          </a:p>
        </p:txBody>
      </p:sp>
      <p:sp>
        <p:nvSpPr>
          <p:cNvPr id="13" name="テキスト ボックス 12">
            <a:extLst>
              <a:ext uri="{FF2B5EF4-FFF2-40B4-BE49-F238E27FC236}">
                <a16:creationId xmlns:a16="http://schemas.microsoft.com/office/drawing/2014/main" id="{38107997-7C08-B288-91DB-DD908C788322}"/>
              </a:ext>
            </a:extLst>
          </p:cNvPr>
          <p:cNvSpPr txBox="1"/>
          <p:nvPr/>
        </p:nvSpPr>
        <p:spPr>
          <a:xfrm>
            <a:off x="307658" y="3003798"/>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税務台帳</a:t>
            </a:r>
            <a:endParaRPr kumimoji="1" lang="ja-JP" altLang="en-US" sz="1000" dirty="0">
              <a:solidFill>
                <a:schemeClr val="tx1">
                  <a:lumMod val="75000"/>
                  <a:lumOff val="25000"/>
                </a:schemeClr>
              </a:solidFill>
              <a:latin typeface="+mn-ea"/>
            </a:endParaRPr>
          </a:p>
        </p:txBody>
      </p:sp>
      <p:sp>
        <p:nvSpPr>
          <p:cNvPr id="14" name="正方形/長方形 13">
            <a:extLst>
              <a:ext uri="{FF2B5EF4-FFF2-40B4-BE49-F238E27FC236}">
                <a16:creationId xmlns:a16="http://schemas.microsoft.com/office/drawing/2014/main" id="{127AEEF2-DB58-BADA-0908-938AD465C699}"/>
              </a:ext>
            </a:extLst>
          </p:cNvPr>
          <p:cNvSpPr/>
          <p:nvPr/>
        </p:nvSpPr>
        <p:spPr>
          <a:xfrm>
            <a:off x="4629469" y="3318491"/>
            <a:ext cx="3420380" cy="1220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8C30F82B-A99E-ED13-3517-622490A6FF4A}"/>
              </a:ext>
            </a:extLst>
          </p:cNvPr>
          <p:cNvPicPr>
            <a:picLocks noChangeAspect="1"/>
          </p:cNvPicPr>
          <p:nvPr/>
        </p:nvPicPr>
        <p:blipFill>
          <a:blip r:embed="rId6"/>
          <a:stretch>
            <a:fillRect/>
          </a:stretch>
        </p:blipFill>
        <p:spPr>
          <a:xfrm>
            <a:off x="4730760" y="3365710"/>
            <a:ext cx="3181794" cy="1028844"/>
          </a:xfrm>
          <a:prstGeom prst="rect">
            <a:avLst/>
          </a:prstGeom>
        </p:spPr>
      </p:pic>
      <p:sp>
        <p:nvSpPr>
          <p:cNvPr id="16" name="矢印: 右 15">
            <a:extLst>
              <a:ext uri="{FF2B5EF4-FFF2-40B4-BE49-F238E27FC236}">
                <a16:creationId xmlns:a16="http://schemas.microsoft.com/office/drawing/2014/main" id="{B447F792-48DE-4508-36CC-DF4389E8FDFF}"/>
              </a:ext>
            </a:extLst>
          </p:cNvPr>
          <p:cNvSpPr/>
          <p:nvPr/>
        </p:nvSpPr>
        <p:spPr bwMode="auto">
          <a:xfrm>
            <a:off x="4105636" y="3740125"/>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sp>
        <p:nvSpPr>
          <p:cNvPr id="19" name="タイトル 3">
            <a:extLst>
              <a:ext uri="{FF2B5EF4-FFF2-40B4-BE49-F238E27FC236}">
                <a16:creationId xmlns:a16="http://schemas.microsoft.com/office/drawing/2014/main" id="{0270E48E-CD6E-907F-0420-4008DBDCC434}"/>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④．</a:t>
            </a:r>
            <a:r>
              <a:rPr lang="ja-JP" altLang="en-US" sz="1600" kern="100" dirty="0">
                <a:latin typeface="+mn-ea"/>
                <a:cs typeface="Times New Roman" panose="02020603050405020304" pitchFamily="18" charset="0"/>
              </a:rPr>
              <a:t>税務台帳の取得価額相当額の計算区分の追加</a:t>
            </a:r>
            <a:endParaRPr kumimoji="1" lang="ja-JP" altLang="en-US" sz="1800" dirty="0"/>
          </a:p>
        </p:txBody>
      </p:sp>
      <p:sp>
        <p:nvSpPr>
          <p:cNvPr id="4" name="フッター プレースホルダー 4">
            <a:extLst>
              <a:ext uri="{FF2B5EF4-FFF2-40B4-BE49-F238E27FC236}">
                <a16:creationId xmlns:a16="http://schemas.microsoft.com/office/drawing/2014/main" id="{D492BD51-9F91-7075-0891-31EA00F11CC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cxnSp>
        <p:nvCxnSpPr>
          <p:cNvPr id="17" name="直線コネクタ 16">
            <a:extLst>
              <a:ext uri="{FF2B5EF4-FFF2-40B4-BE49-F238E27FC236}">
                <a16:creationId xmlns:a16="http://schemas.microsoft.com/office/drawing/2014/main" id="{64ED1CF7-9FA6-AB1E-97F1-924716B0A0B3}"/>
              </a:ext>
            </a:extLst>
          </p:cNvPr>
          <p:cNvCxnSpPr/>
          <p:nvPr/>
        </p:nvCxnSpPr>
        <p:spPr>
          <a:xfrm>
            <a:off x="251520" y="2967794"/>
            <a:ext cx="8352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2159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45D90-F78D-3C82-9C38-9EB4E0EF4FC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ACC2EC-532B-DB2C-3FDC-16F8244B64CE}"/>
              </a:ext>
            </a:extLst>
          </p:cNvPr>
          <p:cNvSpPr>
            <a:spLocks noGrp="1"/>
          </p:cNvSpPr>
          <p:nvPr>
            <p:ph type="sldNum" sz="quarter" idx="12"/>
          </p:nvPr>
        </p:nvSpPr>
        <p:spPr/>
        <p:txBody>
          <a:bodyPr/>
          <a:lstStyle/>
          <a:p>
            <a:fld id="{78AE49ED-73EF-499C-8307-28EB0E7CF529}" type="slidenum">
              <a:rPr kumimoji="1" lang="ja-JP" altLang="en-US" smtClean="0"/>
              <a:t>86</a:t>
            </a:fld>
            <a:endParaRPr kumimoji="1" lang="ja-JP" altLang="en-US" dirty="0"/>
          </a:p>
        </p:txBody>
      </p:sp>
      <p:sp>
        <p:nvSpPr>
          <p:cNvPr id="3" name="テキスト プレースホルダー 2">
            <a:extLst>
              <a:ext uri="{FF2B5EF4-FFF2-40B4-BE49-F238E27FC236}">
                <a16:creationId xmlns:a16="http://schemas.microsoft.com/office/drawing/2014/main" id="{ED45D416-E211-87FE-5524-4A1779C7A71C}"/>
              </a:ext>
            </a:extLst>
          </p:cNvPr>
          <p:cNvSpPr txBox="1">
            <a:spLocks/>
          </p:cNvSpPr>
          <p:nvPr/>
        </p:nvSpPr>
        <p:spPr>
          <a:xfrm>
            <a:off x="251520" y="1090800"/>
            <a:ext cx="756084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固定資産台帳画面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6" name="正方形/長方形 5">
            <a:extLst>
              <a:ext uri="{FF2B5EF4-FFF2-40B4-BE49-F238E27FC236}">
                <a16:creationId xmlns:a16="http://schemas.microsoft.com/office/drawing/2014/main" id="{731E1ECC-D82E-18F5-3B3B-806AF3A5893B}"/>
              </a:ext>
            </a:extLst>
          </p:cNvPr>
          <p:cNvSpPr/>
          <p:nvPr/>
        </p:nvSpPr>
        <p:spPr>
          <a:xfrm>
            <a:off x="1907923" y="3169350"/>
            <a:ext cx="2232249" cy="769441"/>
          </a:xfrm>
          <a:prstGeom prst="rect">
            <a:avLst/>
          </a:prstGeom>
        </p:spPr>
        <p:txBody>
          <a:bodyPr wrap="square">
            <a:spAutoFit/>
          </a:bodyPr>
          <a:lstStyle/>
          <a:p>
            <a:pPr algn="l"/>
            <a:r>
              <a:rPr lang="ja-JP" altLang="en-US" sz="4400" b="1" dirty="0">
                <a:solidFill>
                  <a:srgbClr val="FF0000"/>
                </a:solidFill>
              </a:rPr>
              <a:t>開発中</a:t>
            </a:r>
            <a:endParaRPr kumimoji="1" lang="ja-JP" altLang="en-US" sz="4400" b="1" dirty="0">
              <a:solidFill>
                <a:srgbClr val="FF0000"/>
              </a:solidFill>
            </a:endParaRPr>
          </a:p>
        </p:txBody>
      </p:sp>
      <p:pic>
        <p:nvPicPr>
          <p:cNvPr id="7" name="図 6">
            <a:extLst>
              <a:ext uri="{FF2B5EF4-FFF2-40B4-BE49-F238E27FC236}">
                <a16:creationId xmlns:a16="http://schemas.microsoft.com/office/drawing/2014/main" id="{633CF104-3F15-9AA4-B43F-AA4F8C785376}"/>
              </a:ext>
            </a:extLst>
          </p:cNvPr>
          <p:cNvPicPr>
            <a:picLocks noChangeAspect="1"/>
          </p:cNvPicPr>
          <p:nvPr/>
        </p:nvPicPr>
        <p:blipFill>
          <a:blip r:embed="rId3"/>
          <a:stretch>
            <a:fillRect/>
          </a:stretch>
        </p:blipFill>
        <p:spPr>
          <a:xfrm>
            <a:off x="309603" y="1504772"/>
            <a:ext cx="4183668" cy="2268000"/>
          </a:xfrm>
          <a:prstGeom prst="rect">
            <a:avLst/>
          </a:prstGeom>
        </p:spPr>
      </p:pic>
      <p:pic>
        <p:nvPicPr>
          <p:cNvPr id="8" name="図 7">
            <a:extLst>
              <a:ext uri="{FF2B5EF4-FFF2-40B4-BE49-F238E27FC236}">
                <a16:creationId xmlns:a16="http://schemas.microsoft.com/office/drawing/2014/main" id="{2FD160CF-D517-F3C9-6214-584B66B1CA2B}"/>
              </a:ext>
            </a:extLst>
          </p:cNvPr>
          <p:cNvPicPr>
            <a:picLocks noChangeAspect="1"/>
          </p:cNvPicPr>
          <p:nvPr/>
        </p:nvPicPr>
        <p:blipFill>
          <a:blip r:embed="rId4"/>
          <a:stretch>
            <a:fillRect/>
          </a:stretch>
        </p:blipFill>
        <p:spPr>
          <a:xfrm>
            <a:off x="4582803" y="1504772"/>
            <a:ext cx="4183667" cy="2268000"/>
          </a:xfrm>
          <a:prstGeom prst="rect">
            <a:avLst/>
          </a:prstGeom>
        </p:spPr>
      </p:pic>
      <p:sp>
        <p:nvSpPr>
          <p:cNvPr id="9" name="テキスト ボックス 8">
            <a:extLst>
              <a:ext uri="{FF2B5EF4-FFF2-40B4-BE49-F238E27FC236}">
                <a16:creationId xmlns:a16="http://schemas.microsoft.com/office/drawing/2014/main" id="{B2FC446E-79E1-7755-E3E1-DBC4E982471A}"/>
              </a:ext>
            </a:extLst>
          </p:cNvPr>
          <p:cNvSpPr txBox="1"/>
          <p:nvPr/>
        </p:nvSpPr>
        <p:spPr>
          <a:xfrm>
            <a:off x="307658" y="1310400"/>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会計台帳</a:t>
            </a:r>
            <a:endParaRPr kumimoji="1" lang="ja-JP" altLang="en-US" sz="1000" dirty="0">
              <a:solidFill>
                <a:schemeClr val="tx1">
                  <a:lumMod val="75000"/>
                  <a:lumOff val="25000"/>
                </a:schemeClr>
              </a:solidFill>
              <a:latin typeface="+mn-ea"/>
            </a:endParaRPr>
          </a:p>
        </p:txBody>
      </p:sp>
      <p:sp>
        <p:nvSpPr>
          <p:cNvPr id="10" name="テキスト ボックス 9">
            <a:extLst>
              <a:ext uri="{FF2B5EF4-FFF2-40B4-BE49-F238E27FC236}">
                <a16:creationId xmlns:a16="http://schemas.microsoft.com/office/drawing/2014/main" id="{6C041D14-CD59-5564-C6C7-B762840CE5BF}"/>
              </a:ext>
            </a:extLst>
          </p:cNvPr>
          <p:cNvSpPr txBox="1"/>
          <p:nvPr/>
        </p:nvSpPr>
        <p:spPr>
          <a:xfrm>
            <a:off x="4572000" y="1310400"/>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税務台帳</a:t>
            </a:r>
            <a:endParaRPr kumimoji="1" lang="ja-JP" altLang="en-US" sz="1000" dirty="0">
              <a:solidFill>
                <a:schemeClr val="tx1">
                  <a:lumMod val="75000"/>
                  <a:lumOff val="25000"/>
                </a:schemeClr>
              </a:solidFill>
              <a:latin typeface="+mn-ea"/>
            </a:endParaRPr>
          </a:p>
        </p:txBody>
      </p:sp>
      <p:cxnSp>
        <p:nvCxnSpPr>
          <p:cNvPr id="11" name="直線コネクタ 10">
            <a:extLst>
              <a:ext uri="{FF2B5EF4-FFF2-40B4-BE49-F238E27FC236}">
                <a16:creationId xmlns:a16="http://schemas.microsoft.com/office/drawing/2014/main" id="{A8849C69-3AF1-A13B-3F1A-3D1B53867369}"/>
              </a:ext>
            </a:extLst>
          </p:cNvPr>
          <p:cNvCxnSpPr>
            <a:cxnSpLocks/>
          </p:cNvCxnSpPr>
          <p:nvPr/>
        </p:nvCxnSpPr>
        <p:spPr>
          <a:xfrm>
            <a:off x="4535996" y="1275606"/>
            <a:ext cx="0" cy="284431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5E7AC2A0-1368-573F-4A45-9531B5DD3EAC}"/>
              </a:ext>
            </a:extLst>
          </p:cNvPr>
          <p:cNvPicPr>
            <a:picLocks noChangeAspect="1"/>
          </p:cNvPicPr>
          <p:nvPr/>
        </p:nvPicPr>
        <p:blipFill>
          <a:blip r:embed="rId5"/>
          <a:stretch>
            <a:fillRect/>
          </a:stretch>
        </p:blipFill>
        <p:spPr>
          <a:xfrm>
            <a:off x="1648142" y="2162666"/>
            <a:ext cx="2791215" cy="714475"/>
          </a:xfrm>
          <a:prstGeom prst="rect">
            <a:avLst/>
          </a:prstGeom>
          <a:ln>
            <a:solidFill>
              <a:schemeClr val="tx1"/>
            </a:solidFill>
          </a:ln>
        </p:spPr>
      </p:pic>
      <p:pic>
        <p:nvPicPr>
          <p:cNvPr id="13" name="図 12">
            <a:extLst>
              <a:ext uri="{FF2B5EF4-FFF2-40B4-BE49-F238E27FC236}">
                <a16:creationId xmlns:a16="http://schemas.microsoft.com/office/drawing/2014/main" id="{99241E13-5AB4-F473-5ADB-5170927CD2C3}"/>
              </a:ext>
            </a:extLst>
          </p:cNvPr>
          <p:cNvPicPr>
            <a:picLocks noChangeAspect="1"/>
          </p:cNvPicPr>
          <p:nvPr/>
        </p:nvPicPr>
        <p:blipFill>
          <a:blip r:embed="rId6"/>
          <a:stretch>
            <a:fillRect/>
          </a:stretch>
        </p:blipFill>
        <p:spPr>
          <a:xfrm>
            <a:off x="5904148" y="2228943"/>
            <a:ext cx="2772162" cy="666843"/>
          </a:xfrm>
          <a:prstGeom prst="rect">
            <a:avLst/>
          </a:prstGeom>
          <a:ln>
            <a:solidFill>
              <a:schemeClr val="tx1"/>
            </a:solidFill>
          </a:ln>
        </p:spPr>
      </p:pic>
      <p:sp>
        <p:nvSpPr>
          <p:cNvPr id="14" name="矢印: 右 13">
            <a:extLst>
              <a:ext uri="{FF2B5EF4-FFF2-40B4-BE49-F238E27FC236}">
                <a16:creationId xmlns:a16="http://schemas.microsoft.com/office/drawing/2014/main" id="{40D1917B-1376-A553-848E-F646CB05ACFC}"/>
              </a:ext>
            </a:extLst>
          </p:cNvPr>
          <p:cNvSpPr/>
          <p:nvPr/>
        </p:nvSpPr>
        <p:spPr bwMode="auto">
          <a:xfrm>
            <a:off x="1142535" y="2581069"/>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sp>
        <p:nvSpPr>
          <p:cNvPr id="15" name="線吹き出し 2 (枠付き) 7">
            <a:extLst>
              <a:ext uri="{FF2B5EF4-FFF2-40B4-BE49-F238E27FC236}">
                <a16:creationId xmlns:a16="http://schemas.microsoft.com/office/drawing/2014/main" id="{DBBAC936-D1E3-9D35-BE38-3855C00450CA}"/>
              </a:ext>
            </a:extLst>
          </p:cNvPr>
          <p:cNvSpPr/>
          <p:nvPr/>
        </p:nvSpPr>
        <p:spPr>
          <a:xfrm>
            <a:off x="6327239" y="3219822"/>
            <a:ext cx="1925980" cy="432000"/>
          </a:xfrm>
          <a:prstGeom prst="borderCallout2">
            <a:avLst>
              <a:gd name="adj1" fmla="val -3476"/>
              <a:gd name="adj2" fmla="val 44769"/>
              <a:gd name="adj3" fmla="val -49934"/>
              <a:gd name="adj4" fmla="val 20940"/>
              <a:gd name="adj5" fmla="val -71387"/>
              <a:gd name="adj6" fmla="val 1031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見積現金購入価額が設定されます</a:t>
            </a:r>
          </a:p>
        </p:txBody>
      </p:sp>
      <p:sp>
        <p:nvSpPr>
          <p:cNvPr id="16" name="線吹き出し 2 (枠付き) 7">
            <a:extLst>
              <a:ext uri="{FF2B5EF4-FFF2-40B4-BE49-F238E27FC236}">
                <a16:creationId xmlns:a16="http://schemas.microsoft.com/office/drawing/2014/main" id="{36B966A9-B947-D3F8-5C4D-48B7009B8E07}"/>
              </a:ext>
            </a:extLst>
          </p:cNvPr>
          <p:cNvSpPr/>
          <p:nvPr/>
        </p:nvSpPr>
        <p:spPr>
          <a:xfrm>
            <a:off x="2412104" y="3221284"/>
            <a:ext cx="1925980" cy="432000"/>
          </a:xfrm>
          <a:prstGeom prst="borderCallout2">
            <a:avLst>
              <a:gd name="adj1" fmla="val -3476"/>
              <a:gd name="adj2" fmla="val 44769"/>
              <a:gd name="adj3" fmla="val -49933"/>
              <a:gd name="adj4" fmla="val 18350"/>
              <a:gd name="adj5" fmla="val -92438"/>
              <a:gd name="adj6" fmla="val -73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割引現在価値が設定されます</a:t>
            </a:r>
          </a:p>
        </p:txBody>
      </p:sp>
      <p:sp>
        <p:nvSpPr>
          <p:cNvPr id="19" name="タイトル 3">
            <a:extLst>
              <a:ext uri="{FF2B5EF4-FFF2-40B4-BE49-F238E27FC236}">
                <a16:creationId xmlns:a16="http://schemas.microsoft.com/office/drawing/2014/main" id="{7013D8DE-0658-7AC5-E879-2041C63CE716}"/>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④．</a:t>
            </a:r>
            <a:r>
              <a:rPr lang="ja-JP" altLang="en-US" sz="1600" kern="100" dirty="0">
                <a:latin typeface="+mn-ea"/>
                <a:cs typeface="Times New Roman" panose="02020603050405020304" pitchFamily="18" charset="0"/>
              </a:rPr>
              <a:t>税務台帳の取得価額相当額の計算区分の追加</a:t>
            </a:r>
            <a:endParaRPr kumimoji="1" lang="ja-JP" altLang="en-US" sz="1800" dirty="0"/>
          </a:p>
        </p:txBody>
      </p:sp>
      <p:sp>
        <p:nvSpPr>
          <p:cNvPr id="20" name="矢印: 右 19">
            <a:extLst>
              <a:ext uri="{FF2B5EF4-FFF2-40B4-BE49-F238E27FC236}">
                <a16:creationId xmlns:a16="http://schemas.microsoft.com/office/drawing/2014/main" id="{F65F4929-CE0D-1F64-3C21-DB5AE1D22912}"/>
              </a:ext>
            </a:extLst>
          </p:cNvPr>
          <p:cNvSpPr/>
          <p:nvPr/>
        </p:nvSpPr>
        <p:spPr bwMode="auto">
          <a:xfrm>
            <a:off x="5400000" y="2581172"/>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sp>
        <p:nvSpPr>
          <p:cNvPr id="4" name="フッター プレースホルダー 4">
            <a:extLst>
              <a:ext uri="{FF2B5EF4-FFF2-40B4-BE49-F238E27FC236}">
                <a16:creationId xmlns:a16="http://schemas.microsoft.com/office/drawing/2014/main" id="{07CD1402-B211-9C6D-8600-F6D9CCCB55BE}"/>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41443197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5DDB7-DFDF-D232-4156-F1423170849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F37FF7-F2BD-DFCA-4322-C6E0A77D6FD1}"/>
              </a:ext>
            </a:extLst>
          </p:cNvPr>
          <p:cNvSpPr>
            <a:spLocks noGrp="1"/>
          </p:cNvSpPr>
          <p:nvPr>
            <p:ph type="sldNum" sz="quarter" idx="12"/>
          </p:nvPr>
        </p:nvSpPr>
        <p:spPr/>
        <p:txBody>
          <a:bodyPr/>
          <a:lstStyle/>
          <a:p>
            <a:fld id="{78AE49ED-73EF-499C-8307-28EB0E7CF529}" type="slidenum">
              <a:rPr kumimoji="1" lang="ja-JP" altLang="en-US" smtClean="0"/>
              <a:t>87</a:t>
            </a:fld>
            <a:endParaRPr kumimoji="1" lang="ja-JP" altLang="en-US" dirty="0"/>
          </a:p>
        </p:txBody>
      </p:sp>
      <p:sp>
        <p:nvSpPr>
          <p:cNvPr id="3" name="テキスト プレースホルダー 2">
            <a:extLst>
              <a:ext uri="{FF2B5EF4-FFF2-40B4-BE49-F238E27FC236}">
                <a16:creationId xmlns:a16="http://schemas.microsoft.com/office/drawing/2014/main" id="{7C4C0DE0-8B91-EABD-615D-D7A0C1C1956A}"/>
              </a:ext>
            </a:extLst>
          </p:cNvPr>
          <p:cNvSpPr>
            <a:spLocks noGrp="1"/>
          </p:cNvSpPr>
          <p:nvPr>
            <p:ph type="body" sz="quarter" idx="14"/>
          </p:nvPr>
        </p:nvSpPr>
        <p:spPr>
          <a:xfrm>
            <a:off x="358774" y="1224000"/>
            <a:ext cx="8569709" cy="3744416"/>
          </a:xfrm>
        </p:spPr>
        <p:txBody>
          <a:bodyPr/>
          <a:lstStyle/>
          <a:p>
            <a:pPr marL="180000" indent="-457200">
              <a:lnSpc>
                <a:spcPct val="100000"/>
              </a:lnSpc>
            </a:pPr>
            <a:r>
              <a:rPr lang="ja-JP" altLang="en-US" b="1" dirty="0">
                <a:solidFill>
                  <a:srgbClr val="FFC000"/>
                </a:solidFill>
              </a:rPr>
              <a:t>■</a:t>
            </a:r>
            <a:r>
              <a:rPr lang="ja-JP" altLang="en-US" b="1" dirty="0">
                <a:solidFill>
                  <a:schemeClr val="tx2"/>
                </a:solidFill>
              </a:rPr>
              <a:t>機能概要</a:t>
            </a:r>
            <a:endParaRPr lang="en-US" altLang="ja-JP" b="1" dirty="0">
              <a:solidFill>
                <a:schemeClr val="tx2"/>
              </a:solidFill>
            </a:endParaRPr>
          </a:p>
          <a:p>
            <a:pPr marL="180000">
              <a:lnSpc>
                <a:spcPct val="100000"/>
              </a:lnSpc>
            </a:pPr>
            <a:r>
              <a:rPr lang="ja-JP" altLang="en-US" dirty="0"/>
              <a:t>オペレーティングリースについては、リース取得時の仕訳では消費税を計上せず、月々の支払仕訳作成時に計上する方式に対応しました</a:t>
            </a:r>
            <a:endParaRPr lang="en-US" altLang="ja-JP" dirty="0"/>
          </a:p>
          <a:p>
            <a:pPr marL="180000">
              <a:lnSpc>
                <a:spcPct val="100000"/>
              </a:lnSpc>
            </a:pPr>
            <a:r>
              <a:rPr lang="ja-JP" altLang="en-US" dirty="0"/>
              <a:t>これにより、支払時点に応じた消費税処理が可能となります</a:t>
            </a:r>
            <a:endParaRPr lang="en-US" altLang="ja-JP"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背景</a:t>
            </a:r>
            <a:endParaRPr lang="en-US" altLang="ja-JP" b="1" dirty="0">
              <a:solidFill>
                <a:schemeClr val="tx2"/>
              </a:solidFill>
            </a:endParaRPr>
          </a:p>
          <a:p>
            <a:pPr marL="180000">
              <a:lnSpc>
                <a:spcPct val="100000"/>
              </a:lnSpc>
            </a:pPr>
            <a:r>
              <a:rPr lang="ja-JP" altLang="en-US" dirty="0"/>
              <a:t>令和</a:t>
            </a:r>
            <a:r>
              <a:rPr lang="en-US" altLang="ja-JP" dirty="0"/>
              <a:t>7</a:t>
            </a:r>
            <a:r>
              <a:rPr lang="ja-JP" altLang="en-US" dirty="0"/>
              <a:t>年度税制改正により、オペレーティングリースは法人税上引き続き賃貸借処理とされ、賃借料は債務確定した事業年度ごとに損金算入する取扱いが示されました</a:t>
            </a:r>
            <a:endParaRPr lang="en-US" altLang="ja-JP" dirty="0"/>
          </a:p>
          <a:p>
            <a:pPr marL="180000">
              <a:lnSpc>
                <a:spcPct val="100000"/>
              </a:lnSpc>
            </a:pPr>
            <a:r>
              <a:rPr lang="ja-JP" altLang="en-US" dirty="0"/>
              <a:t>消費税についても同様に、リース料の支払時点に属する課税期間で仕入税額控除を行う必要があります</a:t>
            </a:r>
            <a:endParaRPr lang="ja-JP" altLang="en-US"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効果</a:t>
            </a:r>
            <a:endParaRPr lang="en-US" altLang="ja-JP" b="1" dirty="0">
              <a:solidFill>
                <a:schemeClr val="tx2"/>
              </a:solidFill>
            </a:endParaRPr>
          </a:p>
          <a:p>
            <a:pPr marL="180000">
              <a:lnSpc>
                <a:spcPct val="100000"/>
              </a:lnSpc>
            </a:pPr>
            <a:r>
              <a:rPr lang="ja-JP" altLang="en-US" dirty="0"/>
              <a:t>会計上は売買処理、税務上は賃貸借処理となるオペレーティングリースに対応し、両者の処理差異を適切に管理できます</a:t>
            </a:r>
            <a:endParaRPr lang="en-US" altLang="ja-JP" dirty="0"/>
          </a:p>
          <a:p>
            <a:pPr marL="180000">
              <a:lnSpc>
                <a:spcPct val="100000"/>
              </a:lnSpc>
            </a:pPr>
            <a:r>
              <a:rPr lang="ja-JP" altLang="en-US" dirty="0"/>
              <a:t>これにより、税務要件に沿った消費税処理と正確な会計運用が実現します</a:t>
            </a:r>
            <a:endParaRPr kumimoji="1" lang="ja-JP" altLang="en-US" dirty="0"/>
          </a:p>
          <a:p>
            <a:pPr>
              <a:lnSpc>
                <a:spcPct val="100000"/>
              </a:lnSpc>
            </a:pPr>
            <a:endParaRPr kumimoji="1" lang="ja-JP" altLang="en-US" dirty="0"/>
          </a:p>
        </p:txBody>
      </p:sp>
      <p:sp>
        <p:nvSpPr>
          <p:cNvPr id="8" name="タイトル 3">
            <a:extLst>
              <a:ext uri="{FF2B5EF4-FFF2-40B4-BE49-F238E27FC236}">
                <a16:creationId xmlns:a16="http://schemas.microsoft.com/office/drawing/2014/main" id="{0A311095-9722-F53D-FB3B-7C55172D81D4}"/>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CF1A8B51-124A-A6A4-56A9-293C607DDEDF}"/>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628382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25CB9-504F-050F-E785-29F1A9F596A1}"/>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1ACA7F59-0837-0A98-81F2-55B6D8692E38}"/>
              </a:ext>
            </a:extLst>
          </p:cNvPr>
          <p:cNvPicPr>
            <a:picLocks noChangeAspect="1"/>
          </p:cNvPicPr>
          <p:nvPr/>
        </p:nvPicPr>
        <p:blipFill>
          <a:blip r:embed="rId3"/>
          <a:stretch>
            <a:fillRect/>
          </a:stretch>
        </p:blipFill>
        <p:spPr>
          <a:xfrm>
            <a:off x="359997" y="1815663"/>
            <a:ext cx="4316381" cy="2854381"/>
          </a:xfrm>
          <a:prstGeom prst="rect">
            <a:avLst/>
          </a:prstGeom>
        </p:spPr>
      </p:pic>
      <p:pic>
        <p:nvPicPr>
          <p:cNvPr id="4" name="図 3">
            <a:extLst>
              <a:ext uri="{FF2B5EF4-FFF2-40B4-BE49-F238E27FC236}">
                <a16:creationId xmlns:a16="http://schemas.microsoft.com/office/drawing/2014/main" id="{6DB67C88-1D58-036C-C120-E5C6784D0273}"/>
              </a:ext>
            </a:extLst>
          </p:cNvPr>
          <p:cNvPicPr>
            <a:picLocks noChangeAspect="1"/>
          </p:cNvPicPr>
          <p:nvPr/>
        </p:nvPicPr>
        <p:blipFill>
          <a:blip r:embed="rId4"/>
          <a:stretch>
            <a:fillRect/>
          </a:stretch>
        </p:blipFill>
        <p:spPr>
          <a:xfrm>
            <a:off x="2376000" y="3157200"/>
            <a:ext cx="5772956" cy="885949"/>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E64BBEBB-529C-7A0E-F139-A03438B481FB}"/>
              </a:ext>
            </a:extLst>
          </p:cNvPr>
          <p:cNvSpPr>
            <a:spLocks noGrp="1"/>
          </p:cNvSpPr>
          <p:nvPr>
            <p:ph type="sldNum" sz="quarter" idx="12"/>
          </p:nvPr>
        </p:nvSpPr>
        <p:spPr/>
        <p:txBody>
          <a:bodyPr/>
          <a:lstStyle/>
          <a:p>
            <a:fld id="{78AE49ED-73EF-499C-8307-28EB0E7CF529}" type="slidenum">
              <a:rPr kumimoji="1" lang="ja-JP" altLang="en-US" smtClean="0"/>
              <a:t>88</a:t>
            </a:fld>
            <a:endParaRPr kumimoji="1" lang="ja-JP" altLang="en-US" dirty="0"/>
          </a:p>
        </p:txBody>
      </p:sp>
      <p:sp>
        <p:nvSpPr>
          <p:cNvPr id="8" name="テキスト プレースホルダー 2">
            <a:extLst>
              <a:ext uri="{FF2B5EF4-FFF2-40B4-BE49-F238E27FC236}">
                <a16:creationId xmlns:a16="http://schemas.microsoft.com/office/drawing/2014/main" id="{E735A850-BAE2-A2AD-7037-9B73E34BB1A7}"/>
              </a:ext>
            </a:extLst>
          </p:cNvPr>
          <p:cNvSpPr txBox="1">
            <a:spLocks/>
          </p:cNvSpPr>
          <p:nvPr/>
        </p:nvSpPr>
        <p:spPr>
          <a:xfrm>
            <a:off x="358018" y="1125062"/>
            <a:ext cx="7382333"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オペレーティングリースの登録時、「科目情報」画面の「</a:t>
            </a:r>
            <a:r>
              <a:rPr lang="en-US" altLang="ja-JP" b="1" dirty="0">
                <a:solidFill>
                  <a:schemeClr val="tx1">
                    <a:lumMod val="75000"/>
                    <a:lumOff val="25000"/>
                  </a:schemeClr>
                </a:solidFill>
              </a:rPr>
              <a:t>OP</a:t>
            </a:r>
            <a:r>
              <a:rPr lang="ja-JP" altLang="en-US" b="1" dirty="0">
                <a:solidFill>
                  <a:schemeClr val="tx1">
                    <a:lumMod val="75000"/>
                    <a:lumOff val="25000"/>
                  </a:schemeClr>
                </a:solidFill>
              </a:rPr>
              <a:t>リース消費税」の設定状況によって</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支払仕訳作成時の消費税の計上科目が変わります。</a:t>
            </a: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ja-JP" altLang="en-US" b="1" dirty="0">
              <a:solidFill>
                <a:schemeClr val="tx1">
                  <a:lumMod val="75000"/>
                  <a:lumOff val="25000"/>
                </a:schemeClr>
              </a:solidFill>
            </a:endParaRPr>
          </a:p>
        </p:txBody>
      </p:sp>
      <p:sp>
        <p:nvSpPr>
          <p:cNvPr id="10" name="テキスト ボックス 9">
            <a:extLst>
              <a:ext uri="{FF2B5EF4-FFF2-40B4-BE49-F238E27FC236}">
                <a16:creationId xmlns:a16="http://schemas.microsoft.com/office/drawing/2014/main" id="{335D4C51-669E-75D0-C1BA-7EF57CDEE5DC}"/>
              </a:ext>
            </a:extLst>
          </p:cNvPr>
          <p:cNvSpPr txBox="1"/>
          <p:nvPr/>
        </p:nvSpPr>
        <p:spPr>
          <a:xfrm>
            <a:off x="271654" y="1599642"/>
            <a:ext cx="2392134" cy="246221"/>
          </a:xfrm>
          <a:prstGeom prst="rect">
            <a:avLst/>
          </a:prstGeom>
          <a:noFill/>
        </p:spPr>
        <p:txBody>
          <a:bodyPr wrap="square" rtlCol="0">
            <a:spAutoFit/>
          </a:bodyPr>
          <a:lstStyle/>
          <a:p>
            <a:r>
              <a:rPr lang="ja-JP" altLang="en-US" sz="1000" b="1" u="sng" dirty="0">
                <a:solidFill>
                  <a:schemeClr val="tx1">
                    <a:lumMod val="75000"/>
                    <a:lumOff val="25000"/>
                  </a:schemeClr>
                </a:solidFill>
                <a:latin typeface="+mn-ea"/>
              </a:rPr>
              <a:t>「科目情報」画面</a:t>
            </a:r>
            <a:endParaRPr kumimoji="1" lang="ja-JP" altLang="en-US" sz="1000" b="1" u="sng" dirty="0">
              <a:solidFill>
                <a:schemeClr val="tx1">
                  <a:lumMod val="75000"/>
                  <a:lumOff val="25000"/>
                </a:schemeClr>
              </a:solidFill>
              <a:latin typeface="+mn-ea"/>
            </a:endParaRPr>
          </a:p>
        </p:txBody>
      </p:sp>
      <p:sp>
        <p:nvSpPr>
          <p:cNvPr id="12" name="正方形/長方形 11">
            <a:extLst>
              <a:ext uri="{FF2B5EF4-FFF2-40B4-BE49-F238E27FC236}">
                <a16:creationId xmlns:a16="http://schemas.microsoft.com/office/drawing/2014/main" id="{A67969BC-9889-447E-C6A5-784526B619DC}"/>
              </a:ext>
            </a:extLst>
          </p:cNvPr>
          <p:cNvSpPr/>
          <p:nvPr/>
        </p:nvSpPr>
        <p:spPr>
          <a:xfrm>
            <a:off x="2347200" y="3551876"/>
            <a:ext cx="5832000" cy="2800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6BC23872-B33B-A0FE-F687-FF0B6D294F30}"/>
              </a:ext>
            </a:extLst>
          </p:cNvPr>
          <p:cNvSpPr/>
          <p:nvPr/>
        </p:nvSpPr>
        <p:spPr bwMode="auto">
          <a:xfrm>
            <a:off x="1618896" y="3553787"/>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sp>
        <p:nvSpPr>
          <p:cNvPr id="14" name="線吹き出し 2 (枠付き) 7">
            <a:extLst>
              <a:ext uri="{FF2B5EF4-FFF2-40B4-BE49-F238E27FC236}">
                <a16:creationId xmlns:a16="http://schemas.microsoft.com/office/drawing/2014/main" id="{A384800A-9B22-3887-69E3-F3017468DFBB}"/>
              </a:ext>
            </a:extLst>
          </p:cNvPr>
          <p:cNvSpPr/>
          <p:nvPr/>
        </p:nvSpPr>
        <p:spPr>
          <a:xfrm>
            <a:off x="4764580" y="2427818"/>
            <a:ext cx="3384376" cy="756000"/>
          </a:xfrm>
          <a:prstGeom prst="borderCallout2">
            <a:avLst>
              <a:gd name="adj1" fmla="val 51832"/>
              <a:gd name="adj2" fmla="val -71"/>
              <a:gd name="adj3" fmla="val 89850"/>
              <a:gd name="adj4" fmla="val -14996"/>
              <a:gd name="adj5" fmla="val 148413"/>
              <a:gd name="adj6" fmla="val -2549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オペレーティングリース（会計売買、税務賃貸借）が対象です</a:t>
            </a:r>
            <a:endParaRPr kumimoji="1" lang="en-US" altLang="ja-JP" sz="900" dirty="0"/>
          </a:p>
          <a:p>
            <a:r>
              <a:rPr kumimoji="1" lang="en-US" altLang="ja-JP" sz="900" dirty="0"/>
              <a:t>OP</a:t>
            </a:r>
            <a:r>
              <a:rPr kumimoji="1" lang="ja-JP" altLang="en-US" sz="900" dirty="0"/>
              <a:t>リース消費税の設定状況によって、消費税の計上内容が</a:t>
            </a:r>
            <a:endParaRPr kumimoji="1" lang="en-US" altLang="ja-JP" sz="900" dirty="0"/>
          </a:p>
          <a:p>
            <a:r>
              <a:rPr kumimoji="1" lang="ja-JP" altLang="en-US" sz="900" dirty="0"/>
              <a:t>変わります</a:t>
            </a:r>
          </a:p>
        </p:txBody>
      </p:sp>
      <p:sp>
        <p:nvSpPr>
          <p:cNvPr id="7" name="タイトル 3">
            <a:extLst>
              <a:ext uri="{FF2B5EF4-FFF2-40B4-BE49-F238E27FC236}">
                <a16:creationId xmlns:a16="http://schemas.microsoft.com/office/drawing/2014/main" id="{782033C2-2A36-6C7E-F3E3-C5AD9D133A06}"/>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3" name="フッター プレースホルダー 4">
            <a:extLst>
              <a:ext uri="{FF2B5EF4-FFF2-40B4-BE49-F238E27FC236}">
                <a16:creationId xmlns:a16="http://schemas.microsoft.com/office/drawing/2014/main" id="{79B5D4D0-23BD-2C46-3358-FC2AE7D3F23A}"/>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42498182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05159-3904-C8C6-90E6-20C4E21BC11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929F7D-F945-9C3B-9E1A-4501FB2E31AC}"/>
              </a:ext>
            </a:extLst>
          </p:cNvPr>
          <p:cNvSpPr>
            <a:spLocks noGrp="1"/>
          </p:cNvSpPr>
          <p:nvPr>
            <p:ph type="sldNum" sz="quarter" idx="12"/>
          </p:nvPr>
        </p:nvSpPr>
        <p:spPr/>
        <p:txBody>
          <a:bodyPr/>
          <a:lstStyle/>
          <a:p>
            <a:fld id="{78AE49ED-73EF-499C-8307-28EB0E7CF529}" type="slidenum">
              <a:rPr kumimoji="1" lang="ja-JP" altLang="en-US" smtClean="0"/>
              <a:t>89</a:t>
            </a:fld>
            <a:endParaRPr kumimoji="1" lang="ja-JP" altLang="en-US" dirty="0"/>
          </a:p>
        </p:txBody>
      </p:sp>
      <p:sp>
        <p:nvSpPr>
          <p:cNvPr id="3" name="テキスト プレースホルダー 2">
            <a:extLst>
              <a:ext uri="{FF2B5EF4-FFF2-40B4-BE49-F238E27FC236}">
                <a16:creationId xmlns:a16="http://schemas.microsoft.com/office/drawing/2014/main" id="{41375D7B-4DAE-D464-8F67-853FF68151AC}"/>
              </a:ext>
            </a:extLst>
          </p:cNvPr>
          <p:cNvSpPr txBox="1">
            <a:spLocks/>
          </p:cNvSpPr>
          <p:nvPr/>
        </p:nvSpPr>
        <p:spPr>
          <a:xfrm>
            <a:off x="358018" y="1126800"/>
            <a:ext cx="7382333"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＜取得仕訳＞</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4,500,000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3,988,976</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p:txBody>
      </p:sp>
      <p:graphicFrame>
        <p:nvGraphicFramePr>
          <p:cNvPr id="6" name="表 5">
            <a:extLst>
              <a:ext uri="{FF2B5EF4-FFF2-40B4-BE49-F238E27FC236}">
                <a16:creationId xmlns:a16="http://schemas.microsoft.com/office/drawing/2014/main" id="{98B87F50-C289-C862-34F9-07BA85D9B74C}"/>
              </a:ext>
            </a:extLst>
          </p:cNvPr>
          <p:cNvGraphicFramePr>
            <a:graphicFrameLocks noGrp="1"/>
          </p:cNvGraphicFramePr>
          <p:nvPr/>
        </p:nvGraphicFramePr>
        <p:xfrm>
          <a:off x="498931" y="1563750"/>
          <a:ext cx="6701362" cy="1008000"/>
        </p:xfrm>
        <a:graphic>
          <a:graphicData uri="http://schemas.openxmlformats.org/drawingml/2006/table">
            <a:tbl>
              <a:tblPr firstRow="1" bandRow="1">
                <a:tableStyleId>{21E4AEA4-8DFA-4A89-87EB-49C32662AFE0}</a:tableStyleId>
              </a:tblPr>
              <a:tblGrid>
                <a:gridCol w="6701362">
                  <a:extLst>
                    <a:ext uri="{9D8B030D-6E8A-4147-A177-3AD203B41FA5}">
                      <a16:colId xmlns:a16="http://schemas.microsoft.com/office/drawing/2014/main" val="2364541098"/>
                    </a:ext>
                  </a:extLst>
                </a:gridCol>
              </a:tblGrid>
              <a:tr h="324000">
                <a:tc>
                  <a:txBody>
                    <a:bodyPr/>
                    <a:lstStyle/>
                    <a:p>
                      <a:pPr algn="ctr"/>
                      <a:r>
                        <a:rPr kumimoji="1" lang="ja-JP" altLang="en-US" sz="1100" b="1" dirty="0">
                          <a:solidFill>
                            <a:schemeClr val="bg1"/>
                          </a:solidFill>
                        </a:rPr>
                        <a:t>契約時</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lumMod val="75000"/>
                              <a:lumOff val="25000"/>
                            </a:schemeClr>
                          </a:solidFill>
                        </a:rPr>
                        <a:t>使用権資産　</a:t>
                      </a:r>
                      <a:r>
                        <a:rPr kumimoji="1" lang="en-US" altLang="ja-JP" sz="1000" b="0" dirty="0">
                          <a:solidFill>
                            <a:schemeClr val="tx1">
                              <a:lumMod val="75000"/>
                              <a:lumOff val="25000"/>
                            </a:schemeClr>
                          </a:solidFill>
                        </a:rPr>
                        <a:t>3,988,976</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　　／　リース負債　</a:t>
                      </a:r>
                      <a:r>
                        <a:rPr kumimoji="1" lang="en-US" altLang="ja-JP" sz="1000" b="0" dirty="0">
                          <a:solidFill>
                            <a:schemeClr val="tx1">
                              <a:lumMod val="75000"/>
                              <a:lumOff val="25000"/>
                            </a:schemeClr>
                          </a:solidFill>
                        </a:rPr>
                        <a:t>3,988,976</a:t>
                      </a:r>
                      <a:r>
                        <a:rPr kumimoji="1" lang="ja-JP" altLang="en-US" sz="1000" b="0" dirty="0">
                          <a:solidFill>
                            <a:schemeClr val="tx1">
                              <a:lumMod val="75000"/>
                              <a:lumOff val="25000"/>
                            </a:schemeClr>
                          </a:solidFill>
                        </a:rPr>
                        <a:t>（税　</a:t>
                      </a:r>
                      <a:r>
                        <a:rPr kumimoji="1" lang="en-US" altLang="ja-JP" sz="1000" b="0" dirty="0">
                          <a:solidFill>
                            <a:schemeClr val="tx1">
                              <a:lumMod val="75000"/>
                              <a:lumOff val="25000"/>
                            </a:schemeClr>
                          </a:solidFill>
                        </a:rPr>
                        <a:t>0</a:t>
                      </a:r>
                      <a:r>
                        <a:rPr kumimoji="1" lang="ja-JP" altLang="en-US" sz="1000" b="0" dirty="0">
                          <a:solidFill>
                            <a:schemeClr val="tx1">
                              <a:lumMod val="75000"/>
                              <a:lumOff val="25000"/>
                            </a:schemeClr>
                          </a:solidFill>
                        </a:rPr>
                        <a:t>）</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bl>
          </a:graphicData>
        </a:graphic>
      </p:graphicFrame>
      <p:sp>
        <p:nvSpPr>
          <p:cNvPr id="7" name="正方形/長方形 6">
            <a:extLst>
              <a:ext uri="{FF2B5EF4-FFF2-40B4-BE49-F238E27FC236}">
                <a16:creationId xmlns:a16="http://schemas.microsoft.com/office/drawing/2014/main" id="{E5519169-0DE6-D103-F45C-AF1A51A5940C}"/>
              </a:ext>
            </a:extLst>
          </p:cNvPr>
          <p:cNvSpPr/>
          <p:nvPr/>
        </p:nvSpPr>
        <p:spPr>
          <a:xfrm>
            <a:off x="490834" y="2643646"/>
            <a:ext cx="7933166" cy="461665"/>
          </a:xfrm>
          <a:prstGeom prst="rect">
            <a:avLst/>
          </a:prstGeom>
        </p:spPr>
        <p:txBody>
          <a:bodyPr wrap="square">
            <a:spAutoFit/>
          </a:bodyPr>
          <a:lstStyle/>
          <a:p>
            <a:r>
              <a:rPr lang="ja-JP" altLang="en-US" sz="1200" b="1" dirty="0">
                <a:solidFill>
                  <a:srgbClr val="FF0000"/>
                </a:solidFill>
              </a:rPr>
              <a:t>オペレーティングリース（会計：売買処理、税務：賃貸借処理）の場合、リース取得仕訳では</a:t>
            </a:r>
            <a:endParaRPr lang="en-US" altLang="ja-JP" sz="1200" b="1" dirty="0">
              <a:solidFill>
                <a:srgbClr val="FF0000"/>
              </a:solidFill>
            </a:endParaRPr>
          </a:p>
          <a:p>
            <a:r>
              <a:rPr lang="ja-JP" altLang="en-US" sz="1200" b="1" dirty="0">
                <a:solidFill>
                  <a:srgbClr val="FF0000"/>
                </a:solidFill>
              </a:rPr>
              <a:t>消費税を計上しません</a:t>
            </a:r>
          </a:p>
        </p:txBody>
      </p:sp>
      <p:sp>
        <p:nvSpPr>
          <p:cNvPr id="10" name="タイトル 3">
            <a:extLst>
              <a:ext uri="{FF2B5EF4-FFF2-40B4-BE49-F238E27FC236}">
                <a16:creationId xmlns:a16="http://schemas.microsoft.com/office/drawing/2014/main" id="{A5C74631-DA66-6378-0B00-ACE73F92FE35}"/>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5F3CC3DD-A05B-FB8D-28FB-AA5CD55011D6}"/>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210206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©2026 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9</a:t>
            </a:fld>
            <a:endParaRPr lang="ja-JP" altLang="en-US" dirty="0"/>
          </a:p>
        </p:txBody>
      </p:sp>
      <p:sp>
        <p:nvSpPr>
          <p:cNvPr id="5" name="テキスト プレースホルダー 2"/>
          <p:cNvSpPr>
            <a:spLocks noGrp="1"/>
          </p:cNvSpPr>
          <p:nvPr>
            <p:ph type="body" sz="quarter" idx="14"/>
          </p:nvPr>
        </p:nvSpPr>
        <p:spPr>
          <a:xfrm>
            <a:off x="3311860" y="663538"/>
            <a:ext cx="5436604" cy="4275460"/>
          </a:xfrm>
        </p:spPr>
        <p:txBody>
          <a:bodyPr/>
          <a:lstStyle/>
          <a:p>
            <a:pPr>
              <a:lnSpc>
                <a:spcPct val="150000"/>
              </a:lnSpc>
              <a:spcAft>
                <a:spcPts val="400"/>
              </a:spcAft>
            </a:pPr>
            <a:r>
              <a:rPr lang="en-US" altLang="ja-JP" dirty="0"/>
              <a:t>SuperStream-NX </a:t>
            </a:r>
            <a:r>
              <a:rPr lang="ja-JP" altLang="en-US" dirty="0"/>
              <a:t>電債管理システム</a:t>
            </a:r>
            <a:endParaRPr lang="en-US" altLang="ja-JP" dirty="0"/>
          </a:p>
          <a:p>
            <a:pPr>
              <a:lnSpc>
                <a:spcPct val="150000"/>
              </a:lnSpc>
              <a:spcAft>
                <a:spcPts val="400"/>
              </a:spcAft>
            </a:pPr>
            <a:r>
              <a:rPr lang="ja-JP" altLang="en-US" sz="1200" dirty="0"/>
              <a:t>移行方法についてのご案内</a:t>
            </a:r>
            <a:endParaRPr lang="en-US" altLang="ja-JP" sz="1200" dirty="0"/>
          </a:p>
          <a:p>
            <a:pPr>
              <a:lnSpc>
                <a:spcPct val="150000"/>
              </a:lnSpc>
              <a:spcAft>
                <a:spcPts val="400"/>
              </a:spcAft>
            </a:pPr>
            <a:r>
              <a:rPr lang="ja-JP" altLang="en-US" sz="1200" dirty="0"/>
              <a:t>　１．移行パターンについて</a:t>
            </a:r>
            <a:endParaRPr lang="en-US" altLang="ja-JP" sz="1200" dirty="0"/>
          </a:p>
          <a:p>
            <a:pPr>
              <a:lnSpc>
                <a:spcPct val="150000"/>
              </a:lnSpc>
              <a:spcAft>
                <a:spcPts val="400"/>
              </a:spcAft>
            </a:pPr>
            <a:r>
              <a:rPr lang="ja-JP" altLang="en-US" sz="1200" dirty="0"/>
              <a:t>　２．手形管理システムから電債管理システムの</a:t>
            </a:r>
            <a:r>
              <a:rPr lang="en-US" altLang="ja-JP" sz="1200" dirty="0"/>
              <a:t>2026-06-01</a:t>
            </a:r>
            <a:r>
              <a:rPr lang="ja-JP" altLang="en-US" sz="1200" dirty="0"/>
              <a:t>版へ移行</a:t>
            </a:r>
            <a:endParaRPr lang="en-US" altLang="ja-JP" sz="1200" dirty="0"/>
          </a:p>
          <a:p>
            <a:pPr>
              <a:lnSpc>
                <a:spcPct val="150000"/>
              </a:lnSpc>
              <a:spcAft>
                <a:spcPts val="400"/>
              </a:spcAft>
            </a:pPr>
            <a:r>
              <a:rPr lang="ja-JP" altLang="en-US" sz="1200" dirty="0">
                <a:solidFill>
                  <a:srgbClr val="92D050"/>
                </a:solidFill>
              </a:rPr>
              <a:t>　</a:t>
            </a:r>
            <a:r>
              <a:rPr lang="ja-JP" altLang="en-US" sz="1200" dirty="0">
                <a:solidFill>
                  <a:srgbClr val="008CCF"/>
                </a:solidFill>
              </a:rPr>
              <a:t>３</a:t>
            </a:r>
            <a:r>
              <a:rPr lang="ja-JP" altLang="en-US" sz="1200" dirty="0"/>
              <a:t>．電債オプションから電債管理システムの</a:t>
            </a:r>
            <a:r>
              <a:rPr lang="en-US" altLang="ja-JP" sz="1200" dirty="0"/>
              <a:t>2026-06-01</a:t>
            </a:r>
            <a:r>
              <a:rPr lang="ja-JP" altLang="en-US" sz="1200" dirty="0"/>
              <a:t>版へ移行　</a:t>
            </a:r>
            <a:endParaRPr lang="en-US" altLang="ja-JP" sz="1200" dirty="0"/>
          </a:p>
          <a:p>
            <a:pPr>
              <a:lnSpc>
                <a:spcPct val="150000"/>
              </a:lnSpc>
              <a:spcAft>
                <a:spcPts val="400"/>
              </a:spcAft>
            </a:pPr>
            <a:r>
              <a:rPr lang="ja-JP" altLang="en-US" sz="1200" dirty="0"/>
              <a:t>　４．電債管理システムの画面構成について</a:t>
            </a:r>
            <a:endParaRPr lang="en-US" altLang="ja-JP" sz="1200" dirty="0"/>
          </a:p>
          <a:p>
            <a:pPr>
              <a:lnSpc>
                <a:spcPct val="150000"/>
              </a:lnSpc>
              <a:spcAft>
                <a:spcPts val="400"/>
              </a:spcAft>
            </a:pPr>
            <a:r>
              <a:rPr lang="ja-JP" altLang="en-US" sz="1200" dirty="0"/>
              <a:t>　５．移行後の手形管理システムについて</a:t>
            </a:r>
            <a:endParaRPr lang="en-US" altLang="ja-JP" sz="1200" dirty="0"/>
          </a:p>
          <a:p>
            <a:pPr>
              <a:lnSpc>
                <a:spcPct val="150000"/>
              </a:lnSpc>
              <a:spcAft>
                <a:spcPts val="400"/>
              </a:spcAft>
            </a:pPr>
            <a:r>
              <a:rPr lang="ja-JP" altLang="en-US" sz="1200" dirty="0"/>
              <a:t>　</a:t>
            </a: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a:lnSpc>
                <a:spcPct val="150000"/>
              </a:lnSpc>
              <a:spcAft>
                <a:spcPts val="400"/>
              </a:spcAft>
            </a:pPr>
            <a:endParaRPr lang="en-US" altLang="ja-JP" sz="1200" dirty="0"/>
          </a:p>
          <a:p>
            <a:pPr lvl="0">
              <a:lnSpc>
                <a:spcPct val="100000"/>
              </a:lnSpc>
            </a:pPr>
            <a:endParaRPr lang="en-US" altLang="ja-JP" sz="800" dirty="0"/>
          </a:p>
          <a:p>
            <a:pPr>
              <a:lnSpc>
                <a:spcPct val="100000"/>
              </a:lnSpc>
            </a:pPr>
            <a:endParaRPr lang="en-US" altLang="ja-JP" sz="1200" dirty="0"/>
          </a:p>
          <a:p>
            <a:pPr>
              <a:lnSpc>
                <a:spcPct val="100000"/>
              </a:lnSpc>
            </a:pPr>
            <a:endParaRPr lang="en-US" altLang="ja-JP" sz="80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a:p>
            <a:pPr lvl="0">
              <a:lnSpc>
                <a:spcPct val="100000"/>
              </a:lnSpc>
            </a:pPr>
            <a:endParaRPr lang="en-US" altLang="ja-JP" sz="12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8503118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E15A3-B58B-2E38-88F7-FC6D900CC52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BF9243-5A91-64CF-BE42-600ACBC6A886}"/>
              </a:ext>
            </a:extLst>
          </p:cNvPr>
          <p:cNvSpPr>
            <a:spLocks noGrp="1"/>
          </p:cNvSpPr>
          <p:nvPr>
            <p:ph type="sldNum" sz="quarter" idx="12"/>
          </p:nvPr>
        </p:nvSpPr>
        <p:spPr/>
        <p:txBody>
          <a:bodyPr/>
          <a:lstStyle/>
          <a:p>
            <a:fld id="{78AE49ED-73EF-499C-8307-28EB0E7CF529}" type="slidenum">
              <a:rPr kumimoji="1" lang="ja-JP" altLang="en-US" smtClean="0"/>
              <a:t>90</a:t>
            </a:fld>
            <a:endParaRPr kumimoji="1" lang="ja-JP" altLang="en-US" dirty="0"/>
          </a:p>
        </p:txBody>
      </p:sp>
      <p:sp>
        <p:nvSpPr>
          <p:cNvPr id="3" name="テキスト プレースホルダー 2">
            <a:extLst>
              <a:ext uri="{FF2B5EF4-FFF2-40B4-BE49-F238E27FC236}">
                <a16:creationId xmlns:a16="http://schemas.microsoft.com/office/drawing/2014/main" id="{D3AB94A6-72D9-347D-1A32-DAFB5FC8D2BC}"/>
              </a:ext>
            </a:extLst>
          </p:cNvPr>
          <p:cNvSpPr txBox="1">
            <a:spLocks/>
          </p:cNvSpPr>
          <p:nvPr/>
        </p:nvSpPr>
        <p:spPr>
          <a:xfrm>
            <a:off x="358018" y="1126800"/>
            <a:ext cx="7997582"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＜取得仕訳＞</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4,500,000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3,988,976</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125,000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12,500</a:t>
            </a:r>
            <a:r>
              <a:rPr lang="ja-JP" altLang="en-US" b="1" dirty="0">
                <a:solidFill>
                  <a:schemeClr val="tx1">
                    <a:lumMod val="75000"/>
                    <a:lumOff val="25000"/>
                  </a:schemeClr>
                </a:solidFill>
              </a:rPr>
              <a:t>円、利息額：</a:t>
            </a:r>
            <a:r>
              <a:rPr lang="en-US" altLang="ja-JP" b="1" dirty="0">
                <a:solidFill>
                  <a:schemeClr val="tx1">
                    <a:lumMod val="75000"/>
                    <a:lumOff val="25000"/>
                  </a:schemeClr>
                </a:solidFill>
              </a:rPr>
              <a:t>26,593</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98,407</a:t>
            </a:r>
            <a:r>
              <a:rPr lang="ja-JP" altLang="en-US" b="1" dirty="0">
                <a:solidFill>
                  <a:schemeClr val="tx1">
                    <a:lumMod val="75000"/>
                    <a:lumOff val="25000"/>
                  </a:schemeClr>
                </a:solidFill>
              </a:rPr>
              <a:t>円</a:t>
            </a:r>
          </a:p>
          <a:p>
            <a:pPr>
              <a:lnSpc>
                <a:spcPct val="100000"/>
              </a:lnSpc>
              <a:buClr>
                <a:srgbClr val="F9BE00"/>
              </a:buClr>
            </a:pPr>
            <a:endParaRPr lang="en-US" altLang="ja-JP" b="1" dirty="0">
              <a:solidFill>
                <a:schemeClr val="tx1">
                  <a:lumMod val="75000"/>
                  <a:lumOff val="25000"/>
                </a:schemeClr>
              </a:solidFill>
            </a:endParaRPr>
          </a:p>
        </p:txBody>
      </p:sp>
      <p:pic>
        <p:nvPicPr>
          <p:cNvPr id="6" name="図 5">
            <a:extLst>
              <a:ext uri="{FF2B5EF4-FFF2-40B4-BE49-F238E27FC236}">
                <a16:creationId xmlns:a16="http://schemas.microsoft.com/office/drawing/2014/main" id="{3D3DF9F0-7B2B-CE9A-D065-903D48083D0B}"/>
              </a:ext>
            </a:extLst>
          </p:cNvPr>
          <p:cNvPicPr>
            <a:picLocks/>
          </p:cNvPicPr>
          <p:nvPr/>
        </p:nvPicPr>
        <p:blipFill>
          <a:blip r:embed="rId3"/>
          <a:stretch>
            <a:fillRect/>
          </a:stretch>
        </p:blipFill>
        <p:spPr>
          <a:xfrm>
            <a:off x="468000" y="1927530"/>
            <a:ext cx="7887600" cy="2264400"/>
          </a:xfrm>
          <a:prstGeom prst="rect">
            <a:avLst/>
          </a:prstGeom>
          <a:ln>
            <a:solidFill>
              <a:schemeClr val="tx1"/>
            </a:solidFill>
          </a:ln>
        </p:spPr>
      </p:pic>
      <p:sp>
        <p:nvSpPr>
          <p:cNvPr id="9" name="タイトル 3">
            <a:extLst>
              <a:ext uri="{FF2B5EF4-FFF2-40B4-BE49-F238E27FC236}">
                <a16:creationId xmlns:a16="http://schemas.microsoft.com/office/drawing/2014/main" id="{C6F5A6BC-BC19-D74F-3B5E-28CE8A5A46B9}"/>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318B3D30-9F56-EA9B-6973-CA340909D23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6504208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887B-D612-BF7D-40E4-C8620C899D4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301077-EA14-BB94-1D63-413F1FC1E0DB}"/>
              </a:ext>
            </a:extLst>
          </p:cNvPr>
          <p:cNvSpPr>
            <a:spLocks noGrp="1"/>
          </p:cNvSpPr>
          <p:nvPr>
            <p:ph type="sldNum" sz="quarter" idx="12"/>
          </p:nvPr>
        </p:nvSpPr>
        <p:spPr/>
        <p:txBody>
          <a:bodyPr/>
          <a:lstStyle/>
          <a:p>
            <a:fld id="{78AE49ED-73EF-499C-8307-28EB0E7CF529}" type="slidenum">
              <a:rPr kumimoji="1" lang="ja-JP" altLang="en-US" smtClean="0"/>
              <a:t>91</a:t>
            </a:fld>
            <a:endParaRPr kumimoji="1" lang="ja-JP" altLang="en-US" dirty="0"/>
          </a:p>
        </p:txBody>
      </p:sp>
      <p:sp>
        <p:nvSpPr>
          <p:cNvPr id="3" name="テキスト プレースホルダー 2">
            <a:extLst>
              <a:ext uri="{FF2B5EF4-FFF2-40B4-BE49-F238E27FC236}">
                <a16:creationId xmlns:a16="http://schemas.microsoft.com/office/drawing/2014/main" id="{79005322-C73E-FF88-2E6F-7111AB508D10}"/>
              </a:ext>
            </a:extLst>
          </p:cNvPr>
          <p:cNvSpPr txBox="1">
            <a:spLocks/>
          </p:cNvSpPr>
          <p:nvPr/>
        </p:nvSpPr>
        <p:spPr>
          <a:xfrm>
            <a:off x="358018" y="1126800"/>
            <a:ext cx="8065982"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＜支払仕訳＞</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125,000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12,500</a:t>
            </a:r>
            <a:r>
              <a:rPr lang="ja-JP" altLang="en-US" b="1" dirty="0">
                <a:solidFill>
                  <a:schemeClr val="tx1">
                    <a:lumMod val="75000"/>
                    <a:lumOff val="25000"/>
                  </a:schemeClr>
                </a:solidFill>
              </a:rPr>
              <a:t>円、利息額：</a:t>
            </a:r>
            <a:r>
              <a:rPr lang="en-US" altLang="ja-JP" b="1" dirty="0">
                <a:solidFill>
                  <a:schemeClr val="tx1">
                    <a:lumMod val="75000"/>
                    <a:lumOff val="25000"/>
                  </a:schemeClr>
                </a:solidFill>
              </a:rPr>
              <a:t>26,593</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98,407</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p:txBody>
      </p:sp>
      <p:graphicFrame>
        <p:nvGraphicFramePr>
          <p:cNvPr id="6" name="表 5">
            <a:extLst>
              <a:ext uri="{FF2B5EF4-FFF2-40B4-BE49-F238E27FC236}">
                <a16:creationId xmlns:a16="http://schemas.microsoft.com/office/drawing/2014/main" id="{52C8FC7C-7277-8D2B-5914-19845EB1B74D}"/>
              </a:ext>
            </a:extLst>
          </p:cNvPr>
          <p:cNvGraphicFramePr>
            <a:graphicFrameLocks noGrp="1"/>
          </p:cNvGraphicFramePr>
          <p:nvPr/>
        </p:nvGraphicFramePr>
        <p:xfrm>
          <a:off x="435641" y="1745399"/>
          <a:ext cx="7988359" cy="2088000"/>
        </p:xfrm>
        <a:graphic>
          <a:graphicData uri="http://schemas.openxmlformats.org/drawingml/2006/table">
            <a:tbl>
              <a:tblPr firstRow="1" bandRow="1">
                <a:tableStyleId>{21E4AEA4-8DFA-4A89-87EB-49C32662AFE0}</a:tableStyleId>
              </a:tblPr>
              <a:tblGrid>
                <a:gridCol w="1391965">
                  <a:extLst>
                    <a:ext uri="{9D8B030D-6E8A-4147-A177-3AD203B41FA5}">
                      <a16:colId xmlns:a16="http://schemas.microsoft.com/office/drawing/2014/main" val="2364541098"/>
                    </a:ext>
                  </a:extLst>
                </a:gridCol>
                <a:gridCol w="6596394">
                  <a:extLst>
                    <a:ext uri="{9D8B030D-6E8A-4147-A177-3AD203B41FA5}">
                      <a16:colId xmlns:a16="http://schemas.microsoft.com/office/drawing/2014/main" val="2700584936"/>
                    </a:ext>
                  </a:extLst>
                </a:gridCol>
              </a:tblGrid>
              <a:tr h="360000">
                <a:tc>
                  <a:txBody>
                    <a:bodyPr/>
                    <a:lstStyle/>
                    <a:p>
                      <a:pPr algn="ctr"/>
                      <a:r>
                        <a:rPr kumimoji="1" lang="en-US" altLang="ja-JP" sz="1100" b="1" dirty="0">
                          <a:solidFill>
                            <a:schemeClr val="bg1"/>
                          </a:solidFill>
                        </a:rPr>
                        <a:t>OP</a:t>
                      </a:r>
                      <a:r>
                        <a:rPr kumimoji="1" lang="ja-JP" altLang="en-US" sz="1100" b="1" dirty="0">
                          <a:solidFill>
                            <a:schemeClr val="bg1"/>
                          </a:solidFill>
                        </a:rPr>
                        <a:t>リース消費税</a:t>
                      </a:r>
                      <a:endParaRPr kumimoji="1" lang="en-US" altLang="ja-JP" sz="1100" b="1" dirty="0">
                        <a:solidFill>
                          <a:schemeClr val="bg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100" b="1" dirty="0">
                          <a:solidFill>
                            <a:schemeClr val="bg1"/>
                          </a:solidFill>
                        </a:rPr>
                        <a:t>支払仕訳</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5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仮払消費税</a:t>
                      </a:r>
                      <a:endParaRPr kumimoji="1" lang="en-US" altLang="ja-JP" sz="1000" b="1" dirty="0">
                        <a:solidFill>
                          <a:schemeClr val="tx1">
                            <a:lumMod val="75000"/>
                            <a:lumOff val="25000"/>
                          </a:schemeClr>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リース負債　</a:t>
                      </a:r>
                      <a:r>
                        <a:rPr kumimoji="1" lang="en-US" altLang="ja-JP" sz="1000" b="0" dirty="0">
                          <a:solidFill>
                            <a:schemeClr val="tx1"/>
                          </a:solidFill>
                        </a:rPr>
                        <a:t>98,407</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　　　／　現預金　</a:t>
                      </a:r>
                      <a:r>
                        <a:rPr kumimoji="1" lang="en-US" altLang="ja-JP" sz="1000" b="0" dirty="0">
                          <a:solidFill>
                            <a:schemeClr val="tx1"/>
                          </a:solidFill>
                        </a:rPr>
                        <a:t>137,500</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a:t>
                      </a:r>
                      <a:endParaRPr kumimoji="1" lang="en-US" altLang="ja-JP" sz="1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仮払消費税　</a:t>
                      </a:r>
                      <a:r>
                        <a:rPr kumimoji="1" lang="en-US" altLang="ja-JP" sz="1000" b="0" dirty="0">
                          <a:solidFill>
                            <a:schemeClr val="tx1"/>
                          </a:solidFill>
                        </a:rPr>
                        <a:t>12,500</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a:t>
                      </a:r>
                      <a:endParaRPr kumimoji="1" lang="en-US" altLang="ja-JP" sz="1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支払利息　　</a:t>
                      </a:r>
                      <a:r>
                        <a:rPr kumimoji="1" lang="en-US" altLang="ja-JP" sz="1000" b="0" dirty="0">
                          <a:solidFill>
                            <a:schemeClr val="tx1"/>
                          </a:solidFill>
                        </a:rPr>
                        <a:t>26,593</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r h="576000">
                <a:tc>
                  <a:txBody>
                    <a:bodyPr/>
                    <a:lstStyle/>
                    <a:p>
                      <a:pPr algn="ctr"/>
                      <a:r>
                        <a:rPr kumimoji="1" lang="ja-JP" altLang="en-US" sz="1000" b="1" dirty="0">
                          <a:solidFill>
                            <a:schemeClr val="tx1">
                              <a:lumMod val="75000"/>
                              <a:lumOff val="25000"/>
                            </a:schemeClr>
                          </a:solidFill>
                        </a:rPr>
                        <a:t>費用計上科目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1000" b="0" dirty="0">
                          <a:solidFill>
                            <a:schemeClr val="tx1"/>
                          </a:solidFill>
                        </a:rPr>
                        <a:t>リース負債　</a:t>
                      </a:r>
                      <a:r>
                        <a:rPr kumimoji="1" lang="en-US" altLang="ja-JP" sz="1000" b="0" dirty="0">
                          <a:solidFill>
                            <a:schemeClr val="tx1"/>
                          </a:solidFill>
                        </a:rPr>
                        <a:t>98,407</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　　　／　現預金　</a:t>
                      </a:r>
                      <a:r>
                        <a:rPr kumimoji="1" lang="en-US" altLang="ja-JP" sz="1000" b="0" dirty="0">
                          <a:solidFill>
                            <a:schemeClr val="tx1"/>
                          </a:solidFill>
                        </a:rPr>
                        <a:t>137,500</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a:t>
                      </a:r>
                      <a:endParaRPr kumimoji="1" lang="en-US" altLang="ja-JP" sz="1000" b="0" dirty="0">
                        <a:solidFill>
                          <a:schemeClr val="tx1"/>
                        </a:solidFill>
                      </a:endParaRPr>
                    </a:p>
                    <a:p>
                      <a:pPr algn="l"/>
                      <a:r>
                        <a:rPr kumimoji="1" lang="ja-JP" altLang="en-US" sz="1000" b="0" dirty="0">
                          <a:solidFill>
                            <a:schemeClr val="tx1"/>
                          </a:solidFill>
                        </a:rPr>
                        <a:t>リース料　　        </a:t>
                      </a:r>
                      <a:r>
                        <a:rPr kumimoji="1" lang="en-US" altLang="ja-JP" sz="1000" b="0" dirty="0">
                          <a:solidFill>
                            <a:schemeClr val="tx1"/>
                          </a:solidFill>
                        </a:rPr>
                        <a:t>0</a:t>
                      </a:r>
                      <a:r>
                        <a:rPr kumimoji="1" lang="ja-JP" altLang="en-US" sz="1000" b="0" dirty="0">
                          <a:solidFill>
                            <a:schemeClr val="tx1"/>
                          </a:solidFill>
                        </a:rPr>
                        <a:t>（税　</a:t>
                      </a:r>
                      <a:r>
                        <a:rPr kumimoji="1" lang="en-US" altLang="ja-JP" sz="1000" b="0" dirty="0">
                          <a:solidFill>
                            <a:schemeClr val="tx1"/>
                          </a:solidFill>
                        </a:rPr>
                        <a:t>12,500</a:t>
                      </a:r>
                      <a:r>
                        <a:rPr kumimoji="1" lang="ja-JP" altLang="en-US" sz="1000" b="0" dirty="0">
                          <a:solidFill>
                            <a:schemeClr val="tx1"/>
                          </a:solidFill>
                        </a:rPr>
                        <a:t>）</a:t>
                      </a:r>
                    </a:p>
                    <a:p>
                      <a:pPr algn="l"/>
                      <a:r>
                        <a:rPr kumimoji="1" lang="ja-JP" altLang="en-US" sz="1000" b="0" dirty="0">
                          <a:solidFill>
                            <a:schemeClr val="tx1"/>
                          </a:solidFill>
                        </a:rPr>
                        <a:t>支払利息　　</a:t>
                      </a:r>
                      <a:r>
                        <a:rPr kumimoji="1" lang="en-US" altLang="ja-JP" sz="1000" b="0" dirty="0">
                          <a:solidFill>
                            <a:schemeClr val="tx1"/>
                          </a:solidFill>
                        </a:rPr>
                        <a:t>26,593</a:t>
                      </a:r>
                      <a:r>
                        <a:rPr kumimoji="1" lang="ja-JP" altLang="en-US" sz="1000" b="0" dirty="0">
                          <a:solidFill>
                            <a:schemeClr val="tx1"/>
                          </a:solidFill>
                        </a:rPr>
                        <a:t>（税　</a:t>
                      </a:r>
                      <a:r>
                        <a:rPr kumimoji="1" lang="en-US" altLang="ja-JP" sz="1000" b="0" dirty="0">
                          <a:solidFill>
                            <a:schemeClr val="tx1"/>
                          </a:solidFill>
                        </a:rPr>
                        <a:t>0</a:t>
                      </a:r>
                      <a:endParaRPr kumimoji="1" lang="ja-JP" altLang="en-US" sz="1000" b="0" dirty="0">
                        <a:solidFill>
                          <a:schemeClr val="tx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424151274"/>
                  </a:ext>
                </a:extLst>
              </a:tr>
              <a:tr h="576000">
                <a:tc>
                  <a:txBody>
                    <a:bodyPr/>
                    <a:lstStyle/>
                    <a:p>
                      <a:pPr algn="ctr"/>
                      <a:r>
                        <a:rPr kumimoji="1" lang="ja-JP" altLang="en-US" sz="1000" b="1" dirty="0">
                          <a:solidFill>
                            <a:schemeClr val="tx1">
                              <a:lumMod val="75000"/>
                              <a:lumOff val="25000"/>
                            </a:schemeClr>
                          </a:solidFill>
                        </a:rPr>
                        <a:t>科目設定なし</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algn="l"/>
                      <a:r>
                        <a:rPr kumimoji="1" lang="ja-JP" altLang="en-US" sz="1000" b="0" dirty="0">
                          <a:solidFill>
                            <a:schemeClr val="tx1"/>
                          </a:solidFill>
                        </a:rPr>
                        <a:t>リース負債　</a:t>
                      </a:r>
                      <a:r>
                        <a:rPr kumimoji="1" lang="en-US" altLang="ja-JP" sz="1000" b="0" dirty="0">
                          <a:solidFill>
                            <a:schemeClr val="tx1"/>
                          </a:solidFill>
                        </a:rPr>
                        <a:t>98,407</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　　　／　現預金　</a:t>
                      </a:r>
                      <a:r>
                        <a:rPr kumimoji="1" lang="en-US" altLang="ja-JP" sz="1000" b="0" dirty="0">
                          <a:solidFill>
                            <a:schemeClr val="tx1"/>
                          </a:solidFill>
                        </a:rPr>
                        <a:t>137,500</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a:t>
                      </a:r>
                      <a:endParaRPr kumimoji="1" lang="en-US" altLang="ja-JP" sz="800" b="0" dirty="0">
                        <a:solidFill>
                          <a:schemeClr val="tx1"/>
                        </a:solidFill>
                      </a:endParaRPr>
                    </a:p>
                    <a:p>
                      <a:pPr algn="l"/>
                      <a:r>
                        <a:rPr kumimoji="1" lang="ja-JP" altLang="en-US" sz="1000" b="0" dirty="0">
                          <a:solidFill>
                            <a:schemeClr val="tx1"/>
                          </a:solidFill>
                        </a:rPr>
                        <a:t>使用権資産　        </a:t>
                      </a:r>
                      <a:r>
                        <a:rPr kumimoji="1" lang="en-US" altLang="ja-JP" sz="1000" b="0" dirty="0">
                          <a:solidFill>
                            <a:schemeClr val="tx1"/>
                          </a:solidFill>
                        </a:rPr>
                        <a:t>0</a:t>
                      </a:r>
                      <a:r>
                        <a:rPr kumimoji="1" lang="ja-JP" altLang="en-US" sz="1000" b="0" dirty="0">
                          <a:solidFill>
                            <a:schemeClr val="tx1"/>
                          </a:solidFill>
                        </a:rPr>
                        <a:t>（税　</a:t>
                      </a:r>
                      <a:r>
                        <a:rPr kumimoji="1" lang="en-US" altLang="ja-JP" sz="1000" b="0" dirty="0">
                          <a:solidFill>
                            <a:schemeClr val="tx1"/>
                          </a:solidFill>
                        </a:rPr>
                        <a:t>12,500</a:t>
                      </a:r>
                      <a:r>
                        <a:rPr kumimoji="1" lang="ja-JP" altLang="en-US" sz="1000" b="0" dirty="0">
                          <a:solidFill>
                            <a:schemeClr val="tx1"/>
                          </a:solidFill>
                        </a:rPr>
                        <a:t>）</a:t>
                      </a:r>
                      <a:endParaRPr kumimoji="1" lang="en-US" altLang="ja-JP" sz="1000" b="0" dirty="0">
                        <a:solidFill>
                          <a:schemeClr val="tx1"/>
                        </a:solidFill>
                      </a:endParaRPr>
                    </a:p>
                    <a:p>
                      <a:pPr algn="l"/>
                      <a:r>
                        <a:rPr kumimoji="1" lang="ja-JP" altLang="en-US" sz="1000" b="0" dirty="0">
                          <a:solidFill>
                            <a:schemeClr val="tx1"/>
                          </a:solidFill>
                        </a:rPr>
                        <a:t>支払利息　　</a:t>
                      </a:r>
                      <a:r>
                        <a:rPr kumimoji="1" lang="en-US" altLang="ja-JP" sz="1000" b="0" dirty="0">
                          <a:solidFill>
                            <a:schemeClr val="tx1"/>
                          </a:solidFill>
                        </a:rPr>
                        <a:t>26,593</a:t>
                      </a:r>
                      <a:r>
                        <a:rPr kumimoji="1" lang="ja-JP" altLang="en-US" sz="1000" b="0" dirty="0">
                          <a:solidFill>
                            <a:schemeClr val="tx1"/>
                          </a:solidFill>
                        </a:rPr>
                        <a:t>（税　</a:t>
                      </a:r>
                      <a:r>
                        <a:rPr kumimoji="1" lang="en-US" altLang="ja-JP" sz="1000" b="0" dirty="0">
                          <a:solidFill>
                            <a:schemeClr val="tx1"/>
                          </a:solidFill>
                        </a:rPr>
                        <a:t>0</a:t>
                      </a:r>
                      <a:r>
                        <a:rPr kumimoji="1" lang="ja-JP" altLang="en-US" sz="1000" b="0" dirty="0">
                          <a:solidFill>
                            <a:schemeClr val="tx1"/>
                          </a:solidFill>
                        </a:rPr>
                        <a:t>）</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3859881892"/>
                  </a:ext>
                </a:extLst>
              </a:tr>
            </a:tbl>
          </a:graphicData>
        </a:graphic>
      </p:graphicFrame>
      <p:sp>
        <p:nvSpPr>
          <p:cNvPr id="7" name="正方形/長方形 6">
            <a:extLst>
              <a:ext uri="{FF2B5EF4-FFF2-40B4-BE49-F238E27FC236}">
                <a16:creationId xmlns:a16="http://schemas.microsoft.com/office/drawing/2014/main" id="{8EC49AB2-7B59-0477-3C49-67824EFA9DA3}"/>
              </a:ext>
            </a:extLst>
          </p:cNvPr>
          <p:cNvSpPr/>
          <p:nvPr/>
        </p:nvSpPr>
        <p:spPr>
          <a:xfrm>
            <a:off x="490834" y="3869635"/>
            <a:ext cx="7933166" cy="646331"/>
          </a:xfrm>
          <a:prstGeom prst="rect">
            <a:avLst/>
          </a:prstGeom>
        </p:spPr>
        <p:txBody>
          <a:bodyPr wrap="square">
            <a:spAutoFit/>
          </a:bodyPr>
          <a:lstStyle/>
          <a:p>
            <a:r>
              <a:rPr lang="ja-JP" altLang="en-US" sz="1200" b="1" dirty="0">
                <a:solidFill>
                  <a:srgbClr val="FF0000"/>
                </a:solidFill>
              </a:rPr>
              <a:t>・科目情報の</a:t>
            </a:r>
            <a:r>
              <a:rPr lang="en-US" altLang="ja-JP" sz="1200" b="1" dirty="0">
                <a:solidFill>
                  <a:srgbClr val="FF0000"/>
                </a:solidFill>
              </a:rPr>
              <a:t>OP</a:t>
            </a:r>
            <a:r>
              <a:rPr lang="ja-JP" altLang="en-US" sz="1200" b="1" dirty="0">
                <a:solidFill>
                  <a:srgbClr val="FF0000"/>
                </a:solidFill>
              </a:rPr>
              <a:t>リース消費税は、任意項目となります</a:t>
            </a:r>
            <a:endParaRPr lang="en-US" altLang="ja-JP" sz="1200" b="1" dirty="0">
              <a:solidFill>
                <a:srgbClr val="FF0000"/>
              </a:solidFill>
            </a:endParaRPr>
          </a:p>
          <a:p>
            <a:r>
              <a:rPr lang="ja-JP" altLang="en-US" sz="1200" b="1" dirty="0">
                <a:solidFill>
                  <a:srgbClr val="FF0000"/>
                </a:solidFill>
              </a:rPr>
              <a:t>・</a:t>
            </a:r>
            <a:r>
              <a:rPr lang="en-US" altLang="ja-JP" sz="1200" b="1" dirty="0">
                <a:solidFill>
                  <a:srgbClr val="FF0000"/>
                </a:solidFill>
              </a:rPr>
              <a:t>OP</a:t>
            </a:r>
            <a:r>
              <a:rPr lang="ja-JP" altLang="en-US" sz="1200" b="1" dirty="0">
                <a:solidFill>
                  <a:srgbClr val="FF0000"/>
                </a:solidFill>
              </a:rPr>
              <a:t>リース消費税に設定した場合は、設定科目で支払仕訳が作成されます</a:t>
            </a:r>
            <a:endParaRPr lang="en-US" altLang="ja-JP" sz="1200" b="1" dirty="0">
              <a:solidFill>
                <a:srgbClr val="FF0000"/>
              </a:solidFill>
            </a:endParaRPr>
          </a:p>
          <a:p>
            <a:r>
              <a:rPr lang="ja-JP" altLang="en-US" sz="1200" b="1" dirty="0">
                <a:solidFill>
                  <a:srgbClr val="FF0000"/>
                </a:solidFill>
              </a:rPr>
              <a:t>・</a:t>
            </a:r>
            <a:r>
              <a:rPr lang="en-US" altLang="ja-JP" sz="1200" b="1" dirty="0">
                <a:solidFill>
                  <a:srgbClr val="FF0000"/>
                </a:solidFill>
              </a:rPr>
              <a:t>OP</a:t>
            </a:r>
            <a:r>
              <a:rPr lang="ja-JP" altLang="en-US" sz="1200" b="1" dirty="0">
                <a:solidFill>
                  <a:srgbClr val="FF0000"/>
                </a:solidFill>
              </a:rPr>
              <a:t>リース消費税が未設定の場合は、固定資産科目で作成されます</a:t>
            </a:r>
            <a:endParaRPr lang="en-US" altLang="ja-JP" sz="1200" b="1" dirty="0">
              <a:solidFill>
                <a:srgbClr val="FF0000"/>
              </a:solidFill>
            </a:endParaRPr>
          </a:p>
        </p:txBody>
      </p:sp>
      <p:sp>
        <p:nvSpPr>
          <p:cNvPr id="10" name="タイトル 3">
            <a:extLst>
              <a:ext uri="{FF2B5EF4-FFF2-40B4-BE49-F238E27FC236}">
                <a16:creationId xmlns:a16="http://schemas.microsoft.com/office/drawing/2014/main" id="{1D3EE5B1-4924-C036-D6FC-CEC73926487E}"/>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4B6D658C-385B-3B35-369B-719B8156E5CB}"/>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6586077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5306-83AA-7FBF-3A28-BE95ACC7A99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3C4131-CCCE-7BAE-E2D9-7028043EBCC0}"/>
              </a:ext>
            </a:extLst>
          </p:cNvPr>
          <p:cNvSpPr>
            <a:spLocks noGrp="1"/>
          </p:cNvSpPr>
          <p:nvPr>
            <p:ph type="sldNum" sz="quarter" idx="12"/>
          </p:nvPr>
        </p:nvSpPr>
        <p:spPr/>
        <p:txBody>
          <a:bodyPr/>
          <a:lstStyle/>
          <a:p>
            <a:fld id="{78AE49ED-73EF-499C-8307-28EB0E7CF529}" type="slidenum">
              <a:rPr kumimoji="1" lang="ja-JP" altLang="en-US" smtClean="0"/>
              <a:t>92</a:t>
            </a:fld>
            <a:endParaRPr kumimoji="1" lang="ja-JP" altLang="en-US" dirty="0"/>
          </a:p>
        </p:txBody>
      </p:sp>
      <p:pic>
        <p:nvPicPr>
          <p:cNvPr id="3" name="図 2">
            <a:extLst>
              <a:ext uri="{FF2B5EF4-FFF2-40B4-BE49-F238E27FC236}">
                <a16:creationId xmlns:a16="http://schemas.microsoft.com/office/drawing/2014/main" id="{6BA6F305-DD6C-6E1F-AA9D-9A7BE0D90249}"/>
              </a:ext>
            </a:extLst>
          </p:cNvPr>
          <p:cNvPicPr>
            <a:picLocks noChangeAspect="1"/>
          </p:cNvPicPr>
          <p:nvPr/>
        </p:nvPicPr>
        <p:blipFill>
          <a:blip r:embed="rId3"/>
          <a:stretch>
            <a:fillRect/>
          </a:stretch>
        </p:blipFill>
        <p:spPr>
          <a:xfrm>
            <a:off x="388788" y="1629842"/>
            <a:ext cx="4517708" cy="2987516"/>
          </a:xfrm>
          <a:prstGeom prst="rect">
            <a:avLst/>
          </a:prstGeom>
        </p:spPr>
      </p:pic>
      <p:sp>
        <p:nvSpPr>
          <p:cNvPr id="6" name="テキスト プレースホルダー 2">
            <a:extLst>
              <a:ext uri="{FF2B5EF4-FFF2-40B4-BE49-F238E27FC236}">
                <a16:creationId xmlns:a16="http://schemas.microsoft.com/office/drawing/2014/main" id="{CD741414-CDC8-327B-3DB9-8201C62FCA6B}"/>
              </a:ext>
            </a:extLst>
          </p:cNvPr>
          <p:cNvSpPr txBox="1">
            <a:spLocks/>
          </p:cNvSpPr>
          <p:nvPr/>
        </p:nvSpPr>
        <p:spPr>
          <a:xfrm>
            <a:off x="358018" y="1125062"/>
            <a:ext cx="7382333"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b="1" dirty="0">
                <a:solidFill>
                  <a:schemeClr val="tx1">
                    <a:lumMod val="75000"/>
                    <a:lumOff val="25000"/>
                  </a:schemeClr>
                </a:solidFill>
              </a:rPr>
              <a:t>OP</a:t>
            </a:r>
            <a:r>
              <a:rPr lang="ja-JP" altLang="en-US" b="1" dirty="0">
                <a:solidFill>
                  <a:schemeClr val="tx1">
                    <a:lumMod val="75000"/>
                    <a:lumOff val="25000"/>
                  </a:schemeClr>
                </a:solidFill>
              </a:rPr>
              <a:t>リース消費税：仮払消費税の場合</a:t>
            </a: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ja-JP" altLang="en-US" b="1"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12D8ABDA-D4AD-C828-AF1F-3DE3BB99B082}"/>
              </a:ext>
            </a:extLst>
          </p:cNvPr>
          <p:cNvSpPr txBox="1"/>
          <p:nvPr/>
        </p:nvSpPr>
        <p:spPr>
          <a:xfrm>
            <a:off x="271654" y="1383618"/>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「科目情報」画面</a:t>
            </a:r>
            <a:endParaRPr kumimoji="1" lang="ja-JP" altLang="en-US" sz="1000" dirty="0">
              <a:solidFill>
                <a:schemeClr val="tx1">
                  <a:lumMod val="75000"/>
                  <a:lumOff val="25000"/>
                </a:schemeClr>
              </a:solidFill>
              <a:latin typeface="+mn-ea"/>
            </a:endParaRPr>
          </a:p>
        </p:txBody>
      </p:sp>
      <p:sp>
        <p:nvSpPr>
          <p:cNvPr id="8" name="正方形/長方形 7">
            <a:extLst>
              <a:ext uri="{FF2B5EF4-FFF2-40B4-BE49-F238E27FC236}">
                <a16:creationId xmlns:a16="http://schemas.microsoft.com/office/drawing/2014/main" id="{2924977A-0887-505F-9AB5-8CEB3485053D}"/>
              </a:ext>
            </a:extLst>
          </p:cNvPr>
          <p:cNvSpPr/>
          <p:nvPr/>
        </p:nvSpPr>
        <p:spPr>
          <a:xfrm>
            <a:off x="3240432" y="3852008"/>
            <a:ext cx="5220000" cy="43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7EE55587-F093-622A-C791-BBC102A32134}"/>
              </a:ext>
            </a:extLst>
          </p:cNvPr>
          <p:cNvSpPr/>
          <p:nvPr/>
        </p:nvSpPr>
        <p:spPr bwMode="auto">
          <a:xfrm>
            <a:off x="2685975" y="3914480"/>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pic>
        <p:nvPicPr>
          <p:cNvPr id="10" name="図 9">
            <a:extLst>
              <a:ext uri="{FF2B5EF4-FFF2-40B4-BE49-F238E27FC236}">
                <a16:creationId xmlns:a16="http://schemas.microsoft.com/office/drawing/2014/main" id="{82640F16-85C3-8019-32C5-0626B2DD47E4}"/>
              </a:ext>
            </a:extLst>
          </p:cNvPr>
          <p:cNvPicPr>
            <a:picLocks noChangeAspect="1"/>
          </p:cNvPicPr>
          <p:nvPr/>
        </p:nvPicPr>
        <p:blipFill>
          <a:blip r:embed="rId4"/>
          <a:stretch>
            <a:fillRect/>
          </a:stretch>
        </p:blipFill>
        <p:spPr>
          <a:xfrm>
            <a:off x="3299278" y="3957860"/>
            <a:ext cx="5051622" cy="236634"/>
          </a:xfrm>
          <a:prstGeom prst="rect">
            <a:avLst/>
          </a:prstGeom>
          <a:ln>
            <a:solidFill>
              <a:schemeClr val="tx1"/>
            </a:solidFill>
          </a:ln>
        </p:spPr>
      </p:pic>
      <p:sp>
        <p:nvSpPr>
          <p:cNvPr id="13" name="タイトル 3">
            <a:extLst>
              <a:ext uri="{FF2B5EF4-FFF2-40B4-BE49-F238E27FC236}">
                <a16:creationId xmlns:a16="http://schemas.microsoft.com/office/drawing/2014/main" id="{678AEFAE-F420-20B3-A9D2-1EC77D57980C}"/>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48CD9534-AB5B-7098-FA6E-63CC42035385}"/>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4886007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B0D3-E97A-8DA6-E06C-0FBDF4B69C7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120B93-DB43-3EE4-2F17-8006EDB07916}"/>
              </a:ext>
            </a:extLst>
          </p:cNvPr>
          <p:cNvSpPr>
            <a:spLocks noGrp="1"/>
          </p:cNvSpPr>
          <p:nvPr>
            <p:ph type="sldNum" sz="quarter" idx="12"/>
          </p:nvPr>
        </p:nvSpPr>
        <p:spPr/>
        <p:txBody>
          <a:bodyPr/>
          <a:lstStyle/>
          <a:p>
            <a:fld id="{78AE49ED-73EF-499C-8307-28EB0E7CF529}" type="slidenum">
              <a:rPr kumimoji="1" lang="ja-JP" altLang="en-US" smtClean="0"/>
              <a:t>93</a:t>
            </a:fld>
            <a:endParaRPr kumimoji="1" lang="ja-JP" altLang="en-US" dirty="0"/>
          </a:p>
        </p:txBody>
      </p:sp>
      <p:sp>
        <p:nvSpPr>
          <p:cNvPr id="3" name="テキスト プレースホルダー 2">
            <a:extLst>
              <a:ext uri="{FF2B5EF4-FFF2-40B4-BE49-F238E27FC236}">
                <a16:creationId xmlns:a16="http://schemas.microsoft.com/office/drawing/2014/main" id="{A4BA315C-E34E-7AC9-7645-C2D54BC15840}"/>
              </a:ext>
            </a:extLst>
          </p:cNvPr>
          <p:cNvSpPr txBox="1">
            <a:spLocks/>
          </p:cNvSpPr>
          <p:nvPr/>
        </p:nvSpPr>
        <p:spPr>
          <a:xfrm>
            <a:off x="358018" y="1126800"/>
            <a:ext cx="7993982"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b="1" dirty="0">
                <a:solidFill>
                  <a:schemeClr val="tx1">
                    <a:lumMod val="75000"/>
                    <a:lumOff val="25000"/>
                  </a:schemeClr>
                </a:solidFill>
              </a:rPr>
              <a:t>OP</a:t>
            </a:r>
            <a:r>
              <a:rPr lang="ja-JP" altLang="en-US" b="1" dirty="0">
                <a:solidFill>
                  <a:schemeClr val="tx1">
                    <a:lumMod val="75000"/>
                    <a:lumOff val="25000"/>
                  </a:schemeClr>
                </a:solidFill>
              </a:rPr>
              <a:t>リース消費税：仮払消費税の場合</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＜支払仕訳＞</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4,500,000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3,988,976</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125,000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12,500</a:t>
            </a:r>
            <a:r>
              <a:rPr lang="ja-JP" altLang="en-US" b="1" dirty="0">
                <a:solidFill>
                  <a:schemeClr val="tx1">
                    <a:lumMod val="75000"/>
                    <a:lumOff val="25000"/>
                  </a:schemeClr>
                </a:solidFill>
              </a:rPr>
              <a:t>円、利息額：</a:t>
            </a:r>
            <a:r>
              <a:rPr lang="en-US" altLang="ja-JP" b="1" dirty="0">
                <a:solidFill>
                  <a:schemeClr val="tx1">
                    <a:lumMod val="75000"/>
                    <a:lumOff val="25000"/>
                  </a:schemeClr>
                </a:solidFill>
              </a:rPr>
              <a:t>26,593</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98,407</a:t>
            </a:r>
            <a:r>
              <a:rPr lang="ja-JP" altLang="en-US" b="1" dirty="0">
                <a:solidFill>
                  <a:schemeClr val="tx1">
                    <a:lumMod val="75000"/>
                    <a:lumOff val="25000"/>
                  </a:schemeClr>
                </a:solidFill>
              </a:rPr>
              <a:t>円</a:t>
            </a:r>
          </a:p>
          <a:p>
            <a:pPr>
              <a:lnSpc>
                <a:spcPct val="100000"/>
              </a:lnSpc>
              <a:buClr>
                <a:srgbClr val="F9BE00"/>
              </a:buClr>
            </a:pPr>
            <a:endParaRPr lang="en-US" altLang="ja-JP" b="1" dirty="0">
              <a:solidFill>
                <a:schemeClr val="tx1">
                  <a:lumMod val="75000"/>
                  <a:lumOff val="25000"/>
                </a:schemeClr>
              </a:solidFill>
            </a:endParaRPr>
          </a:p>
        </p:txBody>
      </p:sp>
      <p:pic>
        <p:nvPicPr>
          <p:cNvPr id="6" name="図 5">
            <a:extLst>
              <a:ext uri="{FF2B5EF4-FFF2-40B4-BE49-F238E27FC236}">
                <a16:creationId xmlns:a16="http://schemas.microsoft.com/office/drawing/2014/main" id="{6CEB2622-BF8C-DDCE-5B94-FFFF76205E3A}"/>
              </a:ext>
            </a:extLst>
          </p:cNvPr>
          <p:cNvPicPr>
            <a:picLocks/>
          </p:cNvPicPr>
          <p:nvPr/>
        </p:nvPicPr>
        <p:blipFill>
          <a:blip r:embed="rId3"/>
          <a:stretch>
            <a:fillRect/>
          </a:stretch>
        </p:blipFill>
        <p:spPr>
          <a:xfrm>
            <a:off x="468000" y="2175962"/>
            <a:ext cx="7884000" cy="2520000"/>
          </a:xfrm>
          <a:prstGeom prst="rect">
            <a:avLst/>
          </a:prstGeom>
          <a:ln>
            <a:solidFill>
              <a:schemeClr val="tx1"/>
            </a:solidFill>
          </a:ln>
        </p:spPr>
      </p:pic>
      <p:sp>
        <p:nvSpPr>
          <p:cNvPr id="9" name="タイトル 3">
            <a:extLst>
              <a:ext uri="{FF2B5EF4-FFF2-40B4-BE49-F238E27FC236}">
                <a16:creationId xmlns:a16="http://schemas.microsoft.com/office/drawing/2014/main" id="{C0BBD6F6-3D70-3AAD-27AC-04DC1AAD6DAE}"/>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C2210E31-BA97-5BA2-C839-4B1DEBC151E8}"/>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718545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B092B-4897-8C3E-7C36-E344BF26BF7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54AEFF5-57B4-0267-DEBD-E917BE78CC91}"/>
              </a:ext>
            </a:extLst>
          </p:cNvPr>
          <p:cNvSpPr>
            <a:spLocks noGrp="1"/>
          </p:cNvSpPr>
          <p:nvPr>
            <p:ph type="sldNum" sz="quarter" idx="12"/>
          </p:nvPr>
        </p:nvSpPr>
        <p:spPr/>
        <p:txBody>
          <a:bodyPr/>
          <a:lstStyle/>
          <a:p>
            <a:fld id="{78AE49ED-73EF-499C-8307-28EB0E7CF529}" type="slidenum">
              <a:rPr kumimoji="1" lang="ja-JP" altLang="en-US" smtClean="0"/>
              <a:t>94</a:t>
            </a:fld>
            <a:endParaRPr kumimoji="1" lang="ja-JP" altLang="en-US" dirty="0"/>
          </a:p>
        </p:txBody>
      </p:sp>
      <p:pic>
        <p:nvPicPr>
          <p:cNvPr id="3" name="図 2">
            <a:extLst>
              <a:ext uri="{FF2B5EF4-FFF2-40B4-BE49-F238E27FC236}">
                <a16:creationId xmlns:a16="http://schemas.microsoft.com/office/drawing/2014/main" id="{67D9DE5F-23D1-8D80-BA34-BDDD0CF29882}"/>
              </a:ext>
            </a:extLst>
          </p:cNvPr>
          <p:cNvPicPr>
            <a:picLocks noChangeAspect="1"/>
          </p:cNvPicPr>
          <p:nvPr/>
        </p:nvPicPr>
        <p:blipFill>
          <a:blip r:embed="rId3"/>
          <a:stretch>
            <a:fillRect/>
          </a:stretch>
        </p:blipFill>
        <p:spPr>
          <a:xfrm>
            <a:off x="388801" y="1619953"/>
            <a:ext cx="4517143" cy="2987143"/>
          </a:xfrm>
          <a:prstGeom prst="rect">
            <a:avLst/>
          </a:prstGeom>
        </p:spPr>
      </p:pic>
      <p:sp>
        <p:nvSpPr>
          <p:cNvPr id="6" name="テキスト プレースホルダー 2">
            <a:extLst>
              <a:ext uri="{FF2B5EF4-FFF2-40B4-BE49-F238E27FC236}">
                <a16:creationId xmlns:a16="http://schemas.microsoft.com/office/drawing/2014/main" id="{825FD3DD-B0B2-D153-88CD-F67FE796F1E6}"/>
              </a:ext>
            </a:extLst>
          </p:cNvPr>
          <p:cNvSpPr txBox="1">
            <a:spLocks/>
          </p:cNvSpPr>
          <p:nvPr/>
        </p:nvSpPr>
        <p:spPr>
          <a:xfrm>
            <a:off x="358018" y="1126800"/>
            <a:ext cx="7382333"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b="1" dirty="0">
                <a:solidFill>
                  <a:schemeClr val="tx1">
                    <a:lumMod val="75000"/>
                    <a:lumOff val="25000"/>
                  </a:schemeClr>
                </a:solidFill>
              </a:rPr>
              <a:t>OP</a:t>
            </a:r>
            <a:r>
              <a:rPr lang="ja-JP" altLang="en-US" b="1" dirty="0">
                <a:solidFill>
                  <a:schemeClr val="tx1">
                    <a:lumMod val="75000"/>
                    <a:lumOff val="25000"/>
                  </a:schemeClr>
                </a:solidFill>
              </a:rPr>
              <a:t>リース消費税：費用計上科目の場合</a:t>
            </a: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ja-JP" altLang="en-US" b="1"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8477E27D-9BFE-AE14-F738-F96EF3B07631}"/>
              </a:ext>
            </a:extLst>
          </p:cNvPr>
          <p:cNvSpPr txBox="1"/>
          <p:nvPr/>
        </p:nvSpPr>
        <p:spPr>
          <a:xfrm>
            <a:off x="271654" y="1382400"/>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「科目情報」画面</a:t>
            </a:r>
            <a:endParaRPr kumimoji="1" lang="ja-JP" altLang="en-US" sz="1000" dirty="0">
              <a:solidFill>
                <a:schemeClr val="tx1">
                  <a:lumMod val="75000"/>
                  <a:lumOff val="25000"/>
                </a:schemeClr>
              </a:solidFill>
              <a:latin typeface="+mn-ea"/>
            </a:endParaRPr>
          </a:p>
        </p:txBody>
      </p:sp>
      <p:sp>
        <p:nvSpPr>
          <p:cNvPr id="8" name="正方形/長方形 7">
            <a:extLst>
              <a:ext uri="{FF2B5EF4-FFF2-40B4-BE49-F238E27FC236}">
                <a16:creationId xmlns:a16="http://schemas.microsoft.com/office/drawing/2014/main" id="{29DBD53A-6724-944A-B60D-A61DBEA5CCC5}"/>
              </a:ext>
            </a:extLst>
          </p:cNvPr>
          <p:cNvSpPr/>
          <p:nvPr/>
        </p:nvSpPr>
        <p:spPr>
          <a:xfrm>
            <a:off x="3240432" y="3841152"/>
            <a:ext cx="5220000" cy="43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C9662ED1-99E9-2E4D-C9C3-532E49551A07}"/>
              </a:ext>
            </a:extLst>
          </p:cNvPr>
          <p:cNvSpPr/>
          <p:nvPr/>
        </p:nvSpPr>
        <p:spPr bwMode="auto">
          <a:xfrm>
            <a:off x="2685975" y="3903624"/>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pic>
        <p:nvPicPr>
          <p:cNvPr id="10" name="図 9">
            <a:extLst>
              <a:ext uri="{FF2B5EF4-FFF2-40B4-BE49-F238E27FC236}">
                <a16:creationId xmlns:a16="http://schemas.microsoft.com/office/drawing/2014/main" id="{A7A009BF-3B2B-821C-B148-8C5C3C5C9F82}"/>
              </a:ext>
            </a:extLst>
          </p:cNvPr>
          <p:cNvPicPr>
            <a:picLocks noChangeAspect="1"/>
          </p:cNvPicPr>
          <p:nvPr/>
        </p:nvPicPr>
        <p:blipFill>
          <a:blip r:embed="rId4"/>
          <a:stretch>
            <a:fillRect/>
          </a:stretch>
        </p:blipFill>
        <p:spPr>
          <a:xfrm>
            <a:off x="3301200" y="3945552"/>
            <a:ext cx="5050800" cy="285894"/>
          </a:xfrm>
          <a:prstGeom prst="rect">
            <a:avLst/>
          </a:prstGeom>
          <a:ln>
            <a:solidFill>
              <a:schemeClr val="tx1"/>
            </a:solidFill>
          </a:ln>
        </p:spPr>
      </p:pic>
      <p:sp>
        <p:nvSpPr>
          <p:cNvPr id="13" name="タイトル 3">
            <a:extLst>
              <a:ext uri="{FF2B5EF4-FFF2-40B4-BE49-F238E27FC236}">
                <a16:creationId xmlns:a16="http://schemas.microsoft.com/office/drawing/2014/main" id="{5B1E4E8E-3B9C-E628-B6DA-846360DBDE9A}"/>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062218BA-76A1-C429-223E-565AAD3EB6E6}"/>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9515905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4C966-DB97-C95A-1AA6-E0A37B56278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132C952-62C4-2673-22C6-D52FDE1C23D3}"/>
              </a:ext>
            </a:extLst>
          </p:cNvPr>
          <p:cNvSpPr>
            <a:spLocks noGrp="1"/>
          </p:cNvSpPr>
          <p:nvPr>
            <p:ph type="sldNum" sz="quarter" idx="12"/>
          </p:nvPr>
        </p:nvSpPr>
        <p:spPr/>
        <p:txBody>
          <a:bodyPr/>
          <a:lstStyle/>
          <a:p>
            <a:fld id="{78AE49ED-73EF-499C-8307-28EB0E7CF529}" type="slidenum">
              <a:rPr kumimoji="1" lang="ja-JP" altLang="en-US" smtClean="0"/>
              <a:t>95</a:t>
            </a:fld>
            <a:endParaRPr kumimoji="1" lang="ja-JP" altLang="en-US" dirty="0"/>
          </a:p>
        </p:txBody>
      </p:sp>
      <p:sp>
        <p:nvSpPr>
          <p:cNvPr id="3" name="テキスト プレースホルダー 2">
            <a:extLst>
              <a:ext uri="{FF2B5EF4-FFF2-40B4-BE49-F238E27FC236}">
                <a16:creationId xmlns:a16="http://schemas.microsoft.com/office/drawing/2014/main" id="{5A74DBB4-488B-A62F-30FD-1C024ADFDE42}"/>
              </a:ext>
            </a:extLst>
          </p:cNvPr>
          <p:cNvSpPr txBox="1">
            <a:spLocks/>
          </p:cNvSpPr>
          <p:nvPr/>
        </p:nvSpPr>
        <p:spPr>
          <a:xfrm>
            <a:off x="358018" y="1126800"/>
            <a:ext cx="7997582"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b="1" dirty="0">
                <a:solidFill>
                  <a:schemeClr val="tx1">
                    <a:lumMod val="75000"/>
                    <a:lumOff val="25000"/>
                  </a:schemeClr>
                </a:solidFill>
              </a:rPr>
              <a:t>OP</a:t>
            </a:r>
            <a:r>
              <a:rPr lang="ja-JP" altLang="en-US" b="1" dirty="0">
                <a:solidFill>
                  <a:schemeClr val="tx1">
                    <a:lumMod val="75000"/>
                    <a:lumOff val="25000"/>
                  </a:schemeClr>
                </a:solidFill>
              </a:rPr>
              <a:t>リース消費税：費用計上の場合</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＜支払仕訳＞</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4,284,000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3,797,505</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119,000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11,900</a:t>
            </a:r>
            <a:r>
              <a:rPr lang="ja-JP" altLang="en-US" b="1" dirty="0">
                <a:solidFill>
                  <a:schemeClr val="tx1">
                    <a:lumMod val="75000"/>
                    <a:lumOff val="25000"/>
                  </a:schemeClr>
                </a:solidFill>
              </a:rPr>
              <a:t>円、利息額：</a:t>
            </a:r>
            <a:r>
              <a:rPr lang="en-US" altLang="ja-JP" b="1" dirty="0">
                <a:solidFill>
                  <a:schemeClr val="tx1">
                    <a:lumMod val="75000"/>
                    <a:lumOff val="25000"/>
                  </a:schemeClr>
                </a:solidFill>
              </a:rPr>
              <a:t>25,317</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93,683</a:t>
            </a:r>
            <a:r>
              <a:rPr lang="ja-JP" altLang="en-US" b="1" dirty="0">
                <a:solidFill>
                  <a:schemeClr val="tx1">
                    <a:lumMod val="75000"/>
                    <a:lumOff val="25000"/>
                  </a:schemeClr>
                </a:solidFill>
              </a:rPr>
              <a:t>円</a:t>
            </a:r>
          </a:p>
          <a:p>
            <a:pPr>
              <a:lnSpc>
                <a:spcPct val="100000"/>
              </a:lnSpc>
              <a:buClr>
                <a:srgbClr val="F9BE00"/>
              </a:buClr>
            </a:pPr>
            <a:endParaRPr lang="en-US" altLang="ja-JP" b="1" dirty="0">
              <a:solidFill>
                <a:schemeClr val="tx1">
                  <a:lumMod val="75000"/>
                  <a:lumOff val="25000"/>
                </a:schemeClr>
              </a:solidFill>
            </a:endParaRPr>
          </a:p>
        </p:txBody>
      </p:sp>
      <p:pic>
        <p:nvPicPr>
          <p:cNvPr id="6" name="図 5">
            <a:extLst>
              <a:ext uri="{FF2B5EF4-FFF2-40B4-BE49-F238E27FC236}">
                <a16:creationId xmlns:a16="http://schemas.microsoft.com/office/drawing/2014/main" id="{270C05FD-75CD-F6F3-3886-87C6FCDA1BA1}"/>
              </a:ext>
            </a:extLst>
          </p:cNvPr>
          <p:cNvPicPr>
            <a:picLocks/>
          </p:cNvPicPr>
          <p:nvPr/>
        </p:nvPicPr>
        <p:blipFill>
          <a:blip r:embed="rId3"/>
          <a:stretch>
            <a:fillRect/>
          </a:stretch>
        </p:blipFill>
        <p:spPr>
          <a:xfrm>
            <a:off x="468000" y="2174400"/>
            <a:ext cx="7884000" cy="2520000"/>
          </a:xfrm>
          <a:prstGeom prst="rect">
            <a:avLst/>
          </a:prstGeom>
          <a:ln>
            <a:solidFill>
              <a:schemeClr val="tx1"/>
            </a:solidFill>
          </a:ln>
        </p:spPr>
      </p:pic>
      <p:sp>
        <p:nvSpPr>
          <p:cNvPr id="9" name="タイトル 3">
            <a:extLst>
              <a:ext uri="{FF2B5EF4-FFF2-40B4-BE49-F238E27FC236}">
                <a16:creationId xmlns:a16="http://schemas.microsoft.com/office/drawing/2014/main" id="{09FC1AE7-B7F7-F99C-5FF7-1B7097F017B1}"/>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B6125E7F-E2D7-63ED-60BD-E206B8859D29}"/>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0597882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6577A-4E6F-00EE-E081-23EC75CC3AB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B807991-C5AD-6194-7E82-464E5933764F}"/>
              </a:ext>
            </a:extLst>
          </p:cNvPr>
          <p:cNvSpPr>
            <a:spLocks noGrp="1"/>
          </p:cNvSpPr>
          <p:nvPr>
            <p:ph type="sldNum" sz="quarter" idx="12"/>
          </p:nvPr>
        </p:nvSpPr>
        <p:spPr/>
        <p:txBody>
          <a:bodyPr/>
          <a:lstStyle/>
          <a:p>
            <a:fld id="{78AE49ED-73EF-499C-8307-28EB0E7CF529}" type="slidenum">
              <a:rPr kumimoji="1" lang="ja-JP" altLang="en-US" smtClean="0"/>
              <a:t>96</a:t>
            </a:fld>
            <a:endParaRPr kumimoji="1" lang="ja-JP" altLang="en-US" dirty="0"/>
          </a:p>
        </p:txBody>
      </p:sp>
      <p:pic>
        <p:nvPicPr>
          <p:cNvPr id="3" name="図 2">
            <a:extLst>
              <a:ext uri="{FF2B5EF4-FFF2-40B4-BE49-F238E27FC236}">
                <a16:creationId xmlns:a16="http://schemas.microsoft.com/office/drawing/2014/main" id="{EF0C38C4-EEE9-CB9C-2BF8-C151CBF3672A}"/>
              </a:ext>
            </a:extLst>
          </p:cNvPr>
          <p:cNvPicPr>
            <a:picLocks/>
          </p:cNvPicPr>
          <p:nvPr/>
        </p:nvPicPr>
        <p:blipFill>
          <a:blip r:embed="rId3"/>
          <a:stretch>
            <a:fillRect/>
          </a:stretch>
        </p:blipFill>
        <p:spPr>
          <a:xfrm>
            <a:off x="388800" y="1599642"/>
            <a:ext cx="4784400" cy="2788000"/>
          </a:xfrm>
          <a:prstGeom prst="rect">
            <a:avLst/>
          </a:prstGeom>
        </p:spPr>
      </p:pic>
      <p:sp>
        <p:nvSpPr>
          <p:cNvPr id="6" name="テキスト プレースホルダー 2">
            <a:extLst>
              <a:ext uri="{FF2B5EF4-FFF2-40B4-BE49-F238E27FC236}">
                <a16:creationId xmlns:a16="http://schemas.microsoft.com/office/drawing/2014/main" id="{7CA89DE2-3A34-28AC-C215-DBCCB670BBE9}"/>
              </a:ext>
            </a:extLst>
          </p:cNvPr>
          <p:cNvSpPr txBox="1">
            <a:spLocks/>
          </p:cNvSpPr>
          <p:nvPr/>
        </p:nvSpPr>
        <p:spPr>
          <a:xfrm>
            <a:off x="358018" y="1126800"/>
            <a:ext cx="7382333"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b="1" dirty="0">
                <a:solidFill>
                  <a:schemeClr val="tx1">
                    <a:lumMod val="75000"/>
                    <a:lumOff val="25000"/>
                  </a:schemeClr>
                </a:solidFill>
              </a:rPr>
              <a:t>OP</a:t>
            </a:r>
            <a:r>
              <a:rPr lang="ja-JP" altLang="en-US" b="1" dirty="0">
                <a:solidFill>
                  <a:schemeClr val="tx1">
                    <a:lumMod val="75000"/>
                    <a:lumOff val="25000"/>
                  </a:schemeClr>
                </a:solidFill>
              </a:rPr>
              <a:t>リース消費税：未設定</a:t>
            </a:r>
            <a:endParaRPr lang="en-US" altLang="ja-JP" b="1" dirty="0">
              <a:solidFill>
                <a:schemeClr val="tx1">
                  <a:lumMod val="75000"/>
                  <a:lumOff val="25000"/>
                </a:schemeClr>
              </a:solidFill>
            </a:endParaRPr>
          </a:p>
          <a:p>
            <a:pPr>
              <a:lnSpc>
                <a:spcPct val="100000"/>
              </a:lnSpc>
              <a:buClr>
                <a:srgbClr val="F9BE00"/>
              </a:buClr>
            </a:pPr>
            <a:endParaRPr lang="en-US" altLang="ja-JP" b="1" dirty="0">
              <a:solidFill>
                <a:schemeClr val="tx1">
                  <a:lumMod val="75000"/>
                  <a:lumOff val="25000"/>
                </a:schemeClr>
              </a:solidFill>
            </a:endParaRPr>
          </a:p>
          <a:p>
            <a:pPr>
              <a:lnSpc>
                <a:spcPct val="100000"/>
              </a:lnSpc>
              <a:buClr>
                <a:srgbClr val="F9BE00"/>
              </a:buClr>
            </a:pPr>
            <a:endParaRPr lang="ja-JP" altLang="en-US" b="1"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144A9CBC-8591-47AB-5BC9-4DE683D9DC20}"/>
              </a:ext>
            </a:extLst>
          </p:cNvPr>
          <p:cNvSpPr txBox="1"/>
          <p:nvPr/>
        </p:nvSpPr>
        <p:spPr>
          <a:xfrm>
            <a:off x="271654" y="1382400"/>
            <a:ext cx="2392134" cy="246221"/>
          </a:xfrm>
          <a:prstGeom prst="rect">
            <a:avLst/>
          </a:prstGeom>
          <a:noFill/>
        </p:spPr>
        <p:txBody>
          <a:bodyPr wrap="square" rtlCol="0">
            <a:spAutoFit/>
          </a:bodyPr>
          <a:lstStyle/>
          <a:p>
            <a:r>
              <a:rPr lang="ja-JP" altLang="en-US" sz="1000" dirty="0">
                <a:solidFill>
                  <a:schemeClr val="tx1">
                    <a:lumMod val="75000"/>
                    <a:lumOff val="25000"/>
                  </a:schemeClr>
                </a:solidFill>
                <a:latin typeface="+mn-ea"/>
              </a:rPr>
              <a:t>「科目情報」画面</a:t>
            </a:r>
            <a:endParaRPr kumimoji="1" lang="ja-JP" altLang="en-US" sz="1000" dirty="0">
              <a:solidFill>
                <a:schemeClr val="tx1">
                  <a:lumMod val="75000"/>
                  <a:lumOff val="25000"/>
                </a:schemeClr>
              </a:solidFill>
              <a:latin typeface="+mn-ea"/>
            </a:endParaRPr>
          </a:p>
        </p:txBody>
      </p:sp>
      <p:sp>
        <p:nvSpPr>
          <p:cNvPr id="8" name="正方形/長方形 7">
            <a:extLst>
              <a:ext uri="{FF2B5EF4-FFF2-40B4-BE49-F238E27FC236}">
                <a16:creationId xmlns:a16="http://schemas.microsoft.com/office/drawing/2014/main" id="{AE4AA247-F71F-FFDB-6CAF-8AF531817146}"/>
              </a:ext>
            </a:extLst>
          </p:cNvPr>
          <p:cNvSpPr/>
          <p:nvPr/>
        </p:nvSpPr>
        <p:spPr>
          <a:xfrm>
            <a:off x="3240432" y="3820840"/>
            <a:ext cx="5220000" cy="43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59A897BF-1993-0500-5A37-C9197923364A}"/>
              </a:ext>
            </a:extLst>
          </p:cNvPr>
          <p:cNvSpPr/>
          <p:nvPr/>
        </p:nvSpPr>
        <p:spPr bwMode="auto">
          <a:xfrm>
            <a:off x="2685975" y="3883312"/>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pic>
        <p:nvPicPr>
          <p:cNvPr id="10" name="図 9">
            <a:extLst>
              <a:ext uri="{FF2B5EF4-FFF2-40B4-BE49-F238E27FC236}">
                <a16:creationId xmlns:a16="http://schemas.microsoft.com/office/drawing/2014/main" id="{14FC38C6-6E55-6E92-026F-BC8841DFA8B0}"/>
              </a:ext>
            </a:extLst>
          </p:cNvPr>
          <p:cNvPicPr>
            <a:picLocks noChangeAspect="1"/>
          </p:cNvPicPr>
          <p:nvPr/>
        </p:nvPicPr>
        <p:blipFill>
          <a:blip r:embed="rId4"/>
          <a:stretch>
            <a:fillRect/>
          </a:stretch>
        </p:blipFill>
        <p:spPr>
          <a:xfrm>
            <a:off x="3301200" y="3925240"/>
            <a:ext cx="5050800" cy="217350"/>
          </a:xfrm>
          <a:prstGeom prst="rect">
            <a:avLst/>
          </a:prstGeom>
          <a:ln>
            <a:solidFill>
              <a:schemeClr val="tx1"/>
            </a:solidFill>
          </a:ln>
        </p:spPr>
      </p:pic>
      <p:sp>
        <p:nvSpPr>
          <p:cNvPr id="13" name="タイトル 3">
            <a:extLst>
              <a:ext uri="{FF2B5EF4-FFF2-40B4-BE49-F238E27FC236}">
                <a16:creationId xmlns:a16="http://schemas.microsoft.com/office/drawing/2014/main" id="{2292A50C-D9A9-3798-A856-1475C7BFA43A}"/>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33AF855A-D567-43CD-8CE7-6A7BD8B7D464}"/>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40154405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9DB92-E76C-6809-E52B-3409C623DAD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C3A49D-9C11-A624-FF2A-45E3EFB8FBA1}"/>
              </a:ext>
            </a:extLst>
          </p:cNvPr>
          <p:cNvSpPr>
            <a:spLocks noGrp="1"/>
          </p:cNvSpPr>
          <p:nvPr>
            <p:ph type="sldNum" sz="quarter" idx="12"/>
          </p:nvPr>
        </p:nvSpPr>
        <p:spPr/>
        <p:txBody>
          <a:bodyPr/>
          <a:lstStyle/>
          <a:p>
            <a:fld id="{78AE49ED-73EF-499C-8307-28EB0E7CF529}" type="slidenum">
              <a:rPr kumimoji="1" lang="ja-JP" altLang="en-US" smtClean="0"/>
              <a:t>97</a:t>
            </a:fld>
            <a:endParaRPr kumimoji="1" lang="ja-JP" altLang="en-US" dirty="0"/>
          </a:p>
        </p:txBody>
      </p:sp>
      <p:sp>
        <p:nvSpPr>
          <p:cNvPr id="3" name="テキスト プレースホルダー 2">
            <a:extLst>
              <a:ext uri="{FF2B5EF4-FFF2-40B4-BE49-F238E27FC236}">
                <a16:creationId xmlns:a16="http://schemas.microsoft.com/office/drawing/2014/main" id="{04559861-90F7-186A-4FF7-FE5E75D42B22}"/>
              </a:ext>
            </a:extLst>
          </p:cNvPr>
          <p:cNvSpPr txBox="1">
            <a:spLocks/>
          </p:cNvSpPr>
          <p:nvPr/>
        </p:nvSpPr>
        <p:spPr>
          <a:xfrm>
            <a:off x="358018" y="1126800"/>
            <a:ext cx="7997582"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en-US" altLang="ja-JP" b="1" dirty="0">
                <a:solidFill>
                  <a:schemeClr val="tx1">
                    <a:lumMod val="75000"/>
                    <a:lumOff val="25000"/>
                  </a:schemeClr>
                </a:solidFill>
              </a:rPr>
              <a:t>OP</a:t>
            </a:r>
            <a:r>
              <a:rPr lang="ja-JP" altLang="en-US" b="1" dirty="0">
                <a:solidFill>
                  <a:schemeClr val="tx1">
                    <a:lumMod val="75000"/>
                    <a:lumOff val="25000"/>
                  </a:schemeClr>
                </a:solidFill>
              </a:rPr>
              <a:t>リース消費税：未設定の場合</a:t>
            </a:r>
            <a:endParaRPr lang="en-US" altLang="ja-JP" b="1" dirty="0">
              <a:solidFill>
                <a:schemeClr val="tx1">
                  <a:lumMod val="75000"/>
                  <a:lumOff val="25000"/>
                </a:schemeClr>
              </a:solidFill>
            </a:endParaRPr>
          </a:p>
          <a:p>
            <a:pPr>
              <a:lnSpc>
                <a:spcPts val="1900"/>
              </a:lnSpc>
              <a:buClr>
                <a:srgbClr val="F9BE00"/>
              </a:buClr>
            </a:pPr>
            <a:r>
              <a:rPr lang="ja-JP" altLang="en-US" b="1" dirty="0">
                <a:solidFill>
                  <a:schemeClr val="tx1">
                    <a:lumMod val="75000"/>
                    <a:lumOff val="25000"/>
                  </a:schemeClr>
                </a:solidFill>
              </a:rPr>
              <a:t>＜支払仕訳＞</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・リース料総額：</a:t>
            </a:r>
            <a:r>
              <a:rPr lang="en-US" altLang="ja-JP" b="1" dirty="0">
                <a:solidFill>
                  <a:schemeClr val="tx1">
                    <a:lumMod val="75000"/>
                    <a:lumOff val="25000"/>
                  </a:schemeClr>
                </a:solidFill>
              </a:rPr>
              <a:t>3,924,000</a:t>
            </a:r>
            <a:r>
              <a:rPr lang="ja-JP" altLang="en-US" b="1" dirty="0">
                <a:solidFill>
                  <a:schemeClr val="tx1">
                    <a:lumMod val="75000"/>
                    <a:lumOff val="25000"/>
                  </a:schemeClr>
                </a:solidFill>
              </a:rPr>
              <a:t>円　・リース料総額の割引現在価値：</a:t>
            </a:r>
            <a:r>
              <a:rPr lang="en-US" altLang="ja-JP" b="1" dirty="0">
                <a:solidFill>
                  <a:schemeClr val="tx1">
                    <a:lumMod val="75000"/>
                    <a:lumOff val="25000"/>
                  </a:schemeClr>
                </a:solidFill>
              </a:rPr>
              <a:t>3,478,387</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・リース料支払時（１回目）　支払リース料：</a:t>
            </a:r>
            <a:r>
              <a:rPr lang="en-US" altLang="ja-JP" b="1" dirty="0">
                <a:solidFill>
                  <a:schemeClr val="tx1">
                    <a:lumMod val="75000"/>
                    <a:lumOff val="25000"/>
                  </a:schemeClr>
                </a:solidFill>
              </a:rPr>
              <a:t>109,000</a:t>
            </a:r>
            <a:r>
              <a:rPr lang="ja-JP" altLang="en-US" b="1" dirty="0">
                <a:solidFill>
                  <a:schemeClr val="tx1">
                    <a:lumMod val="75000"/>
                    <a:lumOff val="25000"/>
                  </a:schemeClr>
                </a:solidFill>
              </a:rPr>
              <a:t>円、消費税額：</a:t>
            </a:r>
            <a:r>
              <a:rPr lang="en-US" altLang="ja-JP" b="1" dirty="0">
                <a:solidFill>
                  <a:schemeClr val="tx1">
                    <a:lumMod val="75000"/>
                    <a:lumOff val="25000"/>
                  </a:schemeClr>
                </a:solidFill>
              </a:rPr>
              <a:t>10,900</a:t>
            </a:r>
            <a:r>
              <a:rPr lang="ja-JP" altLang="en-US" b="1" dirty="0">
                <a:solidFill>
                  <a:schemeClr val="tx1">
                    <a:lumMod val="75000"/>
                    <a:lumOff val="25000"/>
                  </a:schemeClr>
                </a:solidFill>
              </a:rPr>
              <a:t>円、利息額：</a:t>
            </a:r>
            <a:r>
              <a:rPr lang="en-US" altLang="ja-JP" b="1" dirty="0">
                <a:solidFill>
                  <a:schemeClr val="tx1">
                    <a:lumMod val="75000"/>
                    <a:lumOff val="25000"/>
                  </a:schemeClr>
                </a:solidFill>
              </a:rPr>
              <a:t>23,189</a:t>
            </a:r>
            <a:r>
              <a:rPr lang="ja-JP" altLang="en-US" b="1" dirty="0">
                <a:solidFill>
                  <a:schemeClr val="tx1">
                    <a:lumMod val="75000"/>
                    <a:lumOff val="25000"/>
                  </a:schemeClr>
                </a:solidFill>
              </a:rPr>
              <a:t>円、</a:t>
            </a:r>
            <a:endParaRPr lang="en-US" altLang="ja-JP" b="1" dirty="0">
              <a:solidFill>
                <a:schemeClr val="tx1">
                  <a:lumMod val="75000"/>
                  <a:lumOff val="25000"/>
                </a:schemeClr>
              </a:solidFill>
            </a:endParaRPr>
          </a:p>
          <a:p>
            <a:pPr>
              <a:lnSpc>
                <a:spcPct val="100000"/>
              </a:lnSpc>
              <a:buClr>
                <a:srgbClr val="F9BE00"/>
              </a:buClr>
            </a:pPr>
            <a:r>
              <a:rPr lang="ja-JP" altLang="en-US" b="1" dirty="0">
                <a:solidFill>
                  <a:schemeClr val="tx1">
                    <a:lumMod val="75000"/>
                    <a:lumOff val="25000"/>
                  </a:schemeClr>
                </a:solidFill>
              </a:rPr>
              <a:t>　　　　　　　　　　　　　　　債務分：</a:t>
            </a:r>
            <a:r>
              <a:rPr lang="en-US" altLang="ja-JP" b="1" dirty="0">
                <a:solidFill>
                  <a:schemeClr val="tx1">
                    <a:lumMod val="75000"/>
                    <a:lumOff val="25000"/>
                  </a:schemeClr>
                </a:solidFill>
              </a:rPr>
              <a:t>85,811</a:t>
            </a:r>
            <a:r>
              <a:rPr lang="ja-JP" altLang="en-US" b="1" dirty="0">
                <a:solidFill>
                  <a:schemeClr val="tx1">
                    <a:lumMod val="75000"/>
                    <a:lumOff val="25000"/>
                  </a:schemeClr>
                </a:solidFill>
              </a:rPr>
              <a:t>円</a:t>
            </a:r>
          </a:p>
          <a:p>
            <a:pPr>
              <a:lnSpc>
                <a:spcPct val="100000"/>
              </a:lnSpc>
              <a:buClr>
                <a:srgbClr val="F9BE00"/>
              </a:buClr>
            </a:pPr>
            <a:endParaRPr lang="en-US" altLang="ja-JP" b="1" dirty="0">
              <a:solidFill>
                <a:schemeClr val="tx1">
                  <a:lumMod val="75000"/>
                  <a:lumOff val="25000"/>
                </a:schemeClr>
              </a:solidFill>
            </a:endParaRPr>
          </a:p>
        </p:txBody>
      </p:sp>
      <p:pic>
        <p:nvPicPr>
          <p:cNvPr id="6" name="図 5">
            <a:extLst>
              <a:ext uri="{FF2B5EF4-FFF2-40B4-BE49-F238E27FC236}">
                <a16:creationId xmlns:a16="http://schemas.microsoft.com/office/drawing/2014/main" id="{FA47DF90-ED39-1563-2FC6-AA35D7F5C290}"/>
              </a:ext>
            </a:extLst>
          </p:cNvPr>
          <p:cNvPicPr>
            <a:picLocks/>
          </p:cNvPicPr>
          <p:nvPr/>
        </p:nvPicPr>
        <p:blipFill>
          <a:blip r:embed="rId3"/>
          <a:stretch>
            <a:fillRect/>
          </a:stretch>
        </p:blipFill>
        <p:spPr>
          <a:xfrm>
            <a:off x="468000" y="2174400"/>
            <a:ext cx="7884000" cy="2520000"/>
          </a:xfrm>
          <a:prstGeom prst="rect">
            <a:avLst/>
          </a:prstGeom>
          <a:ln>
            <a:solidFill>
              <a:schemeClr val="tx1"/>
            </a:solidFill>
          </a:ln>
        </p:spPr>
      </p:pic>
      <p:sp>
        <p:nvSpPr>
          <p:cNvPr id="9" name="タイトル 3">
            <a:extLst>
              <a:ext uri="{FF2B5EF4-FFF2-40B4-BE49-F238E27FC236}">
                <a16:creationId xmlns:a16="http://schemas.microsoft.com/office/drawing/2014/main" id="{FAEE7AB2-6526-956D-0FCC-FB9AFE7DF66C}"/>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⑤．</a:t>
            </a:r>
            <a:r>
              <a:rPr lang="ja-JP" altLang="en-US" sz="1600" kern="100" dirty="0">
                <a:latin typeface="+mn-ea"/>
                <a:cs typeface="Times New Roman" panose="02020603050405020304" pitchFamily="18" charset="0"/>
              </a:rPr>
              <a:t>オペレーティングリースの場合、消費税計上タイミングの変更</a:t>
            </a:r>
            <a:endParaRPr kumimoji="1" lang="ja-JP" altLang="en-US" sz="1800" dirty="0"/>
          </a:p>
        </p:txBody>
      </p:sp>
      <p:sp>
        <p:nvSpPr>
          <p:cNvPr id="4" name="フッター プレースホルダー 4">
            <a:extLst>
              <a:ext uri="{FF2B5EF4-FFF2-40B4-BE49-F238E27FC236}">
                <a16:creationId xmlns:a16="http://schemas.microsoft.com/office/drawing/2014/main" id="{A9CB515D-EAA1-9ED0-96D6-3AB58AC329B6}"/>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18820353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D3361-45E7-C122-D1F7-678DD1B9D4C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D1D1171-8AFA-DD61-F812-BB96A236A53E}"/>
              </a:ext>
            </a:extLst>
          </p:cNvPr>
          <p:cNvSpPr>
            <a:spLocks noGrp="1"/>
          </p:cNvSpPr>
          <p:nvPr>
            <p:ph type="sldNum" sz="quarter" idx="12"/>
          </p:nvPr>
        </p:nvSpPr>
        <p:spPr/>
        <p:txBody>
          <a:bodyPr/>
          <a:lstStyle/>
          <a:p>
            <a:fld id="{78AE49ED-73EF-499C-8307-28EB0E7CF529}" type="slidenum">
              <a:rPr kumimoji="1" lang="ja-JP" altLang="en-US" smtClean="0"/>
              <a:t>98</a:t>
            </a:fld>
            <a:endParaRPr kumimoji="1" lang="ja-JP" altLang="en-US" dirty="0"/>
          </a:p>
        </p:txBody>
      </p:sp>
      <p:sp>
        <p:nvSpPr>
          <p:cNvPr id="3" name="テキスト プレースホルダー 2">
            <a:extLst>
              <a:ext uri="{FF2B5EF4-FFF2-40B4-BE49-F238E27FC236}">
                <a16:creationId xmlns:a16="http://schemas.microsoft.com/office/drawing/2014/main" id="{990905AC-1BA7-007E-0748-AEBA397F9859}"/>
              </a:ext>
            </a:extLst>
          </p:cNvPr>
          <p:cNvSpPr>
            <a:spLocks noGrp="1"/>
          </p:cNvSpPr>
          <p:nvPr>
            <p:ph type="body" sz="quarter" idx="14"/>
          </p:nvPr>
        </p:nvSpPr>
        <p:spPr>
          <a:xfrm>
            <a:off x="358774" y="1224000"/>
            <a:ext cx="8569709" cy="3744416"/>
          </a:xfrm>
        </p:spPr>
        <p:txBody>
          <a:bodyPr/>
          <a:lstStyle/>
          <a:p>
            <a:pPr marL="180000" indent="-457200">
              <a:lnSpc>
                <a:spcPct val="100000"/>
              </a:lnSpc>
            </a:pPr>
            <a:r>
              <a:rPr lang="ja-JP" altLang="en-US" b="1" dirty="0">
                <a:solidFill>
                  <a:srgbClr val="FFC000"/>
                </a:solidFill>
              </a:rPr>
              <a:t>■</a:t>
            </a:r>
            <a:r>
              <a:rPr lang="ja-JP" altLang="en-US" b="1" dirty="0">
                <a:solidFill>
                  <a:schemeClr val="tx2"/>
                </a:solidFill>
              </a:rPr>
              <a:t>機能概要</a:t>
            </a:r>
            <a:endParaRPr lang="en-US" altLang="ja-JP" b="1" dirty="0">
              <a:solidFill>
                <a:schemeClr val="tx2"/>
              </a:solidFill>
            </a:endParaRPr>
          </a:p>
          <a:p>
            <a:pPr marL="180000">
              <a:lnSpc>
                <a:spcPct val="100000"/>
              </a:lnSpc>
            </a:pPr>
            <a:r>
              <a:rPr lang="ja-JP" altLang="en-US" dirty="0"/>
              <a:t>残価保証額の設定がある所有権移転外ファイナンスリースについて、任意の残存価額を設定できるよう対応しました</a:t>
            </a:r>
            <a:endParaRPr lang="en-US" altLang="ja-JP" dirty="0">
              <a:solidFill>
                <a:prstClr val="black"/>
              </a:solidFill>
            </a:endParaRPr>
          </a:p>
          <a:p>
            <a:pPr>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背景</a:t>
            </a:r>
            <a:endParaRPr lang="en-US" altLang="ja-JP" b="1" dirty="0">
              <a:solidFill>
                <a:schemeClr val="tx2"/>
              </a:solidFill>
            </a:endParaRPr>
          </a:p>
          <a:p>
            <a:pPr marL="180000">
              <a:lnSpc>
                <a:spcPct val="100000"/>
              </a:lnSpc>
            </a:pPr>
            <a:r>
              <a:rPr lang="ja-JP" altLang="en-US" dirty="0"/>
              <a:t>会計基準第</a:t>
            </a:r>
            <a:r>
              <a:rPr lang="en-US" altLang="ja-JP" dirty="0"/>
              <a:t>38</a:t>
            </a:r>
            <a:r>
              <a:rPr lang="ja-JP" altLang="en-US" dirty="0"/>
              <a:t>項では、所有権移転外ファイナンスリースの使用権資産は、原則としてリース期間を耐用年数とし、残存価額はゼロとするとされています</a:t>
            </a:r>
            <a:endParaRPr lang="en-US" altLang="ja-JP" dirty="0"/>
          </a:p>
          <a:p>
            <a:pPr marL="180000">
              <a:lnSpc>
                <a:spcPct val="100000"/>
              </a:lnSpc>
            </a:pPr>
            <a:r>
              <a:rPr lang="ja-JP" altLang="en-US" dirty="0"/>
              <a:t>また、会計基準</a:t>
            </a:r>
            <a:r>
              <a:rPr lang="en-US" altLang="ja-JP" dirty="0"/>
              <a:t>BC</a:t>
            </a:r>
            <a:r>
              <a:rPr lang="ja-JP" altLang="en-US" dirty="0"/>
              <a:t>第</a:t>
            </a:r>
            <a:r>
              <a:rPr lang="en-US" altLang="ja-JP" dirty="0"/>
              <a:t>48</a:t>
            </a:r>
            <a:r>
              <a:rPr lang="ja-JP" altLang="en-US" dirty="0"/>
              <a:t>項では、残価保証額はリース料の一部として扱うため、残存価額とする従来の取扱いは廃止されています</a:t>
            </a:r>
            <a:endParaRPr lang="en-US" altLang="ja-JP" dirty="0"/>
          </a:p>
          <a:p>
            <a:pPr marL="180000">
              <a:lnSpc>
                <a:spcPct val="100000"/>
              </a:lnSpc>
            </a:pPr>
            <a:endParaRPr lang="en-US" altLang="ja-JP" b="1" dirty="0">
              <a:solidFill>
                <a:schemeClr val="tx2"/>
              </a:solidFill>
            </a:endParaRPr>
          </a:p>
          <a:p>
            <a:pPr>
              <a:lnSpc>
                <a:spcPct val="100000"/>
              </a:lnSpc>
            </a:pPr>
            <a:r>
              <a:rPr lang="ja-JP" altLang="en-US" b="1" dirty="0">
                <a:solidFill>
                  <a:srgbClr val="FFC000"/>
                </a:solidFill>
              </a:rPr>
              <a:t>■</a:t>
            </a:r>
            <a:r>
              <a:rPr lang="ja-JP" altLang="en-US" b="1" dirty="0">
                <a:solidFill>
                  <a:schemeClr val="tx2"/>
                </a:solidFill>
              </a:rPr>
              <a:t>効果</a:t>
            </a:r>
            <a:endParaRPr lang="en-US" altLang="ja-JP" b="1" dirty="0">
              <a:solidFill>
                <a:schemeClr val="tx2"/>
              </a:solidFill>
            </a:endParaRPr>
          </a:p>
          <a:p>
            <a:pPr marL="180000">
              <a:lnSpc>
                <a:spcPct val="100000"/>
              </a:lnSpc>
            </a:pPr>
            <a:r>
              <a:rPr lang="ja-JP" altLang="en-US" dirty="0"/>
              <a:t>会計基準に沿った適切な減価償却計算に対応しつつ、必要に応じた残存価額の設定が可能となります</a:t>
            </a:r>
            <a:endParaRPr lang="en-US" altLang="ja-JP" dirty="0"/>
          </a:p>
          <a:p>
            <a:pPr marL="180000">
              <a:lnSpc>
                <a:spcPct val="100000"/>
              </a:lnSpc>
            </a:pPr>
            <a:r>
              <a:rPr lang="ja-JP" altLang="en-US" dirty="0"/>
              <a:t>実務上の運用に柔軟に対応できることで、処理の正確性と利便性の向上につながります</a:t>
            </a:r>
            <a:endParaRPr kumimoji="1" lang="ja-JP" altLang="en-US" dirty="0"/>
          </a:p>
          <a:p>
            <a:pPr>
              <a:lnSpc>
                <a:spcPct val="100000"/>
              </a:lnSpc>
            </a:pPr>
            <a:endParaRPr kumimoji="1" lang="ja-JP" altLang="en-US" dirty="0"/>
          </a:p>
        </p:txBody>
      </p:sp>
      <p:sp>
        <p:nvSpPr>
          <p:cNvPr id="8" name="タイトル 3">
            <a:extLst>
              <a:ext uri="{FF2B5EF4-FFF2-40B4-BE49-F238E27FC236}">
                <a16:creationId xmlns:a16="http://schemas.microsoft.com/office/drawing/2014/main" id="{5E9B2E69-80AF-3484-C2FE-3259063CB4EC}"/>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⑥．</a:t>
            </a:r>
            <a:r>
              <a:rPr lang="ja-JP" altLang="en-US" sz="1600" kern="100" dirty="0">
                <a:latin typeface="+mn-ea"/>
                <a:cs typeface="Times New Roman" panose="02020603050405020304" pitchFamily="18" charset="0"/>
              </a:rPr>
              <a:t>残価保証額の設定があるリースについて任意の残存価額の設定対応</a:t>
            </a:r>
            <a:endParaRPr kumimoji="1" lang="ja-JP" altLang="en-US" sz="1800" dirty="0"/>
          </a:p>
        </p:txBody>
      </p:sp>
      <p:sp>
        <p:nvSpPr>
          <p:cNvPr id="4" name="フッター プレースホルダー 4">
            <a:extLst>
              <a:ext uri="{FF2B5EF4-FFF2-40B4-BE49-F238E27FC236}">
                <a16:creationId xmlns:a16="http://schemas.microsoft.com/office/drawing/2014/main" id="{D14061EF-9739-5496-AD94-B736A34E9A3A}"/>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Tree>
    <p:extLst>
      <p:ext uri="{BB962C8B-B14F-4D97-AF65-F5344CB8AC3E}">
        <p14:creationId xmlns:p14="http://schemas.microsoft.com/office/powerpoint/2010/main" val="3212361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748B-5FE8-0E32-6943-08F248ECFA9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4EFFC-620B-EDCE-DC09-926CF48A40C5}"/>
              </a:ext>
            </a:extLst>
          </p:cNvPr>
          <p:cNvSpPr>
            <a:spLocks noGrp="1"/>
          </p:cNvSpPr>
          <p:nvPr>
            <p:ph type="sldNum" sz="quarter" idx="12"/>
          </p:nvPr>
        </p:nvSpPr>
        <p:spPr/>
        <p:txBody>
          <a:bodyPr/>
          <a:lstStyle/>
          <a:p>
            <a:fld id="{78AE49ED-73EF-499C-8307-28EB0E7CF529}" type="slidenum">
              <a:rPr kumimoji="1" lang="ja-JP" altLang="en-US" smtClean="0"/>
              <a:t>99</a:t>
            </a:fld>
            <a:endParaRPr kumimoji="1" lang="ja-JP" altLang="en-US" dirty="0"/>
          </a:p>
        </p:txBody>
      </p:sp>
      <p:pic>
        <p:nvPicPr>
          <p:cNvPr id="8" name="図 7">
            <a:extLst>
              <a:ext uri="{FF2B5EF4-FFF2-40B4-BE49-F238E27FC236}">
                <a16:creationId xmlns:a16="http://schemas.microsoft.com/office/drawing/2014/main" id="{CFA9AA2B-6163-BFE2-BD2F-615280FEF6C5}"/>
              </a:ext>
            </a:extLst>
          </p:cNvPr>
          <p:cNvPicPr>
            <a:picLocks noChangeAspect="1"/>
          </p:cNvPicPr>
          <p:nvPr/>
        </p:nvPicPr>
        <p:blipFill>
          <a:blip r:embed="rId3"/>
          <a:stretch>
            <a:fillRect/>
          </a:stretch>
        </p:blipFill>
        <p:spPr>
          <a:xfrm>
            <a:off x="410400" y="1360334"/>
            <a:ext cx="5363809" cy="3352381"/>
          </a:xfrm>
          <a:prstGeom prst="rect">
            <a:avLst/>
          </a:prstGeom>
        </p:spPr>
      </p:pic>
      <p:sp>
        <p:nvSpPr>
          <p:cNvPr id="9" name="テキスト プレースホルダー 2">
            <a:extLst>
              <a:ext uri="{FF2B5EF4-FFF2-40B4-BE49-F238E27FC236}">
                <a16:creationId xmlns:a16="http://schemas.microsoft.com/office/drawing/2014/main" id="{660374DE-AB8C-2804-3555-FAD359BE37E5}"/>
              </a:ext>
            </a:extLst>
          </p:cNvPr>
          <p:cNvSpPr txBox="1">
            <a:spLocks/>
          </p:cNvSpPr>
          <p:nvPr/>
        </p:nvSpPr>
        <p:spPr>
          <a:xfrm>
            <a:off x="251520" y="1126800"/>
            <a:ext cx="756084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dirty="0">
                <a:solidFill>
                  <a:schemeClr val="tx1">
                    <a:lumMod val="75000"/>
                    <a:lumOff val="25000"/>
                  </a:schemeClr>
                </a:solidFill>
              </a:rPr>
              <a:t>　</a:t>
            </a:r>
            <a:r>
              <a:rPr lang="ja-JP" altLang="en-US" sz="1000" b="1" u="sng" dirty="0">
                <a:solidFill>
                  <a:schemeClr val="tx1">
                    <a:lumMod val="75000"/>
                    <a:lumOff val="25000"/>
                  </a:schemeClr>
                </a:solidFill>
              </a:rPr>
              <a:t>物件画面</a:t>
            </a:r>
            <a:endParaRPr lang="en-US" altLang="ja-JP" sz="1000" b="1" u="sng" dirty="0">
              <a:solidFill>
                <a:schemeClr val="tx1">
                  <a:lumMod val="75000"/>
                  <a:lumOff val="25000"/>
                </a:schemeClr>
              </a:solidFill>
            </a:endParaRPr>
          </a:p>
          <a:p>
            <a:pPr>
              <a:lnSpc>
                <a:spcPts val="1900"/>
              </a:lnSpc>
              <a:buClr>
                <a:srgbClr val="F9BE00"/>
              </a:buClr>
            </a:pPr>
            <a:endParaRPr lang="en-US" altLang="ja-JP" sz="1050" dirty="0">
              <a:solidFill>
                <a:schemeClr val="tx1">
                  <a:lumMod val="75000"/>
                  <a:lumOff val="25000"/>
                </a:schemeClr>
              </a:solidFill>
            </a:endParaRPr>
          </a:p>
        </p:txBody>
      </p:sp>
      <p:sp>
        <p:nvSpPr>
          <p:cNvPr id="10" name="正方形/長方形 9">
            <a:extLst>
              <a:ext uri="{FF2B5EF4-FFF2-40B4-BE49-F238E27FC236}">
                <a16:creationId xmlns:a16="http://schemas.microsoft.com/office/drawing/2014/main" id="{38C1BCD5-1C0B-A621-BA73-EB92F8D8C719}"/>
              </a:ext>
            </a:extLst>
          </p:cNvPr>
          <p:cNvSpPr/>
          <p:nvPr/>
        </p:nvSpPr>
        <p:spPr>
          <a:xfrm>
            <a:off x="4788024" y="1973624"/>
            <a:ext cx="3420380" cy="61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2 (枠付き) 7">
            <a:extLst>
              <a:ext uri="{FF2B5EF4-FFF2-40B4-BE49-F238E27FC236}">
                <a16:creationId xmlns:a16="http://schemas.microsoft.com/office/drawing/2014/main" id="{E325808C-8C58-3991-5467-D90BE876B0EC}"/>
              </a:ext>
            </a:extLst>
          </p:cNvPr>
          <p:cNvSpPr/>
          <p:nvPr/>
        </p:nvSpPr>
        <p:spPr>
          <a:xfrm>
            <a:off x="6263412" y="2751770"/>
            <a:ext cx="1925980" cy="432000"/>
          </a:xfrm>
          <a:prstGeom prst="borderCallout2">
            <a:avLst>
              <a:gd name="adj1" fmla="val 37184"/>
              <a:gd name="adj2" fmla="val -828"/>
              <a:gd name="adj3" fmla="val 14289"/>
              <a:gd name="adj4" fmla="val -13718"/>
              <a:gd name="adj5" fmla="val -38476"/>
              <a:gd name="adj6" fmla="val -3298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t>残価保証額</a:t>
            </a:r>
            <a:r>
              <a:rPr kumimoji="1" lang="ja-JP" altLang="en-US" sz="900" dirty="0"/>
              <a:t>を設定します</a:t>
            </a:r>
          </a:p>
        </p:txBody>
      </p:sp>
      <p:sp>
        <p:nvSpPr>
          <p:cNvPr id="12" name="矢印: 右 11">
            <a:extLst>
              <a:ext uri="{FF2B5EF4-FFF2-40B4-BE49-F238E27FC236}">
                <a16:creationId xmlns:a16="http://schemas.microsoft.com/office/drawing/2014/main" id="{84937C30-1269-F640-DDED-0EB7DDFCEA30}"/>
              </a:ext>
            </a:extLst>
          </p:cNvPr>
          <p:cNvSpPr/>
          <p:nvPr/>
        </p:nvSpPr>
        <p:spPr bwMode="auto">
          <a:xfrm>
            <a:off x="4174405" y="2112383"/>
            <a:ext cx="505607" cy="280014"/>
          </a:xfrm>
          <a:prstGeom prst="rightArrow">
            <a:avLst/>
          </a:prstGeom>
          <a:solidFill>
            <a:srgbClr val="FF0000"/>
          </a:solidFill>
          <a:ln w="9525">
            <a:solidFill>
              <a:schemeClr val="tx1">
                <a:lumMod val="50000"/>
                <a:lumOff val="50000"/>
              </a:schemeClr>
            </a:solidFill>
            <a:round/>
            <a:headEnd/>
            <a:tailEnd/>
          </a:ln>
          <a:effectLst/>
        </p:spPr>
        <p:txBody>
          <a:bodyPr wrap="none" rtlCol="0" anchor="t"/>
          <a:lstStyle/>
          <a:p>
            <a:pPr algn="ctr"/>
            <a:endParaRPr kumimoji="1" lang="ja-JP" altLang="en-US" sz="1200" dirty="0">
              <a:solidFill>
                <a:schemeClr val="tx1"/>
              </a:solidFill>
              <a:latin typeface="メイリオ" pitchFamily="50" charset="-128"/>
              <a:ea typeface="メイリオ" pitchFamily="50" charset="-128"/>
              <a:cs typeface="メイリオ" pitchFamily="50" charset="-128"/>
            </a:endParaRPr>
          </a:p>
        </p:txBody>
      </p:sp>
      <p:pic>
        <p:nvPicPr>
          <p:cNvPr id="13" name="図 12">
            <a:extLst>
              <a:ext uri="{FF2B5EF4-FFF2-40B4-BE49-F238E27FC236}">
                <a16:creationId xmlns:a16="http://schemas.microsoft.com/office/drawing/2014/main" id="{4C534569-A999-1B87-AD0A-870065BE64A0}"/>
              </a:ext>
            </a:extLst>
          </p:cNvPr>
          <p:cNvPicPr>
            <a:picLocks noChangeAspect="1"/>
          </p:cNvPicPr>
          <p:nvPr/>
        </p:nvPicPr>
        <p:blipFill>
          <a:blip r:embed="rId4"/>
          <a:stretch>
            <a:fillRect/>
          </a:stretch>
        </p:blipFill>
        <p:spPr>
          <a:xfrm>
            <a:off x="4823503" y="2045633"/>
            <a:ext cx="3370225" cy="468790"/>
          </a:xfrm>
          <a:prstGeom prst="rect">
            <a:avLst/>
          </a:prstGeom>
          <a:ln>
            <a:solidFill>
              <a:schemeClr val="tx1"/>
            </a:solidFill>
          </a:ln>
        </p:spPr>
      </p:pic>
      <p:sp>
        <p:nvSpPr>
          <p:cNvPr id="7" name="タイトル 3">
            <a:extLst>
              <a:ext uri="{FF2B5EF4-FFF2-40B4-BE49-F238E27FC236}">
                <a16:creationId xmlns:a16="http://schemas.microsoft.com/office/drawing/2014/main" id="{283BEDB6-58CD-E945-0383-8333F4CED3FA}"/>
              </a:ext>
            </a:extLst>
          </p:cNvPr>
          <p:cNvSpPr>
            <a:spLocks noGrp="1"/>
          </p:cNvSpPr>
          <p:nvPr>
            <p:ph type="title"/>
          </p:nvPr>
        </p:nvSpPr>
        <p:spPr>
          <a:xfrm>
            <a:off x="358775" y="267494"/>
            <a:ext cx="7093545" cy="584267"/>
          </a:xfrm>
          <a:noFill/>
        </p:spPr>
        <p:txBody>
          <a:bodyPr/>
          <a:lstStyle/>
          <a:p>
            <a:r>
              <a:rPr kumimoji="1" lang="en-US" altLang="ja-JP" sz="2400" dirty="0" err="1"/>
              <a:t>SuperStream</a:t>
            </a:r>
            <a:r>
              <a:rPr kumimoji="1" lang="en-US" altLang="ja-JP" sz="2400" dirty="0"/>
              <a:t>-NX </a:t>
            </a:r>
            <a:r>
              <a:rPr lang="ja-JP" altLang="en-US" sz="2400" dirty="0"/>
              <a:t>固定資産管理</a:t>
            </a:r>
            <a:r>
              <a:rPr kumimoji="1" lang="ja-JP" altLang="en-US" sz="2400" dirty="0"/>
              <a:t> </a:t>
            </a:r>
            <a:r>
              <a:rPr kumimoji="1" lang="ja-JP" altLang="en-US" sz="1800" dirty="0"/>
              <a:t>新リース会計基準対応</a:t>
            </a:r>
            <a:br>
              <a:rPr kumimoji="1" lang="ja-JP" altLang="en-US" dirty="0"/>
            </a:br>
            <a:r>
              <a:rPr lang="ja-JP" altLang="en-US" sz="1800" dirty="0"/>
              <a:t>４．フェーズ</a:t>
            </a:r>
            <a:r>
              <a:rPr lang="en-US" altLang="ja-JP" sz="1800" dirty="0"/>
              <a:t>1</a:t>
            </a:r>
            <a:r>
              <a:rPr lang="ja-JP" altLang="en-US" sz="1800" dirty="0"/>
              <a:t>での</a:t>
            </a:r>
            <a:r>
              <a:rPr lang="en-US" altLang="ja-JP" sz="1800" dirty="0"/>
              <a:t>NXFA</a:t>
            </a:r>
            <a:r>
              <a:rPr lang="ja-JP" altLang="en-US" sz="1800" dirty="0"/>
              <a:t>における借手リース会計実現内容</a:t>
            </a:r>
            <a:br>
              <a:rPr lang="en-US" altLang="ja-JP" sz="1800" dirty="0"/>
            </a:br>
            <a:r>
              <a:rPr lang="en-US" altLang="ja-JP" sz="1600" dirty="0"/>
              <a:t> </a:t>
            </a:r>
            <a:r>
              <a:rPr lang="ja-JP" altLang="en-US" sz="1600" dirty="0"/>
              <a:t>⑥．</a:t>
            </a:r>
            <a:r>
              <a:rPr lang="ja-JP" altLang="en-US" sz="1600" kern="100" dirty="0">
                <a:latin typeface="+mn-ea"/>
                <a:cs typeface="Times New Roman" panose="02020603050405020304" pitchFamily="18" charset="0"/>
              </a:rPr>
              <a:t>残価保証額の設定があるリースについて任意の残存価額の設定対応</a:t>
            </a:r>
            <a:endParaRPr kumimoji="1" lang="ja-JP" altLang="en-US" sz="1800" dirty="0"/>
          </a:p>
        </p:txBody>
      </p:sp>
      <p:sp>
        <p:nvSpPr>
          <p:cNvPr id="3" name="フッター プレースホルダー 4">
            <a:extLst>
              <a:ext uri="{FF2B5EF4-FFF2-40B4-BE49-F238E27FC236}">
                <a16:creationId xmlns:a16="http://schemas.microsoft.com/office/drawing/2014/main" id="{3F972E19-EF93-B6C0-2A33-F1E07592F962}"/>
              </a:ext>
            </a:extLst>
          </p:cNvPr>
          <p:cNvSpPr>
            <a:spLocks noGrp="1"/>
          </p:cNvSpPr>
          <p:nvPr>
            <p:ph type="ftr" sz="quarter" idx="3"/>
          </p:nvPr>
        </p:nvSpPr>
        <p:spPr>
          <a:xfrm>
            <a:off x="358775" y="4803998"/>
            <a:ext cx="2160000" cy="135000"/>
          </a:xfrm>
        </p:spPr>
        <p:txBody>
          <a:bodyPr/>
          <a:lstStyle/>
          <a:p>
            <a:r>
              <a:rPr lang="en-US" altLang="ja-JP" dirty="0"/>
              <a:t>©2026 Canon IT Solutions Inc. All rights reserved.</a:t>
            </a:r>
            <a:endParaRPr lang="ja-JP" altLang="en-US" dirty="0"/>
          </a:p>
        </p:txBody>
      </p:sp>
      <p:sp>
        <p:nvSpPr>
          <p:cNvPr id="6" name="正方形/長方形 5">
            <a:extLst>
              <a:ext uri="{FF2B5EF4-FFF2-40B4-BE49-F238E27FC236}">
                <a16:creationId xmlns:a16="http://schemas.microsoft.com/office/drawing/2014/main" id="{330F71A8-F163-F1D9-5439-8407F759CB4C}"/>
              </a:ext>
            </a:extLst>
          </p:cNvPr>
          <p:cNvSpPr/>
          <p:nvPr/>
        </p:nvSpPr>
        <p:spPr>
          <a:xfrm>
            <a:off x="683568" y="1364089"/>
            <a:ext cx="1800200" cy="915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
        <p:nvSpPr>
          <p:cNvPr id="15" name="正方形/長方形 14">
            <a:extLst>
              <a:ext uri="{FF2B5EF4-FFF2-40B4-BE49-F238E27FC236}">
                <a16:creationId xmlns:a16="http://schemas.microsoft.com/office/drawing/2014/main" id="{0982D8B5-022A-6D8D-6101-25A19CE089B1}"/>
              </a:ext>
            </a:extLst>
          </p:cNvPr>
          <p:cNvSpPr/>
          <p:nvPr/>
        </p:nvSpPr>
        <p:spPr>
          <a:xfrm>
            <a:off x="4662000" y="1489600"/>
            <a:ext cx="648000" cy="8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dirty="0"/>
          </a:p>
        </p:txBody>
      </p:sp>
    </p:spTree>
    <p:extLst>
      <p:ext uri="{BB962C8B-B14F-4D97-AF65-F5344CB8AC3E}">
        <p14:creationId xmlns:p14="http://schemas.microsoft.com/office/powerpoint/2010/main" val="3364088755"/>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2"/>
          </a:solidFill>
        </a:ln>
      </a:spPr>
      <a:bodyPr rtlCol="0" anchor="ctr"/>
      <a:lstStyle>
        <a:defPPr algn="ct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17594</Words>
  <Application>Microsoft Office PowerPoint</Application>
  <PresentationFormat>画面に合わせる (16:9)</PresentationFormat>
  <Paragraphs>2088</Paragraphs>
  <Slides>135</Slides>
  <Notes>134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135</vt:i4>
      </vt:variant>
    </vt:vector>
  </HeadingPairs>
  <TitlesOfParts>
    <vt:vector size="146" baseType="lpstr">
      <vt:lpstr>-apple-system</vt:lpstr>
      <vt:lpstr>BIZ UDゴシック</vt:lpstr>
      <vt:lpstr>Meiryo UI</vt:lpstr>
      <vt:lpstr>メイリオ</vt:lpstr>
      <vt:lpstr>メイリオ</vt:lpstr>
      <vt:lpstr>游明朝</vt:lpstr>
      <vt:lpstr>Arial</vt:lpstr>
      <vt:lpstr>Calibri</vt:lpstr>
      <vt:lpstr>Segoe UI</vt:lpstr>
      <vt:lpstr>Wingdings</vt:lpstr>
      <vt:lpstr>Office ​​テーマ</vt:lpstr>
      <vt:lpstr>PowerPoint プレゼンテーション</vt:lpstr>
      <vt:lpstr>PowerPoint プレゼンテーション</vt:lpstr>
      <vt:lpstr>01 SuperStream-NX 電債管理システム 手形の廃止と電債管理システムについて</vt:lpstr>
      <vt:lpstr>PowerPoint プレゼンテーション</vt:lpstr>
      <vt:lpstr>SuperStream-NX 電債管理システム 手形の廃止と電債管理システムについて  １．手形の廃止と電債管理システム</vt:lpstr>
      <vt:lpstr>SuperStream-NX 電債管理システム 手形の廃止と電債管理システムについて  １．手形の廃止と電債管理システム</vt:lpstr>
      <vt:lpstr>PowerPoint プレゼンテーション</vt:lpstr>
      <vt:lpstr>02 SuperStream-NX 電債管理システム 移行方法についてのご案内</vt:lpstr>
      <vt:lpstr>PowerPoint プレゼンテーション</vt:lpstr>
      <vt:lpstr>SuperStream-NX 電債管理システム 移行方法のご案内 １．移行パターンについて</vt:lpstr>
      <vt:lpstr>SuperStream-NX 電債管理システム 移行方法のご案内 ２．手形管理システムから電債管理システムの2026-06-01版へ移行　</vt:lpstr>
      <vt:lpstr>SuperStream-NX 電債管理システム 移行方法のご案内 ３．電債オプションから電債管理システムの2026-06-01版へ移行　</vt:lpstr>
      <vt:lpstr>SuperStream-NX 電債管理システム 移行方法のご案内 ３．電債オプションから電債管理システムの2026-06-01版へ移行　</vt:lpstr>
      <vt:lpstr>SuperStream-NX 電債管理システム 移行方法のご案内 ４．電債管理システムの画面構成について</vt:lpstr>
      <vt:lpstr>SuperStream-NX 電債管理システム 移行方法のご案内 ４．電債管理システムの画面構成について</vt:lpstr>
      <vt:lpstr>SuperStream-NX 電債管理システム 移行方法のご案内 ５．移行後の手形管理システムについて</vt:lpstr>
      <vt:lpstr>SuperStream-NX 電債管理システム 移行方法のご案内 ５．移行後の手形管理システムについて</vt:lpstr>
      <vt:lpstr>PowerPoint プレゼンテーション</vt:lpstr>
      <vt:lpstr>01 SuperStream-NX 電債オプション&amp;電債管理システム 機能改善</vt:lpstr>
      <vt:lpstr>PowerPoint プレゼンテーション</vt:lpstr>
      <vt:lpstr>SuperStream-NX 電債オプション＆電債管理システム 機能改善 １．電子債権記録機関追加　</vt:lpstr>
      <vt:lpstr>SuperStream-NX 電債オプション＆電債管理システム 機能改善 １．電子債権記録機関追加　</vt:lpstr>
      <vt:lpstr>SuperStream-NX 電債オプション＆電債管理システム 機能改善 ２．電債マスタリスト</vt:lpstr>
      <vt:lpstr>SuperStream-NX 電債オプション＆電債管理システム 機能改善  ２．電債マスタリスト　</vt:lpstr>
      <vt:lpstr>SuperStream-NX 電債オプション＆電債管理システム 機能改善 ３．JEMCO支払明細</vt:lpstr>
      <vt:lpstr>SuperStream-NX 電債オプション＆電債管理システム 機能改善  ３．JEMCO支払明細</vt:lpstr>
      <vt:lpstr>PowerPoint プレゼンテーション</vt:lpstr>
      <vt:lpstr>01 SuperStream-NX　スーパーインターフェース　 機能改善 </vt:lpstr>
      <vt:lpstr>PowerPoint プレゼンテーション</vt:lpstr>
      <vt:lpstr>SuperStream-NX　スーパーインターフェース 機能改善 １．処理実行中のログ出力追加 </vt:lpstr>
      <vt:lpstr>PowerPoint プレゼンテーション</vt:lpstr>
      <vt:lpstr>PowerPoint プレゼンテーション</vt:lpstr>
      <vt:lpstr>01 SuperStream-NX 固定資産管理 新リース会計基準対応</vt:lpstr>
      <vt:lpstr>PowerPoint プレゼンテーション</vt:lpstr>
      <vt:lpstr>SuperStream-NX 固定資産管理 新リース会計基準対応 １．新リース会計基準対応スケジュール </vt:lpstr>
      <vt:lpstr>SuperStream-NX 固定資産管理 新リース会計基準対応 ２．借手リース会計処理の全体像とNXFAの対応について </vt:lpstr>
      <vt:lpstr>SuperStream-NX 固定資産管理 新リース会計基準対応 ２．借手リース会計処理の全体像とNXFAの対応について </vt:lpstr>
      <vt:lpstr>SuperStream-NX 固定資産管理 新リース会計基準対応 ２．借手リース会計処理の全体像とNXFAの対応について </vt:lpstr>
      <vt:lpstr>SuperStream-NX 固定資産管理 新リース会計基準対応 ３．NXFAにおける借手リース会計処理対応内容  １．リース/サービスの区分 </vt:lpstr>
      <vt:lpstr>SuperStream-NX 固定資産管理 新リース会計基準対応 ３．NXFAにおける借手リース会計処理対応内容  １．リース/サービスの区分 </vt:lpstr>
      <vt:lpstr>SuperStream-NX 固定資産管理 新リース会計基準対応 ３．NXFAにおける借手リース会計処理対応内容  ２．使用権資産・リース負債の計上 </vt:lpstr>
      <vt:lpstr>SuperStream-NX 固定資産管理 新リース会計基準対応 ３．NXFAにおける借手リース会計処理対応内容  ３．使用権資産の償却・利息相当額の配分 </vt:lpstr>
      <vt:lpstr>SuperStream-NX 固定資産管理 新リース会計基準対応 ３．NXFAにおける借手リース会計処理対応内容  ３．使用権資産の償却・利息相当額の配分</vt:lpstr>
      <vt:lpstr>SuperStream-NX 固定資産管理 新リース会計基準対応 ３．NXFAにおける借手リース会計処理対応内容  ３．使用権資産の償却・利息相当額の配分 </vt:lpstr>
      <vt:lpstr>SuperStream-NX 固定資産管理 新リース会計基準対応 ３．NXFAにおける借手リース会計処理対応内容  ４．リース契約条件の変更 </vt:lpstr>
      <vt:lpstr>SuperStream-NX 固定資産管理 新リース会計基準対応 ３．NXFAにおける借手リース会計処理対応内容  ４．リース契約条件の変更 </vt:lpstr>
      <vt:lpstr>SuperStream-NX 固定資産管理 新リース会計基準対応 ３．NXFAにおける借手リース会計処理対応内容  ５．申告調整 </vt:lpstr>
      <vt:lpstr>SuperStream-NX 固定資産管理 新リース会計基準対応 ３．NXFAにおける借手リース会計処理対応内容  ５．申告調整 </vt:lpstr>
      <vt:lpstr>SuperStream-NX 固定資産管理 新リース会計基準対応 ３．NXFAにおける借手リース会計処理対応内容  ５．申告調整 </vt:lpstr>
      <vt:lpstr>SuperStream-NX 固定資産管理 新リース会計基準対応 ４．フェーズ1でのNXFAにおける借手リース会計実現内容  概要 </vt:lpstr>
      <vt:lpstr>SuperStream-NX 固定資産管理 新リース会計基準対応 ４．フェーズ1でのNXFAにおける借手リース会計実現内容  概要 </vt:lpstr>
      <vt:lpstr>SuperStream-NX 固定資産管理 新リース会計基準対応 ４．フェーズ1でのNXFAにおける借手リース会計実現内容  ①．新リース会計基準への対応</vt:lpstr>
      <vt:lpstr>SuperStream-NX 固定資産管理 新リース会計基準対応 ４．フェーズ1でのNXFAにおける借手リース会計実現内容  ①．新リース会計基準への対応</vt:lpstr>
      <vt:lpstr>SuperStream-NX 固定資産管理 新リース会計基準対応 ４．フェーズ1でのNXFAにおける借手リース会計実現内容  ①．新リース会計基準への対応</vt:lpstr>
      <vt:lpstr>SuperStream-NX 固定資産管理 新リース会計基準対応 ４．フェーズ1でのNXFAにおける借手リース会計実現内容  ①．新リース会計基準への対応</vt:lpstr>
      <vt:lpstr>SuperStream-NX 固定資産管理 新リース会計基準対応 ４．フェーズ1でのNXFAにおける借手リース会計実現内容  ①．新リース会計基準への対応</vt:lpstr>
      <vt:lpstr>SuperStream-NX 固定資産管理 新リース会計基準対応 ４．フェーズ1でのNXFAにおける借手リース会計実現内容  ①．新リース会計基準への対応</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②．リース会計処理区分の設定を契約単位から物件単位に変更</vt:lpstr>
      <vt:lpstr>SuperStream-NX 固定資産管理 新リース会計基準対応 ４．フェーズ1でのNXFAにおける借手リース会計実現内容  ③．少額資産の自動判定処理の追加</vt:lpstr>
      <vt:lpstr>SuperStream-NX 固定資産管理 新リース会計基準対応 ４．フェーズ1でのNXFAにおける借手リース会計実現内容  ③．少額資産の自動判定処理の追加</vt:lpstr>
      <vt:lpstr>SuperStream-NX 固定資産管理 新リース会計基準対応 ４．フェーズ1でのNXFAにおける借手リース会計実現内容  ③．少額資産の自動判定処理の追加</vt:lpstr>
      <vt:lpstr>SuperStream-NX 固定資産管理 新リース会計基準対応 ４．フェーズ1でのNXFAにおける借手リース会計実現内容  ③．少額資産の自動判定処理の追加</vt:lpstr>
      <vt:lpstr>SuperStream-NX 固定資産管理 新リース会計基準対応 ４．フェーズ1でのNXFAにおける借手リース会計実現内容  ③．少額資産の自動判定処理の追加</vt:lpstr>
      <vt:lpstr>SuperStream-NX 固定資産管理 新リース会計基準対応 ４．フェーズ1でのNXFAにおける借手リース会計実現内容  ③．少額資産の自動判定処理の追加</vt:lpstr>
      <vt:lpstr>SuperStream-NX 固定資産管理 新リース会計基準対応 ４．フェーズ1でのNXFAにおける借手リース会計実現内容  ③．少額資産の自動判定処理の追加</vt:lpstr>
      <vt:lpstr>SuperStream-NX 固定資産管理 新リース会計基準対応 ４．フェーズ1でのNXFAにおける借手リース会計実現内容  ④．税務台帳の取得価額相当額の計算区分の追加</vt:lpstr>
      <vt:lpstr>SuperStream-NX 固定資産管理 新リース会計基準対応 ４．フェーズ1でのNXFAにおける借手リース会計実現内容  ④．税務台帳の取得価額相当額の計算区分の追加</vt:lpstr>
      <vt:lpstr>SuperStream-NX 固定資産管理 新リース会計基準対応 ４．フェーズ1でのNXFAにおける借手リース会計実現内容  ④．税務台帳の取得価額相当額の計算区分の追加</vt:lpstr>
      <vt:lpstr>SuperStream-NX 固定資産管理 新リース会計基準対応 ４．フェーズ1でのNXFAにおける借手リース会計実現内容  ④．税務台帳の取得価額相当額の計算区分の追加</vt:lpstr>
      <vt:lpstr>SuperStream-NX 固定資産管理 新リース会計基準対応 ４．フェーズ1でのNXFAにおける借手リース会計実現内容  ④．税務台帳の取得価額相当額の計算区分の追加</vt:lpstr>
      <vt:lpstr>SuperStream-NX 固定資産管理 新リース会計基準対応 ４．フェーズ1でのNXFAにおける借手リース会計実現内容  ④．税務台帳の取得価額相当額の計算区分の追加</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⑤．オペレーティングリースの場合、消費税計上タイミングの変更</vt:lpstr>
      <vt:lpstr>SuperStream-NX 固定資産管理 新リース会計基準対応 ４．フェーズ1でのNXFAにおける借手リース会計実現内容  ⑥．残価保証額の設定があるリースについて任意の残存価額の設定対応</vt:lpstr>
      <vt:lpstr>SuperStream-NX 固定資産管理 新リース会計基準対応 ４．フェーズ1でのNXFAにおける借手リース会計実現内容  ⑥．残価保証額の設定があるリースについて任意の残存価額の設定対応</vt:lpstr>
      <vt:lpstr>SuperStream-NX 固定資産管理 新リース会計基準対応 ４．フェーズ1でのNXFAにおける借手リース会計実現内容  ⑥．残価保証額の設定があるリースについて任意の残存価額の設定対応</vt:lpstr>
      <vt:lpstr>SuperStream-NX 固定資産管理 新リース会計基準対応 ４．フェーズ1でのNXFAにおける借手リース会計実現内容  ⑥．残価保証額の設定があるリースについて任意の残存価額の設定対応</vt:lpstr>
      <vt:lpstr>SuperStream-NX 固定資産管理 新リース会計基準対応 ４．フェーズ1でのNXFAにおける借手リース会計実現内容  ⑥．残価保証額の設定があるリースについて任意の残存価額の設定対応</vt:lpstr>
      <vt:lpstr>SuperStream-NX 固定資産管理 新リース会計基準対応 ４．フェーズ1でのNXFAにおける借手リース会計実現内容  ⑦．リースの税務台帳追加対応</vt:lpstr>
      <vt:lpstr>SuperStream-NX 固定資産管理 新リース会計基準対応 ４．フェーズ1でのNXFAにおける借手リース会計実現内容  ⑦．リースの税務台帳追加対応</vt:lpstr>
      <vt:lpstr>SuperStream-NX 固定資産管理 新リース会計基準対応 ４．フェーズ1でのNXFAにおける借手リース会計実現内容  ⑦．リースの税務台帳追加対応</vt:lpstr>
      <vt:lpstr>SuperStream-NX 固定資産管理 新リース会計基準対応 ４．フェーズ1でのNXFAにおける借手リース会計実現内容  ⑦．リースの税務台帳追加対応</vt:lpstr>
      <vt:lpstr>SuperStream-NX 固定資産管理 新リース会計基準対応 ４．フェーズ1でのNXFAにおける借手リース会計実現内容  ⑦．リースの税務台帳追加対応</vt:lpstr>
      <vt:lpstr>SuperStream-NX 固定資産管理 新リース会計基準対応 ４．フェーズ1でのNXFAにおける借手リース会計実現内容  ⑦．リースの税務台帳追加対応</vt:lpstr>
      <vt:lpstr>SuperStream-NX 固定資産管理 新リース会計基準対応 ４．フェーズ1でのNXFAにおける借手リース会計実現内容  ⑦．リースの税務台帳追加対応</vt:lpstr>
      <vt:lpstr>SuperStream-NX 固定資産管理 新リース会計基準対応 ４．フェーズ1でのNXFAにおける借手リース会計実現内容  ⑧．リースの税務台帳データの出力対応   ･１．出力台帳区分に「税務」オプション追加</vt:lpstr>
      <vt:lpstr>SuperStream-NX 固定資産管理 新リース会計基準対応 ４．フェーズ1でのNXFAにおける借手リース会計実現内容  ⑧．リースの税務台帳データの出力対応   ･１．出力台帳区分に「税務」オプション追加</vt:lpstr>
      <vt:lpstr>SuperStream-NX 固定資産管理 新リース会計基準対応 ４．フェーズ1でのNXFAにおける借手リース会計実現内容  ⑧．リースの税務台帳データの出力対応   ･２．会計機能コード出力台帳区分に「税務」オプション追加</vt:lpstr>
      <vt:lpstr>SuperStream-NX 固定資産管理 新リース会計基準対応 ４．フェーズ1でのNXFAにおける借手リース会計実現内容  ⑧．リースの税務台帳データの出力対応   ･３．リース会計処理区分に「売買＆賃貸借処理」オプション追加</vt:lpstr>
      <vt:lpstr>SuperStream-NX 固定資産管理 新リース会計基準対応 ４．フェーズ1でのNXFAにおける借手リース会計実現内容  ⑧．リースの税務台帳データの出力対応   ･４．取引分類判定区分に「解約不能OL」オプション、「解約可能OL」オプションの追加</vt:lpstr>
      <vt:lpstr>SuperStream-NX 固定資産管理 新リース会計基準対応 ４．フェーズ1でのNXFAにおける借手リース会計実現内容  ⑧．リースの税務台帳データの出力対応   ･５． 「サービス物件区分」項目の追加</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４．フェーズ1でのNXFAにおける借手リース会計実現内容  ⑧．リースの税務台帳データの出力対応</vt:lpstr>
      <vt:lpstr>SuperStream-NX 固定資産管理 新リース会計基準対応 ５．新リース会計基準運用の制限について</vt:lpstr>
      <vt:lpstr>SuperStream-NX 固定資産管理 新リース会計基準対応 ５．新リース会計基準運用の制限について</vt:lpstr>
      <vt:lpstr>SuperStream-NX 固定資産管理 新リース会計基準対応 ５．新リース会計基準運用の制限について</vt:lpstr>
      <vt:lpstr>02 SuperStream-NX 固定資産管理 その他対応</vt:lpstr>
      <vt:lpstr>SuperStream-NX 固定資産管理 その他対応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2026-05-20T06:56:43Z</dcterms:created>
  <dcterms:modified xsi:type="dcterms:W3CDTF">2026-05-28T05:43:47Z</dcterms:modified>
</cp:coreProperties>
</file>