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4"/>
  </p:notesMasterIdLst>
  <p:handoutMasterIdLst>
    <p:handoutMasterId r:id="rId65"/>
  </p:handoutMasterIdLst>
  <p:sldIdLst>
    <p:sldId id="259" r:id="rId2"/>
    <p:sldId id="256" r:id="rId3"/>
    <p:sldId id="257" r:id="rId4"/>
    <p:sldId id="260" r:id="rId5"/>
    <p:sldId id="261" r:id="rId6"/>
    <p:sldId id="262" r:id="rId7"/>
    <p:sldId id="263" r:id="rId8"/>
    <p:sldId id="305" r:id="rId9"/>
    <p:sldId id="264" r:id="rId10"/>
    <p:sldId id="265" r:id="rId11"/>
    <p:sldId id="288" r:id="rId12"/>
    <p:sldId id="266" r:id="rId13"/>
    <p:sldId id="267" r:id="rId14"/>
    <p:sldId id="286" r:id="rId15"/>
    <p:sldId id="287"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282" r:id="rId60"/>
    <p:sldId id="283" r:id="rId61"/>
    <p:sldId id="284" r:id="rId62"/>
    <p:sldId id="319" r:id="rId63"/>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3" pos="90" userDrawn="1">
          <p15:clr>
            <a:srgbClr val="A4A3A4"/>
          </p15:clr>
        </p15:guide>
        <p15:guide id="4" pos="5602" userDrawn="1">
          <p15:clr>
            <a:srgbClr val="A4A3A4"/>
          </p15:clr>
        </p15:guide>
        <p15:guide id="5" pos="56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C"/>
    <a:srgbClr val="F9F9F9"/>
    <a:srgbClr val="101314"/>
    <a:srgbClr val="4F4F4F"/>
    <a:srgbClr val="6A848C"/>
    <a:srgbClr val="ADD8E6"/>
    <a:srgbClr val="7AAFF7"/>
    <a:srgbClr val="FBC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346B9-C77D-4068-8B32-495ACA584E0D}" v="3" dt="2025-07-31T04:10:11.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696" y="102"/>
      </p:cViewPr>
      <p:guideLst>
        <p:guide orient="horz" pos="531"/>
        <p:guide pos="90"/>
        <p:guide pos="5602"/>
        <p:guide pos="567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0AEB4-3A09-4D1F-B6AE-29D1669A19BA}" type="doc">
      <dgm:prSet loTypeId="urn:microsoft.com/office/officeart/2005/8/layout/chevron1" loCatId="process" qsTypeId="urn:microsoft.com/office/officeart/2005/8/quickstyle/simple1" qsCatId="simple" csTypeId="urn:microsoft.com/office/officeart/2005/8/colors/colorful1#1" csCatId="colorful" phldr="1"/>
      <dgm:spPr/>
    </dgm:pt>
    <dgm:pt modelId="{F5F75F0E-E212-42DE-A2B5-09C36F087AB5}">
      <dgm:prSet phldrT="[テキスト]" custT="1"/>
      <dgm:spPr>
        <a:xfrm>
          <a:off x="0" y="0"/>
          <a:ext cx="2390345" cy="627017"/>
        </a:xfrm>
        <a:prstGeom prst="chevron">
          <a:avLst/>
        </a:prstGeom>
        <a:solidFill>
          <a:srgbClr val="54C2F0"/>
        </a:solidFill>
        <a:ln w="25400" cap="flat" cmpd="sng" algn="ctr">
          <a:solidFill>
            <a:srgbClr val="FFFFFF">
              <a:lumMod val="85000"/>
            </a:srgbClr>
          </a:solidFill>
          <a:prstDash val="solid"/>
        </a:ln>
        <a:effectLst/>
      </dgm:spPr>
      <dgm:t>
        <a:bodyPr/>
        <a:lstStyle/>
        <a:p>
          <a:r>
            <a:rPr kumimoji="1" lang="ja-JP" altLang="en-US" sz="2000">
              <a:solidFill>
                <a:srgbClr val="FFFFFF"/>
              </a:solidFill>
              <a:latin typeface="メイリオ" pitchFamily="50" charset="-128"/>
              <a:ea typeface="メイリオ" pitchFamily="50" charset="-128"/>
              <a:cs typeface="メイリオ" pitchFamily="50" charset="-128"/>
            </a:rPr>
            <a:t>過去</a:t>
          </a:r>
        </a:p>
      </dgm:t>
    </dgm:pt>
    <dgm:pt modelId="{C9C04FE1-E82B-48CA-8A4C-3A126B27D601}" type="par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DDF94EA4-89A3-4D90-BC37-581166C259A8}" type="sib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808E1A4D-B7EB-4539-8228-BD7B7760B1B3}">
      <dgm:prSet phldrT="[テキスト]" custT="1"/>
      <dgm:spPr>
        <a:xfrm>
          <a:off x="2153273" y="0"/>
          <a:ext cx="2390345" cy="627017"/>
        </a:xfrm>
        <a:prstGeom prst="chevron">
          <a:avLst/>
        </a:prstGeom>
        <a:solidFill>
          <a:srgbClr val="F9BE00"/>
        </a:solidFill>
        <a:ln w="25400" cap="flat" cmpd="sng" algn="ctr">
          <a:solidFill>
            <a:srgbClr val="FFFFFF">
              <a:lumMod val="85000"/>
            </a:srgbClr>
          </a:solidFill>
          <a:prstDash val="solid"/>
        </a:ln>
        <a:effectLst/>
      </dgm:spPr>
      <dgm:t>
        <a:bodyPr/>
        <a:lstStyle/>
        <a:p>
          <a:r>
            <a:rPr kumimoji="1" lang="ja-JP" altLang="en-US" sz="2000">
              <a:solidFill>
                <a:srgbClr val="FFFFFF"/>
              </a:solidFill>
              <a:latin typeface="メイリオ" pitchFamily="50" charset="-128"/>
              <a:ea typeface="メイリオ" pitchFamily="50" charset="-128"/>
              <a:cs typeface="メイリオ" pitchFamily="50" charset="-128"/>
            </a:rPr>
            <a:t>現在</a:t>
          </a:r>
        </a:p>
      </dgm:t>
    </dgm:pt>
    <dgm:pt modelId="{6AFE3C87-B585-4EAB-A1E8-91DE4DE84998}" type="par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E3EFA8C-5230-46CE-A3DA-9B84C43DE4CC}" type="sib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23230BA0-3CF1-414B-A54B-F9A20A611B93}">
      <dgm:prSet phldrT="[テキスト]" custT="1"/>
      <dgm:spPr>
        <a:xfrm>
          <a:off x="4304584" y="0"/>
          <a:ext cx="2390345" cy="627017"/>
        </a:xfrm>
        <a:prstGeom prst="chevron">
          <a:avLst/>
        </a:prstGeom>
        <a:solidFill>
          <a:srgbClr val="EE5500"/>
        </a:solidFill>
        <a:ln w="25400" cap="flat" cmpd="sng" algn="ctr">
          <a:solidFill>
            <a:srgbClr val="FFFFFF">
              <a:lumMod val="85000"/>
            </a:srgbClr>
          </a:solidFill>
          <a:prstDash val="solid"/>
        </a:ln>
        <a:effectLst/>
      </dgm:spPr>
      <dgm:t>
        <a:bodyPr/>
        <a:lstStyle/>
        <a:p>
          <a:r>
            <a:rPr kumimoji="1" lang="ja-JP" altLang="en-US" sz="2000">
              <a:solidFill>
                <a:srgbClr val="FFFFFF"/>
              </a:solidFill>
              <a:latin typeface="メイリオ" pitchFamily="50" charset="-128"/>
              <a:ea typeface="メイリオ" pitchFamily="50" charset="-128"/>
              <a:cs typeface="メイリオ" pitchFamily="50" charset="-128"/>
            </a:rPr>
            <a:t>未来</a:t>
          </a:r>
        </a:p>
      </dgm:t>
    </dgm:pt>
    <dgm:pt modelId="{574ECB0B-3B53-42BC-A5E4-C49A81297DF1}" type="par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A83AF0CB-40E2-4BDD-AF63-4A6786EA2CC5}" type="sib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5DD4B3E-1DDC-4FC6-B5A0-6E57D6A6BDA5}" type="pres">
      <dgm:prSet presAssocID="{3DE0AEB4-3A09-4D1F-B6AE-29D1669A19BA}" presName="Name0" presStyleCnt="0">
        <dgm:presLayoutVars>
          <dgm:dir/>
          <dgm:animLvl val="lvl"/>
          <dgm:resizeHandles val="exact"/>
        </dgm:presLayoutVars>
      </dgm:prSet>
      <dgm:spPr/>
    </dgm:pt>
    <dgm:pt modelId="{1D305422-C5BD-4372-A172-93BD48E51E6F}" type="pres">
      <dgm:prSet presAssocID="{F5F75F0E-E212-42DE-A2B5-09C36F087AB5}" presName="parTxOnly" presStyleLbl="node1" presStyleIdx="0" presStyleCnt="3" custLinFactNeighborX="-821" custLinFactNeighborY="-3343">
        <dgm:presLayoutVars>
          <dgm:chMax val="0"/>
          <dgm:chPref val="0"/>
          <dgm:bulletEnabled val="1"/>
        </dgm:presLayoutVars>
      </dgm:prSet>
      <dgm:spPr>
        <a:prstGeom prst="chevron">
          <a:avLst/>
        </a:prstGeom>
      </dgm:spPr>
    </dgm:pt>
    <dgm:pt modelId="{9120AB83-DE7E-4026-9C07-600F1C935EF7}" type="pres">
      <dgm:prSet presAssocID="{DDF94EA4-89A3-4D90-BC37-581166C259A8}" presName="parTxOnlySpace" presStyleCnt="0"/>
      <dgm:spPr/>
    </dgm:pt>
    <dgm:pt modelId="{D8A5FDC3-3078-4854-A96B-7DE4F2D21631}" type="pres">
      <dgm:prSet presAssocID="{808E1A4D-B7EB-4539-8228-BD7B7760B1B3}" presName="parTxOnly" presStyleLbl="node1" presStyleIdx="1" presStyleCnt="3">
        <dgm:presLayoutVars>
          <dgm:chMax val="0"/>
          <dgm:chPref val="0"/>
          <dgm:bulletEnabled val="1"/>
        </dgm:presLayoutVars>
      </dgm:prSet>
      <dgm:spPr>
        <a:prstGeom prst="chevron">
          <a:avLst/>
        </a:prstGeom>
      </dgm:spPr>
    </dgm:pt>
    <dgm:pt modelId="{788939F2-8F1E-440A-A5F1-719C804FB224}" type="pres">
      <dgm:prSet presAssocID="{0E3EFA8C-5230-46CE-A3DA-9B84C43DE4CC}" presName="parTxOnlySpace" presStyleCnt="0"/>
      <dgm:spPr/>
    </dgm:pt>
    <dgm:pt modelId="{9F9B7D8D-2B25-4E7B-BF98-E868FC7221A4}" type="pres">
      <dgm:prSet presAssocID="{23230BA0-3CF1-414B-A54B-F9A20A611B93}" presName="parTxOnly" presStyleLbl="node1" presStyleIdx="2" presStyleCnt="3">
        <dgm:presLayoutVars>
          <dgm:chMax val="0"/>
          <dgm:chPref val="0"/>
          <dgm:bulletEnabled val="1"/>
        </dgm:presLayoutVars>
      </dgm:prSet>
      <dgm:spPr>
        <a:prstGeom prst="chevron">
          <a:avLst/>
        </a:prstGeom>
      </dgm:spPr>
    </dgm:pt>
  </dgm:ptLst>
  <dgm:cxnLst>
    <dgm:cxn modelId="{3DB56E19-72C3-47DE-B7BD-5B637AE19687}" srcId="{3DE0AEB4-3A09-4D1F-B6AE-29D1669A19BA}" destId="{F5F75F0E-E212-42DE-A2B5-09C36F087AB5}" srcOrd="0" destOrd="0" parTransId="{C9C04FE1-E82B-48CA-8A4C-3A126B27D601}" sibTransId="{DDF94EA4-89A3-4D90-BC37-581166C259A8}"/>
    <dgm:cxn modelId="{7771513D-A4F2-449B-AE01-6A6BF2A0DDA7}" type="presOf" srcId="{808E1A4D-B7EB-4539-8228-BD7B7760B1B3}" destId="{D8A5FDC3-3078-4854-A96B-7DE4F2D21631}" srcOrd="0" destOrd="0" presId="urn:microsoft.com/office/officeart/2005/8/layout/chevron1"/>
    <dgm:cxn modelId="{6E77AC6A-A9CC-41E5-9B77-F49C86CA807E}" type="presOf" srcId="{F5F75F0E-E212-42DE-A2B5-09C36F087AB5}" destId="{1D305422-C5BD-4372-A172-93BD48E51E6F}" srcOrd="0" destOrd="0" presId="urn:microsoft.com/office/officeart/2005/8/layout/chevron1"/>
    <dgm:cxn modelId="{2465B26F-CA59-4ACD-AA0E-A1360BF40AFE}" srcId="{3DE0AEB4-3A09-4D1F-B6AE-29D1669A19BA}" destId="{808E1A4D-B7EB-4539-8228-BD7B7760B1B3}" srcOrd="1" destOrd="0" parTransId="{6AFE3C87-B585-4EAB-A1E8-91DE4DE84998}" sibTransId="{0E3EFA8C-5230-46CE-A3DA-9B84C43DE4CC}"/>
    <dgm:cxn modelId="{CABF5676-3B94-4934-8283-989C105C2422}" type="presOf" srcId="{3DE0AEB4-3A09-4D1F-B6AE-29D1669A19BA}" destId="{05DD4B3E-1DDC-4FC6-B5A0-6E57D6A6BDA5}" srcOrd="0" destOrd="0" presId="urn:microsoft.com/office/officeart/2005/8/layout/chevron1"/>
    <dgm:cxn modelId="{AEB9FECF-A1B3-49F0-A1C3-1FDF81BC8856}" type="presOf" srcId="{23230BA0-3CF1-414B-A54B-F9A20A611B93}" destId="{9F9B7D8D-2B25-4E7B-BF98-E868FC7221A4}" srcOrd="0" destOrd="0" presId="urn:microsoft.com/office/officeart/2005/8/layout/chevron1"/>
    <dgm:cxn modelId="{B2A0F5FB-37D6-42FA-8E6A-0EEB987D5BCD}" srcId="{3DE0AEB4-3A09-4D1F-B6AE-29D1669A19BA}" destId="{23230BA0-3CF1-414B-A54B-F9A20A611B93}" srcOrd="2" destOrd="0" parTransId="{574ECB0B-3B53-42BC-A5E4-C49A81297DF1}" sibTransId="{A83AF0CB-40E2-4BDD-AF63-4A6786EA2CC5}"/>
    <dgm:cxn modelId="{26DFE3E7-3445-4E5B-BFFB-58CA6626107D}" type="presParOf" srcId="{05DD4B3E-1DDC-4FC6-B5A0-6E57D6A6BDA5}" destId="{1D305422-C5BD-4372-A172-93BD48E51E6F}" srcOrd="0" destOrd="0" presId="urn:microsoft.com/office/officeart/2005/8/layout/chevron1"/>
    <dgm:cxn modelId="{E04D63E9-213E-4733-9665-A48185DDCD19}" type="presParOf" srcId="{05DD4B3E-1DDC-4FC6-B5A0-6E57D6A6BDA5}" destId="{9120AB83-DE7E-4026-9C07-600F1C935EF7}" srcOrd="1" destOrd="0" presId="urn:microsoft.com/office/officeart/2005/8/layout/chevron1"/>
    <dgm:cxn modelId="{9E8FB841-2B35-49DA-8178-DF9459F20A5A}" type="presParOf" srcId="{05DD4B3E-1DDC-4FC6-B5A0-6E57D6A6BDA5}" destId="{D8A5FDC3-3078-4854-A96B-7DE4F2D21631}" srcOrd="2" destOrd="0" presId="urn:microsoft.com/office/officeart/2005/8/layout/chevron1"/>
    <dgm:cxn modelId="{7ABE6098-B452-4464-A03F-AC3869C248CE}" type="presParOf" srcId="{05DD4B3E-1DDC-4FC6-B5A0-6E57D6A6BDA5}" destId="{788939F2-8F1E-440A-A5F1-719C804FB224}" srcOrd="3" destOrd="0" presId="urn:microsoft.com/office/officeart/2005/8/layout/chevron1"/>
    <dgm:cxn modelId="{F03009FA-F97A-42BD-B998-C521518B4182}" type="presParOf" srcId="{05DD4B3E-1DDC-4FC6-B5A0-6E57D6A6BDA5}" destId="{9F9B7D8D-2B25-4E7B-BF98-E868FC7221A4}"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05422-C5BD-4372-A172-93BD48E51E6F}">
      <dsp:nvSpPr>
        <dsp:cNvPr id="0" name=""/>
        <dsp:cNvSpPr/>
      </dsp:nvSpPr>
      <dsp:spPr>
        <a:xfrm>
          <a:off x="0" y="0"/>
          <a:ext cx="2492150" cy="383233"/>
        </a:xfrm>
        <a:prstGeom prst="chevron">
          <a:avLst/>
        </a:prstGeom>
        <a:solidFill>
          <a:srgbClr val="54C2F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solidFill>
                <a:srgbClr val="FFFFFF"/>
              </a:solidFill>
              <a:latin typeface="メイリオ" pitchFamily="50" charset="-128"/>
              <a:ea typeface="メイリオ" pitchFamily="50" charset="-128"/>
              <a:cs typeface="メイリオ" pitchFamily="50" charset="-128"/>
            </a:rPr>
            <a:t>過去</a:t>
          </a:r>
        </a:p>
      </dsp:txBody>
      <dsp:txXfrm>
        <a:off x="191617" y="0"/>
        <a:ext cx="2108917" cy="383233"/>
      </dsp:txXfrm>
    </dsp:sp>
    <dsp:sp modelId="{D8A5FDC3-3078-4854-A96B-7DE4F2D21631}">
      <dsp:nvSpPr>
        <dsp:cNvPr id="0" name=""/>
        <dsp:cNvSpPr/>
      </dsp:nvSpPr>
      <dsp:spPr>
        <a:xfrm>
          <a:off x="2244981" y="0"/>
          <a:ext cx="2492150" cy="383233"/>
        </a:xfrm>
        <a:prstGeom prst="chevron">
          <a:avLst/>
        </a:prstGeom>
        <a:solidFill>
          <a:srgbClr val="F9BE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solidFill>
                <a:srgbClr val="FFFFFF"/>
              </a:solidFill>
              <a:latin typeface="メイリオ" pitchFamily="50" charset="-128"/>
              <a:ea typeface="メイリオ" pitchFamily="50" charset="-128"/>
              <a:cs typeface="メイリオ" pitchFamily="50" charset="-128"/>
            </a:rPr>
            <a:t>現在</a:t>
          </a:r>
        </a:p>
      </dsp:txBody>
      <dsp:txXfrm>
        <a:off x="2436598" y="0"/>
        <a:ext cx="2108917" cy="383233"/>
      </dsp:txXfrm>
    </dsp:sp>
    <dsp:sp modelId="{9F9B7D8D-2B25-4E7B-BF98-E868FC7221A4}">
      <dsp:nvSpPr>
        <dsp:cNvPr id="0" name=""/>
        <dsp:cNvSpPr/>
      </dsp:nvSpPr>
      <dsp:spPr>
        <a:xfrm>
          <a:off x="4487916" y="0"/>
          <a:ext cx="2492150" cy="383233"/>
        </a:xfrm>
        <a:prstGeom prst="chevron">
          <a:avLst/>
        </a:prstGeom>
        <a:solidFill>
          <a:srgbClr val="EE55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solidFill>
                <a:srgbClr val="FFFFFF"/>
              </a:solidFill>
              <a:latin typeface="メイリオ" pitchFamily="50" charset="-128"/>
              <a:ea typeface="メイリオ" pitchFamily="50" charset="-128"/>
              <a:cs typeface="メイリオ" pitchFamily="50" charset="-128"/>
            </a:rPr>
            <a:t>未来</a:t>
          </a:r>
        </a:p>
      </dsp:txBody>
      <dsp:txXfrm>
        <a:off x="4679533" y="0"/>
        <a:ext cx="2108917" cy="3832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2025/7/31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369486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325772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200198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178416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36</a:t>
            </a:fld>
            <a:endParaRPr kumimoji="1" lang="ja-JP" altLang="en-US"/>
          </a:p>
        </p:txBody>
      </p:sp>
    </p:spTree>
    <p:extLst>
      <p:ext uri="{BB962C8B-B14F-4D97-AF65-F5344CB8AC3E}">
        <p14:creationId xmlns:p14="http://schemas.microsoft.com/office/powerpoint/2010/main" val="168300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313025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260710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424678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148943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41</a:t>
            </a:fld>
            <a:endParaRPr kumimoji="1" lang="ja-JP" altLang="en-US"/>
          </a:p>
        </p:txBody>
      </p:sp>
    </p:spTree>
    <p:extLst>
      <p:ext uri="{BB962C8B-B14F-4D97-AF65-F5344CB8AC3E}">
        <p14:creationId xmlns:p14="http://schemas.microsoft.com/office/powerpoint/2010/main" val="331382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208128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2055680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43</a:t>
            </a:fld>
            <a:endParaRPr kumimoji="1" lang="ja-JP" altLang="en-US"/>
          </a:p>
        </p:txBody>
      </p:sp>
    </p:spTree>
    <p:extLst>
      <p:ext uri="{BB962C8B-B14F-4D97-AF65-F5344CB8AC3E}">
        <p14:creationId xmlns:p14="http://schemas.microsoft.com/office/powerpoint/2010/main" val="629500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44</a:t>
            </a:fld>
            <a:endParaRPr kumimoji="1" lang="ja-JP" altLang="en-US"/>
          </a:p>
        </p:txBody>
      </p:sp>
    </p:spTree>
    <p:extLst>
      <p:ext uri="{BB962C8B-B14F-4D97-AF65-F5344CB8AC3E}">
        <p14:creationId xmlns:p14="http://schemas.microsoft.com/office/powerpoint/2010/main" val="4294784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45</a:t>
            </a:fld>
            <a:endParaRPr kumimoji="1" lang="ja-JP" altLang="en-US"/>
          </a:p>
        </p:txBody>
      </p:sp>
    </p:spTree>
    <p:extLst>
      <p:ext uri="{BB962C8B-B14F-4D97-AF65-F5344CB8AC3E}">
        <p14:creationId xmlns:p14="http://schemas.microsoft.com/office/powerpoint/2010/main" val="766309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1298818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48</a:t>
            </a:fld>
            <a:endParaRPr kumimoji="1" lang="ja-JP" altLang="en-US"/>
          </a:p>
        </p:txBody>
      </p:sp>
    </p:spTree>
    <p:extLst>
      <p:ext uri="{BB962C8B-B14F-4D97-AF65-F5344CB8AC3E}">
        <p14:creationId xmlns:p14="http://schemas.microsoft.com/office/powerpoint/2010/main" val="1171427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49</a:t>
            </a:fld>
            <a:endParaRPr kumimoji="1" lang="ja-JP" altLang="en-US"/>
          </a:p>
        </p:txBody>
      </p:sp>
    </p:spTree>
    <p:extLst>
      <p:ext uri="{BB962C8B-B14F-4D97-AF65-F5344CB8AC3E}">
        <p14:creationId xmlns:p14="http://schemas.microsoft.com/office/powerpoint/2010/main" val="3594078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50</a:t>
            </a:fld>
            <a:endParaRPr kumimoji="1" lang="ja-JP" altLang="en-US"/>
          </a:p>
        </p:txBody>
      </p:sp>
    </p:spTree>
    <p:extLst>
      <p:ext uri="{BB962C8B-B14F-4D97-AF65-F5344CB8AC3E}">
        <p14:creationId xmlns:p14="http://schemas.microsoft.com/office/powerpoint/2010/main" val="294267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51</a:t>
            </a:fld>
            <a:endParaRPr kumimoji="1" lang="ja-JP" altLang="en-US"/>
          </a:p>
        </p:txBody>
      </p:sp>
    </p:spTree>
    <p:extLst>
      <p:ext uri="{BB962C8B-B14F-4D97-AF65-F5344CB8AC3E}">
        <p14:creationId xmlns:p14="http://schemas.microsoft.com/office/powerpoint/2010/main" val="2289657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52</a:t>
            </a:fld>
            <a:endParaRPr kumimoji="1" lang="ja-JP" altLang="en-US"/>
          </a:p>
        </p:txBody>
      </p:sp>
    </p:spTree>
    <p:extLst>
      <p:ext uri="{BB962C8B-B14F-4D97-AF65-F5344CB8AC3E}">
        <p14:creationId xmlns:p14="http://schemas.microsoft.com/office/powerpoint/2010/main" val="3687770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53</a:t>
            </a:fld>
            <a:endParaRPr kumimoji="1" lang="ja-JP" altLang="en-US"/>
          </a:p>
        </p:txBody>
      </p:sp>
    </p:spTree>
    <p:extLst>
      <p:ext uri="{BB962C8B-B14F-4D97-AF65-F5344CB8AC3E}">
        <p14:creationId xmlns:p14="http://schemas.microsoft.com/office/powerpoint/2010/main" val="373431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130851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54</a:t>
            </a:fld>
            <a:endParaRPr kumimoji="1" lang="ja-JP" altLang="en-US"/>
          </a:p>
        </p:txBody>
      </p:sp>
    </p:spTree>
    <p:extLst>
      <p:ext uri="{BB962C8B-B14F-4D97-AF65-F5344CB8AC3E}">
        <p14:creationId xmlns:p14="http://schemas.microsoft.com/office/powerpoint/2010/main" val="2485870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55</a:t>
            </a:fld>
            <a:endParaRPr kumimoji="1" lang="ja-JP" altLang="en-US"/>
          </a:p>
        </p:txBody>
      </p:sp>
    </p:spTree>
    <p:extLst>
      <p:ext uri="{BB962C8B-B14F-4D97-AF65-F5344CB8AC3E}">
        <p14:creationId xmlns:p14="http://schemas.microsoft.com/office/powerpoint/2010/main" val="1105128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56</a:t>
            </a:fld>
            <a:endParaRPr kumimoji="1" lang="ja-JP" altLang="en-US"/>
          </a:p>
        </p:txBody>
      </p:sp>
    </p:spTree>
    <p:extLst>
      <p:ext uri="{BB962C8B-B14F-4D97-AF65-F5344CB8AC3E}">
        <p14:creationId xmlns:p14="http://schemas.microsoft.com/office/powerpoint/2010/main" val="2983656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57</a:t>
            </a:fld>
            <a:endParaRPr kumimoji="1" lang="ja-JP" altLang="en-US"/>
          </a:p>
        </p:txBody>
      </p:sp>
    </p:spTree>
    <p:extLst>
      <p:ext uri="{BB962C8B-B14F-4D97-AF65-F5344CB8AC3E}">
        <p14:creationId xmlns:p14="http://schemas.microsoft.com/office/powerpoint/2010/main" val="679571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58</a:t>
            </a:fld>
            <a:endParaRPr kumimoji="1" lang="ja-JP" altLang="en-US"/>
          </a:p>
        </p:txBody>
      </p:sp>
    </p:spTree>
    <p:extLst>
      <p:ext uri="{BB962C8B-B14F-4D97-AF65-F5344CB8AC3E}">
        <p14:creationId xmlns:p14="http://schemas.microsoft.com/office/powerpoint/2010/main" val="117593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60</a:t>
            </a:fld>
            <a:endParaRPr kumimoji="1" lang="ja-JP" altLang="en-US"/>
          </a:p>
        </p:txBody>
      </p:sp>
    </p:spTree>
    <p:extLst>
      <p:ext uri="{BB962C8B-B14F-4D97-AF65-F5344CB8AC3E}">
        <p14:creationId xmlns:p14="http://schemas.microsoft.com/office/powerpoint/2010/main" val="2879705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61</a:t>
            </a:fld>
            <a:endParaRPr kumimoji="1" lang="ja-JP" altLang="en-US"/>
          </a:p>
        </p:txBody>
      </p:sp>
    </p:spTree>
    <p:extLst>
      <p:ext uri="{BB962C8B-B14F-4D97-AF65-F5344CB8AC3E}">
        <p14:creationId xmlns:p14="http://schemas.microsoft.com/office/powerpoint/2010/main" val="5656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13687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24094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116292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36597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271361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2252110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a:t>説明文（フォント</a:t>
            </a:r>
            <a:r>
              <a:rPr kumimoji="1" lang="en-US" altLang="ja-JP"/>
              <a:t>16Pt)</a:t>
            </a:r>
            <a:endParaRPr kumimoji="1" lang="ja-JP" altLang="en-US"/>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0.png"/><Relationship Id="rId7" Type="http://schemas.openxmlformats.org/officeDocument/2006/relationships/diagramColors" Target="../diagrams/colors1.xml"/><Relationship Id="rId2" Type="http://schemas.openxmlformats.org/officeDocument/2006/relationships/image" Target="../media/image39.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66.jp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8.emf"/><Relationship Id="rId1" Type="http://schemas.openxmlformats.org/officeDocument/2006/relationships/slideLayout" Target="../slideLayouts/slideLayout1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ボックス 5"/>
          <p:cNvSpPr txBox="1"/>
          <p:nvPr/>
        </p:nvSpPr>
        <p:spPr>
          <a:xfrm>
            <a:off x="357401" y="735546"/>
            <a:ext cx="7704856" cy="461665"/>
          </a:xfrm>
          <a:prstGeom prst="rect">
            <a:avLst/>
          </a:prstGeom>
          <a:noFill/>
        </p:spPr>
        <p:txBody>
          <a:bodyPr wrap="square" rtlCol="0">
            <a:spAutoFit/>
          </a:bodyPr>
          <a:lstStyle/>
          <a:p>
            <a:pPr>
              <a:lnSpc>
                <a:spcPct val="150000"/>
              </a:lnSpc>
              <a:defRPr/>
            </a:pPr>
            <a:r>
              <a:rPr lang="ja-JP" altLang="en-US" sz="1600" b="1" kern="0">
                <a:solidFill>
                  <a:sysClr val="windowText" lastClr="000000">
                    <a:lumMod val="75000"/>
                    <a:lumOff val="25000"/>
                  </a:sysClr>
                </a:solidFill>
                <a:cs typeface="メイリオ" pitchFamily="50" charset="-128"/>
              </a:rPr>
              <a:t>本資料の利用方法</a:t>
            </a:r>
            <a:endParaRPr lang="en-US" altLang="ja-JP" sz="1600" b="1" kern="0">
              <a:solidFill>
                <a:sysClr val="windowText" lastClr="000000">
                  <a:lumMod val="75000"/>
                  <a:lumOff val="25000"/>
                </a:sysClr>
              </a:solidFill>
              <a:cs typeface="メイリオ" pitchFamily="50" charset="-128"/>
            </a:endParaRPr>
          </a:p>
        </p:txBody>
      </p:sp>
      <p:sp>
        <p:nvSpPr>
          <p:cNvPr id="7" name="テキスト ボックス 6"/>
          <p:cNvSpPr txBox="1"/>
          <p:nvPr/>
        </p:nvSpPr>
        <p:spPr>
          <a:xfrm>
            <a:off x="615760" y="1709393"/>
            <a:ext cx="7992888" cy="2800767"/>
          </a:xfrm>
          <a:prstGeom prst="rect">
            <a:avLst/>
          </a:prstGeom>
          <a:noFill/>
        </p:spPr>
        <p:txBody>
          <a:bodyPr wrap="square" rtlCol="0">
            <a:spAutoFit/>
          </a:bodyPr>
          <a:lstStyle/>
          <a:p>
            <a:pPr>
              <a:defRPr/>
            </a:pPr>
            <a:r>
              <a:rPr kumimoji="0" lang="ja-JP" altLang="en-US" sz="1600" b="1" kern="0">
                <a:solidFill>
                  <a:sysClr val="windowText" lastClr="000000">
                    <a:lumMod val="75000"/>
                    <a:lumOff val="25000"/>
                  </a:sysClr>
                </a:solidFill>
                <a:cs typeface="メイリオ" pitchFamily="50" charset="-128"/>
              </a:rPr>
              <a:t>・本資料は、パートナー様が商談で</a:t>
            </a:r>
            <a:r>
              <a:rPr kumimoji="0" lang="en-US" altLang="ja-JP" sz="1600" b="1" kern="0">
                <a:solidFill>
                  <a:sysClr val="windowText" lastClr="000000">
                    <a:lumMod val="75000"/>
                    <a:lumOff val="25000"/>
                  </a:sysClr>
                </a:solidFill>
                <a:cs typeface="メイリオ" pitchFamily="50" charset="-128"/>
              </a:rPr>
              <a:t>NX</a:t>
            </a:r>
            <a:r>
              <a:rPr kumimoji="0" lang="ja-JP" altLang="en-US" sz="1600" b="1" kern="0">
                <a:solidFill>
                  <a:sysClr val="windowText" lastClr="000000">
                    <a:lumMod val="75000"/>
                    <a:lumOff val="25000"/>
                  </a:sysClr>
                </a:solidFill>
                <a:cs typeface="メイリオ" pitchFamily="50" charset="-128"/>
              </a:rPr>
              <a:t>をご提案される</a:t>
            </a:r>
            <a:r>
              <a:rPr lang="ja-JP" altLang="en-US" sz="1600" b="1" kern="0">
                <a:solidFill>
                  <a:sysClr val="windowText" lastClr="000000">
                    <a:lumMod val="75000"/>
                    <a:lumOff val="25000"/>
                  </a:sysClr>
                </a:solidFill>
                <a:cs typeface="メイリオ" pitchFamily="50" charset="-128"/>
              </a:rPr>
              <a:t>際の課題解決資料として</a:t>
            </a:r>
            <a:endParaRPr lang="en-US" altLang="ja-JP" sz="1600" b="1" kern="0">
              <a:solidFill>
                <a:sysClr val="windowText" lastClr="000000">
                  <a:lumMod val="75000"/>
                  <a:lumOff val="25000"/>
                </a:sysClr>
              </a:solidFill>
              <a:cs typeface="メイリオ" pitchFamily="50" charset="-128"/>
            </a:endParaRPr>
          </a:p>
          <a:p>
            <a:pPr>
              <a:defRPr/>
            </a:pPr>
            <a:r>
              <a:rPr lang="ja-JP" altLang="en-US" sz="1600" b="1" kern="0">
                <a:solidFill>
                  <a:sysClr val="windowText" lastClr="000000">
                    <a:lumMod val="75000"/>
                    <a:lumOff val="25000"/>
                  </a:sysClr>
                </a:solidFill>
                <a:cs typeface="メイリオ" pitchFamily="50" charset="-128"/>
              </a:rPr>
              <a:t>　ご利用頂くために作成しております</a:t>
            </a:r>
            <a:endParaRPr lang="en-US" altLang="ja-JP" sz="1600" b="1" kern="0">
              <a:solidFill>
                <a:sysClr val="windowText" lastClr="000000">
                  <a:lumMod val="75000"/>
                  <a:lumOff val="25000"/>
                </a:sysClr>
              </a:solidFill>
              <a:cs typeface="メイリオ" pitchFamily="50" charset="-128"/>
            </a:endParaRPr>
          </a:p>
          <a:p>
            <a:pPr>
              <a:defRPr/>
            </a:pPr>
            <a:r>
              <a:rPr kumimoji="0" lang="ja-JP" altLang="en-US" sz="1600" b="1" kern="0">
                <a:solidFill>
                  <a:sysClr val="windowText" lastClr="000000">
                    <a:lumMod val="75000"/>
                    <a:lumOff val="25000"/>
                  </a:sysClr>
                </a:solidFill>
                <a:cs typeface="メイリオ" pitchFamily="50" charset="-128"/>
              </a:rPr>
              <a:t>　詳細提案、動機付け提案等、フェーズに合わせて活用下さい</a:t>
            </a:r>
            <a:endParaRPr lang="en-US" altLang="ja-JP" sz="1600" b="1" kern="0">
              <a:solidFill>
                <a:sysClr val="windowText" lastClr="000000">
                  <a:lumMod val="75000"/>
                  <a:lumOff val="25000"/>
                </a:sysClr>
              </a:solidFill>
              <a:cs typeface="メイリオ" pitchFamily="50" charset="-128"/>
            </a:endParaRPr>
          </a:p>
          <a:p>
            <a:pPr>
              <a:defRPr/>
            </a:pPr>
            <a:endParaRPr lang="en-US" altLang="ja-JP" sz="1600" b="1" kern="0">
              <a:solidFill>
                <a:sysClr val="windowText" lastClr="000000">
                  <a:lumMod val="75000"/>
                  <a:lumOff val="25000"/>
                </a:sysClr>
              </a:solidFill>
              <a:cs typeface="メイリオ" pitchFamily="50" charset="-128"/>
            </a:endParaRPr>
          </a:p>
          <a:p>
            <a:pPr>
              <a:defRPr/>
            </a:pPr>
            <a:r>
              <a:rPr kumimoji="0" lang="ja-JP" altLang="en-US" sz="1600" b="1" kern="0">
                <a:solidFill>
                  <a:sysClr val="windowText" lastClr="000000">
                    <a:lumMod val="75000"/>
                    <a:lumOff val="25000"/>
                  </a:sysClr>
                </a:solidFill>
                <a:cs typeface="メイリオ" pitchFamily="50" charset="-128"/>
              </a:rPr>
              <a:t>・個々の商談状況に応じ、またご提案状況に応じて必要なページを抜粋し、</a:t>
            </a:r>
            <a:r>
              <a:rPr lang="ja-JP" altLang="en-US" sz="1600" b="1" kern="0">
                <a:solidFill>
                  <a:sysClr val="windowText" lastClr="000000">
                    <a:lumMod val="75000"/>
                    <a:lumOff val="25000"/>
                  </a:sysClr>
                </a:solidFill>
                <a:cs typeface="メイリオ" pitchFamily="50" charset="-128"/>
              </a:rPr>
              <a:t>加筆</a:t>
            </a:r>
            <a:endParaRPr lang="en-US" altLang="ja-JP" sz="1600" b="1" kern="0">
              <a:solidFill>
                <a:sysClr val="windowText" lastClr="000000">
                  <a:lumMod val="75000"/>
                  <a:lumOff val="25000"/>
                </a:sysClr>
              </a:solidFill>
              <a:cs typeface="メイリオ" pitchFamily="50" charset="-128"/>
            </a:endParaRPr>
          </a:p>
          <a:p>
            <a:pPr>
              <a:defRPr/>
            </a:pPr>
            <a:r>
              <a:rPr lang="ja-JP" altLang="en-US" sz="1600" b="1" kern="0">
                <a:solidFill>
                  <a:sysClr val="windowText" lastClr="000000">
                    <a:lumMod val="75000"/>
                    <a:lumOff val="25000"/>
                  </a:sysClr>
                </a:solidFill>
                <a:cs typeface="メイリオ" pitchFamily="50" charset="-128"/>
              </a:rPr>
              <a:t>　修正頂くようお願い致します</a:t>
            </a:r>
            <a:endParaRPr lang="en-US" altLang="ja-JP" sz="1600" b="1" kern="0">
              <a:solidFill>
                <a:sysClr val="windowText" lastClr="000000">
                  <a:lumMod val="75000"/>
                  <a:lumOff val="25000"/>
                </a:sysClr>
              </a:solidFill>
              <a:cs typeface="メイリオ" pitchFamily="50" charset="-128"/>
            </a:endParaRPr>
          </a:p>
          <a:p>
            <a:pPr>
              <a:defRPr/>
            </a:pPr>
            <a:endParaRPr kumimoji="0" lang="en-US" altLang="ja-JP" sz="1600" b="1" kern="0">
              <a:solidFill>
                <a:sysClr val="windowText" lastClr="000000">
                  <a:lumMod val="75000"/>
                  <a:lumOff val="25000"/>
                </a:sysClr>
              </a:solidFill>
              <a:cs typeface="メイリオ" pitchFamily="50" charset="-128"/>
            </a:endParaRPr>
          </a:p>
          <a:p>
            <a:pPr>
              <a:defRPr/>
            </a:pPr>
            <a:r>
              <a:rPr kumimoji="0" lang="ja-JP" altLang="en-US" sz="1600" b="1" kern="0">
                <a:solidFill>
                  <a:sysClr val="windowText" lastClr="000000">
                    <a:lumMod val="75000"/>
                    <a:lumOff val="25000"/>
                  </a:sysClr>
                </a:solidFill>
                <a:cs typeface="メイリオ" pitchFamily="50" charset="-128"/>
              </a:rPr>
              <a:t>・保守内容等はサンプルになりますので、</a:t>
            </a:r>
            <a:r>
              <a:rPr lang="ja-JP" altLang="en-US" sz="1600" b="1" kern="0">
                <a:solidFill>
                  <a:sysClr val="windowText" lastClr="000000">
                    <a:lumMod val="75000"/>
                    <a:lumOff val="25000"/>
                  </a:sysClr>
                </a:solidFill>
                <a:cs typeface="メイリオ" pitchFamily="50" charset="-128"/>
              </a:rPr>
              <a:t>適宜パートナー様にて差し替え又は</a:t>
            </a:r>
            <a:endParaRPr lang="en-US" altLang="ja-JP" sz="1600" b="1" kern="0">
              <a:solidFill>
                <a:sysClr val="windowText" lastClr="000000">
                  <a:lumMod val="75000"/>
                  <a:lumOff val="25000"/>
                </a:sysClr>
              </a:solidFill>
              <a:cs typeface="メイリオ" pitchFamily="50" charset="-128"/>
            </a:endParaRPr>
          </a:p>
          <a:p>
            <a:pPr>
              <a:defRPr/>
            </a:pPr>
            <a:r>
              <a:rPr lang="ja-JP" altLang="en-US" sz="1600" b="1" kern="0">
                <a:solidFill>
                  <a:sysClr val="windowText" lastClr="000000">
                    <a:lumMod val="75000"/>
                    <a:lumOff val="25000"/>
                  </a:sysClr>
                </a:solidFill>
                <a:cs typeface="メイリオ" pitchFamily="50" charset="-128"/>
              </a:rPr>
              <a:t>　加筆修正をお願い致します</a:t>
            </a:r>
            <a:endParaRPr lang="en-US" altLang="ja-JP" sz="1600" b="1" kern="0">
              <a:solidFill>
                <a:sysClr val="windowText" lastClr="000000">
                  <a:lumMod val="75000"/>
                  <a:lumOff val="25000"/>
                </a:sysClr>
              </a:solidFill>
              <a:cs typeface="メイリオ" pitchFamily="50" charset="-128"/>
            </a:endParaRPr>
          </a:p>
          <a:p>
            <a:pPr>
              <a:defRPr/>
            </a:pPr>
            <a:endParaRPr kumimoji="0" lang="en-US" altLang="ja-JP" sz="1600" b="1" kern="0">
              <a:solidFill>
                <a:sysClr val="windowText" lastClr="000000">
                  <a:lumMod val="75000"/>
                  <a:lumOff val="25000"/>
                </a:sysClr>
              </a:solidFill>
              <a:cs typeface="メイリオ" pitchFamily="50" charset="-128"/>
            </a:endParaRPr>
          </a:p>
          <a:p>
            <a:pPr>
              <a:defRPr/>
            </a:pPr>
            <a:r>
              <a:rPr kumimoji="0" lang="ja-JP" altLang="en-US" sz="1600" b="1" kern="0">
                <a:solidFill>
                  <a:sysClr val="windowText" lastClr="000000">
                    <a:lumMod val="75000"/>
                    <a:lumOff val="25000"/>
                  </a:sysClr>
                </a:solidFill>
                <a:cs typeface="メイリオ" pitchFamily="50" charset="-128"/>
              </a:rPr>
              <a:t>・ご不明点、ご質問等につきましては、担当営業までお問合せ下さい</a:t>
            </a:r>
            <a:endParaRPr lang="en-US" altLang="ja-JP" sz="1600" b="1" kern="0">
              <a:solidFill>
                <a:sysClr val="windowText" lastClr="000000">
                  <a:lumMod val="75000"/>
                  <a:lumOff val="25000"/>
                </a:sysClr>
              </a:solidFill>
              <a:cs typeface="メイリオ" pitchFamily="50" charset="-128"/>
            </a:endParaRPr>
          </a:p>
        </p:txBody>
      </p:sp>
    </p:spTree>
    <p:extLst>
      <p:ext uri="{BB962C8B-B14F-4D97-AF65-F5344CB8AC3E}">
        <p14:creationId xmlns:p14="http://schemas.microsoft.com/office/powerpoint/2010/main" val="113010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No.1 </a:t>
            </a:r>
            <a:br>
              <a:rPr lang="en-US" altLang="ja-JP">
                <a:solidFill>
                  <a:srgbClr val="EE7B48"/>
                </a:solidFill>
              </a:rPr>
            </a:br>
            <a:r>
              <a:rPr lang="ja-JP" altLang="en-US" sz="1800">
                <a:solidFill>
                  <a:srgbClr val="EE7B48"/>
                </a:solidFill>
              </a:rPr>
              <a:t>共通</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マイナンバー情報について、適切なセキュリティ設定（データの暗号化、参照可否、設定、参照修正ログの</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取得・閲覧）が可能であること</a:t>
            </a: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9" y="2013106"/>
            <a:ext cx="8568952"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マイナンバーは暗号化されたデータベースで管理し、限定された管理者のみがマイナンバー情報を</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閲覧できるよう制御可能です。マイナンバー情報の閲覧、修正等の際にはアクセスログを取得します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nvGrpSpPr>
          <p:cNvPr id="77" name="グループ化 76"/>
          <p:cNvGrpSpPr/>
          <p:nvPr/>
        </p:nvGrpSpPr>
        <p:grpSpPr>
          <a:xfrm>
            <a:off x="358771" y="2769092"/>
            <a:ext cx="8426454" cy="2178922"/>
            <a:chOff x="358771" y="2715766"/>
            <a:chExt cx="8426454" cy="2178922"/>
          </a:xfrm>
        </p:grpSpPr>
        <p:sp>
          <p:nvSpPr>
            <p:cNvPr id="10" name="角丸四角形 9"/>
            <p:cNvSpPr/>
            <p:nvPr/>
          </p:nvSpPr>
          <p:spPr>
            <a:xfrm>
              <a:off x="358774" y="2755715"/>
              <a:ext cx="2524817" cy="2104278"/>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角丸四角形 10"/>
            <p:cNvSpPr/>
            <p:nvPr/>
          </p:nvSpPr>
          <p:spPr>
            <a:xfrm>
              <a:off x="358771" y="2755714"/>
              <a:ext cx="2524819" cy="253074"/>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Freeform 305"/>
            <p:cNvSpPr>
              <a:spLocks noEditPoints="1"/>
            </p:cNvSpPr>
            <p:nvPr/>
          </p:nvSpPr>
          <p:spPr bwMode="auto">
            <a:xfrm>
              <a:off x="682664" y="4294148"/>
              <a:ext cx="515966" cy="437842"/>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grpSp>
          <p:nvGrpSpPr>
            <p:cNvPr id="13" name="グループ化 525"/>
            <p:cNvGrpSpPr/>
            <p:nvPr/>
          </p:nvGrpSpPr>
          <p:grpSpPr>
            <a:xfrm>
              <a:off x="647564" y="3090136"/>
              <a:ext cx="479914" cy="403542"/>
              <a:chOff x="3784104" y="1923678"/>
              <a:chExt cx="381000" cy="381000"/>
            </a:xfrm>
            <a:solidFill>
              <a:srgbClr val="00A3EC"/>
            </a:solidFill>
          </p:grpSpPr>
          <p:sp>
            <p:nvSpPr>
              <p:cNvPr id="6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6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grpSp>
        <p:sp>
          <p:nvSpPr>
            <p:cNvPr id="14" name="Freeform 418"/>
            <p:cNvSpPr>
              <a:spLocks noEditPoints="1"/>
            </p:cNvSpPr>
            <p:nvPr/>
          </p:nvSpPr>
          <p:spPr bwMode="auto">
            <a:xfrm>
              <a:off x="675490" y="3724249"/>
              <a:ext cx="462142" cy="32209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15" name="テキスト ボックス 14"/>
            <p:cNvSpPr txBox="1"/>
            <p:nvPr/>
          </p:nvSpPr>
          <p:spPr bwMode="black">
            <a:xfrm>
              <a:off x="1446042" y="3737375"/>
              <a:ext cx="945772" cy="369332"/>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CSV</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 </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 画像データ</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16" name="テキスト ボックス 15"/>
            <p:cNvSpPr txBox="1"/>
            <p:nvPr/>
          </p:nvSpPr>
          <p:spPr bwMode="black">
            <a:xfrm>
              <a:off x="1589227" y="4330447"/>
              <a:ext cx="637995" cy="369332"/>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紙 </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 コピー</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17" name="テキスト ボックス 16"/>
            <p:cNvSpPr txBox="1"/>
            <p:nvPr/>
          </p:nvSpPr>
          <p:spPr bwMode="black">
            <a:xfrm>
              <a:off x="1293025" y="3119568"/>
              <a:ext cx="1200650" cy="369332"/>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Web</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ブラウザ</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a:t>
              </a:r>
              <a:r>
                <a:rPr kumimoji="0" lang="ja-JP" altLang="en-US"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画像データ添付</a:t>
              </a:r>
              <a:endParaRPr kumimoji="0" lang="en-US" altLang="ja-JP" sz="12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18" name="角丸四角形 17"/>
            <p:cNvSpPr/>
            <p:nvPr/>
          </p:nvSpPr>
          <p:spPr>
            <a:xfrm>
              <a:off x="3025800" y="2755715"/>
              <a:ext cx="2844159" cy="2104278"/>
            </a:xfrm>
            <a:prstGeom prst="roundRect">
              <a:avLst>
                <a:gd name="adj" fmla="val 472"/>
              </a:avLst>
            </a:prstGeom>
            <a:solidFill>
              <a:srgbClr val="FFFFFF"/>
            </a:solidFill>
            <a:ln w="25400" cap="flat" cmpd="sng" algn="ctr">
              <a:solidFill>
                <a:srgbClr val="00A3EC"/>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9" name="角丸四角形 18"/>
            <p:cNvSpPr/>
            <p:nvPr/>
          </p:nvSpPr>
          <p:spPr>
            <a:xfrm>
              <a:off x="3025800" y="2755714"/>
              <a:ext cx="2844159" cy="253074"/>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20" name="Freeform 364"/>
            <p:cNvSpPr>
              <a:spLocks noEditPoints="1"/>
            </p:cNvSpPr>
            <p:nvPr/>
          </p:nvSpPr>
          <p:spPr bwMode="auto">
            <a:xfrm>
              <a:off x="4108890" y="3867894"/>
              <a:ext cx="443254" cy="47048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21" name="テキスト ボックス 20"/>
            <p:cNvSpPr txBox="1"/>
            <p:nvPr/>
          </p:nvSpPr>
          <p:spPr bwMode="black">
            <a:xfrm>
              <a:off x="4067944" y="4377628"/>
              <a:ext cx="618148"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00A3EC"/>
                  </a:solidFill>
                  <a:effectLst/>
                  <a:uLnTx/>
                  <a:uFill>
                    <a:solidFill>
                      <a:srgbClr val="FFC000"/>
                    </a:solidFill>
                  </a:uFill>
                  <a:latin typeface="メイリオ"/>
                  <a:ea typeface="メイリオ"/>
                  <a:cs typeface="メイリオ" pitchFamily="50" charset="-128"/>
                </a:rPr>
                <a:t>マイナンバー</a:t>
              </a:r>
              <a:endParaRPr kumimoji="0" lang="en-US" altLang="ja-JP" sz="1100" b="1" i="0" u="none" strike="noStrike" kern="0" cap="none" spc="0" normalizeH="0" baseline="0" noProof="0">
                <a:ln>
                  <a:noFill/>
                </a:ln>
                <a:solidFill>
                  <a:srgbClr val="00A3EC"/>
                </a:solidFill>
                <a:effectLst/>
                <a:uLnTx/>
                <a:uFill>
                  <a:solidFill>
                    <a:srgbClr val="FFC000"/>
                  </a:solidFill>
                </a:uFill>
                <a:latin typeface="メイリオ"/>
                <a:ea typeface="メイリオ"/>
                <a:cs typeface="メイリオ" pitchFamily="50" charset="-128"/>
              </a:endParaRPr>
            </a:p>
          </p:txBody>
        </p:sp>
        <p:sp>
          <p:nvSpPr>
            <p:cNvPr id="22" name="テキスト ボックス 21"/>
            <p:cNvSpPr txBox="1"/>
            <p:nvPr/>
          </p:nvSpPr>
          <p:spPr bwMode="black">
            <a:xfrm>
              <a:off x="4735799" y="4186989"/>
              <a:ext cx="618148"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00A3EC"/>
                  </a:solidFill>
                  <a:effectLst/>
                  <a:uLnTx/>
                  <a:uFill>
                    <a:solidFill>
                      <a:srgbClr val="FFC000"/>
                    </a:solidFill>
                  </a:uFill>
                  <a:latin typeface="メイリオ"/>
                  <a:ea typeface="メイリオ"/>
                  <a:cs typeface="メイリオ" pitchFamily="50" charset="-128"/>
                </a:rPr>
                <a:t>暗号化</a:t>
              </a:r>
              <a:endParaRPr kumimoji="0" lang="en-US" altLang="ja-JP" sz="1050" b="1" i="0" u="none" strike="noStrike" kern="0" cap="none" spc="0" normalizeH="0" baseline="0" noProof="0">
                <a:ln>
                  <a:noFill/>
                </a:ln>
                <a:solidFill>
                  <a:srgbClr val="00A3EC"/>
                </a:solidFill>
                <a:effectLst/>
                <a:uLnTx/>
                <a:uFill>
                  <a:solidFill>
                    <a:srgbClr val="FFC000"/>
                  </a:solidFill>
                </a:uFill>
                <a:latin typeface="メイリオ"/>
                <a:ea typeface="メイリオ"/>
                <a:cs typeface="メイリオ" pitchFamily="50" charset="-128"/>
              </a:endParaRPr>
            </a:p>
          </p:txBody>
        </p:sp>
        <p:sp>
          <p:nvSpPr>
            <p:cNvPr id="23" name="角丸四角形 22"/>
            <p:cNvSpPr/>
            <p:nvPr/>
          </p:nvSpPr>
          <p:spPr>
            <a:xfrm>
              <a:off x="6012164" y="2755715"/>
              <a:ext cx="2773058" cy="902660"/>
            </a:xfrm>
            <a:prstGeom prst="roundRect">
              <a:avLst>
                <a:gd name="adj" fmla="val 472"/>
              </a:avLst>
            </a:prstGeom>
            <a:solidFill>
              <a:srgbClr val="FFFFFF"/>
            </a:solidFill>
            <a:ln w="25400" cap="flat" cmpd="sng" algn="ctr">
              <a:solidFill>
                <a:srgbClr val="00A3EC"/>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4" name="角丸四角形 23"/>
            <p:cNvSpPr/>
            <p:nvPr/>
          </p:nvSpPr>
          <p:spPr>
            <a:xfrm>
              <a:off x="6012159" y="2755714"/>
              <a:ext cx="2773060" cy="218039"/>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25" name="角丸四角形 24"/>
            <p:cNvSpPr/>
            <p:nvPr/>
          </p:nvSpPr>
          <p:spPr>
            <a:xfrm>
              <a:off x="6012167" y="3737203"/>
              <a:ext cx="2773058" cy="1118868"/>
            </a:xfrm>
            <a:prstGeom prst="roundRect">
              <a:avLst>
                <a:gd name="adj" fmla="val 472"/>
              </a:avLst>
            </a:prstGeom>
            <a:solidFill>
              <a:srgbClr val="FFFFFF"/>
            </a:solidFill>
            <a:ln w="25400" cap="flat" cmpd="sng" algn="ctr">
              <a:solidFill>
                <a:srgbClr val="00A3EC"/>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角丸四角形 25"/>
            <p:cNvSpPr/>
            <p:nvPr/>
          </p:nvSpPr>
          <p:spPr>
            <a:xfrm>
              <a:off x="6012475" y="3723878"/>
              <a:ext cx="2772747" cy="218039"/>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a:ln>
                  <a:noFill/>
                </a:ln>
                <a:solidFill>
                  <a:srgbClr val="FFFFFF"/>
                </a:solidFill>
                <a:effectLst/>
                <a:uLnTx/>
                <a:uFillTx/>
                <a:latin typeface="メイリオ"/>
                <a:ea typeface="メイリオ"/>
                <a:cs typeface="+mn-cs"/>
              </a:endParaRPr>
            </a:p>
          </p:txBody>
        </p:sp>
        <p:grpSp>
          <p:nvGrpSpPr>
            <p:cNvPr id="27" name="グループ化 93"/>
            <p:cNvGrpSpPr/>
            <p:nvPr/>
          </p:nvGrpSpPr>
          <p:grpSpPr>
            <a:xfrm>
              <a:off x="8205769" y="4090856"/>
              <a:ext cx="449594" cy="539976"/>
              <a:chOff x="5392766" y="3867148"/>
              <a:chExt cx="534112" cy="657410"/>
            </a:xfrm>
          </p:grpSpPr>
          <p:sp>
            <p:nvSpPr>
              <p:cNvPr id="56" name="台形 55"/>
              <p:cNvSpPr/>
              <p:nvPr/>
            </p:nvSpPr>
            <p:spPr>
              <a:xfrm rot="10800000">
                <a:off x="5392766" y="4052119"/>
                <a:ext cx="534112" cy="472439"/>
              </a:xfrm>
              <a:prstGeom prst="trapezoid">
                <a:avLst/>
              </a:prstGeom>
              <a:solidFill>
                <a:srgbClr val="FFFFFF"/>
              </a:solidFill>
              <a:ln w="57150" cap="flat" cmpd="sng" algn="ctr">
                <a:solidFill>
                  <a:srgbClr val="32AD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cxnSp>
            <p:nvCxnSpPr>
              <p:cNvPr id="57" name="直線コネクタ 56"/>
              <p:cNvCxnSpPr/>
              <p:nvPr/>
            </p:nvCxnSpPr>
            <p:spPr>
              <a:xfrm>
                <a:off x="5658048" y="4101920"/>
                <a:ext cx="0" cy="337424"/>
              </a:xfrm>
              <a:prstGeom prst="line">
                <a:avLst/>
              </a:prstGeom>
              <a:noFill/>
              <a:ln w="57150" cap="flat" cmpd="sng" algn="ctr">
                <a:solidFill>
                  <a:srgbClr val="32ADC6"/>
                </a:solidFill>
                <a:prstDash val="solid"/>
              </a:ln>
              <a:effectLst/>
            </p:spPr>
          </p:cxnSp>
          <p:cxnSp>
            <p:nvCxnSpPr>
              <p:cNvPr id="58" name="直線コネクタ 57"/>
              <p:cNvCxnSpPr/>
              <p:nvPr/>
            </p:nvCxnSpPr>
            <p:spPr>
              <a:xfrm>
                <a:off x="5733498" y="4101920"/>
                <a:ext cx="0" cy="337424"/>
              </a:xfrm>
              <a:prstGeom prst="line">
                <a:avLst/>
              </a:prstGeom>
              <a:noFill/>
              <a:ln w="57150" cap="flat" cmpd="sng" algn="ctr">
                <a:solidFill>
                  <a:srgbClr val="32ADC6"/>
                </a:solidFill>
                <a:prstDash val="solid"/>
              </a:ln>
              <a:effectLst/>
            </p:spPr>
          </p:cxnSp>
          <p:cxnSp>
            <p:nvCxnSpPr>
              <p:cNvPr id="59" name="直線コネクタ 58"/>
              <p:cNvCxnSpPr/>
              <p:nvPr/>
            </p:nvCxnSpPr>
            <p:spPr>
              <a:xfrm>
                <a:off x="5585759" y="4101920"/>
                <a:ext cx="0" cy="337424"/>
              </a:xfrm>
              <a:prstGeom prst="line">
                <a:avLst/>
              </a:prstGeom>
              <a:noFill/>
              <a:ln w="57150" cap="flat" cmpd="sng" algn="ctr">
                <a:solidFill>
                  <a:srgbClr val="32ADC6"/>
                </a:solidFill>
                <a:prstDash val="solid"/>
              </a:ln>
              <a:effectLst/>
            </p:spPr>
          </p:cxnSp>
          <p:cxnSp>
            <p:nvCxnSpPr>
              <p:cNvPr id="60" name="直線コネクタ 59"/>
              <p:cNvCxnSpPr/>
              <p:nvPr/>
            </p:nvCxnSpPr>
            <p:spPr>
              <a:xfrm flipH="1">
                <a:off x="5393126" y="3973820"/>
                <a:ext cx="533414" cy="2"/>
              </a:xfrm>
              <a:prstGeom prst="line">
                <a:avLst/>
              </a:prstGeom>
              <a:noFill/>
              <a:ln w="57150" cap="flat" cmpd="sng" algn="ctr">
                <a:solidFill>
                  <a:srgbClr val="32ADC6"/>
                </a:solidFill>
                <a:prstDash val="solid"/>
              </a:ln>
              <a:effectLst/>
            </p:spPr>
          </p:cxnSp>
          <p:sp>
            <p:nvSpPr>
              <p:cNvPr id="61" name="円/楕円 49"/>
              <p:cNvSpPr/>
              <p:nvPr/>
            </p:nvSpPr>
            <p:spPr>
              <a:xfrm>
                <a:off x="5599232" y="3867148"/>
                <a:ext cx="116956" cy="98231"/>
              </a:xfrm>
              <a:prstGeom prst="ellipse">
                <a:avLst/>
              </a:prstGeom>
              <a:solidFill>
                <a:srgbClr val="32ADC6"/>
              </a:solidFill>
              <a:ln w="25400" cap="flat" cmpd="sng" algn="ctr">
                <a:solidFill>
                  <a:srgbClr val="32AD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grpSp>
        <p:sp>
          <p:nvSpPr>
            <p:cNvPr id="28" name="テキスト ボックス 27"/>
            <p:cNvSpPr txBox="1"/>
            <p:nvPr/>
          </p:nvSpPr>
          <p:spPr bwMode="black">
            <a:xfrm>
              <a:off x="8136396" y="4694233"/>
              <a:ext cx="618148"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削除</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29" name="Freeform 382"/>
            <p:cNvSpPr>
              <a:spLocks noEditPoints="1"/>
            </p:cNvSpPr>
            <p:nvPr/>
          </p:nvSpPr>
          <p:spPr bwMode="auto">
            <a:xfrm>
              <a:off x="6372200" y="3975906"/>
              <a:ext cx="389266" cy="386963"/>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31" name="Freeform 438"/>
            <p:cNvSpPr>
              <a:spLocks noEditPoints="1"/>
            </p:cNvSpPr>
            <p:nvPr/>
          </p:nvSpPr>
          <p:spPr bwMode="auto">
            <a:xfrm>
              <a:off x="4613167" y="4051271"/>
              <a:ext cx="213856" cy="264168"/>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32" name="テキスト ボックス 31"/>
            <p:cNvSpPr txBox="1"/>
            <p:nvPr/>
          </p:nvSpPr>
          <p:spPr bwMode="black">
            <a:xfrm>
              <a:off x="3136545" y="4580684"/>
              <a:ext cx="2630847" cy="276999"/>
            </a:xfrm>
            <a:prstGeom prst="rect">
              <a:avLst/>
            </a:prstGeom>
          </p:spPr>
          <p:txBody>
            <a:bodyPr wrap="square" lIns="0" tIns="0" rIns="0" bIns="0" rtlCol="0" anchor="ctr"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EE8E00"/>
                  </a:solidFill>
                  <a:effectLst/>
                  <a:uLnTx/>
                  <a:uFill>
                    <a:solidFill>
                      <a:srgbClr val="FFC000"/>
                    </a:solidFill>
                  </a:uFill>
                  <a:latin typeface="メイリオ"/>
                  <a:ea typeface="メイリオ"/>
                  <a:cs typeface="メイリオ" pitchFamily="50" charset="-128"/>
                </a:rPr>
                <a:t>マイナンバーの関係する画面は</a:t>
              </a:r>
              <a:endParaRPr kumimoji="0" lang="en-US" altLang="ja-JP" sz="900" b="1" i="0" u="none" strike="noStrike" kern="0" cap="none" spc="0" normalizeH="0" baseline="0" noProof="0">
                <a:ln>
                  <a:noFill/>
                </a:ln>
                <a:solidFill>
                  <a:srgbClr val="EE8E00"/>
                </a:solidFill>
                <a:effectLst/>
                <a:uLnTx/>
                <a:uFill>
                  <a:solidFill>
                    <a:srgbClr val="FFC000"/>
                  </a:solidFill>
                </a:uFill>
                <a:latin typeface="メイリオ"/>
                <a:ea typeface="メイリオ"/>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EE8E00"/>
                  </a:solidFill>
                  <a:effectLst/>
                  <a:uLnTx/>
                  <a:uFill>
                    <a:solidFill>
                      <a:srgbClr val="FFC000"/>
                    </a:solidFill>
                  </a:uFill>
                  <a:latin typeface="メイリオ"/>
                  <a:ea typeface="メイリオ"/>
                  <a:cs typeface="メイリオ" pitchFamily="50" charset="-128"/>
                </a:rPr>
                <a:t>管理者パスワードが必要</a:t>
              </a:r>
              <a:endParaRPr kumimoji="0" lang="en-US" altLang="ja-JP" sz="900" b="1" i="0" u="none" strike="noStrike" kern="0" cap="none" spc="0" normalizeH="0" baseline="0" noProof="0">
                <a:ln>
                  <a:noFill/>
                </a:ln>
                <a:solidFill>
                  <a:srgbClr val="EE8E00"/>
                </a:solidFill>
                <a:effectLst/>
                <a:uLnTx/>
                <a:uFill>
                  <a:solidFill>
                    <a:srgbClr val="FFC000"/>
                  </a:solidFill>
                </a:uFill>
                <a:latin typeface="メイリオ"/>
                <a:ea typeface="メイリオ"/>
                <a:cs typeface="メイリオ" pitchFamily="50" charset="-128"/>
              </a:endParaRPr>
            </a:p>
          </p:txBody>
        </p:sp>
        <p:sp>
          <p:nvSpPr>
            <p:cNvPr id="33" name="右矢印 32"/>
            <p:cNvSpPr/>
            <p:nvPr/>
          </p:nvSpPr>
          <p:spPr bwMode="gray">
            <a:xfrm>
              <a:off x="2801151" y="4330447"/>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34" name="右矢印 33"/>
            <p:cNvSpPr/>
            <p:nvPr/>
          </p:nvSpPr>
          <p:spPr bwMode="gray">
            <a:xfrm>
              <a:off x="2801151" y="3725007"/>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35" name="右矢印 34"/>
            <p:cNvSpPr/>
            <p:nvPr/>
          </p:nvSpPr>
          <p:spPr bwMode="gray">
            <a:xfrm>
              <a:off x="2801151" y="3119568"/>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grpSp>
          <p:nvGrpSpPr>
            <p:cNvPr id="36" name="グループ化 525"/>
            <p:cNvGrpSpPr/>
            <p:nvPr/>
          </p:nvGrpSpPr>
          <p:grpSpPr>
            <a:xfrm>
              <a:off x="3566331" y="3074478"/>
              <a:ext cx="419256" cy="389493"/>
              <a:chOff x="3784104" y="1923678"/>
              <a:chExt cx="381000" cy="381000"/>
            </a:xfrm>
            <a:solidFill>
              <a:srgbClr val="00A3EC"/>
            </a:solidFill>
          </p:grpSpPr>
          <p:sp>
            <p:nvSpPr>
              <p:cNvPr id="5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5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grpSp>
        <p:sp>
          <p:nvSpPr>
            <p:cNvPr id="37" name="テキスト ボックス 36"/>
            <p:cNvSpPr txBox="1"/>
            <p:nvPr/>
          </p:nvSpPr>
          <p:spPr bwMode="black">
            <a:xfrm>
              <a:off x="3311860" y="3506806"/>
              <a:ext cx="865788"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画面編集</a:t>
              </a:r>
              <a:endParaRPr kumimoji="0" lang="en-US" altLang="ja-JP" sz="11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38" name="テキスト ボックス 37"/>
            <p:cNvSpPr txBox="1"/>
            <p:nvPr/>
          </p:nvSpPr>
          <p:spPr bwMode="black">
            <a:xfrm>
              <a:off x="4508087" y="3474018"/>
              <a:ext cx="107910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リスト出力</a:t>
              </a:r>
              <a:endParaRPr kumimoji="0" lang="en-US" altLang="ja-JP" sz="110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39" name="Freeform 393"/>
            <p:cNvSpPr>
              <a:spLocks noEditPoints="1"/>
            </p:cNvSpPr>
            <p:nvPr/>
          </p:nvSpPr>
          <p:spPr bwMode="auto">
            <a:xfrm>
              <a:off x="4856942" y="3039802"/>
              <a:ext cx="342487" cy="39395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40" name="右矢印 39"/>
            <p:cNvSpPr/>
            <p:nvPr/>
          </p:nvSpPr>
          <p:spPr bwMode="gray">
            <a:xfrm>
              <a:off x="5806207" y="4401673"/>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1" name="右矢印 40"/>
            <p:cNvSpPr/>
            <p:nvPr/>
          </p:nvSpPr>
          <p:spPr bwMode="gray">
            <a:xfrm>
              <a:off x="5798855" y="3228261"/>
              <a:ext cx="459458" cy="379243"/>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2" name="右矢印 41"/>
            <p:cNvSpPr/>
            <p:nvPr/>
          </p:nvSpPr>
          <p:spPr bwMode="gray">
            <a:xfrm rot="18714056">
              <a:off x="4660572" y="3648955"/>
              <a:ext cx="332902" cy="286675"/>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3" name="右矢印 42"/>
            <p:cNvSpPr/>
            <p:nvPr/>
          </p:nvSpPr>
          <p:spPr bwMode="gray">
            <a:xfrm rot="3182187">
              <a:off x="3750165" y="3680420"/>
              <a:ext cx="317533" cy="300550"/>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grpSp>
          <p:nvGrpSpPr>
            <p:cNvPr id="44" name="グループ化 525"/>
            <p:cNvGrpSpPr/>
            <p:nvPr/>
          </p:nvGrpSpPr>
          <p:grpSpPr>
            <a:xfrm>
              <a:off x="6408204" y="4443958"/>
              <a:ext cx="344998" cy="336963"/>
              <a:chOff x="3784104" y="1923678"/>
              <a:chExt cx="381000" cy="381000"/>
            </a:xfrm>
            <a:solidFill>
              <a:srgbClr val="00A3EC"/>
            </a:solidFill>
          </p:grpSpPr>
          <p:sp>
            <p:nvSpPr>
              <p:cNvPr id="5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5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grpSp>
        <p:sp>
          <p:nvSpPr>
            <p:cNvPr id="46" name="右矢印 45"/>
            <p:cNvSpPr/>
            <p:nvPr/>
          </p:nvSpPr>
          <p:spPr bwMode="gray">
            <a:xfrm>
              <a:off x="6855175" y="4098068"/>
              <a:ext cx="1248623" cy="295231"/>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7" name="右矢印 46"/>
            <p:cNvSpPr/>
            <p:nvPr/>
          </p:nvSpPr>
          <p:spPr bwMode="gray">
            <a:xfrm>
              <a:off x="6855175" y="4423896"/>
              <a:ext cx="1248623" cy="295231"/>
            </a:xfrm>
            <a:prstGeom prst="rightArrow">
              <a:avLst/>
            </a:prstGeom>
            <a:solidFill>
              <a:srgbClr val="00A3EC"/>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lumMod val="75000"/>
                    <a:lumOff val="25000"/>
                  </a:prstClr>
                </a:solidFill>
                <a:effectLst/>
                <a:uLnTx/>
                <a:uFillTx/>
                <a:latin typeface="HGP創英角ｺﾞｼｯｸUB" pitchFamily="50" charset="-128"/>
                <a:ea typeface="HGP創英角ｺﾞｼｯｸUB" pitchFamily="50" charset="-128"/>
                <a:cs typeface="+mn-cs"/>
              </a:endParaRPr>
            </a:p>
          </p:txBody>
        </p:sp>
        <p:sp>
          <p:nvSpPr>
            <p:cNvPr id="48" name="テキスト ボックス 47"/>
            <p:cNvSpPr txBox="1"/>
            <p:nvPr/>
          </p:nvSpPr>
          <p:spPr bwMode="black">
            <a:xfrm>
              <a:off x="7255281" y="3471850"/>
              <a:ext cx="1493183" cy="161583"/>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操作</a:t>
              </a:r>
              <a:r>
                <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a:t>
              </a: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アクセスログ</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49" name="Freeform 393"/>
            <p:cNvSpPr>
              <a:spLocks noEditPoints="1"/>
            </p:cNvSpPr>
            <p:nvPr/>
          </p:nvSpPr>
          <p:spPr bwMode="auto">
            <a:xfrm>
              <a:off x="6563437" y="3003798"/>
              <a:ext cx="348823" cy="41355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Arial" charset="0"/>
                <a:ea typeface="メイリオ"/>
                <a:cs typeface="+mn-cs"/>
              </a:endParaRPr>
            </a:p>
          </p:txBody>
        </p:sp>
        <p:sp>
          <p:nvSpPr>
            <p:cNvPr id="50" name="テキスト ボックス 49"/>
            <p:cNvSpPr txBox="1"/>
            <p:nvPr/>
          </p:nvSpPr>
          <p:spPr bwMode="black">
            <a:xfrm>
              <a:off x="6402033" y="3480561"/>
              <a:ext cx="723580" cy="161583"/>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法定調書</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51" name="Freeform 422"/>
            <p:cNvSpPr>
              <a:spLocks noEditPoints="1"/>
            </p:cNvSpPr>
            <p:nvPr/>
          </p:nvSpPr>
          <p:spPr bwMode="auto">
            <a:xfrm>
              <a:off x="7820358" y="3038527"/>
              <a:ext cx="366846" cy="397319"/>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テキスト ボックス 29"/>
            <p:cNvSpPr txBox="1"/>
            <p:nvPr/>
          </p:nvSpPr>
          <p:spPr bwMode="black">
            <a:xfrm>
              <a:off x="6817768" y="4027479"/>
              <a:ext cx="1137664"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有効期限一括設定</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45" name="テキスト ボックス 44"/>
            <p:cNvSpPr txBox="1"/>
            <p:nvPr/>
          </p:nvSpPr>
          <p:spPr bwMode="black">
            <a:xfrm>
              <a:off x="7108128" y="4680627"/>
              <a:ext cx="618148" cy="200455"/>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rPr>
                <a:t>手動設定</a:t>
              </a:r>
              <a:endParaRPr kumimoji="0" lang="en-US" altLang="ja-JP" sz="1050" b="0" i="0" u="none" strike="noStrike" kern="0" cap="none" spc="0" normalizeH="0" baseline="0" noProof="0">
                <a:ln>
                  <a:noFill/>
                </a:ln>
                <a:solidFill>
                  <a:prstClr val="black"/>
                </a:solidFill>
                <a:effectLst/>
                <a:uLnTx/>
                <a:uFill>
                  <a:solidFill>
                    <a:srgbClr val="FFC000"/>
                  </a:solidFill>
                </a:uFill>
                <a:latin typeface="メイリオ"/>
                <a:ea typeface="メイリオ"/>
                <a:cs typeface="メイリオ" pitchFamily="50" charset="-128"/>
              </a:endParaRPr>
            </a:p>
          </p:txBody>
        </p:sp>
        <p:sp>
          <p:nvSpPr>
            <p:cNvPr id="72" name="テキスト ボックス 71"/>
            <p:cNvSpPr txBox="1"/>
            <p:nvPr/>
          </p:nvSpPr>
          <p:spPr>
            <a:xfrm>
              <a:off x="1136120" y="2755675"/>
              <a:ext cx="864096" cy="307777"/>
            </a:xfrm>
            <a:prstGeom prst="rect">
              <a:avLst/>
            </a:prstGeom>
            <a:noFill/>
          </p:spPr>
          <p:txBody>
            <a:bodyPr wrap="square" rtlCol="0">
              <a:spAutoFit/>
            </a:bodyPr>
            <a:lstStyle/>
            <a:p>
              <a:pPr lvl="0" algn="ctr" defTabSz="685766">
                <a:defRPr/>
              </a:pPr>
              <a:r>
                <a:rPr kumimoji="0" lang="ja-JP" altLang="en-US" sz="1400" b="1" kern="0">
                  <a:solidFill>
                    <a:srgbClr val="FFFFFF"/>
                  </a:solidFill>
                </a:rPr>
                <a:t>取　得</a:t>
              </a:r>
            </a:p>
          </p:txBody>
        </p:sp>
        <p:sp>
          <p:nvSpPr>
            <p:cNvPr id="73" name="テキスト ボックス 72"/>
            <p:cNvSpPr txBox="1"/>
            <p:nvPr/>
          </p:nvSpPr>
          <p:spPr>
            <a:xfrm>
              <a:off x="4015831" y="2751770"/>
              <a:ext cx="864096" cy="307777"/>
            </a:xfrm>
            <a:prstGeom prst="rect">
              <a:avLst/>
            </a:prstGeom>
            <a:noFill/>
          </p:spPr>
          <p:txBody>
            <a:bodyPr wrap="square" rtlCol="0">
              <a:spAutoFit/>
            </a:bodyPr>
            <a:lstStyle/>
            <a:p>
              <a:pPr lvl="0" algn="ctr" defTabSz="685766">
                <a:defRPr/>
              </a:pPr>
              <a:r>
                <a:rPr kumimoji="0" lang="ja-JP" altLang="en-US" sz="1400" b="1" kern="0">
                  <a:solidFill>
                    <a:srgbClr val="FFFFFF"/>
                  </a:solidFill>
                </a:rPr>
                <a:t>管　理</a:t>
              </a:r>
            </a:p>
          </p:txBody>
        </p:sp>
        <p:sp>
          <p:nvSpPr>
            <p:cNvPr id="74" name="テキスト ボックス 73"/>
            <p:cNvSpPr txBox="1"/>
            <p:nvPr/>
          </p:nvSpPr>
          <p:spPr>
            <a:xfrm>
              <a:off x="6657273" y="3708123"/>
              <a:ext cx="1483151" cy="307777"/>
            </a:xfrm>
            <a:prstGeom prst="rect">
              <a:avLst/>
            </a:prstGeom>
            <a:noFill/>
          </p:spPr>
          <p:txBody>
            <a:bodyPr wrap="square" rtlCol="0">
              <a:spAutoFit/>
            </a:bodyPr>
            <a:lstStyle/>
            <a:p>
              <a:pPr lvl="0" algn="ctr" defTabSz="685766">
                <a:defRPr/>
              </a:pPr>
              <a:r>
                <a:rPr kumimoji="0" lang="ja-JP" altLang="en-US" sz="1400" b="1" kern="0">
                  <a:solidFill>
                    <a:srgbClr val="FFFFFF"/>
                  </a:solidFill>
                </a:rPr>
                <a:t>破　棄（退職）</a:t>
              </a:r>
            </a:p>
          </p:txBody>
        </p:sp>
        <p:sp>
          <p:nvSpPr>
            <p:cNvPr id="75" name="テキスト ボックス 74"/>
            <p:cNvSpPr txBox="1"/>
            <p:nvPr/>
          </p:nvSpPr>
          <p:spPr>
            <a:xfrm>
              <a:off x="6966641" y="2715766"/>
              <a:ext cx="864096" cy="307777"/>
            </a:xfrm>
            <a:prstGeom prst="rect">
              <a:avLst/>
            </a:prstGeom>
            <a:noFill/>
          </p:spPr>
          <p:txBody>
            <a:bodyPr wrap="square" rtlCol="0">
              <a:spAutoFit/>
            </a:bodyPr>
            <a:lstStyle/>
            <a:p>
              <a:pPr lvl="0" algn="ctr" defTabSz="685766">
                <a:defRPr/>
              </a:pPr>
              <a:r>
                <a:rPr kumimoji="0" lang="ja-JP" altLang="en-US" sz="1400" b="1" kern="0">
                  <a:solidFill>
                    <a:srgbClr val="FFFFFF"/>
                  </a:solidFill>
                </a:rPr>
                <a:t>出　力</a:t>
              </a:r>
            </a:p>
          </p:txBody>
        </p:sp>
      </p:gr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Tree>
    <p:extLst>
      <p:ext uri="{BB962C8B-B14F-4D97-AF65-F5344CB8AC3E}">
        <p14:creationId xmlns:p14="http://schemas.microsoft.com/office/powerpoint/2010/main" val="35113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No.2</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763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03598"/>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先日付登録ができること</a:t>
            </a:r>
          </a:p>
        </p:txBody>
      </p:sp>
      <p:sp>
        <p:nvSpPr>
          <p:cNvPr id="8" name="コンテンツ プレースホルダ 6"/>
          <p:cNvSpPr txBox="1">
            <a:spLocks/>
          </p:cNvSpPr>
          <p:nvPr/>
        </p:nvSpPr>
        <p:spPr>
          <a:xfrm>
            <a:off x="71500" y="1845467"/>
            <a:ext cx="8640960" cy="933086"/>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　</a:t>
            </a: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a:ea typeface="メイリオ" pitchFamily="50" charset="-128"/>
              </a:rPr>
              <a:t>弊社対応：○</a:t>
            </a:r>
            <a:endParaRPr kumimoji="1" lang="en-US" altLang="ja-JP" sz="1400" b="1"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　組織情報、身上情報、給与情報は、全て開始日の指定による「事前設定」が可能です</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　貴社閑散期での事前登録が可能です</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9" name="角丸四角形 8"/>
          <p:cNvSpPr/>
          <p:nvPr/>
        </p:nvSpPr>
        <p:spPr>
          <a:xfrm>
            <a:off x="143508" y="4425956"/>
            <a:ext cx="2844316" cy="497669"/>
          </a:xfrm>
          <a:prstGeom prst="roundRect">
            <a:avLst>
              <a:gd name="adj" fmla="val 10403"/>
            </a:avLst>
          </a:prstGeom>
          <a:solidFill>
            <a:schemeClr val="accent2"/>
          </a:solid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 name="角丸四角形 9"/>
          <p:cNvSpPr/>
          <p:nvPr/>
        </p:nvSpPr>
        <p:spPr>
          <a:xfrm>
            <a:off x="3131840" y="2643758"/>
            <a:ext cx="2844316" cy="1285189"/>
          </a:xfrm>
          <a:prstGeom prst="roundRect">
            <a:avLst>
              <a:gd name="adj" fmla="val 10403"/>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 name="角丸四角形 10"/>
          <p:cNvSpPr/>
          <p:nvPr/>
        </p:nvSpPr>
        <p:spPr>
          <a:xfrm>
            <a:off x="143508" y="2643758"/>
            <a:ext cx="2844316" cy="1285189"/>
          </a:xfrm>
          <a:prstGeom prst="roundRect">
            <a:avLst>
              <a:gd name="adj" fmla="val 10403"/>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 name="テキスト ボックス 11"/>
          <p:cNvSpPr txBox="1"/>
          <p:nvPr/>
        </p:nvSpPr>
        <p:spPr>
          <a:xfrm>
            <a:off x="791580" y="2737252"/>
            <a:ext cx="1944216"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メイリオ"/>
                <a:ea typeface="メイリオ"/>
                <a:cs typeface="+mn-cs"/>
              </a:rPr>
              <a:t>組織情報</a:t>
            </a:r>
          </a:p>
        </p:txBody>
      </p:sp>
      <p:sp>
        <p:nvSpPr>
          <p:cNvPr id="13" name="テキスト ボックス 12"/>
          <p:cNvSpPr txBox="1"/>
          <p:nvPr/>
        </p:nvSpPr>
        <p:spPr>
          <a:xfrm>
            <a:off x="359532" y="3128650"/>
            <a:ext cx="2700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mn-cs"/>
              </a:rPr>
              <a:t>・組織改編シミュレーション</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mn-cs"/>
              </a:rPr>
              <a:t>　による一括改変・設定</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mn-cs"/>
              </a:rPr>
              <a:t>・有効開始日／終了日設定に</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mn-cs"/>
              </a:rPr>
              <a:t>　よる事前設定</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srgbClr val="54C2F0"/>
              </a:solidFill>
              <a:effectLst/>
              <a:uLnTx/>
              <a:uFillTx/>
              <a:latin typeface="メイリオ"/>
              <a:ea typeface="メイリオ"/>
              <a:cs typeface="+mn-cs"/>
            </a:endParaRPr>
          </a:p>
        </p:txBody>
      </p:sp>
      <p:sp>
        <p:nvSpPr>
          <p:cNvPr id="14" name="Freeform 346"/>
          <p:cNvSpPr>
            <a:spLocks noEditPoints="1"/>
          </p:cNvSpPr>
          <p:nvPr/>
        </p:nvSpPr>
        <p:spPr bwMode="auto">
          <a:xfrm>
            <a:off x="323528" y="2679762"/>
            <a:ext cx="360040" cy="432048"/>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330"/>
          <p:cNvSpPr>
            <a:spLocks noEditPoints="1"/>
          </p:cNvSpPr>
          <p:nvPr/>
        </p:nvSpPr>
        <p:spPr bwMode="auto">
          <a:xfrm>
            <a:off x="3311860" y="2643758"/>
            <a:ext cx="251968" cy="40707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角丸四角形 15"/>
          <p:cNvSpPr/>
          <p:nvPr/>
        </p:nvSpPr>
        <p:spPr>
          <a:xfrm>
            <a:off x="6156176" y="2643758"/>
            <a:ext cx="2844316" cy="1261822"/>
          </a:xfrm>
          <a:prstGeom prst="roundRect">
            <a:avLst>
              <a:gd name="adj" fmla="val 10403"/>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7" name="テキスト ボックス 16"/>
          <p:cNvSpPr txBox="1"/>
          <p:nvPr/>
        </p:nvSpPr>
        <p:spPr>
          <a:xfrm>
            <a:off x="3743908" y="2715766"/>
            <a:ext cx="194421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メイリオ"/>
                <a:ea typeface="メイリオ"/>
                <a:cs typeface="+mn-cs"/>
              </a:rPr>
              <a:t>個人情報</a:t>
            </a:r>
          </a:p>
        </p:txBody>
      </p:sp>
      <p:sp>
        <p:nvSpPr>
          <p:cNvPr id="18" name="テキスト ボックス 17"/>
          <p:cNvSpPr txBox="1"/>
          <p:nvPr/>
        </p:nvSpPr>
        <p:spPr>
          <a:xfrm>
            <a:off x="6804248" y="2715766"/>
            <a:ext cx="1944216" cy="307777"/>
          </a:xfrm>
          <a:prstGeom prst="rect">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メイリオ"/>
                <a:ea typeface="メイリオ"/>
                <a:cs typeface="+mn-cs"/>
              </a:rPr>
              <a:t>給与情報</a:t>
            </a:r>
          </a:p>
        </p:txBody>
      </p:sp>
      <p:sp>
        <p:nvSpPr>
          <p:cNvPr id="19" name="Freeform 340"/>
          <p:cNvSpPr>
            <a:spLocks noEditPoints="1"/>
          </p:cNvSpPr>
          <p:nvPr/>
        </p:nvSpPr>
        <p:spPr bwMode="auto">
          <a:xfrm>
            <a:off x="6300192" y="2679762"/>
            <a:ext cx="461304" cy="410049"/>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 name="テキスト ボックス 19"/>
          <p:cNvSpPr txBox="1"/>
          <p:nvPr/>
        </p:nvSpPr>
        <p:spPr>
          <a:xfrm>
            <a:off x="1439652" y="4461960"/>
            <a:ext cx="11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新組織</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自動反映</a:t>
            </a:r>
          </a:p>
        </p:txBody>
      </p:sp>
      <p:sp>
        <p:nvSpPr>
          <p:cNvPr id="21" name="テキスト ボックス 20"/>
          <p:cNvSpPr txBox="1"/>
          <p:nvPr/>
        </p:nvSpPr>
        <p:spPr>
          <a:xfrm>
            <a:off x="7488324" y="4002618"/>
            <a:ext cx="16201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AACE36"/>
                </a:solidFill>
                <a:effectLst/>
                <a:uLnTx/>
                <a:uFillTx/>
                <a:latin typeface="メイリオ"/>
                <a:ea typeface="メイリオ"/>
                <a:cs typeface="+mn-cs"/>
              </a:rPr>
              <a:t>支給月の到来</a:t>
            </a:r>
          </a:p>
        </p:txBody>
      </p:sp>
      <p:sp>
        <p:nvSpPr>
          <p:cNvPr id="22" name="テキスト ボックス 21"/>
          <p:cNvSpPr txBox="1"/>
          <p:nvPr/>
        </p:nvSpPr>
        <p:spPr>
          <a:xfrm>
            <a:off x="3275856" y="3111810"/>
            <a:ext cx="2700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D580B2"/>
                </a:solidFill>
                <a:effectLst/>
                <a:uLnTx/>
                <a:uFillTx/>
                <a:latin typeface="メイリオ"/>
                <a:ea typeface="メイリオ"/>
                <a:cs typeface="+mn-cs"/>
              </a:rPr>
              <a:t>・住所、氏名、婚姻、家族</a:t>
            </a:r>
            <a:endParaRPr kumimoji="1" lang="en-US" altLang="ja-JP" sz="1200" b="1" i="0" u="none" strike="noStrike" kern="1200" cap="none" spc="0" normalizeH="0" baseline="0" noProof="0">
              <a:ln>
                <a:noFill/>
              </a:ln>
              <a:solidFill>
                <a:srgbClr val="D580B2"/>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D580B2"/>
                </a:solidFill>
                <a:effectLst/>
                <a:uLnTx/>
                <a:uFillTx/>
                <a:latin typeface="メイリオ"/>
                <a:ea typeface="メイリオ"/>
                <a:cs typeface="+mn-cs"/>
              </a:rPr>
              <a:t>　等の先・後日付登録</a:t>
            </a:r>
            <a:endParaRPr kumimoji="1" lang="en-US" altLang="ja-JP" sz="1200" b="1" i="0" u="none" strike="noStrike" kern="1200" cap="none" spc="0" normalizeH="0" baseline="0" noProof="0">
              <a:ln>
                <a:noFill/>
              </a:ln>
              <a:solidFill>
                <a:srgbClr val="D580B2"/>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D580B2"/>
                </a:solidFill>
                <a:effectLst/>
                <a:uLnTx/>
                <a:uFillTx/>
                <a:latin typeface="メイリオ"/>
                <a:ea typeface="メイリオ"/>
                <a:cs typeface="+mn-cs"/>
              </a:rPr>
              <a:t>・諸届決済処理による一括</a:t>
            </a:r>
            <a:endParaRPr kumimoji="1" lang="en-US" altLang="ja-JP" sz="1200" b="1" i="0" u="none" strike="noStrike" kern="1200" cap="none" spc="0" normalizeH="0" baseline="0" noProof="0">
              <a:ln>
                <a:noFill/>
              </a:ln>
              <a:solidFill>
                <a:srgbClr val="D580B2"/>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D580B2"/>
                </a:solidFill>
                <a:effectLst/>
                <a:uLnTx/>
                <a:uFillTx/>
                <a:latin typeface="メイリオ"/>
                <a:ea typeface="メイリオ"/>
                <a:cs typeface="+mn-cs"/>
              </a:rPr>
              <a:t>　反映</a:t>
            </a:r>
            <a:endParaRPr kumimoji="1" lang="en-US" altLang="ja-JP" sz="1200" b="1" i="0" u="none" strike="noStrike" kern="1200" cap="none" spc="0" normalizeH="0" baseline="0" noProof="0">
              <a:ln>
                <a:noFill/>
              </a:ln>
              <a:solidFill>
                <a:srgbClr val="D580B2"/>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srgbClr val="D580B2"/>
              </a:solidFill>
              <a:effectLst/>
              <a:uLnTx/>
              <a:uFillTx/>
              <a:latin typeface="メイリオ"/>
              <a:ea typeface="メイリオ"/>
              <a:cs typeface="+mn-cs"/>
            </a:endParaRPr>
          </a:p>
        </p:txBody>
      </p:sp>
      <p:sp>
        <p:nvSpPr>
          <p:cNvPr id="23" name="テキスト ボックス 22"/>
          <p:cNvSpPr txBox="1"/>
          <p:nvPr/>
        </p:nvSpPr>
        <p:spPr>
          <a:xfrm>
            <a:off x="6264188" y="3129811"/>
            <a:ext cx="2700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AACE36"/>
                </a:solidFill>
                <a:effectLst/>
                <a:uLnTx/>
                <a:uFillTx/>
                <a:latin typeface="メイリオ"/>
                <a:ea typeface="メイリオ"/>
                <a:cs typeface="+mn-cs"/>
              </a:rPr>
              <a:t>・変動支給控除項目毎に、</a:t>
            </a:r>
            <a:endParaRPr kumimoji="1" lang="en-US" altLang="ja-JP" sz="1200" b="1" i="0" u="none" strike="noStrike" kern="1200" cap="none" spc="0" normalizeH="0" baseline="0" noProof="0">
              <a:ln>
                <a:noFill/>
              </a:ln>
              <a:solidFill>
                <a:srgbClr val="AACE36"/>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AACE36"/>
                </a:solidFill>
                <a:effectLst/>
                <a:uLnTx/>
                <a:uFillTx/>
                <a:latin typeface="メイリオ"/>
                <a:ea typeface="メイリオ"/>
                <a:cs typeface="+mn-cs"/>
              </a:rPr>
              <a:t>　支給開始日、支給終了日、</a:t>
            </a:r>
            <a:endParaRPr kumimoji="1" lang="en-US" altLang="ja-JP" sz="1200" b="1" i="0" u="none" strike="noStrike" kern="1200" cap="none" spc="0" normalizeH="0" baseline="0" noProof="0">
              <a:ln>
                <a:noFill/>
              </a:ln>
              <a:solidFill>
                <a:srgbClr val="AACE36"/>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AACE36"/>
                </a:solidFill>
                <a:effectLst/>
                <a:uLnTx/>
                <a:uFillTx/>
                <a:latin typeface="メイリオ"/>
                <a:ea typeface="メイリオ"/>
                <a:cs typeface="+mn-cs"/>
              </a:rPr>
              <a:t>　支給金額を事前設定</a:t>
            </a:r>
            <a:endParaRPr kumimoji="1" lang="en-US" altLang="ja-JP" sz="1200" b="1" i="0" u="none" strike="noStrike" kern="1200" cap="none" spc="0" normalizeH="0" baseline="0" noProof="0">
              <a:ln>
                <a:noFill/>
              </a:ln>
              <a:solidFill>
                <a:srgbClr val="AACE36"/>
              </a:solidFill>
              <a:effectLst/>
              <a:uLnTx/>
              <a:uFillTx/>
              <a:latin typeface="メイリオ"/>
              <a:ea typeface="メイリオ"/>
              <a:cs typeface="+mn-cs"/>
            </a:endParaRPr>
          </a:p>
        </p:txBody>
      </p:sp>
      <p:sp>
        <p:nvSpPr>
          <p:cNvPr id="24" name="Freeform 401"/>
          <p:cNvSpPr>
            <a:spLocks noEditPoints="1"/>
          </p:cNvSpPr>
          <p:nvPr/>
        </p:nvSpPr>
        <p:spPr bwMode="auto">
          <a:xfrm rot="5400000">
            <a:off x="1169622" y="3957904"/>
            <a:ext cx="396044"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テキスト ボックス 24"/>
          <p:cNvSpPr txBox="1"/>
          <p:nvPr/>
        </p:nvSpPr>
        <p:spPr>
          <a:xfrm>
            <a:off x="1619672" y="4011910"/>
            <a:ext cx="1368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54C2F0"/>
                </a:solidFill>
                <a:effectLst/>
                <a:uLnTx/>
                <a:uFillTx/>
                <a:latin typeface="メイリオ"/>
                <a:ea typeface="メイリオ"/>
                <a:cs typeface="+mn-cs"/>
              </a:rPr>
              <a:t>期日到来</a:t>
            </a:r>
          </a:p>
        </p:txBody>
      </p:sp>
      <p:sp>
        <p:nvSpPr>
          <p:cNvPr id="26" name="Freeform 401"/>
          <p:cNvSpPr>
            <a:spLocks noEditPoints="1"/>
          </p:cNvSpPr>
          <p:nvPr/>
        </p:nvSpPr>
        <p:spPr bwMode="auto">
          <a:xfrm rot="5400000">
            <a:off x="4085946" y="3957904"/>
            <a:ext cx="396044"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テキスト ボックス 26"/>
          <p:cNvSpPr txBox="1"/>
          <p:nvPr/>
        </p:nvSpPr>
        <p:spPr>
          <a:xfrm>
            <a:off x="4535996" y="4002618"/>
            <a:ext cx="1368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D580B2"/>
                </a:solidFill>
                <a:effectLst/>
                <a:uLnTx/>
                <a:uFillTx/>
                <a:latin typeface="メイリオ"/>
                <a:ea typeface="メイリオ"/>
                <a:cs typeface="+mn-cs"/>
              </a:rPr>
              <a:t>期日到来</a:t>
            </a:r>
          </a:p>
        </p:txBody>
      </p:sp>
      <p:sp>
        <p:nvSpPr>
          <p:cNvPr id="28" name="Freeform 364"/>
          <p:cNvSpPr>
            <a:spLocks noEditPoints="1"/>
          </p:cNvSpPr>
          <p:nvPr/>
        </p:nvSpPr>
        <p:spPr bwMode="auto">
          <a:xfrm>
            <a:off x="647564" y="4509579"/>
            <a:ext cx="288032" cy="37107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Freeform 346"/>
          <p:cNvSpPr>
            <a:spLocks noEditPoints="1"/>
          </p:cNvSpPr>
          <p:nvPr/>
        </p:nvSpPr>
        <p:spPr bwMode="auto">
          <a:xfrm>
            <a:off x="1079612" y="4437571"/>
            <a:ext cx="360040" cy="432048"/>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Freeform 401"/>
          <p:cNvSpPr>
            <a:spLocks noEditPoints="1"/>
          </p:cNvSpPr>
          <p:nvPr/>
        </p:nvSpPr>
        <p:spPr bwMode="auto">
          <a:xfrm rot="5400000">
            <a:off x="7110282" y="3921900"/>
            <a:ext cx="396044"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角丸四角形 30"/>
          <p:cNvSpPr/>
          <p:nvPr/>
        </p:nvSpPr>
        <p:spPr>
          <a:xfrm>
            <a:off x="3131840" y="4425956"/>
            <a:ext cx="2844316" cy="497669"/>
          </a:xfrm>
          <a:prstGeom prst="roundRect">
            <a:avLst>
              <a:gd name="adj" fmla="val 10403"/>
            </a:avLst>
          </a:prstGeom>
          <a:solidFill>
            <a:schemeClr val="accent4"/>
          </a:solidFill>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2" name="テキスト ボックス 31"/>
          <p:cNvSpPr txBox="1"/>
          <p:nvPr/>
        </p:nvSpPr>
        <p:spPr>
          <a:xfrm>
            <a:off x="4427984" y="4461960"/>
            <a:ext cx="11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個人情報</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自動反映</a:t>
            </a:r>
          </a:p>
        </p:txBody>
      </p:sp>
      <p:sp>
        <p:nvSpPr>
          <p:cNvPr id="33" name="Freeform 364"/>
          <p:cNvSpPr>
            <a:spLocks noEditPoints="1"/>
          </p:cNvSpPr>
          <p:nvPr/>
        </p:nvSpPr>
        <p:spPr bwMode="auto">
          <a:xfrm>
            <a:off x="3635896" y="4479962"/>
            <a:ext cx="288032" cy="37107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4" name="Freeform 330"/>
          <p:cNvSpPr>
            <a:spLocks noEditPoints="1"/>
          </p:cNvSpPr>
          <p:nvPr/>
        </p:nvSpPr>
        <p:spPr bwMode="auto">
          <a:xfrm>
            <a:off x="4103948" y="4468929"/>
            <a:ext cx="251968" cy="40707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5" name="角丸四角形 34"/>
          <p:cNvSpPr/>
          <p:nvPr/>
        </p:nvSpPr>
        <p:spPr>
          <a:xfrm>
            <a:off x="6156176" y="4425956"/>
            <a:ext cx="2844316" cy="497669"/>
          </a:xfrm>
          <a:prstGeom prst="roundRect">
            <a:avLst>
              <a:gd name="adj" fmla="val 10403"/>
            </a:avLst>
          </a:prstGeom>
          <a:solidFill>
            <a:schemeClr val="accent5"/>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6" name="テキスト ボックス 35"/>
          <p:cNvSpPr txBox="1"/>
          <p:nvPr/>
        </p:nvSpPr>
        <p:spPr>
          <a:xfrm>
            <a:off x="7452320" y="4461960"/>
            <a:ext cx="1187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給与情報</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自動反映</a:t>
            </a:r>
          </a:p>
        </p:txBody>
      </p:sp>
      <p:sp>
        <p:nvSpPr>
          <p:cNvPr id="37" name="Freeform 364"/>
          <p:cNvSpPr>
            <a:spLocks noEditPoints="1"/>
          </p:cNvSpPr>
          <p:nvPr/>
        </p:nvSpPr>
        <p:spPr bwMode="auto">
          <a:xfrm>
            <a:off x="6660232" y="4509579"/>
            <a:ext cx="288032" cy="37107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8" name="Freeform 340"/>
          <p:cNvSpPr>
            <a:spLocks noEditPoints="1"/>
          </p:cNvSpPr>
          <p:nvPr/>
        </p:nvSpPr>
        <p:spPr bwMode="auto">
          <a:xfrm>
            <a:off x="7056276" y="4456735"/>
            <a:ext cx="461304" cy="410049"/>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98358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2" cstate="print"/>
          <a:srcRect/>
          <a:stretch>
            <a:fillRect/>
          </a:stretch>
        </p:blipFill>
        <p:spPr bwMode="auto">
          <a:xfrm>
            <a:off x="2932876" y="4144832"/>
            <a:ext cx="1926419" cy="752751"/>
          </a:xfrm>
          <a:prstGeom prst="rect">
            <a:avLst/>
          </a:prstGeom>
          <a:noFill/>
          <a:ln w="3175">
            <a:solidFill>
              <a:sysClr val="windowText" lastClr="000000">
                <a:lumMod val="50000"/>
                <a:lumOff val="50000"/>
              </a:sysClr>
            </a:solidFill>
            <a:miter lim="800000"/>
            <a:headEnd/>
            <a:tailEnd/>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a:solidFill>
                  <a:srgbClr val="EE7B48"/>
                </a:solidFill>
              </a:rPr>
              <a:t>No.3</a:t>
            </a:r>
            <a:br>
              <a:rPr lang="en-US" altLang="ja-JP" sz="1800">
                <a:solidFill>
                  <a:srgbClr val="EE7B48"/>
                </a:solidFill>
              </a:rPr>
            </a:br>
            <a:r>
              <a:rPr lang="ja-JP" altLang="en-US" sz="1800">
                <a:solidFill>
                  <a:srgbClr val="EE7B48"/>
                </a:solidFill>
              </a:rPr>
              <a:t>共通</a:t>
            </a:r>
            <a:endParaRPr kumimoji="1" lang="ja-JP" altLang="en-US"/>
          </a:p>
        </p:txBody>
      </p:sp>
      <p:sp>
        <p:nvSpPr>
          <p:cNvPr id="8" name="角丸四角形 7"/>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9" name="角丸四角形 8"/>
          <p:cNvSpPr/>
          <p:nvPr/>
        </p:nvSpPr>
        <p:spPr>
          <a:xfrm>
            <a:off x="251520" y="1563638"/>
            <a:ext cx="1116124" cy="288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0" name="テキスト ボックス 9"/>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人事管理と給与管理を１つのデータベースで管理できること</a:t>
            </a:r>
          </a:p>
        </p:txBody>
      </p:sp>
      <p:sp>
        <p:nvSpPr>
          <p:cNvPr id="11" name="コンテンツ プレースホルダ 6"/>
          <p:cNvSpPr txBox="1">
            <a:spLocks/>
          </p:cNvSpPr>
          <p:nvPr/>
        </p:nvSpPr>
        <p:spPr>
          <a:xfrm>
            <a:off x="107504" y="1880269"/>
            <a:ext cx="8640960" cy="475457"/>
          </a:xfrm>
          <a:prstGeom prst="rect">
            <a:avLst/>
          </a:prstGeom>
        </p:spPr>
        <p:txBody>
          <a:bodyPr vert="horz" lIns="0" tIns="0" rIns="0" bIns="0" rtlCol="0">
            <a:noAutofit/>
          </a:bodyPr>
          <a:lstStyle/>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a:t>
            </a: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人事管理と給与管理は同じデータベースで管理するため、異動発令・振込口座・家族情報などを</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人事管理から給与管理に自動連携することが可能です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12" name="角丸四角形 11"/>
          <p:cNvSpPr/>
          <p:nvPr/>
        </p:nvSpPr>
        <p:spPr>
          <a:xfrm>
            <a:off x="5544108" y="2643758"/>
            <a:ext cx="3240360" cy="2325702"/>
          </a:xfrm>
          <a:prstGeom prst="roundRect">
            <a:avLst>
              <a:gd name="adj" fmla="val 7469"/>
            </a:avLst>
          </a:prstGeom>
          <a:noFill/>
          <a:ln w="25400" cap="flat" cmpd="sng" algn="ctr">
            <a:solidFill>
              <a:srgbClr val="EE846D"/>
            </a:solidFill>
            <a:prstDash val="sysDot"/>
          </a:ln>
          <a:effectLst/>
        </p:spPr>
        <p:txBody>
          <a:bodyPr lIns="91432" tIns="45716" rIns="91432"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3" name="Freeform 401"/>
          <p:cNvSpPr>
            <a:spLocks noEditPoints="1"/>
          </p:cNvSpPr>
          <p:nvPr/>
        </p:nvSpPr>
        <p:spPr bwMode="auto">
          <a:xfrm rot="5400000">
            <a:off x="6087705" y="3751630"/>
            <a:ext cx="346707" cy="432048"/>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EE846D"/>
          </a:solidFill>
          <a:ln w="9525">
            <a:noFill/>
            <a:round/>
            <a:headEnd/>
            <a:tailEnd/>
          </a:ln>
        </p:spPr>
        <p:txBody>
          <a:bodyPr vert="horz" wrap="square" lIns="68571" tIns="34289" rIns="68571" bIns="34289"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14" name="Freeform 401"/>
          <p:cNvSpPr>
            <a:spLocks noEditPoints="1"/>
          </p:cNvSpPr>
          <p:nvPr/>
        </p:nvSpPr>
        <p:spPr bwMode="auto">
          <a:xfrm>
            <a:off x="5159507" y="3075806"/>
            <a:ext cx="276589" cy="360040"/>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FF9900"/>
          </a:solidFill>
          <a:ln w="9525">
            <a:noFill/>
            <a:round/>
            <a:headEnd/>
            <a:tailEnd/>
          </a:ln>
        </p:spPr>
        <p:txBody>
          <a:bodyPr vert="horz" wrap="square" lIns="68571" tIns="34289" rIns="68571" bIns="34289"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18" name="角丸四角形 17"/>
          <p:cNvSpPr/>
          <p:nvPr/>
        </p:nvSpPr>
        <p:spPr>
          <a:xfrm>
            <a:off x="5544108" y="2643758"/>
            <a:ext cx="2160240" cy="241646"/>
          </a:xfrm>
          <a:prstGeom prst="roundRect">
            <a:avLst/>
          </a:prstGeom>
          <a:solidFill>
            <a:srgbClr val="EE846D"/>
          </a:solidFill>
          <a:ln w="25400" cap="flat" cmpd="sng" algn="ctr">
            <a:noFill/>
            <a:prstDash val="solid"/>
          </a:ln>
          <a:effectLst/>
        </p:spPr>
        <p:txBody>
          <a:bodyPr lIns="91432" tIns="71994" rIns="91432" bIns="3599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人事給与</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DB</a:t>
            </a:r>
          </a:p>
        </p:txBody>
      </p:sp>
      <p:sp>
        <p:nvSpPr>
          <p:cNvPr id="19" name="角丸四角形 18"/>
          <p:cNvSpPr/>
          <p:nvPr/>
        </p:nvSpPr>
        <p:spPr>
          <a:xfrm>
            <a:off x="2866424" y="2987652"/>
            <a:ext cx="1548172" cy="232170"/>
          </a:xfrm>
          <a:prstGeom prst="roundRect">
            <a:avLst/>
          </a:prstGeom>
          <a:solidFill>
            <a:srgbClr val="F5AC48"/>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100" b="0" i="0" u="none" strike="noStrike" kern="0" cap="none" spc="0" normalizeH="0" baseline="0" noProof="0">
                <a:ln>
                  <a:noFill/>
                </a:ln>
                <a:solidFill>
                  <a:sysClr val="window" lastClr="FFFFFF"/>
                </a:solidFill>
                <a:effectLst/>
                <a:uLnTx/>
                <a:uFillTx/>
                <a:latin typeface="メイリオ"/>
                <a:ea typeface="メイリオ"/>
                <a:cs typeface="+mn-cs"/>
              </a:rPr>
              <a:t>異動情報登録</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0" name="Freeform 334"/>
          <p:cNvSpPr>
            <a:spLocks noEditPoints="1"/>
          </p:cNvSpPr>
          <p:nvPr/>
        </p:nvSpPr>
        <p:spPr bwMode="auto">
          <a:xfrm>
            <a:off x="1295636" y="3127754"/>
            <a:ext cx="540060" cy="34409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F5AC4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340"/>
          <p:cNvSpPr>
            <a:spLocks noEditPoints="1"/>
          </p:cNvSpPr>
          <p:nvPr/>
        </p:nvSpPr>
        <p:spPr bwMode="auto">
          <a:xfrm>
            <a:off x="791580" y="4175413"/>
            <a:ext cx="452705" cy="448565"/>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角丸四角形 21"/>
          <p:cNvSpPr/>
          <p:nvPr/>
        </p:nvSpPr>
        <p:spPr>
          <a:xfrm>
            <a:off x="431540" y="2679762"/>
            <a:ext cx="4644516" cy="1110706"/>
          </a:xfrm>
          <a:prstGeom prst="roundRect">
            <a:avLst>
              <a:gd name="adj" fmla="val 7469"/>
            </a:avLst>
          </a:prstGeom>
          <a:noFill/>
          <a:ln w="25400" cap="flat" cmpd="sng" algn="ctr">
            <a:solidFill>
              <a:srgbClr val="F5AC48"/>
            </a:solidFill>
            <a:prstDash val="sysDot"/>
          </a:ln>
          <a:effectLst/>
        </p:spPr>
        <p:txBody>
          <a:bodyPr lIns="91432" tIns="45716" rIns="91432"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3" name="角丸四角形 22"/>
          <p:cNvSpPr/>
          <p:nvPr/>
        </p:nvSpPr>
        <p:spPr>
          <a:xfrm>
            <a:off x="431540" y="2679762"/>
            <a:ext cx="2664296" cy="241646"/>
          </a:xfrm>
          <a:prstGeom prst="roundRect">
            <a:avLst/>
          </a:prstGeom>
          <a:solidFill>
            <a:srgbClr val="F5AC48"/>
          </a:solidFill>
          <a:ln w="25400" cap="flat" cmpd="sng" algn="ctr">
            <a:noFill/>
            <a:prstDash val="solid"/>
          </a:ln>
          <a:effectLst/>
        </p:spPr>
        <p:txBody>
          <a:bodyPr lIns="91432" tIns="71994" rIns="91432" bIns="3599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err="1">
                <a:ln>
                  <a:noFill/>
                </a:ln>
                <a:solidFill>
                  <a:srgbClr val="FFFFFF"/>
                </a:solidFill>
                <a:effectLst/>
                <a:uLnTx/>
                <a:uFillTx/>
                <a:latin typeface="メイリオ"/>
                <a:ea typeface="メイリオ"/>
                <a:cs typeface="メイリオ" pitchFamily="50" charset="-128"/>
              </a:rPr>
              <a:t>SuperStream</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-NX</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人事管理</a:t>
            </a:r>
            <a:endPar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24" name="Freeform 370"/>
          <p:cNvSpPr>
            <a:spLocks noEditPoints="1"/>
          </p:cNvSpPr>
          <p:nvPr/>
        </p:nvSpPr>
        <p:spPr bwMode="auto">
          <a:xfrm>
            <a:off x="791580" y="3019743"/>
            <a:ext cx="422672" cy="42895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角丸四角形 24"/>
          <p:cNvSpPr/>
          <p:nvPr/>
        </p:nvSpPr>
        <p:spPr>
          <a:xfrm>
            <a:off x="431540" y="3846827"/>
            <a:ext cx="4644516" cy="1122633"/>
          </a:xfrm>
          <a:prstGeom prst="roundRect">
            <a:avLst>
              <a:gd name="adj" fmla="val 7469"/>
            </a:avLst>
          </a:prstGeom>
          <a:noFill/>
          <a:ln w="25400" cap="flat" cmpd="sng" algn="ctr">
            <a:solidFill>
              <a:srgbClr val="00A3EC"/>
            </a:solidFill>
            <a:prstDash val="sysDot"/>
          </a:ln>
          <a:effectLst/>
        </p:spPr>
        <p:txBody>
          <a:bodyPr lIns="91432" tIns="45716" rIns="91432"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6" name="角丸四角形 25"/>
          <p:cNvSpPr/>
          <p:nvPr/>
        </p:nvSpPr>
        <p:spPr>
          <a:xfrm>
            <a:off x="431540" y="3846827"/>
            <a:ext cx="2664296" cy="241646"/>
          </a:xfrm>
          <a:prstGeom prst="roundRect">
            <a:avLst/>
          </a:prstGeom>
          <a:solidFill>
            <a:srgbClr val="00A3EC"/>
          </a:solidFill>
          <a:ln w="25400" cap="flat" cmpd="sng" algn="ctr">
            <a:noFill/>
            <a:prstDash val="solid"/>
          </a:ln>
          <a:effectLst/>
        </p:spPr>
        <p:txBody>
          <a:bodyPr lIns="91432" tIns="71994" rIns="91432" bIns="3599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err="1">
                <a:ln>
                  <a:noFill/>
                </a:ln>
                <a:solidFill>
                  <a:srgbClr val="FFFFFF"/>
                </a:solidFill>
                <a:effectLst/>
                <a:uLnTx/>
                <a:uFillTx/>
                <a:latin typeface="メイリオ"/>
                <a:ea typeface="メイリオ"/>
                <a:cs typeface="メイリオ" pitchFamily="50" charset="-128"/>
              </a:rPr>
              <a:t>SuperStream</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-NX</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給与管理</a:t>
            </a:r>
            <a:endPar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27" name="Freeform 401"/>
          <p:cNvSpPr>
            <a:spLocks noEditPoints="1"/>
          </p:cNvSpPr>
          <p:nvPr/>
        </p:nvSpPr>
        <p:spPr bwMode="auto">
          <a:xfrm flipH="1">
            <a:off x="5148064" y="4227934"/>
            <a:ext cx="288032" cy="360040"/>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A3EC"/>
          </a:solidFill>
          <a:ln w="9525">
            <a:noFill/>
            <a:round/>
            <a:headEnd/>
            <a:tailEnd/>
          </a:ln>
        </p:spPr>
        <p:txBody>
          <a:bodyPr vert="horz" wrap="square" lIns="68571" tIns="34289" rIns="68571" bIns="34289"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54C2F0"/>
              </a:solidFill>
              <a:effectLst/>
              <a:uLnTx/>
              <a:uFillTx/>
              <a:latin typeface="メイリオ"/>
              <a:ea typeface="メイリオ"/>
              <a:cs typeface="+mn-cs"/>
            </a:endParaRPr>
          </a:p>
        </p:txBody>
      </p:sp>
      <p:grpSp>
        <p:nvGrpSpPr>
          <p:cNvPr id="28" name="グループ化 157"/>
          <p:cNvGrpSpPr/>
          <p:nvPr/>
        </p:nvGrpSpPr>
        <p:grpSpPr>
          <a:xfrm>
            <a:off x="4484709" y="3039802"/>
            <a:ext cx="447331" cy="429523"/>
            <a:chOff x="4839647" y="3651870"/>
            <a:chExt cx="303315" cy="321511"/>
          </a:xfrm>
          <a:solidFill>
            <a:srgbClr val="FF9900"/>
          </a:solidFill>
        </p:grpSpPr>
        <p:sp>
          <p:nvSpPr>
            <p:cNvPr id="29" name="Freeform 560"/>
            <p:cNvSpPr>
              <a:spLocks/>
            </p:cNvSpPr>
            <p:nvPr/>
          </p:nvSpPr>
          <p:spPr bwMode="auto">
            <a:xfrm>
              <a:off x="4907006" y="3923668"/>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9BC954">
                    <a:lumMod val="40000"/>
                    <a:lumOff val="60000"/>
                  </a:srgbClr>
                </a:solidFill>
                <a:effectLst/>
                <a:uLnTx/>
                <a:uFillTx/>
                <a:latin typeface="メイリオ"/>
                <a:ea typeface="メイリオ"/>
                <a:cs typeface="+mn-cs"/>
              </a:endParaRPr>
            </a:p>
          </p:txBody>
        </p:sp>
        <p:sp>
          <p:nvSpPr>
            <p:cNvPr id="30" name="Freeform 561"/>
            <p:cNvSpPr>
              <a:spLocks noEditPoints="1"/>
            </p:cNvSpPr>
            <p:nvPr/>
          </p:nvSpPr>
          <p:spPr bwMode="auto">
            <a:xfrm>
              <a:off x="4839647" y="3651870"/>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9BC954">
                    <a:lumMod val="40000"/>
                    <a:lumOff val="60000"/>
                  </a:srgbClr>
                </a:solidFill>
                <a:effectLst/>
                <a:uLnTx/>
                <a:uFillTx/>
                <a:latin typeface="メイリオ"/>
                <a:ea typeface="メイリオ"/>
                <a:cs typeface="+mn-cs"/>
              </a:endParaRPr>
            </a:p>
          </p:txBody>
        </p:sp>
      </p:grpSp>
      <p:sp>
        <p:nvSpPr>
          <p:cNvPr id="31" name="角丸四角形 30"/>
          <p:cNvSpPr/>
          <p:nvPr/>
        </p:nvSpPr>
        <p:spPr>
          <a:xfrm>
            <a:off x="2883008" y="3268356"/>
            <a:ext cx="1531588" cy="239498"/>
          </a:xfrm>
          <a:prstGeom prst="roundRect">
            <a:avLst/>
          </a:prstGeom>
          <a:solidFill>
            <a:srgbClr val="F5AC48"/>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a:ea typeface="メイリオ"/>
                <a:cs typeface="+mn-cs"/>
              </a:rPr>
              <a:t>発令決裁処理</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32" name="テキスト ボックス 31"/>
          <p:cNvSpPr txBox="1"/>
          <p:nvPr/>
        </p:nvSpPr>
        <p:spPr>
          <a:xfrm>
            <a:off x="171193" y="3519789"/>
            <a:ext cx="30603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a:t>
            </a:r>
            <a:r>
              <a:rPr kumimoji="0" lang="ja-JP" altLang="en-US" sz="1200" b="1" i="0" u="none" strike="noStrike" kern="0" cap="none" spc="0" normalizeH="0" baseline="0" noProof="0">
                <a:ln>
                  <a:noFill/>
                </a:ln>
                <a:solidFill>
                  <a:srgbClr val="EE5500"/>
                </a:solidFill>
                <a:effectLst/>
                <a:uLnTx/>
                <a:uFillTx/>
                <a:latin typeface="メイリオ"/>
                <a:ea typeface="メイリオ"/>
                <a:cs typeface="+mn-cs"/>
              </a:rPr>
              <a:t>関西支店</a:t>
            </a: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a:t>
            </a:r>
            <a:r>
              <a:rPr kumimoji="0" lang="ja-JP" altLang="en-US" sz="1200" b="1" i="0" u="none" strike="noStrike" kern="0" cap="none" spc="0" normalizeH="0" baseline="0" noProof="0">
                <a:ln>
                  <a:noFill/>
                </a:ln>
                <a:solidFill>
                  <a:srgbClr val="EE5500"/>
                </a:solidFill>
                <a:effectLst/>
                <a:uLnTx/>
                <a:uFillTx/>
                <a:latin typeface="メイリオ"/>
                <a:ea typeface="メイリオ"/>
                <a:cs typeface="+mn-cs"/>
              </a:rPr>
              <a:t>東京本社</a:t>
            </a: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」に異動</a:t>
            </a:r>
          </a:p>
        </p:txBody>
      </p:sp>
      <p:sp>
        <p:nvSpPr>
          <p:cNvPr id="33" name="テキスト ボックス 32"/>
          <p:cNvSpPr txBox="1"/>
          <p:nvPr/>
        </p:nvSpPr>
        <p:spPr>
          <a:xfrm>
            <a:off x="30771" y="4655611"/>
            <a:ext cx="33163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a:t>
            </a:r>
            <a:r>
              <a:rPr kumimoji="0" lang="ja-JP" altLang="en-US" sz="1200" b="1" i="0" u="none" strike="noStrike" kern="0" cap="none" spc="0" normalizeH="0" baseline="0" noProof="0">
                <a:ln>
                  <a:noFill/>
                </a:ln>
                <a:solidFill>
                  <a:srgbClr val="EE5500"/>
                </a:solidFill>
                <a:effectLst/>
                <a:uLnTx/>
                <a:uFillTx/>
                <a:latin typeface="メイリオ"/>
                <a:ea typeface="メイリオ"/>
                <a:cs typeface="+mn-cs"/>
              </a:rPr>
              <a:t>東京本社</a:t>
            </a:r>
            <a:r>
              <a:rPr kumimoji="0" lang="ja-JP" altLang="en-US" sz="1200" b="1"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」の人件費を把握可能</a:t>
            </a:r>
          </a:p>
        </p:txBody>
      </p:sp>
      <p:sp>
        <p:nvSpPr>
          <p:cNvPr id="34" name="角丸四角形 33"/>
          <p:cNvSpPr/>
          <p:nvPr/>
        </p:nvSpPr>
        <p:spPr>
          <a:xfrm>
            <a:off x="6938537" y="4043496"/>
            <a:ext cx="1656184" cy="277556"/>
          </a:xfrm>
          <a:prstGeom prst="roundRect">
            <a:avLst/>
          </a:prstGeom>
          <a:solidFill>
            <a:srgbClr val="EE846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100" b="0" i="0" u="none" strike="noStrike" kern="0" cap="none" spc="0" normalizeH="0" baseline="0" noProof="0">
                <a:ln>
                  <a:noFill/>
                </a:ln>
                <a:solidFill>
                  <a:sysClr val="window" lastClr="FFFFFF"/>
                </a:solidFill>
                <a:effectLst/>
                <a:uLnTx/>
                <a:uFillTx/>
                <a:latin typeface="メイリオ"/>
                <a:ea typeface="メイリオ"/>
                <a:cs typeface="+mn-cs"/>
              </a:rPr>
              <a:t>勤怠実績入力</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35" name="角丸四角形 34"/>
          <p:cNvSpPr/>
          <p:nvPr/>
        </p:nvSpPr>
        <p:spPr>
          <a:xfrm>
            <a:off x="6938537" y="4403536"/>
            <a:ext cx="1656184" cy="277556"/>
          </a:xfrm>
          <a:prstGeom prst="roundRect">
            <a:avLst/>
          </a:prstGeom>
          <a:solidFill>
            <a:srgbClr val="EE846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100" b="0" i="0" u="none" strike="noStrike" kern="0" cap="none" spc="0" normalizeH="0" baseline="0" noProof="0">
                <a:ln>
                  <a:noFill/>
                </a:ln>
                <a:solidFill>
                  <a:sysClr val="window" lastClr="FFFFFF"/>
                </a:solidFill>
                <a:effectLst/>
                <a:uLnTx/>
                <a:uFillTx/>
                <a:latin typeface="メイリオ"/>
                <a:ea typeface="メイリオ"/>
                <a:cs typeface="+mn-cs"/>
              </a:rPr>
              <a:t>月次給与計算処理</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36" name="Freeform 393"/>
          <p:cNvSpPr>
            <a:spLocks noEditPoints="1"/>
          </p:cNvSpPr>
          <p:nvPr/>
        </p:nvSpPr>
        <p:spPr bwMode="auto">
          <a:xfrm>
            <a:off x="1362799" y="4308794"/>
            <a:ext cx="258689" cy="306231"/>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8" name="グループ化 287"/>
          <p:cNvGrpSpPr/>
          <p:nvPr/>
        </p:nvGrpSpPr>
        <p:grpSpPr>
          <a:xfrm>
            <a:off x="6024012" y="2982776"/>
            <a:ext cx="474092" cy="474092"/>
            <a:chOff x="3084116" y="3387725"/>
            <a:chExt cx="381000" cy="381000"/>
          </a:xfrm>
          <a:solidFill>
            <a:srgbClr val="EE846D"/>
          </a:solidFill>
        </p:grpSpPr>
        <p:sp>
          <p:nvSpPr>
            <p:cNvPr id="39"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6"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8"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9"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1"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52" name="テキスト ボックス 51"/>
          <p:cNvSpPr txBox="1"/>
          <p:nvPr/>
        </p:nvSpPr>
        <p:spPr>
          <a:xfrm>
            <a:off x="5630988" y="3494779"/>
            <a:ext cx="12601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846D"/>
                </a:solidFill>
                <a:effectLst/>
                <a:uLnTx/>
                <a:uFillTx/>
                <a:latin typeface="メイリオ"/>
                <a:ea typeface="メイリオ"/>
                <a:cs typeface="+mn-cs"/>
              </a:rPr>
              <a:t>個人情報マスタ</a:t>
            </a:r>
            <a:endParaRPr kumimoji="1" lang="en-US" altLang="ja-JP" sz="1100" b="1" i="0" u="none" strike="noStrike" kern="0" cap="none" spc="0" normalizeH="0" baseline="0" noProof="0">
              <a:ln>
                <a:noFill/>
              </a:ln>
              <a:solidFill>
                <a:srgbClr val="EE846D"/>
              </a:solidFill>
              <a:effectLst/>
              <a:uLnTx/>
              <a:uFillTx/>
              <a:latin typeface="メイリオ"/>
              <a:ea typeface="メイリオ"/>
              <a:cs typeface="+mn-cs"/>
            </a:endParaRPr>
          </a:p>
        </p:txBody>
      </p:sp>
      <p:grpSp>
        <p:nvGrpSpPr>
          <p:cNvPr id="53" name="グループ化 287"/>
          <p:cNvGrpSpPr/>
          <p:nvPr/>
        </p:nvGrpSpPr>
        <p:grpSpPr>
          <a:xfrm>
            <a:off x="6024012" y="4178918"/>
            <a:ext cx="474092" cy="474092"/>
            <a:chOff x="3084116" y="3387725"/>
            <a:chExt cx="381000" cy="381000"/>
          </a:xfrm>
          <a:solidFill>
            <a:srgbClr val="EE846D"/>
          </a:solidFill>
        </p:grpSpPr>
        <p:sp>
          <p:nvSpPr>
            <p:cNvPr id="54"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6"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8"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9"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1"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2"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3"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4"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5"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6"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67" name="テキスト ボックス 66"/>
          <p:cNvSpPr txBox="1"/>
          <p:nvPr/>
        </p:nvSpPr>
        <p:spPr>
          <a:xfrm>
            <a:off x="5630988" y="4690919"/>
            <a:ext cx="12601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846D"/>
                </a:solidFill>
                <a:effectLst/>
                <a:uLnTx/>
                <a:uFillTx/>
                <a:latin typeface="メイリオ"/>
                <a:ea typeface="メイリオ"/>
                <a:cs typeface="+mn-cs"/>
              </a:rPr>
              <a:t>基本属性マスタ</a:t>
            </a:r>
            <a:endParaRPr kumimoji="1" lang="en-US" altLang="ja-JP" sz="1100" b="1" i="0" u="none" strike="noStrike" kern="0" cap="none" spc="0" normalizeH="0" baseline="0" noProof="0">
              <a:ln>
                <a:noFill/>
              </a:ln>
              <a:solidFill>
                <a:srgbClr val="EE846D"/>
              </a:solidFill>
              <a:effectLst/>
              <a:uLnTx/>
              <a:uFillTx/>
              <a:latin typeface="メイリオ"/>
              <a:ea typeface="メイリオ"/>
              <a:cs typeface="+mn-cs"/>
            </a:endParaRPr>
          </a:p>
        </p:txBody>
      </p:sp>
      <p:sp>
        <p:nvSpPr>
          <p:cNvPr id="68" name="テキスト ボックス 67"/>
          <p:cNvSpPr txBox="1"/>
          <p:nvPr/>
        </p:nvSpPr>
        <p:spPr>
          <a:xfrm>
            <a:off x="6998670" y="3353932"/>
            <a:ext cx="14761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846D"/>
                </a:solidFill>
                <a:effectLst/>
                <a:uLnTx/>
                <a:uFillTx/>
                <a:latin typeface="メイリオ"/>
                <a:ea typeface="メイリオ"/>
                <a:cs typeface="+mn-cs"/>
              </a:rPr>
              <a:t>給与計算基準日を</a:t>
            </a:r>
            <a:endParaRPr kumimoji="0" lang="en-US" altLang="ja-JP" sz="1100" b="1" i="0" u="none" strike="noStrike" kern="0" cap="none" spc="0" normalizeH="0" baseline="0" noProof="0">
              <a:ln>
                <a:noFill/>
              </a:ln>
              <a:solidFill>
                <a:srgbClr val="EE846D"/>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846D"/>
                </a:solidFill>
                <a:effectLst/>
                <a:uLnTx/>
                <a:uFillTx/>
                <a:latin typeface="メイリオ"/>
                <a:ea typeface="メイリオ"/>
                <a:cs typeface="+mn-cs"/>
              </a:rPr>
              <a:t>指定して連携</a:t>
            </a:r>
          </a:p>
        </p:txBody>
      </p:sp>
      <p:sp>
        <p:nvSpPr>
          <p:cNvPr id="69" name="角丸四角形 68"/>
          <p:cNvSpPr/>
          <p:nvPr/>
        </p:nvSpPr>
        <p:spPr>
          <a:xfrm>
            <a:off x="3184551" y="3963711"/>
            <a:ext cx="1656184" cy="277556"/>
          </a:xfrm>
          <a:prstGeom prst="roundRect">
            <a:avLst/>
          </a:prstGeom>
          <a:solidFill>
            <a:srgbClr val="00AEE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100" b="0" i="0" u="none" strike="noStrike" kern="0" cap="none" spc="0" normalizeH="0" baseline="0" noProof="0">
                <a:ln>
                  <a:noFill/>
                </a:ln>
                <a:solidFill>
                  <a:sysClr val="window" lastClr="FFFFFF"/>
                </a:solidFill>
                <a:effectLst/>
                <a:uLnTx/>
                <a:uFillTx/>
                <a:latin typeface="メイリオ"/>
                <a:ea typeface="メイリオ"/>
                <a:cs typeface="+mn-cs"/>
              </a:rPr>
              <a:t>給与人件費明細表</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71" name="グループ化 70"/>
          <p:cNvGrpSpPr/>
          <p:nvPr/>
        </p:nvGrpSpPr>
        <p:grpSpPr>
          <a:xfrm>
            <a:off x="4486576" y="4510743"/>
            <a:ext cx="499580" cy="429523"/>
            <a:chOff x="4486576" y="4510743"/>
            <a:chExt cx="499580" cy="429523"/>
          </a:xfrm>
        </p:grpSpPr>
        <p:sp>
          <p:nvSpPr>
            <p:cNvPr id="70" name="正方形/長方形 69"/>
            <p:cNvSpPr/>
            <p:nvPr/>
          </p:nvSpPr>
          <p:spPr>
            <a:xfrm>
              <a:off x="4626336" y="4560595"/>
              <a:ext cx="359820" cy="36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57"/>
            <p:cNvGrpSpPr/>
            <p:nvPr/>
          </p:nvGrpSpPr>
          <p:grpSpPr>
            <a:xfrm>
              <a:off x="4486576" y="4510743"/>
              <a:ext cx="480731" cy="429523"/>
              <a:chOff x="4839647" y="3651870"/>
              <a:chExt cx="303315" cy="321511"/>
            </a:xfrm>
          </p:grpSpPr>
          <p:sp>
            <p:nvSpPr>
              <p:cNvPr id="17" name="Freeform 561"/>
              <p:cNvSpPr>
                <a:spLocks noEditPoints="1"/>
              </p:cNvSpPr>
              <p:nvPr/>
            </p:nvSpPr>
            <p:spPr bwMode="auto">
              <a:xfrm>
                <a:off x="4839647" y="3651870"/>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AFEB"/>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9BC954">
                      <a:lumMod val="40000"/>
                      <a:lumOff val="60000"/>
                    </a:srgbClr>
                  </a:solidFill>
                  <a:effectLst/>
                  <a:uLnTx/>
                  <a:uFillTx/>
                  <a:latin typeface="メイリオ"/>
                  <a:ea typeface="メイリオ"/>
                  <a:cs typeface="+mn-cs"/>
                </a:endParaRPr>
              </a:p>
            </p:txBody>
          </p:sp>
          <p:sp>
            <p:nvSpPr>
              <p:cNvPr id="16" name="Freeform 560"/>
              <p:cNvSpPr>
                <a:spLocks/>
              </p:cNvSpPr>
              <p:nvPr/>
            </p:nvSpPr>
            <p:spPr bwMode="auto">
              <a:xfrm>
                <a:off x="4907006" y="3923668"/>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AFEB"/>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698"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9BC954">
                      <a:lumMod val="40000"/>
                      <a:lumOff val="60000"/>
                    </a:srgbClr>
                  </a:solidFill>
                  <a:effectLst/>
                  <a:uLnTx/>
                  <a:uFillTx/>
                  <a:latin typeface="メイリオ"/>
                  <a:ea typeface="メイリオ"/>
                  <a:cs typeface="+mn-cs"/>
                </a:endParaRPr>
              </a:p>
            </p:txBody>
          </p:sp>
        </p:grpSp>
      </p:grpSp>
    </p:spTree>
    <p:extLst>
      <p:ext uri="{BB962C8B-B14F-4D97-AF65-F5344CB8AC3E}">
        <p14:creationId xmlns:p14="http://schemas.microsoft.com/office/powerpoint/2010/main" val="258104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No.4</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67165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外部データの取込機能があること</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他システムとの連携時用に各種マスタを参照できる機能があること</a:t>
            </a:r>
          </a:p>
        </p:txBody>
      </p:sp>
      <p:sp>
        <p:nvSpPr>
          <p:cNvPr id="8" name="正方形/長方形 7"/>
          <p:cNvSpPr/>
          <p:nvPr/>
        </p:nvSpPr>
        <p:spPr>
          <a:xfrm>
            <a:off x="179512" y="1993555"/>
            <a:ext cx="9037004" cy="1118255"/>
          </a:xfrm>
          <a:prstGeom prst="rect">
            <a:avLst/>
          </a:prstGeom>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システム間の連携用にレイアウトを設定した上でデータの出力・入力が可能です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データベースレイアウトの公開により、導入時のデータ移行作業や、システム間のデータ連動処理に</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かかる工数を大幅に軽減できます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10" name="AutoShape 5"/>
          <p:cNvSpPr>
            <a:spLocks noChangeArrowheads="1"/>
          </p:cNvSpPr>
          <p:nvPr/>
        </p:nvSpPr>
        <p:spPr bwMode="gray">
          <a:xfrm>
            <a:off x="251520" y="3210531"/>
            <a:ext cx="2773201" cy="1740823"/>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1" name="AutoShape 5"/>
          <p:cNvSpPr>
            <a:spLocks noChangeArrowheads="1"/>
          </p:cNvSpPr>
          <p:nvPr/>
        </p:nvSpPr>
        <p:spPr bwMode="gray">
          <a:xfrm>
            <a:off x="3059386" y="3210531"/>
            <a:ext cx="2773201" cy="1740823"/>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2" name="AutoShape 5"/>
          <p:cNvSpPr>
            <a:spLocks noChangeArrowheads="1"/>
          </p:cNvSpPr>
          <p:nvPr/>
        </p:nvSpPr>
        <p:spPr bwMode="gray">
          <a:xfrm>
            <a:off x="5867251" y="3210531"/>
            <a:ext cx="2773201" cy="1740823"/>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3" name="Text Box 5"/>
          <p:cNvSpPr txBox="1">
            <a:spLocks noChangeArrowheads="1"/>
          </p:cNvSpPr>
          <p:nvPr/>
        </p:nvSpPr>
        <p:spPr bwMode="auto">
          <a:xfrm>
            <a:off x="193664" y="3386618"/>
            <a:ext cx="2911861"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テーブル単位にデータの入力条件</a:t>
            </a:r>
            <a:r>
              <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追加、</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更新、削除</a:t>
            </a:r>
            <a:r>
              <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を設定</a:t>
            </a:r>
          </a:p>
        </p:txBody>
      </p:sp>
      <p:sp>
        <p:nvSpPr>
          <p:cNvPr id="14" name="Text Box 5"/>
          <p:cNvSpPr txBox="1">
            <a:spLocks noChangeArrowheads="1"/>
          </p:cNvSpPr>
          <p:nvPr/>
        </p:nvSpPr>
        <p:spPr bwMode="auto">
          <a:xfrm>
            <a:off x="5867251" y="3386618"/>
            <a:ext cx="2738536"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システムで保持している情報を</a:t>
            </a:r>
            <a:r>
              <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Excel/csv/text</a:t>
            </a: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へ出力</a:t>
            </a:r>
          </a:p>
        </p:txBody>
      </p:sp>
      <p:sp>
        <p:nvSpPr>
          <p:cNvPr id="15" name="右矢印 14"/>
          <p:cNvSpPr/>
          <p:nvPr/>
        </p:nvSpPr>
        <p:spPr>
          <a:xfrm rot="20474309">
            <a:off x="7163058" y="3780755"/>
            <a:ext cx="450645" cy="32903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6" name="右矢印 15"/>
          <p:cNvSpPr/>
          <p:nvPr/>
        </p:nvSpPr>
        <p:spPr>
          <a:xfrm>
            <a:off x="7163057" y="4146195"/>
            <a:ext cx="450645" cy="32903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7" name="右矢印 16"/>
          <p:cNvSpPr/>
          <p:nvPr/>
        </p:nvSpPr>
        <p:spPr>
          <a:xfrm rot="1342670">
            <a:off x="7144450" y="4488215"/>
            <a:ext cx="427789" cy="34661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18" name="グループ化 13"/>
          <p:cNvGrpSpPr/>
          <p:nvPr/>
        </p:nvGrpSpPr>
        <p:grpSpPr>
          <a:xfrm>
            <a:off x="7730293" y="3576652"/>
            <a:ext cx="403445" cy="427841"/>
            <a:chOff x="5025216" y="3832852"/>
            <a:chExt cx="606266" cy="640264"/>
          </a:xfrm>
          <a:solidFill>
            <a:srgbClr val="54C2F0"/>
          </a:solidFill>
        </p:grpSpPr>
        <p:sp>
          <p:nvSpPr>
            <p:cNvPr id="11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srgbClr val="EE846D"/>
                </a:solidFill>
                <a:effectLst/>
                <a:uLnTx/>
                <a:uFillTx/>
                <a:latin typeface="メイリオ"/>
                <a:ea typeface="メイリオ"/>
                <a:cs typeface="+mn-cs"/>
              </a:endParaRPr>
            </a:p>
          </p:txBody>
        </p:sp>
        <p:sp>
          <p:nvSpPr>
            <p:cNvPr id="113" name="Text Box 5"/>
            <p:cNvSpPr txBox="1">
              <a:spLocks noChangeArrowheads="1"/>
            </p:cNvSpPr>
            <p:nvPr/>
          </p:nvSpPr>
          <p:spPr bwMode="auto">
            <a:xfrm>
              <a:off x="5063801" y="3969060"/>
              <a:ext cx="567681" cy="32241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err="1">
                  <a:ln>
                    <a:noFill/>
                  </a:ln>
                  <a:solidFill>
                    <a:srgbClr val="EE846D"/>
                  </a:solidFill>
                  <a:effectLst/>
                  <a:uLnTx/>
                  <a:uFillTx/>
                  <a:latin typeface="メイリオ"/>
                  <a:ea typeface="メイリオ"/>
                  <a:cs typeface="メイリオ" pitchFamily="50" charset="-128"/>
                </a:rPr>
                <a:t>xls</a:t>
              </a:r>
              <a:endParaRPr kumimoji="0" lang="ja-JP" altLang="en-US" sz="800" b="1" i="0" u="none" strike="noStrike" kern="0" cap="none" spc="0" normalizeH="0" baseline="0" noProof="0">
                <a:ln>
                  <a:noFill/>
                </a:ln>
                <a:solidFill>
                  <a:srgbClr val="EE846D"/>
                </a:solidFill>
                <a:effectLst/>
                <a:uLnTx/>
                <a:uFillTx/>
                <a:latin typeface="メイリオ"/>
                <a:ea typeface="メイリオ"/>
                <a:cs typeface="メイリオ" pitchFamily="50" charset="-128"/>
              </a:endParaRPr>
            </a:p>
          </p:txBody>
        </p:sp>
      </p:grpSp>
      <p:grpSp>
        <p:nvGrpSpPr>
          <p:cNvPr id="19" name="グループ化 16"/>
          <p:cNvGrpSpPr/>
          <p:nvPr/>
        </p:nvGrpSpPr>
        <p:grpSpPr>
          <a:xfrm>
            <a:off x="7738195" y="4034838"/>
            <a:ext cx="387641" cy="427841"/>
            <a:chOff x="5025216" y="3832852"/>
            <a:chExt cx="582516" cy="640264"/>
          </a:xfrm>
          <a:solidFill>
            <a:srgbClr val="54C2F0"/>
          </a:solidFill>
        </p:grpSpPr>
        <p:sp>
          <p:nvSpPr>
            <p:cNvPr id="110"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srgbClr val="EE846D"/>
                </a:solidFill>
                <a:effectLst/>
                <a:uLnTx/>
                <a:uFillTx/>
                <a:latin typeface="メイリオ"/>
                <a:ea typeface="メイリオ"/>
                <a:cs typeface="+mn-cs"/>
              </a:endParaRPr>
            </a:p>
          </p:txBody>
        </p:sp>
        <p:sp>
          <p:nvSpPr>
            <p:cNvPr id="111" name="Text Box 5"/>
            <p:cNvSpPr txBox="1">
              <a:spLocks noChangeArrowheads="1"/>
            </p:cNvSpPr>
            <p:nvPr/>
          </p:nvSpPr>
          <p:spPr bwMode="auto">
            <a:xfrm>
              <a:off x="5040052" y="3969060"/>
              <a:ext cx="567680" cy="32241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err="1">
                  <a:ln>
                    <a:noFill/>
                  </a:ln>
                  <a:solidFill>
                    <a:srgbClr val="EE846D"/>
                  </a:solidFill>
                  <a:effectLst/>
                  <a:uLnTx/>
                  <a:uFillTx/>
                  <a:latin typeface="メイリオ"/>
                  <a:ea typeface="メイリオ"/>
                  <a:cs typeface="メイリオ" pitchFamily="50" charset="-128"/>
                </a:rPr>
                <a:t>csv</a:t>
              </a:r>
              <a:endParaRPr kumimoji="0" lang="ja-JP" altLang="en-US" sz="800" b="1" i="0" u="none" strike="noStrike" kern="0" cap="none" spc="0" normalizeH="0" baseline="0" noProof="0">
                <a:ln>
                  <a:noFill/>
                </a:ln>
                <a:solidFill>
                  <a:srgbClr val="EE846D"/>
                </a:solidFill>
                <a:effectLst/>
                <a:uLnTx/>
                <a:uFillTx/>
                <a:latin typeface="メイリオ"/>
                <a:ea typeface="メイリオ"/>
                <a:cs typeface="メイリオ" pitchFamily="50" charset="-128"/>
              </a:endParaRPr>
            </a:p>
          </p:txBody>
        </p:sp>
      </p:grpSp>
      <p:grpSp>
        <p:nvGrpSpPr>
          <p:cNvPr id="20" name="グループ化 19"/>
          <p:cNvGrpSpPr/>
          <p:nvPr/>
        </p:nvGrpSpPr>
        <p:grpSpPr>
          <a:xfrm>
            <a:off x="7730293" y="4493025"/>
            <a:ext cx="403445" cy="427841"/>
            <a:chOff x="5025216" y="3832852"/>
            <a:chExt cx="606266" cy="640264"/>
          </a:xfrm>
          <a:solidFill>
            <a:srgbClr val="54C2F0"/>
          </a:solidFill>
        </p:grpSpPr>
        <p:sp>
          <p:nvSpPr>
            <p:cNvPr id="108"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srgbClr val="EE846D"/>
                </a:solidFill>
                <a:effectLst/>
                <a:uLnTx/>
                <a:uFillTx/>
                <a:latin typeface="メイリオ"/>
                <a:ea typeface="メイリオ"/>
                <a:cs typeface="+mn-cs"/>
              </a:endParaRPr>
            </a:p>
          </p:txBody>
        </p:sp>
        <p:sp>
          <p:nvSpPr>
            <p:cNvPr id="109" name="Text Box 5"/>
            <p:cNvSpPr txBox="1">
              <a:spLocks noChangeArrowheads="1"/>
            </p:cNvSpPr>
            <p:nvPr/>
          </p:nvSpPr>
          <p:spPr bwMode="auto">
            <a:xfrm>
              <a:off x="5063801" y="3969060"/>
              <a:ext cx="567681" cy="32241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a:ln>
                    <a:noFill/>
                  </a:ln>
                  <a:solidFill>
                    <a:srgbClr val="EE846D"/>
                  </a:solidFill>
                  <a:effectLst/>
                  <a:uLnTx/>
                  <a:uFillTx/>
                  <a:latin typeface="メイリオ"/>
                  <a:ea typeface="メイリオ"/>
                  <a:cs typeface="メイリオ" pitchFamily="50" charset="-128"/>
                </a:rPr>
                <a:t>txt</a:t>
              </a:r>
              <a:endParaRPr kumimoji="0" lang="ja-JP" altLang="en-US" sz="800" b="1" i="0" u="none" strike="noStrike" kern="0" cap="none" spc="0" normalizeH="0" baseline="0" noProof="0">
                <a:ln>
                  <a:noFill/>
                </a:ln>
                <a:solidFill>
                  <a:srgbClr val="EE846D"/>
                </a:solidFill>
                <a:effectLst/>
                <a:uLnTx/>
                <a:uFillTx/>
                <a:latin typeface="メイリオ"/>
                <a:ea typeface="メイリオ"/>
                <a:cs typeface="メイリオ" pitchFamily="50" charset="-128"/>
              </a:endParaRPr>
            </a:p>
          </p:txBody>
        </p:sp>
      </p:grpSp>
      <p:sp>
        <p:nvSpPr>
          <p:cNvPr id="21" name="Text Box 5"/>
          <p:cNvSpPr txBox="1">
            <a:spLocks noChangeArrowheads="1"/>
          </p:cNvSpPr>
          <p:nvPr/>
        </p:nvSpPr>
        <p:spPr bwMode="auto">
          <a:xfrm>
            <a:off x="3094051" y="3386618"/>
            <a:ext cx="2738536"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抽出条件、初期値、データ</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出力順の設定</a:t>
            </a:r>
          </a:p>
        </p:txBody>
      </p:sp>
      <p:grpSp>
        <p:nvGrpSpPr>
          <p:cNvPr id="22" name="グループ化 287"/>
          <p:cNvGrpSpPr/>
          <p:nvPr/>
        </p:nvGrpSpPr>
        <p:grpSpPr>
          <a:xfrm>
            <a:off x="5123652" y="4266468"/>
            <a:ext cx="456460" cy="314150"/>
            <a:chOff x="3084116" y="3387725"/>
            <a:chExt cx="381000" cy="276225"/>
          </a:xfrm>
          <a:solidFill>
            <a:srgbClr val="EE5500"/>
          </a:solidFill>
        </p:grpSpPr>
        <p:sp>
          <p:nvSpPr>
            <p:cNvPr id="99"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0"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1"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2"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7"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23" name="グループ化 33"/>
          <p:cNvGrpSpPr/>
          <p:nvPr/>
        </p:nvGrpSpPr>
        <p:grpSpPr>
          <a:xfrm>
            <a:off x="3916771" y="4152829"/>
            <a:ext cx="513581" cy="473171"/>
            <a:chOff x="3480085" y="4545124"/>
            <a:chExt cx="756000" cy="733729"/>
          </a:xfrm>
        </p:grpSpPr>
        <p:grpSp>
          <p:nvGrpSpPr>
            <p:cNvPr id="61" name="グループ化 124"/>
            <p:cNvGrpSpPr/>
            <p:nvPr/>
          </p:nvGrpSpPr>
          <p:grpSpPr>
            <a:xfrm>
              <a:off x="3491960" y="4675503"/>
              <a:ext cx="741148" cy="603350"/>
              <a:chOff x="3563888" y="4675503"/>
              <a:chExt cx="741148" cy="603350"/>
            </a:xfrm>
          </p:grpSpPr>
          <p:grpSp>
            <p:nvGrpSpPr>
              <p:cNvPr id="63" name="グループ化 96"/>
              <p:cNvGrpSpPr/>
              <p:nvPr/>
            </p:nvGrpSpPr>
            <p:grpSpPr>
              <a:xfrm>
                <a:off x="3563888" y="4675503"/>
                <a:ext cx="474092" cy="603350"/>
                <a:chOff x="3563888" y="4675503"/>
                <a:chExt cx="474092" cy="603350"/>
              </a:xfrm>
            </p:grpSpPr>
            <p:grpSp>
              <p:nvGrpSpPr>
                <p:cNvPr id="77" name="グループ化 287"/>
                <p:cNvGrpSpPr/>
                <p:nvPr/>
              </p:nvGrpSpPr>
              <p:grpSpPr>
                <a:xfrm>
                  <a:off x="3563888" y="4675503"/>
                  <a:ext cx="474092" cy="343717"/>
                  <a:chOff x="3084116" y="3492500"/>
                  <a:chExt cx="381000" cy="276225"/>
                </a:xfrm>
                <a:solidFill>
                  <a:srgbClr val="54C2F0"/>
                </a:solidFill>
              </p:grpSpPr>
              <p:sp>
                <p:nvSpPr>
                  <p:cNvPr id="8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5"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6"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7"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8"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78" name="グループ化 287"/>
                <p:cNvGrpSpPr/>
                <p:nvPr/>
              </p:nvGrpSpPr>
              <p:grpSpPr>
                <a:xfrm>
                  <a:off x="3563888" y="5065511"/>
                  <a:ext cx="474092" cy="213342"/>
                  <a:chOff x="3084116" y="3492500"/>
                  <a:chExt cx="381000" cy="171450"/>
                </a:xfrm>
                <a:solidFill>
                  <a:srgbClr val="54C2F0"/>
                </a:solidFill>
              </p:grpSpPr>
              <p:sp>
                <p:nvSpPr>
                  <p:cNvPr id="7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3"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4"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5"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6"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64" name="グループ化 97"/>
              <p:cNvGrpSpPr/>
              <p:nvPr/>
            </p:nvGrpSpPr>
            <p:grpSpPr>
              <a:xfrm>
                <a:off x="4091684" y="4675503"/>
                <a:ext cx="213352" cy="603350"/>
                <a:chOff x="3848390" y="4675503"/>
                <a:chExt cx="213352" cy="603350"/>
              </a:xfrm>
            </p:grpSpPr>
            <p:grpSp>
              <p:nvGrpSpPr>
                <p:cNvPr id="65" name="グループ化 287"/>
                <p:cNvGrpSpPr/>
                <p:nvPr/>
              </p:nvGrpSpPr>
              <p:grpSpPr>
                <a:xfrm>
                  <a:off x="3848390" y="4675503"/>
                  <a:ext cx="213352" cy="343717"/>
                  <a:chOff x="3312745" y="3492500"/>
                  <a:chExt cx="171458" cy="276225"/>
                </a:xfrm>
                <a:solidFill>
                  <a:srgbClr val="54C2F0"/>
                </a:solidFill>
              </p:grpSpPr>
              <p:sp>
                <p:nvSpPr>
                  <p:cNvPr id="71"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2"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4"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5"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66" name="グループ化 287"/>
                <p:cNvGrpSpPr/>
                <p:nvPr/>
              </p:nvGrpSpPr>
              <p:grpSpPr>
                <a:xfrm>
                  <a:off x="3848390" y="5065511"/>
                  <a:ext cx="213352" cy="213342"/>
                  <a:chOff x="3312745" y="3492500"/>
                  <a:chExt cx="171458" cy="171450"/>
                </a:xfrm>
                <a:solidFill>
                  <a:srgbClr val="54C2F0"/>
                </a:solidFill>
              </p:grpSpPr>
              <p:sp>
                <p:nvSpPr>
                  <p:cNvPr id="67"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8"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9"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0"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sp>
          <p:nvSpPr>
            <p:cNvPr id="62"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4" name="右矢印 23"/>
          <p:cNvSpPr/>
          <p:nvPr/>
        </p:nvSpPr>
        <p:spPr>
          <a:xfrm>
            <a:off x="4534347" y="4251586"/>
            <a:ext cx="450645" cy="32903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5" name="Freeform 529"/>
          <p:cNvSpPr>
            <a:spLocks noEditPoints="1"/>
          </p:cNvSpPr>
          <p:nvPr/>
        </p:nvSpPr>
        <p:spPr bwMode="auto">
          <a:xfrm>
            <a:off x="852847" y="4288294"/>
            <a:ext cx="274669" cy="279345"/>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6" name="右矢印 25"/>
          <p:cNvSpPr/>
          <p:nvPr/>
        </p:nvSpPr>
        <p:spPr>
          <a:xfrm rot="20138010">
            <a:off x="1243914" y="3818207"/>
            <a:ext cx="381353" cy="30275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7" name="右矢印 26"/>
          <p:cNvSpPr/>
          <p:nvPr/>
        </p:nvSpPr>
        <p:spPr>
          <a:xfrm>
            <a:off x="1237447" y="4176794"/>
            <a:ext cx="414658" cy="27843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8" name="右矢印 27"/>
          <p:cNvSpPr/>
          <p:nvPr/>
        </p:nvSpPr>
        <p:spPr>
          <a:xfrm rot="1617058">
            <a:off x="1251664" y="4485303"/>
            <a:ext cx="393627" cy="29331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29" name="グループ化 77"/>
          <p:cNvGrpSpPr/>
          <p:nvPr/>
        </p:nvGrpSpPr>
        <p:grpSpPr>
          <a:xfrm>
            <a:off x="2114697" y="3708422"/>
            <a:ext cx="313610" cy="315799"/>
            <a:chOff x="3297238" y="3209925"/>
            <a:chExt cx="381000" cy="381000"/>
          </a:xfrm>
          <a:solidFill>
            <a:srgbClr val="EE846D"/>
          </a:solidFill>
        </p:grpSpPr>
        <p:sp>
          <p:nvSpPr>
            <p:cNvPr id="59"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0" name="グループ化 80"/>
          <p:cNvGrpSpPr/>
          <p:nvPr/>
        </p:nvGrpSpPr>
        <p:grpSpPr>
          <a:xfrm>
            <a:off x="2114697" y="4587974"/>
            <a:ext cx="313610" cy="315799"/>
            <a:chOff x="4198938" y="3209925"/>
            <a:chExt cx="381000" cy="381000"/>
          </a:xfrm>
          <a:solidFill>
            <a:srgbClr val="EE846D"/>
          </a:solidFill>
        </p:grpSpPr>
        <p:sp>
          <p:nvSpPr>
            <p:cNvPr id="56"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8"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1" name="グループ化 84"/>
          <p:cNvGrpSpPr/>
          <p:nvPr/>
        </p:nvGrpSpPr>
        <p:grpSpPr>
          <a:xfrm>
            <a:off x="2114698" y="4171891"/>
            <a:ext cx="313609" cy="315797"/>
            <a:chOff x="5100638" y="3209925"/>
            <a:chExt cx="381000" cy="380998"/>
          </a:xfrm>
          <a:solidFill>
            <a:srgbClr val="EE846D"/>
          </a:solidFill>
        </p:grpSpPr>
        <p:sp>
          <p:nvSpPr>
            <p:cNvPr id="54"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2" name="Freeform 364"/>
          <p:cNvSpPr>
            <a:spLocks noEditPoints="1"/>
          </p:cNvSpPr>
          <p:nvPr/>
        </p:nvSpPr>
        <p:spPr bwMode="auto">
          <a:xfrm>
            <a:off x="1799692" y="3681828"/>
            <a:ext cx="295082" cy="34771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364"/>
          <p:cNvSpPr>
            <a:spLocks noEditPoints="1"/>
          </p:cNvSpPr>
          <p:nvPr/>
        </p:nvSpPr>
        <p:spPr bwMode="auto">
          <a:xfrm>
            <a:off x="1799692" y="4121664"/>
            <a:ext cx="295082" cy="34771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364"/>
          <p:cNvSpPr>
            <a:spLocks noEditPoints="1"/>
          </p:cNvSpPr>
          <p:nvPr/>
        </p:nvSpPr>
        <p:spPr bwMode="auto">
          <a:xfrm>
            <a:off x="1799692" y="4561500"/>
            <a:ext cx="295082" cy="34771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364"/>
          <p:cNvSpPr>
            <a:spLocks noEditPoints="1"/>
          </p:cNvSpPr>
          <p:nvPr/>
        </p:nvSpPr>
        <p:spPr bwMode="auto">
          <a:xfrm>
            <a:off x="493305" y="4066746"/>
            <a:ext cx="323824" cy="3815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364"/>
          <p:cNvSpPr>
            <a:spLocks noEditPoints="1"/>
          </p:cNvSpPr>
          <p:nvPr/>
        </p:nvSpPr>
        <p:spPr bwMode="auto">
          <a:xfrm>
            <a:off x="3390402" y="4119922"/>
            <a:ext cx="323824" cy="3815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Text Box 5"/>
          <p:cNvSpPr txBox="1">
            <a:spLocks noChangeArrowheads="1"/>
          </p:cNvSpPr>
          <p:nvPr/>
        </p:nvSpPr>
        <p:spPr bwMode="auto">
          <a:xfrm>
            <a:off x="2372609" y="3750332"/>
            <a:ext cx="871585" cy="25391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rgbClr val="EE5500"/>
                </a:solidFill>
                <a:effectLst/>
                <a:uLnTx/>
                <a:uFillTx/>
                <a:latin typeface="メイリオ"/>
                <a:ea typeface="メイリオ"/>
                <a:cs typeface="メイリオ" pitchFamily="50" charset="-128"/>
              </a:rPr>
              <a:t>insert</a:t>
            </a:r>
            <a:endParaRPr kumimoji="1" lang="ja-JP" altLang="en-US" sz="105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p:txBody>
      </p:sp>
      <p:sp>
        <p:nvSpPr>
          <p:cNvPr id="38" name="Text Box 5"/>
          <p:cNvSpPr txBox="1">
            <a:spLocks noChangeArrowheads="1"/>
          </p:cNvSpPr>
          <p:nvPr/>
        </p:nvSpPr>
        <p:spPr bwMode="auto">
          <a:xfrm>
            <a:off x="2372609" y="4228437"/>
            <a:ext cx="970620"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rgbClr val="EE5500"/>
                </a:solidFill>
                <a:effectLst/>
                <a:uLnTx/>
                <a:uFillTx/>
                <a:latin typeface="メイリオ"/>
                <a:ea typeface="メイリオ"/>
                <a:cs typeface="メイリオ" pitchFamily="50" charset="-128"/>
              </a:rPr>
              <a:t>update</a:t>
            </a:r>
            <a:endParaRPr kumimoji="1" lang="ja-JP" altLang="en-US" sz="105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p:txBody>
      </p:sp>
      <p:sp>
        <p:nvSpPr>
          <p:cNvPr id="39" name="Text Box 5"/>
          <p:cNvSpPr txBox="1">
            <a:spLocks noChangeArrowheads="1"/>
          </p:cNvSpPr>
          <p:nvPr/>
        </p:nvSpPr>
        <p:spPr bwMode="auto">
          <a:xfrm>
            <a:off x="2372609" y="4659256"/>
            <a:ext cx="970620"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rgbClr val="EE5500"/>
                </a:solidFill>
                <a:effectLst/>
                <a:uLnTx/>
                <a:uFillTx/>
                <a:latin typeface="メイリオ"/>
                <a:ea typeface="メイリオ"/>
                <a:cs typeface="メイリオ" pitchFamily="50" charset="-128"/>
              </a:rPr>
              <a:t>delete</a:t>
            </a:r>
            <a:endParaRPr kumimoji="1" lang="ja-JP" altLang="en-US" sz="105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p:txBody>
      </p:sp>
      <p:sp>
        <p:nvSpPr>
          <p:cNvPr id="40" name="角丸四角形 39"/>
          <p:cNvSpPr/>
          <p:nvPr/>
        </p:nvSpPr>
        <p:spPr>
          <a:xfrm>
            <a:off x="251520" y="3111811"/>
            <a:ext cx="2773201" cy="22476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データ入力条件</a:t>
            </a:r>
            <a:endParaRPr kumimoji="0" lang="en-US" altLang="ja-JP"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41" name="角丸四角形 40"/>
          <p:cNvSpPr/>
          <p:nvPr/>
        </p:nvSpPr>
        <p:spPr>
          <a:xfrm>
            <a:off x="3059386" y="3111844"/>
            <a:ext cx="2773201" cy="22476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出力順設定</a:t>
            </a:r>
            <a:endParaRPr kumimoji="0" lang="en-US" altLang="ja-JP"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42" name="角丸四角形 41"/>
          <p:cNvSpPr/>
          <p:nvPr/>
        </p:nvSpPr>
        <p:spPr>
          <a:xfrm>
            <a:off x="5867251" y="3111811"/>
            <a:ext cx="2773201" cy="22476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出力ファイル設定</a:t>
            </a:r>
            <a:endParaRPr kumimoji="0" lang="en-US" altLang="ja-JP"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43" name="Freeform 364"/>
          <p:cNvSpPr>
            <a:spLocks noEditPoints="1"/>
          </p:cNvSpPr>
          <p:nvPr/>
        </p:nvSpPr>
        <p:spPr bwMode="auto">
          <a:xfrm>
            <a:off x="6034591" y="4011910"/>
            <a:ext cx="323824" cy="3815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44" name="グループ化 287"/>
          <p:cNvGrpSpPr/>
          <p:nvPr/>
        </p:nvGrpSpPr>
        <p:grpSpPr>
          <a:xfrm>
            <a:off x="6554566" y="4158457"/>
            <a:ext cx="456460" cy="314150"/>
            <a:chOff x="3084116" y="3387725"/>
            <a:chExt cx="381000" cy="276225"/>
          </a:xfrm>
          <a:solidFill>
            <a:srgbClr val="54C2F0"/>
          </a:solidFill>
        </p:grpSpPr>
        <p:sp>
          <p:nvSpPr>
            <p:cNvPr id="45"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6"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8"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9"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1"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2"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3"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282687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No.5</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636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権限に応じて入力制限ができること</a:t>
            </a:r>
          </a:p>
        </p:txBody>
      </p:sp>
      <p:sp>
        <p:nvSpPr>
          <p:cNvPr id="8" name="コンテンツ プレースホルダ 6"/>
          <p:cNvSpPr txBox="1">
            <a:spLocks/>
          </p:cNvSpPr>
          <p:nvPr/>
        </p:nvSpPr>
        <p:spPr>
          <a:xfrm>
            <a:off x="107504" y="1897430"/>
            <a:ext cx="8640960" cy="278276"/>
          </a:xfrm>
          <a:prstGeom prst="rect">
            <a:avLst/>
          </a:prstGeom>
        </p:spPr>
        <p:txBody>
          <a:bodyPr vert="horz" lIns="0" tIns="0" rIns="0" bIns="0" rtlCol="0">
            <a:noAutofit/>
          </a:bodyPr>
          <a:lstStyle/>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　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組織毎や社員毎にプログラム起動権限や、個人情報の参照権限、更新権限を設定できます</a:t>
            </a:r>
          </a:p>
        </p:txBody>
      </p:sp>
      <p:sp>
        <p:nvSpPr>
          <p:cNvPr id="9" name="Freeform 330"/>
          <p:cNvSpPr>
            <a:spLocks noEditPoints="1"/>
          </p:cNvSpPr>
          <p:nvPr/>
        </p:nvSpPr>
        <p:spPr bwMode="auto">
          <a:xfrm>
            <a:off x="1003499" y="2787775"/>
            <a:ext cx="360040"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0" name="角丸四角形 9"/>
          <p:cNvSpPr/>
          <p:nvPr/>
        </p:nvSpPr>
        <p:spPr>
          <a:xfrm>
            <a:off x="323528" y="2531641"/>
            <a:ext cx="2592288" cy="235647"/>
          </a:xfrm>
          <a:prstGeom prst="roundRect">
            <a:avLst/>
          </a:prstGeom>
          <a:solidFill>
            <a:srgbClr val="00AEE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rPr>
              <a:t>組織ツリー単位の権限設定</a:t>
            </a:r>
          </a:p>
        </p:txBody>
      </p:sp>
      <p:sp>
        <p:nvSpPr>
          <p:cNvPr id="11" name="角丸四角形 10"/>
          <p:cNvSpPr/>
          <p:nvPr/>
        </p:nvSpPr>
        <p:spPr>
          <a:xfrm>
            <a:off x="323528" y="3795886"/>
            <a:ext cx="2628292" cy="235647"/>
          </a:xfrm>
          <a:prstGeom prst="roundRect">
            <a:avLst/>
          </a:prstGeom>
          <a:solidFill>
            <a:srgbClr val="EE846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a:ea typeface="メイリオ"/>
                <a:cs typeface="+mn-cs"/>
              </a:rPr>
              <a:t>役職単位の権限設定</a:t>
            </a:r>
            <a:endParaRPr kumimoji="1" lang="ja-JP" altLang="en-US" sz="11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2" name="テキスト ボックス 11"/>
          <p:cNvSpPr txBox="1"/>
          <p:nvPr/>
        </p:nvSpPr>
        <p:spPr>
          <a:xfrm>
            <a:off x="179512" y="3311473"/>
            <a:ext cx="20522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組織：「</a:t>
            </a:r>
            <a:r>
              <a:rPr kumimoji="0" lang="ja-JP" altLang="en-US" sz="1000" b="1" i="0" u="none" strike="noStrike" kern="0" cap="none" spc="0" normalizeH="0" baseline="0" noProof="0">
                <a:ln>
                  <a:noFill/>
                </a:ln>
                <a:solidFill>
                  <a:srgbClr val="00AEEB"/>
                </a:solidFill>
                <a:effectLst/>
                <a:uLnTx/>
                <a:uFillTx/>
                <a:latin typeface="メイリオ"/>
                <a:ea typeface="メイリオ"/>
                <a:cs typeface="+mn-cs"/>
              </a:rPr>
              <a:t>営業１課</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AEEB"/>
                </a:solidFill>
                <a:effectLst/>
                <a:uLnTx/>
                <a:uFillTx/>
                <a:latin typeface="メイリオ"/>
                <a:ea typeface="メイリオ"/>
                <a:cs typeface="+mn-cs"/>
              </a:rPr>
              <a:t>営業１課</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を参照可能</a:t>
            </a:r>
          </a:p>
        </p:txBody>
      </p:sp>
      <p:sp>
        <p:nvSpPr>
          <p:cNvPr id="13" name="Freeform 401"/>
          <p:cNvSpPr>
            <a:spLocks noEditPoints="1"/>
          </p:cNvSpPr>
          <p:nvPr/>
        </p:nvSpPr>
        <p:spPr bwMode="auto">
          <a:xfrm>
            <a:off x="2123728" y="3170821"/>
            <a:ext cx="396044" cy="396044"/>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330"/>
          <p:cNvSpPr>
            <a:spLocks noEditPoints="1"/>
          </p:cNvSpPr>
          <p:nvPr/>
        </p:nvSpPr>
        <p:spPr bwMode="auto">
          <a:xfrm>
            <a:off x="3383868" y="2787775"/>
            <a:ext cx="360040"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5" name="テキスト ボックス 14"/>
          <p:cNvSpPr txBox="1"/>
          <p:nvPr/>
        </p:nvSpPr>
        <p:spPr>
          <a:xfrm>
            <a:off x="2303748" y="3313896"/>
            <a:ext cx="27003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組織：「</a:t>
            </a:r>
            <a:r>
              <a:rPr kumimoji="0" lang="ja-JP" altLang="en-US" sz="1000" b="1" i="0" u="none" strike="noStrike" kern="0" cap="none" spc="0" normalizeH="0" baseline="0" noProof="0">
                <a:ln>
                  <a:noFill/>
                </a:ln>
                <a:solidFill>
                  <a:srgbClr val="00AEEB"/>
                </a:solidFill>
                <a:effectLst/>
                <a:uLnTx/>
                <a:uFillTx/>
                <a:latin typeface="メイリオ"/>
                <a:ea typeface="メイリオ"/>
                <a:cs typeface="+mn-cs"/>
              </a:rPr>
              <a:t>営業本部</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AEEB"/>
                </a:solidFill>
                <a:effectLst/>
                <a:uLnTx/>
                <a:uFillTx/>
                <a:latin typeface="メイリオ"/>
                <a:ea typeface="メイリオ"/>
                <a:cs typeface="+mn-cs"/>
              </a:rPr>
              <a:t>営業本部／営業１課、２課</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を</a:t>
            </a:r>
            <a:endParaRPr kumimoji="0" lang="en-US" altLang="ja-JP" sz="1000" b="1" i="0" u="none" strike="noStrike" kern="0" cap="none" spc="0" normalizeH="0" baseline="0" noProof="0">
              <a:ln>
                <a:noFill/>
              </a:ln>
              <a:solidFill>
                <a:sysClr val="windowText" lastClr="000000"/>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参照可能</a:t>
            </a:r>
          </a:p>
        </p:txBody>
      </p:sp>
      <p:sp>
        <p:nvSpPr>
          <p:cNvPr id="16" name="Freeform 330"/>
          <p:cNvSpPr>
            <a:spLocks noEditPoints="1"/>
          </p:cNvSpPr>
          <p:nvPr/>
        </p:nvSpPr>
        <p:spPr bwMode="auto">
          <a:xfrm>
            <a:off x="1003499" y="4083918"/>
            <a:ext cx="360040"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7" name="テキスト ボックス 16"/>
          <p:cNvSpPr txBox="1"/>
          <p:nvPr/>
        </p:nvSpPr>
        <p:spPr>
          <a:xfrm>
            <a:off x="179512" y="4587974"/>
            <a:ext cx="21962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役職：</a:t>
            </a:r>
            <a:r>
              <a:rPr kumimoji="0" lang="ja-JP" altLang="en-US" sz="1000" b="1" i="0" u="none" strike="noStrike" kern="0" cap="none" spc="0" normalizeH="0" baseline="0" noProof="0">
                <a:ln>
                  <a:noFill/>
                </a:ln>
                <a:solidFill>
                  <a:srgbClr val="EE5500"/>
                </a:solidFill>
                <a:effectLst/>
                <a:uLnTx/>
                <a:uFillTx/>
                <a:latin typeface="メイリオ"/>
                <a:ea typeface="メイリオ"/>
                <a:cs typeface="+mn-cs"/>
              </a:rPr>
              <a:t>主任</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EE5500"/>
                </a:solidFill>
                <a:effectLst/>
                <a:uLnTx/>
                <a:uFillTx/>
                <a:latin typeface="メイリオ"/>
                <a:ea typeface="メイリオ"/>
                <a:cs typeface="+mn-cs"/>
              </a:rPr>
              <a:t>氏名</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を更新可能</a:t>
            </a:r>
          </a:p>
        </p:txBody>
      </p:sp>
      <p:sp>
        <p:nvSpPr>
          <p:cNvPr id="18" name="Freeform 401"/>
          <p:cNvSpPr>
            <a:spLocks noEditPoints="1"/>
          </p:cNvSpPr>
          <p:nvPr/>
        </p:nvSpPr>
        <p:spPr bwMode="auto">
          <a:xfrm>
            <a:off x="2123728" y="4481703"/>
            <a:ext cx="396044" cy="396044"/>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330"/>
          <p:cNvSpPr>
            <a:spLocks noEditPoints="1"/>
          </p:cNvSpPr>
          <p:nvPr/>
        </p:nvSpPr>
        <p:spPr bwMode="auto">
          <a:xfrm>
            <a:off x="3383868" y="4083918"/>
            <a:ext cx="360040"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0" name="テキスト ボックス 19"/>
          <p:cNvSpPr txBox="1"/>
          <p:nvPr/>
        </p:nvSpPr>
        <p:spPr>
          <a:xfrm>
            <a:off x="2303748" y="4590397"/>
            <a:ext cx="2700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役職：</a:t>
            </a:r>
            <a:r>
              <a:rPr kumimoji="0" lang="ja-JP" altLang="en-US" sz="1000" b="1" i="0" u="none" strike="noStrike" kern="0" cap="none" spc="0" normalizeH="0" baseline="0" noProof="0">
                <a:ln>
                  <a:noFill/>
                </a:ln>
                <a:solidFill>
                  <a:srgbClr val="EE5500"/>
                </a:solidFill>
                <a:effectLst/>
                <a:uLnTx/>
                <a:uFillTx/>
                <a:latin typeface="メイリオ"/>
                <a:ea typeface="メイリオ"/>
                <a:cs typeface="+mn-cs"/>
              </a:rPr>
              <a:t>課長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EE5500"/>
                </a:solidFill>
                <a:effectLst/>
                <a:uLnTx/>
                <a:uFillTx/>
                <a:latin typeface="メイリオ"/>
                <a:ea typeface="メイリオ"/>
                <a:cs typeface="+mn-cs"/>
              </a:rPr>
              <a:t>氏名・所属・学歴</a:t>
            </a:r>
            <a:r>
              <a:rPr kumimoji="0" lang="ja-JP" altLang="en-US" sz="1000" b="1" i="0" u="none" strike="noStrike" kern="0" cap="none" spc="0" normalizeH="0" baseline="0" noProof="0">
                <a:ln>
                  <a:noFill/>
                </a:ln>
                <a:solidFill>
                  <a:sysClr val="windowText" lastClr="000000"/>
                </a:solidFill>
                <a:effectLst/>
                <a:uLnTx/>
                <a:uFillTx/>
                <a:latin typeface="メイリオ"/>
                <a:ea typeface="メイリオ"/>
                <a:cs typeface="+mn-cs"/>
              </a:rPr>
              <a:t>が更新可能</a:t>
            </a:r>
          </a:p>
        </p:txBody>
      </p:sp>
      <p:sp>
        <p:nvSpPr>
          <p:cNvPr id="21" name="角丸四角形 20"/>
          <p:cNvSpPr/>
          <p:nvPr/>
        </p:nvSpPr>
        <p:spPr>
          <a:xfrm>
            <a:off x="4932040" y="2463738"/>
            <a:ext cx="3708412" cy="2468262"/>
          </a:xfrm>
          <a:prstGeom prst="roundRect">
            <a:avLst>
              <a:gd name="adj" fmla="val 10403"/>
            </a:avLst>
          </a:prstGeom>
          <a:solidFill>
            <a:sysClr val="window" lastClr="FFFFFF"/>
          </a:solidFill>
          <a:ln w="25400" cap="flat" cmpd="sng" algn="ctr">
            <a:solidFill>
              <a:srgbClr val="F5AC4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テキスト ボックス 21"/>
          <p:cNvSpPr txBox="1"/>
          <p:nvPr/>
        </p:nvSpPr>
        <p:spPr>
          <a:xfrm>
            <a:off x="5076056" y="2570733"/>
            <a:ext cx="2628292" cy="261610"/>
          </a:xfrm>
          <a:prstGeom prst="rect">
            <a:avLst/>
          </a:prstGeom>
          <a:solidFill>
            <a:srgbClr val="F5AC4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a:ea typeface="メイリオ"/>
                <a:cs typeface="+mn-cs"/>
              </a:rPr>
              <a:t>各機能に対する権限</a:t>
            </a:r>
            <a:endParaRPr kumimoji="1" lang="ja-JP" altLang="en-US" sz="11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3" name="テキスト ボックス 22"/>
          <p:cNvSpPr txBox="1"/>
          <p:nvPr/>
        </p:nvSpPr>
        <p:spPr>
          <a:xfrm>
            <a:off x="4896036" y="2822761"/>
            <a:ext cx="378042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・メニュー単位での利用権限</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・画面や項目単位の制御</a:t>
            </a:r>
            <a:endParaRPr kumimoji="0" lang="en-US" altLang="ja-JP" sz="1050" b="0" i="0" u="none" strike="noStrike" kern="0" cap="none" spc="0" normalizeH="0" baseline="0" noProof="0">
              <a:ln>
                <a:noFill/>
              </a:ln>
              <a:solidFill>
                <a:srgbClr val="F5AC48"/>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（起動・参照・更新可）</a:t>
            </a:r>
          </a:p>
        </p:txBody>
      </p:sp>
      <p:sp>
        <p:nvSpPr>
          <p:cNvPr id="24" name="テキスト ボックス 23"/>
          <p:cNvSpPr txBox="1"/>
          <p:nvPr/>
        </p:nvSpPr>
        <p:spPr>
          <a:xfrm>
            <a:off x="4860032" y="3651870"/>
            <a:ext cx="378042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・組織ツリーで個人情報の参照更新を制限</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・限定社員への情報開示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・役職単位で個人情報の参照更新を制限</a:t>
            </a:r>
          </a:p>
        </p:txBody>
      </p:sp>
      <p:sp>
        <p:nvSpPr>
          <p:cNvPr id="25" name="テキスト ボックス 24"/>
          <p:cNvSpPr txBox="1"/>
          <p:nvPr/>
        </p:nvSpPr>
        <p:spPr>
          <a:xfrm>
            <a:off x="5076056" y="3399842"/>
            <a:ext cx="2628292" cy="261610"/>
          </a:xfrm>
          <a:prstGeom prst="rect">
            <a:avLst/>
          </a:prstGeom>
          <a:solidFill>
            <a:srgbClr val="F5AC4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a:ea typeface="メイリオ"/>
                <a:cs typeface="+mn-cs"/>
              </a:rPr>
              <a:t>個人情報の参照・更新</a:t>
            </a:r>
            <a:endParaRPr kumimoji="1" lang="ja-JP" altLang="en-US" sz="11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テキスト ボックス 25"/>
          <p:cNvSpPr txBox="1"/>
          <p:nvPr/>
        </p:nvSpPr>
        <p:spPr>
          <a:xfrm>
            <a:off x="4884467" y="4495826"/>
            <a:ext cx="381642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・社員情報のタブ単位でマスキング可能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5AC48"/>
                </a:solidFill>
                <a:effectLst/>
                <a:uLnTx/>
                <a:uFillTx/>
                <a:latin typeface="メイリオ"/>
                <a:ea typeface="メイリオ"/>
                <a:cs typeface="+mn-cs"/>
              </a:rPr>
              <a:t>　・社員情報の項目単位でマスキング可能</a:t>
            </a:r>
          </a:p>
        </p:txBody>
      </p:sp>
      <p:sp>
        <p:nvSpPr>
          <p:cNvPr id="27" name="テキスト ボックス 26"/>
          <p:cNvSpPr txBox="1"/>
          <p:nvPr/>
        </p:nvSpPr>
        <p:spPr>
          <a:xfrm>
            <a:off x="5076056" y="4229027"/>
            <a:ext cx="2862826" cy="261610"/>
          </a:xfrm>
          <a:prstGeom prst="rect">
            <a:avLst/>
          </a:prstGeom>
          <a:solidFill>
            <a:srgbClr val="F5AC4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a:ea typeface="メイリオ"/>
                <a:cs typeface="+mn-cs"/>
              </a:rPr>
              <a:t>表示項目のマスキング</a:t>
            </a:r>
            <a:endParaRPr kumimoji="1" lang="ja-JP" altLang="en-US" sz="11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テキスト ボックス 27"/>
          <p:cNvSpPr txBox="1"/>
          <p:nvPr/>
        </p:nvSpPr>
        <p:spPr>
          <a:xfrm>
            <a:off x="1907704" y="2859782"/>
            <a:ext cx="7560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AEEB"/>
                </a:solidFill>
                <a:effectLst/>
                <a:uLnTx/>
                <a:uFillTx/>
                <a:latin typeface="メイリオ"/>
                <a:ea typeface="メイリオ"/>
                <a:cs typeface="+mn-cs"/>
              </a:rPr>
              <a:t>異動</a:t>
            </a:r>
          </a:p>
        </p:txBody>
      </p:sp>
      <p:sp>
        <p:nvSpPr>
          <p:cNvPr id="29" name="テキスト ボックス 28"/>
          <p:cNvSpPr txBox="1"/>
          <p:nvPr/>
        </p:nvSpPr>
        <p:spPr>
          <a:xfrm>
            <a:off x="1907704" y="4191930"/>
            <a:ext cx="7560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846D"/>
                </a:solidFill>
                <a:effectLst/>
                <a:uLnTx/>
                <a:uFillTx/>
                <a:latin typeface="メイリオ"/>
                <a:ea typeface="メイリオ"/>
                <a:cs typeface="+mn-cs"/>
              </a:rPr>
              <a:t>異動</a:t>
            </a:r>
          </a:p>
        </p:txBody>
      </p:sp>
    </p:spTree>
    <p:extLst>
      <p:ext uri="{BB962C8B-B14F-4D97-AF65-F5344CB8AC3E}">
        <p14:creationId xmlns:p14="http://schemas.microsoft.com/office/powerpoint/2010/main" val="327612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No.6</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9163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操作ログの取得と出力に対応可能なこと</a:t>
            </a:r>
          </a:p>
        </p:txBody>
      </p:sp>
      <p:sp>
        <p:nvSpPr>
          <p:cNvPr id="8" name="コンテンツ プレースホルダ 6"/>
          <p:cNvSpPr txBox="1">
            <a:spLocks/>
          </p:cNvSpPr>
          <p:nvPr/>
        </p:nvSpPr>
        <p:spPr>
          <a:xfrm>
            <a:off x="107504" y="1851670"/>
            <a:ext cx="8640960" cy="864096"/>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　弊社対応：○</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ログ管理機能により、ログインログ、画面起動ログ、データアクセス・変更ログの取得、及び外部出力可能です。ログ保存期間を設定する事で保存期間経過後のログデータについて、一括自動削除ができます</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9" name="AutoShape 5"/>
          <p:cNvSpPr>
            <a:spLocks noChangeArrowheads="1"/>
          </p:cNvSpPr>
          <p:nvPr/>
        </p:nvSpPr>
        <p:spPr bwMode="gray">
          <a:xfrm>
            <a:off x="181992" y="2743561"/>
            <a:ext cx="1941513" cy="1330927"/>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メイリオ" pitchFamily="50" charset="-128"/>
            </a:endParaRPr>
          </a:p>
        </p:txBody>
      </p:sp>
      <p:sp>
        <p:nvSpPr>
          <p:cNvPr id="10" name="AutoShape 40"/>
          <p:cNvSpPr>
            <a:spLocks noChangeArrowheads="1"/>
          </p:cNvSpPr>
          <p:nvPr/>
        </p:nvSpPr>
        <p:spPr bwMode="auto">
          <a:xfrm>
            <a:off x="215516" y="2607754"/>
            <a:ext cx="1800000" cy="223717"/>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ログインログ</a:t>
            </a:r>
          </a:p>
        </p:txBody>
      </p:sp>
      <p:sp>
        <p:nvSpPr>
          <p:cNvPr id="11" name="Text Box 41"/>
          <p:cNvSpPr txBox="1">
            <a:spLocks noChangeArrowheads="1"/>
          </p:cNvSpPr>
          <p:nvPr/>
        </p:nvSpPr>
        <p:spPr bwMode="auto">
          <a:xfrm>
            <a:off x="179512" y="3076129"/>
            <a:ext cx="1944216" cy="85408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65AE"/>
                </a:solidFill>
                <a:effectLst/>
                <a:uLnTx/>
                <a:uFillTx/>
                <a:latin typeface="メイリオ"/>
                <a:ea typeface="メイリオ"/>
                <a:cs typeface="メイリオ" pitchFamily="50" charset="-128"/>
              </a:rPr>
              <a:t>どの会社の、誰が、どのパソコンから、いつ、ログインしたか？</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65AE"/>
                </a:solidFill>
                <a:effectLst/>
                <a:uLnTx/>
                <a:uFillTx/>
                <a:latin typeface="メイリオ"/>
                <a:ea typeface="メイリオ"/>
                <a:cs typeface="メイリオ" pitchFamily="50" charset="-128"/>
              </a:rPr>
              <a:t>結果が正常かどうか？</a:t>
            </a:r>
          </a:p>
        </p:txBody>
      </p:sp>
      <p:sp>
        <p:nvSpPr>
          <p:cNvPr id="12" name="AutoShape 5"/>
          <p:cNvSpPr>
            <a:spLocks noChangeArrowheads="1"/>
          </p:cNvSpPr>
          <p:nvPr/>
        </p:nvSpPr>
        <p:spPr bwMode="gray">
          <a:xfrm>
            <a:off x="2483867" y="2743561"/>
            <a:ext cx="1871663" cy="1330927"/>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メイリオ" pitchFamily="50" charset="-128"/>
            </a:endParaRPr>
          </a:p>
        </p:txBody>
      </p:sp>
      <p:sp>
        <p:nvSpPr>
          <p:cNvPr id="13" name="AutoShape 43"/>
          <p:cNvSpPr>
            <a:spLocks noChangeArrowheads="1"/>
          </p:cNvSpPr>
          <p:nvPr/>
        </p:nvSpPr>
        <p:spPr bwMode="auto">
          <a:xfrm>
            <a:off x="2519772" y="2607755"/>
            <a:ext cx="1800000" cy="223717"/>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画面起動ログ</a:t>
            </a:r>
          </a:p>
        </p:txBody>
      </p:sp>
      <p:sp>
        <p:nvSpPr>
          <p:cNvPr id="14" name="AutoShape 5"/>
          <p:cNvSpPr>
            <a:spLocks noChangeArrowheads="1"/>
          </p:cNvSpPr>
          <p:nvPr/>
        </p:nvSpPr>
        <p:spPr bwMode="gray">
          <a:xfrm>
            <a:off x="7020942" y="2743561"/>
            <a:ext cx="1871663" cy="1330927"/>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メイリオ" pitchFamily="50" charset="-128"/>
            </a:endParaRPr>
          </a:p>
        </p:txBody>
      </p:sp>
      <p:sp>
        <p:nvSpPr>
          <p:cNvPr id="15" name="AutoShape 45"/>
          <p:cNvSpPr>
            <a:spLocks noChangeArrowheads="1"/>
          </p:cNvSpPr>
          <p:nvPr/>
        </p:nvSpPr>
        <p:spPr bwMode="auto">
          <a:xfrm>
            <a:off x="7056276" y="2607754"/>
            <a:ext cx="1800000" cy="223717"/>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データアクセスログ</a:t>
            </a:r>
          </a:p>
        </p:txBody>
      </p:sp>
      <p:sp>
        <p:nvSpPr>
          <p:cNvPr id="16" name="AutoShape 5"/>
          <p:cNvSpPr>
            <a:spLocks noChangeArrowheads="1"/>
          </p:cNvSpPr>
          <p:nvPr/>
        </p:nvSpPr>
        <p:spPr bwMode="gray">
          <a:xfrm>
            <a:off x="4788570" y="2745149"/>
            <a:ext cx="1871662" cy="1330927"/>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400" b="0" i="0" u="none" strike="noStrike" kern="0" cap="none" spc="0" normalizeH="0" baseline="0" noProof="0">
              <a:ln>
                <a:noFill/>
              </a:ln>
              <a:solidFill>
                <a:srgbClr val="E27100"/>
              </a:solidFill>
              <a:effectLst/>
              <a:uLnTx/>
              <a:uFillTx/>
              <a:latin typeface="メイリオ"/>
              <a:ea typeface="メイリオ"/>
              <a:cs typeface="メイリオ" pitchFamily="50" charset="-128"/>
            </a:endParaRPr>
          </a:p>
        </p:txBody>
      </p:sp>
      <p:sp>
        <p:nvSpPr>
          <p:cNvPr id="17" name="AutoShape 47"/>
          <p:cNvSpPr>
            <a:spLocks noChangeArrowheads="1"/>
          </p:cNvSpPr>
          <p:nvPr/>
        </p:nvSpPr>
        <p:spPr bwMode="auto">
          <a:xfrm>
            <a:off x="4824028" y="2609343"/>
            <a:ext cx="1800000" cy="223717"/>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操作ログ</a:t>
            </a:r>
          </a:p>
        </p:txBody>
      </p:sp>
      <p:sp>
        <p:nvSpPr>
          <p:cNvPr id="18" name="Rectangle 48"/>
          <p:cNvSpPr>
            <a:spLocks noChangeArrowheads="1"/>
          </p:cNvSpPr>
          <p:nvPr/>
        </p:nvSpPr>
        <p:spPr bwMode="auto">
          <a:xfrm>
            <a:off x="107504" y="2787774"/>
            <a:ext cx="2232248" cy="360363"/>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・システムへのログイン</a:t>
            </a:r>
            <a:r>
              <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a:t>
            </a: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アウト</a:t>
            </a:r>
          </a:p>
        </p:txBody>
      </p:sp>
      <p:sp>
        <p:nvSpPr>
          <p:cNvPr id="19" name="Rectangle 49"/>
          <p:cNvSpPr>
            <a:spLocks noChangeArrowheads="1"/>
          </p:cNvSpPr>
          <p:nvPr/>
        </p:nvSpPr>
        <p:spPr bwMode="auto">
          <a:xfrm>
            <a:off x="2483867" y="2814087"/>
            <a:ext cx="2016125" cy="288925"/>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・画面起動・終了時</a:t>
            </a:r>
          </a:p>
        </p:txBody>
      </p:sp>
      <p:sp>
        <p:nvSpPr>
          <p:cNvPr id="20" name="Rectangle 50"/>
          <p:cNvSpPr>
            <a:spLocks noChangeArrowheads="1"/>
          </p:cNvSpPr>
          <p:nvPr/>
        </p:nvSpPr>
        <p:spPr bwMode="auto">
          <a:xfrm>
            <a:off x="6947917" y="2905133"/>
            <a:ext cx="2089150" cy="287337"/>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・マスタ、トラン系テーブル</a:t>
            </a:r>
            <a:endPar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　</a:t>
            </a:r>
            <a:r>
              <a:rPr kumimoji="1" lang="ja-JP" altLang="en-US" sz="900" b="0" i="0" u="none" strike="noStrike" kern="1200" cap="none" spc="0" normalizeH="0" baseline="0" noProof="0" err="1">
                <a:ln>
                  <a:noFill/>
                </a:ln>
                <a:solidFill>
                  <a:srgbClr val="000000"/>
                </a:solidFill>
                <a:effectLst/>
                <a:uLnTx/>
                <a:uFillTx/>
                <a:latin typeface="メイリオ"/>
                <a:ea typeface="メイリオ"/>
                <a:cs typeface="メイリオ" pitchFamily="50" charset="-128"/>
              </a:rPr>
              <a:t>への</a:t>
            </a: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アクセスログ</a:t>
            </a:r>
          </a:p>
        </p:txBody>
      </p:sp>
      <p:sp>
        <p:nvSpPr>
          <p:cNvPr id="21" name="Rectangle 51"/>
          <p:cNvSpPr>
            <a:spLocks noChangeArrowheads="1"/>
          </p:cNvSpPr>
          <p:nvPr/>
        </p:nvSpPr>
        <p:spPr bwMode="auto">
          <a:xfrm>
            <a:off x="4716016" y="2793578"/>
            <a:ext cx="2016348" cy="792163"/>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・各画面にて実行処理をした</a:t>
            </a:r>
            <a:endPar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　際のログや、データ更新を</a:t>
            </a:r>
            <a:endPar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　伴う操作の操作開始・終了</a:t>
            </a:r>
            <a:endParaRPr kumimoji="1" lang="en-US" altLang="ja-JP" sz="900" b="0" i="0" u="none" strike="noStrike" kern="1200" cap="none" spc="0" normalizeH="0" baseline="0" noProof="0">
              <a:ln>
                <a:noFill/>
              </a:ln>
              <a:solidFill>
                <a:srgbClr val="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メイリオ"/>
                <a:ea typeface="メイリオ"/>
                <a:cs typeface="メイリオ" pitchFamily="50" charset="-128"/>
              </a:rPr>
              <a:t>　時のログ</a:t>
            </a:r>
          </a:p>
        </p:txBody>
      </p:sp>
      <p:sp>
        <p:nvSpPr>
          <p:cNvPr id="22" name="Text Box 79"/>
          <p:cNvSpPr txBox="1">
            <a:spLocks noChangeArrowheads="1"/>
          </p:cNvSpPr>
          <p:nvPr/>
        </p:nvSpPr>
        <p:spPr bwMode="auto">
          <a:xfrm>
            <a:off x="2483768" y="3076967"/>
            <a:ext cx="1800225" cy="430887"/>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65AE"/>
                </a:solidFill>
                <a:effectLst/>
                <a:uLnTx/>
                <a:uFillTx/>
                <a:latin typeface="メイリオ"/>
                <a:ea typeface="メイリオ"/>
                <a:cs typeface="メイリオ" pitchFamily="50" charset="-128"/>
              </a:rPr>
              <a:t>どの画面（機能）を開いたのか？</a:t>
            </a:r>
          </a:p>
        </p:txBody>
      </p:sp>
      <p:sp>
        <p:nvSpPr>
          <p:cNvPr id="23" name="Text Box 80"/>
          <p:cNvSpPr txBox="1">
            <a:spLocks noChangeArrowheads="1"/>
          </p:cNvSpPr>
          <p:nvPr/>
        </p:nvSpPr>
        <p:spPr bwMode="auto">
          <a:xfrm>
            <a:off x="7092380" y="3328995"/>
            <a:ext cx="1800225" cy="430887"/>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a:ln>
                  <a:noFill/>
                </a:ln>
                <a:solidFill>
                  <a:srgbClr val="0065AE"/>
                </a:solidFill>
                <a:effectLst/>
                <a:uLnTx/>
                <a:uFillTx/>
                <a:latin typeface="メイリオ"/>
                <a:ea typeface="メイリオ"/>
                <a:cs typeface="メイリオ" pitchFamily="50" charset="-128"/>
              </a:rPr>
              <a:t>「なに」から「なに」に変更をおこなったのか？</a:t>
            </a:r>
          </a:p>
        </p:txBody>
      </p:sp>
      <p:sp>
        <p:nvSpPr>
          <p:cNvPr id="24" name="Text Box 84"/>
          <p:cNvSpPr txBox="1">
            <a:spLocks noChangeArrowheads="1"/>
          </p:cNvSpPr>
          <p:nvPr/>
        </p:nvSpPr>
        <p:spPr bwMode="auto">
          <a:xfrm>
            <a:off x="4860007" y="3519758"/>
            <a:ext cx="1800225" cy="577081"/>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050" b="0" i="0" u="none" strike="noStrike" kern="1200" cap="none" spc="0" normalizeH="0" baseline="0" noProof="0">
                <a:ln>
                  <a:noFill/>
                </a:ln>
                <a:solidFill>
                  <a:srgbClr val="0065AE"/>
                </a:solidFill>
                <a:effectLst/>
                <a:uLnTx/>
                <a:uFillTx/>
                <a:latin typeface="メイリオ"/>
                <a:ea typeface="メイリオ"/>
                <a:cs typeface="メイリオ" pitchFamily="50" charset="-128"/>
              </a:rPr>
              <a:t>実行をいつ行なったのか？処理エラーがあった場合、その内容は？</a:t>
            </a:r>
          </a:p>
        </p:txBody>
      </p:sp>
      <p:pic>
        <p:nvPicPr>
          <p:cNvPr id="25" name="Picture 5"/>
          <p:cNvPicPr>
            <a:picLocks noChangeAspect="1" noChangeArrowheads="1"/>
          </p:cNvPicPr>
          <p:nvPr/>
        </p:nvPicPr>
        <p:blipFill rotWithShape="1">
          <a:blip r:embed="rId2" cstate="screen"/>
          <a:srcRect t="5922" b="15952"/>
          <a:stretch/>
        </p:blipFill>
        <p:spPr bwMode="auto">
          <a:xfrm>
            <a:off x="551639" y="4118701"/>
            <a:ext cx="5172389" cy="830857"/>
          </a:xfrm>
          <a:prstGeom prst="rect">
            <a:avLst/>
          </a:prstGeom>
          <a:noFill/>
          <a:ln w="12700">
            <a:solidFill>
              <a:sysClr val="windowText" lastClr="000000">
                <a:lumMod val="50000"/>
                <a:lumOff val="50000"/>
              </a:sysClr>
            </a:solidFill>
            <a:miter lim="800000"/>
            <a:headEnd/>
            <a:tailEnd/>
          </a:ln>
        </p:spPr>
      </p:pic>
      <p:sp>
        <p:nvSpPr>
          <p:cNvPr id="26" name="正方形/長方形 25"/>
          <p:cNvSpPr/>
          <p:nvPr/>
        </p:nvSpPr>
        <p:spPr>
          <a:xfrm>
            <a:off x="6012780" y="4264710"/>
            <a:ext cx="1979712" cy="612068"/>
          </a:xfrm>
          <a:prstGeom prst="rect">
            <a:avLst/>
          </a:prstGeom>
          <a:solidFill>
            <a:srgbClr val="EE846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rPr>
              <a:t>データの</a:t>
            </a:r>
            <a:endParaRPr kumimoji="1" lang="en-US" altLang="ja-JP" sz="1600" b="0" i="0" u="none" strike="noStrike" kern="0" cap="none" spc="0" normalizeH="0" baseline="0" noProof="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rPr>
              <a:t>変更ログ例</a:t>
            </a:r>
          </a:p>
        </p:txBody>
      </p:sp>
    </p:spTree>
    <p:extLst>
      <p:ext uri="{BB962C8B-B14F-4D97-AF65-F5344CB8AC3E}">
        <p14:creationId xmlns:p14="http://schemas.microsoft.com/office/powerpoint/2010/main" val="219045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No.7</a:t>
            </a:r>
            <a:br>
              <a:rPr lang="en-US" altLang="ja-JP" sz="1800">
                <a:solidFill>
                  <a:srgbClr val="EE7B48"/>
                </a:solidFill>
              </a:rPr>
            </a:br>
            <a:r>
              <a:rPr lang="ja-JP" altLang="en-US" sz="1800">
                <a:solidFill>
                  <a:srgbClr val="EE7B48"/>
                </a:solidFill>
              </a:rPr>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636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資格情報（有効期間の管理も含む）やスキル情報を管理可能なこと</a:t>
            </a:r>
          </a:p>
        </p:txBody>
      </p:sp>
      <p:sp>
        <p:nvSpPr>
          <p:cNvPr id="8" name="テキスト ボックス 7"/>
          <p:cNvSpPr txBox="1"/>
          <p:nvPr/>
        </p:nvSpPr>
        <p:spPr>
          <a:xfrm>
            <a:off x="251520" y="1908880"/>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人事情報に蓄積された資格・スキル情報から、グループ会社全体のスキルマップや資格者一覧表等の作成</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が可能です。また、保有資格による手当支給にも対応しています</a:t>
            </a:r>
          </a:p>
        </p:txBody>
      </p:sp>
      <p:sp>
        <p:nvSpPr>
          <p:cNvPr id="9" name="正方形/長方形 8"/>
          <p:cNvSpPr/>
          <p:nvPr/>
        </p:nvSpPr>
        <p:spPr bwMode="auto">
          <a:xfrm>
            <a:off x="1043608" y="3795886"/>
            <a:ext cx="3096344" cy="1136114"/>
          </a:xfrm>
          <a:prstGeom prst="rect">
            <a:avLst/>
          </a:prstGeom>
          <a:solidFill>
            <a:srgbClr val="0065AE">
              <a:lumMod val="20000"/>
              <a:lumOff val="80000"/>
            </a:srgbClr>
          </a:solidFill>
          <a:ln w="9525" cap="flat" cmpd="sng" algn="ctr">
            <a:solidFill>
              <a:srgbClr val="FFFFFF">
                <a:lumMod val="65000"/>
              </a:srgbClr>
            </a:solidFill>
            <a:prstDash val="solid"/>
            <a:headEnd type="none" w="med" len="med"/>
            <a:tailEnd type="none" w="med" len="med"/>
          </a:ln>
          <a:effectLst>
            <a:outerShdw blurRad="40000" dist="20000" dir="5400000" rotWithShape="0">
              <a:srgbClr val="000000">
                <a:alpha val="38000"/>
              </a:srgbClr>
            </a:outerShdw>
          </a:effectLst>
        </p:spPr>
        <p:txBody>
          <a:bodyPr lIns="91436" tIns="45718" rIns="91436" bIns="45718" rtlCol="0" anchor="ctr"/>
          <a:lstStyle/>
          <a:p>
            <a:pPr marL="0" marR="0" lvl="0" indent="0" algn="ctr" defTabSz="912813"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outerShdw blurRad="38100" dist="38100" dir="2700000" algn="tl">
                  <a:srgbClr val="C0C0C0"/>
                </a:outerShdw>
              </a:effectLst>
              <a:uLnTx/>
              <a:uFillTx/>
              <a:latin typeface="メイリオ" pitchFamily="50" charset="-128"/>
              <a:ea typeface="メイリオ" pitchFamily="50" charset="-128"/>
              <a:cs typeface="+mn-cs"/>
            </a:endParaRPr>
          </a:p>
        </p:txBody>
      </p:sp>
      <p:sp>
        <p:nvSpPr>
          <p:cNvPr id="10" name="Text Box 5"/>
          <p:cNvSpPr txBox="1">
            <a:spLocks noChangeArrowheads="1"/>
          </p:cNvSpPr>
          <p:nvPr/>
        </p:nvSpPr>
        <p:spPr bwMode="auto">
          <a:xfrm>
            <a:off x="2267744" y="4083918"/>
            <a:ext cx="1800200" cy="89255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F5F5F"/>
                </a:solidFill>
                <a:effectLst/>
                <a:uLnTx/>
                <a:uFillTx/>
                <a:latin typeface="メイリオ" pitchFamily="50" charset="-128"/>
                <a:ea typeface="メイリオ" pitchFamily="50" charset="-128"/>
                <a:cs typeface="メイリオ" pitchFamily="50" charset="-128"/>
              </a:rPr>
              <a:t>取得月に支給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F5F5F"/>
                </a:solidFill>
                <a:effectLst/>
                <a:uLnTx/>
                <a:uFillTx/>
                <a:latin typeface="メイリオ" pitchFamily="50" charset="-128"/>
                <a:ea typeface="メイリオ" pitchFamily="50" charset="-128"/>
                <a:cs typeface="メイリオ" pitchFamily="50" charset="-128"/>
              </a:rPr>
              <a:t>毎月に支給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F5F5F"/>
                </a:solidFill>
                <a:effectLst/>
                <a:uLnTx/>
                <a:uFillTx/>
                <a:latin typeface="メイリオ" pitchFamily="50" charset="-128"/>
                <a:ea typeface="メイリオ" pitchFamily="50" charset="-128"/>
                <a:cs typeface="メイリオ" pitchFamily="50" charset="-128"/>
              </a:rPr>
              <a:t>賞与に加算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a:ln>
                  <a:noFill/>
                </a:ln>
                <a:solidFill>
                  <a:srgbClr val="5F5F5F"/>
                </a:solidFill>
                <a:effectLst/>
                <a:uLnTx/>
                <a:uFillTx/>
                <a:latin typeface="メイリオ" pitchFamily="50" charset="-128"/>
                <a:ea typeface="メイリオ" pitchFamily="50" charset="-128"/>
                <a:cs typeface="メイリオ" pitchFamily="50" charset="-128"/>
              </a:rPr>
              <a:t>指定期間に支給</a:t>
            </a:r>
          </a:p>
        </p:txBody>
      </p:sp>
      <p:sp>
        <p:nvSpPr>
          <p:cNvPr id="11" name="角丸四角形 10"/>
          <p:cNvSpPr/>
          <p:nvPr/>
        </p:nvSpPr>
        <p:spPr>
          <a:xfrm>
            <a:off x="1043608" y="2607754"/>
            <a:ext cx="6984776" cy="11881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角丸四角形 11"/>
          <p:cNvSpPr/>
          <p:nvPr/>
        </p:nvSpPr>
        <p:spPr>
          <a:xfrm>
            <a:off x="1043608" y="2607754"/>
            <a:ext cx="6984776" cy="360040"/>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700" b="1" i="0" u="none" strike="noStrike" kern="0" cap="none" spc="0" normalizeH="0" baseline="0" noProof="0">
                <a:ln>
                  <a:noFill/>
                </a:ln>
                <a:solidFill>
                  <a:srgbClr val="FFFFFF"/>
                </a:solidFill>
                <a:effectLst/>
                <a:uLnTx/>
                <a:uFillTx/>
                <a:latin typeface="メイリオ"/>
                <a:ea typeface="メイリオ"/>
                <a:cs typeface="+mn-cs"/>
              </a:rPr>
              <a:t>人事管理</a:t>
            </a:r>
          </a:p>
        </p:txBody>
      </p:sp>
      <p:grpSp>
        <p:nvGrpSpPr>
          <p:cNvPr id="13" name="グループ化 315"/>
          <p:cNvGrpSpPr/>
          <p:nvPr/>
        </p:nvGrpSpPr>
        <p:grpSpPr>
          <a:xfrm>
            <a:off x="1259632" y="3075806"/>
            <a:ext cx="648072" cy="580818"/>
            <a:chOff x="4887516" y="3387725"/>
            <a:chExt cx="381000" cy="381000"/>
          </a:xfrm>
          <a:solidFill>
            <a:srgbClr val="00AEEB"/>
          </a:solidFill>
        </p:grpSpPr>
        <p:sp>
          <p:nvSpPr>
            <p:cNvPr id="14"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5" name="テキスト ボックス 24"/>
          <p:cNvSpPr txBox="1"/>
          <p:nvPr/>
        </p:nvSpPr>
        <p:spPr>
          <a:xfrm>
            <a:off x="2267744" y="3075806"/>
            <a:ext cx="1584176" cy="504056"/>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1" lang="ja-JP" altLang="en-US"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資格情報</a:t>
            </a:r>
            <a:endParaRPr kumimoji="1" lang="en-US" altLang="ja-JP"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2267744" y="3435846"/>
            <a:ext cx="1584176" cy="504056"/>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スキル情報</a:t>
            </a:r>
            <a:endParaRPr kumimoji="1" lang="en-US" altLang="ja-JP"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7" name="Freeform 305"/>
          <p:cNvSpPr>
            <a:spLocks noEditPoints="1"/>
          </p:cNvSpPr>
          <p:nvPr/>
        </p:nvSpPr>
        <p:spPr bwMode="auto">
          <a:xfrm>
            <a:off x="1331640" y="4083918"/>
            <a:ext cx="576064" cy="648072"/>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2267744" y="3795886"/>
            <a:ext cx="1584176" cy="504056"/>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b="1" i="0" u="none" strike="noStrike" kern="0" cap="none" spc="0" normalizeH="0" baseline="0" noProof="0">
                <a:ln>
                  <a:noFill/>
                </a:ln>
                <a:solidFill>
                  <a:srgbClr val="0065AE">
                    <a:lumMod val="60000"/>
                    <a:lumOff val="40000"/>
                  </a:srgbClr>
                </a:solidFill>
                <a:effectLst/>
                <a:uLnTx/>
                <a:uFillTx/>
                <a:latin typeface="メイリオ" pitchFamily="50" charset="-128"/>
                <a:ea typeface="メイリオ" pitchFamily="50" charset="-128"/>
                <a:cs typeface="メイリオ" pitchFamily="50" charset="-128"/>
              </a:rPr>
              <a:t>支給サイクル</a:t>
            </a:r>
            <a:endParaRPr kumimoji="1" lang="en-US" altLang="ja-JP" b="1" i="0" u="none" strike="noStrike" kern="1200" cap="none" spc="0" normalizeH="0" baseline="0" noProof="0">
              <a:ln>
                <a:noFill/>
              </a:ln>
              <a:solidFill>
                <a:srgbClr val="0065AE">
                  <a:lumMod val="60000"/>
                  <a:lumOff val="40000"/>
                </a:srgbClr>
              </a:solidFill>
              <a:effectLst/>
              <a:uLnTx/>
              <a:uFillTx/>
              <a:latin typeface="メイリオ" pitchFamily="50" charset="-128"/>
              <a:ea typeface="メイリオ" pitchFamily="50" charset="-128"/>
              <a:cs typeface="メイリオ" pitchFamily="50" charset="-128"/>
            </a:endParaRPr>
          </a:p>
        </p:txBody>
      </p:sp>
      <p:sp>
        <p:nvSpPr>
          <p:cNvPr id="29" name="右矢印 28"/>
          <p:cNvSpPr/>
          <p:nvPr/>
        </p:nvSpPr>
        <p:spPr>
          <a:xfrm>
            <a:off x="4283968" y="4227934"/>
            <a:ext cx="504056" cy="504056"/>
          </a:xfrm>
          <a:prstGeom prst="rightArrow">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30" name="角丸四角形 29"/>
          <p:cNvSpPr/>
          <p:nvPr/>
        </p:nvSpPr>
        <p:spPr>
          <a:xfrm>
            <a:off x="4932040" y="3795886"/>
            <a:ext cx="3096342" cy="1136114"/>
          </a:xfrm>
          <a:prstGeom prst="roundRect">
            <a:avLst>
              <a:gd name="adj" fmla="val 472"/>
            </a:avLst>
          </a:prstGeom>
          <a:solidFill>
            <a:srgbClr val="FFFFFF"/>
          </a:solidFill>
          <a:ln w="25400" cap="flat" cmpd="sng" algn="ctr">
            <a:solidFill>
              <a:srgbClr val="FF99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31" name="角丸四角形 30"/>
          <p:cNvSpPr/>
          <p:nvPr/>
        </p:nvSpPr>
        <p:spPr>
          <a:xfrm>
            <a:off x="4932040" y="3795886"/>
            <a:ext cx="3096344" cy="360040"/>
          </a:xfrm>
          <a:prstGeom prst="roundRect">
            <a:avLst>
              <a:gd name="adj" fmla="val 0"/>
            </a:avLst>
          </a:prstGeom>
          <a:solidFill>
            <a:srgbClr val="FF99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700" b="1" i="0" u="none" strike="noStrike" kern="0" cap="none" spc="0" normalizeH="0" baseline="0" noProof="0">
                <a:ln>
                  <a:noFill/>
                </a:ln>
                <a:solidFill>
                  <a:srgbClr val="FFFFFF"/>
                </a:solidFill>
                <a:effectLst/>
                <a:uLnTx/>
                <a:uFillTx/>
                <a:latin typeface="メイリオ"/>
                <a:ea typeface="メイリオ"/>
                <a:cs typeface="+mn-cs"/>
              </a:rPr>
              <a:t>給与管理</a:t>
            </a:r>
          </a:p>
        </p:txBody>
      </p:sp>
      <p:sp>
        <p:nvSpPr>
          <p:cNvPr id="32" name="テキスト ボックス 31"/>
          <p:cNvSpPr txBox="1"/>
          <p:nvPr/>
        </p:nvSpPr>
        <p:spPr>
          <a:xfrm>
            <a:off x="5652120" y="4335946"/>
            <a:ext cx="2304256" cy="432048"/>
          </a:xfrm>
          <a:prstGeom prst="rect">
            <a:avLst/>
          </a:prstGeom>
        </p:spPr>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保有資格による</a:t>
            </a:r>
            <a:endParaRPr kumimoji="1" lang="en-US" altLang="ja-JP"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手当支給</a:t>
            </a:r>
          </a:p>
        </p:txBody>
      </p:sp>
      <p:sp>
        <p:nvSpPr>
          <p:cNvPr id="33" name="Freeform 330"/>
          <p:cNvSpPr>
            <a:spLocks noEditPoints="1"/>
          </p:cNvSpPr>
          <p:nvPr/>
        </p:nvSpPr>
        <p:spPr bwMode="auto">
          <a:xfrm>
            <a:off x="4032223" y="3075806"/>
            <a:ext cx="395761" cy="56564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4" name="グループ化 525"/>
          <p:cNvGrpSpPr/>
          <p:nvPr/>
        </p:nvGrpSpPr>
        <p:grpSpPr>
          <a:xfrm>
            <a:off x="4499992" y="3219822"/>
            <a:ext cx="432048" cy="360040"/>
            <a:chOff x="3784104" y="1923678"/>
            <a:chExt cx="381000" cy="381000"/>
          </a:xfrm>
          <a:solidFill>
            <a:srgbClr val="00A3EC"/>
          </a:solidFill>
        </p:grpSpPr>
        <p:sp>
          <p:nvSpPr>
            <p:cNvPr id="3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7" name="テキスト ボックス 36"/>
          <p:cNvSpPr txBox="1"/>
          <p:nvPr/>
        </p:nvSpPr>
        <p:spPr>
          <a:xfrm>
            <a:off x="5076056" y="3075806"/>
            <a:ext cx="2376264" cy="504056"/>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有資格者検索</a:t>
            </a:r>
            <a:endParaRPr kumimoji="1" lang="en-US" altLang="ja-JP"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5076056" y="3435846"/>
            <a:ext cx="2448272" cy="360040"/>
          </a:xfrm>
          <a:prstGeom prst="rect">
            <a:avLst/>
          </a:prstGeom>
        </p:spPr>
        <p:txBody>
          <a:bodyPr wrap="square" lIns="0" tIns="0" rIns="0" bIns="0" rtlCol="0" anchor="t" anchorCtr="0">
            <a:no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汎用レポート作成</a:t>
            </a:r>
            <a:endParaRPr kumimoji="1" lang="en-US" altLang="ja-JP" b="0" i="0" u="none" strike="noStrike" kern="120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Freeform 330"/>
          <p:cNvSpPr>
            <a:spLocks noEditPoints="1"/>
          </p:cNvSpPr>
          <p:nvPr/>
        </p:nvSpPr>
        <p:spPr bwMode="auto">
          <a:xfrm>
            <a:off x="5148064" y="4263938"/>
            <a:ext cx="360040" cy="57606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テキスト ボックス 39"/>
          <p:cNvSpPr txBox="1"/>
          <p:nvPr/>
        </p:nvSpPr>
        <p:spPr>
          <a:xfrm>
            <a:off x="5364088" y="4371950"/>
            <a:ext cx="389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w="10541" cmpd="sng">
                  <a:solidFill>
                    <a:srgbClr val="FFC000"/>
                  </a:solidFill>
                  <a:prstDash val="solid"/>
                </a:ln>
                <a:solidFill>
                  <a:srgbClr val="FFC000"/>
                </a:solidFill>
                <a:effectLst/>
                <a:uLnTx/>
                <a:uFillTx/>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293801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No.8</a:t>
            </a:r>
            <a:br>
              <a:rPr lang="en-US" altLang="ja-JP" sz="1800"/>
            </a:br>
            <a:r>
              <a:rPr lang="ja-JP" altLang="en-US" sz="1800"/>
              <a:t>共通</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3261"/>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標準項目以外に任意の項目で拡張管理できること</a:t>
            </a:r>
          </a:p>
        </p:txBody>
      </p:sp>
      <p:sp>
        <p:nvSpPr>
          <p:cNvPr id="8" name="テキスト ボックス 7"/>
          <p:cNvSpPr txBox="1"/>
          <p:nvPr/>
        </p:nvSpPr>
        <p:spPr>
          <a:xfrm>
            <a:off x="143508" y="1881750"/>
            <a:ext cx="8892480" cy="47397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　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　標準項目の他に貴社独自の管理項目を最大</a:t>
            </a:r>
            <a:r>
              <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2</a:t>
            </a: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万項目まで保持可能。拡張管理項目を利用した管理ができます</a:t>
            </a:r>
          </a:p>
        </p:txBody>
      </p:sp>
      <p:sp>
        <p:nvSpPr>
          <p:cNvPr id="9" name="角丸四角形 8"/>
          <p:cNvSpPr/>
          <p:nvPr/>
        </p:nvSpPr>
        <p:spPr>
          <a:xfrm>
            <a:off x="5760132" y="3687874"/>
            <a:ext cx="2844316" cy="709290"/>
          </a:xfrm>
          <a:prstGeom prst="roundRect">
            <a:avLst>
              <a:gd name="adj" fmla="val 10403"/>
            </a:avLst>
          </a:prstGeom>
          <a:solidFill>
            <a:sysClr val="window" lastClr="FFFFFF"/>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75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0" name="AutoShape 5"/>
          <p:cNvSpPr>
            <a:spLocks noChangeArrowheads="1"/>
          </p:cNvSpPr>
          <p:nvPr/>
        </p:nvSpPr>
        <p:spPr bwMode="gray">
          <a:xfrm>
            <a:off x="611560" y="2535746"/>
            <a:ext cx="4248472" cy="1795160"/>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1" name="角丸四角形 10"/>
          <p:cNvSpPr/>
          <p:nvPr/>
        </p:nvSpPr>
        <p:spPr>
          <a:xfrm>
            <a:off x="611560" y="2463738"/>
            <a:ext cx="4248472" cy="324036"/>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75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拡張の管理項目例</a:t>
            </a:r>
            <a:endParaRPr kumimoji="0" lang="en-US" altLang="ja-JP" sz="175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12" name="正方形/長方形 11"/>
          <p:cNvSpPr/>
          <p:nvPr/>
        </p:nvSpPr>
        <p:spPr>
          <a:xfrm>
            <a:off x="611560" y="2787774"/>
            <a:ext cx="4572508" cy="162352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拡張項目</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7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・ストレスチェック情報（運動時間、睡眠時間等）</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・雇用契約情報（雇用期間、賃金等）</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・貸与情報（制服、パソコン等）</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メイリオ" pitchFamily="50" charset="-128"/>
              </a:rPr>
              <a:t>　　　　</a:t>
            </a:r>
            <a:r>
              <a:rPr kumimoji="0" lang="ja-JP" altLang="en-US" sz="1400" b="1" i="0" u="none" strike="noStrike" kern="0" cap="none" spc="0" normalizeH="0" baseline="0" noProof="0">
                <a:ln>
                  <a:noFill/>
                </a:ln>
                <a:solidFill>
                  <a:srgbClr val="EE846D"/>
                </a:solidFill>
                <a:effectLst/>
                <a:uLnTx/>
                <a:uFillTx/>
                <a:latin typeface="メイリオ"/>
                <a:ea typeface="メイリオ"/>
                <a:cs typeface="メイリオ" pitchFamily="50" charset="-128"/>
              </a:rPr>
              <a:t>拡張項目は最大</a:t>
            </a:r>
            <a:r>
              <a:rPr kumimoji="0" lang="ja-JP" altLang="en-US" b="1" i="0" u="none" strike="noStrike" kern="0" cap="none" spc="0" normalizeH="0" baseline="0" noProof="0">
                <a:ln>
                  <a:noFill/>
                </a:ln>
                <a:solidFill>
                  <a:srgbClr val="EE846D"/>
                </a:solidFill>
                <a:effectLst/>
                <a:uLnTx/>
                <a:uFillTx/>
                <a:latin typeface="メイリオ"/>
                <a:ea typeface="メイリオ"/>
                <a:cs typeface="メイリオ" pitchFamily="50" charset="-128"/>
              </a:rPr>
              <a:t>２万</a:t>
            </a:r>
            <a:r>
              <a:rPr kumimoji="0" lang="ja-JP" altLang="en-US" sz="1400" b="1" i="0" u="none" strike="noStrike" kern="0" cap="none" spc="0" normalizeH="0" baseline="0" noProof="0">
                <a:ln>
                  <a:noFill/>
                </a:ln>
                <a:solidFill>
                  <a:srgbClr val="EE846D"/>
                </a:solidFill>
                <a:effectLst/>
                <a:uLnTx/>
                <a:uFillTx/>
                <a:latin typeface="メイリオ"/>
                <a:ea typeface="メイリオ"/>
                <a:cs typeface="メイリオ" pitchFamily="50" charset="-128"/>
              </a:rPr>
              <a:t>項目保持</a:t>
            </a:r>
            <a:endParaRPr kumimoji="1" lang="en-US" altLang="ja-JP" sz="1400" b="1" i="0" u="none" strike="noStrike" kern="1200" cap="none" spc="0" normalizeH="0" baseline="0" noProof="0">
              <a:ln>
                <a:noFill/>
              </a:ln>
              <a:solidFill>
                <a:srgbClr val="EE846D"/>
              </a:solidFill>
              <a:effectLst/>
              <a:uLnTx/>
              <a:uFillTx/>
              <a:latin typeface="メイリオ"/>
              <a:ea typeface="メイリオ"/>
              <a:cs typeface="メイリオ" pitchFamily="50" charset="-128"/>
            </a:endParaRPr>
          </a:p>
        </p:txBody>
      </p:sp>
      <p:sp>
        <p:nvSpPr>
          <p:cNvPr id="13" name="AutoShape 5"/>
          <p:cNvSpPr>
            <a:spLocks noChangeArrowheads="1"/>
          </p:cNvSpPr>
          <p:nvPr/>
        </p:nvSpPr>
        <p:spPr bwMode="gray">
          <a:xfrm>
            <a:off x="611560" y="4371950"/>
            <a:ext cx="4248472" cy="576064"/>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grpSp>
        <p:nvGrpSpPr>
          <p:cNvPr id="14" name="グループ化 263"/>
          <p:cNvGrpSpPr/>
          <p:nvPr/>
        </p:nvGrpSpPr>
        <p:grpSpPr>
          <a:xfrm>
            <a:off x="827584" y="4423968"/>
            <a:ext cx="432528" cy="452038"/>
            <a:chOff x="3084116" y="2486025"/>
            <a:chExt cx="381000" cy="381000"/>
          </a:xfrm>
          <a:solidFill>
            <a:srgbClr val="54C2F0"/>
          </a:solidFill>
        </p:grpSpPr>
        <p:sp>
          <p:nvSpPr>
            <p:cNvPr id="15" name="Freeform 178"/>
            <p:cNvSpPr>
              <a:spLocks/>
            </p:cNvSpPr>
            <p:nvPr/>
          </p:nvSpPr>
          <p:spPr bwMode="auto">
            <a:xfrm>
              <a:off x="3084116" y="2486025"/>
              <a:ext cx="381000" cy="381000"/>
            </a:xfrm>
            <a:custGeom>
              <a:avLst/>
              <a:gdLst/>
              <a:ahLst/>
              <a:cxnLst>
                <a:cxn ang="0">
                  <a:pos x="120" y="0"/>
                </a:cxn>
                <a:cxn ang="0">
                  <a:pos x="120" y="0"/>
                </a:cxn>
                <a:cxn ang="0">
                  <a:pos x="108" y="0"/>
                </a:cxn>
                <a:cxn ang="0">
                  <a:pos x="96" y="2"/>
                </a:cxn>
                <a:cxn ang="0">
                  <a:pos x="74" y="10"/>
                </a:cxn>
                <a:cxn ang="0">
                  <a:pos x="52" y="20"/>
                </a:cxn>
                <a:cxn ang="0">
                  <a:pos x="36" y="36"/>
                </a:cxn>
                <a:cxn ang="0">
                  <a:pos x="20" y="52"/>
                </a:cxn>
                <a:cxn ang="0">
                  <a:pos x="10" y="74"/>
                </a:cxn>
                <a:cxn ang="0">
                  <a:pos x="2" y="96"/>
                </a:cxn>
                <a:cxn ang="0">
                  <a:pos x="0" y="108"/>
                </a:cxn>
                <a:cxn ang="0">
                  <a:pos x="0" y="120"/>
                </a:cxn>
                <a:cxn ang="0">
                  <a:pos x="0" y="120"/>
                </a:cxn>
                <a:cxn ang="0">
                  <a:pos x="0" y="132"/>
                </a:cxn>
                <a:cxn ang="0">
                  <a:pos x="2" y="144"/>
                </a:cxn>
                <a:cxn ang="0">
                  <a:pos x="10" y="166"/>
                </a:cxn>
                <a:cxn ang="0">
                  <a:pos x="20" y="188"/>
                </a:cxn>
                <a:cxn ang="0">
                  <a:pos x="36" y="204"/>
                </a:cxn>
                <a:cxn ang="0">
                  <a:pos x="52" y="220"/>
                </a:cxn>
                <a:cxn ang="0">
                  <a:pos x="74" y="230"/>
                </a:cxn>
                <a:cxn ang="0">
                  <a:pos x="96" y="238"/>
                </a:cxn>
                <a:cxn ang="0">
                  <a:pos x="108" y="240"/>
                </a:cxn>
                <a:cxn ang="0">
                  <a:pos x="120" y="240"/>
                </a:cxn>
                <a:cxn ang="0">
                  <a:pos x="120" y="240"/>
                </a:cxn>
                <a:cxn ang="0">
                  <a:pos x="132" y="240"/>
                </a:cxn>
                <a:cxn ang="0">
                  <a:pos x="144" y="238"/>
                </a:cxn>
                <a:cxn ang="0">
                  <a:pos x="166" y="230"/>
                </a:cxn>
                <a:cxn ang="0">
                  <a:pos x="188" y="220"/>
                </a:cxn>
                <a:cxn ang="0">
                  <a:pos x="204" y="204"/>
                </a:cxn>
                <a:cxn ang="0">
                  <a:pos x="220" y="188"/>
                </a:cxn>
                <a:cxn ang="0">
                  <a:pos x="230" y="166"/>
                </a:cxn>
                <a:cxn ang="0">
                  <a:pos x="238" y="144"/>
                </a:cxn>
                <a:cxn ang="0">
                  <a:pos x="240" y="132"/>
                </a:cxn>
                <a:cxn ang="0">
                  <a:pos x="240" y="120"/>
                </a:cxn>
                <a:cxn ang="0">
                  <a:pos x="240" y="120"/>
                </a:cxn>
                <a:cxn ang="0">
                  <a:pos x="240" y="108"/>
                </a:cxn>
                <a:cxn ang="0">
                  <a:pos x="238" y="96"/>
                </a:cxn>
                <a:cxn ang="0">
                  <a:pos x="230" y="74"/>
                </a:cxn>
                <a:cxn ang="0">
                  <a:pos x="220" y="52"/>
                </a:cxn>
                <a:cxn ang="0">
                  <a:pos x="204" y="36"/>
                </a:cxn>
                <a:cxn ang="0">
                  <a:pos x="188" y="20"/>
                </a:cxn>
                <a:cxn ang="0">
                  <a:pos x="166" y="10"/>
                </a:cxn>
                <a:cxn ang="0">
                  <a:pos x="144" y="2"/>
                </a:cxn>
                <a:cxn ang="0">
                  <a:pos x="132" y="0"/>
                </a:cxn>
                <a:cxn ang="0">
                  <a:pos x="120" y="0"/>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179"/>
            <p:cNvSpPr>
              <a:spLocks/>
            </p:cNvSpPr>
            <p:nvPr/>
          </p:nvSpPr>
          <p:spPr bwMode="auto">
            <a:xfrm>
              <a:off x="3122216" y="2524125"/>
              <a:ext cx="304800" cy="304800"/>
            </a:xfrm>
            <a:custGeom>
              <a:avLst/>
              <a:gdLst/>
              <a:ahLst/>
              <a:cxnLst>
                <a:cxn ang="0">
                  <a:pos x="96" y="192"/>
                </a:cxn>
                <a:cxn ang="0">
                  <a:pos x="96" y="192"/>
                </a:cxn>
                <a:cxn ang="0">
                  <a:pos x="76" y="190"/>
                </a:cxn>
                <a:cxn ang="0">
                  <a:pos x="58" y="184"/>
                </a:cxn>
                <a:cxn ang="0">
                  <a:pos x="42" y="176"/>
                </a:cxn>
                <a:cxn ang="0">
                  <a:pos x="28" y="164"/>
                </a:cxn>
                <a:cxn ang="0">
                  <a:pos x="16" y="150"/>
                </a:cxn>
                <a:cxn ang="0">
                  <a:pos x="8" y="134"/>
                </a:cxn>
                <a:cxn ang="0">
                  <a:pos x="2" y="116"/>
                </a:cxn>
                <a:cxn ang="0">
                  <a:pos x="0" y="96"/>
                </a:cxn>
                <a:cxn ang="0">
                  <a:pos x="0" y="96"/>
                </a:cxn>
                <a:cxn ang="0">
                  <a:pos x="2" y="76"/>
                </a:cxn>
                <a:cxn ang="0">
                  <a:pos x="8" y="58"/>
                </a:cxn>
                <a:cxn ang="0">
                  <a:pos x="16" y="42"/>
                </a:cxn>
                <a:cxn ang="0">
                  <a:pos x="28" y="28"/>
                </a:cxn>
                <a:cxn ang="0">
                  <a:pos x="42" y="16"/>
                </a:cxn>
                <a:cxn ang="0">
                  <a:pos x="58" y="8"/>
                </a:cxn>
                <a:cxn ang="0">
                  <a:pos x="76" y="2"/>
                </a:cxn>
                <a:cxn ang="0">
                  <a:pos x="96" y="0"/>
                </a:cxn>
                <a:cxn ang="0">
                  <a:pos x="96" y="0"/>
                </a:cxn>
                <a:cxn ang="0">
                  <a:pos x="116" y="2"/>
                </a:cxn>
                <a:cxn ang="0">
                  <a:pos x="134" y="8"/>
                </a:cxn>
                <a:cxn ang="0">
                  <a:pos x="150" y="16"/>
                </a:cxn>
                <a:cxn ang="0">
                  <a:pos x="164" y="28"/>
                </a:cxn>
                <a:cxn ang="0">
                  <a:pos x="176" y="42"/>
                </a:cxn>
                <a:cxn ang="0">
                  <a:pos x="184" y="58"/>
                </a:cxn>
                <a:cxn ang="0">
                  <a:pos x="190" y="76"/>
                </a:cxn>
                <a:cxn ang="0">
                  <a:pos x="192" y="96"/>
                </a:cxn>
                <a:cxn ang="0">
                  <a:pos x="192" y="96"/>
                </a:cxn>
                <a:cxn ang="0">
                  <a:pos x="190" y="116"/>
                </a:cxn>
                <a:cxn ang="0">
                  <a:pos x="184" y="134"/>
                </a:cxn>
                <a:cxn ang="0">
                  <a:pos x="176" y="150"/>
                </a:cxn>
                <a:cxn ang="0">
                  <a:pos x="164" y="164"/>
                </a:cxn>
                <a:cxn ang="0">
                  <a:pos x="150" y="176"/>
                </a:cxn>
                <a:cxn ang="0">
                  <a:pos x="134" y="184"/>
                </a:cxn>
                <a:cxn ang="0">
                  <a:pos x="116" y="190"/>
                </a:cxn>
                <a:cxn ang="0">
                  <a:pos x="96" y="192"/>
                </a:cxn>
              </a:cxnLst>
              <a:rect l="0" t="0" r="r" b="b"/>
              <a:pathLst>
                <a:path w="192" h="192">
                  <a:moveTo>
                    <a:pt x="96" y="192"/>
                  </a:moveTo>
                  <a:lnTo>
                    <a:pt x="96" y="192"/>
                  </a:lnTo>
                  <a:lnTo>
                    <a:pt x="76" y="190"/>
                  </a:lnTo>
                  <a:lnTo>
                    <a:pt x="58" y="184"/>
                  </a:lnTo>
                  <a:lnTo>
                    <a:pt x="42" y="176"/>
                  </a:lnTo>
                  <a:lnTo>
                    <a:pt x="28" y="164"/>
                  </a:lnTo>
                  <a:lnTo>
                    <a:pt x="16" y="150"/>
                  </a:lnTo>
                  <a:lnTo>
                    <a:pt x="8" y="134"/>
                  </a:lnTo>
                  <a:lnTo>
                    <a:pt x="2" y="116"/>
                  </a:lnTo>
                  <a:lnTo>
                    <a:pt x="0" y="96"/>
                  </a:lnTo>
                  <a:lnTo>
                    <a:pt x="0" y="96"/>
                  </a:lnTo>
                  <a:lnTo>
                    <a:pt x="2" y="76"/>
                  </a:lnTo>
                  <a:lnTo>
                    <a:pt x="8" y="58"/>
                  </a:lnTo>
                  <a:lnTo>
                    <a:pt x="16" y="42"/>
                  </a:lnTo>
                  <a:lnTo>
                    <a:pt x="28" y="28"/>
                  </a:lnTo>
                  <a:lnTo>
                    <a:pt x="42" y="16"/>
                  </a:lnTo>
                  <a:lnTo>
                    <a:pt x="58" y="8"/>
                  </a:lnTo>
                  <a:lnTo>
                    <a:pt x="76" y="2"/>
                  </a:lnTo>
                  <a:lnTo>
                    <a:pt x="96" y="0"/>
                  </a:lnTo>
                  <a:lnTo>
                    <a:pt x="96" y="0"/>
                  </a:lnTo>
                  <a:lnTo>
                    <a:pt x="116" y="2"/>
                  </a:lnTo>
                  <a:lnTo>
                    <a:pt x="134" y="8"/>
                  </a:lnTo>
                  <a:lnTo>
                    <a:pt x="150" y="16"/>
                  </a:lnTo>
                  <a:lnTo>
                    <a:pt x="164" y="28"/>
                  </a:lnTo>
                  <a:lnTo>
                    <a:pt x="176" y="42"/>
                  </a:lnTo>
                  <a:lnTo>
                    <a:pt x="184" y="58"/>
                  </a:lnTo>
                  <a:lnTo>
                    <a:pt x="190" y="76"/>
                  </a:lnTo>
                  <a:lnTo>
                    <a:pt x="192" y="96"/>
                  </a:lnTo>
                  <a:lnTo>
                    <a:pt x="192" y="96"/>
                  </a:lnTo>
                  <a:lnTo>
                    <a:pt x="190" y="116"/>
                  </a:lnTo>
                  <a:lnTo>
                    <a:pt x="184" y="134"/>
                  </a:lnTo>
                  <a:lnTo>
                    <a:pt x="176" y="150"/>
                  </a:lnTo>
                  <a:lnTo>
                    <a:pt x="164" y="164"/>
                  </a:lnTo>
                  <a:lnTo>
                    <a:pt x="150" y="176"/>
                  </a:lnTo>
                  <a:lnTo>
                    <a:pt x="134" y="184"/>
                  </a:lnTo>
                  <a:lnTo>
                    <a:pt x="116" y="190"/>
                  </a:lnTo>
                  <a:lnTo>
                    <a:pt x="96" y="192"/>
                  </a:lnTo>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 name="Freeform 173"/>
            <p:cNvSpPr>
              <a:spLocks/>
            </p:cNvSpPr>
            <p:nvPr/>
          </p:nvSpPr>
          <p:spPr bwMode="auto">
            <a:xfrm>
              <a:off x="3255566" y="2765425"/>
              <a:ext cx="38100" cy="38100"/>
            </a:xfrm>
            <a:custGeom>
              <a:avLst/>
              <a:gdLst/>
              <a:ahLst/>
              <a:cxnLst>
                <a:cxn ang="0">
                  <a:pos x="24" y="12"/>
                </a:cxn>
                <a:cxn ang="0">
                  <a:pos x="24" y="12"/>
                </a:cxn>
                <a:cxn ang="0">
                  <a:pos x="24" y="16"/>
                </a:cxn>
                <a:cxn ang="0">
                  <a:pos x="20" y="20"/>
                </a:cxn>
                <a:cxn ang="0">
                  <a:pos x="16" y="24"/>
                </a:cxn>
                <a:cxn ang="0">
                  <a:pos x="12" y="24"/>
                </a:cxn>
                <a:cxn ang="0">
                  <a:pos x="12" y="24"/>
                </a:cxn>
                <a:cxn ang="0">
                  <a:pos x="8" y="24"/>
                </a:cxn>
                <a:cxn ang="0">
                  <a:pos x="4" y="20"/>
                </a:cxn>
                <a:cxn ang="0">
                  <a:pos x="0" y="16"/>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Lst>
              <a:rect l="0" t="0" r="r" b="b"/>
              <a:pathLst>
                <a:path w="24" h="24">
                  <a:moveTo>
                    <a:pt x="24" y="12"/>
                  </a:moveTo>
                  <a:lnTo>
                    <a:pt x="24" y="12"/>
                  </a:lnTo>
                  <a:lnTo>
                    <a:pt x="24" y="16"/>
                  </a:lnTo>
                  <a:lnTo>
                    <a:pt x="20" y="20"/>
                  </a:lnTo>
                  <a:lnTo>
                    <a:pt x="16" y="24"/>
                  </a:lnTo>
                  <a:lnTo>
                    <a:pt x="12" y="24"/>
                  </a:lnTo>
                  <a:lnTo>
                    <a:pt x="12" y="24"/>
                  </a:lnTo>
                  <a:lnTo>
                    <a:pt x="8" y="24"/>
                  </a:lnTo>
                  <a:lnTo>
                    <a:pt x="4" y="20"/>
                  </a:lnTo>
                  <a:lnTo>
                    <a:pt x="0" y="16"/>
                  </a:lnTo>
                  <a:lnTo>
                    <a:pt x="0" y="12"/>
                  </a:lnTo>
                  <a:lnTo>
                    <a:pt x="0" y="12"/>
                  </a:lnTo>
                  <a:lnTo>
                    <a:pt x="0" y="8"/>
                  </a:lnTo>
                  <a:lnTo>
                    <a:pt x="4" y="4"/>
                  </a:lnTo>
                  <a:lnTo>
                    <a:pt x="8" y="0"/>
                  </a:lnTo>
                  <a:lnTo>
                    <a:pt x="12" y="0"/>
                  </a:lnTo>
                  <a:lnTo>
                    <a:pt x="12" y="0"/>
                  </a:lnTo>
                  <a:lnTo>
                    <a:pt x="16" y="0"/>
                  </a:lnTo>
                  <a:lnTo>
                    <a:pt x="20" y="4"/>
                  </a:lnTo>
                  <a:lnTo>
                    <a:pt x="24" y="8"/>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Freeform 174"/>
            <p:cNvSpPr>
              <a:spLocks/>
            </p:cNvSpPr>
            <p:nvPr/>
          </p:nvSpPr>
          <p:spPr bwMode="auto">
            <a:xfrm>
              <a:off x="3255566" y="2765425"/>
              <a:ext cx="38100" cy="38100"/>
            </a:xfrm>
            <a:custGeom>
              <a:avLst/>
              <a:gdLst/>
              <a:ahLst/>
              <a:cxnLst>
                <a:cxn ang="0">
                  <a:pos x="24" y="12"/>
                </a:cxn>
                <a:cxn ang="0">
                  <a:pos x="24" y="12"/>
                </a:cxn>
                <a:cxn ang="0">
                  <a:pos x="24" y="16"/>
                </a:cxn>
                <a:cxn ang="0">
                  <a:pos x="20" y="20"/>
                </a:cxn>
                <a:cxn ang="0">
                  <a:pos x="16" y="24"/>
                </a:cxn>
                <a:cxn ang="0">
                  <a:pos x="12" y="24"/>
                </a:cxn>
                <a:cxn ang="0">
                  <a:pos x="12" y="24"/>
                </a:cxn>
                <a:cxn ang="0">
                  <a:pos x="8" y="24"/>
                </a:cxn>
                <a:cxn ang="0">
                  <a:pos x="4" y="20"/>
                </a:cxn>
                <a:cxn ang="0">
                  <a:pos x="0" y="16"/>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Lst>
              <a:rect l="0" t="0" r="r" b="b"/>
              <a:pathLst>
                <a:path w="24" h="24">
                  <a:moveTo>
                    <a:pt x="24" y="12"/>
                  </a:moveTo>
                  <a:lnTo>
                    <a:pt x="24" y="12"/>
                  </a:lnTo>
                  <a:lnTo>
                    <a:pt x="24" y="16"/>
                  </a:lnTo>
                  <a:lnTo>
                    <a:pt x="20" y="20"/>
                  </a:lnTo>
                  <a:lnTo>
                    <a:pt x="16" y="24"/>
                  </a:lnTo>
                  <a:lnTo>
                    <a:pt x="12" y="24"/>
                  </a:lnTo>
                  <a:lnTo>
                    <a:pt x="12" y="24"/>
                  </a:lnTo>
                  <a:lnTo>
                    <a:pt x="8" y="24"/>
                  </a:lnTo>
                  <a:lnTo>
                    <a:pt x="4" y="20"/>
                  </a:lnTo>
                  <a:lnTo>
                    <a:pt x="0" y="16"/>
                  </a:lnTo>
                  <a:lnTo>
                    <a:pt x="0" y="12"/>
                  </a:lnTo>
                  <a:lnTo>
                    <a:pt x="0" y="12"/>
                  </a:lnTo>
                  <a:lnTo>
                    <a:pt x="0" y="8"/>
                  </a:lnTo>
                  <a:lnTo>
                    <a:pt x="4" y="4"/>
                  </a:lnTo>
                  <a:lnTo>
                    <a:pt x="8" y="0"/>
                  </a:lnTo>
                  <a:lnTo>
                    <a:pt x="12" y="0"/>
                  </a:lnTo>
                  <a:lnTo>
                    <a:pt x="12" y="0"/>
                  </a:lnTo>
                  <a:lnTo>
                    <a:pt x="16" y="0"/>
                  </a:lnTo>
                  <a:lnTo>
                    <a:pt x="20" y="4"/>
                  </a:lnTo>
                  <a:lnTo>
                    <a:pt x="24" y="8"/>
                  </a:lnTo>
                  <a:lnTo>
                    <a:pt x="24" y="1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75"/>
            <p:cNvSpPr>
              <a:spLocks/>
            </p:cNvSpPr>
            <p:nvPr/>
          </p:nvSpPr>
          <p:spPr bwMode="auto">
            <a:xfrm>
              <a:off x="3147616" y="2657475"/>
              <a:ext cx="38100" cy="38100"/>
            </a:xfrm>
            <a:custGeom>
              <a:avLst/>
              <a:gdLst/>
              <a:ahLst/>
              <a:cxnLst>
                <a:cxn ang="0">
                  <a:pos x="24" y="12"/>
                </a:cxn>
                <a:cxn ang="0">
                  <a:pos x="24" y="12"/>
                </a:cxn>
                <a:cxn ang="0">
                  <a:pos x="24" y="16"/>
                </a:cxn>
                <a:cxn ang="0">
                  <a:pos x="20" y="20"/>
                </a:cxn>
                <a:cxn ang="0">
                  <a:pos x="16" y="24"/>
                </a:cxn>
                <a:cxn ang="0">
                  <a:pos x="12" y="24"/>
                </a:cxn>
                <a:cxn ang="0">
                  <a:pos x="12" y="24"/>
                </a:cxn>
                <a:cxn ang="0">
                  <a:pos x="8" y="24"/>
                </a:cxn>
                <a:cxn ang="0">
                  <a:pos x="4" y="20"/>
                </a:cxn>
                <a:cxn ang="0">
                  <a:pos x="0" y="16"/>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Lst>
              <a:rect l="0" t="0" r="r" b="b"/>
              <a:pathLst>
                <a:path w="24" h="24">
                  <a:moveTo>
                    <a:pt x="24" y="12"/>
                  </a:moveTo>
                  <a:lnTo>
                    <a:pt x="24" y="12"/>
                  </a:lnTo>
                  <a:lnTo>
                    <a:pt x="24" y="16"/>
                  </a:lnTo>
                  <a:lnTo>
                    <a:pt x="20" y="20"/>
                  </a:lnTo>
                  <a:lnTo>
                    <a:pt x="16" y="24"/>
                  </a:lnTo>
                  <a:lnTo>
                    <a:pt x="12" y="24"/>
                  </a:lnTo>
                  <a:lnTo>
                    <a:pt x="12" y="24"/>
                  </a:lnTo>
                  <a:lnTo>
                    <a:pt x="8" y="24"/>
                  </a:lnTo>
                  <a:lnTo>
                    <a:pt x="4" y="20"/>
                  </a:lnTo>
                  <a:lnTo>
                    <a:pt x="0" y="16"/>
                  </a:lnTo>
                  <a:lnTo>
                    <a:pt x="0" y="12"/>
                  </a:lnTo>
                  <a:lnTo>
                    <a:pt x="0" y="12"/>
                  </a:lnTo>
                  <a:lnTo>
                    <a:pt x="0" y="8"/>
                  </a:lnTo>
                  <a:lnTo>
                    <a:pt x="4" y="4"/>
                  </a:lnTo>
                  <a:lnTo>
                    <a:pt x="8" y="0"/>
                  </a:lnTo>
                  <a:lnTo>
                    <a:pt x="12" y="0"/>
                  </a:lnTo>
                  <a:lnTo>
                    <a:pt x="12" y="0"/>
                  </a:lnTo>
                  <a:lnTo>
                    <a:pt x="16" y="0"/>
                  </a:lnTo>
                  <a:lnTo>
                    <a:pt x="20" y="4"/>
                  </a:lnTo>
                  <a:lnTo>
                    <a:pt x="24" y="8"/>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176"/>
            <p:cNvSpPr>
              <a:spLocks/>
            </p:cNvSpPr>
            <p:nvPr/>
          </p:nvSpPr>
          <p:spPr bwMode="auto">
            <a:xfrm>
              <a:off x="3147616" y="2657475"/>
              <a:ext cx="38100" cy="38100"/>
            </a:xfrm>
            <a:custGeom>
              <a:avLst/>
              <a:gdLst/>
              <a:ahLst/>
              <a:cxnLst>
                <a:cxn ang="0">
                  <a:pos x="24" y="12"/>
                </a:cxn>
                <a:cxn ang="0">
                  <a:pos x="24" y="12"/>
                </a:cxn>
                <a:cxn ang="0">
                  <a:pos x="24" y="16"/>
                </a:cxn>
                <a:cxn ang="0">
                  <a:pos x="20" y="20"/>
                </a:cxn>
                <a:cxn ang="0">
                  <a:pos x="16" y="24"/>
                </a:cxn>
                <a:cxn ang="0">
                  <a:pos x="12" y="24"/>
                </a:cxn>
                <a:cxn ang="0">
                  <a:pos x="12" y="24"/>
                </a:cxn>
                <a:cxn ang="0">
                  <a:pos x="8" y="24"/>
                </a:cxn>
                <a:cxn ang="0">
                  <a:pos x="4" y="20"/>
                </a:cxn>
                <a:cxn ang="0">
                  <a:pos x="0" y="16"/>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Lst>
              <a:rect l="0" t="0" r="r" b="b"/>
              <a:pathLst>
                <a:path w="24" h="24">
                  <a:moveTo>
                    <a:pt x="24" y="12"/>
                  </a:moveTo>
                  <a:lnTo>
                    <a:pt x="24" y="12"/>
                  </a:lnTo>
                  <a:lnTo>
                    <a:pt x="24" y="16"/>
                  </a:lnTo>
                  <a:lnTo>
                    <a:pt x="20" y="20"/>
                  </a:lnTo>
                  <a:lnTo>
                    <a:pt x="16" y="24"/>
                  </a:lnTo>
                  <a:lnTo>
                    <a:pt x="12" y="24"/>
                  </a:lnTo>
                  <a:lnTo>
                    <a:pt x="12" y="24"/>
                  </a:lnTo>
                  <a:lnTo>
                    <a:pt x="8" y="24"/>
                  </a:lnTo>
                  <a:lnTo>
                    <a:pt x="4" y="20"/>
                  </a:lnTo>
                  <a:lnTo>
                    <a:pt x="0" y="16"/>
                  </a:lnTo>
                  <a:lnTo>
                    <a:pt x="0" y="12"/>
                  </a:lnTo>
                  <a:lnTo>
                    <a:pt x="0" y="12"/>
                  </a:lnTo>
                  <a:lnTo>
                    <a:pt x="0" y="8"/>
                  </a:lnTo>
                  <a:lnTo>
                    <a:pt x="4" y="4"/>
                  </a:lnTo>
                  <a:lnTo>
                    <a:pt x="8" y="0"/>
                  </a:lnTo>
                  <a:lnTo>
                    <a:pt x="12" y="0"/>
                  </a:lnTo>
                  <a:lnTo>
                    <a:pt x="12" y="0"/>
                  </a:lnTo>
                  <a:lnTo>
                    <a:pt x="16" y="0"/>
                  </a:lnTo>
                  <a:lnTo>
                    <a:pt x="20" y="4"/>
                  </a:lnTo>
                  <a:lnTo>
                    <a:pt x="24" y="8"/>
                  </a:lnTo>
                  <a:lnTo>
                    <a:pt x="24" y="1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177"/>
            <p:cNvSpPr>
              <a:spLocks noEditPoints="1"/>
            </p:cNvSpPr>
            <p:nvPr/>
          </p:nvSpPr>
          <p:spPr bwMode="auto">
            <a:xfrm>
              <a:off x="3084116" y="2486025"/>
              <a:ext cx="381000" cy="381000"/>
            </a:xfrm>
            <a:custGeom>
              <a:avLst/>
              <a:gdLst/>
              <a:ahLst/>
              <a:cxnLst>
                <a:cxn ang="0">
                  <a:pos x="120" y="0"/>
                </a:cxn>
                <a:cxn ang="0">
                  <a:pos x="96" y="2"/>
                </a:cxn>
                <a:cxn ang="0">
                  <a:pos x="52" y="20"/>
                </a:cxn>
                <a:cxn ang="0">
                  <a:pos x="20" y="52"/>
                </a:cxn>
                <a:cxn ang="0">
                  <a:pos x="2" y="96"/>
                </a:cxn>
                <a:cxn ang="0">
                  <a:pos x="0" y="120"/>
                </a:cxn>
                <a:cxn ang="0">
                  <a:pos x="0" y="132"/>
                </a:cxn>
                <a:cxn ang="0">
                  <a:pos x="10" y="166"/>
                </a:cxn>
                <a:cxn ang="0">
                  <a:pos x="36" y="204"/>
                </a:cxn>
                <a:cxn ang="0">
                  <a:pos x="74" y="230"/>
                </a:cxn>
                <a:cxn ang="0">
                  <a:pos x="108" y="240"/>
                </a:cxn>
                <a:cxn ang="0">
                  <a:pos x="120" y="240"/>
                </a:cxn>
                <a:cxn ang="0">
                  <a:pos x="144" y="238"/>
                </a:cxn>
                <a:cxn ang="0">
                  <a:pos x="188" y="220"/>
                </a:cxn>
                <a:cxn ang="0">
                  <a:pos x="220" y="188"/>
                </a:cxn>
                <a:cxn ang="0">
                  <a:pos x="238" y="144"/>
                </a:cxn>
                <a:cxn ang="0">
                  <a:pos x="240" y="120"/>
                </a:cxn>
                <a:cxn ang="0">
                  <a:pos x="240" y="108"/>
                </a:cxn>
                <a:cxn ang="0">
                  <a:pos x="230" y="74"/>
                </a:cxn>
                <a:cxn ang="0">
                  <a:pos x="204" y="36"/>
                </a:cxn>
                <a:cxn ang="0">
                  <a:pos x="166" y="10"/>
                </a:cxn>
                <a:cxn ang="0">
                  <a:pos x="132" y="0"/>
                </a:cxn>
                <a:cxn ang="0">
                  <a:pos x="120" y="216"/>
                </a:cxn>
                <a:cxn ang="0">
                  <a:pos x="100" y="214"/>
                </a:cxn>
                <a:cxn ang="0">
                  <a:pos x="66" y="200"/>
                </a:cxn>
                <a:cxn ang="0">
                  <a:pos x="40" y="174"/>
                </a:cxn>
                <a:cxn ang="0">
                  <a:pos x="26" y="140"/>
                </a:cxn>
                <a:cxn ang="0">
                  <a:pos x="24" y="120"/>
                </a:cxn>
                <a:cxn ang="0">
                  <a:pos x="32" y="82"/>
                </a:cxn>
                <a:cxn ang="0">
                  <a:pos x="52" y="52"/>
                </a:cxn>
                <a:cxn ang="0">
                  <a:pos x="82" y="32"/>
                </a:cxn>
                <a:cxn ang="0">
                  <a:pos x="120" y="24"/>
                </a:cxn>
                <a:cxn ang="0">
                  <a:pos x="140" y="26"/>
                </a:cxn>
                <a:cxn ang="0">
                  <a:pos x="174" y="40"/>
                </a:cxn>
                <a:cxn ang="0">
                  <a:pos x="200" y="66"/>
                </a:cxn>
                <a:cxn ang="0">
                  <a:pos x="214" y="100"/>
                </a:cxn>
                <a:cxn ang="0">
                  <a:pos x="216" y="120"/>
                </a:cxn>
                <a:cxn ang="0">
                  <a:pos x="208" y="158"/>
                </a:cxn>
                <a:cxn ang="0">
                  <a:pos x="188" y="188"/>
                </a:cxn>
                <a:cxn ang="0">
                  <a:pos x="158" y="208"/>
                </a:cxn>
                <a:cxn ang="0">
                  <a:pos x="120" y="216"/>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close/>
                  <a:moveTo>
                    <a:pt x="120" y="216"/>
                  </a:moveTo>
                  <a:lnTo>
                    <a:pt x="120" y="216"/>
                  </a:lnTo>
                  <a:lnTo>
                    <a:pt x="100" y="214"/>
                  </a:lnTo>
                  <a:lnTo>
                    <a:pt x="82" y="208"/>
                  </a:lnTo>
                  <a:lnTo>
                    <a:pt x="66" y="200"/>
                  </a:lnTo>
                  <a:lnTo>
                    <a:pt x="52" y="188"/>
                  </a:lnTo>
                  <a:lnTo>
                    <a:pt x="40" y="174"/>
                  </a:lnTo>
                  <a:lnTo>
                    <a:pt x="32" y="158"/>
                  </a:lnTo>
                  <a:lnTo>
                    <a:pt x="26" y="140"/>
                  </a:lnTo>
                  <a:lnTo>
                    <a:pt x="24" y="120"/>
                  </a:lnTo>
                  <a:lnTo>
                    <a:pt x="24" y="120"/>
                  </a:lnTo>
                  <a:lnTo>
                    <a:pt x="26" y="100"/>
                  </a:lnTo>
                  <a:lnTo>
                    <a:pt x="32" y="82"/>
                  </a:lnTo>
                  <a:lnTo>
                    <a:pt x="40" y="66"/>
                  </a:lnTo>
                  <a:lnTo>
                    <a:pt x="52" y="52"/>
                  </a:lnTo>
                  <a:lnTo>
                    <a:pt x="66" y="40"/>
                  </a:lnTo>
                  <a:lnTo>
                    <a:pt x="82" y="32"/>
                  </a:lnTo>
                  <a:lnTo>
                    <a:pt x="100" y="26"/>
                  </a:lnTo>
                  <a:lnTo>
                    <a:pt x="120" y="24"/>
                  </a:lnTo>
                  <a:lnTo>
                    <a:pt x="120" y="24"/>
                  </a:lnTo>
                  <a:lnTo>
                    <a:pt x="140" y="26"/>
                  </a:lnTo>
                  <a:lnTo>
                    <a:pt x="158" y="32"/>
                  </a:lnTo>
                  <a:lnTo>
                    <a:pt x="174" y="40"/>
                  </a:lnTo>
                  <a:lnTo>
                    <a:pt x="188" y="52"/>
                  </a:lnTo>
                  <a:lnTo>
                    <a:pt x="200" y="66"/>
                  </a:lnTo>
                  <a:lnTo>
                    <a:pt x="208" y="82"/>
                  </a:lnTo>
                  <a:lnTo>
                    <a:pt x="214" y="100"/>
                  </a:lnTo>
                  <a:lnTo>
                    <a:pt x="216" y="120"/>
                  </a:lnTo>
                  <a:lnTo>
                    <a:pt x="216" y="120"/>
                  </a:lnTo>
                  <a:lnTo>
                    <a:pt x="214" y="140"/>
                  </a:lnTo>
                  <a:lnTo>
                    <a:pt x="208" y="158"/>
                  </a:lnTo>
                  <a:lnTo>
                    <a:pt x="200" y="174"/>
                  </a:lnTo>
                  <a:lnTo>
                    <a:pt x="188" y="188"/>
                  </a:lnTo>
                  <a:lnTo>
                    <a:pt x="174" y="200"/>
                  </a:lnTo>
                  <a:lnTo>
                    <a:pt x="158" y="208"/>
                  </a:lnTo>
                  <a:lnTo>
                    <a:pt x="140" y="214"/>
                  </a:lnTo>
                  <a:lnTo>
                    <a:pt x="120"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Freeform 180"/>
            <p:cNvSpPr>
              <a:spLocks/>
            </p:cNvSpPr>
            <p:nvPr/>
          </p:nvSpPr>
          <p:spPr bwMode="auto">
            <a:xfrm>
              <a:off x="3255566" y="2555875"/>
              <a:ext cx="114300" cy="139700"/>
            </a:xfrm>
            <a:custGeom>
              <a:avLst/>
              <a:gdLst/>
              <a:ahLst/>
              <a:cxnLst>
                <a:cxn ang="0">
                  <a:pos x="60" y="88"/>
                </a:cxn>
                <a:cxn ang="0">
                  <a:pos x="0" y="88"/>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 ang="0">
                  <a:pos x="24" y="64"/>
                </a:cxn>
                <a:cxn ang="0">
                  <a:pos x="60" y="64"/>
                </a:cxn>
                <a:cxn ang="0">
                  <a:pos x="60" y="64"/>
                </a:cxn>
                <a:cxn ang="0">
                  <a:pos x="64" y="64"/>
                </a:cxn>
                <a:cxn ang="0">
                  <a:pos x="68" y="68"/>
                </a:cxn>
                <a:cxn ang="0">
                  <a:pos x="72" y="72"/>
                </a:cxn>
                <a:cxn ang="0">
                  <a:pos x="72" y="76"/>
                </a:cxn>
                <a:cxn ang="0">
                  <a:pos x="72" y="76"/>
                </a:cxn>
                <a:cxn ang="0">
                  <a:pos x="72" y="80"/>
                </a:cxn>
                <a:cxn ang="0">
                  <a:pos x="68" y="84"/>
                </a:cxn>
                <a:cxn ang="0">
                  <a:pos x="64" y="88"/>
                </a:cxn>
                <a:cxn ang="0">
                  <a:pos x="60" y="88"/>
                </a:cxn>
              </a:cxnLst>
              <a:rect l="0" t="0" r="r" b="b"/>
              <a:pathLst>
                <a:path w="72" h="88">
                  <a:moveTo>
                    <a:pt x="60" y="88"/>
                  </a:moveTo>
                  <a:lnTo>
                    <a:pt x="0" y="88"/>
                  </a:lnTo>
                  <a:lnTo>
                    <a:pt x="0" y="12"/>
                  </a:lnTo>
                  <a:lnTo>
                    <a:pt x="0" y="12"/>
                  </a:lnTo>
                  <a:lnTo>
                    <a:pt x="0" y="8"/>
                  </a:lnTo>
                  <a:lnTo>
                    <a:pt x="4" y="4"/>
                  </a:lnTo>
                  <a:lnTo>
                    <a:pt x="8" y="0"/>
                  </a:lnTo>
                  <a:lnTo>
                    <a:pt x="12" y="0"/>
                  </a:lnTo>
                  <a:lnTo>
                    <a:pt x="12" y="0"/>
                  </a:lnTo>
                  <a:lnTo>
                    <a:pt x="16" y="0"/>
                  </a:lnTo>
                  <a:lnTo>
                    <a:pt x="20" y="4"/>
                  </a:lnTo>
                  <a:lnTo>
                    <a:pt x="24" y="8"/>
                  </a:lnTo>
                  <a:lnTo>
                    <a:pt x="24" y="12"/>
                  </a:lnTo>
                  <a:lnTo>
                    <a:pt x="24" y="64"/>
                  </a:lnTo>
                  <a:lnTo>
                    <a:pt x="60" y="64"/>
                  </a:lnTo>
                  <a:lnTo>
                    <a:pt x="60" y="64"/>
                  </a:lnTo>
                  <a:lnTo>
                    <a:pt x="64" y="64"/>
                  </a:lnTo>
                  <a:lnTo>
                    <a:pt x="68" y="68"/>
                  </a:lnTo>
                  <a:lnTo>
                    <a:pt x="72" y="72"/>
                  </a:lnTo>
                  <a:lnTo>
                    <a:pt x="72" y="76"/>
                  </a:lnTo>
                  <a:lnTo>
                    <a:pt x="72" y="76"/>
                  </a:lnTo>
                  <a:lnTo>
                    <a:pt x="72" y="80"/>
                  </a:lnTo>
                  <a:lnTo>
                    <a:pt x="68" y="84"/>
                  </a:lnTo>
                  <a:lnTo>
                    <a:pt x="64" y="88"/>
                  </a:lnTo>
                  <a:lnTo>
                    <a:pt x="60"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181"/>
            <p:cNvSpPr>
              <a:spLocks/>
            </p:cNvSpPr>
            <p:nvPr/>
          </p:nvSpPr>
          <p:spPr bwMode="auto">
            <a:xfrm>
              <a:off x="3255566" y="2555875"/>
              <a:ext cx="114300" cy="139700"/>
            </a:xfrm>
            <a:custGeom>
              <a:avLst/>
              <a:gdLst/>
              <a:ahLst/>
              <a:cxnLst>
                <a:cxn ang="0">
                  <a:pos x="60" y="88"/>
                </a:cxn>
                <a:cxn ang="0">
                  <a:pos x="0" y="88"/>
                </a:cxn>
                <a:cxn ang="0">
                  <a:pos x="0" y="12"/>
                </a:cxn>
                <a:cxn ang="0">
                  <a:pos x="0" y="12"/>
                </a:cxn>
                <a:cxn ang="0">
                  <a:pos x="0" y="8"/>
                </a:cxn>
                <a:cxn ang="0">
                  <a:pos x="4" y="4"/>
                </a:cxn>
                <a:cxn ang="0">
                  <a:pos x="8" y="0"/>
                </a:cxn>
                <a:cxn ang="0">
                  <a:pos x="12" y="0"/>
                </a:cxn>
                <a:cxn ang="0">
                  <a:pos x="12" y="0"/>
                </a:cxn>
                <a:cxn ang="0">
                  <a:pos x="16" y="0"/>
                </a:cxn>
                <a:cxn ang="0">
                  <a:pos x="20" y="4"/>
                </a:cxn>
                <a:cxn ang="0">
                  <a:pos x="24" y="8"/>
                </a:cxn>
                <a:cxn ang="0">
                  <a:pos x="24" y="12"/>
                </a:cxn>
                <a:cxn ang="0">
                  <a:pos x="24" y="64"/>
                </a:cxn>
                <a:cxn ang="0">
                  <a:pos x="60" y="64"/>
                </a:cxn>
                <a:cxn ang="0">
                  <a:pos x="60" y="64"/>
                </a:cxn>
                <a:cxn ang="0">
                  <a:pos x="64" y="64"/>
                </a:cxn>
                <a:cxn ang="0">
                  <a:pos x="68" y="68"/>
                </a:cxn>
                <a:cxn ang="0">
                  <a:pos x="72" y="72"/>
                </a:cxn>
                <a:cxn ang="0">
                  <a:pos x="72" y="76"/>
                </a:cxn>
                <a:cxn ang="0">
                  <a:pos x="72" y="76"/>
                </a:cxn>
                <a:cxn ang="0">
                  <a:pos x="72" y="80"/>
                </a:cxn>
                <a:cxn ang="0">
                  <a:pos x="68" y="84"/>
                </a:cxn>
                <a:cxn ang="0">
                  <a:pos x="64" y="88"/>
                </a:cxn>
                <a:cxn ang="0">
                  <a:pos x="60" y="88"/>
                </a:cxn>
              </a:cxnLst>
              <a:rect l="0" t="0" r="r" b="b"/>
              <a:pathLst>
                <a:path w="72" h="88">
                  <a:moveTo>
                    <a:pt x="60" y="88"/>
                  </a:moveTo>
                  <a:lnTo>
                    <a:pt x="0" y="88"/>
                  </a:lnTo>
                  <a:lnTo>
                    <a:pt x="0" y="12"/>
                  </a:lnTo>
                  <a:lnTo>
                    <a:pt x="0" y="12"/>
                  </a:lnTo>
                  <a:lnTo>
                    <a:pt x="0" y="8"/>
                  </a:lnTo>
                  <a:lnTo>
                    <a:pt x="4" y="4"/>
                  </a:lnTo>
                  <a:lnTo>
                    <a:pt x="8" y="0"/>
                  </a:lnTo>
                  <a:lnTo>
                    <a:pt x="12" y="0"/>
                  </a:lnTo>
                  <a:lnTo>
                    <a:pt x="12" y="0"/>
                  </a:lnTo>
                  <a:lnTo>
                    <a:pt x="16" y="0"/>
                  </a:lnTo>
                  <a:lnTo>
                    <a:pt x="20" y="4"/>
                  </a:lnTo>
                  <a:lnTo>
                    <a:pt x="24" y="8"/>
                  </a:lnTo>
                  <a:lnTo>
                    <a:pt x="24" y="12"/>
                  </a:lnTo>
                  <a:lnTo>
                    <a:pt x="24" y="64"/>
                  </a:lnTo>
                  <a:lnTo>
                    <a:pt x="60" y="64"/>
                  </a:lnTo>
                  <a:lnTo>
                    <a:pt x="60" y="64"/>
                  </a:lnTo>
                  <a:lnTo>
                    <a:pt x="64" y="64"/>
                  </a:lnTo>
                  <a:lnTo>
                    <a:pt x="68" y="68"/>
                  </a:lnTo>
                  <a:lnTo>
                    <a:pt x="72" y="72"/>
                  </a:lnTo>
                  <a:lnTo>
                    <a:pt x="72" y="76"/>
                  </a:lnTo>
                  <a:lnTo>
                    <a:pt x="72" y="76"/>
                  </a:lnTo>
                  <a:lnTo>
                    <a:pt x="72" y="80"/>
                  </a:lnTo>
                  <a:lnTo>
                    <a:pt x="68" y="84"/>
                  </a:lnTo>
                  <a:lnTo>
                    <a:pt x="64" y="88"/>
                  </a:lnTo>
                  <a:lnTo>
                    <a:pt x="60" y="88"/>
                  </a:lnTo>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24" name="グループ化 470"/>
          <p:cNvGrpSpPr/>
          <p:nvPr/>
        </p:nvGrpSpPr>
        <p:grpSpPr>
          <a:xfrm>
            <a:off x="683568" y="2859782"/>
            <a:ext cx="296416" cy="296416"/>
            <a:chOff x="825500" y="2708126"/>
            <a:chExt cx="381000" cy="381000"/>
          </a:xfrm>
          <a:solidFill>
            <a:srgbClr val="54C2F0"/>
          </a:solidFill>
        </p:grpSpPr>
        <p:sp>
          <p:nvSpPr>
            <p:cNvPr id="25" name="Freeform 432"/>
            <p:cNvSpPr>
              <a:spLocks/>
            </p:cNvSpPr>
            <p:nvPr/>
          </p:nvSpPr>
          <p:spPr bwMode="auto">
            <a:xfrm>
              <a:off x="825500" y="2708126"/>
              <a:ext cx="381000" cy="381000"/>
            </a:xfrm>
            <a:custGeom>
              <a:avLst/>
              <a:gdLst/>
              <a:ahLst/>
              <a:cxnLst>
                <a:cxn ang="0">
                  <a:pos x="216" y="120"/>
                </a:cxn>
                <a:cxn ang="0">
                  <a:pos x="216" y="216"/>
                </a:cxn>
                <a:cxn ang="0">
                  <a:pos x="80" y="216"/>
                </a:cxn>
                <a:cxn ang="0">
                  <a:pos x="80" y="160"/>
                </a:cxn>
                <a:cxn ang="0">
                  <a:pos x="24" y="160"/>
                </a:cxn>
                <a:cxn ang="0">
                  <a:pos x="24" y="24"/>
                </a:cxn>
                <a:cxn ang="0">
                  <a:pos x="120" y="24"/>
                </a:cxn>
                <a:cxn ang="0">
                  <a:pos x="120" y="0"/>
                </a:cxn>
                <a:cxn ang="0">
                  <a:pos x="0" y="0"/>
                </a:cxn>
                <a:cxn ang="0">
                  <a:pos x="0" y="160"/>
                </a:cxn>
                <a:cxn ang="0">
                  <a:pos x="0" y="240"/>
                </a:cxn>
                <a:cxn ang="0">
                  <a:pos x="80" y="240"/>
                </a:cxn>
                <a:cxn ang="0">
                  <a:pos x="240" y="240"/>
                </a:cxn>
                <a:cxn ang="0">
                  <a:pos x="240" y="120"/>
                </a:cxn>
                <a:cxn ang="0">
                  <a:pos x="216" y="120"/>
                </a:cxn>
              </a:cxnLst>
              <a:rect l="0" t="0" r="r" b="b"/>
              <a:pathLst>
                <a:path w="240" h="240">
                  <a:moveTo>
                    <a:pt x="216" y="120"/>
                  </a:moveTo>
                  <a:lnTo>
                    <a:pt x="216" y="216"/>
                  </a:lnTo>
                  <a:lnTo>
                    <a:pt x="80" y="216"/>
                  </a:lnTo>
                  <a:lnTo>
                    <a:pt x="80" y="160"/>
                  </a:lnTo>
                  <a:lnTo>
                    <a:pt x="24" y="160"/>
                  </a:lnTo>
                  <a:lnTo>
                    <a:pt x="24" y="24"/>
                  </a:lnTo>
                  <a:lnTo>
                    <a:pt x="120" y="24"/>
                  </a:lnTo>
                  <a:lnTo>
                    <a:pt x="120" y="0"/>
                  </a:lnTo>
                  <a:lnTo>
                    <a:pt x="0" y="0"/>
                  </a:lnTo>
                  <a:lnTo>
                    <a:pt x="0" y="160"/>
                  </a:lnTo>
                  <a:lnTo>
                    <a:pt x="0" y="240"/>
                  </a:lnTo>
                  <a:lnTo>
                    <a:pt x="80" y="240"/>
                  </a:lnTo>
                  <a:lnTo>
                    <a:pt x="240" y="240"/>
                  </a:lnTo>
                  <a:lnTo>
                    <a:pt x="240" y="120"/>
                  </a:lnTo>
                  <a:lnTo>
                    <a:pt x="216"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6" name="Freeform 433"/>
            <p:cNvSpPr>
              <a:spLocks/>
            </p:cNvSpPr>
            <p:nvPr/>
          </p:nvSpPr>
          <p:spPr bwMode="auto">
            <a:xfrm>
              <a:off x="1054100" y="2708126"/>
              <a:ext cx="152400" cy="152400"/>
            </a:xfrm>
            <a:custGeom>
              <a:avLst/>
              <a:gdLst/>
              <a:ahLst/>
              <a:cxnLst>
                <a:cxn ang="0">
                  <a:pos x="96" y="36"/>
                </a:cxn>
                <a:cxn ang="0">
                  <a:pos x="60" y="36"/>
                </a:cxn>
                <a:cxn ang="0">
                  <a:pos x="60" y="0"/>
                </a:cxn>
                <a:cxn ang="0">
                  <a:pos x="36" y="0"/>
                </a:cxn>
                <a:cxn ang="0">
                  <a:pos x="36" y="36"/>
                </a:cxn>
                <a:cxn ang="0">
                  <a:pos x="0" y="36"/>
                </a:cxn>
                <a:cxn ang="0">
                  <a:pos x="0" y="60"/>
                </a:cxn>
                <a:cxn ang="0">
                  <a:pos x="36" y="60"/>
                </a:cxn>
                <a:cxn ang="0">
                  <a:pos x="36" y="96"/>
                </a:cxn>
                <a:cxn ang="0">
                  <a:pos x="60" y="96"/>
                </a:cxn>
                <a:cxn ang="0">
                  <a:pos x="60" y="60"/>
                </a:cxn>
                <a:cxn ang="0">
                  <a:pos x="96" y="60"/>
                </a:cxn>
                <a:cxn ang="0">
                  <a:pos x="96" y="36"/>
                </a:cxn>
              </a:cxnLst>
              <a:rect l="0" t="0" r="r" b="b"/>
              <a:pathLst>
                <a:path w="96" h="96">
                  <a:moveTo>
                    <a:pt x="96" y="36"/>
                  </a:moveTo>
                  <a:lnTo>
                    <a:pt x="60" y="36"/>
                  </a:lnTo>
                  <a:lnTo>
                    <a:pt x="60" y="0"/>
                  </a:lnTo>
                  <a:lnTo>
                    <a:pt x="36" y="0"/>
                  </a:lnTo>
                  <a:lnTo>
                    <a:pt x="36" y="36"/>
                  </a:lnTo>
                  <a:lnTo>
                    <a:pt x="0" y="36"/>
                  </a:lnTo>
                  <a:lnTo>
                    <a:pt x="0" y="60"/>
                  </a:lnTo>
                  <a:lnTo>
                    <a:pt x="36" y="60"/>
                  </a:lnTo>
                  <a:lnTo>
                    <a:pt x="36" y="96"/>
                  </a:lnTo>
                  <a:lnTo>
                    <a:pt x="60" y="96"/>
                  </a:lnTo>
                  <a:lnTo>
                    <a:pt x="60" y="60"/>
                  </a:lnTo>
                  <a:lnTo>
                    <a:pt x="96" y="60"/>
                  </a:lnTo>
                  <a:lnTo>
                    <a:pt x="96"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7" name="テキスト ボックス 26"/>
          <p:cNvSpPr txBox="1"/>
          <p:nvPr/>
        </p:nvSpPr>
        <p:spPr>
          <a:xfrm>
            <a:off x="1475656" y="4551970"/>
            <a:ext cx="28083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拡張項目の履歴を管理</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8" name="Freeform 401"/>
          <p:cNvSpPr>
            <a:spLocks noEditPoints="1"/>
          </p:cNvSpPr>
          <p:nvPr/>
        </p:nvSpPr>
        <p:spPr bwMode="auto">
          <a:xfrm>
            <a:off x="5076056" y="3340534"/>
            <a:ext cx="491356" cy="4913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Freeform 324"/>
          <p:cNvSpPr>
            <a:spLocks noEditPoints="1"/>
          </p:cNvSpPr>
          <p:nvPr/>
        </p:nvSpPr>
        <p:spPr bwMode="auto">
          <a:xfrm>
            <a:off x="6084168" y="3795886"/>
            <a:ext cx="360040" cy="468052"/>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0" name="テキスト ボックス 29"/>
          <p:cNvSpPr txBox="1"/>
          <p:nvPr/>
        </p:nvSpPr>
        <p:spPr>
          <a:xfrm>
            <a:off x="6516216" y="3894606"/>
            <a:ext cx="1872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750" b="1" i="0" u="none" strike="noStrike" kern="0" cap="none" spc="0" normalizeH="0" baseline="0" noProof="0">
                <a:ln>
                  <a:noFill/>
                </a:ln>
                <a:solidFill>
                  <a:srgbClr val="54C2F0"/>
                </a:solidFill>
                <a:effectLst/>
                <a:uLnTx/>
                <a:uFillTx/>
                <a:latin typeface="メイリオ"/>
                <a:ea typeface="メイリオ"/>
                <a:cs typeface="+mn-cs"/>
              </a:rPr>
              <a:t>給与計算に反映</a:t>
            </a:r>
          </a:p>
        </p:txBody>
      </p:sp>
      <p:sp>
        <p:nvSpPr>
          <p:cNvPr id="31" name="角丸四角形 30"/>
          <p:cNvSpPr/>
          <p:nvPr/>
        </p:nvSpPr>
        <p:spPr>
          <a:xfrm>
            <a:off x="5724128" y="2762560"/>
            <a:ext cx="2844316" cy="709290"/>
          </a:xfrm>
          <a:prstGeom prst="roundRect">
            <a:avLst>
              <a:gd name="adj" fmla="val 10403"/>
            </a:avLst>
          </a:prstGeom>
          <a:solidFill>
            <a:sysClr val="window" lastClr="FFFFFF"/>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2" name="テキスト ボックス 31"/>
          <p:cNvSpPr txBox="1"/>
          <p:nvPr/>
        </p:nvSpPr>
        <p:spPr>
          <a:xfrm>
            <a:off x="6516216" y="3005296"/>
            <a:ext cx="1872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750" b="1" i="0" u="none" strike="noStrike" kern="0" cap="none" spc="0" normalizeH="0" baseline="0" noProof="0">
                <a:ln>
                  <a:noFill/>
                </a:ln>
                <a:solidFill>
                  <a:srgbClr val="54C2F0"/>
                </a:solidFill>
                <a:effectLst/>
                <a:uLnTx/>
                <a:uFillTx/>
                <a:latin typeface="メイリオ"/>
                <a:ea typeface="メイリオ"/>
                <a:cs typeface="+mn-cs"/>
              </a:rPr>
              <a:t>各種帳票に反映</a:t>
            </a:r>
          </a:p>
        </p:txBody>
      </p:sp>
      <p:sp>
        <p:nvSpPr>
          <p:cNvPr id="33" name="Freeform 393"/>
          <p:cNvSpPr>
            <a:spLocks noEditPoints="1"/>
          </p:cNvSpPr>
          <p:nvPr/>
        </p:nvSpPr>
        <p:spPr bwMode="auto">
          <a:xfrm>
            <a:off x="6048164" y="2834568"/>
            <a:ext cx="432048" cy="54006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94633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18</a:t>
            </a:fld>
            <a:endParaRPr kumimoji="1" lang="ja-JP" altLang="en-US"/>
          </a:p>
        </p:txBody>
      </p:sp>
      <p:sp>
        <p:nvSpPr>
          <p:cNvPr id="6" name="タイトル 5"/>
          <p:cNvSpPr>
            <a:spLocks noGrp="1"/>
          </p:cNvSpPr>
          <p:nvPr>
            <p:ph type="title"/>
          </p:nvPr>
        </p:nvSpPr>
        <p:spPr/>
        <p:txBody>
          <a:bodyPr/>
          <a:lstStyle/>
          <a:p>
            <a:r>
              <a:rPr lang="en-US" altLang="ja-JP" sz="3200" b="0">
                <a:solidFill>
                  <a:schemeClr val="accent1"/>
                </a:solidFill>
              </a:rPr>
              <a:t>02</a:t>
            </a:r>
            <a:br>
              <a:rPr lang="en-US" altLang="ja-JP"/>
            </a:br>
            <a:r>
              <a:rPr lang="ja-JP" altLang="en-US"/>
              <a:t>人事</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75063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81B3248-2A80-607E-5D5F-C26499E02716}"/>
              </a:ext>
            </a:extLst>
          </p:cNvPr>
          <p:cNvPicPr>
            <a:picLocks noChangeAspect="1"/>
          </p:cNvPicPr>
          <p:nvPr/>
        </p:nvPicPr>
        <p:blipFill>
          <a:blip r:embed="rId2"/>
          <a:stretch>
            <a:fillRect/>
          </a:stretch>
        </p:blipFill>
        <p:spPr>
          <a:xfrm>
            <a:off x="4381327" y="3435846"/>
            <a:ext cx="2998985" cy="1529999"/>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No.9</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70765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組織の追加、更新、削除ができること</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組織については履歴管理を行い社員情報と組織情報を組み合わせて、社員名簿、組織図が作成できること</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正方形/長方形 7"/>
          <p:cNvSpPr/>
          <p:nvPr/>
        </p:nvSpPr>
        <p:spPr>
          <a:xfrm>
            <a:off x="179512" y="2027276"/>
            <a:ext cx="8748972" cy="738664"/>
          </a:xfrm>
          <a:prstGeom prst="rect">
            <a:avLst/>
          </a:prstGeom>
        </p:spPr>
        <p:txBody>
          <a:bodyPr wrap="square">
            <a:spAutoFit/>
          </a:bodyPr>
          <a:lstStyle/>
          <a:p>
            <a:pPr marL="0" marR="0" lvl="0" indent="0" algn="l" defTabSz="914400" rtl="0" eaLnBrk="1" fontAlgn="auto" latinLnBrk="0" hangingPunct="1">
              <a:spcBef>
                <a:spcPts val="0"/>
              </a:spcBef>
              <a:spcAft>
                <a:spcPts val="0"/>
              </a:spcAft>
              <a:buClr>
                <a:srgbClr val="000066"/>
              </a:buClr>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endParaRPr kumimoji="1" lang="en-US" altLang="ja-JP" sz="1400" b="1" i="0" u="none" strike="noStrike" kern="1200" cap="none" spc="0" normalizeH="0" baseline="0" noProof="0">
              <a:ln>
                <a:noFill/>
              </a:ln>
              <a:solidFill>
                <a:prstClr val="black"/>
              </a:solidFill>
              <a:effectLst/>
              <a:uLnTx/>
              <a:uFillTx/>
              <a:latin typeface="メイリオ"/>
              <a:ea typeface="メイリオ"/>
              <a:cs typeface="Meiryo UI" panose="020B0604030504040204" pitchFamily="50" charset="-128"/>
            </a:endParaRPr>
          </a:p>
          <a:p>
            <a:pPr marL="0" marR="0" lvl="0" indent="0" algn="l" defTabSz="914400" rtl="0" eaLnBrk="1" fontAlgn="auto" latinLnBrk="0" hangingPunct="1">
              <a:spcBef>
                <a:spcPts val="0"/>
              </a:spcBef>
              <a:spcAft>
                <a:spcPts val="0"/>
              </a:spcAft>
              <a:buClr>
                <a:srgbClr val="000066"/>
              </a:buClr>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eiryo UI" panose="020B0604030504040204" pitchFamily="50" charset="-128"/>
              </a:rPr>
              <a:t>データの履歴管理機能により、時系列に情報の抽出が可能で、任意の項目を指定して社員名簿および組織図の出力も可能です</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eiryo UI" panose="020B0604030504040204" pitchFamily="50" charset="-128"/>
            </a:endParaRPr>
          </a:p>
        </p:txBody>
      </p:sp>
      <p:sp>
        <p:nvSpPr>
          <p:cNvPr id="17" name="Text Box 830"/>
          <p:cNvSpPr txBox="1">
            <a:spLocks noChangeArrowheads="1"/>
          </p:cNvSpPr>
          <p:nvPr/>
        </p:nvSpPr>
        <p:spPr bwMode="auto">
          <a:xfrm>
            <a:off x="122906" y="3399842"/>
            <a:ext cx="1980220" cy="31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■組織別人員構成表</a:t>
            </a:r>
          </a:p>
        </p:txBody>
      </p:sp>
      <p:pic>
        <p:nvPicPr>
          <p:cNvPr id="18" name="Picture 4"/>
          <p:cNvPicPr>
            <a:picLocks noChangeAspect="1" noChangeArrowheads="1"/>
          </p:cNvPicPr>
          <p:nvPr/>
        </p:nvPicPr>
        <p:blipFill rotWithShape="1">
          <a:blip r:embed="rId3" cstate="print"/>
          <a:srcRect b="14265"/>
          <a:stretch/>
        </p:blipFill>
        <p:spPr bwMode="auto">
          <a:xfrm>
            <a:off x="1503624" y="3435846"/>
            <a:ext cx="2805700" cy="1497375"/>
          </a:xfrm>
          <a:prstGeom prst="rect">
            <a:avLst/>
          </a:prstGeom>
          <a:ln>
            <a:solidFill>
              <a:schemeClr val="bg1">
                <a:lumMod val="65000"/>
              </a:schemeClr>
            </a:solidFill>
          </a:ln>
          <a:effectLst/>
        </p:spPr>
      </p:pic>
      <p:sp>
        <p:nvSpPr>
          <p:cNvPr id="20" name="Text Box 830"/>
          <p:cNvSpPr txBox="1">
            <a:spLocks noChangeArrowheads="1"/>
          </p:cNvSpPr>
          <p:nvPr/>
        </p:nvSpPr>
        <p:spPr bwMode="auto">
          <a:xfrm>
            <a:off x="7308304" y="3426723"/>
            <a:ext cx="2160240" cy="31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■組織階層図（エクセル）</a:t>
            </a:r>
          </a:p>
        </p:txBody>
      </p:sp>
      <p:sp>
        <p:nvSpPr>
          <p:cNvPr id="21" name="角丸四角形吹き出し 20"/>
          <p:cNvSpPr/>
          <p:nvPr/>
        </p:nvSpPr>
        <p:spPr bwMode="auto">
          <a:xfrm>
            <a:off x="6984268" y="4276774"/>
            <a:ext cx="1188640" cy="576064"/>
          </a:xfrm>
          <a:prstGeom prst="wedgeRoundRectCallout">
            <a:avLst>
              <a:gd name="adj1" fmla="val -50449"/>
              <a:gd name="adj2" fmla="val -100082"/>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srgbClr val="333333"/>
                </a:solidFill>
                <a:effectLst/>
                <a:uLnTx/>
                <a:uFillTx/>
                <a:latin typeface="メイリオ"/>
                <a:ea typeface="メイリオ"/>
                <a:cs typeface="メイリオ" pitchFamily="50" charset="-128"/>
              </a:rPr>
              <a:t>出力する組織や役職者の指定が可能</a:t>
            </a:r>
          </a:p>
        </p:txBody>
      </p:sp>
      <p:sp>
        <p:nvSpPr>
          <p:cNvPr id="22" name="角丸四角形吹き出し 21"/>
          <p:cNvSpPr/>
          <p:nvPr/>
        </p:nvSpPr>
        <p:spPr bwMode="auto">
          <a:xfrm>
            <a:off x="694020" y="4295571"/>
            <a:ext cx="1152128" cy="576064"/>
          </a:xfrm>
          <a:prstGeom prst="wedgeRoundRectCallout">
            <a:avLst>
              <a:gd name="adj1" fmla="val 48408"/>
              <a:gd name="adj2" fmla="val -97263"/>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srgbClr val="333333"/>
                </a:solidFill>
                <a:effectLst/>
                <a:uLnTx/>
                <a:uFillTx/>
                <a:latin typeface="メイリオ"/>
                <a:ea typeface="メイリオ"/>
                <a:cs typeface="メイリオ" pitchFamily="50" charset="-128"/>
              </a:rPr>
              <a:t>出力する項目、出力順ソート条件等を選択</a:t>
            </a:r>
          </a:p>
        </p:txBody>
      </p:sp>
      <p:grpSp>
        <p:nvGrpSpPr>
          <p:cNvPr id="23" name="Group 3"/>
          <p:cNvGrpSpPr>
            <a:grpSpLocks/>
          </p:cNvGrpSpPr>
          <p:nvPr/>
        </p:nvGrpSpPr>
        <p:grpSpPr bwMode="auto">
          <a:xfrm>
            <a:off x="2139482" y="2607754"/>
            <a:ext cx="4790365" cy="432751"/>
            <a:chOff x="1813" y="1776"/>
            <a:chExt cx="2244" cy="236"/>
          </a:xfrm>
        </p:grpSpPr>
        <p:sp>
          <p:nvSpPr>
            <p:cNvPr id="24" name="Text Box 4"/>
            <p:cNvSpPr txBox="1">
              <a:spLocks noChangeArrowheads="1"/>
            </p:cNvSpPr>
            <p:nvPr/>
          </p:nvSpPr>
          <p:spPr bwMode="auto">
            <a:xfrm>
              <a:off x="2721"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25" name="Text Box 8"/>
            <p:cNvSpPr txBox="1">
              <a:spLocks noChangeArrowheads="1"/>
            </p:cNvSpPr>
            <p:nvPr/>
          </p:nvSpPr>
          <p:spPr bwMode="auto">
            <a:xfrm>
              <a:off x="189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6" name="Text Box 9"/>
            <p:cNvSpPr txBox="1">
              <a:spLocks noChangeArrowheads="1"/>
            </p:cNvSpPr>
            <p:nvPr/>
          </p:nvSpPr>
          <p:spPr bwMode="auto">
            <a:xfrm>
              <a:off x="2791"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7" name="Text Box 10"/>
            <p:cNvSpPr txBox="1">
              <a:spLocks noChangeArrowheads="1"/>
            </p:cNvSpPr>
            <p:nvPr/>
          </p:nvSpPr>
          <p:spPr bwMode="auto">
            <a:xfrm>
              <a:off x="378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8" name="Text Box 11"/>
            <p:cNvSpPr txBox="1">
              <a:spLocks noChangeArrowheads="1"/>
            </p:cNvSpPr>
            <p:nvPr/>
          </p:nvSpPr>
          <p:spPr bwMode="auto">
            <a:xfrm>
              <a:off x="1813"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29" name="Text Box 12"/>
            <p:cNvSpPr txBox="1">
              <a:spLocks noChangeArrowheads="1"/>
            </p:cNvSpPr>
            <p:nvPr/>
          </p:nvSpPr>
          <p:spPr bwMode="auto">
            <a:xfrm>
              <a:off x="3718"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基準日</a:t>
              </a:r>
            </a:p>
          </p:txBody>
        </p:sp>
      </p:grpSp>
      <p:graphicFrame>
        <p:nvGraphicFramePr>
          <p:cNvPr id="30" name="図表 29"/>
          <p:cNvGraphicFramePr/>
          <p:nvPr>
            <p:extLst>
              <p:ext uri="{D42A27DB-BD31-4B8C-83A1-F6EECF244321}">
                <p14:modId xmlns:p14="http://schemas.microsoft.com/office/powerpoint/2010/main" val="2604170280"/>
              </p:ext>
            </p:extLst>
          </p:nvPr>
        </p:nvGraphicFramePr>
        <p:xfrm>
          <a:off x="1043608" y="2980605"/>
          <a:ext cx="6982113" cy="383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59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タイトル 2"/>
          <p:cNvSpPr>
            <a:spLocks noGrp="1"/>
          </p:cNvSpPr>
          <p:nvPr>
            <p:ph type="title"/>
          </p:nvPr>
        </p:nvSpPr>
        <p:spPr/>
        <p:txBody>
          <a:bodyPr/>
          <a:lstStyle/>
          <a:p>
            <a:r>
              <a:rPr lang="ja-JP" altLang="en-US"/>
              <a:t>RFP回答参考資料(人給版)</a:t>
            </a:r>
            <a:endParaRPr kumimoji="1" lang="ja-JP" altLang="en-US"/>
          </a:p>
        </p:txBody>
      </p:sp>
      <p:sp>
        <p:nvSpPr>
          <p:cNvPr id="5" name="テキスト ボックス 4">
            <a:extLst>
              <a:ext uri="{FF2B5EF4-FFF2-40B4-BE49-F238E27FC236}">
                <a16:creationId xmlns:a16="http://schemas.microsoft.com/office/drawing/2014/main" id="{93277055-340A-A3A3-2934-88323A0EFC5C}"/>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lang="ja-JP" altLang="en-US" sz="1000">
                <a:solidFill>
                  <a:schemeClr val="bg2">
                    <a:lumMod val="50000"/>
                  </a:schemeClr>
                </a:solidFill>
              </a:rPr>
              <a:t>版</a:t>
            </a:r>
            <a:endParaRPr lang="en-US" altLang="ja-JP" sz="1000">
              <a:solidFill>
                <a:schemeClr val="bg2">
                  <a:lumMod val="50000"/>
                </a:schemeClr>
              </a:solidFill>
            </a:endParaRPr>
          </a:p>
          <a:p>
            <a:pPr>
              <a:lnSpc>
                <a:spcPct val="110000"/>
              </a:lnSpc>
            </a:pPr>
            <a:r>
              <a:rPr lang="ja-JP" altLang="en-US" sz="1000">
                <a:solidFill>
                  <a:schemeClr val="bg2">
                    <a:lumMod val="50000"/>
                  </a:schemeClr>
                </a:solidFill>
              </a:rPr>
              <a:t>キヤノンＩＴソリューションズ株式会社</a:t>
            </a:r>
            <a:r>
              <a:rPr lang="en-US" altLang="ja-JP" sz="1000">
                <a:solidFill>
                  <a:schemeClr val="bg2">
                    <a:lumMod val="50000"/>
                  </a:schemeClr>
                </a:solidFill>
              </a:rPr>
              <a:t>	</a:t>
            </a:r>
            <a:endParaRPr kumimoji="1" lang="en-US" altLang="ja-JP" sz="1000">
              <a:solidFill>
                <a:schemeClr val="bg2">
                  <a:lumMod val="50000"/>
                </a:schemeClr>
              </a:solidFill>
            </a:endParaRPr>
          </a:p>
        </p:txBody>
      </p:sp>
    </p:spTree>
    <p:extLst>
      <p:ext uri="{BB962C8B-B14F-4D97-AF65-F5344CB8AC3E}">
        <p14:creationId xmlns:p14="http://schemas.microsoft.com/office/powerpoint/2010/main" val="1858754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No.10</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763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申請者（入力者）・承認者の各々に代理権限者を設定できること</a:t>
            </a:r>
            <a:endPar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8" name="テキスト ボックス 7"/>
          <p:cNvSpPr txBox="1"/>
          <p:nvPr/>
        </p:nvSpPr>
        <p:spPr>
          <a:xfrm>
            <a:off x="251520" y="1872876"/>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経営者・従業員向けに</a:t>
            </a:r>
            <a:r>
              <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Web</a:t>
            </a: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による人事情報の収集と照会が行えます。また、代理者権限設定により</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代理申請</a:t>
            </a:r>
            <a:r>
              <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a:t>
            </a: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代理承認にも対応も可能です</a:t>
            </a:r>
          </a:p>
        </p:txBody>
      </p:sp>
      <p:sp>
        <p:nvSpPr>
          <p:cNvPr id="10" name="角丸四角形 9"/>
          <p:cNvSpPr/>
          <p:nvPr/>
        </p:nvSpPr>
        <p:spPr>
          <a:xfrm>
            <a:off x="6840480" y="2587380"/>
            <a:ext cx="1799972" cy="2384458"/>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角丸四角形 10"/>
          <p:cNvSpPr/>
          <p:nvPr/>
        </p:nvSpPr>
        <p:spPr>
          <a:xfrm>
            <a:off x="6840477" y="2579565"/>
            <a:ext cx="1799975" cy="272023"/>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閲覧</a:t>
            </a:r>
          </a:p>
        </p:txBody>
      </p:sp>
      <p:sp>
        <p:nvSpPr>
          <p:cNvPr id="12" name="角丸四角形 11"/>
          <p:cNvSpPr/>
          <p:nvPr/>
        </p:nvSpPr>
        <p:spPr>
          <a:xfrm>
            <a:off x="4608232" y="2587380"/>
            <a:ext cx="2052000" cy="2384458"/>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3" name="角丸四角形 12"/>
          <p:cNvSpPr/>
          <p:nvPr/>
        </p:nvSpPr>
        <p:spPr>
          <a:xfrm>
            <a:off x="4608229" y="2579565"/>
            <a:ext cx="2052000" cy="272023"/>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人事給与データ</a:t>
            </a:r>
          </a:p>
        </p:txBody>
      </p:sp>
      <p:sp>
        <p:nvSpPr>
          <p:cNvPr id="14" name="角丸四角形 13"/>
          <p:cNvSpPr/>
          <p:nvPr/>
        </p:nvSpPr>
        <p:spPr>
          <a:xfrm>
            <a:off x="2411760" y="2579565"/>
            <a:ext cx="2052000" cy="2384458"/>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5" name="角丸四角形 14"/>
          <p:cNvSpPr/>
          <p:nvPr/>
        </p:nvSpPr>
        <p:spPr>
          <a:xfrm>
            <a:off x="215744" y="2579565"/>
            <a:ext cx="2052000" cy="2384458"/>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6" name="角丸四角形 15"/>
          <p:cNvSpPr/>
          <p:nvPr/>
        </p:nvSpPr>
        <p:spPr>
          <a:xfrm>
            <a:off x="2411760" y="2579565"/>
            <a:ext cx="2052000" cy="272023"/>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承認</a:t>
            </a:r>
          </a:p>
        </p:txBody>
      </p:sp>
      <p:sp>
        <p:nvSpPr>
          <p:cNvPr id="17" name="角丸四角形 16"/>
          <p:cNvSpPr/>
          <p:nvPr/>
        </p:nvSpPr>
        <p:spPr>
          <a:xfrm>
            <a:off x="215742" y="2571750"/>
            <a:ext cx="2052000" cy="272023"/>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申請</a:t>
            </a:r>
          </a:p>
        </p:txBody>
      </p:sp>
      <p:sp>
        <p:nvSpPr>
          <p:cNvPr id="18" name="Freeform 330"/>
          <p:cNvSpPr>
            <a:spLocks noEditPoints="1"/>
          </p:cNvSpPr>
          <p:nvPr/>
        </p:nvSpPr>
        <p:spPr bwMode="auto">
          <a:xfrm>
            <a:off x="464265" y="2899982"/>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19" name="グループ化 525"/>
          <p:cNvGrpSpPr/>
          <p:nvPr/>
        </p:nvGrpSpPr>
        <p:grpSpPr>
          <a:xfrm>
            <a:off x="762079" y="2967794"/>
            <a:ext cx="383310" cy="361388"/>
            <a:chOff x="3784104" y="1923678"/>
            <a:chExt cx="381000" cy="381000"/>
          </a:xfrm>
          <a:solidFill>
            <a:srgbClr val="00AEEB"/>
          </a:solidFill>
        </p:grpSpPr>
        <p:sp>
          <p:nvSpPr>
            <p:cNvPr id="20"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22" name="テキスト ボックス 21"/>
          <p:cNvSpPr txBox="1"/>
          <p:nvPr/>
        </p:nvSpPr>
        <p:spPr>
          <a:xfrm>
            <a:off x="1225512" y="2982413"/>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申請者</a:t>
            </a:r>
          </a:p>
        </p:txBody>
      </p:sp>
      <p:sp>
        <p:nvSpPr>
          <p:cNvPr id="23" name="Freeform 330"/>
          <p:cNvSpPr>
            <a:spLocks noEditPoints="1"/>
          </p:cNvSpPr>
          <p:nvPr/>
        </p:nvSpPr>
        <p:spPr bwMode="auto">
          <a:xfrm>
            <a:off x="2664201" y="2942758"/>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24" name="グループ化 525"/>
          <p:cNvGrpSpPr/>
          <p:nvPr/>
        </p:nvGrpSpPr>
        <p:grpSpPr>
          <a:xfrm>
            <a:off x="2954868" y="3002450"/>
            <a:ext cx="383310" cy="361388"/>
            <a:chOff x="3784104" y="1923678"/>
            <a:chExt cx="381000" cy="381000"/>
          </a:xfrm>
          <a:solidFill>
            <a:srgbClr val="00AEEB"/>
          </a:solidFill>
        </p:grpSpPr>
        <p:sp>
          <p:nvSpPr>
            <p:cNvPr id="2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27" name="テキスト ボックス 26"/>
          <p:cNvSpPr txBox="1"/>
          <p:nvPr/>
        </p:nvSpPr>
        <p:spPr>
          <a:xfrm>
            <a:off x="3365865" y="3039802"/>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承認者</a:t>
            </a:r>
          </a:p>
        </p:txBody>
      </p:sp>
      <p:sp>
        <p:nvSpPr>
          <p:cNvPr id="28" name="Freeform 330"/>
          <p:cNvSpPr>
            <a:spLocks noEditPoints="1"/>
          </p:cNvSpPr>
          <p:nvPr/>
        </p:nvSpPr>
        <p:spPr bwMode="auto">
          <a:xfrm>
            <a:off x="2664201" y="4443958"/>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29" name="グループ化 525"/>
          <p:cNvGrpSpPr/>
          <p:nvPr/>
        </p:nvGrpSpPr>
        <p:grpSpPr>
          <a:xfrm>
            <a:off x="2968416" y="4514618"/>
            <a:ext cx="383310" cy="361388"/>
            <a:chOff x="3784104" y="1923678"/>
            <a:chExt cx="381000" cy="381000"/>
          </a:xfrm>
          <a:solidFill>
            <a:srgbClr val="00AEEB"/>
          </a:solidFill>
        </p:grpSpPr>
        <p:sp>
          <p:nvSpPr>
            <p:cNvPr id="30"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1"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32" name="テキスト ボックス 31"/>
          <p:cNvSpPr txBox="1"/>
          <p:nvPr/>
        </p:nvSpPr>
        <p:spPr>
          <a:xfrm>
            <a:off x="3365865" y="4551970"/>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人事部</a:t>
            </a:r>
          </a:p>
        </p:txBody>
      </p:sp>
      <p:sp>
        <p:nvSpPr>
          <p:cNvPr id="33" name="Freeform 330"/>
          <p:cNvSpPr>
            <a:spLocks noEditPoints="1"/>
          </p:cNvSpPr>
          <p:nvPr/>
        </p:nvSpPr>
        <p:spPr bwMode="auto">
          <a:xfrm>
            <a:off x="457762" y="3402995"/>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34" name="グループ化 525"/>
          <p:cNvGrpSpPr/>
          <p:nvPr/>
        </p:nvGrpSpPr>
        <p:grpSpPr>
          <a:xfrm>
            <a:off x="755576" y="3471850"/>
            <a:ext cx="383310" cy="361388"/>
            <a:chOff x="3784104" y="1923678"/>
            <a:chExt cx="381000" cy="381000"/>
          </a:xfrm>
          <a:solidFill>
            <a:srgbClr val="F9BE00"/>
          </a:solidFill>
        </p:grpSpPr>
        <p:sp>
          <p:nvSpPr>
            <p:cNvPr id="3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37" name="テキスト ボックス 36"/>
          <p:cNvSpPr txBox="1"/>
          <p:nvPr/>
        </p:nvSpPr>
        <p:spPr>
          <a:xfrm>
            <a:off x="1225512" y="3554891"/>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代理申請者</a:t>
            </a:r>
          </a:p>
        </p:txBody>
      </p:sp>
      <p:sp>
        <p:nvSpPr>
          <p:cNvPr id="38" name="Freeform 364"/>
          <p:cNvSpPr>
            <a:spLocks noEditPoints="1"/>
          </p:cNvSpPr>
          <p:nvPr/>
        </p:nvSpPr>
        <p:spPr bwMode="auto">
          <a:xfrm>
            <a:off x="5055212" y="3059289"/>
            <a:ext cx="465708" cy="5783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テキスト ボックス 38"/>
          <p:cNvSpPr txBox="1"/>
          <p:nvPr/>
        </p:nvSpPr>
        <p:spPr>
          <a:xfrm>
            <a:off x="5532643" y="3190205"/>
            <a:ext cx="80021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人事給与</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データ</a:t>
            </a:r>
          </a:p>
        </p:txBody>
      </p:sp>
      <p:sp>
        <p:nvSpPr>
          <p:cNvPr id="40" name="Freeform 364"/>
          <p:cNvSpPr>
            <a:spLocks noEditPoints="1"/>
          </p:cNvSpPr>
          <p:nvPr/>
        </p:nvSpPr>
        <p:spPr bwMode="auto">
          <a:xfrm>
            <a:off x="4862365" y="4011910"/>
            <a:ext cx="465708" cy="5783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1" name="テキスト ボックス 40"/>
          <p:cNvSpPr txBox="1"/>
          <p:nvPr/>
        </p:nvSpPr>
        <p:spPr>
          <a:xfrm>
            <a:off x="5532643" y="4291224"/>
            <a:ext cx="110799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マイナンバー</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データ</a:t>
            </a:r>
          </a:p>
        </p:txBody>
      </p:sp>
      <p:sp>
        <p:nvSpPr>
          <p:cNvPr id="42" name="Freeform 438"/>
          <p:cNvSpPr>
            <a:spLocks noEditPoints="1"/>
          </p:cNvSpPr>
          <p:nvPr/>
        </p:nvSpPr>
        <p:spPr bwMode="auto">
          <a:xfrm>
            <a:off x="5336160" y="4389268"/>
            <a:ext cx="246046" cy="343347"/>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Freeform 330"/>
          <p:cNvSpPr>
            <a:spLocks noEditPoints="1"/>
          </p:cNvSpPr>
          <p:nvPr/>
        </p:nvSpPr>
        <p:spPr bwMode="auto">
          <a:xfrm>
            <a:off x="2664201" y="3443158"/>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44" name="グループ化 525"/>
          <p:cNvGrpSpPr/>
          <p:nvPr/>
        </p:nvGrpSpPr>
        <p:grpSpPr>
          <a:xfrm>
            <a:off x="2968416" y="3503353"/>
            <a:ext cx="383310" cy="361388"/>
            <a:chOff x="3784104" y="1923678"/>
            <a:chExt cx="381000" cy="381000"/>
          </a:xfrm>
          <a:solidFill>
            <a:srgbClr val="F9BE00"/>
          </a:solidFill>
        </p:grpSpPr>
        <p:sp>
          <p:nvSpPr>
            <p:cNvPr id="4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47" name="テキスト ボックス 46"/>
          <p:cNvSpPr txBox="1"/>
          <p:nvPr/>
        </p:nvSpPr>
        <p:spPr>
          <a:xfrm>
            <a:off x="3365865" y="3554891"/>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代理承認者</a:t>
            </a:r>
          </a:p>
        </p:txBody>
      </p:sp>
      <p:sp>
        <p:nvSpPr>
          <p:cNvPr id="48" name="右矢印 47"/>
          <p:cNvSpPr/>
          <p:nvPr/>
        </p:nvSpPr>
        <p:spPr>
          <a:xfrm>
            <a:off x="4283968" y="4235749"/>
            <a:ext cx="431976"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49" name="右矢印 48"/>
          <p:cNvSpPr/>
          <p:nvPr/>
        </p:nvSpPr>
        <p:spPr>
          <a:xfrm>
            <a:off x="6588296" y="3947717"/>
            <a:ext cx="431976"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50" name="Freeform 305"/>
          <p:cNvSpPr>
            <a:spLocks noEditPoints="1"/>
          </p:cNvSpPr>
          <p:nvPr/>
        </p:nvSpPr>
        <p:spPr bwMode="auto">
          <a:xfrm>
            <a:off x="361380" y="4107606"/>
            <a:ext cx="430200" cy="499827"/>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4" name="テキスト ボックス 53"/>
          <p:cNvSpPr txBox="1"/>
          <p:nvPr/>
        </p:nvSpPr>
        <p:spPr>
          <a:xfrm>
            <a:off x="842125" y="4002549"/>
            <a:ext cx="10310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保有資格申請</a:t>
            </a:r>
          </a:p>
        </p:txBody>
      </p:sp>
      <p:sp>
        <p:nvSpPr>
          <p:cNvPr id="55" name="テキスト ボックス 54"/>
          <p:cNvSpPr txBox="1"/>
          <p:nvPr/>
        </p:nvSpPr>
        <p:spPr>
          <a:xfrm>
            <a:off x="912657" y="4242724"/>
            <a:ext cx="88998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家族変更届</a:t>
            </a:r>
          </a:p>
        </p:txBody>
      </p:sp>
      <p:sp>
        <p:nvSpPr>
          <p:cNvPr id="56" name="テキスト ボックス 55"/>
          <p:cNvSpPr txBox="1"/>
          <p:nvPr/>
        </p:nvSpPr>
        <p:spPr>
          <a:xfrm>
            <a:off x="912657" y="4723075"/>
            <a:ext cx="88998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その他諸届</a:t>
            </a:r>
          </a:p>
        </p:txBody>
      </p:sp>
      <p:sp>
        <p:nvSpPr>
          <p:cNvPr id="57" name="テキスト ボックス 56"/>
          <p:cNvSpPr txBox="1"/>
          <p:nvPr/>
        </p:nvSpPr>
        <p:spPr>
          <a:xfrm>
            <a:off x="771592" y="4482899"/>
            <a:ext cx="117211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マイナンバー届</a:t>
            </a:r>
          </a:p>
        </p:txBody>
      </p:sp>
      <p:sp>
        <p:nvSpPr>
          <p:cNvPr id="58" name="右矢印 57"/>
          <p:cNvSpPr/>
          <p:nvPr/>
        </p:nvSpPr>
        <p:spPr>
          <a:xfrm>
            <a:off x="2123728" y="4235749"/>
            <a:ext cx="431976"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59" name="Freeform 330"/>
          <p:cNvSpPr>
            <a:spLocks noEditPoints="1"/>
          </p:cNvSpPr>
          <p:nvPr/>
        </p:nvSpPr>
        <p:spPr bwMode="auto">
          <a:xfrm>
            <a:off x="2664201" y="3943558"/>
            <a:ext cx="267189" cy="41063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60" name="グループ化 525"/>
          <p:cNvGrpSpPr/>
          <p:nvPr/>
        </p:nvGrpSpPr>
        <p:grpSpPr>
          <a:xfrm>
            <a:off x="2969161" y="4001501"/>
            <a:ext cx="383310" cy="361388"/>
            <a:chOff x="3784104" y="1923678"/>
            <a:chExt cx="381000" cy="381000"/>
          </a:xfrm>
          <a:solidFill>
            <a:srgbClr val="F9BE00"/>
          </a:solidFill>
        </p:grpSpPr>
        <p:sp>
          <p:nvSpPr>
            <p:cNvPr id="6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sp>
        <p:nvSpPr>
          <p:cNvPr id="63" name="テキスト ボックス 62"/>
          <p:cNvSpPr txBox="1"/>
          <p:nvPr/>
        </p:nvSpPr>
        <p:spPr>
          <a:xfrm>
            <a:off x="3365865" y="4047914"/>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強制承認者</a:t>
            </a:r>
          </a:p>
        </p:txBody>
      </p:sp>
      <p:sp>
        <p:nvSpPr>
          <p:cNvPr id="64" name="右矢印 63"/>
          <p:cNvSpPr/>
          <p:nvPr/>
        </p:nvSpPr>
        <p:spPr>
          <a:xfrm rot="10800000">
            <a:off x="6516289" y="4379765"/>
            <a:ext cx="431976" cy="5040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65" name="テキスト ボックス 64"/>
          <p:cNvSpPr txBox="1"/>
          <p:nvPr/>
        </p:nvSpPr>
        <p:spPr>
          <a:xfrm>
            <a:off x="7092280" y="3554891"/>
            <a:ext cx="12618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給与明細書閲覧</a:t>
            </a:r>
          </a:p>
        </p:txBody>
      </p:sp>
      <p:sp>
        <p:nvSpPr>
          <p:cNvPr id="66" name="テキスト ボックス 65"/>
          <p:cNvSpPr txBox="1"/>
          <p:nvPr/>
        </p:nvSpPr>
        <p:spPr>
          <a:xfrm>
            <a:off x="7172499" y="4514618"/>
            <a:ext cx="11079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社員台帳閲覧</a:t>
            </a:r>
          </a:p>
        </p:txBody>
      </p:sp>
      <p:sp>
        <p:nvSpPr>
          <p:cNvPr id="67" name="Freeform 330"/>
          <p:cNvSpPr>
            <a:spLocks noEditPoints="1"/>
          </p:cNvSpPr>
          <p:nvPr/>
        </p:nvSpPr>
        <p:spPr bwMode="auto">
          <a:xfrm>
            <a:off x="7452320" y="3029349"/>
            <a:ext cx="299578" cy="496359"/>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68" name="グループ化 187"/>
          <p:cNvGrpSpPr/>
          <p:nvPr/>
        </p:nvGrpSpPr>
        <p:grpSpPr>
          <a:xfrm>
            <a:off x="7302967" y="3966114"/>
            <a:ext cx="520468" cy="513506"/>
            <a:chOff x="4240213" y="1550988"/>
            <a:chExt cx="381000" cy="381000"/>
          </a:xfrm>
          <a:solidFill>
            <a:srgbClr val="00A3EC"/>
          </a:solidFill>
        </p:grpSpPr>
        <p:sp>
          <p:nvSpPr>
            <p:cNvPr id="69"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0"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2"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4"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5"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76" name="Freeform 418"/>
          <p:cNvSpPr>
            <a:spLocks noEditPoints="1"/>
          </p:cNvSpPr>
          <p:nvPr/>
        </p:nvSpPr>
        <p:spPr bwMode="auto">
          <a:xfrm>
            <a:off x="7879031" y="4183403"/>
            <a:ext cx="417462" cy="286767"/>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77" name="グループ化 76"/>
          <p:cNvGrpSpPr/>
          <p:nvPr/>
        </p:nvGrpSpPr>
        <p:grpSpPr>
          <a:xfrm>
            <a:off x="7800485" y="3098529"/>
            <a:ext cx="431290" cy="448411"/>
            <a:chOff x="8317174" y="3429000"/>
            <a:chExt cx="431290" cy="448411"/>
          </a:xfrm>
        </p:grpSpPr>
        <p:sp>
          <p:nvSpPr>
            <p:cNvPr id="78" name="円/楕円 224"/>
            <p:cNvSpPr/>
            <p:nvPr/>
          </p:nvSpPr>
          <p:spPr>
            <a:xfrm>
              <a:off x="8388424" y="3429000"/>
              <a:ext cx="360040" cy="360040"/>
            </a:xfrm>
            <a:prstGeom prst="ellipse">
              <a:avLst/>
            </a:pr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9" name="テキスト ボックス 78"/>
            <p:cNvSpPr txBox="1"/>
            <p:nvPr/>
          </p:nvSpPr>
          <p:spPr>
            <a:xfrm>
              <a:off x="8317174" y="3442677"/>
              <a:ext cx="431290" cy="434734"/>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p>
          </p:txBody>
        </p:sp>
      </p:grpSp>
    </p:spTree>
    <p:extLst>
      <p:ext uri="{BB962C8B-B14F-4D97-AF65-F5344CB8AC3E}">
        <p14:creationId xmlns:p14="http://schemas.microsoft.com/office/powerpoint/2010/main" val="224148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No.11</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9163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採用前の情報を管理可能なこと</a:t>
            </a:r>
            <a:endPar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8" name="テキスト ボックス 7"/>
          <p:cNvSpPr txBox="1"/>
          <p:nvPr/>
        </p:nvSpPr>
        <p:spPr>
          <a:xfrm>
            <a:off x="251520" y="1836872"/>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採用前の内定者情報（基本情報、選考記録等）の管理、応募者情報から内定者、社員登用まで人事情報の</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引き継ぎが可能です</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9" name="角丸四角形 8"/>
          <p:cNvSpPr/>
          <p:nvPr/>
        </p:nvSpPr>
        <p:spPr>
          <a:xfrm>
            <a:off x="3923928" y="2535746"/>
            <a:ext cx="2232248" cy="2396254"/>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 name="角丸四角形 9"/>
          <p:cNvSpPr/>
          <p:nvPr/>
        </p:nvSpPr>
        <p:spPr>
          <a:xfrm>
            <a:off x="647792" y="2535746"/>
            <a:ext cx="3132120" cy="2396254"/>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角丸四角形 10"/>
          <p:cNvSpPr/>
          <p:nvPr/>
        </p:nvSpPr>
        <p:spPr>
          <a:xfrm>
            <a:off x="3923928" y="2535746"/>
            <a:ext cx="2232248" cy="288032"/>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内定者情報</a:t>
            </a:r>
          </a:p>
        </p:txBody>
      </p:sp>
      <p:sp>
        <p:nvSpPr>
          <p:cNvPr id="12" name="角丸四角形 11"/>
          <p:cNvSpPr/>
          <p:nvPr/>
        </p:nvSpPr>
        <p:spPr>
          <a:xfrm>
            <a:off x="647790" y="2535746"/>
            <a:ext cx="3132122" cy="288032"/>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応募者情報</a:t>
            </a:r>
          </a:p>
        </p:txBody>
      </p:sp>
      <p:sp>
        <p:nvSpPr>
          <p:cNvPr id="13" name="テキスト ボックス 12"/>
          <p:cNvSpPr txBox="1"/>
          <p:nvPr/>
        </p:nvSpPr>
        <p:spPr>
          <a:xfrm>
            <a:off x="4100753" y="3601348"/>
            <a:ext cx="72327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内定者</a:t>
            </a:r>
          </a:p>
        </p:txBody>
      </p:sp>
      <p:sp>
        <p:nvSpPr>
          <p:cNvPr id="14" name="テキスト ボックス 13"/>
          <p:cNvSpPr txBox="1"/>
          <p:nvPr/>
        </p:nvSpPr>
        <p:spPr>
          <a:xfrm>
            <a:off x="591651" y="4551970"/>
            <a:ext cx="22521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選考過程</a:t>
            </a:r>
            <a:r>
              <a:rPr kumimoji="1" lang="en-US" altLang="ja-JP"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合否を記録</a:t>
            </a:r>
          </a:p>
        </p:txBody>
      </p:sp>
      <p:sp>
        <p:nvSpPr>
          <p:cNvPr id="15" name="Freeform 305"/>
          <p:cNvSpPr>
            <a:spLocks noEditPoints="1"/>
          </p:cNvSpPr>
          <p:nvPr/>
        </p:nvSpPr>
        <p:spPr bwMode="auto">
          <a:xfrm>
            <a:off x="1611410" y="2928584"/>
            <a:ext cx="332298" cy="358019"/>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テキスト ボックス 15"/>
          <p:cNvSpPr txBox="1"/>
          <p:nvPr/>
        </p:nvSpPr>
        <p:spPr>
          <a:xfrm>
            <a:off x="1838405" y="2984053"/>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選考過程</a:t>
            </a:r>
          </a:p>
        </p:txBody>
      </p:sp>
      <p:sp>
        <p:nvSpPr>
          <p:cNvPr id="17" name="右矢印 16"/>
          <p:cNvSpPr/>
          <p:nvPr/>
        </p:nvSpPr>
        <p:spPr>
          <a:xfrm>
            <a:off x="1519010" y="3315722"/>
            <a:ext cx="1008112"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grpSp>
        <p:nvGrpSpPr>
          <p:cNvPr id="18" name="グループ化 315"/>
          <p:cNvGrpSpPr/>
          <p:nvPr/>
        </p:nvGrpSpPr>
        <p:grpSpPr>
          <a:xfrm>
            <a:off x="827584" y="3147814"/>
            <a:ext cx="554648" cy="566345"/>
            <a:chOff x="4887516" y="3387725"/>
            <a:chExt cx="381000" cy="381000"/>
          </a:xfrm>
          <a:solidFill>
            <a:srgbClr val="00AEEB"/>
          </a:solidFill>
        </p:grpSpPr>
        <p:sp>
          <p:nvSpPr>
            <p:cNvPr id="19"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6"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0" name="グループ化 141"/>
          <p:cNvGrpSpPr/>
          <p:nvPr/>
        </p:nvGrpSpPr>
        <p:grpSpPr>
          <a:xfrm>
            <a:off x="2895240" y="4039857"/>
            <a:ext cx="513705" cy="433607"/>
            <a:chOff x="3265488" y="1335088"/>
            <a:chExt cx="381000" cy="381000"/>
          </a:xfrm>
          <a:solidFill>
            <a:srgbClr val="00A3EC"/>
          </a:solidFill>
        </p:grpSpPr>
        <p:sp>
          <p:nvSpPr>
            <p:cNvPr id="31" name="Freeform 434"/>
            <p:cNvSpPr>
              <a:spLocks/>
            </p:cNvSpPr>
            <p:nvPr/>
          </p:nvSpPr>
          <p:spPr bwMode="auto">
            <a:xfrm>
              <a:off x="3265488" y="1335088"/>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6"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6"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Freeform 435"/>
            <p:cNvSpPr>
              <a:spLocks noEditPoints="1"/>
            </p:cNvSpPr>
            <p:nvPr/>
          </p:nvSpPr>
          <p:spPr bwMode="auto">
            <a:xfrm>
              <a:off x="3367088" y="1474788"/>
              <a:ext cx="177800" cy="241300"/>
            </a:xfrm>
            <a:custGeom>
              <a:avLst/>
              <a:gdLst/>
              <a:ahLst/>
              <a:cxnLst>
                <a:cxn ang="0">
                  <a:pos x="56" y="0"/>
                </a:cxn>
                <a:cxn ang="0">
                  <a:pos x="28" y="34"/>
                </a:cxn>
                <a:cxn ang="0">
                  <a:pos x="8" y="64"/>
                </a:cxn>
                <a:cxn ang="0">
                  <a:pos x="0" y="92"/>
                </a:cxn>
                <a:cxn ang="0">
                  <a:pos x="2" y="104"/>
                </a:cxn>
                <a:cxn ang="0">
                  <a:pos x="10" y="126"/>
                </a:cxn>
                <a:cxn ang="0">
                  <a:pos x="24" y="142"/>
                </a:cxn>
                <a:cxn ang="0">
                  <a:pos x="44" y="150"/>
                </a:cxn>
                <a:cxn ang="0">
                  <a:pos x="56" y="152"/>
                </a:cxn>
                <a:cxn ang="0">
                  <a:pos x="78" y="148"/>
                </a:cxn>
                <a:cxn ang="0">
                  <a:pos x="96" y="134"/>
                </a:cxn>
                <a:cxn ang="0">
                  <a:pos x="108" y="116"/>
                </a:cxn>
                <a:cxn ang="0">
                  <a:pos x="112" y="92"/>
                </a:cxn>
                <a:cxn ang="0">
                  <a:pos x="110" y="78"/>
                </a:cxn>
                <a:cxn ang="0">
                  <a:pos x="94" y="48"/>
                </a:cxn>
                <a:cxn ang="0">
                  <a:pos x="64" y="10"/>
                </a:cxn>
                <a:cxn ang="0">
                  <a:pos x="56" y="0"/>
                </a:cxn>
                <a:cxn ang="0">
                  <a:pos x="56" y="128"/>
                </a:cxn>
                <a:cxn ang="0">
                  <a:pos x="44" y="126"/>
                </a:cxn>
                <a:cxn ang="0">
                  <a:pos x="34" y="118"/>
                </a:cxn>
                <a:cxn ang="0">
                  <a:pos x="26" y="106"/>
                </a:cxn>
                <a:cxn ang="0">
                  <a:pos x="24" y="92"/>
                </a:cxn>
                <a:cxn ang="0">
                  <a:pos x="26" y="82"/>
                </a:cxn>
                <a:cxn ang="0">
                  <a:pos x="44" y="52"/>
                </a:cxn>
                <a:cxn ang="0">
                  <a:pos x="56" y="36"/>
                </a:cxn>
                <a:cxn ang="0">
                  <a:pos x="78" y="68"/>
                </a:cxn>
                <a:cxn ang="0">
                  <a:pos x="88" y="92"/>
                </a:cxn>
                <a:cxn ang="0">
                  <a:pos x="88" y="100"/>
                </a:cxn>
                <a:cxn ang="0">
                  <a:pos x="82" y="112"/>
                </a:cxn>
                <a:cxn ang="0">
                  <a:pos x="74" y="122"/>
                </a:cxn>
                <a:cxn ang="0">
                  <a:pos x="62" y="128"/>
                </a:cxn>
                <a:cxn ang="0">
                  <a:pos x="56" y="128"/>
                </a:cxn>
              </a:cxnLst>
              <a:rect l="0" t="0" r="r" b="b"/>
              <a:pathLst>
                <a:path w="112" h="152">
                  <a:moveTo>
                    <a:pt x="56" y="0"/>
                  </a:moveTo>
                  <a:lnTo>
                    <a:pt x="56" y="0"/>
                  </a:lnTo>
                  <a:lnTo>
                    <a:pt x="48" y="10"/>
                  </a:lnTo>
                  <a:lnTo>
                    <a:pt x="28" y="34"/>
                  </a:lnTo>
                  <a:lnTo>
                    <a:pt x="18" y="48"/>
                  </a:lnTo>
                  <a:lnTo>
                    <a:pt x="8" y="64"/>
                  </a:lnTo>
                  <a:lnTo>
                    <a:pt x="2" y="78"/>
                  </a:lnTo>
                  <a:lnTo>
                    <a:pt x="0" y="92"/>
                  </a:lnTo>
                  <a:lnTo>
                    <a:pt x="0" y="92"/>
                  </a:lnTo>
                  <a:lnTo>
                    <a:pt x="2" y="104"/>
                  </a:lnTo>
                  <a:lnTo>
                    <a:pt x="4" y="116"/>
                  </a:lnTo>
                  <a:lnTo>
                    <a:pt x="10" y="126"/>
                  </a:lnTo>
                  <a:lnTo>
                    <a:pt x="16" y="134"/>
                  </a:lnTo>
                  <a:lnTo>
                    <a:pt x="24" y="142"/>
                  </a:lnTo>
                  <a:lnTo>
                    <a:pt x="34" y="148"/>
                  </a:lnTo>
                  <a:lnTo>
                    <a:pt x="44" y="150"/>
                  </a:lnTo>
                  <a:lnTo>
                    <a:pt x="56" y="152"/>
                  </a:lnTo>
                  <a:lnTo>
                    <a:pt x="56" y="152"/>
                  </a:lnTo>
                  <a:lnTo>
                    <a:pt x="68" y="150"/>
                  </a:lnTo>
                  <a:lnTo>
                    <a:pt x="78" y="148"/>
                  </a:lnTo>
                  <a:lnTo>
                    <a:pt x="88" y="142"/>
                  </a:lnTo>
                  <a:lnTo>
                    <a:pt x="96" y="134"/>
                  </a:lnTo>
                  <a:lnTo>
                    <a:pt x="102" y="126"/>
                  </a:lnTo>
                  <a:lnTo>
                    <a:pt x="108" y="116"/>
                  </a:lnTo>
                  <a:lnTo>
                    <a:pt x="110" y="104"/>
                  </a:lnTo>
                  <a:lnTo>
                    <a:pt x="112" y="92"/>
                  </a:lnTo>
                  <a:lnTo>
                    <a:pt x="112" y="92"/>
                  </a:lnTo>
                  <a:lnTo>
                    <a:pt x="110" y="78"/>
                  </a:lnTo>
                  <a:lnTo>
                    <a:pt x="104" y="64"/>
                  </a:lnTo>
                  <a:lnTo>
                    <a:pt x="94" y="48"/>
                  </a:lnTo>
                  <a:lnTo>
                    <a:pt x="84" y="34"/>
                  </a:lnTo>
                  <a:lnTo>
                    <a:pt x="64" y="10"/>
                  </a:lnTo>
                  <a:lnTo>
                    <a:pt x="56" y="0"/>
                  </a:lnTo>
                  <a:lnTo>
                    <a:pt x="56" y="0"/>
                  </a:lnTo>
                  <a:close/>
                  <a:moveTo>
                    <a:pt x="56" y="128"/>
                  </a:moveTo>
                  <a:lnTo>
                    <a:pt x="56" y="128"/>
                  </a:lnTo>
                  <a:lnTo>
                    <a:pt x="50" y="128"/>
                  </a:lnTo>
                  <a:lnTo>
                    <a:pt x="44" y="126"/>
                  </a:lnTo>
                  <a:lnTo>
                    <a:pt x="38" y="122"/>
                  </a:lnTo>
                  <a:lnTo>
                    <a:pt x="34" y="118"/>
                  </a:lnTo>
                  <a:lnTo>
                    <a:pt x="30" y="112"/>
                  </a:lnTo>
                  <a:lnTo>
                    <a:pt x="26" y="106"/>
                  </a:lnTo>
                  <a:lnTo>
                    <a:pt x="24" y="100"/>
                  </a:lnTo>
                  <a:lnTo>
                    <a:pt x="24" y="92"/>
                  </a:lnTo>
                  <a:lnTo>
                    <a:pt x="24" y="92"/>
                  </a:lnTo>
                  <a:lnTo>
                    <a:pt x="26" y="82"/>
                  </a:lnTo>
                  <a:lnTo>
                    <a:pt x="34" y="68"/>
                  </a:lnTo>
                  <a:lnTo>
                    <a:pt x="44" y="52"/>
                  </a:lnTo>
                  <a:lnTo>
                    <a:pt x="56" y="36"/>
                  </a:lnTo>
                  <a:lnTo>
                    <a:pt x="56" y="36"/>
                  </a:lnTo>
                  <a:lnTo>
                    <a:pt x="68" y="52"/>
                  </a:lnTo>
                  <a:lnTo>
                    <a:pt x="78" y="68"/>
                  </a:lnTo>
                  <a:lnTo>
                    <a:pt x="86" y="82"/>
                  </a:lnTo>
                  <a:lnTo>
                    <a:pt x="88" y="92"/>
                  </a:lnTo>
                  <a:lnTo>
                    <a:pt x="88" y="92"/>
                  </a:lnTo>
                  <a:lnTo>
                    <a:pt x="88" y="100"/>
                  </a:lnTo>
                  <a:lnTo>
                    <a:pt x="86" y="106"/>
                  </a:lnTo>
                  <a:lnTo>
                    <a:pt x="82" y="112"/>
                  </a:lnTo>
                  <a:lnTo>
                    <a:pt x="78" y="118"/>
                  </a:lnTo>
                  <a:lnTo>
                    <a:pt x="74" y="122"/>
                  </a:lnTo>
                  <a:lnTo>
                    <a:pt x="68" y="126"/>
                  </a:lnTo>
                  <a:lnTo>
                    <a:pt x="62" y="128"/>
                  </a:lnTo>
                  <a:lnTo>
                    <a:pt x="56" y="128"/>
                  </a:lnTo>
                  <a:lnTo>
                    <a:pt x="56"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3" name="グループ化 144"/>
          <p:cNvGrpSpPr/>
          <p:nvPr/>
        </p:nvGrpSpPr>
        <p:grpSpPr>
          <a:xfrm>
            <a:off x="2906167" y="3147814"/>
            <a:ext cx="513705" cy="448671"/>
            <a:chOff x="560388" y="477838"/>
            <a:chExt cx="381000" cy="292100"/>
          </a:xfrm>
          <a:solidFill>
            <a:srgbClr val="00A3EC"/>
          </a:solidFill>
        </p:grpSpPr>
        <p:sp>
          <p:nvSpPr>
            <p:cNvPr id="34" name="Freeform 445"/>
            <p:cNvSpPr>
              <a:spLocks/>
            </p:cNvSpPr>
            <p:nvPr/>
          </p:nvSpPr>
          <p:spPr bwMode="auto">
            <a:xfrm>
              <a:off x="731838" y="477838"/>
              <a:ext cx="38100" cy="63500"/>
            </a:xfrm>
            <a:custGeom>
              <a:avLst/>
              <a:gdLst/>
              <a:ahLst/>
              <a:cxnLst>
                <a:cxn ang="0">
                  <a:pos x="24" y="12"/>
                </a:cxn>
                <a:cxn ang="0">
                  <a:pos x="24" y="12"/>
                </a:cxn>
                <a:cxn ang="0">
                  <a:pos x="24" y="8"/>
                </a:cxn>
                <a:cxn ang="0">
                  <a:pos x="20" y="4"/>
                </a:cxn>
                <a:cxn ang="0">
                  <a:pos x="16" y="0"/>
                </a:cxn>
                <a:cxn ang="0">
                  <a:pos x="12" y="0"/>
                </a:cxn>
                <a:cxn ang="0">
                  <a:pos x="12" y="0"/>
                </a:cxn>
                <a:cxn ang="0">
                  <a:pos x="12" y="0"/>
                </a:cxn>
                <a:cxn ang="0">
                  <a:pos x="8" y="0"/>
                </a:cxn>
                <a:cxn ang="0">
                  <a:pos x="4" y="4"/>
                </a:cxn>
                <a:cxn ang="0">
                  <a:pos x="0" y="8"/>
                </a:cxn>
                <a:cxn ang="0">
                  <a:pos x="0" y="12"/>
                </a:cxn>
                <a:cxn ang="0">
                  <a:pos x="0" y="28"/>
                </a:cxn>
                <a:cxn ang="0">
                  <a:pos x="0" y="28"/>
                </a:cxn>
                <a:cxn ang="0">
                  <a:pos x="0" y="32"/>
                </a:cxn>
                <a:cxn ang="0">
                  <a:pos x="4" y="36"/>
                </a:cxn>
                <a:cxn ang="0">
                  <a:pos x="8" y="40"/>
                </a:cxn>
                <a:cxn ang="0">
                  <a:pos x="12" y="40"/>
                </a:cxn>
                <a:cxn ang="0">
                  <a:pos x="12" y="40"/>
                </a:cxn>
                <a:cxn ang="0">
                  <a:pos x="12" y="40"/>
                </a:cxn>
                <a:cxn ang="0">
                  <a:pos x="16" y="40"/>
                </a:cxn>
                <a:cxn ang="0">
                  <a:pos x="20" y="36"/>
                </a:cxn>
                <a:cxn ang="0">
                  <a:pos x="24" y="32"/>
                </a:cxn>
                <a:cxn ang="0">
                  <a:pos x="24" y="28"/>
                </a:cxn>
                <a:cxn ang="0">
                  <a:pos x="24" y="12"/>
                </a:cxn>
              </a:cxnLst>
              <a:rect l="0" t="0" r="r" b="b"/>
              <a:pathLst>
                <a:path w="24" h="40">
                  <a:moveTo>
                    <a:pt x="24" y="12"/>
                  </a:moveTo>
                  <a:lnTo>
                    <a:pt x="24" y="12"/>
                  </a:lnTo>
                  <a:lnTo>
                    <a:pt x="24" y="8"/>
                  </a:lnTo>
                  <a:lnTo>
                    <a:pt x="20" y="4"/>
                  </a:lnTo>
                  <a:lnTo>
                    <a:pt x="16" y="0"/>
                  </a:lnTo>
                  <a:lnTo>
                    <a:pt x="12" y="0"/>
                  </a:lnTo>
                  <a:lnTo>
                    <a:pt x="12" y="0"/>
                  </a:lnTo>
                  <a:lnTo>
                    <a:pt x="12" y="0"/>
                  </a:lnTo>
                  <a:lnTo>
                    <a:pt x="8" y="0"/>
                  </a:lnTo>
                  <a:lnTo>
                    <a:pt x="4" y="4"/>
                  </a:lnTo>
                  <a:lnTo>
                    <a:pt x="0" y="8"/>
                  </a:lnTo>
                  <a:lnTo>
                    <a:pt x="0" y="12"/>
                  </a:lnTo>
                  <a:lnTo>
                    <a:pt x="0" y="28"/>
                  </a:lnTo>
                  <a:lnTo>
                    <a:pt x="0" y="28"/>
                  </a:lnTo>
                  <a:lnTo>
                    <a:pt x="0" y="32"/>
                  </a:lnTo>
                  <a:lnTo>
                    <a:pt x="4" y="36"/>
                  </a:lnTo>
                  <a:lnTo>
                    <a:pt x="8" y="40"/>
                  </a:lnTo>
                  <a:lnTo>
                    <a:pt x="12" y="40"/>
                  </a:lnTo>
                  <a:lnTo>
                    <a:pt x="12" y="40"/>
                  </a:lnTo>
                  <a:lnTo>
                    <a:pt x="12" y="40"/>
                  </a:lnTo>
                  <a:lnTo>
                    <a:pt x="16" y="40"/>
                  </a:lnTo>
                  <a:lnTo>
                    <a:pt x="20" y="36"/>
                  </a:lnTo>
                  <a:lnTo>
                    <a:pt x="24" y="32"/>
                  </a:lnTo>
                  <a:lnTo>
                    <a:pt x="24" y="28"/>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446"/>
            <p:cNvSpPr>
              <a:spLocks/>
            </p:cNvSpPr>
            <p:nvPr/>
          </p:nvSpPr>
          <p:spPr bwMode="auto">
            <a:xfrm>
              <a:off x="611188" y="528638"/>
              <a:ext cx="53975" cy="53975"/>
            </a:xfrm>
            <a:custGeom>
              <a:avLst/>
              <a:gdLst/>
              <a:ahLst/>
              <a:cxnLst>
                <a:cxn ang="0">
                  <a:pos x="20" y="4"/>
                </a:cxn>
                <a:cxn ang="0">
                  <a:pos x="20" y="4"/>
                </a:cxn>
                <a:cxn ang="0">
                  <a:pos x="16" y="0"/>
                </a:cxn>
                <a:cxn ang="0">
                  <a:pos x="12" y="0"/>
                </a:cxn>
                <a:cxn ang="0">
                  <a:pos x="8" y="0"/>
                </a:cxn>
                <a:cxn ang="0">
                  <a:pos x="4" y="4"/>
                </a:cxn>
                <a:cxn ang="0">
                  <a:pos x="4" y="4"/>
                </a:cxn>
                <a:cxn ang="0">
                  <a:pos x="4" y="4"/>
                </a:cxn>
                <a:cxn ang="0">
                  <a:pos x="0" y="8"/>
                </a:cxn>
                <a:cxn ang="0">
                  <a:pos x="0" y="12"/>
                </a:cxn>
                <a:cxn ang="0">
                  <a:pos x="0" y="16"/>
                </a:cxn>
                <a:cxn ang="0">
                  <a:pos x="4" y="20"/>
                </a:cxn>
                <a:cxn ang="0">
                  <a:pos x="14" y="32"/>
                </a:cxn>
                <a:cxn ang="0">
                  <a:pos x="14" y="32"/>
                </a:cxn>
                <a:cxn ang="0">
                  <a:pos x="18" y="34"/>
                </a:cxn>
                <a:cxn ang="0">
                  <a:pos x="22" y="34"/>
                </a:cxn>
                <a:cxn ang="0">
                  <a:pos x="28" y="34"/>
                </a:cxn>
                <a:cxn ang="0">
                  <a:pos x="32" y="32"/>
                </a:cxn>
                <a:cxn ang="0">
                  <a:pos x="32" y="32"/>
                </a:cxn>
                <a:cxn ang="0">
                  <a:pos x="32" y="32"/>
                </a:cxn>
                <a:cxn ang="0">
                  <a:pos x="34" y="28"/>
                </a:cxn>
                <a:cxn ang="0">
                  <a:pos x="34" y="22"/>
                </a:cxn>
                <a:cxn ang="0">
                  <a:pos x="34" y="18"/>
                </a:cxn>
                <a:cxn ang="0">
                  <a:pos x="32" y="14"/>
                </a:cxn>
                <a:cxn ang="0">
                  <a:pos x="20" y="4"/>
                </a:cxn>
              </a:cxnLst>
              <a:rect l="0" t="0" r="r" b="b"/>
              <a:pathLst>
                <a:path w="34" h="34">
                  <a:moveTo>
                    <a:pt x="20" y="4"/>
                  </a:moveTo>
                  <a:lnTo>
                    <a:pt x="20" y="4"/>
                  </a:lnTo>
                  <a:lnTo>
                    <a:pt x="16" y="0"/>
                  </a:lnTo>
                  <a:lnTo>
                    <a:pt x="12" y="0"/>
                  </a:lnTo>
                  <a:lnTo>
                    <a:pt x="8" y="0"/>
                  </a:lnTo>
                  <a:lnTo>
                    <a:pt x="4" y="4"/>
                  </a:lnTo>
                  <a:lnTo>
                    <a:pt x="4" y="4"/>
                  </a:lnTo>
                  <a:lnTo>
                    <a:pt x="4" y="4"/>
                  </a:lnTo>
                  <a:lnTo>
                    <a:pt x="0" y="8"/>
                  </a:lnTo>
                  <a:lnTo>
                    <a:pt x="0" y="12"/>
                  </a:lnTo>
                  <a:lnTo>
                    <a:pt x="0" y="16"/>
                  </a:lnTo>
                  <a:lnTo>
                    <a:pt x="4" y="20"/>
                  </a:lnTo>
                  <a:lnTo>
                    <a:pt x="14" y="32"/>
                  </a:lnTo>
                  <a:lnTo>
                    <a:pt x="14" y="32"/>
                  </a:lnTo>
                  <a:lnTo>
                    <a:pt x="18" y="34"/>
                  </a:lnTo>
                  <a:lnTo>
                    <a:pt x="22" y="34"/>
                  </a:lnTo>
                  <a:lnTo>
                    <a:pt x="28" y="34"/>
                  </a:lnTo>
                  <a:lnTo>
                    <a:pt x="32" y="32"/>
                  </a:lnTo>
                  <a:lnTo>
                    <a:pt x="32" y="32"/>
                  </a:lnTo>
                  <a:lnTo>
                    <a:pt x="32" y="32"/>
                  </a:lnTo>
                  <a:lnTo>
                    <a:pt x="34" y="28"/>
                  </a:lnTo>
                  <a:lnTo>
                    <a:pt x="34" y="22"/>
                  </a:lnTo>
                  <a:lnTo>
                    <a:pt x="34" y="18"/>
                  </a:lnTo>
                  <a:lnTo>
                    <a:pt x="32" y="14"/>
                  </a:lnTo>
                  <a:lnTo>
                    <a:pt x="2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447"/>
            <p:cNvSpPr>
              <a:spLocks/>
            </p:cNvSpPr>
            <p:nvPr/>
          </p:nvSpPr>
          <p:spPr bwMode="auto">
            <a:xfrm>
              <a:off x="560388" y="649288"/>
              <a:ext cx="63500" cy="38100"/>
            </a:xfrm>
            <a:custGeom>
              <a:avLst/>
              <a:gdLst/>
              <a:ahLst/>
              <a:cxnLst>
                <a:cxn ang="0">
                  <a:pos x="12" y="0"/>
                </a:cxn>
                <a:cxn ang="0">
                  <a:pos x="12" y="0"/>
                </a:cxn>
                <a:cxn ang="0">
                  <a:pos x="8" y="0"/>
                </a:cxn>
                <a:cxn ang="0">
                  <a:pos x="4" y="4"/>
                </a:cxn>
                <a:cxn ang="0">
                  <a:pos x="0" y="8"/>
                </a:cxn>
                <a:cxn ang="0">
                  <a:pos x="0" y="12"/>
                </a:cxn>
                <a:cxn ang="0">
                  <a:pos x="0" y="12"/>
                </a:cxn>
                <a:cxn ang="0">
                  <a:pos x="0" y="12"/>
                </a:cxn>
                <a:cxn ang="0">
                  <a:pos x="0" y="16"/>
                </a:cxn>
                <a:cxn ang="0">
                  <a:pos x="4" y="20"/>
                </a:cxn>
                <a:cxn ang="0">
                  <a:pos x="8" y="24"/>
                </a:cxn>
                <a:cxn ang="0">
                  <a:pos x="12" y="24"/>
                </a:cxn>
                <a:cxn ang="0">
                  <a:pos x="28" y="24"/>
                </a:cxn>
                <a:cxn ang="0">
                  <a:pos x="28" y="24"/>
                </a:cxn>
                <a:cxn ang="0">
                  <a:pos x="32" y="24"/>
                </a:cxn>
                <a:cxn ang="0">
                  <a:pos x="36" y="20"/>
                </a:cxn>
                <a:cxn ang="0">
                  <a:pos x="40" y="16"/>
                </a:cxn>
                <a:cxn ang="0">
                  <a:pos x="40" y="12"/>
                </a:cxn>
                <a:cxn ang="0">
                  <a:pos x="40" y="12"/>
                </a:cxn>
                <a:cxn ang="0">
                  <a:pos x="40" y="12"/>
                </a:cxn>
                <a:cxn ang="0">
                  <a:pos x="40" y="8"/>
                </a:cxn>
                <a:cxn ang="0">
                  <a:pos x="36" y="4"/>
                </a:cxn>
                <a:cxn ang="0">
                  <a:pos x="32" y="0"/>
                </a:cxn>
                <a:cxn ang="0">
                  <a:pos x="28" y="0"/>
                </a:cxn>
                <a:cxn ang="0">
                  <a:pos x="12" y="0"/>
                </a:cxn>
              </a:cxnLst>
              <a:rect l="0" t="0" r="r" b="b"/>
              <a:pathLst>
                <a:path w="40" h="24">
                  <a:moveTo>
                    <a:pt x="12" y="0"/>
                  </a:moveTo>
                  <a:lnTo>
                    <a:pt x="12" y="0"/>
                  </a:lnTo>
                  <a:lnTo>
                    <a:pt x="8" y="0"/>
                  </a:lnTo>
                  <a:lnTo>
                    <a:pt x="4" y="4"/>
                  </a:lnTo>
                  <a:lnTo>
                    <a:pt x="0" y="8"/>
                  </a:lnTo>
                  <a:lnTo>
                    <a:pt x="0" y="12"/>
                  </a:lnTo>
                  <a:lnTo>
                    <a:pt x="0" y="12"/>
                  </a:lnTo>
                  <a:lnTo>
                    <a:pt x="0" y="12"/>
                  </a:lnTo>
                  <a:lnTo>
                    <a:pt x="0" y="16"/>
                  </a:lnTo>
                  <a:lnTo>
                    <a:pt x="4" y="20"/>
                  </a:lnTo>
                  <a:lnTo>
                    <a:pt x="8" y="24"/>
                  </a:lnTo>
                  <a:lnTo>
                    <a:pt x="12" y="24"/>
                  </a:lnTo>
                  <a:lnTo>
                    <a:pt x="28" y="24"/>
                  </a:lnTo>
                  <a:lnTo>
                    <a:pt x="28" y="24"/>
                  </a:lnTo>
                  <a:lnTo>
                    <a:pt x="32" y="24"/>
                  </a:lnTo>
                  <a:lnTo>
                    <a:pt x="36" y="20"/>
                  </a:lnTo>
                  <a:lnTo>
                    <a:pt x="40" y="16"/>
                  </a:lnTo>
                  <a:lnTo>
                    <a:pt x="40" y="12"/>
                  </a:lnTo>
                  <a:lnTo>
                    <a:pt x="40" y="12"/>
                  </a:lnTo>
                  <a:lnTo>
                    <a:pt x="40" y="12"/>
                  </a:lnTo>
                  <a:lnTo>
                    <a:pt x="40" y="8"/>
                  </a:lnTo>
                  <a:lnTo>
                    <a:pt x="36" y="4"/>
                  </a:lnTo>
                  <a:lnTo>
                    <a:pt x="32" y="0"/>
                  </a:lnTo>
                  <a:lnTo>
                    <a:pt x="28"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Freeform 448"/>
            <p:cNvSpPr>
              <a:spLocks/>
            </p:cNvSpPr>
            <p:nvPr/>
          </p:nvSpPr>
          <p:spPr bwMode="auto">
            <a:xfrm>
              <a:off x="877888" y="649288"/>
              <a:ext cx="63500" cy="38100"/>
            </a:xfrm>
            <a:custGeom>
              <a:avLst/>
              <a:gdLst/>
              <a:ahLst/>
              <a:cxnLst>
                <a:cxn ang="0">
                  <a:pos x="28" y="24"/>
                </a:cxn>
                <a:cxn ang="0">
                  <a:pos x="28" y="24"/>
                </a:cxn>
                <a:cxn ang="0">
                  <a:pos x="32" y="24"/>
                </a:cxn>
                <a:cxn ang="0">
                  <a:pos x="36" y="20"/>
                </a:cxn>
                <a:cxn ang="0">
                  <a:pos x="40" y="16"/>
                </a:cxn>
                <a:cxn ang="0">
                  <a:pos x="40" y="12"/>
                </a:cxn>
                <a:cxn ang="0">
                  <a:pos x="40" y="12"/>
                </a:cxn>
                <a:cxn ang="0">
                  <a:pos x="40" y="12"/>
                </a:cxn>
                <a:cxn ang="0">
                  <a:pos x="40" y="8"/>
                </a:cxn>
                <a:cxn ang="0">
                  <a:pos x="36" y="4"/>
                </a:cxn>
                <a:cxn ang="0">
                  <a:pos x="32" y="0"/>
                </a:cxn>
                <a:cxn ang="0">
                  <a:pos x="28" y="0"/>
                </a:cxn>
                <a:cxn ang="0">
                  <a:pos x="12" y="0"/>
                </a:cxn>
                <a:cxn ang="0">
                  <a:pos x="12" y="0"/>
                </a:cxn>
                <a:cxn ang="0">
                  <a:pos x="8" y="0"/>
                </a:cxn>
                <a:cxn ang="0">
                  <a:pos x="4" y="4"/>
                </a:cxn>
                <a:cxn ang="0">
                  <a:pos x="0" y="8"/>
                </a:cxn>
                <a:cxn ang="0">
                  <a:pos x="0" y="12"/>
                </a:cxn>
                <a:cxn ang="0">
                  <a:pos x="0" y="12"/>
                </a:cxn>
                <a:cxn ang="0">
                  <a:pos x="0" y="12"/>
                </a:cxn>
                <a:cxn ang="0">
                  <a:pos x="0" y="16"/>
                </a:cxn>
                <a:cxn ang="0">
                  <a:pos x="4" y="20"/>
                </a:cxn>
                <a:cxn ang="0">
                  <a:pos x="8" y="24"/>
                </a:cxn>
                <a:cxn ang="0">
                  <a:pos x="12" y="24"/>
                </a:cxn>
                <a:cxn ang="0">
                  <a:pos x="28" y="24"/>
                </a:cxn>
              </a:cxnLst>
              <a:rect l="0" t="0" r="r" b="b"/>
              <a:pathLst>
                <a:path w="40" h="24">
                  <a:moveTo>
                    <a:pt x="28" y="24"/>
                  </a:moveTo>
                  <a:lnTo>
                    <a:pt x="28" y="24"/>
                  </a:lnTo>
                  <a:lnTo>
                    <a:pt x="32" y="24"/>
                  </a:lnTo>
                  <a:lnTo>
                    <a:pt x="36" y="20"/>
                  </a:lnTo>
                  <a:lnTo>
                    <a:pt x="40" y="16"/>
                  </a:lnTo>
                  <a:lnTo>
                    <a:pt x="40" y="12"/>
                  </a:lnTo>
                  <a:lnTo>
                    <a:pt x="40" y="12"/>
                  </a:lnTo>
                  <a:lnTo>
                    <a:pt x="40" y="12"/>
                  </a:lnTo>
                  <a:lnTo>
                    <a:pt x="40" y="8"/>
                  </a:lnTo>
                  <a:lnTo>
                    <a:pt x="36" y="4"/>
                  </a:lnTo>
                  <a:lnTo>
                    <a:pt x="32" y="0"/>
                  </a:lnTo>
                  <a:lnTo>
                    <a:pt x="28" y="0"/>
                  </a:lnTo>
                  <a:lnTo>
                    <a:pt x="12" y="0"/>
                  </a:lnTo>
                  <a:lnTo>
                    <a:pt x="12" y="0"/>
                  </a:lnTo>
                  <a:lnTo>
                    <a:pt x="8" y="0"/>
                  </a:lnTo>
                  <a:lnTo>
                    <a:pt x="4" y="4"/>
                  </a:lnTo>
                  <a:lnTo>
                    <a:pt x="0" y="8"/>
                  </a:lnTo>
                  <a:lnTo>
                    <a:pt x="0" y="12"/>
                  </a:lnTo>
                  <a:lnTo>
                    <a:pt x="0" y="12"/>
                  </a:lnTo>
                  <a:lnTo>
                    <a:pt x="0" y="12"/>
                  </a:lnTo>
                  <a:lnTo>
                    <a:pt x="0" y="16"/>
                  </a:lnTo>
                  <a:lnTo>
                    <a:pt x="4" y="20"/>
                  </a:lnTo>
                  <a:lnTo>
                    <a:pt x="8" y="24"/>
                  </a:lnTo>
                  <a:lnTo>
                    <a:pt x="12" y="24"/>
                  </a:lnTo>
                  <a:lnTo>
                    <a:pt x="2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Freeform 449"/>
            <p:cNvSpPr>
              <a:spLocks/>
            </p:cNvSpPr>
            <p:nvPr/>
          </p:nvSpPr>
          <p:spPr bwMode="auto">
            <a:xfrm>
              <a:off x="836613" y="528638"/>
              <a:ext cx="53975" cy="53975"/>
            </a:xfrm>
            <a:custGeom>
              <a:avLst/>
              <a:gdLst/>
              <a:ahLst/>
              <a:cxnLst>
                <a:cxn ang="0">
                  <a:pos x="30" y="20"/>
                </a:cxn>
                <a:cxn ang="0">
                  <a:pos x="30" y="20"/>
                </a:cxn>
                <a:cxn ang="0">
                  <a:pos x="34" y="16"/>
                </a:cxn>
                <a:cxn ang="0">
                  <a:pos x="34" y="12"/>
                </a:cxn>
                <a:cxn ang="0">
                  <a:pos x="34" y="8"/>
                </a:cxn>
                <a:cxn ang="0">
                  <a:pos x="30" y="4"/>
                </a:cxn>
                <a:cxn ang="0">
                  <a:pos x="30" y="4"/>
                </a:cxn>
                <a:cxn ang="0">
                  <a:pos x="30" y="4"/>
                </a:cxn>
                <a:cxn ang="0">
                  <a:pos x="26" y="0"/>
                </a:cxn>
                <a:cxn ang="0">
                  <a:pos x="22" y="0"/>
                </a:cxn>
                <a:cxn ang="0">
                  <a:pos x="18" y="0"/>
                </a:cxn>
                <a:cxn ang="0">
                  <a:pos x="14" y="4"/>
                </a:cxn>
                <a:cxn ang="0">
                  <a:pos x="2" y="14"/>
                </a:cxn>
                <a:cxn ang="0">
                  <a:pos x="2" y="14"/>
                </a:cxn>
                <a:cxn ang="0">
                  <a:pos x="0" y="18"/>
                </a:cxn>
                <a:cxn ang="0">
                  <a:pos x="0" y="22"/>
                </a:cxn>
                <a:cxn ang="0">
                  <a:pos x="0" y="28"/>
                </a:cxn>
                <a:cxn ang="0">
                  <a:pos x="2" y="32"/>
                </a:cxn>
                <a:cxn ang="0">
                  <a:pos x="2" y="32"/>
                </a:cxn>
                <a:cxn ang="0">
                  <a:pos x="2" y="32"/>
                </a:cxn>
                <a:cxn ang="0">
                  <a:pos x="6" y="34"/>
                </a:cxn>
                <a:cxn ang="0">
                  <a:pos x="12" y="34"/>
                </a:cxn>
                <a:cxn ang="0">
                  <a:pos x="16" y="34"/>
                </a:cxn>
                <a:cxn ang="0">
                  <a:pos x="20" y="32"/>
                </a:cxn>
                <a:cxn ang="0">
                  <a:pos x="30" y="20"/>
                </a:cxn>
              </a:cxnLst>
              <a:rect l="0" t="0" r="r" b="b"/>
              <a:pathLst>
                <a:path w="34" h="34">
                  <a:moveTo>
                    <a:pt x="30" y="20"/>
                  </a:moveTo>
                  <a:lnTo>
                    <a:pt x="30" y="20"/>
                  </a:lnTo>
                  <a:lnTo>
                    <a:pt x="34" y="16"/>
                  </a:lnTo>
                  <a:lnTo>
                    <a:pt x="34" y="12"/>
                  </a:lnTo>
                  <a:lnTo>
                    <a:pt x="34" y="8"/>
                  </a:lnTo>
                  <a:lnTo>
                    <a:pt x="30" y="4"/>
                  </a:lnTo>
                  <a:lnTo>
                    <a:pt x="30" y="4"/>
                  </a:lnTo>
                  <a:lnTo>
                    <a:pt x="30" y="4"/>
                  </a:lnTo>
                  <a:lnTo>
                    <a:pt x="26" y="0"/>
                  </a:lnTo>
                  <a:lnTo>
                    <a:pt x="22" y="0"/>
                  </a:lnTo>
                  <a:lnTo>
                    <a:pt x="18" y="0"/>
                  </a:lnTo>
                  <a:lnTo>
                    <a:pt x="14" y="4"/>
                  </a:lnTo>
                  <a:lnTo>
                    <a:pt x="2" y="14"/>
                  </a:lnTo>
                  <a:lnTo>
                    <a:pt x="2" y="14"/>
                  </a:lnTo>
                  <a:lnTo>
                    <a:pt x="0" y="18"/>
                  </a:lnTo>
                  <a:lnTo>
                    <a:pt x="0" y="22"/>
                  </a:lnTo>
                  <a:lnTo>
                    <a:pt x="0" y="28"/>
                  </a:lnTo>
                  <a:lnTo>
                    <a:pt x="2" y="32"/>
                  </a:lnTo>
                  <a:lnTo>
                    <a:pt x="2" y="32"/>
                  </a:lnTo>
                  <a:lnTo>
                    <a:pt x="2" y="32"/>
                  </a:lnTo>
                  <a:lnTo>
                    <a:pt x="6" y="34"/>
                  </a:lnTo>
                  <a:lnTo>
                    <a:pt x="12" y="34"/>
                  </a:lnTo>
                  <a:lnTo>
                    <a:pt x="16" y="34"/>
                  </a:lnTo>
                  <a:lnTo>
                    <a:pt x="20" y="32"/>
                  </a:lnTo>
                  <a:lnTo>
                    <a:pt x="3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9" name="Freeform 450"/>
            <p:cNvSpPr>
              <a:spLocks/>
            </p:cNvSpPr>
            <p:nvPr/>
          </p:nvSpPr>
          <p:spPr bwMode="auto">
            <a:xfrm>
              <a:off x="655638" y="573088"/>
              <a:ext cx="190500" cy="120650"/>
            </a:xfrm>
            <a:custGeom>
              <a:avLst/>
              <a:gdLst/>
              <a:ahLst/>
              <a:cxnLst>
                <a:cxn ang="0">
                  <a:pos x="28" y="76"/>
                </a:cxn>
                <a:cxn ang="0">
                  <a:pos x="28" y="76"/>
                </a:cxn>
                <a:cxn ang="0">
                  <a:pos x="26" y="68"/>
                </a:cxn>
                <a:cxn ang="0">
                  <a:pos x="24" y="60"/>
                </a:cxn>
                <a:cxn ang="0">
                  <a:pos x="24" y="60"/>
                </a:cxn>
                <a:cxn ang="0">
                  <a:pos x="24" y="52"/>
                </a:cxn>
                <a:cxn ang="0">
                  <a:pos x="26" y="46"/>
                </a:cxn>
                <a:cxn ang="0">
                  <a:pos x="30" y="40"/>
                </a:cxn>
                <a:cxn ang="0">
                  <a:pos x="34" y="34"/>
                </a:cxn>
                <a:cxn ang="0">
                  <a:pos x="40" y="30"/>
                </a:cxn>
                <a:cxn ang="0">
                  <a:pos x="46" y="26"/>
                </a:cxn>
                <a:cxn ang="0">
                  <a:pos x="52" y="24"/>
                </a:cxn>
                <a:cxn ang="0">
                  <a:pos x="60" y="24"/>
                </a:cxn>
                <a:cxn ang="0">
                  <a:pos x="60" y="24"/>
                </a:cxn>
                <a:cxn ang="0">
                  <a:pos x="68" y="24"/>
                </a:cxn>
                <a:cxn ang="0">
                  <a:pos x="74" y="26"/>
                </a:cxn>
                <a:cxn ang="0">
                  <a:pos x="80" y="30"/>
                </a:cxn>
                <a:cxn ang="0">
                  <a:pos x="86" y="34"/>
                </a:cxn>
                <a:cxn ang="0">
                  <a:pos x="90" y="40"/>
                </a:cxn>
                <a:cxn ang="0">
                  <a:pos x="94" y="46"/>
                </a:cxn>
                <a:cxn ang="0">
                  <a:pos x="96" y="52"/>
                </a:cxn>
                <a:cxn ang="0">
                  <a:pos x="96" y="60"/>
                </a:cxn>
                <a:cxn ang="0">
                  <a:pos x="96" y="60"/>
                </a:cxn>
                <a:cxn ang="0">
                  <a:pos x="94" y="68"/>
                </a:cxn>
                <a:cxn ang="0">
                  <a:pos x="92" y="76"/>
                </a:cxn>
                <a:cxn ang="0">
                  <a:pos x="118" y="76"/>
                </a:cxn>
                <a:cxn ang="0">
                  <a:pos x="118" y="76"/>
                </a:cxn>
                <a:cxn ang="0">
                  <a:pos x="120" y="60"/>
                </a:cxn>
                <a:cxn ang="0">
                  <a:pos x="120" y="60"/>
                </a:cxn>
                <a:cxn ang="0">
                  <a:pos x="118" y="48"/>
                </a:cxn>
                <a:cxn ang="0">
                  <a:pos x="116" y="36"/>
                </a:cxn>
                <a:cxn ang="0">
                  <a:pos x="110" y="26"/>
                </a:cxn>
                <a:cxn ang="0">
                  <a:pos x="102" y="18"/>
                </a:cxn>
                <a:cxn ang="0">
                  <a:pos x="94" y="10"/>
                </a:cxn>
                <a:cxn ang="0">
                  <a:pos x="84" y="4"/>
                </a:cxn>
                <a:cxn ang="0">
                  <a:pos x="72" y="2"/>
                </a:cxn>
                <a:cxn ang="0">
                  <a:pos x="60" y="0"/>
                </a:cxn>
                <a:cxn ang="0">
                  <a:pos x="60" y="0"/>
                </a:cxn>
                <a:cxn ang="0">
                  <a:pos x="48" y="2"/>
                </a:cxn>
                <a:cxn ang="0">
                  <a:pos x="36" y="4"/>
                </a:cxn>
                <a:cxn ang="0">
                  <a:pos x="26" y="10"/>
                </a:cxn>
                <a:cxn ang="0">
                  <a:pos x="18" y="18"/>
                </a:cxn>
                <a:cxn ang="0">
                  <a:pos x="10" y="26"/>
                </a:cxn>
                <a:cxn ang="0">
                  <a:pos x="4" y="36"/>
                </a:cxn>
                <a:cxn ang="0">
                  <a:pos x="2" y="48"/>
                </a:cxn>
                <a:cxn ang="0">
                  <a:pos x="0" y="60"/>
                </a:cxn>
                <a:cxn ang="0">
                  <a:pos x="0" y="60"/>
                </a:cxn>
                <a:cxn ang="0">
                  <a:pos x="2" y="76"/>
                </a:cxn>
                <a:cxn ang="0">
                  <a:pos x="28" y="76"/>
                </a:cxn>
              </a:cxnLst>
              <a:rect l="0" t="0" r="r" b="b"/>
              <a:pathLst>
                <a:path w="120" h="76">
                  <a:moveTo>
                    <a:pt x="28" y="76"/>
                  </a:moveTo>
                  <a:lnTo>
                    <a:pt x="28" y="76"/>
                  </a:lnTo>
                  <a:lnTo>
                    <a:pt x="26" y="68"/>
                  </a:lnTo>
                  <a:lnTo>
                    <a:pt x="24" y="60"/>
                  </a:lnTo>
                  <a:lnTo>
                    <a:pt x="24" y="60"/>
                  </a:lnTo>
                  <a:lnTo>
                    <a:pt x="24" y="52"/>
                  </a:lnTo>
                  <a:lnTo>
                    <a:pt x="26" y="46"/>
                  </a:lnTo>
                  <a:lnTo>
                    <a:pt x="30" y="40"/>
                  </a:lnTo>
                  <a:lnTo>
                    <a:pt x="34" y="34"/>
                  </a:lnTo>
                  <a:lnTo>
                    <a:pt x="40" y="30"/>
                  </a:lnTo>
                  <a:lnTo>
                    <a:pt x="46" y="26"/>
                  </a:lnTo>
                  <a:lnTo>
                    <a:pt x="52" y="24"/>
                  </a:lnTo>
                  <a:lnTo>
                    <a:pt x="60" y="24"/>
                  </a:lnTo>
                  <a:lnTo>
                    <a:pt x="60" y="24"/>
                  </a:lnTo>
                  <a:lnTo>
                    <a:pt x="68" y="24"/>
                  </a:lnTo>
                  <a:lnTo>
                    <a:pt x="74" y="26"/>
                  </a:lnTo>
                  <a:lnTo>
                    <a:pt x="80" y="30"/>
                  </a:lnTo>
                  <a:lnTo>
                    <a:pt x="86" y="34"/>
                  </a:lnTo>
                  <a:lnTo>
                    <a:pt x="90" y="40"/>
                  </a:lnTo>
                  <a:lnTo>
                    <a:pt x="94" y="46"/>
                  </a:lnTo>
                  <a:lnTo>
                    <a:pt x="96" y="52"/>
                  </a:lnTo>
                  <a:lnTo>
                    <a:pt x="96" y="60"/>
                  </a:lnTo>
                  <a:lnTo>
                    <a:pt x="96" y="60"/>
                  </a:lnTo>
                  <a:lnTo>
                    <a:pt x="94" y="68"/>
                  </a:lnTo>
                  <a:lnTo>
                    <a:pt x="92" y="76"/>
                  </a:lnTo>
                  <a:lnTo>
                    <a:pt x="118" y="76"/>
                  </a:lnTo>
                  <a:lnTo>
                    <a:pt x="118" y="76"/>
                  </a:lnTo>
                  <a:lnTo>
                    <a:pt x="120" y="60"/>
                  </a:lnTo>
                  <a:lnTo>
                    <a:pt x="120" y="60"/>
                  </a:lnTo>
                  <a:lnTo>
                    <a:pt x="118" y="48"/>
                  </a:lnTo>
                  <a:lnTo>
                    <a:pt x="116" y="36"/>
                  </a:lnTo>
                  <a:lnTo>
                    <a:pt x="110" y="26"/>
                  </a:lnTo>
                  <a:lnTo>
                    <a:pt x="102" y="18"/>
                  </a:lnTo>
                  <a:lnTo>
                    <a:pt x="94" y="10"/>
                  </a:lnTo>
                  <a:lnTo>
                    <a:pt x="84" y="4"/>
                  </a:lnTo>
                  <a:lnTo>
                    <a:pt x="72" y="2"/>
                  </a:lnTo>
                  <a:lnTo>
                    <a:pt x="60" y="0"/>
                  </a:lnTo>
                  <a:lnTo>
                    <a:pt x="60" y="0"/>
                  </a:lnTo>
                  <a:lnTo>
                    <a:pt x="48" y="2"/>
                  </a:lnTo>
                  <a:lnTo>
                    <a:pt x="36" y="4"/>
                  </a:lnTo>
                  <a:lnTo>
                    <a:pt x="26" y="10"/>
                  </a:lnTo>
                  <a:lnTo>
                    <a:pt x="18" y="18"/>
                  </a:lnTo>
                  <a:lnTo>
                    <a:pt x="10" y="26"/>
                  </a:lnTo>
                  <a:lnTo>
                    <a:pt x="4" y="36"/>
                  </a:lnTo>
                  <a:lnTo>
                    <a:pt x="2" y="48"/>
                  </a:lnTo>
                  <a:lnTo>
                    <a:pt x="0" y="60"/>
                  </a:lnTo>
                  <a:lnTo>
                    <a:pt x="0" y="60"/>
                  </a:lnTo>
                  <a:lnTo>
                    <a:pt x="2" y="76"/>
                  </a:lnTo>
                  <a:lnTo>
                    <a:pt x="28"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Rectangle 451"/>
            <p:cNvSpPr>
              <a:spLocks noChangeArrowheads="1"/>
            </p:cNvSpPr>
            <p:nvPr/>
          </p:nvSpPr>
          <p:spPr bwMode="auto">
            <a:xfrm>
              <a:off x="560388" y="731838"/>
              <a:ext cx="3810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1" name="テキスト ボックス 40"/>
          <p:cNvSpPr txBox="1"/>
          <p:nvPr/>
        </p:nvSpPr>
        <p:spPr>
          <a:xfrm>
            <a:off x="2918525" y="3673356"/>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合格</a:t>
            </a:r>
          </a:p>
        </p:txBody>
      </p:sp>
      <p:sp>
        <p:nvSpPr>
          <p:cNvPr id="42" name="テキスト ボックス 41"/>
          <p:cNvSpPr txBox="1"/>
          <p:nvPr/>
        </p:nvSpPr>
        <p:spPr>
          <a:xfrm>
            <a:off x="2801381" y="4478564"/>
            <a:ext cx="72327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不合格</a:t>
            </a:r>
          </a:p>
        </p:txBody>
      </p:sp>
      <p:sp>
        <p:nvSpPr>
          <p:cNvPr id="43" name="右矢印 42"/>
          <p:cNvSpPr/>
          <p:nvPr/>
        </p:nvSpPr>
        <p:spPr>
          <a:xfrm rot="1634609">
            <a:off x="1591470" y="3786020"/>
            <a:ext cx="1008112"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44" name="右矢印 43"/>
          <p:cNvSpPr/>
          <p:nvPr/>
        </p:nvSpPr>
        <p:spPr>
          <a:xfrm>
            <a:off x="3563888" y="3291830"/>
            <a:ext cx="576064"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45" name="右矢印 44"/>
          <p:cNvSpPr/>
          <p:nvPr/>
        </p:nvSpPr>
        <p:spPr>
          <a:xfrm>
            <a:off x="4844789" y="3291830"/>
            <a:ext cx="576064"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46" name="Freeform 330"/>
          <p:cNvSpPr>
            <a:spLocks noEditPoints="1"/>
          </p:cNvSpPr>
          <p:nvPr/>
        </p:nvSpPr>
        <p:spPr bwMode="auto">
          <a:xfrm>
            <a:off x="5549626" y="3147814"/>
            <a:ext cx="246510" cy="41704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テキスト ボックス 46"/>
          <p:cNvSpPr txBox="1"/>
          <p:nvPr/>
        </p:nvSpPr>
        <p:spPr>
          <a:xfrm>
            <a:off x="5217361" y="3601348"/>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社員登用</a:t>
            </a:r>
          </a:p>
        </p:txBody>
      </p:sp>
      <p:sp>
        <p:nvSpPr>
          <p:cNvPr id="48" name="角丸四角形 47"/>
          <p:cNvSpPr/>
          <p:nvPr/>
        </p:nvSpPr>
        <p:spPr>
          <a:xfrm>
            <a:off x="6300192" y="2535746"/>
            <a:ext cx="2232248" cy="2396254"/>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9" name="角丸四角形 48"/>
          <p:cNvSpPr/>
          <p:nvPr/>
        </p:nvSpPr>
        <p:spPr>
          <a:xfrm>
            <a:off x="6300192" y="2535746"/>
            <a:ext cx="2232248" cy="288032"/>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mn-cs"/>
              </a:rPr>
              <a:t>社員情報</a:t>
            </a:r>
          </a:p>
        </p:txBody>
      </p:sp>
      <p:sp>
        <p:nvSpPr>
          <p:cNvPr id="50" name="右矢印 49"/>
          <p:cNvSpPr/>
          <p:nvPr/>
        </p:nvSpPr>
        <p:spPr>
          <a:xfrm>
            <a:off x="5940152" y="3291830"/>
            <a:ext cx="1080120" cy="288032"/>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51" name="Freeform 330"/>
          <p:cNvSpPr>
            <a:spLocks noEditPoints="1"/>
          </p:cNvSpPr>
          <p:nvPr/>
        </p:nvSpPr>
        <p:spPr bwMode="auto">
          <a:xfrm>
            <a:off x="7236296" y="3147814"/>
            <a:ext cx="246510" cy="41704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2" name="テキスト ボックス 51"/>
          <p:cNvSpPr txBox="1"/>
          <p:nvPr/>
        </p:nvSpPr>
        <p:spPr>
          <a:xfrm>
            <a:off x="6912260" y="357986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社員情報</a:t>
            </a:r>
          </a:p>
        </p:txBody>
      </p:sp>
      <p:sp>
        <p:nvSpPr>
          <p:cNvPr id="53" name="Freeform 354"/>
          <p:cNvSpPr>
            <a:spLocks noEditPoints="1"/>
          </p:cNvSpPr>
          <p:nvPr/>
        </p:nvSpPr>
        <p:spPr bwMode="auto">
          <a:xfrm>
            <a:off x="4195265" y="3187179"/>
            <a:ext cx="520751" cy="343163"/>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4" name="Freeform 330"/>
          <p:cNvSpPr>
            <a:spLocks noEditPoints="1"/>
          </p:cNvSpPr>
          <p:nvPr/>
        </p:nvSpPr>
        <p:spPr bwMode="auto">
          <a:xfrm>
            <a:off x="1216357" y="4107875"/>
            <a:ext cx="256392" cy="43376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55" name="グループ化 525"/>
          <p:cNvGrpSpPr/>
          <p:nvPr/>
        </p:nvGrpSpPr>
        <p:grpSpPr>
          <a:xfrm>
            <a:off x="1552209" y="4104722"/>
            <a:ext cx="427503" cy="436519"/>
            <a:chOff x="3784104" y="1923678"/>
            <a:chExt cx="381000" cy="381000"/>
          </a:xfrm>
          <a:solidFill>
            <a:srgbClr val="F9BE0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58" name="テキスト ボックス 57"/>
          <p:cNvSpPr txBox="1"/>
          <p:nvPr/>
        </p:nvSpPr>
        <p:spPr>
          <a:xfrm>
            <a:off x="3923928" y="4551970"/>
            <a:ext cx="22521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応募者データ引き継ぎ</a:t>
            </a:r>
          </a:p>
        </p:txBody>
      </p:sp>
      <p:sp>
        <p:nvSpPr>
          <p:cNvPr id="59" name="Freeform 330"/>
          <p:cNvSpPr>
            <a:spLocks noEditPoints="1"/>
          </p:cNvSpPr>
          <p:nvPr/>
        </p:nvSpPr>
        <p:spPr bwMode="auto">
          <a:xfrm>
            <a:off x="4548634" y="4087071"/>
            <a:ext cx="256392" cy="43376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60" name="グループ化 525"/>
          <p:cNvGrpSpPr/>
          <p:nvPr/>
        </p:nvGrpSpPr>
        <p:grpSpPr>
          <a:xfrm>
            <a:off x="4884486" y="4083918"/>
            <a:ext cx="427503" cy="436519"/>
            <a:chOff x="3784104" y="1923678"/>
            <a:chExt cx="381000" cy="381000"/>
          </a:xfrm>
          <a:solidFill>
            <a:srgbClr val="F9BE00"/>
          </a:solidFill>
        </p:grpSpPr>
        <p:sp>
          <p:nvSpPr>
            <p:cNvPr id="6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63" name="テキスト ボックス 62"/>
          <p:cNvSpPr txBox="1"/>
          <p:nvPr/>
        </p:nvSpPr>
        <p:spPr>
          <a:xfrm>
            <a:off x="6316287" y="4551970"/>
            <a:ext cx="22521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その他データ登録</a:t>
            </a:r>
          </a:p>
        </p:txBody>
      </p:sp>
      <p:sp>
        <p:nvSpPr>
          <p:cNvPr id="64" name="Freeform 330"/>
          <p:cNvSpPr>
            <a:spLocks noEditPoints="1"/>
          </p:cNvSpPr>
          <p:nvPr/>
        </p:nvSpPr>
        <p:spPr bwMode="auto">
          <a:xfrm>
            <a:off x="6940993" y="4051067"/>
            <a:ext cx="256392" cy="43376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65" name="グループ化 525"/>
          <p:cNvGrpSpPr/>
          <p:nvPr/>
        </p:nvGrpSpPr>
        <p:grpSpPr>
          <a:xfrm>
            <a:off x="7276845" y="4047914"/>
            <a:ext cx="427503" cy="436519"/>
            <a:chOff x="3784104" y="1923678"/>
            <a:chExt cx="381000" cy="381000"/>
          </a:xfrm>
          <a:solidFill>
            <a:srgbClr val="F9BE00"/>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387849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No.12</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72165"/>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組織改編や人事異動に関するシミュレーション機能があること</a:t>
            </a:r>
            <a:endPar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8" name="テキスト ボックス 7"/>
          <p:cNvSpPr txBox="1"/>
          <p:nvPr/>
        </p:nvSpPr>
        <p:spPr>
          <a:xfrm>
            <a:off x="251520" y="1817407"/>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シミュレーション上の組織立案、人員配置、横断的組織（作業部門）の組織改編可能です。シミュレーション</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を行った結果、採用した組織案に対して異動発令を行い、実際の組織情報として反映する事も可能です</a:t>
            </a:r>
          </a:p>
        </p:txBody>
      </p:sp>
      <p:sp>
        <p:nvSpPr>
          <p:cNvPr id="9" name="角丸四角形 8"/>
          <p:cNvSpPr/>
          <p:nvPr/>
        </p:nvSpPr>
        <p:spPr>
          <a:xfrm>
            <a:off x="4175956" y="2499742"/>
            <a:ext cx="1800200" cy="1683033"/>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 name="角丸四角形 9"/>
          <p:cNvSpPr/>
          <p:nvPr/>
        </p:nvSpPr>
        <p:spPr>
          <a:xfrm>
            <a:off x="4175956" y="2499742"/>
            <a:ext cx="1800198" cy="262966"/>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a:ln>
                  <a:noFill/>
                </a:ln>
                <a:solidFill>
                  <a:srgbClr val="FFFFFF"/>
                </a:solidFill>
                <a:effectLst/>
                <a:uLnTx/>
                <a:uFillTx/>
                <a:latin typeface="メイリオ"/>
                <a:ea typeface="メイリオ"/>
                <a:cs typeface="+mn-cs"/>
              </a:rPr>
              <a:t>組織案③</a:t>
            </a:r>
          </a:p>
        </p:txBody>
      </p:sp>
      <p:sp>
        <p:nvSpPr>
          <p:cNvPr id="11" name="角丸四角形 10"/>
          <p:cNvSpPr/>
          <p:nvPr/>
        </p:nvSpPr>
        <p:spPr>
          <a:xfrm>
            <a:off x="2231740" y="2499742"/>
            <a:ext cx="1800200" cy="1683033"/>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角丸四角形 11"/>
          <p:cNvSpPr/>
          <p:nvPr/>
        </p:nvSpPr>
        <p:spPr>
          <a:xfrm>
            <a:off x="2231740" y="2499742"/>
            <a:ext cx="1800198" cy="262966"/>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a:ln>
                  <a:noFill/>
                </a:ln>
                <a:solidFill>
                  <a:srgbClr val="FFFFFF"/>
                </a:solidFill>
                <a:effectLst/>
                <a:uLnTx/>
                <a:uFillTx/>
                <a:latin typeface="メイリオ"/>
                <a:ea typeface="メイリオ"/>
                <a:cs typeface="+mn-cs"/>
              </a:rPr>
              <a:t>組織案②</a:t>
            </a:r>
          </a:p>
        </p:txBody>
      </p:sp>
      <p:sp>
        <p:nvSpPr>
          <p:cNvPr id="13" name="角丸四角形 12"/>
          <p:cNvSpPr/>
          <p:nvPr/>
        </p:nvSpPr>
        <p:spPr>
          <a:xfrm>
            <a:off x="287524" y="2499742"/>
            <a:ext cx="1800200" cy="1683033"/>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4" name="角丸四角形 13"/>
          <p:cNvSpPr/>
          <p:nvPr/>
        </p:nvSpPr>
        <p:spPr>
          <a:xfrm>
            <a:off x="287524" y="2499742"/>
            <a:ext cx="1800198" cy="262966"/>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a:ln>
                  <a:noFill/>
                </a:ln>
                <a:solidFill>
                  <a:srgbClr val="FFFFFF"/>
                </a:solidFill>
                <a:effectLst/>
                <a:uLnTx/>
                <a:uFillTx/>
                <a:latin typeface="メイリオ"/>
                <a:ea typeface="メイリオ"/>
                <a:cs typeface="+mn-cs"/>
              </a:rPr>
              <a:t>組織案①</a:t>
            </a:r>
          </a:p>
        </p:txBody>
      </p:sp>
      <p:grpSp>
        <p:nvGrpSpPr>
          <p:cNvPr id="15" name="グループ化 212"/>
          <p:cNvGrpSpPr/>
          <p:nvPr/>
        </p:nvGrpSpPr>
        <p:grpSpPr>
          <a:xfrm>
            <a:off x="705237" y="2823778"/>
            <a:ext cx="1029093" cy="1207202"/>
            <a:chOff x="601019" y="2780928"/>
            <a:chExt cx="1533250" cy="2232248"/>
          </a:xfrm>
        </p:grpSpPr>
        <p:grpSp>
          <p:nvGrpSpPr>
            <p:cNvPr id="16" name="グループ化 115"/>
            <p:cNvGrpSpPr/>
            <p:nvPr/>
          </p:nvGrpSpPr>
          <p:grpSpPr>
            <a:xfrm>
              <a:off x="791672" y="2924944"/>
              <a:ext cx="1188040" cy="1944216"/>
              <a:chOff x="719664" y="3066124"/>
              <a:chExt cx="1188040" cy="1944216"/>
            </a:xfrm>
          </p:grpSpPr>
          <p:cxnSp>
            <p:nvCxnSpPr>
              <p:cNvPr id="27" name="直線コネクタ 26"/>
              <p:cNvCxnSpPr/>
              <p:nvPr/>
            </p:nvCxnSpPr>
            <p:spPr>
              <a:xfrm>
                <a:off x="971600" y="3426204"/>
                <a:ext cx="0" cy="1584000"/>
              </a:xfrm>
              <a:prstGeom prst="line">
                <a:avLst/>
              </a:prstGeom>
              <a:noFill/>
              <a:ln w="25400" cap="flat" cmpd="sng" algn="ctr">
                <a:solidFill>
                  <a:srgbClr val="00B0F0"/>
                </a:solidFill>
                <a:prstDash val="solid"/>
              </a:ln>
              <a:effectLst/>
            </p:spPr>
          </p:cxnSp>
          <p:cxnSp>
            <p:nvCxnSpPr>
              <p:cNvPr id="28" name="直線コネクタ 27"/>
              <p:cNvCxnSpPr/>
              <p:nvPr/>
            </p:nvCxnSpPr>
            <p:spPr>
              <a:xfrm flipH="1">
                <a:off x="719664" y="4362268"/>
                <a:ext cx="828000" cy="0"/>
              </a:xfrm>
              <a:prstGeom prst="line">
                <a:avLst/>
              </a:prstGeom>
              <a:noFill/>
              <a:ln w="25400" cap="flat" cmpd="sng" algn="ctr">
                <a:solidFill>
                  <a:srgbClr val="00B0F0"/>
                </a:solidFill>
                <a:prstDash val="solid"/>
              </a:ln>
              <a:effectLst/>
            </p:spPr>
          </p:cxnSp>
          <p:cxnSp>
            <p:nvCxnSpPr>
              <p:cNvPr id="29" name="直線コネクタ 28"/>
              <p:cNvCxnSpPr/>
              <p:nvPr/>
            </p:nvCxnSpPr>
            <p:spPr>
              <a:xfrm>
                <a:off x="1547664" y="3066124"/>
                <a:ext cx="0" cy="360000"/>
              </a:xfrm>
              <a:prstGeom prst="line">
                <a:avLst/>
              </a:prstGeom>
              <a:noFill/>
              <a:ln w="25400" cap="flat" cmpd="sng" algn="ctr">
                <a:solidFill>
                  <a:srgbClr val="00B0F0"/>
                </a:solidFill>
                <a:prstDash val="solid"/>
              </a:ln>
              <a:effectLst/>
            </p:spPr>
          </p:cxnSp>
          <p:cxnSp>
            <p:nvCxnSpPr>
              <p:cNvPr id="30" name="直線コネクタ 29"/>
              <p:cNvCxnSpPr/>
              <p:nvPr/>
            </p:nvCxnSpPr>
            <p:spPr>
              <a:xfrm flipH="1">
                <a:off x="1547664" y="3066124"/>
                <a:ext cx="360040" cy="0"/>
              </a:xfrm>
              <a:prstGeom prst="line">
                <a:avLst/>
              </a:prstGeom>
              <a:noFill/>
              <a:ln w="25400" cap="flat" cmpd="sng" algn="ctr">
                <a:solidFill>
                  <a:srgbClr val="00B0F0"/>
                </a:solidFill>
                <a:prstDash val="solid"/>
              </a:ln>
              <a:effectLst/>
            </p:spPr>
          </p:cxnSp>
          <p:cxnSp>
            <p:nvCxnSpPr>
              <p:cNvPr id="31" name="直線コネクタ 30"/>
              <p:cNvCxnSpPr/>
              <p:nvPr/>
            </p:nvCxnSpPr>
            <p:spPr>
              <a:xfrm flipH="1">
                <a:off x="971600" y="3426164"/>
                <a:ext cx="828000" cy="0"/>
              </a:xfrm>
              <a:prstGeom prst="line">
                <a:avLst/>
              </a:prstGeom>
              <a:noFill/>
              <a:ln w="25400" cap="flat" cmpd="sng" algn="ctr">
                <a:solidFill>
                  <a:srgbClr val="00B0F0"/>
                </a:solidFill>
                <a:prstDash val="solid"/>
              </a:ln>
              <a:effectLst/>
            </p:spPr>
          </p:cxnSp>
          <p:cxnSp>
            <p:nvCxnSpPr>
              <p:cNvPr id="32" name="直線コネクタ 31"/>
              <p:cNvCxnSpPr/>
              <p:nvPr/>
            </p:nvCxnSpPr>
            <p:spPr>
              <a:xfrm>
                <a:off x="1547664" y="4218252"/>
                <a:ext cx="0" cy="360000"/>
              </a:xfrm>
              <a:prstGeom prst="line">
                <a:avLst/>
              </a:prstGeom>
              <a:noFill/>
              <a:ln w="25400" cap="flat" cmpd="sng" algn="ctr">
                <a:solidFill>
                  <a:srgbClr val="00B0F0"/>
                </a:solidFill>
                <a:prstDash val="solid"/>
              </a:ln>
              <a:effectLst/>
            </p:spPr>
          </p:cxnSp>
          <p:cxnSp>
            <p:nvCxnSpPr>
              <p:cNvPr id="33" name="直線コネクタ 32"/>
              <p:cNvCxnSpPr/>
              <p:nvPr/>
            </p:nvCxnSpPr>
            <p:spPr>
              <a:xfrm flipH="1">
                <a:off x="1547664" y="4218252"/>
                <a:ext cx="360040" cy="0"/>
              </a:xfrm>
              <a:prstGeom prst="line">
                <a:avLst/>
              </a:prstGeom>
              <a:noFill/>
              <a:ln w="25400" cap="flat" cmpd="sng" algn="ctr">
                <a:solidFill>
                  <a:srgbClr val="00B0F0"/>
                </a:solidFill>
                <a:prstDash val="solid"/>
              </a:ln>
              <a:effectLst/>
            </p:spPr>
          </p:cxnSp>
          <p:cxnSp>
            <p:nvCxnSpPr>
              <p:cNvPr id="34" name="直線コネクタ 33"/>
              <p:cNvCxnSpPr/>
              <p:nvPr/>
            </p:nvCxnSpPr>
            <p:spPr>
              <a:xfrm flipH="1">
                <a:off x="1547664" y="4578292"/>
                <a:ext cx="360040" cy="0"/>
              </a:xfrm>
              <a:prstGeom prst="line">
                <a:avLst/>
              </a:prstGeom>
              <a:noFill/>
              <a:ln w="25400" cap="flat" cmpd="sng" algn="ctr">
                <a:solidFill>
                  <a:srgbClr val="00B0F0"/>
                </a:solidFill>
                <a:prstDash val="solid"/>
              </a:ln>
              <a:effectLst/>
            </p:spPr>
          </p:cxnSp>
          <p:cxnSp>
            <p:nvCxnSpPr>
              <p:cNvPr id="35" name="直線コネクタ 34"/>
              <p:cNvCxnSpPr/>
              <p:nvPr/>
            </p:nvCxnSpPr>
            <p:spPr>
              <a:xfrm>
                <a:off x="1547664" y="3426204"/>
                <a:ext cx="0" cy="360000"/>
              </a:xfrm>
              <a:prstGeom prst="line">
                <a:avLst/>
              </a:prstGeom>
              <a:noFill/>
              <a:ln w="25400" cap="flat" cmpd="sng" algn="ctr">
                <a:solidFill>
                  <a:srgbClr val="00B0F0"/>
                </a:solidFill>
                <a:prstDash val="solid"/>
              </a:ln>
              <a:effectLst/>
            </p:spPr>
          </p:cxnSp>
          <p:cxnSp>
            <p:nvCxnSpPr>
              <p:cNvPr id="36" name="直線コネクタ 35"/>
              <p:cNvCxnSpPr/>
              <p:nvPr/>
            </p:nvCxnSpPr>
            <p:spPr>
              <a:xfrm flipH="1">
                <a:off x="1547664" y="3786204"/>
                <a:ext cx="360040" cy="0"/>
              </a:xfrm>
              <a:prstGeom prst="line">
                <a:avLst/>
              </a:prstGeom>
              <a:noFill/>
              <a:ln w="25400" cap="flat" cmpd="sng" algn="ctr">
                <a:solidFill>
                  <a:srgbClr val="00B0F0"/>
                </a:solidFill>
                <a:prstDash val="solid"/>
              </a:ln>
              <a:effectLst/>
            </p:spPr>
          </p:cxnSp>
          <p:cxnSp>
            <p:nvCxnSpPr>
              <p:cNvPr id="37" name="直線コネクタ 36"/>
              <p:cNvCxnSpPr/>
              <p:nvPr/>
            </p:nvCxnSpPr>
            <p:spPr>
              <a:xfrm flipH="1">
                <a:off x="971600" y="5010340"/>
                <a:ext cx="756000" cy="0"/>
              </a:xfrm>
              <a:prstGeom prst="line">
                <a:avLst/>
              </a:prstGeom>
              <a:noFill/>
              <a:ln w="25400" cap="flat" cmpd="sng" algn="ctr">
                <a:solidFill>
                  <a:srgbClr val="00B0F0"/>
                </a:solidFill>
                <a:prstDash val="solid"/>
              </a:ln>
              <a:effectLst/>
            </p:spPr>
          </p:cxnSp>
        </p:grpSp>
        <p:sp>
          <p:nvSpPr>
            <p:cNvPr id="17" name="角丸四角形 16"/>
            <p:cNvSpPr/>
            <p:nvPr/>
          </p:nvSpPr>
          <p:spPr>
            <a:xfrm>
              <a:off x="1177083" y="314096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8" name="角丸四角形 17"/>
            <p:cNvSpPr/>
            <p:nvPr/>
          </p:nvSpPr>
          <p:spPr>
            <a:xfrm>
              <a:off x="601019" y="4077072"/>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9" name="角丸四角形 18"/>
            <p:cNvSpPr/>
            <p:nvPr/>
          </p:nvSpPr>
          <p:spPr>
            <a:xfrm>
              <a:off x="1177083" y="4077072"/>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0" name="角丸四角形 19"/>
            <p:cNvSpPr/>
            <p:nvPr/>
          </p:nvSpPr>
          <p:spPr>
            <a:xfrm>
              <a:off x="1187624" y="472514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1" name="角丸四角形 20"/>
            <p:cNvSpPr/>
            <p:nvPr/>
          </p:nvSpPr>
          <p:spPr>
            <a:xfrm>
              <a:off x="1753147" y="278092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2" name="角丸四角形 21"/>
            <p:cNvSpPr/>
            <p:nvPr/>
          </p:nvSpPr>
          <p:spPr>
            <a:xfrm>
              <a:off x="1753147" y="314096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3" name="角丸四角形 22"/>
            <p:cNvSpPr/>
            <p:nvPr/>
          </p:nvSpPr>
          <p:spPr>
            <a:xfrm>
              <a:off x="1753147" y="350100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4" name="角丸四角形 23"/>
            <p:cNvSpPr/>
            <p:nvPr/>
          </p:nvSpPr>
          <p:spPr>
            <a:xfrm>
              <a:off x="1753147" y="393305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5" name="角丸四角形 24"/>
            <p:cNvSpPr/>
            <p:nvPr/>
          </p:nvSpPr>
          <p:spPr>
            <a:xfrm>
              <a:off x="1763688" y="429309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角丸四角形 25"/>
            <p:cNvSpPr/>
            <p:nvPr/>
          </p:nvSpPr>
          <p:spPr>
            <a:xfrm>
              <a:off x="1763688" y="472514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grpSp>
      <p:grpSp>
        <p:nvGrpSpPr>
          <p:cNvPr id="38" name="グループ化 37"/>
          <p:cNvGrpSpPr/>
          <p:nvPr/>
        </p:nvGrpSpPr>
        <p:grpSpPr>
          <a:xfrm>
            <a:off x="2586033" y="2895786"/>
            <a:ext cx="1022018" cy="1164584"/>
            <a:chOff x="2483768" y="3380468"/>
            <a:chExt cx="1522709" cy="2088232"/>
          </a:xfrm>
        </p:grpSpPr>
        <p:grpSp>
          <p:nvGrpSpPr>
            <p:cNvPr id="39" name="グループ化 114"/>
            <p:cNvGrpSpPr/>
            <p:nvPr/>
          </p:nvGrpSpPr>
          <p:grpSpPr>
            <a:xfrm>
              <a:off x="2710333" y="3524484"/>
              <a:ext cx="1152128" cy="1800216"/>
              <a:chOff x="2915816" y="3138132"/>
              <a:chExt cx="1152128" cy="1800216"/>
            </a:xfrm>
          </p:grpSpPr>
          <p:cxnSp>
            <p:nvCxnSpPr>
              <p:cNvPr id="49" name="直線コネクタ 48"/>
              <p:cNvCxnSpPr/>
              <p:nvPr/>
            </p:nvCxnSpPr>
            <p:spPr>
              <a:xfrm>
                <a:off x="3131840" y="3138132"/>
                <a:ext cx="0" cy="1224000"/>
              </a:xfrm>
              <a:prstGeom prst="line">
                <a:avLst/>
              </a:prstGeom>
              <a:noFill/>
              <a:ln w="25400" cap="flat" cmpd="sng" algn="ctr">
                <a:solidFill>
                  <a:srgbClr val="00B0F0"/>
                </a:solidFill>
                <a:prstDash val="solid"/>
              </a:ln>
              <a:effectLst/>
            </p:spPr>
          </p:cxnSp>
          <p:cxnSp>
            <p:nvCxnSpPr>
              <p:cNvPr id="50" name="直線コネクタ 49"/>
              <p:cNvCxnSpPr/>
              <p:nvPr/>
            </p:nvCxnSpPr>
            <p:spPr>
              <a:xfrm flipH="1">
                <a:off x="3131904" y="4362268"/>
                <a:ext cx="576000" cy="0"/>
              </a:xfrm>
              <a:prstGeom prst="line">
                <a:avLst/>
              </a:prstGeom>
              <a:noFill/>
              <a:ln w="25400" cap="flat" cmpd="sng" algn="ctr">
                <a:solidFill>
                  <a:srgbClr val="00B0F0"/>
                </a:solidFill>
                <a:prstDash val="solid"/>
              </a:ln>
              <a:effectLst/>
            </p:spPr>
          </p:cxnSp>
          <p:cxnSp>
            <p:nvCxnSpPr>
              <p:cNvPr id="51" name="直線コネクタ 50"/>
              <p:cNvCxnSpPr/>
              <p:nvPr/>
            </p:nvCxnSpPr>
            <p:spPr>
              <a:xfrm>
                <a:off x="3707904" y="3498172"/>
                <a:ext cx="0" cy="360000"/>
              </a:xfrm>
              <a:prstGeom prst="line">
                <a:avLst/>
              </a:prstGeom>
              <a:noFill/>
              <a:ln w="25400" cap="flat" cmpd="sng" algn="ctr">
                <a:solidFill>
                  <a:srgbClr val="00B0F0"/>
                </a:solidFill>
                <a:prstDash val="solid"/>
              </a:ln>
              <a:effectLst/>
            </p:spPr>
          </p:cxnSp>
          <p:cxnSp>
            <p:nvCxnSpPr>
              <p:cNvPr id="52" name="直線コネクタ 51"/>
              <p:cNvCxnSpPr/>
              <p:nvPr/>
            </p:nvCxnSpPr>
            <p:spPr>
              <a:xfrm flipH="1">
                <a:off x="3707904" y="3498172"/>
                <a:ext cx="360040" cy="0"/>
              </a:xfrm>
              <a:prstGeom prst="line">
                <a:avLst/>
              </a:prstGeom>
              <a:noFill/>
              <a:ln w="25400" cap="flat" cmpd="sng" algn="ctr">
                <a:solidFill>
                  <a:srgbClr val="00B0F0"/>
                </a:solidFill>
                <a:prstDash val="solid"/>
              </a:ln>
              <a:effectLst/>
            </p:spPr>
          </p:cxnSp>
          <p:cxnSp>
            <p:nvCxnSpPr>
              <p:cNvPr id="53" name="直線コネクタ 52"/>
              <p:cNvCxnSpPr/>
              <p:nvPr/>
            </p:nvCxnSpPr>
            <p:spPr>
              <a:xfrm flipH="1">
                <a:off x="3707904" y="3858212"/>
                <a:ext cx="324000" cy="0"/>
              </a:xfrm>
              <a:prstGeom prst="line">
                <a:avLst/>
              </a:prstGeom>
              <a:noFill/>
              <a:ln w="25400" cap="flat" cmpd="sng" algn="ctr">
                <a:solidFill>
                  <a:srgbClr val="00B0F0"/>
                </a:solidFill>
                <a:prstDash val="solid"/>
              </a:ln>
              <a:effectLst/>
            </p:spPr>
          </p:cxnSp>
          <p:cxnSp>
            <p:nvCxnSpPr>
              <p:cNvPr id="54" name="直線コネクタ 53"/>
              <p:cNvCxnSpPr/>
              <p:nvPr/>
            </p:nvCxnSpPr>
            <p:spPr>
              <a:xfrm>
                <a:off x="3707904" y="4218252"/>
                <a:ext cx="0" cy="360000"/>
              </a:xfrm>
              <a:prstGeom prst="line">
                <a:avLst/>
              </a:prstGeom>
              <a:noFill/>
              <a:ln w="25400" cap="flat" cmpd="sng" algn="ctr">
                <a:solidFill>
                  <a:srgbClr val="00B0F0"/>
                </a:solidFill>
                <a:prstDash val="solid"/>
              </a:ln>
              <a:effectLst/>
            </p:spPr>
          </p:cxnSp>
          <p:cxnSp>
            <p:nvCxnSpPr>
              <p:cNvPr id="55" name="直線コネクタ 54"/>
              <p:cNvCxnSpPr/>
              <p:nvPr/>
            </p:nvCxnSpPr>
            <p:spPr>
              <a:xfrm flipH="1">
                <a:off x="3707904" y="4218252"/>
                <a:ext cx="360040" cy="0"/>
              </a:xfrm>
              <a:prstGeom prst="line">
                <a:avLst/>
              </a:prstGeom>
              <a:noFill/>
              <a:ln w="25400" cap="flat" cmpd="sng" algn="ctr">
                <a:solidFill>
                  <a:srgbClr val="00B0F0"/>
                </a:solidFill>
                <a:prstDash val="solid"/>
              </a:ln>
              <a:effectLst/>
            </p:spPr>
          </p:cxnSp>
          <p:cxnSp>
            <p:nvCxnSpPr>
              <p:cNvPr id="56" name="直線コネクタ 55"/>
              <p:cNvCxnSpPr/>
              <p:nvPr/>
            </p:nvCxnSpPr>
            <p:spPr>
              <a:xfrm flipH="1">
                <a:off x="3707904" y="4578292"/>
                <a:ext cx="360040" cy="0"/>
              </a:xfrm>
              <a:prstGeom prst="line">
                <a:avLst/>
              </a:prstGeom>
              <a:noFill/>
              <a:ln w="25400" cap="flat" cmpd="sng" algn="ctr">
                <a:solidFill>
                  <a:srgbClr val="00B0F0"/>
                </a:solidFill>
                <a:prstDash val="solid"/>
              </a:ln>
              <a:effectLst/>
            </p:spPr>
          </p:cxnSp>
          <p:cxnSp>
            <p:nvCxnSpPr>
              <p:cNvPr id="57" name="直線コネクタ 56"/>
              <p:cNvCxnSpPr/>
              <p:nvPr/>
            </p:nvCxnSpPr>
            <p:spPr>
              <a:xfrm>
                <a:off x="3707904" y="4290348"/>
                <a:ext cx="0" cy="648000"/>
              </a:xfrm>
              <a:prstGeom prst="line">
                <a:avLst/>
              </a:prstGeom>
              <a:noFill/>
              <a:ln w="25400" cap="flat" cmpd="sng" algn="ctr">
                <a:solidFill>
                  <a:srgbClr val="00B0F0"/>
                </a:solidFill>
                <a:prstDash val="solid"/>
              </a:ln>
              <a:effectLst/>
            </p:spPr>
          </p:cxnSp>
          <p:cxnSp>
            <p:nvCxnSpPr>
              <p:cNvPr id="58" name="直線コネクタ 57"/>
              <p:cNvCxnSpPr/>
              <p:nvPr/>
            </p:nvCxnSpPr>
            <p:spPr>
              <a:xfrm flipH="1">
                <a:off x="3707904" y="4938332"/>
                <a:ext cx="360040" cy="0"/>
              </a:xfrm>
              <a:prstGeom prst="line">
                <a:avLst/>
              </a:prstGeom>
              <a:noFill/>
              <a:ln w="25400" cap="flat" cmpd="sng" algn="ctr">
                <a:solidFill>
                  <a:srgbClr val="00B0F0"/>
                </a:solidFill>
                <a:prstDash val="solid"/>
              </a:ln>
              <a:effectLst/>
            </p:spPr>
          </p:cxnSp>
          <p:cxnSp>
            <p:nvCxnSpPr>
              <p:cNvPr id="59" name="直線コネクタ 58"/>
              <p:cNvCxnSpPr/>
              <p:nvPr/>
            </p:nvCxnSpPr>
            <p:spPr>
              <a:xfrm flipH="1">
                <a:off x="2915816" y="3642188"/>
                <a:ext cx="792000" cy="0"/>
              </a:xfrm>
              <a:prstGeom prst="line">
                <a:avLst/>
              </a:prstGeom>
              <a:noFill/>
              <a:ln w="25400" cap="flat" cmpd="sng" algn="ctr">
                <a:solidFill>
                  <a:srgbClr val="00B0F0"/>
                </a:solidFill>
                <a:prstDash val="solid"/>
              </a:ln>
              <a:effectLst/>
            </p:spPr>
          </p:cxnSp>
          <p:cxnSp>
            <p:nvCxnSpPr>
              <p:cNvPr id="60" name="直線コネクタ 59"/>
              <p:cNvCxnSpPr/>
              <p:nvPr/>
            </p:nvCxnSpPr>
            <p:spPr>
              <a:xfrm flipH="1">
                <a:off x="3131840" y="3138132"/>
                <a:ext cx="468000" cy="0"/>
              </a:xfrm>
              <a:prstGeom prst="line">
                <a:avLst/>
              </a:prstGeom>
              <a:noFill/>
              <a:ln w="25400" cap="flat" cmpd="sng" algn="ctr">
                <a:solidFill>
                  <a:srgbClr val="00B0F0"/>
                </a:solidFill>
                <a:prstDash val="solid"/>
              </a:ln>
              <a:effectLst/>
            </p:spPr>
          </p:cxnSp>
        </p:grpSp>
        <p:sp>
          <p:nvSpPr>
            <p:cNvPr id="40" name="角丸四角形 39"/>
            <p:cNvSpPr/>
            <p:nvPr/>
          </p:nvSpPr>
          <p:spPr>
            <a:xfrm>
              <a:off x="2483768" y="388452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1" name="角丸四角形 40"/>
            <p:cNvSpPr/>
            <p:nvPr/>
          </p:nvSpPr>
          <p:spPr>
            <a:xfrm>
              <a:off x="3070373" y="338046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2" name="角丸四角形 41"/>
            <p:cNvSpPr/>
            <p:nvPr/>
          </p:nvSpPr>
          <p:spPr>
            <a:xfrm>
              <a:off x="3059832" y="388452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3" name="角丸四角形 42"/>
            <p:cNvSpPr/>
            <p:nvPr/>
          </p:nvSpPr>
          <p:spPr>
            <a:xfrm>
              <a:off x="3059832" y="4604604"/>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4" name="角丸四角形 43"/>
            <p:cNvSpPr/>
            <p:nvPr/>
          </p:nvSpPr>
          <p:spPr>
            <a:xfrm>
              <a:off x="3635896" y="374050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5" name="角丸四角形 44"/>
            <p:cNvSpPr/>
            <p:nvPr/>
          </p:nvSpPr>
          <p:spPr>
            <a:xfrm>
              <a:off x="3635896" y="410054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6" name="角丸四角形 45"/>
            <p:cNvSpPr/>
            <p:nvPr/>
          </p:nvSpPr>
          <p:spPr>
            <a:xfrm>
              <a:off x="3635896" y="446058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7" name="角丸四角形 46"/>
            <p:cNvSpPr/>
            <p:nvPr/>
          </p:nvSpPr>
          <p:spPr>
            <a:xfrm>
              <a:off x="3635896" y="482062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8" name="角丸四角形 47"/>
            <p:cNvSpPr/>
            <p:nvPr/>
          </p:nvSpPr>
          <p:spPr>
            <a:xfrm>
              <a:off x="3635896" y="5180668"/>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grpSp>
      <p:grpSp>
        <p:nvGrpSpPr>
          <p:cNvPr id="61" name="グループ化 211"/>
          <p:cNvGrpSpPr/>
          <p:nvPr/>
        </p:nvGrpSpPr>
        <p:grpSpPr>
          <a:xfrm>
            <a:off x="4532202" y="2823778"/>
            <a:ext cx="1029093" cy="1249821"/>
            <a:chOff x="4427984" y="2852936"/>
            <a:chExt cx="1533250" cy="2304256"/>
          </a:xfrm>
        </p:grpSpPr>
        <p:grpSp>
          <p:nvGrpSpPr>
            <p:cNvPr id="62" name="グループ化 113"/>
            <p:cNvGrpSpPr/>
            <p:nvPr/>
          </p:nvGrpSpPr>
          <p:grpSpPr>
            <a:xfrm>
              <a:off x="4618637" y="2996952"/>
              <a:ext cx="1188040" cy="2016224"/>
              <a:chOff x="5040144" y="3066124"/>
              <a:chExt cx="1188040" cy="2016224"/>
            </a:xfrm>
          </p:grpSpPr>
          <p:cxnSp>
            <p:nvCxnSpPr>
              <p:cNvPr id="73" name="直線コネクタ 72"/>
              <p:cNvCxnSpPr/>
              <p:nvPr/>
            </p:nvCxnSpPr>
            <p:spPr>
              <a:xfrm>
                <a:off x="5292080" y="3210140"/>
                <a:ext cx="0" cy="1872000"/>
              </a:xfrm>
              <a:prstGeom prst="line">
                <a:avLst/>
              </a:prstGeom>
              <a:noFill/>
              <a:ln w="25400" cap="flat" cmpd="sng" algn="ctr">
                <a:solidFill>
                  <a:srgbClr val="00B0F0"/>
                </a:solidFill>
                <a:prstDash val="solid"/>
              </a:ln>
              <a:effectLst/>
            </p:spPr>
          </p:cxnSp>
          <p:cxnSp>
            <p:nvCxnSpPr>
              <p:cNvPr id="74" name="直線コネクタ 73"/>
              <p:cNvCxnSpPr/>
              <p:nvPr/>
            </p:nvCxnSpPr>
            <p:spPr>
              <a:xfrm flipH="1">
                <a:off x="5040144" y="4362268"/>
                <a:ext cx="828000" cy="0"/>
              </a:xfrm>
              <a:prstGeom prst="line">
                <a:avLst/>
              </a:prstGeom>
              <a:noFill/>
              <a:ln w="25400" cap="flat" cmpd="sng" algn="ctr">
                <a:solidFill>
                  <a:srgbClr val="00B0F0"/>
                </a:solidFill>
                <a:prstDash val="solid"/>
              </a:ln>
              <a:effectLst/>
            </p:spPr>
          </p:cxnSp>
          <p:cxnSp>
            <p:nvCxnSpPr>
              <p:cNvPr id="75" name="直線コネクタ 74"/>
              <p:cNvCxnSpPr/>
              <p:nvPr/>
            </p:nvCxnSpPr>
            <p:spPr>
              <a:xfrm>
                <a:off x="5868144" y="3066124"/>
                <a:ext cx="0" cy="360000"/>
              </a:xfrm>
              <a:prstGeom prst="line">
                <a:avLst/>
              </a:prstGeom>
              <a:noFill/>
              <a:ln w="25400" cap="flat" cmpd="sng" algn="ctr">
                <a:solidFill>
                  <a:srgbClr val="00B0F0"/>
                </a:solidFill>
                <a:prstDash val="solid"/>
              </a:ln>
              <a:effectLst/>
            </p:spPr>
          </p:cxnSp>
          <p:cxnSp>
            <p:nvCxnSpPr>
              <p:cNvPr id="76" name="直線コネクタ 75"/>
              <p:cNvCxnSpPr/>
              <p:nvPr/>
            </p:nvCxnSpPr>
            <p:spPr>
              <a:xfrm flipH="1">
                <a:off x="5868144" y="3066124"/>
                <a:ext cx="360040" cy="0"/>
              </a:xfrm>
              <a:prstGeom prst="line">
                <a:avLst/>
              </a:prstGeom>
              <a:noFill/>
              <a:ln w="25400" cap="flat" cmpd="sng" algn="ctr">
                <a:solidFill>
                  <a:srgbClr val="00B0F0"/>
                </a:solidFill>
                <a:prstDash val="solid"/>
              </a:ln>
              <a:effectLst/>
            </p:spPr>
          </p:cxnSp>
          <p:cxnSp>
            <p:nvCxnSpPr>
              <p:cNvPr id="77" name="直線コネクタ 76"/>
              <p:cNvCxnSpPr/>
              <p:nvPr/>
            </p:nvCxnSpPr>
            <p:spPr>
              <a:xfrm flipH="1">
                <a:off x="5868144" y="3426164"/>
                <a:ext cx="324000" cy="0"/>
              </a:xfrm>
              <a:prstGeom prst="line">
                <a:avLst/>
              </a:prstGeom>
              <a:noFill/>
              <a:ln w="25400" cap="flat" cmpd="sng" algn="ctr">
                <a:solidFill>
                  <a:srgbClr val="00B0F0"/>
                </a:solidFill>
                <a:prstDash val="solid"/>
              </a:ln>
              <a:effectLst/>
            </p:spPr>
          </p:cxnSp>
          <p:cxnSp>
            <p:nvCxnSpPr>
              <p:cNvPr id="78" name="直線コネクタ 77"/>
              <p:cNvCxnSpPr/>
              <p:nvPr/>
            </p:nvCxnSpPr>
            <p:spPr>
              <a:xfrm>
                <a:off x="5868144" y="4002228"/>
                <a:ext cx="0" cy="720000"/>
              </a:xfrm>
              <a:prstGeom prst="line">
                <a:avLst/>
              </a:prstGeom>
              <a:noFill/>
              <a:ln w="25400" cap="flat" cmpd="sng" algn="ctr">
                <a:solidFill>
                  <a:srgbClr val="00B0F0"/>
                </a:solidFill>
                <a:prstDash val="solid"/>
              </a:ln>
              <a:effectLst/>
            </p:spPr>
          </p:cxnSp>
          <p:cxnSp>
            <p:nvCxnSpPr>
              <p:cNvPr id="79" name="直線コネクタ 78"/>
              <p:cNvCxnSpPr/>
              <p:nvPr/>
            </p:nvCxnSpPr>
            <p:spPr>
              <a:xfrm flipH="1">
                <a:off x="5868144" y="4362268"/>
                <a:ext cx="360040" cy="0"/>
              </a:xfrm>
              <a:prstGeom prst="line">
                <a:avLst/>
              </a:prstGeom>
              <a:noFill/>
              <a:ln w="25400" cap="flat" cmpd="sng" algn="ctr">
                <a:solidFill>
                  <a:srgbClr val="00B0F0"/>
                </a:solidFill>
                <a:prstDash val="solid"/>
              </a:ln>
              <a:effectLst/>
            </p:spPr>
          </p:cxnSp>
          <p:cxnSp>
            <p:nvCxnSpPr>
              <p:cNvPr id="80" name="直線コネクタ 79"/>
              <p:cNvCxnSpPr/>
              <p:nvPr/>
            </p:nvCxnSpPr>
            <p:spPr>
              <a:xfrm flipH="1">
                <a:off x="5868144" y="4722308"/>
                <a:ext cx="360040" cy="0"/>
              </a:xfrm>
              <a:prstGeom prst="line">
                <a:avLst/>
              </a:prstGeom>
              <a:noFill/>
              <a:ln w="25400" cap="flat" cmpd="sng" algn="ctr">
                <a:solidFill>
                  <a:srgbClr val="00B0F0"/>
                </a:solidFill>
                <a:prstDash val="solid"/>
              </a:ln>
              <a:effectLst/>
            </p:spPr>
          </p:cxnSp>
          <p:cxnSp>
            <p:nvCxnSpPr>
              <p:cNvPr id="81" name="直線コネクタ 80"/>
              <p:cNvCxnSpPr/>
              <p:nvPr/>
            </p:nvCxnSpPr>
            <p:spPr>
              <a:xfrm flipH="1">
                <a:off x="5292080" y="5082348"/>
                <a:ext cx="504000" cy="0"/>
              </a:xfrm>
              <a:prstGeom prst="line">
                <a:avLst/>
              </a:prstGeom>
              <a:noFill/>
              <a:ln w="25400" cap="flat" cmpd="sng" algn="ctr">
                <a:solidFill>
                  <a:srgbClr val="00B0F0"/>
                </a:solidFill>
                <a:prstDash val="solid"/>
              </a:ln>
              <a:effectLst/>
            </p:spPr>
          </p:cxnSp>
          <p:cxnSp>
            <p:nvCxnSpPr>
              <p:cNvPr id="82" name="直線コネクタ 81"/>
              <p:cNvCxnSpPr/>
              <p:nvPr/>
            </p:nvCxnSpPr>
            <p:spPr>
              <a:xfrm flipH="1">
                <a:off x="5292144" y="3210140"/>
                <a:ext cx="576000" cy="0"/>
              </a:xfrm>
              <a:prstGeom prst="line">
                <a:avLst/>
              </a:prstGeom>
              <a:noFill/>
              <a:ln w="25400" cap="flat" cmpd="sng" algn="ctr">
                <a:solidFill>
                  <a:srgbClr val="00B0F0"/>
                </a:solidFill>
                <a:prstDash val="solid"/>
              </a:ln>
              <a:effectLst/>
            </p:spPr>
          </p:cxnSp>
          <p:cxnSp>
            <p:nvCxnSpPr>
              <p:cNvPr id="83" name="直線コネクタ 82"/>
              <p:cNvCxnSpPr/>
              <p:nvPr/>
            </p:nvCxnSpPr>
            <p:spPr>
              <a:xfrm flipH="1">
                <a:off x="5292080" y="3786204"/>
                <a:ext cx="468000" cy="0"/>
              </a:xfrm>
              <a:prstGeom prst="line">
                <a:avLst/>
              </a:prstGeom>
              <a:noFill/>
              <a:ln w="25400" cap="flat" cmpd="sng" algn="ctr">
                <a:solidFill>
                  <a:srgbClr val="00B0F0"/>
                </a:solidFill>
                <a:prstDash val="solid"/>
              </a:ln>
              <a:effectLst/>
            </p:spPr>
          </p:cxnSp>
          <p:cxnSp>
            <p:nvCxnSpPr>
              <p:cNvPr id="84" name="直線コネクタ 83"/>
              <p:cNvCxnSpPr/>
              <p:nvPr/>
            </p:nvCxnSpPr>
            <p:spPr>
              <a:xfrm flipH="1">
                <a:off x="5868144" y="4002228"/>
                <a:ext cx="360040" cy="0"/>
              </a:xfrm>
              <a:prstGeom prst="line">
                <a:avLst/>
              </a:prstGeom>
              <a:noFill/>
              <a:ln w="25400" cap="flat" cmpd="sng" algn="ctr">
                <a:solidFill>
                  <a:srgbClr val="00B0F0"/>
                </a:solidFill>
                <a:prstDash val="solid"/>
              </a:ln>
              <a:effectLst/>
            </p:spPr>
          </p:cxnSp>
        </p:grpSp>
        <p:sp>
          <p:nvSpPr>
            <p:cNvPr id="63" name="角丸四角形 62"/>
            <p:cNvSpPr/>
            <p:nvPr/>
          </p:nvSpPr>
          <p:spPr>
            <a:xfrm>
              <a:off x="4427984" y="414908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4" name="角丸四角形 63"/>
            <p:cNvSpPr/>
            <p:nvPr/>
          </p:nvSpPr>
          <p:spPr>
            <a:xfrm>
              <a:off x="5004048" y="2996952"/>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5" name="角丸四角形 64"/>
            <p:cNvSpPr/>
            <p:nvPr/>
          </p:nvSpPr>
          <p:spPr>
            <a:xfrm>
              <a:off x="5004048" y="357301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6" name="角丸四角形 65"/>
            <p:cNvSpPr/>
            <p:nvPr/>
          </p:nvSpPr>
          <p:spPr>
            <a:xfrm>
              <a:off x="5004048" y="414908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7" name="角丸四角形 66"/>
            <p:cNvSpPr/>
            <p:nvPr/>
          </p:nvSpPr>
          <p:spPr>
            <a:xfrm>
              <a:off x="5014589" y="486916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8" name="角丸四角形 67"/>
            <p:cNvSpPr/>
            <p:nvPr/>
          </p:nvSpPr>
          <p:spPr>
            <a:xfrm>
              <a:off x="5580112" y="285293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9" name="角丸四角形 68"/>
            <p:cNvSpPr/>
            <p:nvPr/>
          </p:nvSpPr>
          <p:spPr>
            <a:xfrm>
              <a:off x="5590653" y="3212976"/>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0" name="角丸四角形 69"/>
            <p:cNvSpPr/>
            <p:nvPr/>
          </p:nvSpPr>
          <p:spPr>
            <a:xfrm>
              <a:off x="5590653" y="378904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1" name="角丸四角形 70"/>
            <p:cNvSpPr/>
            <p:nvPr/>
          </p:nvSpPr>
          <p:spPr>
            <a:xfrm>
              <a:off x="5590653" y="414908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2" name="角丸四角形 71"/>
            <p:cNvSpPr/>
            <p:nvPr/>
          </p:nvSpPr>
          <p:spPr>
            <a:xfrm>
              <a:off x="5580112" y="4509120"/>
              <a:ext cx="370581" cy="288032"/>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grpSp>
      <p:grpSp>
        <p:nvGrpSpPr>
          <p:cNvPr id="85" name="グループ化 101"/>
          <p:cNvGrpSpPr/>
          <p:nvPr/>
        </p:nvGrpSpPr>
        <p:grpSpPr>
          <a:xfrm>
            <a:off x="575556" y="4263938"/>
            <a:ext cx="5110021" cy="693770"/>
            <a:chOff x="467544" y="5490923"/>
            <a:chExt cx="5706000" cy="962413"/>
          </a:xfrm>
        </p:grpSpPr>
        <p:sp>
          <p:nvSpPr>
            <p:cNvPr id="86" name="角丸四角形 85"/>
            <p:cNvSpPr/>
            <p:nvPr/>
          </p:nvSpPr>
          <p:spPr>
            <a:xfrm>
              <a:off x="467544" y="5517232"/>
              <a:ext cx="5688632" cy="936104"/>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87" name="角丸四角形 86"/>
            <p:cNvSpPr/>
            <p:nvPr/>
          </p:nvSpPr>
          <p:spPr>
            <a:xfrm>
              <a:off x="467544" y="5490923"/>
              <a:ext cx="5706000" cy="338060"/>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人　員　配　置　案</a:t>
              </a:r>
            </a:p>
          </p:txBody>
        </p:sp>
        <p:sp>
          <p:nvSpPr>
            <p:cNvPr id="88" name="Freeform 330"/>
            <p:cNvSpPr>
              <a:spLocks noEditPoints="1"/>
            </p:cNvSpPr>
            <p:nvPr/>
          </p:nvSpPr>
          <p:spPr bwMode="auto">
            <a:xfrm>
              <a:off x="1043608"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9" name="Freeform 330"/>
            <p:cNvSpPr>
              <a:spLocks noEditPoints="1"/>
            </p:cNvSpPr>
            <p:nvPr/>
          </p:nvSpPr>
          <p:spPr bwMode="auto">
            <a:xfrm>
              <a:off x="1439838"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Freeform 330"/>
            <p:cNvSpPr>
              <a:spLocks noEditPoints="1"/>
            </p:cNvSpPr>
            <p:nvPr/>
          </p:nvSpPr>
          <p:spPr bwMode="auto">
            <a:xfrm>
              <a:off x="1835696"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Freeform 330"/>
            <p:cNvSpPr>
              <a:spLocks noEditPoints="1"/>
            </p:cNvSpPr>
            <p:nvPr/>
          </p:nvSpPr>
          <p:spPr bwMode="auto">
            <a:xfrm>
              <a:off x="2231926"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330"/>
            <p:cNvSpPr>
              <a:spLocks noEditPoints="1"/>
            </p:cNvSpPr>
            <p:nvPr/>
          </p:nvSpPr>
          <p:spPr bwMode="auto">
            <a:xfrm>
              <a:off x="2627784"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Freeform 330"/>
            <p:cNvSpPr>
              <a:spLocks noEditPoints="1"/>
            </p:cNvSpPr>
            <p:nvPr/>
          </p:nvSpPr>
          <p:spPr bwMode="auto">
            <a:xfrm>
              <a:off x="3024014"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Freeform 330"/>
            <p:cNvSpPr>
              <a:spLocks noEditPoints="1"/>
            </p:cNvSpPr>
            <p:nvPr/>
          </p:nvSpPr>
          <p:spPr bwMode="auto">
            <a:xfrm>
              <a:off x="3419872"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5" name="Freeform 330"/>
            <p:cNvSpPr>
              <a:spLocks noEditPoints="1"/>
            </p:cNvSpPr>
            <p:nvPr/>
          </p:nvSpPr>
          <p:spPr bwMode="auto">
            <a:xfrm>
              <a:off x="3816102"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6" name="Freeform 330"/>
            <p:cNvSpPr>
              <a:spLocks noEditPoints="1"/>
            </p:cNvSpPr>
            <p:nvPr/>
          </p:nvSpPr>
          <p:spPr bwMode="auto">
            <a:xfrm>
              <a:off x="4211960"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7" name="Freeform 330"/>
            <p:cNvSpPr>
              <a:spLocks noEditPoints="1"/>
            </p:cNvSpPr>
            <p:nvPr/>
          </p:nvSpPr>
          <p:spPr bwMode="auto">
            <a:xfrm>
              <a:off x="4608190"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8" name="Freeform 330"/>
            <p:cNvSpPr>
              <a:spLocks noEditPoints="1"/>
            </p:cNvSpPr>
            <p:nvPr/>
          </p:nvSpPr>
          <p:spPr bwMode="auto">
            <a:xfrm>
              <a:off x="5004048"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9" name="Freeform 330"/>
            <p:cNvSpPr>
              <a:spLocks noEditPoints="1"/>
            </p:cNvSpPr>
            <p:nvPr/>
          </p:nvSpPr>
          <p:spPr bwMode="auto">
            <a:xfrm>
              <a:off x="5400278" y="5844753"/>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00" name="右矢印 99"/>
          <p:cNvSpPr/>
          <p:nvPr/>
        </p:nvSpPr>
        <p:spPr>
          <a:xfrm rot="16200000">
            <a:off x="5164153" y="4011728"/>
            <a:ext cx="180020" cy="28420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01" name="右矢印 100"/>
          <p:cNvSpPr/>
          <p:nvPr/>
        </p:nvSpPr>
        <p:spPr>
          <a:xfrm rot="16200000">
            <a:off x="3039916" y="4011728"/>
            <a:ext cx="180020" cy="28420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02" name="右矢印 101"/>
          <p:cNvSpPr/>
          <p:nvPr/>
        </p:nvSpPr>
        <p:spPr>
          <a:xfrm rot="16200000">
            <a:off x="1095701" y="4011728"/>
            <a:ext cx="180020" cy="28420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grpSp>
        <p:nvGrpSpPr>
          <p:cNvPr id="129" name="グループ化 128"/>
          <p:cNvGrpSpPr/>
          <p:nvPr/>
        </p:nvGrpSpPr>
        <p:grpSpPr>
          <a:xfrm>
            <a:off x="4621769" y="2863191"/>
            <a:ext cx="1107996" cy="1200329"/>
            <a:chOff x="4730926" y="2761893"/>
            <a:chExt cx="1107996" cy="1200329"/>
          </a:xfrm>
        </p:grpSpPr>
        <p:sp>
          <p:nvSpPr>
            <p:cNvPr id="104" name="正方形/長方形 103"/>
            <p:cNvSpPr/>
            <p:nvPr/>
          </p:nvSpPr>
          <p:spPr>
            <a:xfrm rot="19714798">
              <a:off x="4730926" y="2761893"/>
              <a:ext cx="1107996"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200" b="1" i="0" u="none" strike="noStrike" kern="0" cap="all" spc="0" normalizeH="0" baseline="0" noProof="0">
                  <a:ln w="9000" cmpd="sng">
                    <a:solidFill>
                      <a:srgbClr val="B91B17">
                        <a:shade val="50000"/>
                        <a:satMod val="120000"/>
                      </a:srgbClr>
                    </a:solidFill>
                    <a:prstDash val="solid"/>
                  </a:ln>
                  <a:gradFill>
                    <a:gsLst>
                      <a:gs pos="0">
                        <a:srgbClr val="B91B17">
                          <a:shade val="20000"/>
                          <a:satMod val="245000"/>
                        </a:srgbClr>
                      </a:gs>
                      <a:gs pos="43000">
                        <a:srgbClr val="B91B17">
                          <a:satMod val="255000"/>
                        </a:srgbClr>
                      </a:gs>
                      <a:gs pos="48000">
                        <a:srgbClr val="B91B17">
                          <a:shade val="85000"/>
                          <a:satMod val="255000"/>
                        </a:srgbClr>
                      </a:gs>
                      <a:gs pos="100000">
                        <a:srgbClr val="B91B17">
                          <a:shade val="20000"/>
                          <a:satMod val="245000"/>
                        </a:srgbClr>
                      </a:gs>
                    </a:gsLst>
                    <a:lin ang="5400000"/>
                  </a:gradFill>
                  <a:effectLst/>
                  <a:uLnTx/>
                  <a:uFillTx/>
                  <a:latin typeface="メイリオ"/>
                  <a:ea typeface="メイリオ"/>
                  <a:cs typeface="+mn-cs"/>
                </a:rPr>
                <a:t>○</a:t>
              </a:r>
            </a:p>
          </p:txBody>
        </p:sp>
        <p:sp>
          <p:nvSpPr>
            <p:cNvPr id="105" name="正方形/長方形 104"/>
            <p:cNvSpPr/>
            <p:nvPr/>
          </p:nvSpPr>
          <p:spPr>
            <a:xfrm rot="19714798">
              <a:off x="4857637" y="3070511"/>
              <a:ext cx="800219"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all" spc="0" normalizeH="0" baseline="0" noProof="0">
                  <a:ln w="9000" cmpd="sng">
                    <a:solidFill>
                      <a:srgbClr val="B91B17">
                        <a:shade val="50000"/>
                        <a:satMod val="120000"/>
                      </a:srgbClr>
                    </a:solidFill>
                    <a:prstDash val="solid"/>
                  </a:ln>
                  <a:gradFill>
                    <a:gsLst>
                      <a:gs pos="0">
                        <a:srgbClr val="B91B17">
                          <a:shade val="20000"/>
                          <a:satMod val="245000"/>
                        </a:srgbClr>
                      </a:gs>
                      <a:gs pos="43000">
                        <a:srgbClr val="B91B17">
                          <a:satMod val="255000"/>
                        </a:srgbClr>
                      </a:gs>
                      <a:gs pos="48000">
                        <a:srgbClr val="B91B17">
                          <a:shade val="85000"/>
                          <a:satMod val="255000"/>
                        </a:srgbClr>
                      </a:gs>
                      <a:gs pos="100000">
                        <a:srgbClr val="B91B17">
                          <a:shade val="20000"/>
                          <a:satMod val="245000"/>
                        </a:srgbClr>
                      </a:gs>
                    </a:gsLst>
                    <a:lin ang="5400000"/>
                  </a:gradFill>
                  <a:effectLst/>
                  <a:uLnTx/>
                  <a:uFillTx/>
                  <a:latin typeface="メイリオ"/>
                  <a:ea typeface="メイリオ"/>
                  <a:cs typeface="+mn-cs"/>
                </a:rPr>
                <a:t>採用</a:t>
              </a:r>
              <a:endParaRPr kumimoji="0" lang="ja-JP" altLang="en-US" sz="3600" b="1" i="0" u="none" strike="noStrike" kern="0" cap="all" spc="0" normalizeH="0" baseline="0" noProof="0">
                <a:ln w="9000" cmpd="sng">
                  <a:solidFill>
                    <a:srgbClr val="B91B17">
                      <a:shade val="50000"/>
                      <a:satMod val="120000"/>
                    </a:srgbClr>
                  </a:solidFill>
                  <a:prstDash val="solid"/>
                </a:ln>
                <a:gradFill>
                  <a:gsLst>
                    <a:gs pos="0">
                      <a:srgbClr val="B91B17">
                        <a:shade val="20000"/>
                        <a:satMod val="245000"/>
                      </a:srgbClr>
                    </a:gs>
                    <a:gs pos="43000">
                      <a:srgbClr val="B91B17">
                        <a:satMod val="255000"/>
                      </a:srgbClr>
                    </a:gs>
                    <a:gs pos="48000">
                      <a:srgbClr val="B91B17">
                        <a:shade val="85000"/>
                        <a:satMod val="255000"/>
                      </a:srgbClr>
                    </a:gs>
                    <a:gs pos="100000">
                      <a:srgbClr val="B91B17">
                        <a:shade val="20000"/>
                        <a:satMod val="245000"/>
                      </a:srgbClr>
                    </a:gs>
                  </a:gsLst>
                  <a:lin ang="5400000"/>
                </a:gradFill>
                <a:effectLst/>
                <a:uLnTx/>
                <a:uFillTx/>
                <a:latin typeface="メイリオ"/>
                <a:ea typeface="メイリオ"/>
                <a:cs typeface="+mn-cs"/>
              </a:endParaRPr>
            </a:p>
          </p:txBody>
        </p:sp>
      </p:grpSp>
      <p:sp>
        <p:nvSpPr>
          <p:cNvPr id="107" name="角丸四角形 106"/>
          <p:cNvSpPr/>
          <p:nvPr/>
        </p:nvSpPr>
        <p:spPr bwMode="auto">
          <a:xfrm>
            <a:off x="6069476" y="2938330"/>
            <a:ext cx="2376263" cy="295673"/>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rPr>
              <a:t>シミュレーション用</a:t>
            </a:r>
            <a:endPar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rPr>
              <a:t>組織別人員配置図</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nvGrpSpPr>
          <p:cNvPr id="108" name="グループ化 235"/>
          <p:cNvGrpSpPr/>
          <p:nvPr/>
        </p:nvGrpSpPr>
        <p:grpSpPr>
          <a:xfrm>
            <a:off x="7889809" y="2622013"/>
            <a:ext cx="679230" cy="671199"/>
            <a:chOff x="4240213" y="1550988"/>
            <a:chExt cx="381000" cy="381000"/>
          </a:xfrm>
          <a:solidFill>
            <a:srgbClr val="F9BE00"/>
          </a:solidFill>
        </p:grpSpPr>
        <p:sp>
          <p:nvSpPr>
            <p:cNvPr id="120"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1"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2"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3"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4"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5"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6"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09" name="右矢印 108"/>
          <p:cNvSpPr/>
          <p:nvPr/>
        </p:nvSpPr>
        <p:spPr>
          <a:xfrm>
            <a:off x="6120172" y="2723918"/>
            <a:ext cx="431976" cy="459900"/>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10" name="右矢印 109"/>
          <p:cNvSpPr/>
          <p:nvPr/>
        </p:nvSpPr>
        <p:spPr>
          <a:xfrm>
            <a:off x="6156248" y="3579862"/>
            <a:ext cx="431976" cy="459900"/>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11" name="Freeform 364"/>
          <p:cNvSpPr>
            <a:spLocks noEditPoints="1"/>
          </p:cNvSpPr>
          <p:nvPr/>
        </p:nvSpPr>
        <p:spPr bwMode="auto">
          <a:xfrm>
            <a:off x="8179809" y="3512504"/>
            <a:ext cx="352631" cy="44087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112" name="グループ化 246"/>
          <p:cNvGrpSpPr/>
          <p:nvPr/>
        </p:nvGrpSpPr>
        <p:grpSpPr>
          <a:xfrm>
            <a:off x="8547284" y="3709654"/>
            <a:ext cx="309192" cy="348830"/>
            <a:chOff x="1535113" y="714785"/>
            <a:chExt cx="381000" cy="405696"/>
          </a:xfrm>
          <a:solidFill>
            <a:srgbClr val="F9BE00"/>
          </a:solidFill>
        </p:grpSpPr>
        <p:sp>
          <p:nvSpPr>
            <p:cNvPr id="114" name="Freeform 108"/>
            <p:cNvSpPr>
              <a:spLocks/>
            </p:cNvSpPr>
            <p:nvPr/>
          </p:nvSpPr>
          <p:spPr bwMode="auto">
            <a:xfrm>
              <a:off x="1560513" y="727486"/>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5" name="Freeform 109"/>
            <p:cNvSpPr>
              <a:spLocks/>
            </p:cNvSpPr>
            <p:nvPr/>
          </p:nvSpPr>
          <p:spPr bwMode="auto">
            <a:xfrm>
              <a:off x="1535113" y="828380"/>
              <a:ext cx="98425" cy="292101"/>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6" name="Freeform 110"/>
            <p:cNvSpPr>
              <a:spLocks/>
            </p:cNvSpPr>
            <p:nvPr/>
          </p:nvSpPr>
          <p:spPr bwMode="auto">
            <a:xfrm>
              <a:off x="1830388" y="727486"/>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7" name="Freeform 111"/>
            <p:cNvSpPr>
              <a:spLocks/>
            </p:cNvSpPr>
            <p:nvPr/>
          </p:nvSpPr>
          <p:spPr bwMode="auto">
            <a:xfrm>
              <a:off x="1817688" y="828380"/>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8" name="Freeform 112"/>
            <p:cNvSpPr>
              <a:spLocks/>
            </p:cNvSpPr>
            <p:nvPr/>
          </p:nvSpPr>
          <p:spPr bwMode="auto">
            <a:xfrm>
              <a:off x="1693863" y="714785"/>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9" name="Freeform 113"/>
            <p:cNvSpPr>
              <a:spLocks/>
            </p:cNvSpPr>
            <p:nvPr/>
          </p:nvSpPr>
          <p:spPr bwMode="auto">
            <a:xfrm>
              <a:off x="1668463" y="818855"/>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13" name="角丸四角形 112"/>
          <p:cNvSpPr/>
          <p:nvPr/>
        </p:nvSpPr>
        <p:spPr bwMode="auto">
          <a:xfrm>
            <a:off x="6192513" y="3749824"/>
            <a:ext cx="2376263" cy="295673"/>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人事データベース更新</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履歴作成</a:t>
            </a:r>
          </a:p>
        </p:txBody>
      </p:sp>
      <p:sp>
        <p:nvSpPr>
          <p:cNvPr id="127" name="角丸四角形 126"/>
          <p:cNvSpPr/>
          <p:nvPr/>
        </p:nvSpPr>
        <p:spPr bwMode="auto">
          <a:xfrm>
            <a:off x="5796137" y="4011910"/>
            <a:ext cx="1044115" cy="295673"/>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異動発令</a:t>
            </a:r>
          </a:p>
        </p:txBody>
      </p:sp>
      <p:sp>
        <p:nvSpPr>
          <p:cNvPr id="128" name="角丸四角形 127"/>
          <p:cNvSpPr/>
          <p:nvPr/>
        </p:nvSpPr>
        <p:spPr bwMode="auto">
          <a:xfrm>
            <a:off x="5796136" y="3183818"/>
            <a:ext cx="1044115" cy="295673"/>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レポート</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出力</a:t>
            </a:r>
          </a:p>
        </p:txBody>
      </p:sp>
    </p:spTree>
    <p:extLst>
      <p:ext uri="{BB962C8B-B14F-4D97-AF65-F5344CB8AC3E}">
        <p14:creationId xmlns:p14="http://schemas.microsoft.com/office/powerpoint/2010/main" val="1569805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No.13</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67165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社員の身分情報を用途に応じて使い分けられること</a:t>
            </a:r>
            <a:endParaRPr kumimoji="0" lang="en-US" altLang="ja-JP"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（役職、職掌、職務、資格区分）例）</a:t>
            </a:r>
            <a:r>
              <a:rPr kumimoji="0" lang="en-US" altLang="ja-JP"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01:</a:t>
            </a: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認定資格、</a:t>
            </a:r>
            <a:r>
              <a:rPr kumimoji="0" lang="en-US" altLang="ja-JP"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02:</a:t>
            </a: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専門資格）等</a:t>
            </a:r>
            <a:endPar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8" name="テキスト ボックス 7"/>
          <p:cNvSpPr txBox="1"/>
          <p:nvPr/>
        </p:nvSpPr>
        <p:spPr>
          <a:xfrm>
            <a:off x="251520" y="2016892"/>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標準機能で</a:t>
            </a:r>
            <a:r>
              <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8</a:t>
            </a: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項目をコード管理しており、各管理項目やコードの名称を任意に変更可能です</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更に拡張項目機能により項目コードの拡張が可能です</a:t>
            </a:r>
          </a:p>
        </p:txBody>
      </p:sp>
      <p:grpSp>
        <p:nvGrpSpPr>
          <p:cNvPr id="23" name="グループ化 22">
            <a:extLst>
              <a:ext uri="{FF2B5EF4-FFF2-40B4-BE49-F238E27FC236}">
                <a16:creationId xmlns:a16="http://schemas.microsoft.com/office/drawing/2014/main" id="{ABC9926E-4C18-C4CC-F0B9-2EF80E23A9D8}"/>
              </a:ext>
            </a:extLst>
          </p:cNvPr>
          <p:cNvGrpSpPr/>
          <p:nvPr/>
        </p:nvGrpSpPr>
        <p:grpSpPr>
          <a:xfrm>
            <a:off x="1951310" y="2720465"/>
            <a:ext cx="2008622" cy="2052229"/>
            <a:chOff x="251520" y="2715766"/>
            <a:chExt cx="2008622" cy="2052229"/>
          </a:xfrm>
        </p:grpSpPr>
        <p:sp>
          <p:nvSpPr>
            <p:cNvPr id="10" name="角丸四角形 9"/>
            <p:cNvSpPr/>
            <p:nvPr/>
          </p:nvSpPr>
          <p:spPr>
            <a:xfrm>
              <a:off x="251522" y="2715767"/>
              <a:ext cx="2008620" cy="2052228"/>
            </a:xfrm>
            <a:prstGeom prst="roundRect">
              <a:avLst>
                <a:gd name="adj" fmla="val 472"/>
              </a:avLst>
            </a:prstGeom>
            <a:solidFill>
              <a:srgbClr val="FFFFFF"/>
            </a:solidFill>
            <a:ln w="25400" cap="flat" cmpd="sng" algn="ctr">
              <a:solidFill>
                <a:srgbClr val="00A3EC"/>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角丸四角形 10"/>
            <p:cNvSpPr/>
            <p:nvPr/>
          </p:nvSpPr>
          <p:spPr>
            <a:xfrm>
              <a:off x="251520" y="2715766"/>
              <a:ext cx="2008622" cy="338060"/>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身分情報</a:t>
              </a:r>
            </a:p>
          </p:txBody>
        </p:sp>
        <p:sp>
          <p:nvSpPr>
            <p:cNvPr id="13" name="テキスト ボックス 12"/>
            <p:cNvSpPr txBox="1"/>
            <p:nvPr/>
          </p:nvSpPr>
          <p:spPr>
            <a:xfrm>
              <a:off x="287298" y="3111810"/>
              <a:ext cx="1723549"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・社員区分</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・役職コード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・職掌コード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・職種コード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・職務コード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・基準資格等級コード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・成果資格等級コード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・能力資格等級コード</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grpSp>
      <p:grpSp>
        <p:nvGrpSpPr>
          <p:cNvPr id="22" name="グループ化 21">
            <a:extLst>
              <a:ext uri="{FF2B5EF4-FFF2-40B4-BE49-F238E27FC236}">
                <a16:creationId xmlns:a16="http://schemas.microsoft.com/office/drawing/2014/main" id="{CC0A5327-E958-FAC8-709C-AC58BF2F35DD}"/>
              </a:ext>
            </a:extLst>
          </p:cNvPr>
          <p:cNvGrpSpPr/>
          <p:nvPr/>
        </p:nvGrpSpPr>
        <p:grpSpPr>
          <a:xfrm>
            <a:off x="4599379" y="2666278"/>
            <a:ext cx="2492990" cy="2106416"/>
            <a:chOff x="4599379" y="2648138"/>
            <a:chExt cx="2492990" cy="2106416"/>
          </a:xfrm>
        </p:grpSpPr>
        <p:sp>
          <p:nvSpPr>
            <p:cNvPr id="9" name="角丸四角形 8"/>
            <p:cNvSpPr/>
            <p:nvPr/>
          </p:nvSpPr>
          <p:spPr>
            <a:xfrm>
              <a:off x="4599379" y="2648140"/>
              <a:ext cx="2440096" cy="2106414"/>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5" name="テキスト ボックス 14"/>
            <p:cNvSpPr txBox="1"/>
            <p:nvPr/>
          </p:nvSpPr>
          <p:spPr>
            <a:xfrm>
              <a:off x="4599379" y="3044183"/>
              <a:ext cx="249299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・社員区分</a:t>
              </a:r>
              <a:endParaRPr kumimoji="1"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・役職コード</a:t>
              </a:r>
              <a:endPar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・職掌コード</a:t>
              </a:r>
              <a:endParaRPr kumimoji="1"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a:ln>
                    <a:noFill/>
                  </a:ln>
                  <a:solidFill>
                    <a:srgbClr val="FF6600"/>
                  </a:solidFill>
                  <a:effectLst/>
                  <a:uLnTx/>
                  <a:uFillTx/>
                  <a:latin typeface="メイリオ" pitchFamily="50" charset="-128"/>
                  <a:ea typeface="メイリオ" pitchFamily="50" charset="-128"/>
                  <a:cs typeface="メイリオ" pitchFamily="50" charset="-128"/>
                </a:rPr>
                <a:t>資格区分コード</a:t>
              </a:r>
              <a:endParaRPr kumimoji="0" lang="en-US" altLang="ja-JP" sz="1200" b="0" i="0" u="none" strike="noStrike" kern="0" cap="none" spc="0" normalizeH="0" baseline="0" noProof="0">
                <a:ln>
                  <a:noFill/>
                </a:ln>
                <a:solidFill>
                  <a:srgbClr val="FF66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・職務コード</a:t>
              </a:r>
              <a:endParaRPr kumimoji="1"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・基準資格等級コード</a:t>
              </a:r>
              <a:endPar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・成果資格等級コード（未使用）</a:t>
              </a:r>
              <a:endParaRPr kumimoji="0" lang="en-US" altLang="ja-JP" sz="1200" b="0"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・能力資格等級コード（未使用）</a:t>
              </a:r>
              <a:endParaRPr kumimoji="0" lang="en-US" altLang="ja-JP" sz="1200" b="0"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16" name="角丸四角形 15"/>
            <p:cNvSpPr/>
            <p:nvPr/>
          </p:nvSpPr>
          <p:spPr>
            <a:xfrm>
              <a:off x="4599379" y="2648138"/>
              <a:ext cx="2440096" cy="392987"/>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運用に合わせて変更</a:t>
              </a:r>
              <a:endParaRPr kumimoji="0" lang="en-US" altLang="ja-JP" sz="1400" b="1" i="0" u="none" strike="noStrike" kern="0" cap="none" spc="0" normalizeH="0" baseline="0" noProof="0">
                <a:ln>
                  <a:noFill/>
                </a:ln>
                <a:solidFill>
                  <a:srgbClr val="FFFFFF"/>
                </a:solidFill>
                <a:effectLst/>
                <a:uLnTx/>
                <a:uFillTx/>
                <a:latin typeface="メイリオ"/>
                <a:ea typeface="メイリオ"/>
                <a:cs typeface="+mn-cs"/>
              </a:endParaRPr>
            </a:p>
          </p:txBody>
        </p:sp>
      </p:grpSp>
      <p:grpSp>
        <p:nvGrpSpPr>
          <p:cNvPr id="32" name="グループ化 31">
            <a:extLst>
              <a:ext uri="{FF2B5EF4-FFF2-40B4-BE49-F238E27FC236}">
                <a16:creationId xmlns:a16="http://schemas.microsoft.com/office/drawing/2014/main" id="{4FBA43A8-1BAB-527B-5039-11DB66456D06}"/>
              </a:ext>
            </a:extLst>
          </p:cNvPr>
          <p:cNvGrpSpPr/>
          <p:nvPr/>
        </p:nvGrpSpPr>
        <p:grpSpPr>
          <a:xfrm>
            <a:off x="6894513" y="3363838"/>
            <a:ext cx="2111709" cy="1523709"/>
            <a:chOff x="6162083" y="2861166"/>
            <a:chExt cx="2550377" cy="1984630"/>
          </a:xfrm>
        </p:grpSpPr>
        <p:grpSp>
          <p:nvGrpSpPr>
            <p:cNvPr id="30" name="グループ化 29">
              <a:extLst>
                <a:ext uri="{FF2B5EF4-FFF2-40B4-BE49-F238E27FC236}">
                  <a16:creationId xmlns:a16="http://schemas.microsoft.com/office/drawing/2014/main" id="{23556E8A-273F-0B3F-F0E9-7E525F9B44C6}"/>
                </a:ext>
              </a:extLst>
            </p:cNvPr>
            <p:cNvGrpSpPr/>
            <p:nvPr/>
          </p:nvGrpSpPr>
          <p:grpSpPr>
            <a:xfrm>
              <a:off x="6162083" y="2861166"/>
              <a:ext cx="2549917" cy="1984630"/>
              <a:chOff x="2481069" y="945934"/>
              <a:chExt cx="3534268" cy="2686425"/>
            </a:xfrm>
          </p:grpSpPr>
          <p:grpSp>
            <p:nvGrpSpPr>
              <p:cNvPr id="29" name="グループ化 28">
                <a:extLst>
                  <a:ext uri="{FF2B5EF4-FFF2-40B4-BE49-F238E27FC236}">
                    <a16:creationId xmlns:a16="http://schemas.microsoft.com/office/drawing/2014/main" id="{20483452-6809-0CFE-7BD3-8C6254F77F42}"/>
                  </a:ext>
                </a:extLst>
              </p:cNvPr>
              <p:cNvGrpSpPr/>
              <p:nvPr/>
            </p:nvGrpSpPr>
            <p:grpSpPr>
              <a:xfrm>
                <a:off x="2481069" y="945934"/>
                <a:ext cx="3534268" cy="2686425"/>
                <a:chOff x="2481069" y="945934"/>
                <a:chExt cx="3534268" cy="2686425"/>
              </a:xfrm>
            </p:grpSpPr>
            <p:pic>
              <p:nvPicPr>
                <p:cNvPr id="28" name="図 27">
                  <a:extLst>
                    <a:ext uri="{FF2B5EF4-FFF2-40B4-BE49-F238E27FC236}">
                      <a16:creationId xmlns:a16="http://schemas.microsoft.com/office/drawing/2014/main" id="{6A33CE30-AD96-02CD-8D2E-411FCC072CB5}"/>
                    </a:ext>
                  </a:extLst>
                </p:cNvPr>
                <p:cNvPicPr>
                  <a:picLocks noChangeAspect="1"/>
                </p:cNvPicPr>
                <p:nvPr/>
              </p:nvPicPr>
              <p:blipFill>
                <a:blip r:embed="rId2"/>
                <a:stretch>
                  <a:fillRect/>
                </a:stretch>
              </p:blipFill>
              <p:spPr>
                <a:xfrm>
                  <a:off x="2481069" y="945934"/>
                  <a:ext cx="3534268" cy="2686425"/>
                </a:xfrm>
                <a:prstGeom prst="rect">
                  <a:avLst/>
                </a:prstGeom>
                <a:ln>
                  <a:solidFill>
                    <a:schemeClr val="bg1">
                      <a:lumMod val="75000"/>
                    </a:schemeClr>
                  </a:solidFill>
                </a:ln>
              </p:spPr>
            </p:pic>
            <p:sp>
              <p:nvSpPr>
                <p:cNvPr id="20" name="正方形/長方形 19"/>
                <p:cNvSpPr/>
                <p:nvPr/>
              </p:nvSpPr>
              <p:spPr>
                <a:xfrm>
                  <a:off x="4119672" y="1729498"/>
                  <a:ext cx="1019177" cy="152903"/>
                </a:xfrm>
                <a:prstGeom prst="rect">
                  <a:avLst/>
                </a:prstGeom>
                <a:solidFill>
                  <a:srgbClr val="ADD8E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grpSp>
          <p:sp>
            <p:nvSpPr>
              <p:cNvPr id="21" name="テキスト ボックス 20"/>
              <p:cNvSpPr txBox="1"/>
              <p:nvPr/>
            </p:nvSpPr>
            <p:spPr>
              <a:xfrm>
                <a:off x="3999703" y="1355778"/>
                <a:ext cx="931762" cy="637596"/>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500" i="0" u="none" strike="noStrike" kern="1200" cap="none" spc="0" normalizeH="0" baseline="0" noProof="0">
                    <a:ln>
                      <a:noFill/>
                    </a:ln>
                    <a:solidFill>
                      <a:srgbClr val="101314"/>
                    </a:solidFill>
                    <a:effectLst/>
                    <a:uLnTx/>
                    <a:uFillTx/>
                    <a:latin typeface="メイリオ"/>
                    <a:ea typeface="メイリオ"/>
                    <a:cs typeface="メイリオ" pitchFamily="50" charset="-128"/>
                  </a:rPr>
                  <a:t>認定資格</a:t>
                </a:r>
              </a:p>
            </p:txBody>
          </p:sp>
        </p:grpSp>
        <p:sp>
          <p:nvSpPr>
            <p:cNvPr id="31" name="正方形/長方形 30">
              <a:extLst>
                <a:ext uri="{FF2B5EF4-FFF2-40B4-BE49-F238E27FC236}">
                  <a16:creationId xmlns:a16="http://schemas.microsoft.com/office/drawing/2014/main" id="{81ECEEC1-CD73-B2BB-4340-532DB8AF9DA2}"/>
                </a:ext>
              </a:extLst>
            </p:cNvPr>
            <p:cNvSpPr/>
            <p:nvPr/>
          </p:nvSpPr>
          <p:spPr>
            <a:xfrm>
              <a:off x="6192180" y="4115244"/>
              <a:ext cx="2520280" cy="72475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7737B69E-2C9A-FA88-63EB-597F20E2F3F4}"/>
              </a:ext>
            </a:extLst>
          </p:cNvPr>
          <p:cNvPicPr>
            <a:picLocks noChangeAspect="1"/>
          </p:cNvPicPr>
          <p:nvPr/>
        </p:nvPicPr>
        <p:blipFill>
          <a:blip r:embed="rId3"/>
          <a:stretch>
            <a:fillRect/>
          </a:stretch>
        </p:blipFill>
        <p:spPr>
          <a:xfrm>
            <a:off x="73616" y="3415763"/>
            <a:ext cx="1934229" cy="1471784"/>
          </a:xfrm>
          <a:prstGeom prst="rect">
            <a:avLst/>
          </a:prstGeom>
          <a:ln>
            <a:solidFill>
              <a:schemeClr val="bg1">
                <a:lumMod val="75000"/>
              </a:schemeClr>
            </a:solidFill>
          </a:ln>
        </p:spPr>
      </p:pic>
      <p:sp>
        <p:nvSpPr>
          <p:cNvPr id="14" name="右矢印 13"/>
          <p:cNvSpPr/>
          <p:nvPr/>
        </p:nvSpPr>
        <p:spPr>
          <a:xfrm>
            <a:off x="3746412" y="3563279"/>
            <a:ext cx="951347" cy="338060"/>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24" name="テキスト ボックス 23">
            <a:extLst>
              <a:ext uri="{FF2B5EF4-FFF2-40B4-BE49-F238E27FC236}">
                <a16:creationId xmlns:a16="http://schemas.microsoft.com/office/drawing/2014/main" id="{9277F1B6-152F-DDBD-349B-F8465B84E74C}"/>
              </a:ext>
            </a:extLst>
          </p:cNvPr>
          <p:cNvSpPr txBox="1"/>
          <p:nvPr/>
        </p:nvSpPr>
        <p:spPr>
          <a:xfrm>
            <a:off x="85932" y="3197131"/>
            <a:ext cx="541170" cy="253916"/>
          </a:xfrm>
          <a:prstGeom prst="rect">
            <a:avLst/>
          </a:prstGeom>
          <a:noFill/>
        </p:spPr>
        <p:txBody>
          <a:bodyPr wrap="square" rtlCol="0">
            <a:spAutoFit/>
          </a:bodyPr>
          <a:lstStyle/>
          <a:p>
            <a:r>
              <a:rPr kumimoji="1" lang="ja-JP" altLang="en-US" sz="1050"/>
              <a:t>標準</a:t>
            </a:r>
          </a:p>
        </p:txBody>
      </p:sp>
      <p:sp>
        <p:nvSpPr>
          <p:cNvPr id="25" name="テキスト ボックス 24">
            <a:extLst>
              <a:ext uri="{FF2B5EF4-FFF2-40B4-BE49-F238E27FC236}">
                <a16:creationId xmlns:a16="http://schemas.microsoft.com/office/drawing/2014/main" id="{C59A49EE-517E-A5CC-388A-B73608F102E0}"/>
              </a:ext>
            </a:extLst>
          </p:cNvPr>
          <p:cNvSpPr txBox="1"/>
          <p:nvPr/>
        </p:nvSpPr>
        <p:spPr>
          <a:xfrm>
            <a:off x="8389023" y="3163510"/>
            <a:ext cx="608844" cy="253916"/>
          </a:xfrm>
          <a:prstGeom prst="rect">
            <a:avLst/>
          </a:prstGeom>
          <a:noFill/>
        </p:spPr>
        <p:txBody>
          <a:bodyPr wrap="square" rtlCol="0">
            <a:spAutoFit/>
          </a:bodyPr>
          <a:lstStyle/>
          <a:p>
            <a:r>
              <a:rPr kumimoji="1" lang="ja-JP" altLang="en-US" sz="1050"/>
              <a:t>変更後</a:t>
            </a:r>
          </a:p>
        </p:txBody>
      </p:sp>
    </p:spTree>
    <p:extLst>
      <p:ext uri="{BB962C8B-B14F-4D97-AF65-F5344CB8AC3E}">
        <p14:creationId xmlns:p14="http://schemas.microsoft.com/office/powerpoint/2010/main" val="1238470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No.14</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55626"/>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自由なレイアウトで人事通達や辞令の作成が容易におこなえること</a:t>
            </a:r>
          </a:p>
        </p:txBody>
      </p:sp>
      <p:sp>
        <p:nvSpPr>
          <p:cNvPr id="8" name="テキスト ボックス 7"/>
          <p:cNvSpPr txBox="1"/>
          <p:nvPr/>
        </p:nvSpPr>
        <p:spPr>
          <a:xfrm>
            <a:off x="251520" y="1800868"/>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Word</a:t>
            </a: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差込機能の活用により、人事異動時に定例的に出力している人事通達や辞令の出力を自動化できます</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様々なドキュメント作成業務を効率化できます</a:t>
            </a:r>
          </a:p>
        </p:txBody>
      </p:sp>
      <p:sp>
        <p:nvSpPr>
          <p:cNvPr id="9" name="AutoShape 5"/>
          <p:cNvSpPr>
            <a:spLocks noChangeArrowheads="1"/>
          </p:cNvSpPr>
          <p:nvPr/>
        </p:nvSpPr>
        <p:spPr bwMode="gray">
          <a:xfrm>
            <a:off x="287524" y="3555473"/>
            <a:ext cx="2520280" cy="1397773"/>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10" name="Text Box 14"/>
          <p:cNvSpPr txBox="1">
            <a:spLocks noChangeArrowheads="1"/>
          </p:cNvSpPr>
          <p:nvPr/>
        </p:nvSpPr>
        <p:spPr bwMode="auto">
          <a:xfrm>
            <a:off x="474705" y="3183818"/>
            <a:ext cx="748923"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pitchFamily="50" charset="-128"/>
              </a:rPr>
              <a:t>人事異動</a:t>
            </a:r>
          </a:p>
        </p:txBody>
      </p:sp>
      <p:sp>
        <p:nvSpPr>
          <p:cNvPr id="11" name="右矢印 10"/>
          <p:cNvSpPr/>
          <p:nvPr/>
        </p:nvSpPr>
        <p:spPr>
          <a:xfrm>
            <a:off x="2446817" y="2679762"/>
            <a:ext cx="720080" cy="50405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grpSp>
        <p:nvGrpSpPr>
          <p:cNvPr id="12" name="グループ化 66"/>
          <p:cNvGrpSpPr/>
          <p:nvPr/>
        </p:nvGrpSpPr>
        <p:grpSpPr>
          <a:xfrm>
            <a:off x="539551" y="2679762"/>
            <a:ext cx="592867" cy="412141"/>
            <a:chOff x="1503363" y="2452688"/>
            <a:chExt cx="444500" cy="381000"/>
          </a:xfrm>
          <a:solidFill>
            <a:srgbClr val="54C2F0"/>
          </a:solidFill>
        </p:grpSpPr>
        <p:sp>
          <p:nvSpPr>
            <p:cNvPr id="13"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7" name="グループ化 78"/>
          <p:cNvGrpSpPr/>
          <p:nvPr/>
        </p:nvGrpSpPr>
        <p:grpSpPr>
          <a:xfrm>
            <a:off x="1451308" y="2679762"/>
            <a:ext cx="613967" cy="500881"/>
            <a:chOff x="4240213" y="1550988"/>
            <a:chExt cx="381000" cy="381000"/>
          </a:xfrm>
          <a:solidFill>
            <a:srgbClr val="54C2F0"/>
          </a:solidFill>
        </p:grpSpPr>
        <p:sp>
          <p:nvSpPr>
            <p:cNvPr id="18"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2"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5" name="Text Box 14"/>
          <p:cNvSpPr txBox="1">
            <a:spLocks noChangeArrowheads="1"/>
          </p:cNvSpPr>
          <p:nvPr/>
        </p:nvSpPr>
        <p:spPr bwMode="auto">
          <a:xfrm>
            <a:off x="1446813" y="3183818"/>
            <a:ext cx="748923"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メイリオ" pitchFamily="50" charset="-128"/>
              </a:rPr>
              <a:t>組織改編</a:t>
            </a:r>
          </a:p>
        </p:txBody>
      </p:sp>
      <p:grpSp>
        <p:nvGrpSpPr>
          <p:cNvPr id="26" name="グループ化 97"/>
          <p:cNvGrpSpPr/>
          <p:nvPr/>
        </p:nvGrpSpPr>
        <p:grpSpPr>
          <a:xfrm>
            <a:off x="4023137" y="2697691"/>
            <a:ext cx="728883" cy="414119"/>
            <a:chOff x="4726523" y="5229200"/>
            <a:chExt cx="788440" cy="441498"/>
          </a:xfrm>
          <a:solidFill>
            <a:srgbClr val="54C2F0"/>
          </a:solidFill>
        </p:grpSpPr>
        <p:grpSp>
          <p:nvGrpSpPr>
            <p:cNvPr id="27" name="グループ化 525"/>
            <p:cNvGrpSpPr/>
            <p:nvPr/>
          </p:nvGrpSpPr>
          <p:grpSpPr>
            <a:xfrm>
              <a:off x="5074162" y="5229200"/>
              <a:ext cx="440801" cy="440802"/>
              <a:chOff x="3752906" y="1923678"/>
              <a:chExt cx="381000" cy="381000"/>
            </a:xfrm>
            <a:grpFill/>
          </p:grpSpPr>
          <p:sp>
            <p:nvSpPr>
              <p:cNvPr id="31"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32"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28" name="グループ化 61"/>
            <p:cNvGrpSpPr/>
            <p:nvPr/>
          </p:nvGrpSpPr>
          <p:grpSpPr>
            <a:xfrm>
              <a:off x="4726523" y="5301208"/>
              <a:ext cx="349533" cy="369490"/>
              <a:chOff x="646113" y="649288"/>
              <a:chExt cx="355600" cy="381000"/>
            </a:xfrm>
            <a:grpFill/>
          </p:grpSpPr>
          <p:sp>
            <p:nvSpPr>
              <p:cNvPr id="2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sp>
        <p:nvSpPr>
          <p:cNvPr id="33" name="右矢印 32"/>
          <p:cNvSpPr/>
          <p:nvPr/>
        </p:nvSpPr>
        <p:spPr>
          <a:xfrm>
            <a:off x="5616116" y="2679762"/>
            <a:ext cx="720080" cy="50405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34" name="Text Box 26"/>
          <p:cNvSpPr txBox="1">
            <a:spLocks noChangeArrowheads="1"/>
          </p:cNvSpPr>
          <p:nvPr/>
        </p:nvSpPr>
        <p:spPr bwMode="auto">
          <a:xfrm>
            <a:off x="3419872" y="3210240"/>
            <a:ext cx="2016224" cy="2616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メイリオ"/>
                <a:ea typeface="メイリオ"/>
                <a:cs typeface="メイリオ" pitchFamily="50" charset="-128"/>
              </a:rPr>
              <a:t>任意の出力パターンを選択</a:t>
            </a:r>
          </a:p>
        </p:txBody>
      </p:sp>
      <p:sp>
        <p:nvSpPr>
          <p:cNvPr id="35" name="Text Box 26"/>
          <p:cNvSpPr txBox="1">
            <a:spLocks noChangeArrowheads="1"/>
          </p:cNvSpPr>
          <p:nvPr/>
        </p:nvSpPr>
        <p:spPr bwMode="auto">
          <a:xfrm>
            <a:off x="6480212" y="3174236"/>
            <a:ext cx="2303788" cy="2616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メイリオ"/>
                <a:ea typeface="メイリオ"/>
                <a:cs typeface="メイリオ" pitchFamily="50" charset="-128"/>
              </a:rPr>
              <a:t>指定したパターンの出力イメージ</a:t>
            </a:r>
          </a:p>
        </p:txBody>
      </p:sp>
      <p:sp>
        <p:nvSpPr>
          <p:cNvPr id="36" name="Text Box 26"/>
          <p:cNvSpPr txBox="1">
            <a:spLocks noChangeArrowheads="1"/>
          </p:cNvSpPr>
          <p:nvPr/>
        </p:nvSpPr>
        <p:spPr bwMode="auto">
          <a:xfrm>
            <a:off x="287524" y="2427734"/>
            <a:ext cx="2016224"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対象者抽出</a:t>
            </a:r>
          </a:p>
        </p:txBody>
      </p:sp>
      <p:sp>
        <p:nvSpPr>
          <p:cNvPr id="37" name="Text Box 26"/>
          <p:cNvSpPr txBox="1">
            <a:spLocks noChangeArrowheads="1"/>
          </p:cNvSpPr>
          <p:nvPr/>
        </p:nvSpPr>
        <p:spPr bwMode="auto">
          <a:xfrm>
            <a:off x="3059832" y="2431800"/>
            <a:ext cx="2628292"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出力パターン選択</a:t>
            </a:r>
          </a:p>
        </p:txBody>
      </p:sp>
      <p:sp>
        <p:nvSpPr>
          <p:cNvPr id="38" name="Freeform 364"/>
          <p:cNvSpPr>
            <a:spLocks noEditPoints="1"/>
          </p:cNvSpPr>
          <p:nvPr/>
        </p:nvSpPr>
        <p:spPr bwMode="auto">
          <a:xfrm>
            <a:off x="463675" y="3831648"/>
            <a:ext cx="444719" cy="50815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9" name="グループ化 50"/>
          <p:cNvGrpSpPr/>
          <p:nvPr/>
        </p:nvGrpSpPr>
        <p:grpSpPr>
          <a:xfrm>
            <a:off x="979697" y="3858824"/>
            <a:ext cx="459955" cy="453802"/>
            <a:chOff x="1535113" y="649288"/>
            <a:chExt cx="381000" cy="381000"/>
          </a:xfrm>
          <a:solidFill>
            <a:srgbClr val="54C2F0"/>
          </a:solidFill>
        </p:grpSpPr>
        <p:sp>
          <p:nvSpPr>
            <p:cNvPr id="4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6" name="Text Box 26"/>
          <p:cNvSpPr txBox="1">
            <a:spLocks noChangeArrowheads="1"/>
          </p:cNvSpPr>
          <p:nvPr/>
        </p:nvSpPr>
        <p:spPr bwMode="auto">
          <a:xfrm>
            <a:off x="1747986" y="3749465"/>
            <a:ext cx="972108" cy="127727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EE5500"/>
                </a:solidFill>
                <a:effectLst/>
                <a:uLnTx/>
                <a:uFillTx/>
                <a:latin typeface="メイリオ"/>
                <a:ea typeface="メイリオ"/>
                <a:cs typeface="メイリオ" pitchFamily="50" charset="-128"/>
              </a:rPr>
              <a:t>異動日</a:t>
            </a:r>
            <a:endParaRPr kumimoji="0" lang="en-US" altLang="ja-JP" sz="110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社員番号</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EE5500"/>
                </a:solidFill>
                <a:effectLst/>
                <a:uLnTx/>
                <a:uFillTx/>
                <a:latin typeface="メイリオ"/>
                <a:ea typeface="メイリオ"/>
                <a:cs typeface="メイリオ" pitchFamily="50" charset="-128"/>
              </a:rPr>
              <a:t>名前</a:t>
            </a:r>
            <a:endParaRPr kumimoji="0" lang="en-US" altLang="ja-JP" sz="110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年齢</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勤続年数</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EE5500"/>
                </a:solidFill>
                <a:effectLst/>
                <a:uLnTx/>
                <a:uFillTx/>
                <a:latin typeface="メイリオ"/>
                <a:ea typeface="メイリオ"/>
                <a:cs typeface="メイリオ" pitchFamily="50" charset="-128"/>
              </a:rPr>
              <a:t>所属部門</a:t>
            </a:r>
            <a:endParaRPr kumimoji="0" lang="en-US" altLang="ja-JP" sz="110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EE5500"/>
                </a:solidFill>
                <a:effectLst/>
                <a:uLnTx/>
                <a:uFillTx/>
                <a:latin typeface="メイリオ"/>
                <a:ea typeface="メイリオ"/>
                <a:cs typeface="メイリオ" pitchFamily="50" charset="-128"/>
              </a:rPr>
              <a:t>役職</a:t>
            </a:r>
            <a:endParaRPr kumimoji="0" lang="en-US" altLang="ja-JP" sz="1100" b="0"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p:txBody>
      </p:sp>
      <p:sp>
        <p:nvSpPr>
          <p:cNvPr id="47" name="Text Box 26"/>
          <p:cNvSpPr txBox="1">
            <a:spLocks noChangeArrowheads="1"/>
          </p:cNvSpPr>
          <p:nvPr/>
        </p:nvSpPr>
        <p:spPr bwMode="auto">
          <a:xfrm>
            <a:off x="539551" y="3518631"/>
            <a:ext cx="2016224"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SuperStream</a:t>
            </a:r>
            <a:endParaRPr kumimoji="0"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p:txBody>
      </p:sp>
      <p:sp>
        <p:nvSpPr>
          <p:cNvPr id="48" name="メモ 47"/>
          <p:cNvSpPr/>
          <p:nvPr/>
        </p:nvSpPr>
        <p:spPr>
          <a:xfrm>
            <a:off x="4283968" y="3441910"/>
            <a:ext cx="2484276" cy="1490090"/>
          </a:xfrm>
          <a:prstGeom prst="foldedCorner">
            <a:avLst/>
          </a:prstGeom>
          <a:solidFill>
            <a:srgbClr val="FFFFFF"/>
          </a:solidFill>
          <a:ln w="25400" cap="flat" cmpd="sng" algn="ctr">
            <a:solidFill>
              <a:srgbClr val="FFFFFF">
                <a:lumMod val="85000"/>
              </a:srgbClr>
            </a:solidFill>
            <a:prstDash val="solid"/>
          </a:ln>
          <a:effectLst/>
        </p:spPr>
        <p:txBody>
          <a:bodyPr rtlCol="0" anchor="ct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メイリオ"/>
                <a:ea typeface="メイリオ"/>
                <a:cs typeface="+mn-cs"/>
              </a:rPr>
              <a:t>辞令</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山田太郎</a:t>
            </a:r>
            <a:r>
              <a:rPr kumimoji="0" lang="ja-JP" altLang="en-US" sz="1100" b="0" i="0" u="none" strike="noStrike" kern="0" cap="none" spc="0" normalizeH="0" baseline="0" noProof="0">
                <a:ln>
                  <a:noFill/>
                </a:ln>
                <a:solidFill>
                  <a:prstClr val="black"/>
                </a:solidFill>
                <a:effectLst/>
                <a:uLnTx/>
                <a:uFillTx/>
                <a:latin typeface="メイリオ"/>
                <a:ea typeface="メイリオ"/>
                <a:cs typeface="+mn-cs"/>
              </a:rPr>
              <a:t>殿</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kern="0">
                <a:solidFill>
                  <a:srgbClr val="EE5500"/>
                </a:solidFill>
                <a:latin typeface="メイリオ"/>
                <a:ea typeface="メイリオ"/>
              </a:rPr>
              <a:t>令和</a:t>
            </a: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○○年</a:t>
            </a:r>
            <a:r>
              <a:rPr kumimoji="0" lang="en-US" altLang="ja-JP" sz="1100" b="0" i="0" u="none" strike="noStrike" kern="0" cap="none" spc="0" normalizeH="0" baseline="0" noProof="0">
                <a:ln>
                  <a:noFill/>
                </a:ln>
                <a:solidFill>
                  <a:srgbClr val="EE5500"/>
                </a:solidFill>
                <a:effectLst/>
                <a:uLnTx/>
                <a:uFillTx/>
                <a:latin typeface="メイリオ"/>
                <a:ea typeface="メイリオ"/>
                <a:cs typeface="+mn-cs"/>
              </a:rPr>
              <a:t>4</a:t>
            </a: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月</a:t>
            </a:r>
            <a:r>
              <a:rPr kumimoji="0" lang="en-US" altLang="ja-JP" sz="1100" b="0" i="0" u="none" strike="noStrike" kern="0" cap="none" spc="0" normalizeH="0" baseline="0" noProof="0">
                <a:ln>
                  <a:noFill/>
                </a:ln>
                <a:solidFill>
                  <a:srgbClr val="EE5500"/>
                </a:solidFill>
                <a:effectLst/>
                <a:uLnTx/>
                <a:uFillTx/>
                <a:latin typeface="メイリオ"/>
                <a:ea typeface="メイリオ"/>
                <a:cs typeface="+mn-cs"/>
              </a:rPr>
              <a:t>1</a:t>
            </a: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日</a:t>
            </a:r>
            <a:r>
              <a:rPr kumimoji="0" lang="ja-JP" altLang="en-US" sz="1100" b="0" i="0" u="none" strike="noStrike" kern="0" cap="none" spc="0" normalizeH="0" baseline="0" noProof="0">
                <a:ln>
                  <a:noFill/>
                </a:ln>
                <a:solidFill>
                  <a:prstClr val="black"/>
                </a:solidFill>
                <a:effectLst/>
                <a:uLnTx/>
                <a:uFillTx/>
                <a:latin typeface="メイリオ"/>
                <a:ea typeface="メイリオ"/>
                <a:cs typeface="+mn-cs"/>
              </a:rPr>
              <a:t>より</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a:ea typeface="メイリオ"/>
                <a:cs typeface="+mn-cs"/>
              </a:rPr>
              <a:t>人事部 部長</a:t>
            </a:r>
            <a:r>
              <a:rPr kumimoji="0" lang="ja-JP" altLang="en-US" sz="1100" b="0" i="0" u="none" strike="noStrike" kern="0" cap="none" spc="0" normalizeH="0" baseline="0" noProof="0">
                <a:ln>
                  <a:noFill/>
                </a:ln>
                <a:solidFill>
                  <a:prstClr val="black"/>
                </a:solidFill>
                <a:effectLst/>
                <a:uLnTx/>
                <a:uFillTx/>
                <a:latin typeface="メイリオ"/>
                <a:ea typeface="メイリオ"/>
                <a:cs typeface="+mn-cs"/>
              </a:rPr>
              <a:t>を命じます</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株式会社　</a:t>
            </a:r>
            <a:r>
              <a:rPr kumimoji="0" lang="en-US" altLang="ja-JP" sz="900" b="0" i="0" u="none" strike="noStrike" kern="0" cap="none" spc="0" normalizeH="0" baseline="0" noProof="0">
                <a:ln>
                  <a:noFill/>
                </a:ln>
                <a:solidFill>
                  <a:prstClr val="black"/>
                </a:solidFill>
                <a:effectLst/>
                <a:uLnTx/>
                <a:uFillTx/>
                <a:latin typeface="メイリオ"/>
                <a:ea typeface="メイリオ"/>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代表取締役　</a:t>
            </a:r>
            <a:r>
              <a:rPr kumimoji="0" lang="en-US" altLang="ja-JP" sz="900" b="0" i="0" u="none" strike="noStrike" kern="0" cap="none" spc="0" normalizeH="0" baseline="0" noProof="0">
                <a:ln>
                  <a:noFill/>
                </a:ln>
                <a:solidFill>
                  <a:prstClr val="black"/>
                </a:solidFill>
                <a:effectLst/>
                <a:uLnTx/>
                <a:uFillTx/>
                <a:latin typeface="メイリオ"/>
                <a:ea typeface="メイリオ"/>
                <a:cs typeface="+mn-cs"/>
              </a:rPr>
              <a:t>××××</a:t>
            </a:r>
          </a:p>
        </p:txBody>
      </p:sp>
      <p:sp>
        <p:nvSpPr>
          <p:cNvPr id="49" name="正方形/長方形 48"/>
          <p:cNvSpPr/>
          <p:nvPr/>
        </p:nvSpPr>
        <p:spPr>
          <a:xfrm>
            <a:off x="5867910" y="3651846"/>
            <a:ext cx="684076" cy="180000"/>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50" name="正方形/長方形 49"/>
          <p:cNvSpPr/>
          <p:nvPr/>
        </p:nvSpPr>
        <p:spPr>
          <a:xfrm>
            <a:off x="4695714" y="3983352"/>
            <a:ext cx="1296144" cy="180000"/>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51" name="正方形/長方形 50"/>
          <p:cNvSpPr/>
          <p:nvPr/>
        </p:nvSpPr>
        <p:spPr>
          <a:xfrm>
            <a:off x="4752020" y="4160751"/>
            <a:ext cx="504056" cy="179996"/>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cxnSp>
        <p:nvCxnSpPr>
          <p:cNvPr id="52" name="直線矢印コネクタ 51"/>
          <p:cNvCxnSpPr/>
          <p:nvPr/>
        </p:nvCxnSpPr>
        <p:spPr>
          <a:xfrm>
            <a:off x="2456439" y="3847536"/>
            <a:ext cx="2203739" cy="248286"/>
          </a:xfrm>
          <a:prstGeom prst="straightConnector1">
            <a:avLst/>
          </a:prstGeom>
          <a:noFill/>
          <a:ln w="38100" cap="flat" cmpd="sng" algn="ctr">
            <a:solidFill>
              <a:srgbClr val="F9BE00"/>
            </a:solidFill>
            <a:prstDash val="solid"/>
            <a:tailEnd type="arrow"/>
          </a:ln>
          <a:effectLst/>
        </p:spPr>
      </p:cxnSp>
      <p:cxnSp>
        <p:nvCxnSpPr>
          <p:cNvPr id="53" name="直線矢印コネクタ 52"/>
          <p:cNvCxnSpPr>
            <a:stCxn id="64" idx="3"/>
            <a:endCxn id="49" idx="1"/>
          </p:cNvCxnSpPr>
          <p:nvPr/>
        </p:nvCxnSpPr>
        <p:spPr>
          <a:xfrm flipV="1">
            <a:off x="2443590" y="3741846"/>
            <a:ext cx="3424320" cy="468931"/>
          </a:xfrm>
          <a:prstGeom prst="straightConnector1">
            <a:avLst/>
          </a:prstGeom>
          <a:noFill/>
          <a:ln w="38100" cap="flat" cmpd="sng" algn="ctr">
            <a:solidFill>
              <a:srgbClr val="F9BE00"/>
            </a:solidFill>
            <a:prstDash val="solid"/>
            <a:tailEnd type="arrow"/>
          </a:ln>
          <a:effectLst/>
        </p:spPr>
      </p:cxnSp>
      <p:cxnSp>
        <p:nvCxnSpPr>
          <p:cNvPr id="54" name="直線矢印コネクタ 53"/>
          <p:cNvCxnSpPr>
            <a:stCxn id="65" idx="3"/>
            <a:endCxn id="51" idx="1"/>
          </p:cNvCxnSpPr>
          <p:nvPr/>
        </p:nvCxnSpPr>
        <p:spPr>
          <a:xfrm flipV="1">
            <a:off x="2443590" y="4250749"/>
            <a:ext cx="2308430" cy="430715"/>
          </a:xfrm>
          <a:prstGeom prst="straightConnector1">
            <a:avLst/>
          </a:prstGeom>
          <a:noFill/>
          <a:ln w="38100" cap="flat" cmpd="sng" algn="ctr">
            <a:solidFill>
              <a:srgbClr val="F9BE00"/>
            </a:solidFill>
            <a:prstDash val="solid"/>
            <a:tailEnd type="arrow"/>
          </a:ln>
          <a:effectLst/>
        </p:spPr>
      </p:cxnSp>
      <p:sp>
        <p:nvSpPr>
          <p:cNvPr id="55" name="正方形/長方形 54"/>
          <p:cNvSpPr/>
          <p:nvPr/>
        </p:nvSpPr>
        <p:spPr>
          <a:xfrm>
            <a:off x="5245142" y="4176397"/>
            <a:ext cx="324036" cy="179996"/>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cxnSp>
        <p:nvCxnSpPr>
          <p:cNvPr id="56" name="直線矢印コネクタ 55"/>
          <p:cNvCxnSpPr>
            <a:stCxn id="66" idx="3"/>
            <a:endCxn id="55" idx="2"/>
          </p:cNvCxnSpPr>
          <p:nvPr/>
        </p:nvCxnSpPr>
        <p:spPr>
          <a:xfrm flipV="1">
            <a:off x="2443590" y="4356393"/>
            <a:ext cx="2963570" cy="510203"/>
          </a:xfrm>
          <a:prstGeom prst="straightConnector1">
            <a:avLst/>
          </a:prstGeom>
          <a:noFill/>
          <a:ln w="38100" cap="flat" cmpd="sng" algn="ctr">
            <a:solidFill>
              <a:srgbClr val="F9BE00"/>
            </a:solidFill>
            <a:prstDash val="solid"/>
            <a:tailEnd type="arrow"/>
          </a:ln>
          <a:effectLst/>
        </p:spPr>
      </p:cxnSp>
      <p:sp>
        <p:nvSpPr>
          <p:cNvPr id="57" name="Text Box 26"/>
          <p:cNvSpPr txBox="1">
            <a:spLocks noChangeArrowheads="1"/>
          </p:cNvSpPr>
          <p:nvPr/>
        </p:nvSpPr>
        <p:spPr bwMode="auto">
          <a:xfrm>
            <a:off x="2665590" y="4100687"/>
            <a:ext cx="1692188"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a:ln>
                  <a:noFill/>
                </a:ln>
                <a:solidFill>
                  <a:srgbClr val="EE5500"/>
                </a:solidFill>
                <a:effectLst/>
                <a:uLnTx/>
                <a:uFillTx/>
                <a:latin typeface="メイリオ"/>
                <a:ea typeface="メイリオ"/>
                <a:cs typeface="メイリオ" pitchFamily="50" charset="-128"/>
              </a:rPr>
              <a:t>差し込み位置</a:t>
            </a:r>
            <a:endParaRPr kumimoji="0" lang="en-US" altLang="ja-JP" sz="1100" b="1" i="0" u="none" strike="noStrike" kern="1200" cap="none" spc="0" normalizeH="0" baseline="0" noProof="0">
              <a:ln>
                <a:noFill/>
              </a:ln>
              <a:solidFill>
                <a:srgbClr val="EE55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a:ln>
                  <a:noFill/>
                </a:ln>
                <a:solidFill>
                  <a:srgbClr val="EE5500"/>
                </a:solidFill>
                <a:effectLst/>
                <a:uLnTx/>
                <a:uFillTx/>
                <a:latin typeface="メイリオ"/>
                <a:ea typeface="メイリオ"/>
                <a:cs typeface="メイリオ" pitchFamily="50" charset="-128"/>
              </a:rPr>
              <a:t>を指定</a:t>
            </a:r>
          </a:p>
        </p:txBody>
      </p:sp>
      <p:sp>
        <p:nvSpPr>
          <p:cNvPr id="58" name="Text Box 26"/>
          <p:cNvSpPr txBox="1">
            <a:spLocks noChangeArrowheads="1"/>
          </p:cNvSpPr>
          <p:nvPr/>
        </p:nvSpPr>
        <p:spPr bwMode="auto">
          <a:xfrm>
            <a:off x="35496" y="3338867"/>
            <a:ext cx="4284476"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1" u="none" strike="noStrike" kern="1200" cap="none" spc="0" normalizeH="0" baseline="0" noProof="0">
                <a:ln>
                  <a:noFill/>
                </a:ln>
                <a:solidFill>
                  <a:srgbClr val="008CCF"/>
                </a:solidFill>
                <a:effectLst/>
                <a:uLnTx/>
                <a:uFillTx/>
                <a:latin typeface="メイリオ"/>
                <a:ea typeface="メイリオ"/>
                <a:cs typeface="メイリオ" pitchFamily="50" charset="-128"/>
              </a:rPr>
              <a:t>■ドキュメント作成イメージ</a:t>
            </a:r>
          </a:p>
        </p:txBody>
      </p:sp>
      <p:sp>
        <p:nvSpPr>
          <p:cNvPr id="59" name="メモ 58"/>
          <p:cNvSpPr/>
          <p:nvPr/>
        </p:nvSpPr>
        <p:spPr>
          <a:xfrm>
            <a:off x="6862820" y="3477655"/>
            <a:ext cx="1009914" cy="1161421"/>
          </a:xfrm>
          <a:prstGeom prst="foldedCorner">
            <a:avLst/>
          </a:prstGeom>
          <a:solidFill>
            <a:srgbClr val="FFFFFF"/>
          </a:solidFill>
          <a:ln w="25400" cap="flat" cmpd="sng" algn="ctr">
            <a:solidFill>
              <a:srgbClr val="FFFFFF">
                <a:lumMod val="85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通達リスト</a:t>
            </a:r>
            <a:endParaRPr kumimoji="0" lang="en-US" altLang="ja-JP" sz="9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0" name="メモ 59"/>
          <p:cNvSpPr/>
          <p:nvPr/>
        </p:nvSpPr>
        <p:spPr>
          <a:xfrm>
            <a:off x="7319832" y="3685684"/>
            <a:ext cx="1009914" cy="1161421"/>
          </a:xfrm>
          <a:prstGeom prst="foldedCorner">
            <a:avLst/>
          </a:prstGeom>
          <a:solidFill>
            <a:srgbClr val="FFFFFF"/>
          </a:solidFill>
          <a:ln w="25400" cap="flat" cmpd="sng" algn="ctr">
            <a:solidFill>
              <a:srgbClr val="FFFFFF">
                <a:lumMod val="85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労働条件通知書</a:t>
            </a:r>
            <a:endParaRPr kumimoji="0" lang="en-US" altLang="ja-JP" sz="9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1" name="メモ 60"/>
          <p:cNvSpPr/>
          <p:nvPr/>
        </p:nvSpPr>
        <p:spPr>
          <a:xfrm>
            <a:off x="7788789" y="3865317"/>
            <a:ext cx="1009914" cy="1161421"/>
          </a:xfrm>
          <a:prstGeom prst="foldedCorner">
            <a:avLst/>
          </a:prstGeom>
          <a:solidFill>
            <a:srgbClr val="FFFFFF"/>
          </a:solidFill>
          <a:ln w="25400" cap="flat" cmpd="sng" algn="ctr">
            <a:solidFill>
              <a:srgbClr val="FFFFFF">
                <a:lumMod val="85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latin typeface="メイリオ"/>
                <a:ea typeface="メイリオ"/>
                <a:cs typeface="+mn-cs"/>
              </a:rPr>
              <a:t>雇用契約書</a:t>
            </a:r>
            <a:endParaRPr kumimoji="0" lang="en-US" altLang="ja-JP" sz="9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2" name="Text Box 26"/>
          <p:cNvSpPr txBox="1">
            <a:spLocks noChangeArrowheads="1"/>
          </p:cNvSpPr>
          <p:nvPr/>
        </p:nvSpPr>
        <p:spPr bwMode="auto">
          <a:xfrm>
            <a:off x="215516" y="4372777"/>
            <a:ext cx="1512168"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人事</a:t>
            </a:r>
            <a:endParaRPr kumimoji="0"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データベース</a:t>
            </a:r>
            <a:endParaRPr kumimoji="0"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63" name="正方形/長方形 62"/>
          <p:cNvSpPr/>
          <p:nvPr/>
        </p:nvSpPr>
        <p:spPr>
          <a:xfrm>
            <a:off x="1763208" y="3770915"/>
            <a:ext cx="680382" cy="175277"/>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4" name="正方形/長方形 63"/>
          <p:cNvSpPr/>
          <p:nvPr/>
        </p:nvSpPr>
        <p:spPr>
          <a:xfrm>
            <a:off x="1763208" y="4121612"/>
            <a:ext cx="680382" cy="178330"/>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5" name="正方形/長方形 64"/>
          <p:cNvSpPr/>
          <p:nvPr/>
        </p:nvSpPr>
        <p:spPr>
          <a:xfrm>
            <a:off x="1763208" y="4594933"/>
            <a:ext cx="680382" cy="173061"/>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6" name="正方形/長方形 65"/>
          <p:cNvSpPr/>
          <p:nvPr/>
        </p:nvSpPr>
        <p:spPr>
          <a:xfrm>
            <a:off x="1763208" y="4790371"/>
            <a:ext cx="680382" cy="152449"/>
          </a:xfrm>
          <a:prstGeom prst="rect">
            <a:avLst/>
          </a:prstGeom>
          <a:noFill/>
          <a:ln w="25400" cap="flat" cmpd="sng" algn="ctr">
            <a:solidFill>
              <a:srgbClr val="EE55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7" name="Freeform 393"/>
          <p:cNvSpPr>
            <a:spLocks noEditPoints="1"/>
          </p:cNvSpPr>
          <p:nvPr/>
        </p:nvSpPr>
        <p:spPr bwMode="auto">
          <a:xfrm>
            <a:off x="7236296" y="2638531"/>
            <a:ext cx="376336" cy="47327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8" name="テキスト ボックス 67"/>
          <p:cNvSpPr txBox="1"/>
          <p:nvPr/>
        </p:nvSpPr>
        <p:spPr>
          <a:xfrm>
            <a:off x="7632340" y="2787774"/>
            <a:ext cx="8640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a:ln>
                  <a:noFill/>
                </a:ln>
                <a:solidFill>
                  <a:srgbClr val="EE846D"/>
                </a:solidFill>
                <a:effectLst/>
                <a:uLnTx/>
                <a:uFillTx/>
                <a:latin typeface="メイリオ"/>
                <a:ea typeface="メイリオ"/>
                <a:cs typeface="+mn-cs"/>
              </a:rPr>
              <a:t>Word</a:t>
            </a:r>
            <a:endParaRPr kumimoji="1" lang="ja-JP" altLang="en-US" sz="1400" b="1" i="0" u="none" strike="noStrike" kern="0" cap="none" spc="0" normalizeH="0" baseline="0" noProof="0">
              <a:ln>
                <a:noFill/>
              </a:ln>
              <a:solidFill>
                <a:srgbClr val="EE846D"/>
              </a:solidFill>
              <a:effectLst/>
              <a:uLnTx/>
              <a:uFillTx/>
              <a:latin typeface="メイリオ"/>
              <a:ea typeface="メイリオ"/>
              <a:cs typeface="+mn-cs"/>
            </a:endParaRPr>
          </a:p>
        </p:txBody>
      </p:sp>
    </p:spTree>
    <p:extLst>
      <p:ext uri="{BB962C8B-B14F-4D97-AF65-F5344CB8AC3E}">
        <p14:creationId xmlns:p14="http://schemas.microsoft.com/office/powerpoint/2010/main" val="2805326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No.15</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9163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システムを利用するユーザの権限に応じて使える機能や公開する人事情報の粒度を制限できること</a:t>
            </a:r>
          </a:p>
        </p:txBody>
      </p:sp>
      <p:sp>
        <p:nvSpPr>
          <p:cNvPr id="8" name="テキスト ボックス 7"/>
          <p:cNvSpPr txBox="1"/>
          <p:nvPr/>
        </p:nvSpPr>
        <p:spPr>
          <a:xfrm>
            <a:off x="251520" y="1836872"/>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権限のあるユーザが社員の情報登録や更新作業を実施できます</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更新権限、閲覧権限（更新不可）、非表示設定などの制御が可能です</a:t>
            </a: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sp>
        <p:nvSpPr>
          <p:cNvPr id="9" name="AutoShape 5"/>
          <p:cNvSpPr>
            <a:spLocks noChangeArrowheads="1"/>
          </p:cNvSpPr>
          <p:nvPr/>
        </p:nvSpPr>
        <p:spPr bwMode="gray">
          <a:xfrm>
            <a:off x="1547664" y="3758718"/>
            <a:ext cx="2520280" cy="1233008"/>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grpSp>
        <p:nvGrpSpPr>
          <p:cNvPr id="10" name="グループ化 97"/>
          <p:cNvGrpSpPr/>
          <p:nvPr/>
        </p:nvGrpSpPr>
        <p:grpSpPr>
          <a:xfrm>
            <a:off x="535081" y="4389854"/>
            <a:ext cx="936104" cy="524185"/>
            <a:chOff x="4726523" y="5229200"/>
            <a:chExt cx="788440" cy="441498"/>
          </a:xfrm>
          <a:solidFill>
            <a:srgbClr val="54C2F0"/>
          </a:solidFill>
        </p:grpSpPr>
        <p:grpSp>
          <p:nvGrpSpPr>
            <p:cNvPr id="11" name="グループ化 525"/>
            <p:cNvGrpSpPr/>
            <p:nvPr/>
          </p:nvGrpSpPr>
          <p:grpSpPr>
            <a:xfrm>
              <a:off x="5074162" y="5229200"/>
              <a:ext cx="440801" cy="440802"/>
              <a:chOff x="3752906" y="1923678"/>
              <a:chExt cx="381000" cy="381000"/>
            </a:xfrm>
            <a:grpFill/>
          </p:grpSpPr>
          <p:sp>
            <p:nvSpPr>
              <p:cNvPr id="1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2" name="グループ化 61"/>
            <p:cNvGrpSpPr/>
            <p:nvPr/>
          </p:nvGrpSpPr>
          <p:grpSpPr>
            <a:xfrm>
              <a:off x="4726523" y="5301208"/>
              <a:ext cx="349533" cy="369490"/>
              <a:chOff x="646113" y="649288"/>
              <a:chExt cx="355600" cy="381000"/>
            </a:xfrm>
            <a:grpFill/>
          </p:grpSpPr>
          <p:sp>
            <p:nvSpPr>
              <p:cNvPr id="1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17" name="グループ化 238"/>
          <p:cNvGrpSpPr/>
          <p:nvPr/>
        </p:nvGrpSpPr>
        <p:grpSpPr>
          <a:xfrm>
            <a:off x="1755034" y="3813888"/>
            <a:ext cx="468052" cy="468052"/>
            <a:chOff x="2182416" y="682625"/>
            <a:chExt cx="381000" cy="381000"/>
          </a:xfrm>
          <a:solidFill>
            <a:srgbClr val="54C2F0"/>
          </a:solidFill>
        </p:grpSpPr>
        <p:sp>
          <p:nvSpPr>
            <p:cNvPr id="18"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1"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2" name="Text Box 26"/>
          <p:cNvSpPr txBox="1">
            <a:spLocks noChangeArrowheads="1"/>
          </p:cNvSpPr>
          <p:nvPr/>
        </p:nvSpPr>
        <p:spPr bwMode="auto">
          <a:xfrm>
            <a:off x="2475114" y="3813790"/>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山田太郎</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23" name="Text Box 26"/>
          <p:cNvSpPr txBox="1">
            <a:spLocks noChangeArrowheads="1"/>
          </p:cNvSpPr>
          <p:nvPr/>
        </p:nvSpPr>
        <p:spPr bwMode="auto">
          <a:xfrm>
            <a:off x="2439110" y="4066689"/>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38</a:t>
            </a: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歳　男性</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24" name="Text Box 26"/>
          <p:cNvSpPr txBox="1">
            <a:spLocks noChangeArrowheads="1"/>
          </p:cNvSpPr>
          <p:nvPr/>
        </p:nvSpPr>
        <p:spPr bwMode="auto">
          <a:xfrm>
            <a:off x="1619672" y="4299942"/>
            <a:ext cx="2304256" cy="79252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所属：営業部</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役職：課長</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住所：</a:t>
            </a:r>
            <a:r>
              <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県</a:t>
            </a:r>
            <a:r>
              <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市○〇</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25" name="AutoShape 5"/>
          <p:cNvSpPr>
            <a:spLocks noChangeArrowheads="1"/>
          </p:cNvSpPr>
          <p:nvPr/>
        </p:nvSpPr>
        <p:spPr bwMode="gray">
          <a:xfrm>
            <a:off x="1547664" y="2535746"/>
            <a:ext cx="2520280" cy="117013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26" name="角丸四角形 25"/>
          <p:cNvSpPr/>
          <p:nvPr/>
        </p:nvSpPr>
        <p:spPr>
          <a:xfrm>
            <a:off x="1619800" y="2787838"/>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職員情報管理</a:t>
            </a:r>
          </a:p>
        </p:txBody>
      </p:sp>
      <p:sp>
        <p:nvSpPr>
          <p:cNvPr id="27" name="角丸四角形 26"/>
          <p:cNvSpPr/>
          <p:nvPr/>
        </p:nvSpPr>
        <p:spPr>
          <a:xfrm>
            <a:off x="1619800" y="3075838"/>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採用業務管理</a:t>
            </a:r>
          </a:p>
        </p:txBody>
      </p:sp>
      <p:sp>
        <p:nvSpPr>
          <p:cNvPr id="28" name="角丸四角形 27"/>
          <p:cNvSpPr/>
          <p:nvPr/>
        </p:nvSpPr>
        <p:spPr>
          <a:xfrm>
            <a:off x="1619800" y="3363870"/>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組織改編</a:t>
            </a:r>
          </a:p>
        </p:txBody>
      </p:sp>
      <p:sp>
        <p:nvSpPr>
          <p:cNvPr id="29" name="角丸四角形 28"/>
          <p:cNvSpPr/>
          <p:nvPr/>
        </p:nvSpPr>
        <p:spPr>
          <a:xfrm>
            <a:off x="2807932" y="2787806"/>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給与マスタ</a:t>
            </a:r>
          </a:p>
        </p:txBody>
      </p:sp>
      <p:sp>
        <p:nvSpPr>
          <p:cNvPr id="30" name="角丸四角形 29"/>
          <p:cNvSpPr/>
          <p:nvPr/>
        </p:nvSpPr>
        <p:spPr>
          <a:xfrm>
            <a:off x="2807932" y="3075806"/>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人件費管理</a:t>
            </a:r>
          </a:p>
        </p:txBody>
      </p:sp>
      <p:sp>
        <p:nvSpPr>
          <p:cNvPr id="31" name="角丸四角形 30"/>
          <p:cNvSpPr/>
          <p:nvPr/>
        </p:nvSpPr>
        <p:spPr>
          <a:xfrm>
            <a:off x="2807932" y="3363838"/>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マイナンバー</a:t>
            </a:r>
          </a:p>
        </p:txBody>
      </p:sp>
      <p:sp>
        <p:nvSpPr>
          <p:cNvPr id="32" name="AutoShape 5"/>
          <p:cNvSpPr>
            <a:spLocks noChangeArrowheads="1"/>
          </p:cNvSpPr>
          <p:nvPr/>
        </p:nvSpPr>
        <p:spPr bwMode="gray">
          <a:xfrm>
            <a:off x="5472100" y="3723878"/>
            <a:ext cx="2520280" cy="1276271"/>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grpSp>
        <p:nvGrpSpPr>
          <p:cNvPr id="33" name="グループ化 97"/>
          <p:cNvGrpSpPr/>
          <p:nvPr/>
        </p:nvGrpSpPr>
        <p:grpSpPr>
          <a:xfrm>
            <a:off x="4481990" y="4388417"/>
            <a:ext cx="936104" cy="524185"/>
            <a:chOff x="4726523" y="5229200"/>
            <a:chExt cx="788440" cy="441498"/>
          </a:xfrm>
          <a:solidFill>
            <a:srgbClr val="54C2F0"/>
          </a:solidFill>
        </p:grpSpPr>
        <p:grpSp>
          <p:nvGrpSpPr>
            <p:cNvPr id="34" name="グループ化 525"/>
            <p:cNvGrpSpPr/>
            <p:nvPr/>
          </p:nvGrpSpPr>
          <p:grpSpPr>
            <a:xfrm>
              <a:off x="5074162" y="5229200"/>
              <a:ext cx="440801" cy="440802"/>
              <a:chOff x="3752906" y="1923678"/>
              <a:chExt cx="381000" cy="381000"/>
            </a:xfrm>
            <a:grpFill/>
          </p:grpSpPr>
          <p:sp>
            <p:nvSpPr>
              <p:cNvPr id="38"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39"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35" name="グループ化 61"/>
            <p:cNvGrpSpPr/>
            <p:nvPr/>
          </p:nvGrpSpPr>
          <p:grpSpPr>
            <a:xfrm>
              <a:off x="4726523" y="5301208"/>
              <a:ext cx="349533" cy="369490"/>
              <a:chOff x="646113" y="649288"/>
              <a:chExt cx="355600" cy="381000"/>
            </a:xfrm>
            <a:grpFill/>
          </p:grpSpPr>
          <p:sp>
            <p:nvSpPr>
              <p:cNvPr id="3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40" name="グループ化 238"/>
          <p:cNvGrpSpPr/>
          <p:nvPr/>
        </p:nvGrpSpPr>
        <p:grpSpPr>
          <a:xfrm>
            <a:off x="5688124" y="3813888"/>
            <a:ext cx="468052" cy="468052"/>
            <a:chOff x="2182416" y="682625"/>
            <a:chExt cx="381000" cy="381000"/>
          </a:xfrm>
          <a:solidFill>
            <a:srgbClr val="54C2F0"/>
          </a:solidFill>
        </p:grpSpPr>
        <p:sp>
          <p:nvSpPr>
            <p:cNvPr id="41"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5" name="Text Box 26"/>
          <p:cNvSpPr txBox="1">
            <a:spLocks noChangeArrowheads="1"/>
          </p:cNvSpPr>
          <p:nvPr/>
        </p:nvSpPr>
        <p:spPr bwMode="auto">
          <a:xfrm>
            <a:off x="6372200" y="3803465"/>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山田太郎</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46" name="Text Box 26"/>
          <p:cNvSpPr txBox="1">
            <a:spLocks noChangeArrowheads="1"/>
          </p:cNvSpPr>
          <p:nvPr/>
        </p:nvSpPr>
        <p:spPr bwMode="auto">
          <a:xfrm>
            <a:off x="6336196" y="4056364"/>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　　　　男性</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47" name="Text Box 26"/>
          <p:cNvSpPr txBox="1">
            <a:spLocks noChangeArrowheads="1"/>
          </p:cNvSpPr>
          <p:nvPr/>
        </p:nvSpPr>
        <p:spPr bwMode="auto">
          <a:xfrm>
            <a:off x="5795386" y="4299942"/>
            <a:ext cx="2304256" cy="79252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所属：営業部</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役職：課長</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spcBef>
                <a:spcPts val="0"/>
              </a:spcBef>
              <a:spcAft>
                <a:spcPts val="0"/>
              </a:spcAft>
              <a:buClrTx/>
              <a:buSzTx/>
              <a:buFontTx/>
              <a:buNone/>
              <a:tabLst/>
              <a:defRPr/>
            </a:pP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　　　　　・</a:t>
            </a:r>
            <a:endParaRPr kumimoji="0" lang="en-US" altLang="ja-JP" sz="11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48" name="AutoShape 5"/>
          <p:cNvSpPr>
            <a:spLocks noChangeArrowheads="1"/>
          </p:cNvSpPr>
          <p:nvPr/>
        </p:nvSpPr>
        <p:spPr bwMode="gray">
          <a:xfrm>
            <a:off x="5472100" y="2535746"/>
            <a:ext cx="2520280" cy="1140127"/>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49" name="角丸四角形 48"/>
          <p:cNvSpPr/>
          <p:nvPr/>
        </p:nvSpPr>
        <p:spPr>
          <a:xfrm>
            <a:off x="5544236" y="2787774"/>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職員情報管理</a:t>
            </a:r>
          </a:p>
        </p:txBody>
      </p:sp>
      <p:sp>
        <p:nvSpPr>
          <p:cNvPr id="50" name="角丸四角形 49"/>
          <p:cNvSpPr/>
          <p:nvPr/>
        </p:nvSpPr>
        <p:spPr>
          <a:xfrm>
            <a:off x="6732368" y="3075806"/>
            <a:ext cx="1152000" cy="25206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a:ea typeface="メイリオ"/>
                <a:cs typeface="+mn-cs"/>
              </a:rPr>
              <a:t>人件費管理</a:t>
            </a:r>
          </a:p>
        </p:txBody>
      </p:sp>
      <p:sp>
        <p:nvSpPr>
          <p:cNvPr id="51" name="Text Box 26"/>
          <p:cNvSpPr txBox="1">
            <a:spLocks noChangeArrowheads="1"/>
          </p:cNvSpPr>
          <p:nvPr/>
        </p:nvSpPr>
        <p:spPr bwMode="auto">
          <a:xfrm>
            <a:off x="355061" y="4066689"/>
            <a:ext cx="1188132" cy="27699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人事部</a:t>
            </a:r>
          </a:p>
        </p:txBody>
      </p:sp>
      <p:sp>
        <p:nvSpPr>
          <p:cNvPr id="52" name="Text Box 26"/>
          <p:cNvSpPr txBox="1">
            <a:spLocks noChangeArrowheads="1"/>
          </p:cNvSpPr>
          <p:nvPr/>
        </p:nvSpPr>
        <p:spPr bwMode="auto">
          <a:xfrm>
            <a:off x="4229962" y="3848357"/>
            <a:ext cx="1368152" cy="46166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ライン</a:t>
            </a:r>
            <a:endParaRPr kumimoji="0" lang="en-US" altLang="ja-JP" sz="12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マネージャー</a:t>
            </a:r>
          </a:p>
        </p:txBody>
      </p:sp>
      <p:sp>
        <p:nvSpPr>
          <p:cNvPr id="53" name="角丸四角形 52"/>
          <p:cNvSpPr/>
          <p:nvPr/>
        </p:nvSpPr>
        <p:spPr>
          <a:xfrm>
            <a:off x="6336196" y="4079190"/>
            <a:ext cx="684076" cy="202750"/>
          </a:xfrm>
          <a:prstGeom prst="roundRect">
            <a:avLst/>
          </a:prstGeom>
          <a:noFill/>
          <a:ln w="25400" cap="flat" cmpd="sng" algn="ctr">
            <a:solidFill>
              <a:srgbClr val="F9BE00"/>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54" name="角丸四角形 53"/>
          <p:cNvSpPr/>
          <p:nvPr/>
        </p:nvSpPr>
        <p:spPr>
          <a:xfrm>
            <a:off x="5904148" y="4660333"/>
            <a:ext cx="1440910" cy="181662"/>
          </a:xfrm>
          <a:prstGeom prst="roundRect">
            <a:avLst/>
          </a:prstGeom>
          <a:noFill/>
          <a:ln w="25400" cap="flat" cmpd="sng" algn="ctr">
            <a:solidFill>
              <a:srgbClr val="F9BE00"/>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55" name="Text Box 26"/>
          <p:cNvSpPr txBox="1">
            <a:spLocks noChangeArrowheads="1"/>
          </p:cNvSpPr>
          <p:nvPr/>
        </p:nvSpPr>
        <p:spPr bwMode="auto">
          <a:xfrm>
            <a:off x="2267744" y="2535746"/>
            <a:ext cx="151216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利用メニュー</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56" name="Text Box 26"/>
          <p:cNvSpPr txBox="1">
            <a:spLocks noChangeArrowheads="1"/>
          </p:cNvSpPr>
          <p:nvPr/>
        </p:nvSpPr>
        <p:spPr bwMode="auto">
          <a:xfrm>
            <a:off x="6156176" y="2535746"/>
            <a:ext cx="1152128"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利用メニュー</a:t>
            </a:r>
            <a:endParaRPr kumimoji="0"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Tree>
    <p:extLst>
      <p:ext uri="{BB962C8B-B14F-4D97-AF65-F5344CB8AC3E}">
        <p14:creationId xmlns:p14="http://schemas.microsoft.com/office/powerpoint/2010/main" val="1884108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No.16</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491630"/>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196970"/>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prstClr val="black">
                    <a:lumMod val="75000"/>
                    <a:lumOff val="25000"/>
                  </a:prstClr>
                </a:solidFill>
                <a:effectLst/>
                <a:uLnTx/>
                <a:uFillTx/>
                <a:latin typeface="メイリオ" pitchFamily="50" charset="-128"/>
                <a:ea typeface="メイリオ" pitchFamily="50" charset="-128"/>
                <a:cs typeface="+mn-cs"/>
              </a:rPr>
              <a:t>発令等の人事履歴情報（社員情報、組織情報、履歴情報）を組み合わせて、社員台帳が作成できること</a:t>
            </a:r>
          </a:p>
        </p:txBody>
      </p:sp>
      <p:sp>
        <p:nvSpPr>
          <p:cNvPr id="8" name="テキスト ボックス 7"/>
          <p:cNvSpPr txBox="1"/>
          <p:nvPr/>
        </p:nvSpPr>
        <p:spPr>
          <a:xfrm>
            <a:off x="251520" y="1836872"/>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弊社対応：○</a:t>
            </a:r>
            <a:endParaRPr kumimoji="0" lang="en-US" altLang="ja-JP"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rPr>
              <a:t>発令決裁処理より履歴情報の登録が可能。任意の出力項目を指定した社員台帳の作成が可能です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cs typeface="+mn-cs"/>
            </a:endParaRPr>
          </a:p>
        </p:txBody>
      </p:sp>
      <p:pic>
        <p:nvPicPr>
          <p:cNvPr id="13" name="図 12"/>
          <p:cNvPicPr>
            <a:picLocks noChangeAspect="1"/>
          </p:cNvPicPr>
          <p:nvPr/>
        </p:nvPicPr>
        <p:blipFill rotWithShape="1">
          <a:blip r:embed="rId2"/>
          <a:srcRect t="2174" b="2120"/>
          <a:stretch/>
        </p:blipFill>
        <p:spPr>
          <a:xfrm>
            <a:off x="6057673" y="2319722"/>
            <a:ext cx="2050379" cy="2747277"/>
          </a:xfrm>
          <a:prstGeom prst="rect">
            <a:avLst/>
          </a:prstGeom>
          <a:ln w="12700">
            <a:solidFill>
              <a:schemeClr val="bg1">
                <a:lumMod val="75000"/>
              </a:schemeClr>
            </a:solidFill>
          </a:ln>
        </p:spPr>
      </p:pic>
      <p:pic>
        <p:nvPicPr>
          <p:cNvPr id="14" name="図 13"/>
          <p:cNvPicPr>
            <a:picLocks noChangeAspect="1"/>
          </p:cNvPicPr>
          <p:nvPr/>
        </p:nvPicPr>
        <p:blipFill>
          <a:blip r:embed="rId3"/>
          <a:stretch>
            <a:fillRect/>
          </a:stretch>
        </p:blipFill>
        <p:spPr>
          <a:xfrm>
            <a:off x="1100040" y="2538838"/>
            <a:ext cx="3473387" cy="2453967"/>
          </a:xfrm>
          <a:prstGeom prst="rect">
            <a:avLst/>
          </a:prstGeom>
          <a:ln w="12700">
            <a:solidFill>
              <a:schemeClr val="bg1">
                <a:lumMod val="75000"/>
              </a:schemeClr>
            </a:solidFill>
          </a:ln>
        </p:spPr>
      </p:pic>
      <p:sp>
        <p:nvSpPr>
          <p:cNvPr id="15" name="角丸四角形吹き出し 14"/>
          <p:cNvSpPr/>
          <p:nvPr/>
        </p:nvSpPr>
        <p:spPr bwMode="auto">
          <a:xfrm>
            <a:off x="7020272" y="3375897"/>
            <a:ext cx="1441573" cy="399203"/>
          </a:xfrm>
          <a:prstGeom prst="wedgeRoundRectCallout">
            <a:avLst>
              <a:gd name="adj1" fmla="val -64938"/>
              <a:gd name="adj2" fmla="val 98631"/>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rPr>
              <a:t>出力する項目</a:t>
            </a: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は</a:t>
            </a:r>
            <a:endPar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任意設定が可能</a:t>
            </a:r>
            <a:endParaRPr kumimoji="1" lang="ja-JP" altLang="en-US" sz="12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16" name="正方形/長方形 15"/>
          <p:cNvSpPr/>
          <p:nvPr/>
        </p:nvSpPr>
        <p:spPr bwMode="auto">
          <a:xfrm>
            <a:off x="1099724" y="2620276"/>
            <a:ext cx="1381507" cy="217377"/>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7" name="角丸四角形吹き出し 16"/>
          <p:cNvSpPr/>
          <p:nvPr/>
        </p:nvSpPr>
        <p:spPr bwMode="auto">
          <a:xfrm>
            <a:off x="2799856" y="2596664"/>
            <a:ext cx="1351474" cy="264600"/>
          </a:xfrm>
          <a:prstGeom prst="wedgeRoundRectCallout">
            <a:avLst>
              <a:gd name="adj1" fmla="val -72416"/>
              <a:gd name="adj2" fmla="val -735"/>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rPr>
              <a:t>発令日を指定</a:t>
            </a:r>
          </a:p>
        </p:txBody>
      </p:sp>
      <p:sp>
        <p:nvSpPr>
          <p:cNvPr id="18" name="正方形/長方形 17"/>
          <p:cNvSpPr/>
          <p:nvPr/>
        </p:nvSpPr>
        <p:spPr bwMode="auto">
          <a:xfrm>
            <a:off x="3107599" y="3240607"/>
            <a:ext cx="1248377" cy="1691393"/>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9" name="角丸四角形吹き出し 18"/>
          <p:cNvSpPr/>
          <p:nvPr/>
        </p:nvSpPr>
        <p:spPr bwMode="auto">
          <a:xfrm>
            <a:off x="1593546" y="4571904"/>
            <a:ext cx="1351474" cy="264600"/>
          </a:xfrm>
          <a:prstGeom prst="wedgeRoundRectCallout">
            <a:avLst>
              <a:gd name="adj1" fmla="val 65858"/>
              <a:gd name="adj2" fmla="val -148885"/>
              <a:gd name="adj3" fmla="val 16667"/>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rPr>
              <a:t>変更情報を入力</a:t>
            </a:r>
          </a:p>
        </p:txBody>
      </p:sp>
      <p:sp>
        <p:nvSpPr>
          <p:cNvPr id="20" name="Text Box 830"/>
          <p:cNvSpPr txBox="1">
            <a:spLocks noChangeArrowheads="1"/>
          </p:cNvSpPr>
          <p:nvPr/>
        </p:nvSpPr>
        <p:spPr bwMode="auto">
          <a:xfrm>
            <a:off x="467660" y="2232831"/>
            <a:ext cx="1929588" cy="3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■異動情報登録画面</a:t>
            </a:r>
          </a:p>
        </p:txBody>
      </p:sp>
      <p:sp>
        <p:nvSpPr>
          <p:cNvPr id="21" name="Text Box 830"/>
          <p:cNvSpPr txBox="1">
            <a:spLocks noChangeArrowheads="1"/>
          </p:cNvSpPr>
          <p:nvPr/>
        </p:nvSpPr>
        <p:spPr bwMode="auto">
          <a:xfrm>
            <a:off x="4697760" y="2232831"/>
            <a:ext cx="1929588" cy="37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■社員台帳出力</a:t>
            </a:r>
          </a:p>
        </p:txBody>
      </p:sp>
    </p:spTree>
    <p:extLst>
      <p:ext uri="{BB962C8B-B14F-4D97-AF65-F5344CB8AC3E}">
        <p14:creationId xmlns:p14="http://schemas.microsoft.com/office/powerpoint/2010/main" val="2887486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No.17</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763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考課結果を登録する機能があること</a:t>
            </a:r>
          </a:p>
        </p:txBody>
      </p:sp>
      <p:sp>
        <p:nvSpPr>
          <p:cNvPr id="8" name="テキスト ボックス 7"/>
          <p:cNvSpPr txBox="1"/>
          <p:nvPr/>
        </p:nvSpPr>
        <p:spPr>
          <a:xfrm>
            <a:off x="251520" y="1851670"/>
            <a:ext cx="8892480" cy="7325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各従業員の評価の結果情報登録が可能で結果に基づいた昇給額シミュレーションが行えます</a:t>
            </a:r>
            <a:endPar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本人や各評価者の評価結果が記載された面談シート</a:t>
            </a:r>
            <a:r>
              <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(Excel)</a:t>
            </a: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が保管されたフォルダから一括取込も可能です</a:t>
            </a:r>
            <a:endPar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endParaRPr>
          </a:p>
        </p:txBody>
      </p:sp>
      <p:sp>
        <p:nvSpPr>
          <p:cNvPr id="9" name="角丸四角形 8"/>
          <p:cNvSpPr/>
          <p:nvPr/>
        </p:nvSpPr>
        <p:spPr>
          <a:xfrm>
            <a:off x="539553" y="2607754"/>
            <a:ext cx="2410055" cy="1806709"/>
          </a:xfrm>
          <a:prstGeom prst="roundRect">
            <a:avLst>
              <a:gd name="adj" fmla="val 472"/>
            </a:avLst>
          </a:prstGeom>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 name="角丸四角形 9"/>
          <p:cNvSpPr/>
          <p:nvPr/>
        </p:nvSpPr>
        <p:spPr>
          <a:xfrm>
            <a:off x="3014745" y="2607754"/>
            <a:ext cx="2410055" cy="1806709"/>
          </a:xfrm>
          <a:prstGeom prst="roundRect">
            <a:avLst>
              <a:gd name="adj" fmla="val 472"/>
            </a:avLst>
          </a:prstGeom>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Text Box 4"/>
          <p:cNvSpPr txBox="1">
            <a:spLocks noChangeArrowheads="1"/>
          </p:cNvSpPr>
          <p:nvPr/>
        </p:nvSpPr>
        <p:spPr bwMode="auto">
          <a:xfrm>
            <a:off x="6359142" y="3500350"/>
            <a:ext cx="1813258" cy="637362"/>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賞与</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シミュレーション</a:t>
            </a:r>
          </a:p>
        </p:txBody>
      </p:sp>
      <p:sp>
        <p:nvSpPr>
          <p:cNvPr id="12" name="Text Box 4"/>
          <p:cNvSpPr txBox="1">
            <a:spLocks noChangeArrowheads="1"/>
          </p:cNvSpPr>
          <p:nvPr/>
        </p:nvSpPr>
        <p:spPr bwMode="auto">
          <a:xfrm>
            <a:off x="6359142" y="2664755"/>
            <a:ext cx="1813258" cy="637362"/>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昇給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シミュレーション</a:t>
            </a:r>
          </a:p>
        </p:txBody>
      </p:sp>
      <p:sp>
        <p:nvSpPr>
          <p:cNvPr id="13" name="Text Box 4"/>
          <p:cNvSpPr txBox="1">
            <a:spLocks noChangeArrowheads="1"/>
          </p:cNvSpPr>
          <p:nvPr/>
        </p:nvSpPr>
        <p:spPr bwMode="auto">
          <a:xfrm>
            <a:off x="6359142" y="4335946"/>
            <a:ext cx="1813258" cy="637362"/>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昇格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rgbClr val="FFFFFF"/>
                </a:solidFill>
                <a:effectLst>
                  <a:outerShdw blurRad="38100" dist="38100" dir="2700000" algn="tl">
                    <a:srgbClr val="C0C0C0"/>
                  </a:outerShdw>
                </a:effectLst>
                <a:uLnTx/>
                <a:uFillTx/>
                <a:latin typeface="メイリオ"/>
                <a:ea typeface="メイリオ"/>
                <a:cs typeface="メイリオ" pitchFamily="50" charset="-128"/>
              </a:rPr>
              <a:t>対象者抽出</a:t>
            </a:r>
          </a:p>
        </p:txBody>
      </p:sp>
      <p:sp>
        <p:nvSpPr>
          <p:cNvPr id="14" name="AutoShape 22"/>
          <p:cNvSpPr>
            <a:spLocks noChangeArrowheads="1"/>
          </p:cNvSpPr>
          <p:nvPr/>
        </p:nvSpPr>
        <p:spPr bwMode="auto">
          <a:xfrm rot="5400000">
            <a:off x="5625468" y="2750281"/>
            <a:ext cx="414366" cy="466311"/>
          </a:xfrm>
          <a:prstGeom prst="upArrow">
            <a:avLst>
              <a:gd name="adj1" fmla="val 50000"/>
              <a:gd name="adj2" fmla="val 48938"/>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AutoShape 22"/>
          <p:cNvSpPr>
            <a:spLocks noChangeArrowheads="1"/>
          </p:cNvSpPr>
          <p:nvPr/>
        </p:nvSpPr>
        <p:spPr bwMode="auto">
          <a:xfrm rot="5400000">
            <a:off x="5625468" y="3585876"/>
            <a:ext cx="414366" cy="466311"/>
          </a:xfrm>
          <a:prstGeom prst="upArrow">
            <a:avLst>
              <a:gd name="adj1" fmla="val 50000"/>
              <a:gd name="adj2" fmla="val 48938"/>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AutoShape 22"/>
          <p:cNvSpPr>
            <a:spLocks noChangeArrowheads="1"/>
          </p:cNvSpPr>
          <p:nvPr/>
        </p:nvSpPr>
        <p:spPr bwMode="auto">
          <a:xfrm rot="5400000">
            <a:off x="5625468" y="4421472"/>
            <a:ext cx="414366" cy="466311"/>
          </a:xfrm>
          <a:prstGeom prst="upArrow">
            <a:avLst>
              <a:gd name="adj1" fmla="val 50000"/>
              <a:gd name="adj2" fmla="val 48938"/>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17" name="グループ化 16"/>
          <p:cNvGrpSpPr/>
          <p:nvPr/>
        </p:nvGrpSpPr>
        <p:grpSpPr>
          <a:xfrm>
            <a:off x="3455876" y="2895786"/>
            <a:ext cx="554835" cy="548406"/>
            <a:chOff x="582114" y="4005064"/>
            <a:chExt cx="656448" cy="722849"/>
          </a:xfrm>
          <a:solidFill>
            <a:srgbClr val="0000CC"/>
          </a:solidFill>
        </p:grpSpPr>
        <p:sp>
          <p:nvSpPr>
            <p:cNvPr id="18" name="Freeform 152"/>
            <p:cNvSpPr>
              <a:spLocks noEditPoints="1"/>
            </p:cNvSpPr>
            <p:nvPr/>
          </p:nvSpPr>
          <p:spPr bwMode="auto">
            <a:xfrm>
              <a:off x="582114" y="4005064"/>
              <a:ext cx="626470" cy="722849"/>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テキスト ボックス 18"/>
            <p:cNvSpPr txBox="1"/>
            <p:nvPr/>
          </p:nvSpPr>
          <p:spPr bwMode="black">
            <a:xfrm>
              <a:off x="734506" y="4230092"/>
              <a:ext cx="504056" cy="202838"/>
            </a:xfrm>
            <a:prstGeom prst="rect">
              <a:avLst/>
            </a:prstGeom>
            <a:noFill/>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srgbClr val="54C2F0"/>
                  </a:solidFill>
                  <a:effectLst/>
                  <a:uLnTx/>
                  <a:uFill>
                    <a:solidFill>
                      <a:srgbClr val="FFC000"/>
                    </a:solidFill>
                  </a:uFill>
                  <a:latin typeface="メイリオ"/>
                  <a:ea typeface="メイリオ"/>
                  <a:cs typeface="メイリオ" pitchFamily="50" charset="-128"/>
                </a:rPr>
                <a:t>CSV</a:t>
              </a:r>
            </a:p>
          </p:txBody>
        </p:sp>
      </p:grpSp>
      <p:sp>
        <p:nvSpPr>
          <p:cNvPr id="20" name="Text Box 830"/>
          <p:cNvSpPr txBox="1">
            <a:spLocks noChangeArrowheads="1"/>
          </p:cNvSpPr>
          <p:nvPr/>
        </p:nvSpPr>
        <p:spPr bwMode="auto">
          <a:xfrm>
            <a:off x="3079882" y="3391362"/>
            <a:ext cx="2312351" cy="102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■面談結果</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評価月、評価結果、評価</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コメント、スコア、点数、</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ポイント、</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etc</a:t>
            </a: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572120" y="4551970"/>
            <a:ext cx="4852680" cy="412676"/>
          </a:xfrm>
          <a:prstGeom prst="roundRect">
            <a:avLst>
              <a:gd name="adj" fmla="val 472"/>
            </a:avLst>
          </a:prstGeom>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2" name="角丸四角形 21"/>
          <p:cNvSpPr/>
          <p:nvPr/>
        </p:nvSpPr>
        <p:spPr>
          <a:xfrm>
            <a:off x="3014745" y="2607754"/>
            <a:ext cx="2410056" cy="223781"/>
          </a:xfrm>
          <a:prstGeom prst="roundRect">
            <a:avLst>
              <a:gd name="adj" fmla="val 0"/>
            </a:avLst>
          </a:prstGeom>
          <a:ln>
            <a:noFill/>
          </a:ln>
        </p:spPr>
        <p:style>
          <a:lnRef idx="3">
            <a:schemeClr val="lt1"/>
          </a:lnRef>
          <a:fillRef idx="1">
            <a:schemeClr val="accent2"/>
          </a:fillRef>
          <a:effectRef idx="1">
            <a:schemeClr val="accent2"/>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mn-cs"/>
              </a:rPr>
              <a:t>面談結果</a:t>
            </a:r>
          </a:p>
        </p:txBody>
      </p:sp>
      <p:sp>
        <p:nvSpPr>
          <p:cNvPr id="23" name="Freeform 364"/>
          <p:cNvSpPr>
            <a:spLocks noEditPoints="1"/>
          </p:cNvSpPr>
          <p:nvPr/>
        </p:nvSpPr>
        <p:spPr bwMode="auto">
          <a:xfrm>
            <a:off x="767530" y="4601716"/>
            <a:ext cx="312081" cy="31318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角丸四角形 23"/>
          <p:cNvSpPr/>
          <p:nvPr/>
        </p:nvSpPr>
        <p:spPr>
          <a:xfrm>
            <a:off x="539552" y="2607754"/>
            <a:ext cx="2410056" cy="223781"/>
          </a:xfrm>
          <a:prstGeom prst="roundRect">
            <a:avLst>
              <a:gd name="adj" fmla="val 0"/>
            </a:avLst>
          </a:prstGeom>
          <a:ln>
            <a:noFill/>
          </a:ln>
        </p:spPr>
        <p:style>
          <a:lnRef idx="3">
            <a:schemeClr val="lt1"/>
          </a:lnRef>
          <a:fillRef idx="1">
            <a:schemeClr val="accent2"/>
          </a:fillRef>
          <a:effectRef idx="1">
            <a:schemeClr val="accent2"/>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mn-cs"/>
              </a:rPr>
              <a:t>対象者抽出</a:t>
            </a:r>
          </a:p>
        </p:txBody>
      </p:sp>
      <p:sp>
        <p:nvSpPr>
          <p:cNvPr id="25" name="Text Box 830"/>
          <p:cNvSpPr txBox="1">
            <a:spLocks noChangeArrowheads="1"/>
          </p:cNvSpPr>
          <p:nvPr/>
        </p:nvSpPr>
        <p:spPr bwMode="auto">
          <a:xfrm>
            <a:off x="1321192" y="4571751"/>
            <a:ext cx="4038473" cy="37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SuperStream-NX</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人事データベース</a:t>
            </a:r>
          </a:p>
        </p:txBody>
      </p:sp>
      <p:sp>
        <p:nvSpPr>
          <p:cNvPr id="26" name="Text Box 830"/>
          <p:cNvSpPr txBox="1">
            <a:spLocks noChangeArrowheads="1"/>
          </p:cNvSpPr>
          <p:nvPr/>
        </p:nvSpPr>
        <p:spPr bwMode="auto">
          <a:xfrm>
            <a:off x="702394" y="3391362"/>
            <a:ext cx="2116941"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■条件抽出</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役職、等級、勤続年数</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資格、所属部門、役割</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etc</a:t>
            </a: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1373301" y="2895786"/>
            <a:ext cx="566613" cy="548406"/>
            <a:chOff x="582114" y="4005064"/>
            <a:chExt cx="670382" cy="722849"/>
          </a:xfrm>
          <a:solidFill>
            <a:schemeClr val="accent2"/>
          </a:solidFill>
        </p:grpSpPr>
        <p:sp>
          <p:nvSpPr>
            <p:cNvPr id="28" name="Freeform 152"/>
            <p:cNvSpPr>
              <a:spLocks noEditPoints="1"/>
            </p:cNvSpPr>
            <p:nvPr/>
          </p:nvSpPr>
          <p:spPr bwMode="auto">
            <a:xfrm>
              <a:off x="582114" y="4005064"/>
              <a:ext cx="626470" cy="722849"/>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テキスト ボックス 28"/>
            <p:cNvSpPr txBox="1"/>
            <p:nvPr/>
          </p:nvSpPr>
          <p:spPr bwMode="black">
            <a:xfrm>
              <a:off x="748440" y="4216442"/>
              <a:ext cx="504056" cy="243407"/>
            </a:xfrm>
            <a:prstGeom prst="rect">
              <a:avLst/>
            </a:prstGeom>
            <a:noFill/>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err="1">
                  <a:ln>
                    <a:noFill/>
                  </a:ln>
                  <a:solidFill>
                    <a:srgbClr val="54C2F0"/>
                  </a:solidFill>
                  <a:effectLst/>
                  <a:uLnTx/>
                  <a:uFill>
                    <a:solidFill>
                      <a:srgbClr val="FFC000"/>
                    </a:solidFill>
                  </a:uFill>
                  <a:latin typeface="メイリオ"/>
                  <a:ea typeface="メイリオ"/>
                  <a:cs typeface="メイリオ" pitchFamily="50" charset="-128"/>
                </a:rPr>
                <a:t>xls</a:t>
              </a:r>
              <a:endParaRPr kumimoji="0" lang="en-US" altLang="ja-JP" sz="1200" b="1" i="0" u="none" strike="noStrike" kern="0" cap="none" spc="0" normalizeH="0" baseline="0" noProof="0">
                <a:ln>
                  <a:noFill/>
                </a:ln>
                <a:solidFill>
                  <a:srgbClr val="54C2F0"/>
                </a:solidFill>
                <a:effectLst/>
                <a:uLnTx/>
                <a:uFill>
                  <a:solidFill>
                    <a:srgbClr val="FFC000"/>
                  </a:solidFill>
                </a:uFill>
                <a:latin typeface="メイリオ"/>
                <a:ea typeface="メイリオ"/>
                <a:cs typeface="メイリオ" pitchFamily="50" charset="-128"/>
              </a:endParaRPr>
            </a:p>
          </p:txBody>
        </p:sp>
      </p:grpSp>
      <p:sp>
        <p:nvSpPr>
          <p:cNvPr id="30" name="右矢印 29"/>
          <p:cNvSpPr/>
          <p:nvPr/>
        </p:nvSpPr>
        <p:spPr bwMode="auto">
          <a:xfrm rot="16200000">
            <a:off x="1534863" y="4144538"/>
            <a:ext cx="297676" cy="464469"/>
          </a:xfrm>
          <a:prstGeom prst="rightArrow">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右矢印 30"/>
          <p:cNvSpPr/>
          <p:nvPr/>
        </p:nvSpPr>
        <p:spPr bwMode="auto">
          <a:xfrm rot="5400000">
            <a:off x="4046913" y="4242907"/>
            <a:ext cx="297675" cy="464466"/>
          </a:xfrm>
          <a:prstGeom prst="rightArrow">
            <a:avLst/>
          </a:pr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2" name="グループ化 38"/>
          <p:cNvGrpSpPr/>
          <p:nvPr/>
        </p:nvGrpSpPr>
        <p:grpSpPr>
          <a:xfrm>
            <a:off x="4185407" y="2895786"/>
            <a:ext cx="566613" cy="548406"/>
            <a:chOff x="582114" y="4005064"/>
            <a:chExt cx="670382" cy="722849"/>
          </a:xfrm>
          <a:solidFill>
            <a:schemeClr val="accent2"/>
          </a:solidFill>
        </p:grpSpPr>
        <p:sp>
          <p:nvSpPr>
            <p:cNvPr id="33" name="Freeform 152"/>
            <p:cNvSpPr>
              <a:spLocks noEditPoints="1"/>
            </p:cNvSpPr>
            <p:nvPr/>
          </p:nvSpPr>
          <p:spPr bwMode="auto">
            <a:xfrm>
              <a:off x="582114" y="4005064"/>
              <a:ext cx="626470" cy="722849"/>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テキスト ボックス 33"/>
            <p:cNvSpPr txBox="1"/>
            <p:nvPr/>
          </p:nvSpPr>
          <p:spPr bwMode="black">
            <a:xfrm>
              <a:off x="748440" y="4216442"/>
              <a:ext cx="504056" cy="243407"/>
            </a:xfrm>
            <a:prstGeom prst="rect">
              <a:avLst/>
            </a:prstGeom>
            <a:noFill/>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err="1">
                  <a:ln>
                    <a:noFill/>
                  </a:ln>
                  <a:solidFill>
                    <a:srgbClr val="54C2F0"/>
                  </a:solidFill>
                  <a:effectLst/>
                  <a:uLnTx/>
                  <a:uFill>
                    <a:solidFill>
                      <a:srgbClr val="FFC000"/>
                    </a:solidFill>
                  </a:uFill>
                  <a:latin typeface="メイリオ"/>
                  <a:ea typeface="メイリオ"/>
                  <a:cs typeface="メイリオ" pitchFamily="50" charset="-128"/>
                </a:rPr>
                <a:t>xls</a:t>
              </a:r>
              <a:endParaRPr kumimoji="0" lang="en-US" altLang="ja-JP" sz="1200" b="1" i="0" u="none" strike="noStrike" kern="0" cap="none" spc="0" normalizeH="0" baseline="0" noProof="0">
                <a:ln>
                  <a:noFill/>
                </a:ln>
                <a:solidFill>
                  <a:srgbClr val="54C2F0"/>
                </a:solidFill>
                <a:effectLst/>
                <a:uLnTx/>
                <a:uFill>
                  <a:solidFill>
                    <a:srgbClr val="FFC000"/>
                  </a:solidFill>
                </a:uFill>
                <a:latin typeface="メイリオ"/>
                <a:ea typeface="メイリオ"/>
                <a:cs typeface="メイリオ" pitchFamily="50" charset="-128"/>
              </a:endParaRPr>
            </a:p>
          </p:txBody>
        </p:sp>
      </p:grpSp>
    </p:spTree>
    <p:extLst>
      <p:ext uri="{BB962C8B-B14F-4D97-AF65-F5344CB8AC3E}">
        <p14:creationId xmlns:p14="http://schemas.microsoft.com/office/powerpoint/2010/main" val="119220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No.18</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27634"/>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03598"/>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人事システムで管理しているデータから様々な条件に合致したデータを抽出できること</a:t>
            </a:r>
          </a:p>
        </p:txBody>
      </p:sp>
      <p:sp>
        <p:nvSpPr>
          <p:cNvPr id="8" name="テキスト ボックス 7"/>
          <p:cNvSpPr txBox="1"/>
          <p:nvPr/>
        </p:nvSpPr>
        <p:spPr>
          <a:xfrm>
            <a:off x="251520" y="1882330"/>
            <a:ext cx="8892480" cy="6894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検索条件として、＝、≠、</a:t>
            </a:r>
            <a:r>
              <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&gt;</a:t>
            </a:r>
            <a:r>
              <a:rPr kumimoji="1" lang="ja-JP" altLang="en-US" sz="1400" b="0" i="0" u="none" strike="noStrike" kern="1200" cap="none" spc="0" normalizeH="0" baseline="0" noProof="0" err="1">
                <a:ln>
                  <a:noFill/>
                </a:ln>
                <a:solidFill>
                  <a:prstClr val="black">
                    <a:lumMod val="85000"/>
                    <a:lumOff val="15000"/>
                  </a:prstClr>
                </a:solidFill>
                <a:effectLst/>
                <a:uLnTx/>
                <a:uFillTx/>
                <a:latin typeface="メイリオ"/>
                <a:ea typeface="メイリオ"/>
                <a:cs typeface="メイリオ" pitchFamily="50" charset="-128"/>
              </a:rPr>
              <a:t>、</a:t>
            </a:r>
            <a:r>
              <a:rPr kumimoji="1" lang="en-US" altLang="ja-JP"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&lt;</a:t>
            </a:r>
            <a:r>
              <a:rPr kumimoji="1" lang="ja-JP" altLang="en-US" sz="1400" b="0" i="0" u="none" strike="noStrike" kern="1200" cap="none" spc="0" normalizeH="0" baseline="0" noProof="0" err="1">
                <a:ln>
                  <a:noFill/>
                </a:ln>
                <a:solidFill>
                  <a:prstClr val="black">
                    <a:lumMod val="85000"/>
                    <a:lumOff val="15000"/>
                  </a:prstClr>
                </a:solidFill>
                <a:effectLst/>
                <a:uLnTx/>
                <a:uFillTx/>
                <a:latin typeface="メイリオ"/>
                <a:ea typeface="メイリオ"/>
                <a:cs typeface="メイリオ" pitchFamily="50" charset="-128"/>
              </a:rPr>
              <a:t>、</a:t>
            </a: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範囲指定、文字列一致等を利用でき、検索結果はエクセルにて出力できます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p:txBody>
      </p:sp>
      <p:pic>
        <p:nvPicPr>
          <p:cNvPr id="9" name="図 8"/>
          <p:cNvPicPr>
            <a:picLocks noChangeAspect="1"/>
          </p:cNvPicPr>
          <p:nvPr/>
        </p:nvPicPr>
        <p:blipFill>
          <a:blip r:embed="rId2"/>
          <a:stretch>
            <a:fillRect/>
          </a:stretch>
        </p:blipFill>
        <p:spPr>
          <a:xfrm>
            <a:off x="669396" y="2583934"/>
            <a:ext cx="3806370" cy="2335881"/>
          </a:xfrm>
          <a:prstGeom prst="rect">
            <a:avLst/>
          </a:prstGeom>
          <a:ln w="12700">
            <a:solidFill>
              <a:schemeClr val="bg1">
                <a:lumMod val="75000"/>
              </a:schemeClr>
            </a:solidFill>
          </a:ln>
        </p:spPr>
      </p:pic>
      <p:sp>
        <p:nvSpPr>
          <p:cNvPr id="10" name="Text Box 830"/>
          <p:cNvSpPr txBox="1">
            <a:spLocks noChangeArrowheads="1"/>
          </p:cNvSpPr>
          <p:nvPr/>
        </p:nvSpPr>
        <p:spPr bwMode="auto">
          <a:xfrm>
            <a:off x="539552" y="2319722"/>
            <a:ext cx="1739017"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■汎用社員検索</a:t>
            </a:r>
          </a:p>
        </p:txBody>
      </p:sp>
      <p:sp>
        <p:nvSpPr>
          <p:cNvPr id="11" name="正方形/長方形 10"/>
          <p:cNvSpPr/>
          <p:nvPr/>
        </p:nvSpPr>
        <p:spPr bwMode="auto">
          <a:xfrm>
            <a:off x="610803" y="2885987"/>
            <a:ext cx="962456" cy="2046012"/>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2" name="角丸四角形吹き出し 11"/>
          <p:cNvSpPr/>
          <p:nvPr/>
        </p:nvSpPr>
        <p:spPr bwMode="auto">
          <a:xfrm>
            <a:off x="1015223" y="4254262"/>
            <a:ext cx="1707398" cy="597367"/>
          </a:xfrm>
          <a:prstGeom prst="wedgeRoundRectCallout">
            <a:avLst>
              <a:gd name="adj1" fmla="val -41138"/>
              <a:gd name="adj2" fmla="val -104440"/>
              <a:gd name="adj3" fmla="val 16667"/>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出力する項目を</a:t>
            </a:r>
            <a:endParaRPr kumimoji="1" lang="en-US" altLang="ja-JP" sz="1200" b="0" i="0" u="none" strike="noStrike" kern="1200" cap="none" spc="0" normalizeH="0" baseline="0" noProof="0">
              <a:ln>
                <a:noFill/>
              </a:ln>
              <a:solidFill>
                <a:srgbClr val="333333"/>
              </a:solidFill>
              <a:effectLst/>
              <a:uLnTx/>
              <a:uFillTx/>
              <a:latin typeface="メイリオ"/>
              <a:ea typeface="メイリオ"/>
              <a:cs typeface="メイリオ"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選択</a:t>
            </a:r>
          </a:p>
        </p:txBody>
      </p:sp>
      <p:sp>
        <p:nvSpPr>
          <p:cNvPr id="13" name="Text Box 830"/>
          <p:cNvSpPr txBox="1">
            <a:spLocks noChangeArrowheads="1"/>
          </p:cNvSpPr>
          <p:nvPr/>
        </p:nvSpPr>
        <p:spPr bwMode="auto">
          <a:xfrm>
            <a:off x="5425834" y="2419371"/>
            <a:ext cx="2592716"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57188" indent="-357188">
              <a:defRPr kumimoji="1" b="1">
                <a:solidFill>
                  <a:srgbClr val="333333"/>
                </a:solidFill>
                <a:latin typeface="HGP創英角ｺﾞｼｯｸUB" pitchFamily="50" charset="-128"/>
                <a:ea typeface="HGP創英角ｺﾞｼｯｸUB" pitchFamily="50" charset="-128"/>
              </a:defRPr>
            </a:lvl1pPr>
            <a:lvl2pPr marL="742950" indent="-285750">
              <a:defRPr kumimoji="1" b="1">
                <a:solidFill>
                  <a:srgbClr val="333333"/>
                </a:solidFill>
                <a:latin typeface="HGP創英角ｺﾞｼｯｸUB" pitchFamily="50" charset="-128"/>
                <a:ea typeface="HGP創英角ｺﾞｼｯｸUB" pitchFamily="50" charset="-128"/>
              </a:defRPr>
            </a:lvl2pPr>
            <a:lvl3pPr marL="1143000" indent="-228600">
              <a:defRPr kumimoji="1" b="1">
                <a:solidFill>
                  <a:srgbClr val="333333"/>
                </a:solidFill>
                <a:latin typeface="HGP創英角ｺﾞｼｯｸUB" pitchFamily="50" charset="-128"/>
                <a:ea typeface="HGP創英角ｺﾞｼｯｸUB" pitchFamily="50" charset="-128"/>
              </a:defRPr>
            </a:lvl3pPr>
            <a:lvl4pPr marL="1600200" indent="-228600">
              <a:defRPr kumimoji="1" b="1">
                <a:solidFill>
                  <a:srgbClr val="333333"/>
                </a:solidFill>
                <a:latin typeface="HGP創英角ｺﾞｼｯｸUB" pitchFamily="50" charset="-128"/>
                <a:ea typeface="HGP創英角ｺﾞｼｯｸUB" pitchFamily="50" charset="-128"/>
              </a:defRPr>
            </a:lvl4pPr>
            <a:lvl5pPr marL="2057400" indent="-228600">
              <a:defRPr kumimoji="1" b="1">
                <a:solidFill>
                  <a:srgbClr val="333333"/>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b="1">
                <a:solidFill>
                  <a:srgbClr val="333333"/>
                </a:solidFill>
                <a:latin typeface="HGP創英角ｺﾞｼｯｸUB" pitchFamily="50" charset="-128"/>
                <a:ea typeface="HGP創英角ｺﾞｼｯｸUB" pitchFamily="50" charset="-128"/>
              </a:defRPr>
            </a:lvl9pPr>
          </a:lstStyle>
          <a:p>
            <a:pPr marL="357188" marR="0" lvl="0" indent="-357188" algn="l" defTabSz="914400" rtl="0" eaLnBrk="1" fontAlgn="auto" latinLnBrk="0" hangingPunct="1">
              <a:lnSpc>
                <a:spcPct val="130000"/>
              </a:lnSpc>
              <a:spcBef>
                <a:spcPts val="0"/>
              </a:spcBef>
              <a:spcAft>
                <a:spcPts val="0"/>
              </a:spcAft>
              <a:buClr>
                <a:srgbClr val="000066"/>
              </a:buClr>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検索結果をエクセルで出力</a:t>
            </a:r>
          </a:p>
        </p:txBody>
      </p:sp>
      <p:pic>
        <p:nvPicPr>
          <p:cNvPr id="14" name="図 13"/>
          <p:cNvPicPr>
            <a:picLocks noChangeAspect="1"/>
          </p:cNvPicPr>
          <p:nvPr/>
        </p:nvPicPr>
        <p:blipFill>
          <a:blip r:embed="rId3"/>
          <a:stretch>
            <a:fillRect/>
          </a:stretch>
        </p:blipFill>
        <p:spPr>
          <a:xfrm>
            <a:off x="2894433" y="3425821"/>
            <a:ext cx="2158724" cy="1381583"/>
          </a:xfrm>
          <a:prstGeom prst="rect">
            <a:avLst/>
          </a:prstGeom>
          <a:ln w="53975">
            <a:solidFill>
              <a:schemeClr val="accent6"/>
            </a:solidFill>
          </a:ln>
        </p:spPr>
      </p:pic>
      <p:sp>
        <p:nvSpPr>
          <p:cNvPr id="16" name="角丸四角形吹き出し 15"/>
          <p:cNvSpPr/>
          <p:nvPr/>
        </p:nvSpPr>
        <p:spPr bwMode="auto">
          <a:xfrm>
            <a:off x="2917332" y="2885987"/>
            <a:ext cx="1707398" cy="426681"/>
          </a:xfrm>
          <a:prstGeom prst="wedgeRoundRectCallout">
            <a:avLst>
              <a:gd name="adj1" fmla="val 34701"/>
              <a:gd name="adj2" fmla="val 81760"/>
              <a:gd name="adj3" fmla="val 16667"/>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検索条件を指定</a:t>
            </a:r>
          </a:p>
        </p:txBody>
      </p:sp>
      <p:pic>
        <p:nvPicPr>
          <p:cNvPr id="18" name="図 17">
            <a:extLst>
              <a:ext uri="{FF2B5EF4-FFF2-40B4-BE49-F238E27FC236}">
                <a16:creationId xmlns:a16="http://schemas.microsoft.com/office/drawing/2014/main" id="{B3FBAB2F-F30F-A447-D84F-AEE3AD06471D}"/>
              </a:ext>
            </a:extLst>
          </p:cNvPr>
          <p:cNvPicPr>
            <a:picLocks noChangeAspect="1"/>
          </p:cNvPicPr>
          <p:nvPr/>
        </p:nvPicPr>
        <p:blipFill>
          <a:blip r:embed="rId4"/>
          <a:stretch>
            <a:fillRect/>
          </a:stretch>
        </p:blipFill>
        <p:spPr>
          <a:xfrm>
            <a:off x="5487181" y="2731084"/>
            <a:ext cx="3055504" cy="2221868"/>
          </a:xfrm>
          <a:prstGeom prst="rect">
            <a:avLst/>
          </a:prstGeom>
          <a:ln>
            <a:solidFill>
              <a:schemeClr val="bg1">
                <a:lumMod val="65000"/>
              </a:schemeClr>
            </a:solidFill>
          </a:ln>
        </p:spPr>
      </p:pic>
    </p:spTree>
    <p:extLst>
      <p:ext uri="{BB962C8B-B14F-4D97-AF65-F5344CB8AC3E}">
        <p14:creationId xmlns:p14="http://schemas.microsoft.com/office/powerpoint/2010/main" val="3608867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No.19</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636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過去の組織および個人情報を履歴管理でき、基準日を指定した確認が可能であること</a:t>
            </a:r>
          </a:p>
        </p:txBody>
      </p:sp>
      <p:sp>
        <p:nvSpPr>
          <p:cNvPr id="8" name="テキスト ボックス 7"/>
          <p:cNvSpPr txBox="1"/>
          <p:nvPr/>
        </p:nvSpPr>
        <p:spPr>
          <a:xfrm>
            <a:off x="251520" y="1922127"/>
            <a:ext cx="8892480" cy="7325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組織及び個人情報の履歴管理が可能です</a:t>
            </a: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個人情報の照会や検索、各種帳票出力時等に基準日を指定した人事情報の確認ができます</a:t>
            </a:r>
          </a:p>
        </p:txBody>
      </p:sp>
      <p:sp>
        <p:nvSpPr>
          <p:cNvPr id="9" name="角丸四角形 8"/>
          <p:cNvSpPr/>
          <p:nvPr/>
        </p:nvSpPr>
        <p:spPr>
          <a:xfrm>
            <a:off x="899592" y="3867894"/>
            <a:ext cx="2844316" cy="1116124"/>
          </a:xfrm>
          <a:prstGeom prst="roundRect">
            <a:avLst>
              <a:gd name="adj" fmla="val 10403"/>
            </a:avLst>
          </a:prstGeom>
          <a:solidFill>
            <a:sysClr val="window" lastClr="FFFFFF"/>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0" name="角丸四角形 9"/>
          <p:cNvSpPr/>
          <p:nvPr/>
        </p:nvSpPr>
        <p:spPr>
          <a:xfrm>
            <a:off x="6210182" y="3370420"/>
            <a:ext cx="1800200" cy="376299"/>
          </a:xfrm>
          <a:prstGeom prst="roundRect">
            <a:avLst/>
          </a:prstGeom>
          <a:solidFill>
            <a:srgbClr val="EE846D"/>
          </a:solid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個人情報照会</a:t>
            </a:r>
          </a:p>
        </p:txBody>
      </p:sp>
      <p:sp>
        <p:nvSpPr>
          <p:cNvPr id="11" name="角丸四角形 10"/>
          <p:cNvSpPr/>
          <p:nvPr/>
        </p:nvSpPr>
        <p:spPr>
          <a:xfrm>
            <a:off x="6210182" y="3989070"/>
            <a:ext cx="1800200" cy="376299"/>
          </a:xfrm>
          <a:prstGeom prst="roundRect">
            <a:avLst/>
          </a:prstGeom>
          <a:solidFill>
            <a:srgbClr val="EE846D"/>
          </a:solid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社員検索</a:t>
            </a:r>
          </a:p>
        </p:txBody>
      </p:sp>
      <p:sp>
        <p:nvSpPr>
          <p:cNvPr id="12" name="角丸四角形 11"/>
          <p:cNvSpPr/>
          <p:nvPr/>
        </p:nvSpPr>
        <p:spPr>
          <a:xfrm>
            <a:off x="6210182" y="2751770"/>
            <a:ext cx="1800200" cy="376299"/>
          </a:xfrm>
          <a:prstGeom prst="roundRect">
            <a:avLst/>
          </a:prstGeom>
          <a:solidFill>
            <a:srgbClr val="EE846D"/>
          </a:solid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組織図出力</a:t>
            </a:r>
          </a:p>
        </p:txBody>
      </p:sp>
      <p:sp>
        <p:nvSpPr>
          <p:cNvPr id="13" name="角丸四角形 12"/>
          <p:cNvSpPr/>
          <p:nvPr/>
        </p:nvSpPr>
        <p:spPr>
          <a:xfrm>
            <a:off x="6210182" y="4607719"/>
            <a:ext cx="1800200" cy="376299"/>
          </a:xfrm>
          <a:prstGeom prst="roundRect">
            <a:avLst/>
          </a:prstGeom>
          <a:solidFill>
            <a:srgbClr val="EE846D"/>
          </a:solid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人員構成表</a:t>
            </a:r>
          </a:p>
        </p:txBody>
      </p:sp>
      <p:sp>
        <p:nvSpPr>
          <p:cNvPr id="14" name="Freeform 330"/>
          <p:cNvSpPr>
            <a:spLocks noEditPoints="1"/>
          </p:cNvSpPr>
          <p:nvPr/>
        </p:nvSpPr>
        <p:spPr bwMode="auto">
          <a:xfrm>
            <a:off x="1115616" y="3975906"/>
            <a:ext cx="324036" cy="54006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5" name="Freeform 356"/>
          <p:cNvSpPr>
            <a:spLocks noEditPoints="1"/>
          </p:cNvSpPr>
          <p:nvPr/>
        </p:nvSpPr>
        <p:spPr bwMode="auto">
          <a:xfrm>
            <a:off x="4427984" y="3615866"/>
            <a:ext cx="1116124" cy="333375"/>
          </a:xfrm>
          <a:custGeom>
            <a:avLst/>
            <a:gdLst>
              <a:gd name="T0" fmla="*/ 253 w 1013"/>
              <a:gd name="T1" fmla="*/ 0 h 628"/>
              <a:gd name="T2" fmla="*/ 0 w 1013"/>
              <a:gd name="T3" fmla="*/ 0 h 628"/>
              <a:gd name="T4" fmla="*/ 139 w 1013"/>
              <a:gd name="T5" fmla="*/ 315 h 628"/>
              <a:gd name="T6" fmla="*/ 0 w 1013"/>
              <a:gd name="T7" fmla="*/ 628 h 628"/>
              <a:gd name="T8" fmla="*/ 253 w 1013"/>
              <a:gd name="T9" fmla="*/ 628 h 628"/>
              <a:gd name="T10" fmla="*/ 392 w 1013"/>
              <a:gd name="T11" fmla="*/ 315 h 628"/>
              <a:gd name="T12" fmla="*/ 253 w 1013"/>
              <a:gd name="T13" fmla="*/ 0 h 628"/>
              <a:gd name="T14" fmla="*/ 563 w 1013"/>
              <a:gd name="T15" fmla="*/ 0 h 628"/>
              <a:gd name="T16" fmla="*/ 309 w 1013"/>
              <a:gd name="T17" fmla="*/ 0 h 628"/>
              <a:gd name="T18" fmla="*/ 450 w 1013"/>
              <a:gd name="T19" fmla="*/ 315 h 628"/>
              <a:gd name="T20" fmla="*/ 309 w 1013"/>
              <a:gd name="T21" fmla="*/ 628 h 628"/>
              <a:gd name="T22" fmla="*/ 563 w 1013"/>
              <a:gd name="T23" fmla="*/ 628 h 628"/>
              <a:gd name="T24" fmla="*/ 703 w 1013"/>
              <a:gd name="T25" fmla="*/ 315 h 628"/>
              <a:gd name="T26" fmla="*/ 563 w 1013"/>
              <a:gd name="T27" fmla="*/ 0 h 628"/>
              <a:gd name="T28" fmla="*/ 873 w 1013"/>
              <a:gd name="T29" fmla="*/ 0 h 628"/>
              <a:gd name="T30" fmla="*/ 620 w 1013"/>
              <a:gd name="T31" fmla="*/ 0 h 628"/>
              <a:gd name="T32" fmla="*/ 759 w 1013"/>
              <a:gd name="T33" fmla="*/ 315 h 628"/>
              <a:gd name="T34" fmla="*/ 620 w 1013"/>
              <a:gd name="T35" fmla="*/ 628 h 628"/>
              <a:gd name="T36" fmla="*/ 873 w 1013"/>
              <a:gd name="T37" fmla="*/ 628 h 628"/>
              <a:gd name="T38" fmla="*/ 1013 w 1013"/>
              <a:gd name="T39" fmla="*/ 315 h 628"/>
              <a:gd name="T40" fmla="*/ 873 w 1013"/>
              <a:gd name="T4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3" h="628">
                <a:moveTo>
                  <a:pt x="253" y="0"/>
                </a:moveTo>
                <a:lnTo>
                  <a:pt x="0" y="0"/>
                </a:lnTo>
                <a:lnTo>
                  <a:pt x="139" y="315"/>
                </a:lnTo>
                <a:lnTo>
                  <a:pt x="0" y="628"/>
                </a:lnTo>
                <a:lnTo>
                  <a:pt x="253" y="628"/>
                </a:lnTo>
                <a:lnTo>
                  <a:pt x="392" y="315"/>
                </a:lnTo>
                <a:lnTo>
                  <a:pt x="253" y="0"/>
                </a:lnTo>
                <a:close/>
                <a:moveTo>
                  <a:pt x="563" y="0"/>
                </a:moveTo>
                <a:lnTo>
                  <a:pt x="309" y="0"/>
                </a:lnTo>
                <a:lnTo>
                  <a:pt x="450" y="315"/>
                </a:lnTo>
                <a:lnTo>
                  <a:pt x="309" y="628"/>
                </a:lnTo>
                <a:lnTo>
                  <a:pt x="563" y="628"/>
                </a:lnTo>
                <a:lnTo>
                  <a:pt x="703" y="315"/>
                </a:lnTo>
                <a:lnTo>
                  <a:pt x="563" y="0"/>
                </a:lnTo>
                <a:close/>
                <a:moveTo>
                  <a:pt x="873" y="0"/>
                </a:moveTo>
                <a:lnTo>
                  <a:pt x="620" y="0"/>
                </a:lnTo>
                <a:lnTo>
                  <a:pt x="759" y="315"/>
                </a:lnTo>
                <a:lnTo>
                  <a:pt x="620" y="628"/>
                </a:lnTo>
                <a:lnTo>
                  <a:pt x="873" y="628"/>
                </a:lnTo>
                <a:lnTo>
                  <a:pt x="1013" y="315"/>
                </a:lnTo>
                <a:lnTo>
                  <a:pt x="873" y="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6" name="テキスト ボックス 15"/>
          <p:cNvSpPr txBox="1"/>
          <p:nvPr/>
        </p:nvSpPr>
        <p:spPr>
          <a:xfrm>
            <a:off x="3995936" y="4083918"/>
            <a:ext cx="20162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過去・現在・未来</a:t>
            </a:r>
            <a:endParaRPr kumimoji="0" lang="en-US" altLang="ja-JP" sz="1600" b="1" i="0" u="none" strike="noStrike" kern="0" cap="none" spc="0" normalizeH="0" baseline="0" noProof="0">
              <a:ln>
                <a:noFill/>
              </a:ln>
              <a:solidFill>
                <a:srgbClr val="EE846D"/>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の基準日指定</a:t>
            </a:r>
          </a:p>
        </p:txBody>
      </p:sp>
      <p:sp>
        <p:nvSpPr>
          <p:cNvPr id="17" name="テキスト ボックス 16"/>
          <p:cNvSpPr txBox="1"/>
          <p:nvPr/>
        </p:nvSpPr>
        <p:spPr>
          <a:xfrm>
            <a:off x="1619672" y="3920157"/>
            <a:ext cx="1800200" cy="307777"/>
          </a:xfrm>
          <a:prstGeom prst="rect">
            <a:avLst/>
          </a:prstGeom>
          <a:solidFill>
            <a:srgbClr val="54C2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個人情報</a:t>
            </a:r>
          </a:p>
        </p:txBody>
      </p:sp>
      <p:sp>
        <p:nvSpPr>
          <p:cNvPr id="18" name="角丸四角形 17"/>
          <p:cNvSpPr/>
          <p:nvPr/>
        </p:nvSpPr>
        <p:spPr>
          <a:xfrm>
            <a:off x="899592" y="2715766"/>
            <a:ext cx="2844316" cy="1116124"/>
          </a:xfrm>
          <a:prstGeom prst="roundRect">
            <a:avLst>
              <a:gd name="adj" fmla="val 10403"/>
            </a:avLst>
          </a:prstGeom>
          <a:solidFill>
            <a:sysClr val="window" lastClr="FFFFFF"/>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9" name="テキスト ボックス 18"/>
          <p:cNvSpPr txBox="1"/>
          <p:nvPr/>
        </p:nvSpPr>
        <p:spPr>
          <a:xfrm>
            <a:off x="1619672" y="2768029"/>
            <a:ext cx="1800200" cy="307777"/>
          </a:xfrm>
          <a:prstGeom prst="rect">
            <a:avLst/>
          </a:prstGeom>
          <a:solidFill>
            <a:srgbClr val="54C2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組織情報</a:t>
            </a:r>
          </a:p>
        </p:txBody>
      </p:sp>
      <p:sp>
        <p:nvSpPr>
          <p:cNvPr id="20" name="Freeform 346"/>
          <p:cNvSpPr>
            <a:spLocks noEditPoints="1"/>
          </p:cNvSpPr>
          <p:nvPr/>
        </p:nvSpPr>
        <p:spPr bwMode="auto">
          <a:xfrm>
            <a:off x="1043608" y="2823778"/>
            <a:ext cx="360040" cy="432048"/>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1" name="テキスト ボックス 20"/>
          <p:cNvSpPr txBox="1"/>
          <p:nvPr/>
        </p:nvSpPr>
        <p:spPr>
          <a:xfrm>
            <a:off x="1547664" y="3072901"/>
            <a:ext cx="219624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履歴情報</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・本務組織</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・原価組織</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・プロジェクト組織</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p:txBody>
      </p:sp>
      <p:sp>
        <p:nvSpPr>
          <p:cNvPr id="22" name="テキスト ボックス 21"/>
          <p:cNvSpPr txBox="1"/>
          <p:nvPr/>
        </p:nvSpPr>
        <p:spPr>
          <a:xfrm>
            <a:off x="1619672" y="4214577"/>
            <a:ext cx="176419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履歴情報</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・所属履歴</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・住所履歴</a:t>
            </a:r>
            <a:endParaRPr kumimoji="0" lang="en-US" altLang="ja-JP" sz="1100" b="1" i="0" u="none" strike="noStrike" kern="0" cap="none" spc="0" normalizeH="0" baseline="0" noProof="0">
              <a:ln>
                <a:noFill/>
              </a:ln>
              <a:solidFill>
                <a:srgbClr val="54C2F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54C2F0"/>
                </a:solidFill>
                <a:effectLst/>
                <a:uLnTx/>
                <a:uFillTx/>
                <a:latin typeface="メイリオ"/>
                <a:ea typeface="メイリオ"/>
                <a:cs typeface="+mn-cs"/>
              </a:rPr>
              <a:t>　・家族履歴　等</a:t>
            </a:r>
          </a:p>
        </p:txBody>
      </p:sp>
    </p:spTree>
    <p:extLst>
      <p:ext uri="{BB962C8B-B14F-4D97-AF65-F5344CB8AC3E}">
        <p14:creationId xmlns:p14="http://schemas.microsoft.com/office/powerpoint/2010/main" val="226203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4"/>
          </p:nvPr>
        </p:nvSpPr>
        <p:spPr/>
        <p:txBody>
          <a:bodyPr/>
          <a:lstStyle/>
          <a:p>
            <a:r>
              <a:rPr lang="en-US" altLang="ja-JP" b="0">
                <a:solidFill>
                  <a:schemeClr val="accent1"/>
                </a:solidFill>
              </a:rPr>
              <a:t>00</a:t>
            </a:r>
          </a:p>
          <a:p>
            <a:r>
              <a:rPr lang="ja-JP" altLang="en-US"/>
              <a:t>システム機能要件一覧</a:t>
            </a:r>
          </a:p>
          <a:p>
            <a:pPr>
              <a:spcBef>
                <a:spcPts val="600"/>
              </a:spcBef>
            </a:pPr>
            <a:r>
              <a:rPr lang="en-US" altLang="ja-JP" b="0">
                <a:solidFill>
                  <a:schemeClr val="accent1"/>
                </a:solidFill>
              </a:rPr>
              <a:t>01</a:t>
            </a:r>
          </a:p>
          <a:p>
            <a:r>
              <a:rPr lang="ja-JP" altLang="en-US"/>
              <a:t>共通</a:t>
            </a:r>
          </a:p>
          <a:p>
            <a:pPr>
              <a:spcBef>
                <a:spcPts val="600"/>
              </a:spcBef>
            </a:pPr>
            <a:r>
              <a:rPr lang="en-US" altLang="ja-JP" b="0">
                <a:solidFill>
                  <a:schemeClr val="accent1"/>
                </a:solidFill>
              </a:rPr>
              <a:t>02</a:t>
            </a:r>
          </a:p>
          <a:p>
            <a:r>
              <a:rPr lang="ja-JP" altLang="en-US"/>
              <a:t>人事管理</a:t>
            </a:r>
            <a:endParaRPr lang="en-US" altLang="ja-JP"/>
          </a:p>
          <a:p>
            <a:pPr>
              <a:spcBef>
                <a:spcPts val="600"/>
              </a:spcBef>
            </a:pPr>
            <a:r>
              <a:rPr kumimoji="1" lang="en-US" altLang="ja-JP" b="0">
                <a:solidFill>
                  <a:srgbClr val="FBC621"/>
                </a:solidFill>
              </a:rPr>
              <a:t>03</a:t>
            </a:r>
          </a:p>
          <a:p>
            <a:r>
              <a:rPr lang="ja-JP" altLang="en-US"/>
              <a:t>給与管理</a:t>
            </a:r>
            <a:endParaRPr lang="en-US" altLang="ja-JP"/>
          </a:p>
          <a:p>
            <a:pPr>
              <a:spcBef>
                <a:spcPts val="600"/>
              </a:spcBef>
            </a:pPr>
            <a:r>
              <a:rPr kumimoji="1" lang="en-US" altLang="ja-JP" b="0">
                <a:solidFill>
                  <a:srgbClr val="FBC621"/>
                </a:solidFill>
              </a:rPr>
              <a:t>04</a:t>
            </a:r>
          </a:p>
          <a:p>
            <a:pPr>
              <a:spcBef>
                <a:spcPts val="600"/>
              </a:spcBef>
            </a:pPr>
            <a:r>
              <a:rPr lang="ja-JP" altLang="en-US"/>
              <a:t>勤怠管理</a:t>
            </a:r>
            <a:endParaRPr lang="en-US" altLang="ja-JP"/>
          </a:p>
          <a:p>
            <a:pPr>
              <a:spcBef>
                <a:spcPts val="600"/>
              </a:spcBef>
            </a:pPr>
            <a:r>
              <a:rPr kumimoji="1" lang="en-US" altLang="ja-JP" b="0">
                <a:solidFill>
                  <a:srgbClr val="FBC621"/>
                </a:solidFill>
              </a:rPr>
              <a:t>05</a:t>
            </a:r>
          </a:p>
          <a:p>
            <a:r>
              <a:rPr lang="ja-JP" altLang="en-US"/>
              <a:t>その他</a:t>
            </a:r>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3</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142712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No.20</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2028" y="1559265"/>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各部門長が、配下の従業員情報の検索や照会がおこなえること</a:t>
            </a:r>
          </a:p>
        </p:txBody>
      </p:sp>
      <p:sp>
        <p:nvSpPr>
          <p:cNvPr id="8" name="テキスト ボックス 7"/>
          <p:cNvSpPr txBox="1"/>
          <p:nvPr/>
        </p:nvSpPr>
        <p:spPr>
          <a:xfrm>
            <a:off x="252028" y="1917754"/>
            <a:ext cx="8892480" cy="47397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参照セキュリティにより、自部門配下の従業員のみ、データ参照や検索ができます</a:t>
            </a:r>
          </a:p>
        </p:txBody>
      </p:sp>
      <p:sp>
        <p:nvSpPr>
          <p:cNvPr id="13" name="Freeform 330"/>
          <p:cNvSpPr>
            <a:spLocks noEditPoints="1"/>
          </p:cNvSpPr>
          <p:nvPr/>
        </p:nvSpPr>
        <p:spPr bwMode="auto">
          <a:xfrm>
            <a:off x="1187624" y="2900432"/>
            <a:ext cx="360040" cy="53541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14" name="グループ化 525"/>
          <p:cNvGrpSpPr/>
          <p:nvPr/>
        </p:nvGrpSpPr>
        <p:grpSpPr>
          <a:xfrm>
            <a:off x="1608784" y="2971163"/>
            <a:ext cx="432048" cy="438578"/>
            <a:chOff x="3784104" y="1923678"/>
            <a:chExt cx="381000" cy="381000"/>
          </a:xfrm>
          <a:solidFill>
            <a:srgbClr val="54C2F0"/>
          </a:solidFill>
        </p:grpSpPr>
        <p:sp>
          <p:nvSpPr>
            <p:cNvPr id="15"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7" name="Freeform 330"/>
          <p:cNvSpPr>
            <a:spLocks noEditPoints="1"/>
          </p:cNvSpPr>
          <p:nvPr/>
        </p:nvSpPr>
        <p:spPr bwMode="auto">
          <a:xfrm>
            <a:off x="1151620" y="4052560"/>
            <a:ext cx="360040" cy="53541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18" name="グループ化 525"/>
          <p:cNvGrpSpPr/>
          <p:nvPr/>
        </p:nvGrpSpPr>
        <p:grpSpPr>
          <a:xfrm>
            <a:off x="1583668" y="4097282"/>
            <a:ext cx="432048" cy="461953"/>
            <a:chOff x="3784104" y="1923678"/>
            <a:chExt cx="381000" cy="381000"/>
          </a:xfrm>
          <a:solidFill>
            <a:srgbClr val="EE846D"/>
          </a:solidFill>
        </p:grpSpPr>
        <p:sp>
          <p:nvSpPr>
            <p:cNvPr id="1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1" name="角丸四角形 20"/>
          <p:cNvSpPr/>
          <p:nvPr/>
        </p:nvSpPr>
        <p:spPr>
          <a:xfrm>
            <a:off x="431540" y="2480578"/>
            <a:ext cx="8172908" cy="1084920"/>
          </a:xfrm>
          <a:prstGeom prst="roundRect">
            <a:avLst>
              <a:gd name="adj" fmla="val 0"/>
            </a:avLst>
          </a:prstGeom>
          <a:no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2" name="角丸四角形 21"/>
          <p:cNvSpPr/>
          <p:nvPr/>
        </p:nvSpPr>
        <p:spPr>
          <a:xfrm>
            <a:off x="431540" y="3648384"/>
            <a:ext cx="8172908" cy="1312403"/>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3" name="Freeform 401"/>
          <p:cNvSpPr>
            <a:spLocks noEditPoints="1"/>
          </p:cNvSpPr>
          <p:nvPr/>
        </p:nvSpPr>
        <p:spPr bwMode="auto">
          <a:xfrm>
            <a:off x="2508120" y="2715766"/>
            <a:ext cx="491356" cy="4913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Freeform 401"/>
          <p:cNvSpPr>
            <a:spLocks noEditPoints="1"/>
          </p:cNvSpPr>
          <p:nvPr/>
        </p:nvSpPr>
        <p:spPr bwMode="auto">
          <a:xfrm>
            <a:off x="2508120" y="3971356"/>
            <a:ext cx="491356" cy="4913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Freeform 566"/>
          <p:cNvSpPr>
            <a:spLocks noEditPoints="1"/>
          </p:cNvSpPr>
          <p:nvPr/>
        </p:nvSpPr>
        <p:spPr bwMode="auto">
          <a:xfrm>
            <a:off x="5400092" y="2787774"/>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6" name="Freeform 566"/>
          <p:cNvSpPr>
            <a:spLocks noEditPoints="1"/>
          </p:cNvSpPr>
          <p:nvPr/>
        </p:nvSpPr>
        <p:spPr bwMode="auto">
          <a:xfrm>
            <a:off x="6876256" y="2787774"/>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テキスト ボックス 26"/>
          <p:cNvSpPr txBox="1"/>
          <p:nvPr/>
        </p:nvSpPr>
        <p:spPr>
          <a:xfrm>
            <a:off x="3851920" y="3308089"/>
            <a:ext cx="11597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全て</a:t>
            </a:r>
          </a:p>
        </p:txBody>
      </p:sp>
      <p:sp>
        <p:nvSpPr>
          <p:cNvPr id="28" name="テキスト ボックス 27"/>
          <p:cNvSpPr txBox="1"/>
          <p:nvPr/>
        </p:nvSpPr>
        <p:spPr>
          <a:xfrm>
            <a:off x="5112060" y="3308089"/>
            <a:ext cx="12961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全て</a:t>
            </a:r>
          </a:p>
        </p:txBody>
      </p:sp>
      <p:sp>
        <p:nvSpPr>
          <p:cNvPr id="29" name="テキスト ボックス 28"/>
          <p:cNvSpPr txBox="1"/>
          <p:nvPr/>
        </p:nvSpPr>
        <p:spPr>
          <a:xfrm>
            <a:off x="3275856" y="2516582"/>
            <a:ext cx="1800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00AEEB"/>
                </a:solidFill>
                <a:effectLst/>
                <a:uLnTx/>
                <a:uFillTx/>
                <a:latin typeface="メイリオ"/>
                <a:ea typeface="メイリオ"/>
                <a:cs typeface="+mn-cs"/>
              </a:rPr>
              <a:t>参照・検索項目</a:t>
            </a:r>
          </a:p>
        </p:txBody>
      </p:sp>
      <p:sp>
        <p:nvSpPr>
          <p:cNvPr id="30" name="テキスト ボックス 29"/>
          <p:cNvSpPr txBox="1"/>
          <p:nvPr/>
        </p:nvSpPr>
        <p:spPr>
          <a:xfrm>
            <a:off x="5472100" y="2516582"/>
            <a:ext cx="8280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00AEEB"/>
                </a:solidFill>
                <a:effectLst/>
                <a:uLnTx/>
                <a:uFillTx/>
                <a:latin typeface="メイリオ"/>
                <a:ea typeface="メイリオ"/>
                <a:cs typeface="+mn-cs"/>
              </a:rPr>
              <a:t>組織</a:t>
            </a:r>
          </a:p>
        </p:txBody>
      </p:sp>
      <p:sp>
        <p:nvSpPr>
          <p:cNvPr id="31" name="テキスト ボックス 30"/>
          <p:cNvSpPr txBox="1"/>
          <p:nvPr/>
        </p:nvSpPr>
        <p:spPr>
          <a:xfrm>
            <a:off x="6588224" y="2516582"/>
            <a:ext cx="1368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00AEEB"/>
                </a:solidFill>
                <a:effectLst/>
                <a:uLnTx/>
                <a:uFillTx/>
                <a:latin typeface="メイリオ"/>
                <a:ea typeface="メイリオ"/>
                <a:cs typeface="+mn-cs"/>
              </a:rPr>
              <a:t>基準日</a:t>
            </a:r>
          </a:p>
        </p:txBody>
      </p:sp>
      <p:sp>
        <p:nvSpPr>
          <p:cNvPr id="32" name="テキスト ボックス 31"/>
          <p:cNvSpPr txBox="1"/>
          <p:nvPr/>
        </p:nvSpPr>
        <p:spPr>
          <a:xfrm>
            <a:off x="431540" y="2480578"/>
            <a:ext cx="1692188" cy="307777"/>
          </a:xfrm>
          <a:prstGeom prst="rect">
            <a:avLst/>
          </a:prstGeom>
          <a:solidFill>
            <a:srgbClr val="54C2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white"/>
                </a:solidFill>
                <a:effectLst/>
                <a:uLnTx/>
                <a:uFillTx/>
                <a:latin typeface="メイリオ"/>
                <a:ea typeface="メイリオ"/>
                <a:cs typeface="+mn-cs"/>
              </a:rPr>
              <a:t>本社人事部</a:t>
            </a:r>
          </a:p>
        </p:txBody>
      </p:sp>
      <p:sp>
        <p:nvSpPr>
          <p:cNvPr id="33" name="テキスト ボックス 32"/>
          <p:cNvSpPr txBox="1"/>
          <p:nvPr/>
        </p:nvSpPr>
        <p:spPr>
          <a:xfrm>
            <a:off x="431540" y="3633866"/>
            <a:ext cx="1692188" cy="307777"/>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white"/>
                </a:solidFill>
                <a:effectLst/>
                <a:uLnTx/>
                <a:uFillTx/>
                <a:latin typeface="メイリオ"/>
                <a:ea typeface="メイリオ"/>
                <a:cs typeface="+mn-cs"/>
              </a:rPr>
              <a:t>各部門長</a:t>
            </a:r>
          </a:p>
        </p:txBody>
      </p:sp>
      <p:sp>
        <p:nvSpPr>
          <p:cNvPr id="34" name="テキスト ボックス 33"/>
          <p:cNvSpPr txBox="1"/>
          <p:nvPr/>
        </p:nvSpPr>
        <p:spPr>
          <a:xfrm>
            <a:off x="6624228" y="3308089"/>
            <a:ext cx="12961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全て</a:t>
            </a:r>
            <a:endPar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5" name="テキスト ボックス 34"/>
          <p:cNvSpPr txBox="1"/>
          <p:nvPr/>
        </p:nvSpPr>
        <p:spPr>
          <a:xfrm>
            <a:off x="2483768" y="3183818"/>
            <a:ext cx="8280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lumMod val="50000"/>
                  </a:prstClr>
                </a:solidFill>
                <a:effectLst/>
                <a:uLnTx/>
                <a:uFillTx/>
                <a:latin typeface="メイリオ"/>
                <a:ea typeface="メイリオ"/>
                <a:cs typeface="+mn-cs"/>
              </a:rPr>
              <a:t>参照</a:t>
            </a:r>
          </a:p>
        </p:txBody>
      </p:sp>
      <p:sp>
        <p:nvSpPr>
          <p:cNvPr id="36" name="テキスト ボックス 35"/>
          <p:cNvSpPr txBox="1"/>
          <p:nvPr/>
        </p:nvSpPr>
        <p:spPr>
          <a:xfrm>
            <a:off x="2447764" y="4501448"/>
            <a:ext cx="8280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lumMod val="50000"/>
                  </a:prstClr>
                </a:solidFill>
                <a:effectLst/>
                <a:uLnTx/>
                <a:uFillTx/>
                <a:latin typeface="メイリオ"/>
                <a:ea typeface="メイリオ"/>
                <a:cs typeface="+mn-cs"/>
              </a:rPr>
              <a:t>参照</a:t>
            </a:r>
          </a:p>
        </p:txBody>
      </p:sp>
      <p:sp>
        <p:nvSpPr>
          <p:cNvPr id="37" name="Freeform 566"/>
          <p:cNvSpPr>
            <a:spLocks noEditPoints="1"/>
          </p:cNvSpPr>
          <p:nvPr/>
        </p:nvSpPr>
        <p:spPr bwMode="auto">
          <a:xfrm>
            <a:off x="3743908" y="2787774"/>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テキスト ボックス 37"/>
          <p:cNvSpPr txBox="1"/>
          <p:nvPr/>
        </p:nvSpPr>
        <p:spPr>
          <a:xfrm>
            <a:off x="3275856" y="3687874"/>
            <a:ext cx="1800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参照・検索項目</a:t>
            </a:r>
          </a:p>
        </p:txBody>
      </p:sp>
      <p:sp>
        <p:nvSpPr>
          <p:cNvPr id="39" name="テキスト ボックス 38"/>
          <p:cNvSpPr txBox="1"/>
          <p:nvPr/>
        </p:nvSpPr>
        <p:spPr>
          <a:xfrm>
            <a:off x="5472100" y="3687874"/>
            <a:ext cx="8280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組織</a:t>
            </a:r>
          </a:p>
        </p:txBody>
      </p:sp>
      <p:sp>
        <p:nvSpPr>
          <p:cNvPr id="40" name="テキスト ボックス 39"/>
          <p:cNvSpPr txBox="1"/>
          <p:nvPr/>
        </p:nvSpPr>
        <p:spPr>
          <a:xfrm>
            <a:off x="6588224" y="3687874"/>
            <a:ext cx="13681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EE846D"/>
                </a:solidFill>
                <a:effectLst/>
                <a:uLnTx/>
                <a:uFillTx/>
                <a:latin typeface="メイリオ"/>
                <a:ea typeface="メイリオ"/>
                <a:cs typeface="+mn-cs"/>
              </a:rPr>
              <a:t>基準日</a:t>
            </a:r>
          </a:p>
        </p:txBody>
      </p:sp>
      <p:sp>
        <p:nvSpPr>
          <p:cNvPr id="41" name="Freeform 566"/>
          <p:cNvSpPr>
            <a:spLocks noEditPoints="1"/>
          </p:cNvSpPr>
          <p:nvPr/>
        </p:nvSpPr>
        <p:spPr bwMode="auto">
          <a:xfrm>
            <a:off x="5400092" y="4011910"/>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566"/>
          <p:cNvSpPr>
            <a:spLocks noEditPoints="1"/>
          </p:cNvSpPr>
          <p:nvPr/>
        </p:nvSpPr>
        <p:spPr bwMode="auto">
          <a:xfrm>
            <a:off x="6876256" y="4011910"/>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566"/>
          <p:cNvSpPr>
            <a:spLocks noEditPoints="1"/>
          </p:cNvSpPr>
          <p:nvPr/>
        </p:nvSpPr>
        <p:spPr bwMode="auto">
          <a:xfrm>
            <a:off x="3743908" y="4011910"/>
            <a:ext cx="720080" cy="559371"/>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Freeform 438"/>
          <p:cNvSpPr>
            <a:spLocks noEditPoints="1"/>
          </p:cNvSpPr>
          <p:nvPr/>
        </p:nvSpPr>
        <p:spPr bwMode="auto">
          <a:xfrm>
            <a:off x="3959932" y="4191930"/>
            <a:ext cx="288032" cy="307343"/>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5" name="Freeform 438"/>
          <p:cNvSpPr>
            <a:spLocks noEditPoints="1"/>
          </p:cNvSpPr>
          <p:nvPr/>
        </p:nvSpPr>
        <p:spPr bwMode="auto">
          <a:xfrm>
            <a:off x="5616116" y="4179587"/>
            <a:ext cx="288032" cy="307343"/>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6" name="Freeform 438"/>
          <p:cNvSpPr>
            <a:spLocks noEditPoints="1"/>
          </p:cNvSpPr>
          <p:nvPr/>
        </p:nvSpPr>
        <p:spPr bwMode="auto">
          <a:xfrm>
            <a:off x="7128284" y="4177412"/>
            <a:ext cx="288032" cy="307343"/>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7" name="テキスト ボックス 46"/>
          <p:cNvSpPr txBox="1"/>
          <p:nvPr/>
        </p:nvSpPr>
        <p:spPr>
          <a:xfrm>
            <a:off x="3491880" y="4557197"/>
            <a:ext cx="1159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給与情報</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は不可</a:t>
            </a:r>
          </a:p>
        </p:txBody>
      </p:sp>
      <p:sp>
        <p:nvSpPr>
          <p:cNvPr id="48" name="テキスト ボックス 47"/>
          <p:cNvSpPr txBox="1"/>
          <p:nvPr/>
        </p:nvSpPr>
        <p:spPr>
          <a:xfrm>
            <a:off x="5184068" y="4551970"/>
            <a:ext cx="1159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自部門以外</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は不可</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9" name="テキスト ボックス 48"/>
          <p:cNvSpPr txBox="1"/>
          <p:nvPr/>
        </p:nvSpPr>
        <p:spPr>
          <a:xfrm>
            <a:off x="6660232" y="4557197"/>
            <a:ext cx="1159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未来日付</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は不可</a:t>
            </a:r>
            <a:endParaRPr kumimoji="0" lang="en-US" altLang="ja-JP" sz="12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524366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t>No.21</a:t>
            </a:r>
            <a:br>
              <a:rPr lang="en-US" altLang="ja-JP" sz="1800"/>
            </a:br>
            <a:r>
              <a:rPr lang="ja-JP" altLang="en-US" sz="1800"/>
              <a:t>人事</a:t>
            </a:r>
            <a:endParaRPr kumimoji="1" lang="ja-JP" altLang="en-US"/>
          </a:p>
        </p:txBody>
      </p:sp>
      <p:sp>
        <p:nvSpPr>
          <p:cNvPr id="5" name="角丸四角形 4"/>
          <p:cNvSpPr/>
          <p:nvPr/>
        </p:nvSpPr>
        <p:spPr>
          <a:xfrm>
            <a:off x="251520" y="843558"/>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6" name="角丸四角形 5"/>
          <p:cNvSpPr/>
          <p:nvPr/>
        </p:nvSpPr>
        <p:spPr>
          <a:xfrm>
            <a:off x="251520" y="1588765"/>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 name="テキスト ボックス 6"/>
          <p:cNvSpPr txBox="1"/>
          <p:nvPr/>
        </p:nvSpPr>
        <p:spPr>
          <a:xfrm>
            <a:off x="251520" y="1240763"/>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a:ln>
                  <a:noFill/>
                </a:ln>
                <a:solidFill>
                  <a:sysClr val="windowText" lastClr="000000">
                    <a:lumMod val="75000"/>
                    <a:lumOff val="25000"/>
                  </a:sysClr>
                </a:solidFill>
                <a:effectLst/>
                <a:uLnTx/>
                <a:uFillTx/>
                <a:latin typeface="メイリオ"/>
                <a:ea typeface="メイリオ"/>
                <a:cs typeface="+mn-cs"/>
              </a:rPr>
              <a:t>組織図、従業員構成表（例：年齢別、性別、職種別等）の作成・印刷ができること</a:t>
            </a:r>
          </a:p>
        </p:txBody>
      </p:sp>
      <p:sp>
        <p:nvSpPr>
          <p:cNvPr id="8" name="テキスト ボックス 7"/>
          <p:cNvSpPr txBox="1"/>
          <p:nvPr/>
        </p:nvSpPr>
        <p:spPr>
          <a:xfrm>
            <a:off x="251520" y="1947254"/>
            <a:ext cx="8892480" cy="7325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rPr>
              <a:t>弊社対応：○</a:t>
            </a:r>
            <a:endParaRPr kumimoji="0" lang="en-US" altLang="ja-JP" sz="1400" b="1" i="0" u="none" strike="noStrike" kern="0" cap="none" spc="0" normalizeH="0" baseline="0" noProof="0">
              <a:ln>
                <a:noFill/>
              </a:ln>
              <a:solidFill>
                <a:prstClr val="black">
                  <a:lumMod val="85000"/>
                  <a:lumOff val="15000"/>
                </a:prstClr>
              </a:solidFill>
              <a:effectLst/>
              <a:uLnTx/>
              <a:uFillTx/>
              <a:latin typeface="メイリオ"/>
              <a:ea typeface="メイリオ"/>
              <a:cs typeface="+mn-cs"/>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組織図については、過去・現在・未来を指定した出力が可能です</a:t>
            </a: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メイリオ"/>
                <a:ea typeface="メイリオ"/>
                <a:cs typeface="メイリオ" pitchFamily="50" charset="-128"/>
              </a:rPr>
              <a:t>また、統計資料作成機能により、年齢や性別、職種等を切り口にした従業員構成表を任意に作成できます</a:t>
            </a:r>
          </a:p>
        </p:txBody>
      </p:sp>
      <p:sp>
        <p:nvSpPr>
          <p:cNvPr id="9" name="Text Box 43"/>
          <p:cNvSpPr txBox="1">
            <a:spLocks noChangeArrowheads="1"/>
          </p:cNvSpPr>
          <p:nvPr/>
        </p:nvSpPr>
        <p:spPr bwMode="auto">
          <a:xfrm>
            <a:off x="4932037" y="4443958"/>
            <a:ext cx="1224136" cy="553998"/>
          </a:xfrm>
          <a:prstGeom prst="rect">
            <a:avLst/>
          </a:prstGeom>
          <a:solidFill>
            <a:srgbClr val="EE846D"/>
          </a:solidFill>
          <a:ln>
            <a:noFill/>
            <a:headEnd/>
            <a:tailEnd/>
          </a:ln>
          <a:effectLst/>
        </p:spPr>
        <p:txBody>
          <a:bodyPr wrap="square" lIns="0" rIns="0"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メイリオ" pitchFamily="50" charset="-128"/>
              </a:rPr>
              <a:t>組織</a:t>
            </a:r>
            <a:endParaRPr kumimoji="0" lang="en-US" altLang="ja-JP" sz="12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メイリオ" pitchFamily="50" charset="-128"/>
              </a:rPr>
              <a:t>ツリーの展開</a:t>
            </a:r>
          </a:p>
        </p:txBody>
      </p:sp>
      <p:sp>
        <p:nvSpPr>
          <p:cNvPr id="10" name="Text Box 44"/>
          <p:cNvSpPr txBox="1">
            <a:spLocks noChangeArrowheads="1"/>
          </p:cNvSpPr>
          <p:nvPr/>
        </p:nvSpPr>
        <p:spPr bwMode="auto">
          <a:xfrm>
            <a:off x="6264185" y="4443958"/>
            <a:ext cx="1224136" cy="553998"/>
          </a:xfrm>
          <a:prstGeom prst="rect">
            <a:avLst/>
          </a:prstGeom>
          <a:solidFill>
            <a:srgbClr val="EE846D"/>
          </a:solidFill>
          <a:ln>
            <a:noFill/>
            <a:headEnd/>
            <a:tailEnd/>
          </a:ln>
          <a:effectLst/>
        </p:spPr>
        <p:txBody>
          <a:bodyPr wrap="square" lIns="0" rIns="0"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メイリオ" pitchFamily="50" charset="-128"/>
              </a:rPr>
              <a:t>社員への</a:t>
            </a:r>
            <a:endParaRPr kumimoji="0" lang="en-US" altLang="ja-JP" sz="12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メイリオ" pitchFamily="50" charset="-128"/>
              </a:rPr>
              <a:t>ドリルダウン</a:t>
            </a:r>
          </a:p>
        </p:txBody>
      </p:sp>
      <p:graphicFrame>
        <p:nvGraphicFramePr>
          <p:cNvPr id="11" name="表 10"/>
          <p:cNvGraphicFramePr>
            <a:graphicFrameLocks noGrp="1"/>
          </p:cNvGraphicFramePr>
          <p:nvPr>
            <p:extLst>
              <p:ext uri="{D42A27DB-BD31-4B8C-83A1-F6EECF244321}">
                <p14:modId xmlns:p14="http://schemas.microsoft.com/office/powerpoint/2010/main" val="4166041769"/>
              </p:ext>
            </p:extLst>
          </p:nvPr>
        </p:nvGraphicFramePr>
        <p:xfrm>
          <a:off x="4373463" y="2860298"/>
          <a:ext cx="1699388" cy="1186380"/>
        </p:xfrm>
        <a:graphic>
          <a:graphicData uri="http://schemas.openxmlformats.org/drawingml/2006/table">
            <a:tbl>
              <a:tblPr firstRow="1" bandRow="1"/>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tblGrid>
              <a:tr h="251645">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人数</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基本給</a:t>
                      </a:r>
                      <a:endParaRPr kumimoji="1" lang="en-US" altLang="ja-JP" sz="800">
                        <a:latin typeface="メイリオ" pitchFamily="50" charset="-128"/>
                        <a:ea typeface="メイリオ" pitchFamily="50" charset="-128"/>
                        <a:cs typeface="メイリオ" pitchFamily="50" charset="-128"/>
                      </a:endParaRPr>
                    </a:p>
                    <a:p>
                      <a:pPr algn="ctr"/>
                      <a:r>
                        <a:rPr kumimoji="1" lang="ja-JP" altLang="en-US" sz="800">
                          <a:latin typeface="メイリオ" pitchFamily="50" charset="-128"/>
                          <a:ea typeface="メイリオ" pitchFamily="50" charset="-128"/>
                          <a:cs typeface="メイリオ" pitchFamily="50" charset="-128"/>
                        </a:rPr>
                        <a:t>平均</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26635">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240</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283,430</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26635">
                <a:tc vMerge="1">
                  <a:txBody>
                    <a:body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35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431,235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26635">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105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280,110</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226635">
                <a:tc vMerge="1">
                  <a:txBody>
                    <a:body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12</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409,237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4"/>
                  </a:ext>
                </a:extLst>
              </a:tr>
            </a:tbl>
          </a:graphicData>
        </a:graphic>
      </p:graphicFrame>
      <p:sp>
        <p:nvSpPr>
          <p:cNvPr id="12" name="正方形/長方形 11"/>
          <p:cNvSpPr/>
          <p:nvPr/>
        </p:nvSpPr>
        <p:spPr>
          <a:xfrm>
            <a:off x="4175953" y="2737369"/>
            <a:ext cx="1128500" cy="165789"/>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rPr>
              <a:t>平均賃金</a:t>
            </a:r>
          </a:p>
        </p:txBody>
      </p:sp>
      <p:graphicFrame>
        <p:nvGraphicFramePr>
          <p:cNvPr id="13" name="表 12"/>
          <p:cNvGraphicFramePr>
            <a:graphicFrameLocks noGrp="1"/>
          </p:cNvGraphicFramePr>
          <p:nvPr>
            <p:extLst>
              <p:ext uri="{D42A27DB-BD31-4B8C-83A1-F6EECF244321}">
                <p14:modId xmlns:p14="http://schemas.microsoft.com/office/powerpoint/2010/main" val="576538776"/>
              </p:ext>
            </p:extLst>
          </p:nvPr>
        </p:nvGraphicFramePr>
        <p:xfrm>
          <a:off x="6270362" y="2881258"/>
          <a:ext cx="2010050" cy="1165420"/>
        </p:xfrm>
        <a:graphic>
          <a:graphicData uri="http://schemas.openxmlformats.org/drawingml/2006/table">
            <a:tbl>
              <a:tblPr firstRow="1" bandRow="1"/>
              <a:tblGrid>
                <a:gridCol w="402010">
                  <a:extLst>
                    <a:ext uri="{9D8B030D-6E8A-4147-A177-3AD203B41FA5}">
                      <a16:colId xmlns:a16="http://schemas.microsoft.com/office/drawing/2014/main" val="20000"/>
                    </a:ext>
                  </a:extLst>
                </a:gridCol>
                <a:gridCol w="402010">
                  <a:extLst>
                    <a:ext uri="{9D8B030D-6E8A-4147-A177-3AD203B41FA5}">
                      <a16:colId xmlns:a16="http://schemas.microsoft.com/office/drawing/2014/main" val="20001"/>
                    </a:ext>
                  </a:extLst>
                </a:gridCol>
                <a:gridCol w="402010">
                  <a:extLst>
                    <a:ext uri="{9D8B030D-6E8A-4147-A177-3AD203B41FA5}">
                      <a16:colId xmlns:a16="http://schemas.microsoft.com/office/drawing/2014/main" val="20002"/>
                    </a:ext>
                  </a:extLst>
                </a:gridCol>
                <a:gridCol w="402010">
                  <a:extLst>
                    <a:ext uri="{9D8B030D-6E8A-4147-A177-3AD203B41FA5}">
                      <a16:colId xmlns:a16="http://schemas.microsoft.com/office/drawing/2014/main" val="20003"/>
                    </a:ext>
                  </a:extLst>
                </a:gridCol>
                <a:gridCol w="402010">
                  <a:extLst>
                    <a:ext uri="{9D8B030D-6E8A-4147-A177-3AD203B41FA5}">
                      <a16:colId xmlns:a16="http://schemas.microsoft.com/office/drawing/2014/main" val="20004"/>
                    </a:ext>
                  </a:extLst>
                </a:gridCol>
              </a:tblGrid>
              <a:tr h="233084">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2012</a:t>
                      </a:r>
                      <a:r>
                        <a:rPr kumimoji="1" lang="ja-JP" altLang="en-US" sz="80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2013</a:t>
                      </a:r>
                      <a:r>
                        <a:rPr kumimoji="1" lang="ja-JP" altLang="en-US" sz="80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2014</a:t>
                      </a:r>
                      <a:r>
                        <a:rPr kumimoji="1" lang="ja-JP" altLang="en-US" sz="80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2015</a:t>
                      </a:r>
                      <a:r>
                        <a:rPr kumimoji="1" lang="ja-JP" altLang="en-US" sz="80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33084">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営業部</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24</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22</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26</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33084">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開発部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48</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44</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45</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233084">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管理部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7</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6</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6</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7</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233084">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a:latin typeface="メイリオ" pitchFamily="50" charset="-128"/>
                          <a:ea typeface="メイリオ" pitchFamily="50" charset="-128"/>
                          <a:cs typeface="メイリオ" pitchFamily="50" charset="-128"/>
                        </a:rPr>
                        <a:t>支援部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8</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9</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a:latin typeface="メイリオ" pitchFamily="50" charset="-128"/>
                          <a:ea typeface="メイリオ" pitchFamily="50" charset="-128"/>
                          <a:cs typeface="メイリオ" pitchFamily="50" charset="-128"/>
                        </a:rPr>
                        <a:t>9</a:t>
                      </a:r>
                      <a:endParaRPr kumimoji="1" lang="ja-JP" altLang="en-US" sz="80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4"/>
                  </a:ext>
                </a:extLst>
              </a:tr>
            </a:tbl>
          </a:graphicData>
        </a:graphic>
      </p:graphicFrame>
      <p:sp>
        <p:nvSpPr>
          <p:cNvPr id="14" name="正方形/長方形 13"/>
          <p:cNvSpPr/>
          <p:nvPr/>
        </p:nvSpPr>
        <p:spPr>
          <a:xfrm>
            <a:off x="5961652" y="2737369"/>
            <a:ext cx="1128500" cy="165789"/>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rPr>
              <a:t>年度別人員推移</a:t>
            </a:r>
          </a:p>
        </p:txBody>
      </p:sp>
      <p:sp>
        <p:nvSpPr>
          <p:cNvPr id="15" name="Freeform 401"/>
          <p:cNvSpPr>
            <a:spLocks noEditPoints="1"/>
          </p:cNvSpPr>
          <p:nvPr/>
        </p:nvSpPr>
        <p:spPr bwMode="auto">
          <a:xfrm rot="5400000">
            <a:off x="6067805" y="4026633"/>
            <a:ext cx="288031" cy="443081"/>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pic>
        <p:nvPicPr>
          <p:cNvPr id="16" name="Picture 2" descr="C:\Users\azp000217.CMJGWD\Desktop\図1.png"/>
          <p:cNvPicPr>
            <a:picLocks noChangeAspect="1" noChangeArrowheads="1"/>
          </p:cNvPicPr>
          <p:nvPr/>
        </p:nvPicPr>
        <p:blipFill>
          <a:blip r:embed="rId2" cstate="print"/>
          <a:srcRect/>
          <a:stretch>
            <a:fillRect/>
          </a:stretch>
        </p:blipFill>
        <p:spPr bwMode="auto">
          <a:xfrm>
            <a:off x="935596" y="2791194"/>
            <a:ext cx="3059218" cy="2140806"/>
          </a:xfrm>
          <a:prstGeom prst="rect">
            <a:avLst/>
          </a:prstGeom>
          <a:noFill/>
        </p:spPr>
      </p:pic>
    </p:spTree>
    <p:extLst>
      <p:ext uri="{BB962C8B-B14F-4D97-AF65-F5344CB8AC3E}">
        <p14:creationId xmlns:p14="http://schemas.microsoft.com/office/powerpoint/2010/main" val="479779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32</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03</a:t>
            </a:r>
            <a:br>
              <a:rPr lang="en-US" altLang="ja-JP"/>
            </a:br>
            <a:r>
              <a:rPr lang="ja-JP" altLang="en-US"/>
              <a:t>給与</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593992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No.22</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kern="0">
                <a:solidFill>
                  <a:prstClr val="black"/>
                </a:solidFill>
              </a:rPr>
              <a:t>部門軸以外で、作業内容によって人件費項目（仕訳科目）の按分が可能なこと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95410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solidFill>
                <a:cs typeface="メイリオ" pitchFamily="50" charset="-128"/>
              </a:rPr>
              <a:t>複数店舗にまたがって勤務した場合、勤務実態から費用計上部門の自動設定が可能です。また、社員情報を</a:t>
            </a:r>
          </a:p>
          <a:p>
            <a:pPr lvl="0">
              <a:defRPr/>
            </a:pPr>
            <a:r>
              <a:rPr kumimoji="0" lang="ja-JP" altLang="en-US" sz="1400" kern="0">
                <a:solidFill>
                  <a:prstClr val="black"/>
                </a:solidFill>
                <a:cs typeface="メイリオ" pitchFamily="50" charset="-128"/>
              </a:rPr>
              <a:t>条件として指定し、より細かな仕訳設定も可能です（社員区分に応じて会計側の勘定科目を設定する等）</a:t>
            </a:r>
          </a:p>
          <a:p>
            <a:pPr lvl="0">
              <a:defRPr/>
            </a:pPr>
            <a:r>
              <a:rPr kumimoji="0" lang="en-US" altLang="ja-JP" sz="1400" kern="0">
                <a:solidFill>
                  <a:prstClr val="black"/>
                </a:solidFill>
                <a:cs typeface="メイリオ" pitchFamily="50" charset="-128"/>
              </a:rPr>
              <a:t>※</a:t>
            </a:r>
            <a:r>
              <a:rPr kumimoji="0" lang="ja-JP" altLang="en-US" sz="1400" kern="0">
                <a:solidFill>
                  <a:prstClr val="black"/>
                </a:solidFill>
                <a:cs typeface="メイリオ" pitchFamily="50" charset="-128"/>
              </a:rPr>
              <a:t>条件：勤怠システムにて各店舗での勤務実態を取得できること</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68" name="角丸四角形 67"/>
          <p:cNvSpPr/>
          <p:nvPr/>
        </p:nvSpPr>
        <p:spPr>
          <a:xfrm>
            <a:off x="215518" y="2946308"/>
            <a:ext cx="2905646" cy="2048163"/>
          </a:xfrm>
          <a:prstGeom prst="roundRect">
            <a:avLst>
              <a:gd name="adj" fmla="val 472"/>
            </a:avLst>
          </a:prstGeom>
          <a:solidFill>
            <a:srgbClr val="FFFFFF"/>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9" name="角丸四角形 68"/>
          <p:cNvSpPr/>
          <p:nvPr/>
        </p:nvSpPr>
        <p:spPr>
          <a:xfrm>
            <a:off x="215516" y="2946308"/>
            <a:ext cx="2905648" cy="287538"/>
          </a:xfrm>
          <a:prstGeom prst="roundRect">
            <a:avLst>
              <a:gd name="adj" fmla="val 0"/>
            </a:avLst>
          </a:prstGeom>
          <a:solidFill>
            <a:srgbClr val="00A3EC"/>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勤務情報</a:t>
            </a:r>
          </a:p>
        </p:txBody>
      </p:sp>
      <p:sp>
        <p:nvSpPr>
          <p:cNvPr id="70" name="テキスト ボックス 69"/>
          <p:cNvSpPr txBox="1"/>
          <p:nvPr/>
        </p:nvSpPr>
        <p:spPr>
          <a:xfrm>
            <a:off x="1596019" y="3604311"/>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A</a:t>
            </a:r>
          </a:p>
        </p:txBody>
      </p:sp>
      <p:sp>
        <p:nvSpPr>
          <p:cNvPr id="71" name="角丸四角形 70"/>
          <p:cNvSpPr/>
          <p:nvPr/>
        </p:nvSpPr>
        <p:spPr>
          <a:xfrm>
            <a:off x="3383868" y="2946308"/>
            <a:ext cx="2664296" cy="2048163"/>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6" name="角丸四角形 75"/>
          <p:cNvSpPr/>
          <p:nvPr/>
        </p:nvSpPr>
        <p:spPr>
          <a:xfrm>
            <a:off x="3372477" y="2946308"/>
            <a:ext cx="2664296" cy="287538"/>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給与計算</a:t>
            </a:r>
            <a:endParaRPr kumimoji="0" lang="en-US" altLang="ja-JP"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80" name="Freeform 412"/>
          <p:cNvSpPr>
            <a:spLocks noEditPoints="1"/>
          </p:cNvSpPr>
          <p:nvPr/>
        </p:nvSpPr>
        <p:spPr bwMode="auto">
          <a:xfrm>
            <a:off x="1618987" y="3271551"/>
            <a:ext cx="431819" cy="359519"/>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3" name="テキスト ボックス 82"/>
          <p:cNvSpPr txBox="1"/>
          <p:nvPr/>
        </p:nvSpPr>
        <p:spPr>
          <a:xfrm>
            <a:off x="1557792" y="4240376"/>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B</a:t>
            </a:r>
          </a:p>
        </p:txBody>
      </p:sp>
      <p:sp>
        <p:nvSpPr>
          <p:cNvPr id="84" name="テキスト ボックス 83"/>
          <p:cNvSpPr txBox="1"/>
          <p:nvPr/>
        </p:nvSpPr>
        <p:spPr>
          <a:xfrm>
            <a:off x="1551553" y="4779027"/>
            <a:ext cx="5277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0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C</a:t>
            </a:r>
          </a:p>
        </p:txBody>
      </p:sp>
      <p:sp>
        <p:nvSpPr>
          <p:cNvPr id="85" name="テキスト ボックス 84"/>
          <p:cNvSpPr txBox="1"/>
          <p:nvPr/>
        </p:nvSpPr>
        <p:spPr>
          <a:xfrm>
            <a:off x="2202123" y="3471850"/>
            <a:ext cx="7425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8</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日勤務</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6" name="テキスト ボックス 85"/>
          <p:cNvSpPr txBox="1"/>
          <p:nvPr/>
        </p:nvSpPr>
        <p:spPr>
          <a:xfrm>
            <a:off x="2196933" y="4021145"/>
            <a:ext cx="7425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5</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日勤務</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7" name="テキスト ボックス 86"/>
          <p:cNvSpPr txBox="1"/>
          <p:nvPr/>
        </p:nvSpPr>
        <p:spPr>
          <a:xfrm>
            <a:off x="2174318" y="4616431"/>
            <a:ext cx="7425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7</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日勤務</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8" name="Freeform 330"/>
          <p:cNvSpPr>
            <a:spLocks noEditPoints="1"/>
          </p:cNvSpPr>
          <p:nvPr/>
        </p:nvSpPr>
        <p:spPr bwMode="auto">
          <a:xfrm>
            <a:off x="512277" y="3786197"/>
            <a:ext cx="273848" cy="38100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9" name="テキスト ボックス 88"/>
          <p:cNvSpPr txBox="1"/>
          <p:nvPr/>
        </p:nvSpPr>
        <p:spPr>
          <a:xfrm>
            <a:off x="397346" y="4224704"/>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社員</a:t>
            </a:r>
          </a:p>
        </p:txBody>
      </p:sp>
      <p:sp>
        <p:nvSpPr>
          <p:cNvPr id="90" name="右矢印 89"/>
          <p:cNvSpPr/>
          <p:nvPr/>
        </p:nvSpPr>
        <p:spPr>
          <a:xfrm>
            <a:off x="1105813" y="3934863"/>
            <a:ext cx="462314" cy="329076"/>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91" name="右矢印 90"/>
          <p:cNvSpPr/>
          <p:nvPr/>
        </p:nvSpPr>
        <p:spPr>
          <a:xfrm rot="19955780">
            <a:off x="1072046" y="3447619"/>
            <a:ext cx="435640" cy="326486"/>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92" name="右矢印 91"/>
          <p:cNvSpPr/>
          <p:nvPr/>
        </p:nvSpPr>
        <p:spPr>
          <a:xfrm rot="1065432">
            <a:off x="1059929" y="4416336"/>
            <a:ext cx="456495" cy="306229"/>
          </a:xfrm>
          <a:prstGeom prst="rightArrow">
            <a:avLst/>
          </a:prstGeom>
          <a:solidFill>
            <a:srgbClr val="007BC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93" name="右矢印 92"/>
          <p:cNvSpPr/>
          <p:nvPr/>
        </p:nvSpPr>
        <p:spPr>
          <a:xfrm>
            <a:off x="3011715" y="3870745"/>
            <a:ext cx="569831" cy="50405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95" name="テキスト ボックス 94"/>
          <p:cNvSpPr txBox="1"/>
          <p:nvPr/>
        </p:nvSpPr>
        <p:spPr>
          <a:xfrm>
            <a:off x="4206631" y="3241691"/>
            <a:ext cx="1212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A</a:t>
            </a:r>
            <a:r>
              <a:rPr kumimoji="1" lang="ja-JP" altLang="en-US" sz="1200" b="0" i="0" u="none" strike="noStrike" kern="1200" cap="none" spc="0" normalizeH="0" baseline="0" noProof="0" err="1">
                <a:ln>
                  <a:noFill/>
                </a:ln>
                <a:solidFill>
                  <a:prstClr val="black"/>
                </a:solidFill>
                <a:effectLst/>
                <a:uLnTx/>
                <a:uFillTx/>
                <a:latin typeface="メイリオ" pitchFamily="50" charset="-128"/>
                <a:ea typeface="メイリオ" pitchFamily="50" charset="-128"/>
                <a:cs typeface="メイリオ" pitchFamily="50" charset="-128"/>
              </a:rPr>
              <a:t>での</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7" name="テキスト ボックス 96"/>
          <p:cNvSpPr txBox="1"/>
          <p:nvPr/>
        </p:nvSpPr>
        <p:spPr>
          <a:xfrm>
            <a:off x="4213153" y="3723878"/>
            <a:ext cx="1212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B</a:t>
            </a:r>
            <a:r>
              <a:rPr kumimoji="1" lang="ja-JP" altLang="en-US" sz="1200" b="0" i="0" u="none" strike="noStrike" kern="1200" cap="none" spc="0" normalizeH="0" baseline="0" noProof="0" err="1">
                <a:ln>
                  <a:noFill/>
                </a:ln>
                <a:solidFill>
                  <a:prstClr val="black"/>
                </a:solidFill>
                <a:effectLst/>
                <a:uLnTx/>
                <a:uFillTx/>
                <a:latin typeface="メイリオ" pitchFamily="50" charset="-128"/>
                <a:ea typeface="メイリオ" pitchFamily="50" charset="-128"/>
                <a:cs typeface="メイリオ" pitchFamily="50" charset="-128"/>
              </a:rPr>
              <a:t>での</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9" name="テキスト ボックス 98"/>
          <p:cNvSpPr txBox="1"/>
          <p:nvPr/>
        </p:nvSpPr>
        <p:spPr>
          <a:xfrm>
            <a:off x="4202843" y="4191930"/>
            <a:ext cx="12121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C</a:t>
            </a:r>
            <a:r>
              <a:rPr kumimoji="1" lang="ja-JP" altLang="en-US" sz="1200" b="0" i="0" u="none" strike="noStrike" kern="1200" cap="none" spc="0" normalizeH="0" baseline="0" noProof="0" err="1">
                <a:ln>
                  <a:noFill/>
                </a:ln>
                <a:solidFill>
                  <a:prstClr val="black"/>
                </a:solidFill>
                <a:effectLst/>
                <a:uLnTx/>
                <a:uFillTx/>
                <a:latin typeface="メイリオ" pitchFamily="50" charset="-128"/>
                <a:ea typeface="メイリオ" pitchFamily="50" charset="-128"/>
                <a:cs typeface="メイリオ" pitchFamily="50" charset="-128"/>
              </a:rPr>
              <a:t>での</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0" name="加算記号 78"/>
          <p:cNvSpPr/>
          <p:nvPr/>
        </p:nvSpPr>
        <p:spPr>
          <a:xfrm>
            <a:off x="4657230" y="3448821"/>
            <a:ext cx="324036" cy="344451"/>
          </a:xfrm>
          <a:prstGeom prst="mathPlus">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02" name="右矢印 101"/>
          <p:cNvSpPr/>
          <p:nvPr/>
        </p:nvSpPr>
        <p:spPr>
          <a:xfrm rot="5400000">
            <a:off x="4684159" y="4392417"/>
            <a:ext cx="286767" cy="317842"/>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03" name="テキスト ボックス 102"/>
          <p:cNvSpPr txBox="1"/>
          <p:nvPr/>
        </p:nvSpPr>
        <p:spPr>
          <a:xfrm>
            <a:off x="4901842" y="4772785"/>
            <a:ext cx="800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給与支払</a:t>
            </a:r>
          </a:p>
        </p:txBody>
      </p:sp>
      <p:sp>
        <p:nvSpPr>
          <p:cNvPr id="104" name="角丸四角形 103"/>
          <p:cNvSpPr/>
          <p:nvPr/>
        </p:nvSpPr>
        <p:spPr>
          <a:xfrm>
            <a:off x="6264188" y="2967794"/>
            <a:ext cx="2664296" cy="2026677"/>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5" name="角丸四角形 104"/>
          <p:cNvSpPr/>
          <p:nvPr/>
        </p:nvSpPr>
        <p:spPr>
          <a:xfrm>
            <a:off x="6264188" y="2946308"/>
            <a:ext cx="2664296" cy="287538"/>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給与仕訳</a:t>
            </a:r>
            <a:endParaRPr kumimoji="0" lang="en-US" altLang="ja-JP" sz="1400" b="1" i="0" u="none" strike="noStrike" kern="0" cap="none" spc="0" normalizeH="0" baseline="0" noProof="0">
              <a:ln>
                <a:noFill/>
              </a:ln>
              <a:solidFill>
                <a:srgbClr val="FFFFFF"/>
              </a:solidFill>
              <a:effectLst/>
              <a:uLnTx/>
              <a:uFillTx/>
              <a:latin typeface="メイリオ"/>
              <a:ea typeface="メイリオ"/>
              <a:cs typeface="+mn-cs"/>
            </a:endParaRPr>
          </a:p>
        </p:txBody>
      </p:sp>
      <p:sp>
        <p:nvSpPr>
          <p:cNvPr id="107" name="Freeform 418"/>
          <p:cNvSpPr>
            <a:spLocks noEditPoints="1"/>
          </p:cNvSpPr>
          <p:nvPr/>
        </p:nvSpPr>
        <p:spPr bwMode="auto">
          <a:xfrm>
            <a:off x="6531916" y="3327834"/>
            <a:ext cx="452352" cy="322771"/>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テキスト ボックス 109"/>
          <p:cNvSpPr txBox="1"/>
          <p:nvPr/>
        </p:nvSpPr>
        <p:spPr>
          <a:xfrm>
            <a:off x="7022344" y="3374871"/>
            <a:ext cx="13660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A</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で費用計上</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1" name="テキスト ボックス 110"/>
          <p:cNvSpPr txBox="1"/>
          <p:nvPr/>
        </p:nvSpPr>
        <p:spPr>
          <a:xfrm>
            <a:off x="7022344" y="3986939"/>
            <a:ext cx="13660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B</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で費用計上</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2" name="テキスト ボックス 111"/>
          <p:cNvSpPr txBox="1"/>
          <p:nvPr/>
        </p:nvSpPr>
        <p:spPr>
          <a:xfrm>
            <a:off x="7022344" y="4587974"/>
            <a:ext cx="13660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店舗</a:t>
            </a:r>
            <a:r>
              <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C</a:t>
            </a:r>
            <a:r>
              <a:rPr kumimoji="1" lang="ja-JP" altLang="en-US"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で費用計上</a:t>
            </a:r>
            <a:endParaRPr kumimoji="1" lang="en-US" altLang="ja-JP" sz="12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3" name="Freeform 330"/>
          <p:cNvSpPr>
            <a:spLocks noEditPoints="1"/>
          </p:cNvSpPr>
          <p:nvPr/>
        </p:nvSpPr>
        <p:spPr bwMode="auto">
          <a:xfrm>
            <a:off x="4590509" y="4638506"/>
            <a:ext cx="233519" cy="32403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テキスト ボックス 113"/>
          <p:cNvSpPr txBox="1"/>
          <p:nvPr/>
        </p:nvSpPr>
        <p:spPr>
          <a:xfrm>
            <a:off x="4695881" y="4659982"/>
            <a:ext cx="3441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w="10541" cmpd="sng">
                  <a:solidFill>
                    <a:srgbClr val="0065AE">
                      <a:shade val="88000"/>
                      <a:satMod val="110000"/>
                    </a:srgbClr>
                  </a:solidFill>
                  <a:prstDash val="solid"/>
                </a:ln>
                <a:gradFill>
                  <a:gsLst>
                    <a:gs pos="0">
                      <a:srgbClr val="0065AE">
                        <a:tint val="40000"/>
                        <a:satMod val="250000"/>
                      </a:srgbClr>
                    </a:gs>
                    <a:gs pos="9000">
                      <a:srgbClr val="0065AE">
                        <a:tint val="52000"/>
                        <a:satMod val="300000"/>
                      </a:srgbClr>
                    </a:gs>
                    <a:gs pos="50000">
                      <a:srgbClr val="0065AE">
                        <a:shade val="20000"/>
                        <a:satMod val="300000"/>
                      </a:srgbClr>
                    </a:gs>
                    <a:gs pos="79000">
                      <a:srgbClr val="0065AE">
                        <a:tint val="52000"/>
                        <a:satMod val="300000"/>
                      </a:srgbClr>
                    </a:gs>
                    <a:gs pos="100000">
                      <a:srgbClr val="0065AE">
                        <a:tint val="40000"/>
                        <a:satMod val="250000"/>
                      </a:srgbClr>
                    </a:gs>
                  </a:gsLst>
                  <a:lin ang="5400000"/>
                </a:gradFill>
                <a:effectLst/>
                <a:uLnTx/>
                <a:uFillTx/>
                <a:latin typeface="メイリオ" pitchFamily="50" charset="-128"/>
                <a:ea typeface="メイリオ" pitchFamily="50" charset="-128"/>
                <a:cs typeface="メイリオ" pitchFamily="50" charset="-128"/>
              </a:rPr>
              <a:t>￥</a:t>
            </a:r>
            <a:endParaRPr kumimoji="1" lang="ja-JP" altLang="en-US" b="1" i="0" u="none" strike="noStrike" kern="0" cap="none" spc="0" normalizeH="0" baseline="0" noProof="0">
              <a:ln w="10541" cmpd="sng">
                <a:solidFill>
                  <a:srgbClr val="0065AE">
                    <a:shade val="88000"/>
                    <a:satMod val="110000"/>
                  </a:srgbClr>
                </a:solidFill>
                <a:prstDash val="solid"/>
              </a:ln>
              <a:gradFill>
                <a:gsLst>
                  <a:gs pos="0">
                    <a:srgbClr val="0065AE">
                      <a:tint val="40000"/>
                      <a:satMod val="250000"/>
                    </a:srgbClr>
                  </a:gs>
                  <a:gs pos="9000">
                    <a:srgbClr val="0065AE">
                      <a:tint val="52000"/>
                      <a:satMod val="300000"/>
                    </a:srgbClr>
                  </a:gs>
                  <a:gs pos="50000">
                    <a:srgbClr val="0065AE">
                      <a:shade val="20000"/>
                      <a:satMod val="300000"/>
                    </a:srgbClr>
                  </a:gs>
                  <a:gs pos="79000">
                    <a:srgbClr val="0065AE">
                      <a:tint val="52000"/>
                      <a:satMod val="300000"/>
                    </a:srgbClr>
                  </a:gs>
                  <a:gs pos="100000">
                    <a:srgbClr val="0065AE">
                      <a:tint val="40000"/>
                      <a:satMod val="250000"/>
                    </a:srgbClr>
                  </a:gs>
                </a:gsLst>
                <a:lin ang="5400000"/>
              </a:gradFill>
              <a:effectLst/>
              <a:uLnTx/>
              <a:uFillTx/>
              <a:latin typeface="メイリオ" pitchFamily="50" charset="-128"/>
              <a:ea typeface="メイリオ" pitchFamily="50" charset="-128"/>
              <a:cs typeface="メイリオ" pitchFamily="50" charset="-128"/>
            </a:endParaRPr>
          </a:p>
        </p:txBody>
      </p:sp>
      <p:sp>
        <p:nvSpPr>
          <p:cNvPr id="129" name="Freeform 412"/>
          <p:cNvSpPr>
            <a:spLocks noEditPoints="1"/>
          </p:cNvSpPr>
          <p:nvPr/>
        </p:nvSpPr>
        <p:spPr bwMode="auto">
          <a:xfrm>
            <a:off x="1608873" y="3860287"/>
            <a:ext cx="431819" cy="359519"/>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0" name="Freeform 412"/>
          <p:cNvSpPr>
            <a:spLocks noEditPoints="1"/>
          </p:cNvSpPr>
          <p:nvPr/>
        </p:nvSpPr>
        <p:spPr bwMode="auto">
          <a:xfrm>
            <a:off x="1608721" y="4440643"/>
            <a:ext cx="431819" cy="359519"/>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2" name="Freeform 364"/>
          <p:cNvSpPr>
            <a:spLocks noEditPoints="1"/>
          </p:cNvSpPr>
          <p:nvPr/>
        </p:nvSpPr>
        <p:spPr bwMode="auto">
          <a:xfrm>
            <a:off x="3732517" y="4151798"/>
            <a:ext cx="342060" cy="3281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4" name="加算記号 78"/>
          <p:cNvSpPr/>
          <p:nvPr/>
        </p:nvSpPr>
        <p:spPr>
          <a:xfrm>
            <a:off x="4665986" y="3903898"/>
            <a:ext cx="324036" cy="344451"/>
          </a:xfrm>
          <a:prstGeom prst="mathPlus">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
        <p:nvSpPr>
          <p:cNvPr id="135" name="Freeform 364"/>
          <p:cNvSpPr>
            <a:spLocks noEditPoints="1"/>
          </p:cNvSpPr>
          <p:nvPr/>
        </p:nvSpPr>
        <p:spPr bwMode="auto">
          <a:xfrm>
            <a:off x="3732517" y="3255826"/>
            <a:ext cx="342060" cy="3281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6" name="Freeform 364"/>
          <p:cNvSpPr>
            <a:spLocks noEditPoints="1"/>
          </p:cNvSpPr>
          <p:nvPr/>
        </p:nvSpPr>
        <p:spPr bwMode="auto">
          <a:xfrm>
            <a:off x="3732517" y="3687874"/>
            <a:ext cx="342060" cy="3281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7" name="Freeform 418"/>
          <p:cNvSpPr>
            <a:spLocks noEditPoints="1"/>
          </p:cNvSpPr>
          <p:nvPr/>
        </p:nvSpPr>
        <p:spPr bwMode="auto">
          <a:xfrm>
            <a:off x="6531916" y="3941167"/>
            <a:ext cx="452352" cy="322771"/>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8" name="Freeform 418"/>
          <p:cNvSpPr>
            <a:spLocks noEditPoints="1"/>
          </p:cNvSpPr>
          <p:nvPr/>
        </p:nvSpPr>
        <p:spPr bwMode="auto">
          <a:xfrm>
            <a:off x="6531916" y="4553235"/>
            <a:ext cx="452352" cy="322771"/>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9" name="右矢印 138"/>
          <p:cNvSpPr/>
          <p:nvPr/>
        </p:nvSpPr>
        <p:spPr>
          <a:xfrm>
            <a:off x="5868144" y="3867894"/>
            <a:ext cx="569831" cy="504056"/>
          </a:xfrm>
          <a:prstGeom prst="rightArrow">
            <a:avLst/>
          </a:prstGeom>
          <a:solidFill>
            <a:srgbClr val="F9BE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Microsoft Sans Serif"/>
              <a:ea typeface="ＭＳ Ｐゴシック"/>
              <a:cs typeface="+mn-cs"/>
            </a:endParaRPr>
          </a:p>
        </p:txBody>
      </p:sp>
    </p:spTree>
    <p:extLst>
      <p:ext uri="{BB962C8B-B14F-4D97-AF65-F5344CB8AC3E}">
        <p14:creationId xmlns:p14="http://schemas.microsoft.com/office/powerpoint/2010/main" val="207854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No.23</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prstClr val="black"/>
                </a:solidFill>
              </a:rPr>
              <a:t>社員の兼務を複数持つことができ、費用按分まで行えること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solidFill>
                <a:cs typeface="メイリオ" pitchFamily="50" charset="-128"/>
              </a:rPr>
              <a:t>複数の組織および役職の兼務設定が可能です</a:t>
            </a:r>
          </a:p>
          <a:p>
            <a:pPr lvl="0">
              <a:defRPr/>
            </a:pPr>
            <a:r>
              <a:rPr kumimoji="0" lang="ja-JP" altLang="en-US" sz="1400" kern="0">
                <a:solidFill>
                  <a:prstClr val="black"/>
                </a:solidFill>
                <a:cs typeface="メイリオ" pitchFamily="50" charset="-128"/>
              </a:rPr>
              <a:t>兼務部門に対して、人件費の按分率設定を行う事で、按分設定に応じた人件費仕訳の作成ができます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49" name="Freeform 401"/>
          <p:cNvSpPr>
            <a:spLocks noEditPoints="1"/>
          </p:cNvSpPr>
          <p:nvPr/>
        </p:nvSpPr>
        <p:spPr bwMode="auto">
          <a:xfrm>
            <a:off x="3612592" y="3795886"/>
            <a:ext cx="527360" cy="576064"/>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EE846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角丸四角形 49"/>
          <p:cNvSpPr/>
          <p:nvPr/>
        </p:nvSpPr>
        <p:spPr>
          <a:xfrm>
            <a:off x="431540" y="2787774"/>
            <a:ext cx="2520280" cy="304047"/>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　　</a:t>
            </a:r>
            <a:r>
              <a:rPr kumimoji="0" lang="ja-JP" altLang="en-US" sz="1400" b="1" i="0" u="none" strike="noStrike" kern="0" cap="none" spc="0" normalizeH="0" baseline="0" noProof="0">
                <a:ln>
                  <a:noFill/>
                </a:ln>
                <a:solidFill>
                  <a:srgbClr val="FFFFFF"/>
                </a:solidFill>
                <a:effectLst/>
                <a:uLnTx/>
                <a:uFillTx/>
                <a:latin typeface="メイリオ"/>
                <a:ea typeface="メイリオ"/>
                <a:cs typeface="+mn-cs"/>
              </a:rPr>
              <a:t>　</a:t>
            </a:r>
          </a:p>
        </p:txBody>
      </p:sp>
      <p:sp>
        <p:nvSpPr>
          <p:cNvPr id="51" name="角丸四角形 50"/>
          <p:cNvSpPr/>
          <p:nvPr/>
        </p:nvSpPr>
        <p:spPr>
          <a:xfrm>
            <a:off x="899592" y="3255826"/>
            <a:ext cx="2340000" cy="302400"/>
          </a:xfrm>
          <a:prstGeom prst="roundRect">
            <a:avLst/>
          </a:prstGeom>
          <a:solidFill>
            <a:sysClr val="window" lastClr="FFFFFF"/>
          </a:solidFill>
          <a:ln w="25400" cap="flat" cmpd="sng" algn="ctr">
            <a:solidFill>
              <a:srgbClr val="54C2F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本務   ：経理部　　</a:t>
            </a:r>
            <a:r>
              <a:rPr kumimoji="0" lang="en-US" altLang="ja-JP" sz="1400" b="1" i="0" u="none" strike="noStrike" kern="0" cap="none" spc="0" normalizeH="0" baseline="0" noProof="0">
                <a:ln>
                  <a:noFill/>
                </a:ln>
                <a:solidFill>
                  <a:prstClr val="white">
                    <a:lumMod val="50000"/>
                  </a:prstClr>
                </a:solidFill>
                <a:effectLst/>
                <a:uLnTx/>
                <a:uFillTx/>
                <a:latin typeface="メイリオ"/>
                <a:ea typeface="メイリオ"/>
                <a:cs typeface="+mn-cs"/>
              </a:rPr>
              <a:t>50%</a:t>
            </a:r>
            <a:endPar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endParaRPr>
          </a:p>
        </p:txBody>
      </p:sp>
      <p:sp>
        <p:nvSpPr>
          <p:cNvPr id="52" name="角丸四角形 51"/>
          <p:cNvSpPr/>
          <p:nvPr/>
        </p:nvSpPr>
        <p:spPr>
          <a:xfrm>
            <a:off x="899592" y="3651870"/>
            <a:ext cx="2340000" cy="302400"/>
          </a:xfrm>
          <a:prstGeom prst="roundRect">
            <a:avLst/>
          </a:prstGeom>
          <a:solidFill>
            <a:sysClr val="window" lastClr="FFFFFF"/>
          </a:solidFill>
          <a:ln w="25400" cap="flat" cmpd="sng" algn="ctr">
            <a:solidFill>
              <a:srgbClr val="54C2F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兼務１：総務部　　</a:t>
            </a:r>
            <a:r>
              <a:rPr kumimoji="0" lang="en-US" altLang="ja-JP" sz="1400" b="1" i="0" u="none" strike="noStrike" kern="0" cap="none" spc="0" normalizeH="0" baseline="0" noProof="0">
                <a:ln>
                  <a:noFill/>
                </a:ln>
                <a:solidFill>
                  <a:prstClr val="white">
                    <a:lumMod val="50000"/>
                  </a:prstClr>
                </a:solidFill>
                <a:effectLst/>
                <a:uLnTx/>
                <a:uFillTx/>
                <a:latin typeface="メイリオ"/>
                <a:ea typeface="メイリオ"/>
                <a:cs typeface="+mn-cs"/>
              </a:rPr>
              <a:t>30%</a:t>
            </a:r>
            <a:endPar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endParaRPr>
          </a:p>
        </p:txBody>
      </p:sp>
      <p:sp>
        <p:nvSpPr>
          <p:cNvPr id="53" name="角丸四角形 52"/>
          <p:cNvSpPr/>
          <p:nvPr/>
        </p:nvSpPr>
        <p:spPr>
          <a:xfrm>
            <a:off x="899592" y="4069550"/>
            <a:ext cx="2340000" cy="302400"/>
          </a:xfrm>
          <a:prstGeom prst="roundRect">
            <a:avLst/>
          </a:prstGeom>
          <a:solidFill>
            <a:sysClr val="window" lastClr="FFFFFF"/>
          </a:solidFill>
          <a:ln w="25400" cap="flat" cmpd="sng" algn="ctr">
            <a:solidFill>
              <a:srgbClr val="54C2F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兼務２：企画部　　</a:t>
            </a:r>
            <a:r>
              <a:rPr kumimoji="0" lang="en-US" altLang="ja-JP" sz="1400" b="1" i="0" u="none" strike="noStrike" kern="0" cap="none" spc="0" normalizeH="0" baseline="0" noProof="0">
                <a:ln>
                  <a:noFill/>
                </a:ln>
                <a:solidFill>
                  <a:prstClr val="white">
                    <a:lumMod val="50000"/>
                  </a:prstClr>
                </a:solidFill>
                <a:effectLst/>
                <a:uLnTx/>
                <a:uFillTx/>
                <a:latin typeface="メイリオ"/>
                <a:ea typeface="メイリオ"/>
                <a:cs typeface="+mn-cs"/>
              </a:rPr>
              <a:t>10%</a:t>
            </a:r>
          </a:p>
        </p:txBody>
      </p:sp>
      <p:sp>
        <p:nvSpPr>
          <p:cNvPr id="54" name="角丸四角形 53"/>
          <p:cNvSpPr/>
          <p:nvPr/>
        </p:nvSpPr>
        <p:spPr>
          <a:xfrm>
            <a:off x="899592" y="4467185"/>
            <a:ext cx="2340260" cy="300809"/>
          </a:xfrm>
          <a:prstGeom prst="roundRect">
            <a:avLst/>
          </a:prstGeom>
          <a:solidFill>
            <a:sysClr val="window" lastClr="FFFFFF"/>
          </a:solidFill>
          <a:ln w="25400" cap="flat" cmpd="sng" algn="ctr">
            <a:solidFill>
              <a:srgbClr val="54C2F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rPr>
              <a:t>兼務３：大阪支店　</a:t>
            </a:r>
            <a:r>
              <a:rPr kumimoji="0" lang="en-US" altLang="ja-JP" sz="1400" b="1" i="0" u="none" strike="noStrike" kern="0" cap="none" spc="0" normalizeH="0" baseline="0" noProof="0">
                <a:ln>
                  <a:noFill/>
                </a:ln>
                <a:solidFill>
                  <a:prstClr val="white">
                    <a:lumMod val="50000"/>
                  </a:prstClr>
                </a:solidFill>
                <a:effectLst/>
                <a:uLnTx/>
                <a:uFillTx/>
                <a:latin typeface="メイリオ"/>
                <a:ea typeface="メイリオ"/>
                <a:cs typeface="+mn-cs"/>
              </a:rPr>
              <a:t>10%</a:t>
            </a:r>
            <a:endParaRPr kumimoji="0" lang="ja-JP" altLang="en-US" sz="1400" b="1" i="0" u="none" strike="noStrike" kern="0" cap="none" spc="0" normalizeH="0" baseline="0" noProof="0">
              <a:ln>
                <a:noFill/>
              </a:ln>
              <a:solidFill>
                <a:prstClr val="white">
                  <a:lumMod val="50000"/>
                </a:prstClr>
              </a:solidFill>
              <a:effectLst/>
              <a:uLnTx/>
              <a:uFillTx/>
              <a:latin typeface="メイリオ"/>
              <a:ea typeface="メイリオ"/>
              <a:cs typeface="+mn-cs"/>
            </a:endParaRPr>
          </a:p>
        </p:txBody>
      </p:sp>
      <p:cxnSp>
        <p:nvCxnSpPr>
          <p:cNvPr id="55" name="直線コネクタ 54"/>
          <p:cNvCxnSpPr/>
          <p:nvPr/>
        </p:nvCxnSpPr>
        <p:spPr>
          <a:xfrm>
            <a:off x="647564" y="3111810"/>
            <a:ext cx="0" cy="1512168"/>
          </a:xfrm>
          <a:prstGeom prst="line">
            <a:avLst/>
          </a:prstGeom>
          <a:noFill/>
          <a:ln w="19050" cap="flat" cmpd="sng" algn="ctr">
            <a:solidFill>
              <a:srgbClr val="00AEEB"/>
            </a:solidFill>
            <a:prstDash val="solid"/>
          </a:ln>
          <a:effectLst/>
        </p:spPr>
      </p:cxnSp>
      <p:cxnSp>
        <p:nvCxnSpPr>
          <p:cNvPr id="56" name="直線コネクタ 55"/>
          <p:cNvCxnSpPr/>
          <p:nvPr/>
        </p:nvCxnSpPr>
        <p:spPr>
          <a:xfrm>
            <a:off x="647564" y="3399842"/>
            <a:ext cx="252028" cy="0"/>
          </a:xfrm>
          <a:prstGeom prst="line">
            <a:avLst/>
          </a:prstGeom>
          <a:noFill/>
          <a:ln w="19050" cap="flat" cmpd="sng" algn="ctr">
            <a:solidFill>
              <a:srgbClr val="00AEEB"/>
            </a:solidFill>
            <a:prstDash val="solid"/>
          </a:ln>
          <a:effectLst/>
        </p:spPr>
      </p:cxnSp>
      <p:cxnSp>
        <p:nvCxnSpPr>
          <p:cNvPr id="57" name="直線コネクタ 56"/>
          <p:cNvCxnSpPr/>
          <p:nvPr/>
        </p:nvCxnSpPr>
        <p:spPr>
          <a:xfrm>
            <a:off x="647564" y="3795886"/>
            <a:ext cx="252028" cy="0"/>
          </a:xfrm>
          <a:prstGeom prst="line">
            <a:avLst/>
          </a:prstGeom>
          <a:noFill/>
          <a:ln w="19050" cap="flat" cmpd="sng" algn="ctr">
            <a:solidFill>
              <a:srgbClr val="00AEEB"/>
            </a:solidFill>
            <a:prstDash val="solid"/>
          </a:ln>
          <a:effectLst/>
        </p:spPr>
      </p:cxnSp>
      <p:cxnSp>
        <p:nvCxnSpPr>
          <p:cNvPr id="58" name="直線コネクタ 57"/>
          <p:cNvCxnSpPr/>
          <p:nvPr/>
        </p:nvCxnSpPr>
        <p:spPr>
          <a:xfrm>
            <a:off x="647564" y="4191930"/>
            <a:ext cx="252028" cy="0"/>
          </a:xfrm>
          <a:prstGeom prst="line">
            <a:avLst/>
          </a:prstGeom>
          <a:noFill/>
          <a:ln w="19050" cap="flat" cmpd="sng" algn="ctr">
            <a:solidFill>
              <a:srgbClr val="00AEEB"/>
            </a:solidFill>
            <a:prstDash val="solid"/>
          </a:ln>
          <a:effectLst/>
        </p:spPr>
      </p:cxnSp>
      <p:cxnSp>
        <p:nvCxnSpPr>
          <p:cNvPr id="59" name="直線コネクタ 58"/>
          <p:cNvCxnSpPr/>
          <p:nvPr/>
        </p:nvCxnSpPr>
        <p:spPr>
          <a:xfrm>
            <a:off x="647564" y="4623978"/>
            <a:ext cx="252028" cy="0"/>
          </a:xfrm>
          <a:prstGeom prst="line">
            <a:avLst/>
          </a:prstGeom>
          <a:noFill/>
          <a:ln w="19050" cap="flat" cmpd="sng" algn="ctr">
            <a:solidFill>
              <a:srgbClr val="00AEEB"/>
            </a:solidFill>
            <a:prstDash val="solid"/>
          </a:ln>
          <a:effectLst/>
        </p:spPr>
      </p:cxnSp>
      <p:sp>
        <p:nvSpPr>
          <p:cNvPr id="60" name="Freeform 330"/>
          <p:cNvSpPr>
            <a:spLocks noEditPoints="1"/>
          </p:cNvSpPr>
          <p:nvPr/>
        </p:nvSpPr>
        <p:spPr bwMode="auto">
          <a:xfrm>
            <a:off x="611966" y="2787774"/>
            <a:ext cx="216024" cy="29900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1" name="テキスト ボックス 60"/>
          <p:cNvSpPr txBox="1"/>
          <p:nvPr/>
        </p:nvSpPr>
        <p:spPr>
          <a:xfrm>
            <a:off x="971092" y="2789866"/>
            <a:ext cx="23402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人件費</a:t>
            </a:r>
            <a:r>
              <a:rPr kumimoji="0" lang="ja-JP" altLang="en-US" sz="1600" b="0" i="0" u="none" strike="noStrike" kern="0" cap="none" spc="0" normalizeH="0" baseline="0" noProof="0">
                <a:ln>
                  <a:noFill/>
                </a:ln>
                <a:solidFill>
                  <a:srgbClr val="FFFFFF"/>
                </a:solidFill>
                <a:effectLst/>
                <a:uLnTx/>
                <a:uFillTx/>
                <a:latin typeface="メイリオ"/>
                <a:ea typeface="メイリオ"/>
                <a:cs typeface="+mn-cs"/>
              </a:rPr>
              <a:t>　</a:t>
            </a:r>
            <a:r>
              <a:rPr kumimoji="0" lang="en-US" altLang="ja-JP" sz="1600" b="0" i="0" u="none" strike="noStrike" kern="0" cap="none" spc="0" normalizeH="0" baseline="0" noProof="0">
                <a:ln>
                  <a:noFill/>
                </a:ln>
                <a:solidFill>
                  <a:srgbClr val="FFFFFF"/>
                </a:solidFill>
                <a:effectLst/>
                <a:uLnTx/>
                <a:uFillTx/>
                <a:latin typeface="メイリオ"/>
                <a:ea typeface="メイリオ"/>
                <a:cs typeface="+mn-cs"/>
              </a:rPr>
              <a:t>\400,000</a:t>
            </a:r>
            <a:endParaRPr kumimoji="0"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2" name="角丸四角形 61"/>
          <p:cNvSpPr/>
          <p:nvPr/>
        </p:nvSpPr>
        <p:spPr>
          <a:xfrm>
            <a:off x="4356484" y="3255826"/>
            <a:ext cx="2051720" cy="757828"/>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3" name="テキスト ボックス 62"/>
          <p:cNvSpPr txBox="1"/>
          <p:nvPr/>
        </p:nvSpPr>
        <p:spPr>
          <a:xfrm>
            <a:off x="4356484" y="3255826"/>
            <a:ext cx="2051720" cy="306000"/>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経理部</a:t>
            </a:r>
          </a:p>
        </p:txBody>
      </p:sp>
      <p:sp>
        <p:nvSpPr>
          <p:cNvPr id="64" name="テキスト ボックス 63"/>
          <p:cNvSpPr txBox="1"/>
          <p:nvPr/>
        </p:nvSpPr>
        <p:spPr>
          <a:xfrm>
            <a:off x="4427984" y="3615866"/>
            <a:ext cx="24842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人件費　</a:t>
            </a:r>
            <a:r>
              <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200,000</a:t>
            </a:r>
            <a:endPar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5" name="角丸四角形 64"/>
          <p:cNvSpPr/>
          <p:nvPr/>
        </p:nvSpPr>
        <p:spPr>
          <a:xfrm>
            <a:off x="4355976" y="4083918"/>
            <a:ext cx="2052228" cy="684076"/>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6" name="テキスト ボックス 65"/>
          <p:cNvSpPr txBox="1"/>
          <p:nvPr/>
        </p:nvSpPr>
        <p:spPr>
          <a:xfrm>
            <a:off x="4355976" y="4083918"/>
            <a:ext cx="2052228" cy="306000"/>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総務部</a:t>
            </a:r>
          </a:p>
        </p:txBody>
      </p:sp>
      <p:sp>
        <p:nvSpPr>
          <p:cNvPr id="67" name="テキスト ボックス 66"/>
          <p:cNvSpPr txBox="1"/>
          <p:nvPr/>
        </p:nvSpPr>
        <p:spPr>
          <a:xfrm>
            <a:off x="4427476" y="4479962"/>
            <a:ext cx="2448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人件費　</a:t>
            </a:r>
            <a:r>
              <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120,000</a:t>
            </a:r>
            <a:endPar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72" name="角丸四角形 71"/>
          <p:cNvSpPr/>
          <p:nvPr/>
        </p:nvSpPr>
        <p:spPr>
          <a:xfrm>
            <a:off x="6516216" y="3255826"/>
            <a:ext cx="2052228" cy="757828"/>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3" name="テキスト ボックス 72"/>
          <p:cNvSpPr txBox="1"/>
          <p:nvPr/>
        </p:nvSpPr>
        <p:spPr>
          <a:xfrm>
            <a:off x="6516216" y="3255826"/>
            <a:ext cx="2052228" cy="306000"/>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企画部</a:t>
            </a:r>
          </a:p>
        </p:txBody>
      </p:sp>
      <p:sp>
        <p:nvSpPr>
          <p:cNvPr id="74" name="テキスト ボックス 73"/>
          <p:cNvSpPr txBox="1"/>
          <p:nvPr/>
        </p:nvSpPr>
        <p:spPr>
          <a:xfrm>
            <a:off x="6587716" y="3615866"/>
            <a:ext cx="19807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人件費　</a:t>
            </a:r>
            <a:r>
              <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40,000</a:t>
            </a:r>
            <a:endPar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75" name="角丸四角形 74"/>
          <p:cNvSpPr/>
          <p:nvPr/>
        </p:nvSpPr>
        <p:spPr>
          <a:xfrm>
            <a:off x="6516216" y="4083918"/>
            <a:ext cx="2052228" cy="684076"/>
          </a:xfrm>
          <a:prstGeom prst="roundRect">
            <a:avLst>
              <a:gd name="adj" fmla="val 0"/>
            </a:avLst>
          </a:prstGeom>
          <a:noFill/>
          <a:ln w="25400" cap="flat" cmpd="sng" algn="ctr">
            <a:solidFill>
              <a:srgbClr val="EE846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7" name="テキスト ボックス 76"/>
          <p:cNvSpPr txBox="1"/>
          <p:nvPr/>
        </p:nvSpPr>
        <p:spPr>
          <a:xfrm>
            <a:off x="6516216" y="4083918"/>
            <a:ext cx="2052228" cy="306000"/>
          </a:xfrm>
          <a:prstGeom prst="rect">
            <a:avLst/>
          </a:prstGeom>
          <a:solidFill>
            <a:srgbClr val="EE84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大阪支店</a:t>
            </a:r>
          </a:p>
        </p:txBody>
      </p:sp>
      <p:sp>
        <p:nvSpPr>
          <p:cNvPr id="81" name="テキスト ボックス 80"/>
          <p:cNvSpPr txBox="1"/>
          <p:nvPr/>
        </p:nvSpPr>
        <p:spPr>
          <a:xfrm>
            <a:off x="6587716" y="4479962"/>
            <a:ext cx="1972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人件費　</a:t>
            </a:r>
            <a:r>
              <a:rPr kumimoji="0" lang="en-US" altLang="ja-JP"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rPr>
              <a:t>40,000</a:t>
            </a:r>
            <a:endParaRPr kumimoji="0" lang="ja-JP" altLang="en-US" sz="1400" b="1" i="0" u="none" strike="noStrike" kern="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82" name="テキスト ボックス 81"/>
          <p:cNvSpPr txBox="1"/>
          <p:nvPr/>
        </p:nvSpPr>
        <p:spPr>
          <a:xfrm>
            <a:off x="3599892" y="4390759"/>
            <a:ext cx="7560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846D"/>
                </a:solidFill>
                <a:effectLst/>
                <a:uLnTx/>
                <a:uFillTx/>
                <a:latin typeface="メイリオ"/>
                <a:ea typeface="メイリオ"/>
                <a:cs typeface="+mn-cs"/>
              </a:rPr>
              <a:t>按分</a:t>
            </a:r>
          </a:p>
        </p:txBody>
      </p:sp>
      <p:sp>
        <p:nvSpPr>
          <p:cNvPr id="94" name="テキスト ボックス 93"/>
          <p:cNvSpPr txBox="1"/>
          <p:nvPr/>
        </p:nvSpPr>
        <p:spPr>
          <a:xfrm>
            <a:off x="4428492" y="2751770"/>
            <a:ext cx="46080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846D"/>
                </a:solidFill>
                <a:effectLst/>
                <a:uLnTx/>
                <a:uFillTx/>
                <a:latin typeface="メイリオ"/>
                <a:ea typeface="メイリオ"/>
                <a:cs typeface="+mn-cs"/>
              </a:rPr>
              <a:t>各部の人件費に按分</a:t>
            </a:r>
            <a:endParaRPr kumimoji="0" lang="en-US" altLang="ja-JP" sz="1400" b="1" i="0" u="none" strike="noStrike" kern="0" cap="none" spc="0" normalizeH="0" baseline="0" noProof="0">
              <a:ln>
                <a:noFill/>
              </a:ln>
              <a:solidFill>
                <a:srgbClr val="EE846D"/>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846D"/>
                </a:solidFill>
                <a:effectLst/>
                <a:uLnTx/>
                <a:uFillTx/>
                <a:latin typeface="メイリオ"/>
                <a:ea typeface="メイリオ"/>
                <a:cs typeface="+mn-cs"/>
              </a:rPr>
              <a:t>厳密な“部門別損益”の把握を支援</a:t>
            </a:r>
          </a:p>
        </p:txBody>
      </p:sp>
      <p:sp>
        <p:nvSpPr>
          <p:cNvPr id="96" name="Freeform 330"/>
          <p:cNvSpPr>
            <a:spLocks noEditPoints="1"/>
          </p:cNvSpPr>
          <p:nvPr/>
        </p:nvSpPr>
        <p:spPr bwMode="auto">
          <a:xfrm>
            <a:off x="4888795" y="2783623"/>
            <a:ext cx="252028" cy="36004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846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300723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No.24</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861774"/>
          </a:xfrm>
          <a:prstGeom prst="rect">
            <a:avLst/>
          </a:prstGeom>
        </p:spPr>
        <p:txBody>
          <a:bodyPr wrap="square" lIns="0" tIns="0" rIns="0" bIns="0">
            <a:spAutoFit/>
          </a:bodyPr>
          <a:lstStyle/>
          <a:p>
            <a:pPr lvl="0">
              <a:spcBef>
                <a:spcPct val="0"/>
              </a:spcBef>
              <a:defRPr/>
            </a:pPr>
            <a:r>
              <a:rPr kumimoji="0" lang="ja-JP" altLang="en-US" sz="1400" kern="0">
                <a:solidFill>
                  <a:prstClr val="black"/>
                </a:solidFill>
              </a:rPr>
              <a:t>会計管理組織を給与システムで利用できること</a:t>
            </a:r>
            <a:endParaRPr kumimoji="0" lang="en-US" altLang="ja-JP" sz="1400" kern="0">
              <a:solidFill>
                <a:prstClr val="black"/>
              </a:solidFill>
            </a:endParaRPr>
          </a:p>
          <a:p>
            <a:pPr lvl="0">
              <a:spcBef>
                <a:spcPct val="0"/>
              </a:spcBef>
              <a:defRPr/>
            </a:pPr>
            <a:r>
              <a:rPr kumimoji="0" lang="ja-JP" altLang="en-US" sz="1400" kern="0">
                <a:solidFill>
                  <a:prstClr val="black"/>
                </a:solidFill>
              </a:rPr>
              <a:t>給与システムから会計システムへスムーズに仕訳連携できること</a:t>
            </a:r>
            <a:endParaRPr kumimoji="0" lang="en-US" altLang="ja-JP" sz="1400" kern="0">
              <a:solidFill>
                <a:prstClr val="black"/>
              </a:solidFill>
            </a:endParaRPr>
          </a:p>
          <a:p>
            <a:pPr lvl="0">
              <a:spcBef>
                <a:spcPct val="0"/>
              </a:spcBef>
              <a:defRPr/>
            </a:pPr>
            <a:endParaRPr kumimoji="0" lang="ja-JP" altLang="en-US" sz="1400" kern="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en-US" altLang="ja-JP" sz="1400" kern="0" err="1">
                <a:solidFill>
                  <a:prstClr val="black"/>
                </a:solidFill>
                <a:cs typeface="メイリオ" pitchFamily="50" charset="-128"/>
              </a:rPr>
              <a:t>SuperStream</a:t>
            </a:r>
            <a:r>
              <a:rPr kumimoji="0" lang="ja-JP" altLang="en-US" sz="1400" kern="0">
                <a:solidFill>
                  <a:prstClr val="black"/>
                </a:solidFill>
                <a:cs typeface="メイリオ" pitchFamily="50" charset="-128"/>
              </a:rPr>
              <a:t>シリーズで経営基盤を統一する事により情報の一元管理と共に、人件費仕訳データの自動連携、マスタデータの統合管理が可能です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7" name="テキスト ボックス 36"/>
          <p:cNvSpPr txBox="1"/>
          <p:nvPr/>
        </p:nvSpPr>
        <p:spPr>
          <a:xfrm>
            <a:off x="2591780" y="3795886"/>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ysClr val="windowText" lastClr="000000"/>
                </a:solidFill>
                <a:effectLst/>
                <a:uLnTx/>
                <a:uFillTx/>
                <a:latin typeface="メイリオ"/>
                <a:ea typeface="メイリオ"/>
                <a:cs typeface="+mn-cs"/>
              </a:rPr>
              <a:t>マスタ連携</a:t>
            </a:r>
            <a:endParaRPr kumimoji="1" lang="en-US" altLang="ja-JP" sz="1200" b="1"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角丸四角形 37"/>
          <p:cNvSpPr/>
          <p:nvPr/>
        </p:nvSpPr>
        <p:spPr>
          <a:xfrm>
            <a:off x="1007604" y="2859782"/>
            <a:ext cx="2124236" cy="756084"/>
          </a:xfrm>
          <a:prstGeom prst="roundRect">
            <a:avLst/>
          </a:prstGeom>
          <a:solidFill>
            <a:srgbClr val="F5AC48"/>
          </a:solidFill>
          <a:ln w="25400" cap="flat" cmpd="sng" algn="ctr">
            <a:solidFill>
              <a:srgbClr val="F5AC48">
                <a:shade val="50000"/>
              </a:srgbClr>
            </a:solidFill>
            <a:prstDash val="soli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mn-cs"/>
              </a:rPr>
              <a:t>給与</a:t>
            </a:r>
            <a:endPar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39" name="角丸四角形 38"/>
          <p:cNvSpPr/>
          <p:nvPr/>
        </p:nvSpPr>
        <p:spPr>
          <a:xfrm>
            <a:off x="1043608" y="4191930"/>
            <a:ext cx="2124236" cy="720080"/>
          </a:xfrm>
          <a:prstGeom prst="roundRect">
            <a:avLst/>
          </a:prstGeom>
          <a:solidFill>
            <a:srgbClr val="00AEEB"/>
          </a:solidFill>
          <a:ln w="25400" cap="flat" cmpd="sng" algn="ctr">
            <a:solidFill>
              <a:srgbClr val="54C2F0">
                <a:shade val="50000"/>
              </a:srgbClr>
            </a:solidFill>
            <a:prstDash val="soli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mn-cs"/>
              </a:rPr>
              <a:t>統合会計</a:t>
            </a:r>
            <a:endPar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0" name="Freeform 401"/>
          <p:cNvSpPr>
            <a:spLocks noEditPoints="1"/>
          </p:cNvSpPr>
          <p:nvPr/>
        </p:nvSpPr>
        <p:spPr bwMode="auto">
          <a:xfrm rot="5400000">
            <a:off x="1536012" y="3748230"/>
            <a:ext cx="383344" cy="360040"/>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F5AC48"/>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Freeform 401"/>
          <p:cNvSpPr>
            <a:spLocks noEditPoints="1"/>
          </p:cNvSpPr>
          <p:nvPr/>
        </p:nvSpPr>
        <p:spPr bwMode="auto">
          <a:xfrm rot="16200000">
            <a:off x="2220088" y="3712226"/>
            <a:ext cx="383344" cy="360040"/>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テキスト ボックス 41"/>
          <p:cNvSpPr txBox="1"/>
          <p:nvPr/>
        </p:nvSpPr>
        <p:spPr>
          <a:xfrm>
            <a:off x="719572" y="3770915"/>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Text" lastClr="000000"/>
                </a:solidFill>
                <a:effectLst/>
                <a:uLnTx/>
                <a:uFillTx/>
                <a:latin typeface="メイリオ"/>
                <a:ea typeface="メイリオ"/>
                <a:cs typeface="+mn-cs"/>
              </a:rPr>
              <a:t>仕訳</a:t>
            </a:r>
            <a:r>
              <a:rPr kumimoji="1" lang="ja-JP" altLang="en-US" sz="1200" b="1" i="0" u="none" strike="noStrike" kern="0" cap="none" spc="0" normalizeH="0" baseline="0" noProof="0">
                <a:ln>
                  <a:noFill/>
                </a:ln>
                <a:solidFill>
                  <a:sysClr val="windowText" lastClr="000000"/>
                </a:solidFill>
                <a:effectLst/>
                <a:uLnTx/>
                <a:uFillTx/>
                <a:latin typeface="メイリオ"/>
                <a:ea typeface="メイリオ"/>
                <a:cs typeface="+mn-cs"/>
              </a:rPr>
              <a:t>連携</a:t>
            </a:r>
            <a:endParaRPr kumimoji="1" lang="en-US" altLang="ja-JP" sz="1200" b="1"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角丸四角形 42"/>
          <p:cNvSpPr/>
          <p:nvPr/>
        </p:nvSpPr>
        <p:spPr>
          <a:xfrm>
            <a:off x="4212000" y="2953690"/>
            <a:ext cx="3708000" cy="338140"/>
          </a:xfrm>
          <a:prstGeom prst="roundRect">
            <a:avLst/>
          </a:prstGeom>
          <a:solidFill>
            <a:srgbClr val="EE846D"/>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仕訳</a:t>
            </a: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データの</a:t>
            </a:r>
            <a:r>
              <a:rPr kumimoji="0" lang="zh-TW"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標準連携</a:t>
            </a:r>
            <a:endParaRPr kumimoji="1"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endParaRPr>
          </a:p>
        </p:txBody>
      </p:sp>
      <p:sp>
        <p:nvSpPr>
          <p:cNvPr id="44" name="角丸四角形 43"/>
          <p:cNvSpPr/>
          <p:nvPr/>
        </p:nvSpPr>
        <p:spPr>
          <a:xfrm>
            <a:off x="4211960" y="3493750"/>
            <a:ext cx="3708000" cy="338140"/>
          </a:xfrm>
          <a:prstGeom prst="roundRect">
            <a:avLst/>
          </a:prstGeom>
          <a:solidFill>
            <a:srgbClr val="EE846D"/>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マスタデータの統合管理</a:t>
            </a:r>
            <a:endParaRPr kumimoji="1"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endParaRPr>
          </a:p>
        </p:txBody>
      </p:sp>
      <p:sp>
        <p:nvSpPr>
          <p:cNvPr id="45" name="角丸四角形 44"/>
          <p:cNvSpPr/>
          <p:nvPr/>
        </p:nvSpPr>
        <p:spPr>
          <a:xfrm>
            <a:off x="4211960" y="4537866"/>
            <a:ext cx="3708000" cy="338140"/>
          </a:xfrm>
          <a:prstGeom prst="roundRect">
            <a:avLst/>
          </a:prstGeom>
          <a:solidFill>
            <a:srgbClr val="EE846D"/>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サポート窓口の一本化</a:t>
            </a:r>
            <a:endParaRPr kumimoji="1"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endParaRPr>
          </a:p>
        </p:txBody>
      </p:sp>
      <p:sp>
        <p:nvSpPr>
          <p:cNvPr id="46" name="角丸四角形 45"/>
          <p:cNvSpPr/>
          <p:nvPr/>
        </p:nvSpPr>
        <p:spPr>
          <a:xfrm>
            <a:off x="4211960" y="4033810"/>
            <a:ext cx="3708000" cy="338140"/>
          </a:xfrm>
          <a:prstGeom prst="roundRect">
            <a:avLst/>
          </a:prstGeom>
          <a:solidFill>
            <a:srgbClr val="EE846D"/>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スムーズな</a:t>
            </a:r>
            <a:r>
              <a:rPr kumimoji="0" lang="en-US" altLang="ja-JP" sz="1400" b="1" i="0" u="none" strike="noStrike" kern="0" cap="none" spc="0" normalizeH="0" baseline="0" noProof="0" err="1">
                <a:ln>
                  <a:noFill/>
                </a:ln>
                <a:solidFill>
                  <a:sysClr val="window" lastClr="FFFFFF"/>
                </a:solidFill>
                <a:effectLst/>
                <a:uLnTx/>
                <a:uFillTx/>
                <a:latin typeface="メイリオ"/>
                <a:ea typeface="メイリオ"/>
                <a:cs typeface="メイリオ" pitchFamily="50" charset="-128"/>
              </a:rPr>
              <a:t>Ver</a:t>
            </a: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アップ・</a:t>
            </a:r>
            <a:r>
              <a:rPr kumimoji="0" lang="zh-TW"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法改正</a:t>
            </a: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rPr>
              <a:t>対応</a:t>
            </a:r>
            <a:endParaRPr kumimoji="1"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itchFamily="50" charset="-128"/>
            </a:endParaRPr>
          </a:p>
        </p:txBody>
      </p:sp>
      <p:sp>
        <p:nvSpPr>
          <p:cNvPr id="47" name="テキスト ボックス 46"/>
          <p:cNvSpPr txBox="1"/>
          <p:nvPr/>
        </p:nvSpPr>
        <p:spPr>
          <a:xfrm>
            <a:off x="5112060" y="2571750"/>
            <a:ext cx="22322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EE846D"/>
                </a:solidFill>
                <a:effectLst/>
                <a:uLnTx/>
                <a:uFillTx/>
                <a:latin typeface="メイリオ"/>
                <a:ea typeface="メイリオ"/>
                <a:cs typeface="+mn-cs"/>
              </a:rPr>
              <a:t>統一のメリット</a:t>
            </a:r>
          </a:p>
        </p:txBody>
      </p:sp>
    </p:spTree>
    <p:extLst>
      <p:ext uri="{BB962C8B-B14F-4D97-AF65-F5344CB8AC3E}">
        <p14:creationId xmlns:p14="http://schemas.microsoft.com/office/powerpoint/2010/main" val="95975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No.25</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prstClr val="black"/>
                </a:solidFill>
              </a:rPr>
              <a:t>給与支払方法や計算式が異なる従業員の給与計算が可能なこと</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solidFill>
                <a:cs typeface="メイリオ" pitchFamily="50" charset="-128"/>
              </a:rPr>
              <a:t>支払条件が異なる従業員の給与管理が可能です</a:t>
            </a:r>
          </a:p>
          <a:p>
            <a:pPr lvl="0">
              <a:defRPr/>
            </a:pPr>
            <a:r>
              <a:rPr kumimoji="0" lang="ja-JP" altLang="en-US" sz="1400" kern="0">
                <a:solidFill>
                  <a:prstClr val="black"/>
                </a:solidFill>
                <a:cs typeface="メイリオ" pitchFamily="50" charset="-128"/>
              </a:rPr>
              <a:t>単一システムによる単一操作にて社員給与とパート・アルバイトの双方を処理することができます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20" name="Freeform 364"/>
          <p:cNvSpPr>
            <a:spLocks noEditPoints="1"/>
          </p:cNvSpPr>
          <p:nvPr/>
        </p:nvSpPr>
        <p:spPr bwMode="auto">
          <a:xfrm>
            <a:off x="3563888" y="3039802"/>
            <a:ext cx="684076" cy="5760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 name="Freeform 447"/>
          <p:cNvSpPr>
            <a:spLocks noEditPoints="1"/>
          </p:cNvSpPr>
          <p:nvPr/>
        </p:nvSpPr>
        <p:spPr bwMode="auto">
          <a:xfrm>
            <a:off x="4283968" y="2787774"/>
            <a:ext cx="684076" cy="87573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 name="テキスト ボックス 21"/>
          <p:cNvSpPr txBox="1"/>
          <p:nvPr/>
        </p:nvSpPr>
        <p:spPr>
          <a:xfrm>
            <a:off x="3491880" y="3723878"/>
            <a:ext cx="16201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メイリオ"/>
                <a:ea typeface="メイリオ"/>
                <a:cs typeface="+mn-cs"/>
              </a:rPr>
              <a:t>給与管理</a:t>
            </a:r>
            <a:endParaRPr kumimoji="1" lang="en-US" altLang="ja-JP" sz="1200" b="1"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テキスト ボックス 22"/>
          <p:cNvSpPr txBox="1"/>
          <p:nvPr/>
        </p:nvSpPr>
        <p:spPr>
          <a:xfrm>
            <a:off x="3203848" y="4731990"/>
            <a:ext cx="10801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メイリオ"/>
                <a:ea typeface="メイリオ"/>
                <a:cs typeface="+mn-cs"/>
              </a:rPr>
              <a:t>給与計算</a:t>
            </a:r>
            <a:endParaRPr kumimoji="1" lang="en-US" altLang="ja-JP" sz="1200" b="1"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24" name="グループ化 13"/>
          <p:cNvGrpSpPr/>
          <p:nvPr/>
        </p:nvGrpSpPr>
        <p:grpSpPr>
          <a:xfrm>
            <a:off x="4535996" y="4197737"/>
            <a:ext cx="684076" cy="595228"/>
            <a:chOff x="4752020" y="5157192"/>
            <a:chExt cx="684076" cy="595228"/>
          </a:xfrm>
        </p:grpSpPr>
        <p:sp>
          <p:nvSpPr>
            <p:cNvPr id="25" name="Freeform 127"/>
            <p:cNvSpPr>
              <a:spLocks/>
            </p:cNvSpPr>
            <p:nvPr/>
          </p:nvSpPr>
          <p:spPr bwMode="auto">
            <a:xfrm>
              <a:off x="4856114" y="5157192"/>
              <a:ext cx="277583" cy="342337"/>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Freeform 128"/>
            <p:cNvSpPr>
              <a:spLocks/>
            </p:cNvSpPr>
            <p:nvPr/>
          </p:nvSpPr>
          <p:spPr bwMode="auto">
            <a:xfrm>
              <a:off x="4752020" y="5512367"/>
              <a:ext cx="455410" cy="158331"/>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テキスト ボックス 26"/>
            <p:cNvSpPr txBox="1"/>
            <p:nvPr/>
          </p:nvSpPr>
          <p:spPr>
            <a:xfrm>
              <a:off x="5004048" y="5229200"/>
              <a:ext cx="4320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00A3EC"/>
                  </a:solidFill>
                  <a:effectLst/>
                  <a:uLnTx/>
                  <a:uFillTx/>
                  <a:latin typeface="HGP創英角ｺﾞｼｯｸUB" pitchFamily="50" charset="-128"/>
                  <a:ea typeface="HGP創英角ｺﾞｼｯｸUB" pitchFamily="50" charset="-128"/>
                  <a:cs typeface="+mn-cs"/>
                </a:rPr>
                <a:t>￥</a:t>
              </a:r>
            </a:p>
          </p:txBody>
        </p:sp>
      </p:grpSp>
      <p:sp>
        <p:nvSpPr>
          <p:cNvPr id="28" name="テキスト ボックス 27"/>
          <p:cNvSpPr txBox="1"/>
          <p:nvPr/>
        </p:nvSpPr>
        <p:spPr>
          <a:xfrm>
            <a:off x="4067944" y="4731990"/>
            <a:ext cx="14401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メイリオ"/>
                <a:ea typeface="メイリオ"/>
                <a:cs typeface="+mn-cs"/>
              </a:rPr>
              <a:t>FB</a:t>
            </a:r>
            <a:r>
              <a:rPr kumimoji="1" lang="ja-JP" altLang="en-US" sz="1200" b="1" i="0" u="none" strike="noStrike" kern="1200" cap="none" spc="0" normalizeH="0" baseline="0" noProof="0">
                <a:ln>
                  <a:noFill/>
                </a:ln>
                <a:solidFill>
                  <a:prstClr val="black"/>
                </a:solidFill>
                <a:effectLst/>
                <a:uLnTx/>
                <a:uFillTx/>
                <a:latin typeface="メイリオ"/>
                <a:ea typeface="メイリオ"/>
                <a:cs typeface="+mn-cs"/>
              </a:rPr>
              <a:t>データ作成</a:t>
            </a:r>
            <a:endParaRPr kumimoji="1" lang="en-US" altLang="ja-JP" sz="1200" b="1"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Freeform 204"/>
          <p:cNvSpPr>
            <a:spLocks noEditPoints="1"/>
          </p:cNvSpPr>
          <p:nvPr/>
        </p:nvSpPr>
        <p:spPr bwMode="auto">
          <a:xfrm>
            <a:off x="3527884" y="4221909"/>
            <a:ext cx="432048" cy="474092"/>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30" name="グループ化 48"/>
          <p:cNvGrpSpPr/>
          <p:nvPr/>
        </p:nvGrpSpPr>
        <p:grpSpPr>
          <a:xfrm>
            <a:off x="647564" y="3172785"/>
            <a:ext cx="459955" cy="453802"/>
            <a:chOff x="1535113" y="649288"/>
            <a:chExt cx="381000" cy="381000"/>
          </a:xfrm>
          <a:solidFill>
            <a:srgbClr val="54C2F0"/>
          </a:solidFill>
        </p:grpSpPr>
        <p:sp>
          <p:nvSpPr>
            <p:cNvPr id="31"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8" name="角丸四角形 47"/>
          <p:cNvSpPr/>
          <p:nvPr/>
        </p:nvSpPr>
        <p:spPr>
          <a:xfrm>
            <a:off x="1331640" y="3208789"/>
            <a:ext cx="1332148" cy="3960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lumMod val="50000"/>
                  </a:prstClr>
                </a:solidFill>
                <a:effectLst/>
                <a:uLnTx/>
                <a:uFillTx/>
                <a:latin typeface="メイリオ"/>
                <a:ea typeface="メイリオ"/>
                <a:cs typeface="+mn-cs"/>
              </a:rPr>
              <a:t>社員</a:t>
            </a:r>
          </a:p>
        </p:txBody>
      </p:sp>
      <p:sp>
        <p:nvSpPr>
          <p:cNvPr id="49" name="角丸四角形 48"/>
          <p:cNvSpPr/>
          <p:nvPr/>
        </p:nvSpPr>
        <p:spPr>
          <a:xfrm>
            <a:off x="1331640" y="3712845"/>
            <a:ext cx="1332148"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lumMod val="50000"/>
                  </a:prstClr>
                </a:solidFill>
                <a:effectLst/>
                <a:uLnTx/>
                <a:uFillTx/>
                <a:latin typeface="メイリオ"/>
                <a:ea typeface="メイリオ"/>
                <a:cs typeface="+mn-cs"/>
              </a:rPr>
              <a:t>パート</a:t>
            </a:r>
          </a:p>
        </p:txBody>
      </p:sp>
      <p:sp>
        <p:nvSpPr>
          <p:cNvPr id="50" name="角丸四角形 49"/>
          <p:cNvSpPr/>
          <p:nvPr/>
        </p:nvSpPr>
        <p:spPr>
          <a:xfrm>
            <a:off x="1331640" y="4288909"/>
            <a:ext cx="1332148"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lumMod val="50000"/>
                  </a:prstClr>
                </a:solidFill>
                <a:effectLst/>
                <a:uLnTx/>
                <a:uFillTx/>
                <a:latin typeface="メイリオ"/>
                <a:ea typeface="メイリオ"/>
                <a:cs typeface="+mn-cs"/>
              </a:rPr>
              <a:t>アルバイト</a:t>
            </a:r>
          </a:p>
        </p:txBody>
      </p:sp>
      <p:grpSp>
        <p:nvGrpSpPr>
          <p:cNvPr id="51" name="グループ化 48"/>
          <p:cNvGrpSpPr/>
          <p:nvPr/>
        </p:nvGrpSpPr>
        <p:grpSpPr>
          <a:xfrm>
            <a:off x="647564" y="3712845"/>
            <a:ext cx="459955" cy="453802"/>
            <a:chOff x="1535113" y="649288"/>
            <a:chExt cx="381000" cy="381000"/>
          </a:xfrm>
          <a:solidFill>
            <a:srgbClr val="54C2F0"/>
          </a:solidFill>
        </p:grpSpPr>
        <p:sp>
          <p:nvSpPr>
            <p:cNvPr id="5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58" name="グループ化 48"/>
          <p:cNvGrpSpPr/>
          <p:nvPr/>
        </p:nvGrpSpPr>
        <p:grpSpPr>
          <a:xfrm>
            <a:off x="647564" y="4288909"/>
            <a:ext cx="459955" cy="453802"/>
            <a:chOff x="1535113" y="649288"/>
            <a:chExt cx="381000" cy="381000"/>
          </a:xfrm>
          <a:solidFill>
            <a:srgbClr val="54C2F0"/>
          </a:solidFill>
        </p:grpSpPr>
        <p:sp>
          <p:nvSpPr>
            <p:cNvPr id="59"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1"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2"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3"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4"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65" name="角丸四角形 64"/>
          <p:cNvSpPr/>
          <p:nvPr/>
        </p:nvSpPr>
        <p:spPr>
          <a:xfrm>
            <a:off x="6084168" y="2812745"/>
            <a:ext cx="2376264" cy="540060"/>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rPr>
              <a:t>給与管理の統合</a:t>
            </a:r>
          </a:p>
        </p:txBody>
      </p:sp>
      <p:sp>
        <p:nvSpPr>
          <p:cNvPr id="66" name="角丸四角形 65"/>
          <p:cNvSpPr/>
          <p:nvPr/>
        </p:nvSpPr>
        <p:spPr>
          <a:xfrm>
            <a:off x="6228184" y="3424813"/>
            <a:ext cx="2052228" cy="432048"/>
          </a:xfrm>
          <a:prstGeom prst="roundRect">
            <a:avLst/>
          </a:prstGeom>
          <a:ln>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FF9201"/>
                </a:solidFill>
                <a:effectLst/>
                <a:uLnTx/>
                <a:uFillTx/>
                <a:latin typeface="メイリオ"/>
                <a:ea typeface="メイリオ"/>
                <a:cs typeface="+mn-cs"/>
              </a:rPr>
              <a:t>人件費管理</a:t>
            </a:r>
          </a:p>
        </p:txBody>
      </p:sp>
      <p:sp>
        <p:nvSpPr>
          <p:cNvPr id="67" name="角丸四角形 66"/>
          <p:cNvSpPr/>
          <p:nvPr/>
        </p:nvSpPr>
        <p:spPr>
          <a:xfrm>
            <a:off x="6228184" y="3964873"/>
            <a:ext cx="2052228" cy="432048"/>
          </a:xfrm>
          <a:prstGeom prst="roundRect">
            <a:avLst/>
          </a:prstGeom>
          <a:ln>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FF9201"/>
                </a:solidFill>
                <a:effectLst/>
                <a:uLnTx/>
                <a:uFillTx/>
                <a:latin typeface="メイリオ"/>
                <a:ea typeface="メイリオ"/>
                <a:cs typeface="+mn-cs"/>
              </a:rPr>
              <a:t>預り源泉管理</a:t>
            </a:r>
          </a:p>
        </p:txBody>
      </p:sp>
      <p:sp>
        <p:nvSpPr>
          <p:cNvPr id="68" name="角丸四角形 67"/>
          <p:cNvSpPr/>
          <p:nvPr/>
        </p:nvSpPr>
        <p:spPr>
          <a:xfrm>
            <a:off x="6228184" y="4504933"/>
            <a:ext cx="2052228" cy="432048"/>
          </a:xfrm>
          <a:prstGeom prst="roundRect">
            <a:avLst/>
          </a:prstGeom>
          <a:ln>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FF9201"/>
                </a:solidFill>
                <a:effectLst/>
                <a:uLnTx/>
                <a:uFillTx/>
                <a:latin typeface="メイリオ"/>
                <a:ea typeface="メイリオ"/>
                <a:cs typeface="+mn-cs"/>
              </a:rPr>
              <a:t>社会保険料管理</a:t>
            </a:r>
          </a:p>
        </p:txBody>
      </p:sp>
    </p:spTree>
    <p:extLst>
      <p:ext uri="{BB962C8B-B14F-4D97-AF65-F5344CB8AC3E}">
        <p14:creationId xmlns:p14="http://schemas.microsoft.com/office/powerpoint/2010/main" val="4260660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No.26</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それぞれの雇用形態に応じた給与支払いに対応していること</a:t>
            </a:r>
            <a:endParaRPr kumimoji="0" lang="ja-JP" altLang="en-US" sz="1400" kern="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複雑に入り組んだ雇用形態をグループ化し、様々な条件の給与計算に対応します</a:t>
            </a:r>
          </a:p>
          <a:p>
            <a:pPr lvl="0">
              <a:spcBef>
                <a:spcPct val="0"/>
              </a:spcBef>
              <a:defRPr/>
            </a:pPr>
            <a:r>
              <a:rPr kumimoji="0" lang="ja-JP" altLang="en-US" sz="1400" kern="0">
                <a:solidFill>
                  <a:prstClr val="black">
                    <a:lumMod val="75000"/>
                    <a:lumOff val="25000"/>
                  </a:prstClr>
                </a:solidFill>
                <a:cs typeface="メイリオ" pitchFamily="50" charset="-128"/>
              </a:rPr>
              <a:t>雇用形態（社員区分）に応じて、給与項目、計算式、給与支払日を柔軟に設定できます</a:t>
            </a:r>
            <a:endParaRPr kumimoji="0" lang="en-US" altLang="ja-JP" sz="1400" kern="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72" name="Rectangle 2"/>
          <p:cNvSpPr>
            <a:spLocks noChangeArrowheads="1"/>
          </p:cNvSpPr>
          <p:nvPr/>
        </p:nvSpPr>
        <p:spPr bwMode="auto">
          <a:xfrm>
            <a:off x="2364855" y="2679762"/>
            <a:ext cx="1138673"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役員</a:t>
            </a:r>
          </a:p>
        </p:txBody>
      </p:sp>
      <p:sp>
        <p:nvSpPr>
          <p:cNvPr id="73" name="Rectangle 15"/>
          <p:cNvSpPr>
            <a:spLocks noChangeArrowheads="1"/>
          </p:cNvSpPr>
          <p:nvPr/>
        </p:nvSpPr>
        <p:spPr bwMode="auto">
          <a:xfrm>
            <a:off x="3552987" y="2679762"/>
            <a:ext cx="1138673"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正社員</a:t>
            </a:r>
          </a:p>
        </p:txBody>
      </p:sp>
      <p:sp>
        <p:nvSpPr>
          <p:cNvPr id="74" name="Rectangle 16"/>
          <p:cNvSpPr>
            <a:spLocks noChangeArrowheads="1"/>
          </p:cNvSpPr>
          <p:nvPr/>
        </p:nvSpPr>
        <p:spPr bwMode="auto">
          <a:xfrm>
            <a:off x="5929251" y="2679762"/>
            <a:ext cx="1138673"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パート</a:t>
            </a:r>
          </a:p>
        </p:txBody>
      </p:sp>
      <p:sp>
        <p:nvSpPr>
          <p:cNvPr id="75" name="Rectangle 17"/>
          <p:cNvSpPr>
            <a:spLocks noChangeArrowheads="1"/>
          </p:cNvSpPr>
          <p:nvPr/>
        </p:nvSpPr>
        <p:spPr bwMode="auto">
          <a:xfrm>
            <a:off x="4741119" y="2679762"/>
            <a:ext cx="1138673"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契約社員</a:t>
            </a:r>
          </a:p>
        </p:txBody>
      </p:sp>
      <p:sp>
        <p:nvSpPr>
          <p:cNvPr id="76" name="Rectangle 18"/>
          <p:cNvSpPr>
            <a:spLocks noChangeArrowheads="1"/>
          </p:cNvSpPr>
          <p:nvPr/>
        </p:nvSpPr>
        <p:spPr bwMode="auto">
          <a:xfrm>
            <a:off x="7121278" y="2679762"/>
            <a:ext cx="1134251" cy="25202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アルバイト</a:t>
            </a:r>
          </a:p>
        </p:txBody>
      </p:sp>
      <p:sp>
        <p:nvSpPr>
          <p:cNvPr id="77" name="Rectangle 2"/>
          <p:cNvSpPr>
            <a:spLocks noChangeArrowheads="1"/>
          </p:cNvSpPr>
          <p:nvPr/>
        </p:nvSpPr>
        <p:spPr bwMode="auto">
          <a:xfrm>
            <a:off x="2364855"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80" name="Rectangle 15"/>
          <p:cNvSpPr>
            <a:spLocks noChangeArrowheads="1"/>
          </p:cNvSpPr>
          <p:nvPr/>
        </p:nvSpPr>
        <p:spPr bwMode="auto">
          <a:xfrm>
            <a:off x="3552987"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81" name="Rectangle 16"/>
          <p:cNvSpPr>
            <a:spLocks noChangeArrowheads="1"/>
          </p:cNvSpPr>
          <p:nvPr/>
        </p:nvSpPr>
        <p:spPr bwMode="auto">
          <a:xfrm>
            <a:off x="5929251"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82" name="Rectangle 17"/>
          <p:cNvSpPr>
            <a:spLocks noChangeArrowheads="1"/>
          </p:cNvSpPr>
          <p:nvPr/>
        </p:nvSpPr>
        <p:spPr bwMode="auto">
          <a:xfrm>
            <a:off x="4741119"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83" name="Rectangle 18"/>
          <p:cNvSpPr>
            <a:spLocks noChangeArrowheads="1"/>
          </p:cNvSpPr>
          <p:nvPr/>
        </p:nvSpPr>
        <p:spPr bwMode="auto">
          <a:xfrm>
            <a:off x="7126586" y="2967794"/>
            <a:ext cx="1138673" cy="243385"/>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rPr>
              <a:t>労働時間</a:t>
            </a:r>
          </a:p>
        </p:txBody>
      </p:sp>
      <p:sp>
        <p:nvSpPr>
          <p:cNvPr id="84" name="Rectangle 2"/>
          <p:cNvSpPr>
            <a:spLocks noChangeArrowheads="1"/>
          </p:cNvSpPr>
          <p:nvPr/>
        </p:nvSpPr>
        <p:spPr bwMode="auto">
          <a:xfrm>
            <a:off x="2364855" y="3262748"/>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役員報酬</a:t>
            </a:r>
          </a:p>
        </p:txBody>
      </p:sp>
      <p:sp>
        <p:nvSpPr>
          <p:cNvPr id="85" name="Rectangle 15"/>
          <p:cNvSpPr>
            <a:spLocks noChangeArrowheads="1"/>
          </p:cNvSpPr>
          <p:nvPr/>
        </p:nvSpPr>
        <p:spPr bwMode="auto">
          <a:xfrm>
            <a:off x="3552987" y="3262748"/>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職能給</a:t>
            </a:r>
          </a:p>
        </p:txBody>
      </p:sp>
      <p:sp>
        <p:nvSpPr>
          <p:cNvPr id="86" name="Rectangle 16"/>
          <p:cNvSpPr>
            <a:spLocks noChangeArrowheads="1"/>
          </p:cNvSpPr>
          <p:nvPr/>
        </p:nvSpPr>
        <p:spPr bwMode="auto">
          <a:xfrm>
            <a:off x="5929251" y="3262748"/>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労働日数</a:t>
            </a:r>
            <a:endPar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日給</a:t>
            </a:r>
          </a:p>
        </p:txBody>
      </p:sp>
      <p:sp>
        <p:nvSpPr>
          <p:cNvPr id="87" name="Rectangle 17"/>
          <p:cNvSpPr>
            <a:spLocks noChangeArrowheads="1"/>
          </p:cNvSpPr>
          <p:nvPr/>
        </p:nvSpPr>
        <p:spPr bwMode="auto">
          <a:xfrm>
            <a:off x="4741119" y="3558687"/>
            <a:ext cx="1138673" cy="532153"/>
          </a:xfrm>
          <a:prstGeom prst="rect">
            <a:avLst/>
          </a:prstGeom>
          <a:solidFill>
            <a:schemeClr val="bg1"/>
          </a:solidFill>
          <a:ln w="25400">
            <a:solidFill>
              <a:schemeClr val="bg1">
                <a:lumMod val="85000"/>
              </a:schemeClr>
            </a:solidFill>
            <a:headEnd/>
            <a:tailEnd/>
          </a:ln>
          <a:effectLst/>
        </p:spPr>
        <p:txBody>
          <a:bodyPr lIns="92075" tIns="72000"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日給単価</a:t>
            </a:r>
            <a:endPar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労働日数</a:t>
            </a:r>
          </a:p>
        </p:txBody>
      </p:sp>
      <p:sp>
        <p:nvSpPr>
          <p:cNvPr id="88" name="Rectangle 18"/>
          <p:cNvSpPr>
            <a:spLocks noChangeArrowheads="1"/>
          </p:cNvSpPr>
          <p:nvPr/>
        </p:nvSpPr>
        <p:spPr bwMode="auto">
          <a:xfrm>
            <a:off x="7126586" y="3262748"/>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時給単価</a:t>
            </a:r>
            <a:endPar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総労働時間</a:t>
            </a:r>
          </a:p>
        </p:txBody>
      </p:sp>
      <p:sp>
        <p:nvSpPr>
          <p:cNvPr id="89" name="Rectangle 2"/>
          <p:cNvSpPr>
            <a:spLocks noChangeArrowheads="1"/>
          </p:cNvSpPr>
          <p:nvPr/>
        </p:nvSpPr>
        <p:spPr bwMode="auto">
          <a:xfrm>
            <a:off x="863588" y="2967794"/>
            <a:ext cx="1451808" cy="243385"/>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勤怠項目</a:t>
            </a:r>
          </a:p>
        </p:txBody>
      </p:sp>
      <p:sp>
        <p:nvSpPr>
          <p:cNvPr id="90" name="Rectangle 2"/>
          <p:cNvSpPr>
            <a:spLocks noChangeArrowheads="1"/>
          </p:cNvSpPr>
          <p:nvPr/>
        </p:nvSpPr>
        <p:spPr bwMode="auto">
          <a:xfrm>
            <a:off x="863588" y="3266376"/>
            <a:ext cx="759199" cy="810163"/>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支給</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91" name="Rectangle 2"/>
          <p:cNvSpPr>
            <a:spLocks noChangeArrowheads="1"/>
          </p:cNvSpPr>
          <p:nvPr/>
        </p:nvSpPr>
        <p:spPr bwMode="auto">
          <a:xfrm>
            <a:off x="863588" y="4155120"/>
            <a:ext cx="759199" cy="82889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控除</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92" name="Rectangle 2"/>
          <p:cNvSpPr>
            <a:spLocks noChangeArrowheads="1"/>
          </p:cNvSpPr>
          <p:nvPr/>
        </p:nvSpPr>
        <p:spPr bwMode="auto">
          <a:xfrm>
            <a:off x="1657357" y="3266376"/>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93" name="Rectangle 2"/>
          <p:cNvSpPr>
            <a:spLocks noChangeArrowheads="1"/>
          </p:cNvSpPr>
          <p:nvPr/>
        </p:nvSpPr>
        <p:spPr bwMode="auto">
          <a:xfrm>
            <a:off x="1657357" y="3703941"/>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94" name="Rectangle 17"/>
          <p:cNvSpPr>
            <a:spLocks noChangeArrowheads="1"/>
          </p:cNvSpPr>
          <p:nvPr/>
        </p:nvSpPr>
        <p:spPr bwMode="auto">
          <a:xfrm>
            <a:off x="4741119" y="3268126"/>
            <a:ext cx="1138673" cy="233614"/>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職務手当</a:t>
            </a:r>
            <a:endParaRPr kumimoji="0" lang="en-US" altLang="ja-JP"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5" name="Rectangle 15"/>
          <p:cNvSpPr>
            <a:spLocks noChangeArrowheads="1"/>
          </p:cNvSpPr>
          <p:nvPr/>
        </p:nvSpPr>
        <p:spPr bwMode="auto">
          <a:xfrm>
            <a:off x="3552987" y="3560206"/>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年齢給</a:t>
            </a:r>
          </a:p>
        </p:txBody>
      </p:sp>
      <p:sp>
        <p:nvSpPr>
          <p:cNvPr id="96" name="Rectangle 15"/>
          <p:cNvSpPr>
            <a:spLocks noChangeArrowheads="1"/>
          </p:cNvSpPr>
          <p:nvPr/>
        </p:nvSpPr>
        <p:spPr bwMode="auto">
          <a:xfrm>
            <a:off x="3552987" y="3857663"/>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職務手当</a:t>
            </a:r>
          </a:p>
        </p:txBody>
      </p:sp>
      <p:sp>
        <p:nvSpPr>
          <p:cNvPr id="97" name="Rectangle 16"/>
          <p:cNvSpPr>
            <a:spLocks noChangeArrowheads="1"/>
          </p:cNvSpPr>
          <p:nvPr/>
        </p:nvSpPr>
        <p:spPr bwMode="auto">
          <a:xfrm>
            <a:off x="5929251" y="4456088"/>
            <a:ext cx="1138673" cy="22966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厚生年金</a:t>
            </a:r>
          </a:p>
        </p:txBody>
      </p:sp>
      <p:sp>
        <p:nvSpPr>
          <p:cNvPr id="98" name="Rectangle 15"/>
          <p:cNvSpPr>
            <a:spLocks noChangeArrowheads="1"/>
          </p:cNvSpPr>
          <p:nvPr/>
        </p:nvSpPr>
        <p:spPr bwMode="auto">
          <a:xfrm>
            <a:off x="2364855"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99" name="Rectangle 15"/>
          <p:cNvSpPr>
            <a:spLocks noChangeArrowheads="1"/>
          </p:cNvSpPr>
          <p:nvPr/>
        </p:nvSpPr>
        <p:spPr bwMode="auto">
          <a:xfrm>
            <a:off x="2364855" y="4452578"/>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100" name="Rectangle 15"/>
          <p:cNvSpPr>
            <a:spLocks noChangeArrowheads="1"/>
          </p:cNvSpPr>
          <p:nvPr/>
        </p:nvSpPr>
        <p:spPr bwMode="auto">
          <a:xfrm>
            <a:off x="2364855" y="4750035"/>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101" name="Rectangle 15"/>
          <p:cNvSpPr>
            <a:spLocks noChangeArrowheads="1"/>
          </p:cNvSpPr>
          <p:nvPr/>
        </p:nvSpPr>
        <p:spPr bwMode="auto">
          <a:xfrm>
            <a:off x="3552987"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102" name="Rectangle 15"/>
          <p:cNvSpPr>
            <a:spLocks noChangeArrowheads="1"/>
          </p:cNvSpPr>
          <p:nvPr/>
        </p:nvSpPr>
        <p:spPr bwMode="auto">
          <a:xfrm>
            <a:off x="3552987" y="4452578"/>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103" name="Rectangle 15"/>
          <p:cNvSpPr>
            <a:spLocks noChangeArrowheads="1"/>
          </p:cNvSpPr>
          <p:nvPr/>
        </p:nvSpPr>
        <p:spPr bwMode="auto">
          <a:xfrm>
            <a:off x="3552987" y="4750035"/>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104" name="Rectangle 15"/>
          <p:cNvSpPr>
            <a:spLocks noChangeArrowheads="1"/>
          </p:cNvSpPr>
          <p:nvPr/>
        </p:nvSpPr>
        <p:spPr bwMode="auto">
          <a:xfrm>
            <a:off x="4741119"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105" name="Rectangle 15"/>
          <p:cNvSpPr>
            <a:spLocks noChangeArrowheads="1"/>
          </p:cNvSpPr>
          <p:nvPr/>
        </p:nvSpPr>
        <p:spPr bwMode="auto">
          <a:xfrm>
            <a:off x="4741119" y="4452578"/>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106" name="Rectangle 15"/>
          <p:cNvSpPr>
            <a:spLocks noChangeArrowheads="1"/>
          </p:cNvSpPr>
          <p:nvPr/>
        </p:nvSpPr>
        <p:spPr bwMode="auto">
          <a:xfrm>
            <a:off x="4741119" y="4750035"/>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107" name="Rectangle 16"/>
          <p:cNvSpPr>
            <a:spLocks noChangeArrowheads="1"/>
          </p:cNvSpPr>
          <p:nvPr/>
        </p:nvSpPr>
        <p:spPr bwMode="auto">
          <a:xfrm>
            <a:off x="5929778" y="4750034"/>
            <a:ext cx="1138146" cy="233178"/>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108" name="Rectangle 16"/>
          <p:cNvSpPr>
            <a:spLocks noChangeArrowheads="1"/>
          </p:cNvSpPr>
          <p:nvPr/>
        </p:nvSpPr>
        <p:spPr bwMode="auto">
          <a:xfrm>
            <a:off x="7117383" y="4456087"/>
            <a:ext cx="1138146" cy="516199"/>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109" name="Rectangle 15"/>
          <p:cNvSpPr>
            <a:spLocks noChangeArrowheads="1"/>
          </p:cNvSpPr>
          <p:nvPr/>
        </p:nvSpPr>
        <p:spPr bwMode="auto">
          <a:xfrm>
            <a:off x="5929251"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110" name="Rectangle 15"/>
          <p:cNvSpPr>
            <a:spLocks noChangeArrowheads="1"/>
          </p:cNvSpPr>
          <p:nvPr/>
        </p:nvSpPr>
        <p:spPr bwMode="auto">
          <a:xfrm>
            <a:off x="7126442" y="415512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111" name="Rectangle 2"/>
          <p:cNvSpPr>
            <a:spLocks noChangeArrowheads="1"/>
          </p:cNvSpPr>
          <p:nvPr/>
        </p:nvSpPr>
        <p:spPr bwMode="auto">
          <a:xfrm>
            <a:off x="1657357" y="4159554"/>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12" name="Rectangle 2"/>
          <p:cNvSpPr>
            <a:spLocks noChangeArrowheads="1"/>
          </p:cNvSpPr>
          <p:nvPr/>
        </p:nvSpPr>
        <p:spPr bwMode="auto">
          <a:xfrm>
            <a:off x="1657357" y="4597119"/>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46555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No.27</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支給対象となる社員別に、各種手当、時間単価を画面より入力できること</a:t>
            </a:r>
            <a:endParaRPr kumimoji="0" lang="en-US" altLang="ja-JP" sz="1400" kern="0">
              <a:solidFill>
                <a:sysClr val="windowText" lastClr="000000">
                  <a:lumMod val="75000"/>
                  <a:lumOff val="25000"/>
                </a:sysClr>
              </a:solidFill>
            </a:endParaRPr>
          </a:p>
          <a:p>
            <a:pPr lvl="0">
              <a:spcBef>
                <a:spcPct val="0"/>
              </a:spcBef>
              <a:defRPr/>
            </a:pPr>
            <a:r>
              <a:rPr kumimoji="0" lang="ja-JP" altLang="en-US" sz="1400" kern="0">
                <a:solidFill>
                  <a:sysClr val="windowText" lastClr="000000">
                    <a:lumMod val="75000"/>
                    <a:lumOff val="25000"/>
                  </a:sysClr>
                </a:solidFill>
              </a:rPr>
              <a:t>超過勤務時間については勤怠管理システムから連携された実績時間を時間単価に乗じて計算できること</a:t>
            </a: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各支給項目に対する金額の指定が可能です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49" name="Rectangle 71"/>
          <p:cNvSpPr>
            <a:spLocks noChangeArrowheads="1"/>
          </p:cNvSpPr>
          <p:nvPr/>
        </p:nvSpPr>
        <p:spPr bwMode="auto">
          <a:xfrm>
            <a:off x="391125" y="2502918"/>
            <a:ext cx="3873500" cy="1104776"/>
          </a:xfrm>
          <a:prstGeom prst="rect">
            <a:avLst/>
          </a:prstGeom>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50" name="Text Box 72"/>
          <p:cNvSpPr txBox="1">
            <a:spLocks noChangeArrowheads="1"/>
          </p:cNvSpPr>
          <p:nvPr/>
        </p:nvSpPr>
        <p:spPr bwMode="auto">
          <a:xfrm>
            <a:off x="464503" y="2503091"/>
            <a:ext cx="1977122"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■条件による一括設定</a:t>
            </a:r>
          </a:p>
        </p:txBody>
      </p:sp>
      <p:sp>
        <p:nvSpPr>
          <p:cNvPr id="51" name="Text Box 35"/>
          <p:cNvSpPr txBox="1">
            <a:spLocks noChangeArrowheads="1"/>
          </p:cNvSpPr>
          <p:nvPr/>
        </p:nvSpPr>
        <p:spPr bwMode="auto">
          <a:xfrm>
            <a:off x="520407" y="2814241"/>
            <a:ext cx="3698875"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賃金表や支給控除条件を登録</a:t>
            </a:r>
          </a:p>
        </p:txBody>
      </p:sp>
      <p:sp>
        <p:nvSpPr>
          <p:cNvPr id="52" name="Text Box 36"/>
          <p:cNvSpPr txBox="1">
            <a:spLocks noChangeArrowheads="1"/>
          </p:cNvSpPr>
          <p:nvPr/>
        </p:nvSpPr>
        <p:spPr bwMode="auto">
          <a:xfrm>
            <a:off x="527005" y="3075865"/>
            <a:ext cx="901700" cy="43198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俸給表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年齢給表</a:t>
            </a:r>
          </a:p>
        </p:txBody>
      </p:sp>
      <p:sp>
        <p:nvSpPr>
          <p:cNvPr id="53" name="Text Box 44"/>
          <p:cNvSpPr txBox="1">
            <a:spLocks noChangeArrowheads="1"/>
          </p:cNvSpPr>
          <p:nvPr/>
        </p:nvSpPr>
        <p:spPr bwMode="auto">
          <a:xfrm>
            <a:off x="2571705" y="3075865"/>
            <a:ext cx="1576388" cy="43198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組合費・同好会費控除条件</a:t>
            </a:r>
          </a:p>
        </p:txBody>
      </p:sp>
      <p:sp>
        <p:nvSpPr>
          <p:cNvPr id="54" name="Text Box 45"/>
          <p:cNvSpPr txBox="1">
            <a:spLocks noChangeArrowheads="1"/>
          </p:cNvSpPr>
          <p:nvPr/>
        </p:nvSpPr>
        <p:spPr bwMode="auto">
          <a:xfrm>
            <a:off x="1543005" y="3075866"/>
            <a:ext cx="915988" cy="43198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役職手当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テーブル</a:t>
            </a:r>
          </a:p>
        </p:txBody>
      </p:sp>
      <p:sp>
        <p:nvSpPr>
          <p:cNvPr id="55" name="Rectangle 77"/>
          <p:cNvSpPr>
            <a:spLocks noChangeArrowheads="1"/>
          </p:cNvSpPr>
          <p:nvPr/>
        </p:nvSpPr>
        <p:spPr bwMode="auto">
          <a:xfrm>
            <a:off x="4359882" y="2499743"/>
            <a:ext cx="2192338" cy="1104776"/>
          </a:xfrm>
          <a:prstGeom prst="rect">
            <a:avLst/>
          </a:prstGeom>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56" name="Text Box 78"/>
          <p:cNvSpPr txBox="1">
            <a:spLocks noChangeArrowheads="1"/>
          </p:cNvSpPr>
          <p:nvPr/>
        </p:nvSpPr>
        <p:spPr bwMode="auto">
          <a:xfrm>
            <a:off x="4319972" y="2503091"/>
            <a:ext cx="1079440"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■一括取込</a:t>
            </a:r>
          </a:p>
        </p:txBody>
      </p:sp>
      <p:sp>
        <p:nvSpPr>
          <p:cNvPr id="57" name="Rectangle 83"/>
          <p:cNvSpPr>
            <a:spLocks noChangeArrowheads="1"/>
          </p:cNvSpPr>
          <p:nvPr/>
        </p:nvSpPr>
        <p:spPr bwMode="auto">
          <a:xfrm>
            <a:off x="6639303" y="2499743"/>
            <a:ext cx="2217173" cy="1104776"/>
          </a:xfrm>
          <a:prstGeom prst="rect">
            <a:avLst/>
          </a:prstGeom>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58" name="Text Box 35"/>
          <p:cNvSpPr txBox="1">
            <a:spLocks noChangeArrowheads="1"/>
          </p:cNvSpPr>
          <p:nvPr/>
        </p:nvSpPr>
        <p:spPr bwMode="auto">
          <a:xfrm>
            <a:off x="4391980" y="2796778"/>
            <a:ext cx="2205038"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Excel(csv)</a:t>
            </a: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データを一括登録</a:t>
            </a:r>
          </a:p>
        </p:txBody>
      </p:sp>
      <p:sp>
        <p:nvSpPr>
          <p:cNvPr id="59" name="Text Box 44"/>
          <p:cNvSpPr txBox="1">
            <a:spLocks noChangeArrowheads="1"/>
          </p:cNvSpPr>
          <p:nvPr/>
        </p:nvSpPr>
        <p:spPr bwMode="auto">
          <a:xfrm>
            <a:off x="4408524" y="3075865"/>
            <a:ext cx="2071688" cy="43198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関連システムからの情報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white"/>
                </a:solidFill>
                <a:effectLst/>
                <a:uLnTx/>
                <a:uFillTx/>
                <a:latin typeface="メイリオ"/>
                <a:ea typeface="メイリオ"/>
                <a:cs typeface="メイリオ" pitchFamily="50" charset="-128"/>
              </a:rPr>
              <a:t>Excel</a:t>
            </a: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管理のデータ</a:t>
            </a:r>
          </a:p>
        </p:txBody>
      </p:sp>
      <p:sp>
        <p:nvSpPr>
          <p:cNvPr id="60" name="Text Box 86"/>
          <p:cNvSpPr txBox="1">
            <a:spLocks noChangeArrowheads="1"/>
          </p:cNvSpPr>
          <p:nvPr/>
        </p:nvSpPr>
        <p:spPr bwMode="auto">
          <a:xfrm>
            <a:off x="6655331" y="2499916"/>
            <a:ext cx="1079440"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■画面入力</a:t>
            </a:r>
          </a:p>
        </p:txBody>
      </p:sp>
      <p:sp>
        <p:nvSpPr>
          <p:cNvPr id="61" name="Text Box 44"/>
          <p:cNvSpPr txBox="1">
            <a:spLocks noChangeArrowheads="1"/>
          </p:cNvSpPr>
          <p:nvPr/>
        </p:nvSpPr>
        <p:spPr bwMode="auto">
          <a:xfrm>
            <a:off x="6734668" y="2771354"/>
            <a:ext cx="1977791" cy="43009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一括処理内容の確認＆</a:t>
            </a:r>
            <a:endParaRPr kumimoji="0" lang="en-US" altLang="ja-JP" sz="12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メンテナンス</a:t>
            </a:r>
          </a:p>
        </p:txBody>
      </p:sp>
      <p:sp>
        <p:nvSpPr>
          <p:cNvPr id="62" name="Text Box 44"/>
          <p:cNvSpPr txBox="1">
            <a:spLocks noChangeArrowheads="1"/>
          </p:cNvSpPr>
          <p:nvPr/>
        </p:nvSpPr>
        <p:spPr bwMode="auto">
          <a:xfrm>
            <a:off x="6734669" y="3260120"/>
            <a:ext cx="1977790" cy="24544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メイリオ" pitchFamily="50" charset="-128"/>
              </a:rPr>
              <a:t>個別イレギュラー対応</a:t>
            </a:r>
          </a:p>
        </p:txBody>
      </p:sp>
      <p:sp>
        <p:nvSpPr>
          <p:cNvPr id="63" name="右矢印 62"/>
          <p:cNvSpPr/>
          <p:nvPr/>
        </p:nvSpPr>
        <p:spPr bwMode="auto">
          <a:xfrm>
            <a:off x="1979712" y="4156206"/>
            <a:ext cx="540060" cy="35976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64" name="Freeform 324"/>
          <p:cNvSpPr>
            <a:spLocks noEditPoints="1"/>
          </p:cNvSpPr>
          <p:nvPr/>
        </p:nvSpPr>
        <p:spPr bwMode="auto">
          <a:xfrm>
            <a:off x="3287012" y="4140671"/>
            <a:ext cx="555315" cy="55531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5" name="Text Box 72"/>
          <p:cNvSpPr txBox="1">
            <a:spLocks noChangeArrowheads="1"/>
          </p:cNvSpPr>
          <p:nvPr/>
        </p:nvSpPr>
        <p:spPr bwMode="auto">
          <a:xfrm>
            <a:off x="647564" y="4659982"/>
            <a:ext cx="899903"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計算実行</a:t>
            </a:r>
          </a:p>
        </p:txBody>
      </p:sp>
      <p:sp>
        <p:nvSpPr>
          <p:cNvPr id="66" name="Freeform 380"/>
          <p:cNvSpPr>
            <a:spLocks noEditPoints="1"/>
          </p:cNvSpPr>
          <p:nvPr/>
        </p:nvSpPr>
        <p:spPr bwMode="auto">
          <a:xfrm>
            <a:off x="837685" y="4054252"/>
            <a:ext cx="641755" cy="528504"/>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7" name="右矢印 66"/>
          <p:cNvSpPr/>
          <p:nvPr/>
        </p:nvSpPr>
        <p:spPr bwMode="auto">
          <a:xfrm rot="16200000">
            <a:off x="3218416" y="3697190"/>
            <a:ext cx="432050" cy="30473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68" name="Text Box 72"/>
          <p:cNvSpPr txBox="1">
            <a:spLocks noChangeArrowheads="1"/>
          </p:cNvSpPr>
          <p:nvPr/>
        </p:nvSpPr>
        <p:spPr bwMode="auto">
          <a:xfrm>
            <a:off x="3114717" y="4696942"/>
            <a:ext cx="899903"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値の取得</a:t>
            </a:r>
          </a:p>
        </p:txBody>
      </p:sp>
      <p:sp>
        <p:nvSpPr>
          <p:cNvPr id="69" name="右矢印 68"/>
          <p:cNvSpPr/>
          <p:nvPr/>
        </p:nvSpPr>
        <p:spPr bwMode="auto">
          <a:xfrm>
            <a:off x="4491750" y="4109754"/>
            <a:ext cx="576064" cy="35976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70" name="Freeform 305"/>
          <p:cNvSpPr>
            <a:spLocks noEditPoints="1"/>
          </p:cNvSpPr>
          <p:nvPr/>
        </p:nvSpPr>
        <p:spPr bwMode="auto">
          <a:xfrm>
            <a:off x="5616116" y="4083918"/>
            <a:ext cx="590023" cy="590023"/>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Text Box 72"/>
          <p:cNvSpPr txBox="1">
            <a:spLocks noChangeArrowheads="1"/>
          </p:cNvSpPr>
          <p:nvPr/>
        </p:nvSpPr>
        <p:spPr bwMode="auto">
          <a:xfrm>
            <a:off x="5019970" y="4679287"/>
            <a:ext cx="1797585"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チェックリスト出力</a:t>
            </a:r>
          </a:p>
        </p:txBody>
      </p:sp>
      <p:sp>
        <p:nvSpPr>
          <p:cNvPr id="113" name="Freeform 393"/>
          <p:cNvSpPr>
            <a:spLocks noEditPoints="1"/>
          </p:cNvSpPr>
          <p:nvPr/>
        </p:nvSpPr>
        <p:spPr bwMode="auto">
          <a:xfrm>
            <a:off x="7883844" y="3730214"/>
            <a:ext cx="392560" cy="446125"/>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Text Box 72"/>
          <p:cNvSpPr txBox="1">
            <a:spLocks noChangeArrowheads="1"/>
          </p:cNvSpPr>
          <p:nvPr/>
        </p:nvSpPr>
        <p:spPr bwMode="auto">
          <a:xfrm>
            <a:off x="7538049" y="4134655"/>
            <a:ext cx="943184"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FB</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データ</a:t>
            </a:r>
          </a:p>
        </p:txBody>
      </p:sp>
      <p:sp>
        <p:nvSpPr>
          <p:cNvPr id="115" name="右矢印 114"/>
          <p:cNvSpPr/>
          <p:nvPr/>
        </p:nvSpPr>
        <p:spPr bwMode="auto">
          <a:xfrm>
            <a:off x="6753100" y="4136974"/>
            <a:ext cx="576064" cy="359760"/>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6" name="右矢印 115"/>
          <p:cNvSpPr/>
          <p:nvPr/>
        </p:nvSpPr>
        <p:spPr bwMode="auto">
          <a:xfrm rot="5400000">
            <a:off x="3515725" y="3723029"/>
            <a:ext cx="432050" cy="304726"/>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7" name="Freeform 418"/>
          <p:cNvSpPr>
            <a:spLocks noEditPoints="1"/>
          </p:cNvSpPr>
          <p:nvPr/>
        </p:nvSpPr>
        <p:spPr bwMode="auto">
          <a:xfrm>
            <a:off x="7822905" y="4378929"/>
            <a:ext cx="548302" cy="3908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8" name="Text Box 72"/>
          <p:cNvSpPr txBox="1">
            <a:spLocks noChangeArrowheads="1"/>
          </p:cNvSpPr>
          <p:nvPr/>
        </p:nvSpPr>
        <p:spPr bwMode="auto">
          <a:xfrm>
            <a:off x="7329164" y="4757042"/>
            <a:ext cx="1438512" cy="309958"/>
          </a:xfrm>
          <a:prstGeom prst="rect">
            <a:avLst/>
          </a:prstGeom>
          <a:noFill/>
          <a:ln w="9525">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会計仕訳データ</a:t>
            </a:r>
          </a:p>
        </p:txBody>
      </p:sp>
    </p:spTree>
    <p:extLst>
      <p:ext uri="{BB962C8B-B14F-4D97-AF65-F5344CB8AC3E}">
        <p14:creationId xmlns:p14="http://schemas.microsoft.com/office/powerpoint/2010/main" val="1768181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No.28</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prstClr val="black"/>
                </a:solidFill>
              </a:rPr>
              <a:t>社員区分に応じて厚生年金や健康保険料等の控除額を自動計算、手動登録できる仕組みがあること</a:t>
            </a:r>
          </a:p>
          <a:p>
            <a:pPr lvl="0">
              <a:spcBef>
                <a:spcPct val="0"/>
              </a:spcBef>
              <a:defRPr/>
            </a:pPr>
            <a:r>
              <a:rPr kumimoji="0" lang="ja-JP" altLang="en-US" sz="1400" kern="0">
                <a:solidFill>
                  <a:prstClr val="black"/>
                </a:solidFill>
              </a:rPr>
              <a:t>手動登録の場合は</a:t>
            </a:r>
            <a:r>
              <a:rPr kumimoji="0" lang="en-US" altLang="ja-JP" sz="1400" kern="0">
                <a:solidFill>
                  <a:prstClr val="black"/>
                </a:solidFill>
              </a:rPr>
              <a:t>CSV</a:t>
            </a:r>
            <a:r>
              <a:rPr kumimoji="0" lang="ja-JP" altLang="en-US" sz="1400" kern="0">
                <a:solidFill>
                  <a:prstClr val="black"/>
                </a:solidFill>
              </a:rPr>
              <a:t>一括入力が可能であること</a:t>
            </a:r>
          </a:p>
        </p:txBody>
      </p:sp>
      <p:sp>
        <p:nvSpPr>
          <p:cNvPr id="8" name="Text Box 5"/>
          <p:cNvSpPr txBox="1">
            <a:spLocks noChangeArrowheads="1"/>
          </p:cNvSpPr>
          <p:nvPr/>
        </p:nvSpPr>
        <p:spPr bwMode="auto">
          <a:xfrm>
            <a:off x="178878" y="2013106"/>
            <a:ext cx="8857618"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lang="ja-JP" altLang="en-US" sz="1400">
                <a:solidFill>
                  <a:prstClr val="black"/>
                </a:solidFill>
                <a:cs typeface="Meiryo UI" panose="020B0604030504040204" pitchFamily="50" charset="-128"/>
              </a:rPr>
              <a:t>社員区分に応じた控除項目の設定が可能です。</a:t>
            </a:r>
            <a:r>
              <a:rPr lang="en-US" altLang="ja-JP" sz="1400">
                <a:solidFill>
                  <a:prstClr val="black"/>
                </a:solidFill>
                <a:cs typeface="Meiryo UI" panose="020B0604030504040204" pitchFamily="50" charset="-128"/>
              </a:rPr>
              <a:t>CSV</a:t>
            </a:r>
            <a:r>
              <a:rPr lang="ja-JP" altLang="en-US" sz="1400">
                <a:solidFill>
                  <a:prstClr val="black"/>
                </a:solidFill>
                <a:cs typeface="Meiryo UI" panose="020B0604030504040204" pitchFamily="50" charset="-128"/>
              </a:rPr>
              <a:t>一括入力にも対応しています</a:t>
            </a:r>
            <a:endParaRPr lang="en-US" altLang="ja-JP" sz="1400">
              <a:solidFill>
                <a:prstClr val="black"/>
              </a:solidFill>
              <a:cs typeface="Meiryo UI" panose="020B0604030504040204"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47" name="角丸四角形 46"/>
          <p:cNvSpPr/>
          <p:nvPr/>
        </p:nvSpPr>
        <p:spPr bwMode="auto">
          <a:xfrm>
            <a:off x="7596336" y="3845911"/>
            <a:ext cx="1392255" cy="1086090"/>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69" name="角丸四角形 68"/>
          <p:cNvSpPr/>
          <p:nvPr/>
        </p:nvSpPr>
        <p:spPr bwMode="auto">
          <a:xfrm>
            <a:off x="236998" y="2919834"/>
            <a:ext cx="1652493" cy="1592168"/>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70" name="テキスト ボックス 69"/>
          <p:cNvSpPr txBox="1"/>
          <p:nvPr/>
        </p:nvSpPr>
        <p:spPr>
          <a:xfrm>
            <a:off x="7866366" y="3819548"/>
            <a:ext cx="11161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契約社員</a:t>
            </a:r>
          </a:p>
        </p:txBody>
      </p:sp>
      <p:sp>
        <p:nvSpPr>
          <p:cNvPr id="71" name="テキスト ボックス 70"/>
          <p:cNvSpPr txBox="1"/>
          <p:nvPr/>
        </p:nvSpPr>
        <p:spPr>
          <a:xfrm>
            <a:off x="7617804" y="4585982"/>
            <a:ext cx="14186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控除額の自動計算</a:t>
            </a:r>
          </a:p>
        </p:txBody>
      </p:sp>
      <p:sp>
        <p:nvSpPr>
          <p:cNvPr id="73" name="Rectangle 16"/>
          <p:cNvSpPr>
            <a:spLocks noChangeArrowheads="1"/>
          </p:cNvSpPr>
          <p:nvPr/>
        </p:nvSpPr>
        <p:spPr bwMode="auto">
          <a:xfrm>
            <a:off x="3239896" y="3251211"/>
            <a:ext cx="1296000" cy="4737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勤務日数</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rPr>
              <a:t>×</a:t>
            </a: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 日給</a:t>
            </a:r>
          </a:p>
        </p:txBody>
      </p:sp>
      <p:sp>
        <p:nvSpPr>
          <p:cNvPr id="74" name="Rectangle 18"/>
          <p:cNvSpPr>
            <a:spLocks noChangeArrowheads="1"/>
          </p:cNvSpPr>
          <p:nvPr/>
        </p:nvSpPr>
        <p:spPr bwMode="auto">
          <a:xfrm>
            <a:off x="5904336" y="2919834"/>
            <a:ext cx="1296000" cy="8039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時給単価</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総労働時間</a:t>
            </a:r>
          </a:p>
        </p:txBody>
      </p:sp>
      <p:sp>
        <p:nvSpPr>
          <p:cNvPr id="75" name="Rectangle 17"/>
          <p:cNvSpPr>
            <a:spLocks noChangeArrowheads="1"/>
          </p:cNvSpPr>
          <p:nvPr/>
        </p:nvSpPr>
        <p:spPr bwMode="auto">
          <a:xfrm>
            <a:off x="4571520" y="2936997"/>
            <a:ext cx="1296000" cy="2874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本給</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76" name="Rectangle 16"/>
          <p:cNvSpPr>
            <a:spLocks noChangeArrowheads="1"/>
          </p:cNvSpPr>
          <p:nvPr/>
        </p:nvSpPr>
        <p:spPr bwMode="auto">
          <a:xfrm>
            <a:off x="5912896" y="3795918"/>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厚生年金</a:t>
            </a:r>
          </a:p>
        </p:txBody>
      </p:sp>
      <p:sp>
        <p:nvSpPr>
          <p:cNvPr id="77" name="Rectangle 15"/>
          <p:cNvSpPr>
            <a:spLocks noChangeArrowheads="1"/>
          </p:cNvSpPr>
          <p:nvPr/>
        </p:nvSpPr>
        <p:spPr bwMode="auto">
          <a:xfrm>
            <a:off x="3240040" y="3795918"/>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厚生年金</a:t>
            </a:r>
          </a:p>
        </p:txBody>
      </p:sp>
      <p:sp>
        <p:nvSpPr>
          <p:cNvPr id="80" name="Rectangle 15"/>
          <p:cNvSpPr>
            <a:spLocks noChangeArrowheads="1"/>
          </p:cNvSpPr>
          <p:nvPr/>
        </p:nvSpPr>
        <p:spPr bwMode="auto">
          <a:xfrm>
            <a:off x="3240040" y="4102670"/>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C00000"/>
                </a:solidFill>
                <a:effectLst/>
                <a:uLnTx/>
                <a:uFillTx/>
                <a:latin typeface="メイリオ"/>
                <a:ea typeface="メイリオ"/>
                <a:cs typeface="メイリオ" pitchFamily="50" charset="-128"/>
              </a:rPr>
              <a:t>協会けんぽ</a:t>
            </a:r>
            <a:endParaRPr kumimoji="0" lang="en-US" altLang="ja-JP" sz="9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C00000"/>
                </a:solidFill>
                <a:effectLst/>
                <a:uLnTx/>
                <a:uFillTx/>
                <a:latin typeface="メイリオ"/>
                <a:ea typeface="メイリオ"/>
                <a:cs typeface="メイリオ" pitchFamily="50" charset="-128"/>
              </a:rPr>
              <a:t>健康保険料</a:t>
            </a:r>
          </a:p>
        </p:txBody>
      </p:sp>
      <p:sp>
        <p:nvSpPr>
          <p:cNvPr id="81" name="Rectangle 15"/>
          <p:cNvSpPr>
            <a:spLocks noChangeArrowheads="1"/>
          </p:cNvSpPr>
          <p:nvPr/>
        </p:nvSpPr>
        <p:spPr bwMode="auto">
          <a:xfrm>
            <a:off x="3239896" y="4407954"/>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介護保険</a:t>
            </a:r>
          </a:p>
        </p:txBody>
      </p:sp>
      <p:sp>
        <p:nvSpPr>
          <p:cNvPr id="82" name="Rectangle 16"/>
          <p:cNvSpPr>
            <a:spLocks noChangeArrowheads="1"/>
          </p:cNvSpPr>
          <p:nvPr/>
        </p:nvSpPr>
        <p:spPr bwMode="auto">
          <a:xfrm>
            <a:off x="5929704" y="4156054"/>
            <a:ext cx="1242000" cy="860008"/>
          </a:xfrm>
          <a:prstGeom prst="rect">
            <a:avLst/>
          </a:prstGeom>
          <a:noFill/>
          <a:ln w="25400" cmpd="sng">
            <a:solidFill>
              <a:srgbClr val="660066"/>
            </a:solidFill>
            <a:prstDash val="dash"/>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0" h="0"/>
          </a:sp3d>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3" name="Rectangle 17"/>
          <p:cNvSpPr>
            <a:spLocks noChangeArrowheads="1"/>
          </p:cNvSpPr>
          <p:nvPr/>
        </p:nvSpPr>
        <p:spPr bwMode="auto">
          <a:xfrm>
            <a:off x="4572044" y="3260529"/>
            <a:ext cx="1296000" cy="2148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扶養手当</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4" name="Rectangle 17"/>
          <p:cNvSpPr>
            <a:spLocks noChangeArrowheads="1"/>
          </p:cNvSpPr>
          <p:nvPr/>
        </p:nvSpPr>
        <p:spPr bwMode="auto">
          <a:xfrm>
            <a:off x="4572044" y="3503557"/>
            <a:ext cx="1296000" cy="22136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残業手当</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5" name="Rectangle 17"/>
          <p:cNvSpPr>
            <a:spLocks noChangeArrowheads="1"/>
          </p:cNvSpPr>
          <p:nvPr/>
        </p:nvSpPr>
        <p:spPr bwMode="auto">
          <a:xfrm>
            <a:off x="3239896" y="2931650"/>
            <a:ext cx="1296000" cy="2874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本給</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6" name="Rectangle 15"/>
          <p:cNvSpPr>
            <a:spLocks noChangeArrowheads="1"/>
          </p:cNvSpPr>
          <p:nvPr/>
        </p:nvSpPr>
        <p:spPr bwMode="auto">
          <a:xfrm>
            <a:off x="3239896" y="4728062"/>
            <a:ext cx="1296000" cy="2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雇用保険</a:t>
            </a:r>
          </a:p>
        </p:txBody>
      </p:sp>
      <p:sp>
        <p:nvSpPr>
          <p:cNvPr id="87" name="Rectangle 18"/>
          <p:cNvSpPr>
            <a:spLocks noChangeArrowheads="1"/>
          </p:cNvSpPr>
          <p:nvPr/>
        </p:nvSpPr>
        <p:spPr bwMode="auto">
          <a:xfrm>
            <a:off x="4587348" y="3795918"/>
            <a:ext cx="1296000" cy="12201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marL="0" marR="0" lvl="0" indent="0"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rPr>
              <a:t>マスタに指定した金額を控除</a:t>
            </a: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ja-JP"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C00000"/>
              </a:solidFill>
              <a:effectLst/>
              <a:uLnTx/>
              <a:uFillTx/>
              <a:latin typeface="メイリオ"/>
              <a:ea typeface="メイリオ"/>
              <a:cs typeface="メイリオ" pitchFamily="50" charset="-128"/>
            </a:endParaRPr>
          </a:p>
        </p:txBody>
      </p:sp>
      <p:sp>
        <p:nvSpPr>
          <p:cNvPr id="88" name="フローチャート : カード 80"/>
          <p:cNvSpPr/>
          <p:nvPr/>
        </p:nvSpPr>
        <p:spPr bwMode="auto">
          <a:xfrm>
            <a:off x="4785120" y="4367627"/>
            <a:ext cx="808346" cy="541330"/>
          </a:xfrm>
          <a:prstGeom prst="flowChartPunchedCard">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CSV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33"/>
                </a:solidFill>
                <a:effectLst/>
                <a:uLnTx/>
                <a:uFillTx/>
                <a:latin typeface="メイリオ"/>
                <a:ea typeface="メイリオ"/>
                <a:cs typeface="メイリオ" pitchFamily="50" charset="-128"/>
              </a:rPr>
              <a:t>一括入力</a:t>
            </a:r>
          </a:p>
        </p:txBody>
      </p:sp>
      <p:sp>
        <p:nvSpPr>
          <p:cNvPr id="89" name="Freeform 330"/>
          <p:cNvSpPr>
            <a:spLocks noEditPoints="1"/>
          </p:cNvSpPr>
          <p:nvPr/>
        </p:nvSpPr>
        <p:spPr bwMode="auto">
          <a:xfrm>
            <a:off x="503548" y="3360662"/>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Freeform 330"/>
          <p:cNvSpPr>
            <a:spLocks noEditPoints="1"/>
          </p:cNvSpPr>
          <p:nvPr/>
        </p:nvSpPr>
        <p:spPr bwMode="auto">
          <a:xfrm>
            <a:off x="935596" y="3360662"/>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Freeform 330"/>
          <p:cNvSpPr>
            <a:spLocks noEditPoints="1"/>
          </p:cNvSpPr>
          <p:nvPr/>
        </p:nvSpPr>
        <p:spPr bwMode="auto">
          <a:xfrm>
            <a:off x="1367644" y="3363838"/>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330"/>
          <p:cNvSpPr>
            <a:spLocks noEditPoints="1"/>
          </p:cNvSpPr>
          <p:nvPr/>
        </p:nvSpPr>
        <p:spPr bwMode="auto">
          <a:xfrm>
            <a:off x="503548" y="3972730"/>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Freeform 330"/>
          <p:cNvSpPr>
            <a:spLocks noEditPoints="1"/>
          </p:cNvSpPr>
          <p:nvPr/>
        </p:nvSpPr>
        <p:spPr bwMode="auto">
          <a:xfrm>
            <a:off x="935596" y="3972730"/>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Freeform 330"/>
          <p:cNvSpPr>
            <a:spLocks noEditPoints="1"/>
          </p:cNvSpPr>
          <p:nvPr/>
        </p:nvSpPr>
        <p:spPr bwMode="auto">
          <a:xfrm>
            <a:off x="1367644" y="3975906"/>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5" name="テキスト ボックス 94"/>
          <p:cNvSpPr txBox="1"/>
          <p:nvPr/>
        </p:nvSpPr>
        <p:spPr>
          <a:xfrm>
            <a:off x="362021" y="2973356"/>
            <a:ext cx="1800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社員・契約社員</a:t>
            </a:r>
          </a:p>
        </p:txBody>
      </p:sp>
      <p:sp>
        <p:nvSpPr>
          <p:cNvPr id="105" name="角丸四角形 104"/>
          <p:cNvSpPr/>
          <p:nvPr/>
        </p:nvSpPr>
        <p:spPr>
          <a:xfrm>
            <a:off x="2303748" y="2570878"/>
            <a:ext cx="900000" cy="1188000"/>
          </a:xfrm>
          <a:prstGeom prst="roundRect">
            <a:avLst>
              <a:gd name="adj" fmla="val 0"/>
            </a:avLst>
          </a:prstGeom>
          <a:ln/>
        </p:spPr>
        <p:style>
          <a:lnRef idx="3">
            <a:schemeClr val="lt1"/>
          </a:lnRef>
          <a:fillRef idx="1">
            <a:schemeClr val="accent1"/>
          </a:fillRef>
          <a:effectRef idx="1">
            <a:schemeClr val="accent1"/>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支給</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項目</a:t>
            </a:r>
          </a:p>
        </p:txBody>
      </p:sp>
      <p:sp>
        <p:nvSpPr>
          <p:cNvPr id="106" name="角丸四角形 105"/>
          <p:cNvSpPr/>
          <p:nvPr/>
        </p:nvSpPr>
        <p:spPr>
          <a:xfrm>
            <a:off x="2303792" y="3777820"/>
            <a:ext cx="900000" cy="1238242"/>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控除</a:t>
            </a:r>
            <a:endParaRPr kumimoji="0" lang="en-US" altLang="ja-JP" sz="1400" b="0" i="0" u="none" strike="noStrike" kern="0" cap="none" spc="0" normalizeH="0" baseline="0" noProof="0">
              <a:ln>
                <a:noFill/>
              </a:ln>
              <a:solidFill>
                <a:srgbClr val="FFFFFF"/>
              </a:solidFill>
              <a:effectLst/>
              <a:uLnTx/>
              <a:uFillTx/>
              <a:latin typeface="メイリオ"/>
              <a:ea typeface="メイリオ"/>
              <a:cs typeface="+mn-cs"/>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mn-cs"/>
              </a:rPr>
              <a:t>項目</a:t>
            </a:r>
          </a:p>
        </p:txBody>
      </p:sp>
      <p:sp>
        <p:nvSpPr>
          <p:cNvPr id="107" name="角丸四角形 106"/>
          <p:cNvSpPr/>
          <p:nvPr/>
        </p:nvSpPr>
        <p:spPr>
          <a:xfrm>
            <a:off x="3240040" y="2571750"/>
            <a:ext cx="1296000" cy="299348"/>
          </a:xfrm>
          <a:prstGeom prst="roundRect">
            <a:avLst>
              <a:gd name="adj" fmla="val 0"/>
            </a:avLst>
          </a:prstGeom>
          <a:ln/>
        </p:spPr>
        <p:style>
          <a:lnRef idx="3">
            <a:schemeClr val="lt1"/>
          </a:lnRef>
          <a:fillRef idx="1">
            <a:schemeClr val="accent1"/>
          </a:fillRef>
          <a:effectRef idx="1">
            <a:schemeClr val="accent1"/>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契約社員</a:t>
            </a:r>
          </a:p>
        </p:txBody>
      </p:sp>
      <p:sp>
        <p:nvSpPr>
          <p:cNvPr id="108" name="角丸四角形 107"/>
          <p:cNvSpPr/>
          <p:nvPr/>
        </p:nvSpPr>
        <p:spPr>
          <a:xfrm>
            <a:off x="4572044" y="2571810"/>
            <a:ext cx="1296000" cy="299348"/>
          </a:xfrm>
          <a:prstGeom prst="roundRect">
            <a:avLst>
              <a:gd name="adj" fmla="val 0"/>
            </a:avLst>
          </a:prstGeom>
          <a:ln/>
        </p:spPr>
        <p:style>
          <a:lnRef idx="3">
            <a:schemeClr val="lt1"/>
          </a:lnRef>
          <a:fillRef idx="1">
            <a:schemeClr val="accent1"/>
          </a:fillRef>
          <a:effectRef idx="1">
            <a:schemeClr val="accent1"/>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社員</a:t>
            </a:r>
          </a:p>
        </p:txBody>
      </p:sp>
      <p:sp>
        <p:nvSpPr>
          <p:cNvPr id="109" name="角丸四角形 108"/>
          <p:cNvSpPr/>
          <p:nvPr/>
        </p:nvSpPr>
        <p:spPr>
          <a:xfrm>
            <a:off x="5904336" y="2571750"/>
            <a:ext cx="1296000" cy="299348"/>
          </a:xfrm>
          <a:prstGeom prst="roundRect">
            <a:avLst>
              <a:gd name="adj" fmla="val 0"/>
            </a:avLst>
          </a:prstGeom>
          <a:ln/>
        </p:spPr>
        <p:style>
          <a:lnRef idx="3">
            <a:schemeClr val="lt1"/>
          </a:lnRef>
          <a:fillRef idx="1">
            <a:schemeClr val="accent1"/>
          </a:fillRef>
          <a:effectRef idx="1">
            <a:schemeClr val="accent1"/>
          </a:effectRef>
          <a:fontRef idx="minor">
            <a:schemeClr val="lt1"/>
          </a:fontRef>
        </p:style>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その他臨時</a:t>
            </a:r>
          </a:p>
        </p:txBody>
      </p:sp>
      <p:sp>
        <p:nvSpPr>
          <p:cNvPr id="110" name="右矢印 109"/>
          <p:cNvSpPr/>
          <p:nvPr/>
        </p:nvSpPr>
        <p:spPr bwMode="auto">
          <a:xfrm>
            <a:off x="1906731" y="3471850"/>
            <a:ext cx="371032" cy="504056"/>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2" name="Freeform 330"/>
          <p:cNvSpPr>
            <a:spLocks noEditPoints="1"/>
          </p:cNvSpPr>
          <p:nvPr/>
        </p:nvSpPr>
        <p:spPr bwMode="auto">
          <a:xfrm>
            <a:off x="7755096" y="4125130"/>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330"/>
          <p:cNvSpPr>
            <a:spLocks noEditPoints="1"/>
          </p:cNvSpPr>
          <p:nvPr/>
        </p:nvSpPr>
        <p:spPr bwMode="auto">
          <a:xfrm>
            <a:off x="8187144" y="4125130"/>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Freeform 330"/>
          <p:cNvSpPr>
            <a:spLocks noEditPoints="1"/>
          </p:cNvSpPr>
          <p:nvPr/>
        </p:nvSpPr>
        <p:spPr bwMode="auto">
          <a:xfrm>
            <a:off x="8619192" y="4128306"/>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5" name="角丸四角形 114"/>
          <p:cNvSpPr/>
          <p:nvPr/>
        </p:nvSpPr>
        <p:spPr bwMode="auto">
          <a:xfrm>
            <a:off x="7596336" y="2570878"/>
            <a:ext cx="1392255" cy="1116996"/>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6" name="テキスト ボックス 115"/>
          <p:cNvSpPr txBox="1"/>
          <p:nvPr/>
        </p:nvSpPr>
        <p:spPr>
          <a:xfrm>
            <a:off x="7983644" y="2574515"/>
            <a:ext cx="6990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社員</a:t>
            </a:r>
          </a:p>
        </p:txBody>
      </p:sp>
      <p:sp>
        <p:nvSpPr>
          <p:cNvPr id="117" name="テキスト ボックス 116"/>
          <p:cNvSpPr txBox="1"/>
          <p:nvPr/>
        </p:nvSpPr>
        <p:spPr>
          <a:xfrm>
            <a:off x="7566756" y="3370584"/>
            <a:ext cx="156270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メイリオ" pitchFamily="50" charset="-128"/>
              </a:rPr>
              <a:t>指定した金額を控除</a:t>
            </a:r>
          </a:p>
        </p:txBody>
      </p:sp>
      <p:sp>
        <p:nvSpPr>
          <p:cNvPr id="118" name="Freeform 330"/>
          <p:cNvSpPr>
            <a:spLocks noEditPoints="1"/>
          </p:cNvSpPr>
          <p:nvPr/>
        </p:nvSpPr>
        <p:spPr bwMode="auto">
          <a:xfrm>
            <a:off x="7755096" y="2881003"/>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9" name="Freeform 330"/>
          <p:cNvSpPr>
            <a:spLocks noEditPoints="1"/>
          </p:cNvSpPr>
          <p:nvPr/>
        </p:nvSpPr>
        <p:spPr bwMode="auto">
          <a:xfrm>
            <a:off x="8187144" y="2881003"/>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0" name="Freeform 330"/>
          <p:cNvSpPr>
            <a:spLocks noEditPoints="1"/>
          </p:cNvSpPr>
          <p:nvPr/>
        </p:nvSpPr>
        <p:spPr bwMode="auto">
          <a:xfrm>
            <a:off x="8619192" y="2884179"/>
            <a:ext cx="237284" cy="42067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00C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6" name="右矢印 95"/>
          <p:cNvSpPr/>
          <p:nvPr/>
        </p:nvSpPr>
        <p:spPr bwMode="auto">
          <a:xfrm>
            <a:off x="7217939" y="3036627"/>
            <a:ext cx="408034" cy="504056"/>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
        <p:nvSpPr>
          <p:cNvPr id="111" name="右矢印 110"/>
          <p:cNvSpPr/>
          <p:nvPr/>
        </p:nvSpPr>
        <p:spPr bwMode="auto">
          <a:xfrm>
            <a:off x="7200292" y="4141407"/>
            <a:ext cx="408034" cy="504056"/>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333333"/>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285317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00</a:t>
            </a:r>
            <a:br>
              <a:rPr lang="en-US" altLang="ja-JP"/>
            </a:br>
            <a:r>
              <a:rPr lang="ja-JP" altLang="en-US"/>
              <a:t>システム機能要件一覧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856080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No.29</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a:spcBef>
                <a:spcPct val="0"/>
              </a:spcBef>
              <a:defRPr/>
            </a:pPr>
            <a:r>
              <a:rPr kumimoji="0" lang="ja-JP" altLang="en-US" sz="1400" kern="0">
                <a:solidFill>
                  <a:prstClr val="black">
                    <a:lumMod val="75000"/>
                    <a:lumOff val="25000"/>
                  </a:prstClr>
                </a:solidFill>
              </a:rPr>
              <a:t>ヒューマンエラーに起因する給与の誤支給を未然に防止できること</a:t>
            </a:r>
          </a:p>
          <a:p>
            <a:pPr lvl="0">
              <a:spcBef>
                <a:spcPct val="0"/>
              </a:spcBef>
              <a:defRPr/>
            </a:pPr>
            <a:endParaRPr lang="ja-JP" altLang="en-US" sz="1400">
              <a:solidFill>
                <a:srgbClr val="000000"/>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spcBef>
                <a:spcPct val="0"/>
              </a:spcBef>
              <a:defRPr/>
            </a:pPr>
            <a:r>
              <a:rPr lang="ja-JP" altLang="en-US" sz="1400">
                <a:solidFill>
                  <a:prstClr val="black">
                    <a:lumMod val="75000"/>
                    <a:lumOff val="25000"/>
                  </a:prstClr>
                </a:solidFill>
                <a:cs typeface="メイリオ" pitchFamily="50" charset="-128"/>
              </a:rPr>
              <a:t>社員区分毎に対象支給項目の設定や支給金額の上下限設定が可能</a:t>
            </a:r>
            <a:endParaRPr lang="en-US" altLang="ja-JP" sz="1400">
              <a:solidFill>
                <a:prstClr val="black">
                  <a:lumMod val="75000"/>
                  <a:lumOff val="25000"/>
                </a:prstClr>
              </a:solidFill>
              <a:cs typeface="メイリオ" pitchFamily="50" charset="-128"/>
            </a:endParaRPr>
          </a:p>
          <a:p>
            <a:pPr lvl="0">
              <a:spcBef>
                <a:spcPct val="0"/>
              </a:spcBef>
              <a:defRPr/>
            </a:pPr>
            <a:r>
              <a:rPr lang="ja-JP" altLang="en-US" sz="1400">
                <a:solidFill>
                  <a:prstClr val="black">
                    <a:lumMod val="75000"/>
                    <a:lumOff val="25000"/>
                  </a:prstClr>
                </a:solidFill>
                <a:cs typeface="メイリオ" pitchFamily="50" charset="-128"/>
              </a:rPr>
              <a:t>誤った給与情報を登録しても、システムで自動的に判定し誤った値が登録されないよう制御できます</a:t>
            </a:r>
            <a:endParaRPr lang="en-US" altLang="ja-JP" sz="140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12" name="角丸四角形 111"/>
          <p:cNvSpPr/>
          <p:nvPr/>
        </p:nvSpPr>
        <p:spPr>
          <a:xfrm>
            <a:off x="5832140" y="2694280"/>
            <a:ext cx="3060340" cy="2237720"/>
          </a:xfrm>
          <a:prstGeom prst="roundRect">
            <a:avLst>
              <a:gd name="adj" fmla="val 0"/>
            </a:avLst>
          </a:prstGeom>
          <a:noFill/>
          <a:ln>
            <a:solidFill>
              <a:srgbClr val="54C2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9" name="角丸四角形 118"/>
          <p:cNvSpPr/>
          <p:nvPr/>
        </p:nvSpPr>
        <p:spPr>
          <a:xfrm>
            <a:off x="254282" y="2679763"/>
            <a:ext cx="2016224" cy="1163222"/>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0" name="テキスト ボックス 119"/>
          <p:cNvSpPr txBox="1"/>
          <p:nvPr/>
        </p:nvSpPr>
        <p:spPr>
          <a:xfrm>
            <a:off x="254282" y="2669771"/>
            <a:ext cx="2016224"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　 給与項目設定</a:t>
            </a:r>
          </a:p>
        </p:txBody>
      </p:sp>
      <p:sp>
        <p:nvSpPr>
          <p:cNvPr id="121" name="Freeform 380"/>
          <p:cNvSpPr>
            <a:spLocks noEditPoints="1"/>
          </p:cNvSpPr>
          <p:nvPr/>
        </p:nvSpPr>
        <p:spPr bwMode="auto">
          <a:xfrm>
            <a:off x="251520" y="2707296"/>
            <a:ext cx="360040" cy="296503"/>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2" name="コンテンツ プレースホルダ 6"/>
          <p:cNvSpPr txBox="1">
            <a:spLocks/>
          </p:cNvSpPr>
          <p:nvPr/>
        </p:nvSpPr>
        <p:spPr>
          <a:xfrm>
            <a:off x="308508" y="3939902"/>
            <a:ext cx="1980220" cy="1080120"/>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支給対象グループ設定</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支給対象の社員区分を指定</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例</a:t>
            </a:r>
            <a:r>
              <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基本給：正社員のみ</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23" name="角丸四角形 122"/>
          <p:cNvSpPr/>
          <p:nvPr/>
        </p:nvSpPr>
        <p:spPr>
          <a:xfrm>
            <a:off x="254282" y="3903958"/>
            <a:ext cx="2016224" cy="1028042"/>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4" name="コンテンツ プレースホルダ 6"/>
          <p:cNvSpPr txBox="1">
            <a:spLocks/>
          </p:cNvSpPr>
          <p:nvPr/>
        </p:nvSpPr>
        <p:spPr>
          <a:xfrm>
            <a:off x="323528" y="3005596"/>
            <a:ext cx="2016224" cy="1080120"/>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4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限度額設定</a:t>
            </a:r>
            <a:endParaRPr kumimoji="1" lang="en-US" altLang="ja-JP" sz="14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endPar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金額の上下限を設定</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例</a:t>
            </a:r>
            <a:r>
              <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地域手当：上限</a:t>
            </a:r>
            <a:r>
              <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3</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万円</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25" name="角丸四角形 124"/>
          <p:cNvSpPr/>
          <p:nvPr/>
        </p:nvSpPr>
        <p:spPr>
          <a:xfrm>
            <a:off x="2483768" y="2679762"/>
            <a:ext cx="3168352" cy="2252238"/>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6" name="テキスト ボックス 125"/>
          <p:cNvSpPr txBox="1"/>
          <p:nvPr/>
        </p:nvSpPr>
        <p:spPr>
          <a:xfrm>
            <a:off x="2483768" y="2679762"/>
            <a:ext cx="3168352"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給与登録情報</a:t>
            </a:r>
          </a:p>
        </p:txBody>
      </p:sp>
      <p:sp>
        <p:nvSpPr>
          <p:cNvPr id="127" name="Freeform 330"/>
          <p:cNvSpPr>
            <a:spLocks noEditPoints="1"/>
          </p:cNvSpPr>
          <p:nvPr/>
        </p:nvSpPr>
        <p:spPr bwMode="auto">
          <a:xfrm>
            <a:off x="2591780" y="2679762"/>
            <a:ext cx="252028" cy="30005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8" name="コンテンツ プレースホルダ 6"/>
          <p:cNvSpPr txBox="1">
            <a:spLocks/>
          </p:cNvSpPr>
          <p:nvPr/>
        </p:nvSpPr>
        <p:spPr>
          <a:xfrm>
            <a:off x="2627784" y="4119991"/>
            <a:ext cx="3096344" cy="812009"/>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誤った情報を登録</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地域手当の支給限度額を超える</a:t>
            </a:r>
            <a:r>
              <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40,000</a:t>
            </a: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が登録</a:t>
            </a:r>
            <a:endPar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契約社員に支給対象外である</a:t>
            </a:r>
            <a:r>
              <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a:t>
            </a: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基本給</a:t>
            </a:r>
            <a:r>
              <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a:t>
            </a:r>
            <a:r>
              <a:rPr kumimoji="1" lang="ja-JP" altLang="en-US"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が登録</a:t>
            </a:r>
            <a:endParaRPr kumimoji="1" lang="en-US" altLang="ja-JP" sz="10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29" name="テキスト ボックス 128"/>
          <p:cNvSpPr txBox="1"/>
          <p:nvPr/>
        </p:nvSpPr>
        <p:spPr>
          <a:xfrm>
            <a:off x="5832140" y="2679762"/>
            <a:ext cx="3060340" cy="307777"/>
          </a:xfrm>
          <a:prstGeom prst="rect">
            <a:avLst/>
          </a:prstGeom>
          <a:solidFill>
            <a:srgbClr val="54C2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　給与計算結果</a:t>
            </a:r>
          </a:p>
        </p:txBody>
      </p:sp>
      <p:sp>
        <p:nvSpPr>
          <p:cNvPr id="130" name="Freeform 393"/>
          <p:cNvSpPr>
            <a:spLocks noEditPoints="1"/>
          </p:cNvSpPr>
          <p:nvPr/>
        </p:nvSpPr>
        <p:spPr bwMode="auto">
          <a:xfrm>
            <a:off x="6048164" y="2715766"/>
            <a:ext cx="221787" cy="2640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メイリオ"/>
              <a:ea typeface="ＭＳ Ｐゴシック" pitchFamily="50" charset="-128"/>
              <a:cs typeface="+mn-cs"/>
            </a:endParaRPr>
          </a:p>
        </p:txBody>
      </p:sp>
      <p:graphicFrame>
        <p:nvGraphicFramePr>
          <p:cNvPr id="131" name="表 130"/>
          <p:cNvGraphicFramePr>
            <a:graphicFrameLocks noGrp="1"/>
          </p:cNvGraphicFramePr>
          <p:nvPr/>
        </p:nvGraphicFramePr>
        <p:xfrm>
          <a:off x="2624728" y="3039714"/>
          <a:ext cx="2916324" cy="103632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84076">
                  <a:extLst>
                    <a:ext uri="{9D8B030D-6E8A-4147-A177-3AD203B41FA5}">
                      <a16:colId xmlns:a16="http://schemas.microsoft.com/office/drawing/2014/main" val="20003"/>
                    </a:ext>
                  </a:extLst>
                </a:gridCol>
              </a:tblGrid>
              <a:tr h="237719">
                <a:tc>
                  <a:txBody>
                    <a:bodyPr/>
                    <a:lstStyle/>
                    <a:p>
                      <a:pPr algn="ctr"/>
                      <a:r>
                        <a:rPr kumimoji="1" lang="ja-JP" altLang="en-US" sz="1100" b="0">
                          <a:latin typeface="+mj-lt"/>
                        </a:rPr>
                        <a:t>名前</a:t>
                      </a:r>
                    </a:p>
                  </a:txBody>
                  <a:tcPr marL="36000" marR="36000">
                    <a:solidFill>
                      <a:schemeClr val="accent2"/>
                    </a:solidFill>
                  </a:tcPr>
                </a:tc>
                <a:tc>
                  <a:txBody>
                    <a:bodyPr/>
                    <a:lstStyle/>
                    <a:p>
                      <a:pPr algn="ctr"/>
                      <a:r>
                        <a:rPr kumimoji="1" lang="ja-JP" altLang="en-US" sz="1100" b="0">
                          <a:latin typeface="+mj-lt"/>
                        </a:rPr>
                        <a:t>社員区分</a:t>
                      </a:r>
                    </a:p>
                  </a:txBody>
                  <a:tcPr marL="36000" marR="36000">
                    <a:solidFill>
                      <a:schemeClr val="accent2"/>
                    </a:solidFill>
                  </a:tcPr>
                </a:tc>
                <a:tc>
                  <a:txBody>
                    <a:bodyPr/>
                    <a:lstStyle/>
                    <a:p>
                      <a:pPr algn="ctr"/>
                      <a:r>
                        <a:rPr kumimoji="1" lang="ja-JP" altLang="en-US" sz="1100" b="0">
                          <a:latin typeface="+mj-lt"/>
                        </a:rPr>
                        <a:t>基本給</a:t>
                      </a:r>
                    </a:p>
                  </a:txBody>
                  <a:tcPr marL="36000" marR="36000">
                    <a:solidFill>
                      <a:schemeClr val="accent2"/>
                    </a:solidFill>
                  </a:tcPr>
                </a:tc>
                <a:tc>
                  <a:txBody>
                    <a:bodyPr/>
                    <a:lstStyle/>
                    <a:p>
                      <a:pPr algn="ctr"/>
                      <a:r>
                        <a:rPr kumimoji="1" lang="ja-JP" altLang="en-US" sz="1100" b="0">
                          <a:latin typeface="+mj-lt"/>
                        </a:rPr>
                        <a:t>地域手当</a:t>
                      </a:r>
                    </a:p>
                  </a:txBody>
                  <a:tcPr marL="36000" marR="36000">
                    <a:solidFill>
                      <a:schemeClr val="accent2"/>
                    </a:solidFill>
                  </a:tcPr>
                </a:tc>
                <a:extLst>
                  <a:ext uri="{0D108BD9-81ED-4DB2-BD59-A6C34878D82A}">
                    <a16:rowId xmlns:a16="http://schemas.microsoft.com/office/drawing/2014/main" val="10000"/>
                  </a:ext>
                </a:extLst>
              </a:tr>
              <a:tr h="237719">
                <a:tc>
                  <a:txBody>
                    <a:bodyPr/>
                    <a:lstStyle/>
                    <a:p>
                      <a:pPr algn="ctr"/>
                      <a:r>
                        <a:rPr kumimoji="1" lang="ja-JP" altLang="en-US" sz="1100" b="0">
                          <a:latin typeface="+mj-lt"/>
                        </a:rPr>
                        <a:t>山田</a:t>
                      </a:r>
                      <a:r>
                        <a:rPr kumimoji="1" lang="ja-JP" altLang="en-US" sz="1100" b="0" baseline="0">
                          <a:latin typeface="+mj-lt"/>
                        </a:rPr>
                        <a:t> 太郎</a:t>
                      </a:r>
                      <a:endParaRPr kumimoji="1" lang="ja-JP" altLang="en-US" sz="1100" b="0">
                        <a:latin typeface="+mj-lt"/>
                      </a:endParaRPr>
                    </a:p>
                  </a:txBody>
                  <a:tcPr marL="36000" marR="36000">
                    <a:solidFill>
                      <a:schemeClr val="bg2">
                        <a:lumMod val="95000"/>
                      </a:schemeClr>
                    </a:solidFill>
                  </a:tcPr>
                </a:tc>
                <a:tc>
                  <a:txBody>
                    <a:bodyPr/>
                    <a:lstStyle/>
                    <a:p>
                      <a:pPr algn="ctr"/>
                      <a:r>
                        <a:rPr kumimoji="1" lang="ja-JP" altLang="en-US" sz="1100" b="0">
                          <a:latin typeface="+mj-lt"/>
                        </a:rPr>
                        <a:t>正社員</a:t>
                      </a:r>
                    </a:p>
                  </a:txBody>
                  <a:tcPr marL="36000" marR="36000">
                    <a:solidFill>
                      <a:schemeClr val="bg2">
                        <a:lumMod val="95000"/>
                      </a:schemeClr>
                    </a:solidFill>
                  </a:tcPr>
                </a:tc>
                <a:tc>
                  <a:txBody>
                    <a:bodyPr/>
                    <a:lstStyle/>
                    <a:p>
                      <a:pPr algn="ctr"/>
                      <a:r>
                        <a:rPr kumimoji="1" lang="en-US" altLang="ja-JP" sz="1100" b="0">
                          <a:latin typeface="+mj-lt"/>
                        </a:rPr>
                        <a:t>250,000</a:t>
                      </a:r>
                      <a:endParaRPr kumimoji="1" lang="ja-JP" altLang="en-US" sz="1100" b="0">
                        <a:latin typeface="+mj-lt"/>
                      </a:endParaRPr>
                    </a:p>
                  </a:txBody>
                  <a:tcPr marL="36000" marR="36000">
                    <a:solidFill>
                      <a:schemeClr val="bg2">
                        <a:lumMod val="95000"/>
                      </a:schemeClr>
                    </a:solidFill>
                  </a:tcPr>
                </a:tc>
                <a:tc>
                  <a:txBody>
                    <a:bodyPr/>
                    <a:lstStyle/>
                    <a:p>
                      <a:pPr algn="ctr"/>
                      <a:r>
                        <a:rPr kumimoji="1" lang="en-US" altLang="ja-JP" sz="1100" b="0">
                          <a:latin typeface="+mj-lt"/>
                        </a:rPr>
                        <a:t>30,000</a:t>
                      </a:r>
                      <a:endParaRPr kumimoji="1" lang="ja-JP" altLang="en-US" sz="1100" b="0">
                        <a:latin typeface="+mj-lt"/>
                      </a:endParaRPr>
                    </a:p>
                  </a:txBody>
                  <a:tcPr marL="36000" marR="36000">
                    <a:solidFill>
                      <a:schemeClr val="bg2">
                        <a:lumMod val="95000"/>
                      </a:schemeClr>
                    </a:solidFill>
                  </a:tcPr>
                </a:tc>
                <a:extLst>
                  <a:ext uri="{0D108BD9-81ED-4DB2-BD59-A6C34878D82A}">
                    <a16:rowId xmlns:a16="http://schemas.microsoft.com/office/drawing/2014/main" val="10001"/>
                  </a:ext>
                </a:extLst>
              </a:tr>
              <a:tr h="237719">
                <a:tc>
                  <a:txBody>
                    <a:bodyPr/>
                    <a:lstStyle/>
                    <a:p>
                      <a:pPr algn="ctr"/>
                      <a:r>
                        <a:rPr kumimoji="1" lang="ja-JP" altLang="en-US" sz="1100" b="0">
                          <a:latin typeface="+mj-lt"/>
                        </a:rPr>
                        <a:t>田中 花子</a:t>
                      </a:r>
                    </a:p>
                  </a:txBody>
                  <a:tcPr marL="36000" marR="36000">
                    <a:solidFill>
                      <a:schemeClr val="bg2">
                        <a:lumMod val="85000"/>
                      </a:schemeClr>
                    </a:solidFill>
                  </a:tcPr>
                </a:tc>
                <a:tc>
                  <a:txBody>
                    <a:bodyPr/>
                    <a:lstStyle/>
                    <a:p>
                      <a:pPr algn="ctr"/>
                      <a:r>
                        <a:rPr kumimoji="1" lang="ja-JP" altLang="en-US" sz="1100" b="0">
                          <a:latin typeface="+mj-lt"/>
                        </a:rPr>
                        <a:t>正社員</a:t>
                      </a:r>
                    </a:p>
                  </a:txBody>
                  <a:tcPr marL="36000" marR="36000">
                    <a:solidFill>
                      <a:schemeClr val="bg2">
                        <a:lumMod val="85000"/>
                      </a:schemeClr>
                    </a:solidFill>
                  </a:tcPr>
                </a:tc>
                <a:tc>
                  <a:txBody>
                    <a:bodyPr/>
                    <a:lstStyle/>
                    <a:p>
                      <a:pPr algn="ctr"/>
                      <a:r>
                        <a:rPr kumimoji="1" lang="en-US" altLang="ja-JP" sz="1100" b="0">
                          <a:latin typeface="+mj-lt"/>
                        </a:rPr>
                        <a:t>260,000</a:t>
                      </a:r>
                      <a:endParaRPr kumimoji="1" lang="ja-JP" altLang="en-US" sz="1100" b="0">
                        <a:latin typeface="+mj-lt"/>
                      </a:endParaRPr>
                    </a:p>
                  </a:txBody>
                  <a:tcPr marL="36000" marR="36000">
                    <a:solidFill>
                      <a:schemeClr val="bg2">
                        <a:lumMod val="85000"/>
                      </a:schemeClr>
                    </a:solidFill>
                  </a:tcPr>
                </a:tc>
                <a:tc>
                  <a:txBody>
                    <a:bodyPr/>
                    <a:lstStyle/>
                    <a:p>
                      <a:pPr algn="ctr"/>
                      <a:r>
                        <a:rPr kumimoji="1" lang="en-US" altLang="ja-JP" sz="1100" b="1">
                          <a:solidFill>
                            <a:schemeClr val="tx2"/>
                          </a:solidFill>
                          <a:latin typeface="+mj-lt"/>
                        </a:rPr>
                        <a:t>40,000</a:t>
                      </a:r>
                      <a:endParaRPr kumimoji="1" lang="ja-JP" altLang="en-US" sz="1100" b="1">
                        <a:solidFill>
                          <a:schemeClr val="tx2"/>
                        </a:solidFill>
                        <a:latin typeface="+mj-lt"/>
                      </a:endParaRPr>
                    </a:p>
                  </a:txBody>
                  <a:tcPr marL="36000" marR="36000">
                    <a:solidFill>
                      <a:schemeClr val="bg2">
                        <a:lumMod val="85000"/>
                      </a:schemeClr>
                    </a:solidFill>
                  </a:tcPr>
                </a:tc>
                <a:extLst>
                  <a:ext uri="{0D108BD9-81ED-4DB2-BD59-A6C34878D82A}">
                    <a16:rowId xmlns:a16="http://schemas.microsoft.com/office/drawing/2014/main" val="10002"/>
                  </a:ext>
                </a:extLst>
              </a:tr>
              <a:tr h="258951">
                <a:tc>
                  <a:txBody>
                    <a:bodyPr/>
                    <a:lstStyle/>
                    <a:p>
                      <a:pPr algn="ctr"/>
                      <a:r>
                        <a:rPr kumimoji="1" lang="ja-JP" altLang="en-US" sz="1100" b="0">
                          <a:latin typeface="+mj-lt"/>
                        </a:rPr>
                        <a:t>鈴木 一郎</a:t>
                      </a:r>
                    </a:p>
                  </a:txBody>
                  <a:tcPr marL="36000" marR="36000">
                    <a:solidFill>
                      <a:schemeClr val="bg2">
                        <a:lumMod val="95000"/>
                      </a:schemeClr>
                    </a:solidFill>
                  </a:tcPr>
                </a:tc>
                <a:tc>
                  <a:txBody>
                    <a:bodyPr/>
                    <a:lstStyle/>
                    <a:p>
                      <a:pPr algn="ctr"/>
                      <a:r>
                        <a:rPr kumimoji="1" lang="ja-JP" altLang="en-US" sz="1100" b="0">
                          <a:solidFill>
                            <a:schemeClr val="tx1"/>
                          </a:solidFill>
                          <a:latin typeface="+mj-lt"/>
                        </a:rPr>
                        <a:t>契約社員</a:t>
                      </a:r>
                    </a:p>
                  </a:txBody>
                  <a:tcPr marL="36000" marR="36000">
                    <a:solidFill>
                      <a:schemeClr val="bg2">
                        <a:lumMod val="95000"/>
                      </a:schemeClr>
                    </a:solidFill>
                  </a:tcPr>
                </a:tc>
                <a:tc>
                  <a:txBody>
                    <a:bodyPr/>
                    <a:lstStyle/>
                    <a:p>
                      <a:pPr algn="ctr"/>
                      <a:r>
                        <a:rPr kumimoji="1" lang="en-US" altLang="ja-JP" sz="1100" b="1">
                          <a:solidFill>
                            <a:schemeClr val="tx2"/>
                          </a:solidFill>
                          <a:latin typeface="+mj-lt"/>
                        </a:rPr>
                        <a:t>250,000</a:t>
                      </a:r>
                      <a:endParaRPr kumimoji="1" lang="ja-JP" altLang="en-US" sz="1100" b="1">
                        <a:solidFill>
                          <a:schemeClr val="tx2"/>
                        </a:solidFill>
                        <a:latin typeface="+mj-lt"/>
                      </a:endParaRPr>
                    </a:p>
                  </a:txBody>
                  <a:tcPr marL="36000" marR="36000">
                    <a:solidFill>
                      <a:schemeClr val="bg2">
                        <a:lumMod val="95000"/>
                      </a:schemeClr>
                    </a:solidFill>
                  </a:tcPr>
                </a:tc>
                <a:tc>
                  <a:txBody>
                    <a:bodyPr/>
                    <a:lstStyle/>
                    <a:p>
                      <a:pPr algn="ctr"/>
                      <a:r>
                        <a:rPr kumimoji="1" lang="en-US" altLang="ja-JP" sz="1100" b="0" dirty="0">
                          <a:latin typeface="+mj-lt"/>
                        </a:rPr>
                        <a:t>30,000</a:t>
                      </a:r>
                      <a:endParaRPr kumimoji="1" lang="ja-JP" altLang="en-US" sz="1100" b="0" dirty="0">
                        <a:latin typeface="+mj-lt"/>
                      </a:endParaRPr>
                    </a:p>
                  </a:txBody>
                  <a:tcPr marL="36000" marR="36000">
                    <a:solidFill>
                      <a:schemeClr val="bg2">
                        <a:lumMod val="95000"/>
                      </a:schemeClr>
                    </a:solidFill>
                  </a:tcPr>
                </a:tc>
                <a:extLst>
                  <a:ext uri="{0D108BD9-81ED-4DB2-BD59-A6C34878D82A}">
                    <a16:rowId xmlns:a16="http://schemas.microsoft.com/office/drawing/2014/main" val="10003"/>
                  </a:ext>
                </a:extLst>
              </a:tr>
            </a:tbl>
          </a:graphicData>
        </a:graphic>
      </p:graphicFrame>
      <p:sp>
        <p:nvSpPr>
          <p:cNvPr id="132" name="右矢印 131"/>
          <p:cNvSpPr/>
          <p:nvPr/>
        </p:nvSpPr>
        <p:spPr>
          <a:xfrm>
            <a:off x="2159732" y="3675450"/>
            <a:ext cx="468012" cy="396044"/>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aphicFrame>
        <p:nvGraphicFramePr>
          <p:cNvPr id="133" name="表 132"/>
          <p:cNvGraphicFramePr>
            <a:graphicFrameLocks noGrp="1"/>
          </p:cNvGraphicFramePr>
          <p:nvPr/>
        </p:nvGraphicFramePr>
        <p:xfrm>
          <a:off x="5940152" y="3039714"/>
          <a:ext cx="2916324" cy="103632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84076">
                  <a:extLst>
                    <a:ext uri="{9D8B030D-6E8A-4147-A177-3AD203B41FA5}">
                      <a16:colId xmlns:a16="http://schemas.microsoft.com/office/drawing/2014/main" val="20003"/>
                    </a:ext>
                  </a:extLst>
                </a:gridCol>
              </a:tblGrid>
              <a:tr h="237719">
                <a:tc>
                  <a:txBody>
                    <a:bodyPr/>
                    <a:lstStyle/>
                    <a:p>
                      <a:pPr algn="ctr"/>
                      <a:r>
                        <a:rPr kumimoji="1" lang="ja-JP" altLang="en-US" sz="1100" b="0">
                          <a:latin typeface="+mj-lt"/>
                        </a:rPr>
                        <a:t>名前</a:t>
                      </a:r>
                    </a:p>
                  </a:txBody>
                  <a:tcPr marL="36000" marR="36000">
                    <a:solidFill>
                      <a:srgbClr val="EE5500"/>
                    </a:solidFill>
                  </a:tcPr>
                </a:tc>
                <a:tc>
                  <a:txBody>
                    <a:bodyPr/>
                    <a:lstStyle/>
                    <a:p>
                      <a:pPr algn="ctr"/>
                      <a:r>
                        <a:rPr kumimoji="1" lang="ja-JP" altLang="en-US" sz="1100" b="0">
                          <a:latin typeface="+mj-lt"/>
                        </a:rPr>
                        <a:t>社員区分</a:t>
                      </a:r>
                    </a:p>
                  </a:txBody>
                  <a:tcPr marL="36000" marR="36000">
                    <a:solidFill>
                      <a:srgbClr val="EE5500"/>
                    </a:solidFill>
                  </a:tcPr>
                </a:tc>
                <a:tc>
                  <a:txBody>
                    <a:bodyPr/>
                    <a:lstStyle/>
                    <a:p>
                      <a:pPr algn="ctr"/>
                      <a:r>
                        <a:rPr kumimoji="1" lang="ja-JP" altLang="en-US" sz="1100" b="0">
                          <a:latin typeface="+mj-lt"/>
                        </a:rPr>
                        <a:t>基本給</a:t>
                      </a:r>
                    </a:p>
                  </a:txBody>
                  <a:tcPr marL="36000" marR="36000">
                    <a:solidFill>
                      <a:srgbClr val="EE5500"/>
                    </a:solidFill>
                  </a:tcPr>
                </a:tc>
                <a:tc>
                  <a:txBody>
                    <a:bodyPr/>
                    <a:lstStyle/>
                    <a:p>
                      <a:pPr algn="ctr"/>
                      <a:r>
                        <a:rPr kumimoji="1" lang="ja-JP" altLang="en-US" sz="1100" b="0">
                          <a:latin typeface="+mj-lt"/>
                        </a:rPr>
                        <a:t>地域手当</a:t>
                      </a:r>
                    </a:p>
                  </a:txBody>
                  <a:tcPr marL="36000" marR="36000">
                    <a:solidFill>
                      <a:srgbClr val="EE5500"/>
                    </a:solidFill>
                  </a:tcPr>
                </a:tc>
                <a:extLst>
                  <a:ext uri="{0D108BD9-81ED-4DB2-BD59-A6C34878D82A}">
                    <a16:rowId xmlns:a16="http://schemas.microsoft.com/office/drawing/2014/main" val="10000"/>
                  </a:ext>
                </a:extLst>
              </a:tr>
              <a:tr h="237719">
                <a:tc>
                  <a:txBody>
                    <a:bodyPr/>
                    <a:lstStyle/>
                    <a:p>
                      <a:pPr algn="ctr"/>
                      <a:r>
                        <a:rPr kumimoji="1" lang="ja-JP" altLang="en-US" sz="1100" b="0">
                          <a:latin typeface="+mj-lt"/>
                        </a:rPr>
                        <a:t>山田</a:t>
                      </a:r>
                      <a:r>
                        <a:rPr kumimoji="1" lang="ja-JP" altLang="en-US" sz="1100" b="0" baseline="0">
                          <a:latin typeface="+mj-lt"/>
                        </a:rPr>
                        <a:t> 太郎</a:t>
                      </a:r>
                      <a:endParaRPr kumimoji="1" lang="ja-JP" altLang="en-US" sz="1100" b="0">
                        <a:latin typeface="+mj-lt"/>
                      </a:endParaRPr>
                    </a:p>
                  </a:txBody>
                  <a:tcPr marL="36000" marR="36000">
                    <a:solidFill>
                      <a:schemeClr val="bg2">
                        <a:lumMod val="95000"/>
                      </a:schemeClr>
                    </a:solidFill>
                  </a:tcPr>
                </a:tc>
                <a:tc>
                  <a:txBody>
                    <a:bodyPr/>
                    <a:lstStyle/>
                    <a:p>
                      <a:pPr algn="ctr"/>
                      <a:r>
                        <a:rPr kumimoji="1" lang="ja-JP" altLang="en-US" sz="1100" b="0">
                          <a:latin typeface="+mj-lt"/>
                        </a:rPr>
                        <a:t>正社員</a:t>
                      </a:r>
                    </a:p>
                  </a:txBody>
                  <a:tcPr marL="36000" marR="36000">
                    <a:solidFill>
                      <a:schemeClr val="bg2">
                        <a:lumMod val="95000"/>
                      </a:schemeClr>
                    </a:solidFill>
                  </a:tcPr>
                </a:tc>
                <a:tc>
                  <a:txBody>
                    <a:bodyPr/>
                    <a:lstStyle/>
                    <a:p>
                      <a:pPr algn="ctr"/>
                      <a:r>
                        <a:rPr kumimoji="1" lang="en-US" altLang="ja-JP" sz="1100" b="0">
                          <a:latin typeface="+mj-lt"/>
                        </a:rPr>
                        <a:t>250,000</a:t>
                      </a:r>
                      <a:endParaRPr kumimoji="1" lang="ja-JP" altLang="en-US" sz="1100" b="0">
                        <a:latin typeface="+mj-lt"/>
                      </a:endParaRPr>
                    </a:p>
                  </a:txBody>
                  <a:tcPr marL="36000" marR="36000">
                    <a:solidFill>
                      <a:schemeClr val="bg2">
                        <a:lumMod val="95000"/>
                      </a:schemeClr>
                    </a:solidFill>
                  </a:tcPr>
                </a:tc>
                <a:tc>
                  <a:txBody>
                    <a:bodyPr/>
                    <a:lstStyle/>
                    <a:p>
                      <a:pPr algn="ctr"/>
                      <a:r>
                        <a:rPr kumimoji="1" lang="en-US" altLang="ja-JP" sz="1100" b="0">
                          <a:latin typeface="+mj-lt"/>
                        </a:rPr>
                        <a:t>30,000</a:t>
                      </a:r>
                      <a:endParaRPr kumimoji="1" lang="ja-JP" altLang="en-US" sz="1100" b="0">
                        <a:latin typeface="+mj-lt"/>
                      </a:endParaRPr>
                    </a:p>
                  </a:txBody>
                  <a:tcPr marL="36000" marR="36000">
                    <a:solidFill>
                      <a:schemeClr val="bg2">
                        <a:lumMod val="95000"/>
                      </a:schemeClr>
                    </a:solidFill>
                  </a:tcPr>
                </a:tc>
                <a:extLst>
                  <a:ext uri="{0D108BD9-81ED-4DB2-BD59-A6C34878D82A}">
                    <a16:rowId xmlns:a16="http://schemas.microsoft.com/office/drawing/2014/main" val="10001"/>
                  </a:ext>
                </a:extLst>
              </a:tr>
              <a:tr h="237719">
                <a:tc>
                  <a:txBody>
                    <a:bodyPr/>
                    <a:lstStyle/>
                    <a:p>
                      <a:pPr algn="ctr"/>
                      <a:r>
                        <a:rPr kumimoji="1" lang="ja-JP" altLang="en-US" sz="1100" b="0">
                          <a:latin typeface="+mj-lt"/>
                        </a:rPr>
                        <a:t>田中 花子</a:t>
                      </a:r>
                    </a:p>
                  </a:txBody>
                  <a:tcPr marL="36000" marR="36000">
                    <a:solidFill>
                      <a:schemeClr val="bg2">
                        <a:lumMod val="85000"/>
                      </a:schemeClr>
                    </a:solidFill>
                  </a:tcPr>
                </a:tc>
                <a:tc>
                  <a:txBody>
                    <a:bodyPr/>
                    <a:lstStyle/>
                    <a:p>
                      <a:pPr algn="ctr"/>
                      <a:r>
                        <a:rPr kumimoji="1" lang="ja-JP" altLang="en-US" sz="1100" b="0">
                          <a:latin typeface="+mj-lt"/>
                        </a:rPr>
                        <a:t>正社員</a:t>
                      </a:r>
                    </a:p>
                  </a:txBody>
                  <a:tcPr marL="36000" marR="36000">
                    <a:solidFill>
                      <a:schemeClr val="bg2">
                        <a:lumMod val="85000"/>
                      </a:schemeClr>
                    </a:solidFill>
                  </a:tcPr>
                </a:tc>
                <a:tc>
                  <a:txBody>
                    <a:bodyPr/>
                    <a:lstStyle/>
                    <a:p>
                      <a:pPr algn="ctr"/>
                      <a:r>
                        <a:rPr kumimoji="1" lang="en-US" altLang="ja-JP" sz="1100" b="0">
                          <a:latin typeface="+mj-lt"/>
                        </a:rPr>
                        <a:t>260,000</a:t>
                      </a:r>
                      <a:endParaRPr kumimoji="1" lang="ja-JP" altLang="en-US" sz="1100" b="0">
                        <a:latin typeface="+mj-lt"/>
                      </a:endParaRPr>
                    </a:p>
                  </a:txBody>
                  <a:tcPr marL="36000" marR="36000">
                    <a:solidFill>
                      <a:schemeClr val="bg2">
                        <a:lumMod val="85000"/>
                      </a:schemeClr>
                    </a:solidFill>
                  </a:tcPr>
                </a:tc>
                <a:tc>
                  <a:txBody>
                    <a:bodyPr/>
                    <a:lstStyle/>
                    <a:p>
                      <a:pPr algn="ctr"/>
                      <a:r>
                        <a:rPr kumimoji="1" lang="en-US" altLang="ja-JP" sz="1100" b="1">
                          <a:solidFill>
                            <a:srgbClr val="EE5500"/>
                          </a:solidFill>
                          <a:latin typeface="+mj-lt"/>
                        </a:rPr>
                        <a:t>30,000</a:t>
                      </a:r>
                      <a:endParaRPr kumimoji="1" lang="ja-JP" altLang="en-US" sz="1100" b="1">
                        <a:solidFill>
                          <a:srgbClr val="EE5500"/>
                        </a:solidFill>
                        <a:latin typeface="+mj-lt"/>
                      </a:endParaRPr>
                    </a:p>
                  </a:txBody>
                  <a:tcPr marL="36000" marR="36000">
                    <a:solidFill>
                      <a:schemeClr val="bg2">
                        <a:lumMod val="85000"/>
                      </a:schemeClr>
                    </a:solidFill>
                  </a:tcPr>
                </a:tc>
                <a:extLst>
                  <a:ext uri="{0D108BD9-81ED-4DB2-BD59-A6C34878D82A}">
                    <a16:rowId xmlns:a16="http://schemas.microsoft.com/office/drawing/2014/main" val="10002"/>
                  </a:ext>
                </a:extLst>
              </a:tr>
              <a:tr h="258951">
                <a:tc>
                  <a:txBody>
                    <a:bodyPr/>
                    <a:lstStyle/>
                    <a:p>
                      <a:pPr algn="ctr"/>
                      <a:r>
                        <a:rPr kumimoji="1" lang="ja-JP" altLang="en-US" sz="1100" b="0">
                          <a:latin typeface="+mj-lt"/>
                        </a:rPr>
                        <a:t>鈴木 一郎</a:t>
                      </a:r>
                    </a:p>
                  </a:txBody>
                  <a:tcPr marL="36000" marR="36000">
                    <a:solidFill>
                      <a:schemeClr val="bg2">
                        <a:lumMod val="95000"/>
                      </a:schemeClr>
                    </a:solidFill>
                  </a:tcPr>
                </a:tc>
                <a:tc>
                  <a:txBody>
                    <a:bodyPr/>
                    <a:lstStyle/>
                    <a:p>
                      <a:pPr algn="ctr"/>
                      <a:r>
                        <a:rPr kumimoji="1" lang="ja-JP" altLang="en-US" sz="1100" b="0">
                          <a:solidFill>
                            <a:schemeClr val="tx1"/>
                          </a:solidFill>
                          <a:latin typeface="+mj-lt"/>
                        </a:rPr>
                        <a:t>契約社員</a:t>
                      </a:r>
                    </a:p>
                  </a:txBody>
                  <a:tcPr marL="36000" marR="36000">
                    <a:solidFill>
                      <a:schemeClr val="bg2">
                        <a:lumMod val="95000"/>
                      </a:schemeClr>
                    </a:solidFill>
                  </a:tcPr>
                </a:tc>
                <a:tc>
                  <a:txBody>
                    <a:bodyPr/>
                    <a:lstStyle/>
                    <a:p>
                      <a:pPr algn="ctr"/>
                      <a:r>
                        <a:rPr kumimoji="1" lang="en-US" altLang="ja-JP" sz="1100" b="1">
                          <a:solidFill>
                            <a:srgbClr val="EE5500"/>
                          </a:solidFill>
                          <a:latin typeface="+mj-lt"/>
                        </a:rPr>
                        <a:t>0</a:t>
                      </a:r>
                      <a:endParaRPr kumimoji="1" lang="ja-JP" altLang="en-US" sz="1100" b="1">
                        <a:solidFill>
                          <a:srgbClr val="EE5500"/>
                        </a:solidFill>
                        <a:latin typeface="+mj-lt"/>
                      </a:endParaRPr>
                    </a:p>
                  </a:txBody>
                  <a:tcPr marL="36000" marR="36000">
                    <a:solidFill>
                      <a:schemeClr val="bg2">
                        <a:lumMod val="95000"/>
                      </a:schemeClr>
                    </a:solidFill>
                  </a:tcPr>
                </a:tc>
                <a:tc>
                  <a:txBody>
                    <a:bodyPr/>
                    <a:lstStyle/>
                    <a:p>
                      <a:pPr algn="ctr"/>
                      <a:r>
                        <a:rPr kumimoji="1" lang="en-US" altLang="ja-JP" sz="1100" b="0" dirty="0">
                          <a:latin typeface="+mj-lt"/>
                        </a:rPr>
                        <a:t>30,000</a:t>
                      </a:r>
                      <a:endParaRPr kumimoji="1" lang="ja-JP" altLang="en-US" sz="1100" b="0" dirty="0">
                        <a:latin typeface="+mj-lt"/>
                      </a:endParaRPr>
                    </a:p>
                  </a:txBody>
                  <a:tcPr marL="36000" marR="36000">
                    <a:solidFill>
                      <a:schemeClr val="bg2">
                        <a:lumMod val="95000"/>
                      </a:schemeClr>
                    </a:solidFill>
                  </a:tcPr>
                </a:tc>
                <a:extLst>
                  <a:ext uri="{0D108BD9-81ED-4DB2-BD59-A6C34878D82A}">
                    <a16:rowId xmlns:a16="http://schemas.microsoft.com/office/drawing/2014/main" val="10003"/>
                  </a:ext>
                </a:extLst>
              </a:tr>
            </a:tbl>
          </a:graphicData>
        </a:graphic>
      </p:graphicFrame>
      <p:sp>
        <p:nvSpPr>
          <p:cNvPr id="134" name="右矢印 133"/>
          <p:cNvSpPr/>
          <p:nvPr/>
        </p:nvSpPr>
        <p:spPr>
          <a:xfrm>
            <a:off x="5595078" y="3741880"/>
            <a:ext cx="468012" cy="396044"/>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5" name="コンテンツ プレースホルダ 6"/>
          <p:cNvSpPr txBox="1">
            <a:spLocks/>
          </p:cNvSpPr>
          <p:nvPr/>
        </p:nvSpPr>
        <p:spPr>
          <a:xfrm>
            <a:off x="5904148" y="4152442"/>
            <a:ext cx="3096344" cy="687648"/>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項目設定に登録した条件に合わせて</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誤った情報を判定し補正</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Tree>
    <p:extLst>
      <p:ext uri="{BB962C8B-B14F-4D97-AF65-F5344CB8AC3E}">
        <p14:creationId xmlns:p14="http://schemas.microsoft.com/office/powerpoint/2010/main" val="3013477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No.30</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215444"/>
          </a:xfrm>
          <a:prstGeom prst="rect">
            <a:avLst/>
          </a:prstGeom>
        </p:spPr>
        <p:txBody>
          <a:bodyPr wrap="square" lIns="0" tIns="0" rIns="0" bIns="0">
            <a:spAutoFit/>
          </a:bodyPr>
          <a:lstStyle/>
          <a:p>
            <a:pPr lvl="0">
              <a:spcBef>
                <a:spcPct val="0"/>
              </a:spcBef>
              <a:defRPr/>
            </a:pPr>
            <a:r>
              <a:rPr lang="ja-JP" altLang="en-US" sz="1400">
                <a:solidFill>
                  <a:srgbClr val="000000"/>
                </a:solidFill>
              </a:rPr>
              <a:t>給与明細書をメールで送付したい</a:t>
            </a: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spcBef>
                <a:spcPct val="0"/>
              </a:spcBef>
              <a:defRPr/>
            </a:pPr>
            <a:r>
              <a:rPr kumimoji="0" lang="ja-JP" altLang="en-US" sz="1400" kern="0">
                <a:solidFill>
                  <a:prstClr val="black">
                    <a:lumMod val="75000"/>
                    <a:lumOff val="25000"/>
                  </a:prstClr>
                </a:solidFill>
              </a:rPr>
              <a:t>給与明細書のメール配信機能を標準装備し、パスワード付きでの一括送付が可能です</a:t>
            </a:r>
            <a:endParaRPr kumimoji="0" lang="en-US" altLang="ja-JP" sz="1400" kern="0">
              <a:solidFill>
                <a:prstClr val="black">
                  <a:lumMod val="75000"/>
                  <a:lumOff val="25000"/>
                </a:prstClr>
              </a:solidFill>
            </a:endParaRPr>
          </a:p>
          <a:p>
            <a:pPr lvl="0">
              <a:spcBef>
                <a:spcPct val="0"/>
              </a:spcBef>
              <a:defRPr/>
            </a:pPr>
            <a:r>
              <a:rPr kumimoji="0" lang="ja-JP" altLang="en-US" sz="1400" kern="0">
                <a:solidFill>
                  <a:prstClr val="black">
                    <a:lumMod val="75000"/>
                    <a:lumOff val="25000"/>
                  </a:prstClr>
                </a:solidFill>
              </a:rPr>
              <a:t>給与明細以外にも、賞与明細・源泉徴収票・昇給差額明細書のメール送付が可能です</a:t>
            </a:r>
            <a:endParaRPr kumimoji="0" lang="en-US" altLang="ja-JP" sz="1400" kern="0">
              <a:solidFill>
                <a:prstClr val="black">
                  <a:lumMod val="75000"/>
                  <a:lumOff val="25000"/>
                </a:prstClr>
              </a:solidFill>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8" name="Freeform 364"/>
          <p:cNvSpPr>
            <a:spLocks noEditPoints="1"/>
          </p:cNvSpPr>
          <p:nvPr/>
        </p:nvSpPr>
        <p:spPr bwMode="auto">
          <a:xfrm>
            <a:off x="2071210" y="3456077"/>
            <a:ext cx="833522" cy="86603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9" name="Text Box 26"/>
          <p:cNvSpPr txBox="1">
            <a:spLocks noChangeArrowheads="1"/>
          </p:cNvSpPr>
          <p:nvPr/>
        </p:nvSpPr>
        <p:spPr bwMode="auto">
          <a:xfrm>
            <a:off x="1550110" y="3133703"/>
            <a:ext cx="1905766" cy="323165"/>
          </a:xfrm>
          <a:prstGeom prst="rect">
            <a:avLst/>
          </a:prstGeom>
          <a:noFill/>
          <a:ln w="9525">
            <a:noFill/>
            <a:miter lim="800000"/>
            <a:headEnd/>
            <a:tailEnd/>
          </a:ln>
        </p:spPr>
        <p:txBody>
          <a:bodyPr wrap="square">
            <a:spAutoFit/>
          </a:bodyPr>
          <a:lstStyle/>
          <a:p>
            <a:pPr algn="ctr"/>
            <a:r>
              <a:rPr kumimoji="0" lang="ja-JP" altLang="en-US" sz="1500" b="1">
                <a:solidFill>
                  <a:srgbClr val="EE5500">
                    <a:lumMod val="75000"/>
                  </a:srgbClr>
                </a:solidFill>
                <a:cs typeface="メイリオ" pitchFamily="50" charset="-128"/>
              </a:rPr>
              <a:t>給与システム</a:t>
            </a:r>
            <a:endParaRPr kumimoji="0" lang="en-US" altLang="ja-JP" sz="1500" b="1">
              <a:solidFill>
                <a:srgbClr val="EE5500">
                  <a:lumMod val="75000"/>
                </a:srgbClr>
              </a:solidFill>
              <a:cs typeface="メイリオ" pitchFamily="50" charset="-128"/>
            </a:endParaRPr>
          </a:p>
        </p:txBody>
      </p:sp>
      <p:sp>
        <p:nvSpPr>
          <p:cNvPr id="40" name="Text Box 26"/>
          <p:cNvSpPr txBox="1">
            <a:spLocks noChangeArrowheads="1"/>
          </p:cNvSpPr>
          <p:nvPr/>
        </p:nvSpPr>
        <p:spPr bwMode="auto">
          <a:xfrm>
            <a:off x="1476004" y="2823778"/>
            <a:ext cx="2114373" cy="400110"/>
          </a:xfrm>
          <a:prstGeom prst="rect">
            <a:avLst/>
          </a:prstGeom>
          <a:noFill/>
          <a:ln w="9525">
            <a:noFill/>
            <a:miter lim="800000"/>
            <a:headEnd/>
            <a:tailEnd/>
          </a:ln>
        </p:spPr>
        <p:txBody>
          <a:bodyPr wrap="square">
            <a:spAutoFit/>
          </a:bodyPr>
          <a:lstStyle/>
          <a:p>
            <a:pPr algn="ctr"/>
            <a:r>
              <a:rPr kumimoji="0" lang="en-US" altLang="ja-JP" sz="2000" b="1">
                <a:solidFill>
                  <a:srgbClr val="54C2F0"/>
                </a:solidFill>
                <a:cs typeface="メイリオ" pitchFamily="50" charset="-128"/>
              </a:rPr>
              <a:t>SuperStream</a:t>
            </a:r>
            <a:endParaRPr kumimoji="0" lang="ja-JP" altLang="en-US" sz="2000" b="1">
              <a:solidFill>
                <a:srgbClr val="54C2F0"/>
              </a:solidFill>
              <a:cs typeface="メイリオ" pitchFamily="50" charset="-128"/>
            </a:endParaRPr>
          </a:p>
        </p:txBody>
      </p:sp>
      <p:sp>
        <p:nvSpPr>
          <p:cNvPr id="41" name="右矢印 40"/>
          <p:cNvSpPr/>
          <p:nvPr/>
        </p:nvSpPr>
        <p:spPr>
          <a:xfrm rot="20316575">
            <a:off x="3517432" y="3300167"/>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2" name="グループ化 97"/>
          <p:cNvGrpSpPr/>
          <p:nvPr/>
        </p:nvGrpSpPr>
        <p:grpSpPr>
          <a:xfrm>
            <a:off x="2625367" y="4364938"/>
            <a:ext cx="637827" cy="340995"/>
            <a:chOff x="4726523" y="5229200"/>
            <a:chExt cx="788440" cy="441498"/>
          </a:xfrm>
          <a:solidFill>
            <a:srgbClr val="EE5500">
              <a:lumMod val="60000"/>
              <a:lumOff val="40000"/>
            </a:srgbClr>
          </a:solidFill>
        </p:grpSpPr>
        <p:grpSp>
          <p:nvGrpSpPr>
            <p:cNvPr id="43" name="グループ化 525"/>
            <p:cNvGrpSpPr/>
            <p:nvPr/>
          </p:nvGrpSpPr>
          <p:grpSpPr>
            <a:xfrm>
              <a:off x="5074162" y="5229200"/>
              <a:ext cx="440801" cy="440802"/>
              <a:chOff x="3752906" y="1923678"/>
              <a:chExt cx="381000" cy="381000"/>
            </a:xfrm>
            <a:grpFill/>
          </p:grpSpPr>
          <p:sp>
            <p:nvSpPr>
              <p:cNvPr id="47"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sp>
            <p:nvSpPr>
              <p:cNvPr id="48"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44" name="グループ化 61"/>
            <p:cNvGrpSpPr/>
            <p:nvPr/>
          </p:nvGrpSpPr>
          <p:grpSpPr>
            <a:xfrm>
              <a:off x="4726523" y="5301208"/>
              <a:ext cx="349533" cy="369490"/>
              <a:chOff x="646113" y="649288"/>
              <a:chExt cx="355600" cy="381000"/>
            </a:xfrm>
            <a:grpFill/>
          </p:grpSpPr>
          <p:sp>
            <p:nvSpPr>
              <p:cNvPr id="45"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6"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72" name="Freeform 7"/>
          <p:cNvSpPr>
            <a:spLocks noEditPoints="1"/>
          </p:cNvSpPr>
          <p:nvPr/>
        </p:nvSpPr>
        <p:spPr bwMode="auto">
          <a:xfrm>
            <a:off x="5118068" y="2916017"/>
            <a:ext cx="302915" cy="41742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3" name="Freeform 8"/>
          <p:cNvSpPr>
            <a:spLocks noEditPoints="1"/>
          </p:cNvSpPr>
          <p:nvPr/>
        </p:nvSpPr>
        <p:spPr bwMode="auto">
          <a:xfrm>
            <a:off x="5142406" y="3693647"/>
            <a:ext cx="269262" cy="357673"/>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4" name="Freeform 23"/>
          <p:cNvSpPr>
            <a:spLocks noEditPoints="1"/>
          </p:cNvSpPr>
          <p:nvPr/>
        </p:nvSpPr>
        <p:spPr bwMode="auto">
          <a:xfrm>
            <a:off x="5124306" y="4367741"/>
            <a:ext cx="297123" cy="408984"/>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5" name="右矢印 74"/>
          <p:cNvSpPr/>
          <p:nvPr/>
        </p:nvSpPr>
        <p:spPr>
          <a:xfrm rot="21444864">
            <a:off x="3622644" y="3773494"/>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6" name="右矢印 75"/>
          <p:cNvSpPr/>
          <p:nvPr/>
        </p:nvSpPr>
        <p:spPr>
          <a:xfrm rot="956054">
            <a:off x="3608523" y="4244787"/>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7" name="Freeform 408"/>
          <p:cNvSpPr>
            <a:spLocks noEditPoints="1"/>
          </p:cNvSpPr>
          <p:nvPr/>
        </p:nvSpPr>
        <p:spPr bwMode="auto">
          <a:xfrm>
            <a:off x="4218837" y="3386830"/>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0" name="Freeform 408"/>
          <p:cNvSpPr>
            <a:spLocks noEditPoints="1"/>
          </p:cNvSpPr>
          <p:nvPr/>
        </p:nvSpPr>
        <p:spPr bwMode="auto">
          <a:xfrm>
            <a:off x="4203418" y="3888046"/>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1" name="Freeform 408"/>
          <p:cNvSpPr>
            <a:spLocks noEditPoints="1"/>
          </p:cNvSpPr>
          <p:nvPr/>
        </p:nvSpPr>
        <p:spPr bwMode="auto">
          <a:xfrm>
            <a:off x="4173931" y="4504743"/>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2" name="Freeform 376"/>
          <p:cNvSpPr>
            <a:spLocks/>
          </p:cNvSpPr>
          <p:nvPr/>
        </p:nvSpPr>
        <p:spPr bwMode="auto">
          <a:xfrm>
            <a:off x="4326847" y="4562187"/>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3" name="Freeform 376"/>
          <p:cNvSpPr>
            <a:spLocks/>
          </p:cNvSpPr>
          <p:nvPr/>
        </p:nvSpPr>
        <p:spPr bwMode="auto">
          <a:xfrm>
            <a:off x="4360712" y="3445116"/>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4" name="Freeform 376"/>
          <p:cNvSpPr>
            <a:spLocks/>
          </p:cNvSpPr>
          <p:nvPr/>
        </p:nvSpPr>
        <p:spPr bwMode="auto">
          <a:xfrm>
            <a:off x="4371753" y="3971852"/>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85" name="グループ化 84"/>
          <p:cNvGrpSpPr/>
          <p:nvPr/>
        </p:nvGrpSpPr>
        <p:grpSpPr>
          <a:xfrm>
            <a:off x="5533690" y="3123643"/>
            <a:ext cx="266832" cy="336388"/>
            <a:chOff x="755650" y="3768725"/>
            <a:chExt cx="287338" cy="379413"/>
          </a:xfrm>
        </p:grpSpPr>
        <p:sp>
          <p:nvSpPr>
            <p:cNvPr id="8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91" name="グループ化 90"/>
          <p:cNvGrpSpPr/>
          <p:nvPr/>
        </p:nvGrpSpPr>
        <p:grpSpPr>
          <a:xfrm>
            <a:off x="5533690" y="3739720"/>
            <a:ext cx="266832" cy="336388"/>
            <a:chOff x="755650" y="3768725"/>
            <a:chExt cx="287338" cy="379413"/>
          </a:xfrm>
        </p:grpSpPr>
        <p:sp>
          <p:nvSpPr>
            <p:cNvPr id="92"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3"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4"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5"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6"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97" name="グループ化 96"/>
          <p:cNvGrpSpPr/>
          <p:nvPr/>
        </p:nvGrpSpPr>
        <p:grpSpPr>
          <a:xfrm>
            <a:off x="5533690" y="4488054"/>
            <a:ext cx="266832" cy="336388"/>
            <a:chOff x="755650" y="3768725"/>
            <a:chExt cx="287338" cy="379413"/>
          </a:xfrm>
        </p:grpSpPr>
        <p:sp>
          <p:nvSpPr>
            <p:cNvPr id="9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03" name="テキスト ボックス 102"/>
          <p:cNvSpPr txBox="1"/>
          <p:nvPr/>
        </p:nvSpPr>
        <p:spPr>
          <a:xfrm>
            <a:off x="5399956" y="3467215"/>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給与明細書</a:t>
            </a:r>
          </a:p>
        </p:txBody>
      </p:sp>
      <p:sp>
        <p:nvSpPr>
          <p:cNvPr id="104" name="テキスト ボックス 103"/>
          <p:cNvSpPr txBox="1"/>
          <p:nvPr/>
        </p:nvSpPr>
        <p:spPr>
          <a:xfrm>
            <a:off x="5399956" y="4091261"/>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給与明細書</a:t>
            </a:r>
          </a:p>
        </p:txBody>
      </p:sp>
      <p:sp>
        <p:nvSpPr>
          <p:cNvPr id="105" name="テキスト ボックス 104"/>
          <p:cNvSpPr txBox="1"/>
          <p:nvPr/>
        </p:nvSpPr>
        <p:spPr>
          <a:xfrm>
            <a:off x="5399956" y="4824550"/>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給与明細書</a:t>
            </a:r>
          </a:p>
        </p:txBody>
      </p:sp>
      <p:sp>
        <p:nvSpPr>
          <p:cNvPr id="106" name="Freeform 24"/>
          <p:cNvSpPr>
            <a:spLocks noEditPoints="1"/>
          </p:cNvSpPr>
          <p:nvPr/>
        </p:nvSpPr>
        <p:spPr bwMode="auto">
          <a:xfrm>
            <a:off x="5850950" y="3221827"/>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7" name="Freeform 24"/>
          <p:cNvSpPr>
            <a:spLocks noEditPoints="1"/>
          </p:cNvSpPr>
          <p:nvPr/>
        </p:nvSpPr>
        <p:spPr bwMode="auto">
          <a:xfrm>
            <a:off x="5850950" y="3837904"/>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8" name="Freeform 24"/>
          <p:cNvSpPr>
            <a:spLocks noEditPoints="1"/>
          </p:cNvSpPr>
          <p:nvPr/>
        </p:nvSpPr>
        <p:spPr bwMode="auto">
          <a:xfrm>
            <a:off x="5850950" y="4583949"/>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9" name="テキスト ボックス 108"/>
          <p:cNvSpPr txBox="1"/>
          <p:nvPr/>
        </p:nvSpPr>
        <p:spPr>
          <a:xfrm>
            <a:off x="6228184" y="4568373"/>
            <a:ext cx="1620179" cy="261610"/>
          </a:xfrm>
          <a:prstGeom prst="rect">
            <a:avLst/>
          </a:prstGeom>
          <a:noFill/>
        </p:spPr>
        <p:txBody>
          <a:bodyPr wrap="square" rtlCol="0">
            <a:spAutoFit/>
          </a:bodyPr>
          <a:lstStyle/>
          <a:p>
            <a:r>
              <a:rPr kumimoji="1" lang="ja-JP" altLang="en-US" sz="1100"/>
              <a:t>パート・アルバイト</a:t>
            </a:r>
          </a:p>
        </p:txBody>
      </p:sp>
      <p:sp>
        <p:nvSpPr>
          <p:cNvPr id="110" name="テキスト ボックス 109"/>
          <p:cNvSpPr txBox="1"/>
          <p:nvPr/>
        </p:nvSpPr>
        <p:spPr>
          <a:xfrm>
            <a:off x="6228185" y="3215055"/>
            <a:ext cx="1437142" cy="261610"/>
          </a:xfrm>
          <a:prstGeom prst="rect">
            <a:avLst/>
          </a:prstGeom>
          <a:noFill/>
        </p:spPr>
        <p:txBody>
          <a:bodyPr wrap="square" rtlCol="0">
            <a:spAutoFit/>
          </a:bodyPr>
          <a:lstStyle/>
          <a:p>
            <a:r>
              <a:rPr lang="ja-JP" altLang="en-US" sz="1100"/>
              <a:t>正社員</a:t>
            </a:r>
            <a:endParaRPr kumimoji="1" lang="ja-JP" altLang="en-US" sz="1100"/>
          </a:p>
        </p:txBody>
      </p:sp>
      <p:sp>
        <p:nvSpPr>
          <p:cNvPr id="111" name="テキスト ボックス 110"/>
          <p:cNvSpPr txBox="1"/>
          <p:nvPr/>
        </p:nvSpPr>
        <p:spPr>
          <a:xfrm>
            <a:off x="6228185" y="3829480"/>
            <a:ext cx="1437142" cy="261610"/>
          </a:xfrm>
          <a:prstGeom prst="rect">
            <a:avLst/>
          </a:prstGeom>
          <a:noFill/>
        </p:spPr>
        <p:txBody>
          <a:bodyPr wrap="square" rtlCol="0">
            <a:spAutoFit/>
          </a:bodyPr>
          <a:lstStyle/>
          <a:p>
            <a:r>
              <a:rPr lang="ja-JP" altLang="en-US" sz="1100"/>
              <a:t>嘱託社員</a:t>
            </a:r>
            <a:endParaRPr kumimoji="1" lang="ja-JP" altLang="en-US" sz="1100"/>
          </a:p>
        </p:txBody>
      </p:sp>
    </p:spTree>
    <p:extLst>
      <p:ext uri="{BB962C8B-B14F-4D97-AF65-F5344CB8AC3E}">
        <p14:creationId xmlns:p14="http://schemas.microsoft.com/office/powerpoint/2010/main" val="400163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47"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animBg="1"/>
      <p:bldP spid="75" grpId="0" animBg="1"/>
      <p:bldP spid="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No.31</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給与システムで管理しているデータから様々な条件に合致したデータを抽出できること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99719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lang="en-US" altLang="ja-JP" sz="1400">
                <a:solidFill>
                  <a:prstClr val="black">
                    <a:lumMod val="75000"/>
                    <a:lumOff val="25000"/>
                  </a:prstClr>
                </a:solidFill>
                <a:cs typeface="メイリオ" pitchFamily="50" charset="-128"/>
              </a:rPr>
              <a:t>『</a:t>
            </a:r>
            <a:r>
              <a:rPr lang="ja-JP" altLang="en-US" sz="1400">
                <a:solidFill>
                  <a:prstClr val="black">
                    <a:lumMod val="75000"/>
                    <a:lumOff val="25000"/>
                  </a:prstClr>
                </a:solidFill>
                <a:cs typeface="メイリオ" pitchFamily="50" charset="-128"/>
              </a:rPr>
              <a:t>給与検索データ出力</a:t>
            </a:r>
            <a:r>
              <a:rPr lang="en-US" altLang="ja-JP" sz="1400">
                <a:solidFill>
                  <a:prstClr val="black">
                    <a:lumMod val="75000"/>
                    <a:lumOff val="25000"/>
                  </a:prstClr>
                </a:solidFill>
                <a:cs typeface="メイリオ" pitchFamily="50" charset="-128"/>
              </a:rPr>
              <a:t>』</a:t>
            </a:r>
            <a:r>
              <a:rPr lang="ja-JP" altLang="en-US" sz="1400">
                <a:solidFill>
                  <a:prstClr val="black">
                    <a:lumMod val="75000"/>
                    <a:lumOff val="25000"/>
                  </a:prstClr>
                </a:solidFill>
                <a:cs typeface="メイリオ" pitchFamily="50" charset="-128"/>
              </a:rPr>
              <a:t>機能により、給与に関する任意の情報を</a:t>
            </a:r>
            <a:r>
              <a:rPr lang="en-US" altLang="ja-JP" sz="1400">
                <a:solidFill>
                  <a:prstClr val="black">
                    <a:lumMod val="75000"/>
                    <a:lumOff val="25000"/>
                  </a:prstClr>
                </a:solidFill>
                <a:cs typeface="メイリオ" pitchFamily="50" charset="-128"/>
              </a:rPr>
              <a:t>1</a:t>
            </a:r>
            <a:r>
              <a:rPr lang="ja-JP" altLang="en-US" sz="1400">
                <a:solidFill>
                  <a:prstClr val="black">
                    <a:lumMod val="75000"/>
                    <a:lumOff val="25000"/>
                  </a:prstClr>
                </a:solidFill>
                <a:cs typeface="メイリオ" pitchFamily="50" charset="-128"/>
              </a:rPr>
              <a:t>画面・帳票で確認可能です</a:t>
            </a:r>
            <a:endParaRPr lang="en-US" altLang="ja-JP" sz="1400">
              <a:solidFill>
                <a:prstClr val="black">
                  <a:lumMod val="75000"/>
                  <a:lumOff val="25000"/>
                </a:prstClr>
              </a:solidFill>
              <a:cs typeface="メイリオ" pitchFamily="50" charset="-128"/>
            </a:endParaRPr>
          </a:p>
          <a:p>
            <a:pPr marL="216000" lvl="0" indent="-216000" fontAlgn="ctr">
              <a:spcBef>
                <a:spcPct val="20000"/>
              </a:spcBef>
              <a:buClr>
                <a:srgbClr val="F9BE00">
                  <a:lumMod val="20000"/>
                  <a:lumOff val="80000"/>
                </a:srgbClr>
              </a:buClr>
              <a:buSzPct val="75000"/>
              <a:defRPr/>
            </a:pPr>
            <a:r>
              <a:rPr lang="ja-JP" altLang="en-US" sz="1400">
                <a:solidFill>
                  <a:prstClr val="black">
                    <a:lumMod val="75000"/>
                    <a:lumOff val="25000"/>
                  </a:prstClr>
                </a:solidFill>
                <a:cs typeface="メイリオ" pitchFamily="50" charset="-128"/>
              </a:rPr>
              <a:t>出力結果から</a:t>
            </a:r>
            <a:r>
              <a:rPr lang="en-US" altLang="ja-JP" sz="1400">
                <a:solidFill>
                  <a:prstClr val="black">
                    <a:lumMod val="75000"/>
                    <a:lumOff val="25000"/>
                  </a:prstClr>
                </a:solidFill>
                <a:cs typeface="メイリオ" pitchFamily="50" charset="-128"/>
              </a:rPr>
              <a:t>Excel/Pivot</a:t>
            </a:r>
            <a:r>
              <a:rPr lang="ja-JP" altLang="en-US" sz="1400">
                <a:solidFill>
                  <a:prstClr val="black">
                    <a:lumMod val="75000"/>
                    <a:lumOff val="25000"/>
                  </a:prstClr>
                </a:solidFill>
                <a:cs typeface="メイリオ" pitchFamily="50" charset="-128"/>
              </a:rPr>
              <a:t>レポート、</a:t>
            </a:r>
            <a:r>
              <a:rPr lang="en-US" altLang="ja-JP" sz="1400">
                <a:solidFill>
                  <a:prstClr val="black">
                    <a:lumMod val="75000"/>
                    <a:lumOff val="25000"/>
                  </a:prstClr>
                </a:solidFill>
                <a:cs typeface="メイリオ" pitchFamily="50" charset="-128"/>
              </a:rPr>
              <a:t>Excel</a:t>
            </a:r>
            <a:r>
              <a:rPr lang="ja-JP" altLang="en-US" sz="1400">
                <a:solidFill>
                  <a:prstClr val="black">
                    <a:lumMod val="75000"/>
                    <a:lumOff val="25000"/>
                  </a:prstClr>
                </a:solidFill>
                <a:cs typeface="メイリオ" pitchFamily="50" charset="-128"/>
              </a:rPr>
              <a:t>差込、</a:t>
            </a:r>
            <a:r>
              <a:rPr lang="en-US" altLang="ja-JP" sz="1400" err="1">
                <a:solidFill>
                  <a:prstClr val="black">
                    <a:lumMod val="75000"/>
                    <a:lumOff val="25000"/>
                  </a:prstClr>
                </a:solidFill>
                <a:cs typeface="メイリオ" pitchFamily="50" charset="-128"/>
              </a:rPr>
              <a:t>ReportPlus</a:t>
            </a:r>
            <a:r>
              <a:rPr lang="ja-JP" altLang="en-US" sz="1400">
                <a:solidFill>
                  <a:prstClr val="black">
                    <a:lumMod val="75000"/>
                    <a:lumOff val="25000"/>
                  </a:prstClr>
                </a:solidFill>
                <a:cs typeface="メイリオ" pitchFamily="50" charset="-128"/>
              </a:rPr>
              <a:t>などのデータ集計・加工が可能です</a:t>
            </a:r>
            <a:endParaRPr lang="en-US" altLang="ja-JP" sz="1400">
              <a:solidFill>
                <a:prstClr val="black">
                  <a:lumMod val="75000"/>
                  <a:lumOff val="25000"/>
                </a:prstClr>
              </a:solidFill>
              <a:cs typeface="メイリオ" pitchFamily="50" charset="-128"/>
            </a:endParaRPr>
          </a:p>
          <a:p>
            <a:pPr lvl="0">
              <a:defRPr/>
            </a:pPr>
            <a:endParaRPr kumimoji="0" lang="ja-JP" altLang="en-US" sz="1400" kern="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grpSp>
        <p:nvGrpSpPr>
          <p:cNvPr id="33" name="グループ化 32"/>
          <p:cNvGrpSpPr/>
          <p:nvPr/>
        </p:nvGrpSpPr>
        <p:grpSpPr>
          <a:xfrm>
            <a:off x="549264" y="4403299"/>
            <a:ext cx="1574464" cy="436703"/>
            <a:chOff x="557902" y="2691378"/>
            <a:chExt cx="1764196" cy="646265"/>
          </a:xfrm>
        </p:grpSpPr>
        <p:sp>
          <p:nvSpPr>
            <p:cNvPr id="34" name="フローチャート: 磁気ディスク 33"/>
            <p:cNvSpPr/>
            <p:nvPr/>
          </p:nvSpPr>
          <p:spPr>
            <a:xfrm>
              <a:off x="557902" y="2691378"/>
              <a:ext cx="1764196" cy="646265"/>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5" name="テキスト ボックス 34"/>
            <p:cNvSpPr txBox="1"/>
            <p:nvPr/>
          </p:nvSpPr>
          <p:spPr>
            <a:xfrm>
              <a:off x="755925" y="2994627"/>
              <a:ext cx="1368152" cy="325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a:solidFill>
                    <a:prstClr val="white"/>
                  </a:solidFill>
                  <a:latin typeface="メイリオ"/>
                  <a:ea typeface="メイリオ"/>
                </a:rPr>
                <a:t>社会保険</a:t>
              </a:r>
              <a:endParaRPr kumimoji="1" lang="ja-JP" altLang="en-US" sz="1400" b="0" i="0" u="none" strike="noStrike" kern="1200" cap="none" spc="0" normalizeH="0" baseline="0" noProof="0">
                <a:ln>
                  <a:noFill/>
                </a:ln>
                <a:solidFill>
                  <a:prstClr val="white"/>
                </a:solidFill>
                <a:effectLst/>
                <a:uLnTx/>
                <a:uFillTx/>
                <a:latin typeface="メイリオ"/>
                <a:ea typeface="メイリオ"/>
              </a:endParaRPr>
            </a:p>
          </p:txBody>
        </p:sp>
      </p:grpSp>
      <p:grpSp>
        <p:nvGrpSpPr>
          <p:cNvPr id="36" name="グループ化 35"/>
          <p:cNvGrpSpPr/>
          <p:nvPr/>
        </p:nvGrpSpPr>
        <p:grpSpPr>
          <a:xfrm>
            <a:off x="549264" y="4079264"/>
            <a:ext cx="1574464" cy="436702"/>
            <a:chOff x="557902" y="2691380"/>
            <a:chExt cx="1764196" cy="646265"/>
          </a:xfrm>
        </p:grpSpPr>
        <p:sp>
          <p:nvSpPr>
            <p:cNvPr id="37" name="フローチャート: 磁気ディスク 36"/>
            <p:cNvSpPr/>
            <p:nvPr/>
          </p:nvSpPr>
          <p:spPr>
            <a:xfrm>
              <a:off x="557902" y="2691380"/>
              <a:ext cx="1764196" cy="646265"/>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8" name="テキスト ボックス 37"/>
            <p:cNvSpPr txBox="1"/>
            <p:nvPr/>
          </p:nvSpPr>
          <p:spPr>
            <a:xfrm>
              <a:off x="755925" y="3003322"/>
              <a:ext cx="1368152" cy="325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年末調整</a:t>
              </a:r>
            </a:p>
          </p:txBody>
        </p:sp>
      </p:grpSp>
      <p:grpSp>
        <p:nvGrpSpPr>
          <p:cNvPr id="39" name="グループ化 38"/>
          <p:cNvGrpSpPr/>
          <p:nvPr/>
        </p:nvGrpSpPr>
        <p:grpSpPr>
          <a:xfrm>
            <a:off x="549264" y="3755229"/>
            <a:ext cx="1574464" cy="436703"/>
            <a:chOff x="557902" y="2691377"/>
            <a:chExt cx="1764196" cy="646265"/>
          </a:xfrm>
        </p:grpSpPr>
        <p:sp>
          <p:nvSpPr>
            <p:cNvPr id="40" name="フローチャート: 磁気ディスク 39"/>
            <p:cNvSpPr/>
            <p:nvPr/>
          </p:nvSpPr>
          <p:spPr>
            <a:xfrm>
              <a:off x="557902" y="2691377"/>
              <a:ext cx="1764196" cy="646265"/>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1" name="テキスト ボックス 40"/>
            <p:cNvSpPr txBox="1"/>
            <p:nvPr/>
          </p:nvSpPr>
          <p:spPr>
            <a:xfrm>
              <a:off x="755925" y="3012008"/>
              <a:ext cx="1368152" cy="325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勤怠</a:t>
              </a:r>
            </a:p>
          </p:txBody>
        </p:sp>
      </p:grpSp>
      <p:grpSp>
        <p:nvGrpSpPr>
          <p:cNvPr id="42" name="グループ化 41"/>
          <p:cNvGrpSpPr/>
          <p:nvPr/>
        </p:nvGrpSpPr>
        <p:grpSpPr>
          <a:xfrm>
            <a:off x="549264" y="3431195"/>
            <a:ext cx="1574464" cy="436702"/>
            <a:chOff x="557902" y="2691377"/>
            <a:chExt cx="1764196" cy="646264"/>
          </a:xfrm>
        </p:grpSpPr>
        <p:sp>
          <p:nvSpPr>
            <p:cNvPr id="43" name="フローチャート: 磁気ディスク 42"/>
            <p:cNvSpPr/>
            <p:nvPr/>
          </p:nvSpPr>
          <p:spPr>
            <a:xfrm>
              <a:off x="557902" y="2691377"/>
              <a:ext cx="1764196" cy="646264"/>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4" name="テキスト ボックス 43"/>
            <p:cNvSpPr txBox="1"/>
            <p:nvPr/>
          </p:nvSpPr>
          <p:spPr>
            <a:xfrm>
              <a:off x="755925" y="2993294"/>
              <a:ext cx="1368152" cy="325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賃金</a:t>
              </a:r>
            </a:p>
          </p:txBody>
        </p:sp>
      </p:grpSp>
      <p:sp>
        <p:nvSpPr>
          <p:cNvPr id="45" name="右矢印 44"/>
          <p:cNvSpPr/>
          <p:nvPr/>
        </p:nvSpPr>
        <p:spPr>
          <a:xfrm>
            <a:off x="4262688" y="3804622"/>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46" name="グループ化 45"/>
          <p:cNvGrpSpPr/>
          <p:nvPr/>
        </p:nvGrpSpPr>
        <p:grpSpPr>
          <a:xfrm>
            <a:off x="545547" y="3102336"/>
            <a:ext cx="1574464" cy="436703"/>
            <a:chOff x="557902" y="2691376"/>
            <a:chExt cx="1764196" cy="646264"/>
          </a:xfrm>
        </p:grpSpPr>
        <p:sp>
          <p:nvSpPr>
            <p:cNvPr id="47" name="フローチャート: 磁気ディスク 46"/>
            <p:cNvSpPr/>
            <p:nvPr/>
          </p:nvSpPr>
          <p:spPr>
            <a:xfrm>
              <a:off x="557902" y="2691376"/>
              <a:ext cx="1764196" cy="646264"/>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8" name="テキスト ボックス 47"/>
            <p:cNvSpPr txBox="1"/>
            <p:nvPr/>
          </p:nvSpPr>
          <p:spPr>
            <a:xfrm>
              <a:off x="755925" y="3001987"/>
              <a:ext cx="1368152" cy="3253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社員情報</a:t>
              </a:r>
            </a:p>
          </p:txBody>
        </p:sp>
      </p:grpSp>
      <p:sp>
        <p:nvSpPr>
          <p:cNvPr id="49" name="Freeform 52"/>
          <p:cNvSpPr>
            <a:spLocks noEditPoints="1"/>
          </p:cNvSpPr>
          <p:nvPr/>
        </p:nvSpPr>
        <p:spPr bwMode="auto">
          <a:xfrm>
            <a:off x="3174600" y="3551415"/>
            <a:ext cx="865308" cy="1108567"/>
          </a:xfrm>
          <a:custGeom>
            <a:avLst/>
            <a:gdLst>
              <a:gd name="T0" fmla="*/ 178 w 249"/>
              <a:gd name="T1" fmla="*/ 139 h 319"/>
              <a:gd name="T2" fmla="*/ 52 w 249"/>
              <a:gd name="T3" fmla="*/ 129 h 319"/>
              <a:gd name="T4" fmla="*/ 83 w 249"/>
              <a:gd name="T5" fmla="*/ 97 h 319"/>
              <a:gd name="T6" fmla="*/ 46 w 249"/>
              <a:gd name="T7" fmla="*/ 127 h 319"/>
              <a:gd name="T8" fmla="*/ 2 w 249"/>
              <a:gd name="T9" fmla="*/ 107 h 319"/>
              <a:gd name="T10" fmla="*/ 212 w 249"/>
              <a:gd name="T11" fmla="*/ 102 h 319"/>
              <a:gd name="T12" fmla="*/ 87 w 249"/>
              <a:gd name="T13" fmla="*/ 92 h 319"/>
              <a:gd name="T14" fmla="*/ 118 w 249"/>
              <a:gd name="T15" fmla="*/ 60 h 319"/>
              <a:gd name="T16" fmla="*/ 81 w 249"/>
              <a:gd name="T17" fmla="*/ 90 h 319"/>
              <a:gd name="T18" fmla="*/ 37 w 249"/>
              <a:gd name="T19" fmla="*/ 70 h 319"/>
              <a:gd name="T20" fmla="*/ 247 w 249"/>
              <a:gd name="T21" fmla="*/ 65 h 319"/>
              <a:gd name="T22" fmla="*/ 122 w 249"/>
              <a:gd name="T23" fmla="*/ 55 h 319"/>
              <a:gd name="T24" fmla="*/ 152 w 249"/>
              <a:gd name="T25" fmla="*/ 22 h 319"/>
              <a:gd name="T26" fmla="*/ 116 w 249"/>
              <a:gd name="T27" fmla="*/ 52 h 319"/>
              <a:gd name="T28" fmla="*/ 71 w 249"/>
              <a:gd name="T29" fmla="*/ 33 h 319"/>
              <a:gd name="T30" fmla="*/ 145 w 249"/>
              <a:gd name="T31" fmla="*/ 177 h 319"/>
              <a:gd name="T32" fmla="*/ 100 w 249"/>
              <a:gd name="T33" fmla="*/ 250 h 319"/>
              <a:gd name="T34" fmla="*/ 100 w 249"/>
              <a:gd name="T35" fmla="*/ 207 h 319"/>
              <a:gd name="T36" fmla="*/ 145 w 249"/>
              <a:gd name="T37" fmla="*/ 319 h 319"/>
              <a:gd name="T38" fmla="*/ 100 w 249"/>
              <a:gd name="T39" fmla="*/ 300 h 319"/>
              <a:gd name="T40" fmla="*/ 94 w 249"/>
              <a:gd name="T41" fmla="*/ 154 h 319"/>
              <a:gd name="T42" fmla="*/ 50 w 249"/>
              <a:gd name="T43" fmla="*/ 228 h 319"/>
              <a:gd name="T44" fmla="*/ 50 w 249"/>
              <a:gd name="T45" fmla="*/ 184 h 319"/>
              <a:gd name="T46" fmla="*/ 94 w 249"/>
              <a:gd name="T47" fmla="*/ 297 h 319"/>
              <a:gd name="T48" fmla="*/ 50 w 249"/>
              <a:gd name="T49" fmla="*/ 277 h 319"/>
              <a:gd name="T50" fmla="*/ 44 w 249"/>
              <a:gd name="T51" fmla="*/ 132 h 319"/>
              <a:gd name="T52" fmla="*/ 0 w 249"/>
              <a:gd name="T53" fmla="*/ 205 h 319"/>
              <a:gd name="T54" fmla="*/ 0 w 249"/>
              <a:gd name="T55" fmla="*/ 162 h 319"/>
              <a:gd name="T56" fmla="*/ 44 w 249"/>
              <a:gd name="T57" fmla="*/ 274 h 319"/>
              <a:gd name="T58" fmla="*/ 0 w 249"/>
              <a:gd name="T59" fmla="*/ 255 h 319"/>
              <a:gd name="T60" fmla="*/ 179 w 249"/>
              <a:gd name="T61" fmla="*/ 186 h 319"/>
              <a:gd name="T62" fmla="*/ 151 w 249"/>
              <a:gd name="T63" fmla="*/ 226 h 319"/>
              <a:gd name="T64" fmla="*/ 179 w 249"/>
              <a:gd name="T65" fmla="*/ 195 h 319"/>
              <a:gd name="T66" fmla="*/ 151 w 249"/>
              <a:gd name="T67" fmla="*/ 316 h 319"/>
              <a:gd name="T68" fmla="*/ 151 w 249"/>
              <a:gd name="T69" fmla="*/ 276 h 319"/>
              <a:gd name="T70" fmla="*/ 214 w 249"/>
              <a:gd name="T71" fmla="*/ 150 h 319"/>
              <a:gd name="T72" fmla="*/ 185 w 249"/>
              <a:gd name="T73" fmla="*/ 189 h 319"/>
              <a:gd name="T74" fmla="*/ 214 w 249"/>
              <a:gd name="T75" fmla="*/ 158 h 319"/>
              <a:gd name="T76" fmla="*/ 185 w 249"/>
              <a:gd name="T77" fmla="*/ 279 h 319"/>
              <a:gd name="T78" fmla="*/ 185 w 249"/>
              <a:gd name="T79" fmla="*/ 238 h 319"/>
              <a:gd name="T80" fmla="*/ 249 w 249"/>
              <a:gd name="T81" fmla="*/ 112 h 319"/>
              <a:gd name="T82" fmla="*/ 220 w 249"/>
              <a:gd name="T83" fmla="*/ 152 h 319"/>
              <a:gd name="T84" fmla="*/ 249 w 249"/>
              <a:gd name="T85" fmla="*/ 121 h 319"/>
              <a:gd name="T86" fmla="*/ 220 w 249"/>
              <a:gd name="T87" fmla="*/ 242 h 319"/>
              <a:gd name="T88" fmla="*/ 220 w 249"/>
              <a:gd name="T89" fmla="*/ 20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319">
                <a:moveTo>
                  <a:pt x="103" y="151"/>
                </a:moveTo>
                <a:lnTo>
                  <a:pt x="147" y="171"/>
                </a:lnTo>
                <a:lnTo>
                  <a:pt x="178" y="139"/>
                </a:lnTo>
                <a:lnTo>
                  <a:pt x="133" y="119"/>
                </a:lnTo>
                <a:lnTo>
                  <a:pt x="103" y="151"/>
                </a:lnTo>
                <a:close/>
                <a:moveTo>
                  <a:pt x="52" y="129"/>
                </a:moveTo>
                <a:lnTo>
                  <a:pt x="97" y="149"/>
                </a:lnTo>
                <a:lnTo>
                  <a:pt x="127" y="117"/>
                </a:lnTo>
                <a:lnTo>
                  <a:pt x="83" y="97"/>
                </a:lnTo>
                <a:lnTo>
                  <a:pt x="52" y="129"/>
                </a:lnTo>
                <a:close/>
                <a:moveTo>
                  <a:pt x="2" y="107"/>
                </a:moveTo>
                <a:lnTo>
                  <a:pt x="46" y="127"/>
                </a:lnTo>
                <a:lnTo>
                  <a:pt x="77" y="94"/>
                </a:lnTo>
                <a:lnTo>
                  <a:pt x="32" y="75"/>
                </a:lnTo>
                <a:lnTo>
                  <a:pt x="2" y="107"/>
                </a:lnTo>
                <a:close/>
                <a:moveTo>
                  <a:pt x="137" y="115"/>
                </a:moveTo>
                <a:lnTo>
                  <a:pt x="182" y="135"/>
                </a:lnTo>
                <a:lnTo>
                  <a:pt x="212" y="102"/>
                </a:lnTo>
                <a:lnTo>
                  <a:pt x="168" y="82"/>
                </a:lnTo>
                <a:lnTo>
                  <a:pt x="137" y="115"/>
                </a:lnTo>
                <a:close/>
                <a:moveTo>
                  <a:pt x="87" y="92"/>
                </a:moveTo>
                <a:lnTo>
                  <a:pt x="131" y="112"/>
                </a:lnTo>
                <a:lnTo>
                  <a:pt x="162" y="79"/>
                </a:lnTo>
                <a:lnTo>
                  <a:pt x="118" y="60"/>
                </a:lnTo>
                <a:lnTo>
                  <a:pt x="87" y="92"/>
                </a:lnTo>
                <a:close/>
                <a:moveTo>
                  <a:pt x="37" y="70"/>
                </a:moveTo>
                <a:lnTo>
                  <a:pt x="81" y="90"/>
                </a:lnTo>
                <a:lnTo>
                  <a:pt x="112" y="57"/>
                </a:lnTo>
                <a:lnTo>
                  <a:pt x="67" y="37"/>
                </a:lnTo>
                <a:lnTo>
                  <a:pt x="37" y="70"/>
                </a:lnTo>
                <a:close/>
                <a:moveTo>
                  <a:pt x="172" y="78"/>
                </a:moveTo>
                <a:lnTo>
                  <a:pt x="217" y="97"/>
                </a:lnTo>
                <a:lnTo>
                  <a:pt x="247" y="65"/>
                </a:lnTo>
                <a:lnTo>
                  <a:pt x="203" y="45"/>
                </a:lnTo>
                <a:lnTo>
                  <a:pt x="172" y="78"/>
                </a:lnTo>
                <a:close/>
                <a:moveTo>
                  <a:pt x="122" y="55"/>
                </a:moveTo>
                <a:lnTo>
                  <a:pt x="166" y="75"/>
                </a:lnTo>
                <a:lnTo>
                  <a:pt x="197" y="43"/>
                </a:lnTo>
                <a:lnTo>
                  <a:pt x="152" y="22"/>
                </a:lnTo>
                <a:lnTo>
                  <a:pt x="122" y="55"/>
                </a:lnTo>
                <a:close/>
                <a:moveTo>
                  <a:pt x="71" y="33"/>
                </a:moveTo>
                <a:lnTo>
                  <a:pt x="116" y="52"/>
                </a:lnTo>
                <a:lnTo>
                  <a:pt x="146" y="20"/>
                </a:lnTo>
                <a:lnTo>
                  <a:pt x="102" y="0"/>
                </a:lnTo>
                <a:lnTo>
                  <a:pt x="71" y="33"/>
                </a:lnTo>
                <a:close/>
                <a:moveTo>
                  <a:pt x="100" y="200"/>
                </a:moveTo>
                <a:lnTo>
                  <a:pt x="145" y="220"/>
                </a:lnTo>
                <a:lnTo>
                  <a:pt x="145" y="177"/>
                </a:lnTo>
                <a:lnTo>
                  <a:pt x="100" y="157"/>
                </a:lnTo>
                <a:lnTo>
                  <a:pt x="100" y="200"/>
                </a:lnTo>
                <a:close/>
                <a:moveTo>
                  <a:pt x="100" y="250"/>
                </a:moveTo>
                <a:lnTo>
                  <a:pt x="145" y="270"/>
                </a:lnTo>
                <a:lnTo>
                  <a:pt x="145" y="226"/>
                </a:lnTo>
                <a:lnTo>
                  <a:pt x="100" y="207"/>
                </a:lnTo>
                <a:lnTo>
                  <a:pt x="100" y="250"/>
                </a:lnTo>
                <a:close/>
                <a:moveTo>
                  <a:pt x="100" y="300"/>
                </a:moveTo>
                <a:lnTo>
                  <a:pt x="145" y="319"/>
                </a:lnTo>
                <a:lnTo>
                  <a:pt x="145" y="276"/>
                </a:lnTo>
                <a:lnTo>
                  <a:pt x="100" y="256"/>
                </a:lnTo>
                <a:lnTo>
                  <a:pt x="100" y="300"/>
                </a:lnTo>
                <a:close/>
                <a:moveTo>
                  <a:pt x="50" y="178"/>
                </a:moveTo>
                <a:lnTo>
                  <a:pt x="94" y="198"/>
                </a:lnTo>
                <a:lnTo>
                  <a:pt x="94" y="154"/>
                </a:lnTo>
                <a:lnTo>
                  <a:pt x="50" y="135"/>
                </a:lnTo>
                <a:lnTo>
                  <a:pt x="50" y="178"/>
                </a:lnTo>
                <a:close/>
                <a:moveTo>
                  <a:pt x="50" y="228"/>
                </a:moveTo>
                <a:lnTo>
                  <a:pt x="94" y="247"/>
                </a:lnTo>
                <a:lnTo>
                  <a:pt x="94" y="204"/>
                </a:lnTo>
                <a:lnTo>
                  <a:pt x="50" y="184"/>
                </a:lnTo>
                <a:lnTo>
                  <a:pt x="50" y="228"/>
                </a:lnTo>
                <a:close/>
                <a:moveTo>
                  <a:pt x="50" y="277"/>
                </a:moveTo>
                <a:lnTo>
                  <a:pt x="94" y="297"/>
                </a:lnTo>
                <a:lnTo>
                  <a:pt x="94" y="253"/>
                </a:lnTo>
                <a:lnTo>
                  <a:pt x="50" y="234"/>
                </a:lnTo>
                <a:lnTo>
                  <a:pt x="50" y="277"/>
                </a:lnTo>
                <a:close/>
                <a:moveTo>
                  <a:pt x="0" y="156"/>
                </a:moveTo>
                <a:lnTo>
                  <a:pt x="44" y="175"/>
                </a:lnTo>
                <a:lnTo>
                  <a:pt x="44" y="132"/>
                </a:lnTo>
                <a:lnTo>
                  <a:pt x="0" y="112"/>
                </a:lnTo>
                <a:lnTo>
                  <a:pt x="0" y="156"/>
                </a:lnTo>
                <a:close/>
                <a:moveTo>
                  <a:pt x="0" y="205"/>
                </a:moveTo>
                <a:lnTo>
                  <a:pt x="44" y="225"/>
                </a:lnTo>
                <a:lnTo>
                  <a:pt x="44" y="182"/>
                </a:lnTo>
                <a:lnTo>
                  <a:pt x="0" y="162"/>
                </a:lnTo>
                <a:lnTo>
                  <a:pt x="0" y="205"/>
                </a:lnTo>
                <a:close/>
                <a:moveTo>
                  <a:pt x="0" y="255"/>
                </a:moveTo>
                <a:lnTo>
                  <a:pt x="44" y="274"/>
                </a:lnTo>
                <a:lnTo>
                  <a:pt x="44" y="231"/>
                </a:lnTo>
                <a:lnTo>
                  <a:pt x="0" y="211"/>
                </a:lnTo>
                <a:lnTo>
                  <a:pt x="0" y="255"/>
                </a:lnTo>
                <a:close/>
                <a:moveTo>
                  <a:pt x="151" y="176"/>
                </a:moveTo>
                <a:lnTo>
                  <a:pt x="151" y="217"/>
                </a:lnTo>
                <a:lnTo>
                  <a:pt x="179" y="186"/>
                </a:lnTo>
                <a:lnTo>
                  <a:pt x="179" y="145"/>
                </a:lnTo>
                <a:lnTo>
                  <a:pt x="151" y="176"/>
                </a:lnTo>
                <a:close/>
                <a:moveTo>
                  <a:pt x="151" y="226"/>
                </a:moveTo>
                <a:lnTo>
                  <a:pt x="151" y="267"/>
                </a:lnTo>
                <a:lnTo>
                  <a:pt x="179" y="236"/>
                </a:lnTo>
                <a:lnTo>
                  <a:pt x="179" y="195"/>
                </a:lnTo>
                <a:lnTo>
                  <a:pt x="151" y="226"/>
                </a:lnTo>
                <a:close/>
                <a:moveTo>
                  <a:pt x="151" y="276"/>
                </a:moveTo>
                <a:lnTo>
                  <a:pt x="151" y="316"/>
                </a:lnTo>
                <a:lnTo>
                  <a:pt x="179" y="286"/>
                </a:lnTo>
                <a:lnTo>
                  <a:pt x="179" y="244"/>
                </a:lnTo>
                <a:lnTo>
                  <a:pt x="151" y="276"/>
                </a:lnTo>
                <a:close/>
                <a:moveTo>
                  <a:pt x="185" y="139"/>
                </a:moveTo>
                <a:lnTo>
                  <a:pt x="185" y="180"/>
                </a:lnTo>
                <a:lnTo>
                  <a:pt x="214" y="150"/>
                </a:lnTo>
                <a:lnTo>
                  <a:pt x="214" y="108"/>
                </a:lnTo>
                <a:lnTo>
                  <a:pt x="185" y="139"/>
                </a:lnTo>
                <a:close/>
                <a:moveTo>
                  <a:pt x="185" y="189"/>
                </a:moveTo>
                <a:lnTo>
                  <a:pt x="185" y="229"/>
                </a:lnTo>
                <a:lnTo>
                  <a:pt x="214" y="199"/>
                </a:lnTo>
                <a:lnTo>
                  <a:pt x="214" y="158"/>
                </a:lnTo>
                <a:lnTo>
                  <a:pt x="185" y="189"/>
                </a:lnTo>
                <a:close/>
                <a:moveTo>
                  <a:pt x="185" y="238"/>
                </a:moveTo>
                <a:lnTo>
                  <a:pt x="185" y="279"/>
                </a:lnTo>
                <a:lnTo>
                  <a:pt x="214" y="249"/>
                </a:lnTo>
                <a:lnTo>
                  <a:pt x="214" y="208"/>
                </a:lnTo>
                <a:lnTo>
                  <a:pt x="185" y="238"/>
                </a:lnTo>
                <a:close/>
                <a:moveTo>
                  <a:pt x="220" y="102"/>
                </a:moveTo>
                <a:lnTo>
                  <a:pt x="220" y="143"/>
                </a:lnTo>
                <a:lnTo>
                  <a:pt x="249" y="112"/>
                </a:lnTo>
                <a:lnTo>
                  <a:pt x="249" y="72"/>
                </a:lnTo>
                <a:lnTo>
                  <a:pt x="220" y="102"/>
                </a:lnTo>
                <a:close/>
                <a:moveTo>
                  <a:pt x="220" y="152"/>
                </a:moveTo>
                <a:lnTo>
                  <a:pt x="220" y="193"/>
                </a:lnTo>
                <a:lnTo>
                  <a:pt x="249" y="162"/>
                </a:lnTo>
                <a:lnTo>
                  <a:pt x="249" y="121"/>
                </a:lnTo>
                <a:lnTo>
                  <a:pt x="220" y="152"/>
                </a:lnTo>
                <a:close/>
                <a:moveTo>
                  <a:pt x="220" y="201"/>
                </a:moveTo>
                <a:lnTo>
                  <a:pt x="220" y="242"/>
                </a:lnTo>
                <a:lnTo>
                  <a:pt x="249" y="211"/>
                </a:lnTo>
                <a:lnTo>
                  <a:pt x="249" y="171"/>
                </a:lnTo>
                <a:lnTo>
                  <a:pt x="22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Text Box 26"/>
          <p:cNvSpPr txBox="1">
            <a:spLocks noChangeArrowheads="1"/>
          </p:cNvSpPr>
          <p:nvPr/>
        </p:nvSpPr>
        <p:spPr bwMode="auto">
          <a:xfrm>
            <a:off x="226249" y="2745498"/>
            <a:ext cx="2363650"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err="1">
                <a:ln>
                  <a:noFill/>
                </a:ln>
                <a:solidFill>
                  <a:srgbClr val="54C2F0"/>
                </a:solidFill>
                <a:effectLst/>
                <a:uLnTx/>
                <a:uFillTx/>
                <a:latin typeface="メイリオ"/>
                <a:ea typeface="メイリオ"/>
                <a:cs typeface="メイリオ" pitchFamily="50" charset="-128"/>
              </a:rPr>
              <a:t>SuperStream</a:t>
            </a:r>
            <a:r>
              <a:rPr kumimoji="0" lang="en-US" altLang="ja-JP"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-NX</a:t>
            </a:r>
            <a:endPar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p:txBody>
      </p:sp>
      <p:sp>
        <p:nvSpPr>
          <p:cNvPr id="51" name="右矢印 50"/>
          <p:cNvSpPr/>
          <p:nvPr/>
        </p:nvSpPr>
        <p:spPr>
          <a:xfrm>
            <a:off x="2339752" y="3804622"/>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2" name="Freeform 380"/>
          <p:cNvSpPr>
            <a:spLocks noEditPoints="1"/>
          </p:cNvSpPr>
          <p:nvPr/>
        </p:nvSpPr>
        <p:spPr bwMode="auto">
          <a:xfrm>
            <a:off x="3133099" y="3192265"/>
            <a:ext cx="243953" cy="200902"/>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テキスト ボックス 52"/>
          <p:cNvSpPr txBox="1"/>
          <p:nvPr/>
        </p:nvSpPr>
        <p:spPr>
          <a:xfrm>
            <a:off x="3331386" y="3143218"/>
            <a:ext cx="77990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8CCF"/>
                </a:solidFill>
                <a:effectLst/>
                <a:uLnTx/>
                <a:uFillTx/>
                <a:latin typeface="メイリオ"/>
                <a:ea typeface="メイリオ"/>
                <a:cs typeface="+mn-cs"/>
              </a:rPr>
              <a:t>連結</a:t>
            </a:r>
          </a:p>
        </p:txBody>
      </p:sp>
      <p:pic>
        <p:nvPicPr>
          <p:cNvPr id="54" name="図 53"/>
          <p:cNvPicPr>
            <a:picLocks noChangeAspect="1"/>
          </p:cNvPicPr>
          <p:nvPr/>
        </p:nvPicPr>
        <p:blipFill>
          <a:blip r:embed="rId3"/>
          <a:stretch>
            <a:fillRect/>
          </a:stretch>
        </p:blipFill>
        <p:spPr>
          <a:xfrm>
            <a:off x="5090780" y="2764516"/>
            <a:ext cx="2098259" cy="1311412"/>
          </a:xfrm>
          <a:prstGeom prst="rect">
            <a:avLst/>
          </a:prstGeom>
        </p:spPr>
      </p:pic>
      <p:pic>
        <p:nvPicPr>
          <p:cNvPr id="55" name="図 54"/>
          <p:cNvPicPr>
            <a:picLocks noChangeAspect="1"/>
          </p:cNvPicPr>
          <p:nvPr/>
        </p:nvPicPr>
        <p:blipFill>
          <a:blip r:embed="rId4"/>
          <a:stretch>
            <a:fillRect/>
          </a:stretch>
        </p:blipFill>
        <p:spPr>
          <a:xfrm>
            <a:off x="5743549" y="3312227"/>
            <a:ext cx="2098259" cy="1172085"/>
          </a:xfrm>
          <a:prstGeom prst="rect">
            <a:avLst/>
          </a:prstGeom>
        </p:spPr>
      </p:pic>
      <p:pic>
        <p:nvPicPr>
          <p:cNvPr id="5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642" y="3867897"/>
            <a:ext cx="2098259" cy="117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84067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No.32</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a:spcBef>
                <a:spcPct val="0"/>
              </a:spcBef>
              <a:defRPr/>
            </a:pPr>
            <a:r>
              <a:rPr kumimoji="0" lang="ja-JP" altLang="en-US" sz="1400" kern="0">
                <a:solidFill>
                  <a:sysClr val="windowText" lastClr="000000">
                    <a:lumMod val="75000"/>
                    <a:lumOff val="25000"/>
                  </a:sysClr>
                </a:solidFill>
              </a:rPr>
              <a:t>項目別に給与の前月差異対象者を抽出できること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8175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lang="ja-JP" altLang="en-US" sz="1400">
                <a:solidFill>
                  <a:prstClr val="black">
                    <a:lumMod val="75000"/>
                    <a:lumOff val="25000"/>
                  </a:prstClr>
                </a:solidFill>
                <a:cs typeface="メイリオ" pitchFamily="50" charset="-128"/>
              </a:rPr>
              <a:t>給与比較チェックリストを利用頂く事で、項目別の前月差異が把握できます</a:t>
            </a:r>
            <a:endParaRPr lang="en-US" altLang="ja-JP" sz="1400">
              <a:solidFill>
                <a:prstClr val="black">
                  <a:lumMod val="75000"/>
                  <a:lumOff val="25000"/>
                </a:prstClr>
              </a:solidFill>
              <a:cs typeface="メイリオ" pitchFamily="50" charset="-128"/>
            </a:endParaRPr>
          </a:p>
          <a:p>
            <a:pPr marL="216000" lvl="0" indent="-216000" fontAlgn="ctr">
              <a:spcBef>
                <a:spcPct val="20000"/>
              </a:spcBef>
              <a:buClr>
                <a:srgbClr val="F9BE00">
                  <a:lumMod val="20000"/>
                  <a:lumOff val="80000"/>
                </a:srgbClr>
              </a:buClr>
              <a:buSzPct val="75000"/>
              <a:defRPr/>
            </a:pPr>
            <a:r>
              <a:rPr lang="ja-JP" altLang="en-US" sz="1400">
                <a:solidFill>
                  <a:prstClr val="black">
                    <a:lumMod val="75000"/>
                    <a:lumOff val="25000"/>
                  </a:prstClr>
                </a:solidFill>
                <a:cs typeface="メイリオ" pitchFamily="50" charset="-128"/>
              </a:rPr>
              <a:t>チェックリストへの出力項目は、任意にパターン化ができる為、計算過程の項目単位に確認できます</a:t>
            </a:r>
            <a:endParaRPr lang="en-US" altLang="ja-JP" sz="140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69" name="Freeform 330"/>
          <p:cNvSpPr>
            <a:spLocks noEditPoints="1"/>
          </p:cNvSpPr>
          <p:nvPr/>
        </p:nvSpPr>
        <p:spPr bwMode="auto">
          <a:xfrm>
            <a:off x="459490" y="3956742"/>
            <a:ext cx="324036" cy="50405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170" name="グループ化 525"/>
          <p:cNvGrpSpPr/>
          <p:nvPr/>
        </p:nvGrpSpPr>
        <p:grpSpPr>
          <a:xfrm>
            <a:off x="891538" y="4028750"/>
            <a:ext cx="540060" cy="504056"/>
            <a:chOff x="3784104" y="1923678"/>
            <a:chExt cx="381000" cy="381000"/>
          </a:xfrm>
          <a:solidFill>
            <a:schemeClr val="accent2"/>
          </a:solidFill>
        </p:grpSpPr>
        <p:sp>
          <p:nvSpPr>
            <p:cNvPr id="17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73" name="メモ 172"/>
          <p:cNvSpPr/>
          <p:nvPr/>
        </p:nvSpPr>
        <p:spPr>
          <a:xfrm>
            <a:off x="4031472" y="3740717"/>
            <a:ext cx="2376264" cy="1260139"/>
          </a:xfrm>
          <a:prstGeom prst="foldedCorner">
            <a:avLst>
              <a:gd name="adj" fmla="val 1366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74" name="コンテンツ プレースホルダ 6"/>
          <p:cNvSpPr txBox="1">
            <a:spLocks/>
          </p:cNvSpPr>
          <p:nvPr/>
        </p:nvSpPr>
        <p:spPr>
          <a:xfrm>
            <a:off x="4079576" y="3845678"/>
            <a:ext cx="2448272" cy="1260140"/>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社員名　　給与項目　  前月差異</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山田 太郎　　基本給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15,000</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円</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田中 一郎　　役職給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10,000</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円</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鈴木 次郎　　職能給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12,000</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円</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岡田 花子　　基本給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11,000</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円</a:t>
            </a:r>
            <a:endPar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a:t>
            </a:r>
            <a:r>
              <a:rPr kumimoji="1" lang="ja-JP" altLang="en-US"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                 ・    </a:t>
            </a:r>
            <a:r>
              <a:rPr kumimoji="1" lang="en-US" altLang="ja-JP" sz="1100" b="0"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 </a:t>
            </a:r>
          </a:p>
        </p:txBody>
      </p:sp>
      <p:sp>
        <p:nvSpPr>
          <p:cNvPr id="175" name="テキスト ボックス 174"/>
          <p:cNvSpPr txBox="1"/>
          <p:nvPr/>
        </p:nvSpPr>
        <p:spPr>
          <a:xfrm>
            <a:off x="3816460" y="2727484"/>
            <a:ext cx="489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給与比較チェックリスト</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77" name="コンテンツ プレースホルダ 6"/>
          <p:cNvSpPr txBox="1">
            <a:spLocks/>
          </p:cNvSpPr>
          <p:nvPr/>
        </p:nvSpPr>
        <p:spPr>
          <a:xfrm>
            <a:off x="3995468" y="3056954"/>
            <a:ext cx="4608512" cy="597039"/>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当月と指定した支給月の支給差額を比較し、指定した異常値がある</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srgbClr val="54C2F0"/>
                </a:solidFill>
                <a:effectLst/>
                <a:uLnTx/>
                <a:uFillTx/>
                <a:latin typeface="メイリオ"/>
                <a:ea typeface="メイリオ"/>
                <a:cs typeface="メイリオ" pitchFamily="50" charset="-128"/>
              </a:rPr>
              <a:t>ものだけチェックリストとして抽出</a:t>
            </a:r>
            <a:endParaRPr kumimoji="1" lang="en-US" altLang="ja-JP" sz="1200" b="1" i="0" u="none" strike="noStrike" kern="1200" cap="none" spc="0" normalizeH="0" baseline="0" noProof="0">
              <a:ln>
                <a:noFill/>
              </a:ln>
              <a:solidFill>
                <a:srgbClr val="54C2F0"/>
              </a:solidFill>
              <a:effectLst/>
              <a:uLnTx/>
              <a:uFillTx/>
              <a:latin typeface="メイリオ"/>
              <a:ea typeface="メイリオ"/>
              <a:cs typeface="メイリオ" pitchFamily="50" charset="-128"/>
            </a:endParaRPr>
          </a:p>
        </p:txBody>
      </p:sp>
      <p:sp>
        <p:nvSpPr>
          <p:cNvPr id="178" name="コンテンツ プレースホルダ 6"/>
          <p:cNvSpPr txBox="1">
            <a:spLocks/>
          </p:cNvSpPr>
          <p:nvPr/>
        </p:nvSpPr>
        <p:spPr>
          <a:xfrm>
            <a:off x="3846164" y="3532165"/>
            <a:ext cx="2664296" cy="360040"/>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出力例（前月差異</a:t>
            </a:r>
            <a:r>
              <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1</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万円以上）</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79" name="Freeform 418"/>
          <p:cNvSpPr>
            <a:spLocks noEditPoints="1"/>
          </p:cNvSpPr>
          <p:nvPr/>
        </p:nvSpPr>
        <p:spPr bwMode="auto">
          <a:xfrm>
            <a:off x="783526" y="2919231"/>
            <a:ext cx="576064" cy="43204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80" name="テキスト ボックス 179"/>
          <p:cNvSpPr txBox="1"/>
          <p:nvPr/>
        </p:nvSpPr>
        <p:spPr>
          <a:xfrm>
            <a:off x="563216" y="3404681"/>
            <a:ext cx="13681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effectLst/>
                <a:uLnTx/>
                <a:uFillTx/>
                <a:latin typeface="メイリオ"/>
                <a:ea typeface="メイリオ"/>
                <a:cs typeface="+mn-cs"/>
              </a:rPr>
              <a:t>外部からの</a:t>
            </a:r>
            <a:endParaRPr kumimoji="1" lang="en-US" altLang="ja-JP" sz="1200" b="0" i="0" u="none" strike="noStrike" kern="1200" cap="none" spc="0" normalizeH="0" baseline="0" noProof="0">
              <a:ln>
                <a:noFill/>
              </a:ln>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effectLst/>
                <a:uLnTx/>
                <a:uFillTx/>
                <a:latin typeface="メイリオ"/>
                <a:ea typeface="メイリオ"/>
                <a:cs typeface="+mn-cs"/>
              </a:rPr>
              <a:t>取込データ</a:t>
            </a:r>
          </a:p>
        </p:txBody>
      </p:sp>
      <p:sp>
        <p:nvSpPr>
          <p:cNvPr id="181" name="テキスト ボックス 180"/>
          <p:cNvSpPr txBox="1"/>
          <p:nvPr/>
        </p:nvSpPr>
        <p:spPr>
          <a:xfrm>
            <a:off x="258908" y="4547141"/>
            <a:ext cx="13681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effectLst/>
                <a:uLnTx/>
                <a:uFillTx/>
                <a:latin typeface="メイリオ"/>
                <a:ea typeface="メイリオ"/>
                <a:cs typeface="+mn-cs"/>
              </a:rPr>
              <a:t>画面入力データ</a:t>
            </a:r>
          </a:p>
        </p:txBody>
      </p:sp>
      <p:sp>
        <p:nvSpPr>
          <p:cNvPr id="182" name="Freeform 401"/>
          <p:cNvSpPr>
            <a:spLocks noEditPoints="1"/>
          </p:cNvSpPr>
          <p:nvPr/>
        </p:nvSpPr>
        <p:spPr bwMode="auto">
          <a:xfrm rot="1812984">
            <a:off x="1682190" y="3061972"/>
            <a:ext cx="473014"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3" name="Freeform 401"/>
          <p:cNvSpPr>
            <a:spLocks noEditPoints="1"/>
          </p:cNvSpPr>
          <p:nvPr/>
        </p:nvSpPr>
        <p:spPr bwMode="auto">
          <a:xfrm rot="20061303">
            <a:off x="1742355" y="3859093"/>
            <a:ext cx="463098" cy="5040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4" name="Freeform 324"/>
          <p:cNvSpPr>
            <a:spLocks noEditPoints="1"/>
          </p:cNvSpPr>
          <p:nvPr/>
        </p:nvSpPr>
        <p:spPr bwMode="auto">
          <a:xfrm>
            <a:off x="2519304" y="3363837"/>
            <a:ext cx="532246" cy="560549"/>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85" name="テキスト ボックス 184"/>
          <p:cNvSpPr txBox="1"/>
          <p:nvPr/>
        </p:nvSpPr>
        <p:spPr>
          <a:xfrm>
            <a:off x="2375994" y="3956742"/>
            <a:ext cx="13321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effectLst/>
                <a:uLnTx/>
                <a:uFillTx/>
                <a:latin typeface="メイリオ"/>
                <a:ea typeface="メイリオ"/>
                <a:cs typeface="+mn-cs"/>
              </a:rPr>
              <a:t>給与計算</a:t>
            </a:r>
          </a:p>
        </p:txBody>
      </p:sp>
      <p:sp>
        <p:nvSpPr>
          <p:cNvPr id="186" name="Freeform 401"/>
          <p:cNvSpPr>
            <a:spLocks noEditPoints="1"/>
          </p:cNvSpPr>
          <p:nvPr/>
        </p:nvSpPr>
        <p:spPr bwMode="auto">
          <a:xfrm>
            <a:off x="3159562" y="3384096"/>
            <a:ext cx="494478" cy="443081"/>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7" name="角丸四角形 186"/>
          <p:cNvSpPr/>
          <p:nvPr/>
        </p:nvSpPr>
        <p:spPr>
          <a:xfrm>
            <a:off x="6551752" y="3740716"/>
            <a:ext cx="2124236" cy="115212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メイリオ"/>
                <a:ea typeface="メイリオ"/>
                <a:cs typeface="+mn-cs"/>
              </a:rPr>
              <a:t>出力パターン設定例</a:t>
            </a:r>
            <a:endParaRPr kumimoji="1" lang="en-US" altLang="ja-JP" sz="1400" b="1"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1.</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計算過程項目のみ</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2.</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時間外項目のみ</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3.</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給与明細項目のみ</a:t>
            </a:r>
          </a:p>
        </p:txBody>
      </p:sp>
      <p:sp>
        <p:nvSpPr>
          <p:cNvPr id="188" name="正方形/長方形 187"/>
          <p:cNvSpPr/>
          <p:nvPr/>
        </p:nvSpPr>
        <p:spPr>
          <a:xfrm>
            <a:off x="3815448" y="2727484"/>
            <a:ext cx="4896544" cy="23220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8"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838317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No.33</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介護保険（社員自身・家族分）は生年月日より自動にて算出できること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給与計算時に社員およびその扶養家族の年齢から介護保険の対象</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非対象を自動判定します</a:t>
            </a:r>
          </a:p>
          <a:p>
            <a:pPr lvl="0">
              <a:defRPr/>
            </a:pPr>
            <a:r>
              <a:rPr kumimoji="0" lang="en-US" altLang="ja-JP" sz="1400" kern="0">
                <a:solidFill>
                  <a:prstClr val="black">
                    <a:lumMod val="75000"/>
                    <a:lumOff val="25000"/>
                  </a:prstClr>
                </a:solidFill>
                <a:cs typeface="メイリオ" pitchFamily="50" charset="-128"/>
              </a:rPr>
              <a:t>40</a:t>
            </a:r>
            <a:r>
              <a:rPr kumimoji="0" lang="ja-JP" altLang="en-US" sz="1400" kern="0">
                <a:solidFill>
                  <a:prstClr val="black">
                    <a:lumMod val="75000"/>
                    <a:lumOff val="25000"/>
                  </a:prstClr>
                </a:solidFill>
                <a:cs typeface="メイリオ" pitchFamily="50" charset="-128"/>
              </a:rPr>
              <a:t>歳到達月に賞与の支払いがあった場合の制御（徴収しない）が自動化可能です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45" name="角丸四角形 144"/>
          <p:cNvSpPr/>
          <p:nvPr/>
        </p:nvSpPr>
        <p:spPr>
          <a:xfrm>
            <a:off x="2519772" y="2787529"/>
            <a:ext cx="1836000" cy="2016469"/>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6" name="テキスト ボックス 145"/>
          <p:cNvSpPr txBox="1"/>
          <p:nvPr/>
        </p:nvSpPr>
        <p:spPr>
          <a:xfrm>
            <a:off x="2519772" y="2787529"/>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社員・家族</a:t>
            </a:r>
          </a:p>
        </p:txBody>
      </p:sp>
      <p:sp>
        <p:nvSpPr>
          <p:cNvPr id="147" name="角丸四角形 146"/>
          <p:cNvSpPr/>
          <p:nvPr/>
        </p:nvSpPr>
        <p:spPr>
          <a:xfrm>
            <a:off x="251520" y="2787529"/>
            <a:ext cx="1836000" cy="2016469"/>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8" name="テキスト ボックス 147"/>
          <p:cNvSpPr txBox="1"/>
          <p:nvPr/>
        </p:nvSpPr>
        <p:spPr>
          <a:xfrm>
            <a:off x="251520" y="2787529"/>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給与計算</a:t>
            </a:r>
          </a:p>
        </p:txBody>
      </p:sp>
      <p:sp>
        <p:nvSpPr>
          <p:cNvPr id="149" name="Freeform 380"/>
          <p:cNvSpPr>
            <a:spLocks noEditPoints="1"/>
          </p:cNvSpPr>
          <p:nvPr/>
        </p:nvSpPr>
        <p:spPr bwMode="auto">
          <a:xfrm>
            <a:off x="287524" y="2815062"/>
            <a:ext cx="360040" cy="296503"/>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0" name="コンテンツ プレースホルダ 6"/>
          <p:cNvSpPr txBox="1">
            <a:spLocks/>
          </p:cNvSpPr>
          <p:nvPr/>
        </p:nvSpPr>
        <p:spPr>
          <a:xfrm>
            <a:off x="281810" y="3661216"/>
            <a:ext cx="1914028" cy="412728"/>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月例の給与計算処理を</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実行</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51" name="Freeform 330"/>
          <p:cNvSpPr>
            <a:spLocks noEditPoints="1"/>
          </p:cNvSpPr>
          <p:nvPr/>
        </p:nvSpPr>
        <p:spPr bwMode="auto">
          <a:xfrm>
            <a:off x="2591780" y="2787529"/>
            <a:ext cx="221709" cy="32403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2" name="コンテンツ プレースホルダ 6"/>
          <p:cNvSpPr txBox="1">
            <a:spLocks/>
          </p:cNvSpPr>
          <p:nvPr/>
        </p:nvSpPr>
        <p:spPr>
          <a:xfrm>
            <a:off x="2586066" y="3615621"/>
            <a:ext cx="1764196" cy="878296"/>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社員・扶養家族の年齢を</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チェックし、介護保険の</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対象者かどうかを自判定</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53" name="右矢印 152"/>
          <p:cNvSpPr/>
          <p:nvPr/>
        </p:nvSpPr>
        <p:spPr>
          <a:xfrm>
            <a:off x="2123666" y="3710664"/>
            <a:ext cx="360000" cy="252028"/>
          </a:xfrm>
          <a:prstGeom prst="rightArrow">
            <a:avLst/>
          </a:prstGeom>
          <a:solidFill>
            <a:srgbClr val="EE5500"/>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4" name="右矢印 153"/>
          <p:cNvSpPr/>
          <p:nvPr/>
        </p:nvSpPr>
        <p:spPr>
          <a:xfrm>
            <a:off x="4372194" y="3237701"/>
            <a:ext cx="360000" cy="252028"/>
          </a:xfrm>
          <a:prstGeom prst="rightArrow">
            <a:avLst/>
          </a:prstGeom>
          <a:solidFill>
            <a:srgbClr val="EE5500"/>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5" name="右矢印 154"/>
          <p:cNvSpPr/>
          <p:nvPr/>
        </p:nvSpPr>
        <p:spPr>
          <a:xfrm>
            <a:off x="4396568" y="4299697"/>
            <a:ext cx="360000" cy="252028"/>
          </a:xfrm>
          <a:prstGeom prst="rightArrow">
            <a:avLst/>
          </a:prstGeom>
          <a:solidFill>
            <a:srgbClr val="EE5500"/>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6" name="角丸四角形 155"/>
          <p:cNvSpPr/>
          <p:nvPr/>
        </p:nvSpPr>
        <p:spPr>
          <a:xfrm>
            <a:off x="4788024" y="3064587"/>
            <a:ext cx="1836000" cy="606639"/>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7" name="テキスト ボックス 156"/>
          <p:cNvSpPr txBox="1"/>
          <p:nvPr/>
        </p:nvSpPr>
        <p:spPr>
          <a:xfrm>
            <a:off x="4788024" y="2787529"/>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40</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歳以上</a:t>
            </a:r>
          </a:p>
        </p:txBody>
      </p:sp>
      <p:sp>
        <p:nvSpPr>
          <p:cNvPr id="158" name="Freeform 330"/>
          <p:cNvSpPr>
            <a:spLocks noEditPoints="1"/>
          </p:cNvSpPr>
          <p:nvPr/>
        </p:nvSpPr>
        <p:spPr bwMode="auto">
          <a:xfrm>
            <a:off x="4860032" y="2787529"/>
            <a:ext cx="221709" cy="32403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9" name="角丸四角形 158"/>
          <p:cNvSpPr/>
          <p:nvPr/>
        </p:nvSpPr>
        <p:spPr>
          <a:xfrm>
            <a:off x="4788024" y="4197114"/>
            <a:ext cx="1836000" cy="606639"/>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0" name="テキスト ボックス 159"/>
          <p:cNvSpPr txBox="1"/>
          <p:nvPr/>
        </p:nvSpPr>
        <p:spPr>
          <a:xfrm>
            <a:off x="4788024" y="3920056"/>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40</a:t>
            </a: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歳未満</a:t>
            </a:r>
          </a:p>
        </p:txBody>
      </p:sp>
      <p:sp>
        <p:nvSpPr>
          <p:cNvPr id="161" name="Freeform 330"/>
          <p:cNvSpPr>
            <a:spLocks noEditPoints="1"/>
          </p:cNvSpPr>
          <p:nvPr/>
        </p:nvSpPr>
        <p:spPr bwMode="auto">
          <a:xfrm>
            <a:off x="4860032" y="3975661"/>
            <a:ext cx="221709" cy="32403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2" name="コンテンツ プレースホルダ 6"/>
          <p:cNvSpPr txBox="1">
            <a:spLocks/>
          </p:cNvSpPr>
          <p:nvPr/>
        </p:nvSpPr>
        <p:spPr>
          <a:xfrm>
            <a:off x="4860032" y="3291585"/>
            <a:ext cx="1836204" cy="648072"/>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介護保険料を徴収する</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63" name="コンテンツ プレースホルダ 6"/>
          <p:cNvSpPr txBox="1">
            <a:spLocks/>
          </p:cNvSpPr>
          <p:nvPr/>
        </p:nvSpPr>
        <p:spPr>
          <a:xfrm>
            <a:off x="4860032" y="4413138"/>
            <a:ext cx="2124032" cy="648072"/>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介護保険料を徴収しない</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64" name="角丸四角形 163"/>
          <p:cNvSpPr/>
          <p:nvPr/>
        </p:nvSpPr>
        <p:spPr>
          <a:xfrm>
            <a:off x="7056276" y="2787673"/>
            <a:ext cx="1836000" cy="2016325"/>
          </a:xfrm>
          <a:prstGeom prst="roundRect">
            <a:avLst>
              <a:gd name="adj" fmla="val 0"/>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5" name="テキスト ボックス 164"/>
          <p:cNvSpPr txBox="1"/>
          <p:nvPr/>
        </p:nvSpPr>
        <p:spPr>
          <a:xfrm>
            <a:off x="7056276" y="2787673"/>
            <a:ext cx="183600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給与明細</a:t>
            </a:r>
          </a:p>
        </p:txBody>
      </p:sp>
      <p:sp>
        <p:nvSpPr>
          <p:cNvPr id="166" name="コンテンツ プレースホルダ 6"/>
          <p:cNvSpPr txBox="1">
            <a:spLocks/>
          </p:cNvSpPr>
          <p:nvPr/>
        </p:nvSpPr>
        <p:spPr>
          <a:xfrm>
            <a:off x="7128182" y="3507681"/>
            <a:ext cx="1692188" cy="997340"/>
          </a:xfrm>
          <a:prstGeom prst="rect">
            <a:avLst/>
          </a:prstGeom>
        </p:spPr>
        <p:txBody>
          <a:bodyPr vert="horz" lIns="0" tIns="0" rIns="0" bIns="0" rtlCol="0">
            <a:normAutofit/>
          </a:bodyPr>
          <a:lstStyle/>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介護保険料初回徴収対象</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者には当月より介護保険</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徴収となったことをお知</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a:p>
            <a:pPr marL="216000" marR="0" lvl="0" indent="-216000" algn="l" defTabSz="914400" rtl="0" eaLnBrk="1" fontAlgn="ctr" latinLnBrk="0" hangingPunct="1">
              <a:lnSpc>
                <a:spcPct val="100000"/>
              </a:lnSpc>
              <a:spcBef>
                <a:spcPct val="20000"/>
              </a:spcBef>
              <a:spcAft>
                <a:spcPts val="0"/>
              </a:spcAft>
              <a:buClr>
                <a:srgbClr val="F9BE00">
                  <a:lumMod val="20000"/>
                  <a:lumOff val="80000"/>
                </a:srgbClr>
              </a:buClr>
              <a:buSzPct val="75000"/>
              <a:buFontTx/>
              <a:buNone/>
              <a:tabLst/>
              <a:defRPr/>
            </a:pPr>
            <a:r>
              <a:rPr kumimoji="1" lang="ja-JP" altLang="en-US" sz="1200" b="1" i="0" u="none" strike="noStrike" kern="1200" cap="none" spc="0" normalizeH="0" baseline="0" noProof="0" err="1">
                <a:ln>
                  <a:noFill/>
                </a:ln>
                <a:solidFill>
                  <a:prstClr val="black">
                    <a:lumMod val="50000"/>
                    <a:lumOff val="50000"/>
                  </a:prstClr>
                </a:solidFill>
                <a:effectLst/>
                <a:uLnTx/>
                <a:uFillTx/>
                <a:latin typeface="メイリオ"/>
                <a:ea typeface="メイリオ"/>
                <a:cs typeface="メイリオ" pitchFamily="50" charset="-128"/>
              </a:rPr>
              <a:t>らせ</a:t>
            </a:r>
            <a:r>
              <a:rPr kumimoji="1" lang="ja-JP" altLang="en-US"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rPr>
              <a:t>情報として出力</a:t>
            </a:r>
            <a:endParaRPr kumimoji="1" lang="en-US" altLang="ja-JP" sz="1200" b="1" i="0" u="none" strike="noStrike" kern="1200" cap="none" spc="0" normalizeH="0" baseline="0" noProof="0">
              <a:ln>
                <a:noFill/>
              </a:ln>
              <a:solidFill>
                <a:prstClr val="black">
                  <a:lumMod val="50000"/>
                  <a:lumOff val="50000"/>
                </a:prstClr>
              </a:solidFill>
              <a:effectLst/>
              <a:uLnTx/>
              <a:uFillTx/>
              <a:latin typeface="メイリオ"/>
              <a:ea typeface="メイリオ"/>
              <a:cs typeface="メイリオ" pitchFamily="50" charset="-128"/>
            </a:endParaRPr>
          </a:p>
        </p:txBody>
      </p:sp>
      <p:sp>
        <p:nvSpPr>
          <p:cNvPr id="167" name="Freeform 393"/>
          <p:cNvSpPr>
            <a:spLocks noEditPoints="1"/>
          </p:cNvSpPr>
          <p:nvPr/>
        </p:nvSpPr>
        <p:spPr bwMode="auto">
          <a:xfrm>
            <a:off x="7092280" y="2787529"/>
            <a:ext cx="252028" cy="30005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メイリオ"/>
              <a:ea typeface="ＭＳ Ｐゴシック" pitchFamily="50" charset="-128"/>
              <a:cs typeface="+mn-cs"/>
            </a:endParaRPr>
          </a:p>
        </p:txBody>
      </p:sp>
      <p:sp>
        <p:nvSpPr>
          <p:cNvPr id="168" name="右矢印 167"/>
          <p:cNvSpPr/>
          <p:nvPr/>
        </p:nvSpPr>
        <p:spPr>
          <a:xfrm>
            <a:off x="6660170" y="3687629"/>
            <a:ext cx="360000" cy="252028"/>
          </a:xfrm>
          <a:prstGeom prst="rightArrow">
            <a:avLst/>
          </a:prstGeom>
          <a:solidFill>
            <a:srgbClr val="EE5500"/>
          </a:solid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3"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904151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3" name="フッター プレースホルダー 2"/>
          <p:cNvSpPr>
            <a:spLocks noGrp="1"/>
          </p:cNvSpPr>
          <p:nvPr>
            <p:ph type="ftr" sz="quarter" idx="3"/>
          </p:nvPr>
        </p:nvSpPr>
        <p:spPr>
          <a:xfrm>
            <a:off x="252000" y="4535956"/>
            <a:ext cx="2160000" cy="135000"/>
          </a:xfrm>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No.34</a:t>
            </a:r>
            <a:br>
              <a:rPr lang="en-US" altLang="ja-JP">
                <a:solidFill>
                  <a:srgbClr val="EE7B48"/>
                </a:solidFill>
              </a:rPr>
            </a:br>
            <a:r>
              <a:rPr lang="ja-JP" altLang="en-US" sz="1800">
                <a:solidFill>
                  <a:srgbClr val="EE7B48"/>
                </a:solidFill>
              </a:rPr>
              <a:t>給与</a:t>
            </a:r>
            <a:endParaRPr kumimoji="1" lang="ja-JP" altLang="en-US"/>
          </a:p>
        </p:txBody>
      </p:sp>
      <p:sp>
        <p:nvSpPr>
          <p:cNvPr id="7" name="テキスト ボックス 6"/>
          <p:cNvSpPr txBox="1"/>
          <p:nvPr/>
        </p:nvSpPr>
        <p:spPr>
          <a:xfrm>
            <a:off x="251520" y="1198711"/>
            <a:ext cx="8892480" cy="215444"/>
          </a:xfrm>
          <a:prstGeom prst="rect">
            <a:avLst/>
          </a:prstGeom>
        </p:spPr>
        <p:txBody>
          <a:bodyPr wrap="square" lIns="0" tIns="0" rIns="0" bIns="0">
            <a:spAutoFit/>
          </a:bodyPr>
          <a:lstStyle/>
          <a:p>
            <a:pPr>
              <a:spcBef>
                <a:spcPct val="0"/>
              </a:spcBef>
              <a:defRPr/>
            </a:pPr>
            <a:r>
              <a:rPr kumimoji="0" lang="ja-JP" altLang="en-US" sz="1400" kern="0">
                <a:solidFill>
                  <a:sysClr val="windowText" lastClr="000000">
                    <a:lumMod val="75000"/>
                    <a:lumOff val="25000"/>
                  </a:sysClr>
                </a:solidFill>
              </a:rPr>
              <a:t>退職に関わる業務を効率化できること</a:t>
            </a: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退職が発生した際に必要な離職票や、給与所得者異動届を出力可能です</a:t>
            </a:r>
          </a:p>
          <a:p>
            <a:pPr lvl="0">
              <a:spcBef>
                <a:spcPct val="0"/>
              </a:spcBef>
              <a:defRPr/>
            </a:pPr>
            <a:r>
              <a:rPr kumimoji="0" lang="ja-JP" altLang="en-US" sz="1400" kern="0">
                <a:solidFill>
                  <a:prstClr val="black">
                    <a:lumMod val="75000"/>
                    <a:lumOff val="25000"/>
                  </a:prstClr>
                </a:solidFill>
                <a:cs typeface="メイリオ" pitchFamily="50" charset="-128"/>
              </a:rPr>
              <a:t>給与所得者異動届は、提出先市区町村の指定するレイアウトに合わせて自由に変更が可能です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48" name="AutoShape 5"/>
          <p:cNvSpPr>
            <a:spLocks noChangeArrowheads="1"/>
          </p:cNvSpPr>
          <p:nvPr/>
        </p:nvSpPr>
        <p:spPr bwMode="gray">
          <a:xfrm>
            <a:off x="4716016" y="2751770"/>
            <a:ext cx="4176464" cy="218023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55" name="右矢印 54"/>
          <p:cNvSpPr/>
          <p:nvPr/>
        </p:nvSpPr>
        <p:spPr>
          <a:xfrm rot="20446565">
            <a:off x="6290612" y="3490770"/>
            <a:ext cx="612068" cy="352874"/>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56" name="Freeform 402"/>
          <p:cNvSpPr>
            <a:spLocks noEditPoints="1"/>
          </p:cNvSpPr>
          <p:nvPr/>
        </p:nvSpPr>
        <p:spPr bwMode="auto">
          <a:xfrm>
            <a:off x="7439064" y="3153857"/>
            <a:ext cx="400458" cy="462392"/>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Text Box 14"/>
          <p:cNvSpPr txBox="1">
            <a:spLocks noChangeArrowheads="1"/>
          </p:cNvSpPr>
          <p:nvPr/>
        </p:nvSpPr>
        <p:spPr bwMode="auto">
          <a:xfrm>
            <a:off x="7250232" y="3589755"/>
            <a:ext cx="800219" cy="461665"/>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住民税</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一括徴収</a:t>
            </a:r>
          </a:p>
        </p:txBody>
      </p:sp>
      <p:sp>
        <p:nvSpPr>
          <p:cNvPr id="58" name="AutoShape 5"/>
          <p:cNvSpPr>
            <a:spLocks noChangeArrowheads="1"/>
          </p:cNvSpPr>
          <p:nvPr/>
        </p:nvSpPr>
        <p:spPr bwMode="gray">
          <a:xfrm>
            <a:off x="243874" y="2737835"/>
            <a:ext cx="4176464" cy="219416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4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59" name="角丸四角形 58"/>
          <p:cNvSpPr/>
          <p:nvPr/>
        </p:nvSpPr>
        <p:spPr>
          <a:xfrm>
            <a:off x="4732020" y="2751770"/>
            <a:ext cx="4160460" cy="296277"/>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住民税</a:t>
            </a:r>
            <a:endPar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60" name="右矢印 59"/>
          <p:cNvSpPr/>
          <p:nvPr/>
        </p:nvSpPr>
        <p:spPr>
          <a:xfrm rot="1435356">
            <a:off x="6321091" y="4160559"/>
            <a:ext cx="612068" cy="381737"/>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66" name="Text Box 14"/>
          <p:cNvSpPr txBox="1">
            <a:spLocks noChangeArrowheads="1"/>
          </p:cNvSpPr>
          <p:nvPr/>
        </p:nvSpPr>
        <p:spPr bwMode="auto">
          <a:xfrm>
            <a:off x="7162239" y="4506630"/>
            <a:ext cx="954107" cy="461665"/>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給与所得者</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異動届</a:t>
            </a:r>
          </a:p>
        </p:txBody>
      </p:sp>
      <p:sp>
        <p:nvSpPr>
          <p:cNvPr id="67" name="角丸四角形 66"/>
          <p:cNvSpPr/>
          <p:nvPr/>
        </p:nvSpPr>
        <p:spPr>
          <a:xfrm>
            <a:off x="251520" y="2751770"/>
            <a:ext cx="4168818" cy="296277"/>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離職票</a:t>
            </a:r>
            <a:endParaRPr kumimoji="0" lang="en-US" altLang="ja-JP" sz="1400" b="1"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grpSp>
        <p:nvGrpSpPr>
          <p:cNvPr id="68" name="グループ化 30"/>
          <p:cNvGrpSpPr/>
          <p:nvPr/>
        </p:nvGrpSpPr>
        <p:grpSpPr>
          <a:xfrm>
            <a:off x="517870" y="3543858"/>
            <a:ext cx="633750" cy="520271"/>
            <a:chOff x="935597" y="4149080"/>
            <a:chExt cx="633750" cy="520271"/>
          </a:xfrm>
        </p:grpSpPr>
        <p:grpSp>
          <p:nvGrpSpPr>
            <p:cNvPr id="69" name="グループ化 8"/>
            <p:cNvGrpSpPr/>
            <p:nvPr/>
          </p:nvGrpSpPr>
          <p:grpSpPr>
            <a:xfrm>
              <a:off x="935597" y="4149080"/>
              <a:ext cx="420712" cy="513506"/>
              <a:chOff x="3300413" y="1550988"/>
              <a:chExt cx="307975" cy="381000"/>
            </a:xfrm>
            <a:solidFill>
              <a:srgbClr val="54C2F0"/>
            </a:solidFill>
          </p:grpSpPr>
          <p:sp>
            <p:nvSpPr>
              <p:cNvPr id="71"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70" name="Freeform 94"/>
            <p:cNvSpPr>
              <a:spLocks/>
            </p:cNvSpPr>
            <p:nvPr/>
          </p:nvSpPr>
          <p:spPr bwMode="auto">
            <a:xfrm>
              <a:off x="1295636" y="4437112"/>
              <a:ext cx="273711" cy="232239"/>
            </a:xfrm>
            <a:custGeom>
              <a:avLst/>
              <a:gdLst/>
              <a:ahLst/>
              <a:cxnLst>
                <a:cxn ang="0">
                  <a:pos x="58" y="16"/>
                </a:cxn>
                <a:cxn ang="0">
                  <a:pos x="86" y="44"/>
                </a:cxn>
                <a:cxn ang="0">
                  <a:pos x="0" y="44"/>
                </a:cxn>
                <a:cxn ang="0">
                  <a:pos x="0" y="68"/>
                </a:cxn>
                <a:cxn ang="0">
                  <a:pos x="86" y="68"/>
                </a:cxn>
                <a:cxn ang="0">
                  <a:pos x="58" y="96"/>
                </a:cxn>
                <a:cxn ang="0">
                  <a:pos x="76" y="112"/>
                </a:cxn>
                <a:cxn ang="0">
                  <a:pos x="132" y="56"/>
                </a:cxn>
                <a:cxn ang="0">
                  <a:pos x="76" y="0"/>
                </a:cxn>
                <a:cxn ang="0">
                  <a:pos x="58" y="16"/>
                </a:cxn>
              </a:cxnLst>
              <a:rect l="0" t="0" r="r" b="b"/>
              <a:pathLst>
                <a:path w="132" h="112">
                  <a:moveTo>
                    <a:pt x="58" y="16"/>
                  </a:moveTo>
                  <a:lnTo>
                    <a:pt x="86" y="44"/>
                  </a:lnTo>
                  <a:lnTo>
                    <a:pt x="0" y="44"/>
                  </a:lnTo>
                  <a:lnTo>
                    <a:pt x="0" y="68"/>
                  </a:lnTo>
                  <a:lnTo>
                    <a:pt x="86" y="68"/>
                  </a:lnTo>
                  <a:lnTo>
                    <a:pt x="58" y="96"/>
                  </a:lnTo>
                  <a:lnTo>
                    <a:pt x="76" y="112"/>
                  </a:lnTo>
                  <a:lnTo>
                    <a:pt x="132" y="56"/>
                  </a:lnTo>
                  <a:lnTo>
                    <a:pt x="76" y="0"/>
                  </a:lnTo>
                  <a:lnTo>
                    <a:pt x="58" y="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14" name="Text Box 26"/>
          <p:cNvSpPr txBox="1">
            <a:spLocks noChangeArrowheads="1"/>
          </p:cNvSpPr>
          <p:nvPr/>
        </p:nvSpPr>
        <p:spPr bwMode="auto">
          <a:xfrm>
            <a:off x="35496" y="3183818"/>
            <a:ext cx="151216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退職</a:t>
            </a:r>
          </a:p>
        </p:txBody>
      </p:sp>
      <p:sp>
        <p:nvSpPr>
          <p:cNvPr id="115" name="右矢印 114"/>
          <p:cNvSpPr/>
          <p:nvPr/>
        </p:nvSpPr>
        <p:spPr>
          <a:xfrm>
            <a:off x="1331640" y="3417844"/>
            <a:ext cx="612068" cy="378041"/>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grpSp>
        <p:nvGrpSpPr>
          <p:cNvPr id="116" name="グループ化 254"/>
          <p:cNvGrpSpPr/>
          <p:nvPr/>
        </p:nvGrpSpPr>
        <p:grpSpPr>
          <a:xfrm>
            <a:off x="2123728" y="3255827"/>
            <a:ext cx="468052" cy="540060"/>
            <a:chOff x="4011216" y="1584325"/>
            <a:chExt cx="330200" cy="381000"/>
          </a:xfrm>
          <a:solidFill>
            <a:srgbClr val="EE5500"/>
          </a:solidFill>
        </p:grpSpPr>
        <p:sp>
          <p:nvSpPr>
            <p:cNvPr id="117"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8"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9"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0"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21" name="Text Box 14"/>
          <p:cNvSpPr txBox="1">
            <a:spLocks noChangeArrowheads="1"/>
          </p:cNvSpPr>
          <p:nvPr/>
        </p:nvSpPr>
        <p:spPr bwMode="auto">
          <a:xfrm>
            <a:off x="1957644" y="3806295"/>
            <a:ext cx="800219" cy="461665"/>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離職票</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基礎資料</a:t>
            </a:r>
          </a:p>
        </p:txBody>
      </p:sp>
      <p:sp>
        <p:nvSpPr>
          <p:cNvPr id="122" name="右矢印 121"/>
          <p:cNvSpPr/>
          <p:nvPr/>
        </p:nvSpPr>
        <p:spPr>
          <a:xfrm>
            <a:off x="2807804" y="3399842"/>
            <a:ext cx="612068" cy="432048"/>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grpSp>
        <p:nvGrpSpPr>
          <p:cNvPr id="123" name="グループ化 250"/>
          <p:cNvGrpSpPr/>
          <p:nvPr/>
        </p:nvGrpSpPr>
        <p:grpSpPr>
          <a:xfrm>
            <a:off x="3599937" y="3255827"/>
            <a:ext cx="504056" cy="504055"/>
            <a:chOff x="2182416" y="3387725"/>
            <a:chExt cx="381000" cy="381000"/>
          </a:xfrm>
          <a:solidFill>
            <a:srgbClr val="EE5500"/>
          </a:solidFill>
        </p:grpSpPr>
        <p:sp>
          <p:nvSpPr>
            <p:cNvPr id="12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27" name="Text Box 14"/>
          <p:cNvSpPr txBox="1">
            <a:spLocks noChangeArrowheads="1"/>
          </p:cNvSpPr>
          <p:nvPr/>
        </p:nvSpPr>
        <p:spPr bwMode="auto">
          <a:xfrm>
            <a:off x="3594487" y="3786711"/>
            <a:ext cx="492443" cy="276999"/>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転記</a:t>
            </a:r>
          </a:p>
        </p:txBody>
      </p:sp>
      <p:grpSp>
        <p:nvGrpSpPr>
          <p:cNvPr id="128" name="グループ化 507"/>
          <p:cNvGrpSpPr/>
          <p:nvPr/>
        </p:nvGrpSpPr>
        <p:grpSpPr>
          <a:xfrm>
            <a:off x="2087724" y="4227934"/>
            <a:ext cx="558015" cy="591784"/>
            <a:chOff x="5088756" y="2643758"/>
            <a:chExt cx="381000" cy="381000"/>
          </a:xfrm>
          <a:solidFill>
            <a:srgbClr val="EE5500"/>
          </a:solidFill>
        </p:grpSpPr>
        <p:sp>
          <p:nvSpPr>
            <p:cNvPr id="129" name="Freeform 533"/>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0" name="Freeform 534"/>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1" name="右矢印 130"/>
          <p:cNvSpPr/>
          <p:nvPr/>
        </p:nvSpPr>
        <p:spPr>
          <a:xfrm rot="2473634">
            <a:off x="1276167" y="4039661"/>
            <a:ext cx="612068" cy="364409"/>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32" name="Text Box 14"/>
          <p:cNvSpPr txBox="1">
            <a:spLocks noChangeArrowheads="1"/>
          </p:cNvSpPr>
          <p:nvPr/>
        </p:nvSpPr>
        <p:spPr bwMode="auto">
          <a:xfrm>
            <a:off x="2551034" y="4339721"/>
            <a:ext cx="2031325" cy="461665"/>
          </a:xfrm>
          <a:prstGeom prst="rect">
            <a:avLst/>
          </a:prstGeom>
          <a:noFill/>
          <a:ln w="9525" algn="ctr">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ドットプリンタで出力し、</a:t>
            </a:r>
            <a:endParaRPr kumimoji="1" lang="en-US" altLang="ja-JP" sz="12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a:ea typeface="メイリオ"/>
                <a:cs typeface="メイリオ" pitchFamily="50" charset="-128"/>
              </a:rPr>
              <a:t>そのまま提出も可能</a:t>
            </a:r>
          </a:p>
        </p:txBody>
      </p:sp>
      <p:grpSp>
        <p:nvGrpSpPr>
          <p:cNvPr id="133" name="グループ化 30"/>
          <p:cNvGrpSpPr/>
          <p:nvPr/>
        </p:nvGrpSpPr>
        <p:grpSpPr>
          <a:xfrm>
            <a:off x="5274480" y="3718062"/>
            <a:ext cx="633750" cy="520271"/>
            <a:chOff x="935597" y="4149080"/>
            <a:chExt cx="633750" cy="520271"/>
          </a:xfrm>
        </p:grpSpPr>
        <p:grpSp>
          <p:nvGrpSpPr>
            <p:cNvPr id="134" name="グループ化 8"/>
            <p:cNvGrpSpPr/>
            <p:nvPr/>
          </p:nvGrpSpPr>
          <p:grpSpPr>
            <a:xfrm>
              <a:off x="935597" y="4149080"/>
              <a:ext cx="420712" cy="513506"/>
              <a:chOff x="3300413" y="1550988"/>
              <a:chExt cx="307975" cy="381000"/>
            </a:xfrm>
            <a:solidFill>
              <a:srgbClr val="54C2F0"/>
            </a:solidFill>
          </p:grpSpPr>
          <p:sp>
            <p:nvSpPr>
              <p:cNvPr id="136"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7"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5" name="Freeform 94"/>
            <p:cNvSpPr>
              <a:spLocks/>
            </p:cNvSpPr>
            <p:nvPr/>
          </p:nvSpPr>
          <p:spPr bwMode="auto">
            <a:xfrm>
              <a:off x="1295636" y="4437112"/>
              <a:ext cx="273711" cy="232239"/>
            </a:xfrm>
            <a:custGeom>
              <a:avLst/>
              <a:gdLst/>
              <a:ahLst/>
              <a:cxnLst>
                <a:cxn ang="0">
                  <a:pos x="58" y="16"/>
                </a:cxn>
                <a:cxn ang="0">
                  <a:pos x="86" y="44"/>
                </a:cxn>
                <a:cxn ang="0">
                  <a:pos x="0" y="44"/>
                </a:cxn>
                <a:cxn ang="0">
                  <a:pos x="0" y="68"/>
                </a:cxn>
                <a:cxn ang="0">
                  <a:pos x="86" y="68"/>
                </a:cxn>
                <a:cxn ang="0">
                  <a:pos x="58" y="96"/>
                </a:cxn>
                <a:cxn ang="0">
                  <a:pos x="76" y="112"/>
                </a:cxn>
                <a:cxn ang="0">
                  <a:pos x="132" y="56"/>
                </a:cxn>
                <a:cxn ang="0">
                  <a:pos x="76" y="0"/>
                </a:cxn>
                <a:cxn ang="0">
                  <a:pos x="58" y="16"/>
                </a:cxn>
              </a:cxnLst>
              <a:rect l="0" t="0" r="r" b="b"/>
              <a:pathLst>
                <a:path w="132" h="112">
                  <a:moveTo>
                    <a:pt x="58" y="16"/>
                  </a:moveTo>
                  <a:lnTo>
                    <a:pt x="86" y="44"/>
                  </a:lnTo>
                  <a:lnTo>
                    <a:pt x="0" y="44"/>
                  </a:lnTo>
                  <a:lnTo>
                    <a:pt x="0" y="68"/>
                  </a:lnTo>
                  <a:lnTo>
                    <a:pt x="86" y="68"/>
                  </a:lnTo>
                  <a:lnTo>
                    <a:pt x="58" y="96"/>
                  </a:lnTo>
                  <a:lnTo>
                    <a:pt x="76" y="112"/>
                  </a:lnTo>
                  <a:lnTo>
                    <a:pt x="132" y="56"/>
                  </a:lnTo>
                  <a:lnTo>
                    <a:pt x="76" y="0"/>
                  </a:lnTo>
                  <a:lnTo>
                    <a:pt x="58" y="16"/>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8" name="Text Box 26"/>
          <p:cNvSpPr txBox="1">
            <a:spLocks noChangeArrowheads="1"/>
          </p:cNvSpPr>
          <p:nvPr/>
        </p:nvSpPr>
        <p:spPr bwMode="auto">
          <a:xfrm>
            <a:off x="4755166" y="3349800"/>
            <a:ext cx="151216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4C2F0"/>
                </a:solidFill>
                <a:effectLst/>
                <a:uLnTx/>
                <a:uFillTx/>
                <a:latin typeface="メイリオ"/>
                <a:ea typeface="メイリオ"/>
                <a:cs typeface="メイリオ" pitchFamily="50" charset="-128"/>
              </a:rPr>
              <a:t>退職</a:t>
            </a:r>
          </a:p>
        </p:txBody>
      </p:sp>
      <p:grpSp>
        <p:nvGrpSpPr>
          <p:cNvPr id="139" name="グループ化 254"/>
          <p:cNvGrpSpPr/>
          <p:nvPr/>
        </p:nvGrpSpPr>
        <p:grpSpPr>
          <a:xfrm>
            <a:off x="7416315" y="3997930"/>
            <a:ext cx="468052" cy="540060"/>
            <a:chOff x="4011216" y="1584325"/>
            <a:chExt cx="330200" cy="381000"/>
          </a:xfrm>
          <a:solidFill>
            <a:srgbClr val="EE5500"/>
          </a:solidFill>
        </p:grpSpPr>
        <p:sp>
          <p:nvSpPr>
            <p:cNvPr id="140"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1"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2"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3"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44"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1565635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46</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04</a:t>
            </a:r>
            <a:br>
              <a:rPr lang="en-US" altLang="ja-JP"/>
            </a:br>
            <a:r>
              <a:rPr lang="ja-JP" altLang="en-US"/>
              <a:t>勤怠</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707391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1DD1DC4-0F69-B95B-F1C7-08AB2586C39B}"/>
              </a:ext>
            </a:extLst>
          </p:cNvPr>
          <p:cNvPicPr>
            <a:picLocks noChangeAspect="1"/>
          </p:cNvPicPr>
          <p:nvPr/>
        </p:nvPicPr>
        <p:blipFill>
          <a:blip r:embed="rId3"/>
          <a:stretch>
            <a:fillRect/>
          </a:stretch>
        </p:blipFill>
        <p:spPr>
          <a:xfrm>
            <a:off x="1088192" y="3030184"/>
            <a:ext cx="2062257" cy="1887674"/>
          </a:xfrm>
          <a:prstGeom prst="rect">
            <a:avLst/>
          </a:prstGeom>
          <a:ln>
            <a:solidFill>
              <a:schemeClr val="bg1">
                <a:lumMod val="75000"/>
              </a:schemeClr>
            </a:solidFill>
          </a:ln>
        </p:spPr>
      </p:pic>
      <p:pic>
        <p:nvPicPr>
          <p:cNvPr id="22" name="図 21">
            <a:extLst>
              <a:ext uri="{FF2B5EF4-FFF2-40B4-BE49-F238E27FC236}">
                <a16:creationId xmlns:a16="http://schemas.microsoft.com/office/drawing/2014/main" id="{98A10AF6-E1DB-D524-4DCF-F1011451EEAF}"/>
              </a:ext>
            </a:extLst>
          </p:cNvPr>
          <p:cNvPicPr>
            <a:picLocks noChangeAspect="1"/>
          </p:cNvPicPr>
          <p:nvPr/>
        </p:nvPicPr>
        <p:blipFill>
          <a:blip r:embed="rId4"/>
          <a:stretch>
            <a:fillRect/>
          </a:stretch>
        </p:blipFill>
        <p:spPr>
          <a:xfrm>
            <a:off x="5013698" y="3030184"/>
            <a:ext cx="1318259" cy="1887674"/>
          </a:xfrm>
          <a:prstGeom prst="rect">
            <a:avLst/>
          </a:prstGeom>
          <a:ln>
            <a:solidFill>
              <a:schemeClr val="bg1">
                <a:lumMod val="7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47</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No.35</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スマートフォン</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タブレットで全ての機能が利用可能なこと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dirty="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dirty="0">
                <a:solidFill>
                  <a:prstClr val="black">
                    <a:lumMod val="75000"/>
                    <a:lumOff val="25000"/>
                  </a:prstClr>
                </a:solidFill>
                <a:cs typeface="メイリオ" pitchFamily="50" charset="-128"/>
              </a:rPr>
              <a:t>全機能スマートフォン</a:t>
            </a:r>
            <a:r>
              <a:rPr kumimoji="0" lang="en-US" altLang="ja-JP" sz="1400" kern="0" dirty="0">
                <a:solidFill>
                  <a:prstClr val="black">
                    <a:lumMod val="75000"/>
                    <a:lumOff val="25000"/>
                  </a:prstClr>
                </a:solidFill>
                <a:cs typeface="メイリオ" pitchFamily="50" charset="-128"/>
              </a:rPr>
              <a:t>/</a:t>
            </a:r>
            <a:r>
              <a:rPr kumimoji="0" lang="ja-JP" altLang="en-US" sz="1400" kern="0" dirty="0">
                <a:solidFill>
                  <a:prstClr val="black">
                    <a:lumMod val="75000"/>
                    <a:lumOff val="25000"/>
                  </a:prstClr>
                </a:solidFill>
                <a:cs typeface="メイリオ" pitchFamily="50" charset="-128"/>
              </a:rPr>
              <a:t>タブレットの利用可能です。テレワーク等でも制限なくご利用いただく事によりフレキシブルな運用が可能です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3" name="object 25">
            <a:extLst>
              <a:ext uri="{FF2B5EF4-FFF2-40B4-BE49-F238E27FC236}">
                <a16:creationId xmlns:a16="http://schemas.microsoft.com/office/drawing/2014/main" id="{814DC110-2DDC-4E32-8034-B4D99DF17F36}"/>
              </a:ext>
            </a:extLst>
          </p:cNvPr>
          <p:cNvSpPr txBox="1"/>
          <p:nvPr/>
        </p:nvSpPr>
        <p:spPr>
          <a:xfrm>
            <a:off x="1052248" y="2787774"/>
            <a:ext cx="2907684"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a:latin typeface="メイリオ" panose="020B0604030504040204" pitchFamily="50" charset="-128"/>
                <a:ea typeface="メイリオ" panose="020B0604030504040204" pitchFamily="50" charset="-128"/>
                <a:cs typeface="Leelawadee UI"/>
              </a:rPr>
              <a:t>通常</a:t>
            </a:r>
            <a:r>
              <a:rPr lang="en-US" altLang="ja-JP" sz="1400" spc="85">
                <a:latin typeface="メイリオ" panose="020B0604030504040204" pitchFamily="50" charset="-128"/>
                <a:ea typeface="メイリオ" panose="020B0604030504040204" pitchFamily="50" charset="-128"/>
                <a:cs typeface="Leelawadee UI"/>
              </a:rPr>
              <a:t>PC</a:t>
            </a:r>
            <a:r>
              <a:rPr lang="ja-JP" altLang="en-US" sz="1400" spc="85">
                <a:latin typeface="メイリオ" panose="020B0604030504040204" pitchFamily="50" charset="-128"/>
                <a:ea typeface="メイリオ" panose="020B0604030504040204" pitchFamily="50" charset="-128"/>
                <a:cs typeface="Leelawadee UI"/>
              </a:rPr>
              <a:t>画面表示イメージ</a:t>
            </a:r>
            <a:endParaRPr sz="1400">
              <a:latin typeface="メイリオ" panose="020B0604030504040204" pitchFamily="50" charset="-128"/>
              <a:ea typeface="メイリオ" panose="020B0604030504040204" pitchFamily="50" charset="-128"/>
              <a:cs typeface="Leelawadee UI"/>
            </a:endParaRPr>
          </a:p>
        </p:txBody>
      </p:sp>
      <p:sp>
        <p:nvSpPr>
          <p:cNvPr id="34" name="object 25">
            <a:extLst>
              <a:ext uri="{FF2B5EF4-FFF2-40B4-BE49-F238E27FC236}">
                <a16:creationId xmlns:a16="http://schemas.microsoft.com/office/drawing/2014/main" id="{EFF7218D-CF1D-4033-B893-DD73FD8F965B}"/>
              </a:ext>
            </a:extLst>
          </p:cNvPr>
          <p:cNvSpPr txBox="1"/>
          <p:nvPr/>
        </p:nvSpPr>
        <p:spPr>
          <a:xfrm>
            <a:off x="4796664" y="2787774"/>
            <a:ext cx="2907684"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a:latin typeface="メイリオ" panose="020B0604030504040204" pitchFamily="50" charset="-128"/>
                <a:ea typeface="メイリオ" panose="020B0604030504040204" pitchFamily="50" charset="-128"/>
                <a:cs typeface="Leelawadee UI"/>
              </a:rPr>
              <a:t>モバイル端末表示イメージ</a:t>
            </a:r>
            <a:endParaRPr sz="1400">
              <a:latin typeface="メイリオ" panose="020B0604030504040204" pitchFamily="50" charset="-128"/>
              <a:ea typeface="メイリオ" panose="020B0604030504040204" pitchFamily="50" charset="-128"/>
              <a:cs typeface="Leelawadee UI"/>
            </a:endParaRPr>
          </a:p>
        </p:txBody>
      </p:sp>
      <p:sp>
        <p:nvSpPr>
          <p:cNvPr id="6" name="角丸四角形 5"/>
          <p:cNvSpPr/>
          <p:nvPr/>
        </p:nvSpPr>
        <p:spPr>
          <a:xfrm>
            <a:off x="6480652" y="4407954"/>
            <a:ext cx="2159800" cy="4600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モバイル用ショートカットボタンでより使いやすく</a:t>
            </a:r>
          </a:p>
        </p:txBody>
      </p:sp>
      <p:sp>
        <p:nvSpPr>
          <p:cNvPr id="40" name="角丸四角形 39"/>
          <p:cNvSpPr/>
          <p:nvPr/>
        </p:nvSpPr>
        <p:spPr>
          <a:xfrm>
            <a:off x="6480652" y="3255826"/>
            <a:ext cx="1619740" cy="4600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画面サイズを検知</a:t>
            </a:r>
            <a:endParaRPr kumimoji="1" lang="en-US" altLang="ja-JP" sz="1200"/>
          </a:p>
          <a:p>
            <a:pPr algn="ctr"/>
            <a:r>
              <a:rPr kumimoji="1" lang="ja-JP" altLang="en-US" sz="1200"/>
              <a:t>して自動切換</a:t>
            </a:r>
          </a:p>
        </p:txBody>
      </p:sp>
      <p:cxnSp>
        <p:nvCxnSpPr>
          <p:cNvPr id="10" name="直線矢印コネクタ 9"/>
          <p:cNvCxnSpPr>
            <a:cxnSpLocks/>
            <a:stCxn id="40" idx="1"/>
          </p:cNvCxnSpPr>
          <p:nvPr/>
        </p:nvCxnSpPr>
        <p:spPr>
          <a:xfrm flipH="1" flipV="1">
            <a:off x="5993553" y="3443896"/>
            <a:ext cx="487099" cy="4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5957445" y="4637955"/>
            <a:ext cx="900540" cy="155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reeform 416"/>
          <p:cNvSpPr>
            <a:spLocks noEditPoints="1"/>
          </p:cNvSpPr>
          <p:nvPr/>
        </p:nvSpPr>
        <p:spPr bwMode="auto">
          <a:xfrm>
            <a:off x="4355688" y="2823778"/>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FBC6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8" name="グループ化 525"/>
          <p:cNvGrpSpPr/>
          <p:nvPr/>
        </p:nvGrpSpPr>
        <p:grpSpPr>
          <a:xfrm>
            <a:off x="467544" y="2823778"/>
            <a:ext cx="540000" cy="540000"/>
            <a:chOff x="3784104" y="1923678"/>
            <a:chExt cx="381000" cy="381000"/>
          </a:xfrm>
          <a:solidFill>
            <a:srgbClr val="FBC621"/>
          </a:solidFill>
        </p:grpSpPr>
        <p:sp>
          <p:nvSpPr>
            <p:cNvPr id="1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1"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972984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No.36</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権限に応じて閲覧</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入力制限ができること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メニュー単位の参照権限並びに更新権限管理をおこなっています。また閲覧可能な範囲に関しても承認対象者のみ</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自部門配下</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全社員にて切替可能です（管理者機能を除く）</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 name="楕円 2"/>
          <p:cNvSpPr/>
          <p:nvPr/>
        </p:nvSpPr>
        <p:spPr>
          <a:xfrm>
            <a:off x="3095836" y="3003798"/>
            <a:ext cx="1836204" cy="1667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権限</a:t>
            </a:r>
            <a:endParaRPr kumimoji="1" lang="en-US" altLang="ja-JP"/>
          </a:p>
          <a:p>
            <a:pPr algn="ctr"/>
            <a:r>
              <a:rPr kumimoji="1" lang="ja-JP" altLang="en-US"/>
              <a:t>グループ承認者用</a:t>
            </a:r>
          </a:p>
        </p:txBody>
      </p:sp>
      <p:sp>
        <p:nvSpPr>
          <p:cNvPr id="5" name="角丸四角形 4"/>
          <p:cNvSpPr/>
          <p:nvPr/>
        </p:nvSpPr>
        <p:spPr>
          <a:xfrm>
            <a:off x="5940153" y="2967794"/>
            <a:ext cx="2268252" cy="4986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機能</a:t>
            </a:r>
            <a:r>
              <a:rPr kumimoji="1" lang="en-US" altLang="ja-JP"/>
              <a:t>A</a:t>
            </a:r>
            <a:r>
              <a:rPr kumimoji="1" lang="ja-JP" altLang="en-US"/>
              <a:t>（参照のみ）</a:t>
            </a:r>
          </a:p>
        </p:txBody>
      </p:sp>
      <p:sp>
        <p:nvSpPr>
          <p:cNvPr id="11" name="角丸四角形 10"/>
          <p:cNvSpPr/>
          <p:nvPr/>
        </p:nvSpPr>
        <p:spPr>
          <a:xfrm>
            <a:off x="5940153" y="3586373"/>
            <a:ext cx="2268252" cy="4986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機能</a:t>
            </a:r>
            <a:r>
              <a:rPr kumimoji="1" lang="en-US" altLang="ja-JP"/>
              <a:t>B</a:t>
            </a:r>
            <a:r>
              <a:rPr kumimoji="1" lang="ja-JP" altLang="en-US"/>
              <a:t>（更新可）</a:t>
            </a:r>
          </a:p>
        </p:txBody>
      </p:sp>
      <p:sp>
        <p:nvSpPr>
          <p:cNvPr id="12" name="角丸四角形 11"/>
          <p:cNvSpPr/>
          <p:nvPr/>
        </p:nvSpPr>
        <p:spPr>
          <a:xfrm>
            <a:off x="5944334" y="4197351"/>
            <a:ext cx="2268252" cy="49863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機能</a:t>
            </a:r>
            <a:r>
              <a:rPr kumimoji="1" lang="en-US" altLang="ja-JP"/>
              <a:t>C</a:t>
            </a:r>
            <a:r>
              <a:rPr kumimoji="1" lang="ja-JP" altLang="en-US"/>
              <a:t>（更新可）</a:t>
            </a:r>
          </a:p>
        </p:txBody>
      </p:sp>
      <p:cxnSp>
        <p:nvCxnSpPr>
          <p:cNvPr id="9" name="カギ線コネクタ 8"/>
          <p:cNvCxnSpPr>
            <a:stCxn id="3" idx="6"/>
            <a:endCxn id="5" idx="1"/>
          </p:cNvCxnSpPr>
          <p:nvPr/>
        </p:nvCxnSpPr>
        <p:spPr>
          <a:xfrm flipV="1">
            <a:off x="4932040" y="3217112"/>
            <a:ext cx="1008113" cy="6202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stCxn id="3" idx="6"/>
            <a:endCxn id="12" idx="1"/>
          </p:cNvCxnSpPr>
          <p:nvPr/>
        </p:nvCxnSpPr>
        <p:spPr>
          <a:xfrm>
            <a:off x="4932040" y="3837377"/>
            <a:ext cx="1012294" cy="60929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stCxn id="3" idx="6"/>
            <a:endCxn id="11" idx="1"/>
          </p:cNvCxnSpPr>
          <p:nvPr/>
        </p:nvCxnSpPr>
        <p:spPr>
          <a:xfrm flipV="1">
            <a:off x="4932040" y="3835691"/>
            <a:ext cx="1008113" cy="168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Rectangle 329"/>
          <p:cNvSpPr>
            <a:spLocks noChangeArrowheads="1"/>
          </p:cNvSpPr>
          <p:nvPr/>
        </p:nvSpPr>
        <p:spPr bwMode="auto">
          <a:xfrm>
            <a:off x="1151620" y="3507209"/>
            <a:ext cx="720725" cy="7207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330"/>
          <p:cNvSpPr>
            <a:spLocks noEditPoints="1"/>
          </p:cNvSpPr>
          <p:nvPr/>
        </p:nvSpPr>
        <p:spPr bwMode="auto">
          <a:xfrm>
            <a:off x="1350058" y="3599284"/>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右矢印 15"/>
          <p:cNvSpPr/>
          <p:nvPr/>
        </p:nvSpPr>
        <p:spPr>
          <a:xfrm>
            <a:off x="2231740" y="3586373"/>
            <a:ext cx="612068" cy="4986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3657546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No.37</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標準項目以外に任意の項目で拡張管理、給与連携できること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任意の管理項目設定可能です。（最大</a:t>
            </a:r>
            <a:r>
              <a:rPr kumimoji="0" lang="en-US" altLang="ja-JP" sz="1400" kern="0">
                <a:solidFill>
                  <a:prstClr val="black">
                    <a:lumMod val="75000"/>
                    <a:lumOff val="25000"/>
                  </a:prstClr>
                </a:solidFill>
                <a:cs typeface="メイリオ" pitchFamily="50" charset="-128"/>
              </a:rPr>
              <a:t>30</a:t>
            </a:r>
            <a:r>
              <a:rPr kumimoji="0" lang="ja-JP" altLang="en-US" sz="1400" kern="0">
                <a:solidFill>
                  <a:prstClr val="black">
                    <a:lumMod val="75000"/>
                    <a:lumOff val="25000"/>
                  </a:prstClr>
                </a:solidFill>
                <a:cs typeface="メイリオ" pitchFamily="50" charset="-128"/>
              </a:rPr>
              <a:t>項目）チェックボックス</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時間</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数値項目が設定可能で各集計値を</a:t>
            </a:r>
            <a:endParaRPr kumimoji="0" lang="en-US" altLang="ja-JP" sz="1400" kern="0">
              <a:solidFill>
                <a:prstClr val="black">
                  <a:lumMod val="75000"/>
                  <a:lumOff val="25000"/>
                </a:prstClr>
              </a:solidFill>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給与連携可能です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pic>
        <p:nvPicPr>
          <p:cNvPr id="5" name="図 4"/>
          <p:cNvPicPr>
            <a:picLocks noChangeAspect="1"/>
          </p:cNvPicPr>
          <p:nvPr/>
        </p:nvPicPr>
        <p:blipFill>
          <a:blip r:embed="rId3"/>
          <a:stretch>
            <a:fillRect/>
          </a:stretch>
        </p:blipFill>
        <p:spPr>
          <a:xfrm>
            <a:off x="1403648" y="2715766"/>
            <a:ext cx="6084352" cy="2129523"/>
          </a:xfrm>
          <a:prstGeom prst="rect">
            <a:avLst/>
          </a:prstGeom>
        </p:spPr>
      </p:pic>
      <p:sp>
        <p:nvSpPr>
          <p:cNvPr id="3" name="角丸四角形 2"/>
          <p:cNvSpPr/>
          <p:nvPr/>
        </p:nvSpPr>
        <p:spPr>
          <a:xfrm>
            <a:off x="1403648" y="2738766"/>
            <a:ext cx="432048" cy="210652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743908" y="3111810"/>
            <a:ext cx="1836204" cy="73261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101406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システム機能要件</a:t>
            </a:r>
            <a:br>
              <a:rPr lang="en-US" altLang="ja-JP" sz="1800"/>
            </a:br>
            <a:r>
              <a:rPr lang="ja-JP" altLang="en-US" sz="1800"/>
              <a:t>共通、人事</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412985898"/>
              </p:ext>
            </p:extLst>
          </p:nvPr>
        </p:nvGraphicFramePr>
        <p:xfrm>
          <a:off x="276425" y="915566"/>
          <a:ext cx="8604956" cy="3955234"/>
        </p:xfrm>
        <a:graphic>
          <a:graphicData uri="http://schemas.openxmlformats.org/drawingml/2006/table">
            <a:tbl>
              <a:tblPr/>
              <a:tblGrid>
                <a:gridCol w="396955">
                  <a:extLst>
                    <a:ext uri="{9D8B030D-6E8A-4147-A177-3AD203B41FA5}">
                      <a16:colId xmlns:a16="http://schemas.microsoft.com/office/drawing/2014/main" val="20000"/>
                    </a:ext>
                  </a:extLst>
                </a:gridCol>
                <a:gridCol w="694264">
                  <a:extLst>
                    <a:ext uri="{9D8B030D-6E8A-4147-A177-3AD203B41FA5}">
                      <a16:colId xmlns:a16="http://schemas.microsoft.com/office/drawing/2014/main" val="20001"/>
                    </a:ext>
                  </a:extLst>
                </a:gridCol>
                <a:gridCol w="6804756">
                  <a:extLst>
                    <a:ext uri="{9D8B030D-6E8A-4147-A177-3AD203B41FA5}">
                      <a16:colId xmlns:a16="http://schemas.microsoft.com/office/drawing/2014/main" val="20002"/>
                    </a:ext>
                  </a:extLst>
                </a:gridCol>
                <a:gridCol w="708981">
                  <a:extLst>
                    <a:ext uri="{9D8B030D-6E8A-4147-A177-3AD203B41FA5}">
                      <a16:colId xmlns:a16="http://schemas.microsoft.com/office/drawing/2014/main" val="20003"/>
                    </a:ext>
                  </a:extLst>
                </a:gridCol>
              </a:tblGrid>
              <a:tr h="252028">
                <a:tc>
                  <a:txBody>
                    <a:bodyPr/>
                    <a:lstStyle/>
                    <a:p>
                      <a:pPr algn="ctr" fontAlgn="ctr"/>
                      <a:r>
                        <a:rPr lang="en-US" sz="1200" b="0" i="0" u="none" strike="noStrike">
                          <a:solidFill>
                            <a:srgbClr val="000000"/>
                          </a:solidFill>
                          <a:latin typeface="メイリオ"/>
                        </a:rPr>
                        <a:t>No</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分類</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要件</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ご回答</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6682">
                <a:tc>
                  <a:txBody>
                    <a:bodyPr/>
                    <a:lstStyle/>
                    <a:p>
                      <a:pPr algn="ctr" fontAlgn="ctr"/>
                      <a:r>
                        <a:rPr lang="en-US" altLang="ja-JP" sz="1200" b="0" i="0" u="none" strike="noStrike">
                          <a:solidFill>
                            <a:srgbClr val="000000"/>
                          </a:solidFill>
                          <a:latin typeface="メイリオ"/>
                        </a:rPr>
                        <a:t>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マイナンバー情報について、適切なセキュリティ設定（データの暗号化、参照可否、設定、</a:t>
                      </a:r>
                      <a:endParaRPr lang="en-US" altLang="ja-JP" sz="1200" b="0" i="0" u="none" strike="noStrike">
                        <a:solidFill>
                          <a:srgbClr val="000000"/>
                        </a:solidFill>
                        <a:latin typeface="メイリオ"/>
                      </a:endParaRPr>
                    </a:p>
                    <a:p>
                      <a:pPr algn="l" fontAlgn="ctr"/>
                      <a:r>
                        <a:rPr lang="ja-JP" altLang="en-US" sz="1200" b="0" i="0" u="none" strike="noStrike">
                          <a:solidFill>
                            <a:srgbClr val="000000"/>
                          </a:solidFill>
                          <a:latin typeface="メイリオ"/>
                        </a:rPr>
                        <a:t>参照修正ログの取得・閲覧）が可能であること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679">
                <a:tc>
                  <a:txBody>
                    <a:bodyPr/>
                    <a:lstStyle/>
                    <a:p>
                      <a:pPr algn="ctr" fontAlgn="ctr"/>
                      <a:r>
                        <a:rPr lang="en-US" altLang="ja-JP" sz="1200" b="0" i="0" u="none" strike="noStrike">
                          <a:solidFill>
                            <a:srgbClr val="000000"/>
                          </a:solidFill>
                          <a:latin typeface="メイリオ"/>
                        </a:rPr>
                        <a:t>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先日付登録ができること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679">
                <a:tc>
                  <a:txBody>
                    <a:bodyPr/>
                    <a:lstStyle/>
                    <a:p>
                      <a:pPr algn="ctr" fontAlgn="ctr"/>
                      <a:r>
                        <a:rPr lang="en-US" altLang="ja-JP" sz="1200" b="0" i="0" u="none" strike="noStrike">
                          <a:solidFill>
                            <a:srgbClr val="000000"/>
                          </a:solidFill>
                          <a:latin typeface="メイリオ"/>
                        </a:rPr>
                        <a:t>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人事管理と給与管理を１つのデータベースで管理できること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6682">
                <a:tc>
                  <a:txBody>
                    <a:bodyPr/>
                    <a:lstStyle/>
                    <a:p>
                      <a:pPr algn="ctr" fontAlgn="ctr"/>
                      <a:r>
                        <a:rPr lang="en-US" altLang="ja-JP" sz="1200" b="0" i="0" u="none" strike="noStrike">
                          <a:solidFill>
                            <a:srgbClr val="000000"/>
                          </a:solidFill>
                          <a:latin typeface="メイリオ"/>
                        </a:rPr>
                        <a:t>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外部データの取込機能があること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他システムとの連携時用に各種マスタを参照できる機能があること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7679">
                <a:tc>
                  <a:txBody>
                    <a:bodyPr/>
                    <a:lstStyle/>
                    <a:p>
                      <a:pPr algn="ctr" fontAlgn="ctr"/>
                      <a:r>
                        <a:rPr lang="en-US" altLang="ja-JP" sz="1200" b="0" i="0" u="none" strike="noStrike">
                          <a:solidFill>
                            <a:srgbClr val="000000"/>
                          </a:solidFill>
                          <a:latin typeface="メイリオ"/>
                        </a:rPr>
                        <a:t>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権限に応じて入力制限ができること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7679">
                <a:tc>
                  <a:txBody>
                    <a:bodyPr/>
                    <a:lstStyle/>
                    <a:p>
                      <a:pPr algn="ctr" fontAlgn="ctr"/>
                      <a:r>
                        <a:rPr lang="en-US" altLang="ja-JP" sz="1200" b="0" i="0" u="none" strike="noStrike">
                          <a:solidFill>
                            <a:srgbClr val="000000"/>
                          </a:solidFill>
                          <a:latin typeface="メイリオ"/>
                        </a:rPr>
                        <a:t>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操作ログの取得と出力に対応可能なこと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7679">
                <a:tc>
                  <a:txBody>
                    <a:bodyPr/>
                    <a:lstStyle/>
                    <a:p>
                      <a:pPr algn="ctr" fontAlgn="ctr"/>
                      <a:r>
                        <a:rPr lang="en-US" altLang="ja-JP" sz="1200" b="0" i="0" u="none" strike="noStrike">
                          <a:solidFill>
                            <a:srgbClr val="000000"/>
                          </a:solidFill>
                          <a:latin typeface="メイリオ"/>
                        </a:rPr>
                        <a:t>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資格情報（有効期間の管理も含む）やスキル情報を管理可能なこと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7679">
                <a:tc>
                  <a:txBody>
                    <a:bodyPr/>
                    <a:lstStyle/>
                    <a:p>
                      <a:pPr algn="ctr" fontAlgn="ctr"/>
                      <a:r>
                        <a:rPr lang="en-US" altLang="ja-JP" sz="1200" b="0" i="0" u="none" strike="noStrike">
                          <a:solidFill>
                            <a:srgbClr val="000000"/>
                          </a:solidFill>
                          <a:latin typeface="メイリオ"/>
                        </a:rPr>
                        <a:t>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共通</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標準項目以外に任意の項目で拡張管理できること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6682">
                <a:tc>
                  <a:txBody>
                    <a:bodyPr/>
                    <a:lstStyle/>
                    <a:p>
                      <a:pPr algn="ctr" fontAlgn="ctr"/>
                      <a:r>
                        <a:rPr lang="en-US" altLang="ja-JP" sz="1200" b="0" i="0" u="none" strike="noStrike">
                          <a:solidFill>
                            <a:srgbClr val="000000"/>
                          </a:solidFill>
                          <a:latin typeface="メイリオ"/>
                        </a:rPr>
                        <a:t>9</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1"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組織の追加、更新、削除ができること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組織については履歴管理を行い社員情報と組織情報を組み合わせて、社員名簿、組織図が作成</a:t>
                      </a:r>
                      <a:endParaRPr lang="en-US" altLang="ja-JP" sz="1200" b="0" i="0" u="none" strike="noStrike">
                        <a:solidFill>
                          <a:srgbClr val="000000"/>
                        </a:solidFill>
                        <a:latin typeface="メイリオ"/>
                      </a:endParaRPr>
                    </a:p>
                    <a:p>
                      <a:pPr algn="l" fontAlgn="ctr"/>
                      <a:r>
                        <a:rPr lang="ja-JP" altLang="en-US" sz="1200" b="0" i="0" u="none" strike="noStrike">
                          <a:solidFill>
                            <a:srgbClr val="000000"/>
                          </a:solidFill>
                          <a:latin typeface="メイリオ"/>
                        </a:rPr>
                        <a:t>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7679">
                <a:tc>
                  <a:txBody>
                    <a:bodyPr/>
                    <a:lstStyle/>
                    <a:p>
                      <a:pPr algn="ctr" fontAlgn="ctr"/>
                      <a:r>
                        <a:rPr lang="en-US" altLang="ja-JP" sz="1200" b="0" i="0" u="none" strike="noStrike">
                          <a:solidFill>
                            <a:srgbClr val="000000"/>
                          </a:solidFill>
                          <a:latin typeface="メイリオ"/>
                        </a:rPr>
                        <a:t>10</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申請者（入力者）・承認者の各々に代理権限者を設定できること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7679">
                <a:tc>
                  <a:txBody>
                    <a:bodyPr/>
                    <a:lstStyle/>
                    <a:p>
                      <a:pPr algn="ctr" fontAlgn="ctr"/>
                      <a:r>
                        <a:rPr lang="en-US" altLang="ja-JP" sz="1200" b="0" i="0" u="none" strike="noStrike">
                          <a:solidFill>
                            <a:srgbClr val="000000"/>
                          </a:solidFill>
                          <a:latin typeface="メイリオ"/>
                        </a:rPr>
                        <a:t>11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採用前の情報を管理可能なこと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7679">
                <a:tc>
                  <a:txBody>
                    <a:bodyPr/>
                    <a:lstStyle/>
                    <a:p>
                      <a:pPr algn="ctr" fontAlgn="ctr"/>
                      <a:r>
                        <a:rPr lang="en-US" altLang="ja-JP" sz="1200" b="0" i="0" u="none" strike="noStrike">
                          <a:solidFill>
                            <a:srgbClr val="000000"/>
                          </a:solidFill>
                          <a:latin typeface="メイリオ"/>
                        </a:rPr>
                        <a:t>12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組織改編や人事異動に関するシミュレーション機能があること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00385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No.38</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フレックス制度（</a:t>
            </a:r>
            <a:r>
              <a:rPr kumimoji="0" lang="en-US" altLang="ja-JP" sz="1400" kern="0">
                <a:solidFill>
                  <a:sysClr val="windowText" lastClr="000000">
                    <a:lumMod val="75000"/>
                    <a:lumOff val="25000"/>
                  </a:sysClr>
                </a:solidFill>
              </a:rPr>
              <a:t>1</a:t>
            </a:r>
            <a:r>
              <a:rPr kumimoji="0" lang="ja-JP" altLang="en-US" sz="1400" kern="0">
                <a:solidFill>
                  <a:sysClr val="windowText" lastClr="000000">
                    <a:lumMod val="75000"/>
                    <a:lumOff val="25000"/>
                  </a:sysClr>
                </a:solidFill>
              </a:rPr>
              <a:t>ヶ月～</a:t>
            </a:r>
            <a:r>
              <a:rPr kumimoji="0" lang="en-US" altLang="ja-JP" sz="1400" kern="0">
                <a:solidFill>
                  <a:sysClr val="windowText" lastClr="000000">
                    <a:lumMod val="75000"/>
                    <a:lumOff val="25000"/>
                  </a:sysClr>
                </a:solidFill>
              </a:rPr>
              <a:t>3</a:t>
            </a:r>
            <a:r>
              <a:rPr kumimoji="0" lang="ja-JP" altLang="en-US" sz="1400" kern="0">
                <a:solidFill>
                  <a:sysClr val="windowText" lastClr="000000">
                    <a:lumMod val="75000"/>
                    <a:lumOff val="25000"/>
                  </a:sysClr>
                </a:solidFill>
              </a:rPr>
              <a:t>ヶ月）や</a:t>
            </a:r>
            <a:r>
              <a:rPr kumimoji="0" lang="en-US" altLang="ja-JP" sz="1400" kern="0">
                <a:solidFill>
                  <a:sysClr val="windowText" lastClr="000000">
                    <a:lumMod val="75000"/>
                    <a:lumOff val="25000"/>
                  </a:sysClr>
                </a:solidFill>
              </a:rPr>
              <a:t>1</a:t>
            </a:r>
            <a:r>
              <a:rPr kumimoji="0" lang="ja-JP" altLang="en-US" sz="1400" kern="0">
                <a:solidFill>
                  <a:sysClr val="windowText" lastClr="000000">
                    <a:lumMod val="75000"/>
                    <a:lumOff val="25000"/>
                  </a:sysClr>
                </a:solidFill>
              </a:rPr>
              <a:t>ヶ月単位／年単位の変形労働に対応していること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en-US" altLang="ja-JP" sz="1400" kern="0">
                <a:solidFill>
                  <a:prstClr val="black">
                    <a:lumMod val="75000"/>
                    <a:lumOff val="25000"/>
                  </a:prstClr>
                </a:solidFill>
                <a:cs typeface="メイリオ" pitchFamily="50" charset="-128"/>
              </a:rPr>
              <a:t>1</a:t>
            </a:r>
            <a:r>
              <a:rPr kumimoji="0" lang="ja-JP" altLang="en-US" sz="1400" kern="0">
                <a:solidFill>
                  <a:prstClr val="black">
                    <a:lumMod val="75000"/>
                    <a:lumOff val="25000"/>
                  </a:prstClr>
                </a:solidFill>
                <a:cs typeface="メイリオ" pitchFamily="50" charset="-128"/>
              </a:rPr>
              <a:t>～</a:t>
            </a:r>
            <a:r>
              <a:rPr kumimoji="0" lang="en-US" altLang="ja-JP" sz="1400" kern="0">
                <a:solidFill>
                  <a:prstClr val="black">
                    <a:lumMod val="75000"/>
                    <a:lumOff val="25000"/>
                  </a:prstClr>
                </a:solidFill>
                <a:cs typeface="メイリオ" pitchFamily="50" charset="-128"/>
              </a:rPr>
              <a:t>3</a:t>
            </a:r>
            <a:r>
              <a:rPr kumimoji="0" lang="ja-JP" altLang="en-US" sz="1400" kern="0">
                <a:solidFill>
                  <a:prstClr val="black">
                    <a:lumMod val="75000"/>
                    <a:lumOff val="25000"/>
                  </a:prstClr>
                </a:solidFill>
                <a:cs typeface="メイリオ" pitchFamily="50" charset="-128"/>
              </a:rPr>
              <a:t>ヶ月のフレックス制度に対応しています。残業時間表示等に関しては勤務予定や通常の所定時間働いた場合の過不足で表示可能です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pic>
        <p:nvPicPr>
          <p:cNvPr id="3" name="図 2"/>
          <p:cNvPicPr>
            <a:picLocks noChangeAspect="1"/>
          </p:cNvPicPr>
          <p:nvPr/>
        </p:nvPicPr>
        <p:blipFill>
          <a:blip r:embed="rId3"/>
          <a:stretch>
            <a:fillRect/>
          </a:stretch>
        </p:blipFill>
        <p:spPr>
          <a:xfrm>
            <a:off x="396530" y="2726602"/>
            <a:ext cx="8116190" cy="2131524"/>
          </a:xfrm>
          <a:prstGeom prst="rect">
            <a:avLst/>
          </a:prstGeom>
          <a:ln>
            <a:solidFill>
              <a:schemeClr val="bg1">
                <a:lumMod val="85000"/>
              </a:schemeClr>
            </a:solidFill>
          </a:ln>
          <a:effectLst>
            <a:outerShdw blurRad="50800" dist="50800" dir="5400000" algn="ctr" rotWithShape="0">
              <a:schemeClr val="bg1"/>
            </a:outerShdw>
          </a:effectLst>
        </p:spPr>
      </p:pic>
      <p:sp>
        <p:nvSpPr>
          <p:cNvPr id="25" name="角丸四角形 24"/>
          <p:cNvSpPr/>
          <p:nvPr/>
        </p:nvSpPr>
        <p:spPr>
          <a:xfrm>
            <a:off x="396530" y="3293730"/>
            <a:ext cx="8116189" cy="9579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4171774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A4AA3DF-104A-6F81-4011-14F4A2252395}"/>
              </a:ext>
            </a:extLst>
          </p:cNvPr>
          <p:cNvPicPr>
            <a:picLocks noChangeAspect="1"/>
          </p:cNvPicPr>
          <p:nvPr/>
        </p:nvPicPr>
        <p:blipFill>
          <a:blip r:embed="rId3"/>
          <a:srcRect t="2977"/>
          <a:stretch/>
        </p:blipFill>
        <p:spPr>
          <a:xfrm>
            <a:off x="1476000" y="2571750"/>
            <a:ext cx="6235200" cy="2308845"/>
          </a:xfrm>
          <a:prstGeom prst="rect">
            <a:avLst/>
          </a:prstGeom>
          <a:ln>
            <a:solidFill>
              <a:schemeClr val="bg1">
                <a:lumMod val="7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No.39</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シフト管理が可能なこと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勤務計画機能にて対応可能です。また所定フォーマットでのエクセル取込も可能です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0" name="角丸四角形 9"/>
          <p:cNvSpPr/>
          <p:nvPr/>
        </p:nvSpPr>
        <p:spPr>
          <a:xfrm>
            <a:off x="1490400" y="3189350"/>
            <a:ext cx="6235200" cy="28803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2851634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No.40</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一定の残業時間を超過した場合、複数の閾値をもってアラート通知可能であること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残業見込み時間から</a:t>
            </a:r>
            <a:r>
              <a:rPr kumimoji="0" lang="en-US" altLang="ja-JP" sz="1400" kern="0">
                <a:solidFill>
                  <a:prstClr val="black">
                    <a:lumMod val="75000"/>
                    <a:lumOff val="25000"/>
                  </a:prstClr>
                </a:solidFill>
                <a:cs typeface="メイリオ" pitchFamily="50" charset="-128"/>
              </a:rPr>
              <a:t>3</a:t>
            </a:r>
            <a:r>
              <a:rPr kumimoji="0" lang="ja-JP" altLang="en-US" sz="1400" kern="0">
                <a:solidFill>
                  <a:prstClr val="black">
                    <a:lumMod val="75000"/>
                    <a:lumOff val="25000"/>
                  </a:prstClr>
                </a:solidFill>
                <a:cs typeface="メイリオ" pitchFamily="50" charset="-128"/>
              </a:rPr>
              <a:t>段階のアラート通知可能です。対象時間は所定外残業、法定外残業其々設定可能です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pic>
        <p:nvPicPr>
          <p:cNvPr id="10" name="図 9"/>
          <p:cNvPicPr>
            <a:picLocks noChangeAspect="1"/>
          </p:cNvPicPr>
          <p:nvPr/>
        </p:nvPicPr>
        <p:blipFill>
          <a:blip r:embed="rId3"/>
          <a:stretch>
            <a:fillRect/>
          </a:stretch>
        </p:blipFill>
        <p:spPr>
          <a:xfrm>
            <a:off x="293545" y="2564482"/>
            <a:ext cx="4322929" cy="2350054"/>
          </a:xfrm>
          <a:prstGeom prst="rect">
            <a:avLst/>
          </a:prstGeom>
          <a:ln>
            <a:solidFill>
              <a:schemeClr val="bg1">
                <a:lumMod val="85000"/>
              </a:schemeClr>
            </a:solidFill>
          </a:ln>
        </p:spPr>
      </p:pic>
      <p:pic>
        <p:nvPicPr>
          <p:cNvPr id="11" name="図 10"/>
          <p:cNvPicPr>
            <a:picLocks noChangeAspect="1"/>
          </p:cNvPicPr>
          <p:nvPr/>
        </p:nvPicPr>
        <p:blipFill>
          <a:blip r:embed="rId4"/>
          <a:stretch>
            <a:fillRect/>
          </a:stretch>
        </p:blipFill>
        <p:spPr>
          <a:xfrm>
            <a:off x="4717936" y="2564482"/>
            <a:ext cx="4318560" cy="2352675"/>
          </a:xfrm>
          <a:prstGeom prst="rect">
            <a:avLst/>
          </a:prstGeom>
          <a:ln>
            <a:solidFill>
              <a:schemeClr val="bg1">
                <a:lumMod val="85000"/>
              </a:schemeClr>
            </a:solidFill>
          </a:ln>
        </p:spPr>
      </p:pic>
      <p:sp>
        <p:nvSpPr>
          <p:cNvPr id="15" name="角丸四角形 14"/>
          <p:cNvSpPr/>
          <p:nvPr/>
        </p:nvSpPr>
        <p:spPr>
          <a:xfrm>
            <a:off x="1382994" y="3937376"/>
            <a:ext cx="1280794" cy="9771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151620" y="3075806"/>
            <a:ext cx="1512168" cy="2520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3800611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AA992FC-5889-7C67-F969-D9CD7C3FF967}"/>
              </a:ext>
            </a:extLst>
          </p:cNvPr>
          <p:cNvPicPr>
            <a:picLocks noChangeAspect="1"/>
          </p:cNvPicPr>
          <p:nvPr/>
        </p:nvPicPr>
        <p:blipFill>
          <a:blip r:embed="rId3"/>
          <a:stretch>
            <a:fillRect/>
          </a:stretch>
        </p:blipFill>
        <p:spPr>
          <a:xfrm>
            <a:off x="359843" y="2982846"/>
            <a:ext cx="8424313" cy="963095"/>
          </a:xfrm>
          <a:prstGeom prst="rect">
            <a:avLst/>
          </a:prstGeom>
          <a:ln>
            <a:solidFill>
              <a:schemeClr val="bg1">
                <a:lumMod val="7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No.41</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残業時間の</a:t>
            </a:r>
            <a:r>
              <a:rPr kumimoji="0" lang="en-US" altLang="ja-JP" sz="1400" kern="0">
                <a:solidFill>
                  <a:sysClr val="windowText" lastClr="000000">
                    <a:lumMod val="75000"/>
                    <a:lumOff val="25000"/>
                  </a:sysClr>
                </a:solidFill>
              </a:rPr>
              <a:t>2-6</a:t>
            </a:r>
            <a:r>
              <a:rPr kumimoji="0" lang="ja-JP" altLang="en-US" sz="1400" kern="0">
                <a:solidFill>
                  <a:sysClr val="windowText" lastClr="000000">
                    <a:lumMod val="75000"/>
                    <a:lumOff val="25000"/>
                  </a:sysClr>
                </a:solidFill>
              </a:rPr>
              <a:t>ヶ月平均</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年次推移</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超過回数等を画面</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帳票で確認可能であること、また閾値を超える実績に対してはアラート表示可能なこと</a:t>
            </a: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法定外労働状況一覧機能で確認可能です。年次推移や超過回数、</a:t>
            </a:r>
            <a:r>
              <a:rPr kumimoji="0" lang="en-US" altLang="ja-JP" sz="1400" kern="0">
                <a:solidFill>
                  <a:prstClr val="black">
                    <a:lumMod val="75000"/>
                    <a:lumOff val="25000"/>
                  </a:prstClr>
                </a:solidFill>
                <a:cs typeface="メイリオ" pitchFamily="50" charset="-128"/>
              </a:rPr>
              <a:t>2</a:t>
            </a:r>
            <a:r>
              <a:rPr kumimoji="0" lang="ja-JP" altLang="en-US" sz="1400" kern="0">
                <a:solidFill>
                  <a:prstClr val="black">
                    <a:lumMod val="75000"/>
                    <a:lumOff val="25000"/>
                  </a:prstClr>
                </a:solidFill>
                <a:cs typeface="メイリオ" pitchFamily="50" charset="-128"/>
              </a:rPr>
              <a:t>ヶ月～</a:t>
            </a:r>
            <a:r>
              <a:rPr kumimoji="0" lang="en-US" altLang="ja-JP" sz="1400" kern="0">
                <a:solidFill>
                  <a:prstClr val="black">
                    <a:lumMod val="75000"/>
                    <a:lumOff val="25000"/>
                  </a:prstClr>
                </a:solidFill>
                <a:cs typeface="メイリオ" pitchFamily="50" charset="-128"/>
              </a:rPr>
              <a:t>6</a:t>
            </a:r>
            <a:r>
              <a:rPr kumimoji="0" lang="ja-JP" altLang="en-US" sz="1400" kern="0">
                <a:solidFill>
                  <a:prstClr val="black">
                    <a:lumMod val="75000"/>
                    <a:lumOff val="25000"/>
                  </a:prstClr>
                </a:solidFill>
                <a:cs typeface="メイリオ" pitchFamily="50" charset="-128"/>
              </a:rPr>
              <a:t>ヶ月平均等が確認可能です。また閾値を超える場合は表示色を変更し通知することも可能です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1" name="角丸四角形 30"/>
          <p:cNvSpPr/>
          <p:nvPr/>
        </p:nvSpPr>
        <p:spPr>
          <a:xfrm>
            <a:off x="5688124" y="4083918"/>
            <a:ext cx="2952328" cy="7355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・月末時点での残業時間を予測</a:t>
            </a:r>
            <a:endParaRPr lang="en-US" altLang="ja-JP" sz="1200">
              <a:solidFill>
                <a:schemeClr val="bg1"/>
              </a:solidFill>
              <a:latin typeface="メイリオ" panose="020B0604030504040204" pitchFamily="50" charset="-128"/>
              <a:ea typeface="メイリオ" panose="020B0604030504040204" pitchFamily="50" charset="-128"/>
              <a:cs typeface="Segoe UI" panose="020B0502040204020203" pitchFamily="34" charset="0"/>
            </a:endParaRPr>
          </a:p>
          <a:p>
            <a:r>
              <a:rPr lang="ja-JP" altLang="en-US"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・実績のみではなく予定の値を加味</a:t>
            </a:r>
            <a:endParaRPr lang="en-US" altLang="ja-JP" sz="1200">
              <a:solidFill>
                <a:schemeClr val="bg1"/>
              </a:solidFill>
              <a:latin typeface="メイリオ" panose="020B0604030504040204" pitchFamily="50" charset="-128"/>
              <a:ea typeface="メイリオ" panose="020B0604030504040204" pitchFamily="50" charset="-128"/>
              <a:cs typeface="Segoe UI" panose="020B0502040204020203" pitchFamily="34" charset="0"/>
            </a:endParaRPr>
          </a:p>
          <a:p>
            <a:r>
              <a:rPr lang="ja-JP" altLang="en-US"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a:t>
            </a:r>
            <a:r>
              <a:rPr lang="en-US" altLang="ja-JP"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36</a:t>
            </a:r>
            <a:r>
              <a:rPr lang="ja-JP" altLang="en-US" sz="1200">
                <a:solidFill>
                  <a:schemeClr val="bg1"/>
                </a:solidFill>
                <a:latin typeface="メイリオ" panose="020B0604030504040204" pitchFamily="50" charset="-128"/>
                <a:ea typeface="メイリオ" panose="020B0604030504040204" pitchFamily="50" charset="-128"/>
                <a:cs typeface="Segoe UI" panose="020B0502040204020203" pitchFamily="34" charset="0"/>
              </a:rPr>
              <a:t>協定違反予備軍をカテゴリ分け</a:t>
            </a:r>
            <a:endParaRPr lang="en-US" altLang="ja-JP" sz="1200">
              <a:solidFill>
                <a:schemeClr val="bg1"/>
              </a:solidFill>
              <a:latin typeface="メイリオ" panose="020B0604030504040204" pitchFamily="50" charset="-128"/>
              <a:ea typeface="メイリオ" panose="020B0604030504040204" pitchFamily="50" charset="-128"/>
              <a:cs typeface="Segoe UI" panose="020B0502040204020203" pitchFamily="34" charset="0"/>
            </a:endParaRPr>
          </a:p>
        </p:txBody>
      </p:sp>
      <p:sp>
        <p:nvSpPr>
          <p:cNvPr id="33" name="角丸四角形 32"/>
          <p:cNvSpPr/>
          <p:nvPr/>
        </p:nvSpPr>
        <p:spPr>
          <a:xfrm>
            <a:off x="5817600" y="3269688"/>
            <a:ext cx="849599" cy="503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二等辺三角形 33"/>
          <p:cNvSpPr/>
          <p:nvPr/>
        </p:nvSpPr>
        <p:spPr>
          <a:xfrm>
            <a:off x="6414649" y="2791890"/>
            <a:ext cx="339119" cy="28684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a:t>
            </a:r>
          </a:p>
        </p:txBody>
      </p:sp>
      <p:sp>
        <p:nvSpPr>
          <p:cNvPr id="15"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1881940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No.42</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工数管理（</a:t>
            </a:r>
            <a:r>
              <a:rPr kumimoji="0" lang="en-US" altLang="ja-JP" sz="1400" kern="0">
                <a:solidFill>
                  <a:sysClr val="windowText" lastClr="000000">
                    <a:lumMod val="75000"/>
                    <a:lumOff val="25000"/>
                  </a:sysClr>
                </a:solidFill>
              </a:rPr>
              <a:t>PJ</a:t>
            </a:r>
            <a:r>
              <a:rPr kumimoji="0" lang="ja-JP" altLang="en-US" sz="1400" kern="0">
                <a:solidFill>
                  <a:sysClr val="windowText" lastClr="000000">
                    <a:lumMod val="75000"/>
                    <a:lumOff val="25000"/>
                  </a:sysClr>
                </a:solidFill>
              </a:rPr>
              <a:t>）が可能で、工数情報を日次単位</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月次単位で任意の期間集計し、出力可能であること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勤務実績と併せ工数管理可能（工数は</a:t>
            </a:r>
            <a:r>
              <a:rPr kumimoji="0" lang="en-US" altLang="ja-JP" sz="1400" kern="0">
                <a:solidFill>
                  <a:prstClr val="black">
                    <a:lumMod val="75000"/>
                    <a:lumOff val="25000"/>
                  </a:prstClr>
                </a:solidFill>
                <a:cs typeface="メイリオ" pitchFamily="50" charset="-128"/>
              </a:rPr>
              <a:t>20</a:t>
            </a:r>
            <a:r>
              <a:rPr kumimoji="0" lang="ja-JP" altLang="en-US" sz="1400" kern="0">
                <a:solidFill>
                  <a:prstClr val="black">
                    <a:lumMod val="75000"/>
                    <a:lumOff val="25000"/>
                  </a:prstClr>
                </a:solidFill>
                <a:cs typeface="メイリオ" pitchFamily="50" charset="-128"/>
              </a:rPr>
              <a:t>桁</a:t>
            </a:r>
            <a:r>
              <a:rPr kumimoji="0" lang="en-US" altLang="ja-JP" sz="1400" kern="0">
                <a:solidFill>
                  <a:prstClr val="black">
                    <a:lumMod val="75000"/>
                    <a:lumOff val="25000"/>
                  </a:prstClr>
                </a:solidFill>
                <a:cs typeface="メイリオ" pitchFamily="50" charset="-128"/>
              </a:rPr>
              <a:t>-20</a:t>
            </a:r>
            <a:r>
              <a:rPr kumimoji="0" lang="ja-JP" altLang="en-US" sz="1400" kern="0">
                <a:solidFill>
                  <a:prstClr val="black">
                    <a:lumMod val="75000"/>
                    <a:lumOff val="25000"/>
                  </a:prstClr>
                </a:solidFill>
                <a:cs typeface="メイリオ" pitchFamily="50" charset="-128"/>
              </a:rPr>
              <a:t>桁の親番枝番にて管理可能）です。</a:t>
            </a:r>
            <a:r>
              <a:rPr kumimoji="0" lang="en-US" altLang="ja-JP" sz="1400" kern="0">
                <a:solidFill>
                  <a:prstClr val="black">
                    <a:lumMod val="75000"/>
                    <a:lumOff val="25000"/>
                  </a:prstClr>
                </a:solidFill>
                <a:cs typeface="メイリオ" pitchFamily="50" charset="-128"/>
              </a:rPr>
              <a:t>PJ</a:t>
            </a:r>
            <a:r>
              <a:rPr kumimoji="0" lang="ja-JP" altLang="en-US" sz="1400" kern="0">
                <a:solidFill>
                  <a:prstClr val="black">
                    <a:lumMod val="75000"/>
                    <a:lumOff val="25000"/>
                  </a:prstClr>
                </a:solidFill>
                <a:cs typeface="メイリオ" pitchFamily="50" charset="-128"/>
              </a:rPr>
              <a:t>別集計機能並びに</a:t>
            </a:r>
            <a:r>
              <a:rPr kumimoji="0" lang="en-US" altLang="ja-JP" sz="1400" kern="0">
                <a:solidFill>
                  <a:prstClr val="black">
                    <a:lumMod val="75000"/>
                    <a:lumOff val="25000"/>
                  </a:prstClr>
                </a:solidFill>
                <a:cs typeface="メイリオ" pitchFamily="50" charset="-128"/>
              </a:rPr>
              <a:t>PJ</a:t>
            </a:r>
            <a:r>
              <a:rPr kumimoji="0" lang="ja-JP" altLang="en-US" sz="1400" kern="0">
                <a:solidFill>
                  <a:prstClr val="black">
                    <a:lumMod val="75000"/>
                    <a:lumOff val="25000"/>
                  </a:prstClr>
                </a:solidFill>
                <a:cs typeface="メイリオ" pitchFamily="50" charset="-128"/>
              </a:rPr>
              <a:t>データ出力機能にて対応可能です。また集計単位（</a:t>
            </a:r>
            <a:r>
              <a:rPr kumimoji="0" lang="en-US" altLang="ja-JP" sz="1400" kern="0">
                <a:solidFill>
                  <a:prstClr val="black">
                    <a:lumMod val="75000"/>
                    <a:lumOff val="25000"/>
                  </a:prstClr>
                </a:solidFill>
                <a:cs typeface="メイリオ" pitchFamily="50" charset="-128"/>
              </a:rPr>
              <a:t>PJ</a:t>
            </a:r>
            <a:r>
              <a:rPr kumimoji="0" lang="ja-JP" altLang="en-US" sz="1400" kern="0">
                <a:solidFill>
                  <a:prstClr val="black">
                    <a:lumMod val="75000"/>
                    <a:lumOff val="25000"/>
                  </a:prstClr>
                </a:solidFill>
                <a:cs typeface="メイリオ" pitchFamily="50" charset="-128"/>
              </a:rPr>
              <a:t>別集計</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社員別集計）、集計期間の変更も可能です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5" name="右矢印 14"/>
          <p:cNvSpPr/>
          <p:nvPr/>
        </p:nvSpPr>
        <p:spPr>
          <a:xfrm>
            <a:off x="2951820" y="3255826"/>
            <a:ext cx="648072" cy="53448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pic>
        <p:nvPicPr>
          <p:cNvPr id="6" name="図 5">
            <a:extLst>
              <a:ext uri="{FF2B5EF4-FFF2-40B4-BE49-F238E27FC236}">
                <a16:creationId xmlns:a16="http://schemas.microsoft.com/office/drawing/2014/main" id="{A67B10BF-6201-CEE7-4AFD-AFF4DA173D85}"/>
              </a:ext>
            </a:extLst>
          </p:cNvPr>
          <p:cNvPicPr>
            <a:picLocks noChangeAspect="1"/>
          </p:cNvPicPr>
          <p:nvPr/>
        </p:nvPicPr>
        <p:blipFill>
          <a:blip r:embed="rId3"/>
          <a:stretch>
            <a:fillRect/>
          </a:stretch>
        </p:blipFill>
        <p:spPr>
          <a:xfrm>
            <a:off x="105153" y="2889397"/>
            <a:ext cx="2743200" cy="1693142"/>
          </a:xfrm>
          <a:prstGeom prst="rect">
            <a:avLst/>
          </a:prstGeom>
          <a:ln>
            <a:solidFill>
              <a:schemeClr val="bg1">
                <a:lumMod val="85000"/>
              </a:schemeClr>
            </a:solidFill>
          </a:ln>
        </p:spPr>
      </p:pic>
      <p:pic>
        <p:nvPicPr>
          <p:cNvPr id="10" name="図 9">
            <a:extLst>
              <a:ext uri="{FF2B5EF4-FFF2-40B4-BE49-F238E27FC236}">
                <a16:creationId xmlns:a16="http://schemas.microsoft.com/office/drawing/2014/main" id="{BABB3398-A606-5EC2-4227-D3E121BD9A1C}"/>
              </a:ext>
            </a:extLst>
          </p:cNvPr>
          <p:cNvPicPr>
            <a:picLocks noChangeAspect="1"/>
          </p:cNvPicPr>
          <p:nvPr/>
        </p:nvPicPr>
        <p:blipFill>
          <a:blip r:embed="rId4"/>
          <a:stretch>
            <a:fillRect/>
          </a:stretch>
        </p:blipFill>
        <p:spPr>
          <a:xfrm>
            <a:off x="3800020" y="2889397"/>
            <a:ext cx="4875980" cy="1828992"/>
          </a:xfrm>
          <a:prstGeom prst="rect">
            <a:avLst/>
          </a:prstGeom>
          <a:ln>
            <a:solidFill>
              <a:schemeClr val="bg1">
                <a:lumMod val="85000"/>
              </a:schemeClr>
            </a:solidFill>
          </a:ln>
        </p:spPr>
      </p:pic>
    </p:spTree>
    <p:extLst>
      <p:ext uri="{BB962C8B-B14F-4D97-AF65-F5344CB8AC3E}">
        <p14:creationId xmlns:p14="http://schemas.microsoft.com/office/powerpoint/2010/main" val="2185121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No.43</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215444"/>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出勤率</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年数に応じた有給休暇の付与</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消滅</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繰越の処理が可能であること</a:t>
            </a: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有給休暇の自動計算可能です。出勤率、在籍年数に応じて御社テーブルに併せ、付与</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消滅</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繰越の処理を実施いたします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pic>
        <p:nvPicPr>
          <p:cNvPr id="3" name="図 2"/>
          <p:cNvPicPr>
            <a:picLocks noChangeAspect="1"/>
          </p:cNvPicPr>
          <p:nvPr/>
        </p:nvPicPr>
        <p:blipFill>
          <a:blip r:embed="rId3"/>
          <a:stretch>
            <a:fillRect/>
          </a:stretch>
        </p:blipFill>
        <p:spPr>
          <a:xfrm>
            <a:off x="431540" y="2679762"/>
            <a:ext cx="4428492" cy="2245252"/>
          </a:xfrm>
          <a:prstGeom prst="rect">
            <a:avLst/>
          </a:prstGeom>
          <a:ln>
            <a:solidFill>
              <a:schemeClr val="bg1">
                <a:lumMod val="75000"/>
              </a:schemeClr>
            </a:solidFill>
          </a:ln>
        </p:spPr>
      </p:pic>
      <p:sp>
        <p:nvSpPr>
          <p:cNvPr id="10" name="角丸四角形 9"/>
          <p:cNvSpPr/>
          <p:nvPr/>
        </p:nvSpPr>
        <p:spPr>
          <a:xfrm>
            <a:off x="2759523" y="3418426"/>
            <a:ext cx="1128401" cy="21051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5016023" y="2689761"/>
            <a:ext cx="3886373" cy="1891044"/>
          </a:xfrm>
          <a:prstGeom prst="rect">
            <a:avLst/>
          </a:prstGeom>
          <a:ln>
            <a:solidFill>
              <a:schemeClr val="bg1">
                <a:lumMod val="75000"/>
              </a:schemeClr>
            </a:solidFill>
          </a:ln>
        </p:spPr>
      </p:pic>
      <p:cxnSp>
        <p:nvCxnSpPr>
          <p:cNvPr id="9" name="直線矢印コネクタ 8"/>
          <p:cNvCxnSpPr>
            <a:stCxn id="10" idx="3"/>
          </p:cNvCxnSpPr>
          <p:nvPr/>
        </p:nvCxnSpPr>
        <p:spPr>
          <a:xfrm flipV="1">
            <a:off x="3887924" y="3219822"/>
            <a:ext cx="1116124" cy="303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2609468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No.44</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有給休暇の取得状況に対してアラート通知可能なこと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指定日付時点の年休使用状況（休暇予定を含む</a:t>
            </a:r>
            <a:r>
              <a:rPr kumimoji="0" lang="en-US" altLang="ja-JP" sz="1400" kern="0">
                <a:solidFill>
                  <a:prstClr val="black">
                    <a:lumMod val="75000"/>
                    <a:lumOff val="25000"/>
                  </a:prstClr>
                </a:solidFill>
                <a:cs typeface="メイリオ" pitchFamily="50" charset="-128"/>
              </a:rPr>
              <a:t>/</a:t>
            </a:r>
            <a:r>
              <a:rPr kumimoji="0" lang="ja-JP" altLang="en-US" sz="1400" kern="0">
                <a:solidFill>
                  <a:prstClr val="black">
                    <a:lumMod val="75000"/>
                    <a:lumOff val="25000"/>
                  </a:prstClr>
                </a:solidFill>
                <a:cs typeface="メイリオ" pitchFamily="50" charset="-128"/>
              </a:rPr>
              <a:t>含まない選択可）でアラート表示可能です。また別途、任意の日数を取得していない従業員をピックアップする年次有給休暇取得状況確認機能でも対応可能です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grpSp>
        <p:nvGrpSpPr>
          <p:cNvPr id="9" name="グループ化 8">
            <a:extLst>
              <a:ext uri="{FF2B5EF4-FFF2-40B4-BE49-F238E27FC236}">
                <a16:creationId xmlns:a16="http://schemas.microsoft.com/office/drawing/2014/main" id="{09F8D443-B96F-4CE5-A465-EADDBA6C7971}"/>
              </a:ext>
            </a:extLst>
          </p:cNvPr>
          <p:cNvGrpSpPr/>
          <p:nvPr/>
        </p:nvGrpSpPr>
        <p:grpSpPr>
          <a:xfrm>
            <a:off x="5316974" y="3219507"/>
            <a:ext cx="3365500" cy="735606"/>
            <a:chOff x="358775" y="5508127"/>
            <a:chExt cx="3365500" cy="735606"/>
          </a:xfrm>
        </p:grpSpPr>
        <p:pic>
          <p:nvPicPr>
            <p:cNvPr id="10" name="図 9">
              <a:extLst>
                <a:ext uri="{FF2B5EF4-FFF2-40B4-BE49-F238E27FC236}">
                  <a16:creationId xmlns:a16="http://schemas.microsoft.com/office/drawing/2014/main" id="{56F2A8AC-DF26-4E15-AAA9-DDB00C0E5C27}"/>
                </a:ext>
              </a:extLst>
            </p:cNvPr>
            <p:cNvPicPr>
              <a:picLocks noChangeAspect="1"/>
            </p:cNvPicPr>
            <p:nvPr/>
          </p:nvPicPr>
          <p:blipFill rotWithShape="1">
            <a:blip r:embed="rId3"/>
            <a:srcRect l="54157" t="27186" r="14370" b="68524"/>
            <a:stretch/>
          </p:blipFill>
          <p:spPr>
            <a:xfrm>
              <a:off x="358775" y="5508127"/>
              <a:ext cx="3365500" cy="257922"/>
            </a:xfrm>
            <a:prstGeom prst="rect">
              <a:avLst/>
            </a:prstGeom>
            <a:ln>
              <a:solidFill>
                <a:schemeClr val="bg1">
                  <a:lumMod val="85000"/>
                </a:schemeClr>
              </a:solidFill>
            </a:ln>
          </p:spPr>
        </p:pic>
        <p:pic>
          <p:nvPicPr>
            <p:cNvPr id="11" name="図 10">
              <a:extLst>
                <a:ext uri="{FF2B5EF4-FFF2-40B4-BE49-F238E27FC236}">
                  <a16:creationId xmlns:a16="http://schemas.microsoft.com/office/drawing/2014/main" id="{99BCCA0D-C056-4DAC-914F-7F78A19BE730}"/>
                </a:ext>
              </a:extLst>
            </p:cNvPr>
            <p:cNvPicPr>
              <a:picLocks noChangeAspect="1"/>
            </p:cNvPicPr>
            <p:nvPr/>
          </p:nvPicPr>
          <p:blipFill rotWithShape="1">
            <a:blip r:embed="rId3"/>
            <a:srcRect l="54157" t="53694" r="14370" b="38361"/>
            <a:stretch/>
          </p:blipFill>
          <p:spPr>
            <a:xfrm>
              <a:off x="358775" y="5766049"/>
              <a:ext cx="3365500" cy="477684"/>
            </a:xfrm>
            <a:prstGeom prst="rect">
              <a:avLst/>
            </a:prstGeom>
            <a:ln>
              <a:solidFill>
                <a:schemeClr val="bg1">
                  <a:lumMod val="85000"/>
                </a:schemeClr>
              </a:solidFill>
            </a:ln>
          </p:spPr>
        </p:pic>
      </p:grpSp>
      <p:grpSp>
        <p:nvGrpSpPr>
          <p:cNvPr id="20" name="グループ化 19"/>
          <p:cNvGrpSpPr/>
          <p:nvPr/>
        </p:nvGrpSpPr>
        <p:grpSpPr>
          <a:xfrm>
            <a:off x="6750896" y="4081837"/>
            <a:ext cx="497656" cy="398125"/>
            <a:chOff x="4002336" y="2263253"/>
            <a:chExt cx="381000" cy="304800"/>
          </a:xfrm>
          <a:solidFill>
            <a:schemeClr val="accent1"/>
          </a:solidFill>
        </p:grpSpPr>
        <p:sp>
          <p:nvSpPr>
            <p:cNvPr id="21" name="Freeform 83"/>
            <p:cNvSpPr>
              <a:spLocks/>
            </p:cNvSpPr>
            <p:nvPr/>
          </p:nvSpPr>
          <p:spPr bwMode="auto">
            <a:xfrm>
              <a:off x="4034086" y="2263253"/>
              <a:ext cx="317500" cy="127000"/>
            </a:xfrm>
            <a:custGeom>
              <a:avLst/>
              <a:gdLst/>
              <a:ahLst/>
              <a:cxnLst>
                <a:cxn ang="0">
                  <a:pos x="200" y="0"/>
                </a:cxn>
                <a:cxn ang="0">
                  <a:pos x="0" y="0"/>
                </a:cxn>
                <a:cxn ang="0">
                  <a:pos x="100" y="80"/>
                </a:cxn>
                <a:cxn ang="0">
                  <a:pos x="200" y="0"/>
                </a:cxn>
              </a:cxnLst>
              <a:rect l="0" t="0" r="r" b="b"/>
              <a:pathLst>
                <a:path w="200" h="80">
                  <a:moveTo>
                    <a:pt x="200" y="0"/>
                  </a:moveTo>
                  <a:lnTo>
                    <a:pt x="0" y="0"/>
                  </a:lnTo>
                  <a:lnTo>
                    <a:pt x="100" y="8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84"/>
            <p:cNvSpPr>
              <a:spLocks/>
            </p:cNvSpPr>
            <p:nvPr/>
          </p:nvSpPr>
          <p:spPr bwMode="auto">
            <a:xfrm>
              <a:off x="4002336" y="2285478"/>
              <a:ext cx="381000" cy="282575"/>
            </a:xfrm>
            <a:custGeom>
              <a:avLst/>
              <a:gdLst/>
              <a:ahLst/>
              <a:cxnLst>
                <a:cxn ang="0">
                  <a:pos x="120" y="98"/>
                </a:cxn>
                <a:cxn ang="0">
                  <a:pos x="0" y="0"/>
                </a:cxn>
                <a:cxn ang="0">
                  <a:pos x="0" y="178"/>
                </a:cxn>
                <a:cxn ang="0">
                  <a:pos x="240" y="178"/>
                </a:cxn>
                <a:cxn ang="0">
                  <a:pos x="240" y="0"/>
                </a:cxn>
                <a:cxn ang="0">
                  <a:pos x="120" y="98"/>
                </a:cxn>
              </a:cxnLst>
              <a:rect l="0" t="0" r="r" b="b"/>
              <a:pathLst>
                <a:path w="240" h="178">
                  <a:moveTo>
                    <a:pt x="120" y="98"/>
                  </a:moveTo>
                  <a:lnTo>
                    <a:pt x="0" y="0"/>
                  </a:lnTo>
                  <a:lnTo>
                    <a:pt x="0" y="178"/>
                  </a:lnTo>
                  <a:lnTo>
                    <a:pt x="240" y="178"/>
                  </a:lnTo>
                  <a:lnTo>
                    <a:pt x="240" y="0"/>
                  </a:lnTo>
                  <a:lnTo>
                    <a:pt x="120"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3" name="二等辺三角形 2"/>
          <p:cNvSpPr/>
          <p:nvPr/>
        </p:nvSpPr>
        <p:spPr>
          <a:xfrm>
            <a:off x="8136836" y="3039802"/>
            <a:ext cx="575624" cy="4986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t>！</a:t>
            </a:r>
          </a:p>
        </p:txBody>
      </p:sp>
      <p:sp>
        <p:nvSpPr>
          <p:cNvPr id="5" name="右矢印 4"/>
          <p:cNvSpPr/>
          <p:nvPr/>
        </p:nvSpPr>
        <p:spPr>
          <a:xfrm>
            <a:off x="4283968" y="3363838"/>
            <a:ext cx="540060" cy="42089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75556" y="3257890"/>
            <a:ext cx="3276364" cy="7355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t>有給取得日　＜　有給指定日（実績）　　　　（予定）</a:t>
            </a:r>
          </a:p>
        </p:txBody>
      </p:sp>
      <p:sp>
        <p:nvSpPr>
          <p:cNvPr id="19"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3384672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6804248" y="2895786"/>
            <a:ext cx="1872842" cy="195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4680012" y="2895786"/>
            <a:ext cx="1872842" cy="195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2555142" y="2887994"/>
            <a:ext cx="1872842" cy="195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430906" y="2887994"/>
            <a:ext cx="1872842" cy="195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57</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No.45</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ja-JP" altLang="en-US" sz="1400" kern="0">
                <a:solidFill>
                  <a:sysClr val="windowText" lastClr="000000">
                    <a:lumMod val="75000"/>
                    <a:lumOff val="25000"/>
                  </a:sysClr>
                </a:solidFill>
              </a:rPr>
              <a:t>スマートフォンから客観的な出社時刻、退社時刻を打刻し、位置情報と併せて管理できること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kumimoji="0" lang="ja-JP" altLang="en-US" sz="1400" kern="0">
                <a:solidFill>
                  <a:prstClr val="black">
                    <a:lumMod val="75000"/>
                    <a:lumOff val="25000"/>
                  </a:prstClr>
                </a:solidFill>
                <a:cs typeface="メイリオ" pitchFamily="50" charset="-128"/>
              </a:rPr>
              <a:t>ログイン後位置情報を含め</a:t>
            </a:r>
            <a:r>
              <a:rPr kumimoji="0" lang="en-US" altLang="ja-JP" sz="1400" kern="0">
                <a:solidFill>
                  <a:prstClr val="black">
                    <a:lumMod val="75000"/>
                    <a:lumOff val="25000"/>
                  </a:prstClr>
                </a:solidFill>
                <a:cs typeface="メイリオ" pitchFamily="50" charset="-128"/>
              </a:rPr>
              <a:t>WEB</a:t>
            </a:r>
            <a:r>
              <a:rPr kumimoji="0" lang="ja-JP" altLang="en-US" sz="1400" kern="0">
                <a:solidFill>
                  <a:prstClr val="black">
                    <a:lumMod val="75000"/>
                    <a:lumOff val="25000"/>
                  </a:prstClr>
                </a:solidFill>
                <a:cs typeface="メイリオ" pitchFamily="50" charset="-128"/>
              </a:rPr>
              <a:t>打刻可能です。スマートフォンから実施する場合で位置情報を取得できない時は打刻を有効としない制御も可能です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9" name="object 24"/>
          <p:cNvSpPr/>
          <p:nvPr/>
        </p:nvSpPr>
        <p:spPr>
          <a:xfrm>
            <a:off x="2663788" y="2749368"/>
            <a:ext cx="871855" cy="324036"/>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B600"/>
          </a:solidFill>
        </p:spPr>
        <p:txBody>
          <a:bodyPr wrap="square" lIns="0" tIns="0" rIns="0" bIns="0" rtlCol="0" anchor="ctr" anchorCtr="1"/>
          <a:lstStyle/>
          <a:p>
            <a:pPr algn="ctr"/>
            <a:r>
              <a:rPr lang="en-US" altLang="ja-JP" sz="1050">
                <a:solidFill>
                  <a:schemeClr val="bg1"/>
                </a:solidFill>
                <a:latin typeface="+mn-ea"/>
              </a:rPr>
              <a:t>WEB</a:t>
            </a:r>
            <a:r>
              <a:rPr lang="ja-JP" altLang="en-US" sz="1050">
                <a:solidFill>
                  <a:schemeClr val="bg1"/>
                </a:solidFill>
                <a:latin typeface="+mn-ea"/>
              </a:rPr>
              <a:t>打刻</a:t>
            </a:r>
            <a:endParaRPr sz="1050">
              <a:solidFill>
                <a:schemeClr val="bg1"/>
              </a:solidFill>
              <a:latin typeface="+mn-ea"/>
            </a:endParaRPr>
          </a:p>
        </p:txBody>
      </p:sp>
      <p:sp>
        <p:nvSpPr>
          <p:cNvPr id="10" name="object 31"/>
          <p:cNvSpPr/>
          <p:nvPr/>
        </p:nvSpPr>
        <p:spPr>
          <a:xfrm>
            <a:off x="2735796" y="3939902"/>
            <a:ext cx="1638136" cy="763035"/>
          </a:xfrm>
          <a:prstGeom prst="rect">
            <a:avLst/>
          </a:prstGeom>
          <a:blipFill>
            <a:blip r:embed="rId3" cstate="print"/>
            <a:stretch>
              <a:fillRect/>
            </a:stretch>
          </a:blipFill>
        </p:spPr>
        <p:txBody>
          <a:bodyPr wrap="square" lIns="0" tIns="0" rIns="0" bIns="0" rtlCol="0"/>
          <a:lstStyle/>
          <a:p>
            <a:endParaRPr/>
          </a:p>
        </p:txBody>
      </p:sp>
      <p:sp>
        <p:nvSpPr>
          <p:cNvPr id="12" name="object 6"/>
          <p:cNvSpPr txBox="1"/>
          <p:nvPr/>
        </p:nvSpPr>
        <p:spPr>
          <a:xfrm>
            <a:off x="3491880" y="3212805"/>
            <a:ext cx="796692" cy="259045"/>
          </a:xfrm>
          <a:prstGeom prst="rect">
            <a:avLst/>
          </a:prstGeom>
        </p:spPr>
        <p:txBody>
          <a:bodyPr vert="horz" wrap="square" lIns="0" tIns="12700" rIns="0" bIns="0" rtlCol="0">
            <a:spAutoFit/>
          </a:bodyPr>
          <a:lstStyle/>
          <a:p>
            <a:pPr marL="12700" algn="ctr">
              <a:lnSpc>
                <a:spcPct val="100000"/>
              </a:lnSpc>
              <a:spcBef>
                <a:spcPts val="100"/>
              </a:spcBef>
            </a:pPr>
            <a:r>
              <a:rPr lang="ja-JP" altLang="en-US" sz="800" spc="85">
                <a:latin typeface="メイリオ" panose="020B0604030504040204" pitchFamily="50" charset="-128"/>
                <a:ea typeface="メイリオ" panose="020B0604030504040204" pitchFamily="50" charset="-128"/>
                <a:cs typeface="Leelawadee UI"/>
              </a:rPr>
              <a:t>インターバル勤務対応</a:t>
            </a:r>
            <a:endParaRPr lang="en-US" altLang="ja-JP" sz="800" spc="85">
              <a:latin typeface="メイリオ" panose="020B0604030504040204" pitchFamily="50" charset="-128"/>
              <a:ea typeface="メイリオ" panose="020B0604030504040204" pitchFamily="50" charset="-128"/>
              <a:cs typeface="Leelawadee UI"/>
            </a:endParaRPr>
          </a:p>
        </p:txBody>
      </p:sp>
      <p:sp>
        <p:nvSpPr>
          <p:cNvPr id="13" name="object 34"/>
          <p:cNvSpPr/>
          <p:nvPr/>
        </p:nvSpPr>
        <p:spPr>
          <a:xfrm>
            <a:off x="3491880" y="2947526"/>
            <a:ext cx="780415" cy="848360"/>
          </a:xfrm>
          <a:custGeom>
            <a:avLst/>
            <a:gdLst/>
            <a:ahLst/>
            <a:cxnLst/>
            <a:rect l="l" t="t" r="r" b="b"/>
            <a:pathLst>
              <a:path w="780414" h="848360">
                <a:moveTo>
                  <a:pt x="570997" y="44512"/>
                </a:moveTo>
                <a:lnTo>
                  <a:pt x="526217" y="24519"/>
                </a:lnTo>
                <a:lnTo>
                  <a:pt x="480340" y="10539"/>
                </a:lnTo>
                <a:lnTo>
                  <a:pt x="433859" y="2418"/>
                </a:lnTo>
                <a:lnTo>
                  <a:pt x="387267" y="0"/>
                </a:lnTo>
                <a:lnTo>
                  <a:pt x="341058" y="3131"/>
                </a:lnTo>
                <a:lnTo>
                  <a:pt x="295726" y="11657"/>
                </a:lnTo>
                <a:lnTo>
                  <a:pt x="251764" y="25422"/>
                </a:lnTo>
                <a:lnTo>
                  <a:pt x="209665" y="44274"/>
                </a:lnTo>
                <a:lnTo>
                  <a:pt x="169923" y="68057"/>
                </a:lnTo>
                <a:lnTo>
                  <a:pt x="133031" y="96616"/>
                </a:lnTo>
                <a:lnTo>
                  <a:pt x="99483" y="129798"/>
                </a:lnTo>
                <a:lnTo>
                  <a:pt x="69772" y="167447"/>
                </a:lnTo>
                <a:lnTo>
                  <a:pt x="44392" y="209409"/>
                </a:lnTo>
                <a:lnTo>
                  <a:pt x="23792" y="255828"/>
                </a:lnTo>
                <a:lnTo>
                  <a:pt x="9641" y="303407"/>
                </a:lnTo>
                <a:lnTo>
                  <a:pt x="1768" y="351595"/>
                </a:lnTo>
                <a:lnTo>
                  <a:pt x="0" y="399843"/>
                </a:lnTo>
                <a:lnTo>
                  <a:pt x="4164" y="447604"/>
                </a:lnTo>
                <a:lnTo>
                  <a:pt x="14090" y="494328"/>
                </a:lnTo>
                <a:lnTo>
                  <a:pt x="29604" y="539467"/>
                </a:lnTo>
                <a:lnTo>
                  <a:pt x="50536" y="582471"/>
                </a:lnTo>
                <a:lnTo>
                  <a:pt x="76713" y="622792"/>
                </a:lnTo>
                <a:lnTo>
                  <a:pt x="107962" y="659881"/>
                </a:lnTo>
                <a:lnTo>
                  <a:pt x="144112" y="693190"/>
                </a:lnTo>
                <a:lnTo>
                  <a:pt x="150577" y="848244"/>
                </a:lnTo>
                <a:lnTo>
                  <a:pt x="281628" y="765122"/>
                </a:lnTo>
                <a:lnTo>
                  <a:pt x="329608" y="775819"/>
                </a:lnTo>
                <a:lnTo>
                  <a:pt x="377899" y="780334"/>
                </a:lnTo>
                <a:lnTo>
                  <a:pt x="425950" y="778839"/>
                </a:lnTo>
                <a:lnTo>
                  <a:pt x="473214" y="771506"/>
                </a:lnTo>
                <a:lnTo>
                  <a:pt x="519141" y="758506"/>
                </a:lnTo>
                <a:lnTo>
                  <a:pt x="563183" y="740011"/>
                </a:lnTo>
                <a:lnTo>
                  <a:pt x="604790" y="716193"/>
                </a:lnTo>
                <a:lnTo>
                  <a:pt x="643413" y="687223"/>
                </a:lnTo>
                <a:lnTo>
                  <a:pt x="678504" y="653273"/>
                </a:lnTo>
                <a:lnTo>
                  <a:pt x="709514" y="614514"/>
                </a:lnTo>
                <a:lnTo>
                  <a:pt x="735894" y="571117"/>
                </a:lnTo>
                <a:lnTo>
                  <a:pt x="755887" y="526340"/>
                </a:lnTo>
                <a:lnTo>
                  <a:pt x="769867" y="480464"/>
                </a:lnTo>
                <a:lnTo>
                  <a:pt x="777988" y="433984"/>
                </a:lnTo>
                <a:lnTo>
                  <a:pt x="780406" y="387392"/>
                </a:lnTo>
                <a:lnTo>
                  <a:pt x="777275" y="341184"/>
                </a:lnTo>
                <a:lnTo>
                  <a:pt x="768749" y="295851"/>
                </a:lnTo>
                <a:lnTo>
                  <a:pt x="754984" y="251888"/>
                </a:lnTo>
                <a:lnTo>
                  <a:pt x="736132" y="209788"/>
                </a:lnTo>
                <a:lnTo>
                  <a:pt x="712349" y="170045"/>
                </a:lnTo>
                <a:lnTo>
                  <a:pt x="683790" y="133153"/>
                </a:lnTo>
                <a:lnTo>
                  <a:pt x="650608" y="99604"/>
                </a:lnTo>
                <a:lnTo>
                  <a:pt x="612959" y="69892"/>
                </a:lnTo>
                <a:lnTo>
                  <a:pt x="570997" y="44512"/>
                </a:lnTo>
                <a:close/>
              </a:path>
            </a:pathLst>
          </a:custGeom>
          <a:ln w="17995">
            <a:solidFill>
              <a:schemeClr val="accent1"/>
            </a:solidFill>
          </a:ln>
        </p:spPr>
        <p:txBody>
          <a:bodyPr wrap="square" lIns="0" tIns="0" rIns="0" bIns="0" rtlCol="0"/>
          <a:lstStyle/>
          <a:p>
            <a:endParaRPr>
              <a:solidFill>
                <a:schemeClr val="accent2"/>
              </a:solidFill>
            </a:endParaRPr>
          </a:p>
        </p:txBody>
      </p:sp>
      <p:sp>
        <p:nvSpPr>
          <p:cNvPr id="14" name="object 24"/>
          <p:cNvSpPr/>
          <p:nvPr/>
        </p:nvSpPr>
        <p:spPr>
          <a:xfrm>
            <a:off x="554154" y="2751770"/>
            <a:ext cx="871855" cy="324036"/>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B600"/>
          </a:solidFill>
        </p:spPr>
        <p:txBody>
          <a:bodyPr wrap="square" lIns="0" tIns="0" rIns="0" bIns="0" rtlCol="0" anchor="ctr" anchorCtr="1"/>
          <a:lstStyle/>
          <a:p>
            <a:pPr algn="ctr"/>
            <a:r>
              <a:rPr lang="ja-JP" altLang="en-US" sz="1050">
                <a:solidFill>
                  <a:schemeClr val="bg1"/>
                </a:solidFill>
                <a:latin typeface="+mn-ea"/>
              </a:rPr>
              <a:t>スマホ打刻</a:t>
            </a:r>
            <a:endParaRPr sz="1050">
              <a:solidFill>
                <a:schemeClr val="bg1"/>
              </a:solidFill>
              <a:latin typeface="+mn-ea"/>
            </a:endParaRPr>
          </a:p>
        </p:txBody>
      </p:sp>
      <p:sp>
        <p:nvSpPr>
          <p:cNvPr id="16" name="object 38"/>
          <p:cNvSpPr/>
          <p:nvPr/>
        </p:nvSpPr>
        <p:spPr>
          <a:xfrm>
            <a:off x="1187624" y="3147814"/>
            <a:ext cx="780415" cy="836294"/>
          </a:xfrm>
          <a:custGeom>
            <a:avLst/>
            <a:gdLst/>
            <a:ahLst/>
            <a:cxnLst/>
            <a:rect l="l" t="t" r="r" b="b"/>
            <a:pathLst>
              <a:path w="780414" h="836295">
                <a:moveTo>
                  <a:pt x="726900" y="193163"/>
                </a:moveTo>
                <a:lnTo>
                  <a:pt x="699589" y="152435"/>
                </a:lnTo>
                <a:lnTo>
                  <a:pt x="668153" y="116217"/>
                </a:lnTo>
                <a:lnTo>
                  <a:pt x="633093" y="84640"/>
                </a:lnTo>
                <a:lnTo>
                  <a:pt x="594907" y="57835"/>
                </a:lnTo>
                <a:lnTo>
                  <a:pt x="554098" y="35934"/>
                </a:lnTo>
                <a:lnTo>
                  <a:pt x="511164" y="19069"/>
                </a:lnTo>
                <a:lnTo>
                  <a:pt x="466607" y="7370"/>
                </a:lnTo>
                <a:lnTo>
                  <a:pt x="420925" y="970"/>
                </a:lnTo>
                <a:lnTo>
                  <a:pt x="374620" y="0"/>
                </a:lnTo>
                <a:lnTo>
                  <a:pt x="328192" y="4590"/>
                </a:lnTo>
                <a:lnTo>
                  <a:pt x="282141" y="14873"/>
                </a:lnTo>
                <a:lnTo>
                  <a:pt x="236966" y="30981"/>
                </a:lnTo>
                <a:lnTo>
                  <a:pt x="193169" y="53044"/>
                </a:lnTo>
                <a:lnTo>
                  <a:pt x="152439" y="80355"/>
                </a:lnTo>
                <a:lnTo>
                  <a:pt x="116219" y="111791"/>
                </a:lnTo>
                <a:lnTo>
                  <a:pt x="84641" y="146852"/>
                </a:lnTo>
                <a:lnTo>
                  <a:pt x="57836" y="185038"/>
                </a:lnTo>
                <a:lnTo>
                  <a:pt x="35935" y="225849"/>
                </a:lnTo>
                <a:lnTo>
                  <a:pt x="19069" y="268783"/>
                </a:lnTo>
                <a:lnTo>
                  <a:pt x="7371" y="313342"/>
                </a:lnTo>
                <a:lnTo>
                  <a:pt x="970" y="359023"/>
                </a:lnTo>
                <a:lnTo>
                  <a:pt x="0" y="405328"/>
                </a:lnTo>
                <a:lnTo>
                  <a:pt x="4590" y="451756"/>
                </a:lnTo>
                <a:lnTo>
                  <a:pt x="14872" y="497807"/>
                </a:lnTo>
                <a:lnTo>
                  <a:pt x="30977" y="542979"/>
                </a:lnTo>
                <a:lnTo>
                  <a:pt x="53038" y="586774"/>
                </a:lnTo>
                <a:lnTo>
                  <a:pt x="81418" y="628892"/>
                </a:lnTo>
                <a:lnTo>
                  <a:pt x="114207" y="666162"/>
                </a:lnTo>
                <a:lnTo>
                  <a:pt x="150847" y="698438"/>
                </a:lnTo>
                <a:lnTo>
                  <a:pt x="190783" y="725574"/>
                </a:lnTo>
                <a:lnTo>
                  <a:pt x="233458" y="747425"/>
                </a:lnTo>
                <a:lnTo>
                  <a:pt x="278316" y="763843"/>
                </a:lnTo>
                <a:lnTo>
                  <a:pt x="324800" y="774684"/>
                </a:lnTo>
                <a:lnTo>
                  <a:pt x="372354" y="779801"/>
                </a:lnTo>
                <a:lnTo>
                  <a:pt x="420423" y="779050"/>
                </a:lnTo>
                <a:lnTo>
                  <a:pt x="468449" y="772282"/>
                </a:lnTo>
                <a:lnTo>
                  <a:pt x="515876" y="759354"/>
                </a:lnTo>
                <a:lnTo>
                  <a:pt x="650662" y="836265"/>
                </a:lnTo>
                <a:lnTo>
                  <a:pt x="649874" y="681084"/>
                </a:lnTo>
                <a:lnTo>
                  <a:pt x="684430" y="646123"/>
                </a:lnTo>
                <a:lnTo>
                  <a:pt x="713914" y="607614"/>
                </a:lnTo>
                <a:lnTo>
                  <a:pt x="738180" y="566114"/>
                </a:lnTo>
                <a:lnTo>
                  <a:pt x="757081" y="522178"/>
                </a:lnTo>
                <a:lnTo>
                  <a:pt x="770472" y="476364"/>
                </a:lnTo>
                <a:lnTo>
                  <a:pt x="778205" y="429226"/>
                </a:lnTo>
                <a:lnTo>
                  <a:pt x="780135" y="381322"/>
                </a:lnTo>
                <a:lnTo>
                  <a:pt x="776116" y="333207"/>
                </a:lnTo>
                <a:lnTo>
                  <a:pt x="766001" y="285438"/>
                </a:lnTo>
                <a:lnTo>
                  <a:pt x="749644" y="238571"/>
                </a:lnTo>
                <a:lnTo>
                  <a:pt x="726900" y="193163"/>
                </a:lnTo>
                <a:close/>
              </a:path>
            </a:pathLst>
          </a:custGeom>
          <a:ln w="17995">
            <a:solidFill>
              <a:schemeClr val="accent1"/>
            </a:solidFill>
          </a:ln>
        </p:spPr>
        <p:txBody>
          <a:bodyPr wrap="square" lIns="0" tIns="0" rIns="0" bIns="0" rtlCol="0"/>
          <a:lstStyle/>
          <a:p>
            <a:endParaRPr>
              <a:solidFill>
                <a:schemeClr val="accent2"/>
              </a:solidFill>
            </a:endParaRPr>
          </a:p>
        </p:txBody>
      </p:sp>
      <p:sp>
        <p:nvSpPr>
          <p:cNvPr id="18" name="object 71"/>
          <p:cNvSpPr/>
          <p:nvPr/>
        </p:nvSpPr>
        <p:spPr>
          <a:xfrm>
            <a:off x="1036207" y="4017543"/>
            <a:ext cx="1115568" cy="719328"/>
          </a:xfrm>
          <a:prstGeom prst="rect">
            <a:avLst/>
          </a:prstGeom>
          <a:blipFill>
            <a:blip r:embed="rId4" cstate="print"/>
            <a:stretch>
              <a:fillRect/>
            </a:stretch>
          </a:blipFill>
        </p:spPr>
        <p:txBody>
          <a:bodyPr wrap="square" lIns="0" tIns="0" rIns="0" bIns="0" rtlCol="0"/>
          <a:lstStyle/>
          <a:p>
            <a:endParaRPr/>
          </a:p>
        </p:txBody>
      </p:sp>
      <p:sp>
        <p:nvSpPr>
          <p:cNvPr id="19" name="object 6"/>
          <p:cNvSpPr txBox="1"/>
          <p:nvPr/>
        </p:nvSpPr>
        <p:spPr>
          <a:xfrm>
            <a:off x="1370307" y="3342799"/>
            <a:ext cx="796692" cy="407804"/>
          </a:xfrm>
          <a:prstGeom prst="rect">
            <a:avLst/>
          </a:prstGeom>
        </p:spPr>
        <p:txBody>
          <a:bodyPr vert="horz" wrap="square" lIns="0" tIns="12700" rIns="0" bIns="0" rtlCol="0">
            <a:spAutoFit/>
          </a:bodyPr>
          <a:lstStyle/>
          <a:p>
            <a:pPr marL="12700">
              <a:lnSpc>
                <a:spcPct val="100000"/>
              </a:lnSpc>
              <a:spcBef>
                <a:spcPts val="100"/>
              </a:spcBef>
            </a:pPr>
            <a:r>
              <a:rPr lang="ja-JP" altLang="en-US" sz="800" spc="85">
                <a:latin typeface="メイリオ" panose="020B0604030504040204" pitchFamily="50" charset="-128"/>
                <a:ea typeface="メイリオ" panose="020B0604030504040204" pitchFamily="50" charset="-128"/>
                <a:cs typeface="Leelawadee UI"/>
              </a:rPr>
              <a:t>位置情報</a:t>
            </a:r>
            <a:endParaRPr lang="en-US" altLang="ja-JP" sz="800" spc="85">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800" spc="85">
                <a:latin typeface="メイリオ" panose="020B0604030504040204" pitchFamily="50" charset="-128"/>
                <a:ea typeface="メイリオ" panose="020B0604030504040204" pitchFamily="50" charset="-128"/>
                <a:cs typeface="Leelawadee UI"/>
              </a:rPr>
              <a:t>（</a:t>
            </a:r>
            <a:r>
              <a:rPr lang="en-US" altLang="ja-JP" sz="800" spc="85">
                <a:latin typeface="メイリオ" panose="020B0604030504040204" pitchFamily="50" charset="-128"/>
                <a:ea typeface="メイリオ" panose="020B0604030504040204" pitchFamily="50" charset="-128"/>
                <a:cs typeface="Leelawadee UI"/>
              </a:rPr>
              <a:t>GPS</a:t>
            </a:r>
            <a:r>
              <a:rPr lang="ja-JP" altLang="en-US" sz="800" spc="85">
                <a:latin typeface="メイリオ" panose="020B0604030504040204" pitchFamily="50" charset="-128"/>
                <a:ea typeface="メイリオ" panose="020B0604030504040204" pitchFamily="50" charset="-128"/>
                <a:cs typeface="Leelawadee UI"/>
              </a:rPr>
              <a:t>）</a:t>
            </a:r>
            <a:endParaRPr lang="en-US" altLang="ja-JP" sz="800" spc="85">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800" spc="85">
                <a:latin typeface="メイリオ" panose="020B0604030504040204" pitchFamily="50" charset="-128"/>
                <a:ea typeface="メイリオ" panose="020B0604030504040204" pitchFamily="50" charset="-128"/>
                <a:cs typeface="Leelawadee UI"/>
              </a:rPr>
              <a:t>取得可能</a:t>
            </a:r>
            <a:endParaRPr lang="en-US" altLang="ja-JP" sz="800" spc="85">
              <a:latin typeface="メイリオ" panose="020B0604030504040204" pitchFamily="50" charset="-128"/>
              <a:ea typeface="メイリオ" panose="020B0604030504040204" pitchFamily="50" charset="-128"/>
              <a:cs typeface="Leelawadee UI"/>
            </a:endParaRPr>
          </a:p>
        </p:txBody>
      </p:sp>
      <p:sp>
        <p:nvSpPr>
          <p:cNvPr id="20" name="Freeform 416"/>
          <p:cNvSpPr>
            <a:spLocks noEditPoints="1"/>
          </p:cNvSpPr>
          <p:nvPr/>
        </p:nvSpPr>
        <p:spPr bwMode="auto">
          <a:xfrm>
            <a:off x="611272" y="3682148"/>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FBC6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object 24"/>
          <p:cNvSpPr/>
          <p:nvPr/>
        </p:nvSpPr>
        <p:spPr>
          <a:xfrm>
            <a:off x="4771872" y="2751770"/>
            <a:ext cx="1060268" cy="324036"/>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B600"/>
          </a:solidFill>
        </p:spPr>
        <p:txBody>
          <a:bodyPr wrap="square" lIns="0" tIns="0" rIns="0" bIns="0" rtlCol="0" anchor="ctr" anchorCtr="1"/>
          <a:lstStyle/>
          <a:p>
            <a:pPr algn="ctr"/>
            <a:r>
              <a:rPr lang="en-US" altLang="ja-JP" sz="1050">
                <a:solidFill>
                  <a:schemeClr val="bg1"/>
                </a:solidFill>
                <a:latin typeface="+mn-ea"/>
              </a:rPr>
              <a:t>USB</a:t>
            </a:r>
            <a:r>
              <a:rPr lang="ja-JP" altLang="en-US" sz="1050">
                <a:solidFill>
                  <a:schemeClr val="bg1"/>
                </a:solidFill>
                <a:latin typeface="+mn-ea"/>
              </a:rPr>
              <a:t>型</a:t>
            </a:r>
            <a:r>
              <a:rPr lang="en-US" altLang="ja-JP" sz="1050">
                <a:solidFill>
                  <a:schemeClr val="bg1"/>
                </a:solidFill>
                <a:latin typeface="+mn-ea"/>
              </a:rPr>
              <a:t>IC</a:t>
            </a:r>
          </a:p>
          <a:p>
            <a:pPr algn="ctr"/>
            <a:r>
              <a:rPr lang="ja-JP" altLang="en-US" sz="1050">
                <a:solidFill>
                  <a:schemeClr val="bg1"/>
                </a:solidFill>
                <a:latin typeface="+mn-ea"/>
              </a:rPr>
              <a:t>カードリーダー</a:t>
            </a:r>
            <a:endParaRPr sz="1050">
              <a:solidFill>
                <a:schemeClr val="bg1"/>
              </a:solidFill>
              <a:latin typeface="+mn-ea"/>
            </a:endParaRPr>
          </a:p>
        </p:txBody>
      </p:sp>
      <p:sp>
        <p:nvSpPr>
          <p:cNvPr id="22" name="object 24"/>
          <p:cNvSpPr/>
          <p:nvPr/>
        </p:nvSpPr>
        <p:spPr>
          <a:xfrm>
            <a:off x="6896742" y="2751770"/>
            <a:ext cx="1060268" cy="324036"/>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B600"/>
          </a:solidFill>
        </p:spPr>
        <p:txBody>
          <a:bodyPr wrap="square" lIns="0" tIns="0" rIns="0" bIns="0" rtlCol="0" anchor="ctr" anchorCtr="1"/>
          <a:lstStyle/>
          <a:p>
            <a:pPr algn="ctr"/>
            <a:r>
              <a:rPr lang="ja-JP" altLang="en-US" sz="1050">
                <a:solidFill>
                  <a:schemeClr val="bg1"/>
                </a:solidFill>
                <a:latin typeface="+mn-ea"/>
              </a:rPr>
              <a:t>その他打刻</a:t>
            </a:r>
            <a:endParaRPr lang="en-US" altLang="ja-JP" sz="1050">
              <a:solidFill>
                <a:schemeClr val="bg1"/>
              </a:solidFill>
              <a:latin typeface="+mn-ea"/>
            </a:endParaRPr>
          </a:p>
          <a:p>
            <a:pPr algn="ctr"/>
            <a:r>
              <a:rPr lang="ja-JP" altLang="en-US" sz="1050">
                <a:solidFill>
                  <a:schemeClr val="bg1"/>
                </a:solidFill>
                <a:latin typeface="+mn-ea"/>
              </a:rPr>
              <a:t>機器連携</a:t>
            </a:r>
            <a:endParaRPr sz="1050">
              <a:solidFill>
                <a:schemeClr val="bg1"/>
              </a:solidFill>
              <a:latin typeface="+mn-ea"/>
            </a:endParaRPr>
          </a:p>
        </p:txBody>
      </p:sp>
      <p:grpSp>
        <p:nvGrpSpPr>
          <p:cNvPr id="23" name="グループ化 525"/>
          <p:cNvGrpSpPr/>
          <p:nvPr/>
        </p:nvGrpSpPr>
        <p:grpSpPr>
          <a:xfrm>
            <a:off x="5004108" y="3867894"/>
            <a:ext cx="540000" cy="540000"/>
            <a:chOff x="3784104" y="1923678"/>
            <a:chExt cx="381000" cy="381000"/>
          </a:xfrm>
          <a:solidFill>
            <a:srgbClr val="FBC621"/>
          </a:solidFill>
        </p:grpSpPr>
        <p:sp>
          <p:nvSpPr>
            <p:cNvPr id="2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6" name="グループ化 25"/>
          <p:cNvGrpSpPr/>
          <p:nvPr/>
        </p:nvGrpSpPr>
        <p:grpSpPr>
          <a:xfrm>
            <a:off x="5760132" y="3664567"/>
            <a:ext cx="648859" cy="563367"/>
            <a:chOff x="2644775" y="1360488"/>
            <a:chExt cx="1189038" cy="1135063"/>
          </a:xfrm>
          <a:solidFill>
            <a:srgbClr val="FBC621"/>
          </a:solidFill>
        </p:grpSpPr>
        <p:sp>
          <p:nvSpPr>
            <p:cNvPr id="27" name="Rectangle 172"/>
            <p:cNvSpPr>
              <a:spLocks noChangeArrowheads="1"/>
            </p:cNvSpPr>
            <p:nvPr/>
          </p:nvSpPr>
          <p:spPr bwMode="auto">
            <a:xfrm>
              <a:off x="276383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173"/>
            <p:cNvSpPr>
              <a:spLocks noChangeArrowheads="1"/>
            </p:cNvSpPr>
            <p:nvPr/>
          </p:nvSpPr>
          <p:spPr bwMode="auto">
            <a:xfrm>
              <a:off x="2900363"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174"/>
            <p:cNvSpPr>
              <a:spLocks noChangeArrowheads="1"/>
            </p:cNvSpPr>
            <p:nvPr/>
          </p:nvSpPr>
          <p:spPr bwMode="auto">
            <a:xfrm>
              <a:off x="303688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175"/>
            <p:cNvSpPr>
              <a:spLocks noChangeArrowheads="1"/>
            </p:cNvSpPr>
            <p:nvPr/>
          </p:nvSpPr>
          <p:spPr bwMode="auto">
            <a:xfrm>
              <a:off x="3171825" y="1992313"/>
              <a:ext cx="107950"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176"/>
            <p:cNvSpPr>
              <a:spLocks noChangeArrowheads="1"/>
            </p:cNvSpPr>
            <p:nvPr/>
          </p:nvSpPr>
          <p:spPr bwMode="auto">
            <a:xfrm>
              <a:off x="27638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177"/>
            <p:cNvSpPr>
              <a:spLocks noChangeArrowheads="1"/>
            </p:cNvSpPr>
            <p:nvPr/>
          </p:nvSpPr>
          <p:spPr bwMode="auto">
            <a:xfrm>
              <a:off x="2824163"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78"/>
            <p:cNvSpPr>
              <a:spLocks noChangeArrowheads="1"/>
            </p:cNvSpPr>
            <p:nvPr/>
          </p:nvSpPr>
          <p:spPr bwMode="auto">
            <a:xfrm>
              <a:off x="2882900"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79"/>
            <p:cNvSpPr>
              <a:spLocks noChangeArrowheads="1"/>
            </p:cNvSpPr>
            <p:nvPr/>
          </p:nvSpPr>
          <p:spPr bwMode="auto">
            <a:xfrm>
              <a:off x="29416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80"/>
            <p:cNvSpPr>
              <a:spLocks noChangeArrowheads="1"/>
            </p:cNvSpPr>
            <p:nvPr/>
          </p:nvSpPr>
          <p:spPr bwMode="auto">
            <a:xfrm>
              <a:off x="3000375"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181"/>
            <p:cNvSpPr>
              <a:spLocks noChangeArrowheads="1"/>
            </p:cNvSpPr>
            <p:nvPr/>
          </p:nvSpPr>
          <p:spPr bwMode="auto">
            <a:xfrm>
              <a:off x="3059113"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182"/>
            <p:cNvSpPr>
              <a:spLocks noChangeArrowheads="1"/>
            </p:cNvSpPr>
            <p:nvPr/>
          </p:nvSpPr>
          <p:spPr bwMode="auto">
            <a:xfrm>
              <a:off x="31194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183"/>
            <p:cNvSpPr>
              <a:spLocks noChangeArrowheads="1"/>
            </p:cNvSpPr>
            <p:nvPr/>
          </p:nvSpPr>
          <p:spPr bwMode="auto">
            <a:xfrm>
              <a:off x="3178175"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184"/>
            <p:cNvSpPr>
              <a:spLocks noChangeArrowheads="1"/>
            </p:cNvSpPr>
            <p:nvPr/>
          </p:nvSpPr>
          <p:spPr bwMode="auto">
            <a:xfrm>
              <a:off x="27638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85"/>
            <p:cNvSpPr>
              <a:spLocks noChangeArrowheads="1"/>
            </p:cNvSpPr>
            <p:nvPr/>
          </p:nvSpPr>
          <p:spPr bwMode="auto">
            <a:xfrm>
              <a:off x="2824163"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186"/>
            <p:cNvSpPr>
              <a:spLocks noChangeArrowheads="1"/>
            </p:cNvSpPr>
            <p:nvPr/>
          </p:nvSpPr>
          <p:spPr bwMode="auto">
            <a:xfrm>
              <a:off x="2882900"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187"/>
            <p:cNvSpPr>
              <a:spLocks noChangeArrowheads="1"/>
            </p:cNvSpPr>
            <p:nvPr/>
          </p:nvSpPr>
          <p:spPr bwMode="auto">
            <a:xfrm>
              <a:off x="29416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188"/>
            <p:cNvSpPr>
              <a:spLocks noChangeArrowheads="1"/>
            </p:cNvSpPr>
            <p:nvPr/>
          </p:nvSpPr>
          <p:spPr bwMode="auto">
            <a:xfrm>
              <a:off x="3000375"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189"/>
            <p:cNvSpPr>
              <a:spLocks noChangeArrowheads="1"/>
            </p:cNvSpPr>
            <p:nvPr/>
          </p:nvSpPr>
          <p:spPr bwMode="auto">
            <a:xfrm>
              <a:off x="3059113"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190"/>
            <p:cNvSpPr>
              <a:spLocks noChangeArrowheads="1"/>
            </p:cNvSpPr>
            <p:nvPr/>
          </p:nvSpPr>
          <p:spPr bwMode="auto">
            <a:xfrm>
              <a:off x="31194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191"/>
            <p:cNvSpPr>
              <a:spLocks noChangeArrowheads="1"/>
            </p:cNvSpPr>
            <p:nvPr/>
          </p:nvSpPr>
          <p:spPr bwMode="auto">
            <a:xfrm>
              <a:off x="3178175"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192"/>
            <p:cNvSpPr>
              <a:spLocks noEditPoints="1"/>
            </p:cNvSpPr>
            <p:nvPr/>
          </p:nvSpPr>
          <p:spPr bwMode="auto">
            <a:xfrm>
              <a:off x="2644775" y="1360488"/>
              <a:ext cx="1189038" cy="1135063"/>
            </a:xfrm>
            <a:custGeom>
              <a:avLst/>
              <a:gdLst>
                <a:gd name="T0" fmla="*/ 616 w 665"/>
                <a:gd name="T1" fmla="*/ 201 h 636"/>
                <a:gd name="T2" fmla="*/ 407 w 665"/>
                <a:gd name="T3" fmla="*/ 201 h 636"/>
                <a:gd name="T4" fmla="*/ 407 w 665"/>
                <a:gd name="T5" fmla="*/ 193 h 636"/>
                <a:gd name="T6" fmla="*/ 383 w 665"/>
                <a:gd name="T7" fmla="*/ 154 h 636"/>
                <a:gd name="T8" fmla="*/ 441 w 665"/>
                <a:gd name="T9" fmla="*/ 0 h 636"/>
                <a:gd name="T10" fmla="*/ 403 w 665"/>
                <a:gd name="T11" fmla="*/ 0 h 636"/>
                <a:gd name="T12" fmla="*/ 347 w 665"/>
                <a:gd name="T13" fmla="*/ 149 h 636"/>
                <a:gd name="T14" fmla="*/ 318 w 665"/>
                <a:gd name="T15" fmla="*/ 149 h 636"/>
                <a:gd name="T16" fmla="*/ 262 w 665"/>
                <a:gd name="T17" fmla="*/ 0 h 636"/>
                <a:gd name="T18" fmla="*/ 224 w 665"/>
                <a:gd name="T19" fmla="*/ 0 h 636"/>
                <a:gd name="T20" fmla="*/ 282 w 665"/>
                <a:gd name="T21" fmla="*/ 154 h 636"/>
                <a:gd name="T22" fmla="*/ 258 w 665"/>
                <a:gd name="T23" fmla="*/ 193 h 636"/>
                <a:gd name="T24" fmla="*/ 258 w 665"/>
                <a:gd name="T25" fmla="*/ 201 h 636"/>
                <a:gd name="T26" fmla="*/ 49 w 665"/>
                <a:gd name="T27" fmla="*/ 201 h 636"/>
                <a:gd name="T28" fmla="*/ 0 w 665"/>
                <a:gd name="T29" fmla="*/ 249 h 636"/>
                <a:gd name="T30" fmla="*/ 0 w 665"/>
                <a:gd name="T31" fmla="*/ 587 h 636"/>
                <a:gd name="T32" fmla="*/ 49 w 665"/>
                <a:gd name="T33" fmla="*/ 636 h 636"/>
                <a:gd name="T34" fmla="*/ 616 w 665"/>
                <a:gd name="T35" fmla="*/ 636 h 636"/>
                <a:gd name="T36" fmla="*/ 665 w 665"/>
                <a:gd name="T37" fmla="*/ 587 h 636"/>
                <a:gd name="T38" fmla="*/ 665 w 665"/>
                <a:gd name="T39" fmla="*/ 249 h 636"/>
                <a:gd name="T40" fmla="*/ 616 w 665"/>
                <a:gd name="T41" fmla="*/ 201 h 636"/>
                <a:gd name="T42" fmla="*/ 281 w 665"/>
                <a:gd name="T43" fmla="*/ 193 h 636"/>
                <a:gd name="T44" fmla="*/ 292 w 665"/>
                <a:gd name="T45" fmla="*/ 174 h 636"/>
                <a:gd name="T46" fmla="*/ 307 w 665"/>
                <a:gd name="T47" fmla="*/ 180 h 636"/>
                <a:gd name="T48" fmla="*/ 358 w 665"/>
                <a:gd name="T49" fmla="*/ 180 h 636"/>
                <a:gd name="T50" fmla="*/ 373 w 665"/>
                <a:gd name="T51" fmla="*/ 174 h 636"/>
                <a:gd name="T52" fmla="*/ 384 w 665"/>
                <a:gd name="T53" fmla="*/ 193 h 636"/>
                <a:gd name="T54" fmla="*/ 384 w 665"/>
                <a:gd name="T55" fmla="*/ 201 h 636"/>
                <a:gd name="T56" fmla="*/ 281 w 665"/>
                <a:gd name="T57" fmla="*/ 201 h 636"/>
                <a:gd name="T58" fmla="*/ 281 w 665"/>
                <a:gd name="T59" fmla="*/ 193 h 636"/>
                <a:gd name="T60" fmla="*/ 642 w 665"/>
                <a:gd name="T61" fmla="*/ 587 h 636"/>
                <a:gd name="T62" fmla="*/ 616 w 665"/>
                <a:gd name="T63" fmla="*/ 613 h 636"/>
                <a:gd name="T64" fmla="*/ 49 w 665"/>
                <a:gd name="T65" fmla="*/ 613 h 636"/>
                <a:gd name="T66" fmla="*/ 23 w 665"/>
                <a:gd name="T67" fmla="*/ 587 h 636"/>
                <a:gd name="T68" fmla="*/ 23 w 665"/>
                <a:gd name="T69" fmla="*/ 249 h 636"/>
                <a:gd name="T70" fmla="*/ 49 w 665"/>
                <a:gd name="T71" fmla="*/ 223 h 636"/>
                <a:gd name="T72" fmla="*/ 616 w 665"/>
                <a:gd name="T73" fmla="*/ 223 h 636"/>
                <a:gd name="T74" fmla="*/ 642 w 665"/>
                <a:gd name="T75" fmla="*/ 249 h 636"/>
                <a:gd name="T76" fmla="*/ 642 w 665"/>
                <a:gd name="T77" fmla="*/ 58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5" h="636">
                  <a:moveTo>
                    <a:pt x="616" y="201"/>
                  </a:moveTo>
                  <a:cubicBezTo>
                    <a:pt x="407" y="201"/>
                    <a:pt x="407" y="201"/>
                    <a:pt x="407" y="201"/>
                  </a:cubicBezTo>
                  <a:cubicBezTo>
                    <a:pt x="407" y="193"/>
                    <a:pt x="407" y="193"/>
                    <a:pt x="407" y="193"/>
                  </a:cubicBezTo>
                  <a:cubicBezTo>
                    <a:pt x="407" y="176"/>
                    <a:pt x="397" y="161"/>
                    <a:pt x="383" y="154"/>
                  </a:cubicBezTo>
                  <a:cubicBezTo>
                    <a:pt x="441" y="0"/>
                    <a:pt x="441" y="0"/>
                    <a:pt x="441" y="0"/>
                  </a:cubicBezTo>
                  <a:cubicBezTo>
                    <a:pt x="403" y="0"/>
                    <a:pt x="403" y="0"/>
                    <a:pt x="403" y="0"/>
                  </a:cubicBezTo>
                  <a:cubicBezTo>
                    <a:pt x="347" y="149"/>
                    <a:pt x="347" y="149"/>
                    <a:pt x="347" y="149"/>
                  </a:cubicBezTo>
                  <a:cubicBezTo>
                    <a:pt x="318" y="149"/>
                    <a:pt x="318" y="149"/>
                    <a:pt x="318" y="149"/>
                  </a:cubicBezTo>
                  <a:cubicBezTo>
                    <a:pt x="262" y="0"/>
                    <a:pt x="262" y="0"/>
                    <a:pt x="262" y="0"/>
                  </a:cubicBezTo>
                  <a:cubicBezTo>
                    <a:pt x="224" y="0"/>
                    <a:pt x="224" y="0"/>
                    <a:pt x="224" y="0"/>
                  </a:cubicBezTo>
                  <a:cubicBezTo>
                    <a:pt x="282" y="154"/>
                    <a:pt x="282" y="154"/>
                    <a:pt x="282" y="154"/>
                  </a:cubicBezTo>
                  <a:cubicBezTo>
                    <a:pt x="268" y="161"/>
                    <a:pt x="258" y="176"/>
                    <a:pt x="258" y="193"/>
                  </a:cubicBezTo>
                  <a:cubicBezTo>
                    <a:pt x="258" y="201"/>
                    <a:pt x="258" y="201"/>
                    <a:pt x="258" y="201"/>
                  </a:cubicBezTo>
                  <a:cubicBezTo>
                    <a:pt x="49" y="201"/>
                    <a:pt x="49" y="201"/>
                    <a:pt x="49" y="201"/>
                  </a:cubicBezTo>
                  <a:cubicBezTo>
                    <a:pt x="22" y="201"/>
                    <a:pt x="0" y="223"/>
                    <a:pt x="0" y="249"/>
                  </a:cubicBezTo>
                  <a:cubicBezTo>
                    <a:pt x="0" y="587"/>
                    <a:pt x="0" y="587"/>
                    <a:pt x="0" y="587"/>
                  </a:cubicBezTo>
                  <a:cubicBezTo>
                    <a:pt x="0" y="614"/>
                    <a:pt x="22" y="636"/>
                    <a:pt x="49" y="636"/>
                  </a:cubicBezTo>
                  <a:cubicBezTo>
                    <a:pt x="616" y="636"/>
                    <a:pt x="616" y="636"/>
                    <a:pt x="616" y="636"/>
                  </a:cubicBezTo>
                  <a:cubicBezTo>
                    <a:pt x="643" y="636"/>
                    <a:pt x="665" y="614"/>
                    <a:pt x="665" y="587"/>
                  </a:cubicBezTo>
                  <a:cubicBezTo>
                    <a:pt x="665" y="249"/>
                    <a:pt x="665" y="249"/>
                    <a:pt x="665" y="249"/>
                  </a:cubicBezTo>
                  <a:cubicBezTo>
                    <a:pt x="665" y="223"/>
                    <a:pt x="643" y="201"/>
                    <a:pt x="616" y="201"/>
                  </a:cubicBezTo>
                  <a:close/>
                  <a:moveTo>
                    <a:pt x="281" y="193"/>
                  </a:moveTo>
                  <a:cubicBezTo>
                    <a:pt x="281" y="185"/>
                    <a:pt x="285" y="178"/>
                    <a:pt x="292" y="174"/>
                  </a:cubicBezTo>
                  <a:cubicBezTo>
                    <a:pt x="296" y="179"/>
                    <a:pt x="305" y="180"/>
                    <a:pt x="307" y="180"/>
                  </a:cubicBezTo>
                  <a:cubicBezTo>
                    <a:pt x="358" y="180"/>
                    <a:pt x="358" y="180"/>
                    <a:pt x="358" y="180"/>
                  </a:cubicBezTo>
                  <a:cubicBezTo>
                    <a:pt x="361" y="180"/>
                    <a:pt x="369" y="179"/>
                    <a:pt x="373" y="174"/>
                  </a:cubicBezTo>
                  <a:cubicBezTo>
                    <a:pt x="380" y="178"/>
                    <a:pt x="384" y="185"/>
                    <a:pt x="384" y="193"/>
                  </a:cubicBezTo>
                  <a:cubicBezTo>
                    <a:pt x="384" y="201"/>
                    <a:pt x="384" y="201"/>
                    <a:pt x="384" y="201"/>
                  </a:cubicBezTo>
                  <a:cubicBezTo>
                    <a:pt x="281" y="201"/>
                    <a:pt x="281" y="201"/>
                    <a:pt x="281" y="201"/>
                  </a:cubicBezTo>
                  <a:lnTo>
                    <a:pt x="281" y="193"/>
                  </a:lnTo>
                  <a:close/>
                  <a:moveTo>
                    <a:pt x="642" y="587"/>
                  </a:moveTo>
                  <a:cubicBezTo>
                    <a:pt x="642" y="601"/>
                    <a:pt x="631" y="613"/>
                    <a:pt x="616" y="613"/>
                  </a:cubicBezTo>
                  <a:cubicBezTo>
                    <a:pt x="49" y="613"/>
                    <a:pt x="49" y="613"/>
                    <a:pt x="49" y="613"/>
                  </a:cubicBezTo>
                  <a:cubicBezTo>
                    <a:pt x="34" y="613"/>
                    <a:pt x="23" y="601"/>
                    <a:pt x="23" y="587"/>
                  </a:cubicBezTo>
                  <a:cubicBezTo>
                    <a:pt x="23" y="249"/>
                    <a:pt x="23" y="249"/>
                    <a:pt x="23" y="249"/>
                  </a:cubicBezTo>
                  <a:cubicBezTo>
                    <a:pt x="23" y="235"/>
                    <a:pt x="34" y="223"/>
                    <a:pt x="49" y="223"/>
                  </a:cubicBezTo>
                  <a:cubicBezTo>
                    <a:pt x="616" y="223"/>
                    <a:pt x="616" y="223"/>
                    <a:pt x="616" y="223"/>
                  </a:cubicBezTo>
                  <a:cubicBezTo>
                    <a:pt x="631" y="223"/>
                    <a:pt x="642" y="235"/>
                    <a:pt x="642" y="249"/>
                  </a:cubicBezTo>
                  <a:lnTo>
                    <a:pt x="642" y="5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93"/>
            <p:cNvSpPr>
              <a:spLocks noEditPoints="1"/>
            </p:cNvSpPr>
            <p:nvPr/>
          </p:nvSpPr>
          <p:spPr bwMode="auto">
            <a:xfrm>
              <a:off x="3351213" y="1895475"/>
              <a:ext cx="357188" cy="422275"/>
            </a:xfrm>
            <a:custGeom>
              <a:avLst/>
              <a:gdLst>
                <a:gd name="T0" fmla="*/ 0 w 200"/>
                <a:gd name="T1" fmla="*/ 0 h 236"/>
                <a:gd name="T2" fmla="*/ 0 w 200"/>
                <a:gd name="T3" fmla="*/ 236 h 236"/>
                <a:gd name="T4" fmla="*/ 200 w 200"/>
                <a:gd name="T5" fmla="*/ 236 h 236"/>
                <a:gd name="T6" fmla="*/ 200 w 200"/>
                <a:gd name="T7" fmla="*/ 0 h 236"/>
                <a:gd name="T8" fmla="*/ 0 w 200"/>
                <a:gd name="T9" fmla="*/ 0 h 236"/>
                <a:gd name="T10" fmla="*/ 185 w 200"/>
                <a:gd name="T11" fmla="*/ 221 h 236"/>
                <a:gd name="T12" fmla="*/ 173 w 200"/>
                <a:gd name="T13" fmla="*/ 221 h 236"/>
                <a:gd name="T14" fmla="*/ 173 w 200"/>
                <a:gd name="T15" fmla="*/ 194 h 236"/>
                <a:gd name="T16" fmla="*/ 113 w 200"/>
                <a:gd name="T17" fmla="*/ 137 h 236"/>
                <a:gd name="T18" fmla="*/ 100 w 200"/>
                <a:gd name="T19" fmla="*/ 137 h 236"/>
                <a:gd name="T20" fmla="*/ 88 w 200"/>
                <a:gd name="T21" fmla="*/ 137 h 236"/>
                <a:gd name="T22" fmla="*/ 27 w 200"/>
                <a:gd name="T23" fmla="*/ 194 h 236"/>
                <a:gd name="T24" fmla="*/ 27 w 200"/>
                <a:gd name="T25" fmla="*/ 221 h 236"/>
                <a:gd name="T26" fmla="*/ 15 w 200"/>
                <a:gd name="T27" fmla="*/ 221 h 236"/>
                <a:gd name="T28" fmla="*/ 15 w 200"/>
                <a:gd name="T29" fmla="*/ 16 h 236"/>
                <a:gd name="T30" fmla="*/ 185 w 200"/>
                <a:gd name="T31" fmla="*/ 16 h 236"/>
                <a:gd name="T32" fmla="*/ 185 w 200"/>
                <a:gd name="T33" fmla="*/ 2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36">
                  <a:moveTo>
                    <a:pt x="0" y="0"/>
                  </a:moveTo>
                  <a:cubicBezTo>
                    <a:pt x="0" y="236"/>
                    <a:pt x="0" y="236"/>
                    <a:pt x="0" y="236"/>
                  </a:cubicBezTo>
                  <a:cubicBezTo>
                    <a:pt x="200" y="236"/>
                    <a:pt x="200" y="236"/>
                    <a:pt x="200" y="236"/>
                  </a:cubicBezTo>
                  <a:cubicBezTo>
                    <a:pt x="200" y="0"/>
                    <a:pt x="200" y="0"/>
                    <a:pt x="200" y="0"/>
                  </a:cubicBezTo>
                  <a:lnTo>
                    <a:pt x="0" y="0"/>
                  </a:lnTo>
                  <a:close/>
                  <a:moveTo>
                    <a:pt x="185" y="221"/>
                  </a:moveTo>
                  <a:cubicBezTo>
                    <a:pt x="173" y="221"/>
                    <a:pt x="173" y="221"/>
                    <a:pt x="173" y="221"/>
                  </a:cubicBezTo>
                  <a:cubicBezTo>
                    <a:pt x="173" y="194"/>
                    <a:pt x="173" y="194"/>
                    <a:pt x="173" y="194"/>
                  </a:cubicBezTo>
                  <a:cubicBezTo>
                    <a:pt x="173" y="168"/>
                    <a:pt x="158" y="137"/>
                    <a:pt x="113" y="137"/>
                  </a:cubicBezTo>
                  <a:cubicBezTo>
                    <a:pt x="100" y="137"/>
                    <a:pt x="100" y="137"/>
                    <a:pt x="100" y="137"/>
                  </a:cubicBezTo>
                  <a:cubicBezTo>
                    <a:pt x="88" y="137"/>
                    <a:pt x="88" y="137"/>
                    <a:pt x="88" y="137"/>
                  </a:cubicBezTo>
                  <a:cubicBezTo>
                    <a:pt x="43" y="137"/>
                    <a:pt x="27" y="168"/>
                    <a:pt x="27" y="194"/>
                  </a:cubicBezTo>
                  <a:cubicBezTo>
                    <a:pt x="27" y="221"/>
                    <a:pt x="27" y="221"/>
                    <a:pt x="27" y="221"/>
                  </a:cubicBezTo>
                  <a:cubicBezTo>
                    <a:pt x="15" y="221"/>
                    <a:pt x="15" y="221"/>
                    <a:pt x="15" y="221"/>
                  </a:cubicBezTo>
                  <a:cubicBezTo>
                    <a:pt x="15" y="16"/>
                    <a:pt x="15" y="16"/>
                    <a:pt x="15" y="16"/>
                  </a:cubicBezTo>
                  <a:cubicBezTo>
                    <a:pt x="185" y="16"/>
                    <a:pt x="185" y="16"/>
                    <a:pt x="185" y="16"/>
                  </a:cubicBezTo>
                  <a:lnTo>
                    <a:pt x="185"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Oval 194"/>
            <p:cNvSpPr>
              <a:spLocks noChangeArrowheads="1"/>
            </p:cNvSpPr>
            <p:nvPr/>
          </p:nvSpPr>
          <p:spPr bwMode="auto">
            <a:xfrm>
              <a:off x="3448050" y="1965325"/>
              <a:ext cx="163513" cy="165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0" name="グループ化 49"/>
          <p:cNvGrpSpPr/>
          <p:nvPr/>
        </p:nvGrpSpPr>
        <p:grpSpPr>
          <a:xfrm>
            <a:off x="7164922" y="3434940"/>
            <a:ext cx="1189038" cy="1189038"/>
            <a:chOff x="620713" y="1360488"/>
            <a:chExt cx="1189038" cy="1189038"/>
          </a:xfrm>
          <a:solidFill>
            <a:schemeClr val="accent1"/>
          </a:solidFill>
        </p:grpSpPr>
        <p:sp>
          <p:nvSpPr>
            <p:cNvPr id="51"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8" name="直方体 87"/>
          <p:cNvSpPr/>
          <p:nvPr/>
        </p:nvSpPr>
        <p:spPr>
          <a:xfrm>
            <a:off x="5598995" y="4238365"/>
            <a:ext cx="427744" cy="205593"/>
          </a:xfrm>
          <a:prstGeom prst="cube">
            <a:avLst>
              <a:gd name="adj" fmla="val 64375"/>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弧 88"/>
          <p:cNvSpPr/>
          <p:nvPr/>
        </p:nvSpPr>
        <p:spPr>
          <a:xfrm>
            <a:off x="5364088" y="4128404"/>
            <a:ext cx="374619" cy="2180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2466025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a:p>
        </p:txBody>
      </p:sp>
      <p:sp>
        <p:nvSpPr>
          <p:cNvPr id="4" name="タイトル 3"/>
          <p:cNvSpPr>
            <a:spLocks noGrp="1"/>
          </p:cNvSpPr>
          <p:nvPr>
            <p:ph type="title"/>
          </p:nvPr>
        </p:nvSpPr>
        <p:spPr/>
        <p:txBody>
          <a:bodyPr/>
          <a:lstStyle/>
          <a:p>
            <a:r>
              <a:rPr lang="en-US" altLang="ja-JP">
                <a:solidFill>
                  <a:srgbClr val="EE7B48"/>
                </a:solidFill>
              </a:rPr>
              <a:t>No.46</a:t>
            </a:r>
            <a:br>
              <a:rPr lang="en-US" altLang="ja-JP">
                <a:solidFill>
                  <a:srgbClr val="EE7B48"/>
                </a:solidFill>
              </a:rPr>
            </a:br>
            <a:r>
              <a:rPr lang="ja-JP" altLang="en-US" sz="1800">
                <a:solidFill>
                  <a:srgbClr val="EE7B48"/>
                </a:solidFill>
              </a:rPr>
              <a:t>勤怠</a:t>
            </a:r>
            <a:endParaRPr kumimoji="1" lang="ja-JP" altLang="en-US"/>
          </a:p>
        </p:txBody>
      </p:sp>
      <p:sp>
        <p:nvSpPr>
          <p:cNvPr id="7" name="テキスト ボックス 6"/>
          <p:cNvSpPr txBox="1"/>
          <p:nvPr/>
        </p:nvSpPr>
        <p:spPr>
          <a:xfrm>
            <a:off x="251520" y="1198711"/>
            <a:ext cx="8892480" cy="430887"/>
          </a:xfrm>
          <a:prstGeom prst="rect">
            <a:avLst/>
          </a:prstGeom>
        </p:spPr>
        <p:txBody>
          <a:bodyPr wrap="square" lIns="0" tIns="0" rIns="0" bIns="0">
            <a:spAutoFit/>
          </a:bodyPr>
          <a:lstStyle/>
          <a:p>
            <a:pPr lvl="0">
              <a:spcBef>
                <a:spcPct val="0"/>
              </a:spcBef>
              <a:defRPr/>
            </a:pPr>
            <a:r>
              <a:rPr kumimoji="0" lang="en-US" altLang="ja-JP" sz="1400" kern="0">
                <a:solidFill>
                  <a:sysClr val="windowText" lastClr="000000">
                    <a:lumMod val="75000"/>
                    <a:lumOff val="25000"/>
                  </a:sysClr>
                </a:solidFill>
              </a:rPr>
              <a:t>PC</a:t>
            </a:r>
            <a:r>
              <a:rPr kumimoji="0" lang="ja-JP" altLang="en-US" sz="1400" kern="0">
                <a:solidFill>
                  <a:sysClr val="windowText" lastClr="000000">
                    <a:lumMod val="75000"/>
                    <a:lumOff val="25000"/>
                  </a:sysClr>
                </a:solidFill>
              </a:rPr>
              <a:t>のオン</a:t>
            </a:r>
            <a:r>
              <a:rPr kumimoji="0" lang="en-US" altLang="ja-JP" sz="1400" kern="0">
                <a:solidFill>
                  <a:sysClr val="windowText" lastClr="000000">
                    <a:lumMod val="75000"/>
                    <a:lumOff val="25000"/>
                  </a:sysClr>
                </a:solidFill>
              </a:rPr>
              <a:t>/</a:t>
            </a:r>
            <a:r>
              <a:rPr kumimoji="0" lang="ja-JP" altLang="en-US" sz="1400" kern="0">
                <a:solidFill>
                  <a:sysClr val="windowText" lastClr="000000">
                    <a:lumMod val="75000"/>
                    <a:lumOff val="25000"/>
                  </a:sysClr>
                </a:solidFill>
              </a:rPr>
              <a:t>オフで打刻ができること</a:t>
            </a:r>
          </a:p>
          <a:p>
            <a:pPr>
              <a:spcBef>
                <a:spcPct val="0"/>
              </a:spcBef>
              <a:defRPr/>
            </a:pPr>
            <a:endParaRPr kumimoji="0" lang="ja-JP" altLang="en-US" sz="1400" kern="0">
              <a:solidFill>
                <a:prstClr val="black"/>
              </a:solidFill>
            </a:endParaRPr>
          </a:p>
        </p:txBody>
      </p:sp>
      <p:sp>
        <p:nvSpPr>
          <p:cNvPr id="8" name="Text Box 5"/>
          <p:cNvSpPr txBox="1">
            <a:spLocks noChangeArrowheads="1"/>
          </p:cNvSpPr>
          <p:nvPr/>
        </p:nvSpPr>
        <p:spPr bwMode="auto">
          <a:xfrm>
            <a:off x="178878" y="2013106"/>
            <a:ext cx="8857618" cy="7386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r>
              <a:rPr lang="ja-JP" altLang="en-US" sz="1400"/>
              <a:t>打刻データを利用していない運用の場合、</a:t>
            </a:r>
            <a:r>
              <a:rPr lang="en-US" altLang="ja-JP" sz="1400"/>
              <a:t>PC</a:t>
            </a:r>
            <a:r>
              <a:rPr lang="ja-JP" altLang="en-US" sz="1400"/>
              <a:t>のオン</a:t>
            </a:r>
            <a:r>
              <a:rPr lang="en-US" altLang="ja-JP" sz="1400"/>
              <a:t>/</a:t>
            </a:r>
            <a:r>
              <a:rPr lang="ja-JP" altLang="en-US" sz="1400"/>
              <a:t>オフや入退館時間などの客観的打刻データを、</a:t>
            </a:r>
            <a:r>
              <a:rPr lang="en-US" altLang="ja-JP" sz="1400"/>
              <a:t>API</a:t>
            </a:r>
            <a:r>
              <a:rPr lang="ja-JP" altLang="en-US" sz="1400"/>
              <a:t>連携や</a:t>
            </a:r>
            <a:r>
              <a:rPr lang="en-US" altLang="ja-JP" sz="1400"/>
              <a:t>CSV</a:t>
            </a:r>
            <a:r>
              <a:rPr lang="ja-JP" altLang="en-US" sz="1400"/>
              <a:t>連携で勤怠管理に連携することで、打刻時間として登録することが可能です</a:t>
            </a: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19"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18" name="Freeform 52"/>
          <p:cNvSpPr>
            <a:spLocks noEditPoints="1"/>
          </p:cNvSpPr>
          <p:nvPr/>
        </p:nvSpPr>
        <p:spPr bwMode="auto">
          <a:xfrm>
            <a:off x="783478" y="3243133"/>
            <a:ext cx="1468387" cy="959452"/>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2"/>
          <p:cNvSpPr txBox="1"/>
          <p:nvPr/>
        </p:nvSpPr>
        <p:spPr>
          <a:xfrm>
            <a:off x="1032883" y="3532520"/>
            <a:ext cx="1099686" cy="307777"/>
          </a:xfrm>
          <a:prstGeom prst="rect">
            <a:avLst/>
          </a:prstGeom>
          <a:noFill/>
        </p:spPr>
        <p:txBody>
          <a:bodyPr wrap="square" rtlCol="0">
            <a:spAutoFit/>
          </a:bodyPr>
          <a:lstStyle/>
          <a:p>
            <a:r>
              <a:rPr kumimoji="1" lang="en-US" altLang="ja-JP" sz="1400" b="1"/>
              <a:t>ON/OFF</a:t>
            </a:r>
            <a:endParaRPr kumimoji="1" lang="ja-JP" altLang="en-US" sz="1400" b="1"/>
          </a:p>
        </p:txBody>
      </p:sp>
      <p:grpSp>
        <p:nvGrpSpPr>
          <p:cNvPr id="26" name="グループ化 25"/>
          <p:cNvGrpSpPr/>
          <p:nvPr/>
        </p:nvGrpSpPr>
        <p:grpSpPr>
          <a:xfrm>
            <a:off x="6738660" y="3205105"/>
            <a:ext cx="1379898" cy="1035509"/>
            <a:chOff x="4853115" y="3903898"/>
            <a:chExt cx="1003488" cy="776932"/>
          </a:xfrm>
          <a:solidFill>
            <a:schemeClr val="accent4">
              <a:lumMod val="75000"/>
            </a:schemeClr>
          </a:solidFill>
        </p:grpSpPr>
        <p:sp>
          <p:nvSpPr>
            <p:cNvPr id="27" name="Freeform 20"/>
            <p:cNvSpPr>
              <a:spLocks noEditPoints="1"/>
            </p:cNvSpPr>
            <p:nvPr/>
          </p:nvSpPr>
          <p:spPr bwMode="auto">
            <a:xfrm>
              <a:off x="4853115" y="3903898"/>
              <a:ext cx="1003488" cy="776932"/>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FFC000"/>
            </a:solidFill>
            <a:ln>
              <a:solidFill>
                <a:srgbClr val="FFC000"/>
              </a:solidFill>
            </a:ln>
          </p:spPr>
          <p:txBody>
            <a:bodyPr vert="horz" wrap="square" lIns="91440" tIns="45720" rIns="91440" bIns="45720" numCol="1" anchor="t" anchorCtr="0" compatLnSpc="1">
              <a:prstTxWarp prst="textNoShape">
                <a:avLst/>
              </a:prstTxWarp>
            </a:bodyPr>
            <a:lstStyle/>
            <a:p>
              <a:endParaRPr lang="ja-JP" altLang="en-US"/>
            </a:p>
          </p:txBody>
        </p:sp>
        <p:pic>
          <p:nvPicPr>
            <p:cNvPr id="28" name="図 27"/>
            <p:cNvPicPr>
              <a:picLocks noChangeAspect="1"/>
            </p:cNvPicPr>
            <p:nvPr/>
          </p:nvPicPr>
          <p:blipFill rotWithShape="1">
            <a:blip r:embed="rId3"/>
            <a:srcRect l="3536"/>
            <a:stretch/>
          </p:blipFill>
          <p:spPr>
            <a:xfrm>
              <a:off x="4925310" y="3998707"/>
              <a:ext cx="854300" cy="465941"/>
            </a:xfrm>
            <a:prstGeom prst="rect">
              <a:avLst/>
            </a:prstGeom>
            <a:grpFill/>
            <a:ln>
              <a:noFill/>
            </a:ln>
          </p:spPr>
        </p:pic>
      </p:grpSp>
      <p:sp>
        <p:nvSpPr>
          <p:cNvPr id="30" name="Freeform 11"/>
          <p:cNvSpPr>
            <a:spLocks noEditPoints="1"/>
          </p:cNvSpPr>
          <p:nvPr/>
        </p:nvSpPr>
        <p:spPr bwMode="auto">
          <a:xfrm>
            <a:off x="3998866" y="3306302"/>
            <a:ext cx="992793" cy="83311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1" name="グループ化 30"/>
          <p:cNvGrpSpPr/>
          <p:nvPr/>
        </p:nvGrpSpPr>
        <p:grpSpPr>
          <a:xfrm rot="2303376">
            <a:off x="1951967" y="3007913"/>
            <a:ext cx="457805" cy="277743"/>
            <a:chOff x="7095625" y="3130407"/>
            <a:chExt cx="199642" cy="125542"/>
          </a:xfrm>
        </p:grpSpPr>
        <p:sp>
          <p:nvSpPr>
            <p:cNvPr id="32" name="フローチャート: 抜出し 31"/>
            <p:cNvSpPr/>
            <p:nvPr/>
          </p:nvSpPr>
          <p:spPr>
            <a:xfrm rot="8082935">
              <a:off x="7108402" y="3156754"/>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3" name="フローチャート: 抜出し 32"/>
            <p:cNvSpPr/>
            <p:nvPr/>
          </p:nvSpPr>
          <p:spPr>
            <a:xfrm rot="10584104">
              <a:off x="7162354" y="3130407"/>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4" name="フローチャート: 抜出し 33"/>
            <p:cNvSpPr/>
            <p:nvPr/>
          </p:nvSpPr>
          <p:spPr>
            <a:xfrm rot="12843478">
              <a:off x="7213772" y="3148900"/>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sp>
        <p:nvSpPr>
          <p:cNvPr id="42" name="テキスト ボックス 41"/>
          <p:cNvSpPr txBox="1"/>
          <p:nvPr/>
        </p:nvSpPr>
        <p:spPr>
          <a:xfrm>
            <a:off x="3844568" y="3676486"/>
            <a:ext cx="1333306" cy="400110"/>
          </a:xfrm>
          <a:prstGeom prst="rect">
            <a:avLst/>
          </a:prstGeom>
          <a:noFill/>
        </p:spPr>
        <p:txBody>
          <a:bodyPr wrap="square" rtlCol="0">
            <a:spAutoFit/>
          </a:bodyPr>
          <a:lstStyle/>
          <a:p>
            <a:pPr algn="ctr"/>
            <a:r>
              <a:rPr lang="en-US" altLang="ja-JP" sz="1000" b="1">
                <a:solidFill>
                  <a:schemeClr val="bg1"/>
                </a:solidFill>
              </a:rPr>
              <a:t>PC</a:t>
            </a:r>
            <a:r>
              <a:rPr lang="ja-JP" altLang="en-US" sz="1000" b="1">
                <a:solidFill>
                  <a:schemeClr val="bg1"/>
                </a:solidFill>
              </a:rPr>
              <a:t>の</a:t>
            </a:r>
            <a:r>
              <a:rPr lang="en-US" altLang="ja-JP" sz="1000" b="1">
                <a:solidFill>
                  <a:schemeClr val="bg1"/>
                </a:solidFill>
              </a:rPr>
              <a:t>ON/OFF</a:t>
            </a:r>
          </a:p>
          <a:p>
            <a:pPr algn="ctr"/>
            <a:r>
              <a:rPr kumimoji="1" lang="ja-JP" altLang="en-US" sz="1000" b="1">
                <a:solidFill>
                  <a:schemeClr val="bg1"/>
                </a:solidFill>
              </a:rPr>
              <a:t>データ</a:t>
            </a:r>
          </a:p>
        </p:txBody>
      </p:sp>
      <p:sp>
        <p:nvSpPr>
          <p:cNvPr id="29" name="Freeform 47"/>
          <p:cNvSpPr>
            <a:spLocks noEditPoints="1"/>
          </p:cNvSpPr>
          <p:nvPr/>
        </p:nvSpPr>
        <p:spPr bwMode="auto">
          <a:xfrm>
            <a:off x="2798114" y="4217909"/>
            <a:ext cx="504825" cy="498475"/>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右矢印 38"/>
          <p:cNvSpPr/>
          <p:nvPr/>
        </p:nvSpPr>
        <p:spPr>
          <a:xfrm>
            <a:off x="2670547" y="3262447"/>
            <a:ext cx="937105" cy="949198"/>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733852" y="3551639"/>
            <a:ext cx="894433" cy="430887"/>
          </a:xfrm>
          <a:prstGeom prst="rect">
            <a:avLst/>
          </a:prstGeom>
          <a:noFill/>
        </p:spPr>
        <p:txBody>
          <a:bodyPr wrap="square" rtlCol="0">
            <a:spAutoFit/>
          </a:bodyPr>
          <a:lstStyle/>
          <a:p>
            <a:r>
              <a:rPr kumimoji="1" lang="en-US" altLang="ja-JP" sz="1100"/>
              <a:t>API</a:t>
            </a:r>
            <a:r>
              <a:rPr kumimoji="1" lang="ja-JP" altLang="en-US" sz="1100"/>
              <a:t>連携</a:t>
            </a:r>
            <a:endParaRPr kumimoji="1" lang="en-US" altLang="ja-JP" sz="1100"/>
          </a:p>
          <a:p>
            <a:r>
              <a:rPr lang="en-US" altLang="ja-JP" sz="1100"/>
              <a:t>CSV</a:t>
            </a:r>
            <a:r>
              <a:rPr lang="ja-JP" altLang="en-US" sz="1100"/>
              <a:t>連携</a:t>
            </a:r>
            <a:endParaRPr kumimoji="1" lang="ja-JP" altLang="en-US" sz="1100"/>
          </a:p>
        </p:txBody>
      </p:sp>
      <p:sp>
        <p:nvSpPr>
          <p:cNvPr id="43" name="Freeform 47"/>
          <p:cNvSpPr>
            <a:spLocks noEditPoints="1"/>
          </p:cNvSpPr>
          <p:nvPr/>
        </p:nvSpPr>
        <p:spPr bwMode="auto">
          <a:xfrm>
            <a:off x="5636767" y="4217909"/>
            <a:ext cx="504825" cy="498475"/>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右矢印 43"/>
          <p:cNvSpPr/>
          <p:nvPr/>
        </p:nvSpPr>
        <p:spPr>
          <a:xfrm>
            <a:off x="5509200" y="3262447"/>
            <a:ext cx="937105" cy="949198"/>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572505" y="3551639"/>
            <a:ext cx="894433" cy="430887"/>
          </a:xfrm>
          <a:prstGeom prst="rect">
            <a:avLst/>
          </a:prstGeom>
          <a:noFill/>
        </p:spPr>
        <p:txBody>
          <a:bodyPr wrap="square" rtlCol="0">
            <a:spAutoFit/>
          </a:bodyPr>
          <a:lstStyle/>
          <a:p>
            <a:r>
              <a:rPr kumimoji="1" lang="en-US" altLang="ja-JP" sz="1100"/>
              <a:t>API</a:t>
            </a:r>
            <a:r>
              <a:rPr kumimoji="1" lang="ja-JP" altLang="en-US" sz="1100"/>
              <a:t>連携</a:t>
            </a:r>
            <a:endParaRPr kumimoji="1" lang="en-US" altLang="ja-JP" sz="1100"/>
          </a:p>
          <a:p>
            <a:r>
              <a:rPr lang="en-US" altLang="ja-JP" sz="1100"/>
              <a:t>CSV</a:t>
            </a:r>
            <a:r>
              <a:rPr lang="ja-JP" altLang="en-US" sz="1100"/>
              <a:t>連携</a:t>
            </a:r>
            <a:endParaRPr kumimoji="1" lang="ja-JP" altLang="en-US" sz="1100"/>
          </a:p>
        </p:txBody>
      </p:sp>
    </p:spTree>
    <p:extLst>
      <p:ext uri="{BB962C8B-B14F-4D97-AF65-F5344CB8AC3E}">
        <p14:creationId xmlns:p14="http://schemas.microsoft.com/office/powerpoint/2010/main" val="103595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59</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05</a:t>
            </a:r>
            <a:br>
              <a:rPr lang="en-US" altLang="ja-JP"/>
            </a:br>
            <a:r>
              <a:rPr lang="ja-JP" altLang="en-US"/>
              <a:t>その他</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96955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システム機能要件</a:t>
            </a:r>
            <a:br>
              <a:rPr lang="en-US" altLang="ja-JP" sz="1800"/>
            </a:br>
            <a:r>
              <a:rPr lang="ja-JP" altLang="en-US" sz="1800"/>
              <a:t>人事、給与</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443715966"/>
              </p:ext>
            </p:extLst>
          </p:nvPr>
        </p:nvGraphicFramePr>
        <p:xfrm>
          <a:off x="288000" y="915566"/>
          <a:ext cx="8604956" cy="3788005"/>
        </p:xfrm>
        <a:graphic>
          <a:graphicData uri="http://schemas.openxmlformats.org/drawingml/2006/table">
            <a:tbl>
              <a:tblPr/>
              <a:tblGrid>
                <a:gridCol w="396955">
                  <a:extLst>
                    <a:ext uri="{9D8B030D-6E8A-4147-A177-3AD203B41FA5}">
                      <a16:colId xmlns:a16="http://schemas.microsoft.com/office/drawing/2014/main" val="3503507072"/>
                    </a:ext>
                  </a:extLst>
                </a:gridCol>
                <a:gridCol w="682689">
                  <a:extLst>
                    <a:ext uri="{9D8B030D-6E8A-4147-A177-3AD203B41FA5}">
                      <a16:colId xmlns:a16="http://schemas.microsoft.com/office/drawing/2014/main" val="4211065035"/>
                    </a:ext>
                  </a:extLst>
                </a:gridCol>
                <a:gridCol w="6804756">
                  <a:extLst>
                    <a:ext uri="{9D8B030D-6E8A-4147-A177-3AD203B41FA5}">
                      <a16:colId xmlns:a16="http://schemas.microsoft.com/office/drawing/2014/main" val="2794117425"/>
                    </a:ext>
                  </a:extLst>
                </a:gridCol>
                <a:gridCol w="720556">
                  <a:extLst>
                    <a:ext uri="{9D8B030D-6E8A-4147-A177-3AD203B41FA5}">
                      <a16:colId xmlns:a16="http://schemas.microsoft.com/office/drawing/2014/main" val="1960532601"/>
                    </a:ext>
                  </a:extLst>
                </a:gridCol>
              </a:tblGrid>
              <a:tr h="267679">
                <a:tc>
                  <a:txBody>
                    <a:bodyPr/>
                    <a:lstStyle/>
                    <a:p>
                      <a:pPr algn="ctr" fontAlgn="ctr"/>
                      <a:r>
                        <a:rPr lang="en-US" sz="1200" b="0" i="0" u="none" strike="noStrike">
                          <a:solidFill>
                            <a:srgbClr val="000000"/>
                          </a:solidFill>
                          <a:latin typeface="メイリオ"/>
                        </a:rPr>
                        <a:t>No</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分類</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要件</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ご回答</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227081"/>
                  </a:ext>
                </a:extLst>
              </a:tr>
              <a:tr h="267679">
                <a:tc>
                  <a:txBody>
                    <a:bodyPr/>
                    <a:lstStyle/>
                    <a:p>
                      <a:pPr algn="ctr" fontAlgn="ctr"/>
                      <a:r>
                        <a:rPr lang="en-US" altLang="ja-JP" sz="1200" b="0" i="0" u="none" strike="noStrike">
                          <a:solidFill>
                            <a:srgbClr val="000000"/>
                          </a:solidFill>
                          <a:latin typeface="メイリオ"/>
                        </a:rPr>
                        <a:t>13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社員の身分情報を用途に応じて使い分けられること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（役職、職掌、職務、資格区分）例）</a:t>
                      </a:r>
                      <a:r>
                        <a:rPr lang="en-US" altLang="ja-JP" sz="1200" b="0" i="0" u="none" strike="noStrike">
                          <a:solidFill>
                            <a:srgbClr val="000000"/>
                          </a:solidFill>
                          <a:latin typeface="メイリオ"/>
                        </a:rPr>
                        <a:t>01:</a:t>
                      </a:r>
                      <a:r>
                        <a:rPr lang="ja-JP" altLang="en-US" sz="1200" b="0" i="0" u="none" strike="noStrike">
                          <a:solidFill>
                            <a:srgbClr val="000000"/>
                          </a:solidFill>
                          <a:latin typeface="メイリオ"/>
                        </a:rPr>
                        <a:t>認定資格、</a:t>
                      </a:r>
                      <a:r>
                        <a:rPr lang="en-US" altLang="ja-JP" sz="1200" b="0" i="0" u="none" strike="noStrike">
                          <a:solidFill>
                            <a:srgbClr val="000000"/>
                          </a:solidFill>
                          <a:latin typeface="メイリオ"/>
                        </a:rPr>
                        <a:t>02:</a:t>
                      </a:r>
                      <a:r>
                        <a:rPr lang="ja-JP" altLang="en-US" sz="1200" b="0" i="0" u="none" strike="noStrike">
                          <a:solidFill>
                            <a:srgbClr val="000000"/>
                          </a:solidFill>
                          <a:latin typeface="メイリオ"/>
                        </a:rPr>
                        <a:t>専門資格）等</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135339"/>
                  </a:ext>
                </a:extLst>
              </a:tr>
              <a:tr h="267679">
                <a:tc>
                  <a:txBody>
                    <a:bodyPr/>
                    <a:lstStyle/>
                    <a:p>
                      <a:pPr algn="ctr" fontAlgn="ctr"/>
                      <a:r>
                        <a:rPr lang="en-US" altLang="ja-JP" sz="1200" b="0" i="0" u="none" strike="noStrike">
                          <a:solidFill>
                            <a:srgbClr val="000000"/>
                          </a:solidFill>
                          <a:latin typeface="メイリオ"/>
                        </a:rPr>
                        <a:t>14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メイリオ"/>
                        </a:rPr>
                        <a:t>自由なレイアウトで人事通達や辞令が容易におこなえること</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88995"/>
                  </a:ext>
                </a:extLst>
              </a:tr>
              <a:tr h="267679">
                <a:tc>
                  <a:txBody>
                    <a:bodyPr/>
                    <a:lstStyle/>
                    <a:p>
                      <a:pPr algn="ctr" fontAlgn="ctr"/>
                      <a:r>
                        <a:rPr lang="en-US" altLang="ja-JP" sz="1200" b="0" i="0" u="none" strike="noStrike">
                          <a:solidFill>
                            <a:srgbClr val="000000"/>
                          </a:solidFill>
                          <a:latin typeface="メイリオ"/>
                        </a:rPr>
                        <a:t>15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システムを利用するユーザの権限に応じて使える機能や公開する人事情報の粒度を制限できること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582588"/>
                  </a:ext>
                </a:extLst>
              </a:tr>
              <a:tr h="267679">
                <a:tc>
                  <a:txBody>
                    <a:bodyPr/>
                    <a:lstStyle/>
                    <a:p>
                      <a:pPr algn="ctr" fontAlgn="ctr"/>
                      <a:r>
                        <a:rPr lang="en-US" altLang="ja-JP" sz="1200" b="0" i="0" u="none" strike="noStrike">
                          <a:solidFill>
                            <a:srgbClr val="000000"/>
                          </a:solidFill>
                          <a:latin typeface="メイリオ"/>
                        </a:rPr>
                        <a:t>16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発令等の人事履歴情報（職員情報、組織情報、履歴情報）を組み合わせて、社員台帳が作成できること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876107"/>
                  </a:ext>
                </a:extLst>
              </a:tr>
              <a:tr h="267679">
                <a:tc>
                  <a:txBody>
                    <a:bodyPr/>
                    <a:lstStyle/>
                    <a:p>
                      <a:pPr algn="ctr" fontAlgn="ctr"/>
                      <a:r>
                        <a:rPr lang="en-US" altLang="ja-JP" sz="1200" b="0" i="0" u="none" strike="noStrike">
                          <a:solidFill>
                            <a:srgbClr val="000000"/>
                          </a:solidFill>
                          <a:latin typeface="メイリオ"/>
                        </a:rPr>
                        <a:t>17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考課結果を登録する機能があること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291113"/>
                  </a:ext>
                </a:extLst>
              </a:tr>
              <a:tr h="267679">
                <a:tc>
                  <a:txBody>
                    <a:bodyPr/>
                    <a:lstStyle/>
                    <a:p>
                      <a:pPr algn="ctr" fontAlgn="ctr"/>
                      <a:r>
                        <a:rPr lang="en-US" altLang="ja-JP" sz="1200" b="0" i="0" u="none" strike="noStrike">
                          <a:solidFill>
                            <a:srgbClr val="000000"/>
                          </a:solidFill>
                          <a:latin typeface="メイリオ"/>
                        </a:rPr>
                        <a:t>18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人事システムで管理しているデータから様々な条件に合致したデータを抽出できること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626265"/>
                  </a:ext>
                </a:extLst>
              </a:tr>
              <a:tr h="267679">
                <a:tc>
                  <a:txBody>
                    <a:bodyPr/>
                    <a:lstStyle/>
                    <a:p>
                      <a:pPr algn="ctr" fontAlgn="ctr"/>
                      <a:r>
                        <a:rPr lang="en-US" altLang="ja-JP" sz="1200" b="0" i="0" u="none" strike="noStrike">
                          <a:solidFill>
                            <a:srgbClr val="000000"/>
                          </a:solidFill>
                          <a:latin typeface="メイリオ"/>
                        </a:rPr>
                        <a:t>19</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過去の組織および個人情報を履歴管理でき、基準日を指定した確認が可能であること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446977"/>
                  </a:ext>
                </a:extLst>
              </a:tr>
              <a:tr h="267679">
                <a:tc>
                  <a:txBody>
                    <a:bodyPr/>
                    <a:lstStyle/>
                    <a:p>
                      <a:pPr algn="ctr" fontAlgn="ctr"/>
                      <a:r>
                        <a:rPr lang="en-US" altLang="ja-JP" sz="1200" b="0" i="0" u="none" strike="noStrike">
                          <a:solidFill>
                            <a:srgbClr val="000000"/>
                          </a:solidFill>
                          <a:latin typeface="メイリオ"/>
                        </a:rPr>
                        <a:t>20</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各部門長が、配下の従業員情報の検索や照会がおこなえること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56505"/>
                  </a:ext>
                </a:extLst>
              </a:tr>
              <a:tr h="267679">
                <a:tc>
                  <a:txBody>
                    <a:bodyPr/>
                    <a:lstStyle/>
                    <a:p>
                      <a:pPr algn="ctr" fontAlgn="ctr"/>
                      <a:r>
                        <a:rPr lang="en-US" altLang="ja-JP" sz="1200" b="0" i="0" u="none" strike="noStrike">
                          <a:solidFill>
                            <a:srgbClr val="000000"/>
                          </a:solidFill>
                          <a:latin typeface="メイリオ"/>
                        </a:rPr>
                        <a:t>21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人事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組織図、従業員構成表（例：年齢別、性別、職種別等）の作成・印刷ができること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351086"/>
                  </a:ext>
                </a:extLst>
              </a:tr>
              <a:tr h="267679">
                <a:tc>
                  <a:txBody>
                    <a:bodyPr/>
                    <a:lstStyle/>
                    <a:p>
                      <a:pPr algn="ctr" fontAlgn="ctr"/>
                      <a:r>
                        <a:rPr lang="en-US" altLang="ja-JP" sz="1200" b="0" i="0" u="none" strike="noStrike">
                          <a:solidFill>
                            <a:srgbClr val="000000"/>
                          </a:solidFill>
                          <a:latin typeface="メイリオ"/>
                        </a:rPr>
                        <a:t>22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部門軸以外で、作業内容によって人件費項目（仕訳科目）の按分が可能なこと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451095"/>
                  </a:ext>
                </a:extLst>
              </a:tr>
              <a:tr h="267679">
                <a:tc>
                  <a:txBody>
                    <a:bodyPr/>
                    <a:lstStyle/>
                    <a:p>
                      <a:pPr algn="ctr" fontAlgn="ctr"/>
                      <a:r>
                        <a:rPr lang="en-US" altLang="ja-JP" sz="1200" b="0" i="0" u="none" strike="noStrike">
                          <a:solidFill>
                            <a:srgbClr val="000000"/>
                          </a:solidFill>
                          <a:latin typeface="メイリオ"/>
                        </a:rPr>
                        <a:t>23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社員の兼務を複数持つことができ、費用按分まで行えること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430211"/>
                  </a:ext>
                </a:extLst>
              </a:tr>
              <a:tr h="267679">
                <a:tc>
                  <a:txBody>
                    <a:bodyPr/>
                    <a:lstStyle/>
                    <a:p>
                      <a:pPr algn="ctr" fontAlgn="ctr"/>
                      <a:r>
                        <a:rPr lang="en-US" altLang="ja-JP" sz="1200" b="0" i="0" u="none" strike="noStrike">
                          <a:solidFill>
                            <a:srgbClr val="000000"/>
                          </a:solidFill>
                          <a:latin typeface="メイリオ"/>
                        </a:rPr>
                        <a:t>24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会計管理組織を給与システムで利用できること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給与システムから会計システムへスムーズな仕訳連携できること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787776"/>
                  </a:ext>
                </a:extLst>
              </a:tr>
            </a:tbl>
          </a:graphicData>
        </a:graphic>
      </p:graphicFrame>
    </p:spTree>
    <p:extLst>
      <p:ext uri="{BB962C8B-B14F-4D97-AF65-F5344CB8AC3E}">
        <p14:creationId xmlns:p14="http://schemas.microsoft.com/office/powerpoint/2010/main" val="3543342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No.47</a:t>
            </a:r>
            <a:br>
              <a:rPr lang="en-US" altLang="ja-JP">
                <a:solidFill>
                  <a:srgbClr val="EE7B48"/>
                </a:solidFill>
              </a:rPr>
            </a:br>
            <a:r>
              <a:rPr lang="ja-JP" altLang="en-US" sz="1800">
                <a:solidFill>
                  <a:srgbClr val="EE7B48"/>
                </a:solidFill>
              </a:rPr>
              <a:t>届出申請</a:t>
            </a:r>
            <a:endParaRPr kumimoji="1" lang="ja-JP" altLang="en-US"/>
          </a:p>
        </p:txBody>
      </p:sp>
      <p:sp>
        <p:nvSpPr>
          <p:cNvPr id="7" name="テキスト ボックス 6"/>
          <p:cNvSpPr txBox="1"/>
          <p:nvPr/>
        </p:nvSpPr>
        <p:spPr>
          <a:xfrm>
            <a:off x="251520" y="1198711"/>
            <a:ext cx="8892480" cy="646331"/>
          </a:xfrm>
          <a:prstGeom prst="rect">
            <a:avLst/>
          </a:prstGeom>
        </p:spPr>
        <p:txBody>
          <a:bodyPr wrap="square" lIns="0" tIns="0" rIns="0" bIns="0">
            <a:spAutoFit/>
          </a:bodyPr>
          <a:lstStyle/>
          <a:p>
            <a:pPr>
              <a:spcBef>
                <a:spcPct val="0"/>
              </a:spcBef>
              <a:defRPr/>
            </a:pPr>
            <a:r>
              <a:rPr kumimoji="0" lang="ja-JP" altLang="en-US" sz="1400" kern="0">
                <a:solidFill>
                  <a:prstClr val="black">
                    <a:lumMod val="75000"/>
                    <a:lumOff val="25000"/>
                  </a:prstClr>
                </a:solidFill>
              </a:rPr>
              <a:t>各種届出をペーパレスで管理できること</a:t>
            </a:r>
          </a:p>
          <a:p>
            <a:pPr lvl="0">
              <a:spcBef>
                <a:spcPct val="0"/>
              </a:spcBef>
              <a:defRPr/>
            </a:pPr>
            <a:endParaRPr kumimoji="0" lang="ja-JP" altLang="en-US" sz="1400" kern="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Text Box 5"/>
          <p:cNvSpPr txBox="1">
            <a:spLocks noChangeArrowheads="1"/>
          </p:cNvSpPr>
          <p:nvPr/>
        </p:nvSpPr>
        <p:spPr bwMode="auto">
          <a:xfrm>
            <a:off x="178878" y="2013106"/>
            <a:ext cx="8857618" cy="78175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lvl="0">
              <a:defRPr/>
            </a:pPr>
            <a:r>
              <a:rPr lang="ja-JP" altLang="en-US" sz="1400">
                <a:solidFill>
                  <a:prstClr val="black">
                    <a:lumMod val="75000"/>
                    <a:lumOff val="25000"/>
                  </a:prstClr>
                </a:solidFill>
                <a:cs typeface="メイリオ" pitchFamily="50" charset="-128"/>
              </a:rPr>
              <a:t>人事諸届の仕組みである</a:t>
            </a:r>
            <a:r>
              <a:rPr lang="en-US" altLang="ja-JP" sz="1400">
                <a:solidFill>
                  <a:prstClr val="black">
                    <a:lumMod val="75000"/>
                    <a:lumOff val="25000"/>
                  </a:prstClr>
                </a:solidFill>
                <a:cs typeface="メイリオ" pitchFamily="50" charset="-128"/>
              </a:rPr>
              <a:t>field/HR</a:t>
            </a:r>
            <a:r>
              <a:rPr lang="ja-JP" altLang="en-US" sz="1400">
                <a:solidFill>
                  <a:prstClr val="black">
                    <a:lumMod val="75000"/>
                    <a:lumOff val="25000"/>
                  </a:prstClr>
                </a:solidFill>
                <a:cs typeface="メイリオ" pitchFamily="50" charset="-128"/>
              </a:rPr>
              <a:t>をご利用頂く事で、従業員からの各種届出～承認～人事給与システム</a:t>
            </a:r>
            <a:endParaRPr lang="en-US" altLang="ja-JP" sz="1400">
              <a:solidFill>
                <a:prstClr val="black">
                  <a:lumMod val="75000"/>
                  <a:lumOff val="25000"/>
                </a:prstClr>
              </a:solidFill>
              <a:cs typeface="メイリオ" pitchFamily="50" charset="-128"/>
            </a:endParaRPr>
          </a:p>
          <a:p>
            <a:pPr marL="216000" lvl="0" indent="-216000" fontAlgn="ctr">
              <a:spcBef>
                <a:spcPct val="20000"/>
              </a:spcBef>
              <a:buClr>
                <a:srgbClr val="F9BE00">
                  <a:lumMod val="20000"/>
                  <a:lumOff val="80000"/>
                </a:srgbClr>
              </a:buClr>
              <a:buSzPct val="75000"/>
              <a:defRPr/>
            </a:pPr>
            <a:r>
              <a:rPr lang="ja-JP" altLang="en-US" sz="1400">
                <a:solidFill>
                  <a:prstClr val="black">
                    <a:lumMod val="75000"/>
                    <a:lumOff val="25000"/>
                  </a:prstClr>
                </a:solidFill>
                <a:cs typeface="メイリオ" pitchFamily="50" charset="-128"/>
              </a:rPr>
              <a:t>へ反映が可能です。また、申請のフォームが自由に作成できる為、幅広い用途でご利用頂く事も可能です</a:t>
            </a:r>
            <a:endParaRPr lang="en-US" altLang="ja-JP" sz="140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722738"/>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sp>
        <p:nvSpPr>
          <p:cNvPr id="37" name="AutoShape 5"/>
          <p:cNvSpPr>
            <a:spLocks noChangeArrowheads="1"/>
          </p:cNvSpPr>
          <p:nvPr/>
        </p:nvSpPr>
        <p:spPr bwMode="gray">
          <a:xfrm>
            <a:off x="6552220" y="3039802"/>
            <a:ext cx="2375944" cy="190821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38" name="AutoShape 5"/>
          <p:cNvSpPr>
            <a:spLocks noChangeArrowheads="1"/>
          </p:cNvSpPr>
          <p:nvPr/>
        </p:nvSpPr>
        <p:spPr bwMode="gray">
          <a:xfrm>
            <a:off x="215876" y="2824122"/>
            <a:ext cx="3240000" cy="212389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4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39" name="テキスト ボックス 38"/>
          <p:cNvSpPr txBox="1"/>
          <p:nvPr/>
        </p:nvSpPr>
        <p:spPr>
          <a:xfrm>
            <a:off x="436716" y="3651870"/>
            <a:ext cx="108234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申請者</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代理申請者</a:t>
            </a:r>
          </a:p>
        </p:txBody>
      </p:sp>
      <p:sp>
        <p:nvSpPr>
          <p:cNvPr id="40" name="Freeform 305"/>
          <p:cNvSpPr>
            <a:spLocks noEditPoints="1"/>
          </p:cNvSpPr>
          <p:nvPr/>
        </p:nvSpPr>
        <p:spPr bwMode="auto">
          <a:xfrm>
            <a:off x="1483505" y="3147814"/>
            <a:ext cx="396044" cy="396044"/>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41" name="テキスト ボックス 40"/>
          <p:cNvSpPr txBox="1"/>
          <p:nvPr/>
        </p:nvSpPr>
        <p:spPr>
          <a:xfrm>
            <a:off x="1892065" y="3538050"/>
            <a:ext cx="1441420"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保有資格申請</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家族変更届</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自己申告書</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マイナンバー届</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年調申告書</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その他諸届</a:t>
            </a:r>
          </a:p>
        </p:txBody>
      </p:sp>
      <p:sp>
        <p:nvSpPr>
          <p:cNvPr id="42" name="テキスト ボックス 41"/>
          <p:cNvSpPr txBox="1"/>
          <p:nvPr/>
        </p:nvSpPr>
        <p:spPr>
          <a:xfrm>
            <a:off x="1807541" y="3205304"/>
            <a:ext cx="125867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届出種類</a:t>
            </a:r>
            <a:r>
              <a:rPr kumimoji="1" lang="en-US" altLang="ja-JP"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例</a:t>
            </a:r>
            <a:r>
              <a:rPr kumimoji="1" lang="en-US" altLang="ja-JP"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a:t>
            </a:r>
            <a:endPar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43" name="テキスト ボックス 42"/>
          <p:cNvSpPr txBox="1"/>
          <p:nvPr/>
        </p:nvSpPr>
        <p:spPr>
          <a:xfrm>
            <a:off x="706021" y="3219822"/>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申請</a:t>
            </a:r>
          </a:p>
        </p:txBody>
      </p:sp>
      <p:sp>
        <p:nvSpPr>
          <p:cNvPr id="44" name="AutoShape 5"/>
          <p:cNvSpPr>
            <a:spLocks noChangeArrowheads="1"/>
          </p:cNvSpPr>
          <p:nvPr/>
        </p:nvSpPr>
        <p:spPr bwMode="gray">
          <a:xfrm>
            <a:off x="3527884" y="2788118"/>
            <a:ext cx="2952328" cy="21598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latin typeface="メイリオ"/>
              <a:ea typeface="メイリオ"/>
              <a:cs typeface="Arial Unicode MS" pitchFamily="50" charset="-128"/>
            </a:endParaRPr>
          </a:p>
        </p:txBody>
      </p:sp>
      <p:sp>
        <p:nvSpPr>
          <p:cNvPr id="45" name="角丸四角形 44"/>
          <p:cNvSpPr/>
          <p:nvPr/>
        </p:nvSpPr>
        <p:spPr>
          <a:xfrm>
            <a:off x="3995936" y="4191930"/>
            <a:ext cx="2052228" cy="684076"/>
          </a:xfrm>
          <a:prstGeom prst="roundRect">
            <a:avLst>
              <a:gd name="adj" fmla="val 472"/>
            </a:avLst>
          </a:prstGeom>
          <a:solidFill>
            <a:schemeClr val="accent1">
              <a:lumMod val="20000"/>
              <a:lumOff val="80000"/>
              <a:alpha val="31000"/>
            </a:schemeClr>
          </a:solidFill>
          <a:ln w="25400" cap="flat" cmpd="sng" algn="ctr">
            <a:solidFill>
              <a:srgbClr val="00A3EC">
                <a:lumMod val="60000"/>
                <a:lumOff val="40000"/>
              </a:srgbClr>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6" name="右矢印 45"/>
          <p:cNvSpPr/>
          <p:nvPr/>
        </p:nvSpPr>
        <p:spPr>
          <a:xfrm>
            <a:off x="4788024" y="3679148"/>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7" name="右矢印 46"/>
          <p:cNvSpPr/>
          <p:nvPr/>
        </p:nvSpPr>
        <p:spPr>
          <a:xfrm>
            <a:off x="5796176" y="3679120"/>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8" name="角丸四角形 47"/>
          <p:cNvSpPr/>
          <p:nvPr/>
        </p:nvSpPr>
        <p:spPr>
          <a:xfrm>
            <a:off x="3995936" y="4191930"/>
            <a:ext cx="2052228" cy="216024"/>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承認グループ（人事部）</a:t>
            </a:r>
            <a:endParaRPr kumimoji="0" lang="en-US" altLang="ja-JP" sz="13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68" name="テキスト ボックス 67"/>
          <p:cNvSpPr txBox="1"/>
          <p:nvPr/>
        </p:nvSpPr>
        <p:spPr>
          <a:xfrm>
            <a:off x="4041036" y="3215756"/>
            <a:ext cx="10823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承認ルート</a:t>
            </a:r>
          </a:p>
        </p:txBody>
      </p:sp>
      <p:sp>
        <p:nvSpPr>
          <p:cNvPr id="69" name="右矢印 68"/>
          <p:cNvSpPr/>
          <p:nvPr/>
        </p:nvSpPr>
        <p:spPr>
          <a:xfrm>
            <a:off x="3754377" y="3679120"/>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0" name="右矢印 69"/>
          <p:cNvSpPr/>
          <p:nvPr/>
        </p:nvSpPr>
        <p:spPr>
          <a:xfrm>
            <a:off x="3329003" y="3719937"/>
            <a:ext cx="431976" cy="504056"/>
          </a:xfrm>
          <a:prstGeom prst="rightArrow">
            <a:avLst/>
          </a:prstGeom>
          <a:solidFill>
            <a:srgbClr val="77A23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71" name="角丸四角形 70"/>
          <p:cNvSpPr/>
          <p:nvPr/>
        </p:nvSpPr>
        <p:spPr>
          <a:xfrm>
            <a:off x="215516" y="2787774"/>
            <a:ext cx="8712000" cy="272367"/>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rPr>
              <a:t>届出から決済までのイメージ</a:t>
            </a:r>
            <a:endParaRPr kumimoji="0" lang="en-US" altLang="ja-JP" sz="1400" b="0" i="0" u="none" strike="noStrike" kern="0" cap="none" spc="0" normalizeH="0" baseline="0" noProof="0">
              <a:ln>
                <a:noFill/>
              </a:ln>
              <a:solidFill>
                <a:sysClr val="window" lastClr="FFFFFF"/>
              </a:solidFill>
              <a:effectLst/>
              <a:uLnTx/>
              <a:uFillTx/>
              <a:latin typeface="メイリオ"/>
              <a:ea typeface="メイリオ"/>
              <a:cs typeface="メイリオ" panose="020B0604030504040204" pitchFamily="50" charset="-128"/>
            </a:endParaRPr>
          </a:p>
        </p:txBody>
      </p:sp>
      <p:sp>
        <p:nvSpPr>
          <p:cNvPr id="76" name="Freeform 364"/>
          <p:cNvSpPr>
            <a:spLocks noEditPoints="1"/>
          </p:cNvSpPr>
          <p:nvPr/>
        </p:nvSpPr>
        <p:spPr bwMode="auto">
          <a:xfrm>
            <a:off x="6660423" y="3179752"/>
            <a:ext cx="280040" cy="34779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0" name="テキスト ボックス 79"/>
          <p:cNvSpPr txBox="1"/>
          <p:nvPr/>
        </p:nvSpPr>
        <p:spPr>
          <a:xfrm>
            <a:off x="7073347" y="3455007"/>
            <a:ext cx="1521570"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資格</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スキル情報</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家族情報</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自己申告情報</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マイナンバー</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保険料情報</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メイリオ"/>
                <a:ea typeface="メイリオ"/>
                <a:cs typeface="メイリオ" pitchFamily="50" charset="-128"/>
              </a:rPr>
              <a:t>etc</a:t>
            </a:r>
          </a:p>
        </p:txBody>
      </p:sp>
      <p:sp>
        <p:nvSpPr>
          <p:cNvPr id="83" name="テキスト ボックス 82"/>
          <p:cNvSpPr txBox="1"/>
          <p:nvPr/>
        </p:nvSpPr>
        <p:spPr>
          <a:xfrm>
            <a:off x="6948455" y="3179752"/>
            <a:ext cx="14414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a:ea typeface="メイリオ"/>
                <a:cs typeface="メイリオ" pitchFamily="50" charset="-128"/>
              </a:rPr>
              <a:t>人事・給与管理</a:t>
            </a:r>
          </a:p>
        </p:txBody>
      </p:sp>
      <p:sp>
        <p:nvSpPr>
          <p:cNvPr id="84" name="右矢印 83"/>
          <p:cNvSpPr/>
          <p:nvPr/>
        </p:nvSpPr>
        <p:spPr>
          <a:xfrm>
            <a:off x="6319790" y="3723876"/>
            <a:ext cx="431976" cy="504056"/>
          </a:xfrm>
          <a:prstGeom prst="rightArrow">
            <a:avLst/>
          </a:prstGeom>
          <a:solidFill>
            <a:srgbClr val="77A23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85" name="右矢印 84"/>
          <p:cNvSpPr/>
          <p:nvPr/>
        </p:nvSpPr>
        <p:spPr>
          <a:xfrm>
            <a:off x="3599892" y="4515966"/>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86" name="右矢印 85"/>
          <p:cNvSpPr/>
          <p:nvPr/>
        </p:nvSpPr>
        <p:spPr>
          <a:xfrm>
            <a:off x="6084208" y="4515966"/>
            <a:ext cx="360000" cy="25200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87" name="Freeform 346"/>
          <p:cNvSpPr>
            <a:spLocks noEditPoints="1"/>
          </p:cNvSpPr>
          <p:nvPr/>
        </p:nvSpPr>
        <p:spPr bwMode="auto">
          <a:xfrm>
            <a:off x="3635650" y="3147814"/>
            <a:ext cx="391788" cy="393130"/>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88" name="グループ化 73"/>
          <p:cNvGrpSpPr/>
          <p:nvPr/>
        </p:nvGrpSpPr>
        <p:grpSpPr>
          <a:xfrm>
            <a:off x="4103948" y="3651870"/>
            <a:ext cx="565557" cy="316692"/>
            <a:chOff x="4726523" y="5229200"/>
            <a:chExt cx="788440" cy="441498"/>
          </a:xfrm>
          <a:solidFill>
            <a:srgbClr val="54C2F0"/>
          </a:solidFill>
        </p:grpSpPr>
        <p:grpSp>
          <p:nvGrpSpPr>
            <p:cNvPr id="89" name="グループ化 525"/>
            <p:cNvGrpSpPr/>
            <p:nvPr/>
          </p:nvGrpSpPr>
          <p:grpSpPr>
            <a:xfrm>
              <a:off x="5074162" y="5229200"/>
              <a:ext cx="440801" cy="440802"/>
              <a:chOff x="3752906" y="1923678"/>
              <a:chExt cx="381000" cy="381000"/>
            </a:xfrm>
            <a:grpFill/>
          </p:grpSpPr>
          <p:sp>
            <p:nvSpPr>
              <p:cNvPr id="93"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95"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90" name="グループ化 61"/>
            <p:cNvGrpSpPr/>
            <p:nvPr/>
          </p:nvGrpSpPr>
          <p:grpSpPr>
            <a:xfrm>
              <a:off x="4726523" y="5301208"/>
              <a:ext cx="349533" cy="369490"/>
              <a:chOff x="646113" y="649288"/>
              <a:chExt cx="355600" cy="381000"/>
            </a:xfrm>
            <a:grpFill/>
          </p:grpSpPr>
          <p:sp>
            <p:nvSpPr>
              <p:cNvPr id="9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97" name="グループ化 315"/>
          <p:cNvGrpSpPr/>
          <p:nvPr/>
        </p:nvGrpSpPr>
        <p:grpSpPr>
          <a:xfrm>
            <a:off x="359532" y="3183818"/>
            <a:ext cx="396044" cy="396044"/>
            <a:chOff x="4887516" y="3387725"/>
            <a:chExt cx="381000" cy="381000"/>
          </a:xfrm>
          <a:solidFill>
            <a:srgbClr val="54C2F0"/>
          </a:solidFill>
        </p:grpSpPr>
        <p:sp>
          <p:nvSpPr>
            <p:cNvPr id="98"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9"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0"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1"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2"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7"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8"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09" name="グループ化 92"/>
          <p:cNvGrpSpPr/>
          <p:nvPr/>
        </p:nvGrpSpPr>
        <p:grpSpPr>
          <a:xfrm>
            <a:off x="5148064" y="3651870"/>
            <a:ext cx="565557" cy="316692"/>
            <a:chOff x="4726523" y="5229200"/>
            <a:chExt cx="788440" cy="441498"/>
          </a:xfrm>
          <a:solidFill>
            <a:srgbClr val="54C2F0"/>
          </a:solidFill>
        </p:grpSpPr>
        <p:grpSp>
          <p:nvGrpSpPr>
            <p:cNvPr id="110" name="グループ化 525"/>
            <p:cNvGrpSpPr/>
            <p:nvPr/>
          </p:nvGrpSpPr>
          <p:grpSpPr>
            <a:xfrm>
              <a:off x="5074162" y="5229200"/>
              <a:ext cx="440801" cy="440802"/>
              <a:chOff x="3752906" y="1923678"/>
              <a:chExt cx="381000" cy="381000"/>
            </a:xfrm>
            <a:grpFill/>
          </p:grpSpPr>
          <p:sp>
            <p:nvSpPr>
              <p:cNvPr id="114"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15"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11" name="グループ化 61"/>
            <p:cNvGrpSpPr/>
            <p:nvPr/>
          </p:nvGrpSpPr>
          <p:grpSpPr>
            <a:xfrm>
              <a:off x="4726523" y="5301208"/>
              <a:ext cx="349533" cy="369490"/>
              <a:chOff x="646113" y="649288"/>
              <a:chExt cx="355600" cy="381000"/>
            </a:xfrm>
            <a:grpFill/>
          </p:grpSpPr>
          <p:sp>
            <p:nvSpPr>
              <p:cNvPr id="112"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116" name="グループ化 99"/>
          <p:cNvGrpSpPr/>
          <p:nvPr/>
        </p:nvGrpSpPr>
        <p:grpSpPr>
          <a:xfrm>
            <a:off x="4184340" y="4546600"/>
            <a:ext cx="459668" cy="257398"/>
            <a:chOff x="4726523" y="5229200"/>
            <a:chExt cx="788440" cy="441498"/>
          </a:xfrm>
          <a:solidFill>
            <a:srgbClr val="54C2F0"/>
          </a:solidFill>
        </p:grpSpPr>
        <p:grpSp>
          <p:nvGrpSpPr>
            <p:cNvPr id="117" name="グループ化 525"/>
            <p:cNvGrpSpPr/>
            <p:nvPr/>
          </p:nvGrpSpPr>
          <p:grpSpPr>
            <a:xfrm>
              <a:off x="5074162" y="5229200"/>
              <a:ext cx="440801" cy="440802"/>
              <a:chOff x="3752906" y="1923678"/>
              <a:chExt cx="381000" cy="381000"/>
            </a:xfrm>
            <a:grpFill/>
          </p:grpSpPr>
          <p:sp>
            <p:nvSpPr>
              <p:cNvPr id="121"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22"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18" name="グループ化 61"/>
            <p:cNvGrpSpPr/>
            <p:nvPr/>
          </p:nvGrpSpPr>
          <p:grpSpPr>
            <a:xfrm>
              <a:off x="4726523" y="5301208"/>
              <a:ext cx="349533" cy="369490"/>
              <a:chOff x="646113" y="649288"/>
              <a:chExt cx="355600" cy="381000"/>
            </a:xfrm>
            <a:grpFill/>
          </p:grpSpPr>
          <p:sp>
            <p:nvSpPr>
              <p:cNvPr id="11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123" name="グループ化 106"/>
          <p:cNvGrpSpPr/>
          <p:nvPr/>
        </p:nvGrpSpPr>
        <p:grpSpPr>
          <a:xfrm>
            <a:off x="4796408" y="4546600"/>
            <a:ext cx="459668" cy="257398"/>
            <a:chOff x="4726523" y="5229200"/>
            <a:chExt cx="788440" cy="441498"/>
          </a:xfrm>
          <a:solidFill>
            <a:srgbClr val="54C2F0"/>
          </a:solidFill>
        </p:grpSpPr>
        <p:grpSp>
          <p:nvGrpSpPr>
            <p:cNvPr id="124" name="グループ化 525"/>
            <p:cNvGrpSpPr/>
            <p:nvPr/>
          </p:nvGrpSpPr>
          <p:grpSpPr>
            <a:xfrm>
              <a:off x="5074162" y="5229200"/>
              <a:ext cx="440801" cy="440802"/>
              <a:chOff x="3752906" y="1923678"/>
              <a:chExt cx="381000" cy="381000"/>
            </a:xfrm>
            <a:grpFill/>
          </p:grpSpPr>
          <p:sp>
            <p:nvSpPr>
              <p:cNvPr id="128"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29"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25" name="グループ化 61"/>
            <p:cNvGrpSpPr/>
            <p:nvPr/>
          </p:nvGrpSpPr>
          <p:grpSpPr>
            <a:xfrm>
              <a:off x="4726523" y="5301208"/>
              <a:ext cx="349533" cy="369490"/>
              <a:chOff x="646113" y="649288"/>
              <a:chExt cx="355600" cy="381000"/>
            </a:xfrm>
            <a:grpFill/>
          </p:grpSpPr>
          <p:sp>
            <p:nvSpPr>
              <p:cNvPr id="12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130" name="グループ化 113"/>
          <p:cNvGrpSpPr/>
          <p:nvPr/>
        </p:nvGrpSpPr>
        <p:grpSpPr>
          <a:xfrm>
            <a:off x="5408476" y="4546600"/>
            <a:ext cx="459668" cy="257398"/>
            <a:chOff x="4726523" y="5229200"/>
            <a:chExt cx="788440" cy="441498"/>
          </a:xfrm>
          <a:solidFill>
            <a:srgbClr val="54C2F0"/>
          </a:solidFill>
        </p:grpSpPr>
        <p:grpSp>
          <p:nvGrpSpPr>
            <p:cNvPr id="131" name="グループ化 525"/>
            <p:cNvGrpSpPr/>
            <p:nvPr/>
          </p:nvGrpSpPr>
          <p:grpSpPr>
            <a:xfrm>
              <a:off x="5074162" y="5229200"/>
              <a:ext cx="440801" cy="440802"/>
              <a:chOff x="3752906" y="1923678"/>
              <a:chExt cx="381000" cy="381000"/>
            </a:xfrm>
            <a:grpFill/>
          </p:grpSpPr>
          <p:sp>
            <p:nvSpPr>
              <p:cNvPr id="13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sp>
            <p:nvSpPr>
              <p:cNvPr id="13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メイリオ" pitchFamily="50" charset="-128"/>
                </a:endParaRPr>
              </a:p>
            </p:txBody>
          </p:sp>
        </p:grpSp>
        <p:grpSp>
          <p:nvGrpSpPr>
            <p:cNvPr id="132" name="グループ化 61"/>
            <p:cNvGrpSpPr/>
            <p:nvPr/>
          </p:nvGrpSpPr>
          <p:grpSpPr>
            <a:xfrm>
              <a:off x="4726523" y="5301208"/>
              <a:ext cx="349533" cy="369490"/>
              <a:chOff x="646113" y="649288"/>
              <a:chExt cx="355600" cy="381000"/>
            </a:xfrm>
            <a:grpFill/>
          </p:grpSpPr>
          <p:sp>
            <p:nvSpPr>
              <p:cNvPr id="13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spTree>
    <p:extLst>
      <p:ext uri="{BB962C8B-B14F-4D97-AF65-F5344CB8AC3E}">
        <p14:creationId xmlns:p14="http://schemas.microsoft.com/office/powerpoint/2010/main" val="1692995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en-US" altLang="ja-JP">
                <a:solidFill>
                  <a:srgbClr val="EE7B48"/>
                </a:solidFill>
              </a:rPr>
              <a:t>No.48</a:t>
            </a:r>
            <a:br>
              <a:rPr lang="en-US" altLang="ja-JP">
                <a:solidFill>
                  <a:srgbClr val="EE7B48"/>
                </a:solidFill>
              </a:rPr>
            </a:br>
            <a:r>
              <a:rPr lang="ja-JP" altLang="en-US" sz="1800">
                <a:solidFill>
                  <a:srgbClr val="EE7B48"/>
                </a:solidFill>
              </a:rPr>
              <a:t>分析</a:t>
            </a:r>
            <a:endParaRPr kumimoji="1" lang="ja-JP" altLang="en-US"/>
          </a:p>
        </p:txBody>
      </p:sp>
      <p:sp>
        <p:nvSpPr>
          <p:cNvPr id="7" name="テキスト ボックス 6"/>
          <p:cNvSpPr txBox="1"/>
          <p:nvPr/>
        </p:nvSpPr>
        <p:spPr>
          <a:xfrm>
            <a:off x="251520" y="1198711"/>
            <a:ext cx="8892480" cy="215444"/>
          </a:xfrm>
          <a:prstGeom prst="rect">
            <a:avLst/>
          </a:prstGeom>
        </p:spPr>
        <p:txBody>
          <a:bodyPr wrap="square" lIns="0" tIns="0" rIns="0" bIns="0">
            <a:spAutoFit/>
          </a:bodyPr>
          <a:lstStyle/>
          <a:p>
            <a:pPr>
              <a:spcBef>
                <a:spcPct val="0"/>
              </a:spcBef>
              <a:defRPr/>
            </a:pPr>
            <a:r>
              <a:rPr kumimoji="0" lang="ja-JP" altLang="en-US" sz="1400" kern="0">
                <a:solidFill>
                  <a:sysClr val="windowText" lastClr="000000">
                    <a:lumMod val="75000"/>
                    <a:lumOff val="25000"/>
                  </a:sysClr>
                </a:solidFill>
              </a:rPr>
              <a:t>グラフィカルに人事情報を開示できること</a:t>
            </a:r>
            <a:endParaRPr kumimoji="0" lang="ja-JP" altLang="en-US" sz="1400" kern="0">
              <a:solidFill>
                <a:prstClr val="black"/>
              </a:solidFill>
            </a:endParaRPr>
          </a:p>
        </p:txBody>
      </p:sp>
      <p:sp>
        <p:nvSpPr>
          <p:cNvPr id="8" name="Text Box 5"/>
          <p:cNvSpPr txBox="1">
            <a:spLocks noChangeArrowheads="1"/>
          </p:cNvSpPr>
          <p:nvPr/>
        </p:nvSpPr>
        <p:spPr bwMode="auto">
          <a:xfrm>
            <a:off x="178878" y="1745994"/>
            <a:ext cx="8965122"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rPr>
              <a:t>弊社対応：</a:t>
            </a:r>
            <a:r>
              <a:rPr kumimoji="0" lang="ja-JP" altLang="en-US" sz="1400" b="1" kern="0" noProof="0" dirty="0">
                <a:solidFill>
                  <a:sysClr val="windowText" lastClr="000000">
                    <a:lumMod val="75000"/>
                    <a:lumOff val="25000"/>
                  </a:sysClr>
                </a:solidFill>
                <a:latin typeface="メイリオ" pitchFamily="50" charset="-128"/>
                <a:ea typeface="メイリオ" pitchFamily="50" charset="-128"/>
              </a:rPr>
              <a:t>○</a:t>
            </a:r>
            <a:endParaRPr kumimoji="0" lang="en-US" altLang="ja-JP" sz="1400" b="1"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a:p>
            <a:pPr lvl="0">
              <a:defRPr/>
            </a:pPr>
            <a:r>
              <a:rPr kumimoji="0" lang="en-US" altLang="ja-JP" sz="1400" kern="0" dirty="0" err="1">
                <a:solidFill>
                  <a:prstClr val="black">
                    <a:lumMod val="75000"/>
                    <a:lumOff val="25000"/>
                  </a:prstClr>
                </a:solidFill>
                <a:cs typeface="メイリオ" pitchFamily="50" charset="-128"/>
              </a:rPr>
              <a:t>ReportPlus</a:t>
            </a:r>
            <a:r>
              <a:rPr kumimoji="0" lang="ja-JP" altLang="en-US" sz="1400" kern="0" dirty="0">
                <a:solidFill>
                  <a:prstClr val="black">
                    <a:lumMod val="75000"/>
                    <a:lumOff val="25000"/>
                  </a:prstClr>
                </a:solidFill>
                <a:cs typeface="メイリオ" pitchFamily="50" charset="-128"/>
              </a:rPr>
              <a:t>機能やグループ経営管理システムを導入し、グラフィカルな人事情報の資料作成の実現が可能です</a:t>
            </a:r>
            <a:endParaRPr kumimoji="0" lang="en-US" altLang="ja-JP" sz="1400" kern="0" dirty="0">
              <a:solidFill>
                <a:prstClr val="black">
                  <a:lumMod val="75000"/>
                  <a:lumOff val="25000"/>
                </a:prstClr>
              </a:solidFill>
              <a:cs typeface="メイリオ" pitchFamily="50" charset="-128"/>
            </a:endParaRPr>
          </a:p>
        </p:txBody>
      </p:sp>
      <p:sp>
        <p:nvSpPr>
          <p:cNvPr id="78" name="角丸四角形 77"/>
          <p:cNvSpPr/>
          <p:nvPr/>
        </p:nvSpPr>
        <p:spPr>
          <a:xfrm>
            <a:off x="252000" y="842963"/>
            <a:ext cx="1116124" cy="288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ご要件</a:t>
            </a:r>
          </a:p>
        </p:txBody>
      </p:sp>
      <p:sp>
        <p:nvSpPr>
          <p:cNvPr id="79" name="角丸四角形 78"/>
          <p:cNvSpPr/>
          <p:nvPr/>
        </p:nvSpPr>
        <p:spPr>
          <a:xfrm>
            <a:off x="252000" y="1455626"/>
            <a:ext cx="1116124" cy="288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FFFFFF"/>
                </a:solidFill>
                <a:effectLst/>
                <a:uLnTx/>
                <a:uFillTx/>
                <a:latin typeface="メイリオ"/>
                <a:ea typeface="メイリオ"/>
                <a:cs typeface="+mn-cs"/>
              </a:rPr>
              <a:t>回答</a:t>
            </a:r>
          </a:p>
        </p:txBody>
      </p:sp>
      <p:grpSp>
        <p:nvGrpSpPr>
          <p:cNvPr id="47" name="グループ化 52"/>
          <p:cNvGrpSpPr/>
          <p:nvPr/>
        </p:nvGrpSpPr>
        <p:grpSpPr>
          <a:xfrm>
            <a:off x="265222" y="2270084"/>
            <a:ext cx="2879916" cy="1223268"/>
            <a:chOff x="265222" y="2267676"/>
            <a:chExt cx="2879916" cy="1223268"/>
          </a:xfrm>
        </p:grpSpPr>
        <p:sp>
          <p:nvSpPr>
            <p:cNvPr id="69" name="テキスト ボックス 68"/>
            <p:cNvSpPr txBox="1"/>
            <p:nvPr/>
          </p:nvSpPr>
          <p:spPr>
            <a:xfrm>
              <a:off x="265222" y="2267676"/>
              <a:ext cx="1196909" cy="205184"/>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男女別人員構成</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70" name="テキスト ボックス 69"/>
            <p:cNvSpPr txBox="1"/>
            <p:nvPr/>
          </p:nvSpPr>
          <p:spPr>
            <a:xfrm>
              <a:off x="323020" y="3337056"/>
              <a:ext cx="2822118" cy="153888"/>
            </a:xfrm>
            <a:prstGeom prst="rect">
              <a:avLst/>
            </a:prstGeom>
          </p:spPr>
          <p:txBody>
            <a:bodyPr wrap="squar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年代別</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(20</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代、</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30</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代</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）に男女の人数を集計</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grpSp>
        <p:nvGrpSpPr>
          <p:cNvPr id="71" name="グループ化 22"/>
          <p:cNvGrpSpPr/>
          <p:nvPr/>
        </p:nvGrpSpPr>
        <p:grpSpPr>
          <a:xfrm>
            <a:off x="6100600" y="2232630"/>
            <a:ext cx="2774799" cy="1251214"/>
            <a:chOff x="3256600" y="4534478"/>
            <a:chExt cx="2774799" cy="1251214"/>
          </a:xfrm>
        </p:grpSpPr>
        <p:sp>
          <p:nvSpPr>
            <p:cNvPr id="72" name="テキスト ボックス 71"/>
            <p:cNvSpPr txBox="1"/>
            <p:nvPr/>
          </p:nvSpPr>
          <p:spPr>
            <a:xfrm>
              <a:off x="3275856" y="4534478"/>
              <a:ext cx="1709869" cy="205184"/>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スキル積み上げと集計</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73" name="テキスト ボックス 72"/>
            <p:cNvSpPr txBox="1"/>
            <p:nvPr/>
          </p:nvSpPr>
          <p:spPr>
            <a:xfrm>
              <a:off x="3256600" y="5631804"/>
              <a:ext cx="2774799" cy="153888"/>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スキルレベル毎</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(Lv.1</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Lv.5</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）の保有人数の集計</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sp>
        <p:nvSpPr>
          <p:cNvPr id="77" name="テキスト ボックス 76"/>
          <p:cNvSpPr txBox="1"/>
          <p:nvPr/>
        </p:nvSpPr>
        <p:spPr>
          <a:xfrm>
            <a:off x="3240168" y="2237759"/>
            <a:ext cx="1166986" cy="200055"/>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年度別人員増減</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80" name="テキスト ボックス 79"/>
          <p:cNvSpPr txBox="1"/>
          <p:nvPr/>
        </p:nvSpPr>
        <p:spPr>
          <a:xfrm>
            <a:off x="3315654" y="3262877"/>
            <a:ext cx="1538883" cy="307777"/>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年度別に人員数を集計</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前年比較での増減数を表示</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nvGrpSpPr>
          <p:cNvPr id="81" name="グループ化 62"/>
          <p:cNvGrpSpPr/>
          <p:nvPr/>
        </p:nvGrpSpPr>
        <p:grpSpPr>
          <a:xfrm>
            <a:off x="242606" y="3545518"/>
            <a:ext cx="2294933" cy="1440180"/>
            <a:chOff x="5875110" y="1489602"/>
            <a:chExt cx="2294933" cy="1440180"/>
          </a:xfrm>
        </p:grpSpPr>
        <p:sp>
          <p:nvSpPr>
            <p:cNvPr id="83" name="テキスト ボックス 82"/>
            <p:cNvSpPr txBox="1"/>
            <p:nvPr/>
          </p:nvSpPr>
          <p:spPr>
            <a:xfrm>
              <a:off x="5875110" y="1489602"/>
              <a:ext cx="1667123" cy="200055"/>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人事＆賃金情報散布図</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84" name="テキスト ボックス 83"/>
            <p:cNvSpPr txBox="1"/>
            <p:nvPr/>
          </p:nvSpPr>
          <p:spPr>
            <a:xfrm>
              <a:off x="5946677" y="2622005"/>
              <a:ext cx="2223366" cy="307777"/>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人事情報</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年齢、等級</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etc)</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と賃金情報</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基本給、成果給</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etc)</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を元にした散布図</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grpSp>
        <p:nvGrpSpPr>
          <p:cNvPr id="85" name="グループ化 60"/>
          <p:cNvGrpSpPr/>
          <p:nvPr/>
        </p:nvGrpSpPr>
        <p:grpSpPr>
          <a:xfrm>
            <a:off x="6119856" y="3538628"/>
            <a:ext cx="1872060" cy="1467432"/>
            <a:chOff x="395536" y="3546300"/>
            <a:chExt cx="1872060" cy="1467432"/>
          </a:xfrm>
        </p:grpSpPr>
        <p:sp>
          <p:nvSpPr>
            <p:cNvPr id="88" name="テキスト ボックス 87"/>
            <p:cNvSpPr txBox="1"/>
            <p:nvPr/>
          </p:nvSpPr>
          <p:spPr>
            <a:xfrm>
              <a:off x="395536" y="3546300"/>
              <a:ext cx="1709869" cy="205184"/>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残業時間の推移と集計</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89" name="テキスト ボックス 88"/>
            <p:cNvSpPr txBox="1"/>
            <p:nvPr/>
          </p:nvSpPr>
          <p:spPr>
            <a:xfrm>
              <a:off x="472233" y="4705955"/>
              <a:ext cx="1795363" cy="307777"/>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平均残業時間（線）と累計</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残業時間（棒）のコンボグラフ</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grpSp>
        <p:nvGrpSpPr>
          <p:cNvPr id="90" name="グループ化 53"/>
          <p:cNvGrpSpPr/>
          <p:nvPr/>
        </p:nvGrpSpPr>
        <p:grpSpPr>
          <a:xfrm>
            <a:off x="3288814" y="3586087"/>
            <a:ext cx="2613293" cy="1298439"/>
            <a:chOff x="3275856" y="2143952"/>
            <a:chExt cx="2613293" cy="1298439"/>
          </a:xfrm>
        </p:grpSpPr>
        <p:sp>
          <p:nvSpPr>
            <p:cNvPr id="91" name="テキスト ボックス 90"/>
            <p:cNvSpPr txBox="1"/>
            <p:nvPr/>
          </p:nvSpPr>
          <p:spPr>
            <a:xfrm>
              <a:off x="3275856" y="2143952"/>
              <a:ext cx="1196909" cy="205184"/>
            </a:xfrm>
            <a:prstGeom prst="rect">
              <a:avLst/>
            </a:prstGeom>
          </p:spPr>
          <p:txBody>
            <a:bodyPr wrap="non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srgbClr val="FF6600"/>
                  </a:solidFill>
                  <a:effectLst/>
                  <a:uLnTx/>
                  <a:uFillTx/>
                  <a:latin typeface="メイリオ"/>
                  <a:ea typeface="メイリオ"/>
                  <a:cs typeface="メイリオ" pitchFamily="50" charset="-128"/>
                </a:rPr>
                <a:t>賃金情報の分析</a:t>
              </a:r>
              <a:endParaRPr kumimoji="0" lang="en-US" altLang="ja-JP" sz="1300" b="1" i="0" u="none" strike="noStrike" kern="0" cap="none" spc="0" normalizeH="0" baseline="0" noProof="0">
                <a:ln>
                  <a:noFill/>
                </a:ln>
                <a:solidFill>
                  <a:srgbClr val="FF6600"/>
                </a:solidFill>
                <a:effectLst/>
                <a:uLnTx/>
                <a:uFillTx/>
                <a:latin typeface="メイリオ"/>
                <a:ea typeface="メイリオ"/>
                <a:cs typeface="メイリオ" pitchFamily="50" charset="-128"/>
              </a:endParaRPr>
            </a:p>
          </p:txBody>
        </p:sp>
        <p:sp>
          <p:nvSpPr>
            <p:cNvPr id="92" name="テキスト ボックス 91"/>
            <p:cNvSpPr txBox="1"/>
            <p:nvPr/>
          </p:nvSpPr>
          <p:spPr>
            <a:xfrm>
              <a:off x="3317771" y="3288503"/>
              <a:ext cx="2571378" cy="153888"/>
            </a:xfrm>
            <a:prstGeom prst="rect">
              <a:avLst/>
            </a:prstGeom>
          </p:spPr>
          <p:txBody>
            <a:bodyPr wrap="square" lIns="0" tIns="0" rIns="0" bIns="0" rtlCol="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月別の賃金情報を集計</a:t>
              </a:r>
              <a:r>
                <a:rPr kumimoji="0" lang="ja-JP" altLang="en-US" sz="1000" kern="0">
                  <a:solidFill>
                    <a:prstClr val="black"/>
                  </a:solidFill>
                  <a:latin typeface="メイリオ"/>
                  <a:ea typeface="メイリオ"/>
                  <a:cs typeface="メイリオ" pitchFamily="50" charset="-128"/>
                </a:rPr>
                <a:t>　</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推移表</a:t>
              </a:r>
              <a:r>
                <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000" b="0" i="0" u="none" strike="noStrike" kern="0" cap="none" spc="0" normalizeH="0" baseline="0" noProof="0">
                  <a:ln>
                    <a:noFill/>
                  </a:ln>
                  <a:solidFill>
                    <a:prstClr val="black"/>
                  </a:solidFill>
                  <a:effectLst/>
                  <a:uLnTx/>
                  <a:uFillTx/>
                  <a:latin typeface="メイリオ"/>
                  <a:ea typeface="メイリオ"/>
                  <a:cs typeface="メイリオ" pitchFamily="50" charset="-128"/>
                </a:rPr>
                <a:t>構成表</a:t>
              </a:r>
              <a:endParaRPr kumimoji="0" lang="en-US" altLang="ja-JP" sz="10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grpSp>
      <p:pic>
        <p:nvPicPr>
          <p:cNvPr id="93" name="図 92"/>
          <p:cNvPicPr>
            <a:picLocks noChangeAspect="1"/>
          </p:cNvPicPr>
          <p:nvPr/>
        </p:nvPicPr>
        <p:blipFill>
          <a:blip r:embed="rId3"/>
          <a:stretch>
            <a:fillRect/>
          </a:stretch>
        </p:blipFill>
        <p:spPr>
          <a:xfrm>
            <a:off x="317064" y="2475562"/>
            <a:ext cx="1405952" cy="785205"/>
          </a:xfrm>
          <a:prstGeom prst="rect">
            <a:avLst/>
          </a:prstGeom>
          <a:ln>
            <a:solidFill>
              <a:schemeClr val="bg1">
                <a:lumMod val="75000"/>
              </a:schemeClr>
            </a:solidFill>
          </a:ln>
        </p:spPr>
      </p:pic>
      <p:pic>
        <p:nvPicPr>
          <p:cNvPr id="94" name="図 93"/>
          <p:cNvPicPr>
            <a:picLocks noChangeAspect="1"/>
          </p:cNvPicPr>
          <p:nvPr/>
        </p:nvPicPr>
        <p:blipFill>
          <a:blip r:embed="rId4"/>
          <a:stretch>
            <a:fillRect/>
          </a:stretch>
        </p:blipFill>
        <p:spPr>
          <a:xfrm>
            <a:off x="6137388" y="2446114"/>
            <a:ext cx="1362652" cy="761022"/>
          </a:xfrm>
          <a:prstGeom prst="rect">
            <a:avLst/>
          </a:prstGeom>
          <a:ln>
            <a:solidFill>
              <a:schemeClr val="bg1">
                <a:lumMod val="75000"/>
              </a:schemeClr>
            </a:solidFill>
          </a:ln>
        </p:spPr>
      </p:pic>
      <p:pic>
        <p:nvPicPr>
          <p:cNvPr id="95" name="図 94"/>
          <p:cNvPicPr>
            <a:picLocks noChangeAspect="1"/>
          </p:cNvPicPr>
          <p:nvPr/>
        </p:nvPicPr>
        <p:blipFill>
          <a:blip r:embed="rId5"/>
          <a:stretch>
            <a:fillRect/>
          </a:stretch>
        </p:blipFill>
        <p:spPr>
          <a:xfrm>
            <a:off x="7428456" y="2515625"/>
            <a:ext cx="802538" cy="763085"/>
          </a:xfrm>
          <a:prstGeom prst="rect">
            <a:avLst/>
          </a:prstGeom>
          <a:ln>
            <a:solidFill>
              <a:schemeClr val="bg1">
                <a:lumMod val="75000"/>
              </a:schemeClr>
            </a:solidFill>
          </a:ln>
        </p:spPr>
      </p:pic>
      <p:pic>
        <p:nvPicPr>
          <p:cNvPr id="96" name="図 95"/>
          <p:cNvPicPr>
            <a:picLocks noChangeAspect="1"/>
          </p:cNvPicPr>
          <p:nvPr/>
        </p:nvPicPr>
        <p:blipFill>
          <a:blip r:embed="rId6"/>
          <a:stretch>
            <a:fillRect/>
          </a:stretch>
        </p:blipFill>
        <p:spPr>
          <a:xfrm>
            <a:off x="3325948" y="3795886"/>
            <a:ext cx="1368728" cy="764416"/>
          </a:xfrm>
          <a:prstGeom prst="rect">
            <a:avLst/>
          </a:prstGeom>
        </p:spPr>
      </p:pic>
      <p:pic>
        <p:nvPicPr>
          <p:cNvPr id="97" name="図 96"/>
          <p:cNvPicPr>
            <a:picLocks noChangeAspect="1"/>
          </p:cNvPicPr>
          <p:nvPr/>
        </p:nvPicPr>
        <p:blipFill>
          <a:blip r:embed="rId7"/>
          <a:stretch>
            <a:fillRect/>
          </a:stretch>
        </p:blipFill>
        <p:spPr>
          <a:xfrm>
            <a:off x="4480942" y="3983770"/>
            <a:ext cx="1153896" cy="644435"/>
          </a:xfrm>
          <a:prstGeom prst="rect">
            <a:avLst/>
          </a:prstGeom>
          <a:ln>
            <a:solidFill>
              <a:schemeClr val="bg1">
                <a:lumMod val="75000"/>
              </a:schemeClr>
            </a:solidFill>
          </a:ln>
        </p:spPr>
      </p:pic>
      <p:pic>
        <p:nvPicPr>
          <p:cNvPr id="6" name="図 5">
            <a:extLst>
              <a:ext uri="{FF2B5EF4-FFF2-40B4-BE49-F238E27FC236}">
                <a16:creationId xmlns:a16="http://schemas.microsoft.com/office/drawing/2014/main" id="{67600E2E-1A2A-17E7-D782-5C8C06EA0A6B}"/>
              </a:ext>
            </a:extLst>
          </p:cNvPr>
          <p:cNvPicPr>
            <a:picLocks noChangeAspect="1"/>
          </p:cNvPicPr>
          <p:nvPr/>
        </p:nvPicPr>
        <p:blipFill>
          <a:blip r:embed="rId8"/>
          <a:stretch>
            <a:fillRect/>
          </a:stretch>
        </p:blipFill>
        <p:spPr>
          <a:xfrm>
            <a:off x="731740" y="3719749"/>
            <a:ext cx="1052541" cy="930522"/>
          </a:xfrm>
          <a:prstGeom prst="rect">
            <a:avLst/>
          </a:prstGeom>
          <a:ln>
            <a:solidFill>
              <a:schemeClr val="bg1">
                <a:lumMod val="85000"/>
              </a:schemeClr>
            </a:solidFill>
          </a:ln>
        </p:spPr>
      </p:pic>
      <p:pic>
        <p:nvPicPr>
          <p:cNvPr id="10" name="図 9">
            <a:extLst>
              <a:ext uri="{FF2B5EF4-FFF2-40B4-BE49-F238E27FC236}">
                <a16:creationId xmlns:a16="http://schemas.microsoft.com/office/drawing/2014/main" id="{B1C4B8C7-B433-B9AE-3121-ABBA3C660737}"/>
              </a:ext>
            </a:extLst>
          </p:cNvPr>
          <p:cNvPicPr>
            <a:picLocks noChangeAspect="1"/>
          </p:cNvPicPr>
          <p:nvPr/>
        </p:nvPicPr>
        <p:blipFill>
          <a:blip r:embed="rId9"/>
          <a:stretch>
            <a:fillRect/>
          </a:stretch>
        </p:blipFill>
        <p:spPr>
          <a:xfrm>
            <a:off x="6181386" y="3719749"/>
            <a:ext cx="932214" cy="932775"/>
          </a:xfrm>
          <a:prstGeom prst="rect">
            <a:avLst/>
          </a:prstGeom>
          <a:ln>
            <a:solidFill>
              <a:schemeClr val="bg1">
                <a:lumMod val="85000"/>
              </a:schemeClr>
            </a:solidFill>
          </a:ln>
        </p:spPr>
      </p:pic>
      <p:pic>
        <p:nvPicPr>
          <p:cNvPr id="12" name="図 11">
            <a:extLst>
              <a:ext uri="{FF2B5EF4-FFF2-40B4-BE49-F238E27FC236}">
                <a16:creationId xmlns:a16="http://schemas.microsoft.com/office/drawing/2014/main" id="{86A9BAE4-E755-D78D-CCFF-B260FA8B130F}"/>
              </a:ext>
            </a:extLst>
          </p:cNvPr>
          <p:cNvPicPr>
            <a:picLocks noChangeAspect="1"/>
          </p:cNvPicPr>
          <p:nvPr/>
        </p:nvPicPr>
        <p:blipFill>
          <a:blip r:embed="rId10"/>
          <a:stretch>
            <a:fillRect/>
          </a:stretch>
        </p:blipFill>
        <p:spPr>
          <a:xfrm>
            <a:off x="7196971" y="3731620"/>
            <a:ext cx="1040610" cy="920904"/>
          </a:xfrm>
          <a:prstGeom prst="rect">
            <a:avLst/>
          </a:prstGeom>
          <a:ln>
            <a:solidFill>
              <a:schemeClr val="bg1">
                <a:lumMod val="85000"/>
              </a:schemeClr>
            </a:solidFill>
          </a:ln>
        </p:spPr>
      </p:pic>
      <p:pic>
        <p:nvPicPr>
          <p:cNvPr id="14" name="図 13">
            <a:extLst>
              <a:ext uri="{FF2B5EF4-FFF2-40B4-BE49-F238E27FC236}">
                <a16:creationId xmlns:a16="http://schemas.microsoft.com/office/drawing/2014/main" id="{22F99B5F-57B0-6092-B010-F69FF5F248B2}"/>
              </a:ext>
            </a:extLst>
          </p:cNvPr>
          <p:cNvPicPr>
            <a:picLocks noChangeAspect="1"/>
          </p:cNvPicPr>
          <p:nvPr/>
        </p:nvPicPr>
        <p:blipFill>
          <a:blip r:embed="rId11"/>
          <a:stretch>
            <a:fillRect/>
          </a:stretch>
        </p:blipFill>
        <p:spPr>
          <a:xfrm>
            <a:off x="3382125" y="2405087"/>
            <a:ext cx="883072" cy="822922"/>
          </a:xfrm>
          <a:prstGeom prst="rect">
            <a:avLst/>
          </a:prstGeom>
          <a:ln>
            <a:solidFill>
              <a:schemeClr val="bg1">
                <a:lumMod val="85000"/>
              </a:schemeClr>
            </a:solidFill>
          </a:ln>
        </p:spPr>
      </p:pic>
      <p:pic>
        <p:nvPicPr>
          <p:cNvPr id="16" name="図 15">
            <a:extLst>
              <a:ext uri="{FF2B5EF4-FFF2-40B4-BE49-F238E27FC236}">
                <a16:creationId xmlns:a16="http://schemas.microsoft.com/office/drawing/2014/main" id="{19F6EDEF-EE44-250E-2079-06652B8C72BB}"/>
              </a:ext>
            </a:extLst>
          </p:cNvPr>
          <p:cNvPicPr>
            <a:picLocks noChangeAspect="1"/>
          </p:cNvPicPr>
          <p:nvPr/>
        </p:nvPicPr>
        <p:blipFill>
          <a:blip r:embed="rId12"/>
          <a:stretch>
            <a:fillRect/>
          </a:stretch>
        </p:blipFill>
        <p:spPr>
          <a:xfrm>
            <a:off x="4353835" y="2438632"/>
            <a:ext cx="681681" cy="789377"/>
          </a:xfrm>
          <a:prstGeom prst="rect">
            <a:avLst/>
          </a:prstGeom>
          <a:ln>
            <a:solidFill>
              <a:schemeClr val="bg1">
                <a:lumMod val="85000"/>
              </a:schemeClr>
            </a:solidFill>
          </a:ln>
        </p:spPr>
      </p:pic>
    </p:spTree>
    <p:extLst>
      <p:ext uri="{BB962C8B-B14F-4D97-AF65-F5344CB8AC3E}">
        <p14:creationId xmlns:p14="http://schemas.microsoft.com/office/powerpoint/2010/main" val="184496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a:solidFill>
                  <a:srgbClr val="E88254"/>
                </a:solidFill>
              </a:rPr>
              <a:t>公式</a:t>
            </a:r>
            <a:r>
              <a:rPr lang="en-US" altLang="ja-JP" sz="1200" b="1">
                <a:solidFill>
                  <a:srgbClr val="E88254"/>
                </a:solidFill>
              </a:rPr>
              <a:t>SNS</a:t>
            </a:r>
            <a:r>
              <a:rPr lang="ja-JP" altLang="en-US" sz="1200" b="1">
                <a:solidFill>
                  <a:srgbClr val="E88254"/>
                </a:solidFill>
              </a:rPr>
              <a:t>更新中</a:t>
            </a:r>
            <a:endParaRPr kumimoji="1" lang="ja-JP" altLang="en-US" sz="1200" b="1">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superstream.nx</a:t>
            </a:r>
            <a:endParaRPr lang="en-US" altLang="ja-JP" sz="100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SuperStream_NX</a:t>
            </a:r>
            <a:endParaRPr lang="en-US" altLang="ja-JP" sz="1000">
              <a:solidFill>
                <a:schemeClr val="accent3"/>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4"/>
          <a:stretch>
            <a:fillRect/>
          </a:stretch>
        </p:blipFill>
        <p:spPr>
          <a:xfrm>
            <a:off x="1937615" y="3816025"/>
            <a:ext cx="612068" cy="614800"/>
          </a:xfrm>
          <a:prstGeom prst="rect">
            <a:avLst/>
          </a:prstGeom>
        </p:spPr>
      </p:pic>
      <p:pic>
        <p:nvPicPr>
          <p:cNvPr id="14" name="図 13"/>
          <p:cNvPicPr>
            <a:picLocks noChangeAspect="1"/>
          </p:cNvPicPr>
          <p:nvPr/>
        </p:nvPicPr>
        <p:blipFill>
          <a:blip r:embed="rId5"/>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a:solidFill>
                  <a:schemeClr val="accent3"/>
                </a:solidFill>
              </a:rPr>
              <a:t>会計・人事を変える。</a:t>
            </a:r>
          </a:p>
          <a:p>
            <a:pPr>
              <a:lnSpc>
                <a:spcPct val="150000"/>
              </a:lnSpc>
            </a:pPr>
            <a:r>
              <a:rPr lang="ja-JP" altLang="en-US" sz="2800">
                <a:solidFill>
                  <a:schemeClr val="accent3"/>
                </a:solidFill>
              </a:rPr>
              <a:t>もっとやさしく、</a:t>
            </a:r>
            <a:br>
              <a:rPr lang="ja-JP" altLang="en-US" sz="2800">
                <a:solidFill>
                  <a:schemeClr val="accent3"/>
                </a:solidFill>
              </a:rPr>
            </a:br>
            <a:r>
              <a:rPr lang="ja-JP" altLang="en-US" sz="2800">
                <a:solidFill>
                  <a:schemeClr val="accent3"/>
                </a:solidFill>
              </a:rPr>
              <a:t>もっと便利に、もっと楽しく</a:t>
            </a:r>
          </a:p>
        </p:txBody>
      </p:sp>
    </p:spTree>
    <p:extLst>
      <p:ext uri="{BB962C8B-B14F-4D97-AF65-F5344CB8AC3E}">
        <p14:creationId xmlns:p14="http://schemas.microsoft.com/office/powerpoint/2010/main" val="93239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solidFill>
                  <a:srgbClr val="EE7B48"/>
                </a:solidFill>
              </a:rPr>
              <a:t>システム機能要件</a:t>
            </a:r>
            <a:br>
              <a:rPr lang="en-US" altLang="ja-JP" sz="1800">
                <a:solidFill>
                  <a:srgbClr val="EE7B48"/>
                </a:solidFill>
              </a:rPr>
            </a:br>
            <a:r>
              <a:rPr lang="ja-JP" altLang="en-US" sz="1800">
                <a:solidFill>
                  <a:srgbClr val="EE7B48"/>
                </a:solidFill>
              </a:rPr>
              <a:t>給与、届出申請、分析</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889266849"/>
              </p:ext>
            </p:extLst>
          </p:nvPr>
        </p:nvGraphicFramePr>
        <p:xfrm>
          <a:off x="304040" y="909217"/>
          <a:ext cx="8589135" cy="3337616"/>
        </p:xfrm>
        <a:graphic>
          <a:graphicData uri="http://schemas.openxmlformats.org/drawingml/2006/table">
            <a:tbl>
              <a:tblPr/>
              <a:tblGrid>
                <a:gridCol w="395759">
                  <a:extLst>
                    <a:ext uri="{9D8B030D-6E8A-4147-A177-3AD203B41FA5}">
                      <a16:colId xmlns:a16="http://schemas.microsoft.com/office/drawing/2014/main" val="1291070189"/>
                    </a:ext>
                  </a:extLst>
                </a:gridCol>
                <a:gridCol w="667845">
                  <a:extLst>
                    <a:ext uri="{9D8B030D-6E8A-4147-A177-3AD203B41FA5}">
                      <a16:colId xmlns:a16="http://schemas.microsoft.com/office/drawing/2014/main" val="1269298180"/>
                    </a:ext>
                  </a:extLst>
                </a:gridCol>
                <a:gridCol w="6804756">
                  <a:extLst>
                    <a:ext uri="{9D8B030D-6E8A-4147-A177-3AD203B41FA5}">
                      <a16:colId xmlns:a16="http://schemas.microsoft.com/office/drawing/2014/main" val="1899252208"/>
                    </a:ext>
                  </a:extLst>
                </a:gridCol>
                <a:gridCol w="720775">
                  <a:extLst>
                    <a:ext uri="{9D8B030D-6E8A-4147-A177-3AD203B41FA5}">
                      <a16:colId xmlns:a16="http://schemas.microsoft.com/office/drawing/2014/main" val="814022643"/>
                    </a:ext>
                  </a:extLst>
                </a:gridCol>
              </a:tblGrid>
              <a:tr h="268214">
                <a:tc>
                  <a:txBody>
                    <a:bodyPr/>
                    <a:lstStyle/>
                    <a:p>
                      <a:pPr algn="ctr" fontAlgn="ctr"/>
                      <a:r>
                        <a:rPr lang="en-US" sz="1200" b="0" i="0" u="none" strike="noStrike">
                          <a:solidFill>
                            <a:srgbClr val="000000"/>
                          </a:solidFill>
                          <a:latin typeface="メイリオ"/>
                        </a:rPr>
                        <a:t>No</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分類</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要件</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ご回答</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71881"/>
                  </a:ext>
                </a:extLst>
              </a:tr>
              <a:tr h="268214">
                <a:tc>
                  <a:txBody>
                    <a:bodyPr/>
                    <a:lstStyle/>
                    <a:p>
                      <a:pPr algn="ctr" fontAlgn="ctr"/>
                      <a:r>
                        <a:rPr lang="en-US" altLang="ja-JP" sz="1200" b="0" i="0" u="none" strike="noStrike">
                          <a:solidFill>
                            <a:srgbClr val="000000"/>
                          </a:solidFill>
                          <a:latin typeface="メイリオ"/>
                        </a:rPr>
                        <a:t>25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給与支払方法や計算式が異なる従業員の給与計算が可能なこと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00291"/>
                  </a:ext>
                </a:extLst>
              </a:tr>
              <a:tr h="268214">
                <a:tc>
                  <a:txBody>
                    <a:bodyPr/>
                    <a:lstStyle/>
                    <a:p>
                      <a:pPr algn="ctr" fontAlgn="ctr"/>
                      <a:r>
                        <a:rPr lang="en-US" altLang="ja-JP" sz="1200" b="0" i="0" u="none" strike="noStrike">
                          <a:solidFill>
                            <a:srgbClr val="000000"/>
                          </a:solidFill>
                          <a:latin typeface="メイリオ"/>
                        </a:rPr>
                        <a:t>26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それぞれの雇用形態に応じた給与支払いに対応していること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35280"/>
                  </a:ext>
                </a:extLst>
              </a:tr>
              <a:tr h="533410">
                <a:tc>
                  <a:txBody>
                    <a:bodyPr/>
                    <a:lstStyle/>
                    <a:p>
                      <a:pPr algn="ctr" fontAlgn="ctr"/>
                      <a:r>
                        <a:rPr lang="en-US" altLang="ja-JP" sz="1200" b="0" i="0" u="none" strike="noStrike">
                          <a:solidFill>
                            <a:srgbClr val="000000"/>
                          </a:solidFill>
                          <a:latin typeface="メイリオ"/>
                        </a:rPr>
                        <a:t>27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支給対象となる社員別に、生活給、時間単価を画面より入力できること。超過勤務時間については勤怠管理システム</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から連携された実績時間を時間単価に乗じて計算できること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113958"/>
                  </a:ext>
                </a:extLst>
              </a:tr>
              <a:tr h="357395">
                <a:tc>
                  <a:txBody>
                    <a:bodyPr/>
                    <a:lstStyle/>
                    <a:p>
                      <a:pPr algn="ctr" fontAlgn="ctr"/>
                      <a:r>
                        <a:rPr lang="en-US" altLang="ja-JP" sz="1200" b="0" i="0" u="none" strike="noStrike">
                          <a:solidFill>
                            <a:srgbClr val="000000"/>
                          </a:solidFill>
                          <a:latin typeface="メイリオ"/>
                        </a:rPr>
                        <a:t>28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メイリオ"/>
                        </a:rPr>
                        <a:t>社員区分に応じて厚生年金や健康保険料等の控除額を自動計算、手動登録できる仕組みがあること</a:t>
                      </a:r>
                      <a:br>
                        <a:rPr lang="ja-JP" altLang="en-US" sz="1200" b="0" i="0" u="none" strike="noStrike">
                          <a:solidFill>
                            <a:srgbClr val="000000"/>
                          </a:solidFill>
                          <a:latin typeface="メイリオ"/>
                        </a:rPr>
                      </a:br>
                      <a:r>
                        <a:rPr lang="ja-JP" altLang="en-US" sz="1200" b="0" i="0" u="none" strike="noStrike">
                          <a:solidFill>
                            <a:srgbClr val="000000"/>
                          </a:solidFill>
                          <a:latin typeface="メイリオ"/>
                        </a:rPr>
                        <a:t>手動登録の場合は</a:t>
                      </a:r>
                      <a:r>
                        <a:rPr lang="en-US" altLang="ja-JP" sz="1200" b="0" i="0" u="none" strike="noStrike">
                          <a:solidFill>
                            <a:srgbClr val="000000"/>
                          </a:solidFill>
                          <a:latin typeface="メイリオ"/>
                        </a:rPr>
                        <a:t>CSV</a:t>
                      </a:r>
                      <a:r>
                        <a:rPr lang="ja-JP" altLang="en-US" sz="1200" b="0" i="0" u="none" strike="noStrike">
                          <a:solidFill>
                            <a:srgbClr val="000000"/>
                          </a:solidFill>
                          <a:latin typeface="メイリオ"/>
                        </a:rPr>
                        <a:t>一括入力が可能であること</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306315"/>
                  </a:ext>
                </a:extLst>
              </a:tr>
              <a:tr h="268214">
                <a:tc>
                  <a:txBody>
                    <a:bodyPr/>
                    <a:lstStyle/>
                    <a:p>
                      <a:pPr algn="ctr" fontAlgn="ctr"/>
                      <a:r>
                        <a:rPr lang="en-US" altLang="ja-JP" sz="1200" b="0" i="0" u="none" strike="noStrike">
                          <a:solidFill>
                            <a:srgbClr val="000000"/>
                          </a:solidFill>
                          <a:latin typeface="メイリオ"/>
                        </a:rPr>
                        <a:t>29</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メイリオ"/>
                        </a:rPr>
                        <a:t>ヒューマンエラーに起因する給与の誤支給を未然に防止できること</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729982"/>
                  </a:ext>
                </a:extLst>
              </a:tr>
              <a:tr h="268214">
                <a:tc>
                  <a:txBody>
                    <a:bodyPr/>
                    <a:lstStyle/>
                    <a:p>
                      <a:pPr algn="ctr" fontAlgn="ctr"/>
                      <a:r>
                        <a:rPr lang="en-US" altLang="ja-JP" sz="1200" b="0" i="0" u="none" strike="noStrike">
                          <a:solidFill>
                            <a:srgbClr val="000000"/>
                          </a:solidFill>
                          <a:latin typeface="メイリオ"/>
                        </a:rPr>
                        <a:t>30</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mn-lt"/>
                        </a:rPr>
                        <a:t>給与明細書をメールで送付したい</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424805"/>
                  </a:ext>
                </a:extLst>
              </a:tr>
              <a:tr h="268214">
                <a:tc>
                  <a:txBody>
                    <a:bodyPr/>
                    <a:lstStyle/>
                    <a:p>
                      <a:pPr algn="ctr" fontAlgn="ctr"/>
                      <a:r>
                        <a:rPr lang="en-US" altLang="ja-JP" sz="1200" b="0" i="0" u="none" strike="noStrike">
                          <a:solidFill>
                            <a:srgbClr val="000000"/>
                          </a:solidFill>
                          <a:latin typeface="メイリオ"/>
                        </a:rPr>
                        <a:t>31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a:solidFill>
                            <a:srgbClr val="000000"/>
                          </a:solidFill>
                          <a:latin typeface="+mn-lt"/>
                        </a:rPr>
                        <a:t>給与システムで管理しているデータから様々な条件に合致したデータを抽出できること</a:t>
                      </a:r>
                    </a:p>
                  </a:txBody>
                  <a:tcPr marL="4645" marR="4645" marT="4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32885"/>
                  </a:ext>
                </a:extLst>
              </a:tr>
              <a:tr h="268214">
                <a:tc>
                  <a:txBody>
                    <a:bodyPr/>
                    <a:lstStyle/>
                    <a:p>
                      <a:pPr algn="ctr" fontAlgn="ctr"/>
                      <a:r>
                        <a:rPr lang="en-US" altLang="ja-JP" sz="1200" b="0" i="0" u="none" strike="noStrike">
                          <a:solidFill>
                            <a:srgbClr val="000000"/>
                          </a:solidFill>
                          <a:latin typeface="メイリオ"/>
                        </a:rPr>
                        <a:t>32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項目別に給与の前月差異対象者を抽出できること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84009"/>
                  </a:ext>
                </a:extLst>
              </a:tr>
              <a:tr h="268214">
                <a:tc>
                  <a:txBody>
                    <a:bodyPr/>
                    <a:lstStyle/>
                    <a:p>
                      <a:pPr algn="ctr" fontAlgn="ctr"/>
                      <a:r>
                        <a:rPr lang="en-US" altLang="ja-JP" sz="1200" b="0" i="0" u="none" strike="noStrike">
                          <a:solidFill>
                            <a:srgbClr val="000000"/>
                          </a:solidFill>
                          <a:latin typeface="メイリオ"/>
                        </a:rPr>
                        <a:t>33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介護保険（社員自身・家族分）は生年月日より自動にて算出できること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055427"/>
                  </a:ext>
                </a:extLst>
              </a:tr>
              <a:tr h="268214">
                <a:tc>
                  <a:txBody>
                    <a:bodyPr/>
                    <a:lstStyle/>
                    <a:p>
                      <a:pPr algn="ctr" fontAlgn="ctr"/>
                      <a:r>
                        <a:rPr lang="en-US" altLang="ja-JP" sz="1200" b="0" i="0" u="none" strike="noStrike">
                          <a:solidFill>
                            <a:srgbClr val="000000"/>
                          </a:solidFill>
                          <a:latin typeface="メイリオ"/>
                        </a:rPr>
                        <a:t>34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給与</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頻繁に発生する退職に関わる業務を効率化できること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406375"/>
                  </a:ext>
                </a:extLst>
              </a:tr>
            </a:tbl>
          </a:graphicData>
        </a:graphic>
      </p:graphicFrame>
    </p:spTree>
    <p:extLst>
      <p:ext uri="{BB962C8B-B14F-4D97-AF65-F5344CB8AC3E}">
        <p14:creationId xmlns:p14="http://schemas.microsoft.com/office/powerpoint/2010/main" val="206540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solidFill>
                  <a:srgbClr val="EE7B48"/>
                </a:solidFill>
              </a:rPr>
              <a:t>システム機能要件</a:t>
            </a:r>
            <a:br>
              <a:rPr lang="en-US" altLang="ja-JP" sz="1800">
                <a:solidFill>
                  <a:srgbClr val="EE7B48"/>
                </a:solidFill>
              </a:rPr>
            </a:br>
            <a:r>
              <a:rPr lang="ja-JP" altLang="en-US" sz="1800">
                <a:solidFill>
                  <a:srgbClr val="EE7B48"/>
                </a:solidFill>
              </a:rPr>
              <a:t>勤怠、届出申請、分析</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41085940"/>
              </p:ext>
            </p:extLst>
          </p:nvPr>
        </p:nvGraphicFramePr>
        <p:xfrm>
          <a:off x="304040" y="909217"/>
          <a:ext cx="8589135" cy="3716651"/>
        </p:xfrm>
        <a:graphic>
          <a:graphicData uri="http://schemas.openxmlformats.org/drawingml/2006/table">
            <a:tbl>
              <a:tblPr/>
              <a:tblGrid>
                <a:gridCol w="395759">
                  <a:extLst>
                    <a:ext uri="{9D8B030D-6E8A-4147-A177-3AD203B41FA5}">
                      <a16:colId xmlns:a16="http://schemas.microsoft.com/office/drawing/2014/main" val="1291070189"/>
                    </a:ext>
                  </a:extLst>
                </a:gridCol>
                <a:gridCol w="667845">
                  <a:extLst>
                    <a:ext uri="{9D8B030D-6E8A-4147-A177-3AD203B41FA5}">
                      <a16:colId xmlns:a16="http://schemas.microsoft.com/office/drawing/2014/main" val="1269298180"/>
                    </a:ext>
                  </a:extLst>
                </a:gridCol>
                <a:gridCol w="6804756">
                  <a:extLst>
                    <a:ext uri="{9D8B030D-6E8A-4147-A177-3AD203B41FA5}">
                      <a16:colId xmlns:a16="http://schemas.microsoft.com/office/drawing/2014/main" val="1899252208"/>
                    </a:ext>
                  </a:extLst>
                </a:gridCol>
                <a:gridCol w="720775">
                  <a:extLst>
                    <a:ext uri="{9D8B030D-6E8A-4147-A177-3AD203B41FA5}">
                      <a16:colId xmlns:a16="http://schemas.microsoft.com/office/drawing/2014/main" val="814022643"/>
                    </a:ext>
                  </a:extLst>
                </a:gridCol>
              </a:tblGrid>
              <a:tr h="238669">
                <a:tc>
                  <a:txBody>
                    <a:bodyPr/>
                    <a:lstStyle/>
                    <a:p>
                      <a:pPr algn="ctr" fontAlgn="ctr"/>
                      <a:r>
                        <a:rPr lang="en-US" sz="1200" b="0" i="0" u="none" strike="noStrike">
                          <a:solidFill>
                            <a:srgbClr val="000000"/>
                          </a:solidFill>
                          <a:latin typeface="メイリオ"/>
                        </a:rPr>
                        <a:t>No</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分類</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要件</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ご回答</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71881"/>
                  </a:ext>
                </a:extLst>
              </a:tr>
              <a:tr h="238669">
                <a:tc>
                  <a:txBody>
                    <a:bodyPr/>
                    <a:lstStyle/>
                    <a:p>
                      <a:pPr algn="ctr" fontAlgn="ctr"/>
                      <a:r>
                        <a:rPr lang="en-US" altLang="ja-JP" sz="1200" b="0" i="0" u="none" strike="noStrike">
                          <a:solidFill>
                            <a:srgbClr val="000000"/>
                          </a:solidFill>
                          <a:latin typeface="メイリオ"/>
                        </a:rPr>
                        <a:t>35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mn-lt"/>
                        </a:rPr>
                        <a:t>スマートフォン</a:t>
                      </a:r>
                      <a:r>
                        <a:rPr lang="en-US" altLang="ja-JP" sz="1200" b="0" i="0" u="none" strike="noStrike">
                          <a:solidFill>
                            <a:srgbClr val="000000"/>
                          </a:solidFill>
                          <a:latin typeface="+mn-lt"/>
                        </a:rPr>
                        <a:t>/</a:t>
                      </a:r>
                      <a:r>
                        <a:rPr lang="ja-JP" altLang="en-US" sz="1200" b="0" i="0" u="none" strike="noStrike">
                          <a:solidFill>
                            <a:srgbClr val="000000"/>
                          </a:solidFill>
                          <a:latin typeface="+mn-lt"/>
                        </a:rPr>
                        <a:t>タブレットで全ての機能が利用可能なこと</a:t>
                      </a:r>
                      <a:endParaRPr lang="ja-JP" altLang="en-US" sz="1200" b="0" i="0" u="none" strike="noStrike">
                        <a:solidFill>
                          <a:srgbClr val="000000"/>
                        </a:solidFill>
                        <a:latin typeface="メイリオ"/>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00291"/>
                  </a:ext>
                </a:extLst>
              </a:tr>
              <a:tr h="238669">
                <a:tc>
                  <a:txBody>
                    <a:bodyPr/>
                    <a:lstStyle/>
                    <a:p>
                      <a:pPr algn="ctr" fontAlgn="ctr"/>
                      <a:r>
                        <a:rPr lang="en-US" altLang="ja-JP" sz="1200" b="0" i="0" u="none" strike="noStrike">
                          <a:solidFill>
                            <a:srgbClr val="000000"/>
                          </a:solidFill>
                          <a:latin typeface="メイリオ"/>
                        </a:rPr>
                        <a:t>36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mn-lt"/>
                        </a:rPr>
                        <a:t>権限に応じて閲覧</a:t>
                      </a:r>
                      <a:r>
                        <a:rPr lang="en-US" altLang="ja-JP" sz="1200" b="0" i="0" u="none" strike="noStrike">
                          <a:solidFill>
                            <a:srgbClr val="000000"/>
                          </a:solidFill>
                          <a:latin typeface="+mn-lt"/>
                        </a:rPr>
                        <a:t>/</a:t>
                      </a:r>
                      <a:r>
                        <a:rPr lang="ja-JP" altLang="en-US" sz="1200" b="0" i="0" u="none" strike="noStrike">
                          <a:solidFill>
                            <a:srgbClr val="000000"/>
                          </a:solidFill>
                          <a:latin typeface="+mn-lt"/>
                        </a:rPr>
                        <a:t>入力制限ができること</a:t>
                      </a:r>
                      <a:endParaRPr lang="ja-JP" altLang="en-US" sz="1200" b="0" i="0" u="none" strike="noStrike">
                        <a:solidFill>
                          <a:srgbClr val="000000"/>
                        </a:solidFill>
                        <a:latin typeface="メイリオ"/>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35280"/>
                  </a:ext>
                </a:extLst>
              </a:tr>
              <a:tr h="238669">
                <a:tc>
                  <a:txBody>
                    <a:bodyPr/>
                    <a:lstStyle/>
                    <a:p>
                      <a:pPr algn="ctr" fontAlgn="ctr"/>
                      <a:r>
                        <a:rPr lang="en-US" altLang="ja-JP" sz="1200" b="0" i="0" u="none" strike="noStrike">
                          <a:solidFill>
                            <a:srgbClr val="000000"/>
                          </a:solidFill>
                          <a:latin typeface="メイリオ"/>
                        </a:rPr>
                        <a:t>37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標準項目以外に任意の項目で拡張管理、給与連携できること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113958"/>
                  </a:ext>
                </a:extLst>
              </a:tr>
              <a:tr h="238669">
                <a:tc>
                  <a:txBody>
                    <a:bodyPr/>
                    <a:lstStyle/>
                    <a:p>
                      <a:pPr algn="ctr" fontAlgn="ctr"/>
                      <a:r>
                        <a:rPr lang="en-US" altLang="ja-JP" sz="1200" b="0" i="0" u="none" strike="noStrike">
                          <a:solidFill>
                            <a:srgbClr val="000000"/>
                          </a:solidFill>
                          <a:latin typeface="メイリオ"/>
                        </a:rPr>
                        <a:t>38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spcBef>
                          <a:spcPct val="0"/>
                        </a:spcBef>
                        <a:defRPr/>
                      </a:pPr>
                      <a:r>
                        <a:rPr kumimoji="0" lang="ja-JP" altLang="en-US" sz="1200" kern="0">
                          <a:solidFill>
                            <a:schemeClr val="tx1"/>
                          </a:solidFill>
                        </a:rPr>
                        <a:t>フレックス制度（</a:t>
                      </a:r>
                      <a:r>
                        <a:rPr kumimoji="0" lang="en-US" altLang="ja-JP" sz="1200" kern="0">
                          <a:solidFill>
                            <a:schemeClr val="tx1"/>
                          </a:solidFill>
                        </a:rPr>
                        <a:t>1</a:t>
                      </a:r>
                      <a:r>
                        <a:rPr kumimoji="0" lang="ja-JP" altLang="en-US" sz="1200" kern="0">
                          <a:solidFill>
                            <a:schemeClr val="tx1"/>
                          </a:solidFill>
                        </a:rPr>
                        <a:t>ヶ月～</a:t>
                      </a:r>
                      <a:r>
                        <a:rPr kumimoji="0" lang="en-US" altLang="ja-JP" sz="1200" kern="0">
                          <a:solidFill>
                            <a:schemeClr val="tx1"/>
                          </a:solidFill>
                        </a:rPr>
                        <a:t>3</a:t>
                      </a:r>
                      <a:r>
                        <a:rPr kumimoji="0" lang="ja-JP" altLang="en-US" sz="1200" kern="0">
                          <a:solidFill>
                            <a:schemeClr val="tx1"/>
                          </a:solidFill>
                        </a:rPr>
                        <a:t>ヶ月）や</a:t>
                      </a:r>
                      <a:r>
                        <a:rPr kumimoji="0" lang="en-US" altLang="ja-JP" sz="1200" kern="0">
                          <a:solidFill>
                            <a:schemeClr val="tx1"/>
                          </a:solidFill>
                        </a:rPr>
                        <a:t>1</a:t>
                      </a:r>
                      <a:r>
                        <a:rPr kumimoji="0" lang="ja-JP" altLang="en-US" sz="1200" kern="0">
                          <a:solidFill>
                            <a:schemeClr val="tx1"/>
                          </a:solidFill>
                        </a:rPr>
                        <a:t>ヶ月単位／年単位の変形労働に対応していること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306315"/>
                  </a:ext>
                </a:extLst>
              </a:tr>
              <a:tr h="238669">
                <a:tc>
                  <a:txBody>
                    <a:bodyPr/>
                    <a:lstStyle/>
                    <a:p>
                      <a:pPr algn="ctr" fontAlgn="ctr"/>
                      <a:r>
                        <a:rPr lang="en-US" altLang="ja-JP" sz="1200" b="0" i="0" u="none" strike="noStrike">
                          <a:solidFill>
                            <a:srgbClr val="000000"/>
                          </a:solidFill>
                          <a:latin typeface="メイリオ"/>
                        </a:rPr>
                        <a:t>39</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chemeClr val="tx1"/>
                          </a:solidFill>
                          <a:effectLst/>
                          <a:latin typeface="メイリオ" panose="020B0604030504040204" pitchFamily="50" charset="-128"/>
                          <a:ea typeface="メイリオ" panose="020B0604030504040204" pitchFamily="50" charset="-128"/>
                        </a:rPr>
                        <a:t>シフト管理が可能なこと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〇</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905421"/>
                  </a:ext>
                </a:extLst>
              </a:tr>
              <a:tr h="238669">
                <a:tc>
                  <a:txBody>
                    <a:bodyPr/>
                    <a:lstStyle/>
                    <a:p>
                      <a:pPr algn="ctr" fontAlgn="ctr"/>
                      <a:r>
                        <a:rPr lang="en-US" altLang="ja-JP" sz="1200" b="0" i="0" u="none" strike="noStrike">
                          <a:solidFill>
                            <a:srgbClr val="000000"/>
                          </a:solidFill>
                          <a:latin typeface="メイリオ"/>
                        </a:rPr>
                        <a:t>40</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chemeClr val="tx1"/>
                          </a:solidFill>
                          <a:effectLst/>
                          <a:latin typeface="メイリオ" panose="020B0604030504040204" pitchFamily="50" charset="-128"/>
                          <a:ea typeface="メイリオ" panose="020B0604030504040204" pitchFamily="50" charset="-128"/>
                        </a:rPr>
                        <a:t>一定の残業時間を超過した場合、複数の閾値をもってアラート通知可能であること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729982"/>
                  </a:ext>
                </a:extLst>
              </a:tr>
              <a:tr h="238669">
                <a:tc>
                  <a:txBody>
                    <a:bodyPr/>
                    <a:lstStyle/>
                    <a:p>
                      <a:pPr algn="ctr" fontAlgn="ctr"/>
                      <a:r>
                        <a:rPr lang="en-US" altLang="ja-JP" sz="1200" b="0" i="0" u="none" strike="noStrike">
                          <a:solidFill>
                            <a:srgbClr val="000000"/>
                          </a:solidFill>
                          <a:latin typeface="メイリオ"/>
                        </a:rPr>
                        <a:t>41</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残業時間の</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2-6</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ヶ月平均</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年次推移</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超過回数等を画面</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帳票で確認可能であること、また閾値を超える実績に対してはアラート表示可能なこと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424805"/>
                  </a:ext>
                </a:extLst>
              </a:tr>
              <a:tr h="238669">
                <a:tc>
                  <a:txBody>
                    <a:bodyPr/>
                    <a:lstStyle/>
                    <a:p>
                      <a:pPr algn="ctr" fontAlgn="ctr"/>
                      <a:r>
                        <a:rPr lang="en-US" altLang="ja-JP" sz="1200" b="0" i="0" u="none" strike="noStrike">
                          <a:solidFill>
                            <a:srgbClr val="000000"/>
                          </a:solidFill>
                          <a:latin typeface="メイリオ"/>
                        </a:rPr>
                        <a:t>42</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工数管理（</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PJ</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）が可能で、工数情報を日次単位</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月次単位で任意の期間集計し、出力可能であること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32885"/>
                  </a:ext>
                </a:extLst>
              </a:tr>
              <a:tr h="238669">
                <a:tc>
                  <a:txBody>
                    <a:bodyPr/>
                    <a:lstStyle/>
                    <a:p>
                      <a:pPr algn="ctr" fontAlgn="ctr"/>
                      <a:r>
                        <a:rPr lang="en-US" altLang="ja-JP" sz="1200" b="0" i="0" u="none" strike="noStrike">
                          <a:solidFill>
                            <a:srgbClr val="000000"/>
                          </a:solidFill>
                          <a:latin typeface="メイリオ"/>
                        </a:rPr>
                        <a:t>43</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出勤率</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年数に応じた有給休暇の付与</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消滅</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繰越の処理が可能であること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84009"/>
                  </a:ext>
                </a:extLst>
              </a:tr>
              <a:tr h="238669">
                <a:tc>
                  <a:txBody>
                    <a:bodyPr/>
                    <a:lstStyle/>
                    <a:p>
                      <a:pPr algn="ctr" fontAlgn="ctr"/>
                      <a:r>
                        <a:rPr lang="en-US" altLang="ja-JP" sz="1200" b="0" i="0" u="none" strike="noStrike">
                          <a:solidFill>
                            <a:srgbClr val="000000"/>
                          </a:solidFill>
                          <a:latin typeface="メイリオ"/>
                        </a:rPr>
                        <a:t>44</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有給休暇の取得状況に対してアラート通知可能なこと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055427"/>
                  </a:ext>
                </a:extLst>
              </a:tr>
              <a:tr h="238669">
                <a:tc>
                  <a:txBody>
                    <a:bodyPr/>
                    <a:lstStyle/>
                    <a:p>
                      <a:pPr algn="ctr" fontAlgn="ctr"/>
                      <a:r>
                        <a:rPr lang="en-US" altLang="ja-JP" sz="1200" b="0" i="0" u="none" strike="noStrike">
                          <a:solidFill>
                            <a:srgbClr val="000000"/>
                          </a:solidFill>
                          <a:latin typeface="メイリオ"/>
                        </a:rPr>
                        <a:t>45</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スマートフォンから客観的な出社時刻、退社時刻を打刻し、位置情報と併せて管理できること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406375"/>
                  </a:ext>
                </a:extLst>
              </a:tr>
              <a:tr h="238669">
                <a:tc>
                  <a:txBody>
                    <a:bodyPr/>
                    <a:lstStyle/>
                    <a:p>
                      <a:pPr algn="ctr" fontAlgn="ctr"/>
                      <a:r>
                        <a:rPr lang="en-US" altLang="ja-JP" sz="1200" b="0" i="0" u="none" strike="noStrike">
                          <a:solidFill>
                            <a:srgbClr val="000000"/>
                          </a:solidFill>
                          <a:latin typeface="メイリオ"/>
                        </a:rPr>
                        <a:t>46</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勤怠</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altLang="ja-JP" sz="1200" kern="0">
                          <a:solidFill>
                            <a:schemeClr val="tx1"/>
                          </a:solidFill>
                        </a:rPr>
                        <a:t>PC</a:t>
                      </a:r>
                      <a:r>
                        <a:rPr kumimoji="0" lang="ja-JP" altLang="en-US" sz="1200" kern="0">
                          <a:solidFill>
                            <a:schemeClr val="tx1"/>
                          </a:solidFill>
                        </a:rPr>
                        <a:t>のオン</a:t>
                      </a:r>
                      <a:r>
                        <a:rPr kumimoji="0" lang="en-US" altLang="ja-JP" sz="1200" kern="0">
                          <a:solidFill>
                            <a:schemeClr val="tx1"/>
                          </a:solidFill>
                        </a:rPr>
                        <a:t>/</a:t>
                      </a:r>
                      <a:r>
                        <a:rPr kumimoji="0" lang="ja-JP" altLang="en-US" sz="1200" kern="0">
                          <a:solidFill>
                            <a:schemeClr val="tx1"/>
                          </a:solidFill>
                        </a:rPr>
                        <a:t>オフで打刻ができること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rgbClr val="000000"/>
                          </a:solidFill>
                          <a:latin typeface="+mn-lt"/>
                        </a:rPr>
                        <a:t>○</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044329"/>
                  </a:ext>
                </a:extLst>
              </a:tr>
              <a:tr h="238669">
                <a:tc>
                  <a:txBody>
                    <a:bodyPr/>
                    <a:lstStyle/>
                    <a:p>
                      <a:pPr algn="ctr" fontAlgn="ctr"/>
                      <a:r>
                        <a:rPr lang="en-US" altLang="ja-JP" sz="1200" b="0" i="0" u="none" strike="noStrike">
                          <a:solidFill>
                            <a:srgbClr val="000000"/>
                          </a:solidFill>
                          <a:latin typeface="メイリオ"/>
                        </a:rPr>
                        <a:t>47</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届出申請</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各種届出をペーパレスで管理できること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〇</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580097"/>
                  </a:ext>
                </a:extLst>
              </a:tr>
              <a:tr h="238669">
                <a:tc>
                  <a:txBody>
                    <a:bodyPr/>
                    <a:lstStyle/>
                    <a:p>
                      <a:pPr algn="ctr" fontAlgn="ctr"/>
                      <a:r>
                        <a:rPr lang="en-US" altLang="ja-JP" sz="1200" b="0" i="0" u="none" strike="noStrike">
                          <a:solidFill>
                            <a:srgbClr val="000000"/>
                          </a:solidFill>
                          <a:latin typeface="メイリオ"/>
                        </a:rPr>
                        <a:t>48</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latin typeface="メイリオ"/>
                        </a:rPr>
                        <a:t>分析</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latin typeface="メイリオ"/>
                        </a:rPr>
                        <a:t>グラフィカルに人事情報を開示できること</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メイリオ"/>
                        </a:rPr>
                        <a:t>〇</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113964"/>
                  </a:ext>
                </a:extLst>
              </a:tr>
            </a:tbl>
          </a:graphicData>
        </a:graphic>
      </p:graphicFrame>
    </p:spTree>
    <p:extLst>
      <p:ext uri="{BB962C8B-B14F-4D97-AF65-F5344CB8AC3E}">
        <p14:creationId xmlns:p14="http://schemas.microsoft.com/office/powerpoint/2010/main" val="17007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9</a:t>
            </a:fld>
            <a:endParaRPr lang="ja-JP" altLang="en-US"/>
          </a:p>
        </p:txBody>
      </p:sp>
      <p:sp>
        <p:nvSpPr>
          <p:cNvPr id="3" name="タイトル 2"/>
          <p:cNvSpPr>
            <a:spLocks noGrp="1"/>
          </p:cNvSpPr>
          <p:nvPr>
            <p:ph type="title"/>
          </p:nvPr>
        </p:nvSpPr>
        <p:spPr/>
        <p:txBody>
          <a:bodyPr/>
          <a:lstStyle/>
          <a:p>
            <a:r>
              <a:rPr lang="en-US" altLang="ja-JP" sz="3200" b="0">
                <a:solidFill>
                  <a:schemeClr val="accent1"/>
                </a:solidFill>
              </a:rPr>
              <a:t>01</a:t>
            </a:r>
            <a:br>
              <a:rPr lang="en-US" altLang="ja-JP"/>
            </a:br>
            <a:r>
              <a:rPr lang="ja-JP" altLang="en-US"/>
              <a:t>共通</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458099267"/>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7325</Words>
  <Application>Microsoft Office PowerPoint</Application>
  <PresentationFormat>画面に合わせる (16:9)</PresentationFormat>
  <Paragraphs>1461</Paragraphs>
  <Slides>62</Slides>
  <Notes>36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62</vt:i4>
      </vt:variant>
    </vt:vector>
  </HeadingPairs>
  <TitlesOfParts>
    <vt:vector size="71" baseType="lpstr">
      <vt:lpstr>HGP創英角ｺﾞｼｯｸUB</vt:lpstr>
      <vt:lpstr>Meiryo UI</vt:lpstr>
      <vt:lpstr>メイリオ</vt:lpstr>
      <vt:lpstr>游ゴシック</vt:lpstr>
      <vt:lpstr>Arial</vt:lpstr>
      <vt:lpstr>Calibri</vt:lpstr>
      <vt:lpstr>Microsoft Sans Serif</vt:lpstr>
      <vt:lpstr>Wingdings</vt:lpstr>
      <vt:lpstr>Office ​​テーマ</vt:lpstr>
      <vt:lpstr>PowerPoint プレゼンテーション</vt:lpstr>
      <vt:lpstr>RFP回答参考資料(人給版)</vt:lpstr>
      <vt:lpstr>PowerPoint プレゼンテーション</vt:lpstr>
      <vt:lpstr>00 システム機能要件一覧</vt:lpstr>
      <vt:lpstr>システム機能要件 共通、人事</vt:lpstr>
      <vt:lpstr>システム機能要件 人事、給与</vt:lpstr>
      <vt:lpstr>システム機能要件 給与、届出申請、分析</vt:lpstr>
      <vt:lpstr>システム機能要件 勤怠、届出申請、分析</vt:lpstr>
      <vt:lpstr>01 共通</vt:lpstr>
      <vt:lpstr>No.1  共通</vt:lpstr>
      <vt:lpstr>No.2 共通</vt:lpstr>
      <vt:lpstr>No.3 共通</vt:lpstr>
      <vt:lpstr>No.4 共通</vt:lpstr>
      <vt:lpstr>No.5 共通</vt:lpstr>
      <vt:lpstr>No.6 共通</vt:lpstr>
      <vt:lpstr>No.7 共通</vt:lpstr>
      <vt:lpstr>No.8 共通</vt:lpstr>
      <vt:lpstr>02 人事</vt:lpstr>
      <vt:lpstr>No.9 人事</vt:lpstr>
      <vt:lpstr>No.10 人事</vt:lpstr>
      <vt:lpstr>No.11 人事</vt:lpstr>
      <vt:lpstr>No.12 人事</vt:lpstr>
      <vt:lpstr>No.13 人事</vt:lpstr>
      <vt:lpstr>No.14 人事</vt:lpstr>
      <vt:lpstr>No.15 人事</vt:lpstr>
      <vt:lpstr>No.16 人事</vt:lpstr>
      <vt:lpstr>No.17 人事</vt:lpstr>
      <vt:lpstr>No.18 人事</vt:lpstr>
      <vt:lpstr>No.19 人事</vt:lpstr>
      <vt:lpstr>No.20 人事</vt:lpstr>
      <vt:lpstr>No.21 人事</vt:lpstr>
      <vt:lpstr>03 給与</vt:lpstr>
      <vt:lpstr>No.22 給与</vt:lpstr>
      <vt:lpstr>No.23 給与</vt:lpstr>
      <vt:lpstr>No.24 給与</vt:lpstr>
      <vt:lpstr>No.25 給与</vt:lpstr>
      <vt:lpstr>No.26 給与</vt:lpstr>
      <vt:lpstr>No.27 給与</vt:lpstr>
      <vt:lpstr>No.28 給与</vt:lpstr>
      <vt:lpstr>No.29 給与</vt:lpstr>
      <vt:lpstr>No.30 給与</vt:lpstr>
      <vt:lpstr>No.31 給与</vt:lpstr>
      <vt:lpstr>No.32 給与</vt:lpstr>
      <vt:lpstr>No.33 給与</vt:lpstr>
      <vt:lpstr>No.34 給与</vt:lpstr>
      <vt:lpstr>04 勤怠</vt:lpstr>
      <vt:lpstr>No.35 勤怠</vt:lpstr>
      <vt:lpstr>No.36 勤怠</vt:lpstr>
      <vt:lpstr>No.37 勤怠</vt:lpstr>
      <vt:lpstr>No.38 勤怠</vt:lpstr>
      <vt:lpstr>No.39 勤怠</vt:lpstr>
      <vt:lpstr>No.40 勤怠</vt:lpstr>
      <vt:lpstr>No.41 勤怠</vt:lpstr>
      <vt:lpstr>No.42 勤怠</vt:lpstr>
      <vt:lpstr>No.43 勤怠</vt:lpstr>
      <vt:lpstr>No.44 勤怠</vt:lpstr>
      <vt:lpstr>No.45 勤怠</vt:lpstr>
      <vt:lpstr>No.46 勤怠</vt:lpstr>
      <vt:lpstr>05 その他</vt:lpstr>
      <vt:lpstr>No.47 届出申請</vt:lpstr>
      <vt:lpstr>No.48 分析</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2025-07-31T04:10:11Z</dcterms:created>
  <dcterms:modified xsi:type="dcterms:W3CDTF">2025-07-31T04:10:24Z</dcterms:modified>
</cp:coreProperties>
</file>