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19"/>
  </p:notesMasterIdLst>
  <p:handoutMasterIdLst>
    <p:handoutMasterId r:id="rId120"/>
  </p:handoutMasterIdLst>
  <p:sldIdLst>
    <p:sldId id="294" r:id="rId2"/>
    <p:sldId id="283" r:id="rId3"/>
    <p:sldId id="275" r:id="rId4"/>
    <p:sldId id="276" r:id="rId5"/>
    <p:sldId id="526" r:id="rId6"/>
    <p:sldId id="527" r:id="rId7"/>
    <p:sldId id="528" r:id="rId8"/>
    <p:sldId id="529" r:id="rId9"/>
    <p:sldId id="530" r:id="rId10"/>
    <p:sldId id="304" r:id="rId11"/>
    <p:sldId id="540" r:id="rId12"/>
    <p:sldId id="331" r:id="rId13"/>
    <p:sldId id="308" r:id="rId14"/>
    <p:sldId id="309" r:id="rId15"/>
    <p:sldId id="310" r:id="rId16"/>
    <p:sldId id="524" r:id="rId17"/>
    <p:sldId id="312" r:id="rId18"/>
    <p:sldId id="313" r:id="rId19"/>
    <p:sldId id="315" r:id="rId20"/>
    <p:sldId id="317" r:id="rId21"/>
    <p:sldId id="318" r:id="rId22"/>
    <p:sldId id="321" r:id="rId23"/>
    <p:sldId id="323" r:id="rId24"/>
    <p:sldId id="324" r:id="rId25"/>
    <p:sldId id="326" r:id="rId26"/>
    <p:sldId id="328" r:id="rId27"/>
    <p:sldId id="332" r:id="rId28"/>
    <p:sldId id="333" r:id="rId29"/>
    <p:sldId id="337" r:id="rId30"/>
    <p:sldId id="338" r:id="rId31"/>
    <p:sldId id="339" r:id="rId32"/>
    <p:sldId id="340" r:id="rId33"/>
    <p:sldId id="342" r:id="rId34"/>
    <p:sldId id="345" r:id="rId35"/>
    <p:sldId id="543" r:id="rId36"/>
    <p:sldId id="396" r:id="rId37"/>
    <p:sldId id="544" r:id="rId38"/>
    <p:sldId id="420" r:id="rId39"/>
    <p:sldId id="348" r:id="rId40"/>
    <p:sldId id="546" r:id="rId41"/>
    <p:sldId id="350" r:id="rId42"/>
    <p:sldId id="351" r:id="rId43"/>
    <p:sldId id="402" r:id="rId44"/>
    <p:sldId id="403" r:id="rId45"/>
    <p:sldId id="404" r:id="rId46"/>
    <p:sldId id="406" r:id="rId47"/>
    <p:sldId id="408" r:id="rId48"/>
    <p:sldId id="409" r:id="rId49"/>
    <p:sldId id="411" r:id="rId50"/>
    <p:sldId id="412" r:id="rId51"/>
    <p:sldId id="415" r:id="rId52"/>
    <p:sldId id="535" r:id="rId53"/>
    <p:sldId id="549" r:id="rId54"/>
    <p:sldId id="425" r:id="rId55"/>
    <p:sldId id="536" r:id="rId56"/>
    <p:sldId id="426" r:id="rId57"/>
    <p:sldId id="428" r:id="rId58"/>
    <p:sldId id="522" r:id="rId59"/>
    <p:sldId id="429" r:id="rId60"/>
    <p:sldId id="464" r:id="rId61"/>
    <p:sldId id="432" r:id="rId62"/>
    <p:sldId id="438" r:id="rId63"/>
    <p:sldId id="550" r:id="rId64"/>
    <p:sldId id="547" r:id="rId65"/>
    <p:sldId id="441" r:id="rId66"/>
    <p:sldId id="435" r:id="rId67"/>
    <p:sldId id="443" r:id="rId68"/>
    <p:sldId id="444" r:id="rId69"/>
    <p:sldId id="445" r:id="rId70"/>
    <p:sldId id="553" r:id="rId71"/>
    <p:sldId id="447" r:id="rId72"/>
    <p:sldId id="449" r:id="rId73"/>
    <p:sldId id="451" r:id="rId74"/>
    <p:sldId id="440" r:id="rId75"/>
    <p:sldId id="551" r:id="rId76"/>
    <p:sldId id="450" r:id="rId77"/>
    <p:sldId id="433" r:id="rId78"/>
    <p:sldId id="520" r:id="rId79"/>
    <p:sldId id="452" r:id="rId80"/>
    <p:sldId id="448" r:id="rId81"/>
    <p:sldId id="456" r:id="rId82"/>
    <p:sldId id="466" r:id="rId83"/>
    <p:sldId id="467" r:id="rId84"/>
    <p:sldId id="468" r:id="rId85"/>
    <p:sldId id="469" r:id="rId86"/>
    <p:sldId id="532" r:id="rId87"/>
    <p:sldId id="474" r:id="rId88"/>
    <p:sldId id="475" r:id="rId89"/>
    <p:sldId id="476" r:id="rId90"/>
    <p:sldId id="477" r:id="rId91"/>
    <p:sldId id="479" r:id="rId92"/>
    <p:sldId id="460" r:id="rId93"/>
    <p:sldId id="484" r:id="rId94"/>
    <p:sldId id="485" r:id="rId95"/>
    <p:sldId id="552" r:id="rId96"/>
    <p:sldId id="487" r:id="rId97"/>
    <p:sldId id="461" r:id="rId98"/>
    <p:sldId id="492" r:id="rId99"/>
    <p:sldId id="538" r:id="rId100"/>
    <p:sldId id="537" r:id="rId101"/>
    <p:sldId id="493" r:id="rId102"/>
    <p:sldId id="459" r:id="rId103"/>
    <p:sldId id="499" r:id="rId104"/>
    <p:sldId id="501" r:id="rId105"/>
    <p:sldId id="502" r:id="rId106"/>
    <p:sldId id="503" r:id="rId107"/>
    <p:sldId id="504" r:id="rId108"/>
    <p:sldId id="505" r:id="rId109"/>
    <p:sldId id="534" r:id="rId110"/>
    <p:sldId id="533" r:id="rId111"/>
    <p:sldId id="507" r:id="rId112"/>
    <p:sldId id="508" r:id="rId113"/>
    <p:sldId id="509" r:id="rId114"/>
    <p:sldId id="510" r:id="rId115"/>
    <p:sldId id="511" r:id="rId116"/>
    <p:sldId id="512" r:id="rId117"/>
    <p:sldId id="285" r:id="rId118"/>
  </p:sldIdLst>
  <p:sldSz cx="9144000" cy="5143500" type="screen16x9"/>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0070C0"/>
    <a:srgbClr val="C00000"/>
    <a:srgbClr val="0000CC"/>
    <a:srgbClr val="FEF4E7"/>
    <a:srgbClr val="D580B2"/>
    <a:srgbClr val="54C3F1"/>
    <a:srgbClr val="00B7EE"/>
    <a:srgbClr val="6C6C6C"/>
    <a:srgbClr val="EE84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6B0950-D36B-4ED7-ABED-DBCC4524DE85}" v="3" dt="2025-07-31T04:32:21.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615" autoAdjust="0"/>
  </p:normalViewPr>
  <p:slideViewPr>
    <p:cSldViewPr snapToGrid="0">
      <p:cViewPr varScale="1">
        <p:scale>
          <a:sx n="89" d="100"/>
          <a:sy n="89" d="100"/>
        </p:scale>
        <p:origin x="1210" y="72"/>
      </p:cViewPr>
      <p:guideLst/>
    </p:cSldViewPr>
  </p:slideViewPr>
  <p:notesTextViewPr>
    <p:cViewPr>
      <p:scale>
        <a:sx n="1" d="1"/>
        <a:sy n="1" d="1"/>
      </p:scale>
      <p:origin x="0" y="0"/>
    </p:cViewPr>
  </p:notesTextViewPr>
  <p:sorterViewPr>
    <p:cViewPr varScale="1">
      <p:scale>
        <a:sx n="1" d="1"/>
        <a:sy n="1" d="1"/>
      </p:scale>
      <p:origin x="0" y="-3729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handoutMaster" Target="handoutMasters/handoutMaster1.xml"/><Relationship Id="rId125"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0BD75D-0802-494E-9997-F69E8628BFD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kumimoji="1" lang="ja-JP" altLang="en-US"/>
        </a:p>
      </dgm:t>
    </dgm:pt>
    <dgm:pt modelId="{8D7E2EA1-3026-450B-B409-8A5C894EC6D4}">
      <dgm:prSet phldrT="[テキスト]" custT="1"/>
      <dgm:spPr>
        <a:xfrm>
          <a:off x="3709642" y="94521"/>
          <a:ext cx="888330" cy="564089"/>
        </a:xfrm>
        <a:prstGeom prst="roundRect">
          <a:avLst>
            <a:gd name="adj" fmla="val 10000"/>
          </a:avLst>
        </a:pr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dgm:spPr>
      <dgm:t>
        <a:bodyPr/>
        <a:lstStyle/>
        <a:p>
          <a:r>
            <a:rPr lang="ja-JP" altLang="en-US" sz="1600">
              <a:solidFill>
                <a:sysClr val="windowText" lastClr="000000">
                  <a:hueOff val="0"/>
                  <a:satOff val="0"/>
                  <a:lumOff val="0"/>
                  <a:alphaOff val="0"/>
                </a:sysClr>
              </a:solidFill>
              <a:latin typeface="メイリオ"/>
              <a:ea typeface="メイリオ"/>
              <a:cs typeface="+mn-cs"/>
            </a:rPr>
            <a:t>全社</a:t>
          </a:r>
        </a:p>
      </dgm:t>
    </dgm:pt>
    <dgm:pt modelId="{3E2C48FB-78A6-4938-92D5-E693F7DC2E9A}" type="parTrans" cxnId="{9412426A-1615-44BF-9B1C-F02E025C8DAB}">
      <dgm:prSet/>
      <dgm:spPr/>
      <dgm:t>
        <a:bodyPr/>
        <a:lstStyle/>
        <a:p>
          <a:endParaRPr lang="ja-JP" altLang="en-US" sz="1600"/>
        </a:p>
      </dgm:t>
    </dgm:pt>
    <dgm:pt modelId="{73073079-2754-4352-875C-B5FAB2B87C30}" type="sibTrans" cxnId="{9412426A-1615-44BF-9B1C-F02E025C8DAB}">
      <dgm:prSet/>
      <dgm:spPr/>
      <dgm:t>
        <a:bodyPr/>
        <a:lstStyle/>
        <a:p>
          <a:endParaRPr lang="ja-JP" altLang="en-US" sz="1600"/>
        </a:p>
      </dgm:t>
    </dgm:pt>
    <dgm:pt modelId="{BF1C206F-7D20-441E-9239-50366210DA44}">
      <dgm:prSet phldrT="[テキスト]" custT="1"/>
      <dgm:spPr>
        <a:xfrm>
          <a:off x="1303592" y="916967"/>
          <a:ext cx="1357483" cy="564089"/>
        </a:xfrm>
        <a:prstGeom prst="roundRect">
          <a:avLst>
            <a:gd name="adj" fmla="val 10000"/>
          </a:avLst>
        </a:pr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dgm:spPr>
      <dgm:t>
        <a:bodyPr/>
        <a:lstStyle/>
        <a:p>
          <a:r>
            <a:rPr lang="ja-JP" altLang="en-US" sz="1600">
              <a:solidFill>
                <a:sysClr val="windowText" lastClr="000000">
                  <a:hueOff val="0"/>
                  <a:satOff val="0"/>
                  <a:lumOff val="0"/>
                  <a:alphaOff val="0"/>
                </a:sysClr>
              </a:solidFill>
              <a:latin typeface="メイリオ"/>
              <a:ea typeface="メイリオ"/>
              <a:cs typeface="+mn-cs"/>
            </a:rPr>
            <a:t>大阪支店</a:t>
          </a:r>
        </a:p>
      </dgm:t>
    </dgm:pt>
    <dgm:pt modelId="{7606EBC0-57D4-42D3-B0FC-378DE586C71E}" type="parTrans" cxnId="{6866E606-CCA7-44C1-848F-45A6B6C1580C}">
      <dgm:prSet/>
      <dgm:spPr>
        <a:xfrm>
          <a:off x="1883630" y="564843"/>
          <a:ext cx="2171473" cy="258356"/>
        </a:xfrm>
        <a:custGeom>
          <a:avLst/>
          <a:gdLst/>
          <a:ahLst/>
          <a:cxnLst/>
          <a:rect l="0" t="0" r="0" b="0"/>
          <a:pathLst>
            <a:path>
              <a:moveTo>
                <a:pt x="2171473" y="0"/>
              </a:moveTo>
              <a:lnTo>
                <a:pt x="2171473" y="176062"/>
              </a:lnTo>
              <a:lnTo>
                <a:pt x="0" y="176062"/>
              </a:lnTo>
              <a:lnTo>
                <a:pt x="0" y="258356"/>
              </a:lnTo>
            </a:path>
          </a:pathLst>
        </a:custGeom>
        <a:noFill/>
        <a:ln w="25400" cap="flat" cmpd="sng" algn="ctr">
          <a:solidFill>
            <a:srgbClr val="F9BE00">
              <a:shade val="60000"/>
              <a:hueOff val="0"/>
              <a:satOff val="0"/>
              <a:lumOff val="0"/>
              <a:alphaOff val="0"/>
            </a:srgbClr>
          </a:solidFill>
          <a:prstDash val="solid"/>
        </a:ln>
        <a:effectLst/>
      </dgm:spPr>
      <dgm:t>
        <a:bodyPr/>
        <a:lstStyle/>
        <a:p>
          <a:endParaRPr lang="ja-JP" altLang="en-US" sz="1600"/>
        </a:p>
      </dgm:t>
    </dgm:pt>
    <dgm:pt modelId="{BF78958E-7B3E-48C8-91DF-A83FD31C12CC}" type="sibTrans" cxnId="{6866E606-CCA7-44C1-848F-45A6B6C1580C}">
      <dgm:prSet/>
      <dgm:spPr/>
      <dgm:t>
        <a:bodyPr/>
        <a:lstStyle/>
        <a:p>
          <a:endParaRPr lang="ja-JP" altLang="en-US" sz="1600"/>
        </a:p>
      </dgm:t>
    </dgm:pt>
    <dgm:pt modelId="{ECA18B6A-7E7F-494A-A3F6-B2C74E0E5330}">
      <dgm:prSet phldrT="[テキスト]" custT="1"/>
      <dgm:spPr>
        <a:xfrm>
          <a:off x="3475065" y="916967"/>
          <a:ext cx="1357483" cy="564089"/>
        </a:xfrm>
        <a:prstGeom prst="roundRect">
          <a:avLst>
            <a:gd name="adj" fmla="val 10000"/>
          </a:avLst>
        </a:pr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dgm:spPr>
      <dgm:t>
        <a:bodyPr/>
        <a:lstStyle/>
        <a:p>
          <a:r>
            <a:rPr lang="ja-JP" altLang="en-US" sz="1600">
              <a:solidFill>
                <a:sysClr val="windowText" lastClr="000000">
                  <a:hueOff val="0"/>
                  <a:satOff val="0"/>
                  <a:lumOff val="0"/>
                  <a:alphaOff val="0"/>
                </a:sysClr>
              </a:solidFill>
              <a:latin typeface="メイリオ"/>
              <a:ea typeface="メイリオ"/>
              <a:cs typeface="+mn-cs"/>
            </a:rPr>
            <a:t>東京本社</a:t>
          </a:r>
        </a:p>
      </dgm:t>
    </dgm:pt>
    <dgm:pt modelId="{216D7680-4D19-446C-A794-06D84740B1F9}" type="parTrans" cxnId="{86E5A832-9FD8-4EC3-B7C9-3860C6352783}">
      <dgm:prSet/>
      <dgm:spPr>
        <a:xfrm>
          <a:off x="4009384" y="564843"/>
          <a:ext cx="91440" cy="258356"/>
        </a:xfrm>
        <a:custGeom>
          <a:avLst/>
          <a:gdLst/>
          <a:ahLst/>
          <a:cxnLst/>
          <a:rect l="0" t="0" r="0" b="0"/>
          <a:pathLst>
            <a:path>
              <a:moveTo>
                <a:pt x="45720" y="0"/>
              </a:moveTo>
              <a:lnTo>
                <a:pt x="45720" y="258356"/>
              </a:lnTo>
            </a:path>
          </a:pathLst>
        </a:custGeom>
        <a:noFill/>
        <a:ln w="25400" cap="flat" cmpd="sng" algn="ctr">
          <a:solidFill>
            <a:srgbClr val="F9BE00">
              <a:shade val="60000"/>
              <a:hueOff val="0"/>
              <a:satOff val="0"/>
              <a:lumOff val="0"/>
              <a:alphaOff val="0"/>
            </a:srgbClr>
          </a:solidFill>
          <a:prstDash val="solid"/>
        </a:ln>
        <a:effectLst/>
      </dgm:spPr>
      <dgm:t>
        <a:bodyPr/>
        <a:lstStyle/>
        <a:p>
          <a:endParaRPr lang="ja-JP" altLang="en-US" sz="1600"/>
        </a:p>
      </dgm:t>
    </dgm:pt>
    <dgm:pt modelId="{4C1A3E3C-70DB-4955-AB77-65EB2B99FA00}" type="sibTrans" cxnId="{86E5A832-9FD8-4EC3-B7C9-3860C6352783}">
      <dgm:prSet/>
      <dgm:spPr/>
      <dgm:t>
        <a:bodyPr/>
        <a:lstStyle/>
        <a:p>
          <a:endParaRPr lang="ja-JP" altLang="en-US" sz="1600"/>
        </a:p>
      </dgm:t>
    </dgm:pt>
    <dgm:pt modelId="{A4063B9B-E659-4A15-BF58-8B40E2392C71}">
      <dgm:prSet phldrT="[テキスト]" custT="1"/>
      <dgm:spPr>
        <a:xfrm>
          <a:off x="5646539" y="916967"/>
          <a:ext cx="1357483" cy="564089"/>
        </a:xfrm>
        <a:prstGeom prst="roundRect">
          <a:avLst>
            <a:gd name="adj" fmla="val 10000"/>
          </a:avLst>
        </a:pr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dgm:spPr>
      <dgm:t>
        <a:bodyPr/>
        <a:lstStyle/>
        <a:p>
          <a:r>
            <a:rPr lang="ja-JP" altLang="en-US" sz="1600">
              <a:solidFill>
                <a:sysClr val="windowText" lastClr="000000">
                  <a:hueOff val="0"/>
                  <a:satOff val="0"/>
                  <a:lumOff val="0"/>
                  <a:alphaOff val="0"/>
                </a:sysClr>
              </a:solidFill>
              <a:latin typeface="メイリオ"/>
              <a:ea typeface="メイリオ"/>
              <a:cs typeface="+mn-cs"/>
            </a:rPr>
            <a:t>名古屋支店</a:t>
          </a:r>
        </a:p>
      </dgm:t>
    </dgm:pt>
    <dgm:pt modelId="{9041083A-F113-4F6B-8A7F-8E5EB0CB5220}" type="parTrans" cxnId="{E9901EB3-B987-40E3-8BE9-EB5E7472A794}">
      <dgm:prSet/>
      <dgm:spPr>
        <a:xfrm>
          <a:off x="4055104" y="564843"/>
          <a:ext cx="2171473" cy="258356"/>
        </a:xfrm>
        <a:custGeom>
          <a:avLst/>
          <a:gdLst/>
          <a:ahLst/>
          <a:cxnLst/>
          <a:rect l="0" t="0" r="0" b="0"/>
          <a:pathLst>
            <a:path>
              <a:moveTo>
                <a:pt x="0" y="0"/>
              </a:moveTo>
              <a:lnTo>
                <a:pt x="0" y="176062"/>
              </a:lnTo>
              <a:lnTo>
                <a:pt x="2171473" y="176062"/>
              </a:lnTo>
              <a:lnTo>
                <a:pt x="2171473" y="258356"/>
              </a:lnTo>
            </a:path>
          </a:pathLst>
        </a:custGeom>
        <a:noFill/>
        <a:ln w="25400" cap="flat" cmpd="sng" algn="ctr">
          <a:solidFill>
            <a:srgbClr val="F9BE00">
              <a:shade val="60000"/>
              <a:hueOff val="0"/>
              <a:satOff val="0"/>
              <a:lumOff val="0"/>
              <a:alphaOff val="0"/>
            </a:srgbClr>
          </a:solidFill>
          <a:prstDash val="solid"/>
        </a:ln>
        <a:effectLst/>
      </dgm:spPr>
      <dgm:t>
        <a:bodyPr/>
        <a:lstStyle/>
        <a:p>
          <a:endParaRPr lang="ja-JP" altLang="en-US" sz="1600"/>
        </a:p>
      </dgm:t>
    </dgm:pt>
    <dgm:pt modelId="{5B2F691F-60DC-4C79-9854-F49C032F1BE6}" type="sibTrans" cxnId="{E9901EB3-B987-40E3-8BE9-EB5E7472A794}">
      <dgm:prSet/>
      <dgm:spPr/>
      <dgm:t>
        <a:bodyPr/>
        <a:lstStyle/>
        <a:p>
          <a:endParaRPr lang="ja-JP" altLang="en-US" sz="1600"/>
        </a:p>
      </dgm:t>
    </dgm:pt>
    <dgm:pt modelId="{68B46480-ACAA-4ACB-87F3-5E98F973983D}">
      <dgm:prSet phldrT="[テキスト]" custT="1"/>
      <dgm:spPr>
        <a:xfrm>
          <a:off x="5338247" y="1739412"/>
          <a:ext cx="888330" cy="564089"/>
        </a:xfrm>
        <a:prstGeom prst="roundRect">
          <a:avLst>
            <a:gd name="adj" fmla="val 10000"/>
          </a:avLst>
        </a:pr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dgm:spPr>
      <dgm:t>
        <a:bodyPr/>
        <a:lstStyle/>
        <a:p>
          <a:r>
            <a:rPr lang="ja-JP" altLang="en-US" sz="1600">
              <a:solidFill>
                <a:sysClr val="windowText" lastClr="000000">
                  <a:hueOff val="0"/>
                  <a:satOff val="0"/>
                  <a:lumOff val="0"/>
                  <a:alphaOff val="0"/>
                </a:sysClr>
              </a:solidFill>
              <a:latin typeface="メイリオ"/>
              <a:ea typeface="メイリオ"/>
              <a:cs typeface="+mn-cs"/>
            </a:rPr>
            <a:t>営業部</a:t>
          </a:r>
        </a:p>
      </dgm:t>
    </dgm:pt>
    <dgm:pt modelId="{1F0DF288-7353-4B1F-91EC-7FF24D4C535A}" type="parTrans" cxnId="{F29ACEA2-1E3D-4C76-9C63-35A6257A57B2}">
      <dgm:prSet/>
      <dgm:spPr>
        <a:xfrm>
          <a:off x="5683709" y="1387288"/>
          <a:ext cx="542868" cy="258356"/>
        </a:xfrm>
        <a:custGeom>
          <a:avLst/>
          <a:gdLst/>
          <a:ahLst/>
          <a:cxnLst/>
          <a:rect l="0" t="0" r="0" b="0"/>
          <a:pathLst>
            <a:path>
              <a:moveTo>
                <a:pt x="542868" y="0"/>
              </a:moveTo>
              <a:lnTo>
                <a:pt x="542868" y="176062"/>
              </a:lnTo>
              <a:lnTo>
                <a:pt x="0" y="176062"/>
              </a:lnTo>
              <a:lnTo>
                <a:pt x="0" y="258356"/>
              </a:lnTo>
            </a:path>
          </a:pathLst>
        </a:custGeom>
        <a:noFill/>
        <a:ln w="25400" cap="flat" cmpd="sng" algn="ctr">
          <a:solidFill>
            <a:srgbClr val="F9BE00">
              <a:shade val="80000"/>
              <a:hueOff val="0"/>
              <a:satOff val="0"/>
              <a:lumOff val="0"/>
              <a:alphaOff val="0"/>
            </a:srgbClr>
          </a:solidFill>
          <a:prstDash val="solid"/>
        </a:ln>
        <a:effectLst/>
      </dgm:spPr>
      <dgm:t>
        <a:bodyPr/>
        <a:lstStyle/>
        <a:p>
          <a:endParaRPr lang="ja-JP" altLang="en-US" sz="1600"/>
        </a:p>
      </dgm:t>
    </dgm:pt>
    <dgm:pt modelId="{D8E880B1-A628-406C-B6F2-0772BF3261AF}" type="sibTrans" cxnId="{F29ACEA2-1E3D-4C76-9C63-35A6257A57B2}">
      <dgm:prSet/>
      <dgm:spPr/>
      <dgm:t>
        <a:bodyPr/>
        <a:lstStyle/>
        <a:p>
          <a:endParaRPr lang="ja-JP" altLang="en-US" sz="1600"/>
        </a:p>
      </dgm:t>
    </dgm:pt>
    <dgm:pt modelId="{8B125240-7035-4060-82C4-D14016F1131A}">
      <dgm:prSet phldrT="[テキスト]" custT="1"/>
      <dgm:spPr>
        <a:xfrm>
          <a:off x="6423984" y="1739412"/>
          <a:ext cx="888330" cy="564089"/>
        </a:xfrm>
        <a:prstGeom prst="roundRect">
          <a:avLst>
            <a:gd name="adj" fmla="val 10000"/>
          </a:avLst>
        </a:pr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dgm:spPr>
      <dgm:t>
        <a:bodyPr/>
        <a:lstStyle/>
        <a:p>
          <a:r>
            <a:rPr lang="ja-JP" altLang="en-US" sz="1600">
              <a:solidFill>
                <a:sysClr val="windowText" lastClr="000000">
                  <a:hueOff val="0"/>
                  <a:satOff val="0"/>
                  <a:lumOff val="0"/>
                  <a:alphaOff val="0"/>
                </a:sysClr>
              </a:solidFill>
              <a:latin typeface="メイリオ"/>
              <a:ea typeface="メイリオ"/>
              <a:cs typeface="+mn-cs"/>
            </a:rPr>
            <a:t>製造部</a:t>
          </a:r>
        </a:p>
      </dgm:t>
    </dgm:pt>
    <dgm:pt modelId="{96B541B4-EE2A-4EB3-A225-910C6B5C73AA}" type="parTrans" cxnId="{3A7551A0-E7DD-45A2-8795-D47DCB126965}">
      <dgm:prSet/>
      <dgm:spPr>
        <a:xfrm>
          <a:off x="6226577" y="1387288"/>
          <a:ext cx="542868" cy="258356"/>
        </a:xfrm>
        <a:custGeom>
          <a:avLst/>
          <a:gdLst/>
          <a:ahLst/>
          <a:cxnLst/>
          <a:rect l="0" t="0" r="0" b="0"/>
          <a:pathLst>
            <a:path>
              <a:moveTo>
                <a:pt x="0" y="0"/>
              </a:moveTo>
              <a:lnTo>
                <a:pt x="0" y="176062"/>
              </a:lnTo>
              <a:lnTo>
                <a:pt x="542868" y="176062"/>
              </a:lnTo>
              <a:lnTo>
                <a:pt x="542868" y="258356"/>
              </a:lnTo>
            </a:path>
          </a:pathLst>
        </a:custGeom>
        <a:noFill/>
        <a:ln w="25400" cap="flat" cmpd="sng" algn="ctr">
          <a:solidFill>
            <a:srgbClr val="F9BE00">
              <a:shade val="80000"/>
              <a:hueOff val="0"/>
              <a:satOff val="0"/>
              <a:lumOff val="0"/>
              <a:alphaOff val="0"/>
            </a:srgbClr>
          </a:solidFill>
          <a:prstDash val="solid"/>
        </a:ln>
        <a:effectLst/>
      </dgm:spPr>
      <dgm:t>
        <a:bodyPr/>
        <a:lstStyle/>
        <a:p>
          <a:endParaRPr lang="ja-JP" altLang="en-US" sz="1600"/>
        </a:p>
      </dgm:t>
    </dgm:pt>
    <dgm:pt modelId="{304B031F-ACB2-495F-AD9E-0ED7722EEFD4}" type="sibTrans" cxnId="{3A7551A0-E7DD-45A2-8795-D47DCB126965}">
      <dgm:prSet/>
      <dgm:spPr/>
      <dgm:t>
        <a:bodyPr/>
        <a:lstStyle/>
        <a:p>
          <a:endParaRPr lang="ja-JP" altLang="en-US" sz="1600"/>
        </a:p>
      </dgm:t>
    </dgm:pt>
    <dgm:pt modelId="{432586D2-1250-4988-91AC-848789EC9C19}">
      <dgm:prSet phldrT="[テキスト]" custT="1"/>
      <dgm:spPr>
        <a:xfrm>
          <a:off x="998303" y="1740166"/>
          <a:ext cx="888330" cy="564089"/>
        </a:xfrm>
        <a:prstGeom prst="roundRect">
          <a:avLst>
            <a:gd name="adj" fmla="val 10000"/>
          </a:avLst>
        </a:pr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dgm:spPr>
      <dgm:t>
        <a:bodyPr/>
        <a:lstStyle/>
        <a:p>
          <a:r>
            <a:rPr lang="ja-JP" altLang="en-US" sz="1600">
              <a:solidFill>
                <a:sysClr val="windowText" lastClr="000000">
                  <a:hueOff val="0"/>
                  <a:satOff val="0"/>
                  <a:lumOff val="0"/>
                  <a:alphaOff val="0"/>
                </a:sysClr>
              </a:solidFill>
              <a:latin typeface="メイリオ"/>
              <a:ea typeface="メイリオ"/>
              <a:cs typeface="+mn-cs"/>
            </a:rPr>
            <a:t>営業部</a:t>
          </a:r>
        </a:p>
      </dgm:t>
    </dgm:pt>
    <dgm:pt modelId="{671C1E77-1316-4B15-8AB4-762AA69DA131}" type="parTrans" cxnId="{8FD8C026-82C0-4BD1-B6ED-1A7E48611245}">
      <dgm:prSet/>
      <dgm:spPr>
        <a:xfrm>
          <a:off x="1343764" y="1387288"/>
          <a:ext cx="539865" cy="259109"/>
        </a:xfrm>
        <a:custGeom>
          <a:avLst/>
          <a:gdLst/>
          <a:ahLst/>
          <a:cxnLst/>
          <a:rect l="0" t="0" r="0" b="0"/>
          <a:pathLst>
            <a:path>
              <a:moveTo>
                <a:pt x="539865" y="0"/>
              </a:moveTo>
              <a:lnTo>
                <a:pt x="539865" y="176815"/>
              </a:lnTo>
              <a:lnTo>
                <a:pt x="0" y="176815"/>
              </a:lnTo>
              <a:lnTo>
                <a:pt x="0" y="259109"/>
              </a:lnTo>
            </a:path>
          </a:pathLst>
        </a:custGeom>
        <a:noFill/>
        <a:ln w="25400" cap="flat" cmpd="sng" algn="ctr">
          <a:solidFill>
            <a:srgbClr val="F9BE00">
              <a:shade val="80000"/>
              <a:hueOff val="0"/>
              <a:satOff val="0"/>
              <a:lumOff val="0"/>
              <a:alphaOff val="0"/>
            </a:srgbClr>
          </a:solidFill>
          <a:prstDash val="solid"/>
        </a:ln>
        <a:effectLst/>
      </dgm:spPr>
      <dgm:t>
        <a:bodyPr/>
        <a:lstStyle/>
        <a:p>
          <a:endParaRPr lang="ja-JP" altLang="en-US" sz="1600"/>
        </a:p>
      </dgm:t>
    </dgm:pt>
    <dgm:pt modelId="{D96CCF17-4FBA-4BB6-A2CB-D36DFE8B7634}" type="sibTrans" cxnId="{8FD8C026-82C0-4BD1-B6ED-1A7E48611245}">
      <dgm:prSet/>
      <dgm:spPr/>
      <dgm:t>
        <a:bodyPr/>
        <a:lstStyle/>
        <a:p>
          <a:endParaRPr lang="ja-JP" altLang="en-US" sz="1600"/>
        </a:p>
      </dgm:t>
    </dgm:pt>
    <dgm:pt modelId="{DC702936-97D1-4363-8838-91C863448038}">
      <dgm:prSet phldrT="[テキスト]" custT="1"/>
      <dgm:spPr>
        <a:xfrm>
          <a:off x="2081037" y="1739412"/>
          <a:ext cx="888330" cy="564089"/>
        </a:xfrm>
        <a:prstGeom prst="roundRect">
          <a:avLst>
            <a:gd name="adj" fmla="val 10000"/>
          </a:avLst>
        </a:pr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dgm:spPr>
      <dgm:t>
        <a:bodyPr/>
        <a:lstStyle/>
        <a:p>
          <a:r>
            <a:rPr lang="ja-JP" altLang="en-US" sz="1600">
              <a:solidFill>
                <a:sysClr val="windowText" lastClr="000000">
                  <a:hueOff val="0"/>
                  <a:satOff val="0"/>
                  <a:lumOff val="0"/>
                  <a:alphaOff val="0"/>
                </a:sysClr>
              </a:solidFill>
              <a:latin typeface="メイリオ"/>
              <a:ea typeface="メイリオ"/>
              <a:cs typeface="+mn-cs"/>
            </a:rPr>
            <a:t>製造部</a:t>
          </a:r>
        </a:p>
      </dgm:t>
    </dgm:pt>
    <dgm:pt modelId="{EFF4D2DD-1B74-4B79-9747-5061C9760208}" type="parTrans" cxnId="{2C77B7E3-F2AB-41DA-8782-FFF22978D98A}">
      <dgm:prSet/>
      <dgm:spPr>
        <a:xfrm>
          <a:off x="1883630" y="1387288"/>
          <a:ext cx="542868" cy="258356"/>
        </a:xfrm>
        <a:custGeom>
          <a:avLst/>
          <a:gdLst/>
          <a:ahLst/>
          <a:cxnLst/>
          <a:rect l="0" t="0" r="0" b="0"/>
          <a:pathLst>
            <a:path>
              <a:moveTo>
                <a:pt x="0" y="0"/>
              </a:moveTo>
              <a:lnTo>
                <a:pt x="0" y="176062"/>
              </a:lnTo>
              <a:lnTo>
                <a:pt x="542868" y="176062"/>
              </a:lnTo>
              <a:lnTo>
                <a:pt x="542868" y="258356"/>
              </a:lnTo>
            </a:path>
          </a:pathLst>
        </a:custGeom>
        <a:noFill/>
        <a:ln w="25400" cap="flat" cmpd="sng" algn="ctr">
          <a:solidFill>
            <a:srgbClr val="F9BE00">
              <a:shade val="80000"/>
              <a:hueOff val="0"/>
              <a:satOff val="0"/>
              <a:lumOff val="0"/>
              <a:alphaOff val="0"/>
            </a:srgbClr>
          </a:solidFill>
          <a:prstDash val="solid"/>
        </a:ln>
        <a:effectLst/>
      </dgm:spPr>
      <dgm:t>
        <a:bodyPr/>
        <a:lstStyle/>
        <a:p>
          <a:endParaRPr lang="ja-JP" altLang="en-US" sz="1600"/>
        </a:p>
      </dgm:t>
    </dgm:pt>
    <dgm:pt modelId="{BDDC62A4-C66F-499D-8C6A-B53E55B989E1}" type="sibTrans" cxnId="{2C77B7E3-F2AB-41DA-8782-FFF22978D98A}">
      <dgm:prSet/>
      <dgm:spPr/>
      <dgm:t>
        <a:bodyPr/>
        <a:lstStyle/>
        <a:p>
          <a:endParaRPr lang="ja-JP" altLang="en-US" sz="1600"/>
        </a:p>
      </dgm:t>
    </dgm:pt>
    <dgm:pt modelId="{B62CFC5C-2F57-4CE8-A868-0C3BCB1AE9E0}">
      <dgm:prSet phldrT="[テキスト]" custT="1"/>
      <dgm:spPr>
        <a:xfrm>
          <a:off x="3166774" y="1739412"/>
          <a:ext cx="888330" cy="564089"/>
        </a:xfrm>
        <a:prstGeom prst="roundRect">
          <a:avLst>
            <a:gd name="adj" fmla="val 10000"/>
          </a:avLst>
        </a:pr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dgm:spPr>
      <dgm:t>
        <a:bodyPr/>
        <a:lstStyle/>
        <a:p>
          <a:r>
            <a:rPr lang="ja-JP" altLang="en-US" sz="1600">
              <a:solidFill>
                <a:sysClr val="windowText" lastClr="000000">
                  <a:hueOff val="0"/>
                  <a:satOff val="0"/>
                  <a:lumOff val="0"/>
                  <a:alphaOff val="0"/>
                </a:sysClr>
              </a:solidFill>
              <a:latin typeface="メイリオ"/>
              <a:ea typeface="メイリオ"/>
              <a:cs typeface="+mn-cs"/>
            </a:rPr>
            <a:t>経理部</a:t>
          </a:r>
        </a:p>
      </dgm:t>
    </dgm:pt>
    <dgm:pt modelId="{FFE2BDC8-C69E-4565-84DF-B870B22A7C8B}" type="parTrans" cxnId="{31BA27FA-4DEE-43DE-A605-FBDD961471BF}">
      <dgm:prSet/>
      <dgm:spPr>
        <a:xfrm>
          <a:off x="3512235" y="1387288"/>
          <a:ext cx="542868" cy="258356"/>
        </a:xfrm>
        <a:custGeom>
          <a:avLst/>
          <a:gdLst/>
          <a:ahLst/>
          <a:cxnLst/>
          <a:rect l="0" t="0" r="0" b="0"/>
          <a:pathLst>
            <a:path>
              <a:moveTo>
                <a:pt x="542868" y="0"/>
              </a:moveTo>
              <a:lnTo>
                <a:pt x="542868" y="176062"/>
              </a:lnTo>
              <a:lnTo>
                <a:pt x="0" y="176062"/>
              </a:lnTo>
              <a:lnTo>
                <a:pt x="0" y="258356"/>
              </a:lnTo>
            </a:path>
          </a:pathLst>
        </a:custGeom>
        <a:noFill/>
        <a:ln w="25400" cap="flat" cmpd="sng" algn="ctr">
          <a:solidFill>
            <a:srgbClr val="F9BE00">
              <a:shade val="80000"/>
              <a:hueOff val="0"/>
              <a:satOff val="0"/>
              <a:lumOff val="0"/>
              <a:alphaOff val="0"/>
            </a:srgbClr>
          </a:solidFill>
          <a:prstDash val="solid"/>
        </a:ln>
        <a:effectLst/>
      </dgm:spPr>
      <dgm:t>
        <a:bodyPr/>
        <a:lstStyle/>
        <a:p>
          <a:endParaRPr lang="ja-JP" altLang="en-US" sz="1600"/>
        </a:p>
      </dgm:t>
    </dgm:pt>
    <dgm:pt modelId="{AE54C0F8-71D5-43AB-9E54-EAFD34FC2C58}" type="sibTrans" cxnId="{31BA27FA-4DEE-43DE-A605-FBDD961471BF}">
      <dgm:prSet/>
      <dgm:spPr/>
      <dgm:t>
        <a:bodyPr/>
        <a:lstStyle/>
        <a:p>
          <a:endParaRPr lang="ja-JP" altLang="en-US" sz="1600"/>
        </a:p>
      </dgm:t>
    </dgm:pt>
    <dgm:pt modelId="{85522B73-7CBE-464A-87C5-65AF243911FC}">
      <dgm:prSet phldrT="[テキスト]" custT="1"/>
      <dgm:spPr>
        <a:xfrm>
          <a:off x="4252511" y="1739412"/>
          <a:ext cx="888330" cy="564089"/>
        </a:xfrm>
        <a:prstGeom prst="roundRect">
          <a:avLst>
            <a:gd name="adj" fmla="val 10000"/>
          </a:avLst>
        </a:pr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dgm:spPr>
      <dgm:t>
        <a:bodyPr/>
        <a:lstStyle/>
        <a:p>
          <a:r>
            <a:rPr lang="ja-JP" altLang="en-US" sz="1600">
              <a:solidFill>
                <a:sysClr val="windowText" lastClr="000000">
                  <a:hueOff val="0"/>
                  <a:satOff val="0"/>
                  <a:lumOff val="0"/>
                  <a:alphaOff val="0"/>
                </a:sysClr>
              </a:solidFill>
              <a:latin typeface="メイリオ"/>
              <a:ea typeface="メイリオ"/>
              <a:cs typeface="+mn-cs"/>
            </a:rPr>
            <a:t>総務部</a:t>
          </a:r>
        </a:p>
      </dgm:t>
    </dgm:pt>
    <dgm:pt modelId="{A2389E49-2DF0-452D-87B4-21220EFE7AB9}" type="parTrans" cxnId="{1AF0BCA5-0156-4CDC-A2CE-80193A4AC984}">
      <dgm:prSet/>
      <dgm:spPr>
        <a:xfrm>
          <a:off x="4055104" y="1387288"/>
          <a:ext cx="542868" cy="258356"/>
        </a:xfrm>
        <a:custGeom>
          <a:avLst/>
          <a:gdLst/>
          <a:ahLst/>
          <a:cxnLst/>
          <a:rect l="0" t="0" r="0" b="0"/>
          <a:pathLst>
            <a:path>
              <a:moveTo>
                <a:pt x="0" y="0"/>
              </a:moveTo>
              <a:lnTo>
                <a:pt x="0" y="176062"/>
              </a:lnTo>
              <a:lnTo>
                <a:pt x="542868" y="176062"/>
              </a:lnTo>
              <a:lnTo>
                <a:pt x="542868" y="258356"/>
              </a:lnTo>
            </a:path>
          </a:pathLst>
        </a:custGeom>
        <a:noFill/>
        <a:ln w="25400" cap="flat" cmpd="sng" algn="ctr">
          <a:solidFill>
            <a:srgbClr val="F9BE00">
              <a:shade val="80000"/>
              <a:hueOff val="0"/>
              <a:satOff val="0"/>
              <a:lumOff val="0"/>
              <a:alphaOff val="0"/>
            </a:srgbClr>
          </a:solidFill>
          <a:prstDash val="solid"/>
        </a:ln>
        <a:effectLst/>
      </dgm:spPr>
      <dgm:t>
        <a:bodyPr/>
        <a:lstStyle/>
        <a:p>
          <a:endParaRPr lang="ja-JP" altLang="en-US" sz="1600"/>
        </a:p>
      </dgm:t>
    </dgm:pt>
    <dgm:pt modelId="{EFBF2F3A-F768-4730-B506-E801A01FB464}" type="sibTrans" cxnId="{1AF0BCA5-0156-4CDC-A2CE-80193A4AC984}">
      <dgm:prSet/>
      <dgm:spPr/>
      <dgm:t>
        <a:bodyPr/>
        <a:lstStyle/>
        <a:p>
          <a:endParaRPr lang="ja-JP" altLang="en-US" sz="1600"/>
        </a:p>
      </dgm:t>
    </dgm:pt>
    <dgm:pt modelId="{F06A6BEE-76E2-458F-A537-3B5752E28873}" type="pres">
      <dgm:prSet presAssocID="{360BD75D-0802-494E-9997-F69E8628BFDB}" presName="hierChild1" presStyleCnt="0">
        <dgm:presLayoutVars>
          <dgm:chPref val="1"/>
          <dgm:dir/>
          <dgm:animOne val="branch"/>
          <dgm:animLvl val="lvl"/>
          <dgm:resizeHandles/>
        </dgm:presLayoutVars>
      </dgm:prSet>
      <dgm:spPr/>
    </dgm:pt>
    <dgm:pt modelId="{B0436F13-8487-4E8B-8386-75C243B85BA8}" type="pres">
      <dgm:prSet presAssocID="{8D7E2EA1-3026-450B-B409-8A5C894EC6D4}" presName="hierRoot1" presStyleCnt="0"/>
      <dgm:spPr/>
    </dgm:pt>
    <dgm:pt modelId="{3F109C3E-2CF5-4093-80C8-19E4718363B6}" type="pres">
      <dgm:prSet presAssocID="{8D7E2EA1-3026-450B-B409-8A5C894EC6D4}" presName="composite" presStyleCnt="0"/>
      <dgm:spPr/>
    </dgm:pt>
    <dgm:pt modelId="{43F83B2D-B62B-462D-84F2-74C397F8D904}" type="pres">
      <dgm:prSet presAssocID="{8D7E2EA1-3026-450B-B409-8A5C894EC6D4}" presName="background" presStyleLbl="node0" presStyleIdx="0" presStyleCnt="1"/>
      <dgm:spPr>
        <a:xfrm>
          <a:off x="3610939" y="753"/>
          <a:ext cx="888330" cy="564089"/>
        </a:xfrm>
        <a:prstGeom prst="roundRect">
          <a:avLst>
            <a:gd name="adj" fmla="val 10000"/>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51A6CAD6-ED10-4C65-B6FE-51F47975BEF6}" type="pres">
      <dgm:prSet presAssocID="{8D7E2EA1-3026-450B-B409-8A5C894EC6D4}" presName="text" presStyleLbl="fgAcc0" presStyleIdx="0" presStyleCnt="1">
        <dgm:presLayoutVars>
          <dgm:chPref val="3"/>
        </dgm:presLayoutVars>
      </dgm:prSet>
      <dgm:spPr/>
    </dgm:pt>
    <dgm:pt modelId="{9955757B-CD7F-4774-80F2-EB7DA999C5A1}" type="pres">
      <dgm:prSet presAssocID="{8D7E2EA1-3026-450B-B409-8A5C894EC6D4}" presName="hierChild2" presStyleCnt="0"/>
      <dgm:spPr/>
    </dgm:pt>
    <dgm:pt modelId="{CA16E896-334B-4044-9410-81D2564B6359}" type="pres">
      <dgm:prSet presAssocID="{7606EBC0-57D4-42D3-B0FC-378DE586C71E}" presName="Name10" presStyleLbl="parChTrans1D2" presStyleIdx="0" presStyleCnt="3"/>
      <dgm:spPr/>
    </dgm:pt>
    <dgm:pt modelId="{E82CD433-F24C-407E-9174-392E9EAAEADF}" type="pres">
      <dgm:prSet presAssocID="{BF1C206F-7D20-441E-9239-50366210DA44}" presName="hierRoot2" presStyleCnt="0"/>
      <dgm:spPr/>
    </dgm:pt>
    <dgm:pt modelId="{8B858F02-02AD-4F68-8252-ABC0E75E1E35}" type="pres">
      <dgm:prSet presAssocID="{BF1C206F-7D20-441E-9239-50366210DA44}" presName="composite2" presStyleCnt="0"/>
      <dgm:spPr/>
    </dgm:pt>
    <dgm:pt modelId="{7B5251FE-9B32-4B57-BE75-F7DD4C6CC7A0}" type="pres">
      <dgm:prSet presAssocID="{BF1C206F-7D20-441E-9239-50366210DA44}" presName="background2" presStyleLbl="node2" presStyleIdx="0" presStyleCnt="3"/>
      <dgm:spPr>
        <a:xfrm>
          <a:off x="1204888" y="823199"/>
          <a:ext cx="1357483" cy="564089"/>
        </a:xfrm>
        <a:prstGeom prst="roundRect">
          <a:avLst>
            <a:gd name="adj" fmla="val 10000"/>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4189F52B-81CF-4053-BA49-41A1726CEF6C}" type="pres">
      <dgm:prSet presAssocID="{BF1C206F-7D20-441E-9239-50366210DA44}" presName="text2" presStyleLbl="fgAcc2" presStyleIdx="0" presStyleCnt="3" custScaleX="152813">
        <dgm:presLayoutVars>
          <dgm:chPref val="3"/>
        </dgm:presLayoutVars>
      </dgm:prSet>
      <dgm:spPr/>
    </dgm:pt>
    <dgm:pt modelId="{728DFFB3-B855-4DE8-A24A-17DDEE6BCD07}" type="pres">
      <dgm:prSet presAssocID="{BF1C206F-7D20-441E-9239-50366210DA44}" presName="hierChild3" presStyleCnt="0"/>
      <dgm:spPr/>
    </dgm:pt>
    <dgm:pt modelId="{F22AA0F1-0C7B-40CF-854E-D3C2CC640DBE}" type="pres">
      <dgm:prSet presAssocID="{671C1E77-1316-4B15-8AB4-762AA69DA131}" presName="Name17" presStyleLbl="parChTrans1D3" presStyleIdx="0" presStyleCnt="6"/>
      <dgm:spPr/>
    </dgm:pt>
    <dgm:pt modelId="{EC9403C9-8E49-45A8-BF54-091B014B71A4}" type="pres">
      <dgm:prSet presAssocID="{432586D2-1250-4988-91AC-848789EC9C19}" presName="hierRoot3" presStyleCnt="0"/>
      <dgm:spPr/>
    </dgm:pt>
    <dgm:pt modelId="{E985858D-4E3C-4078-8D10-52770DF7134C}" type="pres">
      <dgm:prSet presAssocID="{432586D2-1250-4988-91AC-848789EC9C19}" presName="composite3" presStyleCnt="0"/>
      <dgm:spPr/>
    </dgm:pt>
    <dgm:pt modelId="{2D22F820-AC32-489B-BDE3-E95AF6D39AEA}" type="pres">
      <dgm:prSet presAssocID="{432586D2-1250-4988-91AC-848789EC9C19}" presName="background3" presStyleLbl="node3" presStyleIdx="0" presStyleCnt="6"/>
      <dgm:spPr>
        <a:xfrm>
          <a:off x="899599" y="1646398"/>
          <a:ext cx="888330" cy="564089"/>
        </a:xfrm>
        <a:prstGeom prst="roundRect">
          <a:avLst>
            <a:gd name="adj" fmla="val 10000"/>
          </a:avLst>
        </a:prstGeom>
        <a:solidFill>
          <a:srgbClr val="77A233"/>
        </a:solidFill>
        <a:ln w="25400" cap="flat" cmpd="sng" algn="ctr">
          <a:solidFill>
            <a:sysClr val="window" lastClr="FFFFFF">
              <a:hueOff val="0"/>
              <a:satOff val="0"/>
              <a:lumOff val="0"/>
              <a:alphaOff val="0"/>
            </a:sysClr>
          </a:solidFill>
          <a:prstDash val="solid"/>
        </a:ln>
        <a:effectLst/>
      </dgm:spPr>
    </dgm:pt>
    <dgm:pt modelId="{156F2EB0-987D-41AE-A83D-A4B5CFBBBC09}" type="pres">
      <dgm:prSet presAssocID="{432586D2-1250-4988-91AC-848789EC9C19}" presName="text3" presStyleLbl="fgAcc3" presStyleIdx="0" presStyleCnt="6" custLinFactNeighborX="338" custLinFactNeighborY="1875">
        <dgm:presLayoutVars>
          <dgm:chPref val="3"/>
        </dgm:presLayoutVars>
      </dgm:prSet>
      <dgm:spPr/>
    </dgm:pt>
    <dgm:pt modelId="{F3C400A9-20CF-4870-880E-7457FD33C318}" type="pres">
      <dgm:prSet presAssocID="{432586D2-1250-4988-91AC-848789EC9C19}" presName="hierChild4" presStyleCnt="0"/>
      <dgm:spPr/>
    </dgm:pt>
    <dgm:pt modelId="{997BDA55-A4FE-4289-9434-13DE8B74E011}" type="pres">
      <dgm:prSet presAssocID="{EFF4D2DD-1B74-4B79-9747-5061C9760208}" presName="Name17" presStyleLbl="parChTrans1D3" presStyleIdx="1" presStyleCnt="6"/>
      <dgm:spPr/>
    </dgm:pt>
    <dgm:pt modelId="{33EA90F0-C2D9-41DF-9BCD-0D3778250CB5}" type="pres">
      <dgm:prSet presAssocID="{DC702936-97D1-4363-8838-91C863448038}" presName="hierRoot3" presStyleCnt="0"/>
      <dgm:spPr/>
    </dgm:pt>
    <dgm:pt modelId="{D5695FBC-AE4C-4262-9A4B-B73C3C501421}" type="pres">
      <dgm:prSet presAssocID="{DC702936-97D1-4363-8838-91C863448038}" presName="composite3" presStyleCnt="0"/>
      <dgm:spPr/>
    </dgm:pt>
    <dgm:pt modelId="{8C1A32C2-A878-442A-B3DB-A0F0DC73CD5C}" type="pres">
      <dgm:prSet presAssocID="{DC702936-97D1-4363-8838-91C863448038}" presName="background3" presStyleLbl="node3" presStyleIdx="1" presStyleCnt="6"/>
      <dgm:spPr>
        <a:xfrm>
          <a:off x="1982334" y="1645644"/>
          <a:ext cx="888330" cy="564089"/>
        </a:xfrm>
        <a:prstGeom prst="roundRect">
          <a:avLst>
            <a:gd name="adj" fmla="val 10000"/>
          </a:avLst>
        </a:prstGeom>
        <a:solidFill>
          <a:srgbClr val="EE5500"/>
        </a:solidFill>
        <a:ln w="25400" cap="flat" cmpd="sng" algn="ctr">
          <a:solidFill>
            <a:sysClr val="window" lastClr="FFFFFF">
              <a:hueOff val="0"/>
              <a:satOff val="0"/>
              <a:lumOff val="0"/>
              <a:alphaOff val="0"/>
            </a:sysClr>
          </a:solidFill>
          <a:prstDash val="solid"/>
        </a:ln>
        <a:effectLst/>
      </dgm:spPr>
    </dgm:pt>
    <dgm:pt modelId="{F8EADAEB-A99B-4557-BA91-FB828B2CBCB0}" type="pres">
      <dgm:prSet presAssocID="{DC702936-97D1-4363-8838-91C863448038}" presName="text3" presStyleLbl="fgAcc3" presStyleIdx="1" presStyleCnt="6">
        <dgm:presLayoutVars>
          <dgm:chPref val="3"/>
        </dgm:presLayoutVars>
      </dgm:prSet>
      <dgm:spPr/>
    </dgm:pt>
    <dgm:pt modelId="{2E4F0B77-22A9-4EF7-B274-D1376CB19B58}" type="pres">
      <dgm:prSet presAssocID="{DC702936-97D1-4363-8838-91C863448038}" presName="hierChild4" presStyleCnt="0"/>
      <dgm:spPr/>
    </dgm:pt>
    <dgm:pt modelId="{4F41FB03-63D3-4231-BA1A-EEB5D225C717}" type="pres">
      <dgm:prSet presAssocID="{216D7680-4D19-446C-A794-06D84740B1F9}" presName="Name10" presStyleLbl="parChTrans1D2" presStyleIdx="1" presStyleCnt="3"/>
      <dgm:spPr/>
    </dgm:pt>
    <dgm:pt modelId="{BF963A10-114B-4580-8246-1F1E51BCE326}" type="pres">
      <dgm:prSet presAssocID="{ECA18B6A-7E7F-494A-A3F6-B2C74E0E5330}" presName="hierRoot2" presStyleCnt="0"/>
      <dgm:spPr/>
    </dgm:pt>
    <dgm:pt modelId="{8F7B9DBF-973B-4D91-80CE-4E0328B5DECD}" type="pres">
      <dgm:prSet presAssocID="{ECA18B6A-7E7F-494A-A3F6-B2C74E0E5330}" presName="composite2" presStyleCnt="0"/>
      <dgm:spPr/>
    </dgm:pt>
    <dgm:pt modelId="{596D8400-9857-48B7-B4A7-AD85047D6DDD}" type="pres">
      <dgm:prSet presAssocID="{ECA18B6A-7E7F-494A-A3F6-B2C74E0E5330}" presName="background2" presStyleLbl="node2" presStyleIdx="1" presStyleCnt="3"/>
      <dgm:spPr>
        <a:xfrm>
          <a:off x="3376362" y="823199"/>
          <a:ext cx="1357483" cy="564089"/>
        </a:xfrm>
        <a:prstGeom prst="roundRect">
          <a:avLst>
            <a:gd name="adj" fmla="val 10000"/>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7E5AE71A-67B1-4135-86E4-C56E969E1872}" type="pres">
      <dgm:prSet presAssocID="{ECA18B6A-7E7F-494A-A3F6-B2C74E0E5330}" presName="text2" presStyleLbl="fgAcc2" presStyleIdx="1" presStyleCnt="3" custScaleX="152813">
        <dgm:presLayoutVars>
          <dgm:chPref val="3"/>
        </dgm:presLayoutVars>
      </dgm:prSet>
      <dgm:spPr/>
    </dgm:pt>
    <dgm:pt modelId="{FE207C1C-F474-448C-863D-1722654315CD}" type="pres">
      <dgm:prSet presAssocID="{ECA18B6A-7E7F-494A-A3F6-B2C74E0E5330}" presName="hierChild3" presStyleCnt="0"/>
      <dgm:spPr/>
    </dgm:pt>
    <dgm:pt modelId="{2A9A0032-72DF-4AC5-825B-CFC46909E836}" type="pres">
      <dgm:prSet presAssocID="{FFE2BDC8-C69E-4565-84DF-B870B22A7C8B}" presName="Name17" presStyleLbl="parChTrans1D3" presStyleIdx="2" presStyleCnt="6"/>
      <dgm:spPr/>
    </dgm:pt>
    <dgm:pt modelId="{24C1C0E2-CC6F-4E80-ABEA-9D02837725B7}" type="pres">
      <dgm:prSet presAssocID="{B62CFC5C-2F57-4CE8-A868-0C3BCB1AE9E0}" presName="hierRoot3" presStyleCnt="0"/>
      <dgm:spPr/>
    </dgm:pt>
    <dgm:pt modelId="{38B848E1-7C55-4308-9EBD-525A9B6D9348}" type="pres">
      <dgm:prSet presAssocID="{B62CFC5C-2F57-4CE8-A868-0C3BCB1AE9E0}" presName="composite3" presStyleCnt="0"/>
      <dgm:spPr/>
    </dgm:pt>
    <dgm:pt modelId="{A49FE40F-5BBF-4783-ABAA-326A1DD889C6}" type="pres">
      <dgm:prSet presAssocID="{B62CFC5C-2F57-4CE8-A868-0C3BCB1AE9E0}" presName="background3" presStyleLbl="node3" presStyleIdx="2" presStyleCnt="6"/>
      <dgm:spPr>
        <a:xfrm>
          <a:off x="3068070" y="1645644"/>
          <a:ext cx="888330" cy="564089"/>
        </a:xfrm>
        <a:prstGeom prst="roundRect">
          <a:avLst>
            <a:gd name="adj" fmla="val 10000"/>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FF18766F-1D49-435D-8D48-2526D0FC61BA}" type="pres">
      <dgm:prSet presAssocID="{B62CFC5C-2F57-4CE8-A868-0C3BCB1AE9E0}" presName="text3" presStyleLbl="fgAcc3" presStyleIdx="2" presStyleCnt="6">
        <dgm:presLayoutVars>
          <dgm:chPref val="3"/>
        </dgm:presLayoutVars>
      </dgm:prSet>
      <dgm:spPr/>
    </dgm:pt>
    <dgm:pt modelId="{73295C4F-3FEC-479E-97CE-5A079852B26C}" type="pres">
      <dgm:prSet presAssocID="{B62CFC5C-2F57-4CE8-A868-0C3BCB1AE9E0}" presName="hierChild4" presStyleCnt="0"/>
      <dgm:spPr/>
    </dgm:pt>
    <dgm:pt modelId="{15FFB50F-92A4-4FB5-8D28-BF2682CCC9FE}" type="pres">
      <dgm:prSet presAssocID="{A2389E49-2DF0-452D-87B4-21220EFE7AB9}" presName="Name17" presStyleLbl="parChTrans1D3" presStyleIdx="3" presStyleCnt="6"/>
      <dgm:spPr/>
    </dgm:pt>
    <dgm:pt modelId="{98D635E5-7A8C-4762-9F5D-34F63D292A86}" type="pres">
      <dgm:prSet presAssocID="{85522B73-7CBE-464A-87C5-65AF243911FC}" presName="hierRoot3" presStyleCnt="0"/>
      <dgm:spPr/>
    </dgm:pt>
    <dgm:pt modelId="{CA5156BE-4B98-4442-9C57-1256C2EBE5DB}" type="pres">
      <dgm:prSet presAssocID="{85522B73-7CBE-464A-87C5-65AF243911FC}" presName="composite3" presStyleCnt="0"/>
      <dgm:spPr/>
    </dgm:pt>
    <dgm:pt modelId="{437A8E22-6313-4ACC-B46D-94B615D9D31C}" type="pres">
      <dgm:prSet presAssocID="{85522B73-7CBE-464A-87C5-65AF243911FC}" presName="background3" presStyleLbl="node3" presStyleIdx="3" presStyleCnt="6"/>
      <dgm:spPr>
        <a:xfrm>
          <a:off x="4153807" y="1645644"/>
          <a:ext cx="888330" cy="564089"/>
        </a:xfrm>
        <a:prstGeom prst="roundRect">
          <a:avLst>
            <a:gd name="adj" fmla="val 10000"/>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42176166-C50C-41DD-9AEE-9E6E907A20ED}" type="pres">
      <dgm:prSet presAssocID="{85522B73-7CBE-464A-87C5-65AF243911FC}" presName="text3" presStyleLbl="fgAcc3" presStyleIdx="3" presStyleCnt="6">
        <dgm:presLayoutVars>
          <dgm:chPref val="3"/>
        </dgm:presLayoutVars>
      </dgm:prSet>
      <dgm:spPr/>
    </dgm:pt>
    <dgm:pt modelId="{A7AFE16A-A23D-4053-944C-CE4B5F73445A}" type="pres">
      <dgm:prSet presAssocID="{85522B73-7CBE-464A-87C5-65AF243911FC}" presName="hierChild4" presStyleCnt="0"/>
      <dgm:spPr/>
    </dgm:pt>
    <dgm:pt modelId="{7EC32DB8-F713-40BD-ADFB-7EA68D90F54D}" type="pres">
      <dgm:prSet presAssocID="{9041083A-F113-4F6B-8A7F-8E5EB0CB5220}" presName="Name10" presStyleLbl="parChTrans1D2" presStyleIdx="2" presStyleCnt="3"/>
      <dgm:spPr/>
    </dgm:pt>
    <dgm:pt modelId="{21B48C7D-DF3D-463F-BA54-242ED48D1657}" type="pres">
      <dgm:prSet presAssocID="{A4063B9B-E659-4A15-BF58-8B40E2392C71}" presName="hierRoot2" presStyleCnt="0"/>
      <dgm:spPr/>
    </dgm:pt>
    <dgm:pt modelId="{5F2A201A-2A80-46F8-9372-CBACD08E982F}" type="pres">
      <dgm:prSet presAssocID="{A4063B9B-E659-4A15-BF58-8B40E2392C71}" presName="composite2" presStyleCnt="0"/>
      <dgm:spPr/>
    </dgm:pt>
    <dgm:pt modelId="{6025B450-35CF-41F2-B363-D9154DD2E269}" type="pres">
      <dgm:prSet presAssocID="{A4063B9B-E659-4A15-BF58-8B40E2392C71}" presName="background2" presStyleLbl="node2" presStyleIdx="2" presStyleCnt="3"/>
      <dgm:spPr>
        <a:xfrm>
          <a:off x="5547836" y="823199"/>
          <a:ext cx="1357483" cy="564089"/>
        </a:xfrm>
        <a:prstGeom prst="roundRect">
          <a:avLst>
            <a:gd name="adj" fmla="val 10000"/>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E667DE09-2BBC-4828-B4B7-D053F4A670C3}" type="pres">
      <dgm:prSet presAssocID="{A4063B9B-E659-4A15-BF58-8B40E2392C71}" presName="text2" presStyleLbl="fgAcc2" presStyleIdx="2" presStyleCnt="3" custScaleX="152813">
        <dgm:presLayoutVars>
          <dgm:chPref val="3"/>
        </dgm:presLayoutVars>
      </dgm:prSet>
      <dgm:spPr/>
    </dgm:pt>
    <dgm:pt modelId="{C682CBA2-5E6F-413C-BB84-62712FD277CF}" type="pres">
      <dgm:prSet presAssocID="{A4063B9B-E659-4A15-BF58-8B40E2392C71}" presName="hierChild3" presStyleCnt="0"/>
      <dgm:spPr/>
    </dgm:pt>
    <dgm:pt modelId="{0215DB6A-4E62-4088-9AD4-7E3980BF4F56}" type="pres">
      <dgm:prSet presAssocID="{1F0DF288-7353-4B1F-91EC-7FF24D4C535A}" presName="Name17" presStyleLbl="parChTrans1D3" presStyleIdx="4" presStyleCnt="6"/>
      <dgm:spPr/>
    </dgm:pt>
    <dgm:pt modelId="{EE9D91CE-7C8D-490C-A68B-DA94889A42DA}" type="pres">
      <dgm:prSet presAssocID="{68B46480-ACAA-4ACB-87F3-5E98F973983D}" presName="hierRoot3" presStyleCnt="0"/>
      <dgm:spPr/>
    </dgm:pt>
    <dgm:pt modelId="{81037BEE-4ECB-43BA-81BF-EE1BAF24757D}" type="pres">
      <dgm:prSet presAssocID="{68B46480-ACAA-4ACB-87F3-5E98F973983D}" presName="composite3" presStyleCnt="0"/>
      <dgm:spPr/>
    </dgm:pt>
    <dgm:pt modelId="{BA8699EA-0214-48E8-B0A4-764E0900A874}" type="pres">
      <dgm:prSet presAssocID="{68B46480-ACAA-4ACB-87F3-5E98F973983D}" presName="background3" presStyleLbl="node3" presStyleIdx="4" presStyleCnt="6"/>
      <dgm:spPr>
        <a:xfrm>
          <a:off x="5239544" y="1645644"/>
          <a:ext cx="888330" cy="564089"/>
        </a:xfrm>
        <a:prstGeom prst="roundRect">
          <a:avLst>
            <a:gd name="adj" fmla="val 10000"/>
          </a:avLst>
        </a:prstGeom>
        <a:solidFill>
          <a:srgbClr val="77A233"/>
        </a:solidFill>
        <a:ln w="25400" cap="flat" cmpd="sng" algn="ctr">
          <a:solidFill>
            <a:sysClr val="window" lastClr="FFFFFF">
              <a:hueOff val="0"/>
              <a:satOff val="0"/>
              <a:lumOff val="0"/>
              <a:alphaOff val="0"/>
            </a:sysClr>
          </a:solidFill>
          <a:prstDash val="solid"/>
        </a:ln>
        <a:effectLst/>
      </dgm:spPr>
    </dgm:pt>
    <dgm:pt modelId="{BBBF8531-84F6-4064-BE4F-6F7D4E3D03C8}" type="pres">
      <dgm:prSet presAssocID="{68B46480-ACAA-4ACB-87F3-5E98F973983D}" presName="text3" presStyleLbl="fgAcc3" presStyleIdx="4" presStyleCnt="6">
        <dgm:presLayoutVars>
          <dgm:chPref val="3"/>
        </dgm:presLayoutVars>
      </dgm:prSet>
      <dgm:spPr/>
    </dgm:pt>
    <dgm:pt modelId="{7400E77F-E004-49A8-B622-35ECB361D15C}" type="pres">
      <dgm:prSet presAssocID="{68B46480-ACAA-4ACB-87F3-5E98F973983D}" presName="hierChild4" presStyleCnt="0"/>
      <dgm:spPr/>
    </dgm:pt>
    <dgm:pt modelId="{33964F84-0FDE-42A9-BB6A-5DACD5A5C81F}" type="pres">
      <dgm:prSet presAssocID="{96B541B4-EE2A-4EB3-A225-910C6B5C73AA}" presName="Name17" presStyleLbl="parChTrans1D3" presStyleIdx="5" presStyleCnt="6"/>
      <dgm:spPr/>
    </dgm:pt>
    <dgm:pt modelId="{7FC1142B-276A-43E0-913E-A734F10E124F}" type="pres">
      <dgm:prSet presAssocID="{8B125240-7035-4060-82C4-D14016F1131A}" presName="hierRoot3" presStyleCnt="0"/>
      <dgm:spPr/>
    </dgm:pt>
    <dgm:pt modelId="{37CF77F4-202C-4698-B92C-B8DECFB42A00}" type="pres">
      <dgm:prSet presAssocID="{8B125240-7035-4060-82C4-D14016F1131A}" presName="composite3" presStyleCnt="0"/>
      <dgm:spPr/>
    </dgm:pt>
    <dgm:pt modelId="{568F1C5D-0884-4B26-8BE2-53552A1691FD}" type="pres">
      <dgm:prSet presAssocID="{8B125240-7035-4060-82C4-D14016F1131A}" presName="background3" presStyleLbl="node3" presStyleIdx="5" presStyleCnt="6"/>
      <dgm:spPr>
        <a:xfrm>
          <a:off x="6325281" y="1645644"/>
          <a:ext cx="888330" cy="564089"/>
        </a:xfrm>
        <a:prstGeom prst="roundRect">
          <a:avLst>
            <a:gd name="adj" fmla="val 10000"/>
          </a:avLst>
        </a:prstGeom>
        <a:solidFill>
          <a:srgbClr val="EE5500"/>
        </a:solidFill>
        <a:ln w="25400" cap="flat" cmpd="sng" algn="ctr">
          <a:solidFill>
            <a:sysClr val="window" lastClr="FFFFFF">
              <a:hueOff val="0"/>
              <a:satOff val="0"/>
              <a:lumOff val="0"/>
              <a:alphaOff val="0"/>
            </a:sysClr>
          </a:solidFill>
          <a:prstDash val="solid"/>
        </a:ln>
        <a:effectLst/>
      </dgm:spPr>
    </dgm:pt>
    <dgm:pt modelId="{9628A36B-8682-4405-8218-0E439D20E9F1}" type="pres">
      <dgm:prSet presAssocID="{8B125240-7035-4060-82C4-D14016F1131A}" presName="text3" presStyleLbl="fgAcc3" presStyleIdx="5" presStyleCnt="6">
        <dgm:presLayoutVars>
          <dgm:chPref val="3"/>
        </dgm:presLayoutVars>
      </dgm:prSet>
      <dgm:spPr/>
    </dgm:pt>
    <dgm:pt modelId="{261A9B9B-CA4E-4349-8E9B-00806AD281E5}" type="pres">
      <dgm:prSet presAssocID="{8B125240-7035-4060-82C4-D14016F1131A}" presName="hierChild4" presStyleCnt="0"/>
      <dgm:spPr/>
    </dgm:pt>
  </dgm:ptLst>
  <dgm:cxnLst>
    <dgm:cxn modelId="{90A41401-2C00-4B10-B06C-1704D4772D0B}" type="presOf" srcId="{ECA18B6A-7E7F-494A-A3F6-B2C74E0E5330}" destId="{7E5AE71A-67B1-4135-86E4-C56E969E1872}" srcOrd="0" destOrd="0" presId="urn:microsoft.com/office/officeart/2005/8/layout/hierarchy1"/>
    <dgm:cxn modelId="{6866E606-CCA7-44C1-848F-45A6B6C1580C}" srcId="{8D7E2EA1-3026-450B-B409-8A5C894EC6D4}" destId="{BF1C206F-7D20-441E-9239-50366210DA44}" srcOrd="0" destOrd="0" parTransId="{7606EBC0-57D4-42D3-B0FC-378DE586C71E}" sibTransId="{BF78958E-7B3E-48C8-91DF-A83FD31C12CC}"/>
    <dgm:cxn modelId="{4A6D5C07-EDD2-4DA9-A7A3-D1A443DA5A9F}" type="presOf" srcId="{671C1E77-1316-4B15-8AB4-762AA69DA131}" destId="{F22AA0F1-0C7B-40CF-854E-D3C2CC640DBE}" srcOrd="0" destOrd="0" presId="urn:microsoft.com/office/officeart/2005/8/layout/hierarchy1"/>
    <dgm:cxn modelId="{911FA70F-50A7-4096-A795-98A86F986882}" type="presOf" srcId="{A2389E49-2DF0-452D-87B4-21220EFE7AB9}" destId="{15FFB50F-92A4-4FB5-8D28-BF2682CCC9FE}" srcOrd="0" destOrd="0" presId="urn:microsoft.com/office/officeart/2005/8/layout/hierarchy1"/>
    <dgm:cxn modelId="{1B336210-BBA7-4F69-A7EF-819834204A03}" type="presOf" srcId="{A4063B9B-E659-4A15-BF58-8B40E2392C71}" destId="{E667DE09-2BBC-4828-B4B7-D053F4A670C3}" srcOrd="0" destOrd="0" presId="urn:microsoft.com/office/officeart/2005/8/layout/hierarchy1"/>
    <dgm:cxn modelId="{8FD8C026-82C0-4BD1-B6ED-1A7E48611245}" srcId="{BF1C206F-7D20-441E-9239-50366210DA44}" destId="{432586D2-1250-4988-91AC-848789EC9C19}" srcOrd="0" destOrd="0" parTransId="{671C1E77-1316-4B15-8AB4-762AA69DA131}" sibTransId="{D96CCF17-4FBA-4BB6-A2CB-D36DFE8B7634}"/>
    <dgm:cxn modelId="{C993A131-3559-4F5B-B154-6445D3CF3B50}" type="presOf" srcId="{1F0DF288-7353-4B1F-91EC-7FF24D4C535A}" destId="{0215DB6A-4E62-4088-9AD4-7E3980BF4F56}" srcOrd="0" destOrd="0" presId="urn:microsoft.com/office/officeart/2005/8/layout/hierarchy1"/>
    <dgm:cxn modelId="{86E5A832-9FD8-4EC3-B7C9-3860C6352783}" srcId="{8D7E2EA1-3026-450B-B409-8A5C894EC6D4}" destId="{ECA18B6A-7E7F-494A-A3F6-B2C74E0E5330}" srcOrd="1" destOrd="0" parTransId="{216D7680-4D19-446C-A794-06D84740B1F9}" sibTransId="{4C1A3E3C-70DB-4955-AB77-65EB2B99FA00}"/>
    <dgm:cxn modelId="{F8E60239-C113-410E-A6C3-724AD8B3C746}" type="presOf" srcId="{216D7680-4D19-446C-A794-06D84740B1F9}" destId="{4F41FB03-63D3-4231-BA1A-EEB5D225C717}" srcOrd="0" destOrd="0" presId="urn:microsoft.com/office/officeart/2005/8/layout/hierarchy1"/>
    <dgm:cxn modelId="{D9D41C61-DFCE-4D54-81C5-1218CB69C2B5}" type="presOf" srcId="{FFE2BDC8-C69E-4565-84DF-B870B22A7C8B}" destId="{2A9A0032-72DF-4AC5-825B-CFC46909E836}" srcOrd="0" destOrd="0" presId="urn:microsoft.com/office/officeart/2005/8/layout/hierarchy1"/>
    <dgm:cxn modelId="{604E5843-112A-4DFF-83DB-0FAC7D9A96E8}" type="presOf" srcId="{8D7E2EA1-3026-450B-B409-8A5C894EC6D4}" destId="{51A6CAD6-ED10-4C65-B6FE-51F47975BEF6}" srcOrd="0" destOrd="0" presId="urn:microsoft.com/office/officeart/2005/8/layout/hierarchy1"/>
    <dgm:cxn modelId="{9412426A-1615-44BF-9B1C-F02E025C8DAB}" srcId="{360BD75D-0802-494E-9997-F69E8628BFDB}" destId="{8D7E2EA1-3026-450B-B409-8A5C894EC6D4}" srcOrd="0" destOrd="0" parTransId="{3E2C48FB-78A6-4938-92D5-E693F7DC2E9A}" sibTransId="{73073079-2754-4352-875C-B5FAB2B87C30}"/>
    <dgm:cxn modelId="{9229CB75-1E9F-4BE4-BC8D-26886EF1F2BF}" type="presOf" srcId="{360BD75D-0802-494E-9997-F69E8628BFDB}" destId="{F06A6BEE-76E2-458F-A537-3B5752E28873}" srcOrd="0" destOrd="0" presId="urn:microsoft.com/office/officeart/2005/8/layout/hierarchy1"/>
    <dgm:cxn modelId="{CD1DA37B-16F7-464C-AA0E-733C83FF4A99}" type="presOf" srcId="{96B541B4-EE2A-4EB3-A225-910C6B5C73AA}" destId="{33964F84-0FDE-42A9-BB6A-5DACD5A5C81F}" srcOrd="0" destOrd="0" presId="urn:microsoft.com/office/officeart/2005/8/layout/hierarchy1"/>
    <dgm:cxn modelId="{10DF158F-4673-486F-8762-36C203527C43}" type="presOf" srcId="{8B125240-7035-4060-82C4-D14016F1131A}" destId="{9628A36B-8682-4405-8218-0E439D20E9F1}" srcOrd="0" destOrd="0" presId="urn:microsoft.com/office/officeart/2005/8/layout/hierarchy1"/>
    <dgm:cxn modelId="{7DA63D93-9997-4FFB-BE60-447F9C8E79A3}" type="presOf" srcId="{EFF4D2DD-1B74-4B79-9747-5061C9760208}" destId="{997BDA55-A4FE-4289-9434-13DE8B74E011}" srcOrd="0" destOrd="0" presId="urn:microsoft.com/office/officeart/2005/8/layout/hierarchy1"/>
    <dgm:cxn modelId="{29F4ED99-EBEA-4C6A-88BE-8B711A6CB5D5}" type="presOf" srcId="{9041083A-F113-4F6B-8A7F-8E5EB0CB5220}" destId="{7EC32DB8-F713-40BD-ADFB-7EA68D90F54D}" srcOrd="0" destOrd="0" presId="urn:microsoft.com/office/officeart/2005/8/layout/hierarchy1"/>
    <dgm:cxn modelId="{3A7551A0-E7DD-45A2-8795-D47DCB126965}" srcId="{A4063B9B-E659-4A15-BF58-8B40E2392C71}" destId="{8B125240-7035-4060-82C4-D14016F1131A}" srcOrd="1" destOrd="0" parTransId="{96B541B4-EE2A-4EB3-A225-910C6B5C73AA}" sibTransId="{304B031F-ACB2-495F-AD9E-0ED7722EEFD4}"/>
    <dgm:cxn modelId="{F29ACEA2-1E3D-4C76-9C63-35A6257A57B2}" srcId="{A4063B9B-E659-4A15-BF58-8B40E2392C71}" destId="{68B46480-ACAA-4ACB-87F3-5E98F973983D}" srcOrd="0" destOrd="0" parTransId="{1F0DF288-7353-4B1F-91EC-7FF24D4C535A}" sibTransId="{D8E880B1-A628-406C-B6F2-0772BF3261AF}"/>
    <dgm:cxn modelId="{1AF0BCA5-0156-4CDC-A2CE-80193A4AC984}" srcId="{ECA18B6A-7E7F-494A-A3F6-B2C74E0E5330}" destId="{85522B73-7CBE-464A-87C5-65AF243911FC}" srcOrd="1" destOrd="0" parTransId="{A2389E49-2DF0-452D-87B4-21220EFE7AB9}" sibTransId="{EFBF2F3A-F768-4730-B506-E801A01FB464}"/>
    <dgm:cxn modelId="{AACEB6AE-1827-4B67-AF89-DBF91EA1C45A}" type="presOf" srcId="{BF1C206F-7D20-441E-9239-50366210DA44}" destId="{4189F52B-81CF-4053-BA49-41A1726CEF6C}" srcOrd="0" destOrd="0" presId="urn:microsoft.com/office/officeart/2005/8/layout/hierarchy1"/>
    <dgm:cxn modelId="{EEAE4FAF-2443-43F0-A8F0-90C6BA335354}" type="presOf" srcId="{B62CFC5C-2F57-4CE8-A868-0C3BCB1AE9E0}" destId="{FF18766F-1D49-435D-8D48-2526D0FC61BA}" srcOrd="0" destOrd="0" presId="urn:microsoft.com/office/officeart/2005/8/layout/hierarchy1"/>
    <dgm:cxn modelId="{E9901EB3-B987-40E3-8BE9-EB5E7472A794}" srcId="{8D7E2EA1-3026-450B-B409-8A5C894EC6D4}" destId="{A4063B9B-E659-4A15-BF58-8B40E2392C71}" srcOrd="2" destOrd="0" parTransId="{9041083A-F113-4F6B-8A7F-8E5EB0CB5220}" sibTransId="{5B2F691F-60DC-4C79-9854-F49C032F1BE6}"/>
    <dgm:cxn modelId="{5FDA2ECC-AEB9-4FE3-B684-CFFA965A7AF2}" type="presOf" srcId="{432586D2-1250-4988-91AC-848789EC9C19}" destId="{156F2EB0-987D-41AE-A83D-A4B5CFBBBC09}" srcOrd="0" destOrd="0" presId="urn:microsoft.com/office/officeart/2005/8/layout/hierarchy1"/>
    <dgm:cxn modelId="{EEEF44D2-7758-4402-9107-F25A95BE2E99}" type="presOf" srcId="{68B46480-ACAA-4ACB-87F3-5E98F973983D}" destId="{BBBF8531-84F6-4064-BE4F-6F7D4E3D03C8}" srcOrd="0" destOrd="0" presId="urn:microsoft.com/office/officeart/2005/8/layout/hierarchy1"/>
    <dgm:cxn modelId="{3AE221D8-AEA4-48A6-A635-70FB10891223}" type="presOf" srcId="{DC702936-97D1-4363-8838-91C863448038}" destId="{F8EADAEB-A99B-4557-BA91-FB828B2CBCB0}" srcOrd="0" destOrd="0" presId="urn:microsoft.com/office/officeart/2005/8/layout/hierarchy1"/>
    <dgm:cxn modelId="{7F62B0D8-083F-48E2-B367-AEF8993B8345}" type="presOf" srcId="{7606EBC0-57D4-42D3-B0FC-378DE586C71E}" destId="{CA16E896-334B-4044-9410-81D2564B6359}" srcOrd="0" destOrd="0" presId="urn:microsoft.com/office/officeart/2005/8/layout/hierarchy1"/>
    <dgm:cxn modelId="{2C77B7E3-F2AB-41DA-8782-FFF22978D98A}" srcId="{BF1C206F-7D20-441E-9239-50366210DA44}" destId="{DC702936-97D1-4363-8838-91C863448038}" srcOrd="1" destOrd="0" parTransId="{EFF4D2DD-1B74-4B79-9747-5061C9760208}" sibTransId="{BDDC62A4-C66F-499D-8C6A-B53E55B989E1}"/>
    <dgm:cxn modelId="{B5A0EAE9-37E2-42C6-93A3-C7535FA3527E}" type="presOf" srcId="{85522B73-7CBE-464A-87C5-65AF243911FC}" destId="{42176166-C50C-41DD-9AEE-9E6E907A20ED}" srcOrd="0" destOrd="0" presId="urn:microsoft.com/office/officeart/2005/8/layout/hierarchy1"/>
    <dgm:cxn modelId="{31BA27FA-4DEE-43DE-A605-FBDD961471BF}" srcId="{ECA18B6A-7E7F-494A-A3F6-B2C74E0E5330}" destId="{B62CFC5C-2F57-4CE8-A868-0C3BCB1AE9E0}" srcOrd="0" destOrd="0" parTransId="{FFE2BDC8-C69E-4565-84DF-B870B22A7C8B}" sibTransId="{AE54C0F8-71D5-43AB-9E54-EAFD34FC2C58}"/>
    <dgm:cxn modelId="{757A2B66-3179-4E1A-8835-C1A610848D84}" type="presParOf" srcId="{F06A6BEE-76E2-458F-A537-3B5752E28873}" destId="{B0436F13-8487-4E8B-8386-75C243B85BA8}" srcOrd="0" destOrd="0" presId="urn:microsoft.com/office/officeart/2005/8/layout/hierarchy1"/>
    <dgm:cxn modelId="{723F722D-070E-4F36-A651-3E352F12C67B}" type="presParOf" srcId="{B0436F13-8487-4E8B-8386-75C243B85BA8}" destId="{3F109C3E-2CF5-4093-80C8-19E4718363B6}" srcOrd="0" destOrd="0" presId="urn:microsoft.com/office/officeart/2005/8/layout/hierarchy1"/>
    <dgm:cxn modelId="{4C7DCEE3-C1F3-495F-9C56-89ABB8E6D0D3}" type="presParOf" srcId="{3F109C3E-2CF5-4093-80C8-19E4718363B6}" destId="{43F83B2D-B62B-462D-84F2-74C397F8D904}" srcOrd="0" destOrd="0" presId="urn:microsoft.com/office/officeart/2005/8/layout/hierarchy1"/>
    <dgm:cxn modelId="{FC47EF91-1D7D-4FD7-ABD3-3DD593B97A59}" type="presParOf" srcId="{3F109C3E-2CF5-4093-80C8-19E4718363B6}" destId="{51A6CAD6-ED10-4C65-B6FE-51F47975BEF6}" srcOrd="1" destOrd="0" presId="urn:microsoft.com/office/officeart/2005/8/layout/hierarchy1"/>
    <dgm:cxn modelId="{B66949EC-A98A-4E01-A7A6-3C54CB90AA07}" type="presParOf" srcId="{B0436F13-8487-4E8B-8386-75C243B85BA8}" destId="{9955757B-CD7F-4774-80F2-EB7DA999C5A1}" srcOrd="1" destOrd="0" presId="urn:microsoft.com/office/officeart/2005/8/layout/hierarchy1"/>
    <dgm:cxn modelId="{1857CBD2-2713-48E2-A2AE-952CA612607D}" type="presParOf" srcId="{9955757B-CD7F-4774-80F2-EB7DA999C5A1}" destId="{CA16E896-334B-4044-9410-81D2564B6359}" srcOrd="0" destOrd="0" presId="urn:microsoft.com/office/officeart/2005/8/layout/hierarchy1"/>
    <dgm:cxn modelId="{0191EC8D-8094-410C-859A-8CE95EB50EF6}" type="presParOf" srcId="{9955757B-CD7F-4774-80F2-EB7DA999C5A1}" destId="{E82CD433-F24C-407E-9174-392E9EAAEADF}" srcOrd="1" destOrd="0" presId="urn:microsoft.com/office/officeart/2005/8/layout/hierarchy1"/>
    <dgm:cxn modelId="{D44BE91B-DBB4-4E3F-A8EB-BC7657FC4D9A}" type="presParOf" srcId="{E82CD433-F24C-407E-9174-392E9EAAEADF}" destId="{8B858F02-02AD-4F68-8252-ABC0E75E1E35}" srcOrd="0" destOrd="0" presId="urn:microsoft.com/office/officeart/2005/8/layout/hierarchy1"/>
    <dgm:cxn modelId="{E982355F-6D4E-4CDF-832D-40979432868F}" type="presParOf" srcId="{8B858F02-02AD-4F68-8252-ABC0E75E1E35}" destId="{7B5251FE-9B32-4B57-BE75-F7DD4C6CC7A0}" srcOrd="0" destOrd="0" presId="urn:microsoft.com/office/officeart/2005/8/layout/hierarchy1"/>
    <dgm:cxn modelId="{42249B59-E12D-4EC3-B202-20AD192F869B}" type="presParOf" srcId="{8B858F02-02AD-4F68-8252-ABC0E75E1E35}" destId="{4189F52B-81CF-4053-BA49-41A1726CEF6C}" srcOrd="1" destOrd="0" presId="urn:microsoft.com/office/officeart/2005/8/layout/hierarchy1"/>
    <dgm:cxn modelId="{BBA6DCB9-8CE5-4190-9D33-04DC6EC6A821}" type="presParOf" srcId="{E82CD433-F24C-407E-9174-392E9EAAEADF}" destId="{728DFFB3-B855-4DE8-A24A-17DDEE6BCD07}" srcOrd="1" destOrd="0" presId="urn:microsoft.com/office/officeart/2005/8/layout/hierarchy1"/>
    <dgm:cxn modelId="{3C15DCB7-24A1-437D-9AC7-1668115765CB}" type="presParOf" srcId="{728DFFB3-B855-4DE8-A24A-17DDEE6BCD07}" destId="{F22AA0F1-0C7B-40CF-854E-D3C2CC640DBE}" srcOrd="0" destOrd="0" presId="urn:microsoft.com/office/officeart/2005/8/layout/hierarchy1"/>
    <dgm:cxn modelId="{EF8E0172-BD98-4B97-90A6-C7B7D2B5F37F}" type="presParOf" srcId="{728DFFB3-B855-4DE8-A24A-17DDEE6BCD07}" destId="{EC9403C9-8E49-45A8-BF54-091B014B71A4}" srcOrd="1" destOrd="0" presId="urn:microsoft.com/office/officeart/2005/8/layout/hierarchy1"/>
    <dgm:cxn modelId="{3220762F-E884-4812-B4F2-C2458D3068B1}" type="presParOf" srcId="{EC9403C9-8E49-45A8-BF54-091B014B71A4}" destId="{E985858D-4E3C-4078-8D10-52770DF7134C}" srcOrd="0" destOrd="0" presId="urn:microsoft.com/office/officeart/2005/8/layout/hierarchy1"/>
    <dgm:cxn modelId="{EEF13DC7-6748-4071-A5B7-952B3F5548EB}" type="presParOf" srcId="{E985858D-4E3C-4078-8D10-52770DF7134C}" destId="{2D22F820-AC32-489B-BDE3-E95AF6D39AEA}" srcOrd="0" destOrd="0" presId="urn:microsoft.com/office/officeart/2005/8/layout/hierarchy1"/>
    <dgm:cxn modelId="{A12BCA86-EF87-45DF-A34B-982974A80C7F}" type="presParOf" srcId="{E985858D-4E3C-4078-8D10-52770DF7134C}" destId="{156F2EB0-987D-41AE-A83D-A4B5CFBBBC09}" srcOrd="1" destOrd="0" presId="urn:microsoft.com/office/officeart/2005/8/layout/hierarchy1"/>
    <dgm:cxn modelId="{415FEB4C-7FB0-4ACF-8ED7-7C4C81442AD4}" type="presParOf" srcId="{EC9403C9-8E49-45A8-BF54-091B014B71A4}" destId="{F3C400A9-20CF-4870-880E-7457FD33C318}" srcOrd="1" destOrd="0" presId="urn:microsoft.com/office/officeart/2005/8/layout/hierarchy1"/>
    <dgm:cxn modelId="{78DF8AE5-E79B-4533-B6AE-360DC200B7BA}" type="presParOf" srcId="{728DFFB3-B855-4DE8-A24A-17DDEE6BCD07}" destId="{997BDA55-A4FE-4289-9434-13DE8B74E011}" srcOrd="2" destOrd="0" presId="urn:microsoft.com/office/officeart/2005/8/layout/hierarchy1"/>
    <dgm:cxn modelId="{9A058B2C-5405-4A3A-B02C-7AE5939E783B}" type="presParOf" srcId="{728DFFB3-B855-4DE8-A24A-17DDEE6BCD07}" destId="{33EA90F0-C2D9-41DF-9BCD-0D3778250CB5}" srcOrd="3" destOrd="0" presId="urn:microsoft.com/office/officeart/2005/8/layout/hierarchy1"/>
    <dgm:cxn modelId="{69C1DCF7-C4F6-4A81-8E2C-EB6C648FC8E5}" type="presParOf" srcId="{33EA90F0-C2D9-41DF-9BCD-0D3778250CB5}" destId="{D5695FBC-AE4C-4262-9A4B-B73C3C501421}" srcOrd="0" destOrd="0" presId="urn:microsoft.com/office/officeart/2005/8/layout/hierarchy1"/>
    <dgm:cxn modelId="{13431C0C-4E82-437E-89D2-A0AFB118C7B4}" type="presParOf" srcId="{D5695FBC-AE4C-4262-9A4B-B73C3C501421}" destId="{8C1A32C2-A878-442A-B3DB-A0F0DC73CD5C}" srcOrd="0" destOrd="0" presId="urn:microsoft.com/office/officeart/2005/8/layout/hierarchy1"/>
    <dgm:cxn modelId="{2ACDFB4C-8A2D-40D3-883A-3EAFEA333874}" type="presParOf" srcId="{D5695FBC-AE4C-4262-9A4B-B73C3C501421}" destId="{F8EADAEB-A99B-4557-BA91-FB828B2CBCB0}" srcOrd="1" destOrd="0" presId="urn:microsoft.com/office/officeart/2005/8/layout/hierarchy1"/>
    <dgm:cxn modelId="{586ACBB8-B45C-48C3-B1B0-2388E5FA9937}" type="presParOf" srcId="{33EA90F0-C2D9-41DF-9BCD-0D3778250CB5}" destId="{2E4F0B77-22A9-4EF7-B274-D1376CB19B58}" srcOrd="1" destOrd="0" presId="urn:microsoft.com/office/officeart/2005/8/layout/hierarchy1"/>
    <dgm:cxn modelId="{13D562A0-00EB-4CAE-82F4-2F6D04A8BDBF}" type="presParOf" srcId="{9955757B-CD7F-4774-80F2-EB7DA999C5A1}" destId="{4F41FB03-63D3-4231-BA1A-EEB5D225C717}" srcOrd="2" destOrd="0" presId="urn:microsoft.com/office/officeart/2005/8/layout/hierarchy1"/>
    <dgm:cxn modelId="{86F8E29F-6D8A-48D9-AC4D-7624ED07E2EF}" type="presParOf" srcId="{9955757B-CD7F-4774-80F2-EB7DA999C5A1}" destId="{BF963A10-114B-4580-8246-1F1E51BCE326}" srcOrd="3" destOrd="0" presId="urn:microsoft.com/office/officeart/2005/8/layout/hierarchy1"/>
    <dgm:cxn modelId="{07DA4A63-D082-4FE2-8ADA-829A8F889EF6}" type="presParOf" srcId="{BF963A10-114B-4580-8246-1F1E51BCE326}" destId="{8F7B9DBF-973B-4D91-80CE-4E0328B5DECD}" srcOrd="0" destOrd="0" presId="urn:microsoft.com/office/officeart/2005/8/layout/hierarchy1"/>
    <dgm:cxn modelId="{D9884D6C-BFEC-4C4D-AF33-51A227AFEA89}" type="presParOf" srcId="{8F7B9DBF-973B-4D91-80CE-4E0328B5DECD}" destId="{596D8400-9857-48B7-B4A7-AD85047D6DDD}" srcOrd="0" destOrd="0" presId="urn:microsoft.com/office/officeart/2005/8/layout/hierarchy1"/>
    <dgm:cxn modelId="{B931AD56-E1E1-4EA8-8D67-A1BA4F56CC10}" type="presParOf" srcId="{8F7B9DBF-973B-4D91-80CE-4E0328B5DECD}" destId="{7E5AE71A-67B1-4135-86E4-C56E969E1872}" srcOrd="1" destOrd="0" presId="urn:microsoft.com/office/officeart/2005/8/layout/hierarchy1"/>
    <dgm:cxn modelId="{6E55F93D-0038-4F1F-85D8-8681F7923C0E}" type="presParOf" srcId="{BF963A10-114B-4580-8246-1F1E51BCE326}" destId="{FE207C1C-F474-448C-863D-1722654315CD}" srcOrd="1" destOrd="0" presId="urn:microsoft.com/office/officeart/2005/8/layout/hierarchy1"/>
    <dgm:cxn modelId="{CFFA0391-D7E8-4CF6-8F5F-95E38AF68947}" type="presParOf" srcId="{FE207C1C-F474-448C-863D-1722654315CD}" destId="{2A9A0032-72DF-4AC5-825B-CFC46909E836}" srcOrd="0" destOrd="0" presId="urn:microsoft.com/office/officeart/2005/8/layout/hierarchy1"/>
    <dgm:cxn modelId="{0F34048A-D8A6-42B5-A75A-C2F64F1E434E}" type="presParOf" srcId="{FE207C1C-F474-448C-863D-1722654315CD}" destId="{24C1C0E2-CC6F-4E80-ABEA-9D02837725B7}" srcOrd="1" destOrd="0" presId="urn:microsoft.com/office/officeart/2005/8/layout/hierarchy1"/>
    <dgm:cxn modelId="{7D6017EE-7CF5-4B9D-9855-C75C3FE52A50}" type="presParOf" srcId="{24C1C0E2-CC6F-4E80-ABEA-9D02837725B7}" destId="{38B848E1-7C55-4308-9EBD-525A9B6D9348}" srcOrd="0" destOrd="0" presId="urn:microsoft.com/office/officeart/2005/8/layout/hierarchy1"/>
    <dgm:cxn modelId="{F95E0A4A-0848-46E9-93DC-C81BC4AE818D}" type="presParOf" srcId="{38B848E1-7C55-4308-9EBD-525A9B6D9348}" destId="{A49FE40F-5BBF-4783-ABAA-326A1DD889C6}" srcOrd="0" destOrd="0" presId="urn:microsoft.com/office/officeart/2005/8/layout/hierarchy1"/>
    <dgm:cxn modelId="{3D4905D7-687E-4024-8B68-FD6D95C98DA6}" type="presParOf" srcId="{38B848E1-7C55-4308-9EBD-525A9B6D9348}" destId="{FF18766F-1D49-435D-8D48-2526D0FC61BA}" srcOrd="1" destOrd="0" presId="urn:microsoft.com/office/officeart/2005/8/layout/hierarchy1"/>
    <dgm:cxn modelId="{5B106385-2D69-4CC4-948A-8CFC30BAE599}" type="presParOf" srcId="{24C1C0E2-CC6F-4E80-ABEA-9D02837725B7}" destId="{73295C4F-3FEC-479E-97CE-5A079852B26C}" srcOrd="1" destOrd="0" presId="urn:microsoft.com/office/officeart/2005/8/layout/hierarchy1"/>
    <dgm:cxn modelId="{0339888F-400C-4636-8424-1A9F4F826A27}" type="presParOf" srcId="{FE207C1C-F474-448C-863D-1722654315CD}" destId="{15FFB50F-92A4-4FB5-8D28-BF2682CCC9FE}" srcOrd="2" destOrd="0" presId="urn:microsoft.com/office/officeart/2005/8/layout/hierarchy1"/>
    <dgm:cxn modelId="{A483CC0C-115C-4078-A3D3-BE14A0E86054}" type="presParOf" srcId="{FE207C1C-F474-448C-863D-1722654315CD}" destId="{98D635E5-7A8C-4762-9F5D-34F63D292A86}" srcOrd="3" destOrd="0" presId="urn:microsoft.com/office/officeart/2005/8/layout/hierarchy1"/>
    <dgm:cxn modelId="{D36F5454-0AC8-48D3-8EDD-F95D4AD24BA2}" type="presParOf" srcId="{98D635E5-7A8C-4762-9F5D-34F63D292A86}" destId="{CA5156BE-4B98-4442-9C57-1256C2EBE5DB}" srcOrd="0" destOrd="0" presId="urn:microsoft.com/office/officeart/2005/8/layout/hierarchy1"/>
    <dgm:cxn modelId="{10ED1473-B09A-42D2-9DAA-3F0FE5CA90A2}" type="presParOf" srcId="{CA5156BE-4B98-4442-9C57-1256C2EBE5DB}" destId="{437A8E22-6313-4ACC-B46D-94B615D9D31C}" srcOrd="0" destOrd="0" presId="urn:microsoft.com/office/officeart/2005/8/layout/hierarchy1"/>
    <dgm:cxn modelId="{2D3D05B2-9E86-462E-8BDB-A2C5B25E9CF4}" type="presParOf" srcId="{CA5156BE-4B98-4442-9C57-1256C2EBE5DB}" destId="{42176166-C50C-41DD-9AEE-9E6E907A20ED}" srcOrd="1" destOrd="0" presId="urn:microsoft.com/office/officeart/2005/8/layout/hierarchy1"/>
    <dgm:cxn modelId="{A6736441-96CF-451F-889C-DF3AFB05147F}" type="presParOf" srcId="{98D635E5-7A8C-4762-9F5D-34F63D292A86}" destId="{A7AFE16A-A23D-4053-944C-CE4B5F73445A}" srcOrd="1" destOrd="0" presId="urn:microsoft.com/office/officeart/2005/8/layout/hierarchy1"/>
    <dgm:cxn modelId="{17E91CCA-6EA3-4E69-9BB2-E5FFF22E18ED}" type="presParOf" srcId="{9955757B-CD7F-4774-80F2-EB7DA999C5A1}" destId="{7EC32DB8-F713-40BD-ADFB-7EA68D90F54D}" srcOrd="4" destOrd="0" presId="urn:microsoft.com/office/officeart/2005/8/layout/hierarchy1"/>
    <dgm:cxn modelId="{4B5EEEF3-EAA6-41C1-B65F-B40B6AEAF38D}" type="presParOf" srcId="{9955757B-CD7F-4774-80F2-EB7DA999C5A1}" destId="{21B48C7D-DF3D-463F-BA54-242ED48D1657}" srcOrd="5" destOrd="0" presId="urn:microsoft.com/office/officeart/2005/8/layout/hierarchy1"/>
    <dgm:cxn modelId="{CA743092-37DD-4141-AE21-C6E6E0041624}" type="presParOf" srcId="{21B48C7D-DF3D-463F-BA54-242ED48D1657}" destId="{5F2A201A-2A80-46F8-9372-CBACD08E982F}" srcOrd="0" destOrd="0" presId="urn:microsoft.com/office/officeart/2005/8/layout/hierarchy1"/>
    <dgm:cxn modelId="{F8CFCE45-A429-4D3C-95A8-42B862C55BB9}" type="presParOf" srcId="{5F2A201A-2A80-46F8-9372-CBACD08E982F}" destId="{6025B450-35CF-41F2-B363-D9154DD2E269}" srcOrd="0" destOrd="0" presId="urn:microsoft.com/office/officeart/2005/8/layout/hierarchy1"/>
    <dgm:cxn modelId="{98273075-FF52-44E5-8247-DE199E13CEA4}" type="presParOf" srcId="{5F2A201A-2A80-46F8-9372-CBACD08E982F}" destId="{E667DE09-2BBC-4828-B4B7-D053F4A670C3}" srcOrd="1" destOrd="0" presId="urn:microsoft.com/office/officeart/2005/8/layout/hierarchy1"/>
    <dgm:cxn modelId="{8DD9022E-A93A-4D52-8E1E-A55461794355}" type="presParOf" srcId="{21B48C7D-DF3D-463F-BA54-242ED48D1657}" destId="{C682CBA2-5E6F-413C-BB84-62712FD277CF}" srcOrd="1" destOrd="0" presId="urn:microsoft.com/office/officeart/2005/8/layout/hierarchy1"/>
    <dgm:cxn modelId="{A9AA0452-A85D-46C0-AB89-660F5053FCFA}" type="presParOf" srcId="{C682CBA2-5E6F-413C-BB84-62712FD277CF}" destId="{0215DB6A-4E62-4088-9AD4-7E3980BF4F56}" srcOrd="0" destOrd="0" presId="urn:microsoft.com/office/officeart/2005/8/layout/hierarchy1"/>
    <dgm:cxn modelId="{5BEC1C74-11AE-4389-B03E-E11199EDFD78}" type="presParOf" srcId="{C682CBA2-5E6F-413C-BB84-62712FD277CF}" destId="{EE9D91CE-7C8D-490C-A68B-DA94889A42DA}" srcOrd="1" destOrd="0" presId="urn:microsoft.com/office/officeart/2005/8/layout/hierarchy1"/>
    <dgm:cxn modelId="{9039284A-1E19-4C0C-BFF1-1CBA68E6B9FA}" type="presParOf" srcId="{EE9D91CE-7C8D-490C-A68B-DA94889A42DA}" destId="{81037BEE-4ECB-43BA-81BF-EE1BAF24757D}" srcOrd="0" destOrd="0" presId="urn:microsoft.com/office/officeart/2005/8/layout/hierarchy1"/>
    <dgm:cxn modelId="{EA69BF53-9461-48E2-A212-BC89BF2BCBA5}" type="presParOf" srcId="{81037BEE-4ECB-43BA-81BF-EE1BAF24757D}" destId="{BA8699EA-0214-48E8-B0A4-764E0900A874}" srcOrd="0" destOrd="0" presId="urn:microsoft.com/office/officeart/2005/8/layout/hierarchy1"/>
    <dgm:cxn modelId="{14ED840B-5651-401C-8EA2-18EF93578C16}" type="presParOf" srcId="{81037BEE-4ECB-43BA-81BF-EE1BAF24757D}" destId="{BBBF8531-84F6-4064-BE4F-6F7D4E3D03C8}" srcOrd="1" destOrd="0" presId="urn:microsoft.com/office/officeart/2005/8/layout/hierarchy1"/>
    <dgm:cxn modelId="{1590059D-6DDB-440F-B606-F7A711197D5F}" type="presParOf" srcId="{EE9D91CE-7C8D-490C-A68B-DA94889A42DA}" destId="{7400E77F-E004-49A8-B622-35ECB361D15C}" srcOrd="1" destOrd="0" presId="urn:microsoft.com/office/officeart/2005/8/layout/hierarchy1"/>
    <dgm:cxn modelId="{4B6E566C-45C8-427B-8624-0CC70EF0FC54}" type="presParOf" srcId="{C682CBA2-5E6F-413C-BB84-62712FD277CF}" destId="{33964F84-0FDE-42A9-BB6A-5DACD5A5C81F}" srcOrd="2" destOrd="0" presId="urn:microsoft.com/office/officeart/2005/8/layout/hierarchy1"/>
    <dgm:cxn modelId="{9510ABBF-2ED9-4458-A927-98D92432639F}" type="presParOf" srcId="{C682CBA2-5E6F-413C-BB84-62712FD277CF}" destId="{7FC1142B-276A-43E0-913E-A734F10E124F}" srcOrd="3" destOrd="0" presId="urn:microsoft.com/office/officeart/2005/8/layout/hierarchy1"/>
    <dgm:cxn modelId="{DC00FBB5-3C72-4E65-B0FE-6D880E50455A}" type="presParOf" srcId="{7FC1142B-276A-43E0-913E-A734F10E124F}" destId="{37CF77F4-202C-4698-B92C-B8DECFB42A00}" srcOrd="0" destOrd="0" presId="urn:microsoft.com/office/officeart/2005/8/layout/hierarchy1"/>
    <dgm:cxn modelId="{B281183E-CB62-4FC9-BFA6-777F60A19BA5}" type="presParOf" srcId="{37CF77F4-202C-4698-B92C-B8DECFB42A00}" destId="{568F1C5D-0884-4B26-8BE2-53552A1691FD}" srcOrd="0" destOrd="0" presId="urn:microsoft.com/office/officeart/2005/8/layout/hierarchy1"/>
    <dgm:cxn modelId="{76926A1A-1305-4D3B-BFA4-3062E7E9DC24}" type="presParOf" srcId="{37CF77F4-202C-4698-B92C-B8DECFB42A00}" destId="{9628A36B-8682-4405-8218-0E439D20E9F1}" srcOrd="1" destOrd="0" presId="urn:microsoft.com/office/officeart/2005/8/layout/hierarchy1"/>
    <dgm:cxn modelId="{977A0787-50C6-4092-A1CE-518FB0F86B07}" type="presParOf" srcId="{7FC1142B-276A-43E0-913E-A734F10E124F}" destId="{261A9B9B-CA4E-4349-8E9B-00806AD281E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86DE40-A502-42FC-BEA0-5BDE9D50EDC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kumimoji="1" lang="ja-JP" altLang="en-US"/>
        </a:p>
      </dgm:t>
    </dgm:pt>
    <dgm:pt modelId="{1C791281-7501-4A99-B360-E0A1CC5B11AD}">
      <dgm:prSet phldrT="[テキスト]" custT="1"/>
      <dgm:spPr>
        <a:xfrm>
          <a:off x="558653" y="135064"/>
          <a:ext cx="922581" cy="461290"/>
        </a:xfrm>
        <a:prstGeom prst="rect">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kumimoji="1" lang="en-US" altLang="ja-JP" sz="2000">
              <a:solidFill>
                <a:sysClr val="window" lastClr="FFFFFF"/>
              </a:solidFill>
              <a:latin typeface="メイリオ"/>
              <a:ea typeface="メイリオ"/>
              <a:cs typeface="+mn-cs"/>
            </a:rPr>
            <a:t>X</a:t>
          </a:r>
          <a:r>
            <a:rPr kumimoji="1" lang="ja-JP" altLang="en-US" sz="1600">
              <a:solidFill>
                <a:sysClr val="window" lastClr="FFFFFF"/>
              </a:solidFill>
              <a:latin typeface="メイリオ"/>
              <a:ea typeface="メイリオ"/>
              <a:cs typeface="+mn-cs"/>
            </a:rPr>
            <a:t>支店</a:t>
          </a:r>
        </a:p>
      </dgm:t>
    </dgm:pt>
    <dgm:pt modelId="{C9FEB0F3-B59A-4FD4-98FF-68A71F22C46D}" type="parTrans" cxnId="{01420EC8-932F-4282-9999-D8D6A510FA3A}">
      <dgm:prSet/>
      <dgm:spPr/>
      <dgm:t>
        <a:bodyPr/>
        <a:lstStyle/>
        <a:p>
          <a:endParaRPr kumimoji="1" lang="ja-JP" altLang="en-US" sz="2000"/>
        </a:p>
      </dgm:t>
    </dgm:pt>
    <dgm:pt modelId="{E33B4249-B36B-4020-9398-B413CB8138E1}" type="sibTrans" cxnId="{01420EC8-932F-4282-9999-D8D6A510FA3A}">
      <dgm:prSet/>
      <dgm:spPr/>
      <dgm:t>
        <a:bodyPr/>
        <a:lstStyle/>
        <a:p>
          <a:endParaRPr kumimoji="1" lang="ja-JP" altLang="en-US" sz="2000"/>
        </a:p>
      </dgm:t>
    </dgm:pt>
    <dgm:pt modelId="{95B2F0D8-5098-48C1-B108-47779123CE55}">
      <dgm:prSet phldrT="[テキスト]" custT="1"/>
      <dgm:spPr>
        <a:xfrm>
          <a:off x="491" y="790097"/>
          <a:ext cx="922581" cy="461290"/>
        </a:xfrm>
        <a:prstGeom prst="rect">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kumimoji="1" lang="en-US" altLang="ja-JP" sz="2000">
              <a:solidFill>
                <a:sysClr val="window" lastClr="FFFFFF"/>
              </a:solidFill>
              <a:latin typeface="メイリオ"/>
              <a:ea typeface="メイリオ"/>
              <a:cs typeface="+mn-cs"/>
            </a:rPr>
            <a:t>a</a:t>
          </a:r>
          <a:r>
            <a:rPr kumimoji="1" lang="ja-JP" altLang="en-US" sz="1600">
              <a:solidFill>
                <a:sysClr val="window" lastClr="FFFFFF"/>
              </a:solidFill>
              <a:latin typeface="メイリオ"/>
              <a:ea typeface="メイリオ"/>
              <a:cs typeface="+mn-cs"/>
            </a:rPr>
            <a:t>部門</a:t>
          </a:r>
        </a:p>
      </dgm:t>
    </dgm:pt>
    <dgm:pt modelId="{70935DD7-9341-414B-97C7-505719E5BCD0}" type="parTrans" cxnId="{96C8CE33-D7E3-4185-A146-AB070FB3C4A2}">
      <dgm:prSet/>
      <dgm:spPr>
        <a:xfrm>
          <a:off x="461782" y="596354"/>
          <a:ext cx="558161" cy="193742"/>
        </a:xfrm>
        <a:custGeom>
          <a:avLst/>
          <a:gdLst/>
          <a:ahLst/>
          <a:cxnLst/>
          <a:rect l="0" t="0" r="0" b="0"/>
          <a:pathLst>
            <a:path>
              <a:moveTo>
                <a:pt x="558161" y="0"/>
              </a:moveTo>
              <a:lnTo>
                <a:pt x="558161" y="96871"/>
              </a:lnTo>
              <a:lnTo>
                <a:pt x="0" y="96871"/>
              </a:lnTo>
              <a:lnTo>
                <a:pt x="0" y="193742"/>
              </a:lnTo>
            </a:path>
          </a:pathLst>
        </a:custGeom>
        <a:noFill/>
        <a:ln w="25400" cap="flat" cmpd="sng" algn="ctr">
          <a:solidFill>
            <a:srgbClr val="F9BE00">
              <a:shade val="60000"/>
              <a:hueOff val="0"/>
              <a:satOff val="0"/>
              <a:lumOff val="0"/>
              <a:alphaOff val="0"/>
            </a:srgbClr>
          </a:solidFill>
          <a:prstDash val="solid"/>
        </a:ln>
        <a:effectLst/>
      </dgm:spPr>
      <dgm:t>
        <a:bodyPr/>
        <a:lstStyle/>
        <a:p>
          <a:endParaRPr kumimoji="1" lang="ja-JP" altLang="en-US" sz="2000"/>
        </a:p>
      </dgm:t>
    </dgm:pt>
    <dgm:pt modelId="{2345F9AC-FD70-473E-BAD8-966A3BDF3914}" type="sibTrans" cxnId="{96C8CE33-D7E3-4185-A146-AB070FB3C4A2}">
      <dgm:prSet/>
      <dgm:spPr/>
      <dgm:t>
        <a:bodyPr/>
        <a:lstStyle/>
        <a:p>
          <a:endParaRPr kumimoji="1" lang="ja-JP" altLang="en-US" sz="2000"/>
        </a:p>
      </dgm:t>
    </dgm:pt>
    <dgm:pt modelId="{4060AA54-62FA-4FCC-8548-5A8562EFBA23}">
      <dgm:prSet phldrT="[テキスト]" custT="1"/>
      <dgm:spPr>
        <a:xfrm>
          <a:off x="1116815" y="790097"/>
          <a:ext cx="922581" cy="461290"/>
        </a:xfrm>
        <a:prstGeom prst="rect">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kumimoji="1" lang="en-US" altLang="ja-JP" sz="2000">
              <a:solidFill>
                <a:sysClr val="window" lastClr="FFFFFF"/>
              </a:solidFill>
              <a:latin typeface="メイリオ"/>
              <a:ea typeface="メイリオ"/>
              <a:cs typeface="+mn-cs"/>
            </a:rPr>
            <a:t>b</a:t>
          </a:r>
          <a:r>
            <a:rPr kumimoji="1" lang="ja-JP" altLang="en-US" sz="1600">
              <a:solidFill>
                <a:sysClr val="window" lastClr="FFFFFF"/>
              </a:solidFill>
              <a:latin typeface="メイリオ"/>
              <a:ea typeface="メイリオ"/>
              <a:cs typeface="+mn-cs"/>
            </a:rPr>
            <a:t>部門</a:t>
          </a:r>
        </a:p>
      </dgm:t>
    </dgm:pt>
    <dgm:pt modelId="{E62530BC-B8F1-4313-9050-48531D4F9AC2}" type="parTrans" cxnId="{3674D45E-458E-4362-9196-BD695096F728}">
      <dgm:prSet/>
      <dgm:spPr>
        <a:xfrm>
          <a:off x="1019944" y="596354"/>
          <a:ext cx="558161" cy="193742"/>
        </a:xfrm>
        <a:custGeom>
          <a:avLst/>
          <a:gdLst/>
          <a:ahLst/>
          <a:cxnLst/>
          <a:rect l="0" t="0" r="0" b="0"/>
          <a:pathLst>
            <a:path>
              <a:moveTo>
                <a:pt x="0" y="0"/>
              </a:moveTo>
              <a:lnTo>
                <a:pt x="0" y="96871"/>
              </a:lnTo>
              <a:lnTo>
                <a:pt x="558161" y="96871"/>
              </a:lnTo>
              <a:lnTo>
                <a:pt x="558161" y="193742"/>
              </a:lnTo>
            </a:path>
          </a:pathLst>
        </a:custGeom>
        <a:noFill/>
        <a:ln w="25400" cap="flat" cmpd="sng" algn="ctr">
          <a:solidFill>
            <a:srgbClr val="F9BE00">
              <a:shade val="60000"/>
              <a:hueOff val="0"/>
              <a:satOff val="0"/>
              <a:lumOff val="0"/>
              <a:alphaOff val="0"/>
            </a:srgbClr>
          </a:solidFill>
          <a:prstDash val="solid"/>
        </a:ln>
        <a:effectLst/>
      </dgm:spPr>
      <dgm:t>
        <a:bodyPr/>
        <a:lstStyle/>
        <a:p>
          <a:endParaRPr kumimoji="1" lang="ja-JP" altLang="en-US" sz="2000"/>
        </a:p>
      </dgm:t>
    </dgm:pt>
    <dgm:pt modelId="{C8D5E48B-AE2D-4366-9D73-AA51DB5BD519}" type="sibTrans" cxnId="{3674D45E-458E-4362-9196-BD695096F728}">
      <dgm:prSet/>
      <dgm:spPr/>
      <dgm:t>
        <a:bodyPr/>
        <a:lstStyle/>
        <a:p>
          <a:endParaRPr kumimoji="1" lang="ja-JP" altLang="en-US" sz="2000"/>
        </a:p>
      </dgm:t>
    </dgm:pt>
    <dgm:pt modelId="{29CD8B7D-8F3E-4DAA-9AD1-A0DD07A9DA31}" type="pres">
      <dgm:prSet presAssocID="{BC86DE40-A502-42FC-BEA0-5BDE9D50EDC4}" presName="hierChild1" presStyleCnt="0">
        <dgm:presLayoutVars>
          <dgm:orgChart val="1"/>
          <dgm:chPref val="1"/>
          <dgm:dir/>
          <dgm:animOne val="branch"/>
          <dgm:animLvl val="lvl"/>
          <dgm:resizeHandles/>
        </dgm:presLayoutVars>
      </dgm:prSet>
      <dgm:spPr/>
    </dgm:pt>
    <dgm:pt modelId="{4D63BCC5-E3C6-43CB-A4B0-970E2FE64835}" type="pres">
      <dgm:prSet presAssocID="{1C791281-7501-4A99-B360-E0A1CC5B11AD}" presName="hierRoot1" presStyleCnt="0">
        <dgm:presLayoutVars>
          <dgm:hierBranch val="init"/>
        </dgm:presLayoutVars>
      </dgm:prSet>
      <dgm:spPr/>
    </dgm:pt>
    <dgm:pt modelId="{3CC01BD4-34F0-4034-B530-894C3BB39056}" type="pres">
      <dgm:prSet presAssocID="{1C791281-7501-4A99-B360-E0A1CC5B11AD}" presName="rootComposite1" presStyleCnt="0"/>
      <dgm:spPr/>
    </dgm:pt>
    <dgm:pt modelId="{D24F6C61-8F09-4A86-9838-4778651A3473}" type="pres">
      <dgm:prSet presAssocID="{1C791281-7501-4A99-B360-E0A1CC5B11AD}" presName="rootText1" presStyleLbl="node0" presStyleIdx="0" presStyleCnt="1">
        <dgm:presLayoutVars>
          <dgm:chPref val="3"/>
        </dgm:presLayoutVars>
      </dgm:prSet>
      <dgm:spPr/>
    </dgm:pt>
    <dgm:pt modelId="{EF0E1CBF-CAC7-41C4-925F-5CA45E9C9E10}" type="pres">
      <dgm:prSet presAssocID="{1C791281-7501-4A99-B360-E0A1CC5B11AD}" presName="rootConnector1" presStyleLbl="node1" presStyleIdx="0" presStyleCnt="0"/>
      <dgm:spPr/>
    </dgm:pt>
    <dgm:pt modelId="{9B548B69-9D78-48E2-8442-A859AFCB5712}" type="pres">
      <dgm:prSet presAssocID="{1C791281-7501-4A99-B360-E0A1CC5B11AD}" presName="hierChild2" presStyleCnt="0"/>
      <dgm:spPr/>
    </dgm:pt>
    <dgm:pt modelId="{08E3DCB3-7ABF-4326-9DFE-7F7FFDA79909}" type="pres">
      <dgm:prSet presAssocID="{70935DD7-9341-414B-97C7-505719E5BCD0}" presName="Name37" presStyleLbl="parChTrans1D2" presStyleIdx="0" presStyleCnt="2"/>
      <dgm:spPr/>
    </dgm:pt>
    <dgm:pt modelId="{6133AE45-9B07-4666-BC80-3291288090C1}" type="pres">
      <dgm:prSet presAssocID="{95B2F0D8-5098-48C1-B108-47779123CE55}" presName="hierRoot2" presStyleCnt="0">
        <dgm:presLayoutVars>
          <dgm:hierBranch val="init"/>
        </dgm:presLayoutVars>
      </dgm:prSet>
      <dgm:spPr/>
    </dgm:pt>
    <dgm:pt modelId="{CB2E8238-9572-43E5-858D-BC87F1500F2F}" type="pres">
      <dgm:prSet presAssocID="{95B2F0D8-5098-48C1-B108-47779123CE55}" presName="rootComposite" presStyleCnt="0"/>
      <dgm:spPr/>
    </dgm:pt>
    <dgm:pt modelId="{E40FADF6-A242-400A-AFBC-516C623300B6}" type="pres">
      <dgm:prSet presAssocID="{95B2F0D8-5098-48C1-B108-47779123CE55}" presName="rootText" presStyleLbl="node2" presStyleIdx="0" presStyleCnt="2">
        <dgm:presLayoutVars>
          <dgm:chPref val="3"/>
        </dgm:presLayoutVars>
      </dgm:prSet>
      <dgm:spPr/>
    </dgm:pt>
    <dgm:pt modelId="{06D13775-937E-44EA-AC67-368E03230AB2}" type="pres">
      <dgm:prSet presAssocID="{95B2F0D8-5098-48C1-B108-47779123CE55}" presName="rootConnector" presStyleLbl="node2" presStyleIdx="0" presStyleCnt="2"/>
      <dgm:spPr/>
    </dgm:pt>
    <dgm:pt modelId="{6EEC2D8E-F157-4D89-93C8-2832D44608C7}" type="pres">
      <dgm:prSet presAssocID="{95B2F0D8-5098-48C1-B108-47779123CE55}" presName="hierChild4" presStyleCnt="0"/>
      <dgm:spPr/>
    </dgm:pt>
    <dgm:pt modelId="{48250158-AB9C-4926-BD6A-6D10D6D35603}" type="pres">
      <dgm:prSet presAssocID="{95B2F0D8-5098-48C1-B108-47779123CE55}" presName="hierChild5" presStyleCnt="0"/>
      <dgm:spPr/>
    </dgm:pt>
    <dgm:pt modelId="{3F7FA1F9-AB59-45F0-8A69-6F96DD507F84}" type="pres">
      <dgm:prSet presAssocID="{E62530BC-B8F1-4313-9050-48531D4F9AC2}" presName="Name37" presStyleLbl="parChTrans1D2" presStyleIdx="1" presStyleCnt="2"/>
      <dgm:spPr/>
    </dgm:pt>
    <dgm:pt modelId="{22EF32F6-7D60-44D2-BC82-4E7B1FE88EDB}" type="pres">
      <dgm:prSet presAssocID="{4060AA54-62FA-4FCC-8548-5A8562EFBA23}" presName="hierRoot2" presStyleCnt="0">
        <dgm:presLayoutVars>
          <dgm:hierBranch val="init"/>
        </dgm:presLayoutVars>
      </dgm:prSet>
      <dgm:spPr/>
    </dgm:pt>
    <dgm:pt modelId="{B5A7C776-1F5E-4D3B-A136-7839B62EFBC8}" type="pres">
      <dgm:prSet presAssocID="{4060AA54-62FA-4FCC-8548-5A8562EFBA23}" presName="rootComposite" presStyleCnt="0"/>
      <dgm:spPr/>
    </dgm:pt>
    <dgm:pt modelId="{56BB483C-FE80-4B29-943A-5F2C36FC2701}" type="pres">
      <dgm:prSet presAssocID="{4060AA54-62FA-4FCC-8548-5A8562EFBA23}" presName="rootText" presStyleLbl="node2" presStyleIdx="1" presStyleCnt="2">
        <dgm:presLayoutVars>
          <dgm:chPref val="3"/>
        </dgm:presLayoutVars>
      </dgm:prSet>
      <dgm:spPr/>
    </dgm:pt>
    <dgm:pt modelId="{F8BB72B4-F412-4E32-9DB9-0E83BAC56EF5}" type="pres">
      <dgm:prSet presAssocID="{4060AA54-62FA-4FCC-8548-5A8562EFBA23}" presName="rootConnector" presStyleLbl="node2" presStyleIdx="1" presStyleCnt="2"/>
      <dgm:spPr/>
    </dgm:pt>
    <dgm:pt modelId="{E10B914E-FE00-43C4-A050-9E1F4FC6782E}" type="pres">
      <dgm:prSet presAssocID="{4060AA54-62FA-4FCC-8548-5A8562EFBA23}" presName="hierChild4" presStyleCnt="0"/>
      <dgm:spPr/>
    </dgm:pt>
    <dgm:pt modelId="{C3EB7B96-5F38-4D5E-ABEA-B9FE9D8B006B}" type="pres">
      <dgm:prSet presAssocID="{4060AA54-62FA-4FCC-8548-5A8562EFBA23}" presName="hierChild5" presStyleCnt="0"/>
      <dgm:spPr/>
    </dgm:pt>
    <dgm:pt modelId="{8529E261-0441-4204-8D1E-2A657C1150A9}" type="pres">
      <dgm:prSet presAssocID="{1C791281-7501-4A99-B360-E0A1CC5B11AD}" presName="hierChild3" presStyleCnt="0"/>
      <dgm:spPr/>
    </dgm:pt>
  </dgm:ptLst>
  <dgm:cxnLst>
    <dgm:cxn modelId="{9E8E4E1F-D833-4DAA-B531-DB741306D92B}" type="presOf" srcId="{95B2F0D8-5098-48C1-B108-47779123CE55}" destId="{06D13775-937E-44EA-AC67-368E03230AB2}" srcOrd="1" destOrd="0" presId="urn:microsoft.com/office/officeart/2005/8/layout/orgChart1"/>
    <dgm:cxn modelId="{96C8CE33-D7E3-4185-A146-AB070FB3C4A2}" srcId="{1C791281-7501-4A99-B360-E0A1CC5B11AD}" destId="{95B2F0D8-5098-48C1-B108-47779123CE55}" srcOrd="0" destOrd="0" parTransId="{70935DD7-9341-414B-97C7-505719E5BCD0}" sibTransId="{2345F9AC-FD70-473E-BAD8-966A3BDF3914}"/>
    <dgm:cxn modelId="{F3FD4F3F-695F-4087-88C6-D50A78550032}" type="presOf" srcId="{4060AA54-62FA-4FCC-8548-5A8562EFBA23}" destId="{56BB483C-FE80-4B29-943A-5F2C36FC2701}" srcOrd="0" destOrd="0" presId="urn:microsoft.com/office/officeart/2005/8/layout/orgChart1"/>
    <dgm:cxn modelId="{3674D45E-458E-4362-9196-BD695096F728}" srcId="{1C791281-7501-4A99-B360-E0A1CC5B11AD}" destId="{4060AA54-62FA-4FCC-8548-5A8562EFBA23}" srcOrd="1" destOrd="0" parTransId="{E62530BC-B8F1-4313-9050-48531D4F9AC2}" sibTransId="{C8D5E48B-AE2D-4366-9D73-AA51DB5BD519}"/>
    <dgm:cxn modelId="{35988A42-A2D0-401D-8E1F-153C36473C4E}" type="presOf" srcId="{70935DD7-9341-414B-97C7-505719E5BCD0}" destId="{08E3DCB3-7ABF-4326-9DFE-7F7FFDA79909}" srcOrd="0" destOrd="0" presId="urn:microsoft.com/office/officeart/2005/8/layout/orgChart1"/>
    <dgm:cxn modelId="{BA5BF496-6FAD-454E-AEE7-EB444335B018}" type="presOf" srcId="{95B2F0D8-5098-48C1-B108-47779123CE55}" destId="{E40FADF6-A242-400A-AFBC-516C623300B6}" srcOrd="0" destOrd="0" presId="urn:microsoft.com/office/officeart/2005/8/layout/orgChart1"/>
    <dgm:cxn modelId="{B6BB80BB-BF71-4F4E-900B-B95A399A6954}" type="presOf" srcId="{1C791281-7501-4A99-B360-E0A1CC5B11AD}" destId="{D24F6C61-8F09-4A86-9838-4778651A3473}" srcOrd="0" destOrd="0" presId="urn:microsoft.com/office/officeart/2005/8/layout/orgChart1"/>
    <dgm:cxn modelId="{0BA7A4C4-28B6-47D6-BDFF-656B81527B13}" type="presOf" srcId="{E62530BC-B8F1-4313-9050-48531D4F9AC2}" destId="{3F7FA1F9-AB59-45F0-8A69-6F96DD507F84}" srcOrd="0" destOrd="0" presId="urn:microsoft.com/office/officeart/2005/8/layout/orgChart1"/>
    <dgm:cxn modelId="{01420EC8-932F-4282-9999-D8D6A510FA3A}" srcId="{BC86DE40-A502-42FC-BEA0-5BDE9D50EDC4}" destId="{1C791281-7501-4A99-B360-E0A1CC5B11AD}" srcOrd="0" destOrd="0" parTransId="{C9FEB0F3-B59A-4FD4-98FF-68A71F22C46D}" sibTransId="{E33B4249-B36B-4020-9398-B413CB8138E1}"/>
    <dgm:cxn modelId="{F69BEED4-FB9D-4BC4-84EB-B41AD6C21C16}" type="presOf" srcId="{4060AA54-62FA-4FCC-8548-5A8562EFBA23}" destId="{F8BB72B4-F412-4E32-9DB9-0E83BAC56EF5}" srcOrd="1" destOrd="0" presId="urn:microsoft.com/office/officeart/2005/8/layout/orgChart1"/>
    <dgm:cxn modelId="{5ACB41D9-C7F6-4C82-97C3-1C9534DCA0C6}" type="presOf" srcId="{BC86DE40-A502-42FC-BEA0-5BDE9D50EDC4}" destId="{29CD8B7D-8F3E-4DAA-9AD1-A0DD07A9DA31}" srcOrd="0" destOrd="0" presId="urn:microsoft.com/office/officeart/2005/8/layout/orgChart1"/>
    <dgm:cxn modelId="{CEA4E2EB-FA10-4562-9754-72B4F29649EF}" type="presOf" srcId="{1C791281-7501-4A99-B360-E0A1CC5B11AD}" destId="{EF0E1CBF-CAC7-41C4-925F-5CA45E9C9E10}" srcOrd="1" destOrd="0" presId="urn:microsoft.com/office/officeart/2005/8/layout/orgChart1"/>
    <dgm:cxn modelId="{FCE42F6F-3A32-49F6-97D8-AD7BB8BCFDF8}" type="presParOf" srcId="{29CD8B7D-8F3E-4DAA-9AD1-A0DD07A9DA31}" destId="{4D63BCC5-E3C6-43CB-A4B0-970E2FE64835}" srcOrd="0" destOrd="0" presId="urn:microsoft.com/office/officeart/2005/8/layout/orgChart1"/>
    <dgm:cxn modelId="{A83BE974-841F-49B5-8F54-6377530482AB}" type="presParOf" srcId="{4D63BCC5-E3C6-43CB-A4B0-970E2FE64835}" destId="{3CC01BD4-34F0-4034-B530-894C3BB39056}" srcOrd="0" destOrd="0" presId="urn:microsoft.com/office/officeart/2005/8/layout/orgChart1"/>
    <dgm:cxn modelId="{D371DB14-263F-4D5A-9345-8816C8E96FC6}" type="presParOf" srcId="{3CC01BD4-34F0-4034-B530-894C3BB39056}" destId="{D24F6C61-8F09-4A86-9838-4778651A3473}" srcOrd="0" destOrd="0" presId="urn:microsoft.com/office/officeart/2005/8/layout/orgChart1"/>
    <dgm:cxn modelId="{DA76E154-050A-4378-9F17-6923218367C8}" type="presParOf" srcId="{3CC01BD4-34F0-4034-B530-894C3BB39056}" destId="{EF0E1CBF-CAC7-41C4-925F-5CA45E9C9E10}" srcOrd="1" destOrd="0" presId="urn:microsoft.com/office/officeart/2005/8/layout/orgChart1"/>
    <dgm:cxn modelId="{42D1E45B-6728-4DC2-8D11-0F6C713E78D2}" type="presParOf" srcId="{4D63BCC5-E3C6-43CB-A4B0-970E2FE64835}" destId="{9B548B69-9D78-48E2-8442-A859AFCB5712}" srcOrd="1" destOrd="0" presId="urn:microsoft.com/office/officeart/2005/8/layout/orgChart1"/>
    <dgm:cxn modelId="{46060E61-EFC8-41EC-8FAD-7B14465DFD88}" type="presParOf" srcId="{9B548B69-9D78-48E2-8442-A859AFCB5712}" destId="{08E3DCB3-7ABF-4326-9DFE-7F7FFDA79909}" srcOrd="0" destOrd="0" presId="urn:microsoft.com/office/officeart/2005/8/layout/orgChart1"/>
    <dgm:cxn modelId="{F1B74421-2463-4AF3-B77D-FF797207EC03}" type="presParOf" srcId="{9B548B69-9D78-48E2-8442-A859AFCB5712}" destId="{6133AE45-9B07-4666-BC80-3291288090C1}" srcOrd="1" destOrd="0" presId="urn:microsoft.com/office/officeart/2005/8/layout/orgChart1"/>
    <dgm:cxn modelId="{4968F7BC-BDF3-41AC-BDF2-2DE180CB522B}" type="presParOf" srcId="{6133AE45-9B07-4666-BC80-3291288090C1}" destId="{CB2E8238-9572-43E5-858D-BC87F1500F2F}" srcOrd="0" destOrd="0" presId="urn:microsoft.com/office/officeart/2005/8/layout/orgChart1"/>
    <dgm:cxn modelId="{26A37547-8729-42CD-813A-F6BF53770FA3}" type="presParOf" srcId="{CB2E8238-9572-43E5-858D-BC87F1500F2F}" destId="{E40FADF6-A242-400A-AFBC-516C623300B6}" srcOrd="0" destOrd="0" presId="urn:microsoft.com/office/officeart/2005/8/layout/orgChart1"/>
    <dgm:cxn modelId="{96DEC446-3506-4D3B-8759-08115EE7E7A0}" type="presParOf" srcId="{CB2E8238-9572-43E5-858D-BC87F1500F2F}" destId="{06D13775-937E-44EA-AC67-368E03230AB2}" srcOrd="1" destOrd="0" presId="urn:microsoft.com/office/officeart/2005/8/layout/orgChart1"/>
    <dgm:cxn modelId="{93956A42-831E-4D00-B40B-A8FA45B7B21F}" type="presParOf" srcId="{6133AE45-9B07-4666-BC80-3291288090C1}" destId="{6EEC2D8E-F157-4D89-93C8-2832D44608C7}" srcOrd="1" destOrd="0" presId="urn:microsoft.com/office/officeart/2005/8/layout/orgChart1"/>
    <dgm:cxn modelId="{47ECE327-6FEB-49CB-A939-EE5836C26065}" type="presParOf" srcId="{6133AE45-9B07-4666-BC80-3291288090C1}" destId="{48250158-AB9C-4926-BD6A-6D10D6D35603}" srcOrd="2" destOrd="0" presId="urn:microsoft.com/office/officeart/2005/8/layout/orgChart1"/>
    <dgm:cxn modelId="{AE6EDF00-8692-45F7-931E-4486F4B23773}" type="presParOf" srcId="{9B548B69-9D78-48E2-8442-A859AFCB5712}" destId="{3F7FA1F9-AB59-45F0-8A69-6F96DD507F84}" srcOrd="2" destOrd="0" presId="urn:microsoft.com/office/officeart/2005/8/layout/orgChart1"/>
    <dgm:cxn modelId="{D50C0354-CE9D-4EB8-9422-F93EAA508D6C}" type="presParOf" srcId="{9B548B69-9D78-48E2-8442-A859AFCB5712}" destId="{22EF32F6-7D60-44D2-BC82-4E7B1FE88EDB}" srcOrd="3" destOrd="0" presId="urn:microsoft.com/office/officeart/2005/8/layout/orgChart1"/>
    <dgm:cxn modelId="{00B430DD-C4A1-4413-BC50-2EF1FCC6FE02}" type="presParOf" srcId="{22EF32F6-7D60-44D2-BC82-4E7B1FE88EDB}" destId="{B5A7C776-1F5E-4D3B-A136-7839B62EFBC8}" srcOrd="0" destOrd="0" presId="urn:microsoft.com/office/officeart/2005/8/layout/orgChart1"/>
    <dgm:cxn modelId="{7EAEAB30-63D7-47D0-A578-973CE869C606}" type="presParOf" srcId="{B5A7C776-1F5E-4D3B-A136-7839B62EFBC8}" destId="{56BB483C-FE80-4B29-943A-5F2C36FC2701}" srcOrd="0" destOrd="0" presId="urn:microsoft.com/office/officeart/2005/8/layout/orgChart1"/>
    <dgm:cxn modelId="{C0D40DDD-E5AD-4B24-8819-BFF4EEE7AEE6}" type="presParOf" srcId="{B5A7C776-1F5E-4D3B-A136-7839B62EFBC8}" destId="{F8BB72B4-F412-4E32-9DB9-0E83BAC56EF5}" srcOrd="1" destOrd="0" presId="urn:microsoft.com/office/officeart/2005/8/layout/orgChart1"/>
    <dgm:cxn modelId="{0BEAFB29-75AD-4132-AC39-7ADBEFE44843}" type="presParOf" srcId="{22EF32F6-7D60-44D2-BC82-4E7B1FE88EDB}" destId="{E10B914E-FE00-43C4-A050-9E1F4FC6782E}" srcOrd="1" destOrd="0" presId="urn:microsoft.com/office/officeart/2005/8/layout/orgChart1"/>
    <dgm:cxn modelId="{A105BB86-7047-43D9-9C0F-28F2E47322B9}" type="presParOf" srcId="{22EF32F6-7D60-44D2-BC82-4E7B1FE88EDB}" destId="{C3EB7B96-5F38-4D5E-ABEA-B9FE9D8B006B}" srcOrd="2" destOrd="0" presId="urn:microsoft.com/office/officeart/2005/8/layout/orgChart1"/>
    <dgm:cxn modelId="{97A91E2A-D487-43C9-AC2E-EBD405A527B4}" type="presParOf" srcId="{4D63BCC5-E3C6-43CB-A4B0-970E2FE64835}" destId="{8529E261-0441-4204-8D1E-2A657C1150A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86DE40-A502-42FC-BEA0-5BDE9D50EDC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kumimoji="1" lang="ja-JP" altLang="en-US"/>
        </a:p>
      </dgm:t>
    </dgm:pt>
    <dgm:pt modelId="{1C791281-7501-4A99-B360-E0A1CC5B11AD}">
      <dgm:prSet phldrT="[テキスト]" custT="1"/>
      <dgm:spPr>
        <a:xfrm>
          <a:off x="558653" y="135064"/>
          <a:ext cx="922581" cy="461290"/>
        </a:xfrm>
        <a:prstGeom prst="rect">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kumimoji="1" lang="en-US" altLang="ja-JP" sz="2000" b="0">
              <a:solidFill>
                <a:sysClr val="window" lastClr="FFFFFF"/>
              </a:solidFill>
              <a:latin typeface="メイリオ"/>
              <a:ea typeface="メイリオ"/>
              <a:cs typeface="+mn-cs"/>
            </a:rPr>
            <a:t>X’</a:t>
          </a:r>
          <a:r>
            <a:rPr kumimoji="1" lang="ja-JP" altLang="en-US" sz="1600">
              <a:solidFill>
                <a:sysClr val="window" lastClr="FFFFFF"/>
              </a:solidFill>
              <a:latin typeface="メイリオ"/>
              <a:ea typeface="メイリオ"/>
              <a:cs typeface="+mn-cs"/>
            </a:rPr>
            <a:t>支店</a:t>
          </a:r>
        </a:p>
      </dgm:t>
    </dgm:pt>
    <dgm:pt modelId="{C9FEB0F3-B59A-4FD4-98FF-68A71F22C46D}" type="parTrans" cxnId="{01420EC8-932F-4282-9999-D8D6A510FA3A}">
      <dgm:prSet/>
      <dgm:spPr/>
      <dgm:t>
        <a:bodyPr/>
        <a:lstStyle/>
        <a:p>
          <a:endParaRPr kumimoji="1" lang="ja-JP" altLang="en-US" sz="2000"/>
        </a:p>
      </dgm:t>
    </dgm:pt>
    <dgm:pt modelId="{E33B4249-B36B-4020-9398-B413CB8138E1}" type="sibTrans" cxnId="{01420EC8-932F-4282-9999-D8D6A510FA3A}">
      <dgm:prSet/>
      <dgm:spPr/>
      <dgm:t>
        <a:bodyPr/>
        <a:lstStyle/>
        <a:p>
          <a:endParaRPr kumimoji="1" lang="ja-JP" altLang="en-US" sz="2000"/>
        </a:p>
      </dgm:t>
    </dgm:pt>
    <dgm:pt modelId="{95B2F0D8-5098-48C1-B108-47779123CE55}">
      <dgm:prSet phldrT="[テキスト]" custT="1"/>
      <dgm:spPr>
        <a:xfrm>
          <a:off x="491" y="790097"/>
          <a:ext cx="922581" cy="461290"/>
        </a:xfrm>
        <a:prstGeom prst="rect">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kumimoji="1" lang="en-US" altLang="ja-JP" sz="2400" b="1">
              <a:solidFill>
                <a:srgbClr val="EE5500"/>
              </a:solidFill>
              <a:latin typeface="メイリオ"/>
              <a:ea typeface="メイリオ"/>
              <a:cs typeface="+mn-cs"/>
            </a:rPr>
            <a:t>ab</a:t>
          </a:r>
          <a:r>
            <a:rPr kumimoji="1" lang="ja-JP" altLang="en-US" sz="1600" b="1">
              <a:solidFill>
                <a:srgbClr val="EE5500"/>
              </a:solidFill>
              <a:latin typeface="メイリオ"/>
              <a:ea typeface="メイリオ"/>
              <a:cs typeface="+mn-cs"/>
            </a:rPr>
            <a:t>部門</a:t>
          </a:r>
        </a:p>
      </dgm:t>
    </dgm:pt>
    <dgm:pt modelId="{70935DD7-9341-414B-97C7-505719E5BCD0}" type="parTrans" cxnId="{96C8CE33-D7E3-4185-A146-AB070FB3C4A2}">
      <dgm:prSet/>
      <dgm:spPr>
        <a:xfrm>
          <a:off x="461782" y="596354"/>
          <a:ext cx="558161" cy="193742"/>
        </a:xfrm>
        <a:custGeom>
          <a:avLst/>
          <a:gdLst/>
          <a:ahLst/>
          <a:cxnLst/>
          <a:rect l="0" t="0" r="0" b="0"/>
          <a:pathLst>
            <a:path>
              <a:moveTo>
                <a:pt x="558161" y="0"/>
              </a:moveTo>
              <a:lnTo>
                <a:pt x="558161" y="96871"/>
              </a:lnTo>
              <a:lnTo>
                <a:pt x="0" y="96871"/>
              </a:lnTo>
              <a:lnTo>
                <a:pt x="0" y="193742"/>
              </a:lnTo>
            </a:path>
          </a:pathLst>
        </a:custGeom>
        <a:noFill/>
        <a:ln w="25400" cap="flat" cmpd="sng" algn="ctr">
          <a:solidFill>
            <a:srgbClr val="F9BE00">
              <a:shade val="60000"/>
              <a:hueOff val="0"/>
              <a:satOff val="0"/>
              <a:lumOff val="0"/>
              <a:alphaOff val="0"/>
            </a:srgbClr>
          </a:solidFill>
          <a:prstDash val="solid"/>
        </a:ln>
        <a:effectLst/>
      </dgm:spPr>
      <dgm:t>
        <a:bodyPr/>
        <a:lstStyle/>
        <a:p>
          <a:endParaRPr kumimoji="1" lang="ja-JP" altLang="en-US" sz="2000"/>
        </a:p>
      </dgm:t>
    </dgm:pt>
    <dgm:pt modelId="{2345F9AC-FD70-473E-BAD8-966A3BDF3914}" type="sibTrans" cxnId="{96C8CE33-D7E3-4185-A146-AB070FB3C4A2}">
      <dgm:prSet/>
      <dgm:spPr/>
      <dgm:t>
        <a:bodyPr/>
        <a:lstStyle/>
        <a:p>
          <a:endParaRPr kumimoji="1" lang="ja-JP" altLang="en-US" sz="2000"/>
        </a:p>
      </dgm:t>
    </dgm:pt>
    <dgm:pt modelId="{4060AA54-62FA-4FCC-8548-5A8562EFBA23}">
      <dgm:prSet phldrT="[テキスト]" custT="1"/>
      <dgm:spPr>
        <a:xfrm>
          <a:off x="1116815" y="790097"/>
          <a:ext cx="922581" cy="461290"/>
        </a:xfrm>
        <a:prstGeom prst="rect">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kumimoji="1" lang="en-US" altLang="ja-JP" sz="2000">
              <a:solidFill>
                <a:sysClr val="window" lastClr="FFFFFF"/>
              </a:solidFill>
              <a:latin typeface="メイリオ"/>
              <a:ea typeface="メイリオ"/>
              <a:cs typeface="+mn-cs"/>
            </a:rPr>
            <a:t>c</a:t>
          </a:r>
          <a:r>
            <a:rPr kumimoji="1" lang="ja-JP" altLang="en-US" sz="1600">
              <a:solidFill>
                <a:sysClr val="window" lastClr="FFFFFF"/>
              </a:solidFill>
              <a:latin typeface="メイリオ"/>
              <a:ea typeface="メイリオ"/>
              <a:cs typeface="+mn-cs"/>
            </a:rPr>
            <a:t>部門</a:t>
          </a:r>
        </a:p>
      </dgm:t>
    </dgm:pt>
    <dgm:pt modelId="{E62530BC-B8F1-4313-9050-48531D4F9AC2}" type="parTrans" cxnId="{3674D45E-458E-4362-9196-BD695096F728}">
      <dgm:prSet/>
      <dgm:spPr>
        <a:xfrm>
          <a:off x="1019944" y="596354"/>
          <a:ext cx="558161" cy="193742"/>
        </a:xfrm>
        <a:custGeom>
          <a:avLst/>
          <a:gdLst/>
          <a:ahLst/>
          <a:cxnLst/>
          <a:rect l="0" t="0" r="0" b="0"/>
          <a:pathLst>
            <a:path>
              <a:moveTo>
                <a:pt x="0" y="0"/>
              </a:moveTo>
              <a:lnTo>
                <a:pt x="0" y="96871"/>
              </a:lnTo>
              <a:lnTo>
                <a:pt x="558161" y="96871"/>
              </a:lnTo>
              <a:lnTo>
                <a:pt x="558161" y="193742"/>
              </a:lnTo>
            </a:path>
          </a:pathLst>
        </a:custGeom>
        <a:noFill/>
        <a:ln w="25400" cap="flat" cmpd="sng" algn="ctr">
          <a:solidFill>
            <a:srgbClr val="F9BE00">
              <a:shade val="60000"/>
              <a:hueOff val="0"/>
              <a:satOff val="0"/>
              <a:lumOff val="0"/>
              <a:alphaOff val="0"/>
            </a:srgbClr>
          </a:solidFill>
          <a:prstDash val="solid"/>
        </a:ln>
        <a:effectLst/>
      </dgm:spPr>
      <dgm:t>
        <a:bodyPr/>
        <a:lstStyle/>
        <a:p>
          <a:endParaRPr kumimoji="1" lang="ja-JP" altLang="en-US" sz="2000"/>
        </a:p>
      </dgm:t>
    </dgm:pt>
    <dgm:pt modelId="{C8D5E48B-AE2D-4366-9D73-AA51DB5BD519}" type="sibTrans" cxnId="{3674D45E-458E-4362-9196-BD695096F728}">
      <dgm:prSet/>
      <dgm:spPr/>
      <dgm:t>
        <a:bodyPr/>
        <a:lstStyle/>
        <a:p>
          <a:endParaRPr kumimoji="1" lang="ja-JP" altLang="en-US" sz="2000"/>
        </a:p>
      </dgm:t>
    </dgm:pt>
    <dgm:pt modelId="{29CD8B7D-8F3E-4DAA-9AD1-A0DD07A9DA31}" type="pres">
      <dgm:prSet presAssocID="{BC86DE40-A502-42FC-BEA0-5BDE9D50EDC4}" presName="hierChild1" presStyleCnt="0">
        <dgm:presLayoutVars>
          <dgm:orgChart val="1"/>
          <dgm:chPref val="1"/>
          <dgm:dir/>
          <dgm:animOne val="branch"/>
          <dgm:animLvl val="lvl"/>
          <dgm:resizeHandles/>
        </dgm:presLayoutVars>
      </dgm:prSet>
      <dgm:spPr/>
    </dgm:pt>
    <dgm:pt modelId="{4D63BCC5-E3C6-43CB-A4B0-970E2FE64835}" type="pres">
      <dgm:prSet presAssocID="{1C791281-7501-4A99-B360-E0A1CC5B11AD}" presName="hierRoot1" presStyleCnt="0">
        <dgm:presLayoutVars>
          <dgm:hierBranch val="init"/>
        </dgm:presLayoutVars>
      </dgm:prSet>
      <dgm:spPr/>
    </dgm:pt>
    <dgm:pt modelId="{3CC01BD4-34F0-4034-B530-894C3BB39056}" type="pres">
      <dgm:prSet presAssocID="{1C791281-7501-4A99-B360-E0A1CC5B11AD}" presName="rootComposite1" presStyleCnt="0"/>
      <dgm:spPr/>
    </dgm:pt>
    <dgm:pt modelId="{D24F6C61-8F09-4A86-9838-4778651A3473}" type="pres">
      <dgm:prSet presAssocID="{1C791281-7501-4A99-B360-E0A1CC5B11AD}" presName="rootText1" presStyleLbl="node0" presStyleIdx="0" presStyleCnt="1">
        <dgm:presLayoutVars>
          <dgm:chPref val="3"/>
        </dgm:presLayoutVars>
      </dgm:prSet>
      <dgm:spPr/>
    </dgm:pt>
    <dgm:pt modelId="{EF0E1CBF-CAC7-41C4-925F-5CA45E9C9E10}" type="pres">
      <dgm:prSet presAssocID="{1C791281-7501-4A99-B360-E0A1CC5B11AD}" presName="rootConnector1" presStyleLbl="node1" presStyleIdx="0" presStyleCnt="0"/>
      <dgm:spPr/>
    </dgm:pt>
    <dgm:pt modelId="{9B548B69-9D78-48E2-8442-A859AFCB5712}" type="pres">
      <dgm:prSet presAssocID="{1C791281-7501-4A99-B360-E0A1CC5B11AD}" presName="hierChild2" presStyleCnt="0"/>
      <dgm:spPr/>
    </dgm:pt>
    <dgm:pt modelId="{08E3DCB3-7ABF-4326-9DFE-7F7FFDA79909}" type="pres">
      <dgm:prSet presAssocID="{70935DD7-9341-414B-97C7-505719E5BCD0}" presName="Name37" presStyleLbl="parChTrans1D2" presStyleIdx="0" presStyleCnt="2"/>
      <dgm:spPr/>
    </dgm:pt>
    <dgm:pt modelId="{6133AE45-9B07-4666-BC80-3291288090C1}" type="pres">
      <dgm:prSet presAssocID="{95B2F0D8-5098-48C1-B108-47779123CE55}" presName="hierRoot2" presStyleCnt="0">
        <dgm:presLayoutVars>
          <dgm:hierBranch val="init"/>
        </dgm:presLayoutVars>
      </dgm:prSet>
      <dgm:spPr/>
    </dgm:pt>
    <dgm:pt modelId="{CB2E8238-9572-43E5-858D-BC87F1500F2F}" type="pres">
      <dgm:prSet presAssocID="{95B2F0D8-5098-48C1-B108-47779123CE55}" presName="rootComposite" presStyleCnt="0"/>
      <dgm:spPr/>
    </dgm:pt>
    <dgm:pt modelId="{E40FADF6-A242-400A-AFBC-516C623300B6}" type="pres">
      <dgm:prSet presAssocID="{95B2F0D8-5098-48C1-B108-47779123CE55}" presName="rootText" presStyleLbl="node2" presStyleIdx="0" presStyleCnt="2">
        <dgm:presLayoutVars>
          <dgm:chPref val="3"/>
        </dgm:presLayoutVars>
      </dgm:prSet>
      <dgm:spPr/>
    </dgm:pt>
    <dgm:pt modelId="{06D13775-937E-44EA-AC67-368E03230AB2}" type="pres">
      <dgm:prSet presAssocID="{95B2F0D8-5098-48C1-B108-47779123CE55}" presName="rootConnector" presStyleLbl="node2" presStyleIdx="0" presStyleCnt="2"/>
      <dgm:spPr/>
    </dgm:pt>
    <dgm:pt modelId="{6EEC2D8E-F157-4D89-93C8-2832D44608C7}" type="pres">
      <dgm:prSet presAssocID="{95B2F0D8-5098-48C1-B108-47779123CE55}" presName="hierChild4" presStyleCnt="0"/>
      <dgm:spPr/>
    </dgm:pt>
    <dgm:pt modelId="{48250158-AB9C-4926-BD6A-6D10D6D35603}" type="pres">
      <dgm:prSet presAssocID="{95B2F0D8-5098-48C1-B108-47779123CE55}" presName="hierChild5" presStyleCnt="0"/>
      <dgm:spPr/>
    </dgm:pt>
    <dgm:pt modelId="{3F7FA1F9-AB59-45F0-8A69-6F96DD507F84}" type="pres">
      <dgm:prSet presAssocID="{E62530BC-B8F1-4313-9050-48531D4F9AC2}" presName="Name37" presStyleLbl="parChTrans1D2" presStyleIdx="1" presStyleCnt="2"/>
      <dgm:spPr/>
    </dgm:pt>
    <dgm:pt modelId="{22EF32F6-7D60-44D2-BC82-4E7B1FE88EDB}" type="pres">
      <dgm:prSet presAssocID="{4060AA54-62FA-4FCC-8548-5A8562EFBA23}" presName="hierRoot2" presStyleCnt="0">
        <dgm:presLayoutVars>
          <dgm:hierBranch val="init"/>
        </dgm:presLayoutVars>
      </dgm:prSet>
      <dgm:spPr/>
    </dgm:pt>
    <dgm:pt modelId="{B5A7C776-1F5E-4D3B-A136-7839B62EFBC8}" type="pres">
      <dgm:prSet presAssocID="{4060AA54-62FA-4FCC-8548-5A8562EFBA23}" presName="rootComposite" presStyleCnt="0"/>
      <dgm:spPr/>
    </dgm:pt>
    <dgm:pt modelId="{56BB483C-FE80-4B29-943A-5F2C36FC2701}" type="pres">
      <dgm:prSet presAssocID="{4060AA54-62FA-4FCC-8548-5A8562EFBA23}" presName="rootText" presStyleLbl="node2" presStyleIdx="1" presStyleCnt="2">
        <dgm:presLayoutVars>
          <dgm:chPref val="3"/>
        </dgm:presLayoutVars>
      </dgm:prSet>
      <dgm:spPr/>
    </dgm:pt>
    <dgm:pt modelId="{F8BB72B4-F412-4E32-9DB9-0E83BAC56EF5}" type="pres">
      <dgm:prSet presAssocID="{4060AA54-62FA-4FCC-8548-5A8562EFBA23}" presName="rootConnector" presStyleLbl="node2" presStyleIdx="1" presStyleCnt="2"/>
      <dgm:spPr/>
    </dgm:pt>
    <dgm:pt modelId="{E10B914E-FE00-43C4-A050-9E1F4FC6782E}" type="pres">
      <dgm:prSet presAssocID="{4060AA54-62FA-4FCC-8548-5A8562EFBA23}" presName="hierChild4" presStyleCnt="0"/>
      <dgm:spPr/>
    </dgm:pt>
    <dgm:pt modelId="{C3EB7B96-5F38-4D5E-ABEA-B9FE9D8B006B}" type="pres">
      <dgm:prSet presAssocID="{4060AA54-62FA-4FCC-8548-5A8562EFBA23}" presName="hierChild5" presStyleCnt="0"/>
      <dgm:spPr/>
    </dgm:pt>
    <dgm:pt modelId="{8529E261-0441-4204-8D1E-2A657C1150A9}" type="pres">
      <dgm:prSet presAssocID="{1C791281-7501-4A99-B360-E0A1CC5B11AD}" presName="hierChild3" presStyleCnt="0"/>
      <dgm:spPr/>
    </dgm:pt>
  </dgm:ptLst>
  <dgm:cxnLst>
    <dgm:cxn modelId="{9E8E4E1F-D833-4DAA-B531-DB741306D92B}" type="presOf" srcId="{95B2F0D8-5098-48C1-B108-47779123CE55}" destId="{06D13775-937E-44EA-AC67-368E03230AB2}" srcOrd="1" destOrd="0" presId="urn:microsoft.com/office/officeart/2005/8/layout/orgChart1"/>
    <dgm:cxn modelId="{96C8CE33-D7E3-4185-A146-AB070FB3C4A2}" srcId="{1C791281-7501-4A99-B360-E0A1CC5B11AD}" destId="{95B2F0D8-5098-48C1-B108-47779123CE55}" srcOrd="0" destOrd="0" parTransId="{70935DD7-9341-414B-97C7-505719E5BCD0}" sibTransId="{2345F9AC-FD70-473E-BAD8-966A3BDF3914}"/>
    <dgm:cxn modelId="{F3FD4F3F-695F-4087-88C6-D50A78550032}" type="presOf" srcId="{4060AA54-62FA-4FCC-8548-5A8562EFBA23}" destId="{56BB483C-FE80-4B29-943A-5F2C36FC2701}" srcOrd="0" destOrd="0" presId="urn:microsoft.com/office/officeart/2005/8/layout/orgChart1"/>
    <dgm:cxn modelId="{3674D45E-458E-4362-9196-BD695096F728}" srcId="{1C791281-7501-4A99-B360-E0A1CC5B11AD}" destId="{4060AA54-62FA-4FCC-8548-5A8562EFBA23}" srcOrd="1" destOrd="0" parTransId="{E62530BC-B8F1-4313-9050-48531D4F9AC2}" sibTransId="{C8D5E48B-AE2D-4366-9D73-AA51DB5BD519}"/>
    <dgm:cxn modelId="{35988A42-A2D0-401D-8E1F-153C36473C4E}" type="presOf" srcId="{70935DD7-9341-414B-97C7-505719E5BCD0}" destId="{08E3DCB3-7ABF-4326-9DFE-7F7FFDA79909}" srcOrd="0" destOrd="0" presId="urn:microsoft.com/office/officeart/2005/8/layout/orgChart1"/>
    <dgm:cxn modelId="{BA5BF496-6FAD-454E-AEE7-EB444335B018}" type="presOf" srcId="{95B2F0D8-5098-48C1-B108-47779123CE55}" destId="{E40FADF6-A242-400A-AFBC-516C623300B6}" srcOrd="0" destOrd="0" presId="urn:microsoft.com/office/officeart/2005/8/layout/orgChart1"/>
    <dgm:cxn modelId="{B6BB80BB-BF71-4F4E-900B-B95A399A6954}" type="presOf" srcId="{1C791281-7501-4A99-B360-E0A1CC5B11AD}" destId="{D24F6C61-8F09-4A86-9838-4778651A3473}" srcOrd="0" destOrd="0" presId="urn:microsoft.com/office/officeart/2005/8/layout/orgChart1"/>
    <dgm:cxn modelId="{0BA7A4C4-28B6-47D6-BDFF-656B81527B13}" type="presOf" srcId="{E62530BC-B8F1-4313-9050-48531D4F9AC2}" destId="{3F7FA1F9-AB59-45F0-8A69-6F96DD507F84}" srcOrd="0" destOrd="0" presId="urn:microsoft.com/office/officeart/2005/8/layout/orgChart1"/>
    <dgm:cxn modelId="{01420EC8-932F-4282-9999-D8D6A510FA3A}" srcId="{BC86DE40-A502-42FC-BEA0-5BDE9D50EDC4}" destId="{1C791281-7501-4A99-B360-E0A1CC5B11AD}" srcOrd="0" destOrd="0" parTransId="{C9FEB0F3-B59A-4FD4-98FF-68A71F22C46D}" sibTransId="{E33B4249-B36B-4020-9398-B413CB8138E1}"/>
    <dgm:cxn modelId="{F69BEED4-FB9D-4BC4-84EB-B41AD6C21C16}" type="presOf" srcId="{4060AA54-62FA-4FCC-8548-5A8562EFBA23}" destId="{F8BB72B4-F412-4E32-9DB9-0E83BAC56EF5}" srcOrd="1" destOrd="0" presId="urn:microsoft.com/office/officeart/2005/8/layout/orgChart1"/>
    <dgm:cxn modelId="{5ACB41D9-C7F6-4C82-97C3-1C9534DCA0C6}" type="presOf" srcId="{BC86DE40-A502-42FC-BEA0-5BDE9D50EDC4}" destId="{29CD8B7D-8F3E-4DAA-9AD1-A0DD07A9DA31}" srcOrd="0" destOrd="0" presId="urn:microsoft.com/office/officeart/2005/8/layout/orgChart1"/>
    <dgm:cxn modelId="{CEA4E2EB-FA10-4562-9754-72B4F29649EF}" type="presOf" srcId="{1C791281-7501-4A99-B360-E0A1CC5B11AD}" destId="{EF0E1CBF-CAC7-41C4-925F-5CA45E9C9E10}" srcOrd="1" destOrd="0" presId="urn:microsoft.com/office/officeart/2005/8/layout/orgChart1"/>
    <dgm:cxn modelId="{FCE42F6F-3A32-49F6-97D8-AD7BB8BCFDF8}" type="presParOf" srcId="{29CD8B7D-8F3E-4DAA-9AD1-A0DD07A9DA31}" destId="{4D63BCC5-E3C6-43CB-A4B0-970E2FE64835}" srcOrd="0" destOrd="0" presId="urn:microsoft.com/office/officeart/2005/8/layout/orgChart1"/>
    <dgm:cxn modelId="{A83BE974-841F-49B5-8F54-6377530482AB}" type="presParOf" srcId="{4D63BCC5-E3C6-43CB-A4B0-970E2FE64835}" destId="{3CC01BD4-34F0-4034-B530-894C3BB39056}" srcOrd="0" destOrd="0" presId="urn:microsoft.com/office/officeart/2005/8/layout/orgChart1"/>
    <dgm:cxn modelId="{D371DB14-263F-4D5A-9345-8816C8E96FC6}" type="presParOf" srcId="{3CC01BD4-34F0-4034-B530-894C3BB39056}" destId="{D24F6C61-8F09-4A86-9838-4778651A3473}" srcOrd="0" destOrd="0" presId="urn:microsoft.com/office/officeart/2005/8/layout/orgChart1"/>
    <dgm:cxn modelId="{DA76E154-050A-4378-9F17-6923218367C8}" type="presParOf" srcId="{3CC01BD4-34F0-4034-B530-894C3BB39056}" destId="{EF0E1CBF-CAC7-41C4-925F-5CA45E9C9E10}" srcOrd="1" destOrd="0" presId="urn:microsoft.com/office/officeart/2005/8/layout/orgChart1"/>
    <dgm:cxn modelId="{42D1E45B-6728-4DC2-8D11-0F6C713E78D2}" type="presParOf" srcId="{4D63BCC5-E3C6-43CB-A4B0-970E2FE64835}" destId="{9B548B69-9D78-48E2-8442-A859AFCB5712}" srcOrd="1" destOrd="0" presId="urn:microsoft.com/office/officeart/2005/8/layout/orgChart1"/>
    <dgm:cxn modelId="{46060E61-EFC8-41EC-8FAD-7B14465DFD88}" type="presParOf" srcId="{9B548B69-9D78-48E2-8442-A859AFCB5712}" destId="{08E3DCB3-7ABF-4326-9DFE-7F7FFDA79909}" srcOrd="0" destOrd="0" presId="urn:microsoft.com/office/officeart/2005/8/layout/orgChart1"/>
    <dgm:cxn modelId="{F1B74421-2463-4AF3-B77D-FF797207EC03}" type="presParOf" srcId="{9B548B69-9D78-48E2-8442-A859AFCB5712}" destId="{6133AE45-9B07-4666-BC80-3291288090C1}" srcOrd="1" destOrd="0" presId="urn:microsoft.com/office/officeart/2005/8/layout/orgChart1"/>
    <dgm:cxn modelId="{4968F7BC-BDF3-41AC-BDF2-2DE180CB522B}" type="presParOf" srcId="{6133AE45-9B07-4666-BC80-3291288090C1}" destId="{CB2E8238-9572-43E5-858D-BC87F1500F2F}" srcOrd="0" destOrd="0" presId="urn:microsoft.com/office/officeart/2005/8/layout/orgChart1"/>
    <dgm:cxn modelId="{26A37547-8729-42CD-813A-F6BF53770FA3}" type="presParOf" srcId="{CB2E8238-9572-43E5-858D-BC87F1500F2F}" destId="{E40FADF6-A242-400A-AFBC-516C623300B6}" srcOrd="0" destOrd="0" presId="urn:microsoft.com/office/officeart/2005/8/layout/orgChart1"/>
    <dgm:cxn modelId="{96DEC446-3506-4D3B-8759-08115EE7E7A0}" type="presParOf" srcId="{CB2E8238-9572-43E5-858D-BC87F1500F2F}" destId="{06D13775-937E-44EA-AC67-368E03230AB2}" srcOrd="1" destOrd="0" presId="urn:microsoft.com/office/officeart/2005/8/layout/orgChart1"/>
    <dgm:cxn modelId="{93956A42-831E-4D00-B40B-A8FA45B7B21F}" type="presParOf" srcId="{6133AE45-9B07-4666-BC80-3291288090C1}" destId="{6EEC2D8E-F157-4D89-93C8-2832D44608C7}" srcOrd="1" destOrd="0" presId="urn:microsoft.com/office/officeart/2005/8/layout/orgChart1"/>
    <dgm:cxn modelId="{47ECE327-6FEB-49CB-A939-EE5836C26065}" type="presParOf" srcId="{6133AE45-9B07-4666-BC80-3291288090C1}" destId="{48250158-AB9C-4926-BD6A-6D10D6D35603}" srcOrd="2" destOrd="0" presId="urn:microsoft.com/office/officeart/2005/8/layout/orgChart1"/>
    <dgm:cxn modelId="{AE6EDF00-8692-45F7-931E-4486F4B23773}" type="presParOf" srcId="{9B548B69-9D78-48E2-8442-A859AFCB5712}" destId="{3F7FA1F9-AB59-45F0-8A69-6F96DD507F84}" srcOrd="2" destOrd="0" presId="urn:microsoft.com/office/officeart/2005/8/layout/orgChart1"/>
    <dgm:cxn modelId="{D50C0354-CE9D-4EB8-9422-F93EAA508D6C}" type="presParOf" srcId="{9B548B69-9D78-48E2-8442-A859AFCB5712}" destId="{22EF32F6-7D60-44D2-BC82-4E7B1FE88EDB}" srcOrd="3" destOrd="0" presId="urn:microsoft.com/office/officeart/2005/8/layout/orgChart1"/>
    <dgm:cxn modelId="{00B430DD-C4A1-4413-BC50-2EF1FCC6FE02}" type="presParOf" srcId="{22EF32F6-7D60-44D2-BC82-4E7B1FE88EDB}" destId="{B5A7C776-1F5E-4D3B-A136-7839B62EFBC8}" srcOrd="0" destOrd="0" presId="urn:microsoft.com/office/officeart/2005/8/layout/orgChart1"/>
    <dgm:cxn modelId="{7EAEAB30-63D7-47D0-A578-973CE869C606}" type="presParOf" srcId="{B5A7C776-1F5E-4D3B-A136-7839B62EFBC8}" destId="{56BB483C-FE80-4B29-943A-5F2C36FC2701}" srcOrd="0" destOrd="0" presId="urn:microsoft.com/office/officeart/2005/8/layout/orgChart1"/>
    <dgm:cxn modelId="{C0D40DDD-E5AD-4B24-8819-BFF4EEE7AEE6}" type="presParOf" srcId="{B5A7C776-1F5E-4D3B-A136-7839B62EFBC8}" destId="{F8BB72B4-F412-4E32-9DB9-0E83BAC56EF5}" srcOrd="1" destOrd="0" presId="urn:microsoft.com/office/officeart/2005/8/layout/orgChart1"/>
    <dgm:cxn modelId="{0BEAFB29-75AD-4132-AC39-7ADBEFE44843}" type="presParOf" srcId="{22EF32F6-7D60-44D2-BC82-4E7B1FE88EDB}" destId="{E10B914E-FE00-43C4-A050-9E1F4FC6782E}" srcOrd="1" destOrd="0" presId="urn:microsoft.com/office/officeart/2005/8/layout/orgChart1"/>
    <dgm:cxn modelId="{A105BB86-7047-43D9-9C0F-28F2E47322B9}" type="presParOf" srcId="{22EF32F6-7D60-44D2-BC82-4E7B1FE88EDB}" destId="{C3EB7B96-5F38-4D5E-ABEA-B9FE9D8B006B}" srcOrd="2" destOrd="0" presId="urn:microsoft.com/office/officeart/2005/8/layout/orgChart1"/>
    <dgm:cxn modelId="{97A91E2A-D487-43C9-AC2E-EBD405A527B4}" type="presParOf" srcId="{4D63BCC5-E3C6-43CB-A4B0-970E2FE64835}" destId="{8529E261-0441-4204-8D1E-2A657C1150A9}"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64F84-0FDE-42A9-BB6A-5DACD5A5C81F}">
      <dsp:nvSpPr>
        <dsp:cNvPr id="0" name=""/>
        <dsp:cNvSpPr/>
      </dsp:nvSpPr>
      <dsp:spPr>
        <a:xfrm>
          <a:off x="6226577" y="1387288"/>
          <a:ext cx="542868" cy="258356"/>
        </a:xfrm>
        <a:custGeom>
          <a:avLst/>
          <a:gdLst/>
          <a:ahLst/>
          <a:cxnLst/>
          <a:rect l="0" t="0" r="0" b="0"/>
          <a:pathLst>
            <a:path>
              <a:moveTo>
                <a:pt x="0" y="0"/>
              </a:moveTo>
              <a:lnTo>
                <a:pt x="0" y="176062"/>
              </a:lnTo>
              <a:lnTo>
                <a:pt x="542868" y="176062"/>
              </a:lnTo>
              <a:lnTo>
                <a:pt x="542868" y="258356"/>
              </a:lnTo>
            </a:path>
          </a:pathLst>
        </a:custGeom>
        <a:noFill/>
        <a:ln w="25400" cap="flat" cmpd="sng" algn="ctr">
          <a:solidFill>
            <a:srgbClr val="F9BE00">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0215DB6A-4E62-4088-9AD4-7E3980BF4F56}">
      <dsp:nvSpPr>
        <dsp:cNvPr id="0" name=""/>
        <dsp:cNvSpPr/>
      </dsp:nvSpPr>
      <dsp:spPr>
        <a:xfrm>
          <a:off x="5683709" y="1387288"/>
          <a:ext cx="542868" cy="258356"/>
        </a:xfrm>
        <a:custGeom>
          <a:avLst/>
          <a:gdLst/>
          <a:ahLst/>
          <a:cxnLst/>
          <a:rect l="0" t="0" r="0" b="0"/>
          <a:pathLst>
            <a:path>
              <a:moveTo>
                <a:pt x="542868" y="0"/>
              </a:moveTo>
              <a:lnTo>
                <a:pt x="542868" y="176062"/>
              </a:lnTo>
              <a:lnTo>
                <a:pt x="0" y="176062"/>
              </a:lnTo>
              <a:lnTo>
                <a:pt x="0" y="258356"/>
              </a:lnTo>
            </a:path>
          </a:pathLst>
        </a:custGeom>
        <a:noFill/>
        <a:ln w="25400" cap="flat" cmpd="sng" algn="ctr">
          <a:solidFill>
            <a:srgbClr val="F9BE00">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7EC32DB8-F713-40BD-ADFB-7EA68D90F54D}">
      <dsp:nvSpPr>
        <dsp:cNvPr id="0" name=""/>
        <dsp:cNvSpPr/>
      </dsp:nvSpPr>
      <dsp:spPr>
        <a:xfrm>
          <a:off x="4055104" y="564843"/>
          <a:ext cx="2171473" cy="258356"/>
        </a:xfrm>
        <a:custGeom>
          <a:avLst/>
          <a:gdLst/>
          <a:ahLst/>
          <a:cxnLst/>
          <a:rect l="0" t="0" r="0" b="0"/>
          <a:pathLst>
            <a:path>
              <a:moveTo>
                <a:pt x="0" y="0"/>
              </a:moveTo>
              <a:lnTo>
                <a:pt x="0" y="176062"/>
              </a:lnTo>
              <a:lnTo>
                <a:pt x="2171473" y="176062"/>
              </a:lnTo>
              <a:lnTo>
                <a:pt x="2171473" y="258356"/>
              </a:lnTo>
            </a:path>
          </a:pathLst>
        </a:custGeom>
        <a:noFill/>
        <a:ln w="25400" cap="flat" cmpd="sng" algn="ctr">
          <a:solidFill>
            <a:srgbClr val="F9BE00">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15FFB50F-92A4-4FB5-8D28-BF2682CCC9FE}">
      <dsp:nvSpPr>
        <dsp:cNvPr id="0" name=""/>
        <dsp:cNvSpPr/>
      </dsp:nvSpPr>
      <dsp:spPr>
        <a:xfrm>
          <a:off x="4055104" y="1387288"/>
          <a:ext cx="542868" cy="258356"/>
        </a:xfrm>
        <a:custGeom>
          <a:avLst/>
          <a:gdLst/>
          <a:ahLst/>
          <a:cxnLst/>
          <a:rect l="0" t="0" r="0" b="0"/>
          <a:pathLst>
            <a:path>
              <a:moveTo>
                <a:pt x="0" y="0"/>
              </a:moveTo>
              <a:lnTo>
                <a:pt x="0" y="176062"/>
              </a:lnTo>
              <a:lnTo>
                <a:pt x="542868" y="176062"/>
              </a:lnTo>
              <a:lnTo>
                <a:pt x="542868" y="258356"/>
              </a:lnTo>
            </a:path>
          </a:pathLst>
        </a:custGeom>
        <a:noFill/>
        <a:ln w="25400" cap="flat" cmpd="sng" algn="ctr">
          <a:solidFill>
            <a:srgbClr val="F9BE00">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2A9A0032-72DF-4AC5-825B-CFC46909E836}">
      <dsp:nvSpPr>
        <dsp:cNvPr id="0" name=""/>
        <dsp:cNvSpPr/>
      </dsp:nvSpPr>
      <dsp:spPr>
        <a:xfrm>
          <a:off x="3512235" y="1387288"/>
          <a:ext cx="542868" cy="258356"/>
        </a:xfrm>
        <a:custGeom>
          <a:avLst/>
          <a:gdLst/>
          <a:ahLst/>
          <a:cxnLst/>
          <a:rect l="0" t="0" r="0" b="0"/>
          <a:pathLst>
            <a:path>
              <a:moveTo>
                <a:pt x="542868" y="0"/>
              </a:moveTo>
              <a:lnTo>
                <a:pt x="542868" y="176062"/>
              </a:lnTo>
              <a:lnTo>
                <a:pt x="0" y="176062"/>
              </a:lnTo>
              <a:lnTo>
                <a:pt x="0" y="258356"/>
              </a:lnTo>
            </a:path>
          </a:pathLst>
        </a:custGeom>
        <a:noFill/>
        <a:ln w="25400" cap="flat" cmpd="sng" algn="ctr">
          <a:solidFill>
            <a:srgbClr val="F9BE00">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4F41FB03-63D3-4231-BA1A-EEB5D225C717}">
      <dsp:nvSpPr>
        <dsp:cNvPr id="0" name=""/>
        <dsp:cNvSpPr/>
      </dsp:nvSpPr>
      <dsp:spPr>
        <a:xfrm>
          <a:off x="4009384" y="564843"/>
          <a:ext cx="91440" cy="258356"/>
        </a:xfrm>
        <a:custGeom>
          <a:avLst/>
          <a:gdLst/>
          <a:ahLst/>
          <a:cxnLst/>
          <a:rect l="0" t="0" r="0" b="0"/>
          <a:pathLst>
            <a:path>
              <a:moveTo>
                <a:pt x="45720" y="0"/>
              </a:moveTo>
              <a:lnTo>
                <a:pt x="45720" y="258356"/>
              </a:lnTo>
            </a:path>
          </a:pathLst>
        </a:custGeom>
        <a:noFill/>
        <a:ln w="25400" cap="flat" cmpd="sng" algn="ctr">
          <a:solidFill>
            <a:srgbClr val="F9BE00">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997BDA55-A4FE-4289-9434-13DE8B74E011}">
      <dsp:nvSpPr>
        <dsp:cNvPr id="0" name=""/>
        <dsp:cNvSpPr/>
      </dsp:nvSpPr>
      <dsp:spPr>
        <a:xfrm>
          <a:off x="1883630" y="1387288"/>
          <a:ext cx="542868" cy="258356"/>
        </a:xfrm>
        <a:custGeom>
          <a:avLst/>
          <a:gdLst/>
          <a:ahLst/>
          <a:cxnLst/>
          <a:rect l="0" t="0" r="0" b="0"/>
          <a:pathLst>
            <a:path>
              <a:moveTo>
                <a:pt x="0" y="0"/>
              </a:moveTo>
              <a:lnTo>
                <a:pt x="0" y="176062"/>
              </a:lnTo>
              <a:lnTo>
                <a:pt x="542868" y="176062"/>
              </a:lnTo>
              <a:lnTo>
                <a:pt x="542868" y="258356"/>
              </a:lnTo>
            </a:path>
          </a:pathLst>
        </a:custGeom>
        <a:noFill/>
        <a:ln w="25400" cap="flat" cmpd="sng" algn="ctr">
          <a:solidFill>
            <a:srgbClr val="F9BE00">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F22AA0F1-0C7B-40CF-854E-D3C2CC640DBE}">
      <dsp:nvSpPr>
        <dsp:cNvPr id="0" name=""/>
        <dsp:cNvSpPr/>
      </dsp:nvSpPr>
      <dsp:spPr>
        <a:xfrm>
          <a:off x="1343764" y="1387288"/>
          <a:ext cx="539865" cy="259109"/>
        </a:xfrm>
        <a:custGeom>
          <a:avLst/>
          <a:gdLst/>
          <a:ahLst/>
          <a:cxnLst/>
          <a:rect l="0" t="0" r="0" b="0"/>
          <a:pathLst>
            <a:path>
              <a:moveTo>
                <a:pt x="539865" y="0"/>
              </a:moveTo>
              <a:lnTo>
                <a:pt x="539865" y="176815"/>
              </a:lnTo>
              <a:lnTo>
                <a:pt x="0" y="176815"/>
              </a:lnTo>
              <a:lnTo>
                <a:pt x="0" y="259109"/>
              </a:lnTo>
            </a:path>
          </a:pathLst>
        </a:custGeom>
        <a:noFill/>
        <a:ln w="25400" cap="flat" cmpd="sng" algn="ctr">
          <a:solidFill>
            <a:srgbClr val="F9BE00">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CA16E896-334B-4044-9410-81D2564B6359}">
      <dsp:nvSpPr>
        <dsp:cNvPr id="0" name=""/>
        <dsp:cNvSpPr/>
      </dsp:nvSpPr>
      <dsp:spPr>
        <a:xfrm>
          <a:off x="1883630" y="564843"/>
          <a:ext cx="2171473" cy="258356"/>
        </a:xfrm>
        <a:custGeom>
          <a:avLst/>
          <a:gdLst/>
          <a:ahLst/>
          <a:cxnLst/>
          <a:rect l="0" t="0" r="0" b="0"/>
          <a:pathLst>
            <a:path>
              <a:moveTo>
                <a:pt x="2171473" y="0"/>
              </a:moveTo>
              <a:lnTo>
                <a:pt x="2171473" y="176062"/>
              </a:lnTo>
              <a:lnTo>
                <a:pt x="0" y="176062"/>
              </a:lnTo>
              <a:lnTo>
                <a:pt x="0" y="258356"/>
              </a:lnTo>
            </a:path>
          </a:pathLst>
        </a:custGeom>
        <a:noFill/>
        <a:ln w="25400" cap="flat" cmpd="sng" algn="ctr">
          <a:solidFill>
            <a:srgbClr val="F9BE00">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43F83B2D-B62B-462D-84F2-74C397F8D904}">
      <dsp:nvSpPr>
        <dsp:cNvPr id="0" name=""/>
        <dsp:cNvSpPr/>
      </dsp:nvSpPr>
      <dsp:spPr>
        <a:xfrm>
          <a:off x="3610939" y="753"/>
          <a:ext cx="888330" cy="564089"/>
        </a:xfrm>
        <a:prstGeom prst="roundRect">
          <a:avLst>
            <a:gd name="adj" fmla="val 10000"/>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1A6CAD6-ED10-4C65-B6FE-51F47975BEF6}">
      <dsp:nvSpPr>
        <dsp:cNvPr id="0" name=""/>
        <dsp:cNvSpPr/>
      </dsp:nvSpPr>
      <dsp:spPr>
        <a:xfrm>
          <a:off x="3709642" y="94521"/>
          <a:ext cx="888330" cy="564089"/>
        </a:xfrm>
        <a:prstGeom prst="roundRect">
          <a:avLst>
            <a:gd name="adj" fmla="val 10000"/>
          </a:avLst>
        </a:pr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kern="1200">
              <a:solidFill>
                <a:sysClr val="windowText" lastClr="000000">
                  <a:hueOff val="0"/>
                  <a:satOff val="0"/>
                  <a:lumOff val="0"/>
                  <a:alphaOff val="0"/>
                </a:sysClr>
              </a:solidFill>
              <a:latin typeface="メイリオ"/>
              <a:ea typeface="メイリオ"/>
              <a:cs typeface="+mn-cs"/>
            </a:rPr>
            <a:t>全社</a:t>
          </a:r>
        </a:p>
      </dsp:txBody>
      <dsp:txXfrm>
        <a:off x="3726164" y="111043"/>
        <a:ext cx="855286" cy="531045"/>
      </dsp:txXfrm>
    </dsp:sp>
    <dsp:sp modelId="{7B5251FE-9B32-4B57-BE75-F7DD4C6CC7A0}">
      <dsp:nvSpPr>
        <dsp:cNvPr id="0" name=""/>
        <dsp:cNvSpPr/>
      </dsp:nvSpPr>
      <dsp:spPr>
        <a:xfrm>
          <a:off x="1204888" y="823199"/>
          <a:ext cx="1357483" cy="564089"/>
        </a:xfrm>
        <a:prstGeom prst="roundRect">
          <a:avLst>
            <a:gd name="adj" fmla="val 10000"/>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189F52B-81CF-4053-BA49-41A1726CEF6C}">
      <dsp:nvSpPr>
        <dsp:cNvPr id="0" name=""/>
        <dsp:cNvSpPr/>
      </dsp:nvSpPr>
      <dsp:spPr>
        <a:xfrm>
          <a:off x="1303592" y="916967"/>
          <a:ext cx="1357483" cy="564089"/>
        </a:xfrm>
        <a:prstGeom prst="roundRect">
          <a:avLst>
            <a:gd name="adj" fmla="val 10000"/>
          </a:avLst>
        </a:pr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kern="1200">
              <a:solidFill>
                <a:sysClr val="windowText" lastClr="000000">
                  <a:hueOff val="0"/>
                  <a:satOff val="0"/>
                  <a:lumOff val="0"/>
                  <a:alphaOff val="0"/>
                </a:sysClr>
              </a:solidFill>
              <a:latin typeface="メイリオ"/>
              <a:ea typeface="メイリオ"/>
              <a:cs typeface="+mn-cs"/>
            </a:rPr>
            <a:t>大阪支店</a:t>
          </a:r>
        </a:p>
      </dsp:txBody>
      <dsp:txXfrm>
        <a:off x="1320114" y="933489"/>
        <a:ext cx="1324439" cy="531045"/>
      </dsp:txXfrm>
    </dsp:sp>
    <dsp:sp modelId="{2D22F820-AC32-489B-BDE3-E95AF6D39AEA}">
      <dsp:nvSpPr>
        <dsp:cNvPr id="0" name=""/>
        <dsp:cNvSpPr/>
      </dsp:nvSpPr>
      <dsp:spPr>
        <a:xfrm>
          <a:off x="899599" y="1646398"/>
          <a:ext cx="888330" cy="564089"/>
        </a:xfrm>
        <a:prstGeom prst="roundRect">
          <a:avLst>
            <a:gd name="adj" fmla="val 10000"/>
          </a:avLst>
        </a:prstGeom>
        <a:solidFill>
          <a:srgbClr val="77A233"/>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156F2EB0-987D-41AE-A83D-A4B5CFBBBC09}">
      <dsp:nvSpPr>
        <dsp:cNvPr id="0" name=""/>
        <dsp:cNvSpPr/>
      </dsp:nvSpPr>
      <dsp:spPr>
        <a:xfrm>
          <a:off x="998303" y="1740166"/>
          <a:ext cx="888330" cy="564089"/>
        </a:xfrm>
        <a:prstGeom prst="roundRect">
          <a:avLst>
            <a:gd name="adj" fmla="val 10000"/>
          </a:avLst>
        </a:pr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kern="1200">
              <a:solidFill>
                <a:sysClr val="windowText" lastClr="000000">
                  <a:hueOff val="0"/>
                  <a:satOff val="0"/>
                  <a:lumOff val="0"/>
                  <a:alphaOff val="0"/>
                </a:sysClr>
              </a:solidFill>
              <a:latin typeface="メイリオ"/>
              <a:ea typeface="メイリオ"/>
              <a:cs typeface="+mn-cs"/>
            </a:rPr>
            <a:t>営業部</a:t>
          </a:r>
        </a:p>
      </dsp:txBody>
      <dsp:txXfrm>
        <a:off x="1014825" y="1756688"/>
        <a:ext cx="855286" cy="531045"/>
      </dsp:txXfrm>
    </dsp:sp>
    <dsp:sp modelId="{8C1A32C2-A878-442A-B3DB-A0F0DC73CD5C}">
      <dsp:nvSpPr>
        <dsp:cNvPr id="0" name=""/>
        <dsp:cNvSpPr/>
      </dsp:nvSpPr>
      <dsp:spPr>
        <a:xfrm>
          <a:off x="1982334" y="1645644"/>
          <a:ext cx="888330" cy="564089"/>
        </a:xfrm>
        <a:prstGeom prst="roundRect">
          <a:avLst>
            <a:gd name="adj" fmla="val 10000"/>
          </a:avLst>
        </a:prstGeom>
        <a:solidFill>
          <a:srgbClr val="EE5500"/>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8EADAEB-A99B-4557-BA91-FB828B2CBCB0}">
      <dsp:nvSpPr>
        <dsp:cNvPr id="0" name=""/>
        <dsp:cNvSpPr/>
      </dsp:nvSpPr>
      <dsp:spPr>
        <a:xfrm>
          <a:off x="2081037" y="1739412"/>
          <a:ext cx="888330" cy="564089"/>
        </a:xfrm>
        <a:prstGeom prst="roundRect">
          <a:avLst>
            <a:gd name="adj" fmla="val 10000"/>
          </a:avLst>
        </a:pr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kern="1200">
              <a:solidFill>
                <a:sysClr val="windowText" lastClr="000000">
                  <a:hueOff val="0"/>
                  <a:satOff val="0"/>
                  <a:lumOff val="0"/>
                  <a:alphaOff val="0"/>
                </a:sysClr>
              </a:solidFill>
              <a:latin typeface="メイリオ"/>
              <a:ea typeface="メイリオ"/>
              <a:cs typeface="+mn-cs"/>
            </a:rPr>
            <a:t>製造部</a:t>
          </a:r>
        </a:p>
      </dsp:txBody>
      <dsp:txXfrm>
        <a:off x="2097559" y="1755934"/>
        <a:ext cx="855286" cy="531045"/>
      </dsp:txXfrm>
    </dsp:sp>
    <dsp:sp modelId="{596D8400-9857-48B7-B4A7-AD85047D6DDD}">
      <dsp:nvSpPr>
        <dsp:cNvPr id="0" name=""/>
        <dsp:cNvSpPr/>
      </dsp:nvSpPr>
      <dsp:spPr>
        <a:xfrm>
          <a:off x="3376362" y="823199"/>
          <a:ext cx="1357483" cy="564089"/>
        </a:xfrm>
        <a:prstGeom prst="roundRect">
          <a:avLst>
            <a:gd name="adj" fmla="val 10000"/>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E5AE71A-67B1-4135-86E4-C56E969E1872}">
      <dsp:nvSpPr>
        <dsp:cNvPr id="0" name=""/>
        <dsp:cNvSpPr/>
      </dsp:nvSpPr>
      <dsp:spPr>
        <a:xfrm>
          <a:off x="3475065" y="916967"/>
          <a:ext cx="1357483" cy="564089"/>
        </a:xfrm>
        <a:prstGeom prst="roundRect">
          <a:avLst>
            <a:gd name="adj" fmla="val 10000"/>
          </a:avLst>
        </a:pr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kern="1200">
              <a:solidFill>
                <a:sysClr val="windowText" lastClr="000000">
                  <a:hueOff val="0"/>
                  <a:satOff val="0"/>
                  <a:lumOff val="0"/>
                  <a:alphaOff val="0"/>
                </a:sysClr>
              </a:solidFill>
              <a:latin typeface="メイリオ"/>
              <a:ea typeface="メイリオ"/>
              <a:cs typeface="+mn-cs"/>
            </a:rPr>
            <a:t>東京本社</a:t>
          </a:r>
        </a:p>
      </dsp:txBody>
      <dsp:txXfrm>
        <a:off x="3491587" y="933489"/>
        <a:ext cx="1324439" cy="531045"/>
      </dsp:txXfrm>
    </dsp:sp>
    <dsp:sp modelId="{A49FE40F-5BBF-4783-ABAA-326A1DD889C6}">
      <dsp:nvSpPr>
        <dsp:cNvPr id="0" name=""/>
        <dsp:cNvSpPr/>
      </dsp:nvSpPr>
      <dsp:spPr>
        <a:xfrm>
          <a:off x="3068070" y="1645644"/>
          <a:ext cx="888330" cy="564089"/>
        </a:xfrm>
        <a:prstGeom prst="roundRect">
          <a:avLst>
            <a:gd name="adj" fmla="val 10000"/>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F18766F-1D49-435D-8D48-2526D0FC61BA}">
      <dsp:nvSpPr>
        <dsp:cNvPr id="0" name=""/>
        <dsp:cNvSpPr/>
      </dsp:nvSpPr>
      <dsp:spPr>
        <a:xfrm>
          <a:off x="3166774" y="1739412"/>
          <a:ext cx="888330" cy="564089"/>
        </a:xfrm>
        <a:prstGeom prst="roundRect">
          <a:avLst>
            <a:gd name="adj" fmla="val 10000"/>
          </a:avLst>
        </a:pr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kern="1200">
              <a:solidFill>
                <a:sysClr val="windowText" lastClr="000000">
                  <a:hueOff val="0"/>
                  <a:satOff val="0"/>
                  <a:lumOff val="0"/>
                  <a:alphaOff val="0"/>
                </a:sysClr>
              </a:solidFill>
              <a:latin typeface="メイリオ"/>
              <a:ea typeface="メイリオ"/>
              <a:cs typeface="+mn-cs"/>
            </a:rPr>
            <a:t>経理部</a:t>
          </a:r>
        </a:p>
      </dsp:txBody>
      <dsp:txXfrm>
        <a:off x="3183296" y="1755934"/>
        <a:ext cx="855286" cy="531045"/>
      </dsp:txXfrm>
    </dsp:sp>
    <dsp:sp modelId="{437A8E22-6313-4ACC-B46D-94B615D9D31C}">
      <dsp:nvSpPr>
        <dsp:cNvPr id="0" name=""/>
        <dsp:cNvSpPr/>
      </dsp:nvSpPr>
      <dsp:spPr>
        <a:xfrm>
          <a:off x="4153807" y="1645644"/>
          <a:ext cx="888330" cy="564089"/>
        </a:xfrm>
        <a:prstGeom prst="roundRect">
          <a:avLst>
            <a:gd name="adj" fmla="val 10000"/>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2176166-C50C-41DD-9AEE-9E6E907A20ED}">
      <dsp:nvSpPr>
        <dsp:cNvPr id="0" name=""/>
        <dsp:cNvSpPr/>
      </dsp:nvSpPr>
      <dsp:spPr>
        <a:xfrm>
          <a:off x="4252511" y="1739412"/>
          <a:ext cx="888330" cy="564089"/>
        </a:xfrm>
        <a:prstGeom prst="roundRect">
          <a:avLst>
            <a:gd name="adj" fmla="val 10000"/>
          </a:avLst>
        </a:pr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kern="1200">
              <a:solidFill>
                <a:sysClr val="windowText" lastClr="000000">
                  <a:hueOff val="0"/>
                  <a:satOff val="0"/>
                  <a:lumOff val="0"/>
                  <a:alphaOff val="0"/>
                </a:sysClr>
              </a:solidFill>
              <a:latin typeface="メイリオ"/>
              <a:ea typeface="メイリオ"/>
              <a:cs typeface="+mn-cs"/>
            </a:rPr>
            <a:t>総務部</a:t>
          </a:r>
        </a:p>
      </dsp:txBody>
      <dsp:txXfrm>
        <a:off x="4269033" y="1755934"/>
        <a:ext cx="855286" cy="531045"/>
      </dsp:txXfrm>
    </dsp:sp>
    <dsp:sp modelId="{6025B450-35CF-41F2-B363-D9154DD2E269}">
      <dsp:nvSpPr>
        <dsp:cNvPr id="0" name=""/>
        <dsp:cNvSpPr/>
      </dsp:nvSpPr>
      <dsp:spPr>
        <a:xfrm>
          <a:off x="5547836" y="823199"/>
          <a:ext cx="1357483" cy="564089"/>
        </a:xfrm>
        <a:prstGeom prst="roundRect">
          <a:avLst>
            <a:gd name="adj" fmla="val 10000"/>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E667DE09-2BBC-4828-B4B7-D053F4A670C3}">
      <dsp:nvSpPr>
        <dsp:cNvPr id="0" name=""/>
        <dsp:cNvSpPr/>
      </dsp:nvSpPr>
      <dsp:spPr>
        <a:xfrm>
          <a:off x="5646539" y="916967"/>
          <a:ext cx="1357483" cy="564089"/>
        </a:xfrm>
        <a:prstGeom prst="roundRect">
          <a:avLst>
            <a:gd name="adj" fmla="val 10000"/>
          </a:avLst>
        </a:pr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kern="1200">
              <a:solidFill>
                <a:sysClr val="windowText" lastClr="000000">
                  <a:hueOff val="0"/>
                  <a:satOff val="0"/>
                  <a:lumOff val="0"/>
                  <a:alphaOff val="0"/>
                </a:sysClr>
              </a:solidFill>
              <a:latin typeface="メイリオ"/>
              <a:ea typeface="メイリオ"/>
              <a:cs typeface="+mn-cs"/>
            </a:rPr>
            <a:t>名古屋支店</a:t>
          </a:r>
        </a:p>
      </dsp:txBody>
      <dsp:txXfrm>
        <a:off x="5663061" y="933489"/>
        <a:ext cx="1324439" cy="531045"/>
      </dsp:txXfrm>
    </dsp:sp>
    <dsp:sp modelId="{BA8699EA-0214-48E8-B0A4-764E0900A874}">
      <dsp:nvSpPr>
        <dsp:cNvPr id="0" name=""/>
        <dsp:cNvSpPr/>
      </dsp:nvSpPr>
      <dsp:spPr>
        <a:xfrm>
          <a:off x="5239544" y="1645644"/>
          <a:ext cx="888330" cy="564089"/>
        </a:xfrm>
        <a:prstGeom prst="roundRect">
          <a:avLst>
            <a:gd name="adj" fmla="val 10000"/>
          </a:avLst>
        </a:prstGeom>
        <a:solidFill>
          <a:srgbClr val="77A233"/>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BBBF8531-84F6-4064-BE4F-6F7D4E3D03C8}">
      <dsp:nvSpPr>
        <dsp:cNvPr id="0" name=""/>
        <dsp:cNvSpPr/>
      </dsp:nvSpPr>
      <dsp:spPr>
        <a:xfrm>
          <a:off x="5338247" y="1739412"/>
          <a:ext cx="888330" cy="564089"/>
        </a:xfrm>
        <a:prstGeom prst="roundRect">
          <a:avLst>
            <a:gd name="adj" fmla="val 10000"/>
          </a:avLst>
        </a:pr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kern="1200">
              <a:solidFill>
                <a:sysClr val="windowText" lastClr="000000">
                  <a:hueOff val="0"/>
                  <a:satOff val="0"/>
                  <a:lumOff val="0"/>
                  <a:alphaOff val="0"/>
                </a:sysClr>
              </a:solidFill>
              <a:latin typeface="メイリオ"/>
              <a:ea typeface="メイリオ"/>
              <a:cs typeface="+mn-cs"/>
            </a:rPr>
            <a:t>営業部</a:t>
          </a:r>
        </a:p>
      </dsp:txBody>
      <dsp:txXfrm>
        <a:off x="5354769" y="1755934"/>
        <a:ext cx="855286" cy="531045"/>
      </dsp:txXfrm>
    </dsp:sp>
    <dsp:sp modelId="{568F1C5D-0884-4B26-8BE2-53552A1691FD}">
      <dsp:nvSpPr>
        <dsp:cNvPr id="0" name=""/>
        <dsp:cNvSpPr/>
      </dsp:nvSpPr>
      <dsp:spPr>
        <a:xfrm>
          <a:off x="6325281" y="1645644"/>
          <a:ext cx="888330" cy="564089"/>
        </a:xfrm>
        <a:prstGeom prst="roundRect">
          <a:avLst>
            <a:gd name="adj" fmla="val 10000"/>
          </a:avLst>
        </a:prstGeom>
        <a:solidFill>
          <a:srgbClr val="EE5500"/>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628A36B-8682-4405-8218-0E439D20E9F1}">
      <dsp:nvSpPr>
        <dsp:cNvPr id="0" name=""/>
        <dsp:cNvSpPr/>
      </dsp:nvSpPr>
      <dsp:spPr>
        <a:xfrm>
          <a:off x="6423984" y="1739412"/>
          <a:ext cx="888330" cy="564089"/>
        </a:xfrm>
        <a:prstGeom prst="roundRect">
          <a:avLst>
            <a:gd name="adj" fmla="val 10000"/>
          </a:avLst>
        </a:pr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kern="1200">
              <a:solidFill>
                <a:sysClr val="windowText" lastClr="000000">
                  <a:hueOff val="0"/>
                  <a:satOff val="0"/>
                  <a:lumOff val="0"/>
                  <a:alphaOff val="0"/>
                </a:sysClr>
              </a:solidFill>
              <a:latin typeface="メイリオ"/>
              <a:ea typeface="メイリオ"/>
              <a:cs typeface="+mn-cs"/>
            </a:rPr>
            <a:t>製造部</a:t>
          </a:r>
        </a:p>
      </dsp:txBody>
      <dsp:txXfrm>
        <a:off x="6440506" y="1755934"/>
        <a:ext cx="855286" cy="5310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7FA1F9-AB59-45F0-8A69-6F96DD507F84}">
      <dsp:nvSpPr>
        <dsp:cNvPr id="0" name=""/>
        <dsp:cNvSpPr/>
      </dsp:nvSpPr>
      <dsp:spPr>
        <a:xfrm>
          <a:off x="1019944" y="596354"/>
          <a:ext cx="558161" cy="193742"/>
        </a:xfrm>
        <a:custGeom>
          <a:avLst/>
          <a:gdLst/>
          <a:ahLst/>
          <a:cxnLst/>
          <a:rect l="0" t="0" r="0" b="0"/>
          <a:pathLst>
            <a:path>
              <a:moveTo>
                <a:pt x="0" y="0"/>
              </a:moveTo>
              <a:lnTo>
                <a:pt x="0" y="96871"/>
              </a:lnTo>
              <a:lnTo>
                <a:pt x="558161" y="96871"/>
              </a:lnTo>
              <a:lnTo>
                <a:pt x="558161" y="193742"/>
              </a:lnTo>
            </a:path>
          </a:pathLst>
        </a:custGeom>
        <a:noFill/>
        <a:ln w="25400" cap="flat" cmpd="sng" algn="ctr">
          <a:solidFill>
            <a:srgbClr val="F9BE00">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08E3DCB3-7ABF-4326-9DFE-7F7FFDA79909}">
      <dsp:nvSpPr>
        <dsp:cNvPr id="0" name=""/>
        <dsp:cNvSpPr/>
      </dsp:nvSpPr>
      <dsp:spPr>
        <a:xfrm>
          <a:off x="461782" y="596354"/>
          <a:ext cx="558161" cy="193742"/>
        </a:xfrm>
        <a:custGeom>
          <a:avLst/>
          <a:gdLst/>
          <a:ahLst/>
          <a:cxnLst/>
          <a:rect l="0" t="0" r="0" b="0"/>
          <a:pathLst>
            <a:path>
              <a:moveTo>
                <a:pt x="558161" y="0"/>
              </a:moveTo>
              <a:lnTo>
                <a:pt x="558161" y="96871"/>
              </a:lnTo>
              <a:lnTo>
                <a:pt x="0" y="96871"/>
              </a:lnTo>
              <a:lnTo>
                <a:pt x="0" y="193742"/>
              </a:lnTo>
            </a:path>
          </a:pathLst>
        </a:custGeom>
        <a:noFill/>
        <a:ln w="25400" cap="flat" cmpd="sng" algn="ctr">
          <a:solidFill>
            <a:srgbClr val="F9BE00">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D24F6C61-8F09-4A86-9838-4778651A3473}">
      <dsp:nvSpPr>
        <dsp:cNvPr id="0" name=""/>
        <dsp:cNvSpPr/>
      </dsp:nvSpPr>
      <dsp:spPr>
        <a:xfrm>
          <a:off x="558653" y="135064"/>
          <a:ext cx="922581" cy="461290"/>
        </a:xfrm>
        <a:prstGeom prst="rect">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kumimoji="1" lang="en-US" altLang="ja-JP" sz="2000" kern="1200">
              <a:solidFill>
                <a:sysClr val="window" lastClr="FFFFFF"/>
              </a:solidFill>
              <a:latin typeface="メイリオ"/>
              <a:ea typeface="メイリオ"/>
              <a:cs typeface="+mn-cs"/>
            </a:rPr>
            <a:t>X</a:t>
          </a:r>
          <a:r>
            <a:rPr kumimoji="1" lang="ja-JP" altLang="en-US" sz="1600" kern="1200">
              <a:solidFill>
                <a:sysClr val="window" lastClr="FFFFFF"/>
              </a:solidFill>
              <a:latin typeface="メイリオ"/>
              <a:ea typeface="メイリオ"/>
              <a:cs typeface="+mn-cs"/>
            </a:rPr>
            <a:t>支店</a:t>
          </a:r>
        </a:p>
      </dsp:txBody>
      <dsp:txXfrm>
        <a:off x="558653" y="135064"/>
        <a:ext cx="922581" cy="461290"/>
      </dsp:txXfrm>
    </dsp:sp>
    <dsp:sp modelId="{E40FADF6-A242-400A-AFBC-516C623300B6}">
      <dsp:nvSpPr>
        <dsp:cNvPr id="0" name=""/>
        <dsp:cNvSpPr/>
      </dsp:nvSpPr>
      <dsp:spPr>
        <a:xfrm>
          <a:off x="491" y="790097"/>
          <a:ext cx="922581" cy="461290"/>
        </a:xfrm>
        <a:prstGeom prst="rect">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kumimoji="1" lang="en-US" altLang="ja-JP" sz="2000" kern="1200">
              <a:solidFill>
                <a:sysClr val="window" lastClr="FFFFFF"/>
              </a:solidFill>
              <a:latin typeface="メイリオ"/>
              <a:ea typeface="メイリオ"/>
              <a:cs typeface="+mn-cs"/>
            </a:rPr>
            <a:t>a</a:t>
          </a:r>
          <a:r>
            <a:rPr kumimoji="1" lang="ja-JP" altLang="en-US" sz="1600" kern="1200">
              <a:solidFill>
                <a:sysClr val="window" lastClr="FFFFFF"/>
              </a:solidFill>
              <a:latin typeface="メイリオ"/>
              <a:ea typeface="メイリオ"/>
              <a:cs typeface="+mn-cs"/>
            </a:rPr>
            <a:t>部門</a:t>
          </a:r>
        </a:p>
      </dsp:txBody>
      <dsp:txXfrm>
        <a:off x="491" y="790097"/>
        <a:ext cx="922581" cy="461290"/>
      </dsp:txXfrm>
    </dsp:sp>
    <dsp:sp modelId="{56BB483C-FE80-4B29-943A-5F2C36FC2701}">
      <dsp:nvSpPr>
        <dsp:cNvPr id="0" name=""/>
        <dsp:cNvSpPr/>
      </dsp:nvSpPr>
      <dsp:spPr>
        <a:xfrm>
          <a:off x="1116815" y="790097"/>
          <a:ext cx="922581" cy="461290"/>
        </a:xfrm>
        <a:prstGeom prst="rect">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kumimoji="1" lang="en-US" altLang="ja-JP" sz="2000" kern="1200">
              <a:solidFill>
                <a:sysClr val="window" lastClr="FFFFFF"/>
              </a:solidFill>
              <a:latin typeface="メイリオ"/>
              <a:ea typeface="メイリオ"/>
              <a:cs typeface="+mn-cs"/>
            </a:rPr>
            <a:t>b</a:t>
          </a:r>
          <a:r>
            <a:rPr kumimoji="1" lang="ja-JP" altLang="en-US" sz="1600" kern="1200">
              <a:solidFill>
                <a:sysClr val="window" lastClr="FFFFFF"/>
              </a:solidFill>
              <a:latin typeface="メイリオ"/>
              <a:ea typeface="メイリオ"/>
              <a:cs typeface="+mn-cs"/>
            </a:rPr>
            <a:t>部門</a:t>
          </a:r>
        </a:p>
      </dsp:txBody>
      <dsp:txXfrm>
        <a:off x="1116815" y="790097"/>
        <a:ext cx="922581" cy="4612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7FA1F9-AB59-45F0-8A69-6F96DD507F84}">
      <dsp:nvSpPr>
        <dsp:cNvPr id="0" name=""/>
        <dsp:cNvSpPr/>
      </dsp:nvSpPr>
      <dsp:spPr>
        <a:xfrm>
          <a:off x="1019944" y="596354"/>
          <a:ext cx="558161" cy="193742"/>
        </a:xfrm>
        <a:custGeom>
          <a:avLst/>
          <a:gdLst/>
          <a:ahLst/>
          <a:cxnLst/>
          <a:rect l="0" t="0" r="0" b="0"/>
          <a:pathLst>
            <a:path>
              <a:moveTo>
                <a:pt x="0" y="0"/>
              </a:moveTo>
              <a:lnTo>
                <a:pt x="0" y="96871"/>
              </a:lnTo>
              <a:lnTo>
                <a:pt x="558161" y="96871"/>
              </a:lnTo>
              <a:lnTo>
                <a:pt x="558161" y="193742"/>
              </a:lnTo>
            </a:path>
          </a:pathLst>
        </a:custGeom>
        <a:noFill/>
        <a:ln w="25400" cap="flat" cmpd="sng" algn="ctr">
          <a:solidFill>
            <a:srgbClr val="F9BE00">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08E3DCB3-7ABF-4326-9DFE-7F7FFDA79909}">
      <dsp:nvSpPr>
        <dsp:cNvPr id="0" name=""/>
        <dsp:cNvSpPr/>
      </dsp:nvSpPr>
      <dsp:spPr>
        <a:xfrm>
          <a:off x="461782" y="596354"/>
          <a:ext cx="558161" cy="193742"/>
        </a:xfrm>
        <a:custGeom>
          <a:avLst/>
          <a:gdLst/>
          <a:ahLst/>
          <a:cxnLst/>
          <a:rect l="0" t="0" r="0" b="0"/>
          <a:pathLst>
            <a:path>
              <a:moveTo>
                <a:pt x="558161" y="0"/>
              </a:moveTo>
              <a:lnTo>
                <a:pt x="558161" y="96871"/>
              </a:lnTo>
              <a:lnTo>
                <a:pt x="0" y="96871"/>
              </a:lnTo>
              <a:lnTo>
                <a:pt x="0" y="193742"/>
              </a:lnTo>
            </a:path>
          </a:pathLst>
        </a:custGeom>
        <a:noFill/>
        <a:ln w="25400" cap="flat" cmpd="sng" algn="ctr">
          <a:solidFill>
            <a:srgbClr val="F9BE00">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D24F6C61-8F09-4A86-9838-4778651A3473}">
      <dsp:nvSpPr>
        <dsp:cNvPr id="0" name=""/>
        <dsp:cNvSpPr/>
      </dsp:nvSpPr>
      <dsp:spPr>
        <a:xfrm>
          <a:off x="558653" y="135064"/>
          <a:ext cx="922581" cy="461290"/>
        </a:xfrm>
        <a:prstGeom prst="rect">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kumimoji="1" lang="en-US" altLang="ja-JP" sz="2000" b="0" kern="1200">
              <a:solidFill>
                <a:sysClr val="window" lastClr="FFFFFF"/>
              </a:solidFill>
              <a:latin typeface="メイリオ"/>
              <a:ea typeface="メイリオ"/>
              <a:cs typeface="+mn-cs"/>
            </a:rPr>
            <a:t>X’</a:t>
          </a:r>
          <a:r>
            <a:rPr kumimoji="1" lang="ja-JP" altLang="en-US" sz="1600" kern="1200">
              <a:solidFill>
                <a:sysClr val="window" lastClr="FFFFFF"/>
              </a:solidFill>
              <a:latin typeface="メイリオ"/>
              <a:ea typeface="メイリオ"/>
              <a:cs typeface="+mn-cs"/>
            </a:rPr>
            <a:t>支店</a:t>
          </a:r>
        </a:p>
      </dsp:txBody>
      <dsp:txXfrm>
        <a:off x="558653" y="135064"/>
        <a:ext cx="922581" cy="461290"/>
      </dsp:txXfrm>
    </dsp:sp>
    <dsp:sp modelId="{E40FADF6-A242-400A-AFBC-516C623300B6}">
      <dsp:nvSpPr>
        <dsp:cNvPr id="0" name=""/>
        <dsp:cNvSpPr/>
      </dsp:nvSpPr>
      <dsp:spPr>
        <a:xfrm>
          <a:off x="491" y="790097"/>
          <a:ext cx="922581" cy="461290"/>
        </a:xfrm>
        <a:prstGeom prst="rect">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kumimoji="1" lang="en-US" altLang="ja-JP" sz="2400" b="1" kern="1200">
              <a:solidFill>
                <a:srgbClr val="EE5500"/>
              </a:solidFill>
              <a:latin typeface="メイリオ"/>
              <a:ea typeface="メイリオ"/>
              <a:cs typeface="+mn-cs"/>
            </a:rPr>
            <a:t>ab</a:t>
          </a:r>
          <a:r>
            <a:rPr kumimoji="1" lang="ja-JP" altLang="en-US" sz="1600" b="1" kern="1200">
              <a:solidFill>
                <a:srgbClr val="EE5500"/>
              </a:solidFill>
              <a:latin typeface="メイリオ"/>
              <a:ea typeface="メイリオ"/>
              <a:cs typeface="+mn-cs"/>
            </a:rPr>
            <a:t>部門</a:t>
          </a:r>
        </a:p>
      </dsp:txBody>
      <dsp:txXfrm>
        <a:off x="491" y="790097"/>
        <a:ext cx="922581" cy="461290"/>
      </dsp:txXfrm>
    </dsp:sp>
    <dsp:sp modelId="{56BB483C-FE80-4B29-943A-5F2C36FC2701}">
      <dsp:nvSpPr>
        <dsp:cNvPr id="0" name=""/>
        <dsp:cNvSpPr/>
      </dsp:nvSpPr>
      <dsp:spPr>
        <a:xfrm>
          <a:off x="1116815" y="790097"/>
          <a:ext cx="922581" cy="461290"/>
        </a:xfrm>
        <a:prstGeom prst="rect">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kumimoji="1" lang="en-US" altLang="ja-JP" sz="2000" kern="1200">
              <a:solidFill>
                <a:sysClr val="window" lastClr="FFFFFF"/>
              </a:solidFill>
              <a:latin typeface="メイリオ"/>
              <a:ea typeface="メイリオ"/>
              <a:cs typeface="+mn-cs"/>
            </a:rPr>
            <a:t>c</a:t>
          </a:r>
          <a:r>
            <a:rPr kumimoji="1" lang="ja-JP" altLang="en-US" sz="1600" kern="1200">
              <a:solidFill>
                <a:sysClr val="window" lastClr="FFFFFF"/>
              </a:solidFill>
              <a:latin typeface="メイリオ"/>
              <a:ea typeface="メイリオ"/>
              <a:cs typeface="+mn-cs"/>
            </a:rPr>
            <a:t>部門</a:t>
          </a:r>
        </a:p>
      </dsp:txBody>
      <dsp:txXfrm>
        <a:off x="1116815" y="790097"/>
        <a:ext cx="922581" cy="46129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9356" cy="494264"/>
          </a:xfrm>
          <a:prstGeom prst="rect">
            <a:avLst/>
          </a:prstGeom>
        </p:spPr>
        <p:txBody>
          <a:bodyPr vert="horz" lIns="90828" tIns="45414" rIns="90828" bIns="45414" rtlCol="0"/>
          <a:lstStyle>
            <a:lvl1pPr algn="l">
              <a:defRPr sz="1100"/>
            </a:lvl1pPr>
          </a:lstStyle>
          <a:p>
            <a:endParaRPr kumimoji="1" lang="ja-JP" altLang="en-US"/>
          </a:p>
        </p:txBody>
      </p:sp>
      <p:sp>
        <p:nvSpPr>
          <p:cNvPr id="3" name="日付プレースホルダー 2"/>
          <p:cNvSpPr>
            <a:spLocks noGrp="1"/>
          </p:cNvSpPr>
          <p:nvPr>
            <p:ph type="dt" sz="quarter" idx="1"/>
          </p:nvPr>
        </p:nvSpPr>
        <p:spPr>
          <a:xfrm>
            <a:off x="3814835" y="0"/>
            <a:ext cx="2919356" cy="494264"/>
          </a:xfrm>
          <a:prstGeom prst="rect">
            <a:avLst/>
          </a:prstGeom>
        </p:spPr>
        <p:txBody>
          <a:bodyPr vert="horz" lIns="90828" tIns="45414" rIns="90828" bIns="45414" rtlCol="0"/>
          <a:lstStyle>
            <a:lvl1pPr algn="r">
              <a:defRPr sz="1100"/>
            </a:lvl1pPr>
          </a:lstStyle>
          <a:p>
            <a:fld id="{844D968F-01DC-455B-B5C9-2408D4ACAB73}" type="datetimeFigureOut">
              <a:rPr kumimoji="1" lang="ja-JP" altLang="en-US" smtClean="0"/>
              <a:t>2026/4/24</a:t>
            </a:fld>
            <a:endParaRPr kumimoji="1" lang="ja-JP" altLang="en-US"/>
          </a:p>
        </p:txBody>
      </p:sp>
      <p:sp>
        <p:nvSpPr>
          <p:cNvPr id="4" name="フッター プレースホルダー 3"/>
          <p:cNvSpPr>
            <a:spLocks noGrp="1"/>
          </p:cNvSpPr>
          <p:nvPr>
            <p:ph type="ftr" sz="quarter" idx="2"/>
          </p:nvPr>
        </p:nvSpPr>
        <p:spPr>
          <a:xfrm>
            <a:off x="1" y="9372052"/>
            <a:ext cx="2919356" cy="494263"/>
          </a:xfrm>
          <a:prstGeom prst="rect">
            <a:avLst/>
          </a:prstGeom>
        </p:spPr>
        <p:txBody>
          <a:bodyPr vert="horz" lIns="90828" tIns="45414" rIns="90828" bIns="45414" rtlCol="0" anchor="b"/>
          <a:lstStyle>
            <a:lvl1pPr algn="l">
              <a:defRPr sz="1100"/>
            </a:lvl1pPr>
          </a:lstStyle>
          <a:p>
            <a:endParaRPr kumimoji="1" lang="ja-JP" altLang="en-US"/>
          </a:p>
        </p:txBody>
      </p:sp>
      <p:sp>
        <p:nvSpPr>
          <p:cNvPr id="5" name="スライド番号プレースホルダー 4"/>
          <p:cNvSpPr>
            <a:spLocks noGrp="1"/>
          </p:cNvSpPr>
          <p:nvPr>
            <p:ph type="sldNum" sz="quarter" idx="3"/>
          </p:nvPr>
        </p:nvSpPr>
        <p:spPr>
          <a:xfrm>
            <a:off x="3814835" y="9372052"/>
            <a:ext cx="2919356" cy="494263"/>
          </a:xfrm>
          <a:prstGeom prst="rect">
            <a:avLst/>
          </a:prstGeom>
        </p:spPr>
        <p:txBody>
          <a:bodyPr vert="horz" lIns="90828" tIns="45414" rIns="90828" bIns="45414" rtlCol="0" anchor="b"/>
          <a:lstStyle>
            <a:lvl1pPr algn="r">
              <a:defRPr sz="1100"/>
            </a:lvl1pPr>
          </a:lstStyle>
          <a:p>
            <a:fld id="{B0F32C5D-B12B-4FE2-9CDE-530407AD397E}" type="slidenum">
              <a:rPr kumimoji="1" lang="ja-JP" altLang="en-US" smtClean="0"/>
              <a:t>‹#›</a:t>
            </a:fld>
            <a:endParaRPr kumimoji="1" lang="ja-JP" altLang="en-US"/>
          </a:p>
        </p:txBody>
      </p:sp>
    </p:spTree>
    <p:extLst>
      <p:ext uri="{BB962C8B-B14F-4D97-AF65-F5344CB8AC3E}">
        <p14:creationId xmlns:p14="http://schemas.microsoft.com/office/powerpoint/2010/main" val="3870792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0" cy="493316"/>
          </a:xfrm>
          <a:prstGeom prst="rect">
            <a:avLst/>
          </a:prstGeom>
        </p:spPr>
        <p:txBody>
          <a:bodyPr vert="horz" lIns="90828" tIns="45414" rIns="90828" bIns="45414" rtlCol="0"/>
          <a:lstStyle>
            <a:lvl1pPr algn="l">
              <a:defRPr sz="1100"/>
            </a:lvl1pPr>
          </a:lstStyle>
          <a:p>
            <a:endParaRPr kumimoji="1" lang="ja-JP" altLang="en-US"/>
          </a:p>
        </p:txBody>
      </p:sp>
      <p:sp>
        <p:nvSpPr>
          <p:cNvPr id="3" name="日付プレースホルダー 2"/>
          <p:cNvSpPr>
            <a:spLocks noGrp="1"/>
          </p:cNvSpPr>
          <p:nvPr>
            <p:ph type="dt" idx="1"/>
          </p:nvPr>
        </p:nvSpPr>
        <p:spPr>
          <a:xfrm>
            <a:off x="3815375" y="0"/>
            <a:ext cx="2918830" cy="493316"/>
          </a:xfrm>
          <a:prstGeom prst="rect">
            <a:avLst/>
          </a:prstGeom>
        </p:spPr>
        <p:txBody>
          <a:bodyPr vert="horz" lIns="90828" tIns="45414" rIns="90828" bIns="45414" rtlCol="0"/>
          <a:lstStyle>
            <a:lvl1pPr algn="r">
              <a:defRPr sz="1100"/>
            </a:lvl1pPr>
          </a:lstStyle>
          <a:p>
            <a:fld id="{B150248C-AF63-4BD2-AD88-4B686589BEBC}" type="datetimeFigureOut">
              <a:rPr kumimoji="1" lang="ja-JP" altLang="en-US" smtClean="0"/>
              <a:t>2026/4/24</a:t>
            </a:fld>
            <a:endParaRPr kumimoji="1" lang="ja-JP" altLang="en-US"/>
          </a:p>
        </p:txBody>
      </p:sp>
      <p:sp>
        <p:nvSpPr>
          <p:cNvPr id="4" name="スライド イメージ プレースホルダー 3"/>
          <p:cNvSpPr>
            <a:spLocks noGrp="1" noRot="1" noChangeAspect="1"/>
          </p:cNvSpPr>
          <p:nvPr>
            <p:ph type="sldImg" idx="2"/>
          </p:nvPr>
        </p:nvSpPr>
        <p:spPr>
          <a:xfrm>
            <a:off x="79375" y="741363"/>
            <a:ext cx="6577013" cy="3700462"/>
          </a:xfrm>
          <a:prstGeom prst="rect">
            <a:avLst/>
          </a:prstGeom>
          <a:noFill/>
          <a:ln w="12700">
            <a:solidFill>
              <a:prstClr val="black"/>
            </a:solidFill>
          </a:ln>
        </p:spPr>
        <p:txBody>
          <a:bodyPr vert="horz" lIns="90828" tIns="45414" rIns="90828" bIns="45414"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0828" tIns="45414" rIns="90828" bIns="4541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6"/>
            <a:ext cx="2918830" cy="493316"/>
          </a:xfrm>
          <a:prstGeom prst="rect">
            <a:avLst/>
          </a:prstGeom>
        </p:spPr>
        <p:txBody>
          <a:bodyPr vert="horz" lIns="90828" tIns="45414" rIns="90828" bIns="45414"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815375" y="9371286"/>
            <a:ext cx="2918830" cy="493316"/>
          </a:xfrm>
          <a:prstGeom prst="rect">
            <a:avLst/>
          </a:prstGeom>
        </p:spPr>
        <p:txBody>
          <a:bodyPr vert="horz" lIns="90828" tIns="45414" rIns="90828" bIns="45414" rtlCol="0" anchor="b"/>
          <a:lstStyle>
            <a:lvl1pPr algn="r">
              <a:defRPr sz="1100"/>
            </a:lvl1pPr>
          </a:lstStyle>
          <a:p>
            <a:fld id="{BF87BCA9-3BA0-4426-9EA6-B6C30ED0242E}" type="slidenum">
              <a:rPr kumimoji="1" lang="ja-JP" altLang="en-US" smtClean="0"/>
              <a:t>‹#›</a:t>
            </a:fld>
            <a:endParaRPr kumimoji="1" lang="ja-JP" altLang="en-US"/>
          </a:p>
        </p:txBody>
      </p:sp>
    </p:spTree>
    <p:extLst>
      <p:ext uri="{BB962C8B-B14F-4D97-AF65-F5344CB8AC3E}">
        <p14:creationId xmlns:p14="http://schemas.microsoft.com/office/powerpoint/2010/main" val="259952717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5</a:t>
            </a:fld>
            <a:endParaRPr kumimoji="1" lang="ja-JP" altLang="en-US"/>
          </a:p>
        </p:txBody>
      </p:sp>
    </p:spTree>
    <p:extLst>
      <p:ext uri="{BB962C8B-B14F-4D97-AF65-F5344CB8AC3E}">
        <p14:creationId xmlns:p14="http://schemas.microsoft.com/office/powerpoint/2010/main" val="2636315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26</a:t>
            </a:fld>
            <a:endParaRPr kumimoji="1" lang="ja-JP" altLang="en-US"/>
          </a:p>
        </p:txBody>
      </p:sp>
    </p:spTree>
    <p:extLst>
      <p:ext uri="{BB962C8B-B14F-4D97-AF65-F5344CB8AC3E}">
        <p14:creationId xmlns:p14="http://schemas.microsoft.com/office/powerpoint/2010/main" val="2916917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27</a:t>
            </a:fld>
            <a:endParaRPr kumimoji="1" lang="ja-JP" altLang="en-US"/>
          </a:p>
        </p:txBody>
      </p:sp>
    </p:spTree>
    <p:extLst>
      <p:ext uri="{BB962C8B-B14F-4D97-AF65-F5344CB8AC3E}">
        <p14:creationId xmlns:p14="http://schemas.microsoft.com/office/powerpoint/2010/main" val="1395593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28</a:t>
            </a:fld>
            <a:endParaRPr kumimoji="1" lang="ja-JP" altLang="en-US"/>
          </a:p>
        </p:txBody>
      </p:sp>
    </p:spTree>
    <p:extLst>
      <p:ext uri="{BB962C8B-B14F-4D97-AF65-F5344CB8AC3E}">
        <p14:creationId xmlns:p14="http://schemas.microsoft.com/office/powerpoint/2010/main" val="1195205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29</a:t>
            </a:fld>
            <a:endParaRPr kumimoji="1" lang="ja-JP" altLang="en-US"/>
          </a:p>
        </p:txBody>
      </p:sp>
    </p:spTree>
    <p:extLst>
      <p:ext uri="{BB962C8B-B14F-4D97-AF65-F5344CB8AC3E}">
        <p14:creationId xmlns:p14="http://schemas.microsoft.com/office/powerpoint/2010/main" val="4013358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30</a:t>
            </a:fld>
            <a:endParaRPr kumimoji="1" lang="ja-JP" altLang="en-US"/>
          </a:p>
        </p:txBody>
      </p:sp>
    </p:spTree>
    <p:extLst>
      <p:ext uri="{BB962C8B-B14F-4D97-AF65-F5344CB8AC3E}">
        <p14:creationId xmlns:p14="http://schemas.microsoft.com/office/powerpoint/2010/main" val="1511876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31</a:t>
            </a:fld>
            <a:endParaRPr kumimoji="1" lang="ja-JP" altLang="en-US"/>
          </a:p>
        </p:txBody>
      </p:sp>
    </p:spTree>
    <p:extLst>
      <p:ext uri="{BB962C8B-B14F-4D97-AF65-F5344CB8AC3E}">
        <p14:creationId xmlns:p14="http://schemas.microsoft.com/office/powerpoint/2010/main" val="1288446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32</a:t>
            </a:fld>
            <a:endParaRPr kumimoji="1" lang="ja-JP" altLang="en-US"/>
          </a:p>
        </p:txBody>
      </p:sp>
    </p:spTree>
    <p:extLst>
      <p:ext uri="{BB962C8B-B14F-4D97-AF65-F5344CB8AC3E}">
        <p14:creationId xmlns:p14="http://schemas.microsoft.com/office/powerpoint/2010/main" val="3955084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33</a:t>
            </a:fld>
            <a:endParaRPr kumimoji="1" lang="ja-JP" altLang="en-US"/>
          </a:p>
        </p:txBody>
      </p:sp>
    </p:spTree>
    <p:extLst>
      <p:ext uri="{BB962C8B-B14F-4D97-AF65-F5344CB8AC3E}">
        <p14:creationId xmlns:p14="http://schemas.microsoft.com/office/powerpoint/2010/main" val="4037613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34</a:t>
            </a:fld>
            <a:endParaRPr kumimoji="1" lang="ja-JP" altLang="en-US"/>
          </a:p>
        </p:txBody>
      </p:sp>
    </p:spTree>
    <p:extLst>
      <p:ext uri="{BB962C8B-B14F-4D97-AF65-F5344CB8AC3E}">
        <p14:creationId xmlns:p14="http://schemas.microsoft.com/office/powerpoint/2010/main" val="2781444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35</a:t>
            </a:fld>
            <a:endParaRPr kumimoji="1" lang="ja-JP" altLang="en-US"/>
          </a:p>
        </p:txBody>
      </p:sp>
    </p:spTree>
    <p:extLst>
      <p:ext uri="{BB962C8B-B14F-4D97-AF65-F5344CB8AC3E}">
        <p14:creationId xmlns:p14="http://schemas.microsoft.com/office/powerpoint/2010/main" val="2268245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8</a:t>
            </a:fld>
            <a:endParaRPr kumimoji="1" lang="ja-JP" altLang="en-US"/>
          </a:p>
        </p:txBody>
      </p:sp>
    </p:spTree>
    <p:extLst>
      <p:ext uri="{BB962C8B-B14F-4D97-AF65-F5344CB8AC3E}">
        <p14:creationId xmlns:p14="http://schemas.microsoft.com/office/powerpoint/2010/main" val="177927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37</a:t>
            </a:fld>
            <a:endParaRPr kumimoji="1" lang="ja-JP" altLang="en-US"/>
          </a:p>
        </p:txBody>
      </p:sp>
    </p:spTree>
    <p:extLst>
      <p:ext uri="{BB962C8B-B14F-4D97-AF65-F5344CB8AC3E}">
        <p14:creationId xmlns:p14="http://schemas.microsoft.com/office/powerpoint/2010/main" val="3936834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38</a:t>
            </a:fld>
            <a:endParaRPr kumimoji="1" lang="ja-JP" altLang="en-US"/>
          </a:p>
        </p:txBody>
      </p:sp>
    </p:spTree>
    <p:extLst>
      <p:ext uri="{BB962C8B-B14F-4D97-AF65-F5344CB8AC3E}">
        <p14:creationId xmlns:p14="http://schemas.microsoft.com/office/powerpoint/2010/main" val="2865087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39</a:t>
            </a:fld>
            <a:endParaRPr kumimoji="1" lang="ja-JP" altLang="en-US"/>
          </a:p>
        </p:txBody>
      </p:sp>
    </p:spTree>
    <p:extLst>
      <p:ext uri="{BB962C8B-B14F-4D97-AF65-F5344CB8AC3E}">
        <p14:creationId xmlns:p14="http://schemas.microsoft.com/office/powerpoint/2010/main" val="2105419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40</a:t>
            </a:fld>
            <a:endParaRPr kumimoji="1" lang="ja-JP" altLang="en-US"/>
          </a:p>
        </p:txBody>
      </p:sp>
    </p:spTree>
    <p:extLst>
      <p:ext uri="{BB962C8B-B14F-4D97-AF65-F5344CB8AC3E}">
        <p14:creationId xmlns:p14="http://schemas.microsoft.com/office/powerpoint/2010/main" val="277115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41</a:t>
            </a:fld>
            <a:endParaRPr kumimoji="1" lang="ja-JP" altLang="en-US"/>
          </a:p>
        </p:txBody>
      </p:sp>
    </p:spTree>
    <p:extLst>
      <p:ext uri="{BB962C8B-B14F-4D97-AF65-F5344CB8AC3E}">
        <p14:creationId xmlns:p14="http://schemas.microsoft.com/office/powerpoint/2010/main" val="3192953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42</a:t>
            </a:fld>
            <a:endParaRPr kumimoji="1" lang="ja-JP" altLang="en-US"/>
          </a:p>
        </p:txBody>
      </p:sp>
    </p:spTree>
    <p:extLst>
      <p:ext uri="{BB962C8B-B14F-4D97-AF65-F5344CB8AC3E}">
        <p14:creationId xmlns:p14="http://schemas.microsoft.com/office/powerpoint/2010/main" val="1911993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43</a:t>
            </a:fld>
            <a:endParaRPr kumimoji="1" lang="ja-JP" altLang="en-US"/>
          </a:p>
        </p:txBody>
      </p:sp>
    </p:spTree>
    <p:extLst>
      <p:ext uri="{BB962C8B-B14F-4D97-AF65-F5344CB8AC3E}">
        <p14:creationId xmlns:p14="http://schemas.microsoft.com/office/powerpoint/2010/main" val="3903585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44</a:t>
            </a:fld>
            <a:endParaRPr kumimoji="1" lang="ja-JP" altLang="en-US"/>
          </a:p>
        </p:txBody>
      </p:sp>
    </p:spTree>
    <p:extLst>
      <p:ext uri="{BB962C8B-B14F-4D97-AF65-F5344CB8AC3E}">
        <p14:creationId xmlns:p14="http://schemas.microsoft.com/office/powerpoint/2010/main" val="1899044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45</a:t>
            </a:fld>
            <a:endParaRPr kumimoji="1" lang="ja-JP" altLang="en-US"/>
          </a:p>
        </p:txBody>
      </p:sp>
    </p:spTree>
    <p:extLst>
      <p:ext uri="{BB962C8B-B14F-4D97-AF65-F5344CB8AC3E}">
        <p14:creationId xmlns:p14="http://schemas.microsoft.com/office/powerpoint/2010/main" val="3367723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46</a:t>
            </a:fld>
            <a:endParaRPr kumimoji="1" lang="ja-JP" altLang="en-US"/>
          </a:p>
        </p:txBody>
      </p:sp>
    </p:spTree>
    <p:extLst>
      <p:ext uri="{BB962C8B-B14F-4D97-AF65-F5344CB8AC3E}">
        <p14:creationId xmlns:p14="http://schemas.microsoft.com/office/powerpoint/2010/main" val="2060567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9</a:t>
            </a:fld>
            <a:endParaRPr kumimoji="1" lang="ja-JP" altLang="en-US"/>
          </a:p>
        </p:txBody>
      </p:sp>
    </p:spTree>
    <p:extLst>
      <p:ext uri="{BB962C8B-B14F-4D97-AF65-F5344CB8AC3E}">
        <p14:creationId xmlns:p14="http://schemas.microsoft.com/office/powerpoint/2010/main" val="3201793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47</a:t>
            </a:fld>
            <a:endParaRPr kumimoji="1" lang="ja-JP" altLang="en-US"/>
          </a:p>
        </p:txBody>
      </p:sp>
    </p:spTree>
    <p:extLst>
      <p:ext uri="{BB962C8B-B14F-4D97-AF65-F5344CB8AC3E}">
        <p14:creationId xmlns:p14="http://schemas.microsoft.com/office/powerpoint/2010/main" val="1516495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48</a:t>
            </a:fld>
            <a:endParaRPr kumimoji="1" lang="ja-JP" altLang="en-US"/>
          </a:p>
        </p:txBody>
      </p:sp>
    </p:spTree>
    <p:extLst>
      <p:ext uri="{BB962C8B-B14F-4D97-AF65-F5344CB8AC3E}">
        <p14:creationId xmlns:p14="http://schemas.microsoft.com/office/powerpoint/2010/main" val="27092220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49</a:t>
            </a:fld>
            <a:endParaRPr kumimoji="1" lang="ja-JP" altLang="en-US"/>
          </a:p>
        </p:txBody>
      </p:sp>
    </p:spTree>
    <p:extLst>
      <p:ext uri="{BB962C8B-B14F-4D97-AF65-F5344CB8AC3E}">
        <p14:creationId xmlns:p14="http://schemas.microsoft.com/office/powerpoint/2010/main" val="3215156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50</a:t>
            </a:fld>
            <a:endParaRPr kumimoji="1" lang="ja-JP" altLang="en-US"/>
          </a:p>
        </p:txBody>
      </p:sp>
    </p:spTree>
    <p:extLst>
      <p:ext uri="{BB962C8B-B14F-4D97-AF65-F5344CB8AC3E}">
        <p14:creationId xmlns:p14="http://schemas.microsoft.com/office/powerpoint/2010/main" val="19167833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51</a:t>
            </a:fld>
            <a:endParaRPr kumimoji="1" lang="ja-JP" altLang="en-US"/>
          </a:p>
        </p:txBody>
      </p:sp>
    </p:spTree>
    <p:extLst>
      <p:ext uri="{BB962C8B-B14F-4D97-AF65-F5344CB8AC3E}">
        <p14:creationId xmlns:p14="http://schemas.microsoft.com/office/powerpoint/2010/main" val="3708828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52</a:t>
            </a:fld>
            <a:endParaRPr kumimoji="1" lang="ja-JP" altLang="en-US"/>
          </a:p>
        </p:txBody>
      </p:sp>
    </p:spTree>
    <p:extLst>
      <p:ext uri="{BB962C8B-B14F-4D97-AF65-F5344CB8AC3E}">
        <p14:creationId xmlns:p14="http://schemas.microsoft.com/office/powerpoint/2010/main" val="1944471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53</a:t>
            </a:fld>
            <a:endParaRPr kumimoji="1" lang="ja-JP" altLang="en-US"/>
          </a:p>
        </p:txBody>
      </p:sp>
    </p:spTree>
    <p:extLst>
      <p:ext uri="{BB962C8B-B14F-4D97-AF65-F5344CB8AC3E}">
        <p14:creationId xmlns:p14="http://schemas.microsoft.com/office/powerpoint/2010/main" val="42479403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54</a:t>
            </a:fld>
            <a:endParaRPr kumimoji="1" lang="ja-JP" altLang="en-US"/>
          </a:p>
        </p:txBody>
      </p:sp>
    </p:spTree>
    <p:extLst>
      <p:ext uri="{BB962C8B-B14F-4D97-AF65-F5344CB8AC3E}">
        <p14:creationId xmlns:p14="http://schemas.microsoft.com/office/powerpoint/2010/main" val="18248745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55</a:t>
            </a:fld>
            <a:endParaRPr kumimoji="1" lang="ja-JP" altLang="en-US"/>
          </a:p>
        </p:txBody>
      </p:sp>
    </p:spTree>
    <p:extLst>
      <p:ext uri="{BB962C8B-B14F-4D97-AF65-F5344CB8AC3E}">
        <p14:creationId xmlns:p14="http://schemas.microsoft.com/office/powerpoint/2010/main" val="37160720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56</a:t>
            </a:fld>
            <a:endParaRPr kumimoji="1" lang="ja-JP" altLang="en-US"/>
          </a:p>
        </p:txBody>
      </p:sp>
    </p:spTree>
    <p:extLst>
      <p:ext uri="{BB962C8B-B14F-4D97-AF65-F5344CB8AC3E}">
        <p14:creationId xmlns:p14="http://schemas.microsoft.com/office/powerpoint/2010/main" val="4018111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12</a:t>
            </a:fld>
            <a:endParaRPr kumimoji="1" lang="ja-JP" altLang="en-US"/>
          </a:p>
        </p:txBody>
      </p:sp>
    </p:spTree>
    <p:extLst>
      <p:ext uri="{BB962C8B-B14F-4D97-AF65-F5344CB8AC3E}">
        <p14:creationId xmlns:p14="http://schemas.microsoft.com/office/powerpoint/2010/main" val="29195669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58</a:t>
            </a:fld>
            <a:endParaRPr kumimoji="1" lang="ja-JP" altLang="en-US"/>
          </a:p>
        </p:txBody>
      </p:sp>
    </p:spTree>
    <p:extLst>
      <p:ext uri="{BB962C8B-B14F-4D97-AF65-F5344CB8AC3E}">
        <p14:creationId xmlns:p14="http://schemas.microsoft.com/office/powerpoint/2010/main" val="117188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59</a:t>
            </a:fld>
            <a:endParaRPr kumimoji="1" lang="ja-JP" altLang="en-US"/>
          </a:p>
        </p:txBody>
      </p:sp>
    </p:spTree>
    <p:extLst>
      <p:ext uri="{BB962C8B-B14F-4D97-AF65-F5344CB8AC3E}">
        <p14:creationId xmlns:p14="http://schemas.microsoft.com/office/powerpoint/2010/main" val="7997642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60</a:t>
            </a:fld>
            <a:endParaRPr kumimoji="1" lang="ja-JP" altLang="en-US"/>
          </a:p>
        </p:txBody>
      </p:sp>
    </p:spTree>
    <p:extLst>
      <p:ext uri="{BB962C8B-B14F-4D97-AF65-F5344CB8AC3E}">
        <p14:creationId xmlns:p14="http://schemas.microsoft.com/office/powerpoint/2010/main" val="31424283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61</a:t>
            </a:fld>
            <a:endParaRPr kumimoji="1" lang="ja-JP" altLang="en-US"/>
          </a:p>
        </p:txBody>
      </p:sp>
    </p:spTree>
    <p:extLst>
      <p:ext uri="{BB962C8B-B14F-4D97-AF65-F5344CB8AC3E}">
        <p14:creationId xmlns:p14="http://schemas.microsoft.com/office/powerpoint/2010/main" val="7727462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62</a:t>
            </a:fld>
            <a:endParaRPr kumimoji="1" lang="ja-JP" altLang="en-US"/>
          </a:p>
        </p:txBody>
      </p:sp>
    </p:spTree>
    <p:extLst>
      <p:ext uri="{BB962C8B-B14F-4D97-AF65-F5344CB8AC3E}">
        <p14:creationId xmlns:p14="http://schemas.microsoft.com/office/powerpoint/2010/main" val="32106805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63</a:t>
            </a:fld>
            <a:endParaRPr kumimoji="1" lang="ja-JP" altLang="en-US"/>
          </a:p>
        </p:txBody>
      </p:sp>
    </p:spTree>
    <p:extLst>
      <p:ext uri="{BB962C8B-B14F-4D97-AF65-F5344CB8AC3E}">
        <p14:creationId xmlns:p14="http://schemas.microsoft.com/office/powerpoint/2010/main" val="23769371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64</a:t>
            </a:fld>
            <a:endParaRPr kumimoji="1" lang="ja-JP" altLang="en-US"/>
          </a:p>
        </p:txBody>
      </p:sp>
    </p:spTree>
    <p:extLst>
      <p:ext uri="{BB962C8B-B14F-4D97-AF65-F5344CB8AC3E}">
        <p14:creationId xmlns:p14="http://schemas.microsoft.com/office/powerpoint/2010/main" val="11130258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65</a:t>
            </a:fld>
            <a:endParaRPr kumimoji="1" lang="ja-JP" altLang="en-US"/>
          </a:p>
        </p:txBody>
      </p:sp>
    </p:spTree>
    <p:extLst>
      <p:ext uri="{BB962C8B-B14F-4D97-AF65-F5344CB8AC3E}">
        <p14:creationId xmlns:p14="http://schemas.microsoft.com/office/powerpoint/2010/main" val="42302785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66</a:t>
            </a:fld>
            <a:endParaRPr kumimoji="1" lang="ja-JP" altLang="en-US"/>
          </a:p>
        </p:txBody>
      </p:sp>
    </p:spTree>
    <p:extLst>
      <p:ext uri="{BB962C8B-B14F-4D97-AF65-F5344CB8AC3E}">
        <p14:creationId xmlns:p14="http://schemas.microsoft.com/office/powerpoint/2010/main" val="4402665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67</a:t>
            </a:fld>
            <a:endParaRPr kumimoji="1" lang="ja-JP" altLang="en-US"/>
          </a:p>
        </p:txBody>
      </p:sp>
    </p:spTree>
    <p:extLst>
      <p:ext uri="{BB962C8B-B14F-4D97-AF65-F5344CB8AC3E}">
        <p14:creationId xmlns:p14="http://schemas.microsoft.com/office/powerpoint/2010/main" val="828693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20</a:t>
            </a:fld>
            <a:endParaRPr kumimoji="1" lang="ja-JP" altLang="en-US"/>
          </a:p>
        </p:txBody>
      </p:sp>
    </p:spTree>
    <p:extLst>
      <p:ext uri="{BB962C8B-B14F-4D97-AF65-F5344CB8AC3E}">
        <p14:creationId xmlns:p14="http://schemas.microsoft.com/office/powerpoint/2010/main" val="31572077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68</a:t>
            </a:fld>
            <a:endParaRPr kumimoji="1" lang="ja-JP" altLang="en-US"/>
          </a:p>
        </p:txBody>
      </p:sp>
    </p:spTree>
    <p:extLst>
      <p:ext uri="{BB962C8B-B14F-4D97-AF65-F5344CB8AC3E}">
        <p14:creationId xmlns:p14="http://schemas.microsoft.com/office/powerpoint/2010/main" val="42743405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69</a:t>
            </a:fld>
            <a:endParaRPr kumimoji="1" lang="ja-JP" altLang="en-US"/>
          </a:p>
        </p:txBody>
      </p:sp>
    </p:spTree>
    <p:extLst>
      <p:ext uri="{BB962C8B-B14F-4D97-AF65-F5344CB8AC3E}">
        <p14:creationId xmlns:p14="http://schemas.microsoft.com/office/powerpoint/2010/main" val="25942033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70</a:t>
            </a:fld>
            <a:endParaRPr kumimoji="1" lang="ja-JP" altLang="en-US"/>
          </a:p>
        </p:txBody>
      </p:sp>
    </p:spTree>
    <p:extLst>
      <p:ext uri="{BB962C8B-B14F-4D97-AF65-F5344CB8AC3E}">
        <p14:creationId xmlns:p14="http://schemas.microsoft.com/office/powerpoint/2010/main" val="19985350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71</a:t>
            </a:fld>
            <a:endParaRPr kumimoji="1" lang="ja-JP" altLang="en-US"/>
          </a:p>
        </p:txBody>
      </p:sp>
    </p:spTree>
    <p:extLst>
      <p:ext uri="{BB962C8B-B14F-4D97-AF65-F5344CB8AC3E}">
        <p14:creationId xmlns:p14="http://schemas.microsoft.com/office/powerpoint/2010/main" val="5727706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72</a:t>
            </a:fld>
            <a:endParaRPr kumimoji="1" lang="ja-JP" altLang="en-US"/>
          </a:p>
        </p:txBody>
      </p:sp>
    </p:spTree>
    <p:extLst>
      <p:ext uri="{BB962C8B-B14F-4D97-AF65-F5344CB8AC3E}">
        <p14:creationId xmlns:p14="http://schemas.microsoft.com/office/powerpoint/2010/main" val="16875159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73</a:t>
            </a:fld>
            <a:endParaRPr kumimoji="1" lang="ja-JP" altLang="en-US"/>
          </a:p>
        </p:txBody>
      </p:sp>
    </p:spTree>
    <p:extLst>
      <p:ext uri="{BB962C8B-B14F-4D97-AF65-F5344CB8AC3E}">
        <p14:creationId xmlns:p14="http://schemas.microsoft.com/office/powerpoint/2010/main" val="41572308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74</a:t>
            </a:fld>
            <a:endParaRPr kumimoji="1" lang="ja-JP" altLang="en-US"/>
          </a:p>
        </p:txBody>
      </p:sp>
    </p:spTree>
    <p:extLst>
      <p:ext uri="{BB962C8B-B14F-4D97-AF65-F5344CB8AC3E}">
        <p14:creationId xmlns:p14="http://schemas.microsoft.com/office/powerpoint/2010/main" val="12376705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75</a:t>
            </a:fld>
            <a:endParaRPr kumimoji="1" lang="ja-JP" altLang="en-US"/>
          </a:p>
        </p:txBody>
      </p:sp>
    </p:spTree>
    <p:extLst>
      <p:ext uri="{BB962C8B-B14F-4D97-AF65-F5344CB8AC3E}">
        <p14:creationId xmlns:p14="http://schemas.microsoft.com/office/powerpoint/2010/main" val="25930252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76</a:t>
            </a:fld>
            <a:endParaRPr kumimoji="1" lang="ja-JP" altLang="en-US"/>
          </a:p>
        </p:txBody>
      </p:sp>
    </p:spTree>
    <p:extLst>
      <p:ext uri="{BB962C8B-B14F-4D97-AF65-F5344CB8AC3E}">
        <p14:creationId xmlns:p14="http://schemas.microsoft.com/office/powerpoint/2010/main" val="31054004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77</a:t>
            </a:fld>
            <a:endParaRPr kumimoji="1" lang="ja-JP" altLang="en-US"/>
          </a:p>
        </p:txBody>
      </p:sp>
    </p:spTree>
    <p:extLst>
      <p:ext uri="{BB962C8B-B14F-4D97-AF65-F5344CB8AC3E}">
        <p14:creationId xmlns:p14="http://schemas.microsoft.com/office/powerpoint/2010/main" val="2924397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22</a:t>
            </a:fld>
            <a:endParaRPr kumimoji="1" lang="ja-JP" altLang="en-US"/>
          </a:p>
        </p:txBody>
      </p:sp>
    </p:spTree>
    <p:extLst>
      <p:ext uri="{BB962C8B-B14F-4D97-AF65-F5344CB8AC3E}">
        <p14:creationId xmlns:p14="http://schemas.microsoft.com/office/powerpoint/2010/main" val="18917143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78</a:t>
            </a:fld>
            <a:endParaRPr kumimoji="1" lang="ja-JP" altLang="en-US"/>
          </a:p>
        </p:txBody>
      </p:sp>
    </p:spTree>
    <p:extLst>
      <p:ext uri="{BB962C8B-B14F-4D97-AF65-F5344CB8AC3E}">
        <p14:creationId xmlns:p14="http://schemas.microsoft.com/office/powerpoint/2010/main" val="1778830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79</a:t>
            </a:fld>
            <a:endParaRPr kumimoji="1" lang="ja-JP" altLang="en-US"/>
          </a:p>
        </p:txBody>
      </p:sp>
    </p:spTree>
    <p:extLst>
      <p:ext uri="{BB962C8B-B14F-4D97-AF65-F5344CB8AC3E}">
        <p14:creationId xmlns:p14="http://schemas.microsoft.com/office/powerpoint/2010/main" val="5422654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80</a:t>
            </a:fld>
            <a:endParaRPr kumimoji="1" lang="ja-JP" altLang="en-US"/>
          </a:p>
        </p:txBody>
      </p:sp>
    </p:spTree>
    <p:extLst>
      <p:ext uri="{BB962C8B-B14F-4D97-AF65-F5344CB8AC3E}">
        <p14:creationId xmlns:p14="http://schemas.microsoft.com/office/powerpoint/2010/main" val="41267723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82</a:t>
            </a:fld>
            <a:endParaRPr kumimoji="1" lang="ja-JP" altLang="en-US"/>
          </a:p>
        </p:txBody>
      </p:sp>
    </p:spTree>
    <p:extLst>
      <p:ext uri="{BB962C8B-B14F-4D97-AF65-F5344CB8AC3E}">
        <p14:creationId xmlns:p14="http://schemas.microsoft.com/office/powerpoint/2010/main" val="2633622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83</a:t>
            </a:fld>
            <a:endParaRPr kumimoji="1" lang="ja-JP" altLang="en-US"/>
          </a:p>
        </p:txBody>
      </p:sp>
    </p:spTree>
    <p:extLst>
      <p:ext uri="{BB962C8B-B14F-4D97-AF65-F5344CB8AC3E}">
        <p14:creationId xmlns:p14="http://schemas.microsoft.com/office/powerpoint/2010/main" val="37882078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84</a:t>
            </a:fld>
            <a:endParaRPr kumimoji="1" lang="ja-JP" altLang="en-US"/>
          </a:p>
        </p:txBody>
      </p:sp>
    </p:spTree>
    <p:extLst>
      <p:ext uri="{BB962C8B-B14F-4D97-AF65-F5344CB8AC3E}">
        <p14:creationId xmlns:p14="http://schemas.microsoft.com/office/powerpoint/2010/main" val="28089220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85</a:t>
            </a:fld>
            <a:endParaRPr kumimoji="1" lang="ja-JP" altLang="en-US"/>
          </a:p>
        </p:txBody>
      </p:sp>
    </p:spTree>
    <p:extLst>
      <p:ext uri="{BB962C8B-B14F-4D97-AF65-F5344CB8AC3E}">
        <p14:creationId xmlns:p14="http://schemas.microsoft.com/office/powerpoint/2010/main" val="30819420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86</a:t>
            </a:fld>
            <a:endParaRPr kumimoji="1" lang="ja-JP" altLang="en-US"/>
          </a:p>
        </p:txBody>
      </p:sp>
    </p:spTree>
    <p:extLst>
      <p:ext uri="{BB962C8B-B14F-4D97-AF65-F5344CB8AC3E}">
        <p14:creationId xmlns:p14="http://schemas.microsoft.com/office/powerpoint/2010/main" val="22702494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87</a:t>
            </a:fld>
            <a:endParaRPr kumimoji="1" lang="ja-JP" altLang="en-US"/>
          </a:p>
        </p:txBody>
      </p:sp>
    </p:spTree>
    <p:extLst>
      <p:ext uri="{BB962C8B-B14F-4D97-AF65-F5344CB8AC3E}">
        <p14:creationId xmlns:p14="http://schemas.microsoft.com/office/powerpoint/2010/main" val="15144131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88</a:t>
            </a:fld>
            <a:endParaRPr kumimoji="1" lang="ja-JP" altLang="en-US"/>
          </a:p>
        </p:txBody>
      </p:sp>
    </p:spTree>
    <p:extLst>
      <p:ext uri="{BB962C8B-B14F-4D97-AF65-F5344CB8AC3E}">
        <p14:creationId xmlns:p14="http://schemas.microsoft.com/office/powerpoint/2010/main" val="2583152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23</a:t>
            </a:fld>
            <a:endParaRPr kumimoji="1" lang="ja-JP" altLang="en-US"/>
          </a:p>
        </p:txBody>
      </p:sp>
    </p:spTree>
    <p:extLst>
      <p:ext uri="{BB962C8B-B14F-4D97-AF65-F5344CB8AC3E}">
        <p14:creationId xmlns:p14="http://schemas.microsoft.com/office/powerpoint/2010/main" val="1386288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89</a:t>
            </a:fld>
            <a:endParaRPr kumimoji="1" lang="ja-JP" altLang="en-US"/>
          </a:p>
        </p:txBody>
      </p:sp>
    </p:spTree>
    <p:extLst>
      <p:ext uri="{BB962C8B-B14F-4D97-AF65-F5344CB8AC3E}">
        <p14:creationId xmlns:p14="http://schemas.microsoft.com/office/powerpoint/2010/main" val="6223127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90</a:t>
            </a:fld>
            <a:endParaRPr kumimoji="1" lang="ja-JP" altLang="en-US"/>
          </a:p>
        </p:txBody>
      </p:sp>
    </p:spTree>
    <p:extLst>
      <p:ext uri="{BB962C8B-B14F-4D97-AF65-F5344CB8AC3E}">
        <p14:creationId xmlns:p14="http://schemas.microsoft.com/office/powerpoint/2010/main" val="38334942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91</a:t>
            </a:fld>
            <a:endParaRPr kumimoji="1" lang="ja-JP" altLang="en-US"/>
          </a:p>
        </p:txBody>
      </p:sp>
    </p:spTree>
    <p:extLst>
      <p:ext uri="{BB962C8B-B14F-4D97-AF65-F5344CB8AC3E}">
        <p14:creationId xmlns:p14="http://schemas.microsoft.com/office/powerpoint/2010/main" val="18803996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93</a:t>
            </a:fld>
            <a:endParaRPr kumimoji="1" lang="ja-JP" altLang="en-US"/>
          </a:p>
        </p:txBody>
      </p:sp>
    </p:spTree>
    <p:extLst>
      <p:ext uri="{BB962C8B-B14F-4D97-AF65-F5344CB8AC3E}">
        <p14:creationId xmlns:p14="http://schemas.microsoft.com/office/powerpoint/2010/main" val="30906264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94</a:t>
            </a:fld>
            <a:endParaRPr kumimoji="1" lang="ja-JP" altLang="en-US"/>
          </a:p>
        </p:txBody>
      </p:sp>
    </p:spTree>
    <p:extLst>
      <p:ext uri="{BB962C8B-B14F-4D97-AF65-F5344CB8AC3E}">
        <p14:creationId xmlns:p14="http://schemas.microsoft.com/office/powerpoint/2010/main" val="33660723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95</a:t>
            </a:fld>
            <a:endParaRPr kumimoji="1" lang="ja-JP" altLang="en-US"/>
          </a:p>
        </p:txBody>
      </p:sp>
    </p:spTree>
    <p:extLst>
      <p:ext uri="{BB962C8B-B14F-4D97-AF65-F5344CB8AC3E}">
        <p14:creationId xmlns:p14="http://schemas.microsoft.com/office/powerpoint/2010/main" val="28085124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96</a:t>
            </a:fld>
            <a:endParaRPr kumimoji="1" lang="ja-JP" altLang="en-US"/>
          </a:p>
        </p:txBody>
      </p:sp>
    </p:spTree>
    <p:extLst>
      <p:ext uri="{BB962C8B-B14F-4D97-AF65-F5344CB8AC3E}">
        <p14:creationId xmlns:p14="http://schemas.microsoft.com/office/powerpoint/2010/main" val="40927415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98</a:t>
            </a:fld>
            <a:endParaRPr kumimoji="1" lang="ja-JP" altLang="en-US"/>
          </a:p>
        </p:txBody>
      </p:sp>
    </p:spTree>
    <p:extLst>
      <p:ext uri="{BB962C8B-B14F-4D97-AF65-F5344CB8AC3E}">
        <p14:creationId xmlns:p14="http://schemas.microsoft.com/office/powerpoint/2010/main" val="22682458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99</a:t>
            </a:fld>
            <a:endParaRPr kumimoji="1" lang="ja-JP" altLang="en-US"/>
          </a:p>
        </p:txBody>
      </p:sp>
    </p:spTree>
    <p:extLst>
      <p:ext uri="{BB962C8B-B14F-4D97-AF65-F5344CB8AC3E}">
        <p14:creationId xmlns:p14="http://schemas.microsoft.com/office/powerpoint/2010/main" val="28687262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100</a:t>
            </a:fld>
            <a:endParaRPr kumimoji="1" lang="ja-JP" altLang="en-US"/>
          </a:p>
        </p:txBody>
      </p:sp>
    </p:spTree>
    <p:extLst>
      <p:ext uri="{BB962C8B-B14F-4D97-AF65-F5344CB8AC3E}">
        <p14:creationId xmlns:p14="http://schemas.microsoft.com/office/powerpoint/2010/main" val="840069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24</a:t>
            </a:fld>
            <a:endParaRPr kumimoji="1" lang="ja-JP" altLang="en-US"/>
          </a:p>
        </p:txBody>
      </p:sp>
    </p:spTree>
    <p:extLst>
      <p:ext uri="{BB962C8B-B14F-4D97-AF65-F5344CB8AC3E}">
        <p14:creationId xmlns:p14="http://schemas.microsoft.com/office/powerpoint/2010/main" val="18254045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101</a:t>
            </a:fld>
            <a:endParaRPr kumimoji="1" lang="ja-JP" altLang="en-US"/>
          </a:p>
        </p:txBody>
      </p:sp>
    </p:spTree>
    <p:extLst>
      <p:ext uri="{BB962C8B-B14F-4D97-AF65-F5344CB8AC3E}">
        <p14:creationId xmlns:p14="http://schemas.microsoft.com/office/powerpoint/2010/main" val="33907660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103</a:t>
            </a:fld>
            <a:endParaRPr kumimoji="1" lang="ja-JP" altLang="en-US"/>
          </a:p>
        </p:txBody>
      </p:sp>
    </p:spTree>
    <p:extLst>
      <p:ext uri="{BB962C8B-B14F-4D97-AF65-F5344CB8AC3E}">
        <p14:creationId xmlns:p14="http://schemas.microsoft.com/office/powerpoint/2010/main" val="12541493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104</a:t>
            </a:fld>
            <a:endParaRPr kumimoji="1" lang="ja-JP" altLang="en-US"/>
          </a:p>
        </p:txBody>
      </p:sp>
    </p:spTree>
    <p:extLst>
      <p:ext uri="{BB962C8B-B14F-4D97-AF65-F5344CB8AC3E}">
        <p14:creationId xmlns:p14="http://schemas.microsoft.com/office/powerpoint/2010/main" val="28619130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105</a:t>
            </a:fld>
            <a:endParaRPr kumimoji="1" lang="ja-JP" altLang="en-US"/>
          </a:p>
        </p:txBody>
      </p:sp>
    </p:spTree>
    <p:extLst>
      <p:ext uri="{BB962C8B-B14F-4D97-AF65-F5344CB8AC3E}">
        <p14:creationId xmlns:p14="http://schemas.microsoft.com/office/powerpoint/2010/main" val="15138379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106</a:t>
            </a:fld>
            <a:endParaRPr kumimoji="1" lang="ja-JP" altLang="en-US"/>
          </a:p>
        </p:txBody>
      </p:sp>
    </p:spTree>
    <p:extLst>
      <p:ext uri="{BB962C8B-B14F-4D97-AF65-F5344CB8AC3E}">
        <p14:creationId xmlns:p14="http://schemas.microsoft.com/office/powerpoint/2010/main" val="24957845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107</a:t>
            </a:fld>
            <a:endParaRPr kumimoji="1" lang="ja-JP" altLang="en-US"/>
          </a:p>
        </p:txBody>
      </p:sp>
    </p:spTree>
    <p:extLst>
      <p:ext uri="{BB962C8B-B14F-4D97-AF65-F5344CB8AC3E}">
        <p14:creationId xmlns:p14="http://schemas.microsoft.com/office/powerpoint/2010/main" val="15007080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108</a:t>
            </a:fld>
            <a:endParaRPr kumimoji="1" lang="ja-JP" altLang="en-US"/>
          </a:p>
        </p:txBody>
      </p:sp>
    </p:spTree>
    <p:extLst>
      <p:ext uri="{BB962C8B-B14F-4D97-AF65-F5344CB8AC3E}">
        <p14:creationId xmlns:p14="http://schemas.microsoft.com/office/powerpoint/2010/main" val="32175607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109</a:t>
            </a:fld>
            <a:endParaRPr kumimoji="1" lang="ja-JP" altLang="en-US"/>
          </a:p>
        </p:txBody>
      </p:sp>
    </p:spTree>
    <p:extLst>
      <p:ext uri="{BB962C8B-B14F-4D97-AF65-F5344CB8AC3E}">
        <p14:creationId xmlns:p14="http://schemas.microsoft.com/office/powerpoint/2010/main" val="23375671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110</a:t>
            </a:fld>
            <a:endParaRPr kumimoji="1" lang="ja-JP" altLang="en-US"/>
          </a:p>
        </p:txBody>
      </p:sp>
    </p:spTree>
    <p:extLst>
      <p:ext uri="{BB962C8B-B14F-4D97-AF65-F5344CB8AC3E}">
        <p14:creationId xmlns:p14="http://schemas.microsoft.com/office/powerpoint/2010/main" val="32854202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111</a:t>
            </a:fld>
            <a:endParaRPr kumimoji="1" lang="ja-JP" altLang="en-US"/>
          </a:p>
        </p:txBody>
      </p:sp>
    </p:spTree>
    <p:extLst>
      <p:ext uri="{BB962C8B-B14F-4D97-AF65-F5344CB8AC3E}">
        <p14:creationId xmlns:p14="http://schemas.microsoft.com/office/powerpoint/2010/main" val="4051736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25</a:t>
            </a:fld>
            <a:endParaRPr kumimoji="1" lang="ja-JP" altLang="en-US"/>
          </a:p>
        </p:txBody>
      </p:sp>
    </p:spTree>
    <p:extLst>
      <p:ext uri="{BB962C8B-B14F-4D97-AF65-F5344CB8AC3E}">
        <p14:creationId xmlns:p14="http://schemas.microsoft.com/office/powerpoint/2010/main" val="199462982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112</a:t>
            </a:fld>
            <a:endParaRPr kumimoji="1" lang="ja-JP" altLang="en-US"/>
          </a:p>
        </p:txBody>
      </p:sp>
    </p:spTree>
    <p:extLst>
      <p:ext uri="{BB962C8B-B14F-4D97-AF65-F5344CB8AC3E}">
        <p14:creationId xmlns:p14="http://schemas.microsoft.com/office/powerpoint/2010/main" val="14007186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113</a:t>
            </a:fld>
            <a:endParaRPr kumimoji="1" lang="ja-JP" altLang="en-US"/>
          </a:p>
        </p:txBody>
      </p:sp>
    </p:spTree>
    <p:extLst>
      <p:ext uri="{BB962C8B-B14F-4D97-AF65-F5344CB8AC3E}">
        <p14:creationId xmlns:p14="http://schemas.microsoft.com/office/powerpoint/2010/main" val="30553183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114</a:t>
            </a:fld>
            <a:endParaRPr kumimoji="1" lang="ja-JP" altLang="en-US"/>
          </a:p>
        </p:txBody>
      </p:sp>
    </p:spTree>
    <p:extLst>
      <p:ext uri="{BB962C8B-B14F-4D97-AF65-F5344CB8AC3E}">
        <p14:creationId xmlns:p14="http://schemas.microsoft.com/office/powerpoint/2010/main" val="282168472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115</a:t>
            </a:fld>
            <a:endParaRPr kumimoji="1" lang="ja-JP" altLang="en-US"/>
          </a:p>
        </p:txBody>
      </p:sp>
    </p:spTree>
    <p:extLst>
      <p:ext uri="{BB962C8B-B14F-4D97-AF65-F5344CB8AC3E}">
        <p14:creationId xmlns:p14="http://schemas.microsoft.com/office/powerpoint/2010/main" val="283701041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F87BCA9-3BA0-4426-9EA6-B6C30ED0242E}" type="slidenum">
              <a:rPr kumimoji="1" lang="ja-JP" altLang="en-US" smtClean="0"/>
              <a:t>116</a:t>
            </a:fld>
            <a:endParaRPr kumimoji="1" lang="ja-JP" altLang="en-US"/>
          </a:p>
        </p:txBody>
      </p:sp>
    </p:spTree>
    <p:extLst>
      <p:ext uri="{BB962C8B-B14F-4D97-AF65-F5344CB8AC3E}">
        <p14:creationId xmlns:p14="http://schemas.microsoft.com/office/powerpoint/2010/main" val="271085835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1.wmf"/><Relationship Id="rId7" Type="http://schemas.openxmlformats.org/officeDocument/2006/relationships/image" Target="../media/image21.emf"/><Relationship Id="rId2" Type="http://schemas.openxmlformats.org/officeDocument/2006/relationships/image" Target="../media/image17.emf"/><Relationship Id="rId1" Type="http://schemas.openxmlformats.org/officeDocument/2006/relationships/slideMaster" Target="../slideMasters/slideMaster1.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 Id="rId9" Type="http://schemas.openxmlformats.org/officeDocument/2006/relationships/image" Target="../media/image8.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1.emf"/><Relationship Id="rId7" Type="http://schemas.openxmlformats.org/officeDocument/2006/relationships/image" Target="../media/image25.emf"/><Relationship Id="rId2" Type="http://schemas.openxmlformats.org/officeDocument/2006/relationships/image" Target="../media/image30.emf"/><Relationship Id="rId1" Type="http://schemas.openxmlformats.org/officeDocument/2006/relationships/slideMaster" Target="../slideMasters/slideMaster1.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1.emf"/><Relationship Id="rId7" Type="http://schemas.openxmlformats.org/officeDocument/2006/relationships/image" Target="../media/image25.emf"/><Relationship Id="rId2" Type="http://schemas.openxmlformats.org/officeDocument/2006/relationships/image" Target="../media/image30.emf"/><Relationship Id="rId1" Type="http://schemas.openxmlformats.org/officeDocument/2006/relationships/slideMaster" Target="../slideMasters/slideMaster1.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wmf"/><Relationship Id="rId7" Type="http://schemas.openxmlformats.org/officeDocument/2006/relationships/image" Target="../media/image15.emf"/><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1.wmf"/><Relationship Id="rId7" Type="http://schemas.openxmlformats.org/officeDocument/2006/relationships/image" Target="../media/image21.emf"/><Relationship Id="rId2" Type="http://schemas.openxmlformats.org/officeDocument/2006/relationships/image" Target="../media/image17.emf"/><Relationship Id="rId1" Type="http://schemas.openxmlformats.org/officeDocument/2006/relationships/slideMaster" Target="../slideMasters/slideMaster1.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 Id="rId9"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23.emf"/><Relationship Id="rId1" Type="http://schemas.openxmlformats.org/officeDocument/2006/relationships/slideMaster" Target="../slideMasters/slideMaster1.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wmf"/><Relationship Id="rId7" Type="http://schemas.openxmlformats.org/officeDocument/2006/relationships/image" Target="../media/image15.emf"/><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op">
    <p:bg>
      <p:bgPr>
        <a:solidFill>
          <a:schemeClr val="tx2"/>
        </a:solidFill>
        <a:effectLst/>
      </p:bgPr>
    </p:bg>
    <p:spTree>
      <p:nvGrpSpPr>
        <p:cNvPr id="1" name=""/>
        <p:cNvGrpSpPr/>
        <p:nvPr/>
      </p:nvGrpSpPr>
      <p:grpSpPr>
        <a:xfrm>
          <a:off x="0" y="0"/>
          <a:ext cx="0" cy="0"/>
          <a:chOff x="0" y="0"/>
          <a:chExt cx="0" cy="0"/>
        </a:xfrm>
      </p:grpSpPr>
      <p:sp>
        <p:nvSpPr>
          <p:cNvPr id="4" name="正方形/長方形 3"/>
          <p:cNvSpPr/>
          <p:nvPr userDrawn="1"/>
        </p:nvSpPr>
        <p:spPr>
          <a:xfrm>
            <a:off x="0" y="576000"/>
            <a:ext cx="9144000" cy="39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18" r="3269"/>
          <a:stretch/>
        </p:blipFill>
        <p:spPr>
          <a:xfrm>
            <a:off x="5364088" y="0"/>
            <a:ext cx="3780420" cy="1123630"/>
          </a:xfrm>
          <a:prstGeom prst="rect">
            <a:avLst/>
          </a:prstGeom>
        </p:spPr>
      </p:pic>
      <p:pic>
        <p:nvPicPr>
          <p:cNvPr id="19" name="図 18"/>
          <p:cNvPicPr>
            <a:picLocks noChangeAspect="1"/>
          </p:cNvPicPr>
          <p:nvPr userDrawn="1"/>
        </p:nvPicPr>
        <p:blipFill rotWithShape="1">
          <a:blip r:embed="rId3" cstate="print">
            <a:extLst>
              <a:ext uri="{28A0092B-C50C-407E-A947-70E740481C1C}">
                <a14:useLocalDpi xmlns:a14="http://schemas.microsoft.com/office/drawing/2010/main" val="0"/>
              </a:ext>
            </a:extLst>
          </a:blip>
          <a:srcRect r="22655"/>
          <a:stretch/>
        </p:blipFill>
        <p:spPr>
          <a:xfrm>
            <a:off x="7092281" y="954854"/>
            <a:ext cx="2052228" cy="3017319"/>
          </a:xfrm>
          <a:prstGeom prst="rect">
            <a:avLst/>
          </a:prstGeom>
        </p:spPr>
      </p:pic>
      <p:sp>
        <p:nvSpPr>
          <p:cNvPr id="5"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dirty="0"/>
              <a:t>©Canon IT Solutions Inc.  All rights reserved.</a:t>
            </a:r>
            <a:endParaRPr lang="ja-JP" altLang="en-US" dirty="0"/>
          </a:p>
        </p:txBody>
      </p:sp>
      <p:pic>
        <p:nvPicPr>
          <p:cNvPr id="7" name="図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26369" y="2294080"/>
            <a:ext cx="558856" cy="368708"/>
          </a:xfrm>
          <a:prstGeom prst="rect">
            <a:avLst/>
          </a:prstGeom>
        </p:spPr>
      </p:pic>
      <p:pic>
        <p:nvPicPr>
          <p:cNvPr id="8" name="図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89643" y="1563638"/>
            <a:ext cx="268324" cy="506660"/>
          </a:xfrm>
          <a:prstGeom prst="rect">
            <a:avLst/>
          </a:prstGeom>
        </p:spPr>
      </p:pic>
      <p:pic>
        <p:nvPicPr>
          <p:cNvPr id="9" name="図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16316" y="1326874"/>
            <a:ext cx="491409" cy="599380"/>
          </a:xfrm>
          <a:prstGeom prst="rect">
            <a:avLst/>
          </a:prstGeom>
        </p:spPr>
      </p:pic>
      <p:pic>
        <p:nvPicPr>
          <p:cNvPr id="10" name="図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136396" y="3316474"/>
            <a:ext cx="518382" cy="638008"/>
          </a:xfrm>
          <a:prstGeom prst="rect">
            <a:avLst/>
          </a:prstGeom>
        </p:spPr>
      </p:pic>
      <p:pic>
        <p:nvPicPr>
          <p:cNvPr id="11" name="図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32240" y="2230025"/>
            <a:ext cx="1242338" cy="855563"/>
          </a:xfrm>
          <a:prstGeom prst="rect">
            <a:avLst/>
          </a:prstGeom>
        </p:spPr>
      </p:pic>
      <p:sp>
        <p:nvSpPr>
          <p:cNvPr id="2" name="タイトル 1"/>
          <p:cNvSpPr>
            <a:spLocks noGrp="1"/>
          </p:cNvSpPr>
          <p:nvPr>
            <p:ph type="title"/>
          </p:nvPr>
        </p:nvSpPr>
        <p:spPr>
          <a:xfrm>
            <a:off x="358775" y="1670176"/>
            <a:ext cx="6193445" cy="1476164"/>
          </a:xfrm>
          <a:prstGeom prst="rect">
            <a:avLst/>
          </a:prstGeom>
        </p:spPr>
        <p:txBody>
          <a:bodyPr lIns="0" tIns="0" rIns="0" bIns="0" anchor="ctr" anchorCtr="0"/>
          <a:lstStyle>
            <a:lvl1pPr algn="l">
              <a:lnSpc>
                <a:spcPct val="110000"/>
              </a:lnSpc>
              <a:defRPr sz="2800" b="1">
                <a:solidFill>
                  <a:schemeClr val="tx2"/>
                </a:solidFill>
              </a:defRPr>
            </a:lvl1pPr>
          </a:lstStyle>
          <a:p>
            <a:r>
              <a:rPr kumimoji="1" lang="ja-JP" altLang="en-US"/>
              <a:t>マスター タイトルの書式設定</a:t>
            </a:r>
          </a:p>
        </p:txBody>
      </p:sp>
      <p:pic>
        <p:nvPicPr>
          <p:cNvPr id="13" name="図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984268" y="387105"/>
            <a:ext cx="1814671" cy="400331"/>
          </a:xfrm>
          <a:prstGeom prst="rect">
            <a:avLst/>
          </a:prstGeom>
        </p:spPr>
      </p:pic>
      <p:grpSp>
        <p:nvGrpSpPr>
          <p:cNvPr id="18" name="グループ化 17"/>
          <p:cNvGrpSpPr/>
          <p:nvPr userDrawn="1"/>
        </p:nvGrpSpPr>
        <p:grpSpPr>
          <a:xfrm>
            <a:off x="5285767" y="182770"/>
            <a:ext cx="978421" cy="192736"/>
            <a:chOff x="5220072" y="159482"/>
            <a:chExt cx="978421" cy="192736"/>
          </a:xfrm>
        </p:grpSpPr>
        <p:pic>
          <p:nvPicPr>
            <p:cNvPr id="12" name="図 11">
              <a:extLst>
                <a:ext uri="{FF2B5EF4-FFF2-40B4-BE49-F238E27FC236}">
                  <a16:creationId xmlns:a16="http://schemas.microsoft.com/office/drawing/2014/main" id="{4D1CD444-5459-AA4B-A08B-5554E81CFD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220072" y="159482"/>
              <a:ext cx="720941" cy="192736"/>
            </a:xfrm>
            <a:prstGeom prst="rect">
              <a:avLst/>
            </a:prstGeom>
          </p:spPr>
        </p:pic>
        <p:grpSp>
          <p:nvGrpSpPr>
            <p:cNvPr id="17" name="グループ化 16"/>
            <p:cNvGrpSpPr/>
            <p:nvPr userDrawn="1"/>
          </p:nvGrpSpPr>
          <p:grpSpPr>
            <a:xfrm>
              <a:off x="5976156" y="159482"/>
              <a:ext cx="222337" cy="72008"/>
              <a:chOff x="5976156" y="159482"/>
              <a:chExt cx="222337" cy="72008"/>
            </a:xfrm>
          </p:grpSpPr>
          <p:sp>
            <p:nvSpPr>
              <p:cNvPr id="14" name="円/楕円 13"/>
              <p:cNvSpPr/>
              <p:nvPr userDrawn="1"/>
            </p:nvSpPr>
            <p:spPr>
              <a:xfrm>
                <a:off x="5976156" y="159482"/>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userDrawn="1"/>
            </p:nvSpPr>
            <p:spPr>
              <a:xfrm>
                <a:off x="6083306" y="170286"/>
                <a:ext cx="50400" cy="50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userDrawn="1"/>
            </p:nvSpPr>
            <p:spPr>
              <a:xfrm>
                <a:off x="6162493" y="177486"/>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0"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tx2"/>
                </a:solidFill>
              </a:defRPr>
            </a:lvl1pPr>
          </a:lstStyle>
          <a:p>
            <a:fld id="{78AE49ED-73EF-499C-8307-28EB0E7CF529}" type="slidenum">
              <a:rPr lang="ja-JP" altLang="en-US" smtClean="0"/>
              <a:pPr/>
              <a:t>‹#›</a:t>
            </a:fld>
            <a:endParaRPr lang="ja-JP" altLang="en-US"/>
          </a:p>
        </p:txBody>
      </p:sp>
    </p:spTree>
    <p:extLst>
      <p:ext uri="{BB962C8B-B14F-4D97-AF65-F5344CB8AC3E}">
        <p14:creationId xmlns:p14="http://schemas.microsoft.com/office/powerpoint/2010/main" val="3752093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hapter">
    <p:spTree>
      <p:nvGrpSpPr>
        <p:cNvPr id="1" name=""/>
        <p:cNvGrpSpPr/>
        <p:nvPr/>
      </p:nvGrpSpPr>
      <p:grpSpPr>
        <a:xfrm>
          <a:off x="0" y="0"/>
          <a:ext cx="0" cy="0"/>
          <a:chOff x="0" y="0"/>
          <a:chExt cx="0" cy="0"/>
        </a:xfrm>
      </p:grpSpPr>
      <p:sp>
        <p:nvSpPr>
          <p:cNvPr id="7" name="正方形/長方形 6"/>
          <p:cNvSpPr/>
          <p:nvPr userDrawn="1"/>
        </p:nvSpPr>
        <p:spPr>
          <a:xfrm>
            <a:off x="0" y="0"/>
            <a:ext cx="1440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463" b="24413"/>
          <a:stretch/>
        </p:blipFill>
        <p:spPr>
          <a:xfrm>
            <a:off x="-508" y="1437624"/>
            <a:ext cx="2434051" cy="3708411"/>
          </a:xfrm>
          <a:prstGeom prst="rect">
            <a:avLst/>
          </a:prstGeom>
        </p:spPr>
      </p:pic>
      <p:sp>
        <p:nvSpPr>
          <p:cNvPr id="3" name="スライド番号プレースホルダー 2"/>
          <p:cNvSpPr>
            <a:spLocks noGrp="1"/>
          </p:cNvSpPr>
          <p:nvPr>
            <p:ph type="sldNum" sz="quarter" idx="10"/>
          </p:nvPr>
        </p:nvSpPr>
        <p:spPr>
          <a:xfrm>
            <a:off x="8532000" y="4932000"/>
            <a:ext cx="360000" cy="135000"/>
          </a:xfrm>
        </p:spPr>
        <p:txBody>
          <a:bodyPr/>
          <a:lstStyle/>
          <a:p>
            <a:fld id="{78AE49ED-73EF-499C-8307-28EB0E7CF529}" type="slidenum">
              <a:rPr lang="ja-JP" altLang="en-US" smtClean="0"/>
              <a:pPr/>
              <a:t>‹#›</a:t>
            </a:fld>
            <a:endParaRPr lang="ja-JP" altLang="en-US"/>
          </a:p>
        </p:txBody>
      </p:sp>
      <p:sp>
        <p:nvSpPr>
          <p:cNvPr id="6" name="タイトル 1"/>
          <p:cNvSpPr>
            <a:spLocks noGrp="1"/>
          </p:cNvSpPr>
          <p:nvPr>
            <p:ph type="title" hasCustomPrompt="1"/>
          </p:nvPr>
        </p:nvSpPr>
        <p:spPr>
          <a:xfrm>
            <a:off x="1871700" y="1275605"/>
            <a:ext cx="6840500" cy="2016225"/>
          </a:xfrm>
          <a:prstGeom prst="rect">
            <a:avLst/>
          </a:prstGeom>
        </p:spPr>
        <p:txBody>
          <a:bodyPr lIns="0" tIns="0" rIns="0" bIns="0" anchor="ctr" anchorCtr="0"/>
          <a:lstStyle>
            <a:lvl1pPr algn="l">
              <a:lnSpc>
                <a:spcPct val="100000"/>
              </a:lnSpc>
              <a:defRPr sz="2800" b="1">
                <a:solidFill>
                  <a:schemeClr val="accent3"/>
                </a:solidFill>
                <a:latin typeface="+mj-lt"/>
              </a:defRPr>
            </a:lvl1pPr>
          </a:lstStyle>
          <a:p>
            <a:r>
              <a:rPr kumimoji="1" lang="ja-JP" altLang="en-US"/>
              <a:t>フォントサイズ </a:t>
            </a:r>
            <a:r>
              <a:rPr kumimoji="1" lang="en-US" altLang="ja-JP"/>
              <a:t>28</a:t>
            </a:r>
            <a:br>
              <a:rPr kumimoji="1" lang="en-US" altLang="ja-JP"/>
            </a:br>
            <a:r>
              <a:rPr kumimoji="1" lang="ja-JP" altLang="en-US"/>
              <a:t>　　　　（メイリオ見出し）</a:t>
            </a:r>
          </a:p>
        </p:txBody>
      </p:sp>
      <p:pic>
        <p:nvPicPr>
          <p:cNvPr id="8" name="Picture 5" descr="\\psf\Host\Volumes\IOHD\G5-temp01_n\SuperStream\SS_Branding_2015\SuperStream_Logo_201506\corporate\ms_office\logo_corp_nega.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72200" y="279525"/>
            <a:ext cx="1440000" cy="255000"/>
          </a:xfrm>
          <a:prstGeom prst="rect">
            <a:avLst/>
          </a:prstGeom>
          <a:noFill/>
          <a:extLst>
            <a:ext uri="{909E8E84-426E-40DD-AFC4-6F175D3DCCD1}">
              <a14:hiddenFill xmlns:a14="http://schemas.microsoft.com/office/drawing/2010/main">
                <a:solidFill>
                  <a:srgbClr val="FFFFFF"/>
                </a:solidFill>
              </a14:hiddenFill>
            </a:ext>
          </a:extLst>
        </p:spPr>
      </p:pic>
      <p:sp>
        <p:nvSpPr>
          <p:cNvPr id="11"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7991" y="749002"/>
            <a:ext cx="590787" cy="550580"/>
          </a:xfrm>
          <a:prstGeom prst="rect">
            <a:avLst/>
          </a:prstGeom>
        </p:spPr>
      </p:pic>
      <p:pic>
        <p:nvPicPr>
          <p:cNvPr id="10" name="図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3090" y="2823778"/>
            <a:ext cx="335554" cy="512746"/>
          </a:xfrm>
          <a:prstGeom prst="rect">
            <a:avLst/>
          </a:prstGeom>
        </p:spPr>
      </p:pic>
      <p:pic>
        <p:nvPicPr>
          <p:cNvPr id="12" name="図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39084" y="1934005"/>
            <a:ext cx="478408" cy="410715"/>
          </a:xfrm>
          <a:prstGeom prst="rect">
            <a:avLst/>
          </a:prstGeom>
        </p:spPr>
      </p:pic>
      <p:pic>
        <p:nvPicPr>
          <p:cNvPr id="13" name="図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03548" y="4271353"/>
            <a:ext cx="472936" cy="351380"/>
          </a:xfrm>
          <a:prstGeom prst="rect">
            <a:avLst/>
          </a:prstGeom>
        </p:spPr>
      </p:pic>
      <p:pic>
        <p:nvPicPr>
          <p:cNvPr id="14" name="図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23628" y="3829750"/>
            <a:ext cx="515904" cy="304006"/>
          </a:xfrm>
          <a:prstGeom prst="rect">
            <a:avLst/>
          </a:prstGeom>
        </p:spPr>
      </p:pic>
      <p:pic>
        <p:nvPicPr>
          <p:cNvPr id="15" name="図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Tree>
    <p:extLst>
      <p:ext uri="{BB962C8B-B14F-4D97-AF65-F5344CB8AC3E}">
        <p14:creationId xmlns:p14="http://schemas.microsoft.com/office/powerpoint/2010/main" val="2197667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General_HR">
    <p:spTree>
      <p:nvGrpSpPr>
        <p:cNvPr id="1" name=""/>
        <p:cNvGrpSpPr/>
        <p:nvPr/>
      </p:nvGrpSpPr>
      <p:grpSpPr>
        <a:xfrm>
          <a:off x="0" y="0"/>
          <a:ext cx="0" cy="0"/>
          <a:chOff x="0" y="0"/>
          <a:chExt cx="0" cy="0"/>
        </a:xfrm>
      </p:grpSpPr>
      <p:sp>
        <p:nvSpPr>
          <p:cNvPr id="11" name="正方形/長方形 10"/>
          <p:cNvSpPr/>
          <p:nvPr userDrawn="1"/>
        </p:nvSpPr>
        <p:spPr>
          <a:xfrm>
            <a:off x="0" y="0"/>
            <a:ext cx="914400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pic>
        <p:nvPicPr>
          <p:cNvPr id="10" name="図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6" name="スライド番号プレースホルダー 5"/>
          <p:cNvSpPr>
            <a:spLocks noGrp="1"/>
          </p:cNvSpPr>
          <p:nvPr>
            <p:ph type="sldNum" sz="quarter" idx="12"/>
          </p:nvPr>
        </p:nvSpPr>
        <p:spPr>
          <a:xfrm>
            <a:off x="8532000" y="4932000"/>
            <a:ext cx="360000" cy="135000"/>
          </a:xfrm>
        </p:spPr>
        <p:txBody>
          <a:bodyPr/>
          <a:lstStyle/>
          <a:p>
            <a:fld id="{78AE49ED-73EF-499C-8307-28EB0E7CF529}" type="slidenum">
              <a:rPr kumimoji="1" lang="ja-JP" altLang="en-US" smtClean="0"/>
              <a:t>‹#›</a:t>
            </a:fld>
            <a:endParaRPr kumimoji="1" lang="ja-JP" altLang="en-US"/>
          </a:p>
        </p:txBody>
      </p:sp>
      <p:sp>
        <p:nvSpPr>
          <p:cNvPr id="8"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
        <p:nvSpPr>
          <p:cNvPr id="9" name="タイトル 1"/>
          <p:cNvSpPr>
            <a:spLocks noGrp="1"/>
          </p:cNvSpPr>
          <p:nvPr>
            <p:ph type="title" hasCustomPrompt="1"/>
          </p:nvPr>
        </p:nvSpPr>
        <p:spPr>
          <a:xfrm>
            <a:off x="288000" y="216000"/>
            <a:ext cx="7200000" cy="360000"/>
          </a:xfrm>
          <a:prstGeom prst="rect">
            <a:avLst/>
          </a:prstGeom>
        </p:spPr>
        <p:txBody>
          <a:bodyPr lIns="0" tIns="0" rIns="0" bIns="0" anchor="t" anchorCtr="0"/>
          <a:lstStyle>
            <a:lvl1pPr algn="l">
              <a:lnSpc>
                <a:spcPct val="100000"/>
              </a:lnSpc>
              <a:defRPr sz="2400" b="1">
                <a:solidFill>
                  <a:schemeClr val="accent3"/>
                </a:solidFill>
                <a:latin typeface="+mj-lt"/>
              </a:defRPr>
            </a:lvl1pPr>
          </a:lstStyle>
          <a:p>
            <a:r>
              <a:rPr kumimoji="1" lang="ja-JP" altLang="en-US"/>
              <a:t>フォントサイズ</a:t>
            </a:r>
            <a:r>
              <a:rPr kumimoji="1" lang="en-US" altLang="ja-JP"/>
              <a:t>24 </a:t>
            </a:r>
            <a:r>
              <a:rPr kumimoji="1" lang="ja-JP" altLang="en-US"/>
              <a:t>（メイリオ見出し）</a:t>
            </a:r>
          </a:p>
        </p:txBody>
      </p:sp>
    </p:spTree>
    <p:extLst>
      <p:ext uri="{BB962C8B-B14F-4D97-AF65-F5344CB8AC3E}">
        <p14:creationId xmlns:p14="http://schemas.microsoft.com/office/powerpoint/2010/main" val="309588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al_HR">
    <p:spTree>
      <p:nvGrpSpPr>
        <p:cNvPr id="1" name=""/>
        <p:cNvGrpSpPr/>
        <p:nvPr/>
      </p:nvGrpSpPr>
      <p:grpSpPr>
        <a:xfrm>
          <a:off x="0" y="0"/>
          <a:ext cx="0" cy="0"/>
          <a:chOff x="0" y="0"/>
          <a:chExt cx="0" cy="0"/>
        </a:xfrm>
      </p:grpSpPr>
      <p:sp>
        <p:nvSpPr>
          <p:cNvPr id="11" name="正方形/長方形 10"/>
          <p:cNvSpPr/>
          <p:nvPr userDrawn="1"/>
        </p:nvSpPr>
        <p:spPr>
          <a:xfrm>
            <a:off x="0" y="0"/>
            <a:ext cx="914400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pic>
        <p:nvPicPr>
          <p:cNvPr id="10" name="図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6" name="スライド番号プレースホルダー 5"/>
          <p:cNvSpPr>
            <a:spLocks noGrp="1"/>
          </p:cNvSpPr>
          <p:nvPr>
            <p:ph type="sldNum" sz="quarter" idx="12"/>
          </p:nvPr>
        </p:nvSpPr>
        <p:spPr>
          <a:xfrm>
            <a:off x="8532000" y="4932000"/>
            <a:ext cx="360000" cy="135000"/>
          </a:xfrm>
        </p:spPr>
        <p:txBody>
          <a:bodyPr/>
          <a:lstStyle/>
          <a:p>
            <a:fld id="{78AE49ED-73EF-499C-8307-28EB0E7CF529}" type="slidenum">
              <a:rPr kumimoji="1" lang="ja-JP" altLang="en-US" smtClean="0"/>
              <a:t>‹#›</a:t>
            </a:fld>
            <a:endParaRPr kumimoji="1" lang="ja-JP" altLang="en-US"/>
          </a:p>
        </p:txBody>
      </p:sp>
      <p:sp>
        <p:nvSpPr>
          <p:cNvPr id="14" name="テキスト プレースホルダー 13"/>
          <p:cNvSpPr>
            <a:spLocks noGrp="1"/>
          </p:cNvSpPr>
          <p:nvPr>
            <p:ph type="body" sz="quarter" idx="14" hasCustomPrompt="1"/>
          </p:nvPr>
        </p:nvSpPr>
        <p:spPr>
          <a:xfrm>
            <a:off x="358775" y="951570"/>
            <a:ext cx="8426450" cy="3780420"/>
          </a:xfrm>
          <a:prstGeom prst="rect">
            <a:avLst/>
          </a:prstGeom>
        </p:spPr>
        <p:txBody>
          <a:bodyPr lIns="0" tIns="0" rIns="0" bIns="0"/>
          <a:lstStyle>
            <a:lvl1pPr marL="0" indent="0">
              <a:lnSpc>
                <a:spcPts val="1700"/>
              </a:lnSpc>
              <a:spcBef>
                <a:spcPts val="0"/>
              </a:spcBef>
              <a:buNone/>
              <a:defRPr sz="1600">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a:t>文章（必要な場合のみ）　フォントサイズ </a:t>
            </a:r>
            <a:r>
              <a:rPr kumimoji="1" lang="en-US" altLang="ja-JP"/>
              <a:t>16P</a:t>
            </a:r>
          </a:p>
        </p:txBody>
      </p:sp>
      <p:sp>
        <p:nvSpPr>
          <p:cNvPr id="8"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
        <p:nvSpPr>
          <p:cNvPr id="9" name="タイトル 1"/>
          <p:cNvSpPr>
            <a:spLocks noGrp="1"/>
          </p:cNvSpPr>
          <p:nvPr>
            <p:ph type="title" hasCustomPrompt="1"/>
          </p:nvPr>
        </p:nvSpPr>
        <p:spPr>
          <a:xfrm>
            <a:off x="288000" y="216000"/>
            <a:ext cx="7200000" cy="360000"/>
          </a:xfrm>
          <a:prstGeom prst="rect">
            <a:avLst/>
          </a:prstGeom>
        </p:spPr>
        <p:txBody>
          <a:bodyPr lIns="0" tIns="0" rIns="0" bIns="0" anchor="t" anchorCtr="0"/>
          <a:lstStyle>
            <a:lvl1pPr algn="l">
              <a:lnSpc>
                <a:spcPct val="100000"/>
              </a:lnSpc>
              <a:defRPr sz="2400" b="1">
                <a:solidFill>
                  <a:schemeClr val="accent3"/>
                </a:solidFill>
                <a:latin typeface="+mj-lt"/>
              </a:defRPr>
            </a:lvl1pPr>
          </a:lstStyle>
          <a:p>
            <a:r>
              <a:rPr kumimoji="1" lang="ja-JP" altLang="en-US"/>
              <a:t>フォントサイズ</a:t>
            </a:r>
            <a:r>
              <a:rPr kumimoji="1" lang="en-US" altLang="ja-JP"/>
              <a:t>24 </a:t>
            </a:r>
            <a:r>
              <a:rPr kumimoji="1" lang="ja-JP" altLang="en-US"/>
              <a:t>（メイリオ見出し）</a:t>
            </a:r>
          </a:p>
        </p:txBody>
      </p:sp>
    </p:spTree>
    <p:extLst>
      <p:ext uri="{BB962C8B-B14F-4D97-AF65-F5344CB8AC3E}">
        <p14:creationId xmlns:p14="http://schemas.microsoft.com/office/powerpoint/2010/main" val="4074571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General_HR">
    <p:spTree>
      <p:nvGrpSpPr>
        <p:cNvPr id="1" name=""/>
        <p:cNvGrpSpPr/>
        <p:nvPr/>
      </p:nvGrpSpPr>
      <p:grpSpPr>
        <a:xfrm>
          <a:off x="0" y="0"/>
          <a:ext cx="0" cy="0"/>
          <a:chOff x="0" y="0"/>
          <a:chExt cx="0" cy="0"/>
        </a:xfrm>
      </p:grpSpPr>
      <p:sp>
        <p:nvSpPr>
          <p:cNvPr id="11" name="正方形/長方形 10"/>
          <p:cNvSpPr/>
          <p:nvPr userDrawn="1"/>
        </p:nvSpPr>
        <p:spPr>
          <a:xfrm>
            <a:off x="0" y="0"/>
            <a:ext cx="914400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pic>
        <p:nvPicPr>
          <p:cNvPr id="10" name="図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6" name="スライド番号プレースホルダー 5"/>
          <p:cNvSpPr>
            <a:spLocks noGrp="1"/>
          </p:cNvSpPr>
          <p:nvPr>
            <p:ph type="sldNum" sz="quarter" idx="12"/>
          </p:nvPr>
        </p:nvSpPr>
        <p:spPr>
          <a:xfrm>
            <a:off x="8532000" y="4932000"/>
            <a:ext cx="360000" cy="135000"/>
          </a:xfrm>
        </p:spPr>
        <p:txBody>
          <a:bodyPr/>
          <a:lstStyle/>
          <a:p>
            <a:fld id="{78AE49ED-73EF-499C-8307-28EB0E7CF529}" type="slidenum">
              <a:rPr kumimoji="1" lang="ja-JP" altLang="en-US" smtClean="0"/>
              <a:t>‹#›</a:t>
            </a:fld>
            <a:endParaRPr kumimoji="1" lang="ja-JP" altLang="en-US"/>
          </a:p>
        </p:txBody>
      </p:sp>
      <p:sp>
        <p:nvSpPr>
          <p:cNvPr id="8"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
        <p:nvSpPr>
          <p:cNvPr id="9" name="テキスト プレースホルダー 8"/>
          <p:cNvSpPr>
            <a:spLocks noGrp="1"/>
          </p:cNvSpPr>
          <p:nvPr>
            <p:ph type="body" sz="quarter" idx="16" hasCustomPrompt="1"/>
          </p:nvPr>
        </p:nvSpPr>
        <p:spPr>
          <a:xfrm>
            <a:off x="179512" y="591530"/>
            <a:ext cx="6120680" cy="31531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1">
                <a:solidFill>
                  <a:srgbClr val="EE7B48"/>
                </a:solidFill>
                <a:latin typeface="+mj-ea"/>
                <a:ea typeface="+mj-ea"/>
              </a:defRPr>
            </a:lvl1pPr>
          </a:lstStyle>
          <a:p>
            <a:pPr lvl="0"/>
            <a:r>
              <a:rPr kumimoji="1" lang="ja-JP" altLang="en-US"/>
              <a:t>サブタイトル（メイリオ見出し </a:t>
            </a:r>
            <a:r>
              <a:rPr kumimoji="1" lang="en-US" altLang="ja-JP"/>
              <a:t>18Pt)</a:t>
            </a:r>
            <a:endParaRPr kumimoji="1" lang="ja-JP" altLang="en-US"/>
          </a:p>
        </p:txBody>
      </p:sp>
      <p:sp>
        <p:nvSpPr>
          <p:cNvPr id="13" name="テキスト プレースホルダー 10"/>
          <p:cNvSpPr>
            <a:spLocks noGrp="1"/>
          </p:cNvSpPr>
          <p:nvPr>
            <p:ph type="body" sz="quarter" idx="17" hasCustomPrompt="1"/>
          </p:nvPr>
        </p:nvSpPr>
        <p:spPr>
          <a:xfrm>
            <a:off x="251618" y="917812"/>
            <a:ext cx="8640763" cy="279306"/>
          </a:xfrm>
          <a:prstGeom prst="rect">
            <a:avLst/>
          </a:prstGeom>
        </p:spPr>
        <p:txBody>
          <a:bodyPr/>
          <a:lstStyle>
            <a:lvl1pPr marL="0" indent="0">
              <a:buNone/>
              <a:defRPr sz="1600"/>
            </a:lvl1pPr>
          </a:lstStyle>
          <a:p>
            <a:pPr lvl="0"/>
            <a:r>
              <a:rPr kumimoji="1" lang="ja-JP" altLang="en-US"/>
              <a:t>説明文（フォント</a:t>
            </a:r>
            <a:r>
              <a:rPr kumimoji="1" lang="en-US" altLang="ja-JP"/>
              <a:t>16Pt)</a:t>
            </a:r>
            <a:endParaRPr kumimoji="1" lang="ja-JP" altLang="en-US"/>
          </a:p>
        </p:txBody>
      </p:sp>
      <p:cxnSp>
        <p:nvCxnSpPr>
          <p:cNvPr id="15" name="直線コネクタ 14"/>
          <p:cNvCxnSpPr/>
          <p:nvPr userDrawn="1"/>
        </p:nvCxnSpPr>
        <p:spPr>
          <a:xfrm>
            <a:off x="252000" y="866278"/>
            <a:ext cx="6264696" cy="0"/>
          </a:xfrm>
          <a:prstGeom prst="line">
            <a:avLst/>
          </a:prstGeom>
          <a:ln>
            <a:solidFill>
              <a:srgbClr val="EE7B48"/>
            </a:solidFill>
            <a:headEnd type="none"/>
            <a:tailEnd type="none"/>
          </a:ln>
        </p:spPr>
        <p:style>
          <a:lnRef idx="2">
            <a:schemeClr val="accent2"/>
          </a:lnRef>
          <a:fillRef idx="0">
            <a:schemeClr val="accent2"/>
          </a:fillRef>
          <a:effectRef idx="1">
            <a:schemeClr val="accent2"/>
          </a:effectRef>
          <a:fontRef idx="minor">
            <a:schemeClr val="tx1"/>
          </a:fontRef>
        </p:style>
      </p:cxnSp>
      <p:sp>
        <p:nvSpPr>
          <p:cNvPr id="16" name="タイトル 1"/>
          <p:cNvSpPr>
            <a:spLocks noGrp="1"/>
          </p:cNvSpPr>
          <p:nvPr>
            <p:ph type="title" hasCustomPrompt="1"/>
          </p:nvPr>
        </p:nvSpPr>
        <p:spPr>
          <a:xfrm>
            <a:off x="288000" y="216000"/>
            <a:ext cx="7200000" cy="360000"/>
          </a:xfrm>
          <a:prstGeom prst="rect">
            <a:avLst/>
          </a:prstGeom>
        </p:spPr>
        <p:txBody>
          <a:bodyPr lIns="0" tIns="0" rIns="0" bIns="0" anchor="t" anchorCtr="0"/>
          <a:lstStyle>
            <a:lvl1pPr algn="l">
              <a:lnSpc>
                <a:spcPct val="100000"/>
              </a:lnSpc>
              <a:defRPr sz="2400" b="1">
                <a:solidFill>
                  <a:schemeClr val="accent3"/>
                </a:solidFill>
                <a:latin typeface="+mj-lt"/>
              </a:defRPr>
            </a:lvl1pPr>
          </a:lstStyle>
          <a:p>
            <a:r>
              <a:rPr kumimoji="1" lang="ja-JP" altLang="en-US"/>
              <a:t>フォントサイズ</a:t>
            </a:r>
            <a:r>
              <a:rPr kumimoji="1" lang="en-US" altLang="ja-JP"/>
              <a:t>24 </a:t>
            </a:r>
            <a:r>
              <a:rPr kumimoji="1" lang="ja-JP" altLang="en-US"/>
              <a:t>（メイリオ見出し）</a:t>
            </a:r>
          </a:p>
        </p:txBody>
      </p:sp>
    </p:spTree>
    <p:extLst>
      <p:ext uri="{BB962C8B-B14F-4D97-AF65-F5344CB8AC3E}">
        <p14:creationId xmlns:p14="http://schemas.microsoft.com/office/powerpoint/2010/main" val="3567773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ack Cover">
    <p:bg>
      <p:bgPr>
        <a:solidFill>
          <a:schemeClr val="accent3"/>
        </a:solidFill>
        <a:effectLst/>
      </p:bgPr>
    </p:bg>
    <p:spTree>
      <p:nvGrpSpPr>
        <p:cNvPr id="1" name=""/>
        <p:cNvGrpSpPr/>
        <p:nvPr/>
      </p:nvGrpSpPr>
      <p:grpSpPr>
        <a:xfrm>
          <a:off x="0" y="0"/>
          <a:ext cx="0" cy="0"/>
          <a:chOff x="0" y="0"/>
          <a:chExt cx="0" cy="0"/>
        </a:xfrm>
      </p:grpSpPr>
      <p:sp>
        <p:nvSpPr>
          <p:cNvPr id="5" name="正方形/長方形 4"/>
          <p:cNvSpPr/>
          <p:nvPr userDrawn="1"/>
        </p:nvSpPr>
        <p:spPr>
          <a:xfrm>
            <a:off x="0" y="576000"/>
            <a:ext cx="9144000" cy="39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6938" r="30206"/>
          <a:stretch/>
        </p:blipFill>
        <p:spPr>
          <a:xfrm>
            <a:off x="6155795" y="0"/>
            <a:ext cx="2988332" cy="2112802"/>
          </a:xfrm>
          <a:prstGeom prst="rect">
            <a:avLst/>
          </a:prstGeom>
        </p:spPr>
      </p:pic>
      <p:pic>
        <p:nvPicPr>
          <p:cNvPr id="11" name="図 10"/>
          <p:cNvPicPr>
            <a:picLocks noChangeAspect="1"/>
          </p:cNvPicPr>
          <p:nvPr userDrawn="1"/>
        </p:nvPicPr>
        <p:blipFill rotWithShape="1">
          <a:blip r:embed="rId3" cstate="print">
            <a:extLst>
              <a:ext uri="{28A0092B-C50C-407E-A947-70E740481C1C}">
                <a14:useLocalDpi xmlns:a14="http://schemas.microsoft.com/office/drawing/2010/main" val="0"/>
              </a:ext>
            </a:extLst>
          </a:blip>
          <a:srcRect r="24315" b="28117"/>
          <a:stretch/>
        </p:blipFill>
        <p:spPr>
          <a:xfrm>
            <a:off x="6263933" y="3019264"/>
            <a:ext cx="2880321" cy="2124236"/>
          </a:xfrm>
          <a:prstGeom prst="rect">
            <a:avLst/>
          </a:prstGeom>
        </p:spPr>
      </p:pic>
      <p:sp>
        <p:nvSpPr>
          <p:cNvPr id="4"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dirty="0"/>
              <a:t>©Canon IT Solutions Inc.  All rights reserved.</a:t>
            </a:r>
            <a:endParaRPr lang="ja-JP" altLang="en-US" dirty="0"/>
          </a:p>
        </p:txBody>
      </p:sp>
      <p:pic>
        <p:nvPicPr>
          <p:cNvPr id="6" name="図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812360" y="483518"/>
            <a:ext cx="337945" cy="222249"/>
          </a:xfrm>
          <a:prstGeom prst="rect">
            <a:avLst/>
          </a:prstGeom>
        </p:spPr>
      </p:pic>
      <p:pic>
        <p:nvPicPr>
          <p:cNvPr id="7" name="図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68444" y="771550"/>
            <a:ext cx="307200" cy="485559"/>
          </a:xfrm>
          <a:prstGeom prst="rect">
            <a:avLst/>
          </a:prstGeom>
        </p:spPr>
      </p:pic>
      <p:pic>
        <p:nvPicPr>
          <p:cNvPr id="8" name="図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443469" y="3948039"/>
            <a:ext cx="504310" cy="481551"/>
          </a:xfrm>
          <a:prstGeom prst="rect">
            <a:avLst/>
          </a:prstGeom>
        </p:spPr>
      </p:pic>
      <p:pic>
        <p:nvPicPr>
          <p:cNvPr id="9" name="図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72300" y="4429590"/>
            <a:ext cx="311641" cy="384689"/>
          </a:xfrm>
          <a:prstGeom prst="rect">
            <a:avLst/>
          </a:prstGeom>
        </p:spPr>
      </p:pic>
      <p:pic>
        <p:nvPicPr>
          <p:cNvPr id="10" name="図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7324344" y="3687874"/>
            <a:ext cx="519193" cy="551406"/>
          </a:xfrm>
          <a:prstGeom prst="rect">
            <a:avLst/>
          </a:prstGeom>
        </p:spPr>
      </p:pic>
      <p:sp>
        <p:nvSpPr>
          <p:cNvPr id="12"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bg1"/>
                </a:solidFill>
              </a:defRPr>
            </a:lvl1pPr>
          </a:lstStyle>
          <a:p>
            <a:fld id="{78AE49ED-73EF-499C-8307-28EB0E7CF529}" type="slidenum">
              <a:rPr lang="ja-JP" altLang="en-US" smtClean="0"/>
              <a:pPr/>
              <a:t>‹#›</a:t>
            </a:fld>
            <a:endParaRPr lang="ja-JP" altLang="en-US"/>
          </a:p>
        </p:txBody>
      </p:sp>
    </p:spTree>
    <p:extLst>
      <p:ext uri="{BB962C8B-B14F-4D97-AF65-F5344CB8AC3E}">
        <p14:creationId xmlns:p14="http://schemas.microsoft.com/office/powerpoint/2010/main" val="391047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tx2"/>
        </a:solidFill>
        <a:effectLst/>
      </p:bgPr>
    </p:bg>
    <p:spTree>
      <p:nvGrpSpPr>
        <p:cNvPr id="1" name=""/>
        <p:cNvGrpSpPr/>
        <p:nvPr/>
      </p:nvGrpSpPr>
      <p:grpSpPr>
        <a:xfrm>
          <a:off x="0" y="0"/>
          <a:ext cx="0" cy="0"/>
          <a:chOff x="0" y="0"/>
          <a:chExt cx="0" cy="0"/>
        </a:xfrm>
      </p:grpSpPr>
      <p:sp>
        <p:nvSpPr>
          <p:cNvPr id="5" name="正方形/長方形 4"/>
          <p:cNvSpPr/>
          <p:nvPr userDrawn="1"/>
        </p:nvSpPr>
        <p:spPr>
          <a:xfrm>
            <a:off x="0" y="576000"/>
            <a:ext cx="9144000" cy="39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6938" r="30206"/>
          <a:stretch/>
        </p:blipFill>
        <p:spPr>
          <a:xfrm>
            <a:off x="6155795" y="0"/>
            <a:ext cx="2988332" cy="2112802"/>
          </a:xfrm>
          <a:prstGeom prst="rect">
            <a:avLst/>
          </a:prstGeom>
        </p:spPr>
      </p:pic>
      <p:pic>
        <p:nvPicPr>
          <p:cNvPr id="11" name="図 10"/>
          <p:cNvPicPr>
            <a:picLocks noChangeAspect="1"/>
          </p:cNvPicPr>
          <p:nvPr userDrawn="1"/>
        </p:nvPicPr>
        <p:blipFill rotWithShape="1">
          <a:blip r:embed="rId3" cstate="print">
            <a:extLst>
              <a:ext uri="{28A0092B-C50C-407E-A947-70E740481C1C}">
                <a14:useLocalDpi xmlns:a14="http://schemas.microsoft.com/office/drawing/2010/main" val="0"/>
              </a:ext>
            </a:extLst>
          </a:blip>
          <a:srcRect r="24315" b="28117"/>
          <a:stretch/>
        </p:blipFill>
        <p:spPr>
          <a:xfrm>
            <a:off x="6263933" y="3019264"/>
            <a:ext cx="2880321" cy="2124236"/>
          </a:xfrm>
          <a:prstGeom prst="rect">
            <a:avLst/>
          </a:prstGeom>
        </p:spPr>
      </p:pic>
      <p:sp>
        <p:nvSpPr>
          <p:cNvPr id="4"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dirty="0"/>
              <a:t>©Canon IT Solutions Inc.  All rights reserved.</a:t>
            </a:r>
            <a:endParaRPr lang="ja-JP" altLang="en-US" dirty="0"/>
          </a:p>
        </p:txBody>
      </p:sp>
      <p:pic>
        <p:nvPicPr>
          <p:cNvPr id="6" name="図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812360" y="483518"/>
            <a:ext cx="337945" cy="222249"/>
          </a:xfrm>
          <a:prstGeom prst="rect">
            <a:avLst/>
          </a:prstGeom>
        </p:spPr>
      </p:pic>
      <p:pic>
        <p:nvPicPr>
          <p:cNvPr id="7" name="図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68444" y="771550"/>
            <a:ext cx="307200" cy="485559"/>
          </a:xfrm>
          <a:prstGeom prst="rect">
            <a:avLst/>
          </a:prstGeom>
        </p:spPr>
      </p:pic>
      <p:pic>
        <p:nvPicPr>
          <p:cNvPr id="8" name="図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443469" y="3948039"/>
            <a:ext cx="504310" cy="481551"/>
          </a:xfrm>
          <a:prstGeom prst="rect">
            <a:avLst/>
          </a:prstGeom>
        </p:spPr>
      </p:pic>
      <p:pic>
        <p:nvPicPr>
          <p:cNvPr id="9" name="図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72300" y="4429590"/>
            <a:ext cx="311641" cy="384689"/>
          </a:xfrm>
          <a:prstGeom prst="rect">
            <a:avLst/>
          </a:prstGeom>
        </p:spPr>
      </p:pic>
      <p:pic>
        <p:nvPicPr>
          <p:cNvPr id="10" name="図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7324344" y="3687874"/>
            <a:ext cx="519193" cy="551406"/>
          </a:xfrm>
          <a:prstGeom prst="rect">
            <a:avLst/>
          </a:prstGeom>
        </p:spPr>
      </p:pic>
      <p:sp>
        <p:nvSpPr>
          <p:cNvPr id="12"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bg1"/>
                </a:solidFill>
              </a:defRPr>
            </a:lvl1pPr>
          </a:lstStyle>
          <a:p>
            <a:fld id="{78AE49ED-73EF-499C-8307-28EB0E7CF529}" type="slidenum">
              <a:rPr lang="ja-JP" altLang="en-US" smtClean="0"/>
              <a:pPr/>
              <a:t>‹#›</a:t>
            </a:fld>
            <a:endParaRPr lang="ja-JP" altLang="en-US"/>
          </a:p>
        </p:txBody>
      </p:sp>
    </p:spTree>
    <p:extLst>
      <p:ext uri="{BB962C8B-B14F-4D97-AF65-F5344CB8AC3E}">
        <p14:creationId xmlns:p14="http://schemas.microsoft.com/office/powerpoint/2010/main" val="2509023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userDrawn="1"/>
        </p:nvSpPr>
        <p:spPr>
          <a:xfrm>
            <a:off x="0" y="0"/>
            <a:ext cx="43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5347" r="1" b="29513"/>
          <a:stretch/>
        </p:blipFill>
        <p:spPr>
          <a:xfrm>
            <a:off x="0" y="3471501"/>
            <a:ext cx="2792392" cy="1692187"/>
          </a:xfrm>
          <a:prstGeom prst="rect">
            <a:avLst/>
          </a:prstGeom>
        </p:spPr>
      </p:pic>
      <p:pic>
        <p:nvPicPr>
          <p:cNvPr id="8" name="Picture 5" descr="\\psf\Host\Volumes\IOHD\G5-temp01_n\SuperStream\SS_Branding_2015\SuperStream_Logo_201506\corporate\ms_office\logo_corp_nega.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72200" y="279525"/>
            <a:ext cx="1440000" cy="255000"/>
          </a:xfrm>
          <a:prstGeom prst="rect">
            <a:avLst/>
          </a:prstGeom>
          <a:noFill/>
          <a:extLst>
            <a:ext uri="{909E8E84-426E-40DD-AFC4-6F175D3DCCD1}">
              <a14:hiddenFill xmlns:a14="http://schemas.microsoft.com/office/drawing/2010/main">
                <a:solidFill>
                  <a:srgbClr val="FFFFFF"/>
                </a:solidFill>
              </a14:hiddenFill>
            </a:ext>
          </a:extLst>
        </p:spPr>
      </p:pic>
      <p:sp>
        <p:nvSpPr>
          <p:cNvPr id="9"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
        <p:nvSpPr>
          <p:cNvPr id="10" name="テキスト プレースホルダー 13"/>
          <p:cNvSpPr>
            <a:spLocks noGrp="1"/>
          </p:cNvSpPr>
          <p:nvPr>
            <p:ph type="body" sz="quarter" idx="14"/>
          </p:nvPr>
        </p:nvSpPr>
        <p:spPr>
          <a:xfrm>
            <a:off x="3167843" y="807554"/>
            <a:ext cx="5631095" cy="3727637"/>
          </a:xfrm>
          <a:prstGeom prst="rect">
            <a:avLst/>
          </a:prstGeom>
        </p:spPr>
        <p:txBody>
          <a:bodyPr lIns="0" tIns="0" rIns="0" bIns="0" anchor="t" anchorCtr="0"/>
          <a:lstStyle>
            <a:lvl1pPr marL="0" indent="0">
              <a:lnSpc>
                <a:spcPct val="100000"/>
              </a:lnSpc>
              <a:spcBef>
                <a:spcPts val="0"/>
              </a:spcBef>
              <a:spcAft>
                <a:spcPts val="0"/>
              </a:spcAft>
              <a:buFontTx/>
              <a:buNone/>
              <a:tabLst/>
              <a:defRPr sz="1800" b="1">
                <a:solidFill>
                  <a:schemeClr val="tx2"/>
                </a:solidFill>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a:t>マスター テキストの書式設定</a:t>
            </a:r>
            <a:endParaRPr kumimoji="1" lang="en-US" altLang="ja-JP"/>
          </a:p>
        </p:txBody>
      </p:sp>
      <p:pic>
        <p:nvPicPr>
          <p:cNvPr id="11" name="図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0581" y="2794363"/>
            <a:ext cx="330128" cy="321104"/>
          </a:xfrm>
          <a:prstGeom prst="rect">
            <a:avLst/>
          </a:prstGeom>
        </p:spPr>
      </p:pic>
      <p:pic>
        <p:nvPicPr>
          <p:cNvPr id="12" name="図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264642">
            <a:off x="317732" y="3810908"/>
            <a:ext cx="290393" cy="413662"/>
          </a:xfrm>
          <a:prstGeom prst="rect">
            <a:avLst/>
          </a:prstGeom>
        </p:spPr>
      </p:pic>
      <p:pic>
        <p:nvPicPr>
          <p:cNvPr id="13" name="図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90687" y="4197219"/>
            <a:ext cx="458341" cy="384385"/>
          </a:xfrm>
          <a:prstGeom prst="rect">
            <a:avLst/>
          </a:prstGeom>
        </p:spPr>
      </p:pic>
      <p:pic>
        <p:nvPicPr>
          <p:cNvPr id="14" name="図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87724" y="4011910"/>
            <a:ext cx="336509" cy="523281"/>
          </a:xfrm>
          <a:prstGeom prst="rect">
            <a:avLst/>
          </a:prstGeom>
        </p:spPr>
      </p:pic>
      <p:pic>
        <p:nvPicPr>
          <p:cNvPr id="15" name="図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27584" y="3003798"/>
            <a:ext cx="950255" cy="853634"/>
          </a:xfrm>
          <a:prstGeom prst="rect">
            <a:avLst/>
          </a:prstGeom>
        </p:spPr>
      </p:pic>
      <p:pic>
        <p:nvPicPr>
          <p:cNvPr id="16" name="図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
        <p:nvSpPr>
          <p:cNvPr id="18"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tx1">
                    <a:lumMod val="50000"/>
                    <a:lumOff val="50000"/>
                  </a:schemeClr>
                </a:solidFill>
              </a:defRPr>
            </a:lvl1pPr>
          </a:lstStyle>
          <a:p>
            <a:fld id="{78AE49ED-73EF-499C-8307-28EB0E7CF529}" type="slidenum">
              <a:rPr lang="ja-JP" altLang="en-US" smtClean="0"/>
              <a:pPr/>
              <a:t>‹#›</a:t>
            </a:fld>
            <a:endParaRPr lang="ja-JP" altLang="en-US"/>
          </a:p>
        </p:txBody>
      </p:sp>
    </p:spTree>
    <p:extLst>
      <p:ext uri="{BB962C8B-B14F-4D97-AF65-F5344CB8AC3E}">
        <p14:creationId xmlns:p14="http://schemas.microsoft.com/office/powerpoint/2010/main" val="4102734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7" name="正方形/長方形 6"/>
          <p:cNvSpPr/>
          <p:nvPr userDrawn="1"/>
        </p:nvSpPr>
        <p:spPr>
          <a:xfrm>
            <a:off x="0" y="0"/>
            <a:ext cx="1440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463" b="24413"/>
          <a:stretch/>
        </p:blipFill>
        <p:spPr>
          <a:xfrm>
            <a:off x="-508" y="1437624"/>
            <a:ext cx="2434051" cy="3708411"/>
          </a:xfrm>
          <a:prstGeom prst="rect">
            <a:avLst/>
          </a:prstGeom>
        </p:spPr>
      </p:pic>
      <p:sp>
        <p:nvSpPr>
          <p:cNvPr id="3" name="スライド番号プレースホルダー 2"/>
          <p:cNvSpPr>
            <a:spLocks noGrp="1"/>
          </p:cNvSpPr>
          <p:nvPr>
            <p:ph type="sldNum" sz="quarter" idx="10"/>
          </p:nvPr>
        </p:nvSpPr>
        <p:spPr>
          <a:xfrm>
            <a:off x="8532000" y="4932000"/>
            <a:ext cx="360000" cy="135000"/>
          </a:xfrm>
        </p:spPr>
        <p:txBody>
          <a:bodyPr/>
          <a:lstStyle/>
          <a:p>
            <a:fld id="{78AE49ED-73EF-499C-8307-28EB0E7CF529}" type="slidenum">
              <a:rPr lang="ja-JP" altLang="en-US" smtClean="0"/>
              <a:pPr/>
              <a:t>‹#›</a:t>
            </a:fld>
            <a:endParaRPr lang="ja-JP" altLang="en-US"/>
          </a:p>
        </p:txBody>
      </p:sp>
      <p:sp>
        <p:nvSpPr>
          <p:cNvPr id="6" name="タイトル 1"/>
          <p:cNvSpPr>
            <a:spLocks noGrp="1"/>
          </p:cNvSpPr>
          <p:nvPr>
            <p:ph type="title" hasCustomPrompt="1"/>
          </p:nvPr>
        </p:nvSpPr>
        <p:spPr>
          <a:xfrm>
            <a:off x="1871700" y="1275605"/>
            <a:ext cx="6840500" cy="2016225"/>
          </a:xfrm>
          <a:prstGeom prst="rect">
            <a:avLst/>
          </a:prstGeom>
        </p:spPr>
        <p:txBody>
          <a:bodyPr lIns="0" tIns="0" rIns="0" bIns="0" anchor="ctr" anchorCtr="0"/>
          <a:lstStyle>
            <a:lvl1pPr algn="l">
              <a:lnSpc>
                <a:spcPct val="100000"/>
              </a:lnSpc>
              <a:defRPr sz="2800" b="1">
                <a:solidFill>
                  <a:schemeClr val="tx2"/>
                </a:solidFill>
                <a:latin typeface="+mj-lt"/>
              </a:defRPr>
            </a:lvl1pPr>
          </a:lstStyle>
          <a:p>
            <a:r>
              <a:rPr kumimoji="1" lang="ja-JP" altLang="en-US"/>
              <a:t>フォントサイズ </a:t>
            </a:r>
            <a:r>
              <a:rPr kumimoji="1" lang="en-US" altLang="ja-JP"/>
              <a:t>28</a:t>
            </a:r>
            <a:br>
              <a:rPr kumimoji="1" lang="en-US" altLang="ja-JP"/>
            </a:br>
            <a:r>
              <a:rPr kumimoji="1" lang="ja-JP" altLang="en-US"/>
              <a:t>　　　　（メイリオ見出し）</a:t>
            </a:r>
          </a:p>
        </p:txBody>
      </p:sp>
      <p:pic>
        <p:nvPicPr>
          <p:cNvPr id="8" name="Picture 5" descr="\\psf\Host\Volumes\IOHD\G5-temp01_n\SuperStream\SS_Branding_2015\SuperStream_Logo_201506\corporate\ms_office\logo_corp_nega.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72200" y="279525"/>
            <a:ext cx="1440000" cy="255000"/>
          </a:xfrm>
          <a:prstGeom prst="rect">
            <a:avLst/>
          </a:prstGeom>
          <a:noFill/>
          <a:extLst>
            <a:ext uri="{909E8E84-426E-40DD-AFC4-6F175D3DCCD1}">
              <a14:hiddenFill xmlns:a14="http://schemas.microsoft.com/office/drawing/2010/main">
                <a:solidFill>
                  <a:srgbClr val="FFFFFF"/>
                </a:solidFill>
              </a14:hiddenFill>
            </a:ext>
          </a:extLst>
        </p:spPr>
      </p:pic>
      <p:sp>
        <p:nvSpPr>
          <p:cNvPr id="11"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7991" y="749002"/>
            <a:ext cx="590787" cy="550580"/>
          </a:xfrm>
          <a:prstGeom prst="rect">
            <a:avLst/>
          </a:prstGeom>
        </p:spPr>
      </p:pic>
      <p:pic>
        <p:nvPicPr>
          <p:cNvPr id="10" name="図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3090" y="2823778"/>
            <a:ext cx="335554" cy="512746"/>
          </a:xfrm>
          <a:prstGeom prst="rect">
            <a:avLst/>
          </a:prstGeom>
        </p:spPr>
      </p:pic>
      <p:pic>
        <p:nvPicPr>
          <p:cNvPr id="12" name="図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39084" y="1934005"/>
            <a:ext cx="478408" cy="410715"/>
          </a:xfrm>
          <a:prstGeom prst="rect">
            <a:avLst/>
          </a:prstGeom>
        </p:spPr>
      </p:pic>
      <p:pic>
        <p:nvPicPr>
          <p:cNvPr id="13" name="図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03548" y="4271353"/>
            <a:ext cx="472936" cy="351380"/>
          </a:xfrm>
          <a:prstGeom prst="rect">
            <a:avLst/>
          </a:prstGeom>
        </p:spPr>
      </p:pic>
      <p:pic>
        <p:nvPicPr>
          <p:cNvPr id="14" name="図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23628" y="3829750"/>
            <a:ext cx="515904" cy="304006"/>
          </a:xfrm>
          <a:prstGeom prst="rect">
            <a:avLst/>
          </a:prstGeom>
        </p:spPr>
      </p:pic>
      <p:pic>
        <p:nvPicPr>
          <p:cNvPr id="15" name="図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Tree>
    <p:extLst>
      <p:ext uri="{BB962C8B-B14F-4D97-AF65-F5344CB8AC3E}">
        <p14:creationId xmlns:p14="http://schemas.microsoft.com/office/powerpoint/2010/main" val="2782559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6" name="正方形/長方形 5"/>
          <p:cNvSpPr/>
          <p:nvPr userDrawn="1"/>
        </p:nvSpPr>
        <p:spPr>
          <a:xfrm>
            <a:off x="0" y="4583498"/>
            <a:ext cx="9144000" cy="5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r="27795" b="36032"/>
          <a:stretch/>
        </p:blipFill>
        <p:spPr>
          <a:xfrm>
            <a:off x="5903640" y="3028747"/>
            <a:ext cx="3240360" cy="2137488"/>
          </a:xfrm>
          <a:prstGeom prst="rect">
            <a:avLst/>
          </a:prstGeom>
        </p:spPr>
      </p:pic>
      <p:sp>
        <p:nvSpPr>
          <p:cNvPr id="7"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dirty="0"/>
              <a:t>©Canon IT Solutions Inc.  All rights reserved.</a:t>
            </a:r>
            <a:endParaRPr lang="ja-JP" altLang="en-US" dirty="0"/>
          </a:p>
        </p:txBody>
      </p:sp>
      <p:sp>
        <p:nvSpPr>
          <p:cNvPr id="3" name="スライド番号プレースホルダー 2"/>
          <p:cNvSpPr>
            <a:spLocks noGrp="1"/>
          </p:cNvSpPr>
          <p:nvPr>
            <p:ph type="sldNum" sz="quarter" idx="10"/>
          </p:nvPr>
        </p:nvSpPr>
        <p:spPr>
          <a:xfrm>
            <a:off x="8532000" y="4932000"/>
            <a:ext cx="360000" cy="135000"/>
          </a:xfrm>
        </p:spPr>
        <p:txBody>
          <a:bodyPr/>
          <a:lstStyle/>
          <a:p>
            <a:fld id="{78AE49ED-73EF-499C-8307-28EB0E7CF529}" type="slidenum">
              <a:rPr lang="ja-JP" altLang="en-US" smtClean="0"/>
              <a:pPr/>
              <a:t>‹#›</a:t>
            </a:fld>
            <a:endParaRPr lang="ja-JP" altLang="en-US"/>
          </a:p>
        </p:txBody>
      </p:sp>
      <p:pic>
        <p:nvPicPr>
          <p:cNvPr id="8" name="図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2236" y="4434845"/>
            <a:ext cx="326068" cy="524890"/>
          </a:xfrm>
          <a:prstGeom prst="rect">
            <a:avLst/>
          </a:prstGeom>
        </p:spPr>
      </p:pic>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68444" y="3972363"/>
            <a:ext cx="298228" cy="368132"/>
          </a:xfrm>
          <a:prstGeom prst="rect">
            <a:avLst/>
          </a:prstGeom>
        </p:spPr>
      </p:pic>
      <p:pic>
        <p:nvPicPr>
          <p:cNvPr id="11" name="図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60309" y="3142113"/>
            <a:ext cx="415869" cy="515148"/>
          </a:xfrm>
          <a:prstGeom prst="rect">
            <a:avLst/>
          </a:prstGeom>
        </p:spPr>
      </p:pic>
      <p:pic>
        <p:nvPicPr>
          <p:cNvPr id="12" name="図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33020" y="3595673"/>
            <a:ext cx="328501" cy="501818"/>
          </a:xfrm>
          <a:prstGeom prst="rect">
            <a:avLst/>
          </a:prstGeom>
        </p:spPr>
      </p:pic>
      <p:pic>
        <p:nvPicPr>
          <p:cNvPr id="13" name="図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48746" y="2592668"/>
            <a:ext cx="460056" cy="685890"/>
          </a:xfrm>
          <a:prstGeom prst="rect">
            <a:avLst/>
          </a:prstGeom>
        </p:spPr>
      </p:pic>
      <p:pic>
        <p:nvPicPr>
          <p:cNvPr id="14" name="図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
        <p:nvSpPr>
          <p:cNvPr id="10" name="タイトル 1"/>
          <p:cNvSpPr>
            <a:spLocks noGrp="1"/>
          </p:cNvSpPr>
          <p:nvPr>
            <p:ph type="title" hasCustomPrompt="1"/>
          </p:nvPr>
        </p:nvSpPr>
        <p:spPr>
          <a:xfrm>
            <a:off x="358775" y="1311610"/>
            <a:ext cx="7093285" cy="1980220"/>
          </a:xfrm>
          <a:prstGeom prst="rect">
            <a:avLst/>
          </a:prstGeom>
        </p:spPr>
        <p:txBody>
          <a:bodyPr lIns="0" tIns="0" rIns="0" bIns="0" anchor="ctr" anchorCtr="0"/>
          <a:lstStyle>
            <a:lvl1pPr algn="l">
              <a:lnSpc>
                <a:spcPct val="110000"/>
              </a:lnSpc>
              <a:spcAft>
                <a:spcPts val="0"/>
              </a:spcAft>
              <a:defRPr sz="2800" b="1">
                <a:solidFill>
                  <a:schemeClr val="tx2"/>
                </a:solidFill>
                <a:latin typeface="+mj-lt"/>
              </a:defRPr>
            </a:lvl1pPr>
          </a:lstStyle>
          <a:p>
            <a:r>
              <a:rPr kumimoji="1" lang="ja-JP" altLang="en-US"/>
              <a:t>フォントサイズ </a:t>
            </a:r>
            <a:r>
              <a:rPr kumimoji="1" lang="en-US" altLang="ja-JP"/>
              <a:t>28</a:t>
            </a:r>
            <a:br>
              <a:rPr kumimoji="1" lang="en-US" altLang="ja-JP"/>
            </a:br>
            <a:r>
              <a:rPr kumimoji="1" lang="ja-JP" altLang="en-US"/>
              <a:t>　　　　（メイリオ見出し）</a:t>
            </a:r>
          </a:p>
        </p:txBody>
      </p:sp>
    </p:spTree>
    <p:extLst>
      <p:ext uri="{BB962C8B-B14F-4D97-AF65-F5344CB8AC3E}">
        <p14:creationId xmlns:p14="http://schemas.microsoft.com/office/powerpoint/2010/main" val="849866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General_AC">
    <p:spTree>
      <p:nvGrpSpPr>
        <p:cNvPr id="1" name=""/>
        <p:cNvGrpSpPr/>
        <p:nvPr/>
      </p:nvGrpSpPr>
      <p:grpSpPr>
        <a:xfrm>
          <a:off x="0" y="0"/>
          <a:ext cx="0" cy="0"/>
          <a:chOff x="0" y="0"/>
          <a:chExt cx="0" cy="0"/>
        </a:xfrm>
      </p:grpSpPr>
      <p:sp>
        <p:nvSpPr>
          <p:cNvPr id="7" name="正方形/長方形 6"/>
          <p:cNvSpPr/>
          <p:nvPr userDrawn="1"/>
        </p:nvSpPr>
        <p:spPr>
          <a:xfrm>
            <a:off x="0" y="0"/>
            <a:ext cx="9144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pic>
        <p:nvPicPr>
          <p:cNvPr id="12" name="図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9" name="スライド番号プレースホルダー 5"/>
          <p:cNvSpPr>
            <a:spLocks noGrp="1"/>
          </p:cNvSpPr>
          <p:nvPr>
            <p:ph type="sldNum" sz="quarter" idx="12"/>
          </p:nvPr>
        </p:nvSpPr>
        <p:spPr>
          <a:xfrm>
            <a:off x="8532000" y="4932000"/>
            <a:ext cx="360000" cy="135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10" name="タイトル 1"/>
          <p:cNvSpPr>
            <a:spLocks noGrp="1"/>
          </p:cNvSpPr>
          <p:nvPr>
            <p:ph type="title" hasCustomPrompt="1"/>
          </p:nvPr>
        </p:nvSpPr>
        <p:spPr>
          <a:xfrm>
            <a:off x="288000" y="216000"/>
            <a:ext cx="7200000" cy="360000"/>
          </a:xfrm>
          <a:prstGeom prst="rect">
            <a:avLst/>
          </a:prstGeom>
        </p:spPr>
        <p:txBody>
          <a:bodyPr lIns="0" tIns="0" rIns="0" bIns="0" anchor="t" anchorCtr="0"/>
          <a:lstStyle>
            <a:lvl1pPr algn="l">
              <a:lnSpc>
                <a:spcPct val="100000"/>
              </a:lnSpc>
              <a:defRPr sz="2400" b="1">
                <a:solidFill>
                  <a:schemeClr val="tx2"/>
                </a:solidFill>
                <a:latin typeface="+mj-lt"/>
              </a:defRPr>
            </a:lvl1pPr>
          </a:lstStyle>
          <a:p>
            <a:r>
              <a:rPr kumimoji="1" lang="ja-JP" altLang="en-US"/>
              <a:t>フォントサイズ</a:t>
            </a:r>
            <a:r>
              <a:rPr kumimoji="1" lang="en-US" altLang="ja-JP"/>
              <a:t>24 </a:t>
            </a:r>
            <a:r>
              <a:rPr kumimoji="1" lang="ja-JP" altLang="en-US"/>
              <a:t>（メイリオ見出し）</a:t>
            </a:r>
          </a:p>
        </p:txBody>
      </p:sp>
      <p:sp>
        <p:nvSpPr>
          <p:cNvPr id="11"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Tree>
    <p:extLst>
      <p:ext uri="{BB962C8B-B14F-4D97-AF65-F5344CB8AC3E}">
        <p14:creationId xmlns:p14="http://schemas.microsoft.com/office/powerpoint/2010/main" val="3828270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al_AC">
    <p:spTree>
      <p:nvGrpSpPr>
        <p:cNvPr id="1" name=""/>
        <p:cNvGrpSpPr/>
        <p:nvPr/>
      </p:nvGrpSpPr>
      <p:grpSpPr>
        <a:xfrm>
          <a:off x="0" y="0"/>
          <a:ext cx="0" cy="0"/>
          <a:chOff x="0" y="0"/>
          <a:chExt cx="0" cy="0"/>
        </a:xfrm>
      </p:grpSpPr>
      <p:sp>
        <p:nvSpPr>
          <p:cNvPr id="7" name="正方形/長方形 6"/>
          <p:cNvSpPr/>
          <p:nvPr userDrawn="1"/>
        </p:nvSpPr>
        <p:spPr>
          <a:xfrm>
            <a:off x="0" y="0"/>
            <a:ext cx="9144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pic>
        <p:nvPicPr>
          <p:cNvPr id="12" name="図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9" name="スライド番号プレースホルダー 5"/>
          <p:cNvSpPr>
            <a:spLocks noGrp="1"/>
          </p:cNvSpPr>
          <p:nvPr>
            <p:ph type="sldNum" sz="quarter" idx="12"/>
          </p:nvPr>
        </p:nvSpPr>
        <p:spPr>
          <a:xfrm>
            <a:off x="8532000" y="4932000"/>
            <a:ext cx="360000" cy="135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10" name="テキスト プレースホルダー 13"/>
          <p:cNvSpPr>
            <a:spLocks noGrp="1"/>
          </p:cNvSpPr>
          <p:nvPr>
            <p:ph type="body" sz="quarter" idx="14" hasCustomPrompt="1"/>
          </p:nvPr>
        </p:nvSpPr>
        <p:spPr>
          <a:xfrm>
            <a:off x="358775" y="972000"/>
            <a:ext cx="8460000" cy="3780420"/>
          </a:xfrm>
          <a:prstGeom prst="rect">
            <a:avLst/>
          </a:prstGeom>
        </p:spPr>
        <p:txBody>
          <a:bodyPr lIns="0" tIns="0" rIns="0" bIns="0"/>
          <a:lstStyle>
            <a:lvl1pPr marL="0" indent="0">
              <a:lnSpc>
                <a:spcPts val="1700"/>
              </a:lnSpc>
              <a:spcBef>
                <a:spcPts val="0"/>
              </a:spcBef>
              <a:buNone/>
              <a:defRPr sz="1600">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a:t>文章（必要な場合のみ）　フォントサイズ </a:t>
            </a:r>
            <a:r>
              <a:rPr kumimoji="1" lang="en-US" altLang="ja-JP"/>
              <a:t>16P</a:t>
            </a:r>
          </a:p>
        </p:txBody>
      </p:sp>
      <p:sp>
        <p:nvSpPr>
          <p:cNvPr id="11" name="タイトル 1"/>
          <p:cNvSpPr>
            <a:spLocks noGrp="1"/>
          </p:cNvSpPr>
          <p:nvPr>
            <p:ph type="title" hasCustomPrompt="1"/>
          </p:nvPr>
        </p:nvSpPr>
        <p:spPr>
          <a:xfrm>
            <a:off x="288000" y="216000"/>
            <a:ext cx="7200000" cy="360000"/>
          </a:xfrm>
          <a:prstGeom prst="rect">
            <a:avLst/>
          </a:prstGeom>
        </p:spPr>
        <p:txBody>
          <a:bodyPr lIns="0" tIns="0" rIns="0" bIns="0" anchor="t" anchorCtr="0"/>
          <a:lstStyle>
            <a:lvl1pPr algn="l">
              <a:lnSpc>
                <a:spcPct val="100000"/>
              </a:lnSpc>
              <a:defRPr sz="2400" b="1">
                <a:solidFill>
                  <a:schemeClr val="tx2"/>
                </a:solidFill>
                <a:latin typeface="+mj-lt"/>
              </a:defRPr>
            </a:lvl1pPr>
          </a:lstStyle>
          <a:p>
            <a:r>
              <a:rPr kumimoji="1" lang="ja-JP" altLang="en-US"/>
              <a:t>フォントサイズ</a:t>
            </a:r>
            <a:r>
              <a:rPr kumimoji="1" lang="en-US" altLang="ja-JP"/>
              <a:t>24 </a:t>
            </a:r>
            <a:r>
              <a:rPr kumimoji="1" lang="ja-JP" altLang="en-US"/>
              <a:t>（メイリオ見出し）</a:t>
            </a:r>
          </a:p>
        </p:txBody>
      </p:sp>
      <p:sp>
        <p:nvSpPr>
          <p:cNvPr id="13"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Tree>
    <p:extLst>
      <p:ext uri="{BB962C8B-B14F-4D97-AF65-F5344CB8AC3E}">
        <p14:creationId xmlns:p14="http://schemas.microsoft.com/office/powerpoint/2010/main" val="2043694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General_AC">
    <p:spTree>
      <p:nvGrpSpPr>
        <p:cNvPr id="1" name=""/>
        <p:cNvGrpSpPr/>
        <p:nvPr/>
      </p:nvGrpSpPr>
      <p:grpSpPr>
        <a:xfrm>
          <a:off x="0" y="0"/>
          <a:ext cx="0" cy="0"/>
          <a:chOff x="0" y="0"/>
          <a:chExt cx="0" cy="0"/>
        </a:xfrm>
      </p:grpSpPr>
      <p:sp>
        <p:nvSpPr>
          <p:cNvPr id="7" name="正方形/長方形 6"/>
          <p:cNvSpPr/>
          <p:nvPr userDrawn="1"/>
        </p:nvSpPr>
        <p:spPr>
          <a:xfrm>
            <a:off x="0" y="0"/>
            <a:ext cx="9144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pic>
        <p:nvPicPr>
          <p:cNvPr id="12" name="図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11" name="スライド番号プレースホルダー 5"/>
          <p:cNvSpPr>
            <a:spLocks noGrp="1"/>
          </p:cNvSpPr>
          <p:nvPr>
            <p:ph type="sldNum" sz="quarter" idx="12"/>
          </p:nvPr>
        </p:nvSpPr>
        <p:spPr>
          <a:xfrm>
            <a:off x="8532000" y="4932000"/>
            <a:ext cx="360000" cy="135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14" name="タイトル 1"/>
          <p:cNvSpPr>
            <a:spLocks noGrp="1"/>
          </p:cNvSpPr>
          <p:nvPr>
            <p:ph type="title" hasCustomPrompt="1"/>
          </p:nvPr>
        </p:nvSpPr>
        <p:spPr>
          <a:xfrm>
            <a:off x="288000" y="216000"/>
            <a:ext cx="7200000" cy="360000"/>
          </a:xfrm>
          <a:prstGeom prst="rect">
            <a:avLst/>
          </a:prstGeom>
        </p:spPr>
        <p:txBody>
          <a:bodyPr lIns="0" tIns="0" rIns="0" bIns="0" anchor="t" anchorCtr="0"/>
          <a:lstStyle>
            <a:lvl1pPr algn="l">
              <a:lnSpc>
                <a:spcPct val="100000"/>
              </a:lnSpc>
              <a:defRPr sz="2400" b="1">
                <a:solidFill>
                  <a:schemeClr val="tx2"/>
                </a:solidFill>
                <a:latin typeface="+mj-lt"/>
              </a:defRPr>
            </a:lvl1pPr>
          </a:lstStyle>
          <a:p>
            <a:r>
              <a:rPr kumimoji="1" lang="ja-JP" altLang="en-US"/>
              <a:t>フォントサイズ</a:t>
            </a:r>
            <a:r>
              <a:rPr kumimoji="1" lang="en-US" altLang="ja-JP"/>
              <a:t>24 </a:t>
            </a:r>
            <a:r>
              <a:rPr kumimoji="1" lang="ja-JP" altLang="en-US"/>
              <a:t>（メイリオ見出し）</a:t>
            </a:r>
          </a:p>
        </p:txBody>
      </p:sp>
      <p:sp>
        <p:nvSpPr>
          <p:cNvPr id="17"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18" name="テキスト プレースホルダー 8"/>
          <p:cNvSpPr>
            <a:spLocks noGrp="1"/>
          </p:cNvSpPr>
          <p:nvPr>
            <p:ph type="body" sz="quarter" idx="16" hasCustomPrompt="1"/>
          </p:nvPr>
        </p:nvSpPr>
        <p:spPr>
          <a:xfrm>
            <a:off x="198000" y="576000"/>
            <a:ext cx="6120680" cy="32400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1">
                <a:solidFill>
                  <a:schemeClr val="tx2"/>
                </a:solidFill>
                <a:latin typeface="+mj-ea"/>
                <a:ea typeface="+mj-ea"/>
              </a:defRPr>
            </a:lvl1pPr>
          </a:lstStyle>
          <a:p>
            <a:pPr lvl="0"/>
            <a:r>
              <a:rPr kumimoji="1" lang="ja-JP" altLang="en-US"/>
              <a:t>サブタイトル（メイリオ見出し </a:t>
            </a:r>
            <a:r>
              <a:rPr kumimoji="1" lang="en-US" altLang="ja-JP"/>
              <a:t>18Pt)</a:t>
            </a:r>
            <a:endParaRPr kumimoji="1" lang="ja-JP" altLang="en-US"/>
          </a:p>
        </p:txBody>
      </p:sp>
      <p:sp>
        <p:nvSpPr>
          <p:cNvPr id="19" name="テキスト プレースホルダー 10"/>
          <p:cNvSpPr>
            <a:spLocks noGrp="1"/>
          </p:cNvSpPr>
          <p:nvPr>
            <p:ph type="body" sz="quarter" idx="17" hasCustomPrompt="1"/>
          </p:nvPr>
        </p:nvSpPr>
        <p:spPr>
          <a:xfrm>
            <a:off x="359729" y="864000"/>
            <a:ext cx="8640763" cy="279306"/>
          </a:xfrm>
          <a:prstGeom prst="rect">
            <a:avLst/>
          </a:prstGeom>
        </p:spPr>
        <p:txBody>
          <a:bodyPr/>
          <a:lstStyle>
            <a:lvl1pPr marL="0" indent="0">
              <a:lnSpc>
                <a:spcPts val="1800"/>
              </a:lnSpc>
              <a:spcBef>
                <a:spcPts val="0"/>
              </a:spcBef>
              <a:buNone/>
              <a:defRPr sz="1600">
                <a:latin typeface="+mn-ea"/>
                <a:ea typeface="+mn-ea"/>
              </a:defRPr>
            </a:lvl1pPr>
          </a:lstStyle>
          <a:p>
            <a:pPr lvl="0"/>
            <a:r>
              <a:rPr kumimoji="1" lang="ja-JP" altLang="en-US"/>
              <a:t>説明文（フォント</a:t>
            </a:r>
            <a:r>
              <a:rPr kumimoji="1" lang="en-US" altLang="ja-JP"/>
              <a:t>16Pt)</a:t>
            </a:r>
            <a:endParaRPr kumimoji="1" lang="ja-JP" altLang="en-US"/>
          </a:p>
        </p:txBody>
      </p:sp>
      <p:cxnSp>
        <p:nvCxnSpPr>
          <p:cNvPr id="20" name="直線コネクタ 19"/>
          <p:cNvCxnSpPr/>
          <p:nvPr userDrawn="1"/>
        </p:nvCxnSpPr>
        <p:spPr>
          <a:xfrm>
            <a:off x="252000" y="864000"/>
            <a:ext cx="6264696" cy="0"/>
          </a:xfrm>
          <a:prstGeom prst="line">
            <a:avLst/>
          </a:prstGeom>
          <a:ln>
            <a:solidFill>
              <a:srgbClr val="008CCF"/>
            </a:solidFill>
            <a:headEnd type="none"/>
            <a:tailEnd type="non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917846121"/>
      </p:ext>
    </p:extLst>
  </p:cSld>
  <p:clrMapOvr>
    <a:masterClrMapping/>
  </p:clrMapOvr>
  <p:extLst>
    <p:ext uri="{DCECCB84-F9BA-43D5-87BE-67443E8EF086}">
      <p15:sldGuideLst xmlns:p15="http://schemas.microsoft.com/office/powerpoint/2012/main">
        <p15:guide id="1" orient="horz" pos="57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op">
    <p:bg>
      <p:bgPr>
        <a:solidFill>
          <a:schemeClr val="accent3"/>
        </a:solidFill>
        <a:effectLst/>
      </p:bgPr>
    </p:bg>
    <p:spTree>
      <p:nvGrpSpPr>
        <p:cNvPr id="1" name=""/>
        <p:cNvGrpSpPr/>
        <p:nvPr/>
      </p:nvGrpSpPr>
      <p:grpSpPr>
        <a:xfrm>
          <a:off x="0" y="0"/>
          <a:ext cx="0" cy="0"/>
          <a:chOff x="0" y="0"/>
          <a:chExt cx="0" cy="0"/>
        </a:xfrm>
      </p:grpSpPr>
      <p:sp>
        <p:nvSpPr>
          <p:cNvPr id="4" name="正方形/長方形 3"/>
          <p:cNvSpPr/>
          <p:nvPr userDrawn="1"/>
        </p:nvSpPr>
        <p:spPr>
          <a:xfrm>
            <a:off x="0" y="576000"/>
            <a:ext cx="9144000" cy="39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3"/>
              </a:solidFill>
            </a:endParaRPr>
          </a:p>
        </p:txBody>
      </p:sp>
      <p:pic>
        <p:nvPicPr>
          <p:cNvPr id="3" name="図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18" r="3269"/>
          <a:stretch/>
        </p:blipFill>
        <p:spPr>
          <a:xfrm>
            <a:off x="5364088" y="0"/>
            <a:ext cx="3780420" cy="1123630"/>
          </a:xfrm>
          <a:prstGeom prst="rect">
            <a:avLst/>
          </a:prstGeom>
        </p:spPr>
      </p:pic>
      <p:pic>
        <p:nvPicPr>
          <p:cNvPr id="19" name="図 18"/>
          <p:cNvPicPr>
            <a:picLocks noChangeAspect="1"/>
          </p:cNvPicPr>
          <p:nvPr userDrawn="1"/>
        </p:nvPicPr>
        <p:blipFill rotWithShape="1">
          <a:blip r:embed="rId3" cstate="print">
            <a:extLst>
              <a:ext uri="{28A0092B-C50C-407E-A947-70E740481C1C}">
                <a14:useLocalDpi xmlns:a14="http://schemas.microsoft.com/office/drawing/2010/main" val="0"/>
              </a:ext>
            </a:extLst>
          </a:blip>
          <a:srcRect r="22655"/>
          <a:stretch/>
        </p:blipFill>
        <p:spPr>
          <a:xfrm>
            <a:off x="7092281" y="954854"/>
            <a:ext cx="2052228" cy="3017319"/>
          </a:xfrm>
          <a:prstGeom prst="rect">
            <a:avLst/>
          </a:prstGeom>
        </p:spPr>
      </p:pic>
      <p:sp>
        <p:nvSpPr>
          <p:cNvPr id="5"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dirty="0"/>
              <a:t>©Canon IT Solutions Inc.  All rights reserved.</a:t>
            </a:r>
            <a:endParaRPr lang="ja-JP" altLang="en-US" dirty="0"/>
          </a:p>
        </p:txBody>
      </p:sp>
      <p:pic>
        <p:nvPicPr>
          <p:cNvPr id="7" name="図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26369" y="2294080"/>
            <a:ext cx="558856" cy="368708"/>
          </a:xfrm>
          <a:prstGeom prst="rect">
            <a:avLst/>
          </a:prstGeom>
        </p:spPr>
      </p:pic>
      <p:pic>
        <p:nvPicPr>
          <p:cNvPr id="8" name="図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89643" y="1563638"/>
            <a:ext cx="268324" cy="506660"/>
          </a:xfrm>
          <a:prstGeom prst="rect">
            <a:avLst/>
          </a:prstGeom>
        </p:spPr>
      </p:pic>
      <p:pic>
        <p:nvPicPr>
          <p:cNvPr id="9" name="図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16316" y="1326874"/>
            <a:ext cx="491409" cy="599380"/>
          </a:xfrm>
          <a:prstGeom prst="rect">
            <a:avLst/>
          </a:prstGeom>
        </p:spPr>
      </p:pic>
      <p:pic>
        <p:nvPicPr>
          <p:cNvPr id="10" name="図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136396" y="3316474"/>
            <a:ext cx="518382" cy="638008"/>
          </a:xfrm>
          <a:prstGeom prst="rect">
            <a:avLst/>
          </a:prstGeom>
        </p:spPr>
      </p:pic>
      <p:pic>
        <p:nvPicPr>
          <p:cNvPr id="11" name="図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32240" y="2230025"/>
            <a:ext cx="1242338" cy="855563"/>
          </a:xfrm>
          <a:prstGeom prst="rect">
            <a:avLst/>
          </a:prstGeom>
        </p:spPr>
      </p:pic>
      <p:sp>
        <p:nvSpPr>
          <p:cNvPr id="2" name="タイトル 1"/>
          <p:cNvSpPr>
            <a:spLocks noGrp="1"/>
          </p:cNvSpPr>
          <p:nvPr>
            <p:ph type="title"/>
          </p:nvPr>
        </p:nvSpPr>
        <p:spPr>
          <a:xfrm>
            <a:off x="358775" y="1670176"/>
            <a:ext cx="6193445" cy="1476164"/>
          </a:xfrm>
          <a:prstGeom prst="rect">
            <a:avLst/>
          </a:prstGeom>
        </p:spPr>
        <p:txBody>
          <a:bodyPr lIns="0" tIns="0" rIns="0" bIns="0" anchor="ctr" anchorCtr="0"/>
          <a:lstStyle>
            <a:lvl1pPr algn="l">
              <a:lnSpc>
                <a:spcPct val="110000"/>
              </a:lnSpc>
              <a:defRPr sz="2800" b="1">
                <a:solidFill>
                  <a:schemeClr val="accent3"/>
                </a:solidFill>
              </a:defRPr>
            </a:lvl1pPr>
          </a:lstStyle>
          <a:p>
            <a:r>
              <a:rPr kumimoji="1" lang="ja-JP" altLang="en-US"/>
              <a:t>マスター タイトルの書式設定</a:t>
            </a:r>
          </a:p>
        </p:txBody>
      </p:sp>
      <p:pic>
        <p:nvPicPr>
          <p:cNvPr id="13" name="図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984268" y="387105"/>
            <a:ext cx="1814671" cy="400331"/>
          </a:xfrm>
          <a:prstGeom prst="rect">
            <a:avLst/>
          </a:prstGeom>
        </p:spPr>
      </p:pic>
      <p:grpSp>
        <p:nvGrpSpPr>
          <p:cNvPr id="18" name="グループ化 17"/>
          <p:cNvGrpSpPr/>
          <p:nvPr userDrawn="1"/>
        </p:nvGrpSpPr>
        <p:grpSpPr>
          <a:xfrm>
            <a:off x="5285767" y="182770"/>
            <a:ext cx="978421" cy="192736"/>
            <a:chOff x="5220072" y="159482"/>
            <a:chExt cx="978421" cy="192736"/>
          </a:xfrm>
        </p:grpSpPr>
        <p:pic>
          <p:nvPicPr>
            <p:cNvPr id="12" name="図 11">
              <a:extLst>
                <a:ext uri="{FF2B5EF4-FFF2-40B4-BE49-F238E27FC236}">
                  <a16:creationId xmlns:a16="http://schemas.microsoft.com/office/drawing/2014/main" id="{4D1CD444-5459-AA4B-A08B-5554E81CFD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220072" y="159482"/>
              <a:ext cx="720941" cy="192736"/>
            </a:xfrm>
            <a:prstGeom prst="rect">
              <a:avLst/>
            </a:prstGeom>
          </p:spPr>
        </p:pic>
        <p:grpSp>
          <p:nvGrpSpPr>
            <p:cNvPr id="17" name="グループ化 16"/>
            <p:cNvGrpSpPr/>
            <p:nvPr userDrawn="1"/>
          </p:nvGrpSpPr>
          <p:grpSpPr>
            <a:xfrm>
              <a:off x="5976156" y="159482"/>
              <a:ext cx="222337" cy="72008"/>
              <a:chOff x="5976156" y="159482"/>
              <a:chExt cx="222337" cy="72008"/>
            </a:xfrm>
          </p:grpSpPr>
          <p:sp>
            <p:nvSpPr>
              <p:cNvPr id="14" name="円/楕円 13"/>
              <p:cNvSpPr/>
              <p:nvPr userDrawn="1"/>
            </p:nvSpPr>
            <p:spPr>
              <a:xfrm>
                <a:off x="5976156" y="159482"/>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userDrawn="1"/>
            </p:nvSpPr>
            <p:spPr>
              <a:xfrm>
                <a:off x="6083306" y="170286"/>
                <a:ext cx="50400" cy="50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userDrawn="1"/>
            </p:nvSpPr>
            <p:spPr>
              <a:xfrm>
                <a:off x="6162493" y="177486"/>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0"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bg1"/>
                </a:solidFill>
              </a:defRPr>
            </a:lvl1pPr>
          </a:lstStyle>
          <a:p>
            <a:fld id="{78AE49ED-73EF-499C-8307-28EB0E7CF529}" type="slidenum">
              <a:rPr lang="ja-JP" altLang="en-US" smtClean="0"/>
              <a:pPr/>
              <a:t>‹#›</a:t>
            </a:fld>
            <a:endParaRPr lang="ja-JP" altLang="en-US"/>
          </a:p>
        </p:txBody>
      </p:sp>
    </p:spTree>
    <p:extLst>
      <p:ext uri="{BB962C8B-B14F-4D97-AF65-F5344CB8AC3E}">
        <p14:creationId xmlns:p14="http://schemas.microsoft.com/office/powerpoint/2010/main" val="389869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genda">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userDrawn="1"/>
        </p:nvSpPr>
        <p:spPr>
          <a:xfrm>
            <a:off x="0" y="0"/>
            <a:ext cx="43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5347" r="1" b="29513"/>
          <a:stretch/>
        </p:blipFill>
        <p:spPr>
          <a:xfrm>
            <a:off x="0" y="3471501"/>
            <a:ext cx="2792392" cy="1692187"/>
          </a:xfrm>
          <a:prstGeom prst="rect">
            <a:avLst/>
          </a:prstGeom>
        </p:spPr>
      </p:pic>
      <p:pic>
        <p:nvPicPr>
          <p:cNvPr id="8" name="Picture 5" descr="\\psf\Host\Volumes\IOHD\G5-temp01_n\SuperStream\SS_Branding_2015\SuperStream_Logo_201506\corporate\ms_office\logo_corp_nega.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72200" y="279525"/>
            <a:ext cx="1440000" cy="255000"/>
          </a:xfrm>
          <a:prstGeom prst="rect">
            <a:avLst/>
          </a:prstGeom>
          <a:noFill/>
          <a:extLst>
            <a:ext uri="{909E8E84-426E-40DD-AFC4-6F175D3DCCD1}">
              <a14:hiddenFill xmlns:a14="http://schemas.microsoft.com/office/drawing/2010/main">
                <a:solidFill>
                  <a:srgbClr val="FFFFFF"/>
                </a:solidFill>
              </a14:hiddenFill>
            </a:ext>
          </a:extLst>
        </p:spPr>
      </p:pic>
      <p:sp>
        <p:nvSpPr>
          <p:cNvPr id="9"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
        <p:nvSpPr>
          <p:cNvPr id="10" name="テキスト プレースホルダー 13"/>
          <p:cNvSpPr>
            <a:spLocks noGrp="1"/>
          </p:cNvSpPr>
          <p:nvPr>
            <p:ph type="body" sz="quarter" idx="14"/>
          </p:nvPr>
        </p:nvSpPr>
        <p:spPr>
          <a:xfrm>
            <a:off x="3167843" y="807554"/>
            <a:ext cx="5631095" cy="3727637"/>
          </a:xfrm>
          <a:prstGeom prst="rect">
            <a:avLst/>
          </a:prstGeom>
        </p:spPr>
        <p:txBody>
          <a:bodyPr lIns="0" tIns="0" rIns="0" bIns="0" anchor="t" anchorCtr="0"/>
          <a:lstStyle>
            <a:lvl1pPr marL="0" indent="0">
              <a:lnSpc>
                <a:spcPct val="100000"/>
              </a:lnSpc>
              <a:spcBef>
                <a:spcPts val="0"/>
              </a:spcBef>
              <a:spcAft>
                <a:spcPts val="0"/>
              </a:spcAft>
              <a:buFontTx/>
              <a:buNone/>
              <a:tabLst/>
              <a:defRPr sz="1800" b="1">
                <a:solidFill>
                  <a:schemeClr val="accent3"/>
                </a:solidFill>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a:t>マスター テキストの書式設定</a:t>
            </a:r>
            <a:endParaRPr kumimoji="1" lang="en-US" altLang="ja-JP"/>
          </a:p>
        </p:txBody>
      </p:sp>
      <p:pic>
        <p:nvPicPr>
          <p:cNvPr id="11" name="図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0581" y="2794363"/>
            <a:ext cx="330128" cy="321104"/>
          </a:xfrm>
          <a:prstGeom prst="rect">
            <a:avLst/>
          </a:prstGeom>
        </p:spPr>
      </p:pic>
      <p:pic>
        <p:nvPicPr>
          <p:cNvPr id="12" name="図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264642">
            <a:off x="317732" y="3810908"/>
            <a:ext cx="290393" cy="413662"/>
          </a:xfrm>
          <a:prstGeom prst="rect">
            <a:avLst/>
          </a:prstGeom>
        </p:spPr>
      </p:pic>
      <p:pic>
        <p:nvPicPr>
          <p:cNvPr id="13" name="図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90687" y="4197219"/>
            <a:ext cx="458341" cy="384385"/>
          </a:xfrm>
          <a:prstGeom prst="rect">
            <a:avLst/>
          </a:prstGeom>
        </p:spPr>
      </p:pic>
      <p:pic>
        <p:nvPicPr>
          <p:cNvPr id="14" name="図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87724" y="4011910"/>
            <a:ext cx="336509" cy="523281"/>
          </a:xfrm>
          <a:prstGeom prst="rect">
            <a:avLst/>
          </a:prstGeom>
        </p:spPr>
      </p:pic>
      <p:pic>
        <p:nvPicPr>
          <p:cNvPr id="15" name="図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27584" y="3003798"/>
            <a:ext cx="950255" cy="853634"/>
          </a:xfrm>
          <a:prstGeom prst="rect">
            <a:avLst/>
          </a:prstGeom>
        </p:spPr>
      </p:pic>
      <p:pic>
        <p:nvPicPr>
          <p:cNvPr id="16" name="図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
        <p:nvSpPr>
          <p:cNvPr id="18"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tx1">
                    <a:lumMod val="50000"/>
                    <a:lumOff val="50000"/>
                  </a:schemeClr>
                </a:solidFill>
              </a:defRPr>
            </a:lvl1pPr>
          </a:lstStyle>
          <a:p>
            <a:fld id="{78AE49ED-73EF-499C-8307-28EB0E7CF529}" type="slidenum">
              <a:rPr lang="ja-JP" altLang="en-US" smtClean="0"/>
              <a:pPr/>
              <a:t>‹#›</a:t>
            </a:fld>
            <a:endParaRPr lang="ja-JP" altLang="en-US"/>
          </a:p>
        </p:txBody>
      </p:sp>
    </p:spTree>
    <p:extLst>
      <p:ext uri="{BB962C8B-B14F-4D97-AF65-F5344CB8AC3E}">
        <p14:creationId xmlns:p14="http://schemas.microsoft.com/office/powerpoint/2010/main" val="1684352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4"/>
          </p:nvPr>
        </p:nvSpPr>
        <p:spPr>
          <a:xfrm>
            <a:off x="8532000" y="4932000"/>
            <a:ext cx="360000" cy="135000"/>
          </a:xfrm>
          <a:prstGeom prst="rect">
            <a:avLst/>
          </a:prstGeom>
        </p:spPr>
        <p:txBody>
          <a:bodyPr vert="horz" lIns="0" tIns="0" rIns="0" bIns="0" rtlCol="0" anchor="b" anchorCtr="0"/>
          <a:lstStyle>
            <a:lvl1pPr algn="r">
              <a:defRPr sz="900">
                <a:solidFill>
                  <a:schemeClr val="tx1">
                    <a:lumMod val="50000"/>
                    <a:lumOff val="50000"/>
                  </a:schemeClr>
                </a:solidFill>
              </a:defRPr>
            </a:lvl1pPr>
          </a:lstStyle>
          <a:p>
            <a:fld id="{78AE49ED-73EF-499C-8307-28EB0E7CF529}" type="slidenum">
              <a:rPr lang="ja-JP" altLang="en-US" smtClean="0"/>
              <a:pPr/>
              <a:t>‹#›</a:t>
            </a:fld>
            <a:endParaRPr lang="ja-JP" altLang="en-US"/>
          </a:p>
        </p:txBody>
      </p:sp>
      <p:sp>
        <p:nvSpPr>
          <p:cNvPr id="2" name="フッター プレースホルダー 1"/>
          <p:cNvSpPr>
            <a:spLocks noGrp="1"/>
          </p:cNvSpPr>
          <p:nvPr>
            <p:ph type="ftr" sz="quarter" idx="3"/>
          </p:nvPr>
        </p:nvSpPr>
        <p:spPr>
          <a:xfrm>
            <a:off x="252000" y="4932000"/>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428463223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6" r:id="rId5"/>
    <p:sldLayoutId id="2147483649" r:id="rId6"/>
    <p:sldLayoutId id="2147483657" r:id="rId7"/>
    <p:sldLayoutId id="2147483660" r:id="rId8"/>
    <p:sldLayoutId id="2147483661" r:id="rId9"/>
    <p:sldLayoutId id="2147483659" r:id="rId10"/>
    <p:sldLayoutId id="2147483663" r:id="rId11"/>
    <p:sldLayoutId id="2147483655" r:id="rId12"/>
    <p:sldLayoutId id="2147483664" r:id="rId13"/>
    <p:sldLayoutId id="2147483662" r:id="rId14"/>
    <p:sldLayoutId id="2147483654" r:id="rId15"/>
  </p:sldLayoutIdLst>
  <p:hf hd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userDrawn="1">
          <p15:clr>
            <a:srgbClr val="F26B43"/>
          </p15:clr>
        </p15:guide>
        <p15:guide id="2" pos="553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79.xml"/><Relationship Id="rId1" Type="http://schemas.openxmlformats.org/officeDocument/2006/relationships/slideLayout" Target="../slideLayouts/slideLayout5.xml"/><Relationship Id="rId4" Type="http://schemas.openxmlformats.org/officeDocument/2006/relationships/image" Target="../media/image194.png"/></Relationships>
</file>

<file path=ppt/slides/_rels/slide10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80.xml"/><Relationship Id="rId1" Type="http://schemas.openxmlformats.org/officeDocument/2006/relationships/slideLayout" Target="../slideLayouts/slideLayout5.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image" Target="../media/image199.png"/></Relationships>
</file>

<file path=ppt/slides/_rels/slide104.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00.png"/><Relationship Id="rId7" Type="http://schemas.openxmlformats.org/officeDocument/2006/relationships/image" Target="../media/image204.png"/><Relationship Id="rId2" Type="http://schemas.openxmlformats.org/officeDocument/2006/relationships/notesSlide" Target="../notesSlides/notesSlide82.xml"/><Relationship Id="rId1" Type="http://schemas.openxmlformats.org/officeDocument/2006/relationships/slideLayout" Target="../slideLayouts/slideLayout5.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10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83.xml"/><Relationship Id="rId1" Type="http://schemas.openxmlformats.org/officeDocument/2006/relationships/slideLayout" Target="../slideLayouts/slideLayout5.xml"/><Relationship Id="rId5" Type="http://schemas.openxmlformats.org/officeDocument/2006/relationships/image" Target="../media/image208.png"/><Relationship Id="rId4" Type="http://schemas.openxmlformats.org/officeDocument/2006/relationships/image" Target="../media/image207.png"/></Relationships>
</file>

<file path=ppt/slides/_rels/slide10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86.xml"/><Relationship Id="rId1" Type="http://schemas.openxmlformats.org/officeDocument/2006/relationships/slideLayout" Target="../slideLayouts/slideLayout5.xml"/><Relationship Id="rId5" Type="http://schemas.openxmlformats.org/officeDocument/2006/relationships/image" Target="../media/image212.png"/><Relationship Id="rId4" Type="http://schemas.openxmlformats.org/officeDocument/2006/relationships/image" Target="../media/image211.png"/></Relationships>
</file>

<file path=ppt/slides/_rels/slide10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87.xml"/><Relationship Id="rId1" Type="http://schemas.openxmlformats.org/officeDocument/2006/relationships/slideLayout" Target="../slideLayouts/slideLayout5.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94.xml"/><Relationship Id="rId1" Type="http://schemas.openxmlformats.org/officeDocument/2006/relationships/slideLayout" Target="../slideLayouts/slideLayout5.xml"/><Relationship Id="rId4" Type="http://schemas.openxmlformats.org/officeDocument/2006/relationships/image" Target="../media/image220.png"/></Relationships>
</file>

<file path=ppt/slides/_rels/slide117.xml.rels><?xml version="1.0" encoding="UTF-8" standalone="yes"?>
<Relationships xmlns="http://schemas.openxmlformats.org/package/2006/relationships"><Relationship Id="rId3" Type="http://schemas.openxmlformats.org/officeDocument/2006/relationships/hyperlink" Target="https://www.canon-its.co.jp/solution/industry/cross-industry/superstream" TargetMode="External"/><Relationship Id="rId2" Type="http://schemas.openxmlformats.org/officeDocument/2006/relationships/image" Target="../media/image8.emf"/><Relationship Id="rId1" Type="http://schemas.openxmlformats.org/officeDocument/2006/relationships/slideLayout" Target="../slideLayouts/slideLayout15.xml"/><Relationship Id="rId4" Type="http://schemas.openxmlformats.org/officeDocument/2006/relationships/image" Target="../media/image221.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wmf"/><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82.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89.png"/><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92.png"/><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94.pn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97.png"/><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100.pn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7.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109.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115.png"/></Relationships>
</file>

<file path=ppt/slides/_rels/slide54.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9.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26.png"/></Relationships>
</file>

<file path=ppt/slides/_rels/slide5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133.jpeg"/><Relationship Id="rId5" Type="http://schemas.openxmlformats.org/officeDocument/2006/relationships/image" Target="../media/image132.png"/><Relationship Id="rId4" Type="http://schemas.openxmlformats.org/officeDocument/2006/relationships/image" Target="../media/image131.jpeg"/></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135.png"/><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6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142.png"/><Relationship Id="rId4" Type="http://schemas.openxmlformats.org/officeDocument/2006/relationships/image" Target="../media/image141.jpeg"/></Relationships>
</file>

<file path=ppt/slides/_rels/slide6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139.png"/><Relationship Id="rId4" Type="http://schemas.openxmlformats.org/officeDocument/2006/relationships/image" Target="../media/image144.png"/></Relationships>
</file>

<file path=ppt/slides/_rels/slide6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147.png"/><Relationship Id="rId4" Type="http://schemas.openxmlformats.org/officeDocument/2006/relationships/image" Target="../media/image146.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148.jpeg"/><Relationship Id="rId7" Type="http://schemas.openxmlformats.org/officeDocument/2006/relationships/image" Target="../media/image139.pn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6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139.png"/><Relationship Id="rId4" Type="http://schemas.openxmlformats.org/officeDocument/2006/relationships/image" Target="../media/image1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156.png"/><Relationship Id="rId4" Type="http://schemas.openxmlformats.org/officeDocument/2006/relationships/image" Target="../media/image155.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139.png"/><Relationship Id="rId5" Type="http://schemas.openxmlformats.org/officeDocument/2006/relationships/image" Target="../media/image160.png"/><Relationship Id="rId4" Type="http://schemas.openxmlformats.org/officeDocument/2006/relationships/image" Target="../media/image159.png"/></Relationships>
</file>

<file path=ppt/slides/_rels/slide7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162.jpeg"/></Relationships>
</file>

<file path=ppt/slides/_rels/slide7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165.png"/><Relationship Id="rId4" Type="http://schemas.openxmlformats.org/officeDocument/2006/relationships/image" Target="../media/image164.jpeg"/></Relationships>
</file>

<file path=ppt/slides/_rels/slide7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164.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168.png"/></Relationships>
</file>

<file path=ppt/slides/_rels/slide7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image" Target="../media/image171.png"/><Relationship Id="rId4" Type="http://schemas.openxmlformats.org/officeDocument/2006/relationships/image" Target="../media/image17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139.png"/><Relationship Id="rId5" Type="http://schemas.openxmlformats.org/officeDocument/2006/relationships/image" Target="../media/image174.png"/><Relationship Id="rId4" Type="http://schemas.openxmlformats.org/officeDocument/2006/relationships/image" Target="../media/image173.png"/></Relationships>
</file>

<file path=ppt/slides/_rels/slide8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69.xml"/><Relationship Id="rId1" Type="http://schemas.openxmlformats.org/officeDocument/2006/relationships/slideLayout" Target="../slideLayouts/slideLayout5.xml"/><Relationship Id="rId5" Type="http://schemas.openxmlformats.org/officeDocument/2006/relationships/image" Target="../media/image179.png"/><Relationship Id="rId4" Type="http://schemas.openxmlformats.org/officeDocument/2006/relationships/image" Target="../media/image178.png"/></Relationships>
</file>

<file path=ppt/slides/_rels/slide8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image" Target="../media/image18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73.xml"/><Relationship Id="rId1" Type="http://schemas.openxmlformats.org/officeDocument/2006/relationships/slideLayout" Target="../slideLayouts/slideLayout5.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9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77.xml"/><Relationship Id="rId1" Type="http://schemas.openxmlformats.org/officeDocument/2006/relationships/slideLayout" Target="../slideLayouts/slideLayout5.xml"/><Relationship Id="rId4" Type="http://schemas.openxmlformats.org/officeDocument/2006/relationships/image" Target="../media/image190.png"/></Relationships>
</file>

<file path=ppt/slides/_rels/slide9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78.xml"/><Relationship Id="rId1" Type="http://schemas.openxmlformats.org/officeDocument/2006/relationships/slideLayout" Target="../slideLayouts/slideLayout5.xml"/><Relationship Id="rId5" Type="http://schemas.openxmlformats.org/officeDocument/2006/relationships/image" Target="../media/image192.png"/><Relationship Id="rId4" Type="http://schemas.openxmlformats.org/officeDocument/2006/relationships/image" Target="../media/image1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78AE49ED-73EF-499C-8307-28EB0E7CF529}" type="slidenum">
              <a:rPr lang="ja-JP" altLang="en-US" smtClean="0"/>
              <a:pPr/>
              <a:t>1</a:t>
            </a:fld>
            <a:endParaRPr lang="ja-JP" altLang="en-US"/>
          </a:p>
        </p:txBody>
      </p:sp>
      <p:sp>
        <p:nvSpPr>
          <p:cNvPr id="2" name="フッター プレースホルダー 1"/>
          <p:cNvSpPr>
            <a:spLocks noGrp="1"/>
          </p:cNvSpPr>
          <p:nvPr>
            <p:ph type="ftr" sz="quarter" idx="3"/>
          </p:nvPr>
        </p:nvSpPr>
        <p:spPr/>
        <p:txBody>
          <a:bodyPr/>
          <a:lstStyle/>
          <a:p>
            <a:r>
              <a:rPr lang="en-US" altLang="ja-JP" dirty="0"/>
              <a:t>©Canon IT Solutions Inc.  All rights reserved.</a:t>
            </a:r>
            <a:endParaRPr lang="ja-JP" altLang="en-US" dirty="0"/>
          </a:p>
        </p:txBody>
      </p:sp>
      <p:sp>
        <p:nvSpPr>
          <p:cNvPr id="9" name="角丸四角形 8"/>
          <p:cNvSpPr/>
          <p:nvPr/>
        </p:nvSpPr>
        <p:spPr>
          <a:xfrm>
            <a:off x="487815" y="1155060"/>
            <a:ext cx="8064896" cy="3528392"/>
          </a:xfrm>
          <a:prstGeom prst="roundRect">
            <a:avLst>
              <a:gd name="adj" fmla="val 3789"/>
            </a:avLst>
          </a:prstGeom>
          <a:solidFill>
            <a:srgbClr val="FFFFFF"/>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10" name="テキスト ボックス 9"/>
          <p:cNvSpPr txBox="1"/>
          <p:nvPr/>
        </p:nvSpPr>
        <p:spPr>
          <a:xfrm>
            <a:off x="653895" y="1493369"/>
            <a:ext cx="7992888" cy="2800767"/>
          </a:xfrm>
          <a:prstGeom prst="rect">
            <a:avLst/>
          </a:prstGeom>
          <a:noFill/>
        </p:spPr>
        <p:txBody>
          <a:bodyPr wrap="square" rtlCol="0">
            <a:spAutoFit/>
          </a:bodyPr>
          <a:lstStyle/>
          <a:p>
            <a:pPr>
              <a:defRPr/>
            </a:pPr>
            <a:r>
              <a:rPr kumimoji="0" lang="ja-JP" altLang="en-US" sz="1600" b="1" kern="0" dirty="0">
                <a:solidFill>
                  <a:sysClr val="windowText" lastClr="000000">
                    <a:lumMod val="75000"/>
                    <a:lumOff val="25000"/>
                  </a:sysClr>
                </a:solidFill>
                <a:cs typeface="メイリオ" pitchFamily="50" charset="-128"/>
              </a:rPr>
              <a:t>・本資料は、パートナー様が商談で</a:t>
            </a:r>
            <a:r>
              <a:rPr kumimoji="0" lang="en-US" altLang="ja-JP" sz="1600" b="1" kern="0" dirty="0">
                <a:solidFill>
                  <a:sysClr val="windowText" lastClr="000000">
                    <a:lumMod val="75000"/>
                    <a:lumOff val="25000"/>
                  </a:sysClr>
                </a:solidFill>
                <a:cs typeface="メイリオ" pitchFamily="50" charset="-128"/>
              </a:rPr>
              <a:t>NX</a:t>
            </a:r>
            <a:r>
              <a:rPr kumimoji="0" lang="ja-JP" altLang="en-US" sz="1600" b="1" kern="0" dirty="0">
                <a:solidFill>
                  <a:sysClr val="windowText" lastClr="000000">
                    <a:lumMod val="75000"/>
                    <a:lumOff val="25000"/>
                  </a:sysClr>
                </a:solidFill>
                <a:cs typeface="メイリオ" pitchFamily="50" charset="-128"/>
              </a:rPr>
              <a:t>をご提案される</a:t>
            </a:r>
            <a:r>
              <a:rPr lang="ja-JP" altLang="en-US" sz="1600" b="1" kern="0" dirty="0">
                <a:solidFill>
                  <a:sysClr val="windowText" lastClr="000000">
                    <a:lumMod val="75000"/>
                    <a:lumOff val="25000"/>
                  </a:sysClr>
                </a:solidFill>
                <a:cs typeface="メイリオ" pitchFamily="50" charset="-128"/>
              </a:rPr>
              <a:t>際の課題解決資料として</a:t>
            </a:r>
            <a:endParaRPr lang="en-US" altLang="ja-JP" sz="1600" b="1" kern="0" dirty="0">
              <a:solidFill>
                <a:sysClr val="windowText" lastClr="000000">
                  <a:lumMod val="75000"/>
                  <a:lumOff val="25000"/>
                </a:sysClr>
              </a:solidFill>
              <a:cs typeface="メイリオ" pitchFamily="50" charset="-128"/>
            </a:endParaRPr>
          </a:p>
          <a:p>
            <a:pPr>
              <a:defRPr/>
            </a:pPr>
            <a:r>
              <a:rPr lang="ja-JP" altLang="en-US" sz="1600" b="1" kern="0" dirty="0">
                <a:solidFill>
                  <a:sysClr val="windowText" lastClr="000000">
                    <a:lumMod val="75000"/>
                    <a:lumOff val="25000"/>
                  </a:sysClr>
                </a:solidFill>
                <a:cs typeface="メイリオ" pitchFamily="50" charset="-128"/>
              </a:rPr>
              <a:t>　ご利用いただくために作成しております</a:t>
            </a:r>
            <a:endParaRPr lang="en-US" altLang="ja-JP" sz="1600" b="1" kern="0" dirty="0">
              <a:solidFill>
                <a:sysClr val="windowText" lastClr="000000">
                  <a:lumMod val="75000"/>
                  <a:lumOff val="25000"/>
                </a:sysClr>
              </a:solidFill>
              <a:cs typeface="メイリオ" pitchFamily="50" charset="-128"/>
            </a:endParaRPr>
          </a:p>
          <a:p>
            <a:pPr>
              <a:defRPr/>
            </a:pPr>
            <a:r>
              <a:rPr kumimoji="0" lang="ja-JP" altLang="en-US" sz="1600" b="1" kern="0" dirty="0">
                <a:solidFill>
                  <a:sysClr val="windowText" lastClr="000000">
                    <a:lumMod val="75000"/>
                    <a:lumOff val="25000"/>
                  </a:sysClr>
                </a:solidFill>
                <a:cs typeface="メイリオ" pitchFamily="50" charset="-128"/>
              </a:rPr>
              <a:t>　詳細提案、動機付け提案等、フェーズに合わせて活用下さい</a:t>
            </a:r>
            <a:endParaRPr lang="en-US" altLang="ja-JP" sz="1600" b="1" kern="0" dirty="0">
              <a:solidFill>
                <a:sysClr val="windowText" lastClr="000000">
                  <a:lumMod val="75000"/>
                  <a:lumOff val="25000"/>
                </a:sysClr>
              </a:solidFill>
              <a:cs typeface="メイリオ" pitchFamily="50" charset="-128"/>
            </a:endParaRPr>
          </a:p>
          <a:p>
            <a:pPr>
              <a:defRPr/>
            </a:pPr>
            <a:endParaRPr lang="en-US" altLang="ja-JP" sz="1600" b="1" kern="0" dirty="0">
              <a:solidFill>
                <a:sysClr val="windowText" lastClr="000000">
                  <a:lumMod val="75000"/>
                  <a:lumOff val="25000"/>
                </a:sysClr>
              </a:solidFill>
              <a:cs typeface="メイリオ" pitchFamily="50" charset="-128"/>
            </a:endParaRPr>
          </a:p>
          <a:p>
            <a:pPr>
              <a:defRPr/>
            </a:pPr>
            <a:r>
              <a:rPr kumimoji="0" lang="ja-JP" altLang="en-US" sz="1600" b="1" kern="0" dirty="0">
                <a:solidFill>
                  <a:sysClr val="windowText" lastClr="000000">
                    <a:lumMod val="75000"/>
                    <a:lumOff val="25000"/>
                  </a:sysClr>
                </a:solidFill>
                <a:cs typeface="メイリオ" pitchFamily="50" charset="-128"/>
              </a:rPr>
              <a:t>・個々の商談状況に応じ、またご提案状況に応じて必要なページを抜粋し、</a:t>
            </a:r>
            <a:r>
              <a:rPr lang="ja-JP" altLang="en-US" sz="1600" b="1" kern="0" dirty="0">
                <a:solidFill>
                  <a:sysClr val="windowText" lastClr="000000">
                    <a:lumMod val="75000"/>
                    <a:lumOff val="25000"/>
                  </a:sysClr>
                </a:solidFill>
                <a:cs typeface="メイリオ" pitchFamily="50" charset="-128"/>
              </a:rPr>
              <a:t>加筆</a:t>
            </a:r>
            <a:endParaRPr lang="en-US" altLang="ja-JP" sz="1600" b="1" kern="0" dirty="0">
              <a:solidFill>
                <a:sysClr val="windowText" lastClr="000000">
                  <a:lumMod val="75000"/>
                  <a:lumOff val="25000"/>
                </a:sysClr>
              </a:solidFill>
              <a:cs typeface="メイリオ" pitchFamily="50" charset="-128"/>
            </a:endParaRPr>
          </a:p>
          <a:p>
            <a:pPr>
              <a:defRPr/>
            </a:pPr>
            <a:r>
              <a:rPr lang="ja-JP" altLang="en-US" sz="1600" b="1" kern="0" dirty="0">
                <a:solidFill>
                  <a:sysClr val="windowText" lastClr="000000">
                    <a:lumMod val="75000"/>
                    <a:lumOff val="25000"/>
                  </a:sysClr>
                </a:solidFill>
                <a:cs typeface="メイリオ" pitchFamily="50" charset="-128"/>
              </a:rPr>
              <a:t>　修正いただくようお願い致します</a:t>
            </a:r>
            <a:endParaRPr lang="en-US" altLang="ja-JP" sz="1600" b="1" kern="0" dirty="0">
              <a:solidFill>
                <a:sysClr val="windowText" lastClr="000000">
                  <a:lumMod val="75000"/>
                  <a:lumOff val="25000"/>
                </a:sysClr>
              </a:solidFill>
              <a:cs typeface="メイリオ" pitchFamily="50" charset="-128"/>
            </a:endParaRPr>
          </a:p>
          <a:p>
            <a:pPr>
              <a:defRPr/>
            </a:pPr>
            <a:endParaRPr kumimoji="0" lang="en-US" altLang="ja-JP" sz="1600" b="1" kern="0" dirty="0">
              <a:solidFill>
                <a:sysClr val="windowText" lastClr="000000">
                  <a:lumMod val="75000"/>
                  <a:lumOff val="25000"/>
                </a:sysClr>
              </a:solidFill>
              <a:cs typeface="メイリオ" pitchFamily="50" charset="-128"/>
            </a:endParaRPr>
          </a:p>
          <a:p>
            <a:pPr>
              <a:defRPr/>
            </a:pPr>
            <a:r>
              <a:rPr kumimoji="0" lang="ja-JP" altLang="en-US" sz="1600" b="1" kern="0" dirty="0">
                <a:solidFill>
                  <a:sysClr val="windowText" lastClr="000000">
                    <a:lumMod val="75000"/>
                    <a:lumOff val="25000"/>
                  </a:sysClr>
                </a:solidFill>
                <a:cs typeface="メイリオ" pitchFamily="50" charset="-128"/>
              </a:rPr>
              <a:t>・保守内容等はサンプルになりますので、</a:t>
            </a:r>
            <a:r>
              <a:rPr lang="ja-JP" altLang="en-US" sz="1600" b="1" kern="0" dirty="0">
                <a:solidFill>
                  <a:sysClr val="windowText" lastClr="000000">
                    <a:lumMod val="75000"/>
                    <a:lumOff val="25000"/>
                  </a:sysClr>
                </a:solidFill>
                <a:cs typeface="メイリオ" pitchFamily="50" charset="-128"/>
              </a:rPr>
              <a:t>適宜パートナー様にて差し替え又は</a:t>
            </a:r>
            <a:endParaRPr lang="en-US" altLang="ja-JP" sz="1600" b="1" kern="0" dirty="0">
              <a:solidFill>
                <a:sysClr val="windowText" lastClr="000000">
                  <a:lumMod val="75000"/>
                  <a:lumOff val="25000"/>
                </a:sysClr>
              </a:solidFill>
              <a:cs typeface="メイリオ" pitchFamily="50" charset="-128"/>
            </a:endParaRPr>
          </a:p>
          <a:p>
            <a:pPr>
              <a:defRPr/>
            </a:pPr>
            <a:r>
              <a:rPr lang="ja-JP" altLang="en-US" sz="1600" b="1" kern="0" dirty="0">
                <a:solidFill>
                  <a:sysClr val="windowText" lastClr="000000">
                    <a:lumMod val="75000"/>
                    <a:lumOff val="25000"/>
                  </a:sysClr>
                </a:solidFill>
                <a:cs typeface="メイリオ" pitchFamily="50" charset="-128"/>
              </a:rPr>
              <a:t>　加筆修正をお願い致します</a:t>
            </a:r>
            <a:endParaRPr lang="en-US" altLang="ja-JP" sz="1600" b="1" kern="0" dirty="0">
              <a:solidFill>
                <a:sysClr val="windowText" lastClr="000000">
                  <a:lumMod val="75000"/>
                  <a:lumOff val="25000"/>
                </a:sysClr>
              </a:solidFill>
              <a:cs typeface="メイリオ" pitchFamily="50" charset="-128"/>
            </a:endParaRPr>
          </a:p>
          <a:p>
            <a:pPr>
              <a:defRPr/>
            </a:pPr>
            <a:endParaRPr kumimoji="0" lang="en-US" altLang="ja-JP" sz="1600" b="1" kern="0" dirty="0">
              <a:solidFill>
                <a:sysClr val="windowText" lastClr="000000">
                  <a:lumMod val="75000"/>
                  <a:lumOff val="25000"/>
                </a:sysClr>
              </a:solidFill>
              <a:cs typeface="メイリオ" pitchFamily="50" charset="-128"/>
            </a:endParaRPr>
          </a:p>
          <a:p>
            <a:pPr>
              <a:defRPr/>
            </a:pPr>
            <a:r>
              <a:rPr kumimoji="0" lang="ja-JP" altLang="en-US" sz="1600" b="1" kern="0" dirty="0">
                <a:solidFill>
                  <a:sysClr val="windowText" lastClr="000000">
                    <a:lumMod val="75000"/>
                    <a:lumOff val="25000"/>
                  </a:sysClr>
                </a:solidFill>
                <a:cs typeface="メイリオ" pitchFamily="50" charset="-128"/>
              </a:rPr>
              <a:t>・ご不明点、ご質問等につきましては、担当営業までお問合せ下さい</a:t>
            </a:r>
            <a:endParaRPr lang="en-US" altLang="ja-JP" sz="1600" b="1" kern="0" dirty="0">
              <a:solidFill>
                <a:sysClr val="windowText" lastClr="000000">
                  <a:lumMod val="75000"/>
                  <a:lumOff val="25000"/>
                </a:sysClr>
              </a:solidFill>
              <a:cs typeface="メイリオ" pitchFamily="50" charset="-128"/>
            </a:endParaRPr>
          </a:p>
        </p:txBody>
      </p:sp>
      <p:sp>
        <p:nvSpPr>
          <p:cNvPr id="11" name="テキスト ボックス 10"/>
          <p:cNvSpPr txBox="1"/>
          <p:nvPr/>
        </p:nvSpPr>
        <p:spPr>
          <a:xfrm>
            <a:off x="395536" y="519522"/>
            <a:ext cx="7704856" cy="461665"/>
          </a:xfrm>
          <a:prstGeom prst="rect">
            <a:avLst/>
          </a:prstGeom>
          <a:noFill/>
        </p:spPr>
        <p:txBody>
          <a:bodyPr wrap="square" rtlCol="0">
            <a:spAutoFit/>
          </a:bodyPr>
          <a:lstStyle/>
          <a:p>
            <a:pPr>
              <a:lnSpc>
                <a:spcPct val="150000"/>
              </a:lnSpc>
              <a:defRPr/>
            </a:pPr>
            <a:r>
              <a:rPr lang="ja-JP" altLang="en-US" sz="1600" b="1" kern="0">
                <a:solidFill>
                  <a:sysClr val="windowText" lastClr="000000">
                    <a:lumMod val="75000"/>
                    <a:lumOff val="25000"/>
                  </a:sysClr>
                </a:solidFill>
                <a:cs typeface="メイリオ" pitchFamily="50" charset="-128"/>
              </a:rPr>
              <a:t>本資料の利用方法</a:t>
            </a:r>
            <a:endParaRPr lang="en-US" altLang="ja-JP" sz="1600" b="1" kern="0">
              <a:solidFill>
                <a:sysClr val="windowText" lastClr="000000">
                  <a:lumMod val="75000"/>
                  <a:lumOff val="25000"/>
                </a:sysClr>
              </a:solidFill>
              <a:cs typeface="メイリオ" pitchFamily="50" charset="-128"/>
            </a:endParaRPr>
          </a:p>
        </p:txBody>
      </p:sp>
    </p:spTree>
    <p:extLst>
      <p:ext uri="{BB962C8B-B14F-4D97-AF65-F5344CB8AC3E}">
        <p14:creationId xmlns:p14="http://schemas.microsoft.com/office/powerpoint/2010/main" val="2109517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78AE49ED-73EF-499C-8307-28EB0E7CF529}" type="slidenum">
              <a:rPr lang="ja-JP" altLang="en-US" smtClean="0"/>
              <a:pPr/>
              <a:t>10</a:t>
            </a:fld>
            <a:endParaRPr lang="ja-JP" altLang="en-US"/>
          </a:p>
        </p:txBody>
      </p:sp>
      <p:sp>
        <p:nvSpPr>
          <p:cNvPr id="5" name="タイトル 4"/>
          <p:cNvSpPr>
            <a:spLocks noGrp="1"/>
          </p:cNvSpPr>
          <p:nvPr>
            <p:ph type="title"/>
          </p:nvPr>
        </p:nvSpPr>
        <p:spPr/>
        <p:txBody>
          <a:bodyPr/>
          <a:lstStyle/>
          <a:p>
            <a:r>
              <a:rPr kumimoji="1" lang="en-US" altLang="ja-JP" sz="3200" b="0">
                <a:solidFill>
                  <a:schemeClr val="accent1"/>
                </a:solidFill>
              </a:rPr>
              <a:t>01</a:t>
            </a:r>
            <a:br>
              <a:rPr kumimoji="1" lang="en-US" altLang="ja-JP"/>
            </a:br>
            <a:r>
              <a:rPr lang="ja-JP" altLang="en-US"/>
              <a:t>共通</a:t>
            </a:r>
            <a:endParaRPr kumimoji="1" lang="ja-JP" altLang="en-US"/>
          </a:p>
        </p:txBody>
      </p:sp>
      <p:sp>
        <p:nvSpPr>
          <p:cNvPr id="2" name="フッター プレースホルダー 1"/>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4592265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en-US" altLang="ja-JP" dirty="0"/>
              <a:t>No.85</a:t>
            </a:r>
            <a:br>
              <a:rPr lang="en-US" altLang="ja-JP" sz="1800" dirty="0"/>
            </a:br>
            <a:r>
              <a:rPr lang="ja-JP" altLang="en-US" sz="1800" dirty="0"/>
              <a:t>債権管理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prstClr val="black">
                    <a:lumMod val="75000"/>
                    <a:lumOff val="25000"/>
                  </a:prstClr>
                </a:solidFill>
                <a:latin typeface="メイリオ" pitchFamily="50" charset="-128"/>
                <a:ea typeface="メイリオ" pitchFamily="50" charset="-128"/>
              </a:rPr>
              <a:t>仮想口座（バーチャル口座）からの</a:t>
            </a:r>
            <a:r>
              <a:rPr kumimoji="0" lang="en-US" altLang="ja-JP" sz="1400" kern="0">
                <a:solidFill>
                  <a:prstClr val="black">
                    <a:lumMod val="75000"/>
                    <a:lumOff val="25000"/>
                  </a:prstClr>
                </a:solidFill>
                <a:latin typeface="メイリオ" pitchFamily="50" charset="-128"/>
                <a:ea typeface="メイリオ" pitchFamily="50" charset="-128"/>
              </a:rPr>
              <a:t>FB</a:t>
            </a:r>
            <a:r>
              <a:rPr kumimoji="0" lang="ja-JP" altLang="en-US" sz="1400" kern="0">
                <a:solidFill>
                  <a:prstClr val="black">
                    <a:lumMod val="75000"/>
                    <a:lumOff val="25000"/>
                  </a:prstClr>
                </a:solidFill>
                <a:latin typeface="メイリオ" pitchFamily="50" charset="-128"/>
                <a:ea typeface="メイリオ" pitchFamily="50" charset="-128"/>
              </a:rPr>
              <a:t>入金データ取込ができる</a:t>
            </a:r>
            <a:endParaRPr kumimoji="0" lang="ja-JP" altLang="en-US" sz="1400" b="1" kern="0">
              <a:solidFill>
                <a:prstClr val="black">
                  <a:lumMod val="75000"/>
                  <a:lumOff val="25000"/>
                </a:prstClr>
              </a:solidFill>
              <a:latin typeface="メイリオ" pitchFamily="50" charset="-128"/>
              <a:ea typeface="メイリオ" pitchFamily="50" charset="-128"/>
            </a:endParaRP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dirty="0">
                <a:solidFill>
                  <a:prstClr val="black">
                    <a:lumMod val="75000"/>
                    <a:lumOff val="25000"/>
                  </a:prstClr>
                </a:solidFill>
              </a:rPr>
              <a:t>○</a:t>
            </a:r>
          </a:p>
          <a:p>
            <a:pPr lvl="0">
              <a:defRPr/>
            </a:pPr>
            <a:r>
              <a:rPr lang="ja-JP" altLang="en-US" sz="1400" dirty="0">
                <a:solidFill>
                  <a:srgbClr val="404040"/>
                </a:solidFill>
              </a:rPr>
              <a:t>金融機関が提供している振込専用口座のサービスを使用する場合に、</a:t>
            </a:r>
            <a:endParaRPr lang="en-US" altLang="ja-JP" sz="1400" dirty="0">
              <a:solidFill>
                <a:srgbClr val="404040"/>
              </a:solidFill>
            </a:endParaRPr>
          </a:p>
          <a:p>
            <a:pPr lvl="0">
              <a:defRPr/>
            </a:pPr>
            <a:r>
              <a:rPr lang="en-US" altLang="ja-JP" sz="1400" dirty="0">
                <a:solidFill>
                  <a:srgbClr val="404040"/>
                </a:solidFill>
              </a:rPr>
              <a:t>FB</a:t>
            </a:r>
            <a:r>
              <a:rPr lang="ja-JP" altLang="en-US" sz="1400" dirty="0">
                <a:solidFill>
                  <a:srgbClr val="404040"/>
                </a:solidFill>
              </a:rPr>
              <a:t>入金データ取込時に集金先を特定するための設定が可能です</a:t>
            </a:r>
            <a:endParaRPr lang="en-US" altLang="ja-JP" sz="1400" dirty="0">
              <a:solidFill>
                <a:srgbClr val="404040"/>
              </a:solidFill>
            </a:endParaRPr>
          </a:p>
        </p:txBody>
      </p:sp>
      <p:sp>
        <p:nvSpPr>
          <p:cNvPr id="77" name="スライド番号プレースホルダー 1"/>
          <p:cNvSpPr>
            <a:spLocks noGrp="1"/>
          </p:cNvSpPr>
          <p:nvPr>
            <p:ph type="sldNum" sz="quarter" idx="12"/>
          </p:nvPr>
        </p:nvSpPr>
        <p:spPr>
          <a:xfrm>
            <a:off x="8532000" y="4932000"/>
            <a:ext cx="360000" cy="135000"/>
          </a:xfrm>
        </p:spPr>
        <p:txBody>
          <a:bodyPr/>
          <a:lstStyle/>
          <a:p>
            <a:fld id="{78AE49ED-73EF-499C-8307-28EB0E7CF529}" type="slidenum">
              <a:rPr lang="ja-JP" altLang="en-US" smtClean="0"/>
              <a:pPr/>
              <a:t>100</a:t>
            </a:fld>
            <a:endParaRPr lang="ja-JP" altLang="en-US"/>
          </a:p>
        </p:txBody>
      </p:sp>
      <p:sp>
        <p:nvSpPr>
          <p:cNvPr id="78"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79" name="角丸四角形 78"/>
          <p:cNvSpPr/>
          <p:nvPr/>
        </p:nvSpPr>
        <p:spPr>
          <a:xfrm>
            <a:off x="235071" y="2667860"/>
            <a:ext cx="2914168" cy="432048"/>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rgbClr val="FFFFFF"/>
                </a:solidFill>
                <a:effectLst/>
                <a:uLnTx/>
                <a:uFillTx/>
                <a:latin typeface="メイリオ"/>
                <a:ea typeface="メイリオ"/>
                <a:cs typeface="メイリオ" pitchFamily="50" charset="-128"/>
              </a:rPr>
              <a:t>FB</a:t>
            </a:r>
            <a:r>
              <a:rPr kumimoji="0" lang="ja-JP" altLang="en-US" sz="1400" b="1" i="0" u="none" strike="noStrike" kern="0" cap="none" spc="0" normalizeH="0" baseline="0" noProof="0">
                <a:ln>
                  <a:noFill/>
                </a:ln>
                <a:solidFill>
                  <a:srgbClr val="FFFFFF"/>
                </a:solidFill>
                <a:effectLst/>
                <a:uLnTx/>
                <a:uFillTx/>
                <a:latin typeface="メイリオ"/>
                <a:ea typeface="メイリオ"/>
                <a:cs typeface="メイリオ" pitchFamily="50" charset="-128"/>
              </a:rPr>
              <a:t>入金データ取込の流れ</a:t>
            </a:r>
          </a:p>
        </p:txBody>
      </p:sp>
      <p:sp>
        <p:nvSpPr>
          <p:cNvPr id="80" name="角丸四角形 79"/>
          <p:cNvSpPr/>
          <p:nvPr/>
        </p:nvSpPr>
        <p:spPr>
          <a:xfrm>
            <a:off x="4384640" y="3822714"/>
            <a:ext cx="2377280" cy="864096"/>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500" b="0" i="0" u="none" strike="noStrike" kern="0" cap="none" spc="0" normalizeH="0" baseline="0" noProof="0">
                <a:ln>
                  <a:noFill/>
                </a:ln>
                <a:solidFill>
                  <a:srgbClr val="FFFFFF"/>
                </a:solidFill>
                <a:effectLst/>
                <a:uLnTx/>
                <a:uFillTx/>
                <a:latin typeface="メイリオ"/>
                <a:ea typeface="メイリオ"/>
                <a:cs typeface="メイリオ" pitchFamily="50" charset="-128"/>
              </a:rPr>
              <a:t>FB</a:t>
            </a:r>
            <a:r>
              <a:rPr kumimoji="0" lang="ja-JP" altLang="en-US" sz="1500" b="0" i="0" u="none" strike="noStrike" kern="0" cap="none" spc="0" normalizeH="0" baseline="0" noProof="0">
                <a:ln>
                  <a:noFill/>
                </a:ln>
                <a:solidFill>
                  <a:srgbClr val="FFFFFF"/>
                </a:solidFill>
                <a:effectLst/>
                <a:uLnTx/>
                <a:uFillTx/>
                <a:latin typeface="メイリオ"/>
                <a:ea typeface="メイリオ"/>
                <a:cs typeface="メイリオ" pitchFamily="50" charset="-128"/>
              </a:rPr>
              <a:t>入金データ取込</a:t>
            </a:r>
            <a:endParaRPr kumimoji="0" lang="en-US" altLang="ja-JP" sz="1500" b="0" i="0" u="none" strike="noStrike" kern="0" cap="none" spc="0" normalizeH="0" baseline="0" noProof="0">
              <a:ln>
                <a:noFill/>
              </a:ln>
              <a:solidFill>
                <a:srgbClr val="FFFFFF"/>
              </a:solidFill>
              <a:effectLst/>
              <a:uLnTx/>
              <a:uFillTx/>
              <a:latin typeface="メイリオ"/>
              <a:ea typeface="メイリオ"/>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a:ln>
                <a:noFill/>
              </a:ln>
              <a:solidFill>
                <a:srgbClr val="FFFFFF"/>
              </a:solidFill>
              <a:effectLst/>
              <a:uLnTx/>
              <a:uFillTx/>
              <a:latin typeface="メイリオ"/>
              <a:ea typeface="メイリオ"/>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FFFFFF"/>
                </a:solidFill>
                <a:effectLst/>
                <a:uLnTx/>
                <a:uFillTx/>
                <a:latin typeface="メイリオ"/>
                <a:ea typeface="メイリオ"/>
                <a:cs typeface="メイリオ" pitchFamily="50" charset="-128"/>
              </a:rPr>
              <a:t>振込専用口座：</a:t>
            </a:r>
            <a:r>
              <a:rPr kumimoji="0" lang="ja-JP" altLang="en-US" sz="1200" b="0" i="0" u="none" strike="noStrike" kern="0" cap="none" spc="0" normalizeH="0" baseline="0" noProof="0">
                <a:ln>
                  <a:noFill/>
                </a:ln>
                <a:solidFill>
                  <a:srgbClr val="FF0000"/>
                </a:solidFill>
                <a:effectLst/>
                <a:uLnTx/>
                <a:uFillTx/>
                <a:latin typeface="メイリオ"/>
                <a:ea typeface="メイリオ"/>
                <a:cs typeface="メイリオ" pitchFamily="50" charset="-128"/>
              </a:rPr>
              <a:t>「使用する」</a:t>
            </a:r>
          </a:p>
        </p:txBody>
      </p:sp>
      <p:sp>
        <p:nvSpPr>
          <p:cNvPr id="81" name="角丸四角形 80"/>
          <p:cNvSpPr/>
          <p:nvPr/>
        </p:nvSpPr>
        <p:spPr>
          <a:xfrm>
            <a:off x="252000" y="3492000"/>
            <a:ext cx="1874344" cy="882825"/>
          </a:xfrm>
          <a:prstGeom prst="roundRect">
            <a:avLst/>
          </a:prstGeom>
          <a:solidFill>
            <a:srgbClr val="F9BE00"/>
          </a:solidFill>
          <a:ln w="25400" cap="flat" cmpd="sng" algn="ctr">
            <a:solidFill>
              <a:srgbClr val="F9BE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a:ln>
                <a:noFill/>
              </a:ln>
              <a:solidFill>
                <a:srgbClr val="FFFFFF"/>
              </a:solidFill>
              <a:effectLst/>
              <a:uLnTx/>
              <a:uFillTx/>
              <a:latin typeface="メイリオ"/>
              <a:ea typeface="メイリオ"/>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a:ln>
                  <a:noFill/>
                </a:ln>
                <a:solidFill>
                  <a:srgbClr val="FFFFFF"/>
                </a:solidFill>
                <a:effectLst/>
                <a:uLnTx/>
                <a:uFillTx/>
                <a:latin typeface="メイリオ"/>
                <a:ea typeface="メイリオ"/>
                <a:cs typeface="メイリオ" pitchFamily="50" charset="-128"/>
              </a:rPr>
              <a:t>FB</a:t>
            </a:r>
            <a:r>
              <a:rPr kumimoji="0" lang="ja-JP" altLang="en-US" sz="1400" b="0" i="0" u="none" strike="noStrike" kern="0" cap="none" spc="0" normalizeH="0" baseline="0" noProof="0">
                <a:ln>
                  <a:noFill/>
                </a:ln>
                <a:solidFill>
                  <a:srgbClr val="FFFFFF"/>
                </a:solidFill>
                <a:effectLst/>
                <a:uLnTx/>
                <a:uFillTx/>
                <a:latin typeface="メイリオ"/>
                <a:ea typeface="メイリオ"/>
                <a:cs typeface="メイリオ" pitchFamily="50" charset="-128"/>
              </a:rPr>
              <a:t>入金振込専用</a:t>
            </a:r>
            <a:endParaRPr kumimoji="0" lang="en-US" altLang="ja-JP" sz="1400" b="0" i="0" u="none" strike="noStrike" kern="0" cap="none" spc="0" normalizeH="0" baseline="0" noProof="0">
              <a:ln>
                <a:noFill/>
              </a:ln>
              <a:solidFill>
                <a:srgbClr val="FFFFFF"/>
              </a:solidFill>
              <a:effectLst/>
              <a:uLnTx/>
              <a:uFillTx/>
              <a:latin typeface="メイリオ"/>
              <a:ea typeface="メイリオ"/>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FFFFFF"/>
                </a:solidFill>
                <a:effectLst/>
                <a:uLnTx/>
                <a:uFillTx/>
                <a:latin typeface="メイリオ"/>
                <a:ea typeface="メイリオ"/>
                <a:cs typeface="メイリオ" pitchFamily="50" charset="-128"/>
              </a:rPr>
              <a:t>口座マスタ　</a:t>
            </a:r>
            <a:endParaRPr kumimoji="0" lang="en-US" altLang="ja-JP" sz="1400" b="0" i="0" u="none" strike="noStrike" kern="0" cap="none" spc="0" normalizeH="0" baseline="0" noProof="0">
              <a:ln>
                <a:noFill/>
              </a:ln>
              <a:solidFill>
                <a:srgbClr val="FFFFFF"/>
              </a:solidFill>
              <a:effectLst/>
              <a:uLnTx/>
              <a:uFillTx/>
              <a:latin typeface="メイリオ"/>
              <a:ea typeface="メイリオ"/>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FFFFFF"/>
              </a:solidFill>
              <a:effectLst/>
              <a:uLnTx/>
              <a:uFillTx/>
              <a:latin typeface="メイリオ"/>
              <a:ea typeface="メイリオ"/>
              <a:cs typeface="メイリオ" pitchFamily="50" charset="-128"/>
            </a:endParaRPr>
          </a:p>
        </p:txBody>
      </p:sp>
      <p:sp>
        <p:nvSpPr>
          <p:cNvPr id="82" name="テキスト ボックス 81"/>
          <p:cNvSpPr txBox="1"/>
          <p:nvPr/>
        </p:nvSpPr>
        <p:spPr>
          <a:xfrm>
            <a:off x="2661196" y="4330565"/>
            <a:ext cx="1368152" cy="307777"/>
          </a:xfrm>
          <a:prstGeom prst="rect">
            <a:avLst/>
          </a:prstGeom>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7BC7"/>
                </a:solidFill>
                <a:effectLst/>
                <a:uLnTx/>
                <a:uFillTx/>
                <a:latin typeface="メイリオ"/>
                <a:ea typeface="メイリオ"/>
                <a:cs typeface="メイリオ" pitchFamily="50" charset="-128"/>
              </a:rPr>
              <a:t>振込入金通知</a:t>
            </a:r>
          </a:p>
        </p:txBody>
      </p:sp>
      <p:sp>
        <p:nvSpPr>
          <p:cNvPr id="83" name="角丸四角形 82"/>
          <p:cNvSpPr/>
          <p:nvPr/>
        </p:nvSpPr>
        <p:spPr>
          <a:xfrm>
            <a:off x="7596336" y="4205827"/>
            <a:ext cx="1368152" cy="360040"/>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a:ln>
                  <a:noFill/>
                </a:ln>
                <a:solidFill>
                  <a:srgbClr val="FFFFFF"/>
                </a:solidFill>
                <a:effectLst/>
                <a:uLnTx/>
                <a:uFillTx/>
                <a:latin typeface="メイリオ"/>
                <a:ea typeface="メイリオ"/>
                <a:cs typeface="メイリオ" pitchFamily="50" charset="-128"/>
              </a:rPr>
              <a:t>消込処理</a:t>
            </a:r>
          </a:p>
        </p:txBody>
      </p:sp>
      <p:sp>
        <p:nvSpPr>
          <p:cNvPr id="84" name="Freeform 364"/>
          <p:cNvSpPr>
            <a:spLocks noEditPoints="1"/>
          </p:cNvSpPr>
          <p:nvPr/>
        </p:nvSpPr>
        <p:spPr bwMode="auto">
          <a:xfrm>
            <a:off x="7991952" y="3024022"/>
            <a:ext cx="432048" cy="576064"/>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85" name="テキスト ボックス 84"/>
          <p:cNvSpPr txBox="1"/>
          <p:nvPr/>
        </p:nvSpPr>
        <p:spPr>
          <a:xfrm>
            <a:off x="7592156" y="3737160"/>
            <a:ext cx="1368152" cy="369332"/>
          </a:xfrm>
          <a:prstGeom prst="rect">
            <a:avLst/>
          </a:prstGeom>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54C2F0"/>
                </a:solidFill>
                <a:effectLst/>
                <a:uLnTx/>
                <a:uFillTx/>
                <a:latin typeface="メイリオ"/>
                <a:ea typeface="メイリオ"/>
                <a:cs typeface="メイリオ" pitchFamily="50" charset="-128"/>
              </a:rPr>
              <a:t>入金データ</a:t>
            </a:r>
          </a:p>
        </p:txBody>
      </p:sp>
      <p:pic>
        <p:nvPicPr>
          <p:cNvPr id="86" name="Picture 1"/>
          <p:cNvPicPr>
            <a:picLocks noChangeAspect="1" noChangeArrowheads="1"/>
          </p:cNvPicPr>
          <p:nvPr/>
        </p:nvPicPr>
        <p:blipFill>
          <a:blip r:embed="rId3" cstate="print"/>
          <a:srcRect/>
          <a:stretch>
            <a:fillRect/>
          </a:stretch>
        </p:blipFill>
        <p:spPr bwMode="auto">
          <a:xfrm>
            <a:off x="6234480" y="2607754"/>
            <a:ext cx="457200" cy="466725"/>
          </a:xfrm>
          <a:prstGeom prst="rect">
            <a:avLst/>
          </a:prstGeom>
          <a:noFill/>
          <a:ln w="9525">
            <a:noFill/>
            <a:miter lim="800000"/>
            <a:headEnd/>
            <a:tailEnd/>
          </a:ln>
        </p:spPr>
      </p:pic>
      <p:sp>
        <p:nvSpPr>
          <p:cNvPr id="87" name="Freeform 370"/>
          <p:cNvSpPr>
            <a:spLocks noEditPoints="1"/>
          </p:cNvSpPr>
          <p:nvPr/>
        </p:nvSpPr>
        <p:spPr bwMode="auto">
          <a:xfrm>
            <a:off x="2782416" y="3530974"/>
            <a:ext cx="648072" cy="673733"/>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88" name="Freeform 340"/>
          <p:cNvSpPr>
            <a:spLocks noEditPoints="1"/>
          </p:cNvSpPr>
          <p:nvPr/>
        </p:nvSpPr>
        <p:spPr bwMode="auto">
          <a:xfrm>
            <a:off x="3208412" y="3088913"/>
            <a:ext cx="571500" cy="531813"/>
          </a:xfrm>
          <a:custGeom>
            <a:avLst/>
            <a:gdLst>
              <a:gd name="T0" fmla="*/ 309 w 1081"/>
              <a:gd name="T1" fmla="*/ 153 h 1003"/>
              <a:gd name="T2" fmla="*/ 381 w 1081"/>
              <a:gd name="T3" fmla="*/ 445 h 1003"/>
              <a:gd name="T4" fmla="*/ 680 w 1081"/>
              <a:gd name="T5" fmla="*/ 459 h 1003"/>
              <a:gd name="T6" fmla="*/ 780 w 1081"/>
              <a:gd name="T7" fmla="*/ 176 h 1003"/>
              <a:gd name="T8" fmla="*/ 541 w 1081"/>
              <a:gd name="T9" fmla="*/ 0 h 1003"/>
              <a:gd name="T10" fmla="*/ 344 w 1081"/>
              <a:gd name="T11" fmla="*/ 333 h 1003"/>
              <a:gd name="T12" fmla="*/ 405 w 1081"/>
              <a:gd name="T13" fmla="*/ 86 h 1003"/>
              <a:gd name="T14" fmla="*/ 660 w 1081"/>
              <a:gd name="T15" fmla="*/ 74 h 1003"/>
              <a:gd name="T16" fmla="*/ 744 w 1081"/>
              <a:gd name="T17" fmla="*/ 314 h 1003"/>
              <a:gd name="T18" fmla="*/ 541 w 1081"/>
              <a:gd name="T19" fmla="*/ 464 h 1003"/>
              <a:gd name="T20" fmla="*/ 361 w 1081"/>
              <a:gd name="T21" fmla="*/ 175 h 1003"/>
              <a:gd name="T22" fmla="*/ 416 w 1081"/>
              <a:gd name="T23" fmla="*/ 402 h 1003"/>
              <a:gd name="T24" fmla="*/ 649 w 1081"/>
              <a:gd name="T25" fmla="*/ 412 h 1003"/>
              <a:gd name="T26" fmla="*/ 727 w 1081"/>
              <a:gd name="T27" fmla="*/ 193 h 1003"/>
              <a:gd name="T28" fmla="*/ 541 w 1081"/>
              <a:gd name="T29" fmla="*/ 56 h 1003"/>
              <a:gd name="T30" fmla="*/ 628 w 1081"/>
              <a:gd name="T31" fmla="*/ 346 h 1003"/>
              <a:gd name="T32" fmla="*/ 200 w 1081"/>
              <a:gd name="T33" fmla="*/ 507 h 1003"/>
              <a:gd name="T34" fmla="*/ 0 w 1081"/>
              <a:gd name="T35" fmla="*/ 753 h 1003"/>
              <a:gd name="T36" fmla="*/ 176 w 1081"/>
              <a:gd name="T37" fmla="*/ 992 h 1003"/>
              <a:gd name="T38" fmla="*/ 458 w 1081"/>
              <a:gd name="T39" fmla="*/ 892 h 1003"/>
              <a:gd name="T40" fmla="*/ 444 w 1081"/>
              <a:gd name="T41" fmla="*/ 594 h 1003"/>
              <a:gd name="T42" fmla="*/ 207 w 1081"/>
              <a:gd name="T43" fmla="*/ 962 h 1003"/>
              <a:gd name="T44" fmla="*/ 37 w 1081"/>
              <a:gd name="T45" fmla="*/ 753 h 1003"/>
              <a:gd name="T46" fmla="*/ 187 w 1081"/>
              <a:gd name="T47" fmla="*/ 549 h 1003"/>
              <a:gd name="T48" fmla="*/ 427 w 1081"/>
              <a:gd name="T49" fmla="*/ 633 h 1003"/>
              <a:gd name="T50" fmla="*/ 415 w 1081"/>
              <a:gd name="T51" fmla="*/ 888 h 1003"/>
              <a:gd name="T52" fmla="*/ 442 w 1081"/>
              <a:gd name="T53" fmla="*/ 792 h 1003"/>
              <a:gd name="T54" fmla="*/ 250 w 1081"/>
              <a:gd name="T55" fmla="*/ 948 h 1003"/>
              <a:gd name="T56" fmla="*/ 64 w 1081"/>
              <a:gd name="T57" fmla="*/ 811 h 1003"/>
              <a:gd name="T58" fmla="*/ 141 w 1081"/>
              <a:gd name="T59" fmla="*/ 591 h 1003"/>
              <a:gd name="T60" fmla="*/ 375 w 1081"/>
              <a:gd name="T61" fmla="*/ 602 h 1003"/>
              <a:gd name="T62" fmla="*/ 300 w 1081"/>
              <a:gd name="T63" fmla="*/ 638 h 1003"/>
              <a:gd name="T64" fmla="*/ 165 w 1081"/>
              <a:gd name="T65" fmla="*/ 693 h 1003"/>
              <a:gd name="T66" fmla="*/ 206 w 1081"/>
              <a:gd name="T67" fmla="*/ 819 h 1003"/>
              <a:gd name="T68" fmla="*/ 265 w 1081"/>
              <a:gd name="T69" fmla="*/ 898 h 1003"/>
              <a:gd name="T70" fmla="*/ 333 w 1081"/>
              <a:gd name="T71" fmla="*/ 775 h 1003"/>
              <a:gd name="T72" fmla="*/ 237 w 1081"/>
              <a:gd name="T73" fmla="*/ 722 h 1003"/>
              <a:gd name="T74" fmla="*/ 206 w 1081"/>
              <a:gd name="T75" fmla="*/ 700 h 1003"/>
              <a:gd name="T76" fmla="*/ 289 w 1081"/>
              <a:gd name="T77" fmla="*/ 822 h 1003"/>
              <a:gd name="T78" fmla="*/ 264 w 1081"/>
              <a:gd name="T79" fmla="*/ 769 h 1003"/>
              <a:gd name="T80" fmla="*/ 609 w 1081"/>
              <a:gd name="T81" fmla="*/ 633 h 1003"/>
              <a:gd name="T82" fmla="*/ 652 w 1081"/>
              <a:gd name="T83" fmla="*/ 930 h 1003"/>
              <a:gd name="T84" fmla="*/ 950 w 1081"/>
              <a:gd name="T85" fmla="*/ 973 h 1003"/>
              <a:gd name="T86" fmla="*/ 1076 w 1081"/>
              <a:gd name="T87" fmla="*/ 702 h 1003"/>
              <a:gd name="T88" fmla="*/ 830 w 1081"/>
              <a:gd name="T89" fmla="*/ 502 h 1003"/>
              <a:gd name="T90" fmla="*/ 643 w 1081"/>
              <a:gd name="T91" fmla="*/ 854 h 1003"/>
              <a:gd name="T92" fmla="*/ 679 w 1081"/>
              <a:gd name="T93" fmla="*/ 602 h 1003"/>
              <a:gd name="T94" fmla="*/ 932 w 1081"/>
              <a:gd name="T95" fmla="*/ 565 h 1003"/>
              <a:gd name="T96" fmla="*/ 1039 w 1081"/>
              <a:gd name="T97" fmla="*/ 795 h 1003"/>
              <a:gd name="T98" fmla="*/ 830 w 1081"/>
              <a:gd name="T99" fmla="*/ 966 h 1003"/>
              <a:gd name="T100" fmla="*/ 922 w 1081"/>
              <a:gd name="T101" fmla="*/ 925 h 1003"/>
              <a:gd name="T102" fmla="*/ 692 w 1081"/>
              <a:gd name="T103" fmla="*/ 890 h 1003"/>
              <a:gd name="T104" fmla="*/ 658 w 1081"/>
              <a:gd name="T105" fmla="*/ 660 h 1003"/>
              <a:gd name="T106" fmla="*/ 870 w 1081"/>
              <a:gd name="T107" fmla="*/ 561 h 1003"/>
              <a:gd name="T108" fmla="*/ 1026 w 1081"/>
              <a:gd name="T109" fmla="*/ 753 h 1003"/>
              <a:gd name="T110" fmla="*/ 818 w 1081"/>
              <a:gd name="T111" fmla="*/ 626 h 1003"/>
              <a:gd name="T112" fmla="*/ 729 w 1081"/>
              <a:gd name="T113" fmla="*/ 744 h 1003"/>
              <a:gd name="T114" fmla="*/ 786 w 1081"/>
              <a:gd name="T115" fmla="*/ 866 h 1003"/>
              <a:gd name="T116" fmla="*/ 914 w 1081"/>
              <a:gd name="T117" fmla="*/ 840 h 1003"/>
              <a:gd name="T118" fmla="*/ 810 w 1081"/>
              <a:gd name="T119" fmla="*/ 834 h 1003"/>
              <a:gd name="T120" fmla="*/ 856 w 1081"/>
              <a:gd name="T121" fmla="*/ 706 h 1003"/>
              <a:gd name="T122" fmla="*/ 859 w 1081"/>
              <a:gd name="T123" fmla="*/ 668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1" h="1003">
                <a:moveTo>
                  <a:pt x="541" y="0"/>
                </a:moveTo>
                <a:lnTo>
                  <a:pt x="541" y="0"/>
                </a:lnTo>
                <a:lnTo>
                  <a:pt x="514" y="2"/>
                </a:lnTo>
                <a:lnTo>
                  <a:pt x="489" y="6"/>
                </a:lnTo>
                <a:lnTo>
                  <a:pt x="465" y="12"/>
                </a:lnTo>
                <a:lnTo>
                  <a:pt x="442" y="20"/>
                </a:lnTo>
                <a:lnTo>
                  <a:pt x="421" y="31"/>
                </a:lnTo>
                <a:lnTo>
                  <a:pt x="400" y="43"/>
                </a:lnTo>
                <a:lnTo>
                  <a:pt x="381" y="57"/>
                </a:lnTo>
                <a:lnTo>
                  <a:pt x="363" y="74"/>
                </a:lnTo>
                <a:lnTo>
                  <a:pt x="346" y="91"/>
                </a:lnTo>
                <a:lnTo>
                  <a:pt x="332" y="111"/>
                </a:lnTo>
                <a:lnTo>
                  <a:pt x="320" y="132"/>
                </a:lnTo>
                <a:lnTo>
                  <a:pt x="309" y="153"/>
                </a:lnTo>
                <a:lnTo>
                  <a:pt x="301" y="176"/>
                </a:lnTo>
                <a:lnTo>
                  <a:pt x="295" y="200"/>
                </a:lnTo>
                <a:lnTo>
                  <a:pt x="291" y="225"/>
                </a:lnTo>
                <a:lnTo>
                  <a:pt x="290" y="250"/>
                </a:lnTo>
                <a:lnTo>
                  <a:pt x="290" y="250"/>
                </a:lnTo>
                <a:lnTo>
                  <a:pt x="291" y="277"/>
                </a:lnTo>
                <a:lnTo>
                  <a:pt x="295" y="302"/>
                </a:lnTo>
                <a:lnTo>
                  <a:pt x="301" y="326"/>
                </a:lnTo>
                <a:lnTo>
                  <a:pt x="309" y="349"/>
                </a:lnTo>
                <a:lnTo>
                  <a:pt x="320" y="370"/>
                </a:lnTo>
                <a:lnTo>
                  <a:pt x="332" y="391"/>
                </a:lnTo>
                <a:lnTo>
                  <a:pt x="346" y="410"/>
                </a:lnTo>
                <a:lnTo>
                  <a:pt x="363" y="428"/>
                </a:lnTo>
                <a:lnTo>
                  <a:pt x="381" y="445"/>
                </a:lnTo>
                <a:lnTo>
                  <a:pt x="400" y="459"/>
                </a:lnTo>
                <a:lnTo>
                  <a:pt x="421" y="471"/>
                </a:lnTo>
                <a:lnTo>
                  <a:pt x="442" y="482"/>
                </a:lnTo>
                <a:lnTo>
                  <a:pt x="465" y="490"/>
                </a:lnTo>
                <a:lnTo>
                  <a:pt x="489" y="496"/>
                </a:lnTo>
                <a:lnTo>
                  <a:pt x="514" y="500"/>
                </a:lnTo>
                <a:lnTo>
                  <a:pt x="541" y="501"/>
                </a:lnTo>
                <a:lnTo>
                  <a:pt x="541" y="501"/>
                </a:lnTo>
                <a:lnTo>
                  <a:pt x="566" y="500"/>
                </a:lnTo>
                <a:lnTo>
                  <a:pt x="591" y="496"/>
                </a:lnTo>
                <a:lnTo>
                  <a:pt x="615" y="490"/>
                </a:lnTo>
                <a:lnTo>
                  <a:pt x="638" y="482"/>
                </a:lnTo>
                <a:lnTo>
                  <a:pt x="660" y="471"/>
                </a:lnTo>
                <a:lnTo>
                  <a:pt x="680" y="459"/>
                </a:lnTo>
                <a:lnTo>
                  <a:pt x="700" y="445"/>
                </a:lnTo>
                <a:lnTo>
                  <a:pt x="717" y="428"/>
                </a:lnTo>
                <a:lnTo>
                  <a:pt x="734" y="410"/>
                </a:lnTo>
                <a:lnTo>
                  <a:pt x="748" y="391"/>
                </a:lnTo>
                <a:lnTo>
                  <a:pt x="760" y="370"/>
                </a:lnTo>
                <a:lnTo>
                  <a:pt x="771" y="349"/>
                </a:lnTo>
                <a:lnTo>
                  <a:pt x="780" y="326"/>
                </a:lnTo>
                <a:lnTo>
                  <a:pt x="786" y="302"/>
                </a:lnTo>
                <a:lnTo>
                  <a:pt x="789" y="277"/>
                </a:lnTo>
                <a:lnTo>
                  <a:pt x="792" y="250"/>
                </a:lnTo>
                <a:lnTo>
                  <a:pt x="792" y="250"/>
                </a:lnTo>
                <a:lnTo>
                  <a:pt x="789" y="225"/>
                </a:lnTo>
                <a:lnTo>
                  <a:pt x="786" y="200"/>
                </a:lnTo>
                <a:lnTo>
                  <a:pt x="780" y="176"/>
                </a:lnTo>
                <a:lnTo>
                  <a:pt x="771" y="153"/>
                </a:lnTo>
                <a:lnTo>
                  <a:pt x="760" y="132"/>
                </a:lnTo>
                <a:lnTo>
                  <a:pt x="748" y="111"/>
                </a:lnTo>
                <a:lnTo>
                  <a:pt x="734" y="91"/>
                </a:lnTo>
                <a:lnTo>
                  <a:pt x="717" y="74"/>
                </a:lnTo>
                <a:lnTo>
                  <a:pt x="700" y="57"/>
                </a:lnTo>
                <a:lnTo>
                  <a:pt x="680" y="43"/>
                </a:lnTo>
                <a:lnTo>
                  <a:pt x="660" y="31"/>
                </a:lnTo>
                <a:lnTo>
                  <a:pt x="638" y="20"/>
                </a:lnTo>
                <a:lnTo>
                  <a:pt x="615" y="12"/>
                </a:lnTo>
                <a:lnTo>
                  <a:pt x="591" y="6"/>
                </a:lnTo>
                <a:lnTo>
                  <a:pt x="566" y="2"/>
                </a:lnTo>
                <a:lnTo>
                  <a:pt x="541" y="0"/>
                </a:lnTo>
                <a:lnTo>
                  <a:pt x="541" y="0"/>
                </a:lnTo>
                <a:close/>
                <a:moveTo>
                  <a:pt x="541" y="464"/>
                </a:moveTo>
                <a:lnTo>
                  <a:pt x="541" y="464"/>
                </a:lnTo>
                <a:lnTo>
                  <a:pt x="518" y="463"/>
                </a:lnTo>
                <a:lnTo>
                  <a:pt x="498" y="459"/>
                </a:lnTo>
                <a:lnTo>
                  <a:pt x="477" y="454"/>
                </a:lnTo>
                <a:lnTo>
                  <a:pt x="457" y="447"/>
                </a:lnTo>
                <a:lnTo>
                  <a:pt x="439" y="439"/>
                </a:lnTo>
                <a:lnTo>
                  <a:pt x="421" y="428"/>
                </a:lnTo>
                <a:lnTo>
                  <a:pt x="405" y="415"/>
                </a:lnTo>
                <a:lnTo>
                  <a:pt x="390" y="402"/>
                </a:lnTo>
                <a:lnTo>
                  <a:pt x="376" y="386"/>
                </a:lnTo>
                <a:lnTo>
                  <a:pt x="363" y="370"/>
                </a:lnTo>
                <a:lnTo>
                  <a:pt x="352" y="352"/>
                </a:lnTo>
                <a:lnTo>
                  <a:pt x="344" y="333"/>
                </a:lnTo>
                <a:lnTo>
                  <a:pt x="337" y="314"/>
                </a:lnTo>
                <a:lnTo>
                  <a:pt x="332" y="294"/>
                </a:lnTo>
                <a:lnTo>
                  <a:pt x="328" y="273"/>
                </a:lnTo>
                <a:lnTo>
                  <a:pt x="327" y="250"/>
                </a:lnTo>
                <a:lnTo>
                  <a:pt x="327" y="250"/>
                </a:lnTo>
                <a:lnTo>
                  <a:pt x="328" y="229"/>
                </a:lnTo>
                <a:lnTo>
                  <a:pt x="332" y="208"/>
                </a:lnTo>
                <a:lnTo>
                  <a:pt x="337" y="188"/>
                </a:lnTo>
                <a:lnTo>
                  <a:pt x="344" y="168"/>
                </a:lnTo>
                <a:lnTo>
                  <a:pt x="352" y="150"/>
                </a:lnTo>
                <a:lnTo>
                  <a:pt x="363" y="132"/>
                </a:lnTo>
                <a:lnTo>
                  <a:pt x="376" y="115"/>
                </a:lnTo>
                <a:lnTo>
                  <a:pt x="390" y="100"/>
                </a:lnTo>
                <a:lnTo>
                  <a:pt x="405" y="86"/>
                </a:lnTo>
                <a:lnTo>
                  <a:pt x="421" y="74"/>
                </a:lnTo>
                <a:lnTo>
                  <a:pt x="439" y="63"/>
                </a:lnTo>
                <a:lnTo>
                  <a:pt x="457" y="55"/>
                </a:lnTo>
                <a:lnTo>
                  <a:pt x="477" y="48"/>
                </a:lnTo>
                <a:lnTo>
                  <a:pt x="498" y="42"/>
                </a:lnTo>
                <a:lnTo>
                  <a:pt x="518" y="39"/>
                </a:lnTo>
                <a:lnTo>
                  <a:pt x="541" y="38"/>
                </a:lnTo>
                <a:lnTo>
                  <a:pt x="541" y="38"/>
                </a:lnTo>
                <a:lnTo>
                  <a:pt x="562" y="39"/>
                </a:lnTo>
                <a:lnTo>
                  <a:pt x="583" y="42"/>
                </a:lnTo>
                <a:lnTo>
                  <a:pt x="603" y="48"/>
                </a:lnTo>
                <a:lnTo>
                  <a:pt x="624" y="55"/>
                </a:lnTo>
                <a:lnTo>
                  <a:pt x="642" y="63"/>
                </a:lnTo>
                <a:lnTo>
                  <a:pt x="660" y="74"/>
                </a:lnTo>
                <a:lnTo>
                  <a:pt x="675" y="86"/>
                </a:lnTo>
                <a:lnTo>
                  <a:pt x="691" y="100"/>
                </a:lnTo>
                <a:lnTo>
                  <a:pt x="705" y="115"/>
                </a:lnTo>
                <a:lnTo>
                  <a:pt x="717" y="132"/>
                </a:lnTo>
                <a:lnTo>
                  <a:pt x="728" y="150"/>
                </a:lnTo>
                <a:lnTo>
                  <a:pt x="736" y="168"/>
                </a:lnTo>
                <a:lnTo>
                  <a:pt x="744" y="188"/>
                </a:lnTo>
                <a:lnTo>
                  <a:pt x="748" y="208"/>
                </a:lnTo>
                <a:lnTo>
                  <a:pt x="752" y="229"/>
                </a:lnTo>
                <a:lnTo>
                  <a:pt x="753" y="250"/>
                </a:lnTo>
                <a:lnTo>
                  <a:pt x="753" y="250"/>
                </a:lnTo>
                <a:lnTo>
                  <a:pt x="752" y="273"/>
                </a:lnTo>
                <a:lnTo>
                  <a:pt x="748" y="294"/>
                </a:lnTo>
                <a:lnTo>
                  <a:pt x="744" y="314"/>
                </a:lnTo>
                <a:lnTo>
                  <a:pt x="736" y="333"/>
                </a:lnTo>
                <a:lnTo>
                  <a:pt x="728" y="352"/>
                </a:lnTo>
                <a:lnTo>
                  <a:pt x="717" y="370"/>
                </a:lnTo>
                <a:lnTo>
                  <a:pt x="705" y="386"/>
                </a:lnTo>
                <a:lnTo>
                  <a:pt x="691" y="402"/>
                </a:lnTo>
                <a:lnTo>
                  <a:pt x="675" y="415"/>
                </a:lnTo>
                <a:lnTo>
                  <a:pt x="660" y="428"/>
                </a:lnTo>
                <a:lnTo>
                  <a:pt x="642" y="439"/>
                </a:lnTo>
                <a:lnTo>
                  <a:pt x="624" y="447"/>
                </a:lnTo>
                <a:lnTo>
                  <a:pt x="603" y="454"/>
                </a:lnTo>
                <a:lnTo>
                  <a:pt x="583" y="459"/>
                </a:lnTo>
                <a:lnTo>
                  <a:pt x="562" y="463"/>
                </a:lnTo>
                <a:lnTo>
                  <a:pt x="541" y="464"/>
                </a:lnTo>
                <a:lnTo>
                  <a:pt x="541" y="464"/>
                </a:lnTo>
                <a:close/>
                <a:moveTo>
                  <a:pt x="541" y="56"/>
                </a:moveTo>
                <a:lnTo>
                  <a:pt x="541" y="56"/>
                </a:lnTo>
                <a:lnTo>
                  <a:pt x="520" y="57"/>
                </a:lnTo>
                <a:lnTo>
                  <a:pt x="501" y="60"/>
                </a:lnTo>
                <a:lnTo>
                  <a:pt x="482" y="64"/>
                </a:lnTo>
                <a:lnTo>
                  <a:pt x="464" y="72"/>
                </a:lnTo>
                <a:lnTo>
                  <a:pt x="447" y="79"/>
                </a:lnTo>
                <a:lnTo>
                  <a:pt x="432" y="90"/>
                </a:lnTo>
                <a:lnTo>
                  <a:pt x="416" y="100"/>
                </a:lnTo>
                <a:lnTo>
                  <a:pt x="403" y="112"/>
                </a:lnTo>
                <a:lnTo>
                  <a:pt x="390" y="127"/>
                </a:lnTo>
                <a:lnTo>
                  <a:pt x="379" y="142"/>
                </a:lnTo>
                <a:lnTo>
                  <a:pt x="369" y="158"/>
                </a:lnTo>
                <a:lnTo>
                  <a:pt x="361" y="175"/>
                </a:lnTo>
                <a:lnTo>
                  <a:pt x="354" y="193"/>
                </a:lnTo>
                <a:lnTo>
                  <a:pt x="349" y="212"/>
                </a:lnTo>
                <a:lnTo>
                  <a:pt x="346" y="231"/>
                </a:lnTo>
                <a:lnTo>
                  <a:pt x="345" y="250"/>
                </a:lnTo>
                <a:lnTo>
                  <a:pt x="345" y="250"/>
                </a:lnTo>
                <a:lnTo>
                  <a:pt x="346" y="271"/>
                </a:lnTo>
                <a:lnTo>
                  <a:pt x="349" y="290"/>
                </a:lnTo>
                <a:lnTo>
                  <a:pt x="354" y="309"/>
                </a:lnTo>
                <a:lnTo>
                  <a:pt x="361" y="327"/>
                </a:lnTo>
                <a:lnTo>
                  <a:pt x="369" y="344"/>
                </a:lnTo>
                <a:lnTo>
                  <a:pt x="379" y="360"/>
                </a:lnTo>
                <a:lnTo>
                  <a:pt x="390" y="375"/>
                </a:lnTo>
                <a:lnTo>
                  <a:pt x="403" y="388"/>
                </a:lnTo>
                <a:lnTo>
                  <a:pt x="416" y="402"/>
                </a:lnTo>
                <a:lnTo>
                  <a:pt x="432" y="412"/>
                </a:lnTo>
                <a:lnTo>
                  <a:pt x="447" y="422"/>
                </a:lnTo>
                <a:lnTo>
                  <a:pt x="464" y="430"/>
                </a:lnTo>
                <a:lnTo>
                  <a:pt x="482" y="438"/>
                </a:lnTo>
                <a:lnTo>
                  <a:pt x="501" y="442"/>
                </a:lnTo>
                <a:lnTo>
                  <a:pt x="520" y="445"/>
                </a:lnTo>
                <a:lnTo>
                  <a:pt x="541" y="446"/>
                </a:lnTo>
                <a:lnTo>
                  <a:pt x="541" y="446"/>
                </a:lnTo>
                <a:lnTo>
                  <a:pt x="560" y="445"/>
                </a:lnTo>
                <a:lnTo>
                  <a:pt x="579" y="442"/>
                </a:lnTo>
                <a:lnTo>
                  <a:pt x="598" y="438"/>
                </a:lnTo>
                <a:lnTo>
                  <a:pt x="616" y="430"/>
                </a:lnTo>
                <a:lnTo>
                  <a:pt x="633" y="422"/>
                </a:lnTo>
                <a:lnTo>
                  <a:pt x="649" y="412"/>
                </a:lnTo>
                <a:lnTo>
                  <a:pt x="664" y="402"/>
                </a:lnTo>
                <a:lnTo>
                  <a:pt x="679" y="388"/>
                </a:lnTo>
                <a:lnTo>
                  <a:pt x="691" y="375"/>
                </a:lnTo>
                <a:lnTo>
                  <a:pt x="702" y="360"/>
                </a:lnTo>
                <a:lnTo>
                  <a:pt x="712" y="344"/>
                </a:lnTo>
                <a:lnTo>
                  <a:pt x="720" y="327"/>
                </a:lnTo>
                <a:lnTo>
                  <a:pt x="727" y="309"/>
                </a:lnTo>
                <a:lnTo>
                  <a:pt x="732" y="290"/>
                </a:lnTo>
                <a:lnTo>
                  <a:pt x="734" y="271"/>
                </a:lnTo>
                <a:lnTo>
                  <a:pt x="735" y="250"/>
                </a:lnTo>
                <a:lnTo>
                  <a:pt x="735" y="250"/>
                </a:lnTo>
                <a:lnTo>
                  <a:pt x="734" y="231"/>
                </a:lnTo>
                <a:lnTo>
                  <a:pt x="732" y="212"/>
                </a:lnTo>
                <a:lnTo>
                  <a:pt x="727" y="193"/>
                </a:lnTo>
                <a:lnTo>
                  <a:pt x="720" y="175"/>
                </a:lnTo>
                <a:lnTo>
                  <a:pt x="712" y="158"/>
                </a:lnTo>
                <a:lnTo>
                  <a:pt x="702" y="142"/>
                </a:lnTo>
                <a:lnTo>
                  <a:pt x="691" y="127"/>
                </a:lnTo>
                <a:lnTo>
                  <a:pt x="679" y="112"/>
                </a:lnTo>
                <a:lnTo>
                  <a:pt x="664" y="100"/>
                </a:lnTo>
                <a:lnTo>
                  <a:pt x="649" y="90"/>
                </a:lnTo>
                <a:lnTo>
                  <a:pt x="633" y="79"/>
                </a:lnTo>
                <a:lnTo>
                  <a:pt x="616" y="72"/>
                </a:lnTo>
                <a:lnTo>
                  <a:pt x="598" y="64"/>
                </a:lnTo>
                <a:lnTo>
                  <a:pt x="579" y="60"/>
                </a:lnTo>
                <a:lnTo>
                  <a:pt x="560" y="57"/>
                </a:lnTo>
                <a:lnTo>
                  <a:pt x="541" y="56"/>
                </a:lnTo>
                <a:lnTo>
                  <a:pt x="541" y="56"/>
                </a:lnTo>
                <a:close/>
                <a:moveTo>
                  <a:pt x="452" y="259"/>
                </a:moveTo>
                <a:lnTo>
                  <a:pt x="507" y="259"/>
                </a:lnTo>
                <a:lnTo>
                  <a:pt x="426" y="138"/>
                </a:lnTo>
                <a:lnTo>
                  <a:pt x="476" y="138"/>
                </a:lnTo>
                <a:lnTo>
                  <a:pt x="541" y="240"/>
                </a:lnTo>
                <a:lnTo>
                  <a:pt x="604" y="138"/>
                </a:lnTo>
                <a:lnTo>
                  <a:pt x="654" y="138"/>
                </a:lnTo>
                <a:lnTo>
                  <a:pt x="572" y="259"/>
                </a:lnTo>
                <a:lnTo>
                  <a:pt x="628" y="259"/>
                </a:lnTo>
                <a:lnTo>
                  <a:pt x="628" y="290"/>
                </a:lnTo>
                <a:lnTo>
                  <a:pt x="560" y="290"/>
                </a:lnTo>
                <a:lnTo>
                  <a:pt x="560" y="315"/>
                </a:lnTo>
                <a:lnTo>
                  <a:pt x="628" y="315"/>
                </a:lnTo>
                <a:lnTo>
                  <a:pt x="628" y="346"/>
                </a:lnTo>
                <a:lnTo>
                  <a:pt x="560" y="346"/>
                </a:lnTo>
                <a:lnTo>
                  <a:pt x="560" y="382"/>
                </a:lnTo>
                <a:lnTo>
                  <a:pt x="519" y="382"/>
                </a:lnTo>
                <a:lnTo>
                  <a:pt x="519" y="346"/>
                </a:lnTo>
                <a:lnTo>
                  <a:pt x="452" y="346"/>
                </a:lnTo>
                <a:lnTo>
                  <a:pt x="452" y="315"/>
                </a:lnTo>
                <a:lnTo>
                  <a:pt x="519" y="315"/>
                </a:lnTo>
                <a:lnTo>
                  <a:pt x="519" y="290"/>
                </a:lnTo>
                <a:lnTo>
                  <a:pt x="452" y="290"/>
                </a:lnTo>
                <a:lnTo>
                  <a:pt x="452" y="259"/>
                </a:lnTo>
                <a:close/>
                <a:moveTo>
                  <a:pt x="250" y="502"/>
                </a:moveTo>
                <a:lnTo>
                  <a:pt x="250" y="502"/>
                </a:lnTo>
                <a:lnTo>
                  <a:pt x="225" y="504"/>
                </a:lnTo>
                <a:lnTo>
                  <a:pt x="200" y="507"/>
                </a:lnTo>
                <a:lnTo>
                  <a:pt x="176" y="513"/>
                </a:lnTo>
                <a:lnTo>
                  <a:pt x="153" y="522"/>
                </a:lnTo>
                <a:lnTo>
                  <a:pt x="132" y="532"/>
                </a:lnTo>
                <a:lnTo>
                  <a:pt x="110" y="544"/>
                </a:lnTo>
                <a:lnTo>
                  <a:pt x="91" y="559"/>
                </a:lnTo>
                <a:lnTo>
                  <a:pt x="73" y="576"/>
                </a:lnTo>
                <a:lnTo>
                  <a:pt x="57" y="594"/>
                </a:lnTo>
                <a:lnTo>
                  <a:pt x="43" y="613"/>
                </a:lnTo>
                <a:lnTo>
                  <a:pt x="30" y="633"/>
                </a:lnTo>
                <a:lnTo>
                  <a:pt x="20" y="655"/>
                </a:lnTo>
                <a:lnTo>
                  <a:pt x="12" y="678"/>
                </a:lnTo>
                <a:lnTo>
                  <a:pt x="4" y="702"/>
                </a:lnTo>
                <a:lnTo>
                  <a:pt x="1" y="727"/>
                </a:lnTo>
                <a:lnTo>
                  <a:pt x="0" y="753"/>
                </a:lnTo>
                <a:lnTo>
                  <a:pt x="0" y="753"/>
                </a:lnTo>
                <a:lnTo>
                  <a:pt x="1" y="778"/>
                </a:lnTo>
                <a:lnTo>
                  <a:pt x="4" y="804"/>
                </a:lnTo>
                <a:lnTo>
                  <a:pt x="12" y="828"/>
                </a:lnTo>
                <a:lnTo>
                  <a:pt x="20" y="850"/>
                </a:lnTo>
                <a:lnTo>
                  <a:pt x="30" y="872"/>
                </a:lnTo>
                <a:lnTo>
                  <a:pt x="43" y="892"/>
                </a:lnTo>
                <a:lnTo>
                  <a:pt x="57" y="912"/>
                </a:lnTo>
                <a:lnTo>
                  <a:pt x="73" y="930"/>
                </a:lnTo>
                <a:lnTo>
                  <a:pt x="91" y="946"/>
                </a:lnTo>
                <a:lnTo>
                  <a:pt x="110" y="961"/>
                </a:lnTo>
                <a:lnTo>
                  <a:pt x="132" y="973"/>
                </a:lnTo>
                <a:lnTo>
                  <a:pt x="153" y="984"/>
                </a:lnTo>
                <a:lnTo>
                  <a:pt x="176" y="992"/>
                </a:lnTo>
                <a:lnTo>
                  <a:pt x="200" y="998"/>
                </a:lnTo>
                <a:lnTo>
                  <a:pt x="225" y="1002"/>
                </a:lnTo>
                <a:lnTo>
                  <a:pt x="250" y="1003"/>
                </a:lnTo>
                <a:lnTo>
                  <a:pt x="250" y="1003"/>
                </a:lnTo>
                <a:lnTo>
                  <a:pt x="277" y="1002"/>
                </a:lnTo>
                <a:lnTo>
                  <a:pt x="301" y="998"/>
                </a:lnTo>
                <a:lnTo>
                  <a:pt x="325" y="992"/>
                </a:lnTo>
                <a:lnTo>
                  <a:pt x="348" y="984"/>
                </a:lnTo>
                <a:lnTo>
                  <a:pt x="370" y="973"/>
                </a:lnTo>
                <a:lnTo>
                  <a:pt x="391" y="961"/>
                </a:lnTo>
                <a:lnTo>
                  <a:pt x="410" y="946"/>
                </a:lnTo>
                <a:lnTo>
                  <a:pt x="428" y="930"/>
                </a:lnTo>
                <a:lnTo>
                  <a:pt x="444" y="912"/>
                </a:lnTo>
                <a:lnTo>
                  <a:pt x="458" y="892"/>
                </a:lnTo>
                <a:lnTo>
                  <a:pt x="471" y="872"/>
                </a:lnTo>
                <a:lnTo>
                  <a:pt x="482" y="850"/>
                </a:lnTo>
                <a:lnTo>
                  <a:pt x="490" y="828"/>
                </a:lnTo>
                <a:lnTo>
                  <a:pt x="496" y="804"/>
                </a:lnTo>
                <a:lnTo>
                  <a:pt x="500" y="778"/>
                </a:lnTo>
                <a:lnTo>
                  <a:pt x="501" y="753"/>
                </a:lnTo>
                <a:lnTo>
                  <a:pt x="501" y="753"/>
                </a:lnTo>
                <a:lnTo>
                  <a:pt x="500" y="727"/>
                </a:lnTo>
                <a:lnTo>
                  <a:pt x="496" y="702"/>
                </a:lnTo>
                <a:lnTo>
                  <a:pt x="490" y="678"/>
                </a:lnTo>
                <a:lnTo>
                  <a:pt x="482" y="655"/>
                </a:lnTo>
                <a:lnTo>
                  <a:pt x="471" y="633"/>
                </a:lnTo>
                <a:lnTo>
                  <a:pt x="458" y="613"/>
                </a:lnTo>
                <a:lnTo>
                  <a:pt x="444" y="594"/>
                </a:lnTo>
                <a:lnTo>
                  <a:pt x="428" y="576"/>
                </a:lnTo>
                <a:lnTo>
                  <a:pt x="410" y="559"/>
                </a:lnTo>
                <a:lnTo>
                  <a:pt x="391" y="544"/>
                </a:lnTo>
                <a:lnTo>
                  <a:pt x="370" y="532"/>
                </a:lnTo>
                <a:lnTo>
                  <a:pt x="348" y="522"/>
                </a:lnTo>
                <a:lnTo>
                  <a:pt x="325" y="513"/>
                </a:lnTo>
                <a:lnTo>
                  <a:pt x="301" y="507"/>
                </a:lnTo>
                <a:lnTo>
                  <a:pt x="277" y="504"/>
                </a:lnTo>
                <a:lnTo>
                  <a:pt x="250" y="502"/>
                </a:lnTo>
                <a:lnTo>
                  <a:pt x="250" y="502"/>
                </a:lnTo>
                <a:close/>
                <a:moveTo>
                  <a:pt x="250" y="966"/>
                </a:moveTo>
                <a:lnTo>
                  <a:pt x="250" y="966"/>
                </a:lnTo>
                <a:lnTo>
                  <a:pt x="229" y="964"/>
                </a:lnTo>
                <a:lnTo>
                  <a:pt x="207" y="962"/>
                </a:lnTo>
                <a:lnTo>
                  <a:pt x="187" y="956"/>
                </a:lnTo>
                <a:lnTo>
                  <a:pt x="168" y="949"/>
                </a:lnTo>
                <a:lnTo>
                  <a:pt x="150" y="940"/>
                </a:lnTo>
                <a:lnTo>
                  <a:pt x="132" y="930"/>
                </a:lnTo>
                <a:lnTo>
                  <a:pt x="115" y="918"/>
                </a:lnTo>
                <a:lnTo>
                  <a:pt x="100" y="903"/>
                </a:lnTo>
                <a:lnTo>
                  <a:pt x="86" y="888"/>
                </a:lnTo>
                <a:lnTo>
                  <a:pt x="74" y="872"/>
                </a:lnTo>
                <a:lnTo>
                  <a:pt x="63" y="854"/>
                </a:lnTo>
                <a:lnTo>
                  <a:pt x="54" y="836"/>
                </a:lnTo>
                <a:lnTo>
                  <a:pt x="46" y="816"/>
                </a:lnTo>
                <a:lnTo>
                  <a:pt x="42" y="795"/>
                </a:lnTo>
                <a:lnTo>
                  <a:pt x="38" y="775"/>
                </a:lnTo>
                <a:lnTo>
                  <a:pt x="37" y="753"/>
                </a:lnTo>
                <a:lnTo>
                  <a:pt x="37" y="753"/>
                </a:lnTo>
                <a:lnTo>
                  <a:pt x="38" y="730"/>
                </a:lnTo>
                <a:lnTo>
                  <a:pt x="42" y="710"/>
                </a:lnTo>
                <a:lnTo>
                  <a:pt x="46" y="690"/>
                </a:lnTo>
                <a:lnTo>
                  <a:pt x="54" y="669"/>
                </a:lnTo>
                <a:lnTo>
                  <a:pt x="63" y="651"/>
                </a:lnTo>
                <a:lnTo>
                  <a:pt x="74" y="633"/>
                </a:lnTo>
                <a:lnTo>
                  <a:pt x="86" y="618"/>
                </a:lnTo>
                <a:lnTo>
                  <a:pt x="100" y="602"/>
                </a:lnTo>
                <a:lnTo>
                  <a:pt x="115" y="589"/>
                </a:lnTo>
                <a:lnTo>
                  <a:pt x="132" y="576"/>
                </a:lnTo>
                <a:lnTo>
                  <a:pt x="150" y="565"/>
                </a:lnTo>
                <a:lnTo>
                  <a:pt x="168" y="556"/>
                </a:lnTo>
                <a:lnTo>
                  <a:pt x="187" y="549"/>
                </a:lnTo>
                <a:lnTo>
                  <a:pt x="207" y="544"/>
                </a:lnTo>
                <a:lnTo>
                  <a:pt x="229" y="541"/>
                </a:lnTo>
                <a:lnTo>
                  <a:pt x="250" y="540"/>
                </a:lnTo>
                <a:lnTo>
                  <a:pt x="250" y="540"/>
                </a:lnTo>
                <a:lnTo>
                  <a:pt x="272" y="541"/>
                </a:lnTo>
                <a:lnTo>
                  <a:pt x="294" y="544"/>
                </a:lnTo>
                <a:lnTo>
                  <a:pt x="314" y="549"/>
                </a:lnTo>
                <a:lnTo>
                  <a:pt x="333" y="556"/>
                </a:lnTo>
                <a:lnTo>
                  <a:pt x="352" y="565"/>
                </a:lnTo>
                <a:lnTo>
                  <a:pt x="369" y="576"/>
                </a:lnTo>
                <a:lnTo>
                  <a:pt x="386" y="589"/>
                </a:lnTo>
                <a:lnTo>
                  <a:pt x="402" y="602"/>
                </a:lnTo>
                <a:lnTo>
                  <a:pt x="415" y="618"/>
                </a:lnTo>
                <a:lnTo>
                  <a:pt x="427" y="633"/>
                </a:lnTo>
                <a:lnTo>
                  <a:pt x="438" y="651"/>
                </a:lnTo>
                <a:lnTo>
                  <a:pt x="447" y="669"/>
                </a:lnTo>
                <a:lnTo>
                  <a:pt x="454" y="690"/>
                </a:lnTo>
                <a:lnTo>
                  <a:pt x="459" y="710"/>
                </a:lnTo>
                <a:lnTo>
                  <a:pt x="463" y="730"/>
                </a:lnTo>
                <a:lnTo>
                  <a:pt x="464" y="753"/>
                </a:lnTo>
                <a:lnTo>
                  <a:pt x="464" y="753"/>
                </a:lnTo>
                <a:lnTo>
                  <a:pt x="463" y="775"/>
                </a:lnTo>
                <a:lnTo>
                  <a:pt x="459" y="795"/>
                </a:lnTo>
                <a:lnTo>
                  <a:pt x="454" y="816"/>
                </a:lnTo>
                <a:lnTo>
                  <a:pt x="447" y="836"/>
                </a:lnTo>
                <a:lnTo>
                  <a:pt x="438" y="854"/>
                </a:lnTo>
                <a:lnTo>
                  <a:pt x="427" y="872"/>
                </a:lnTo>
                <a:lnTo>
                  <a:pt x="415" y="888"/>
                </a:lnTo>
                <a:lnTo>
                  <a:pt x="402" y="903"/>
                </a:lnTo>
                <a:lnTo>
                  <a:pt x="386" y="918"/>
                </a:lnTo>
                <a:lnTo>
                  <a:pt x="369" y="930"/>
                </a:lnTo>
                <a:lnTo>
                  <a:pt x="352" y="940"/>
                </a:lnTo>
                <a:lnTo>
                  <a:pt x="333" y="949"/>
                </a:lnTo>
                <a:lnTo>
                  <a:pt x="314" y="956"/>
                </a:lnTo>
                <a:lnTo>
                  <a:pt x="294" y="962"/>
                </a:lnTo>
                <a:lnTo>
                  <a:pt x="272" y="964"/>
                </a:lnTo>
                <a:lnTo>
                  <a:pt x="250" y="966"/>
                </a:lnTo>
                <a:lnTo>
                  <a:pt x="250" y="966"/>
                </a:lnTo>
                <a:close/>
                <a:moveTo>
                  <a:pt x="446" y="753"/>
                </a:moveTo>
                <a:lnTo>
                  <a:pt x="446" y="753"/>
                </a:lnTo>
                <a:lnTo>
                  <a:pt x="445" y="772"/>
                </a:lnTo>
                <a:lnTo>
                  <a:pt x="442" y="792"/>
                </a:lnTo>
                <a:lnTo>
                  <a:pt x="436" y="811"/>
                </a:lnTo>
                <a:lnTo>
                  <a:pt x="430" y="829"/>
                </a:lnTo>
                <a:lnTo>
                  <a:pt x="422" y="846"/>
                </a:lnTo>
                <a:lnTo>
                  <a:pt x="412" y="861"/>
                </a:lnTo>
                <a:lnTo>
                  <a:pt x="402" y="877"/>
                </a:lnTo>
                <a:lnTo>
                  <a:pt x="388" y="890"/>
                </a:lnTo>
                <a:lnTo>
                  <a:pt x="375" y="903"/>
                </a:lnTo>
                <a:lnTo>
                  <a:pt x="360" y="914"/>
                </a:lnTo>
                <a:lnTo>
                  <a:pt x="344" y="925"/>
                </a:lnTo>
                <a:lnTo>
                  <a:pt x="326" y="932"/>
                </a:lnTo>
                <a:lnTo>
                  <a:pt x="308" y="939"/>
                </a:lnTo>
                <a:lnTo>
                  <a:pt x="290" y="944"/>
                </a:lnTo>
                <a:lnTo>
                  <a:pt x="271" y="946"/>
                </a:lnTo>
                <a:lnTo>
                  <a:pt x="250" y="948"/>
                </a:lnTo>
                <a:lnTo>
                  <a:pt x="250" y="948"/>
                </a:lnTo>
                <a:lnTo>
                  <a:pt x="231" y="946"/>
                </a:lnTo>
                <a:lnTo>
                  <a:pt x="211" y="944"/>
                </a:lnTo>
                <a:lnTo>
                  <a:pt x="193" y="939"/>
                </a:lnTo>
                <a:lnTo>
                  <a:pt x="175" y="932"/>
                </a:lnTo>
                <a:lnTo>
                  <a:pt x="158" y="925"/>
                </a:lnTo>
                <a:lnTo>
                  <a:pt x="141" y="914"/>
                </a:lnTo>
                <a:lnTo>
                  <a:pt x="127" y="903"/>
                </a:lnTo>
                <a:lnTo>
                  <a:pt x="112" y="890"/>
                </a:lnTo>
                <a:lnTo>
                  <a:pt x="100" y="877"/>
                </a:lnTo>
                <a:lnTo>
                  <a:pt x="88" y="861"/>
                </a:lnTo>
                <a:lnTo>
                  <a:pt x="79" y="846"/>
                </a:lnTo>
                <a:lnTo>
                  <a:pt x="70" y="829"/>
                </a:lnTo>
                <a:lnTo>
                  <a:pt x="64" y="811"/>
                </a:lnTo>
                <a:lnTo>
                  <a:pt x="60" y="792"/>
                </a:lnTo>
                <a:lnTo>
                  <a:pt x="56" y="772"/>
                </a:lnTo>
                <a:lnTo>
                  <a:pt x="55" y="753"/>
                </a:lnTo>
                <a:lnTo>
                  <a:pt x="55" y="753"/>
                </a:lnTo>
                <a:lnTo>
                  <a:pt x="56" y="733"/>
                </a:lnTo>
                <a:lnTo>
                  <a:pt x="60" y="714"/>
                </a:lnTo>
                <a:lnTo>
                  <a:pt x="64" y="694"/>
                </a:lnTo>
                <a:lnTo>
                  <a:pt x="70" y="676"/>
                </a:lnTo>
                <a:lnTo>
                  <a:pt x="79" y="660"/>
                </a:lnTo>
                <a:lnTo>
                  <a:pt x="88" y="644"/>
                </a:lnTo>
                <a:lnTo>
                  <a:pt x="100" y="628"/>
                </a:lnTo>
                <a:lnTo>
                  <a:pt x="112" y="615"/>
                </a:lnTo>
                <a:lnTo>
                  <a:pt x="127" y="602"/>
                </a:lnTo>
                <a:lnTo>
                  <a:pt x="141" y="591"/>
                </a:lnTo>
                <a:lnTo>
                  <a:pt x="158" y="582"/>
                </a:lnTo>
                <a:lnTo>
                  <a:pt x="175" y="573"/>
                </a:lnTo>
                <a:lnTo>
                  <a:pt x="193" y="566"/>
                </a:lnTo>
                <a:lnTo>
                  <a:pt x="211" y="561"/>
                </a:lnTo>
                <a:lnTo>
                  <a:pt x="231" y="559"/>
                </a:lnTo>
                <a:lnTo>
                  <a:pt x="250" y="558"/>
                </a:lnTo>
                <a:lnTo>
                  <a:pt x="250" y="558"/>
                </a:lnTo>
                <a:lnTo>
                  <a:pt x="271" y="559"/>
                </a:lnTo>
                <a:lnTo>
                  <a:pt x="290" y="561"/>
                </a:lnTo>
                <a:lnTo>
                  <a:pt x="308" y="566"/>
                </a:lnTo>
                <a:lnTo>
                  <a:pt x="326" y="573"/>
                </a:lnTo>
                <a:lnTo>
                  <a:pt x="344" y="582"/>
                </a:lnTo>
                <a:lnTo>
                  <a:pt x="360" y="591"/>
                </a:lnTo>
                <a:lnTo>
                  <a:pt x="375" y="602"/>
                </a:lnTo>
                <a:lnTo>
                  <a:pt x="388" y="615"/>
                </a:lnTo>
                <a:lnTo>
                  <a:pt x="402" y="628"/>
                </a:lnTo>
                <a:lnTo>
                  <a:pt x="412" y="644"/>
                </a:lnTo>
                <a:lnTo>
                  <a:pt x="422" y="660"/>
                </a:lnTo>
                <a:lnTo>
                  <a:pt x="430" y="676"/>
                </a:lnTo>
                <a:lnTo>
                  <a:pt x="436" y="694"/>
                </a:lnTo>
                <a:lnTo>
                  <a:pt x="442" y="714"/>
                </a:lnTo>
                <a:lnTo>
                  <a:pt x="445" y="733"/>
                </a:lnTo>
                <a:lnTo>
                  <a:pt x="446" y="753"/>
                </a:lnTo>
                <a:lnTo>
                  <a:pt x="446" y="753"/>
                </a:lnTo>
                <a:close/>
                <a:moveTo>
                  <a:pt x="328" y="655"/>
                </a:moveTo>
                <a:lnTo>
                  <a:pt x="328" y="655"/>
                </a:lnTo>
                <a:lnTo>
                  <a:pt x="314" y="645"/>
                </a:lnTo>
                <a:lnTo>
                  <a:pt x="300" y="638"/>
                </a:lnTo>
                <a:lnTo>
                  <a:pt x="283" y="632"/>
                </a:lnTo>
                <a:lnTo>
                  <a:pt x="265" y="628"/>
                </a:lnTo>
                <a:lnTo>
                  <a:pt x="265" y="608"/>
                </a:lnTo>
                <a:lnTo>
                  <a:pt x="236" y="608"/>
                </a:lnTo>
                <a:lnTo>
                  <a:pt x="236" y="628"/>
                </a:lnTo>
                <a:lnTo>
                  <a:pt x="236" y="628"/>
                </a:lnTo>
                <a:lnTo>
                  <a:pt x="220" y="631"/>
                </a:lnTo>
                <a:lnTo>
                  <a:pt x="207" y="634"/>
                </a:lnTo>
                <a:lnTo>
                  <a:pt x="195" y="640"/>
                </a:lnTo>
                <a:lnTo>
                  <a:pt x="184" y="649"/>
                </a:lnTo>
                <a:lnTo>
                  <a:pt x="176" y="657"/>
                </a:lnTo>
                <a:lnTo>
                  <a:pt x="170" y="668"/>
                </a:lnTo>
                <a:lnTo>
                  <a:pt x="166" y="680"/>
                </a:lnTo>
                <a:lnTo>
                  <a:pt x="165" y="693"/>
                </a:lnTo>
                <a:lnTo>
                  <a:pt x="165" y="693"/>
                </a:lnTo>
                <a:lnTo>
                  <a:pt x="165" y="693"/>
                </a:lnTo>
                <a:lnTo>
                  <a:pt x="165" y="706"/>
                </a:lnTo>
                <a:lnTo>
                  <a:pt x="169" y="718"/>
                </a:lnTo>
                <a:lnTo>
                  <a:pt x="175" y="729"/>
                </a:lnTo>
                <a:lnTo>
                  <a:pt x="182" y="738"/>
                </a:lnTo>
                <a:lnTo>
                  <a:pt x="193" y="745"/>
                </a:lnTo>
                <a:lnTo>
                  <a:pt x="205" y="752"/>
                </a:lnTo>
                <a:lnTo>
                  <a:pt x="220" y="758"/>
                </a:lnTo>
                <a:lnTo>
                  <a:pt x="237" y="763"/>
                </a:lnTo>
                <a:lnTo>
                  <a:pt x="237" y="830"/>
                </a:lnTo>
                <a:lnTo>
                  <a:pt x="237" y="830"/>
                </a:lnTo>
                <a:lnTo>
                  <a:pt x="222" y="825"/>
                </a:lnTo>
                <a:lnTo>
                  <a:pt x="206" y="819"/>
                </a:lnTo>
                <a:lnTo>
                  <a:pt x="192" y="811"/>
                </a:lnTo>
                <a:lnTo>
                  <a:pt x="177" y="800"/>
                </a:lnTo>
                <a:lnTo>
                  <a:pt x="156" y="831"/>
                </a:lnTo>
                <a:lnTo>
                  <a:pt x="156" y="831"/>
                </a:lnTo>
                <a:lnTo>
                  <a:pt x="164" y="837"/>
                </a:lnTo>
                <a:lnTo>
                  <a:pt x="174" y="843"/>
                </a:lnTo>
                <a:lnTo>
                  <a:pt x="183" y="849"/>
                </a:lnTo>
                <a:lnTo>
                  <a:pt x="193" y="853"/>
                </a:lnTo>
                <a:lnTo>
                  <a:pt x="204" y="858"/>
                </a:lnTo>
                <a:lnTo>
                  <a:pt x="214" y="860"/>
                </a:lnTo>
                <a:lnTo>
                  <a:pt x="225" y="862"/>
                </a:lnTo>
                <a:lnTo>
                  <a:pt x="236" y="865"/>
                </a:lnTo>
                <a:lnTo>
                  <a:pt x="236" y="898"/>
                </a:lnTo>
                <a:lnTo>
                  <a:pt x="265" y="898"/>
                </a:lnTo>
                <a:lnTo>
                  <a:pt x="265" y="865"/>
                </a:lnTo>
                <a:lnTo>
                  <a:pt x="265" y="865"/>
                </a:lnTo>
                <a:lnTo>
                  <a:pt x="280" y="862"/>
                </a:lnTo>
                <a:lnTo>
                  <a:pt x="295" y="859"/>
                </a:lnTo>
                <a:lnTo>
                  <a:pt x="307" y="853"/>
                </a:lnTo>
                <a:lnTo>
                  <a:pt x="318" y="844"/>
                </a:lnTo>
                <a:lnTo>
                  <a:pt x="326" y="835"/>
                </a:lnTo>
                <a:lnTo>
                  <a:pt x="332" y="825"/>
                </a:lnTo>
                <a:lnTo>
                  <a:pt x="336" y="813"/>
                </a:lnTo>
                <a:lnTo>
                  <a:pt x="337" y="800"/>
                </a:lnTo>
                <a:lnTo>
                  <a:pt x="337" y="799"/>
                </a:lnTo>
                <a:lnTo>
                  <a:pt x="337" y="799"/>
                </a:lnTo>
                <a:lnTo>
                  <a:pt x="337" y="786"/>
                </a:lnTo>
                <a:lnTo>
                  <a:pt x="333" y="775"/>
                </a:lnTo>
                <a:lnTo>
                  <a:pt x="327" y="764"/>
                </a:lnTo>
                <a:lnTo>
                  <a:pt x="320" y="756"/>
                </a:lnTo>
                <a:lnTo>
                  <a:pt x="309" y="747"/>
                </a:lnTo>
                <a:lnTo>
                  <a:pt x="297" y="740"/>
                </a:lnTo>
                <a:lnTo>
                  <a:pt x="282" y="735"/>
                </a:lnTo>
                <a:lnTo>
                  <a:pt x="264" y="729"/>
                </a:lnTo>
                <a:lnTo>
                  <a:pt x="264" y="664"/>
                </a:lnTo>
                <a:lnTo>
                  <a:pt x="264" y="664"/>
                </a:lnTo>
                <a:lnTo>
                  <a:pt x="276" y="668"/>
                </a:lnTo>
                <a:lnTo>
                  <a:pt x="288" y="673"/>
                </a:lnTo>
                <a:lnTo>
                  <a:pt x="298" y="679"/>
                </a:lnTo>
                <a:lnTo>
                  <a:pt x="310" y="686"/>
                </a:lnTo>
                <a:lnTo>
                  <a:pt x="328" y="655"/>
                </a:lnTo>
                <a:close/>
                <a:moveTo>
                  <a:pt x="237" y="722"/>
                </a:moveTo>
                <a:lnTo>
                  <a:pt x="237" y="662"/>
                </a:lnTo>
                <a:lnTo>
                  <a:pt x="237" y="662"/>
                </a:lnTo>
                <a:lnTo>
                  <a:pt x="230" y="663"/>
                </a:lnTo>
                <a:lnTo>
                  <a:pt x="223" y="666"/>
                </a:lnTo>
                <a:lnTo>
                  <a:pt x="217" y="668"/>
                </a:lnTo>
                <a:lnTo>
                  <a:pt x="213" y="672"/>
                </a:lnTo>
                <a:lnTo>
                  <a:pt x="210" y="675"/>
                </a:lnTo>
                <a:lnTo>
                  <a:pt x="207" y="680"/>
                </a:lnTo>
                <a:lnTo>
                  <a:pt x="205" y="685"/>
                </a:lnTo>
                <a:lnTo>
                  <a:pt x="205" y="691"/>
                </a:lnTo>
                <a:lnTo>
                  <a:pt x="205" y="691"/>
                </a:lnTo>
                <a:lnTo>
                  <a:pt x="205" y="691"/>
                </a:lnTo>
                <a:lnTo>
                  <a:pt x="205" y="696"/>
                </a:lnTo>
                <a:lnTo>
                  <a:pt x="206" y="700"/>
                </a:lnTo>
                <a:lnTo>
                  <a:pt x="208" y="705"/>
                </a:lnTo>
                <a:lnTo>
                  <a:pt x="211" y="709"/>
                </a:lnTo>
                <a:lnTo>
                  <a:pt x="216" y="712"/>
                </a:lnTo>
                <a:lnTo>
                  <a:pt x="222" y="716"/>
                </a:lnTo>
                <a:lnTo>
                  <a:pt x="229" y="720"/>
                </a:lnTo>
                <a:lnTo>
                  <a:pt x="237" y="722"/>
                </a:lnTo>
                <a:lnTo>
                  <a:pt x="237" y="722"/>
                </a:lnTo>
                <a:close/>
                <a:moveTo>
                  <a:pt x="264" y="769"/>
                </a:moveTo>
                <a:lnTo>
                  <a:pt x="264" y="831"/>
                </a:lnTo>
                <a:lnTo>
                  <a:pt x="264" y="831"/>
                </a:lnTo>
                <a:lnTo>
                  <a:pt x="272" y="830"/>
                </a:lnTo>
                <a:lnTo>
                  <a:pt x="278" y="828"/>
                </a:lnTo>
                <a:lnTo>
                  <a:pt x="284" y="825"/>
                </a:lnTo>
                <a:lnTo>
                  <a:pt x="289" y="822"/>
                </a:lnTo>
                <a:lnTo>
                  <a:pt x="292" y="818"/>
                </a:lnTo>
                <a:lnTo>
                  <a:pt x="295" y="813"/>
                </a:lnTo>
                <a:lnTo>
                  <a:pt x="297" y="807"/>
                </a:lnTo>
                <a:lnTo>
                  <a:pt x="297" y="802"/>
                </a:lnTo>
                <a:lnTo>
                  <a:pt x="297" y="801"/>
                </a:lnTo>
                <a:lnTo>
                  <a:pt x="297" y="801"/>
                </a:lnTo>
                <a:lnTo>
                  <a:pt x="297" y="796"/>
                </a:lnTo>
                <a:lnTo>
                  <a:pt x="296" y="790"/>
                </a:lnTo>
                <a:lnTo>
                  <a:pt x="294" y="787"/>
                </a:lnTo>
                <a:lnTo>
                  <a:pt x="290" y="782"/>
                </a:lnTo>
                <a:lnTo>
                  <a:pt x="286" y="778"/>
                </a:lnTo>
                <a:lnTo>
                  <a:pt x="280" y="776"/>
                </a:lnTo>
                <a:lnTo>
                  <a:pt x="273" y="772"/>
                </a:lnTo>
                <a:lnTo>
                  <a:pt x="264" y="769"/>
                </a:lnTo>
                <a:lnTo>
                  <a:pt x="264" y="769"/>
                </a:lnTo>
                <a:close/>
                <a:moveTo>
                  <a:pt x="830" y="502"/>
                </a:moveTo>
                <a:lnTo>
                  <a:pt x="830" y="502"/>
                </a:lnTo>
                <a:lnTo>
                  <a:pt x="805" y="504"/>
                </a:lnTo>
                <a:lnTo>
                  <a:pt x="780" y="507"/>
                </a:lnTo>
                <a:lnTo>
                  <a:pt x="756" y="513"/>
                </a:lnTo>
                <a:lnTo>
                  <a:pt x="733" y="522"/>
                </a:lnTo>
                <a:lnTo>
                  <a:pt x="710" y="532"/>
                </a:lnTo>
                <a:lnTo>
                  <a:pt x="690" y="544"/>
                </a:lnTo>
                <a:lnTo>
                  <a:pt x="670" y="559"/>
                </a:lnTo>
                <a:lnTo>
                  <a:pt x="652" y="576"/>
                </a:lnTo>
                <a:lnTo>
                  <a:pt x="637" y="594"/>
                </a:lnTo>
                <a:lnTo>
                  <a:pt x="622" y="613"/>
                </a:lnTo>
                <a:lnTo>
                  <a:pt x="609" y="633"/>
                </a:lnTo>
                <a:lnTo>
                  <a:pt x="598" y="655"/>
                </a:lnTo>
                <a:lnTo>
                  <a:pt x="590" y="678"/>
                </a:lnTo>
                <a:lnTo>
                  <a:pt x="584" y="702"/>
                </a:lnTo>
                <a:lnTo>
                  <a:pt x="580" y="727"/>
                </a:lnTo>
                <a:lnTo>
                  <a:pt x="579" y="753"/>
                </a:lnTo>
                <a:lnTo>
                  <a:pt x="579" y="753"/>
                </a:lnTo>
                <a:lnTo>
                  <a:pt x="580" y="778"/>
                </a:lnTo>
                <a:lnTo>
                  <a:pt x="584" y="804"/>
                </a:lnTo>
                <a:lnTo>
                  <a:pt x="590" y="828"/>
                </a:lnTo>
                <a:lnTo>
                  <a:pt x="598" y="850"/>
                </a:lnTo>
                <a:lnTo>
                  <a:pt x="609" y="872"/>
                </a:lnTo>
                <a:lnTo>
                  <a:pt x="622" y="892"/>
                </a:lnTo>
                <a:lnTo>
                  <a:pt x="637" y="912"/>
                </a:lnTo>
                <a:lnTo>
                  <a:pt x="652" y="930"/>
                </a:lnTo>
                <a:lnTo>
                  <a:pt x="670" y="946"/>
                </a:lnTo>
                <a:lnTo>
                  <a:pt x="690" y="961"/>
                </a:lnTo>
                <a:lnTo>
                  <a:pt x="710" y="973"/>
                </a:lnTo>
                <a:lnTo>
                  <a:pt x="733" y="984"/>
                </a:lnTo>
                <a:lnTo>
                  <a:pt x="756" y="992"/>
                </a:lnTo>
                <a:lnTo>
                  <a:pt x="780" y="998"/>
                </a:lnTo>
                <a:lnTo>
                  <a:pt x="805" y="1002"/>
                </a:lnTo>
                <a:lnTo>
                  <a:pt x="830" y="1003"/>
                </a:lnTo>
                <a:lnTo>
                  <a:pt x="830" y="1003"/>
                </a:lnTo>
                <a:lnTo>
                  <a:pt x="855" y="1002"/>
                </a:lnTo>
                <a:lnTo>
                  <a:pt x="880" y="998"/>
                </a:lnTo>
                <a:lnTo>
                  <a:pt x="904" y="992"/>
                </a:lnTo>
                <a:lnTo>
                  <a:pt x="927" y="984"/>
                </a:lnTo>
                <a:lnTo>
                  <a:pt x="950" y="973"/>
                </a:lnTo>
                <a:lnTo>
                  <a:pt x="970" y="961"/>
                </a:lnTo>
                <a:lnTo>
                  <a:pt x="990" y="946"/>
                </a:lnTo>
                <a:lnTo>
                  <a:pt x="1008" y="930"/>
                </a:lnTo>
                <a:lnTo>
                  <a:pt x="1023" y="912"/>
                </a:lnTo>
                <a:lnTo>
                  <a:pt x="1038" y="892"/>
                </a:lnTo>
                <a:lnTo>
                  <a:pt x="1051" y="872"/>
                </a:lnTo>
                <a:lnTo>
                  <a:pt x="1062" y="850"/>
                </a:lnTo>
                <a:lnTo>
                  <a:pt x="1070" y="828"/>
                </a:lnTo>
                <a:lnTo>
                  <a:pt x="1076" y="804"/>
                </a:lnTo>
                <a:lnTo>
                  <a:pt x="1080" y="778"/>
                </a:lnTo>
                <a:lnTo>
                  <a:pt x="1081" y="753"/>
                </a:lnTo>
                <a:lnTo>
                  <a:pt x="1081" y="753"/>
                </a:lnTo>
                <a:lnTo>
                  <a:pt x="1080" y="727"/>
                </a:lnTo>
                <a:lnTo>
                  <a:pt x="1076" y="702"/>
                </a:lnTo>
                <a:lnTo>
                  <a:pt x="1070" y="678"/>
                </a:lnTo>
                <a:lnTo>
                  <a:pt x="1062" y="655"/>
                </a:lnTo>
                <a:lnTo>
                  <a:pt x="1051" y="633"/>
                </a:lnTo>
                <a:lnTo>
                  <a:pt x="1038" y="613"/>
                </a:lnTo>
                <a:lnTo>
                  <a:pt x="1023" y="594"/>
                </a:lnTo>
                <a:lnTo>
                  <a:pt x="1008" y="576"/>
                </a:lnTo>
                <a:lnTo>
                  <a:pt x="990" y="559"/>
                </a:lnTo>
                <a:lnTo>
                  <a:pt x="970" y="544"/>
                </a:lnTo>
                <a:lnTo>
                  <a:pt x="950" y="532"/>
                </a:lnTo>
                <a:lnTo>
                  <a:pt x="927" y="522"/>
                </a:lnTo>
                <a:lnTo>
                  <a:pt x="904" y="513"/>
                </a:lnTo>
                <a:lnTo>
                  <a:pt x="880" y="507"/>
                </a:lnTo>
                <a:lnTo>
                  <a:pt x="855" y="504"/>
                </a:lnTo>
                <a:lnTo>
                  <a:pt x="830" y="502"/>
                </a:lnTo>
                <a:lnTo>
                  <a:pt x="830" y="502"/>
                </a:lnTo>
                <a:close/>
                <a:moveTo>
                  <a:pt x="830" y="966"/>
                </a:moveTo>
                <a:lnTo>
                  <a:pt x="830" y="966"/>
                </a:lnTo>
                <a:lnTo>
                  <a:pt x="808" y="964"/>
                </a:lnTo>
                <a:lnTo>
                  <a:pt x="787" y="962"/>
                </a:lnTo>
                <a:lnTo>
                  <a:pt x="766" y="956"/>
                </a:lnTo>
                <a:lnTo>
                  <a:pt x="747" y="949"/>
                </a:lnTo>
                <a:lnTo>
                  <a:pt x="728" y="940"/>
                </a:lnTo>
                <a:lnTo>
                  <a:pt x="711" y="930"/>
                </a:lnTo>
                <a:lnTo>
                  <a:pt x="694" y="918"/>
                </a:lnTo>
                <a:lnTo>
                  <a:pt x="679" y="903"/>
                </a:lnTo>
                <a:lnTo>
                  <a:pt x="666" y="888"/>
                </a:lnTo>
                <a:lnTo>
                  <a:pt x="654" y="872"/>
                </a:lnTo>
                <a:lnTo>
                  <a:pt x="643" y="854"/>
                </a:lnTo>
                <a:lnTo>
                  <a:pt x="633" y="836"/>
                </a:lnTo>
                <a:lnTo>
                  <a:pt x="626" y="816"/>
                </a:lnTo>
                <a:lnTo>
                  <a:pt x="621" y="795"/>
                </a:lnTo>
                <a:lnTo>
                  <a:pt x="618" y="775"/>
                </a:lnTo>
                <a:lnTo>
                  <a:pt x="616" y="753"/>
                </a:lnTo>
                <a:lnTo>
                  <a:pt x="616" y="753"/>
                </a:lnTo>
                <a:lnTo>
                  <a:pt x="618" y="730"/>
                </a:lnTo>
                <a:lnTo>
                  <a:pt x="621" y="710"/>
                </a:lnTo>
                <a:lnTo>
                  <a:pt x="626" y="690"/>
                </a:lnTo>
                <a:lnTo>
                  <a:pt x="633" y="669"/>
                </a:lnTo>
                <a:lnTo>
                  <a:pt x="643" y="651"/>
                </a:lnTo>
                <a:lnTo>
                  <a:pt x="654" y="633"/>
                </a:lnTo>
                <a:lnTo>
                  <a:pt x="666" y="618"/>
                </a:lnTo>
                <a:lnTo>
                  <a:pt x="679" y="602"/>
                </a:lnTo>
                <a:lnTo>
                  <a:pt x="694" y="589"/>
                </a:lnTo>
                <a:lnTo>
                  <a:pt x="711" y="576"/>
                </a:lnTo>
                <a:lnTo>
                  <a:pt x="728" y="565"/>
                </a:lnTo>
                <a:lnTo>
                  <a:pt x="747" y="556"/>
                </a:lnTo>
                <a:lnTo>
                  <a:pt x="766" y="549"/>
                </a:lnTo>
                <a:lnTo>
                  <a:pt x="787" y="544"/>
                </a:lnTo>
                <a:lnTo>
                  <a:pt x="808" y="541"/>
                </a:lnTo>
                <a:lnTo>
                  <a:pt x="830" y="540"/>
                </a:lnTo>
                <a:lnTo>
                  <a:pt x="830" y="540"/>
                </a:lnTo>
                <a:lnTo>
                  <a:pt x="852" y="541"/>
                </a:lnTo>
                <a:lnTo>
                  <a:pt x="873" y="544"/>
                </a:lnTo>
                <a:lnTo>
                  <a:pt x="894" y="549"/>
                </a:lnTo>
                <a:lnTo>
                  <a:pt x="913" y="556"/>
                </a:lnTo>
                <a:lnTo>
                  <a:pt x="932" y="565"/>
                </a:lnTo>
                <a:lnTo>
                  <a:pt x="949" y="576"/>
                </a:lnTo>
                <a:lnTo>
                  <a:pt x="966" y="589"/>
                </a:lnTo>
                <a:lnTo>
                  <a:pt x="980" y="602"/>
                </a:lnTo>
                <a:lnTo>
                  <a:pt x="994" y="618"/>
                </a:lnTo>
                <a:lnTo>
                  <a:pt x="1006" y="633"/>
                </a:lnTo>
                <a:lnTo>
                  <a:pt x="1017" y="651"/>
                </a:lnTo>
                <a:lnTo>
                  <a:pt x="1027" y="669"/>
                </a:lnTo>
                <a:lnTo>
                  <a:pt x="1034" y="690"/>
                </a:lnTo>
                <a:lnTo>
                  <a:pt x="1039" y="710"/>
                </a:lnTo>
                <a:lnTo>
                  <a:pt x="1042" y="730"/>
                </a:lnTo>
                <a:lnTo>
                  <a:pt x="1044" y="753"/>
                </a:lnTo>
                <a:lnTo>
                  <a:pt x="1044" y="753"/>
                </a:lnTo>
                <a:lnTo>
                  <a:pt x="1042" y="775"/>
                </a:lnTo>
                <a:lnTo>
                  <a:pt x="1039" y="795"/>
                </a:lnTo>
                <a:lnTo>
                  <a:pt x="1034" y="816"/>
                </a:lnTo>
                <a:lnTo>
                  <a:pt x="1027" y="836"/>
                </a:lnTo>
                <a:lnTo>
                  <a:pt x="1017" y="854"/>
                </a:lnTo>
                <a:lnTo>
                  <a:pt x="1006" y="872"/>
                </a:lnTo>
                <a:lnTo>
                  <a:pt x="994" y="888"/>
                </a:lnTo>
                <a:lnTo>
                  <a:pt x="980" y="903"/>
                </a:lnTo>
                <a:lnTo>
                  <a:pt x="966" y="918"/>
                </a:lnTo>
                <a:lnTo>
                  <a:pt x="949" y="930"/>
                </a:lnTo>
                <a:lnTo>
                  <a:pt x="932" y="940"/>
                </a:lnTo>
                <a:lnTo>
                  <a:pt x="913" y="949"/>
                </a:lnTo>
                <a:lnTo>
                  <a:pt x="894" y="956"/>
                </a:lnTo>
                <a:lnTo>
                  <a:pt x="873" y="962"/>
                </a:lnTo>
                <a:lnTo>
                  <a:pt x="852" y="964"/>
                </a:lnTo>
                <a:lnTo>
                  <a:pt x="830" y="966"/>
                </a:lnTo>
                <a:lnTo>
                  <a:pt x="830" y="966"/>
                </a:lnTo>
                <a:close/>
                <a:moveTo>
                  <a:pt x="1026" y="753"/>
                </a:moveTo>
                <a:lnTo>
                  <a:pt x="1026" y="753"/>
                </a:lnTo>
                <a:lnTo>
                  <a:pt x="1024" y="772"/>
                </a:lnTo>
                <a:lnTo>
                  <a:pt x="1021" y="792"/>
                </a:lnTo>
                <a:lnTo>
                  <a:pt x="1016" y="811"/>
                </a:lnTo>
                <a:lnTo>
                  <a:pt x="1010" y="829"/>
                </a:lnTo>
                <a:lnTo>
                  <a:pt x="1002" y="846"/>
                </a:lnTo>
                <a:lnTo>
                  <a:pt x="992" y="861"/>
                </a:lnTo>
                <a:lnTo>
                  <a:pt x="980" y="877"/>
                </a:lnTo>
                <a:lnTo>
                  <a:pt x="968" y="890"/>
                </a:lnTo>
                <a:lnTo>
                  <a:pt x="954" y="903"/>
                </a:lnTo>
                <a:lnTo>
                  <a:pt x="939" y="914"/>
                </a:lnTo>
                <a:lnTo>
                  <a:pt x="922" y="925"/>
                </a:lnTo>
                <a:lnTo>
                  <a:pt x="906" y="932"/>
                </a:lnTo>
                <a:lnTo>
                  <a:pt x="888" y="939"/>
                </a:lnTo>
                <a:lnTo>
                  <a:pt x="870" y="944"/>
                </a:lnTo>
                <a:lnTo>
                  <a:pt x="850" y="946"/>
                </a:lnTo>
                <a:lnTo>
                  <a:pt x="830" y="948"/>
                </a:lnTo>
                <a:lnTo>
                  <a:pt x="830" y="948"/>
                </a:lnTo>
                <a:lnTo>
                  <a:pt x="810" y="946"/>
                </a:lnTo>
                <a:lnTo>
                  <a:pt x="790" y="944"/>
                </a:lnTo>
                <a:lnTo>
                  <a:pt x="772" y="939"/>
                </a:lnTo>
                <a:lnTo>
                  <a:pt x="754" y="932"/>
                </a:lnTo>
                <a:lnTo>
                  <a:pt x="738" y="925"/>
                </a:lnTo>
                <a:lnTo>
                  <a:pt x="721" y="914"/>
                </a:lnTo>
                <a:lnTo>
                  <a:pt x="706" y="903"/>
                </a:lnTo>
                <a:lnTo>
                  <a:pt x="692" y="890"/>
                </a:lnTo>
                <a:lnTo>
                  <a:pt x="680" y="877"/>
                </a:lnTo>
                <a:lnTo>
                  <a:pt x="668" y="861"/>
                </a:lnTo>
                <a:lnTo>
                  <a:pt x="658" y="846"/>
                </a:lnTo>
                <a:lnTo>
                  <a:pt x="650" y="829"/>
                </a:lnTo>
                <a:lnTo>
                  <a:pt x="644" y="811"/>
                </a:lnTo>
                <a:lnTo>
                  <a:pt x="639" y="792"/>
                </a:lnTo>
                <a:lnTo>
                  <a:pt x="636" y="772"/>
                </a:lnTo>
                <a:lnTo>
                  <a:pt x="634" y="753"/>
                </a:lnTo>
                <a:lnTo>
                  <a:pt x="634" y="753"/>
                </a:lnTo>
                <a:lnTo>
                  <a:pt x="636" y="733"/>
                </a:lnTo>
                <a:lnTo>
                  <a:pt x="639" y="714"/>
                </a:lnTo>
                <a:lnTo>
                  <a:pt x="644" y="694"/>
                </a:lnTo>
                <a:lnTo>
                  <a:pt x="650" y="676"/>
                </a:lnTo>
                <a:lnTo>
                  <a:pt x="658" y="660"/>
                </a:lnTo>
                <a:lnTo>
                  <a:pt x="668" y="644"/>
                </a:lnTo>
                <a:lnTo>
                  <a:pt x="680" y="628"/>
                </a:lnTo>
                <a:lnTo>
                  <a:pt x="692" y="615"/>
                </a:lnTo>
                <a:lnTo>
                  <a:pt x="706" y="602"/>
                </a:lnTo>
                <a:lnTo>
                  <a:pt x="721" y="591"/>
                </a:lnTo>
                <a:lnTo>
                  <a:pt x="738" y="582"/>
                </a:lnTo>
                <a:lnTo>
                  <a:pt x="754" y="573"/>
                </a:lnTo>
                <a:lnTo>
                  <a:pt x="772" y="566"/>
                </a:lnTo>
                <a:lnTo>
                  <a:pt x="790" y="561"/>
                </a:lnTo>
                <a:lnTo>
                  <a:pt x="810" y="559"/>
                </a:lnTo>
                <a:lnTo>
                  <a:pt x="830" y="558"/>
                </a:lnTo>
                <a:lnTo>
                  <a:pt x="830" y="558"/>
                </a:lnTo>
                <a:lnTo>
                  <a:pt x="850" y="559"/>
                </a:lnTo>
                <a:lnTo>
                  <a:pt x="870" y="561"/>
                </a:lnTo>
                <a:lnTo>
                  <a:pt x="888" y="566"/>
                </a:lnTo>
                <a:lnTo>
                  <a:pt x="906" y="573"/>
                </a:lnTo>
                <a:lnTo>
                  <a:pt x="922" y="582"/>
                </a:lnTo>
                <a:lnTo>
                  <a:pt x="939" y="591"/>
                </a:lnTo>
                <a:lnTo>
                  <a:pt x="954" y="602"/>
                </a:lnTo>
                <a:lnTo>
                  <a:pt x="968" y="615"/>
                </a:lnTo>
                <a:lnTo>
                  <a:pt x="980" y="628"/>
                </a:lnTo>
                <a:lnTo>
                  <a:pt x="992" y="644"/>
                </a:lnTo>
                <a:lnTo>
                  <a:pt x="1002" y="660"/>
                </a:lnTo>
                <a:lnTo>
                  <a:pt x="1010" y="676"/>
                </a:lnTo>
                <a:lnTo>
                  <a:pt x="1016" y="694"/>
                </a:lnTo>
                <a:lnTo>
                  <a:pt x="1021" y="714"/>
                </a:lnTo>
                <a:lnTo>
                  <a:pt x="1024" y="733"/>
                </a:lnTo>
                <a:lnTo>
                  <a:pt x="1026" y="753"/>
                </a:lnTo>
                <a:lnTo>
                  <a:pt x="1026" y="753"/>
                </a:lnTo>
                <a:close/>
                <a:moveTo>
                  <a:pt x="921" y="670"/>
                </a:moveTo>
                <a:lnTo>
                  <a:pt x="921" y="670"/>
                </a:lnTo>
                <a:lnTo>
                  <a:pt x="914" y="661"/>
                </a:lnTo>
                <a:lnTo>
                  <a:pt x="906" y="652"/>
                </a:lnTo>
                <a:lnTo>
                  <a:pt x="897" y="644"/>
                </a:lnTo>
                <a:lnTo>
                  <a:pt x="888" y="638"/>
                </a:lnTo>
                <a:lnTo>
                  <a:pt x="877" y="632"/>
                </a:lnTo>
                <a:lnTo>
                  <a:pt x="865" y="628"/>
                </a:lnTo>
                <a:lnTo>
                  <a:pt x="850" y="626"/>
                </a:lnTo>
                <a:lnTo>
                  <a:pt x="836" y="625"/>
                </a:lnTo>
                <a:lnTo>
                  <a:pt x="836" y="625"/>
                </a:lnTo>
                <a:lnTo>
                  <a:pt x="826" y="625"/>
                </a:lnTo>
                <a:lnTo>
                  <a:pt x="818" y="626"/>
                </a:lnTo>
                <a:lnTo>
                  <a:pt x="810" y="628"/>
                </a:lnTo>
                <a:lnTo>
                  <a:pt x="801" y="631"/>
                </a:lnTo>
                <a:lnTo>
                  <a:pt x="793" y="634"/>
                </a:lnTo>
                <a:lnTo>
                  <a:pt x="786" y="638"/>
                </a:lnTo>
                <a:lnTo>
                  <a:pt x="772" y="648"/>
                </a:lnTo>
                <a:lnTo>
                  <a:pt x="760" y="660"/>
                </a:lnTo>
                <a:lnTo>
                  <a:pt x="751" y="673"/>
                </a:lnTo>
                <a:lnTo>
                  <a:pt x="742" y="688"/>
                </a:lnTo>
                <a:lnTo>
                  <a:pt x="736" y="706"/>
                </a:lnTo>
                <a:lnTo>
                  <a:pt x="703" y="706"/>
                </a:lnTo>
                <a:lnTo>
                  <a:pt x="703" y="735"/>
                </a:lnTo>
                <a:lnTo>
                  <a:pt x="730" y="735"/>
                </a:lnTo>
                <a:lnTo>
                  <a:pt x="730" y="735"/>
                </a:lnTo>
                <a:lnTo>
                  <a:pt x="729" y="744"/>
                </a:lnTo>
                <a:lnTo>
                  <a:pt x="729" y="752"/>
                </a:lnTo>
                <a:lnTo>
                  <a:pt x="729" y="752"/>
                </a:lnTo>
                <a:lnTo>
                  <a:pt x="730" y="765"/>
                </a:lnTo>
                <a:lnTo>
                  <a:pt x="703" y="765"/>
                </a:lnTo>
                <a:lnTo>
                  <a:pt x="703" y="795"/>
                </a:lnTo>
                <a:lnTo>
                  <a:pt x="735" y="795"/>
                </a:lnTo>
                <a:lnTo>
                  <a:pt x="735" y="795"/>
                </a:lnTo>
                <a:lnTo>
                  <a:pt x="741" y="813"/>
                </a:lnTo>
                <a:lnTo>
                  <a:pt x="750" y="830"/>
                </a:lnTo>
                <a:lnTo>
                  <a:pt x="759" y="843"/>
                </a:lnTo>
                <a:lnTo>
                  <a:pt x="765" y="850"/>
                </a:lnTo>
                <a:lnTo>
                  <a:pt x="771" y="855"/>
                </a:lnTo>
                <a:lnTo>
                  <a:pt x="778" y="861"/>
                </a:lnTo>
                <a:lnTo>
                  <a:pt x="786" y="866"/>
                </a:lnTo>
                <a:lnTo>
                  <a:pt x="793" y="870"/>
                </a:lnTo>
                <a:lnTo>
                  <a:pt x="801" y="873"/>
                </a:lnTo>
                <a:lnTo>
                  <a:pt x="810" y="876"/>
                </a:lnTo>
                <a:lnTo>
                  <a:pt x="818" y="877"/>
                </a:lnTo>
                <a:lnTo>
                  <a:pt x="828" y="878"/>
                </a:lnTo>
                <a:lnTo>
                  <a:pt x="837" y="879"/>
                </a:lnTo>
                <a:lnTo>
                  <a:pt x="837" y="879"/>
                </a:lnTo>
                <a:lnTo>
                  <a:pt x="852" y="878"/>
                </a:lnTo>
                <a:lnTo>
                  <a:pt x="865" y="876"/>
                </a:lnTo>
                <a:lnTo>
                  <a:pt x="876" y="871"/>
                </a:lnTo>
                <a:lnTo>
                  <a:pt x="886" y="865"/>
                </a:lnTo>
                <a:lnTo>
                  <a:pt x="897" y="858"/>
                </a:lnTo>
                <a:lnTo>
                  <a:pt x="906" y="849"/>
                </a:lnTo>
                <a:lnTo>
                  <a:pt x="914" y="840"/>
                </a:lnTo>
                <a:lnTo>
                  <a:pt x="922" y="829"/>
                </a:lnTo>
                <a:lnTo>
                  <a:pt x="891" y="806"/>
                </a:lnTo>
                <a:lnTo>
                  <a:pt x="891" y="806"/>
                </a:lnTo>
                <a:lnTo>
                  <a:pt x="879" y="820"/>
                </a:lnTo>
                <a:lnTo>
                  <a:pt x="873" y="826"/>
                </a:lnTo>
                <a:lnTo>
                  <a:pt x="867" y="831"/>
                </a:lnTo>
                <a:lnTo>
                  <a:pt x="860" y="835"/>
                </a:lnTo>
                <a:lnTo>
                  <a:pt x="853" y="837"/>
                </a:lnTo>
                <a:lnTo>
                  <a:pt x="846" y="840"/>
                </a:lnTo>
                <a:lnTo>
                  <a:pt x="837" y="840"/>
                </a:lnTo>
                <a:lnTo>
                  <a:pt x="837" y="840"/>
                </a:lnTo>
                <a:lnTo>
                  <a:pt x="828" y="840"/>
                </a:lnTo>
                <a:lnTo>
                  <a:pt x="818" y="837"/>
                </a:lnTo>
                <a:lnTo>
                  <a:pt x="810" y="834"/>
                </a:lnTo>
                <a:lnTo>
                  <a:pt x="802" y="828"/>
                </a:lnTo>
                <a:lnTo>
                  <a:pt x="795" y="822"/>
                </a:lnTo>
                <a:lnTo>
                  <a:pt x="789" y="814"/>
                </a:lnTo>
                <a:lnTo>
                  <a:pt x="784" y="805"/>
                </a:lnTo>
                <a:lnTo>
                  <a:pt x="780" y="795"/>
                </a:lnTo>
                <a:lnTo>
                  <a:pt x="856" y="795"/>
                </a:lnTo>
                <a:lnTo>
                  <a:pt x="856" y="765"/>
                </a:lnTo>
                <a:lnTo>
                  <a:pt x="774" y="765"/>
                </a:lnTo>
                <a:lnTo>
                  <a:pt x="774" y="765"/>
                </a:lnTo>
                <a:lnTo>
                  <a:pt x="774" y="751"/>
                </a:lnTo>
                <a:lnTo>
                  <a:pt x="774" y="751"/>
                </a:lnTo>
                <a:lnTo>
                  <a:pt x="774" y="735"/>
                </a:lnTo>
                <a:lnTo>
                  <a:pt x="856" y="735"/>
                </a:lnTo>
                <a:lnTo>
                  <a:pt x="856" y="706"/>
                </a:lnTo>
                <a:lnTo>
                  <a:pt x="781" y="706"/>
                </a:lnTo>
                <a:lnTo>
                  <a:pt x="781" y="706"/>
                </a:lnTo>
                <a:lnTo>
                  <a:pt x="784" y="697"/>
                </a:lnTo>
                <a:lnTo>
                  <a:pt x="789" y="688"/>
                </a:lnTo>
                <a:lnTo>
                  <a:pt x="795" y="681"/>
                </a:lnTo>
                <a:lnTo>
                  <a:pt x="802" y="675"/>
                </a:lnTo>
                <a:lnTo>
                  <a:pt x="810" y="669"/>
                </a:lnTo>
                <a:lnTo>
                  <a:pt x="817" y="666"/>
                </a:lnTo>
                <a:lnTo>
                  <a:pt x="825" y="664"/>
                </a:lnTo>
                <a:lnTo>
                  <a:pt x="835" y="663"/>
                </a:lnTo>
                <a:lnTo>
                  <a:pt x="835" y="663"/>
                </a:lnTo>
                <a:lnTo>
                  <a:pt x="843" y="663"/>
                </a:lnTo>
                <a:lnTo>
                  <a:pt x="852" y="666"/>
                </a:lnTo>
                <a:lnTo>
                  <a:pt x="859" y="668"/>
                </a:lnTo>
                <a:lnTo>
                  <a:pt x="865" y="672"/>
                </a:lnTo>
                <a:lnTo>
                  <a:pt x="871" y="676"/>
                </a:lnTo>
                <a:lnTo>
                  <a:pt x="877" y="681"/>
                </a:lnTo>
                <a:lnTo>
                  <a:pt x="889" y="696"/>
                </a:lnTo>
                <a:lnTo>
                  <a:pt x="921" y="670"/>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89" name="AutoShape 93"/>
          <p:cNvSpPr>
            <a:spLocks noChangeArrowheads="1"/>
          </p:cNvSpPr>
          <p:nvPr/>
        </p:nvSpPr>
        <p:spPr bwMode="auto">
          <a:xfrm rot="16200000">
            <a:off x="3759521" y="3719047"/>
            <a:ext cx="432048" cy="36004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90" name="AutoShape 93"/>
          <p:cNvSpPr>
            <a:spLocks noChangeArrowheads="1"/>
          </p:cNvSpPr>
          <p:nvPr/>
        </p:nvSpPr>
        <p:spPr bwMode="auto">
          <a:xfrm rot="16200000">
            <a:off x="6967037" y="3690480"/>
            <a:ext cx="432048" cy="36004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pic>
        <p:nvPicPr>
          <p:cNvPr id="91" name="図 90"/>
          <p:cNvPicPr>
            <a:picLocks noChangeAspect="1"/>
          </p:cNvPicPr>
          <p:nvPr/>
        </p:nvPicPr>
        <p:blipFill>
          <a:blip r:embed="rId4"/>
          <a:stretch>
            <a:fillRect/>
          </a:stretch>
        </p:blipFill>
        <p:spPr>
          <a:xfrm>
            <a:off x="4261274" y="3099908"/>
            <a:ext cx="2551294" cy="615759"/>
          </a:xfrm>
          <a:prstGeom prst="rect">
            <a:avLst/>
          </a:prstGeom>
          <a:ln>
            <a:solidFill>
              <a:schemeClr val="bg1">
                <a:lumMod val="75000"/>
              </a:schemeClr>
            </a:solidFill>
          </a:ln>
        </p:spPr>
      </p:pic>
      <p:sp>
        <p:nvSpPr>
          <p:cNvPr id="92" name="AutoShape 93"/>
          <p:cNvSpPr>
            <a:spLocks noChangeArrowheads="1"/>
          </p:cNvSpPr>
          <p:nvPr/>
        </p:nvSpPr>
        <p:spPr bwMode="auto">
          <a:xfrm rot="16200000">
            <a:off x="2208726" y="3751671"/>
            <a:ext cx="432048" cy="36004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Tree>
    <p:extLst>
      <p:ext uri="{BB962C8B-B14F-4D97-AF65-F5344CB8AC3E}">
        <p14:creationId xmlns:p14="http://schemas.microsoft.com/office/powerpoint/2010/main" val="14235924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en-US" altLang="ja-JP" dirty="0"/>
              <a:t>No.86</a:t>
            </a:r>
            <a:br>
              <a:rPr lang="en-US" altLang="ja-JP" sz="1800" dirty="0"/>
            </a:br>
            <a:r>
              <a:rPr lang="ja-JP" altLang="en-US" sz="1800" dirty="0"/>
              <a:t>債権管理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lang="ja-JP" altLang="en-US" sz="1400">
                <a:solidFill>
                  <a:prstClr val="black"/>
                </a:solidFill>
              </a:rPr>
              <a:t>法人口座の取引明細（入金データ）を取り込むことができる</a:t>
            </a:r>
            <a:endParaRPr kumimoji="0" lang="ja-JP" altLang="en-US" sz="1400" b="1" kern="0">
              <a:solidFill>
                <a:prstClr val="black">
                  <a:lumMod val="75000"/>
                  <a:lumOff val="25000"/>
                </a:prstClr>
              </a:solidFill>
              <a:latin typeface="メイリオ" pitchFamily="50" charset="-128"/>
              <a:ea typeface="メイリオ" pitchFamily="50" charset="-128"/>
            </a:endParaRPr>
          </a:p>
        </p:txBody>
      </p:sp>
      <p:sp>
        <p:nvSpPr>
          <p:cNvPr id="11" name="テキスト ボックス 10"/>
          <p:cNvSpPr txBox="1"/>
          <p:nvPr/>
        </p:nvSpPr>
        <p:spPr>
          <a:xfrm>
            <a:off x="251520" y="1890576"/>
            <a:ext cx="8892480" cy="702756"/>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dirty="0">
                <a:solidFill>
                  <a:prstClr val="black">
                    <a:lumMod val="75000"/>
                    <a:lumOff val="25000"/>
                  </a:prstClr>
                </a:solidFill>
              </a:rPr>
              <a:t>○</a:t>
            </a:r>
          </a:p>
          <a:p>
            <a:pPr lvl="0">
              <a:lnSpc>
                <a:spcPts val="1900"/>
              </a:lnSpc>
              <a:buClr>
                <a:srgbClr val="F9BE00"/>
              </a:buClr>
              <a:defRPr/>
            </a:pPr>
            <a:r>
              <a:rPr lang="ja-JP" altLang="en-US" sz="1400" dirty="0">
                <a:solidFill>
                  <a:prstClr val="black"/>
                </a:solidFill>
              </a:rPr>
              <a:t>銀行口座</a:t>
            </a:r>
            <a:r>
              <a:rPr lang="en-US" altLang="ja-JP" sz="1400" dirty="0">
                <a:solidFill>
                  <a:prstClr val="black"/>
                </a:solidFill>
              </a:rPr>
              <a:t>API</a:t>
            </a:r>
            <a:r>
              <a:rPr lang="ja-JP" altLang="en-US" sz="1400" dirty="0">
                <a:solidFill>
                  <a:prstClr val="black"/>
                </a:solidFill>
              </a:rPr>
              <a:t>サービスを介して各種金融機関の法人口座の取引明細（入金データ）の取り込みが可能です</a:t>
            </a:r>
            <a:endParaRPr lang="en-US" altLang="ja-JP" sz="1400" dirty="0">
              <a:solidFill>
                <a:prstClr val="black"/>
              </a:solidFill>
            </a:endParaRPr>
          </a:p>
          <a:p>
            <a:pPr lvl="0">
              <a:lnSpc>
                <a:spcPts val="1900"/>
              </a:lnSpc>
              <a:buClr>
                <a:srgbClr val="F9BE00"/>
              </a:buClr>
              <a:defRPr/>
            </a:pPr>
            <a:r>
              <a:rPr lang="ja-JP" altLang="en-US" sz="1400" dirty="0">
                <a:solidFill>
                  <a:prstClr val="black"/>
                </a:solidFill>
              </a:rPr>
              <a:t>また、取り込んだ取引明細から直接入金伝票を起票することが可能です</a:t>
            </a:r>
            <a:endParaRPr lang="en-US" altLang="ja-JP" sz="1400" dirty="0">
              <a:solidFill>
                <a:prstClr val="black"/>
              </a:solidFill>
            </a:endParaRPr>
          </a:p>
        </p:txBody>
      </p:sp>
      <p:sp>
        <p:nvSpPr>
          <p:cNvPr id="77" name="スライド番号プレースホルダー 1"/>
          <p:cNvSpPr>
            <a:spLocks noGrp="1"/>
          </p:cNvSpPr>
          <p:nvPr>
            <p:ph type="sldNum" sz="quarter" idx="12"/>
          </p:nvPr>
        </p:nvSpPr>
        <p:spPr>
          <a:xfrm>
            <a:off x="8532000" y="4932000"/>
            <a:ext cx="360000" cy="135000"/>
          </a:xfrm>
        </p:spPr>
        <p:txBody>
          <a:bodyPr/>
          <a:lstStyle/>
          <a:p>
            <a:fld id="{78AE49ED-73EF-499C-8307-28EB0E7CF529}" type="slidenum">
              <a:rPr lang="ja-JP" altLang="en-US" smtClean="0"/>
              <a:pPr/>
              <a:t>101</a:t>
            </a:fld>
            <a:endParaRPr lang="ja-JP" altLang="en-US"/>
          </a:p>
        </p:txBody>
      </p:sp>
      <p:sp>
        <p:nvSpPr>
          <p:cNvPr id="78"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2" name="角丸四角形 11"/>
          <p:cNvSpPr/>
          <p:nvPr/>
        </p:nvSpPr>
        <p:spPr>
          <a:xfrm>
            <a:off x="252000" y="2628000"/>
            <a:ext cx="2914168" cy="432048"/>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rgbClr val="FFFFFF"/>
                </a:solidFill>
                <a:effectLst/>
                <a:uLnTx/>
                <a:uFillTx/>
                <a:latin typeface="メイリオ"/>
                <a:ea typeface="メイリオ"/>
                <a:cs typeface="メイリオ" pitchFamily="50" charset="-128"/>
              </a:rPr>
              <a:t>取引明細入取込の流れ</a:t>
            </a:r>
          </a:p>
        </p:txBody>
      </p:sp>
      <p:sp>
        <p:nvSpPr>
          <p:cNvPr id="13" name="角丸四角形 12"/>
          <p:cNvSpPr/>
          <p:nvPr/>
        </p:nvSpPr>
        <p:spPr>
          <a:xfrm>
            <a:off x="3829154" y="4119922"/>
            <a:ext cx="2377280" cy="864096"/>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500" b="0" i="0" u="none" strike="noStrike" kern="0" cap="none" spc="0" normalizeH="0" baseline="0" noProof="0">
                <a:ln>
                  <a:noFill/>
                </a:ln>
                <a:solidFill>
                  <a:srgbClr val="FFFFFF"/>
                </a:solidFill>
                <a:effectLst/>
                <a:uLnTx/>
                <a:uFillTx/>
                <a:latin typeface="メイリオ"/>
                <a:ea typeface="メイリオ"/>
                <a:cs typeface="メイリオ" pitchFamily="50" charset="-128"/>
              </a:rPr>
              <a:t>入金情報取込</a:t>
            </a:r>
            <a:endParaRPr kumimoji="0" lang="en-US" altLang="ja-JP" sz="1200" b="0" i="0" u="none" strike="noStrike" kern="0" cap="none" spc="0" normalizeH="0" baseline="0" noProof="0">
              <a:ln>
                <a:noFill/>
              </a:ln>
              <a:solidFill>
                <a:srgbClr val="FFFFFF"/>
              </a:solidFill>
              <a:effectLst/>
              <a:uLnTx/>
              <a:uFillTx/>
              <a:latin typeface="メイリオ"/>
              <a:ea typeface="メイリオ"/>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FFFFFF"/>
                </a:solidFill>
                <a:effectLst/>
                <a:uLnTx/>
                <a:uFillTx/>
                <a:latin typeface="メイリオ"/>
                <a:ea typeface="メイリオ"/>
                <a:cs typeface="メイリオ" pitchFamily="50" charset="-128"/>
              </a:rPr>
              <a:t>　（法人口座取得により、取　　得した法人口座分）</a:t>
            </a:r>
            <a:endParaRPr kumimoji="0" lang="ja-JP" altLang="en-US" sz="1200" b="0" i="0" u="none" strike="noStrike" kern="0" cap="none" spc="0" normalizeH="0" baseline="0" noProof="0">
              <a:ln>
                <a:noFill/>
              </a:ln>
              <a:solidFill>
                <a:srgbClr val="FF0000"/>
              </a:solidFill>
              <a:effectLst/>
              <a:uLnTx/>
              <a:uFillTx/>
              <a:latin typeface="メイリオ"/>
              <a:ea typeface="メイリオ"/>
              <a:cs typeface="メイリオ" pitchFamily="50" charset="-128"/>
            </a:endParaRPr>
          </a:p>
        </p:txBody>
      </p:sp>
      <p:sp>
        <p:nvSpPr>
          <p:cNvPr id="14" name="角丸四角形 13"/>
          <p:cNvSpPr/>
          <p:nvPr/>
        </p:nvSpPr>
        <p:spPr>
          <a:xfrm>
            <a:off x="7040598" y="4256844"/>
            <a:ext cx="1615532" cy="705569"/>
          </a:xfrm>
          <a:prstGeom prst="roundRect">
            <a:avLst/>
          </a:prstGeom>
          <a:solidFill>
            <a:srgbClr val="54C2F0"/>
          </a:solidFill>
          <a:ln w="25400" cap="flat" cmpd="sng" algn="ctr">
            <a:solidFill>
              <a:srgbClr val="54C2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a:ln>
                  <a:noFill/>
                </a:ln>
                <a:solidFill>
                  <a:srgbClr val="FFFFFF"/>
                </a:solidFill>
                <a:effectLst/>
                <a:uLnTx/>
                <a:uFillTx/>
                <a:latin typeface="メイリオ"/>
                <a:ea typeface="メイリオ"/>
                <a:cs typeface="メイリオ" pitchFamily="50" charset="-128"/>
              </a:rPr>
              <a:t>入金伝票</a:t>
            </a:r>
            <a:endParaRPr kumimoji="0" lang="en-US" altLang="ja-JP" sz="1800" b="0" i="0" u="none" strike="noStrike" kern="0" cap="none" spc="0" normalizeH="0" baseline="0" noProof="0">
              <a:ln>
                <a:noFill/>
              </a:ln>
              <a:solidFill>
                <a:srgbClr val="FFFFFF"/>
              </a:solidFill>
              <a:effectLst/>
              <a:uLnTx/>
              <a:uFillTx/>
              <a:latin typeface="メイリオ"/>
              <a:ea typeface="メイリオ"/>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a:ln>
                  <a:noFill/>
                </a:ln>
                <a:solidFill>
                  <a:srgbClr val="FFFFFF"/>
                </a:solidFill>
                <a:effectLst/>
                <a:uLnTx/>
                <a:uFillTx/>
                <a:latin typeface="メイリオ"/>
                <a:ea typeface="メイリオ"/>
                <a:cs typeface="メイリオ" pitchFamily="50" charset="-128"/>
              </a:rPr>
              <a:t>自動入力</a:t>
            </a:r>
          </a:p>
        </p:txBody>
      </p:sp>
      <p:sp>
        <p:nvSpPr>
          <p:cNvPr id="15" name="Freeform 364"/>
          <p:cNvSpPr>
            <a:spLocks noEditPoints="1"/>
          </p:cNvSpPr>
          <p:nvPr/>
        </p:nvSpPr>
        <p:spPr bwMode="auto">
          <a:xfrm>
            <a:off x="7596336" y="3108212"/>
            <a:ext cx="432048" cy="576064"/>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6" name="テキスト ボックス 15"/>
          <p:cNvSpPr txBox="1"/>
          <p:nvPr/>
        </p:nvSpPr>
        <p:spPr>
          <a:xfrm>
            <a:off x="7164288" y="3821350"/>
            <a:ext cx="1368152" cy="369332"/>
          </a:xfrm>
          <a:prstGeom prst="rect">
            <a:avLst/>
          </a:prstGeom>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54C2F0"/>
                </a:solidFill>
                <a:effectLst/>
                <a:uLnTx/>
                <a:uFillTx/>
                <a:latin typeface="メイリオ"/>
                <a:ea typeface="メイリオ"/>
                <a:cs typeface="メイリオ" pitchFamily="50" charset="-128"/>
              </a:rPr>
              <a:t>入金データ</a:t>
            </a:r>
          </a:p>
        </p:txBody>
      </p:sp>
      <p:pic>
        <p:nvPicPr>
          <p:cNvPr id="17" name="Picture 1"/>
          <p:cNvPicPr>
            <a:picLocks noChangeAspect="1" noChangeArrowheads="1"/>
          </p:cNvPicPr>
          <p:nvPr/>
        </p:nvPicPr>
        <p:blipFill>
          <a:blip r:embed="rId3" cstate="print"/>
          <a:srcRect/>
          <a:stretch>
            <a:fillRect/>
          </a:stretch>
        </p:blipFill>
        <p:spPr bwMode="auto">
          <a:xfrm>
            <a:off x="2632927" y="3297350"/>
            <a:ext cx="457200" cy="466725"/>
          </a:xfrm>
          <a:prstGeom prst="rect">
            <a:avLst/>
          </a:prstGeom>
          <a:noFill/>
          <a:ln w="9525">
            <a:noFill/>
            <a:miter lim="800000"/>
            <a:headEnd/>
            <a:tailEnd/>
          </a:ln>
        </p:spPr>
      </p:pic>
      <p:sp>
        <p:nvSpPr>
          <p:cNvPr id="18" name="AutoShape 93"/>
          <p:cNvSpPr>
            <a:spLocks noChangeArrowheads="1"/>
          </p:cNvSpPr>
          <p:nvPr/>
        </p:nvSpPr>
        <p:spPr bwMode="auto">
          <a:xfrm rot="16200000">
            <a:off x="3203848" y="3811963"/>
            <a:ext cx="432048" cy="36004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pic>
        <p:nvPicPr>
          <p:cNvPr id="19" name="図 18"/>
          <p:cNvPicPr>
            <a:picLocks noChangeAspect="1"/>
          </p:cNvPicPr>
          <p:nvPr/>
        </p:nvPicPr>
        <p:blipFill>
          <a:blip r:embed="rId4"/>
          <a:stretch>
            <a:fillRect/>
          </a:stretch>
        </p:blipFill>
        <p:spPr>
          <a:xfrm>
            <a:off x="3977228" y="2972301"/>
            <a:ext cx="2158685" cy="1022808"/>
          </a:xfrm>
          <a:prstGeom prst="rect">
            <a:avLst/>
          </a:prstGeom>
          <a:ln w="3175">
            <a:solidFill>
              <a:schemeClr val="tx1">
                <a:lumMod val="50000"/>
                <a:lumOff val="50000"/>
              </a:schemeClr>
            </a:solidFill>
          </a:ln>
        </p:spPr>
      </p:pic>
      <p:pic>
        <p:nvPicPr>
          <p:cNvPr id="20" name="図 19"/>
          <p:cNvPicPr>
            <a:picLocks noChangeAspect="1"/>
          </p:cNvPicPr>
          <p:nvPr/>
        </p:nvPicPr>
        <p:blipFill rotWithShape="1">
          <a:blip r:embed="rId5">
            <a:clrChange>
              <a:clrFrom>
                <a:srgbClr val="FFFFFF"/>
              </a:clrFrom>
              <a:clrTo>
                <a:srgbClr val="FFFFFF">
                  <a:alpha val="0"/>
                </a:srgbClr>
              </a:clrTo>
            </a:clrChange>
          </a:blip>
          <a:srcRect l="23027" r="21478" b="13683"/>
          <a:stretch/>
        </p:blipFill>
        <p:spPr>
          <a:xfrm>
            <a:off x="682570" y="3348363"/>
            <a:ext cx="2640872" cy="1489951"/>
          </a:xfrm>
          <a:prstGeom prst="rect">
            <a:avLst/>
          </a:prstGeom>
        </p:spPr>
      </p:pic>
      <p:sp>
        <p:nvSpPr>
          <p:cNvPr id="21" name="角丸四角形 20"/>
          <p:cNvSpPr/>
          <p:nvPr/>
        </p:nvSpPr>
        <p:spPr>
          <a:xfrm>
            <a:off x="1023358" y="3784755"/>
            <a:ext cx="1748235" cy="695282"/>
          </a:xfrm>
          <a:prstGeom prst="roundRect">
            <a:avLst/>
          </a:prstGeom>
          <a:solidFill>
            <a:srgbClr val="00B05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FFFFFF"/>
                </a:solidFill>
                <a:effectLst/>
                <a:uLnTx/>
                <a:uFillTx/>
                <a:latin typeface="メイリオ"/>
                <a:ea typeface="メイリオ"/>
                <a:cs typeface="メイリオ" pitchFamily="50" charset="-128"/>
              </a:rPr>
              <a:t>取引明細</a:t>
            </a:r>
            <a:endParaRPr kumimoji="0" lang="en-US" altLang="ja-JP" sz="1400" b="0" i="0" u="none" strike="noStrike" kern="0" cap="none" spc="0" normalizeH="0" baseline="0" noProof="0">
              <a:ln>
                <a:noFill/>
              </a:ln>
              <a:solidFill>
                <a:srgbClr val="FFFFFF"/>
              </a:solidFill>
              <a:effectLst/>
              <a:uLnTx/>
              <a:uFillTx/>
              <a:latin typeface="メイリオ"/>
              <a:ea typeface="メイリオ"/>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FFFFFF"/>
                </a:solidFill>
                <a:effectLst/>
                <a:uLnTx/>
                <a:uFillTx/>
                <a:latin typeface="メイリオ"/>
                <a:ea typeface="メイリオ"/>
                <a:cs typeface="メイリオ" pitchFamily="50" charset="-128"/>
              </a:rPr>
              <a:t>（入金データ）</a:t>
            </a:r>
            <a:endParaRPr kumimoji="0" lang="en-US" altLang="ja-JP" sz="1400" b="0" i="0" u="none" strike="noStrike" kern="0" cap="none" spc="0" normalizeH="0" baseline="0" noProof="0">
              <a:ln>
                <a:noFill/>
              </a:ln>
              <a:solidFill>
                <a:srgbClr val="FFFFFF"/>
              </a:solidFill>
              <a:effectLst/>
              <a:uLnTx/>
              <a:uFillTx/>
              <a:latin typeface="メイリオ"/>
              <a:ea typeface="メイリオ"/>
              <a:cs typeface="メイリオ" pitchFamily="50" charset="-128"/>
            </a:endParaRPr>
          </a:p>
        </p:txBody>
      </p:sp>
      <p:pic>
        <p:nvPicPr>
          <p:cNvPr id="22"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93230" y="2496144"/>
            <a:ext cx="457200" cy="466725"/>
          </a:xfrm>
          <a:prstGeom prst="rect">
            <a:avLst/>
          </a:prstGeom>
          <a:noFill/>
          <a:ln w="9525">
            <a:noFill/>
            <a:miter lim="800000"/>
            <a:headEnd/>
            <a:tailEnd/>
          </a:ln>
        </p:spPr>
      </p:pic>
      <p:sp>
        <p:nvSpPr>
          <p:cNvPr id="23" name="AutoShape 93"/>
          <p:cNvSpPr>
            <a:spLocks noChangeArrowheads="1"/>
          </p:cNvSpPr>
          <p:nvPr/>
        </p:nvSpPr>
        <p:spPr bwMode="auto">
          <a:xfrm rot="16200000">
            <a:off x="6475951" y="3800079"/>
            <a:ext cx="432048" cy="360040"/>
          </a:xfrm>
          <a:prstGeom prst="downArrow">
            <a:avLst>
              <a:gd name="adj1" fmla="val 50000"/>
              <a:gd name="adj2" fmla="val 49104"/>
            </a:avLst>
          </a:prstGeom>
          <a:solidFill>
            <a:srgbClr val="54C2F0"/>
          </a:solidFill>
          <a:ln w="25400" cap="flat" cmpd="sng" algn="ctr">
            <a:solidFill>
              <a:srgbClr val="54C2F0"/>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pic>
        <p:nvPicPr>
          <p:cNvPr id="24" name="図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000" y="2988000"/>
            <a:ext cx="2052442" cy="515696"/>
          </a:xfrm>
          <a:prstGeom prst="rect">
            <a:avLst/>
          </a:prstGeom>
        </p:spPr>
      </p:pic>
      <p:sp>
        <p:nvSpPr>
          <p:cNvPr id="25" name="正方形/長方形 24"/>
          <p:cNvSpPr/>
          <p:nvPr/>
        </p:nvSpPr>
        <p:spPr>
          <a:xfrm>
            <a:off x="5720683" y="3428851"/>
            <a:ext cx="410604" cy="175406"/>
          </a:xfrm>
          <a:prstGeom prst="rect">
            <a:avLst/>
          </a:prstGeom>
          <a:noFill/>
          <a:ln w="28575">
            <a:solidFill>
              <a:srgbClr val="EE84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Tree>
    <p:extLst>
      <p:ext uri="{BB962C8B-B14F-4D97-AF65-F5344CB8AC3E}">
        <p14:creationId xmlns:p14="http://schemas.microsoft.com/office/powerpoint/2010/main" val="14621278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78AE49ED-73EF-499C-8307-28EB0E7CF529}" type="slidenum">
              <a:rPr lang="ja-JP" altLang="en-US" smtClean="0"/>
              <a:pPr/>
              <a:t>102</a:t>
            </a:fld>
            <a:endParaRPr lang="ja-JP" altLang="en-US"/>
          </a:p>
        </p:txBody>
      </p:sp>
      <p:sp>
        <p:nvSpPr>
          <p:cNvPr id="5" name="タイトル 4"/>
          <p:cNvSpPr>
            <a:spLocks noGrp="1"/>
          </p:cNvSpPr>
          <p:nvPr>
            <p:ph type="title"/>
          </p:nvPr>
        </p:nvSpPr>
        <p:spPr/>
        <p:txBody>
          <a:bodyPr/>
          <a:lstStyle/>
          <a:p>
            <a:r>
              <a:rPr kumimoji="1" lang="en-US" altLang="ja-JP" sz="3200" b="0">
                <a:solidFill>
                  <a:schemeClr val="accent1"/>
                </a:solidFill>
              </a:rPr>
              <a:t>07</a:t>
            </a:r>
            <a:br>
              <a:rPr kumimoji="1" lang="en-US" altLang="ja-JP"/>
            </a:br>
            <a:r>
              <a:rPr lang="ja-JP" altLang="en-US"/>
              <a:t>固定資産管理</a:t>
            </a:r>
            <a:endParaRPr kumimoji="1" lang="ja-JP" altLang="en-US"/>
          </a:p>
        </p:txBody>
      </p:sp>
      <p:sp>
        <p:nvSpPr>
          <p:cNvPr id="2" name="フッター プレースホルダー 1"/>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7313998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en-US" altLang="ja-JP" dirty="0"/>
              <a:t>No.87</a:t>
            </a:r>
            <a:br>
              <a:rPr lang="en-US" altLang="ja-JP" sz="1800" dirty="0"/>
            </a:br>
            <a:r>
              <a:rPr lang="ja-JP" altLang="en-US" sz="1800" dirty="0"/>
              <a:t>固定資産管理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部門、場所、勘定別の固定資産管理ができる</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1" name="テキスト ボックス 10"/>
          <p:cNvSpPr txBox="1"/>
          <p:nvPr/>
        </p:nvSpPr>
        <p:spPr>
          <a:xfrm>
            <a:off x="288000" y="1885041"/>
            <a:ext cx="8892480" cy="430887"/>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a:solidFill>
                  <a:prstClr val="black">
                    <a:lumMod val="75000"/>
                    <a:lumOff val="25000"/>
                  </a:prstClr>
                </a:solidFill>
              </a:rPr>
              <a:t>○</a:t>
            </a: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部門、場所、勘定別の固定資産管理が可能です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77" name="スライド番号プレースホルダー 1"/>
          <p:cNvSpPr>
            <a:spLocks noGrp="1"/>
          </p:cNvSpPr>
          <p:nvPr>
            <p:ph type="sldNum" sz="quarter" idx="12"/>
          </p:nvPr>
        </p:nvSpPr>
        <p:spPr>
          <a:xfrm>
            <a:off x="8532000" y="4932000"/>
            <a:ext cx="360000" cy="135000"/>
          </a:xfrm>
        </p:spPr>
        <p:txBody>
          <a:bodyPr/>
          <a:lstStyle/>
          <a:p>
            <a:fld id="{78AE49ED-73EF-499C-8307-28EB0E7CF529}" type="slidenum">
              <a:rPr lang="ja-JP" altLang="en-US" smtClean="0"/>
              <a:pPr/>
              <a:t>103</a:t>
            </a:fld>
            <a:endParaRPr lang="ja-JP" altLang="en-US"/>
          </a:p>
        </p:txBody>
      </p:sp>
      <p:sp>
        <p:nvSpPr>
          <p:cNvPr id="78"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36" name="Picture 3"/>
          <p:cNvPicPr>
            <a:picLocks noChangeAspect="1" noChangeArrowheads="1"/>
          </p:cNvPicPr>
          <p:nvPr/>
        </p:nvPicPr>
        <p:blipFill>
          <a:blip r:embed="rId3" cstate="print"/>
          <a:srcRect/>
          <a:stretch>
            <a:fillRect/>
          </a:stretch>
        </p:blipFill>
        <p:spPr bwMode="auto">
          <a:xfrm>
            <a:off x="540000" y="2376000"/>
            <a:ext cx="2182847" cy="2520000"/>
          </a:xfrm>
          <a:prstGeom prst="rect">
            <a:avLst/>
          </a:prstGeom>
          <a:noFill/>
          <a:ln w="9525">
            <a:solidFill>
              <a:schemeClr val="bg1">
                <a:lumMod val="75000"/>
              </a:schemeClr>
            </a:solidFill>
            <a:miter lim="800000"/>
            <a:headEnd/>
            <a:tailEnd/>
          </a:ln>
        </p:spPr>
      </p:pic>
      <p:sp>
        <p:nvSpPr>
          <p:cNvPr id="37" name="角丸四角形 36"/>
          <p:cNvSpPr/>
          <p:nvPr/>
        </p:nvSpPr>
        <p:spPr>
          <a:xfrm>
            <a:off x="395536" y="2535746"/>
            <a:ext cx="2520000" cy="144000"/>
          </a:xfrm>
          <a:prstGeom prst="roundRect">
            <a:avLst/>
          </a:prstGeom>
          <a:noFill/>
          <a:ln w="25400" cap="flat" cmpd="sng" algn="ctr">
            <a:solidFill>
              <a:srgbClr val="EE846D"/>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38" name="角丸四角形 37"/>
          <p:cNvSpPr/>
          <p:nvPr/>
        </p:nvSpPr>
        <p:spPr>
          <a:xfrm>
            <a:off x="3456000" y="2520000"/>
            <a:ext cx="1584000" cy="252000"/>
          </a:xfrm>
          <a:prstGeom prst="roundRect">
            <a:avLst/>
          </a:prstGeom>
          <a:solidFill>
            <a:sysClr val="window" lastClr="FFFFFF"/>
          </a:solidFill>
          <a:ln w="25400" cap="flat" cmpd="sng" algn="ctr">
            <a:solidFill>
              <a:srgbClr val="EE846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Text" lastClr="000000">
                    <a:lumMod val="75000"/>
                    <a:lumOff val="25000"/>
                  </a:sysClr>
                </a:solidFill>
                <a:effectLst/>
                <a:uLnTx/>
                <a:uFillTx/>
                <a:latin typeface="メイリオ"/>
                <a:ea typeface="メイリオ"/>
                <a:cs typeface="+mn-cs"/>
              </a:rPr>
              <a:t>勘定科目を管理</a:t>
            </a:r>
          </a:p>
        </p:txBody>
      </p:sp>
      <p:sp>
        <p:nvSpPr>
          <p:cNvPr id="40" name="角丸四角形 39"/>
          <p:cNvSpPr/>
          <p:nvPr/>
        </p:nvSpPr>
        <p:spPr>
          <a:xfrm>
            <a:off x="395536" y="4119922"/>
            <a:ext cx="2520000" cy="144000"/>
          </a:xfrm>
          <a:prstGeom prst="roundRect">
            <a:avLst/>
          </a:prstGeom>
          <a:noFill/>
          <a:ln w="25400" cap="flat" cmpd="sng" algn="ctr">
            <a:solidFill>
              <a:srgbClr val="EE846D"/>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41" name="角丸四角形 40"/>
          <p:cNvSpPr/>
          <p:nvPr/>
        </p:nvSpPr>
        <p:spPr>
          <a:xfrm>
            <a:off x="3456000" y="4032000"/>
            <a:ext cx="1584000" cy="252000"/>
          </a:xfrm>
          <a:prstGeom prst="roundRect">
            <a:avLst/>
          </a:prstGeom>
          <a:solidFill>
            <a:sysClr val="window" lastClr="FFFFFF"/>
          </a:solidFill>
          <a:ln w="25400" cap="flat" cmpd="sng" algn="ctr">
            <a:solidFill>
              <a:srgbClr val="EE846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Text" lastClr="000000">
                    <a:lumMod val="75000"/>
                    <a:lumOff val="25000"/>
                  </a:sysClr>
                </a:solidFill>
                <a:effectLst/>
                <a:uLnTx/>
                <a:uFillTx/>
                <a:latin typeface="メイリオ"/>
                <a:ea typeface="メイリオ"/>
                <a:cs typeface="+mn-cs"/>
              </a:rPr>
              <a:t>部門を管理</a:t>
            </a:r>
          </a:p>
        </p:txBody>
      </p:sp>
      <p:sp>
        <p:nvSpPr>
          <p:cNvPr id="43" name="角丸四角形 42"/>
          <p:cNvSpPr/>
          <p:nvPr/>
        </p:nvSpPr>
        <p:spPr>
          <a:xfrm>
            <a:off x="395536" y="4299942"/>
            <a:ext cx="2520000" cy="144000"/>
          </a:xfrm>
          <a:prstGeom prst="roundRect">
            <a:avLst/>
          </a:prstGeom>
          <a:noFill/>
          <a:ln w="25400" cap="flat" cmpd="sng" algn="ctr">
            <a:solidFill>
              <a:srgbClr val="EE846D"/>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71" name="角丸四角形 70"/>
          <p:cNvSpPr/>
          <p:nvPr/>
        </p:nvSpPr>
        <p:spPr>
          <a:xfrm>
            <a:off x="3456000" y="4320000"/>
            <a:ext cx="1584000" cy="252000"/>
          </a:xfrm>
          <a:prstGeom prst="roundRect">
            <a:avLst/>
          </a:prstGeom>
          <a:solidFill>
            <a:sysClr val="window" lastClr="FFFFFF"/>
          </a:solidFill>
          <a:ln w="25400" cap="flat" cmpd="sng" algn="ctr">
            <a:solidFill>
              <a:srgbClr val="EE846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Text" lastClr="000000">
                    <a:lumMod val="75000"/>
                    <a:lumOff val="25000"/>
                  </a:sysClr>
                </a:solidFill>
                <a:effectLst/>
                <a:uLnTx/>
                <a:uFillTx/>
                <a:latin typeface="メイリオ"/>
                <a:ea typeface="メイリオ"/>
                <a:cs typeface="+mn-cs"/>
              </a:rPr>
              <a:t>場所を管理</a:t>
            </a:r>
          </a:p>
        </p:txBody>
      </p:sp>
      <p:sp>
        <p:nvSpPr>
          <p:cNvPr id="73" name="角丸四角形 72"/>
          <p:cNvSpPr/>
          <p:nvPr/>
        </p:nvSpPr>
        <p:spPr>
          <a:xfrm>
            <a:off x="395536" y="4623978"/>
            <a:ext cx="2520000" cy="144000"/>
          </a:xfrm>
          <a:prstGeom prst="roundRect">
            <a:avLst/>
          </a:prstGeom>
          <a:noFill/>
          <a:ln w="25400" cap="flat" cmpd="sng" algn="ctr">
            <a:solidFill>
              <a:srgbClr val="EE846D"/>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74" name="角丸四角形 73"/>
          <p:cNvSpPr/>
          <p:nvPr/>
        </p:nvSpPr>
        <p:spPr>
          <a:xfrm>
            <a:off x="3456000" y="4608000"/>
            <a:ext cx="1584000" cy="252000"/>
          </a:xfrm>
          <a:prstGeom prst="roundRect">
            <a:avLst/>
          </a:prstGeom>
          <a:solidFill>
            <a:sysClr val="window" lastClr="FFFFFF"/>
          </a:solidFill>
          <a:ln w="25400" cap="flat" cmpd="sng" algn="ctr">
            <a:solidFill>
              <a:srgbClr val="EE846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Text" lastClr="000000">
                    <a:lumMod val="75000"/>
                    <a:lumOff val="25000"/>
                  </a:sysClr>
                </a:solidFill>
                <a:effectLst/>
                <a:uLnTx/>
                <a:uFillTx/>
                <a:latin typeface="メイリオ"/>
                <a:ea typeface="メイリオ"/>
                <a:cs typeface="+mn-cs"/>
              </a:rPr>
              <a:t>申告先を管理</a:t>
            </a:r>
          </a:p>
        </p:txBody>
      </p:sp>
      <p:cxnSp>
        <p:nvCxnSpPr>
          <p:cNvPr id="4" name="直線コネクタ 3"/>
          <p:cNvCxnSpPr/>
          <p:nvPr/>
        </p:nvCxnSpPr>
        <p:spPr>
          <a:xfrm>
            <a:off x="2916000" y="2592000"/>
            <a:ext cx="504000" cy="0"/>
          </a:xfrm>
          <a:prstGeom prst="line">
            <a:avLst/>
          </a:prstGeom>
          <a:ln w="38100">
            <a:solidFill>
              <a:srgbClr val="EE846D"/>
            </a:solidFill>
            <a:prstDash val="sysDash"/>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2916000" y="4176000"/>
            <a:ext cx="504000" cy="0"/>
          </a:xfrm>
          <a:prstGeom prst="line">
            <a:avLst/>
          </a:prstGeom>
          <a:ln w="38100">
            <a:solidFill>
              <a:srgbClr val="EE846D"/>
            </a:solidFill>
            <a:prstDash val="sysDash"/>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a:off x="2916000" y="4356000"/>
            <a:ext cx="504000" cy="0"/>
          </a:xfrm>
          <a:prstGeom prst="line">
            <a:avLst/>
          </a:prstGeom>
          <a:ln w="38100">
            <a:solidFill>
              <a:srgbClr val="EE846D"/>
            </a:solidFill>
            <a:prstDash val="sysDash"/>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a:off x="2916000" y="4680000"/>
            <a:ext cx="504000" cy="0"/>
          </a:xfrm>
          <a:prstGeom prst="line">
            <a:avLst/>
          </a:prstGeom>
          <a:ln w="38100">
            <a:solidFill>
              <a:srgbClr val="EE846D"/>
            </a:solidFill>
            <a:prstDash val="sysDash"/>
          </a:ln>
        </p:spPr>
        <p:style>
          <a:lnRef idx="1">
            <a:schemeClr val="accent1"/>
          </a:lnRef>
          <a:fillRef idx="0">
            <a:schemeClr val="accent1"/>
          </a:fillRef>
          <a:effectRef idx="0">
            <a:schemeClr val="accent1"/>
          </a:effectRef>
          <a:fontRef idx="minor">
            <a:schemeClr val="tx1"/>
          </a:fontRef>
        </p:style>
      </p:cxnSp>
      <p:pic>
        <p:nvPicPr>
          <p:cNvPr id="81" name="Picture 4"/>
          <p:cNvPicPr>
            <a:picLocks noChangeAspect="1" noChangeArrowheads="1"/>
          </p:cNvPicPr>
          <p:nvPr/>
        </p:nvPicPr>
        <p:blipFill>
          <a:blip r:embed="rId4" cstate="print"/>
          <a:srcRect/>
          <a:stretch>
            <a:fillRect/>
          </a:stretch>
        </p:blipFill>
        <p:spPr bwMode="auto">
          <a:xfrm>
            <a:off x="4319972" y="2982654"/>
            <a:ext cx="4440113" cy="849238"/>
          </a:xfrm>
          <a:prstGeom prst="rect">
            <a:avLst/>
          </a:prstGeom>
          <a:noFill/>
          <a:ln w="9525">
            <a:solidFill>
              <a:schemeClr val="bg1">
                <a:lumMod val="75000"/>
              </a:schemeClr>
            </a:solidFill>
            <a:miter lim="800000"/>
            <a:headEnd/>
            <a:tailEnd/>
          </a:ln>
        </p:spPr>
      </p:pic>
      <p:sp>
        <p:nvSpPr>
          <p:cNvPr id="82" name="角丸四角形 81"/>
          <p:cNvSpPr/>
          <p:nvPr/>
        </p:nvSpPr>
        <p:spPr>
          <a:xfrm>
            <a:off x="4399980" y="3596697"/>
            <a:ext cx="4240472" cy="163186"/>
          </a:xfrm>
          <a:prstGeom prst="roundRect">
            <a:avLst/>
          </a:prstGeom>
          <a:noFill/>
          <a:ln w="25400" cap="flat" cmpd="sng" algn="ctr">
            <a:solidFill>
              <a:srgbClr val="EE846D"/>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83" name="角丸四角形 82"/>
          <p:cNvSpPr/>
          <p:nvPr/>
        </p:nvSpPr>
        <p:spPr>
          <a:xfrm>
            <a:off x="5544108" y="4011910"/>
            <a:ext cx="2628292" cy="648073"/>
          </a:xfrm>
          <a:prstGeom prst="roundRect">
            <a:avLst/>
          </a:prstGeom>
          <a:solidFill>
            <a:sysClr val="window" lastClr="FFFFFF"/>
          </a:solidFill>
          <a:ln w="25400" cap="flat" cmpd="sng" algn="ctr">
            <a:solidFill>
              <a:srgbClr val="EE846D"/>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Text" lastClr="000000">
                    <a:lumMod val="75000"/>
                    <a:lumOff val="25000"/>
                  </a:sysClr>
                </a:solidFill>
                <a:effectLst/>
                <a:uLnTx/>
                <a:uFillTx/>
                <a:latin typeface="メイリオ"/>
                <a:ea typeface="メイリオ"/>
                <a:cs typeface="+mn-cs"/>
              </a:rPr>
              <a:t>費用計上部門とは別に</a:t>
            </a:r>
            <a:endParaRPr kumimoji="0" lang="en-US" altLang="ja-JP" sz="1400" b="0" i="0" u="none" strike="noStrike" kern="0" cap="none" spc="0" normalizeH="0" baseline="0" noProof="0">
              <a:ln>
                <a:noFill/>
              </a:ln>
              <a:solidFill>
                <a:sysClr val="windowText" lastClr="000000">
                  <a:lumMod val="75000"/>
                  <a:lumOff val="25000"/>
                </a:sysClr>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Text" lastClr="000000">
                    <a:lumMod val="75000"/>
                    <a:lumOff val="25000"/>
                  </a:sysClr>
                </a:solidFill>
                <a:effectLst/>
                <a:uLnTx/>
                <a:uFillTx/>
                <a:latin typeface="メイリオ"/>
                <a:ea typeface="メイリオ"/>
                <a:cs typeface="+mn-cs"/>
              </a:rPr>
              <a:t>資産管理部門を管理可能</a:t>
            </a:r>
          </a:p>
        </p:txBody>
      </p:sp>
      <p:cxnSp>
        <p:nvCxnSpPr>
          <p:cNvPr id="84" name="直線コネクタ 83"/>
          <p:cNvCxnSpPr>
            <a:stCxn id="83" idx="3"/>
            <a:endCxn id="82" idx="3"/>
          </p:cNvCxnSpPr>
          <p:nvPr/>
        </p:nvCxnSpPr>
        <p:spPr>
          <a:xfrm flipV="1">
            <a:off x="8172400" y="3678290"/>
            <a:ext cx="468052" cy="657657"/>
          </a:xfrm>
          <a:prstGeom prst="line">
            <a:avLst/>
          </a:prstGeom>
          <a:noFill/>
          <a:ln w="28575" cap="flat" cmpd="sng" algn="ctr">
            <a:solidFill>
              <a:srgbClr val="EE846D"/>
            </a:solidFill>
            <a:prstDash val="sysDash"/>
          </a:ln>
          <a:effectLst/>
        </p:spPr>
      </p:cxnSp>
    </p:spTree>
    <p:extLst>
      <p:ext uri="{BB962C8B-B14F-4D97-AF65-F5344CB8AC3E}">
        <p14:creationId xmlns:p14="http://schemas.microsoft.com/office/powerpoint/2010/main" val="27644903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265327" y="2374887"/>
            <a:ext cx="5992590" cy="1358726"/>
          </a:xfrm>
          <a:prstGeom prst="rect">
            <a:avLst/>
          </a:prstGeom>
        </p:spPr>
      </p:pic>
      <p:sp>
        <p:nvSpPr>
          <p:cNvPr id="7" name="タイトル 6"/>
          <p:cNvSpPr>
            <a:spLocks noGrp="1"/>
          </p:cNvSpPr>
          <p:nvPr>
            <p:ph type="title"/>
          </p:nvPr>
        </p:nvSpPr>
        <p:spPr/>
        <p:txBody>
          <a:bodyPr/>
          <a:lstStyle/>
          <a:p>
            <a:r>
              <a:rPr lang="en-US" altLang="ja-JP" dirty="0"/>
              <a:t>No.88</a:t>
            </a:r>
            <a:br>
              <a:rPr lang="en-US" altLang="ja-JP" sz="1800" dirty="0"/>
            </a:br>
            <a:r>
              <a:rPr lang="ja-JP" altLang="en-US" sz="1800" dirty="0"/>
              <a:t>固定資産管理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資産や償却情報のデータや帳票を、任意の設定で出力</a:t>
            </a:r>
            <a:r>
              <a:rPr kumimoji="0" lang="en-US" altLang="ja-JP" sz="1400" kern="0">
                <a:solidFill>
                  <a:sysClr val="windowText" lastClr="000000">
                    <a:lumMod val="75000"/>
                    <a:lumOff val="25000"/>
                  </a:sysClr>
                </a:solidFill>
                <a:latin typeface="メイリオ" pitchFamily="50" charset="-128"/>
                <a:ea typeface="メイリオ" pitchFamily="50" charset="-128"/>
              </a:rPr>
              <a:t>/</a:t>
            </a:r>
            <a:r>
              <a:rPr kumimoji="0" lang="ja-JP" altLang="en-US" sz="1400" kern="0">
                <a:solidFill>
                  <a:sysClr val="windowText" lastClr="000000">
                    <a:lumMod val="75000"/>
                    <a:lumOff val="25000"/>
                  </a:sysClr>
                </a:solidFill>
                <a:latin typeface="メイリオ" pitchFamily="50" charset="-128"/>
                <a:ea typeface="メイリオ" pitchFamily="50" charset="-128"/>
              </a:rPr>
              <a:t>印刷できる</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1" name="テキスト ボックス 10"/>
          <p:cNvSpPr txBox="1"/>
          <p:nvPr/>
        </p:nvSpPr>
        <p:spPr>
          <a:xfrm>
            <a:off x="251520" y="1890576"/>
            <a:ext cx="8892480" cy="430887"/>
          </a:xfrm>
          <a:prstGeom prst="rect">
            <a:avLst/>
          </a:prstGeom>
        </p:spPr>
        <p:txBody>
          <a:bodyPr wrap="square" lIns="0" tIns="0" rIns="0" bIns="0" anchor="t">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a:solidFill>
                  <a:prstClr val="black">
                    <a:lumMod val="75000"/>
                    <a:lumOff val="25000"/>
                  </a:prstClr>
                </a:solidFill>
              </a:rPr>
              <a:t>○</a:t>
            </a:r>
          </a:p>
          <a:p>
            <a:pPr lvl="0">
              <a:spcBef>
                <a:spcPct val="0"/>
              </a:spcBef>
              <a:defRPr/>
            </a:pPr>
            <a:r>
              <a:rPr kumimoji="0" lang="en-US" altLang="ja-JP" sz="1400" kern="0" err="1">
                <a:latin typeface="メイリオ"/>
                <a:ea typeface="メイリオ"/>
              </a:rPr>
              <a:t>Excelレポート</a:t>
            </a:r>
            <a:r>
              <a:rPr kumimoji="0" lang="ja-JP" altLang="en-US" sz="1400" kern="0">
                <a:latin typeface="メイリオ"/>
                <a:ea typeface="メイリオ"/>
              </a:rPr>
              <a:t>機能にて、任意の設定でデータや帳票を出力</a:t>
            </a:r>
            <a:r>
              <a:rPr kumimoji="0" lang="en-US" altLang="ja-JP" sz="1400" kern="0">
                <a:latin typeface="メイリオ"/>
                <a:ea typeface="メイリオ"/>
              </a:rPr>
              <a:t>/</a:t>
            </a:r>
            <a:r>
              <a:rPr kumimoji="0" lang="ja-JP" altLang="en-US" sz="1400" kern="0">
                <a:latin typeface="メイリオ"/>
                <a:ea typeface="メイリオ"/>
              </a:rPr>
              <a:t>印刷することが可能です</a:t>
            </a:r>
            <a:endParaRPr kumimoji="0" lang="en-US" altLang="ja-JP" sz="1400" kern="0">
              <a:latin typeface="メイリオ"/>
              <a:ea typeface="メイリオ"/>
            </a:endParaRPr>
          </a:p>
        </p:txBody>
      </p:sp>
      <p:sp>
        <p:nvSpPr>
          <p:cNvPr id="77" name="スライド番号プレースホルダー 1"/>
          <p:cNvSpPr>
            <a:spLocks noGrp="1"/>
          </p:cNvSpPr>
          <p:nvPr>
            <p:ph type="sldNum" sz="quarter" idx="12"/>
          </p:nvPr>
        </p:nvSpPr>
        <p:spPr>
          <a:xfrm>
            <a:off x="8532000" y="4932000"/>
            <a:ext cx="360000" cy="135000"/>
          </a:xfrm>
        </p:spPr>
        <p:txBody>
          <a:bodyPr/>
          <a:lstStyle/>
          <a:p>
            <a:fld id="{78AE49ED-73EF-499C-8307-28EB0E7CF529}" type="slidenum">
              <a:rPr lang="ja-JP" altLang="en-US" smtClean="0"/>
              <a:pPr/>
              <a:t>104</a:t>
            </a:fld>
            <a:endParaRPr lang="ja-JP" altLang="en-US"/>
          </a:p>
        </p:txBody>
      </p:sp>
      <p:sp>
        <p:nvSpPr>
          <p:cNvPr id="78"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3" name="角丸四角形 12"/>
          <p:cNvSpPr/>
          <p:nvPr/>
        </p:nvSpPr>
        <p:spPr>
          <a:xfrm>
            <a:off x="6768000" y="2340000"/>
            <a:ext cx="2232000" cy="468000"/>
          </a:xfrm>
          <a:prstGeom prst="roundRect">
            <a:avLst>
              <a:gd name="adj" fmla="val 8855"/>
            </a:avLst>
          </a:prstGeom>
          <a:solidFill>
            <a:srgbClr val="00AEEB"/>
          </a:solidFill>
          <a:ln w="25400" cap="flat" cmpd="sng" algn="ctr">
            <a:solidFill>
              <a:srgbClr val="00AEEB">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a:ln>
                  <a:noFill/>
                </a:ln>
                <a:solidFill>
                  <a:sysClr val="window" lastClr="FFFFFF"/>
                </a:solidFill>
                <a:effectLst/>
                <a:uLnTx/>
                <a:uFillTx/>
                <a:latin typeface="メイリオ"/>
                <a:ea typeface="メイリオ"/>
                <a:cs typeface="+mn-cs"/>
              </a:rPr>
              <a:t>帳票テンプレートを編集</a:t>
            </a:r>
            <a:endParaRPr kumimoji="1" lang="en-US" altLang="ja-JP" sz="1200" b="0" i="0" u="none" strike="noStrike" kern="0" cap="none" spc="0" normalizeH="0" baseline="0" noProof="0">
              <a:ln>
                <a:noFill/>
              </a:ln>
              <a:solidFill>
                <a:sysClr val="window" lastClr="FFFFFF"/>
              </a:solidFill>
              <a:effectLst/>
              <a:uLnTx/>
              <a:uFillTx/>
              <a:latin typeface="メイリオ"/>
              <a:ea typeface="メイリオ"/>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a:ln>
                  <a:noFill/>
                </a:ln>
                <a:solidFill>
                  <a:sysClr val="window" lastClr="FFFFFF"/>
                </a:solidFill>
                <a:effectLst/>
                <a:uLnTx/>
                <a:uFillTx/>
                <a:latin typeface="メイリオ"/>
                <a:ea typeface="メイリオ"/>
                <a:cs typeface="+mn-cs"/>
              </a:rPr>
              <a:t>（</a:t>
            </a:r>
            <a:r>
              <a:rPr kumimoji="0" lang="en-US" altLang="ja-JP" sz="1050" b="0" i="0" u="none" strike="noStrike" kern="0" cap="none" spc="0" normalizeH="0" baseline="0" noProof="0" err="1">
                <a:ln>
                  <a:noFill/>
                </a:ln>
                <a:solidFill>
                  <a:sysClr val="window" lastClr="FFFFFF"/>
                </a:solidFill>
                <a:effectLst/>
                <a:uLnTx/>
                <a:uFillTx/>
                <a:latin typeface="メイリオ"/>
                <a:ea typeface="メイリオ"/>
                <a:cs typeface="+mn-cs"/>
              </a:rPr>
              <a:t>SuperStream</a:t>
            </a:r>
            <a:r>
              <a:rPr kumimoji="0" lang="en-US" altLang="ja-JP" sz="1050" b="0" i="0" u="none" strike="noStrike" kern="0" cap="none" spc="0" normalizeH="0" baseline="0" noProof="0">
                <a:ln>
                  <a:noFill/>
                </a:ln>
                <a:solidFill>
                  <a:sysClr val="window" lastClr="FFFFFF"/>
                </a:solidFill>
                <a:effectLst/>
                <a:uLnTx/>
                <a:uFillTx/>
                <a:latin typeface="メイリオ"/>
                <a:ea typeface="メイリオ"/>
                <a:cs typeface="+mn-cs"/>
              </a:rPr>
              <a:t>-NX</a:t>
            </a:r>
            <a:r>
              <a:rPr kumimoji="0" lang="ja-JP" altLang="en-US" sz="1050" b="0" i="0" u="none" strike="noStrike" kern="0" cap="none" spc="0" normalizeH="0" baseline="0" noProof="0">
                <a:ln>
                  <a:noFill/>
                </a:ln>
                <a:solidFill>
                  <a:sysClr val="window" lastClr="FFFFFF"/>
                </a:solidFill>
                <a:effectLst/>
                <a:uLnTx/>
                <a:uFillTx/>
                <a:latin typeface="メイリオ"/>
                <a:ea typeface="メイリオ"/>
                <a:cs typeface="+mn-cs"/>
              </a:rPr>
              <a:t>より出力）</a:t>
            </a:r>
            <a:endParaRPr kumimoji="1" lang="ja-JP" altLang="en-US" sz="1050" b="0" i="0" u="none" strike="noStrike" kern="0" cap="none" spc="0" normalizeH="0" baseline="0" noProof="0">
              <a:ln>
                <a:noFill/>
              </a:ln>
              <a:solidFill>
                <a:sysClr val="window" lastClr="FFFFFF"/>
              </a:solidFill>
              <a:effectLst/>
              <a:uLnTx/>
              <a:uFillTx/>
              <a:latin typeface="メイリオ"/>
              <a:ea typeface="メイリオ"/>
              <a:cs typeface="+mn-cs"/>
            </a:endParaRPr>
          </a:p>
        </p:txBody>
      </p:sp>
      <p:grpSp>
        <p:nvGrpSpPr>
          <p:cNvPr id="14" name="グループ化 61"/>
          <p:cNvGrpSpPr/>
          <p:nvPr/>
        </p:nvGrpSpPr>
        <p:grpSpPr>
          <a:xfrm>
            <a:off x="6084168" y="2304000"/>
            <a:ext cx="756084" cy="720080"/>
            <a:chOff x="-27428" y="3027449"/>
            <a:chExt cx="897627" cy="876432"/>
          </a:xfrm>
        </p:grpSpPr>
        <p:sp>
          <p:nvSpPr>
            <p:cNvPr id="15" name="正方形/長方形 14"/>
            <p:cNvSpPr/>
            <p:nvPr/>
          </p:nvSpPr>
          <p:spPr>
            <a:xfrm>
              <a:off x="178846" y="3435846"/>
              <a:ext cx="432714" cy="18553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pic>
          <p:nvPicPr>
            <p:cNvPr id="16" name="図 1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28" y="3027449"/>
              <a:ext cx="897627" cy="8764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グループ化 1"/>
          <p:cNvGrpSpPr/>
          <p:nvPr/>
        </p:nvGrpSpPr>
        <p:grpSpPr>
          <a:xfrm>
            <a:off x="5742130" y="3024080"/>
            <a:ext cx="2196244" cy="396044"/>
            <a:chOff x="6300192" y="3537012"/>
            <a:chExt cx="2196244" cy="396044"/>
          </a:xfrm>
        </p:grpSpPr>
        <p:sp>
          <p:nvSpPr>
            <p:cNvPr id="17" name="円形吹き出し 16"/>
            <p:cNvSpPr/>
            <p:nvPr/>
          </p:nvSpPr>
          <p:spPr>
            <a:xfrm>
              <a:off x="6300192" y="3537012"/>
              <a:ext cx="2196244" cy="396044"/>
            </a:xfrm>
            <a:prstGeom prst="wedgeEllipseCallout">
              <a:avLst>
                <a:gd name="adj1" fmla="val -54896"/>
                <a:gd name="adj2" fmla="val 45873"/>
              </a:avLst>
            </a:prstGeom>
            <a:solidFill>
              <a:sysClr val="window" lastClr="FFFFFF"/>
            </a:solidFill>
            <a:ln w="25400" cap="flat" cmpd="sng" algn="ctr">
              <a:solidFill>
                <a:srgbClr val="00AEEB"/>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18" name="正方形/長方形 17"/>
            <p:cNvSpPr/>
            <p:nvPr/>
          </p:nvSpPr>
          <p:spPr>
            <a:xfrm>
              <a:off x="6516214" y="3609020"/>
              <a:ext cx="1764197"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独自の注意書きを追記</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grpSp>
      <p:pic>
        <p:nvPicPr>
          <p:cNvPr id="19" name="図 18"/>
          <p:cNvPicPr>
            <a:picLocks noChangeAspect="1"/>
          </p:cNvPicPr>
          <p:nvPr/>
        </p:nvPicPr>
        <p:blipFill>
          <a:blip r:embed="rId5" cstate="print"/>
          <a:stretch>
            <a:fillRect/>
          </a:stretch>
        </p:blipFill>
        <p:spPr>
          <a:xfrm>
            <a:off x="4180618" y="4399587"/>
            <a:ext cx="711608" cy="519586"/>
          </a:xfrm>
          <a:prstGeom prst="rect">
            <a:avLst/>
          </a:prstGeom>
        </p:spPr>
      </p:pic>
      <p:sp>
        <p:nvSpPr>
          <p:cNvPr id="20" name="下矢印 19"/>
          <p:cNvSpPr/>
          <p:nvPr/>
        </p:nvSpPr>
        <p:spPr>
          <a:xfrm>
            <a:off x="2142183" y="3852000"/>
            <a:ext cx="527174" cy="396044"/>
          </a:xfrm>
          <a:prstGeom prst="downArrow">
            <a:avLst/>
          </a:prstGeom>
          <a:solidFill>
            <a:srgbClr val="00AEEB"/>
          </a:solidFill>
          <a:ln w="25400" cap="flat" cmpd="sng" algn="ctr">
            <a:solidFill>
              <a:srgbClr val="00AEE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21" name="下矢印 20"/>
          <p:cNvSpPr/>
          <p:nvPr/>
        </p:nvSpPr>
        <p:spPr>
          <a:xfrm>
            <a:off x="3887924" y="3852000"/>
            <a:ext cx="527174" cy="396044"/>
          </a:xfrm>
          <a:prstGeom prst="downArrow">
            <a:avLst/>
          </a:prstGeom>
          <a:solidFill>
            <a:srgbClr val="00AEEB"/>
          </a:solidFill>
          <a:ln w="25400" cap="flat" cmpd="sng" algn="ctr">
            <a:solidFill>
              <a:srgbClr val="00AEE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pic>
        <p:nvPicPr>
          <p:cNvPr id="22" name="図 21"/>
          <p:cNvPicPr>
            <a:picLocks noChangeAspect="1"/>
          </p:cNvPicPr>
          <p:nvPr/>
        </p:nvPicPr>
        <p:blipFill>
          <a:blip r:embed="rId6" cstate="print"/>
          <a:stretch>
            <a:fillRect/>
          </a:stretch>
        </p:blipFill>
        <p:spPr>
          <a:xfrm>
            <a:off x="2421371" y="4349529"/>
            <a:ext cx="697582" cy="612423"/>
          </a:xfrm>
          <a:prstGeom prst="rect">
            <a:avLst/>
          </a:prstGeom>
        </p:spPr>
      </p:pic>
      <p:grpSp>
        <p:nvGrpSpPr>
          <p:cNvPr id="23" name="グループ化 58"/>
          <p:cNvGrpSpPr/>
          <p:nvPr/>
        </p:nvGrpSpPr>
        <p:grpSpPr>
          <a:xfrm>
            <a:off x="1714797" y="4277876"/>
            <a:ext cx="734187" cy="696622"/>
            <a:chOff x="-27428" y="3027449"/>
            <a:chExt cx="897627" cy="876432"/>
          </a:xfrm>
        </p:grpSpPr>
        <p:sp>
          <p:nvSpPr>
            <p:cNvPr id="24" name="正方形/長方形 23"/>
            <p:cNvSpPr/>
            <p:nvPr/>
          </p:nvSpPr>
          <p:spPr>
            <a:xfrm>
              <a:off x="178846" y="3435846"/>
              <a:ext cx="432714" cy="18553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pic>
          <p:nvPicPr>
            <p:cNvPr id="25" name="図 24"/>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28" y="3027449"/>
              <a:ext cx="897627" cy="8764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グループ化 65"/>
          <p:cNvGrpSpPr/>
          <p:nvPr/>
        </p:nvGrpSpPr>
        <p:grpSpPr>
          <a:xfrm>
            <a:off x="3478993" y="4292410"/>
            <a:ext cx="737630" cy="705546"/>
            <a:chOff x="1957688" y="2949171"/>
            <a:chExt cx="912465" cy="887029"/>
          </a:xfrm>
        </p:grpSpPr>
        <p:sp>
          <p:nvSpPr>
            <p:cNvPr id="27" name="正方形/長方形 26"/>
            <p:cNvSpPr/>
            <p:nvPr/>
          </p:nvSpPr>
          <p:spPr>
            <a:xfrm>
              <a:off x="2123728" y="3329138"/>
              <a:ext cx="576064" cy="225230"/>
            </a:xfrm>
            <a:prstGeom prst="rect">
              <a:avLst/>
            </a:prstGeom>
            <a:solidFill>
              <a:sysClr val="window" lastClr="FFFFFF"/>
            </a:solidFill>
            <a:ln w="25400" cap="flat" cmpd="sng" algn="ctr">
              <a:solidFill>
                <a:srgbClr val="F9BE00">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pic>
          <p:nvPicPr>
            <p:cNvPr id="28" name="図 27"/>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7688" y="2949171"/>
              <a:ext cx="912465" cy="887029"/>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テキスト ボックス 28"/>
          <p:cNvSpPr txBox="1"/>
          <p:nvPr/>
        </p:nvSpPr>
        <p:spPr>
          <a:xfrm>
            <a:off x="5040000" y="4032000"/>
            <a:ext cx="3960000" cy="900000"/>
          </a:xfrm>
          <a:prstGeom prst="rect">
            <a:avLst/>
          </a:prstGeom>
        </p:spPr>
        <p:txBody>
          <a:bodyPr wrap="none" lIns="0" tIns="0" rIns="0" bIns="0" rtlCol="0" anchor="t" anchorCtr="0">
            <a:no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C00000"/>
                </a:solidFill>
                <a:effectLst/>
                <a:uLnTx/>
                <a:uFillTx/>
                <a:latin typeface="メイリオ" panose="020B0604030504040204" pitchFamily="50" charset="-128"/>
                <a:ea typeface="メイリオ" panose="020B0604030504040204" pitchFamily="50" charset="-128"/>
                <a:cs typeface="+mn-cs"/>
              </a:rPr>
              <a:t>帳票レイアウトをユーザ任意に</a:t>
            </a:r>
            <a:r>
              <a:rPr kumimoji="1" lang="en-US" altLang="ja-JP" sz="1200" b="1" i="0" u="none" strike="noStrike" kern="1200" cap="none" spc="0" normalizeH="0" baseline="0" noProof="0">
                <a:ln>
                  <a:noFill/>
                </a:ln>
                <a:solidFill>
                  <a:srgbClr val="C00000"/>
                </a:solidFill>
                <a:effectLst/>
                <a:uLnTx/>
                <a:uFillTx/>
                <a:latin typeface="メイリオ" panose="020B0604030504040204" pitchFamily="50" charset="-128"/>
                <a:ea typeface="メイリオ" panose="020B0604030504040204" pitchFamily="50" charset="-128"/>
                <a:cs typeface="+mn-cs"/>
              </a:rPr>
              <a:t>Excel</a:t>
            </a:r>
            <a:r>
              <a:rPr kumimoji="1" lang="ja-JP" altLang="en-US" sz="1200" b="1" i="0" u="none" strike="noStrike" kern="1200" cap="none" spc="0" normalizeH="0" baseline="0" noProof="0">
                <a:ln>
                  <a:noFill/>
                </a:ln>
                <a:solidFill>
                  <a:srgbClr val="C00000"/>
                </a:solidFill>
                <a:effectLst/>
                <a:uLnTx/>
                <a:uFillTx/>
                <a:latin typeface="メイリオ" panose="020B0604030504040204" pitchFamily="50" charset="-128"/>
                <a:ea typeface="メイリオ" panose="020B0604030504040204" pitchFamily="50" charset="-128"/>
                <a:cs typeface="+mn-cs"/>
              </a:rPr>
              <a:t>で設計</a:t>
            </a:r>
            <a:endParaRPr kumimoji="1" lang="en-US" altLang="ja-JP" sz="1200" b="1" i="0" u="none" strike="noStrike" kern="1200" cap="none" spc="0" normalizeH="0" baseline="0" noProof="0">
              <a:ln>
                <a:noFill/>
              </a:ln>
              <a:solidFill>
                <a:srgbClr val="C00000"/>
              </a:solidFill>
              <a:effectLst/>
              <a:uLnTx/>
              <a:uFillTx/>
              <a:latin typeface="メイリオ" panose="020B0604030504040204" pitchFamily="50" charset="-128"/>
              <a:ea typeface="メイリオ" panose="020B0604030504040204" pitchFamily="50" charset="-128"/>
              <a:cs typeface="+mn-cs"/>
            </a:endParaRPr>
          </a:p>
          <a:p>
            <a:pPr marL="285750" marR="0" lvl="0" indent="-285750" algn="l" defTabSz="914400" rtl="0" eaLnBrk="1" fontAlgn="auto" latinLnBrk="0" hangingPunct="1">
              <a:lnSpc>
                <a:spcPts val="1400"/>
              </a:lnSpc>
              <a:spcBef>
                <a:spcPts val="0"/>
              </a:spcBef>
              <a:spcAft>
                <a:spcPts val="0"/>
              </a:spcAft>
              <a:buClr>
                <a:srgbClr val="C00000"/>
              </a:buClr>
              <a:buSzPct val="80000"/>
              <a:buFont typeface="Wingdings" panose="05000000000000000000" pitchFamily="2" charset="2"/>
              <a:buChar char="n"/>
              <a:tabLst/>
              <a:defRPr/>
            </a:pP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汎用帳票として、ユーザ自らが</a:t>
            </a:r>
            <a:r>
              <a:rPr kumimoji="1" lang="en-US" altLang="ja-JP"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Excel</a:t>
            </a: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で</a:t>
            </a:r>
            <a:endParaRPr kumimoji="1" lang="en-US" altLang="ja-JP"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285750" marR="0" lvl="0" indent="-285750" algn="l" defTabSz="914400" rtl="0" eaLnBrk="1" fontAlgn="auto" latinLnBrk="0" hangingPunct="1">
              <a:lnSpc>
                <a:spcPts val="1400"/>
              </a:lnSpc>
              <a:spcBef>
                <a:spcPts val="0"/>
              </a:spcBef>
              <a:spcAft>
                <a:spcPts val="0"/>
              </a:spcAft>
              <a:buClr>
                <a:srgbClr val="C00000"/>
              </a:buClr>
              <a:buSzPct val="80000"/>
              <a:buFontTx/>
              <a:buNone/>
              <a:tabLst/>
              <a:defRPr/>
            </a:pPr>
            <a:r>
              <a:rPr kumimoji="1" lang="en-US" altLang="ja-JP"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帳票テンプレートを設計</a:t>
            </a:r>
            <a:endParaRPr kumimoji="1" lang="en-US" altLang="ja-JP"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ts val="1400"/>
              </a:lnSpc>
              <a:spcBef>
                <a:spcPts val="0"/>
              </a:spcBef>
              <a:spcAft>
                <a:spcPts val="0"/>
              </a:spcAft>
              <a:buClr>
                <a:srgbClr val="C00000"/>
              </a:buClr>
              <a:buSzPct val="80000"/>
              <a:buFontTx/>
              <a:buNone/>
              <a:tabLst/>
              <a:defRPr/>
            </a:pP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（色、罫線、フォント、書式設定などを定義）</a:t>
            </a:r>
            <a:endParaRPr kumimoji="1" lang="en-US" altLang="ja-JP"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285750" marR="0" lvl="0" indent="-285750" algn="l" defTabSz="914400" rtl="0" eaLnBrk="1" fontAlgn="auto" latinLnBrk="0" hangingPunct="1">
              <a:lnSpc>
                <a:spcPts val="1400"/>
              </a:lnSpc>
              <a:spcBef>
                <a:spcPts val="0"/>
              </a:spcBef>
              <a:spcAft>
                <a:spcPts val="0"/>
              </a:spcAft>
              <a:buClr>
                <a:srgbClr val="C00000"/>
              </a:buClr>
              <a:buSzPct val="80000"/>
              <a:buFont typeface="Wingdings" panose="05000000000000000000" pitchFamily="2" charset="2"/>
              <a:buChar char="n"/>
              <a:tabLst/>
              <a:defRPr/>
            </a:pP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テンプレートファイルをもとに</a:t>
            </a:r>
            <a:r>
              <a:rPr kumimoji="1" lang="en-US" altLang="ja-JP"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Excel</a:t>
            </a: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PDF</a:t>
            </a: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へ出力</a:t>
            </a:r>
          </a:p>
        </p:txBody>
      </p:sp>
    </p:spTree>
    <p:extLst>
      <p:ext uri="{BB962C8B-B14F-4D97-AF65-F5344CB8AC3E}">
        <p14:creationId xmlns:p14="http://schemas.microsoft.com/office/powerpoint/2010/main" val="38202226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en-US" altLang="ja-JP" dirty="0"/>
              <a:t>No.89</a:t>
            </a:r>
            <a:br>
              <a:rPr lang="en-US" altLang="ja-JP" sz="1800" dirty="0"/>
            </a:br>
            <a:r>
              <a:rPr lang="ja-JP" altLang="en-US" sz="1800" dirty="0"/>
              <a:t>固定資産管理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資産情報とその減価償却費に任意の管理情報を付与できる</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a:solidFill>
                  <a:prstClr val="black">
                    <a:lumMod val="75000"/>
                    <a:lumOff val="25000"/>
                  </a:prstClr>
                </a:solidFill>
              </a:rPr>
              <a:t>○</a:t>
            </a:r>
          </a:p>
          <a:p>
            <a:pPr lvl="0">
              <a:spcBef>
                <a:spcPct val="0"/>
              </a:spcBef>
              <a:defRPr/>
            </a:pPr>
            <a:r>
              <a:rPr kumimoji="0" lang="en-US" altLang="ja-JP" sz="1400" kern="0">
                <a:solidFill>
                  <a:sysClr val="windowText" lastClr="000000">
                    <a:lumMod val="75000"/>
                    <a:lumOff val="25000"/>
                  </a:sysClr>
                </a:solidFill>
                <a:latin typeface="メイリオ" pitchFamily="50" charset="-128"/>
                <a:ea typeface="メイリオ" pitchFamily="50" charset="-128"/>
              </a:rPr>
              <a:t>FA</a:t>
            </a:r>
            <a:r>
              <a:rPr kumimoji="0" lang="ja-JP" altLang="en-US" sz="1400" kern="0">
                <a:solidFill>
                  <a:sysClr val="windowText" lastClr="000000">
                    <a:lumMod val="75000"/>
                    <a:lumOff val="25000"/>
                  </a:sysClr>
                </a:solidFill>
                <a:latin typeface="メイリオ" pitchFamily="50" charset="-128"/>
                <a:ea typeface="メイリオ" pitchFamily="50" charset="-128"/>
              </a:rPr>
              <a:t>機能コードを活用し、各固定資産に任意の管理情報を付与することが可能です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77" name="スライド番号プレースホルダー 1"/>
          <p:cNvSpPr>
            <a:spLocks noGrp="1"/>
          </p:cNvSpPr>
          <p:nvPr>
            <p:ph type="sldNum" sz="quarter" idx="12"/>
          </p:nvPr>
        </p:nvSpPr>
        <p:spPr>
          <a:xfrm>
            <a:off x="8532000" y="4932000"/>
            <a:ext cx="360000" cy="135000"/>
          </a:xfrm>
        </p:spPr>
        <p:txBody>
          <a:bodyPr/>
          <a:lstStyle/>
          <a:p>
            <a:fld id="{78AE49ED-73EF-499C-8307-28EB0E7CF529}" type="slidenum">
              <a:rPr lang="ja-JP" altLang="en-US" smtClean="0"/>
              <a:pPr/>
              <a:t>105</a:t>
            </a:fld>
            <a:endParaRPr lang="ja-JP" altLang="en-US"/>
          </a:p>
        </p:txBody>
      </p:sp>
      <p:sp>
        <p:nvSpPr>
          <p:cNvPr id="78"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3" name="テキスト ボックス 12"/>
          <p:cNvSpPr txBox="1"/>
          <p:nvPr/>
        </p:nvSpPr>
        <p:spPr>
          <a:xfrm>
            <a:off x="1421006" y="2357163"/>
            <a:ext cx="2088232"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5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ja-JP" altLang="en-US" sz="1050" i="0" u="none" strike="noStrike" kern="0" cap="none" spc="0" normalizeH="0" baseline="0" noProof="0">
                <a:ln>
                  <a:noFill/>
                </a:ln>
                <a:solidFill>
                  <a:sysClr val="windowText" lastClr="000000"/>
                </a:solidFill>
                <a:effectLst/>
                <a:uLnTx/>
                <a:uFillTx/>
                <a:latin typeface="メイリオ"/>
                <a:ea typeface="メイリオ"/>
                <a:cs typeface="+mn-cs"/>
              </a:rPr>
              <a:t>固定資産入力画面</a:t>
            </a:r>
            <a:r>
              <a:rPr kumimoji="0" lang="en-US" altLang="ja-JP" sz="1050" i="0" u="none" strike="noStrike" kern="0" cap="none" spc="0" normalizeH="0" baseline="0" noProof="0">
                <a:ln>
                  <a:noFill/>
                </a:ln>
                <a:solidFill>
                  <a:sysClr val="windowText" lastClr="000000"/>
                </a:solidFill>
                <a:effectLst/>
                <a:uLnTx/>
                <a:uFillTx/>
                <a:latin typeface="メイリオ"/>
                <a:ea typeface="メイリオ"/>
                <a:cs typeface="+mn-cs"/>
              </a:rPr>
              <a:t>】</a:t>
            </a:r>
            <a:endParaRPr kumimoji="1" lang="ja-JP" altLang="en-US" sz="105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4" name="テキスト ボックス 13"/>
          <p:cNvSpPr txBox="1"/>
          <p:nvPr/>
        </p:nvSpPr>
        <p:spPr>
          <a:xfrm>
            <a:off x="5795267" y="2363808"/>
            <a:ext cx="2088232"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5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ja-JP" altLang="en-US" sz="1050" i="0" u="none" strike="noStrike" kern="0" cap="none" spc="0" normalizeH="0" baseline="0" noProof="0">
                <a:ln>
                  <a:noFill/>
                </a:ln>
                <a:solidFill>
                  <a:sysClr val="windowText" lastClr="000000"/>
                </a:solidFill>
                <a:effectLst/>
                <a:uLnTx/>
                <a:uFillTx/>
                <a:latin typeface="メイリオ"/>
                <a:ea typeface="メイリオ"/>
                <a:cs typeface="+mn-cs"/>
              </a:rPr>
              <a:t>固定資産台帳画面</a:t>
            </a:r>
            <a:r>
              <a:rPr kumimoji="0" lang="en-US" altLang="ja-JP" sz="1050" i="0" u="none" strike="noStrike" kern="0" cap="none" spc="0" normalizeH="0" baseline="0" noProof="0">
                <a:ln>
                  <a:noFill/>
                </a:ln>
                <a:solidFill>
                  <a:sysClr val="windowText" lastClr="000000"/>
                </a:solidFill>
                <a:effectLst/>
                <a:uLnTx/>
                <a:uFillTx/>
                <a:latin typeface="メイリオ"/>
                <a:ea typeface="メイリオ"/>
                <a:cs typeface="+mn-cs"/>
              </a:rPr>
              <a:t>】</a:t>
            </a:r>
            <a:endParaRPr kumimoji="1" lang="ja-JP" altLang="en-US" sz="1050" i="0" u="none" strike="noStrike" kern="0" cap="none" spc="0" normalizeH="0" baseline="0" noProof="0">
              <a:ln>
                <a:noFill/>
              </a:ln>
              <a:solidFill>
                <a:sysClr val="windowText" lastClr="000000"/>
              </a:solidFill>
              <a:effectLst/>
              <a:uLnTx/>
              <a:uFillTx/>
              <a:latin typeface="メイリオ"/>
              <a:ea typeface="メイリオ"/>
              <a:cs typeface="+mn-cs"/>
            </a:endParaRPr>
          </a:p>
        </p:txBody>
      </p:sp>
      <p:pic>
        <p:nvPicPr>
          <p:cNvPr id="12" name="Picture 3"/>
          <p:cNvPicPr>
            <a:picLocks noChangeAspect="1" noChangeArrowheads="1"/>
          </p:cNvPicPr>
          <p:nvPr/>
        </p:nvPicPr>
        <p:blipFill>
          <a:blip r:embed="rId3" cstate="print"/>
          <a:srcRect/>
          <a:stretch>
            <a:fillRect/>
          </a:stretch>
        </p:blipFill>
        <p:spPr bwMode="auto">
          <a:xfrm>
            <a:off x="4535996" y="2556000"/>
            <a:ext cx="4320479" cy="523875"/>
          </a:xfrm>
          <a:prstGeom prst="rect">
            <a:avLst/>
          </a:prstGeom>
          <a:noFill/>
          <a:ln w="9525">
            <a:solidFill>
              <a:schemeClr val="bg1">
                <a:lumMod val="75000"/>
              </a:schemeClr>
            </a:solidFill>
            <a:miter lim="800000"/>
            <a:headEnd/>
            <a:tailEnd/>
          </a:ln>
        </p:spPr>
      </p:pic>
      <p:sp>
        <p:nvSpPr>
          <p:cNvPr id="15" name="Rectangle 14"/>
          <p:cNvSpPr>
            <a:spLocks noChangeArrowheads="1"/>
          </p:cNvSpPr>
          <p:nvPr/>
        </p:nvSpPr>
        <p:spPr bwMode="auto">
          <a:xfrm>
            <a:off x="5540003" y="2580826"/>
            <a:ext cx="3348372" cy="432048"/>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cxnSp>
        <p:nvCxnSpPr>
          <p:cNvPr id="16" name="直線矢印コネクタ 15"/>
          <p:cNvCxnSpPr/>
          <p:nvPr/>
        </p:nvCxnSpPr>
        <p:spPr>
          <a:xfrm>
            <a:off x="6012160" y="3048878"/>
            <a:ext cx="0" cy="432000"/>
          </a:xfrm>
          <a:prstGeom prst="straightConnector1">
            <a:avLst/>
          </a:prstGeom>
          <a:noFill/>
          <a:ln w="19050" cap="flat" cmpd="sng" algn="ctr">
            <a:solidFill>
              <a:srgbClr val="C00000"/>
            </a:solidFill>
            <a:prstDash val="solid"/>
            <a:tailEnd type="triangle" w="lg" len="med"/>
          </a:ln>
          <a:effectLst/>
        </p:spPr>
      </p:cxnSp>
      <p:pic>
        <p:nvPicPr>
          <p:cNvPr id="17" name="Picture 2"/>
          <p:cNvPicPr>
            <a:picLocks noChangeAspect="1" noChangeArrowheads="1"/>
          </p:cNvPicPr>
          <p:nvPr/>
        </p:nvPicPr>
        <p:blipFill>
          <a:blip r:embed="rId4" cstate="print"/>
          <a:srcRect/>
          <a:stretch>
            <a:fillRect/>
          </a:stretch>
        </p:blipFill>
        <p:spPr bwMode="auto">
          <a:xfrm>
            <a:off x="251520" y="2556000"/>
            <a:ext cx="4140460" cy="864096"/>
          </a:xfrm>
          <a:prstGeom prst="rect">
            <a:avLst/>
          </a:prstGeom>
          <a:noFill/>
          <a:ln w="9525">
            <a:solidFill>
              <a:schemeClr val="bg1">
                <a:lumMod val="75000"/>
              </a:schemeClr>
            </a:solidFill>
            <a:miter lim="800000"/>
            <a:headEnd/>
            <a:tailEnd/>
          </a:ln>
        </p:spPr>
      </p:pic>
      <p:pic>
        <p:nvPicPr>
          <p:cNvPr id="18" name="Picture 6"/>
          <p:cNvPicPr>
            <a:picLocks noChangeAspect="1" noChangeArrowheads="1"/>
          </p:cNvPicPr>
          <p:nvPr/>
        </p:nvPicPr>
        <p:blipFill>
          <a:blip r:embed="rId5" cstate="print"/>
          <a:srcRect/>
          <a:stretch>
            <a:fillRect/>
          </a:stretch>
        </p:blipFill>
        <p:spPr bwMode="auto">
          <a:xfrm>
            <a:off x="1800000" y="3492000"/>
            <a:ext cx="6704611" cy="1512000"/>
          </a:xfrm>
          <a:prstGeom prst="rect">
            <a:avLst/>
          </a:prstGeom>
          <a:noFill/>
          <a:ln w="3175">
            <a:solidFill>
              <a:sysClr val="windowText" lastClr="000000"/>
            </a:solidFill>
            <a:miter lim="800000"/>
            <a:headEnd/>
            <a:tailEnd/>
          </a:ln>
        </p:spPr>
      </p:pic>
      <p:sp>
        <p:nvSpPr>
          <p:cNvPr id="19" name="円形吹き出し 18"/>
          <p:cNvSpPr/>
          <p:nvPr/>
        </p:nvSpPr>
        <p:spPr>
          <a:xfrm>
            <a:off x="215516" y="4083918"/>
            <a:ext cx="3785267" cy="705342"/>
          </a:xfrm>
          <a:prstGeom prst="wedgeEllipseCallout">
            <a:avLst>
              <a:gd name="adj1" fmla="val 41451"/>
              <a:gd name="adj2" fmla="val -71650"/>
            </a:avLst>
          </a:prstGeom>
          <a:solidFill>
            <a:sysClr val="window" lastClr="FFFFFF"/>
          </a:solidFill>
          <a:ln w="25400" cap="flat" cmpd="sng" algn="ctr">
            <a:solidFill>
              <a:srgbClr val="C0000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20" name="正方形/長方形 19"/>
          <p:cNvSpPr/>
          <p:nvPr/>
        </p:nvSpPr>
        <p:spPr>
          <a:xfrm>
            <a:off x="508395" y="4178933"/>
            <a:ext cx="313234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名古屋支社共通に絞って帳票出力可能</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名古屋支社共通の減価償却費の合計を</a:t>
            </a:r>
            <a:br>
              <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b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出力可能</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5001222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152007" y="2332782"/>
            <a:ext cx="3471985" cy="2666718"/>
          </a:xfrm>
          <a:prstGeom prst="rect">
            <a:avLst/>
          </a:prstGeom>
        </p:spPr>
      </p:pic>
      <p:sp>
        <p:nvSpPr>
          <p:cNvPr id="7" name="タイトル 6"/>
          <p:cNvSpPr>
            <a:spLocks noGrp="1"/>
          </p:cNvSpPr>
          <p:nvPr>
            <p:ph type="title"/>
          </p:nvPr>
        </p:nvSpPr>
        <p:spPr/>
        <p:txBody>
          <a:bodyPr/>
          <a:lstStyle/>
          <a:p>
            <a:r>
              <a:rPr lang="en-US" altLang="ja-JP" dirty="0"/>
              <a:t>No.90</a:t>
            </a:r>
            <a:br>
              <a:rPr lang="en-US" altLang="ja-JP" sz="1800" dirty="0"/>
            </a:br>
            <a:r>
              <a:rPr lang="ja-JP" altLang="en-US" sz="1800" dirty="0"/>
              <a:t>固定資産管理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固定資産名称に登録可能な文字数には余裕がある</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a:solidFill>
                  <a:prstClr val="black">
                    <a:lumMod val="75000"/>
                    <a:lumOff val="25000"/>
                  </a:prstClr>
                </a:solidFill>
              </a:rPr>
              <a:t>○</a:t>
            </a: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固定資産名称は</a:t>
            </a:r>
            <a:r>
              <a:rPr kumimoji="0" lang="en-US" altLang="ja-JP" sz="1400" kern="0">
                <a:solidFill>
                  <a:sysClr val="windowText" lastClr="000000">
                    <a:lumMod val="75000"/>
                    <a:lumOff val="25000"/>
                  </a:sysClr>
                </a:solidFill>
                <a:latin typeface="メイリオ" pitchFamily="50" charset="-128"/>
                <a:ea typeface="メイリオ" pitchFamily="50" charset="-128"/>
              </a:rPr>
              <a:t>60</a:t>
            </a:r>
            <a:r>
              <a:rPr kumimoji="0" lang="ja-JP" altLang="en-US" sz="1400" kern="0">
                <a:solidFill>
                  <a:sysClr val="windowText" lastClr="000000">
                    <a:lumMod val="75000"/>
                    <a:lumOff val="25000"/>
                  </a:sysClr>
                </a:solidFill>
                <a:latin typeface="メイリオ" pitchFamily="50" charset="-128"/>
                <a:ea typeface="メイリオ" pitchFamily="50" charset="-128"/>
              </a:rPr>
              <a:t>文字（全角・半角ともに）の設定が可能です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77" name="スライド番号プレースホルダー 1"/>
          <p:cNvSpPr>
            <a:spLocks noGrp="1"/>
          </p:cNvSpPr>
          <p:nvPr>
            <p:ph type="sldNum" sz="quarter" idx="12"/>
          </p:nvPr>
        </p:nvSpPr>
        <p:spPr>
          <a:xfrm>
            <a:off x="8532000" y="4932000"/>
            <a:ext cx="360000" cy="135000"/>
          </a:xfrm>
        </p:spPr>
        <p:txBody>
          <a:bodyPr/>
          <a:lstStyle/>
          <a:p>
            <a:fld id="{78AE49ED-73EF-499C-8307-28EB0E7CF529}" type="slidenum">
              <a:rPr lang="ja-JP" altLang="en-US" smtClean="0"/>
              <a:pPr/>
              <a:t>106</a:t>
            </a:fld>
            <a:endParaRPr lang="ja-JP" altLang="en-US"/>
          </a:p>
        </p:txBody>
      </p:sp>
      <p:sp>
        <p:nvSpPr>
          <p:cNvPr id="78"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3" name="円形吹き出し 12"/>
          <p:cNvSpPr/>
          <p:nvPr/>
        </p:nvSpPr>
        <p:spPr>
          <a:xfrm>
            <a:off x="4788396" y="3437178"/>
            <a:ext cx="2880319" cy="396044"/>
          </a:xfrm>
          <a:prstGeom prst="wedgeEllipseCallout">
            <a:avLst>
              <a:gd name="adj1" fmla="val -52561"/>
              <a:gd name="adj2" fmla="val 46477"/>
            </a:avLst>
          </a:prstGeom>
          <a:solidFill>
            <a:sysClr val="window" lastClr="FFFFFF"/>
          </a:solidFill>
          <a:ln w="25400" cap="flat" cmpd="sng" algn="ctr">
            <a:solidFill>
              <a:srgbClr val="00AEEB"/>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14" name="正方形/長方形 13"/>
          <p:cNvSpPr/>
          <p:nvPr/>
        </p:nvSpPr>
        <p:spPr>
          <a:xfrm>
            <a:off x="4932411" y="3509186"/>
            <a:ext cx="2659449"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60</a:t>
            </a: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文字（全角半角）が設定可能</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410717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en-US" altLang="ja-JP" dirty="0"/>
              <a:t>No.91</a:t>
            </a:r>
            <a:br>
              <a:rPr lang="en-US" altLang="ja-JP" sz="1800" dirty="0"/>
            </a:br>
            <a:r>
              <a:rPr lang="ja-JP" altLang="en-US" sz="1800" dirty="0"/>
              <a:t>固定資産管理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取得、異動（除却、売却、減損）の処理ができる</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a:solidFill>
                  <a:prstClr val="black">
                    <a:lumMod val="75000"/>
                    <a:lumOff val="25000"/>
                  </a:prstClr>
                </a:solidFill>
              </a:rPr>
              <a:t>○</a:t>
            </a: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取得、異動（除却、売却、減損）の処理が可能です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77" name="スライド番号プレースホルダー 1"/>
          <p:cNvSpPr>
            <a:spLocks noGrp="1"/>
          </p:cNvSpPr>
          <p:nvPr>
            <p:ph type="sldNum" sz="quarter" idx="12"/>
          </p:nvPr>
        </p:nvSpPr>
        <p:spPr>
          <a:xfrm>
            <a:off x="8532000" y="4932000"/>
            <a:ext cx="360000" cy="135000"/>
          </a:xfrm>
        </p:spPr>
        <p:txBody>
          <a:bodyPr/>
          <a:lstStyle/>
          <a:p>
            <a:fld id="{78AE49ED-73EF-499C-8307-28EB0E7CF529}" type="slidenum">
              <a:rPr lang="ja-JP" altLang="en-US" smtClean="0"/>
              <a:pPr/>
              <a:t>107</a:t>
            </a:fld>
            <a:endParaRPr lang="ja-JP" altLang="en-US"/>
          </a:p>
        </p:txBody>
      </p:sp>
      <p:sp>
        <p:nvSpPr>
          <p:cNvPr id="78"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3" name="角丸四角形 12"/>
          <p:cNvSpPr/>
          <p:nvPr/>
        </p:nvSpPr>
        <p:spPr>
          <a:xfrm>
            <a:off x="540000" y="3420000"/>
            <a:ext cx="1080000" cy="360040"/>
          </a:xfrm>
          <a:prstGeom prst="roundRect">
            <a:avLst>
              <a:gd name="adj" fmla="val 9612"/>
            </a:avLst>
          </a:prstGeom>
          <a:solidFill>
            <a:srgbClr val="54C2F0"/>
          </a:solidFill>
          <a:ln w="25400" cap="flat" cmpd="sng" algn="ctr">
            <a:solidFill>
              <a:srgbClr val="54C2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ysClr val="window" lastClr="FFFFFF"/>
                </a:solidFill>
                <a:effectLst/>
                <a:uLnTx/>
                <a:uFillTx/>
                <a:latin typeface="メイリオ"/>
                <a:ea typeface="メイリオ"/>
                <a:cs typeface="+mn-cs"/>
              </a:rPr>
              <a:t>新規登録</a:t>
            </a:r>
          </a:p>
        </p:txBody>
      </p:sp>
      <p:sp>
        <p:nvSpPr>
          <p:cNvPr id="14" name="角丸四角形 13"/>
          <p:cNvSpPr/>
          <p:nvPr/>
        </p:nvSpPr>
        <p:spPr>
          <a:xfrm>
            <a:off x="2916000" y="3240000"/>
            <a:ext cx="1080000" cy="540000"/>
          </a:xfrm>
          <a:prstGeom prst="roundRect">
            <a:avLst>
              <a:gd name="adj" fmla="val 9612"/>
            </a:avLst>
          </a:prstGeom>
          <a:solidFill>
            <a:srgbClr val="54C2F0"/>
          </a:solidFill>
          <a:ln w="25400" cap="flat" cmpd="sng" algn="ctr">
            <a:solidFill>
              <a:srgbClr val="54C2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ysClr val="window" lastClr="FFFFFF"/>
                </a:solidFill>
                <a:effectLst/>
                <a:uLnTx/>
                <a:uFillTx/>
                <a:latin typeface="メイリオ"/>
                <a:ea typeface="メイリオ"/>
                <a:cs typeface="+mn-cs"/>
              </a:rPr>
              <a:t>移動</a:t>
            </a:r>
            <a:endParaRPr kumimoji="1" lang="en-US" altLang="ja-JP" sz="1200" b="1" i="0" u="none" strike="noStrike" kern="0" cap="none" spc="0" normalizeH="0" baseline="0" noProof="0">
              <a:ln>
                <a:noFill/>
              </a:ln>
              <a:solidFill>
                <a:sysClr val="window" lastClr="FFFFFF"/>
              </a:solidFill>
              <a:effectLst/>
              <a:uLnTx/>
              <a:uFillTx/>
              <a:latin typeface="メイリオ"/>
              <a:ea typeface="メイリオ"/>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ysClr val="window" lastClr="FFFFFF"/>
                </a:solidFill>
                <a:effectLst/>
                <a:uLnTx/>
                <a:uFillTx/>
                <a:latin typeface="メイリオ"/>
                <a:ea typeface="メイリオ"/>
                <a:cs typeface="+mn-cs"/>
              </a:rPr>
              <a:t>全部</a:t>
            </a:r>
            <a:r>
              <a:rPr kumimoji="1" lang="en-US" altLang="ja-JP" sz="1200" b="1" i="0" u="none" strike="noStrike" kern="0" cap="none" spc="0" normalizeH="0" baseline="0" noProof="0">
                <a:ln>
                  <a:noFill/>
                </a:ln>
                <a:solidFill>
                  <a:sysClr val="window" lastClr="FFFFFF"/>
                </a:solidFill>
                <a:effectLst/>
                <a:uLnTx/>
                <a:uFillTx/>
                <a:latin typeface="メイリオ"/>
                <a:ea typeface="メイリオ"/>
                <a:cs typeface="+mn-cs"/>
              </a:rPr>
              <a:t>/</a:t>
            </a:r>
            <a:r>
              <a:rPr kumimoji="1" lang="ja-JP" altLang="en-US" sz="1200" b="1" i="0" u="none" strike="noStrike" kern="0" cap="none" spc="0" normalizeH="0" baseline="0" noProof="0">
                <a:ln>
                  <a:noFill/>
                </a:ln>
                <a:solidFill>
                  <a:sysClr val="window" lastClr="FFFFFF"/>
                </a:solidFill>
                <a:effectLst/>
                <a:uLnTx/>
                <a:uFillTx/>
                <a:latin typeface="メイリオ"/>
                <a:ea typeface="メイリオ"/>
                <a:cs typeface="+mn-cs"/>
              </a:rPr>
              <a:t>一部</a:t>
            </a:r>
          </a:p>
        </p:txBody>
      </p:sp>
      <p:sp>
        <p:nvSpPr>
          <p:cNvPr id="17" name="右矢印 16"/>
          <p:cNvSpPr/>
          <p:nvPr/>
        </p:nvSpPr>
        <p:spPr>
          <a:xfrm rot="5400000">
            <a:off x="1008000" y="3816000"/>
            <a:ext cx="162018" cy="216024"/>
          </a:xfrm>
          <a:prstGeom prst="rightArrow">
            <a:avLst/>
          </a:prstGeom>
          <a:solidFill>
            <a:srgbClr val="54C2F0"/>
          </a:solidFill>
          <a:ln w="25400" cap="flat" cmpd="sng" algn="ctr">
            <a:solidFill>
              <a:srgbClr val="54C2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18" name="右矢印 17"/>
          <p:cNvSpPr/>
          <p:nvPr/>
        </p:nvSpPr>
        <p:spPr>
          <a:xfrm rot="5400000">
            <a:off x="2160000" y="3816000"/>
            <a:ext cx="162018" cy="216024"/>
          </a:xfrm>
          <a:prstGeom prst="rightArrow">
            <a:avLst/>
          </a:prstGeom>
          <a:solidFill>
            <a:srgbClr val="54C2F0"/>
          </a:solidFill>
          <a:ln w="25400" cap="flat" cmpd="sng" algn="ctr">
            <a:solidFill>
              <a:srgbClr val="54C2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19" name="右矢印 18"/>
          <p:cNvSpPr/>
          <p:nvPr/>
        </p:nvSpPr>
        <p:spPr>
          <a:xfrm rot="5400000">
            <a:off x="8172000" y="3816000"/>
            <a:ext cx="162018" cy="216024"/>
          </a:xfrm>
          <a:prstGeom prst="rightArrow">
            <a:avLst/>
          </a:prstGeom>
          <a:solidFill>
            <a:srgbClr val="54C2F0"/>
          </a:solidFill>
          <a:ln w="25400" cap="flat" cmpd="sng" algn="ctr">
            <a:solidFill>
              <a:srgbClr val="54C2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20" name="右矢印 19"/>
          <p:cNvSpPr/>
          <p:nvPr/>
        </p:nvSpPr>
        <p:spPr>
          <a:xfrm rot="5400000">
            <a:off x="3384000" y="3816000"/>
            <a:ext cx="162018" cy="216024"/>
          </a:xfrm>
          <a:prstGeom prst="rightArrow">
            <a:avLst/>
          </a:prstGeom>
          <a:solidFill>
            <a:srgbClr val="54C2F0"/>
          </a:solidFill>
          <a:ln w="25400" cap="flat" cmpd="sng" algn="ctr">
            <a:solidFill>
              <a:srgbClr val="54C2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grpSp>
        <p:nvGrpSpPr>
          <p:cNvPr id="3" name="グループ化 2"/>
          <p:cNvGrpSpPr/>
          <p:nvPr/>
        </p:nvGrpSpPr>
        <p:grpSpPr>
          <a:xfrm>
            <a:off x="1692000" y="2340000"/>
            <a:ext cx="1164828" cy="1440000"/>
            <a:chOff x="1548000" y="3276000"/>
            <a:chExt cx="1164828" cy="1440000"/>
          </a:xfrm>
        </p:grpSpPr>
        <p:sp>
          <p:nvSpPr>
            <p:cNvPr id="15" name="角丸四角形 14"/>
            <p:cNvSpPr/>
            <p:nvPr/>
          </p:nvSpPr>
          <p:spPr>
            <a:xfrm>
              <a:off x="1548000" y="3276000"/>
              <a:ext cx="1164828" cy="1440000"/>
            </a:xfrm>
            <a:prstGeom prst="roundRect">
              <a:avLst>
                <a:gd name="adj" fmla="val 9612"/>
              </a:avLst>
            </a:prstGeom>
            <a:solidFill>
              <a:srgbClr val="54C2F0"/>
            </a:solidFill>
            <a:ln w="25400" cap="flat" cmpd="sng" algn="ctr">
              <a:solidFill>
                <a:srgbClr val="54C2F0"/>
              </a:solidFill>
              <a:prstDash val="solid"/>
            </a:ln>
            <a:effectLst/>
          </p:spPr>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ysClr val="window" lastClr="FFFFFF"/>
                  </a:solidFill>
                  <a:effectLst/>
                  <a:uLnTx/>
                  <a:uFillTx/>
                  <a:latin typeface="メイリオ"/>
                  <a:ea typeface="メイリオ"/>
                  <a:cs typeface="+mn-cs"/>
                </a:rPr>
                <a:t>処分</a:t>
              </a:r>
              <a:endParaRPr kumimoji="1" lang="en-US" altLang="ja-JP" sz="1200" b="1" i="0" u="none" strike="noStrike" kern="0" cap="none" spc="0" normalizeH="0" baseline="0" noProof="0">
                <a:ln>
                  <a:noFill/>
                </a:ln>
                <a:solidFill>
                  <a:sysClr val="window" lastClr="FFFFFF"/>
                </a:solidFill>
                <a:effectLst/>
                <a:uLnTx/>
                <a:uFillTx/>
                <a:latin typeface="メイリオ"/>
                <a:ea typeface="メイリオ"/>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ysClr val="window" lastClr="FFFFFF"/>
                  </a:solidFill>
                  <a:effectLst/>
                  <a:uLnTx/>
                  <a:uFillTx/>
                  <a:latin typeface="メイリオ"/>
                  <a:ea typeface="メイリオ"/>
                  <a:cs typeface="+mn-cs"/>
                </a:rPr>
                <a:t>全部</a:t>
              </a:r>
              <a:r>
                <a:rPr kumimoji="1" lang="en-US" altLang="ja-JP" sz="1200" b="1" i="0" u="none" strike="noStrike" kern="0" cap="none" spc="0" normalizeH="0" baseline="0" noProof="0">
                  <a:ln>
                    <a:noFill/>
                  </a:ln>
                  <a:solidFill>
                    <a:sysClr val="window" lastClr="FFFFFF"/>
                  </a:solidFill>
                  <a:effectLst/>
                  <a:uLnTx/>
                  <a:uFillTx/>
                  <a:latin typeface="メイリオ"/>
                  <a:ea typeface="メイリオ"/>
                  <a:cs typeface="+mn-cs"/>
                </a:rPr>
                <a:t>/</a:t>
              </a:r>
              <a:r>
                <a:rPr kumimoji="1" lang="ja-JP" altLang="en-US" sz="1200" b="1" i="0" u="none" strike="noStrike" kern="0" cap="none" spc="0" normalizeH="0" baseline="0" noProof="0">
                  <a:ln>
                    <a:noFill/>
                  </a:ln>
                  <a:solidFill>
                    <a:sysClr val="window" lastClr="FFFFFF"/>
                  </a:solidFill>
                  <a:effectLst/>
                  <a:uLnTx/>
                  <a:uFillTx/>
                  <a:latin typeface="メイリオ"/>
                  <a:ea typeface="メイリオ"/>
                  <a:cs typeface="+mn-cs"/>
                </a:rPr>
                <a:t>一部</a:t>
              </a:r>
              <a:endParaRPr kumimoji="1" lang="en-US" altLang="ja-JP" sz="1200" b="1"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21" name="角丸四角形 20"/>
            <p:cNvSpPr/>
            <p:nvPr/>
          </p:nvSpPr>
          <p:spPr>
            <a:xfrm>
              <a:off x="1583668" y="3753036"/>
              <a:ext cx="1080000" cy="288032"/>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rgbClr val="FFFFFF"/>
                  </a:solidFill>
                  <a:effectLst/>
                  <a:uLnTx/>
                  <a:uFillTx/>
                  <a:latin typeface="メイリオ"/>
                  <a:ea typeface="メイリオ"/>
                  <a:cs typeface="+mn-cs"/>
                </a:rPr>
                <a:t>除却</a:t>
              </a:r>
            </a:p>
          </p:txBody>
        </p:sp>
        <p:sp>
          <p:nvSpPr>
            <p:cNvPr id="22" name="角丸四角形 21"/>
            <p:cNvSpPr/>
            <p:nvPr/>
          </p:nvSpPr>
          <p:spPr>
            <a:xfrm>
              <a:off x="1583668" y="4077072"/>
              <a:ext cx="1080000" cy="288032"/>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rgbClr val="FFFFFF"/>
                  </a:solidFill>
                  <a:effectLst/>
                  <a:uLnTx/>
                  <a:uFillTx/>
                  <a:latin typeface="メイリオ"/>
                  <a:ea typeface="メイリオ"/>
                  <a:cs typeface="+mn-cs"/>
                </a:rPr>
                <a:t>売却</a:t>
              </a:r>
            </a:p>
          </p:txBody>
        </p:sp>
        <p:sp>
          <p:nvSpPr>
            <p:cNvPr id="23" name="角丸四角形 22"/>
            <p:cNvSpPr/>
            <p:nvPr/>
          </p:nvSpPr>
          <p:spPr>
            <a:xfrm>
              <a:off x="1583668" y="4401108"/>
              <a:ext cx="1080000" cy="288032"/>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rgbClr val="FFFFFF"/>
                  </a:solidFill>
                  <a:effectLst/>
                  <a:uLnTx/>
                  <a:uFillTx/>
                  <a:latin typeface="メイリオ"/>
                  <a:ea typeface="メイリオ"/>
                  <a:cs typeface="+mn-cs"/>
                </a:rPr>
                <a:t>有姿除却</a:t>
              </a:r>
            </a:p>
          </p:txBody>
        </p:sp>
      </p:grpSp>
      <p:sp>
        <p:nvSpPr>
          <p:cNvPr id="24" name="角丸四角形 23"/>
          <p:cNvSpPr/>
          <p:nvPr/>
        </p:nvSpPr>
        <p:spPr>
          <a:xfrm>
            <a:off x="6372000" y="3420000"/>
            <a:ext cx="1080000" cy="360040"/>
          </a:xfrm>
          <a:prstGeom prst="roundRect">
            <a:avLst>
              <a:gd name="adj" fmla="val 9612"/>
            </a:avLst>
          </a:prstGeom>
          <a:solidFill>
            <a:srgbClr val="54C2F0"/>
          </a:solidFill>
          <a:ln w="25400" cap="flat" cmpd="sng" algn="ctr">
            <a:solidFill>
              <a:srgbClr val="54C2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ysClr val="window" lastClr="FFFFFF"/>
                </a:solidFill>
                <a:effectLst/>
                <a:uLnTx/>
                <a:uFillTx/>
                <a:latin typeface="メイリオ"/>
                <a:ea typeface="メイリオ"/>
                <a:cs typeface="+mn-cs"/>
              </a:rPr>
              <a:t>減損計上</a:t>
            </a:r>
          </a:p>
        </p:txBody>
      </p:sp>
      <p:sp>
        <p:nvSpPr>
          <p:cNvPr id="25" name="右矢印 24"/>
          <p:cNvSpPr/>
          <p:nvPr/>
        </p:nvSpPr>
        <p:spPr>
          <a:xfrm rot="5400000">
            <a:off x="6840000" y="3816000"/>
            <a:ext cx="162018" cy="216024"/>
          </a:xfrm>
          <a:prstGeom prst="rightArrow">
            <a:avLst/>
          </a:prstGeom>
          <a:solidFill>
            <a:srgbClr val="54C2F0"/>
          </a:solidFill>
          <a:ln w="25400" cap="flat" cmpd="sng" algn="ctr">
            <a:solidFill>
              <a:srgbClr val="54C2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29" name="角丸四角形 28"/>
          <p:cNvSpPr/>
          <p:nvPr/>
        </p:nvSpPr>
        <p:spPr>
          <a:xfrm>
            <a:off x="4068000" y="3420000"/>
            <a:ext cx="1080000" cy="360040"/>
          </a:xfrm>
          <a:prstGeom prst="roundRect">
            <a:avLst>
              <a:gd name="adj" fmla="val 9612"/>
            </a:avLst>
          </a:prstGeom>
          <a:solidFill>
            <a:srgbClr val="54C2F0"/>
          </a:solidFill>
          <a:ln w="25400" cap="flat" cmpd="sng" algn="ctr">
            <a:solidFill>
              <a:srgbClr val="54C2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ysClr val="window" lastClr="FFFFFF"/>
                </a:solidFill>
                <a:effectLst/>
                <a:uLnTx/>
                <a:uFillTx/>
                <a:latin typeface="メイリオ"/>
                <a:ea typeface="メイリオ"/>
                <a:cs typeface="+mn-cs"/>
              </a:rPr>
              <a:t>用途変更</a:t>
            </a:r>
          </a:p>
        </p:txBody>
      </p:sp>
      <p:sp>
        <p:nvSpPr>
          <p:cNvPr id="30" name="右矢印 29"/>
          <p:cNvSpPr/>
          <p:nvPr/>
        </p:nvSpPr>
        <p:spPr>
          <a:xfrm rot="5400000">
            <a:off x="4500000" y="3816000"/>
            <a:ext cx="162018" cy="216024"/>
          </a:xfrm>
          <a:prstGeom prst="rightArrow">
            <a:avLst/>
          </a:prstGeom>
          <a:solidFill>
            <a:srgbClr val="54C2F0"/>
          </a:solidFill>
          <a:ln w="25400" cap="flat" cmpd="sng" algn="ctr">
            <a:solidFill>
              <a:srgbClr val="54C2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31" name="角丸四角形 30"/>
          <p:cNvSpPr/>
          <p:nvPr/>
        </p:nvSpPr>
        <p:spPr>
          <a:xfrm>
            <a:off x="5220000" y="3420000"/>
            <a:ext cx="1080000" cy="360040"/>
          </a:xfrm>
          <a:prstGeom prst="roundRect">
            <a:avLst>
              <a:gd name="adj" fmla="val 9612"/>
            </a:avLst>
          </a:prstGeom>
          <a:solidFill>
            <a:srgbClr val="54C2F0"/>
          </a:solidFill>
          <a:ln w="25400" cap="flat" cmpd="sng" algn="ctr">
            <a:solidFill>
              <a:srgbClr val="54C2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ysClr val="window" lastClr="FFFFFF"/>
                </a:solidFill>
                <a:effectLst/>
                <a:uLnTx/>
                <a:uFillTx/>
                <a:latin typeface="メイリオ"/>
                <a:ea typeface="メイリオ"/>
                <a:cs typeface="+mn-cs"/>
              </a:rPr>
              <a:t>遊休</a:t>
            </a:r>
          </a:p>
        </p:txBody>
      </p:sp>
      <p:sp>
        <p:nvSpPr>
          <p:cNvPr id="32" name="右矢印 31"/>
          <p:cNvSpPr/>
          <p:nvPr/>
        </p:nvSpPr>
        <p:spPr>
          <a:xfrm rot="5400000">
            <a:off x="5652000" y="3816000"/>
            <a:ext cx="162018" cy="216024"/>
          </a:xfrm>
          <a:prstGeom prst="rightArrow">
            <a:avLst/>
          </a:prstGeom>
          <a:solidFill>
            <a:srgbClr val="54C2F0"/>
          </a:solidFill>
          <a:ln w="25400" cap="flat" cmpd="sng" algn="ctr">
            <a:solidFill>
              <a:srgbClr val="54C2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grpSp>
        <p:nvGrpSpPr>
          <p:cNvPr id="2" name="グループ化 1"/>
          <p:cNvGrpSpPr/>
          <p:nvPr/>
        </p:nvGrpSpPr>
        <p:grpSpPr>
          <a:xfrm>
            <a:off x="7524000" y="1620000"/>
            <a:ext cx="1440000" cy="2160000"/>
            <a:chOff x="7020000" y="2592000"/>
            <a:chExt cx="1440000" cy="2160000"/>
          </a:xfrm>
        </p:grpSpPr>
        <p:sp>
          <p:nvSpPr>
            <p:cNvPr id="16" name="角丸四角形 15"/>
            <p:cNvSpPr/>
            <p:nvPr/>
          </p:nvSpPr>
          <p:spPr>
            <a:xfrm>
              <a:off x="7020000" y="2592000"/>
              <a:ext cx="1440000" cy="2160000"/>
            </a:xfrm>
            <a:prstGeom prst="roundRect">
              <a:avLst>
                <a:gd name="adj" fmla="val 10028"/>
              </a:avLst>
            </a:prstGeom>
            <a:noFill/>
            <a:ln w="25400" cap="flat" cmpd="sng" algn="ctr">
              <a:solidFill>
                <a:srgbClr val="9BC954">
                  <a:lumMod val="75000"/>
                </a:srgbClr>
              </a:solidFill>
              <a:prstDash val="solid"/>
            </a:ln>
            <a:effectLst/>
          </p:spPr>
          <p:txBody>
            <a:bodyPr lIns="36000" tIns="45718" rIns="36000" bIns="45718"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9BC954">
                      <a:lumMod val="75000"/>
                    </a:srgbClr>
                  </a:solidFill>
                  <a:effectLst/>
                  <a:uLnTx/>
                  <a:uFillTx/>
                  <a:latin typeface="メイリオ"/>
                  <a:ea typeface="メイリオ"/>
                  <a:cs typeface="メイリオ" panose="020B0604030504040204" pitchFamily="50" charset="-128"/>
                </a:rPr>
                <a:t>外部データ取込</a:t>
              </a:r>
              <a:endParaRPr kumimoji="0" lang="en-US" altLang="ja-JP" sz="1200" b="1" i="0" u="none" strike="noStrike" kern="0" cap="none" spc="0" normalizeH="0" baseline="0" noProof="0">
                <a:ln>
                  <a:noFill/>
                </a:ln>
                <a:solidFill>
                  <a:srgbClr val="9BC954">
                    <a:lumMod val="75000"/>
                  </a:srgbClr>
                </a:solidFill>
                <a:effectLst/>
                <a:uLnTx/>
                <a:uFillTx/>
                <a:latin typeface="メイリオ"/>
                <a:ea typeface="メイリオ"/>
                <a:cs typeface="メイリオ" panose="020B0604030504040204" pitchFamily="50" charset="-128"/>
              </a:endParaRPr>
            </a:p>
          </p:txBody>
        </p:sp>
        <p:sp>
          <p:nvSpPr>
            <p:cNvPr id="26" name="角丸四角形 25"/>
            <p:cNvSpPr/>
            <p:nvPr/>
          </p:nvSpPr>
          <p:spPr>
            <a:xfrm>
              <a:off x="7200000" y="2924976"/>
              <a:ext cx="1080000" cy="288000"/>
            </a:xfrm>
            <a:prstGeom prst="roundRect">
              <a:avLst/>
            </a:prstGeom>
            <a:noFill/>
            <a:ln w="25400" cap="flat" cmpd="sng" algn="ctr">
              <a:solidFill>
                <a:srgbClr val="9BC954"/>
              </a:solid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rgbClr val="9BC954"/>
                  </a:solidFill>
                  <a:effectLst/>
                  <a:uLnTx/>
                  <a:uFillTx/>
                  <a:latin typeface="メイリオ"/>
                  <a:ea typeface="メイリオ"/>
                  <a:cs typeface="+mn-cs"/>
                </a:rPr>
                <a:t>新規登録</a:t>
              </a:r>
            </a:p>
          </p:txBody>
        </p:sp>
        <p:sp>
          <p:nvSpPr>
            <p:cNvPr id="27" name="角丸四角形 26"/>
            <p:cNvSpPr/>
            <p:nvPr/>
          </p:nvSpPr>
          <p:spPr>
            <a:xfrm>
              <a:off x="7200000" y="3213008"/>
              <a:ext cx="1080000" cy="288000"/>
            </a:xfrm>
            <a:prstGeom prst="roundRect">
              <a:avLst/>
            </a:prstGeom>
            <a:noFill/>
            <a:ln w="25400" cap="flat" cmpd="sng" algn="ctr">
              <a:solidFill>
                <a:srgbClr val="9BC954"/>
              </a:solid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rgbClr val="9BC954"/>
                  </a:solidFill>
                  <a:effectLst/>
                  <a:uLnTx/>
                  <a:uFillTx/>
                  <a:latin typeface="メイリオ"/>
                  <a:ea typeface="メイリオ"/>
                  <a:cs typeface="+mn-cs"/>
                </a:rPr>
                <a:t>処分</a:t>
              </a:r>
            </a:p>
          </p:txBody>
        </p:sp>
        <p:sp>
          <p:nvSpPr>
            <p:cNvPr id="28" name="角丸四角形 27"/>
            <p:cNvSpPr/>
            <p:nvPr/>
          </p:nvSpPr>
          <p:spPr>
            <a:xfrm>
              <a:off x="7200000" y="3501008"/>
              <a:ext cx="1080000" cy="288000"/>
            </a:xfrm>
            <a:prstGeom prst="roundRect">
              <a:avLst/>
            </a:prstGeom>
            <a:noFill/>
            <a:ln w="25400" cap="flat" cmpd="sng" algn="ctr">
              <a:solidFill>
                <a:srgbClr val="9BC954"/>
              </a:solid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rgbClr val="9BC954"/>
                  </a:solidFill>
                  <a:effectLst/>
                  <a:uLnTx/>
                  <a:uFillTx/>
                  <a:latin typeface="メイリオ"/>
                  <a:ea typeface="メイリオ"/>
                  <a:cs typeface="+mn-cs"/>
                </a:rPr>
                <a:t>移動</a:t>
              </a:r>
            </a:p>
          </p:txBody>
        </p:sp>
        <p:sp>
          <p:nvSpPr>
            <p:cNvPr id="33" name="角丸四角形 32"/>
            <p:cNvSpPr/>
            <p:nvPr/>
          </p:nvSpPr>
          <p:spPr>
            <a:xfrm>
              <a:off x="7200000" y="3789040"/>
              <a:ext cx="1080000" cy="288000"/>
            </a:xfrm>
            <a:prstGeom prst="roundRect">
              <a:avLst/>
            </a:prstGeom>
            <a:noFill/>
            <a:ln w="25400" cap="flat" cmpd="sng" algn="ctr">
              <a:solidFill>
                <a:srgbClr val="9BC954"/>
              </a:solid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rgbClr val="9BC954"/>
                  </a:solidFill>
                  <a:effectLst/>
                  <a:uLnTx/>
                  <a:uFillTx/>
                  <a:latin typeface="メイリオ"/>
                  <a:ea typeface="メイリオ"/>
                  <a:cs typeface="+mn-cs"/>
                </a:rPr>
                <a:t>用途変更</a:t>
              </a:r>
            </a:p>
          </p:txBody>
        </p:sp>
        <p:sp>
          <p:nvSpPr>
            <p:cNvPr id="34" name="角丸四角形 33"/>
            <p:cNvSpPr/>
            <p:nvPr/>
          </p:nvSpPr>
          <p:spPr>
            <a:xfrm>
              <a:off x="7200000" y="4077104"/>
              <a:ext cx="1080000" cy="288000"/>
            </a:xfrm>
            <a:prstGeom prst="roundRect">
              <a:avLst/>
            </a:prstGeom>
            <a:noFill/>
            <a:ln w="25400" cap="flat" cmpd="sng" algn="ctr">
              <a:solidFill>
                <a:srgbClr val="9BC954"/>
              </a:solid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rgbClr val="9BC954"/>
                  </a:solidFill>
                  <a:effectLst/>
                  <a:uLnTx/>
                  <a:uFillTx/>
                  <a:latin typeface="メイリオ"/>
                  <a:ea typeface="メイリオ"/>
                  <a:cs typeface="+mn-cs"/>
                </a:rPr>
                <a:t>遊休</a:t>
              </a:r>
            </a:p>
          </p:txBody>
        </p:sp>
        <p:sp>
          <p:nvSpPr>
            <p:cNvPr id="35" name="角丸四角形 34"/>
            <p:cNvSpPr/>
            <p:nvPr/>
          </p:nvSpPr>
          <p:spPr>
            <a:xfrm>
              <a:off x="7200000" y="4365136"/>
              <a:ext cx="1080000" cy="288000"/>
            </a:xfrm>
            <a:prstGeom prst="roundRect">
              <a:avLst/>
            </a:prstGeom>
            <a:noFill/>
            <a:ln w="25400" cap="flat" cmpd="sng" algn="ctr">
              <a:solidFill>
                <a:srgbClr val="9BC954"/>
              </a:solidFill>
              <a:prstDash val="solid"/>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rgbClr val="9BC954"/>
                  </a:solidFill>
                  <a:effectLst/>
                  <a:uLnTx/>
                  <a:uFillTx/>
                  <a:latin typeface="メイリオ"/>
                  <a:ea typeface="メイリオ"/>
                  <a:cs typeface="+mn-cs"/>
                </a:rPr>
                <a:t>減損計上</a:t>
              </a:r>
            </a:p>
          </p:txBody>
        </p:sp>
      </p:grpSp>
      <p:sp>
        <p:nvSpPr>
          <p:cNvPr id="36" name="AutoShape 39"/>
          <p:cNvSpPr>
            <a:spLocks noChangeArrowheads="1"/>
          </p:cNvSpPr>
          <p:nvPr/>
        </p:nvSpPr>
        <p:spPr bwMode="gray">
          <a:xfrm>
            <a:off x="720000" y="4032000"/>
            <a:ext cx="7920000" cy="288000"/>
          </a:xfrm>
          <a:prstGeom prst="roundRect">
            <a:avLst>
              <a:gd name="adj" fmla="val 10880"/>
            </a:avLst>
          </a:prstGeom>
          <a:solidFill>
            <a:srgbClr val="EE5500"/>
          </a:solidFill>
          <a:ln w="25400" cap="flat" cmpd="sng" algn="ctr">
            <a:solidFill>
              <a:srgbClr val="EE5500"/>
            </a:solidFill>
            <a:prstDash val="solid"/>
            <a:headEnd/>
            <a:tailEnd/>
          </a:ln>
          <a:effectLst/>
        </p:spPr>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pitchFamily="50" charset="-128"/>
                <a:ea typeface="メイリオ" pitchFamily="50" charset="-128"/>
                <a:cs typeface="+mn-cs"/>
              </a:rPr>
              <a:t>　　ワークフロー承認　（承認・差戻）</a:t>
            </a:r>
          </a:p>
        </p:txBody>
      </p:sp>
      <p:sp>
        <p:nvSpPr>
          <p:cNvPr id="38" name="右矢印 37"/>
          <p:cNvSpPr/>
          <p:nvPr/>
        </p:nvSpPr>
        <p:spPr>
          <a:xfrm rot="5400000">
            <a:off x="4500000" y="4356000"/>
            <a:ext cx="162018" cy="216024"/>
          </a:xfrm>
          <a:prstGeom prst="rightArrow">
            <a:avLst/>
          </a:prstGeom>
          <a:solidFill>
            <a:srgbClr val="54C2F0"/>
          </a:solidFill>
          <a:ln w="25400" cap="flat" cmpd="sng" algn="ctr">
            <a:solidFill>
              <a:srgbClr val="54C2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39" name="フローチャート : 磁気ディスク 53"/>
          <p:cNvSpPr/>
          <p:nvPr/>
        </p:nvSpPr>
        <p:spPr>
          <a:xfrm>
            <a:off x="4860000" y="4500000"/>
            <a:ext cx="1620180" cy="576000"/>
          </a:xfrm>
          <a:prstGeom prst="flowChartMagneticDisk">
            <a:avLst/>
          </a:prstGeom>
          <a:solidFill>
            <a:srgbClr val="54C2F0"/>
          </a:solidFill>
          <a:ln w="25400" cap="flat" cmpd="sng" algn="ctr">
            <a:solidFill>
              <a:srgbClr val="67792F">
                <a:lumMod val="20000"/>
                <a:lumOff val="80000"/>
              </a:srgbClr>
            </a:solidFill>
            <a:prstDash val="solid"/>
          </a:ln>
          <a:effectLst/>
        </p:spPr>
        <p:txBody>
          <a:bodyPr lIns="91436" tIns="45718" rIns="91436" bIns="45718" rtlCol="0" anchor="b"/>
          <a:lstStyle/>
          <a:p>
            <a:pPr marL="0" marR="0" lvl="0" indent="0" algn="ctr" defTabSz="914400" rtl="0" eaLnBrk="1" fontAlgn="auto" latinLnBrk="0" hangingPunct="1">
              <a:lnSpc>
                <a:spcPts val="1275"/>
              </a:lnSpc>
              <a:spcBef>
                <a:spcPts val="0"/>
              </a:spcBef>
              <a:spcAft>
                <a:spcPts val="0"/>
              </a:spcAft>
              <a:buClrTx/>
              <a:buSzTx/>
              <a:buFontTx/>
              <a:buNone/>
              <a:tabLst/>
              <a:defRPr/>
            </a:pPr>
            <a:endParaRPr kumimoji="0" lang="en-US" altLang="ja-JP" sz="1200" b="1" i="0" u="none" strike="noStrike" kern="0" cap="none" spc="0" normalizeH="0" baseline="0" noProof="0">
              <a:ln>
                <a:noFill/>
              </a:ln>
              <a:solidFill>
                <a:srgbClr val="FFFFFF"/>
              </a:solidFill>
              <a:effectLst/>
              <a:uLnTx/>
              <a:uFillTx/>
              <a:latin typeface="メイリオ"/>
              <a:ea typeface="ＭＳ Ｐゴシック"/>
            </a:endParaRPr>
          </a:p>
          <a:p>
            <a:pPr marL="0" marR="0" lvl="0" indent="0" algn="ctr" defTabSz="914400" rtl="0" eaLnBrk="1" fontAlgn="auto" latinLnBrk="0" hangingPunct="1">
              <a:lnSpc>
                <a:spcPts val="1275"/>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資産履歴マスタ</a:t>
            </a:r>
            <a:endParaRPr kumimoji="0" lang="en-US" altLang="ja-JP" sz="1200" b="1"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40" name="円形吹き出し 39"/>
          <p:cNvSpPr/>
          <p:nvPr/>
        </p:nvSpPr>
        <p:spPr>
          <a:xfrm>
            <a:off x="6588225" y="4443958"/>
            <a:ext cx="2052227" cy="432048"/>
          </a:xfrm>
          <a:prstGeom prst="wedgeEllipseCallout">
            <a:avLst>
              <a:gd name="adj1" fmla="val -52561"/>
              <a:gd name="adj2" fmla="val 46477"/>
            </a:avLst>
          </a:prstGeom>
          <a:solidFill>
            <a:sysClr val="window" lastClr="FFFFFF"/>
          </a:solidFill>
          <a:ln w="25400" cap="flat" cmpd="sng" algn="ctr">
            <a:solidFill>
              <a:srgbClr val="00AEEB"/>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41" name="正方形/長方形 40"/>
          <p:cNvSpPr/>
          <p:nvPr/>
        </p:nvSpPr>
        <p:spPr>
          <a:xfrm>
            <a:off x="6516216" y="4551970"/>
            <a:ext cx="2160239"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入力処理の履歴を保存</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42" name="フローチャート : 磁気ディスク 53"/>
          <p:cNvSpPr/>
          <p:nvPr/>
        </p:nvSpPr>
        <p:spPr>
          <a:xfrm>
            <a:off x="2700000" y="4500000"/>
            <a:ext cx="1620180" cy="576000"/>
          </a:xfrm>
          <a:prstGeom prst="flowChartMagneticDisk">
            <a:avLst/>
          </a:prstGeom>
          <a:solidFill>
            <a:srgbClr val="54C2F0"/>
          </a:solidFill>
          <a:ln w="25400" cap="flat" cmpd="sng" algn="ctr">
            <a:solidFill>
              <a:srgbClr val="67792F">
                <a:lumMod val="20000"/>
                <a:lumOff val="80000"/>
              </a:srgbClr>
            </a:solidFill>
            <a:prstDash val="solid"/>
          </a:ln>
          <a:effectLst/>
        </p:spPr>
        <p:txBody>
          <a:bodyPr lIns="91436" tIns="45718" rIns="91436" bIns="45718" rtlCol="0" anchor="b"/>
          <a:lstStyle/>
          <a:p>
            <a:pPr marL="0" marR="0" lvl="0" indent="0" algn="ctr" defTabSz="914400" rtl="0" eaLnBrk="1" fontAlgn="auto" latinLnBrk="0" hangingPunct="1">
              <a:lnSpc>
                <a:spcPts val="1275"/>
              </a:lnSpc>
              <a:spcBef>
                <a:spcPts val="0"/>
              </a:spcBef>
              <a:spcAft>
                <a:spcPts val="0"/>
              </a:spcAft>
              <a:buClrTx/>
              <a:buSzTx/>
              <a:buFontTx/>
              <a:buNone/>
              <a:tabLst/>
              <a:defRPr/>
            </a:pPr>
            <a:endParaRPr kumimoji="0" lang="en-US" altLang="ja-JP" sz="1200" b="1" i="0" u="none" strike="noStrike" kern="0" cap="none" spc="0" normalizeH="0" baseline="0" noProof="0">
              <a:ln>
                <a:noFill/>
              </a:ln>
              <a:solidFill>
                <a:srgbClr val="FFFFFF"/>
              </a:solidFill>
              <a:effectLst/>
              <a:uLnTx/>
              <a:uFillTx/>
              <a:latin typeface="メイリオ"/>
              <a:ea typeface="ＭＳ Ｐゴシック"/>
            </a:endParaRPr>
          </a:p>
          <a:p>
            <a:pPr marL="0" marR="0" lvl="0" indent="0" algn="ctr" defTabSz="914400" rtl="0" eaLnBrk="1" fontAlgn="auto" latinLnBrk="0" hangingPunct="1">
              <a:lnSpc>
                <a:spcPts val="1275"/>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資産マスタ</a:t>
            </a:r>
            <a:endParaRPr kumimoji="0" lang="en-US" altLang="ja-JP" sz="1200" b="1"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6524021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D6DE12D7-D9F1-398B-41A2-C51423F138FB}"/>
              </a:ext>
            </a:extLst>
          </p:cNvPr>
          <p:cNvGrpSpPr/>
          <p:nvPr/>
        </p:nvGrpSpPr>
        <p:grpSpPr>
          <a:xfrm>
            <a:off x="3898598" y="2948735"/>
            <a:ext cx="3271645" cy="1983266"/>
            <a:chOff x="3898598" y="2948735"/>
            <a:chExt cx="3271645" cy="1983266"/>
          </a:xfrm>
        </p:grpSpPr>
        <p:pic>
          <p:nvPicPr>
            <p:cNvPr id="42" name="図 41"/>
            <p:cNvPicPr>
              <a:picLocks noChangeAspect="1"/>
            </p:cNvPicPr>
            <p:nvPr/>
          </p:nvPicPr>
          <p:blipFill>
            <a:blip r:embed="rId3"/>
            <a:stretch>
              <a:fillRect/>
            </a:stretch>
          </p:blipFill>
          <p:spPr>
            <a:xfrm>
              <a:off x="3898598" y="2948735"/>
              <a:ext cx="3271645" cy="1983266"/>
            </a:xfrm>
            <a:prstGeom prst="rect">
              <a:avLst/>
            </a:prstGeom>
            <a:ln>
              <a:solidFill>
                <a:schemeClr val="bg1">
                  <a:lumMod val="75000"/>
                </a:schemeClr>
              </a:solidFill>
            </a:ln>
          </p:spPr>
        </p:pic>
        <p:pic>
          <p:nvPicPr>
            <p:cNvPr id="4" name="図 3">
              <a:extLst>
                <a:ext uri="{FF2B5EF4-FFF2-40B4-BE49-F238E27FC236}">
                  <a16:creationId xmlns:a16="http://schemas.microsoft.com/office/drawing/2014/main" id="{54DA4EE9-8789-A19A-41A8-02418172ABDE}"/>
                </a:ext>
              </a:extLst>
            </p:cNvPr>
            <p:cNvPicPr preferRelativeResize="0">
              <a:picLocks/>
            </p:cNvPicPr>
            <p:nvPr/>
          </p:nvPicPr>
          <p:blipFill>
            <a:blip r:embed="rId4"/>
            <a:stretch>
              <a:fillRect/>
            </a:stretch>
          </p:blipFill>
          <p:spPr>
            <a:xfrm>
              <a:off x="4059985" y="2971093"/>
              <a:ext cx="1030288" cy="45719"/>
            </a:xfrm>
            <a:prstGeom prst="rect">
              <a:avLst/>
            </a:prstGeom>
          </p:spPr>
        </p:pic>
      </p:grpSp>
      <p:sp>
        <p:nvSpPr>
          <p:cNvPr id="7" name="タイトル 6"/>
          <p:cNvSpPr>
            <a:spLocks noGrp="1"/>
          </p:cNvSpPr>
          <p:nvPr>
            <p:ph type="title"/>
          </p:nvPr>
        </p:nvSpPr>
        <p:spPr/>
        <p:txBody>
          <a:bodyPr/>
          <a:lstStyle/>
          <a:p>
            <a:r>
              <a:rPr lang="en-US" altLang="ja-JP" dirty="0"/>
              <a:t>No.92</a:t>
            </a:r>
            <a:br>
              <a:rPr lang="en-US" altLang="ja-JP" sz="1800" dirty="0"/>
            </a:br>
            <a:r>
              <a:rPr lang="ja-JP" altLang="en-US" sz="1800" dirty="0"/>
              <a:t>固定資産管理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430887"/>
          </a:xfrm>
          <a:prstGeom prst="rect">
            <a:avLst/>
          </a:prstGeom>
        </p:spPr>
        <p:txBody>
          <a:bodyPr wrap="square" lIns="0" tIns="0" rIns="0" bIns="0">
            <a:spAutoFit/>
          </a:bodyPr>
          <a:lstStyle/>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複数の資産に対しまとめて資産除去債務を登録できる</a:t>
            </a:r>
          </a:p>
          <a:p>
            <a:pPr lvl="0">
              <a:spcBef>
                <a:spcPct val="0"/>
              </a:spcBef>
              <a:defRPr/>
            </a:pPr>
            <a:endParaRPr kumimoji="0" lang="ja-JP" altLang="en-US" sz="1400" kern="0" dirty="0">
              <a:solidFill>
                <a:sysClr val="windowText" lastClr="000000">
                  <a:lumMod val="75000"/>
                  <a:lumOff val="25000"/>
                </a:sysClr>
              </a:solidFill>
              <a:latin typeface="メイリオ" pitchFamily="50" charset="-128"/>
              <a:ea typeface="メイリオ" pitchFamily="50" charset="-128"/>
            </a:endParaRP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dirty="0">
                <a:solidFill>
                  <a:prstClr val="black">
                    <a:lumMod val="75000"/>
                    <a:lumOff val="25000"/>
                  </a:prstClr>
                </a:solidFill>
              </a:rPr>
              <a:t>○</a:t>
            </a:r>
          </a:p>
          <a:p>
            <a:pPr lvl="0">
              <a:spcBef>
                <a:spcPct val="0"/>
              </a:spcBef>
              <a:defRPr/>
            </a:pPr>
            <a:r>
              <a:rPr kumimoji="0" lang="ja-JP" altLang="en-US" sz="1400" kern="0" dirty="0">
                <a:solidFill>
                  <a:prstClr val="black"/>
                </a:solidFill>
              </a:rPr>
              <a:t>複数資産をまとめて登録される場合には、固定資産異動データ取込にて</a:t>
            </a:r>
            <a:r>
              <a:rPr kumimoji="0" lang="en-US" altLang="ja-JP" sz="1400" kern="0" dirty="0">
                <a:solidFill>
                  <a:prstClr val="black"/>
                </a:solidFill>
              </a:rPr>
              <a:t>csv</a:t>
            </a:r>
            <a:r>
              <a:rPr kumimoji="0" lang="ja-JP" altLang="en-US" sz="1400" kern="0" dirty="0">
                <a:solidFill>
                  <a:prstClr val="black"/>
                </a:solidFill>
              </a:rPr>
              <a:t>による一括登録が可能です</a:t>
            </a:r>
          </a:p>
          <a:p>
            <a:pPr lvl="0">
              <a:spcBef>
                <a:spcPct val="0"/>
              </a:spcBef>
              <a:defRPr/>
            </a:pPr>
            <a:r>
              <a:rPr kumimoji="0" lang="ja-JP" altLang="en-US" sz="1400" kern="0" dirty="0">
                <a:solidFill>
                  <a:prstClr val="black"/>
                </a:solidFill>
              </a:rPr>
              <a:t>画面から資産除去債務を登録する場合には、資産単位にて固定資産異動入力画面より登録します</a:t>
            </a:r>
          </a:p>
        </p:txBody>
      </p:sp>
      <p:sp>
        <p:nvSpPr>
          <p:cNvPr id="77" name="スライド番号プレースホルダー 1"/>
          <p:cNvSpPr>
            <a:spLocks noGrp="1"/>
          </p:cNvSpPr>
          <p:nvPr>
            <p:ph type="sldNum" sz="quarter" idx="12"/>
          </p:nvPr>
        </p:nvSpPr>
        <p:spPr>
          <a:xfrm>
            <a:off x="8532000" y="4932000"/>
            <a:ext cx="360000" cy="135000"/>
          </a:xfrm>
        </p:spPr>
        <p:txBody>
          <a:bodyPr/>
          <a:lstStyle/>
          <a:p>
            <a:fld id="{78AE49ED-73EF-499C-8307-28EB0E7CF529}" type="slidenum">
              <a:rPr lang="ja-JP" altLang="en-US" smtClean="0"/>
              <a:pPr/>
              <a:t>108</a:t>
            </a:fld>
            <a:endParaRPr lang="ja-JP" altLang="en-US"/>
          </a:p>
        </p:txBody>
      </p:sp>
      <p:sp>
        <p:nvSpPr>
          <p:cNvPr id="78"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grpSp>
        <p:nvGrpSpPr>
          <p:cNvPr id="2" name="グループ化 1">
            <a:extLst>
              <a:ext uri="{FF2B5EF4-FFF2-40B4-BE49-F238E27FC236}">
                <a16:creationId xmlns:a16="http://schemas.microsoft.com/office/drawing/2014/main" id="{5A0D38E4-5ACD-A72E-CE28-9A0B5F03DBA7}"/>
              </a:ext>
            </a:extLst>
          </p:cNvPr>
          <p:cNvGrpSpPr/>
          <p:nvPr/>
        </p:nvGrpSpPr>
        <p:grpSpPr>
          <a:xfrm>
            <a:off x="585893" y="2951738"/>
            <a:ext cx="3044930" cy="1746840"/>
            <a:chOff x="585893" y="2951738"/>
            <a:chExt cx="3044930" cy="1746840"/>
          </a:xfrm>
        </p:grpSpPr>
        <p:pic>
          <p:nvPicPr>
            <p:cNvPr id="36" name="図 35"/>
            <p:cNvPicPr>
              <a:picLocks noChangeAspect="1"/>
            </p:cNvPicPr>
            <p:nvPr/>
          </p:nvPicPr>
          <p:blipFill>
            <a:blip r:embed="rId5"/>
            <a:stretch>
              <a:fillRect/>
            </a:stretch>
          </p:blipFill>
          <p:spPr>
            <a:xfrm>
              <a:off x="585893" y="2951738"/>
              <a:ext cx="3044930" cy="1746840"/>
            </a:xfrm>
            <a:prstGeom prst="rect">
              <a:avLst/>
            </a:prstGeom>
            <a:ln>
              <a:solidFill>
                <a:schemeClr val="bg1">
                  <a:lumMod val="75000"/>
                </a:schemeClr>
              </a:solidFill>
            </a:ln>
          </p:spPr>
        </p:pic>
        <p:pic>
          <p:nvPicPr>
            <p:cNvPr id="3" name="図 2"/>
            <p:cNvPicPr preferRelativeResize="0">
              <a:picLocks/>
            </p:cNvPicPr>
            <p:nvPr/>
          </p:nvPicPr>
          <p:blipFill>
            <a:blip r:embed="rId4"/>
            <a:stretch>
              <a:fillRect/>
            </a:stretch>
          </p:blipFill>
          <p:spPr>
            <a:xfrm>
              <a:off x="726262" y="2971093"/>
              <a:ext cx="1030288" cy="45719"/>
            </a:xfrm>
            <a:prstGeom prst="rect">
              <a:avLst/>
            </a:prstGeom>
          </p:spPr>
        </p:pic>
      </p:grpSp>
      <p:sp>
        <p:nvSpPr>
          <p:cNvPr id="37" name="テキスト ボックス 36"/>
          <p:cNvSpPr txBox="1"/>
          <p:nvPr/>
        </p:nvSpPr>
        <p:spPr>
          <a:xfrm>
            <a:off x="1064711" y="2732473"/>
            <a:ext cx="2700000" cy="253916"/>
          </a:xfrm>
          <a:prstGeom prst="rect">
            <a:avLst/>
          </a:prstGeom>
          <a:noFill/>
        </p:spPr>
        <p:txBody>
          <a:bodyPr wrap="square" rtlCol="0">
            <a:spAutoFit/>
          </a:bodyPr>
          <a:lstStyle/>
          <a:p>
            <a:pPr lvl="0">
              <a:defRPr/>
            </a:pP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rPr>
              <a:t>固定資産異動データ取込</a:t>
            </a:r>
            <a:r>
              <a:rPr kumimoji="0" lang="ja-JP" altLang="en-US" sz="1050" kern="0" dirty="0">
                <a:solidFill>
                  <a:sysClr val="windowText" lastClr="000000"/>
                </a:solidFill>
              </a:rPr>
              <a:t>画面</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endParaRPr>
          </a:p>
        </p:txBody>
      </p:sp>
      <p:sp>
        <p:nvSpPr>
          <p:cNvPr id="40" name="線吹き出し 1 (枠付き) 39"/>
          <p:cNvSpPr/>
          <p:nvPr/>
        </p:nvSpPr>
        <p:spPr>
          <a:xfrm>
            <a:off x="700862" y="3963228"/>
            <a:ext cx="2042566" cy="605859"/>
          </a:xfrm>
          <a:prstGeom prst="borderCallout1">
            <a:avLst>
              <a:gd name="adj1" fmla="val -2254"/>
              <a:gd name="adj2" fmla="val 391"/>
              <a:gd name="adj3" fmla="val -77467"/>
              <a:gd name="adj4" fmla="val 1792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ja-JP" altLang="en-US" sz="800" b="1" dirty="0"/>
              <a:t>まとめて登録される場合には、</a:t>
            </a:r>
            <a:endParaRPr lang="en-US" altLang="ja-JP" sz="800" b="1" dirty="0"/>
          </a:p>
          <a:p>
            <a:r>
              <a:rPr lang="ja-JP" altLang="en-US" sz="800" b="1" dirty="0"/>
              <a:t>固定資産異動データ取込画面より</a:t>
            </a:r>
            <a:endParaRPr lang="en-US" altLang="ja-JP" sz="800" b="1" dirty="0"/>
          </a:p>
          <a:p>
            <a:r>
              <a:rPr lang="ja-JP" altLang="en-US" sz="800" b="1" dirty="0"/>
              <a:t>指定フォーマット</a:t>
            </a:r>
            <a:r>
              <a:rPr lang="en-US" altLang="ja-JP" sz="800" b="1" dirty="0"/>
              <a:t>CSV</a:t>
            </a:r>
            <a:r>
              <a:rPr lang="ja-JP" altLang="en-US" sz="800" b="1" dirty="0"/>
              <a:t>による一括取込　</a:t>
            </a:r>
            <a:endParaRPr lang="en-US" altLang="ja-JP" sz="800" b="1" dirty="0"/>
          </a:p>
          <a:p>
            <a:r>
              <a:rPr lang="ja-JP" altLang="en-US" sz="800" b="1" dirty="0" err="1"/>
              <a:t>にて登</a:t>
            </a:r>
            <a:r>
              <a:rPr lang="ja-JP" altLang="en-US" sz="800" b="1" dirty="0"/>
              <a:t>録します</a:t>
            </a:r>
            <a:endParaRPr lang="en-US" altLang="ja-JP" sz="800" b="1" dirty="0"/>
          </a:p>
        </p:txBody>
      </p:sp>
      <p:sp>
        <p:nvSpPr>
          <p:cNvPr id="43" name="正方形/長方形 42"/>
          <p:cNvSpPr/>
          <p:nvPr/>
        </p:nvSpPr>
        <p:spPr>
          <a:xfrm>
            <a:off x="4070474" y="3375333"/>
            <a:ext cx="790875" cy="73518"/>
          </a:xfrm>
          <a:prstGeom prst="rect">
            <a:avLst/>
          </a:prstGeom>
          <a:noFill/>
          <a:ln w="25400" cap="flat" cmpd="sng" algn="ctr">
            <a:solidFill>
              <a:srgbClr val="FF0000"/>
            </a:solidFill>
            <a:prstDash val="solid"/>
          </a:ln>
          <a:effectLst/>
        </p:spPr>
        <p:txBody>
          <a:bodyPr rtlCol="0" anchor="ctr"/>
          <a:lstStyle/>
          <a:p>
            <a:pPr algn="ctr">
              <a:defRPr/>
            </a:pPr>
            <a:endParaRPr kumimoji="0" lang="ja-JP" altLang="en-US" sz="1000" kern="0">
              <a:solidFill>
                <a:prstClr val="white"/>
              </a:solidFill>
              <a:latin typeface="メイリオ"/>
              <a:ea typeface="メイリオ"/>
            </a:endParaRPr>
          </a:p>
        </p:txBody>
      </p:sp>
      <p:sp>
        <p:nvSpPr>
          <p:cNvPr id="44" name="正方形/長方形 43"/>
          <p:cNvSpPr/>
          <p:nvPr/>
        </p:nvSpPr>
        <p:spPr>
          <a:xfrm>
            <a:off x="6842434" y="3232375"/>
            <a:ext cx="309518" cy="73518"/>
          </a:xfrm>
          <a:prstGeom prst="rect">
            <a:avLst/>
          </a:prstGeom>
          <a:noFill/>
          <a:ln w="25400" cap="flat" cmpd="sng" algn="ctr">
            <a:solidFill>
              <a:srgbClr val="FF0000"/>
            </a:solidFill>
            <a:prstDash val="solid"/>
          </a:ln>
          <a:effectLst/>
        </p:spPr>
        <p:txBody>
          <a:bodyPr rtlCol="0" anchor="ctr"/>
          <a:lstStyle/>
          <a:p>
            <a:pPr algn="ctr">
              <a:defRPr/>
            </a:pPr>
            <a:endParaRPr kumimoji="0" lang="ja-JP" altLang="en-US" sz="1000" kern="0">
              <a:solidFill>
                <a:prstClr val="white"/>
              </a:solidFill>
              <a:latin typeface="メイリオ"/>
              <a:ea typeface="メイリオ"/>
            </a:endParaRPr>
          </a:p>
        </p:txBody>
      </p:sp>
      <p:sp>
        <p:nvSpPr>
          <p:cNvPr id="45" name="正方形/長方形 44"/>
          <p:cNvSpPr/>
          <p:nvPr/>
        </p:nvSpPr>
        <p:spPr>
          <a:xfrm>
            <a:off x="4070474" y="4423190"/>
            <a:ext cx="790875" cy="73518"/>
          </a:xfrm>
          <a:prstGeom prst="rect">
            <a:avLst/>
          </a:prstGeom>
          <a:noFill/>
          <a:ln w="25400" cap="flat" cmpd="sng" algn="ctr">
            <a:solidFill>
              <a:srgbClr val="FF0000"/>
            </a:solidFill>
            <a:prstDash val="solid"/>
          </a:ln>
          <a:effectLst/>
        </p:spPr>
        <p:txBody>
          <a:bodyPr rtlCol="0" anchor="ctr"/>
          <a:lstStyle/>
          <a:p>
            <a:pPr algn="ctr">
              <a:defRPr/>
            </a:pPr>
            <a:endParaRPr kumimoji="0" lang="ja-JP" altLang="en-US" sz="1000" kern="0">
              <a:solidFill>
                <a:prstClr val="white"/>
              </a:solidFill>
              <a:latin typeface="メイリオ"/>
              <a:ea typeface="メイリオ"/>
            </a:endParaRPr>
          </a:p>
        </p:txBody>
      </p:sp>
      <p:sp>
        <p:nvSpPr>
          <p:cNvPr id="46" name="線吹き出し 1 (枠付き) 45"/>
          <p:cNvSpPr/>
          <p:nvPr/>
        </p:nvSpPr>
        <p:spPr>
          <a:xfrm>
            <a:off x="4131868" y="2979021"/>
            <a:ext cx="2148587" cy="180000"/>
          </a:xfrm>
          <a:prstGeom prst="borderCallout1">
            <a:avLst>
              <a:gd name="adj1" fmla="val 100959"/>
              <a:gd name="adj2" fmla="val 7948"/>
              <a:gd name="adj3" fmla="val 196614"/>
              <a:gd name="adj4" fmla="val 347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ja-JP" altLang="en-US" sz="800" b="1" dirty="0"/>
              <a:t>除去債務区分を</a:t>
            </a:r>
            <a:r>
              <a:rPr lang="en-US" altLang="ja-JP" sz="800" b="1" dirty="0"/>
              <a:t>[</a:t>
            </a:r>
            <a:r>
              <a:rPr lang="ja-JP" altLang="en-US" sz="800" b="1" dirty="0"/>
              <a:t>除去債務対象</a:t>
            </a:r>
            <a:r>
              <a:rPr lang="en-US" altLang="ja-JP" sz="800" b="1" dirty="0"/>
              <a:t>]</a:t>
            </a:r>
            <a:r>
              <a:rPr lang="ja-JP" altLang="en-US" sz="800" b="1" dirty="0"/>
              <a:t>にチェック</a:t>
            </a:r>
          </a:p>
        </p:txBody>
      </p:sp>
      <p:sp>
        <p:nvSpPr>
          <p:cNvPr id="47" name="線吹き出し 1 (枠付き) 46"/>
          <p:cNvSpPr/>
          <p:nvPr/>
        </p:nvSpPr>
        <p:spPr>
          <a:xfrm>
            <a:off x="4203130" y="4722743"/>
            <a:ext cx="2077325" cy="220555"/>
          </a:xfrm>
          <a:prstGeom prst="borderCallout1">
            <a:avLst>
              <a:gd name="adj1" fmla="val -490"/>
              <a:gd name="adj2" fmla="val 4720"/>
              <a:gd name="adj3" fmla="val -83401"/>
              <a:gd name="adj4" fmla="val -15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ja-JP" altLang="en-US" sz="800" b="1" dirty="0"/>
              <a:t>本体資産番号との紐づけも可能</a:t>
            </a:r>
          </a:p>
        </p:txBody>
      </p:sp>
      <p:sp>
        <p:nvSpPr>
          <p:cNvPr id="48" name="線吹き出し 1 (枠付き) 47"/>
          <p:cNvSpPr/>
          <p:nvPr/>
        </p:nvSpPr>
        <p:spPr>
          <a:xfrm>
            <a:off x="6289949" y="3871484"/>
            <a:ext cx="2501131" cy="313336"/>
          </a:xfrm>
          <a:prstGeom prst="borderCallout1">
            <a:avLst>
              <a:gd name="adj1" fmla="val -3988"/>
              <a:gd name="adj2" fmla="val 17875"/>
              <a:gd name="adj3" fmla="val -181267"/>
              <a:gd name="adj4" fmla="val 2212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altLang="ja-JP" sz="800" b="1" dirty="0"/>
              <a:t>[</a:t>
            </a:r>
            <a:r>
              <a:rPr lang="ja-JP" altLang="en-US" sz="800" b="1" dirty="0"/>
              <a:t>台帳</a:t>
            </a:r>
            <a:r>
              <a:rPr lang="en-US" altLang="ja-JP" sz="800" b="1" dirty="0"/>
              <a:t>]</a:t>
            </a:r>
            <a:r>
              <a:rPr lang="ja-JP" altLang="en-US" sz="800" b="1" dirty="0"/>
              <a:t>をクリックし、固定資産台帳画面に遷移</a:t>
            </a:r>
          </a:p>
          <a:p>
            <a:r>
              <a:rPr lang="ja-JP" altLang="en-US" sz="800" b="1" dirty="0"/>
              <a:t>除去債務計上日・見積額・履行予定日・など入力</a:t>
            </a:r>
          </a:p>
        </p:txBody>
      </p:sp>
      <p:sp>
        <p:nvSpPr>
          <p:cNvPr id="49" name="テキスト ボックス 48"/>
          <p:cNvSpPr txBox="1"/>
          <p:nvPr/>
        </p:nvSpPr>
        <p:spPr>
          <a:xfrm>
            <a:off x="4604130" y="2743345"/>
            <a:ext cx="2700000" cy="253916"/>
          </a:xfrm>
          <a:prstGeom prst="rect">
            <a:avLst/>
          </a:prstGeom>
          <a:noFill/>
        </p:spPr>
        <p:txBody>
          <a:bodyPr wrap="square" rtlCol="0">
            <a:spAutoFit/>
          </a:bodyPr>
          <a:lstStyle/>
          <a:p>
            <a:pPr lvl="0">
              <a:defRPr/>
            </a:pP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rPr>
              <a:t>固定資産異動入力</a:t>
            </a:r>
            <a:r>
              <a:rPr kumimoji="0" lang="ja-JP" altLang="en-US" sz="1050" kern="0" dirty="0">
                <a:solidFill>
                  <a:sysClr val="windowText" lastClr="000000"/>
                </a:solidFill>
              </a:rPr>
              <a:t>画面</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endParaRPr>
          </a:p>
        </p:txBody>
      </p:sp>
    </p:spTree>
    <p:extLst>
      <p:ext uri="{BB962C8B-B14F-4D97-AF65-F5344CB8AC3E}">
        <p14:creationId xmlns:p14="http://schemas.microsoft.com/office/powerpoint/2010/main" val="4052474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1E1FBEEB-E952-ADE8-11BA-0CD5C9BA86CA}"/>
              </a:ext>
            </a:extLst>
          </p:cNvPr>
          <p:cNvGrpSpPr/>
          <p:nvPr/>
        </p:nvGrpSpPr>
        <p:grpSpPr>
          <a:xfrm>
            <a:off x="3750308" y="2693140"/>
            <a:ext cx="4961692" cy="1702997"/>
            <a:chOff x="3750308" y="2693140"/>
            <a:chExt cx="4961692" cy="1702997"/>
          </a:xfrm>
        </p:grpSpPr>
        <p:pic>
          <p:nvPicPr>
            <p:cNvPr id="30" name="図 29"/>
            <p:cNvPicPr>
              <a:picLocks noChangeAspect="1"/>
            </p:cNvPicPr>
            <p:nvPr/>
          </p:nvPicPr>
          <p:blipFill>
            <a:blip r:embed="rId3"/>
            <a:stretch>
              <a:fillRect/>
            </a:stretch>
          </p:blipFill>
          <p:spPr>
            <a:xfrm>
              <a:off x="3750308" y="2693140"/>
              <a:ext cx="4961692" cy="1702997"/>
            </a:xfrm>
            <a:prstGeom prst="rect">
              <a:avLst/>
            </a:prstGeom>
            <a:ln>
              <a:solidFill>
                <a:schemeClr val="bg1">
                  <a:lumMod val="75000"/>
                </a:schemeClr>
              </a:solidFill>
            </a:ln>
          </p:spPr>
        </p:pic>
        <p:pic>
          <p:nvPicPr>
            <p:cNvPr id="2" name="図 1">
              <a:extLst>
                <a:ext uri="{FF2B5EF4-FFF2-40B4-BE49-F238E27FC236}">
                  <a16:creationId xmlns:a16="http://schemas.microsoft.com/office/drawing/2014/main" id="{2D7F19D7-4E86-6B21-C615-CEB4E155E3AD}"/>
                </a:ext>
              </a:extLst>
            </p:cNvPr>
            <p:cNvPicPr preferRelativeResize="0">
              <a:picLocks/>
            </p:cNvPicPr>
            <p:nvPr/>
          </p:nvPicPr>
          <p:blipFill>
            <a:blip r:embed="rId4"/>
            <a:stretch>
              <a:fillRect/>
            </a:stretch>
          </p:blipFill>
          <p:spPr>
            <a:xfrm>
              <a:off x="3888000" y="2711279"/>
              <a:ext cx="1030288" cy="45719"/>
            </a:xfrm>
            <a:prstGeom prst="rect">
              <a:avLst/>
            </a:prstGeom>
          </p:spPr>
        </p:pic>
      </p:grpSp>
      <p:grpSp>
        <p:nvGrpSpPr>
          <p:cNvPr id="4" name="グループ化 3"/>
          <p:cNvGrpSpPr/>
          <p:nvPr/>
        </p:nvGrpSpPr>
        <p:grpSpPr>
          <a:xfrm>
            <a:off x="473359" y="2694848"/>
            <a:ext cx="2902761" cy="1862979"/>
            <a:chOff x="683568" y="759654"/>
            <a:chExt cx="7632848" cy="4130484"/>
          </a:xfrm>
        </p:grpSpPr>
        <p:pic>
          <p:nvPicPr>
            <p:cNvPr id="27" name="図 26"/>
            <p:cNvPicPr>
              <a:picLocks noChangeAspect="1"/>
            </p:cNvPicPr>
            <p:nvPr/>
          </p:nvPicPr>
          <p:blipFill>
            <a:blip r:embed="rId5"/>
            <a:stretch>
              <a:fillRect/>
            </a:stretch>
          </p:blipFill>
          <p:spPr>
            <a:xfrm>
              <a:off x="683568" y="759654"/>
              <a:ext cx="7632848" cy="4130484"/>
            </a:xfrm>
            <a:prstGeom prst="rect">
              <a:avLst/>
            </a:prstGeom>
            <a:ln>
              <a:solidFill>
                <a:schemeClr val="bg1">
                  <a:lumMod val="75000"/>
                </a:schemeClr>
              </a:solidFill>
            </a:ln>
          </p:spPr>
        </p:pic>
        <p:sp>
          <p:nvSpPr>
            <p:cNvPr id="28" name="正方形/長方形 27"/>
            <p:cNvSpPr/>
            <p:nvPr/>
          </p:nvSpPr>
          <p:spPr>
            <a:xfrm>
              <a:off x="689064" y="1167594"/>
              <a:ext cx="2658800" cy="1476164"/>
            </a:xfrm>
            <a:prstGeom prst="rect">
              <a:avLst/>
            </a:prstGeom>
            <a:noFill/>
            <a:ln w="25400" cap="flat" cmpd="sng" algn="ctr">
              <a:solidFill>
                <a:srgbClr val="FF0000"/>
              </a:solidFill>
              <a:prstDash val="solid"/>
            </a:ln>
            <a:effectLst/>
          </p:spPr>
          <p:txBody>
            <a:bodyPr rtlCol="0" anchor="ctr"/>
            <a:lstStyle/>
            <a:p>
              <a:pPr algn="ctr">
                <a:defRPr/>
              </a:pPr>
              <a:endParaRPr kumimoji="0" lang="ja-JP" altLang="en-US" sz="1351" kern="0">
                <a:solidFill>
                  <a:prstClr val="white"/>
                </a:solidFill>
                <a:latin typeface="メイリオ"/>
                <a:ea typeface="メイリオ"/>
              </a:endParaRPr>
            </a:p>
          </p:txBody>
        </p:sp>
      </p:grpSp>
      <p:sp>
        <p:nvSpPr>
          <p:cNvPr id="7" name="タイトル 6"/>
          <p:cNvSpPr>
            <a:spLocks noGrp="1"/>
          </p:cNvSpPr>
          <p:nvPr>
            <p:ph type="title"/>
          </p:nvPr>
        </p:nvSpPr>
        <p:spPr/>
        <p:txBody>
          <a:bodyPr/>
          <a:lstStyle/>
          <a:p>
            <a:r>
              <a:rPr lang="en-US" altLang="ja-JP" dirty="0"/>
              <a:t>No.93</a:t>
            </a:r>
            <a:br>
              <a:rPr lang="en-US" altLang="ja-JP" sz="1800" dirty="0"/>
            </a:br>
            <a:r>
              <a:rPr lang="ja-JP" altLang="en-US" sz="1800" dirty="0"/>
              <a:t>固定資産管理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リース照会画面などから償却額や利息額の内訳をドリルダウンで確認できる帳票がある</a:t>
            </a: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dirty="0">
                <a:solidFill>
                  <a:prstClr val="black">
                    <a:lumMod val="75000"/>
                    <a:lumOff val="25000"/>
                  </a:prstClr>
                </a:solidFill>
              </a:rPr>
              <a:t>○</a:t>
            </a:r>
          </a:p>
          <a:p>
            <a:pPr lvl="0">
              <a:spcBef>
                <a:spcPct val="0"/>
              </a:spcBef>
              <a:defRPr/>
            </a:pPr>
            <a:r>
              <a:rPr kumimoji="0" lang="ja-JP" altLang="en-US" sz="1400" kern="0" dirty="0">
                <a:solidFill>
                  <a:prstClr val="black"/>
                </a:solidFill>
              </a:rPr>
              <a:t>リース支払スケジュール表、リース支払予定表、リース債務内訳表にて確認が可能です</a:t>
            </a:r>
          </a:p>
        </p:txBody>
      </p:sp>
      <p:sp>
        <p:nvSpPr>
          <p:cNvPr id="77" name="スライド番号プレースホルダー 1"/>
          <p:cNvSpPr>
            <a:spLocks noGrp="1"/>
          </p:cNvSpPr>
          <p:nvPr>
            <p:ph type="sldNum" sz="quarter" idx="12"/>
          </p:nvPr>
        </p:nvSpPr>
        <p:spPr>
          <a:xfrm>
            <a:off x="8532000" y="4932000"/>
            <a:ext cx="360000" cy="135000"/>
          </a:xfrm>
        </p:spPr>
        <p:txBody>
          <a:bodyPr/>
          <a:lstStyle/>
          <a:p>
            <a:fld id="{78AE49ED-73EF-499C-8307-28EB0E7CF529}" type="slidenum">
              <a:rPr lang="ja-JP" altLang="en-US" smtClean="0"/>
              <a:pPr/>
              <a:t>109</a:t>
            </a:fld>
            <a:endParaRPr lang="ja-JP" altLang="en-US"/>
          </a:p>
        </p:txBody>
      </p:sp>
      <p:sp>
        <p:nvSpPr>
          <p:cNvPr id="78"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3" name="図 2"/>
          <p:cNvPicPr preferRelativeResize="0">
            <a:picLocks/>
          </p:cNvPicPr>
          <p:nvPr/>
        </p:nvPicPr>
        <p:blipFill>
          <a:blip r:embed="rId4"/>
          <a:stretch>
            <a:fillRect/>
          </a:stretch>
        </p:blipFill>
        <p:spPr>
          <a:xfrm>
            <a:off x="584889" y="2712847"/>
            <a:ext cx="864000" cy="54000"/>
          </a:xfrm>
          <a:prstGeom prst="rect">
            <a:avLst/>
          </a:prstGeom>
        </p:spPr>
      </p:pic>
      <p:sp>
        <p:nvSpPr>
          <p:cNvPr id="37" name="テキスト ボックス 36"/>
          <p:cNvSpPr txBox="1"/>
          <p:nvPr/>
        </p:nvSpPr>
        <p:spPr>
          <a:xfrm>
            <a:off x="497160" y="2480223"/>
            <a:ext cx="3063849" cy="253916"/>
          </a:xfrm>
          <a:prstGeom prst="rect">
            <a:avLst/>
          </a:prstGeom>
          <a:noFill/>
        </p:spPr>
        <p:txBody>
          <a:bodyPr wrap="square" rtlCol="0">
            <a:spAutoFit/>
          </a:bodyPr>
          <a:lstStyle/>
          <a:p>
            <a:pPr lvl="0">
              <a:defRPr/>
            </a:pP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rPr>
              <a:t>リース料金支払スケジュール表出力</a:t>
            </a:r>
            <a:r>
              <a:rPr kumimoji="0" lang="ja-JP" altLang="en-US" sz="1050" kern="0" dirty="0">
                <a:solidFill>
                  <a:sysClr val="windowText" lastClr="000000"/>
                </a:solidFill>
              </a:rPr>
              <a:t>画面</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endParaRPr>
          </a:p>
        </p:txBody>
      </p:sp>
      <p:sp>
        <p:nvSpPr>
          <p:cNvPr id="40" name="線吹き出し 1 (枠付き) 39"/>
          <p:cNvSpPr/>
          <p:nvPr/>
        </p:nvSpPr>
        <p:spPr>
          <a:xfrm>
            <a:off x="441782" y="3834046"/>
            <a:ext cx="2042566" cy="723781"/>
          </a:xfrm>
          <a:prstGeom prst="borderCallout1">
            <a:avLst>
              <a:gd name="adj1" fmla="val -2254"/>
              <a:gd name="adj2" fmla="val 391"/>
              <a:gd name="adj3" fmla="val -77467"/>
              <a:gd name="adj4" fmla="val 1792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ja-JP" altLang="en-US" sz="800" b="1" dirty="0"/>
              <a:t>抽出条件</a:t>
            </a:r>
          </a:p>
          <a:p>
            <a:r>
              <a:rPr lang="ja-JP" altLang="en-US" sz="800" b="1" dirty="0"/>
              <a:t>　・基準日</a:t>
            </a:r>
          </a:p>
          <a:p>
            <a:r>
              <a:rPr lang="ja-JP" altLang="en-US" sz="800" b="1" dirty="0"/>
              <a:t>　・出力単位</a:t>
            </a:r>
          </a:p>
          <a:p>
            <a:r>
              <a:rPr lang="ja-JP" altLang="en-US" sz="800" b="1" dirty="0"/>
              <a:t>　・物件状態</a:t>
            </a:r>
          </a:p>
          <a:p>
            <a:r>
              <a:rPr lang="ja-JP" altLang="en-US" sz="800" b="1" dirty="0"/>
              <a:t>　・契約番号、物件番号・・・等</a:t>
            </a:r>
          </a:p>
        </p:txBody>
      </p:sp>
      <p:sp>
        <p:nvSpPr>
          <p:cNvPr id="49" name="テキスト ボックス 48"/>
          <p:cNvSpPr txBox="1"/>
          <p:nvPr/>
        </p:nvSpPr>
        <p:spPr>
          <a:xfrm>
            <a:off x="5249543" y="2486602"/>
            <a:ext cx="2700000" cy="253916"/>
          </a:xfrm>
          <a:prstGeom prst="rect">
            <a:avLst/>
          </a:prstGeom>
          <a:noFill/>
        </p:spPr>
        <p:txBody>
          <a:bodyPr wrap="square" rtlCol="0">
            <a:spAutoFit/>
          </a:bodyPr>
          <a:lstStyle/>
          <a:p>
            <a:pPr lvl="0">
              <a:defRPr/>
            </a:pP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rPr>
              <a:t>抽出後イメージ</a:t>
            </a:r>
            <a:r>
              <a:rPr kumimoji="0" lang="ja-JP" altLang="en-US" sz="1050" kern="0" dirty="0">
                <a:solidFill>
                  <a:sysClr val="windowText" lastClr="000000"/>
                </a:solidFill>
              </a:rPr>
              <a:t>画面</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endParaRPr>
          </a:p>
        </p:txBody>
      </p:sp>
      <p:sp>
        <p:nvSpPr>
          <p:cNvPr id="6" name="右矢印 5"/>
          <p:cNvSpPr/>
          <p:nvPr/>
        </p:nvSpPr>
        <p:spPr>
          <a:xfrm>
            <a:off x="3407697" y="3393451"/>
            <a:ext cx="264842" cy="371711"/>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6"/>
          <a:stretch>
            <a:fillRect/>
          </a:stretch>
        </p:blipFill>
        <p:spPr>
          <a:xfrm>
            <a:off x="5709360" y="3765162"/>
            <a:ext cx="2955454" cy="1226250"/>
          </a:xfrm>
          <a:prstGeom prst="rect">
            <a:avLst/>
          </a:prstGeom>
          <a:ln>
            <a:solidFill>
              <a:schemeClr val="bg1">
                <a:lumMod val="75000"/>
              </a:schemeClr>
            </a:solidFill>
          </a:ln>
        </p:spPr>
      </p:pic>
    </p:spTree>
    <p:extLst>
      <p:ext uri="{BB962C8B-B14F-4D97-AF65-F5344CB8AC3E}">
        <p14:creationId xmlns:p14="http://schemas.microsoft.com/office/powerpoint/2010/main" val="3344249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11</a:t>
            </a:fld>
            <a:endParaRPr lang="ja-JP" altLang="en-US"/>
          </a:p>
        </p:txBody>
      </p:sp>
      <p:sp>
        <p:nvSpPr>
          <p:cNvPr id="7" name="タイトル 6"/>
          <p:cNvSpPr>
            <a:spLocks noGrp="1"/>
          </p:cNvSpPr>
          <p:nvPr>
            <p:ph type="title"/>
          </p:nvPr>
        </p:nvSpPr>
        <p:spPr/>
        <p:txBody>
          <a:bodyPr/>
          <a:lstStyle/>
          <a:p>
            <a:r>
              <a:rPr lang="en-US" altLang="ja-JP"/>
              <a:t>No.1</a:t>
            </a:r>
            <a:br>
              <a:rPr lang="en-US" altLang="ja-JP" sz="1800"/>
            </a:br>
            <a:r>
              <a:rPr lang="ja-JP" altLang="en-US" sz="1800"/>
              <a:t>共通</a:t>
            </a:r>
            <a:endParaRPr kumimoji="1" lang="ja-JP" altLang="en-US"/>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ja-JP" sz="1400" b="0" i="0" u="none" strike="noStrike" kern="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rPr>
              <a:t>ID</a:t>
            </a:r>
            <a:r>
              <a:rPr kumimoji="0" lang="ja-JP" altLang="en-US" sz="1400" b="0" i="0" u="none" strike="noStrike" kern="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rPr>
              <a:t>パスワード認証ができる</a:t>
            </a:r>
            <a:endParaRPr kumimoji="0" lang="ja-JP" altLang="en-US" sz="1400" b="1" i="0" u="none" strike="noStrike" kern="0" cap="none" spc="0" normalizeH="0" baseline="0" noProof="0" dirty="0">
              <a:ln>
                <a:noFill/>
              </a:ln>
              <a:solidFill>
                <a:sysClr val="windowText" lastClr="000000">
                  <a:lumMod val="75000"/>
                  <a:lumOff val="25000"/>
                </a:sysClr>
              </a:solidFill>
              <a:effectLst/>
              <a:uLnTx/>
              <a:uFillTx/>
              <a:latin typeface="メイリオ" pitchFamily="50" charset="-128"/>
              <a:ea typeface="メイリオ" pitchFamily="50" charset="-128"/>
            </a:endParaRPr>
          </a:p>
        </p:txBody>
      </p:sp>
      <p:sp>
        <p:nvSpPr>
          <p:cNvPr id="11" name="テキスト ボックス 10"/>
          <p:cNvSpPr txBox="1"/>
          <p:nvPr/>
        </p:nvSpPr>
        <p:spPr>
          <a:xfrm>
            <a:off x="251520" y="1890576"/>
            <a:ext cx="8892480" cy="1077218"/>
          </a:xfrm>
          <a:prstGeom prst="rect">
            <a:avLst/>
          </a:prstGeom>
        </p:spPr>
        <p:txBody>
          <a:bodyPr wrap="square" lIns="0" tIns="0" rIns="0" bIns="0">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14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rPr>
              <a:t>弊社対応：○</a:t>
            </a:r>
            <a:endParaRPr kumimoji="0" lang="en-US" altLang="ja-JP" sz="14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14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rPr>
              <a:t>利用ユーザごとに</a:t>
            </a:r>
            <a:r>
              <a:rPr kumimoji="0" lang="en-US" altLang="ja-JP" sz="14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rPr>
              <a:t>ID</a:t>
            </a:r>
            <a:r>
              <a:rPr kumimoji="0" lang="ja-JP" altLang="en-US" sz="14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rPr>
              <a:t>とパスワードが設定できます</a:t>
            </a:r>
            <a:endParaRPr kumimoji="0" lang="en-US" altLang="ja-JP" sz="14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14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rPr>
              <a:t>セキュリティ強化の機能として、パスワードの最小桁数の指定・文字種類の指定（英数字混合など）</a:t>
            </a:r>
            <a:endParaRPr kumimoji="0" lang="en-US" altLang="ja-JP" sz="14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14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rPr>
              <a:t>過去に利用した</a:t>
            </a:r>
            <a:r>
              <a:rPr kumimoji="0" lang="en-US" altLang="ja-JP" sz="14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rPr>
              <a:t>ID</a:t>
            </a:r>
            <a:r>
              <a:rPr kumimoji="0" lang="ja-JP" altLang="en-US" sz="14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rPr>
              <a:t>パスワードの世代管理も行えます</a:t>
            </a: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ja-JP" sz="14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endParaRPr>
          </a:p>
        </p:txBody>
      </p:sp>
      <p:sp>
        <p:nvSpPr>
          <p:cNvPr id="12" name="角丸四角形 11"/>
          <p:cNvSpPr/>
          <p:nvPr/>
        </p:nvSpPr>
        <p:spPr>
          <a:xfrm>
            <a:off x="1871700" y="2823778"/>
            <a:ext cx="3996444" cy="324036"/>
          </a:xfrm>
          <a:prstGeom prst="roundRect">
            <a:avLst/>
          </a:prstGeom>
          <a:solidFill>
            <a:srgbClr val="EE846D"/>
          </a:solidFill>
          <a:ln w="25400" cap="flat" cmpd="sng" algn="ctr">
            <a:solidFill>
              <a:srgbClr val="EE846D">
                <a:shade val="50000"/>
              </a:srgbClr>
            </a:solidFill>
            <a:prstDash val="solid"/>
          </a:ln>
          <a:effectLst/>
        </p:spPr>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パスワード管理強化機能一覧</a:t>
            </a:r>
            <a:endParaRPr kumimoji="0" lang="ja-JP" altLang="ja-JP"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endParaRPr>
          </a:p>
        </p:txBody>
      </p:sp>
      <p:sp>
        <p:nvSpPr>
          <p:cNvPr id="13" name="AutoShape 5"/>
          <p:cNvSpPr>
            <a:spLocks noChangeArrowheads="1"/>
          </p:cNvSpPr>
          <p:nvPr/>
        </p:nvSpPr>
        <p:spPr bwMode="gray">
          <a:xfrm>
            <a:off x="1871700" y="3160165"/>
            <a:ext cx="3996444" cy="1767335"/>
          </a:xfrm>
          <a:prstGeom prst="roundRect">
            <a:avLst>
              <a:gd name="adj" fmla="val 3197"/>
            </a:avLst>
          </a:prstGeom>
          <a:gradFill rotWithShape="1">
            <a:gsLst>
              <a:gs pos="0">
                <a:srgbClr val="FFFFFF"/>
              </a:gs>
              <a:gs pos="100000">
                <a:srgbClr val="F3F3F3"/>
              </a:gs>
            </a:gsLst>
            <a:lin ang="5400000" scaled="1"/>
          </a:gradFill>
          <a:ln w="9525" algn="ctr">
            <a:solidFill>
              <a:srgbClr val="D3D3D3"/>
            </a:solidFill>
            <a:round/>
            <a:headEnd/>
            <a:tailEnd/>
          </a:ln>
        </p:spPr>
        <p:txBody>
          <a:bodyPr wrap="none" anchor="ctr"/>
          <a:lstStyle/>
          <a:p>
            <a:pPr>
              <a:buClr>
                <a:srgbClr val="F9BE00"/>
              </a:buClr>
              <a:buSzPct val="80000"/>
              <a:buFont typeface="Wingdings" pitchFamily="2" charset="2"/>
              <a:buNone/>
            </a:pPr>
            <a:r>
              <a:rPr kumimoji="0" lang="ja-JP" altLang="en-US" sz="1400" kern="0" dirty="0">
                <a:solidFill>
                  <a:prstClr val="black">
                    <a:lumMod val="75000"/>
                    <a:lumOff val="25000"/>
                  </a:prstClr>
                </a:solidFill>
                <a:latin typeface="メイリオ" pitchFamily="50" charset="-128"/>
                <a:ea typeface="メイリオ" pitchFamily="50" charset="-128"/>
              </a:rPr>
              <a:t>・パスワード最小桁数　　　　</a:t>
            </a:r>
            <a:r>
              <a:rPr kumimoji="0" lang="en-US" altLang="ja-JP" sz="1400" kern="0" dirty="0">
                <a:solidFill>
                  <a:prstClr val="black">
                    <a:lumMod val="75000"/>
                    <a:lumOff val="25000"/>
                  </a:prstClr>
                </a:solidFill>
                <a:latin typeface="メイリオ" pitchFamily="50" charset="-128"/>
                <a:ea typeface="メイリオ" pitchFamily="50" charset="-128"/>
              </a:rPr>
              <a:t>4</a:t>
            </a:r>
            <a:r>
              <a:rPr kumimoji="0" lang="ja-JP" altLang="en-US" sz="1400" kern="0" dirty="0">
                <a:solidFill>
                  <a:prstClr val="black">
                    <a:lumMod val="75000"/>
                    <a:lumOff val="25000"/>
                  </a:prstClr>
                </a:solidFill>
                <a:latin typeface="メイリオ" pitchFamily="50" charset="-128"/>
                <a:ea typeface="メイリオ" pitchFamily="50" charset="-128"/>
              </a:rPr>
              <a:t>～</a:t>
            </a:r>
            <a:r>
              <a:rPr kumimoji="0" lang="en-US" altLang="ja-JP" sz="1400" kern="0" dirty="0">
                <a:solidFill>
                  <a:prstClr val="black">
                    <a:lumMod val="75000"/>
                    <a:lumOff val="25000"/>
                  </a:prstClr>
                </a:solidFill>
                <a:latin typeface="メイリオ" pitchFamily="50" charset="-128"/>
                <a:ea typeface="メイリオ" pitchFamily="50" charset="-128"/>
              </a:rPr>
              <a:t>20</a:t>
            </a:r>
            <a:r>
              <a:rPr kumimoji="0" lang="ja-JP" altLang="en-US" sz="1400" kern="0" dirty="0">
                <a:solidFill>
                  <a:prstClr val="black">
                    <a:lumMod val="75000"/>
                    <a:lumOff val="25000"/>
                  </a:prstClr>
                </a:solidFill>
                <a:latin typeface="メイリオ" pitchFamily="50" charset="-128"/>
                <a:ea typeface="メイリオ" pitchFamily="50" charset="-128"/>
              </a:rPr>
              <a:t>桁　　</a:t>
            </a:r>
            <a:endParaRPr kumimoji="0" lang="en-US" altLang="ja-JP" sz="1400" kern="0" dirty="0">
              <a:solidFill>
                <a:prstClr val="black">
                  <a:lumMod val="75000"/>
                  <a:lumOff val="25000"/>
                </a:prstClr>
              </a:solidFill>
              <a:latin typeface="メイリオ" pitchFamily="50" charset="-128"/>
              <a:ea typeface="メイリオ" pitchFamily="50" charset="-128"/>
            </a:endParaRPr>
          </a:p>
          <a:p>
            <a:pPr>
              <a:buClr>
                <a:srgbClr val="F9BE00"/>
              </a:buClr>
              <a:buSzPct val="80000"/>
              <a:buFont typeface="Wingdings" pitchFamily="2" charset="2"/>
              <a:buNone/>
            </a:pPr>
            <a:r>
              <a:rPr kumimoji="0" lang="ja-JP" altLang="en-US" sz="1400" kern="0" dirty="0">
                <a:solidFill>
                  <a:prstClr val="black">
                    <a:lumMod val="75000"/>
                    <a:lumOff val="25000"/>
                  </a:prstClr>
                </a:solidFill>
                <a:latin typeface="メイリオ" pitchFamily="50" charset="-128"/>
                <a:ea typeface="メイリオ" pitchFamily="50" charset="-128"/>
              </a:rPr>
              <a:t>・パスワード誤入力許容回数　</a:t>
            </a:r>
            <a:r>
              <a:rPr kumimoji="0" lang="en-US" altLang="ja-JP" sz="1400" kern="0" dirty="0">
                <a:solidFill>
                  <a:prstClr val="black">
                    <a:lumMod val="75000"/>
                    <a:lumOff val="25000"/>
                  </a:prstClr>
                </a:solidFill>
                <a:latin typeface="メイリオ" pitchFamily="50" charset="-128"/>
                <a:ea typeface="メイリオ" pitchFamily="50" charset="-128"/>
              </a:rPr>
              <a:t>0</a:t>
            </a:r>
            <a:r>
              <a:rPr kumimoji="0" lang="ja-JP" altLang="en-US" sz="1400" kern="0" dirty="0">
                <a:solidFill>
                  <a:prstClr val="black">
                    <a:lumMod val="75000"/>
                    <a:lumOff val="25000"/>
                  </a:prstClr>
                </a:solidFill>
                <a:latin typeface="メイリオ" pitchFamily="50" charset="-128"/>
                <a:ea typeface="メイリオ" pitchFamily="50" charset="-128"/>
              </a:rPr>
              <a:t>～</a:t>
            </a:r>
            <a:r>
              <a:rPr kumimoji="0" lang="en-US" altLang="ja-JP" sz="1400" kern="0" dirty="0">
                <a:solidFill>
                  <a:prstClr val="black">
                    <a:lumMod val="75000"/>
                    <a:lumOff val="25000"/>
                  </a:prstClr>
                </a:solidFill>
                <a:latin typeface="メイリオ" pitchFamily="50" charset="-128"/>
                <a:ea typeface="メイリオ" pitchFamily="50" charset="-128"/>
              </a:rPr>
              <a:t>99</a:t>
            </a:r>
            <a:r>
              <a:rPr kumimoji="0" lang="ja-JP" altLang="en-US" sz="1400" kern="0" dirty="0">
                <a:solidFill>
                  <a:prstClr val="black">
                    <a:lumMod val="75000"/>
                    <a:lumOff val="25000"/>
                  </a:prstClr>
                </a:solidFill>
                <a:latin typeface="メイリオ" pitchFamily="50" charset="-128"/>
                <a:ea typeface="メイリオ" pitchFamily="50" charset="-128"/>
              </a:rPr>
              <a:t>回</a:t>
            </a:r>
            <a:endParaRPr kumimoji="0" lang="en-US" altLang="ja-JP" sz="1400" kern="0" dirty="0">
              <a:solidFill>
                <a:prstClr val="black">
                  <a:lumMod val="75000"/>
                  <a:lumOff val="25000"/>
                </a:prstClr>
              </a:solidFill>
              <a:latin typeface="メイリオ" pitchFamily="50" charset="-128"/>
              <a:ea typeface="メイリオ" pitchFamily="50" charset="-128"/>
            </a:endParaRPr>
          </a:p>
          <a:p>
            <a:pPr>
              <a:buClr>
                <a:srgbClr val="F9BE00"/>
              </a:buClr>
              <a:buSzPct val="80000"/>
              <a:buFont typeface="Wingdings" pitchFamily="2" charset="2"/>
              <a:buNone/>
            </a:pPr>
            <a:r>
              <a:rPr kumimoji="0" lang="ja-JP" altLang="en-US" sz="1400" kern="0" dirty="0">
                <a:solidFill>
                  <a:prstClr val="black">
                    <a:lumMod val="75000"/>
                    <a:lumOff val="25000"/>
                  </a:prstClr>
                </a:solidFill>
                <a:latin typeface="メイリオ" pitchFamily="50" charset="-128"/>
                <a:ea typeface="メイリオ" pitchFamily="50" charset="-128"/>
              </a:rPr>
              <a:t>・パスワード有効日数　　　　</a:t>
            </a:r>
            <a:r>
              <a:rPr kumimoji="0" lang="en-US" altLang="ja-JP" sz="1400" kern="0" dirty="0">
                <a:solidFill>
                  <a:prstClr val="black">
                    <a:lumMod val="75000"/>
                    <a:lumOff val="25000"/>
                  </a:prstClr>
                </a:solidFill>
                <a:latin typeface="メイリオ" pitchFamily="50" charset="-128"/>
                <a:ea typeface="メイリオ" pitchFamily="50" charset="-128"/>
              </a:rPr>
              <a:t>0</a:t>
            </a:r>
            <a:r>
              <a:rPr kumimoji="0" lang="ja-JP" altLang="en-US" sz="1400" kern="0" dirty="0">
                <a:solidFill>
                  <a:prstClr val="black">
                    <a:lumMod val="75000"/>
                    <a:lumOff val="25000"/>
                  </a:prstClr>
                </a:solidFill>
                <a:latin typeface="メイリオ" pitchFamily="50" charset="-128"/>
                <a:ea typeface="メイリオ" pitchFamily="50" charset="-128"/>
              </a:rPr>
              <a:t>～</a:t>
            </a:r>
            <a:r>
              <a:rPr kumimoji="0" lang="en-US" altLang="ja-JP" sz="1400" kern="0" dirty="0">
                <a:solidFill>
                  <a:prstClr val="black">
                    <a:lumMod val="75000"/>
                    <a:lumOff val="25000"/>
                  </a:prstClr>
                </a:solidFill>
                <a:latin typeface="メイリオ" pitchFamily="50" charset="-128"/>
                <a:ea typeface="メイリオ" pitchFamily="50" charset="-128"/>
              </a:rPr>
              <a:t>999</a:t>
            </a:r>
            <a:r>
              <a:rPr kumimoji="0" lang="ja-JP" altLang="en-US" sz="1400" kern="0" dirty="0">
                <a:solidFill>
                  <a:prstClr val="black">
                    <a:lumMod val="75000"/>
                    <a:lumOff val="25000"/>
                  </a:prstClr>
                </a:solidFill>
                <a:latin typeface="メイリオ" pitchFamily="50" charset="-128"/>
                <a:ea typeface="メイリオ" pitchFamily="50" charset="-128"/>
              </a:rPr>
              <a:t>日　　　　</a:t>
            </a:r>
            <a:endParaRPr kumimoji="0" lang="en-US" altLang="ja-JP" sz="1400" kern="0" dirty="0">
              <a:solidFill>
                <a:prstClr val="black">
                  <a:lumMod val="75000"/>
                  <a:lumOff val="25000"/>
                </a:prstClr>
              </a:solidFill>
              <a:latin typeface="メイリオ" pitchFamily="50" charset="-128"/>
              <a:ea typeface="メイリオ" pitchFamily="50" charset="-128"/>
            </a:endParaRPr>
          </a:p>
          <a:p>
            <a:pPr>
              <a:buClr>
                <a:srgbClr val="F9BE00"/>
              </a:buClr>
              <a:buSzPct val="80000"/>
              <a:buFont typeface="Wingdings" pitchFamily="2" charset="2"/>
              <a:buNone/>
            </a:pPr>
            <a:r>
              <a:rPr kumimoji="0" lang="ja-JP" altLang="en-US" sz="1400" kern="0" dirty="0">
                <a:solidFill>
                  <a:prstClr val="black">
                    <a:lumMod val="75000"/>
                    <a:lumOff val="25000"/>
                  </a:prstClr>
                </a:solidFill>
                <a:latin typeface="メイリオ" pitchFamily="50" charset="-128"/>
                <a:ea typeface="メイリオ" pitchFamily="50" charset="-128"/>
              </a:rPr>
              <a:t>・有効期限切れ前通知日数　　</a:t>
            </a:r>
            <a:r>
              <a:rPr kumimoji="0" lang="en-US" altLang="ja-JP" sz="1400" kern="0" dirty="0">
                <a:solidFill>
                  <a:prstClr val="black">
                    <a:lumMod val="75000"/>
                    <a:lumOff val="25000"/>
                  </a:prstClr>
                </a:solidFill>
                <a:latin typeface="メイリオ" pitchFamily="50" charset="-128"/>
                <a:ea typeface="メイリオ" pitchFamily="50" charset="-128"/>
              </a:rPr>
              <a:t>0</a:t>
            </a:r>
            <a:r>
              <a:rPr kumimoji="0" lang="ja-JP" altLang="en-US" sz="1400" kern="0" dirty="0">
                <a:solidFill>
                  <a:prstClr val="black">
                    <a:lumMod val="75000"/>
                    <a:lumOff val="25000"/>
                  </a:prstClr>
                </a:solidFill>
                <a:latin typeface="メイリオ" pitchFamily="50" charset="-128"/>
                <a:ea typeface="メイリオ" pitchFamily="50" charset="-128"/>
              </a:rPr>
              <a:t>～</a:t>
            </a:r>
            <a:r>
              <a:rPr kumimoji="0" lang="en-US" altLang="ja-JP" sz="1400" kern="0" dirty="0">
                <a:solidFill>
                  <a:prstClr val="black">
                    <a:lumMod val="75000"/>
                    <a:lumOff val="25000"/>
                  </a:prstClr>
                </a:solidFill>
                <a:latin typeface="メイリオ" pitchFamily="50" charset="-128"/>
                <a:ea typeface="メイリオ" pitchFamily="50" charset="-128"/>
              </a:rPr>
              <a:t>99</a:t>
            </a:r>
            <a:r>
              <a:rPr kumimoji="0" lang="ja-JP" altLang="en-US" sz="1400" kern="0" dirty="0">
                <a:solidFill>
                  <a:prstClr val="black">
                    <a:lumMod val="75000"/>
                    <a:lumOff val="25000"/>
                  </a:prstClr>
                </a:solidFill>
                <a:latin typeface="メイリオ" pitchFamily="50" charset="-128"/>
                <a:ea typeface="メイリオ" pitchFamily="50" charset="-128"/>
              </a:rPr>
              <a:t>日</a:t>
            </a:r>
            <a:endParaRPr kumimoji="0" lang="en-US" altLang="ja-JP" sz="1400" kern="0" dirty="0">
              <a:solidFill>
                <a:prstClr val="black">
                  <a:lumMod val="75000"/>
                  <a:lumOff val="25000"/>
                </a:prstClr>
              </a:solidFill>
              <a:latin typeface="メイリオ" pitchFamily="50" charset="-128"/>
              <a:ea typeface="メイリオ" pitchFamily="50" charset="-128"/>
            </a:endParaRPr>
          </a:p>
          <a:p>
            <a:pPr>
              <a:buClr>
                <a:srgbClr val="F9BE00"/>
              </a:buClr>
              <a:buSzPct val="80000"/>
              <a:buFont typeface="Wingdings" pitchFamily="2" charset="2"/>
              <a:buNone/>
            </a:pPr>
            <a:r>
              <a:rPr kumimoji="0" lang="ja-JP" altLang="en-US" sz="1400" kern="0" dirty="0">
                <a:solidFill>
                  <a:prstClr val="black">
                    <a:lumMod val="75000"/>
                    <a:lumOff val="25000"/>
                  </a:prstClr>
                </a:solidFill>
                <a:latin typeface="メイリオ" pitchFamily="50" charset="-128"/>
                <a:ea typeface="メイリオ" pitchFamily="50" charset="-128"/>
              </a:rPr>
              <a:t>・初期パスワード有効日数　　</a:t>
            </a:r>
            <a:r>
              <a:rPr kumimoji="0" lang="en-US" altLang="ja-JP" sz="1400" kern="0" dirty="0">
                <a:solidFill>
                  <a:prstClr val="black">
                    <a:lumMod val="75000"/>
                    <a:lumOff val="25000"/>
                  </a:prstClr>
                </a:solidFill>
                <a:latin typeface="メイリオ" pitchFamily="50" charset="-128"/>
                <a:ea typeface="メイリオ" pitchFamily="50" charset="-128"/>
              </a:rPr>
              <a:t>0</a:t>
            </a:r>
            <a:r>
              <a:rPr kumimoji="0" lang="ja-JP" altLang="en-US" sz="1400" kern="0" dirty="0">
                <a:solidFill>
                  <a:prstClr val="black">
                    <a:lumMod val="75000"/>
                    <a:lumOff val="25000"/>
                  </a:prstClr>
                </a:solidFill>
                <a:latin typeface="メイリオ" pitchFamily="50" charset="-128"/>
                <a:ea typeface="メイリオ" pitchFamily="50" charset="-128"/>
              </a:rPr>
              <a:t>～</a:t>
            </a:r>
            <a:r>
              <a:rPr kumimoji="0" lang="en-US" altLang="ja-JP" sz="1400" kern="0" dirty="0">
                <a:solidFill>
                  <a:prstClr val="black">
                    <a:lumMod val="75000"/>
                    <a:lumOff val="25000"/>
                  </a:prstClr>
                </a:solidFill>
                <a:latin typeface="メイリオ" pitchFamily="50" charset="-128"/>
                <a:ea typeface="メイリオ" pitchFamily="50" charset="-128"/>
              </a:rPr>
              <a:t>99</a:t>
            </a:r>
            <a:r>
              <a:rPr kumimoji="0" lang="ja-JP" altLang="en-US" sz="1400" kern="0" dirty="0">
                <a:solidFill>
                  <a:prstClr val="black">
                    <a:lumMod val="75000"/>
                    <a:lumOff val="25000"/>
                  </a:prstClr>
                </a:solidFill>
                <a:latin typeface="メイリオ" pitchFamily="50" charset="-128"/>
                <a:ea typeface="メイリオ" pitchFamily="50" charset="-128"/>
              </a:rPr>
              <a:t>日</a:t>
            </a:r>
            <a:endParaRPr kumimoji="0" lang="en-US" altLang="ja-JP" sz="1400" kern="0" dirty="0">
              <a:solidFill>
                <a:prstClr val="black">
                  <a:lumMod val="75000"/>
                  <a:lumOff val="25000"/>
                </a:prstClr>
              </a:solidFill>
              <a:latin typeface="メイリオ" pitchFamily="50" charset="-128"/>
              <a:ea typeface="メイリオ" pitchFamily="50" charset="-128"/>
            </a:endParaRPr>
          </a:p>
          <a:p>
            <a:pPr>
              <a:buClr>
                <a:srgbClr val="F9BE00"/>
              </a:buClr>
              <a:buSzPct val="80000"/>
              <a:buFont typeface="Wingdings" pitchFamily="2" charset="2"/>
              <a:buNone/>
            </a:pPr>
            <a:r>
              <a:rPr kumimoji="0" lang="ja-JP" altLang="en-US" sz="1400" kern="0" dirty="0">
                <a:solidFill>
                  <a:prstClr val="black">
                    <a:lumMod val="75000"/>
                    <a:lumOff val="25000"/>
                  </a:prstClr>
                </a:solidFill>
                <a:latin typeface="メイリオ" pitchFamily="50" charset="-128"/>
                <a:ea typeface="メイリオ" pitchFamily="50" charset="-128"/>
              </a:rPr>
              <a:t>・履歴世代数　　　　　　　　</a:t>
            </a:r>
            <a:r>
              <a:rPr kumimoji="0" lang="en-US" altLang="ja-JP" sz="1400" kern="0" dirty="0">
                <a:solidFill>
                  <a:prstClr val="black">
                    <a:lumMod val="75000"/>
                    <a:lumOff val="25000"/>
                  </a:prstClr>
                </a:solidFill>
                <a:latin typeface="メイリオ" pitchFamily="50" charset="-128"/>
                <a:ea typeface="メイリオ" pitchFamily="50" charset="-128"/>
              </a:rPr>
              <a:t>1</a:t>
            </a:r>
            <a:r>
              <a:rPr kumimoji="0" lang="ja-JP" altLang="en-US" sz="1400" kern="0" dirty="0">
                <a:solidFill>
                  <a:prstClr val="black">
                    <a:lumMod val="75000"/>
                    <a:lumOff val="25000"/>
                  </a:prstClr>
                </a:solidFill>
                <a:latin typeface="メイリオ" pitchFamily="50" charset="-128"/>
                <a:ea typeface="メイリオ" pitchFamily="50" charset="-128"/>
              </a:rPr>
              <a:t>～</a:t>
            </a:r>
            <a:r>
              <a:rPr kumimoji="0" lang="en-US" altLang="ja-JP" sz="1400" kern="0" dirty="0">
                <a:solidFill>
                  <a:prstClr val="black">
                    <a:lumMod val="75000"/>
                    <a:lumOff val="25000"/>
                  </a:prstClr>
                </a:solidFill>
                <a:latin typeface="メイリオ" pitchFamily="50" charset="-128"/>
                <a:ea typeface="メイリオ" pitchFamily="50" charset="-128"/>
              </a:rPr>
              <a:t>9</a:t>
            </a:r>
            <a:r>
              <a:rPr kumimoji="0" lang="ja-JP" altLang="en-US" sz="1400" kern="0" dirty="0">
                <a:solidFill>
                  <a:prstClr val="black">
                    <a:lumMod val="75000"/>
                    <a:lumOff val="25000"/>
                  </a:prstClr>
                </a:solidFill>
                <a:latin typeface="メイリオ" pitchFamily="50" charset="-128"/>
                <a:ea typeface="メイリオ" pitchFamily="50" charset="-128"/>
              </a:rPr>
              <a:t>世代</a:t>
            </a:r>
            <a:endParaRPr kumimoji="0" lang="en-US" altLang="ja-JP" sz="1400" kern="0" dirty="0">
              <a:solidFill>
                <a:prstClr val="black">
                  <a:lumMod val="75000"/>
                  <a:lumOff val="25000"/>
                </a:prstClr>
              </a:solidFill>
              <a:latin typeface="メイリオ" pitchFamily="50" charset="-128"/>
              <a:ea typeface="メイリオ" pitchFamily="50" charset="-128"/>
            </a:endParaRPr>
          </a:p>
          <a:p>
            <a:pPr>
              <a:buClr>
                <a:srgbClr val="F9BE00"/>
              </a:buClr>
              <a:buSzPct val="80000"/>
              <a:buFont typeface="Wingdings" pitchFamily="2" charset="2"/>
              <a:buNone/>
            </a:pPr>
            <a:r>
              <a:rPr kumimoji="0" lang="ja-JP" altLang="en-US" sz="1400" kern="0" dirty="0">
                <a:solidFill>
                  <a:prstClr val="black">
                    <a:lumMod val="75000"/>
                    <a:lumOff val="25000"/>
                  </a:prstClr>
                </a:solidFill>
                <a:latin typeface="メイリオ" pitchFamily="50" charset="-128"/>
                <a:ea typeface="メイリオ" pitchFamily="50" charset="-128"/>
              </a:rPr>
              <a:t>・</a:t>
            </a:r>
            <a:r>
              <a:rPr kumimoji="0" lang="en-US" altLang="ja-JP" sz="1400" kern="0" dirty="0">
                <a:solidFill>
                  <a:prstClr val="black">
                    <a:lumMod val="75000"/>
                    <a:lumOff val="25000"/>
                  </a:prstClr>
                </a:solidFill>
                <a:latin typeface="メイリオ" pitchFamily="50" charset="-128"/>
                <a:ea typeface="メイリオ" pitchFamily="50" charset="-128"/>
              </a:rPr>
              <a:t>ID</a:t>
            </a:r>
            <a:r>
              <a:rPr kumimoji="0" lang="ja-JP" altLang="en-US" sz="1400" kern="0" dirty="0">
                <a:solidFill>
                  <a:prstClr val="black">
                    <a:lumMod val="75000"/>
                    <a:lumOff val="25000"/>
                  </a:prstClr>
                </a:solidFill>
                <a:latin typeface="メイリオ" pitchFamily="50" charset="-128"/>
                <a:ea typeface="メイリオ" pitchFamily="50" charset="-128"/>
              </a:rPr>
              <a:t>類似登録制限　　　　　  する</a:t>
            </a:r>
            <a:r>
              <a:rPr kumimoji="0" lang="en-US" altLang="ja-JP" sz="1400" kern="0" dirty="0">
                <a:solidFill>
                  <a:prstClr val="black">
                    <a:lumMod val="75000"/>
                    <a:lumOff val="25000"/>
                  </a:prstClr>
                </a:solidFill>
                <a:latin typeface="メイリオ" pitchFamily="50" charset="-128"/>
                <a:ea typeface="メイリオ" pitchFamily="50" charset="-128"/>
              </a:rPr>
              <a:t>/</a:t>
            </a:r>
            <a:r>
              <a:rPr kumimoji="0" lang="ja-JP" altLang="en-US" sz="1400" kern="0" dirty="0">
                <a:solidFill>
                  <a:prstClr val="black">
                    <a:lumMod val="75000"/>
                    <a:lumOff val="25000"/>
                  </a:prstClr>
                </a:solidFill>
                <a:latin typeface="メイリオ" pitchFamily="50" charset="-128"/>
                <a:ea typeface="メイリオ" pitchFamily="50" charset="-128"/>
              </a:rPr>
              <a:t>しない</a:t>
            </a:r>
            <a:endParaRPr kumimoji="0" lang="en-US" altLang="ja-JP" sz="1400" kern="0" dirty="0">
              <a:solidFill>
                <a:prstClr val="black">
                  <a:lumMod val="75000"/>
                  <a:lumOff val="25000"/>
                </a:prstClr>
              </a:solidFill>
              <a:latin typeface="メイリオ" pitchFamily="50" charset="-128"/>
              <a:ea typeface="メイリオ" pitchFamily="50" charset="-128"/>
            </a:endParaRPr>
          </a:p>
          <a:p>
            <a:pPr>
              <a:buClr>
                <a:srgbClr val="F9BE00"/>
              </a:buClr>
              <a:buSzPct val="80000"/>
              <a:buFont typeface="Wingdings" pitchFamily="2" charset="2"/>
              <a:buNone/>
            </a:pPr>
            <a:r>
              <a:rPr kumimoji="0" lang="ja-JP" altLang="en-US" sz="1400" kern="0" dirty="0">
                <a:solidFill>
                  <a:prstClr val="black">
                    <a:lumMod val="75000"/>
                    <a:lumOff val="25000"/>
                  </a:prstClr>
                </a:solidFill>
                <a:latin typeface="メイリオ" pitchFamily="50" charset="-128"/>
                <a:ea typeface="メイリオ" pitchFamily="50" charset="-128"/>
              </a:rPr>
              <a:t>・大小文字・数字・記号混在  する</a:t>
            </a:r>
            <a:r>
              <a:rPr kumimoji="0" lang="en-US" altLang="ja-JP" sz="1400" kern="0" dirty="0">
                <a:solidFill>
                  <a:prstClr val="black">
                    <a:lumMod val="75000"/>
                    <a:lumOff val="25000"/>
                  </a:prstClr>
                </a:solidFill>
                <a:latin typeface="メイリオ" pitchFamily="50" charset="-128"/>
                <a:ea typeface="メイリオ" pitchFamily="50" charset="-128"/>
              </a:rPr>
              <a:t>/</a:t>
            </a:r>
            <a:r>
              <a:rPr kumimoji="0" lang="ja-JP" altLang="en-US" sz="1400" kern="0" dirty="0">
                <a:solidFill>
                  <a:prstClr val="black">
                    <a:lumMod val="75000"/>
                    <a:lumOff val="25000"/>
                  </a:prstClr>
                </a:solidFill>
                <a:latin typeface="メイリオ" pitchFamily="50" charset="-128"/>
                <a:ea typeface="メイリオ" pitchFamily="50" charset="-128"/>
              </a:rPr>
              <a:t>しない</a:t>
            </a:r>
            <a:endParaRPr lang="ja-JP" altLang="ja-JP" sz="1400" dirty="0">
              <a:solidFill>
                <a:srgbClr val="54C2F0"/>
              </a:solidFill>
              <a:latin typeface="HGP創英角ｺﾞｼｯｸUB" pitchFamily="50" charset="-128"/>
              <a:ea typeface="HGP創英角ｺﾞｼｯｸUB" pitchFamily="50" charset="-128"/>
            </a:endParaRPr>
          </a:p>
        </p:txBody>
      </p:sp>
      <p:sp>
        <p:nvSpPr>
          <p:cNvPr id="14" name="テキスト ボックス 13"/>
          <p:cNvSpPr txBox="1"/>
          <p:nvPr/>
        </p:nvSpPr>
        <p:spPr>
          <a:xfrm>
            <a:off x="4572000" y="4438581"/>
            <a:ext cx="3888432" cy="432048"/>
          </a:xfrm>
          <a:prstGeom prst="rect">
            <a:avLst/>
          </a:prstGeom>
        </p:spPr>
        <p:txBody>
          <a:bodyPr wrap="square" lIns="0" tIns="0" rIns="0" bIns="0" rtlCol="0" anchor="t" anchorCtr="0">
            <a:normAutofit/>
          </a:bodyPr>
          <a:lstStyle/>
          <a:p>
            <a:pPr marL="0" marR="0" lvl="0" indent="0" algn="ctr" defTabSz="914400" rtl="0" eaLnBrk="1" fontAlgn="auto" latinLnBrk="0" hangingPunct="1">
              <a:lnSpc>
                <a:spcPts val="2800"/>
              </a:lnSpc>
              <a:spcBef>
                <a:spcPct val="0"/>
              </a:spcBef>
              <a:spcAft>
                <a:spcPts val="0"/>
              </a:spcAft>
              <a:buClrTx/>
              <a:buSzTx/>
              <a:buFontTx/>
              <a:buNone/>
              <a:tabLst/>
              <a:defRPr/>
            </a:pPr>
            <a:endParaRPr kumimoji="1" lang="ja-JP" altLang="en-US" sz="1400" b="1" i="0" u="none" strike="noStrike" kern="1200" cap="none" spc="0" normalizeH="0" baseline="0" noProof="0">
              <a:ln>
                <a:noFill/>
              </a:ln>
              <a:solidFill>
                <a:srgbClr val="EE846D"/>
              </a:solidFill>
              <a:effectLst/>
              <a:uLnTx/>
              <a:uFillTx/>
              <a:latin typeface="メイリオ" pitchFamily="50" charset="-128"/>
              <a:ea typeface="メイリオ" pitchFamily="50" charset="-128"/>
              <a:cs typeface="メイリオ" pitchFamily="50" charset="-128"/>
            </a:endParaRPr>
          </a:p>
        </p:txBody>
      </p:sp>
      <p:sp>
        <p:nvSpPr>
          <p:cNvPr id="15" name="Freeform 447"/>
          <p:cNvSpPr>
            <a:spLocks noEditPoints="1"/>
          </p:cNvSpPr>
          <p:nvPr/>
        </p:nvSpPr>
        <p:spPr bwMode="auto">
          <a:xfrm>
            <a:off x="6516216" y="3003798"/>
            <a:ext cx="936104" cy="1191568"/>
          </a:xfrm>
          <a:custGeom>
            <a:avLst/>
            <a:gdLst>
              <a:gd name="T0" fmla="*/ 537 w 697"/>
              <a:gd name="T1" fmla="*/ 649 h 890"/>
              <a:gd name="T2" fmla="*/ 461 w 697"/>
              <a:gd name="T3" fmla="*/ 691 h 890"/>
              <a:gd name="T4" fmla="*/ 336 w 697"/>
              <a:gd name="T5" fmla="*/ 172 h 890"/>
              <a:gd name="T6" fmla="*/ 342 w 697"/>
              <a:gd name="T7" fmla="*/ 157 h 890"/>
              <a:gd name="T8" fmla="*/ 356 w 697"/>
              <a:gd name="T9" fmla="*/ 151 h 890"/>
              <a:gd name="T10" fmla="*/ 368 w 697"/>
              <a:gd name="T11" fmla="*/ 154 h 890"/>
              <a:gd name="T12" fmla="*/ 377 w 697"/>
              <a:gd name="T13" fmla="*/ 168 h 890"/>
              <a:gd name="T14" fmla="*/ 375 w 697"/>
              <a:gd name="T15" fmla="*/ 180 h 890"/>
              <a:gd name="T16" fmla="*/ 365 w 697"/>
              <a:gd name="T17" fmla="*/ 190 h 890"/>
              <a:gd name="T18" fmla="*/ 353 w 697"/>
              <a:gd name="T19" fmla="*/ 192 h 890"/>
              <a:gd name="T20" fmla="*/ 339 w 697"/>
              <a:gd name="T21" fmla="*/ 183 h 890"/>
              <a:gd name="T22" fmla="*/ 336 w 697"/>
              <a:gd name="T23" fmla="*/ 172 h 890"/>
              <a:gd name="T24" fmla="*/ 473 w 697"/>
              <a:gd name="T25" fmla="*/ 164 h 890"/>
              <a:gd name="T26" fmla="*/ 483 w 697"/>
              <a:gd name="T27" fmla="*/ 153 h 890"/>
              <a:gd name="T28" fmla="*/ 495 w 697"/>
              <a:gd name="T29" fmla="*/ 152 h 890"/>
              <a:gd name="T30" fmla="*/ 509 w 697"/>
              <a:gd name="T31" fmla="*/ 160 h 890"/>
              <a:gd name="T32" fmla="*/ 512 w 697"/>
              <a:gd name="T33" fmla="*/ 172 h 890"/>
              <a:gd name="T34" fmla="*/ 506 w 697"/>
              <a:gd name="T35" fmla="*/ 187 h 890"/>
              <a:gd name="T36" fmla="*/ 492 w 697"/>
              <a:gd name="T37" fmla="*/ 193 h 890"/>
              <a:gd name="T38" fmla="*/ 480 w 697"/>
              <a:gd name="T39" fmla="*/ 189 h 890"/>
              <a:gd name="T40" fmla="*/ 471 w 697"/>
              <a:gd name="T41" fmla="*/ 176 h 890"/>
              <a:gd name="T42" fmla="*/ 161 w 697"/>
              <a:gd name="T43" fmla="*/ 544 h 890"/>
              <a:gd name="T44" fmla="*/ 512 w 697"/>
              <a:gd name="T45" fmla="*/ 504 h 890"/>
              <a:gd name="T46" fmla="*/ 512 w 697"/>
              <a:gd name="T47" fmla="*/ 504 h 890"/>
              <a:gd name="T48" fmla="*/ 617 w 697"/>
              <a:gd name="T49" fmla="*/ 62 h 890"/>
              <a:gd name="T50" fmla="*/ 438 w 697"/>
              <a:gd name="T51" fmla="*/ 183 h 890"/>
              <a:gd name="T52" fmla="*/ 461 w 697"/>
              <a:gd name="T53" fmla="*/ 217 h 890"/>
              <a:gd name="T54" fmla="*/ 492 w 697"/>
              <a:gd name="T55" fmla="*/ 226 h 890"/>
              <a:gd name="T56" fmla="*/ 530 w 697"/>
              <a:gd name="T57" fmla="*/ 211 h 890"/>
              <a:gd name="T58" fmla="*/ 546 w 697"/>
              <a:gd name="T59" fmla="*/ 172 h 890"/>
              <a:gd name="T60" fmla="*/ 536 w 697"/>
              <a:gd name="T61" fmla="*/ 141 h 890"/>
              <a:gd name="T62" fmla="*/ 503 w 697"/>
              <a:gd name="T63" fmla="*/ 118 h 890"/>
              <a:gd name="T64" fmla="*/ 470 w 697"/>
              <a:gd name="T65" fmla="*/ 121 h 890"/>
              <a:gd name="T66" fmla="*/ 441 w 697"/>
              <a:gd name="T67" fmla="*/ 151 h 890"/>
              <a:gd name="T68" fmla="*/ 302 w 697"/>
              <a:gd name="T69" fmla="*/ 172 h 890"/>
              <a:gd name="T70" fmla="*/ 312 w 697"/>
              <a:gd name="T71" fmla="*/ 202 h 890"/>
              <a:gd name="T72" fmla="*/ 345 w 697"/>
              <a:gd name="T73" fmla="*/ 225 h 890"/>
              <a:gd name="T74" fmla="*/ 378 w 697"/>
              <a:gd name="T75" fmla="*/ 223 h 890"/>
              <a:gd name="T76" fmla="*/ 407 w 697"/>
              <a:gd name="T77" fmla="*/ 193 h 890"/>
              <a:gd name="T78" fmla="*/ 410 w 697"/>
              <a:gd name="T79" fmla="*/ 160 h 890"/>
              <a:gd name="T80" fmla="*/ 387 w 697"/>
              <a:gd name="T81" fmla="*/ 127 h 890"/>
              <a:gd name="T82" fmla="*/ 356 w 697"/>
              <a:gd name="T83" fmla="*/ 117 h 890"/>
              <a:gd name="T84" fmla="*/ 318 w 697"/>
              <a:gd name="T85" fmla="*/ 133 h 890"/>
              <a:gd name="T86" fmla="*/ 302 w 697"/>
              <a:gd name="T87" fmla="*/ 172 h 890"/>
              <a:gd name="T88" fmla="*/ 127 w 697"/>
              <a:gd name="T89" fmla="*/ 747 h 890"/>
              <a:gd name="T90" fmla="*/ 127 w 697"/>
              <a:gd name="T91" fmla="*/ 447 h 890"/>
              <a:gd name="T92" fmla="*/ 572 w 697"/>
              <a:gd name="T93" fmla="*/ 276 h 890"/>
              <a:gd name="T94" fmla="*/ 572 w 697"/>
              <a:gd name="T95" fmla="*/ 276 h 890"/>
              <a:gd name="T96" fmla="*/ 537 w 697"/>
              <a:gd name="T97" fmla="*/ 309 h 890"/>
              <a:gd name="T98" fmla="*/ 461 w 697"/>
              <a:gd name="T99" fmla="*/ 349 h 890"/>
              <a:gd name="T100" fmla="*/ 17 w 697"/>
              <a:gd name="T101" fmla="*/ 0 h 890"/>
              <a:gd name="T102" fmla="*/ 1 w 697"/>
              <a:gd name="T103" fmla="*/ 9 h 890"/>
              <a:gd name="T104" fmla="*/ 1 w 697"/>
              <a:gd name="T105" fmla="*/ 880 h 890"/>
              <a:gd name="T106" fmla="*/ 680 w 697"/>
              <a:gd name="T107" fmla="*/ 890 h 890"/>
              <a:gd name="T108" fmla="*/ 696 w 697"/>
              <a:gd name="T109" fmla="*/ 880 h 890"/>
              <a:gd name="T110" fmla="*/ 696 w 697"/>
              <a:gd name="T111" fmla="*/ 9 h 890"/>
              <a:gd name="T112" fmla="*/ 680 w 697"/>
              <a:gd name="T113" fmla="*/ 0 h 890"/>
              <a:gd name="T114" fmla="*/ 663 w 697"/>
              <a:gd name="T115" fmla="*/ 33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7" h="890">
                <a:moveTo>
                  <a:pt x="537" y="714"/>
                </a:moveTo>
                <a:lnTo>
                  <a:pt x="161" y="714"/>
                </a:lnTo>
                <a:lnTo>
                  <a:pt x="161" y="649"/>
                </a:lnTo>
                <a:lnTo>
                  <a:pt x="537" y="649"/>
                </a:lnTo>
                <a:lnTo>
                  <a:pt x="537" y="714"/>
                </a:lnTo>
                <a:close/>
                <a:moveTo>
                  <a:pt x="512" y="673"/>
                </a:moveTo>
                <a:lnTo>
                  <a:pt x="461" y="673"/>
                </a:lnTo>
                <a:lnTo>
                  <a:pt x="461" y="691"/>
                </a:lnTo>
                <a:lnTo>
                  <a:pt x="512" y="691"/>
                </a:lnTo>
                <a:lnTo>
                  <a:pt x="512" y="673"/>
                </a:lnTo>
                <a:close/>
                <a:moveTo>
                  <a:pt x="336" y="172"/>
                </a:moveTo>
                <a:lnTo>
                  <a:pt x="336" y="172"/>
                </a:lnTo>
                <a:lnTo>
                  <a:pt x="336" y="168"/>
                </a:lnTo>
                <a:lnTo>
                  <a:pt x="337" y="164"/>
                </a:lnTo>
                <a:lnTo>
                  <a:pt x="339" y="160"/>
                </a:lnTo>
                <a:lnTo>
                  <a:pt x="342" y="157"/>
                </a:lnTo>
                <a:lnTo>
                  <a:pt x="345" y="154"/>
                </a:lnTo>
                <a:lnTo>
                  <a:pt x="349" y="153"/>
                </a:lnTo>
                <a:lnTo>
                  <a:pt x="353" y="152"/>
                </a:lnTo>
                <a:lnTo>
                  <a:pt x="356" y="151"/>
                </a:lnTo>
                <a:lnTo>
                  <a:pt x="356" y="151"/>
                </a:lnTo>
                <a:lnTo>
                  <a:pt x="361" y="152"/>
                </a:lnTo>
                <a:lnTo>
                  <a:pt x="365" y="153"/>
                </a:lnTo>
                <a:lnTo>
                  <a:pt x="368" y="154"/>
                </a:lnTo>
                <a:lnTo>
                  <a:pt x="372" y="157"/>
                </a:lnTo>
                <a:lnTo>
                  <a:pt x="374" y="160"/>
                </a:lnTo>
                <a:lnTo>
                  <a:pt x="375" y="164"/>
                </a:lnTo>
                <a:lnTo>
                  <a:pt x="377" y="168"/>
                </a:lnTo>
                <a:lnTo>
                  <a:pt x="378" y="172"/>
                </a:lnTo>
                <a:lnTo>
                  <a:pt x="378" y="172"/>
                </a:lnTo>
                <a:lnTo>
                  <a:pt x="377" y="176"/>
                </a:lnTo>
                <a:lnTo>
                  <a:pt x="375" y="180"/>
                </a:lnTo>
                <a:lnTo>
                  <a:pt x="374" y="183"/>
                </a:lnTo>
                <a:lnTo>
                  <a:pt x="372" y="187"/>
                </a:lnTo>
                <a:lnTo>
                  <a:pt x="368" y="189"/>
                </a:lnTo>
                <a:lnTo>
                  <a:pt x="365" y="190"/>
                </a:lnTo>
                <a:lnTo>
                  <a:pt x="361" y="192"/>
                </a:lnTo>
                <a:lnTo>
                  <a:pt x="356" y="193"/>
                </a:lnTo>
                <a:lnTo>
                  <a:pt x="356" y="193"/>
                </a:lnTo>
                <a:lnTo>
                  <a:pt x="353" y="192"/>
                </a:lnTo>
                <a:lnTo>
                  <a:pt x="349" y="190"/>
                </a:lnTo>
                <a:lnTo>
                  <a:pt x="345" y="189"/>
                </a:lnTo>
                <a:lnTo>
                  <a:pt x="342" y="187"/>
                </a:lnTo>
                <a:lnTo>
                  <a:pt x="339" y="183"/>
                </a:lnTo>
                <a:lnTo>
                  <a:pt x="337" y="180"/>
                </a:lnTo>
                <a:lnTo>
                  <a:pt x="336" y="176"/>
                </a:lnTo>
                <a:lnTo>
                  <a:pt x="336" y="172"/>
                </a:lnTo>
                <a:lnTo>
                  <a:pt x="336" y="172"/>
                </a:lnTo>
                <a:close/>
                <a:moveTo>
                  <a:pt x="470" y="172"/>
                </a:moveTo>
                <a:lnTo>
                  <a:pt x="470" y="172"/>
                </a:lnTo>
                <a:lnTo>
                  <a:pt x="471" y="168"/>
                </a:lnTo>
                <a:lnTo>
                  <a:pt x="473" y="164"/>
                </a:lnTo>
                <a:lnTo>
                  <a:pt x="474" y="160"/>
                </a:lnTo>
                <a:lnTo>
                  <a:pt x="476" y="157"/>
                </a:lnTo>
                <a:lnTo>
                  <a:pt x="480" y="154"/>
                </a:lnTo>
                <a:lnTo>
                  <a:pt x="483" y="153"/>
                </a:lnTo>
                <a:lnTo>
                  <a:pt x="487" y="152"/>
                </a:lnTo>
                <a:lnTo>
                  <a:pt x="492" y="151"/>
                </a:lnTo>
                <a:lnTo>
                  <a:pt x="492" y="151"/>
                </a:lnTo>
                <a:lnTo>
                  <a:pt x="495" y="152"/>
                </a:lnTo>
                <a:lnTo>
                  <a:pt x="499" y="153"/>
                </a:lnTo>
                <a:lnTo>
                  <a:pt x="503" y="154"/>
                </a:lnTo>
                <a:lnTo>
                  <a:pt x="506" y="157"/>
                </a:lnTo>
                <a:lnTo>
                  <a:pt x="509" y="160"/>
                </a:lnTo>
                <a:lnTo>
                  <a:pt x="511" y="164"/>
                </a:lnTo>
                <a:lnTo>
                  <a:pt x="512" y="168"/>
                </a:lnTo>
                <a:lnTo>
                  <a:pt x="512" y="172"/>
                </a:lnTo>
                <a:lnTo>
                  <a:pt x="512" y="172"/>
                </a:lnTo>
                <a:lnTo>
                  <a:pt x="512" y="176"/>
                </a:lnTo>
                <a:lnTo>
                  <a:pt x="511" y="180"/>
                </a:lnTo>
                <a:lnTo>
                  <a:pt x="509" y="183"/>
                </a:lnTo>
                <a:lnTo>
                  <a:pt x="506" y="187"/>
                </a:lnTo>
                <a:lnTo>
                  <a:pt x="503" y="189"/>
                </a:lnTo>
                <a:lnTo>
                  <a:pt x="499" y="190"/>
                </a:lnTo>
                <a:lnTo>
                  <a:pt x="495" y="192"/>
                </a:lnTo>
                <a:lnTo>
                  <a:pt x="492" y="193"/>
                </a:lnTo>
                <a:lnTo>
                  <a:pt x="492" y="193"/>
                </a:lnTo>
                <a:lnTo>
                  <a:pt x="487" y="192"/>
                </a:lnTo>
                <a:lnTo>
                  <a:pt x="483" y="190"/>
                </a:lnTo>
                <a:lnTo>
                  <a:pt x="480" y="189"/>
                </a:lnTo>
                <a:lnTo>
                  <a:pt x="476" y="187"/>
                </a:lnTo>
                <a:lnTo>
                  <a:pt x="474" y="183"/>
                </a:lnTo>
                <a:lnTo>
                  <a:pt x="473" y="180"/>
                </a:lnTo>
                <a:lnTo>
                  <a:pt x="471" y="176"/>
                </a:lnTo>
                <a:lnTo>
                  <a:pt x="470" y="172"/>
                </a:lnTo>
                <a:lnTo>
                  <a:pt x="470" y="172"/>
                </a:lnTo>
                <a:close/>
                <a:moveTo>
                  <a:pt x="537" y="544"/>
                </a:moveTo>
                <a:lnTo>
                  <a:pt x="161" y="544"/>
                </a:lnTo>
                <a:lnTo>
                  <a:pt x="161" y="481"/>
                </a:lnTo>
                <a:lnTo>
                  <a:pt x="537" y="481"/>
                </a:lnTo>
                <a:lnTo>
                  <a:pt x="537" y="544"/>
                </a:lnTo>
                <a:close/>
                <a:moveTo>
                  <a:pt x="512" y="504"/>
                </a:moveTo>
                <a:lnTo>
                  <a:pt x="461" y="504"/>
                </a:lnTo>
                <a:lnTo>
                  <a:pt x="461" y="522"/>
                </a:lnTo>
                <a:lnTo>
                  <a:pt x="512" y="522"/>
                </a:lnTo>
                <a:lnTo>
                  <a:pt x="512" y="504"/>
                </a:lnTo>
                <a:close/>
                <a:moveTo>
                  <a:pt x="617" y="819"/>
                </a:moveTo>
                <a:lnTo>
                  <a:pt x="77" y="819"/>
                </a:lnTo>
                <a:lnTo>
                  <a:pt x="77" y="62"/>
                </a:lnTo>
                <a:lnTo>
                  <a:pt x="617" y="62"/>
                </a:lnTo>
                <a:lnTo>
                  <a:pt x="617" y="819"/>
                </a:lnTo>
                <a:close/>
                <a:moveTo>
                  <a:pt x="437" y="172"/>
                </a:moveTo>
                <a:lnTo>
                  <a:pt x="437" y="172"/>
                </a:lnTo>
                <a:lnTo>
                  <a:pt x="438" y="183"/>
                </a:lnTo>
                <a:lnTo>
                  <a:pt x="441" y="193"/>
                </a:lnTo>
                <a:lnTo>
                  <a:pt x="446" y="202"/>
                </a:lnTo>
                <a:lnTo>
                  <a:pt x="453" y="211"/>
                </a:lnTo>
                <a:lnTo>
                  <a:pt x="461" y="217"/>
                </a:lnTo>
                <a:lnTo>
                  <a:pt x="470" y="223"/>
                </a:lnTo>
                <a:lnTo>
                  <a:pt x="481" y="225"/>
                </a:lnTo>
                <a:lnTo>
                  <a:pt x="492" y="226"/>
                </a:lnTo>
                <a:lnTo>
                  <a:pt x="492" y="226"/>
                </a:lnTo>
                <a:lnTo>
                  <a:pt x="503" y="225"/>
                </a:lnTo>
                <a:lnTo>
                  <a:pt x="512" y="223"/>
                </a:lnTo>
                <a:lnTo>
                  <a:pt x="522" y="217"/>
                </a:lnTo>
                <a:lnTo>
                  <a:pt x="530" y="211"/>
                </a:lnTo>
                <a:lnTo>
                  <a:pt x="536" y="202"/>
                </a:lnTo>
                <a:lnTo>
                  <a:pt x="542" y="193"/>
                </a:lnTo>
                <a:lnTo>
                  <a:pt x="545" y="183"/>
                </a:lnTo>
                <a:lnTo>
                  <a:pt x="546" y="172"/>
                </a:lnTo>
                <a:lnTo>
                  <a:pt x="546" y="172"/>
                </a:lnTo>
                <a:lnTo>
                  <a:pt x="545" y="160"/>
                </a:lnTo>
                <a:lnTo>
                  <a:pt x="542" y="151"/>
                </a:lnTo>
                <a:lnTo>
                  <a:pt x="536" y="141"/>
                </a:lnTo>
                <a:lnTo>
                  <a:pt x="530" y="133"/>
                </a:lnTo>
                <a:lnTo>
                  <a:pt x="522" y="127"/>
                </a:lnTo>
                <a:lnTo>
                  <a:pt x="512" y="121"/>
                </a:lnTo>
                <a:lnTo>
                  <a:pt x="503" y="118"/>
                </a:lnTo>
                <a:lnTo>
                  <a:pt x="492" y="117"/>
                </a:lnTo>
                <a:lnTo>
                  <a:pt x="492" y="117"/>
                </a:lnTo>
                <a:lnTo>
                  <a:pt x="481" y="118"/>
                </a:lnTo>
                <a:lnTo>
                  <a:pt x="470" y="121"/>
                </a:lnTo>
                <a:lnTo>
                  <a:pt x="461" y="127"/>
                </a:lnTo>
                <a:lnTo>
                  <a:pt x="453" y="133"/>
                </a:lnTo>
                <a:lnTo>
                  <a:pt x="446" y="141"/>
                </a:lnTo>
                <a:lnTo>
                  <a:pt x="441" y="151"/>
                </a:lnTo>
                <a:lnTo>
                  <a:pt x="438" y="160"/>
                </a:lnTo>
                <a:lnTo>
                  <a:pt x="437" y="172"/>
                </a:lnTo>
                <a:lnTo>
                  <a:pt x="437" y="172"/>
                </a:lnTo>
                <a:close/>
                <a:moveTo>
                  <a:pt x="302" y="172"/>
                </a:moveTo>
                <a:lnTo>
                  <a:pt x="302" y="172"/>
                </a:lnTo>
                <a:lnTo>
                  <a:pt x="303" y="183"/>
                </a:lnTo>
                <a:lnTo>
                  <a:pt x="306" y="193"/>
                </a:lnTo>
                <a:lnTo>
                  <a:pt x="312" y="202"/>
                </a:lnTo>
                <a:lnTo>
                  <a:pt x="318" y="211"/>
                </a:lnTo>
                <a:lnTo>
                  <a:pt x="326" y="217"/>
                </a:lnTo>
                <a:lnTo>
                  <a:pt x="336" y="223"/>
                </a:lnTo>
                <a:lnTo>
                  <a:pt x="345" y="225"/>
                </a:lnTo>
                <a:lnTo>
                  <a:pt x="356" y="226"/>
                </a:lnTo>
                <a:lnTo>
                  <a:pt x="356" y="226"/>
                </a:lnTo>
                <a:lnTo>
                  <a:pt x="368" y="225"/>
                </a:lnTo>
                <a:lnTo>
                  <a:pt x="378" y="223"/>
                </a:lnTo>
                <a:lnTo>
                  <a:pt x="387" y="217"/>
                </a:lnTo>
                <a:lnTo>
                  <a:pt x="396" y="211"/>
                </a:lnTo>
                <a:lnTo>
                  <a:pt x="402" y="202"/>
                </a:lnTo>
                <a:lnTo>
                  <a:pt x="407" y="193"/>
                </a:lnTo>
                <a:lnTo>
                  <a:pt x="410" y="183"/>
                </a:lnTo>
                <a:lnTo>
                  <a:pt x="411" y="172"/>
                </a:lnTo>
                <a:lnTo>
                  <a:pt x="411" y="172"/>
                </a:lnTo>
                <a:lnTo>
                  <a:pt x="410" y="160"/>
                </a:lnTo>
                <a:lnTo>
                  <a:pt x="407" y="151"/>
                </a:lnTo>
                <a:lnTo>
                  <a:pt x="402" y="141"/>
                </a:lnTo>
                <a:lnTo>
                  <a:pt x="396" y="133"/>
                </a:lnTo>
                <a:lnTo>
                  <a:pt x="387" y="127"/>
                </a:lnTo>
                <a:lnTo>
                  <a:pt x="378" y="121"/>
                </a:lnTo>
                <a:lnTo>
                  <a:pt x="368" y="118"/>
                </a:lnTo>
                <a:lnTo>
                  <a:pt x="356" y="117"/>
                </a:lnTo>
                <a:lnTo>
                  <a:pt x="356" y="117"/>
                </a:lnTo>
                <a:lnTo>
                  <a:pt x="345" y="118"/>
                </a:lnTo>
                <a:lnTo>
                  <a:pt x="336" y="121"/>
                </a:lnTo>
                <a:lnTo>
                  <a:pt x="326" y="127"/>
                </a:lnTo>
                <a:lnTo>
                  <a:pt x="318" y="133"/>
                </a:lnTo>
                <a:lnTo>
                  <a:pt x="312" y="141"/>
                </a:lnTo>
                <a:lnTo>
                  <a:pt x="306" y="151"/>
                </a:lnTo>
                <a:lnTo>
                  <a:pt x="303" y="160"/>
                </a:lnTo>
                <a:lnTo>
                  <a:pt x="302" y="172"/>
                </a:lnTo>
                <a:lnTo>
                  <a:pt x="302" y="172"/>
                </a:lnTo>
                <a:close/>
                <a:moveTo>
                  <a:pt x="572" y="615"/>
                </a:moveTo>
                <a:lnTo>
                  <a:pt x="127" y="615"/>
                </a:lnTo>
                <a:lnTo>
                  <a:pt x="127" y="747"/>
                </a:lnTo>
                <a:lnTo>
                  <a:pt x="572" y="747"/>
                </a:lnTo>
                <a:lnTo>
                  <a:pt x="572" y="615"/>
                </a:lnTo>
                <a:close/>
                <a:moveTo>
                  <a:pt x="572" y="447"/>
                </a:moveTo>
                <a:lnTo>
                  <a:pt x="127" y="447"/>
                </a:lnTo>
                <a:lnTo>
                  <a:pt x="127" y="579"/>
                </a:lnTo>
                <a:lnTo>
                  <a:pt x="572" y="579"/>
                </a:lnTo>
                <a:lnTo>
                  <a:pt x="572" y="447"/>
                </a:lnTo>
                <a:close/>
                <a:moveTo>
                  <a:pt x="572" y="276"/>
                </a:moveTo>
                <a:lnTo>
                  <a:pt x="127" y="276"/>
                </a:lnTo>
                <a:lnTo>
                  <a:pt x="127" y="408"/>
                </a:lnTo>
                <a:lnTo>
                  <a:pt x="572" y="408"/>
                </a:lnTo>
                <a:lnTo>
                  <a:pt x="572" y="276"/>
                </a:lnTo>
                <a:close/>
                <a:moveTo>
                  <a:pt x="537" y="374"/>
                </a:moveTo>
                <a:lnTo>
                  <a:pt x="161" y="374"/>
                </a:lnTo>
                <a:lnTo>
                  <a:pt x="161" y="309"/>
                </a:lnTo>
                <a:lnTo>
                  <a:pt x="537" y="309"/>
                </a:lnTo>
                <a:lnTo>
                  <a:pt x="537" y="374"/>
                </a:lnTo>
                <a:close/>
                <a:moveTo>
                  <a:pt x="512" y="331"/>
                </a:moveTo>
                <a:lnTo>
                  <a:pt x="461" y="331"/>
                </a:lnTo>
                <a:lnTo>
                  <a:pt x="461" y="349"/>
                </a:lnTo>
                <a:lnTo>
                  <a:pt x="512" y="349"/>
                </a:lnTo>
                <a:lnTo>
                  <a:pt x="512" y="331"/>
                </a:lnTo>
                <a:close/>
                <a:moveTo>
                  <a:pt x="680" y="0"/>
                </a:moveTo>
                <a:lnTo>
                  <a:pt x="17" y="0"/>
                </a:lnTo>
                <a:lnTo>
                  <a:pt x="17" y="0"/>
                </a:lnTo>
                <a:lnTo>
                  <a:pt x="11" y="1"/>
                </a:lnTo>
                <a:lnTo>
                  <a:pt x="5" y="4"/>
                </a:lnTo>
                <a:lnTo>
                  <a:pt x="1" y="9"/>
                </a:lnTo>
                <a:lnTo>
                  <a:pt x="0" y="16"/>
                </a:lnTo>
                <a:lnTo>
                  <a:pt x="0" y="873"/>
                </a:lnTo>
                <a:lnTo>
                  <a:pt x="0" y="873"/>
                </a:lnTo>
                <a:lnTo>
                  <a:pt x="1" y="880"/>
                </a:lnTo>
                <a:lnTo>
                  <a:pt x="5" y="885"/>
                </a:lnTo>
                <a:lnTo>
                  <a:pt x="11" y="889"/>
                </a:lnTo>
                <a:lnTo>
                  <a:pt x="17" y="890"/>
                </a:lnTo>
                <a:lnTo>
                  <a:pt x="680" y="890"/>
                </a:lnTo>
                <a:lnTo>
                  <a:pt x="680" y="890"/>
                </a:lnTo>
                <a:lnTo>
                  <a:pt x="686" y="889"/>
                </a:lnTo>
                <a:lnTo>
                  <a:pt x="692" y="885"/>
                </a:lnTo>
                <a:lnTo>
                  <a:pt x="696" y="880"/>
                </a:lnTo>
                <a:lnTo>
                  <a:pt x="697" y="873"/>
                </a:lnTo>
                <a:lnTo>
                  <a:pt x="697" y="16"/>
                </a:lnTo>
                <a:lnTo>
                  <a:pt x="697" y="16"/>
                </a:lnTo>
                <a:lnTo>
                  <a:pt x="696" y="9"/>
                </a:lnTo>
                <a:lnTo>
                  <a:pt x="692" y="4"/>
                </a:lnTo>
                <a:lnTo>
                  <a:pt x="686" y="1"/>
                </a:lnTo>
                <a:lnTo>
                  <a:pt x="680" y="0"/>
                </a:lnTo>
                <a:lnTo>
                  <a:pt x="680" y="0"/>
                </a:lnTo>
                <a:close/>
                <a:moveTo>
                  <a:pt x="663" y="856"/>
                </a:moveTo>
                <a:lnTo>
                  <a:pt x="33" y="856"/>
                </a:lnTo>
                <a:lnTo>
                  <a:pt x="33" y="33"/>
                </a:lnTo>
                <a:lnTo>
                  <a:pt x="663" y="33"/>
                </a:lnTo>
                <a:lnTo>
                  <a:pt x="663" y="856"/>
                </a:lnTo>
                <a:close/>
              </a:path>
            </a:pathLst>
          </a:custGeom>
          <a:solidFill>
            <a:srgbClr val="00A3EC"/>
          </a:solidFill>
          <a:ln>
            <a:noFill/>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16" name="Freeform 438"/>
          <p:cNvSpPr>
            <a:spLocks noEditPoints="1"/>
          </p:cNvSpPr>
          <p:nvPr/>
        </p:nvSpPr>
        <p:spPr bwMode="auto">
          <a:xfrm>
            <a:off x="7488324" y="4011910"/>
            <a:ext cx="504056" cy="684076"/>
          </a:xfrm>
          <a:custGeom>
            <a:avLst/>
            <a:gdLst>
              <a:gd name="T0" fmla="*/ 196 w 662"/>
              <a:gd name="T1" fmla="*/ 247 h 922"/>
              <a:gd name="T2" fmla="*/ 198 w 662"/>
              <a:gd name="T3" fmla="*/ 220 h 922"/>
              <a:gd name="T4" fmla="*/ 207 w 662"/>
              <a:gd name="T5" fmla="*/ 194 h 922"/>
              <a:gd name="T6" fmla="*/ 219 w 662"/>
              <a:gd name="T7" fmla="*/ 172 h 922"/>
              <a:gd name="T8" fmla="*/ 235 w 662"/>
              <a:gd name="T9" fmla="*/ 151 h 922"/>
              <a:gd name="T10" fmla="*/ 256 w 662"/>
              <a:gd name="T11" fmla="*/ 134 h 922"/>
              <a:gd name="T12" fmla="*/ 279 w 662"/>
              <a:gd name="T13" fmla="*/ 122 h 922"/>
              <a:gd name="T14" fmla="*/ 304 w 662"/>
              <a:gd name="T15" fmla="*/ 114 h 922"/>
              <a:gd name="T16" fmla="*/ 331 w 662"/>
              <a:gd name="T17" fmla="*/ 112 h 922"/>
              <a:gd name="T18" fmla="*/ 344 w 662"/>
              <a:gd name="T19" fmla="*/ 112 h 922"/>
              <a:gd name="T20" fmla="*/ 372 w 662"/>
              <a:gd name="T21" fmla="*/ 118 h 922"/>
              <a:gd name="T22" fmla="*/ 396 w 662"/>
              <a:gd name="T23" fmla="*/ 128 h 922"/>
              <a:gd name="T24" fmla="*/ 418 w 662"/>
              <a:gd name="T25" fmla="*/ 143 h 922"/>
              <a:gd name="T26" fmla="*/ 436 w 662"/>
              <a:gd name="T27" fmla="*/ 161 h 922"/>
              <a:gd name="T28" fmla="*/ 450 w 662"/>
              <a:gd name="T29" fmla="*/ 182 h 922"/>
              <a:gd name="T30" fmla="*/ 461 w 662"/>
              <a:gd name="T31" fmla="*/ 206 h 922"/>
              <a:gd name="T32" fmla="*/ 467 w 662"/>
              <a:gd name="T33" fmla="*/ 233 h 922"/>
              <a:gd name="T34" fmla="*/ 467 w 662"/>
              <a:gd name="T35" fmla="*/ 388 h 922"/>
              <a:gd name="T36" fmla="*/ 578 w 662"/>
              <a:gd name="T37" fmla="*/ 247 h 922"/>
              <a:gd name="T38" fmla="*/ 577 w 662"/>
              <a:gd name="T39" fmla="*/ 222 h 922"/>
              <a:gd name="T40" fmla="*/ 568 w 662"/>
              <a:gd name="T41" fmla="*/ 174 h 922"/>
              <a:gd name="T42" fmla="*/ 548 w 662"/>
              <a:gd name="T43" fmla="*/ 130 h 922"/>
              <a:gd name="T44" fmla="*/ 522 w 662"/>
              <a:gd name="T45" fmla="*/ 90 h 922"/>
              <a:gd name="T46" fmla="*/ 488 w 662"/>
              <a:gd name="T47" fmla="*/ 56 h 922"/>
              <a:gd name="T48" fmla="*/ 449 w 662"/>
              <a:gd name="T49" fmla="*/ 29 h 922"/>
              <a:gd name="T50" fmla="*/ 404 w 662"/>
              <a:gd name="T51" fmla="*/ 11 h 922"/>
              <a:gd name="T52" fmla="*/ 356 w 662"/>
              <a:gd name="T53" fmla="*/ 1 h 922"/>
              <a:gd name="T54" fmla="*/ 331 w 662"/>
              <a:gd name="T55" fmla="*/ 0 h 922"/>
              <a:gd name="T56" fmla="*/ 281 w 662"/>
              <a:gd name="T57" fmla="*/ 5 h 922"/>
              <a:gd name="T58" fmla="*/ 235 w 662"/>
              <a:gd name="T59" fmla="*/ 19 h 922"/>
              <a:gd name="T60" fmla="*/ 193 w 662"/>
              <a:gd name="T61" fmla="*/ 42 h 922"/>
              <a:gd name="T62" fmla="*/ 156 w 662"/>
              <a:gd name="T63" fmla="*/ 72 h 922"/>
              <a:gd name="T64" fmla="*/ 126 w 662"/>
              <a:gd name="T65" fmla="*/ 109 h 922"/>
              <a:gd name="T66" fmla="*/ 103 w 662"/>
              <a:gd name="T67" fmla="*/ 151 h 922"/>
              <a:gd name="T68" fmla="*/ 89 w 662"/>
              <a:gd name="T69" fmla="*/ 197 h 922"/>
              <a:gd name="T70" fmla="*/ 84 w 662"/>
              <a:gd name="T71" fmla="*/ 247 h 922"/>
              <a:gd name="T72" fmla="*/ 196 w 662"/>
              <a:gd name="T73" fmla="*/ 388 h 922"/>
              <a:gd name="T74" fmla="*/ 0 w 662"/>
              <a:gd name="T75" fmla="*/ 455 h 922"/>
              <a:gd name="T76" fmla="*/ 662 w 662"/>
              <a:gd name="T77" fmla="*/ 922 h 922"/>
              <a:gd name="T78" fmla="*/ 0 w 662"/>
              <a:gd name="T79" fmla="*/ 455 h 922"/>
              <a:gd name="T80" fmla="*/ 372 w 662"/>
              <a:gd name="T81" fmla="*/ 695 h 922"/>
              <a:gd name="T82" fmla="*/ 361 w 662"/>
              <a:gd name="T83" fmla="*/ 712 h 922"/>
              <a:gd name="T84" fmla="*/ 356 w 662"/>
              <a:gd name="T85" fmla="*/ 731 h 922"/>
              <a:gd name="T86" fmla="*/ 305 w 662"/>
              <a:gd name="T87" fmla="*/ 782 h 922"/>
              <a:gd name="T88" fmla="*/ 305 w 662"/>
              <a:gd name="T89" fmla="*/ 731 h 922"/>
              <a:gd name="T90" fmla="*/ 301 w 662"/>
              <a:gd name="T91" fmla="*/ 712 h 922"/>
              <a:gd name="T92" fmla="*/ 291 w 662"/>
              <a:gd name="T93" fmla="*/ 695 h 922"/>
              <a:gd name="T94" fmla="*/ 282 w 662"/>
              <a:gd name="T95" fmla="*/ 686 h 922"/>
              <a:gd name="T96" fmla="*/ 273 w 662"/>
              <a:gd name="T97" fmla="*/ 664 h 922"/>
              <a:gd name="T98" fmla="*/ 271 w 662"/>
              <a:gd name="T99" fmla="*/ 650 h 922"/>
              <a:gd name="T100" fmla="*/ 276 w 662"/>
              <a:gd name="T101" fmla="*/ 628 h 922"/>
              <a:gd name="T102" fmla="*/ 288 w 662"/>
              <a:gd name="T103" fmla="*/ 608 h 922"/>
              <a:gd name="T104" fmla="*/ 307 w 662"/>
              <a:gd name="T105" fmla="*/ 595 h 922"/>
              <a:gd name="T106" fmla="*/ 331 w 662"/>
              <a:gd name="T107" fmla="*/ 590 h 922"/>
              <a:gd name="T108" fmla="*/ 343 w 662"/>
              <a:gd name="T109" fmla="*/ 592 h 922"/>
              <a:gd name="T110" fmla="*/ 365 w 662"/>
              <a:gd name="T111" fmla="*/ 601 h 922"/>
              <a:gd name="T112" fmla="*/ 382 w 662"/>
              <a:gd name="T113" fmla="*/ 617 h 922"/>
              <a:gd name="T114" fmla="*/ 390 w 662"/>
              <a:gd name="T115" fmla="*/ 638 h 922"/>
              <a:gd name="T116" fmla="*/ 391 w 662"/>
              <a:gd name="T117" fmla="*/ 650 h 922"/>
              <a:gd name="T118" fmla="*/ 386 w 662"/>
              <a:gd name="T119" fmla="*/ 676 h 922"/>
              <a:gd name="T120" fmla="*/ 372 w 662"/>
              <a:gd name="T121" fmla="*/ 69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2" h="922">
                <a:moveTo>
                  <a:pt x="196" y="247"/>
                </a:moveTo>
                <a:lnTo>
                  <a:pt x="196" y="247"/>
                </a:lnTo>
                <a:lnTo>
                  <a:pt x="196" y="233"/>
                </a:lnTo>
                <a:lnTo>
                  <a:pt x="198" y="220"/>
                </a:lnTo>
                <a:lnTo>
                  <a:pt x="202" y="206"/>
                </a:lnTo>
                <a:lnTo>
                  <a:pt x="207" y="194"/>
                </a:lnTo>
                <a:lnTo>
                  <a:pt x="211" y="182"/>
                </a:lnTo>
                <a:lnTo>
                  <a:pt x="219" y="172"/>
                </a:lnTo>
                <a:lnTo>
                  <a:pt x="227" y="161"/>
                </a:lnTo>
                <a:lnTo>
                  <a:pt x="235" y="151"/>
                </a:lnTo>
                <a:lnTo>
                  <a:pt x="245" y="143"/>
                </a:lnTo>
                <a:lnTo>
                  <a:pt x="256" y="134"/>
                </a:lnTo>
                <a:lnTo>
                  <a:pt x="267" y="128"/>
                </a:lnTo>
                <a:lnTo>
                  <a:pt x="279" y="122"/>
                </a:lnTo>
                <a:lnTo>
                  <a:pt x="291" y="118"/>
                </a:lnTo>
                <a:lnTo>
                  <a:pt x="304" y="114"/>
                </a:lnTo>
                <a:lnTo>
                  <a:pt x="317" y="112"/>
                </a:lnTo>
                <a:lnTo>
                  <a:pt x="331" y="112"/>
                </a:lnTo>
                <a:lnTo>
                  <a:pt x="331" y="112"/>
                </a:lnTo>
                <a:lnTo>
                  <a:pt x="344" y="112"/>
                </a:lnTo>
                <a:lnTo>
                  <a:pt x="359" y="114"/>
                </a:lnTo>
                <a:lnTo>
                  <a:pt x="372" y="118"/>
                </a:lnTo>
                <a:lnTo>
                  <a:pt x="384" y="122"/>
                </a:lnTo>
                <a:lnTo>
                  <a:pt x="396" y="128"/>
                </a:lnTo>
                <a:lnTo>
                  <a:pt x="407" y="134"/>
                </a:lnTo>
                <a:lnTo>
                  <a:pt x="418" y="143"/>
                </a:lnTo>
                <a:lnTo>
                  <a:pt x="427" y="151"/>
                </a:lnTo>
                <a:lnTo>
                  <a:pt x="436" y="161"/>
                </a:lnTo>
                <a:lnTo>
                  <a:pt x="444" y="172"/>
                </a:lnTo>
                <a:lnTo>
                  <a:pt x="450" y="182"/>
                </a:lnTo>
                <a:lnTo>
                  <a:pt x="456" y="194"/>
                </a:lnTo>
                <a:lnTo>
                  <a:pt x="461" y="206"/>
                </a:lnTo>
                <a:lnTo>
                  <a:pt x="464" y="220"/>
                </a:lnTo>
                <a:lnTo>
                  <a:pt x="467" y="233"/>
                </a:lnTo>
                <a:lnTo>
                  <a:pt x="467" y="247"/>
                </a:lnTo>
                <a:lnTo>
                  <a:pt x="467" y="388"/>
                </a:lnTo>
                <a:lnTo>
                  <a:pt x="578" y="388"/>
                </a:lnTo>
                <a:lnTo>
                  <a:pt x="578" y="247"/>
                </a:lnTo>
                <a:lnTo>
                  <a:pt x="578" y="247"/>
                </a:lnTo>
                <a:lnTo>
                  <a:pt x="577" y="222"/>
                </a:lnTo>
                <a:lnTo>
                  <a:pt x="574" y="197"/>
                </a:lnTo>
                <a:lnTo>
                  <a:pt x="568" y="174"/>
                </a:lnTo>
                <a:lnTo>
                  <a:pt x="559" y="151"/>
                </a:lnTo>
                <a:lnTo>
                  <a:pt x="548" y="130"/>
                </a:lnTo>
                <a:lnTo>
                  <a:pt x="536" y="109"/>
                </a:lnTo>
                <a:lnTo>
                  <a:pt x="522" y="90"/>
                </a:lnTo>
                <a:lnTo>
                  <a:pt x="506" y="72"/>
                </a:lnTo>
                <a:lnTo>
                  <a:pt x="488" y="56"/>
                </a:lnTo>
                <a:lnTo>
                  <a:pt x="469" y="42"/>
                </a:lnTo>
                <a:lnTo>
                  <a:pt x="449" y="29"/>
                </a:lnTo>
                <a:lnTo>
                  <a:pt x="427" y="19"/>
                </a:lnTo>
                <a:lnTo>
                  <a:pt x="404" y="11"/>
                </a:lnTo>
                <a:lnTo>
                  <a:pt x="380" y="5"/>
                </a:lnTo>
                <a:lnTo>
                  <a:pt x="356" y="1"/>
                </a:lnTo>
                <a:lnTo>
                  <a:pt x="331" y="0"/>
                </a:lnTo>
                <a:lnTo>
                  <a:pt x="331" y="0"/>
                </a:lnTo>
                <a:lnTo>
                  <a:pt x="306" y="1"/>
                </a:lnTo>
                <a:lnTo>
                  <a:pt x="281" y="5"/>
                </a:lnTo>
                <a:lnTo>
                  <a:pt x="258" y="11"/>
                </a:lnTo>
                <a:lnTo>
                  <a:pt x="235" y="19"/>
                </a:lnTo>
                <a:lnTo>
                  <a:pt x="214" y="29"/>
                </a:lnTo>
                <a:lnTo>
                  <a:pt x="193" y="42"/>
                </a:lnTo>
                <a:lnTo>
                  <a:pt x="174" y="56"/>
                </a:lnTo>
                <a:lnTo>
                  <a:pt x="156" y="72"/>
                </a:lnTo>
                <a:lnTo>
                  <a:pt x="141" y="90"/>
                </a:lnTo>
                <a:lnTo>
                  <a:pt x="126" y="109"/>
                </a:lnTo>
                <a:lnTo>
                  <a:pt x="113" y="130"/>
                </a:lnTo>
                <a:lnTo>
                  <a:pt x="103" y="151"/>
                </a:lnTo>
                <a:lnTo>
                  <a:pt x="95" y="174"/>
                </a:lnTo>
                <a:lnTo>
                  <a:pt x="89" y="197"/>
                </a:lnTo>
                <a:lnTo>
                  <a:pt x="85" y="222"/>
                </a:lnTo>
                <a:lnTo>
                  <a:pt x="84" y="247"/>
                </a:lnTo>
                <a:lnTo>
                  <a:pt x="84" y="388"/>
                </a:lnTo>
                <a:lnTo>
                  <a:pt x="196" y="388"/>
                </a:lnTo>
                <a:lnTo>
                  <a:pt x="196" y="247"/>
                </a:lnTo>
                <a:close/>
                <a:moveTo>
                  <a:pt x="0" y="455"/>
                </a:moveTo>
                <a:lnTo>
                  <a:pt x="0" y="922"/>
                </a:lnTo>
                <a:lnTo>
                  <a:pt x="662" y="922"/>
                </a:lnTo>
                <a:lnTo>
                  <a:pt x="662" y="455"/>
                </a:lnTo>
                <a:lnTo>
                  <a:pt x="0" y="455"/>
                </a:lnTo>
                <a:close/>
                <a:moveTo>
                  <a:pt x="372" y="695"/>
                </a:moveTo>
                <a:lnTo>
                  <a:pt x="372" y="695"/>
                </a:lnTo>
                <a:lnTo>
                  <a:pt x="366" y="703"/>
                </a:lnTo>
                <a:lnTo>
                  <a:pt x="361" y="712"/>
                </a:lnTo>
                <a:lnTo>
                  <a:pt x="358" y="721"/>
                </a:lnTo>
                <a:lnTo>
                  <a:pt x="356" y="731"/>
                </a:lnTo>
                <a:lnTo>
                  <a:pt x="356" y="782"/>
                </a:lnTo>
                <a:lnTo>
                  <a:pt x="305" y="782"/>
                </a:lnTo>
                <a:lnTo>
                  <a:pt x="305" y="731"/>
                </a:lnTo>
                <a:lnTo>
                  <a:pt x="305" y="731"/>
                </a:lnTo>
                <a:lnTo>
                  <a:pt x="305" y="721"/>
                </a:lnTo>
                <a:lnTo>
                  <a:pt x="301" y="712"/>
                </a:lnTo>
                <a:lnTo>
                  <a:pt x="297" y="703"/>
                </a:lnTo>
                <a:lnTo>
                  <a:pt x="291" y="695"/>
                </a:lnTo>
                <a:lnTo>
                  <a:pt x="291" y="695"/>
                </a:lnTo>
                <a:lnTo>
                  <a:pt x="282" y="686"/>
                </a:lnTo>
                <a:lnTo>
                  <a:pt x="276" y="676"/>
                </a:lnTo>
                <a:lnTo>
                  <a:pt x="273" y="664"/>
                </a:lnTo>
                <a:lnTo>
                  <a:pt x="271" y="650"/>
                </a:lnTo>
                <a:lnTo>
                  <a:pt x="271" y="650"/>
                </a:lnTo>
                <a:lnTo>
                  <a:pt x="273" y="638"/>
                </a:lnTo>
                <a:lnTo>
                  <a:pt x="276" y="628"/>
                </a:lnTo>
                <a:lnTo>
                  <a:pt x="281" y="617"/>
                </a:lnTo>
                <a:lnTo>
                  <a:pt x="288" y="608"/>
                </a:lnTo>
                <a:lnTo>
                  <a:pt x="298" y="601"/>
                </a:lnTo>
                <a:lnTo>
                  <a:pt x="307" y="595"/>
                </a:lnTo>
                <a:lnTo>
                  <a:pt x="319" y="592"/>
                </a:lnTo>
                <a:lnTo>
                  <a:pt x="331" y="590"/>
                </a:lnTo>
                <a:lnTo>
                  <a:pt x="331" y="590"/>
                </a:lnTo>
                <a:lnTo>
                  <a:pt x="343" y="592"/>
                </a:lnTo>
                <a:lnTo>
                  <a:pt x="355" y="595"/>
                </a:lnTo>
                <a:lnTo>
                  <a:pt x="365" y="601"/>
                </a:lnTo>
                <a:lnTo>
                  <a:pt x="374" y="608"/>
                </a:lnTo>
                <a:lnTo>
                  <a:pt x="382" y="617"/>
                </a:lnTo>
                <a:lnTo>
                  <a:pt x="386" y="628"/>
                </a:lnTo>
                <a:lnTo>
                  <a:pt x="390" y="638"/>
                </a:lnTo>
                <a:lnTo>
                  <a:pt x="391" y="650"/>
                </a:lnTo>
                <a:lnTo>
                  <a:pt x="391" y="650"/>
                </a:lnTo>
                <a:lnTo>
                  <a:pt x="390" y="664"/>
                </a:lnTo>
                <a:lnTo>
                  <a:pt x="386" y="676"/>
                </a:lnTo>
                <a:lnTo>
                  <a:pt x="380" y="686"/>
                </a:lnTo>
                <a:lnTo>
                  <a:pt x="372" y="695"/>
                </a:lnTo>
                <a:lnTo>
                  <a:pt x="372" y="695"/>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423328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en-US" altLang="ja-JP" dirty="0"/>
              <a:t>No.94</a:t>
            </a:r>
            <a:br>
              <a:rPr lang="en-US" altLang="ja-JP" sz="1800" dirty="0"/>
            </a:br>
            <a:r>
              <a:rPr lang="ja-JP" altLang="en-US" sz="1800" dirty="0"/>
              <a:t>固定資産管理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固定資産、リース資産の異動履歴を確認できる</a:t>
            </a: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a:solidFill>
                  <a:prstClr val="black">
                    <a:lumMod val="75000"/>
                    <a:lumOff val="25000"/>
                  </a:prstClr>
                </a:solidFill>
              </a:rPr>
              <a:t>○</a:t>
            </a:r>
          </a:p>
          <a:p>
            <a:pPr lvl="0">
              <a:spcBef>
                <a:spcPct val="0"/>
              </a:spcBef>
              <a:defRPr/>
            </a:pPr>
            <a:r>
              <a:rPr kumimoji="0" lang="ja-JP" altLang="en-US" sz="1400" kern="0">
                <a:solidFill>
                  <a:prstClr val="black"/>
                </a:solidFill>
              </a:rPr>
              <a:t>資産単位に、固定資産の新規取得から現時点までの履歴が固定資産異動履歴表にて確認可能です</a:t>
            </a:r>
            <a:endParaRPr kumimoji="0" lang="en-US" altLang="ja-JP" sz="1400" kern="0">
              <a:solidFill>
                <a:prstClr val="black"/>
              </a:solidFill>
            </a:endParaRPr>
          </a:p>
        </p:txBody>
      </p:sp>
      <p:sp>
        <p:nvSpPr>
          <p:cNvPr id="77" name="スライド番号プレースホルダー 1"/>
          <p:cNvSpPr>
            <a:spLocks noGrp="1"/>
          </p:cNvSpPr>
          <p:nvPr>
            <p:ph type="sldNum" sz="quarter" idx="12"/>
          </p:nvPr>
        </p:nvSpPr>
        <p:spPr>
          <a:xfrm>
            <a:off x="8532000" y="4932000"/>
            <a:ext cx="360000" cy="135000"/>
          </a:xfrm>
        </p:spPr>
        <p:txBody>
          <a:bodyPr/>
          <a:lstStyle/>
          <a:p>
            <a:fld id="{78AE49ED-73EF-499C-8307-28EB0E7CF529}" type="slidenum">
              <a:rPr lang="ja-JP" altLang="en-US" smtClean="0"/>
              <a:pPr/>
              <a:t>110</a:t>
            </a:fld>
            <a:endParaRPr lang="ja-JP" altLang="en-US"/>
          </a:p>
        </p:txBody>
      </p:sp>
      <p:sp>
        <p:nvSpPr>
          <p:cNvPr id="78"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grpSp>
        <p:nvGrpSpPr>
          <p:cNvPr id="2" name="グループ化 1"/>
          <p:cNvGrpSpPr/>
          <p:nvPr/>
        </p:nvGrpSpPr>
        <p:grpSpPr>
          <a:xfrm>
            <a:off x="720000" y="2376000"/>
            <a:ext cx="3013237" cy="2520000"/>
            <a:chOff x="514647" y="2391730"/>
            <a:chExt cx="3013237" cy="2520000"/>
          </a:xfrm>
        </p:grpSpPr>
        <p:sp>
          <p:nvSpPr>
            <p:cNvPr id="12" name="テキスト ボックス 11"/>
            <p:cNvSpPr txBox="1"/>
            <p:nvPr/>
          </p:nvSpPr>
          <p:spPr>
            <a:xfrm>
              <a:off x="514647" y="2494978"/>
              <a:ext cx="20882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a:ln>
                    <a:noFill/>
                  </a:ln>
                  <a:solidFill>
                    <a:srgbClr val="54C2F0"/>
                  </a:solidFill>
                  <a:effectLst/>
                  <a:uLnTx/>
                  <a:uFillTx/>
                  <a:latin typeface="メイリオ"/>
                  <a:ea typeface="メイリオ"/>
                  <a:cs typeface="+mn-cs"/>
                </a:rPr>
                <a:t>【</a:t>
              </a:r>
              <a:r>
                <a:rPr kumimoji="1" lang="ja-JP" altLang="en-US" sz="1200" b="1" i="0" u="none" strike="noStrike" kern="1200" cap="none" spc="0" normalizeH="0" baseline="0" noProof="0">
                  <a:ln>
                    <a:noFill/>
                  </a:ln>
                  <a:solidFill>
                    <a:srgbClr val="54C2F0"/>
                  </a:solidFill>
                  <a:effectLst/>
                  <a:uLnTx/>
                  <a:uFillTx/>
                  <a:latin typeface="メイリオ"/>
                  <a:ea typeface="メイリオ"/>
                  <a:cs typeface="+mn-cs"/>
                </a:rPr>
                <a:t>固定資産異動履歴表</a:t>
              </a:r>
              <a:r>
                <a:rPr kumimoji="1" lang="en-US" altLang="ja-JP" sz="1200" b="1" i="0" u="none" strike="noStrike" kern="1200" cap="none" spc="0" normalizeH="0" baseline="0" noProof="0">
                  <a:ln>
                    <a:noFill/>
                  </a:ln>
                  <a:solidFill>
                    <a:srgbClr val="54C2F0"/>
                  </a:solidFill>
                  <a:effectLst/>
                  <a:uLnTx/>
                  <a:uFillTx/>
                  <a:latin typeface="メイリオ"/>
                  <a:ea typeface="メイリオ"/>
                  <a:cs typeface="+mn-cs"/>
                </a:rPr>
                <a:t>】</a:t>
              </a:r>
              <a:endParaRPr kumimoji="1" lang="ja-JP" altLang="en-US" sz="1200" b="1" i="0" u="none" strike="noStrike" kern="1200" cap="none" spc="0" normalizeH="0" baseline="0" noProof="0">
                <a:ln>
                  <a:noFill/>
                </a:ln>
                <a:solidFill>
                  <a:srgbClr val="54C2F0"/>
                </a:solidFill>
                <a:effectLst/>
                <a:uLnTx/>
                <a:uFillTx/>
                <a:latin typeface="メイリオ"/>
                <a:ea typeface="メイリオ"/>
                <a:cs typeface="+mn-cs"/>
              </a:endParaRPr>
            </a:p>
          </p:txBody>
        </p:sp>
        <p:grpSp>
          <p:nvGrpSpPr>
            <p:cNvPr id="13" name="グループ化 12"/>
            <p:cNvGrpSpPr/>
            <p:nvPr/>
          </p:nvGrpSpPr>
          <p:grpSpPr>
            <a:xfrm>
              <a:off x="539552" y="2391730"/>
              <a:ext cx="2988332" cy="2520000"/>
              <a:chOff x="724897" y="3277808"/>
              <a:chExt cx="2449125" cy="3145876"/>
            </a:xfrm>
          </p:grpSpPr>
          <p:sp>
            <p:nvSpPr>
              <p:cNvPr id="14" name="正方形/長方形 13"/>
              <p:cNvSpPr/>
              <p:nvPr/>
            </p:nvSpPr>
            <p:spPr>
              <a:xfrm>
                <a:off x="724897" y="3277808"/>
                <a:ext cx="2448272" cy="314587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15" name="直角三角形 14"/>
              <p:cNvSpPr/>
              <p:nvPr/>
            </p:nvSpPr>
            <p:spPr>
              <a:xfrm>
                <a:off x="2555775" y="3277808"/>
                <a:ext cx="618247" cy="583240"/>
              </a:xfrm>
              <a:prstGeom prst="rtTriangle">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grpSp>
        <p:sp>
          <p:nvSpPr>
            <p:cNvPr id="16" name="テキスト ボックス 15"/>
            <p:cNvSpPr txBox="1"/>
            <p:nvPr/>
          </p:nvSpPr>
          <p:spPr>
            <a:xfrm>
              <a:off x="521548" y="3304813"/>
              <a:ext cx="990111"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メイリオ"/>
                  <a:ea typeface="メイリオ"/>
                  <a:cs typeface="+mn-cs"/>
                </a:rPr>
                <a:t>処理年月日</a:t>
              </a:r>
            </a:p>
          </p:txBody>
        </p:sp>
        <p:sp>
          <p:nvSpPr>
            <p:cNvPr id="17" name="テキスト ボックス 16"/>
            <p:cNvSpPr txBox="1"/>
            <p:nvPr/>
          </p:nvSpPr>
          <p:spPr>
            <a:xfrm>
              <a:off x="1457652" y="3300140"/>
              <a:ext cx="990111"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メイリオ"/>
                  <a:ea typeface="メイリオ"/>
                  <a:cs typeface="+mn-cs"/>
                </a:rPr>
                <a:t>異動事由</a:t>
              </a:r>
            </a:p>
          </p:txBody>
        </p:sp>
        <p:sp>
          <p:nvSpPr>
            <p:cNvPr id="18" name="テキスト ボックス 17"/>
            <p:cNvSpPr txBox="1"/>
            <p:nvPr/>
          </p:nvSpPr>
          <p:spPr>
            <a:xfrm>
              <a:off x="2483767" y="3306689"/>
              <a:ext cx="990111"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メイリオ"/>
                  <a:ea typeface="メイリオ"/>
                  <a:cs typeface="+mn-cs"/>
                </a:rPr>
                <a:t>異動価格</a:t>
              </a:r>
            </a:p>
          </p:txBody>
        </p:sp>
        <p:cxnSp>
          <p:nvCxnSpPr>
            <p:cNvPr id="19" name="直線コネクタ 18"/>
            <p:cNvCxnSpPr/>
            <p:nvPr/>
          </p:nvCxnSpPr>
          <p:spPr>
            <a:xfrm>
              <a:off x="665565" y="3587038"/>
              <a:ext cx="2718302" cy="113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665564" y="2793581"/>
              <a:ext cx="2034227"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メイリオ"/>
                  <a:ea typeface="メイリオ"/>
                  <a:cs typeface="+mn-cs"/>
                </a:rPr>
                <a:t>資産番号：</a:t>
              </a:r>
              <a:r>
                <a:rPr kumimoji="1" lang="en-US" altLang="ja-JP" sz="1000" b="0" i="0" u="none" strike="noStrike" kern="1200" cap="none" spc="0" normalizeH="0" baseline="0" noProof="0">
                  <a:ln>
                    <a:noFill/>
                  </a:ln>
                  <a:solidFill>
                    <a:prstClr val="black"/>
                  </a:solidFill>
                  <a:effectLst/>
                  <a:uLnTx/>
                  <a:uFillTx/>
                  <a:latin typeface="メイリオ"/>
                  <a:ea typeface="メイリオ"/>
                  <a:cs typeface="+mn-cs"/>
                </a:rPr>
                <a:t>10000001-001</a:t>
              </a:r>
              <a:endParaRPr kumimoji="1" lang="ja-JP" altLang="en-US" sz="10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1" name="テキスト ボックス 20"/>
            <p:cNvSpPr txBox="1"/>
            <p:nvPr/>
          </p:nvSpPr>
          <p:spPr>
            <a:xfrm>
              <a:off x="665564" y="2973601"/>
              <a:ext cx="2034227"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メイリオ"/>
                  <a:ea typeface="メイリオ"/>
                  <a:cs typeface="+mn-cs"/>
                </a:rPr>
                <a:t>資産名称：応接セット一式</a:t>
              </a:r>
            </a:p>
          </p:txBody>
        </p:sp>
        <p:sp>
          <p:nvSpPr>
            <p:cNvPr id="22" name="テキスト ボックス 21"/>
            <p:cNvSpPr txBox="1"/>
            <p:nvPr/>
          </p:nvSpPr>
          <p:spPr>
            <a:xfrm>
              <a:off x="586457" y="3693681"/>
              <a:ext cx="990111"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メイリオ"/>
                  <a:ea typeface="メイリオ"/>
                  <a:cs typeface="+mn-cs"/>
                </a:rPr>
                <a:t>2011/07/14</a:t>
              </a:r>
              <a:endParaRPr kumimoji="1" lang="ja-JP" altLang="en-US" sz="10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3" name="テキスト ボックス 22"/>
            <p:cNvSpPr txBox="1"/>
            <p:nvPr/>
          </p:nvSpPr>
          <p:spPr>
            <a:xfrm>
              <a:off x="1603340" y="3687874"/>
              <a:ext cx="893247"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メイリオ"/>
                  <a:ea typeface="メイリオ"/>
                  <a:cs typeface="+mn-cs"/>
                </a:rPr>
                <a:t>新規登録</a:t>
              </a:r>
            </a:p>
          </p:txBody>
        </p:sp>
        <p:sp>
          <p:nvSpPr>
            <p:cNvPr id="24" name="テキスト ボックス 23"/>
            <p:cNvSpPr txBox="1"/>
            <p:nvPr/>
          </p:nvSpPr>
          <p:spPr>
            <a:xfrm>
              <a:off x="2562628" y="3690777"/>
              <a:ext cx="893247"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メイリオ"/>
                  <a:ea typeface="メイリオ"/>
                  <a:cs typeface="+mn-cs"/>
                </a:rPr>
                <a:t>\500,000</a:t>
              </a:r>
              <a:endParaRPr kumimoji="1" lang="ja-JP" altLang="en-US" sz="10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5" name="テキスト ボックス 24"/>
            <p:cNvSpPr txBox="1"/>
            <p:nvPr/>
          </p:nvSpPr>
          <p:spPr>
            <a:xfrm>
              <a:off x="579358" y="3981713"/>
              <a:ext cx="990111"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メイリオ"/>
                  <a:ea typeface="メイリオ"/>
                  <a:cs typeface="+mn-cs"/>
                </a:rPr>
                <a:t>2011/10/31</a:t>
              </a:r>
              <a:endParaRPr kumimoji="1" lang="ja-JP" altLang="en-US" sz="10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6" name="テキスト ボックス 25"/>
            <p:cNvSpPr txBox="1"/>
            <p:nvPr/>
          </p:nvSpPr>
          <p:spPr>
            <a:xfrm>
              <a:off x="1596241" y="3975906"/>
              <a:ext cx="893247"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メイリオ"/>
                  <a:ea typeface="メイリオ"/>
                  <a:cs typeface="+mn-cs"/>
                </a:rPr>
                <a:t>部門移動</a:t>
              </a:r>
            </a:p>
          </p:txBody>
        </p:sp>
        <p:sp>
          <p:nvSpPr>
            <p:cNvPr id="27" name="テキスト ボックス 26"/>
            <p:cNvSpPr txBox="1"/>
            <p:nvPr/>
          </p:nvSpPr>
          <p:spPr>
            <a:xfrm>
              <a:off x="2555529" y="3978809"/>
              <a:ext cx="893247"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メイリオ"/>
                  <a:ea typeface="メイリオ"/>
                  <a:cs typeface="+mn-cs"/>
                </a:rPr>
                <a:t>\500,000</a:t>
              </a:r>
              <a:endParaRPr kumimoji="1" lang="ja-JP" altLang="en-US" sz="10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8" name="テキスト ボックス 27"/>
            <p:cNvSpPr txBox="1"/>
            <p:nvPr/>
          </p:nvSpPr>
          <p:spPr>
            <a:xfrm>
              <a:off x="579358" y="4269745"/>
              <a:ext cx="990111"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メイリオ"/>
                  <a:ea typeface="メイリオ"/>
                  <a:cs typeface="+mn-cs"/>
                </a:rPr>
                <a:t>2015/01/31</a:t>
              </a:r>
              <a:endParaRPr kumimoji="1" lang="ja-JP" altLang="en-US" sz="10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9" name="テキスト ボックス 28"/>
            <p:cNvSpPr txBox="1"/>
            <p:nvPr/>
          </p:nvSpPr>
          <p:spPr>
            <a:xfrm>
              <a:off x="1596241" y="4263938"/>
              <a:ext cx="893247"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メイリオ"/>
                  <a:ea typeface="メイリオ"/>
                  <a:cs typeface="+mn-cs"/>
                </a:rPr>
                <a:t>用途変更</a:t>
              </a:r>
            </a:p>
          </p:txBody>
        </p:sp>
        <p:sp>
          <p:nvSpPr>
            <p:cNvPr id="30" name="テキスト ボックス 29"/>
            <p:cNvSpPr txBox="1"/>
            <p:nvPr/>
          </p:nvSpPr>
          <p:spPr>
            <a:xfrm>
              <a:off x="2555529" y="4266841"/>
              <a:ext cx="893247"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メイリオ"/>
                  <a:ea typeface="メイリオ"/>
                  <a:cs typeface="+mn-cs"/>
                </a:rPr>
                <a:t>\500,000</a:t>
              </a:r>
              <a:endParaRPr kumimoji="1" lang="ja-JP" altLang="en-US" sz="10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31" name="テキスト ボックス 30"/>
            <p:cNvSpPr txBox="1"/>
            <p:nvPr/>
          </p:nvSpPr>
          <p:spPr>
            <a:xfrm>
              <a:off x="579358" y="4557777"/>
              <a:ext cx="990111"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メイリオ"/>
                  <a:ea typeface="メイリオ"/>
                  <a:cs typeface="+mn-cs"/>
                </a:rPr>
                <a:t>2018/05/31</a:t>
              </a:r>
              <a:endParaRPr kumimoji="1" lang="ja-JP" altLang="en-US" sz="10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32" name="テキスト ボックス 31"/>
            <p:cNvSpPr txBox="1"/>
            <p:nvPr/>
          </p:nvSpPr>
          <p:spPr>
            <a:xfrm>
              <a:off x="1596241" y="4551970"/>
              <a:ext cx="893247"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メイリオ"/>
                  <a:ea typeface="メイリオ"/>
                  <a:cs typeface="+mn-cs"/>
                </a:rPr>
                <a:t>全部処分</a:t>
              </a:r>
            </a:p>
          </p:txBody>
        </p:sp>
        <p:sp>
          <p:nvSpPr>
            <p:cNvPr id="33" name="テキスト ボックス 32"/>
            <p:cNvSpPr txBox="1"/>
            <p:nvPr/>
          </p:nvSpPr>
          <p:spPr>
            <a:xfrm>
              <a:off x="2555529" y="4554873"/>
              <a:ext cx="893247" cy="246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メイリオ"/>
                  <a:ea typeface="メイリオ"/>
                  <a:cs typeface="+mn-cs"/>
                </a:rPr>
                <a:t>\500,000</a:t>
              </a:r>
              <a:endParaRPr kumimoji="1" lang="ja-JP" altLang="en-US" sz="1000" b="0" i="0" u="none" strike="noStrike" kern="1200" cap="none" spc="0" normalizeH="0" baseline="0" noProof="0">
                <a:ln>
                  <a:noFill/>
                </a:ln>
                <a:solidFill>
                  <a:prstClr val="black"/>
                </a:solidFill>
                <a:effectLst/>
                <a:uLnTx/>
                <a:uFillTx/>
                <a:latin typeface="メイリオ"/>
                <a:ea typeface="メイリオ"/>
                <a:cs typeface="+mn-cs"/>
              </a:endParaRPr>
            </a:p>
          </p:txBody>
        </p:sp>
      </p:grpSp>
      <p:pic>
        <p:nvPicPr>
          <p:cNvPr id="34" name="図 33"/>
          <p:cNvPicPr>
            <a:picLocks noChangeAspect="1"/>
          </p:cNvPicPr>
          <p:nvPr/>
        </p:nvPicPr>
        <p:blipFill>
          <a:blip r:embed="rId3"/>
          <a:stretch>
            <a:fillRect/>
          </a:stretch>
        </p:blipFill>
        <p:spPr>
          <a:xfrm>
            <a:off x="4320000" y="2376000"/>
            <a:ext cx="3602183" cy="2520000"/>
          </a:xfrm>
          <a:prstGeom prst="rect">
            <a:avLst/>
          </a:prstGeom>
          <a:ln w="12700">
            <a:solidFill>
              <a:schemeClr val="bg1">
                <a:lumMod val="75000"/>
              </a:schemeClr>
            </a:solidFill>
          </a:ln>
        </p:spPr>
      </p:pic>
    </p:spTree>
    <p:extLst>
      <p:ext uri="{BB962C8B-B14F-4D97-AF65-F5344CB8AC3E}">
        <p14:creationId xmlns:p14="http://schemas.microsoft.com/office/powerpoint/2010/main" val="20341304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en-US" altLang="ja-JP" dirty="0"/>
              <a:t>No.95</a:t>
            </a:r>
            <a:br>
              <a:rPr lang="en-US" altLang="ja-JP" sz="1800" dirty="0"/>
            </a:br>
            <a:r>
              <a:rPr lang="ja-JP" altLang="en-US" sz="1800" dirty="0"/>
              <a:t>固定資産管理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法人税申告書別表十六が作成できる</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a:solidFill>
                  <a:prstClr val="black">
                    <a:lumMod val="75000"/>
                    <a:lumOff val="25000"/>
                  </a:prstClr>
                </a:solidFill>
              </a:rPr>
              <a:t>○</a:t>
            </a:r>
          </a:p>
          <a:p>
            <a:pPr>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別表十六（一）（二）（三）（四）（六）（七）（八）の作成・印刷が可能です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a:p>
            <a:pPr>
              <a:spcBef>
                <a:spcPct val="0"/>
              </a:spcBef>
              <a:defRPr/>
            </a:pPr>
            <a:r>
              <a:rPr kumimoji="0" lang="en-US" altLang="ja-JP" sz="1400" kern="0" err="1">
                <a:solidFill>
                  <a:sysClr val="windowText" lastClr="000000">
                    <a:lumMod val="75000"/>
                    <a:lumOff val="25000"/>
                  </a:sysClr>
                </a:solidFill>
                <a:latin typeface="メイリオ" pitchFamily="50" charset="-128"/>
                <a:ea typeface="メイリオ" pitchFamily="50" charset="-128"/>
              </a:rPr>
              <a:t>eLTAX</a:t>
            </a:r>
            <a:r>
              <a:rPr kumimoji="0" lang="ja-JP" altLang="en-US" sz="1400" kern="0" err="1">
                <a:solidFill>
                  <a:sysClr val="windowText" lastClr="000000">
                    <a:lumMod val="75000"/>
                    <a:lumOff val="25000"/>
                  </a:sysClr>
                </a:solidFill>
                <a:latin typeface="メイリオ" pitchFamily="50" charset="-128"/>
                <a:ea typeface="メイリオ" pitchFamily="50" charset="-128"/>
              </a:rPr>
              <a:t>にも</a:t>
            </a:r>
            <a:r>
              <a:rPr kumimoji="0" lang="ja-JP" altLang="en-US" sz="1400" kern="0">
                <a:solidFill>
                  <a:sysClr val="windowText" lastClr="000000">
                    <a:lumMod val="75000"/>
                    <a:lumOff val="25000"/>
                  </a:sysClr>
                </a:solidFill>
                <a:latin typeface="メイリオ" pitchFamily="50" charset="-128"/>
                <a:ea typeface="メイリオ" pitchFamily="50" charset="-128"/>
              </a:rPr>
              <a:t>対応しております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77" name="スライド番号プレースホルダー 1"/>
          <p:cNvSpPr>
            <a:spLocks noGrp="1"/>
          </p:cNvSpPr>
          <p:nvPr>
            <p:ph type="sldNum" sz="quarter" idx="12"/>
          </p:nvPr>
        </p:nvSpPr>
        <p:spPr>
          <a:xfrm>
            <a:off x="8532000" y="4932000"/>
            <a:ext cx="360000" cy="135000"/>
          </a:xfrm>
        </p:spPr>
        <p:txBody>
          <a:bodyPr/>
          <a:lstStyle/>
          <a:p>
            <a:fld id="{78AE49ED-73EF-499C-8307-28EB0E7CF529}" type="slidenum">
              <a:rPr lang="ja-JP" altLang="en-US" smtClean="0"/>
              <a:pPr/>
              <a:t>111</a:t>
            </a:fld>
            <a:endParaRPr lang="ja-JP" altLang="en-US"/>
          </a:p>
        </p:txBody>
      </p:sp>
      <p:sp>
        <p:nvSpPr>
          <p:cNvPr id="78"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graphicFrame>
        <p:nvGraphicFramePr>
          <p:cNvPr id="12" name="表 11"/>
          <p:cNvGraphicFramePr>
            <a:graphicFrameLocks noGrp="1"/>
          </p:cNvGraphicFramePr>
          <p:nvPr>
            <p:extLst>
              <p:ext uri="{D42A27DB-BD31-4B8C-83A1-F6EECF244321}">
                <p14:modId xmlns:p14="http://schemas.microsoft.com/office/powerpoint/2010/main" val="3808124178"/>
              </p:ext>
            </p:extLst>
          </p:nvPr>
        </p:nvGraphicFramePr>
        <p:xfrm>
          <a:off x="720000" y="2520000"/>
          <a:ext cx="2520000" cy="2072640"/>
        </p:xfrm>
        <a:graphic>
          <a:graphicData uri="http://schemas.openxmlformats.org/drawingml/2006/table">
            <a:tbl>
              <a:tblPr firstRow="1" bandRow="1"/>
              <a:tblGrid>
                <a:gridCol w="2520000">
                  <a:extLst>
                    <a:ext uri="{9D8B030D-6E8A-4147-A177-3AD203B41FA5}">
                      <a16:colId xmlns:a16="http://schemas.microsoft.com/office/drawing/2014/main" val="20000"/>
                    </a:ext>
                  </a:extLst>
                </a:gridCol>
              </a:tblGrid>
              <a:tr h="0">
                <a:tc>
                  <a:txBody>
                    <a:bodyPr/>
                    <a:lstStyle>
                      <a:defPPr>
                        <a:defRPr lang="ja-JP"/>
                      </a:defPPr>
                      <a:lvl1pPr marL="0" algn="l" defTabSz="914400" rtl="0" eaLnBrk="1" latinLnBrk="0" hangingPunct="1">
                        <a:defRPr kumimoji="1" sz="1800" b="1" kern="1200">
                          <a:solidFill>
                            <a:schemeClr val="lt1"/>
                          </a:solidFill>
                          <a:latin typeface="HGP創英角ｺﾞｼｯｸUB"/>
                          <a:ea typeface="HGP創英角ｺﾞｼｯｸUB"/>
                        </a:defRPr>
                      </a:lvl1pPr>
                      <a:lvl2pPr marL="457200" algn="l" defTabSz="914400" rtl="0" eaLnBrk="1" latinLnBrk="0" hangingPunct="1">
                        <a:defRPr kumimoji="1" sz="1800" b="1" kern="1200">
                          <a:solidFill>
                            <a:schemeClr val="lt1"/>
                          </a:solidFill>
                          <a:latin typeface="HGP創英角ｺﾞｼｯｸUB"/>
                          <a:ea typeface="HGP創英角ｺﾞｼｯｸUB"/>
                        </a:defRPr>
                      </a:lvl2pPr>
                      <a:lvl3pPr marL="914400" algn="l" defTabSz="914400" rtl="0" eaLnBrk="1" latinLnBrk="0" hangingPunct="1">
                        <a:defRPr kumimoji="1" sz="1800" b="1" kern="1200">
                          <a:solidFill>
                            <a:schemeClr val="lt1"/>
                          </a:solidFill>
                          <a:latin typeface="HGP創英角ｺﾞｼｯｸUB"/>
                          <a:ea typeface="HGP創英角ｺﾞｼｯｸUB"/>
                        </a:defRPr>
                      </a:lvl3pPr>
                      <a:lvl4pPr marL="1371600" algn="l" defTabSz="914400" rtl="0" eaLnBrk="1" latinLnBrk="0" hangingPunct="1">
                        <a:defRPr kumimoji="1" sz="1800" b="1" kern="1200">
                          <a:solidFill>
                            <a:schemeClr val="lt1"/>
                          </a:solidFill>
                          <a:latin typeface="HGP創英角ｺﾞｼｯｸUB"/>
                          <a:ea typeface="HGP創英角ｺﾞｼｯｸUB"/>
                        </a:defRPr>
                      </a:lvl4pPr>
                      <a:lvl5pPr marL="1828800" algn="l" defTabSz="914400" rtl="0" eaLnBrk="1" latinLnBrk="0" hangingPunct="1">
                        <a:defRPr kumimoji="1" sz="1800" b="1" kern="1200">
                          <a:solidFill>
                            <a:schemeClr val="lt1"/>
                          </a:solidFill>
                          <a:latin typeface="HGP創英角ｺﾞｼｯｸUB"/>
                          <a:ea typeface="HGP創英角ｺﾞｼｯｸUB"/>
                        </a:defRPr>
                      </a:lvl5pPr>
                      <a:lvl6pPr marL="2286000" algn="l" defTabSz="914400" rtl="0" eaLnBrk="1" latinLnBrk="0" hangingPunct="1">
                        <a:defRPr kumimoji="1" sz="1800" b="1" kern="1200">
                          <a:solidFill>
                            <a:schemeClr val="lt1"/>
                          </a:solidFill>
                          <a:latin typeface="HGP創英角ｺﾞｼｯｸUB"/>
                          <a:ea typeface="HGP創英角ｺﾞｼｯｸUB"/>
                        </a:defRPr>
                      </a:lvl6pPr>
                      <a:lvl7pPr marL="2743200" algn="l" defTabSz="914400" rtl="0" eaLnBrk="1" latinLnBrk="0" hangingPunct="1">
                        <a:defRPr kumimoji="1" sz="1800" b="1" kern="1200">
                          <a:solidFill>
                            <a:schemeClr val="lt1"/>
                          </a:solidFill>
                          <a:latin typeface="HGP創英角ｺﾞｼｯｸUB"/>
                          <a:ea typeface="HGP創英角ｺﾞｼｯｸUB"/>
                        </a:defRPr>
                      </a:lvl7pPr>
                      <a:lvl8pPr marL="3200400" algn="l" defTabSz="914400" rtl="0" eaLnBrk="1" latinLnBrk="0" hangingPunct="1">
                        <a:defRPr kumimoji="1" sz="1800" b="1" kern="1200">
                          <a:solidFill>
                            <a:schemeClr val="lt1"/>
                          </a:solidFill>
                          <a:latin typeface="HGP創英角ｺﾞｼｯｸUB"/>
                          <a:ea typeface="HGP創英角ｺﾞｼｯｸUB"/>
                        </a:defRPr>
                      </a:lvl8pPr>
                      <a:lvl9pPr marL="3657600" algn="l" defTabSz="914400" rtl="0" eaLnBrk="1" latinLnBrk="0" hangingPunct="1">
                        <a:defRPr kumimoji="1" sz="1800" b="1" kern="1200">
                          <a:solidFill>
                            <a:schemeClr val="lt1"/>
                          </a:solidFill>
                          <a:latin typeface="HGP創英角ｺﾞｼｯｸUB"/>
                          <a:ea typeface="HGP創英角ｺﾞｼｯｸUB"/>
                        </a:defRPr>
                      </a:lvl9pPr>
                    </a:lstStyle>
                    <a:p>
                      <a:pPr algn="ctr"/>
                      <a:r>
                        <a:rPr kumimoji="1" lang="ja-JP" altLang="en-US" sz="1100" b="0">
                          <a:latin typeface="メイリオ" pitchFamily="50" charset="-128"/>
                          <a:ea typeface="メイリオ" pitchFamily="50" charset="-128"/>
                          <a:cs typeface="メイリオ" pitchFamily="50" charset="-128"/>
                        </a:rPr>
                        <a:t>申告書名</a:t>
                      </a:r>
                    </a:p>
                  </a:txBody>
                  <a:tcPr>
                    <a:lnL>
                      <a:noFill/>
                    </a:lnL>
                    <a:lnR>
                      <a:noFill/>
                    </a:lnR>
                    <a:lnT>
                      <a:noFill/>
                    </a:lnT>
                    <a:lnB>
                      <a:noFill/>
                    </a:lnB>
                    <a:lnTlToBr w="12700" cmpd="sng">
                      <a:noFill/>
                      <a:prstDash val="solid"/>
                    </a:lnTlToBr>
                    <a:lnBlToTr w="12700" cmpd="sng">
                      <a:noFill/>
                      <a:prstDash val="solid"/>
                    </a:lnBlToTr>
                    <a:solidFill>
                      <a:srgbClr val="F9BE00"/>
                    </a:solidFill>
                  </a:tcPr>
                </a:tc>
                <a:extLst>
                  <a:ext uri="{0D108BD9-81ED-4DB2-BD59-A6C34878D82A}">
                    <a16:rowId xmlns:a16="http://schemas.microsoft.com/office/drawing/2014/main" val="10000"/>
                  </a:ext>
                </a:extLst>
              </a:tr>
              <a:tr h="0">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r>
                        <a:rPr kumimoji="1" lang="ja-JP" altLang="en-US" sz="1100">
                          <a:latin typeface="メイリオ" pitchFamily="50" charset="-128"/>
                          <a:ea typeface="メイリオ" pitchFamily="50" charset="-128"/>
                          <a:cs typeface="メイリオ" pitchFamily="50" charset="-128"/>
                        </a:rPr>
                        <a:t>別表十六（一）定額法</a:t>
                      </a:r>
                      <a:endParaRPr kumimoji="1" lang="ja-JP" altLang="en-US" sz="1100" b="0">
                        <a:solidFill>
                          <a:schemeClr val="tx1"/>
                        </a:solidFill>
                        <a:latin typeface="メイリオ" pitchFamily="50" charset="-128"/>
                        <a:ea typeface="メイリオ" pitchFamily="50" charset="-128"/>
                        <a:cs typeface="メイリオ" pitchFamily="50" charset="-128"/>
                      </a:endParaRPr>
                    </a:p>
                  </a:txBody>
                  <a:tcPr>
                    <a:lnL>
                      <a:noFill/>
                    </a:lnL>
                    <a:lnR>
                      <a:noFill/>
                    </a:lnR>
                    <a:lnT>
                      <a:noFill/>
                    </a:lnT>
                    <a:lnB>
                      <a:noFill/>
                    </a:lnB>
                    <a:lnTlToBr w="12700" cmpd="sng">
                      <a:noFill/>
                      <a:prstDash val="solid"/>
                    </a:lnTlToBr>
                    <a:lnBlToTr w="12700" cmpd="sng">
                      <a:noFill/>
                      <a:prstDash val="solid"/>
                    </a:lnBlToTr>
                    <a:solidFill>
                      <a:srgbClr val="F9BE00">
                        <a:tint val="40000"/>
                      </a:srgbClr>
                    </a:solidFill>
                  </a:tcPr>
                </a:tc>
                <a:extLst>
                  <a:ext uri="{0D108BD9-81ED-4DB2-BD59-A6C34878D82A}">
                    <a16:rowId xmlns:a16="http://schemas.microsoft.com/office/drawing/2014/main" val="10001"/>
                  </a:ext>
                </a:extLst>
              </a:tr>
              <a:tr h="0">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r>
                        <a:rPr kumimoji="1" lang="ja-JP" altLang="en-US" sz="1100">
                          <a:latin typeface="メイリオ" pitchFamily="50" charset="-128"/>
                          <a:ea typeface="メイリオ" pitchFamily="50" charset="-128"/>
                          <a:cs typeface="メイリオ" pitchFamily="50" charset="-128"/>
                        </a:rPr>
                        <a:t>別表十六（二）定率法</a:t>
                      </a:r>
                    </a:p>
                  </a:txBody>
                  <a:tcPr>
                    <a:lnL>
                      <a:noFill/>
                    </a:lnL>
                    <a:lnR>
                      <a:noFill/>
                    </a:lnR>
                    <a:lnT>
                      <a:noFill/>
                    </a:lnT>
                    <a:lnB>
                      <a:noFill/>
                    </a:lnB>
                    <a:lnTlToBr w="12700" cmpd="sng">
                      <a:noFill/>
                      <a:prstDash val="solid"/>
                    </a:lnTlToBr>
                    <a:lnBlToTr w="12700" cmpd="sng">
                      <a:noFill/>
                      <a:prstDash val="solid"/>
                    </a:lnBlToTr>
                    <a:solidFill>
                      <a:srgbClr val="F9BE00">
                        <a:tint val="20000"/>
                      </a:srgbClr>
                    </a:solidFill>
                  </a:tcPr>
                </a:tc>
                <a:extLst>
                  <a:ext uri="{0D108BD9-81ED-4DB2-BD59-A6C34878D82A}">
                    <a16:rowId xmlns:a16="http://schemas.microsoft.com/office/drawing/2014/main" val="10002"/>
                  </a:ext>
                </a:extLst>
              </a:tr>
              <a:tr h="0">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r>
                        <a:rPr kumimoji="1" lang="ja-JP" altLang="en-US" sz="1100">
                          <a:latin typeface="メイリオ" pitchFamily="50" charset="-128"/>
                          <a:ea typeface="メイリオ" pitchFamily="50" charset="-128"/>
                          <a:cs typeface="メイリオ" pitchFamily="50" charset="-128"/>
                        </a:rPr>
                        <a:t>別表十六（三）生産高比例法</a:t>
                      </a:r>
                    </a:p>
                  </a:txBody>
                  <a:tcPr>
                    <a:lnL>
                      <a:noFill/>
                    </a:lnL>
                    <a:lnR>
                      <a:noFill/>
                    </a:lnR>
                    <a:lnT>
                      <a:noFill/>
                    </a:lnT>
                    <a:lnB>
                      <a:noFill/>
                    </a:lnB>
                    <a:lnTlToBr w="12700" cmpd="sng">
                      <a:noFill/>
                      <a:prstDash val="solid"/>
                    </a:lnTlToBr>
                    <a:lnBlToTr w="12700" cmpd="sng">
                      <a:noFill/>
                      <a:prstDash val="solid"/>
                    </a:lnBlToTr>
                    <a:solidFill>
                      <a:srgbClr val="F9BE00">
                        <a:tint val="40000"/>
                      </a:srgbClr>
                    </a:solidFill>
                  </a:tcPr>
                </a:tc>
                <a:extLst>
                  <a:ext uri="{0D108BD9-81ED-4DB2-BD59-A6C34878D82A}">
                    <a16:rowId xmlns:a16="http://schemas.microsoft.com/office/drawing/2014/main" val="10003"/>
                  </a:ext>
                </a:extLst>
              </a:tr>
              <a:tr h="0">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r>
                        <a:rPr kumimoji="1" lang="ja-JP" altLang="en-US" sz="1100">
                          <a:latin typeface="メイリオ" pitchFamily="50" charset="-128"/>
                          <a:ea typeface="メイリオ" pitchFamily="50" charset="-128"/>
                          <a:cs typeface="メイリオ" pitchFamily="50" charset="-128"/>
                        </a:rPr>
                        <a:t>別表十六（四）リース期間定額法</a:t>
                      </a:r>
                    </a:p>
                  </a:txBody>
                  <a:tcPr>
                    <a:lnL>
                      <a:noFill/>
                    </a:lnL>
                    <a:lnR>
                      <a:noFill/>
                    </a:lnR>
                    <a:lnT>
                      <a:noFill/>
                    </a:lnT>
                    <a:lnB>
                      <a:noFill/>
                    </a:lnB>
                    <a:lnTlToBr w="12700" cmpd="sng">
                      <a:noFill/>
                      <a:prstDash val="solid"/>
                    </a:lnTlToBr>
                    <a:lnBlToTr w="12700" cmpd="sng">
                      <a:noFill/>
                      <a:prstDash val="solid"/>
                    </a:lnBlToTr>
                    <a:solidFill>
                      <a:srgbClr val="F9BE00">
                        <a:tint val="20000"/>
                      </a:srgbClr>
                    </a:solidFill>
                  </a:tcPr>
                </a:tc>
                <a:extLst>
                  <a:ext uri="{0D108BD9-81ED-4DB2-BD59-A6C34878D82A}">
                    <a16:rowId xmlns:a16="http://schemas.microsoft.com/office/drawing/2014/main" val="10004"/>
                  </a:ext>
                </a:extLst>
              </a:tr>
              <a:tr h="0">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r>
                        <a:rPr kumimoji="1" lang="ja-JP" altLang="en-US" sz="1100">
                          <a:latin typeface="メイリオ" pitchFamily="50" charset="-128"/>
                          <a:ea typeface="メイリオ" pitchFamily="50" charset="-128"/>
                          <a:cs typeface="メイリオ" pitchFamily="50" charset="-128"/>
                        </a:rPr>
                        <a:t>別表十六（六）繰延資産</a:t>
                      </a:r>
                    </a:p>
                  </a:txBody>
                  <a:tcPr>
                    <a:lnL>
                      <a:noFill/>
                    </a:lnL>
                    <a:lnR>
                      <a:noFill/>
                    </a:lnR>
                    <a:lnT>
                      <a:noFill/>
                    </a:lnT>
                    <a:lnB>
                      <a:noFill/>
                    </a:lnB>
                    <a:lnTlToBr w="12700" cmpd="sng">
                      <a:noFill/>
                      <a:prstDash val="solid"/>
                    </a:lnTlToBr>
                    <a:lnBlToTr w="12700" cmpd="sng">
                      <a:noFill/>
                      <a:prstDash val="solid"/>
                    </a:lnBlToTr>
                    <a:solidFill>
                      <a:srgbClr val="F9BE00">
                        <a:tint val="40000"/>
                      </a:srgbClr>
                    </a:solidFill>
                  </a:tcPr>
                </a:tc>
                <a:extLst>
                  <a:ext uri="{0D108BD9-81ED-4DB2-BD59-A6C34878D82A}">
                    <a16:rowId xmlns:a16="http://schemas.microsoft.com/office/drawing/2014/main" val="10005"/>
                  </a:ext>
                </a:extLst>
              </a:tr>
              <a:tr h="0">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r>
                        <a:rPr kumimoji="1" lang="ja-JP" altLang="en-US" sz="1100">
                          <a:latin typeface="メイリオ" pitchFamily="50" charset="-128"/>
                          <a:ea typeface="メイリオ" pitchFamily="50" charset="-128"/>
                          <a:cs typeface="メイリオ" pitchFamily="50" charset="-128"/>
                        </a:rPr>
                        <a:t>別表十六（七）少額減価償却資産</a:t>
                      </a:r>
                    </a:p>
                  </a:txBody>
                  <a:tcPr>
                    <a:lnL>
                      <a:noFill/>
                    </a:lnL>
                    <a:lnR>
                      <a:noFill/>
                    </a:lnR>
                    <a:lnT>
                      <a:noFill/>
                    </a:lnT>
                    <a:lnB>
                      <a:noFill/>
                    </a:lnB>
                    <a:lnTlToBr w="12700" cmpd="sng">
                      <a:noFill/>
                      <a:prstDash val="solid"/>
                    </a:lnTlToBr>
                    <a:lnBlToTr w="12700" cmpd="sng">
                      <a:noFill/>
                      <a:prstDash val="solid"/>
                    </a:lnBlToTr>
                    <a:solidFill>
                      <a:srgbClr val="F9BE00">
                        <a:tint val="20000"/>
                      </a:srgbClr>
                    </a:solidFill>
                  </a:tcPr>
                </a:tc>
                <a:extLst>
                  <a:ext uri="{0D108BD9-81ED-4DB2-BD59-A6C34878D82A}">
                    <a16:rowId xmlns:a16="http://schemas.microsoft.com/office/drawing/2014/main" val="10006"/>
                  </a:ext>
                </a:extLst>
              </a:tr>
              <a:tr h="0">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r>
                        <a:rPr kumimoji="1" lang="ja-JP" altLang="en-US" sz="1100" dirty="0">
                          <a:latin typeface="メイリオ" pitchFamily="50" charset="-128"/>
                          <a:ea typeface="メイリオ" pitchFamily="50" charset="-128"/>
                          <a:cs typeface="メイリオ" pitchFamily="50" charset="-128"/>
                        </a:rPr>
                        <a:t>別表十六（八）一括償却資産</a:t>
                      </a:r>
                      <a:endParaRPr kumimoji="1" lang="ja-JP" altLang="en-US" sz="1100" b="0" dirty="0">
                        <a:solidFill>
                          <a:schemeClr val="tx1"/>
                        </a:solidFill>
                        <a:latin typeface="メイリオ" pitchFamily="50" charset="-128"/>
                        <a:ea typeface="メイリオ" pitchFamily="50" charset="-128"/>
                        <a:cs typeface="メイリオ" pitchFamily="50" charset="-128"/>
                      </a:endParaRPr>
                    </a:p>
                  </a:txBody>
                  <a:tcPr>
                    <a:lnL>
                      <a:noFill/>
                    </a:lnL>
                    <a:lnR>
                      <a:noFill/>
                    </a:lnR>
                    <a:lnT>
                      <a:noFill/>
                    </a:lnT>
                    <a:lnB>
                      <a:noFill/>
                    </a:lnB>
                    <a:lnTlToBr w="12700" cmpd="sng">
                      <a:noFill/>
                      <a:prstDash val="solid"/>
                    </a:lnTlToBr>
                    <a:lnBlToTr w="12700" cmpd="sng">
                      <a:noFill/>
                      <a:prstDash val="solid"/>
                    </a:lnBlToTr>
                    <a:solidFill>
                      <a:srgbClr val="F9BE00">
                        <a:tint val="40000"/>
                      </a:srgbClr>
                    </a:solidFill>
                  </a:tcPr>
                </a:tc>
                <a:extLst>
                  <a:ext uri="{0D108BD9-81ED-4DB2-BD59-A6C34878D82A}">
                    <a16:rowId xmlns:a16="http://schemas.microsoft.com/office/drawing/2014/main" val="10007"/>
                  </a:ext>
                </a:extLst>
              </a:tr>
            </a:tbl>
          </a:graphicData>
        </a:graphic>
      </p:graphicFrame>
      <p:pic>
        <p:nvPicPr>
          <p:cNvPr id="13" name="Picture 2"/>
          <p:cNvPicPr>
            <a:picLocks noChangeAspect="1" noChangeArrowheads="1"/>
          </p:cNvPicPr>
          <p:nvPr/>
        </p:nvPicPr>
        <p:blipFill>
          <a:blip r:embed="rId3" cstate="print"/>
          <a:srcRect/>
          <a:stretch>
            <a:fillRect/>
          </a:stretch>
        </p:blipFill>
        <p:spPr bwMode="auto">
          <a:xfrm>
            <a:off x="3780000" y="2520000"/>
            <a:ext cx="4088000" cy="2520000"/>
          </a:xfrm>
          <a:prstGeom prst="rect">
            <a:avLst/>
          </a:prstGeom>
          <a:noFill/>
          <a:ln w="3175">
            <a:solidFill>
              <a:sysClr val="windowText" lastClr="000000"/>
            </a:solidFill>
            <a:miter lim="800000"/>
            <a:headEnd/>
            <a:tailEnd/>
          </a:ln>
        </p:spPr>
      </p:pic>
      <p:sp>
        <p:nvSpPr>
          <p:cNvPr id="15" name="円形吹き出し 14"/>
          <p:cNvSpPr/>
          <p:nvPr/>
        </p:nvSpPr>
        <p:spPr>
          <a:xfrm>
            <a:off x="6156176" y="4423680"/>
            <a:ext cx="2412268" cy="360040"/>
          </a:xfrm>
          <a:prstGeom prst="wedgeEllipseCallout">
            <a:avLst>
              <a:gd name="adj1" fmla="val -44720"/>
              <a:gd name="adj2" fmla="val -82297"/>
            </a:avLst>
          </a:prstGeom>
          <a:solidFill>
            <a:sysClr val="window" lastClr="FFFFFF"/>
          </a:solidFill>
          <a:ln w="25400" cap="flat" cmpd="sng" algn="ctr">
            <a:solidFill>
              <a:srgbClr val="F5AC48"/>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16" name="正方形/長方形 15"/>
          <p:cNvSpPr/>
          <p:nvPr/>
        </p:nvSpPr>
        <p:spPr>
          <a:xfrm>
            <a:off x="5832140" y="4459684"/>
            <a:ext cx="3132348"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償却過不足を自動算出</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9692594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485313" y="2378705"/>
            <a:ext cx="3732013" cy="25920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7" name="タイトル 6"/>
          <p:cNvSpPr>
            <a:spLocks noGrp="1"/>
          </p:cNvSpPr>
          <p:nvPr>
            <p:ph type="title"/>
          </p:nvPr>
        </p:nvSpPr>
        <p:spPr/>
        <p:txBody>
          <a:bodyPr/>
          <a:lstStyle/>
          <a:p>
            <a:r>
              <a:rPr lang="en-US" altLang="ja-JP" dirty="0"/>
              <a:t>No.96</a:t>
            </a:r>
            <a:br>
              <a:rPr lang="en-US" altLang="ja-JP" sz="1800" dirty="0"/>
            </a:br>
            <a:r>
              <a:rPr lang="ja-JP" altLang="en-US" sz="1800" dirty="0"/>
              <a:t>固定資産管理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償却資産申告書（課税台帳）が作成できる</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a:solidFill>
                  <a:prstClr val="black">
                    <a:lumMod val="75000"/>
                    <a:lumOff val="25000"/>
                  </a:prstClr>
                </a:solidFill>
              </a:rPr>
              <a:t>○</a:t>
            </a: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償却資産申告書（課税台帳）の作成・印刷が可能です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77" name="スライド番号プレースホルダー 1"/>
          <p:cNvSpPr>
            <a:spLocks noGrp="1"/>
          </p:cNvSpPr>
          <p:nvPr>
            <p:ph type="sldNum" sz="quarter" idx="12"/>
          </p:nvPr>
        </p:nvSpPr>
        <p:spPr>
          <a:xfrm>
            <a:off x="8532000" y="4932000"/>
            <a:ext cx="360000" cy="135000"/>
          </a:xfrm>
        </p:spPr>
        <p:txBody>
          <a:bodyPr/>
          <a:lstStyle/>
          <a:p>
            <a:fld id="{78AE49ED-73EF-499C-8307-28EB0E7CF529}" type="slidenum">
              <a:rPr lang="ja-JP" altLang="en-US" smtClean="0"/>
              <a:pPr/>
              <a:t>112</a:t>
            </a:fld>
            <a:endParaRPr lang="ja-JP" altLang="en-US"/>
          </a:p>
        </p:txBody>
      </p:sp>
      <p:sp>
        <p:nvSpPr>
          <p:cNvPr id="78"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3" name="円形吹き出し 12"/>
          <p:cNvSpPr/>
          <p:nvPr/>
        </p:nvSpPr>
        <p:spPr>
          <a:xfrm>
            <a:off x="6086388" y="3392996"/>
            <a:ext cx="2484783" cy="648072"/>
          </a:xfrm>
          <a:prstGeom prst="wedgeEllipseCallout">
            <a:avLst>
              <a:gd name="adj1" fmla="val -52561"/>
              <a:gd name="adj2" fmla="val 46477"/>
            </a:avLst>
          </a:prstGeom>
          <a:solidFill>
            <a:sysClr val="window" lastClr="FFFFFF"/>
          </a:solidFill>
          <a:ln w="25400" cap="flat" cmpd="sng" algn="ctr">
            <a:solidFill>
              <a:srgbClr val="00AEEB"/>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14" name="正方形/長方形 13"/>
          <p:cNvSpPr/>
          <p:nvPr/>
        </p:nvSpPr>
        <p:spPr>
          <a:xfrm>
            <a:off x="6230912" y="3501008"/>
            <a:ext cx="216023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課税台帳に印字する内容を</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申告先マスタで設定可能</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8866776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en-US" altLang="ja-JP" dirty="0"/>
              <a:t>No.97</a:t>
            </a:r>
            <a:br>
              <a:rPr lang="en-US" altLang="ja-JP" sz="1800" dirty="0"/>
            </a:br>
            <a:r>
              <a:rPr lang="ja-JP" altLang="en-US" sz="1800" dirty="0"/>
              <a:t>固定資産管理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償却資産申告書（種類別明細書）が作成できる</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a:solidFill>
                  <a:prstClr val="black">
                    <a:lumMod val="75000"/>
                    <a:lumOff val="25000"/>
                  </a:prstClr>
                </a:solidFill>
              </a:rPr>
              <a:t>○</a:t>
            </a: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償却資産申告書（種類別明細書）の作成・印刷が可能です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77" name="スライド番号プレースホルダー 1"/>
          <p:cNvSpPr>
            <a:spLocks noGrp="1"/>
          </p:cNvSpPr>
          <p:nvPr>
            <p:ph type="sldNum" sz="quarter" idx="12"/>
          </p:nvPr>
        </p:nvSpPr>
        <p:spPr>
          <a:xfrm>
            <a:off x="8532000" y="4932000"/>
            <a:ext cx="360000" cy="135000"/>
          </a:xfrm>
        </p:spPr>
        <p:txBody>
          <a:bodyPr/>
          <a:lstStyle/>
          <a:p>
            <a:fld id="{78AE49ED-73EF-499C-8307-28EB0E7CF529}" type="slidenum">
              <a:rPr lang="ja-JP" altLang="en-US" smtClean="0"/>
              <a:pPr/>
              <a:t>113</a:t>
            </a:fld>
            <a:endParaRPr lang="ja-JP" altLang="en-US"/>
          </a:p>
        </p:txBody>
      </p:sp>
      <p:sp>
        <p:nvSpPr>
          <p:cNvPr id="78"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graphicFrame>
        <p:nvGraphicFramePr>
          <p:cNvPr id="13" name="表 12"/>
          <p:cNvGraphicFramePr>
            <a:graphicFrameLocks noGrp="1"/>
          </p:cNvGraphicFramePr>
          <p:nvPr>
            <p:extLst>
              <p:ext uri="{D42A27DB-BD31-4B8C-83A1-F6EECF244321}">
                <p14:modId xmlns:p14="http://schemas.microsoft.com/office/powerpoint/2010/main" val="294862381"/>
              </p:ext>
            </p:extLst>
          </p:nvPr>
        </p:nvGraphicFramePr>
        <p:xfrm>
          <a:off x="251520" y="2520000"/>
          <a:ext cx="1260000" cy="1295400"/>
        </p:xfrm>
        <a:graphic>
          <a:graphicData uri="http://schemas.openxmlformats.org/drawingml/2006/table">
            <a:tbl>
              <a:tblPr firstRow="1" bandRow="1"/>
              <a:tblGrid>
                <a:gridCol w="1260000">
                  <a:extLst>
                    <a:ext uri="{9D8B030D-6E8A-4147-A177-3AD203B41FA5}">
                      <a16:colId xmlns:a16="http://schemas.microsoft.com/office/drawing/2014/main" val="20000"/>
                    </a:ext>
                  </a:extLst>
                </a:gridCol>
              </a:tblGrid>
              <a:tr h="0">
                <a:tc>
                  <a:txBody>
                    <a:bodyPr/>
                    <a:lstStyle>
                      <a:defPPr>
                        <a:defRPr lang="ja-JP"/>
                      </a:defPPr>
                      <a:lvl1pPr marL="0" algn="l" defTabSz="914400" rtl="0" eaLnBrk="1" latinLnBrk="0" hangingPunct="1">
                        <a:defRPr kumimoji="1" sz="1800" b="1" kern="1200">
                          <a:solidFill>
                            <a:schemeClr val="lt1"/>
                          </a:solidFill>
                          <a:latin typeface="HGP創英角ｺﾞｼｯｸUB"/>
                          <a:ea typeface="HGP創英角ｺﾞｼｯｸUB"/>
                        </a:defRPr>
                      </a:lvl1pPr>
                      <a:lvl2pPr marL="457200" algn="l" defTabSz="914400" rtl="0" eaLnBrk="1" latinLnBrk="0" hangingPunct="1">
                        <a:defRPr kumimoji="1" sz="1800" b="1" kern="1200">
                          <a:solidFill>
                            <a:schemeClr val="lt1"/>
                          </a:solidFill>
                          <a:latin typeface="HGP創英角ｺﾞｼｯｸUB"/>
                          <a:ea typeface="HGP創英角ｺﾞｼｯｸUB"/>
                        </a:defRPr>
                      </a:lvl2pPr>
                      <a:lvl3pPr marL="914400" algn="l" defTabSz="914400" rtl="0" eaLnBrk="1" latinLnBrk="0" hangingPunct="1">
                        <a:defRPr kumimoji="1" sz="1800" b="1" kern="1200">
                          <a:solidFill>
                            <a:schemeClr val="lt1"/>
                          </a:solidFill>
                          <a:latin typeface="HGP創英角ｺﾞｼｯｸUB"/>
                          <a:ea typeface="HGP創英角ｺﾞｼｯｸUB"/>
                        </a:defRPr>
                      </a:lvl3pPr>
                      <a:lvl4pPr marL="1371600" algn="l" defTabSz="914400" rtl="0" eaLnBrk="1" latinLnBrk="0" hangingPunct="1">
                        <a:defRPr kumimoji="1" sz="1800" b="1" kern="1200">
                          <a:solidFill>
                            <a:schemeClr val="lt1"/>
                          </a:solidFill>
                          <a:latin typeface="HGP創英角ｺﾞｼｯｸUB"/>
                          <a:ea typeface="HGP創英角ｺﾞｼｯｸUB"/>
                        </a:defRPr>
                      </a:lvl4pPr>
                      <a:lvl5pPr marL="1828800" algn="l" defTabSz="914400" rtl="0" eaLnBrk="1" latinLnBrk="0" hangingPunct="1">
                        <a:defRPr kumimoji="1" sz="1800" b="1" kern="1200">
                          <a:solidFill>
                            <a:schemeClr val="lt1"/>
                          </a:solidFill>
                          <a:latin typeface="HGP創英角ｺﾞｼｯｸUB"/>
                          <a:ea typeface="HGP創英角ｺﾞｼｯｸUB"/>
                        </a:defRPr>
                      </a:lvl5pPr>
                      <a:lvl6pPr marL="2286000" algn="l" defTabSz="914400" rtl="0" eaLnBrk="1" latinLnBrk="0" hangingPunct="1">
                        <a:defRPr kumimoji="1" sz="1800" b="1" kern="1200">
                          <a:solidFill>
                            <a:schemeClr val="lt1"/>
                          </a:solidFill>
                          <a:latin typeface="HGP創英角ｺﾞｼｯｸUB"/>
                          <a:ea typeface="HGP創英角ｺﾞｼｯｸUB"/>
                        </a:defRPr>
                      </a:lvl6pPr>
                      <a:lvl7pPr marL="2743200" algn="l" defTabSz="914400" rtl="0" eaLnBrk="1" latinLnBrk="0" hangingPunct="1">
                        <a:defRPr kumimoji="1" sz="1800" b="1" kern="1200">
                          <a:solidFill>
                            <a:schemeClr val="lt1"/>
                          </a:solidFill>
                          <a:latin typeface="HGP創英角ｺﾞｼｯｸUB"/>
                          <a:ea typeface="HGP創英角ｺﾞｼｯｸUB"/>
                        </a:defRPr>
                      </a:lvl7pPr>
                      <a:lvl8pPr marL="3200400" algn="l" defTabSz="914400" rtl="0" eaLnBrk="1" latinLnBrk="0" hangingPunct="1">
                        <a:defRPr kumimoji="1" sz="1800" b="1" kern="1200">
                          <a:solidFill>
                            <a:schemeClr val="lt1"/>
                          </a:solidFill>
                          <a:latin typeface="HGP創英角ｺﾞｼｯｸUB"/>
                          <a:ea typeface="HGP創英角ｺﾞｼｯｸUB"/>
                        </a:defRPr>
                      </a:lvl8pPr>
                      <a:lvl9pPr marL="3657600" algn="l" defTabSz="914400" rtl="0" eaLnBrk="1" latinLnBrk="0" hangingPunct="1">
                        <a:defRPr kumimoji="1" sz="1800" b="1" kern="1200">
                          <a:solidFill>
                            <a:schemeClr val="lt1"/>
                          </a:solidFill>
                          <a:latin typeface="HGP創英角ｺﾞｼｯｸUB"/>
                          <a:ea typeface="HGP創英角ｺﾞｼｯｸUB"/>
                        </a:defRPr>
                      </a:lvl9pPr>
                    </a:lstStyle>
                    <a:p>
                      <a:pPr algn="ctr"/>
                      <a:r>
                        <a:rPr kumimoji="1" lang="ja-JP" altLang="en-US" sz="1100" b="0" dirty="0">
                          <a:latin typeface="メイリオ" pitchFamily="50" charset="-128"/>
                          <a:ea typeface="メイリオ" pitchFamily="50" charset="-128"/>
                          <a:cs typeface="メイリオ" pitchFamily="50" charset="-128"/>
                        </a:rPr>
                        <a:t>出力形式</a:t>
                      </a:r>
                    </a:p>
                  </a:txBody>
                  <a:tcPr>
                    <a:lnL>
                      <a:noFill/>
                    </a:lnL>
                    <a:lnR>
                      <a:noFill/>
                    </a:lnR>
                    <a:lnT>
                      <a:noFill/>
                    </a:lnT>
                    <a:lnB>
                      <a:noFill/>
                    </a:lnB>
                    <a:lnTlToBr w="12700" cmpd="sng">
                      <a:noFill/>
                      <a:prstDash val="solid"/>
                    </a:lnTlToBr>
                    <a:lnBlToTr w="12700" cmpd="sng">
                      <a:noFill/>
                      <a:prstDash val="solid"/>
                    </a:lnBlToTr>
                    <a:solidFill>
                      <a:srgbClr val="F9BE00"/>
                    </a:solidFill>
                  </a:tcPr>
                </a:tc>
                <a:extLst>
                  <a:ext uri="{0D108BD9-81ED-4DB2-BD59-A6C34878D82A}">
                    <a16:rowId xmlns:a16="http://schemas.microsoft.com/office/drawing/2014/main" val="10000"/>
                  </a:ext>
                </a:extLst>
              </a:tr>
              <a:tr h="0">
                <a:tc>
                  <a:txBody>
                    <a:bodyPr/>
                    <a:lstStyle/>
                    <a:p>
                      <a:r>
                        <a:rPr kumimoji="1" lang="ja-JP" altLang="en-US" sz="1100" b="0" dirty="0">
                          <a:solidFill>
                            <a:schemeClr val="tx1"/>
                          </a:solidFill>
                          <a:latin typeface="メイリオ" pitchFamily="50" charset="-128"/>
                          <a:ea typeface="メイリオ" pitchFamily="50" charset="-128"/>
                          <a:cs typeface="メイリオ" pitchFamily="50" charset="-128"/>
                        </a:rPr>
                        <a:t>課税台帳</a:t>
                      </a:r>
                    </a:p>
                  </a:txBody>
                  <a:tcPr>
                    <a:lnL>
                      <a:noFill/>
                    </a:lnL>
                    <a:lnR>
                      <a:noFill/>
                    </a:lnR>
                    <a:lnT>
                      <a:noFill/>
                    </a:lnT>
                    <a:lnB>
                      <a:noFill/>
                    </a:lnB>
                    <a:lnTlToBr w="12700" cmpd="sng">
                      <a:noFill/>
                      <a:prstDash val="solid"/>
                    </a:lnTlToBr>
                    <a:lnBlToTr w="12700" cmpd="sng">
                      <a:noFill/>
                      <a:prstDash val="solid"/>
                    </a:lnBlToTr>
                    <a:solidFill>
                      <a:srgbClr val="FEF4E7"/>
                    </a:solidFill>
                  </a:tcPr>
                </a:tc>
                <a:extLst>
                  <a:ext uri="{0D108BD9-81ED-4DB2-BD59-A6C34878D82A}">
                    <a16:rowId xmlns:a16="http://schemas.microsoft.com/office/drawing/2014/main" val="700196505"/>
                  </a:ext>
                </a:extLst>
              </a:tr>
              <a:tr h="0">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r>
                        <a:rPr kumimoji="1" lang="ja-JP" altLang="en-US" sz="1100" b="0" dirty="0">
                          <a:solidFill>
                            <a:schemeClr val="dk1"/>
                          </a:solidFill>
                          <a:latin typeface="メイリオ" pitchFamily="50" charset="-128"/>
                          <a:ea typeface="メイリオ" pitchFamily="50" charset="-128"/>
                          <a:cs typeface="メイリオ" pitchFamily="50" charset="-128"/>
                        </a:rPr>
                        <a:t>減少資産</a:t>
                      </a:r>
                      <a:endParaRPr kumimoji="1" lang="ja-JP" altLang="en-US" sz="1100" b="0" dirty="0">
                        <a:solidFill>
                          <a:schemeClr val="tx1"/>
                        </a:solidFill>
                        <a:latin typeface="メイリオ" pitchFamily="50" charset="-128"/>
                        <a:ea typeface="メイリオ" pitchFamily="50" charset="-128"/>
                        <a:cs typeface="メイリオ" pitchFamily="50" charset="-128"/>
                      </a:endParaRPr>
                    </a:p>
                  </a:txBody>
                  <a:tcPr>
                    <a:lnL>
                      <a:noFill/>
                    </a:lnL>
                    <a:lnR>
                      <a:noFill/>
                    </a:lnR>
                    <a:lnT>
                      <a:noFill/>
                    </a:lnT>
                    <a:lnB>
                      <a:noFill/>
                    </a:lnB>
                    <a:lnTlToBr w="12700" cmpd="sng">
                      <a:noFill/>
                      <a:prstDash val="solid"/>
                    </a:lnTlToBr>
                    <a:lnBlToTr w="12700" cmpd="sng">
                      <a:noFill/>
                      <a:prstDash val="solid"/>
                    </a:lnBlToTr>
                    <a:solidFill>
                      <a:srgbClr val="F9BE00">
                        <a:tint val="40000"/>
                      </a:srgbClr>
                    </a:solidFill>
                  </a:tcPr>
                </a:tc>
                <a:extLst>
                  <a:ext uri="{0D108BD9-81ED-4DB2-BD59-A6C34878D82A}">
                    <a16:rowId xmlns:a16="http://schemas.microsoft.com/office/drawing/2014/main" val="10001"/>
                  </a:ext>
                </a:extLst>
              </a:tr>
              <a:tr h="0">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r>
                        <a:rPr kumimoji="1" lang="ja-JP" altLang="en-US" sz="1100" dirty="0">
                          <a:latin typeface="メイリオ" pitchFamily="50" charset="-128"/>
                          <a:ea typeface="メイリオ" pitchFamily="50" charset="-128"/>
                          <a:cs typeface="メイリオ" pitchFamily="50" charset="-128"/>
                        </a:rPr>
                        <a:t>増加資産</a:t>
                      </a:r>
                    </a:p>
                  </a:txBody>
                  <a:tcPr>
                    <a:lnL>
                      <a:noFill/>
                    </a:lnL>
                    <a:lnR>
                      <a:noFill/>
                    </a:lnR>
                    <a:lnT>
                      <a:noFill/>
                    </a:lnT>
                    <a:lnB>
                      <a:noFill/>
                    </a:lnB>
                    <a:lnTlToBr w="12700" cmpd="sng">
                      <a:noFill/>
                      <a:prstDash val="solid"/>
                    </a:lnTlToBr>
                    <a:lnBlToTr w="12700" cmpd="sng">
                      <a:noFill/>
                      <a:prstDash val="solid"/>
                    </a:lnBlToTr>
                    <a:solidFill>
                      <a:srgbClr val="F9BE00">
                        <a:tint val="20000"/>
                      </a:srgbClr>
                    </a:solidFill>
                  </a:tcPr>
                </a:tc>
                <a:extLst>
                  <a:ext uri="{0D108BD9-81ED-4DB2-BD59-A6C34878D82A}">
                    <a16:rowId xmlns:a16="http://schemas.microsoft.com/office/drawing/2014/main" val="10002"/>
                  </a:ext>
                </a:extLst>
              </a:tr>
              <a:tr h="0">
                <a:tc>
                  <a:txBody>
                    <a:bodyPr/>
                    <a:lstStyle>
                      <a:defPPr>
                        <a:defRPr lang="ja-JP"/>
                      </a:defPPr>
                      <a:lvl1pPr marL="0" algn="l" defTabSz="914400" rtl="0" eaLnBrk="1" latinLnBrk="0" hangingPunct="1">
                        <a:defRPr kumimoji="1" sz="1800" kern="1200">
                          <a:solidFill>
                            <a:schemeClr val="dk1"/>
                          </a:solidFill>
                          <a:latin typeface="HGP創英角ｺﾞｼｯｸUB"/>
                          <a:ea typeface="HGP創英角ｺﾞｼｯｸUB"/>
                        </a:defRPr>
                      </a:lvl1pPr>
                      <a:lvl2pPr marL="457200" algn="l" defTabSz="914400" rtl="0" eaLnBrk="1" latinLnBrk="0" hangingPunct="1">
                        <a:defRPr kumimoji="1" sz="1800" kern="1200">
                          <a:solidFill>
                            <a:schemeClr val="dk1"/>
                          </a:solidFill>
                          <a:latin typeface="HGP創英角ｺﾞｼｯｸUB"/>
                          <a:ea typeface="HGP創英角ｺﾞｼｯｸUB"/>
                        </a:defRPr>
                      </a:lvl2pPr>
                      <a:lvl3pPr marL="914400" algn="l" defTabSz="914400" rtl="0" eaLnBrk="1" latinLnBrk="0" hangingPunct="1">
                        <a:defRPr kumimoji="1" sz="1800" kern="1200">
                          <a:solidFill>
                            <a:schemeClr val="dk1"/>
                          </a:solidFill>
                          <a:latin typeface="HGP創英角ｺﾞｼｯｸUB"/>
                          <a:ea typeface="HGP創英角ｺﾞｼｯｸUB"/>
                        </a:defRPr>
                      </a:lvl3pPr>
                      <a:lvl4pPr marL="1371600" algn="l" defTabSz="914400" rtl="0" eaLnBrk="1" latinLnBrk="0" hangingPunct="1">
                        <a:defRPr kumimoji="1" sz="1800" kern="1200">
                          <a:solidFill>
                            <a:schemeClr val="dk1"/>
                          </a:solidFill>
                          <a:latin typeface="HGP創英角ｺﾞｼｯｸUB"/>
                          <a:ea typeface="HGP創英角ｺﾞｼｯｸUB"/>
                        </a:defRPr>
                      </a:lvl4pPr>
                      <a:lvl5pPr marL="1828800" algn="l" defTabSz="914400" rtl="0" eaLnBrk="1" latinLnBrk="0" hangingPunct="1">
                        <a:defRPr kumimoji="1" sz="1800" kern="1200">
                          <a:solidFill>
                            <a:schemeClr val="dk1"/>
                          </a:solidFill>
                          <a:latin typeface="HGP創英角ｺﾞｼｯｸUB"/>
                          <a:ea typeface="HGP創英角ｺﾞｼｯｸUB"/>
                        </a:defRPr>
                      </a:lvl5pPr>
                      <a:lvl6pPr marL="2286000" algn="l" defTabSz="914400" rtl="0" eaLnBrk="1" latinLnBrk="0" hangingPunct="1">
                        <a:defRPr kumimoji="1" sz="1800" kern="1200">
                          <a:solidFill>
                            <a:schemeClr val="dk1"/>
                          </a:solidFill>
                          <a:latin typeface="HGP創英角ｺﾞｼｯｸUB"/>
                          <a:ea typeface="HGP創英角ｺﾞｼｯｸUB"/>
                        </a:defRPr>
                      </a:lvl6pPr>
                      <a:lvl7pPr marL="2743200" algn="l" defTabSz="914400" rtl="0" eaLnBrk="1" latinLnBrk="0" hangingPunct="1">
                        <a:defRPr kumimoji="1" sz="1800" kern="1200">
                          <a:solidFill>
                            <a:schemeClr val="dk1"/>
                          </a:solidFill>
                          <a:latin typeface="HGP創英角ｺﾞｼｯｸUB"/>
                          <a:ea typeface="HGP創英角ｺﾞｼｯｸUB"/>
                        </a:defRPr>
                      </a:lvl7pPr>
                      <a:lvl8pPr marL="3200400" algn="l" defTabSz="914400" rtl="0" eaLnBrk="1" latinLnBrk="0" hangingPunct="1">
                        <a:defRPr kumimoji="1" sz="1800" kern="1200">
                          <a:solidFill>
                            <a:schemeClr val="dk1"/>
                          </a:solidFill>
                          <a:latin typeface="HGP創英角ｺﾞｼｯｸUB"/>
                          <a:ea typeface="HGP創英角ｺﾞｼｯｸUB"/>
                        </a:defRPr>
                      </a:lvl8pPr>
                      <a:lvl9pPr marL="3657600" algn="l" defTabSz="914400" rtl="0" eaLnBrk="1" latinLnBrk="0" hangingPunct="1">
                        <a:defRPr kumimoji="1" sz="1800" kern="1200">
                          <a:solidFill>
                            <a:schemeClr val="dk1"/>
                          </a:solidFill>
                          <a:latin typeface="HGP創英角ｺﾞｼｯｸUB"/>
                          <a:ea typeface="HGP創英角ｺﾞｼｯｸUB"/>
                        </a:defRPr>
                      </a:lvl9pPr>
                    </a:lstStyle>
                    <a:p>
                      <a:r>
                        <a:rPr kumimoji="1" lang="ja-JP" altLang="en-US" sz="1100" dirty="0">
                          <a:latin typeface="メイリオ" pitchFamily="50" charset="-128"/>
                          <a:ea typeface="メイリオ" pitchFamily="50" charset="-128"/>
                          <a:cs typeface="メイリオ" pitchFamily="50" charset="-128"/>
                        </a:rPr>
                        <a:t>全資産申告</a:t>
                      </a:r>
                    </a:p>
                  </a:txBody>
                  <a:tcPr>
                    <a:lnL>
                      <a:noFill/>
                    </a:lnL>
                    <a:lnR>
                      <a:noFill/>
                    </a:lnR>
                    <a:lnT>
                      <a:noFill/>
                    </a:lnT>
                    <a:lnB>
                      <a:noFill/>
                    </a:lnB>
                    <a:lnTlToBr w="12700" cmpd="sng">
                      <a:noFill/>
                      <a:prstDash val="solid"/>
                    </a:lnTlToBr>
                    <a:lnBlToTr w="12700" cmpd="sng">
                      <a:noFill/>
                      <a:prstDash val="solid"/>
                    </a:lnBlToTr>
                    <a:solidFill>
                      <a:srgbClr val="F9BE00">
                        <a:tint val="40000"/>
                      </a:srgbClr>
                    </a:solidFill>
                  </a:tcPr>
                </a:tc>
                <a:extLst>
                  <a:ext uri="{0D108BD9-81ED-4DB2-BD59-A6C34878D82A}">
                    <a16:rowId xmlns:a16="http://schemas.microsoft.com/office/drawing/2014/main" val="10003"/>
                  </a:ext>
                </a:extLst>
              </a:tr>
            </a:tbl>
          </a:graphicData>
        </a:graphic>
      </p:graphicFrame>
      <p:pic>
        <p:nvPicPr>
          <p:cNvPr id="4" name="図 3"/>
          <p:cNvPicPr>
            <a:picLocks noChangeAspect="1"/>
          </p:cNvPicPr>
          <p:nvPr/>
        </p:nvPicPr>
        <p:blipFill>
          <a:blip r:embed="rId3"/>
          <a:stretch>
            <a:fillRect/>
          </a:stretch>
        </p:blipFill>
        <p:spPr>
          <a:xfrm>
            <a:off x="1546367" y="2520000"/>
            <a:ext cx="7376675" cy="1770402"/>
          </a:xfrm>
          <a:prstGeom prst="rect">
            <a:avLst/>
          </a:prstGeom>
          <a:ln w="6350" cap="sq">
            <a:solidFill>
              <a:srgbClr val="000000"/>
            </a:solidFill>
            <a:prstDash val="solid"/>
            <a:miter lim="800000"/>
          </a:ln>
          <a:effectLst/>
        </p:spPr>
      </p:pic>
    </p:spTree>
    <p:extLst>
      <p:ext uri="{BB962C8B-B14F-4D97-AF65-F5344CB8AC3E}">
        <p14:creationId xmlns:p14="http://schemas.microsoft.com/office/powerpoint/2010/main" val="42646836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en-US" altLang="ja-JP" dirty="0"/>
              <a:t>No.98</a:t>
            </a:r>
            <a:br>
              <a:rPr lang="en-US" altLang="ja-JP" sz="1800" dirty="0"/>
            </a:br>
            <a:r>
              <a:rPr lang="ja-JP" altLang="en-US" sz="1800" dirty="0"/>
              <a:t>固定資産管理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固定資産の遡及や誤謬修正の伝票が入力できる</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dirty="0">
                <a:solidFill>
                  <a:prstClr val="black">
                    <a:lumMod val="75000"/>
                    <a:lumOff val="25000"/>
                  </a:prstClr>
                </a:solidFill>
              </a:rPr>
              <a:t>○</a:t>
            </a: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取得や処分の登録漏れが発生した場合、過去日付で処理を行うと当月までの減価償却費が自動で調整されます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会社方針マスタにて遅延登録時に一括登録するか、按分登録するかを選択します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77" name="スライド番号プレースホルダー 1"/>
          <p:cNvSpPr>
            <a:spLocks noGrp="1"/>
          </p:cNvSpPr>
          <p:nvPr>
            <p:ph type="sldNum" sz="quarter" idx="12"/>
          </p:nvPr>
        </p:nvSpPr>
        <p:spPr>
          <a:xfrm>
            <a:off x="8532000" y="4932000"/>
            <a:ext cx="360000" cy="135000"/>
          </a:xfrm>
        </p:spPr>
        <p:txBody>
          <a:bodyPr/>
          <a:lstStyle/>
          <a:p>
            <a:fld id="{78AE49ED-73EF-499C-8307-28EB0E7CF529}" type="slidenum">
              <a:rPr lang="ja-JP" altLang="en-US" smtClean="0"/>
              <a:pPr/>
              <a:t>114</a:t>
            </a:fld>
            <a:endParaRPr lang="ja-JP" altLang="en-US"/>
          </a:p>
        </p:txBody>
      </p:sp>
      <p:sp>
        <p:nvSpPr>
          <p:cNvPr id="78"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2" name="テキスト ボックス 11"/>
          <p:cNvSpPr txBox="1"/>
          <p:nvPr/>
        </p:nvSpPr>
        <p:spPr>
          <a:xfrm>
            <a:off x="1080000" y="2540025"/>
            <a:ext cx="50045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0" cap="none" spc="0" normalizeH="0" baseline="0" noProof="0">
                <a:ln>
                  <a:noFill/>
                </a:ln>
                <a:solidFill>
                  <a:sysClr val="windowText" lastClr="000000"/>
                </a:solidFill>
                <a:effectLst/>
                <a:uLnTx/>
                <a:uFillTx/>
                <a:latin typeface="メイリオ"/>
                <a:ea typeface="メイリオ"/>
                <a:cs typeface="+mn-cs"/>
              </a:rPr>
              <a:t>【</a:t>
            </a:r>
            <a:r>
              <a:rPr kumimoji="1" lang="ja-JP" altLang="en-US" sz="1200" b="1" i="0" u="none" strike="noStrike" kern="0" cap="none" spc="0" normalizeH="0" baseline="0" noProof="0">
                <a:ln>
                  <a:noFill/>
                </a:ln>
                <a:solidFill>
                  <a:sysClr val="windowText" lastClr="000000"/>
                </a:solidFill>
                <a:effectLst/>
                <a:uLnTx/>
                <a:uFillTx/>
                <a:latin typeface="メイリオ"/>
                <a:ea typeface="メイリオ"/>
                <a:cs typeface="+mn-cs"/>
              </a:rPr>
              <a:t>例</a:t>
            </a:r>
            <a:r>
              <a:rPr kumimoji="1" lang="en-US" altLang="ja-JP" sz="1200" b="1" i="0" u="none" strike="noStrike" kern="0" cap="none" spc="0" normalizeH="0" baseline="0" noProof="0">
                <a:ln>
                  <a:noFill/>
                </a:ln>
                <a:solidFill>
                  <a:sysClr val="windowText" lastClr="000000"/>
                </a:solidFill>
                <a:effectLst/>
                <a:uLnTx/>
                <a:uFillTx/>
                <a:latin typeface="メイリオ"/>
                <a:ea typeface="メイリオ"/>
                <a:cs typeface="+mn-cs"/>
              </a:rPr>
              <a:t>】4</a:t>
            </a:r>
            <a:r>
              <a:rPr kumimoji="1" lang="ja-JP" altLang="en-US" sz="1200" b="1" i="0" u="none" strike="noStrike" kern="0" cap="none" spc="0" normalizeH="0" baseline="0" noProof="0">
                <a:ln>
                  <a:noFill/>
                </a:ln>
                <a:solidFill>
                  <a:sysClr val="windowText" lastClr="000000"/>
                </a:solidFill>
                <a:effectLst/>
                <a:uLnTx/>
                <a:uFillTx/>
                <a:latin typeface="メイリオ"/>
                <a:ea typeface="メイリオ"/>
                <a:cs typeface="+mn-cs"/>
              </a:rPr>
              <a:t>月取得の登録漏れを</a:t>
            </a:r>
            <a:r>
              <a:rPr kumimoji="1" lang="en-US" altLang="ja-JP" sz="1200" b="1" i="0" u="none" strike="noStrike" kern="0" cap="none" spc="0" normalizeH="0" baseline="0" noProof="0">
                <a:ln>
                  <a:noFill/>
                </a:ln>
                <a:solidFill>
                  <a:sysClr val="windowText" lastClr="000000"/>
                </a:solidFill>
                <a:effectLst/>
                <a:uLnTx/>
                <a:uFillTx/>
                <a:latin typeface="メイリオ"/>
                <a:ea typeface="メイリオ"/>
                <a:cs typeface="+mn-cs"/>
              </a:rPr>
              <a:t>6</a:t>
            </a:r>
            <a:r>
              <a:rPr kumimoji="1" lang="ja-JP" altLang="en-US" sz="1200" b="1" i="0" u="none" strike="noStrike" kern="0" cap="none" spc="0" normalizeH="0" baseline="0" noProof="0">
                <a:ln>
                  <a:noFill/>
                </a:ln>
                <a:solidFill>
                  <a:sysClr val="windowText" lastClr="000000"/>
                </a:solidFill>
                <a:effectLst/>
                <a:uLnTx/>
                <a:uFillTx/>
                <a:latin typeface="メイリオ"/>
                <a:ea typeface="メイリオ"/>
                <a:cs typeface="+mn-cs"/>
              </a:rPr>
              <a:t>月に登録した場合</a:t>
            </a:r>
          </a:p>
        </p:txBody>
      </p:sp>
      <p:sp>
        <p:nvSpPr>
          <p:cNvPr id="13" name="テキスト ボックス 12"/>
          <p:cNvSpPr txBox="1"/>
          <p:nvPr/>
        </p:nvSpPr>
        <p:spPr>
          <a:xfrm>
            <a:off x="1080000" y="3633775"/>
            <a:ext cx="5004556" cy="3046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0" cap="none" spc="0" normalizeH="0" baseline="0" noProof="0">
                <a:ln>
                  <a:noFill/>
                </a:ln>
                <a:solidFill>
                  <a:sysClr val="windowText" lastClr="000000"/>
                </a:solidFill>
                <a:effectLst/>
                <a:uLnTx/>
                <a:uFillTx/>
                <a:latin typeface="メイリオ"/>
                <a:ea typeface="メイリオ"/>
                <a:cs typeface="+mn-cs"/>
              </a:rPr>
              <a:t>【</a:t>
            </a:r>
            <a:r>
              <a:rPr kumimoji="1" lang="ja-JP" altLang="en-US" sz="1200" b="1" i="0" u="none" strike="noStrike" kern="0" cap="none" spc="0" normalizeH="0" baseline="0" noProof="0">
                <a:ln>
                  <a:noFill/>
                </a:ln>
                <a:solidFill>
                  <a:sysClr val="windowText" lastClr="000000"/>
                </a:solidFill>
                <a:effectLst/>
                <a:uLnTx/>
                <a:uFillTx/>
                <a:latin typeface="メイリオ"/>
                <a:ea typeface="メイリオ"/>
                <a:cs typeface="+mn-cs"/>
              </a:rPr>
              <a:t>例</a:t>
            </a:r>
            <a:r>
              <a:rPr kumimoji="1" lang="en-US" altLang="ja-JP" sz="1200" b="1" i="0" u="none" strike="noStrike" kern="0" cap="none" spc="0" normalizeH="0" baseline="0" noProof="0">
                <a:ln>
                  <a:noFill/>
                </a:ln>
                <a:solidFill>
                  <a:sysClr val="windowText" lastClr="000000"/>
                </a:solidFill>
                <a:effectLst/>
                <a:uLnTx/>
                <a:uFillTx/>
                <a:latin typeface="メイリオ"/>
                <a:ea typeface="メイリオ"/>
                <a:cs typeface="+mn-cs"/>
              </a:rPr>
              <a:t>】6</a:t>
            </a:r>
            <a:r>
              <a:rPr kumimoji="1" lang="ja-JP" altLang="en-US" sz="1200" b="1" i="0" u="none" strike="noStrike" kern="0" cap="none" spc="0" normalizeH="0" baseline="0" noProof="0">
                <a:ln>
                  <a:noFill/>
                </a:ln>
                <a:solidFill>
                  <a:sysClr val="windowText" lastClr="000000"/>
                </a:solidFill>
                <a:effectLst/>
                <a:uLnTx/>
                <a:uFillTx/>
                <a:latin typeface="メイリオ"/>
                <a:ea typeface="メイリオ"/>
                <a:cs typeface="+mn-cs"/>
              </a:rPr>
              <a:t>月処分の登録漏れを</a:t>
            </a:r>
            <a:r>
              <a:rPr kumimoji="1" lang="en-US" altLang="ja-JP" sz="1200" b="1" i="0" u="none" strike="noStrike" kern="0" cap="none" spc="0" normalizeH="0" baseline="0" noProof="0">
                <a:ln>
                  <a:noFill/>
                </a:ln>
                <a:solidFill>
                  <a:sysClr val="windowText" lastClr="000000"/>
                </a:solidFill>
                <a:effectLst/>
                <a:uLnTx/>
                <a:uFillTx/>
                <a:latin typeface="メイリオ"/>
                <a:ea typeface="メイリオ"/>
                <a:cs typeface="+mn-cs"/>
              </a:rPr>
              <a:t>8</a:t>
            </a:r>
            <a:r>
              <a:rPr kumimoji="1" lang="ja-JP" altLang="en-US" sz="1200" b="1" i="0" u="none" strike="noStrike" kern="0" cap="none" spc="0" normalizeH="0" baseline="0" noProof="0">
                <a:ln>
                  <a:noFill/>
                </a:ln>
                <a:solidFill>
                  <a:sysClr val="windowText" lastClr="000000"/>
                </a:solidFill>
                <a:effectLst/>
                <a:uLnTx/>
                <a:uFillTx/>
                <a:latin typeface="メイリオ"/>
                <a:ea typeface="メイリオ"/>
                <a:cs typeface="+mn-cs"/>
              </a:rPr>
              <a:t>月に登録した場合</a:t>
            </a:r>
          </a:p>
        </p:txBody>
      </p:sp>
      <p:graphicFrame>
        <p:nvGraphicFramePr>
          <p:cNvPr id="14" name="表 13"/>
          <p:cNvGraphicFramePr>
            <a:graphicFrameLocks noGrp="1"/>
          </p:cNvGraphicFramePr>
          <p:nvPr>
            <p:extLst>
              <p:ext uri="{D42A27DB-BD31-4B8C-83A1-F6EECF244321}">
                <p14:modId xmlns:p14="http://schemas.microsoft.com/office/powerpoint/2010/main" val="46646685"/>
              </p:ext>
            </p:extLst>
          </p:nvPr>
        </p:nvGraphicFramePr>
        <p:xfrm>
          <a:off x="1800000" y="2792025"/>
          <a:ext cx="6192688" cy="822960"/>
        </p:xfrm>
        <a:graphic>
          <a:graphicData uri="http://schemas.openxmlformats.org/drawingml/2006/table">
            <a:tbl>
              <a:tblPr firstRow="1" bandRow="1"/>
              <a:tblGrid>
                <a:gridCol w="1356964">
                  <a:extLst>
                    <a:ext uri="{9D8B030D-6E8A-4147-A177-3AD203B41FA5}">
                      <a16:colId xmlns:a16="http://schemas.microsoft.com/office/drawing/2014/main" val="20000"/>
                    </a:ext>
                  </a:extLst>
                </a:gridCol>
                <a:gridCol w="805954">
                  <a:extLst>
                    <a:ext uri="{9D8B030D-6E8A-4147-A177-3AD203B41FA5}">
                      <a16:colId xmlns:a16="http://schemas.microsoft.com/office/drawing/2014/main" val="20001"/>
                    </a:ext>
                  </a:extLst>
                </a:gridCol>
                <a:gridCol w="805954">
                  <a:extLst>
                    <a:ext uri="{9D8B030D-6E8A-4147-A177-3AD203B41FA5}">
                      <a16:colId xmlns:a16="http://schemas.microsoft.com/office/drawing/2014/main" val="20002"/>
                    </a:ext>
                  </a:extLst>
                </a:gridCol>
                <a:gridCol w="805954">
                  <a:extLst>
                    <a:ext uri="{9D8B030D-6E8A-4147-A177-3AD203B41FA5}">
                      <a16:colId xmlns:a16="http://schemas.microsoft.com/office/drawing/2014/main" val="20003"/>
                    </a:ext>
                  </a:extLst>
                </a:gridCol>
                <a:gridCol w="805954">
                  <a:extLst>
                    <a:ext uri="{9D8B030D-6E8A-4147-A177-3AD203B41FA5}">
                      <a16:colId xmlns:a16="http://schemas.microsoft.com/office/drawing/2014/main" val="20004"/>
                    </a:ext>
                  </a:extLst>
                </a:gridCol>
                <a:gridCol w="805954">
                  <a:extLst>
                    <a:ext uri="{9D8B030D-6E8A-4147-A177-3AD203B41FA5}">
                      <a16:colId xmlns:a16="http://schemas.microsoft.com/office/drawing/2014/main" val="20005"/>
                    </a:ext>
                  </a:extLst>
                </a:gridCol>
                <a:gridCol w="805954">
                  <a:extLst>
                    <a:ext uri="{9D8B030D-6E8A-4147-A177-3AD203B41FA5}">
                      <a16:colId xmlns:a16="http://schemas.microsoft.com/office/drawing/2014/main" val="20006"/>
                    </a:ext>
                  </a:extLst>
                </a:gridCol>
              </a:tblGrid>
              <a:tr h="252000">
                <a:tc>
                  <a:txBody>
                    <a:bodyPr/>
                    <a:lstStyle>
                      <a:defPPr>
                        <a:defRPr lang="ja-JP"/>
                      </a:defPPr>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1200" dirty="0"/>
                        <a:t>処理状況</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9BE00"/>
                    </a:solidFill>
                  </a:tcPr>
                </a:tc>
                <a:tc>
                  <a:txBody>
                    <a:bodyPr/>
                    <a:lstStyle>
                      <a:defPPr>
                        <a:defRPr lang="ja-JP"/>
                      </a:defPPr>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en-US" altLang="ja-JP" sz="1200"/>
                        <a:t>4</a:t>
                      </a:r>
                      <a:r>
                        <a:rPr kumimoji="1" lang="ja-JP" altLang="en-US" sz="1200"/>
                        <a:t>月</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9BE00"/>
                    </a:solidFill>
                  </a:tcPr>
                </a:tc>
                <a:tc>
                  <a:txBody>
                    <a:bodyPr/>
                    <a:lstStyle>
                      <a:defPPr>
                        <a:defRPr lang="ja-JP"/>
                      </a:defPPr>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en-US" altLang="ja-JP" sz="1200"/>
                        <a:t>5</a:t>
                      </a:r>
                      <a:r>
                        <a:rPr kumimoji="1" lang="ja-JP" altLang="en-US" sz="1200"/>
                        <a:t>月</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9BE00"/>
                    </a:solidFill>
                  </a:tcPr>
                </a:tc>
                <a:tc>
                  <a:txBody>
                    <a:bodyPr/>
                    <a:lstStyle>
                      <a:defPPr>
                        <a:defRPr lang="ja-JP"/>
                      </a:defPPr>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en-US" altLang="ja-JP" sz="1200"/>
                        <a:t>6</a:t>
                      </a:r>
                      <a:r>
                        <a:rPr kumimoji="1" lang="ja-JP" altLang="en-US" sz="1200"/>
                        <a:t>月</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9BE00"/>
                    </a:solidFill>
                  </a:tcPr>
                </a:tc>
                <a:tc>
                  <a:txBody>
                    <a:bodyPr/>
                    <a:lstStyle>
                      <a:defPPr>
                        <a:defRPr lang="ja-JP"/>
                      </a:defPPr>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en-US" altLang="ja-JP" sz="1200"/>
                        <a:t>7</a:t>
                      </a:r>
                      <a:r>
                        <a:rPr kumimoji="1" lang="ja-JP" altLang="en-US" sz="1200"/>
                        <a:t>月</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9BE00"/>
                    </a:solidFill>
                  </a:tcPr>
                </a:tc>
                <a:tc>
                  <a:txBody>
                    <a:bodyPr/>
                    <a:lstStyle>
                      <a:defPPr>
                        <a:defRPr lang="ja-JP"/>
                      </a:defPPr>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en-US" altLang="ja-JP" sz="1200"/>
                        <a:t>8</a:t>
                      </a:r>
                      <a:r>
                        <a:rPr kumimoji="1" lang="ja-JP" altLang="en-US" sz="1200"/>
                        <a:t>月</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9BE00"/>
                    </a:solidFill>
                  </a:tcPr>
                </a:tc>
                <a:tc>
                  <a:txBody>
                    <a:bodyPr/>
                    <a:lstStyle>
                      <a:defPPr>
                        <a:defRPr lang="ja-JP"/>
                      </a:defPPr>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en-US" altLang="ja-JP" sz="1200"/>
                        <a:t>9</a:t>
                      </a:r>
                      <a:r>
                        <a:rPr kumimoji="1" lang="ja-JP" altLang="en-US" sz="1200"/>
                        <a:t>月</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9BE00"/>
                    </a:solidFill>
                  </a:tcPr>
                </a:tc>
                <a:extLst>
                  <a:ext uri="{0D108BD9-81ED-4DB2-BD59-A6C34878D82A}">
                    <a16:rowId xmlns:a16="http://schemas.microsoft.com/office/drawing/2014/main" val="10000"/>
                  </a:ext>
                </a:extLst>
              </a:tr>
              <a:tr h="252000">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200"/>
                        <a:t>通常</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4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1200"/>
                        <a:t>100</a:t>
                      </a:r>
                      <a:endParaRPr kumimoji="1" lang="ja-JP" altLang="en-US" sz="12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4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1200"/>
                        <a:t>100</a:t>
                      </a:r>
                      <a:endParaRPr kumimoji="1" lang="ja-JP" altLang="en-US" sz="12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4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1200"/>
                        <a:t>100</a:t>
                      </a:r>
                      <a:endParaRPr kumimoji="1" lang="ja-JP" altLang="en-US" sz="12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4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1200"/>
                        <a:t>100</a:t>
                      </a:r>
                      <a:endParaRPr kumimoji="1" lang="ja-JP" altLang="en-US" sz="12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4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1200"/>
                        <a:t>100</a:t>
                      </a:r>
                      <a:endParaRPr kumimoji="1" lang="ja-JP" altLang="en-US" sz="12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4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1200"/>
                        <a:t>100</a:t>
                      </a:r>
                      <a:endParaRPr kumimoji="1" lang="ja-JP" altLang="en-US" sz="12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40000"/>
                      </a:srgbClr>
                    </a:solidFill>
                  </a:tcPr>
                </a:tc>
                <a:extLst>
                  <a:ext uri="{0D108BD9-81ED-4DB2-BD59-A6C34878D82A}">
                    <a16:rowId xmlns:a16="http://schemas.microsoft.com/office/drawing/2014/main" val="10001"/>
                  </a:ext>
                </a:extLst>
              </a:tr>
              <a:tr h="252000">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200"/>
                        <a:t>遡及入力</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2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1200"/>
                        <a:t>0</a:t>
                      </a:r>
                      <a:endParaRPr kumimoji="1" lang="ja-JP" altLang="en-US" sz="12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2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1200"/>
                        <a:t>0</a:t>
                      </a:r>
                      <a:endParaRPr kumimoji="1" lang="ja-JP" altLang="en-US" sz="12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2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1200"/>
                        <a:t>300</a:t>
                      </a:r>
                      <a:endParaRPr kumimoji="1" lang="ja-JP" altLang="en-US" sz="12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2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1200"/>
                        <a:t>100</a:t>
                      </a:r>
                      <a:endParaRPr kumimoji="1" lang="ja-JP" altLang="en-US" sz="12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2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1200"/>
                        <a:t>100</a:t>
                      </a:r>
                      <a:endParaRPr kumimoji="1" lang="ja-JP" altLang="en-US" sz="12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2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1200" dirty="0"/>
                        <a:t>100</a:t>
                      </a:r>
                      <a:endParaRPr kumimoji="1" lang="ja-JP" alt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20000"/>
                      </a:srgbClr>
                    </a:solidFill>
                  </a:tcPr>
                </a:tc>
                <a:extLst>
                  <a:ext uri="{0D108BD9-81ED-4DB2-BD59-A6C34878D82A}">
                    <a16:rowId xmlns:a16="http://schemas.microsoft.com/office/drawing/2014/main" val="10002"/>
                  </a:ext>
                </a:extLst>
              </a:tr>
            </a:tbl>
          </a:graphicData>
        </a:graphic>
      </p:graphicFrame>
      <p:graphicFrame>
        <p:nvGraphicFramePr>
          <p:cNvPr id="15" name="表 14"/>
          <p:cNvGraphicFramePr>
            <a:graphicFrameLocks noGrp="1"/>
          </p:cNvGraphicFramePr>
          <p:nvPr>
            <p:extLst>
              <p:ext uri="{D42A27DB-BD31-4B8C-83A1-F6EECF244321}">
                <p14:modId xmlns:p14="http://schemas.microsoft.com/office/powerpoint/2010/main" val="4078630722"/>
              </p:ext>
            </p:extLst>
          </p:nvPr>
        </p:nvGraphicFramePr>
        <p:xfrm>
          <a:off x="1800000" y="3858477"/>
          <a:ext cx="6192688" cy="822960"/>
        </p:xfrm>
        <a:graphic>
          <a:graphicData uri="http://schemas.openxmlformats.org/drawingml/2006/table">
            <a:tbl>
              <a:tblPr firstRow="1" bandRow="1"/>
              <a:tblGrid>
                <a:gridCol w="1356964">
                  <a:extLst>
                    <a:ext uri="{9D8B030D-6E8A-4147-A177-3AD203B41FA5}">
                      <a16:colId xmlns:a16="http://schemas.microsoft.com/office/drawing/2014/main" val="20000"/>
                    </a:ext>
                  </a:extLst>
                </a:gridCol>
                <a:gridCol w="805954">
                  <a:extLst>
                    <a:ext uri="{9D8B030D-6E8A-4147-A177-3AD203B41FA5}">
                      <a16:colId xmlns:a16="http://schemas.microsoft.com/office/drawing/2014/main" val="20001"/>
                    </a:ext>
                  </a:extLst>
                </a:gridCol>
                <a:gridCol w="805954">
                  <a:extLst>
                    <a:ext uri="{9D8B030D-6E8A-4147-A177-3AD203B41FA5}">
                      <a16:colId xmlns:a16="http://schemas.microsoft.com/office/drawing/2014/main" val="20002"/>
                    </a:ext>
                  </a:extLst>
                </a:gridCol>
                <a:gridCol w="805954">
                  <a:extLst>
                    <a:ext uri="{9D8B030D-6E8A-4147-A177-3AD203B41FA5}">
                      <a16:colId xmlns:a16="http://schemas.microsoft.com/office/drawing/2014/main" val="20003"/>
                    </a:ext>
                  </a:extLst>
                </a:gridCol>
                <a:gridCol w="805954">
                  <a:extLst>
                    <a:ext uri="{9D8B030D-6E8A-4147-A177-3AD203B41FA5}">
                      <a16:colId xmlns:a16="http://schemas.microsoft.com/office/drawing/2014/main" val="20004"/>
                    </a:ext>
                  </a:extLst>
                </a:gridCol>
                <a:gridCol w="805954">
                  <a:extLst>
                    <a:ext uri="{9D8B030D-6E8A-4147-A177-3AD203B41FA5}">
                      <a16:colId xmlns:a16="http://schemas.microsoft.com/office/drawing/2014/main" val="20005"/>
                    </a:ext>
                  </a:extLst>
                </a:gridCol>
                <a:gridCol w="805954">
                  <a:extLst>
                    <a:ext uri="{9D8B030D-6E8A-4147-A177-3AD203B41FA5}">
                      <a16:colId xmlns:a16="http://schemas.microsoft.com/office/drawing/2014/main" val="20006"/>
                    </a:ext>
                  </a:extLst>
                </a:gridCol>
              </a:tblGrid>
              <a:tr h="252000">
                <a:tc>
                  <a:txBody>
                    <a:bodyPr/>
                    <a:lstStyle>
                      <a:defPPr>
                        <a:defRPr lang="ja-JP"/>
                      </a:defPPr>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1200"/>
                        <a:t>処理状況</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9BE00"/>
                    </a:solidFill>
                  </a:tcPr>
                </a:tc>
                <a:tc>
                  <a:txBody>
                    <a:bodyPr/>
                    <a:lstStyle>
                      <a:defPPr>
                        <a:defRPr lang="ja-JP"/>
                      </a:defPPr>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en-US" altLang="ja-JP" sz="1200"/>
                        <a:t>4</a:t>
                      </a:r>
                      <a:r>
                        <a:rPr kumimoji="1" lang="ja-JP" altLang="en-US" sz="1200"/>
                        <a:t>月</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9BE00"/>
                    </a:solidFill>
                  </a:tcPr>
                </a:tc>
                <a:tc>
                  <a:txBody>
                    <a:bodyPr/>
                    <a:lstStyle>
                      <a:defPPr>
                        <a:defRPr lang="ja-JP"/>
                      </a:defPPr>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en-US" altLang="ja-JP" sz="1200"/>
                        <a:t>5</a:t>
                      </a:r>
                      <a:r>
                        <a:rPr kumimoji="1" lang="ja-JP" altLang="en-US" sz="1200"/>
                        <a:t>月</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9BE00"/>
                    </a:solidFill>
                  </a:tcPr>
                </a:tc>
                <a:tc>
                  <a:txBody>
                    <a:bodyPr/>
                    <a:lstStyle>
                      <a:defPPr>
                        <a:defRPr lang="ja-JP"/>
                      </a:defPPr>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en-US" altLang="ja-JP" sz="1200"/>
                        <a:t>6</a:t>
                      </a:r>
                      <a:r>
                        <a:rPr kumimoji="1" lang="ja-JP" altLang="en-US" sz="1200"/>
                        <a:t>月</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9BE00"/>
                    </a:solidFill>
                  </a:tcPr>
                </a:tc>
                <a:tc>
                  <a:txBody>
                    <a:bodyPr/>
                    <a:lstStyle>
                      <a:defPPr>
                        <a:defRPr lang="ja-JP"/>
                      </a:defPPr>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en-US" altLang="ja-JP" sz="1200"/>
                        <a:t>7</a:t>
                      </a:r>
                      <a:r>
                        <a:rPr kumimoji="1" lang="ja-JP" altLang="en-US" sz="1200"/>
                        <a:t>月</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9BE00"/>
                    </a:solidFill>
                  </a:tcPr>
                </a:tc>
                <a:tc>
                  <a:txBody>
                    <a:bodyPr/>
                    <a:lstStyle>
                      <a:defPPr>
                        <a:defRPr lang="ja-JP"/>
                      </a:defPPr>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en-US" altLang="ja-JP" sz="1200"/>
                        <a:t>8</a:t>
                      </a:r>
                      <a:r>
                        <a:rPr kumimoji="1" lang="ja-JP" altLang="en-US" sz="1200"/>
                        <a:t>月</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9BE00"/>
                    </a:solidFill>
                  </a:tcPr>
                </a:tc>
                <a:tc>
                  <a:txBody>
                    <a:bodyPr/>
                    <a:lstStyle>
                      <a:defPPr>
                        <a:defRPr lang="ja-JP"/>
                      </a:defPPr>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en-US" altLang="ja-JP" sz="1200"/>
                        <a:t>9</a:t>
                      </a:r>
                      <a:r>
                        <a:rPr kumimoji="1" lang="ja-JP" altLang="en-US" sz="1200"/>
                        <a:t>月</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9BE00"/>
                    </a:solidFill>
                  </a:tcPr>
                </a:tc>
                <a:extLst>
                  <a:ext uri="{0D108BD9-81ED-4DB2-BD59-A6C34878D82A}">
                    <a16:rowId xmlns:a16="http://schemas.microsoft.com/office/drawing/2014/main" val="10000"/>
                  </a:ext>
                </a:extLst>
              </a:tr>
              <a:tr h="252000">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200"/>
                        <a:t>通常</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4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1200"/>
                        <a:t>100</a:t>
                      </a:r>
                      <a:endParaRPr kumimoji="1" lang="ja-JP" altLang="en-US" sz="12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4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1200"/>
                        <a:t>100</a:t>
                      </a:r>
                      <a:endParaRPr kumimoji="1" lang="ja-JP" altLang="en-US" sz="12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4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1200"/>
                        <a:t>0</a:t>
                      </a:r>
                      <a:endParaRPr kumimoji="1" lang="ja-JP" altLang="en-US" sz="12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4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1200"/>
                        <a:t>0</a:t>
                      </a:r>
                      <a:endParaRPr kumimoji="1" lang="ja-JP" altLang="en-US" sz="12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4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1200"/>
                        <a:t>0</a:t>
                      </a:r>
                      <a:endParaRPr kumimoji="1" lang="ja-JP" altLang="en-US" sz="12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4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1200"/>
                        <a:t>0</a:t>
                      </a:r>
                      <a:endParaRPr kumimoji="1" lang="ja-JP" altLang="en-US" sz="12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40000"/>
                      </a:srgbClr>
                    </a:solidFill>
                  </a:tcPr>
                </a:tc>
                <a:extLst>
                  <a:ext uri="{0D108BD9-81ED-4DB2-BD59-A6C34878D82A}">
                    <a16:rowId xmlns:a16="http://schemas.microsoft.com/office/drawing/2014/main" val="10001"/>
                  </a:ext>
                </a:extLst>
              </a:tr>
              <a:tr h="252000">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200"/>
                        <a:t>遡及入力</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2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1200"/>
                        <a:t>100</a:t>
                      </a:r>
                      <a:endParaRPr kumimoji="1" lang="ja-JP" altLang="en-US" sz="12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2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1200"/>
                        <a:t>100</a:t>
                      </a:r>
                      <a:endParaRPr kumimoji="1" lang="ja-JP" altLang="en-US" sz="12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2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1200"/>
                        <a:t>100</a:t>
                      </a:r>
                      <a:endParaRPr kumimoji="1" lang="ja-JP" altLang="en-US" sz="12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2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1200"/>
                        <a:t>100</a:t>
                      </a:r>
                      <a:endParaRPr kumimoji="1" lang="ja-JP" altLang="en-US" sz="12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2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1200"/>
                        <a:t>-200</a:t>
                      </a:r>
                      <a:endParaRPr kumimoji="1" lang="ja-JP" altLang="en-US" sz="12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2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en-US" altLang="ja-JP" sz="1200" dirty="0"/>
                        <a:t>0</a:t>
                      </a:r>
                      <a:endParaRPr kumimoji="1" lang="ja-JP" alt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9BE00">
                        <a:tint val="20000"/>
                      </a:srgbClr>
                    </a:solidFill>
                  </a:tcPr>
                </a:tc>
                <a:extLst>
                  <a:ext uri="{0D108BD9-81ED-4DB2-BD59-A6C34878D82A}">
                    <a16:rowId xmlns:a16="http://schemas.microsoft.com/office/drawing/2014/main" val="10002"/>
                  </a:ext>
                </a:extLst>
              </a:tr>
            </a:tbl>
          </a:graphicData>
        </a:graphic>
      </p:graphicFrame>
      <p:sp>
        <p:nvSpPr>
          <p:cNvPr id="16" name="テキスト ボックス 15"/>
          <p:cNvSpPr txBox="1"/>
          <p:nvPr/>
        </p:nvSpPr>
        <p:spPr>
          <a:xfrm>
            <a:off x="5760000" y="3620025"/>
            <a:ext cx="2520000" cy="216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0" cap="none" spc="0" normalizeH="0" baseline="0" noProof="0">
                <a:ln>
                  <a:noFill/>
                </a:ln>
                <a:solidFill>
                  <a:srgbClr val="C00000"/>
                </a:solidFill>
                <a:effectLst/>
                <a:uLnTx/>
                <a:uFillTx/>
                <a:latin typeface="メイリオ"/>
                <a:ea typeface="メイリオ"/>
                <a:cs typeface="+mn-cs"/>
              </a:rPr>
              <a:t>遅延登録の設定が「一括」の場合</a:t>
            </a:r>
          </a:p>
        </p:txBody>
      </p:sp>
      <p:sp>
        <p:nvSpPr>
          <p:cNvPr id="19" name="テキスト ボックス 18"/>
          <p:cNvSpPr txBox="1"/>
          <p:nvPr/>
        </p:nvSpPr>
        <p:spPr>
          <a:xfrm>
            <a:off x="1332000" y="4755225"/>
            <a:ext cx="5616624" cy="338554"/>
          </a:xfrm>
          <a:prstGeom prst="rect">
            <a:avLst/>
          </a:prstGeom>
          <a:noFill/>
        </p:spPr>
        <p:txBody>
          <a:bodyPr wrap="square" rtlCol="0">
            <a:spAutoFit/>
          </a:bodyPr>
          <a:lstStyle/>
          <a:p>
            <a:r>
              <a:rPr lang="ja-JP" altLang="en-US" sz="800" dirty="0"/>
              <a:t>　　　　　一括：事業の用に供にした実際の償却開始月から登録月までの減価償却費を、一括で登録月に計上</a:t>
            </a:r>
          </a:p>
          <a:p>
            <a:r>
              <a:rPr lang="ja-JP" altLang="en-US" sz="800" dirty="0"/>
              <a:t>　　　　　按分：実際の償却月から登録月までの減価償却費を、登録月から第 </a:t>
            </a:r>
            <a:r>
              <a:rPr lang="en-US" altLang="ja-JP" sz="800" dirty="0"/>
              <a:t>12 </a:t>
            </a:r>
            <a:r>
              <a:rPr lang="ja-JP" altLang="en-US" sz="800" dirty="0"/>
              <a:t>会計月までの各月を均等に計上</a:t>
            </a:r>
            <a:endParaRPr kumimoji="1" lang="ja-JP" altLang="en-US" sz="800" dirty="0"/>
          </a:p>
        </p:txBody>
      </p:sp>
    </p:spTree>
    <p:extLst>
      <p:ext uri="{BB962C8B-B14F-4D97-AF65-F5344CB8AC3E}">
        <p14:creationId xmlns:p14="http://schemas.microsoft.com/office/powerpoint/2010/main" val="11173347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en-US" altLang="ja-JP" dirty="0"/>
              <a:t>No.99</a:t>
            </a:r>
            <a:br>
              <a:rPr lang="en-US" altLang="ja-JP" sz="1800" dirty="0"/>
            </a:br>
            <a:r>
              <a:rPr lang="ja-JP" altLang="en-US" sz="1800" dirty="0"/>
              <a:t>固定資産管理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会計システムと固定資産システムの間で、同一月次期間中に複数回会計連携ができる</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a:solidFill>
                  <a:prstClr val="black">
                    <a:lumMod val="75000"/>
                    <a:lumOff val="25000"/>
                  </a:prstClr>
                </a:solidFill>
              </a:rPr>
              <a:t>○</a:t>
            </a: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同一月次期間中に複数回会計連携が可能です</a:t>
            </a:r>
            <a:br>
              <a:rPr kumimoji="0" lang="en-US" altLang="ja-JP" sz="1400" kern="0">
                <a:solidFill>
                  <a:sysClr val="windowText" lastClr="000000">
                    <a:lumMod val="75000"/>
                    <a:lumOff val="25000"/>
                  </a:sysClr>
                </a:solidFill>
                <a:latin typeface="メイリオ" pitchFamily="50" charset="-128"/>
                <a:ea typeface="メイリオ" pitchFamily="50" charset="-128"/>
              </a:rPr>
            </a:br>
            <a:r>
              <a:rPr kumimoji="0" lang="ja-JP" altLang="en-US" sz="1400" kern="0">
                <a:solidFill>
                  <a:sysClr val="windowText" lastClr="000000">
                    <a:lumMod val="75000"/>
                    <a:lumOff val="25000"/>
                  </a:sysClr>
                </a:solidFill>
                <a:latin typeface="メイリオ" pitchFamily="50" charset="-128"/>
                <a:ea typeface="メイリオ" pitchFamily="50" charset="-128"/>
              </a:rPr>
              <a:t>再作成時には、差分もしくは洗替での仕訳処理が選択可能です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77" name="スライド番号プレースホルダー 1"/>
          <p:cNvSpPr>
            <a:spLocks noGrp="1"/>
          </p:cNvSpPr>
          <p:nvPr>
            <p:ph type="sldNum" sz="quarter" idx="12"/>
          </p:nvPr>
        </p:nvSpPr>
        <p:spPr>
          <a:xfrm>
            <a:off x="8532000" y="4932000"/>
            <a:ext cx="360000" cy="135000"/>
          </a:xfrm>
        </p:spPr>
        <p:txBody>
          <a:bodyPr/>
          <a:lstStyle/>
          <a:p>
            <a:fld id="{78AE49ED-73EF-499C-8307-28EB0E7CF529}" type="slidenum">
              <a:rPr lang="ja-JP" altLang="en-US" smtClean="0"/>
              <a:pPr/>
              <a:t>115</a:t>
            </a:fld>
            <a:endParaRPr lang="ja-JP" altLang="en-US"/>
          </a:p>
        </p:txBody>
      </p:sp>
      <p:sp>
        <p:nvSpPr>
          <p:cNvPr id="78"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2" name="テキスト ボックス 11"/>
          <p:cNvSpPr txBox="1"/>
          <p:nvPr/>
        </p:nvSpPr>
        <p:spPr>
          <a:xfrm>
            <a:off x="72000" y="2520000"/>
            <a:ext cx="2160000" cy="276999"/>
          </a:xfrm>
          <a:prstGeom prst="rect">
            <a:avLst/>
          </a:prstGeom>
          <a:noFill/>
        </p:spPr>
        <p:txBody>
          <a:bodyPr wrap="square" rtlCol="0">
            <a:spAutoFit/>
          </a:bodyPr>
          <a:lstStyle/>
          <a:p>
            <a:pPr>
              <a:defRPr/>
            </a:pPr>
            <a:r>
              <a:rPr kumimoji="1" lang="en-US" altLang="ja-JP" sz="1200" b="1" i="0" u="none" strike="noStrike" kern="0" cap="none" spc="0" normalizeH="0" baseline="0" noProof="0">
                <a:ln>
                  <a:noFill/>
                </a:ln>
                <a:solidFill>
                  <a:sysClr val="windowText" lastClr="000000"/>
                </a:solidFill>
                <a:effectLst/>
                <a:uLnTx/>
                <a:uFillTx/>
                <a:latin typeface="+mj-lt"/>
                <a:ea typeface="メイリオ"/>
              </a:rPr>
              <a:t>【</a:t>
            </a:r>
            <a:r>
              <a:rPr kumimoji="0" lang="en-US" altLang="ja-JP" sz="1200" b="1" kern="0">
                <a:solidFill>
                  <a:sysClr val="windowText" lastClr="000000"/>
                </a:solidFill>
                <a:latin typeface="+mj-lt"/>
              </a:rPr>
              <a:t>1</a:t>
            </a:r>
            <a:r>
              <a:rPr kumimoji="0" lang="ja-JP" altLang="en-US" sz="1200" b="1" kern="0">
                <a:solidFill>
                  <a:sysClr val="windowText" lastClr="000000"/>
                </a:solidFill>
                <a:latin typeface="+mj-lt"/>
              </a:rPr>
              <a:t>回目</a:t>
            </a:r>
            <a:r>
              <a:rPr lang="en-US" altLang="ja-JP" sz="1200" b="1" kern="0">
                <a:solidFill>
                  <a:sysClr val="windowText" lastClr="000000"/>
                </a:solidFill>
                <a:latin typeface="+mj-lt"/>
              </a:rPr>
              <a:t>】</a:t>
            </a:r>
            <a:r>
              <a:rPr lang="ja-JP" altLang="en-US" sz="1200" b="1" kern="0">
                <a:solidFill>
                  <a:sysClr val="windowText" lastClr="000000"/>
                </a:solidFill>
                <a:latin typeface="+mj-lt"/>
              </a:rPr>
              <a:t>仕訳データ連携</a:t>
            </a:r>
          </a:p>
        </p:txBody>
      </p:sp>
      <p:sp>
        <p:nvSpPr>
          <p:cNvPr id="14" name="テキスト ボックス 13"/>
          <p:cNvSpPr txBox="1"/>
          <p:nvPr/>
        </p:nvSpPr>
        <p:spPr>
          <a:xfrm>
            <a:off x="72000" y="3780000"/>
            <a:ext cx="2160000" cy="276999"/>
          </a:xfrm>
          <a:prstGeom prst="rect">
            <a:avLst/>
          </a:prstGeom>
          <a:noFill/>
        </p:spPr>
        <p:txBody>
          <a:bodyPr wrap="square" rtlCol="0">
            <a:spAutoFit/>
          </a:bodyPr>
          <a:lstStyle/>
          <a:p>
            <a:pPr>
              <a:defRPr/>
            </a:pPr>
            <a:r>
              <a:rPr kumimoji="1" lang="en-US" altLang="ja-JP" sz="1200" b="1" i="0" u="none" strike="noStrike" kern="0" cap="none" spc="0" normalizeH="0" baseline="0" noProof="0">
                <a:ln>
                  <a:noFill/>
                </a:ln>
                <a:solidFill>
                  <a:sysClr val="windowText" lastClr="000000"/>
                </a:solidFill>
                <a:effectLst/>
                <a:uLnTx/>
                <a:uFillTx/>
                <a:latin typeface="+mj-lt"/>
                <a:ea typeface="メイリオ"/>
              </a:rPr>
              <a:t>【</a:t>
            </a:r>
            <a:r>
              <a:rPr kumimoji="0" lang="en-US" altLang="ja-JP" sz="1200" b="1" kern="0" noProof="0">
                <a:solidFill>
                  <a:sysClr val="windowText" lastClr="000000"/>
                </a:solidFill>
                <a:latin typeface="+mj-lt"/>
              </a:rPr>
              <a:t>2</a:t>
            </a:r>
            <a:r>
              <a:rPr kumimoji="0" lang="ja-JP" altLang="en-US" sz="1200" b="1" kern="0">
                <a:solidFill>
                  <a:sysClr val="windowText" lastClr="000000"/>
                </a:solidFill>
                <a:latin typeface="+mj-lt"/>
              </a:rPr>
              <a:t>回目</a:t>
            </a:r>
            <a:r>
              <a:rPr lang="en-US" altLang="ja-JP" sz="1200" b="1" kern="0">
                <a:solidFill>
                  <a:sysClr val="windowText" lastClr="000000"/>
                </a:solidFill>
                <a:latin typeface="+mj-lt"/>
              </a:rPr>
              <a:t>】</a:t>
            </a:r>
            <a:r>
              <a:rPr lang="ja-JP" altLang="en-US" sz="1200" b="1" kern="0">
                <a:solidFill>
                  <a:sysClr val="windowText" lastClr="000000"/>
                </a:solidFill>
                <a:latin typeface="+mj-lt"/>
              </a:rPr>
              <a:t>仕訳データ連携</a:t>
            </a:r>
          </a:p>
        </p:txBody>
      </p:sp>
      <p:grpSp>
        <p:nvGrpSpPr>
          <p:cNvPr id="2" name="グループ化 1"/>
          <p:cNvGrpSpPr/>
          <p:nvPr/>
        </p:nvGrpSpPr>
        <p:grpSpPr>
          <a:xfrm>
            <a:off x="1440000" y="2520000"/>
            <a:ext cx="6097624" cy="1282436"/>
            <a:chOff x="2216696" y="2556000"/>
            <a:chExt cx="6097624" cy="1282436"/>
          </a:xfrm>
        </p:grpSpPr>
        <p:sp>
          <p:nvSpPr>
            <p:cNvPr id="15" name="角丸四角形 14"/>
            <p:cNvSpPr/>
            <p:nvPr/>
          </p:nvSpPr>
          <p:spPr>
            <a:xfrm flipH="1">
              <a:off x="6768244" y="3132000"/>
              <a:ext cx="1546076" cy="345378"/>
            </a:xfrm>
            <a:prstGeom prst="roundRect">
              <a:avLst/>
            </a:prstGeom>
            <a:solidFill>
              <a:srgbClr val="9BC954"/>
            </a:solidFill>
            <a:ln w="25400" cap="flat" cmpd="sng" algn="ctr">
              <a:solidFill>
                <a:srgbClr val="9BC954">
                  <a:shade val="50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SS-NX</a:t>
              </a:r>
              <a:r>
                <a:rPr kumimoji="0" lang="ja-JP" altLang="en-US"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統合会計</a:t>
              </a:r>
              <a:endParaRPr kumimoji="0" lang="en-US" altLang="ja-JP"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endParaRPr>
            </a:p>
          </p:txBody>
        </p:sp>
        <p:sp>
          <p:nvSpPr>
            <p:cNvPr id="16" name="角丸四角形 15"/>
            <p:cNvSpPr/>
            <p:nvPr/>
          </p:nvSpPr>
          <p:spPr>
            <a:xfrm flipH="1">
              <a:off x="2376000" y="3132000"/>
              <a:ext cx="1611403" cy="345378"/>
            </a:xfrm>
            <a:prstGeom prst="roundRect">
              <a:avLst/>
            </a:prstGeom>
            <a:solidFill>
              <a:srgbClr val="54C2F0"/>
            </a:solidFill>
            <a:ln w="25400" cap="flat" cmpd="sng" algn="ctr">
              <a:solidFill>
                <a:srgbClr val="54C2F0">
                  <a:shade val="50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SS-NX</a:t>
              </a:r>
              <a:r>
                <a:rPr kumimoji="0" lang="ja-JP" altLang="en-US"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固定資産</a:t>
              </a:r>
              <a:endParaRPr kumimoji="0" lang="en-US" altLang="ja-JP"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endParaRPr>
            </a:p>
          </p:txBody>
        </p:sp>
        <p:cxnSp>
          <p:nvCxnSpPr>
            <p:cNvPr id="17" name="直線矢印コネクタ 16"/>
            <p:cNvCxnSpPr/>
            <p:nvPr/>
          </p:nvCxnSpPr>
          <p:spPr>
            <a:xfrm>
              <a:off x="4032000" y="3312000"/>
              <a:ext cx="1044116" cy="0"/>
            </a:xfrm>
            <a:prstGeom prst="straightConnector1">
              <a:avLst/>
            </a:prstGeom>
            <a:noFill/>
            <a:ln w="38100" cap="flat" cmpd="sng" algn="ctr">
              <a:solidFill>
                <a:sysClr val="window" lastClr="FFFFFF">
                  <a:lumMod val="50000"/>
                </a:sysClr>
              </a:solidFill>
              <a:prstDash val="solid"/>
              <a:tailEnd type="arrow"/>
            </a:ln>
            <a:effectLst/>
          </p:spPr>
        </p:cxnSp>
        <p:sp>
          <p:nvSpPr>
            <p:cNvPr id="18" name="Freeform 364"/>
            <p:cNvSpPr>
              <a:spLocks noEditPoints="1"/>
            </p:cNvSpPr>
            <p:nvPr/>
          </p:nvSpPr>
          <p:spPr bwMode="auto">
            <a:xfrm>
              <a:off x="2880000" y="2556000"/>
              <a:ext cx="612068" cy="540060"/>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19" name="Freeform 364"/>
            <p:cNvSpPr>
              <a:spLocks noEditPoints="1"/>
            </p:cNvSpPr>
            <p:nvPr/>
          </p:nvSpPr>
          <p:spPr bwMode="auto">
            <a:xfrm>
              <a:off x="7200000" y="2556000"/>
              <a:ext cx="612068" cy="540060"/>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9BC95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20" name="Text Box 52"/>
            <p:cNvSpPr txBox="1">
              <a:spLocks noChangeArrowheads="1"/>
            </p:cNvSpPr>
            <p:nvPr/>
          </p:nvSpPr>
          <p:spPr bwMode="auto">
            <a:xfrm>
              <a:off x="2216696" y="3561437"/>
              <a:ext cx="20162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200" b="1" i="0" u="none" strike="noStrike" kern="0" cap="none" spc="0" normalizeH="0" baseline="0" noProof="0">
                  <a:ln>
                    <a:noFill/>
                  </a:ln>
                  <a:solidFill>
                    <a:sysClr val="windowText" lastClr="000000">
                      <a:lumMod val="65000"/>
                      <a:lumOff val="35000"/>
                    </a:sysClr>
                  </a:solidFill>
                  <a:effectLst/>
                  <a:uLnTx/>
                  <a:uFillTx/>
                  <a:latin typeface="メイリオ" pitchFamily="50" charset="-128"/>
                  <a:ea typeface="メイリオ" pitchFamily="50" charset="-128"/>
                  <a:cs typeface="メイリオ" pitchFamily="50" charset="-128"/>
                </a:rPr>
                <a:t>仕訳データ作成</a:t>
              </a:r>
              <a:endParaRPr kumimoji="1" lang="en-US" altLang="zh-TW" sz="1200" b="1" i="0" u="none" strike="noStrike" kern="0" cap="none" spc="0" normalizeH="0" baseline="0" noProof="0">
                <a:ln>
                  <a:noFill/>
                </a:ln>
                <a:solidFill>
                  <a:sysClr val="windowText" lastClr="000000">
                    <a:lumMod val="65000"/>
                    <a:lumOff val="35000"/>
                  </a:sysClr>
                </a:solidFill>
                <a:effectLst/>
                <a:uLnTx/>
                <a:uFillTx/>
                <a:latin typeface="メイリオ" pitchFamily="50" charset="-128"/>
                <a:ea typeface="メイリオ" pitchFamily="50" charset="-128"/>
                <a:cs typeface="メイリオ" pitchFamily="50" charset="-128"/>
              </a:endParaRPr>
            </a:p>
          </p:txBody>
        </p:sp>
        <p:cxnSp>
          <p:nvCxnSpPr>
            <p:cNvPr id="21" name="直線矢印コネクタ 20"/>
            <p:cNvCxnSpPr/>
            <p:nvPr/>
          </p:nvCxnSpPr>
          <p:spPr>
            <a:xfrm>
              <a:off x="5652000" y="3312000"/>
              <a:ext cx="1044116" cy="1537"/>
            </a:xfrm>
            <a:prstGeom prst="straightConnector1">
              <a:avLst/>
            </a:prstGeom>
            <a:noFill/>
            <a:ln w="38100" cap="flat" cmpd="sng" algn="ctr">
              <a:solidFill>
                <a:sysClr val="window" lastClr="FFFFFF">
                  <a:lumMod val="50000"/>
                </a:sysClr>
              </a:solidFill>
              <a:prstDash val="solid"/>
              <a:tailEnd type="arrow"/>
            </a:ln>
            <a:effectLst/>
          </p:spPr>
        </p:cxnSp>
        <p:grpSp>
          <p:nvGrpSpPr>
            <p:cNvPr id="22" name="グループ化 254"/>
            <p:cNvGrpSpPr/>
            <p:nvPr/>
          </p:nvGrpSpPr>
          <p:grpSpPr>
            <a:xfrm>
              <a:off x="5184000" y="2988000"/>
              <a:ext cx="410880" cy="474092"/>
              <a:chOff x="4011216" y="1584325"/>
              <a:chExt cx="330200" cy="381000"/>
            </a:xfrm>
            <a:solidFill>
              <a:srgbClr val="00AEEB"/>
            </a:solidFill>
          </p:grpSpPr>
          <p:sp>
            <p:nvSpPr>
              <p:cNvPr id="23" name="Freeform 152"/>
              <p:cNvSpPr>
                <a:spLocks noEditPoints="1"/>
              </p:cNvSpPr>
              <p:nvPr/>
            </p:nvSpPr>
            <p:spPr bwMode="auto">
              <a:xfrm>
                <a:off x="4011216" y="1584325"/>
                <a:ext cx="330200" cy="381000"/>
              </a:xfrm>
              <a:custGeom>
                <a:avLst/>
                <a:gdLst/>
                <a:ahLst/>
                <a:cxnLst>
                  <a:cxn ang="0">
                    <a:pos x="0" y="0"/>
                  </a:cxn>
                  <a:cxn ang="0">
                    <a:pos x="0" y="240"/>
                  </a:cxn>
                  <a:cxn ang="0">
                    <a:pos x="136" y="240"/>
                  </a:cxn>
                  <a:cxn ang="0">
                    <a:pos x="208" y="240"/>
                  </a:cxn>
                  <a:cxn ang="0">
                    <a:pos x="208" y="168"/>
                  </a:cxn>
                  <a:cxn ang="0">
                    <a:pos x="208" y="0"/>
                  </a:cxn>
                  <a:cxn ang="0">
                    <a:pos x="0" y="0"/>
                  </a:cxn>
                  <a:cxn ang="0">
                    <a:pos x="136" y="168"/>
                  </a:cxn>
                  <a:cxn ang="0">
                    <a:pos x="136" y="216"/>
                  </a:cxn>
                  <a:cxn ang="0">
                    <a:pos x="24" y="216"/>
                  </a:cxn>
                  <a:cxn ang="0">
                    <a:pos x="24" y="24"/>
                  </a:cxn>
                  <a:cxn ang="0">
                    <a:pos x="184" y="24"/>
                  </a:cxn>
                  <a:cxn ang="0">
                    <a:pos x="184" y="168"/>
                  </a:cxn>
                  <a:cxn ang="0">
                    <a:pos x="136" y="168"/>
                  </a:cxn>
                </a:cxnLst>
                <a:rect l="0" t="0" r="r" b="b"/>
                <a:pathLst>
                  <a:path w="208" h="240">
                    <a:moveTo>
                      <a:pt x="0" y="0"/>
                    </a:moveTo>
                    <a:lnTo>
                      <a:pt x="0" y="240"/>
                    </a:lnTo>
                    <a:lnTo>
                      <a:pt x="136" y="240"/>
                    </a:lnTo>
                    <a:lnTo>
                      <a:pt x="208" y="240"/>
                    </a:lnTo>
                    <a:lnTo>
                      <a:pt x="208" y="168"/>
                    </a:lnTo>
                    <a:lnTo>
                      <a:pt x="208" y="0"/>
                    </a:lnTo>
                    <a:lnTo>
                      <a:pt x="0" y="0"/>
                    </a:lnTo>
                    <a:close/>
                    <a:moveTo>
                      <a:pt x="136" y="168"/>
                    </a:moveTo>
                    <a:lnTo>
                      <a:pt x="136" y="216"/>
                    </a:lnTo>
                    <a:lnTo>
                      <a:pt x="24" y="216"/>
                    </a:lnTo>
                    <a:lnTo>
                      <a:pt x="24" y="24"/>
                    </a:lnTo>
                    <a:lnTo>
                      <a:pt x="184" y="24"/>
                    </a:lnTo>
                    <a:lnTo>
                      <a:pt x="184" y="168"/>
                    </a:lnTo>
                    <a:lnTo>
                      <a:pt x="136" y="16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4" name="Rectangle 153"/>
              <p:cNvSpPr>
                <a:spLocks noChangeArrowheads="1"/>
              </p:cNvSpPr>
              <p:nvPr/>
            </p:nvSpPr>
            <p:spPr bwMode="auto">
              <a:xfrm>
                <a:off x="4087416" y="1660525"/>
                <a:ext cx="177800" cy="381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5" name="Rectangle 154"/>
              <p:cNvSpPr>
                <a:spLocks noChangeArrowheads="1"/>
              </p:cNvSpPr>
              <p:nvPr/>
            </p:nvSpPr>
            <p:spPr bwMode="auto">
              <a:xfrm>
                <a:off x="4087416" y="1736725"/>
                <a:ext cx="177800" cy="381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6" name="Rectangle 155"/>
              <p:cNvSpPr>
                <a:spLocks noChangeArrowheads="1"/>
              </p:cNvSpPr>
              <p:nvPr/>
            </p:nvSpPr>
            <p:spPr bwMode="auto">
              <a:xfrm>
                <a:off x="4087416" y="1812925"/>
                <a:ext cx="88900" cy="381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grpSp>
        <p:sp>
          <p:nvSpPr>
            <p:cNvPr id="27" name="Text Box 52"/>
            <p:cNvSpPr txBox="1">
              <a:spLocks noChangeArrowheads="1"/>
            </p:cNvSpPr>
            <p:nvPr/>
          </p:nvSpPr>
          <p:spPr bwMode="auto">
            <a:xfrm>
              <a:off x="4464000" y="3492000"/>
              <a:ext cx="20162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200" b="1" i="0" u="none" strike="noStrike" kern="0" cap="none" spc="0" normalizeH="0" baseline="0" noProof="0">
                  <a:ln>
                    <a:noFill/>
                  </a:ln>
                  <a:solidFill>
                    <a:sysClr val="windowText" lastClr="000000">
                      <a:lumMod val="65000"/>
                      <a:lumOff val="35000"/>
                    </a:sysClr>
                  </a:solidFill>
                  <a:effectLst/>
                  <a:uLnTx/>
                  <a:uFillTx/>
                  <a:latin typeface="メイリオ" pitchFamily="50" charset="-128"/>
                  <a:ea typeface="メイリオ" pitchFamily="50" charset="-128"/>
                  <a:cs typeface="メイリオ" pitchFamily="50" charset="-128"/>
                </a:rPr>
                <a:t>異動仕訳・償却費仕訳</a:t>
              </a:r>
              <a:endParaRPr kumimoji="1" lang="en-US" altLang="zh-TW" sz="1200" b="1" i="0" u="none" strike="noStrike" kern="0" cap="none" spc="0" normalizeH="0" baseline="0" noProof="0">
                <a:ln>
                  <a:noFill/>
                </a:ln>
                <a:solidFill>
                  <a:sysClr val="windowText" lastClr="000000">
                    <a:lumMod val="65000"/>
                    <a:lumOff val="35000"/>
                  </a:sysClr>
                </a:solidFill>
                <a:effectLst/>
                <a:uLnTx/>
                <a:uFillTx/>
                <a:latin typeface="メイリオ" pitchFamily="50" charset="-128"/>
                <a:ea typeface="メイリオ" pitchFamily="50" charset="-128"/>
                <a:cs typeface="メイリオ" pitchFamily="50" charset="-128"/>
              </a:endParaRPr>
            </a:p>
          </p:txBody>
        </p:sp>
      </p:grpSp>
      <p:grpSp>
        <p:nvGrpSpPr>
          <p:cNvPr id="43" name="グループ化 42"/>
          <p:cNvGrpSpPr/>
          <p:nvPr/>
        </p:nvGrpSpPr>
        <p:grpSpPr>
          <a:xfrm>
            <a:off x="1440000" y="3744000"/>
            <a:ext cx="6097624" cy="1282436"/>
            <a:chOff x="2216696" y="2556000"/>
            <a:chExt cx="6097624" cy="1282436"/>
          </a:xfrm>
        </p:grpSpPr>
        <p:sp>
          <p:nvSpPr>
            <p:cNvPr id="44" name="角丸四角形 43"/>
            <p:cNvSpPr/>
            <p:nvPr/>
          </p:nvSpPr>
          <p:spPr>
            <a:xfrm flipH="1">
              <a:off x="6768244" y="3132000"/>
              <a:ext cx="1546076" cy="345378"/>
            </a:xfrm>
            <a:prstGeom prst="roundRect">
              <a:avLst/>
            </a:prstGeom>
            <a:solidFill>
              <a:srgbClr val="9BC954"/>
            </a:solidFill>
            <a:ln w="25400" cap="flat" cmpd="sng" algn="ctr">
              <a:solidFill>
                <a:srgbClr val="9BC954">
                  <a:shade val="50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SS-NX</a:t>
              </a:r>
              <a:r>
                <a:rPr kumimoji="0" lang="ja-JP" altLang="en-US"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統合会計</a:t>
              </a:r>
              <a:endParaRPr kumimoji="0" lang="en-US" altLang="ja-JP"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endParaRPr>
            </a:p>
          </p:txBody>
        </p:sp>
        <p:sp>
          <p:nvSpPr>
            <p:cNvPr id="45" name="角丸四角形 44"/>
            <p:cNvSpPr/>
            <p:nvPr/>
          </p:nvSpPr>
          <p:spPr>
            <a:xfrm flipH="1">
              <a:off x="2376000" y="3132000"/>
              <a:ext cx="1611403" cy="345378"/>
            </a:xfrm>
            <a:prstGeom prst="roundRect">
              <a:avLst/>
            </a:prstGeom>
            <a:solidFill>
              <a:srgbClr val="54C2F0"/>
            </a:solidFill>
            <a:ln w="25400" cap="flat" cmpd="sng" algn="ctr">
              <a:solidFill>
                <a:srgbClr val="54C2F0">
                  <a:shade val="50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SS-NX</a:t>
              </a:r>
              <a:r>
                <a:rPr kumimoji="0" lang="ja-JP" altLang="en-US"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固定資産</a:t>
              </a:r>
              <a:endParaRPr kumimoji="0" lang="en-US" altLang="ja-JP"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endParaRPr>
            </a:p>
          </p:txBody>
        </p:sp>
        <p:cxnSp>
          <p:nvCxnSpPr>
            <p:cNvPr id="46" name="直線矢印コネクタ 45"/>
            <p:cNvCxnSpPr/>
            <p:nvPr/>
          </p:nvCxnSpPr>
          <p:spPr>
            <a:xfrm>
              <a:off x="4032000" y="3312000"/>
              <a:ext cx="1044116" cy="0"/>
            </a:xfrm>
            <a:prstGeom prst="straightConnector1">
              <a:avLst/>
            </a:prstGeom>
            <a:noFill/>
            <a:ln w="38100" cap="flat" cmpd="sng" algn="ctr">
              <a:solidFill>
                <a:sysClr val="window" lastClr="FFFFFF">
                  <a:lumMod val="50000"/>
                </a:sysClr>
              </a:solidFill>
              <a:prstDash val="solid"/>
              <a:tailEnd type="arrow"/>
            </a:ln>
            <a:effectLst/>
          </p:spPr>
        </p:cxnSp>
        <p:sp>
          <p:nvSpPr>
            <p:cNvPr id="47" name="Freeform 364"/>
            <p:cNvSpPr>
              <a:spLocks noEditPoints="1"/>
            </p:cNvSpPr>
            <p:nvPr/>
          </p:nvSpPr>
          <p:spPr bwMode="auto">
            <a:xfrm>
              <a:off x="2880000" y="2556000"/>
              <a:ext cx="612068" cy="540060"/>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48" name="Freeform 364"/>
            <p:cNvSpPr>
              <a:spLocks noEditPoints="1"/>
            </p:cNvSpPr>
            <p:nvPr/>
          </p:nvSpPr>
          <p:spPr bwMode="auto">
            <a:xfrm>
              <a:off x="7200000" y="2556000"/>
              <a:ext cx="612068" cy="540060"/>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9BC95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49" name="Text Box 52"/>
            <p:cNvSpPr txBox="1">
              <a:spLocks noChangeArrowheads="1"/>
            </p:cNvSpPr>
            <p:nvPr/>
          </p:nvSpPr>
          <p:spPr bwMode="auto">
            <a:xfrm>
              <a:off x="2216696" y="3561437"/>
              <a:ext cx="20162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200" b="1" i="0" u="none" strike="noStrike" kern="0" cap="none" spc="0" normalizeH="0" baseline="0" noProof="0">
                  <a:ln>
                    <a:noFill/>
                  </a:ln>
                  <a:solidFill>
                    <a:sysClr val="windowText" lastClr="000000">
                      <a:lumMod val="65000"/>
                      <a:lumOff val="35000"/>
                    </a:sysClr>
                  </a:solidFill>
                  <a:effectLst/>
                  <a:uLnTx/>
                  <a:uFillTx/>
                  <a:latin typeface="メイリオ" pitchFamily="50" charset="-128"/>
                  <a:ea typeface="メイリオ" pitchFamily="50" charset="-128"/>
                  <a:cs typeface="メイリオ" pitchFamily="50" charset="-128"/>
                </a:rPr>
                <a:t>仕訳データ作成</a:t>
              </a:r>
              <a:endParaRPr kumimoji="1" lang="en-US" altLang="zh-TW" sz="1200" b="1" i="0" u="none" strike="noStrike" kern="0" cap="none" spc="0" normalizeH="0" baseline="0" noProof="0">
                <a:ln>
                  <a:noFill/>
                </a:ln>
                <a:solidFill>
                  <a:sysClr val="windowText" lastClr="000000">
                    <a:lumMod val="65000"/>
                    <a:lumOff val="35000"/>
                  </a:sysClr>
                </a:solidFill>
                <a:effectLst/>
                <a:uLnTx/>
                <a:uFillTx/>
                <a:latin typeface="メイリオ" pitchFamily="50" charset="-128"/>
                <a:ea typeface="メイリオ" pitchFamily="50" charset="-128"/>
                <a:cs typeface="メイリオ" pitchFamily="50" charset="-128"/>
              </a:endParaRPr>
            </a:p>
          </p:txBody>
        </p:sp>
        <p:cxnSp>
          <p:nvCxnSpPr>
            <p:cNvPr id="50" name="直線矢印コネクタ 49"/>
            <p:cNvCxnSpPr/>
            <p:nvPr/>
          </p:nvCxnSpPr>
          <p:spPr>
            <a:xfrm>
              <a:off x="5652000" y="3312000"/>
              <a:ext cx="1044116" cy="1537"/>
            </a:xfrm>
            <a:prstGeom prst="straightConnector1">
              <a:avLst/>
            </a:prstGeom>
            <a:noFill/>
            <a:ln w="38100" cap="flat" cmpd="sng" algn="ctr">
              <a:solidFill>
                <a:sysClr val="window" lastClr="FFFFFF">
                  <a:lumMod val="50000"/>
                </a:sysClr>
              </a:solidFill>
              <a:prstDash val="solid"/>
              <a:tailEnd type="arrow"/>
            </a:ln>
            <a:effectLst/>
          </p:spPr>
        </p:cxnSp>
        <p:grpSp>
          <p:nvGrpSpPr>
            <p:cNvPr id="51" name="グループ化 254"/>
            <p:cNvGrpSpPr/>
            <p:nvPr/>
          </p:nvGrpSpPr>
          <p:grpSpPr>
            <a:xfrm>
              <a:off x="5184000" y="2988000"/>
              <a:ext cx="410880" cy="474092"/>
              <a:chOff x="4011216" y="1584325"/>
              <a:chExt cx="330200" cy="381000"/>
            </a:xfrm>
            <a:solidFill>
              <a:srgbClr val="00AEEB"/>
            </a:solidFill>
          </p:grpSpPr>
          <p:sp>
            <p:nvSpPr>
              <p:cNvPr id="53" name="Freeform 152"/>
              <p:cNvSpPr>
                <a:spLocks noEditPoints="1"/>
              </p:cNvSpPr>
              <p:nvPr/>
            </p:nvSpPr>
            <p:spPr bwMode="auto">
              <a:xfrm>
                <a:off x="4011216" y="1584325"/>
                <a:ext cx="330200" cy="381000"/>
              </a:xfrm>
              <a:custGeom>
                <a:avLst/>
                <a:gdLst/>
                <a:ahLst/>
                <a:cxnLst>
                  <a:cxn ang="0">
                    <a:pos x="0" y="0"/>
                  </a:cxn>
                  <a:cxn ang="0">
                    <a:pos x="0" y="240"/>
                  </a:cxn>
                  <a:cxn ang="0">
                    <a:pos x="136" y="240"/>
                  </a:cxn>
                  <a:cxn ang="0">
                    <a:pos x="208" y="240"/>
                  </a:cxn>
                  <a:cxn ang="0">
                    <a:pos x="208" y="168"/>
                  </a:cxn>
                  <a:cxn ang="0">
                    <a:pos x="208" y="0"/>
                  </a:cxn>
                  <a:cxn ang="0">
                    <a:pos x="0" y="0"/>
                  </a:cxn>
                  <a:cxn ang="0">
                    <a:pos x="136" y="168"/>
                  </a:cxn>
                  <a:cxn ang="0">
                    <a:pos x="136" y="216"/>
                  </a:cxn>
                  <a:cxn ang="0">
                    <a:pos x="24" y="216"/>
                  </a:cxn>
                  <a:cxn ang="0">
                    <a:pos x="24" y="24"/>
                  </a:cxn>
                  <a:cxn ang="0">
                    <a:pos x="184" y="24"/>
                  </a:cxn>
                  <a:cxn ang="0">
                    <a:pos x="184" y="168"/>
                  </a:cxn>
                  <a:cxn ang="0">
                    <a:pos x="136" y="168"/>
                  </a:cxn>
                </a:cxnLst>
                <a:rect l="0" t="0" r="r" b="b"/>
                <a:pathLst>
                  <a:path w="208" h="240">
                    <a:moveTo>
                      <a:pt x="0" y="0"/>
                    </a:moveTo>
                    <a:lnTo>
                      <a:pt x="0" y="240"/>
                    </a:lnTo>
                    <a:lnTo>
                      <a:pt x="136" y="240"/>
                    </a:lnTo>
                    <a:lnTo>
                      <a:pt x="208" y="240"/>
                    </a:lnTo>
                    <a:lnTo>
                      <a:pt x="208" y="168"/>
                    </a:lnTo>
                    <a:lnTo>
                      <a:pt x="208" y="0"/>
                    </a:lnTo>
                    <a:lnTo>
                      <a:pt x="0" y="0"/>
                    </a:lnTo>
                    <a:close/>
                    <a:moveTo>
                      <a:pt x="136" y="168"/>
                    </a:moveTo>
                    <a:lnTo>
                      <a:pt x="136" y="216"/>
                    </a:lnTo>
                    <a:lnTo>
                      <a:pt x="24" y="216"/>
                    </a:lnTo>
                    <a:lnTo>
                      <a:pt x="24" y="24"/>
                    </a:lnTo>
                    <a:lnTo>
                      <a:pt x="184" y="24"/>
                    </a:lnTo>
                    <a:lnTo>
                      <a:pt x="184" y="168"/>
                    </a:lnTo>
                    <a:lnTo>
                      <a:pt x="136" y="16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54" name="Rectangle 153"/>
              <p:cNvSpPr>
                <a:spLocks noChangeArrowheads="1"/>
              </p:cNvSpPr>
              <p:nvPr/>
            </p:nvSpPr>
            <p:spPr bwMode="auto">
              <a:xfrm>
                <a:off x="4087416" y="1660525"/>
                <a:ext cx="177800" cy="381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55" name="Rectangle 154"/>
              <p:cNvSpPr>
                <a:spLocks noChangeArrowheads="1"/>
              </p:cNvSpPr>
              <p:nvPr/>
            </p:nvSpPr>
            <p:spPr bwMode="auto">
              <a:xfrm>
                <a:off x="4087416" y="1736725"/>
                <a:ext cx="177800" cy="381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56" name="Rectangle 155"/>
              <p:cNvSpPr>
                <a:spLocks noChangeArrowheads="1"/>
              </p:cNvSpPr>
              <p:nvPr/>
            </p:nvSpPr>
            <p:spPr bwMode="auto">
              <a:xfrm>
                <a:off x="4087416" y="1812925"/>
                <a:ext cx="88900" cy="381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grpSp>
        <p:sp>
          <p:nvSpPr>
            <p:cNvPr id="52" name="Text Box 52"/>
            <p:cNvSpPr txBox="1">
              <a:spLocks noChangeArrowheads="1"/>
            </p:cNvSpPr>
            <p:nvPr/>
          </p:nvSpPr>
          <p:spPr bwMode="auto">
            <a:xfrm>
              <a:off x="4464000" y="3492000"/>
              <a:ext cx="20162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200" b="1" i="0" u="none" strike="noStrike" kern="0" cap="none" spc="0" normalizeH="0" baseline="0" noProof="0">
                  <a:ln>
                    <a:noFill/>
                  </a:ln>
                  <a:solidFill>
                    <a:sysClr val="windowText" lastClr="000000">
                      <a:lumMod val="65000"/>
                      <a:lumOff val="35000"/>
                    </a:sysClr>
                  </a:solidFill>
                  <a:effectLst/>
                  <a:uLnTx/>
                  <a:uFillTx/>
                  <a:latin typeface="メイリオ" pitchFamily="50" charset="-128"/>
                  <a:ea typeface="メイリオ" pitchFamily="50" charset="-128"/>
                  <a:cs typeface="メイリオ" pitchFamily="50" charset="-128"/>
                </a:rPr>
                <a:t>異動仕訳・償却費仕訳</a:t>
              </a:r>
              <a:endParaRPr kumimoji="1" lang="en-US" altLang="zh-TW" sz="1200" b="1" i="0" u="none" strike="noStrike" kern="0" cap="none" spc="0" normalizeH="0" baseline="0" noProof="0">
                <a:ln>
                  <a:noFill/>
                </a:ln>
                <a:solidFill>
                  <a:sysClr val="windowText" lastClr="000000">
                    <a:lumMod val="65000"/>
                    <a:lumOff val="35000"/>
                  </a:sysClr>
                </a:solidFill>
                <a:effectLst/>
                <a:uLnTx/>
                <a:uFillTx/>
                <a:latin typeface="メイリオ" pitchFamily="50" charset="-128"/>
                <a:ea typeface="メイリオ" pitchFamily="50" charset="-128"/>
                <a:cs typeface="メイリオ" pitchFamily="50" charset="-128"/>
              </a:endParaRPr>
            </a:p>
          </p:txBody>
        </p:sp>
      </p:grpSp>
      <p:sp>
        <p:nvSpPr>
          <p:cNvPr id="41" name="円形吹き出し 40"/>
          <p:cNvSpPr/>
          <p:nvPr/>
        </p:nvSpPr>
        <p:spPr>
          <a:xfrm>
            <a:off x="7092000" y="3564000"/>
            <a:ext cx="2016224" cy="648072"/>
          </a:xfrm>
          <a:prstGeom prst="wedgeEllipseCallout">
            <a:avLst>
              <a:gd name="adj1" fmla="val -52561"/>
              <a:gd name="adj2" fmla="val 46477"/>
            </a:avLst>
          </a:prstGeom>
          <a:solidFill>
            <a:sysClr val="window" lastClr="FFFFFF"/>
          </a:solidFill>
          <a:ln w="25400" cap="flat" cmpd="sng" algn="ctr">
            <a:solidFill>
              <a:srgbClr val="00AEEB"/>
            </a:solidFill>
            <a:prstDash val="solid"/>
          </a:ln>
          <a:effectLst/>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・異動仕訳は差分作成</a:t>
            </a:r>
            <a:endParaRPr kumimoji="1" lang="en-US" altLang="ja-JP" sz="9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b="1" kern="0">
                <a:solidFill>
                  <a:sysClr val="windowText" lastClr="000000">
                    <a:lumMod val="75000"/>
                    <a:lumOff val="25000"/>
                  </a:sysClr>
                </a:solidFill>
                <a:latin typeface="メイリオ" pitchFamily="50" charset="-128"/>
                <a:ea typeface="メイリオ" pitchFamily="50" charset="-128"/>
                <a:cs typeface="メイリオ" pitchFamily="50" charset="-128"/>
              </a:rPr>
              <a:t>・償却費仕訳は「差分」</a:t>
            </a:r>
            <a:r>
              <a:rPr lang="en-US" altLang="ja-JP" sz="900" b="1" kern="0">
                <a:solidFill>
                  <a:sysClr val="windowText" lastClr="000000">
                    <a:lumMod val="75000"/>
                    <a:lumOff val="25000"/>
                  </a:sysClr>
                </a:solidFill>
                <a:latin typeface="メイリオ" pitchFamily="50" charset="-128"/>
                <a:ea typeface="メイリオ" pitchFamily="50" charset="-128"/>
                <a:cs typeface="メイリオ" pitchFamily="50" charset="-128"/>
              </a:rPr>
              <a:t>or</a:t>
            </a:r>
            <a:br>
              <a:rPr lang="en-US" altLang="ja-JP" sz="900" b="1" kern="0">
                <a:solidFill>
                  <a:sysClr val="windowText" lastClr="000000">
                    <a:lumMod val="75000"/>
                    <a:lumOff val="25000"/>
                  </a:sysClr>
                </a:solidFill>
                <a:latin typeface="メイリオ" pitchFamily="50" charset="-128"/>
                <a:ea typeface="メイリオ" pitchFamily="50" charset="-128"/>
                <a:cs typeface="メイリオ" pitchFamily="50" charset="-128"/>
              </a:rPr>
            </a:br>
            <a:r>
              <a:rPr lang="ja-JP" altLang="en-US" sz="900" b="1" kern="0">
                <a:solidFill>
                  <a:sysClr val="windowText" lastClr="000000">
                    <a:lumMod val="75000"/>
                    <a:lumOff val="25000"/>
                  </a:sysClr>
                </a:solidFill>
                <a:latin typeface="メイリオ" pitchFamily="50" charset="-128"/>
                <a:ea typeface="メイリオ" pitchFamily="50" charset="-128"/>
                <a:cs typeface="メイリオ" pitchFamily="50" charset="-128"/>
              </a:rPr>
              <a:t> 「洗替」から選択可</a:t>
            </a:r>
            <a:endParaRPr kumimoji="1" lang="en-US" altLang="ja-JP" sz="9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41930561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en-US" altLang="ja-JP" dirty="0"/>
              <a:t>No.100</a:t>
            </a:r>
            <a:br>
              <a:rPr lang="en-US" altLang="ja-JP" sz="1800" dirty="0"/>
            </a:br>
            <a:r>
              <a:rPr lang="ja-JP" altLang="en-US" sz="1800" dirty="0"/>
              <a:t>固定資産管理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各帳票（税務・企業・</a:t>
            </a:r>
            <a:r>
              <a:rPr kumimoji="0" lang="en-US" altLang="ja-JP" sz="1400" kern="0">
                <a:solidFill>
                  <a:sysClr val="windowText" lastClr="000000">
                    <a:lumMod val="75000"/>
                    <a:lumOff val="25000"/>
                  </a:sysClr>
                </a:solidFill>
                <a:latin typeface="メイリオ" pitchFamily="50" charset="-128"/>
                <a:ea typeface="メイリオ" pitchFamily="50" charset="-128"/>
              </a:rPr>
              <a:t>IFRS</a:t>
            </a:r>
            <a:r>
              <a:rPr kumimoji="0" lang="ja-JP" altLang="en-US" sz="1400" kern="0">
                <a:solidFill>
                  <a:sysClr val="windowText" lastClr="000000">
                    <a:lumMod val="75000"/>
                    <a:lumOff val="25000"/>
                  </a:sysClr>
                </a:solidFill>
                <a:latin typeface="メイリオ" pitchFamily="50" charset="-128"/>
                <a:ea typeface="メイリオ" pitchFamily="50" charset="-128"/>
              </a:rPr>
              <a:t>会計）について月毎の差額が出力できる</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a:solidFill>
                  <a:prstClr val="black">
                    <a:lumMod val="75000"/>
                    <a:lumOff val="25000"/>
                  </a:prstClr>
                </a:solidFill>
              </a:rPr>
              <a:t>○</a:t>
            </a: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以下の手順で出力することが可能です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77" name="スライド番号プレースホルダー 1"/>
          <p:cNvSpPr>
            <a:spLocks noGrp="1"/>
          </p:cNvSpPr>
          <p:nvPr>
            <p:ph type="sldNum" sz="quarter" idx="12"/>
          </p:nvPr>
        </p:nvSpPr>
        <p:spPr>
          <a:xfrm>
            <a:off x="8532000" y="4932000"/>
            <a:ext cx="360000" cy="135000"/>
          </a:xfrm>
        </p:spPr>
        <p:txBody>
          <a:bodyPr/>
          <a:lstStyle/>
          <a:p>
            <a:fld id="{78AE49ED-73EF-499C-8307-28EB0E7CF529}" type="slidenum">
              <a:rPr lang="ja-JP" altLang="en-US" smtClean="0"/>
              <a:pPr/>
              <a:t>116</a:t>
            </a:fld>
            <a:endParaRPr lang="ja-JP" altLang="en-US"/>
          </a:p>
        </p:txBody>
      </p:sp>
      <p:sp>
        <p:nvSpPr>
          <p:cNvPr id="78"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2" name="テキスト ボックス 11"/>
          <p:cNvSpPr txBox="1"/>
          <p:nvPr/>
        </p:nvSpPr>
        <p:spPr>
          <a:xfrm>
            <a:off x="720000" y="2463825"/>
            <a:ext cx="5220000" cy="507831"/>
          </a:xfrm>
          <a:prstGeom prst="rect">
            <a:avLst/>
          </a:prstGeom>
        </p:spPr>
        <p:txBody>
          <a:bodyPr wrap="square" lIns="0" tIns="0" rIns="0" bIns="0">
            <a:spAutoFit/>
          </a:bodyPr>
          <a:lstStyle/>
          <a:p>
            <a:pPr lvl="0">
              <a:spcBef>
                <a:spcPct val="0"/>
              </a:spcBef>
              <a:defRPr/>
            </a:pPr>
            <a:r>
              <a:rPr kumimoji="0" lang="ja-JP" altLang="en-US" sz="1100" kern="0">
                <a:solidFill>
                  <a:sysClr val="windowText" lastClr="000000">
                    <a:lumMod val="75000"/>
                    <a:lumOff val="25000"/>
                  </a:sysClr>
                </a:solidFill>
                <a:latin typeface="メイリオ" pitchFamily="50" charset="-128"/>
                <a:ea typeface="メイリオ" pitchFamily="50" charset="-128"/>
              </a:rPr>
              <a:t>当月の月次更新（締め処理）を行うことで、</a:t>
            </a:r>
            <a:br>
              <a:rPr kumimoji="0" lang="en-US" altLang="ja-JP" sz="1100" kern="0">
                <a:solidFill>
                  <a:sysClr val="windowText" lastClr="000000">
                    <a:lumMod val="75000"/>
                    <a:lumOff val="25000"/>
                  </a:sysClr>
                </a:solidFill>
                <a:latin typeface="メイリオ" pitchFamily="50" charset="-128"/>
                <a:ea typeface="メイリオ" pitchFamily="50" charset="-128"/>
              </a:rPr>
            </a:br>
            <a:r>
              <a:rPr kumimoji="0" lang="ja-JP" altLang="en-US" sz="1100" kern="0">
                <a:solidFill>
                  <a:sysClr val="windowText" lastClr="000000">
                    <a:lumMod val="75000"/>
                    <a:lumOff val="25000"/>
                  </a:sysClr>
                </a:solidFill>
                <a:latin typeface="メイリオ" pitchFamily="50" charset="-128"/>
                <a:ea typeface="メイリオ" pitchFamily="50" charset="-128"/>
              </a:rPr>
              <a:t>期首から当月までの別表十六を作成することができます</a:t>
            </a:r>
            <a:endParaRPr kumimoji="0" lang="en-US" altLang="ja-JP" sz="1100"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100" kern="0">
                <a:solidFill>
                  <a:sysClr val="windowText" lastClr="000000">
                    <a:lumMod val="75000"/>
                    <a:lumOff val="25000"/>
                  </a:sysClr>
                </a:solidFill>
                <a:latin typeface="メイリオ" pitchFamily="50" charset="-128"/>
                <a:ea typeface="メイリオ" pitchFamily="50" charset="-128"/>
              </a:rPr>
              <a:t>別表十六のため、単月償却費ではなく、当期償却額を算出することが可能です</a:t>
            </a:r>
            <a:endParaRPr kumimoji="0" lang="en-US" altLang="ja-JP" sz="1100" kern="0">
              <a:solidFill>
                <a:sysClr val="windowText" lastClr="000000">
                  <a:lumMod val="75000"/>
                  <a:lumOff val="25000"/>
                </a:sysClr>
              </a:solidFill>
              <a:latin typeface="メイリオ" pitchFamily="50" charset="-128"/>
              <a:ea typeface="メイリオ" pitchFamily="50" charset="-128"/>
            </a:endParaRPr>
          </a:p>
        </p:txBody>
      </p:sp>
      <p:sp>
        <p:nvSpPr>
          <p:cNvPr id="13" name="テキスト ボックス 12"/>
          <p:cNvSpPr txBox="1"/>
          <p:nvPr/>
        </p:nvSpPr>
        <p:spPr>
          <a:xfrm>
            <a:off x="720000" y="3723825"/>
            <a:ext cx="7560000" cy="507831"/>
          </a:xfrm>
          <a:prstGeom prst="rect">
            <a:avLst/>
          </a:prstGeom>
        </p:spPr>
        <p:txBody>
          <a:bodyPr wrap="square" lIns="0" tIns="0" rIns="0" bIns="0">
            <a:spAutoFit/>
          </a:bodyPr>
          <a:lstStyle/>
          <a:p>
            <a:pPr>
              <a:spcBef>
                <a:spcPct val="0"/>
              </a:spcBef>
              <a:defRPr/>
            </a:pPr>
            <a:r>
              <a:rPr kumimoji="0" lang="ja-JP" altLang="en-US" sz="1100" kern="0">
                <a:solidFill>
                  <a:sysClr val="windowText" lastClr="000000">
                    <a:lumMod val="75000"/>
                    <a:lumOff val="25000"/>
                  </a:sysClr>
                </a:solidFill>
                <a:latin typeface="メイリオ" pitchFamily="50" charset="-128"/>
                <a:ea typeface="メイリオ" pitchFamily="50" charset="-128"/>
              </a:rPr>
              <a:t>固定資産台帳（詳細）を</a:t>
            </a:r>
            <a:r>
              <a:rPr kumimoji="0" lang="en-US" altLang="ja-JP" sz="1100" kern="0">
                <a:solidFill>
                  <a:sysClr val="windowText" lastClr="000000">
                    <a:lumMod val="75000"/>
                    <a:lumOff val="25000"/>
                  </a:sysClr>
                </a:solidFill>
                <a:latin typeface="メイリオ" pitchFamily="50" charset="-128"/>
                <a:ea typeface="メイリオ" pitchFamily="50" charset="-128"/>
              </a:rPr>
              <a:t>Excel</a:t>
            </a:r>
            <a:r>
              <a:rPr kumimoji="0" lang="ja-JP" altLang="en-US" sz="1100" kern="0">
                <a:solidFill>
                  <a:sysClr val="windowText" lastClr="000000">
                    <a:lumMod val="75000"/>
                    <a:lumOff val="25000"/>
                  </a:sysClr>
                </a:solidFill>
                <a:latin typeface="メイリオ" pitchFamily="50" charset="-128"/>
                <a:ea typeface="メイリオ" pitchFamily="50" charset="-128"/>
              </a:rPr>
              <a:t>に出力し、</a:t>
            </a:r>
            <a:br>
              <a:rPr kumimoji="0" lang="en-US" altLang="ja-JP" sz="1100" kern="0">
                <a:solidFill>
                  <a:sysClr val="windowText" lastClr="000000">
                    <a:lumMod val="75000"/>
                    <a:lumOff val="25000"/>
                  </a:sysClr>
                </a:solidFill>
                <a:latin typeface="メイリオ" pitchFamily="50" charset="-128"/>
                <a:ea typeface="メイリオ" pitchFamily="50" charset="-128"/>
              </a:rPr>
            </a:br>
            <a:r>
              <a:rPr kumimoji="0" lang="ja-JP" altLang="en-US" sz="1100" kern="0">
                <a:solidFill>
                  <a:sysClr val="windowText" lastClr="000000">
                    <a:lumMod val="75000"/>
                    <a:lumOff val="25000"/>
                  </a:sysClr>
                </a:solidFill>
                <a:latin typeface="メイリオ" pitchFamily="50" charset="-128"/>
                <a:ea typeface="メイリオ" pitchFamily="50" charset="-128"/>
              </a:rPr>
              <a:t>会計と</a:t>
            </a:r>
            <a:r>
              <a:rPr kumimoji="0" lang="en-US" altLang="ja-JP" sz="1100" kern="0">
                <a:solidFill>
                  <a:sysClr val="windowText" lastClr="000000">
                    <a:lumMod val="75000"/>
                    <a:lumOff val="25000"/>
                  </a:sysClr>
                </a:solidFill>
                <a:latin typeface="メイリオ" pitchFamily="50" charset="-128"/>
                <a:ea typeface="メイリオ" pitchFamily="50" charset="-128"/>
              </a:rPr>
              <a:t>IFRS</a:t>
            </a:r>
            <a:r>
              <a:rPr kumimoji="0" lang="ja-JP" altLang="en-US" sz="1100" kern="0">
                <a:solidFill>
                  <a:sysClr val="windowText" lastClr="000000">
                    <a:lumMod val="75000"/>
                    <a:lumOff val="25000"/>
                  </a:sysClr>
                </a:solidFill>
                <a:latin typeface="メイリオ" pitchFamily="50" charset="-128"/>
                <a:ea typeface="メイリオ" pitchFamily="50" charset="-128"/>
              </a:rPr>
              <a:t>の当期償却累計額の差額を算出することで確認できます</a:t>
            </a:r>
            <a:endParaRPr kumimoji="0" lang="en-US" altLang="ja-JP" sz="1100"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endParaRPr kumimoji="0" lang="en-US" altLang="ja-JP" sz="1100" kern="0">
              <a:solidFill>
                <a:sysClr val="windowText" lastClr="000000">
                  <a:lumMod val="75000"/>
                  <a:lumOff val="25000"/>
                </a:sysClr>
              </a:solidFill>
              <a:latin typeface="メイリオ" pitchFamily="50" charset="-128"/>
              <a:ea typeface="メイリオ" pitchFamily="50" charset="-128"/>
            </a:endParaRPr>
          </a:p>
        </p:txBody>
      </p:sp>
      <p:pic>
        <p:nvPicPr>
          <p:cNvPr id="14" name="Picture 2"/>
          <p:cNvPicPr>
            <a:picLocks noChangeAspect="1" noChangeArrowheads="1"/>
          </p:cNvPicPr>
          <p:nvPr/>
        </p:nvPicPr>
        <p:blipFill>
          <a:blip r:embed="rId3" cstate="print"/>
          <a:srcRect/>
          <a:stretch>
            <a:fillRect/>
          </a:stretch>
        </p:blipFill>
        <p:spPr bwMode="auto">
          <a:xfrm>
            <a:off x="6480212" y="2463825"/>
            <a:ext cx="2277853" cy="1404156"/>
          </a:xfrm>
          <a:prstGeom prst="rect">
            <a:avLst/>
          </a:prstGeom>
          <a:noFill/>
          <a:ln w="3175">
            <a:solidFill>
              <a:sysClr val="windowText" lastClr="000000"/>
            </a:solidFill>
            <a:miter lim="800000"/>
            <a:headEnd/>
            <a:tailEnd/>
          </a:ln>
        </p:spPr>
      </p:pic>
      <p:sp>
        <p:nvSpPr>
          <p:cNvPr id="15" name="角丸四角形 14"/>
          <p:cNvSpPr/>
          <p:nvPr/>
        </p:nvSpPr>
        <p:spPr>
          <a:xfrm flipH="1">
            <a:off x="1440000" y="3111825"/>
            <a:ext cx="1800000" cy="288000"/>
          </a:xfrm>
          <a:prstGeom prst="roundRect">
            <a:avLst/>
          </a:prstGeom>
          <a:solidFill>
            <a:srgbClr val="54C2F0"/>
          </a:solidFill>
          <a:ln w="25400" cap="flat" cmpd="sng" algn="ctr">
            <a:solidFill>
              <a:srgbClr val="54C2F0">
                <a:shade val="50000"/>
              </a:srgbClr>
            </a:solidFill>
            <a:prstDash val="solid"/>
          </a:ln>
          <a:effectLst/>
        </p:spPr>
        <p:txBody>
          <a:bodyPr vert="horz" rtlCol="0" anchor="ctr"/>
          <a:lstStyle/>
          <a:p>
            <a:pPr marL="0" marR="0" lvl="0" indent="0" algn="ctr" defTabSz="914400" rtl="0" eaLnBrk="1" fontAlgn="auto" latinLnBrk="0" hangingPunct="1">
              <a:lnSpc>
                <a:spcPts val="1700"/>
              </a:lnSpc>
              <a:spcAft>
                <a:spcPts val="0"/>
              </a:spcAft>
              <a:buClrTx/>
              <a:buSzTx/>
              <a:buFontTx/>
              <a:buNone/>
              <a:tabLst/>
              <a:defRPr/>
            </a:pPr>
            <a:r>
              <a:rPr kumimoji="0" lang="ja-JP" altLang="en-US" sz="11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月次更新</a:t>
            </a:r>
            <a:endParaRPr kumimoji="0" lang="en-US" altLang="ja-JP" sz="11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endParaRPr>
          </a:p>
        </p:txBody>
      </p:sp>
      <p:sp>
        <p:nvSpPr>
          <p:cNvPr id="16" name="角丸四角形 15"/>
          <p:cNvSpPr/>
          <p:nvPr/>
        </p:nvSpPr>
        <p:spPr>
          <a:xfrm flipH="1">
            <a:off x="4140000" y="3111825"/>
            <a:ext cx="1800000" cy="288000"/>
          </a:xfrm>
          <a:prstGeom prst="roundRect">
            <a:avLst/>
          </a:prstGeom>
          <a:solidFill>
            <a:srgbClr val="54C2F0"/>
          </a:solidFill>
          <a:ln w="25400" cap="flat" cmpd="sng" algn="ctr">
            <a:solidFill>
              <a:srgbClr val="54C2F0">
                <a:shade val="50000"/>
              </a:srgbClr>
            </a:solidFill>
            <a:prstDash val="solid"/>
          </a:ln>
          <a:effectLst/>
        </p:spPr>
        <p:txBody>
          <a:bodyPr vert="horz" rtlCol="0" anchor="ctr"/>
          <a:lstStyle/>
          <a:p>
            <a:pPr marL="0" marR="0" lvl="0" indent="0" algn="ctr" defTabSz="914400" rtl="0" eaLnBrk="1" fontAlgn="auto" latinLnBrk="0" hangingPunct="1">
              <a:lnSpc>
                <a:spcPts val="1700"/>
              </a:lnSpc>
              <a:spcAft>
                <a:spcPts val="0"/>
              </a:spcAft>
              <a:buClrTx/>
              <a:buSzTx/>
              <a:buFontTx/>
              <a:buNone/>
              <a:tabLst/>
              <a:defRPr/>
            </a:pPr>
            <a:r>
              <a:rPr kumimoji="0" lang="ja-JP" altLang="en-US" sz="11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別表十六</a:t>
            </a:r>
            <a:endParaRPr kumimoji="0" lang="en-US" altLang="ja-JP" sz="11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endParaRPr>
          </a:p>
        </p:txBody>
      </p:sp>
      <p:sp>
        <p:nvSpPr>
          <p:cNvPr id="17" name="角丸四角形 16"/>
          <p:cNvSpPr/>
          <p:nvPr/>
        </p:nvSpPr>
        <p:spPr>
          <a:xfrm flipH="1">
            <a:off x="1440000" y="4263825"/>
            <a:ext cx="1800000" cy="288000"/>
          </a:xfrm>
          <a:prstGeom prst="roundRect">
            <a:avLst/>
          </a:prstGeom>
          <a:solidFill>
            <a:srgbClr val="54C2F0"/>
          </a:solidFill>
          <a:ln w="25400" cap="flat" cmpd="sng" algn="ctr">
            <a:solidFill>
              <a:srgbClr val="54C2F0">
                <a:shade val="50000"/>
              </a:srgbClr>
            </a:solidFill>
            <a:prstDash val="solid"/>
          </a:ln>
          <a:effectLst/>
        </p:spPr>
        <p:txBody>
          <a:bodyPr vert="horz" rtlCol="0" anchor="ctr"/>
          <a:lstStyle/>
          <a:p>
            <a:pPr marL="0" marR="0" lvl="0" indent="0" algn="ctr" defTabSz="914400" rtl="0" eaLnBrk="1" fontAlgn="auto" latinLnBrk="0" hangingPunct="1">
              <a:lnSpc>
                <a:spcPts val="1700"/>
              </a:lnSpc>
              <a:spcAft>
                <a:spcPts val="0"/>
              </a:spcAft>
              <a:buClrTx/>
              <a:buSzTx/>
              <a:buFontTx/>
              <a:buNone/>
              <a:tabLst/>
              <a:defRPr/>
            </a:pPr>
            <a:r>
              <a:rPr kumimoji="0" lang="ja-JP" altLang="en-US" sz="11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固定資産台帳（詳細）</a:t>
            </a:r>
            <a:endParaRPr kumimoji="0" lang="en-US" altLang="ja-JP" sz="11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endParaRPr>
          </a:p>
        </p:txBody>
      </p:sp>
      <p:sp>
        <p:nvSpPr>
          <p:cNvPr id="18" name="角丸四角形 17"/>
          <p:cNvSpPr/>
          <p:nvPr/>
        </p:nvSpPr>
        <p:spPr>
          <a:xfrm flipH="1">
            <a:off x="4140000" y="4263825"/>
            <a:ext cx="1800000" cy="288000"/>
          </a:xfrm>
          <a:prstGeom prst="roundRect">
            <a:avLst/>
          </a:prstGeom>
          <a:solidFill>
            <a:srgbClr val="9BC954"/>
          </a:solidFill>
          <a:ln w="25400" cap="flat" cmpd="sng" algn="ctr">
            <a:solidFill>
              <a:srgbClr val="9BC954">
                <a:lumMod val="75000"/>
              </a:srgbClr>
            </a:solidFill>
            <a:prstDash val="solid"/>
          </a:ln>
          <a:effectLst/>
        </p:spPr>
        <p:txBody>
          <a:bodyPr vert="horz" rtlCol="0" anchor="ctr"/>
          <a:lstStyle/>
          <a:p>
            <a:pPr marL="0" marR="0" lvl="0" indent="0" algn="ctr" defTabSz="914400" rtl="0" eaLnBrk="1" fontAlgn="auto" latinLnBrk="0" hangingPunct="1">
              <a:lnSpc>
                <a:spcPts val="1700"/>
              </a:lnSpc>
              <a:spcAft>
                <a:spcPts val="0"/>
              </a:spcAft>
              <a:buClrTx/>
              <a:buSzTx/>
              <a:buFontTx/>
              <a:buNone/>
              <a:tabLst/>
              <a:defRPr/>
            </a:pPr>
            <a:r>
              <a:rPr kumimoji="0" lang="en-US" altLang="ja-JP" sz="11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Excel</a:t>
            </a:r>
          </a:p>
        </p:txBody>
      </p:sp>
      <p:cxnSp>
        <p:nvCxnSpPr>
          <p:cNvPr id="19" name="直線矢印コネクタ 18"/>
          <p:cNvCxnSpPr/>
          <p:nvPr/>
        </p:nvCxnSpPr>
        <p:spPr>
          <a:xfrm>
            <a:off x="3240000" y="3255825"/>
            <a:ext cx="900000" cy="0"/>
          </a:xfrm>
          <a:prstGeom prst="straightConnector1">
            <a:avLst/>
          </a:prstGeom>
          <a:noFill/>
          <a:ln w="38100" cap="flat" cmpd="sng" algn="ctr">
            <a:solidFill>
              <a:sysClr val="window" lastClr="FFFFFF">
                <a:lumMod val="50000"/>
              </a:sysClr>
            </a:solidFill>
            <a:prstDash val="solid"/>
            <a:tailEnd type="triangle" w="lg" len="med"/>
          </a:ln>
          <a:effectLst/>
        </p:spPr>
      </p:cxnSp>
      <p:cxnSp>
        <p:nvCxnSpPr>
          <p:cNvPr id="20" name="直線矢印コネクタ 19"/>
          <p:cNvCxnSpPr/>
          <p:nvPr/>
        </p:nvCxnSpPr>
        <p:spPr>
          <a:xfrm>
            <a:off x="3239852" y="4407825"/>
            <a:ext cx="900000" cy="0"/>
          </a:xfrm>
          <a:prstGeom prst="straightConnector1">
            <a:avLst/>
          </a:prstGeom>
          <a:noFill/>
          <a:ln w="38100" cap="flat" cmpd="sng" algn="ctr">
            <a:solidFill>
              <a:sysClr val="window" lastClr="FFFFFF">
                <a:lumMod val="50000"/>
              </a:sysClr>
            </a:solidFill>
            <a:prstDash val="solid"/>
            <a:tailEnd type="triangle" w="lg" len="med"/>
          </a:ln>
          <a:effectLst/>
        </p:spPr>
      </p:cxnSp>
      <p:pic>
        <p:nvPicPr>
          <p:cNvPr id="23" name="Picture 11" descr="excel-icon"/>
          <p:cNvPicPr>
            <a:picLocks noChangeAspect="1" noChangeArrowheads="1"/>
          </p:cNvPicPr>
          <p:nvPr/>
        </p:nvPicPr>
        <p:blipFill>
          <a:blip r:embed="rId4" cstate="print"/>
          <a:srcRect/>
          <a:stretch>
            <a:fillRect/>
          </a:stretch>
        </p:blipFill>
        <p:spPr bwMode="auto">
          <a:xfrm>
            <a:off x="6408000" y="4083825"/>
            <a:ext cx="605073" cy="612068"/>
          </a:xfrm>
          <a:prstGeom prst="rect">
            <a:avLst/>
          </a:prstGeom>
          <a:noFill/>
          <a:ln w="9525">
            <a:noFill/>
            <a:miter lim="800000"/>
            <a:headEnd/>
            <a:tailEnd/>
          </a:ln>
        </p:spPr>
      </p:pic>
      <p:sp>
        <p:nvSpPr>
          <p:cNvPr id="24" name="円形吹き出し 23"/>
          <p:cNvSpPr/>
          <p:nvPr/>
        </p:nvSpPr>
        <p:spPr>
          <a:xfrm>
            <a:off x="7092000" y="4263825"/>
            <a:ext cx="2016224" cy="648072"/>
          </a:xfrm>
          <a:prstGeom prst="wedgeEllipseCallout">
            <a:avLst>
              <a:gd name="adj1" fmla="val -52561"/>
              <a:gd name="adj2" fmla="val -40351"/>
            </a:avLst>
          </a:prstGeom>
          <a:solidFill>
            <a:sysClr val="window" lastClr="FFFFFF"/>
          </a:solidFill>
          <a:ln w="25400" cap="flat" cmpd="sng" algn="ctr">
            <a:solidFill>
              <a:srgbClr val="00AEEB"/>
            </a:solidFill>
            <a:prstDash val="solid"/>
          </a:ln>
          <a:effectLst/>
        </p:spPr>
        <p:txBody>
          <a:bodyPr lIns="21600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b="1" kern="0">
                <a:solidFill>
                  <a:sysClr val="windowText" lastClr="000000">
                    <a:lumMod val="75000"/>
                    <a:lumOff val="25000"/>
                  </a:sysClr>
                </a:solidFill>
                <a:latin typeface="メイリオ" pitchFamily="50" charset="-128"/>
                <a:ea typeface="メイリオ" pitchFamily="50" charset="-128"/>
                <a:cs typeface="メイリオ" pitchFamily="50" charset="-128"/>
              </a:rPr>
              <a:t>会計と税務の</a:t>
            </a:r>
            <a:br>
              <a:rPr lang="en-US" altLang="ja-JP" sz="900" b="1" kern="0">
                <a:solidFill>
                  <a:sysClr val="windowText" lastClr="000000">
                    <a:lumMod val="75000"/>
                    <a:lumOff val="25000"/>
                  </a:sysClr>
                </a:solidFill>
                <a:latin typeface="メイリオ" pitchFamily="50" charset="-128"/>
                <a:ea typeface="メイリオ" pitchFamily="50" charset="-128"/>
                <a:cs typeface="メイリオ" pitchFamily="50" charset="-128"/>
              </a:rPr>
            </a:br>
            <a:r>
              <a:rPr lang="ja-JP" altLang="en-US" sz="900" b="1" kern="0">
                <a:solidFill>
                  <a:sysClr val="windowText" lastClr="000000">
                    <a:lumMod val="75000"/>
                    <a:lumOff val="25000"/>
                  </a:sysClr>
                </a:solidFill>
                <a:latin typeface="メイリオ" pitchFamily="50" charset="-128"/>
                <a:ea typeface="メイリオ" pitchFamily="50" charset="-128"/>
                <a:cs typeface="メイリオ" pitchFamily="50" charset="-128"/>
              </a:rPr>
              <a:t>当年度償却累計額を</a:t>
            </a:r>
            <a:br>
              <a:rPr lang="en-US" altLang="ja-JP" sz="900" b="1" kern="0">
                <a:solidFill>
                  <a:sysClr val="windowText" lastClr="000000">
                    <a:lumMod val="75000"/>
                    <a:lumOff val="25000"/>
                  </a:sysClr>
                </a:solidFill>
                <a:latin typeface="メイリオ" pitchFamily="50" charset="-128"/>
                <a:ea typeface="メイリオ" pitchFamily="50" charset="-128"/>
                <a:cs typeface="メイリオ" pitchFamily="50" charset="-128"/>
              </a:rPr>
            </a:br>
            <a:r>
              <a:rPr lang="ja-JP" altLang="en-US" sz="900" b="1" kern="0">
                <a:solidFill>
                  <a:sysClr val="windowText" lastClr="000000">
                    <a:lumMod val="75000"/>
                    <a:lumOff val="25000"/>
                  </a:sysClr>
                </a:solidFill>
                <a:latin typeface="メイリオ" pitchFamily="50" charset="-128"/>
                <a:ea typeface="メイリオ" pitchFamily="50" charset="-128"/>
                <a:cs typeface="メイリオ" pitchFamily="50" charset="-128"/>
              </a:rPr>
              <a:t>差し引く</a:t>
            </a:r>
            <a:endParaRPr kumimoji="1" lang="en-US" altLang="ja-JP" sz="9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9318831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dirty="0"/>
              <a:t>©Canon IT Solutions Inc.  All rights reserved.</a:t>
            </a:r>
            <a:endParaRPr lang="ja-JP" altLang="en-US" dirty="0"/>
          </a:p>
        </p:txBody>
      </p:sp>
      <p:sp>
        <p:nvSpPr>
          <p:cNvPr id="3" name="スライド番号プレースホルダー 2"/>
          <p:cNvSpPr>
            <a:spLocks noGrp="1"/>
          </p:cNvSpPr>
          <p:nvPr>
            <p:ph type="sldNum" sz="quarter" idx="4"/>
          </p:nvPr>
        </p:nvSpPr>
        <p:spPr/>
        <p:txBody>
          <a:bodyPr/>
          <a:lstStyle/>
          <a:p>
            <a:fld id="{78AE49ED-73EF-499C-8307-28EB0E7CF529}" type="slidenum">
              <a:rPr lang="ja-JP" altLang="en-US" smtClean="0"/>
              <a:pPr/>
              <a:t>117</a:t>
            </a:fld>
            <a:endParaRPr lang="ja-JP" altLang="en-US" dirty="0"/>
          </a:p>
        </p:txBody>
      </p:sp>
      <p:pic>
        <p:nvPicPr>
          <p:cNvPr id="15" name="図 14">
            <a:extLst>
              <a:ext uri="{FF2B5EF4-FFF2-40B4-BE49-F238E27FC236}">
                <a16:creationId xmlns:a16="http://schemas.microsoft.com/office/drawing/2014/main" id="{0A79C750-BBB9-9E3E-C0E6-FAD60A0F13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3808" y="3695051"/>
            <a:ext cx="2106819" cy="464781"/>
          </a:xfrm>
          <a:prstGeom prst="rect">
            <a:avLst/>
          </a:prstGeom>
        </p:spPr>
      </p:pic>
      <p:sp>
        <p:nvSpPr>
          <p:cNvPr id="16" name="テキスト ボックス 15">
            <a:extLst>
              <a:ext uri="{FF2B5EF4-FFF2-40B4-BE49-F238E27FC236}">
                <a16:creationId xmlns:a16="http://schemas.microsoft.com/office/drawing/2014/main" id="{E38F463A-56B9-2222-195C-FA95178361DF}"/>
              </a:ext>
            </a:extLst>
          </p:cNvPr>
          <p:cNvSpPr txBox="1"/>
          <p:nvPr/>
        </p:nvSpPr>
        <p:spPr>
          <a:xfrm>
            <a:off x="3959932" y="4227934"/>
            <a:ext cx="1154162" cy="153888"/>
          </a:xfrm>
          <a:prstGeom prst="rect">
            <a:avLst/>
          </a:prstGeom>
          <a:noFill/>
        </p:spPr>
        <p:txBody>
          <a:bodyPr wrap="none" lIns="0" tIns="0" rIns="0" bIns="0" rtlCol="0">
            <a:spAutoFit/>
          </a:bodyPr>
          <a:lstStyle/>
          <a:p>
            <a:r>
              <a:rPr lang="ja-JP" altLang="en-US" sz="1000" dirty="0">
                <a:hlinkClick r:id="rId3"/>
              </a:rPr>
              <a:t>詳しくはこちらから</a:t>
            </a:r>
            <a:endParaRPr lang="en-US" altLang="ja-JP" sz="1000" dirty="0">
              <a:solidFill>
                <a:schemeClr val="tx2"/>
              </a:solidFill>
            </a:endParaRPr>
          </a:p>
        </p:txBody>
      </p:sp>
      <p:sp>
        <p:nvSpPr>
          <p:cNvPr id="17" name="テキスト ボックス 16">
            <a:extLst>
              <a:ext uri="{FF2B5EF4-FFF2-40B4-BE49-F238E27FC236}">
                <a16:creationId xmlns:a16="http://schemas.microsoft.com/office/drawing/2014/main" id="{8B79F36D-B6C4-CD89-3E3E-01DE19DD5328}"/>
              </a:ext>
            </a:extLst>
          </p:cNvPr>
          <p:cNvSpPr txBox="1"/>
          <p:nvPr/>
        </p:nvSpPr>
        <p:spPr>
          <a:xfrm>
            <a:off x="359532" y="1062338"/>
            <a:ext cx="8208912" cy="1977464"/>
          </a:xfrm>
          <a:prstGeom prst="rect">
            <a:avLst/>
          </a:prstGeom>
          <a:noFill/>
        </p:spPr>
        <p:txBody>
          <a:bodyPr wrap="square">
            <a:spAutoFit/>
          </a:bodyPr>
          <a:lstStyle/>
          <a:p>
            <a:pPr>
              <a:lnSpc>
                <a:spcPct val="150000"/>
              </a:lnSpc>
            </a:pPr>
            <a:r>
              <a:rPr lang="ja-JP" altLang="en-US" sz="2800" dirty="0">
                <a:solidFill>
                  <a:srgbClr val="008CCF"/>
                </a:solidFill>
              </a:rPr>
              <a:t>会計・人事を変える　</a:t>
            </a:r>
            <a:endParaRPr lang="en-US" altLang="ja-JP" sz="2800" dirty="0">
              <a:solidFill>
                <a:srgbClr val="008CCF"/>
              </a:solidFill>
            </a:endParaRPr>
          </a:p>
          <a:p>
            <a:pPr>
              <a:lnSpc>
                <a:spcPct val="150000"/>
              </a:lnSpc>
            </a:pPr>
            <a:r>
              <a:rPr lang="ja-JP" altLang="en-US" sz="2800" dirty="0">
                <a:solidFill>
                  <a:srgbClr val="008CCF"/>
                </a:solidFill>
              </a:rPr>
              <a:t>もっとやさしく、もっと便利に、</a:t>
            </a:r>
            <a:endParaRPr lang="en-US" altLang="ja-JP" sz="2800" dirty="0">
              <a:solidFill>
                <a:srgbClr val="008CCF"/>
              </a:solidFill>
            </a:endParaRPr>
          </a:p>
          <a:p>
            <a:pPr>
              <a:lnSpc>
                <a:spcPct val="150000"/>
              </a:lnSpc>
            </a:pPr>
            <a:r>
              <a:rPr lang="ja-JP" altLang="en-US" sz="2800" dirty="0">
                <a:solidFill>
                  <a:srgbClr val="008CCF"/>
                </a:solidFill>
              </a:rPr>
              <a:t>もっとクリエイティブに！</a:t>
            </a:r>
          </a:p>
        </p:txBody>
      </p:sp>
      <p:pic>
        <p:nvPicPr>
          <p:cNvPr id="18" name="図 17" descr="QR コード&#10;&#10;AI によって生成されたコンテンツは間違っている可能性があります。">
            <a:extLst>
              <a:ext uri="{FF2B5EF4-FFF2-40B4-BE49-F238E27FC236}">
                <a16:creationId xmlns:a16="http://schemas.microsoft.com/office/drawing/2014/main" id="{C9E16EBD-8FCD-898F-2A7C-C22F36C62C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4068" y="3685118"/>
            <a:ext cx="792088" cy="792088"/>
          </a:xfrm>
          <a:prstGeom prst="rect">
            <a:avLst/>
          </a:prstGeom>
        </p:spPr>
      </p:pic>
    </p:spTree>
    <p:extLst>
      <p:ext uri="{BB962C8B-B14F-4D97-AF65-F5344CB8AC3E}">
        <p14:creationId xmlns:p14="http://schemas.microsoft.com/office/powerpoint/2010/main" val="4019130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12</a:t>
            </a:fld>
            <a:endParaRPr lang="ja-JP" altLang="en-US"/>
          </a:p>
        </p:txBody>
      </p:sp>
      <p:sp>
        <p:nvSpPr>
          <p:cNvPr id="7" name="タイトル 6"/>
          <p:cNvSpPr>
            <a:spLocks noGrp="1"/>
          </p:cNvSpPr>
          <p:nvPr>
            <p:ph type="title"/>
          </p:nvPr>
        </p:nvSpPr>
        <p:spPr/>
        <p:txBody>
          <a:bodyPr/>
          <a:lstStyle/>
          <a:p>
            <a:r>
              <a:rPr lang="en-US" altLang="ja-JP" dirty="0"/>
              <a:t>No.2</a:t>
            </a:r>
            <a:br>
              <a:rPr lang="en-US" altLang="ja-JP" sz="1800" dirty="0"/>
            </a:br>
            <a:r>
              <a:rPr lang="ja-JP" altLang="en-US" sz="1800" dirty="0"/>
              <a:t>共通</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シングルサインオン（</a:t>
            </a:r>
            <a:r>
              <a:rPr kumimoji="0" lang="en-US" altLang="ja-JP" sz="1400" kern="0" dirty="0">
                <a:solidFill>
                  <a:sysClr val="windowText" lastClr="000000">
                    <a:lumMod val="75000"/>
                    <a:lumOff val="25000"/>
                  </a:sysClr>
                </a:solidFill>
                <a:latin typeface="メイリオ" pitchFamily="50" charset="-128"/>
                <a:ea typeface="メイリオ" pitchFamily="50" charset="-128"/>
              </a:rPr>
              <a:t>SSO</a:t>
            </a:r>
            <a:r>
              <a:rPr kumimoji="0" lang="ja-JP" altLang="en-US" sz="1400" kern="0" dirty="0">
                <a:solidFill>
                  <a:sysClr val="windowText" lastClr="000000">
                    <a:lumMod val="75000"/>
                    <a:lumOff val="25000"/>
                  </a:sysClr>
                </a:solidFill>
                <a:latin typeface="メイリオ" pitchFamily="50" charset="-128"/>
                <a:ea typeface="メイリオ" pitchFamily="50" charset="-128"/>
              </a:rPr>
              <a:t>）できる</a:t>
            </a:r>
          </a:p>
        </p:txBody>
      </p:sp>
      <p:sp>
        <p:nvSpPr>
          <p:cNvPr id="11" name="テキスト ボックス 10"/>
          <p:cNvSpPr txBox="1"/>
          <p:nvPr/>
        </p:nvSpPr>
        <p:spPr>
          <a:xfrm>
            <a:off x="251520" y="1890576"/>
            <a:ext cx="8892480" cy="861774"/>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endParaRPr kumimoji="0" lang="en-US" altLang="ja-JP" sz="1400" b="1"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en-US" altLang="ja-JP" sz="1400" kern="0" dirty="0">
                <a:solidFill>
                  <a:sysClr val="windowText" lastClr="000000">
                    <a:lumMod val="75000"/>
                    <a:lumOff val="25000"/>
                  </a:sysClr>
                </a:solidFill>
                <a:latin typeface="メイリオ" pitchFamily="50" charset="-128"/>
                <a:ea typeface="メイリオ" pitchFamily="50" charset="-128"/>
              </a:rPr>
              <a:t>Microsoft Entra ID(</a:t>
            </a:r>
            <a:r>
              <a:rPr kumimoji="0" lang="ja-JP" altLang="en-US" sz="1400" kern="0" dirty="0">
                <a:solidFill>
                  <a:sysClr val="windowText" lastClr="000000">
                    <a:lumMod val="75000"/>
                    <a:lumOff val="25000"/>
                  </a:sysClr>
                </a:solidFill>
                <a:latin typeface="メイリオ" pitchFamily="50" charset="-128"/>
                <a:ea typeface="メイリオ" pitchFamily="50" charset="-128"/>
              </a:rPr>
              <a:t>旧称</a:t>
            </a:r>
            <a:r>
              <a:rPr kumimoji="0" lang="en-US" altLang="ja-JP" sz="1400" kern="0" dirty="0">
                <a:solidFill>
                  <a:sysClr val="windowText" lastClr="000000">
                    <a:lumMod val="75000"/>
                    <a:lumOff val="25000"/>
                  </a:sysClr>
                </a:solidFill>
                <a:latin typeface="メイリオ" pitchFamily="50" charset="-128"/>
                <a:ea typeface="メイリオ" pitchFamily="50" charset="-128"/>
              </a:rPr>
              <a:t>Azure AD)</a:t>
            </a:r>
            <a:r>
              <a:rPr kumimoji="0" lang="ja-JP" altLang="en-US" sz="1400" kern="0" dirty="0" err="1">
                <a:solidFill>
                  <a:sysClr val="windowText" lastClr="000000">
                    <a:lumMod val="75000"/>
                    <a:lumOff val="25000"/>
                  </a:sysClr>
                </a:solidFill>
                <a:latin typeface="メイリオ" pitchFamily="50" charset="-128"/>
                <a:ea typeface="メイリオ" pitchFamily="50" charset="-128"/>
              </a:rPr>
              <a:t>での</a:t>
            </a:r>
            <a:r>
              <a:rPr kumimoji="0" lang="ja-JP" altLang="en-US" sz="1400" kern="0" dirty="0">
                <a:solidFill>
                  <a:sysClr val="windowText" lastClr="000000">
                    <a:lumMod val="75000"/>
                    <a:lumOff val="25000"/>
                  </a:sysClr>
                </a:solidFill>
                <a:latin typeface="メイリオ" pitchFamily="50" charset="-128"/>
                <a:ea typeface="メイリオ" pitchFamily="50" charset="-128"/>
              </a:rPr>
              <a:t>シングルサインオンが可能です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en-US" altLang="ja-JP" sz="1400" kern="0" dirty="0">
                <a:solidFill>
                  <a:sysClr val="windowText" lastClr="000000">
                    <a:lumMod val="75000"/>
                    <a:lumOff val="25000"/>
                  </a:sysClr>
                </a:solidFill>
                <a:latin typeface="メイリオ" pitchFamily="50" charset="-128"/>
                <a:ea typeface="メイリオ" pitchFamily="50" charset="-128"/>
              </a:rPr>
              <a:t>Microsoft Entra ID</a:t>
            </a:r>
            <a:r>
              <a:rPr kumimoji="0" lang="ja-JP" altLang="en-US" sz="1400" kern="0" dirty="0">
                <a:solidFill>
                  <a:sysClr val="windowText" lastClr="000000">
                    <a:lumMod val="75000"/>
                    <a:lumOff val="25000"/>
                  </a:sysClr>
                </a:solidFill>
                <a:latin typeface="メイリオ" pitchFamily="50" charset="-128"/>
                <a:ea typeface="メイリオ" pitchFamily="50" charset="-128"/>
              </a:rPr>
              <a:t>の</a:t>
            </a:r>
            <a:r>
              <a:rPr kumimoji="0" lang="en-US" altLang="ja-JP" sz="1400" kern="0" dirty="0">
                <a:solidFill>
                  <a:sysClr val="windowText" lastClr="000000">
                    <a:lumMod val="75000"/>
                    <a:lumOff val="25000"/>
                  </a:sysClr>
                </a:solidFill>
                <a:latin typeface="メイリオ" pitchFamily="50" charset="-128"/>
                <a:ea typeface="メイリオ" pitchFamily="50" charset="-128"/>
              </a:rPr>
              <a:t>SAML</a:t>
            </a:r>
            <a:r>
              <a:rPr kumimoji="0" lang="ja-JP" altLang="en-US" sz="1400" kern="0" dirty="0">
                <a:solidFill>
                  <a:sysClr val="windowText" lastClr="000000">
                    <a:lumMod val="75000"/>
                    <a:lumOff val="25000"/>
                  </a:sysClr>
                </a:solidFill>
                <a:latin typeface="メイリオ" pitchFamily="50" charset="-128"/>
                <a:ea typeface="メイリオ" pitchFamily="50" charset="-128"/>
              </a:rPr>
              <a:t>認証に対応し、</a:t>
            </a:r>
            <a:r>
              <a:rPr kumimoji="0" lang="en-US" altLang="ja-JP" sz="1400" kern="0" dirty="0">
                <a:solidFill>
                  <a:sysClr val="windowText" lastClr="000000">
                    <a:lumMod val="75000"/>
                    <a:lumOff val="25000"/>
                  </a:sysClr>
                </a:solidFill>
                <a:latin typeface="メイリオ" pitchFamily="50" charset="-128"/>
                <a:ea typeface="メイリオ" pitchFamily="50" charset="-128"/>
              </a:rPr>
              <a:t>SuperStream-NX</a:t>
            </a:r>
            <a:r>
              <a:rPr kumimoji="0" lang="ja-JP" altLang="en-US" sz="1400" kern="0" dirty="0">
                <a:solidFill>
                  <a:sysClr val="windowText" lastClr="000000">
                    <a:lumMod val="75000"/>
                    <a:lumOff val="25000"/>
                  </a:sysClr>
                </a:solidFill>
                <a:latin typeface="メイリオ" pitchFamily="50" charset="-128"/>
                <a:ea typeface="メイリオ" pitchFamily="50" charset="-128"/>
              </a:rPr>
              <a:t>のログインユーザーを事前に紐づけておくことで、</a:t>
            </a:r>
            <a:r>
              <a:rPr kumimoji="0" lang="en-US" altLang="ja-JP" sz="1400" kern="0" dirty="0">
                <a:solidFill>
                  <a:sysClr val="windowText" lastClr="000000">
                    <a:lumMod val="75000"/>
                    <a:lumOff val="25000"/>
                  </a:sysClr>
                </a:solidFill>
                <a:latin typeface="メイリオ" pitchFamily="50" charset="-128"/>
                <a:ea typeface="メイリオ" pitchFamily="50" charset="-128"/>
              </a:rPr>
              <a:t>Microsoft Entra ID</a:t>
            </a:r>
            <a:r>
              <a:rPr kumimoji="0" lang="ja-JP" altLang="en-US" sz="1400" kern="0" dirty="0">
                <a:solidFill>
                  <a:sysClr val="windowText" lastClr="000000">
                    <a:lumMod val="75000"/>
                    <a:lumOff val="25000"/>
                  </a:sysClr>
                </a:solidFill>
                <a:latin typeface="メイリオ" pitchFamily="50" charset="-128"/>
                <a:ea typeface="メイリオ" pitchFamily="50" charset="-128"/>
              </a:rPr>
              <a:t>の認証が通ると紐づけたログインユーザーで </a:t>
            </a:r>
            <a:r>
              <a:rPr kumimoji="0" lang="en-US" altLang="ja-JP" sz="1400" kern="0" dirty="0">
                <a:solidFill>
                  <a:sysClr val="windowText" lastClr="000000">
                    <a:lumMod val="75000"/>
                    <a:lumOff val="25000"/>
                  </a:sysClr>
                </a:solidFill>
                <a:latin typeface="メイリオ" pitchFamily="50" charset="-128"/>
                <a:ea typeface="メイリオ" pitchFamily="50" charset="-128"/>
              </a:rPr>
              <a:t>SuperStream-NX </a:t>
            </a:r>
            <a:r>
              <a:rPr kumimoji="0" lang="ja-JP" altLang="en-US" sz="1400" kern="0" dirty="0">
                <a:solidFill>
                  <a:sysClr val="windowText" lastClr="000000">
                    <a:lumMod val="75000"/>
                    <a:lumOff val="25000"/>
                  </a:sysClr>
                </a:solidFill>
                <a:latin typeface="メイリオ" pitchFamily="50" charset="-128"/>
                <a:ea typeface="メイリオ" pitchFamily="50" charset="-128"/>
              </a:rPr>
              <a:t>にログインします</a:t>
            </a:r>
          </a:p>
        </p:txBody>
      </p:sp>
      <p:sp>
        <p:nvSpPr>
          <p:cNvPr id="48"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26" name="正方形/長方形 25"/>
          <p:cNvSpPr/>
          <p:nvPr/>
        </p:nvSpPr>
        <p:spPr>
          <a:xfrm>
            <a:off x="6546846" y="3083612"/>
            <a:ext cx="1947054" cy="190800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200" dirty="0">
                <a:solidFill>
                  <a:schemeClr val="tx2"/>
                </a:solidFill>
              </a:rPr>
              <a:t>Microsoft Entra ID</a:t>
            </a:r>
          </a:p>
          <a:p>
            <a:pPr algn="ctr"/>
            <a:r>
              <a:rPr lang="ja-JP" altLang="en-US" sz="1200" dirty="0">
                <a:solidFill>
                  <a:schemeClr val="tx2"/>
                </a:solidFill>
              </a:rPr>
              <a:t>エンタープライズ</a:t>
            </a:r>
            <a:endParaRPr lang="en-US" altLang="ja-JP" sz="1200" dirty="0">
              <a:solidFill>
                <a:schemeClr val="tx2"/>
              </a:solidFill>
            </a:endParaRPr>
          </a:p>
          <a:p>
            <a:pPr algn="ctr"/>
            <a:r>
              <a:rPr lang="ja-JP" altLang="en-US" sz="1200" dirty="0">
                <a:solidFill>
                  <a:schemeClr val="tx2"/>
                </a:solidFill>
              </a:rPr>
              <a:t>アプリケーション</a:t>
            </a:r>
            <a:endParaRPr kumimoji="1" lang="ja-JP" altLang="en-US" sz="1200" dirty="0">
              <a:solidFill>
                <a:schemeClr val="tx2"/>
              </a:solidFill>
            </a:endParaRPr>
          </a:p>
        </p:txBody>
      </p:sp>
      <p:sp>
        <p:nvSpPr>
          <p:cNvPr id="27" name="正方形/長方形 26"/>
          <p:cNvSpPr/>
          <p:nvPr/>
        </p:nvSpPr>
        <p:spPr>
          <a:xfrm>
            <a:off x="2373901" y="3083613"/>
            <a:ext cx="1752678" cy="1908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200" b="1" dirty="0">
                <a:solidFill>
                  <a:schemeClr val="accent1"/>
                </a:solidFill>
              </a:rPr>
              <a:t>シングルサインオン</a:t>
            </a:r>
            <a:endParaRPr lang="en-US" altLang="ja-JP" sz="1200" b="1" dirty="0">
              <a:solidFill>
                <a:schemeClr val="accent1"/>
              </a:solidFill>
            </a:endParaRPr>
          </a:p>
          <a:p>
            <a:pPr algn="ctr"/>
            <a:r>
              <a:rPr lang="ja-JP" altLang="en-US" sz="1200" b="1" dirty="0">
                <a:solidFill>
                  <a:schemeClr val="accent1"/>
                </a:solidFill>
              </a:rPr>
              <a:t>サーバー</a:t>
            </a:r>
            <a:endParaRPr kumimoji="1" lang="ja-JP" altLang="en-US" sz="1200" b="1" dirty="0">
              <a:solidFill>
                <a:schemeClr val="accent1"/>
              </a:solidFill>
            </a:endParaRPr>
          </a:p>
        </p:txBody>
      </p:sp>
      <p:sp>
        <p:nvSpPr>
          <p:cNvPr id="28" name="正方形/長方形 27"/>
          <p:cNvSpPr/>
          <p:nvPr/>
        </p:nvSpPr>
        <p:spPr>
          <a:xfrm>
            <a:off x="704851" y="3778483"/>
            <a:ext cx="1172286" cy="39605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WEB</a:t>
            </a:r>
            <a:r>
              <a:rPr kumimoji="1" lang="ja-JP" altLang="en-US" sz="1200" dirty="0"/>
              <a:t>サーバー</a:t>
            </a:r>
          </a:p>
        </p:txBody>
      </p:sp>
      <p:sp>
        <p:nvSpPr>
          <p:cNvPr id="31" name="左右矢印 30"/>
          <p:cNvSpPr/>
          <p:nvPr/>
        </p:nvSpPr>
        <p:spPr>
          <a:xfrm>
            <a:off x="1932713" y="3865679"/>
            <a:ext cx="388311" cy="221665"/>
          </a:xfrm>
          <a:prstGeom prst="lef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2" name="正方形/長方形 31"/>
          <p:cNvSpPr/>
          <p:nvPr/>
        </p:nvSpPr>
        <p:spPr>
          <a:xfrm>
            <a:off x="4909309" y="3518801"/>
            <a:ext cx="862013" cy="3728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t>利用開始</a:t>
            </a:r>
          </a:p>
        </p:txBody>
      </p:sp>
      <p:sp>
        <p:nvSpPr>
          <p:cNvPr id="33" name="正方形/長方形 32"/>
          <p:cNvSpPr/>
          <p:nvPr/>
        </p:nvSpPr>
        <p:spPr>
          <a:xfrm>
            <a:off x="2555335" y="3518704"/>
            <a:ext cx="1426769" cy="37427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200" b="1">
                <a:solidFill>
                  <a:schemeClr val="accent1"/>
                </a:solidFill>
              </a:rPr>
              <a:t>ポータル</a:t>
            </a:r>
            <a:endParaRPr kumimoji="1" lang="en-US" altLang="ja-JP" sz="1200" b="1">
              <a:solidFill>
                <a:schemeClr val="accent1"/>
              </a:solidFill>
            </a:endParaRPr>
          </a:p>
          <a:p>
            <a:pPr algn="ctr"/>
            <a:r>
              <a:rPr lang="ja-JP" altLang="en-US" sz="1200" b="1">
                <a:solidFill>
                  <a:schemeClr val="accent1"/>
                </a:solidFill>
              </a:rPr>
              <a:t>サイトアクセス</a:t>
            </a:r>
            <a:endParaRPr kumimoji="1" lang="ja-JP" altLang="en-US" sz="1200" b="1">
              <a:solidFill>
                <a:schemeClr val="accent1"/>
              </a:solidFill>
            </a:endParaRPr>
          </a:p>
        </p:txBody>
      </p:sp>
      <p:sp>
        <p:nvSpPr>
          <p:cNvPr id="34" name="正方形/長方形 33"/>
          <p:cNvSpPr/>
          <p:nvPr/>
        </p:nvSpPr>
        <p:spPr>
          <a:xfrm>
            <a:off x="6712618" y="3702442"/>
            <a:ext cx="1613590" cy="568651"/>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2"/>
                </a:solidFill>
              </a:rPr>
              <a:t>Microsoft Entra ID</a:t>
            </a:r>
            <a:r>
              <a:rPr lang="ja-JP" altLang="en-US" sz="1200" dirty="0">
                <a:solidFill>
                  <a:schemeClr val="tx2"/>
                </a:solidFill>
              </a:rPr>
              <a:t> ログイン</a:t>
            </a:r>
            <a:endParaRPr lang="en-US" altLang="ja-JP" sz="1200" dirty="0">
              <a:solidFill>
                <a:schemeClr val="tx2"/>
              </a:solidFill>
            </a:endParaRPr>
          </a:p>
          <a:p>
            <a:pPr algn="ctr"/>
            <a:r>
              <a:rPr lang="en-US" altLang="ja-JP" sz="1100" dirty="0">
                <a:solidFill>
                  <a:schemeClr val="tx2"/>
                </a:solidFill>
                <a:latin typeface="+mn-ea"/>
              </a:rPr>
              <a:t>※</a:t>
            </a:r>
            <a:r>
              <a:rPr lang="ja-JP" altLang="en-US" sz="1100" dirty="0">
                <a:solidFill>
                  <a:schemeClr val="tx2"/>
                </a:solidFill>
                <a:latin typeface="+mn-ea"/>
              </a:rPr>
              <a:t>未ログイン時のみ</a:t>
            </a:r>
            <a:endParaRPr lang="en-US" altLang="ja-JP" sz="1100" dirty="0">
              <a:solidFill>
                <a:schemeClr val="tx2"/>
              </a:solidFill>
              <a:latin typeface="+mn-ea"/>
            </a:endParaRPr>
          </a:p>
        </p:txBody>
      </p:sp>
      <p:sp>
        <p:nvSpPr>
          <p:cNvPr id="35" name="正方形/長方形 34"/>
          <p:cNvSpPr/>
          <p:nvPr/>
        </p:nvSpPr>
        <p:spPr>
          <a:xfrm>
            <a:off x="2555335" y="4234871"/>
            <a:ext cx="1426769" cy="37427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a:solidFill>
                  <a:schemeClr val="accent1"/>
                </a:solidFill>
              </a:rPr>
              <a:t>NX</a:t>
            </a:r>
            <a:r>
              <a:rPr kumimoji="1" lang="ja-JP" altLang="en-US" sz="1200" b="1">
                <a:solidFill>
                  <a:schemeClr val="accent1"/>
                </a:solidFill>
              </a:rPr>
              <a:t>ログイン処理</a:t>
            </a:r>
          </a:p>
        </p:txBody>
      </p:sp>
      <p:sp>
        <p:nvSpPr>
          <p:cNvPr id="36" name="正方形/長方形 35"/>
          <p:cNvSpPr/>
          <p:nvPr/>
        </p:nvSpPr>
        <p:spPr>
          <a:xfrm>
            <a:off x="4909309" y="4561267"/>
            <a:ext cx="862013" cy="3728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t>NX</a:t>
            </a:r>
            <a:r>
              <a:rPr lang="ja-JP" altLang="en-US" sz="1200" dirty="0"/>
              <a:t>起動</a:t>
            </a:r>
            <a:endParaRPr kumimoji="1" lang="ja-JP" altLang="en-US" sz="1200" dirty="0"/>
          </a:p>
        </p:txBody>
      </p:sp>
      <p:sp>
        <p:nvSpPr>
          <p:cNvPr id="49" name="正方形/長方形 48"/>
          <p:cNvSpPr/>
          <p:nvPr/>
        </p:nvSpPr>
        <p:spPr>
          <a:xfrm>
            <a:off x="4494602" y="3083613"/>
            <a:ext cx="1744273" cy="1908000"/>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t"/>
          <a:lstStyle/>
          <a:p>
            <a:pPr algn="ctr"/>
            <a:r>
              <a:rPr lang="ja-JP" altLang="en-US" sz="1200" b="1">
                <a:solidFill>
                  <a:schemeClr val="accent5"/>
                </a:solidFill>
              </a:rPr>
              <a:t>ユーザー</a:t>
            </a:r>
            <a:endParaRPr kumimoji="1" lang="ja-JP" altLang="en-US" sz="1200" b="1">
              <a:solidFill>
                <a:schemeClr val="accent5"/>
              </a:solidFill>
            </a:endParaRPr>
          </a:p>
        </p:txBody>
      </p:sp>
      <p:cxnSp>
        <p:nvCxnSpPr>
          <p:cNvPr id="50" name="直線矢印コネクタ 49"/>
          <p:cNvCxnSpPr>
            <a:stCxn id="32" idx="1"/>
            <a:endCxn id="33" idx="3"/>
          </p:cNvCxnSpPr>
          <p:nvPr/>
        </p:nvCxnSpPr>
        <p:spPr>
          <a:xfrm flipH="1">
            <a:off x="3982104" y="3705237"/>
            <a:ext cx="927205" cy="603"/>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1" name="カギ線コネクタ 50"/>
          <p:cNvCxnSpPr>
            <a:cxnSpLocks/>
            <a:stCxn id="33" idx="2"/>
            <a:endCxn id="34" idx="1"/>
          </p:cNvCxnSpPr>
          <p:nvPr/>
        </p:nvCxnSpPr>
        <p:spPr>
          <a:xfrm rot="16200000" flipH="1">
            <a:off x="4943773" y="2217922"/>
            <a:ext cx="93793" cy="3443898"/>
          </a:xfrm>
          <a:prstGeom prst="bentConnector2">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2" name="カギ線コネクタ 51"/>
          <p:cNvCxnSpPr>
            <a:cxnSpLocks/>
            <a:stCxn id="34" idx="2"/>
            <a:endCxn id="35" idx="3"/>
          </p:cNvCxnSpPr>
          <p:nvPr/>
        </p:nvCxnSpPr>
        <p:spPr>
          <a:xfrm rot="5400000">
            <a:off x="5675302" y="2577896"/>
            <a:ext cx="150914" cy="3537309"/>
          </a:xfrm>
          <a:prstGeom prst="bentConnector2">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3" name="カギ線コネクタ 52"/>
          <p:cNvCxnSpPr>
            <a:stCxn id="35" idx="2"/>
            <a:endCxn id="36" idx="1"/>
          </p:cNvCxnSpPr>
          <p:nvPr/>
        </p:nvCxnSpPr>
        <p:spPr>
          <a:xfrm rot="16200000" flipH="1">
            <a:off x="4019734" y="3858127"/>
            <a:ext cx="138561" cy="1640589"/>
          </a:xfrm>
          <a:prstGeom prst="bentConnector2">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54" name="Freeform 34"/>
          <p:cNvSpPr>
            <a:spLocks noEditPoints="1"/>
          </p:cNvSpPr>
          <p:nvPr/>
        </p:nvSpPr>
        <p:spPr bwMode="auto">
          <a:xfrm>
            <a:off x="5171471" y="2756605"/>
            <a:ext cx="337688" cy="301171"/>
          </a:xfrm>
          <a:custGeom>
            <a:avLst/>
            <a:gdLst>
              <a:gd name="T0" fmla="*/ 309 w 385"/>
              <a:gd name="T1" fmla="*/ 365 h 365"/>
              <a:gd name="T2" fmla="*/ 73 w 385"/>
              <a:gd name="T3" fmla="*/ 362 h 365"/>
              <a:gd name="T4" fmla="*/ 76 w 385"/>
              <a:gd name="T5" fmla="*/ 348 h 365"/>
              <a:gd name="T6" fmla="*/ 313 w 385"/>
              <a:gd name="T7" fmla="*/ 351 h 365"/>
              <a:gd name="T8" fmla="*/ 302 w 385"/>
              <a:gd name="T9" fmla="*/ 354 h 365"/>
              <a:gd name="T10" fmla="*/ 283 w 385"/>
              <a:gd name="T11" fmla="*/ 359 h 365"/>
              <a:gd name="T12" fmla="*/ 302 w 385"/>
              <a:gd name="T13" fmla="*/ 354 h 365"/>
              <a:gd name="T14" fmla="*/ 254 w 385"/>
              <a:gd name="T15" fmla="*/ 354 h 365"/>
              <a:gd name="T16" fmla="*/ 273 w 385"/>
              <a:gd name="T17" fmla="*/ 359 h 365"/>
              <a:gd name="T18" fmla="*/ 311 w 385"/>
              <a:gd name="T19" fmla="*/ 217 h 365"/>
              <a:gd name="T20" fmla="*/ 81 w 385"/>
              <a:gd name="T21" fmla="*/ 210 h 365"/>
              <a:gd name="T22" fmla="*/ 74 w 385"/>
              <a:gd name="T23" fmla="*/ 333 h 365"/>
              <a:gd name="T24" fmla="*/ 304 w 385"/>
              <a:gd name="T25" fmla="*/ 340 h 365"/>
              <a:gd name="T26" fmla="*/ 311 w 385"/>
              <a:gd name="T27" fmla="*/ 217 h 365"/>
              <a:gd name="T28" fmla="*/ 122 w 385"/>
              <a:gd name="T29" fmla="*/ 71 h 365"/>
              <a:gd name="T30" fmla="*/ 263 w 385"/>
              <a:gd name="T31" fmla="*/ 71 h 365"/>
              <a:gd name="T32" fmla="*/ 170 w 385"/>
              <a:gd name="T33" fmla="*/ 154 h 365"/>
              <a:gd name="T34" fmla="*/ 53 w 385"/>
              <a:gd name="T35" fmla="*/ 199 h 365"/>
              <a:gd name="T36" fmla="*/ 46 w 385"/>
              <a:gd name="T37" fmla="*/ 339 h 365"/>
              <a:gd name="T38" fmla="*/ 67 w 385"/>
              <a:gd name="T39" fmla="*/ 333 h 365"/>
              <a:gd name="T40" fmla="*/ 50 w 385"/>
              <a:gd name="T41" fmla="*/ 283 h 365"/>
              <a:gd name="T42" fmla="*/ 67 w 385"/>
              <a:gd name="T43" fmla="*/ 272 h 365"/>
              <a:gd name="T44" fmla="*/ 81 w 385"/>
              <a:gd name="T45" fmla="*/ 203 h 365"/>
              <a:gd name="T46" fmla="*/ 185 w 385"/>
              <a:gd name="T47" fmla="*/ 189 h 365"/>
              <a:gd name="T48" fmla="*/ 375 w 385"/>
              <a:gd name="T49" fmla="*/ 293 h 365"/>
              <a:gd name="T50" fmla="*/ 263 w 385"/>
              <a:gd name="T51" fmla="*/ 154 h 365"/>
              <a:gd name="T52" fmla="*/ 201 w 385"/>
              <a:gd name="T53" fmla="*/ 189 h 365"/>
              <a:gd name="T54" fmla="*/ 304 w 385"/>
              <a:gd name="T55" fmla="*/ 203 h 365"/>
              <a:gd name="T56" fmla="*/ 319 w 385"/>
              <a:gd name="T57" fmla="*/ 272 h 365"/>
              <a:gd name="T58" fmla="*/ 336 w 385"/>
              <a:gd name="T59" fmla="*/ 283 h 365"/>
              <a:gd name="T60" fmla="*/ 319 w 385"/>
              <a:gd name="T61" fmla="*/ 333 h 365"/>
              <a:gd name="T62" fmla="*/ 340 w 385"/>
              <a:gd name="T63" fmla="*/ 339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5" h="365">
                <a:moveTo>
                  <a:pt x="313" y="362"/>
                </a:moveTo>
                <a:cubicBezTo>
                  <a:pt x="313" y="364"/>
                  <a:pt x="311" y="365"/>
                  <a:pt x="309" y="365"/>
                </a:cubicBezTo>
                <a:cubicBezTo>
                  <a:pt x="76" y="365"/>
                  <a:pt x="76" y="365"/>
                  <a:pt x="76" y="365"/>
                </a:cubicBezTo>
                <a:cubicBezTo>
                  <a:pt x="75" y="365"/>
                  <a:pt x="73" y="364"/>
                  <a:pt x="73" y="362"/>
                </a:cubicBezTo>
                <a:cubicBezTo>
                  <a:pt x="73" y="351"/>
                  <a:pt x="73" y="351"/>
                  <a:pt x="73" y="351"/>
                </a:cubicBezTo>
                <a:cubicBezTo>
                  <a:pt x="73" y="349"/>
                  <a:pt x="75" y="348"/>
                  <a:pt x="76" y="348"/>
                </a:cubicBezTo>
                <a:cubicBezTo>
                  <a:pt x="309" y="348"/>
                  <a:pt x="309" y="348"/>
                  <a:pt x="309" y="348"/>
                </a:cubicBezTo>
                <a:cubicBezTo>
                  <a:pt x="311" y="348"/>
                  <a:pt x="313" y="349"/>
                  <a:pt x="313" y="351"/>
                </a:cubicBezTo>
                <a:lnTo>
                  <a:pt x="313" y="362"/>
                </a:lnTo>
                <a:close/>
                <a:moveTo>
                  <a:pt x="302" y="354"/>
                </a:moveTo>
                <a:cubicBezTo>
                  <a:pt x="283" y="354"/>
                  <a:pt x="283" y="354"/>
                  <a:pt x="283" y="354"/>
                </a:cubicBezTo>
                <a:cubicBezTo>
                  <a:pt x="283" y="359"/>
                  <a:pt x="283" y="359"/>
                  <a:pt x="283" y="359"/>
                </a:cubicBezTo>
                <a:cubicBezTo>
                  <a:pt x="302" y="359"/>
                  <a:pt x="302" y="359"/>
                  <a:pt x="302" y="359"/>
                </a:cubicBezTo>
                <a:lnTo>
                  <a:pt x="302" y="354"/>
                </a:lnTo>
                <a:close/>
                <a:moveTo>
                  <a:pt x="273" y="354"/>
                </a:moveTo>
                <a:cubicBezTo>
                  <a:pt x="254" y="354"/>
                  <a:pt x="254" y="354"/>
                  <a:pt x="254" y="354"/>
                </a:cubicBezTo>
                <a:cubicBezTo>
                  <a:pt x="254" y="359"/>
                  <a:pt x="254" y="359"/>
                  <a:pt x="254" y="359"/>
                </a:cubicBezTo>
                <a:cubicBezTo>
                  <a:pt x="273" y="359"/>
                  <a:pt x="273" y="359"/>
                  <a:pt x="273" y="359"/>
                </a:cubicBezTo>
                <a:lnTo>
                  <a:pt x="273" y="354"/>
                </a:lnTo>
                <a:close/>
                <a:moveTo>
                  <a:pt x="311" y="217"/>
                </a:moveTo>
                <a:cubicBezTo>
                  <a:pt x="311" y="213"/>
                  <a:pt x="308" y="210"/>
                  <a:pt x="304" y="210"/>
                </a:cubicBezTo>
                <a:cubicBezTo>
                  <a:pt x="81" y="210"/>
                  <a:pt x="81" y="210"/>
                  <a:pt x="81" y="210"/>
                </a:cubicBezTo>
                <a:cubicBezTo>
                  <a:pt x="77" y="210"/>
                  <a:pt x="74" y="213"/>
                  <a:pt x="74" y="217"/>
                </a:cubicBezTo>
                <a:cubicBezTo>
                  <a:pt x="74" y="333"/>
                  <a:pt x="74" y="333"/>
                  <a:pt x="74" y="333"/>
                </a:cubicBezTo>
                <a:cubicBezTo>
                  <a:pt x="74" y="337"/>
                  <a:pt x="77" y="340"/>
                  <a:pt x="81" y="340"/>
                </a:cubicBezTo>
                <a:cubicBezTo>
                  <a:pt x="304" y="340"/>
                  <a:pt x="304" y="340"/>
                  <a:pt x="304" y="340"/>
                </a:cubicBezTo>
                <a:cubicBezTo>
                  <a:pt x="308" y="340"/>
                  <a:pt x="311" y="337"/>
                  <a:pt x="311" y="333"/>
                </a:cubicBezTo>
                <a:lnTo>
                  <a:pt x="311" y="217"/>
                </a:lnTo>
                <a:close/>
                <a:moveTo>
                  <a:pt x="193" y="0"/>
                </a:moveTo>
                <a:cubicBezTo>
                  <a:pt x="154" y="0"/>
                  <a:pt x="122" y="32"/>
                  <a:pt x="122" y="71"/>
                </a:cubicBezTo>
                <a:cubicBezTo>
                  <a:pt x="122" y="110"/>
                  <a:pt x="154" y="141"/>
                  <a:pt x="193" y="141"/>
                </a:cubicBezTo>
                <a:cubicBezTo>
                  <a:pt x="232" y="141"/>
                  <a:pt x="263" y="110"/>
                  <a:pt x="263" y="71"/>
                </a:cubicBezTo>
                <a:cubicBezTo>
                  <a:pt x="263" y="32"/>
                  <a:pt x="232" y="0"/>
                  <a:pt x="193" y="0"/>
                </a:cubicBezTo>
                <a:close/>
                <a:moveTo>
                  <a:pt x="170" y="154"/>
                </a:moveTo>
                <a:cubicBezTo>
                  <a:pt x="122" y="154"/>
                  <a:pt x="122" y="154"/>
                  <a:pt x="122" y="154"/>
                </a:cubicBezTo>
                <a:cubicBezTo>
                  <a:pt x="84" y="154"/>
                  <a:pt x="67" y="169"/>
                  <a:pt x="53" y="199"/>
                </a:cubicBezTo>
                <a:cubicBezTo>
                  <a:pt x="40" y="228"/>
                  <a:pt x="24" y="262"/>
                  <a:pt x="11" y="293"/>
                </a:cubicBezTo>
                <a:cubicBezTo>
                  <a:pt x="0" y="317"/>
                  <a:pt x="20" y="343"/>
                  <a:pt x="46" y="339"/>
                </a:cubicBezTo>
                <a:cubicBezTo>
                  <a:pt x="53" y="338"/>
                  <a:pt x="60" y="337"/>
                  <a:pt x="67" y="336"/>
                </a:cubicBezTo>
                <a:cubicBezTo>
                  <a:pt x="67" y="335"/>
                  <a:pt x="67" y="334"/>
                  <a:pt x="67" y="333"/>
                </a:cubicBezTo>
                <a:cubicBezTo>
                  <a:pt x="67" y="280"/>
                  <a:pt x="67" y="280"/>
                  <a:pt x="67" y="280"/>
                </a:cubicBezTo>
                <a:cubicBezTo>
                  <a:pt x="50" y="283"/>
                  <a:pt x="50" y="283"/>
                  <a:pt x="50" y="283"/>
                </a:cubicBezTo>
                <a:cubicBezTo>
                  <a:pt x="49" y="275"/>
                  <a:pt x="49" y="275"/>
                  <a:pt x="49" y="275"/>
                </a:cubicBezTo>
                <a:cubicBezTo>
                  <a:pt x="67" y="272"/>
                  <a:pt x="67" y="272"/>
                  <a:pt x="67" y="272"/>
                </a:cubicBezTo>
                <a:cubicBezTo>
                  <a:pt x="67" y="217"/>
                  <a:pt x="67" y="217"/>
                  <a:pt x="67" y="217"/>
                </a:cubicBezTo>
                <a:cubicBezTo>
                  <a:pt x="67" y="209"/>
                  <a:pt x="73" y="203"/>
                  <a:pt x="81" y="203"/>
                </a:cubicBezTo>
                <a:cubicBezTo>
                  <a:pt x="180" y="203"/>
                  <a:pt x="180" y="203"/>
                  <a:pt x="180" y="203"/>
                </a:cubicBezTo>
                <a:cubicBezTo>
                  <a:pt x="185" y="189"/>
                  <a:pt x="185" y="189"/>
                  <a:pt x="185" y="189"/>
                </a:cubicBezTo>
                <a:lnTo>
                  <a:pt x="170" y="154"/>
                </a:lnTo>
                <a:close/>
                <a:moveTo>
                  <a:pt x="375" y="293"/>
                </a:moveTo>
                <a:cubicBezTo>
                  <a:pt x="361" y="262"/>
                  <a:pt x="346" y="228"/>
                  <a:pt x="332" y="199"/>
                </a:cubicBezTo>
                <a:cubicBezTo>
                  <a:pt x="318" y="169"/>
                  <a:pt x="301" y="154"/>
                  <a:pt x="263" y="154"/>
                </a:cubicBezTo>
                <a:cubicBezTo>
                  <a:pt x="216" y="154"/>
                  <a:pt x="216" y="154"/>
                  <a:pt x="216" y="154"/>
                </a:cubicBezTo>
                <a:cubicBezTo>
                  <a:pt x="201" y="189"/>
                  <a:pt x="201" y="189"/>
                  <a:pt x="201" y="189"/>
                </a:cubicBezTo>
                <a:cubicBezTo>
                  <a:pt x="206" y="203"/>
                  <a:pt x="206" y="203"/>
                  <a:pt x="206" y="203"/>
                </a:cubicBezTo>
                <a:cubicBezTo>
                  <a:pt x="304" y="203"/>
                  <a:pt x="304" y="203"/>
                  <a:pt x="304" y="203"/>
                </a:cubicBezTo>
                <a:cubicBezTo>
                  <a:pt x="312" y="203"/>
                  <a:pt x="319" y="209"/>
                  <a:pt x="319" y="217"/>
                </a:cubicBezTo>
                <a:cubicBezTo>
                  <a:pt x="319" y="272"/>
                  <a:pt x="319" y="272"/>
                  <a:pt x="319" y="272"/>
                </a:cubicBezTo>
                <a:cubicBezTo>
                  <a:pt x="337" y="275"/>
                  <a:pt x="337" y="275"/>
                  <a:pt x="337" y="275"/>
                </a:cubicBezTo>
                <a:cubicBezTo>
                  <a:pt x="336" y="283"/>
                  <a:pt x="336" y="283"/>
                  <a:pt x="336" y="283"/>
                </a:cubicBezTo>
                <a:cubicBezTo>
                  <a:pt x="319" y="280"/>
                  <a:pt x="319" y="280"/>
                  <a:pt x="319" y="280"/>
                </a:cubicBezTo>
                <a:cubicBezTo>
                  <a:pt x="319" y="333"/>
                  <a:pt x="319" y="333"/>
                  <a:pt x="319" y="333"/>
                </a:cubicBezTo>
                <a:cubicBezTo>
                  <a:pt x="319" y="334"/>
                  <a:pt x="319" y="335"/>
                  <a:pt x="319" y="336"/>
                </a:cubicBezTo>
                <a:cubicBezTo>
                  <a:pt x="325" y="337"/>
                  <a:pt x="333" y="338"/>
                  <a:pt x="340" y="339"/>
                </a:cubicBezTo>
                <a:cubicBezTo>
                  <a:pt x="365" y="343"/>
                  <a:pt x="385" y="317"/>
                  <a:pt x="375" y="29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ja-JP" altLang="en-US"/>
          </a:p>
        </p:txBody>
      </p:sp>
      <p:pic>
        <p:nvPicPr>
          <p:cNvPr id="55" name="図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114" y="2683505"/>
            <a:ext cx="437019" cy="402062"/>
          </a:xfrm>
          <a:prstGeom prst="rect">
            <a:avLst/>
          </a:prstGeom>
        </p:spPr>
      </p:pic>
      <p:pic>
        <p:nvPicPr>
          <p:cNvPr id="56" name="図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582" y="3300380"/>
            <a:ext cx="437019" cy="402062"/>
          </a:xfrm>
          <a:prstGeom prst="rect">
            <a:avLst/>
          </a:prstGeom>
        </p:spPr>
      </p:pic>
      <p:sp>
        <p:nvSpPr>
          <p:cNvPr id="57" name="角丸四角形吹き出し 56"/>
          <p:cNvSpPr/>
          <p:nvPr/>
        </p:nvSpPr>
        <p:spPr>
          <a:xfrm>
            <a:off x="6186029" y="4528678"/>
            <a:ext cx="1653233" cy="405460"/>
          </a:xfrm>
          <a:prstGeom prst="wedgeRoundRectCallout">
            <a:avLst>
              <a:gd name="adj1" fmla="val -78782"/>
              <a:gd name="adj2" fmla="val -18371"/>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ログイン後の画面が表示される</a:t>
            </a:r>
          </a:p>
        </p:txBody>
      </p:sp>
      <p:sp>
        <p:nvSpPr>
          <p:cNvPr id="5" name="テキスト ボックス 4">
            <a:extLst>
              <a:ext uri="{FF2B5EF4-FFF2-40B4-BE49-F238E27FC236}">
                <a16:creationId xmlns:a16="http://schemas.microsoft.com/office/drawing/2014/main" id="{774B6721-0E8C-EA86-808E-87C5F76B437F}"/>
              </a:ext>
            </a:extLst>
          </p:cNvPr>
          <p:cNvSpPr txBox="1"/>
          <p:nvPr/>
        </p:nvSpPr>
        <p:spPr>
          <a:xfrm>
            <a:off x="5017423" y="4993621"/>
            <a:ext cx="4828256" cy="200055"/>
          </a:xfrm>
          <a:prstGeom prst="rect">
            <a:avLst/>
          </a:prstGeom>
          <a:noFill/>
        </p:spPr>
        <p:txBody>
          <a:bodyPr wrap="square" rtlCol="0">
            <a:spAutoFit/>
          </a:bodyPr>
          <a:lstStyle/>
          <a:p>
            <a:r>
              <a:rPr kumimoji="1" lang="en-US" altLang="ja-JP" sz="700" dirty="0"/>
              <a:t>※</a:t>
            </a:r>
            <a:r>
              <a:rPr kumimoji="0" lang="en-US" altLang="ja-JP" sz="700" kern="0" dirty="0">
                <a:solidFill>
                  <a:schemeClr val="tx1">
                    <a:lumMod val="75000"/>
                    <a:lumOff val="25000"/>
                  </a:schemeClr>
                </a:solidFill>
              </a:rPr>
              <a:t>NX</a:t>
            </a:r>
            <a:r>
              <a:rPr kumimoji="0" lang="en-US" altLang="ja-JP" sz="700" b="0" i="0" u="none" strike="noStrike" kern="0" cap="none" spc="0" normalizeH="0" baseline="0" noProof="0" dirty="0">
                <a:ln>
                  <a:noFill/>
                </a:ln>
                <a:solidFill>
                  <a:schemeClr val="tx1">
                    <a:lumMod val="75000"/>
                    <a:lumOff val="25000"/>
                  </a:schemeClr>
                </a:solidFill>
                <a:effectLst/>
                <a:uLnTx/>
                <a:uFillTx/>
              </a:rPr>
              <a:t> Cloud</a:t>
            </a:r>
            <a:r>
              <a:rPr kumimoji="0" lang="ja-JP" altLang="en-US" sz="700" b="0" i="0" u="none" strike="noStrike" kern="0" cap="none" spc="0" normalizeH="0" baseline="0" noProof="0" dirty="0">
                <a:ln>
                  <a:noFill/>
                </a:ln>
                <a:solidFill>
                  <a:schemeClr val="tx1">
                    <a:lumMod val="75000"/>
                    <a:lumOff val="25000"/>
                  </a:schemeClr>
                </a:solidFill>
                <a:effectLst/>
                <a:uLnTx/>
                <a:uFillTx/>
              </a:rPr>
              <a:t>では「シングルサインオン</a:t>
            </a:r>
            <a:r>
              <a:rPr kumimoji="0" lang="en-US" altLang="ja-JP" sz="700" b="0" i="0" u="none" strike="noStrike" kern="0" cap="none" spc="0" normalizeH="0" baseline="0" noProof="0" dirty="0">
                <a:ln>
                  <a:noFill/>
                </a:ln>
                <a:solidFill>
                  <a:schemeClr val="tx1">
                    <a:lumMod val="75000"/>
                    <a:lumOff val="25000"/>
                  </a:schemeClr>
                </a:solidFill>
                <a:effectLst/>
                <a:uLnTx/>
                <a:uFillTx/>
              </a:rPr>
              <a:t>(</a:t>
            </a:r>
            <a:r>
              <a:rPr lang="en-US" altLang="ja-JP" sz="700" dirty="0"/>
              <a:t>Microsoft Entra ID</a:t>
            </a:r>
            <a:r>
              <a:rPr kumimoji="0" lang="en-US" altLang="ja-JP" sz="700" b="0" i="0" u="none" strike="noStrike" kern="0" cap="none" spc="0" normalizeH="0" baseline="0" noProof="0" dirty="0">
                <a:ln>
                  <a:noFill/>
                </a:ln>
                <a:solidFill>
                  <a:schemeClr val="tx1">
                    <a:lumMod val="75000"/>
                    <a:lumOff val="25000"/>
                  </a:schemeClr>
                </a:solidFill>
                <a:effectLst/>
                <a:uLnTx/>
                <a:uFillTx/>
              </a:rPr>
              <a:t>)</a:t>
            </a:r>
            <a:r>
              <a:rPr kumimoji="0" lang="ja-JP" altLang="en-US" sz="700" b="0" i="0" u="none" strike="noStrike" kern="0" cap="none" spc="0" normalizeH="0" baseline="0" noProof="0" dirty="0">
                <a:ln>
                  <a:noFill/>
                </a:ln>
                <a:solidFill>
                  <a:schemeClr val="tx1">
                    <a:lumMod val="75000"/>
                    <a:lumOff val="25000"/>
                  </a:schemeClr>
                </a:solidFill>
                <a:effectLst/>
                <a:uLnTx/>
                <a:uFillTx/>
              </a:rPr>
              <a:t> 」機能は利用できません</a:t>
            </a:r>
            <a:endParaRPr kumimoji="0" lang="en-US" altLang="ja-JP" sz="700" b="0" i="0" u="none" strike="noStrike" kern="0" cap="none" spc="0" normalizeH="0" baseline="0" noProof="0" dirty="0">
              <a:ln>
                <a:noFill/>
              </a:ln>
              <a:solidFill>
                <a:schemeClr val="tx1">
                  <a:lumMod val="75000"/>
                  <a:lumOff val="25000"/>
                </a:schemeClr>
              </a:solidFill>
              <a:effectLst/>
              <a:uLnTx/>
              <a:uFillTx/>
            </a:endParaRPr>
          </a:p>
        </p:txBody>
      </p:sp>
    </p:spTree>
    <p:extLst>
      <p:ext uri="{BB962C8B-B14F-4D97-AF65-F5344CB8AC3E}">
        <p14:creationId xmlns:p14="http://schemas.microsoft.com/office/powerpoint/2010/main" val="4285321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13</a:t>
            </a:fld>
            <a:endParaRPr lang="ja-JP" altLang="en-US"/>
          </a:p>
        </p:txBody>
      </p:sp>
      <p:sp>
        <p:nvSpPr>
          <p:cNvPr id="7" name="タイトル 6"/>
          <p:cNvSpPr>
            <a:spLocks noGrp="1"/>
          </p:cNvSpPr>
          <p:nvPr>
            <p:ph type="title"/>
          </p:nvPr>
        </p:nvSpPr>
        <p:spPr/>
        <p:txBody>
          <a:bodyPr/>
          <a:lstStyle/>
          <a:p>
            <a:r>
              <a:rPr lang="en-US" altLang="ja-JP" dirty="0"/>
              <a:t>No.3</a:t>
            </a:r>
            <a:br>
              <a:rPr lang="en-US" altLang="ja-JP" sz="1800" dirty="0"/>
            </a:br>
            <a:r>
              <a:rPr lang="ja-JP" altLang="en-US" sz="1800" dirty="0"/>
              <a:t>共通</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4173"/>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dirty="0">
                <a:solidFill>
                  <a:sysClr val="windowText" lastClr="000000">
                    <a:lumMod val="75000"/>
                    <a:lumOff val="25000"/>
                  </a:sysClr>
                </a:solidFill>
              </a:rPr>
              <a:t>ユーザ単位にメニューロール設定が行える</a:t>
            </a:r>
            <a:r>
              <a:rPr kumimoji="0" lang="en-US" altLang="ja-JP" sz="1400" kern="0" dirty="0">
                <a:solidFill>
                  <a:sysClr val="windowText" lastClr="000000">
                    <a:lumMod val="75000"/>
                    <a:lumOff val="25000"/>
                  </a:sysClr>
                </a:solidFill>
              </a:rPr>
              <a:t>/</a:t>
            </a:r>
            <a:r>
              <a:rPr kumimoji="0" lang="ja-JP" altLang="en-US" sz="1400" kern="0" dirty="0">
                <a:solidFill>
                  <a:sysClr val="windowText" lastClr="000000">
                    <a:lumMod val="75000"/>
                    <a:lumOff val="25000"/>
                  </a:sysClr>
                </a:solidFill>
              </a:rPr>
              <a:t>よく使うメニューを自由に設定できる</a:t>
            </a:r>
          </a:p>
        </p:txBody>
      </p:sp>
      <p:sp>
        <p:nvSpPr>
          <p:cNvPr id="11" name="テキスト ボックス 10"/>
          <p:cNvSpPr txBox="1"/>
          <p:nvPr/>
        </p:nvSpPr>
        <p:spPr>
          <a:xfrm>
            <a:off x="251520" y="1889415"/>
            <a:ext cx="8892480" cy="861774"/>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rPr>
              <a:t>弊社対応：</a:t>
            </a:r>
            <a:r>
              <a:rPr kumimoji="0" lang="ja-JP" altLang="en-US" sz="1400" kern="0" dirty="0">
                <a:solidFill>
                  <a:sysClr val="windowText" lastClr="000000">
                    <a:lumMod val="75000"/>
                    <a:lumOff val="25000"/>
                  </a:sysClr>
                </a:solidFill>
              </a:rPr>
              <a:t>○</a:t>
            </a:r>
            <a:endParaRPr kumimoji="0" lang="en-US" altLang="ja-JP" sz="1400" kern="0" dirty="0">
              <a:solidFill>
                <a:sysClr val="windowText" lastClr="000000">
                  <a:lumMod val="75000"/>
                  <a:lumOff val="25000"/>
                </a:sysClr>
              </a:solidFill>
            </a:endParaRPr>
          </a:p>
          <a:p>
            <a:pPr lvl="0">
              <a:spcBef>
                <a:spcPct val="0"/>
              </a:spcBef>
              <a:defRPr/>
            </a:pPr>
            <a:r>
              <a:rPr kumimoji="0" lang="ja-JP" altLang="en-US" sz="1400" kern="0" dirty="0">
                <a:solidFill>
                  <a:sysClr val="windowText" lastClr="000000">
                    <a:lumMod val="75000"/>
                    <a:lumOff val="25000"/>
                  </a:sysClr>
                </a:solidFill>
              </a:rPr>
              <a:t>ユーザグループ単位で利用できるメニューロールの権限設定が可能です</a:t>
            </a:r>
            <a:endParaRPr kumimoji="0" lang="en-US" altLang="ja-JP" sz="1400" kern="0" dirty="0">
              <a:solidFill>
                <a:sysClr val="windowText" lastClr="000000">
                  <a:lumMod val="75000"/>
                  <a:lumOff val="25000"/>
                </a:sysClr>
              </a:solidFill>
            </a:endParaRPr>
          </a:p>
          <a:p>
            <a:pPr lvl="0">
              <a:spcBef>
                <a:spcPct val="0"/>
              </a:spcBef>
              <a:defRPr/>
            </a:pPr>
            <a:r>
              <a:rPr kumimoji="0" lang="ja-JP" altLang="en-US" sz="1400" kern="0" dirty="0">
                <a:solidFill>
                  <a:sysClr val="windowText" lastClr="000000">
                    <a:lumMod val="75000"/>
                    <a:lumOff val="25000"/>
                  </a:sysClr>
                </a:solidFill>
              </a:rPr>
              <a:t>グループ毎にロールを設定する仕組みなので人事異動、組織変更の際もスムーズに変更できます</a:t>
            </a:r>
            <a:endParaRPr kumimoji="0" lang="en-US" altLang="ja-JP" sz="1400" kern="0" dirty="0">
              <a:solidFill>
                <a:sysClr val="windowText" lastClr="000000">
                  <a:lumMod val="75000"/>
                  <a:lumOff val="25000"/>
                </a:sysClr>
              </a:solidFill>
            </a:endParaRPr>
          </a:p>
          <a:p>
            <a:pPr lvl="0">
              <a:spcBef>
                <a:spcPct val="0"/>
              </a:spcBef>
              <a:defRPr/>
            </a:pPr>
            <a:r>
              <a:rPr kumimoji="0" lang="ja-JP" altLang="en-US" sz="1400" kern="0" dirty="0">
                <a:solidFill>
                  <a:sysClr val="windowText" lastClr="000000">
                    <a:lumMod val="75000"/>
                    <a:lumOff val="25000"/>
                  </a:sysClr>
                </a:solidFill>
              </a:rPr>
              <a:t>マイメニューはユーザー</a:t>
            </a:r>
            <a:r>
              <a:rPr kumimoji="0" lang="en-US" altLang="ja-JP" sz="1400" kern="0" dirty="0">
                <a:solidFill>
                  <a:sysClr val="windowText" lastClr="000000">
                    <a:lumMod val="75000"/>
                    <a:lumOff val="25000"/>
                  </a:sysClr>
                </a:solidFill>
              </a:rPr>
              <a:t>ID </a:t>
            </a:r>
            <a:r>
              <a:rPr kumimoji="0" lang="ja-JP" altLang="en-US" sz="1400" kern="0" dirty="0">
                <a:solidFill>
                  <a:sysClr val="windowText" lastClr="000000">
                    <a:lumMod val="75000"/>
                    <a:lumOff val="25000"/>
                  </a:sysClr>
                </a:solidFill>
              </a:rPr>
              <a:t>単位に設定でき、マイメニューの情報は他ユーザーへの共有も可能です</a:t>
            </a:r>
          </a:p>
        </p:txBody>
      </p:sp>
      <p:sp>
        <p:nvSpPr>
          <p:cNvPr id="17" name="AutoShape 5"/>
          <p:cNvSpPr>
            <a:spLocks noChangeArrowheads="1"/>
          </p:cNvSpPr>
          <p:nvPr/>
        </p:nvSpPr>
        <p:spPr bwMode="gray">
          <a:xfrm>
            <a:off x="288484" y="2746831"/>
            <a:ext cx="8640000" cy="2196000"/>
          </a:xfrm>
          <a:prstGeom prst="roundRect">
            <a:avLst>
              <a:gd name="adj" fmla="val 6056"/>
            </a:avLst>
          </a:prstGeom>
          <a:noFill/>
          <a:ln w="25400" cap="flat" cmpd="sng" algn="ctr">
            <a:solidFill>
              <a:srgbClr val="FFFFFF">
                <a:shade val="50000"/>
              </a:srgbClr>
            </a:solidFill>
            <a:prstDash val="solid"/>
            <a:headEnd/>
            <a:tailEnd/>
          </a:ln>
          <a:effectLst/>
        </p:spPr>
        <p:txBody>
          <a:bodyPr wrap="none" anchor="t" anchorCtr="0"/>
          <a:lstStyle/>
          <a:p>
            <a:pPr>
              <a:buClr>
                <a:srgbClr val="0065AE"/>
              </a:buClr>
              <a:buSzPct val="80000"/>
              <a:buFont typeface="Wingdings" pitchFamily="2" charset="2"/>
              <a:buNone/>
              <a:defRPr/>
            </a:pPr>
            <a:endParaRPr kumimoji="0" lang="en-US" altLang="ja-JP" sz="1200" kern="0">
              <a:solidFill>
                <a:sysClr val="windowText" lastClr="000000">
                  <a:lumMod val="65000"/>
                  <a:lumOff val="35000"/>
                </a:sysClr>
              </a:solidFill>
              <a:cs typeface="メイリオ" pitchFamily="50" charset="-128"/>
            </a:endParaRPr>
          </a:p>
        </p:txBody>
      </p:sp>
      <p:cxnSp>
        <p:nvCxnSpPr>
          <p:cNvPr id="18" name="直線コネクタ 17"/>
          <p:cNvCxnSpPr/>
          <p:nvPr/>
        </p:nvCxnSpPr>
        <p:spPr>
          <a:xfrm>
            <a:off x="3276336" y="2989455"/>
            <a:ext cx="0" cy="423684"/>
          </a:xfrm>
          <a:prstGeom prst="line">
            <a:avLst/>
          </a:prstGeom>
          <a:noFill/>
          <a:ln w="9525" cap="flat" cmpd="sng" algn="ctr">
            <a:solidFill>
              <a:srgbClr val="0065AE">
                <a:shade val="95000"/>
                <a:satMod val="105000"/>
              </a:srgbClr>
            </a:solidFill>
            <a:prstDash val="solid"/>
          </a:ln>
          <a:effectLst/>
        </p:spPr>
      </p:cxnSp>
      <p:cxnSp>
        <p:nvCxnSpPr>
          <p:cNvPr id="19" name="直線コネクタ 18"/>
          <p:cNvCxnSpPr/>
          <p:nvPr/>
        </p:nvCxnSpPr>
        <p:spPr>
          <a:xfrm>
            <a:off x="3168324" y="2992207"/>
            <a:ext cx="279854" cy="0"/>
          </a:xfrm>
          <a:prstGeom prst="line">
            <a:avLst/>
          </a:prstGeom>
          <a:noFill/>
          <a:ln w="9525" cap="flat" cmpd="sng" algn="ctr">
            <a:solidFill>
              <a:srgbClr val="0065AE">
                <a:shade val="95000"/>
                <a:satMod val="105000"/>
              </a:srgbClr>
            </a:solidFill>
            <a:prstDash val="solid"/>
          </a:ln>
          <a:effectLst/>
        </p:spPr>
      </p:cxnSp>
      <p:cxnSp>
        <p:nvCxnSpPr>
          <p:cNvPr id="20" name="直線コネクタ 19"/>
          <p:cNvCxnSpPr/>
          <p:nvPr/>
        </p:nvCxnSpPr>
        <p:spPr>
          <a:xfrm flipV="1">
            <a:off x="3276336" y="3460858"/>
            <a:ext cx="279854" cy="770"/>
          </a:xfrm>
          <a:prstGeom prst="line">
            <a:avLst/>
          </a:prstGeom>
          <a:noFill/>
          <a:ln w="9525" cap="flat" cmpd="sng" algn="ctr">
            <a:solidFill>
              <a:srgbClr val="0065AE">
                <a:shade val="95000"/>
                <a:satMod val="105000"/>
              </a:srgbClr>
            </a:solidFill>
            <a:prstDash val="solid"/>
          </a:ln>
          <a:effectLst/>
        </p:spPr>
      </p:cxnSp>
      <p:cxnSp>
        <p:nvCxnSpPr>
          <p:cNvPr id="21" name="直線コネクタ 20"/>
          <p:cNvCxnSpPr/>
          <p:nvPr/>
        </p:nvCxnSpPr>
        <p:spPr>
          <a:xfrm>
            <a:off x="5867693" y="3037871"/>
            <a:ext cx="0" cy="990349"/>
          </a:xfrm>
          <a:prstGeom prst="line">
            <a:avLst/>
          </a:prstGeom>
          <a:noFill/>
          <a:ln w="9525" cap="flat" cmpd="sng" algn="ctr">
            <a:solidFill>
              <a:srgbClr val="0065AE">
                <a:shade val="95000"/>
                <a:satMod val="105000"/>
              </a:srgbClr>
            </a:solidFill>
            <a:prstDash val="solid"/>
          </a:ln>
          <a:effectLst/>
        </p:spPr>
      </p:cxnSp>
      <p:cxnSp>
        <p:nvCxnSpPr>
          <p:cNvPr id="22" name="直線コネクタ 21"/>
          <p:cNvCxnSpPr/>
          <p:nvPr/>
        </p:nvCxnSpPr>
        <p:spPr>
          <a:xfrm>
            <a:off x="5587839" y="3474670"/>
            <a:ext cx="279854" cy="0"/>
          </a:xfrm>
          <a:prstGeom prst="line">
            <a:avLst/>
          </a:prstGeom>
          <a:noFill/>
          <a:ln w="9525" cap="flat" cmpd="sng" algn="ctr">
            <a:solidFill>
              <a:srgbClr val="0065AE">
                <a:shade val="95000"/>
                <a:satMod val="105000"/>
              </a:srgbClr>
            </a:solidFill>
            <a:prstDash val="solid"/>
          </a:ln>
          <a:effectLst/>
        </p:spPr>
      </p:cxnSp>
      <p:cxnSp>
        <p:nvCxnSpPr>
          <p:cNvPr id="23" name="直線コネクタ 22"/>
          <p:cNvCxnSpPr/>
          <p:nvPr/>
        </p:nvCxnSpPr>
        <p:spPr>
          <a:xfrm>
            <a:off x="5868144" y="3039450"/>
            <a:ext cx="504056" cy="0"/>
          </a:xfrm>
          <a:prstGeom prst="line">
            <a:avLst/>
          </a:prstGeom>
          <a:noFill/>
          <a:ln w="9525" cap="flat" cmpd="sng" algn="ctr">
            <a:solidFill>
              <a:srgbClr val="0065AE">
                <a:shade val="95000"/>
                <a:satMod val="105000"/>
              </a:srgbClr>
            </a:solidFill>
            <a:prstDash val="solid"/>
          </a:ln>
          <a:effectLst/>
        </p:spPr>
      </p:cxnSp>
      <p:cxnSp>
        <p:nvCxnSpPr>
          <p:cNvPr id="24" name="直線コネクタ 23"/>
          <p:cNvCxnSpPr/>
          <p:nvPr/>
        </p:nvCxnSpPr>
        <p:spPr>
          <a:xfrm>
            <a:off x="5867693" y="3731675"/>
            <a:ext cx="314836" cy="0"/>
          </a:xfrm>
          <a:prstGeom prst="line">
            <a:avLst/>
          </a:prstGeom>
          <a:noFill/>
          <a:ln w="9525" cap="flat" cmpd="sng" algn="ctr">
            <a:solidFill>
              <a:srgbClr val="0065AE">
                <a:shade val="95000"/>
                <a:satMod val="105000"/>
              </a:srgbClr>
            </a:solidFill>
            <a:prstDash val="solid"/>
          </a:ln>
          <a:effectLst/>
        </p:spPr>
      </p:cxnSp>
      <p:sp>
        <p:nvSpPr>
          <p:cNvPr id="25" name="AutoShape 1374"/>
          <p:cNvSpPr>
            <a:spLocks noChangeArrowheads="1"/>
          </p:cNvSpPr>
          <p:nvPr/>
        </p:nvSpPr>
        <p:spPr bwMode="auto">
          <a:xfrm>
            <a:off x="6191729" y="3906718"/>
            <a:ext cx="2448723" cy="250697"/>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square" lIns="36000" tIns="36000" rIns="36000" bIns="36000" anchor="ctr">
            <a:spAutoFit/>
          </a:bodyPr>
          <a:lstStyle/>
          <a:p>
            <a:pPr>
              <a:spcBef>
                <a:spcPct val="50000"/>
              </a:spcBef>
              <a:defRPr/>
            </a:pPr>
            <a:r>
              <a:rPr kumimoji="0" lang="ja-JP" altLang="en-US" sz="1000" b="1" kern="0">
                <a:solidFill>
                  <a:srgbClr val="FFFFFF"/>
                </a:solidFill>
                <a:cs typeface="メイリオ" pitchFamily="50" charset="-128"/>
              </a:rPr>
              <a:t>業務権限ロール：営業部門用</a:t>
            </a:r>
          </a:p>
        </p:txBody>
      </p:sp>
      <p:sp>
        <p:nvSpPr>
          <p:cNvPr id="26" name="AutoShape 1374"/>
          <p:cNvSpPr>
            <a:spLocks noChangeArrowheads="1"/>
          </p:cNvSpPr>
          <p:nvPr/>
        </p:nvSpPr>
        <p:spPr bwMode="auto">
          <a:xfrm>
            <a:off x="6191729" y="2934610"/>
            <a:ext cx="2448723" cy="250697"/>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square" lIns="36000" tIns="36000" rIns="36000" bIns="36000" anchor="ctr">
            <a:spAutoFit/>
          </a:bodyPr>
          <a:lstStyle/>
          <a:p>
            <a:pPr>
              <a:spcBef>
                <a:spcPct val="50000"/>
              </a:spcBef>
              <a:defRPr/>
            </a:pPr>
            <a:r>
              <a:rPr kumimoji="0" lang="ja-JP" altLang="en-US" sz="1000" b="1" kern="0">
                <a:solidFill>
                  <a:srgbClr val="FFFFFF"/>
                </a:solidFill>
                <a:cs typeface="メイリオ" pitchFamily="50" charset="-128"/>
              </a:rPr>
              <a:t>科目セキュリティロール：入力不可</a:t>
            </a:r>
          </a:p>
        </p:txBody>
      </p:sp>
      <p:sp>
        <p:nvSpPr>
          <p:cNvPr id="27" name="AutoShape 1374"/>
          <p:cNvSpPr>
            <a:spLocks noChangeArrowheads="1"/>
          </p:cNvSpPr>
          <p:nvPr/>
        </p:nvSpPr>
        <p:spPr bwMode="auto">
          <a:xfrm>
            <a:off x="6191729" y="3258646"/>
            <a:ext cx="2448723" cy="250697"/>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square" lIns="36000" tIns="36000" rIns="36000" bIns="36000" anchor="ctr">
            <a:spAutoFit/>
          </a:bodyPr>
          <a:lstStyle/>
          <a:p>
            <a:pPr>
              <a:spcBef>
                <a:spcPct val="50000"/>
              </a:spcBef>
              <a:defRPr/>
            </a:pPr>
            <a:r>
              <a:rPr kumimoji="0" lang="ja-JP" altLang="en-US" sz="1000" b="1" kern="0">
                <a:solidFill>
                  <a:srgbClr val="FFFFFF"/>
                </a:solidFill>
                <a:cs typeface="メイリオ" pitchFamily="50" charset="-128"/>
              </a:rPr>
              <a:t>部門セキュリティロール：東京営業</a:t>
            </a:r>
          </a:p>
        </p:txBody>
      </p:sp>
      <p:sp>
        <p:nvSpPr>
          <p:cNvPr id="28" name="AutoShape 1374"/>
          <p:cNvSpPr>
            <a:spLocks noChangeArrowheads="1"/>
          </p:cNvSpPr>
          <p:nvPr/>
        </p:nvSpPr>
        <p:spPr bwMode="auto">
          <a:xfrm>
            <a:off x="6191729" y="3582682"/>
            <a:ext cx="2448723" cy="250697"/>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square" lIns="36000" tIns="36000" rIns="36000" bIns="36000" anchor="ctr">
            <a:spAutoFit/>
          </a:bodyPr>
          <a:lstStyle/>
          <a:p>
            <a:pPr>
              <a:spcBef>
                <a:spcPct val="50000"/>
              </a:spcBef>
              <a:defRPr/>
            </a:pPr>
            <a:r>
              <a:rPr kumimoji="0" lang="ja-JP" altLang="en-US" sz="1000" b="1" kern="0">
                <a:solidFill>
                  <a:srgbClr val="FFFFFF"/>
                </a:solidFill>
                <a:cs typeface="メイリオ" pitchFamily="50" charset="-128"/>
              </a:rPr>
              <a:t>取引先セキュリティロール：入力不可</a:t>
            </a:r>
          </a:p>
        </p:txBody>
      </p:sp>
      <p:sp>
        <p:nvSpPr>
          <p:cNvPr id="29" name="角丸四角形 28"/>
          <p:cNvSpPr/>
          <p:nvPr/>
        </p:nvSpPr>
        <p:spPr>
          <a:xfrm>
            <a:off x="795288" y="3662228"/>
            <a:ext cx="4909093" cy="1214069"/>
          </a:xfrm>
          <a:prstGeom prst="roundRect">
            <a:avLst/>
          </a:prstGeom>
          <a:solidFill>
            <a:sysClr val="window" lastClr="FFFFFF"/>
          </a:solidFill>
          <a:ln w="25400" cap="flat" cmpd="sng" algn="ctr">
            <a:solidFill>
              <a:schemeClr val="accent5">
                <a:lumMod val="75000"/>
              </a:schemeClr>
            </a:solidFill>
            <a:prstDash val="solid"/>
          </a:ln>
          <a:effectLst/>
        </p:spPr>
        <p:txBody>
          <a:bodyPr rtlCol="0" anchor="ctr"/>
          <a:lstStyle/>
          <a:p>
            <a:pPr>
              <a:defRPr/>
            </a:pPr>
            <a:r>
              <a:rPr lang="ja-JP" altLang="en-US" sz="1200" b="1" kern="0" dirty="0">
                <a:solidFill>
                  <a:schemeClr val="accent5"/>
                </a:solidFill>
                <a:cs typeface="メイリオ" pitchFamily="50" charset="-128"/>
              </a:rPr>
              <a:t>■</a:t>
            </a:r>
            <a:r>
              <a:rPr kumimoji="0" lang="ja-JP" altLang="en-US" sz="1200" b="1" kern="0" dirty="0">
                <a:solidFill>
                  <a:sysClr val="windowText" lastClr="000000">
                    <a:lumMod val="65000"/>
                    <a:lumOff val="35000"/>
                  </a:sysClr>
                </a:solidFill>
                <a:cs typeface="メイリオ" pitchFamily="50" charset="-128"/>
              </a:rPr>
              <a:t>権限設定</a:t>
            </a:r>
            <a:endParaRPr lang="en-US" altLang="ja-JP" sz="1200" b="1" kern="0" dirty="0">
              <a:solidFill>
                <a:sysClr val="windowText" lastClr="000000">
                  <a:lumMod val="65000"/>
                  <a:lumOff val="35000"/>
                </a:sysClr>
              </a:solidFill>
              <a:cs typeface="メイリオ" pitchFamily="50" charset="-128"/>
            </a:endParaRPr>
          </a:p>
          <a:p>
            <a:pPr>
              <a:defRPr/>
            </a:pPr>
            <a:r>
              <a:rPr kumimoji="0" lang="ja-JP" altLang="en-US" sz="1200" b="1" kern="0" dirty="0">
                <a:solidFill>
                  <a:sysClr val="windowText" lastClr="000000">
                    <a:lumMod val="65000"/>
                    <a:lumOff val="35000"/>
                  </a:sysClr>
                </a:solidFill>
                <a:cs typeface="メイリオ" pitchFamily="50" charset="-128"/>
              </a:rPr>
              <a:t>　ユーザーグループ単位で入力可能科目、閲覧可能メニューを設定</a:t>
            </a:r>
            <a:endParaRPr lang="en-US" altLang="ja-JP" sz="1200" b="1" kern="0" dirty="0">
              <a:solidFill>
                <a:sysClr val="windowText" lastClr="000000">
                  <a:lumMod val="50000"/>
                  <a:lumOff val="50000"/>
                </a:sysClr>
              </a:solidFill>
              <a:cs typeface="メイリオ" pitchFamily="50" charset="-128"/>
            </a:endParaRPr>
          </a:p>
          <a:p>
            <a:pPr>
              <a:defRPr/>
            </a:pPr>
            <a:r>
              <a:rPr lang="ja-JP" altLang="en-US" sz="1200" b="1" kern="0" dirty="0">
                <a:solidFill>
                  <a:schemeClr val="accent5"/>
                </a:solidFill>
                <a:cs typeface="メイリオ" pitchFamily="50" charset="-128"/>
              </a:rPr>
              <a:t>■</a:t>
            </a:r>
            <a:r>
              <a:rPr lang="ja-JP" altLang="en-US" sz="1200" b="1" kern="0" dirty="0">
                <a:solidFill>
                  <a:sysClr val="windowText" lastClr="000000">
                    <a:lumMod val="65000"/>
                    <a:lumOff val="35000"/>
                  </a:sysClr>
                </a:solidFill>
                <a:cs typeface="メイリオ" pitchFamily="50" charset="-128"/>
              </a:rPr>
              <a:t>マイメニュー機能</a:t>
            </a:r>
            <a:endParaRPr lang="en-US" altLang="ja-JP" sz="1200" b="1" kern="0" dirty="0">
              <a:solidFill>
                <a:sysClr val="windowText" lastClr="000000">
                  <a:lumMod val="65000"/>
                  <a:lumOff val="35000"/>
                </a:sysClr>
              </a:solidFill>
              <a:cs typeface="メイリオ" pitchFamily="50" charset="-128"/>
            </a:endParaRPr>
          </a:p>
          <a:p>
            <a:pPr>
              <a:defRPr/>
            </a:pPr>
            <a:r>
              <a:rPr lang="ja-JP" altLang="en-US" sz="1200" b="1" kern="0" dirty="0">
                <a:solidFill>
                  <a:sysClr val="windowText" lastClr="000000">
                    <a:lumMod val="65000"/>
                    <a:lumOff val="35000"/>
                  </a:sysClr>
                </a:solidFill>
                <a:cs typeface="メイリオ" pitchFamily="50" charset="-128"/>
              </a:rPr>
              <a:t>　</a:t>
            </a:r>
            <a:r>
              <a:rPr lang="en-US" altLang="ja-JP" sz="1200" b="1" kern="0" dirty="0">
                <a:solidFill>
                  <a:sysClr val="windowText" lastClr="000000">
                    <a:lumMod val="65000"/>
                    <a:lumOff val="35000"/>
                  </a:sysClr>
                </a:solidFill>
                <a:cs typeface="メイリオ" pitchFamily="50" charset="-128"/>
              </a:rPr>
              <a:t>NX</a:t>
            </a:r>
            <a:r>
              <a:rPr lang="ja-JP" altLang="en-US" sz="1200" b="1" kern="0" dirty="0">
                <a:solidFill>
                  <a:sysClr val="windowText" lastClr="000000">
                    <a:lumMod val="65000"/>
                    <a:lumOff val="35000"/>
                  </a:sysClr>
                </a:solidFill>
                <a:cs typeface="メイリオ" pitchFamily="50" charset="-128"/>
              </a:rPr>
              <a:t>メイン画面に、オリジナルのメニュー一覧を作成でき、</a:t>
            </a:r>
            <a:endParaRPr lang="en-US" altLang="ja-JP" sz="1200" b="1" kern="0" dirty="0">
              <a:solidFill>
                <a:sysClr val="windowText" lastClr="000000">
                  <a:lumMod val="65000"/>
                  <a:lumOff val="35000"/>
                </a:sysClr>
              </a:solidFill>
              <a:cs typeface="メイリオ" pitchFamily="50" charset="-128"/>
            </a:endParaRPr>
          </a:p>
          <a:p>
            <a:pPr>
              <a:defRPr/>
            </a:pPr>
            <a:r>
              <a:rPr lang="ja-JP" altLang="en-US" sz="1200" b="1" kern="0" dirty="0">
                <a:solidFill>
                  <a:sysClr val="windowText" lastClr="000000">
                    <a:lumMod val="65000"/>
                    <a:lumOff val="35000"/>
                  </a:sysClr>
                </a:solidFill>
                <a:cs typeface="メイリオ" pitchFamily="50" charset="-128"/>
              </a:rPr>
              <a:t>　ユーザー単位で</a:t>
            </a:r>
            <a:r>
              <a:rPr kumimoji="0" lang="ja-JP" altLang="en-US" sz="1200" b="1" kern="0" dirty="0">
                <a:solidFill>
                  <a:sysClr val="windowText" lastClr="000000">
                    <a:lumMod val="65000"/>
                    <a:lumOff val="35000"/>
                  </a:sysClr>
                </a:solidFill>
                <a:cs typeface="メイリオ" pitchFamily="50" charset="-128"/>
              </a:rPr>
              <a:t>カテゴリー作成、メニューの組み合わせが可能</a:t>
            </a:r>
            <a:endParaRPr kumimoji="0" lang="en-US" altLang="ja-JP" sz="1200" b="1" kern="0" dirty="0">
              <a:solidFill>
                <a:sysClr val="windowText" lastClr="000000">
                  <a:lumMod val="65000"/>
                  <a:lumOff val="35000"/>
                </a:sysClr>
              </a:solidFill>
              <a:cs typeface="メイリオ" pitchFamily="50" charset="-128"/>
            </a:endParaRPr>
          </a:p>
          <a:p>
            <a:pPr>
              <a:defRPr/>
            </a:pPr>
            <a:r>
              <a:rPr kumimoji="0" lang="ja-JP" altLang="en-US" sz="1200" b="1" kern="0" dirty="0">
                <a:solidFill>
                  <a:sysClr val="windowText" lastClr="000000">
                    <a:lumMod val="65000"/>
                    <a:lumOff val="35000"/>
                  </a:sysClr>
                </a:solidFill>
                <a:cs typeface="メイリオ" pitchFamily="50" charset="-128"/>
              </a:rPr>
              <a:t>　作成した「</a:t>
            </a:r>
            <a:r>
              <a:rPr kumimoji="0" lang="en-US" altLang="ja-JP" sz="1200" b="1" kern="0" dirty="0" err="1">
                <a:solidFill>
                  <a:sysClr val="windowText" lastClr="000000">
                    <a:lumMod val="65000"/>
                    <a:lumOff val="35000"/>
                  </a:sysClr>
                </a:solidFill>
                <a:cs typeface="メイリオ" pitchFamily="50" charset="-128"/>
              </a:rPr>
              <a:t>MyMenu</a:t>
            </a:r>
            <a:r>
              <a:rPr kumimoji="0" lang="ja-JP" altLang="en-US" sz="1200" b="1" kern="0" dirty="0">
                <a:solidFill>
                  <a:sysClr val="windowText" lastClr="000000">
                    <a:lumMod val="65000"/>
                    <a:lumOff val="35000"/>
                  </a:sysClr>
                </a:solidFill>
                <a:cs typeface="メイリオ" pitchFamily="50" charset="-128"/>
              </a:rPr>
              <a:t>」は他ユーザーへ共有することも可能</a:t>
            </a:r>
            <a:endParaRPr lang="ja-JP" altLang="en-US" sz="1200" b="1" kern="0" dirty="0">
              <a:solidFill>
                <a:sysClr val="windowText" lastClr="000000">
                  <a:lumMod val="65000"/>
                  <a:lumOff val="35000"/>
                </a:sysClr>
              </a:solidFill>
              <a:cs typeface="メイリオ" pitchFamily="50" charset="-128"/>
            </a:endParaRPr>
          </a:p>
        </p:txBody>
      </p:sp>
      <p:sp>
        <p:nvSpPr>
          <p:cNvPr id="30" name="AutoShape 1374"/>
          <p:cNvSpPr>
            <a:spLocks noChangeArrowheads="1"/>
          </p:cNvSpPr>
          <p:nvPr/>
        </p:nvSpPr>
        <p:spPr bwMode="auto">
          <a:xfrm>
            <a:off x="900074" y="2862045"/>
            <a:ext cx="2260072" cy="284749"/>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square" lIns="36000" tIns="36000" rIns="36000" bIns="36000" anchor="ctr">
            <a:spAutoFit/>
          </a:bodyPr>
          <a:lstStyle/>
          <a:p>
            <a:pPr>
              <a:spcBef>
                <a:spcPct val="50000"/>
              </a:spcBef>
              <a:defRPr/>
            </a:pPr>
            <a:r>
              <a:rPr kumimoji="0" lang="ja-JP" altLang="en-US" sz="1200" b="1" kern="0">
                <a:solidFill>
                  <a:srgbClr val="FFFFFF"/>
                </a:solidFill>
                <a:cs typeface="メイリオ" pitchFamily="50" charset="-128"/>
              </a:rPr>
              <a:t>ユーザーグループ：営業部門</a:t>
            </a:r>
          </a:p>
        </p:txBody>
      </p:sp>
      <p:sp>
        <p:nvSpPr>
          <p:cNvPr id="31" name="Freeform 370"/>
          <p:cNvSpPr>
            <a:spLocks noEditPoints="1"/>
          </p:cNvSpPr>
          <p:nvPr/>
        </p:nvSpPr>
        <p:spPr bwMode="auto">
          <a:xfrm>
            <a:off x="357239" y="2812253"/>
            <a:ext cx="438049" cy="459014"/>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ysClr val="windowText" lastClr="000000"/>
              </a:solidFill>
              <a:effectLst/>
              <a:uLnTx/>
              <a:uFillTx/>
            </a:endParaRPr>
          </a:p>
        </p:txBody>
      </p:sp>
      <p:sp>
        <p:nvSpPr>
          <p:cNvPr id="32" name="AutoShape 1374"/>
          <p:cNvSpPr>
            <a:spLocks noChangeArrowheads="1"/>
          </p:cNvSpPr>
          <p:nvPr/>
        </p:nvSpPr>
        <p:spPr bwMode="auto">
          <a:xfrm>
            <a:off x="3420353" y="2870558"/>
            <a:ext cx="2123755" cy="284749"/>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square" lIns="36000" tIns="36000" rIns="36000" bIns="36000" anchor="ctr">
            <a:spAutoFit/>
          </a:bodyPr>
          <a:lstStyle/>
          <a:p>
            <a:pPr>
              <a:spcBef>
                <a:spcPct val="50000"/>
              </a:spcBef>
              <a:defRPr/>
            </a:pPr>
            <a:r>
              <a:rPr kumimoji="0" lang="ja-JP" altLang="en-US" sz="1200" b="1" kern="0" dirty="0">
                <a:solidFill>
                  <a:srgbClr val="FFFFFF"/>
                </a:solidFill>
                <a:cs typeface="メイリオ" pitchFamily="50" charset="-128"/>
              </a:rPr>
              <a:t>メニューロール：営業部門用</a:t>
            </a:r>
          </a:p>
        </p:txBody>
      </p:sp>
      <p:sp>
        <p:nvSpPr>
          <p:cNvPr id="33" name="AutoShape 1374"/>
          <p:cNvSpPr>
            <a:spLocks noChangeArrowheads="1"/>
          </p:cNvSpPr>
          <p:nvPr/>
        </p:nvSpPr>
        <p:spPr bwMode="auto">
          <a:xfrm>
            <a:off x="3420353" y="3323920"/>
            <a:ext cx="2140592" cy="284749"/>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square" lIns="36000" tIns="36000" rIns="36000" bIns="36000" anchor="ctr">
            <a:spAutoFit/>
          </a:bodyPr>
          <a:lstStyle/>
          <a:p>
            <a:pPr>
              <a:spcBef>
                <a:spcPct val="50000"/>
              </a:spcBef>
              <a:defRPr/>
            </a:pPr>
            <a:r>
              <a:rPr kumimoji="0" lang="ja-JP" altLang="en-US" sz="1200" b="1" kern="0">
                <a:solidFill>
                  <a:srgbClr val="FFFFFF"/>
                </a:solidFill>
                <a:cs typeface="メイリオ" pitchFamily="50" charset="-128"/>
              </a:rPr>
              <a:t>会計業務マスタ：一般</a:t>
            </a:r>
          </a:p>
        </p:txBody>
      </p:sp>
      <p:cxnSp>
        <p:nvCxnSpPr>
          <p:cNvPr id="34" name="直線コネクタ 33"/>
          <p:cNvCxnSpPr/>
          <p:nvPr/>
        </p:nvCxnSpPr>
        <p:spPr>
          <a:xfrm>
            <a:off x="5867693" y="3366294"/>
            <a:ext cx="314836" cy="0"/>
          </a:xfrm>
          <a:prstGeom prst="line">
            <a:avLst/>
          </a:prstGeom>
          <a:noFill/>
          <a:ln w="9525" cap="flat" cmpd="sng" algn="ctr">
            <a:solidFill>
              <a:srgbClr val="0065AE">
                <a:shade val="95000"/>
                <a:satMod val="105000"/>
              </a:srgbClr>
            </a:solidFill>
            <a:prstDash val="solid"/>
          </a:ln>
          <a:effectLst/>
        </p:spPr>
      </p:cxnSp>
      <p:cxnSp>
        <p:nvCxnSpPr>
          <p:cNvPr id="35" name="直線コネクタ 34"/>
          <p:cNvCxnSpPr/>
          <p:nvPr/>
        </p:nvCxnSpPr>
        <p:spPr>
          <a:xfrm>
            <a:off x="5867693" y="4021293"/>
            <a:ext cx="314836" cy="0"/>
          </a:xfrm>
          <a:prstGeom prst="line">
            <a:avLst/>
          </a:prstGeom>
          <a:noFill/>
          <a:ln w="9525" cap="flat" cmpd="sng" algn="ctr">
            <a:solidFill>
              <a:srgbClr val="0065AE">
                <a:shade val="95000"/>
                <a:satMod val="105000"/>
              </a:srgbClr>
            </a:solidFill>
            <a:prstDash val="solid"/>
          </a:ln>
          <a:effectLst/>
        </p:spPr>
      </p:cxnSp>
      <p:cxnSp>
        <p:nvCxnSpPr>
          <p:cNvPr id="62" name="直線コネクタ 61"/>
          <p:cNvCxnSpPr/>
          <p:nvPr/>
        </p:nvCxnSpPr>
        <p:spPr>
          <a:xfrm>
            <a:off x="3276336" y="3042648"/>
            <a:ext cx="0" cy="422914"/>
          </a:xfrm>
          <a:prstGeom prst="line">
            <a:avLst/>
          </a:prstGeom>
          <a:noFill/>
          <a:ln w="9525" cap="flat" cmpd="sng" algn="ctr">
            <a:solidFill>
              <a:srgbClr val="0065AE">
                <a:shade val="95000"/>
                <a:satMod val="105000"/>
              </a:srgbClr>
            </a:solidFill>
            <a:prstDash val="solid"/>
          </a:ln>
          <a:effectLst/>
        </p:spPr>
      </p:cxnSp>
      <p:cxnSp>
        <p:nvCxnSpPr>
          <p:cNvPr id="37" name="直線コネクタ 36"/>
          <p:cNvCxnSpPr/>
          <p:nvPr/>
        </p:nvCxnSpPr>
        <p:spPr>
          <a:xfrm>
            <a:off x="6408204" y="4157415"/>
            <a:ext cx="0" cy="451620"/>
          </a:xfrm>
          <a:prstGeom prst="line">
            <a:avLst/>
          </a:prstGeom>
          <a:noFill/>
          <a:ln w="9525" cap="flat" cmpd="sng" algn="ctr">
            <a:solidFill>
              <a:srgbClr val="0065AE">
                <a:shade val="95000"/>
                <a:satMod val="105000"/>
              </a:srgbClr>
            </a:solidFill>
            <a:prstDash val="solid"/>
          </a:ln>
          <a:effectLst/>
        </p:spPr>
      </p:cxnSp>
      <p:cxnSp>
        <p:nvCxnSpPr>
          <p:cNvPr id="38" name="直線コネクタ 37"/>
          <p:cNvCxnSpPr/>
          <p:nvPr/>
        </p:nvCxnSpPr>
        <p:spPr>
          <a:xfrm>
            <a:off x="6408204" y="4609035"/>
            <a:ext cx="314836" cy="0"/>
          </a:xfrm>
          <a:prstGeom prst="line">
            <a:avLst/>
          </a:prstGeom>
          <a:noFill/>
          <a:ln w="9525" cap="flat" cmpd="sng" algn="ctr">
            <a:solidFill>
              <a:srgbClr val="0065AE">
                <a:shade val="95000"/>
                <a:satMod val="105000"/>
              </a:srgbClr>
            </a:solidFill>
            <a:prstDash val="solid"/>
          </a:ln>
          <a:effectLst/>
        </p:spPr>
      </p:cxnSp>
      <p:sp>
        <p:nvSpPr>
          <p:cNvPr id="36" name="AutoShape 1374"/>
          <p:cNvSpPr>
            <a:spLocks noChangeArrowheads="1"/>
          </p:cNvSpPr>
          <p:nvPr/>
        </p:nvSpPr>
        <p:spPr bwMode="auto">
          <a:xfrm>
            <a:off x="6571517" y="4228297"/>
            <a:ext cx="2052000" cy="648000"/>
          </a:xfrm>
          <a:prstGeom prst="roundRect">
            <a:avLst>
              <a:gd name="adj" fmla="val 16667"/>
            </a:avLst>
          </a:prstGeom>
          <a:solidFill>
            <a:srgbClr val="9BC954"/>
          </a:solidFill>
          <a:ln w="25400" cap="flat" cmpd="sng" algn="ctr">
            <a:solidFill>
              <a:srgbClr val="9BC954">
                <a:shade val="50000"/>
              </a:srgbClr>
            </a:solidFill>
            <a:prstDash val="solid"/>
            <a:headEnd/>
            <a:tailEnd/>
          </a:ln>
          <a:effectLst/>
        </p:spPr>
        <p:txBody>
          <a:bodyPr wrap="square" lIns="36000" tIns="36000" rIns="36000" bIns="36000" anchor="ctr">
            <a:spAutoFit/>
          </a:bodyPr>
          <a:lstStyle/>
          <a:p>
            <a:pPr>
              <a:spcBef>
                <a:spcPct val="50000"/>
              </a:spcBef>
              <a:defRPr/>
            </a:pPr>
            <a:r>
              <a:rPr kumimoji="0" lang="ja-JP" altLang="en-US" sz="1000" b="1" kern="0" dirty="0">
                <a:solidFill>
                  <a:sysClr val="window" lastClr="FFFFFF"/>
                </a:solidFill>
                <a:cs typeface="メイリオ" pitchFamily="50" charset="-128"/>
              </a:rPr>
              <a:t>取引先マスタ設定権限有り</a:t>
            </a:r>
            <a:endParaRPr kumimoji="0" lang="en-US" altLang="ja-JP" sz="1000" b="1" kern="0" dirty="0">
              <a:solidFill>
                <a:sysClr val="window" lastClr="FFFFFF"/>
              </a:solidFill>
              <a:cs typeface="メイリオ" pitchFamily="50" charset="-128"/>
            </a:endParaRPr>
          </a:p>
          <a:p>
            <a:pPr>
              <a:spcBef>
                <a:spcPct val="50000"/>
              </a:spcBef>
              <a:defRPr/>
            </a:pPr>
            <a:r>
              <a:rPr kumimoji="0" lang="ja-JP" altLang="en-US" sz="1000" b="1" kern="0" dirty="0">
                <a:solidFill>
                  <a:sysClr val="window" lastClr="FFFFFF"/>
                </a:solidFill>
                <a:cs typeface="メイリオ" pitchFamily="50" charset="-128"/>
              </a:rPr>
              <a:t>社員マスタ権限有り</a:t>
            </a:r>
            <a:endParaRPr kumimoji="0" lang="en-US" altLang="ja-JP" sz="1000" b="1" kern="0" dirty="0">
              <a:solidFill>
                <a:sysClr val="window" lastClr="FFFFFF"/>
              </a:solidFill>
              <a:cs typeface="メイリオ" pitchFamily="50" charset="-128"/>
            </a:endParaRPr>
          </a:p>
          <a:p>
            <a:pPr>
              <a:spcBef>
                <a:spcPct val="50000"/>
              </a:spcBef>
              <a:defRPr/>
            </a:pPr>
            <a:r>
              <a:rPr kumimoji="0" lang="ja-JP" altLang="en-US" sz="1000" b="1" kern="0" dirty="0">
                <a:solidFill>
                  <a:sysClr val="window" lastClr="FFFFFF"/>
                </a:solidFill>
                <a:cs typeface="メイリオ" pitchFamily="50" charset="-128"/>
              </a:rPr>
              <a:t>残高マスタ更権限無　</a:t>
            </a:r>
            <a:r>
              <a:rPr kumimoji="0" lang="en-US" altLang="ja-JP" sz="1000" b="1" kern="0" dirty="0" err="1">
                <a:solidFill>
                  <a:sysClr val="window" lastClr="FFFFFF"/>
                </a:solidFill>
                <a:cs typeface="メイリオ" pitchFamily="50" charset="-128"/>
              </a:rPr>
              <a:t>etc</a:t>
            </a:r>
            <a:r>
              <a:rPr kumimoji="0" lang="ja-JP" altLang="en-US" sz="1000" b="1" kern="0" dirty="0">
                <a:solidFill>
                  <a:sysClr val="window" lastClr="FFFFFF"/>
                </a:solidFill>
                <a:cs typeface="メイリオ" pitchFamily="50" charset="-128"/>
              </a:rPr>
              <a:t>・・・</a:t>
            </a:r>
          </a:p>
        </p:txBody>
      </p:sp>
    </p:spTree>
    <p:extLst>
      <p:ext uri="{BB962C8B-B14F-4D97-AF65-F5344CB8AC3E}">
        <p14:creationId xmlns:p14="http://schemas.microsoft.com/office/powerpoint/2010/main" val="2254457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14</a:t>
            </a:fld>
            <a:endParaRPr lang="ja-JP" altLang="en-US"/>
          </a:p>
        </p:txBody>
      </p:sp>
      <p:sp>
        <p:nvSpPr>
          <p:cNvPr id="7" name="タイトル 6"/>
          <p:cNvSpPr>
            <a:spLocks noGrp="1"/>
          </p:cNvSpPr>
          <p:nvPr>
            <p:ph type="title"/>
          </p:nvPr>
        </p:nvSpPr>
        <p:spPr/>
        <p:txBody>
          <a:bodyPr/>
          <a:lstStyle/>
          <a:p>
            <a:r>
              <a:rPr lang="en-US" altLang="ja-JP" dirty="0"/>
              <a:t>No.4</a:t>
            </a:r>
            <a:br>
              <a:rPr lang="en-US" altLang="ja-JP" sz="1800" dirty="0"/>
            </a:br>
            <a:r>
              <a:rPr lang="ja-JP" altLang="en-US" sz="1800" dirty="0"/>
              <a:t>共通</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rPr>
              <a:t>アクセスログなど、内部統制のためのログを当社担当者が閲覧できる</a:t>
            </a: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1400" b="1" i="0" u="none" strike="noStrike" kern="0" cap="none" spc="0" normalizeH="0" baseline="0" noProof="0" dirty="0">
                <a:ln>
                  <a:noFill/>
                </a:ln>
                <a:solidFill>
                  <a:sysClr val="windowText" lastClr="000000">
                    <a:lumMod val="75000"/>
                    <a:lumOff val="25000"/>
                  </a:sysClr>
                </a:solidFill>
                <a:effectLst/>
                <a:uLnTx/>
                <a:uFillTx/>
                <a:latin typeface="メイリオ" pitchFamily="50" charset="-128"/>
                <a:ea typeface="メイリオ" pitchFamily="50" charset="-128"/>
              </a:rPr>
              <a:t>弊社対応：○</a:t>
            </a:r>
            <a:endParaRPr kumimoji="0" lang="en-US" altLang="ja-JP" sz="1400" b="1" i="0" u="none" strike="noStrike" kern="0" cap="none" spc="0" normalizeH="0" baseline="0" noProof="0" dirty="0">
              <a:ln>
                <a:noFill/>
              </a:ln>
              <a:solidFill>
                <a:sysClr val="windowText" lastClr="000000">
                  <a:lumMod val="75000"/>
                  <a:lumOff val="25000"/>
                </a:sysClr>
              </a:solidFill>
              <a:effectLst/>
              <a:uLnTx/>
              <a:uFillTx/>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rPr>
              <a:t>内部統制における業務管理や監査を可能にするログ管理ツールを標準でご用意しています</a:t>
            </a:r>
            <a:endParaRPr kumimoji="0" lang="en-US" altLang="ja-JP" sz="1400" kern="0" dirty="0">
              <a:solidFill>
                <a:sysClr val="windowText" lastClr="000000">
                  <a:lumMod val="75000"/>
                  <a:lumOff val="25000"/>
                </a:sysClr>
              </a:solidFill>
            </a:endParaRPr>
          </a:p>
          <a:p>
            <a:pPr lvl="0">
              <a:spcBef>
                <a:spcPct val="0"/>
              </a:spcBef>
              <a:defRPr/>
            </a:pPr>
            <a:r>
              <a:rPr kumimoji="0" lang="ja-JP" altLang="en-US" sz="1400" kern="0" dirty="0">
                <a:solidFill>
                  <a:sysClr val="windowText" lastClr="000000">
                    <a:lumMod val="75000"/>
                    <a:lumOff val="25000"/>
                  </a:sysClr>
                </a:solidFill>
              </a:rPr>
              <a:t>サービス実行ログやデータアクセスログの確認が出来ます</a:t>
            </a:r>
          </a:p>
        </p:txBody>
      </p:sp>
      <p:sp>
        <p:nvSpPr>
          <p:cNvPr id="14" name="テキスト ボックス 13"/>
          <p:cNvSpPr txBox="1"/>
          <p:nvPr/>
        </p:nvSpPr>
        <p:spPr>
          <a:xfrm>
            <a:off x="4572000" y="4438581"/>
            <a:ext cx="3888432" cy="432048"/>
          </a:xfrm>
          <a:prstGeom prst="rect">
            <a:avLst/>
          </a:prstGeom>
        </p:spPr>
        <p:txBody>
          <a:bodyPr wrap="square" lIns="0" tIns="0" rIns="0" bIns="0" rtlCol="0" anchor="t" anchorCtr="0">
            <a:normAutofit/>
          </a:bodyPr>
          <a:lstStyle/>
          <a:p>
            <a:pPr marL="0" marR="0" lvl="0" indent="0" algn="ctr" defTabSz="914400" rtl="0" eaLnBrk="1" fontAlgn="auto" latinLnBrk="0" hangingPunct="1">
              <a:lnSpc>
                <a:spcPts val="2800"/>
              </a:lnSpc>
              <a:spcBef>
                <a:spcPct val="0"/>
              </a:spcBef>
              <a:spcAft>
                <a:spcPts val="0"/>
              </a:spcAft>
              <a:buClrTx/>
              <a:buSzTx/>
              <a:buFontTx/>
              <a:buNone/>
              <a:tabLst/>
              <a:defRPr/>
            </a:pPr>
            <a:endParaRPr kumimoji="1" lang="ja-JP" altLang="en-US" sz="1400" b="1" i="0" u="none" strike="noStrike" kern="1200" cap="none" spc="0" normalizeH="0" baseline="0" noProof="0">
              <a:ln>
                <a:noFill/>
              </a:ln>
              <a:solidFill>
                <a:srgbClr val="EE846D"/>
              </a:solidFill>
              <a:effectLst/>
              <a:uLnTx/>
              <a:uFillTx/>
              <a:latin typeface="メイリオ" pitchFamily="50" charset="-128"/>
              <a:ea typeface="メイリオ" pitchFamily="50" charset="-128"/>
              <a:cs typeface="メイリオ" pitchFamily="50" charset="-128"/>
            </a:endParaRPr>
          </a:p>
        </p:txBody>
      </p:sp>
      <p:sp>
        <p:nvSpPr>
          <p:cNvPr id="17" name="角丸四角形 16"/>
          <p:cNvSpPr/>
          <p:nvPr/>
        </p:nvSpPr>
        <p:spPr>
          <a:xfrm>
            <a:off x="395536" y="2535746"/>
            <a:ext cx="3960000" cy="504057"/>
          </a:xfrm>
          <a:prstGeom prst="roundRect">
            <a:avLst/>
          </a:prstGeom>
          <a:solidFill>
            <a:srgbClr val="9BC954"/>
          </a:solidFill>
          <a:ln w="25400" cap="flat" cmpd="sng" algn="ctr">
            <a:solidFill>
              <a:srgbClr val="77A233"/>
            </a:solidFill>
            <a:prstDash val="solid"/>
          </a:ln>
          <a:effectLst/>
        </p:spPr>
        <p:txBody>
          <a:bodyPr vert="horz" rtlCol="0" anchor="ctr"/>
          <a:lstStyle/>
          <a:p>
            <a:pPr algn="ctr">
              <a:defRPr/>
            </a:pPr>
            <a:r>
              <a:rPr lang="ja-JP" altLang="en-US" sz="1200" b="1" kern="0">
                <a:solidFill>
                  <a:sysClr val="window" lastClr="FFFFFF"/>
                </a:solidFill>
                <a:cs typeface="メイリオ" pitchFamily="50" charset="-128"/>
              </a:rPr>
              <a:t>システム系ログ</a:t>
            </a:r>
            <a:endParaRPr lang="en-US" altLang="ja-JP" sz="1200" b="1" kern="0">
              <a:solidFill>
                <a:sysClr val="window" lastClr="FFFFFF"/>
              </a:solidFill>
              <a:cs typeface="メイリオ" pitchFamily="50" charset="-128"/>
            </a:endParaRPr>
          </a:p>
          <a:p>
            <a:pPr algn="ctr">
              <a:defRPr/>
            </a:pPr>
            <a:r>
              <a:rPr kumimoji="0" lang="ja-JP" altLang="en-US" sz="1200" b="1" kern="0">
                <a:solidFill>
                  <a:sysClr val="window" lastClr="FFFFFF"/>
                </a:solidFill>
                <a:cs typeface="メイリオ" pitchFamily="50" charset="-128"/>
              </a:rPr>
              <a:t>障害等の発生時における原因究明やテスト時に使用</a:t>
            </a:r>
            <a:endParaRPr lang="ja-JP" altLang="en-US" sz="1200" b="1" kern="0">
              <a:solidFill>
                <a:sysClr val="window" lastClr="FFFFFF"/>
              </a:solidFill>
              <a:cs typeface="メイリオ"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2579032476"/>
              </p:ext>
            </p:extLst>
          </p:nvPr>
        </p:nvGraphicFramePr>
        <p:xfrm>
          <a:off x="395536" y="3095796"/>
          <a:ext cx="3960000" cy="1836204"/>
        </p:xfrm>
        <a:graphic>
          <a:graphicData uri="http://schemas.openxmlformats.org/drawingml/2006/table">
            <a:tbl>
              <a:tblPr firstRow="1" bandRow="1"/>
              <a:tblGrid>
                <a:gridCol w="1184615">
                  <a:extLst>
                    <a:ext uri="{9D8B030D-6E8A-4147-A177-3AD203B41FA5}">
                      <a16:colId xmlns:a16="http://schemas.microsoft.com/office/drawing/2014/main" val="20000"/>
                    </a:ext>
                  </a:extLst>
                </a:gridCol>
                <a:gridCol w="2775385">
                  <a:extLst>
                    <a:ext uri="{9D8B030D-6E8A-4147-A177-3AD203B41FA5}">
                      <a16:colId xmlns:a16="http://schemas.microsoft.com/office/drawing/2014/main" val="20001"/>
                    </a:ext>
                  </a:extLst>
                </a:gridCol>
              </a:tblGrid>
              <a:tr h="571078">
                <a:tc>
                  <a:txBody>
                    <a:bodyPr/>
                    <a:lstStyle>
                      <a:defPPr>
                        <a:defRPr lang="ja-JP"/>
                      </a:defPPr>
                      <a:lvl1pPr marL="0" algn="l" defTabSz="914400" rtl="0" eaLnBrk="1" latinLnBrk="0" hangingPunct="1">
                        <a:defRPr kumimoji="1" sz="1800" b="1" kern="1200">
                          <a:solidFill>
                            <a:schemeClr val="dk1"/>
                          </a:solidFill>
                          <a:latin typeface="メイリオ"/>
                          <a:ea typeface="メイリオ"/>
                        </a:defRPr>
                      </a:lvl1pPr>
                      <a:lvl2pPr marL="457200" algn="l" defTabSz="914400" rtl="0" eaLnBrk="1" latinLnBrk="0" hangingPunct="1">
                        <a:defRPr kumimoji="1" sz="1800" b="1" kern="1200">
                          <a:solidFill>
                            <a:schemeClr val="dk1"/>
                          </a:solidFill>
                          <a:latin typeface="メイリオ"/>
                          <a:ea typeface="メイリオ"/>
                        </a:defRPr>
                      </a:lvl2pPr>
                      <a:lvl3pPr marL="914400" algn="l" defTabSz="914400" rtl="0" eaLnBrk="1" latinLnBrk="0" hangingPunct="1">
                        <a:defRPr kumimoji="1" sz="1800" b="1" kern="1200">
                          <a:solidFill>
                            <a:schemeClr val="dk1"/>
                          </a:solidFill>
                          <a:latin typeface="メイリオ"/>
                          <a:ea typeface="メイリオ"/>
                        </a:defRPr>
                      </a:lvl3pPr>
                      <a:lvl4pPr marL="1371600" algn="l" defTabSz="914400" rtl="0" eaLnBrk="1" latinLnBrk="0" hangingPunct="1">
                        <a:defRPr kumimoji="1" sz="1800" b="1" kern="1200">
                          <a:solidFill>
                            <a:schemeClr val="dk1"/>
                          </a:solidFill>
                          <a:latin typeface="メイリオ"/>
                          <a:ea typeface="メイリオ"/>
                        </a:defRPr>
                      </a:lvl4pPr>
                      <a:lvl5pPr marL="1828800" algn="l" defTabSz="914400" rtl="0" eaLnBrk="1" latinLnBrk="0" hangingPunct="1">
                        <a:defRPr kumimoji="1" sz="1800" b="1" kern="1200">
                          <a:solidFill>
                            <a:schemeClr val="dk1"/>
                          </a:solidFill>
                          <a:latin typeface="メイリオ"/>
                          <a:ea typeface="メイリオ"/>
                        </a:defRPr>
                      </a:lvl5pPr>
                      <a:lvl6pPr marL="2286000" algn="l" defTabSz="914400" rtl="0" eaLnBrk="1" latinLnBrk="0" hangingPunct="1">
                        <a:defRPr kumimoji="1" sz="1800" b="1" kern="1200">
                          <a:solidFill>
                            <a:schemeClr val="dk1"/>
                          </a:solidFill>
                          <a:latin typeface="メイリオ"/>
                          <a:ea typeface="メイリオ"/>
                        </a:defRPr>
                      </a:lvl6pPr>
                      <a:lvl7pPr marL="2743200" algn="l" defTabSz="914400" rtl="0" eaLnBrk="1" latinLnBrk="0" hangingPunct="1">
                        <a:defRPr kumimoji="1" sz="1800" b="1" kern="1200">
                          <a:solidFill>
                            <a:schemeClr val="dk1"/>
                          </a:solidFill>
                          <a:latin typeface="メイリオ"/>
                          <a:ea typeface="メイリオ"/>
                        </a:defRPr>
                      </a:lvl7pPr>
                      <a:lvl8pPr marL="3200400" algn="l" defTabSz="914400" rtl="0" eaLnBrk="1" latinLnBrk="0" hangingPunct="1">
                        <a:defRPr kumimoji="1" sz="1800" b="1" kern="1200">
                          <a:solidFill>
                            <a:schemeClr val="dk1"/>
                          </a:solidFill>
                          <a:latin typeface="メイリオ"/>
                          <a:ea typeface="メイリオ"/>
                        </a:defRPr>
                      </a:lvl8pPr>
                      <a:lvl9pPr marL="3657600" algn="l" defTabSz="914400" rtl="0" eaLnBrk="1" latinLnBrk="0" hangingPunct="1">
                        <a:defRPr kumimoji="1" sz="1800" b="1" kern="1200">
                          <a:solidFill>
                            <a:schemeClr val="dk1"/>
                          </a:solidFill>
                          <a:latin typeface="メイリオ"/>
                          <a:ea typeface="メイリオ"/>
                        </a:defRPr>
                      </a:lvl9pPr>
                    </a:lstStyle>
                    <a:p>
                      <a:r>
                        <a:rPr lang="ja-JP" altLang="en-US" sz="1200" b="1">
                          <a:solidFill>
                            <a:schemeClr val="tx1">
                              <a:lumMod val="75000"/>
                              <a:lumOff val="25000"/>
                            </a:schemeClr>
                          </a:solidFill>
                          <a:latin typeface="メイリオ" pitchFamily="50" charset="-128"/>
                          <a:ea typeface="メイリオ" pitchFamily="50" charset="-128"/>
                          <a:cs typeface="メイリオ" pitchFamily="50" charset="-128"/>
                        </a:rPr>
                        <a:t>トレースログ</a:t>
                      </a:r>
                    </a:p>
                  </a:txBody>
                  <a:tcPr anchor="ctr">
                    <a:lnL w="12700" cmpd="sng">
                      <a:solidFill>
                        <a:srgbClr val="9BC954"/>
                      </a:solidFill>
                    </a:lnL>
                    <a:lnR w="12700" cmpd="sng">
                      <a:solidFill>
                        <a:srgbClr val="9BC954"/>
                      </a:solidFill>
                    </a:lnR>
                    <a:lnT w="12700" cmpd="sng">
                      <a:solidFill>
                        <a:srgbClr val="9BC954"/>
                      </a:solidFill>
                    </a:lnT>
                    <a:lnB w="12700" cmpd="sng">
                      <a:solidFill>
                        <a:srgbClr val="9BC954"/>
                      </a:solidFill>
                    </a:lnB>
                    <a:lnTlToBr w="12700" cmpd="sng">
                      <a:noFill/>
                      <a:prstDash val="solid"/>
                    </a:lnTlToBr>
                    <a:lnBlToTr w="12700" cmpd="sng">
                      <a:noFill/>
                      <a:prstDash val="solid"/>
                    </a:lnBlToTr>
                    <a:solidFill>
                      <a:srgbClr val="9BC954">
                        <a:tint val="20000"/>
                      </a:srgbClr>
                    </a:solidFill>
                  </a:tcPr>
                </a:tc>
                <a:tc>
                  <a:txBody>
                    <a:bodyPr/>
                    <a:lstStyle>
                      <a:defPPr>
                        <a:defRPr lang="ja-JP"/>
                      </a:defPPr>
                      <a:lvl1pPr marL="0" algn="l" defTabSz="914400" rtl="0" eaLnBrk="1" latinLnBrk="0" hangingPunct="1">
                        <a:defRPr kumimoji="1" sz="1800" b="1" kern="1200">
                          <a:solidFill>
                            <a:schemeClr val="dk1"/>
                          </a:solidFill>
                          <a:latin typeface="メイリオ"/>
                          <a:ea typeface="メイリオ"/>
                        </a:defRPr>
                      </a:lvl1pPr>
                      <a:lvl2pPr marL="457200" algn="l" defTabSz="914400" rtl="0" eaLnBrk="1" latinLnBrk="0" hangingPunct="1">
                        <a:defRPr kumimoji="1" sz="1800" b="1" kern="1200">
                          <a:solidFill>
                            <a:schemeClr val="dk1"/>
                          </a:solidFill>
                          <a:latin typeface="メイリオ"/>
                          <a:ea typeface="メイリオ"/>
                        </a:defRPr>
                      </a:lvl2pPr>
                      <a:lvl3pPr marL="914400" algn="l" defTabSz="914400" rtl="0" eaLnBrk="1" latinLnBrk="0" hangingPunct="1">
                        <a:defRPr kumimoji="1" sz="1800" b="1" kern="1200">
                          <a:solidFill>
                            <a:schemeClr val="dk1"/>
                          </a:solidFill>
                          <a:latin typeface="メイリオ"/>
                          <a:ea typeface="メイリオ"/>
                        </a:defRPr>
                      </a:lvl3pPr>
                      <a:lvl4pPr marL="1371600" algn="l" defTabSz="914400" rtl="0" eaLnBrk="1" latinLnBrk="0" hangingPunct="1">
                        <a:defRPr kumimoji="1" sz="1800" b="1" kern="1200">
                          <a:solidFill>
                            <a:schemeClr val="dk1"/>
                          </a:solidFill>
                          <a:latin typeface="メイリオ"/>
                          <a:ea typeface="メイリオ"/>
                        </a:defRPr>
                      </a:lvl4pPr>
                      <a:lvl5pPr marL="1828800" algn="l" defTabSz="914400" rtl="0" eaLnBrk="1" latinLnBrk="0" hangingPunct="1">
                        <a:defRPr kumimoji="1" sz="1800" b="1" kern="1200">
                          <a:solidFill>
                            <a:schemeClr val="dk1"/>
                          </a:solidFill>
                          <a:latin typeface="メイリオ"/>
                          <a:ea typeface="メイリオ"/>
                        </a:defRPr>
                      </a:lvl5pPr>
                      <a:lvl6pPr marL="2286000" algn="l" defTabSz="914400" rtl="0" eaLnBrk="1" latinLnBrk="0" hangingPunct="1">
                        <a:defRPr kumimoji="1" sz="1800" b="1" kern="1200">
                          <a:solidFill>
                            <a:schemeClr val="dk1"/>
                          </a:solidFill>
                          <a:latin typeface="メイリオ"/>
                          <a:ea typeface="メイリオ"/>
                        </a:defRPr>
                      </a:lvl6pPr>
                      <a:lvl7pPr marL="2743200" algn="l" defTabSz="914400" rtl="0" eaLnBrk="1" latinLnBrk="0" hangingPunct="1">
                        <a:defRPr kumimoji="1" sz="1800" b="1" kern="1200">
                          <a:solidFill>
                            <a:schemeClr val="dk1"/>
                          </a:solidFill>
                          <a:latin typeface="メイリオ"/>
                          <a:ea typeface="メイリオ"/>
                        </a:defRPr>
                      </a:lvl7pPr>
                      <a:lvl8pPr marL="3200400" algn="l" defTabSz="914400" rtl="0" eaLnBrk="1" latinLnBrk="0" hangingPunct="1">
                        <a:defRPr kumimoji="1" sz="1800" b="1" kern="1200">
                          <a:solidFill>
                            <a:schemeClr val="dk1"/>
                          </a:solidFill>
                          <a:latin typeface="メイリオ"/>
                          <a:ea typeface="メイリオ"/>
                        </a:defRPr>
                      </a:lvl8pPr>
                      <a:lvl9pPr marL="3657600" algn="l" defTabSz="914400" rtl="0" eaLnBrk="1" latinLnBrk="0" hangingPunct="1">
                        <a:defRPr kumimoji="1" sz="1800" b="1" kern="1200">
                          <a:solidFill>
                            <a:schemeClr val="dk1"/>
                          </a:solidFill>
                          <a:latin typeface="メイリオ"/>
                          <a:ea typeface="メイリオ"/>
                        </a:defRPr>
                      </a:lvl9pPr>
                    </a:lstStyle>
                    <a:p>
                      <a:r>
                        <a:rPr kumimoji="1" lang="ja-JP" altLang="en-US" sz="1200" b="0">
                          <a:solidFill>
                            <a:schemeClr val="tx1">
                              <a:lumMod val="75000"/>
                              <a:lumOff val="25000"/>
                            </a:schemeClr>
                          </a:solidFill>
                          <a:latin typeface="メイリオ" pitchFamily="50" charset="-128"/>
                          <a:ea typeface="メイリオ" pitchFamily="50" charset="-128"/>
                          <a:cs typeface="メイリオ" pitchFamily="50" charset="-128"/>
                        </a:rPr>
                        <a:t>障害追跡用にロジック内のデータを</a:t>
                      </a:r>
                      <a:endParaRPr kumimoji="1" lang="en-US" altLang="ja-JP" sz="1200" b="0">
                        <a:solidFill>
                          <a:schemeClr val="tx1">
                            <a:lumMod val="75000"/>
                            <a:lumOff val="25000"/>
                          </a:schemeClr>
                        </a:solidFill>
                        <a:latin typeface="メイリオ" pitchFamily="50" charset="-128"/>
                        <a:ea typeface="メイリオ" pitchFamily="50" charset="-128"/>
                        <a:cs typeface="メイリオ" pitchFamily="50" charset="-128"/>
                      </a:endParaRPr>
                    </a:p>
                    <a:p>
                      <a:r>
                        <a:rPr kumimoji="1" lang="ja-JP" altLang="en-US" sz="1200" b="0">
                          <a:solidFill>
                            <a:schemeClr val="tx1">
                              <a:lumMod val="75000"/>
                              <a:lumOff val="25000"/>
                            </a:schemeClr>
                          </a:solidFill>
                          <a:latin typeface="メイリオ" pitchFamily="50" charset="-128"/>
                          <a:ea typeface="メイリオ" pitchFamily="50" charset="-128"/>
                          <a:cs typeface="メイリオ" pitchFamily="50" charset="-128"/>
                        </a:rPr>
                        <a:t>ログファイルへ出力</a:t>
                      </a:r>
                    </a:p>
                  </a:txBody>
                  <a:tcPr anchor="ctr">
                    <a:lnL w="12700" cmpd="sng">
                      <a:solidFill>
                        <a:srgbClr val="9BC954"/>
                      </a:solidFill>
                    </a:lnL>
                    <a:lnR w="12700" cmpd="sng">
                      <a:solidFill>
                        <a:srgbClr val="9BC954"/>
                      </a:solidFill>
                    </a:lnR>
                    <a:lnT w="12700" cmpd="sng">
                      <a:solidFill>
                        <a:srgbClr val="9BC954"/>
                      </a:solidFill>
                    </a:lnT>
                    <a:lnB w="12700" cmpd="sng">
                      <a:solidFill>
                        <a:srgbClr val="9BC954"/>
                      </a:solidFill>
                    </a:lnB>
                    <a:lnTlToBr w="12700" cmpd="sng">
                      <a:noFill/>
                      <a:prstDash val="solid"/>
                    </a:lnTlToBr>
                    <a:lnBlToTr w="12700" cmpd="sng">
                      <a:noFill/>
                      <a:prstDash val="solid"/>
                    </a:lnBlToTr>
                    <a:solidFill>
                      <a:srgbClr val="9BC954">
                        <a:tint val="20000"/>
                      </a:srgbClr>
                    </a:solidFill>
                  </a:tcPr>
                </a:tc>
                <a:extLst>
                  <a:ext uri="{0D108BD9-81ED-4DB2-BD59-A6C34878D82A}">
                    <a16:rowId xmlns:a16="http://schemas.microsoft.com/office/drawing/2014/main" val="10000"/>
                  </a:ext>
                </a:extLst>
              </a:tr>
              <a:tr h="593028">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algn="l" defTabSz="914400" rtl="0" eaLnBrk="1" latinLnBrk="0" hangingPunct="1"/>
                      <a:r>
                        <a:rPr kumimoji="1" lang="ja-JP" altLang="en-US" sz="1200" b="1" kern="1200">
                          <a:solidFill>
                            <a:schemeClr val="tx1">
                              <a:lumMod val="75000"/>
                              <a:lumOff val="25000"/>
                            </a:schemeClr>
                          </a:solidFill>
                          <a:latin typeface="メイリオ" pitchFamily="50" charset="-128"/>
                          <a:ea typeface="メイリオ" pitchFamily="50" charset="-128"/>
                          <a:cs typeface="メイリオ" pitchFamily="50" charset="-128"/>
                        </a:rPr>
                        <a:t>デバッグログ</a:t>
                      </a:r>
                    </a:p>
                  </a:txBody>
                  <a:tcPr anchor="ctr">
                    <a:lnL w="12700" cmpd="sng">
                      <a:solidFill>
                        <a:srgbClr val="9BC954"/>
                      </a:solidFill>
                    </a:lnL>
                    <a:lnR w="12700" cmpd="sng">
                      <a:solidFill>
                        <a:srgbClr val="9BC954"/>
                      </a:solidFill>
                    </a:lnR>
                    <a:lnT w="12700" cmpd="sng">
                      <a:solidFill>
                        <a:srgbClr val="9BC954"/>
                      </a:solidFill>
                    </a:lnT>
                    <a:lnB w="12700" cmpd="sng">
                      <a:solidFill>
                        <a:srgbClr val="9BC954"/>
                      </a:solidFill>
                    </a:lnB>
                    <a:lnTlToBr w="12700" cmpd="sng">
                      <a:noFill/>
                      <a:prstDash val="solid"/>
                    </a:lnTlToBr>
                    <a:lnBlToTr w="12700" cmpd="sng">
                      <a:noFill/>
                      <a:prstDash val="solid"/>
                    </a:lnBlToTr>
                    <a:solidFill>
                      <a:srgbClr val="9BC954">
                        <a:tint val="4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r>
                        <a:rPr kumimoji="1" lang="ja-JP" altLang="en-US" sz="1200" b="0">
                          <a:solidFill>
                            <a:schemeClr val="tx1">
                              <a:lumMod val="75000"/>
                              <a:lumOff val="25000"/>
                            </a:schemeClr>
                          </a:solidFill>
                          <a:latin typeface="メイリオ" pitchFamily="50" charset="-128"/>
                          <a:ea typeface="メイリオ" pitchFamily="50" charset="-128"/>
                          <a:cs typeface="メイリオ" pitchFamily="50" charset="-128"/>
                        </a:rPr>
                        <a:t>開発時のデバッグ用にデータを</a:t>
                      </a:r>
                      <a:endParaRPr kumimoji="1" lang="en-US" altLang="ja-JP" sz="1200" b="0">
                        <a:solidFill>
                          <a:schemeClr val="tx1">
                            <a:lumMod val="75000"/>
                            <a:lumOff val="25000"/>
                          </a:schemeClr>
                        </a:solidFill>
                        <a:latin typeface="メイリオ" pitchFamily="50" charset="-128"/>
                        <a:ea typeface="メイリオ" pitchFamily="50" charset="-128"/>
                        <a:cs typeface="メイリオ" pitchFamily="50" charset="-128"/>
                      </a:endParaRPr>
                    </a:p>
                    <a:p>
                      <a:r>
                        <a:rPr kumimoji="1" lang="ja-JP" altLang="en-US" sz="1200" b="0">
                          <a:solidFill>
                            <a:schemeClr val="tx1">
                              <a:lumMod val="75000"/>
                              <a:lumOff val="25000"/>
                            </a:schemeClr>
                          </a:solidFill>
                          <a:latin typeface="メイリオ" pitchFamily="50" charset="-128"/>
                          <a:ea typeface="メイリオ" pitchFamily="50" charset="-128"/>
                          <a:cs typeface="メイリオ" pitchFamily="50" charset="-128"/>
                        </a:rPr>
                        <a:t>ログファイルへ出力</a:t>
                      </a:r>
                    </a:p>
                  </a:txBody>
                  <a:tcPr anchor="ctr">
                    <a:lnL w="12700" cmpd="sng">
                      <a:solidFill>
                        <a:srgbClr val="9BC954"/>
                      </a:solidFill>
                    </a:lnL>
                    <a:lnR w="12700" cmpd="sng">
                      <a:solidFill>
                        <a:srgbClr val="9BC954"/>
                      </a:solidFill>
                    </a:lnR>
                    <a:lnT w="12700" cmpd="sng">
                      <a:solidFill>
                        <a:srgbClr val="9BC954"/>
                      </a:solidFill>
                    </a:lnT>
                    <a:lnB w="12700" cmpd="sng">
                      <a:solidFill>
                        <a:srgbClr val="9BC954"/>
                      </a:solidFill>
                    </a:lnB>
                    <a:lnTlToBr w="12700" cmpd="sng">
                      <a:noFill/>
                      <a:prstDash val="solid"/>
                    </a:lnTlToBr>
                    <a:lnBlToTr w="12700" cmpd="sng">
                      <a:noFill/>
                      <a:prstDash val="solid"/>
                    </a:lnBlToTr>
                    <a:solidFill>
                      <a:srgbClr val="9BC954">
                        <a:tint val="40000"/>
                      </a:srgbClr>
                    </a:solidFill>
                  </a:tcPr>
                </a:tc>
                <a:extLst>
                  <a:ext uri="{0D108BD9-81ED-4DB2-BD59-A6C34878D82A}">
                    <a16:rowId xmlns:a16="http://schemas.microsoft.com/office/drawing/2014/main" val="10001"/>
                  </a:ext>
                </a:extLst>
              </a:tr>
              <a:tr h="672098">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algn="l" defTabSz="914400" rtl="0" eaLnBrk="1" latinLnBrk="0" hangingPunct="1"/>
                      <a:r>
                        <a:rPr kumimoji="1" lang="ja-JP" altLang="en-US" sz="1200" b="1" kern="1200">
                          <a:solidFill>
                            <a:schemeClr val="tx1">
                              <a:lumMod val="75000"/>
                              <a:lumOff val="25000"/>
                            </a:schemeClr>
                          </a:solidFill>
                          <a:latin typeface="メイリオ" pitchFamily="50" charset="-128"/>
                          <a:ea typeface="メイリオ" pitchFamily="50" charset="-128"/>
                          <a:cs typeface="メイリオ" pitchFamily="50" charset="-128"/>
                        </a:rPr>
                        <a:t>エラーログ</a:t>
                      </a:r>
                    </a:p>
                  </a:txBody>
                  <a:tcPr anchor="ctr">
                    <a:lnL w="12700" cmpd="sng">
                      <a:solidFill>
                        <a:srgbClr val="9BC954"/>
                      </a:solidFill>
                    </a:lnL>
                    <a:lnR w="12700" cmpd="sng">
                      <a:solidFill>
                        <a:srgbClr val="9BC954"/>
                      </a:solidFill>
                    </a:lnR>
                    <a:lnT w="12700" cmpd="sng">
                      <a:solidFill>
                        <a:srgbClr val="9BC954"/>
                      </a:solidFill>
                    </a:lnT>
                    <a:lnB w="12700" cmpd="sng">
                      <a:solidFill>
                        <a:srgbClr val="9BC954"/>
                      </a:solidFill>
                    </a:lnB>
                    <a:lnTlToBr w="12700" cmpd="sng">
                      <a:noFill/>
                      <a:prstDash val="solid"/>
                    </a:lnTlToBr>
                    <a:lnBlToTr w="12700" cmpd="sng">
                      <a:noFill/>
                      <a:prstDash val="solid"/>
                    </a:lnBlToTr>
                    <a:solidFill>
                      <a:srgbClr val="9BC954">
                        <a:tint val="2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r>
                        <a:rPr kumimoji="1" lang="ja-JP" altLang="en-US" sz="1200" b="0" dirty="0">
                          <a:solidFill>
                            <a:schemeClr val="tx1">
                              <a:lumMod val="75000"/>
                              <a:lumOff val="25000"/>
                            </a:schemeClr>
                          </a:solidFill>
                          <a:latin typeface="メイリオ" pitchFamily="50" charset="-128"/>
                          <a:ea typeface="メイリオ" pitchFamily="50" charset="-128"/>
                          <a:cs typeface="メイリオ" pitchFamily="50" charset="-128"/>
                        </a:rPr>
                        <a:t>例外が発生した場合にその詳細を</a:t>
                      </a:r>
                      <a:endParaRPr kumimoji="1" lang="en-US" altLang="ja-JP" sz="1200" b="0" dirty="0">
                        <a:solidFill>
                          <a:schemeClr val="tx1">
                            <a:lumMod val="75000"/>
                            <a:lumOff val="25000"/>
                          </a:schemeClr>
                        </a:solidFill>
                        <a:latin typeface="メイリオ" pitchFamily="50" charset="-128"/>
                        <a:ea typeface="メイリオ" pitchFamily="50" charset="-128"/>
                        <a:cs typeface="メイリオ" pitchFamily="50" charset="-128"/>
                      </a:endParaRPr>
                    </a:p>
                    <a:p>
                      <a:r>
                        <a:rPr kumimoji="1" lang="ja-JP" altLang="en-US" sz="1200" b="0" dirty="0">
                          <a:solidFill>
                            <a:schemeClr val="tx1">
                              <a:lumMod val="75000"/>
                              <a:lumOff val="25000"/>
                            </a:schemeClr>
                          </a:solidFill>
                          <a:latin typeface="メイリオ" pitchFamily="50" charset="-128"/>
                          <a:ea typeface="メイリオ" pitchFamily="50" charset="-128"/>
                          <a:cs typeface="メイリオ" pitchFamily="50" charset="-128"/>
                        </a:rPr>
                        <a:t>ログファイルへ出力</a:t>
                      </a:r>
                    </a:p>
                  </a:txBody>
                  <a:tcPr anchor="ctr">
                    <a:lnL w="12700" cmpd="sng">
                      <a:solidFill>
                        <a:srgbClr val="9BC954"/>
                      </a:solidFill>
                    </a:lnL>
                    <a:lnR w="12700" cmpd="sng">
                      <a:solidFill>
                        <a:srgbClr val="9BC954"/>
                      </a:solidFill>
                    </a:lnR>
                    <a:lnT w="12700" cmpd="sng">
                      <a:solidFill>
                        <a:srgbClr val="9BC954"/>
                      </a:solidFill>
                    </a:lnT>
                    <a:lnB w="12700" cmpd="sng">
                      <a:solidFill>
                        <a:srgbClr val="9BC954"/>
                      </a:solidFill>
                    </a:lnB>
                    <a:lnTlToBr w="12700" cmpd="sng">
                      <a:noFill/>
                      <a:prstDash val="solid"/>
                    </a:lnTlToBr>
                    <a:lnBlToTr w="12700" cmpd="sng">
                      <a:noFill/>
                      <a:prstDash val="solid"/>
                    </a:lnBlToTr>
                    <a:solidFill>
                      <a:srgbClr val="9BC954">
                        <a:tint val="20000"/>
                      </a:srgbClr>
                    </a:solidFill>
                  </a:tcPr>
                </a:tc>
                <a:extLst>
                  <a:ext uri="{0D108BD9-81ED-4DB2-BD59-A6C34878D82A}">
                    <a16:rowId xmlns:a16="http://schemas.microsoft.com/office/drawing/2014/main" val="10002"/>
                  </a:ext>
                </a:extLst>
              </a:tr>
            </a:tbl>
          </a:graphicData>
        </a:graphic>
      </p:graphicFrame>
      <p:sp>
        <p:nvSpPr>
          <p:cNvPr id="19" name="角丸四角形 18"/>
          <p:cNvSpPr/>
          <p:nvPr/>
        </p:nvSpPr>
        <p:spPr>
          <a:xfrm>
            <a:off x="4760634" y="2545452"/>
            <a:ext cx="3960440" cy="504056"/>
          </a:xfrm>
          <a:prstGeom prst="roundRect">
            <a:avLst/>
          </a:prstGeom>
          <a:solidFill>
            <a:srgbClr val="F5AC48"/>
          </a:solidFill>
          <a:ln w="25400" cap="flat" cmpd="sng" algn="ctr">
            <a:solidFill>
              <a:srgbClr val="F5AC48">
                <a:shade val="50000"/>
              </a:srgbClr>
            </a:solidFill>
            <a:prstDash val="solid"/>
          </a:ln>
          <a:effectLst/>
        </p:spPr>
        <p:txBody>
          <a:bodyPr vert="horz" rtlCol="0" anchor="ctr"/>
          <a:lstStyle/>
          <a:p>
            <a:pPr algn="ctr">
              <a:defRPr/>
            </a:pPr>
            <a:r>
              <a:rPr kumimoji="0" lang="ja-JP" altLang="en-US" sz="1200" b="1" kern="0">
                <a:solidFill>
                  <a:sysClr val="window" lastClr="FFFFFF"/>
                </a:solidFill>
                <a:cs typeface="メイリオ" pitchFamily="50" charset="-128"/>
              </a:rPr>
              <a:t>監査</a:t>
            </a:r>
            <a:r>
              <a:rPr lang="ja-JP" altLang="en-US" sz="1200" b="1" kern="0">
                <a:solidFill>
                  <a:sysClr val="window" lastClr="FFFFFF"/>
                </a:solidFill>
                <a:cs typeface="メイリオ" pitchFamily="50" charset="-128"/>
              </a:rPr>
              <a:t>系ログ</a:t>
            </a:r>
            <a:endParaRPr lang="en-US" altLang="ja-JP" sz="1200" b="1" kern="0">
              <a:solidFill>
                <a:sysClr val="window" lastClr="FFFFFF"/>
              </a:solidFill>
              <a:cs typeface="メイリオ" pitchFamily="50" charset="-128"/>
            </a:endParaRPr>
          </a:p>
          <a:p>
            <a:pPr algn="ctr">
              <a:defRPr/>
            </a:pPr>
            <a:r>
              <a:rPr kumimoji="0" lang="en-US" altLang="ja-JP" sz="1200" b="1" kern="0">
                <a:solidFill>
                  <a:sysClr val="window" lastClr="FFFFFF"/>
                </a:solidFill>
                <a:cs typeface="メイリオ" pitchFamily="50" charset="-128"/>
              </a:rPr>
              <a:t>-</a:t>
            </a:r>
            <a:r>
              <a:rPr kumimoji="0" lang="ja-JP" altLang="en-US" sz="1200" b="1" kern="0">
                <a:solidFill>
                  <a:sysClr val="window" lastClr="FFFFFF"/>
                </a:solidFill>
                <a:cs typeface="メイリオ" pitchFamily="50" charset="-128"/>
              </a:rPr>
              <a:t>内部統制等の監査に必要</a:t>
            </a:r>
            <a:r>
              <a:rPr kumimoji="0" lang="en-US" altLang="ja-JP" sz="1200" b="1" kern="0">
                <a:solidFill>
                  <a:sysClr val="window" lastClr="FFFFFF"/>
                </a:solidFill>
                <a:cs typeface="メイリオ" pitchFamily="50" charset="-128"/>
              </a:rPr>
              <a:t>-</a:t>
            </a:r>
            <a:endParaRPr lang="ja-JP" altLang="en-US" sz="1200" b="1" kern="0">
              <a:solidFill>
                <a:sysClr val="window" lastClr="FFFFFF"/>
              </a:solidFill>
              <a:cs typeface="メイリオ"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405491718"/>
              </p:ext>
            </p:extLst>
          </p:nvPr>
        </p:nvGraphicFramePr>
        <p:xfrm>
          <a:off x="4760634" y="3111810"/>
          <a:ext cx="3996444" cy="1828800"/>
        </p:xfrm>
        <a:graphic>
          <a:graphicData uri="http://schemas.openxmlformats.org/drawingml/2006/table">
            <a:tbl>
              <a:tblPr firstRow="1" bandRow="1"/>
              <a:tblGrid>
                <a:gridCol w="1298201">
                  <a:extLst>
                    <a:ext uri="{9D8B030D-6E8A-4147-A177-3AD203B41FA5}">
                      <a16:colId xmlns:a16="http://schemas.microsoft.com/office/drawing/2014/main" val="20000"/>
                    </a:ext>
                  </a:extLst>
                </a:gridCol>
                <a:gridCol w="2698243">
                  <a:extLst>
                    <a:ext uri="{9D8B030D-6E8A-4147-A177-3AD203B41FA5}">
                      <a16:colId xmlns:a16="http://schemas.microsoft.com/office/drawing/2014/main" val="20001"/>
                    </a:ext>
                  </a:extLst>
                </a:gridCol>
              </a:tblGrid>
              <a:tr h="370840">
                <a:tc>
                  <a:txBody>
                    <a:bodyPr/>
                    <a:lstStyle>
                      <a:defPPr>
                        <a:defRPr lang="ja-JP"/>
                      </a:defPPr>
                      <a:lvl1pPr marL="0" algn="l" defTabSz="914400" rtl="0" eaLnBrk="1" latinLnBrk="0" hangingPunct="1">
                        <a:defRPr kumimoji="1" sz="1800" b="1" kern="1200">
                          <a:solidFill>
                            <a:schemeClr val="dk1"/>
                          </a:solidFill>
                          <a:latin typeface="メイリオ"/>
                          <a:ea typeface="メイリオ"/>
                        </a:defRPr>
                      </a:lvl1pPr>
                      <a:lvl2pPr marL="457200" algn="l" defTabSz="914400" rtl="0" eaLnBrk="1" latinLnBrk="0" hangingPunct="1">
                        <a:defRPr kumimoji="1" sz="1800" b="1" kern="1200">
                          <a:solidFill>
                            <a:schemeClr val="dk1"/>
                          </a:solidFill>
                          <a:latin typeface="メイリオ"/>
                          <a:ea typeface="メイリオ"/>
                        </a:defRPr>
                      </a:lvl2pPr>
                      <a:lvl3pPr marL="914400" algn="l" defTabSz="914400" rtl="0" eaLnBrk="1" latinLnBrk="0" hangingPunct="1">
                        <a:defRPr kumimoji="1" sz="1800" b="1" kern="1200">
                          <a:solidFill>
                            <a:schemeClr val="dk1"/>
                          </a:solidFill>
                          <a:latin typeface="メイリオ"/>
                          <a:ea typeface="メイリオ"/>
                        </a:defRPr>
                      </a:lvl3pPr>
                      <a:lvl4pPr marL="1371600" algn="l" defTabSz="914400" rtl="0" eaLnBrk="1" latinLnBrk="0" hangingPunct="1">
                        <a:defRPr kumimoji="1" sz="1800" b="1" kern="1200">
                          <a:solidFill>
                            <a:schemeClr val="dk1"/>
                          </a:solidFill>
                          <a:latin typeface="メイリオ"/>
                          <a:ea typeface="メイリオ"/>
                        </a:defRPr>
                      </a:lvl4pPr>
                      <a:lvl5pPr marL="1828800" algn="l" defTabSz="914400" rtl="0" eaLnBrk="1" latinLnBrk="0" hangingPunct="1">
                        <a:defRPr kumimoji="1" sz="1800" b="1" kern="1200">
                          <a:solidFill>
                            <a:schemeClr val="dk1"/>
                          </a:solidFill>
                          <a:latin typeface="メイリオ"/>
                          <a:ea typeface="メイリオ"/>
                        </a:defRPr>
                      </a:lvl5pPr>
                      <a:lvl6pPr marL="2286000" algn="l" defTabSz="914400" rtl="0" eaLnBrk="1" latinLnBrk="0" hangingPunct="1">
                        <a:defRPr kumimoji="1" sz="1800" b="1" kern="1200">
                          <a:solidFill>
                            <a:schemeClr val="dk1"/>
                          </a:solidFill>
                          <a:latin typeface="メイリオ"/>
                          <a:ea typeface="メイリオ"/>
                        </a:defRPr>
                      </a:lvl6pPr>
                      <a:lvl7pPr marL="2743200" algn="l" defTabSz="914400" rtl="0" eaLnBrk="1" latinLnBrk="0" hangingPunct="1">
                        <a:defRPr kumimoji="1" sz="1800" b="1" kern="1200">
                          <a:solidFill>
                            <a:schemeClr val="dk1"/>
                          </a:solidFill>
                          <a:latin typeface="メイリオ"/>
                          <a:ea typeface="メイリオ"/>
                        </a:defRPr>
                      </a:lvl7pPr>
                      <a:lvl8pPr marL="3200400" algn="l" defTabSz="914400" rtl="0" eaLnBrk="1" latinLnBrk="0" hangingPunct="1">
                        <a:defRPr kumimoji="1" sz="1800" b="1" kern="1200">
                          <a:solidFill>
                            <a:schemeClr val="dk1"/>
                          </a:solidFill>
                          <a:latin typeface="メイリオ"/>
                          <a:ea typeface="メイリオ"/>
                        </a:defRPr>
                      </a:lvl8pPr>
                      <a:lvl9pPr marL="3657600" algn="l" defTabSz="914400" rtl="0" eaLnBrk="1" latinLnBrk="0" hangingPunct="1">
                        <a:defRPr kumimoji="1" sz="1800" b="1" kern="1200">
                          <a:solidFill>
                            <a:schemeClr val="dk1"/>
                          </a:solidFill>
                          <a:latin typeface="メイリオ"/>
                          <a:ea typeface="メイリオ"/>
                        </a:defRPr>
                      </a:lvl9pPr>
                    </a:lstStyle>
                    <a:p>
                      <a:r>
                        <a:rPr lang="ja-JP" altLang="en-US" sz="1200" b="0"/>
                        <a:t>サービス実行</a:t>
                      </a:r>
                      <a:endParaRPr lang="en-US" altLang="ja-JP" sz="1200" b="0"/>
                    </a:p>
                    <a:p>
                      <a:r>
                        <a:rPr lang="ja-JP" altLang="en-US" sz="1200" b="0"/>
                        <a:t>ログ</a:t>
                      </a:r>
                      <a:endParaRPr lang="ja-JP" altLang="en-US" sz="1200" b="0">
                        <a:solidFill>
                          <a:schemeClr val="tx1">
                            <a:lumMod val="75000"/>
                            <a:lumOff val="25000"/>
                          </a:schemeClr>
                        </a:solidFill>
                        <a:latin typeface="メイリオ" pitchFamily="50" charset="-128"/>
                        <a:ea typeface="メイリオ" pitchFamily="50" charset="-128"/>
                        <a:cs typeface="メイリオ" pitchFamily="50" charset="-128"/>
                      </a:endParaRPr>
                    </a:p>
                  </a:txBody>
                  <a:tcPr anchor="ctr">
                    <a:lnL w="12700" cmpd="sng">
                      <a:solidFill>
                        <a:srgbClr val="F9BE00"/>
                      </a:solidFill>
                    </a:lnL>
                    <a:lnR w="12700" cmpd="sng">
                      <a:solidFill>
                        <a:srgbClr val="F9BE00"/>
                      </a:solidFill>
                    </a:lnR>
                    <a:lnT w="12700" cmpd="sng">
                      <a:solidFill>
                        <a:srgbClr val="F9BE00"/>
                      </a:solidFill>
                    </a:lnT>
                    <a:lnB w="12700" cmpd="sng">
                      <a:solidFill>
                        <a:srgbClr val="F9BE00"/>
                      </a:solidFill>
                    </a:lnB>
                    <a:lnTlToBr w="12700" cmpd="sng">
                      <a:noFill/>
                      <a:prstDash val="solid"/>
                    </a:lnTlToBr>
                    <a:lnBlToTr w="12700" cmpd="sng">
                      <a:noFill/>
                      <a:prstDash val="solid"/>
                    </a:lnBlToTr>
                    <a:solidFill>
                      <a:srgbClr val="F9BE00">
                        <a:tint val="20000"/>
                      </a:srgbClr>
                    </a:solidFill>
                  </a:tcPr>
                </a:tc>
                <a:tc>
                  <a:txBody>
                    <a:bodyPr/>
                    <a:lstStyle>
                      <a:defPPr>
                        <a:defRPr lang="ja-JP"/>
                      </a:defPPr>
                      <a:lvl1pPr marL="0" algn="l" defTabSz="914400" rtl="0" eaLnBrk="1" latinLnBrk="0" hangingPunct="1">
                        <a:defRPr kumimoji="1" sz="1800" b="1" kern="1200">
                          <a:solidFill>
                            <a:schemeClr val="dk1"/>
                          </a:solidFill>
                          <a:latin typeface="メイリオ"/>
                          <a:ea typeface="メイリオ"/>
                        </a:defRPr>
                      </a:lvl1pPr>
                      <a:lvl2pPr marL="457200" algn="l" defTabSz="914400" rtl="0" eaLnBrk="1" latinLnBrk="0" hangingPunct="1">
                        <a:defRPr kumimoji="1" sz="1800" b="1" kern="1200">
                          <a:solidFill>
                            <a:schemeClr val="dk1"/>
                          </a:solidFill>
                          <a:latin typeface="メイリオ"/>
                          <a:ea typeface="メイリオ"/>
                        </a:defRPr>
                      </a:lvl2pPr>
                      <a:lvl3pPr marL="914400" algn="l" defTabSz="914400" rtl="0" eaLnBrk="1" latinLnBrk="0" hangingPunct="1">
                        <a:defRPr kumimoji="1" sz="1800" b="1" kern="1200">
                          <a:solidFill>
                            <a:schemeClr val="dk1"/>
                          </a:solidFill>
                          <a:latin typeface="メイリオ"/>
                          <a:ea typeface="メイリオ"/>
                        </a:defRPr>
                      </a:lvl3pPr>
                      <a:lvl4pPr marL="1371600" algn="l" defTabSz="914400" rtl="0" eaLnBrk="1" latinLnBrk="0" hangingPunct="1">
                        <a:defRPr kumimoji="1" sz="1800" b="1" kern="1200">
                          <a:solidFill>
                            <a:schemeClr val="dk1"/>
                          </a:solidFill>
                          <a:latin typeface="メイリオ"/>
                          <a:ea typeface="メイリオ"/>
                        </a:defRPr>
                      </a:lvl4pPr>
                      <a:lvl5pPr marL="1828800" algn="l" defTabSz="914400" rtl="0" eaLnBrk="1" latinLnBrk="0" hangingPunct="1">
                        <a:defRPr kumimoji="1" sz="1800" b="1" kern="1200">
                          <a:solidFill>
                            <a:schemeClr val="dk1"/>
                          </a:solidFill>
                          <a:latin typeface="メイリオ"/>
                          <a:ea typeface="メイリオ"/>
                        </a:defRPr>
                      </a:lvl5pPr>
                      <a:lvl6pPr marL="2286000" algn="l" defTabSz="914400" rtl="0" eaLnBrk="1" latinLnBrk="0" hangingPunct="1">
                        <a:defRPr kumimoji="1" sz="1800" b="1" kern="1200">
                          <a:solidFill>
                            <a:schemeClr val="dk1"/>
                          </a:solidFill>
                          <a:latin typeface="メイリオ"/>
                          <a:ea typeface="メイリオ"/>
                        </a:defRPr>
                      </a:lvl6pPr>
                      <a:lvl7pPr marL="2743200" algn="l" defTabSz="914400" rtl="0" eaLnBrk="1" latinLnBrk="0" hangingPunct="1">
                        <a:defRPr kumimoji="1" sz="1800" b="1" kern="1200">
                          <a:solidFill>
                            <a:schemeClr val="dk1"/>
                          </a:solidFill>
                          <a:latin typeface="メイリオ"/>
                          <a:ea typeface="メイリオ"/>
                        </a:defRPr>
                      </a:lvl7pPr>
                      <a:lvl8pPr marL="3200400" algn="l" defTabSz="914400" rtl="0" eaLnBrk="1" latinLnBrk="0" hangingPunct="1">
                        <a:defRPr kumimoji="1" sz="1800" b="1" kern="1200">
                          <a:solidFill>
                            <a:schemeClr val="dk1"/>
                          </a:solidFill>
                          <a:latin typeface="メイリオ"/>
                          <a:ea typeface="メイリオ"/>
                        </a:defRPr>
                      </a:lvl8pPr>
                      <a:lvl9pPr marL="3657600" algn="l" defTabSz="914400" rtl="0" eaLnBrk="1" latinLnBrk="0" hangingPunct="1">
                        <a:defRPr kumimoji="1" sz="1800" b="1" kern="1200">
                          <a:solidFill>
                            <a:schemeClr val="dk1"/>
                          </a:solidFill>
                          <a:latin typeface="メイリオ"/>
                          <a:ea typeface="メイリオ"/>
                        </a:defRPr>
                      </a:lvl9pPr>
                    </a:lstStyle>
                    <a:p>
                      <a:pPr marL="0" algn="l" defTabSz="914400" rtl="0" eaLnBrk="1" latinLnBrk="0" hangingPunct="1"/>
                      <a:r>
                        <a:rPr kumimoji="1" lang="ja-JP" altLang="en-US" sz="1200" b="0" kern="1200"/>
                        <a:t>サービスの起動・終了をログファイルに出力</a:t>
                      </a:r>
                      <a:endParaRPr kumimoji="1" lang="ja-JP" altLang="en-US" sz="1200" b="0" kern="1200">
                        <a:solidFill>
                          <a:schemeClr val="tx1">
                            <a:lumMod val="75000"/>
                            <a:lumOff val="25000"/>
                          </a:schemeClr>
                        </a:solidFill>
                        <a:latin typeface="メイリオ" pitchFamily="50" charset="-128"/>
                        <a:ea typeface="メイリオ" pitchFamily="50" charset="-128"/>
                        <a:cs typeface="メイリオ" pitchFamily="50" charset="-128"/>
                      </a:endParaRPr>
                    </a:p>
                  </a:txBody>
                  <a:tcPr anchor="ctr">
                    <a:lnL w="12700" cmpd="sng">
                      <a:solidFill>
                        <a:srgbClr val="F9BE00"/>
                      </a:solidFill>
                    </a:lnL>
                    <a:lnR w="12700" cmpd="sng">
                      <a:solidFill>
                        <a:srgbClr val="F9BE00"/>
                      </a:solidFill>
                    </a:lnR>
                    <a:lnT w="12700" cmpd="sng">
                      <a:solidFill>
                        <a:srgbClr val="F9BE00"/>
                      </a:solidFill>
                    </a:lnT>
                    <a:lnB w="12700" cmpd="sng">
                      <a:solidFill>
                        <a:srgbClr val="F9BE00"/>
                      </a:solidFill>
                    </a:lnB>
                    <a:lnTlToBr w="12700" cmpd="sng">
                      <a:noFill/>
                      <a:prstDash val="solid"/>
                    </a:lnTlToBr>
                    <a:lnBlToTr w="12700" cmpd="sng">
                      <a:noFill/>
                      <a:prstDash val="solid"/>
                    </a:lnBlToTr>
                    <a:solidFill>
                      <a:srgbClr val="F9BE00">
                        <a:tint val="20000"/>
                      </a:srgbClr>
                    </a:solidFill>
                  </a:tcPr>
                </a:tc>
                <a:extLst>
                  <a:ext uri="{0D108BD9-81ED-4DB2-BD59-A6C34878D82A}">
                    <a16:rowId xmlns:a16="http://schemas.microsoft.com/office/drawing/2014/main" val="10000"/>
                  </a:ext>
                </a:extLst>
              </a:tr>
              <a:tr h="370840">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t>ログイン</a:t>
                      </a:r>
                      <a:r>
                        <a:rPr kumimoji="1" lang="en-US" altLang="ja-JP" sz="1200" kern="1200"/>
                        <a:t>/</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t>ログアウトログ</a:t>
                      </a:r>
                      <a:endParaRPr kumimoji="1" lang="ja-JP" altLang="en-US" sz="1200" b="1" kern="1200">
                        <a:solidFill>
                          <a:schemeClr val="tx1">
                            <a:lumMod val="75000"/>
                            <a:lumOff val="25000"/>
                          </a:schemeClr>
                        </a:solidFill>
                        <a:latin typeface="メイリオ" pitchFamily="50" charset="-128"/>
                        <a:ea typeface="メイリオ" pitchFamily="50" charset="-128"/>
                        <a:cs typeface="メイリオ" pitchFamily="50" charset="-128"/>
                      </a:endParaRPr>
                    </a:p>
                  </a:txBody>
                  <a:tcPr anchor="ctr">
                    <a:lnL w="12700" cmpd="sng">
                      <a:solidFill>
                        <a:srgbClr val="F9BE00"/>
                      </a:solidFill>
                    </a:lnL>
                    <a:lnR w="12700" cmpd="sng">
                      <a:solidFill>
                        <a:srgbClr val="F9BE00"/>
                      </a:solidFill>
                    </a:lnR>
                    <a:lnT w="12700" cmpd="sng">
                      <a:solidFill>
                        <a:srgbClr val="F9BE00"/>
                      </a:solidFill>
                    </a:lnT>
                    <a:lnB w="12700" cmpd="sng">
                      <a:solidFill>
                        <a:srgbClr val="F9BE00"/>
                      </a:solidFill>
                    </a:lnB>
                    <a:lnTlToBr w="12700" cmpd="sng">
                      <a:noFill/>
                      <a:prstDash val="solid"/>
                    </a:lnTlToBr>
                    <a:lnBlToTr w="12700" cmpd="sng">
                      <a:noFill/>
                      <a:prstDash val="solid"/>
                    </a:lnBlToTr>
                    <a:solidFill>
                      <a:srgbClr val="F9BE00">
                        <a:tint val="4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algn="l" defTabSz="914400" rtl="0" eaLnBrk="1" latinLnBrk="0" hangingPunct="1"/>
                      <a:r>
                        <a:rPr kumimoji="1" lang="en-US" altLang="ja-JP" sz="1200" kern="1200"/>
                        <a:t>NX</a:t>
                      </a:r>
                      <a:r>
                        <a:rPr kumimoji="1" lang="ja-JP" altLang="en-US" sz="1200" kern="1200"/>
                        <a:t>統合会計へのログイン・ログアウトをログに出力</a:t>
                      </a:r>
                      <a:endParaRPr kumimoji="1" lang="ja-JP" altLang="en-US" sz="1200" b="0" kern="1200">
                        <a:solidFill>
                          <a:schemeClr val="tx1">
                            <a:lumMod val="75000"/>
                            <a:lumOff val="25000"/>
                          </a:schemeClr>
                        </a:solidFill>
                        <a:latin typeface="メイリオ" pitchFamily="50" charset="-128"/>
                        <a:ea typeface="メイリオ" pitchFamily="50" charset="-128"/>
                        <a:cs typeface="メイリオ" pitchFamily="50" charset="-128"/>
                      </a:endParaRPr>
                    </a:p>
                  </a:txBody>
                  <a:tcPr anchor="ctr">
                    <a:lnL w="12700" cmpd="sng">
                      <a:solidFill>
                        <a:srgbClr val="F9BE00"/>
                      </a:solidFill>
                    </a:lnL>
                    <a:lnR w="12700" cmpd="sng">
                      <a:solidFill>
                        <a:srgbClr val="F9BE00"/>
                      </a:solidFill>
                    </a:lnR>
                    <a:lnT w="12700" cmpd="sng">
                      <a:solidFill>
                        <a:srgbClr val="F9BE00"/>
                      </a:solidFill>
                    </a:lnT>
                    <a:lnB w="12700" cmpd="sng">
                      <a:solidFill>
                        <a:srgbClr val="F9BE00"/>
                      </a:solidFill>
                    </a:lnB>
                    <a:lnTlToBr w="12700" cmpd="sng">
                      <a:noFill/>
                      <a:prstDash val="solid"/>
                    </a:lnTlToBr>
                    <a:lnBlToTr w="12700" cmpd="sng">
                      <a:noFill/>
                      <a:prstDash val="solid"/>
                    </a:lnBlToTr>
                    <a:solidFill>
                      <a:srgbClr val="F9BE00">
                        <a:tint val="40000"/>
                      </a:srgbClr>
                    </a:solidFill>
                  </a:tcPr>
                </a:tc>
                <a:extLst>
                  <a:ext uri="{0D108BD9-81ED-4DB2-BD59-A6C34878D82A}">
                    <a16:rowId xmlns:a16="http://schemas.microsoft.com/office/drawing/2014/main" val="10001"/>
                  </a:ext>
                </a:extLst>
              </a:tr>
              <a:tr h="370840">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algn="l" defTabSz="914400" rtl="0" eaLnBrk="1" latinLnBrk="0" hangingPunct="1"/>
                      <a:r>
                        <a:rPr kumimoji="1" lang="ja-JP" altLang="en-US" sz="1200" kern="1200"/>
                        <a:t>画面の起動</a:t>
                      </a:r>
                      <a:r>
                        <a:rPr kumimoji="1" lang="en-US" altLang="ja-JP" sz="1200" kern="1200"/>
                        <a:t>/</a:t>
                      </a:r>
                    </a:p>
                    <a:p>
                      <a:pPr marL="0" algn="l" defTabSz="914400" rtl="0" eaLnBrk="1" latinLnBrk="0" hangingPunct="1"/>
                      <a:r>
                        <a:rPr kumimoji="1" lang="ja-JP" altLang="en-US" sz="1200" kern="1200"/>
                        <a:t>終了ログ</a:t>
                      </a:r>
                      <a:endParaRPr kumimoji="1" lang="ja-JP" altLang="en-US" sz="1200" b="1" kern="1200">
                        <a:solidFill>
                          <a:schemeClr val="tx1">
                            <a:lumMod val="75000"/>
                            <a:lumOff val="25000"/>
                          </a:schemeClr>
                        </a:solidFill>
                        <a:latin typeface="メイリオ" pitchFamily="50" charset="-128"/>
                        <a:ea typeface="メイリオ" pitchFamily="50" charset="-128"/>
                        <a:cs typeface="メイリオ" pitchFamily="50" charset="-128"/>
                      </a:endParaRPr>
                    </a:p>
                  </a:txBody>
                  <a:tcPr anchor="ctr">
                    <a:lnL w="12700" cmpd="sng">
                      <a:solidFill>
                        <a:srgbClr val="F9BE00"/>
                      </a:solidFill>
                    </a:lnL>
                    <a:lnR w="12700" cmpd="sng">
                      <a:solidFill>
                        <a:srgbClr val="F9BE00"/>
                      </a:solidFill>
                    </a:lnR>
                    <a:lnT w="12700" cmpd="sng">
                      <a:solidFill>
                        <a:srgbClr val="F9BE00"/>
                      </a:solidFill>
                    </a:lnT>
                    <a:lnB w="12700" cmpd="sng">
                      <a:solidFill>
                        <a:srgbClr val="F9BE00"/>
                      </a:solidFill>
                    </a:lnB>
                    <a:lnTlToBr w="12700" cmpd="sng">
                      <a:noFill/>
                      <a:prstDash val="solid"/>
                    </a:lnTlToBr>
                    <a:lnBlToTr w="12700" cmpd="sng">
                      <a:noFill/>
                      <a:prstDash val="solid"/>
                    </a:lnBlToTr>
                    <a:solidFill>
                      <a:srgbClr val="F9BE00">
                        <a:tint val="2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algn="l" defTabSz="914400" rtl="0" eaLnBrk="1" latinLnBrk="0" hangingPunct="1"/>
                      <a:r>
                        <a:rPr kumimoji="1" lang="ja-JP" altLang="en-US" sz="1200" kern="1200"/>
                        <a:t>画面の起動・終了をログファイルに出力</a:t>
                      </a:r>
                      <a:endParaRPr kumimoji="1" lang="ja-JP" altLang="en-US" sz="1200" b="0" kern="1200">
                        <a:solidFill>
                          <a:schemeClr val="tx1">
                            <a:lumMod val="75000"/>
                            <a:lumOff val="25000"/>
                          </a:schemeClr>
                        </a:solidFill>
                        <a:latin typeface="メイリオ" pitchFamily="50" charset="-128"/>
                        <a:ea typeface="メイリオ" pitchFamily="50" charset="-128"/>
                        <a:cs typeface="メイリオ" pitchFamily="50" charset="-128"/>
                      </a:endParaRPr>
                    </a:p>
                  </a:txBody>
                  <a:tcPr anchor="ctr">
                    <a:lnL w="12700" cmpd="sng">
                      <a:solidFill>
                        <a:srgbClr val="F9BE00"/>
                      </a:solidFill>
                    </a:lnL>
                    <a:lnR w="12700" cmpd="sng">
                      <a:solidFill>
                        <a:srgbClr val="F9BE00"/>
                      </a:solidFill>
                    </a:lnR>
                    <a:lnT w="12700" cmpd="sng">
                      <a:solidFill>
                        <a:srgbClr val="F9BE00"/>
                      </a:solidFill>
                    </a:lnT>
                    <a:lnB w="12700" cmpd="sng">
                      <a:solidFill>
                        <a:srgbClr val="F9BE00"/>
                      </a:solidFill>
                    </a:lnB>
                    <a:lnTlToBr w="12700" cmpd="sng">
                      <a:noFill/>
                      <a:prstDash val="solid"/>
                    </a:lnTlToBr>
                    <a:lnBlToTr w="12700" cmpd="sng">
                      <a:noFill/>
                      <a:prstDash val="solid"/>
                    </a:lnBlToTr>
                    <a:solidFill>
                      <a:srgbClr val="F9BE00">
                        <a:tint val="20000"/>
                      </a:srgbClr>
                    </a:solidFill>
                  </a:tcPr>
                </a:tc>
                <a:extLst>
                  <a:ext uri="{0D108BD9-81ED-4DB2-BD59-A6C34878D82A}">
                    <a16:rowId xmlns:a16="http://schemas.microsoft.com/office/drawing/2014/main" val="10002"/>
                  </a:ext>
                </a:extLst>
              </a:tr>
              <a:tr h="370840">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algn="l" defTabSz="914400" rtl="0" eaLnBrk="1" latinLnBrk="0" hangingPunct="1"/>
                      <a:r>
                        <a:rPr kumimoji="1" lang="ja-JP" altLang="en-US" sz="1200" kern="1200"/>
                        <a:t>データアクセスログ</a:t>
                      </a:r>
                      <a:endParaRPr kumimoji="1" lang="ja-JP" altLang="en-US" sz="1200" b="1" kern="1200">
                        <a:solidFill>
                          <a:schemeClr val="tx1">
                            <a:lumMod val="75000"/>
                            <a:lumOff val="25000"/>
                          </a:schemeClr>
                        </a:solidFill>
                        <a:latin typeface="メイリオ" pitchFamily="50" charset="-128"/>
                        <a:ea typeface="メイリオ" pitchFamily="50" charset="-128"/>
                        <a:cs typeface="メイリオ" pitchFamily="50" charset="-128"/>
                      </a:endParaRPr>
                    </a:p>
                  </a:txBody>
                  <a:tcPr anchor="ctr">
                    <a:lnL w="12700" cmpd="sng">
                      <a:solidFill>
                        <a:srgbClr val="F9BE00"/>
                      </a:solidFill>
                    </a:lnL>
                    <a:lnR w="12700" cmpd="sng">
                      <a:solidFill>
                        <a:srgbClr val="F9BE00"/>
                      </a:solidFill>
                    </a:lnR>
                    <a:lnT w="12700" cmpd="sng">
                      <a:solidFill>
                        <a:srgbClr val="F9BE00"/>
                      </a:solidFill>
                    </a:lnT>
                    <a:lnB w="12700" cmpd="sng">
                      <a:solidFill>
                        <a:srgbClr val="F9BE00"/>
                      </a:solidFill>
                    </a:lnB>
                    <a:lnTlToBr w="12700" cmpd="sng">
                      <a:noFill/>
                      <a:prstDash val="solid"/>
                    </a:lnTlToBr>
                    <a:lnBlToTr w="12700" cmpd="sng">
                      <a:noFill/>
                      <a:prstDash val="solid"/>
                    </a:lnBlToTr>
                    <a:solidFill>
                      <a:srgbClr val="F9BE00">
                        <a:tint val="4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r>
                        <a:rPr kumimoji="1" lang="ja-JP" altLang="en-US" sz="1200" dirty="0"/>
                        <a:t>データベースへのテーブルアクセスの更新履歴をテーブルへ保管</a:t>
                      </a:r>
                      <a:endParaRPr kumimoji="1" lang="ja-JP" altLang="en-US" sz="1200" b="0" dirty="0">
                        <a:solidFill>
                          <a:schemeClr val="tx1">
                            <a:lumMod val="75000"/>
                            <a:lumOff val="25000"/>
                          </a:schemeClr>
                        </a:solidFill>
                        <a:latin typeface="メイリオ" pitchFamily="50" charset="-128"/>
                        <a:ea typeface="メイリオ" pitchFamily="50" charset="-128"/>
                        <a:cs typeface="メイリオ" pitchFamily="50" charset="-128"/>
                      </a:endParaRPr>
                    </a:p>
                  </a:txBody>
                  <a:tcPr anchor="ctr">
                    <a:lnL w="12700" cmpd="sng">
                      <a:solidFill>
                        <a:srgbClr val="F9BE00"/>
                      </a:solidFill>
                    </a:lnL>
                    <a:lnR w="12700" cmpd="sng">
                      <a:solidFill>
                        <a:srgbClr val="F9BE00"/>
                      </a:solidFill>
                    </a:lnR>
                    <a:lnT w="12700" cmpd="sng">
                      <a:solidFill>
                        <a:srgbClr val="F9BE00"/>
                      </a:solidFill>
                    </a:lnT>
                    <a:lnB w="12700" cmpd="sng">
                      <a:solidFill>
                        <a:srgbClr val="F9BE00"/>
                      </a:solidFill>
                    </a:lnB>
                    <a:lnTlToBr w="12700" cmpd="sng">
                      <a:noFill/>
                      <a:prstDash val="solid"/>
                    </a:lnTlToBr>
                    <a:lnBlToTr w="12700" cmpd="sng">
                      <a:noFill/>
                      <a:prstDash val="solid"/>
                    </a:lnBlToTr>
                    <a:solidFill>
                      <a:srgbClr val="F9BE00">
                        <a:tint val="4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22221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87AC453D-B976-A9D4-F195-29E77FEDC8A3}"/>
              </a:ext>
            </a:extLst>
          </p:cNvPr>
          <p:cNvGrpSpPr/>
          <p:nvPr/>
        </p:nvGrpSpPr>
        <p:grpSpPr>
          <a:xfrm>
            <a:off x="4470232" y="3088898"/>
            <a:ext cx="3492668" cy="1871852"/>
            <a:chOff x="4470232" y="3088898"/>
            <a:chExt cx="3492668" cy="1871852"/>
          </a:xfrm>
        </p:grpSpPr>
        <p:pic>
          <p:nvPicPr>
            <p:cNvPr id="5" name="図 4"/>
            <p:cNvPicPr>
              <a:picLocks noChangeAspect="1"/>
            </p:cNvPicPr>
            <p:nvPr/>
          </p:nvPicPr>
          <p:blipFill>
            <a:blip r:embed="rId2"/>
            <a:stretch>
              <a:fillRect/>
            </a:stretch>
          </p:blipFill>
          <p:spPr>
            <a:xfrm>
              <a:off x="4470232" y="3088898"/>
              <a:ext cx="3492668" cy="1871852"/>
            </a:xfrm>
            <a:prstGeom prst="rect">
              <a:avLst/>
            </a:prstGeom>
            <a:ln>
              <a:solidFill>
                <a:schemeClr val="bg1">
                  <a:lumMod val="75000"/>
                </a:schemeClr>
              </a:solidFill>
            </a:ln>
          </p:spPr>
        </p:pic>
        <p:pic>
          <p:nvPicPr>
            <p:cNvPr id="17" name="図 16">
              <a:extLst>
                <a:ext uri="{FF2B5EF4-FFF2-40B4-BE49-F238E27FC236}">
                  <a16:creationId xmlns:a16="http://schemas.microsoft.com/office/drawing/2014/main" id="{E1012439-24DB-6117-A0D7-26ECE91BA2D6}"/>
                </a:ext>
              </a:extLst>
            </p:cNvPr>
            <p:cNvPicPr preferRelativeResize="0">
              <a:picLocks/>
            </p:cNvPicPr>
            <p:nvPr/>
          </p:nvPicPr>
          <p:blipFill>
            <a:blip r:embed="rId3"/>
            <a:stretch>
              <a:fillRect/>
            </a:stretch>
          </p:blipFill>
          <p:spPr>
            <a:xfrm>
              <a:off x="4624668" y="3091119"/>
              <a:ext cx="1080000" cy="72000"/>
            </a:xfrm>
            <a:prstGeom prst="rect">
              <a:avLst/>
            </a:prstGeom>
          </p:spPr>
        </p:pic>
      </p:grpSp>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15</a:t>
            </a:fld>
            <a:endParaRPr lang="ja-JP" altLang="en-US"/>
          </a:p>
        </p:txBody>
      </p:sp>
      <p:sp>
        <p:nvSpPr>
          <p:cNvPr id="7" name="タイトル 6"/>
          <p:cNvSpPr>
            <a:spLocks noGrp="1"/>
          </p:cNvSpPr>
          <p:nvPr>
            <p:ph type="title"/>
          </p:nvPr>
        </p:nvSpPr>
        <p:spPr/>
        <p:txBody>
          <a:bodyPr/>
          <a:lstStyle/>
          <a:p>
            <a:r>
              <a:rPr lang="en-US" altLang="ja-JP" dirty="0"/>
              <a:t>No.5</a:t>
            </a:r>
            <a:br>
              <a:rPr lang="en-US" altLang="ja-JP" sz="1800" dirty="0"/>
            </a:br>
            <a:r>
              <a:rPr lang="ja-JP" altLang="en-US" sz="1800" dirty="0"/>
              <a:t>共通</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688189"/>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430887"/>
          </a:xfrm>
          <a:prstGeom prst="rect">
            <a:avLst/>
          </a:prstGeom>
        </p:spPr>
        <p:txBody>
          <a:bodyPr wrap="square" lIns="0" tIns="0" rIns="0" bIns="0">
            <a:spAutoFit/>
          </a:bodyPr>
          <a:lstStyle/>
          <a:p>
            <a:pPr lvl="0">
              <a:spcBef>
                <a:spcPct val="0"/>
              </a:spcBef>
              <a:defRPr/>
            </a:pPr>
            <a:r>
              <a:rPr kumimoji="0" lang="ja-JP" altLang="en-US" sz="1400" kern="0" dirty="0">
                <a:solidFill>
                  <a:sysClr val="windowText" lastClr="000000">
                    <a:lumMod val="75000"/>
                    <a:lumOff val="25000"/>
                  </a:sysClr>
                </a:solidFill>
              </a:rPr>
              <a:t>月次、年次で締め処理ができ、締め処理後、過去日付についての入力変更操作はできない設定が可能である</a:t>
            </a:r>
          </a:p>
          <a:p>
            <a:pPr lvl="0">
              <a:spcBef>
                <a:spcPct val="0"/>
              </a:spcBef>
              <a:defRPr/>
            </a:pPr>
            <a:r>
              <a:rPr kumimoji="0" lang="ja-JP" altLang="en-US" sz="1400" kern="0" dirty="0">
                <a:solidFill>
                  <a:sysClr val="windowText" lastClr="000000">
                    <a:lumMod val="75000"/>
                    <a:lumOff val="25000"/>
                  </a:sysClr>
                </a:solidFill>
              </a:rPr>
              <a:t>また、必要に応じて過去の月次締めを解除できる</a:t>
            </a:r>
          </a:p>
        </p:txBody>
      </p:sp>
      <p:sp>
        <p:nvSpPr>
          <p:cNvPr id="11" name="テキスト ボックス 10"/>
          <p:cNvSpPr txBox="1"/>
          <p:nvPr/>
        </p:nvSpPr>
        <p:spPr>
          <a:xfrm>
            <a:off x="251520" y="2033431"/>
            <a:ext cx="8892480" cy="861774"/>
          </a:xfrm>
          <a:prstGeom prst="rect">
            <a:avLst/>
          </a:prstGeom>
        </p:spPr>
        <p:txBody>
          <a:bodyPr wrap="square" lIns="0" tIns="0" rIns="0" bIns="0">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ja-JP" altLang="en-US" sz="1400" b="1" i="0" u="none" strike="noStrike" kern="0" cap="none" spc="0" normalizeH="0" baseline="0" noProof="0" dirty="0">
                <a:ln>
                  <a:noFill/>
                </a:ln>
                <a:solidFill>
                  <a:sysClr val="windowText" lastClr="000000">
                    <a:lumMod val="75000"/>
                    <a:lumOff val="25000"/>
                  </a:sysClr>
                </a:solidFill>
                <a:effectLst/>
                <a:uLnTx/>
                <a:uFillTx/>
                <a:latin typeface="メイリオ" pitchFamily="50" charset="-128"/>
                <a:ea typeface="メイリオ" pitchFamily="50" charset="-128"/>
              </a:rPr>
              <a:t>弊社対応：○</a:t>
            </a:r>
            <a:endParaRPr kumimoji="0" lang="en-US" altLang="ja-JP" sz="1400" b="1" i="0" u="none" strike="noStrike" kern="0" cap="none" spc="0" normalizeH="0" baseline="0" noProof="0" dirty="0">
              <a:ln>
                <a:noFill/>
              </a:ln>
              <a:solidFill>
                <a:sysClr val="windowText" lastClr="000000">
                  <a:lumMod val="75000"/>
                  <a:lumOff val="25000"/>
                </a:sysClr>
              </a:solidFill>
              <a:effectLst/>
              <a:uLnTx/>
              <a:uFillTx/>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rPr>
              <a:t>締め処理は月次、年次単位で実行できます。月次締では項目として「入力可・締済・入力不可」から選択可能</a:t>
            </a:r>
            <a:endParaRPr kumimoji="0" lang="en-US" altLang="ja-JP" sz="1400" kern="0" dirty="0">
              <a:solidFill>
                <a:sysClr val="windowText" lastClr="000000">
                  <a:lumMod val="75000"/>
                  <a:lumOff val="25000"/>
                </a:sysClr>
              </a:solidFill>
            </a:endParaRPr>
          </a:p>
          <a:p>
            <a:pPr lvl="0">
              <a:spcBef>
                <a:spcPct val="0"/>
              </a:spcBef>
              <a:defRPr/>
            </a:pPr>
            <a:r>
              <a:rPr kumimoji="0" lang="ja-JP" altLang="en-US" sz="1400" kern="0" dirty="0">
                <a:solidFill>
                  <a:sysClr val="windowText" lastClr="000000">
                    <a:lumMod val="75000"/>
                    <a:lumOff val="25000"/>
                  </a:sysClr>
                </a:solidFill>
              </a:rPr>
              <a:t>また、入力締マスタ登録にて画面入力・外部取込ごとに「部門・伝票種類」などを指定して、登録した時点から入力の制御が可能です</a:t>
            </a:r>
            <a:endParaRPr kumimoji="0" lang="en-US" altLang="ja-JP" sz="1400" kern="0" dirty="0">
              <a:solidFill>
                <a:sysClr val="windowText" lastClr="000000">
                  <a:lumMod val="75000"/>
                  <a:lumOff val="25000"/>
                </a:sysClr>
              </a:solidFill>
            </a:endParaRPr>
          </a:p>
        </p:txBody>
      </p:sp>
      <p:sp>
        <p:nvSpPr>
          <p:cNvPr id="21" name="角丸四角形 20"/>
          <p:cNvSpPr/>
          <p:nvPr/>
        </p:nvSpPr>
        <p:spPr>
          <a:xfrm>
            <a:off x="5557316" y="2919718"/>
            <a:ext cx="1318500" cy="297578"/>
          </a:xfrm>
          <a:prstGeom prst="roundRect">
            <a:avLst/>
          </a:prstGeom>
          <a:solidFill>
            <a:srgbClr val="EE846D"/>
          </a:solidFill>
          <a:ln w="25400" cap="flat" cmpd="sng" algn="ctr">
            <a:noFill/>
            <a:prstDash val="solid"/>
          </a:ln>
          <a:effectLst/>
        </p:spPr>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kumimoji="0" lang="ja-JP" altLang="en-US" sz="1200" b="1" kern="0" dirty="0">
                <a:solidFill>
                  <a:sysClr val="window" lastClr="FFFFFF"/>
                </a:solidFill>
                <a:cs typeface="メイリオ" pitchFamily="50" charset="-128"/>
              </a:rPr>
              <a:t>入力締マスタ登録</a:t>
            </a:r>
            <a:endParaRPr kumimoji="0" lang="ja-JP" altLang="ja-JP" sz="1200" b="1" kern="0" dirty="0">
              <a:solidFill>
                <a:sysClr val="window" lastClr="FFFFFF"/>
              </a:solidFill>
              <a:cs typeface="メイリオ" pitchFamily="50" charset="-128"/>
            </a:endParaRPr>
          </a:p>
        </p:txBody>
      </p:sp>
      <p:pic>
        <p:nvPicPr>
          <p:cNvPr id="22" name="Picture 2"/>
          <p:cNvPicPr>
            <a:picLocks noChangeAspect="1" noChangeArrowheads="1"/>
          </p:cNvPicPr>
          <p:nvPr/>
        </p:nvPicPr>
        <p:blipFill>
          <a:blip r:embed="rId4" cstate="print"/>
          <a:srcRect/>
          <a:stretch>
            <a:fillRect/>
          </a:stretch>
        </p:blipFill>
        <p:spPr bwMode="auto">
          <a:xfrm>
            <a:off x="929429" y="3087426"/>
            <a:ext cx="3262993" cy="1844300"/>
          </a:xfrm>
          <a:prstGeom prst="rect">
            <a:avLst/>
          </a:prstGeom>
          <a:noFill/>
          <a:ln w="9525">
            <a:solidFill>
              <a:sysClr val="window" lastClr="FFFFFF">
                <a:lumMod val="75000"/>
              </a:sysClr>
            </a:solidFill>
            <a:miter lim="800000"/>
            <a:headEnd/>
            <a:tailEnd/>
          </a:ln>
        </p:spPr>
      </p:pic>
      <p:sp>
        <p:nvSpPr>
          <p:cNvPr id="16" name="角丸四角形 15"/>
          <p:cNvSpPr/>
          <p:nvPr/>
        </p:nvSpPr>
        <p:spPr>
          <a:xfrm>
            <a:off x="1901675" y="2929587"/>
            <a:ext cx="1318500" cy="297578"/>
          </a:xfrm>
          <a:prstGeom prst="roundRect">
            <a:avLst/>
          </a:prstGeom>
          <a:solidFill>
            <a:srgbClr val="EE846D"/>
          </a:solidFill>
          <a:ln w="25400" cap="flat" cmpd="sng" algn="ctr">
            <a:noFill/>
            <a:prstDash val="solid"/>
          </a:ln>
          <a:effectLst/>
        </p:spPr>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kumimoji="0" lang="ja-JP" altLang="en-US" sz="1200" b="1" kern="0" dirty="0">
                <a:solidFill>
                  <a:sysClr val="window" lastClr="FFFFFF"/>
                </a:solidFill>
                <a:cs typeface="メイリオ" pitchFamily="50" charset="-128"/>
              </a:rPr>
              <a:t>月次更新画面</a:t>
            </a:r>
            <a:endParaRPr kumimoji="0" lang="ja-JP" altLang="ja-JP" sz="1200" b="1" kern="0" dirty="0">
              <a:solidFill>
                <a:sysClr val="window" lastClr="FFFFFF"/>
              </a:solidFill>
              <a:cs typeface="メイリオ" pitchFamily="50" charset="-128"/>
            </a:endParaRPr>
          </a:p>
        </p:txBody>
      </p:sp>
      <p:cxnSp>
        <p:nvCxnSpPr>
          <p:cNvPr id="24" name="直線コネクタ 23"/>
          <p:cNvCxnSpPr/>
          <p:nvPr/>
        </p:nvCxnSpPr>
        <p:spPr>
          <a:xfrm flipH="1" flipV="1">
            <a:off x="5695576" y="3676443"/>
            <a:ext cx="555078" cy="643357"/>
          </a:xfrm>
          <a:prstGeom prst="line">
            <a:avLst/>
          </a:prstGeom>
          <a:noFill/>
          <a:ln w="28575" cap="flat" cmpd="sng" algn="ctr">
            <a:solidFill>
              <a:srgbClr val="EE846D"/>
            </a:solidFill>
            <a:prstDash val="sysDash"/>
          </a:ln>
          <a:effectLst/>
        </p:spPr>
      </p:cxnSp>
      <p:cxnSp>
        <p:nvCxnSpPr>
          <p:cNvPr id="25" name="直線コネクタ 24"/>
          <p:cNvCxnSpPr/>
          <p:nvPr/>
        </p:nvCxnSpPr>
        <p:spPr>
          <a:xfrm flipH="1" flipV="1">
            <a:off x="5684209" y="3245365"/>
            <a:ext cx="720080" cy="180020"/>
          </a:xfrm>
          <a:prstGeom prst="line">
            <a:avLst/>
          </a:prstGeom>
          <a:noFill/>
          <a:ln w="28575" cap="flat" cmpd="sng" algn="ctr">
            <a:solidFill>
              <a:srgbClr val="EE846D"/>
            </a:solidFill>
            <a:prstDash val="sysDash"/>
          </a:ln>
          <a:effectLst/>
        </p:spPr>
      </p:cxnSp>
      <p:pic>
        <p:nvPicPr>
          <p:cNvPr id="3" name="図 2"/>
          <p:cNvPicPr>
            <a:picLocks noChangeAspect="1"/>
          </p:cNvPicPr>
          <p:nvPr/>
        </p:nvPicPr>
        <p:blipFill>
          <a:blip r:embed="rId5"/>
          <a:stretch>
            <a:fillRect/>
          </a:stretch>
        </p:blipFill>
        <p:spPr>
          <a:xfrm>
            <a:off x="755576" y="3658220"/>
            <a:ext cx="859782" cy="897994"/>
          </a:xfrm>
          <a:prstGeom prst="rect">
            <a:avLst/>
          </a:prstGeom>
        </p:spPr>
      </p:pic>
      <p:sp>
        <p:nvSpPr>
          <p:cNvPr id="27" name="角丸四角形 26"/>
          <p:cNvSpPr/>
          <p:nvPr/>
        </p:nvSpPr>
        <p:spPr>
          <a:xfrm>
            <a:off x="2128877" y="3475390"/>
            <a:ext cx="426899" cy="428508"/>
          </a:xfrm>
          <a:prstGeom prst="roundRect">
            <a:avLst/>
          </a:prstGeom>
          <a:noFill/>
          <a:ln w="25400" cap="flat" cmpd="sng" algn="ctr">
            <a:solidFill>
              <a:srgbClr val="EE846D"/>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cxnSp>
        <p:nvCxnSpPr>
          <p:cNvPr id="28" name="直線コネクタ 27"/>
          <p:cNvCxnSpPr/>
          <p:nvPr/>
        </p:nvCxnSpPr>
        <p:spPr>
          <a:xfrm flipH="1">
            <a:off x="1579048" y="3494488"/>
            <a:ext cx="526525" cy="146337"/>
          </a:xfrm>
          <a:prstGeom prst="line">
            <a:avLst/>
          </a:prstGeom>
          <a:noFill/>
          <a:ln w="28575" cap="flat" cmpd="sng" algn="ctr">
            <a:solidFill>
              <a:srgbClr val="EE846D"/>
            </a:solidFill>
            <a:prstDash val="sysDash"/>
          </a:ln>
          <a:effectLst/>
        </p:spPr>
      </p:cxnSp>
      <p:cxnSp>
        <p:nvCxnSpPr>
          <p:cNvPr id="29" name="直線コネクタ 28"/>
          <p:cNvCxnSpPr/>
          <p:nvPr/>
        </p:nvCxnSpPr>
        <p:spPr>
          <a:xfrm flipH="1">
            <a:off x="1547664" y="3921293"/>
            <a:ext cx="581213" cy="666681"/>
          </a:xfrm>
          <a:prstGeom prst="line">
            <a:avLst/>
          </a:prstGeom>
          <a:noFill/>
          <a:ln w="28575" cap="flat" cmpd="sng" algn="ctr">
            <a:solidFill>
              <a:srgbClr val="EE846D"/>
            </a:solidFill>
            <a:prstDash val="sysDash"/>
          </a:ln>
          <a:effectLst/>
        </p:spPr>
      </p:cxnSp>
      <p:sp>
        <p:nvSpPr>
          <p:cNvPr id="32" name="角丸四角形 31"/>
          <p:cNvSpPr/>
          <p:nvPr/>
        </p:nvSpPr>
        <p:spPr>
          <a:xfrm>
            <a:off x="4489298" y="3228770"/>
            <a:ext cx="1232689" cy="535510"/>
          </a:xfrm>
          <a:prstGeom prst="roundRect">
            <a:avLst/>
          </a:prstGeom>
          <a:noFill/>
          <a:ln w="25400" cap="flat" cmpd="sng" algn="ctr">
            <a:solidFill>
              <a:srgbClr val="EE846D"/>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ndParaRPr>
          </a:p>
        </p:txBody>
      </p:sp>
      <p:pic>
        <p:nvPicPr>
          <p:cNvPr id="13" name="図 12"/>
          <p:cNvPicPr>
            <a:picLocks noChangeAspect="1"/>
          </p:cNvPicPr>
          <p:nvPr/>
        </p:nvPicPr>
        <p:blipFill>
          <a:blip r:embed="rId6"/>
          <a:stretch>
            <a:fillRect/>
          </a:stretch>
        </p:blipFill>
        <p:spPr>
          <a:xfrm>
            <a:off x="6211522" y="3335375"/>
            <a:ext cx="2685094" cy="984425"/>
          </a:xfrm>
          <a:prstGeom prst="rect">
            <a:avLst/>
          </a:prstGeom>
          <a:ln w="9525" cap="sq">
            <a:solidFill>
              <a:schemeClr val="bg1">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87082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16</a:t>
            </a:fld>
            <a:endParaRPr lang="ja-JP" altLang="en-US"/>
          </a:p>
        </p:txBody>
      </p:sp>
      <p:sp>
        <p:nvSpPr>
          <p:cNvPr id="7" name="タイトル 6"/>
          <p:cNvSpPr>
            <a:spLocks noGrp="1"/>
          </p:cNvSpPr>
          <p:nvPr>
            <p:ph type="title"/>
          </p:nvPr>
        </p:nvSpPr>
        <p:spPr/>
        <p:txBody>
          <a:bodyPr/>
          <a:lstStyle/>
          <a:p>
            <a:r>
              <a:rPr lang="en-US" altLang="ja-JP" dirty="0"/>
              <a:t>No.6</a:t>
            </a:r>
            <a:br>
              <a:rPr lang="en-US" altLang="ja-JP" sz="1800" dirty="0"/>
            </a:br>
            <a:r>
              <a:rPr lang="ja-JP" altLang="en-US" sz="1800" dirty="0"/>
              <a:t>共通</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prstClr val="black">
                    <a:lumMod val="75000"/>
                    <a:lumOff val="25000"/>
                  </a:prstClr>
                </a:solidFill>
              </a:rPr>
              <a:t>クライアントに必要なモジュールの管理が容易である</a:t>
            </a:r>
          </a:p>
        </p:txBody>
      </p:sp>
      <p:sp>
        <p:nvSpPr>
          <p:cNvPr id="11" name="テキスト ボックス 10"/>
          <p:cNvSpPr txBox="1"/>
          <p:nvPr/>
        </p:nvSpPr>
        <p:spPr>
          <a:xfrm>
            <a:off x="251520" y="1890576"/>
            <a:ext cx="8892480" cy="861774"/>
          </a:xfrm>
          <a:prstGeom prst="rect">
            <a:avLst/>
          </a:prstGeom>
        </p:spPr>
        <p:txBody>
          <a:bodyPr wrap="square" lIns="0" tIns="0" rIns="0" bIns="0">
            <a:spAutoFit/>
          </a:bodyPr>
          <a:lstStyle/>
          <a:p>
            <a:pPr lvl="0">
              <a:spcBef>
                <a:spcPct val="0"/>
              </a:spcBef>
              <a:defRPr/>
            </a:pPr>
            <a:r>
              <a:rPr kumimoji="0" lang="ja-JP" altLang="en-US" sz="1400" b="1" kern="0">
                <a:solidFill>
                  <a:prstClr val="black">
                    <a:lumMod val="75000"/>
                    <a:lumOff val="25000"/>
                  </a:prstClr>
                </a:solidFill>
              </a:rPr>
              <a:t>弊社対応：</a:t>
            </a:r>
            <a:r>
              <a:rPr kumimoji="0" lang="ja-JP" altLang="en-US" sz="1400" b="1" kern="0">
                <a:solidFill>
                  <a:sysClr val="windowText" lastClr="000000">
                    <a:lumMod val="75000"/>
                    <a:lumOff val="25000"/>
                  </a:sysClr>
                </a:solidFill>
                <a:latin typeface="メイリオ" pitchFamily="50" charset="-128"/>
                <a:ea typeface="メイリオ" pitchFamily="50" charset="-128"/>
              </a:rPr>
              <a:t> ○</a:t>
            </a:r>
            <a:endParaRPr kumimoji="0" lang="en-US" altLang="ja-JP" sz="1400" b="1" kern="0">
              <a:solidFill>
                <a:prstClr val="black">
                  <a:lumMod val="75000"/>
                  <a:lumOff val="25000"/>
                </a:prstClr>
              </a:solidFill>
            </a:endParaRPr>
          </a:p>
          <a:p>
            <a:pPr lvl="0">
              <a:spcBef>
                <a:spcPct val="0"/>
              </a:spcBef>
              <a:defRPr/>
            </a:pPr>
            <a:r>
              <a:rPr kumimoji="0" lang="ja-JP" altLang="en-US" sz="1400" kern="0">
                <a:solidFill>
                  <a:prstClr val="black">
                    <a:lumMod val="75000"/>
                    <a:lumOff val="25000"/>
                  </a:prstClr>
                </a:solidFill>
              </a:rPr>
              <a:t>クライアントはアプリでの稼働になりますが、ダウンロードは初回のみです</a:t>
            </a:r>
            <a:endParaRPr kumimoji="0" lang="en-US" altLang="ja-JP" sz="1400" kern="0">
              <a:solidFill>
                <a:prstClr val="black">
                  <a:lumMod val="75000"/>
                  <a:lumOff val="25000"/>
                </a:prstClr>
              </a:solidFill>
            </a:endParaRPr>
          </a:p>
          <a:p>
            <a:pPr lvl="0">
              <a:spcBef>
                <a:spcPct val="0"/>
              </a:spcBef>
              <a:defRPr/>
            </a:pPr>
            <a:r>
              <a:rPr kumimoji="0" lang="ja-JP" altLang="en-US" sz="1400" kern="0">
                <a:solidFill>
                  <a:prstClr val="black">
                    <a:lumMod val="75000"/>
                    <a:lumOff val="25000"/>
                  </a:prstClr>
                </a:solidFill>
              </a:rPr>
              <a:t>モジュールの更新がある場合、ログイン時に自動で最新モジュールがダウンロードされます</a:t>
            </a:r>
            <a:endParaRPr kumimoji="0" lang="en-US" altLang="ja-JP" sz="1400" kern="0">
              <a:solidFill>
                <a:prstClr val="black">
                  <a:lumMod val="75000"/>
                  <a:lumOff val="25000"/>
                </a:prstClr>
              </a:solidFill>
            </a:endParaRPr>
          </a:p>
          <a:p>
            <a:pPr lvl="0">
              <a:spcBef>
                <a:spcPct val="0"/>
              </a:spcBef>
              <a:defRPr/>
            </a:pPr>
            <a:r>
              <a:rPr kumimoji="0" lang="ja-JP" altLang="en-US" sz="1400" kern="0">
                <a:solidFill>
                  <a:prstClr val="black">
                    <a:lumMod val="75000"/>
                    <a:lumOff val="25000"/>
                  </a:prstClr>
                </a:solidFill>
              </a:rPr>
              <a:t>グループ経営管理は</a:t>
            </a:r>
            <a:r>
              <a:rPr kumimoji="0" lang="en-US" altLang="ja-JP" sz="1400" kern="0">
                <a:solidFill>
                  <a:prstClr val="black">
                    <a:lumMod val="75000"/>
                    <a:lumOff val="25000"/>
                  </a:prstClr>
                </a:solidFill>
              </a:rPr>
              <a:t>Web</a:t>
            </a:r>
            <a:r>
              <a:rPr kumimoji="0" lang="ja-JP" altLang="en-US" sz="1400" kern="0">
                <a:solidFill>
                  <a:prstClr val="black">
                    <a:lumMod val="75000"/>
                    <a:lumOff val="25000"/>
                  </a:prstClr>
                </a:solidFill>
              </a:rPr>
              <a:t>で稼働でき、マルチブラウザ対応しています</a:t>
            </a:r>
            <a:endParaRPr kumimoji="0" lang="en-US" altLang="ja-JP" sz="1400" kern="0">
              <a:solidFill>
                <a:prstClr val="black">
                  <a:lumMod val="75000"/>
                  <a:lumOff val="25000"/>
                </a:prstClr>
              </a:solidFill>
            </a:endParaRPr>
          </a:p>
        </p:txBody>
      </p:sp>
      <p:sp>
        <p:nvSpPr>
          <p:cNvPr id="14" name="テキスト ボックス 13"/>
          <p:cNvSpPr txBox="1"/>
          <p:nvPr/>
        </p:nvSpPr>
        <p:spPr>
          <a:xfrm>
            <a:off x="4572000" y="4438581"/>
            <a:ext cx="3888432" cy="432048"/>
          </a:xfrm>
          <a:prstGeom prst="rect">
            <a:avLst/>
          </a:prstGeom>
        </p:spPr>
        <p:txBody>
          <a:bodyPr wrap="square" lIns="0" tIns="0" rIns="0" bIns="0" rtlCol="0" anchor="t" anchorCtr="0">
            <a:normAutofit/>
          </a:bodyPr>
          <a:lstStyle/>
          <a:p>
            <a:pPr marL="0" marR="0" lvl="0" indent="0" algn="ctr" defTabSz="914400" rtl="0" eaLnBrk="1" fontAlgn="auto" latinLnBrk="0" hangingPunct="1">
              <a:lnSpc>
                <a:spcPts val="2800"/>
              </a:lnSpc>
              <a:spcBef>
                <a:spcPct val="0"/>
              </a:spcBef>
              <a:spcAft>
                <a:spcPts val="0"/>
              </a:spcAft>
              <a:buClrTx/>
              <a:buSzTx/>
              <a:buFontTx/>
              <a:buNone/>
              <a:tabLst/>
              <a:defRPr/>
            </a:pPr>
            <a:endParaRPr kumimoji="1" lang="ja-JP" altLang="en-US" sz="1400" b="1" i="0" u="none" strike="noStrike" kern="1200" cap="none" spc="0" normalizeH="0" baseline="0" noProof="0">
              <a:ln>
                <a:noFill/>
              </a:ln>
              <a:solidFill>
                <a:srgbClr val="EE846D"/>
              </a:solidFill>
              <a:effectLst/>
              <a:uLnTx/>
              <a:uFillTx/>
              <a:latin typeface="メイリオ" pitchFamily="50" charset="-128"/>
              <a:ea typeface="メイリオ" pitchFamily="50" charset="-128"/>
              <a:cs typeface="メイリオ" pitchFamily="50" charset="-128"/>
            </a:endParaRPr>
          </a:p>
        </p:txBody>
      </p:sp>
      <p:sp>
        <p:nvSpPr>
          <p:cNvPr id="15" name="Freeform 447"/>
          <p:cNvSpPr>
            <a:spLocks noEditPoints="1"/>
          </p:cNvSpPr>
          <p:nvPr/>
        </p:nvSpPr>
        <p:spPr bwMode="auto">
          <a:xfrm>
            <a:off x="753237" y="3154826"/>
            <a:ext cx="1023701" cy="1310515"/>
          </a:xfrm>
          <a:custGeom>
            <a:avLst/>
            <a:gdLst>
              <a:gd name="T0" fmla="*/ 537 w 697"/>
              <a:gd name="T1" fmla="*/ 649 h 890"/>
              <a:gd name="T2" fmla="*/ 461 w 697"/>
              <a:gd name="T3" fmla="*/ 691 h 890"/>
              <a:gd name="T4" fmla="*/ 336 w 697"/>
              <a:gd name="T5" fmla="*/ 172 h 890"/>
              <a:gd name="T6" fmla="*/ 342 w 697"/>
              <a:gd name="T7" fmla="*/ 157 h 890"/>
              <a:gd name="T8" fmla="*/ 356 w 697"/>
              <a:gd name="T9" fmla="*/ 151 h 890"/>
              <a:gd name="T10" fmla="*/ 368 w 697"/>
              <a:gd name="T11" fmla="*/ 154 h 890"/>
              <a:gd name="T12" fmla="*/ 377 w 697"/>
              <a:gd name="T13" fmla="*/ 168 h 890"/>
              <a:gd name="T14" fmla="*/ 375 w 697"/>
              <a:gd name="T15" fmla="*/ 180 h 890"/>
              <a:gd name="T16" fmla="*/ 365 w 697"/>
              <a:gd name="T17" fmla="*/ 190 h 890"/>
              <a:gd name="T18" fmla="*/ 353 w 697"/>
              <a:gd name="T19" fmla="*/ 192 h 890"/>
              <a:gd name="T20" fmla="*/ 339 w 697"/>
              <a:gd name="T21" fmla="*/ 183 h 890"/>
              <a:gd name="T22" fmla="*/ 336 w 697"/>
              <a:gd name="T23" fmla="*/ 172 h 890"/>
              <a:gd name="T24" fmla="*/ 473 w 697"/>
              <a:gd name="T25" fmla="*/ 164 h 890"/>
              <a:gd name="T26" fmla="*/ 483 w 697"/>
              <a:gd name="T27" fmla="*/ 153 h 890"/>
              <a:gd name="T28" fmla="*/ 495 w 697"/>
              <a:gd name="T29" fmla="*/ 152 h 890"/>
              <a:gd name="T30" fmla="*/ 509 w 697"/>
              <a:gd name="T31" fmla="*/ 160 h 890"/>
              <a:gd name="T32" fmla="*/ 512 w 697"/>
              <a:gd name="T33" fmla="*/ 172 h 890"/>
              <a:gd name="T34" fmla="*/ 506 w 697"/>
              <a:gd name="T35" fmla="*/ 187 h 890"/>
              <a:gd name="T36" fmla="*/ 492 w 697"/>
              <a:gd name="T37" fmla="*/ 193 h 890"/>
              <a:gd name="T38" fmla="*/ 480 w 697"/>
              <a:gd name="T39" fmla="*/ 189 h 890"/>
              <a:gd name="T40" fmla="*/ 471 w 697"/>
              <a:gd name="T41" fmla="*/ 176 h 890"/>
              <a:gd name="T42" fmla="*/ 161 w 697"/>
              <a:gd name="T43" fmla="*/ 544 h 890"/>
              <a:gd name="T44" fmla="*/ 512 w 697"/>
              <a:gd name="T45" fmla="*/ 504 h 890"/>
              <a:gd name="T46" fmla="*/ 512 w 697"/>
              <a:gd name="T47" fmla="*/ 504 h 890"/>
              <a:gd name="T48" fmla="*/ 617 w 697"/>
              <a:gd name="T49" fmla="*/ 62 h 890"/>
              <a:gd name="T50" fmla="*/ 438 w 697"/>
              <a:gd name="T51" fmla="*/ 183 h 890"/>
              <a:gd name="T52" fmla="*/ 461 w 697"/>
              <a:gd name="T53" fmla="*/ 217 h 890"/>
              <a:gd name="T54" fmla="*/ 492 w 697"/>
              <a:gd name="T55" fmla="*/ 226 h 890"/>
              <a:gd name="T56" fmla="*/ 530 w 697"/>
              <a:gd name="T57" fmla="*/ 211 h 890"/>
              <a:gd name="T58" fmla="*/ 546 w 697"/>
              <a:gd name="T59" fmla="*/ 172 h 890"/>
              <a:gd name="T60" fmla="*/ 536 w 697"/>
              <a:gd name="T61" fmla="*/ 141 h 890"/>
              <a:gd name="T62" fmla="*/ 503 w 697"/>
              <a:gd name="T63" fmla="*/ 118 h 890"/>
              <a:gd name="T64" fmla="*/ 470 w 697"/>
              <a:gd name="T65" fmla="*/ 121 h 890"/>
              <a:gd name="T66" fmla="*/ 441 w 697"/>
              <a:gd name="T67" fmla="*/ 151 h 890"/>
              <a:gd name="T68" fmla="*/ 302 w 697"/>
              <a:gd name="T69" fmla="*/ 172 h 890"/>
              <a:gd name="T70" fmla="*/ 312 w 697"/>
              <a:gd name="T71" fmla="*/ 202 h 890"/>
              <a:gd name="T72" fmla="*/ 345 w 697"/>
              <a:gd name="T73" fmla="*/ 225 h 890"/>
              <a:gd name="T74" fmla="*/ 378 w 697"/>
              <a:gd name="T75" fmla="*/ 223 h 890"/>
              <a:gd name="T76" fmla="*/ 407 w 697"/>
              <a:gd name="T77" fmla="*/ 193 h 890"/>
              <a:gd name="T78" fmla="*/ 410 w 697"/>
              <a:gd name="T79" fmla="*/ 160 h 890"/>
              <a:gd name="T80" fmla="*/ 387 w 697"/>
              <a:gd name="T81" fmla="*/ 127 h 890"/>
              <a:gd name="T82" fmla="*/ 356 w 697"/>
              <a:gd name="T83" fmla="*/ 117 h 890"/>
              <a:gd name="T84" fmla="*/ 318 w 697"/>
              <a:gd name="T85" fmla="*/ 133 h 890"/>
              <a:gd name="T86" fmla="*/ 302 w 697"/>
              <a:gd name="T87" fmla="*/ 172 h 890"/>
              <a:gd name="T88" fmla="*/ 127 w 697"/>
              <a:gd name="T89" fmla="*/ 747 h 890"/>
              <a:gd name="T90" fmla="*/ 127 w 697"/>
              <a:gd name="T91" fmla="*/ 447 h 890"/>
              <a:gd name="T92" fmla="*/ 572 w 697"/>
              <a:gd name="T93" fmla="*/ 276 h 890"/>
              <a:gd name="T94" fmla="*/ 572 w 697"/>
              <a:gd name="T95" fmla="*/ 276 h 890"/>
              <a:gd name="T96" fmla="*/ 537 w 697"/>
              <a:gd name="T97" fmla="*/ 309 h 890"/>
              <a:gd name="T98" fmla="*/ 461 w 697"/>
              <a:gd name="T99" fmla="*/ 349 h 890"/>
              <a:gd name="T100" fmla="*/ 17 w 697"/>
              <a:gd name="T101" fmla="*/ 0 h 890"/>
              <a:gd name="T102" fmla="*/ 1 w 697"/>
              <a:gd name="T103" fmla="*/ 9 h 890"/>
              <a:gd name="T104" fmla="*/ 1 w 697"/>
              <a:gd name="T105" fmla="*/ 880 h 890"/>
              <a:gd name="T106" fmla="*/ 680 w 697"/>
              <a:gd name="T107" fmla="*/ 890 h 890"/>
              <a:gd name="T108" fmla="*/ 696 w 697"/>
              <a:gd name="T109" fmla="*/ 880 h 890"/>
              <a:gd name="T110" fmla="*/ 696 w 697"/>
              <a:gd name="T111" fmla="*/ 9 h 890"/>
              <a:gd name="T112" fmla="*/ 680 w 697"/>
              <a:gd name="T113" fmla="*/ 0 h 890"/>
              <a:gd name="T114" fmla="*/ 663 w 697"/>
              <a:gd name="T115" fmla="*/ 33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7" h="890">
                <a:moveTo>
                  <a:pt x="537" y="714"/>
                </a:moveTo>
                <a:lnTo>
                  <a:pt x="161" y="714"/>
                </a:lnTo>
                <a:lnTo>
                  <a:pt x="161" y="649"/>
                </a:lnTo>
                <a:lnTo>
                  <a:pt x="537" y="649"/>
                </a:lnTo>
                <a:lnTo>
                  <a:pt x="537" y="714"/>
                </a:lnTo>
                <a:close/>
                <a:moveTo>
                  <a:pt x="512" y="673"/>
                </a:moveTo>
                <a:lnTo>
                  <a:pt x="461" y="673"/>
                </a:lnTo>
                <a:lnTo>
                  <a:pt x="461" y="691"/>
                </a:lnTo>
                <a:lnTo>
                  <a:pt x="512" y="691"/>
                </a:lnTo>
                <a:lnTo>
                  <a:pt x="512" y="673"/>
                </a:lnTo>
                <a:close/>
                <a:moveTo>
                  <a:pt x="336" y="172"/>
                </a:moveTo>
                <a:lnTo>
                  <a:pt x="336" y="172"/>
                </a:lnTo>
                <a:lnTo>
                  <a:pt x="336" y="168"/>
                </a:lnTo>
                <a:lnTo>
                  <a:pt x="337" y="164"/>
                </a:lnTo>
                <a:lnTo>
                  <a:pt x="339" y="160"/>
                </a:lnTo>
                <a:lnTo>
                  <a:pt x="342" y="157"/>
                </a:lnTo>
                <a:lnTo>
                  <a:pt x="345" y="154"/>
                </a:lnTo>
                <a:lnTo>
                  <a:pt x="349" y="153"/>
                </a:lnTo>
                <a:lnTo>
                  <a:pt x="353" y="152"/>
                </a:lnTo>
                <a:lnTo>
                  <a:pt x="356" y="151"/>
                </a:lnTo>
                <a:lnTo>
                  <a:pt x="356" y="151"/>
                </a:lnTo>
                <a:lnTo>
                  <a:pt x="361" y="152"/>
                </a:lnTo>
                <a:lnTo>
                  <a:pt x="365" y="153"/>
                </a:lnTo>
                <a:lnTo>
                  <a:pt x="368" y="154"/>
                </a:lnTo>
                <a:lnTo>
                  <a:pt x="372" y="157"/>
                </a:lnTo>
                <a:lnTo>
                  <a:pt x="374" y="160"/>
                </a:lnTo>
                <a:lnTo>
                  <a:pt x="375" y="164"/>
                </a:lnTo>
                <a:lnTo>
                  <a:pt x="377" y="168"/>
                </a:lnTo>
                <a:lnTo>
                  <a:pt x="378" y="172"/>
                </a:lnTo>
                <a:lnTo>
                  <a:pt x="378" y="172"/>
                </a:lnTo>
                <a:lnTo>
                  <a:pt x="377" y="176"/>
                </a:lnTo>
                <a:lnTo>
                  <a:pt x="375" y="180"/>
                </a:lnTo>
                <a:lnTo>
                  <a:pt x="374" y="183"/>
                </a:lnTo>
                <a:lnTo>
                  <a:pt x="372" y="187"/>
                </a:lnTo>
                <a:lnTo>
                  <a:pt x="368" y="189"/>
                </a:lnTo>
                <a:lnTo>
                  <a:pt x="365" y="190"/>
                </a:lnTo>
                <a:lnTo>
                  <a:pt x="361" y="192"/>
                </a:lnTo>
                <a:lnTo>
                  <a:pt x="356" y="193"/>
                </a:lnTo>
                <a:lnTo>
                  <a:pt x="356" y="193"/>
                </a:lnTo>
                <a:lnTo>
                  <a:pt x="353" y="192"/>
                </a:lnTo>
                <a:lnTo>
                  <a:pt x="349" y="190"/>
                </a:lnTo>
                <a:lnTo>
                  <a:pt x="345" y="189"/>
                </a:lnTo>
                <a:lnTo>
                  <a:pt x="342" y="187"/>
                </a:lnTo>
                <a:lnTo>
                  <a:pt x="339" y="183"/>
                </a:lnTo>
                <a:lnTo>
                  <a:pt x="337" y="180"/>
                </a:lnTo>
                <a:lnTo>
                  <a:pt x="336" y="176"/>
                </a:lnTo>
                <a:lnTo>
                  <a:pt x="336" y="172"/>
                </a:lnTo>
                <a:lnTo>
                  <a:pt x="336" y="172"/>
                </a:lnTo>
                <a:close/>
                <a:moveTo>
                  <a:pt x="470" y="172"/>
                </a:moveTo>
                <a:lnTo>
                  <a:pt x="470" y="172"/>
                </a:lnTo>
                <a:lnTo>
                  <a:pt x="471" y="168"/>
                </a:lnTo>
                <a:lnTo>
                  <a:pt x="473" y="164"/>
                </a:lnTo>
                <a:lnTo>
                  <a:pt x="474" y="160"/>
                </a:lnTo>
                <a:lnTo>
                  <a:pt x="476" y="157"/>
                </a:lnTo>
                <a:lnTo>
                  <a:pt x="480" y="154"/>
                </a:lnTo>
                <a:lnTo>
                  <a:pt x="483" y="153"/>
                </a:lnTo>
                <a:lnTo>
                  <a:pt x="487" y="152"/>
                </a:lnTo>
                <a:lnTo>
                  <a:pt x="492" y="151"/>
                </a:lnTo>
                <a:lnTo>
                  <a:pt x="492" y="151"/>
                </a:lnTo>
                <a:lnTo>
                  <a:pt x="495" y="152"/>
                </a:lnTo>
                <a:lnTo>
                  <a:pt x="499" y="153"/>
                </a:lnTo>
                <a:lnTo>
                  <a:pt x="503" y="154"/>
                </a:lnTo>
                <a:lnTo>
                  <a:pt x="506" y="157"/>
                </a:lnTo>
                <a:lnTo>
                  <a:pt x="509" y="160"/>
                </a:lnTo>
                <a:lnTo>
                  <a:pt x="511" y="164"/>
                </a:lnTo>
                <a:lnTo>
                  <a:pt x="512" y="168"/>
                </a:lnTo>
                <a:lnTo>
                  <a:pt x="512" y="172"/>
                </a:lnTo>
                <a:lnTo>
                  <a:pt x="512" y="172"/>
                </a:lnTo>
                <a:lnTo>
                  <a:pt x="512" y="176"/>
                </a:lnTo>
                <a:lnTo>
                  <a:pt x="511" y="180"/>
                </a:lnTo>
                <a:lnTo>
                  <a:pt x="509" y="183"/>
                </a:lnTo>
                <a:lnTo>
                  <a:pt x="506" y="187"/>
                </a:lnTo>
                <a:lnTo>
                  <a:pt x="503" y="189"/>
                </a:lnTo>
                <a:lnTo>
                  <a:pt x="499" y="190"/>
                </a:lnTo>
                <a:lnTo>
                  <a:pt x="495" y="192"/>
                </a:lnTo>
                <a:lnTo>
                  <a:pt x="492" y="193"/>
                </a:lnTo>
                <a:lnTo>
                  <a:pt x="492" y="193"/>
                </a:lnTo>
                <a:lnTo>
                  <a:pt x="487" y="192"/>
                </a:lnTo>
                <a:lnTo>
                  <a:pt x="483" y="190"/>
                </a:lnTo>
                <a:lnTo>
                  <a:pt x="480" y="189"/>
                </a:lnTo>
                <a:lnTo>
                  <a:pt x="476" y="187"/>
                </a:lnTo>
                <a:lnTo>
                  <a:pt x="474" y="183"/>
                </a:lnTo>
                <a:lnTo>
                  <a:pt x="473" y="180"/>
                </a:lnTo>
                <a:lnTo>
                  <a:pt x="471" y="176"/>
                </a:lnTo>
                <a:lnTo>
                  <a:pt x="470" y="172"/>
                </a:lnTo>
                <a:lnTo>
                  <a:pt x="470" y="172"/>
                </a:lnTo>
                <a:close/>
                <a:moveTo>
                  <a:pt x="537" y="544"/>
                </a:moveTo>
                <a:lnTo>
                  <a:pt x="161" y="544"/>
                </a:lnTo>
                <a:lnTo>
                  <a:pt x="161" y="481"/>
                </a:lnTo>
                <a:lnTo>
                  <a:pt x="537" y="481"/>
                </a:lnTo>
                <a:lnTo>
                  <a:pt x="537" y="544"/>
                </a:lnTo>
                <a:close/>
                <a:moveTo>
                  <a:pt x="512" y="504"/>
                </a:moveTo>
                <a:lnTo>
                  <a:pt x="461" y="504"/>
                </a:lnTo>
                <a:lnTo>
                  <a:pt x="461" y="522"/>
                </a:lnTo>
                <a:lnTo>
                  <a:pt x="512" y="522"/>
                </a:lnTo>
                <a:lnTo>
                  <a:pt x="512" y="504"/>
                </a:lnTo>
                <a:close/>
                <a:moveTo>
                  <a:pt x="617" y="819"/>
                </a:moveTo>
                <a:lnTo>
                  <a:pt x="77" y="819"/>
                </a:lnTo>
                <a:lnTo>
                  <a:pt x="77" y="62"/>
                </a:lnTo>
                <a:lnTo>
                  <a:pt x="617" y="62"/>
                </a:lnTo>
                <a:lnTo>
                  <a:pt x="617" y="819"/>
                </a:lnTo>
                <a:close/>
                <a:moveTo>
                  <a:pt x="437" y="172"/>
                </a:moveTo>
                <a:lnTo>
                  <a:pt x="437" y="172"/>
                </a:lnTo>
                <a:lnTo>
                  <a:pt x="438" y="183"/>
                </a:lnTo>
                <a:lnTo>
                  <a:pt x="441" y="193"/>
                </a:lnTo>
                <a:lnTo>
                  <a:pt x="446" y="202"/>
                </a:lnTo>
                <a:lnTo>
                  <a:pt x="453" y="211"/>
                </a:lnTo>
                <a:lnTo>
                  <a:pt x="461" y="217"/>
                </a:lnTo>
                <a:lnTo>
                  <a:pt x="470" y="223"/>
                </a:lnTo>
                <a:lnTo>
                  <a:pt x="481" y="225"/>
                </a:lnTo>
                <a:lnTo>
                  <a:pt x="492" y="226"/>
                </a:lnTo>
                <a:lnTo>
                  <a:pt x="492" y="226"/>
                </a:lnTo>
                <a:lnTo>
                  <a:pt x="503" y="225"/>
                </a:lnTo>
                <a:lnTo>
                  <a:pt x="512" y="223"/>
                </a:lnTo>
                <a:lnTo>
                  <a:pt x="522" y="217"/>
                </a:lnTo>
                <a:lnTo>
                  <a:pt x="530" y="211"/>
                </a:lnTo>
                <a:lnTo>
                  <a:pt x="536" y="202"/>
                </a:lnTo>
                <a:lnTo>
                  <a:pt x="542" y="193"/>
                </a:lnTo>
                <a:lnTo>
                  <a:pt x="545" y="183"/>
                </a:lnTo>
                <a:lnTo>
                  <a:pt x="546" y="172"/>
                </a:lnTo>
                <a:lnTo>
                  <a:pt x="546" y="172"/>
                </a:lnTo>
                <a:lnTo>
                  <a:pt x="545" y="160"/>
                </a:lnTo>
                <a:lnTo>
                  <a:pt x="542" y="151"/>
                </a:lnTo>
                <a:lnTo>
                  <a:pt x="536" y="141"/>
                </a:lnTo>
                <a:lnTo>
                  <a:pt x="530" y="133"/>
                </a:lnTo>
                <a:lnTo>
                  <a:pt x="522" y="127"/>
                </a:lnTo>
                <a:lnTo>
                  <a:pt x="512" y="121"/>
                </a:lnTo>
                <a:lnTo>
                  <a:pt x="503" y="118"/>
                </a:lnTo>
                <a:lnTo>
                  <a:pt x="492" y="117"/>
                </a:lnTo>
                <a:lnTo>
                  <a:pt x="492" y="117"/>
                </a:lnTo>
                <a:lnTo>
                  <a:pt x="481" y="118"/>
                </a:lnTo>
                <a:lnTo>
                  <a:pt x="470" y="121"/>
                </a:lnTo>
                <a:lnTo>
                  <a:pt x="461" y="127"/>
                </a:lnTo>
                <a:lnTo>
                  <a:pt x="453" y="133"/>
                </a:lnTo>
                <a:lnTo>
                  <a:pt x="446" y="141"/>
                </a:lnTo>
                <a:lnTo>
                  <a:pt x="441" y="151"/>
                </a:lnTo>
                <a:lnTo>
                  <a:pt x="438" y="160"/>
                </a:lnTo>
                <a:lnTo>
                  <a:pt x="437" y="172"/>
                </a:lnTo>
                <a:lnTo>
                  <a:pt x="437" y="172"/>
                </a:lnTo>
                <a:close/>
                <a:moveTo>
                  <a:pt x="302" y="172"/>
                </a:moveTo>
                <a:lnTo>
                  <a:pt x="302" y="172"/>
                </a:lnTo>
                <a:lnTo>
                  <a:pt x="303" y="183"/>
                </a:lnTo>
                <a:lnTo>
                  <a:pt x="306" y="193"/>
                </a:lnTo>
                <a:lnTo>
                  <a:pt x="312" y="202"/>
                </a:lnTo>
                <a:lnTo>
                  <a:pt x="318" y="211"/>
                </a:lnTo>
                <a:lnTo>
                  <a:pt x="326" y="217"/>
                </a:lnTo>
                <a:lnTo>
                  <a:pt x="336" y="223"/>
                </a:lnTo>
                <a:lnTo>
                  <a:pt x="345" y="225"/>
                </a:lnTo>
                <a:lnTo>
                  <a:pt x="356" y="226"/>
                </a:lnTo>
                <a:lnTo>
                  <a:pt x="356" y="226"/>
                </a:lnTo>
                <a:lnTo>
                  <a:pt x="368" y="225"/>
                </a:lnTo>
                <a:lnTo>
                  <a:pt x="378" y="223"/>
                </a:lnTo>
                <a:lnTo>
                  <a:pt x="387" y="217"/>
                </a:lnTo>
                <a:lnTo>
                  <a:pt x="396" y="211"/>
                </a:lnTo>
                <a:lnTo>
                  <a:pt x="402" y="202"/>
                </a:lnTo>
                <a:lnTo>
                  <a:pt x="407" y="193"/>
                </a:lnTo>
                <a:lnTo>
                  <a:pt x="410" y="183"/>
                </a:lnTo>
                <a:lnTo>
                  <a:pt x="411" y="172"/>
                </a:lnTo>
                <a:lnTo>
                  <a:pt x="411" y="172"/>
                </a:lnTo>
                <a:lnTo>
                  <a:pt x="410" y="160"/>
                </a:lnTo>
                <a:lnTo>
                  <a:pt x="407" y="151"/>
                </a:lnTo>
                <a:lnTo>
                  <a:pt x="402" y="141"/>
                </a:lnTo>
                <a:lnTo>
                  <a:pt x="396" y="133"/>
                </a:lnTo>
                <a:lnTo>
                  <a:pt x="387" y="127"/>
                </a:lnTo>
                <a:lnTo>
                  <a:pt x="378" y="121"/>
                </a:lnTo>
                <a:lnTo>
                  <a:pt x="368" y="118"/>
                </a:lnTo>
                <a:lnTo>
                  <a:pt x="356" y="117"/>
                </a:lnTo>
                <a:lnTo>
                  <a:pt x="356" y="117"/>
                </a:lnTo>
                <a:lnTo>
                  <a:pt x="345" y="118"/>
                </a:lnTo>
                <a:lnTo>
                  <a:pt x="336" y="121"/>
                </a:lnTo>
                <a:lnTo>
                  <a:pt x="326" y="127"/>
                </a:lnTo>
                <a:lnTo>
                  <a:pt x="318" y="133"/>
                </a:lnTo>
                <a:lnTo>
                  <a:pt x="312" y="141"/>
                </a:lnTo>
                <a:lnTo>
                  <a:pt x="306" y="151"/>
                </a:lnTo>
                <a:lnTo>
                  <a:pt x="303" y="160"/>
                </a:lnTo>
                <a:lnTo>
                  <a:pt x="302" y="172"/>
                </a:lnTo>
                <a:lnTo>
                  <a:pt x="302" y="172"/>
                </a:lnTo>
                <a:close/>
                <a:moveTo>
                  <a:pt x="572" y="615"/>
                </a:moveTo>
                <a:lnTo>
                  <a:pt x="127" y="615"/>
                </a:lnTo>
                <a:lnTo>
                  <a:pt x="127" y="747"/>
                </a:lnTo>
                <a:lnTo>
                  <a:pt x="572" y="747"/>
                </a:lnTo>
                <a:lnTo>
                  <a:pt x="572" y="615"/>
                </a:lnTo>
                <a:close/>
                <a:moveTo>
                  <a:pt x="572" y="447"/>
                </a:moveTo>
                <a:lnTo>
                  <a:pt x="127" y="447"/>
                </a:lnTo>
                <a:lnTo>
                  <a:pt x="127" y="579"/>
                </a:lnTo>
                <a:lnTo>
                  <a:pt x="572" y="579"/>
                </a:lnTo>
                <a:lnTo>
                  <a:pt x="572" y="447"/>
                </a:lnTo>
                <a:close/>
                <a:moveTo>
                  <a:pt x="572" y="276"/>
                </a:moveTo>
                <a:lnTo>
                  <a:pt x="127" y="276"/>
                </a:lnTo>
                <a:lnTo>
                  <a:pt x="127" y="408"/>
                </a:lnTo>
                <a:lnTo>
                  <a:pt x="572" y="408"/>
                </a:lnTo>
                <a:lnTo>
                  <a:pt x="572" y="276"/>
                </a:lnTo>
                <a:close/>
                <a:moveTo>
                  <a:pt x="537" y="374"/>
                </a:moveTo>
                <a:lnTo>
                  <a:pt x="161" y="374"/>
                </a:lnTo>
                <a:lnTo>
                  <a:pt x="161" y="309"/>
                </a:lnTo>
                <a:lnTo>
                  <a:pt x="537" y="309"/>
                </a:lnTo>
                <a:lnTo>
                  <a:pt x="537" y="374"/>
                </a:lnTo>
                <a:close/>
                <a:moveTo>
                  <a:pt x="512" y="331"/>
                </a:moveTo>
                <a:lnTo>
                  <a:pt x="461" y="331"/>
                </a:lnTo>
                <a:lnTo>
                  <a:pt x="461" y="349"/>
                </a:lnTo>
                <a:lnTo>
                  <a:pt x="512" y="349"/>
                </a:lnTo>
                <a:lnTo>
                  <a:pt x="512" y="331"/>
                </a:lnTo>
                <a:close/>
                <a:moveTo>
                  <a:pt x="680" y="0"/>
                </a:moveTo>
                <a:lnTo>
                  <a:pt x="17" y="0"/>
                </a:lnTo>
                <a:lnTo>
                  <a:pt x="17" y="0"/>
                </a:lnTo>
                <a:lnTo>
                  <a:pt x="11" y="1"/>
                </a:lnTo>
                <a:lnTo>
                  <a:pt x="5" y="4"/>
                </a:lnTo>
                <a:lnTo>
                  <a:pt x="1" y="9"/>
                </a:lnTo>
                <a:lnTo>
                  <a:pt x="0" y="16"/>
                </a:lnTo>
                <a:lnTo>
                  <a:pt x="0" y="873"/>
                </a:lnTo>
                <a:lnTo>
                  <a:pt x="0" y="873"/>
                </a:lnTo>
                <a:lnTo>
                  <a:pt x="1" y="880"/>
                </a:lnTo>
                <a:lnTo>
                  <a:pt x="5" y="885"/>
                </a:lnTo>
                <a:lnTo>
                  <a:pt x="11" y="889"/>
                </a:lnTo>
                <a:lnTo>
                  <a:pt x="17" y="890"/>
                </a:lnTo>
                <a:lnTo>
                  <a:pt x="680" y="890"/>
                </a:lnTo>
                <a:lnTo>
                  <a:pt x="680" y="890"/>
                </a:lnTo>
                <a:lnTo>
                  <a:pt x="686" y="889"/>
                </a:lnTo>
                <a:lnTo>
                  <a:pt x="692" y="885"/>
                </a:lnTo>
                <a:lnTo>
                  <a:pt x="696" y="880"/>
                </a:lnTo>
                <a:lnTo>
                  <a:pt x="697" y="873"/>
                </a:lnTo>
                <a:lnTo>
                  <a:pt x="697" y="16"/>
                </a:lnTo>
                <a:lnTo>
                  <a:pt x="697" y="16"/>
                </a:lnTo>
                <a:lnTo>
                  <a:pt x="696" y="9"/>
                </a:lnTo>
                <a:lnTo>
                  <a:pt x="692" y="4"/>
                </a:lnTo>
                <a:lnTo>
                  <a:pt x="686" y="1"/>
                </a:lnTo>
                <a:lnTo>
                  <a:pt x="680" y="0"/>
                </a:lnTo>
                <a:lnTo>
                  <a:pt x="680" y="0"/>
                </a:lnTo>
                <a:close/>
                <a:moveTo>
                  <a:pt x="663" y="856"/>
                </a:moveTo>
                <a:lnTo>
                  <a:pt x="33" y="856"/>
                </a:lnTo>
                <a:lnTo>
                  <a:pt x="33" y="33"/>
                </a:lnTo>
                <a:lnTo>
                  <a:pt x="663" y="33"/>
                </a:lnTo>
                <a:lnTo>
                  <a:pt x="663" y="856"/>
                </a:lnTo>
                <a:close/>
              </a:path>
            </a:pathLst>
          </a:custGeom>
          <a:solidFill>
            <a:srgbClr val="008CC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cxnSp>
        <p:nvCxnSpPr>
          <p:cNvPr id="16" name="直線コネクタ 15"/>
          <p:cNvCxnSpPr/>
          <p:nvPr/>
        </p:nvCxnSpPr>
        <p:spPr>
          <a:xfrm>
            <a:off x="1776938" y="3810083"/>
            <a:ext cx="1527837" cy="0"/>
          </a:xfrm>
          <a:prstGeom prst="line">
            <a:avLst/>
          </a:prstGeom>
          <a:noFill/>
          <a:ln w="19050" cap="flat" cmpd="sng" algn="ctr">
            <a:solidFill>
              <a:srgbClr val="F9BE00">
                <a:shade val="95000"/>
                <a:satMod val="105000"/>
              </a:srgbClr>
            </a:solidFill>
            <a:prstDash val="solid"/>
          </a:ln>
          <a:effectLst/>
        </p:spPr>
      </p:cxnSp>
      <p:grpSp>
        <p:nvGrpSpPr>
          <p:cNvPr id="21" name="グループ化 238"/>
          <p:cNvGrpSpPr/>
          <p:nvPr/>
        </p:nvGrpSpPr>
        <p:grpSpPr>
          <a:xfrm>
            <a:off x="7743472" y="3088178"/>
            <a:ext cx="608948" cy="549058"/>
            <a:chOff x="2182416" y="682625"/>
            <a:chExt cx="381000" cy="381000"/>
          </a:xfrm>
          <a:solidFill>
            <a:srgbClr val="008CCF"/>
          </a:solidFill>
        </p:grpSpPr>
        <p:sp>
          <p:nvSpPr>
            <p:cNvPr id="22" name="Freeform 147"/>
            <p:cNvSpPr>
              <a:spLocks/>
            </p:cNvSpPr>
            <p:nvPr/>
          </p:nvSpPr>
          <p:spPr bwMode="auto">
            <a:xfrm>
              <a:off x="2277666" y="682625"/>
              <a:ext cx="190500" cy="254000"/>
            </a:xfrm>
            <a:custGeom>
              <a:avLst/>
              <a:gdLst/>
              <a:ahLst/>
              <a:cxnLst>
                <a:cxn ang="0">
                  <a:pos x="120" y="80"/>
                </a:cxn>
                <a:cxn ang="0">
                  <a:pos x="120" y="80"/>
                </a:cxn>
                <a:cxn ang="0">
                  <a:pos x="118" y="96"/>
                </a:cxn>
                <a:cxn ang="0">
                  <a:pos x="116" y="112"/>
                </a:cxn>
                <a:cxn ang="0">
                  <a:pos x="110" y="124"/>
                </a:cxn>
                <a:cxn ang="0">
                  <a:pos x="102" y="136"/>
                </a:cxn>
                <a:cxn ang="0">
                  <a:pos x="94" y="146"/>
                </a:cxn>
                <a:cxn ang="0">
                  <a:pos x="84" y="154"/>
                </a:cxn>
                <a:cxn ang="0">
                  <a:pos x="72" y="158"/>
                </a:cxn>
                <a:cxn ang="0">
                  <a:pos x="60" y="160"/>
                </a:cxn>
                <a:cxn ang="0">
                  <a:pos x="60" y="160"/>
                </a:cxn>
                <a:cxn ang="0">
                  <a:pos x="48" y="158"/>
                </a:cxn>
                <a:cxn ang="0">
                  <a:pos x="36" y="154"/>
                </a:cxn>
                <a:cxn ang="0">
                  <a:pos x="26" y="146"/>
                </a:cxn>
                <a:cxn ang="0">
                  <a:pos x="18" y="136"/>
                </a:cxn>
                <a:cxn ang="0">
                  <a:pos x="10" y="124"/>
                </a:cxn>
                <a:cxn ang="0">
                  <a:pos x="4" y="112"/>
                </a:cxn>
                <a:cxn ang="0">
                  <a:pos x="2" y="96"/>
                </a:cxn>
                <a:cxn ang="0">
                  <a:pos x="0" y="80"/>
                </a:cxn>
                <a:cxn ang="0">
                  <a:pos x="0" y="80"/>
                </a:cxn>
                <a:cxn ang="0">
                  <a:pos x="2" y="64"/>
                </a:cxn>
                <a:cxn ang="0">
                  <a:pos x="4" y="48"/>
                </a:cxn>
                <a:cxn ang="0">
                  <a:pos x="10" y="36"/>
                </a:cxn>
                <a:cxn ang="0">
                  <a:pos x="18" y="24"/>
                </a:cxn>
                <a:cxn ang="0">
                  <a:pos x="26" y="14"/>
                </a:cxn>
                <a:cxn ang="0">
                  <a:pos x="36" y="6"/>
                </a:cxn>
                <a:cxn ang="0">
                  <a:pos x="48" y="2"/>
                </a:cxn>
                <a:cxn ang="0">
                  <a:pos x="60" y="0"/>
                </a:cxn>
                <a:cxn ang="0">
                  <a:pos x="60" y="0"/>
                </a:cxn>
                <a:cxn ang="0">
                  <a:pos x="72" y="2"/>
                </a:cxn>
                <a:cxn ang="0">
                  <a:pos x="84" y="6"/>
                </a:cxn>
                <a:cxn ang="0">
                  <a:pos x="94" y="14"/>
                </a:cxn>
                <a:cxn ang="0">
                  <a:pos x="102" y="24"/>
                </a:cxn>
                <a:cxn ang="0">
                  <a:pos x="110" y="36"/>
                </a:cxn>
                <a:cxn ang="0">
                  <a:pos x="116" y="48"/>
                </a:cxn>
                <a:cxn ang="0">
                  <a:pos x="118" y="64"/>
                </a:cxn>
                <a:cxn ang="0">
                  <a:pos x="120" y="80"/>
                </a:cxn>
              </a:cxnLst>
              <a:rect l="0" t="0" r="r" b="b"/>
              <a:pathLst>
                <a:path w="120" h="160">
                  <a:moveTo>
                    <a:pt x="120" y="80"/>
                  </a:moveTo>
                  <a:lnTo>
                    <a:pt x="120" y="80"/>
                  </a:lnTo>
                  <a:lnTo>
                    <a:pt x="118" y="96"/>
                  </a:lnTo>
                  <a:lnTo>
                    <a:pt x="116" y="112"/>
                  </a:lnTo>
                  <a:lnTo>
                    <a:pt x="110" y="124"/>
                  </a:lnTo>
                  <a:lnTo>
                    <a:pt x="102" y="136"/>
                  </a:lnTo>
                  <a:lnTo>
                    <a:pt x="94" y="146"/>
                  </a:lnTo>
                  <a:lnTo>
                    <a:pt x="84" y="154"/>
                  </a:lnTo>
                  <a:lnTo>
                    <a:pt x="72" y="158"/>
                  </a:lnTo>
                  <a:lnTo>
                    <a:pt x="60" y="160"/>
                  </a:lnTo>
                  <a:lnTo>
                    <a:pt x="60" y="160"/>
                  </a:lnTo>
                  <a:lnTo>
                    <a:pt x="48" y="158"/>
                  </a:lnTo>
                  <a:lnTo>
                    <a:pt x="36" y="154"/>
                  </a:lnTo>
                  <a:lnTo>
                    <a:pt x="26" y="146"/>
                  </a:lnTo>
                  <a:lnTo>
                    <a:pt x="18" y="136"/>
                  </a:lnTo>
                  <a:lnTo>
                    <a:pt x="10" y="124"/>
                  </a:lnTo>
                  <a:lnTo>
                    <a:pt x="4" y="112"/>
                  </a:lnTo>
                  <a:lnTo>
                    <a:pt x="2" y="96"/>
                  </a:lnTo>
                  <a:lnTo>
                    <a:pt x="0" y="80"/>
                  </a:lnTo>
                  <a:lnTo>
                    <a:pt x="0" y="80"/>
                  </a:lnTo>
                  <a:lnTo>
                    <a:pt x="2" y="64"/>
                  </a:lnTo>
                  <a:lnTo>
                    <a:pt x="4" y="48"/>
                  </a:lnTo>
                  <a:lnTo>
                    <a:pt x="10" y="36"/>
                  </a:lnTo>
                  <a:lnTo>
                    <a:pt x="18" y="24"/>
                  </a:lnTo>
                  <a:lnTo>
                    <a:pt x="26" y="14"/>
                  </a:lnTo>
                  <a:lnTo>
                    <a:pt x="36" y="6"/>
                  </a:lnTo>
                  <a:lnTo>
                    <a:pt x="48" y="2"/>
                  </a:lnTo>
                  <a:lnTo>
                    <a:pt x="60" y="0"/>
                  </a:lnTo>
                  <a:lnTo>
                    <a:pt x="60" y="0"/>
                  </a:lnTo>
                  <a:lnTo>
                    <a:pt x="72" y="2"/>
                  </a:lnTo>
                  <a:lnTo>
                    <a:pt x="84" y="6"/>
                  </a:lnTo>
                  <a:lnTo>
                    <a:pt x="94" y="14"/>
                  </a:lnTo>
                  <a:lnTo>
                    <a:pt x="102" y="24"/>
                  </a:lnTo>
                  <a:lnTo>
                    <a:pt x="110" y="36"/>
                  </a:lnTo>
                  <a:lnTo>
                    <a:pt x="116" y="48"/>
                  </a:lnTo>
                  <a:lnTo>
                    <a:pt x="118" y="64"/>
                  </a:lnTo>
                  <a:lnTo>
                    <a:pt x="120"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3" name="Freeform 148"/>
            <p:cNvSpPr>
              <a:spLocks/>
            </p:cNvSpPr>
            <p:nvPr/>
          </p:nvSpPr>
          <p:spPr bwMode="auto">
            <a:xfrm>
              <a:off x="2277666" y="682625"/>
              <a:ext cx="190500" cy="254000"/>
            </a:xfrm>
            <a:custGeom>
              <a:avLst/>
              <a:gdLst/>
              <a:ahLst/>
              <a:cxnLst>
                <a:cxn ang="0">
                  <a:pos x="120" y="80"/>
                </a:cxn>
                <a:cxn ang="0">
                  <a:pos x="120" y="80"/>
                </a:cxn>
                <a:cxn ang="0">
                  <a:pos x="118" y="96"/>
                </a:cxn>
                <a:cxn ang="0">
                  <a:pos x="116" y="112"/>
                </a:cxn>
                <a:cxn ang="0">
                  <a:pos x="110" y="124"/>
                </a:cxn>
                <a:cxn ang="0">
                  <a:pos x="102" y="136"/>
                </a:cxn>
                <a:cxn ang="0">
                  <a:pos x="94" y="146"/>
                </a:cxn>
                <a:cxn ang="0">
                  <a:pos x="84" y="154"/>
                </a:cxn>
                <a:cxn ang="0">
                  <a:pos x="72" y="158"/>
                </a:cxn>
                <a:cxn ang="0">
                  <a:pos x="60" y="160"/>
                </a:cxn>
                <a:cxn ang="0">
                  <a:pos x="60" y="160"/>
                </a:cxn>
                <a:cxn ang="0">
                  <a:pos x="48" y="158"/>
                </a:cxn>
                <a:cxn ang="0">
                  <a:pos x="36" y="154"/>
                </a:cxn>
                <a:cxn ang="0">
                  <a:pos x="26" y="146"/>
                </a:cxn>
                <a:cxn ang="0">
                  <a:pos x="18" y="136"/>
                </a:cxn>
                <a:cxn ang="0">
                  <a:pos x="10" y="124"/>
                </a:cxn>
                <a:cxn ang="0">
                  <a:pos x="4" y="112"/>
                </a:cxn>
                <a:cxn ang="0">
                  <a:pos x="2" y="96"/>
                </a:cxn>
                <a:cxn ang="0">
                  <a:pos x="0" y="80"/>
                </a:cxn>
                <a:cxn ang="0">
                  <a:pos x="0" y="80"/>
                </a:cxn>
                <a:cxn ang="0">
                  <a:pos x="2" y="64"/>
                </a:cxn>
                <a:cxn ang="0">
                  <a:pos x="4" y="48"/>
                </a:cxn>
                <a:cxn ang="0">
                  <a:pos x="10" y="36"/>
                </a:cxn>
                <a:cxn ang="0">
                  <a:pos x="18" y="24"/>
                </a:cxn>
                <a:cxn ang="0">
                  <a:pos x="26" y="14"/>
                </a:cxn>
                <a:cxn ang="0">
                  <a:pos x="36" y="6"/>
                </a:cxn>
                <a:cxn ang="0">
                  <a:pos x="48" y="2"/>
                </a:cxn>
                <a:cxn ang="0">
                  <a:pos x="60" y="0"/>
                </a:cxn>
                <a:cxn ang="0">
                  <a:pos x="60" y="0"/>
                </a:cxn>
                <a:cxn ang="0">
                  <a:pos x="72" y="2"/>
                </a:cxn>
                <a:cxn ang="0">
                  <a:pos x="84" y="6"/>
                </a:cxn>
                <a:cxn ang="0">
                  <a:pos x="94" y="14"/>
                </a:cxn>
                <a:cxn ang="0">
                  <a:pos x="102" y="24"/>
                </a:cxn>
                <a:cxn ang="0">
                  <a:pos x="110" y="36"/>
                </a:cxn>
                <a:cxn ang="0">
                  <a:pos x="116" y="48"/>
                </a:cxn>
                <a:cxn ang="0">
                  <a:pos x="118" y="64"/>
                </a:cxn>
                <a:cxn ang="0">
                  <a:pos x="120" y="80"/>
                </a:cxn>
              </a:cxnLst>
              <a:rect l="0" t="0" r="r" b="b"/>
              <a:pathLst>
                <a:path w="120" h="160">
                  <a:moveTo>
                    <a:pt x="120" y="80"/>
                  </a:moveTo>
                  <a:lnTo>
                    <a:pt x="120" y="80"/>
                  </a:lnTo>
                  <a:lnTo>
                    <a:pt x="118" y="96"/>
                  </a:lnTo>
                  <a:lnTo>
                    <a:pt x="116" y="112"/>
                  </a:lnTo>
                  <a:lnTo>
                    <a:pt x="110" y="124"/>
                  </a:lnTo>
                  <a:lnTo>
                    <a:pt x="102" y="136"/>
                  </a:lnTo>
                  <a:lnTo>
                    <a:pt x="94" y="146"/>
                  </a:lnTo>
                  <a:lnTo>
                    <a:pt x="84" y="154"/>
                  </a:lnTo>
                  <a:lnTo>
                    <a:pt x="72" y="158"/>
                  </a:lnTo>
                  <a:lnTo>
                    <a:pt x="60" y="160"/>
                  </a:lnTo>
                  <a:lnTo>
                    <a:pt x="60" y="160"/>
                  </a:lnTo>
                  <a:lnTo>
                    <a:pt x="48" y="158"/>
                  </a:lnTo>
                  <a:lnTo>
                    <a:pt x="36" y="154"/>
                  </a:lnTo>
                  <a:lnTo>
                    <a:pt x="26" y="146"/>
                  </a:lnTo>
                  <a:lnTo>
                    <a:pt x="18" y="136"/>
                  </a:lnTo>
                  <a:lnTo>
                    <a:pt x="10" y="124"/>
                  </a:lnTo>
                  <a:lnTo>
                    <a:pt x="4" y="112"/>
                  </a:lnTo>
                  <a:lnTo>
                    <a:pt x="2" y="96"/>
                  </a:lnTo>
                  <a:lnTo>
                    <a:pt x="0" y="80"/>
                  </a:lnTo>
                  <a:lnTo>
                    <a:pt x="0" y="80"/>
                  </a:lnTo>
                  <a:lnTo>
                    <a:pt x="2" y="64"/>
                  </a:lnTo>
                  <a:lnTo>
                    <a:pt x="4" y="48"/>
                  </a:lnTo>
                  <a:lnTo>
                    <a:pt x="10" y="36"/>
                  </a:lnTo>
                  <a:lnTo>
                    <a:pt x="18" y="24"/>
                  </a:lnTo>
                  <a:lnTo>
                    <a:pt x="26" y="14"/>
                  </a:lnTo>
                  <a:lnTo>
                    <a:pt x="36" y="6"/>
                  </a:lnTo>
                  <a:lnTo>
                    <a:pt x="48" y="2"/>
                  </a:lnTo>
                  <a:lnTo>
                    <a:pt x="60" y="0"/>
                  </a:lnTo>
                  <a:lnTo>
                    <a:pt x="60" y="0"/>
                  </a:lnTo>
                  <a:lnTo>
                    <a:pt x="72" y="2"/>
                  </a:lnTo>
                  <a:lnTo>
                    <a:pt x="84" y="6"/>
                  </a:lnTo>
                  <a:lnTo>
                    <a:pt x="94" y="14"/>
                  </a:lnTo>
                  <a:lnTo>
                    <a:pt x="102" y="24"/>
                  </a:lnTo>
                  <a:lnTo>
                    <a:pt x="110" y="36"/>
                  </a:lnTo>
                  <a:lnTo>
                    <a:pt x="116" y="48"/>
                  </a:lnTo>
                  <a:lnTo>
                    <a:pt x="118" y="64"/>
                  </a:lnTo>
                  <a:lnTo>
                    <a:pt x="120"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4" name="Freeform 149"/>
            <p:cNvSpPr>
              <a:spLocks/>
            </p:cNvSpPr>
            <p:nvPr/>
          </p:nvSpPr>
          <p:spPr bwMode="auto">
            <a:xfrm>
              <a:off x="2388791" y="962025"/>
              <a:ext cx="174625" cy="101600"/>
            </a:xfrm>
            <a:custGeom>
              <a:avLst/>
              <a:gdLst/>
              <a:ahLst/>
              <a:cxnLst>
                <a:cxn ang="0">
                  <a:pos x="14" y="40"/>
                </a:cxn>
                <a:cxn ang="0">
                  <a:pos x="2" y="64"/>
                </a:cxn>
                <a:cxn ang="0">
                  <a:pos x="110" y="64"/>
                </a:cxn>
                <a:cxn ang="0">
                  <a:pos x="110" y="64"/>
                </a:cxn>
                <a:cxn ang="0">
                  <a:pos x="108" y="52"/>
                </a:cxn>
                <a:cxn ang="0">
                  <a:pos x="102" y="40"/>
                </a:cxn>
                <a:cxn ang="0">
                  <a:pos x="92" y="30"/>
                </a:cxn>
                <a:cxn ang="0">
                  <a:pos x="78" y="20"/>
                </a:cxn>
                <a:cxn ang="0">
                  <a:pos x="62" y="12"/>
                </a:cxn>
                <a:cxn ang="0">
                  <a:pos x="42" y="6"/>
                </a:cxn>
                <a:cxn ang="0">
                  <a:pos x="22" y="2"/>
                </a:cxn>
                <a:cxn ang="0">
                  <a:pos x="0" y="0"/>
                </a:cxn>
                <a:cxn ang="0">
                  <a:pos x="14" y="40"/>
                </a:cxn>
              </a:cxnLst>
              <a:rect l="0" t="0" r="r" b="b"/>
              <a:pathLst>
                <a:path w="110" h="64">
                  <a:moveTo>
                    <a:pt x="14" y="40"/>
                  </a:moveTo>
                  <a:lnTo>
                    <a:pt x="2" y="64"/>
                  </a:lnTo>
                  <a:lnTo>
                    <a:pt x="110" y="64"/>
                  </a:lnTo>
                  <a:lnTo>
                    <a:pt x="110" y="64"/>
                  </a:lnTo>
                  <a:lnTo>
                    <a:pt x="108" y="52"/>
                  </a:lnTo>
                  <a:lnTo>
                    <a:pt x="102" y="40"/>
                  </a:lnTo>
                  <a:lnTo>
                    <a:pt x="92" y="30"/>
                  </a:lnTo>
                  <a:lnTo>
                    <a:pt x="78" y="20"/>
                  </a:lnTo>
                  <a:lnTo>
                    <a:pt x="62" y="12"/>
                  </a:lnTo>
                  <a:lnTo>
                    <a:pt x="42" y="6"/>
                  </a:lnTo>
                  <a:lnTo>
                    <a:pt x="22" y="2"/>
                  </a:lnTo>
                  <a:lnTo>
                    <a:pt x="0" y="0"/>
                  </a:lnTo>
                  <a:lnTo>
                    <a:pt x="14"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5" name="Freeform 150"/>
            <p:cNvSpPr>
              <a:spLocks/>
            </p:cNvSpPr>
            <p:nvPr/>
          </p:nvSpPr>
          <p:spPr bwMode="auto">
            <a:xfrm>
              <a:off x="2182416" y="962025"/>
              <a:ext cx="174625" cy="101600"/>
            </a:xfrm>
            <a:custGeom>
              <a:avLst/>
              <a:gdLst/>
              <a:ahLst/>
              <a:cxnLst>
                <a:cxn ang="0">
                  <a:pos x="96" y="40"/>
                </a:cxn>
                <a:cxn ang="0">
                  <a:pos x="110" y="0"/>
                </a:cxn>
                <a:cxn ang="0">
                  <a:pos x="110" y="0"/>
                </a:cxn>
                <a:cxn ang="0">
                  <a:pos x="88" y="2"/>
                </a:cxn>
                <a:cxn ang="0">
                  <a:pos x="68" y="6"/>
                </a:cxn>
                <a:cxn ang="0">
                  <a:pos x="48" y="12"/>
                </a:cxn>
                <a:cxn ang="0">
                  <a:pos x="32" y="20"/>
                </a:cxn>
                <a:cxn ang="0">
                  <a:pos x="18" y="30"/>
                </a:cxn>
                <a:cxn ang="0">
                  <a:pos x="8" y="40"/>
                </a:cxn>
                <a:cxn ang="0">
                  <a:pos x="2" y="52"/>
                </a:cxn>
                <a:cxn ang="0">
                  <a:pos x="0" y="64"/>
                </a:cxn>
                <a:cxn ang="0">
                  <a:pos x="108" y="64"/>
                </a:cxn>
                <a:cxn ang="0">
                  <a:pos x="96" y="40"/>
                </a:cxn>
              </a:cxnLst>
              <a:rect l="0" t="0" r="r" b="b"/>
              <a:pathLst>
                <a:path w="110" h="64">
                  <a:moveTo>
                    <a:pt x="96" y="40"/>
                  </a:moveTo>
                  <a:lnTo>
                    <a:pt x="110" y="0"/>
                  </a:lnTo>
                  <a:lnTo>
                    <a:pt x="110" y="0"/>
                  </a:lnTo>
                  <a:lnTo>
                    <a:pt x="88" y="2"/>
                  </a:lnTo>
                  <a:lnTo>
                    <a:pt x="68" y="6"/>
                  </a:lnTo>
                  <a:lnTo>
                    <a:pt x="48" y="12"/>
                  </a:lnTo>
                  <a:lnTo>
                    <a:pt x="32" y="20"/>
                  </a:lnTo>
                  <a:lnTo>
                    <a:pt x="18" y="30"/>
                  </a:lnTo>
                  <a:lnTo>
                    <a:pt x="8" y="40"/>
                  </a:lnTo>
                  <a:lnTo>
                    <a:pt x="2" y="52"/>
                  </a:lnTo>
                  <a:lnTo>
                    <a:pt x="0" y="64"/>
                  </a:lnTo>
                  <a:lnTo>
                    <a:pt x="108" y="64"/>
                  </a:lnTo>
                  <a:lnTo>
                    <a:pt x="96"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grpSp>
      <p:grpSp>
        <p:nvGrpSpPr>
          <p:cNvPr id="26" name="グループ化 238"/>
          <p:cNvGrpSpPr/>
          <p:nvPr/>
        </p:nvGrpSpPr>
        <p:grpSpPr>
          <a:xfrm>
            <a:off x="7743472" y="4093223"/>
            <a:ext cx="608948" cy="549058"/>
            <a:chOff x="2182416" y="682625"/>
            <a:chExt cx="381000" cy="381000"/>
          </a:xfrm>
          <a:solidFill>
            <a:srgbClr val="008CCF"/>
          </a:solidFill>
        </p:grpSpPr>
        <p:sp>
          <p:nvSpPr>
            <p:cNvPr id="27" name="Freeform 147"/>
            <p:cNvSpPr>
              <a:spLocks/>
            </p:cNvSpPr>
            <p:nvPr/>
          </p:nvSpPr>
          <p:spPr bwMode="auto">
            <a:xfrm>
              <a:off x="2277666" y="682625"/>
              <a:ext cx="190500" cy="254000"/>
            </a:xfrm>
            <a:custGeom>
              <a:avLst/>
              <a:gdLst/>
              <a:ahLst/>
              <a:cxnLst>
                <a:cxn ang="0">
                  <a:pos x="120" y="80"/>
                </a:cxn>
                <a:cxn ang="0">
                  <a:pos x="120" y="80"/>
                </a:cxn>
                <a:cxn ang="0">
                  <a:pos x="118" y="96"/>
                </a:cxn>
                <a:cxn ang="0">
                  <a:pos x="116" y="112"/>
                </a:cxn>
                <a:cxn ang="0">
                  <a:pos x="110" y="124"/>
                </a:cxn>
                <a:cxn ang="0">
                  <a:pos x="102" y="136"/>
                </a:cxn>
                <a:cxn ang="0">
                  <a:pos x="94" y="146"/>
                </a:cxn>
                <a:cxn ang="0">
                  <a:pos x="84" y="154"/>
                </a:cxn>
                <a:cxn ang="0">
                  <a:pos x="72" y="158"/>
                </a:cxn>
                <a:cxn ang="0">
                  <a:pos x="60" y="160"/>
                </a:cxn>
                <a:cxn ang="0">
                  <a:pos x="60" y="160"/>
                </a:cxn>
                <a:cxn ang="0">
                  <a:pos x="48" y="158"/>
                </a:cxn>
                <a:cxn ang="0">
                  <a:pos x="36" y="154"/>
                </a:cxn>
                <a:cxn ang="0">
                  <a:pos x="26" y="146"/>
                </a:cxn>
                <a:cxn ang="0">
                  <a:pos x="18" y="136"/>
                </a:cxn>
                <a:cxn ang="0">
                  <a:pos x="10" y="124"/>
                </a:cxn>
                <a:cxn ang="0">
                  <a:pos x="4" y="112"/>
                </a:cxn>
                <a:cxn ang="0">
                  <a:pos x="2" y="96"/>
                </a:cxn>
                <a:cxn ang="0">
                  <a:pos x="0" y="80"/>
                </a:cxn>
                <a:cxn ang="0">
                  <a:pos x="0" y="80"/>
                </a:cxn>
                <a:cxn ang="0">
                  <a:pos x="2" y="64"/>
                </a:cxn>
                <a:cxn ang="0">
                  <a:pos x="4" y="48"/>
                </a:cxn>
                <a:cxn ang="0">
                  <a:pos x="10" y="36"/>
                </a:cxn>
                <a:cxn ang="0">
                  <a:pos x="18" y="24"/>
                </a:cxn>
                <a:cxn ang="0">
                  <a:pos x="26" y="14"/>
                </a:cxn>
                <a:cxn ang="0">
                  <a:pos x="36" y="6"/>
                </a:cxn>
                <a:cxn ang="0">
                  <a:pos x="48" y="2"/>
                </a:cxn>
                <a:cxn ang="0">
                  <a:pos x="60" y="0"/>
                </a:cxn>
                <a:cxn ang="0">
                  <a:pos x="60" y="0"/>
                </a:cxn>
                <a:cxn ang="0">
                  <a:pos x="72" y="2"/>
                </a:cxn>
                <a:cxn ang="0">
                  <a:pos x="84" y="6"/>
                </a:cxn>
                <a:cxn ang="0">
                  <a:pos x="94" y="14"/>
                </a:cxn>
                <a:cxn ang="0">
                  <a:pos x="102" y="24"/>
                </a:cxn>
                <a:cxn ang="0">
                  <a:pos x="110" y="36"/>
                </a:cxn>
                <a:cxn ang="0">
                  <a:pos x="116" y="48"/>
                </a:cxn>
                <a:cxn ang="0">
                  <a:pos x="118" y="64"/>
                </a:cxn>
                <a:cxn ang="0">
                  <a:pos x="120" y="80"/>
                </a:cxn>
              </a:cxnLst>
              <a:rect l="0" t="0" r="r" b="b"/>
              <a:pathLst>
                <a:path w="120" h="160">
                  <a:moveTo>
                    <a:pt x="120" y="80"/>
                  </a:moveTo>
                  <a:lnTo>
                    <a:pt x="120" y="80"/>
                  </a:lnTo>
                  <a:lnTo>
                    <a:pt x="118" y="96"/>
                  </a:lnTo>
                  <a:lnTo>
                    <a:pt x="116" y="112"/>
                  </a:lnTo>
                  <a:lnTo>
                    <a:pt x="110" y="124"/>
                  </a:lnTo>
                  <a:lnTo>
                    <a:pt x="102" y="136"/>
                  </a:lnTo>
                  <a:lnTo>
                    <a:pt x="94" y="146"/>
                  </a:lnTo>
                  <a:lnTo>
                    <a:pt x="84" y="154"/>
                  </a:lnTo>
                  <a:lnTo>
                    <a:pt x="72" y="158"/>
                  </a:lnTo>
                  <a:lnTo>
                    <a:pt x="60" y="160"/>
                  </a:lnTo>
                  <a:lnTo>
                    <a:pt x="60" y="160"/>
                  </a:lnTo>
                  <a:lnTo>
                    <a:pt x="48" y="158"/>
                  </a:lnTo>
                  <a:lnTo>
                    <a:pt x="36" y="154"/>
                  </a:lnTo>
                  <a:lnTo>
                    <a:pt x="26" y="146"/>
                  </a:lnTo>
                  <a:lnTo>
                    <a:pt x="18" y="136"/>
                  </a:lnTo>
                  <a:lnTo>
                    <a:pt x="10" y="124"/>
                  </a:lnTo>
                  <a:lnTo>
                    <a:pt x="4" y="112"/>
                  </a:lnTo>
                  <a:lnTo>
                    <a:pt x="2" y="96"/>
                  </a:lnTo>
                  <a:lnTo>
                    <a:pt x="0" y="80"/>
                  </a:lnTo>
                  <a:lnTo>
                    <a:pt x="0" y="80"/>
                  </a:lnTo>
                  <a:lnTo>
                    <a:pt x="2" y="64"/>
                  </a:lnTo>
                  <a:lnTo>
                    <a:pt x="4" y="48"/>
                  </a:lnTo>
                  <a:lnTo>
                    <a:pt x="10" y="36"/>
                  </a:lnTo>
                  <a:lnTo>
                    <a:pt x="18" y="24"/>
                  </a:lnTo>
                  <a:lnTo>
                    <a:pt x="26" y="14"/>
                  </a:lnTo>
                  <a:lnTo>
                    <a:pt x="36" y="6"/>
                  </a:lnTo>
                  <a:lnTo>
                    <a:pt x="48" y="2"/>
                  </a:lnTo>
                  <a:lnTo>
                    <a:pt x="60" y="0"/>
                  </a:lnTo>
                  <a:lnTo>
                    <a:pt x="60" y="0"/>
                  </a:lnTo>
                  <a:lnTo>
                    <a:pt x="72" y="2"/>
                  </a:lnTo>
                  <a:lnTo>
                    <a:pt x="84" y="6"/>
                  </a:lnTo>
                  <a:lnTo>
                    <a:pt x="94" y="14"/>
                  </a:lnTo>
                  <a:lnTo>
                    <a:pt x="102" y="24"/>
                  </a:lnTo>
                  <a:lnTo>
                    <a:pt x="110" y="36"/>
                  </a:lnTo>
                  <a:lnTo>
                    <a:pt x="116" y="48"/>
                  </a:lnTo>
                  <a:lnTo>
                    <a:pt x="118" y="64"/>
                  </a:lnTo>
                  <a:lnTo>
                    <a:pt x="120"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8" name="Freeform 148"/>
            <p:cNvSpPr>
              <a:spLocks/>
            </p:cNvSpPr>
            <p:nvPr/>
          </p:nvSpPr>
          <p:spPr bwMode="auto">
            <a:xfrm>
              <a:off x="2277666" y="682625"/>
              <a:ext cx="190500" cy="254000"/>
            </a:xfrm>
            <a:custGeom>
              <a:avLst/>
              <a:gdLst/>
              <a:ahLst/>
              <a:cxnLst>
                <a:cxn ang="0">
                  <a:pos x="120" y="80"/>
                </a:cxn>
                <a:cxn ang="0">
                  <a:pos x="120" y="80"/>
                </a:cxn>
                <a:cxn ang="0">
                  <a:pos x="118" y="96"/>
                </a:cxn>
                <a:cxn ang="0">
                  <a:pos x="116" y="112"/>
                </a:cxn>
                <a:cxn ang="0">
                  <a:pos x="110" y="124"/>
                </a:cxn>
                <a:cxn ang="0">
                  <a:pos x="102" y="136"/>
                </a:cxn>
                <a:cxn ang="0">
                  <a:pos x="94" y="146"/>
                </a:cxn>
                <a:cxn ang="0">
                  <a:pos x="84" y="154"/>
                </a:cxn>
                <a:cxn ang="0">
                  <a:pos x="72" y="158"/>
                </a:cxn>
                <a:cxn ang="0">
                  <a:pos x="60" y="160"/>
                </a:cxn>
                <a:cxn ang="0">
                  <a:pos x="60" y="160"/>
                </a:cxn>
                <a:cxn ang="0">
                  <a:pos x="48" y="158"/>
                </a:cxn>
                <a:cxn ang="0">
                  <a:pos x="36" y="154"/>
                </a:cxn>
                <a:cxn ang="0">
                  <a:pos x="26" y="146"/>
                </a:cxn>
                <a:cxn ang="0">
                  <a:pos x="18" y="136"/>
                </a:cxn>
                <a:cxn ang="0">
                  <a:pos x="10" y="124"/>
                </a:cxn>
                <a:cxn ang="0">
                  <a:pos x="4" y="112"/>
                </a:cxn>
                <a:cxn ang="0">
                  <a:pos x="2" y="96"/>
                </a:cxn>
                <a:cxn ang="0">
                  <a:pos x="0" y="80"/>
                </a:cxn>
                <a:cxn ang="0">
                  <a:pos x="0" y="80"/>
                </a:cxn>
                <a:cxn ang="0">
                  <a:pos x="2" y="64"/>
                </a:cxn>
                <a:cxn ang="0">
                  <a:pos x="4" y="48"/>
                </a:cxn>
                <a:cxn ang="0">
                  <a:pos x="10" y="36"/>
                </a:cxn>
                <a:cxn ang="0">
                  <a:pos x="18" y="24"/>
                </a:cxn>
                <a:cxn ang="0">
                  <a:pos x="26" y="14"/>
                </a:cxn>
                <a:cxn ang="0">
                  <a:pos x="36" y="6"/>
                </a:cxn>
                <a:cxn ang="0">
                  <a:pos x="48" y="2"/>
                </a:cxn>
                <a:cxn ang="0">
                  <a:pos x="60" y="0"/>
                </a:cxn>
                <a:cxn ang="0">
                  <a:pos x="60" y="0"/>
                </a:cxn>
                <a:cxn ang="0">
                  <a:pos x="72" y="2"/>
                </a:cxn>
                <a:cxn ang="0">
                  <a:pos x="84" y="6"/>
                </a:cxn>
                <a:cxn ang="0">
                  <a:pos x="94" y="14"/>
                </a:cxn>
                <a:cxn ang="0">
                  <a:pos x="102" y="24"/>
                </a:cxn>
                <a:cxn ang="0">
                  <a:pos x="110" y="36"/>
                </a:cxn>
                <a:cxn ang="0">
                  <a:pos x="116" y="48"/>
                </a:cxn>
                <a:cxn ang="0">
                  <a:pos x="118" y="64"/>
                </a:cxn>
                <a:cxn ang="0">
                  <a:pos x="120" y="80"/>
                </a:cxn>
              </a:cxnLst>
              <a:rect l="0" t="0" r="r" b="b"/>
              <a:pathLst>
                <a:path w="120" h="160">
                  <a:moveTo>
                    <a:pt x="120" y="80"/>
                  </a:moveTo>
                  <a:lnTo>
                    <a:pt x="120" y="80"/>
                  </a:lnTo>
                  <a:lnTo>
                    <a:pt x="118" y="96"/>
                  </a:lnTo>
                  <a:lnTo>
                    <a:pt x="116" y="112"/>
                  </a:lnTo>
                  <a:lnTo>
                    <a:pt x="110" y="124"/>
                  </a:lnTo>
                  <a:lnTo>
                    <a:pt x="102" y="136"/>
                  </a:lnTo>
                  <a:lnTo>
                    <a:pt x="94" y="146"/>
                  </a:lnTo>
                  <a:lnTo>
                    <a:pt x="84" y="154"/>
                  </a:lnTo>
                  <a:lnTo>
                    <a:pt x="72" y="158"/>
                  </a:lnTo>
                  <a:lnTo>
                    <a:pt x="60" y="160"/>
                  </a:lnTo>
                  <a:lnTo>
                    <a:pt x="60" y="160"/>
                  </a:lnTo>
                  <a:lnTo>
                    <a:pt x="48" y="158"/>
                  </a:lnTo>
                  <a:lnTo>
                    <a:pt x="36" y="154"/>
                  </a:lnTo>
                  <a:lnTo>
                    <a:pt x="26" y="146"/>
                  </a:lnTo>
                  <a:lnTo>
                    <a:pt x="18" y="136"/>
                  </a:lnTo>
                  <a:lnTo>
                    <a:pt x="10" y="124"/>
                  </a:lnTo>
                  <a:lnTo>
                    <a:pt x="4" y="112"/>
                  </a:lnTo>
                  <a:lnTo>
                    <a:pt x="2" y="96"/>
                  </a:lnTo>
                  <a:lnTo>
                    <a:pt x="0" y="80"/>
                  </a:lnTo>
                  <a:lnTo>
                    <a:pt x="0" y="80"/>
                  </a:lnTo>
                  <a:lnTo>
                    <a:pt x="2" y="64"/>
                  </a:lnTo>
                  <a:lnTo>
                    <a:pt x="4" y="48"/>
                  </a:lnTo>
                  <a:lnTo>
                    <a:pt x="10" y="36"/>
                  </a:lnTo>
                  <a:lnTo>
                    <a:pt x="18" y="24"/>
                  </a:lnTo>
                  <a:lnTo>
                    <a:pt x="26" y="14"/>
                  </a:lnTo>
                  <a:lnTo>
                    <a:pt x="36" y="6"/>
                  </a:lnTo>
                  <a:lnTo>
                    <a:pt x="48" y="2"/>
                  </a:lnTo>
                  <a:lnTo>
                    <a:pt x="60" y="0"/>
                  </a:lnTo>
                  <a:lnTo>
                    <a:pt x="60" y="0"/>
                  </a:lnTo>
                  <a:lnTo>
                    <a:pt x="72" y="2"/>
                  </a:lnTo>
                  <a:lnTo>
                    <a:pt x="84" y="6"/>
                  </a:lnTo>
                  <a:lnTo>
                    <a:pt x="94" y="14"/>
                  </a:lnTo>
                  <a:lnTo>
                    <a:pt x="102" y="24"/>
                  </a:lnTo>
                  <a:lnTo>
                    <a:pt x="110" y="36"/>
                  </a:lnTo>
                  <a:lnTo>
                    <a:pt x="116" y="48"/>
                  </a:lnTo>
                  <a:lnTo>
                    <a:pt x="118" y="64"/>
                  </a:lnTo>
                  <a:lnTo>
                    <a:pt x="120"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29" name="Freeform 149"/>
            <p:cNvSpPr>
              <a:spLocks/>
            </p:cNvSpPr>
            <p:nvPr/>
          </p:nvSpPr>
          <p:spPr bwMode="auto">
            <a:xfrm>
              <a:off x="2388791" y="962025"/>
              <a:ext cx="174625" cy="101600"/>
            </a:xfrm>
            <a:custGeom>
              <a:avLst/>
              <a:gdLst/>
              <a:ahLst/>
              <a:cxnLst>
                <a:cxn ang="0">
                  <a:pos x="14" y="40"/>
                </a:cxn>
                <a:cxn ang="0">
                  <a:pos x="2" y="64"/>
                </a:cxn>
                <a:cxn ang="0">
                  <a:pos x="110" y="64"/>
                </a:cxn>
                <a:cxn ang="0">
                  <a:pos x="110" y="64"/>
                </a:cxn>
                <a:cxn ang="0">
                  <a:pos x="108" y="52"/>
                </a:cxn>
                <a:cxn ang="0">
                  <a:pos x="102" y="40"/>
                </a:cxn>
                <a:cxn ang="0">
                  <a:pos x="92" y="30"/>
                </a:cxn>
                <a:cxn ang="0">
                  <a:pos x="78" y="20"/>
                </a:cxn>
                <a:cxn ang="0">
                  <a:pos x="62" y="12"/>
                </a:cxn>
                <a:cxn ang="0">
                  <a:pos x="42" y="6"/>
                </a:cxn>
                <a:cxn ang="0">
                  <a:pos x="22" y="2"/>
                </a:cxn>
                <a:cxn ang="0">
                  <a:pos x="0" y="0"/>
                </a:cxn>
                <a:cxn ang="0">
                  <a:pos x="14" y="40"/>
                </a:cxn>
              </a:cxnLst>
              <a:rect l="0" t="0" r="r" b="b"/>
              <a:pathLst>
                <a:path w="110" h="64">
                  <a:moveTo>
                    <a:pt x="14" y="40"/>
                  </a:moveTo>
                  <a:lnTo>
                    <a:pt x="2" y="64"/>
                  </a:lnTo>
                  <a:lnTo>
                    <a:pt x="110" y="64"/>
                  </a:lnTo>
                  <a:lnTo>
                    <a:pt x="110" y="64"/>
                  </a:lnTo>
                  <a:lnTo>
                    <a:pt x="108" y="52"/>
                  </a:lnTo>
                  <a:lnTo>
                    <a:pt x="102" y="40"/>
                  </a:lnTo>
                  <a:lnTo>
                    <a:pt x="92" y="30"/>
                  </a:lnTo>
                  <a:lnTo>
                    <a:pt x="78" y="20"/>
                  </a:lnTo>
                  <a:lnTo>
                    <a:pt x="62" y="12"/>
                  </a:lnTo>
                  <a:lnTo>
                    <a:pt x="42" y="6"/>
                  </a:lnTo>
                  <a:lnTo>
                    <a:pt x="22" y="2"/>
                  </a:lnTo>
                  <a:lnTo>
                    <a:pt x="0" y="0"/>
                  </a:lnTo>
                  <a:lnTo>
                    <a:pt x="14"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30" name="Freeform 150"/>
            <p:cNvSpPr>
              <a:spLocks/>
            </p:cNvSpPr>
            <p:nvPr/>
          </p:nvSpPr>
          <p:spPr bwMode="auto">
            <a:xfrm>
              <a:off x="2182416" y="962025"/>
              <a:ext cx="174625" cy="101600"/>
            </a:xfrm>
            <a:custGeom>
              <a:avLst/>
              <a:gdLst/>
              <a:ahLst/>
              <a:cxnLst>
                <a:cxn ang="0">
                  <a:pos x="96" y="40"/>
                </a:cxn>
                <a:cxn ang="0">
                  <a:pos x="110" y="0"/>
                </a:cxn>
                <a:cxn ang="0">
                  <a:pos x="110" y="0"/>
                </a:cxn>
                <a:cxn ang="0">
                  <a:pos x="88" y="2"/>
                </a:cxn>
                <a:cxn ang="0">
                  <a:pos x="68" y="6"/>
                </a:cxn>
                <a:cxn ang="0">
                  <a:pos x="48" y="12"/>
                </a:cxn>
                <a:cxn ang="0">
                  <a:pos x="32" y="20"/>
                </a:cxn>
                <a:cxn ang="0">
                  <a:pos x="18" y="30"/>
                </a:cxn>
                <a:cxn ang="0">
                  <a:pos x="8" y="40"/>
                </a:cxn>
                <a:cxn ang="0">
                  <a:pos x="2" y="52"/>
                </a:cxn>
                <a:cxn ang="0">
                  <a:pos x="0" y="64"/>
                </a:cxn>
                <a:cxn ang="0">
                  <a:pos x="108" y="64"/>
                </a:cxn>
                <a:cxn ang="0">
                  <a:pos x="96" y="40"/>
                </a:cxn>
              </a:cxnLst>
              <a:rect l="0" t="0" r="r" b="b"/>
              <a:pathLst>
                <a:path w="110" h="64">
                  <a:moveTo>
                    <a:pt x="96" y="40"/>
                  </a:moveTo>
                  <a:lnTo>
                    <a:pt x="110" y="0"/>
                  </a:lnTo>
                  <a:lnTo>
                    <a:pt x="110" y="0"/>
                  </a:lnTo>
                  <a:lnTo>
                    <a:pt x="88" y="2"/>
                  </a:lnTo>
                  <a:lnTo>
                    <a:pt x="68" y="6"/>
                  </a:lnTo>
                  <a:lnTo>
                    <a:pt x="48" y="12"/>
                  </a:lnTo>
                  <a:lnTo>
                    <a:pt x="32" y="20"/>
                  </a:lnTo>
                  <a:lnTo>
                    <a:pt x="18" y="30"/>
                  </a:lnTo>
                  <a:lnTo>
                    <a:pt x="8" y="40"/>
                  </a:lnTo>
                  <a:lnTo>
                    <a:pt x="2" y="52"/>
                  </a:lnTo>
                  <a:lnTo>
                    <a:pt x="0" y="64"/>
                  </a:lnTo>
                  <a:lnTo>
                    <a:pt x="108" y="64"/>
                  </a:lnTo>
                  <a:lnTo>
                    <a:pt x="96"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grpSp>
      <p:pic>
        <p:nvPicPr>
          <p:cNvPr id="31" name="図 3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3223" y="4558167"/>
            <a:ext cx="1763728" cy="338162"/>
          </a:xfrm>
          <a:prstGeom prst="rect">
            <a:avLst/>
          </a:prstGeom>
        </p:spPr>
      </p:pic>
      <p:grpSp>
        <p:nvGrpSpPr>
          <p:cNvPr id="32" name="グループ化 525"/>
          <p:cNvGrpSpPr/>
          <p:nvPr/>
        </p:nvGrpSpPr>
        <p:grpSpPr>
          <a:xfrm>
            <a:off x="4060859" y="3003798"/>
            <a:ext cx="828092" cy="744914"/>
            <a:chOff x="3784104" y="1923678"/>
            <a:chExt cx="381000" cy="381000"/>
          </a:xfrm>
          <a:solidFill>
            <a:srgbClr val="54C2F0"/>
          </a:solidFill>
        </p:grpSpPr>
        <p:sp>
          <p:nvSpPr>
            <p:cNvPr id="33" name="Freeform 560"/>
            <p:cNvSpPr>
              <a:spLocks/>
            </p:cNvSpPr>
            <p:nvPr/>
          </p:nvSpPr>
          <p:spPr bwMode="auto">
            <a:xfrm>
              <a:off x="3873004" y="2253878"/>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34"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grpSp>
      <p:cxnSp>
        <p:nvCxnSpPr>
          <p:cNvPr id="35" name="直線コネクタ 34"/>
          <p:cNvCxnSpPr/>
          <p:nvPr/>
        </p:nvCxnSpPr>
        <p:spPr>
          <a:xfrm flipV="1">
            <a:off x="3304775" y="3387197"/>
            <a:ext cx="0" cy="940210"/>
          </a:xfrm>
          <a:prstGeom prst="line">
            <a:avLst/>
          </a:prstGeom>
          <a:noFill/>
          <a:ln w="19050" cap="flat" cmpd="sng" algn="ctr">
            <a:solidFill>
              <a:srgbClr val="F9BE00">
                <a:shade val="95000"/>
                <a:satMod val="105000"/>
              </a:srgbClr>
            </a:solidFill>
            <a:prstDash val="solid"/>
          </a:ln>
          <a:effectLst/>
        </p:spPr>
      </p:cxnSp>
      <p:cxnSp>
        <p:nvCxnSpPr>
          <p:cNvPr id="36" name="直線コネクタ 35"/>
          <p:cNvCxnSpPr/>
          <p:nvPr/>
        </p:nvCxnSpPr>
        <p:spPr>
          <a:xfrm>
            <a:off x="3304775" y="3389808"/>
            <a:ext cx="756084" cy="0"/>
          </a:xfrm>
          <a:prstGeom prst="line">
            <a:avLst/>
          </a:prstGeom>
          <a:noFill/>
          <a:ln w="19050" cap="flat" cmpd="sng" algn="ctr">
            <a:solidFill>
              <a:srgbClr val="F9BE00">
                <a:shade val="95000"/>
                <a:satMod val="105000"/>
              </a:srgbClr>
            </a:solidFill>
            <a:prstDash val="solid"/>
          </a:ln>
          <a:effectLst/>
        </p:spPr>
      </p:cxnSp>
      <p:cxnSp>
        <p:nvCxnSpPr>
          <p:cNvPr id="37" name="直線コネクタ 36"/>
          <p:cNvCxnSpPr/>
          <p:nvPr/>
        </p:nvCxnSpPr>
        <p:spPr>
          <a:xfrm>
            <a:off x="3304775" y="4327407"/>
            <a:ext cx="756084" cy="0"/>
          </a:xfrm>
          <a:prstGeom prst="line">
            <a:avLst/>
          </a:prstGeom>
          <a:noFill/>
          <a:ln w="19050" cap="flat" cmpd="sng" algn="ctr">
            <a:solidFill>
              <a:srgbClr val="F9BE00">
                <a:shade val="95000"/>
                <a:satMod val="105000"/>
              </a:srgbClr>
            </a:solidFill>
            <a:prstDash val="solid"/>
          </a:ln>
          <a:effectLst/>
        </p:spPr>
      </p:cxnSp>
      <p:grpSp>
        <p:nvGrpSpPr>
          <p:cNvPr id="38" name="グループ化 525"/>
          <p:cNvGrpSpPr/>
          <p:nvPr/>
        </p:nvGrpSpPr>
        <p:grpSpPr>
          <a:xfrm>
            <a:off x="4060859" y="4027295"/>
            <a:ext cx="828092" cy="744914"/>
            <a:chOff x="3784104" y="1923678"/>
            <a:chExt cx="381000" cy="381000"/>
          </a:xfrm>
          <a:solidFill>
            <a:srgbClr val="54C2F0"/>
          </a:solidFill>
        </p:grpSpPr>
        <p:sp>
          <p:nvSpPr>
            <p:cNvPr id="39" name="Freeform 560"/>
            <p:cNvSpPr>
              <a:spLocks/>
            </p:cNvSpPr>
            <p:nvPr/>
          </p:nvSpPr>
          <p:spPr bwMode="auto">
            <a:xfrm>
              <a:off x="3873004" y="2253878"/>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sp>
          <p:nvSpPr>
            <p:cNvPr id="40"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endParaRPr>
            </a:p>
          </p:txBody>
        </p:sp>
      </p:grpSp>
      <p:pic>
        <p:nvPicPr>
          <p:cNvPr id="41" name="図 40"/>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212990" y="3114017"/>
            <a:ext cx="518252" cy="282057"/>
          </a:xfrm>
          <a:prstGeom prst="rect">
            <a:avLst/>
          </a:prstGeom>
        </p:spPr>
      </p:pic>
      <p:sp>
        <p:nvSpPr>
          <p:cNvPr id="42" name="Freeform 336"/>
          <p:cNvSpPr>
            <a:spLocks noEditPoints="1"/>
          </p:cNvSpPr>
          <p:nvPr/>
        </p:nvSpPr>
        <p:spPr bwMode="auto">
          <a:xfrm>
            <a:off x="4314342" y="4150152"/>
            <a:ext cx="319942" cy="238687"/>
          </a:xfrm>
          <a:custGeom>
            <a:avLst/>
            <a:gdLst>
              <a:gd name="T0" fmla="*/ 881 w 946"/>
              <a:gd name="T1" fmla="*/ 110 h 705"/>
              <a:gd name="T2" fmla="*/ 688 w 946"/>
              <a:gd name="T3" fmla="*/ 675 h 705"/>
              <a:gd name="T4" fmla="*/ 574 w 946"/>
              <a:gd name="T5" fmla="*/ 263 h 705"/>
              <a:gd name="T6" fmla="*/ 380 w 946"/>
              <a:gd name="T7" fmla="*/ 675 h 705"/>
              <a:gd name="T8" fmla="*/ 266 w 946"/>
              <a:gd name="T9" fmla="*/ 415 h 705"/>
              <a:gd name="T10" fmla="*/ 72 w 946"/>
              <a:gd name="T11" fmla="*/ 675 h 705"/>
              <a:gd name="T12" fmla="*/ 0 w 946"/>
              <a:gd name="T13" fmla="*/ 705 h 705"/>
              <a:gd name="T14" fmla="*/ 946 w 946"/>
              <a:gd name="T15" fmla="*/ 675 h 705"/>
              <a:gd name="T16" fmla="*/ 170 w 946"/>
              <a:gd name="T17" fmla="*/ 381 h 705"/>
              <a:gd name="T18" fmla="*/ 177 w 946"/>
              <a:gd name="T19" fmla="*/ 380 h 705"/>
              <a:gd name="T20" fmla="*/ 190 w 946"/>
              <a:gd name="T21" fmla="*/ 375 h 705"/>
              <a:gd name="T22" fmla="*/ 201 w 946"/>
              <a:gd name="T23" fmla="*/ 365 h 705"/>
              <a:gd name="T24" fmla="*/ 207 w 946"/>
              <a:gd name="T25" fmla="*/ 351 h 705"/>
              <a:gd name="T26" fmla="*/ 207 w 946"/>
              <a:gd name="T27" fmla="*/ 343 h 705"/>
              <a:gd name="T28" fmla="*/ 204 w 946"/>
              <a:gd name="T29" fmla="*/ 329 h 705"/>
              <a:gd name="T30" fmla="*/ 455 w 946"/>
              <a:gd name="T31" fmla="*/ 123 h 705"/>
              <a:gd name="T32" fmla="*/ 466 w 946"/>
              <a:gd name="T33" fmla="*/ 128 h 705"/>
              <a:gd name="T34" fmla="*/ 477 w 946"/>
              <a:gd name="T35" fmla="*/ 129 h 705"/>
              <a:gd name="T36" fmla="*/ 484 w 946"/>
              <a:gd name="T37" fmla="*/ 129 h 705"/>
              <a:gd name="T38" fmla="*/ 497 w 946"/>
              <a:gd name="T39" fmla="*/ 125 h 705"/>
              <a:gd name="T40" fmla="*/ 507 w 946"/>
              <a:gd name="T41" fmla="*/ 115 h 705"/>
              <a:gd name="T42" fmla="*/ 513 w 946"/>
              <a:gd name="T43" fmla="*/ 103 h 705"/>
              <a:gd name="T44" fmla="*/ 750 w 946"/>
              <a:gd name="T45" fmla="*/ 55 h 705"/>
              <a:gd name="T46" fmla="*/ 756 w 946"/>
              <a:gd name="T47" fmla="*/ 63 h 705"/>
              <a:gd name="T48" fmla="*/ 768 w 946"/>
              <a:gd name="T49" fmla="*/ 73 h 705"/>
              <a:gd name="T50" fmla="*/ 779 w 946"/>
              <a:gd name="T51" fmla="*/ 75 h 705"/>
              <a:gd name="T52" fmla="*/ 785 w 946"/>
              <a:gd name="T53" fmla="*/ 77 h 705"/>
              <a:gd name="T54" fmla="*/ 800 w 946"/>
              <a:gd name="T55" fmla="*/ 73 h 705"/>
              <a:gd name="T56" fmla="*/ 812 w 946"/>
              <a:gd name="T57" fmla="*/ 65 h 705"/>
              <a:gd name="T58" fmla="*/ 820 w 946"/>
              <a:gd name="T59" fmla="*/ 53 h 705"/>
              <a:gd name="T60" fmla="*/ 822 w 946"/>
              <a:gd name="T61" fmla="*/ 38 h 705"/>
              <a:gd name="T62" fmla="*/ 822 w 946"/>
              <a:gd name="T63" fmla="*/ 30 h 705"/>
              <a:gd name="T64" fmla="*/ 816 w 946"/>
              <a:gd name="T65" fmla="*/ 17 h 705"/>
              <a:gd name="T66" fmla="*/ 806 w 946"/>
              <a:gd name="T67" fmla="*/ 6 h 705"/>
              <a:gd name="T68" fmla="*/ 792 w 946"/>
              <a:gd name="T69" fmla="*/ 1 h 705"/>
              <a:gd name="T70" fmla="*/ 785 w 946"/>
              <a:gd name="T71" fmla="*/ 0 h 705"/>
              <a:gd name="T72" fmla="*/ 771 w 946"/>
              <a:gd name="T73" fmla="*/ 2 h 705"/>
              <a:gd name="T74" fmla="*/ 759 w 946"/>
              <a:gd name="T75" fmla="*/ 9 h 705"/>
              <a:gd name="T76" fmla="*/ 750 w 946"/>
              <a:gd name="T77" fmla="*/ 20 h 705"/>
              <a:gd name="T78" fmla="*/ 747 w 946"/>
              <a:gd name="T79" fmla="*/ 33 h 705"/>
              <a:gd name="T80" fmla="*/ 510 w 946"/>
              <a:gd name="T81" fmla="*/ 74 h 705"/>
              <a:gd name="T82" fmla="*/ 497 w 946"/>
              <a:gd name="T83" fmla="*/ 59 h 705"/>
              <a:gd name="T84" fmla="*/ 488 w 946"/>
              <a:gd name="T85" fmla="*/ 55 h 705"/>
              <a:gd name="T86" fmla="*/ 477 w 946"/>
              <a:gd name="T87" fmla="*/ 54 h 705"/>
              <a:gd name="T88" fmla="*/ 470 w 946"/>
              <a:gd name="T89" fmla="*/ 54 h 705"/>
              <a:gd name="T90" fmla="*/ 455 w 946"/>
              <a:gd name="T91" fmla="*/ 60 h 705"/>
              <a:gd name="T92" fmla="*/ 446 w 946"/>
              <a:gd name="T93" fmla="*/ 71 h 705"/>
              <a:gd name="T94" fmla="*/ 440 w 946"/>
              <a:gd name="T95" fmla="*/ 84 h 705"/>
              <a:gd name="T96" fmla="*/ 438 w 946"/>
              <a:gd name="T97" fmla="*/ 91 h 705"/>
              <a:gd name="T98" fmla="*/ 441 w 946"/>
              <a:gd name="T99" fmla="*/ 105 h 705"/>
              <a:gd name="T100" fmla="*/ 190 w 946"/>
              <a:gd name="T101" fmla="*/ 312 h 705"/>
              <a:gd name="T102" fmla="*/ 180 w 946"/>
              <a:gd name="T103" fmla="*/ 307 h 705"/>
              <a:gd name="T104" fmla="*/ 170 w 946"/>
              <a:gd name="T105" fmla="*/ 305 h 705"/>
              <a:gd name="T106" fmla="*/ 161 w 946"/>
              <a:gd name="T107" fmla="*/ 306 h 705"/>
              <a:gd name="T108" fmla="*/ 148 w 946"/>
              <a:gd name="T109" fmla="*/ 312 h 705"/>
              <a:gd name="T110" fmla="*/ 137 w 946"/>
              <a:gd name="T111" fmla="*/ 321 h 705"/>
              <a:gd name="T112" fmla="*/ 131 w 946"/>
              <a:gd name="T113" fmla="*/ 336 h 705"/>
              <a:gd name="T114" fmla="*/ 131 w 946"/>
              <a:gd name="T115" fmla="*/ 343 h 705"/>
              <a:gd name="T116" fmla="*/ 134 w 946"/>
              <a:gd name="T117" fmla="*/ 359 h 705"/>
              <a:gd name="T118" fmla="*/ 142 w 946"/>
              <a:gd name="T119" fmla="*/ 371 h 705"/>
              <a:gd name="T120" fmla="*/ 154 w 946"/>
              <a:gd name="T121" fmla="*/ 379 h 705"/>
              <a:gd name="T122" fmla="*/ 170 w 946"/>
              <a:gd name="T123" fmla="*/ 381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46" h="705">
                <a:moveTo>
                  <a:pt x="881" y="675"/>
                </a:moveTo>
                <a:lnTo>
                  <a:pt x="881" y="110"/>
                </a:lnTo>
                <a:lnTo>
                  <a:pt x="688" y="110"/>
                </a:lnTo>
                <a:lnTo>
                  <a:pt x="688" y="675"/>
                </a:lnTo>
                <a:lnTo>
                  <a:pt x="574" y="675"/>
                </a:lnTo>
                <a:lnTo>
                  <a:pt x="574" y="263"/>
                </a:lnTo>
                <a:lnTo>
                  <a:pt x="380" y="263"/>
                </a:lnTo>
                <a:lnTo>
                  <a:pt x="380" y="675"/>
                </a:lnTo>
                <a:lnTo>
                  <a:pt x="266" y="675"/>
                </a:lnTo>
                <a:lnTo>
                  <a:pt x="266" y="415"/>
                </a:lnTo>
                <a:lnTo>
                  <a:pt x="72" y="415"/>
                </a:lnTo>
                <a:lnTo>
                  <a:pt x="72" y="675"/>
                </a:lnTo>
                <a:lnTo>
                  <a:pt x="0" y="675"/>
                </a:lnTo>
                <a:lnTo>
                  <a:pt x="0" y="705"/>
                </a:lnTo>
                <a:lnTo>
                  <a:pt x="946" y="705"/>
                </a:lnTo>
                <a:lnTo>
                  <a:pt x="946" y="675"/>
                </a:lnTo>
                <a:lnTo>
                  <a:pt x="881" y="675"/>
                </a:lnTo>
                <a:close/>
                <a:moveTo>
                  <a:pt x="170" y="381"/>
                </a:moveTo>
                <a:lnTo>
                  <a:pt x="170" y="381"/>
                </a:lnTo>
                <a:lnTo>
                  <a:pt x="177" y="380"/>
                </a:lnTo>
                <a:lnTo>
                  <a:pt x="184" y="379"/>
                </a:lnTo>
                <a:lnTo>
                  <a:pt x="190" y="375"/>
                </a:lnTo>
                <a:lnTo>
                  <a:pt x="196" y="371"/>
                </a:lnTo>
                <a:lnTo>
                  <a:pt x="201" y="365"/>
                </a:lnTo>
                <a:lnTo>
                  <a:pt x="204" y="359"/>
                </a:lnTo>
                <a:lnTo>
                  <a:pt x="207" y="351"/>
                </a:lnTo>
                <a:lnTo>
                  <a:pt x="207" y="343"/>
                </a:lnTo>
                <a:lnTo>
                  <a:pt x="207" y="343"/>
                </a:lnTo>
                <a:lnTo>
                  <a:pt x="207" y="336"/>
                </a:lnTo>
                <a:lnTo>
                  <a:pt x="204" y="329"/>
                </a:lnTo>
                <a:lnTo>
                  <a:pt x="455" y="123"/>
                </a:lnTo>
                <a:lnTo>
                  <a:pt x="455" y="123"/>
                </a:lnTo>
                <a:lnTo>
                  <a:pt x="460" y="126"/>
                </a:lnTo>
                <a:lnTo>
                  <a:pt x="466" y="128"/>
                </a:lnTo>
                <a:lnTo>
                  <a:pt x="471" y="129"/>
                </a:lnTo>
                <a:lnTo>
                  <a:pt x="477" y="129"/>
                </a:lnTo>
                <a:lnTo>
                  <a:pt x="477" y="129"/>
                </a:lnTo>
                <a:lnTo>
                  <a:pt x="484" y="129"/>
                </a:lnTo>
                <a:lnTo>
                  <a:pt x="491" y="127"/>
                </a:lnTo>
                <a:lnTo>
                  <a:pt x="497" y="125"/>
                </a:lnTo>
                <a:lnTo>
                  <a:pt x="502" y="120"/>
                </a:lnTo>
                <a:lnTo>
                  <a:pt x="507" y="115"/>
                </a:lnTo>
                <a:lnTo>
                  <a:pt x="510" y="109"/>
                </a:lnTo>
                <a:lnTo>
                  <a:pt x="513" y="103"/>
                </a:lnTo>
                <a:lnTo>
                  <a:pt x="515" y="96"/>
                </a:lnTo>
                <a:lnTo>
                  <a:pt x="750" y="55"/>
                </a:lnTo>
                <a:lnTo>
                  <a:pt x="750" y="55"/>
                </a:lnTo>
                <a:lnTo>
                  <a:pt x="756" y="63"/>
                </a:lnTo>
                <a:lnTo>
                  <a:pt x="765" y="71"/>
                </a:lnTo>
                <a:lnTo>
                  <a:pt x="768" y="73"/>
                </a:lnTo>
                <a:lnTo>
                  <a:pt x="774" y="75"/>
                </a:lnTo>
                <a:lnTo>
                  <a:pt x="779" y="75"/>
                </a:lnTo>
                <a:lnTo>
                  <a:pt x="785" y="77"/>
                </a:lnTo>
                <a:lnTo>
                  <a:pt x="785" y="77"/>
                </a:lnTo>
                <a:lnTo>
                  <a:pt x="792" y="75"/>
                </a:lnTo>
                <a:lnTo>
                  <a:pt x="800" y="73"/>
                </a:lnTo>
                <a:lnTo>
                  <a:pt x="806" y="69"/>
                </a:lnTo>
                <a:lnTo>
                  <a:pt x="812" y="65"/>
                </a:lnTo>
                <a:lnTo>
                  <a:pt x="816" y="60"/>
                </a:lnTo>
                <a:lnTo>
                  <a:pt x="820" y="53"/>
                </a:lnTo>
                <a:lnTo>
                  <a:pt x="822" y="45"/>
                </a:lnTo>
                <a:lnTo>
                  <a:pt x="822" y="38"/>
                </a:lnTo>
                <a:lnTo>
                  <a:pt x="822" y="38"/>
                </a:lnTo>
                <a:lnTo>
                  <a:pt x="822" y="30"/>
                </a:lnTo>
                <a:lnTo>
                  <a:pt x="820" y="23"/>
                </a:lnTo>
                <a:lnTo>
                  <a:pt x="816" y="17"/>
                </a:lnTo>
                <a:lnTo>
                  <a:pt x="812" y="11"/>
                </a:lnTo>
                <a:lnTo>
                  <a:pt x="806" y="6"/>
                </a:lnTo>
                <a:lnTo>
                  <a:pt x="800" y="2"/>
                </a:lnTo>
                <a:lnTo>
                  <a:pt x="792" y="1"/>
                </a:lnTo>
                <a:lnTo>
                  <a:pt x="785" y="0"/>
                </a:lnTo>
                <a:lnTo>
                  <a:pt x="785" y="0"/>
                </a:lnTo>
                <a:lnTo>
                  <a:pt x="778" y="1"/>
                </a:lnTo>
                <a:lnTo>
                  <a:pt x="771" y="2"/>
                </a:lnTo>
                <a:lnTo>
                  <a:pt x="765" y="6"/>
                </a:lnTo>
                <a:lnTo>
                  <a:pt x="759" y="9"/>
                </a:lnTo>
                <a:lnTo>
                  <a:pt x="755" y="14"/>
                </a:lnTo>
                <a:lnTo>
                  <a:pt x="750" y="20"/>
                </a:lnTo>
                <a:lnTo>
                  <a:pt x="748" y="26"/>
                </a:lnTo>
                <a:lnTo>
                  <a:pt x="747" y="33"/>
                </a:lnTo>
                <a:lnTo>
                  <a:pt x="510" y="74"/>
                </a:lnTo>
                <a:lnTo>
                  <a:pt x="510" y="74"/>
                </a:lnTo>
                <a:lnTo>
                  <a:pt x="504" y="66"/>
                </a:lnTo>
                <a:lnTo>
                  <a:pt x="497" y="59"/>
                </a:lnTo>
                <a:lnTo>
                  <a:pt x="492" y="56"/>
                </a:lnTo>
                <a:lnTo>
                  <a:pt x="488" y="55"/>
                </a:lnTo>
                <a:lnTo>
                  <a:pt x="483" y="54"/>
                </a:lnTo>
                <a:lnTo>
                  <a:pt x="477" y="54"/>
                </a:lnTo>
                <a:lnTo>
                  <a:pt x="477" y="54"/>
                </a:lnTo>
                <a:lnTo>
                  <a:pt x="470" y="54"/>
                </a:lnTo>
                <a:lnTo>
                  <a:pt x="462" y="56"/>
                </a:lnTo>
                <a:lnTo>
                  <a:pt x="455" y="60"/>
                </a:lnTo>
                <a:lnTo>
                  <a:pt x="449" y="65"/>
                </a:lnTo>
                <a:lnTo>
                  <a:pt x="446" y="71"/>
                </a:lnTo>
                <a:lnTo>
                  <a:pt x="442" y="77"/>
                </a:lnTo>
                <a:lnTo>
                  <a:pt x="440" y="84"/>
                </a:lnTo>
                <a:lnTo>
                  <a:pt x="438" y="91"/>
                </a:lnTo>
                <a:lnTo>
                  <a:pt x="438" y="91"/>
                </a:lnTo>
                <a:lnTo>
                  <a:pt x="440" y="99"/>
                </a:lnTo>
                <a:lnTo>
                  <a:pt x="441" y="105"/>
                </a:lnTo>
                <a:lnTo>
                  <a:pt x="190" y="312"/>
                </a:lnTo>
                <a:lnTo>
                  <a:pt x="190" y="312"/>
                </a:lnTo>
                <a:lnTo>
                  <a:pt x="185" y="308"/>
                </a:lnTo>
                <a:lnTo>
                  <a:pt x="180" y="307"/>
                </a:lnTo>
                <a:lnTo>
                  <a:pt x="174" y="306"/>
                </a:lnTo>
                <a:lnTo>
                  <a:pt x="170" y="305"/>
                </a:lnTo>
                <a:lnTo>
                  <a:pt x="170" y="305"/>
                </a:lnTo>
                <a:lnTo>
                  <a:pt x="161" y="306"/>
                </a:lnTo>
                <a:lnTo>
                  <a:pt x="154" y="308"/>
                </a:lnTo>
                <a:lnTo>
                  <a:pt x="148" y="312"/>
                </a:lnTo>
                <a:lnTo>
                  <a:pt x="142" y="317"/>
                </a:lnTo>
                <a:lnTo>
                  <a:pt x="137" y="321"/>
                </a:lnTo>
                <a:lnTo>
                  <a:pt x="134" y="329"/>
                </a:lnTo>
                <a:lnTo>
                  <a:pt x="131" y="336"/>
                </a:lnTo>
                <a:lnTo>
                  <a:pt x="131" y="343"/>
                </a:lnTo>
                <a:lnTo>
                  <a:pt x="131" y="343"/>
                </a:lnTo>
                <a:lnTo>
                  <a:pt x="131" y="351"/>
                </a:lnTo>
                <a:lnTo>
                  <a:pt x="134" y="359"/>
                </a:lnTo>
                <a:lnTo>
                  <a:pt x="137" y="365"/>
                </a:lnTo>
                <a:lnTo>
                  <a:pt x="142" y="371"/>
                </a:lnTo>
                <a:lnTo>
                  <a:pt x="148" y="375"/>
                </a:lnTo>
                <a:lnTo>
                  <a:pt x="154" y="379"/>
                </a:lnTo>
                <a:lnTo>
                  <a:pt x="161" y="380"/>
                </a:lnTo>
                <a:lnTo>
                  <a:pt x="170" y="381"/>
                </a:lnTo>
                <a:lnTo>
                  <a:pt x="170" y="381"/>
                </a:lnTo>
                <a:close/>
              </a:path>
            </a:pathLst>
          </a:custGeom>
          <a:solidFill>
            <a:srgbClr val="EE846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43" name="ホームベース 42"/>
          <p:cNvSpPr/>
          <p:nvPr/>
        </p:nvSpPr>
        <p:spPr>
          <a:xfrm rot="10800000">
            <a:off x="5008080" y="3337422"/>
            <a:ext cx="2582418" cy="299813"/>
          </a:xfrm>
          <a:prstGeom prst="homePlate">
            <a:avLst/>
          </a:prstGeom>
          <a:solidFill>
            <a:srgbClr val="007BC7"/>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44" name="テキスト ボックス 43"/>
          <p:cNvSpPr txBox="1"/>
          <p:nvPr/>
        </p:nvSpPr>
        <p:spPr>
          <a:xfrm>
            <a:off x="5365340" y="3355119"/>
            <a:ext cx="202516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white"/>
                </a:solidFill>
                <a:effectLst/>
                <a:uLnTx/>
                <a:uFillTx/>
              </a:rPr>
              <a:t>初回ダウンロードのみ</a:t>
            </a:r>
          </a:p>
        </p:txBody>
      </p:sp>
      <p:sp>
        <p:nvSpPr>
          <p:cNvPr id="45" name="ホームベース 44"/>
          <p:cNvSpPr/>
          <p:nvPr/>
        </p:nvSpPr>
        <p:spPr>
          <a:xfrm rot="10800000">
            <a:off x="5008081" y="4342467"/>
            <a:ext cx="2582415" cy="299813"/>
          </a:xfrm>
          <a:prstGeom prst="homePlate">
            <a:avLst/>
          </a:prstGeom>
          <a:solidFill>
            <a:srgbClr val="007BC7"/>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46" name="テキスト ボックス 45"/>
          <p:cNvSpPr txBox="1"/>
          <p:nvPr/>
        </p:nvSpPr>
        <p:spPr>
          <a:xfrm>
            <a:off x="5117757" y="4360161"/>
            <a:ext cx="263128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white"/>
                </a:solidFill>
                <a:effectLst/>
                <a:uLnTx/>
                <a:uFillTx/>
              </a:rPr>
              <a:t>モジュール不要（ブラウザ）</a:t>
            </a:r>
          </a:p>
        </p:txBody>
      </p:sp>
      <p:sp>
        <p:nvSpPr>
          <p:cNvPr id="47" name="角丸四角形 46"/>
          <p:cNvSpPr/>
          <p:nvPr/>
        </p:nvSpPr>
        <p:spPr>
          <a:xfrm>
            <a:off x="5153267" y="3018113"/>
            <a:ext cx="784777" cy="273425"/>
          </a:xfrm>
          <a:prstGeom prst="roundRect">
            <a:avLst/>
          </a:prstGeom>
          <a:solidFill>
            <a:srgbClr val="F9B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a:ln>
                  <a:noFill/>
                </a:ln>
                <a:solidFill>
                  <a:prstClr val="white"/>
                </a:solidFill>
                <a:effectLst/>
                <a:uLnTx/>
                <a:uFillTx/>
                <a:latin typeface="メイリオ"/>
                <a:ea typeface="メイリオ"/>
                <a:cs typeface="+mn-cs"/>
              </a:rPr>
              <a:t>統合会計</a:t>
            </a:r>
          </a:p>
        </p:txBody>
      </p:sp>
      <p:sp>
        <p:nvSpPr>
          <p:cNvPr id="48" name="角丸四角形 47"/>
          <p:cNvSpPr/>
          <p:nvPr/>
        </p:nvSpPr>
        <p:spPr>
          <a:xfrm>
            <a:off x="5979494" y="3018113"/>
            <a:ext cx="784777" cy="273425"/>
          </a:xfrm>
          <a:prstGeom prst="roundRect">
            <a:avLst/>
          </a:prstGeom>
          <a:solidFill>
            <a:srgbClr val="F9B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a:ln>
                  <a:noFill/>
                </a:ln>
                <a:solidFill>
                  <a:prstClr val="white"/>
                </a:solidFill>
                <a:effectLst/>
                <a:uLnTx/>
                <a:uFillTx/>
                <a:latin typeface="メイリオ"/>
                <a:ea typeface="メイリオ"/>
                <a:cs typeface="+mn-cs"/>
              </a:rPr>
              <a:t>固定資産</a:t>
            </a:r>
          </a:p>
        </p:txBody>
      </p:sp>
      <p:sp>
        <p:nvSpPr>
          <p:cNvPr id="49" name="角丸四角形 48"/>
          <p:cNvSpPr/>
          <p:nvPr/>
        </p:nvSpPr>
        <p:spPr>
          <a:xfrm>
            <a:off x="6805721" y="3018113"/>
            <a:ext cx="784777" cy="273425"/>
          </a:xfrm>
          <a:prstGeom prst="roundRect">
            <a:avLst/>
          </a:prstGeom>
          <a:solidFill>
            <a:srgbClr val="F9B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a:ln>
                  <a:noFill/>
                </a:ln>
                <a:solidFill>
                  <a:prstClr val="white"/>
                </a:solidFill>
                <a:effectLst/>
                <a:uLnTx/>
                <a:uFillTx/>
                <a:latin typeface="メイリオ"/>
                <a:ea typeface="メイリオ"/>
                <a:cs typeface="+mn-cs"/>
              </a:rPr>
              <a:t>手形管理</a:t>
            </a:r>
          </a:p>
        </p:txBody>
      </p:sp>
      <p:sp>
        <p:nvSpPr>
          <p:cNvPr id="50" name="角丸四角形 49"/>
          <p:cNvSpPr/>
          <p:nvPr/>
        </p:nvSpPr>
        <p:spPr>
          <a:xfrm>
            <a:off x="5153267" y="4025692"/>
            <a:ext cx="1288833" cy="273425"/>
          </a:xfrm>
          <a:prstGeom prst="roundRect">
            <a:avLst/>
          </a:prstGeom>
          <a:solidFill>
            <a:srgbClr val="F9BE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a:ln>
                  <a:noFill/>
                </a:ln>
                <a:solidFill>
                  <a:prstClr val="white"/>
                </a:solidFill>
                <a:effectLst/>
                <a:uLnTx/>
                <a:uFillTx/>
                <a:latin typeface="メイリオ"/>
                <a:ea typeface="メイリオ"/>
                <a:cs typeface="+mn-cs"/>
              </a:rPr>
              <a:t>グループ経営管理</a:t>
            </a:r>
          </a:p>
        </p:txBody>
      </p:sp>
      <p:sp>
        <p:nvSpPr>
          <p:cNvPr id="52" name="角丸四角形 51"/>
          <p:cNvSpPr/>
          <p:nvPr/>
        </p:nvSpPr>
        <p:spPr>
          <a:xfrm>
            <a:off x="4995180" y="1504547"/>
            <a:ext cx="3996444" cy="5400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1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【稼働条件・システム要件は、随時変更しますので、</a:t>
            </a:r>
            <a:endParaRPr kumimoji="1" lang="en-US" altLang="ja-JP" sz="11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11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提案書提出時に</a:t>
            </a:r>
            <a:r>
              <a:rPr kumimoji="1" lang="en-US" altLang="ja-JP" sz="11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PAL</a:t>
            </a:r>
            <a:r>
              <a:rPr kumimoji="1" lang="ja-JP" altLang="en-US" sz="11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から最新の資料を入手・差替ください</a:t>
            </a:r>
            <a:r>
              <a:rPr kumimoji="1" lang="en-US" altLang="ja-JP" sz="11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endParaRPr kumimoji="1" lang="en-US" altLang="ja-JP" sz="24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084983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17</a:t>
            </a:fld>
            <a:endParaRPr lang="ja-JP" altLang="en-US"/>
          </a:p>
        </p:txBody>
      </p:sp>
      <p:sp>
        <p:nvSpPr>
          <p:cNvPr id="7" name="タイトル 6"/>
          <p:cNvSpPr>
            <a:spLocks noGrp="1"/>
          </p:cNvSpPr>
          <p:nvPr>
            <p:ph type="title"/>
          </p:nvPr>
        </p:nvSpPr>
        <p:spPr/>
        <p:txBody>
          <a:bodyPr/>
          <a:lstStyle/>
          <a:p>
            <a:r>
              <a:rPr lang="en-US" altLang="ja-JP" dirty="0"/>
              <a:t>No.7</a:t>
            </a:r>
            <a:br>
              <a:rPr lang="en-US" altLang="ja-JP" sz="1800" dirty="0"/>
            </a:br>
            <a:r>
              <a:rPr lang="ja-JP" altLang="en-US" sz="1800" dirty="0"/>
              <a:t>共通</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rPr>
              <a:t>単一ハードウェアの障害がシステム全体に影響しないように、システムの冗長構成を取ることができる</a:t>
            </a:r>
          </a:p>
        </p:txBody>
      </p:sp>
      <p:sp>
        <p:nvSpPr>
          <p:cNvPr id="11" name="テキスト ボックス 10"/>
          <p:cNvSpPr txBox="1"/>
          <p:nvPr/>
        </p:nvSpPr>
        <p:spPr>
          <a:xfrm>
            <a:off x="251520" y="1890576"/>
            <a:ext cx="8892480" cy="2369880"/>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rPr>
              <a:t>弊社対応：○</a:t>
            </a:r>
            <a:endParaRPr kumimoji="0" lang="en-US" altLang="ja-JP" sz="1400" b="1" kern="0">
              <a:solidFill>
                <a:sysClr val="windowText" lastClr="000000">
                  <a:lumMod val="75000"/>
                  <a:lumOff val="25000"/>
                </a:sysClr>
              </a:solidFill>
            </a:endParaRPr>
          </a:p>
          <a:p>
            <a:pPr lvl="0">
              <a:spcBef>
                <a:spcPct val="0"/>
              </a:spcBef>
              <a:defRPr/>
            </a:pPr>
            <a:r>
              <a:rPr kumimoji="0" lang="ja-JP" altLang="en-US" sz="1400" kern="0">
                <a:solidFill>
                  <a:sysClr val="windowText" lastClr="000000">
                    <a:lumMod val="75000"/>
                    <a:lumOff val="25000"/>
                  </a:sysClr>
                </a:solidFill>
              </a:rPr>
              <a:t>冗長化での運用も可能です。クラスタリングソフトを利用しての運用、</a:t>
            </a:r>
            <a:r>
              <a:rPr kumimoji="0" lang="en-US" altLang="ja-JP" sz="1400" kern="0">
                <a:solidFill>
                  <a:sysClr val="windowText" lastClr="000000">
                    <a:lumMod val="75000"/>
                    <a:lumOff val="25000"/>
                  </a:sysClr>
                </a:solidFill>
              </a:rPr>
              <a:t>Oracle</a:t>
            </a:r>
            <a:r>
              <a:rPr kumimoji="0" lang="ja-JP" altLang="en-US" sz="1400" kern="0">
                <a:solidFill>
                  <a:sysClr val="windowText" lastClr="000000">
                    <a:lumMod val="75000"/>
                    <a:lumOff val="25000"/>
                  </a:sysClr>
                </a:solidFill>
              </a:rPr>
              <a:t>データベースのクラスタリング機能である</a:t>
            </a:r>
            <a:r>
              <a:rPr kumimoji="0" lang="en-US" altLang="ja-JP" sz="1400" kern="0">
                <a:solidFill>
                  <a:sysClr val="windowText" lastClr="000000">
                    <a:lumMod val="75000"/>
                    <a:lumOff val="25000"/>
                  </a:sysClr>
                </a:solidFill>
              </a:rPr>
              <a:t>Real Application Clusters</a:t>
            </a:r>
            <a:r>
              <a:rPr kumimoji="0" lang="ja-JP" altLang="en-US" sz="1400" kern="0">
                <a:solidFill>
                  <a:sysClr val="windowText" lastClr="000000">
                    <a:lumMod val="75000"/>
                    <a:lumOff val="25000"/>
                  </a:sysClr>
                </a:solidFill>
              </a:rPr>
              <a:t>（以下</a:t>
            </a:r>
            <a:r>
              <a:rPr kumimoji="0" lang="en-US" altLang="ja-JP" sz="1400" kern="0">
                <a:solidFill>
                  <a:sysClr val="windowText" lastClr="000000">
                    <a:lumMod val="75000"/>
                    <a:lumOff val="25000"/>
                  </a:sysClr>
                </a:solidFill>
              </a:rPr>
              <a:t>RAC</a:t>
            </a:r>
            <a:r>
              <a:rPr kumimoji="0" lang="ja-JP" altLang="en-US" sz="1400" kern="0">
                <a:solidFill>
                  <a:sysClr val="windowText" lastClr="000000">
                    <a:lumMod val="75000"/>
                    <a:lumOff val="25000"/>
                  </a:sysClr>
                </a:solidFill>
              </a:rPr>
              <a:t>）を利用しての運用、</a:t>
            </a:r>
            <a:r>
              <a:rPr kumimoji="0" lang="en-US" altLang="ja-JP" sz="1400" kern="0">
                <a:solidFill>
                  <a:sysClr val="windowText" lastClr="000000">
                    <a:lumMod val="75000"/>
                    <a:lumOff val="25000"/>
                  </a:sysClr>
                </a:solidFill>
              </a:rPr>
              <a:t>AWS</a:t>
            </a:r>
            <a:r>
              <a:rPr kumimoji="0" lang="ja-JP" altLang="en-US" sz="1400" kern="0">
                <a:solidFill>
                  <a:sysClr val="windowText" lastClr="000000">
                    <a:lumMod val="75000"/>
                    <a:lumOff val="25000"/>
                  </a:sysClr>
                </a:solidFill>
              </a:rPr>
              <a:t>の</a:t>
            </a:r>
            <a:r>
              <a:rPr kumimoji="0" lang="en-US" altLang="ja-JP" sz="1400" kern="0">
                <a:solidFill>
                  <a:sysClr val="windowText" lastClr="000000">
                    <a:lumMod val="75000"/>
                    <a:lumOff val="25000"/>
                  </a:sysClr>
                </a:solidFill>
              </a:rPr>
              <a:t> Amazon RDS Multi-AZ</a:t>
            </a:r>
            <a:r>
              <a:rPr kumimoji="0" lang="ja-JP" altLang="en-US" sz="1400" kern="0">
                <a:solidFill>
                  <a:sysClr val="windowText" lastClr="000000">
                    <a:lumMod val="75000"/>
                    <a:lumOff val="25000"/>
                  </a:sysClr>
                </a:solidFill>
              </a:rPr>
              <a:t>を利用しての運用等、様々な方法がございます</a:t>
            </a:r>
            <a:endParaRPr kumimoji="0" lang="en-US" altLang="ja-JP" sz="1400" kern="0">
              <a:solidFill>
                <a:sysClr val="windowText" lastClr="000000">
                  <a:lumMod val="75000"/>
                  <a:lumOff val="25000"/>
                </a:sysClr>
              </a:solidFill>
            </a:endParaRPr>
          </a:p>
          <a:p>
            <a:pPr lvl="0">
              <a:spcBef>
                <a:spcPct val="0"/>
              </a:spcBef>
              <a:defRPr/>
            </a:pPr>
            <a:endParaRPr kumimoji="0" lang="en-US" altLang="ja-JP" sz="1400" kern="0">
              <a:solidFill>
                <a:sysClr val="windowText" lastClr="000000">
                  <a:lumMod val="75000"/>
                  <a:lumOff val="25000"/>
                </a:sysClr>
              </a:solidFill>
            </a:endParaRPr>
          </a:p>
          <a:p>
            <a:pPr lvl="0">
              <a:spcBef>
                <a:spcPct val="0"/>
              </a:spcBef>
              <a:defRPr/>
            </a:pPr>
            <a:r>
              <a:rPr kumimoji="0" lang="ja-JP" altLang="en-US" sz="1200" kern="0">
                <a:solidFill>
                  <a:sysClr val="windowText" lastClr="000000">
                    <a:lumMod val="75000"/>
                    <a:lumOff val="25000"/>
                  </a:sysClr>
                </a:solidFill>
              </a:rPr>
              <a:t>～クラスタリングソフトの例～</a:t>
            </a:r>
            <a:endParaRPr kumimoji="0" lang="en-US" altLang="ja-JP" sz="1200" kern="0">
              <a:solidFill>
                <a:sysClr val="windowText" lastClr="000000">
                  <a:lumMod val="75000"/>
                  <a:lumOff val="25000"/>
                </a:sysClr>
              </a:solidFill>
            </a:endParaRPr>
          </a:p>
          <a:p>
            <a:pPr lvl="0">
              <a:spcBef>
                <a:spcPct val="0"/>
              </a:spcBef>
              <a:defRPr/>
            </a:pPr>
            <a:endParaRPr kumimoji="0" lang="en-US" altLang="ja-JP" sz="1200" kern="0">
              <a:solidFill>
                <a:sysClr val="windowText" lastClr="000000">
                  <a:lumMod val="75000"/>
                  <a:lumOff val="25000"/>
                </a:sysClr>
              </a:solidFill>
            </a:endParaRPr>
          </a:p>
          <a:p>
            <a:pPr lvl="0">
              <a:spcBef>
                <a:spcPct val="0"/>
              </a:spcBef>
              <a:defRPr/>
            </a:pPr>
            <a:r>
              <a:rPr kumimoji="0" lang="ja-JP" altLang="en-US" sz="1200" b="1" kern="0">
                <a:solidFill>
                  <a:sysClr val="windowText" lastClr="000000">
                    <a:lumMod val="75000"/>
                    <a:lumOff val="25000"/>
                  </a:sysClr>
                </a:solidFill>
              </a:rPr>
              <a:t>“</a:t>
            </a:r>
            <a:r>
              <a:rPr kumimoji="0" lang="en-US" altLang="ja-JP" sz="1200" b="1" kern="0" err="1">
                <a:solidFill>
                  <a:sysClr val="windowText" lastClr="000000">
                    <a:lumMod val="75000"/>
                    <a:lumOff val="25000"/>
                  </a:sysClr>
                </a:solidFill>
              </a:rPr>
              <a:t>ClusterReplica</a:t>
            </a:r>
            <a:r>
              <a:rPr kumimoji="0" lang="en-US" altLang="ja-JP" sz="1200" b="1" kern="0">
                <a:solidFill>
                  <a:sysClr val="windowText" lastClr="000000">
                    <a:lumMod val="75000"/>
                    <a:lumOff val="25000"/>
                  </a:sysClr>
                </a:solidFill>
              </a:rPr>
              <a:t> Ent 3.0</a:t>
            </a:r>
            <a:r>
              <a:rPr kumimoji="0" lang="ja-JP" altLang="en-US" sz="1200" b="1" kern="0">
                <a:solidFill>
                  <a:sysClr val="windowText" lastClr="000000">
                    <a:lumMod val="75000"/>
                    <a:lumOff val="25000"/>
                  </a:sysClr>
                </a:solidFill>
              </a:rPr>
              <a:t>”</a:t>
            </a:r>
            <a:endParaRPr kumimoji="0" lang="en-US" altLang="ja-JP" sz="1200" b="1" kern="0">
              <a:solidFill>
                <a:sysClr val="windowText" lastClr="000000">
                  <a:lumMod val="75000"/>
                  <a:lumOff val="25000"/>
                </a:sysClr>
              </a:solidFill>
            </a:endParaRPr>
          </a:p>
          <a:p>
            <a:pPr lvl="0">
              <a:spcBef>
                <a:spcPct val="0"/>
              </a:spcBef>
              <a:defRPr/>
            </a:pPr>
            <a:endParaRPr kumimoji="0" lang="en-US" altLang="ja-JP" sz="1200" kern="0">
              <a:solidFill>
                <a:sysClr val="windowText" lastClr="000000">
                  <a:lumMod val="75000"/>
                  <a:lumOff val="25000"/>
                </a:sysClr>
              </a:solidFill>
            </a:endParaRPr>
          </a:p>
          <a:p>
            <a:pPr lvl="0">
              <a:spcBef>
                <a:spcPct val="0"/>
              </a:spcBef>
              <a:defRPr/>
            </a:pPr>
            <a:r>
              <a:rPr kumimoji="0" lang="ja-JP" altLang="en-US" sz="1200" kern="0">
                <a:solidFill>
                  <a:sysClr val="windowText" lastClr="000000">
                    <a:lumMod val="75000"/>
                    <a:lumOff val="25000"/>
                  </a:sysClr>
                </a:solidFill>
              </a:rPr>
              <a:t>災害時などの対策として、リアルタイムデータバックアップと、</a:t>
            </a:r>
            <a:endParaRPr kumimoji="0" lang="en-US" altLang="ja-JP" sz="1200" kern="0">
              <a:solidFill>
                <a:sysClr val="windowText" lastClr="000000">
                  <a:lumMod val="75000"/>
                  <a:lumOff val="25000"/>
                </a:sysClr>
              </a:solidFill>
            </a:endParaRPr>
          </a:p>
          <a:p>
            <a:pPr lvl="0">
              <a:spcBef>
                <a:spcPct val="0"/>
              </a:spcBef>
              <a:defRPr/>
            </a:pPr>
            <a:r>
              <a:rPr kumimoji="0" lang="ja-JP" altLang="en-US" sz="1200" kern="0">
                <a:solidFill>
                  <a:sysClr val="windowText" lastClr="000000">
                    <a:lumMod val="75000"/>
                    <a:lumOff val="25000"/>
                  </a:sysClr>
                </a:solidFill>
              </a:rPr>
              <a:t>システムのフェイルオーバー・フェイルバックが</a:t>
            </a:r>
            <a:r>
              <a:rPr kumimoji="0" lang="en-US" altLang="ja-JP" sz="1200" kern="0">
                <a:solidFill>
                  <a:sysClr val="windowText" lastClr="000000">
                    <a:lumMod val="75000"/>
                    <a:lumOff val="25000"/>
                  </a:sysClr>
                </a:solidFill>
              </a:rPr>
              <a:t>LAN/WAN</a:t>
            </a:r>
            <a:r>
              <a:rPr kumimoji="0" lang="ja-JP" altLang="en-US" sz="1200" kern="0">
                <a:solidFill>
                  <a:sysClr val="windowText" lastClr="000000">
                    <a:lumMod val="75000"/>
                    <a:lumOff val="25000"/>
                  </a:sysClr>
                </a:solidFill>
              </a:rPr>
              <a:t>越し</a:t>
            </a:r>
            <a:endParaRPr kumimoji="0" lang="en-US" altLang="ja-JP" sz="1200" kern="0">
              <a:solidFill>
                <a:sysClr val="windowText" lastClr="000000">
                  <a:lumMod val="75000"/>
                  <a:lumOff val="25000"/>
                </a:sysClr>
              </a:solidFill>
            </a:endParaRPr>
          </a:p>
          <a:p>
            <a:pPr lvl="0">
              <a:spcBef>
                <a:spcPct val="0"/>
              </a:spcBef>
              <a:defRPr/>
            </a:pPr>
            <a:r>
              <a:rPr kumimoji="0" lang="ja-JP" altLang="en-US" sz="1200" kern="0">
                <a:solidFill>
                  <a:sysClr val="windowText" lastClr="000000">
                    <a:lumMod val="75000"/>
                    <a:lumOff val="25000"/>
                  </a:sysClr>
                </a:solidFill>
              </a:rPr>
              <a:t>に行える</a:t>
            </a:r>
            <a:r>
              <a:rPr kumimoji="0" lang="en-US" altLang="ja-JP" sz="1200" kern="0">
                <a:solidFill>
                  <a:sysClr val="windowText" lastClr="000000">
                    <a:lumMod val="75000"/>
                    <a:lumOff val="25000"/>
                  </a:sysClr>
                </a:solidFill>
              </a:rPr>
              <a:t>HA</a:t>
            </a:r>
            <a:r>
              <a:rPr kumimoji="0" lang="ja-JP" altLang="en-US" sz="1200" kern="0">
                <a:solidFill>
                  <a:sysClr val="windowText" lastClr="000000">
                    <a:lumMod val="75000"/>
                    <a:lumOff val="25000"/>
                  </a:sysClr>
                </a:solidFill>
              </a:rPr>
              <a:t>クラスタリンクウェア</a:t>
            </a:r>
            <a:endParaRPr kumimoji="0" lang="en-US" altLang="ja-JP" sz="1200" kern="0">
              <a:solidFill>
                <a:sysClr val="windowText" lastClr="000000">
                  <a:lumMod val="75000"/>
                  <a:lumOff val="25000"/>
                </a:sysClr>
              </a:solidFill>
            </a:endParaRPr>
          </a:p>
        </p:txBody>
      </p:sp>
      <p:sp>
        <p:nvSpPr>
          <p:cNvPr id="53" name="角丸四角形 52"/>
          <p:cNvSpPr/>
          <p:nvPr/>
        </p:nvSpPr>
        <p:spPr>
          <a:xfrm>
            <a:off x="611560" y="4326198"/>
            <a:ext cx="3996444" cy="540060"/>
          </a:xfrm>
          <a:prstGeom prst="roundRect">
            <a:avLst/>
          </a:prstGeom>
          <a:solidFill>
            <a:srgbClr val="F9BE00"/>
          </a:solidFill>
          <a:ln w="25400" cap="flat" cmpd="sng" algn="ctr">
            <a:no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【稼働条件・システム要件は、随時変更しますので、</a:t>
            </a:r>
            <a:endPar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ja-JP"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提案書提出時に</a:t>
            </a: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PAL</a:t>
            </a:r>
            <a:r>
              <a:rPr kumimoji="0" lang="ja-JP" altLang="en-US" sz="1100" b="0" i="0" u="none" strike="noStrike" kern="0" cap="none" spc="0" normalizeH="0" baseline="0" noProof="0">
                <a:ln>
                  <a:noFill/>
                </a:ln>
                <a:solidFill>
                  <a:prstClr val="black"/>
                </a:solidFill>
                <a:effectLst/>
                <a:uLnTx/>
                <a:uFillTx/>
                <a:latin typeface="メイリオ"/>
                <a:ea typeface="メイリオ"/>
                <a:cs typeface="メイリオ" pitchFamily="50" charset="-128"/>
              </a:rPr>
              <a:t>から最新の資料を入手・差替ください</a:t>
            </a:r>
            <a:r>
              <a:rPr kumimoji="0" lang="en-US" altLang="ja-JP" sz="1100" b="0" i="0" u="none" strike="noStrike" kern="0" cap="none" spc="0" normalizeH="0" baseline="0" noProof="0">
                <a:ln>
                  <a:noFill/>
                </a:ln>
                <a:solidFill>
                  <a:prstClr val="black"/>
                </a:solidFill>
                <a:effectLst/>
                <a:uLnTx/>
                <a:uFillTx/>
                <a:latin typeface="メイリオ"/>
                <a:ea typeface="メイリオ"/>
                <a:cs typeface="メイリオ" pitchFamily="50" charset="-128"/>
              </a:rPr>
              <a:t>】</a:t>
            </a:r>
            <a:endParaRPr kumimoji="0" lang="en-US" altLang="ja-JP" sz="2400" b="0" i="0" u="none" strike="noStrike" kern="0" cap="none" spc="0" normalizeH="0" baseline="0" noProof="0">
              <a:ln>
                <a:noFill/>
              </a:ln>
              <a:solidFill>
                <a:prstClr val="black"/>
              </a:solidFill>
              <a:effectLst/>
              <a:uLnTx/>
              <a:uFillTx/>
              <a:latin typeface="メイリオ"/>
              <a:ea typeface="メイリオ"/>
              <a:cs typeface="メイリオ" pitchFamily="50" charset="-128"/>
            </a:endParaRPr>
          </a:p>
        </p:txBody>
      </p:sp>
      <p:pic>
        <p:nvPicPr>
          <p:cNvPr id="54" name="Picture 2" descr="http://www.superstream.co.jp/image.jsp?id=9098"/>
          <p:cNvPicPr>
            <a:picLocks noChangeAspect="1" noChangeArrowheads="1"/>
          </p:cNvPicPr>
          <p:nvPr/>
        </p:nvPicPr>
        <p:blipFill>
          <a:blip r:embed="rId2" cstate="print"/>
          <a:srcRect/>
          <a:stretch>
            <a:fillRect/>
          </a:stretch>
        </p:blipFill>
        <p:spPr bwMode="auto">
          <a:xfrm>
            <a:off x="4701344" y="2624930"/>
            <a:ext cx="3474980" cy="2374570"/>
          </a:xfrm>
          <a:prstGeom prst="rect">
            <a:avLst/>
          </a:prstGeom>
          <a:noFill/>
        </p:spPr>
      </p:pic>
      <p:sp>
        <p:nvSpPr>
          <p:cNvPr id="13" name="正方形/長方形 12"/>
          <p:cNvSpPr/>
          <p:nvPr/>
        </p:nvSpPr>
        <p:spPr>
          <a:xfrm>
            <a:off x="1800000" y="360000"/>
            <a:ext cx="5760000" cy="646331"/>
          </a:xfrm>
          <a:prstGeom prst="rect">
            <a:avLst/>
          </a:prstGeom>
          <a:solidFill>
            <a:srgbClr val="FF0000"/>
          </a:solidFill>
          <a:ln>
            <a:noFill/>
          </a:ln>
        </p:spPr>
        <p:txBody>
          <a:bodyPr wrap="square" anchor="t">
            <a:spAutoFit/>
          </a:bodyPr>
          <a:lstStyle/>
          <a:p>
            <a:pPr marL="0" marR="0" lvl="0" indent="0" defTabSz="914400" rtl="0" eaLnBrk="1" fontAlgn="base"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schemeClr val="bg1"/>
                </a:solidFill>
                <a:effectLst/>
                <a:uLnTx/>
                <a:uFillTx/>
                <a:latin typeface="メイリオ"/>
                <a:ea typeface="メイリオ"/>
                <a:cs typeface="+mn-cs"/>
              </a:rPr>
              <a:t>※</a:t>
            </a:r>
            <a:r>
              <a:rPr kumimoji="1" lang="ja-JP" altLang="en-US" sz="1800" b="1" i="0" u="none" strike="noStrike" kern="1200" cap="none" spc="0" normalizeH="0" baseline="0" noProof="0">
                <a:ln>
                  <a:noFill/>
                </a:ln>
                <a:solidFill>
                  <a:schemeClr val="bg1"/>
                </a:solidFill>
                <a:effectLst/>
                <a:uLnTx/>
                <a:uFillTx/>
                <a:latin typeface="メイリオ"/>
                <a:ea typeface="メイリオ"/>
                <a:cs typeface="+mn-cs"/>
              </a:rPr>
              <a:t>　本スライドは</a:t>
            </a:r>
            <a:r>
              <a:rPr kumimoji="1" lang="ja-JP" altLang="ja-JP" sz="1800" b="1" i="0" u="none" strike="noStrike" kern="1200" cap="none" spc="0" normalizeH="0" baseline="0" noProof="0">
                <a:ln>
                  <a:noFill/>
                </a:ln>
                <a:solidFill>
                  <a:schemeClr val="bg1"/>
                </a:solidFill>
                <a:effectLst/>
                <a:uLnTx/>
                <a:uFillTx/>
                <a:latin typeface="メイリオ"/>
                <a:ea typeface="メイリオ"/>
                <a:cs typeface="+mn-cs"/>
              </a:rPr>
              <a:t>御社の保守サービス内容に合わせて</a:t>
            </a:r>
            <a:br>
              <a:rPr kumimoji="1" lang="en-US" altLang="ja-JP" sz="1800" b="1" i="0" u="none" strike="noStrike" kern="1200" cap="none" spc="0" normalizeH="0" baseline="0" noProof="0">
                <a:ln>
                  <a:noFill/>
                </a:ln>
                <a:solidFill>
                  <a:schemeClr val="bg1"/>
                </a:solidFill>
                <a:effectLst/>
                <a:uLnTx/>
                <a:uFillTx/>
                <a:latin typeface="メイリオ"/>
                <a:ea typeface="メイリオ"/>
                <a:cs typeface="+mn-cs"/>
              </a:rPr>
            </a:br>
            <a:r>
              <a:rPr kumimoji="1" lang="ja-JP" altLang="en-US" sz="1800" b="1" i="0" u="none" strike="noStrike" kern="1200" cap="none" spc="0" normalizeH="0" baseline="0" noProof="0">
                <a:ln>
                  <a:noFill/>
                </a:ln>
                <a:solidFill>
                  <a:schemeClr val="bg1"/>
                </a:solidFill>
                <a:effectLst/>
                <a:uLnTx/>
                <a:uFillTx/>
                <a:latin typeface="メイリオ"/>
                <a:ea typeface="メイリオ"/>
                <a:cs typeface="+mn-cs"/>
              </a:rPr>
              <a:t>　　</a:t>
            </a:r>
            <a:r>
              <a:rPr kumimoji="1" lang="ja-JP" altLang="ja-JP" sz="1800" b="1" i="0" u="none" strike="noStrike" kern="1200" cap="none" spc="0" normalizeH="0" baseline="0" noProof="0">
                <a:ln>
                  <a:noFill/>
                </a:ln>
                <a:solidFill>
                  <a:schemeClr val="bg1"/>
                </a:solidFill>
                <a:effectLst/>
                <a:uLnTx/>
                <a:uFillTx/>
                <a:latin typeface="メイリオ"/>
                <a:ea typeface="メイリオ"/>
                <a:cs typeface="+mn-cs"/>
              </a:rPr>
              <a:t>メンテナンス</a:t>
            </a:r>
            <a:r>
              <a:rPr kumimoji="1" lang="ja-JP" altLang="en-US" sz="1800" b="1" i="0" u="none" strike="noStrike" kern="1200" cap="none" spc="0" normalizeH="0" baseline="0" noProof="0">
                <a:ln>
                  <a:noFill/>
                </a:ln>
                <a:solidFill>
                  <a:schemeClr val="bg1"/>
                </a:solidFill>
                <a:effectLst/>
                <a:uLnTx/>
                <a:uFillTx/>
                <a:latin typeface="メイリオ"/>
                <a:ea typeface="メイリオ"/>
                <a:cs typeface="+mn-cs"/>
              </a:rPr>
              <a:t>が必要です</a:t>
            </a:r>
            <a:r>
              <a:rPr kumimoji="1" lang="en-US" altLang="ja-JP" sz="1800" b="1" i="0" u="none" strike="noStrike" kern="1200" cap="none" spc="0" normalizeH="0" baseline="0" noProof="0">
                <a:ln>
                  <a:noFill/>
                </a:ln>
                <a:solidFill>
                  <a:schemeClr val="bg1"/>
                </a:solidFill>
                <a:effectLst/>
                <a:uLnTx/>
                <a:uFillTx/>
                <a:latin typeface="メイリオ"/>
                <a:ea typeface="メイリオ"/>
                <a:cs typeface="+mn-cs"/>
              </a:rPr>
              <a:t>​</a:t>
            </a:r>
          </a:p>
        </p:txBody>
      </p:sp>
    </p:spTree>
    <p:extLst>
      <p:ext uri="{BB962C8B-B14F-4D97-AF65-F5344CB8AC3E}">
        <p14:creationId xmlns:p14="http://schemas.microsoft.com/office/powerpoint/2010/main" val="2301782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18</a:t>
            </a:fld>
            <a:endParaRPr lang="ja-JP" altLang="en-US"/>
          </a:p>
        </p:txBody>
      </p:sp>
      <p:sp>
        <p:nvSpPr>
          <p:cNvPr id="7" name="タイトル 6"/>
          <p:cNvSpPr>
            <a:spLocks noGrp="1"/>
          </p:cNvSpPr>
          <p:nvPr>
            <p:ph type="title"/>
          </p:nvPr>
        </p:nvSpPr>
        <p:spPr/>
        <p:txBody>
          <a:bodyPr/>
          <a:lstStyle/>
          <a:p>
            <a:r>
              <a:rPr lang="en-US" altLang="ja-JP" dirty="0"/>
              <a:t>No.8</a:t>
            </a:r>
            <a:br>
              <a:rPr lang="en-US" altLang="ja-JP" sz="1800" dirty="0"/>
            </a:br>
            <a:r>
              <a:rPr lang="ja-JP" altLang="en-US" sz="1800" dirty="0"/>
              <a:t>共通</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複数のユーザが同時に作業可能である</a:t>
            </a: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endParaRPr kumimoji="0" lang="en-US" altLang="ja-JP" sz="1400" b="1"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同時ログインが可能です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それぞれの経理担当者で並行して業務を行うことができます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pic>
        <p:nvPicPr>
          <p:cNvPr id="12" name="Picture 4" descr="29TMAB02"/>
          <p:cNvPicPr>
            <a:picLocks noChangeAspect="1" noChangeArrowheads="1"/>
          </p:cNvPicPr>
          <p:nvPr/>
        </p:nvPicPr>
        <p:blipFill>
          <a:blip r:embed="rId2" cstate="print"/>
          <a:srcRect/>
          <a:stretch>
            <a:fillRect/>
          </a:stretch>
        </p:blipFill>
        <p:spPr bwMode="auto">
          <a:xfrm>
            <a:off x="2995165" y="2823778"/>
            <a:ext cx="2224907" cy="18703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3" name="Line 7"/>
          <p:cNvSpPr>
            <a:spLocks noChangeShapeType="1"/>
          </p:cNvSpPr>
          <p:nvPr/>
        </p:nvSpPr>
        <p:spPr bwMode="auto">
          <a:xfrm rot="300000" flipV="1">
            <a:off x="1657318" y="3653235"/>
            <a:ext cx="860809" cy="75310"/>
          </a:xfrm>
          <a:prstGeom prst="line">
            <a:avLst/>
          </a:prstGeom>
          <a:noFill/>
          <a:ln w="28575">
            <a:solidFill>
              <a:srgbClr val="9BC954"/>
            </a:solidFill>
            <a:round/>
            <a:headEnd/>
            <a:tailEnd type="triangle" w="med" len="me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4" name="Line 9"/>
          <p:cNvSpPr>
            <a:spLocks noChangeShapeType="1"/>
          </p:cNvSpPr>
          <p:nvPr/>
        </p:nvSpPr>
        <p:spPr bwMode="auto">
          <a:xfrm rot="1200000" flipV="1">
            <a:off x="1651222" y="3009518"/>
            <a:ext cx="844340" cy="60404"/>
          </a:xfrm>
          <a:prstGeom prst="line">
            <a:avLst/>
          </a:prstGeom>
          <a:noFill/>
          <a:ln w="28575">
            <a:solidFill>
              <a:srgbClr val="EE846D"/>
            </a:solidFill>
            <a:round/>
            <a:headEnd/>
            <a:tailEnd type="triangle" w="med" len="me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5" name="Text Box 14"/>
          <p:cNvSpPr txBox="1">
            <a:spLocks noChangeArrowheads="1"/>
          </p:cNvSpPr>
          <p:nvPr/>
        </p:nvSpPr>
        <p:spPr bwMode="auto">
          <a:xfrm>
            <a:off x="603307" y="3075560"/>
            <a:ext cx="1116124" cy="24622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a:ln>
                  <a:noFill/>
                </a:ln>
                <a:solidFill>
                  <a:sysClr val="windowText" lastClr="000000">
                    <a:lumMod val="75000"/>
                    <a:lumOff val="25000"/>
                  </a:sysClr>
                </a:solidFill>
                <a:effectLst/>
                <a:uLnTx/>
                <a:uFillTx/>
                <a:latin typeface="メイリオ"/>
                <a:ea typeface="メイリオ"/>
                <a:cs typeface="メイリオ" pitchFamily="50" charset="-128"/>
              </a:rPr>
              <a:t>Ａ経理担当者</a:t>
            </a:r>
          </a:p>
        </p:txBody>
      </p:sp>
      <p:sp>
        <p:nvSpPr>
          <p:cNvPr id="16" name="Text Box 16"/>
          <p:cNvSpPr txBox="1">
            <a:spLocks noChangeArrowheads="1"/>
          </p:cNvSpPr>
          <p:nvPr/>
        </p:nvSpPr>
        <p:spPr bwMode="auto">
          <a:xfrm>
            <a:off x="575556" y="3837697"/>
            <a:ext cx="1273807" cy="24622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a:ln>
                  <a:noFill/>
                </a:ln>
                <a:solidFill>
                  <a:sysClr val="windowText" lastClr="000000">
                    <a:lumMod val="75000"/>
                    <a:lumOff val="25000"/>
                  </a:sysClr>
                </a:solidFill>
                <a:effectLst/>
                <a:uLnTx/>
                <a:uFillTx/>
                <a:latin typeface="メイリオ"/>
                <a:ea typeface="メイリオ"/>
                <a:cs typeface="メイリオ" pitchFamily="50" charset="-128"/>
              </a:rPr>
              <a:t>Ｂ経理担当者</a:t>
            </a:r>
          </a:p>
        </p:txBody>
      </p:sp>
      <p:sp>
        <p:nvSpPr>
          <p:cNvPr id="17" name="Freeform 330"/>
          <p:cNvSpPr>
            <a:spLocks noEditPoints="1"/>
          </p:cNvSpPr>
          <p:nvPr/>
        </p:nvSpPr>
        <p:spPr bwMode="auto">
          <a:xfrm>
            <a:off x="888564" y="2650383"/>
            <a:ext cx="374722" cy="454802"/>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00AEE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21" name="Text Box 14"/>
          <p:cNvSpPr txBox="1">
            <a:spLocks noChangeArrowheads="1"/>
          </p:cNvSpPr>
          <p:nvPr/>
        </p:nvSpPr>
        <p:spPr bwMode="auto">
          <a:xfrm>
            <a:off x="575556" y="4659982"/>
            <a:ext cx="1116124" cy="24622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a:ln>
                  <a:noFill/>
                </a:ln>
                <a:solidFill>
                  <a:sysClr val="windowText" lastClr="000000">
                    <a:lumMod val="75000"/>
                    <a:lumOff val="25000"/>
                  </a:sysClr>
                </a:solidFill>
                <a:effectLst/>
                <a:uLnTx/>
                <a:uFillTx/>
                <a:latin typeface="メイリオ"/>
                <a:ea typeface="メイリオ"/>
                <a:cs typeface="メイリオ" pitchFamily="50" charset="-128"/>
              </a:rPr>
              <a:t>Ｃ経理担当者</a:t>
            </a:r>
          </a:p>
        </p:txBody>
      </p:sp>
      <p:sp>
        <p:nvSpPr>
          <p:cNvPr id="22" name="Line 7"/>
          <p:cNvSpPr>
            <a:spLocks noChangeShapeType="1"/>
          </p:cNvSpPr>
          <p:nvPr/>
        </p:nvSpPr>
        <p:spPr bwMode="auto">
          <a:xfrm rot="300000" flipV="1">
            <a:off x="1643600" y="4193730"/>
            <a:ext cx="810784" cy="416028"/>
          </a:xfrm>
          <a:prstGeom prst="line">
            <a:avLst/>
          </a:prstGeom>
          <a:noFill/>
          <a:ln w="28575">
            <a:solidFill>
              <a:srgbClr val="F9BE00"/>
            </a:solidFill>
            <a:round/>
            <a:headEnd/>
            <a:tailEnd type="triangle" w="med" len="me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3" name="Line 7"/>
          <p:cNvSpPr>
            <a:spLocks noChangeShapeType="1"/>
          </p:cNvSpPr>
          <p:nvPr/>
        </p:nvSpPr>
        <p:spPr bwMode="auto">
          <a:xfrm rot="300000" flipV="1">
            <a:off x="5517500" y="3658343"/>
            <a:ext cx="965096" cy="71724"/>
          </a:xfrm>
          <a:prstGeom prst="line">
            <a:avLst/>
          </a:prstGeom>
          <a:noFill/>
          <a:ln w="28575">
            <a:solidFill>
              <a:srgbClr val="9BC954"/>
            </a:solidFill>
            <a:round/>
            <a:headEnd/>
            <a:tailEnd type="triangle" w="med" len="me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4" name="Line 9"/>
          <p:cNvSpPr>
            <a:spLocks noChangeShapeType="1"/>
          </p:cNvSpPr>
          <p:nvPr/>
        </p:nvSpPr>
        <p:spPr bwMode="auto">
          <a:xfrm rot="1200000" flipV="1">
            <a:off x="5573288" y="2780396"/>
            <a:ext cx="865442" cy="486360"/>
          </a:xfrm>
          <a:prstGeom prst="line">
            <a:avLst/>
          </a:prstGeom>
          <a:noFill/>
          <a:ln w="28575">
            <a:solidFill>
              <a:srgbClr val="EE846D"/>
            </a:solidFill>
            <a:round/>
            <a:headEnd/>
            <a:tailEnd type="triangle" w="med" len="me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5" name="Line 7"/>
          <p:cNvSpPr>
            <a:spLocks noChangeShapeType="1"/>
          </p:cNvSpPr>
          <p:nvPr/>
        </p:nvSpPr>
        <p:spPr bwMode="auto">
          <a:xfrm rot="300000">
            <a:off x="5491907" y="4341479"/>
            <a:ext cx="959495" cy="145227"/>
          </a:xfrm>
          <a:prstGeom prst="line">
            <a:avLst/>
          </a:prstGeom>
          <a:noFill/>
          <a:ln w="28575">
            <a:solidFill>
              <a:srgbClr val="F9BE00"/>
            </a:solidFill>
            <a:round/>
            <a:headEnd/>
            <a:tailEnd type="triangle" w="med" len="me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6" name="角丸四角形 25"/>
          <p:cNvSpPr/>
          <p:nvPr/>
        </p:nvSpPr>
        <p:spPr>
          <a:xfrm>
            <a:off x="6696236" y="2643758"/>
            <a:ext cx="1944216" cy="576064"/>
          </a:xfrm>
          <a:prstGeom prst="roundRect">
            <a:avLst>
              <a:gd name="adj" fmla="val 7076"/>
            </a:avLst>
          </a:prstGeom>
          <a:solidFill>
            <a:sysClr val="window" lastClr="FFFFFF"/>
          </a:solidFill>
          <a:ln w="25400" cap="flat" cmpd="sng" algn="ctr">
            <a:solidFill>
              <a:srgbClr val="EE846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27" name="テキスト ボックス 26"/>
          <p:cNvSpPr txBox="1"/>
          <p:nvPr/>
        </p:nvSpPr>
        <p:spPr>
          <a:xfrm>
            <a:off x="6732240" y="2804033"/>
            <a:ext cx="185420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rgbClr val="EE846D"/>
                </a:solidFill>
                <a:effectLst/>
                <a:uLnTx/>
                <a:uFillTx/>
                <a:latin typeface="メイリオ"/>
                <a:ea typeface="メイリオ"/>
                <a:cs typeface="+mn-cs"/>
              </a:rPr>
              <a:t>予算・実績分析</a:t>
            </a:r>
            <a:endParaRPr kumimoji="0" lang="en-US" altLang="ja-JP" sz="1400" b="1" i="0" u="none" strike="noStrike" kern="0" cap="none" spc="0" normalizeH="0" baseline="0" noProof="0">
              <a:ln>
                <a:noFill/>
              </a:ln>
              <a:solidFill>
                <a:srgbClr val="EE846D"/>
              </a:solidFill>
              <a:effectLst/>
              <a:uLnTx/>
              <a:uFillTx/>
              <a:latin typeface="メイリオ"/>
              <a:ea typeface="メイリオ"/>
              <a:cs typeface="+mn-cs"/>
            </a:endParaRPr>
          </a:p>
        </p:txBody>
      </p:sp>
      <p:sp>
        <p:nvSpPr>
          <p:cNvPr id="29" name="Freeform 393"/>
          <p:cNvSpPr>
            <a:spLocks noEditPoints="1"/>
          </p:cNvSpPr>
          <p:nvPr/>
        </p:nvSpPr>
        <p:spPr bwMode="auto">
          <a:xfrm>
            <a:off x="8172400" y="2751770"/>
            <a:ext cx="269813" cy="355538"/>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EE846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30" name="角丸四角形 29"/>
          <p:cNvSpPr/>
          <p:nvPr/>
        </p:nvSpPr>
        <p:spPr>
          <a:xfrm>
            <a:off x="6696236" y="3471850"/>
            <a:ext cx="1944216" cy="576064"/>
          </a:xfrm>
          <a:prstGeom prst="roundRect">
            <a:avLst>
              <a:gd name="adj" fmla="val 7076"/>
            </a:avLst>
          </a:prstGeom>
          <a:solidFill>
            <a:sysClr val="window" lastClr="FFFFFF"/>
          </a:solidFill>
          <a:ln w="25400" cap="flat" cmpd="sng" algn="ctr">
            <a:solidFill>
              <a:srgbClr val="9BC95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31" name="テキスト ボックス 30"/>
          <p:cNvSpPr txBox="1"/>
          <p:nvPr/>
        </p:nvSpPr>
        <p:spPr>
          <a:xfrm>
            <a:off x="6930262" y="3632125"/>
            <a:ext cx="185420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rgbClr val="9BC954"/>
                </a:solidFill>
                <a:effectLst/>
                <a:uLnTx/>
                <a:uFillTx/>
                <a:latin typeface="メイリオ"/>
                <a:ea typeface="メイリオ"/>
                <a:cs typeface="+mn-cs"/>
              </a:rPr>
              <a:t>売上計上</a:t>
            </a:r>
            <a:endParaRPr kumimoji="0" lang="en-US" altLang="ja-JP" sz="1400" b="1" i="0" u="none" strike="noStrike" kern="0" cap="none" spc="0" normalizeH="0" baseline="0" noProof="0">
              <a:ln>
                <a:noFill/>
              </a:ln>
              <a:solidFill>
                <a:srgbClr val="9BC954"/>
              </a:solidFill>
              <a:effectLst/>
              <a:uLnTx/>
              <a:uFillTx/>
              <a:latin typeface="メイリオ"/>
              <a:ea typeface="メイリオ"/>
              <a:cs typeface="+mn-cs"/>
            </a:endParaRPr>
          </a:p>
        </p:txBody>
      </p:sp>
      <p:sp>
        <p:nvSpPr>
          <p:cNvPr id="32" name="Freeform 328"/>
          <p:cNvSpPr>
            <a:spLocks noEditPoints="1"/>
          </p:cNvSpPr>
          <p:nvPr/>
        </p:nvSpPr>
        <p:spPr bwMode="auto">
          <a:xfrm>
            <a:off x="8064388" y="3507854"/>
            <a:ext cx="412750" cy="496888"/>
          </a:xfrm>
          <a:custGeom>
            <a:avLst/>
            <a:gdLst>
              <a:gd name="T0" fmla="*/ 13 w 782"/>
              <a:gd name="T1" fmla="*/ 455 h 939"/>
              <a:gd name="T2" fmla="*/ 1 w 782"/>
              <a:gd name="T3" fmla="*/ 488 h 939"/>
              <a:gd name="T4" fmla="*/ 1 w 782"/>
              <a:gd name="T5" fmla="*/ 516 h 939"/>
              <a:gd name="T6" fmla="*/ 15 w 782"/>
              <a:gd name="T7" fmla="*/ 536 h 939"/>
              <a:gd name="T8" fmla="*/ 76 w 782"/>
              <a:gd name="T9" fmla="*/ 562 h 939"/>
              <a:gd name="T10" fmla="*/ 76 w 782"/>
              <a:gd name="T11" fmla="*/ 684 h 939"/>
              <a:gd name="T12" fmla="*/ 81 w 782"/>
              <a:gd name="T13" fmla="*/ 716 h 939"/>
              <a:gd name="T14" fmla="*/ 104 w 782"/>
              <a:gd name="T15" fmla="*/ 741 h 939"/>
              <a:gd name="T16" fmla="*/ 130 w 782"/>
              <a:gd name="T17" fmla="*/ 752 h 939"/>
              <a:gd name="T18" fmla="*/ 176 w 782"/>
              <a:gd name="T19" fmla="*/ 754 h 939"/>
              <a:gd name="T20" fmla="*/ 273 w 782"/>
              <a:gd name="T21" fmla="*/ 938 h 939"/>
              <a:gd name="T22" fmla="*/ 276 w 782"/>
              <a:gd name="T23" fmla="*/ 938 h 939"/>
              <a:gd name="T24" fmla="*/ 634 w 782"/>
              <a:gd name="T25" fmla="*/ 736 h 939"/>
              <a:gd name="T26" fmla="*/ 634 w 782"/>
              <a:gd name="T27" fmla="*/ 633 h 939"/>
              <a:gd name="T28" fmla="*/ 644 w 782"/>
              <a:gd name="T29" fmla="*/ 618 h 939"/>
              <a:gd name="T30" fmla="*/ 670 w 782"/>
              <a:gd name="T31" fmla="*/ 598 h 939"/>
              <a:gd name="T32" fmla="*/ 726 w 782"/>
              <a:gd name="T33" fmla="*/ 531 h 939"/>
              <a:gd name="T34" fmla="*/ 757 w 782"/>
              <a:gd name="T35" fmla="*/ 471 h 939"/>
              <a:gd name="T36" fmla="*/ 781 w 782"/>
              <a:gd name="T37" fmla="*/ 356 h 939"/>
              <a:gd name="T38" fmla="*/ 776 w 782"/>
              <a:gd name="T39" fmla="*/ 290 h 939"/>
              <a:gd name="T40" fmla="*/ 760 w 782"/>
              <a:gd name="T41" fmla="*/ 228 h 939"/>
              <a:gd name="T42" fmla="*/ 724 w 782"/>
              <a:gd name="T43" fmla="*/ 159 h 939"/>
              <a:gd name="T44" fmla="*/ 681 w 782"/>
              <a:gd name="T45" fmla="*/ 106 h 939"/>
              <a:gd name="T46" fmla="*/ 630 w 782"/>
              <a:gd name="T47" fmla="*/ 62 h 939"/>
              <a:gd name="T48" fmla="*/ 561 w 782"/>
              <a:gd name="T49" fmla="*/ 26 h 939"/>
              <a:gd name="T50" fmla="*/ 501 w 782"/>
              <a:gd name="T51" fmla="*/ 8 h 939"/>
              <a:gd name="T52" fmla="*/ 432 w 782"/>
              <a:gd name="T53" fmla="*/ 0 h 939"/>
              <a:gd name="T54" fmla="*/ 342 w 782"/>
              <a:gd name="T55" fmla="*/ 10 h 939"/>
              <a:gd name="T56" fmla="*/ 285 w 782"/>
              <a:gd name="T57" fmla="*/ 28 h 939"/>
              <a:gd name="T58" fmla="*/ 200 w 782"/>
              <a:gd name="T59" fmla="*/ 78 h 939"/>
              <a:gd name="T60" fmla="*/ 134 w 782"/>
              <a:gd name="T61" fmla="*/ 148 h 939"/>
              <a:gd name="T62" fmla="*/ 109 w 782"/>
              <a:gd name="T63" fmla="*/ 190 h 939"/>
              <a:gd name="T64" fmla="*/ 82 w 782"/>
              <a:gd name="T65" fmla="*/ 255 h 939"/>
              <a:gd name="T66" fmla="*/ 72 w 782"/>
              <a:gd name="T67" fmla="*/ 317 h 939"/>
              <a:gd name="T68" fmla="*/ 70 w 782"/>
              <a:gd name="T69" fmla="*/ 354 h 939"/>
              <a:gd name="T70" fmla="*/ 62 w 782"/>
              <a:gd name="T71" fmla="*/ 369 h 939"/>
              <a:gd name="T72" fmla="*/ 453 w 782"/>
              <a:gd name="T73" fmla="*/ 119 h 939"/>
              <a:gd name="T74" fmla="*/ 511 w 782"/>
              <a:gd name="T75" fmla="*/ 128 h 939"/>
              <a:gd name="T76" fmla="*/ 576 w 782"/>
              <a:gd name="T77" fmla="*/ 164 h 939"/>
              <a:gd name="T78" fmla="*/ 624 w 782"/>
              <a:gd name="T79" fmla="*/ 220 h 939"/>
              <a:gd name="T80" fmla="*/ 645 w 782"/>
              <a:gd name="T81" fmla="*/ 293 h 939"/>
              <a:gd name="T82" fmla="*/ 643 w 782"/>
              <a:gd name="T83" fmla="*/ 352 h 939"/>
              <a:gd name="T84" fmla="*/ 614 w 782"/>
              <a:gd name="T85" fmla="*/ 422 h 939"/>
              <a:gd name="T86" fmla="*/ 561 w 782"/>
              <a:gd name="T87" fmla="*/ 473 h 939"/>
              <a:gd name="T88" fmla="*/ 492 w 782"/>
              <a:gd name="T89" fmla="*/ 503 h 939"/>
              <a:gd name="T90" fmla="*/ 433 w 782"/>
              <a:gd name="T91" fmla="*/ 506 h 939"/>
              <a:gd name="T92" fmla="*/ 361 w 782"/>
              <a:gd name="T93" fmla="*/ 483 h 939"/>
              <a:gd name="T94" fmla="*/ 303 w 782"/>
              <a:gd name="T95" fmla="*/ 436 h 939"/>
              <a:gd name="T96" fmla="*/ 267 w 782"/>
              <a:gd name="T97" fmla="*/ 370 h 939"/>
              <a:gd name="T98" fmla="*/ 259 w 782"/>
              <a:gd name="T99" fmla="*/ 312 h 939"/>
              <a:gd name="T100" fmla="*/ 274 w 782"/>
              <a:gd name="T101" fmla="*/ 237 h 939"/>
              <a:gd name="T102" fmla="*/ 315 w 782"/>
              <a:gd name="T103" fmla="*/ 176 h 939"/>
              <a:gd name="T104" fmla="*/ 378 w 782"/>
              <a:gd name="T105" fmla="*/ 135 h 939"/>
              <a:gd name="T106" fmla="*/ 453 w 782"/>
              <a:gd name="T107" fmla="*/ 119 h 939"/>
              <a:gd name="T108" fmla="*/ 384 w 782"/>
              <a:gd name="T109" fmla="*/ 180 h 939"/>
              <a:gd name="T110" fmla="*/ 514 w 782"/>
              <a:gd name="T111" fmla="*/ 264 h 939"/>
              <a:gd name="T112" fmla="*/ 475 w 782"/>
              <a:gd name="T113" fmla="*/ 330 h 939"/>
              <a:gd name="T114" fmla="*/ 470 w 782"/>
              <a:gd name="T115" fmla="*/ 446 h 939"/>
              <a:gd name="T116" fmla="*/ 367 w 782"/>
              <a:gd name="T117" fmla="*/ 330 h 939"/>
              <a:gd name="T118" fmla="*/ 357 w 782"/>
              <a:gd name="T119" fmla="*/ 26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2" h="939">
                <a:moveTo>
                  <a:pt x="37" y="411"/>
                </a:moveTo>
                <a:lnTo>
                  <a:pt x="37" y="411"/>
                </a:lnTo>
                <a:lnTo>
                  <a:pt x="21" y="440"/>
                </a:lnTo>
                <a:lnTo>
                  <a:pt x="13" y="455"/>
                </a:lnTo>
                <a:lnTo>
                  <a:pt x="7" y="470"/>
                </a:lnTo>
                <a:lnTo>
                  <a:pt x="7" y="470"/>
                </a:lnTo>
                <a:lnTo>
                  <a:pt x="3" y="478"/>
                </a:lnTo>
                <a:lnTo>
                  <a:pt x="1" y="488"/>
                </a:lnTo>
                <a:lnTo>
                  <a:pt x="0" y="497"/>
                </a:lnTo>
                <a:lnTo>
                  <a:pt x="0" y="507"/>
                </a:lnTo>
                <a:lnTo>
                  <a:pt x="0" y="507"/>
                </a:lnTo>
                <a:lnTo>
                  <a:pt x="1" y="516"/>
                </a:lnTo>
                <a:lnTo>
                  <a:pt x="4" y="524"/>
                </a:lnTo>
                <a:lnTo>
                  <a:pt x="9" y="530"/>
                </a:lnTo>
                <a:lnTo>
                  <a:pt x="15" y="536"/>
                </a:lnTo>
                <a:lnTo>
                  <a:pt x="15" y="536"/>
                </a:lnTo>
                <a:lnTo>
                  <a:pt x="22" y="539"/>
                </a:lnTo>
                <a:lnTo>
                  <a:pt x="31" y="543"/>
                </a:lnTo>
                <a:lnTo>
                  <a:pt x="31" y="543"/>
                </a:lnTo>
                <a:lnTo>
                  <a:pt x="76" y="562"/>
                </a:lnTo>
                <a:lnTo>
                  <a:pt x="76" y="562"/>
                </a:lnTo>
                <a:lnTo>
                  <a:pt x="76" y="659"/>
                </a:lnTo>
                <a:lnTo>
                  <a:pt x="76" y="659"/>
                </a:lnTo>
                <a:lnTo>
                  <a:pt x="76" y="684"/>
                </a:lnTo>
                <a:lnTo>
                  <a:pt x="76" y="696"/>
                </a:lnTo>
                <a:lnTo>
                  <a:pt x="79" y="706"/>
                </a:lnTo>
                <a:lnTo>
                  <a:pt x="79" y="706"/>
                </a:lnTo>
                <a:lnTo>
                  <a:pt x="81" y="716"/>
                </a:lnTo>
                <a:lnTo>
                  <a:pt x="86" y="723"/>
                </a:lnTo>
                <a:lnTo>
                  <a:pt x="91" y="730"/>
                </a:lnTo>
                <a:lnTo>
                  <a:pt x="97" y="736"/>
                </a:lnTo>
                <a:lnTo>
                  <a:pt x="104" y="741"/>
                </a:lnTo>
                <a:lnTo>
                  <a:pt x="112" y="746"/>
                </a:lnTo>
                <a:lnTo>
                  <a:pt x="121" y="749"/>
                </a:lnTo>
                <a:lnTo>
                  <a:pt x="130" y="752"/>
                </a:lnTo>
                <a:lnTo>
                  <a:pt x="130" y="752"/>
                </a:lnTo>
                <a:lnTo>
                  <a:pt x="141" y="753"/>
                </a:lnTo>
                <a:lnTo>
                  <a:pt x="152" y="754"/>
                </a:lnTo>
                <a:lnTo>
                  <a:pt x="176" y="754"/>
                </a:lnTo>
                <a:lnTo>
                  <a:pt x="176" y="754"/>
                </a:lnTo>
                <a:lnTo>
                  <a:pt x="273" y="754"/>
                </a:lnTo>
                <a:lnTo>
                  <a:pt x="273" y="754"/>
                </a:lnTo>
                <a:lnTo>
                  <a:pt x="273" y="938"/>
                </a:lnTo>
                <a:lnTo>
                  <a:pt x="273" y="938"/>
                </a:lnTo>
                <a:lnTo>
                  <a:pt x="274" y="939"/>
                </a:lnTo>
                <a:lnTo>
                  <a:pt x="274" y="939"/>
                </a:lnTo>
                <a:lnTo>
                  <a:pt x="276" y="938"/>
                </a:lnTo>
                <a:lnTo>
                  <a:pt x="276" y="938"/>
                </a:lnTo>
                <a:lnTo>
                  <a:pt x="285" y="933"/>
                </a:lnTo>
                <a:lnTo>
                  <a:pt x="285" y="933"/>
                </a:lnTo>
                <a:lnTo>
                  <a:pt x="459" y="834"/>
                </a:lnTo>
                <a:lnTo>
                  <a:pt x="634" y="736"/>
                </a:lnTo>
                <a:lnTo>
                  <a:pt x="634" y="736"/>
                </a:lnTo>
                <a:lnTo>
                  <a:pt x="634" y="640"/>
                </a:lnTo>
                <a:lnTo>
                  <a:pt x="634" y="640"/>
                </a:lnTo>
                <a:lnTo>
                  <a:pt x="634" y="633"/>
                </a:lnTo>
                <a:lnTo>
                  <a:pt x="634" y="627"/>
                </a:lnTo>
                <a:lnTo>
                  <a:pt x="634" y="627"/>
                </a:lnTo>
                <a:lnTo>
                  <a:pt x="638" y="623"/>
                </a:lnTo>
                <a:lnTo>
                  <a:pt x="644" y="618"/>
                </a:lnTo>
                <a:lnTo>
                  <a:pt x="644" y="618"/>
                </a:lnTo>
                <a:lnTo>
                  <a:pt x="654" y="611"/>
                </a:lnTo>
                <a:lnTo>
                  <a:pt x="654" y="611"/>
                </a:lnTo>
                <a:lnTo>
                  <a:pt x="670" y="598"/>
                </a:lnTo>
                <a:lnTo>
                  <a:pt x="686" y="582"/>
                </a:lnTo>
                <a:lnTo>
                  <a:pt x="700" y="567"/>
                </a:lnTo>
                <a:lnTo>
                  <a:pt x="714" y="549"/>
                </a:lnTo>
                <a:lnTo>
                  <a:pt x="726" y="531"/>
                </a:lnTo>
                <a:lnTo>
                  <a:pt x="738" y="512"/>
                </a:lnTo>
                <a:lnTo>
                  <a:pt x="748" y="491"/>
                </a:lnTo>
                <a:lnTo>
                  <a:pt x="757" y="471"/>
                </a:lnTo>
                <a:lnTo>
                  <a:pt x="757" y="471"/>
                </a:lnTo>
                <a:lnTo>
                  <a:pt x="766" y="444"/>
                </a:lnTo>
                <a:lnTo>
                  <a:pt x="774" y="417"/>
                </a:lnTo>
                <a:lnTo>
                  <a:pt x="778" y="387"/>
                </a:lnTo>
                <a:lnTo>
                  <a:pt x="781" y="356"/>
                </a:lnTo>
                <a:lnTo>
                  <a:pt x="781" y="356"/>
                </a:lnTo>
                <a:lnTo>
                  <a:pt x="782" y="338"/>
                </a:lnTo>
                <a:lnTo>
                  <a:pt x="781" y="322"/>
                </a:lnTo>
                <a:lnTo>
                  <a:pt x="776" y="290"/>
                </a:lnTo>
                <a:lnTo>
                  <a:pt x="776" y="290"/>
                </a:lnTo>
                <a:lnTo>
                  <a:pt x="772" y="268"/>
                </a:lnTo>
                <a:lnTo>
                  <a:pt x="766" y="248"/>
                </a:lnTo>
                <a:lnTo>
                  <a:pt x="760" y="228"/>
                </a:lnTo>
                <a:lnTo>
                  <a:pt x="753" y="209"/>
                </a:lnTo>
                <a:lnTo>
                  <a:pt x="745" y="192"/>
                </a:lnTo>
                <a:lnTo>
                  <a:pt x="735" y="176"/>
                </a:lnTo>
                <a:lnTo>
                  <a:pt x="724" y="159"/>
                </a:lnTo>
                <a:lnTo>
                  <a:pt x="714" y="143"/>
                </a:lnTo>
                <a:lnTo>
                  <a:pt x="714" y="143"/>
                </a:lnTo>
                <a:lnTo>
                  <a:pt x="698" y="124"/>
                </a:lnTo>
                <a:lnTo>
                  <a:pt x="681" y="106"/>
                </a:lnTo>
                <a:lnTo>
                  <a:pt x="663" y="89"/>
                </a:lnTo>
                <a:lnTo>
                  <a:pt x="645" y="74"/>
                </a:lnTo>
                <a:lnTo>
                  <a:pt x="645" y="74"/>
                </a:lnTo>
                <a:lnTo>
                  <a:pt x="630" y="62"/>
                </a:lnTo>
                <a:lnTo>
                  <a:pt x="614" y="52"/>
                </a:lnTo>
                <a:lnTo>
                  <a:pt x="597" y="42"/>
                </a:lnTo>
                <a:lnTo>
                  <a:pt x="579" y="34"/>
                </a:lnTo>
                <a:lnTo>
                  <a:pt x="561" y="26"/>
                </a:lnTo>
                <a:lnTo>
                  <a:pt x="542" y="18"/>
                </a:lnTo>
                <a:lnTo>
                  <a:pt x="522" y="12"/>
                </a:lnTo>
                <a:lnTo>
                  <a:pt x="501" y="8"/>
                </a:lnTo>
                <a:lnTo>
                  <a:pt x="501" y="8"/>
                </a:lnTo>
                <a:lnTo>
                  <a:pt x="478" y="4"/>
                </a:lnTo>
                <a:lnTo>
                  <a:pt x="456" y="2"/>
                </a:lnTo>
                <a:lnTo>
                  <a:pt x="456" y="2"/>
                </a:lnTo>
                <a:lnTo>
                  <a:pt x="432" y="0"/>
                </a:lnTo>
                <a:lnTo>
                  <a:pt x="408" y="0"/>
                </a:lnTo>
                <a:lnTo>
                  <a:pt x="385" y="3"/>
                </a:lnTo>
                <a:lnTo>
                  <a:pt x="363" y="5"/>
                </a:lnTo>
                <a:lnTo>
                  <a:pt x="342" y="10"/>
                </a:lnTo>
                <a:lnTo>
                  <a:pt x="321" y="15"/>
                </a:lnTo>
                <a:lnTo>
                  <a:pt x="302" y="21"/>
                </a:lnTo>
                <a:lnTo>
                  <a:pt x="285" y="28"/>
                </a:lnTo>
                <a:lnTo>
                  <a:pt x="285" y="28"/>
                </a:lnTo>
                <a:lnTo>
                  <a:pt x="262" y="39"/>
                </a:lnTo>
                <a:lnTo>
                  <a:pt x="240" y="51"/>
                </a:lnTo>
                <a:lnTo>
                  <a:pt x="219" y="64"/>
                </a:lnTo>
                <a:lnTo>
                  <a:pt x="200" y="78"/>
                </a:lnTo>
                <a:lnTo>
                  <a:pt x="182" y="94"/>
                </a:lnTo>
                <a:lnTo>
                  <a:pt x="165" y="111"/>
                </a:lnTo>
                <a:lnTo>
                  <a:pt x="150" y="129"/>
                </a:lnTo>
                <a:lnTo>
                  <a:pt x="134" y="148"/>
                </a:lnTo>
                <a:lnTo>
                  <a:pt x="134" y="148"/>
                </a:lnTo>
                <a:lnTo>
                  <a:pt x="126" y="161"/>
                </a:lnTo>
                <a:lnTo>
                  <a:pt x="116" y="176"/>
                </a:lnTo>
                <a:lnTo>
                  <a:pt x="109" y="190"/>
                </a:lnTo>
                <a:lnTo>
                  <a:pt x="100" y="204"/>
                </a:lnTo>
                <a:lnTo>
                  <a:pt x="94" y="220"/>
                </a:lnTo>
                <a:lnTo>
                  <a:pt x="88" y="237"/>
                </a:lnTo>
                <a:lnTo>
                  <a:pt x="82" y="255"/>
                </a:lnTo>
                <a:lnTo>
                  <a:pt x="79" y="273"/>
                </a:lnTo>
                <a:lnTo>
                  <a:pt x="79" y="273"/>
                </a:lnTo>
                <a:lnTo>
                  <a:pt x="73" y="302"/>
                </a:lnTo>
                <a:lnTo>
                  <a:pt x="72" y="317"/>
                </a:lnTo>
                <a:lnTo>
                  <a:pt x="70" y="333"/>
                </a:lnTo>
                <a:lnTo>
                  <a:pt x="70" y="333"/>
                </a:lnTo>
                <a:lnTo>
                  <a:pt x="70" y="344"/>
                </a:lnTo>
                <a:lnTo>
                  <a:pt x="70" y="354"/>
                </a:lnTo>
                <a:lnTo>
                  <a:pt x="70" y="354"/>
                </a:lnTo>
                <a:lnTo>
                  <a:pt x="70" y="358"/>
                </a:lnTo>
                <a:lnTo>
                  <a:pt x="68" y="362"/>
                </a:lnTo>
                <a:lnTo>
                  <a:pt x="62" y="369"/>
                </a:lnTo>
                <a:lnTo>
                  <a:pt x="62" y="369"/>
                </a:lnTo>
                <a:lnTo>
                  <a:pt x="37" y="411"/>
                </a:lnTo>
                <a:lnTo>
                  <a:pt x="37" y="411"/>
                </a:lnTo>
                <a:close/>
                <a:moveTo>
                  <a:pt x="453" y="119"/>
                </a:moveTo>
                <a:lnTo>
                  <a:pt x="453" y="119"/>
                </a:lnTo>
                <a:lnTo>
                  <a:pt x="472" y="120"/>
                </a:lnTo>
                <a:lnTo>
                  <a:pt x="492" y="123"/>
                </a:lnTo>
                <a:lnTo>
                  <a:pt x="511" y="128"/>
                </a:lnTo>
                <a:lnTo>
                  <a:pt x="529" y="135"/>
                </a:lnTo>
                <a:lnTo>
                  <a:pt x="546" y="142"/>
                </a:lnTo>
                <a:lnTo>
                  <a:pt x="561" y="152"/>
                </a:lnTo>
                <a:lnTo>
                  <a:pt x="576" y="164"/>
                </a:lnTo>
                <a:lnTo>
                  <a:pt x="590" y="176"/>
                </a:lnTo>
                <a:lnTo>
                  <a:pt x="602" y="190"/>
                </a:lnTo>
                <a:lnTo>
                  <a:pt x="614" y="204"/>
                </a:lnTo>
                <a:lnTo>
                  <a:pt x="624" y="220"/>
                </a:lnTo>
                <a:lnTo>
                  <a:pt x="632" y="237"/>
                </a:lnTo>
                <a:lnTo>
                  <a:pt x="638" y="255"/>
                </a:lnTo>
                <a:lnTo>
                  <a:pt x="643" y="274"/>
                </a:lnTo>
                <a:lnTo>
                  <a:pt x="645" y="293"/>
                </a:lnTo>
                <a:lnTo>
                  <a:pt x="646" y="312"/>
                </a:lnTo>
                <a:lnTo>
                  <a:pt x="646" y="312"/>
                </a:lnTo>
                <a:lnTo>
                  <a:pt x="645" y="333"/>
                </a:lnTo>
                <a:lnTo>
                  <a:pt x="643" y="352"/>
                </a:lnTo>
                <a:lnTo>
                  <a:pt x="638" y="370"/>
                </a:lnTo>
                <a:lnTo>
                  <a:pt x="632" y="388"/>
                </a:lnTo>
                <a:lnTo>
                  <a:pt x="624" y="405"/>
                </a:lnTo>
                <a:lnTo>
                  <a:pt x="614" y="422"/>
                </a:lnTo>
                <a:lnTo>
                  <a:pt x="602" y="436"/>
                </a:lnTo>
                <a:lnTo>
                  <a:pt x="590" y="450"/>
                </a:lnTo>
                <a:lnTo>
                  <a:pt x="576" y="462"/>
                </a:lnTo>
                <a:lnTo>
                  <a:pt x="561" y="473"/>
                </a:lnTo>
                <a:lnTo>
                  <a:pt x="546" y="483"/>
                </a:lnTo>
                <a:lnTo>
                  <a:pt x="529" y="491"/>
                </a:lnTo>
                <a:lnTo>
                  <a:pt x="511" y="498"/>
                </a:lnTo>
                <a:lnTo>
                  <a:pt x="492" y="503"/>
                </a:lnTo>
                <a:lnTo>
                  <a:pt x="472" y="506"/>
                </a:lnTo>
                <a:lnTo>
                  <a:pt x="453" y="507"/>
                </a:lnTo>
                <a:lnTo>
                  <a:pt x="453" y="507"/>
                </a:lnTo>
                <a:lnTo>
                  <a:pt x="433" y="506"/>
                </a:lnTo>
                <a:lnTo>
                  <a:pt x="414" y="503"/>
                </a:lnTo>
                <a:lnTo>
                  <a:pt x="396" y="498"/>
                </a:lnTo>
                <a:lnTo>
                  <a:pt x="378" y="491"/>
                </a:lnTo>
                <a:lnTo>
                  <a:pt x="361" y="483"/>
                </a:lnTo>
                <a:lnTo>
                  <a:pt x="344" y="473"/>
                </a:lnTo>
                <a:lnTo>
                  <a:pt x="330" y="462"/>
                </a:lnTo>
                <a:lnTo>
                  <a:pt x="315" y="450"/>
                </a:lnTo>
                <a:lnTo>
                  <a:pt x="303" y="436"/>
                </a:lnTo>
                <a:lnTo>
                  <a:pt x="292" y="422"/>
                </a:lnTo>
                <a:lnTo>
                  <a:pt x="283" y="405"/>
                </a:lnTo>
                <a:lnTo>
                  <a:pt x="274" y="388"/>
                </a:lnTo>
                <a:lnTo>
                  <a:pt x="267" y="370"/>
                </a:lnTo>
                <a:lnTo>
                  <a:pt x="262" y="352"/>
                </a:lnTo>
                <a:lnTo>
                  <a:pt x="260" y="333"/>
                </a:lnTo>
                <a:lnTo>
                  <a:pt x="259" y="312"/>
                </a:lnTo>
                <a:lnTo>
                  <a:pt x="259" y="312"/>
                </a:lnTo>
                <a:lnTo>
                  <a:pt x="260" y="293"/>
                </a:lnTo>
                <a:lnTo>
                  <a:pt x="262" y="274"/>
                </a:lnTo>
                <a:lnTo>
                  <a:pt x="267" y="255"/>
                </a:lnTo>
                <a:lnTo>
                  <a:pt x="274" y="237"/>
                </a:lnTo>
                <a:lnTo>
                  <a:pt x="283" y="220"/>
                </a:lnTo>
                <a:lnTo>
                  <a:pt x="292" y="204"/>
                </a:lnTo>
                <a:lnTo>
                  <a:pt x="303" y="190"/>
                </a:lnTo>
                <a:lnTo>
                  <a:pt x="315" y="176"/>
                </a:lnTo>
                <a:lnTo>
                  <a:pt x="330" y="164"/>
                </a:lnTo>
                <a:lnTo>
                  <a:pt x="344" y="152"/>
                </a:lnTo>
                <a:lnTo>
                  <a:pt x="361" y="142"/>
                </a:lnTo>
                <a:lnTo>
                  <a:pt x="378" y="135"/>
                </a:lnTo>
                <a:lnTo>
                  <a:pt x="396" y="128"/>
                </a:lnTo>
                <a:lnTo>
                  <a:pt x="414" y="123"/>
                </a:lnTo>
                <a:lnTo>
                  <a:pt x="433" y="120"/>
                </a:lnTo>
                <a:lnTo>
                  <a:pt x="453" y="119"/>
                </a:lnTo>
                <a:lnTo>
                  <a:pt x="453" y="119"/>
                </a:lnTo>
                <a:close/>
                <a:moveTo>
                  <a:pt x="391" y="264"/>
                </a:moveTo>
                <a:lnTo>
                  <a:pt x="342" y="180"/>
                </a:lnTo>
                <a:lnTo>
                  <a:pt x="384" y="180"/>
                </a:lnTo>
                <a:lnTo>
                  <a:pt x="453" y="308"/>
                </a:lnTo>
                <a:lnTo>
                  <a:pt x="522" y="180"/>
                </a:lnTo>
                <a:lnTo>
                  <a:pt x="564" y="180"/>
                </a:lnTo>
                <a:lnTo>
                  <a:pt x="514" y="264"/>
                </a:lnTo>
                <a:lnTo>
                  <a:pt x="547" y="264"/>
                </a:lnTo>
                <a:lnTo>
                  <a:pt x="547" y="290"/>
                </a:lnTo>
                <a:lnTo>
                  <a:pt x="499" y="290"/>
                </a:lnTo>
                <a:lnTo>
                  <a:pt x="475" y="330"/>
                </a:lnTo>
                <a:lnTo>
                  <a:pt x="541" y="330"/>
                </a:lnTo>
                <a:lnTo>
                  <a:pt x="541" y="357"/>
                </a:lnTo>
                <a:lnTo>
                  <a:pt x="470" y="357"/>
                </a:lnTo>
                <a:lnTo>
                  <a:pt x="470" y="446"/>
                </a:lnTo>
                <a:lnTo>
                  <a:pt x="435" y="446"/>
                </a:lnTo>
                <a:lnTo>
                  <a:pt x="435" y="357"/>
                </a:lnTo>
                <a:lnTo>
                  <a:pt x="367" y="357"/>
                </a:lnTo>
                <a:lnTo>
                  <a:pt x="367" y="330"/>
                </a:lnTo>
                <a:lnTo>
                  <a:pt x="430" y="330"/>
                </a:lnTo>
                <a:lnTo>
                  <a:pt x="406" y="290"/>
                </a:lnTo>
                <a:lnTo>
                  <a:pt x="357" y="290"/>
                </a:lnTo>
                <a:lnTo>
                  <a:pt x="357" y="264"/>
                </a:lnTo>
                <a:lnTo>
                  <a:pt x="391" y="264"/>
                </a:lnTo>
                <a:lnTo>
                  <a:pt x="391" y="264"/>
                </a:lnTo>
                <a:close/>
              </a:path>
            </a:pathLst>
          </a:custGeom>
          <a:solidFill>
            <a:srgbClr val="9BC95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33" name="角丸四角形 32"/>
          <p:cNvSpPr/>
          <p:nvPr/>
        </p:nvSpPr>
        <p:spPr>
          <a:xfrm>
            <a:off x="6696236" y="4299942"/>
            <a:ext cx="1944216" cy="576064"/>
          </a:xfrm>
          <a:prstGeom prst="roundRect">
            <a:avLst>
              <a:gd name="adj" fmla="val 7076"/>
            </a:avLst>
          </a:prstGeom>
          <a:solidFill>
            <a:sysClr val="window" lastClr="FFFFFF"/>
          </a:solidFill>
          <a:ln w="25400" cap="flat" cmpd="sng" algn="ctr">
            <a:solidFill>
              <a:srgbClr val="F5AC48"/>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34" name="テキスト ボックス 33"/>
          <p:cNvSpPr txBox="1"/>
          <p:nvPr/>
        </p:nvSpPr>
        <p:spPr>
          <a:xfrm>
            <a:off x="6894258" y="4460217"/>
            <a:ext cx="16381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rgbClr val="F9BE00"/>
                </a:solidFill>
                <a:effectLst/>
                <a:uLnTx/>
                <a:uFillTx/>
                <a:latin typeface="メイリオ"/>
                <a:ea typeface="メイリオ"/>
                <a:cs typeface="+mn-cs"/>
              </a:rPr>
              <a:t>請求書発行</a:t>
            </a:r>
            <a:endParaRPr kumimoji="0" lang="en-US" altLang="ja-JP" sz="1400" b="1" i="0" u="none" strike="noStrike" kern="0" cap="none" spc="0" normalizeH="0" baseline="0" noProof="0">
              <a:ln>
                <a:noFill/>
              </a:ln>
              <a:solidFill>
                <a:srgbClr val="F9BE00"/>
              </a:solidFill>
              <a:effectLst/>
              <a:uLnTx/>
              <a:uFillTx/>
              <a:latin typeface="メイリオ"/>
              <a:ea typeface="メイリオ"/>
              <a:cs typeface="+mn-cs"/>
            </a:endParaRPr>
          </a:p>
        </p:txBody>
      </p:sp>
      <p:grpSp>
        <p:nvGrpSpPr>
          <p:cNvPr id="35" name="グループ化 250"/>
          <p:cNvGrpSpPr/>
          <p:nvPr/>
        </p:nvGrpSpPr>
        <p:grpSpPr>
          <a:xfrm>
            <a:off x="8136396" y="4407954"/>
            <a:ext cx="396044" cy="396044"/>
            <a:chOff x="2182416" y="3387725"/>
            <a:chExt cx="381000" cy="381000"/>
          </a:xfrm>
          <a:solidFill>
            <a:srgbClr val="00AEEB"/>
          </a:solidFill>
        </p:grpSpPr>
        <p:sp>
          <p:nvSpPr>
            <p:cNvPr id="36" name="Freeform 220"/>
            <p:cNvSpPr>
              <a:spLocks/>
            </p:cNvSpPr>
            <p:nvPr/>
          </p:nvSpPr>
          <p:spPr bwMode="auto">
            <a:xfrm>
              <a:off x="2341166" y="3394075"/>
              <a:ext cx="215900" cy="215900"/>
            </a:xfrm>
            <a:custGeom>
              <a:avLst/>
              <a:gdLst/>
              <a:ahLst/>
              <a:cxnLst>
                <a:cxn ang="0">
                  <a:pos x="34" y="136"/>
                </a:cxn>
                <a:cxn ang="0">
                  <a:pos x="0" y="102"/>
                </a:cxn>
                <a:cxn ang="0">
                  <a:pos x="102" y="0"/>
                </a:cxn>
                <a:cxn ang="0">
                  <a:pos x="136" y="34"/>
                </a:cxn>
                <a:cxn ang="0">
                  <a:pos x="34" y="136"/>
                </a:cxn>
              </a:cxnLst>
              <a:rect l="0" t="0" r="r" b="b"/>
              <a:pathLst>
                <a:path w="136" h="136">
                  <a:moveTo>
                    <a:pt x="34" y="136"/>
                  </a:moveTo>
                  <a:lnTo>
                    <a:pt x="0" y="102"/>
                  </a:lnTo>
                  <a:lnTo>
                    <a:pt x="102" y="0"/>
                  </a:lnTo>
                  <a:lnTo>
                    <a:pt x="136" y="34"/>
                  </a:lnTo>
                  <a:lnTo>
                    <a:pt x="34" y="136"/>
                  </a:lnTo>
                  <a:close/>
                </a:path>
              </a:pathLst>
            </a:custGeom>
            <a:solidFill>
              <a:srgbClr val="F9BE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37" name="Freeform 221"/>
            <p:cNvSpPr>
              <a:spLocks/>
            </p:cNvSpPr>
            <p:nvPr/>
          </p:nvSpPr>
          <p:spPr bwMode="auto">
            <a:xfrm>
              <a:off x="2296716" y="3581400"/>
              <a:ext cx="73025" cy="73025"/>
            </a:xfrm>
            <a:custGeom>
              <a:avLst/>
              <a:gdLst/>
              <a:ahLst/>
              <a:cxnLst>
                <a:cxn ang="0">
                  <a:pos x="0" y="46"/>
                </a:cxn>
                <a:cxn ang="0">
                  <a:pos x="0" y="46"/>
                </a:cxn>
                <a:cxn ang="0">
                  <a:pos x="12" y="0"/>
                </a:cxn>
                <a:cxn ang="0">
                  <a:pos x="46" y="34"/>
                </a:cxn>
                <a:cxn ang="0">
                  <a:pos x="0" y="46"/>
                </a:cxn>
              </a:cxnLst>
              <a:rect l="0" t="0" r="r" b="b"/>
              <a:pathLst>
                <a:path w="46" h="46">
                  <a:moveTo>
                    <a:pt x="0" y="46"/>
                  </a:moveTo>
                  <a:lnTo>
                    <a:pt x="0" y="46"/>
                  </a:lnTo>
                  <a:lnTo>
                    <a:pt x="12" y="0"/>
                  </a:lnTo>
                  <a:lnTo>
                    <a:pt x="46" y="34"/>
                  </a:lnTo>
                  <a:lnTo>
                    <a:pt x="0" y="46"/>
                  </a:lnTo>
                  <a:close/>
                </a:path>
              </a:pathLst>
            </a:custGeom>
            <a:solidFill>
              <a:srgbClr val="F9BE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38" name="Freeform 222"/>
            <p:cNvSpPr>
              <a:spLocks/>
            </p:cNvSpPr>
            <p:nvPr/>
          </p:nvSpPr>
          <p:spPr bwMode="auto">
            <a:xfrm>
              <a:off x="2182416" y="3387725"/>
              <a:ext cx="381000" cy="381000"/>
            </a:xfrm>
            <a:custGeom>
              <a:avLst/>
              <a:gdLst/>
              <a:ahLst/>
              <a:cxnLst>
                <a:cxn ang="0">
                  <a:pos x="216" y="92"/>
                </a:cxn>
                <a:cxn ang="0">
                  <a:pos x="216" y="216"/>
                </a:cxn>
                <a:cxn ang="0">
                  <a:pos x="24" y="216"/>
                </a:cxn>
                <a:cxn ang="0">
                  <a:pos x="24" y="24"/>
                </a:cxn>
                <a:cxn ang="0">
                  <a:pos x="148" y="24"/>
                </a:cxn>
                <a:cxn ang="0">
                  <a:pos x="172" y="0"/>
                </a:cxn>
                <a:cxn ang="0">
                  <a:pos x="0" y="0"/>
                </a:cxn>
                <a:cxn ang="0">
                  <a:pos x="0" y="240"/>
                </a:cxn>
                <a:cxn ang="0">
                  <a:pos x="240" y="240"/>
                </a:cxn>
                <a:cxn ang="0">
                  <a:pos x="240" y="68"/>
                </a:cxn>
                <a:cxn ang="0">
                  <a:pos x="216" y="92"/>
                </a:cxn>
              </a:cxnLst>
              <a:rect l="0" t="0" r="r" b="b"/>
              <a:pathLst>
                <a:path w="240" h="240">
                  <a:moveTo>
                    <a:pt x="216" y="92"/>
                  </a:moveTo>
                  <a:lnTo>
                    <a:pt x="216" y="216"/>
                  </a:lnTo>
                  <a:lnTo>
                    <a:pt x="24" y="216"/>
                  </a:lnTo>
                  <a:lnTo>
                    <a:pt x="24" y="24"/>
                  </a:lnTo>
                  <a:lnTo>
                    <a:pt x="148" y="24"/>
                  </a:lnTo>
                  <a:lnTo>
                    <a:pt x="172" y="0"/>
                  </a:lnTo>
                  <a:lnTo>
                    <a:pt x="0" y="0"/>
                  </a:lnTo>
                  <a:lnTo>
                    <a:pt x="0" y="240"/>
                  </a:lnTo>
                  <a:lnTo>
                    <a:pt x="240" y="240"/>
                  </a:lnTo>
                  <a:lnTo>
                    <a:pt x="240" y="68"/>
                  </a:lnTo>
                  <a:lnTo>
                    <a:pt x="216" y="92"/>
                  </a:lnTo>
                  <a:close/>
                </a:path>
              </a:pathLst>
            </a:custGeom>
            <a:solidFill>
              <a:srgbClr val="F9BE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grpSp>
      <p:sp>
        <p:nvSpPr>
          <p:cNvPr id="39" name="Freeform 330"/>
          <p:cNvSpPr>
            <a:spLocks noEditPoints="1"/>
          </p:cNvSpPr>
          <p:nvPr/>
        </p:nvSpPr>
        <p:spPr bwMode="auto">
          <a:xfrm>
            <a:off x="884910" y="3399842"/>
            <a:ext cx="374722" cy="454802"/>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00AEE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40" name="Freeform 330"/>
          <p:cNvSpPr>
            <a:spLocks noEditPoints="1"/>
          </p:cNvSpPr>
          <p:nvPr/>
        </p:nvSpPr>
        <p:spPr bwMode="auto">
          <a:xfrm>
            <a:off x="884910" y="4191930"/>
            <a:ext cx="374722" cy="454802"/>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00AEE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grpSp>
        <p:nvGrpSpPr>
          <p:cNvPr id="41" name="グループ化 525"/>
          <p:cNvGrpSpPr/>
          <p:nvPr/>
        </p:nvGrpSpPr>
        <p:grpSpPr>
          <a:xfrm>
            <a:off x="3512582" y="3255826"/>
            <a:ext cx="1140074" cy="1006459"/>
            <a:chOff x="3784104" y="1923678"/>
            <a:chExt cx="381000" cy="381000"/>
          </a:xfrm>
          <a:solidFill>
            <a:srgbClr val="00AEEB">
              <a:lumMod val="85000"/>
              <a:lumOff val="15000"/>
            </a:srgbClr>
          </a:solidFill>
        </p:grpSpPr>
        <p:sp>
          <p:nvSpPr>
            <p:cNvPr id="42" name="Freeform 560"/>
            <p:cNvSpPr>
              <a:spLocks/>
            </p:cNvSpPr>
            <p:nvPr/>
          </p:nvSpPr>
          <p:spPr bwMode="auto">
            <a:xfrm>
              <a:off x="3873004" y="2253878"/>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43"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grpSp>
    </p:spTree>
    <p:extLst>
      <p:ext uri="{BB962C8B-B14F-4D97-AF65-F5344CB8AC3E}">
        <p14:creationId xmlns:p14="http://schemas.microsoft.com/office/powerpoint/2010/main" val="2090223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19</a:t>
            </a:fld>
            <a:endParaRPr lang="ja-JP" altLang="en-US"/>
          </a:p>
        </p:txBody>
      </p:sp>
      <p:sp>
        <p:nvSpPr>
          <p:cNvPr id="7" name="タイトル 6"/>
          <p:cNvSpPr>
            <a:spLocks noGrp="1"/>
          </p:cNvSpPr>
          <p:nvPr>
            <p:ph type="title"/>
          </p:nvPr>
        </p:nvSpPr>
        <p:spPr/>
        <p:txBody>
          <a:bodyPr/>
          <a:lstStyle/>
          <a:p>
            <a:r>
              <a:rPr lang="en-US" altLang="ja-JP" dirty="0"/>
              <a:t>No.9</a:t>
            </a:r>
            <a:br>
              <a:rPr lang="en-US" altLang="ja-JP" sz="1800" dirty="0"/>
            </a:br>
            <a:r>
              <a:rPr lang="ja-JP" altLang="en-US" sz="1800" dirty="0"/>
              <a:t>共通</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prstClr val="black">
                    <a:lumMod val="75000"/>
                    <a:lumOff val="25000"/>
                  </a:prstClr>
                </a:solidFill>
                <a:latin typeface="メイリオ" pitchFamily="50" charset="-128"/>
                <a:ea typeface="メイリオ" pitchFamily="50" charset="-128"/>
              </a:rPr>
              <a:t>複数の会社を作成できる</a:t>
            </a:r>
          </a:p>
        </p:txBody>
      </p:sp>
      <p:sp>
        <p:nvSpPr>
          <p:cNvPr id="11" name="テキスト ボックス 10"/>
          <p:cNvSpPr txBox="1"/>
          <p:nvPr/>
        </p:nvSpPr>
        <p:spPr>
          <a:xfrm>
            <a:off x="251520" y="1890576"/>
            <a:ext cx="8892480" cy="1077218"/>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endParaRPr kumimoji="0" lang="en-US" altLang="ja-JP" sz="1400" b="1"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prstClr val="black">
                    <a:lumMod val="75000"/>
                    <a:lumOff val="25000"/>
                  </a:prstClr>
                </a:solidFill>
                <a:latin typeface="メイリオ" pitchFamily="50" charset="-128"/>
                <a:ea typeface="メイリオ" pitchFamily="50" charset="-128"/>
              </a:rPr>
              <a:t>会社コードを利用する事で複数の会社を作成し、管理ができます。マスタデータの複写先とする会社を「複写先会社マスタ登録」に登録し、「各種マスタ複写」にて必要なマスタを個別複写することで簡単に作成できます</a:t>
            </a:r>
            <a:endParaRPr kumimoji="0" lang="en-US" altLang="ja-JP" sz="1400" kern="0" dirty="0">
              <a:solidFill>
                <a:prstClr val="black">
                  <a:lumMod val="75000"/>
                  <a:lumOff val="25000"/>
                </a:prstClr>
              </a:solidFill>
              <a:latin typeface="メイリオ" pitchFamily="50" charset="-128"/>
              <a:ea typeface="メイリオ" pitchFamily="50" charset="-128"/>
            </a:endParaRPr>
          </a:p>
          <a:p>
            <a:pPr lvl="0">
              <a:spcBef>
                <a:spcPct val="0"/>
              </a:spcBef>
              <a:defRPr/>
            </a:pPr>
            <a:r>
              <a:rPr kumimoji="0" lang="ja-JP" altLang="en-US" sz="1400" kern="0" dirty="0">
                <a:solidFill>
                  <a:prstClr val="black">
                    <a:lumMod val="75000"/>
                    <a:lumOff val="25000"/>
                  </a:prstClr>
                </a:solidFill>
                <a:latin typeface="メイリオ" pitchFamily="50" charset="-128"/>
                <a:ea typeface="メイリオ" pitchFamily="50" charset="-128"/>
              </a:rPr>
              <a:t>また</a:t>
            </a:r>
            <a:r>
              <a:rPr kumimoji="0" lang="en-US" altLang="ja-JP" sz="1400" kern="0" dirty="0">
                <a:solidFill>
                  <a:prstClr val="black">
                    <a:lumMod val="75000"/>
                    <a:lumOff val="25000"/>
                  </a:prstClr>
                </a:solidFill>
                <a:latin typeface="メイリオ" pitchFamily="50" charset="-128"/>
                <a:ea typeface="メイリオ" pitchFamily="50" charset="-128"/>
              </a:rPr>
              <a:t>1</a:t>
            </a:r>
            <a:r>
              <a:rPr kumimoji="0" lang="ja-JP" altLang="en-US" sz="1400" kern="0" dirty="0" err="1">
                <a:solidFill>
                  <a:prstClr val="black">
                    <a:lumMod val="75000"/>
                    <a:lumOff val="25000"/>
                  </a:prstClr>
                </a:solidFill>
                <a:latin typeface="メイリオ" pitchFamily="50" charset="-128"/>
                <a:ea typeface="メイリオ" pitchFamily="50" charset="-128"/>
              </a:rPr>
              <a:t>つの</a:t>
            </a:r>
            <a:r>
              <a:rPr kumimoji="0" lang="ja-JP" altLang="en-US" sz="1400" kern="0" dirty="0">
                <a:solidFill>
                  <a:prstClr val="black">
                    <a:lumMod val="75000"/>
                    <a:lumOff val="25000"/>
                  </a:prstClr>
                </a:solidFill>
                <a:latin typeface="メイリオ" pitchFamily="50" charset="-128"/>
                <a:ea typeface="メイリオ" pitchFamily="50" charset="-128"/>
              </a:rPr>
              <a:t>ユーザ</a:t>
            </a:r>
            <a:r>
              <a:rPr kumimoji="0" lang="en-US" altLang="ja-JP" sz="1400" kern="0" dirty="0">
                <a:solidFill>
                  <a:prstClr val="black">
                    <a:lumMod val="75000"/>
                    <a:lumOff val="25000"/>
                  </a:prstClr>
                </a:solidFill>
                <a:latin typeface="メイリオ" pitchFamily="50" charset="-128"/>
                <a:ea typeface="メイリオ" pitchFamily="50" charset="-128"/>
              </a:rPr>
              <a:t>ID</a:t>
            </a:r>
            <a:r>
              <a:rPr kumimoji="0" lang="ja-JP" altLang="en-US" sz="1400" kern="0" dirty="0">
                <a:solidFill>
                  <a:prstClr val="black">
                    <a:lumMod val="75000"/>
                    <a:lumOff val="25000"/>
                  </a:prstClr>
                </a:solidFill>
                <a:latin typeface="メイリオ" pitchFamily="50" charset="-128"/>
                <a:ea typeface="メイリオ" pitchFamily="50" charset="-128"/>
              </a:rPr>
              <a:t>で複数会社の処理も可能であり、ログイン、ログアウト処理が不要です</a:t>
            </a:r>
            <a:endParaRPr kumimoji="0" lang="en-US" altLang="ja-JP" sz="1400" kern="0" dirty="0">
              <a:solidFill>
                <a:prstClr val="black">
                  <a:lumMod val="75000"/>
                  <a:lumOff val="25000"/>
                </a:prstClr>
              </a:solidFill>
              <a:latin typeface="メイリオ" pitchFamily="50" charset="-128"/>
              <a:ea typeface="メイリオ" pitchFamily="50" charset="-128"/>
            </a:endParaRPr>
          </a:p>
          <a:p>
            <a:pPr lvl="0">
              <a:spcBef>
                <a:spcPct val="0"/>
              </a:spcBef>
              <a:defRPr/>
            </a:pP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44" name="角丸四角形 43"/>
          <p:cNvSpPr/>
          <p:nvPr/>
        </p:nvSpPr>
        <p:spPr>
          <a:xfrm>
            <a:off x="405238" y="2803288"/>
            <a:ext cx="2844316" cy="61206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rPr>
              <a:t>　　　</a:t>
            </a:r>
            <a:r>
              <a:rPr kumimoji="1" lang="en-US" altLang="ja-JP"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rPr>
              <a:t>A</a:t>
            </a:r>
            <a:r>
              <a:rPr kumimoji="1" lang="ja-JP" altLang="en-US"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rPr>
              <a:t>社</a:t>
            </a:r>
            <a:endParaRPr kumimoji="1" lang="en-US" altLang="ja-JP"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rPr>
              <a:t>　　　　</a:t>
            </a:r>
            <a:r>
              <a:rPr kumimoji="1" lang="en-US" altLang="ja-JP"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rPr>
              <a:t>【</a:t>
            </a:r>
            <a:r>
              <a:rPr kumimoji="1" lang="ja-JP" altLang="en-US"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rPr>
              <a:t>会社コード：</a:t>
            </a:r>
            <a:r>
              <a:rPr kumimoji="1" lang="en-US" altLang="ja-JP"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rPr>
              <a:t>001】</a:t>
            </a:r>
            <a:endParaRPr kumimoji="1" lang="ja-JP" altLang="en-US"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endParaRPr>
          </a:p>
        </p:txBody>
      </p:sp>
      <p:sp>
        <p:nvSpPr>
          <p:cNvPr id="45" name="Freeform 370"/>
          <p:cNvSpPr>
            <a:spLocks noEditPoints="1"/>
          </p:cNvSpPr>
          <p:nvPr/>
        </p:nvSpPr>
        <p:spPr bwMode="auto">
          <a:xfrm>
            <a:off x="575556" y="2877118"/>
            <a:ext cx="360040" cy="468052"/>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endParaRPr>
          </a:p>
        </p:txBody>
      </p:sp>
      <p:sp>
        <p:nvSpPr>
          <p:cNvPr id="46" name="角丸四角形 45"/>
          <p:cNvSpPr/>
          <p:nvPr/>
        </p:nvSpPr>
        <p:spPr>
          <a:xfrm>
            <a:off x="395536" y="3561194"/>
            <a:ext cx="2844316" cy="60044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rPr>
              <a:t>　　　</a:t>
            </a:r>
            <a:r>
              <a:rPr kumimoji="1" lang="en-US" altLang="ja-JP"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rPr>
              <a:t>B</a:t>
            </a:r>
            <a:r>
              <a:rPr kumimoji="1" lang="ja-JP" altLang="en-US"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rPr>
              <a:t>社</a:t>
            </a:r>
            <a:endParaRPr kumimoji="1" lang="en-US" altLang="ja-JP"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rPr>
              <a:t>　　　　</a:t>
            </a:r>
            <a:r>
              <a:rPr kumimoji="1" lang="en-US" altLang="ja-JP"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rPr>
              <a:t>【</a:t>
            </a:r>
            <a:r>
              <a:rPr kumimoji="1" lang="ja-JP" altLang="en-US"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rPr>
              <a:t>会社コード：</a:t>
            </a:r>
            <a:r>
              <a:rPr kumimoji="1" lang="en-US" altLang="ja-JP"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rPr>
              <a:t>002】</a:t>
            </a:r>
            <a:endParaRPr kumimoji="1" lang="ja-JP" altLang="en-US"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endParaRPr>
          </a:p>
        </p:txBody>
      </p:sp>
      <p:sp>
        <p:nvSpPr>
          <p:cNvPr id="47" name="Freeform 370"/>
          <p:cNvSpPr>
            <a:spLocks noEditPoints="1"/>
          </p:cNvSpPr>
          <p:nvPr/>
        </p:nvSpPr>
        <p:spPr bwMode="auto">
          <a:xfrm>
            <a:off x="575556" y="3633202"/>
            <a:ext cx="360040" cy="468052"/>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endParaRPr>
          </a:p>
        </p:txBody>
      </p:sp>
      <p:sp>
        <p:nvSpPr>
          <p:cNvPr id="48" name="角丸四角形 47"/>
          <p:cNvSpPr/>
          <p:nvPr/>
        </p:nvSpPr>
        <p:spPr>
          <a:xfrm>
            <a:off x="395536" y="4245270"/>
            <a:ext cx="2844316" cy="5920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rPr>
              <a:t>　　　</a:t>
            </a:r>
            <a:r>
              <a:rPr kumimoji="1" lang="en-US" altLang="ja-JP"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rPr>
              <a:t>C</a:t>
            </a:r>
            <a:r>
              <a:rPr kumimoji="1" lang="ja-JP" altLang="en-US"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rPr>
              <a:t>社</a:t>
            </a:r>
            <a:endParaRPr kumimoji="1" lang="en-US" altLang="ja-JP"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rPr>
              <a:t>　　　　</a:t>
            </a:r>
            <a:r>
              <a:rPr kumimoji="1" lang="en-US" altLang="ja-JP"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rPr>
              <a:t>【</a:t>
            </a:r>
            <a:r>
              <a:rPr kumimoji="1" lang="ja-JP" altLang="en-US"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rPr>
              <a:t>会社コード：</a:t>
            </a:r>
            <a:r>
              <a:rPr kumimoji="1" lang="en-US" altLang="ja-JP"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rPr>
              <a:t>003】</a:t>
            </a:r>
            <a:endParaRPr kumimoji="1" lang="ja-JP" altLang="en-US" sz="12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endParaRPr>
          </a:p>
        </p:txBody>
      </p:sp>
      <p:sp>
        <p:nvSpPr>
          <p:cNvPr id="49" name="Freeform 370"/>
          <p:cNvSpPr>
            <a:spLocks noEditPoints="1"/>
          </p:cNvSpPr>
          <p:nvPr/>
        </p:nvSpPr>
        <p:spPr bwMode="auto">
          <a:xfrm>
            <a:off x="575556" y="4317278"/>
            <a:ext cx="360040" cy="468052"/>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lumMod val="65000"/>
                  <a:lumOff val="35000"/>
                </a:prstClr>
              </a:solidFill>
              <a:effectLst/>
              <a:uLnTx/>
              <a:uFillTx/>
              <a:latin typeface="メイリオ"/>
              <a:ea typeface="メイリオ"/>
              <a:cs typeface="+mn-cs"/>
            </a:endParaRPr>
          </a:p>
        </p:txBody>
      </p:sp>
      <p:cxnSp>
        <p:nvCxnSpPr>
          <p:cNvPr id="50" name="直線コネクタ 49"/>
          <p:cNvCxnSpPr/>
          <p:nvPr/>
        </p:nvCxnSpPr>
        <p:spPr>
          <a:xfrm>
            <a:off x="3249554" y="2985130"/>
            <a:ext cx="1682486" cy="365037"/>
          </a:xfrm>
          <a:prstGeom prst="line">
            <a:avLst/>
          </a:prstGeom>
        </p:spPr>
        <p:style>
          <a:lnRef idx="1">
            <a:schemeClr val="accent2"/>
          </a:lnRef>
          <a:fillRef idx="0">
            <a:schemeClr val="accent2"/>
          </a:fillRef>
          <a:effectRef idx="0">
            <a:schemeClr val="accent2"/>
          </a:effectRef>
          <a:fontRef idx="minor">
            <a:schemeClr val="tx1"/>
          </a:fontRef>
        </p:style>
      </p:cxnSp>
      <p:cxnSp>
        <p:nvCxnSpPr>
          <p:cNvPr id="51" name="直線コネクタ 50"/>
          <p:cNvCxnSpPr/>
          <p:nvPr/>
        </p:nvCxnSpPr>
        <p:spPr>
          <a:xfrm flipV="1">
            <a:off x="3239852" y="4161641"/>
            <a:ext cx="1710190" cy="407665"/>
          </a:xfrm>
          <a:prstGeom prst="line">
            <a:avLst/>
          </a:prstGeom>
        </p:spPr>
        <p:style>
          <a:lnRef idx="1">
            <a:schemeClr val="accent2"/>
          </a:lnRef>
          <a:fillRef idx="0">
            <a:schemeClr val="accent2"/>
          </a:fillRef>
          <a:effectRef idx="0">
            <a:schemeClr val="accent2"/>
          </a:effectRef>
          <a:fontRef idx="minor">
            <a:schemeClr val="tx1"/>
          </a:fontRef>
        </p:style>
      </p:cxnSp>
      <p:cxnSp>
        <p:nvCxnSpPr>
          <p:cNvPr id="52" name="直線コネクタ 51"/>
          <p:cNvCxnSpPr/>
          <p:nvPr/>
        </p:nvCxnSpPr>
        <p:spPr>
          <a:xfrm>
            <a:off x="3239852" y="3813222"/>
            <a:ext cx="1710190" cy="15774"/>
          </a:xfrm>
          <a:prstGeom prst="line">
            <a:avLst/>
          </a:prstGeom>
        </p:spPr>
        <p:style>
          <a:lnRef idx="1">
            <a:schemeClr val="accent2"/>
          </a:lnRef>
          <a:fillRef idx="0">
            <a:schemeClr val="accent2"/>
          </a:fillRef>
          <a:effectRef idx="0">
            <a:schemeClr val="accent2"/>
          </a:effectRef>
          <a:fontRef idx="minor">
            <a:schemeClr val="tx1"/>
          </a:fontRef>
        </p:style>
      </p:cxnSp>
      <p:sp>
        <p:nvSpPr>
          <p:cNvPr id="53" name="AutoShape 5"/>
          <p:cNvSpPr>
            <a:spLocks noChangeArrowheads="1"/>
          </p:cNvSpPr>
          <p:nvPr/>
        </p:nvSpPr>
        <p:spPr bwMode="gray">
          <a:xfrm>
            <a:off x="5112060" y="2769106"/>
            <a:ext cx="3564396" cy="2178445"/>
          </a:xfrm>
          <a:prstGeom prst="roundRect">
            <a:avLst>
              <a:gd name="adj" fmla="val 6056"/>
            </a:avLst>
          </a:prstGeom>
          <a:solidFill>
            <a:srgbClr val="FFFFFF"/>
          </a:solidFill>
          <a:ln w="25400" cap="flat" cmpd="sng" algn="ctr">
            <a:solidFill>
              <a:srgbClr val="FFFFFF">
                <a:shade val="50000"/>
              </a:srgbClr>
            </a:solidFill>
            <a:prstDash val="solid"/>
            <a:headEnd/>
            <a:tailEnd/>
          </a:ln>
          <a:effectLst/>
        </p:spPr>
        <p:txBody>
          <a:bodyPr anchor="ctr"/>
          <a:lstStyle/>
          <a:p>
            <a:pPr marL="0" marR="0" lvl="0" indent="0" algn="l" defTabSz="914400" rtl="0" eaLnBrk="1" fontAlgn="auto" latinLnBrk="0" hangingPunct="1">
              <a:lnSpc>
                <a:spcPct val="50000"/>
              </a:lnSpc>
              <a:spcBef>
                <a:spcPts val="0"/>
              </a:spcBef>
              <a:spcAft>
                <a:spcPts val="0"/>
              </a:spcAft>
              <a:buClrTx/>
              <a:buSzTx/>
              <a:buFontTx/>
              <a:buNone/>
              <a:tabLst/>
              <a:defRPr/>
            </a:pPr>
            <a:endParaRPr kumimoji="0" lang="en-US" altLang="ja-JP" sz="1200" b="0" i="0" u="none" strike="noStrike" kern="0" cap="none" spc="0" normalizeH="0" baseline="0" noProof="0">
              <a:ln>
                <a:noFill/>
              </a:ln>
              <a:solidFill>
                <a:srgbClr val="000000"/>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a:ln>
                <a:noFill/>
              </a:ln>
              <a:solidFill>
                <a:srgbClr val="0065AE"/>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a:ln>
                <a:noFill/>
              </a:ln>
              <a:solidFill>
                <a:srgbClr val="0065AE"/>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a:ln>
                <a:noFill/>
              </a:ln>
              <a:solidFill>
                <a:srgbClr val="0065AE"/>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a:ln>
                <a:noFill/>
              </a:ln>
              <a:solidFill>
                <a:srgbClr val="0065AE"/>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a:ln>
                <a:noFill/>
              </a:ln>
              <a:solidFill>
                <a:srgbClr val="0065AE"/>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srgbClr val="0065AE"/>
              </a:solidFill>
              <a:effectLst/>
              <a:uLnTx/>
              <a:uFillTx/>
              <a:latin typeface="メイリオ" pitchFamily="50" charset="-128"/>
              <a:ea typeface="メイリオ" pitchFamily="50" charset="-128"/>
              <a:cs typeface="メイリオ" pitchFamily="50" charset="-128"/>
            </a:endParaRPr>
          </a:p>
        </p:txBody>
      </p:sp>
      <p:sp>
        <p:nvSpPr>
          <p:cNvPr id="54" name="テキスト ボックス 53"/>
          <p:cNvSpPr txBox="1"/>
          <p:nvPr/>
        </p:nvSpPr>
        <p:spPr>
          <a:xfrm>
            <a:off x="5940152" y="2787701"/>
            <a:ext cx="2016224" cy="388568"/>
          </a:xfrm>
          <a:prstGeom prst="rect">
            <a:avLst/>
          </a:prstGeom>
        </p:spPr>
        <p:txBody>
          <a:bodyPr wrap="square" rtlCol="0" anchor="ctr" anchorCtr="0">
            <a:spAutoFit/>
          </a:bodyPr>
          <a:lstStyle/>
          <a:p>
            <a:pPr marL="0" marR="0" lvl="0" indent="0" algn="l" defTabSz="914400" rtl="0" eaLnBrk="1" fontAlgn="auto" latinLnBrk="0" hangingPunct="1">
              <a:lnSpc>
                <a:spcPts val="2600"/>
              </a:lnSpc>
              <a:spcBef>
                <a:spcPts val="0"/>
              </a:spcBef>
              <a:spcAft>
                <a:spcPts val="0"/>
              </a:spcAft>
              <a:buClrTx/>
              <a:buSzTx/>
              <a:buFontTx/>
              <a:buNone/>
              <a:tabLst/>
              <a:defRPr/>
            </a:pPr>
            <a:r>
              <a:rPr kumimoji="1" lang="ja-JP" altLang="en-US" sz="1200" b="1" i="0" u="none" strike="noStrike" kern="0" cap="none" spc="0" normalizeH="0" baseline="0" noProof="0">
                <a:ln>
                  <a:noFill/>
                </a:ln>
                <a:solidFill>
                  <a:srgbClr val="0065AE"/>
                </a:solidFill>
                <a:effectLst/>
                <a:uLnTx/>
                <a:uFillTx/>
                <a:latin typeface="メイリオ" pitchFamily="50" charset="-128"/>
                <a:ea typeface="メイリオ" pitchFamily="50" charset="-128"/>
                <a:cs typeface="メイリオ" pitchFamily="50" charset="-128"/>
              </a:rPr>
              <a:t>ユーザー</a:t>
            </a:r>
            <a:r>
              <a:rPr kumimoji="1" lang="en-US" altLang="ja-JP" sz="1200" b="1" i="0" u="none" strike="noStrike" kern="0" cap="none" spc="0" normalizeH="0" baseline="0" noProof="0">
                <a:ln>
                  <a:noFill/>
                </a:ln>
                <a:solidFill>
                  <a:srgbClr val="0065AE"/>
                </a:solidFill>
                <a:effectLst/>
                <a:uLnTx/>
                <a:uFillTx/>
                <a:latin typeface="メイリオ" pitchFamily="50" charset="-128"/>
                <a:ea typeface="メイリオ" pitchFamily="50" charset="-128"/>
                <a:cs typeface="メイリオ" pitchFamily="50" charset="-128"/>
              </a:rPr>
              <a:t>ID</a:t>
            </a:r>
            <a:r>
              <a:rPr kumimoji="1" lang="ja-JP" altLang="en-US" sz="1200" b="1" i="0" u="none" strike="noStrike" kern="0" cap="none" spc="0" normalizeH="0" baseline="0" noProof="0">
                <a:ln>
                  <a:noFill/>
                </a:ln>
                <a:solidFill>
                  <a:srgbClr val="0065AE"/>
                </a:solidFill>
                <a:effectLst/>
                <a:uLnTx/>
                <a:uFillTx/>
                <a:latin typeface="メイリオ" pitchFamily="50" charset="-128"/>
                <a:ea typeface="メイリオ" pitchFamily="50" charset="-128"/>
                <a:cs typeface="メイリオ" pitchFamily="50" charset="-128"/>
              </a:rPr>
              <a:t>：</a:t>
            </a:r>
            <a:r>
              <a:rPr kumimoji="1" lang="en-US" altLang="ja-JP" sz="1200" b="1" i="0" u="none" strike="noStrike" kern="0" cap="none" spc="0" normalizeH="0" baseline="0" noProof="0">
                <a:ln>
                  <a:noFill/>
                </a:ln>
                <a:solidFill>
                  <a:srgbClr val="0065AE"/>
                </a:solidFill>
                <a:effectLst/>
                <a:uLnTx/>
                <a:uFillTx/>
                <a:latin typeface="メイリオ" pitchFamily="50" charset="-128"/>
                <a:ea typeface="メイリオ" pitchFamily="50" charset="-128"/>
                <a:cs typeface="メイリオ" pitchFamily="50" charset="-128"/>
              </a:rPr>
              <a:t>11</a:t>
            </a:r>
            <a:r>
              <a:rPr kumimoji="0" lang="en-US" altLang="ja-JP" sz="1200" b="1" i="0" u="none" strike="noStrike" kern="0" cap="none" spc="0" normalizeH="0" baseline="0" noProof="0">
                <a:ln>
                  <a:noFill/>
                </a:ln>
                <a:solidFill>
                  <a:srgbClr val="0065AE"/>
                </a:solidFill>
                <a:effectLst/>
                <a:uLnTx/>
                <a:uFillTx/>
                <a:latin typeface="メイリオ" pitchFamily="50" charset="-128"/>
                <a:ea typeface="メイリオ" pitchFamily="50" charset="-128"/>
                <a:cs typeface="メイリオ" pitchFamily="50" charset="-128"/>
              </a:rPr>
              <a:t>1</a:t>
            </a:r>
            <a:endParaRPr kumimoji="1" lang="ja-JP" altLang="en-US" sz="1200" b="1" i="0" u="none" strike="noStrike" kern="0" cap="none" spc="0" normalizeH="0" baseline="0" noProof="0">
              <a:ln>
                <a:noFill/>
              </a:ln>
              <a:solidFill>
                <a:srgbClr val="0065AE"/>
              </a:solidFill>
              <a:effectLst/>
              <a:uLnTx/>
              <a:uFillTx/>
              <a:latin typeface="メイリオ" pitchFamily="50" charset="-128"/>
              <a:ea typeface="メイリオ" pitchFamily="50" charset="-128"/>
              <a:cs typeface="メイリオ" pitchFamily="50" charset="-128"/>
            </a:endParaRPr>
          </a:p>
        </p:txBody>
      </p:sp>
      <p:sp>
        <p:nvSpPr>
          <p:cNvPr id="55" name="角丸四角形 10"/>
          <p:cNvSpPr/>
          <p:nvPr/>
        </p:nvSpPr>
        <p:spPr bwMode="auto">
          <a:xfrm>
            <a:off x="5832140" y="3201154"/>
            <a:ext cx="2304255" cy="288032"/>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 </a:t>
            </a:r>
            <a:r>
              <a:rPr kumimoji="0" lang="en-US" altLang="ja-JP" sz="14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A</a:t>
            </a:r>
            <a:r>
              <a:rPr kumimoji="0" lang="ja-JP" altLang="en-US" sz="14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社</a:t>
            </a:r>
            <a:endParaRPr kumimoji="0" lang="en-US" sz="14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56" name="角丸四角形 10"/>
          <p:cNvSpPr/>
          <p:nvPr/>
        </p:nvSpPr>
        <p:spPr bwMode="auto">
          <a:xfrm>
            <a:off x="5832140" y="3633202"/>
            <a:ext cx="2304256" cy="288032"/>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B</a:t>
            </a:r>
            <a:r>
              <a:rPr kumimoji="0" lang="ja-JP" altLang="en-US" sz="14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社</a:t>
            </a:r>
            <a:endParaRPr kumimoji="0" lang="en-US" sz="14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57" name="角丸四角形 10"/>
          <p:cNvSpPr/>
          <p:nvPr/>
        </p:nvSpPr>
        <p:spPr bwMode="auto">
          <a:xfrm>
            <a:off x="5832140" y="4065250"/>
            <a:ext cx="2304256" cy="288032"/>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C</a:t>
            </a:r>
            <a:r>
              <a:rPr kumimoji="0" lang="ja-JP" altLang="en-US" sz="14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社</a:t>
            </a:r>
            <a:endParaRPr kumimoji="0" lang="en-US" sz="14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58" name="Freeform 330"/>
          <p:cNvSpPr>
            <a:spLocks noEditPoints="1"/>
          </p:cNvSpPr>
          <p:nvPr/>
        </p:nvSpPr>
        <p:spPr bwMode="auto">
          <a:xfrm>
            <a:off x="5256076" y="3453182"/>
            <a:ext cx="396044" cy="684076"/>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rgbClr val="00A3E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59" name="タイトル 2"/>
          <p:cNvSpPr txBox="1">
            <a:spLocks/>
          </p:cNvSpPr>
          <p:nvPr/>
        </p:nvSpPr>
        <p:spPr>
          <a:xfrm>
            <a:off x="6012160" y="4371487"/>
            <a:ext cx="2232248" cy="576064"/>
          </a:xfrm>
          <a:prstGeom prst="rect">
            <a:avLst/>
          </a:prstGeom>
        </p:spPr>
        <p:txBody>
          <a:bodyPr vert="horz" lIns="0" tIns="0" rIns="0" bIns="0" rtlCol="0" anchor="ctr" anchorCtr="0">
            <a:normAutofit/>
          </a:bodyPr>
          <a:lstStyle>
            <a:lvl1pPr algn="l" defTabSz="914400" rtl="0" eaLnBrk="1" latinLnBrk="0" hangingPunct="1">
              <a:lnSpc>
                <a:spcPts val="2200"/>
              </a:lnSpc>
              <a:spcBef>
                <a:spcPct val="0"/>
              </a:spcBef>
              <a:buNone/>
              <a:defRPr kumimoji="1" sz="1700" b="0" kern="1200" baseline="0">
                <a:solidFill>
                  <a:schemeClr val="bg1"/>
                </a:solidFill>
                <a:latin typeface="+mj-ea"/>
                <a:ea typeface="+mj-ea"/>
                <a:cs typeface="+mj-cs"/>
              </a:defRPr>
            </a:lvl1pPr>
          </a:lstStyle>
          <a:p>
            <a:pPr marL="0" marR="0" lvl="0" indent="0" algn="l" defTabSz="914400" rtl="0" eaLnBrk="1" fontAlgn="auto" latinLnBrk="0" hangingPunct="1">
              <a:lnSpc>
                <a:spcPts val="2200"/>
              </a:lnSpc>
              <a:spcBef>
                <a:spcPct val="0"/>
              </a:spcBef>
              <a:spcAft>
                <a:spcPts val="0"/>
              </a:spcAft>
              <a:buClrTx/>
              <a:buSzTx/>
              <a:buFontTx/>
              <a:buNone/>
              <a:tabLst/>
              <a:defRPr/>
            </a:pPr>
            <a:r>
              <a:rPr kumimoji="1" lang="en-US" altLang="ja-JP" sz="1200" b="1" i="0" u="none" strike="noStrike" kern="1200" cap="none" spc="0" normalizeH="0" baseline="0" noProof="0">
                <a:ln>
                  <a:noFill/>
                </a:ln>
                <a:solidFill>
                  <a:prstClr val="black">
                    <a:lumMod val="50000"/>
                    <a:lumOff val="50000"/>
                  </a:prstClr>
                </a:solidFill>
                <a:effectLst/>
                <a:uLnTx/>
                <a:uFillTx/>
                <a:latin typeface="メイリオ"/>
                <a:ea typeface="メイリオ"/>
                <a:cs typeface="メイリオ" pitchFamily="50" charset="-128"/>
              </a:rPr>
              <a:t>1</a:t>
            </a:r>
            <a:r>
              <a:rPr kumimoji="1" lang="ja-JP" altLang="en-US" sz="1200" b="1" i="0" u="none" strike="noStrike" kern="1200" cap="none" spc="0" normalizeH="0" baseline="0" noProof="0">
                <a:ln>
                  <a:noFill/>
                </a:ln>
                <a:solidFill>
                  <a:prstClr val="black">
                    <a:lumMod val="50000"/>
                    <a:lumOff val="50000"/>
                  </a:prstClr>
                </a:solidFill>
                <a:effectLst/>
                <a:uLnTx/>
                <a:uFillTx/>
                <a:latin typeface="メイリオ"/>
                <a:ea typeface="メイリオ"/>
                <a:cs typeface="メイリオ" pitchFamily="50" charset="-128"/>
              </a:rPr>
              <a:t>つのユーザ</a:t>
            </a:r>
            <a:r>
              <a:rPr kumimoji="1" lang="en-US" altLang="ja-JP" sz="1200" b="1" i="0" u="none" strike="noStrike" kern="1200" cap="none" spc="0" normalizeH="0" baseline="0" noProof="0">
                <a:ln>
                  <a:noFill/>
                </a:ln>
                <a:solidFill>
                  <a:prstClr val="black">
                    <a:lumMod val="50000"/>
                    <a:lumOff val="50000"/>
                  </a:prstClr>
                </a:solidFill>
                <a:effectLst/>
                <a:uLnTx/>
                <a:uFillTx/>
                <a:latin typeface="メイリオ"/>
                <a:ea typeface="メイリオ"/>
                <a:cs typeface="メイリオ" pitchFamily="50" charset="-128"/>
              </a:rPr>
              <a:t>ID</a:t>
            </a:r>
            <a:r>
              <a:rPr kumimoji="1" lang="ja-JP" altLang="en-US" sz="1200" b="1" i="0" u="none" strike="noStrike" kern="1200" cap="none" spc="0" normalizeH="0" baseline="0" noProof="0">
                <a:ln>
                  <a:noFill/>
                </a:ln>
                <a:solidFill>
                  <a:prstClr val="black">
                    <a:lumMod val="50000"/>
                    <a:lumOff val="50000"/>
                  </a:prstClr>
                </a:solidFill>
                <a:effectLst/>
                <a:uLnTx/>
                <a:uFillTx/>
                <a:latin typeface="メイリオ"/>
                <a:ea typeface="メイリオ"/>
                <a:cs typeface="メイリオ" pitchFamily="50" charset="-128"/>
              </a:rPr>
              <a:t>で会社を</a:t>
            </a:r>
            <a:endParaRPr kumimoji="1" lang="en-US" altLang="ja-JP" sz="1200" b="1" i="0" u="none" strike="noStrike" kern="1200" cap="none" spc="0" normalizeH="0" baseline="0" noProof="0">
              <a:ln>
                <a:noFill/>
              </a:ln>
              <a:solidFill>
                <a:prstClr val="black">
                  <a:lumMod val="50000"/>
                  <a:lumOff val="50000"/>
                </a:prstClr>
              </a:solidFill>
              <a:effectLst/>
              <a:uLnTx/>
              <a:uFillTx/>
              <a:latin typeface="メイリオ"/>
              <a:ea typeface="メイリオ"/>
              <a:cs typeface="メイリオ" pitchFamily="50" charset="-128"/>
            </a:endParaRPr>
          </a:p>
          <a:p>
            <a:pPr marL="0" marR="0" lvl="0" indent="0" algn="l" defTabSz="914400" rtl="0" eaLnBrk="1" fontAlgn="auto" latinLnBrk="0" hangingPunct="1">
              <a:lnSpc>
                <a:spcPts val="2200"/>
              </a:lnSpc>
              <a:spcBef>
                <a:spcPct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50000"/>
                    <a:lumOff val="50000"/>
                  </a:prstClr>
                </a:solidFill>
                <a:effectLst/>
                <a:uLnTx/>
                <a:uFillTx/>
                <a:latin typeface="メイリオ"/>
                <a:ea typeface="メイリオ"/>
                <a:cs typeface="メイリオ" pitchFamily="50" charset="-128"/>
              </a:rPr>
              <a:t>跨って管理できます</a:t>
            </a:r>
          </a:p>
        </p:txBody>
      </p:sp>
    </p:spTree>
    <p:extLst>
      <p:ext uri="{BB962C8B-B14F-4D97-AF65-F5344CB8AC3E}">
        <p14:creationId xmlns:p14="http://schemas.microsoft.com/office/powerpoint/2010/main" val="557901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dirty="0"/>
              <a:t>©Canon IT Solutions Inc.  All rights reserved.</a:t>
            </a:r>
            <a:endParaRPr lang="ja-JP" altLang="en-US" dirty="0"/>
          </a:p>
        </p:txBody>
      </p:sp>
      <p:sp>
        <p:nvSpPr>
          <p:cNvPr id="5" name="タイトル 4"/>
          <p:cNvSpPr>
            <a:spLocks noGrp="1"/>
          </p:cNvSpPr>
          <p:nvPr>
            <p:ph type="title"/>
          </p:nvPr>
        </p:nvSpPr>
        <p:spPr/>
        <p:txBody>
          <a:bodyPr/>
          <a:lstStyle/>
          <a:p>
            <a:r>
              <a:rPr lang="en-US" altLang="ja-JP" dirty="0"/>
              <a:t>RFP</a:t>
            </a:r>
            <a:r>
              <a:rPr lang="ja-JP" altLang="en-US" dirty="0"/>
              <a:t>回答参考資料</a:t>
            </a:r>
            <a:r>
              <a:rPr lang="en-US" altLang="ja-JP" dirty="0"/>
              <a:t>(</a:t>
            </a:r>
            <a:r>
              <a:rPr lang="ja-JP" altLang="en-US" dirty="0"/>
              <a:t>会計版</a:t>
            </a:r>
            <a:r>
              <a:rPr lang="en-US" altLang="ja-JP"/>
              <a:t>)</a:t>
            </a:r>
            <a:endParaRPr kumimoji="1" lang="ja-JP" altLang="en-US" dirty="0"/>
          </a:p>
        </p:txBody>
      </p:sp>
      <p:sp>
        <p:nvSpPr>
          <p:cNvPr id="4" name="スライド番号プレースホルダー 3"/>
          <p:cNvSpPr>
            <a:spLocks noGrp="1"/>
          </p:cNvSpPr>
          <p:nvPr>
            <p:ph type="sldNum" sz="quarter" idx="4"/>
          </p:nvPr>
        </p:nvSpPr>
        <p:spPr/>
        <p:txBody>
          <a:bodyPr/>
          <a:lstStyle/>
          <a:p>
            <a:fld id="{78AE49ED-73EF-499C-8307-28EB0E7CF529}" type="slidenum">
              <a:rPr lang="ja-JP" altLang="en-US" smtClean="0"/>
              <a:pPr/>
              <a:t>2</a:t>
            </a:fld>
            <a:endParaRPr lang="ja-JP" altLang="en-US"/>
          </a:p>
        </p:txBody>
      </p:sp>
      <p:sp>
        <p:nvSpPr>
          <p:cNvPr id="3" name="テキスト ボックス 2">
            <a:extLst>
              <a:ext uri="{FF2B5EF4-FFF2-40B4-BE49-F238E27FC236}">
                <a16:creationId xmlns:a16="http://schemas.microsoft.com/office/drawing/2014/main" id="{DBD42423-067C-3AEB-B0CA-6AE0600217F2}"/>
              </a:ext>
            </a:extLst>
          </p:cNvPr>
          <p:cNvSpPr txBox="1"/>
          <p:nvPr/>
        </p:nvSpPr>
        <p:spPr>
          <a:xfrm>
            <a:off x="358775" y="3975906"/>
            <a:ext cx="2769989" cy="338554"/>
          </a:xfrm>
          <a:prstGeom prst="rect">
            <a:avLst/>
          </a:prstGeom>
          <a:noFill/>
        </p:spPr>
        <p:txBody>
          <a:bodyPr wrap="none" lIns="0" tIns="0" rIns="0" bIns="0" rtlCol="0">
            <a:spAutoFit/>
          </a:bodyPr>
          <a:lstStyle/>
          <a:p>
            <a:pPr>
              <a:lnSpc>
                <a:spcPct val="110000"/>
              </a:lnSpc>
            </a:pPr>
            <a:r>
              <a:rPr kumimoji="1" lang="en-US" altLang="ja-JP" sz="1000" dirty="0">
                <a:solidFill>
                  <a:schemeClr val="bg2">
                    <a:lumMod val="50000"/>
                  </a:schemeClr>
                </a:solidFill>
              </a:rPr>
              <a:t>2025.06.01</a:t>
            </a:r>
            <a:r>
              <a:rPr lang="ja-JP" altLang="en-US" sz="1000" dirty="0">
                <a:solidFill>
                  <a:schemeClr val="bg2">
                    <a:lumMod val="50000"/>
                  </a:schemeClr>
                </a:solidFill>
              </a:rPr>
              <a:t>版</a:t>
            </a:r>
            <a:endParaRPr lang="en-US" altLang="ja-JP" sz="1000" dirty="0">
              <a:solidFill>
                <a:schemeClr val="bg2">
                  <a:lumMod val="50000"/>
                </a:schemeClr>
              </a:solidFill>
            </a:endParaRPr>
          </a:p>
          <a:p>
            <a:pPr>
              <a:lnSpc>
                <a:spcPct val="110000"/>
              </a:lnSpc>
            </a:pPr>
            <a:r>
              <a:rPr lang="ja-JP" altLang="en-US" sz="1000" dirty="0">
                <a:solidFill>
                  <a:schemeClr val="bg2">
                    <a:lumMod val="50000"/>
                  </a:schemeClr>
                </a:solidFill>
              </a:rPr>
              <a:t>キヤノンＩＴソリューションズ株式会社</a:t>
            </a:r>
            <a:r>
              <a:rPr lang="en-US" altLang="ja-JP" sz="1000" dirty="0">
                <a:solidFill>
                  <a:schemeClr val="bg2">
                    <a:lumMod val="50000"/>
                  </a:schemeClr>
                </a:solidFill>
              </a:rPr>
              <a:t>	</a:t>
            </a:r>
            <a:endParaRPr kumimoji="1" lang="en-US" altLang="ja-JP" sz="1000" dirty="0">
              <a:solidFill>
                <a:schemeClr val="bg2">
                  <a:lumMod val="50000"/>
                </a:schemeClr>
              </a:solidFill>
            </a:endParaRPr>
          </a:p>
        </p:txBody>
      </p:sp>
    </p:spTree>
    <p:extLst>
      <p:ext uri="{BB962C8B-B14F-4D97-AF65-F5344CB8AC3E}">
        <p14:creationId xmlns:p14="http://schemas.microsoft.com/office/powerpoint/2010/main" val="3444849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20</a:t>
            </a:fld>
            <a:endParaRPr lang="ja-JP" altLang="en-US"/>
          </a:p>
        </p:txBody>
      </p:sp>
      <p:sp>
        <p:nvSpPr>
          <p:cNvPr id="7" name="タイトル 6"/>
          <p:cNvSpPr>
            <a:spLocks noGrp="1"/>
          </p:cNvSpPr>
          <p:nvPr>
            <p:ph type="title"/>
          </p:nvPr>
        </p:nvSpPr>
        <p:spPr/>
        <p:txBody>
          <a:bodyPr/>
          <a:lstStyle/>
          <a:p>
            <a:r>
              <a:rPr lang="en-US" altLang="ja-JP" dirty="0"/>
              <a:t>No.10</a:t>
            </a:r>
            <a:br>
              <a:rPr lang="en-US" altLang="ja-JP" sz="1800" dirty="0"/>
            </a:br>
            <a:r>
              <a:rPr lang="ja-JP" altLang="en-US" sz="1800" dirty="0"/>
              <a:t>共通</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開発環境またはテストアカウントを用意できる</a:t>
            </a:r>
          </a:p>
        </p:txBody>
      </p:sp>
      <p:sp>
        <p:nvSpPr>
          <p:cNvPr id="11" name="テキスト ボックス 10"/>
          <p:cNvSpPr txBox="1"/>
          <p:nvPr/>
        </p:nvSpPr>
        <p:spPr>
          <a:xfrm>
            <a:off x="251520" y="1890576"/>
            <a:ext cx="8892480" cy="861774"/>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endParaRPr kumimoji="0" lang="en-US" altLang="ja-JP" sz="1400" b="1"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プロトタイプの会社を導入時に作成します</a:t>
            </a: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プロトタイプ環境を開発環境として残していただくことができます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また、会社コードを分けて検証用会社を作成することも可能です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25" name="Freeform 370"/>
          <p:cNvSpPr>
            <a:spLocks noEditPoints="1"/>
          </p:cNvSpPr>
          <p:nvPr/>
        </p:nvSpPr>
        <p:spPr bwMode="auto">
          <a:xfrm>
            <a:off x="1271991" y="3214022"/>
            <a:ext cx="684076" cy="900100"/>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EE846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26" name="角丸四角形 25"/>
          <p:cNvSpPr/>
          <p:nvPr/>
        </p:nvSpPr>
        <p:spPr>
          <a:xfrm>
            <a:off x="647564" y="4179750"/>
            <a:ext cx="1932929" cy="396044"/>
          </a:xfrm>
          <a:prstGeom prst="roundRect">
            <a:avLst/>
          </a:prstGeom>
          <a:solidFill>
            <a:srgbClr val="EE846D"/>
          </a:solidFill>
          <a:ln w="25400" cap="flat" cmpd="sng" algn="ctr">
            <a:solidFill>
              <a:srgbClr val="EE846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 lastClr="FFFFFF"/>
                </a:solidFill>
                <a:effectLst/>
                <a:uLnTx/>
                <a:uFillTx/>
                <a:latin typeface="メイリオ"/>
                <a:ea typeface="メイリオ"/>
                <a:cs typeface="+mn-cs"/>
              </a:rPr>
              <a:t>プロトタイプ　Ａ社</a:t>
            </a:r>
            <a:endParaRPr kumimoji="1" lang="ja-JP" altLang="en-US" sz="1200" b="1"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27" name="AutoShape 5"/>
          <p:cNvSpPr>
            <a:spLocks noChangeArrowheads="1"/>
          </p:cNvSpPr>
          <p:nvPr/>
        </p:nvSpPr>
        <p:spPr bwMode="gray">
          <a:xfrm>
            <a:off x="2915816" y="2921089"/>
            <a:ext cx="5796644" cy="1842171"/>
          </a:xfrm>
          <a:prstGeom prst="roundRect">
            <a:avLst>
              <a:gd name="adj" fmla="val 6056"/>
            </a:avLst>
          </a:prstGeom>
          <a:gradFill rotWithShape="1">
            <a:gsLst>
              <a:gs pos="0">
                <a:srgbClr val="FFFFFF"/>
              </a:gs>
              <a:gs pos="100000">
                <a:srgbClr val="F3F3F3"/>
              </a:gs>
            </a:gsLst>
            <a:lin ang="5400000" scaled="1"/>
          </a:gradFill>
          <a:ln w="9525" algn="ctr">
            <a:solidFill>
              <a:srgbClr val="D3D3D3"/>
            </a:solidFill>
            <a:round/>
            <a:headEnd/>
            <a:tailEnd/>
          </a:ln>
          <a:effectLst/>
        </p:spPr>
        <p:txBody>
          <a:bodyPr anchor="ctr"/>
          <a:lstStyle/>
          <a:p>
            <a:pPr marL="271463" marR="0" lvl="0" indent="-271463" algn="l" defTabSz="914400" rtl="0" eaLnBrk="1" fontAlgn="auto" latinLnBrk="0" hangingPunct="1">
              <a:lnSpc>
                <a:spcPct val="15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ysClr val="windowText" lastClr="000000">
                  <a:lumMod val="50000"/>
                  <a:lumOff val="50000"/>
                </a:sysClr>
              </a:solidFill>
              <a:effectLst/>
              <a:uLnTx/>
              <a:uFillTx/>
              <a:latin typeface="メイリオ" pitchFamily="50" charset="-128"/>
              <a:ea typeface="メイリオ" pitchFamily="50" charset="-128"/>
              <a:cs typeface="メイリオ" pitchFamily="50" charset="-128"/>
            </a:endParaRPr>
          </a:p>
          <a:p>
            <a:pPr marL="271463" marR="0" lvl="0" indent="-271463" algn="l" defTabSz="914400" rtl="0" eaLnBrk="1" fontAlgn="auto" latinLnBrk="0" hangingPunct="1">
              <a:lnSpc>
                <a:spcPct val="15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ysClr val="windowText" lastClr="000000">
                  <a:lumMod val="50000"/>
                  <a:lumOff val="50000"/>
                </a:sysClr>
              </a:solidFill>
              <a:effectLst/>
              <a:uLnTx/>
              <a:uFillTx/>
              <a:latin typeface="メイリオ" pitchFamily="50" charset="-128"/>
              <a:ea typeface="メイリオ" pitchFamily="50" charset="-128"/>
              <a:cs typeface="メイリオ" pitchFamily="50" charset="-128"/>
            </a:endParaRPr>
          </a:p>
          <a:p>
            <a:pPr marL="271463" indent="-271463">
              <a:lnSpc>
                <a:spcPct val="150000"/>
              </a:lnSpc>
              <a:defRPr/>
            </a:pPr>
            <a:r>
              <a:rPr kumimoji="0" lang="ja-JP" altLang="en-US" sz="1200" b="1" i="0" u="none" strike="noStrike" kern="0" cap="none" spc="0" normalizeH="0" baseline="0" noProof="0">
                <a:ln>
                  <a:noFill/>
                </a:ln>
                <a:solidFill>
                  <a:sysClr val="windowText" lastClr="000000">
                    <a:lumMod val="50000"/>
                    <a:lumOff val="50000"/>
                  </a:sysClr>
                </a:solidFill>
                <a:effectLst/>
                <a:uLnTx/>
                <a:uFillTx/>
                <a:latin typeface="メイリオ" pitchFamily="50" charset="-128"/>
                <a:ea typeface="メイリオ" pitchFamily="50" charset="-128"/>
                <a:cs typeface="メイリオ" pitchFamily="50" charset="-128"/>
              </a:rPr>
              <a:t>・プロトタイプ会社作成　　</a:t>
            </a:r>
            <a:r>
              <a:rPr kumimoji="0" lang="en-US" altLang="ja-JP" sz="1200" b="1" kern="0" noProof="0">
                <a:solidFill>
                  <a:sysClr val="windowText" lastClr="000000">
                    <a:lumMod val="50000"/>
                    <a:lumOff val="50000"/>
                  </a:sysClr>
                </a:solidFill>
                <a:latin typeface="メイリオ" pitchFamily="50" charset="-128"/>
                <a:ea typeface="メイリオ" pitchFamily="50" charset="-128"/>
                <a:cs typeface="メイリオ" pitchFamily="50" charset="-128"/>
              </a:rPr>
              <a:t>          </a:t>
            </a:r>
            <a:r>
              <a:rPr kumimoji="0" lang="ja-JP" altLang="en-US" sz="1200" b="1" kern="0">
                <a:solidFill>
                  <a:sysClr val="windowText" lastClr="000000">
                    <a:lumMod val="50000"/>
                    <a:lumOff val="50000"/>
                  </a:sysClr>
                </a:solidFill>
                <a:latin typeface="メイリオ" pitchFamily="50" charset="-128"/>
                <a:ea typeface="メイリオ" pitchFamily="50" charset="-128"/>
                <a:cs typeface="メイリオ" pitchFamily="50" charset="-128"/>
              </a:rPr>
              <a:t>・マスタ登録作業</a:t>
            </a:r>
            <a:r>
              <a:rPr kumimoji="0" lang="ja-JP" altLang="en-US" sz="1200" b="1" i="0" u="none" strike="noStrike" kern="0" cap="none" spc="0" normalizeH="0" baseline="0" noProof="0">
                <a:ln>
                  <a:noFill/>
                </a:ln>
                <a:solidFill>
                  <a:sysClr val="windowText" lastClr="000000">
                    <a:lumMod val="50000"/>
                    <a:lumOff val="50000"/>
                  </a:sysClr>
                </a:solidFill>
                <a:effectLst/>
                <a:uLnTx/>
                <a:uFillTx/>
                <a:latin typeface="メイリオ" pitchFamily="50" charset="-128"/>
                <a:ea typeface="メイリオ" pitchFamily="50" charset="-128"/>
                <a:cs typeface="メイリオ" pitchFamily="50" charset="-128"/>
              </a:rPr>
              <a:t>　　　　　　　</a:t>
            </a:r>
            <a:endParaRPr kumimoji="0" lang="en-US" altLang="ja-JP" sz="1200" b="1" i="0" u="none" strike="noStrike" kern="0" cap="none" spc="0" normalizeH="0" baseline="0" noProof="0">
              <a:ln>
                <a:noFill/>
              </a:ln>
              <a:solidFill>
                <a:sysClr val="windowText" lastClr="000000">
                  <a:lumMod val="50000"/>
                  <a:lumOff val="50000"/>
                </a:sysClr>
              </a:solidFill>
              <a:effectLst/>
              <a:uLnTx/>
              <a:uFillTx/>
              <a:latin typeface="メイリオ" pitchFamily="50" charset="-128"/>
              <a:ea typeface="メイリオ" pitchFamily="50" charset="-128"/>
              <a:cs typeface="メイリオ" pitchFamily="50" charset="-128"/>
            </a:endParaRPr>
          </a:p>
          <a:p>
            <a:pPr marL="271463" indent="-271463">
              <a:lnSpc>
                <a:spcPct val="150000"/>
              </a:lnSpc>
              <a:defRPr/>
            </a:pPr>
            <a:r>
              <a:rPr kumimoji="0" lang="ja-JP" altLang="en-US" sz="1200" b="1" i="0" u="none" strike="noStrike" kern="0" cap="none" spc="0" normalizeH="0" baseline="0" noProof="0">
                <a:ln>
                  <a:noFill/>
                </a:ln>
                <a:solidFill>
                  <a:sysClr val="windowText" lastClr="000000">
                    <a:lumMod val="50000"/>
                    <a:lumOff val="50000"/>
                  </a:sysClr>
                </a:solidFill>
                <a:effectLst/>
                <a:uLnTx/>
                <a:uFillTx/>
                <a:latin typeface="メイリオ" pitchFamily="50" charset="-128"/>
                <a:ea typeface="メイリオ" pitchFamily="50" charset="-128"/>
                <a:cs typeface="メイリオ" pitchFamily="50" charset="-128"/>
              </a:rPr>
              <a:t>・マスタ、及びパラメータの</a:t>
            </a:r>
            <a:r>
              <a:rPr kumimoji="0" lang="ja-JP" altLang="en-US" sz="1200" b="1" kern="0">
                <a:solidFill>
                  <a:sysClr val="windowText" lastClr="000000">
                    <a:lumMod val="50000"/>
                    <a:lumOff val="50000"/>
                  </a:sysClr>
                </a:solidFill>
                <a:latin typeface="メイリオ" pitchFamily="50" charset="-128"/>
                <a:ea typeface="メイリオ" pitchFamily="50" charset="-128"/>
                <a:cs typeface="メイリオ" pitchFamily="50" charset="-128"/>
              </a:rPr>
              <a:t>説明    ・マスタ移行データ</a:t>
            </a:r>
            <a:r>
              <a:rPr kumimoji="0" lang="en-US" altLang="ja-JP" sz="1200" b="1" kern="0">
                <a:solidFill>
                  <a:sysClr val="windowText" lastClr="000000">
                    <a:lumMod val="50000"/>
                    <a:lumOff val="50000"/>
                  </a:sysClr>
                </a:solidFill>
                <a:latin typeface="メイリオ" pitchFamily="50" charset="-128"/>
                <a:ea typeface="メイリオ" pitchFamily="50" charset="-128"/>
                <a:cs typeface="メイリオ" pitchFamily="50" charset="-128"/>
              </a:rPr>
              <a:t>/</a:t>
            </a:r>
            <a:r>
              <a:rPr kumimoji="0" lang="ja-JP" altLang="en-US" sz="1200" b="1" kern="0">
                <a:solidFill>
                  <a:sysClr val="windowText" lastClr="000000">
                    <a:lumMod val="50000"/>
                    <a:lumOff val="50000"/>
                  </a:sysClr>
                </a:solidFill>
                <a:latin typeface="メイリオ" pitchFamily="50" charset="-128"/>
                <a:ea typeface="メイリオ" pitchFamily="50" charset="-128"/>
                <a:cs typeface="メイリオ" pitchFamily="50" charset="-128"/>
              </a:rPr>
              <a:t>現行システムから抽出</a:t>
            </a:r>
            <a:endParaRPr kumimoji="0" lang="en-US" altLang="ja-JP" sz="1200" b="1" i="0" u="none" strike="noStrike" kern="0" cap="none" spc="0" normalizeH="0" baseline="0" noProof="0">
              <a:ln>
                <a:noFill/>
              </a:ln>
              <a:solidFill>
                <a:sysClr val="windowText" lastClr="000000">
                  <a:lumMod val="50000"/>
                  <a:lumOff val="50000"/>
                </a:sysClr>
              </a:solidFill>
              <a:effectLst/>
              <a:uLnTx/>
              <a:uFillTx/>
              <a:latin typeface="メイリオ" pitchFamily="50" charset="-128"/>
              <a:ea typeface="メイリオ" pitchFamily="50" charset="-128"/>
              <a:cs typeface="メイリオ" pitchFamily="50" charset="-128"/>
            </a:endParaRPr>
          </a:p>
          <a:p>
            <a:pPr marL="271463" indent="-271463">
              <a:lnSpc>
                <a:spcPct val="150000"/>
              </a:lnSpc>
              <a:defRPr/>
            </a:pPr>
            <a:r>
              <a:rPr kumimoji="0" lang="ja-JP" altLang="en-US" sz="1200" b="1" i="0" u="none" strike="noStrike" kern="0" cap="none" spc="0" normalizeH="0" baseline="0" noProof="0">
                <a:ln>
                  <a:noFill/>
                </a:ln>
                <a:solidFill>
                  <a:sysClr val="windowText" lastClr="000000">
                    <a:lumMod val="50000"/>
                    <a:lumOff val="50000"/>
                  </a:sysClr>
                </a:solidFill>
                <a:effectLst/>
                <a:uLnTx/>
                <a:uFillTx/>
                <a:latin typeface="メイリオ" pitchFamily="50" charset="-128"/>
                <a:ea typeface="メイリオ" pitchFamily="50" charset="-128"/>
                <a:cs typeface="メイリオ" pitchFamily="50" charset="-128"/>
              </a:rPr>
              <a:t>・マスタ取込パッチシートの</a:t>
            </a:r>
            <a:r>
              <a:rPr kumimoji="0" lang="ja-JP" altLang="en-US" sz="1200" b="1" kern="0">
                <a:solidFill>
                  <a:sysClr val="windowText" lastClr="000000">
                    <a:lumMod val="50000"/>
                    <a:lumOff val="50000"/>
                  </a:sysClr>
                </a:solidFill>
                <a:latin typeface="メイリオ" pitchFamily="50" charset="-128"/>
                <a:ea typeface="メイリオ" pitchFamily="50" charset="-128"/>
                <a:cs typeface="メイリオ" pitchFamily="50" charset="-128"/>
              </a:rPr>
              <a:t>提供    ・マスタ移行データ</a:t>
            </a:r>
            <a:r>
              <a:rPr kumimoji="0" lang="en-US" altLang="ja-JP" sz="1200" b="1" kern="0">
                <a:solidFill>
                  <a:sysClr val="windowText" lastClr="000000">
                    <a:lumMod val="50000"/>
                    <a:lumOff val="50000"/>
                  </a:sysClr>
                </a:solidFill>
                <a:latin typeface="メイリオ" pitchFamily="50" charset="-128"/>
                <a:ea typeface="メイリオ" pitchFamily="50" charset="-128"/>
                <a:cs typeface="メイリオ" pitchFamily="50" charset="-128"/>
              </a:rPr>
              <a:t>/</a:t>
            </a:r>
            <a:r>
              <a:rPr kumimoji="0" lang="ja-JP" altLang="en-US" sz="1200" b="1" kern="0">
                <a:solidFill>
                  <a:sysClr val="windowText" lastClr="000000">
                    <a:lumMod val="50000"/>
                    <a:lumOff val="50000"/>
                  </a:sysClr>
                </a:solidFill>
                <a:latin typeface="メイリオ" pitchFamily="50" charset="-128"/>
                <a:ea typeface="メイリオ" pitchFamily="50" charset="-128"/>
                <a:cs typeface="メイリオ" pitchFamily="50" charset="-128"/>
              </a:rPr>
              <a:t>データ変換</a:t>
            </a:r>
            <a:endParaRPr kumimoji="0" lang="en-US" altLang="ja-JP" sz="1200" b="1" i="0" u="none" strike="noStrike" kern="0" cap="none" spc="0" normalizeH="0" baseline="0" noProof="0">
              <a:ln>
                <a:noFill/>
              </a:ln>
              <a:solidFill>
                <a:sysClr val="windowText" lastClr="000000">
                  <a:lumMod val="50000"/>
                  <a:lumOff val="50000"/>
                </a:sysClr>
              </a:solidFill>
              <a:effectLst/>
              <a:uLnTx/>
              <a:uFillTx/>
              <a:latin typeface="メイリオ" pitchFamily="50" charset="-128"/>
              <a:ea typeface="メイリオ" pitchFamily="50" charset="-128"/>
              <a:cs typeface="メイリオ" pitchFamily="50" charset="-128"/>
            </a:endParaRPr>
          </a:p>
          <a:p>
            <a:pPr marL="271463" indent="-271463">
              <a:lnSpc>
                <a:spcPct val="150000"/>
              </a:lnSpc>
              <a:defRPr/>
            </a:pPr>
            <a:r>
              <a:rPr kumimoji="0" lang="ja-JP" altLang="en-US" sz="1200" b="1" i="0" u="none" strike="noStrike" kern="0" cap="none" spc="0" normalizeH="0" baseline="0" noProof="0">
                <a:ln>
                  <a:noFill/>
                </a:ln>
                <a:solidFill>
                  <a:sysClr val="windowText" lastClr="000000">
                    <a:lumMod val="50000"/>
                    <a:lumOff val="50000"/>
                  </a:sysClr>
                </a:solidFill>
                <a:effectLst/>
                <a:uLnTx/>
                <a:uFillTx/>
                <a:latin typeface="メイリオ" pitchFamily="50" charset="-128"/>
                <a:ea typeface="メイリオ" pitchFamily="50" charset="-128"/>
                <a:cs typeface="メイリオ" pitchFamily="50" charset="-128"/>
              </a:rPr>
              <a:t>・マスタ取込パッチシートの</a:t>
            </a:r>
            <a:r>
              <a:rPr kumimoji="0" lang="ja-JP" altLang="en-US" sz="1200" b="1" kern="0">
                <a:solidFill>
                  <a:sysClr val="windowText" lastClr="000000">
                    <a:lumMod val="50000"/>
                    <a:lumOff val="50000"/>
                  </a:sysClr>
                </a:solidFill>
                <a:latin typeface="メイリオ" pitchFamily="50" charset="-128"/>
                <a:ea typeface="メイリオ" pitchFamily="50" charset="-128"/>
                <a:cs typeface="メイリオ" pitchFamily="50" charset="-128"/>
              </a:rPr>
              <a:t>説明    ・マスタ移行データ</a:t>
            </a:r>
            <a:r>
              <a:rPr kumimoji="0" lang="en-US" altLang="ja-JP" sz="1200" b="1" kern="0">
                <a:solidFill>
                  <a:sysClr val="windowText" lastClr="000000">
                    <a:lumMod val="50000"/>
                    <a:lumOff val="50000"/>
                  </a:sysClr>
                </a:solidFill>
                <a:latin typeface="メイリオ" pitchFamily="50" charset="-128"/>
                <a:ea typeface="メイリオ" pitchFamily="50" charset="-128"/>
                <a:cs typeface="メイリオ" pitchFamily="50" charset="-128"/>
              </a:rPr>
              <a:t>/</a:t>
            </a:r>
            <a:r>
              <a:rPr kumimoji="0" lang="ja-JP" altLang="en-US" sz="1200" b="1" kern="0">
                <a:solidFill>
                  <a:sysClr val="windowText" lastClr="000000">
                    <a:lumMod val="50000"/>
                    <a:lumOff val="50000"/>
                  </a:sysClr>
                </a:solidFill>
                <a:latin typeface="メイリオ" pitchFamily="50" charset="-128"/>
                <a:ea typeface="メイリオ" pitchFamily="50" charset="-128"/>
                <a:cs typeface="メイリオ" pitchFamily="50" charset="-128"/>
              </a:rPr>
              <a:t>取込</a:t>
            </a:r>
            <a:endParaRPr kumimoji="0" lang="en-US" altLang="ja-JP" sz="1200" b="1" i="0" u="none" strike="noStrike" kern="0" cap="none" spc="0" normalizeH="0" baseline="0" noProof="0">
              <a:ln>
                <a:noFill/>
              </a:ln>
              <a:solidFill>
                <a:sysClr val="windowText" lastClr="000000">
                  <a:lumMod val="50000"/>
                  <a:lumOff val="50000"/>
                </a:sysClr>
              </a:solidFill>
              <a:effectLst/>
              <a:uLnTx/>
              <a:uFillTx/>
              <a:latin typeface="メイリオ" pitchFamily="50" charset="-128"/>
              <a:ea typeface="メイリオ" pitchFamily="50" charset="-128"/>
              <a:cs typeface="メイリオ" pitchFamily="50" charset="-128"/>
            </a:endParaRPr>
          </a:p>
          <a:p>
            <a:pPr marL="271463" marR="0" lvl="0" indent="-271463" algn="l" defTabSz="914400" rtl="0" eaLnBrk="1" fontAlgn="auto" latinLnBrk="0" hangingPunct="1">
              <a:lnSpc>
                <a:spcPct val="15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50000"/>
                    <a:lumOff val="50000"/>
                  </a:sysClr>
                </a:solidFill>
                <a:effectLst/>
                <a:uLnTx/>
                <a:uFillTx/>
                <a:latin typeface="メイリオ" pitchFamily="50" charset="-128"/>
                <a:ea typeface="メイリオ" pitchFamily="50" charset="-128"/>
                <a:cs typeface="メイリオ" pitchFamily="50" charset="-128"/>
              </a:rPr>
              <a:t>・パラメータ設定</a:t>
            </a:r>
            <a:endParaRPr kumimoji="0" lang="en-US" altLang="ja-JP" sz="1200" b="1" i="0" u="none" strike="noStrike" kern="0" cap="none" spc="0" normalizeH="0" baseline="0" noProof="0">
              <a:ln>
                <a:noFill/>
              </a:ln>
              <a:solidFill>
                <a:sysClr val="windowText" lastClr="000000">
                  <a:lumMod val="50000"/>
                  <a:lumOff val="50000"/>
                </a:sysClr>
              </a:solidFill>
              <a:effectLst/>
              <a:uLnTx/>
              <a:uFillTx/>
              <a:latin typeface="メイリオ" pitchFamily="50" charset="-128"/>
              <a:ea typeface="メイリオ" pitchFamily="50" charset="-128"/>
              <a:cs typeface="メイリオ" pitchFamily="50" charset="-128"/>
            </a:endParaRPr>
          </a:p>
          <a:p>
            <a:pPr marL="271463" marR="0" lvl="0" indent="-271463" algn="l" defTabSz="914400" rtl="0" eaLnBrk="1" fontAlgn="auto" latinLnBrk="0" hangingPunct="1">
              <a:lnSpc>
                <a:spcPct val="15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ysClr val="windowText" lastClr="000000">
                  <a:lumMod val="50000"/>
                  <a:lumOff val="50000"/>
                </a:sysClr>
              </a:solidFill>
              <a:effectLst/>
              <a:uLnTx/>
              <a:uFillTx/>
              <a:latin typeface="メイリオ" pitchFamily="50" charset="-128"/>
              <a:ea typeface="メイリオ" pitchFamily="50" charset="-128"/>
              <a:cs typeface="メイリオ" pitchFamily="50" charset="-128"/>
            </a:endParaRPr>
          </a:p>
        </p:txBody>
      </p:sp>
      <p:sp>
        <p:nvSpPr>
          <p:cNvPr id="28" name="角丸四角形 27"/>
          <p:cNvSpPr/>
          <p:nvPr/>
        </p:nvSpPr>
        <p:spPr>
          <a:xfrm>
            <a:off x="2915816" y="2823778"/>
            <a:ext cx="5796644" cy="324036"/>
          </a:xfrm>
          <a:prstGeom prst="roundRect">
            <a:avLst/>
          </a:prstGeom>
          <a:solidFill>
            <a:srgbClr val="EE846D"/>
          </a:solidFill>
          <a:ln w="25400" cap="flat" cmpd="sng" algn="ctr">
            <a:solidFill>
              <a:srgbClr val="EE846D">
                <a:shade val="50000"/>
              </a:srgbClr>
            </a:solidFill>
            <a:prstDash val="solid"/>
          </a:ln>
          <a:effectLst/>
        </p:spPr>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a:t>
            </a:r>
            <a:r>
              <a:rPr kumimoji="0" lang="ja-JP" altLang="en-US"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ご参考　テストアカウント作成の導入支援（一例）</a:t>
            </a:r>
            <a:endParaRPr kumimoji="0" lang="ja-JP" altLang="ja-JP"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36438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5"/>
          <p:cNvSpPr>
            <a:spLocks noChangeArrowheads="1"/>
          </p:cNvSpPr>
          <p:nvPr/>
        </p:nvSpPr>
        <p:spPr bwMode="gray">
          <a:xfrm>
            <a:off x="5364088" y="3003223"/>
            <a:ext cx="2916324" cy="1928777"/>
          </a:xfrm>
          <a:prstGeom prst="roundRect">
            <a:avLst>
              <a:gd name="adj" fmla="val 6056"/>
            </a:avLst>
          </a:prstGeom>
          <a:gradFill rotWithShape="1">
            <a:gsLst>
              <a:gs pos="0">
                <a:srgbClr val="FFFFFF"/>
              </a:gs>
              <a:gs pos="100000">
                <a:srgbClr val="F3F3F3"/>
              </a:gs>
            </a:gsLst>
            <a:lin ang="5400000" scaled="1"/>
          </a:gradFill>
          <a:ln w="9525" algn="ctr">
            <a:solidFill>
              <a:srgbClr val="D3D3D3"/>
            </a:solidFill>
            <a:round/>
            <a:headEnd/>
            <a:tailEnd/>
          </a:ln>
          <a:effectLst/>
        </p:spPr>
        <p:txBody>
          <a:bodyPr anchor="ctr"/>
          <a:lstStyle/>
          <a:p>
            <a:pPr marL="271463" marR="0" lvl="0" indent="-271463" algn="l" defTabSz="914400" rtl="0" eaLnBrk="1" fontAlgn="auto" latinLnBrk="0" hangingPunct="1">
              <a:lnSpc>
                <a:spcPct val="15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ysClr val="windowText" lastClr="000000">
                  <a:lumMod val="50000"/>
                  <a:lumOff val="50000"/>
                </a:sysClr>
              </a:solidFill>
              <a:effectLst/>
              <a:uLnTx/>
              <a:uFillTx/>
              <a:latin typeface="メイリオ" pitchFamily="50" charset="-128"/>
              <a:ea typeface="メイリオ" pitchFamily="50" charset="-128"/>
              <a:cs typeface="メイリオ" pitchFamily="50" charset="-128"/>
            </a:endParaRPr>
          </a:p>
          <a:p>
            <a:pPr marL="271463" lvl="0" indent="-271463">
              <a:lnSpc>
                <a:spcPct val="150000"/>
              </a:lnSpc>
              <a:defRPr/>
            </a:pPr>
            <a:endParaRPr kumimoji="0" lang="en-US" altLang="ja-JP" sz="1200" b="1" kern="0">
              <a:solidFill>
                <a:sysClr val="windowText" lastClr="000000">
                  <a:lumMod val="50000"/>
                  <a:lumOff val="50000"/>
                </a:sysClr>
              </a:solidFill>
              <a:latin typeface="メイリオ" pitchFamily="50" charset="-128"/>
              <a:ea typeface="メイリオ" pitchFamily="50" charset="-128"/>
              <a:cs typeface="メイリオ" pitchFamily="50" charset="-128"/>
            </a:endParaRPr>
          </a:p>
          <a:p>
            <a:pPr marL="271463" lvl="0" indent="-271463">
              <a:lnSpc>
                <a:spcPct val="150000"/>
              </a:lnSpc>
              <a:defRPr/>
            </a:pPr>
            <a:r>
              <a:rPr kumimoji="0" lang="ja-JP" altLang="en-US" sz="1200" b="1" kern="0">
                <a:solidFill>
                  <a:sysClr val="windowText" lastClr="000000">
                    <a:lumMod val="50000"/>
                    <a:lumOff val="50000"/>
                  </a:sysClr>
                </a:solidFill>
                <a:latin typeface="メイリオ" pitchFamily="50" charset="-128"/>
                <a:ea typeface="メイリオ" pitchFamily="50" charset="-128"/>
                <a:cs typeface="メイリオ" pitchFamily="50" charset="-128"/>
              </a:rPr>
              <a:t>・操作説明</a:t>
            </a:r>
            <a:endParaRPr kumimoji="0" lang="en-US" altLang="ja-JP" sz="1200" b="1" kern="0">
              <a:solidFill>
                <a:sysClr val="windowText" lastClr="000000">
                  <a:lumMod val="50000"/>
                  <a:lumOff val="50000"/>
                </a:sysClr>
              </a:solidFill>
              <a:latin typeface="メイリオ" pitchFamily="50" charset="-128"/>
              <a:ea typeface="メイリオ" pitchFamily="50" charset="-128"/>
              <a:cs typeface="メイリオ" pitchFamily="50" charset="-128"/>
            </a:endParaRPr>
          </a:p>
          <a:p>
            <a:pPr marL="271463" lvl="0" indent="-271463">
              <a:lnSpc>
                <a:spcPct val="150000"/>
              </a:lnSpc>
              <a:defRPr/>
            </a:pPr>
            <a:r>
              <a:rPr kumimoji="0" lang="ja-JP" altLang="en-US" sz="1200" b="1" kern="0">
                <a:solidFill>
                  <a:sysClr val="windowText" lastClr="000000">
                    <a:lumMod val="50000"/>
                    <a:lumOff val="50000"/>
                  </a:sysClr>
                </a:solidFill>
                <a:latin typeface="メイリオ" pitchFamily="50" charset="-128"/>
                <a:ea typeface="メイリオ" pitchFamily="50" charset="-128"/>
                <a:cs typeface="メイリオ" pitchFamily="50" charset="-128"/>
              </a:rPr>
              <a:t>・操作習得</a:t>
            </a:r>
            <a:endParaRPr kumimoji="0" lang="en-US" altLang="ja-JP" sz="1200" b="1" kern="0">
              <a:solidFill>
                <a:sysClr val="windowText" lastClr="000000">
                  <a:lumMod val="50000"/>
                  <a:lumOff val="50000"/>
                </a:sysClr>
              </a:solidFill>
              <a:latin typeface="メイリオ" pitchFamily="50" charset="-128"/>
              <a:ea typeface="メイリオ" pitchFamily="50" charset="-128"/>
              <a:cs typeface="メイリオ" pitchFamily="50" charset="-128"/>
            </a:endParaRPr>
          </a:p>
          <a:p>
            <a:pPr marL="271463" lvl="0" indent="-271463">
              <a:lnSpc>
                <a:spcPct val="150000"/>
              </a:lnSpc>
              <a:defRPr/>
            </a:pPr>
            <a:r>
              <a:rPr kumimoji="0" lang="ja-JP" altLang="en-US" sz="1200" b="1" kern="0">
                <a:solidFill>
                  <a:sysClr val="windowText" lastClr="000000">
                    <a:lumMod val="50000"/>
                    <a:lumOff val="50000"/>
                  </a:sysClr>
                </a:solidFill>
                <a:latin typeface="メイリオ" pitchFamily="50" charset="-128"/>
                <a:ea typeface="メイリオ" pitchFamily="50" charset="-128"/>
                <a:cs typeface="メイリオ" pitchFamily="50" charset="-128"/>
              </a:rPr>
              <a:t>・機能の検証</a:t>
            </a:r>
            <a:endParaRPr kumimoji="0" lang="en-US" altLang="ja-JP" sz="1200" b="1" kern="0">
              <a:solidFill>
                <a:sysClr val="windowText" lastClr="000000">
                  <a:lumMod val="50000"/>
                  <a:lumOff val="50000"/>
                </a:sysClr>
              </a:solidFill>
              <a:latin typeface="メイリオ" pitchFamily="50" charset="-128"/>
              <a:ea typeface="メイリオ" pitchFamily="50" charset="-128"/>
              <a:cs typeface="メイリオ" pitchFamily="50" charset="-128"/>
            </a:endParaRPr>
          </a:p>
          <a:p>
            <a:pPr marL="271463" lvl="0" indent="-271463">
              <a:lnSpc>
                <a:spcPct val="150000"/>
              </a:lnSpc>
              <a:defRPr/>
            </a:pPr>
            <a:r>
              <a:rPr kumimoji="0" lang="ja-JP" altLang="en-US" sz="1200" b="1" kern="0">
                <a:solidFill>
                  <a:sysClr val="windowText" lastClr="000000">
                    <a:lumMod val="50000"/>
                    <a:lumOff val="50000"/>
                  </a:sysClr>
                </a:solidFill>
                <a:latin typeface="メイリオ" pitchFamily="50" charset="-128"/>
                <a:ea typeface="メイリオ" pitchFamily="50" charset="-128"/>
                <a:cs typeface="メイリオ" pitchFamily="50" charset="-128"/>
              </a:rPr>
              <a:t>・他システムとの連携テストの実施</a:t>
            </a:r>
            <a:endParaRPr kumimoji="0" lang="en-US" altLang="ja-JP" sz="1200" b="1" kern="0">
              <a:solidFill>
                <a:sysClr val="windowText" lastClr="000000">
                  <a:lumMod val="50000"/>
                  <a:lumOff val="50000"/>
                </a:sysClr>
              </a:solidFill>
              <a:latin typeface="メイリオ" pitchFamily="50" charset="-128"/>
              <a:ea typeface="メイリオ" pitchFamily="50" charset="-128"/>
              <a:cs typeface="メイリオ" pitchFamily="50" charset="-128"/>
            </a:endParaRPr>
          </a:p>
          <a:p>
            <a:pPr marL="271463" lvl="0" indent="-271463">
              <a:lnSpc>
                <a:spcPct val="150000"/>
              </a:lnSpc>
              <a:defRPr/>
            </a:pPr>
            <a:r>
              <a:rPr kumimoji="0" lang="ja-JP" altLang="en-US" sz="1200" b="1" kern="0">
                <a:solidFill>
                  <a:sysClr val="windowText" lastClr="000000">
                    <a:lumMod val="50000"/>
                    <a:lumOff val="50000"/>
                  </a:sysClr>
                </a:solidFill>
                <a:latin typeface="メイリオ" pitchFamily="50" charset="-128"/>
                <a:ea typeface="メイリオ" pitchFamily="50" charset="-128"/>
                <a:cs typeface="メイリオ" pitchFamily="50" charset="-128"/>
              </a:rPr>
              <a:t>・業務フローの作成</a:t>
            </a:r>
            <a:endParaRPr kumimoji="0" lang="en-US" altLang="ja-JP" sz="1200" b="1" kern="0">
              <a:solidFill>
                <a:sysClr val="windowText" lastClr="000000">
                  <a:lumMod val="50000"/>
                  <a:lumOff val="50000"/>
                </a:sysClr>
              </a:solidFill>
              <a:latin typeface="メイリオ" pitchFamily="50" charset="-128"/>
              <a:ea typeface="メイリオ" pitchFamily="50" charset="-128"/>
              <a:cs typeface="メイリオ" pitchFamily="50" charset="-128"/>
            </a:endParaRPr>
          </a:p>
          <a:p>
            <a:pPr marL="271463" lvl="0" indent="-271463">
              <a:lnSpc>
                <a:spcPct val="150000"/>
              </a:lnSpc>
              <a:defRPr/>
            </a:pPr>
            <a:r>
              <a:rPr kumimoji="0" lang="ja-JP" altLang="en-US" sz="1200" b="1" kern="0">
                <a:solidFill>
                  <a:sysClr val="windowText" lastClr="000000">
                    <a:lumMod val="50000"/>
                    <a:lumOff val="50000"/>
                  </a:sysClr>
                </a:solidFill>
                <a:latin typeface="メイリオ" pitchFamily="50" charset="-128"/>
                <a:ea typeface="メイリオ" pitchFamily="50" charset="-128"/>
                <a:cs typeface="メイリオ" pitchFamily="50" charset="-128"/>
              </a:rPr>
              <a:t>・運用マニュアルの作成</a:t>
            </a:r>
            <a:endParaRPr kumimoji="0" lang="en-US" altLang="ja-JP" sz="1200" b="1" kern="0">
              <a:solidFill>
                <a:sysClr val="windowText" lastClr="000000">
                  <a:lumMod val="50000"/>
                  <a:lumOff val="50000"/>
                </a:sysClr>
              </a:solidFill>
              <a:latin typeface="メイリオ" pitchFamily="50" charset="-128"/>
              <a:ea typeface="メイリオ" pitchFamily="50" charset="-128"/>
              <a:cs typeface="メイリオ" pitchFamily="50" charset="-128"/>
            </a:endParaRPr>
          </a:p>
          <a:p>
            <a:pPr marL="271463" marR="0" lvl="0" indent="-271463" algn="l" defTabSz="914400" rtl="0" eaLnBrk="1" fontAlgn="auto" latinLnBrk="0" hangingPunct="1">
              <a:lnSpc>
                <a:spcPct val="15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sysClr val="windowText" lastClr="000000">
                  <a:lumMod val="50000"/>
                  <a:lumOff val="50000"/>
                </a:sysClr>
              </a:solidFill>
              <a:effectLst/>
              <a:uLnTx/>
              <a:uFillTx/>
              <a:latin typeface="メイリオ" pitchFamily="50" charset="-128"/>
              <a:ea typeface="メイリオ" pitchFamily="50" charset="-128"/>
              <a:cs typeface="メイリオ" pitchFamily="50" charset="-128"/>
            </a:endParaRPr>
          </a:p>
        </p:txBody>
      </p:sp>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21</a:t>
            </a:fld>
            <a:endParaRPr lang="ja-JP" altLang="en-US"/>
          </a:p>
        </p:txBody>
      </p:sp>
      <p:sp>
        <p:nvSpPr>
          <p:cNvPr id="7" name="タイトル 6"/>
          <p:cNvSpPr>
            <a:spLocks noGrp="1"/>
          </p:cNvSpPr>
          <p:nvPr>
            <p:ph type="title"/>
          </p:nvPr>
        </p:nvSpPr>
        <p:spPr/>
        <p:txBody>
          <a:bodyPr/>
          <a:lstStyle/>
          <a:p>
            <a:r>
              <a:rPr lang="en-US" altLang="ja-JP" dirty="0"/>
              <a:t>No.11</a:t>
            </a:r>
            <a:br>
              <a:rPr lang="en-US" altLang="ja-JP" sz="1800" dirty="0"/>
            </a:br>
            <a:r>
              <a:rPr lang="ja-JP" altLang="en-US" sz="1800" dirty="0"/>
              <a:t>共通</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fontAlgn="ctr"/>
            <a:r>
              <a:rPr lang="ja-JP" altLang="en-US" sz="1400">
                <a:latin typeface="+mn-ea"/>
              </a:rPr>
              <a:t>開発環境またはテストアカウントと本番環境間でデータ（トランザクションやマスタ）のコピーができる</a:t>
            </a:r>
          </a:p>
        </p:txBody>
      </p:sp>
      <p:sp>
        <p:nvSpPr>
          <p:cNvPr id="11" name="テキスト ボックス 10"/>
          <p:cNvSpPr txBox="1"/>
          <p:nvPr/>
        </p:nvSpPr>
        <p:spPr>
          <a:xfrm>
            <a:off x="251520" y="1890576"/>
            <a:ext cx="8892480" cy="861774"/>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endParaRPr kumimoji="0" lang="en-US" altLang="ja-JP" sz="1400" b="1"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プロトタイプで設定したマスタデータは本番環境コピーできます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また、運用フェーズにおいては本番会社をコピーしてテスト会社を任意のタイミングで作成可能です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会社複写ツールを利用すれば、マスタデータだけでなくトランザクションデータも複写の対象にできます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25" name="Freeform 370"/>
          <p:cNvSpPr>
            <a:spLocks noEditPoints="1"/>
          </p:cNvSpPr>
          <p:nvPr/>
        </p:nvSpPr>
        <p:spPr bwMode="auto">
          <a:xfrm>
            <a:off x="1175266" y="3214022"/>
            <a:ext cx="684076" cy="900100"/>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EE846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26" name="角丸四角形 25"/>
          <p:cNvSpPr/>
          <p:nvPr/>
        </p:nvSpPr>
        <p:spPr>
          <a:xfrm>
            <a:off x="550839" y="4179750"/>
            <a:ext cx="1932929" cy="396044"/>
          </a:xfrm>
          <a:prstGeom prst="roundRect">
            <a:avLst/>
          </a:prstGeom>
          <a:solidFill>
            <a:srgbClr val="EE846D"/>
          </a:solidFill>
          <a:ln w="25400" cap="flat" cmpd="sng" algn="ctr">
            <a:solidFill>
              <a:srgbClr val="EE846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 lastClr="FFFFFF"/>
                </a:solidFill>
                <a:effectLst/>
                <a:uLnTx/>
                <a:uFillTx/>
                <a:latin typeface="メイリオ"/>
                <a:ea typeface="メイリオ"/>
                <a:cs typeface="+mn-cs"/>
              </a:rPr>
              <a:t>プロトタイプ　Ａ社</a:t>
            </a:r>
            <a:endParaRPr kumimoji="1" lang="ja-JP" altLang="en-US" sz="1200" b="1"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13" name="Freeform 370"/>
          <p:cNvSpPr>
            <a:spLocks noEditPoints="1"/>
          </p:cNvSpPr>
          <p:nvPr/>
        </p:nvSpPr>
        <p:spPr bwMode="auto">
          <a:xfrm>
            <a:off x="3623538" y="3219822"/>
            <a:ext cx="684076" cy="900100"/>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rgbClr val="F5AC4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14" name="角丸四角形 13"/>
          <p:cNvSpPr/>
          <p:nvPr/>
        </p:nvSpPr>
        <p:spPr>
          <a:xfrm>
            <a:off x="2999111" y="4185550"/>
            <a:ext cx="1932929" cy="396044"/>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zh-CN" altLang="en-US" sz="1200" b="1" kern="0">
                <a:solidFill>
                  <a:sysClr val="window" lastClr="FFFFFF"/>
                </a:solidFill>
              </a:rPr>
              <a:t>本稼働会社　</a:t>
            </a:r>
            <a:r>
              <a:rPr kumimoji="0" lang="en-US" altLang="zh-CN" sz="1200" b="1" kern="0">
                <a:solidFill>
                  <a:sysClr val="window" lastClr="FFFFFF"/>
                </a:solidFill>
              </a:rPr>
              <a:t>A</a:t>
            </a:r>
            <a:r>
              <a:rPr kumimoji="0" lang="zh-CN" altLang="en-US" sz="1200" b="1" kern="0">
                <a:solidFill>
                  <a:sysClr val="window" lastClr="FFFFFF"/>
                </a:solidFill>
              </a:rPr>
              <a:t>社</a:t>
            </a:r>
          </a:p>
        </p:txBody>
      </p:sp>
      <p:sp>
        <p:nvSpPr>
          <p:cNvPr id="15" name="右矢印 14"/>
          <p:cNvSpPr/>
          <p:nvPr/>
        </p:nvSpPr>
        <p:spPr>
          <a:xfrm>
            <a:off x="2344739" y="3579862"/>
            <a:ext cx="978408" cy="484632"/>
          </a:xfrm>
          <a:prstGeom prst="rightArrow">
            <a:avLst/>
          </a:prstGeom>
          <a:solidFill>
            <a:sysClr val="window" lastClr="FFFFFF"/>
          </a:solidFill>
          <a:ln w="25400" cap="flat" cmpd="sng" algn="ctr">
            <a:solidFill>
              <a:srgbClr val="EE846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6" name="テキスト ボックス 15"/>
          <p:cNvSpPr txBox="1"/>
          <p:nvPr/>
        </p:nvSpPr>
        <p:spPr>
          <a:xfrm>
            <a:off x="2384140" y="3291830"/>
            <a:ext cx="1143744" cy="18466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ja-JP" altLang="en-US" sz="12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rPr>
              <a:t>マスタコピー</a:t>
            </a:r>
          </a:p>
        </p:txBody>
      </p:sp>
      <p:sp>
        <p:nvSpPr>
          <p:cNvPr id="19" name="角丸四角形 18"/>
          <p:cNvSpPr/>
          <p:nvPr/>
        </p:nvSpPr>
        <p:spPr>
          <a:xfrm>
            <a:off x="5364088" y="2823778"/>
            <a:ext cx="2916324" cy="390244"/>
          </a:xfrm>
          <a:prstGeom prst="roundRect">
            <a:avLst/>
          </a:prstGeom>
          <a:solidFill>
            <a:srgbClr val="F5AC48"/>
          </a:solidFill>
          <a:ln w="25400" cap="flat" cmpd="sng" algn="ctr">
            <a:solidFill>
              <a:srgbClr val="F5AC48">
                <a:shade val="50000"/>
              </a:srgbClr>
            </a:solidFill>
            <a:prstDash val="solid"/>
          </a:ln>
          <a:effectLst/>
        </p:spPr>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a:t>
            </a:r>
            <a:r>
              <a:rPr kumimoji="0" lang="ja-JP" altLang="en-US"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ご参考　本番環境への移行導入支援 　</a:t>
            </a:r>
            <a:endParaRPr kumimoji="0" lang="en-US" altLang="ja-JP"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     一例</a:t>
            </a:r>
            <a:endParaRPr kumimoji="0" lang="ja-JP" altLang="ja-JP"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317430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22</a:t>
            </a:fld>
            <a:endParaRPr lang="ja-JP" altLang="en-US"/>
          </a:p>
        </p:txBody>
      </p:sp>
      <p:sp>
        <p:nvSpPr>
          <p:cNvPr id="7" name="タイトル 6"/>
          <p:cNvSpPr>
            <a:spLocks noGrp="1"/>
          </p:cNvSpPr>
          <p:nvPr>
            <p:ph type="title"/>
          </p:nvPr>
        </p:nvSpPr>
        <p:spPr/>
        <p:txBody>
          <a:bodyPr/>
          <a:lstStyle/>
          <a:p>
            <a:r>
              <a:rPr lang="en-US" altLang="ja-JP" dirty="0"/>
              <a:t>No.12</a:t>
            </a:r>
            <a:br>
              <a:rPr lang="en-US" altLang="ja-JP" sz="1800" dirty="0"/>
            </a:br>
            <a:r>
              <a:rPr lang="ja-JP" altLang="en-US" sz="1800" dirty="0"/>
              <a:t>共通</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証憑の電子化を効率的に行い、電子帳簿保存法へ対応したい</a:t>
            </a:r>
          </a:p>
        </p:txBody>
      </p:sp>
      <p:sp>
        <p:nvSpPr>
          <p:cNvPr id="11" name="テキスト ボックス 10"/>
          <p:cNvSpPr txBox="1"/>
          <p:nvPr/>
        </p:nvSpPr>
        <p:spPr>
          <a:xfrm>
            <a:off x="251520" y="1890576"/>
            <a:ext cx="8892480" cy="991041"/>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endParaRPr kumimoji="0" lang="en-US" altLang="ja-JP" sz="1400" b="1" kern="0" dirty="0">
              <a:solidFill>
                <a:sysClr val="windowText" lastClr="000000">
                  <a:lumMod val="75000"/>
                  <a:lumOff val="25000"/>
                </a:sysClr>
              </a:solidFill>
              <a:latin typeface="メイリオ" pitchFamily="50" charset="-128"/>
              <a:ea typeface="メイリオ" pitchFamily="50" charset="-128"/>
            </a:endParaRPr>
          </a:p>
          <a:p>
            <a:pPr marL="342900" lvl="0" indent="-342900">
              <a:spcBef>
                <a:spcPct val="20000"/>
              </a:spcBef>
              <a:defRPr/>
            </a:pPr>
            <a:r>
              <a:rPr kumimoji="0" lang="ja-JP" altLang="en-US" sz="1400" kern="0" dirty="0">
                <a:solidFill>
                  <a:srgbClr val="404040"/>
                </a:solidFill>
              </a:rPr>
              <a:t>証憑管理</a:t>
            </a:r>
            <a:r>
              <a:rPr kumimoji="0" lang="en-US" altLang="ja-JP" sz="1400" kern="0" dirty="0">
                <a:solidFill>
                  <a:srgbClr val="404040"/>
                </a:solidFill>
              </a:rPr>
              <a:t>e</a:t>
            </a:r>
            <a:r>
              <a:rPr kumimoji="0" lang="ja-JP" altLang="en-US" sz="1400" kern="0" dirty="0">
                <a:solidFill>
                  <a:srgbClr val="404040"/>
                </a:solidFill>
              </a:rPr>
              <a:t>文書対応オプションにて、証憑原本をスキャン取込で電子化と証憑登録を一括で登録します</a:t>
            </a:r>
            <a:endParaRPr kumimoji="0" lang="en-US" altLang="ja-JP" sz="1400" kern="0" dirty="0">
              <a:solidFill>
                <a:srgbClr val="404040"/>
              </a:solidFill>
            </a:endParaRPr>
          </a:p>
          <a:p>
            <a:pPr marL="342900" lvl="0" indent="-342900">
              <a:spcBef>
                <a:spcPct val="20000"/>
              </a:spcBef>
              <a:defRPr/>
            </a:pPr>
            <a:r>
              <a:rPr kumimoji="0" lang="ja-JP" altLang="en-US" sz="1400" kern="0" dirty="0">
                <a:solidFill>
                  <a:srgbClr val="404040"/>
                </a:solidFill>
              </a:rPr>
              <a:t>仕訳に登録された証憑データの検索・閲覧が容易に行えます。電子帳簿保存法の保存要件で求められている</a:t>
            </a:r>
            <a:endParaRPr kumimoji="0" lang="en-US" altLang="ja-JP" sz="1400" kern="0" dirty="0">
              <a:solidFill>
                <a:srgbClr val="404040"/>
              </a:solidFill>
            </a:endParaRPr>
          </a:p>
          <a:p>
            <a:pPr marL="342900" lvl="0" indent="-342900">
              <a:spcBef>
                <a:spcPct val="20000"/>
              </a:spcBef>
              <a:defRPr/>
            </a:pPr>
            <a:r>
              <a:rPr kumimoji="0" lang="ja-JP" altLang="en-US" sz="1400" kern="0" dirty="0">
                <a:solidFill>
                  <a:srgbClr val="404040"/>
                </a:solidFill>
              </a:rPr>
              <a:t>版管理機能やタイムスタンプの付与、訂正削除の履歴管理機能が搭載されています</a:t>
            </a:r>
          </a:p>
        </p:txBody>
      </p:sp>
      <p:grpSp>
        <p:nvGrpSpPr>
          <p:cNvPr id="48" name="グループ化 47"/>
          <p:cNvGrpSpPr/>
          <p:nvPr/>
        </p:nvGrpSpPr>
        <p:grpSpPr>
          <a:xfrm>
            <a:off x="1189335" y="3041398"/>
            <a:ext cx="651289" cy="716062"/>
            <a:chOff x="394405" y="3340491"/>
            <a:chExt cx="786842" cy="914771"/>
          </a:xfrm>
        </p:grpSpPr>
        <p:grpSp>
          <p:nvGrpSpPr>
            <p:cNvPr id="75" name="グループ化 238"/>
            <p:cNvGrpSpPr/>
            <p:nvPr/>
          </p:nvGrpSpPr>
          <p:grpSpPr>
            <a:xfrm>
              <a:off x="394405" y="3340491"/>
              <a:ext cx="786842" cy="684343"/>
              <a:chOff x="2182416" y="682625"/>
              <a:chExt cx="381000" cy="381000"/>
            </a:xfrm>
            <a:solidFill>
              <a:schemeClr val="tx2"/>
            </a:solidFill>
          </p:grpSpPr>
          <p:sp>
            <p:nvSpPr>
              <p:cNvPr id="77" name="Freeform 147"/>
              <p:cNvSpPr>
                <a:spLocks/>
              </p:cNvSpPr>
              <p:nvPr/>
            </p:nvSpPr>
            <p:spPr bwMode="auto">
              <a:xfrm>
                <a:off x="2277666" y="682625"/>
                <a:ext cx="190500" cy="254000"/>
              </a:xfrm>
              <a:custGeom>
                <a:avLst/>
                <a:gdLst/>
                <a:ahLst/>
                <a:cxnLst>
                  <a:cxn ang="0">
                    <a:pos x="120" y="80"/>
                  </a:cxn>
                  <a:cxn ang="0">
                    <a:pos x="120" y="80"/>
                  </a:cxn>
                  <a:cxn ang="0">
                    <a:pos x="118" y="96"/>
                  </a:cxn>
                  <a:cxn ang="0">
                    <a:pos x="116" y="112"/>
                  </a:cxn>
                  <a:cxn ang="0">
                    <a:pos x="110" y="124"/>
                  </a:cxn>
                  <a:cxn ang="0">
                    <a:pos x="102" y="136"/>
                  </a:cxn>
                  <a:cxn ang="0">
                    <a:pos x="94" y="146"/>
                  </a:cxn>
                  <a:cxn ang="0">
                    <a:pos x="84" y="154"/>
                  </a:cxn>
                  <a:cxn ang="0">
                    <a:pos x="72" y="158"/>
                  </a:cxn>
                  <a:cxn ang="0">
                    <a:pos x="60" y="160"/>
                  </a:cxn>
                  <a:cxn ang="0">
                    <a:pos x="60" y="160"/>
                  </a:cxn>
                  <a:cxn ang="0">
                    <a:pos x="48" y="158"/>
                  </a:cxn>
                  <a:cxn ang="0">
                    <a:pos x="36" y="154"/>
                  </a:cxn>
                  <a:cxn ang="0">
                    <a:pos x="26" y="146"/>
                  </a:cxn>
                  <a:cxn ang="0">
                    <a:pos x="18" y="136"/>
                  </a:cxn>
                  <a:cxn ang="0">
                    <a:pos x="10" y="124"/>
                  </a:cxn>
                  <a:cxn ang="0">
                    <a:pos x="4" y="112"/>
                  </a:cxn>
                  <a:cxn ang="0">
                    <a:pos x="2" y="96"/>
                  </a:cxn>
                  <a:cxn ang="0">
                    <a:pos x="0" y="80"/>
                  </a:cxn>
                  <a:cxn ang="0">
                    <a:pos x="0" y="80"/>
                  </a:cxn>
                  <a:cxn ang="0">
                    <a:pos x="2" y="64"/>
                  </a:cxn>
                  <a:cxn ang="0">
                    <a:pos x="4" y="48"/>
                  </a:cxn>
                  <a:cxn ang="0">
                    <a:pos x="10" y="36"/>
                  </a:cxn>
                  <a:cxn ang="0">
                    <a:pos x="18" y="24"/>
                  </a:cxn>
                  <a:cxn ang="0">
                    <a:pos x="26" y="14"/>
                  </a:cxn>
                  <a:cxn ang="0">
                    <a:pos x="36" y="6"/>
                  </a:cxn>
                  <a:cxn ang="0">
                    <a:pos x="48" y="2"/>
                  </a:cxn>
                  <a:cxn ang="0">
                    <a:pos x="60" y="0"/>
                  </a:cxn>
                  <a:cxn ang="0">
                    <a:pos x="60" y="0"/>
                  </a:cxn>
                  <a:cxn ang="0">
                    <a:pos x="72" y="2"/>
                  </a:cxn>
                  <a:cxn ang="0">
                    <a:pos x="84" y="6"/>
                  </a:cxn>
                  <a:cxn ang="0">
                    <a:pos x="94" y="14"/>
                  </a:cxn>
                  <a:cxn ang="0">
                    <a:pos x="102" y="24"/>
                  </a:cxn>
                  <a:cxn ang="0">
                    <a:pos x="110" y="36"/>
                  </a:cxn>
                  <a:cxn ang="0">
                    <a:pos x="116" y="48"/>
                  </a:cxn>
                  <a:cxn ang="0">
                    <a:pos x="118" y="64"/>
                  </a:cxn>
                  <a:cxn ang="0">
                    <a:pos x="120" y="80"/>
                  </a:cxn>
                </a:cxnLst>
                <a:rect l="0" t="0" r="r" b="b"/>
                <a:pathLst>
                  <a:path w="120" h="160">
                    <a:moveTo>
                      <a:pt x="120" y="80"/>
                    </a:moveTo>
                    <a:lnTo>
                      <a:pt x="120" y="80"/>
                    </a:lnTo>
                    <a:lnTo>
                      <a:pt x="118" y="96"/>
                    </a:lnTo>
                    <a:lnTo>
                      <a:pt x="116" y="112"/>
                    </a:lnTo>
                    <a:lnTo>
                      <a:pt x="110" y="124"/>
                    </a:lnTo>
                    <a:lnTo>
                      <a:pt x="102" y="136"/>
                    </a:lnTo>
                    <a:lnTo>
                      <a:pt x="94" y="146"/>
                    </a:lnTo>
                    <a:lnTo>
                      <a:pt x="84" y="154"/>
                    </a:lnTo>
                    <a:lnTo>
                      <a:pt x="72" y="158"/>
                    </a:lnTo>
                    <a:lnTo>
                      <a:pt x="60" y="160"/>
                    </a:lnTo>
                    <a:lnTo>
                      <a:pt x="60" y="160"/>
                    </a:lnTo>
                    <a:lnTo>
                      <a:pt x="48" y="158"/>
                    </a:lnTo>
                    <a:lnTo>
                      <a:pt x="36" y="154"/>
                    </a:lnTo>
                    <a:lnTo>
                      <a:pt x="26" y="146"/>
                    </a:lnTo>
                    <a:lnTo>
                      <a:pt x="18" y="136"/>
                    </a:lnTo>
                    <a:lnTo>
                      <a:pt x="10" y="124"/>
                    </a:lnTo>
                    <a:lnTo>
                      <a:pt x="4" y="112"/>
                    </a:lnTo>
                    <a:lnTo>
                      <a:pt x="2" y="96"/>
                    </a:lnTo>
                    <a:lnTo>
                      <a:pt x="0" y="80"/>
                    </a:lnTo>
                    <a:lnTo>
                      <a:pt x="0" y="80"/>
                    </a:lnTo>
                    <a:lnTo>
                      <a:pt x="2" y="64"/>
                    </a:lnTo>
                    <a:lnTo>
                      <a:pt x="4" y="48"/>
                    </a:lnTo>
                    <a:lnTo>
                      <a:pt x="10" y="36"/>
                    </a:lnTo>
                    <a:lnTo>
                      <a:pt x="18" y="24"/>
                    </a:lnTo>
                    <a:lnTo>
                      <a:pt x="26" y="14"/>
                    </a:lnTo>
                    <a:lnTo>
                      <a:pt x="36" y="6"/>
                    </a:lnTo>
                    <a:lnTo>
                      <a:pt x="48" y="2"/>
                    </a:lnTo>
                    <a:lnTo>
                      <a:pt x="60" y="0"/>
                    </a:lnTo>
                    <a:lnTo>
                      <a:pt x="60" y="0"/>
                    </a:lnTo>
                    <a:lnTo>
                      <a:pt x="72" y="2"/>
                    </a:lnTo>
                    <a:lnTo>
                      <a:pt x="84" y="6"/>
                    </a:lnTo>
                    <a:lnTo>
                      <a:pt x="94" y="14"/>
                    </a:lnTo>
                    <a:lnTo>
                      <a:pt x="102" y="24"/>
                    </a:lnTo>
                    <a:lnTo>
                      <a:pt x="110" y="36"/>
                    </a:lnTo>
                    <a:lnTo>
                      <a:pt x="116" y="48"/>
                    </a:lnTo>
                    <a:lnTo>
                      <a:pt x="118" y="64"/>
                    </a:lnTo>
                    <a:lnTo>
                      <a:pt x="120"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78" name="Freeform 148"/>
              <p:cNvSpPr>
                <a:spLocks/>
              </p:cNvSpPr>
              <p:nvPr/>
            </p:nvSpPr>
            <p:spPr bwMode="auto">
              <a:xfrm>
                <a:off x="2277666" y="682625"/>
                <a:ext cx="190500" cy="254000"/>
              </a:xfrm>
              <a:custGeom>
                <a:avLst/>
                <a:gdLst/>
                <a:ahLst/>
                <a:cxnLst>
                  <a:cxn ang="0">
                    <a:pos x="120" y="80"/>
                  </a:cxn>
                  <a:cxn ang="0">
                    <a:pos x="120" y="80"/>
                  </a:cxn>
                  <a:cxn ang="0">
                    <a:pos x="118" y="96"/>
                  </a:cxn>
                  <a:cxn ang="0">
                    <a:pos x="116" y="112"/>
                  </a:cxn>
                  <a:cxn ang="0">
                    <a:pos x="110" y="124"/>
                  </a:cxn>
                  <a:cxn ang="0">
                    <a:pos x="102" y="136"/>
                  </a:cxn>
                  <a:cxn ang="0">
                    <a:pos x="94" y="146"/>
                  </a:cxn>
                  <a:cxn ang="0">
                    <a:pos x="84" y="154"/>
                  </a:cxn>
                  <a:cxn ang="0">
                    <a:pos x="72" y="158"/>
                  </a:cxn>
                  <a:cxn ang="0">
                    <a:pos x="60" y="160"/>
                  </a:cxn>
                  <a:cxn ang="0">
                    <a:pos x="60" y="160"/>
                  </a:cxn>
                  <a:cxn ang="0">
                    <a:pos x="48" y="158"/>
                  </a:cxn>
                  <a:cxn ang="0">
                    <a:pos x="36" y="154"/>
                  </a:cxn>
                  <a:cxn ang="0">
                    <a:pos x="26" y="146"/>
                  </a:cxn>
                  <a:cxn ang="0">
                    <a:pos x="18" y="136"/>
                  </a:cxn>
                  <a:cxn ang="0">
                    <a:pos x="10" y="124"/>
                  </a:cxn>
                  <a:cxn ang="0">
                    <a:pos x="4" y="112"/>
                  </a:cxn>
                  <a:cxn ang="0">
                    <a:pos x="2" y="96"/>
                  </a:cxn>
                  <a:cxn ang="0">
                    <a:pos x="0" y="80"/>
                  </a:cxn>
                  <a:cxn ang="0">
                    <a:pos x="0" y="80"/>
                  </a:cxn>
                  <a:cxn ang="0">
                    <a:pos x="2" y="64"/>
                  </a:cxn>
                  <a:cxn ang="0">
                    <a:pos x="4" y="48"/>
                  </a:cxn>
                  <a:cxn ang="0">
                    <a:pos x="10" y="36"/>
                  </a:cxn>
                  <a:cxn ang="0">
                    <a:pos x="18" y="24"/>
                  </a:cxn>
                  <a:cxn ang="0">
                    <a:pos x="26" y="14"/>
                  </a:cxn>
                  <a:cxn ang="0">
                    <a:pos x="36" y="6"/>
                  </a:cxn>
                  <a:cxn ang="0">
                    <a:pos x="48" y="2"/>
                  </a:cxn>
                  <a:cxn ang="0">
                    <a:pos x="60" y="0"/>
                  </a:cxn>
                  <a:cxn ang="0">
                    <a:pos x="60" y="0"/>
                  </a:cxn>
                  <a:cxn ang="0">
                    <a:pos x="72" y="2"/>
                  </a:cxn>
                  <a:cxn ang="0">
                    <a:pos x="84" y="6"/>
                  </a:cxn>
                  <a:cxn ang="0">
                    <a:pos x="94" y="14"/>
                  </a:cxn>
                  <a:cxn ang="0">
                    <a:pos x="102" y="24"/>
                  </a:cxn>
                  <a:cxn ang="0">
                    <a:pos x="110" y="36"/>
                  </a:cxn>
                  <a:cxn ang="0">
                    <a:pos x="116" y="48"/>
                  </a:cxn>
                  <a:cxn ang="0">
                    <a:pos x="118" y="64"/>
                  </a:cxn>
                  <a:cxn ang="0">
                    <a:pos x="120" y="80"/>
                  </a:cxn>
                </a:cxnLst>
                <a:rect l="0" t="0" r="r" b="b"/>
                <a:pathLst>
                  <a:path w="120" h="160">
                    <a:moveTo>
                      <a:pt x="120" y="80"/>
                    </a:moveTo>
                    <a:lnTo>
                      <a:pt x="120" y="80"/>
                    </a:lnTo>
                    <a:lnTo>
                      <a:pt x="118" y="96"/>
                    </a:lnTo>
                    <a:lnTo>
                      <a:pt x="116" y="112"/>
                    </a:lnTo>
                    <a:lnTo>
                      <a:pt x="110" y="124"/>
                    </a:lnTo>
                    <a:lnTo>
                      <a:pt x="102" y="136"/>
                    </a:lnTo>
                    <a:lnTo>
                      <a:pt x="94" y="146"/>
                    </a:lnTo>
                    <a:lnTo>
                      <a:pt x="84" y="154"/>
                    </a:lnTo>
                    <a:lnTo>
                      <a:pt x="72" y="158"/>
                    </a:lnTo>
                    <a:lnTo>
                      <a:pt x="60" y="160"/>
                    </a:lnTo>
                    <a:lnTo>
                      <a:pt x="60" y="160"/>
                    </a:lnTo>
                    <a:lnTo>
                      <a:pt x="48" y="158"/>
                    </a:lnTo>
                    <a:lnTo>
                      <a:pt x="36" y="154"/>
                    </a:lnTo>
                    <a:lnTo>
                      <a:pt x="26" y="146"/>
                    </a:lnTo>
                    <a:lnTo>
                      <a:pt x="18" y="136"/>
                    </a:lnTo>
                    <a:lnTo>
                      <a:pt x="10" y="124"/>
                    </a:lnTo>
                    <a:lnTo>
                      <a:pt x="4" y="112"/>
                    </a:lnTo>
                    <a:lnTo>
                      <a:pt x="2" y="96"/>
                    </a:lnTo>
                    <a:lnTo>
                      <a:pt x="0" y="80"/>
                    </a:lnTo>
                    <a:lnTo>
                      <a:pt x="0" y="80"/>
                    </a:lnTo>
                    <a:lnTo>
                      <a:pt x="2" y="64"/>
                    </a:lnTo>
                    <a:lnTo>
                      <a:pt x="4" y="48"/>
                    </a:lnTo>
                    <a:lnTo>
                      <a:pt x="10" y="36"/>
                    </a:lnTo>
                    <a:lnTo>
                      <a:pt x="18" y="24"/>
                    </a:lnTo>
                    <a:lnTo>
                      <a:pt x="26" y="14"/>
                    </a:lnTo>
                    <a:lnTo>
                      <a:pt x="36" y="6"/>
                    </a:lnTo>
                    <a:lnTo>
                      <a:pt x="48" y="2"/>
                    </a:lnTo>
                    <a:lnTo>
                      <a:pt x="60" y="0"/>
                    </a:lnTo>
                    <a:lnTo>
                      <a:pt x="60" y="0"/>
                    </a:lnTo>
                    <a:lnTo>
                      <a:pt x="72" y="2"/>
                    </a:lnTo>
                    <a:lnTo>
                      <a:pt x="84" y="6"/>
                    </a:lnTo>
                    <a:lnTo>
                      <a:pt x="94" y="14"/>
                    </a:lnTo>
                    <a:lnTo>
                      <a:pt x="102" y="24"/>
                    </a:lnTo>
                    <a:lnTo>
                      <a:pt x="110" y="36"/>
                    </a:lnTo>
                    <a:lnTo>
                      <a:pt x="116" y="48"/>
                    </a:lnTo>
                    <a:lnTo>
                      <a:pt x="118" y="64"/>
                    </a:lnTo>
                    <a:lnTo>
                      <a:pt x="120"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79" name="Freeform 149"/>
              <p:cNvSpPr>
                <a:spLocks/>
              </p:cNvSpPr>
              <p:nvPr/>
            </p:nvSpPr>
            <p:spPr bwMode="auto">
              <a:xfrm>
                <a:off x="2388791" y="962025"/>
                <a:ext cx="174625" cy="101600"/>
              </a:xfrm>
              <a:custGeom>
                <a:avLst/>
                <a:gdLst/>
                <a:ahLst/>
                <a:cxnLst>
                  <a:cxn ang="0">
                    <a:pos x="14" y="40"/>
                  </a:cxn>
                  <a:cxn ang="0">
                    <a:pos x="2" y="64"/>
                  </a:cxn>
                  <a:cxn ang="0">
                    <a:pos x="110" y="64"/>
                  </a:cxn>
                  <a:cxn ang="0">
                    <a:pos x="110" y="64"/>
                  </a:cxn>
                  <a:cxn ang="0">
                    <a:pos x="108" y="52"/>
                  </a:cxn>
                  <a:cxn ang="0">
                    <a:pos x="102" y="40"/>
                  </a:cxn>
                  <a:cxn ang="0">
                    <a:pos x="92" y="30"/>
                  </a:cxn>
                  <a:cxn ang="0">
                    <a:pos x="78" y="20"/>
                  </a:cxn>
                  <a:cxn ang="0">
                    <a:pos x="62" y="12"/>
                  </a:cxn>
                  <a:cxn ang="0">
                    <a:pos x="42" y="6"/>
                  </a:cxn>
                  <a:cxn ang="0">
                    <a:pos x="22" y="2"/>
                  </a:cxn>
                  <a:cxn ang="0">
                    <a:pos x="0" y="0"/>
                  </a:cxn>
                  <a:cxn ang="0">
                    <a:pos x="14" y="40"/>
                  </a:cxn>
                </a:cxnLst>
                <a:rect l="0" t="0" r="r" b="b"/>
                <a:pathLst>
                  <a:path w="110" h="64">
                    <a:moveTo>
                      <a:pt x="14" y="40"/>
                    </a:moveTo>
                    <a:lnTo>
                      <a:pt x="2" y="64"/>
                    </a:lnTo>
                    <a:lnTo>
                      <a:pt x="110" y="64"/>
                    </a:lnTo>
                    <a:lnTo>
                      <a:pt x="110" y="64"/>
                    </a:lnTo>
                    <a:lnTo>
                      <a:pt x="108" y="52"/>
                    </a:lnTo>
                    <a:lnTo>
                      <a:pt x="102" y="40"/>
                    </a:lnTo>
                    <a:lnTo>
                      <a:pt x="92" y="30"/>
                    </a:lnTo>
                    <a:lnTo>
                      <a:pt x="78" y="20"/>
                    </a:lnTo>
                    <a:lnTo>
                      <a:pt x="62" y="12"/>
                    </a:lnTo>
                    <a:lnTo>
                      <a:pt x="42" y="6"/>
                    </a:lnTo>
                    <a:lnTo>
                      <a:pt x="22" y="2"/>
                    </a:lnTo>
                    <a:lnTo>
                      <a:pt x="0" y="0"/>
                    </a:lnTo>
                    <a:lnTo>
                      <a:pt x="14"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80" name="Freeform 150"/>
              <p:cNvSpPr>
                <a:spLocks/>
              </p:cNvSpPr>
              <p:nvPr/>
            </p:nvSpPr>
            <p:spPr bwMode="auto">
              <a:xfrm>
                <a:off x="2182416" y="962025"/>
                <a:ext cx="174625" cy="101600"/>
              </a:xfrm>
              <a:custGeom>
                <a:avLst/>
                <a:gdLst/>
                <a:ahLst/>
                <a:cxnLst>
                  <a:cxn ang="0">
                    <a:pos x="96" y="40"/>
                  </a:cxn>
                  <a:cxn ang="0">
                    <a:pos x="110" y="0"/>
                  </a:cxn>
                  <a:cxn ang="0">
                    <a:pos x="110" y="0"/>
                  </a:cxn>
                  <a:cxn ang="0">
                    <a:pos x="88" y="2"/>
                  </a:cxn>
                  <a:cxn ang="0">
                    <a:pos x="68" y="6"/>
                  </a:cxn>
                  <a:cxn ang="0">
                    <a:pos x="48" y="12"/>
                  </a:cxn>
                  <a:cxn ang="0">
                    <a:pos x="32" y="20"/>
                  </a:cxn>
                  <a:cxn ang="0">
                    <a:pos x="18" y="30"/>
                  </a:cxn>
                  <a:cxn ang="0">
                    <a:pos x="8" y="40"/>
                  </a:cxn>
                  <a:cxn ang="0">
                    <a:pos x="2" y="52"/>
                  </a:cxn>
                  <a:cxn ang="0">
                    <a:pos x="0" y="64"/>
                  </a:cxn>
                  <a:cxn ang="0">
                    <a:pos x="108" y="64"/>
                  </a:cxn>
                  <a:cxn ang="0">
                    <a:pos x="96" y="40"/>
                  </a:cxn>
                </a:cxnLst>
                <a:rect l="0" t="0" r="r" b="b"/>
                <a:pathLst>
                  <a:path w="110" h="64">
                    <a:moveTo>
                      <a:pt x="96" y="40"/>
                    </a:moveTo>
                    <a:lnTo>
                      <a:pt x="110" y="0"/>
                    </a:lnTo>
                    <a:lnTo>
                      <a:pt x="110" y="0"/>
                    </a:lnTo>
                    <a:lnTo>
                      <a:pt x="88" y="2"/>
                    </a:lnTo>
                    <a:lnTo>
                      <a:pt x="68" y="6"/>
                    </a:lnTo>
                    <a:lnTo>
                      <a:pt x="48" y="12"/>
                    </a:lnTo>
                    <a:lnTo>
                      <a:pt x="32" y="20"/>
                    </a:lnTo>
                    <a:lnTo>
                      <a:pt x="18" y="30"/>
                    </a:lnTo>
                    <a:lnTo>
                      <a:pt x="8" y="40"/>
                    </a:lnTo>
                    <a:lnTo>
                      <a:pt x="2" y="52"/>
                    </a:lnTo>
                    <a:lnTo>
                      <a:pt x="0" y="64"/>
                    </a:lnTo>
                    <a:lnTo>
                      <a:pt x="108" y="64"/>
                    </a:lnTo>
                    <a:lnTo>
                      <a:pt x="96"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grpSp>
        <p:sp>
          <p:nvSpPr>
            <p:cNvPr id="76" name="フローチャート: 結合子 75"/>
            <p:cNvSpPr/>
            <p:nvPr/>
          </p:nvSpPr>
          <p:spPr>
            <a:xfrm>
              <a:off x="748626" y="4209543"/>
              <a:ext cx="108197" cy="45719"/>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pic>
        <p:nvPicPr>
          <p:cNvPr id="49" name="Picture 3"/>
          <p:cNvPicPr>
            <a:picLocks noChangeAspect="1" noChangeArrowheads="1"/>
          </p:cNvPicPr>
          <p:nvPr/>
        </p:nvPicPr>
        <p:blipFill>
          <a:blip r:embed="rId3" cstate="print"/>
          <a:srcRect/>
          <a:stretch>
            <a:fillRect/>
          </a:stretch>
        </p:blipFill>
        <p:spPr bwMode="auto">
          <a:xfrm>
            <a:off x="6378188" y="3373863"/>
            <a:ext cx="1038789" cy="769645"/>
          </a:xfrm>
          <a:prstGeom prst="rect">
            <a:avLst/>
          </a:prstGeom>
          <a:noFill/>
          <a:ln w="9525">
            <a:solidFill>
              <a:schemeClr val="bg1">
                <a:lumMod val="75000"/>
              </a:schemeClr>
            </a:solidFill>
            <a:miter lim="800000"/>
            <a:headEnd/>
            <a:tailEnd/>
          </a:ln>
        </p:spPr>
      </p:pic>
      <p:sp>
        <p:nvSpPr>
          <p:cNvPr id="50" name="フローチャート : 書類 14"/>
          <p:cNvSpPr/>
          <p:nvPr/>
        </p:nvSpPr>
        <p:spPr>
          <a:xfrm>
            <a:off x="1024888" y="3593805"/>
            <a:ext cx="881088" cy="398199"/>
          </a:xfrm>
          <a:prstGeom prst="flowChartDocument">
            <a:avLst/>
          </a:prstGeom>
          <a:noFill/>
          <a:ln w="25400" cap="flat" cmpd="sng" algn="ctr">
            <a:solidFill>
              <a:srgbClr val="7F7F7F"/>
            </a:solidFill>
            <a:prstDash val="solid"/>
          </a:ln>
          <a:effectLst/>
        </p:spPr>
        <p:txBody>
          <a:bodyPr rtlCol="0" anchor="ctr"/>
          <a:lstStyle/>
          <a:p>
            <a:pPr algn="ctr">
              <a:defRPr/>
            </a:pPr>
            <a:r>
              <a:rPr kumimoji="0" lang="ja-JP" altLang="en-US" sz="1200" b="1" kern="0">
                <a:solidFill>
                  <a:srgbClr val="7F7F7F"/>
                </a:solidFill>
                <a:latin typeface="メイリオ"/>
                <a:ea typeface="メイリオ"/>
              </a:rPr>
              <a:t>仕訳伝票</a:t>
            </a:r>
          </a:p>
        </p:txBody>
      </p:sp>
      <p:pic>
        <p:nvPicPr>
          <p:cNvPr id="51" name="Picture 11"/>
          <p:cNvPicPr>
            <a:picLocks noChangeAspect="1" noChangeArrowheads="1"/>
          </p:cNvPicPr>
          <p:nvPr/>
        </p:nvPicPr>
        <p:blipFill>
          <a:blip r:embed="rId4" cstate="email"/>
          <a:srcRect/>
          <a:stretch>
            <a:fillRect/>
          </a:stretch>
        </p:blipFill>
        <p:spPr bwMode="auto">
          <a:xfrm>
            <a:off x="8031696" y="4007041"/>
            <a:ext cx="354045" cy="325755"/>
          </a:xfrm>
          <a:prstGeom prst="rect">
            <a:avLst/>
          </a:prstGeom>
          <a:noFill/>
          <a:ln w="9525">
            <a:noFill/>
            <a:miter lim="800000"/>
            <a:headEnd/>
            <a:tailEnd/>
          </a:ln>
          <a:effectLst/>
        </p:spPr>
      </p:pic>
      <p:sp>
        <p:nvSpPr>
          <p:cNvPr id="52" name="右矢印 51"/>
          <p:cNvSpPr/>
          <p:nvPr/>
        </p:nvSpPr>
        <p:spPr>
          <a:xfrm>
            <a:off x="3081660" y="3732000"/>
            <a:ext cx="401046" cy="660304"/>
          </a:xfrm>
          <a:prstGeom prst="rightArrow">
            <a:avLst/>
          </a:prstGeom>
          <a:solidFill>
            <a:schemeClr val="bg1">
              <a:lumMod val="50000"/>
            </a:schemeClr>
          </a:solidFill>
          <a:ln w="25400" cap="flat" cmpd="sng" algn="ctr">
            <a:noFill/>
            <a:prstDash val="solid"/>
          </a:ln>
          <a:effectLst/>
        </p:spPr>
        <p:txBody>
          <a:bodyPr rtlCol="0" anchor="ctr"/>
          <a:lstStyle/>
          <a:p>
            <a:pPr algn="ctr">
              <a:defRPr/>
            </a:pPr>
            <a:endParaRPr kumimoji="0" lang="ja-JP" altLang="en-US" kern="0">
              <a:solidFill>
                <a:sysClr val="window" lastClr="FFFFFF"/>
              </a:solidFill>
              <a:latin typeface="メイリオ"/>
              <a:ea typeface="メイリオ"/>
            </a:endParaRPr>
          </a:p>
        </p:txBody>
      </p:sp>
      <p:sp>
        <p:nvSpPr>
          <p:cNvPr id="53" name="テキスト ボックス 52"/>
          <p:cNvSpPr txBox="1"/>
          <p:nvPr/>
        </p:nvSpPr>
        <p:spPr>
          <a:xfrm>
            <a:off x="584102" y="3075559"/>
            <a:ext cx="1262013" cy="310484"/>
          </a:xfrm>
          <a:prstGeom prst="rect">
            <a:avLst/>
          </a:prstGeom>
          <a:noFill/>
        </p:spPr>
        <p:txBody>
          <a:bodyPr wrap="square" rtlCol="0">
            <a:spAutoFit/>
          </a:bodyPr>
          <a:lstStyle/>
          <a:p>
            <a:r>
              <a:rPr lang="ja-JP" altLang="en-US" sz="1600" b="1"/>
              <a:t>起票者</a:t>
            </a:r>
          </a:p>
        </p:txBody>
      </p:sp>
      <p:sp>
        <p:nvSpPr>
          <p:cNvPr id="54" name="角丸四角形 53"/>
          <p:cNvSpPr/>
          <p:nvPr/>
        </p:nvSpPr>
        <p:spPr>
          <a:xfrm>
            <a:off x="3604181" y="4623978"/>
            <a:ext cx="1913359" cy="22340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ja-JP" altLang="en-US" sz="1200" b="1" kern="0">
                <a:solidFill>
                  <a:srgbClr val="FFFFFF"/>
                </a:solidFill>
                <a:latin typeface="メイリオ"/>
                <a:ea typeface="メイリオ"/>
                <a:cs typeface="メイリオ" pitchFamily="50" charset="-128"/>
              </a:rPr>
              <a:t>証憑書類スキャン</a:t>
            </a:r>
          </a:p>
        </p:txBody>
      </p:sp>
      <p:sp>
        <p:nvSpPr>
          <p:cNvPr id="55" name="右矢印 54"/>
          <p:cNvSpPr/>
          <p:nvPr/>
        </p:nvSpPr>
        <p:spPr>
          <a:xfrm>
            <a:off x="5684575" y="3746750"/>
            <a:ext cx="401046" cy="660304"/>
          </a:xfrm>
          <a:prstGeom prst="rightArrow">
            <a:avLst/>
          </a:prstGeom>
          <a:solidFill>
            <a:schemeClr val="bg1">
              <a:lumMod val="50000"/>
            </a:schemeClr>
          </a:solidFill>
          <a:ln w="25400" cap="flat" cmpd="sng" algn="ctr">
            <a:noFill/>
            <a:prstDash val="solid"/>
          </a:ln>
          <a:effectLst/>
        </p:spPr>
        <p:txBody>
          <a:bodyPr rtlCol="0" anchor="ctr"/>
          <a:lstStyle/>
          <a:p>
            <a:pPr algn="ctr">
              <a:defRPr/>
            </a:pPr>
            <a:endParaRPr kumimoji="0" lang="ja-JP" altLang="en-US" kern="0">
              <a:solidFill>
                <a:sysClr val="window" lastClr="FFFFFF"/>
              </a:solidFill>
              <a:latin typeface="メイリオ"/>
              <a:ea typeface="メイリオ"/>
            </a:endParaRPr>
          </a:p>
        </p:txBody>
      </p:sp>
      <p:sp>
        <p:nvSpPr>
          <p:cNvPr id="56" name="フローチャート : 書類 14"/>
          <p:cNvSpPr/>
          <p:nvPr/>
        </p:nvSpPr>
        <p:spPr>
          <a:xfrm>
            <a:off x="7194867" y="4169919"/>
            <a:ext cx="881088" cy="400890"/>
          </a:xfrm>
          <a:prstGeom prst="flowChartDocument">
            <a:avLst/>
          </a:prstGeom>
          <a:noFill/>
          <a:ln w="25400" cap="flat" cmpd="sng" algn="ctr">
            <a:solidFill>
              <a:srgbClr val="7F7F7F"/>
            </a:solidFill>
            <a:prstDash val="solid"/>
          </a:ln>
          <a:effectLst/>
        </p:spPr>
        <p:txBody>
          <a:bodyPr rtlCol="0" anchor="ctr"/>
          <a:lstStyle/>
          <a:p>
            <a:pPr algn="ctr">
              <a:defRPr/>
            </a:pPr>
            <a:r>
              <a:rPr kumimoji="0" lang="ja-JP" altLang="en-US" sz="1200" b="1" kern="0">
                <a:solidFill>
                  <a:srgbClr val="7F7F7F"/>
                </a:solidFill>
                <a:latin typeface="メイリオ"/>
                <a:ea typeface="メイリオ"/>
              </a:rPr>
              <a:t>仕訳伝票</a:t>
            </a:r>
          </a:p>
        </p:txBody>
      </p:sp>
      <p:sp>
        <p:nvSpPr>
          <p:cNvPr id="57" name="角丸四角形 56"/>
          <p:cNvSpPr/>
          <p:nvPr/>
        </p:nvSpPr>
        <p:spPr>
          <a:xfrm>
            <a:off x="1071828" y="4632373"/>
            <a:ext cx="1913359" cy="22340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ja-JP" altLang="en-US" sz="1200" b="1" kern="0">
                <a:solidFill>
                  <a:srgbClr val="FFFFFF"/>
                </a:solidFill>
                <a:latin typeface="メイリオ"/>
                <a:ea typeface="メイリオ"/>
                <a:cs typeface="メイリオ" pitchFamily="50" charset="-128"/>
              </a:rPr>
              <a:t>証憑添付</a:t>
            </a:r>
            <a:r>
              <a:rPr kumimoji="0" lang="en-US" altLang="ja-JP" sz="1200" b="1" kern="0">
                <a:solidFill>
                  <a:srgbClr val="FFFFFF"/>
                </a:solidFill>
                <a:latin typeface="メイリオ"/>
                <a:ea typeface="メイリオ"/>
                <a:cs typeface="メイリオ" pitchFamily="50" charset="-128"/>
              </a:rPr>
              <a:t>QR</a:t>
            </a:r>
            <a:r>
              <a:rPr kumimoji="0" lang="ja-JP" altLang="en-US" sz="1200" b="1" kern="0">
                <a:solidFill>
                  <a:srgbClr val="FFFFFF"/>
                </a:solidFill>
                <a:latin typeface="メイリオ"/>
                <a:ea typeface="メイリオ"/>
                <a:cs typeface="メイリオ" pitchFamily="50" charset="-128"/>
              </a:rPr>
              <a:t>台紙出力</a:t>
            </a:r>
          </a:p>
        </p:txBody>
      </p:sp>
      <p:sp>
        <p:nvSpPr>
          <p:cNvPr id="58" name="角丸四角形 57"/>
          <p:cNvSpPr/>
          <p:nvPr/>
        </p:nvSpPr>
        <p:spPr>
          <a:xfrm>
            <a:off x="6352139" y="4645030"/>
            <a:ext cx="1913359" cy="22340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ja-JP" altLang="en-US" sz="1200" b="1" kern="0">
                <a:solidFill>
                  <a:srgbClr val="FFFFFF"/>
                </a:solidFill>
                <a:latin typeface="メイリオ"/>
                <a:ea typeface="メイリオ"/>
                <a:cs typeface="メイリオ" pitchFamily="50" charset="-128"/>
              </a:rPr>
              <a:t>元帳から証憑確認</a:t>
            </a:r>
          </a:p>
        </p:txBody>
      </p:sp>
      <p:pic>
        <p:nvPicPr>
          <p:cNvPr id="59" name="Picture 3"/>
          <p:cNvPicPr>
            <a:picLocks noChangeAspect="1" noChangeArrowheads="1"/>
          </p:cNvPicPr>
          <p:nvPr/>
        </p:nvPicPr>
        <p:blipFill>
          <a:blip r:embed="rId5" cstate="print"/>
          <a:srcRect/>
          <a:stretch>
            <a:fillRect/>
          </a:stretch>
        </p:blipFill>
        <p:spPr bwMode="auto">
          <a:xfrm>
            <a:off x="7308819" y="3059360"/>
            <a:ext cx="767136" cy="932644"/>
          </a:xfrm>
          <a:prstGeom prst="rect">
            <a:avLst/>
          </a:prstGeom>
          <a:noFill/>
          <a:ln w="9525">
            <a:solidFill>
              <a:schemeClr val="bg1">
                <a:lumMod val="50000"/>
              </a:schemeClr>
            </a:solidFill>
            <a:miter lim="800000"/>
            <a:headEnd/>
            <a:tailEnd/>
          </a:ln>
        </p:spPr>
      </p:pic>
      <p:sp>
        <p:nvSpPr>
          <p:cNvPr id="60" name="Freeform 376"/>
          <p:cNvSpPr>
            <a:spLocks/>
          </p:cNvSpPr>
          <p:nvPr/>
        </p:nvSpPr>
        <p:spPr bwMode="auto">
          <a:xfrm>
            <a:off x="7767591" y="3883571"/>
            <a:ext cx="345410" cy="298504"/>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rgbClr val="7F7F7F"/>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pic>
        <p:nvPicPr>
          <p:cNvPr id="61" name="Picture 18" descr="D:\データ\DR関連\DR9080C.gif"/>
          <p:cNvPicPr>
            <a:picLocks noChangeAspect="1" noChangeArrowheads="1"/>
          </p:cNvPicPr>
          <p:nvPr/>
        </p:nvPicPr>
        <p:blipFill>
          <a:blip r:embed="rId6" cstate="print"/>
          <a:srcRect/>
          <a:stretch>
            <a:fillRect/>
          </a:stretch>
        </p:blipFill>
        <p:spPr bwMode="auto">
          <a:xfrm>
            <a:off x="4640658" y="3587265"/>
            <a:ext cx="876882" cy="701734"/>
          </a:xfrm>
          <a:prstGeom prst="rect">
            <a:avLst/>
          </a:prstGeom>
          <a:noFill/>
          <a:ln w="9525">
            <a:noFill/>
            <a:miter lim="800000"/>
            <a:headEnd/>
            <a:tailEnd/>
          </a:ln>
        </p:spPr>
      </p:pic>
      <p:grpSp>
        <p:nvGrpSpPr>
          <p:cNvPr id="62" name="グループ化 61"/>
          <p:cNvGrpSpPr/>
          <p:nvPr/>
        </p:nvGrpSpPr>
        <p:grpSpPr>
          <a:xfrm>
            <a:off x="3745397" y="3062726"/>
            <a:ext cx="992546" cy="909530"/>
            <a:chOff x="3610859" y="2930036"/>
            <a:chExt cx="1069153" cy="991757"/>
          </a:xfrm>
        </p:grpSpPr>
        <p:sp>
          <p:nvSpPr>
            <p:cNvPr id="72" name="メモ 71"/>
            <p:cNvSpPr/>
            <p:nvPr/>
          </p:nvSpPr>
          <p:spPr>
            <a:xfrm>
              <a:off x="3674910" y="3183335"/>
              <a:ext cx="630782" cy="738458"/>
            </a:xfrm>
            <a:prstGeom prst="foldedCorner">
              <a:avLst>
                <a:gd name="adj" fmla="val 30343"/>
              </a:avLst>
            </a:prstGeom>
            <a:solidFill>
              <a:srgbClr val="FFFFFF"/>
            </a:solidFill>
            <a:ln w="25400" cap="flat" cmpd="sng" algn="ctr">
              <a:solidFill>
                <a:srgbClr val="FFC000"/>
              </a:solidFill>
              <a:prstDash val="solid"/>
            </a:ln>
            <a:effectLst/>
          </p:spPr>
          <p:txBody>
            <a:bodyPr rtlCol="0" anchor="ctr"/>
            <a:lstStyle/>
            <a:p>
              <a:pPr algn="ctr">
                <a:defRPr/>
              </a:pPr>
              <a:endParaRPr lang="ja-JP" altLang="en-US" kern="0">
                <a:solidFill>
                  <a:srgbClr val="FFFFFF"/>
                </a:solidFill>
                <a:latin typeface="メイリオ"/>
                <a:ea typeface="メイリオ"/>
              </a:endParaRPr>
            </a:p>
          </p:txBody>
        </p:sp>
        <p:sp>
          <p:nvSpPr>
            <p:cNvPr id="73" name="テキスト ボックス 72"/>
            <p:cNvSpPr txBox="1"/>
            <p:nvPr/>
          </p:nvSpPr>
          <p:spPr>
            <a:xfrm>
              <a:off x="3610859" y="2930036"/>
              <a:ext cx="1069153" cy="276999"/>
            </a:xfrm>
            <a:prstGeom prst="rect">
              <a:avLst/>
            </a:prstGeom>
            <a:noFill/>
          </p:spPr>
          <p:txBody>
            <a:bodyPr wrap="square" rtlCol="0">
              <a:spAutoFit/>
            </a:bodyPr>
            <a:lstStyle/>
            <a:p>
              <a:r>
                <a:rPr lang="en-US" altLang="ja-JP" sz="1200" b="1"/>
                <a:t>QR</a:t>
              </a:r>
              <a:r>
                <a:rPr lang="ja-JP" altLang="en-US" sz="1200" b="1"/>
                <a:t>台紙</a:t>
              </a:r>
              <a:endParaRPr lang="en-US" altLang="ja-JP" sz="1200" b="1"/>
            </a:p>
          </p:txBody>
        </p:sp>
        <p:pic>
          <p:nvPicPr>
            <p:cNvPr id="74" name="Picture 56"/>
            <p:cNvPicPr preferRelativeResize="0">
              <a:picLocks noChangeAspect="1" noChangeArrowheads="1"/>
            </p:cNvPicPr>
            <p:nvPr/>
          </p:nvPicPr>
          <p:blipFill>
            <a:blip r:embed="rId7" cstate="print"/>
            <a:srcRect/>
            <a:stretch>
              <a:fillRect/>
            </a:stretch>
          </p:blipFill>
          <p:spPr bwMode="auto">
            <a:xfrm>
              <a:off x="3764264" y="3353850"/>
              <a:ext cx="452073" cy="427770"/>
            </a:xfrm>
            <a:prstGeom prst="rect">
              <a:avLst/>
            </a:prstGeom>
            <a:noFill/>
            <a:ln w="9525">
              <a:noFill/>
              <a:miter lim="800000"/>
              <a:headEnd/>
              <a:tailEnd/>
            </a:ln>
          </p:spPr>
        </p:pic>
      </p:grpSp>
      <p:pic>
        <p:nvPicPr>
          <p:cNvPr id="63" name="図 62"/>
          <p:cNvPicPr>
            <a:picLocks noChangeAspect="1"/>
          </p:cNvPicPr>
          <p:nvPr/>
        </p:nvPicPr>
        <p:blipFill>
          <a:blip r:embed="rId8" cstate="print"/>
          <a:srcRect/>
          <a:stretch>
            <a:fillRect/>
          </a:stretch>
        </p:blipFill>
        <p:spPr bwMode="auto">
          <a:xfrm>
            <a:off x="3874538" y="3740917"/>
            <a:ext cx="792878" cy="783263"/>
          </a:xfrm>
          <a:prstGeom prst="rect">
            <a:avLst/>
          </a:prstGeom>
          <a:noFill/>
          <a:ln w="9525">
            <a:noFill/>
            <a:miter lim="800000"/>
            <a:headEnd/>
            <a:tailEnd/>
          </a:ln>
        </p:spPr>
      </p:pic>
      <p:sp>
        <p:nvSpPr>
          <p:cNvPr id="64" name="テキスト ボックス 63"/>
          <p:cNvSpPr txBox="1"/>
          <p:nvPr/>
        </p:nvSpPr>
        <p:spPr>
          <a:xfrm>
            <a:off x="1009779" y="4069528"/>
            <a:ext cx="1336821" cy="550404"/>
          </a:xfrm>
          <a:prstGeom prst="rect">
            <a:avLst/>
          </a:prstGeom>
          <a:noFill/>
        </p:spPr>
        <p:txBody>
          <a:bodyPr wrap="square" rtlCol="0">
            <a:spAutoFit/>
          </a:bodyPr>
          <a:lstStyle/>
          <a:p>
            <a:r>
              <a:rPr lang="ja-JP" altLang="en-US" sz="1100" b="1"/>
              <a:t>①台紙</a:t>
            </a:r>
            <a:endParaRPr lang="en-US" altLang="ja-JP" sz="1100" b="1"/>
          </a:p>
          <a:p>
            <a:r>
              <a:rPr lang="ja-JP" altLang="en-US" sz="1100" b="1"/>
              <a:t>②証憑</a:t>
            </a:r>
            <a:endParaRPr lang="en-US" altLang="ja-JP" sz="1100" b="1"/>
          </a:p>
          <a:p>
            <a:r>
              <a:rPr lang="ja-JP" altLang="en-US" sz="1100" b="1"/>
              <a:t>　の順にまとめる</a:t>
            </a:r>
            <a:endParaRPr lang="en-US" altLang="ja-JP" sz="1100" b="1"/>
          </a:p>
        </p:txBody>
      </p:sp>
      <p:grpSp>
        <p:nvGrpSpPr>
          <p:cNvPr id="65" name="グループ化 64"/>
          <p:cNvGrpSpPr/>
          <p:nvPr/>
        </p:nvGrpSpPr>
        <p:grpSpPr>
          <a:xfrm>
            <a:off x="1983980" y="3046369"/>
            <a:ext cx="1111339" cy="1461585"/>
            <a:chOff x="3395715" y="2284919"/>
            <a:chExt cx="1197115" cy="1593721"/>
          </a:xfrm>
        </p:grpSpPr>
        <p:grpSp>
          <p:nvGrpSpPr>
            <p:cNvPr id="67" name="グループ化 66"/>
            <p:cNvGrpSpPr/>
            <p:nvPr/>
          </p:nvGrpSpPr>
          <p:grpSpPr>
            <a:xfrm>
              <a:off x="3395715" y="2284919"/>
              <a:ext cx="1069153" cy="979790"/>
              <a:chOff x="3479370" y="2941604"/>
              <a:chExt cx="1069153" cy="979790"/>
            </a:xfrm>
          </p:grpSpPr>
          <p:sp>
            <p:nvSpPr>
              <p:cNvPr id="69" name="メモ 68"/>
              <p:cNvSpPr/>
              <p:nvPr/>
            </p:nvSpPr>
            <p:spPr>
              <a:xfrm>
                <a:off x="3521504" y="3182936"/>
                <a:ext cx="630782" cy="738458"/>
              </a:xfrm>
              <a:prstGeom prst="foldedCorner">
                <a:avLst>
                  <a:gd name="adj" fmla="val 30343"/>
                </a:avLst>
              </a:prstGeom>
              <a:solidFill>
                <a:srgbClr val="FFFFFF"/>
              </a:solidFill>
              <a:ln w="25400" cap="flat" cmpd="sng" algn="ctr">
                <a:solidFill>
                  <a:srgbClr val="FFC000"/>
                </a:solidFill>
                <a:prstDash val="solid"/>
              </a:ln>
              <a:effectLst/>
            </p:spPr>
            <p:txBody>
              <a:bodyPr rtlCol="0" anchor="ctr"/>
              <a:lstStyle/>
              <a:p>
                <a:pPr algn="ctr">
                  <a:defRPr/>
                </a:pPr>
                <a:endParaRPr lang="ja-JP" altLang="en-US" kern="0">
                  <a:solidFill>
                    <a:srgbClr val="FFFFFF"/>
                  </a:solidFill>
                  <a:latin typeface="メイリオ"/>
                  <a:ea typeface="メイリオ"/>
                </a:endParaRPr>
              </a:p>
            </p:txBody>
          </p:sp>
          <p:sp>
            <p:nvSpPr>
              <p:cNvPr id="70" name="テキスト ボックス 69"/>
              <p:cNvSpPr txBox="1"/>
              <p:nvPr/>
            </p:nvSpPr>
            <p:spPr>
              <a:xfrm>
                <a:off x="3479370" y="2941604"/>
                <a:ext cx="1069153" cy="276999"/>
              </a:xfrm>
              <a:prstGeom prst="rect">
                <a:avLst/>
              </a:prstGeom>
              <a:noFill/>
            </p:spPr>
            <p:txBody>
              <a:bodyPr wrap="square" rtlCol="0">
                <a:spAutoFit/>
              </a:bodyPr>
              <a:lstStyle/>
              <a:p>
                <a:r>
                  <a:rPr lang="en-US" altLang="ja-JP" sz="1200" b="1"/>
                  <a:t>QR</a:t>
                </a:r>
                <a:r>
                  <a:rPr lang="ja-JP" altLang="en-US" sz="1200" b="1"/>
                  <a:t>台紙</a:t>
                </a:r>
                <a:endParaRPr lang="en-US" altLang="ja-JP" sz="1200" b="1"/>
              </a:p>
            </p:txBody>
          </p:sp>
          <p:pic>
            <p:nvPicPr>
              <p:cNvPr id="71" name="Picture 56"/>
              <p:cNvPicPr preferRelativeResize="0">
                <a:picLocks noChangeAspect="1" noChangeArrowheads="1"/>
              </p:cNvPicPr>
              <p:nvPr/>
            </p:nvPicPr>
            <p:blipFill>
              <a:blip r:embed="rId7" cstate="print"/>
              <a:srcRect/>
              <a:stretch>
                <a:fillRect/>
              </a:stretch>
            </p:blipFill>
            <p:spPr bwMode="auto">
              <a:xfrm>
                <a:off x="3583926" y="3290660"/>
                <a:ext cx="452073" cy="427770"/>
              </a:xfrm>
              <a:prstGeom prst="rect">
                <a:avLst/>
              </a:prstGeom>
              <a:noFill/>
              <a:ln w="9525">
                <a:noFill/>
                <a:miter lim="800000"/>
                <a:headEnd/>
                <a:tailEnd/>
              </a:ln>
            </p:spPr>
          </p:pic>
        </p:grpSp>
        <p:pic>
          <p:nvPicPr>
            <p:cNvPr id="68" name="図 67"/>
            <p:cNvPicPr>
              <a:picLocks noChangeAspect="1"/>
            </p:cNvPicPr>
            <p:nvPr/>
          </p:nvPicPr>
          <p:blipFill>
            <a:blip r:embed="rId8" cstate="print"/>
            <a:srcRect/>
            <a:stretch>
              <a:fillRect/>
            </a:stretch>
          </p:blipFill>
          <p:spPr bwMode="auto">
            <a:xfrm>
              <a:off x="3738755" y="3024565"/>
              <a:ext cx="854075" cy="854075"/>
            </a:xfrm>
            <a:prstGeom prst="rect">
              <a:avLst/>
            </a:prstGeom>
            <a:noFill/>
            <a:ln w="9525">
              <a:noFill/>
              <a:miter lim="800000"/>
              <a:headEnd/>
              <a:tailEnd/>
            </a:ln>
          </p:spPr>
        </p:pic>
      </p:grpSp>
      <p:sp>
        <p:nvSpPr>
          <p:cNvPr id="66" name="テキスト プレースホルダー 1"/>
          <p:cNvSpPr txBox="1">
            <a:spLocks/>
          </p:cNvSpPr>
          <p:nvPr/>
        </p:nvSpPr>
        <p:spPr>
          <a:xfrm>
            <a:off x="1790284" y="4833236"/>
            <a:ext cx="5983598" cy="256149"/>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kumimoji="1"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en-US" altLang="ja-JP" sz="900" dirty="0"/>
              <a:t>QR</a:t>
            </a:r>
            <a:r>
              <a:rPr lang="ja-JP" altLang="en-US" sz="900" dirty="0"/>
              <a:t>台紙を出力せず、画面からまとめて取込できる専用画面もございます</a:t>
            </a:r>
          </a:p>
        </p:txBody>
      </p:sp>
      <p:pic>
        <p:nvPicPr>
          <p:cNvPr id="81" name="図 8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21532" y="3506801"/>
            <a:ext cx="511147" cy="501317"/>
          </a:xfrm>
          <a:prstGeom prst="rect">
            <a:avLst/>
          </a:prstGeom>
        </p:spPr>
      </p:pic>
    </p:spTree>
    <p:extLst>
      <p:ext uri="{BB962C8B-B14F-4D97-AF65-F5344CB8AC3E}">
        <p14:creationId xmlns:p14="http://schemas.microsoft.com/office/powerpoint/2010/main" val="493294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23</a:t>
            </a:fld>
            <a:endParaRPr lang="ja-JP" altLang="en-US"/>
          </a:p>
        </p:txBody>
      </p:sp>
      <p:sp>
        <p:nvSpPr>
          <p:cNvPr id="7" name="タイトル 6"/>
          <p:cNvSpPr>
            <a:spLocks noGrp="1"/>
          </p:cNvSpPr>
          <p:nvPr>
            <p:ph type="title"/>
          </p:nvPr>
        </p:nvSpPr>
        <p:spPr/>
        <p:txBody>
          <a:bodyPr/>
          <a:lstStyle/>
          <a:p>
            <a:r>
              <a:rPr lang="en-US" altLang="ja-JP" dirty="0"/>
              <a:t>No.13</a:t>
            </a:r>
            <a:br>
              <a:rPr lang="en-US" altLang="ja-JP" sz="1800" dirty="0"/>
            </a:br>
            <a:r>
              <a:rPr lang="ja-JP" altLang="en-US" sz="1800" dirty="0"/>
              <a:t>共通</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伝票やマスタの登録時エラーについて原因が明確に表示される</a:t>
            </a: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endParaRPr kumimoji="0" lang="en-US" altLang="ja-JP" sz="1400" b="1"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登録時エラーは原因が記載されたアラームが表示されます</a:t>
            </a: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また必須項目の入力漏れは項目が赤く表示されます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pic>
        <p:nvPicPr>
          <p:cNvPr id="12" name="Picture 3"/>
          <p:cNvPicPr>
            <a:picLocks noChangeAspect="1" noChangeArrowheads="1"/>
          </p:cNvPicPr>
          <p:nvPr/>
        </p:nvPicPr>
        <p:blipFill rotWithShape="1">
          <a:blip r:embed="rId3" cstate="print"/>
          <a:srcRect b="3125"/>
          <a:stretch/>
        </p:blipFill>
        <p:spPr bwMode="auto">
          <a:xfrm>
            <a:off x="215516" y="2715766"/>
            <a:ext cx="5256433" cy="2232248"/>
          </a:xfrm>
          <a:prstGeom prst="rect">
            <a:avLst/>
          </a:prstGeom>
          <a:noFill/>
          <a:ln w="9525">
            <a:solidFill>
              <a:schemeClr val="bg1">
                <a:lumMod val="75000"/>
              </a:schemeClr>
            </a:solidFill>
            <a:miter lim="800000"/>
            <a:headEnd/>
            <a:tailEnd/>
          </a:ln>
        </p:spPr>
      </p:pic>
      <p:sp>
        <p:nvSpPr>
          <p:cNvPr id="13" name="角丸四角形 12"/>
          <p:cNvSpPr/>
          <p:nvPr/>
        </p:nvSpPr>
        <p:spPr>
          <a:xfrm>
            <a:off x="1943708" y="3003798"/>
            <a:ext cx="2088232" cy="1116124"/>
          </a:xfrm>
          <a:prstGeom prst="roundRect">
            <a:avLst/>
          </a:prstGeom>
          <a:noFill/>
          <a:ln w="25400" cap="flat" cmpd="sng" algn="ctr">
            <a:solidFill>
              <a:srgbClr val="EE846D"/>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cxnSp>
        <p:nvCxnSpPr>
          <p:cNvPr id="14" name="直線コネクタ 13"/>
          <p:cNvCxnSpPr>
            <a:stCxn id="16" idx="1"/>
            <a:endCxn id="13" idx="3"/>
          </p:cNvCxnSpPr>
          <p:nvPr/>
        </p:nvCxnSpPr>
        <p:spPr>
          <a:xfrm flipH="1" flipV="1">
            <a:off x="4031940" y="3561860"/>
            <a:ext cx="1800200" cy="107885"/>
          </a:xfrm>
          <a:prstGeom prst="line">
            <a:avLst/>
          </a:prstGeom>
          <a:noFill/>
          <a:ln w="28575" cap="flat" cmpd="sng" algn="ctr">
            <a:solidFill>
              <a:srgbClr val="EE846D"/>
            </a:solidFill>
            <a:prstDash val="sysDash"/>
          </a:ln>
          <a:effectLst/>
        </p:spPr>
      </p:cxnSp>
      <p:sp>
        <p:nvSpPr>
          <p:cNvPr id="15" name="角丸四角形 14"/>
          <p:cNvSpPr/>
          <p:nvPr/>
        </p:nvSpPr>
        <p:spPr>
          <a:xfrm>
            <a:off x="1194372" y="2518905"/>
            <a:ext cx="3298720" cy="288032"/>
          </a:xfrm>
          <a:prstGeom prst="roundRect">
            <a:avLst/>
          </a:prstGeom>
          <a:solidFill>
            <a:srgbClr val="EE846D"/>
          </a:solidFill>
          <a:ln w="25400" cap="flat" cmpd="sng" algn="ctr">
            <a:solidFill>
              <a:srgbClr val="EE846D">
                <a:shade val="50000"/>
              </a:srgbClr>
            </a:solidFill>
            <a:prstDash val="solid"/>
          </a:ln>
          <a:effectLst/>
        </p:spPr>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伝票入力時の登録エラー画面イメージ</a:t>
            </a:r>
            <a:endParaRPr kumimoji="0" lang="ja-JP" altLang="ja-JP"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endParaRPr>
          </a:p>
        </p:txBody>
      </p:sp>
      <p:pic>
        <p:nvPicPr>
          <p:cNvPr id="16" name="Picture 2"/>
          <p:cNvPicPr>
            <a:picLocks noChangeAspect="1" noChangeArrowheads="1"/>
          </p:cNvPicPr>
          <p:nvPr/>
        </p:nvPicPr>
        <p:blipFill>
          <a:blip r:embed="rId4" cstate="print"/>
          <a:srcRect/>
          <a:stretch>
            <a:fillRect/>
          </a:stretch>
        </p:blipFill>
        <p:spPr bwMode="auto">
          <a:xfrm>
            <a:off x="5832140" y="2931790"/>
            <a:ext cx="2951820" cy="1475910"/>
          </a:xfrm>
          <a:prstGeom prst="rect">
            <a:avLst/>
          </a:prstGeom>
          <a:noFill/>
          <a:ln w="9525">
            <a:noFill/>
            <a:miter lim="800000"/>
            <a:headEnd/>
            <a:tailEnd/>
          </a:ln>
        </p:spPr>
      </p:pic>
      <p:pic>
        <p:nvPicPr>
          <p:cNvPr id="17" name="Picture 2"/>
          <p:cNvPicPr>
            <a:picLocks noChangeAspect="1" noChangeArrowheads="1"/>
          </p:cNvPicPr>
          <p:nvPr/>
        </p:nvPicPr>
        <p:blipFill>
          <a:blip r:embed="rId4" cstate="print"/>
          <a:srcRect/>
          <a:stretch>
            <a:fillRect/>
          </a:stretch>
        </p:blipFill>
        <p:spPr bwMode="auto">
          <a:xfrm>
            <a:off x="2015716" y="3075806"/>
            <a:ext cx="1960476" cy="980238"/>
          </a:xfrm>
          <a:prstGeom prst="rect">
            <a:avLst/>
          </a:prstGeom>
          <a:noFill/>
          <a:ln w="9525">
            <a:noFill/>
            <a:miter lim="800000"/>
            <a:headEnd/>
            <a:tailEnd/>
          </a:ln>
        </p:spPr>
      </p:pic>
    </p:spTree>
    <p:extLst>
      <p:ext uri="{BB962C8B-B14F-4D97-AF65-F5344CB8AC3E}">
        <p14:creationId xmlns:p14="http://schemas.microsoft.com/office/powerpoint/2010/main" val="437596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24</a:t>
            </a:fld>
            <a:endParaRPr lang="ja-JP" altLang="en-US"/>
          </a:p>
        </p:txBody>
      </p:sp>
      <p:sp>
        <p:nvSpPr>
          <p:cNvPr id="7" name="タイトル 6"/>
          <p:cNvSpPr>
            <a:spLocks noGrp="1"/>
          </p:cNvSpPr>
          <p:nvPr>
            <p:ph type="title"/>
          </p:nvPr>
        </p:nvSpPr>
        <p:spPr/>
        <p:txBody>
          <a:bodyPr/>
          <a:lstStyle/>
          <a:p>
            <a:r>
              <a:rPr lang="en-US" altLang="ja-JP" dirty="0"/>
              <a:t>No.14</a:t>
            </a:r>
            <a:br>
              <a:rPr lang="en-US" altLang="ja-JP" sz="1800" dirty="0"/>
            </a:br>
            <a:r>
              <a:rPr lang="ja-JP" altLang="en-US" sz="1800" dirty="0"/>
              <a:t>共通</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en-US" altLang="ja-JP" sz="1400" kern="0">
                <a:solidFill>
                  <a:sysClr val="windowText" lastClr="000000">
                    <a:lumMod val="75000"/>
                    <a:lumOff val="25000"/>
                  </a:sysClr>
                </a:solidFill>
                <a:latin typeface="メイリオ" pitchFamily="50" charset="-128"/>
                <a:ea typeface="メイリオ" pitchFamily="50" charset="-128"/>
              </a:rPr>
              <a:t>API</a:t>
            </a:r>
            <a:r>
              <a:rPr kumimoji="0" lang="ja-JP" altLang="en-US" sz="1400" kern="0">
                <a:solidFill>
                  <a:sysClr val="windowText" lastClr="000000">
                    <a:lumMod val="75000"/>
                    <a:lumOff val="25000"/>
                  </a:sysClr>
                </a:solidFill>
                <a:latin typeface="メイリオ" pitchFamily="50" charset="-128"/>
                <a:ea typeface="メイリオ" pitchFamily="50" charset="-128"/>
              </a:rPr>
              <a:t>や</a:t>
            </a:r>
            <a:r>
              <a:rPr kumimoji="0" lang="en-US" altLang="ja-JP" sz="1400" kern="0">
                <a:solidFill>
                  <a:sysClr val="windowText" lastClr="000000">
                    <a:lumMod val="75000"/>
                    <a:lumOff val="25000"/>
                  </a:sysClr>
                </a:solidFill>
                <a:latin typeface="メイリオ" pitchFamily="50" charset="-128"/>
                <a:ea typeface="メイリオ" pitchFamily="50" charset="-128"/>
              </a:rPr>
              <a:t>DB</a:t>
            </a:r>
            <a:r>
              <a:rPr kumimoji="0" lang="ja-JP" altLang="en-US" sz="1400" kern="0">
                <a:solidFill>
                  <a:sysClr val="windowText" lastClr="000000">
                    <a:lumMod val="75000"/>
                    <a:lumOff val="25000"/>
                  </a:sysClr>
                </a:solidFill>
                <a:latin typeface="メイリオ" pitchFamily="50" charset="-128"/>
                <a:ea typeface="メイリオ" pitchFamily="50" charset="-128"/>
              </a:rPr>
              <a:t>が公開されていて、自社担当者が自由にデータを抽出・更新できる</a:t>
            </a: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endParaRPr kumimoji="0" lang="en-US" altLang="ja-JP" sz="1400" b="1"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en-US" altLang="ja-JP" sz="1400" kern="0" dirty="0">
                <a:solidFill>
                  <a:sysClr val="windowText" lastClr="000000">
                    <a:lumMod val="75000"/>
                    <a:lumOff val="25000"/>
                  </a:sysClr>
                </a:solidFill>
                <a:latin typeface="メイリオ" pitchFamily="50" charset="-128"/>
                <a:ea typeface="メイリオ" pitchFamily="50" charset="-128"/>
              </a:rPr>
              <a:t>SuperStream</a:t>
            </a:r>
            <a:r>
              <a:rPr kumimoji="0" lang="ja-JP" altLang="en-US" sz="1400" kern="0" dirty="0">
                <a:solidFill>
                  <a:sysClr val="windowText" lastClr="000000">
                    <a:lumMod val="75000"/>
                    <a:lumOff val="25000"/>
                  </a:sysClr>
                </a:solidFill>
                <a:latin typeface="メイリオ" pitchFamily="50" charset="-128"/>
                <a:ea typeface="メイリオ" pitchFamily="50" charset="-128"/>
              </a:rPr>
              <a:t>は</a:t>
            </a:r>
            <a:r>
              <a:rPr kumimoji="0" lang="en-US" altLang="ja-JP" sz="1400" kern="0" dirty="0">
                <a:solidFill>
                  <a:sysClr val="windowText" lastClr="000000">
                    <a:lumMod val="75000"/>
                    <a:lumOff val="25000"/>
                  </a:sysClr>
                </a:solidFill>
                <a:latin typeface="メイリオ" pitchFamily="50" charset="-128"/>
                <a:ea typeface="メイリオ" pitchFamily="50" charset="-128"/>
              </a:rPr>
              <a:t>DB</a:t>
            </a:r>
            <a:r>
              <a:rPr kumimoji="0" lang="ja-JP" altLang="en-US" sz="1400" kern="0" dirty="0">
                <a:solidFill>
                  <a:sysClr val="windowText" lastClr="000000">
                    <a:lumMod val="75000"/>
                    <a:lumOff val="25000"/>
                  </a:sysClr>
                </a:solidFill>
                <a:latin typeface="メイリオ" pitchFamily="50" charset="-128"/>
                <a:ea typeface="メイリオ" pitchFamily="50" charset="-128"/>
              </a:rPr>
              <a:t>を公開しており貴社内で自由にデータの抽出・更新が可能です</a:t>
            </a: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標準機能のバッチ実行ツールを利用することで汎用的にデータの入出力を行えます</a:t>
            </a:r>
          </a:p>
        </p:txBody>
      </p:sp>
      <p:sp>
        <p:nvSpPr>
          <p:cNvPr id="18" name="角丸四角形 17"/>
          <p:cNvSpPr/>
          <p:nvPr/>
        </p:nvSpPr>
        <p:spPr>
          <a:xfrm flipH="1">
            <a:off x="6444208" y="3306492"/>
            <a:ext cx="1764196" cy="441920"/>
          </a:xfrm>
          <a:prstGeom prst="roundRect">
            <a:avLst/>
          </a:prstGeom>
          <a:solidFill>
            <a:srgbClr val="9BC954"/>
          </a:solidFill>
          <a:ln w="25400" cap="flat" cmpd="sng" algn="ctr">
            <a:solidFill>
              <a:srgbClr val="9BC954">
                <a:shade val="50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販売管理システム</a:t>
            </a:r>
            <a:endParaRPr kumimoji="1" lang="ja-JP" altLang="en-US" sz="14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endParaRPr>
          </a:p>
        </p:txBody>
      </p:sp>
      <p:sp>
        <p:nvSpPr>
          <p:cNvPr id="19" name="線吹き出し 1 (枠付き) 18"/>
          <p:cNvSpPr/>
          <p:nvPr/>
        </p:nvSpPr>
        <p:spPr>
          <a:xfrm>
            <a:off x="4868268" y="4000936"/>
            <a:ext cx="4032448" cy="731054"/>
          </a:xfrm>
          <a:prstGeom prst="borderCallout1">
            <a:avLst>
              <a:gd name="adj1" fmla="val 15834"/>
              <a:gd name="adj2" fmla="val -4465"/>
              <a:gd name="adj3" fmla="val -33576"/>
              <a:gd name="adj4" fmla="val -10374"/>
            </a:avLst>
          </a:prstGeom>
          <a:solidFill>
            <a:srgbClr val="F5AC48"/>
          </a:solidFill>
          <a:ln w="25400" cap="flat" cmpd="sng" algn="ctr">
            <a:solidFill>
              <a:srgbClr val="F5AC48">
                <a:shade val="50000"/>
              </a:srgbClr>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5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SuperStream</a:t>
            </a:r>
            <a:r>
              <a:rPr kumimoji="0" lang="ja-JP" altLang="en-US" sz="15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は、データベース</a:t>
            </a:r>
            <a:endParaRPr kumimoji="0" lang="en-US" altLang="ja-JP" sz="15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レイアウトを公開しておりますので、</a:t>
            </a:r>
            <a:endParaRPr kumimoji="0" lang="en-US" altLang="ja-JP" sz="15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他システムで参照及びデータ取得が可能です</a:t>
            </a:r>
          </a:p>
        </p:txBody>
      </p:sp>
      <p:sp>
        <p:nvSpPr>
          <p:cNvPr id="20" name="角丸四角形 19"/>
          <p:cNvSpPr/>
          <p:nvPr/>
        </p:nvSpPr>
        <p:spPr>
          <a:xfrm flipH="1">
            <a:off x="683568" y="3327834"/>
            <a:ext cx="1836204" cy="441920"/>
          </a:xfrm>
          <a:prstGeom prst="roundRect">
            <a:avLst/>
          </a:prstGeom>
          <a:solidFill>
            <a:srgbClr val="54C2F0"/>
          </a:solidFill>
          <a:ln w="25400" cap="flat" cmpd="sng" algn="ctr">
            <a:solidFill>
              <a:srgbClr val="54C2F0">
                <a:shade val="50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SuperStreamNX</a:t>
            </a:r>
          </a:p>
        </p:txBody>
      </p:sp>
      <p:cxnSp>
        <p:nvCxnSpPr>
          <p:cNvPr id="21" name="直線矢印コネクタ 20"/>
          <p:cNvCxnSpPr/>
          <p:nvPr/>
        </p:nvCxnSpPr>
        <p:spPr>
          <a:xfrm>
            <a:off x="2735796" y="3543858"/>
            <a:ext cx="900100" cy="1537"/>
          </a:xfrm>
          <a:prstGeom prst="straightConnector1">
            <a:avLst/>
          </a:prstGeom>
          <a:noFill/>
          <a:ln w="38100" cap="flat" cmpd="sng" algn="ctr">
            <a:solidFill>
              <a:sysClr val="window" lastClr="FFFFFF">
                <a:lumMod val="50000"/>
              </a:sysClr>
            </a:solidFill>
            <a:prstDash val="solid"/>
            <a:tailEnd type="arrow"/>
          </a:ln>
          <a:effectLst/>
        </p:spPr>
      </p:cxnSp>
      <p:sp>
        <p:nvSpPr>
          <p:cNvPr id="22" name="角丸四角形 21"/>
          <p:cNvSpPr/>
          <p:nvPr/>
        </p:nvSpPr>
        <p:spPr>
          <a:xfrm>
            <a:off x="575556" y="4171463"/>
            <a:ext cx="2808312" cy="576064"/>
          </a:xfrm>
          <a:prstGeom prst="roundRect">
            <a:avLst/>
          </a:prstGeom>
          <a:solidFill>
            <a:sysClr val="window" lastClr="FFFFFF"/>
          </a:solidFill>
          <a:ln w="25400" cap="flat" cmpd="sng" algn="ctr">
            <a:solidFill>
              <a:srgbClr val="54C2F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メイリオ" pitchFamily="50" charset="-128"/>
              </a:rPr>
              <a:t>※Connect</a:t>
            </a:r>
            <a:r>
              <a:rPr kumimoji="0" lang="ja-JP" altLang="en-US" sz="12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メイリオ" pitchFamily="50" charset="-128"/>
              </a:rPr>
              <a:t>を活用して、他システム</a:t>
            </a:r>
            <a:endParaRPr kumimoji="0" lang="en-US" altLang="ja-JP" sz="12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メイリオ" pitchFamily="50" charset="-128"/>
              </a:rPr>
              <a:t>　のレイアウトに合わせてデータを</a:t>
            </a:r>
            <a:endParaRPr kumimoji="0" lang="en-US" altLang="ja-JP" sz="12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メイリオ" pitchFamily="50" charset="-128"/>
              </a:rPr>
              <a:t>　出力することも可能です</a:t>
            </a:r>
            <a:endParaRPr kumimoji="1" lang="ja-JP" altLang="en-US" sz="12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メイリオ" pitchFamily="50" charset="-128"/>
            </a:endParaRPr>
          </a:p>
        </p:txBody>
      </p:sp>
      <p:sp>
        <p:nvSpPr>
          <p:cNvPr id="23" name="Freeform 364"/>
          <p:cNvSpPr>
            <a:spLocks noEditPoints="1"/>
          </p:cNvSpPr>
          <p:nvPr/>
        </p:nvSpPr>
        <p:spPr bwMode="auto">
          <a:xfrm>
            <a:off x="1151620" y="2535746"/>
            <a:ext cx="792088" cy="684076"/>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24" name="Freeform 364"/>
          <p:cNvSpPr>
            <a:spLocks noEditPoints="1"/>
          </p:cNvSpPr>
          <p:nvPr/>
        </p:nvSpPr>
        <p:spPr bwMode="auto">
          <a:xfrm>
            <a:off x="6804248" y="2535746"/>
            <a:ext cx="792088" cy="684076"/>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9BC95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grpSp>
        <p:nvGrpSpPr>
          <p:cNvPr id="25" name="グループ化 238"/>
          <p:cNvGrpSpPr/>
          <p:nvPr/>
        </p:nvGrpSpPr>
        <p:grpSpPr>
          <a:xfrm>
            <a:off x="3995936" y="2931790"/>
            <a:ext cx="684076" cy="684076"/>
            <a:chOff x="2182416" y="682625"/>
            <a:chExt cx="381000" cy="381000"/>
          </a:xfrm>
          <a:solidFill>
            <a:srgbClr val="EE846D"/>
          </a:solidFill>
        </p:grpSpPr>
        <p:sp>
          <p:nvSpPr>
            <p:cNvPr id="26" name="Freeform 147"/>
            <p:cNvSpPr>
              <a:spLocks/>
            </p:cNvSpPr>
            <p:nvPr/>
          </p:nvSpPr>
          <p:spPr bwMode="auto">
            <a:xfrm>
              <a:off x="2277666" y="682625"/>
              <a:ext cx="190500" cy="254000"/>
            </a:xfrm>
            <a:custGeom>
              <a:avLst/>
              <a:gdLst/>
              <a:ahLst/>
              <a:cxnLst>
                <a:cxn ang="0">
                  <a:pos x="120" y="80"/>
                </a:cxn>
                <a:cxn ang="0">
                  <a:pos x="120" y="80"/>
                </a:cxn>
                <a:cxn ang="0">
                  <a:pos x="118" y="96"/>
                </a:cxn>
                <a:cxn ang="0">
                  <a:pos x="116" y="112"/>
                </a:cxn>
                <a:cxn ang="0">
                  <a:pos x="110" y="124"/>
                </a:cxn>
                <a:cxn ang="0">
                  <a:pos x="102" y="136"/>
                </a:cxn>
                <a:cxn ang="0">
                  <a:pos x="94" y="146"/>
                </a:cxn>
                <a:cxn ang="0">
                  <a:pos x="84" y="154"/>
                </a:cxn>
                <a:cxn ang="0">
                  <a:pos x="72" y="158"/>
                </a:cxn>
                <a:cxn ang="0">
                  <a:pos x="60" y="160"/>
                </a:cxn>
                <a:cxn ang="0">
                  <a:pos x="60" y="160"/>
                </a:cxn>
                <a:cxn ang="0">
                  <a:pos x="48" y="158"/>
                </a:cxn>
                <a:cxn ang="0">
                  <a:pos x="36" y="154"/>
                </a:cxn>
                <a:cxn ang="0">
                  <a:pos x="26" y="146"/>
                </a:cxn>
                <a:cxn ang="0">
                  <a:pos x="18" y="136"/>
                </a:cxn>
                <a:cxn ang="0">
                  <a:pos x="10" y="124"/>
                </a:cxn>
                <a:cxn ang="0">
                  <a:pos x="4" y="112"/>
                </a:cxn>
                <a:cxn ang="0">
                  <a:pos x="2" y="96"/>
                </a:cxn>
                <a:cxn ang="0">
                  <a:pos x="0" y="80"/>
                </a:cxn>
                <a:cxn ang="0">
                  <a:pos x="0" y="80"/>
                </a:cxn>
                <a:cxn ang="0">
                  <a:pos x="2" y="64"/>
                </a:cxn>
                <a:cxn ang="0">
                  <a:pos x="4" y="48"/>
                </a:cxn>
                <a:cxn ang="0">
                  <a:pos x="10" y="36"/>
                </a:cxn>
                <a:cxn ang="0">
                  <a:pos x="18" y="24"/>
                </a:cxn>
                <a:cxn ang="0">
                  <a:pos x="26" y="14"/>
                </a:cxn>
                <a:cxn ang="0">
                  <a:pos x="36" y="6"/>
                </a:cxn>
                <a:cxn ang="0">
                  <a:pos x="48" y="2"/>
                </a:cxn>
                <a:cxn ang="0">
                  <a:pos x="60" y="0"/>
                </a:cxn>
                <a:cxn ang="0">
                  <a:pos x="60" y="0"/>
                </a:cxn>
                <a:cxn ang="0">
                  <a:pos x="72" y="2"/>
                </a:cxn>
                <a:cxn ang="0">
                  <a:pos x="84" y="6"/>
                </a:cxn>
                <a:cxn ang="0">
                  <a:pos x="94" y="14"/>
                </a:cxn>
                <a:cxn ang="0">
                  <a:pos x="102" y="24"/>
                </a:cxn>
                <a:cxn ang="0">
                  <a:pos x="110" y="36"/>
                </a:cxn>
                <a:cxn ang="0">
                  <a:pos x="116" y="48"/>
                </a:cxn>
                <a:cxn ang="0">
                  <a:pos x="118" y="64"/>
                </a:cxn>
                <a:cxn ang="0">
                  <a:pos x="120" y="80"/>
                </a:cxn>
              </a:cxnLst>
              <a:rect l="0" t="0" r="r" b="b"/>
              <a:pathLst>
                <a:path w="120" h="160">
                  <a:moveTo>
                    <a:pt x="120" y="80"/>
                  </a:moveTo>
                  <a:lnTo>
                    <a:pt x="120" y="80"/>
                  </a:lnTo>
                  <a:lnTo>
                    <a:pt x="118" y="96"/>
                  </a:lnTo>
                  <a:lnTo>
                    <a:pt x="116" y="112"/>
                  </a:lnTo>
                  <a:lnTo>
                    <a:pt x="110" y="124"/>
                  </a:lnTo>
                  <a:lnTo>
                    <a:pt x="102" y="136"/>
                  </a:lnTo>
                  <a:lnTo>
                    <a:pt x="94" y="146"/>
                  </a:lnTo>
                  <a:lnTo>
                    <a:pt x="84" y="154"/>
                  </a:lnTo>
                  <a:lnTo>
                    <a:pt x="72" y="158"/>
                  </a:lnTo>
                  <a:lnTo>
                    <a:pt x="60" y="160"/>
                  </a:lnTo>
                  <a:lnTo>
                    <a:pt x="60" y="160"/>
                  </a:lnTo>
                  <a:lnTo>
                    <a:pt x="48" y="158"/>
                  </a:lnTo>
                  <a:lnTo>
                    <a:pt x="36" y="154"/>
                  </a:lnTo>
                  <a:lnTo>
                    <a:pt x="26" y="146"/>
                  </a:lnTo>
                  <a:lnTo>
                    <a:pt x="18" y="136"/>
                  </a:lnTo>
                  <a:lnTo>
                    <a:pt x="10" y="124"/>
                  </a:lnTo>
                  <a:lnTo>
                    <a:pt x="4" y="112"/>
                  </a:lnTo>
                  <a:lnTo>
                    <a:pt x="2" y="96"/>
                  </a:lnTo>
                  <a:lnTo>
                    <a:pt x="0" y="80"/>
                  </a:lnTo>
                  <a:lnTo>
                    <a:pt x="0" y="80"/>
                  </a:lnTo>
                  <a:lnTo>
                    <a:pt x="2" y="64"/>
                  </a:lnTo>
                  <a:lnTo>
                    <a:pt x="4" y="48"/>
                  </a:lnTo>
                  <a:lnTo>
                    <a:pt x="10" y="36"/>
                  </a:lnTo>
                  <a:lnTo>
                    <a:pt x="18" y="24"/>
                  </a:lnTo>
                  <a:lnTo>
                    <a:pt x="26" y="14"/>
                  </a:lnTo>
                  <a:lnTo>
                    <a:pt x="36" y="6"/>
                  </a:lnTo>
                  <a:lnTo>
                    <a:pt x="48" y="2"/>
                  </a:lnTo>
                  <a:lnTo>
                    <a:pt x="60" y="0"/>
                  </a:lnTo>
                  <a:lnTo>
                    <a:pt x="60" y="0"/>
                  </a:lnTo>
                  <a:lnTo>
                    <a:pt x="72" y="2"/>
                  </a:lnTo>
                  <a:lnTo>
                    <a:pt x="84" y="6"/>
                  </a:lnTo>
                  <a:lnTo>
                    <a:pt x="94" y="14"/>
                  </a:lnTo>
                  <a:lnTo>
                    <a:pt x="102" y="24"/>
                  </a:lnTo>
                  <a:lnTo>
                    <a:pt x="110" y="36"/>
                  </a:lnTo>
                  <a:lnTo>
                    <a:pt x="116" y="48"/>
                  </a:lnTo>
                  <a:lnTo>
                    <a:pt x="118" y="64"/>
                  </a:lnTo>
                  <a:lnTo>
                    <a:pt x="120"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7" name="Freeform 148"/>
            <p:cNvSpPr>
              <a:spLocks/>
            </p:cNvSpPr>
            <p:nvPr/>
          </p:nvSpPr>
          <p:spPr bwMode="auto">
            <a:xfrm>
              <a:off x="2277666" y="682625"/>
              <a:ext cx="190500" cy="254000"/>
            </a:xfrm>
            <a:custGeom>
              <a:avLst/>
              <a:gdLst/>
              <a:ahLst/>
              <a:cxnLst>
                <a:cxn ang="0">
                  <a:pos x="120" y="80"/>
                </a:cxn>
                <a:cxn ang="0">
                  <a:pos x="120" y="80"/>
                </a:cxn>
                <a:cxn ang="0">
                  <a:pos x="118" y="96"/>
                </a:cxn>
                <a:cxn ang="0">
                  <a:pos x="116" y="112"/>
                </a:cxn>
                <a:cxn ang="0">
                  <a:pos x="110" y="124"/>
                </a:cxn>
                <a:cxn ang="0">
                  <a:pos x="102" y="136"/>
                </a:cxn>
                <a:cxn ang="0">
                  <a:pos x="94" y="146"/>
                </a:cxn>
                <a:cxn ang="0">
                  <a:pos x="84" y="154"/>
                </a:cxn>
                <a:cxn ang="0">
                  <a:pos x="72" y="158"/>
                </a:cxn>
                <a:cxn ang="0">
                  <a:pos x="60" y="160"/>
                </a:cxn>
                <a:cxn ang="0">
                  <a:pos x="60" y="160"/>
                </a:cxn>
                <a:cxn ang="0">
                  <a:pos x="48" y="158"/>
                </a:cxn>
                <a:cxn ang="0">
                  <a:pos x="36" y="154"/>
                </a:cxn>
                <a:cxn ang="0">
                  <a:pos x="26" y="146"/>
                </a:cxn>
                <a:cxn ang="0">
                  <a:pos x="18" y="136"/>
                </a:cxn>
                <a:cxn ang="0">
                  <a:pos x="10" y="124"/>
                </a:cxn>
                <a:cxn ang="0">
                  <a:pos x="4" y="112"/>
                </a:cxn>
                <a:cxn ang="0">
                  <a:pos x="2" y="96"/>
                </a:cxn>
                <a:cxn ang="0">
                  <a:pos x="0" y="80"/>
                </a:cxn>
                <a:cxn ang="0">
                  <a:pos x="0" y="80"/>
                </a:cxn>
                <a:cxn ang="0">
                  <a:pos x="2" y="64"/>
                </a:cxn>
                <a:cxn ang="0">
                  <a:pos x="4" y="48"/>
                </a:cxn>
                <a:cxn ang="0">
                  <a:pos x="10" y="36"/>
                </a:cxn>
                <a:cxn ang="0">
                  <a:pos x="18" y="24"/>
                </a:cxn>
                <a:cxn ang="0">
                  <a:pos x="26" y="14"/>
                </a:cxn>
                <a:cxn ang="0">
                  <a:pos x="36" y="6"/>
                </a:cxn>
                <a:cxn ang="0">
                  <a:pos x="48" y="2"/>
                </a:cxn>
                <a:cxn ang="0">
                  <a:pos x="60" y="0"/>
                </a:cxn>
                <a:cxn ang="0">
                  <a:pos x="60" y="0"/>
                </a:cxn>
                <a:cxn ang="0">
                  <a:pos x="72" y="2"/>
                </a:cxn>
                <a:cxn ang="0">
                  <a:pos x="84" y="6"/>
                </a:cxn>
                <a:cxn ang="0">
                  <a:pos x="94" y="14"/>
                </a:cxn>
                <a:cxn ang="0">
                  <a:pos x="102" y="24"/>
                </a:cxn>
                <a:cxn ang="0">
                  <a:pos x="110" y="36"/>
                </a:cxn>
                <a:cxn ang="0">
                  <a:pos x="116" y="48"/>
                </a:cxn>
                <a:cxn ang="0">
                  <a:pos x="118" y="64"/>
                </a:cxn>
                <a:cxn ang="0">
                  <a:pos x="120" y="80"/>
                </a:cxn>
              </a:cxnLst>
              <a:rect l="0" t="0" r="r" b="b"/>
              <a:pathLst>
                <a:path w="120" h="160">
                  <a:moveTo>
                    <a:pt x="120" y="80"/>
                  </a:moveTo>
                  <a:lnTo>
                    <a:pt x="120" y="80"/>
                  </a:lnTo>
                  <a:lnTo>
                    <a:pt x="118" y="96"/>
                  </a:lnTo>
                  <a:lnTo>
                    <a:pt x="116" y="112"/>
                  </a:lnTo>
                  <a:lnTo>
                    <a:pt x="110" y="124"/>
                  </a:lnTo>
                  <a:lnTo>
                    <a:pt x="102" y="136"/>
                  </a:lnTo>
                  <a:lnTo>
                    <a:pt x="94" y="146"/>
                  </a:lnTo>
                  <a:lnTo>
                    <a:pt x="84" y="154"/>
                  </a:lnTo>
                  <a:lnTo>
                    <a:pt x="72" y="158"/>
                  </a:lnTo>
                  <a:lnTo>
                    <a:pt x="60" y="160"/>
                  </a:lnTo>
                  <a:lnTo>
                    <a:pt x="60" y="160"/>
                  </a:lnTo>
                  <a:lnTo>
                    <a:pt x="48" y="158"/>
                  </a:lnTo>
                  <a:lnTo>
                    <a:pt x="36" y="154"/>
                  </a:lnTo>
                  <a:lnTo>
                    <a:pt x="26" y="146"/>
                  </a:lnTo>
                  <a:lnTo>
                    <a:pt x="18" y="136"/>
                  </a:lnTo>
                  <a:lnTo>
                    <a:pt x="10" y="124"/>
                  </a:lnTo>
                  <a:lnTo>
                    <a:pt x="4" y="112"/>
                  </a:lnTo>
                  <a:lnTo>
                    <a:pt x="2" y="96"/>
                  </a:lnTo>
                  <a:lnTo>
                    <a:pt x="0" y="80"/>
                  </a:lnTo>
                  <a:lnTo>
                    <a:pt x="0" y="80"/>
                  </a:lnTo>
                  <a:lnTo>
                    <a:pt x="2" y="64"/>
                  </a:lnTo>
                  <a:lnTo>
                    <a:pt x="4" y="48"/>
                  </a:lnTo>
                  <a:lnTo>
                    <a:pt x="10" y="36"/>
                  </a:lnTo>
                  <a:lnTo>
                    <a:pt x="18" y="24"/>
                  </a:lnTo>
                  <a:lnTo>
                    <a:pt x="26" y="14"/>
                  </a:lnTo>
                  <a:lnTo>
                    <a:pt x="36" y="6"/>
                  </a:lnTo>
                  <a:lnTo>
                    <a:pt x="48" y="2"/>
                  </a:lnTo>
                  <a:lnTo>
                    <a:pt x="60" y="0"/>
                  </a:lnTo>
                  <a:lnTo>
                    <a:pt x="60" y="0"/>
                  </a:lnTo>
                  <a:lnTo>
                    <a:pt x="72" y="2"/>
                  </a:lnTo>
                  <a:lnTo>
                    <a:pt x="84" y="6"/>
                  </a:lnTo>
                  <a:lnTo>
                    <a:pt x="94" y="14"/>
                  </a:lnTo>
                  <a:lnTo>
                    <a:pt x="102" y="24"/>
                  </a:lnTo>
                  <a:lnTo>
                    <a:pt x="110" y="36"/>
                  </a:lnTo>
                  <a:lnTo>
                    <a:pt x="116" y="48"/>
                  </a:lnTo>
                  <a:lnTo>
                    <a:pt x="118" y="64"/>
                  </a:lnTo>
                  <a:lnTo>
                    <a:pt x="120"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8" name="Freeform 149"/>
            <p:cNvSpPr>
              <a:spLocks/>
            </p:cNvSpPr>
            <p:nvPr/>
          </p:nvSpPr>
          <p:spPr bwMode="auto">
            <a:xfrm>
              <a:off x="2388791" y="962025"/>
              <a:ext cx="174625" cy="101600"/>
            </a:xfrm>
            <a:custGeom>
              <a:avLst/>
              <a:gdLst/>
              <a:ahLst/>
              <a:cxnLst>
                <a:cxn ang="0">
                  <a:pos x="14" y="40"/>
                </a:cxn>
                <a:cxn ang="0">
                  <a:pos x="2" y="64"/>
                </a:cxn>
                <a:cxn ang="0">
                  <a:pos x="110" y="64"/>
                </a:cxn>
                <a:cxn ang="0">
                  <a:pos x="110" y="64"/>
                </a:cxn>
                <a:cxn ang="0">
                  <a:pos x="108" y="52"/>
                </a:cxn>
                <a:cxn ang="0">
                  <a:pos x="102" y="40"/>
                </a:cxn>
                <a:cxn ang="0">
                  <a:pos x="92" y="30"/>
                </a:cxn>
                <a:cxn ang="0">
                  <a:pos x="78" y="20"/>
                </a:cxn>
                <a:cxn ang="0">
                  <a:pos x="62" y="12"/>
                </a:cxn>
                <a:cxn ang="0">
                  <a:pos x="42" y="6"/>
                </a:cxn>
                <a:cxn ang="0">
                  <a:pos x="22" y="2"/>
                </a:cxn>
                <a:cxn ang="0">
                  <a:pos x="0" y="0"/>
                </a:cxn>
                <a:cxn ang="0">
                  <a:pos x="14" y="40"/>
                </a:cxn>
              </a:cxnLst>
              <a:rect l="0" t="0" r="r" b="b"/>
              <a:pathLst>
                <a:path w="110" h="64">
                  <a:moveTo>
                    <a:pt x="14" y="40"/>
                  </a:moveTo>
                  <a:lnTo>
                    <a:pt x="2" y="64"/>
                  </a:lnTo>
                  <a:lnTo>
                    <a:pt x="110" y="64"/>
                  </a:lnTo>
                  <a:lnTo>
                    <a:pt x="110" y="64"/>
                  </a:lnTo>
                  <a:lnTo>
                    <a:pt x="108" y="52"/>
                  </a:lnTo>
                  <a:lnTo>
                    <a:pt x="102" y="40"/>
                  </a:lnTo>
                  <a:lnTo>
                    <a:pt x="92" y="30"/>
                  </a:lnTo>
                  <a:lnTo>
                    <a:pt x="78" y="20"/>
                  </a:lnTo>
                  <a:lnTo>
                    <a:pt x="62" y="12"/>
                  </a:lnTo>
                  <a:lnTo>
                    <a:pt x="42" y="6"/>
                  </a:lnTo>
                  <a:lnTo>
                    <a:pt x="22" y="2"/>
                  </a:lnTo>
                  <a:lnTo>
                    <a:pt x="0" y="0"/>
                  </a:lnTo>
                  <a:lnTo>
                    <a:pt x="14"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9" name="Freeform 150"/>
            <p:cNvSpPr>
              <a:spLocks/>
            </p:cNvSpPr>
            <p:nvPr/>
          </p:nvSpPr>
          <p:spPr bwMode="auto">
            <a:xfrm>
              <a:off x="2182416" y="962025"/>
              <a:ext cx="174625" cy="101600"/>
            </a:xfrm>
            <a:custGeom>
              <a:avLst/>
              <a:gdLst/>
              <a:ahLst/>
              <a:cxnLst>
                <a:cxn ang="0">
                  <a:pos x="96" y="40"/>
                </a:cxn>
                <a:cxn ang="0">
                  <a:pos x="110" y="0"/>
                </a:cxn>
                <a:cxn ang="0">
                  <a:pos x="110" y="0"/>
                </a:cxn>
                <a:cxn ang="0">
                  <a:pos x="88" y="2"/>
                </a:cxn>
                <a:cxn ang="0">
                  <a:pos x="68" y="6"/>
                </a:cxn>
                <a:cxn ang="0">
                  <a:pos x="48" y="12"/>
                </a:cxn>
                <a:cxn ang="0">
                  <a:pos x="32" y="20"/>
                </a:cxn>
                <a:cxn ang="0">
                  <a:pos x="18" y="30"/>
                </a:cxn>
                <a:cxn ang="0">
                  <a:pos x="8" y="40"/>
                </a:cxn>
                <a:cxn ang="0">
                  <a:pos x="2" y="52"/>
                </a:cxn>
                <a:cxn ang="0">
                  <a:pos x="0" y="64"/>
                </a:cxn>
                <a:cxn ang="0">
                  <a:pos x="108" y="64"/>
                </a:cxn>
                <a:cxn ang="0">
                  <a:pos x="96" y="40"/>
                </a:cxn>
              </a:cxnLst>
              <a:rect l="0" t="0" r="r" b="b"/>
              <a:pathLst>
                <a:path w="110" h="64">
                  <a:moveTo>
                    <a:pt x="96" y="40"/>
                  </a:moveTo>
                  <a:lnTo>
                    <a:pt x="110" y="0"/>
                  </a:lnTo>
                  <a:lnTo>
                    <a:pt x="110" y="0"/>
                  </a:lnTo>
                  <a:lnTo>
                    <a:pt x="88" y="2"/>
                  </a:lnTo>
                  <a:lnTo>
                    <a:pt x="68" y="6"/>
                  </a:lnTo>
                  <a:lnTo>
                    <a:pt x="48" y="12"/>
                  </a:lnTo>
                  <a:lnTo>
                    <a:pt x="32" y="20"/>
                  </a:lnTo>
                  <a:lnTo>
                    <a:pt x="18" y="30"/>
                  </a:lnTo>
                  <a:lnTo>
                    <a:pt x="8" y="40"/>
                  </a:lnTo>
                  <a:lnTo>
                    <a:pt x="2" y="52"/>
                  </a:lnTo>
                  <a:lnTo>
                    <a:pt x="0" y="64"/>
                  </a:lnTo>
                  <a:lnTo>
                    <a:pt x="108" y="64"/>
                  </a:lnTo>
                  <a:lnTo>
                    <a:pt x="96"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grpSp>
      <p:sp>
        <p:nvSpPr>
          <p:cNvPr id="30" name="Text Box 52"/>
          <p:cNvSpPr txBox="1">
            <a:spLocks noChangeArrowheads="1"/>
          </p:cNvSpPr>
          <p:nvPr/>
        </p:nvSpPr>
        <p:spPr bwMode="auto">
          <a:xfrm>
            <a:off x="2231740" y="3698907"/>
            <a:ext cx="20162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TW" altLang="en-US" sz="1200" b="1" i="0" u="none" strike="noStrike" kern="0" cap="none" spc="0" normalizeH="0" baseline="0" noProof="0">
                <a:ln>
                  <a:noFill/>
                </a:ln>
                <a:solidFill>
                  <a:sysClr val="windowText" lastClr="000000">
                    <a:lumMod val="65000"/>
                    <a:lumOff val="35000"/>
                  </a:sysClr>
                </a:solidFill>
                <a:effectLst/>
                <a:uLnTx/>
                <a:uFillTx/>
                <a:latin typeface="メイリオ" pitchFamily="50" charset="-128"/>
                <a:ea typeface="メイリオ" pitchFamily="50" charset="-128"/>
                <a:cs typeface="メイリオ" pitchFamily="50" charset="-128"/>
              </a:rPr>
              <a:t>「</a:t>
            </a:r>
            <a:r>
              <a:rPr kumimoji="1" lang="ja-JP" altLang="en-US" sz="1200" b="1" i="0" u="none" strike="noStrike" kern="0" cap="none" spc="0" normalizeH="0" baseline="0" noProof="0">
                <a:ln>
                  <a:noFill/>
                </a:ln>
                <a:solidFill>
                  <a:sysClr val="windowText" lastClr="000000">
                    <a:lumMod val="65000"/>
                    <a:lumOff val="35000"/>
                  </a:sysClr>
                </a:solidFill>
                <a:effectLst/>
                <a:uLnTx/>
                <a:uFillTx/>
                <a:latin typeface="メイリオ" pitchFamily="50" charset="-128"/>
                <a:ea typeface="メイリオ" pitchFamily="50" charset="-128"/>
                <a:cs typeface="メイリオ" pitchFamily="50" charset="-128"/>
              </a:rPr>
              <a:t>科目マスタ抽出</a:t>
            </a:r>
            <a:r>
              <a:rPr kumimoji="1" lang="zh-TW" altLang="en-US" sz="1200" b="1" i="0" u="none" strike="noStrike" kern="0" cap="none" spc="0" normalizeH="0" baseline="0" noProof="0">
                <a:ln>
                  <a:noFill/>
                </a:ln>
                <a:solidFill>
                  <a:sysClr val="windowText" lastClr="000000">
                    <a:lumMod val="65000"/>
                    <a:lumOff val="35000"/>
                  </a:sysClr>
                </a:solidFill>
                <a:effectLst/>
                <a:uLnTx/>
                <a:uFillTx/>
                <a:latin typeface="メイリオ" pitchFamily="50" charset="-128"/>
                <a:ea typeface="メイリオ" pitchFamily="50" charset="-128"/>
                <a:cs typeface="メイリオ" pitchFamily="50" charset="-128"/>
              </a:rPr>
              <a:t>」</a:t>
            </a:r>
            <a:endParaRPr kumimoji="1" lang="en-US" altLang="zh-TW" sz="1200" b="1" i="0" u="none" strike="noStrike" kern="0" cap="none" spc="0" normalizeH="0" baseline="0" noProof="0">
              <a:ln>
                <a:noFill/>
              </a:ln>
              <a:solidFill>
                <a:sysClr val="windowText" lastClr="000000">
                  <a:lumMod val="65000"/>
                  <a:lumOff val="35000"/>
                </a:sysClr>
              </a:solidFill>
              <a:effectLst/>
              <a:uLnTx/>
              <a:uFillTx/>
              <a:latin typeface="メイリオ" pitchFamily="50" charset="-128"/>
              <a:ea typeface="メイリオ" pitchFamily="50" charset="-128"/>
              <a:cs typeface="メイリオ" pitchFamily="50" charset="-128"/>
            </a:endParaRPr>
          </a:p>
        </p:txBody>
      </p:sp>
      <p:cxnSp>
        <p:nvCxnSpPr>
          <p:cNvPr id="31" name="直線矢印コネクタ 30"/>
          <p:cNvCxnSpPr/>
          <p:nvPr/>
        </p:nvCxnSpPr>
        <p:spPr>
          <a:xfrm>
            <a:off x="5076056" y="3543858"/>
            <a:ext cx="900100" cy="1537"/>
          </a:xfrm>
          <a:prstGeom prst="straightConnector1">
            <a:avLst/>
          </a:prstGeom>
          <a:noFill/>
          <a:ln w="38100" cap="flat" cmpd="sng" algn="ctr">
            <a:solidFill>
              <a:sysClr val="window" lastClr="FFFFFF">
                <a:lumMod val="50000"/>
              </a:sysClr>
            </a:solidFill>
            <a:prstDash val="solid"/>
            <a:tailEnd type="arrow"/>
          </a:ln>
          <a:effectLst/>
        </p:spPr>
      </p:cxnSp>
      <p:sp>
        <p:nvSpPr>
          <p:cNvPr id="32" name="Text Box 52"/>
          <p:cNvSpPr txBox="1">
            <a:spLocks noChangeArrowheads="1"/>
          </p:cNvSpPr>
          <p:nvPr/>
        </p:nvSpPr>
        <p:spPr bwMode="auto">
          <a:xfrm>
            <a:off x="4572000" y="3687874"/>
            <a:ext cx="20162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TW" altLang="en-US" sz="1200" b="1" i="0" u="none" strike="noStrike" kern="0" cap="none" spc="0" normalizeH="0" baseline="0" noProof="0">
                <a:ln>
                  <a:noFill/>
                </a:ln>
                <a:solidFill>
                  <a:sysClr val="windowText" lastClr="000000">
                    <a:lumMod val="65000"/>
                    <a:lumOff val="35000"/>
                  </a:sysClr>
                </a:solidFill>
                <a:effectLst/>
                <a:uLnTx/>
                <a:uFillTx/>
                <a:latin typeface="メイリオ" pitchFamily="50" charset="-128"/>
                <a:ea typeface="メイリオ" pitchFamily="50" charset="-128"/>
                <a:cs typeface="メイリオ" pitchFamily="50" charset="-128"/>
              </a:rPr>
              <a:t>「</a:t>
            </a:r>
            <a:r>
              <a:rPr kumimoji="1" lang="ja-JP" altLang="en-US" sz="1200" b="1" i="0" u="none" strike="noStrike" kern="0" cap="none" spc="0" normalizeH="0" baseline="0" noProof="0">
                <a:ln>
                  <a:noFill/>
                </a:ln>
                <a:solidFill>
                  <a:sysClr val="windowText" lastClr="000000">
                    <a:lumMod val="65000"/>
                    <a:lumOff val="35000"/>
                  </a:sysClr>
                </a:solidFill>
                <a:effectLst/>
                <a:uLnTx/>
                <a:uFillTx/>
                <a:latin typeface="メイリオ" pitchFamily="50" charset="-128"/>
                <a:ea typeface="メイリオ" pitchFamily="50" charset="-128"/>
                <a:cs typeface="メイリオ" pitchFamily="50" charset="-128"/>
              </a:rPr>
              <a:t>科目マスタ受渡</a:t>
            </a:r>
            <a:r>
              <a:rPr kumimoji="1" lang="zh-TW" altLang="en-US" sz="1200" b="1" i="0" u="none" strike="noStrike" kern="0" cap="none" spc="0" normalizeH="0" baseline="0" noProof="0">
                <a:ln>
                  <a:noFill/>
                </a:ln>
                <a:solidFill>
                  <a:sysClr val="windowText" lastClr="000000">
                    <a:lumMod val="65000"/>
                    <a:lumOff val="35000"/>
                  </a:sysClr>
                </a:solidFill>
                <a:effectLst/>
                <a:uLnTx/>
                <a:uFillTx/>
                <a:latin typeface="メイリオ" pitchFamily="50" charset="-128"/>
                <a:ea typeface="メイリオ" pitchFamily="50" charset="-128"/>
                <a:cs typeface="メイリオ" pitchFamily="50" charset="-128"/>
              </a:rPr>
              <a:t>」</a:t>
            </a:r>
            <a:endParaRPr kumimoji="1" lang="en-US" altLang="zh-TW" sz="1200" b="1" i="0" u="none" strike="noStrike" kern="0" cap="none" spc="0" normalizeH="0" baseline="0" noProof="0">
              <a:ln>
                <a:noFill/>
              </a:ln>
              <a:solidFill>
                <a:sysClr val="windowText" lastClr="000000">
                  <a:lumMod val="65000"/>
                  <a:lumOff val="35000"/>
                </a:sysClr>
              </a:solidFill>
              <a:effectLst/>
              <a:uLnTx/>
              <a:uFillTx/>
              <a:latin typeface="メイリオ" pitchFamily="50" charset="-128"/>
              <a:ea typeface="メイリオ" pitchFamily="50" charset="-128"/>
              <a:cs typeface="メイリオ" pitchFamily="50" charset="-128"/>
            </a:endParaRPr>
          </a:p>
        </p:txBody>
      </p:sp>
      <p:cxnSp>
        <p:nvCxnSpPr>
          <p:cNvPr id="33" name="直線矢印コネクタ 32"/>
          <p:cNvCxnSpPr/>
          <p:nvPr/>
        </p:nvCxnSpPr>
        <p:spPr>
          <a:xfrm flipH="1">
            <a:off x="5040052" y="3183818"/>
            <a:ext cx="900100" cy="1537"/>
          </a:xfrm>
          <a:prstGeom prst="straightConnector1">
            <a:avLst/>
          </a:prstGeom>
          <a:noFill/>
          <a:ln w="38100" cap="flat" cmpd="sng" algn="ctr">
            <a:solidFill>
              <a:sysClr val="window" lastClr="FFFFFF">
                <a:lumMod val="50000"/>
              </a:sysClr>
            </a:solidFill>
            <a:prstDash val="solid"/>
            <a:tailEnd type="arrow"/>
          </a:ln>
          <a:effectLst/>
        </p:spPr>
      </p:cxnSp>
      <p:cxnSp>
        <p:nvCxnSpPr>
          <p:cNvPr id="34" name="直線矢印コネクタ 33"/>
          <p:cNvCxnSpPr/>
          <p:nvPr/>
        </p:nvCxnSpPr>
        <p:spPr>
          <a:xfrm flipH="1">
            <a:off x="2699792" y="3183818"/>
            <a:ext cx="900100" cy="1537"/>
          </a:xfrm>
          <a:prstGeom prst="straightConnector1">
            <a:avLst/>
          </a:prstGeom>
          <a:noFill/>
          <a:ln w="38100" cap="flat" cmpd="sng" algn="ctr">
            <a:solidFill>
              <a:sysClr val="window" lastClr="FFFFFF">
                <a:lumMod val="50000"/>
              </a:sysClr>
            </a:solidFill>
            <a:prstDash val="solid"/>
            <a:tailEnd type="arrow"/>
          </a:ln>
          <a:effectLst/>
        </p:spPr>
      </p:cxnSp>
      <p:sp>
        <p:nvSpPr>
          <p:cNvPr id="35" name="Text Box 52"/>
          <p:cNvSpPr txBox="1">
            <a:spLocks noChangeArrowheads="1"/>
          </p:cNvSpPr>
          <p:nvPr/>
        </p:nvSpPr>
        <p:spPr bwMode="auto">
          <a:xfrm>
            <a:off x="2123728" y="2798807"/>
            <a:ext cx="20162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TW" altLang="en-US" sz="1200" b="1" i="0" u="none" strike="noStrike" kern="0" cap="none" spc="0" normalizeH="0" baseline="0" noProof="0">
                <a:ln>
                  <a:noFill/>
                </a:ln>
                <a:solidFill>
                  <a:sysClr val="windowText" lastClr="000000">
                    <a:lumMod val="65000"/>
                    <a:lumOff val="35000"/>
                  </a:sysClr>
                </a:solidFill>
                <a:effectLst/>
                <a:uLnTx/>
                <a:uFillTx/>
                <a:latin typeface="メイリオ" pitchFamily="50" charset="-128"/>
                <a:ea typeface="メイリオ" pitchFamily="50" charset="-128"/>
                <a:cs typeface="メイリオ" pitchFamily="50" charset="-128"/>
              </a:rPr>
              <a:t>「</a:t>
            </a:r>
            <a:r>
              <a:rPr kumimoji="1" lang="ja-JP" altLang="en-US" sz="1200" b="1" i="0" u="none" strike="noStrike" kern="0" cap="none" spc="0" normalizeH="0" baseline="0" noProof="0">
                <a:ln>
                  <a:noFill/>
                </a:ln>
                <a:solidFill>
                  <a:sysClr val="windowText" lastClr="000000">
                    <a:lumMod val="65000"/>
                    <a:lumOff val="35000"/>
                  </a:sysClr>
                </a:solidFill>
                <a:effectLst/>
                <a:uLnTx/>
                <a:uFillTx/>
                <a:latin typeface="メイリオ" pitchFamily="50" charset="-128"/>
                <a:ea typeface="メイリオ" pitchFamily="50" charset="-128"/>
                <a:cs typeface="メイリオ" pitchFamily="50" charset="-128"/>
              </a:rPr>
              <a:t>入金データ受渡</a:t>
            </a:r>
            <a:r>
              <a:rPr kumimoji="1" lang="zh-TW" altLang="en-US" sz="1200" b="1" i="0" u="none" strike="noStrike" kern="0" cap="none" spc="0" normalizeH="0" baseline="0" noProof="0">
                <a:ln>
                  <a:noFill/>
                </a:ln>
                <a:solidFill>
                  <a:sysClr val="windowText" lastClr="000000">
                    <a:lumMod val="65000"/>
                    <a:lumOff val="35000"/>
                  </a:sysClr>
                </a:solidFill>
                <a:effectLst/>
                <a:uLnTx/>
                <a:uFillTx/>
                <a:latin typeface="メイリオ" pitchFamily="50" charset="-128"/>
                <a:ea typeface="メイリオ" pitchFamily="50" charset="-128"/>
                <a:cs typeface="メイリオ" pitchFamily="50" charset="-128"/>
              </a:rPr>
              <a:t>」</a:t>
            </a:r>
            <a:endParaRPr kumimoji="1" lang="en-US" altLang="zh-TW" sz="1200" b="1" i="0" u="none" strike="noStrike" kern="0" cap="none" spc="0" normalizeH="0" baseline="0" noProof="0">
              <a:ln>
                <a:noFill/>
              </a:ln>
              <a:solidFill>
                <a:sysClr val="windowText" lastClr="000000">
                  <a:lumMod val="65000"/>
                  <a:lumOff val="35000"/>
                </a:sysClr>
              </a:solidFill>
              <a:effectLst/>
              <a:uLnTx/>
              <a:uFillTx/>
              <a:latin typeface="メイリオ" pitchFamily="50" charset="-128"/>
              <a:ea typeface="メイリオ" pitchFamily="50" charset="-128"/>
              <a:cs typeface="メイリオ" pitchFamily="50" charset="-128"/>
            </a:endParaRPr>
          </a:p>
        </p:txBody>
      </p:sp>
      <p:sp>
        <p:nvSpPr>
          <p:cNvPr id="36" name="Text Box 52"/>
          <p:cNvSpPr txBox="1">
            <a:spLocks noChangeArrowheads="1"/>
          </p:cNvSpPr>
          <p:nvPr/>
        </p:nvSpPr>
        <p:spPr bwMode="auto">
          <a:xfrm>
            <a:off x="4572000" y="2787774"/>
            <a:ext cx="20162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TW" altLang="en-US" sz="1200" b="1" i="0" u="none" strike="noStrike" kern="0" cap="none" spc="0" normalizeH="0" baseline="0" noProof="0">
                <a:ln>
                  <a:noFill/>
                </a:ln>
                <a:solidFill>
                  <a:sysClr val="windowText" lastClr="000000">
                    <a:lumMod val="65000"/>
                    <a:lumOff val="35000"/>
                  </a:sysClr>
                </a:solidFill>
                <a:effectLst/>
                <a:uLnTx/>
                <a:uFillTx/>
                <a:latin typeface="メイリオ" pitchFamily="50" charset="-128"/>
                <a:ea typeface="メイリオ" pitchFamily="50" charset="-128"/>
                <a:cs typeface="メイリオ" pitchFamily="50" charset="-128"/>
              </a:rPr>
              <a:t>「</a:t>
            </a:r>
            <a:r>
              <a:rPr kumimoji="1" lang="ja-JP" altLang="en-US" sz="1200" b="1" i="0" u="none" strike="noStrike" kern="0" cap="none" spc="0" normalizeH="0" baseline="0" noProof="0">
                <a:ln>
                  <a:noFill/>
                </a:ln>
                <a:solidFill>
                  <a:sysClr val="windowText" lastClr="000000">
                    <a:lumMod val="65000"/>
                    <a:lumOff val="35000"/>
                  </a:sysClr>
                </a:solidFill>
                <a:effectLst/>
                <a:uLnTx/>
                <a:uFillTx/>
                <a:latin typeface="メイリオ" pitchFamily="50" charset="-128"/>
                <a:ea typeface="メイリオ" pitchFamily="50" charset="-128"/>
                <a:cs typeface="メイリオ" pitchFamily="50" charset="-128"/>
              </a:rPr>
              <a:t>入金データ抽出</a:t>
            </a:r>
            <a:r>
              <a:rPr kumimoji="1" lang="zh-TW" altLang="en-US" sz="1200" b="1" i="0" u="none" strike="noStrike" kern="0" cap="none" spc="0" normalizeH="0" baseline="0" noProof="0">
                <a:ln>
                  <a:noFill/>
                </a:ln>
                <a:solidFill>
                  <a:sysClr val="windowText" lastClr="000000">
                    <a:lumMod val="65000"/>
                    <a:lumOff val="35000"/>
                  </a:sysClr>
                </a:solidFill>
                <a:effectLst/>
                <a:uLnTx/>
                <a:uFillTx/>
                <a:latin typeface="メイリオ" pitchFamily="50" charset="-128"/>
                <a:ea typeface="メイリオ" pitchFamily="50" charset="-128"/>
                <a:cs typeface="メイリオ" pitchFamily="50" charset="-128"/>
              </a:rPr>
              <a:t>」</a:t>
            </a:r>
            <a:endParaRPr kumimoji="1" lang="en-US" altLang="zh-TW" sz="1200" b="1" i="0" u="none" strike="noStrike" kern="0" cap="none" spc="0" normalizeH="0" baseline="0" noProof="0">
              <a:ln>
                <a:noFill/>
              </a:ln>
              <a:solidFill>
                <a:sysClr val="windowText" lastClr="000000">
                  <a:lumMod val="65000"/>
                  <a:lumOff val="35000"/>
                </a:sysClr>
              </a:solidFill>
              <a:effectLst/>
              <a:uLnTx/>
              <a:uFillTx/>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5730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25</a:t>
            </a:fld>
            <a:endParaRPr lang="ja-JP" altLang="en-US"/>
          </a:p>
        </p:txBody>
      </p:sp>
      <p:sp>
        <p:nvSpPr>
          <p:cNvPr id="7" name="タイトル 6"/>
          <p:cNvSpPr>
            <a:spLocks noGrp="1"/>
          </p:cNvSpPr>
          <p:nvPr>
            <p:ph type="title"/>
          </p:nvPr>
        </p:nvSpPr>
        <p:spPr/>
        <p:txBody>
          <a:bodyPr/>
          <a:lstStyle/>
          <a:p>
            <a:r>
              <a:rPr lang="en-US" altLang="ja-JP" dirty="0"/>
              <a:t>No.15</a:t>
            </a:r>
            <a:br>
              <a:rPr lang="en-US" altLang="ja-JP" sz="1800" dirty="0"/>
            </a:br>
            <a:r>
              <a:rPr lang="ja-JP" altLang="en-US" sz="1800" dirty="0"/>
              <a:t>共通</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クラウド環境でもアドオン開発ができるケースがある</a:t>
            </a:r>
          </a:p>
        </p:txBody>
      </p:sp>
      <p:sp>
        <p:nvSpPr>
          <p:cNvPr id="31" name="正方形/長方形 30"/>
          <p:cNvSpPr/>
          <p:nvPr/>
        </p:nvSpPr>
        <p:spPr>
          <a:xfrm>
            <a:off x="1800000" y="360000"/>
            <a:ext cx="5760000" cy="646331"/>
          </a:xfrm>
          <a:prstGeom prst="rect">
            <a:avLst/>
          </a:prstGeom>
          <a:solidFill>
            <a:srgbClr val="FF0000"/>
          </a:solidFill>
          <a:ln>
            <a:noFill/>
          </a:ln>
        </p:spPr>
        <p:txBody>
          <a:bodyPr wrap="square" anchor="t">
            <a:spAutoFit/>
          </a:bodyPr>
          <a:lstStyle/>
          <a:p>
            <a:pPr marL="0" marR="0" lvl="0" indent="0" defTabSz="914400" rtl="0" eaLnBrk="1" fontAlgn="base"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schemeClr val="bg1"/>
                </a:solidFill>
                <a:effectLst/>
                <a:uLnTx/>
                <a:uFillTx/>
                <a:latin typeface="メイリオ"/>
                <a:ea typeface="メイリオ"/>
                <a:cs typeface="+mn-cs"/>
              </a:rPr>
              <a:t>※</a:t>
            </a:r>
            <a:r>
              <a:rPr kumimoji="1" lang="ja-JP" altLang="en-US" sz="1800" b="1" i="0" u="none" strike="noStrike" kern="1200" cap="none" spc="0" normalizeH="0" baseline="0" noProof="0">
                <a:ln>
                  <a:noFill/>
                </a:ln>
                <a:solidFill>
                  <a:schemeClr val="bg1"/>
                </a:solidFill>
                <a:effectLst/>
                <a:uLnTx/>
                <a:uFillTx/>
                <a:latin typeface="メイリオ"/>
                <a:ea typeface="メイリオ"/>
                <a:cs typeface="+mn-cs"/>
              </a:rPr>
              <a:t>　本スライドは</a:t>
            </a:r>
            <a:r>
              <a:rPr kumimoji="1" lang="ja-JP" altLang="ja-JP" sz="1800" b="1" i="0" u="none" strike="noStrike" kern="1200" cap="none" spc="0" normalizeH="0" baseline="0" noProof="0">
                <a:ln>
                  <a:noFill/>
                </a:ln>
                <a:solidFill>
                  <a:schemeClr val="bg1"/>
                </a:solidFill>
                <a:effectLst/>
                <a:uLnTx/>
                <a:uFillTx/>
                <a:latin typeface="メイリオ"/>
                <a:ea typeface="メイリオ"/>
                <a:cs typeface="+mn-cs"/>
              </a:rPr>
              <a:t>御社の保守サービス内容に合わせて</a:t>
            </a:r>
            <a:br>
              <a:rPr kumimoji="1" lang="en-US" altLang="ja-JP" sz="1800" b="1" i="0" u="none" strike="noStrike" kern="1200" cap="none" spc="0" normalizeH="0" baseline="0" noProof="0">
                <a:ln>
                  <a:noFill/>
                </a:ln>
                <a:solidFill>
                  <a:schemeClr val="bg1"/>
                </a:solidFill>
                <a:effectLst/>
                <a:uLnTx/>
                <a:uFillTx/>
                <a:latin typeface="メイリオ"/>
                <a:ea typeface="メイリオ"/>
                <a:cs typeface="+mn-cs"/>
              </a:rPr>
            </a:br>
            <a:r>
              <a:rPr kumimoji="1" lang="ja-JP" altLang="en-US" sz="1800" b="1" i="0" u="none" strike="noStrike" kern="1200" cap="none" spc="0" normalizeH="0" baseline="0" noProof="0">
                <a:ln>
                  <a:noFill/>
                </a:ln>
                <a:solidFill>
                  <a:schemeClr val="bg1"/>
                </a:solidFill>
                <a:effectLst/>
                <a:uLnTx/>
                <a:uFillTx/>
                <a:latin typeface="メイリオ"/>
                <a:ea typeface="メイリオ"/>
                <a:cs typeface="+mn-cs"/>
              </a:rPr>
              <a:t>　　</a:t>
            </a:r>
            <a:r>
              <a:rPr kumimoji="1" lang="ja-JP" altLang="ja-JP" sz="1800" b="1" i="0" u="none" strike="noStrike" kern="1200" cap="none" spc="0" normalizeH="0" baseline="0" noProof="0">
                <a:ln>
                  <a:noFill/>
                </a:ln>
                <a:solidFill>
                  <a:schemeClr val="bg1"/>
                </a:solidFill>
                <a:effectLst/>
                <a:uLnTx/>
                <a:uFillTx/>
                <a:latin typeface="メイリオ"/>
                <a:ea typeface="メイリオ"/>
                <a:cs typeface="+mn-cs"/>
              </a:rPr>
              <a:t>メンテナンス</a:t>
            </a:r>
            <a:r>
              <a:rPr kumimoji="1" lang="ja-JP" altLang="en-US" sz="1800" b="1" i="0" u="none" strike="noStrike" kern="1200" cap="none" spc="0" normalizeH="0" baseline="0" noProof="0">
                <a:ln>
                  <a:noFill/>
                </a:ln>
                <a:solidFill>
                  <a:schemeClr val="bg1"/>
                </a:solidFill>
                <a:effectLst/>
                <a:uLnTx/>
                <a:uFillTx/>
                <a:latin typeface="メイリオ"/>
                <a:ea typeface="メイリオ"/>
                <a:cs typeface="+mn-cs"/>
              </a:rPr>
              <a:t>が必要です</a:t>
            </a:r>
            <a:r>
              <a:rPr kumimoji="1" lang="en-US" altLang="ja-JP" sz="1800" b="1" i="0" u="none" strike="noStrike" kern="1200" cap="none" spc="0" normalizeH="0" baseline="0" noProof="0">
                <a:ln>
                  <a:noFill/>
                </a:ln>
                <a:solidFill>
                  <a:schemeClr val="bg1"/>
                </a:solidFill>
                <a:effectLst/>
                <a:uLnTx/>
                <a:uFillTx/>
                <a:latin typeface="メイリオ"/>
                <a:ea typeface="メイリオ"/>
                <a:cs typeface="+mn-cs"/>
              </a:rPr>
              <a:t>​</a:t>
            </a:r>
          </a:p>
        </p:txBody>
      </p:sp>
      <p:sp>
        <p:nvSpPr>
          <p:cNvPr id="33" name="角丸四角形 32"/>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34" name="テキスト ボックス 33"/>
          <p:cNvSpPr txBox="1"/>
          <p:nvPr/>
        </p:nvSpPr>
        <p:spPr>
          <a:xfrm>
            <a:off x="251520" y="1890576"/>
            <a:ext cx="8892480" cy="2185214"/>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endParaRPr kumimoji="0" lang="en-US" altLang="ja-JP" sz="1400" b="1"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en-US" altLang="ja-JP" sz="1400" kern="0" dirty="0">
                <a:solidFill>
                  <a:sysClr val="windowText" lastClr="000000">
                    <a:lumMod val="75000"/>
                    <a:lumOff val="25000"/>
                  </a:sysClr>
                </a:solidFill>
                <a:latin typeface="メイリオ" pitchFamily="50" charset="-128"/>
                <a:ea typeface="メイリオ" pitchFamily="50" charset="-128"/>
              </a:rPr>
              <a:t>SuperStream-NX</a:t>
            </a:r>
            <a:r>
              <a:rPr kumimoji="0" lang="ja-JP" altLang="en-US" sz="1400" kern="0" dirty="0">
                <a:solidFill>
                  <a:sysClr val="windowText" lastClr="000000">
                    <a:lumMod val="75000"/>
                    <a:lumOff val="25000"/>
                  </a:sysClr>
                </a:solidFill>
                <a:latin typeface="メイリオ" pitchFamily="50" charset="-128"/>
                <a:ea typeface="メイリオ" pitchFamily="50" charset="-128"/>
              </a:rPr>
              <a:t> </a:t>
            </a:r>
            <a:r>
              <a:rPr kumimoji="0" lang="en-US" altLang="ja-JP" sz="1400" kern="0" dirty="0">
                <a:solidFill>
                  <a:sysClr val="windowText" lastClr="000000">
                    <a:lumMod val="75000"/>
                    <a:lumOff val="25000"/>
                  </a:sysClr>
                </a:solidFill>
                <a:latin typeface="メイリオ" pitchFamily="50" charset="-128"/>
                <a:ea typeface="メイリオ" pitchFamily="50" charset="-128"/>
              </a:rPr>
              <a:t>Cloud</a:t>
            </a:r>
            <a:r>
              <a:rPr kumimoji="0" lang="ja-JP" altLang="en-US" sz="1400" kern="0" dirty="0">
                <a:solidFill>
                  <a:sysClr val="windowText" lastClr="000000">
                    <a:lumMod val="75000"/>
                    <a:lumOff val="25000"/>
                  </a:sysClr>
                </a:solidFill>
                <a:latin typeface="メイリオ" pitchFamily="50" charset="-128"/>
                <a:ea typeface="メイリオ" pitchFamily="50" charset="-128"/>
              </a:rPr>
              <a:t>（</a:t>
            </a:r>
            <a:r>
              <a:rPr kumimoji="0" lang="en-US" altLang="ja-JP" sz="1400" kern="0" dirty="0">
                <a:solidFill>
                  <a:sysClr val="windowText" lastClr="000000">
                    <a:lumMod val="75000"/>
                    <a:lumOff val="25000"/>
                  </a:sysClr>
                </a:solidFill>
                <a:latin typeface="メイリオ" pitchFamily="50" charset="-128"/>
                <a:ea typeface="メイリオ" pitchFamily="50" charset="-128"/>
              </a:rPr>
              <a:t>Private</a:t>
            </a:r>
            <a:r>
              <a:rPr kumimoji="0" lang="ja-JP" altLang="en-US" sz="1400" kern="0" dirty="0">
                <a:solidFill>
                  <a:sysClr val="windowText" lastClr="000000">
                    <a:lumMod val="75000"/>
                    <a:lumOff val="25000"/>
                  </a:sysClr>
                </a:solidFill>
                <a:latin typeface="メイリオ" pitchFamily="50" charset="-128"/>
                <a:ea typeface="メイリオ" pitchFamily="50" charset="-128"/>
              </a:rPr>
              <a:t>もしくは</a:t>
            </a:r>
            <a:r>
              <a:rPr kumimoji="0" lang="en-US" altLang="ja-JP" sz="1400" kern="0" dirty="0">
                <a:solidFill>
                  <a:sysClr val="windowText" lastClr="000000">
                    <a:lumMod val="75000"/>
                    <a:lumOff val="25000"/>
                  </a:sysClr>
                </a:solidFill>
                <a:latin typeface="メイリオ" pitchFamily="50" charset="-128"/>
                <a:ea typeface="メイリオ" pitchFamily="50" charset="-128"/>
              </a:rPr>
              <a:t>Compact</a:t>
            </a:r>
            <a:r>
              <a:rPr kumimoji="0" lang="ja-JP" altLang="en-US" sz="1400" kern="0" dirty="0">
                <a:solidFill>
                  <a:sysClr val="windowText" lastClr="000000">
                    <a:lumMod val="75000"/>
                    <a:lumOff val="25000"/>
                  </a:sysClr>
                </a:solidFill>
                <a:latin typeface="メイリオ" pitchFamily="50" charset="-128"/>
                <a:ea typeface="メイリオ" pitchFamily="50" charset="-128"/>
              </a:rPr>
              <a:t>）の場合、下記のようなアドオン開発も可能です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アドオン開発が可能な例</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・外部取込ワークテーブルへ直接</a:t>
            </a:r>
            <a:r>
              <a:rPr kumimoji="0" lang="en-US" altLang="ja-JP" sz="1400" kern="0" dirty="0">
                <a:solidFill>
                  <a:sysClr val="windowText" lastClr="000000">
                    <a:lumMod val="75000"/>
                    <a:lumOff val="25000"/>
                  </a:sysClr>
                </a:solidFill>
                <a:latin typeface="メイリオ" pitchFamily="50" charset="-128"/>
                <a:ea typeface="メイリオ" pitchFamily="50" charset="-128"/>
              </a:rPr>
              <a:t>DB</a:t>
            </a:r>
            <a:r>
              <a:rPr kumimoji="0" lang="ja-JP" altLang="en-US" sz="1400" kern="0" dirty="0">
                <a:solidFill>
                  <a:sysClr val="windowText" lastClr="000000">
                    <a:lumMod val="75000"/>
                    <a:lumOff val="25000"/>
                  </a:sysClr>
                </a:solidFill>
                <a:latin typeface="メイリオ" pitchFamily="50" charset="-128"/>
                <a:ea typeface="メイリオ" pitchFamily="50" charset="-128"/>
              </a:rPr>
              <a:t>書き込みを行うアドオン</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・データベースを直接参照するアドオン</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・連携ツール“</a:t>
            </a:r>
            <a:r>
              <a:rPr kumimoji="0" lang="en-US" altLang="ja-JP" sz="1400" kern="0" dirty="0">
                <a:solidFill>
                  <a:sysClr val="windowText" lastClr="000000">
                    <a:lumMod val="75000"/>
                    <a:lumOff val="25000"/>
                  </a:sysClr>
                </a:solidFill>
                <a:latin typeface="メイリオ" pitchFamily="50" charset="-128"/>
                <a:ea typeface="メイリオ" pitchFamily="50" charset="-128"/>
              </a:rPr>
              <a:t>SuperStream-NX Connect</a:t>
            </a:r>
            <a:r>
              <a:rPr kumimoji="0" lang="ja-JP" altLang="en-US" sz="1400" kern="0" dirty="0">
                <a:solidFill>
                  <a:sysClr val="windowText" lastClr="000000">
                    <a:lumMod val="75000"/>
                    <a:lumOff val="25000"/>
                  </a:sysClr>
                </a:solidFill>
                <a:latin typeface="メイリオ" pitchFamily="50" charset="-128"/>
                <a:ea typeface="メイリオ" pitchFamily="50" charset="-128"/>
              </a:rPr>
              <a:t>”を利用したアドオン</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900" kern="0" dirty="0">
                <a:solidFill>
                  <a:sysClr val="windowText" lastClr="000000">
                    <a:lumMod val="75000"/>
                    <a:lumOff val="25000"/>
                  </a:sysClr>
                </a:solidFill>
                <a:latin typeface="メイリオ" pitchFamily="50" charset="-128"/>
                <a:ea typeface="メイリオ" pitchFamily="50" charset="-128"/>
              </a:rPr>
              <a:t>なお、いずれの場合も</a:t>
            </a:r>
            <a:r>
              <a:rPr kumimoji="0" lang="en-US" altLang="ja-JP" sz="900" kern="0" dirty="0">
                <a:solidFill>
                  <a:sysClr val="windowText" lastClr="000000">
                    <a:lumMod val="75000"/>
                    <a:lumOff val="25000"/>
                  </a:sysClr>
                </a:solidFill>
                <a:latin typeface="メイリオ" pitchFamily="50" charset="-128"/>
                <a:ea typeface="メイリオ" pitchFamily="50" charset="-128"/>
              </a:rPr>
              <a:t>VPN</a:t>
            </a:r>
            <a:r>
              <a:rPr kumimoji="0" lang="ja-JP" altLang="en-US" sz="900" kern="0" dirty="0">
                <a:solidFill>
                  <a:sysClr val="windowText" lastClr="000000">
                    <a:lumMod val="75000"/>
                    <a:lumOff val="25000"/>
                  </a:sysClr>
                </a:solidFill>
                <a:latin typeface="メイリオ" pitchFamily="50" charset="-128"/>
                <a:ea typeface="メイリオ" pitchFamily="50" charset="-128"/>
              </a:rPr>
              <a:t>もしくは専用線（</a:t>
            </a:r>
            <a:r>
              <a:rPr kumimoji="0" lang="en-US" altLang="ja-JP" sz="900" kern="0" dirty="0" err="1">
                <a:solidFill>
                  <a:sysClr val="windowText" lastClr="000000">
                    <a:lumMod val="75000"/>
                    <a:lumOff val="25000"/>
                  </a:sysClr>
                </a:solidFill>
                <a:latin typeface="メイリオ" pitchFamily="50" charset="-128"/>
                <a:ea typeface="メイリオ" pitchFamily="50" charset="-128"/>
              </a:rPr>
              <a:t>FastConnect</a:t>
            </a:r>
            <a:r>
              <a:rPr kumimoji="0" lang="ja-JP" altLang="en-US" sz="900" kern="0" dirty="0">
                <a:solidFill>
                  <a:sysClr val="windowText" lastClr="000000">
                    <a:lumMod val="75000"/>
                    <a:lumOff val="25000"/>
                  </a:sysClr>
                </a:solidFill>
                <a:latin typeface="メイリオ" pitchFamily="50" charset="-128"/>
                <a:ea typeface="メイリオ" pitchFamily="50" charset="-128"/>
              </a:rPr>
              <a:t>）で</a:t>
            </a:r>
            <a:endParaRPr kumimoji="0" lang="en-US" altLang="ja-JP" sz="9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900" kern="0" dirty="0">
                <a:solidFill>
                  <a:sysClr val="windowText" lastClr="000000">
                    <a:lumMod val="75000"/>
                    <a:lumOff val="25000"/>
                  </a:sysClr>
                </a:solidFill>
                <a:latin typeface="メイリオ" pitchFamily="50" charset="-128"/>
                <a:ea typeface="メイリオ" pitchFamily="50" charset="-128"/>
              </a:rPr>
              <a:t>ユーザ基幹ネットワークを介してつながっている必要があります</a:t>
            </a:r>
          </a:p>
          <a:p>
            <a:pPr lvl="0">
              <a:spcBef>
                <a:spcPct val="0"/>
              </a:spcBef>
              <a:defRPr/>
            </a:pPr>
            <a:r>
              <a:rPr kumimoji="0" lang="en-US" altLang="ja-JP" sz="900" kern="0" dirty="0">
                <a:solidFill>
                  <a:sysClr val="windowText" lastClr="000000">
                    <a:lumMod val="75000"/>
                    <a:lumOff val="25000"/>
                  </a:sysClr>
                </a:solidFill>
                <a:latin typeface="メイリオ" pitchFamily="50" charset="-128"/>
                <a:ea typeface="メイリオ" pitchFamily="50" charset="-128"/>
              </a:rPr>
              <a:t>※</a:t>
            </a:r>
            <a:r>
              <a:rPr kumimoji="0" lang="ja-JP" altLang="en-US" sz="900" kern="0" dirty="0">
                <a:solidFill>
                  <a:sysClr val="windowText" lastClr="000000">
                    <a:lumMod val="75000"/>
                    <a:lumOff val="25000"/>
                  </a:sysClr>
                </a:solidFill>
                <a:latin typeface="メイリオ" pitchFamily="50" charset="-128"/>
                <a:ea typeface="メイリオ" pitchFamily="50" charset="-128"/>
              </a:rPr>
              <a:t>インターネット接続では不可（＝</a:t>
            </a:r>
            <a:r>
              <a:rPr kumimoji="0" lang="en-US" altLang="ja-JP" sz="900" kern="0" dirty="0">
                <a:solidFill>
                  <a:sysClr val="windowText" lastClr="000000">
                    <a:lumMod val="75000"/>
                    <a:lumOff val="25000"/>
                  </a:sysClr>
                </a:solidFill>
                <a:latin typeface="メイリオ" pitchFamily="50" charset="-128"/>
                <a:ea typeface="メイリオ" pitchFamily="50" charset="-128"/>
              </a:rPr>
              <a:t>Public Cloud</a:t>
            </a:r>
            <a:r>
              <a:rPr kumimoji="0" lang="ja-JP" altLang="en-US" sz="900" kern="0" dirty="0">
                <a:solidFill>
                  <a:sysClr val="windowText" lastClr="000000">
                    <a:lumMod val="75000"/>
                    <a:lumOff val="25000"/>
                  </a:sysClr>
                </a:solidFill>
                <a:latin typeface="メイリオ" pitchFamily="50" charset="-128"/>
                <a:ea typeface="メイリオ" pitchFamily="50" charset="-128"/>
              </a:rPr>
              <a:t>は不可）</a:t>
            </a:r>
          </a:p>
        </p:txBody>
      </p:sp>
      <p:grpSp>
        <p:nvGrpSpPr>
          <p:cNvPr id="6" name="グループ化 5"/>
          <p:cNvGrpSpPr/>
          <p:nvPr/>
        </p:nvGrpSpPr>
        <p:grpSpPr>
          <a:xfrm>
            <a:off x="4088463" y="3496333"/>
            <a:ext cx="4803537" cy="1335614"/>
            <a:chOff x="4088463" y="3496333"/>
            <a:chExt cx="4803537" cy="1335614"/>
          </a:xfrm>
        </p:grpSpPr>
        <p:pic>
          <p:nvPicPr>
            <p:cNvPr id="35" name="図 34"/>
            <p:cNvPicPr>
              <a:picLocks noChangeAspect="1"/>
            </p:cNvPicPr>
            <p:nvPr/>
          </p:nvPicPr>
          <p:blipFill>
            <a:blip r:embed="rId3"/>
            <a:stretch>
              <a:fillRect/>
            </a:stretch>
          </p:blipFill>
          <p:spPr>
            <a:xfrm>
              <a:off x="4088463" y="3496333"/>
              <a:ext cx="4803537" cy="1273397"/>
            </a:xfrm>
            <a:prstGeom prst="rect">
              <a:avLst/>
            </a:prstGeom>
          </p:spPr>
        </p:pic>
        <p:pic>
          <p:nvPicPr>
            <p:cNvPr id="5" name="図 4"/>
            <p:cNvPicPr>
              <a:picLocks noChangeAspect="1"/>
            </p:cNvPicPr>
            <p:nvPr/>
          </p:nvPicPr>
          <p:blipFill>
            <a:blip r:embed="rId4"/>
            <a:stretch>
              <a:fillRect/>
            </a:stretch>
          </p:blipFill>
          <p:spPr>
            <a:xfrm>
              <a:off x="4088463" y="4641447"/>
              <a:ext cx="2422857" cy="190500"/>
            </a:xfrm>
            <a:prstGeom prst="rect">
              <a:avLst/>
            </a:prstGeom>
          </p:spPr>
        </p:pic>
      </p:grpSp>
    </p:spTree>
    <p:extLst>
      <p:ext uri="{BB962C8B-B14F-4D97-AF65-F5344CB8AC3E}">
        <p14:creationId xmlns:p14="http://schemas.microsoft.com/office/powerpoint/2010/main" val="1660125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26</a:t>
            </a:fld>
            <a:endParaRPr lang="ja-JP" altLang="en-US"/>
          </a:p>
        </p:txBody>
      </p:sp>
      <p:sp>
        <p:nvSpPr>
          <p:cNvPr id="7" name="タイトル 6"/>
          <p:cNvSpPr>
            <a:spLocks noGrp="1"/>
          </p:cNvSpPr>
          <p:nvPr>
            <p:ph type="title"/>
          </p:nvPr>
        </p:nvSpPr>
        <p:spPr/>
        <p:txBody>
          <a:bodyPr/>
          <a:lstStyle/>
          <a:p>
            <a:r>
              <a:rPr lang="en-US" altLang="ja-JP" dirty="0"/>
              <a:t>No.16</a:t>
            </a:r>
            <a:br>
              <a:rPr lang="en-US" altLang="ja-JP" sz="1800" dirty="0"/>
            </a:br>
            <a:r>
              <a:rPr lang="ja-JP" altLang="en-US" sz="1800" dirty="0"/>
              <a:t>共通</a:t>
            </a:r>
            <a:endParaRPr kumimoji="1" lang="ja-JP" altLang="en-US" dirty="0"/>
          </a:p>
        </p:txBody>
      </p:sp>
      <p:sp>
        <p:nvSpPr>
          <p:cNvPr id="4" name="フッター プレースホルダー 3"/>
          <p:cNvSpPr>
            <a:spLocks noGrp="1"/>
          </p:cNvSpPr>
          <p:nvPr>
            <p:ph type="ftr" sz="quarter" idx="3"/>
          </p:nvPr>
        </p:nvSpPr>
        <p:spPr/>
        <p:txBody>
          <a:bodyPr/>
          <a:lstStyle/>
          <a:p>
            <a:r>
              <a:rPr lang="en-US" altLang="ja-JP" dirty="0"/>
              <a:t>©Canon IT Solutions Inc.  All rights reserved.</a:t>
            </a:r>
            <a:endParaRPr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複数の画面で起動でき、情報の更新・追加が反映される</a:t>
            </a: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endParaRPr kumimoji="0" lang="en-US" altLang="ja-JP" sz="1400" b="1"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マルチウィンドウに対応しており、</a:t>
            </a:r>
            <a:r>
              <a:rPr kumimoji="0" lang="en-US" altLang="ja-JP" sz="1400" kern="0">
                <a:solidFill>
                  <a:sysClr val="windowText" lastClr="000000">
                    <a:lumMod val="75000"/>
                    <a:lumOff val="25000"/>
                  </a:sysClr>
                </a:solidFill>
                <a:latin typeface="メイリオ" pitchFamily="50" charset="-128"/>
                <a:ea typeface="メイリオ" pitchFamily="50" charset="-128"/>
              </a:rPr>
              <a:t>2</a:t>
            </a:r>
            <a:r>
              <a:rPr kumimoji="0" lang="ja-JP" altLang="en-US" sz="1400" kern="0">
                <a:solidFill>
                  <a:sysClr val="windowText" lastClr="000000">
                    <a:lumMod val="75000"/>
                    <a:lumOff val="25000"/>
                  </a:sysClr>
                </a:solidFill>
                <a:latin typeface="メイリオ" pitchFamily="50" charset="-128"/>
                <a:ea typeface="メイリオ" pitchFamily="50" charset="-128"/>
              </a:rPr>
              <a:t>画面以上を同時に立ち上げながらの操作が可能です</a:t>
            </a:r>
          </a:p>
        </p:txBody>
      </p:sp>
      <p:sp>
        <p:nvSpPr>
          <p:cNvPr id="37" name="Freeform 566"/>
          <p:cNvSpPr>
            <a:spLocks noEditPoints="1"/>
          </p:cNvSpPr>
          <p:nvPr/>
        </p:nvSpPr>
        <p:spPr bwMode="auto">
          <a:xfrm>
            <a:off x="3671900" y="2535746"/>
            <a:ext cx="792088" cy="684076"/>
          </a:xfrm>
          <a:custGeom>
            <a:avLst/>
            <a:gdLst/>
            <a:ahLst/>
            <a:cxnLst>
              <a:cxn ang="0">
                <a:pos x="0" y="240"/>
              </a:cxn>
              <a:cxn ang="0">
                <a:pos x="240" y="0"/>
              </a:cxn>
              <a:cxn ang="0">
                <a:pos x="116" y="16"/>
              </a:cxn>
              <a:cxn ang="0">
                <a:pos x="120" y="16"/>
              </a:cxn>
              <a:cxn ang="0">
                <a:pos x="128" y="24"/>
              </a:cxn>
              <a:cxn ang="0">
                <a:pos x="128" y="28"/>
              </a:cxn>
              <a:cxn ang="0">
                <a:pos x="124" y="36"/>
              </a:cxn>
              <a:cxn ang="0">
                <a:pos x="116" y="40"/>
              </a:cxn>
              <a:cxn ang="0">
                <a:pos x="112" y="40"/>
              </a:cxn>
              <a:cxn ang="0">
                <a:pos x="104" y="32"/>
              </a:cxn>
              <a:cxn ang="0">
                <a:pos x="104" y="28"/>
              </a:cxn>
              <a:cxn ang="0">
                <a:pos x="108" y="20"/>
              </a:cxn>
              <a:cxn ang="0">
                <a:pos x="116" y="16"/>
              </a:cxn>
              <a:cxn ang="0">
                <a:pos x="76" y="16"/>
              </a:cxn>
              <a:cxn ang="0">
                <a:pos x="80" y="16"/>
              </a:cxn>
              <a:cxn ang="0">
                <a:pos x="88" y="24"/>
              </a:cxn>
              <a:cxn ang="0">
                <a:pos x="88" y="28"/>
              </a:cxn>
              <a:cxn ang="0">
                <a:pos x="84" y="36"/>
              </a:cxn>
              <a:cxn ang="0">
                <a:pos x="76" y="40"/>
              </a:cxn>
              <a:cxn ang="0">
                <a:pos x="72" y="40"/>
              </a:cxn>
              <a:cxn ang="0">
                <a:pos x="64" y="32"/>
              </a:cxn>
              <a:cxn ang="0">
                <a:pos x="64" y="28"/>
              </a:cxn>
              <a:cxn ang="0">
                <a:pos x="68" y="20"/>
              </a:cxn>
              <a:cxn ang="0">
                <a:pos x="76" y="16"/>
              </a:cxn>
              <a:cxn ang="0">
                <a:pos x="36" y="16"/>
              </a:cxn>
              <a:cxn ang="0">
                <a:pos x="40" y="16"/>
              </a:cxn>
              <a:cxn ang="0">
                <a:pos x="48" y="24"/>
              </a:cxn>
              <a:cxn ang="0">
                <a:pos x="48" y="28"/>
              </a:cxn>
              <a:cxn ang="0">
                <a:pos x="44" y="36"/>
              </a:cxn>
              <a:cxn ang="0">
                <a:pos x="36" y="40"/>
              </a:cxn>
              <a:cxn ang="0">
                <a:pos x="32" y="40"/>
              </a:cxn>
              <a:cxn ang="0">
                <a:pos x="24" y="32"/>
              </a:cxn>
              <a:cxn ang="0">
                <a:pos x="24" y="28"/>
              </a:cxn>
              <a:cxn ang="0">
                <a:pos x="28" y="20"/>
              </a:cxn>
              <a:cxn ang="0">
                <a:pos x="36" y="16"/>
              </a:cxn>
              <a:cxn ang="0">
                <a:pos x="216" y="216"/>
              </a:cxn>
              <a:cxn ang="0">
                <a:pos x="24" y="64"/>
              </a:cxn>
              <a:cxn ang="0">
                <a:pos x="216" y="216"/>
              </a:cxn>
            </a:cxnLst>
            <a:rect l="0" t="0" r="r" b="b"/>
            <a:pathLst>
              <a:path w="240" h="240">
                <a:moveTo>
                  <a:pt x="0" y="0"/>
                </a:moveTo>
                <a:lnTo>
                  <a:pt x="0" y="240"/>
                </a:lnTo>
                <a:lnTo>
                  <a:pt x="240" y="240"/>
                </a:lnTo>
                <a:lnTo>
                  <a:pt x="240" y="0"/>
                </a:lnTo>
                <a:lnTo>
                  <a:pt x="0" y="0"/>
                </a:lnTo>
                <a:close/>
                <a:moveTo>
                  <a:pt x="116" y="16"/>
                </a:moveTo>
                <a:lnTo>
                  <a:pt x="116" y="16"/>
                </a:lnTo>
                <a:lnTo>
                  <a:pt x="120" y="16"/>
                </a:lnTo>
                <a:lnTo>
                  <a:pt x="124" y="20"/>
                </a:lnTo>
                <a:lnTo>
                  <a:pt x="128" y="24"/>
                </a:lnTo>
                <a:lnTo>
                  <a:pt x="128" y="28"/>
                </a:lnTo>
                <a:lnTo>
                  <a:pt x="128" y="28"/>
                </a:lnTo>
                <a:lnTo>
                  <a:pt x="128" y="32"/>
                </a:lnTo>
                <a:lnTo>
                  <a:pt x="124" y="36"/>
                </a:lnTo>
                <a:lnTo>
                  <a:pt x="120" y="40"/>
                </a:lnTo>
                <a:lnTo>
                  <a:pt x="116" y="40"/>
                </a:lnTo>
                <a:lnTo>
                  <a:pt x="116" y="40"/>
                </a:lnTo>
                <a:lnTo>
                  <a:pt x="112" y="40"/>
                </a:lnTo>
                <a:lnTo>
                  <a:pt x="108" y="36"/>
                </a:lnTo>
                <a:lnTo>
                  <a:pt x="104" y="32"/>
                </a:lnTo>
                <a:lnTo>
                  <a:pt x="104" y="28"/>
                </a:lnTo>
                <a:lnTo>
                  <a:pt x="104" y="28"/>
                </a:lnTo>
                <a:lnTo>
                  <a:pt x="104" y="24"/>
                </a:lnTo>
                <a:lnTo>
                  <a:pt x="108" y="20"/>
                </a:lnTo>
                <a:lnTo>
                  <a:pt x="112" y="16"/>
                </a:lnTo>
                <a:lnTo>
                  <a:pt x="116" y="16"/>
                </a:lnTo>
                <a:lnTo>
                  <a:pt x="116" y="16"/>
                </a:lnTo>
                <a:close/>
                <a:moveTo>
                  <a:pt x="76" y="16"/>
                </a:moveTo>
                <a:lnTo>
                  <a:pt x="76" y="16"/>
                </a:lnTo>
                <a:lnTo>
                  <a:pt x="80" y="16"/>
                </a:lnTo>
                <a:lnTo>
                  <a:pt x="84" y="20"/>
                </a:lnTo>
                <a:lnTo>
                  <a:pt x="88" y="24"/>
                </a:lnTo>
                <a:lnTo>
                  <a:pt x="88" y="28"/>
                </a:lnTo>
                <a:lnTo>
                  <a:pt x="88" y="28"/>
                </a:lnTo>
                <a:lnTo>
                  <a:pt x="88" y="32"/>
                </a:lnTo>
                <a:lnTo>
                  <a:pt x="84" y="36"/>
                </a:lnTo>
                <a:lnTo>
                  <a:pt x="80" y="40"/>
                </a:lnTo>
                <a:lnTo>
                  <a:pt x="76" y="40"/>
                </a:lnTo>
                <a:lnTo>
                  <a:pt x="76" y="40"/>
                </a:lnTo>
                <a:lnTo>
                  <a:pt x="72" y="40"/>
                </a:lnTo>
                <a:lnTo>
                  <a:pt x="68" y="36"/>
                </a:lnTo>
                <a:lnTo>
                  <a:pt x="64" y="32"/>
                </a:lnTo>
                <a:lnTo>
                  <a:pt x="64" y="28"/>
                </a:lnTo>
                <a:lnTo>
                  <a:pt x="64" y="28"/>
                </a:lnTo>
                <a:lnTo>
                  <a:pt x="64" y="24"/>
                </a:lnTo>
                <a:lnTo>
                  <a:pt x="68" y="20"/>
                </a:lnTo>
                <a:lnTo>
                  <a:pt x="72" y="16"/>
                </a:lnTo>
                <a:lnTo>
                  <a:pt x="76" y="16"/>
                </a:lnTo>
                <a:lnTo>
                  <a:pt x="76" y="16"/>
                </a:lnTo>
                <a:close/>
                <a:moveTo>
                  <a:pt x="36" y="16"/>
                </a:moveTo>
                <a:lnTo>
                  <a:pt x="36" y="16"/>
                </a:lnTo>
                <a:lnTo>
                  <a:pt x="40" y="16"/>
                </a:lnTo>
                <a:lnTo>
                  <a:pt x="44" y="20"/>
                </a:lnTo>
                <a:lnTo>
                  <a:pt x="48" y="24"/>
                </a:lnTo>
                <a:lnTo>
                  <a:pt x="48" y="28"/>
                </a:lnTo>
                <a:lnTo>
                  <a:pt x="48" y="28"/>
                </a:lnTo>
                <a:lnTo>
                  <a:pt x="48" y="32"/>
                </a:lnTo>
                <a:lnTo>
                  <a:pt x="44" y="36"/>
                </a:lnTo>
                <a:lnTo>
                  <a:pt x="40" y="40"/>
                </a:lnTo>
                <a:lnTo>
                  <a:pt x="36" y="40"/>
                </a:lnTo>
                <a:lnTo>
                  <a:pt x="36" y="40"/>
                </a:lnTo>
                <a:lnTo>
                  <a:pt x="32" y="40"/>
                </a:lnTo>
                <a:lnTo>
                  <a:pt x="28" y="36"/>
                </a:lnTo>
                <a:lnTo>
                  <a:pt x="24" y="32"/>
                </a:lnTo>
                <a:lnTo>
                  <a:pt x="24" y="28"/>
                </a:lnTo>
                <a:lnTo>
                  <a:pt x="24" y="28"/>
                </a:lnTo>
                <a:lnTo>
                  <a:pt x="24" y="24"/>
                </a:lnTo>
                <a:lnTo>
                  <a:pt x="28" y="20"/>
                </a:lnTo>
                <a:lnTo>
                  <a:pt x="32" y="16"/>
                </a:lnTo>
                <a:lnTo>
                  <a:pt x="36" y="16"/>
                </a:lnTo>
                <a:lnTo>
                  <a:pt x="36" y="16"/>
                </a:lnTo>
                <a:close/>
                <a:moveTo>
                  <a:pt x="216" y="216"/>
                </a:moveTo>
                <a:lnTo>
                  <a:pt x="24" y="216"/>
                </a:lnTo>
                <a:lnTo>
                  <a:pt x="24" y="64"/>
                </a:lnTo>
                <a:lnTo>
                  <a:pt x="216" y="64"/>
                </a:lnTo>
                <a:lnTo>
                  <a:pt x="216" y="216"/>
                </a:lnTo>
                <a:close/>
              </a:path>
            </a:pathLst>
          </a:custGeom>
          <a:solidFill>
            <a:srgbClr val="9BC954"/>
          </a:solidFill>
          <a:ln w="25400" cap="flat" cmpd="sng" algn="ctr">
            <a:solidFill>
              <a:srgbClr val="9BC954">
                <a:shade val="50000"/>
              </a:srgbClr>
            </a:solidFill>
            <a:prstDash val="soli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grpSp>
        <p:nvGrpSpPr>
          <p:cNvPr id="38" name="グループ化 238"/>
          <p:cNvGrpSpPr/>
          <p:nvPr/>
        </p:nvGrpSpPr>
        <p:grpSpPr>
          <a:xfrm>
            <a:off x="719572" y="3219822"/>
            <a:ext cx="648072" cy="648072"/>
            <a:chOff x="2182416" y="682625"/>
            <a:chExt cx="381000" cy="381000"/>
          </a:xfrm>
          <a:solidFill>
            <a:srgbClr val="9BC954"/>
          </a:solidFill>
        </p:grpSpPr>
        <p:sp>
          <p:nvSpPr>
            <p:cNvPr id="39" name="Freeform 147"/>
            <p:cNvSpPr>
              <a:spLocks/>
            </p:cNvSpPr>
            <p:nvPr/>
          </p:nvSpPr>
          <p:spPr bwMode="auto">
            <a:xfrm>
              <a:off x="2277666" y="682625"/>
              <a:ext cx="190500" cy="254000"/>
            </a:xfrm>
            <a:custGeom>
              <a:avLst/>
              <a:gdLst/>
              <a:ahLst/>
              <a:cxnLst>
                <a:cxn ang="0">
                  <a:pos x="120" y="80"/>
                </a:cxn>
                <a:cxn ang="0">
                  <a:pos x="120" y="80"/>
                </a:cxn>
                <a:cxn ang="0">
                  <a:pos x="118" y="96"/>
                </a:cxn>
                <a:cxn ang="0">
                  <a:pos x="116" y="112"/>
                </a:cxn>
                <a:cxn ang="0">
                  <a:pos x="110" y="124"/>
                </a:cxn>
                <a:cxn ang="0">
                  <a:pos x="102" y="136"/>
                </a:cxn>
                <a:cxn ang="0">
                  <a:pos x="94" y="146"/>
                </a:cxn>
                <a:cxn ang="0">
                  <a:pos x="84" y="154"/>
                </a:cxn>
                <a:cxn ang="0">
                  <a:pos x="72" y="158"/>
                </a:cxn>
                <a:cxn ang="0">
                  <a:pos x="60" y="160"/>
                </a:cxn>
                <a:cxn ang="0">
                  <a:pos x="60" y="160"/>
                </a:cxn>
                <a:cxn ang="0">
                  <a:pos x="48" y="158"/>
                </a:cxn>
                <a:cxn ang="0">
                  <a:pos x="36" y="154"/>
                </a:cxn>
                <a:cxn ang="0">
                  <a:pos x="26" y="146"/>
                </a:cxn>
                <a:cxn ang="0">
                  <a:pos x="18" y="136"/>
                </a:cxn>
                <a:cxn ang="0">
                  <a:pos x="10" y="124"/>
                </a:cxn>
                <a:cxn ang="0">
                  <a:pos x="4" y="112"/>
                </a:cxn>
                <a:cxn ang="0">
                  <a:pos x="2" y="96"/>
                </a:cxn>
                <a:cxn ang="0">
                  <a:pos x="0" y="80"/>
                </a:cxn>
                <a:cxn ang="0">
                  <a:pos x="0" y="80"/>
                </a:cxn>
                <a:cxn ang="0">
                  <a:pos x="2" y="64"/>
                </a:cxn>
                <a:cxn ang="0">
                  <a:pos x="4" y="48"/>
                </a:cxn>
                <a:cxn ang="0">
                  <a:pos x="10" y="36"/>
                </a:cxn>
                <a:cxn ang="0">
                  <a:pos x="18" y="24"/>
                </a:cxn>
                <a:cxn ang="0">
                  <a:pos x="26" y="14"/>
                </a:cxn>
                <a:cxn ang="0">
                  <a:pos x="36" y="6"/>
                </a:cxn>
                <a:cxn ang="0">
                  <a:pos x="48" y="2"/>
                </a:cxn>
                <a:cxn ang="0">
                  <a:pos x="60" y="0"/>
                </a:cxn>
                <a:cxn ang="0">
                  <a:pos x="60" y="0"/>
                </a:cxn>
                <a:cxn ang="0">
                  <a:pos x="72" y="2"/>
                </a:cxn>
                <a:cxn ang="0">
                  <a:pos x="84" y="6"/>
                </a:cxn>
                <a:cxn ang="0">
                  <a:pos x="94" y="14"/>
                </a:cxn>
                <a:cxn ang="0">
                  <a:pos x="102" y="24"/>
                </a:cxn>
                <a:cxn ang="0">
                  <a:pos x="110" y="36"/>
                </a:cxn>
                <a:cxn ang="0">
                  <a:pos x="116" y="48"/>
                </a:cxn>
                <a:cxn ang="0">
                  <a:pos x="118" y="64"/>
                </a:cxn>
                <a:cxn ang="0">
                  <a:pos x="120" y="80"/>
                </a:cxn>
              </a:cxnLst>
              <a:rect l="0" t="0" r="r" b="b"/>
              <a:pathLst>
                <a:path w="120" h="160">
                  <a:moveTo>
                    <a:pt x="120" y="80"/>
                  </a:moveTo>
                  <a:lnTo>
                    <a:pt x="120" y="80"/>
                  </a:lnTo>
                  <a:lnTo>
                    <a:pt x="118" y="96"/>
                  </a:lnTo>
                  <a:lnTo>
                    <a:pt x="116" y="112"/>
                  </a:lnTo>
                  <a:lnTo>
                    <a:pt x="110" y="124"/>
                  </a:lnTo>
                  <a:lnTo>
                    <a:pt x="102" y="136"/>
                  </a:lnTo>
                  <a:lnTo>
                    <a:pt x="94" y="146"/>
                  </a:lnTo>
                  <a:lnTo>
                    <a:pt x="84" y="154"/>
                  </a:lnTo>
                  <a:lnTo>
                    <a:pt x="72" y="158"/>
                  </a:lnTo>
                  <a:lnTo>
                    <a:pt x="60" y="160"/>
                  </a:lnTo>
                  <a:lnTo>
                    <a:pt x="60" y="160"/>
                  </a:lnTo>
                  <a:lnTo>
                    <a:pt x="48" y="158"/>
                  </a:lnTo>
                  <a:lnTo>
                    <a:pt x="36" y="154"/>
                  </a:lnTo>
                  <a:lnTo>
                    <a:pt x="26" y="146"/>
                  </a:lnTo>
                  <a:lnTo>
                    <a:pt x="18" y="136"/>
                  </a:lnTo>
                  <a:lnTo>
                    <a:pt x="10" y="124"/>
                  </a:lnTo>
                  <a:lnTo>
                    <a:pt x="4" y="112"/>
                  </a:lnTo>
                  <a:lnTo>
                    <a:pt x="2" y="96"/>
                  </a:lnTo>
                  <a:lnTo>
                    <a:pt x="0" y="80"/>
                  </a:lnTo>
                  <a:lnTo>
                    <a:pt x="0" y="80"/>
                  </a:lnTo>
                  <a:lnTo>
                    <a:pt x="2" y="64"/>
                  </a:lnTo>
                  <a:lnTo>
                    <a:pt x="4" y="48"/>
                  </a:lnTo>
                  <a:lnTo>
                    <a:pt x="10" y="36"/>
                  </a:lnTo>
                  <a:lnTo>
                    <a:pt x="18" y="24"/>
                  </a:lnTo>
                  <a:lnTo>
                    <a:pt x="26" y="14"/>
                  </a:lnTo>
                  <a:lnTo>
                    <a:pt x="36" y="6"/>
                  </a:lnTo>
                  <a:lnTo>
                    <a:pt x="48" y="2"/>
                  </a:lnTo>
                  <a:lnTo>
                    <a:pt x="60" y="0"/>
                  </a:lnTo>
                  <a:lnTo>
                    <a:pt x="60" y="0"/>
                  </a:lnTo>
                  <a:lnTo>
                    <a:pt x="72" y="2"/>
                  </a:lnTo>
                  <a:lnTo>
                    <a:pt x="84" y="6"/>
                  </a:lnTo>
                  <a:lnTo>
                    <a:pt x="94" y="14"/>
                  </a:lnTo>
                  <a:lnTo>
                    <a:pt x="102" y="24"/>
                  </a:lnTo>
                  <a:lnTo>
                    <a:pt x="110" y="36"/>
                  </a:lnTo>
                  <a:lnTo>
                    <a:pt x="116" y="48"/>
                  </a:lnTo>
                  <a:lnTo>
                    <a:pt x="118" y="64"/>
                  </a:lnTo>
                  <a:lnTo>
                    <a:pt x="120"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40" name="Freeform 148"/>
            <p:cNvSpPr>
              <a:spLocks/>
            </p:cNvSpPr>
            <p:nvPr/>
          </p:nvSpPr>
          <p:spPr bwMode="auto">
            <a:xfrm>
              <a:off x="2277666" y="682625"/>
              <a:ext cx="190500" cy="254000"/>
            </a:xfrm>
            <a:custGeom>
              <a:avLst/>
              <a:gdLst/>
              <a:ahLst/>
              <a:cxnLst>
                <a:cxn ang="0">
                  <a:pos x="120" y="80"/>
                </a:cxn>
                <a:cxn ang="0">
                  <a:pos x="120" y="80"/>
                </a:cxn>
                <a:cxn ang="0">
                  <a:pos x="118" y="96"/>
                </a:cxn>
                <a:cxn ang="0">
                  <a:pos x="116" y="112"/>
                </a:cxn>
                <a:cxn ang="0">
                  <a:pos x="110" y="124"/>
                </a:cxn>
                <a:cxn ang="0">
                  <a:pos x="102" y="136"/>
                </a:cxn>
                <a:cxn ang="0">
                  <a:pos x="94" y="146"/>
                </a:cxn>
                <a:cxn ang="0">
                  <a:pos x="84" y="154"/>
                </a:cxn>
                <a:cxn ang="0">
                  <a:pos x="72" y="158"/>
                </a:cxn>
                <a:cxn ang="0">
                  <a:pos x="60" y="160"/>
                </a:cxn>
                <a:cxn ang="0">
                  <a:pos x="60" y="160"/>
                </a:cxn>
                <a:cxn ang="0">
                  <a:pos x="48" y="158"/>
                </a:cxn>
                <a:cxn ang="0">
                  <a:pos x="36" y="154"/>
                </a:cxn>
                <a:cxn ang="0">
                  <a:pos x="26" y="146"/>
                </a:cxn>
                <a:cxn ang="0">
                  <a:pos x="18" y="136"/>
                </a:cxn>
                <a:cxn ang="0">
                  <a:pos x="10" y="124"/>
                </a:cxn>
                <a:cxn ang="0">
                  <a:pos x="4" y="112"/>
                </a:cxn>
                <a:cxn ang="0">
                  <a:pos x="2" y="96"/>
                </a:cxn>
                <a:cxn ang="0">
                  <a:pos x="0" y="80"/>
                </a:cxn>
                <a:cxn ang="0">
                  <a:pos x="0" y="80"/>
                </a:cxn>
                <a:cxn ang="0">
                  <a:pos x="2" y="64"/>
                </a:cxn>
                <a:cxn ang="0">
                  <a:pos x="4" y="48"/>
                </a:cxn>
                <a:cxn ang="0">
                  <a:pos x="10" y="36"/>
                </a:cxn>
                <a:cxn ang="0">
                  <a:pos x="18" y="24"/>
                </a:cxn>
                <a:cxn ang="0">
                  <a:pos x="26" y="14"/>
                </a:cxn>
                <a:cxn ang="0">
                  <a:pos x="36" y="6"/>
                </a:cxn>
                <a:cxn ang="0">
                  <a:pos x="48" y="2"/>
                </a:cxn>
                <a:cxn ang="0">
                  <a:pos x="60" y="0"/>
                </a:cxn>
                <a:cxn ang="0">
                  <a:pos x="60" y="0"/>
                </a:cxn>
                <a:cxn ang="0">
                  <a:pos x="72" y="2"/>
                </a:cxn>
                <a:cxn ang="0">
                  <a:pos x="84" y="6"/>
                </a:cxn>
                <a:cxn ang="0">
                  <a:pos x="94" y="14"/>
                </a:cxn>
                <a:cxn ang="0">
                  <a:pos x="102" y="24"/>
                </a:cxn>
                <a:cxn ang="0">
                  <a:pos x="110" y="36"/>
                </a:cxn>
                <a:cxn ang="0">
                  <a:pos x="116" y="48"/>
                </a:cxn>
                <a:cxn ang="0">
                  <a:pos x="118" y="64"/>
                </a:cxn>
                <a:cxn ang="0">
                  <a:pos x="120" y="80"/>
                </a:cxn>
              </a:cxnLst>
              <a:rect l="0" t="0" r="r" b="b"/>
              <a:pathLst>
                <a:path w="120" h="160">
                  <a:moveTo>
                    <a:pt x="120" y="80"/>
                  </a:moveTo>
                  <a:lnTo>
                    <a:pt x="120" y="80"/>
                  </a:lnTo>
                  <a:lnTo>
                    <a:pt x="118" y="96"/>
                  </a:lnTo>
                  <a:lnTo>
                    <a:pt x="116" y="112"/>
                  </a:lnTo>
                  <a:lnTo>
                    <a:pt x="110" y="124"/>
                  </a:lnTo>
                  <a:lnTo>
                    <a:pt x="102" y="136"/>
                  </a:lnTo>
                  <a:lnTo>
                    <a:pt x="94" y="146"/>
                  </a:lnTo>
                  <a:lnTo>
                    <a:pt x="84" y="154"/>
                  </a:lnTo>
                  <a:lnTo>
                    <a:pt x="72" y="158"/>
                  </a:lnTo>
                  <a:lnTo>
                    <a:pt x="60" y="160"/>
                  </a:lnTo>
                  <a:lnTo>
                    <a:pt x="60" y="160"/>
                  </a:lnTo>
                  <a:lnTo>
                    <a:pt x="48" y="158"/>
                  </a:lnTo>
                  <a:lnTo>
                    <a:pt x="36" y="154"/>
                  </a:lnTo>
                  <a:lnTo>
                    <a:pt x="26" y="146"/>
                  </a:lnTo>
                  <a:lnTo>
                    <a:pt x="18" y="136"/>
                  </a:lnTo>
                  <a:lnTo>
                    <a:pt x="10" y="124"/>
                  </a:lnTo>
                  <a:lnTo>
                    <a:pt x="4" y="112"/>
                  </a:lnTo>
                  <a:lnTo>
                    <a:pt x="2" y="96"/>
                  </a:lnTo>
                  <a:lnTo>
                    <a:pt x="0" y="80"/>
                  </a:lnTo>
                  <a:lnTo>
                    <a:pt x="0" y="80"/>
                  </a:lnTo>
                  <a:lnTo>
                    <a:pt x="2" y="64"/>
                  </a:lnTo>
                  <a:lnTo>
                    <a:pt x="4" y="48"/>
                  </a:lnTo>
                  <a:lnTo>
                    <a:pt x="10" y="36"/>
                  </a:lnTo>
                  <a:lnTo>
                    <a:pt x="18" y="24"/>
                  </a:lnTo>
                  <a:lnTo>
                    <a:pt x="26" y="14"/>
                  </a:lnTo>
                  <a:lnTo>
                    <a:pt x="36" y="6"/>
                  </a:lnTo>
                  <a:lnTo>
                    <a:pt x="48" y="2"/>
                  </a:lnTo>
                  <a:lnTo>
                    <a:pt x="60" y="0"/>
                  </a:lnTo>
                  <a:lnTo>
                    <a:pt x="60" y="0"/>
                  </a:lnTo>
                  <a:lnTo>
                    <a:pt x="72" y="2"/>
                  </a:lnTo>
                  <a:lnTo>
                    <a:pt x="84" y="6"/>
                  </a:lnTo>
                  <a:lnTo>
                    <a:pt x="94" y="14"/>
                  </a:lnTo>
                  <a:lnTo>
                    <a:pt x="102" y="24"/>
                  </a:lnTo>
                  <a:lnTo>
                    <a:pt x="110" y="36"/>
                  </a:lnTo>
                  <a:lnTo>
                    <a:pt x="116" y="48"/>
                  </a:lnTo>
                  <a:lnTo>
                    <a:pt x="118" y="64"/>
                  </a:lnTo>
                  <a:lnTo>
                    <a:pt x="120"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41" name="Freeform 149"/>
            <p:cNvSpPr>
              <a:spLocks/>
            </p:cNvSpPr>
            <p:nvPr/>
          </p:nvSpPr>
          <p:spPr bwMode="auto">
            <a:xfrm>
              <a:off x="2388791" y="962025"/>
              <a:ext cx="174625" cy="101600"/>
            </a:xfrm>
            <a:custGeom>
              <a:avLst/>
              <a:gdLst/>
              <a:ahLst/>
              <a:cxnLst>
                <a:cxn ang="0">
                  <a:pos x="14" y="40"/>
                </a:cxn>
                <a:cxn ang="0">
                  <a:pos x="2" y="64"/>
                </a:cxn>
                <a:cxn ang="0">
                  <a:pos x="110" y="64"/>
                </a:cxn>
                <a:cxn ang="0">
                  <a:pos x="110" y="64"/>
                </a:cxn>
                <a:cxn ang="0">
                  <a:pos x="108" y="52"/>
                </a:cxn>
                <a:cxn ang="0">
                  <a:pos x="102" y="40"/>
                </a:cxn>
                <a:cxn ang="0">
                  <a:pos x="92" y="30"/>
                </a:cxn>
                <a:cxn ang="0">
                  <a:pos x="78" y="20"/>
                </a:cxn>
                <a:cxn ang="0">
                  <a:pos x="62" y="12"/>
                </a:cxn>
                <a:cxn ang="0">
                  <a:pos x="42" y="6"/>
                </a:cxn>
                <a:cxn ang="0">
                  <a:pos x="22" y="2"/>
                </a:cxn>
                <a:cxn ang="0">
                  <a:pos x="0" y="0"/>
                </a:cxn>
                <a:cxn ang="0">
                  <a:pos x="14" y="40"/>
                </a:cxn>
              </a:cxnLst>
              <a:rect l="0" t="0" r="r" b="b"/>
              <a:pathLst>
                <a:path w="110" h="64">
                  <a:moveTo>
                    <a:pt x="14" y="40"/>
                  </a:moveTo>
                  <a:lnTo>
                    <a:pt x="2" y="64"/>
                  </a:lnTo>
                  <a:lnTo>
                    <a:pt x="110" y="64"/>
                  </a:lnTo>
                  <a:lnTo>
                    <a:pt x="110" y="64"/>
                  </a:lnTo>
                  <a:lnTo>
                    <a:pt x="108" y="52"/>
                  </a:lnTo>
                  <a:lnTo>
                    <a:pt x="102" y="40"/>
                  </a:lnTo>
                  <a:lnTo>
                    <a:pt x="92" y="30"/>
                  </a:lnTo>
                  <a:lnTo>
                    <a:pt x="78" y="20"/>
                  </a:lnTo>
                  <a:lnTo>
                    <a:pt x="62" y="12"/>
                  </a:lnTo>
                  <a:lnTo>
                    <a:pt x="42" y="6"/>
                  </a:lnTo>
                  <a:lnTo>
                    <a:pt x="22" y="2"/>
                  </a:lnTo>
                  <a:lnTo>
                    <a:pt x="0" y="0"/>
                  </a:lnTo>
                  <a:lnTo>
                    <a:pt x="14"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42" name="Freeform 150"/>
            <p:cNvSpPr>
              <a:spLocks/>
            </p:cNvSpPr>
            <p:nvPr/>
          </p:nvSpPr>
          <p:spPr bwMode="auto">
            <a:xfrm>
              <a:off x="2182416" y="962025"/>
              <a:ext cx="174625" cy="101600"/>
            </a:xfrm>
            <a:custGeom>
              <a:avLst/>
              <a:gdLst/>
              <a:ahLst/>
              <a:cxnLst>
                <a:cxn ang="0">
                  <a:pos x="96" y="40"/>
                </a:cxn>
                <a:cxn ang="0">
                  <a:pos x="110" y="0"/>
                </a:cxn>
                <a:cxn ang="0">
                  <a:pos x="110" y="0"/>
                </a:cxn>
                <a:cxn ang="0">
                  <a:pos x="88" y="2"/>
                </a:cxn>
                <a:cxn ang="0">
                  <a:pos x="68" y="6"/>
                </a:cxn>
                <a:cxn ang="0">
                  <a:pos x="48" y="12"/>
                </a:cxn>
                <a:cxn ang="0">
                  <a:pos x="32" y="20"/>
                </a:cxn>
                <a:cxn ang="0">
                  <a:pos x="18" y="30"/>
                </a:cxn>
                <a:cxn ang="0">
                  <a:pos x="8" y="40"/>
                </a:cxn>
                <a:cxn ang="0">
                  <a:pos x="2" y="52"/>
                </a:cxn>
                <a:cxn ang="0">
                  <a:pos x="0" y="64"/>
                </a:cxn>
                <a:cxn ang="0">
                  <a:pos x="108" y="64"/>
                </a:cxn>
                <a:cxn ang="0">
                  <a:pos x="96" y="40"/>
                </a:cxn>
              </a:cxnLst>
              <a:rect l="0" t="0" r="r" b="b"/>
              <a:pathLst>
                <a:path w="110" h="64">
                  <a:moveTo>
                    <a:pt x="96" y="40"/>
                  </a:moveTo>
                  <a:lnTo>
                    <a:pt x="110" y="0"/>
                  </a:lnTo>
                  <a:lnTo>
                    <a:pt x="110" y="0"/>
                  </a:lnTo>
                  <a:lnTo>
                    <a:pt x="88" y="2"/>
                  </a:lnTo>
                  <a:lnTo>
                    <a:pt x="68" y="6"/>
                  </a:lnTo>
                  <a:lnTo>
                    <a:pt x="48" y="12"/>
                  </a:lnTo>
                  <a:lnTo>
                    <a:pt x="32" y="20"/>
                  </a:lnTo>
                  <a:lnTo>
                    <a:pt x="18" y="30"/>
                  </a:lnTo>
                  <a:lnTo>
                    <a:pt x="8" y="40"/>
                  </a:lnTo>
                  <a:lnTo>
                    <a:pt x="2" y="52"/>
                  </a:lnTo>
                  <a:lnTo>
                    <a:pt x="0" y="64"/>
                  </a:lnTo>
                  <a:lnTo>
                    <a:pt x="108" y="64"/>
                  </a:lnTo>
                  <a:lnTo>
                    <a:pt x="96"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grpSp>
      <p:sp>
        <p:nvSpPr>
          <p:cNvPr id="43" name="Freeform 566"/>
          <p:cNvSpPr>
            <a:spLocks noEditPoints="1"/>
          </p:cNvSpPr>
          <p:nvPr/>
        </p:nvSpPr>
        <p:spPr bwMode="auto">
          <a:xfrm>
            <a:off x="3671900" y="3723878"/>
            <a:ext cx="792088" cy="684076"/>
          </a:xfrm>
          <a:custGeom>
            <a:avLst/>
            <a:gdLst/>
            <a:ahLst/>
            <a:cxnLst>
              <a:cxn ang="0">
                <a:pos x="0" y="240"/>
              </a:cxn>
              <a:cxn ang="0">
                <a:pos x="240" y="0"/>
              </a:cxn>
              <a:cxn ang="0">
                <a:pos x="116" y="16"/>
              </a:cxn>
              <a:cxn ang="0">
                <a:pos x="120" y="16"/>
              </a:cxn>
              <a:cxn ang="0">
                <a:pos x="128" y="24"/>
              </a:cxn>
              <a:cxn ang="0">
                <a:pos x="128" y="28"/>
              </a:cxn>
              <a:cxn ang="0">
                <a:pos x="124" y="36"/>
              </a:cxn>
              <a:cxn ang="0">
                <a:pos x="116" y="40"/>
              </a:cxn>
              <a:cxn ang="0">
                <a:pos x="112" y="40"/>
              </a:cxn>
              <a:cxn ang="0">
                <a:pos x="104" y="32"/>
              </a:cxn>
              <a:cxn ang="0">
                <a:pos x="104" y="28"/>
              </a:cxn>
              <a:cxn ang="0">
                <a:pos x="108" y="20"/>
              </a:cxn>
              <a:cxn ang="0">
                <a:pos x="116" y="16"/>
              </a:cxn>
              <a:cxn ang="0">
                <a:pos x="76" y="16"/>
              </a:cxn>
              <a:cxn ang="0">
                <a:pos x="80" y="16"/>
              </a:cxn>
              <a:cxn ang="0">
                <a:pos x="88" y="24"/>
              </a:cxn>
              <a:cxn ang="0">
                <a:pos x="88" y="28"/>
              </a:cxn>
              <a:cxn ang="0">
                <a:pos x="84" y="36"/>
              </a:cxn>
              <a:cxn ang="0">
                <a:pos x="76" y="40"/>
              </a:cxn>
              <a:cxn ang="0">
                <a:pos x="72" y="40"/>
              </a:cxn>
              <a:cxn ang="0">
                <a:pos x="64" y="32"/>
              </a:cxn>
              <a:cxn ang="0">
                <a:pos x="64" y="28"/>
              </a:cxn>
              <a:cxn ang="0">
                <a:pos x="68" y="20"/>
              </a:cxn>
              <a:cxn ang="0">
                <a:pos x="76" y="16"/>
              </a:cxn>
              <a:cxn ang="0">
                <a:pos x="36" y="16"/>
              </a:cxn>
              <a:cxn ang="0">
                <a:pos x="40" y="16"/>
              </a:cxn>
              <a:cxn ang="0">
                <a:pos x="48" y="24"/>
              </a:cxn>
              <a:cxn ang="0">
                <a:pos x="48" y="28"/>
              </a:cxn>
              <a:cxn ang="0">
                <a:pos x="44" y="36"/>
              </a:cxn>
              <a:cxn ang="0">
                <a:pos x="36" y="40"/>
              </a:cxn>
              <a:cxn ang="0">
                <a:pos x="32" y="40"/>
              </a:cxn>
              <a:cxn ang="0">
                <a:pos x="24" y="32"/>
              </a:cxn>
              <a:cxn ang="0">
                <a:pos x="24" y="28"/>
              </a:cxn>
              <a:cxn ang="0">
                <a:pos x="28" y="20"/>
              </a:cxn>
              <a:cxn ang="0">
                <a:pos x="36" y="16"/>
              </a:cxn>
              <a:cxn ang="0">
                <a:pos x="216" y="216"/>
              </a:cxn>
              <a:cxn ang="0">
                <a:pos x="24" y="64"/>
              </a:cxn>
              <a:cxn ang="0">
                <a:pos x="216" y="216"/>
              </a:cxn>
            </a:cxnLst>
            <a:rect l="0" t="0" r="r" b="b"/>
            <a:pathLst>
              <a:path w="240" h="240">
                <a:moveTo>
                  <a:pt x="0" y="0"/>
                </a:moveTo>
                <a:lnTo>
                  <a:pt x="0" y="240"/>
                </a:lnTo>
                <a:lnTo>
                  <a:pt x="240" y="240"/>
                </a:lnTo>
                <a:lnTo>
                  <a:pt x="240" y="0"/>
                </a:lnTo>
                <a:lnTo>
                  <a:pt x="0" y="0"/>
                </a:lnTo>
                <a:close/>
                <a:moveTo>
                  <a:pt x="116" y="16"/>
                </a:moveTo>
                <a:lnTo>
                  <a:pt x="116" y="16"/>
                </a:lnTo>
                <a:lnTo>
                  <a:pt x="120" y="16"/>
                </a:lnTo>
                <a:lnTo>
                  <a:pt x="124" y="20"/>
                </a:lnTo>
                <a:lnTo>
                  <a:pt x="128" y="24"/>
                </a:lnTo>
                <a:lnTo>
                  <a:pt x="128" y="28"/>
                </a:lnTo>
                <a:lnTo>
                  <a:pt x="128" y="28"/>
                </a:lnTo>
                <a:lnTo>
                  <a:pt x="128" y="32"/>
                </a:lnTo>
                <a:lnTo>
                  <a:pt x="124" y="36"/>
                </a:lnTo>
                <a:lnTo>
                  <a:pt x="120" y="40"/>
                </a:lnTo>
                <a:lnTo>
                  <a:pt x="116" y="40"/>
                </a:lnTo>
                <a:lnTo>
                  <a:pt x="116" y="40"/>
                </a:lnTo>
                <a:lnTo>
                  <a:pt x="112" y="40"/>
                </a:lnTo>
                <a:lnTo>
                  <a:pt x="108" y="36"/>
                </a:lnTo>
                <a:lnTo>
                  <a:pt x="104" y="32"/>
                </a:lnTo>
                <a:lnTo>
                  <a:pt x="104" y="28"/>
                </a:lnTo>
                <a:lnTo>
                  <a:pt x="104" y="28"/>
                </a:lnTo>
                <a:lnTo>
                  <a:pt x="104" y="24"/>
                </a:lnTo>
                <a:lnTo>
                  <a:pt x="108" y="20"/>
                </a:lnTo>
                <a:lnTo>
                  <a:pt x="112" y="16"/>
                </a:lnTo>
                <a:lnTo>
                  <a:pt x="116" y="16"/>
                </a:lnTo>
                <a:lnTo>
                  <a:pt x="116" y="16"/>
                </a:lnTo>
                <a:close/>
                <a:moveTo>
                  <a:pt x="76" y="16"/>
                </a:moveTo>
                <a:lnTo>
                  <a:pt x="76" y="16"/>
                </a:lnTo>
                <a:lnTo>
                  <a:pt x="80" y="16"/>
                </a:lnTo>
                <a:lnTo>
                  <a:pt x="84" y="20"/>
                </a:lnTo>
                <a:lnTo>
                  <a:pt x="88" y="24"/>
                </a:lnTo>
                <a:lnTo>
                  <a:pt x="88" y="28"/>
                </a:lnTo>
                <a:lnTo>
                  <a:pt x="88" y="28"/>
                </a:lnTo>
                <a:lnTo>
                  <a:pt x="88" y="32"/>
                </a:lnTo>
                <a:lnTo>
                  <a:pt x="84" y="36"/>
                </a:lnTo>
                <a:lnTo>
                  <a:pt x="80" y="40"/>
                </a:lnTo>
                <a:lnTo>
                  <a:pt x="76" y="40"/>
                </a:lnTo>
                <a:lnTo>
                  <a:pt x="76" y="40"/>
                </a:lnTo>
                <a:lnTo>
                  <a:pt x="72" y="40"/>
                </a:lnTo>
                <a:lnTo>
                  <a:pt x="68" y="36"/>
                </a:lnTo>
                <a:lnTo>
                  <a:pt x="64" y="32"/>
                </a:lnTo>
                <a:lnTo>
                  <a:pt x="64" y="28"/>
                </a:lnTo>
                <a:lnTo>
                  <a:pt x="64" y="28"/>
                </a:lnTo>
                <a:lnTo>
                  <a:pt x="64" y="24"/>
                </a:lnTo>
                <a:lnTo>
                  <a:pt x="68" y="20"/>
                </a:lnTo>
                <a:lnTo>
                  <a:pt x="72" y="16"/>
                </a:lnTo>
                <a:lnTo>
                  <a:pt x="76" y="16"/>
                </a:lnTo>
                <a:lnTo>
                  <a:pt x="76" y="16"/>
                </a:lnTo>
                <a:close/>
                <a:moveTo>
                  <a:pt x="36" y="16"/>
                </a:moveTo>
                <a:lnTo>
                  <a:pt x="36" y="16"/>
                </a:lnTo>
                <a:lnTo>
                  <a:pt x="40" y="16"/>
                </a:lnTo>
                <a:lnTo>
                  <a:pt x="44" y="20"/>
                </a:lnTo>
                <a:lnTo>
                  <a:pt x="48" y="24"/>
                </a:lnTo>
                <a:lnTo>
                  <a:pt x="48" y="28"/>
                </a:lnTo>
                <a:lnTo>
                  <a:pt x="48" y="28"/>
                </a:lnTo>
                <a:lnTo>
                  <a:pt x="48" y="32"/>
                </a:lnTo>
                <a:lnTo>
                  <a:pt x="44" y="36"/>
                </a:lnTo>
                <a:lnTo>
                  <a:pt x="40" y="40"/>
                </a:lnTo>
                <a:lnTo>
                  <a:pt x="36" y="40"/>
                </a:lnTo>
                <a:lnTo>
                  <a:pt x="36" y="40"/>
                </a:lnTo>
                <a:lnTo>
                  <a:pt x="32" y="40"/>
                </a:lnTo>
                <a:lnTo>
                  <a:pt x="28" y="36"/>
                </a:lnTo>
                <a:lnTo>
                  <a:pt x="24" y="32"/>
                </a:lnTo>
                <a:lnTo>
                  <a:pt x="24" y="28"/>
                </a:lnTo>
                <a:lnTo>
                  <a:pt x="24" y="28"/>
                </a:lnTo>
                <a:lnTo>
                  <a:pt x="24" y="24"/>
                </a:lnTo>
                <a:lnTo>
                  <a:pt x="28" y="20"/>
                </a:lnTo>
                <a:lnTo>
                  <a:pt x="32" y="16"/>
                </a:lnTo>
                <a:lnTo>
                  <a:pt x="36" y="16"/>
                </a:lnTo>
                <a:lnTo>
                  <a:pt x="36" y="16"/>
                </a:lnTo>
                <a:close/>
                <a:moveTo>
                  <a:pt x="216" y="216"/>
                </a:moveTo>
                <a:lnTo>
                  <a:pt x="24" y="216"/>
                </a:lnTo>
                <a:lnTo>
                  <a:pt x="24" y="64"/>
                </a:lnTo>
                <a:lnTo>
                  <a:pt x="216" y="64"/>
                </a:lnTo>
                <a:lnTo>
                  <a:pt x="216" y="216"/>
                </a:lnTo>
                <a:close/>
              </a:path>
            </a:pathLst>
          </a:custGeom>
          <a:solidFill>
            <a:srgbClr val="9BC954"/>
          </a:solidFill>
          <a:ln w="25400" cap="flat" cmpd="sng" algn="ctr">
            <a:solidFill>
              <a:srgbClr val="9BC954">
                <a:shade val="50000"/>
              </a:srgbClr>
            </a:solidFill>
            <a:prstDash val="soli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44" name="角丸四角形 43"/>
          <p:cNvSpPr/>
          <p:nvPr/>
        </p:nvSpPr>
        <p:spPr>
          <a:xfrm>
            <a:off x="3383868" y="3291830"/>
            <a:ext cx="1476164" cy="324036"/>
          </a:xfrm>
          <a:prstGeom prst="roundRect">
            <a:avLst/>
          </a:prstGeom>
          <a:solidFill>
            <a:srgbClr val="9BC954"/>
          </a:solidFill>
          <a:ln w="25400" cap="flat" cmpd="sng" algn="ctr">
            <a:solidFill>
              <a:srgbClr val="9BC954">
                <a:shade val="50000"/>
              </a:srgbClr>
            </a:solidFill>
            <a:prstDash val="solid"/>
          </a:ln>
          <a:effectLst/>
        </p:spPr>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仕訳・伝票入力画面</a:t>
            </a:r>
            <a:endParaRPr kumimoji="0" lang="ja-JP" altLang="ja-JP"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endParaRPr>
          </a:p>
        </p:txBody>
      </p:sp>
      <p:sp>
        <p:nvSpPr>
          <p:cNvPr id="45" name="Freeform 364"/>
          <p:cNvSpPr>
            <a:spLocks noEditPoints="1"/>
          </p:cNvSpPr>
          <p:nvPr/>
        </p:nvSpPr>
        <p:spPr bwMode="auto">
          <a:xfrm>
            <a:off x="6947979" y="3214825"/>
            <a:ext cx="984099" cy="874090"/>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9BC95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
        <p:nvSpPr>
          <p:cNvPr id="46" name="角丸四角形 45"/>
          <p:cNvSpPr/>
          <p:nvPr/>
        </p:nvSpPr>
        <p:spPr>
          <a:xfrm>
            <a:off x="6605902" y="4305429"/>
            <a:ext cx="1764196" cy="468052"/>
          </a:xfrm>
          <a:prstGeom prst="roundRect">
            <a:avLst/>
          </a:prstGeom>
          <a:solidFill>
            <a:srgbClr val="9BC954"/>
          </a:solidFill>
          <a:ln w="25400" cap="flat" cmpd="sng" algn="ctr">
            <a:solidFill>
              <a:srgbClr val="9BC954">
                <a:shade val="50000"/>
              </a:srgbClr>
            </a:solidFill>
            <a:prstDash val="soli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仕訳明細データ</a:t>
            </a:r>
            <a:endParaRPr kumimoji="0" lang="en-US" altLang="ja-JP"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残高データ</a:t>
            </a:r>
            <a:endParaRPr kumimoji="0" lang="en-US" altLang="ja-JP"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endParaRPr>
          </a:p>
        </p:txBody>
      </p:sp>
      <p:sp>
        <p:nvSpPr>
          <p:cNvPr id="47" name="角丸四角形 46"/>
          <p:cNvSpPr/>
          <p:nvPr/>
        </p:nvSpPr>
        <p:spPr>
          <a:xfrm>
            <a:off x="3383868" y="4479962"/>
            <a:ext cx="1476164" cy="324036"/>
          </a:xfrm>
          <a:prstGeom prst="roundRect">
            <a:avLst/>
          </a:prstGeom>
          <a:solidFill>
            <a:srgbClr val="9BC954"/>
          </a:solidFill>
          <a:ln w="25400" cap="flat" cmpd="sng" algn="ctr">
            <a:solidFill>
              <a:srgbClr val="9BC954">
                <a:shade val="50000"/>
              </a:srgbClr>
            </a:solidFill>
            <a:prstDash val="solid"/>
          </a:ln>
          <a:effectLst/>
        </p:spPr>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元帳画面</a:t>
            </a:r>
            <a:endParaRPr kumimoji="0" lang="ja-JP" altLang="ja-JP"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endParaRPr>
          </a:p>
        </p:txBody>
      </p:sp>
      <p:cxnSp>
        <p:nvCxnSpPr>
          <p:cNvPr id="48" name="直線矢印コネクタ 47"/>
          <p:cNvCxnSpPr/>
          <p:nvPr/>
        </p:nvCxnSpPr>
        <p:spPr>
          <a:xfrm flipV="1">
            <a:off x="1691680" y="3307844"/>
            <a:ext cx="1404156" cy="308022"/>
          </a:xfrm>
          <a:prstGeom prst="straightConnector1">
            <a:avLst/>
          </a:prstGeom>
          <a:noFill/>
          <a:ln w="38100" cap="flat" cmpd="sng" algn="ctr">
            <a:solidFill>
              <a:srgbClr val="BC8B00">
                <a:lumMod val="60000"/>
                <a:lumOff val="40000"/>
              </a:srgbClr>
            </a:solidFill>
            <a:prstDash val="solid"/>
            <a:tailEnd type="arrow"/>
          </a:ln>
          <a:effectLst>
            <a:outerShdw blurRad="40000" dist="20000" dir="5400000" rotWithShape="0">
              <a:srgbClr val="000000">
                <a:alpha val="38000"/>
              </a:srgbClr>
            </a:outerShdw>
          </a:effectLst>
        </p:spPr>
      </p:cxnSp>
      <p:cxnSp>
        <p:nvCxnSpPr>
          <p:cNvPr id="49" name="直線矢印コネクタ 48"/>
          <p:cNvCxnSpPr/>
          <p:nvPr/>
        </p:nvCxnSpPr>
        <p:spPr>
          <a:xfrm>
            <a:off x="1763688" y="4011910"/>
            <a:ext cx="1404156" cy="216024"/>
          </a:xfrm>
          <a:prstGeom prst="straightConnector1">
            <a:avLst/>
          </a:prstGeom>
          <a:noFill/>
          <a:ln w="38100" cap="flat" cmpd="sng" algn="ctr">
            <a:solidFill>
              <a:srgbClr val="BC8B00">
                <a:lumMod val="60000"/>
                <a:lumOff val="40000"/>
              </a:srgbClr>
            </a:solidFill>
            <a:prstDash val="solid"/>
            <a:tailEnd type="arrow"/>
          </a:ln>
          <a:effectLst>
            <a:outerShdw blurRad="40000" dist="20000" dir="5400000" rotWithShape="0">
              <a:srgbClr val="000000">
                <a:alpha val="38000"/>
              </a:srgbClr>
            </a:outerShdw>
          </a:effectLst>
        </p:spPr>
      </p:cxnSp>
      <p:cxnSp>
        <p:nvCxnSpPr>
          <p:cNvPr id="50" name="直線矢印コネクタ 49"/>
          <p:cNvCxnSpPr/>
          <p:nvPr/>
        </p:nvCxnSpPr>
        <p:spPr>
          <a:xfrm>
            <a:off x="4932040" y="3075806"/>
            <a:ext cx="1836204" cy="504056"/>
          </a:xfrm>
          <a:prstGeom prst="straightConnector1">
            <a:avLst/>
          </a:prstGeom>
          <a:noFill/>
          <a:ln w="38100" cap="flat" cmpd="sng" algn="ctr">
            <a:solidFill>
              <a:srgbClr val="BC8B00">
                <a:lumMod val="60000"/>
                <a:lumOff val="40000"/>
              </a:srgbClr>
            </a:solidFill>
            <a:prstDash val="solid"/>
            <a:tailEnd type="arrow"/>
          </a:ln>
          <a:effectLst>
            <a:outerShdw blurRad="40000" dist="20000" dir="5400000" rotWithShape="0">
              <a:srgbClr val="000000">
                <a:alpha val="38000"/>
              </a:srgbClr>
            </a:outerShdw>
          </a:effectLst>
        </p:spPr>
      </p:cxnSp>
      <p:cxnSp>
        <p:nvCxnSpPr>
          <p:cNvPr id="51" name="直線矢印コネクタ 50"/>
          <p:cNvCxnSpPr/>
          <p:nvPr/>
        </p:nvCxnSpPr>
        <p:spPr>
          <a:xfrm flipH="1">
            <a:off x="5076056" y="3723878"/>
            <a:ext cx="1656184" cy="756084"/>
          </a:xfrm>
          <a:prstGeom prst="straightConnector1">
            <a:avLst/>
          </a:prstGeom>
          <a:noFill/>
          <a:ln w="38100" cap="flat" cmpd="sng" algn="ctr">
            <a:solidFill>
              <a:srgbClr val="BC8B00">
                <a:lumMod val="60000"/>
                <a:lumOff val="40000"/>
              </a:srgbClr>
            </a:solidFill>
            <a:prstDash val="solid"/>
            <a:tailEnd type="arrow"/>
          </a:ln>
          <a:effectLst>
            <a:outerShdw blurRad="40000" dist="20000" dir="5400000" rotWithShape="0">
              <a:srgbClr val="000000">
                <a:alpha val="38000"/>
              </a:srgbClr>
            </a:outerShdw>
          </a:effectLst>
        </p:spPr>
      </p:cxnSp>
      <p:sp>
        <p:nvSpPr>
          <p:cNvPr id="52" name="角丸四角形 51"/>
          <p:cNvSpPr/>
          <p:nvPr/>
        </p:nvSpPr>
        <p:spPr>
          <a:xfrm>
            <a:off x="359532" y="3975906"/>
            <a:ext cx="1332148" cy="252028"/>
          </a:xfrm>
          <a:prstGeom prst="roundRect">
            <a:avLst/>
          </a:prstGeom>
          <a:solidFill>
            <a:srgbClr val="9BC954"/>
          </a:solidFill>
          <a:ln w="25400" cap="flat" cmpd="sng" algn="ctr">
            <a:solidFill>
              <a:srgbClr val="9BC954">
                <a:shade val="50000"/>
              </a:srgbClr>
            </a:solidFill>
            <a:prstDash val="solid"/>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経理担当者</a:t>
            </a:r>
            <a:endParaRPr kumimoji="0" lang="en-US" altLang="ja-JP"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endParaRPr>
          </a:p>
        </p:txBody>
      </p:sp>
      <p:sp>
        <p:nvSpPr>
          <p:cNvPr id="53" name="タイトル 2"/>
          <p:cNvSpPr txBox="1">
            <a:spLocks/>
          </p:cNvSpPr>
          <p:nvPr/>
        </p:nvSpPr>
        <p:spPr>
          <a:xfrm>
            <a:off x="6318124" y="2274669"/>
            <a:ext cx="2339752" cy="611550"/>
          </a:xfrm>
          <a:prstGeom prst="rect">
            <a:avLst/>
          </a:prstGeom>
        </p:spPr>
        <p:txBody>
          <a:bodyPr vert="horz" lIns="0" tIns="0" rIns="0" bIns="0" rtlCol="0" anchor="ctr" anchorCtr="0">
            <a:normAutofit/>
          </a:bodyPr>
          <a:lstStyle>
            <a:lvl1pPr algn="l" defTabSz="914400" rtl="0" eaLnBrk="1" latinLnBrk="0" hangingPunct="1">
              <a:lnSpc>
                <a:spcPts val="2200"/>
              </a:lnSpc>
              <a:spcBef>
                <a:spcPct val="0"/>
              </a:spcBef>
              <a:buNone/>
              <a:defRPr kumimoji="1" sz="1700" b="0" kern="1200" baseline="0">
                <a:solidFill>
                  <a:schemeClr val="bg1"/>
                </a:solidFill>
                <a:latin typeface="+mj-ea"/>
                <a:ea typeface="+mj-ea"/>
                <a:cs typeface="+mj-cs"/>
              </a:defRPr>
            </a:lvl1pPr>
          </a:lstStyle>
          <a:p>
            <a:pPr marL="0" marR="0" lvl="0" indent="0" algn="l" defTabSz="914400" rtl="0" eaLnBrk="1" fontAlgn="auto" latinLnBrk="0" hangingPunct="1">
              <a:lnSpc>
                <a:spcPts val="2200"/>
              </a:lnSpc>
              <a:spcBef>
                <a:spcPct val="0"/>
              </a:spcBef>
              <a:spcAft>
                <a:spcPts val="0"/>
              </a:spcAft>
              <a:buClrTx/>
              <a:buSzTx/>
              <a:buFontTx/>
              <a:buNone/>
              <a:tabLst/>
              <a:defRPr/>
            </a:pPr>
            <a:r>
              <a:rPr kumimoji="1" lang="ja-JP" altLang="en-US" sz="1400" b="1" i="0" u="none" strike="noStrike" kern="1200" cap="none" spc="0" normalizeH="0" baseline="0" noProof="0">
                <a:ln>
                  <a:noFill/>
                </a:ln>
                <a:solidFill>
                  <a:srgbClr val="EE846D"/>
                </a:solidFill>
                <a:effectLst/>
                <a:uLnTx/>
                <a:uFillTx/>
                <a:latin typeface="メイリオ"/>
                <a:ea typeface="メイリオ"/>
                <a:cs typeface="メイリオ" pitchFamily="50" charset="-128"/>
              </a:rPr>
              <a:t>リアルタイムにデータ連携</a:t>
            </a:r>
          </a:p>
        </p:txBody>
      </p:sp>
      <p:sp>
        <p:nvSpPr>
          <p:cNvPr id="54" name="角丸四角形 53"/>
          <p:cNvSpPr/>
          <p:nvPr/>
        </p:nvSpPr>
        <p:spPr>
          <a:xfrm>
            <a:off x="6011720" y="2355726"/>
            <a:ext cx="2736744" cy="2592288"/>
          </a:xfrm>
          <a:prstGeom prst="roundRect">
            <a:avLst/>
          </a:prstGeom>
          <a:noFill/>
          <a:ln w="25400" cap="flat" cmpd="sng" algn="ctr">
            <a:solidFill>
              <a:srgbClr val="EE846D"/>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55" name="角丸四角形 54"/>
          <p:cNvSpPr/>
          <p:nvPr/>
        </p:nvSpPr>
        <p:spPr>
          <a:xfrm>
            <a:off x="287524" y="2319722"/>
            <a:ext cx="5040560" cy="2612278"/>
          </a:xfrm>
          <a:prstGeom prst="roundRect">
            <a:avLst/>
          </a:prstGeom>
          <a:noFill/>
          <a:ln w="25400" cap="flat" cmpd="sng" algn="ctr">
            <a:solidFill>
              <a:srgbClr val="EE846D"/>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56" name="タイトル 2"/>
          <p:cNvSpPr txBox="1">
            <a:spLocks/>
          </p:cNvSpPr>
          <p:nvPr/>
        </p:nvSpPr>
        <p:spPr>
          <a:xfrm>
            <a:off x="2087724" y="2895786"/>
            <a:ext cx="1152128" cy="576064"/>
          </a:xfrm>
          <a:prstGeom prst="rect">
            <a:avLst/>
          </a:prstGeom>
        </p:spPr>
        <p:txBody>
          <a:bodyPr vert="horz" lIns="0" tIns="0" rIns="0" bIns="0" rtlCol="0" anchor="ctr" anchorCtr="0">
            <a:normAutofit/>
          </a:bodyPr>
          <a:lstStyle>
            <a:lvl1pPr algn="l" defTabSz="914400" rtl="0" eaLnBrk="1" latinLnBrk="0" hangingPunct="1">
              <a:lnSpc>
                <a:spcPts val="2200"/>
              </a:lnSpc>
              <a:spcBef>
                <a:spcPct val="0"/>
              </a:spcBef>
              <a:buNone/>
              <a:defRPr kumimoji="1" sz="1700" b="0" kern="1200" baseline="0">
                <a:solidFill>
                  <a:schemeClr val="bg1"/>
                </a:solidFill>
                <a:latin typeface="+mj-ea"/>
                <a:ea typeface="+mj-ea"/>
                <a:cs typeface="+mj-cs"/>
              </a:defRPr>
            </a:lvl1pPr>
          </a:lstStyle>
          <a:p>
            <a:pPr marL="0" marR="0" lvl="0" indent="0" algn="l" defTabSz="914400" rtl="0" eaLnBrk="1" fontAlgn="auto" latinLnBrk="0" hangingPunct="1">
              <a:lnSpc>
                <a:spcPts val="2200"/>
              </a:lnSpc>
              <a:spcBef>
                <a:spcPct val="0"/>
              </a:spcBef>
              <a:spcAft>
                <a:spcPts val="0"/>
              </a:spcAft>
              <a:buClrTx/>
              <a:buSzTx/>
              <a:buFontTx/>
              <a:buNone/>
              <a:tabLst/>
              <a:defRPr/>
            </a:pPr>
            <a:r>
              <a:rPr kumimoji="1" lang="ja-JP" altLang="en-US" sz="1400" b="1" i="0" u="none" strike="noStrike" kern="1200" cap="none" spc="0" normalizeH="0" baseline="0" noProof="0">
                <a:ln>
                  <a:noFill/>
                </a:ln>
                <a:solidFill>
                  <a:sysClr val="windowText" lastClr="000000">
                    <a:lumMod val="50000"/>
                    <a:lumOff val="50000"/>
                  </a:sysClr>
                </a:solidFill>
                <a:effectLst/>
                <a:uLnTx/>
                <a:uFillTx/>
                <a:latin typeface="メイリオ"/>
                <a:ea typeface="メイリオ"/>
                <a:cs typeface="メイリオ" pitchFamily="50" charset="-128"/>
              </a:rPr>
              <a:t>伝票入力</a:t>
            </a:r>
          </a:p>
        </p:txBody>
      </p:sp>
      <p:sp>
        <p:nvSpPr>
          <p:cNvPr id="57" name="タイトル 2"/>
          <p:cNvSpPr txBox="1">
            <a:spLocks/>
          </p:cNvSpPr>
          <p:nvPr/>
        </p:nvSpPr>
        <p:spPr>
          <a:xfrm>
            <a:off x="2087724" y="4155926"/>
            <a:ext cx="1152128" cy="576064"/>
          </a:xfrm>
          <a:prstGeom prst="rect">
            <a:avLst/>
          </a:prstGeom>
        </p:spPr>
        <p:txBody>
          <a:bodyPr vert="horz" lIns="0" tIns="0" rIns="0" bIns="0" rtlCol="0" anchor="ctr" anchorCtr="0">
            <a:normAutofit/>
          </a:bodyPr>
          <a:lstStyle>
            <a:lvl1pPr algn="l" defTabSz="914400" rtl="0" eaLnBrk="1" latinLnBrk="0" hangingPunct="1">
              <a:lnSpc>
                <a:spcPts val="2200"/>
              </a:lnSpc>
              <a:spcBef>
                <a:spcPct val="0"/>
              </a:spcBef>
              <a:buNone/>
              <a:defRPr kumimoji="1" sz="1700" b="0" kern="1200" baseline="0">
                <a:solidFill>
                  <a:schemeClr val="bg1"/>
                </a:solidFill>
                <a:latin typeface="+mj-ea"/>
                <a:ea typeface="+mj-ea"/>
                <a:cs typeface="+mj-cs"/>
              </a:defRPr>
            </a:lvl1pPr>
          </a:lstStyle>
          <a:p>
            <a:pPr marL="0" marR="0" lvl="0" indent="0" algn="l" defTabSz="914400" rtl="0" eaLnBrk="1" fontAlgn="auto" latinLnBrk="0" hangingPunct="1">
              <a:lnSpc>
                <a:spcPts val="2200"/>
              </a:lnSpc>
              <a:spcBef>
                <a:spcPct val="0"/>
              </a:spcBef>
              <a:spcAft>
                <a:spcPts val="0"/>
              </a:spcAft>
              <a:buClrTx/>
              <a:buSzTx/>
              <a:buFontTx/>
              <a:buNone/>
              <a:tabLst/>
              <a:defRPr/>
            </a:pPr>
            <a:r>
              <a:rPr kumimoji="1" lang="ja-JP" altLang="en-US" sz="1400" b="1" i="0" u="none" strike="noStrike" kern="1200" cap="none" spc="0" normalizeH="0" baseline="0" noProof="0">
                <a:ln>
                  <a:noFill/>
                </a:ln>
                <a:solidFill>
                  <a:sysClr val="windowText" lastClr="000000">
                    <a:lumMod val="50000"/>
                    <a:lumOff val="50000"/>
                  </a:sysClr>
                </a:solidFill>
                <a:effectLst/>
                <a:uLnTx/>
                <a:uFillTx/>
                <a:latin typeface="メイリオ"/>
                <a:ea typeface="メイリオ"/>
                <a:cs typeface="メイリオ" pitchFamily="50" charset="-128"/>
              </a:rPr>
              <a:t>残高確認</a:t>
            </a:r>
          </a:p>
        </p:txBody>
      </p:sp>
      <p:sp>
        <p:nvSpPr>
          <p:cNvPr id="58" name="タイトル 2"/>
          <p:cNvSpPr txBox="1">
            <a:spLocks/>
          </p:cNvSpPr>
          <p:nvPr/>
        </p:nvSpPr>
        <p:spPr>
          <a:xfrm>
            <a:off x="468052" y="2247714"/>
            <a:ext cx="2339752" cy="611550"/>
          </a:xfrm>
          <a:prstGeom prst="rect">
            <a:avLst/>
          </a:prstGeom>
        </p:spPr>
        <p:txBody>
          <a:bodyPr vert="horz" lIns="0" tIns="0" rIns="0" bIns="0" rtlCol="0" anchor="ctr" anchorCtr="0">
            <a:normAutofit/>
          </a:bodyPr>
          <a:lstStyle>
            <a:lvl1pPr algn="l" defTabSz="914400" rtl="0" eaLnBrk="1" latinLnBrk="0" hangingPunct="1">
              <a:lnSpc>
                <a:spcPts val="2200"/>
              </a:lnSpc>
              <a:spcBef>
                <a:spcPct val="0"/>
              </a:spcBef>
              <a:buNone/>
              <a:defRPr kumimoji="1" sz="1700" b="0" kern="1200" baseline="0">
                <a:solidFill>
                  <a:schemeClr val="bg1"/>
                </a:solidFill>
                <a:latin typeface="+mj-ea"/>
                <a:ea typeface="+mj-ea"/>
                <a:cs typeface="+mj-cs"/>
              </a:defRPr>
            </a:lvl1pPr>
          </a:lstStyle>
          <a:p>
            <a:pPr marL="0" marR="0" lvl="0" indent="0" algn="l" defTabSz="914400" rtl="0" eaLnBrk="1" fontAlgn="auto" latinLnBrk="0" hangingPunct="1">
              <a:lnSpc>
                <a:spcPts val="2200"/>
              </a:lnSpc>
              <a:spcBef>
                <a:spcPct val="0"/>
              </a:spcBef>
              <a:spcAft>
                <a:spcPts val="0"/>
              </a:spcAft>
              <a:buClrTx/>
              <a:buSzTx/>
              <a:buFontTx/>
              <a:buNone/>
              <a:tabLst/>
              <a:defRPr/>
            </a:pPr>
            <a:r>
              <a:rPr kumimoji="1" lang="en-US" altLang="ja-JP" sz="1400" b="1" i="0" u="none" strike="noStrike" kern="1200" cap="none" spc="0" normalizeH="0" baseline="0" noProof="0">
                <a:ln>
                  <a:noFill/>
                </a:ln>
                <a:solidFill>
                  <a:srgbClr val="EE846D"/>
                </a:solidFill>
                <a:effectLst/>
                <a:uLnTx/>
                <a:uFillTx/>
                <a:latin typeface="メイリオ"/>
                <a:ea typeface="メイリオ"/>
                <a:cs typeface="メイリオ" pitchFamily="50" charset="-128"/>
              </a:rPr>
              <a:t>2</a:t>
            </a:r>
            <a:r>
              <a:rPr kumimoji="1" lang="ja-JP" altLang="en-US" sz="1400" b="1" i="0" u="none" strike="noStrike" kern="1200" cap="none" spc="0" normalizeH="0" baseline="0" noProof="0">
                <a:ln>
                  <a:noFill/>
                </a:ln>
                <a:solidFill>
                  <a:srgbClr val="EE846D"/>
                </a:solidFill>
                <a:effectLst/>
                <a:uLnTx/>
                <a:uFillTx/>
                <a:latin typeface="メイリオ"/>
                <a:ea typeface="メイリオ"/>
                <a:cs typeface="メイリオ" pitchFamily="50" charset="-128"/>
              </a:rPr>
              <a:t>画面同時操作</a:t>
            </a:r>
          </a:p>
        </p:txBody>
      </p:sp>
    </p:spTree>
    <p:extLst>
      <p:ext uri="{BB962C8B-B14F-4D97-AF65-F5344CB8AC3E}">
        <p14:creationId xmlns:p14="http://schemas.microsoft.com/office/powerpoint/2010/main" val="2246038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a:extLst>
              <a:ext uri="{FF2B5EF4-FFF2-40B4-BE49-F238E27FC236}">
                <a16:creationId xmlns:a16="http://schemas.microsoft.com/office/drawing/2014/main" id="{1AAC132B-0010-F176-C9C8-F30D1878CB0A}"/>
              </a:ext>
            </a:extLst>
          </p:cNvPr>
          <p:cNvGrpSpPr/>
          <p:nvPr/>
        </p:nvGrpSpPr>
        <p:grpSpPr>
          <a:xfrm>
            <a:off x="1008084" y="2520001"/>
            <a:ext cx="4680000" cy="2357615"/>
            <a:chOff x="1008084" y="2520001"/>
            <a:chExt cx="4680000" cy="2357615"/>
          </a:xfrm>
        </p:grpSpPr>
        <p:pic>
          <p:nvPicPr>
            <p:cNvPr id="13" name="図 12"/>
            <p:cNvPicPr>
              <a:picLocks noChangeAspect="1"/>
            </p:cNvPicPr>
            <p:nvPr/>
          </p:nvPicPr>
          <p:blipFill>
            <a:blip r:embed="rId3" cstate="print"/>
            <a:stretch>
              <a:fillRect/>
            </a:stretch>
          </p:blipFill>
          <p:spPr>
            <a:xfrm>
              <a:off x="1008084" y="2520001"/>
              <a:ext cx="4680000" cy="2357615"/>
            </a:xfrm>
            <a:prstGeom prst="rect">
              <a:avLst/>
            </a:prstGeom>
            <a:ln>
              <a:solidFill>
                <a:schemeClr val="bg1">
                  <a:lumMod val="75000"/>
                </a:schemeClr>
              </a:solidFill>
            </a:ln>
          </p:spPr>
        </p:pic>
        <p:pic>
          <p:nvPicPr>
            <p:cNvPr id="24" name="図 23">
              <a:extLst>
                <a:ext uri="{FF2B5EF4-FFF2-40B4-BE49-F238E27FC236}">
                  <a16:creationId xmlns:a16="http://schemas.microsoft.com/office/drawing/2014/main" id="{70C019E5-3CD9-C360-1F3B-EAD5D0BAB41D}"/>
                </a:ext>
              </a:extLst>
            </p:cNvPr>
            <p:cNvPicPr preferRelativeResize="0">
              <a:picLocks/>
            </p:cNvPicPr>
            <p:nvPr/>
          </p:nvPicPr>
          <p:blipFill>
            <a:blip r:embed="rId4"/>
            <a:stretch>
              <a:fillRect/>
            </a:stretch>
          </p:blipFill>
          <p:spPr>
            <a:xfrm>
              <a:off x="1206134" y="2533477"/>
              <a:ext cx="1620000" cy="76211"/>
            </a:xfrm>
            <a:prstGeom prst="rect">
              <a:avLst/>
            </a:prstGeom>
          </p:spPr>
        </p:pic>
      </p:grpSp>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27</a:t>
            </a:fld>
            <a:endParaRPr lang="ja-JP" altLang="en-US"/>
          </a:p>
        </p:txBody>
      </p:sp>
      <p:sp>
        <p:nvSpPr>
          <p:cNvPr id="7" name="タイトル 6"/>
          <p:cNvSpPr>
            <a:spLocks noGrp="1"/>
          </p:cNvSpPr>
          <p:nvPr>
            <p:ph type="title"/>
          </p:nvPr>
        </p:nvSpPr>
        <p:spPr/>
        <p:txBody>
          <a:bodyPr/>
          <a:lstStyle/>
          <a:p>
            <a:r>
              <a:rPr lang="en-US" altLang="ja-JP" dirty="0"/>
              <a:t>No.17</a:t>
            </a:r>
            <a:br>
              <a:rPr lang="en-US" altLang="ja-JP" sz="1800" dirty="0"/>
            </a:br>
            <a:r>
              <a:rPr lang="ja-JP" altLang="en-US" sz="1800" dirty="0"/>
              <a:t>共通</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ユーザが作成した運用マニュアルをシステムから呼び出せる</a:t>
            </a: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endParaRPr kumimoji="0" lang="en-US" altLang="ja-JP" sz="1400" b="1"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ローカル</a:t>
            </a:r>
            <a:r>
              <a:rPr kumimoji="0" lang="en-US" altLang="ja-JP" sz="1400" kern="0">
                <a:solidFill>
                  <a:sysClr val="windowText" lastClr="000000">
                    <a:lumMod val="75000"/>
                    <a:lumOff val="25000"/>
                  </a:sysClr>
                </a:solidFill>
                <a:latin typeface="メイリオ" pitchFamily="50" charset="-128"/>
                <a:ea typeface="メイリオ" pitchFamily="50" charset="-128"/>
              </a:rPr>
              <a:t>PC</a:t>
            </a:r>
            <a:r>
              <a:rPr kumimoji="0" lang="ja-JP" altLang="en-US" sz="1400" kern="0">
                <a:solidFill>
                  <a:sysClr val="windowText" lastClr="000000">
                    <a:lumMod val="75000"/>
                    <a:lumOff val="25000"/>
                  </a:sysClr>
                </a:solidFill>
                <a:latin typeface="メイリオ" pitchFamily="50" charset="-128"/>
                <a:ea typeface="メイリオ" pitchFamily="50" charset="-128"/>
              </a:rPr>
              <a:t>やサーバー等に保管したマニュアルファイルなどのショートカットをマイメニューに</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貼り付けて利用することができます（ひとつの画面にまとめて表示することが可能）</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4" name="角丸四角形 13"/>
          <p:cNvSpPr/>
          <p:nvPr/>
        </p:nvSpPr>
        <p:spPr>
          <a:xfrm>
            <a:off x="1872084" y="2628000"/>
            <a:ext cx="936000" cy="1332000"/>
          </a:xfrm>
          <a:prstGeom prst="roundRect">
            <a:avLst/>
          </a:prstGeom>
          <a:noFill/>
          <a:ln w="25400" cap="flat" cmpd="sng" algn="ctr">
            <a:solidFill>
              <a:srgbClr val="EE846D"/>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cxnSp>
        <p:nvCxnSpPr>
          <p:cNvPr id="15" name="直線コネクタ 14"/>
          <p:cNvCxnSpPr/>
          <p:nvPr/>
        </p:nvCxnSpPr>
        <p:spPr>
          <a:xfrm flipH="1" flipV="1">
            <a:off x="2862090" y="2827020"/>
            <a:ext cx="1421878" cy="284790"/>
          </a:xfrm>
          <a:prstGeom prst="line">
            <a:avLst/>
          </a:prstGeom>
          <a:noFill/>
          <a:ln w="28575" cap="flat" cmpd="sng" algn="ctr">
            <a:solidFill>
              <a:srgbClr val="EE846D"/>
            </a:solidFill>
            <a:prstDash val="sysDash"/>
          </a:ln>
          <a:effectLst/>
        </p:spPr>
      </p:cxnSp>
      <p:sp>
        <p:nvSpPr>
          <p:cNvPr id="16" name="角丸四角形 15"/>
          <p:cNvSpPr/>
          <p:nvPr/>
        </p:nvSpPr>
        <p:spPr>
          <a:xfrm>
            <a:off x="4223712" y="3011908"/>
            <a:ext cx="1644392" cy="396044"/>
          </a:xfrm>
          <a:prstGeom prst="roundRect">
            <a:avLst/>
          </a:prstGeom>
          <a:solidFill>
            <a:srgbClr val="EE846D"/>
          </a:solidFill>
          <a:ln w="25400" cap="flat" cmpd="sng" algn="ctr">
            <a:solidFill>
              <a:srgbClr val="EE846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dirty="0">
                <a:ln>
                  <a:noFill/>
                </a:ln>
                <a:solidFill>
                  <a:sysClr val="window" lastClr="FFFFFF"/>
                </a:solidFill>
                <a:effectLst/>
                <a:uLnTx/>
                <a:uFillTx/>
                <a:latin typeface="メイリオ"/>
                <a:ea typeface="メイリオ"/>
                <a:cs typeface="+mn-cs"/>
              </a:rPr>
              <a:t>マイメニュー機能</a:t>
            </a:r>
          </a:p>
        </p:txBody>
      </p:sp>
      <p:grpSp>
        <p:nvGrpSpPr>
          <p:cNvPr id="17" name="グループ化 238"/>
          <p:cNvGrpSpPr/>
          <p:nvPr/>
        </p:nvGrpSpPr>
        <p:grpSpPr>
          <a:xfrm>
            <a:off x="6948264" y="2499742"/>
            <a:ext cx="648072" cy="612068"/>
            <a:chOff x="2182416" y="682625"/>
            <a:chExt cx="381000" cy="381000"/>
          </a:xfrm>
          <a:solidFill>
            <a:srgbClr val="9BC954"/>
          </a:solidFill>
        </p:grpSpPr>
        <p:sp>
          <p:nvSpPr>
            <p:cNvPr id="18" name="Freeform 147"/>
            <p:cNvSpPr>
              <a:spLocks/>
            </p:cNvSpPr>
            <p:nvPr/>
          </p:nvSpPr>
          <p:spPr bwMode="auto">
            <a:xfrm>
              <a:off x="2277666" y="682625"/>
              <a:ext cx="190500" cy="254000"/>
            </a:xfrm>
            <a:custGeom>
              <a:avLst/>
              <a:gdLst/>
              <a:ahLst/>
              <a:cxnLst>
                <a:cxn ang="0">
                  <a:pos x="120" y="80"/>
                </a:cxn>
                <a:cxn ang="0">
                  <a:pos x="120" y="80"/>
                </a:cxn>
                <a:cxn ang="0">
                  <a:pos x="118" y="96"/>
                </a:cxn>
                <a:cxn ang="0">
                  <a:pos x="116" y="112"/>
                </a:cxn>
                <a:cxn ang="0">
                  <a:pos x="110" y="124"/>
                </a:cxn>
                <a:cxn ang="0">
                  <a:pos x="102" y="136"/>
                </a:cxn>
                <a:cxn ang="0">
                  <a:pos x="94" y="146"/>
                </a:cxn>
                <a:cxn ang="0">
                  <a:pos x="84" y="154"/>
                </a:cxn>
                <a:cxn ang="0">
                  <a:pos x="72" y="158"/>
                </a:cxn>
                <a:cxn ang="0">
                  <a:pos x="60" y="160"/>
                </a:cxn>
                <a:cxn ang="0">
                  <a:pos x="60" y="160"/>
                </a:cxn>
                <a:cxn ang="0">
                  <a:pos x="48" y="158"/>
                </a:cxn>
                <a:cxn ang="0">
                  <a:pos x="36" y="154"/>
                </a:cxn>
                <a:cxn ang="0">
                  <a:pos x="26" y="146"/>
                </a:cxn>
                <a:cxn ang="0">
                  <a:pos x="18" y="136"/>
                </a:cxn>
                <a:cxn ang="0">
                  <a:pos x="10" y="124"/>
                </a:cxn>
                <a:cxn ang="0">
                  <a:pos x="4" y="112"/>
                </a:cxn>
                <a:cxn ang="0">
                  <a:pos x="2" y="96"/>
                </a:cxn>
                <a:cxn ang="0">
                  <a:pos x="0" y="80"/>
                </a:cxn>
                <a:cxn ang="0">
                  <a:pos x="0" y="80"/>
                </a:cxn>
                <a:cxn ang="0">
                  <a:pos x="2" y="64"/>
                </a:cxn>
                <a:cxn ang="0">
                  <a:pos x="4" y="48"/>
                </a:cxn>
                <a:cxn ang="0">
                  <a:pos x="10" y="36"/>
                </a:cxn>
                <a:cxn ang="0">
                  <a:pos x="18" y="24"/>
                </a:cxn>
                <a:cxn ang="0">
                  <a:pos x="26" y="14"/>
                </a:cxn>
                <a:cxn ang="0">
                  <a:pos x="36" y="6"/>
                </a:cxn>
                <a:cxn ang="0">
                  <a:pos x="48" y="2"/>
                </a:cxn>
                <a:cxn ang="0">
                  <a:pos x="60" y="0"/>
                </a:cxn>
                <a:cxn ang="0">
                  <a:pos x="60" y="0"/>
                </a:cxn>
                <a:cxn ang="0">
                  <a:pos x="72" y="2"/>
                </a:cxn>
                <a:cxn ang="0">
                  <a:pos x="84" y="6"/>
                </a:cxn>
                <a:cxn ang="0">
                  <a:pos x="94" y="14"/>
                </a:cxn>
                <a:cxn ang="0">
                  <a:pos x="102" y="24"/>
                </a:cxn>
                <a:cxn ang="0">
                  <a:pos x="110" y="36"/>
                </a:cxn>
                <a:cxn ang="0">
                  <a:pos x="116" y="48"/>
                </a:cxn>
                <a:cxn ang="0">
                  <a:pos x="118" y="64"/>
                </a:cxn>
                <a:cxn ang="0">
                  <a:pos x="120" y="80"/>
                </a:cxn>
              </a:cxnLst>
              <a:rect l="0" t="0" r="r" b="b"/>
              <a:pathLst>
                <a:path w="120" h="160">
                  <a:moveTo>
                    <a:pt x="120" y="80"/>
                  </a:moveTo>
                  <a:lnTo>
                    <a:pt x="120" y="80"/>
                  </a:lnTo>
                  <a:lnTo>
                    <a:pt x="118" y="96"/>
                  </a:lnTo>
                  <a:lnTo>
                    <a:pt x="116" y="112"/>
                  </a:lnTo>
                  <a:lnTo>
                    <a:pt x="110" y="124"/>
                  </a:lnTo>
                  <a:lnTo>
                    <a:pt x="102" y="136"/>
                  </a:lnTo>
                  <a:lnTo>
                    <a:pt x="94" y="146"/>
                  </a:lnTo>
                  <a:lnTo>
                    <a:pt x="84" y="154"/>
                  </a:lnTo>
                  <a:lnTo>
                    <a:pt x="72" y="158"/>
                  </a:lnTo>
                  <a:lnTo>
                    <a:pt x="60" y="160"/>
                  </a:lnTo>
                  <a:lnTo>
                    <a:pt x="60" y="160"/>
                  </a:lnTo>
                  <a:lnTo>
                    <a:pt x="48" y="158"/>
                  </a:lnTo>
                  <a:lnTo>
                    <a:pt x="36" y="154"/>
                  </a:lnTo>
                  <a:lnTo>
                    <a:pt x="26" y="146"/>
                  </a:lnTo>
                  <a:lnTo>
                    <a:pt x="18" y="136"/>
                  </a:lnTo>
                  <a:lnTo>
                    <a:pt x="10" y="124"/>
                  </a:lnTo>
                  <a:lnTo>
                    <a:pt x="4" y="112"/>
                  </a:lnTo>
                  <a:lnTo>
                    <a:pt x="2" y="96"/>
                  </a:lnTo>
                  <a:lnTo>
                    <a:pt x="0" y="80"/>
                  </a:lnTo>
                  <a:lnTo>
                    <a:pt x="0" y="80"/>
                  </a:lnTo>
                  <a:lnTo>
                    <a:pt x="2" y="64"/>
                  </a:lnTo>
                  <a:lnTo>
                    <a:pt x="4" y="48"/>
                  </a:lnTo>
                  <a:lnTo>
                    <a:pt x="10" y="36"/>
                  </a:lnTo>
                  <a:lnTo>
                    <a:pt x="18" y="24"/>
                  </a:lnTo>
                  <a:lnTo>
                    <a:pt x="26" y="14"/>
                  </a:lnTo>
                  <a:lnTo>
                    <a:pt x="36" y="6"/>
                  </a:lnTo>
                  <a:lnTo>
                    <a:pt x="48" y="2"/>
                  </a:lnTo>
                  <a:lnTo>
                    <a:pt x="60" y="0"/>
                  </a:lnTo>
                  <a:lnTo>
                    <a:pt x="60" y="0"/>
                  </a:lnTo>
                  <a:lnTo>
                    <a:pt x="72" y="2"/>
                  </a:lnTo>
                  <a:lnTo>
                    <a:pt x="84" y="6"/>
                  </a:lnTo>
                  <a:lnTo>
                    <a:pt x="94" y="14"/>
                  </a:lnTo>
                  <a:lnTo>
                    <a:pt x="102" y="24"/>
                  </a:lnTo>
                  <a:lnTo>
                    <a:pt x="110" y="36"/>
                  </a:lnTo>
                  <a:lnTo>
                    <a:pt x="116" y="48"/>
                  </a:lnTo>
                  <a:lnTo>
                    <a:pt x="118" y="64"/>
                  </a:lnTo>
                  <a:lnTo>
                    <a:pt x="120"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9" name="Freeform 148"/>
            <p:cNvSpPr>
              <a:spLocks/>
            </p:cNvSpPr>
            <p:nvPr/>
          </p:nvSpPr>
          <p:spPr bwMode="auto">
            <a:xfrm>
              <a:off x="2277666" y="682625"/>
              <a:ext cx="190500" cy="254000"/>
            </a:xfrm>
            <a:custGeom>
              <a:avLst/>
              <a:gdLst/>
              <a:ahLst/>
              <a:cxnLst>
                <a:cxn ang="0">
                  <a:pos x="120" y="80"/>
                </a:cxn>
                <a:cxn ang="0">
                  <a:pos x="120" y="80"/>
                </a:cxn>
                <a:cxn ang="0">
                  <a:pos x="118" y="96"/>
                </a:cxn>
                <a:cxn ang="0">
                  <a:pos x="116" y="112"/>
                </a:cxn>
                <a:cxn ang="0">
                  <a:pos x="110" y="124"/>
                </a:cxn>
                <a:cxn ang="0">
                  <a:pos x="102" y="136"/>
                </a:cxn>
                <a:cxn ang="0">
                  <a:pos x="94" y="146"/>
                </a:cxn>
                <a:cxn ang="0">
                  <a:pos x="84" y="154"/>
                </a:cxn>
                <a:cxn ang="0">
                  <a:pos x="72" y="158"/>
                </a:cxn>
                <a:cxn ang="0">
                  <a:pos x="60" y="160"/>
                </a:cxn>
                <a:cxn ang="0">
                  <a:pos x="60" y="160"/>
                </a:cxn>
                <a:cxn ang="0">
                  <a:pos x="48" y="158"/>
                </a:cxn>
                <a:cxn ang="0">
                  <a:pos x="36" y="154"/>
                </a:cxn>
                <a:cxn ang="0">
                  <a:pos x="26" y="146"/>
                </a:cxn>
                <a:cxn ang="0">
                  <a:pos x="18" y="136"/>
                </a:cxn>
                <a:cxn ang="0">
                  <a:pos x="10" y="124"/>
                </a:cxn>
                <a:cxn ang="0">
                  <a:pos x="4" y="112"/>
                </a:cxn>
                <a:cxn ang="0">
                  <a:pos x="2" y="96"/>
                </a:cxn>
                <a:cxn ang="0">
                  <a:pos x="0" y="80"/>
                </a:cxn>
                <a:cxn ang="0">
                  <a:pos x="0" y="80"/>
                </a:cxn>
                <a:cxn ang="0">
                  <a:pos x="2" y="64"/>
                </a:cxn>
                <a:cxn ang="0">
                  <a:pos x="4" y="48"/>
                </a:cxn>
                <a:cxn ang="0">
                  <a:pos x="10" y="36"/>
                </a:cxn>
                <a:cxn ang="0">
                  <a:pos x="18" y="24"/>
                </a:cxn>
                <a:cxn ang="0">
                  <a:pos x="26" y="14"/>
                </a:cxn>
                <a:cxn ang="0">
                  <a:pos x="36" y="6"/>
                </a:cxn>
                <a:cxn ang="0">
                  <a:pos x="48" y="2"/>
                </a:cxn>
                <a:cxn ang="0">
                  <a:pos x="60" y="0"/>
                </a:cxn>
                <a:cxn ang="0">
                  <a:pos x="60" y="0"/>
                </a:cxn>
                <a:cxn ang="0">
                  <a:pos x="72" y="2"/>
                </a:cxn>
                <a:cxn ang="0">
                  <a:pos x="84" y="6"/>
                </a:cxn>
                <a:cxn ang="0">
                  <a:pos x="94" y="14"/>
                </a:cxn>
                <a:cxn ang="0">
                  <a:pos x="102" y="24"/>
                </a:cxn>
                <a:cxn ang="0">
                  <a:pos x="110" y="36"/>
                </a:cxn>
                <a:cxn ang="0">
                  <a:pos x="116" y="48"/>
                </a:cxn>
                <a:cxn ang="0">
                  <a:pos x="118" y="64"/>
                </a:cxn>
                <a:cxn ang="0">
                  <a:pos x="120" y="80"/>
                </a:cxn>
              </a:cxnLst>
              <a:rect l="0" t="0" r="r" b="b"/>
              <a:pathLst>
                <a:path w="120" h="160">
                  <a:moveTo>
                    <a:pt x="120" y="80"/>
                  </a:moveTo>
                  <a:lnTo>
                    <a:pt x="120" y="80"/>
                  </a:lnTo>
                  <a:lnTo>
                    <a:pt x="118" y="96"/>
                  </a:lnTo>
                  <a:lnTo>
                    <a:pt x="116" y="112"/>
                  </a:lnTo>
                  <a:lnTo>
                    <a:pt x="110" y="124"/>
                  </a:lnTo>
                  <a:lnTo>
                    <a:pt x="102" y="136"/>
                  </a:lnTo>
                  <a:lnTo>
                    <a:pt x="94" y="146"/>
                  </a:lnTo>
                  <a:lnTo>
                    <a:pt x="84" y="154"/>
                  </a:lnTo>
                  <a:lnTo>
                    <a:pt x="72" y="158"/>
                  </a:lnTo>
                  <a:lnTo>
                    <a:pt x="60" y="160"/>
                  </a:lnTo>
                  <a:lnTo>
                    <a:pt x="60" y="160"/>
                  </a:lnTo>
                  <a:lnTo>
                    <a:pt x="48" y="158"/>
                  </a:lnTo>
                  <a:lnTo>
                    <a:pt x="36" y="154"/>
                  </a:lnTo>
                  <a:lnTo>
                    <a:pt x="26" y="146"/>
                  </a:lnTo>
                  <a:lnTo>
                    <a:pt x="18" y="136"/>
                  </a:lnTo>
                  <a:lnTo>
                    <a:pt x="10" y="124"/>
                  </a:lnTo>
                  <a:lnTo>
                    <a:pt x="4" y="112"/>
                  </a:lnTo>
                  <a:lnTo>
                    <a:pt x="2" y="96"/>
                  </a:lnTo>
                  <a:lnTo>
                    <a:pt x="0" y="80"/>
                  </a:lnTo>
                  <a:lnTo>
                    <a:pt x="0" y="80"/>
                  </a:lnTo>
                  <a:lnTo>
                    <a:pt x="2" y="64"/>
                  </a:lnTo>
                  <a:lnTo>
                    <a:pt x="4" y="48"/>
                  </a:lnTo>
                  <a:lnTo>
                    <a:pt x="10" y="36"/>
                  </a:lnTo>
                  <a:lnTo>
                    <a:pt x="18" y="24"/>
                  </a:lnTo>
                  <a:lnTo>
                    <a:pt x="26" y="14"/>
                  </a:lnTo>
                  <a:lnTo>
                    <a:pt x="36" y="6"/>
                  </a:lnTo>
                  <a:lnTo>
                    <a:pt x="48" y="2"/>
                  </a:lnTo>
                  <a:lnTo>
                    <a:pt x="60" y="0"/>
                  </a:lnTo>
                  <a:lnTo>
                    <a:pt x="60" y="0"/>
                  </a:lnTo>
                  <a:lnTo>
                    <a:pt x="72" y="2"/>
                  </a:lnTo>
                  <a:lnTo>
                    <a:pt x="84" y="6"/>
                  </a:lnTo>
                  <a:lnTo>
                    <a:pt x="94" y="14"/>
                  </a:lnTo>
                  <a:lnTo>
                    <a:pt x="102" y="24"/>
                  </a:lnTo>
                  <a:lnTo>
                    <a:pt x="110" y="36"/>
                  </a:lnTo>
                  <a:lnTo>
                    <a:pt x="116" y="48"/>
                  </a:lnTo>
                  <a:lnTo>
                    <a:pt x="118" y="64"/>
                  </a:lnTo>
                  <a:lnTo>
                    <a:pt x="120"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0" name="Freeform 149"/>
            <p:cNvSpPr>
              <a:spLocks/>
            </p:cNvSpPr>
            <p:nvPr/>
          </p:nvSpPr>
          <p:spPr bwMode="auto">
            <a:xfrm>
              <a:off x="2388791" y="962025"/>
              <a:ext cx="174625" cy="101600"/>
            </a:xfrm>
            <a:custGeom>
              <a:avLst/>
              <a:gdLst/>
              <a:ahLst/>
              <a:cxnLst>
                <a:cxn ang="0">
                  <a:pos x="14" y="40"/>
                </a:cxn>
                <a:cxn ang="0">
                  <a:pos x="2" y="64"/>
                </a:cxn>
                <a:cxn ang="0">
                  <a:pos x="110" y="64"/>
                </a:cxn>
                <a:cxn ang="0">
                  <a:pos x="110" y="64"/>
                </a:cxn>
                <a:cxn ang="0">
                  <a:pos x="108" y="52"/>
                </a:cxn>
                <a:cxn ang="0">
                  <a:pos x="102" y="40"/>
                </a:cxn>
                <a:cxn ang="0">
                  <a:pos x="92" y="30"/>
                </a:cxn>
                <a:cxn ang="0">
                  <a:pos x="78" y="20"/>
                </a:cxn>
                <a:cxn ang="0">
                  <a:pos x="62" y="12"/>
                </a:cxn>
                <a:cxn ang="0">
                  <a:pos x="42" y="6"/>
                </a:cxn>
                <a:cxn ang="0">
                  <a:pos x="22" y="2"/>
                </a:cxn>
                <a:cxn ang="0">
                  <a:pos x="0" y="0"/>
                </a:cxn>
                <a:cxn ang="0">
                  <a:pos x="14" y="40"/>
                </a:cxn>
              </a:cxnLst>
              <a:rect l="0" t="0" r="r" b="b"/>
              <a:pathLst>
                <a:path w="110" h="64">
                  <a:moveTo>
                    <a:pt x="14" y="40"/>
                  </a:moveTo>
                  <a:lnTo>
                    <a:pt x="2" y="64"/>
                  </a:lnTo>
                  <a:lnTo>
                    <a:pt x="110" y="64"/>
                  </a:lnTo>
                  <a:lnTo>
                    <a:pt x="110" y="64"/>
                  </a:lnTo>
                  <a:lnTo>
                    <a:pt x="108" y="52"/>
                  </a:lnTo>
                  <a:lnTo>
                    <a:pt x="102" y="40"/>
                  </a:lnTo>
                  <a:lnTo>
                    <a:pt x="92" y="30"/>
                  </a:lnTo>
                  <a:lnTo>
                    <a:pt x="78" y="20"/>
                  </a:lnTo>
                  <a:lnTo>
                    <a:pt x="62" y="12"/>
                  </a:lnTo>
                  <a:lnTo>
                    <a:pt x="42" y="6"/>
                  </a:lnTo>
                  <a:lnTo>
                    <a:pt x="22" y="2"/>
                  </a:lnTo>
                  <a:lnTo>
                    <a:pt x="0" y="0"/>
                  </a:lnTo>
                  <a:lnTo>
                    <a:pt x="14"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1" name="Freeform 150"/>
            <p:cNvSpPr>
              <a:spLocks/>
            </p:cNvSpPr>
            <p:nvPr/>
          </p:nvSpPr>
          <p:spPr bwMode="auto">
            <a:xfrm>
              <a:off x="2182416" y="962025"/>
              <a:ext cx="174625" cy="101600"/>
            </a:xfrm>
            <a:custGeom>
              <a:avLst/>
              <a:gdLst/>
              <a:ahLst/>
              <a:cxnLst>
                <a:cxn ang="0">
                  <a:pos x="96" y="40"/>
                </a:cxn>
                <a:cxn ang="0">
                  <a:pos x="110" y="0"/>
                </a:cxn>
                <a:cxn ang="0">
                  <a:pos x="110" y="0"/>
                </a:cxn>
                <a:cxn ang="0">
                  <a:pos x="88" y="2"/>
                </a:cxn>
                <a:cxn ang="0">
                  <a:pos x="68" y="6"/>
                </a:cxn>
                <a:cxn ang="0">
                  <a:pos x="48" y="12"/>
                </a:cxn>
                <a:cxn ang="0">
                  <a:pos x="32" y="20"/>
                </a:cxn>
                <a:cxn ang="0">
                  <a:pos x="18" y="30"/>
                </a:cxn>
                <a:cxn ang="0">
                  <a:pos x="8" y="40"/>
                </a:cxn>
                <a:cxn ang="0">
                  <a:pos x="2" y="52"/>
                </a:cxn>
                <a:cxn ang="0">
                  <a:pos x="0" y="64"/>
                </a:cxn>
                <a:cxn ang="0">
                  <a:pos x="108" y="64"/>
                </a:cxn>
                <a:cxn ang="0">
                  <a:pos x="96" y="40"/>
                </a:cxn>
              </a:cxnLst>
              <a:rect l="0" t="0" r="r" b="b"/>
              <a:pathLst>
                <a:path w="110" h="64">
                  <a:moveTo>
                    <a:pt x="96" y="40"/>
                  </a:moveTo>
                  <a:lnTo>
                    <a:pt x="110" y="0"/>
                  </a:lnTo>
                  <a:lnTo>
                    <a:pt x="110" y="0"/>
                  </a:lnTo>
                  <a:lnTo>
                    <a:pt x="88" y="2"/>
                  </a:lnTo>
                  <a:lnTo>
                    <a:pt x="68" y="6"/>
                  </a:lnTo>
                  <a:lnTo>
                    <a:pt x="48" y="12"/>
                  </a:lnTo>
                  <a:lnTo>
                    <a:pt x="32" y="20"/>
                  </a:lnTo>
                  <a:lnTo>
                    <a:pt x="18" y="30"/>
                  </a:lnTo>
                  <a:lnTo>
                    <a:pt x="8" y="40"/>
                  </a:lnTo>
                  <a:lnTo>
                    <a:pt x="2" y="52"/>
                  </a:lnTo>
                  <a:lnTo>
                    <a:pt x="0" y="64"/>
                  </a:lnTo>
                  <a:lnTo>
                    <a:pt x="108" y="64"/>
                  </a:lnTo>
                  <a:lnTo>
                    <a:pt x="96"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grpSp>
      <p:sp>
        <p:nvSpPr>
          <p:cNvPr id="22" name="AutoShape 5"/>
          <p:cNvSpPr>
            <a:spLocks noChangeArrowheads="1"/>
          </p:cNvSpPr>
          <p:nvPr/>
        </p:nvSpPr>
        <p:spPr bwMode="gray">
          <a:xfrm>
            <a:off x="6588224" y="3183818"/>
            <a:ext cx="1872208" cy="1656184"/>
          </a:xfrm>
          <a:prstGeom prst="roundRect">
            <a:avLst>
              <a:gd name="adj" fmla="val 6056"/>
            </a:avLst>
          </a:prstGeom>
          <a:solidFill>
            <a:sysClr val="window" lastClr="FFFFFF"/>
          </a:solidFill>
          <a:ln w="25400" cap="flat" cmpd="sng" algn="ctr">
            <a:solidFill>
              <a:srgbClr val="9BC954"/>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rPr>
              <a:t>帳票出力マニュアル</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rPr>
              <a:t>予算・実績確認の手順</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rPr>
              <a:t>仕訳入力方法</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rPr>
              <a:t>取引先別管理マニュアル</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rPr>
              <a:t>Q</a:t>
            </a: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rPr>
              <a:t>＆</a:t>
            </a:r>
            <a:r>
              <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rPr>
              <a:t>経費精算マニュアル</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rPr>
              <a:t>etc...</a:t>
            </a:r>
          </a:p>
        </p:txBody>
      </p:sp>
      <p:sp>
        <p:nvSpPr>
          <p:cNvPr id="23" name="Freeform 393"/>
          <p:cNvSpPr>
            <a:spLocks noEditPoints="1"/>
          </p:cNvSpPr>
          <p:nvPr/>
        </p:nvSpPr>
        <p:spPr bwMode="auto">
          <a:xfrm>
            <a:off x="7776356" y="2679762"/>
            <a:ext cx="377825" cy="463550"/>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9BC95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メイリオ"/>
              <a:ea typeface="メイリオ"/>
              <a:cs typeface="+mn-cs"/>
            </a:endParaRPr>
          </a:p>
        </p:txBody>
      </p:sp>
    </p:spTree>
    <p:extLst>
      <p:ext uri="{BB962C8B-B14F-4D97-AF65-F5344CB8AC3E}">
        <p14:creationId xmlns:p14="http://schemas.microsoft.com/office/powerpoint/2010/main" val="2860889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28</a:t>
            </a:fld>
            <a:endParaRPr lang="ja-JP" altLang="en-US"/>
          </a:p>
        </p:txBody>
      </p:sp>
      <p:sp>
        <p:nvSpPr>
          <p:cNvPr id="7" name="タイトル 6"/>
          <p:cNvSpPr>
            <a:spLocks noGrp="1"/>
          </p:cNvSpPr>
          <p:nvPr>
            <p:ph type="title"/>
          </p:nvPr>
        </p:nvSpPr>
        <p:spPr/>
        <p:txBody>
          <a:bodyPr/>
          <a:lstStyle/>
          <a:p>
            <a:r>
              <a:rPr lang="en-US" altLang="ja-JP" dirty="0"/>
              <a:t>No.18</a:t>
            </a:r>
            <a:br>
              <a:rPr lang="en-US" altLang="ja-JP" sz="1800" dirty="0"/>
            </a:br>
            <a:r>
              <a:rPr lang="ja-JP" altLang="en-US" sz="1800" dirty="0"/>
              <a:t>共通</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勘定科目や部門など、マスタの使用期間を設定することができる</a:t>
            </a:r>
          </a:p>
        </p:txBody>
      </p:sp>
      <p:sp>
        <p:nvSpPr>
          <p:cNvPr id="11" name="テキスト ボックス 10"/>
          <p:cNvSpPr txBox="1"/>
          <p:nvPr/>
        </p:nvSpPr>
        <p:spPr>
          <a:xfrm>
            <a:off x="251520" y="1890576"/>
            <a:ext cx="8892480" cy="430887"/>
          </a:xfrm>
          <a:prstGeom prst="rect">
            <a:avLst/>
          </a:prstGeom>
        </p:spPr>
        <p:txBody>
          <a:bodyPr wrap="square" lIns="0" tIns="0" rIns="0" bIns="0" anchor="t">
            <a:spAutoFit/>
          </a:bodyPr>
          <a:lstStyle/>
          <a:p>
            <a:pPr lvl="0">
              <a:spcBef>
                <a:spcPct val="0"/>
              </a:spcBef>
              <a:defRPr/>
            </a:pPr>
            <a:r>
              <a:rPr kumimoji="0" lang="ja-JP" altLang="en-US" sz="1400" b="1" kern="0" dirty="0">
                <a:latin typeface="メイリオ"/>
                <a:ea typeface="メイリオ"/>
              </a:rPr>
              <a:t>弊社対応：○</a:t>
            </a:r>
            <a:endParaRPr kumimoji="0" lang="en-US" altLang="ja-JP" sz="1400" b="1" kern="0" dirty="0">
              <a:latin typeface="メイリオ"/>
              <a:ea typeface="メイリオ"/>
            </a:endParaRPr>
          </a:p>
          <a:p>
            <a:pPr>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マスタ毎に有効日付の設定ができます</a:t>
            </a: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3" name="Picture 2"/>
          <p:cNvPicPr>
            <a:picLocks noChangeAspect="1" noChangeArrowheads="1"/>
          </p:cNvPicPr>
          <p:nvPr/>
        </p:nvPicPr>
        <p:blipFill>
          <a:blip r:embed="rId3" cstate="print"/>
          <a:srcRect/>
          <a:stretch>
            <a:fillRect/>
          </a:stretch>
        </p:blipFill>
        <p:spPr bwMode="auto">
          <a:xfrm>
            <a:off x="720000" y="2340000"/>
            <a:ext cx="7920000" cy="1434071"/>
          </a:xfrm>
          <a:prstGeom prst="rect">
            <a:avLst/>
          </a:prstGeom>
          <a:noFill/>
          <a:ln w="9525">
            <a:solidFill>
              <a:schemeClr val="bg1">
                <a:lumMod val="75000"/>
              </a:schemeClr>
            </a:solidFill>
            <a:miter lim="800000"/>
            <a:headEnd/>
            <a:tailEnd/>
          </a:ln>
        </p:spPr>
      </p:pic>
      <p:sp>
        <p:nvSpPr>
          <p:cNvPr id="14" name="角丸四角形 13"/>
          <p:cNvSpPr/>
          <p:nvPr/>
        </p:nvSpPr>
        <p:spPr>
          <a:xfrm>
            <a:off x="4536000" y="3276000"/>
            <a:ext cx="2520000" cy="360000"/>
          </a:xfrm>
          <a:prstGeom prst="roundRect">
            <a:avLst/>
          </a:prstGeom>
          <a:noFill/>
          <a:ln w="25400" cap="flat" cmpd="sng" algn="ctr">
            <a:solidFill>
              <a:srgbClr val="EE846D"/>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16" name="AutoShape 5"/>
          <p:cNvSpPr>
            <a:spLocks noChangeArrowheads="1"/>
          </p:cNvSpPr>
          <p:nvPr/>
        </p:nvSpPr>
        <p:spPr bwMode="gray">
          <a:xfrm>
            <a:off x="720000" y="4140000"/>
            <a:ext cx="7920000" cy="720000"/>
          </a:xfrm>
          <a:prstGeom prst="roundRect">
            <a:avLst>
              <a:gd name="adj" fmla="val 3197"/>
            </a:avLst>
          </a:prstGeom>
          <a:gradFill rotWithShape="1">
            <a:gsLst>
              <a:gs pos="0">
                <a:srgbClr val="FFFFFF"/>
              </a:gs>
              <a:gs pos="100000">
                <a:srgbClr val="F3F3F3"/>
              </a:gs>
            </a:gsLst>
            <a:lin ang="5400000" scaled="1"/>
          </a:gradFill>
          <a:ln w="9525" algn="ctr">
            <a:solidFill>
              <a:srgbClr val="D3D3D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
                <a:srgbClr val="F9BE00"/>
              </a:buClr>
              <a:buSzPct val="80000"/>
              <a:buFont typeface="Wingdings" pitchFamily="2" charset="2"/>
              <a:buNone/>
              <a:tabLst/>
              <a:defRPr/>
            </a:pPr>
            <a:r>
              <a:rPr kumimoji="0" lang="ja-JP" altLang="en-US" sz="1400" b="1" i="0" u="none" strike="noStrike" kern="0" cap="none" spc="0" normalizeH="0" baseline="0" noProof="0">
                <a:ln>
                  <a:noFill/>
                </a:ln>
                <a:solidFill>
                  <a:sysClr val="windowText" lastClr="000000">
                    <a:lumMod val="65000"/>
                    <a:lumOff val="35000"/>
                  </a:sysClr>
                </a:solidFill>
                <a:effectLst/>
                <a:uLnTx/>
                <a:uFillTx/>
                <a:latin typeface="メイリオ"/>
                <a:ea typeface="メイリオ"/>
                <a:cs typeface="+mn-cs"/>
              </a:rPr>
              <a:t>・科目コード　　　　　・機能コード</a:t>
            </a:r>
            <a:r>
              <a:rPr kumimoji="0" lang="en-US" altLang="ja-JP" sz="1400" b="1" i="0" u="none" strike="noStrike" kern="0" cap="none" spc="0" normalizeH="0" baseline="0" noProof="0">
                <a:ln>
                  <a:noFill/>
                </a:ln>
                <a:solidFill>
                  <a:sysClr val="windowText" lastClr="000000">
                    <a:lumMod val="65000"/>
                    <a:lumOff val="35000"/>
                  </a:sysClr>
                </a:solidFill>
                <a:effectLst/>
                <a:uLnTx/>
                <a:uFillTx/>
                <a:latin typeface="メイリオ"/>
                <a:ea typeface="メイリオ"/>
                <a:cs typeface="+mn-cs"/>
              </a:rPr>
              <a:t>1</a:t>
            </a:r>
            <a:r>
              <a:rPr kumimoji="0" lang="ja-JP" altLang="en-US" sz="1400" b="1" i="0" u="none" strike="noStrike" kern="0" cap="none" spc="0" normalizeH="0" baseline="0" noProof="0">
                <a:ln>
                  <a:noFill/>
                </a:ln>
                <a:solidFill>
                  <a:sysClr val="windowText" lastClr="000000">
                    <a:lumMod val="65000"/>
                    <a:lumOff val="35000"/>
                  </a:sysClr>
                </a:solidFill>
                <a:effectLst/>
                <a:uLnTx/>
                <a:uFillTx/>
                <a:latin typeface="メイリオ"/>
                <a:ea typeface="メイリオ"/>
                <a:cs typeface="+mn-cs"/>
              </a:rPr>
              <a:t>　　　・機能コード</a:t>
            </a:r>
            <a:r>
              <a:rPr kumimoji="0" lang="en-US" altLang="ja-JP" sz="1400" b="1" i="0" u="none" strike="noStrike" kern="0" cap="none" spc="0" normalizeH="0" baseline="0" noProof="0">
                <a:ln>
                  <a:noFill/>
                </a:ln>
                <a:solidFill>
                  <a:sysClr val="windowText" lastClr="000000">
                    <a:lumMod val="65000"/>
                    <a:lumOff val="35000"/>
                  </a:sysClr>
                </a:solidFill>
                <a:effectLst/>
                <a:uLnTx/>
                <a:uFillTx/>
                <a:latin typeface="メイリオ"/>
                <a:ea typeface="メイリオ"/>
                <a:cs typeface="+mn-cs"/>
              </a:rPr>
              <a:t>4</a:t>
            </a:r>
            <a:r>
              <a:rPr kumimoji="0" lang="en-US" altLang="ja-JP" sz="1400" b="1" kern="0" noProof="0">
                <a:solidFill>
                  <a:sysClr val="windowText" lastClr="000000">
                    <a:lumMod val="65000"/>
                    <a:lumOff val="35000"/>
                  </a:sysClr>
                </a:solidFill>
                <a:latin typeface="メイリオ"/>
                <a:ea typeface="メイリオ"/>
              </a:rPr>
              <a:t>	</a:t>
            </a:r>
            <a:r>
              <a:rPr kumimoji="0" lang="ja-JP" altLang="en-US" sz="1400" b="1" kern="0">
                <a:solidFill>
                  <a:sysClr val="windowText" lastClr="000000">
                    <a:lumMod val="65000"/>
                    <a:lumOff val="35000"/>
                  </a:sysClr>
                </a:solidFill>
                <a:latin typeface="メイリオ"/>
                <a:ea typeface="メイリオ"/>
              </a:rPr>
              <a:t>・</a:t>
            </a:r>
            <a:r>
              <a:rPr kumimoji="0" lang="ja-JP" altLang="en-US" sz="1400" b="1" i="0" u="none" strike="noStrike" kern="0" cap="none" spc="0" normalizeH="0" baseline="0" noProof="0">
                <a:ln>
                  <a:noFill/>
                </a:ln>
                <a:solidFill>
                  <a:sysClr val="windowText" lastClr="000000">
                    <a:lumMod val="65000"/>
                    <a:lumOff val="35000"/>
                  </a:sysClr>
                </a:solidFill>
                <a:effectLst/>
                <a:uLnTx/>
                <a:uFillTx/>
                <a:latin typeface="メイリオ"/>
                <a:ea typeface="メイリオ"/>
                <a:cs typeface="+mn-cs"/>
              </a:rPr>
              <a:t>社員コード</a:t>
            </a:r>
            <a:endParaRPr kumimoji="0" lang="en-US" altLang="ja-JP" sz="1400" b="1" i="0" u="none" strike="noStrike" kern="0" cap="none" spc="0" normalizeH="0" baseline="0" noProof="0">
              <a:ln>
                <a:noFill/>
              </a:ln>
              <a:solidFill>
                <a:sysClr val="windowText" lastClr="000000">
                  <a:lumMod val="65000"/>
                  <a:lumOff val="35000"/>
                </a:sysClr>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
                <a:srgbClr val="F9BE00"/>
              </a:buClr>
              <a:buSzPct val="80000"/>
              <a:buFont typeface="Wingdings" pitchFamily="2" charset="2"/>
              <a:buNone/>
              <a:tabLst/>
              <a:defRPr/>
            </a:pPr>
            <a:r>
              <a:rPr kumimoji="0" lang="ja-JP" altLang="en-US" sz="1400" b="1" i="0" u="none" strike="noStrike" kern="0" cap="none" spc="0" normalizeH="0" baseline="0" noProof="0">
                <a:ln>
                  <a:noFill/>
                </a:ln>
                <a:solidFill>
                  <a:sysClr val="windowText" lastClr="000000">
                    <a:lumMod val="65000"/>
                    <a:lumOff val="35000"/>
                  </a:sysClr>
                </a:solidFill>
                <a:effectLst/>
                <a:uLnTx/>
                <a:uFillTx/>
                <a:latin typeface="メイリオ"/>
                <a:ea typeface="メイリオ"/>
                <a:cs typeface="+mn-cs"/>
              </a:rPr>
              <a:t>・補助科目コード　　　・機能コード</a:t>
            </a:r>
            <a:r>
              <a:rPr kumimoji="0" lang="en-US" altLang="ja-JP" sz="1400" b="1" i="0" u="none" strike="noStrike" kern="0" cap="none" spc="0" normalizeH="0" baseline="0" noProof="0">
                <a:ln>
                  <a:noFill/>
                </a:ln>
                <a:solidFill>
                  <a:sysClr val="windowText" lastClr="000000">
                    <a:lumMod val="65000"/>
                    <a:lumOff val="35000"/>
                  </a:sysClr>
                </a:solidFill>
                <a:effectLst/>
                <a:uLnTx/>
                <a:uFillTx/>
                <a:latin typeface="メイリオ"/>
                <a:ea typeface="メイリオ"/>
                <a:cs typeface="+mn-cs"/>
              </a:rPr>
              <a:t>2</a:t>
            </a:r>
            <a:r>
              <a:rPr kumimoji="0" lang="ja-JP" altLang="en-US" sz="1400" b="1" i="0" u="none" strike="noStrike" kern="0" cap="none" spc="0" normalizeH="0" baseline="0" noProof="0">
                <a:ln>
                  <a:noFill/>
                </a:ln>
                <a:solidFill>
                  <a:sysClr val="windowText" lastClr="000000">
                    <a:lumMod val="65000"/>
                    <a:lumOff val="35000"/>
                  </a:sysClr>
                </a:solidFill>
                <a:effectLst/>
                <a:uLnTx/>
                <a:uFillTx/>
                <a:latin typeface="メイリオ"/>
                <a:ea typeface="メイリオ"/>
                <a:cs typeface="+mn-cs"/>
              </a:rPr>
              <a:t>　　　・プロジェクトコード</a:t>
            </a:r>
            <a:r>
              <a:rPr kumimoji="0" lang="en-US" altLang="ja-JP" sz="1400" b="1" i="0" u="none" strike="noStrike" kern="0" cap="none" spc="0" normalizeH="0" baseline="0" noProof="0">
                <a:ln>
                  <a:noFill/>
                </a:ln>
                <a:solidFill>
                  <a:sysClr val="windowText" lastClr="000000">
                    <a:lumMod val="65000"/>
                    <a:lumOff val="35000"/>
                  </a:sysClr>
                </a:solidFill>
                <a:effectLst/>
                <a:uLnTx/>
                <a:uFillTx/>
                <a:latin typeface="メイリオ"/>
                <a:ea typeface="メイリオ"/>
                <a:cs typeface="+mn-cs"/>
              </a:rPr>
              <a:t>	</a:t>
            </a:r>
            <a:r>
              <a:rPr kumimoji="0" lang="ja-JP" altLang="en-US" sz="1400" b="1" i="0" u="none" strike="noStrike" kern="0" cap="none" spc="0" normalizeH="0" baseline="0" noProof="0">
                <a:ln>
                  <a:noFill/>
                </a:ln>
                <a:solidFill>
                  <a:sysClr val="windowText" lastClr="000000">
                    <a:lumMod val="65000"/>
                    <a:lumOff val="35000"/>
                  </a:sysClr>
                </a:solidFill>
                <a:effectLst/>
                <a:uLnTx/>
                <a:uFillTx/>
                <a:latin typeface="メイリオ"/>
                <a:ea typeface="メイリオ"/>
                <a:cs typeface="+mn-cs"/>
              </a:rPr>
              <a:t>・税処理コード</a:t>
            </a:r>
            <a:endParaRPr kumimoji="0" lang="en-US" altLang="ja-JP" sz="1400" b="1" i="0" u="none" strike="noStrike" kern="0" cap="none" spc="0" normalizeH="0" baseline="0" noProof="0">
              <a:ln>
                <a:noFill/>
              </a:ln>
              <a:solidFill>
                <a:sysClr val="windowText" lastClr="000000">
                  <a:lumMod val="65000"/>
                  <a:lumOff val="35000"/>
                </a:sysClr>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
                <a:srgbClr val="F9BE00"/>
              </a:buClr>
              <a:buSzPct val="80000"/>
              <a:buFont typeface="Wingdings" pitchFamily="2" charset="2"/>
              <a:buNone/>
              <a:tabLst/>
              <a:defRPr/>
            </a:pPr>
            <a:r>
              <a:rPr kumimoji="0" lang="ja-JP" altLang="en-US" sz="1400" b="1" i="0" u="none" strike="noStrike" kern="0" cap="none" spc="0" normalizeH="0" baseline="0" noProof="0">
                <a:ln>
                  <a:noFill/>
                </a:ln>
                <a:solidFill>
                  <a:sysClr val="windowText" lastClr="000000">
                    <a:lumMod val="65000"/>
                    <a:lumOff val="35000"/>
                  </a:sysClr>
                </a:solidFill>
                <a:effectLst/>
                <a:uLnTx/>
                <a:uFillTx/>
                <a:latin typeface="メイリオ"/>
                <a:ea typeface="メイリオ"/>
                <a:cs typeface="+mn-cs"/>
              </a:rPr>
              <a:t>・部門コード　　　　　・機能コード</a:t>
            </a:r>
            <a:r>
              <a:rPr kumimoji="0" lang="en-US" altLang="ja-JP" sz="1400" b="1" i="0" u="none" strike="noStrike" kern="0" cap="none" spc="0" normalizeH="0" baseline="0" noProof="0">
                <a:ln>
                  <a:noFill/>
                </a:ln>
                <a:solidFill>
                  <a:sysClr val="windowText" lastClr="000000">
                    <a:lumMod val="65000"/>
                    <a:lumOff val="35000"/>
                  </a:sysClr>
                </a:solidFill>
                <a:effectLst/>
                <a:uLnTx/>
                <a:uFillTx/>
                <a:latin typeface="メイリオ"/>
                <a:ea typeface="メイリオ"/>
                <a:cs typeface="+mn-cs"/>
              </a:rPr>
              <a:t>3</a:t>
            </a:r>
            <a:r>
              <a:rPr kumimoji="0" lang="ja-JP" altLang="en-US" sz="1400" b="1" i="0" u="none" strike="noStrike" kern="0" cap="none" spc="0" normalizeH="0" baseline="0" noProof="0">
                <a:ln>
                  <a:noFill/>
                </a:ln>
                <a:solidFill>
                  <a:sysClr val="windowText" lastClr="000000">
                    <a:lumMod val="65000"/>
                    <a:lumOff val="35000"/>
                  </a:sysClr>
                </a:solidFill>
                <a:effectLst/>
                <a:uLnTx/>
                <a:uFillTx/>
                <a:latin typeface="メイリオ"/>
                <a:ea typeface="メイリオ"/>
                <a:cs typeface="+mn-cs"/>
              </a:rPr>
              <a:t>　　　・取引先コード　　　</a:t>
            </a:r>
            <a:r>
              <a:rPr kumimoji="0" lang="en-US" altLang="ja-JP" sz="1400" b="1" i="0" u="none" strike="noStrike" kern="0" cap="none" spc="0" normalizeH="0" baseline="0" noProof="0">
                <a:ln>
                  <a:noFill/>
                </a:ln>
                <a:solidFill>
                  <a:sysClr val="windowText" lastClr="000000">
                    <a:lumMod val="65000"/>
                    <a:lumOff val="35000"/>
                  </a:sysClr>
                </a:solidFill>
                <a:effectLst/>
                <a:uLnTx/>
                <a:uFillTx/>
                <a:latin typeface="メイリオ"/>
                <a:ea typeface="メイリオ"/>
                <a:cs typeface="+mn-cs"/>
              </a:rPr>
              <a:t>	</a:t>
            </a:r>
            <a:r>
              <a:rPr kumimoji="0" lang="ja-JP" altLang="en-US" sz="1400" b="1" i="0" u="none" strike="noStrike" kern="0" cap="none" spc="0" normalizeH="0" baseline="0" noProof="0">
                <a:ln>
                  <a:noFill/>
                </a:ln>
                <a:solidFill>
                  <a:sysClr val="windowText" lastClr="000000">
                    <a:lumMod val="65000"/>
                    <a:lumOff val="35000"/>
                  </a:sysClr>
                </a:solidFill>
                <a:effectLst/>
                <a:uLnTx/>
                <a:uFillTx/>
                <a:latin typeface="メイリオ"/>
                <a:ea typeface="メイリオ"/>
                <a:cs typeface="+mn-cs"/>
              </a:rPr>
              <a:t>・銀行</a:t>
            </a:r>
            <a:r>
              <a:rPr kumimoji="0" lang="en-US" altLang="ja-JP" sz="1400" b="1" i="0" u="none" strike="noStrike" kern="0" cap="none" spc="0" normalizeH="0" baseline="0" noProof="0">
                <a:ln>
                  <a:noFill/>
                </a:ln>
                <a:solidFill>
                  <a:sysClr val="windowText" lastClr="000000">
                    <a:lumMod val="65000"/>
                    <a:lumOff val="35000"/>
                  </a:sysClr>
                </a:solidFill>
                <a:effectLst/>
                <a:uLnTx/>
                <a:uFillTx/>
                <a:latin typeface="メイリオ"/>
                <a:ea typeface="メイリオ"/>
                <a:cs typeface="+mn-cs"/>
              </a:rPr>
              <a:t>/</a:t>
            </a:r>
            <a:r>
              <a:rPr kumimoji="0" lang="ja-JP" altLang="en-US" sz="1400" b="1" i="0" u="none" strike="noStrike" kern="0" cap="none" spc="0" normalizeH="0" baseline="0" noProof="0">
                <a:ln>
                  <a:noFill/>
                </a:ln>
                <a:solidFill>
                  <a:sysClr val="windowText" lastClr="000000">
                    <a:lumMod val="65000"/>
                    <a:lumOff val="35000"/>
                  </a:sysClr>
                </a:solidFill>
                <a:effectLst/>
                <a:uLnTx/>
                <a:uFillTx/>
                <a:latin typeface="メイリオ"/>
                <a:ea typeface="メイリオ"/>
                <a:cs typeface="+mn-cs"/>
              </a:rPr>
              <a:t>銀行支店コード</a:t>
            </a:r>
            <a:endParaRPr kumimoji="0" lang="ja-JP" altLang="ja-JP" sz="1400" b="1" i="0" u="none" strike="noStrike" kern="0" cap="none" spc="0" normalizeH="0" baseline="0" noProof="0">
              <a:ln>
                <a:noFill/>
              </a:ln>
              <a:solidFill>
                <a:sysClr val="windowText" lastClr="000000">
                  <a:lumMod val="65000"/>
                  <a:lumOff val="35000"/>
                </a:sysClr>
              </a:solidFill>
              <a:effectLst/>
              <a:uLnTx/>
              <a:uFillTx/>
              <a:latin typeface="メイリオ"/>
              <a:ea typeface="メイリオ"/>
              <a:cs typeface="+mn-cs"/>
            </a:endParaRPr>
          </a:p>
        </p:txBody>
      </p:sp>
      <p:sp>
        <p:nvSpPr>
          <p:cNvPr id="17" name="角丸四角形 16"/>
          <p:cNvSpPr/>
          <p:nvPr/>
        </p:nvSpPr>
        <p:spPr>
          <a:xfrm>
            <a:off x="719572" y="3816000"/>
            <a:ext cx="2592288" cy="288000"/>
          </a:xfrm>
          <a:prstGeom prst="roundRect">
            <a:avLst/>
          </a:prstGeom>
          <a:solidFill>
            <a:srgbClr val="9BC954"/>
          </a:solidFill>
          <a:ln w="25400" cap="flat" cmpd="sng" algn="ctr">
            <a:solidFill>
              <a:srgbClr val="9BC954">
                <a:shade val="50000"/>
              </a:srgbClr>
            </a:solidFill>
            <a:prstDash val="solid"/>
          </a:ln>
          <a:effectLst/>
        </p:spPr>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有効期間設定可能マスタ</a:t>
            </a:r>
            <a:endParaRPr kumimoji="0" lang="ja-JP" altLang="ja-JP"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4060866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p:cNvGrpSpPr>
            <a:grpSpLocks noChangeAspect="1"/>
          </p:cNvGrpSpPr>
          <p:nvPr/>
        </p:nvGrpSpPr>
        <p:grpSpPr>
          <a:xfrm>
            <a:off x="5508000" y="3240000"/>
            <a:ext cx="3428048" cy="1548000"/>
            <a:chOff x="4247964" y="2931791"/>
            <a:chExt cx="3976584" cy="1795702"/>
          </a:xfrm>
        </p:grpSpPr>
        <p:pic>
          <p:nvPicPr>
            <p:cNvPr id="18" name="図 17"/>
            <p:cNvPicPr>
              <a:picLocks noChangeAspect="1"/>
            </p:cNvPicPr>
            <p:nvPr/>
          </p:nvPicPr>
          <p:blipFill>
            <a:blip r:embed="rId3"/>
            <a:stretch>
              <a:fillRect/>
            </a:stretch>
          </p:blipFill>
          <p:spPr>
            <a:xfrm>
              <a:off x="4247964" y="2931791"/>
              <a:ext cx="3976584" cy="1795702"/>
            </a:xfrm>
            <a:prstGeom prst="rect">
              <a:avLst/>
            </a:prstGeom>
            <a:ln>
              <a:solidFill>
                <a:srgbClr val="EE846D"/>
              </a:solidFill>
              <a:prstDash val="solid"/>
            </a:ln>
          </p:spPr>
        </p:pic>
        <p:sp>
          <p:nvSpPr>
            <p:cNvPr id="19" name="四角形吹き出し 18"/>
            <p:cNvSpPr/>
            <p:nvPr/>
          </p:nvSpPr>
          <p:spPr>
            <a:xfrm>
              <a:off x="4258633" y="2940991"/>
              <a:ext cx="3965915" cy="1786501"/>
            </a:xfrm>
            <a:prstGeom prst="wedgeRectCallout">
              <a:avLst>
                <a:gd name="adj1" fmla="val -52914"/>
                <a:gd name="adj2" fmla="val -80276"/>
              </a:avLst>
            </a:prstGeom>
            <a:noFill/>
            <a:ln w="22225">
              <a:solidFill>
                <a:srgbClr val="EE846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grpSp>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29</a:t>
            </a:fld>
            <a:endParaRPr lang="ja-JP" altLang="en-US"/>
          </a:p>
        </p:txBody>
      </p:sp>
      <p:sp>
        <p:nvSpPr>
          <p:cNvPr id="7" name="タイトル 6"/>
          <p:cNvSpPr>
            <a:spLocks noGrp="1"/>
          </p:cNvSpPr>
          <p:nvPr>
            <p:ph type="title"/>
          </p:nvPr>
        </p:nvSpPr>
        <p:spPr/>
        <p:txBody>
          <a:bodyPr/>
          <a:lstStyle/>
          <a:p>
            <a:r>
              <a:rPr lang="en-US" altLang="ja-JP" dirty="0"/>
              <a:t>No.19</a:t>
            </a:r>
            <a:br>
              <a:rPr lang="en-US" altLang="ja-JP" sz="1800" dirty="0"/>
            </a:br>
            <a:r>
              <a:rPr lang="ja-JP" altLang="en-US" sz="1800" dirty="0"/>
              <a:t>共通</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会計組織の複写ができる</a:t>
            </a: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endParaRPr kumimoji="0" lang="en-US" altLang="ja-JP" sz="1400" b="1"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lang="ja-JP" altLang="en-US" sz="1400">
                <a:solidFill>
                  <a:prstClr val="black"/>
                </a:solidFill>
              </a:rPr>
              <a:t>指定した会計組織分類に紐付く一連のマスタ複写が可能です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grpSp>
        <p:nvGrpSpPr>
          <p:cNvPr id="13" name="グループ化 12"/>
          <p:cNvGrpSpPr>
            <a:grpSpLocks noChangeAspect="1"/>
          </p:cNvGrpSpPr>
          <p:nvPr/>
        </p:nvGrpSpPr>
        <p:grpSpPr>
          <a:xfrm>
            <a:off x="900000" y="2340000"/>
            <a:ext cx="4480000" cy="2520000"/>
            <a:chOff x="0" y="-196715"/>
            <a:chExt cx="18285714" cy="10285714"/>
          </a:xfrm>
        </p:grpSpPr>
        <p:pic>
          <p:nvPicPr>
            <p:cNvPr id="14" name="図 13"/>
            <p:cNvPicPr>
              <a:picLocks noChangeAspect="1"/>
            </p:cNvPicPr>
            <p:nvPr/>
          </p:nvPicPr>
          <p:blipFill>
            <a:blip r:embed="rId4"/>
            <a:stretch>
              <a:fillRect/>
            </a:stretch>
          </p:blipFill>
          <p:spPr>
            <a:xfrm>
              <a:off x="0" y="-196715"/>
              <a:ext cx="18285714" cy="10285714"/>
            </a:xfrm>
            <a:prstGeom prst="rect">
              <a:avLst/>
            </a:prstGeom>
            <a:ln>
              <a:solidFill>
                <a:schemeClr val="bg1">
                  <a:lumMod val="75000"/>
                </a:schemeClr>
              </a:solidFill>
            </a:ln>
          </p:spPr>
        </p:pic>
        <p:pic>
          <p:nvPicPr>
            <p:cNvPr id="15" name="図 14"/>
            <p:cNvPicPr>
              <a:picLocks noChangeAspect="1"/>
            </p:cNvPicPr>
            <p:nvPr/>
          </p:nvPicPr>
          <p:blipFill>
            <a:blip r:embed="rId5"/>
            <a:stretch>
              <a:fillRect/>
            </a:stretch>
          </p:blipFill>
          <p:spPr>
            <a:xfrm>
              <a:off x="731518" y="-140168"/>
              <a:ext cx="6619449" cy="274318"/>
            </a:xfrm>
            <a:prstGeom prst="rect">
              <a:avLst/>
            </a:prstGeom>
          </p:spPr>
        </p:pic>
      </p:grpSp>
      <p:sp>
        <p:nvSpPr>
          <p:cNvPr id="16" name="正方形/長方形 15"/>
          <p:cNvSpPr/>
          <p:nvPr/>
        </p:nvSpPr>
        <p:spPr>
          <a:xfrm>
            <a:off x="4860000" y="2592000"/>
            <a:ext cx="612000" cy="252000"/>
          </a:xfrm>
          <a:prstGeom prst="rect">
            <a:avLst/>
          </a:prstGeom>
          <a:noFill/>
          <a:ln>
            <a:solidFill>
              <a:srgbClr val="EE84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20" name="角丸四角形 19"/>
          <p:cNvSpPr/>
          <p:nvPr/>
        </p:nvSpPr>
        <p:spPr>
          <a:xfrm>
            <a:off x="359532" y="2520000"/>
            <a:ext cx="360000" cy="2160000"/>
          </a:xfrm>
          <a:prstGeom prst="roundRect">
            <a:avLst/>
          </a:prstGeom>
          <a:solidFill>
            <a:srgbClr val="EE846D"/>
          </a:solidFill>
          <a:ln w="25400" cap="flat" cmpd="sng" algn="ctr">
            <a:solidFill>
              <a:srgbClr val="EE846D">
                <a:shade val="50000"/>
              </a:srgbClr>
            </a:solidFill>
            <a:prstDash val="solid"/>
          </a:ln>
          <a:effectLst/>
        </p:spPr>
        <p:txBody>
          <a:bodyPr vert="eaVert"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会計マスタ画面</a:t>
            </a:r>
            <a:endParaRPr kumimoji="0" lang="ja-JP" altLang="ja-JP"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833672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dirty="0"/>
              <a:t>©Canon IT Solutions Inc.  All rights reserved.</a:t>
            </a:r>
            <a:endParaRPr lang="ja-JP" altLang="en-US" dirty="0"/>
          </a:p>
        </p:txBody>
      </p:sp>
      <p:sp>
        <p:nvSpPr>
          <p:cNvPr id="3" name="テキスト プレースホルダー 2"/>
          <p:cNvSpPr>
            <a:spLocks noGrp="1"/>
          </p:cNvSpPr>
          <p:nvPr>
            <p:ph type="body" sz="quarter" idx="14"/>
          </p:nvPr>
        </p:nvSpPr>
        <p:spPr>
          <a:xfrm>
            <a:off x="3491880" y="735546"/>
            <a:ext cx="5631095" cy="3727637"/>
          </a:xfrm>
        </p:spPr>
        <p:txBody>
          <a:bodyPr/>
          <a:lstStyle/>
          <a:p>
            <a:pPr>
              <a:lnSpc>
                <a:spcPct val="150000"/>
              </a:lnSpc>
              <a:spcAft>
                <a:spcPts val="400"/>
              </a:spcAft>
            </a:pPr>
            <a:r>
              <a:rPr lang="en-US" altLang="ja-JP" dirty="0">
                <a:solidFill>
                  <a:schemeClr val="accent1">
                    <a:lumMod val="60000"/>
                    <a:lumOff val="40000"/>
                  </a:schemeClr>
                </a:solidFill>
              </a:rPr>
              <a:t>00</a:t>
            </a:r>
            <a:r>
              <a:rPr lang="ja-JP" altLang="en-US" dirty="0">
                <a:solidFill>
                  <a:schemeClr val="accent1">
                    <a:lumMod val="60000"/>
                    <a:lumOff val="40000"/>
                  </a:schemeClr>
                </a:solidFill>
              </a:rPr>
              <a:t>　</a:t>
            </a:r>
            <a:r>
              <a:rPr lang="ja-JP" altLang="en-US" dirty="0"/>
              <a:t>システム機能要件一覧</a:t>
            </a:r>
            <a:endParaRPr lang="en-US" altLang="ja-JP" dirty="0">
              <a:solidFill>
                <a:schemeClr val="accent1">
                  <a:lumMod val="60000"/>
                  <a:lumOff val="40000"/>
                </a:schemeClr>
              </a:solidFill>
            </a:endParaRPr>
          </a:p>
          <a:p>
            <a:pPr>
              <a:lnSpc>
                <a:spcPct val="150000"/>
              </a:lnSpc>
              <a:spcAft>
                <a:spcPts val="400"/>
              </a:spcAft>
            </a:pPr>
            <a:r>
              <a:rPr lang="en-US" altLang="ja-JP" dirty="0">
                <a:solidFill>
                  <a:schemeClr val="accent1">
                    <a:lumMod val="60000"/>
                    <a:lumOff val="40000"/>
                  </a:schemeClr>
                </a:solidFill>
              </a:rPr>
              <a:t>01</a:t>
            </a:r>
            <a:r>
              <a:rPr lang="ja-JP" altLang="en-US" dirty="0">
                <a:solidFill>
                  <a:schemeClr val="accent1">
                    <a:lumMod val="60000"/>
                    <a:lumOff val="40000"/>
                  </a:schemeClr>
                </a:solidFill>
              </a:rPr>
              <a:t>　</a:t>
            </a:r>
            <a:r>
              <a:rPr lang="ja-JP" altLang="en-US" dirty="0"/>
              <a:t>共通</a:t>
            </a:r>
            <a:endParaRPr lang="en-US" altLang="ja-JP" dirty="0"/>
          </a:p>
          <a:p>
            <a:pPr lvl="0">
              <a:lnSpc>
                <a:spcPct val="150000"/>
              </a:lnSpc>
              <a:spcAft>
                <a:spcPts val="400"/>
              </a:spcAft>
            </a:pPr>
            <a:r>
              <a:rPr lang="en-US" altLang="ja-JP" dirty="0">
                <a:solidFill>
                  <a:schemeClr val="accent1">
                    <a:lumMod val="60000"/>
                    <a:lumOff val="40000"/>
                  </a:schemeClr>
                </a:solidFill>
              </a:rPr>
              <a:t>02</a:t>
            </a:r>
            <a:r>
              <a:rPr lang="ja-JP" altLang="en-US" dirty="0">
                <a:solidFill>
                  <a:schemeClr val="accent1">
                    <a:lumMod val="60000"/>
                    <a:lumOff val="40000"/>
                  </a:schemeClr>
                </a:solidFill>
              </a:rPr>
              <a:t>　</a:t>
            </a:r>
            <a:r>
              <a:rPr lang="ja-JP" altLang="en-US" dirty="0"/>
              <a:t>一般会計</a:t>
            </a:r>
            <a:endParaRPr lang="en-US" altLang="ja-JP" dirty="0"/>
          </a:p>
          <a:p>
            <a:pPr lvl="0">
              <a:lnSpc>
                <a:spcPct val="150000"/>
              </a:lnSpc>
              <a:spcAft>
                <a:spcPts val="400"/>
              </a:spcAft>
            </a:pPr>
            <a:r>
              <a:rPr lang="en-US" altLang="ja-JP" dirty="0">
                <a:solidFill>
                  <a:schemeClr val="accent1">
                    <a:lumMod val="60000"/>
                    <a:lumOff val="40000"/>
                  </a:schemeClr>
                </a:solidFill>
              </a:rPr>
              <a:t>03</a:t>
            </a:r>
            <a:r>
              <a:rPr lang="ja-JP" altLang="en-US" dirty="0">
                <a:solidFill>
                  <a:schemeClr val="accent1">
                    <a:lumMod val="60000"/>
                    <a:lumOff val="40000"/>
                  </a:schemeClr>
                </a:solidFill>
              </a:rPr>
              <a:t>　</a:t>
            </a:r>
            <a:r>
              <a:rPr lang="ja-JP" altLang="en-US" dirty="0"/>
              <a:t>管理会計</a:t>
            </a:r>
            <a:endParaRPr lang="en-US" altLang="ja-JP" dirty="0">
              <a:solidFill>
                <a:schemeClr val="accent1">
                  <a:lumMod val="60000"/>
                  <a:lumOff val="40000"/>
                </a:schemeClr>
              </a:solidFill>
            </a:endParaRPr>
          </a:p>
          <a:p>
            <a:pPr lvl="0">
              <a:lnSpc>
                <a:spcPct val="150000"/>
              </a:lnSpc>
              <a:spcAft>
                <a:spcPts val="400"/>
              </a:spcAft>
            </a:pPr>
            <a:r>
              <a:rPr lang="en-US" altLang="ja-JP" dirty="0">
                <a:solidFill>
                  <a:schemeClr val="accent1">
                    <a:lumMod val="60000"/>
                    <a:lumOff val="40000"/>
                  </a:schemeClr>
                </a:solidFill>
              </a:rPr>
              <a:t>04</a:t>
            </a:r>
            <a:r>
              <a:rPr lang="ja-JP" altLang="en-US" dirty="0">
                <a:solidFill>
                  <a:schemeClr val="accent1">
                    <a:lumMod val="60000"/>
                    <a:lumOff val="40000"/>
                  </a:schemeClr>
                </a:solidFill>
              </a:rPr>
              <a:t>　</a:t>
            </a:r>
            <a:r>
              <a:rPr lang="ja-JP" altLang="en-US" dirty="0"/>
              <a:t>支払管理</a:t>
            </a:r>
            <a:endParaRPr lang="en-US" altLang="ja-JP" dirty="0">
              <a:solidFill>
                <a:schemeClr val="accent1">
                  <a:lumMod val="60000"/>
                  <a:lumOff val="40000"/>
                </a:schemeClr>
              </a:solidFill>
            </a:endParaRPr>
          </a:p>
          <a:p>
            <a:pPr lvl="0">
              <a:lnSpc>
                <a:spcPct val="150000"/>
              </a:lnSpc>
              <a:spcAft>
                <a:spcPts val="400"/>
              </a:spcAft>
            </a:pPr>
            <a:r>
              <a:rPr lang="en-US" altLang="ja-JP" dirty="0">
                <a:solidFill>
                  <a:schemeClr val="accent1">
                    <a:lumMod val="60000"/>
                    <a:lumOff val="40000"/>
                  </a:schemeClr>
                </a:solidFill>
              </a:rPr>
              <a:t>05</a:t>
            </a:r>
            <a:r>
              <a:rPr lang="ja-JP" altLang="en-US" dirty="0">
                <a:solidFill>
                  <a:schemeClr val="accent1">
                    <a:lumMod val="60000"/>
                    <a:lumOff val="40000"/>
                  </a:schemeClr>
                </a:solidFill>
              </a:rPr>
              <a:t>　</a:t>
            </a:r>
            <a:r>
              <a:rPr lang="ja-JP" altLang="en-US" dirty="0"/>
              <a:t>経費精算</a:t>
            </a:r>
            <a:endParaRPr lang="en-US" altLang="ja-JP" dirty="0">
              <a:solidFill>
                <a:schemeClr val="accent1">
                  <a:lumMod val="60000"/>
                  <a:lumOff val="40000"/>
                </a:schemeClr>
              </a:solidFill>
            </a:endParaRPr>
          </a:p>
          <a:p>
            <a:pPr lvl="0">
              <a:lnSpc>
                <a:spcPct val="150000"/>
              </a:lnSpc>
              <a:spcAft>
                <a:spcPts val="400"/>
              </a:spcAft>
            </a:pPr>
            <a:r>
              <a:rPr lang="en-US" altLang="ja-JP" dirty="0">
                <a:solidFill>
                  <a:schemeClr val="accent1">
                    <a:lumMod val="60000"/>
                    <a:lumOff val="40000"/>
                  </a:schemeClr>
                </a:solidFill>
              </a:rPr>
              <a:t>06</a:t>
            </a:r>
            <a:r>
              <a:rPr lang="ja-JP" altLang="en-US" dirty="0">
                <a:solidFill>
                  <a:schemeClr val="accent1">
                    <a:lumMod val="60000"/>
                    <a:lumOff val="40000"/>
                  </a:schemeClr>
                </a:solidFill>
              </a:rPr>
              <a:t>　</a:t>
            </a:r>
            <a:r>
              <a:rPr lang="ja-JP" altLang="en-US" dirty="0"/>
              <a:t>債権管理</a:t>
            </a:r>
            <a:endParaRPr lang="en-US" altLang="ja-JP" dirty="0">
              <a:solidFill>
                <a:schemeClr val="accent1">
                  <a:lumMod val="60000"/>
                  <a:lumOff val="40000"/>
                </a:schemeClr>
              </a:solidFill>
            </a:endParaRPr>
          </a:p>
          <a:p>
            <a:pPr lvl="0">
              <a:lnSpc>
                <a:spcPct val="150000"/>
              </a:lnSpc>
              <a:spcAft>
                <a:spcPts val="400"/>
              </a:spcAft>
            </a:pPr>
            <a:r>
              <a:rPr lang="en-US" altLang="ja-JP" dirty="0">
                <a:solidFill>
                  <a:schemeClr val="accent1">
                    <a:lumMod val="60000"/>
                    <a:lumOff val="40000"/>
                  </a:schemeClr>
                </a:solidFill>
              </a:rPr>
              <a:t>07</a:t>
            </a:r>
            <a:r>
              <a:rPr lang="ja-JP" altLang="en-US" dirty="0">
                <a:solidFill>
                  <a:schemeClr val="accent1">
                    <a:lumMod val="60000"/>
                    <a:lumOff val="40000"/>
                  </a:schemeClr>
                </a:solidFill>
              </a:rPr>
              <a:t>　</a:t>
            </a:r>
            <a:r>
              <a:rPr lang="ja-JP" altLang="en-US" dirty="0"/>
              <a:t>固定資産管理</a:t>
            </a:r>
          </a:p>
          <a:p>
            <a:endParaRPr lang="ja-JP" altLang="en-US" dirty="0"/>
          </a:p>
          <a:p>
            <a:endParaRPr kumimoji="1" lang="ja-JP" altLang="en-US" dirty="0"/>
          </a:p>
        </p:txBody>
      </p:sp>
      <p:sp>
        <p:nvSpPr>
          <p:cNvPr id="4" name="スライド番号プレースホルダー 3"/>
          <p:cNvSpPr>
            <a:spLocks noGrp="1"/>
          </p:cNvSpPr>
          <p:nvPr>
            <p:ph type="sldNum" sz="quarter" idx="4"/>
          </p:nvPr>
        </p:nvSpPr>
        <p:spPr/>
        <p:txBody>
          <a:bodyPr/>
          <a:lstStyle/>
          <a:p>
            <a:fld id="{78AE49ED-73EF-499C-8307-28EB0E7CF529}" type="slidenum">
              <a:rPr lang="ja-JP" altLang="en-US" smtClean="0"/>
              <a:pPr/>
              <a:t>3</a:t>
            </a:fld>
            <a:endParaRPr lang="ja-JP" altLang="en-US"/>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9" y="843559"/>
            <a:ext cx="1980219" cy="322682"/>
          </a:xfrm>
          <a:prstGeom prst="rect">
            <a:avLst/>
          </a:prstGeom>
        </p:spPr>
      </p:pic>
    </p:spTree>
    <p:extLst>
      <p:ext uri="{BB962C8B-B14F-4D97-AF65-F5344CB8AC3E}">
        <p14:creationId xmlns:p14="http://schemas.microsoft.com/office/powerpoint/2010/main" val="3793643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30</a:t>
            </a:fld>
            <a:endParaRPr lang="ja-JP" altLang="en-US"/>
          </a:p>
        </p:txBody>
      </p:sp>
      <p:sp>
        <p:nvSpPr>
          <p:cNvPr id="7" name="タイトル 6"/>
          <p:cNvSpPr>
            <a:spLocks noGrp="1"/>
          </p:cNvSpPr>
          <p:nvPr>
            <p:ph type="title"/>
          </p:nvPr>
        </p:nvSpPr>
        <p:spPr/>
        <p:txBody>
          <a:bodyPr/>
          <a:lstStyle/>
          <a:p>
            <a:r>
              <a:rPr lang="en-US" altLang="ja-JP" dirty="0"/>
              <a:t>No.20</a:t>
            </a:r>
            <a:br>
              <a:rPr lang="en-US" altLang="ja-JP" sz="1800" dirty="0"/>
            </a:br>
            <a:r>
              <a:rPr lang="ja-JP" altLang="en-US" sz="1800" dirty="0"/>
              <a:t>共通</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取引先を階層化し、親子関係の管理や支払の集約ができる</a:t>
            </a: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endParaRPr kumimoji="0" lang="en-US" altLang="ja-JP" sz="1400" b="1"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最大</a:t>
            </a:r>
            <a:r>
              <a:rPr kumimoji="0" lang="en-US" altLang="ja-JP" sz="1400" kern="0">
                <a:solidFill>
                  <a:sysClr val="windowText" lastClr="000000">
                    <a:lumMod val="75000"/>
                    <a:lumOff val="25000"/>
                  </a:sysClr>
                </a:solidFill>
                <a:latin typeface="メイリオ" pitchFamily="50" charset="-128"/>
                <a:ea typeface="メイリオ" pitchFamily="50" charset="-128"/>
              </a:rPr>
              <a:t>5</a:t>
            </a:r>
            <a:r>
              <a:rPr kumimoji="0" lang="ja-JP" altLang="en-US" sz="1400" kern="0">
                <a:solidFill>
                  <a:sysClr val="windowText" lastClr="000000">
                    <a:lumMod val="75000"/>
                    <a:lumOff val="25000"/>
                  </a:sysClr>
                </a:solidFill>
                <a:latin typeface="メイリオ" pitchFamily="50" charset="-128"/>
                <a:ea typeface="メイリオ" pitchFamily="50" charset="-128"/>
              </a:rPr>
              <a:t>階層まで管理可能です</a:t>
            </a: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取引先マスタ編集画面より取引先グループ区分と消し込み階層レベルの設定ができます</a:t>
            </a: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grpSp>
        <p:nvGrpSpPr>
          <p:cNvPr id="4" name="グループ化 3"/>
          <p:cNvGrpSpPr/>
          <p:nvPr/>
        </p:nvGrpSpPr>
        <p:grpSpPr>
          <a:xfrm>
            <a:off x="360000" y="2664000"/>
            <a:ext cx="8640000" cy="1440000"/>
            <a:chOff x="180000" y="2664000"/>
            <a:chExt cx="8640000" cy="1440000"/>
          </a:xfrm>
        </p:grpSpPr>
        <p:sp>
          <p:nvSpPr>
            <p:cNvPr id="13" name="AutoShape 5"/>
            <p:cNvSpPr>
              <a:spLocks noChangeArrowheads="1"/>
            </p:cNvSpPr>
            <p:nvPr/>
          </p:nvSpPr>
          <p:spPr bwMode="gray">
            <a:xfrm>
              <a:off x="180000" y="2664000"/>
              <a:ext cx="8640000" cy="1440000"/>
            </a:xfrm>
            <a:prstGeom prst="roundRect">
              <a:avLst>
                <a:gd name="adj" fmla="val 7191"/>
              </a:avLst>
            </a:prstGeom>
            <a:noFill/>
            <a:ln w="9525" algn="ctr">
              <a:solidFill>
                <a:sysClr val="window" lastClr="FFFFFF">
                  <a:lumMod val="75000"/>
                </a:sysClr>
              </a:solidFill>
              <a:round/>
              <a:headEnd/>
              <a:tailEnd/>
            </a:ln>
          </p:spPr>
          <p:txBody>
            <a:bodyPr wrap="none" anchor="ctr"/>
            <a:lstStyle/>
            <a:p>
              <a:pPr marL="0" marR="0" lvl="0" indent="0" algn="l" defTabSz="914400" rtl="0" eaLnBrk="1" fontAlgn="auto" latinLnBrk="0" hangingPunct="1">
                <a:lnSpc>
                  <a:spcPct val="80000"/>
                </a:lnSpc>
                <a:spcBef>
                  <a:spcPct val="20000"/>
                </a:spcBef>
                <a:spcAft>
                  <a:spcPts val="0"/>
                </a:spcAft>
                <a:buClrTx/>
                <a:buSzTx/>
                <a:buFontTx/>
                <a:buNone/>
                <a:tabLst/>
                <a:defRPr/>
              </a:pPr>
              <a:endParaRPr kumimoji="0" lang="en-US" altLang="ja-JP" sz="1400" b="0" i="0" u="none" strike="noStrike" kern="0" cap="none" spc="0" normalizeH="0" baseline="0" noProof="0">
                <a:ln>
                  <a:noFill/>
                </a:ln>
                <a:solidFill>
                  <a:srgbClr val="E27100"/>
                </a:solidFill>
                <a:effectLst/>
                <a:uLnTx/>
                <a:uFillTx/>
                <a:latin typeface="メイリオ" pitchFamily="50" charset="-128"/>
                <a:ea typeface="メイリオ" pitchFamily="50" charset="-128"/>
                <a:cs typeface="+mn-cs"/>
              </a:endParaRPr>
            </a:p>
          </p:txBody>
        </p:sp>
        <p:cxnSp>
          <p:nvCxnSpPr>
            <p:cNvPr id="14" name="直線コネクタ 13"/>
            <p:cNvCxnSpPr/>
            <p:nvPr/>
          </p:nvCxnSpPr>
          <p:spPr>
            <a:xfrm>
              <a:off x="395535" y="3060000"/>
              <a:ext cx="8215370" cy="0"/>
            </a:xfrm>
            <a:prstGeom prst="line">
              <a:avLst/>
            </a:prstGeom>
            <a:noFill/>
            <a:ln w="38100" cap="flat" cmpd="sng" algn="ctr">
              <a:solidFill>
                <a:sysClr val="window" lastClr="FFFFFF">
                  <a:lumMod val="75000"/>
                </a:sysClr>
              </a:solidFill>
              <a:prstDash val="sysDot"/>
              <a:headEnd type="oval"/>
              <a:tailEnd type="oval"/>
            </a:ln>
            <a:effectLst/>
          </p:spPr>
        </p:cxnSp>
        <p:sp>
          <p:nvSpPr>
            <p:cNvPr id="15" name="角丸四角形 14"/>
            <p:cNvSpPr/>
            <p:nvPr/>
          </p:nvSpPr>
          <p:spPr>
            <a:xfrm>
              <a:off x="4139951" y="2715765"/>
              <a:ext cx="2160240" cy="288033"/>
            </a:xfrm>
            <a:prstGeom prst="roundRect">
              <a:avLst/>
            </a:prstGeom>
            <a:solidFill>
              <a:srgbClr val="F5AC48"/>
            </a:solidFill>
            <a:ln w="25400" cap="flat" cmpd="sng" algn="ctr">
              <a:solidFill>
                <a:srgbClr val="F5AC4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SS</a:t>
              </a:r>
              <a:r>
                <a:rPr kumimoji="1" lang="ja-JP" altLang="en-US"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ホールディングス</a:t>
              </a:r>
            </a:p>
          </p:txBody>
        </p:sp>
        <p:cxnSp>
          <p:nvCxnSpPr>
            <p:cNvPr id="16" name="直線コネクタ 15"/>
            <p:cNvCxnSpPr/>
            <p:nvPr/>
          </p:nvCxnSpPr>
          <p:spPr>
            <a:xfrm>
              <a:off x="5220071" y="3003798"/>
              <a:ext cx="0" cy="108000"/>
            </a:xfrm>
            <a:prstGeom prst="line">
              <a:avLst/>
            </a:prstGeom>
            <a:noFill/>
            <a:ln w="28575" cap="flat" cmpd="sng" algn="ctr">
              <a:solidFill>
                <a:srgbClr val="EE846D">
                  <a:shade val="95000"/>
                  <a:satMod val="105000"/>
                </a:srgbClr>
              </a:solidFill>
              <a:prstDash val="solid"/>
            </a:ln>
            <a:effectLst/>
          </p:spPr>
        </p:cxnSp>
        <p:cxnSp>
          <p:nvCxnSpPr>
            <p:cNvPr id="17" name="直線コネクタ 16"/>
            <p:cNvCxnSpPr/>
            <p:nvPr/>
          </p:nvCxnSpPr>
          <p:spPr>
            <a:xfrm>
              <a:off x="3275856" y="3111810"/>
              <a:ext cx="3672407" cy="0"/>
            </a:xfrm>
            <a:prstGeom prst="line">
              <a:avLst/>
            </a:prstGeom>
            <a:noFill/>
            <a:ln w="28575" cap="flat" cmpd="sng" algn="ctr">
              <a:solidFill>
                <a:srgbClr val="EE846D">
                  <a:shade val="95000"/>
                  <a:satMod val="105000"/>
                </a:srgbClr>
              </a:solidFill>
              <a:prstDash val="solid"/>
            </a:ln>
            <a:effectLst/>
          </p:spPr>
        </p:cxnSp>
        <p:sp>
          <p:nvSpPr>
            <p:cNvPr id="18" name="角丸四角形 17"/>
            <p:cNvSpPr/>
            <p:nvPr/>
          </p:nvSpPr>
          <p:spPr>
            <a:xfrm>
              <a:off x="2663788" y="3219822"/>
              <a:ext cx="1260141" cy="288033"/>
            </a:xfrm>
            <a:prstGeom prst="roundRect">
              <a:avLst/>
            </a:prstGeom>
            <a:solidFill>
              <a:srgbClr val="EE846D"/>
            </a:solidFill>
            <a:ln w="25400" cap="flat" cmpd="sng" algn="ctr">
              <a:solidFill>
                <a:srgbClr val="EE846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東京本社</a:t>
              </a:r>
            </a:p>
          </p:txBody>
        </p:sp>
        <p:cxnSp>
          <p:nvCxnSpPr>
            <p:cNvPr id="19" name="直線コネクタ 18"/>
            <p:cNvCxnSpPr/>
            <p:nvPr/>
          </p:nvCxnSpPr>
          <p:spPr>
            <a:xfrm>
              <a:off x="3275856" y="3111810"/>
              <a:ext cx="0" cy="108000"/>
            </a:xfrm>
            <a:prstGeom prst="line">
              <a:avLst/>
            </a:prstGeom>
            <a:noFill/>
            <a:ln w="28575" cap="flat" cmpd="sng" algn="ctr">
              <a:solidFill>
                <a:srgbClr val="EE846D">
                  <a:shade val="95000"/>
                  <a:satMod val="105000"/>
                </a:srgbClr>
              </a:solidFill>
              <a:prstDash val="solid"/>
            </a:ln>
            <a:effectLst/>
          </p:spPr>
        </p:cxnSp>
        <p:cxnSp>
          <p:nvCxnSpPr>
            <p:cNvPr id="20" name="直線コネクタ 19"/>
            <p:cNvCxnSpPr/>
            <p:nvPr/>
          </p:nvCxnSpPr>
          <p:spPr>
            <a:xfrm>
              <a:off x="6948263" y="3111810"/>
              <a:ext cx="0" cy="108000"/>
            </a:xfrm>
            <a:prstGeom prst="line">
              <a:avLst/>
            </a:prstGeom>
            <a:noFill/>
            <a:ln w="28575" cap="flat" cmpd="sng" algn="ctr">
              <a:solidFill>
                <a:srgbClr val="EE846D">
                  <a:shade val="95000"/>
                  <a:satMod val="105000"/>
                </a:srgbClr>
              </a:solidFill>
              <a:prstDash val="solid"/>
            </a:ln>
            <a:effectLst/>
          </p:spPr>
        </p:cxnSp>
        <p:sp>
          <p:nvSpPr>
            <p:cNvPr id="21" name="角丸四角形 20"/>
            <p:cNvSpPr/>
            <p:nvPr/>
          </p:nvSpPr>
          <p:spPr>
            <a:xfrm>
              <a:off x="1259632" y="3744000"/>
              <a:ext cx="1908211" cy="288033"/>
            </a:xfrm>
            <a:prstGeom prst="roundRect">
              <a:avLst/>
            </a:prstGeom>
            <a:solidFill>
              <a:srgbClr val="9BC954"/>
            </a:solidFill>
            <a:ln w="25400" cap="flat" cmpd="sng" algn="ctr">
              <a:solidFill>
                <a:srgbClr val="9BC95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SS</a:t>
              </a:r>
              <a:r>
                <a:rPr kumimoji="1" lang="ja-JP" altLang="en-US"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関東電子システム</a:t>
              </a:r>
            </a:p>
          </p:txBody>
        </p:sp>
        <p:cxnSp>
          <p:nvCxnSpPr>
            <p:cNvPr id="22" name="直線コネクタ 21"/>
            <p:cNvCxnSpPr/>
            <p:nvPr/>
          </p:nvCxnSpPr>
          <p:spPr>
            <a:xfrm>
              <a:off x="3275856" y="3507854"/>
              <a:ext cx="0" cy="108000"/>
            </a:xfrm>
            <a:prstGeom prst="line">
              <a:avLst/>
            </a:prstGeom>
            <a:noFill/>
            <a:ln w="28575" cap="flat" cmpd="sng" algn="ctr">
              <a:solidFill>
                <a:srgbClr val="EE846D">
                  <a:shade val="95000"/>
                  <a:satMod val="105000"/>
                </a:srgbClr>
              </a:solidFill>
              <a:prstDash val="solid"/>
            </a:ln>
            <a:effectLst/>
          </p:spPr>
        </p:cxnSp>
        <p:cxnSp>
          <p:nvCxnSpPr>
            <p:cNvPr id="23" name="直線コネクタ 22"/>
            <p:cNvCxnSpPr/>
            <p:nvPr/>
          </p:nvCxnSpPr>
          <p:spPr>
            <a:xfrm>
              <a:off x="2411760" y="3615866"/>
              <a:ext cx="1944215" cy="0"/>
            </a:xfrm>
            <a:prstGeom prst="line">
              <a:avLst/>
            </a:prstGeom>
            <a:noFill/>
            <a:ln w="28575" cap="flat" cmpd="sng" algn="ctr">
              <a:solidFill>
                <a:srgbClr val="EE846D">
                  <a:shade val="95000"/>
                  <a:satMod val="105000"/>
                </a:srgbClr>
              </a:solidFill>
              <a:prstDash val="solid"/>
            </a:ln>
            <a:effectLst/>
          </p:spPr>
        </p:cxnSp>
        <p:cxnSp>
          <p:nvCxnSpPr>
            <p:cNvPr id="24" name="直線コネクタ 23"/>
            <p:cNvCxnSpPr/>
            <p:nvPr/>
          </p:nvCxnSpPr>
          <p:spPr>
            <a:xfrm>
              <a:off x="2411760" y="3615866"/>
              <a:ext cx="0" cy="108000"/>
            </a:xfrm>
            <a:prstGeom prst="line">
              <a:avLst/>
            </a:prstGeom>
            <a:noFill/>
            <a:ln w="28575" cap="flat" cmpd="sng" algn="ctr">
              <a:solidFill>
                <a:srgbClr val="EE846D">
                  <a:shade val="95000"/>
                  <a:satMod val="105000"/>
                </a:srgbClr>
              </a:solidFill>
              <a:prstDash val="solid"/>
            </a:ln>
            <a:effectLst/>
          </p:spPr>
        </p:cxnSp>
        <p:cxnSp>
          <p:nvCxnSpPr>
            <p:cNvPr id="25" name="直線コネクタ 24"/>
            <p:cNvCxnSpPr/>
            <p:nvPr/>
          </p:nvCxnSpPr>
          <p:spPr>
            <a:xfrm>
              <a:off x="4355975" y="3615866"/>
              <a:ext cx="0" cy="108000"/>
            </a:xfrm>
            <a:prstGeom prst="line">
              <a:avLst/>
            </a:prstGeom>
            <a:noFill/>
            <a:ln w="28575" cap="flat" cmpd="sng" algn="ctr">
              <a:solidFill>
                <a:srgbClr val="EE846D">
                  <a:shade val="95000"/>
                  <a:satMod val="105000"/>
                </a:srgbClr>
              </a:solidFill>
              <a:prstDash val="solid"/>
            </a:ln>
            <a:effectLst/>
          </p:spPr>
        </p:cxnSp>
        <p:cxnSp>
          <p:nvCxnSpPr>
            <p:cNvPr id="26" name="直線コネクタ 25"/>
            <p:cNvCxnSpPr/>
            <p:nvPr/>
          </p:nvCxnSpPr>
          <p:spPr>
            <a:xfrm>
              <a:off x="6948263" y="3507854"/>
              <a:ext cx="0" cy="108000"/>
            </a:xfrm>
            <a:prstGeom prst="line">
              <a:avLst/>
            </a:prstGeom>
            <a:noFill/>
            <a:ln w="28575" cap="flat" cmpd="sng" algn="ctr">
              <a:solidFill>
                <a:srgbClr val="EE846D">
                  <a:shade val="95000"/>
                  <a:satMod val="105000"/>
                </a:srgbClr>
              </a:solidFill>
              <a:prstDash val="solid"/>
            </a:ln>
            <a:effectLst/>
          </p:spPr>
        </p:cxnSp>
        <p:cxnSp>
          <p:nvCxnSpPr>
            <p:cNvPr id="27" name="直線コネクタ 26"/>
            <p:cNvCxnSpPr/>
            <p:nvPr/>
          </p:nvCxnSpPr>
          <p:spPr>
            <a:xfrm>
              <a:off x="6156175" y="3615866"/>
              <a:ext cx="1656184" cy="0"/>
            </a:xfrm>
            <a:prstGeom prst="line">
              <a:avLst/>
            </a:prstGeom>
            <a:noFill/>
            <a:ln w="28575" cap="flat" cmpd="sng" algn="ctr">
              <a:solidFill>
                <a:srgbClr val="EE846D">
                  <a:shade val="95000"/>
                  <a:satMod val="105000"/>
                </a:srgbClr>
              </a:solidFill>
              <a:prstDash val="solid"/>
            </a:ln>
            <a:effectLst/>
          </p:spPr>
        </p:cxnSp>
        <p:cxnSp>
          <p:nvCxnSpPr>
            <p:cNvPr id="28" name="直線コネクタ 27"/>
            <p:cNvCxnSpPr/>
            <p:nvPr/>
          </p:nvCxnSpPr>
          <p:spPr>
            <a:xfrm>
              <a:off x="6156175" y="3615866"/>
              <a:ext cx="0" cy="108000"/>
            </a:xfrm>
            <a:prstGeom prst="line">
              <a:avLst/>
            </a:prstGeom>
            <a:noFill/>
            <a:ln w="28575" cap="flat" cmpd="sng" algn="ctr">
              <a:solidFill>
                <a:srgbClr val="EE846D">
                  <a:shade val="95000"/>
                  <a:satMod val="105000"/>
                </a:srgbClr>
              </a:solidFill>
              <a:prstDash val="solid"/>
            </a:ln>
            <a:effectLst/>
          </p:spPr>
        </p:cxnSp>
        <p:cxnSp>
          <p:nvCxnSpPr>
            <p:cNvPr id="29" name="直線コネクタ 28"/>
            <p:cNvCxnSpPr/>
            <p:nvPr/>
          </p:nvCxnSpPr>
          <p:spPr>
            <a:xfrm>
              <a:off x="7812359" y="3615866"/>
              <a:ext cx="0" cy="108000"/>
            </a:xfrm>
            <a:prstGeom prst="line">
              <a:avLst/>
            </a:prstGeom>
            <a:noFill/>
            <a:ln w="28575" cap="flat" cmpd="sng" algn="ctr">
              <a:solidFill>
                <a:srgbClr val="EE846D">
                  <a:shade val="95000"/>
                  <a:satMod val="105000"/>
                </a:srgbClr>
              </a:solidFill>
              <a:prstDash val="solid"/>
            </a:ln>
            <a:effectLst/>
          </p:spPr>
        </p:cxnSp>
        <p:sp>
          <p:nvSpPr>
            <p:cNvPr id="30" name="角丸四角形 29"/>
            <p:cNvSpPr/>
            <p:nvPr/>
          </p:nvSpPr>
          <p:spPr>
            <a:xfrm>
              <a:off x="395534" y="2736000"/>
              <a:ext cx="1548174" cy="252029"/>
            </a:xfrm>
            <a:prstGeom prst="roundRect">
              <a:avLst/>
            </a:prstGeom>
            <a:solidFill>
              <a:sysClr val="window" lastClr="FFFFFF"/>
            </a:solidFill>
            <a:ln w="25400" cap="flat" cmpd="sng" algn="ctr">
              <a:solidFill>
                <a:srgbClr val="54C2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メイリオ" pitchFamily="50" charset="-128"/>
                </a:rPr>
                <a:t>階層レベル</a:t>
              </a:r>
              <a:r>
                <a:rPr kumimoji="1" lang="en-US" altLang="ja-JP" sz="14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メイリオ" pitchFamily="50" charset="-128"/>
                </a:rPr>
                <a:t>01</a:t>
              </a:r>
              <a:endParaRPr kumimoji="1" lang="ja-JP" altLang="en-US" sz="14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メイリオ" pitchFamily="50" charset="-128"/>
              </a:endParaRPr>
            </a:p>
          </p:txBody>
        </p:sp>
        <p:sp>
          <p:nvSpPr>
            <p:cNvPr id="31" name="角丸四角形 30"/>
            <p:cNvSpPr/>
            <p:nvPr/>
          </p:nvSpPr>
          <p:spPr>
            <a:xfrm>
              <a:off x="395534" y="3204000"/>
              <a:ext cx="1584177" cy="252029"/>
            </a:xfrm>
            <a:prstGeom prst="roundRect">
              <a:avLst/>
            </a:prstGeom>
            <a:solidFill>
              <a:sysClr val="window" lastClr="FFFFFF"/>
            </a:solidFill>
            <a:ln w="25400" cap="flat" cmpd="sng" algn="ctr">
              <a:solidFill>
                <a:srgbClr val="54C2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メイリオ" pitchFamily="50" charset="-128"/>
                </a:rPr>
                <a:t>階層レベル</a:t>
              </a:r>
              <a:r>
                <a:rPr kumimoji="1" lang="en-US" altLang="ja-JP" sz="14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メイリオ" pitchFamily="50" charset="-128"/>
                </a:rPr>
                <a:t>02</a:t>
              </a:r>
              <a:endParaRPr kumimoji="1" lang="ja-JP" altLang="en-US" sz="14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メイリオ" pitchFamily="50" charset="-128"/>
              </a:endParaRPr>
            </a:p>
          </p:txBody>
        </p:sp>
        <p:cxnSp>
          <p:nvCxnSpPr>
            <p:cNvPr id="32" name="直線コネクタ 31"/>
            <p:cNvCxnSpPr/>
            <p:nvPr/>
          </p:nvCxnSpPr>
          <p:spPr>
            <a:xfrm>
              <a:off x="425082" y="3564000"/>
              <a:ext cx="8215370" cy="0"/>
            </a:xfrm>
            <a:prstGeom prst="line">
              <a:avLst/>
            </a:prstGeom>
            <a:noFill/>
            <a:ln w="38100" cap="flat" cmpd="sng" algn="ctr">
              <a:solidFill>
                <a:sysClr val="window" lastClr="FFFFFF">
                  <a:lumMod val="75000"/>
                </a:sysClr>
              </a:solidFill>
              <a:prstDash val="sysDot"/>
              <a:headEnd type="oval"/>
              <a:tailEnd type="oval"/>
            </a:ln>
            <a:effectLst/>
          </p:spPr>
        </p:cxnSp>
        <p:sp>
          <p:nvSpPr>
            <p:cNvPr id="33" name="角丸四角形 32"/>
            <p:cNvSpPr/>
            <p:nvPr/>
          </p:nvSpPr>
          <p:spPr>
            <a:xfrm>
              <a:off x="6300191" y="3219822"/>
              <a:ext cx="1260141" cy="288033"/>
            </a:xfrm>
            <a:prstGeom prst="roundRect">
              <a:avLst/>
            </a:prstGeom>
            <a:solidFill>
              <a:srgbClr val="EE846D"/>
            </a:solidFill>
            <a:ln w="25400" cap="flat" cmpd="sng" algn="ctr">
              <a:solidFill>
                <a:srgbClr val="EE846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大阪</a:t>
              </a:r>
              <a:r>
                <a:rPr kumimoji="1" lang="ja-JP" altLang="en-US"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本社</a:t>
              </a:r>
            </a:p>
          </p:txBody>
        </p:sp>
        <p:sp>
          <p:nvSpPr>
            <p:cNvPr id="34" name="角丸四角形 33"/>
            <p:cNvSpPr/>
            <p:nvPr/>
          </p:nvSpPr>
          <p:spPr>
            <a:xfrm>
              <a:off x="3491881" y="3744000"/>
              <a:ext cx="1908211" cy="288033"/>
            </a:xfrm>
            <a:prstGeom prst="roundRect">
              <a:avLst/>
            </a:prstGeom>
            <a:solidFill>
              <a:srgbClr val="9BC954"/>
            </a:solidFill>
            <a:ln w="25400" cap="flat" cmpd="sng" algn="ctr">
              <a:solidFill>
                <a:srgbClr val="9BC95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SS</a:t>
              </a:r>
              <a:r>
                <a:rPr kumimoji="0" lang="ja-JP" altLang="en-US"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日本情報技術</a:t>
              </a:r>
              <a:endParaRPr kumimoji="1" lang="ja-JP" altLang="en-US"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endParaRPr>
            </a:p>
          </p:txBody>
        </p:sp>
        <p:sp>
          <p:nvSpPr>
            <p:cNvPr id="35" name="角丸四角形 34"/>
            <p:cNvSpPr/>
            <p:nvPr/>
          </p:nvSpPr>
          <p:spPr>
            <a:xfrm>
              <a:off x="5552493" y="3744000"/>
              <a:ext cx="1359767" cy="288033"/>
            </a:xfrm>
            <a:prstGeom prst="roundRect">
              <a:avLst/>
            </a:prstGeom>
            <a:solidFill>
              <a:srgbClr val="9BC954"/>
            </a:solidFill>
            <a:ln w="25400" cap="flat" cmpd="sng" algn="ctr">
              <a:solidFill>
                <a:srgbClr val="9BC95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SS</a:t>
              </a:r>
              <a:r>
                <a:rPr kumimoji="0" lang="ja-JP" altLang="en-US"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サービス</a:t>
              </a:r>
              <a:endParaRPr kumimoji="1" lang="ja-JP" altLang="en-US"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endParaRPr>
            </a:p>
          </p:txBody>
        </p:sp>
        <p:sp>
          <p:nvSpPr>
            <p:cNvPr id="36" name="角丸四角形 35"/>
            <p:cNvSpPr/>
            <p:nvPr/>
          </p:nvSpPr>
          <p:spPr>
            <a:xfrm>
              <a:off x="7037041" y="3744000"/>
              <a:ext cx="1639415" cy="288033"/>
            </a:xfrm>
            <a:prstGeom prst="roundRect">
              <a:avLst/>
            </a:prstGeom>
            <a:solidFill>
              <a:srgbClr val="9BC954"/>
            </a:solidFill>
            <a:ln w="25400" cap="flat" cmpd="sng" algn="ctr">
              <a:solidFill>
                <a:srgbClr val="9BC95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SS</a:t>
              </a:r>
              <a:r>
                <a:rPr kumimoji="0" lang="ja-JP" altLang="en-US"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開発センター</a:t>
              </a:r>
              <a:endParaRPr kumimoji="1" lang="ja-JP" altLang="en-US"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endParaRPr>
            </a:p>
          </p:txBody>
        </p:sp>
      </p:grpSp>
      <p:sp>
        <p:nvSpPr>
          <p:cNvPr id="37" name="角丸四角形 36"/>
          <p:cNvSpPr/>
          <p:nvPr/>
        </p:nvSpPr>
        <p:spPr>
          <a:xfrm>
            <a:off x="360000" y="4140000"/>
            <a:ext cx="8640000" cy="792000"/>
          </a:xfrm>
          <a:prstGeom prst="roundRect">
            <a:avLst>
              <a:gd name="adj" fmla="val 0"/>
            </a:avLst>
          </a:prstGeom>
          <a:noFill/>
          <a:ln w="25400" cap="flat" cmpd="sng" algn="ctr">
            <a:solidFill>
              <a:srgbClr val="77A233"/>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38" name="フローチャート : 書類 70"/>
          <p:cNvSpPr/>
          <p:nvPr/>
        </p:nvSpPr>
        <p:spPr>
          <a:xfrm>
            <a:off x="1620000" y="4248000"/>
            <a:ext cx="1440000" cy="612000"/>
          </a:xfrm>
          <a:prstGeom prst="flowChartDocument">
            <a:avLst/>
          </a:prstGeom>
          <a:solidFill>
            <a:srgbClr val="F5AC48"/>
          </a:solidFill>
          <a:ln w="25400" cap="flat" cmpd="sng" algn="ctr">
            <a:solidFill>
              <a:srgbClr val="F5AC48">
                <a:shade val="50000"/>
              </a:srgbClr>
            </a:solidFill>
            <a:prstDash val="solid"/>
          </a:ln>
          <a:effectLst/>
        </p:spPr>
        <p:txBody>
          <a:bodyPr lIns="72000" tIns="36000" rIns="36000" bIns="36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a:t>
            </a:r>
            <a:r>
              <a:rPr kumimoji="1" lang="ja-JP" altLang="en-US" sz="11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入金</a:t>
            </a:r>
            <a:r>
              <a:rPr kumimoji="1" lang="en-US" altLang="ja-JP" sz="11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SS</a:t>
            </a:r>
            <a:r>
              <a:rPr kumimoji="0" lang="ja-JP" altLang="en-US" sz="11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ホールディングス</a:t>
            </a:r>
            <a:endParaRPr kumimoji="0" lang="en-US" altLang="ja-JP" sz="11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\2,500,000</a:t>
            </a:r>
            <a:endParaRPr kumimoji="1" lang="ja-JP" altLang="en-US" sz="11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39" name="フローチャート : 書類 71"/>
          <p:cNvSpPr/>
          <p:nvPr/>
        </p:nvSpPr>
        <p:spPr>
          <a:xfrm>
            <a:off x="4392000" y="4248000"/>
            <a:ext cx="1440000" cy="612000"/>
          </a:xfrm>
          <a:prstGeom prst="flowChartDocument">
            <a:avLst/>
          </a:prstGeom>
          <a:solidFill>
            <a:srgbClr val="9BC954"/>
          </a:solidFill>
          <a:ln w="25400" cap="flat" cmpd="sng" algn="ctr">
            <a:solidFill>
              <a:srgbClr val="9BC954">
                <a:shade val="50000"/>
              </a:srgbClr>
            </a:solidFill>
            <a:prstDash val="solid"/>
          </a:ln>
          <a:effectLst/>
        </p:spPr>
        <p:txBody>
          <a:bodyPr lIns="72000" tIns="36000" rIns="36000" bIns="36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a:t>
            </a:r>
            <a:r>
              <a:rPr kumimoji="1" lang="ja-JP" altLang="en-US" sz="11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債権</a:t>
            </a:r>
            <a:r>
              <a:rPr kumimoji="1" lang="en-US" altLang="ja-JP" sz="11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SS</a:t>
            </a:r>
            <a:r>
              <a:rPr kumimoji="0" lang="ja-JP" altLang="en-US" sz="11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日本情報技術</a:t>
            </a:r>
            <a:r>
              <a:rPr kumimoji="0" lang="en-US" altLang="ja-JP" sz="11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a:t>
            </a:r>
            <a:r>
              <a:rPr kumimoji="0" lang="ja-JP" altLang="en-US" sz="11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２</a:t>
            </a:r>
            <a:r>
              <a:rPr kumimoji="1" lang="en-US" altLang="ja-JP" sz="11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,000,000</a:t>
            </a:r>
            <a:endParaRPr kumimoji="1" lang="ja-JP" altLang="en-US" sz="11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40" name="フローチャート : 書類 72"/>
          <p:cNvSpPr/>
          <p:nvPr/>
        </p:nvSpPr>
        <p:spPr>
          <a:xfrm>
            <a:off x="7200000" y="4248000"/>
            <a:ext cx="1440000" cy="612000"/>
          </a:xfrm>
          <a:prstGeom prst="flowChartDocument">
            <a:avLst/>
          </a:prstGeom>
          <a:solidFill>
            <a:srgbClr val="9BC954"/>
          </a:solidFill>
          <a:ln w="25400" cap="flat" cmpd="sng" algn="ctr">
            <a:solidFill>
              <a:srgbClr val="9BC954">
                <a:shade val="50000"/>
              </a:srgbClr>
            </a:solidFill>
            <a:prstDash val="solid"/>
          </a:ln>
          <a:effectLst/>
        </p:spPr>
        <p:txBody>
          <a:bodyPr lIns="72000" tIns="36000" rIns="36000" bIns="36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a:t>
            </a:r>
            <a:r>
              <a:rPr kumimoji="1" lang="ja-JP" altLang="en-US" sz="11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債権</a:t>
            </a:r>
            <a:r>
              <a:rPr kumimoji="1" lang="en-US" altLang="ja-JP" sz="11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SS</a:t>
            </a:r>
            <a:r>
              <a:rPr kumimoji="0" lang="ja-JP" altLang="en-US" sz="11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開発センター</a:t>
            </a:r>
            <a:endParaRPr kumimoji="0" lang="en-US" altLang="ja-JP" sz="11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\5</a:t>
            </a:r>
            <a:r>
              <a:rPr kumimoji="1" lang="en-US" altLang="ja-JP" sz="11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rPr>
              <a:t>00,000</a:t>
            </a:r>
            <a:endParaRPr kumimoji="1" lang="ja-JP" altLang="en-US" sz="1100" b="0" i="0" u="none" strike="noStrike" kern="0" cap="none" spc="0" normalizeH="0" baseline="0" noProof="0">
              <a:ln>
                <a:noFill/>
              </a:ln>
              <a:solidFill>
                <a:srgbClr val="FFFFFF"/>
              </a:solidFill>
              <a:effectLst/>
              <a:uLnTx/>
              <a:uFillTx/>
              <a:latin typeface="メイリオ" pitchFamily="50" charset="-128"/>
              <a:ea typeface="メイリオ" pitchFamily="50" charset="-128"/>
              <a:cs typeface="メイリオ" pitchFamily="50" charset="-128"/>
            </a:endParaRPr>
          </a:p>
        </p:txBody>
      </p:sp>
      <p:sp>
        <p:nvSpPr>
          <p:cNvPr id="41" name="角丸四角形 40"/>
          <p:cNvSpPr/>
          <p:nvPr/>
        </p:nvSpPr>
        <p:spPr>
          <a:xfrm>
            <a:off x="431540" y="4428000"/>
            <a:ext cx="1080000" cy="288032"/>
          </a:xfrm>
          <a:prstGeom prst="roundRect">
            <a:avLst/>
          </a:prstGeom>
          <a:solidFill>
            <a:srgbClr val="FFFFFF"/>
          </a:solidFill>
          <a:ln w="25400" cap="flat" cmpd="sng" algn="ctr">
            <a:solidFill>
              <a:srgbClr val="77A233"/>
            </a:solidFill>
            <a:prstDash val="solid"/>
          </a:ln>
          <a:effectLst/>
        </p:spPr>
        <p:txBody>
          <a:bodyPr lIns="36000" tIns="108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a:ln>
                  <a:noFill/>
                </a:ln>
                <a:solidFill>
                  <a:srgbClr val="77A233"/>
                </a:solidFill>
                <a:effectLst/>
                <a:uLnTx/>
                <a:uFillTx/>
                <a:latin typeface="メイリオ" pitchFamily="50" charset="-128"/>
                <a:ea typeface="メイリオ" pitchFamily="50" charset="-128"/>
                <a:cs typeface="メイリオ" pitchFamily="50" charset="-128"/>
              </a:rPr>
              <a:t>自動消込</a:t>
            </a:r>
          </a:p>
        </p:txBody>
      </p:sp>
      <p:sp>
        <p:nvSpPr>
          <p:cNvPr id="44" name="加算記号 76"/>
          <p:cNvSpPr/>
          <p:nvPr/>
        </p:nvSpPr>
        <p:spPr>
          <a:xfrm>
            <a:off x="6120000" y="4248000"/>
            <a:ext cx="576064" cy="540060"/>
          </a:xfrm>
          <a:prstGeom prst="mathPlus">
            <a:avLst/>
          </a:prstGeom>
          <a:solidFill>
            <a:srgbClr val="9BC954"/>
          </a:solidFill>
          <a:ln w="25400" cap="flat" cmpd="sng" algn="ctr">
            <a:solidFill>
              <a:srgbClr val="9BC95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grpSp>
        <p:nvGrpSpPr>
          <p:cNvPr id="5" name="グループ化 4"/>
          <p:cNvGrpSpPr/>
          <p:nvPr/>
        </p:nvGrpSpPr>
        <p:grpSpPr>
          <a:xfrm>
            <a:off x="3312000" y="4320000"/>
            <a:ext cx="792000" cy="484632"/>
            <a:chOff x="3240000" y="4284000"/>
            <a:chExt cx="792000" cy="484632"/>
          </a:xfrm>
        </p:grpSpPr>
        <p:sp>
          <p:nvSpPr>
            <p:cNvPr id="43" name="右矢印 42"/>
            <p:cNvSpPr/>
            <p:nvPr/>
          </p:nvSpPr>
          <p:spPr>
            <a:xfrm flipH="1">
              <a:off x="3240000" y="4284000"/>
              <a:ext cx="720080" cy="484632"/>
            </a:xfrm>
            <a:prstGeom prst="rightArrow">
              <a:avLst/>
            </a:prstGeom>
            <a:solidFill>
              <a:srgbClr val="9BC954"/>
            </a:solidFill>
            <a:ln w="25400" cap="flat" cmpd="sng" algn="ctr">
              <a:solidFill>
                <a:srgbClr val="9BC95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42" name="角丸四角形 41"/>
            <p:cNvSpPr/>
            <p:nvPr/>
          </p:nvSpPr>
          <p:spPr>
            <a:xfrm>
              <a:off x="3312000" y="4428000"/>
              <a:ext cx="720000" cy="252028"/>
            </a:xfrm>
            <a:prstGeom prst="round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a:ln>
                    <a:noFill/>
                  </a:ln>
                  <a:solidFill>
                    <a:schemeClr val="bg1"/>
                  </a:solidFill>
                  <a:effectLst/>
                  <a:uLnTx/>
                  <a:uFillTx/>
                  <a:latin typeface="メイリオ" pitchFamily="50" charset="-128"/>
                  <a:ea typeface="メイリオ" pitchFamily="50" charset="-128"/>
                  <a:cs typeface="メイリオ" pitchFamily="50" charset="-128"/>
                </a:rPr>
                <a:t>集約</a:t>
              </a:r>
            </a:p>
          </p:txBody>
        </p:sp>
      </p:grpSp>
    </p:spTree>
    <p:extLst>
      <p:ext uri="{BB962C8B-B14F-4D97-AF65-F5344CB8AC3E}">
        <p14:creationId xmlns:p14="http://schemas.microsoft.com/office/powerpoint/2010/main" val="3399026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31</a:t>
            </a:fld>
            <a:endParaRPr lang="ja-JP" altLang="en-US"/>
          </a:p>
        </p:txBody>
      </p:sp>
      <p:sp>
        <p:nvSpPr>
          <p:cNvPr id="7" name="タイトル 6"/>
          <p:cNvSpPr>
            <a:spLocks noGrp="1"/>
          </p:cNvSpPr>
          <p:nvPr>
            <p:ph type="title"/>
          </p:nvPr>
        </p:nvSpPr>
        <p:spPr/>
        <p:txBody>
          <a:bodyPr/>
          <a:lstStyle/>
          <a:p>
            <a:r>
              <a:rPr lang="en-US" altLang="ja-JP" dirty="0"/>
              <a:t>No.21</a:t>
            </a:r>
            <a:br>
              <a:rPr lang="en-US" altLang="ja-JP" sz="1800" dirty="0"/>
            </a:br>
            <a:r>
              <a:rPr lang="ja-JP" altLang="en-US" sz="1800" dirty="0"/>
              <a:t>共通</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全般のマスタについて名称等によるあいまい検索ができる</a:t>
            </a:r>
          </a:p>
        </p:txBody>
      </p:sp>
      <p:sp>
        <p:nvSpPr>
          <p:cNvPr id="11" name="テキスト ボックス 10"/>
          <p:cNvSpPr txBox="1"/>
          <p:nvPr/>
        </p:nvSpPr>
        <p:spPr>
          <a:xfrm>
            <a:off x="251520" y="1887400"/>
            <a:ext cx="8892480" cy="646331"/>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endParaRPr kumimoji="0" lang="en-US" altLang="ja-JP" sz="1400" b="1"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マスタの検索はコード・名称別で検索する事ができます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検索結果は頭出、絞込のどちらかで表示します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3" name="Picture 2"/>
          <p:cNvPicPr>
            <a:picLocks noChangeAspect="1" noChangeArrowheads="1"/>
          </p:cNvPicPr>
          <p:nvPr/>
        </p:nvPicPr>
        <p:blipFill>
          <a:blip r:embed="rId3" cstate="print"/>
          <a:srcRect/>
          <a:stretch>
            <a:fillRect/>
          </a:stretch>
        </p:blipFill>
        <p:spPr bwMode="auto">
          <a:xfrm>
            <a:off x="1080000" y="2592000"/>
            <a:ext cx="2677999" cy="2340000"/>
          </a:xfrm>
          <a:prstGeom prst="rect">
            <a:avLst/>
          </a:prstGeom>
          <a:noFill/>
          <a:ln w="9525">
            <a:noFill/>
            <a:miter lim="800000"/>
            <a:headEnd/>
            <a:tailEnd/>
          </a:ln>
        </p:spPr>
      </p:pic>
      <p:sp>
        <p:nvSpPr>
          <p:cNvPr id="14" name="角丸四角形 13"/>
          <p:cNvSpPr/>
          <p:nvPr/>
        </p:nvSpPr>
        <p:spPr>
          <a:xfrm>
            <a:off x="1080000" y="2796880"/>
            <a:ext cx="2520000" cy="468000"/>
          </a:xfrm>
          <a:prstGeom prst="roundRect">
            <a:avLst/>
          </a:prstGeom>
          <a:noFill/>
          <a:ln w="25400" cap="flat" cmpd="sng" algn="ctr">
            <a:solidFill>
              <a:srgbClr val="EE846D"/>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15" name="角丸四角形 14"/>
          <p:cNvSpPr/>
          <p:nvPr/>
        </p:nvSpPr>
        <p:spPr>
          <a:xfrm>
            <a:off x="5417753" y="2592000"/>
            <a:ext cx="2160000" cy="324036"/>
          </a:xfrm>
          <a:prstGeom prst="roundRect">
            <a:avLst/>
          </a:prstGeom>
          <a:solidFill>
            <a:srgbClr val="9BC954"/>
          </a:solidFill>
          <a:ln w="25400" cap="flat" cmpd="sng" algn="ctr">
            <a:solidFill>
              <a:srgbClr val="9BC954">
                <a:shade val="50000"/>
              </a:srgbClr>
            </a:solidFill>
            <a:prstDash val="solid"/>
          </a:ln>
          <a:effectLst/>
        </p:spPr>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検索方法</a:t>
            </a:r>
            <a:endParaRPr kumimoji="0" lang="ja-JP" altLang="ja-JP" sz="1200" b="1"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endParaRPr>
          </a:p>
        </p:txBody>
      </p:sp>
      <p:sp>
        <p:nvSpPr>
          <p:cNvPr id="16" name="AutoShape 5"/>
          <p:cNvSpPr>
            <a:spLocks noChangeArrowheads="1"/>
          </p:cNvSpPr>
          <p:nvPr/>
        </p:nvSpPr>
        <p:spPr bwMode="gray">
          <a:xfrm>
            <a:off x="4840950" y="2930360"/>
            <a:ext cx="3331500" cy="1896215"/>
          </a:xfrm>
          <a:prstGeom prst="roundRect">
            <a:avLst>
              <a:gd name="adj" fmla="val 3197"/>
            </a:avLst>
          </a:prstGeom>
          <a:gradFill rotWithShape="1">
            <a:gsLst>
              <a:gs pos="0">
                <a:srgbClr val="FFFFFF"/>
              </a:gs>
              <a:gs pos="100000">
                <a:srgbClr val="F3F3F3"/>
              </a:gs>
            </a:gsLst>
            <a:lin ang="5400000" scaled="1"/>
          </a:gradFill>
          <a:ln w="9525" algn="ctr">
            <a:solidFill>
              <a:srgbClr val="D3D3D3"/>
            </a:solidFill>
            <a:round/>
            <a:headEnd/>
            <a:tailEnd/>
          </a:ln>
        </p:spPr>
        <p:txBody>
          <a:bodyPr wrap="none" anchor="t" anchorCtr="0"/>
          <a:lstStyle/>
          <a:p>
            <a:pPr marL="0" marR="0" lvl="0" indent="0" algn="l" defTabSz="914400" rtl="0" eaLnBrk="1" fontAlgn="auto" latinLnBrk="0" hangingPunct="1">
              <a:lnSpc>
                <a:spcPct val="100000"/>
              </a:lnSpc>
              <a:spcBef>
                <a:spcPts val="0"/>
              </a:spcBef>
              <a:spcAft>
                <a:spcPts val="0"/>
              </a:spcAft>
              <a:buClr>
                <a:srgbClr val="F9BE00"/>
              </a:buClr>
              <a:buSzPct val="80000"/>
              <a:buFont typeface="Wingdings" pitchFamily="2" charset="2"/>
              <a:buNone/>
              <a:tabLst/>
              <a:defRPr/>
            </a:pPr>
            <a:r>
              <a:rPr kumimoji="0" lang="ja-JP" altLang="en-US" sz="1400" b="0" i="0" u="none" strike="noStrike" kern="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mn-cs"/>
              </a:rPr>
              <a:t>・検索対象　コード</a:t>
            </a:r>
            <a:r>
              <a:rPr kumimoji="0" lang="en-US" altLang="ja-JP" sz="1400" b="0" i="0" u="none" strike="noStrike" kern="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mn-cs"/>
              </a:rPr>
              <a:t>/</a:t>
            </a:r>
            <a:r>
              <a:rPr kumimoji="0" lang="ja-JP" altLang="en-US" sz="1400" b="0" i="0" u="none" strike="noStrike" kern="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mn-cs"/>
              </a:rPr>
              <a:t>名称を選択</a:t>
            </a:r>
            <a:endParaRPr kumimoji="0" lang="en-US" altLang="ja-JP" sz="1400" b="0" i="0" u="none" strike="noStrike" kern="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ts val="0"/>
              </a:spcBef>
              <a:spcAft>
                <a:spcPts val="0"/>
              </a:spcAft>
              <a:buClr>
                <a:srgbClr val="F9BE00"/>
              </a:buClr>
              <a:buSzPct val="80000"/>
              <a:buFont typeface="Wingdings" pitchFamily="2" charset="2"/>
              <a:buNone/>
              <a:tabLst/>
              <a:defRPr/>
            </a:pPr>
            <a:r>
              <a:rPr kumimoji="0" lang="ja-JP" altLang="en-US" sz="1400" b="0" i="0" u="none" strike="noStrike" kern="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mn-cs"/>
              </a:rPr>
              <a:t>　　　　　　　↓</a:t>
            </a:r>
            <a:endParaRPr kumimoji="0" lang="en-US" altLang="ja-JP" sz="1400" b="0" i="0" u="none" strike="noStrike" kern="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ts val="0"/>
              </a:spcBef>
              <a:spcAft>
                <a:spcPts val="0"/>
              </a:spcAft>
              <a:buClr>
                <a:srgbClr val="F9BE00"/>
              </a:buClr>
              <a:buSzPct val="80000"/>
              <a:buFont typeface="Wingdings" pitchFamily="2" charset="2"/>
              <a:buNone/>
              <a:tabLst/>
              <a:defRPr/>
            </a:pPr>
            <a:r>
              <a:rPr kumimoji="0" lang="ja-JP" altLang="en-US" sz="1400" b="0" i="0" u="none" strike="noStrike" kern="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mn-cs"/>
              </a:rPr>
              <a:t>・検索方法　頭出</a:t>
            </a:r>
            <a:r>
              <a:rPr kumimoji="0" lang="en-US" altLang="ja-JP" sz="1400" b="0" i="0" u="none" strike="noStrike" kern="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mn-cs"/>
              </a:rPr>
              <a:t>/</a:t>
            </a:r>
            <a:r>
              <a:rPr kumimoji="0" lang="ja-JP" altLang="en-US" sz="1400" b="0" i="0" u="none" strike="noStrike" kern="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mn-cs"/>
              </a:rPr>
              <a:t>絞込を選択 </a:t>
            </a:r>
            <a:endParaRPr kumimoji="0" lang="en-US" altLang="ja-JP" sz="1400" b="0" i="0" u="none" strike="noStrike" kern="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ts val="0"/>
              </a:spcBef>
              <a:spcAft>
                <a:spcPts val="0"/>
              </a:spcAft>
              <a:buClr>
                <a:srgbClr val="F9BE00"/>
              </a:buClr>
              <a:buSzPct val="80000"/>
              <a:buFont typeface="Wingdings" pitchFamily="2" charset="2"/>
              <a:buNone/>
              <a:tabLst/>
              <a:defRPr/>
            </a:pPr>
            <a:r>
              <a:rPr kumimoji="0" lang="ja-JP" altLang="en-US" sz="1400" b="0" i="0" u="none" strike="noStrike" kern="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mn-cs"/>
              </a:rPr>
              <a:t>　　　　　　　↓</a:t>
            </a:r>
            <a:endParaRPr kumimoji="0" lang="en-US" altLang="ja-JP" sz="1400" b="0" i="0" u="none" strike="noStrike" kern="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ts val="0"/>
              </a:spcBef>
              <a:spcAft>
                <a:spcPts val="0"/>
              </a:spcAft>
              <a:buClr>
                <a:srgbClr val="F9BE00"/>
              </a:buClr>
              <a:buSzPct val="80000"/>
              <a:buFont typeface="Wingdings" pitchFamily="2" charset="2"/>
              <a:buNone/>
              <a:tabLst/>
              <a:defRPr/>
            </a:pPr>
            <a:r>
              <a:rPr kumimoji="0" lang="ja-JP" altLang="en-US" sz="1400" b="0" i="0" u="none" strike="noStrike" kern="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mn-cs"/>
              </a:rPr>
              <a:t>・キーワードを入力</a:t>
            </a:r>
            <a:endParaRPr kumimoji="0" lang="en-US" altLang="ja-JP" sz="1400" b="0" i="0" u="none" strike="noStrike" kern="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ts val="0"/>
              </a:spcBef>
              <a:spcAft>
                <a:spcPts val="0"/>
              </a:spcAft>
              <a:buClr>
                <a:srgbClr val="F9BE00"/>
              </a:buClr>
              <a:buSzPct val="80000"/>
              <a:buFont typeface="Wingdings" pitchFamily="2" charset="2"/>
              <a:buNone/>
              <a:tabLst/>
              <a:defRPr/>
            </a:pPr>
            <a:endParaRPr kumimoji="0" lang="en-US" altLang="ja-JP" sz="1400" b="0" i="0" u="none" strike="noStrike" kern="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ts val="0"/>
              </a:spcBef>
              <a:spcAft>
                <a:spcPts val="0"/>
              </a:spcAft>
              <a:buClr>
                <a:srgbClr val="F9BE00"/>
              </a:buClr>
              <a:buSzPct val="80000"/>
              <a:buFont typeface="Wingdings" pitchFamily="2" charset="2"/>
              <a:buNone/>
              <a:tabLst/>
              <a:defRPr/>
            </a:pPr>
            <a:r>
              <a:rPr kumimoji="0" lang="en-US" altLang="ja-JP" sz="1400" b="0" i="0" u="none" strike="noStrike" kern="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mn-cs"/>
              </a:rPr>
              <a:t>※</a:t>
            </a:r>
            <a:r>
              <a:rPr kumimoji="0" lang="ja-JP" altLang="en-US" sz="1400" b="0" i="0" u="none" strike="noStrike" kern="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mn-cs"/>
              </a:rPr>
              <a:t>検索対象が「コード」：前方一致</a:t>
            </a:r>
            <a:endParaRPr kumimoji="0" lang="en-US" altLang="ja-JP" sz="1400" b="0" i="0" u="none" strike="noStrike" kern="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ts val="0"/>
              </a:spcBef>
              <a:spcAft>
                <a:spcPts val="0"/>
              </a:spcAft>
              <a:buClr>
                <a:srgbClr val="F9BE00"/>
              </a:buClr>
              <a:buSzPct val="80000"/>
              <a:buFontTx/>
              <a:buNone/>
              <a:tabLst/>
              <a:defRPr/>
            </a:pPr>
            <a:r>
              <a:rPr kumimoji="0" lang="ja-JP" altLang="en-US" sz="1400" b="0" i="0" u="none" strike="noStrike" kern="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mn-cs"/>
              </a:rPr>
              <a:t>　検索対象が「名称」　：部分一致</a:t>
            </a:r>
            <a:endParaRPr kumimoji="0" lang="en-US" altLang="ja-JP" sz="1400" b="0" i="0" u="none" strike="noStrike" kern="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mn-cs"/>
            </a:endParaRPr>
          </a:p>
        </p:txBody>
      </p:sp>
    </p:spTree>
    <p:extLst>
      <p:ext uri="{BB962C8B-B14F-4D97-AF65-F5344CB8AC3E}">
        <p14:creationId xmlns:p14="http://schemas.microsoft.com/office/powerpoint/2010/main" val="113984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32</a:t>
            </a:fld>
            <a:endParaRPr lang="ja-JP" altLang="en-US"/>
          </a:p>
        </p:txBody>
      </p:sp>
      <p:sp>
        <p:nvSpPr>
          <p:cNvPr id="7" name="タイトル 6"/>
          <p:cNvSpPr>
            <a:spLocks noGrp="1"/>
          </p:cNvSpPr>
          <p:nvPr>
            <p:ph type="title"/>
          </p:nvPr>
        </p:nvSpPr>
        <p:spPr/>
        <p:txBody>
          <a:bodyPr/>
          <a:lstStyle/>
          <a:p>
            <a:r>
              <a:rPr lang="en-US" altLang="ja-JP" dirty="0"/>
              <a:t>No.22</a:t>
            </a:r>
            <a:br>
              <a:rPr lang="en-US" altLang="ja-JP" sz="1800" dirty="0"/>
            </a:br>
            <a:r>
              <a:rPr lang="ja-JP" altLang="en-US" sz="1800" dirty="0"/>
              <a:t>共通</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入力用</a:t>
            </a:r>
            <a:r>
              <a:rPr kumimoji="0" lang="en-US" altLang="ja-JP" sz="1400" kern="0" dirty="0">
                <a:solidFill>
                  <a:sysClr val="windowText" lastClr="000000">
                    <a:lumMod val="75000"/>
                    <a:lumOff val="25000"/>
                  </a:sysClr>
                </a:solidFill>
                <a:latin typeface="メイリオ" pitchFamily="50" charset="-128"/>
                <a:ea typeface="メイリオ" pitchFamily="50" charset="-128"/>
              </a:rPr>
              <a:t>Excel</a:t>
            </a:r>
            <a:r>
              <a:rPr kumimoji="0" lang="ja-JP" altLang="en-US" sz="1400" kern="0" dirty="0">
                <a:solidFill>
                  <a:sysClr val="windowText" lastClr="000000">
                    <a:lumMod val="75000"/>
                    <a:lumOff val="25000"/>
                  </a:sysClr>
                </a:solidFill>
                <a:latin typeface="メイリオ" pitchFamily="50" charset="-128"/>
                <a:ea typeface="メイリオ" pitchFamily="50" charset="-128"/>
              </a:rPr>
              <a:t>ファイルを直接取り込みたい</a:t>
            </a: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39" name="角丸四角形 3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40" name="テキスト ボックス 39"/>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endParaRPr kumimoji="0" lang="en-US" altLang="ja-JP" sz="1400" b="1"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en-US" altLang="ja-JP" sz="1400" kern="0" dirty="0">
                <a:solidFill>
                  <a:sysClr val="windowText" lastClr="000000">
                    <a:lumMod val="75000"/>
                    <a:lumOff val="25000"/>
                  </a:sysClr>
                </a:solidFill>
                <a:latin typeface="メイリオ" pitchFamily="50" charset="-128"/>
                <a:ea typeface="メイリオ" pitchFamily="50" charset="-128"/>
              </a:rPr>
              <a:t>Excel</a:t>
            </a:r>
            <a:r>
              <a:rPr kumimoji="0" lang="ja-JP" altLang="en-US" sz="1400" kern="0" dirty="0">
                <a:solidFill>
                  <a:sysClr val="windowText" lastClr="000000">
                    <a:lumMod val="75000"/>
                    <a:lumOff val="25000"/>
                  </a:sysClr>
                </a:solidFill>
                <a:latin typeface="メイリオ" pitchFamily="50" charset="-128"/>
                <a:ea typeface="メイリオ" pitchFamily="50" charset="-128"/>
              </a:rPr>
              <a:t>ファイルにて仕訳起票後、</a:t>
            </a:r>
            <a:r>
              <a:rPr kumimoji="0" lang="en-US" altLang="ja-JP" sz="1400" kern="0" dirty="0">
                <a:solidFill>
                  <a:sysClr val="windowText" lastClr="000000">
                    <a:lumMod val="75000"/>
                    <a:lumOff val="25000"/>
                  </a:sysClr>
                </a:solidFill>
                <a:latin typeface="メイリオ" pitchFamily="50" charset="-128"/>
                <a:ea typeface="メイリオ" pitchFamily="50" charset="-128"/>
              </a:rPr>
              <a:t>SuperStream-NX</a:t>
            </a:r>
            <a:r>
              <a:rPr kumimoji="0" lang="ja-JP" altLang="en-US" sz="1400" kern="0" dirty="0">
                <a:solidFill>
                  <a:sysClr val="windowText" lastClr="000000">
                    <a:lumMod val="75000"/>
                    <a:lumOff val="25000"/>
                  </a:sysClr>
                </a:solidFill>
                <a:latin typeface="メイリオ" pitchFamily="50" charset="-128"/>
                <a:ea typeface="メイリオ" pitchFamily="50" charset="-128"/>
              </a:rPr>
              <a:t>へ自動連携します</a:t>
            </a: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シートに入力した仕訳データや請求書データを取り込み、結果通知まで自動で行います</a:t>
            </a:r>
          </a:p>
        </p:txBody>
      </p:sp>
      <p:sp>
        <p:nvSpPr>
          <p:cNvPr id="41" name="角丸四角形 40"/>
          <p:cNvSpPr/>
          <p:nvPr/>
        </p:nvSpPr>
        <p:spPr bwMode="auto">
          <a:xfrm>
            <a:off x="2339840" y="2748777"/>
            <a:ext cx="5266516" cy="1497594"/>
          </a:xfrm>
          <a:prstGeom prst="roundRect">
            <a:avLst>
              <a:gd name="adj" fmla="val 5475"/>
            </a:avLst>
          </a:prstGeom>
          <a:solidFill>
            <a:sysClr val="window" lastClr="FFFFFF"/>
          </a:solidFill>
          <a:ln w="25400" cap="flat" cmpd="sng" algn="ctr">
            <a:solidFill>
              <a:schemeClr val="tx2">
                <a:lumMod val="60000"/>
                <a:lumOff val="40000"/>
              </a:schemeClr>
            </a:solidFill>
            <a:prstDash val="sysDash"/>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200" b="1" i="0" u="none" strike="noStrike" kern="0" cap="none" spc="0" normalizeH="0" baseline="0" noProof="0">
              <a:ln>
                <a:noFill/>
              </a:ln>
              <a:solidFill>
                <a:prstClr val="black"/>
              </a:solidFill>
              <a:effectLst/>
              <a:uLnTx/>
              <a:uFillTx/>
              <a:latin typeface="Arial" charset="0"/>
              <a:ea typeface="メイリオ"/>
              <a:cs typeface="Arial" charset="0"/>
            </a:endParaRPr>
          </a:p>
        </p:txBody>
      </p:sp>
      <p:cxnSp>
        <p:nvCxnSpPr>
          <p:cNvPr id="73" name="直線矢印コネクタ 72"/>
          <p:cNvCxnSpPr>
            <a:stCxn id="125" idx="6"/>
            <a:endCxn id="126" idx="2"/>
          </p:cNvCxnSpPr>
          <p:nvPr/>
        </p:nvCxnSpPr>
        <p:spPr>
          <a:xfrm>
            <a:off x="3465896" y="3645292"/>
            <a:ext cx="802612" cy="0"/>
          </a:xfrm>
          <a:prstGeom prst="straightConnector1">
            <a:avLst/>
          </a:prstGeom>
          <a:noFill/>
          <a:ln w="19050" cap="flat" cmpd="sng" algn="ctr">
            <a:solidFill>
              <a:schemeClr val="bg1">
                <a:lumMod val="65000"/>
              </a:schemeClr>
            </a:solidFill>
            <a:prstDash val="solid"/>
            <a:tailEnd type="arrow"/>
          </a:ln>
          <a:effectLst/>
        </p:spPr>
      </p:cxnSp>
      <p:sp>
        <p:nvSpPr>
          <p:cNvPr id="74" name="Text Box 52"/>
          <p:cNvSpPr txBox="1">
            <a:spLocks noChangeArrowheads="1"/>
          </p:cNvSpPr>
          <p:nvPr/>
        </p:nvSpPr>
        <p:spPr bwMode="auto">
          <a:xfrm>
            <a:off x="90304" y="4262230"/>
            <a:ext cx="1394683" cy="379591"/>
          </a:xfrm>
          <a:prstGeom prst="rect">
            <a:avLst/>
          </a:prstGeom>
          <a:noFill/>
          <a:ln>
            <a:noFill/>
          </a:ln>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auto" hangingPunct="1">
              <a:spcBef>
                <a:spcPts val="200"/>
              </a:spcBef>
              <a:spcAft>
                <a:spcPts val="0"/>
              </a:spcAft>
              <a:defRPr/>
            </a:pPr>
            <a:r>
              <a:rPr lang="ja-JP" altLang="en-US" sz="1000" dirty="0">
                <a:solidFill>
                  <a:prstClr val="black">
                    <a:lumMod val="65000"/>
                    <a:lumOff val="35000"/>
                  </a:prstClr>
                </a:solidFill>
                <a:latin typeface="メイリオ" pitchFamily="50" charset="-128"/>
                <a:ea typeface="メイリオ" pitchFamily="50" charset="-128"/>
                <a:cs typeface="メイリオ" pitchFamily="50" charset="-128"/>
              </a:rPr>
              <a:t>仕訳データ</a:t>
            </a:r>
            <a:endParaRPr lang="en-US" altLang="ja-JP" sz="1000" dirty="0">
              <a:solidFill>
                <a:prstClr val="black">
                  <a:lumMod val="65000"/>
                  <a:lumOff val="35000"/>
                </a:prstClr>
              </a:solidFill>
              <a:latin typeface="メイリオ" pitchFamily="50" charset="-128"/>
              <a:ea typeface="メイリオ" pitchFamily="50" charset="-128"/>
              <a:cs typeface="メイリオ" pitchFamily="50" charset="-128"/>
            </a:endParaRPr>
          </a:p>
          <a:p>
            <a:pPr algn="ctr" eaLnBrk="1" fontAlgn="auto" hangingPunct="1">
              <a:spcBef>
                <a:spcPts val="200"/>
              </a:spcBef>
              <a:spcAft>
                <a:spcPts val="0"/>
              </a:spcAft>
              <a:defRPr/>
            </a:pPr>
            <a:r>
              <a:rPr lang="ja-JP" altLang="en-US" sz="700" dirty="0">
                <a:solidFill>
                  <a:prstClr val="black">
                    <a:lumMod val="65000"/>
                    <a:lumOff val="35000"/>
                  </a:prstClr>
                </a:solidFill>
                <a:latin typeface="メイリオ" pitchFamily="50" charset="-128"/>
                <a:ea typeface="メイリオ" pitchFamily="50" charset="-128"/>
                <a:cs typeface="メイリオ" pitchFamily="50" charset="-128"/>
              </a:rPr>
              <a:t>（</a:t>
            </a:r>
            <a:r>
              <a:rPr lang="en-US" altLang="ja-JP" sz="700" dirty="0">
                <a:solidFill>
                  <a:prstClr val="black">
                    <a:lumMod val="65000"/>
                    <a:lumOff val="35000"/>
                  </a:prstClr>
                </a:solidFill>
                <a:latin typeface="メイリオ" pitchFamily="50" charset="-128"/>
                <a:ea typeface="メイリオ" pitchFamily="50" charset="-128"/>
                <a:cs typeface="メイリオ" pitchFamily="50" charset="-128"/>
              </a:rPr>
              <a:t>GL</a:t>
            </a:r>
            <a:r>
              <a:rPr lang="ja-JP" altLang="en-US" sz="700" dirty="0">
                <a:solidFill>
                  <a:prstClr val="black">
                    <a:lumMod val="65000"/>
                    <a:lumOff val="35000"/>
                  </a:prstClr>
                </a:solidFill>
                <a:latin typeface="メイリオ" pitchFamily="50" charset="-128"/>
                <a:ea typeface="メイリオ" pitchFamily="50" charset="-128"/>
                <a:cs typeface="メイリオ" pitchFamily="50" charset="-128"/>
              </a:rPr>
              <a:t>一般会計に連携）</a:t>
            </a:r>
            <a:endParaRPr lang="en-US" altLang="ja-JP" sz="700" dirty="0">
              <a:solidFill>
                <a:prstClr val="black">
                  <a:lumMod val="65000"/>
                  <a:lumOff val="35000"/>
                </a:prstClr>
              </a:solidFill>
              <a:latin typeface="メイリオ" pitchFamily="50" charset="-128"/>
              <a:ea typeface="メイリオ" pitchFamily="50" charset="-128"/>
              <a:cs typeface="メイリオ" pitchFamily="50" charset="-128"/>
            </a:endParaRPr>
          </a:p>
        </p:txBody>
      </p:sp>
      <p:cxnSp>
        <p:nvCxnSpPr>
          <p:cNvPr id="75" name="直線矢印コネクタ 74"/>
          <p:cNvCxnSpPr>
            <a:stCxn id="129" idx="6"/>
            <a:endCxn id="130" idx="2"/>
          </p:cNvCxnSpPr>
          <p:nvPr/>
        </p:nvCxnSpPr>
        <p:spPr>
          <a:xfrm>
            <a:off x="6141052" y="3645292"/>
            <a:ext cx="1753336" cy="0"/>
          </a:xfrm>
          <a:prstGeom prst="straightConnector1">
            <a:avLst/>
          </a:prstGeom>
          <a:noFill/>
          <a:ln w="19050" cap="flat" cmpd="sng" algn="ctr">
            <a:solidFill>
              <a:schemeClr val="bg1">
                <a:lumMod val="65000"/>
              </a:schemeClr>
            </a:solidFill>
            <a:prstDash val="solid"/>
            <a:tailEnd type="arrow"/>
          </a:ln>
          <a:effectLst/>
        </p:spPr>
      </p:cxnSp>
      <p:sp>
        <p:nvSpPr>
          <p:cNvPr id="76" name="正方形/長方形 75"/>
          <p:cNvSpPr/>
          <p:nvPr/>
        </p:nvSpPr>
        <p:spPr>
          <a:xfrm>
            <a:off x="720710" y="2660266"/>
            <a:ext cx="1317990" cy="246221"/>
          </a:xfrm>
          <a:prstGeom prst="rect">
            <a:avLst/>
          </a:prstGeom>
        </p:spPr>
        <p:txBody>
          <a:bodyPr wrap="none">
            <a:spAutoFit/>
          </a:bodyPr>
          <a:lstStyle/>
          <a:p>
            <a:pPr algn="ctr" fontAlgn="auto">
              <a:spcAft>
                <a:spcPts val="0"/>
              </a:spcAft>
              <a:defRPr/>
            </a:pPr>
            <a:r>
              <a:rPr lang="ja-JP" altLang="en-US" sz="1000" dirty="0">
                <a:solidFill>
                  <a:prstClr val="black">
                    <a:lumMod val="65000"/>
                    <a:lumOff val="35000"/>
                  </a:prstClr>
                </a:solidFill>
                <a:latin typeface="メイリオ" pitchFamily="50" charset="-128"/>
                <a:ea typeface="メイリオ" pitchFamily="50" charset="-128"/>
                <a:cs typeface="メイリオ" pitchFamily="50" charset="-128"/>
              </a:rPr>
              <a:t>入力用</a:t>
            </a:r>
            <a:r>
              <a:rPr lang="en-US" altLang="ja-JP" sz="1000" dirty="0">
                <a:solidFill>
                  <a:prstClr val="black">
                    <a:lumMod val="65000"/>
                    <a:lumOff val="35000"/>
                  </a:prstClr>
                </a:solidFill>
                <a:latin typeface="メイリオ" pitchFamily="50" charset="-128"/>
                <a:ea typeface="メイリオ" pitchFamily="50" charset="-128"/>
                <a:cs typeface="メイリオ" pitchFamily="50" charset="-128"/>
              </a:rPr>
              <a:t>Excel</a:t>
            </a:r>
            <a:r>
              <a:rPr lang="ja-JP" altLang="en-US" sz="1000" dirty="0">
                <a:solidFill>
                  <a:prstClr val="black">
                    <a:lumMod val="65000"/>
                    <a:lumOff val="35000"/>
                  </a:prstClr>
                </a:solidFill>
                <a:latin typeface="メイリオ" pitchFamily="50" charset="-128"/>
                <a:ea typeface="メイリオ" pitchFamily="50" charset="-128"/>
                <a:cs typeface="メイリオ" pitchFamily="50" charset="-128"/>
              </a:rPr>
              <a:t> シート</a:t>
            </a:r>
          </a:p>
        </p:txBody>
      </p:sp>
      <p:cxnSp>
        <p:nvCxnSpPr>
          <p:cNvPr id="77" name="カギ線コネクタ 76"/>
          <p:cNvCxnSpPr>
            <a:stCxn id="129" idx="6"/>
            <a:endCxn id="131" idx="2"/>
          </p:cNvCxnSpPr>
          <p:nvPr/>
        </p:nvCxnSpPr>
        <p:spPr>
          <a:xfrm>
            <a:off x="6141052" y="3645292"/>
            <a:ext cx="493196" cy="841586"/>
          </a:xfrm>
          <a:prstGeom prst="bentConnector3">
            <a:avLst>
              <a:gd name="adj1" fmla="val 50000"/>
            </a:avLst>
          </a:prstGeom>
          <a:noFill/>
          <a:ln w="19050" cap="flat" cmpd="sng" algn="ctr">
            <a:solidFill>
              <a:schemeClr val="bg1">
                <a:lumMod val="65000"/>
              </a:schemeClr>
            </a:solidFill>
            <a:prstDash val="solid"/>
            <a:tailEnd type="arrow"/>
          </a:ln>
          <a:effectLst/>
        </p:spPr>
      </p:cxnSp>
      <p:sp>
        <p:nvSpPr>
          <p:cNvPr id="78" name="Text Box 52"/>
          <p:cNvSpPr txBox="1">
            <a:spLocks noChangeArrowheads="1"/>
          </p:cNvSpPr>
          <p:nvPr/>
        </p:nvSpPr>
        <p:spPr bwMode="auto">
          <a:xfrm>
            <a:off x="5626136" y="4591495"/>
            <a:ext cx="1562872" cy="246221"/>
          </a:xfrm>
          <a:prstGeom prst="rect">
            <a:avLst/>
          </a:prstGeom>
          <a:noFill/>
          <a:ln>
            <a:noFill/>
          </a:ln>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auto" hangingPunct="1">
              <a:spcAft>
                <a:spcPts val="0"/>
              </a:spcAft>
              <a:defRPr/>
            </a:pPr>
            <a:r>
              <a:rPr lang="ja-JP" altLang="en-US" sz="1000" dirty="0">
                <a:solidFill>
                  <a:prstClr val="black">
                    <a:lumMod val="65000"/>
                    <a:lumOff val="35000"/>
                  </a:prstClr>
                </a:solidFill>
                <a:latin typeface="メイリオ" pitchFamily="50" charset="-128"/>
                <a:ea typeface="メイリオ" pitchFamily="50" charset="-128"/>
                <a:cs typeface="メイリオ" pitchFamily="50" charset="-128"/>
              </a:rPr>
              <a:t>チェックリスト添付</a:t>
            </a:r>
            <a:endParaRPr lang="en-US" altLang="ja-JP" sz="1000" dirty="0">
              <a:solidFill>
                <a:prstClr val="black">
                  <a:lumMod val="65000"/>
                  <a:lumOff val="35000"/>
                </a:prstClr>
              </a:solidFill>
              <a:latin typeface="メイリオ" pitchFamily="50" charset="-128"/>
              <a:ea typeface="メイリオ" pitchFamily="50" charset="-128"/>
              <a:cs typeface="メイリオ" pitchFamily="50" charset="-128"/>
            </a:endParaRPr>
          </a:p>
        </p:txBody>
      </p:sp>
      <p:sp>
        <p:nvSpPr>
          <p:cNvPr id="79" name="テキスト ボックス 78"/>
          <p:cNvSpPr txBox="1"/>
          <p:nvPr/>
        </p:nvSpPr>
        <p:spPr bwMode="black">
          <a:xfrm>
            <a:off x="4660360" y="2849065"/>
            <a:ext cx="625475" cy="287337"/>
          </a:xfrm>
          <a:prstGeom prst="rect">
            <a:avLst/>
          </a:prstGeom>
        </p:spPr>
        <p:txBody>
          <a:bodyPr wrap="none" lIns="0" tIns="0" rIns="0" bIns="0"/>
          <a:lstStyle/>
          <a:p>
            <a:pPr algn="ctr" defTabSz="685766" fontAlgn="auto">
              <a:spcBef>
                <a:spcPts val="0"/>
              </a:spcBef>
              <a:spcAft>
                <a:spcPts val="0"/>
              </a:spcAft>
              <a:defRPr/>
            </a:pPr>
            <a:r>
              <a:rPr lang="ja-JP" altLang="en-US" sz="1000" b="1" kern="0" dirty="0">
                <a:solidFill>
                  <a:schemeClr val="tx2"/>
                </a:solidFill>
                <a:uFill>
                  <a:solidFill>
                    <a:srgbClr val="FFC000"/>
                  </a:solidFill>
                </a:uFill>
                <a:latin typeface="メイリオ" pitchFamily="50" charset="-128"/>
                <a:ea typeface="メイリオ" pitchFamily="50" charset="-128"/>
                <a:cs typeface="メイリオ" pitchFamily="50" charset="-128"/>
              </a:rPr>
              <a:t>システム連携ツール“</a:t>
            </a:r>
            <a:r>
              <a:rPr lang="en-US" altLang="ja-JP" sz="1000" b="1" kern="0" dirty="0">
                <a:solidFill>
                  <a:schemeClr val="tx2"/>
                </a:solidFill>
                <a:uFill>
                  <a:solidFill>
                    <a:srgbClr val="FFC000"/>
                  </a:solidFill>
                </a:uFill>
                <a:latin typeface="メイリオ" pitchFamily="50" charset="-128"/>
                <a:ea typeface="メイリオ" pitchFamily="50" charset="-128"/>
                <a:cs typeface="メイリオ" pitchFamily="50" charset="-128"/>
              </a:rPr>
              <a:t>Connect</a:t>
            </a:r>
            <a:r>
              <a:rPr lang="ja-JP" altLang="en-US" sz="1000" b="1" kern="0" dirty="0">
                <a:solidFill>
                  <a:schemeClr val="tx2"/>
                </a:solidFill>
                <a:uFill>
                  <a:solidFill>
                    <a:srgbClr val="FFC000"/>
                  </a:solidFill>
                </a:uFill>
                <a:latin typeface="メイリオ" pitchFamily="50" charset="-128"/>
                <a:ea typeface="メイリオ" pitchFamily="50" charset="-128"/>
                <a:cs typeface="メイリオ" pitchFamily="50" charset="-128"/>
              </a:rPr>
              <a:t>”</a:t>
            </a:r>
            <a:endParaRPr lang="en-US" altLang="ja-JP" sz="1000" b="1" kern="0" dirty="0">
              <a:solidFill>
                <a:schemeClr val="tx2"/>
              </a:solidFill>
              <a:uFill>
                <a:solidFill>
                  <a:srgbClr val="FFC000"/>
                </a:solidFill>
              </a:uFill>
              <a:latin typeface="メイリオ" pitchFamily="50" charset="-128"/>
              <a:ea typeface="メイリオ" pitchFamily="50" charset="-128"/>
              <a:cs typeface="メイリオ" pitchFamily="50" charset="-128"/>
            </a:endParaRPr>
          </a:p>
        </p:txBody>
      </p:sp>
      <p:sp>
        <p:nvSpPr>
          <p:cNvPr id="80" name="テキスト ボックス 79"/>
          <p:cNvSpPr txBox="1"/>
          <p:nvPr/>
        </p:nvSpPr>
        <p:spPr bwMode="black">
          <a:xfrm>
            <a:off x="8088764" y="3987340"/>
            <a:ext cx="472020" cy="223674"/>
          </a:xfrm>
          <a:prstGeom prst="rect">
            <a:avLst/>
          </a:prstGeom>
        </p:spPr>
        <p:txBody>
          <a:bodyPr wrap="none" lIns="0" tIns="0" rIns="0" bIns="0"/>
          <a:lstStyle/>
          <a:p>
            <a:pPr algn="ctr" defTabSz="685766" fontAlgn="auto">
              <a:spcBef>
                <a:spcPts val="0"/>
              </a:spcBef>
              <a:spcAft>
                <a:spcPts val="0"/>
              </a:spcAft>
              <a:defRPr/>
            </a:pPr>
            <a:r>
              <a:rPr lang="en-US" altLang="ja-JP" sz="1050" b="1" kern="0" dirty="0">
                <a:solidFill>
                  <a:schemeClr val="tx2"/>
                </a:solidFill>
                <a:uFill>
                  <a:solidFill>
                    <a:srgbClr val="FFC000"/>
                  </a:solidFill>
                </a:uFill>
                <a:latin typeface="メイリオ" pitchFamily="50" charset="-128"/>
                <a:ea typeface="メイリオ" pitchFamily="50" charset="-128"/>
                <a:cs typeface="メイリオ" pitchFamily="50" charset="-128"/>
              </a:rPr>
              <a:t>NX Cloud</a:t>
            </a:r>
          </a:p>
        </p:txBody>
      </p:sp>
      <p:sp>
        <p:nvSpPr>
          <p:cNvPr id="81" name="角丸四角形 12"/>
          <p:cNvSpPr>
            <a:spLocks noChangeArrowheads="1"/>
          </p:cNvSpPr>
          <p:nvPr/>
        </p:nvSpPr>
        <p:spPr bwMode="auto">
          <a:xfrm>
            <a:off x="6459739" y="3783850"/>
            <a:ext cx="955155" cy="388453"/>
          </a:xfrm>
          <a:prstGeom prst="roundRect">
            <a:avLst>
              <a:gd name="adj" fmla="val 10920"/>
            </a:avLst>
          </a:prstGeom>
          <a:solidFill>
            <a:schemeClr val="bg1">
              <a:lumMod val="50000"/>
            </a:schemeClr>
          </a:solidFill>
          <a:ln w="19050" algn="ctr">
            <a:noFill/>
            <a:round/>
            <a:headEnd/>
            <a:tailEnd/>
          </a:ln>
        </p:spPr>
        <p:txBody>
          <a:bodyPr wrap="none" anchor="ctr"/>
          <a:lstStyle/>
          <a:p>
            <a:pPr marL="0" marR="0" lvl="0" indent="0" algn="ctr" defTabSz="914400" eaLnBrk="1" fontAlgn="auto" latinLnBrk="0" hangingPunct="1">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取込結果</a:t>
            </a:r>
            <a:endParaRPr kumimoji="0" lang="en-US" altLang="ja-JP" sz="1000" b="0" i="0" u="none" strike="noStrike" kern="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a:p>
            <a:pPr marL="0" marR="0" lvl="0" indent="0" algn="ctr" defTabSz="914400" eaLnBrk="1" fontAlgn="auto" latinLnBrk="0" hangingPunct="1">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メール通知</a:t>
            </a:r>
          </a:p>
        </p:txBody>
      </p:sp>
      <p:sp>
        <p:nvSpPr>
          <p:cNvPr id="82" name="角丸四角形 12"/>
          <p:cNvSpPr>
            <a:spLocks noChangeArrowheads="1"/>
          </p:cNvSpPr>
          <p:nvPr/>
        </p:nvSpPr>
        <p:spPr bwMode="auto">
          <a:xfrm>
            <a:off x="4759291" y="3126104"/>
            <a:ext cx="955155" cy="388453"/>
          </a:xfrm>
          <a:prstGeom prst="roundRect">
            <a:avLst>
              <a:gd name="adj" fmla="val 16667"/>
            </a:avLst>
          </a:prstGeom>
          <a:solidFill>
            <a:schemeClr val="bg1">
              <a:lumMod val="50000"/>
            </a:schemeClr>
          </a:solidFill>
          <a:ln w="19050" algn="ctr">
            <a:noFill/>
            <a:round/>
            <a:headEnd/>
            <a:tailEnd/>
          </a:ln>
        </p:spPr>
        <p:txBody>
          <a:bodyPr wrap="none" anchor="ctr"/>
          <a:lstStyle/>
          <a:p>
            <a:pPr marL="0" marR="0" lvl="0" indent="0" algn="ctr" defTabSz="914400" eaLnBrk="1" fontAlgn="auto" latinLnBrk="0" hangingPunct="1">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CSV</a:t>
            </a:r>
            <a:r>
              <a:rPr kumimoji="0" lang="ja-JP" altLang="en-US" sz="1000" b="0" i="0" u="none" strike="noStrike" kern="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変換</a:t>
            </a:r>
          </a:p>
        </p:txBody>
      </p:sp>
      <p:sp>
        <p:nvSpPr>
          <p:cNvPr id="83" name="角丸四角形 12"/>
          <p:cNvSpPr>
            <a:spLocks noChangeArrowheads="1"/>
          </p:cNvSpPr>
          <p:nvPr/>
        </p:nvSpPr>
        <p:spPr bwMode="auto">
          <a:xfrm>
            <a:off x="3305308" y="3129758"/>
            <a:ext cx="955155" cy="388453"/>
          </a:xfrm>
          <a:prstGeom prst="roundRect">
            <a:avLst>
              <a:gd name="adj" fmla="val 16667"/>
            </a:avLst>
          </a:prstGeom>
          <a:solidFill>
            <a:schemeClr val="bg1">
              <a:lumMod val="50000"/>
            </a:schemeClr>
          </a:solidFill>
          <a:ln w="19050" algn="ctr">
            <a:noFill/>
            <a:round/>
            <a:headEnd/>
            <a:tailEnd/>
          </a:ln>
        </p:spPr>
        <p:txBody>
          <a:bodyPr wrap="none" anchor="ctr"/>
          <a:lstStyle/>
          <a:p>
            <a:pPr marL="0" marR="0" lvl="0" indent="0" algn="ctr" defTabSz="914400" eaLnBrk="1" fontAlgn="auto" latinLnBrk="0" hangingPunct="1">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フォルダ監視</a:t>
            </a:r>
            <a:endParaRPr kumimoji="0" lang="en-US" altLang="ja-JP" sz="1000" b="0" i="0" u="none" strike="noStrike" kern="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a:p>
            <a:pPr marL="0" marR="0" lvl="0" indent="0" algn="ctr" defTabSz="914400" eaLnBrk="1" fontAlgn="auto" latinLnBrk="0" hangingPunct="1">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自動実行</a:t>
            </a:r>
          </a:p>
        </p:txBody>
      </p:sp>
      <p:grpSp>
        <p:nvGrpSpPr>
          <p:cNvPr id="84" name="グループ化 83"/>
          <p:cNvGrpSpPr/>
          <p:nvPr/>
        </p:nvGrpSpPr>
        <p:grpSpPr>
          <a:xfrm>
            <a:off x="4379781" y="3408532"/>
            <a:ext cx="287338" cy="379413"/>
            <a:chOff x="1476375" y="3768725"/>
            <a:chExt cx="287338" cy="379413"/>
          </a:xfrm>
        </p:grpSpPr>
        <p:sp>
          <p:nvSpPr>
            <p:cNvPr id="85" name="Freeform 34"/>
            <p:cNvSpPr>
              <a:spLocks noEditPoints="1"/>
            </p:cNvSpPr>
            <p:nvPr/>
          </p:nvSpPr>
          <p:spPr bwMode="auto">
            <a:xfrm>
              <a:off x="1476375"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0 w 181"/>
                <a:gd name="T15" fmla="*/ 0 h 239"/>
                <a:gd name="T16" fmla="*/ 140 w 181"/>
                <a:gd name="T17" fmla="*/ 41 h 239"/>
                <a:gd name="T18" fmla="*/ 181 w 181"/>
                <a:gd name="T19" fmla="*/ 41 h 239"/>
                <a:gd name="T20" fmla="*/ 140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0" y="0"/>
                  </a:moveTo>
                  <a:lnTo>
                    <a:pt x="140" y="41"/>
                  </a:lnTo>
                  <a:lnTo>
                    <a:pt x="181" y="41"/>
                  </a:lnTo>
                  <a:lnTo>
                    <a:pt x="140" y="0"/>
                  </a:lnTo>
                  <a:close/>
                </a:path>
              </a:pathLst>
            </a:custGeom>
            <a:solidFill>
              <a:srgbClr val="008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35"/>
            <p:cNvSpPr>
              <a:spLocks/>
            </p:cNvSpPr>
            <p:nvPr/>
          </p:nvSpPr>
          <p:spPr bwMode="auto">
            <a:xfrm>
              <a:off x="1506538"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Freeform 36"/>
            <p:cNvSpPr>
              <a:spLocks/>
            </p:cNvSpPr>
            <p:nvPr/>
          </p:nvSpPr>
          <p:spPr bwMode="auto">
            <a:xfrm>
              <a:off x="1533525" y="3924300"/>
              <a:ext cx="66675" cy="68263"/>
            </a:xfrm>
            <a:custGeom>
              <a:avLst/>
              <a:gdLst>
                <a:gd name="T0" fmla="*/ 42 w 42"/>
                <a:gd name="T1" fmla="*/ 43 h 43"/>
                <a:gd name="T2" fmla="*/ 29 w 42"/>
                <a:gd name="T3" fmla="*/ 43 h 43"/>
                <a:gd name="T4" fmla="*/ 21 w 42"/>
                <a:gd name="T5" fmla="*/ 30 h 43"/>
                <a:gd name="T6" fmla="*/ 12 w 42"/>
                <a:gd name="T7" fmla="*/ 43 h 43"/>
                <a:gd name="T8" fmla="*/ 0 w 42"/>
                <a:gd name="T9" fmla="*/ 43 h 43"/>
                <a:gd name="T10" fmla="*/ 14 w 42"/>
                <a:gd name="T11" fmla="*/ 21 h 43"/>
                <a:gd name="T12" fmla="*/ 0 w 42"/>
                <a:gd name="T13" fmla="*/ 0 h 43"/>
                <a:gd name="T14" fmla="*/ 13 w 42"/>
                <a:gd name="T15" fmla="*/ 0 h 43"/>
                <a:gd name="T16" fmla="*/ 21 w 42"/>
                <a:gd name="T17" fmla="*/ 13 h 43"/>
                <a:gd name="T18" fmla="*/ 28 w 42"/>
                <a:gd name="T19" fmla="*/ 0 h 43"/>
                <a:gd name="T20" fmla="*/ 41 w 42"/>
                <a:gd name="T21" fmla="*/ 0 h 43"/>
                <a:gd name="T22" fmla="*/ 28 w 42"/>
                <a:gd name="T23" fmla="*/ 22 h 43"/>
                <a:gd name="T24" fmla="*/ 42 w 42"/>
                <a:gd name="T2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43">
                  <a:moveTo>
                    <a:pt x="42" y="43"/>
                  </a:moveTo>
                  <a:lnTo>
                    <a:pt x="29" y="43"/>
                  </a:lnTo>
                  <a:lnTo>
                    <a:pt x="21" y="30"/>
                  </a:lnTo>
                  <a:lnTo>
                    <a:pt x="12" y="43"/>
                  </a:lnTo>
                  <a:lnTo>
                    <a:pt x="0" y="43"/>
                  </a:lnTo>
                  <a:lnTo>
                    <a:pt x="14" y="21"/>
                  </a:lnTo>
                  <a:lnTo>
                    <a:pt x="0" y="0"/>
                  </a:lnTo>
                  <a:lnTo>
                    <a:pt x="13" y="0"/>
                  </a:lnTo>
                  <a:lnTo>
                    <a:pt x="21" y="13"/>
                  </a:lnTo>
                  <a:lnTo>
                    <a:pt x="28" y="0"/>
                  </a:lnTo>
                  <a:lnTo>
                    <a:pt x="41" y="0"/>
                  </a:lnTo>
                  <a:lnTo>
                    <a:pt x="28" y="22"/>
                  </a:lnTo>
                  <a:lnTo>
                    <a:pt x="42" y="43"/>
                  </a:lnTo>
                  <a:close/>
                </a:path>
              </a:pathLst>
            </a:custGeom>
            <a:solidFill>
              <a:srgbClr val="008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Freeform 37"/>
            <p:cNvSpPr>
              <a:spLocks/>
            </p:cNvSpPr>
            <p:nvPr/>
          </p:nvSpPr>
          <p:spPr bwMode="auto">
            <a:xfrm>
              <a:off x="1606550" y="3924300"/>
              <a:ext cx="44450" cy="68263"/>
            </a:xfrm>
            <a:custGeom>
              <a:avLst/>
              <a:gdLst>
                <a:gd name="T0" fmla="*/ 0 w 28"/>
                <a:gd name="T1" fmla="*/ 43 h 43"/>
                <a:gd name="T2" fmla="*/ 0 w 28"/>
                <a:gd name="T3" fmla="*/ 0 h 43"/>
                <a:gd name="T4" fmla="*/ 11 w 28"/>
                <a:gd name="T5" fmla="*/ 0 h 43"/>
                <a:gd name="T6" fmla="*/ 11 w 28"/>
                <a:gd name="T7" fmla="*/ 33 h 43"/>
                <a:gd name="T8" fmla="*/ 28 w 28"/>
                <a:gd name="T9" fmla="*/ 33 h 43"/>
                <a:gd name="T10" fmla="*/ 28 w 28"/>
                <a:gd name="T11" fmla="*/ 43 h 43"/>
                <a:gd name="T12" fmla="*/ 0 w 28"/>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28" h="43">
                  <a:moveTo>
                    <a:pt x="0" y="43"/>
                  </a:moveTo>
                  <a:lnTo>
                    <a:pt x="0" y="0"/>
                  </a:lnTo>
                  <a:lnTo>
                    <a:pt x="11" y="0"/>
                  </a:lnTo>
                  <a:lnTo>
                    <a:pt x="11" y="33"/>
                  </a:lnTo>
                  <a:lnTo>
                    <a:pt x="28" y="33"/>
                  </a:lnTo>
                  <a:lnTo>
                    <a:pt x="28" y="43"/>
                  </a:lnTo>
                  <a:lnTo>
                    <a:pt x="0" y="43"/>
                  </a:lnTo>
                  <a:close/>
                </a:path>
              </a:pathLst>
            </a:custGeom>
            <a:solidFill>
              <a:srgbClr val="008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9" name="Freeform 38"/>
            <p:cNvSpPr>
              <a:spLocks/>
            </p:cNvSpPr>
            <p:nvPr/>
          </p:nvSpPr>
          <p:spPr bwMode="auto">
            <a:xfrm>
              <a:off x="1657350" y="3924300"/>
              <a:ext cx="46038" cy="68263"/>
            </a:xfrm>
            <a:custGeom>
              <a:avLst/>
              <a:gdLst>
                <a:gd name="T0" fmla="*/ 49 w 49"/>
                <a:gd name="T1" fmla="*/ 50 h 73"/>
                <a:gd name="T2" fmla="*/ 46 w 49"/>
                <a:gd name="T3" fmla="*/ 62 h 73"/>
                <a:gd name="T4" fmla="*/ 36 w 49"/>
                <a:gd name="T5" fmla="*/ 70 h 73"/>
                <a:gd name="T6" fmla="*/ 21 w 49"/>
                <a:gd name="T7" fmla="*/ 73 h 73"/>
                <a:gd name="T8" fmla="*/ 10 w 49"/>
                <a:gd name="T9" fmla="*/ 72 h 73"/>
                <a:gd name="T10" fmla="*/ 0 w 49"/>
                <a:gd name="T11" fmla="*/ 68 h 73"/>
                <a:gd name="T12" fmla="*/ 0 w 49"/>
                <a:gd name="T13" fmla="*/ 51 h 73"/>
                <a:gd name="T14" fmla="*/ 11 w 49"/>
                <a:gd name="T15" fmla="*/ 56 h 73"/>
                <a:gd name="T16" fmla="*/ 22 w 49"/>
                <a:gd name="T17" fmla="*/ 57 h 73"/>
                <a:gd name="T18" fmla="*/ 28 w 49"/>
                <a:gd name="T19" fmla="*/ 56 h 73"/>
                <a:gd name="T20" fmla="*/ 30 w 49"/>
                <a:gd name="T21" fmla="*/ 52 h 73"/>
                <a:gd name="T22" fmla="*/ 29 w 49"/>
                <a:gd name="T23" fmla="*/ 50 h 73"/>
                <a:gd name="T24" fmla="*/ 27 w 49"/>
                <a:gd name="T25" fmla="*/ 47 h 73"/>
                <a:gd name="T26" fmla="*/ 17 w 49"/>
                <a:gd name="T27" fmla="*/ 43 h 73"/>
                <a:gd name="T28" fmla="*/ 7 w 49"/>
                <a:gd name="T29" fmla="*/ 37 h 73"/>
                <a:gd name="T30" fmla="*/ 2 w 49"/>
                <a:gd name="T31" fmla="*/ 30 h 73"/>
                <a:gd name="T32" fmla="*/ 0 w 49"/>
                <a:gd name="T33" fmla="*/ 21 h 73"/>
                <a:gd name="T34" fmla="*/ 7 w 49"/>
                <a:gd name="T35" fmla="*/ 6 h 73"/>
                <a:gd name="T36" fmla="*/ 27 w 49"/>
                <a:gd name="T37" fmla="*/ 0 h 73"/>
                <a:gd name="T38" fmla="*/ 49 w 49"/>
                <a:gd name="T39" fmla="*/ 5 h 73"/>
                <a:gd name="T40" fmla="*/ 43 w 49"/>
                <a:gd name="T41" fmla="*/ 20 h 73"/>
                <a:gd name="T42" fmla="*/ 26 w 49"/>
                <a:gd name="T43" fmla="*/ 15 h 73"/>
                <a:gd name="T44" fmla="*/ 21 w 49"/>
                <a:gd name="T45" fmla="*/ 17 h 73"/>
                <a:gd name="T46" fmla="*/ 19 w 49"/>
                <a:gd name="T47" fmla="*/ 20 h 73"/>
                <a:gd name="T48" fmla="*/ 21 w 49"/>
                <a:gd name="T49" fmla="*/ 24 h 73"/>
                <a:gd name="T50" fmla="*/ 33 w 49"/>
                <a:gd name="T51" fmla="*/ 30 h 73"/>
                <a:gd name="T52" fmla="*/ 46 w 49"/>
                <a:gd name="T53" fmla="*/ 39 h 73"/>
                <a:gd name="T54" fmla="*/ 49 w 49"/>
                <a:gd name="T55" fmla="*/ 5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73">
                  <a:moveTo>
                    <a:pt x="49" y="50"/>
                  </a:moveTo>
                  <a:cubicBezTo>
                    <a:pt x="49" y="55"/>
                    <a:pt x="48" y="59"/>
                    <a:pt x="46" y="62"/>
                  </a:cubicBezTo>
                  <a:cubicBezTo>
                    <a:pt x="44" y="66"/>
                    <a:pt x="40" y="68"/>
                    <a:pt x="36" y="70"/>
                  </a:cubicBezTo>
                  <a:cubicBezTo>
                    <a:pt x="32" y="72"/>
                    <a:pt x="27" y="73"/>
                    <a:pt x="21" y="73"/>
                  </a:cubicBezTo>
                  <a:cubicBezTo>
                    <a:pt x="17" y="73"/>
                    <a:pt x="13" y="73"/>
                    <a:pt x="10" y="72"/>
                  </a:cubicBezTo>
                  <a:cubicBezTo>
                    <a:pt x="6" y="71"/>
                    <a:pt x="3" y="70"/>
                    <a:pt x="0" y="68"/>
                  </a:cubicBezTo>
                  <a:cubicBezTo>
                    <a:pt x="0" y="51"/>
                    <a:pt x="0" y="51"/>
                    <a:pt x="0" y="51"/>
                  </a:cubicBezTo>
                  <a:cubicBezTo>
                    <a:pt x="3" y="53"/>
                    <a:pt x="7" y="55"/>
                    <a:pt x="11" y="56"/>
                  </a:cubicBezTo>
                  <a:cubicBezTo>
                    <a:pt x="15" y="57"/>
                    <a:pt x="19" y="57"/>
                    <a:pt x="22" y="57"/>
                  </a:cubicBezTo>
                  <a:cubicBezTo>
                    <a:pt x="25" y="57"/>
                    <a:pt x="27" y="57"/>
                    <a:pt x="28" y="56"/>
                  </a:cubicBezTo>
                  <a:cubicBezTo>
                    <a:pt x="29" y="55"/>
                    <a:pt x="30" y="54"/>
                    <a:pt x="30" y="52"/>
                  </a:cubicBezTo>
                  <a:cubicBezTo>
                    <a:pt x="30" y="51"/>
                    <a:pt x="30" y="50"/>
                    <a:pt x="29" y="50"/>
                  </a:cubicBezTo>
                  <a:cubicBezTo>
                    <a:pt x="29" y="49"/>
                    <a:pt x="28" y="48"/>
                    <a:pt x="27" y="47"/>
                  </a:cubicBezTo>
                  <a:cubicBezTo>
                    <a:pt x="26" y="47"/>
                    <a:pt x="22" y="45"/>
                    <a:pt x="17" y="43"/>
                  </a:cubicBezTo>
                  <a:cubicBezTo>
                    <a:pt x="13" y="41"/>
                    <a:pt x="9" y="39"/>
                    <a:pt x="7" y="37"/>
                  </a:cubicBezTo>
                  <a:cubicBezTo>
                    <a:pt x="5" y="35"/>
                    <a:pt x="3" y="32"/>
                    <a:pt x="2" y="30"/>
                  </a:cubicBezTo>
                  <a:cubicBezTo>
                    <a:pt x="1" y="27"/>
                    <a:pt x="0" y="24"/>
                    <a:pt x="0" y="21"/>
                  </a:cubicBezTo>
                  <a:cubicBezTo>
                    <a:pt x="0" y="14"/>
                    <a:pt x="2" y="9"/>
                    <a:pt x="7" y="6"/>
                  </a:cubicBezTo>
                  <a:cubicBezTo>
                    <a:pt x="12" y="2"/>
                    <a:pt x="18" y="0"/>
                    <a:pt x="27" y="0"/>
                  </a:cubicBezTo>
                  <a:cubicBezTo>
                    <a:pt x="34" y="0"/>
                    <a:pt x="42" y="2"/>
                    <a:pt x="49" y="5"/>
                  </a:cubicBezTo>
                  <a:cubicBezTo>
                    <a:pt x="43" y="20"/>
                    <a:pt x="43" y="20"/>
                    <a:pt x="43" y="20"/>
                  </a:cubicBezTo>
                  <a:cubicBezTo>
                    <a:pt x="37" y="17"/>
                    <a:pt x="31" y="15"/>
                    <a:pt x="26" y="15"/>
                  </a:cubicBezTo>
                  <a:cubicBezTo>
                    <a:pt x="24" y="15"/>
                    <a:pt x="22" y="16"/>
                    <a:pt x="21" y="17"/>
                  </a:cubicBezTo>
                  <a:cubicBezTo>
                    <a:pt x="20" y="18"/>
                    <a:pt x="19" y="19"/>
                    <a:pt x="19" y="20"/>
                  </a:cubicBezTo>
                  <a:cubicBezTo>
                    <a:pt x="19" y="21"/>
                    <a:pt x="20" y="23"/>
                    <a:pt x="21" y="24"/>
                  </a:cubicBezTo>
                  <a:cubicBezTo>
                    <a:pt x="23" y="25"/>
                    <a:pt x="27" y="27"/>
                    <a:pt x="33" y="30"/>
                  </a:cubicBezTo>
                  <a:cubicBezTo>
                    <a:pt x="39" y="32"/>
                    <a:pt x="43" y="35"/>
                    <a:pt x="46" y="39"/>
                  </a:cubicBezTo>
                  <a:cubicBezTo>
                    <a:pt x="48" y="42"/>
                    <a:pt x="49" y="46"/>
                    <a:pt x="49" y="50"/>
                  </a:cubicBezTo>
                  <a:close/>
                </a:path>
              </a:pathLst>
            </a:custGeom>
            <a:solidFill>
              <a:srgbClr val="008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90" name="グループ化 89"/>
          <p:cNvGrpSpPr/>
          <p:nvPr/>
        </p:nvGrpSpPr>
        <p:grpSpPr>
          <a:xfrm>
            <a:off x="5784620" y="3374401"/>
            <a:ext cx="287338" cy="379413"/>
            <a:chOff x="3636963" y="3768725"/>
            <a:chExt cx="287338" cy="379413"/>
          </a:xfrm>
        </p:grpSpPr>
        <p:sp>
          <p:nvSpPr>
            <p:cNvPr id="91" name="Freeform 49"/>
            <p:cNvSpPr>
              <a:spLocks noEditPoints="1"/>
            </p:cNvSpPr>
            <p:nvPr/>
          </p:nvSpPr>
          <p:spPr bwMode="auto">
            <a:xfrm>
              <a:off x="3636963" y="3768725"/>
              <a:ext cx="287338" cy="379413"/>
            </a:xfrm>
            <a:custGeom>
              <a:avLst/>
              <a:gdLst>
                <a:gd name="T0" fmla="*/ 135 w 181"/>
                <a:gd name="T1" fmla="*/ 46 h 239"/>
                <a:gd name="T2" fmla="*/ 181 w 181"/>
                <a:gd name="T3" fmla="*/ 46 h 239"/>
                <a:gd name="T4" fmla="*/ 181 w 181"/>
                <a:gd name="T5" fmla="*/ 239 h 239"/>
                <a:gd name="T6" fmla="*/ 0 w 181"/>
                <a:gd name="T7" fmla="*/ 239 h 239"/>
                <a:gd name="T8" fmla="*/ 0 w 181"/>
                <a:gd name="T9" fmla="*/ 0 h 239"/>
                <a:gd name="T10" fmla="*/ 135 w 181"/>
                <a:gd name="T11" fmla="*/ 0 h 239"/>
                <a:gd name="T12" fmla="*/ 135 w 181"/>
                <a:gd name="T13" fmla="*/ 46 h 239"/>
                <a:gd name="T14" fmla="*/ 140 w 181"/>
                <a:gd name="T15" fmla="*/ 0 h 239"/>
                <a:gd name="T16" fmla="*/ 140 w 181"/>
                <a:gd name="T17" fmla="*/ 41 h 239"/>
                <a:gd name="T18" fmla="*/ 181 w 181"/>
                <a:gd name="T19" fmla="*/ 41 h 239"/>
                <a:gd name="T20" fmla="*/ 140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5" y="46"/>
                  </a:moveTo>
                  <a:lnTo>
                    <a:pt x="181" y="46"/>
                  </a:lnTo>
                  <a:lnTo>
                    <a:pt x="181" y="239"/>
                  </a:lnTo>
                  <a:lnTo>
                    <a:pt x="0" y="239"/>
                  </a:lnTo>
                  <a:lnTo>
                    <a:pt x="0" y="0"/>
                  </a:lnTo>
                  <a:lnTo>
                    <a:pt x="135" y="0"/>
                  </a:lnTo>
                  <a:lnTo>
                    <a:pt x="135" y="46"/>
                  </a:lnTo>
                  <a:close/>
                  <a:moveTo>
                    <a:pt x="140" y="0"/>
                  </a:moveTo>
                  <a:lnTo>
                    <a:pt x="140" y="41"/>
                  </a:lnTo>
                  <a:lnTo>
                    <a:pt x="181" y="41"/>
                  </a:lnTo>
                  <a:lnTo>
                    <a:pt x="140" y="0"/>
                  </a:lnTo>
                  <a:close/>
                </a:path>
              </a:pathLst>
            </a:custGeom>
            <a:solidFill>
              <a:srgbClr val="7D4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2" name="Freeform 50"/>
            <p:cNvSpPr>
              <a:spLocks/>
            </p:cNvSpPr>
            <p:nvPr/>
          </p:nvSpPr>
          <p:spPr bwMode="auto">
            <a:xfrm>
              <a:off x="3667125" y="3905250"/>
              <a:ext cx="227013" cy="106363"/>
            </a:xfrm>
            <a:custGeom>
              <a:avLst/>
              <a:gdLst>
                <a:gd name="T0" fmla="*/ 226 w 238"/>
                <a:gd name="T1" fmla="*/ 113 h 113"/>
                <a:gd name="T2" fmla="*/ 11 w 238"/>
                <a:gd name="T3" fmla="*/ 113 h 113"/>
                <a:gd name="T4" fmla="*/ 0 w 238"/>
                <a:gd name="T5" fmla="*/ 102 h 113"/>
                <a:gd name="T6" fmla="*/ 0 w 238"/>
                <a:gd name="T7" fmla="*/ 11 h 113"/>
                <a:gd name="T8" fmla="*/ 11 w 238"/>
                <a:gd name="T9" fmla="*/ 0 h 113"/>
                <a:gd name="T10" fmla="*/ 226 w 238"/>
                <a:gd name="T11" fmla="*/ 0 h 113"/>
                <a:gd name="T12" fmla="*/ 238 w 238"/>
                <a:gd name="T13" fmla="*/ 11 h 113"/>
                <a:gd name="T14" fmla="*/ 238 w 238"/>
                <a:gd name="T15" fmla="*/ 102 h 113"/>
                <a:gd name="T16" fmla="*/ 226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6" y="113"/>
                  </a:moveTo>
                  <a:cubicBezTo>
                    <a:pt x="11" y="113"/>
                    <a:pt x="11" y="113"/>
                    <a:pt x="11" y="113"/>
                  </a:cubicBezTo>
                  <a:cubicBezTo>
                    <a:pt x="5" y="113"/>
                    <a:pt x="0" y="108"/>
                    <a:pt x="0" y="102"/>
                  </a:cubicBezTo>
                  <a:cubicBezTo>
                    <a:pt x="0" y="11"/>
                    <a:pt x="0" y="11"/>
                    <a:pt x="0" y="11"/>
                  </a:cubicBezTo>
                  <a:cubicBezTo>
                    <a:pt x="0" y="5"/>
                    <a:pt x="5" y="0"/>
                    <a:pt x="11" y="0"/>
                  </a:cubicBezTo>
                  <a:cubicBezTo>
                    <a:pt x="226" y="0"/>
                    <a:pt x="226" y="0"/>
                    <a:pt x="226" y="0"/>
                  </a:cubicBezTo>
                  <a:cubicBezTo>
                    <a:pt x="233" y="0"/>
                    <a:pt x="238" y="5"/>
                    <a:pt x="238" y="11"/>
                  </a:cubicBezTo>
                  <a:cubicBezTo>
                    <a:pt x="238" y="102"/>
                    <a:pt x="238" y="102"/>
                    <a:pt x="238" y="102"/>
                  </a:cubicBezTo>
                  <a:cubicBezTo>
                    <a:pt x="238" y="108"/>
                    <a:pt x="233" y="113"/>
                    <a:pt x="226"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Freeform 51"/>
            <p:cNvSpPr>
              <a:spLocks/>
            </p:cNvSpPr>
            <p:nvPr/>
          </p:nvSpPr>
          <p:spPr bwMode="auto">
            <a:xfrm>
              <a:off x="3695700" y="3924300"/>
              <a:ext cx="53975" cy="68263"/>
            </a:xfrm>
            <a:custGeom>
              <a:avLst/>
              <a:gdLst>
                <a:gd name="T0" fmla="*/ 35 w 57"/>
                <a:gd name="T1" fmla="*/ 16 h 73"/>
                <a:gd name="T2" fmla="*/ 24 w 57"/>
                <a:gd name="T3" fmla="*/ 21 h 73"/>
                <a:gd name="T4" fmla="*/ 20 w 57"/>
                <a:gd name="T5" fmla="*/ 37 h 73"/>
                <a:gd name="T6" fmla="*/ 36 w 57"/>
                <a:gd name="T7" fmla="*/ 57 h 73"/>
                <a:gd name="T8" fmla="*/ 45 w 57"/>
                <a:gd name="T9" fmla="*/ 56 h 73"/>
                <a:gd name="T10" fmla="*/ 54 w 57"/>
                <a:gd name="T11" fmla="*/ 53 h 73"/>
                <a:gd name="T12" fmla="*/ 54 w 57"/>
                <a:gd name="T13" fmla="*/ 69 h 73"/>
                <a:gd name="T14" fmla="*/ 34 w 57"/>
                <a:gd name="T15" fmla="*/ 73 h 73"/>
                <a:gd name="T16" fmla="*/ 9 w 57"/>
                <a:gd name="T17" fmla="*/ 64 h 73"/>
                <a:gd name="T18" fmla="*/ 0 w 57"/>
                <a:gd name="T19" fmla="*/ 37 h 73"/>
                <a:gd name="T20" fmla="*/ 5 w 57"/>
                <a:gd name="T21" fmla="*/ 17 h 73"/>
                <a:gd name="T22" fmla="*/ 16 w 57"/>
                <a:gd name="T23" fmla="*/ 5 h 73"/>
                <a:gd name="T24" fmla="*/ 35 w 57"/>
                <a:gd name="T25" fmla="*/ 0 h 73"/>
                <a:gd name="T26" fmla="*/ 57 w 57"/>
                <a:gd name="T27" fmla="*/ 5 h 73"/>
                <a:gd name="T28" fmla="*/ 51 w 57"/>
                <a:gd name="T29" fmla="*/ 20 h 73"/>
                <a:gd name="T30" fmla="*/ 43 w 57"/>
                <a:gd name="T31" fmla="*/ 17 h 73"/>
                <a:gd name="T32" fmla="*/ 35 w 57"/>
                <a:gd name="T33" fmla="*/ 1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73">
                  <a:moveTo>
                    <a:pt x="35" y="16"/>
                  </a:moveTo>
                  <a:cubicBezTo>
                    <a:pt x="30" y="16"/>
                    <a:pt x="26" y="18"/>
                    <a:pt x="24" y="21"/>
                  </a:cubicBezTo>
                  <a:cubicBezTo>
                    <a:pt x="21" y="25"/>
                    <a:pt x="20" y="30"/>
                    <a:pt x="20" y="37"/>
                  </a:cubicBezTo>
                  <a:cubicBezTo>
                    <a:pt x="20" y="50"/>
                    <a:pt x="25" y="57"/>
                    <a:pt x="36" y="57"/>
                  </a:cubicBezTo>
                  <a:cubicBezTo>
                    <a:pt x="39" y="57"/>
                    <a:pt x="42" y="57"/>
                    <a:pt x="45" y="56"/>
                  </a:cubicBezTo>
                  <a:cubicBezTo>
                    <a:pt x="48" y="55"/>
                    <a:pt x="51" y="54"/>
                    <a:pt x="54" y="53"/>
                  </a:cubicBezTo>
                  <a:cubicBezTo>
                    <a:pt x="54" y="69"/>
                    <a:pt x="54" y="69"/>
                    <a:pt x="54" y="69"/>
                  </a:cubicBezTo>
                  <a:cubicBezTo>
                    <a:pt x="48" y="72"/>
                    <a:pt x="41" y="73"/>
                    <a:pt x="34" y="73"/>
                  </a:cubicBezTo>
                  <a:cubicBezTo>
                    <a:pt x="23" y="73"/>
                    <a:pt x="15" y="70"/>
                    <a:pt x="9" y="64"/>
                  </a:cubicBezTo>
                  <a:cubicBezTo>
                    <a:pt x="3" y="57"/>
                    <a:pt x="0" y="48"/>
                    <a:pt x="0" y="37"/>
                  </a:cubicBezTo>
                  <a:cubicBezTo>
                    <a:pt x="0" y="29"/>
                    <a:pt x="2" y="23"/>
                    <a:pt x="5" y="17"/>
                  </a:cubicBezTo>
                  <a:cubicBezTo>
                    <a:pt x="7" y="12"/>
                    <a:pt x="11" y="8"/>
                    <a:pt x="16" y="5"/>
                  </a:cubicBezTo>
                  <a:cubicBezTo>
                    <a:pt x="22" y="2"/>
                    <a:pt x="28" y="0"/>
                    <a:pt x="35" y="0"/>
                  </a:cubicBezTo>
                  <a:cubicBezTo>
                    <a:pt x="42" y="0"/>
                    <a:pt x="50" y="2"/>
                    <a:pt x="57" y="5"/>
                  </a:cubicBezTo>
                  <a:cubicBezTo>
                    <a:pt x="51" y="20"/>
                    <a:pt x="51" y="20"/>
                    <a:pt x="51" y="20"/>
                  </a:cubicBezTo>
                  <a:cubicBezTo>
                    <a:pt x="48" y="19"/>
                    <a:pt x="46" y="18"/>
                    <a:pt x="43" y="17"/>
                  </a:cubicBezTo>
                  <a:cubicBezTo>
                    <a:pt x="40" y="16"/>
                    <a:pt x="38" y="16"/>
                    <a:pt x="35" y="16"/>
                  </a:cubicBezTo>
                  <a:close/>
                </a:path>
              </a:pathLst>
            </a:custGeom>
            <a:solidFill>
              <a:srgbClr val="7D4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Freeform 52"/>
            <p:cNvSpPr>
              <a:spLocks/>
            </p:cNvSpPr>
            <p:nvPr/>
          </p:nvSpPr>
          <p:spPr bwMode="auto">
            <a:xfrm>
              <a:off x="3754438" y="3924300"/>
              <a:ext cx="47625" cy="68263"/>
            </a:xfrm>
            <a:custGeom>
              <a:avLst/>
              <a:gdLst>
                <a:gd name="T0" fmla="*/ 50 w 50"/>
                <a:gd name="T1" fmla="*/ 50 h 73"/>
                <a:gd name="T2" fmla="*/ 47 w 50"/>
                <a:gd name="T3" fmla="*/ 62 h 73"/>
                <a:gd name="T4" fmla="*/ 37 w 50"/>
                <a:gd name="T5" fmla="*/ 70 h 73"/>
                <a:gd name="T6" fmla="*/ 22 w 50"/>
                <a:gd name="T7" fmla="*/ 73 h 73"/>
                <a:gd name="T8" fmla="*/ 10 w 50"/>
                <a:gd name="T9" fmla="*/ 72 h 73"/>
                <a:gd name="T10" fmla="*/ 0 w 50"/>
                <a:gd name="T11" fmla="*/ 68 h 73"/>
                <a:gd name="T12" fmla="*/ 0 w 50"/>
                <a:gd name="T13" fmla="*/ 51 h 73"/>
                <a:gd name="T14" fmla="*/ 12 w 50"/>
                <a:gd name="T15" fmla="*/ 56 h 73"/>
                <a:gd name="T16" fmla="*/ 22 w 50"/>
                <a:gd name="T17" fmla="*/ 57 h 73"/>
                <a:gd name="T18" fmla="*/ 29 w 50"/>
                <a:gd name="T19" fmla="*/ 56 h 73"/>
                <a:gd name="T20" fmla="*/ 31 w 50"/>
                <a:gd name="T21" fmla="*/ 52 h 73"/>
                <a:gd name="T22" fmla="*/ 30 w 50"/>
                <a:gd name="T23" fmla="*/ 50 h 73"/>
                <a:gd name="T24" fmla="*/ 27 w 50"/>
                <a:gd name="T25" fmla="*/ 47 h 73"/>
                <a:gd name="T26" fmla="*/ 18 w 50"/>
                <a:gd name="T27" fmla="*/ 43 h 73"/>
                <a:gd name="T28" fmla="*/ 8 w 50"/>
                <a:gd name="T29" fmla="*/ 37 h 73"/>
                <a:gd name="T30" fmla="*/ 2 w 50"/>
                <a:gd name="T31" fmla="*/ 30 h 73"/>
                <a:gd name="T32" fmla="*/ 1 w 50"/>
                <a:gd name="T33" fmla="*/ 21 h 73"/>
                <a:gd name="T34" fmla="*/ 8 w 50"/>
                <a:gd name="T35" fmla="*/ 6 h 73"/>
                <a:gd name="T36" fmla="*/ 27 w 50"/>
                <a:gd name="T37" fmla="*/ 0 h 73"/>
                <a:gd name="T38" fmla="*/ 50 w 50"/>
                <a:gd name="T39" fmla="*/ 5 h 73"/>
                <a:gd name="T40" fmla="*/ 44 w 50"/>
                <a:gd name="T41" fmla="*/ 20 h 73"/>
                <a:gd name="T42" fmla="*/ 27 w 50"/>
                <a:gd name="T43" fmla="*/ 15 h 73"/>
                <a:gd name="T44" fmla="*/ 21 w 50"/>
                <a:gd name="T45" fmla="*/ 17 h 73"/>
                <a:gd name="T46" fmla="*/ 20 w 50"/>
                <a:gd name="T47" fmla="*/ 20 h 73"/>
                <a:gd name="T48" fmla="*/ 22 w 50"/>
                <a:gd name="T49" fmla="*/ 24 h 73"/>
                <a:gd name="T50" fmla="*/ 34 w 50"/>
                <a:gd name="T51" fmla="*/ 30 h 73"/>
                <a:gd name="T52" fmla="*/ 46 w 50"/>
                <a:gd name="T53" fmla="*/ 39 h 73"/>
                <a:gd name="T54" fmla="*/ 50 w 50"/>
                <a:gd name="T55" fmla="*/ 5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 h="73">
                  <a:moveTo>
                    <a:pt x="50" y="50"/>
                  </a:moveTo>
                  <a:cubicBezTo>
                    <a:pt x="50" y="55"/>
                    <a:pt x="49" y="59"/>
                    <a:pt x="47" y="62"/>
                  </a:cubicBezTo>
                  <a:cubicBezTo>
                    <a:pt x="44" y="66"/>
                    <a:pt x="41" y="68"/>
                    <a:pt x="37" y="70"/>
                  </a:cubicBezTo>
                  <a:cubicBezTo>
                    <a:pt x="33" y="72"/>
                    <a:pt x="28" y="73"/>
                    <a:pt x="22" y="73"/>
                  </a:cubicBezTo>
                  <a:cubicBezTo>
                    <a:pt x="17" y="73"/>
                    <a:pt x="13" y="73"/>
                    <a:pt x="10" y="72"/>
                  </a:cubicBezTo>
                  <a:cubicBezTo>
                    <a:pt x="7" y="71"/>
                    <a:pt x="4" y="70"/>
                    <a:pt x="0" y="68"/>
                  </a:cubicBezTo>
                  <a:cubicBezTo>
                    <a:pt x="0" y="51"/>
                    <a:pt x="0" y="51"/>
                    <a:pt x="0" y="51"/>
                  </a:cubicBezTo>
                  <a:cubicBezTo>
                    <a:pt x="4" y="53"/>
                    <a:pt x="8" y="55"/>
                    <a:pt x="12" y="56"/>
                  </a:cubicBezTo>
                  <a:cubicBezTo>
                    <a:pt x="16" y="57"/>
                    <a:pt x="19" y="57"/>
                    <a:pt x="22" y="57"/>
                  </a:cubicBezTo>
                  <a:cubicBezTo>
                    <a:pt x="25" y="57"/>
                    <a:pt x="27" y="57"/>
                    <a:pt x="29" y="56"/>
                  </a:cubicBezTo>
                  <a:cubicBezTo>
                    <a:pt x="30" y="55"/>
                    <a:pt x="31" y="54"/>
                    <a:pt x="31" y="52"/>
                  </a:cubicBezTo>
                  <a:cubicBezTo>
                    <a:pt x="31" y="51"/>
                    <a:pt x="30" y="50"/>
                    <a:pt x="30" y="50"/>
                  </a:cubicBezTo>
                  <a:cubicBezTo>
                    <a:pt x="29" y="49"/>
                    <a:pt x="29" y="48"/>
                    <a:pt x="27" y="47"/>
                  </a:cubicBezTo>
                  <a:cubicBezTo>
                    <a:pt x="26" y="47"/>
                    <a:pt x="23" y="45"/>
                    <a:pt x="18" y="43"/>
                  </a:cubicBezTo>
                  <a:cubicBezTo>
                    <a:pt x="13" y="41"/>
                    <a:pt x="10" y="39"/>
                    <a:pt x="8" y="37"/>
                  </a:cubicBezTo>
                  <a:cubicBezTo>
                    <a:pt x="5" y="35"/>
                    <a:pt x="4" y="32"/>
                    <a:pt x="2" y="30"/>
                  </a:cubicBezTo>
                  <a:cubicBezTo>
                    <a:pt x="1" y="27"/>
                    <a:pt x="1" y="24"/>
                    <a:pt x="1" y="21"/>
                  </a:cubicBezTo>
                  <a:cubicBezTo>
                    <a:pt x="1" y="14"/>
                    <a:pt x="3" y="9"/>
                    <a:pt x="8" y="6"/>
                  </a:cubicBezTo>
                  <a:cubicBezTo>
                    <a:pt x="13" y="2"/>
                    <a:pt x="19" y="0"/>
                    <a:pt x="27" y="0"/>
                  </a:cubicBezTo>
                  <a:cubicBezTo>
                    <a:pt x="35" y="0"/>
                    <a:pt x="42" y="2"/>
                    <a:pt x="50" y="5"/>
                  </a:cubicBezTo>
                  <a:cubicBezTo>
                    <a:pt x="44" y="20"/>
                    <a:pt x="44" y="20"/>
                    <a:pt x="44" y="20"/>
                  </a:cubicBezTo>
                  <a:cubicBezTo>
                    <a:pt x="37" y="17"/>
                    <a:pt x="32" y="15"/>
                    <a:pt x="27" y="15"/>
                  </a:cubicBezTo>
                  <a:cubicBezTo>
                    <a:pt x="24" y="15"/>
                    <a:pt x="23" y="16"/>
                    <a:pt x="21" y="17"/>
                  </a:cubicBezTo>
                  <a:cubicBezTo>
                    <a:pt x="20" y="18"/>
                    <a:pt x="20" y="19"/>
                    <a:pt x="20" y="20"/>
                  </a:cubicBezTo>
                  <a:cubicBezTo>
                    <a:pt x="20" y="21"/>
                    <a:pt x="20" y="23"/>
                    <a:pt x="22" y="24"/>
                  </a:cubicBezTo>
                  <a:cubicBezTo>
                    <a:pt x="23" y="25"/>
                    <a:pt x="27" y="27"/>
                    <a:pt x="34" y="30"/>
                  </a:cubicBezTo>
                  <a:cubicBezTo>
                    <a:pt x="40" y="32"/>
                    <a:pt x="44" y="35"/>
                    <a:pt x="46" y="39"/>
                  </a:cubicBezTo>
                  <a:cubicBezTo>
                    <a:pt x="49" y="42"/>
                    <a:pt x="50" y="46"/>
                    <a:pt x="50" y="50"/>
                  </a:cubicBezTo>
                  <a:close/>
                </a:path>
              </a:pathLst>
            </a:custGeom>
            <a:solidFill>
              <a:srgbClr val="7D4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Freeform 53"/>
            <p:cNvSpPr>
              <a:spLocks/>
            </p:cNvSpPr>
            <p:nvPr/>
          </p:nvSpPr>
          <p:spPr bwMode="auto">
            <a:xfrm>
              <a:off x="3803650" y="3924300"/>
              <a:ext cx="65088" cy="68263"/>
            </a:xfrm>
            <a:custGeom>
              <a:avLst/>
              <a:gdLst>
                <a:gd name="T0" fmla="*/ 48 w 69"/>
                <a:gd name="T1" fmla="*/ 0 h 71"/>
                <a:gd name="T2" fmla="*/ 69 w 69"/>
                <a:gd name="T3" fmla="*/ 0 h 71"/>
                <a:gd name="T4" fmla="*/ 46 w 69"/>
                <a:gd name="T5" fmla="*/ 71 h 71"/>
                <a:gd name="T6" fmla="*/ 23 w 69"/>
                <a:gd name="T7" fmla="*/ 71 h 71"/>
                <a:gd name="T8" fmla="*/ 0 w 69"/>
                <a:gd name="T9" fmla="*/ 0 h 71"/>
                <a:gd name="T10" fmla="*/ 22 w 69"/>
                <a:gd name="T11" fmla="*/ 0 h 71"/>
                <a:gd name="T12" fmla="*/ 31 w 69"/>
                <a:gd name="T13" fmla="*/ 36 h 71"/>
                <a:gd name="T14" fmla="*/ 35 w 69"/>
                <a:gd name="T15" fmla="*/ 53 h 71"/>
                <a:gd name="T16" fmla="*/ 36 w 69"/>
                <a:gd name="T17" fmla="*/ 44 h 71"/>
                <a:gd name="T18" fmla="*/ 38 w 69"/>
                <a:gd name="T19" fmla="*/ 36 h 71"/>
                <a:gd name="T20" fmla="*/ 48 w 69"/>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71">
                  <a:moveTo>
                    <a:pt x="48" y="0"/>
                  </a:moveTo>
                  <a:cubicBezTo>
                    <a:pt x="69" y="0"/>
                    <a:pt x="69" y="0"/>
                    <a:pt x="69" y="0"/>
                  </a:cubicBezTo>
                  <a:cubicBezTo>
                    <a:pt x="46" y="71"/>
                    <a:pt x="46" y="71"/>
                    <a:pt x="46" y="71"/>
                  </a:cubicBezTo>
                  <a:cubicBezTo>
                    <a:pt x="23" y="71"/>
                    <a:pt x="23" y="71"/>
                    <a:pt x="23" y="71"/>
                  </a:cubicBezTo>
                  <a:cubicBezTo>
                    <a:pt x="0" y="0"/>
                    <a:pt x="0" y="0"/>
                    <a:pt x="0" y="0"/>
                  </a:cubicBezTo>
                  <a:cubicBezTo>
                    <a:pt x="22" y="0"/>
                    <a:pt x="22" y="0"/>
                    <a:pt x="22" y="0"/>
                  </a:cubicBezTo>
                  <a:cubicBezTo>
                    <a:pt x="31" y="36"/>
                    <a:pt x="31" y="36"/>
                    <a:pt x="31" y="36"/>
                  </a:cubicBezTo>
                  <a:cubicBezTo>
                    <a:pt x="33" y="44"/>
                    <a:pt x="35" y="50"/>
                    <a:pt x="35" y="53"/>
                  </a:cubicBezTo>
                  <a:cubicBezTo>
                    <a:pt x="35" y="50"/>
                    <a:pt x="35" y="48"/>
                    <a:pt x="36" y="44"/>
                  </a:cubicBezTo>
                  <a:cubicBezTo>
                    <a:pt x="37" y="41"/>
                    <a:pt x="37" y="38"/>
                    <a:pt x="38" y="36"/>
                  </a:cubicBezTo>
                  <a:lnTo>
                    <a:pt x="48" y="0"/>
                  </a:lnTo>
                  <a:close/>
                </a:path>
              </a:pathLst>
            </a:custGeom>
            <a:solidFill>
              <a:srgbClr val="7D4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96" name="グループ化 95"/>
          <p:cNvGrpSpPr/>
          <p:nvPr/>
        </p:nvGrpSpPr>
        <p:grpSpPr>
          <a:xfrm>
            <a:off x="641858" y="3870683"/>
            <a:ext cx="287338" cy="379413"/>
            <a:chOff x="1476375" y="3768725"/>
            <a:chExt cx="287338" cy="379413"/>
          </a:xfrm>
        </p:grpSpPr>
        <p:sp>
          <p:nvSpPr>
            <p:cNvPr id="97" name="Freeform 34"/>
            <p:cNvSpPr>
              <a:spLocks noEditPoints="1"/>
            </p:cNvSpPr>
            <p:nvPr/>
          </p:nvSpPr>
          <p:spPr bwMode="auto">
            <a:xfrm>
              <a:off x="1476375"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0 w 181"/>
                <a:gd name="T15" fmla="*/ 0 h 239"/>
                <a:gd name="T16" fmla="*/ 140 w 181"/>
                <a:gd name="T17" fmla="*/ 41 h 239"/>
                <a:gd name="T18" fmla="*/ 181 w 181"/>
                <a:gd name="T19" fmla="*/ 41 h 239"/>
                <a:gd name="T20" fmla="*/ 140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0" y="0"/>
                  </a:moveTo>
                  <a:lnTo>
                    <a:pt x="140" y="41"/>
                  </a:lnTo>
                  <a:lnTo>
                    <a:pt x="181" y="41"/>
                  </a:lnTo>
                  <a:lnTo>
                    <a:pt x="140" y="0"/>
                  </a:lnTo>
                  <a:close/>
                </a:path>
              </a:pathLst>
            </a:custGeom>
            <a:solidFill>
              <a:srgbClr val="008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8" name="Freeform 35"/>
            <p:cNvSpPr>
              <a:spLocks/>
            </p:cNvSpPr>
            <p:nvPr/>
          </p:nvSpPr>
          <p:spPr bwMode="auto">
            <a:xfrm>
              <a:off x="1506538"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9" name="Freeform 36"/>
            <p:cNvSpPr>
              <a:spLocks/>
            </p:cNvSpPr>
            <p:nvPr/>
          </p:nvSpPr>
          <p:spPr bwMode="auto">
            <a:xfrm>
              <a:off x="1533525" y="3924300"/>
              <a:ext cx="66675" cy="68263"/>
            </a:xfrm>
            <a:custGeom>
              <a:avLst/>
              <a:gdLst>
                <a:gd name="T0" fmla="*/ 42 w 42"/>
                <a:gd name="T1" fmla="*/ 43 h 43"/>
                <a:gd name="T2" fmla="*/ 29 w 42"/>
                <a:gd name="T3" fmla="*/ 43 h 43"/>
                <a:gd name="T4" fmla="*/ 21 w 42"/>
                <a:gd name="T5" fmla="*/ 30 h 43"/>
                <a:gd name="T6" fmla="*/ 12 w 42"/>
                <a:gd name="T7" fmla="*/ 43 h 43"/>
                <a:gd name="T8" fmla="*/ 0 w 42"/>
                <a:gd name="T9" fmla="*/ 43 h 43"/>
                <a:gd name="T10" fmla="*/ 14 w 42"/>
                <a:gd name="T11" fmla="*/ 21 h 43"/>
                <a:gd name="T12" fmla="*/ 0 w 42"/>
                <a:gd name="T13" fmla="*/ 0 h 43"/>
                <a:gd name="T14" fmla="*/ 13 w 42"/>
                <a:gd name="T15" fmla="*/ 0 h 43"/>
                <a:gd name="T16" fmla="*/ 21 w 42"/>
                <a:gd name="T17" fmla="*/ 13 h 43"/>
                <a:gd name="T18" fmla="*/ 28 w 42"/>
                <a:gd name="T19" fmla="*/ 0 h 43"/>
                <a:gd name="T20" fmla="*/ 41 w 42"/>
                <a:gd name="T21" fmla="*/ 0 h 43"/>
                <a:gd name="T22" fmla="*/ 28 w 42"/>
                <a:gd name="T23" fmla="*/ 22 h 43"/>
                <a:gd name="T24" fmla="*/ 42 w 42"/>
                <a:gd name="T2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43">
                  <a:moveTo>
                    <a:pt x="42" y="43"/>
                  </a:moveTo>
                  <a:lnTo>
                    <a:pt x="29" y="43"/>
                  </a:lnTo>
                  <a:lnTo>
                    <a:pt x="21" y="30"/>
                  </a:lnTo>
                  <a:lnTo>
                    <a:pt x="12" y="43"/>
                  </a:lnTo>
                  <a:lnTo>
                    <a:pt x="0" y="43"/>
                  </a:lnTo>
                  <a:lnTo>
                    <a:pt x="14" y="21"/>
                  </a:lnTo>
                  <a:lnTo>
                    <a:pt x="0" y="0"/>
                  </a:lnTo>
                  <a:lnTo>
                    <a:pt x="13" y="0"/>
                  </a:lnTo>
                  <a:lnTo>
                    <a:pt x="21" y="13"/>
                  </a:lnTo>
                  <a:lnTo>
                    <a:pt x="28" y="0"/>
                  </a:lnTo>
                  <a:lnTo>
                    <a:pt x="41" y="0"/>
                  </a:lnTo>
                  <a:lnTo>
                    <a:pt x="28" y="22"/>
                  </a:lnTo>
                  <a:lnTo>
                    <a:pt x="42" y="43"/>
                  </a:lnTo>
                  <a:close/>
                </a:path>
              </a:pathLst>
            </a:custGeom>
            <a:solidFill>
              <a:srgbClr val="008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0" name="Freeform 37"/>
            <p:cNvSpPr>
              <a:spLocks/>
            </p:cNvSpPr>
            <p:nvPr/>
          </p:nvSpPr>
          <p:spPr bwMode="auto">
            <a:xfrm>
              <a:off x="1606550" y="3924300"/>
              <a:ext cx="44450" cy="68263"/>
            </a:xfrm>
            <a:custGeom>
              <a:avLst/>
              <a:gdLst>
                <a:gd name="T0" fmla="*/ 0 w 28"/>
                <a:gd name="T1" fmla="*/ 43 h 43"/>
                <a:gd name="T2" fmla="*/ 0 w 28"/>
                <a:gd name="T3" fmla="*/ 0 h 43"/>
                <a:gd name="T4" fmla="*/ 11 w 28"/>
                <a:gd name="T5" fmla="*/ 0 h 43"/>
                <a:gd name="T6" fmla="*/ 11 w 28"/>
                <a:gd name="T7" fmla="*/ 33 h 43"/>
                <a:gd name="T8" fmla="*/ 28 w 28"/>
                <a:gd name="T9" fmla="*/ 33 h 43"/>
                <a:gd name="T10" fmla="*/ 28 w 28"/>
                <a:gd name="T11" fmla="*/ 43 h 43"/>
                <a:gd name="T12" fmla="*/ 0 w 28"/>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28" h="43">
                  <a:moveTo>
                    <a:pt x="0" y="43"/>
                  </a:moveTo>
                  <a:lnTo>
                    <a:pt x="0" y="0"/>
                  </a:lnTo>
                  <a:lnTo>
                    <a:pt x="11" y="0"/>
                  </a:lnTo>
                  <a:lnTo>
                    <a:pt x="11" y="33"/>
                  </a:lnTo>
                  <a:lnTo>
                    <a:pt x="28" y="33"/>
                  </a:lnTo>
                  <a:lnTo>
                    <a:pt x="28" y="43"/>
                  </a:lnTo>
                  <a:lnTo>
                    <a:pt x="0" y="43"/>
                  </a:lnTo>
                  <a:close/>
                </a:path>
              </a:pathLst>
            </a:custGeom>
            <a:solidFill>
              <a:srgbClr val="008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1" name="Freeform 38"/>
            <p:cNvSpPr>
              <a:spLocks/>
            </p:cNvSpPr>
            <p:nvPr/>
          </p:nvSpPr>
          <p:spPr bwMode="auto">
            <a:xfrm>
              <a:off x="1657350" y="3924300"/>
              <a:ext cx="46038" cy="68263"/>
            </a:xfrm>
            <a:custGeom>
              <a:avLst/>
              <a:gdLst>
                <a:gd name="T0" fmla="*/ 49 w 49"/>
                <a:gd name="T1" fmla="*/ 50 h 73"/>
                <a:gd name="T2" fmla="*/ 46 w 49"/>
                <a:gd name="T3" fmla="*/ 62 h 73"/>
                <a:gd name="T4" fmla="*/ 36 w 49"/>
                <a:gd name="T5" fmla="*/ 70 h 73"/>
                <a:gd name="T6" fmla="*/ 21 w 49"/>
                <a:gd name="T7" fmla="*/ 73 h 73"/>
                <a:gd name="T8" fmla="*/ 10 w 49"/>
                <a:gd name="T9" fmla="*/ 72 h 73"/>
                <a:gd name="T10" fmla="*/ 0 w 49"/>
                <a:gd name="T11" fmla="*/ 68 h 73"/>
                <a:gd name="T12" fmla="*/ 0 w 49"/>
                <a:gd name="T13" fmla="*/ 51 h 73"/>
                <a:gd name="T14" fmla="*/ 11 w 49"/>
                <a:gd name="T15" fmla="*/ 56 h 73"/>
                <a:gd name="T16" fmla="*/ 22 w 49"/>
                <a:gd name="T17" fmla="*/ 57 h 73"/>
                <a:gd name="T18" fmla="*/ 28 w 49"/>
                <a:gd name="T19" fmla="*/ 56 h 73"/>
                <a:gd name="T20" fmla="*/ 30 w 49"/>
                <a:gd name="T21" fmla="*/ 52 h 73"/>
                <a:gd name="T22" fmla="*/ 29 w 49"/>
                <a:gd name="T23" fmla="*/ 50 h 73"/>
                <a:gd name="T24" fmla="*/ 27 w 49"/>
                <a:gd name="T25" fmla="*/ 47 h 73"/>
                <a:gd name="T26" fmla="*/ 17 w 49"/>
                <a:gd name="T27" fmla="*/ 43 h 73"/>
                <a:gd name="T28" fmla="*/ 7 w 49"/>
                <a:gd name="T29" fmla="*/ 37 h 73"/>
                <a:gd name="T30" fmla="*/ 2 w 49"/>
                <a:gd name="T31" fmla="*/ 30 h 73"/>
                <a:gd name="T32" fmla="*/ 0 w 49"/>
                <a:gd name="T33" fmla="*/ 21 h 73"/>
                <a:gd name="T34" fmla="*/ 7 w 49"/>
                <a:gd name="T35" fmla="*/ 6 h 73"/>
                <a:gd name="T36" fmla="*/ 27 w 49"/>
                <a:gd name="T37" fmla="*/ 0 h 73"/>
                <a:gd name="T38" fmla="*/ 49 w 49"/>
                <a:gd name="T39" fmla="*/ 5 h 73"/>
                <a:gd name="T40" fmla="*/ 43 w 49"/>
                <a:gd name="T41" fmla="*/ 20 h 73"/>
                <a:gd name="T42" fmla="*/ 26 w 49"/>
                <a:gd name="T43" fmla="*/ 15 h 73"/>
                <a:gd name="T44" fmla="*/ 21 w 49"/>
                <a:gd name="T45" fmla="*/ 17 h 73"/>
                <a:gd name="T46" fmla="*/ 19 w 49"/>
                <a:gd name="T47" fmla="*/ 20 h 73"/>
                <a:gd name="T48" fmla="*/ 21 w 49"/>
                <a:gd name="T49" fmla="*/ 24 h 73"/>
                <a:gd name="T50" fmla="*/ 33 w 49"/>
                <a:gd name="T51" fmla="*/ 30 h 73"/>
                <a:gd name="T52" fmla="*/ 46 w 49"/>
                <a:gd name="T53" fmla="*/ 39 h 73"/>
                <a:gd name="T54" fmla="*/ 49 w 49"/>
                <a:gd name="T55" fmla="*/ 5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73">
                  <a:moveTo>
                    <a:pt x="49" y="50"/>
                  </a:moveTo>
                  <a:cubicBezTo>
                    <a:pt x="49" y="55"/>
                    <a:pt x="48" y="59"/>
                    <a:pt x="46" y="62"/>
                  </a:cubicBezTo>
                  <a:cubicBezTo>
                    <a:pt x="44" y="66"/>
                    <a:pt x="40" y="68"/>
                    <a:pt x="36" y="70"/>
                  </a:cubicBezTo>
                  <a:cubicBezTo>
                    <a:pt x="32" y="72"/>
                    <a:pt x="27" y="73"/>
                    <a:pt x="21" y="73"/>
                  </a:cubicBezTo>
                  <a:cubicBezTo>
                    <a:pt x="17" y="73"/>
                    <a:pt x="13" y="73"/>
                    <a:pt x="10" y="72"/>
                  </a:cubicBezTo>
                  <a:cubicBezTo>
                    <a:pt x="6" y="71"/>
                    <a:pt x="3" y="70"/>
                    <a:pt x="0" y="68"/>
                  </a:cubicBezTo>
                  <a:cubicBezTo>
                    <a:pt x="0" y="51"/>
                    <a:pt x="0" y="51"/>
                    <a:pt x="0" y="51"/>
                  </a:cubicBezTo>
                  <a:cubicBezTo>
                    <a:pt x="3" y="53"/>
                    <a:pt x="7" y="55"/>
                    <a:pt x="11" y="56"/>
                  </a:cubicBezTo>
                  <a:cubicBezTo>
                    <a:pt x="15" y="57"/>
                    <a:pt x="19" y="57"/>
                    <a:pt x="22" y="57"/>
                  </a:cubicBezTo>
                  <a:cubicBezTo>
                    <a:pt x="25" y="57"/>
                    <a:pt x="27" y="57"/>
                    <a:pt x="28" y="56"/>
                  </a:cubicBezTo>
                  <a:cubicBezTo>
                    <a:pt x="29" y="55"/>
                    <a:pt x="30" y="54"/>
                    <a:pt x="30" y="52"/>
                  </a:cubicBezTo>
                  <a:cubicBezTo>
                    <a:pt x="30" y="51"/>
                    <a:pt x="30" y="50"/>
                    <a:pt x="29" y="50"/>
                  </a:cubicBezTo>
                  <a:cubicBezTo>
                    <a:pt x="29" y="49"/>
                    <a:pt x="28" y="48"/>
                    <a:pt x="27" y="47"/>
                  </a:cubicBezTo>
                  <a:cubicBezTo>
                    <a:pt x="26" y="47"/>
                    <a:pt x="22" y="45"/>
                    <a:pt x="17" y="43"/>
                  </a:cubicBezTo>
                  <a:cubicBezTo>
                    <a:pt x="13" y="41"/>
                    <a:pt x="9" y="39"/>
                    <a:pt x="7" y="37"/>
                  </a:cubicBezTo>
                  <a:cubicBezTo>
                    <a:pt x="5" y="35"/>
                    <a:pt x="3" y="32"/>
                    <a:pt x="2" y="30"/>
                  </a:cubicBezTo>
                  <a:cubicBezTo>
                    <a:pt x="1" y="27"/>
                    <a:pt x="0" y="24"/>
                    <a:pt x="0" y="21"/>
                  </a:cubicBezTo>
                  <a:cubicBezTo>
                    <a:pt x="0" y="14"/>
                    <a:pt x="2" y="9"/>
                    <a:pt x="7" y="6"/>
                  </a:cubicBezTo>
                  <a:cubicBezTo>
                    <a:pt x="12" y="2"/>
                    <a:pt x="18" y="0"/>
                    <a:pt x="27" y="0"/>
                  </a:cubicBezTo>
                  <a:cubicBezTo>
                    <a:pt x="34" y="0"/>
                    <a:pt x="42" y="2"/>
                    <a:pt x="49" y="5"/>
                  </a:cubicBezTo>
                  <a:cubicBezTo>
                    <a:pt x="43" y="20"/>
                    <a:pt x="43" y="20"/>
                    <a:pt x="43" y="20"/>
                  </a:cubicBezTo>
                  <a:cubicBezTo>
                    <a:pt x="37" y="17"/>
                    <a:pt x="31" y="15"/>
                    <a:pt x="26" y="15"/>
                  </a:cubicBezTo>
                  <a:cubicBezTo>
                    <a:pt x="24" y="15"/>
                    <a:pt x="22" y="16"/>
                    <a:pt x="21" y="17"/>
                  </a:cubicBezTo>
                  <a:cubicBezTo>
                    <a:pt x="20" y="18"/>
                    <a:pt x="19" y="19"/>
                    <a:pt x="19" y="20"/>
                  </a:cubicBezTo>
                  <a:cubicBezTo>
                    <a:pt x="19" y="21"/>
                    <a:pt x="20" y="23"/>
                    <a:pt x="21" y="24"/>
                  </a:cubicBezTo>
                  <a:cubicBezTo>
                    <a:pt x="23" y="25"/>
                    <a:pt x="27" y="27"/>
                    <a:pt x="33" y="30"/>
                  </a:cubicBezTo>
                  <a:cubicBezTo>
                    <a:pt x="39" y="32"/>
                    <a:pt x="43" y="35"/>
                    <a:pt x="46" y="39"/>
                  </a:cubicBezTo>
                  <a:cubicBezTo>
                    <a:pt x="48" y="42"/>
                    <a:pt x="49" y="46"/>
                    <a:pt x="49" y="50"/>
                  </a:cubicBezTo>
                  <a:close/>
                </a:path>
              </a:pathLst>
            </a:custGeom>
            <a:solidFill>
              <a:srgbClr val="008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02" name="グループ化 101"/>
          <p:cNvGrpSpPr/>
          <p:nvPr/>
        </p:nvGrpSpPr>
        <p:grpSpPr>
          <a:xfrm>
            <a:off x="7061938" y="4393694"/>
            <a:ext cx="287338" cy="379413"/>
            <a:chOff x="1476375" y="3768725"/>
            <a:chExt cx="287338" cy="379413"/>
          </a:xfrm>
        </p:grpSpPr>
        <p:sp>
          <p:nvSpPr>
            <p:cNvPr id="103" name="Freeform 34"/>
            <p:cNvSpPr>
              <a:spLocks noEditPoints="1"/>
            </p:cNvSpPr>
            <p:nvPr/>
          </p:nvSpPr>
          <p:spPr bwMode="auto">
            <a:xfrm>
              <a:off x="1476375"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0 w 181"/>
                <a:gd name="T15" fmla="*/ 0 h 239"/>
                <a:gd name="T16" fmla="*/ 140 w 181"/>
                <a:gd name="T17" fmla="*/ 41 h 239"/>
                <a:gd name="T18" fmla="*/ 181 w 181"/>
                <a:gd name="T19" fmla="*/ 41 h 239"/>
                <a:gd name="T20" fmla="*/ 140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0" y="0"/>
                  </a:moveTo>
                  <a:lnTo>
                    <a:pt x="140" y="41"/>
                  </a:lnTo>
                  <a:lnTo>
                    <a:pt x="181" y="41"/>
                  </a:lnTo>
                  <a:lnTo>
                    <a:pt x="140" y="0"/>
                  </a:lnTo>
                  <a:close/>
                </a:path>
              </a:pathLst>
            </a:custGeom>
            <a:solidFill>
              <a:srgbClr val="008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4" name="Freeform 35"/>
            <p:cNvSpPr>
              <a:spLocks/>
            </p:cNvSpPr>
            <p:nvPr/>
          </p:nvSpPr>
          <p:spPr bwMode="auto">
            <a:xfrm>
              <a:off x="1506538"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5" name="Freeform 36"/>
            <p:cNvSpPr>
              <a:spLocks/>
            </p:cNvSpPr>
            <p:nvPr/>
          </p:nvSpPr>
          <p:spPr bwMode="auto">
            <a:xfrm>
              <a:off x="1533525" y="3924300"/>
              <a:ext cx="66675" cy="68263"/>
            </a:xfrm>
            <a:custGeom>
              <a:avLst/>
              <a:gdLst>
                <a:gd name="T0" fmla="*/ 42 w 42"/>
                <a:gd name="T1" fmla="*/ 43 h 43"/>
                <a:gd name="T2" fmla="*/ 29 w 42"/>
                <a:gd name="T3" fmla="*/ 43 h 43"/>
                <a:gd name="T4" fmla="*/ 21 w 42"/>
                <a:gd name="T5" fmla="*/ 30 h 43"/>
                <a:gd name="T6" fmla="*/ 12 w 42"/>
                <a:gd name="T7" fmla="*/ 43 h 43"/>
                <a:gd name="T8" fmla="*/ 0 w 42"/>
                <a:gd name="T9" fmla="*/ 43 h 43"/>
                <a:gd name="T10" fmla="*/ 14 w 42"/>
                <a:gd name="T11" fmla="*/ 21 h 43"/>
                <a:gd name="T12" fmla="*/ 0 w 42"/>
                <a:gd name="T13" fmla="*/ 0 h 43"/>
                <a:gd name="T14" fmla="*/ 13 w 42"/>
                <a:gd name="T15" fmla="*/ 0 h 43"/>
                <a:gd name="T16" fmla="*/ 21 w 42"/>
                <a:gd name="T17" fmla="*/ 13 h 43"/>
                <a:gd name="T18" fmla="*/ 28 w 42"/>
                <a:gd name="T19" fmla="*/ 0 h 43"/>
                <a:gd name="T20" fmla="*/ 41 w 42"/>
                <a:gd name="T21" fmla="*/ 0 h 43"/>
                <a:gd name="T22" fmla="*/ 28 w 42"/>
                <a:gd name="T23" fmla="*/ 22 h 43"/>
                <a:gd name="T24" fmla="*/ 42 w 42"/>
                <a:gd name="T2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43">
                  <a:moveTo>
                    <a:pt x="42" y="43"/>
                  </a:moveTo>
                  <a:lnTo>
                    <a:pt x="29" y="43"/>
                  </a:lnTo>
                  <a:lnTo>
                    <a:pt x="21" y="30"/>
                  </a:lnTo>
                  <a:lnTo>
                    <a:pt x="12" y="43"/>
                  </a:lnTo>
                  <a:lnTo>
                    <a:pt x="0" y="43"/>
                  </a:lnTo>
                  <a:lnTo>
                    <a:pt x="14" y="21"/>
                  </a:lnTo>
                  <a:lnTo>
                    <a:pt x="0" y="0"/>
                  </a:lnTo>
                  <a:lnTo>
                    <a:pt x="13" y="0"/>
                  </a:lnTo>
                  <a:lnTo>
                    <a:pt x="21" y="13"/>
                  </a:lnTo>
                  <a:lnTo>
                    <a:pt x="28" y="0"/>
                  </a:lnTo>
                  <a:lnTo>
                    <a:pt x="41" y="0"/>
                  </a:lnTo>
                  <a:lnTo>
                    <a:pt x="28" y="22"/>
                  </a:lnTo>
                  <a:lnTo>
                    <a:pt x="42" y="43"/>
                  </a:lnTo>
                  <a:close/>
                </a:path>
              </a:pathLst>
            </a:custGeom>
            <a:solidFill>
              <a:srgbClr val="008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6" name="Freeform 37"/>
            <p:cNvSpPr>
              <a:spLocks/>
            </p:cNvSpPr>
            <p:nvPr/>
          </p:nvSpPr>
          <p:spPr bwMode="auto">
            <a:xfrm>
              <a:off x="1606550" y="3924300"/>
              <a:ext cx="44450" cy="68263"/>
            </a:xfrm>
            <a:custGeom>
              <a:avLst/>
              <a:gdLst>
                <a:gd name="T0" fmla="*/ 0 w 28"/>
                <a:gd name="T1" fmla="*/ 43 h 43"/>
                <a:gd name="T2" fmla="*/ 0 w 28"/>
                <a:gd name="T3" fmla="*/ 0 h 43"/>
                <a:gd name="T4" fmla="*/ 11 w 28"/>
                <a:gd name="T5" fmla="*/ 0 h 43"/>
                <a:gd name="T6" fmla="*/ 11 w 28"/>
                <a:gd name="T7" fmla="*/ 33 h 43"/>
                <a:gd name="T8" fmla="*/ 28 w 28"/>
                <a:gd name="T9" fmla="*/ 33 h 43"/>
                <a:gd name="T10" fmla="*/ 28 w 28"/>
                <a:gd name="T11" fmla="*/ 43 h 43"/>
                <a:gd name="T12" fmla="*/ 0 w 28"/>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28" h="43">
                  <a:moveTo>
                    <a:pt x="0" y="43"/>
                  </a:moveTo>
                  <a:lnTo>
                    <a:pt x="0" y="0"/>
                  </a:lnTo>
                  <a:lnTo>
                    <a:pt x="11" y="0"/>
                  </a:lnTo>
                  <a:lnTo>
                    <a:pt x="11" y="33"/>
                  </a:lnTo>
                  <a:lnTo>
                    <a:pt x="28" y="33"/>
                  </a:lnTo>
                  <a:lnTo>
                    <a:pt x="28" y="43"/>
                  </a:lnTo>
                  <a:lnTo>
                    <a:pt x="0" y="43"/>
                  </a:lnTo>
                  <a:close/>
                </a:path>
              </a:pathLst>
            </a:custGeom>
            <a:solidFill>
              <a:srgbClr val="008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7" name="Freeform 38"/>
            <p:cNvSpPr>
              <a:spLocks/>
            </p:cNvSpPr>
            <p:nvPr/>
          </p:nvSpPr>
          <p:spPr bwMode="auto">
            <a:xfrm>
              <a:off x="1657350" y="3924300"/>
              <a:ext cx="46038" cy="68263"/>
            </a:xfrm>
            <a:custGeom>
              <a:avLst/>
              <a:gdLst>
                <a:gd name="T0" fmla="*/ 49 w 49"/>
                <a:gd name="T1" fmla="*/ 50 h 73"/>
                <a:gd name="T2" fmla="*/ 46 w 49"/>
                <a:gd name="T3" fmla="*/ 62 h 73"/>
                <a:gd name="T4" fmla="*/ 36 w 49"/>
                <a:gd name="T5" fmla="*/ 70 h 73"/>
                <a:gd name="T6" fmla="*/ 21 w 49"/>
                <a:gd name="T7" fmla="*/ 73 h 73"/>
                <a:gd name="T8" fmla="*/ 10 w 49"/>
                <a:gd name="T9" fmla="*/ 72 h 73"/>
                <a:gd name="T10" fmla="*/ 0 w 49"/>
                <a:gd name="T11" fmla="*/ 68 h 73"/>
                <a:gd name="T12" fmla="*/ 0 w 49"/>
                <a:gd name="T13" fmla="*/ 51 h 73"/>
                <a:gd name="T14" fmla="*/ 11 w 49"/>
                <a:gd name="T15" fmla="*/ 56 h 73"/>
                <a:gd name="T16" fmla="*/ 22 w 49"/>
                <a:gd name="T17" fmla="*/ 57 h 73"/>
                <a:gd name="T18" fmla="*/ 28 w 49"/>
                <a:gd name="T19" fmla="*/ 56 h 73"/>
                <a:gd name="T20" fmla="*/ 30 w 49"/>
                <a:gd name="T21" fmla="*/ 52 h 73"/>
                <a:gd name="T22" fmla="*/ 29 w 49"/>
                <a:gd name="T23" fmla="*/ 50 h 73"/>
                <a:gd name="T24" fmla="*/ 27 w 49"/>
                <a:gd name="T25" fmla="*/ 47 h 73"/>
                <a:gd name="T26" fmla="*/ 17 w 49"/>
                <a:gd name="T27" fmla="*/ 43 h 73"/>
                <a:gd name="T28" fmla="*/ 7 w 49"/>
                <a:gd name="T29" fmla="*/ 37 h 73"/>
                <a:gd name="T30" fmla="*/ 2 w 49"/>
                <a:gd name="T31" fmla="*/ 30 h 73"/>
                <a:gd name="T32" fmla="*/ 0 w 49"/>
                <a:gd name="T33" fmla="*/ 21 h 73"/>
                <a:gd name="T34" fmla="*/ 7 w 49"/>
                <a:gd name="T35" fmla="*/ 6 h 73"/>
                <a:gd name="T36" fmla="*/ 27 w 49"/>
                <a:gd name="T37" fmla="*/ 0 h 73"/>
                <a:gd name="T38" fmla="*/ 49 w 49"/>
                <a:gd name="T39" fmla="*/ 5 h 73"/>
                <a:gd name="T40" fmla="*/ 43 w 49"/>
                <a:gd name="T41" fmla="*/ 20 h 73"/>
                <a:gd name="T42" fmla="*/ 26 w 49"/>
                <a:gd name="T43" fmla="*/ 15 h 73"/>
                <a:gd name="T44" fmla="*/ 21 w 49"/>
                <a:gd name="T45" fmla="*/ 17 h 73"/>
                <a:gd name="T46" fmla="*/ 19 w 49"/>
                <a:gd name="T47" fmla="*/ 20 h 73"/>
                <a:gd name="T48" fmla="*/ 21 w 49"/>
                <a:gd name="T49" fmla="*/ 24 h 73"/>
                <a:gd name="T50" fmla="*/ 33 w 49"/>
                <a:gd name="T51" fmla="*/ 30 h 73"/>
                <a:gd name="T52" fmla="*/ 46 w 49"/>
                <a:gd name="T53" fmla="*/ 39 h 73"/>
                <a:gd name="T54" fmla="*/ 49 w 49"/>
                <a:gd name="T55" fmla="*/ 5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73">
                  <a:moveTo>
                    <a:pt x="49" y="50"/>
                  </a:moveTo>
                  <a:cubicBezTo>
                    <a:pt x="49" y="55"/>
                    <a:pt x="48" y="59"/>
                    <a:pt x="46" y="62"/>
                  </a:cubicBezTo>
                  <a:cubicBezTo>
                    <a:pt x="44" y="66"/>
                    <a:pt x="40" y="68"/>
                    <a:pt x="36" y="70"/>
                  </a:cubicBezTo>
                  <a:cubicBezTo>
                    <a:pt x="32" y="72"/>
                    <a:pt x="27" y="73"/>
                    <a:pt x="21" y="73"/>
                  </a:cubicBezTo>
                  <a:cubicBezTo>
                    <a:pt x="17" y="73"/>
                    <a:pt x="13" y="73"/>
                    <a:pt x="10" y="72"/>
                  </a:cubicBezTo>
                  <a:cubicBezTo>
                    <a:pt x="6" y="71"/>
                    <a:pt x="3" y="70"/>
                    <a:pt x="0" y="68"/>
                  </a:cubicBezTo>
                  <a:cubicBezTo>
                    <a:pt x="0" y="51"/>
                    <a:pt x="0" y="51"/>
                    <a:pt x="0" y="51"/>
                  </a:cubicBezTo>
                  <a:cubicBezTo>
                    <a:pt x="3" y="53"/>
                    <a:pt x="7" y="55"/>
                    <a:pt x="11" y="56"/>
                  </a:cubicBezTo>
                  <a:cubicBezTo>
                    <a:pt x="15" y="57"/>
                    <a:pt x="19" y="57"/>
                    <a:pt x="22" y="57"/>
                  </a:cubicBezTo>
                  <a:cubicBezTo>
                    <a:pt x="25" y="57"/>
                    <a:pt x="27" y="57"/>
                    <a:pt x="28" y="56"/>
                  </a:cubicBezTo>
                  <a:cubicBezTo>
                    <a:pt x="29" y="55"/>
                    <a:pt x="30" y="54"/>
                    <a:pt x="30" y="52"/>
                  </a:cubicBezTo>
                  <a:cubicBezTo>
                    <a:pt x="30" y="51"/>
                    <a:pt x="30" y="50"/>
                    <a:pt x="29" y="50"/>
                  </a:cubicBezTo>
                  <a:cubicBezTo>
                    <a:pt x="29" y="49"/>
                    <a:pt x="28" y="48"/>
                    <a:pt x="27" y="47"/>
                  </a:cubicBezTo>
                  <a:cubicBezTo>
                    <a:pt x="26" y="47"/>
                    <a:pt x="22" y="45"/>
                    <a:pt x="17" y="43"/>
                  </a:cubicBezTo>
                  <a:cubicBezTo>
                    <a:pt x="13" y="41"/>
                    <a:pt x="9" y="39"/>
                    <a:pt x="7" y="37"/>
                  </a:cubicBezTo>
                  <a:cubicBezTo>
                    <a:pt x="5" y="35"/>
                    <a:pt x="3" y="32"/>
                    <a:pt x="2" y="30"/>
                  </a:cubicBezTo>
                  <a:cubicBezTo>
                    <a:pt x="1" y="27"/>
                    <a:pt x="0" y="24"/>
                    <a:pt x="0" y="21"/>
                  </a:cubicBezTo>
                  <a:cubicBezTo>
                    <a:pt x="0" y="14"/>
                    <a:pt x="2" y="9"/>
                    <a:pt x="7" y="6"/>
                  </a:cubicBezTo>
                  <a:cubicBezTo>
                    <a:pt x="12" y="2"/>
                    <a:pt x="18" y="0"/>
                    <a:pt x="27" y="0"/>
                  </a:cubicBezTo>
                  <a:cubicBezTo>
                    <a:pt x="34" y="0"/>
                    <a:pt x="42" y="2"/>
                    <a:pt x="49" y="5"/>
                  </a:cubicBezTo>
                  <a:cubicBezTo>
                    <a:pt x="43" y="20"/>
                    <a:pt x="43" y="20"/>
                    <a:pt x="43" y="20"/>
                  </a:cubicBezTo>
                  <a:cubicBezTo>
                    <a:pt x="37" y="17"/>
                    <a:pt x="31" y="15"/>
                    <a:pt x="26" y="15"/>
                  </a:cubicBezTo>
                  <a:cubicBezTo>
                    <a:pt x="24" y="15"/>
                    <a:pt x="22" y="16"/>
                    <a:pt x="21" y="17"/>
                  </a:cubicBezTo>
                  <a:cubicBezTo>
                    <a:pt x="20" y="18"/>
                    <a:pt x="19" y="19"/>
                    <a:pt x="19" y="20"/>
                  </a:cubicBezTo>
                  <a:cubicBezTo>
                    <a:pt x="19" y="21"/>
                    <a:pt x="20" y="23"/>
                    <a:pt x="21" y="24"/>
                  </a:cubicBezTo>
                  <a:cubicBezTo>
                    <a:pt x="23" y="25"/>
                    <a:pt x="27" y="27"/>
                    <a:pt x="33" y="30"/>
                  </a:cubicBezTo>
                  <a:cubicBezTo>
                    <a:pt x="39" y="32"/>
                    <a:pt x="43" y="35"/>
                    <a:pt x="46" y="39"/>
                  </a:cubicBezTo>
                  <a:cubicBezTo>
                    <a:pt x="48" y="42"/>
                    <a:pt x="49" y="46"/>
                    <a:pt x="49" y="50"/>
                  </a:cubicBezTo>
                  <a:close/>
                </a:path>
              </a:pathLst>
            </a:custGeom>
            <a:solidFill>
              <a:srgbClr val="008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08" name="Freeform 15"/>
          <p:cNvSpPr>
            <a:spLocks noEditPoints="1"/>
          </p:cNvSpPr>
          <p:nvPr/>
        </p:nvSpPr>
        <p:spPr bwMode="auto">
          <a:xfrm>
            <a:off x="7920460" y="3369872"/>
            <a:ext cx="792000" cy="540000"/>
          </a:xfrm>
          <a:custGeom>
            <a:avLst/>
            <a:gdLst>
              <a:gd name="T0" fmla="*/ 567 w 567"/>
              <a:gd name="T1" fmla="*/ 253 h 359"/>
              <a:gd name="T2" fmla="*/ 461 w 567"/>
              <a:gd name="T3" fmla="*/ 359 h 359"/>
              <a:gd name="T4" fmla="*/ 87 w 567"/>
              <a:gd name="T5" fmla="*/ 359 h 359"/>
              <a:gd name="T6" fmla="*/ 0 w 567"/>
              <a:gd name="T7" fmla="*/ 272 h 359"/>
              <a:gd name="T8" fmla="*/ 82 w 567"/>
              <a:gd name="T9" fmla="*/ 185 h 359"/>
              <a:gd name="T10" fmla="*/ 79 w 567"/>
              <a:gd name="T11" fmla="*/ 162 h 359"/>
              <a:gd name="T12" fmla="*/ 147 w 567"/>
              <a:gd name="T13" fmla="*/ 94 h 359"/>
              <a:gd name="T14" fmla="*/ 182 w 567"/>
              <a:gd name="T15" fmla="*/ 103 h 359"/>
              <a:gd name="T16" fmla="*/ 309 w 567"/>
              <a:gd name="T17" fmla="*/ 0 h 359"/>
              <a:gd name="T18" fmla="*/ 440 w 567"/>
              <a:gd name="T19" fmla="*/ 130 h 359"/>
              <a:gd name="T20" fmla="*/ 438 w 567"/>
              <a:gd name="T21" fmla="*/ 150 h 359"/>
              <a:gd name="T22" fmla="*/ 461 w 567"/>
              <a:gd name="T23" fmla="*/ 147 h 359"/>
              <a:gd name="T24" fmla="*/ 567 w 567"/>
              <a:gd name="T25" fmla="*/ 253 h 359"/>
              <a:gd name="T26" fmla="*/ 284 w 567"/>
              <a:gd name="T27" fmla="*/ 178 h 359"/>
              <a:gd name="T28" fmla="*/ 397 w 567"/>
              <a:gd name="T29" fmla="*/ 150 h 359"/>
              <a:gd name="T30" fmla="*/ 284 w 567"/>
              <a:gd name="T31" fmla="*/ 122 h 359"/>
              <a:gd name="T32" fmla="*/ 170 w 567"/>
              <a:gd name="T33" fmla="*/ 150 h 359"/>
              <a:gd name="T34" fmla="*/ 284 w 567"/>
              <a:gd name="T35" fmla="*/ 178 h 359"/>
              <a:gd name="T36" fmla="*/ 284 w 567"/>
              <a:gd name="T37" fmla="*/ 221 h 359"/>
              <a:gd name="T38" fmla="*/ 397 w 567"/>
              <a:gd name="T39" fmla="*/ 193 h 359"/>
              <a:gd name="T40" fmla="*/ 397 w 567"/>
              <a:gd name="T41" fmla="*/ 163 h 359"/>
              <a:gd name="T42" fmla="*/ 284 w 567"/>
              <a:gd name="T43" fmla="*/ 185 h 359"/>
              <a:gd name="T44" fmla="*/ 170 w 567"/>
              <a:gd name="T45" fmla="*/ 163 h 359"/>
              <a:gd name="T46" fmla="*/ 170 w 567"/>
              <a:gd name="T47" fmla="*/ 193 h 359"/>
              <a:gd name="T48" fmla="*/ 284 w 567"/>
              <a:gd name="T49" fmla="*/ 221 h 359"/>
              <a:gd name="T50" fmla="*/ 284 w 567"/>
              <a:gd name="T51" fmla="*/ 272 h 359"/>
              <a:gd name="T52" fmla="*/ 170 w 567"/>
              <a:gd name="T53" fmla="*/ 245 h 359"/>
              <a:gd name="T54" fmla="*/ 170 w 567"/>
              <a:gd name="T55" fmla="*/ 280 h 359"/>
              <a:gd name="T56" fmla="*/ 284 w 567"/>
              <a:gd name="T57" fmla="*/ 308 h 359"/>
              <a:gd name="T58" fmla="*/ 397 w 567"/>
              <a:gd name="T59" fmla="*/ 280 h 359"/>
              <a:gd name="T60" fmla="*/ 397 w 567"/>
              <a:gd name="T61" fmla="*/ 245 h 359"/>
              <a:gd name="T62" fmla="*/ 284 w 567"/>
              <a:gd name="T63" fmla="*/ 272 h 359"/>
              <a:gd name="T64" fmla="*/ 284 w 567"/>
              <a:gd name="T65" fmla="*/ 229 h 359"/>
              <a:gd name="T66" fmla="*/ 170 w 567"/>
              <a:gd name="T67" fmla="*/ 201 h 359"/>
              <a:gd name="T68" fmla="*/ 170 w 567"/>
              <a:gd name="T69" fmla="*/ 237 h 359"/>
              <a:gd name="T70" fmla="*/ 284 w 567"/>
              <a:gd name="T71" fmla="*/ 265 h 359"/>
              <a:gd name="T72" fmla="*/ 397 w 567"/>
              <a:gd name="T73" fmla="*/ 237 h 359"/>
              <a:gd name="T74" fmla="*/ 397 w 567"/>
              <a:gd name="T75" fmla="*/ 201 h 359"/>
              <a:gd name="T76" fmla="*/ 284 w 567"/>
              <a:gd name="T77" fmla="*/ 22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7" h="359">
                <a:moveTo>
                  <a:pt x="567" y="253"/>
                </a:moveTo>
                <a:cubicBezTo>
                  <a:pt x="567" y="312"/>
                  <a:pt x="520" y="359"/>
                  <a:pt x="461" y="359"/>
                </a:cubicBezTo>
                <a:cubicBezTo>
                  <a:pt x="87" y="359"/>
                  <a:pt x="87" y="359"/>
                  <a:pt x="87" y="359"/>
                </a:cubicBezTo>
                <a:cubicBezTo>
                  <a:pt x="39" y="359"/>
                  <a:pt x="0" y="320"/>
                  <a:pt x="0" y="272"/>
                </a:cubicBezTo>
                <a:cubicBezTo>
                  <a:pt x="0" y="225"/>
                  <a:pt x="37" y="188"/>
                  <a:pt x="82" y="185"/>
                </a:cubicBezTo>
                <a:cubicBezTo>
                  <a:pt x="80" y="178"/>
                  <a:pt x="79" y="170"/>
                  <a:pt x="79" y="162"/>
                </a:cubicBezTo>
                <a:cubicBezTo>
                  <a:pt x="79" y="124"/>
                  <a:pt x="109" y="94"/>
                  <a:pt x="147" y="94"/>
                </a:cubicBezTo>
                <a:cubicBezTo>
                  <a:pt x="160" y="94"/>
                  <a:pt x="172" y="97"/>
                  <a:pt x="182" y="103"/>
                </a:cubicBezTo>
                <a:cubicBezTo>
                  <a:pt x="195" y="44"/>
                  <a:pt x="247" y="0"/>
                  <a:pt x="309" y="0"/>
                </a:cubicBezTo>
                <a:cubicBezTo>
                  <a:pt x="381" y="0"/>
                  <a:pt x="440" y="58"/>
                  <a:pt x="440" y="130"/>
                </a:cubicBezTo>
                <a:cubicBezTo>
                  <a:pt x="440" y="137"/>
                  <a:pt x="439" y="143"/>
                  <a:pt x="438" y="150"/>
                </a:cubicBezTo>
                <a:cubicBezTo>
                  <a:pt x="446" y="148"/>
                  <a:pt x="453" y="147"/>
                  <a:pt x="461" y="147"/>
                </a:cubicBezTo>
                <a:cubicBezTo>
                  <a:pt x="520" y="147"/>
                  <a:pt x="567" y="195"/>
                  <a:pt x="567" y="253"/>
                </a:cubicBezTo>
                <a:close/>
                <a:moveTo>
                  <a:pt x="284" y="178"/>
                </a:moveTo>
                <a:cubicBezTo>
                  <a:pt x="350" y="178"/>
                  <a:pt x="397" y="163"/>
                  <a:pt x="397" y="150"/>
                </a:cubicBezTo>
                <a:cubicBezTo>
                  <a:pt x="397" y="137"/>
                  <a:pt x="350" y="122"/>
                  <a:pt x="284" y="122"/>
                </a:cubicBezTo>
                <a:cubicBezTo>
                  <a:pt x="217" y="122"/>
                  <a:pt x="170" y="137"/>
                  <a:pt x="170" y="150"/>
                </a:cubicBezTo>
                <a:cubicBezTo>
                  <a:pt x="170" y="163"/>
                  <a:pt x="217" y="178"/>
                  <a:pt x="284" y="178"/>
                </a:cubicBezTo>
                <a:close/>
                <a:moveTo>
                  <a:pt x="284" y="221"/>
                </a:moveTo>
                <a:cubicBezTo>
                  <a:pt x="350" y="221"/>
                  <a:pt x="397" y="206"/>
                  <a:pt x="397" y="193"/>
                </a:cubicBezTo>
                <a:cubicBezTo>
                  <a:pt x="397" y="163"/>
                  <a:pt x="397" y="163"/>
                  <a:pt x="397" y="163"/>
                </a:cubicBezTo>
                <a:cubicBezTo>
                  <a:pt x="379" y="178"/>
                  <a:pt x="331" y="185"/>
                  <a:pt x="284" y="185"/>
                </a:cubicBezTo>
                <a:cubicBezTo>
                  <a:pt x="236" y="185"/>
                  <a:pt x="188" y="178"/>
                  <a:pt x="170" y="163"/>
                </a:cubicBezTo>
                <a:cubicBezTo>
                  <a:pt x="170" y="193"/>
                  <a:pt x="170" y="193"/>
                  <a:pt x="170" y="193"/>
                </a:cubicBezTo>
                <a:cubicBezTo>
                  <a:pt x="170" y="206"/>
                  <a:pt x="217" y="221"/>
                  <a:pt x="284" y="221"/>
                </a:cubicBezTo>
                <a:close/>
                <a:moveTo>
                  <a:pt x="284" y="272"/>
                </a:moveTo>
                <a:cubicBezTo>
                  <a:pt x="217" y="272"/>
                  <a:pt x="170" y="258"/>
                  <a:pt x="170" y="245"/>
                </a:cubicBezTo>
                <a:cubicBezTo>
                  <a:pt x="170" y="280"/>
                  <a:pt x="170" y="280"/>
                  <a:pt x="170" y="280"/>
                </a:cubicBezTo>
                <a:cubicBezTo>
                  <a:pt x="170" y="294"/>
                  <a:pt x="217" y="308"/>
                  <a:pt x="284" y="308"/>
                </a:cubicBezTo>
                <a:cubicBezTo>
                  <a:pt x="350" y="308"/>
                  <a:pt x="397" y="294"/>
                  <a:pt x="397" y="280"/>
                </a:cubicBezTo>
                <a:cubicBezTo>
                  <a:pt x="397" y="245"/>
                  <a:pt x="397" y="245"/>
                  <a:pt x="397" y="245"/>
                </a:cubicBezTo>
                <a:cubicBezTo>
                  <a:pt x="397" y="258"/>
                  <a:pt x="350" y="272"/>
                  <a:pt x="284" y="272"/>
                </a:cubicBezTo>
                <a:close/>
                <a:moveTo>
                  <a:pt x="284" y="229"/>
                </a:moveTo>
                <a:cubicBezTo>
                  <a:pt x="217" y="229"/>
                  <a:pt x="170" y="214"/>
                  <a:pt x="170" y="201"/>
                </a:cubicBezTo>
                <a:cubicBezTo>
                  <a:pt x="170" y="237"/>
                  <a:pt x="170" y="237"/>
                  <a:pt x="170" y="237"/>
                </a:cubicBezTo>
                <a:cubicBezTo>
                  <a:pt x="170" y="250"/>
                  <a:pt x="217" y="265"/>
                  <a:pt x="284" y="265"/>
                </a:cubicBezTo>
                <a:cubicBezTo>
                  <a:pt x="350" y="265"/>
                  <a:pt x="397" y="250"/>
                  <a:pt x="397" y="237"/>
                </a:cubicBezTo>
                <a:cubicBezTo>
                  <a:pt x="397" y="201"/>
                  <a:pt x="397" y="201"/>
                  <a:pt x="397" y="201"/>
                </a:cubicBezTo>
                <a:cubicBezTo>
                  <a:pt x="397" y="214"/>
                  <a:pt x="350" y="229"/>
                  <a:pt x="284" y="22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09" name="Freeform 36"/>
          <p:cNvSpPr>
            <a:spLocks noChangeAspect="1" noEditPoints="1"/>
          </p:cNvSpPr>
          <p:nvPr/>
        </p:nvSpPr>
        <p:spPr bwMode="auto">
          <a:xfrm>
            <a:off x="6688868" y="4393694"/>
            <a:ext cx="295730" cy="197153"/>
          </a:xfrm>
          <a:custGeom>
            <a:avLst/>
            <a:gdLst>
              <a:gd name="T0" fmla="*/ 9 w 454"/>
              <a:gd name="T1" fmla="*/ 0 h 303"/>
              <a:gd name="T2" fmla="*/ 313 w 454"/>
              <a:gd name="T3" fmla="*/ 106 h 303"/>
              <a:gd name="T4" fmla="*/ 140 w 454"/>
              <a:gd name="T5" fmla="*/ 106 h 303"/>
              <a:gd name="T6" fmla="*/ 327 w 454"/>
              <a:gd name="T7" fmla="*/ 156 h 303"/>
              <a:gd name="T8" fmla="*/ 127 w 454"/>
              <a:gd name="T9" fmla="*/ 156 h 303"/>
              <a:gd name="T10" fmla="*/ 0 w 454"/>
              <a:gd name="T11" fmla="*/ 8 h 303"/>
              <a:gd name="T12" fmla="*/ 454 w 454"/>
              <a:gd name="T13" fmla="*/ 303 h 303"/>
              <a:gd name="T14" fmla="*/ 319 w 454"/>
              <a:gd name="T15" fmla="*/ 116 h 303"/>
              <a:gd name="T16" fmla="*/ 227 w 454"/>
              <a:gd name="T17" fmla="*/ 245 h 303"/>
              <a:gd name="T18" fmla="*/ 227 w 454"/>
              <a:gd name="T19" fmla="*/ 67 h 303"/>
              <a:gd name="T20" fmla="*/ 277 w 454"/>
              <a:gd name="T21" fmla="*/ 121 h 303"/>
              <a:gd name="T22" fmla="*/ 229 w 454"/>
              <a:gd name="T23" fmla="*/ 96 h 303"/>
              <a:gd name="T24" fmla="*/ 173 w 454"/>
              <a:gd name="T25" fmla="*/ 127 h 303"/>
              <a:gd name="T26" fmla="*/ 181 w 454"/>
              <a:gd name="T27" fmla="*/ 200 h 303"/>
              <a:gd name="T28" fmla="*/ 258 w 454"/>
              <a:gd name="T29" fmla="*/ 208 h 303"/>
              <a:gd name="T30" fmla="*/ 240 w 454"/>
              <a:gd name="T31" fmla="*/ 199 h 303"/>
              <a:gd name="T32" fmla="*/ 192 w 454"/>
              <a:gd name="T33" fmla="*/ 190 h 303"/>
              <a:gd name="T34" fmla="*/ 187 w 454"/>
              <a:gd name="T35" fmla="*/ 133 h 303"/>
              <a:gd name="T36" fmla="*/ 229 w 454"/>
              <a:gd name="T37" fmla="*/ 109 h 303"/>
              <a:gd name="T38" fmla="*/ 263 w 454"/>
              <a:gd name="T39" fmla="*/ 128 h 303"/>
              <a:gd name="T40" fmla="*/ 265 w 454"/>
              <a:gd name="T41" fmla="*/ 166 h 303"/>
              <a:gd name="T42" fmla="*/ 252 w 454"/>
              <a:gd name="T43" fmla="*/ 163 h 303"/>
              <a:gd name="T44" fmla="*/ 242 w 454"/>
              <a:gd name="T45" fmla="*/ 124 h 303"/>
              <a:gd name="T46" fmla="*/ 202 w 454"/>
              <a:gd name="T47" fmla="*/ 133 h 303"/>
              <a:gd name="T48" fmla="*/ 200 w 454"/>
              <a:gd name="T49" fmla="*/ 178 h 303"/>
              <a:gd name="T50" fmla="*/ 240 w 454"/>
              <a:gd name="T51" fmla="*/ 177 h 303"/>
              <a:gd name="T52" fmla="*/ 247 w 454"/>
              <a:gd name="T53" fmla="*/ 184 h 303"/>
              <a:gd name="T54" fmla="*/ 271 w 454"/>
              <a:gd name="T55" fmla="*/ 181 h 303"/>
              <a:gd name="T56" fmla="*/ 284 w 454"/>
              <a:gd name="T57" fmla="*/ 148 h 303"/>
              <a:gd name="T58" fmla="*/ 214 w 454"/>
              <a:gd name="T59" fmla="*/ 142 h 303"/>
              <a:gd name="T60" fmla="*/ 237 w 454"/>
              <a:gd name="T61" fmla="*/ 137 h 303"/>
              <a:gd name="T62" fmla="*/ 232 w 454"/>
              <a:gd name="T63" fmla="*/ 168 h 303"/>
              <a:gd name="T64" fmla="*/ 209 w 454"/>
              <a:gd name="T65" fmla="*/ 158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4" h="303">
                <a:moveTo>
                  <a:pt x="140" y="106"/>
                </a:moveTo>
                <a:cubicBezTo>
                  <a:pt x="9" y="0"/>
                  <a:pt x="9" y="0"/>
                  <a:pt x="9" y="0"/>
                </a:cubicBezTo>
                <a:cubicBezTo>
                  <a:pt x="444" y="0"/>
                  <a:pt x="444" y="0"/>
                  <a:pt x="444" y="0"/>
                </a:cubicBezTo>
                <a:cubicBezTo>
                  <a:pt x="313" y="106"/>
                  <a:pt x="313" y="106"/>
                  <a:pt x="313" y="106"/>
                </a:cubicBezTo>
                <a:cubicBezTo>
                  <a:pt x="296" y="76"/>
                  <a:pt x="264" y="56"/>
                  <a:pt x="227" y="56"/>
                </a:cubicBezTo>
                <a:cubicBezTo>
                  <a:pt x="190" y="56"/>
                  <a:pt x="158" y="76"/>
                  <a:pt x="140" y="106"/>
                </a:cubicBezTo>
                <a:close/>
                <a:moveTo>
                  <a:pt x="319" y="116"/>
                </a:moveTo>
                <a:cubicBezTo>
                  <a:pt x="324" y="128"/>
                  <a:pt x="327" y="142"/>
                  <a:pt x="327" y="156"/>
                </a:cubicBezTo>
                <a:cubicBezTo>
                  <a:pt x="327" y="211"/>
                  <a:pt x="282" y="256"/>
                  <a:pt x="227" y="256"/>
                </a:cubicBezTo>
                <a:cubicBezTo>
                  <a:pt x="171" y="256"/>
                  <a:pt x="127" y="211"/>
                  <a:pt x="127" y="156"/>
                </a:cubicBezTo>
                <a:cubicBezTo>
                  <a:pt x="127" y="142"/>
                  <a:pt x="130" y="128"/>
                  <a:pt x="135" y="116"/>
                </a:cubicBezTo>
                <a:cubicBezTo>
                  <a:pt x="0" y="8"/>
                  <a:pt x="0" y="8"/>
                  <a:pt x="0" y="8"/>
                </a:cubicBezTo>
                <a:cubicBezTo>
                  <a:pt x="0" y="303"/>
                  <a:pt x="0" y="303"/>
                  <a:pt x="0" y="303"/>
                </a:cubicBezTo>
                <a:cubicBezTo>
                  <a:pt x="454" y="303"/>
                  <a:pt x="454" y="303"/>
                  <a:pt x="454" y="303"/>
                </a:cubicBezTo>
                <a:cubicBezTo>
                  <a:pt x="454" y="8"/>
                  <a:pt x="454" y="8"/>
                  <a:pt x="454" y="8"/>
                </a:cubicBezTo>
                <a:lnTo>
                  <a:pt x="319" y="116"/>
                </a:lnTo>
                <a:close/>
                <a:moveTo>
                  <a:pt x="315" y="156"/>
                </a:moveTo>
                <a:cubicBezTo>
                  <a:pt x="315" y="205"/>
                  <a:pt x="276" y="245"/>
                  <a:pt x="227" y="245"/>
                </a:cubicBezTo>
                <a:cubicBezTo>
                  <a:pt x="178" y="245"/>
                  <a:pt x="138" y="205"/>
                  <a:pt x="138" y="156"/>
                </a:cubicBezTo>
                <a:cubicBezTo>
                  <a:pt x="138" y="107"/>
                  <a:pt x="178" y="67"/>
                  <a:pt x="227" y="67"/>
                </a:cubicBezTo>
                <a:cubicBezTo>
                  <a:pt x="276" y="67"/>
                  <a:pt x="315" y="107"/>
                  <a:pt x="315" y="156"/>
                </a:cubicBezTo>
                <a:close/>
                <a:moveTo>
                  <a:pt x="277" y="121"/>
                </a:moveTo>
                <a:cubicBezTo>
                  <a:pt x="272" y="113"/>
                  <a:pt x="266" y="106"/>
                  <a:pt x="258" y="102"/>
                </a:cubicBezTo>
                <a:cubicBezTo>
                  <a:pt x="249" y="98"/>
                  <a:pt x="240" y="96"/>
                  <a:pt x="229" y="96"/>
                </a:cubicBezTo>
                <a:cubicBezTo>
                  <a:pt x="216" y="96"/>
                  <a:pt x="205" y="98"/>
                  <a:pt x="196" y="104"/>
                </a:cubicBezTo>
                <a:cubicBezTo>
                  <a:pt x="186" y="109"/>
                  <a:pt x="178" y="117"/>
                  <a:pt x="173" y="127"/>
                </a:cubicBezTo>
                <a:cubicBezTo>
                  <a:pt x="168" y="137"/>
                  <a:pt x="165" y="147"/>
                  <a:pt x="165" y="159"/>
                </a:cubicBezTo>
                <a:cubicBezTo>
                  <a:pt x="165" y="177"/>
                  <a:pt x="170" y="190"/>
                  <a:pt x="181" y="200"/>
                </a:cubicBezTo>
                <a:cubicBezTo>
                  <a:pt x="191" y="209"/>
                  <a:pt x="205" y="214"/>
                  <a:pt x="224" y="214"/>
                </a:cubicBezTo>
                <a:cubicBezTo>
                  <a:pt x="236" y="214"/>
                  <a:pt x="248" y="212"/>
                  <a:pt x="258" y="208"/>
                </a:cubicBezTo>
                <a:cubicBezTo>
                  <a:pt x="258" y="194"/>
                  <a:pt x="258" y="194"/>
                  <a:pt x="258" y="194"/>
                </a:cubicBezTo>
                <a:cubicBezTo>
                  <a:pt x="252" y="196"/>
                  <a:pt x="246" y="198"/>
                  <a:pt x="240" y="199"/>
                </a:cubicBezTo>
                <a:cubicBezTo>
                  <a:pt x="234" y="200"/>
                  <a:pt x="228" y="200"/>
                  <a:pt x="223" y="200"/>
                </a:cubicBezTo>
                <a:cubicBezTo>
                  <a:pt x="210" y="200"/>
                  <a:pt x="199" y="197"/>
                  <a:pt x="192" y="190"/>
                </a:cubicBezTo>
                <a:cubicBezTo>
                  <a:pt x="185" y="183"/>
                  <a:pt x="181" y="172"/>
                  <a:pt x="181" y="159"/>
                </a:cubicBezTo>
                <a:cubicBezTo>
                  <a:pt x="181" y="149"/>
                  <a:pt x="183" y="140"/>
                  <a:pt x="187" y="133"/>
                </a:cubicBezTo>
                <a:cubicBezTo>
                  <a:pt x="191" y="125"/>
                  <a:pt x="196" y="119"/>
                  <a:pt x="204" y="115"/>
                </a:cubicBezTo>
                <a:cubicBezTo>
                  <a:pt x="211" y="111"/>
                  <a:pt x="219" y="109"/>
                  <a:pt x="229" y="109"/>
                </a:cubicBezTo>
                <a:cubicBezTo>
                  <a:pt x="237" y="109"/>
                  <a:pt x="243" y="111"/>
                  <a:pt x="249" y="114"/>
                </a:cubicBezTo>
                <a:cubicBezTo>
                  <a:pt x="255" y="117"/>
                  <a:pt x="260" y="122"/>
                  <a:pt x="263" y="128"/>
                </a:cubicBezTo>
                <a:cubicBezTo>
                  <a:pt x="266" y="134"/>
                  <a:pt x="268" y="141"/>
                  <a:pt x="268" y="148"/>
                </a:cubicBezTo>
                <a:cubicBezTo>
                  <a:pt x="268" y="156"/>
                  <a:pt x="267" y="162"/>
                  <a:pt x="265" y="166"/>
                </a:cubicBezTo>
                <a:cubicBezTo>
                  <a:pt x="263" y="171"/>
                  <a:pt x="261" y="173"/>
                  <a:pt x="258" y="173"/>
                </a:cubicBezTo>
                <a:cubicBezTo>
                  <a:pt x="254" y="173"/>
                  <a:pt x="252" y="170"/>
                  <a:pt x="252" y="163"/>
                </a:cubicBezTo>
                <a:cubicBezTo>
                  <a:pt x="254" y="127"/>
                  <a:pt x="254" y="127"/>
                  <a:pt x="254" y="127"/>
                </a:cubicBezTo>
                <a:cubicBezTo>
                  <a:pt x="251" y="126"/>
                  <a:pt x="247" y="125"/>
                  <a:pt x="242" y="124"/>
                </a:cubicBezTo>
                <a:cubicBezTo>
                  <a:pt x="237" y="124"/>
                  <a:pt x="232" y="123"/>
                  <a:pt x="228" y="123"/>
                </a:cubicBezTo>
                <a:cubicBezTo>
                  <a:pt x="217" y="123"/>
                  <a:pt x="209" y="126"/>
                  <a:pt x="202" y="133"/>
                </a:cubicBezTo>
                <a:cubicBezTo>
                  <a:pt x="196" y="139"/>
                  <a:pt x="193" y="147"/>
                  <a:pt x="193" y="157"/>
                </a:cubicBezTo>
                <a:cubicBezTo>
                  <a:pt x="193" y="166"/>
                  <a:pt x="195" y="173"/>
                  <a:pt x="200" y="178"/>
                </a:cubicBezTo>
                <a:cubicBezTo>
                  <a:pt x="205" y="184"/>
                  <a:pt x="212" y="186"/>
                  <a:pt x="220" y="186"/>
                </a:cubicBezTo>
                <a:cubicBezTo>
                  <a:pt x="228" y="186"/>
                  <a:pt x="235" y="183"/>
                  <a:pt x="240" y="177"/>
                </a:cubicBezTo>
                <a:cubicBezTo>
                  <a:pt x="241" y="177"/>
                  <a:pt x="241" y="177"/>
                  <a:pt x="241" y="177"/>
                </a:cubicBezTo>
                <a:cubicBezTo>
                  <a:pt x="243" y="180"/>
                  <a:pt x="245" y="182"/>
                  <a:pt x="247" y="184"/>
                </a:cubicBezTo>
                <a:cubicBezTo>
                  <a:pt x="250" y="185"/>
                  <a:pt x="253" y="186"/>
                  <a:pt x="257" y="186"/>
                </a:cubicBezTo>
                <a:cubicBezTo>
                  <a:pt x="262" y="186"/>
                  <a:pt x="267" y="185"/>
                  <a:pt x="271" y="181"/>
                </a:cubicBezTo>
                <a:cubicBezTo>
                  <a:pt x="275" y="178"/>
                  <a:pt x="278" y="173"/>
                  <a:pt x="281" y="168"/>
                </a:cubicBezTo>
                <a:cubicBezTo>
                  <a:pt x="283" y="162"/>
                  <a:pt x="284" y="155"/>
                  <a:pt x="284" y="148"/>
                </a:cubicBezTo>
                <a:cubicBezTo>
                  <a:pt x="284" y="138"/>
                  <a:pt x="282" y="129"/>
                  <a:pt x="277" y="121"/>
                </a:cubicBezTo>
                <a:close/>
                <a:moveTo>
                  <a:pt x="214" y="142"/>
                </a:moveTo>
                <a:cubicBezTo>
                  <a:pt x="218" y="138"/>
                  <a:pt x="223" y="136"/>
                  <a:pt x="229" y="136"/>
                </a:cubicBezTo>
                <a:cubicBezTo>
                  <a:pt x="232" y="136"/>
                  <a:pt x="235" y="137"/>
                  <a:pt x="237" y="137"/>
                </a:cubicBezTo>
                <a:cubicBezTo>
                  <a:pt x="236" y="153"/>
                  <a:pt x="236" y="153"/>
                  <a:pt x="236" y="153"/>
                </a:cubicBezTo>
                <a:cubicBezTo>
                  <a:pt x="236" y="160"/>
                  <a:pt x="234" y="165"/>
                  <a:pt x="232" y="168"/>
                </a:cubicBezTo>
                <a:cubicBezTo>
                  <a:pt x="230" y="171"/>
                  <a:pt x="226" y="173"/>
                  <a:pt x="222" y="173"/>
                </a:cubicBezTo>
                <a:cubicBezTo>
                  <a:pt x="214" y="173"/>
                  <a:pt x="209" y="168"/>
                  <a:pt x="209" y="158"/>
                </a:cubicBezTo>
                <a:cubicBezTo>
                  <a:pt x="209" y="151"/>
                  <a:pt x="211" y="146"/>
                  <a:pt x="214" y="14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0" name="Freeform 7"/>
          <p:cNvSpPr>
            <a:spLocks/>
          </p:cNvSpPr>
          <p:nvPr/>
        </p:nvSpPr>
        <p:spPr bwMode="auto">
          <a:xfrm>
            <a:off x="2623919" y="3411336"/>
            <a:ext cx="792000" cy="540000"/>
          </a:xfrm>
          <a:custGeom>
            <a:avLst/>
            <a:gdLst>
              <a:gd name="T0" fmla="*/ 461 w 567"/>
              <a:gd name="T1" fmla="*/ 147 h 359"/>
              <a:gd name="T2" fmla="*/ 438 w 567"/>
              <a:gd name="T3" fmla="*/ 150 h 359"/>
              <a:gd name="T4" fmla="*/ 439 w 567"/>
              <a:gd name="T5" fmla="*/ 130 h 359"/>
              <a:gd name="T6" fmla="*/ 309 w 567"/>
              <a:gd name="T7" fmla="*/ 0 h 359"/>
              <a:gd name="T8" fmla="*/ 181 w 567"/>
              <a:gd name="T9" fmla="*/ 103 h 359"/>
              <a:gd name="T10" fmla="*/ 147 w 567"/>
              <a:gd name="T11" fmla="*/ 94 h 359"/>
              <a:gd name="T12" fmla="*/ 78 w 567"/>
              <a:gd name="T13" fmla="*/ 162 h 359"/>
              <a:gd name="T14" fmla="*/ 82 w 567"/>
              <a:gd name="T15" fmla="*/ 185 h 359"/>
              <a:gd name="T16" fmla="*/ 0 w 567"/>
              <a:gd name="T17" fmla="*/ 272 h 359"/>
              <a:gd name="T18" fmla="*/ 87 w 567"/>
              <a:gd name="T19" fmla="*/ 359 h 359"/>
              <a:gd name="T20" fmla="*/ 461 w 567"/>
              <a:gd name="T21" fmla="*/ 359 h 359"/>
              <a:gd name="T22" fmla="*/ 567 w 567"/>
              <a:gd name="T23" fmla="*/ 253 h 359"/>
              <a:gd name="T24" fmla="*/ 461 w 567"/>
              <a:gd name="T25" fmla="*/ 14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7" h="359">
                <a:moveTo>
                  <a:pt x="461" y="147"/>
                </a:moveTo>
                <a:cubicBezTo>
                  <a:pt x="453" y="147"/>
                  <a:pt x="445" y="148"/>
                  <a:pt x="438" y="150"/>
                </a:cubicBezTo>
                <a:cubicBezTo>
                  <a:pt x="438" y="143"/>
                  <a:pt x="439" y="137"/>
                  <a:pt x="439" y="130"/>
                </a:cubicBezTo>
                <a:cubicBezTo>
                  <a:pt x="439" y="58"/>
                  <a:pt x="381" y="0"/>
                  <a:pt x="309" y="0"/>
                </a:cubicBezTo>
                <a:cubicBezTo>
                  <a:pt x="246" y="0"/>
                  <a:pt x="194" y="44"/>
                  <a:pt x="181" y="103"/>
                </a:cubicBezTo>
                <a:cubicBezTo>
                  <a:pt x="171" y="97"/>
                  <a:pt x="159" y="94"/>
                  <a:pt x="147" y="94"/>
                </a:cubicBezTo>
                <a:cubicBezTo>
                  <a:pt x="109" y="94"/>
                  <a:pt x="78" y="124"/>
                  <a:pt x="78" y="162"/>
                </a:cubicBezTo>
                <a:cubicBezTo>
                  <a:pt x="78" y="170"/>
                  <a:pt x="79" y="178"/>
                  <a:pt x="82" y="185"/>
                </a:cubicBezTo>
                <a:cubicBezTo>
                  <a:pt x="36" y="188"/>
                  <a:pt x="0" y="225"/>
                  <a:pt x="0" y="272"/>
                </a:cubicBezTo>
                <a:cubicBezTo>
                  <a:pt x="0" y="320"/>
                  <a:pt x="39" y="359"/>
                  <a:pt x="87" y="359"/>
                </a:cubicBezTo>
                <a:cubicBezTo>
                  <a:pt x="461" y="359"/>
                  <a:pt x="461" y="359"/>
                  <a:pt x="461" y="359"/>
                </a:cubicBezTo>
                <a:cubicBezTo>
                  <a:pt x="519" y="359"/>
                  <a:pt x="567" y="312"/>
                  <a:pt x="567" y="253"/>
                </a:cubicBezTo>
                <a:cubicBezTo>
                  <a:pt x="567" y="195"/>
                  <a:pt x="519" y="147"/>
                  <a:pt x="461" y="14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1" name="Freeform 322"/>
          <p:cNvSpPr>
            <a:spLocks/>
          </p:cNvSpPr>
          <p:nvPr/>
        </p:nvSpPr>
        <p:spPr bwMode="auto">
          <a:xfrm>
            <a:off x="2857321" y="3600485"/>
            <a:ext cx="324000" cy="259049"/>
          </a:xfrm>
          <a:custGeom>
            <a:avLst/>
            <a:gdLst>
              <a:gd name="T0" fmla="*/ 879 w 938"/>
              <a:gd name="T1" fmla="*/ 0 h 644"/>
              <a:gd name="T2" fmla="*/ 703 w 938"/>
              <a:gd name="T3" fmla="*/ 0 h 644"/>
              <a:gd name="T4" fmla="*/ 703 w 938"/>
              <a:gd name="T5" fmla="*/ 0 h 644"/>
              <a:gd name="T6" fmla="*/ 691 w 938"/>
              <a:gd name="T7" fmla="*/ 1 h 644"/>
              <a:gd name="T8" fmla="*/ 680 w 938"/>
              <a:gd name="T9" fmla="*/ 5 h 644"/>
              <a:gd name="T10" fmla="*/ 671 w 938"/>
              <a:gd name="T11" fmla="*/ 9 h 644"/>
              <a:gd name="T12" fmla="*/ 662 w 938"/>
              <a:gd name="T13" fmla="*/ 17 h 644"/>
              <a:gd name="T14" fmla="*/ 655 w 938"/>
              <a:gd name="T15" fmla="*/ 25 h 644"/>
              <a:gd name="T16" fmla="*/ 649 w 938"/>
              <a:gd name="T17" fmla="*/ 36 h 644"/>
              <a:gd name="T18" fmla="*/ 646 w 938"/>
              <a:gd name="T19" fmla="*/ 47 h 644"/>
              <a:gd name="T20" fmla="*/ 644 w 938"/>
              <a:gd name="T21" fmla="*/ 59 h 644"/>
              <a:gd name="T22" fmla="*/ 175 w 938"/>
              <a:gd name="T23" fmla="*/ 59 h 644"/>
              <a:gd name="T24" fmla="*/ 175 w 938"/>
              <a:gd name="T25" fmla="*/ 116 h 644"/>
              <a:gd name="T26" fmla="*/ 703 w 938"/>
              <a:gd name="T27" fmla="*/ 116 h 644"/>
              <a:gd name="T28" fmla="*/ 866 w 938"/>
              <a:gd name="T29" fmla="*/ 116 h 644"/>
              <a:gd name="T30" fmla="*/ 787 w 938"/>
              <a:gd name="T31" fmla="*/ 512 h 644"/>
              <a:gd name="T32" fmla="*/ 703 w 938"/>
              <a:gd name="T33" fmla="*/ 175 h 644"/>
              <a:gd name="T34" fmla="*/ 0 w 938"/>
              <a:gd name="T35" fmla="*/ 175 h 644"/>
              <a:gd name="T36" fmla="*/ 118 w 938"/>
              <a:gd name="T37" fmla="*/ 644 h 644"/>
              <a:gd name="T38" fmla="*/ 821 w 938"/>
              <a:gd name="T39" fmla="*/ 644 h 644"/>
              <a:gd name="T40" fmla="*/ 938 w 938"/>
              <a:gd name="T41" fmla="*/ 59 h 644"/>
              <a:gd name="T42" fmla="*/ 938 w 938"/>
              <a:gd name="T43" fmla="*/ 59 h 644"/>
              <a:gd name="T44" fmla="*/ 938 w 938"/>
              <a:gd name="T45" fmla="*/ 59 h 644"/>
              <a:gd name="T46" fmla="*/ 937 w 938"/>
              <a:gd name="T47" fmla="*/ 47 h 644"/>
              <a:gd name="T48" fmla="*/ 933 w 938"/>
              <a:gd name="T49" fmla="*/ 36 h 644"/>
              <a:gd name="T50" fmla="*/ 927 w 938"/>
              <a:gd name="T51" fmla="*/ 25 h 644"/>
              <a:gd name="T52" fmla="*/ 920 w 938"/>
              <a:gd name="T53" fmla="*/ 17 h 644"/>
              <a:gd name="T54" fmla="*/ 912 w 938"/>
              <a:gd name="T55" fmla="*/ 9 h 644"/>
              <a:gd name="T56" fmla="*/ 902 w 938"/>
              <a:gd name="T57" fmla="*/ 5 h 644"/>
              <a:gd name="T58" fmla="*/ 891 w 938"/>
              <a:gd name="T59" fmla="*/ 1 h 644"/>
              <a:gd name="T60" fmla="*/ 879 w 938"/>
              <a:gd name="T61" fmla="*/ 0 h 644"/>
              <a:gd name="T62" fmla="*/ 879 w 938"/>
              <a:gd name="T63"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8" h="644">
                <a:moveTo>
                  <a:pt x="879" y="0"/>
                </a:moveTo>
                <a:lnTo>
                  <a:pt x="703" y="0"/>
                </a:lnTo>
                <a:lnTo>
                  <a:pt x="703" y="0"/>
                </a:lnTo>
                <a:lnTo>
                  <a:pt x="691" y="1"/>
                </a:lnTo>
                <a:lnTo>
                  <a:pt x="680" y="5"/>
                </a:lnTo>
                <a:lnTo>
                  <a:pt x="671" y="9"/>
                </a:lnTo>
                <a:lnTo>
                  <a:pt x="662" y="17"/>
                </a:lnTo>
                <a:lnTo>
                  <a:pt x="655" y="25"/>
                </a:lnTo>
                <a:lnTo>
                  <a:pt x="649" y="36"/>
                </a:lnTo>
                <a:lnTo>
                  <a:pt x="646" y="47"/>
                </a:lnTo>
                <a:lnTo>
                  <a:pt x="644" y="59"/>
                </a:lnTo>
                <a:lnTo>
                  <a:pt x="175" y="59"/>
                </a:lnTo>
                <a:lnTo>
                  <a:pt x="175" y="116"/>
                </a:lnTo>
                <a:lnTo>
                  <a:pt x="703" y="116"/>
                </a:lnTo>
                <a:lnTo>
                  <a:pt x="866" y="116"/>
                </a:lnTo>
                <a:lnTo>
                  <a:pt x="787" y="512"/>
                </a:lnTo>
                <a:lnTo>
                  <a:pt x="703" y="175"/>
                </a:lnTo>
                <a:lnTo>
                  <a:pt x="0" y="175"/>
                </a:lnTo>
                <a:lnTo>
                  <a:pt x="118" y="644"/>
                </a:lnTo>
                <a:lnTo>
                  <a:pt x="821" y="644"/>
                </a:lnTo>
                <a:lnTo>
                  <a:pt x="938" y="59"/>
                </a:lnTo>
                <a:lnTo>
                  <a:pt x="938" y="59"/>
                </a:lnTo>
                <a:lnTo>
                  <a:pt x="938" y="59"/>
                </a:lnTo>
                <a:lnTo>
                  <a:pt x="937" y="47"/>
                </a:lnTo>
                <a:lnTo>
                  <a:pt x="933" y="36"/>
                </a:lnTo>
                <a:lnTo>
                  <a:pt x="927" y="25"/>
                </a:lnTo>
                <a:lnTo>
                  <a:pt x="920" y="17"/>
                </a:lnTo>
                <a:lnTo>
                  <a:pt x="912" y="9"/>
                </a:lnTo>
                <a:lnTo>
                  <a:pt x="902" y="5"/>
                </a:lnTo>
                <a:lnTo>
                  <a:pt x="891" y="1"/>
                </a:lnTo>
                <a:lnTo>
                  <a:pt x="879" y="0"/>
                </a:lnTo>
                <a:lnTo>
                  <a:pt x="879"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cxnSp>
        <p:nvCxnSpPr>
          <p:cNvPr id="112" name="直線矢印コネクタ 111"/>
          <p:cNvCxnSpPr>
            <a:stCxn id="127" idx="6"/>
            <a:endCxn id="128" idx="2"/>
          </p:cNvCxnSpPr>
          <p:nvPr/>
        </p:nvCxnSpPr>
        <p:spPr>
          <a:xfrm>
            <a:off x="4709464" y="3645292"/>
            <a:ext cx="983302" cy="0"/>
          </a:xfrm>
          <a:prstGeom prst="straightConnector1">
            <a:avLst/>
          </a:prstGeom>
          <a:noFill/>
          <a:ln w="19050" cap="flat" cmpd="sng" algn="ctr">
            <a:solidFill>
              <a:schemeClr val="bg1">
                <a:lumMod val="65000"/>
              </a:schemeClr>
            </a:solidFill>
            <a:prstDash val="solid"/>
            <a:tailEnd type="arrow"/>
          </a:ln>
          <a:effectLst/>
        </p:spPr>
      </p:cxnSp>
      <p:sp>
        <p:nvSpPr>
          <p:cNvPr id="113" name="Text Box 52"/>
          <p:cNvSpPr txBox="1">
            <a:spLocks noChangeArrowheads="1"/>
          </p:cNvSpPr>
          <p:nvPr/>
        </p:nvSpPr>
        <p:spPr bwMode="auto">
          <a:xfrm>
            <a:off x="1089085" y="4262230"/>
            <a:ext cx="1394683" cy="379591"/>
          </a:xfrm>
          <a:prstGeom prst="rect">
            <a:avLst/>
          </a:prstGeom>
          <a:noFill/>
          <a:ln>
            <a:noFill/>
          </a:ln>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fontAlgn="auto" hangingPunct="1">
              <a:spcBef>
                <a:spcPts val="200"/>
              </a:spcBef>
              <a:spcAft>
                <a:spcPts val="0"/>
              </a:spcAft>
              <a:defRPr/>
            </a:pPr>
            <a:r>
              <a:rPr lang="ja-JP" altLang="en-US" sz="1000" dirty="0">
                <a:solidFill>
                  <a:prstClr val="black">
                    <a:lumMod val="65000"/>
                    <a:lumOff val="35000"/>
                  </a:prstClr>
                </a:solidFill>
                <a:latin typeface="メイリオ" pitchFamily="50" charset="-128"/>
                <a:ea typeface="メイリオ" pitchFamily="50" charset="-128"/>
                <a:cs typeface="メイリオ" pitchFamily="50" charset="-128"/>
              </a:rPr>
              <a:t>請求書データ</a:t>
            </a:r>
            <a:endParaRPr lang="en-US" altLang="ja-JP" sz="1000" dirty="0">
              <a:solidFill>
                <a:prstClr val="black">
                  <a:lumMod val="65000"/>
                  <a:lumOff val="35000"/>
                </a:prstClr>
              </a:solidFill>
              <a:latin typeface="メイリオ" pitchFamily="50" charset="-128"/>
              <a:ea typeface="メイリオ" pitchFamily="50" charset="-128"/>
              <a:cs typeface="メイリオ" pitchFamily="50" charset="-128"/>
            </a:endParaRPr>
          </a:p>
          <a:p>
            <a:pPr algn="ctr" eaLnBrk="1" fontAlgn="auto" hangingPunct="1">
              <a:spcBef>
                <a:spcPts val="200"/>
              </a:spcBef>
              <a:spcAft>
                <a:spcPts val="0"/>
              </a:spcAft>
              <a:defRPr/>
            </a:pPr>
            <a:r>
              <a:rPr lang="ja-JP" altLang="en-US" sz="700" dirty="0">
                <a:solidFill>
                  <a:prstClr val="black">
                    <a:lumMod val="65000"/>
                    <a:lumOff val="35000"/>
                  </a:prstClr>
                </a:solidFill>
                <a:latin typeface="メイリオ" pitchFamily="50" charset="-128"/>
                <a:ea typeface="メイリオ" pitchFamily="50" charset="-128"/>
                <a:cs typeface="メイリオ" pitchFamily="50" charset="-128"/>
              </a:rPr>
              <a:t>（</a:t>
            </a:r>
            <a:r>
              <a:rPr lang="en-US" altLang="ja-JP" sz="700" dirty="0">
                <a:solidFill>
                  <a:prstClr val="black">
                    <a:lumMod val="65000"/>
                    <a:lumOff val="35000"/>
                  </a:prstClr>
                </a:solidFill>
                <a:latin typeface="メイリオ" pitchFamily="50" charset="-128"/>
                <a:ea typeface="メイリオ" pitchFamily="50" charset="-128"/>
                <a:cs typeface="メイリオ" pitchFamily="50" charset="-128"/>
              </a:rPr>
              <a:t>AP</a:t>
            </a:r>
            <a:r>
              <a:rPr lang="ja-JP" altLang="en-US" sz="700" dirty="0">
                <a:solidFill>
                  <a:prstClr val="black">
                    <a:lumMod val="65000"/>
                    <a:lumOff val="35000"/>
                  </a:prstClr>
                </a:solidFill>
                <a:latin typeface="メイリオ" pitchFamily="50" charset="-128"/>
                <a:ea typeface="メイリオ" pitchFamily="50" charset="-128"/>
                <a:cs typeface="メイリオ" pitchFamily="50" charset="-128"/>
              </a:rPr>
              <a:t>支払管理に連携）</a:t>
            </a:r>
            <a:endParaRPr lang="en-US" altLang="ja-JP" sz="700" dirty="0">
              <a:solidFill>
                <a:prstClr val="black">
                  <a:lumMod val="65000"/>
                  <a:lumOff val="35000"/>
                </a:prstClr>
              </a:solidFill>
              <a:latin typeface="メイリオ" pitchFamily="50" charset="-128"/>
              <a:ea typeface="メイリオ" pitchFamily="50" charset="-128"/>
              <a:cs typeface="メイリオ" pitchFamily="50" charset="-128"/>
            </a:endParaRPr>
          </a:p>
        </p:txBody>
      </p:sp>
      <p:grpSp>
        <p:nvGrpSpPr>
          <p:cNvPr id="114" name="グループ化 113"/>
          <p:cNvGrpSpPr/>
          <p:nvPr/>
        </p:nvGrpSpPr>
        <p:grpSpPr>
          <a:xfrm>
            <a:off x="1640573" y="3870683"/>
            <a:ext cx="287338" cy="379413"/>
            <a:chOff x="1476375" y="3768725"/>
            <a:chExt cx="287338" cy="379413"/>
          </a:xfrm>
        </p:grpSpPr>
        <p:sp>
          <p:nvSpPr>
            <p:cNvPr id="115" name="Freeform 34"/>
            <p:cNvSpPr>
              <a:spLocks noEditPoints="1"/>
            </p:cNvSpPr>
            <p:nvPr/>
          </p:nvSpPr>
          <p:spPr bwMode="auto">
            <a:xfrm>
              <a:off x="1476375" y="3768725"/>
              <a:ext cx="287338" cy="379413"/>
            </a:xfrm>
            <a:custGeom>
              <a:avLst/>
              <a:gdLst>
                <a:gd name="T0" fmla="*/ 136 w 181"/>
                <a:gd name="T1" fmla="*/ 46 h 239"/>
                <a:gd name="T2" fmla="*/ 181 w 181"/>
                <a:gd name="T3" fmla="*/ 46 h 239"/>
                <a:gd name="T4" fmla="*/ 181 w 181"/>
                <a:gd name="T5" fmla="*/ 239 h 239"/>
                <a:gd name="T6" fmla="*/ 0 w 181"/>
                <a:gd name="T7" fmla="*/ 239 h 239"/>
                <a:gd name="T8" fmla="*/ 0 w 181"/>
                <a:gd name="T9" fmla="*/ 0 h 239"/>
                <a:gd name="T10" fmla="*/ 136 w 181"/>
                <a:gd name="T11" fmla="*/ 0 h 239"/>
                <a:gd name="T12" fmla="*/ 136 w 181"/>
                <a:gd name="T13" fmla="*/ 46 h 239"/>
                <a:gd name="T14" fmla="*/ 140 w 181"/>
                <a:gd name="T15" fmla="*/ 0 h 239"/>
                <a:gd name="T16" fmla="*/ 140 w 181"/>
                <a:gd name="T17" fmla="*/ 41 h 239"/>
                <a:gd name="T18" fmla="*/ 181 w 181"/>
                <a:gd name="T19" fmla="*/ 41 h 239"/>
                <a:gd name="T20" fmla="*/ 140 w 181"/>
                <a:gd name="T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39">
                  <a:moveTo>
                    <a:pt x="136" y="46"/>
                  </a:moveTo>
                  <a:lnTo>
                    <a:pt x="181" y="46"/>
                  </a:lnTo>
                  <a:lnTo>
                    <a:pt x="181" y="239"/>
                  </a:lnTo>
                  <a:lnTo>
                    <a:pt x="0" y="239"/>
                  </a:lnTo>
                  <a:lnTo>
                    <a:pt x="0" y="0"/>
                  </a:lnTo>
                  <a:lnTo>
                    <a:pt x="136" y="0"/>
                  </a:lnTo>
                  <a:lnTo>
                    <a:pt x="136" y="46"/>
                  </a:lnTo>
                  <a:close/>
                  <a:moveTo>
                    <a:pt x="140" y="0"/>
                  </a:moveTo>
                  <a:lnTo>
                    <a:pt x="140" y="41"/>
                  </a:lnTo>
                  <a:lnTo>
                    <a:pt x="181" y="41"/>
                  </a:lnTo>
                  <a:lnTo>
                    <a:pt x="140" y="0"/>
                  </a:lnTo>
                  <a:close/>
                </a:path>
              </a:pathLst>
            </a:custGeom>
            <a:solidFill>
              <a:srgbClr val="008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6" name="Freeform 35"/>
            <p:cNvSpPr>
              <a:spLocks/>
            </p:cNvSpPr>
            <p:nvPr/>
          </p:nvSpPr>
          <p:spPr bwMode="auto">
            <a:xfrm>
              <a:off x="1506538" y="3905250"/>
              <a:ext cx="227013" cy="106363"/>
            </a:xfrm>
            <a:custGeom>
              <a:avLst/>
              <a:gdLst>
                <a:gd name="T0" fmla="*/ 227 w 238"/>
                <a:gd name="T1" fmla="*/ 113 h 113"/>
                <a:gd name="T2" fmla="*/ 11 w 238"/>
                <a:gd name="T3" fmla="*/ 113 h 113"/>
                <a:gd name="T4" fmla="*/ 0 w 238"/>
                <a:gd name="T5" fmla="*/ 102 h 113"/>
                <a:gd name="T6" fmla="*/ 0 w 238"/>
                <a:gd name="T7" fmla="*/ 11 h 113"/>
                <a:gd name="T8" fmla="*/ 11 w 238"/>
                <a:gd name="T9" fmla="*/ 0 h 113"/>
                <a:gd name="T10" fmla="*/ 227 w 238"/>
                <a:gd name="T11" fmla="*/ 0 h 113"/>
                <a:gd name="T12" fmla="*/ 238 w 238"/>
                <a:gd name="T13" fmla="*/ 11 h 113"/>
                <a:gd name="T14" fmla="*/ 238 w 238"/>
                <a:gd name="T15" fmla="*/ 102 h 113"/>
                <a:gd name="T16" fmla="*/ 227 w 238"/>
                <a:gd name="T17"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13">
                  <a:moveTo>
                    <a:pt x="227" y="113"/>
                  </a:moveTo>
                  <a:cubicBezTo>
                    <a:pt x="11" y="113"/>
                    <a:pt x="11" y="113"/>
                    <a:pt x="11" y="113"/>
                  </a:cubicBezTo>
                  <a:cubicBezTo>
                    <a:pt x="5" y="113"/>
                    <a:pt x="0" y="108"/>
                    <a:pt x="0" y="102"/>
                  </a:cubicBezTo>
                  <a:cubicBezTo>
                    <a:pt x="0" y="11"/>
                    <a:pt x="0" y="11"/>
                    <a:pt x="0" y="11"/>
                  </a:cubicBezTo>
                  <a:cubicBezTo>
                    <a:pt x="0" y="5"/>
                    <a:pt x="5" y="0"/>
                    <a:pt x="11" y="0"/>
                  </a:cubicBezTo>
                  <a:cubicBezTo>
                    <a:pt x="227" y="0"/>
                    <a:pt x="227" y="0"/>
                    <a:pt x="227" y="0"/>
                  </a:cubicBezTo>
                  <a:cubicBezTo>
                    <a:pt x="233" y="0"/>
                    <a:pt x="238" y="5"/>
                    <a:pt x="238" y="11"/>
                  </a:cubicBezTo>
                  <a:cubicBezTo>
                    <a:pt x="238" y="102"/>
                    <a:pt x="238" y="102"/>
                    <a:pt x="238" y="102"/>
                  </a:cubicBezTo>
                  <a:cubicBezTo>
                    <a:pt x="238" y="108"/>
                    <a:pt x="233" y="113"/>
                    <a:pt x="227" y="1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7" name="Freeform 36"/>
            <p:cNvSpPr>
              <a:spLocks/>
            </p:cNvSpPr>
            <p:nvPr/>
          </p:nvSpPr>
          <p:spPr bwMode="auto">
            <a:xfrm>
              <a:off x="1533525" y="3924300"/>
              <a:ext cx="66675" cy="68263"/>
            </a:xfrm>
            <a:custGeom>
              <a:avLst/>
              <a:gdLst>
                <a:gd name="T0" fmla="*/ 42 w 42"/>
                <a:gd name="T1" fmla="*/ 43 h 43"/>
                <a:gd name="T2" fmla="*/ 29 w 42"/>
                <a:gd name="T3" fmla="*/ 43 h 43"/>
                <a:gd name="T4" fmla="*/ 21 w 42"/>
                <a:gd name="T5" fmla="*/ 30 h 43"/>
                <a:gd name="T6" fmla="*/ 12 w 42"/>
                <a:gd name="T7" fmla="*/ 43 h 43"/>
                <a:gd name="T8" fmla="*/ 0 w 42"/>
                <a:gd name="T9" fmla="*/ 43 h 43"/>
                <a:gd name="T10" fmla="*/ 14 w 42"/>
                <a:gd name="T11" fmla="*/ 21 h 43"/>
                <a:gd name="T12" fmla="*/ 0 w 42"/>
                <a:gd name="T13" fmla="*/ 0 h 43"/>
                <a:gd name="T14" fmla="*/ 13 w 42"/>
                <a:gd name="T15" fmla="*/ 0 h 43"/>
                <a:gd name="T16" fmla="*/ 21 w 42"/>
                <a:gd name="T17" fmla="*/ 13 h 43"/>
                <a:gd name="T18" fmla="*/ 28 w 42"/>
                <a:gd name="T19" fmla="*/ 0 h 43"/>
                <a:gd name="T20" fmla="*/ 41 w 42"/>
                <a:gd name="T21" fmla="*/ 0 h 43"/>
                <a:gd name="T22" fmla="*/ 28 w 42"/>
                <a:gd name="T23" fmla="*/ 22 h 43"/>
                <a:gd name="T24" fmla="*/ 42 w 42"/>
                <a:gd name="T2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43">
                  <a:moveTo>
                    <a:pt x="42" y="43"/>
                  </a:moveTo>
                  <a:lnTo>
                    <a:pt x="29" y="43"/>
                  </a:lnTo>
                  <a:lnTo>
                    <a:pt x="21" y="30"/>
                  </a:lnTo>
                  <a:lnTo>
                    <a:pt x="12" y="43"/>
                  </a:lnTo>
                  <a:lnTo>
                    <a:pt x="0" y="43"/>
                  </a:lnTo>
                  <a:lnTo>
                    <a:pt x="14" y="21"/>
                  </a:lnTo>
                  <a:lnTo>
                    <a:pt x="0" y="0"/>
                  </a:lnTo>
                  <a:lnTo>
                    <a:pt x="13" y="0"/>
                  </a:lnTo>
                  <a:lnTo>
                    <a:pt x="21" y="13"/>
                  </a:lnTo>
                  <a:lnTo>
                    <a:pt x="28" y="0"/>
                  </a:lnTo>
                  <a:lnTo>
                    <a:pt x="41" y="0"/>
                  </a:lnTo>
                  <a:lnTo>
                    <a:pt x="28" y="22"/>
                  </a:lnTo>
                  <a:lnTo>
                    <a:pt x="42" y="43"/>
                  </a:lnTo>
                  <a:close/>
                </a:path>
              </a:pathLst>
            </a:custGeom>
            <a:solidFill>
              <a:srgbClr val="008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8" name="Freeform 37"/>
            <p:cNvSpPr>
              <a:spLocks/>
            </p:cNvSpPr>
            <p:nvPr/>
          </p:nvSpPr>
          <p:spPr bwMode="auto">
            <a:xfrm>
              <a:off x="1606550" y="3924300"/>
              <a:ext cx="44450" cy="68263"/>
            </a:xfrm>
            <a:custGeom>
              <a:avLst/>
              <a:gdLst>
                <a:gd name="T0" fmla="*/ 0 w 28"/>
                <a:gd name="T1" fmla="*/ 43 h 43"/>
                <a:gd name="T2" fmla="*/ 0 w 28"/>
                <a:gd name="T3" fmla="*/ 0 h 43"/>
                <a:gd name="T4" fmla="*/ 11 w 28"/>
                <a:gd name="T5" fmla="*/ 0 h 43"/>
                <a:gd name="T6" fmla="*/ 11 w 28"/>
                <a:gd name="T7" fmla="*/ 33 h 43"/>
                <a:gd name="T8" fmla="*/ 28 w 28"/>
                <a:gd name="T9" fmla="*/ 33 h 43"/>
                <a:gd name="T10" fmla="*/ 28 w 28"/>
                <a:gd name="T11" fmla="*/ 43 h 43"/>
                <a:gd name="T12" fmla="*/ 0 w 28"/>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28" h="43">
                  <a:moveTo>
                    <a:pt x="0" y="43"/>
                  </a:moveTo>
                  <a:lnTo>
                    <a:pt x="0" y="0"/>
                  </a:lnTo>
                  <a:lnTo>
                    <a:pt x="11" y="0"/>
                  </a:lnTo>
                  <a:lnTo>
                    <a:pt x="11" y="33"/>
                  </a:lnTo>
                  <a:lnTo>
                    <a:pt x="28" y="33"/>
                  </a:lnTo>
                  <a:lnTo>
                    <a:pt x="28" y="43"/>
                  </a:lnTo>
                  <a:lnTo>
                    <a:pt x="0" y="43"/>
                  </a:lnTo>
                  <a:close/>
                </a:path>
              </a:pathLst>
            </a:custGeom>
            <a:solidFill>
              <a:srgbClr val="008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9" name="Freeform 38"/>
            <p:cNvSpPr>
              <a:spLocks/>
            </p:cNvSpPr>
            <p:nvPr/>
          </p:nvSpPr>
          <p:spPr bwMode="auto">
            <a:xfrm>
              <a:off x="1657350" y="3924300"/>
              <a:ext cx="46038" cy="68263"/>
            </a:xfrm>
            <a:custGeom>
              <a:avLst/>
              <a:gdLst>
                <a:gd name="T0" fmla="*/ 49 w 49"/>
                <a:gd name="T1" fmla="*/ 50 h 73"/>
                <a:gd name="T2" fmla="*/ 46 w 49"/>
                <a:gd name="T3" fmla="*/ 62 h 73"/>
                <a:gd name="T4" fmla="*/ 36 w 49"/>
                <a:gd name="T5" fmla="*/ 70 h 73"/>
                <a:gd name="T6" fmla="*/ 21 w 49"/>
                <a:gd name="T7" fmla="*/ 73 h 73"/>
                <a:gd name="T8" fmla="*/ 10 w 49"/>
                <a:gd name="T9" fmla="*/ 72 h 73"/>
                <a:gd name="T10" fmla="*/ 0 w 49"/>
                <a:gd name="T11" fmla="*/ 68 h 73"/>
                <a:gd name="T12" fmla="*/ 0 w 49"/>
                <a:gd name="T13" fmla="*/ 51 h 73"/>
                <a:gd name="T14" fmla="*/ 11 w 49"/>
                <a:gd name="T15" fmla="*/ 56 h 73"/>
                <a:gd name="T16" fmla="*/ 22 w 49"/>
                <a:gd name="T17" fmla="*/ 57 h 73"/>
                <a:gd name="T18" fmla="*/ 28 w 49"/>
                <a:gd name="T19" fmla="*/ 56 h 73"/>
                <a:gd name="T20" fmla="*/ 30 w 49"/>
                <a:gd name="T21" fmla="*/ 52 h 73"/>
                <a:gd name="T22" fmla="*/ 29 w 49"/>
                <a:gd name="T23" fmla="*/ 50 h 73"/>
                <a:gd name="T24" fmla="*/ 27 w 49"/>
                <a:gd name="T25" fmla="*/ 47 h 73"/>
                <a:gd name="T26" fmla="*/ 17 w 49"/>
                <a:gd name="T27" fmla="*/ 43 h 73"/>
                <a:gd name="T28" fmla="*/ 7 w 49"/>
                <a:gd name="T29" fmla="*/ 37 h 73"/>
                <a:gd name="T30" fmla="*/ 2 w 49"/>
                <a:gd name="T31" fmla="*/ 30 h 73"/>
                <a:gd name="T32" fmla="*/ 0 w 49"/>
                <a:gd name="T33" fmla="*/ 21 h 73"/>
                <a:gd name="T34" fmla="*/ 7 w 49"/>
                <a:gd name="T35" fmla="*/ 6 h 73"/>
                <a:gd name="T36" fmla="*/ 27 w 49"/>
                <a:gd name="T37" fmla="*/ 0 h 73"/>
                <a:gd name="T38" fmla="*/ 49 w 49"/>
                <a:gd name="T39" fmla="*/ 5 h 73"/>
                <a:gd name="T40" fmla="*/ 43 w 49"/>
                <a:gd name="T41" fmla="*/ 20 h 73"/>
                <a:gd name="T42" fmla="*/ 26 w 49"/>
                <a:gd name="T43" fmla="*/ 15 h 73"/>
                <a:gd name="T44" fmla="*/ 21 w 49"/>
                <a:gd name="T45" fmla="*/ 17 h 73"/>
                <a:gd name="T46" fmla="*/ 19 w 49"/>
                <a:gd name="T47" fmla="*/ 20 h 73"/>
                <a:gd name="T48" fmla="*/ 21 w 49"/>
                <a:gd name="T49" fmla="*/ 24 h 73"/>
                <a:gd name="T50" fmla="*/ 33 w 49"/>
                <a:gd name="T51" fmla="*/ 30 h 73"/>
                <a:gd name="T52" fmla="*/ 46 w 49"/>
                <a:gd name="T53" fmla="*/ 39 h 73"/>
                <a:gd name="T54" fmla="*/ 49 w 49"/>
                <a:gd name="T55" fmla="*/ 5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73">
                  <a:moveTo>
                    <a:pt x="49" y="50"/>
                  </a:moveTo>
                  <a:cubicBezTo>
                    <a:pt x="49" y="55"/>
                    <a:pt x="48" y="59"/>
                    <a:pt x="46" y="62"/>
                  </a:cubicBezTo>
                  <a:cubicBezTo>
                    <a:pt x="44" y="66"/>
                    <a:pt x="40" y="68"/>
                    <a:pt x="36" y="70"/>
                  </a:cubicBezTo>
                  <a:cubicBezTo>
                    <a:pt x="32" y="72"/>
                    <a:pt x="27" y="73"/>
                    <a:pt x="21" y="73"/>
                  </a:cubicBezTo>
                  <a:cubicBezTo>
                    <a:pt x="17" y="73"/>
                    <a:pt x="13" y="73"/>
                    <a:pt x="10" y="72"/>
                  </a:cubicBezTo>
                  <a:cubicBezTo>
                    <a:pt x="6" y="71"/>
                    <a:pt x="3" y="70"/>
                    <a:pt x="0" y="68"/>
                  </a:cubicBezTo>
                  <a:cubicBezTo>
                    <a:pt x="0" y="51"/>
                    <a:pt x="0" y="51"/>
                    <a:pt x="0" y="51"/>
                  </a:cubicBezTo>
                  <a:cubicBezTo>
                    <a:pt x="3" y="53"/>
                    <a:pt x="7" y="55"/>
                    <a:pt x="11" y="56"/>
                  </a:cubicBezTo>
                  <a:cubicBezTo>
                    <a:pt x="15" y="57"/>
                    <a:pt x="19" y="57"/>
                    <a:pt x="22" y="57"/>
                  </a:cubicBezTo>
                  <a:cubicBezTo>
                    <a:pt x="25" y="57"/>
                    <a:pt x="27" y="57"/>
                    <a:pt x="28" y="56"/>
                  </a:cubicBezTo>
                  <a:cubicBezTo>
                    <a:pt x="29" y="55"/>
                    <a:pt x="30" y="54"/>
                    <a:pt x="30" y="52"/>
                  </a:cubicBezTo>
                  <a:cubicBezTo>
                    <a:pt x="30" y="51"/>
                    <a:pt x="30" y="50"/>
                    <a:pt x="29" y="50"/>
                  </a:cubicBezTo>
                  <a:cubicBezTo>
                    <a:pt x="29" y="49"/>
                    <a:pt x="28" y="48"/>
                    <a:pt x="27" y="47"/>
                  </a:cubicBezTo>
                  <a:cubicBezTo>
                    <a:pt x="26" y="47"/>
                    <a:pt x="22" y="45"/>
                    <a:pt x="17" y="43"/>
                  </a:cubicBezTo>
                  <a:cubicBezTo>
                    <a:pt x="13" y="41"/>
                    <a:pt x="9" y="39"/>
                    <a:pt x="7" y="37"/>
                  </a:cubicBezTo>
                  <a:cubicBezTo>
                    <a:pt x="5" y="35"/>
                    <a:pt x="3" y="32"/>
                    <a:pt x="2" y="30"/>
                  </a:cubicBezTo>
                  <a:cubicBezTo>
                    <a:pt x="1" y="27"/>
                    <a:pt x="0" y="24"/>
                    <a:pt x="0" y="21"/>
                  </a:cubicBezTo>
                  <a:cubicBezTo>
                    <a:pt x="0" y="14"/>
                    <a:pt x="2" y="9"/>
                    <a:pt x="7" y="6"/>
                  </a:cubicBezTo>
                  <a:cubicBezTo>
                    <a:pt x="12" y="2"/>
                    <a:pt x="18" y="0"/>
                    <a:pt x="27" y="0"/>
                  </a:cubicBezTo>
                  <a:cubicBezTo>
                    <a:pt x="34" y="0"/>
                    <a:pt x="42" y="2"/>
                    <a:pt x="49" y="5"/>
                  </a:cubicBezTo>
                  <a:cubicBezTo>
                    <a:pt x="43" y="20"/>
                    <a:pt x="43" y="20"/>
                    <a:pt x="43" y="20"/>
                  </a:cubicBezTo>
                  <a:cubicBezTo>
                    <a:pt x="37" y="17"/>
                    <a:pt x="31" y="15"/>
                    <a:pt x="26" y="15"/>
                  </a:cubicBezTo>
                  <a:cubicBezTo>
                    <a:pt x="24" y="15"/>
                    <a:pt x="22" y="16"/>
                    <a:pt x="21" y="17"/>
                  </a:cubicBezTo>
                  <a:cubicBezTo>
                    <a:pt x="20" y="18"/>
                    <a:pt x="19" y="19"/>
                    <a:pt x="19" y="20"/>
                  </a:cubicBezTo>
                  <a:cubicBezTo>
                    <a:pt x="19" y="21"/>
                    <a:pt x="20" y="23"/>
                    <a:pt x="21" y="24"/>
                  </a:cubicBezTo>
                  <a:cubicBezTo>
                    <a:pt x="23" y="25"/>
                    <a:pt x="27" y="27"/>
                    <a:pt x="33" y="30"/>
                  </a:cubicBezTo>
                  <a:cubicBezTo>
                    <a:pt x="39" y="32"/>
                    <a:pt x="43" y="35"/>
                    <a:pt x="46" y="39"/>
                  </a:cubicBezTo>
                  <a:cubicBezTo>
                    <a:pt x="48" y="42"/>
                    <a:pt x="49" y="46"/>
                    <a:pt x="49" y="50"/>
                  </a:cubicBezTo>
                  <a:close/>
                </a:path>
              </a:pathLst>
            </a:custGeom>
            <a:solidFill>
              <a:srgbClr val="008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cxnSp>
        <p:nvCxnSpPr>
          <p:cNvPr id="120" name="カギ線コネクタ 119"/>
          <p:cNvCxnSpPr>
            <a:stCxn id="123" idx="0"/>
            <a:endCxn id="121" idx="2"/>
          </p:cNvCxnSpPr>
          <p:nvPr/>
        </p:nvCxnSpPr>
        <p:spPr>
          <a:xfrm rot="5400000" flipH="1" flipV="1">
            <a:off x="2138588" y="3286784"/>
            <a:ext cx="162847" cy="879864"/>
          </a:xfrm>
          <a:prstGeom prst="bentConnector2">
            <a:avLst/>
          </a:prstGeom>
          <a:noFill/>
          <a:ln w="19050" cap="flat" cmpd="sng" algn="ctr">
            <a:solidFill>
              <a:schemeClr val="bg1">
                <a:lumMod val="65000"/>
              </a:schemeClr>
            </a:solidFill>
            <a:prstDash val="sysDash"/>
            <a:tailEnd type="arrow"/>
          </a:ln>
          <a:effectLst/>
        </p:spPr>
      </p:cxnSp>
      <p:sp>
        <p:nvSpPr>
          <p:cNvPr id="121" name="楕円 120"/>
          <p:cNvSpPr/>
          <p:nvPr/>
        </p:nvSpPr>
        <p:spPr>
          <a:xfrm>
            <a:off x="2659943" y="3555292"/>
            <a:ext cx="180000" cy="1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楕円 121"/>
          <p:cNvSpPr/>
          <p:nvPr/>
        </p:nvSpPr>
        <p:spPr>
          <a:xfrm>
            <a:off x="699708" y="3795388"/>
            <a:ext cx="180000" cy="1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楕円 122"/>
          <p:cNvSpPr/>
          <p:nvPr/>
        </p:nvSpPr>
        <p:spPr>
          <a:xfrm>
            <a:off x="1690079" y="3808139"/>
            <a:ext cx="180000" cy="1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 name="カギ線コネクタ 123"/>
          <p:cNvCxnSpPr>
            <a:stCxn id="122" idx="0"/>
            <a:endCxn id="121" idx="2"/>
          </p:cNvCxnSpPr>
          <p:nvPr/>
        </p:nvCxnSpPr>
        <p:spPr>
          <a:xfrm rot="5400000" flipH="1" flipV="1">
            <a:off x="1649777" y="2785223"/>
            <a:ext cx="150096" cy="1870235"/>
          </a:xfrm>
          <a:prstGeom prst="bentConnector2">
            <a:avLst/>
          </a:prstGeom>
          <a:noFill/>
          <a:ln w="19050" cap="flat" cmpd="sng" algn="ctr">
            <a:solidFill>
              <a:schemeClr val="bg1">
                <a:lumMod val="65000"/>
              </a:schemeClr>
            </a:solidFill>
            <a:prstDash val="sysDash"/>
            <a:tailEnd type="arrow"/>
          </a:ln>
          <a:effectLst/>
        </p:spPr>
      </p:cxnSp>
      <p:sp>
        <p:nvSpPr>
          <p:cNvPr id="125" name="楕円 124"/>
          <p:cNvSpPr/>
          <p:nvPr/>
        </p:nvSpPr>
        <p:spPr>
          <a:xfrm>
            <a:off x="3285896" y="3555292"/>
            <a:ext cx="180000" cy="1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楕円 125"/>
          <p:cNvSpPr/>
          <p:nvPr/>
        </p:nvSpPr>
        <p:spPr>
          <a:xfrm>
            <a:off x="4268508" y="3555292"/>
            <a:ext cx="180000" cy="1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楕円 126"/>
          <p:cNvSpPr/>
          <p:nvPr/>
        </p:nvSpPr>
        <p:spPr>
          <a:xfrm>
            <a:off x="4529464" y="3555292"/>
            <a:ext cx="180000" cy="1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楕円 127"/>
          <p:cNvSpPr/>
          <p:nvPr/>
        </p:nvSpPr>
        <p:spPr>
          <a:xfrm>
            <a:off x="5692766" y="3555292"/>
            <a:ext cx="180000" cy="1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楕円 128"/>
          <p:cNvSpPr/>
          <p:nvPr/>
        </p:nvSpPr>
        <p:spPr>
          <a:xfrm>
            <a:off x="5961052" y="3555292"/>
            <a:ext cx="180000" cy="1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楕円 129"/>
          <p:cNvSpPr/>
          <p:nvPr/>
        </p:nvSpPr>
        <p:spPr>
          <a:xfrm>
            <a:off x="7894388" y="3555292"/>
            <a:ext cx="180000" cy="1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楕円 130"/>
          <p:cNvSpPr/>
          <p:nvPr/>
        </p:nvSpPr>
        <p:spPr>
          <a:xfrm>
            <a:off x="6634248" y="4396878"/>
            <a:ext cx="180000" cy="1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角丸四角形 12"/>
          <p:cNvSpPr>
            <a:spLocks noChangeArrowheads="1"/>
          </p:cNvSpPr>
          <p:nvPr/>
        </p:nvSpPr>
        <p:spPr bwMode="auto">
          <a:xfrm>
            <a:off x="6440135" y="3126104"/>
            <a:ext cx="955155" cy="388453"/>
          </a:xfrm>
          <a:prstGeom prst="roundRect">
            <a:avLst>
              <a:gd name="adj" fmla="val 16667"/>
            </a:avLst>
          </a:prstGeom>
          <a:solidFill>
            <a:schemeClr val="bg1">
              <a:lumMod val="50000"/>
            </a:schemeClr>
          </a:solidFill>
          <a:ln w="19050" algn="ctr">
            <a:noFill/>
            <a:round/>
            <a:headEnd/>
            <a:tailEnd/>
          </a:ln>
        </p:spPr>
        <p:txBody>
          <a:bodyPr wrap="none" anchor="ctr"/>
          <a:lstStyle/>
          <a:p>
            <a:pPr lvl="0" algn="ctr">
              <a:defRPr/>
            </a:pPr>
            <a:r>
              <a:rPr kumimoji="0" lang="en-US" altLang="ja-JP" sz="1000" kern="0" dirty="0">
                <a:solidFill>
                  <a:prstClr val="white"/>
                </a:solidFill>
                <a:latin typeface="メイリオ" pitchFamily="50" charset="-128"/>
                <a:ea typeface="メイリオ" pitchFamily="50" charset="-128"/>
                <a:cs typeface="メイリオ" pitchFamily="50" charset="-128"/>
              </a:rPr>
              <a:t>CSV</a:t>
            </a:r>
            <a:r>
              <a:rPr kumimoji="0" lang="ja-JP" altLang="en-US" sz="1000" kern="0" dirty="0">
                <a:solidFill>
                  <a:prstClr val="white"/>
                </a:solidFill>
                <a:latin typeface="メイリオ" pitchFamily="50" charset="-128"/>
                <a:ea typeface="メイリオ" pitchFamily="50" charset="-128"/>
                <a:cs typeface="メイリオ" pitchFamily="50" charset="-128"/>
              </a:rPr>
              <a:t>ファイル</a:t>
            </a:r>
          </a:p>
          <a:p>
            <a:pPr lvl="0" algn="ctr">
              <a:defRPr/>
            </a:pPr>
            <a:r>
              <a:rPr kumimoji="0" lang="ja-JP" altLang="en-US" sz="1000" kern="0" dirty="0">
                <a:solidFill>
                  <a:prstClr val="white"/>
                </a:solidFill>
                <a:latin typeface="メイリオ" pitchFamily="50" charset="-128"/>
                <a:ea typeface="メイリオ" pitchFamily="50" charset="-128"/>
                <a:cs typeface="メイリオ" pitchFamily="50" charset="-128"/>
              </a:rPr>
              <a:t>取込処理実行</a:t>
            </a:r>
            <a:endParaRPr kumimoji="0" lang="ja-JP" altLang="en-US" sz="1000" b="0" i="0" u="none" strike="noStrike" kern="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p:txBody>
      </p:sp>
      <p:pic>
        <p:nvPicPr>
          <p:cNvPr id="72" name="図 71"/>
          <p:cNvPicPr>
            <a:picLocks noChangeAspect="1"/>
          </p:cNvPicPr>
          <p:nvPr/>
        </p:nvPicPr>
        <p:blipFill>
          <a:blip r:embed="rId3"/>
          <a:stretch>
            <a:fillRect/>
          </a:stretch>
        </p:blipFill>
        <p:spPr>
          <a:xfrm>
            <a:off x="628106" y="2867958"/>
            <a:ext cx="1456864" cy="694010"/>
          </a:xfrm>
          <a:prstGeom prst="rect">
            <a:avLst/>
          </a:prstGeom>
        </p:spPr>
      </p:pic>
    </p:spTree>
    <p:extLst>
      <p:ext uri="{BB962C8B-B14F-4D97-AF65-F5344CB8AC3E}">
        <p14:creationId xmlns:p14="http://schemas.microsoft.com/office/powerpoint/2010/main" val="598930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utoShape 5"/>
          <p:cNvSpPr>
            <a:spLocks noChangeArrowheads="1"/>
          </p:cNvSpPr>
          <p:nvPr/>
        </p:nvSpPr>
        <p:spPr bwMode="gray">
          <a:xfrm>
            <a:off x="180000" y="2520000"/>
            <a:ext cx="8748000" cy="2412000"/>
          </a:xfrm>
          <a:prstGeom prst="roundRect">
            <a:avLst>
              <a:gd name="adj" fmla="val 6907"/>
            </a:avLst>
          </a:prstGeom>
          <a:gradFill rotWithShape="1">
            <a:gsLst>
              <a:gs pos="0">
                <a:srgbClr val="FFFFFF"/>
              </a:gs>
              <a:gs pos="100000">
                <a:srgbClr val="F3F3F3"/>
              </a:gs>
            </a:gsLst>
            <a:lin ang="5400000" scaled="1"/>
          </a:gradFill>
          <a:ln w="9525" algn="ctr">
            <a:solidFill>
              <a:srgbClr val="D3D3D3"/>
            </a:solidFill>
            <a:round/>
            <a:headEnd/>
            <a:tailEnd/>
          </a:ln>
        </p:spPr>
        <p:txBody>
          <a:bodyPr wrap="none" anchor="ctr"/>
          <a:lstStyle/>
          <a:p>
            <a:pPr marL="0" marR="0" lvl="0" indent="0" algn="l" defTabSz="914400" rtl="0" eaLnBrk="1" fontAlgn="auto" latinLnBrk="0" hangingPunct="1">
              <a:lnSpc>
                <a:spcPct val="80000"/>
              </a:lnSpc>
              <a:spcBef>
                <a:spcPct val="20000"/>
              </a:spcBef>
              <a:spcAft>
                <a:spcPts val="0"/>
              </a:spcAft>
              <a:buClrTx/>
              <a:buSzTx/>
              <a:buFontTx/>
              <a:buNone/>
              <a:tabLst/>
              <a:defRPr/>
            </a:pPr>
            <a:endParaRPr kumimoji="1" lang="en-US" altLang="ja-JP" sz="1500" b="0" i="0" u="none" strike="noStrike" kern="1200" cap="none" spc="0" normalizeH="0" baseline="0" noProof="0">
              <a:ln>
                <a:noFill/>
              </a:ln>
              <a:solidFill>
                <a:srgbClr val="E27100"/>
              </a:solidFill>
              <a:effectLst/>
              <a:uLnTx/>
              <a:uFillTx/>
              <a:latin typeface="メイリオ" pitchFamily="50" charset="-128"/>
              <a:ea typeface="メイリオ" pitchFamily="50" charset="-128"/>
              <a:cs typeface="+mn-cs"/>
            </a:endParaRPr>
          </a:p>
        </p:txBody>
      </p:sp>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33</a:t>
            </a:fld>
            <a:endParaRPr lang="ja-JP" altLang="en-US"/>
          </a:p>
        </p:txBody>
      </p:sp>
      <p:sp>
        <p:nvSpPr>
          <p:cNvPr id="7" name="タイトル 6"/>
          <p:cNvSpPr>
            <a:spLocks noGrp="1"/>
          </p:cNvSpPr>
          <p:nvPr>
            <p:ph type="title"/>
          </p:nvPr>
        </p:nvSpPr>
        <p:spPr/>
        <p:txBody>
          <a:bodyPr/>
          <a:lstStyle/>
          <a:p>
            <a:r>
              <a:rPr lang="en-US" altLang="ja-JP" dirty="0"/>
              <a:t>No.23</a:t>
            </a:r>
            <a:br>
              <a:rPr lang="en-US" altLang="ja-JP" sz="1800" dirty="0"/>
            </a:br>
            <a:r>
              <a:rPr lang="ja-JP" altLang="en-US" sz="1800" dirty="0"/>
              <a:t>共通</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基幹システムなど他システムからのデータ連携時に、データ変換定義をユーザが編集できる</a:t>
            </a: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他システムとの連携は、規定のフォーマットに沿った</a:t>
            </a:r>
            <a:r>
              <a:rPr kumimoji="0" lang="en-US" altLang="ja-JP" sz="1400" kern="0">
                <a:solidFill>
                  <a:sysClr val="windowText" lastClr="000000">
                    <a:lumMod val="75000"/>
                    <a:lumOff val="25000"/>
                  </a:sysClr>
                </a:solidFill>
                <a:latin typeface="メイリオ" pitchFamily="50" charset="-128"/>
                <a:ea typeface="メイリオ" pitchFamily="50" charset="-128"/>
              </a:rPr>
              <a:t>CSV</a:t>
            </a:r>
            <a:r>
              <a:rPr kumimoji="0" lang="ja-JP" altLang="en-US" sz="1400" kern="0">
                <a:solidFill>
                  <a:sysClr val="windowText" lastClr="000000">
                    <a:lumMod val="75000"/>
                    <a:lumOff val="25000"/>
                  </a:sysClr>
                </a:solidFill>
                <a:latin typeface="メイリオ" pitchFamily="50" charset="-128"/>
                <a:ea typeface="メイリオ" pitchFamily="50" charset="-128"/>
              </a:rPr>
              <a:t>データの取込や、</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en-US" altLang="ja-JP" sz="1400" kern="0">
                <a:solidFill>
                  <a:sysClr val="windowText" lastClr="000000">
                    <a:lumMod val="75000"/>
                    <a:lumOff val="25000"/>
                  </a:sysClr>
                </a:solidFill>
                <a:latin typeface="メイリオ" pitchFamily="50" charset="-128"/>
                <a:ea typeface="メイリオ" pitchFamily="50" charset="-128"/>
              </a:rPr>
              <a:t>Connect</a:t>
            </a:r>
            <a:r>
              <a:rPr kumimoji="0" lang="ja-JP" altLang="en-US" sz="1400" kern="0">
                <a:solidFill>
                  <a:sysClr val="windowText" lastClr="000000">
                    <a:lumMod val="75000"/>
                    <a:lumOff val="25000"/>
                  </a:sysClr>
                </a:solidFill>
                <a:latin typeface="メイリオ" pitchFamily="50" charset="-128"/>
                <a:ea typeface="メイリオ" pitchFamily="50" charset="-128"/>
              </a:rPr>
              <a:t>を利用しての連携を想定しています</a:t>
            </a: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3" name="テキスト ボックス 12"/>
          <p:cNvSpPr txBox="1"/>
          <p:nvPr/>
        </p:nvSpPr>
        <p:spPr>
          <a:xfrm>
            <a:off x="7344308" y="3903898"/>
            <a:ext cx="1620180" cy="504056"/>
          </a:xfrm>
          <a:prstGeom prst="rect">
            <a:avLst/>
          </a:prstGeom>
        </p:spPr>
        <p:txBody>
          <a:bodyPr wrap="none" lIns="0" tIns="0" rIns="0" bIns="0" rtlCol="0" anchor="t" anchorCtr="0">
            <a:normAutofit/>
          </a:bodyPr>
          <a:lstStyle/>
          <a:p>
            <a:pPr marL="0" marR="0" lvl="0" indent="0" algn="ctr" defTabSz="914400" rtl="0" eaLnBrk="1" fontAlgn="auto" latinLnBrk="0" hangingPunct="1">
              <a:lnSpc>
                <a:spcPts val="2800"/>
              </a:lnSpc>
              <a:spcBef>
                <a:spcPct val="0"/>
              </a:spcBef>
              <a:spcAft>
                <a:spcPts val="0"/>
              </a:spcAft>
              <a:buClrTx/>
              <a:buSzTx/>
              <a:buFontTx/>
              <a:buNone/>
              <a:tabLst/>
              <a:defRPr/>
            </a:pPr>
            <a:r>
              <a:rPr kumimoji="1" lang="en-US" altLang="ja-JP" sz="1200" b="1" i="0" u="none" strike="noStrike" kern="1200" cap="none" spc="0" normalizeH="0" baseline="0" noProof="0">
                <a:ln>
                  <a:noFill/>
                </a:ln>
                <a:solidFill>
                  <a:srgbClr val="54C2F0"/>
                </a:solidFill>
                <a:effectLst/>
                <a:uLnTx/>
                <a:uFillTx/>
                <a:latin typeface="メイリオ" pitchFamily="50" charset="-128"/>
                <a:ea typeface="メイリオ" pitchFamily="50" charset="-128"/>
                <a:cs typeface="+mn-cs"/>
              </a:rPr>
              <a:t>SuperStream-NX</a:t>
            </a:r>
            <a:endParaRPr kumimoji="1" lang="ja-JP" altLang="en-US" sz="1200" b="1" i="0" u="none" strike="noStrike" kern="1200" cap="none" spc="0" normalizeH="0" baseline="0" noProof="0">
              <a:ln>
                <a:noFill/>
              </a:ln>
              <a:solidFill>
                <a:srgbClr val="54C2F0"/>
              </a:solidFill>
              <a:effectLst/>
              <a:uLnTx/>
              <a:uFillTx/>
              <a:latin typeface="メイリオ" pitchFamily="50" charset="-128"/>
              <a:ea typeface="メイリオ" pitchFamily="50" charset="-128"/>
              <a:cs typeface="+mn-cs"/>
            </a:endParaRPr>
          </a:p>
        </p:txBody>
      </p:sp>
      <p:sp>
        <p:nvSpPr>
          <p:cNvPr id="14" name="Freeform 364"/>
          <p:cNvSpPr>
            <a:spLocks noEditPoints="1"/>
          </p:cNvSpPr>
          <p:nvPr/>
        </p:nvSpPr>
        <p:spPr bwMode="auto">
          <a:xfrm>
            <a:off x="431540" y="2571750"/>
            <a:ext cx="684076" cy="540060"/>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EE846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5" name="テキスト ボックス 14"/>
          <p:cNvSpPr txBox="1"/>
          <p:nvPr/>
        </p:nvSpPr>
        <p:spPr>
          <a:xfrm>
            <a:off x="179512" y="3147814"/>
            <a:ext cx="1368152" cy="360040"/>
          </a:xfrm>
          <a:prstGeom prst="rect">
            <a:avLst/>
          </a:prstGeom>
        </p:spPr>
        <p:txBody>
          <a:bodyPr wrap="none" lIns="0" tIns="0" rIns="0" bIns="0" rtlCol="0" anchor="t" anchorCtr="0">
            <a:normAutofit/>
          </a:bodyPr>
          <a:lstStyle/>
          <a:p>
            <a:pPr marL="0" marR="0" lvl="0" indent="0" algn="ctr" defTabSz="914400" rtl="0" eaLnBrk="1" fontAlgn="auto" latinLnBrk="0" hangingPunct="1">
              <a:lnSpc>
                <a:spcPts val="2800"/>
              </a:lnSpc>
              <a:spcBef>
                <a:spcPct val="0"/>
              </a:spcBef>
              <a:spcAft>
                <a:spcPts val="0"/>
              </a:spcAft>
              <a:buClrTx/>
              <a:buSzTx/>
              <a:buFontTx/>
              <a:buNone/>
              <a:tabLst/>
              <a:defRPr/>
            </a:pPr>
            <a:r>
              <a:rPr kumimoji="0" lang="ja-JP" altLang="en-US" sz="1200" b="1" i="0" u="none" strike="noStrike" kern="0" cap="none" spc="0" normalizeH="0" baseline="0" noProof="0">
                <a:ln>
                  <a:noFill/>
                </a:ln>
                <a:solidFill>
                  <a:srgbClr val="EE846D"/>
                </a:solidFill>
                <a:effectLst/>
                <a:uLnTx/>
                <a:uFillTx/>
                <a:latin typeface="メイリオ" pitchFamily="50" charset="-128"/>
                <a:ea typeface="メイリオ" pitchFamily="50" charset="-128"/>
                <a:cs typeface="+mn-cs"/>
              </a:rPr>
              <a:t>顧客管理システム</a:t>
            </a:r>
            <a:endParaRPr kumimoji="1" lang="ja-JP" altLang="en-US" sz="1200" b="1" i="0" u="none" strike="noStrike" kern="1200" cap="none" spc="0" normalizeH="0" baseline="0" noProof="0">
              <a:ln>
                <a:noFill/>
              </a:ln>
              <a:solidFill>
                <a:srgbClr val="EE846D"/>
              </a:solidFill>
              <a:effectLst/>
              <a:uLnTx/>
              <a:uFillTx/>
              <a:latin typeface="メイリオ" pitchFamily="50" charset="-128"/>
              <a:ea typeface="メイリオ" pitchFamily="50" charset="-128"/>
              <a:cs typeface="+mn-cs"/>
            </a:endParaRPr>
          </a:p>
        </p:txBody>
      </p:sp>
      <p:sp>
        <p:nvSpPr>
          <p:cNvPr id="16" name="Freeform 418"/>
          <p:cNvSpPr>
            <a:spLocks noEditPoints="1"/>
          </p:cNvSpPr>
          <p:nvPr/>
        </p:nvSpPr>
        <p:spPr bwMode="auto">
          <a:xfrm>
            <a:off x="2015716" y="2679762"/>
            <a:ext cx="612068" cy="396044"/>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EE846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EE5500"/>
              </a:solidFill>
              <a:effectLst/>
              <a:uLnTx/>
              <a:uFillTx/>
              <a:latin typeface="メイリオ"/>
              <a:ea typeface="メイリオ"/>
              <a:cs typeface="+mn-cs"/>
            </a:endParaRPr>
          </a:p>
        </p:txBody>
      </p:sp>
      <p:sp>
        <p:nvSpPr>
          <p:cNvPr id="17" name="テキスト ボックス 16"/>
          <p:cNvSpPr txBox="1"/>
          <p:nvPr/>
        </p:nvSpPr>
        <p:spPr>
          <a:xfrm>
            <a:off x="1943708" y="3003798"/>
            <a:ext cx="720080" cy="360040"/>
          </a:xfrm>
          <a:prstGeom prst="rect">
            <a:avLst/>
          </a:prstGeom>
        </p:spPr>
        <p:txBody>
          <a:bodyPr wrap="none" lIns="0" tIns="0" rIns="0" bIns="0" rtlCol="0" anchor="t" anchorCtr="0">
            <a:normAutofit/>
          </a:bodyPr>
          <a:lstStyle/>
          <a:p>
            <a:pPr marL="0" marR="0" lvl="0" indent="0" algn="ctr" defTabSz="914400" rtl="0" eaLnBrk="1" fontAlgn="auto" latinLnBrk="0" hangingPunct="1">
              <a:lnSpc>
                <a:spcPts val="2800"/>
              </a:lnSpc>
              <a:spcBef>
                <a:spcPct val="0"/>
              </a:spcBef>
              <a:spcAft>
                <a:spcPts val="0"/>
              </a:spcAft>
              <a:buClrTx/>
              <a:buSzTx/>
              <a:buFontTx/>
              <a:buNone/>
              <a:tabLst/>
              <a:defRPr/>
            </a:pPr>
            <a:r>
              <a:rPr kumimoji="1" lang="en-US" altLang="ja-JP" sz="1200" b="1" i="0" u="none" strike="noStrike" kern="1200" cap="none" spc="0" normalizeH="0" baseline="0" noProof="0">
                <a:ln>
                  <a:noFill/>
                </a:ln>
                <a:solidFill>
                  <a:srgbClr val="EE846D"/>
                </a:solidFill>
                <a:effectLst/>
                <a:uLnTx/>
                <a:uFillTx/>
                <a:latin typeface="メイリオ" pitchFamily="50" charset="-128"/>
                <a:ea typeface="メイリオ" pitchFamily="50" charset="-128"/>
                <a:cs typeface="+mn-cs"/>
              </a:rPr>
              <a:t>CSV</a:t>
            </a:r>
            <a:endParaRPr kumimoji="1" lang="ja-JP" altLang="en-US" sz="1200" b="1" i="0" u="none" strike="noStrike" kern="1200" cap="none" spc="0" normalizeH="0" baseline="0" noProof="0">
              <a:ln>
                <a:noFill/>
              </a:ln>
              <a:solidFill>
                <a:srgbClr val="EE846D"/>
              </a:solidFill>
              <a:effectLst/>
              <a:uLnTx/>
              <a:uFillTx/>
              <a:latin typeface="メイリオ" pitchFamily="50" charset="-128"/>
              <a:ea typeface="メイリオ" pitchFamily="50" charset="-128"/>
              <a:cs typeface="+mn-cs"/>
            </a:endParaRPr>
          </a:p>
        </p:txBody>
      </p:sp>
      <p:sp>
        <p:nvSpPr>
          <p:cNvPr id="18" name="テキスト ボックス 17"/>
          <p:cNvSpPr txBox="1"/>
          <p:nvPr/>
        </p:nvSpPr>
        <p:spPr>
          <a:xfrm>
            <a:off x="6696236" y="4371950"/>
            <a:ext cx="576064" cy="360040"/>
          </a:xfrm>
          <a:prstGeom prst="rect">
            <a:avLst/>
          </a:prstGeom>
        </p:spPr>
        <p:txBody>
          <a:bodyPr wrap="none" lIns="0" tIns="0" rIns="0" bIns="0" rtlCol="0" anchor="t" anchorCtr="0">
            <a:normAutofit/>
          </a:bodyPr>
          <a:lstStyle/>
          <a:p>
            <a:pPr marL="0" marR="0" lvl="0" indent="0" algn="ctr" defTabSz="914400" rtl="0" eaLnBrk="1" fontAlgn="auto" latinLnBrk="0" hangingPunct="1">
              <a:lnSpc>
                <a:spcPts val="2800"/>
              </a:lnSpc>
              <a:spcBef>
                <a:spcPct val="0"/>
              </a:spcBef>
              <a:spcAft>
                <a:spcPts val="0"/>
              </a:spcAft>
              <a:buClrTx/>
              <a:buSzTx/>
              <a:buFontTx/>
              <a:buNone/>
              <a:tabLst/>
              <a:defRPr/>
            </a:pPr>
            <a:endParaRPr kumimoji="1" lang="ja-JP" altLang="en-US" sz="1200" b="1" i="0" u="none" strike="noStrike" kern="1200" cap="none" spc="0" normalizeH="0" baseline="0" noProof="0">
              <a:ln>
                <a:noFill/>
              </a:ln>
              <a:solidFill>
                <a:srgbClr val="F9BE00"/>
              </a:solidFill>
              <a:effectLst/>
              <a:uLnTx/>
              <a:uFillTx/>
              <a:latin typeface="メイリオ" pitchFamily="50" charset="-128"/>
              <a:ea typeface="メイリオ" pitchFamily="50" charset="-128"/>
              <a:cs typeface="+mn-cs"/>
            </a:endParaRPr>
          </a:p>
        </p:txBody>
      </p:sp>
      <p:sp>
        <p:nvSpPr>
          <p:cNvPr id="19" name="Freeform 401"/>
          <p:cNvSpPr>
            <a:spLocks noEditPoints="1"/>
          </p:cNvSpPr>
          <p:nvPr/>
        </p:nvSpPr>
        <p:spPr bwMode="auto">
          <a:xfrm>
            <a:off x="1367644" y="2607754"/>
            <a:ext cx="468052" cy="491356"/>
          </a:xfrm>
          <a:custGeom>
            <a:avLst/>
            <a:gdLst/>
            <a:ahLst/>
            <a:cxnLst>
              <a:cxn ang="0">
                <a:pos x="240" y="120"/>
              </a:cxn>
              <a:cxn ang="0">
                <a:pos x="120" y="0"/>
              </a:cxn>
              <a:cxn ang="0">
                <a:pos x="120" y="64"/>
              </a:cxn>
              <a:cxn ang="0">
                <a:pos x="0" y="64"/>
              </a:cxn>
              <a:cxn ang="0">
                <a:pos x="0" y="176"/>
              </a:cxn>
              <a:cxn ang="0">
                <a:pos x="120" y="176"/>
              </a:cxn>
              <a:cxn ang="0">
                <a:pos x="120" y="240"/>
              </a:cxn>
              <a:cxn ang="0">
                <a:pos x="240" y="120"/>
              </a:cxn>
              <a:cxn ang="0">
                <a:pos x="24" y="152"/>
              </a:cxn>
              <a:cxn ang="0">
                <a:pos x="24" y="88"/>
              </a:cxn>
              <a:cxn ang="0">
                <a:pos x="120" y="88"/>
              </a:cxn>
              <a:cxn ang="0">
                <a:pos x="120" y="88"/>
              </a:cxn>
              <a:cxn ang="0">
                <a:pos x="130" y="86"/>
              </a:cxn>
              <a:cxn ang="0">
                <a:pos x="136" y="80"/>
              </a:cxn>
              <a:cxn ang="0">
                <a:pos x="142" y="74"/>
              </a:cxn>
              <a:cxn ang="0">
                <a:pos x="144" y="64"/>
              </a:cxn>
              <a:cxn ang="0">
                <a:pos x="144" y="58"/>
              </a:cxn>
              <a:cxn ang="0">
                <a:pos x="206" y="120"/>
              </a:cxn>
              <a:cxn ang="0">
                <a:pos x="144" y="182"/>
              </a:cxn>
              <a:cxn ang="0">
                <a:pos x="144" y="176"/>
              </a:cxn>
              <a:cxn ang="0">
                <a:pos x="144" y="176"/>
              </a:cxn>
              <a:cxn ang="0">
                <a:pos x="142" y="166"/>
              </a:cxn>
              <a:cxn ang="0">
                <a:pos x="136" y="160"/>
              </a:cxn>
              <a:cxn ang="0">
                <a:pos x="130" y="154"/>
              </a:cxn>
              <a:cxn ang="0">
                <a:pos x="120" y="152"/>
              </a:cxn>
              <a:cxn ang="0">
                <a:pos x="24" y="152"/>
              </a:cxn>
            </a:cxnLst>
            <a:rect l="0" t="0" r="r" b="b"/>
            <a:pathLst>
              <a:path w="240" h="240">
                <a:moveTo>
                  <a:pt x="240" y="120"/>
                </a:moveTo>
                <a:lnTo>
                  <a:pt x="120" y="0"/>
                </a:lnTo>
                <a:lnTo>
                  <a:pt x="120" y="64"/>
                </a:lnTo>
                <a:lnTo>
                  <a:pt x="0" y="64"/>
                </a:lnTo>
                <a:lnTo>
                  <a:pt x="0" y="176"/>
                </a:lnTo>
                <a:lnTo>
                  <a:pt x="120" y="176"/>
                </a:lnTo>
                <a:lnTo>
                  <a:pt x="120" y="240"/>
                </a:lnTo>
                <a:lnTo>
                  <a:pt x="240" y="120"/>
                </a:lnTo>
                <a:close/>
                <a:moveTo>
                  <a:pt x="24" y="152"/>
                </a:moveTo>
                <a:lnTo>
                  <a:pt x="24" y="88"/>
                </a:lnTo>
                <a:lnTo>
                  <a:pt x="120" y="88"/>
                </a:lnTo>
                <a:lnTo>
                  <a:pt x="120" y="88"/>
                </a:lnTo>
                <a:lnTo>
                  <a:pt x="130" y="86"/>
                </a:lnTo>
                <a:lnTo>
                  <a:pt x="136" y="80"/>
                </a:lnTo>
                <a:lnTo>
                  <a:pt x="142" y="74"/>
                </a:lnTo>
                <a:lnTo>
                  <a:pt x="144" y="64"/>
                </a:lnTo>
                <a:lnTo>
                  <a:pt x="144" y="58"/>
                </a:lnTo>
                <a:lnTo>
                  <a:pt x="206" y="120"/>
                </a:lnTo>
                <a:lnTo>
                  <a:pt x="144" y="182"/>
                </a:lnTo>
                <a:lnTo>
                  <a:pt x="144" y="176"/>
                </a:lnTo>
                <a:lnTo>
                  <a:pt x="144" y="176"/>
                </a:lnTo>
                <a:lnTo>
                  <a:pt x="142" y="166"/>
                </a:lnTo>
                <a:lnTo>
                  <a:pt x="136" y="160"/>
                </a:lnTo>
                <a:lnTo>
                  <a:pt x="130" y="154"/>
                </a:lnTo>
                <a:lnTo>
                  <a:pt x="120" y="152"/>
                </a:lnTo>
                <a:lnTo>
                  <a:pt x="24" y="152"/>
                </a:lnTo>
                <a:close/>
              </a:path>
            </a:pathLst>
          </a:custGeom>
          <a:solidFill>
            <a:srgbClr val="EE846D"/>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0000"/>
              </a:solidFill>
              <a:effectLst/>
              <a:uLnTx/>
              <a:uFillTx/>
              <a:latin typeface="メイリオ"/>
              <a:ea typeface="メイリオ"/>
              <a:cs typeface="+mn-cs"/>
            </a:endParaRPr>
          </a:p>
        </p:txBody>
      </p:sp>
      <p:sp>
        <p:nvSpPr>
          <p:cNvPr id="20" name="Freeform 364"/>
          <p:cNvSpPr>
            <a:spLocks noEditPoints="1"/>
          </p:cNvSpPr>
          <p:nvPr/>
        </p:nvSpPr>
        <p:spPr bwMode="auto">
          <a:xfrm>
            <a:off x="431540" y="4083918"/>
            <a:ext cx="684076" cy="540060"/>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9BC95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1" name="Freeform 401"/>
          <p:cNvSpPr>
            <a:spLocks noEditPoints="1"/>
          </p:cNvSpPr>
          <p:nvPr/>
        </p:nvSpPr>
        <p:spPr bwMode="auto">
          <a:xfrm>
            <a:off x="1331640" y="4119922"/>
            <a:ext cx="468052" cy="491356"/>
          </a:xfrm>
          <a:custGeom>
            <a:avLst/>
            <a:gdLst/>
            <a:ahLst/>
            <a:cxnLst>
              <a:cxn ang="0">
                <a:pos x="240" y="120"/>
              </a:cxn>
              <a:cxn ang="0">
                <a:pos x="120" y="0"/>
              </a:cxn>
              <a:cxn ang="0">
                <a:pos x="120" y="64"/>
              </a:cxn>
              <a:cxn ang="0">
                <a:pos x="0" y="64"/>
              </a:cxn>
              <a:cxn ang="0">
                <a:pos x="0" y="176"/>
              </a:cxn>
              <a:cxn ang="0">
                <a:pos x="120" y="176"/>
              </a:cxn>
              <a:cxn ang="0">
                <a:pos x="120" y="240"/>
              </a:cxn>
              <a:cxn ang="0">
                <a:pos x="240" y="120"/>
              </a:cxn>
              <a:cxn ang="0">
                <a:pos x="24" y="152"/>
              </a:cxn>
              <a:cxn ang="0">
                <a:pos x="24" y="88"/>
              </a:cxn>
              <a:cxn ang="0">
                <a:pos x="120" y="88"/>
              </a:cxn>
              <a:cxn ang="0">
                <a:pos x="120" y="88"/>
              </a:cxn>
              <a:cxn ang="0">
                <a:pos x="130" y="86"/>
              </a:cxn>
              <a:cxn ang="0">
                <a:pos x="136" y="80"/>
              </a:cxn>
              <a:cxn ang="0">
                <a:pos x="142" y="74"/>
              </a:cxn>
              <a:cxn ang="0">
                <a:pos x="144" y="64"/>
              </a:cxn>
              <a:cxn ang="0">
                <a:pos x="144" y="58"/>
              </a:cxn>
              <a:cxn ang="0">
                <a:pos x="206" y="120"/>
              </a:cxn>
              <a:cxn ang="0">
                <a:pos x="144" y="182"/>
              </a:cxn>
              <a:cxn ang="0">
                <a:pos x="144" y="176"/>
              </a:cxn>
              <a:cxn ang="0">
                <a:pos x="144" y="176"/>
              </a:cxn>
              <a:cxn ang="0">
                <a:pos x="142" y="166"/>
              </a:cxn>
              <a:cxn ang="0">
                <a:pos x="136" y="160"/>
              </a:cxn>
              <a:cxn ang="0">
                <a:pos x="130" y="154"/>
              </a:cxn>
              <a:cxn ang="0">
                <a:pos x="120" y="152"/>
              </a:cxn>
              <a:cxn ang="0">
                <a:pos x="24" y="152"/>
              </a:cxn>
            </a:cxnLst>
            <a:rect l="0" t="0" r="r" b="b"/>
            <a:pathLst>
              <a:path w="240" h="240">
                <a:moveTo>
                  <a:pt x="240" y="120"/>
                </a:moveTo>
                <a:lnTo>
                  <a:pt x="120" y="0"/>
                </a:lnTo>
                <a:lnTo>
                  <a:pt x="120" y="64"/>
                </a:lnTo>
                <a:lnTo>
                  <a:pt x="0" y="64"/>
                </a:lnTo>
                <a:lnTo>
                  <a:pt x="0" y="176"/>
                </a:lnTo>
                <a:lnTo>
                  <a:pt x="120" y="176"/>
                </a:lnTo>
                <a:lnTo>
                  <a:pt x="120" y="240"/>
                </a:lnTo>
                <a:lnTo>
                  <a:pt x="240" y="120"/>
                </a:lnTo>
                <a:close/>
                <a:moveTo>
                  <a:pt x="24" y="152"/>
                </a:moveTo>
                <a:lnTo>
                  <a:pt x="24" y="88"/>
                </a:lnTo>
                <a:lnTo>
                  <a:pt x="120" y="88"/>
                </a:lnTo>
                <a:lnTo>
                  <a:pt x="120" y="88"/>
                </a:lnTo>
                <a:lnTo>
                  <a:pt x="130" y="86"/>
                </a:lnTo>
                <a:lnTo>
                  <a:pt x="136" y="80"/>
                </a:lnTo>
                <a:lnTo>
                  <a:pt x="142" y="74"/>
                </a:lnTo>
                <a:lnTo>
                  <a:pt x="144" y="64"/>
                </a:lnTo>
                <a:lnTo>
                  <a:pt x="144" y="58"/>
                </a:lnTo>
                <a:lnTo>
                  <a:pt x="206" y="120"/>
                </a:lnTo>
                <a:lnTo>
                  <a:pt x="144" y="182"/>
                </a:lnTo>
                <a:lnTo>
                  <a:pt x="144" y="176"/>
                </a:lnTo>
                <a:lnTo>
                  <a:pt x="144" y="176"/>
                </a:lnTo>
                <a:lnTo>
                  <a:pt x="142" y="166"/>
                </a:lnTo>
                <a:lnTo>
                  <a:pt x="136" y="160"/>
                </a:lnTo>
                <a:lnTo>
                  <a:pt x="130" y="154"/>
                </a:lnTo>
                <a:lnTo>
                  <a:pt x="120" y="152"/>
                </a:lnTo>
                <a:lnTo>
                  <a:pt x="24" y="152"/>
                </a:lnTo>
                <a:close/>
              </a:path>
            </a:pathLst>
          </a:custGeom>
          <a:solidFill>
            <a:srgbClr val="9BC95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0000"/>
              </a:solidFill>
              <a:effectLst/>
              <a:uLnTx/>
              <a:uFillTx/>
              <a:latin typeface="メイリオ"/>
              <a:ea typeface="メイリオ"/>
              <a:cs typeface="+mn-cs"/>
            </a:endParaRPr>
          </a:p>
        </p:txBody>
      </p:sp>
      <p:sp>
        <p:nvSpPr>
          <p:cNvPr id="22" name="Freeform 418"/>
          <p:cNvSpPr>
            <a:spLocks noEditPoints="1"/>
          </p:cNvSpPr>
          <p:nvPr/>
        </p:nvSpPr>
        <p:spPr bwMode="auto">
          <a:xfrm>
            <a:off x="2015716" y="4155926"/>
            <a:ext cx="612068" cy="396044"/>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9BC95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EE5500"/>
              </a:solidFill>
              <a:effectLst/>
              <a:uLnTx/>
              <a:uFillTx/>
              <a:latin typeface="メイリオ"/>
              <a:ea typeface="メイリオ"/>
              <a:cs typeface="+mn-cs"/>
            </a:endParaRPr>
          </a:p>
        </p:txBody>
      </p:sp>
      <p:sp>
        <p:nvSpPr>
          <p:cNvPr id="23" name="テキスト ボックス 22"/>
          <p:cNvSpPr txBox="1"/>
          <p:nvPr/>
        </p:nvSpPr>
        <p:spPr>
          <a:xfrm>
            <a:off x="1907704" y="4551970"/>
            <a:ext cx="720080" cy="360040"/>
          </a:xfrm>
          <a:prstGeom prst="rect">
            <a:avLst/>
          </a:prstGeom>
        </p:spPr>
        <p:txBody>
          <a:bodyPr wrap="none" lIns="0" tIns="0" rIns="0" bIns="0" rtlCol="0" anchor="t" anchorCtr="0">
            <a:normAutofit/>
          </a:bodyPr>
          <a:lstStyle/>
          <a:p>
            <a:pPr marL="0" marR="0" lvl="0" indent="0" algn="ctr" defTabSz="914400" rtl="0" eaLnBrk="1" fontAlgn="auto" latinLnBrk="0" hangingPunct="1">
              <a:lnSpc>
                <a:spcPts val="2800"/>
              </a:lnSpc>
              <a:spcBef>
                <a:spcPct val="0"/>
              </a:spcBef>
              <a:spcAft>
                <a:spcPts val="0"/>
              </a:spcAft>
              <a:buClrTx/>
              <a:buSzTx/>
              <a:buFontTx/>
              <a:buNone/>
              <a:tabLst/>
              <a:defRPr/>
            </a:pPr>
            <a:r>
              <a:rPr kumimoji="1" lang="en-US" altLang="ja-JP" sz="1200" b="1" i="0" u="none" strike="noStrike" kern="1200" cap="none" spc="0" normalizeH="0" baseline="0" noProof="0">
                <a:ln>
                  <a:noFill/>
                </a:ln>
                <a:solidFill>
                  <a:srgbClr val="9BC954"/>
                </a:solidFill>
                <a:effectLst/>
                <a:uLnTx/>
                <a:uFillTx/>
                <a:latin typeface="メイリオ" pitchFamily="50" charset="-128"/>
                <a:ea typeface="メイリオ" pitchFamily="50" charset="-128"/>
                <a:cs typeface="+mn-cs"/>
              </a:rPr>
              <a:t>CSV</a:t>
            </a:r>
            <a:endParaRPr kumimoji="1" lang="ja-JP" altLang="en-US" sz="1200" b="1" i="0" u="none" strike="noStrike" kern="1200" cap="none" spc="0" normalizeH="0" baseline="0" noProof="0">
              <a:ln>
                <a:noFill/>
              </a:ln>
              <a:solidFill>
                <a:srgbClr val="9BC954"/>
              </a:solidFill>
              <a:effectLst/>
              <a:uLnTx/>
              <a:uFillTx/>
              <a:latin typeface="メイリオ" pitchFamily="50" charset="-128"/>
              <a:ea typeface="メイリオ" pitchFamily="50" charset="-128"/>
              <a:cs typeface="+mn-cs"/>
            </a:endParaRPr>
          </a:p>
        </p:txBody>
      </p:sp>
      <p:sp>
        <p:nvSpPr>
          <p:cNvPr id="24" name="Freeform 401"/>
          <p:cNvSpPr>
            <a:spLocks noEditPoints="1"/>
          </p:cNvSpPr>
          <p:nvPr/>
        </p:nvSpPr>
        <p:spPr bwMode="auto">
          <a:xfrm>
            <a:off x="2771800" y="2643758"/>
            <a:ext cx="432048" cy="491356"/>
          </a:xfrm>
          <a:custGeom>
            <a:avLst/>
            <a:gdLst/>
            <a:ahLst/>
            <a:cxnLst>
              <a:cxn ang="0">
                <a:pos x="240" y="120"/>
              </a:cxn>
              <a:cxn ang="0">
                <a:pos x="120" y="0"/>
              </a:cxn>
              <a:cxn ang="0">
                <a:pos x="120" y="64"/>
              </a:cxn>
              <a:cxn ang="0">
                <a:pos x="0" y="64"/>
              </a:cxn>
              <a:cxn ang="0">
                <a:pos x="0" y="176"/>
              </a:cxn>
              <a:cxn ang="0">
                <a:pos x="120" y="176"/>
              </a:cxn>
              <a:cxn ang="0">
                <a:pos x="120" y="240"/>
              </a:cxn>
              <a:cxn ang="0">
                <a:pos x="240" y="120"/>
              </a:cxn>
              <a:cxn ang="0">
                <a:pos x="24" y="152"/>
              </a:cxn>
              <a:cxn ang="0">
                <a:pos x="24" y="88"/>
              </a:cxn>
              <a:cxn ang="0">
                <a:pos x="120" y="88"/>
              </a:cxn>
              <a:cxn ang="0">
                <a:pos x="120" y="88"/>
              </a:cxn>
              <a:cxn ang="0">
                <a:pos x="130" y="86"/>
              </a:cxn>
              <a:cxn ang="0">
                <a:pos x="136" y="80"/>
              </a:cxn>
              <a:cxn ang="0">
                <a:pos x="142" y="74"/>
              </a:cxn>
              <a:cxn ang="0">
                <a:pos x="144" y="64"/>
              </a:cxn>
              <a:cxn ang="0">
                <a:pos x="144" y="58"/>
              </a:cxn>
              <a:cxn ang="0">
                <a:pos x="206" y="120"/>
              </a:cxn>
              <a:cxn ang="0">
                <a:pos x="144" y="182"/>
              </a:cxn>
              <a:cxn ang="0">
                <a:pos x="144" y="176"/>
              </a:cxn>
              <a:cxn ang="0">
                <a:pos x="144" y="176"/>
              </a:cxn>
              <a:cxn ang="0">
                <a:pos x="142" y="166"/>
              </a:cxn>
              <a:cxn ang="0">
                <a:pos x="136" y="160"/>
              </a:cxn>
              <a:cxn ang="0">
                <a:pos x="130" y="154"/>
              </a:cxn>
              <a:cxn ang="0">
                <a:pos x="120" y="152"/>
              </a:cxn>
              <a:cxn ang="0">
                <a:pos x="24" y="152"/>
              </a:cxn>
            </a:cxnLst>
            <a:rect l="0" t="0" r="r" b="b"/>
            <a:pathLst>
              <a:path w="240" h="240">
                <a:moveTo>
                  <a:pt x="240" y="120"/>
                </a:moveTo>
                <a:lnTo>
                  <a:pt x="120" y="0"/>
                </a:lnTo>
                <a:lnTo>
                  <a:pt x="120" y="64"/>
                </a:lnTo>
                <a:lnTo>
                  <a:pt x="0" y="64"/>
                </a:lnTo>
                <a:lnTo>
                  <a:pt x="0" y="176"/>
                </a:lnTo>
                <a:lnTo>
                  <a:pt x="120" y="176"/>
                </a:lnTo>
                <a:lnTo>
                  <a:pt x="120" y="240"/>
                </a:lnTo>
                <a:lnTo>
                  <a:pt x="240" y="120"/>
                </a:lnTo>
                <a:close/>
                <a:moveTo>
                  <a:pt x="24" y="152"/>
                </a:moveTo>
                <a:lnTo>
                  <a:pt x="24" y="88"/>
                </a:lnTo>
                <a:lnTo>
                  <a:pt x="120" y="88"/>
                </a:lnTo>
                <a:lnTo>
                  <a:pt x="120" y="88"/>
                </a:lnTo>
                <a:lnTo>
                  <a:pt x="130" y="86"/>
                </a:lnTo>
                <a:lnTo>
                  <a:pt x="136" y="80"/>
                </a:lnTo>
                <a:lnTo>
                  <a:pt x="142" y="74"/>
                </a:lnTo>
                <a:lnTo>
                  <a:pt x="144" y="64"/>
                </a:lnTo>
                <a:lnTo>
                  <a:pt x="144" y="58"/>
                </a:lnTo>
                <a:lnTo>
                  <a:pt x="206" y="120"/>
                </a:lnTo>
                <a:lnTo>
                  <a:pt x="144" y="182"/>
                </a:lnTo>
                <a:lnTo>
                  <a:pt x="144" y="176"/>
                </a:lnTo>
                <a:lnTo>
                  <a:pt x="144" y="176"/>
                </a:lnTo>
                <a:lnTo>
                  <a:pt x="142" y="166"/>
                </a:lnTo>
                <a:lnTo>
                  <a:pt x="136" y="160"/>
                </a:lnTo>
                <a:lnTo>
                  <a:pt x="130" y="154"/>
                </a:lnTo>
                <a:lnTo>
                  <a:pt x="120" y="152"/>
                </a:lnTo>
                <a:lnTo>
                  <a:pt x="24" y="152"/>
                </a:lnTo>
                <a:close/>
              </a:path>
            </a:pathLst>
          </a:custGeom>
          <a:solidFill>
            <a:srgbClr val="54C2F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0000"/>
              </a:solidFill>
              <a:effectLst/>
              <a:uLnTx/>
              <a:uFillTx/>
              <a:latin typeface="メイリオ"/>
              <a:ea typeface="メイリオ"/>
              <a:cs typeface="+mn-cs"/>
            </a:endParaRPr>
          </a:p>
        </p:txBody>
      </p:sp>
      <p:sp>
        <p:nvSpPr>
          <p:cNvPr id="25" name="Freeform 401"/>
          <p:cNvSpPr>
            <a:spLocks noEditPoints="1"/>
          </p:cNvSpPr>
          <p:nvPr/>
        </p:nvSpPr>
        <p:spPr bwMode="auto">
          <a:xfrm>
            <a:off x="2771800" y="4083918"/>
            <a:ext cx="432048" cy="491356"/>
          </a:xfrm>
          <a:custGeom>
            <a:avLst/>
            <a:gdLst/>
            <a:ahLst/>
            <a:cxnLst>
              <a:cxn ang="0">
                <a:pos x="240" y="120"/>
              </a:cxn>
              <a:cxn ang="0">
                <a:pos x="120" y="0"/>
              </a:cxn>
              <a:cxn ang="0">
                <a:pos x="120" y="64"/>
              </a:cxn>
              <a:cxn ang="0">
                <a:pos x="0" y="64"/>
              </a:cxn>
              <a:cxn ang="0">
                <a:pos x="0" y="176"/>
              </a:cxn>
              <a:cxn ang="0">
                <a:pos x="120" y="176"/>
              </a:cxn>
              <a:cxn ang="0">
                <a:pos x="120" y="240"/>
              </a:cxn>
              <a:cxn ang="0">
                <a:pos x="240" y="120"/>
              </a:cxn>
              <a:cxn ang="0">
                <a:pos x="24" y="152"/>
              </a:cxn>
              <a:cxn ang="0">
                <a:pos x="24" y="88"/>
              </a:cxn>
              <a:cxn ang="0">
                <a:pos x="120" y="88"/>
              </a:cxn>
              <a:cxn ang="0">
                <a:pos x="120" y="88"/>
              </a:cxn>
              <a:cxn ang="0">
                <a:pos x="130" y="86"/>
              </a:cxn>
              <a:cxn ang="0">
                <a:pos x="136" y="80"/>
              </a:cxn>
              <a:cxn ang="0">
                <a:pos x="142" y="74"/>
              </a:cxn>
              <a:cxn ang="0">
                <a:pos x="144" y="64"/>
              </a:cxn>
              <a:cxn ang="0">
                <a:pos x="144" y="58"/>
              </a:cxn>
              <a:cxn ang="0">
                <a:pos x="206" y="120"/>
              </a:cxn>
              <a:cxn ang="0">
                <a:pos x="144" y="182"/>
              </a:cxn>
              <a:cxn ang="0">
                <a:pos x="144" y="176"/>
              </a:cxn>
              <a:cxn ang="0">
                <a:pos x="144" y="176"/>
              </a:cxn>
              <a:cxn ang="0">
                <a:pos x="142" y="166"/>
              </a:cxn>
              <a:cxn ang="0">
                <a:pos x="136" y="160"/>
              </a:cxn>
              <a:cxn ang="0">
                <a:pos x="130" y="154"/>
              </a:cxn>
              <a:cxn ang="0">
                <a:pos x="120" y="152"/>
              </a:cxn>
              <a:cxn ang="0">
                <a:pos x="24" y="152"/>
              </a:cxn>
            </a:cxnLst>
            <a:rect l="0" t="0" r="r" b="b"/>
            <a:pathLst>
              <a:path w="240" h="240">
                <a:moveTo>
                  <a:pt x="240" y="120"/>
                </a:moveTo>
                <a:lnTo>
                  <a:pt x="120" y="0"/>
                </a:lnTo>
                <a:lnTo>
                  <a:pt x="120" y="64"/>
                </a:lnTo>
                <a:lnTo>
                  <a:pt x="0" y="64"/>
                </a:lnTo>
                <a:lnTo>
                  <a:pt x="0" y="176"/>
                </a:lnTo>
                <a:lnTo>
                  <a:pt x="120" y="176"/>
                </a:lnTo>
                <a:lnTo>
                  <a:pt x="120" y="240"/>
                </a:lnTo>
                <a:lnTo>
                  <a:pt x="240" y="120"/>
                </a:lnTo>
                <a:close/>
                <a:moveTo>
                  <a:pt x="24" y="152"/>
                </a:moveTo>
                <a:lnTo>
                  <a:pt x="24" y="88"/>
                </a:lnTo>
                <a:lnTo>
                  <a:pt x="120" y="88"/>
                </a:lnTo>
                <a:lnTo>
                  <a:pt x="120" y="88"/>
                </a:lnTo>
                <a:lnTo>
                  <a:pt x="130" y="86"/>
                </a:lnTo>
                <a:lnTo>
                  <a:pt x="136" y="80"/>
                </a:lnTo>
                <a:lnTo>
                  <a:pt x="142" y="74"/>
                </a:lnTo>
                <a:lnTo>
                  <a:pt x="144" y="64"/>
                </a:lnTo>
                <a:lnTo>
                  <a:pt x="144" y="58"/>
                </a:lnTo>
                <a:lnTo>
                  <a:pt x="206" y="120"/>
                </a:lnTo>
                <a:lnTo>
                  <a:pt x="144" y="182"/>
                </a:lnTo>
                <a:lnTo>
                  <a:pt x="144" y="176"/>
                </a:lnTo>
                <a:lnTo>
                  <a:pt x="144" y="176"/>
                </a:lnTo>
                <a:lnTo>
                  <a:pt x="142" y="166"/>
                </a:lnTo>
                <a:lnTo>
                  <a:pt x="136" y="160"/>
                </a:lnTo>
                <a:lnTo>
                  <a:pt x="130" y="154"/>
                </a:lnTo>
                <a:lnTo>
                  <a:pt x="120" y="152"/>
                </a:lnTo>
                <a:lnTo>
                  <a:pt x="24" y="152"/>
                </a:lnTo>
                <a:close/>
              </a:path>
            </a:pathLst>
          </a:custGeom>
          <a:solidFill>
            <a:srgbClr val="54C2F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0000"/>
              </a:solidFill>
              <a:effectLst/>
              <a:uLnTx/>
              <a:uFillTx/>
              <a:latin typeface="メイリオ"/>
              <a:ea typeface="メイリオ"/>
              <a:cs typeface="+mn-cs"/>
            </a:endParaRPr>
          </a:p>
        </p:txBody>
      </p:sp>
      <p:sp>
        <p:nvSpPr>
          <p:cNvPr id="26" name="Freeform 401"/>
          <p:cNvSpPr>
            <a:spLocks noEditPoints="1"/>
          </p:cNvSpPr>
          <p:nvPr/>
        </p:nvSpPr>
        <p:spPr bwMode="auto">
          <a:xfrm>
            <a:off x="6048164" y="3255826"/>
            <a:ext cx="432048" cy="491356"/>
          </a:xfrm>
          <a:custGeom>
            <a:avLst/>
            <a:gdLst/>
            <a:ahLst/>
            <a:cxnLst>
              <a:cxn ang="0">
                <a:pos x="240" y="120"/>
              </a:cxn>
              <a:cxn ang="0">
                <a:pos x="120" y="0"/>
              </a:cxn>
              <a:cxn ang="0">
                <a:pos x="120" y="64"/>
              </a:cxn>
              <a:cxn ang="0">
                <a:pos x="0" y="64"/>
              </a:cxn>
              <a:cxn ang="0">
                <a:pos x="0" y="176"/>
              </a:cxn>
              <a:cxn ang="0">
                <a:pos x="120" y="176"/>
              </a:cxn>
              <a:cxn ang="0">
                <a:pos x="120" y="240"/>
              </a:cxn>
              <a:cxn ang="0">
                <a:pos x="240" y="120"/>
              </a:cxn>
              <a:cxn ang="0">
                <a:pos x="24" y="152"/>
              </a:cxn>
              <a:cxn ang="0">
                <a:pos x="24" y="88"/>
              </a:cxn>
              <a:cxn ang="0">
                <a:pos x="120" y="88"/>
              </a:cxn>
              <a:cxn ang="0">
                <a:pos x="120" y="88"/>
              </a:cxn>
              <a:cxn ang="0">
                <a:pos x="130" y="86"/>
              </a:cxn>
              <a:cxn ang="0">
                <a:pos x="136" y="80"/>
              </a:cxn>
              <a:cxn ang="0">
                <a:pos x="142" y="74"/>
              </a:cxn>
              <a:cxn ang="0">
                <a:pos x="144" y="64"/>
              </a:cxn>
              <a:cxn ang="0">
                <a:pos x="144" y="58"/>
              </a:cxn>
              <a:cxn ang="0">
                <a:pos x="206" y="120"/>
              </a:cxn>
              <a:cxn ang="0">
                <a:pos x="144" y="182"/>
              </a:cxn>
              <a:cxn ang="0">
                <a:pos x="144" y="176"/>
              </a:cxn>
              <a:cxn ang="0">
                <a:pos x="144" y="176"/>
              </a:cxn>
              <a:cxn ang="0">
                <a:pos x="142" y="166"/>
              </a:cxn>
              <a:cxn ang="0">
                <a:pos x="136" y="160"/>
              </a:cxn>
              <a:cxn ang="0">
                <a:pos x="130" y="154"/>
              </a:cxn>
              <a:cxn ang="0">
                <a:pos x="120" y="152"/>
              </a:cxn>
              <a:cxn ang="0">
                <a:pos x="24" y="152"/>
              </a:cxn>
            </a:cxnLst>
            <a:rect l="0" t="0" r="r" b="b"/>
            <a:pathLst>
              <a:path w="240" h="240">
                <a:moveTo>
                  <a:pt x="240" y="120"/>
                </a:moveTo>
                <a:lnTo>
                  <a:pt x="120" y="0"/>
                </a:lnTo>
                <a:lnTo>
                  <a:pt x="120" y="64"/>
                </a:lnTo>
                <a:lnTo>
                  <a:pt x="0" y="64"/>
                </a:lnTo>
                <a:lnTo>
                  <a:pt x="0" y="176"/>
                </a:lnTo>
                <a:lnTo>
                  <a:pt x="120" y="176"/>
                </a:lnTo>
                <a:lnTo>
                  <a:pt x="120" y="240"/>
                </a:lnTo>
                <a:lnTo>
                  <a:pt x="240" y="120"/>
                </a:lnTo>
                <a:close/>
                <a:moveTo>
                  <a:pt x="24" y="152"/>
                </a:moveTo>
                <a:lnTo>
                  <a:pt x="24" y="88"/>
                </a:lnTo>
                <a:lnTo>
                  <a:pt x="120" y="88"/>
                </a:lnTo>
                <a:lnTo>
                  <a:pt x="120" y="88"/>
                </a:lnTo>
                <a:lnTo>
                  <a:pt x="130" y="86"/>
                </a:lnTo>
                <a:lnTo>
                  <a:pt x="136" y="80"/>
                </a:lnTo>
                <a:lnTo>
                  <a:pt x="142" y="74"/>
                </a:lnTo>
                <a:lnTo>
                  <a:pt x="144" y="64"/>
                </a:lnTo>
                <a:lnTo>
                  <a:pt x="144" y="58"/>
                </a:lnTo>
                <a:lnTo>
                  <a:pt x="206" y="120"/>
                </a:lnTo>
                <a:lnTo>
                  <a:pt x="144" y="182"/>
                </a:lnTo>
                <a:lnTo>
                  <a:pt x="144" y="176"/>
                </a:lnTo>
                <a:lnTo>
                  <a:pt x="144" y="176"/>
                </a:lnTo>
                <a:lnTo>
                  <a:pt x="142" y="166"/>
                </a:lnTo>
                <a:lnTo>
                  <a:pt x="136" y="160"/>
                </a:lnTo>
                <a:lnTo>
                  <a:pt x="130" y="154"/>
                </a:lnTo>
                <a:lnTo>
                  <a:pt x="120" y="152"/>
                </a:lnTo>
                <a:lnTo>
                  <a:pt x="24" y="152"/>
                </a:lnTo>
                <a:close/>
              </a:path>
            </a:pathLst>
          </a:custGeom>
          <a:solidFill>
            <a:srgbClr val="54C2F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0000"/>
              </a:solidFill>
              <a:effectLst/>
              <a:uLnTx/>
              <a:uFillTx/>
              <a:latin typeface="メイリオ"/>
              <a:ea typeface="メイリオ"/>
              <a:cs typeface="+mn-cs"/>
            </a:endParaRPr>
          </a:p>
        </p:txBody>
      </p:sp>
      <p:sp>
        <p:nvSpPr>
          <p:cNvPr id="27" name="Freeform 418"/>
          <p:cNvSpPr>
            <a:spLocks noEditPoints="1"/>
          </p:cNvSpPr>
          <p:nvPr/>
        </p:nvSpPr>
        <p:spPr bwMode="auto">
          <a:xfrm>
            <a:off x="6732240" y="3291830"/>
            <a:ext cx="612068" cy="396044"/>
          </a:xfrm>
          <a:custGeom>
            <a:avLst/>
            <a:gdLst>
              <a:gd name="T0" fmla="*/ 0 w 985"/>
              <a:gd name="T1" fmla="*/ 0 h 678"/>
              <a:gd name="T2" fmla="*/ 0 w 985"/>
              <a:gd name="T3" fmla="*/ 678 h 678"/>
              <a:gd name="T4" fmla="*/ 985 w 985"/>
              <a:gd name="T5" fmla="*/ 678 h 678"/>
              <a:gd name="T6" fmla="*/ 985 w 985"/>
              <a:gd name="T7" fmla="*/ 0 h 678"/>
              <a:gd name="T8" fmla="*/ 0 w 985"/>
              <a:gd name="T9" fmla="*/ 0 h 678"/>
              <a:gd name="T10" fmla="*/ 369 w 985"/>
              <a:gd name="T11" fmla="*/ 431 h 678"/>
              <a:gd name="T12" fmla="*/ 369 w 985"/>
              <a:gd name="T13" fmla="*/ 308 h 678"/>
              <a:gd name="T14" fmla="*/ 615 w 985"/>
              <a:gd name="T15" fmla="*/ 308 h 678"/>
              <a:gd name="T16" fmla="*/ 615 w 985"/>
              <a:gd name="T17" fmla="*/ 431 h 678"/>
              <a:gd name="T18" fmla="*/ 369 w 985"/>
              <a:gd name="T19" fmla="*/ 431 h 678"/>
              <a:gd name="T20" fmla="*/ 615 w 985"/>
              <a:gd name="T21" fmla="*/ 493 h 678"/>
              <a:gd name="T22" fmla="*/ 615 w 985"/>
              <a:gd name="T23" fmla="*/ 615 h 678"/>
              <a:gd name="T24" fmla="*/ 369 w 985"/>
              <a:gd name="T25" fmla="*/ 615 h 678"/>
              <a:gd name="T26" fmla="*/ 369 w 985"/>
              <a:gd name="T27" fmla="*/ 493 h 678"/>
              <a:gd name="T28" fmla="*/ 615 w 985"/>
              <a:gd name="T29" fmla="*/ 493 h 678"/>
              <a:gd name="T30" fmla="*/ 615 w 985"/>
              <a:gd name="T31" fmla="*/ 123 h 678"/>
              <a:gd name="T32" fmla="*/ 615 w 985"/>
              <a:gd name="T33" fmla="*/ 246 h 678"/>
              <a:gd name="T34" fmla="*/ 369 w 985"/>
              <a:gd name="T35" fmla="*/ 246 h 678"/>
              <a:gd name="T36" fmla="*/ 369 w 985"/>
              <a:gd name="T37" fmla="*/ 123 h 678"/>
              <a:gd name="T38" fmla="*/ 615 w 985"/>
              <a:gd name="T39" fmla="*/ 123 h 678"/>
              <a:gd name="T40" fmla="*/ 307 w 985"/>
              <a:gd name="T41" fmla="*/ 123 h 678"/>
              <a:gd name="T42" fmla="*/ 307 w 985"/>
              <a:gd name="T43" fmla="*/ 246 h 678"/>
              <a:gd name="T44" fmla="*/ 61 w 985"/>
              <a:gd name="T45" fmla="*/ 246 h 678"/>
              <a:gd name="T46" fmla="*/ 61 w 985"/>
              <a:gd name="T47" fmla="*/ 123 h 678"/>
              <a:gd name="T48" fmla="*/ 307 w 985"/>
              <a:gd name="T49" fmla="*/ 123 h 678"/>
              <a:gd name="T50" fmla="*/ 61 w 985"/>
              <a:gd name="T51" fmla="*/ 308 h 678"/>
              <a:gd name="T52" fmla="*/ 307 w 985"/>
              <a:gd name="T53" fmla="*/ 308 h 678"/>
              <a:gd name="T54" fmla="*/ 307 w 985"/>
              <a:gd name="T55" fmla="*/ 431 h 678"/>
              <a:gd name="T56" fmla="*/ 61 w 985"/>
              <a:gd name="T57" fmla="*/ 431 h 678"/>
              <a:gd name="T58" fmla="*/ 61 w 985"/>
              <a:gd name="T59" fmla="*/ 308 h 678"/>
              <a:gd name="T60" fmla="*/ 676 w 985"/>
              <a:gd name="T61" fmla="*/ 308 h 678"/>
              <a:gd name="T62" fmla="*/ 924 w 985"/>
              <a:gd name="T63" fmla="*/ 308 h 678"/>
              <a:gd name="T64" fmla="*/ 924 w 985"/>
              <a:gd name="T65" fmla="*/ 431 h 678"/>
              <a:gd name="T66" fmla="*/ 676 w 985"/>
              <a:gd name="T67" fmla="*/ 431 h 678"/>
              <a:gd name="T68" fmla="*/ 676 w 985"/>
              <a:gd name="T69" fmla="*/ 308 h 678"/>
              <a:gd name="T70" fmla="*/ 676 w 985"/>
              <a:gd name="T71" fmla="*/ 246 h 678"/>
              <a:gd name="T72" fmla="*/ 676 w 985"/>
              <a:gd name="T73" fmla="*/ 123 h 678"/>
              <a:gd name="T74" fmla="*/ 924 w 985"/>
              <a:gd name="T75" fmla="*/ 123 h 678"/>
              <a:gd name="T76" fmla="*/ 924 w 985"/>
              <a:gd name="T77" fmla="*/ 246 h 678"/>
              <a:gd name="T78" fmla="*/ 676 w 985"/>
              <a:gd name="T79" fmla="*/ 246 h 678"/>
              <a:gd name="T80" fmla="*/ 61 w 985"/>
              <a:gd name="T81" fmla="*/ 493 h 678"/>
              <a:gd name="T82" fmla="*/ 307 w 985"/>
              <a:gd name="T83" fmla="*/ 493 h 678"/>
              <a:gd name="T84" fmla="*/ 307 w 985"/>
              <a:gd name="T85" fmla="*/ 615 h 678"/>
              <a:gd name="T86" fmla="*/ 61 w 985"/>
              <a:gd name="T87" fmla="*/ 615 h 678"/>
              <a:gd name="T88" fmla="*/ 61 w 985"/>
              <a:gd name="T89" fmla="*/ 493 h 678"/>
              <a:gd name="T90" fmla="*/ 676 w 985"/>
              <a:gd name="T91" fmla="*/ 615 h 678"/>
              <a:gd name="T92" fmla="*/ 676 w 985"/>
              <a:gd name="T93" fmla="*/ 493 h 678"/>
              <a:gd name="T94" fmla="*/ 924 w 985"/>
              <a:gd name="T95" fmla="*/ 493 h 678"/>
              <a:gd name="T96" fmla="*/ 924 w 985"/>
              <a:gd name="T97" fmla="*/ 615 h 678"/>
              <a:gd name="T98" fmla="*/ 676 w 985"/>
              <a:gd name="T99" fmla="*/ 61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5" h="678">
                <a:moveTo>
                  <a:pt x="0" y="0"/>
                </a:moveTo>
                <a:lnTo>
                  <a:pt x="0" y="678"/>
                </a:lnTo>
                <a:lnTo>
                  <a:pt x="985" y="678"/>
                </a:lnTo>
                <a:lnTo>
                  <a:pt x="985" y="0"/>
                </a:lnTo>
                <a:lnTo>
                  <a:pt x="0" y="0"/>
                </a:lnTo>
                <a:close/>
                <a:moveTo>
                  <a:pt x="369" y="431"/>
                </a:moveTo>
                <a:lnTo>
                  <a:pt x="369" y="308"/>
                </a:lnTo>
                <a:lnTo>
                  <a:pt x="615" y="308"/>
                </a:lnTo>
                <a:lnTo>
                  <a:pt x="615" y="431"/>
                </a:lnTo>
                <a:lnTo>
                  <a:pt x="369" y="431"/>
                </a:lnTo>
                <a:close/>
                <a:moveTo>
                  <a:pt x="615" y="493"/>
                </a:moveTo>
                <a:lnTo>
                  <a:pt x="615" y="615"/>
                </a:lnTo>
                <a:lnTo>
                  <a:pt x="369" y="615"/>
                </a:lnTo>
                <a:lnTo>
                  <a:pt x="369" y="493"/>
                </a:lnTo>
                <a:lnTo>
                  <a:pt x="615" y="493"/>
                </a:lnTo>
                <a:close/>
                <a:moveTo>
                  <a:pt x="615" y="123"/>
                </a:moveTo>
                <a:lnTo>
                  <a:pt x="615" y="246"/>
                </a:lnTo>
                <a:lnTo>
                  <a:pt x="369" y="246"/>
                </a:lnTo>
                <a:lnTo>
                  <a:pt x="369" y="123"/>
                </a:lnTo>
                <a:lnTo>
                  <a:pt x="615" y="123"/>
                </a:lnTo>
                <a:close/>
                <a:moveTo>
                  <a:pt x="307" y="123"/>
                </a:moveTo>
                <a:lnTo>
                  <a:pt x="307" y="246"/>
                </a:lnTo>
                <a:lnTo>
                  <a:pt x="61" y="246"/>
                </a:lnTo>
                <a:lnTo>
                  <a:pt x="61" y="123"/>
                </a:lnTo>
                <a:lnTo>
                  <a:pt x="307" y="123"/>
                </a:lnTo>
                <a:close/>
                <a:moveTo>
                  <a:pt x="61" y="308"/>
                </a:moveTo>
                <a:lnTo>
                  <a:pt x="307" y="308"/>
                </a:lnTo>
                <a:lnTo>
                  <a:pt x="307" y="431"/>
                </a:lnTo>
                <a:lnTo>
                  <a:pt x="61" y="431"/>
                </a:lnTo>
                <a:lnTo>
                  <a:pt x="61" y="308"/>
                </a:lnTo>
                <a:close/>
                <a:moveTo>
                  <a:pt x="676" y="308"/>
                </a:moveTo>
                <a:lnTo>
                  <a:pt x="924" y="308"/>
                </a:lnTo>
                <a:lnTo>
                  <a:pt x="924" y="431"/>
                </a:lnTo>
                <a:lnTo>
                  <a:pt x="676" y="431"/>
                </a:lnTo>
                <a:lnTo>
                  <a:pt x="676" y="308"/>
                </a:lnTo>
                <a:close/>
                <a:moveTo>
                  <a:pt x="676" y="246"/>
                </a:moveTo>
                <a:lnTo>
                  <a:pt x="676" y="123"/>
                </a:lnTo>
                <a:lnTo>
                  <a:pt x="924" y="123"/>
                </a:lnTo>
                <a:lnTo>
                  <a:pt x="924" y="246"/>
                </a:lnTo>
                <a:lnTo>
                  <a:pt x="676" y="246"/>
                </a:lnTo>
                <a:close/>
                <a:moveTo>
                  <a:pt x="61" y="493"/>
                </a:moveTo>
                <a:lnTo>
                  <a:pt x="307" y="493"/>
                </a:lnTo>
                <a:lnTo>
                  <a:pt x="307" y="615"/>
                </a:lnTo>
                <a:lnTo>
                  <a:pt x="61" y="615"/>
                </a:lnTo>
                <a:lnTo>
                  <a:pt x="61" y="493"/>
                </a:lnTo>
                <a:close/>
                <a:moveTo>
                  <a:pt x="676" y="615"/>
                </a:moveTo>
                <a:lnTo>
                  <a:pt x="676" y="493"/>
                </a:lnTo>
                <a:lnTo>
                  <a:pt x="924" y="493"/>
                </a:lnTo>
                <a:lnTo>
                  <a:pt x="924" y="615"/>
                </a:lnTo>
                <a:lnTo>
                  <a:pt x="676" y="615"/>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EE5500"/>
              </a:solidFill>
              <a:effectLst/>
              <a:uLnTx/>
              <a:uFillTx/>
              <a:latin typeface="メイリオ"/>
              <a:ea typeface="メイリオ"/>
              <a:cs typeface="+mn-cs"/>
            </a:endParaRPr>
          </a:p>
        </p:txBody>
      </p:sp>
      <p:sp>
        <p:nvSpPr>
          <p:cNvPr id="28" name="角丸四角形 27"/>
          <p:cNvSpPr/>
          <p:nvPr/>
        </p:nvSpPr>
        <p:spPr>
          <a:xfrm>
            <a:off x="3275856" y="2643758"/>
            <a:ext cx="2556284" cy="1980220"/>
          </a:xfrm>
          <a:prstGeom prst="roundRect">
            <a:avLst/>
          </a:prstGeom>
          <a:solidFill>
            <a:sysClr val="window" lastClr="FFFFFF"/>
          </a:solidFill>
          <a:ln w="25400" cap="flat" cmpd="sng" algn="ctr">
            <a:solidFill>
              <a:srgbClr val="54C2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9" name="Freeform 320"/>
          <p:cNvSpPr>
            <a:spLocks noEditPoints="1"/>
          </p:cNvSpPr>
          <p:nvPr/>
        </p:nvSpPr>
        <p:spPr bwMode="auto">
          <a:xfrm>
            <a:off x="3491880" y="2952167"/>
            <a:ext cx="576064" cy="555687"/>
          </a:xfrm>
          <a:custGeom>
            <a:avLst/>
            <a:gdLst>
              <a:gd name="T0" fmla="*/ 151 w 843"/>
              <a:gd name="T1" fmla="*/ 0 h 844"/>
              <a:gd name="T2" fmla="*/ 87 w 843"/>
              <a:gd name="T3" fmla="*/ 21 h 844"/>
              <a:gd name="T4" fmla="*/ 38 w 843"/>
              <a:gd name="T5" fmla="*/ 61 h 844"/>
              <a:gd name="T6" fmla="*/ 7 w 843"/>
              <a:gd name="T7" fmla="*/ 119 h 844"/>
              <a:gd name="T8" fmla="*/ 0 w 843"/>
              <a:gd name="T9" fmla="*/ 676 h 844"/>
              <a:gd name="T10" fmla="*/ 7 w 843"/>
              <a:gd name="T11" fmla="*/ 725 h 844"/>
              <a:gd name="T12" fmla="*/ 38 w 843"/>
              <a:gd name="T13" fmla="*/ 783 h 844"/>
              <a:gd name="T14" fmla="*/ 87 w 843"/>
              <a:gd name="T15" fmla="*/ 823 h 844"/>
              <a:gd name="T16" fmla="*/ 151 w 843"/>
              <a:gd name="T17" fmla="*/ 844 h 844"/>
              <a:gd name="T18" fmla="*/ 692 w 843"/>
              <a:gd name="T19" fmla="*/ 844 h 844"/>
              <a:gd name="T20" fmla="*/ 755 w 843"/>
              <a:gd name="T21" fmla="*/ 823 h 844"/>
              <a:gd name="T22" fmla="*/ 805 w 843"/>
              <a:gd name="T23" fmla="*/ 783 h 844"/>
              <a:gd name="T24" fmla="*/ 836 w 843"/>
              <a:gd name="T25" fmla="*/ 725 h 844"/>
              <a:gd name="T26" fmla="*/ 843 w 843"/>
              <a:gd name="T27" fmla="*/ 168 h 844"/>
              <a:gd name="T28" fmla="*/ 836 w 843"/>
              <a:gd name="T29" fmla="*/ 119 h 844"/>
              <a:gd name="T30" fmla="*/ 805 w 843"/>
              <a:gd name="T31" fmla="*/ 61 h 844"/>
              <a:gd name="T32" fmla="*/ 755 w 843"/>
              <a:gd name="T33" fmla="*/ 21 h 844"/>
              <a:gd name="T34" fmla="*/ 692 w 843"/>
              <a:gd name="T35" fmla="*/ 0 h 844"/>
              <a:gd name="T36" fmla="*/ 397 w 843"/>
              <a:gd name="T37" fmla="*/ 106 h 844"/>
              <a:gd name="T38" fmla="*/ 397 w 843"/>
              <a:gd name="T39" fmla="*/ 227 h 844"/>
              <a:gd name="T40" fmla="*/ 320 w 843"/>
              <a:gd name="T41" fmla="*/ 255 h 844"/>
              <a:gd name="T42" fmla="*/ 260 w 843"/>
              <a:gd name="T43" fmla="*/ 310 h 844"/>
              <a:gd name="T44" fmla="*/ 221 w 843"/>
              <a:gd name="T45" fmla="*/ 247 h 844"/>
              <a:gd name="T46" fmla="*/ 263 w 843"/>
              <a:gd name="T47" fmla="*/ 209 h 844"/>
              <a:gd name="T48" fmla="*/ 313 w 843"/>
              <a:gd name="T49" fmla="*/ 180 h 844"/>
              <a:gd name="T50" fmla="*/ 368 w 843"/>
              <a:gd name="T51" fmla="*/ 162 h 844"/>
              <a:gd name="T52" fmla="*/ 158 w 843"/>
              <a:gd name="T53" fmla="*/ 448 h 844"/>
              <a:gd name="T54" fmla="*/ 226 w 843"/>
              <a:gd name="T55" fmla="*/ 448 h 844"/>
              <a:gd name="T56" fmla="*/ 243 w 843"/>
              <a:gd name="T57" fmla="*/ 505 h 844"/>
              <a:gd name="T58" fmla="*/ 292 w 843"/>
              <a:gd name="T59" fmla="*/ 570 h 844"/>
              <a:gd name="T60" fmla="*/ 257 w 843"/>
              <a:gd name="T61" fmla="*/ 631 h 844"/>
              <a:gd name="T62" fmla="*/ 217 w 843"/>
              <a:gd name="T63" fmla="*/ 591 h 844"/>
              <a:gd name="T64" fmla="*/ 185 w 843"/>
              <a:gd name="T65" fmla="*/ 543 h 844"/>
              <a:gd name="T66" fmla="*/ 165 w 843"/>
              <a:gd name="T67" fmla="*/ 490 h 844"/>
              <a:gd name="T68" fmla="*/ 158 w 843"/>
              <a:gd name="T69" fmla="*/ 448 h 844"/>
              <a:gd name="T70" fmla="*/ 447 w 843"/>
              <a:gd name="T71" fmla="*/ 567 h 844"/>
              <a:gd name="T72" fmla="*/ 487 w 843"/>
              <a:gd name="T73" fmla="*/ 607 h 844"/>
              <a:gd name="T74" fmla="*/ 555 w 843"/>
              <a:gd name="T75" fmla="*/ 565 h 844"/>
              <a:gd name="T76" fmla="*/ 639 w 843"/>
              <a:gd name="T77" fmla="*/ 574 h 844"/>
              <a:gd name="T78" fmla="*/ 601 w 843"/>
              <a:gd name="T79" fmla="*/ 617 h 844"/>
              <a:gd name="T80" fmla="*/ 555 w 843"/>
              <a:gd name="T81" fmla="*/ 652 h 844"/>
              <a:gd name="T82" fmla="*/ 502 w 843"/>
              <a:gd name="T83" fmla="*/ 675 h 844"/>
              <a:gd name="T84" fmla="*/ 447 w 843"/>
              <a:gd name="T85" fmla="*/ 685 h 844"/>
              <a:gd name="T86" fmla="*/ 616 w 843"/>
              <a:gd name="T87" fmla="*/ 397 h 844"/>
              <a:gd name="T88" fmla="*/ 599 w 843"/>
              <a:gd name="T89" fmla="*/ 339 h 844"/>
              <a:gd name="T90" fmla="*/ 550 w 843"/>
              <a:gd name="T91" fmla="*/ 274 h 844"/>
              <a:gd name="T92" fmla="*/ 585 w 843"/>
              <a:gd name="T93" fmla="*/ 213 h 844"/>
              <a:gd name="T94" fmla="*/ 626 w 843"/>
              <a:gd name="T95" fmla="*/ 253 h 844"/>
              <a:gd name="T96" fmla="*/ 657 w 843"/>
              <a:gd name="T97" fmla="*/ 301 h 844"/>
              <a:gd name="T98" fmla="*/ 677 w 843"/>
              <a:gd name="T99" fmla="*/ 354 h 844"/>
              <a:gd name="T100" fmla="*/ 737 w 843"/>
              <a:gd name="T101" fmla="*/ 397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43" h="844">
                <a:moveTo>
                  <a:pt x="675" y="0"/>
                </a:moveTo>
                <a:lnTo>
                  <a:pt x="167" y="0"/>
                </a:lnTo>
                <a:lnTo>
                  <a:pt x="167" y="0"/>
                </a:lnTo>
                <a:lnTo>
                  <a:pt x="151" y="0"/>
                </a:lnTo>
                <a:lnTo>
                  <a:pt x="134" y="4"/>
                </a:lnTo>
                <a:lnTo>
                  <a:pt x="118" y="7"/>
                </a:lnTo>
                <a:lnTo>
                  <a:pt x="103" y="13"/>
                </a:lnTo>
                <a:lnTo>
                  <a:pt x="87" y="21"/>
                </a:lnTo>
                <a:lnTo>
                  <a:pt x="74" y="29"/>
                </a:lnTo>
                <a:lnTo>
                  <a:pt x="61" y="39"/>
                </a:lnTo>
                <a:lnTo>
                  <a:pt x="49" y="49"/>
                </a:lnTo>
                <a:lnTo>
                  <a:pt x="38" y="61"/>
                </a:lnTo>
                <a:lnTo>
                  <a:pt x="28" y="75"/>
                </a:lnTo>
                <a:lnTo>
                  <a:pt x="20" y="88"/>
                </a:lnTo>
                <a:lnTo>
                  <a:pt x="13" y="103"/>
                </a:lnTo>
                <a:lnTo>
                  <a:pt x="7" y="119"/>
                </a:lnTo>
                <a:lnTo>
                  <a:pt x="2" y="135"/>
                </a:lnTo>
                <a:lnTo>
                  <a:pt x="0" y="151"/>
                </a:lnTo>
                <a:lnTo>
                  <a:pt x="0" y="168"/>
                </a:lnTo>
                <a:lnTo>
                  <a:pt x="0" y="676"/>
                </a:lnTo>
                <a:lnTo>
                  <a:pt x="0" y="676"/>
                </a:lnTo>
                <a:lnTo>
                  <a:pt x="0" y="693"/>
                </a:lnTo>
                <a:lnTo>
                  <a:pt x="2" y="709"/>
                </a:lnTo>
                <a:lnTo>
                  <a:pt x="7" y="725"/>
                </a:lnTo>
                <a:lnTo>
                  <a:pt x="13" y="741"/>
                </a:lnTo>
                <a:lnTo>
                  <a:pt x="20" y="756"/>
                </a:lnTo>
                <a:lnTo>
                  <a:pt x="28" y="769"/>
                </a:lnTo>
                <a:lnTo>
                  <a:pt x="38" y="783"/>
                </a:lnTo>
                <a:lnTo>
                  <a:pt x="49" y="795"/>
                </a:lnTo>
                <a:lnTo>
                  <a:pt x="61" y="805"/>
                </a:lnTo>
                <a:lnTo>
                  <a:pt x="74" y="815"/>
                </a:lnTo>
                <a:lnTo>
                  <a:pt x="87" y="823"/>
                </a:lnTo>
                <a:lnTo>
                  <a:pt x="103" y="831"/>
                </a:lnTo>
                <a:lnTo>
                  <a:pt x="118" y="837"/>
                </a:lnTo>
                <a:lnTo>
                  <a:pt x="134" y="841"/>
                </a:lnTo>
                <a:lnTo>
                  <a:pt x="151" y="844"/>
                </a:lnTo>
                <a:lnTo>
                  <a:pt x="167" y="844"/>
                </a:lnTo>
                <a:lnTo>
                  <a:pt x="675" y="844"/>
                </a:lnTo>
                <a:lnTo>
                  <a:pt x="675" y="844"/>
                </a:lnTo>
                <a:lnTo>
                  <a:pt x="692" y="844"/>
                </a:lnTo>
                <a:lnTo>
                  <a:pt x="709" y="841"/>
                </a:lnTo>
                <a:lnTo>
                  <a:pt x="724" y="837"/>
                </a:lnTo>
                <a:lnTo>
                  <a:pt x="740" y="831"/>
                </a:lnTo>
                <a:lnTo>
                  <a:pt x="755" y="823"/>
                </a:lnTo>
                <a:lnTo>
                  <a:pt x="769" y="815"/>
                </a:lnTo>
                <a:lnTo>
                  <a:pt x="782" y="805"/>
                </a:lnTo>
                <a:lnTo>
                  <a:pt x="794" y="795"/>
                </a:lnTo>
                <a:lnTo>
                  <a:pt x="805" y="783"/>
                </a:lnTo>
                <a:lnTo>
                  <a:pt x="814" y="769"/>
                </a:lnTo>
                <a:lnTo>
                  <a:pt x="823" y="756"/>
                </a:lnTo>
                <a:lnTo>
                  <a:pt x="830" y="741"/>
                </a:lnTo>
                <a:lnTo>
                  <a:pt x="836" y="725"/>
                </a:lnTo>
                <a:lnTo>
                  <a:pt x="841" y="709"/>
                </a:lnTo>
                <a:lnTo>
                  <a:pt x="843" y="693"/>
                </a:lnTo>
                <a:lnTo>
                  <a:pt x="843" y="676"/>
                </a:lnTo>
                <a:lnTo>
                  <a:pt x="843" y="168"/>
                </a:lnTo>
                <a:lnTo>
                  <a:pt x="843" y="168"/>
                </a:lnTo>
                <a:lnTo>
                  <a:pt x="843" y="151"/>
                </a:lnTo>
                <a:lnTo>
                  <a:pt x="841" y="135"/>
                </a:lnTo>
                <a:lnTo>
                  <a:pt x="836" y="119"/>
                </a:lnTo>
                <a:lnTo>
                  <a:pt x="830" y="103"/>
                </a:lnTo>
                <a:lnTo>
                  <a:pt x="823" y="88"/>
                </a:lnTo>
                <a:lnTo>
                  <a:pt x="814" y="75"/>
                </a:lnTo>
                <a:lnTo>
                  <a:pt x="805" y="61"/>
                </a:lnTo>
                <a:lnTo>
                  <a:pt x="794" y="49"/>
                </a:lnTo>
                <a:lnTo>
                  <a:pt x="782" y="39"/>
                </a:lnTo>
                <a:lnTo>
                  <a:pt x="769" y="29"/>
                </a:lnTo>
                <a:lnTo>
                  <a:pt x="755" y="21"/>
                </a:lnTo>
                <a:lnTo>
                  <a:pt x="740" y="13"/>
                </a:lnTo>
                <a:lnTo>
                  <a:pt x="724" y="7"/>
                </a:lnTo>
                <a:lnTo>
                  <a:pt x="709" y="4"/>
                </a:lnTo>
                <a:lnTo>
                  <a:pt x="692" y="0"/>
                </a:lnTo>
                <a:lnTo>
                  <a:pt x="675" y="0"/>
                </a:lnTo>
                <a:lnTo>
                  <a:pt x="675" y="0"/>
                </a:lnTo>
                <a:close/>
                <a:moveTo>
                  <a:pt x="397" y="159"/>
                </a:moveTo>
                <a:lnTo>
                  <a:pt x="397" y="106"/>
                </a:lnTo>
                <a:lnTo>
                  <a:pt x="545" y="191"/>
                </a:lnTo>
                <a:lnTo>
                  <a:pt x="397" y="277"/>
                </a:lnTo>
                <a:lnTo>
                  <a:pt x="397" y="227"/>
                </a:lnTo>
                <a:lnTo>
                  <a:pt x="397" y="227"/>
                </a:lnTo>
                <a:lnTo>
                  <a:pt x="376" y="231"/>
                </a:lnTo>
                <a:lnTo>
                  <a:pt x="356" y="237"/>
                </a:lnTo>
                <a:lnTo>
                  <a:pt x="338" y="245"/>
                </a:lnTo>
                <a:lnTo>
                  <a:pt x="320" y="255"/>
                </a:lnTo>
                <a:lnTo>
                  <a:pt x="303" y="265"/>
                </a:lnTo>
                <a:lnTo>
                  <a:pt x="287" y="279"/>
                </a:lnTo>
                <a:lnTo>
                  <a:pt x="273" y="293"/>
                </a:lnTo>
                <a:lnTo>
                  <a:pt x="260" y="310"/>
                </a:lnTo>
                <a:lnTo>
                  <a:pt x="203" y="270"/>
                </a:lnTo>
                <a:lnTo>
                  <a:pt x="203" y="270"/>
                </a:lnTo>
                <a:lnTo>
                  <a:pt x="212" y="258"/>
                </a:lnTo>
                <a:lnTo>
                  <a:pt x="221" y="247"/>
                </a:lnTo>
                <a:lnTo>
                  <a:pt x="231" y="237"/>
                </a:lnTo>
                <a:lnTo>
                  <a:pt x="242" y="227"/>
                </a:lnTo>
                <a:lnTo>
                  <a:pt x="253" y="217"/>
                </a:lnTo>
                <a:lnTo>
                  <a:pt x="263" y="209"/>
                </a:lnTo>
                <a:lnTo>
                  <a:pt x="275" y="201"/>
                </a:lnTo>
                <a:lnTo>
                  <a:pt x="287" y="193"/>
                </a:lnTo>
                <a:lnTo>
                  <a:pt x="301" y="186"/>
                </a:lnTo>
                <a:lnTo>
                  <a:pt x="313" y="180"/>
                </a:lnTo>
                <a:lnTo>
                  <a:pt x="326" y="174"/>
                </a:lnTo>
                <a:lnTo>
                  <a:pt x="340" y="169"/>
                </a:lnTo>
                <a:lnTo>
                  <a:pt x="353" y="166"/>
                </a:lnTo>
                <a:lnTo>
                  <a:pt x="368" y="162"/>
                </a:lnTo>
                <a:lnTo>
                  <a:pt x="382" y="160"/>
                </a:lnTo>
                <a:lnTo>
                  <a:pt x="397" y="159"/>
                </a:lnTo>
                <a:lnTo>
                  <a:pt x="397" y="159"/>
                </a:lnTo>
                <a:close/>
                <a:moveTo>
                  <a:pt x="158" y="448"/>
                </a:moveTo>
                <a:lnTo>
                  <a:pt x="105" y="448"/>
                </a:lnTo>
                <a:lnTo>
                  <a:pt x="190" y="298"/>
                </a:lnTo>
                <a:lnTo>
                  <a:pt x="277" y="448"/>
                </a:lnTo>
                <a:lnTo>
                  <a:pt x="226" y="448"/>
                </a:lnTo>
                <a:lnTo>
                  <a:pt x="226" y="448"/>
                </a:lnTo>
                <a:lnTo>
                  <a:pt x="230" y="467"/>
                </a:lnTo>
                <a:lnTo>
                  <a:pt x="236" y="487"/>
                </a:lnTo>
                <a:lnTo>
                  <a:pt x="243" y="505"/>
                </a:lnTo>
                <a:lnTo>
                  <a:pt x="253" y="523"/>
                </a:lnTo>
                <a:lnTo>
                  <a:pt x="265" y="540"/>
                </a:lnTo>
                <a:lnTo>
                  <a:pt x="278" y="556"/>
                </a:lnTo>
                <a:lnTo>
                  <a:pt x="292" y="570"/>
                </a:lnTo>
                <a:lnTo>
                  <a:pt x="309" y="583"/>
                </a:lnTo>
                <a:lnTo>
                  <a:pt x="269" y="640"/>
                </a:lnTo>
                <a:lnTo>
                  <a:pt x="269" y="640"/>
                </a:lnTo>
                <a:lnTo>
                  <a:pt x="257" y="631"/>
                </a:lnTo>
                <a:lnTo>
                  <a:pt x="247" y="622"/>
                </a:lnTo>
                <a:lnTo>
                  <a:pt x="236" y="612"/>
                </a:lnTo>
                <a:lnTo>
                  <a:pt x="226" y="601"/>
                </a:lnTo>
                <a:lnTo>
                  <a:pt x="217" y="591"/>
                </a:lnTo>
                <a:lnTo>
                  <a:pt x="207" y="580"/>
                </a:lnTo>
                <a:lnTo>
                  <a:pt x="200" y="568"/>
                </a:lnTo>
                <a:lnTo>
                  <a:pt x="191" y="556"/>
                </a:lnTo>
                <a:lnTo>
                  <a:pt x="185" y="543"/>
                </a:lnTo>
                <a:lnTo>
                  <a:pt x="179" y="531"/>
                </a:lnTo>
                <a:lnTo>
                  <a:pt x="173" y="517"/>
                </a:lnTo>
                <a:lnTo>
                  <a:pt x="169" y="503"/>
                </a:lnTo>
                <a:lnTo>
                  <a:pt x="165" y="490"/>
                </a:lnTo>
                <a:lnTo>
                  <a:pt x="161" y="475"/>
                </a:lnTo>
                <a:lnTo>
                  <a:pt x="159" y="462"/>
                </a:lnTo>
                <a:lnTo>
                  <a:pt x="158" y="448"/>
                </a:lnTo>
                <a:lnTo>
                  <a:pt x="158" y="448"/>
                </a:lnTo>
                <a:close/>
                <a:moveTo>
                  <a:pt x="447" y="685"/>
                </a:moveTo>
                <a:lnTo>
                  <a:pt x="447" y="738"/>
                </a:lnTo>
                <a:lnTo>
                  <a:pt x="297" y="653"/>
                </a:lnTo>
                <a:lnTo>
                  <a:pt x="447" y="567"/>
                </a:lnTo>
                <a:lnTo>
                  <a:pt x="447" y="617"/>
                </a:lnTo>
                <a:lnTo>
                  <a:pt x="447" y="617"/>
                </a:lnTo>
                <a:lnTo>
                  <a:pt x="466" y="613"/>
                </a:lnTo>
                <a:lnTo>
                  <a:pt x="487" y="607"/>
                </a:lnTo>
                <a:lnTo>
                  <a:pt x="505" y="600"/>
                </a:lnTo>
                <a:lnTo>
                  <a:pt x="523" y="591"/>
                </a:lnTo>
                <a:lnTo>
                  <a:pt x="539" y="579"/>
                </a:lnTo>
                <a:lnTo>
                  <a:pt x="555" y="565"/>
                </a:lnTo>
                <a:lnTo>
                  <a:pt x="569" y="551"/>
                </a:lnTo>
                <a:lnTo>
                  <a:pt x="583" y="534"/>
                </a:lnTo>
                <a:lnTo>
                  <a:pt x="639" y="574"/>
                </a:lnTo>
                <a:lnTo>
                  <a:pt x="639" y="574"/>
                </a:lnTo>
                <a:lnTo>
                  <a:pt x="631" y="586"/>
                </a:lnTo>
                <a:lnTo>
                  <a:pt x="621" y="597"/>
                </a:lnTo>
                <a:lnTo>
                  <a:pt x="611" y="607"/>
                </a:lnTo>
                <a:lnTo>
                  <a:pt x="601" y="617"/>
                </a:lnTo>
                <a:lnTo>
                  <a:pt x="590" y="627"/>
                </a:lnTo>
                <a:lnTo>
                  <a:pt x="579" y="636"/>
                </a:lnTo>
                <a:lnTo>
                  <a:pt x="567" y="643"/>
                </a:lnTo>
                <a:lnTo>
                  <a:pt x="555" y="652"/>
                </a:lnTo>
                <a:lnTo>
                  <a:pt x="542" y="658"/>
                </a:lnTo>
                <a:lnTo>
                  <a:pt x="530" y="664"/>
                </a:lnTo>
                <a:lnTo>
                  <a:pt x="517" y="670"/>
                </a:lnTo>
                <a:lnTo>
                  <a:pt x="502" y="675"/>
                </a:lnTo>
                <a:lnTo>
                  <a:pt x="489" y="678"/>
                </a:lnTo>
                <a:lnTo>
                  <a:pt x="475" y="682"/>
                </a:lnTo>
                <a:lnTo>
                  <a:pt x="460" y="684"/>
                </a:lnTo>
                <a:lnTo>
                  <a:pt x="447" y="685"/>
                </a:lnTo>
                <a:lnTo>
                  <a:pt x="447" y="685"/>
                </a:lnTo>
                <a:close/>
                <a:moveTo>
                  <a:pt x="652" y="546"/>
                </a:moveTo>
                <a:lnTo>
                  <a:pt x="566" y="397"/>
                </a:lnTo>
                <a:lnTo>
                  <a:pt x="616" y="397"/>
                </a:lnTo>
                <a:lnTo>
                  <a:pt x="616" y="397"/>
                </a:lnTo>
                <a:lnTo>
                  <a:pt x="613" y="377"/>
                </a:lnTo>
                <a:lnTo>
                  <a:pt x="607" y="358"/>
                </a:lnTo>
                <a:lnTo>
                  <a:pt x="599" y="339"/>
                </a:lnTo>
                <a:lnTo>
                  <a:pt x="590" y="321"/>
                </a:lnTo>
                <a:lnTo>
                  <a:pt x="578" y="304"/>
                </a:lnTo>
                <a:lnTo>
                  <a:pt x="565" y="288"/>
                </a:lnTo>
                <a:lnTo>
                  <a:pt x="550" y="274"/>
                </a:lnTo>
                <a:lnTo>
                  <a:pt x="533" y="261"/>
                </a:lnTo>
                <a:lnTo>
                  <a:pt x="573" y="204"/>
                </a:lnTo>
                <a:lnTo>
                  <a:pt x="573" y="204"/>
                </a:lnTo>
                <a:lnTo>
                  <a:pt x="585" y="213"/>
                </a:lnTo>
                <a:lnTo>
                  <a:pt x="596" y="222"/>
                </a:lnTo>
                <a:lnTo>
                  <a:pt x="607" y="232"/>
                </a:lnTo>
                <a:lnTo>
                  <a:pt x="616" y="243"/>
                </a:lnTo>
                <a:lnTo>
                  <a:pt x="626" y="253"/>
                </a:lnTo>
                <a:lnTo>
                  <a:pt x="635" y="264"/>
                </a:lnTo>
                <a:lnTo>
                  <a:pt x="643" y="276"/>
                </a:lnTo>
                <a:lnTo>
                  <a:pt x="651" y="288"/>
                </a:lnTo>
                <a:lnTo>
                  <a:pt x="657" y="301"/>
                </a:lnTo>
                <a:lnTo>
                  <a:pt x="663" y="315"/>
                </a:lnTo>
                <a:lnTo>
                  <a:pt x="669" y="328"/>
                </a:lnTo>
                <a:lnTo>
                  <a:pt x="674" y="341"/>
                </a:lnTo>
                <a:lnTo>
                  <a:pt x="677" y="354"/>
                </a:lnTo>
                <a:lnTo>
                  <a:pt x="681" y="369"/>
                </a:lnTo>
                <a:lnTo>
                  <a:pt x="683" y="383"/>
                </a:lnTo>
                <a:lnTo>
                  <a:pt x="685" y="397"/>
                </a:lnTo>
                <a:lnTo>
                  <a:pt x="737" y="397"/>
                </a:lnTo>
                <a:lnTo>
                  <a:pt x="652" y="546"/>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30" name="Freeform 380"/>
          <p:cNvSpPr>
            <a:spLocks noEditPoints="1"/>
          </p:cNvSpPr>
          <p:nvPr/>
        </p:nvSpPr>
        <p:spPr bwMode="auto">
          <a:xfrm>
            <a:off x="3527884" y="3651870"/>
            <a:ext cx="720080" cy="639688"/>
          </a:xfrm>
          <a:custGeom>
            <a:avLst/>
            <a:gdLst>
              <a:gd name="T0" fmla="*/ 695 w 1122"/>
              <a:gd name="T1" fmla="*/ 303 h 922"/>
              <a:gd name="T2" fmla="*/ 670 w 1122"/>
              <a:gd name="T3" fmla="*/ 269 h 922"/>
              <a:gd name="T4" fmla="*/ 669 w 1122"/>
              <a:gd name="T5" fmla="*/ 211 h 922"/>
              <a:gd name="T6" fmla="*/ 554 w 1122"/>
              <a:gd name="T7" fmla="*/ 107 h 922"/>
              <a:gd name="T8" fmla="*/ 504 w 1122"/>
              <a:gd name="T9" fmla="*/ 103 h 922"/>
              <a:gd name="T10" fmla="*/ 466 w 1122"/>
              <a:gd name="T11" fmla="*/ 71 h 922"/>
              <a:gd name="T12" fmla="*/ 311 w 1122"/>
              <a:gd name="T13" fmla="*/ 64 h 922"/>
              <a:gd name="T14" fmla="*/ 270 w 1122"/>
              <a:gd name="T15" fmla="*/ 103 h 922"/>
              <a:gd name="T16" fmla="*/ 228 w 1122"/>
              <a:gd name="T17" fmla="*/ 109 h 922"/>
              <a:gd name="T18" fmla="*/ 102 w 1122"/>
              <a:gd name="T19" fmla="*/ 204 h 922"/>
              <a:gd name="T20" fmla="*/ 107 w 1122"/>
              <a:gd name="T21" fmla="*/ 262 h 922"/>
              <a:gd name="T22" fmla="*/ 86 w 1122"/>
              <a:gd name="T23" fmla="*/ 297 h 922"/>
              <a:gd name="T24" fmla="*/ 57 w 1122"/>
              <a:gd name="T25" fmla="*/ 459 h 922"/>
              <a:gd name="T26" fmla="*/ 96 w 1122"/>
              <a:gd name="T27" fmla="*/ 489 h 922"/>
              <a:gd name="T28" fmla="*/ 111 w 1122"/>
              <a:gd name="T29" fmla="*/ 528 h 922"/>
              <a:gd name="T30" fmla="*/ 150 w 1122"/>
              <a:gd name="T31" fmla="*/ 696 h 922"/>
              <a:gd name="T32" fmla="*/ 245 w 1122"/>
              <a:gd name="T33" fmla="*/ 664 h 922"/>
              <a:gd name="T34" fmla="*/ 285 w 1122"/>
              <a:gd name="T35" fmla="*/ 677 h 922"/>
              <a:gd name="T36" fmla="*/ 335 w 1122"/>
              <a:gd name="T37" fmla="*/ 773 h 922"/>
              <a:gd name="T38" fmla="*/ 477 w 1122"/>
              <a:gd name="T39" fmla="*/ 688 h 922"/>
              <a:gd name="T40" fmla="*/ 513 w 1122"/>
              <a:gd name="T41" fmla="*/ 666 h 922"/>
              <a:gd name="T42" fmla="*/ 569 w 1122"/>
              <a:gd name="T43" fmla="*/ 671 h 922"/>
              <a:gd name="T44" fmla="*/ 664 w 1122"/>
              <a:gd name="T45" fmla="*/ 545 h 922"/>
              <a:gd name="T46" fmla="*/ 670 w 1122"/>
              <a:gd name="T47" fmla="*/ 503 h 922"/>
              <a:gd name="T48" fmla="*/ 710 w 1122"/>
              <a:gd name="T49" fmla="*/ 462 h 922"/>
              <a:gd name="T50" fmla="*/ 345 w 1122"/>
              <a:gd name="T51" fmla="*/ 522 h 922"/>
              <a:gd name="T52" fmla="*/ 269 w 1122"/>
              <a:gd name="T53" fmla="*/ 466 h 922"/>
              <a:gd name="T54" fmla="*/ 245 w 1122"/>
              <a:gd name="T55" fmla="*/ 387 h 922"/>
              <a:gd name="T56" fmla="*/ 278 w 1122"/>
              <a:gd name="T57" fmla="*/ 297 h 922"/>
              <a:gd name="T58" fmla="*/ 358 w 1122"/>
              <a:gd name="T59" fmla="*/ 247 h 922"/>
              <a:gd name="T60" fmla="*/ 442 w 1122"/>
              <a:gd name="T61" fmla="*/ 256 h 922"/>
              <a:gd name="T62" fmla="*/ 512 w 1122"/>
              <a:gd name="T63" fmla="*/ 319 h 922"/>
              <a:gd name="T64" fmla="*/ 528 w 1122"/>
              <a:gd name="T65" fmla="*/ 401 h 922"/>
              <a:gd name="T66" fmla="*/ 488 w 1122"/>
              <a:gd name="T67" fmla="*/ 486 h 922"/>
              <a:gd name="T68" fmla="*/ 401 w 1122"/>
              <a:gd name="T69" fmla="*/ 527 h 922"/>
              <a:gd name="T70" fmla="*/ 1085 w 1122"/>
              <a:gd name="T71" fmla="*/ 675 h 922"/>
              <a:gd name="T72" fmla="*/ 1065 w 1122"/>
              <a:gd name="T73" fmla="*/ 637 h 922"/>
              <a:gd name="T74" fmla="*/ 1006 w 1122"/>
              <a:gd name="T75" fmla="*/ 569 h 922"/>
              <a:gd name="T76" fmla="*/ 965 w 1122"/>
              <a:gd name="T77" fmla="*/ 557 h 922"/>
              <a:gd name="T78" fmla="*/ 875 w 1122"/>
              <a:gd name="T79" fmla="*/ 550 h 922"/>
              <a:gd name="T80" fmla="*/ 838 w 1122"/>
              <a:gd name="T81" fmla="*/ 570 h 922"/>
              <a:gd name="T82" fmla="*/ 770 w 1122"/>
              <a:gd name="T83" fmla="*/ 628 h 922"/>
              <a:gd name="T84" fmla="*/ 756 w 1122"/>
              <a:gd name="T85" fmla="*/ 670 h 922"/>
              <a:gd name="T86" fmla="*/ 750 w 1122"/>
              <a:gd name="T87" fmla="*/ 759 h 922"/>
              <a:gd name="T88" fmla="*/ 770 w 1122"/>
              <a:gd name="T89" fmla="*/ 797 h 922"/>
              <a:gd name="T90" fmla="*/ 828 w 1122"/>
              <a:gd name="T91" fmla="*/ 865 h 922"/>
              <a:gd name="T92" fmla="*/ 869 w 1122"/>
              <a:gd name="T93" fmla="*/ 877 h 922"/>
              <a:gd name="T94" fmla="*/ 959 w 1122"/>
              <a:gd name="T95" fmla="*/ 885 h 922"/>
              <a:gd name="T96" fmla="*/ 997 w 1122"/>
              <a:gd name="T97" fmla="*/ 864 h 922"/>
              <a:gd name="T98" fmla="*/ 1066 w 1122"/>
              <a:gd name="T99" fmla="*/ 805 h 922"/>
              <a:gd name="T100" fmla="*/ 1078 w 1122"/>
              <a:gd name="T101" fmla="*/ 765 h 922"/>
              <a:gd name="T102" fmla="*/ 901 w 1122"/>
              <a:gd name="T103" fmla="*/ 791 h 922"/>
              <a:gd name="T104" fmla="*/ 845 w 1122"/>
              <a:gd name="T105" fmla="*/ 739 h 922"/>
              <a:gd name="T106" fmla="*/ 845 w 1122"/>
              <a:gd name="T107" fmla="*/ 695 h 922"/>
              <a:gd name="T108" fmla="*/ 901 w 1122"/>
              <a:gd name="T109" fmla="*/ 643 h 922"/>
              <a:gd name="T110" fmla="*/ 947 w 1122"/>
              <a:gd name="T111" fmla="*/ 647 h 922"/>
              <a:gd name="T112" fmla="*/ 993 w 1122"/>
              <a:gd name="T113" fmla="*/ 709 h 922"/>
              <a:gd name="T114" fmla="*/ 979 w 1122"/>
              <a:gd name="T115" fmla="*/ 759 h 922"/>
              <a:gd name="T116" fmla="*/ 917 w 1122"/>
              <a:gd name="T117" fmla="*/ 79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2" h="922">
                <a:moveTo>
                  <a:pt x="773" y="438"/>
                </a:moveTo>
                <a:lnTo>
                  <a:pt x="773" y="335"/>
                </a:lnTo>
                <a:lnTo>
                  <a:pt x="717" y="315"/>
                </a:lnTo>
                <a:lnTo>
                  <a:pt x="717" y="315"/>
                </a:lnTo>
                <a:lnTo>
                  <a:pt x="710" y="311"/>
                </a:lnTo>
                <a:lnTo>
                  <a:pt x="702" y="307"/>
                </a:lnTo>
                <a:lnTo>
                  <a:pt x="695" y="303"/>
                </a:lnTo>
                <a:lnTo>
                  <a:pt x="689" y="297"/>
                </a:lnTo>
                <a:lnTo>
                  <a:pt x="683" y="291"/>
                </a:lnTo>
                <a:lnTo>
                  <a:pt x="678" y="285"/>
                </a:lnTo>
                <a:lnTo>
                  <a:pt x="674" y="277"/>
                </a:lnTo>
                <a:lnTo>
                  <a:pt x="670" y="269"/>
                </a:lnTo>
                <a:lnTo>
                  <a:pt x="670" y="269"/>
                </a:lnTo>
                <a:lnTo>
                  <a:pt x="670" y="269"/>
                </a:lnTo>
                <a:lnTo>
                  <a:pt x="668" y="262"/>
                </a:lnTo>
                <a:lnTo>
                  <a:pt x="665" y="253"/>
                </a:lnTo>
                <a:lnTo>
                  <a:pt x="664" y="245"/>
                </a:lnTo>
                <a:lnTo>
                  <a:pt x="664" y="237"/>
                </a:lnTo>
                <a:lnTo>
                  <a:pt x="664" y="228"/>
                </a:lnTo>
                <a:lnTo>
                  <a:pt x="666" y="220"/>
                </a:lnTo>
                <a:lnTo>
                  <a:pt x="669" y="211"/>
                </a:lnTo>
                <a:lnTo>
                  <a:pt x="671" y="204"/>
                </a:lnTo>
                <a:lnTo>
                  <a:pt x="698" y="150"/>
                </a:lnTo>
                <a:lnTo>
                  <a:pt x="623" y="76"/>
                </a:lnTo>
                <a:lnTo>
                  <a:pt x="569" y="102"/>
                </a:lnTo>
                <a:lnTo>
                  <a:pt x="569" y="102"/>
                </a:lnTo>
                <a:lnTo>
                  <a:pt x="562" y="106"/>
                </a:lnTo>
                <a:lnTo>
                  <a:pt x="554" y="107"/>
                </a:lnTo>
                <a:lnTo>
                  <a:pt x="545" y="109"/>
                </a:lnTo>
                <a:lnTo>
                  <a:pt x="537" y="109"/>
                </a:lnTo>
                <a:lnTo>
                  <a:pt x="528" y="109"/>
                </a:lnTo>
                <a:lnTo>
                  <a:pt x="520" y="108"/>
                </a:lnTo>
                <a:lnTo>
                  <a:pt x="513" y="106"/>
                </a:lnTo>
                <a:lnTo>
                  <a:pt x="504" y="103"/>
                </a:lnTo>
                <a:lnTo>
                  <a:pt x="504" y="103"/>
                </a:lnTo>
                <a:lnTo>
                  <a:pt x="504" y="103"/>
                </a:lnTo>
                <a:lnTo>
                  <a:pt x="496" y="100"/>
                </a:lnTo>
                <a:lnTo>
                  <a:pt x="489" y="95"/>
                </a:lnTo>
                <a:lnTo>
                  <a:pt x="483" y="90"/>
                </a:lnTo>
                <a:lnTo>
                  <a:pt x="477" y="84"/>
                </a:lnTo>
                <a:lnTo>
                  <a:pt x="471" y="78"/>
                </a:lnTo>
                <a:lnTo>
                  <a:pt x="466" y="71"/>
                </a:lnTo>
                <a:lnTo>
                  <a:pt x="462" y="64"/>
                </a:lnTo>
                <a:lnTo>
                  <a:pt x="459" y="57"/>
                </a:lnTo>
                <a:lnTo>
                  <a:pt x="440" y="0"/>
                </a:lnTo>
                <a:lnTo>
                  <a:pt x="335" y="0"/>
                </a:lnTo>
                <a:lnTo>
                  <a:pt x="315" y="57"/>
                </a:lnTo>
                <a:lnTo>
                  <a:pt x="315" y="57"/>
                </a:lnTo>
                <a:lnTo>
                  <a:pt x="311" y="64"/>
                </a:lnTo>
                <a:lnTo>
                  <a:pt x="308" y="71"/>
                </a:lnTo>
                <a:lnTo>
                  <a:pt x="303" y="78"/>
                </a:lnTo>
                <a:lnTo>
                  <a:pt x="298" y="84"/>
                </a:lnTo>
                <a:lnTo>
                  <a:pt x="292" y="90"/>
                </a:lnTo>
                <a:lnTo>
                  <a:pt x="285" y="95"/>
                </a:lnTo>
                <a:lnTo>
                  <a:pt x="278" y="100"/>
                </a:lnTo>
                <a:lnTo>
                  <a:pt x="270" y="103"/>
                </a:lnTo>
                <a:lnTo>
                  <a:pt x="270" y="103"/>
                </a:lnTo>
                <a:lnTo>
                  <a:pt x="270" y="103"/>
                </a:lnTo>
                <a:lnTo>
                  <a:pt x="262" y="106"/>
                </a:lnTo>
                <a:lnTo>
                  <a:pt x="254" y="108"/>
                </a:lnTo>
                <a:lnTo>
                  <a:pt x="245" y="109"/>
                </a:lnTo>
                <a:lnTo>
                  <a:pt x="237" y="109"/>
                </a:lnTo>
                <a:lnTo>
                  <a:pt x="228" y="109"/>
                </a:lnTo>
                <a:lnTo>
                  <a:pt x="220" y="107"/>
                </a:lnTo>
                <a:lnTo>
                  <a:pt x="213" y="106"/>
                </a:lnTo>
                <a:lnTo>
                  <a:pt x="204" y="102"/>
                </a:lnTo>
                <a:lnTo>
                  <a:pt x="150" y="76"/>
                </a:lnTo>
                <a:lnTo>
                  <a:pt x="77" y="150"/>
                </a:lnTo>
                <a:lnTo>
                  <a:pt x="102" y="204"/>
                </a:lnTo>
                <a:lnTo>
                  <a:pt x="102" y="204"/>
                </a:lnTo>
                <a:lnTo>
                  <a:pt x="106" y="211"/>
                </a:lnTo>
                <a:lnTo>
                  <a:pt x="108" y="220"/>
                </a:lnTo>
                <a:lnTo>
                  <a:pt x="110" y="228"/>
                </a:lnTo>
                <a:lnTo>
                  <a:pt x="111" y="237"/>
                </a:lnTo>
                <a:lnTo>
                  <a:pt x="111" y="245"/>
                </a:lnTo>
                <a:lnTo>
                  <a:pt x="110" y="253"/>
                </a:lnTo>
                <a:lnTo>
                  <a:pt x="107" y="262"/>
                </a:lnTo>
                <a:lnTo>
                  <a:pt x="105" y="269"/>
                </a:lnTo>
                <a:lnTo>
                  <a:pt x="105" y="269"/>
                </a:lnTo>
                <a:lnTo>
                  <a:pt x="105" y="269"/>
                </a:lnTo>
                <a:lnTo>
                  <a:pt x="101" y="277"/>
                </a:lnTo>
                <a:lnTo>
                  <a:pt x="96" y="285"/>
                </a:lnTo>
                <a:lnTo>
                  <a:pt x="92" y="291"/>
                </a:lnTo>
                <a:lnTo>
                  <a:pt x="86" y="297"/>
                </a:lnTo>
                <a:lnTo>
                  <a:pt x="80" y="303"/>
                </a:lnTo>
                <a:lnTo>
                  <a:pt x="72" y="307"/>
                </a:lnTo>
                <a:lnTo>
                  <a:pt x="65" y="311"/>
                </a:lnTo>
                <a:lnTo>
                  <a:pt x="57" y="315"/>
                </a:lnTo>
                <a:lnTo>
                  <a:pt x="0" y="335"/>
                </a:lnTo>
                <a:lnTo>
                  <a:pt x="0" y="438"/>
                </a:lnTo>
                <a:lnTo>
                  <a:pt x="57" y="459"/>
                </a:lnTo>
                <a:lnTo>
                  <a:pt x="57" y="459"/>
                </a:lnTo>
                <a:lnTo>
                  <a:pt x="65" y="462"/>
                </a:lnTo>
                <a:lnTo>
                  <a:pt x="72" y="466"/>
                </a:lnTo>
                <a:lnTo>
                  <a:pt x="78" y="471"/>
                </a:lnTo>
                <a:lnTo>
                  <a:pt x="86" y="475"/>
                </a:lnTo>
                <a:lnTo>
                  <a:pt x="92" y="483"/>
                </a:lnTo>
                <a:lnTo>
                  <a:pt x="96" y="489"/>
                </a:lnTo>
                <a:lnTo>
                  <a:pt x="101" y="496"/>
                </a:lnTo>
                <a:lnTo>
                  <a:pt x="105" y="503"/>
                </a:lnTo>
                <a:lnTo>
                  <a:pt x="105" y="503"/>
                </a:lnTo>
                <a:lnTo>
                  <a:pt x="105" y="503"/>
                </a:lnTo>
                <a:lnTo>
                  <a:pt x="107" y="511"/>
                </a:lnTo>
                <a:lnTo>
                  <a:pt x="110" y="520"/>
                </a:lnTo>
                <a:lnTo>
                  <a:pt x="111" y="528"/>
                </a:lnTo>
                <a:lnTo>
                  <a:pt x="111" y="537"/>
                </a:lnTo>
                <a:lnTo>
                  <a:pt x="110" y="545"/>
                </a:lnTo>
                <a:lnTo>
                  <a:pt x="108" y="553"/>
                </a:lnTo>
                <a:lnTo>
                  <a:pt x="106" y="561"/>
                </a:lnTo>
                <a:lnTo>
                  <a:pt x="102" y="569"/>
                </a:lnTo>
                <a:lnTo>
                  <a:pt x="77" y="623"/>
                </a:lnTo>
                <a:lnTo>
                  <a:pt x="150" y="696"/>
                </a:lnTo>
                <a:lnTo>
                  <a:pt x="204" y="671"/>
                </a:lnTo>
                <a:lnTo>
                  <a:pt x="204" y="671"/>
                </a:lnTo>
                <a:lnTo>
                  <a:pt x="213" y="667"/>
                </a:lnTo>
                <a:lnTo>
                  <a:pt x="220" y="665"/>
                </a:lnTo>
                <a:lnTo>
                  <a:pt x="228" y="664"/>
                </a:lnTo>
                <a:lnTo>
                  <a:pt x="237" y="663"/>
                </a:lnTo>
                <a:lnTo>
                  <a:pt x="245" y="664"/>
                </a:lnTo>
                <a:lnTo>
                  <a:pt x="254" y="665"/>
                </a:lnTo>
                <a:lnTo>
                  <a:pt x="262" y="666"/>
                </a:lnTo>
                <a:lnTo>
                  <a:pt x="270" y="670"/>
                </a:lnTo>
                <a:lnTo>
                  <a:pt x="270" y="670"/>
                </a:lnTo>
                <a:lnTo>
                  <a:pt x="270" y="670"/>
                </a:lnTo>
                <a:lnTo>
                  <a:pt x="278" y="673"/>
                </a:lnTo>
                <a:lnTo>
                  <a:pt x="285" y="677"/>
                </a:lnTo>
                <a:lnTo>
                  <a:pt x="292" y="683"/>
                </a:lnTo>
                <a:lnTo>
                  <a:pt x="298" y="688"/>
                </a:lnTo>
                <a:lnTo>
                  <a:pt x="303" y="695"/>
                </a:lnTo>
                <a:lnTo>
                  <a:pt x="308" y="701"/>
                </a:lnTo>
                <a:lnTo>
                  <a:pt x="311" y="709"/>
                </a:lnTo>
                <a:lnTo>
                  <a:pt x="315" y="717"/>
                </a:lnTo>
                <a:lnTo>
                  <a:pt x="335" y="773"/>
                </a:lnTo>
                <a:lnTo>
                  <a:pt x="440" y="773"/>
                </a:lnTo>
                <a:lnTo>
                  <a:pt x="459" y="717"/>
                </a:lnTo>
                <a:lnTo>
                  <a:pt x="459" y="717"/>
                </a:lnTo>
                <a:lnTo>
                  <a:pt x="462" y="709"/>
                </a:lnTo>
                <a:lnTo>
                  <a:pt x="466" y="702"/>
                </a:lnTo>
                <a:lnTo>
                  <a:pt x="471" y="695"/>
                </a:lnTo>
                <a:lnTo>
                  <a:pt x="477" y="688"/>
                </a:lnTo>
                <a:lnTo>
                  <a:pt x="483" y="683"/>
                </a:lnTo>
                <a:lnTo>
                  <a:pt x="490" y="677"/>
                </a:lnTo>
                <a:lnTo>
                  <a:pt x="497" y="673"/>
                </a:lnTo>
                <a:lnTo>
                  <a:pt x="504" y="669"/>
                </a:lnTo>
                <a:lnTo>
                  <a:pt x="504" y="669"/>
                </a:lnTo>
                <a:lnTo>
                  <a:pt x="504" y="669"/>
                </a:lnTo>
                <a:lnTo>
                  <a:pt x="513" y="666"/>
                </a:lnTo>
                <a:lnTo>
                  <a:pt x="520" y="664"/>
                </a:lnTo>
                <a:lnTo>
                  <a:pt x="528" y="664"/>
                </a:lnTo>
                <a:lnTo>
                  <a:pt x="537" y="663"/>
                </a:lnTo>
                <a:lnTo>
                  <a:pt x="545" y="664"/>
                </a:lnTo>
                <a:lnTo>
                  <a:pt x="554" y="665"/>
                </a:lnTo>
                <a:lnTo>
                  <a:pt x="562" y="667"/>
                </a:lnTo>
                <a:lnTo>
                  <a:pt x="569" y="671"/>
                </a:lnTo>
                <a:lnTo>
                  <a:pt x="623" y="696"/>
                </a:lnTo>
                <a:lnTo>
                  <a:pt x="698" y="623"/>
                </a:lnTo>
                <a:lnTo>
                  <a:pt x="671" y="569"/>
                </a:lnTo>
                <a:lnTo>
                  <a:pt x="671" y="569"/>
                </a:lnTo>
                <a:lnTo>
                  <a:pt x="669" y="561"/>
                </a:lnTo>
                <a:lnTo>
                  <a:pt x="666" y="553"/>
                </a:lnTo>
                <a:lnTo>
                  <a:pt x="664" y="545"/>
                </a:lnTo>
                <a:lnTo>
                  <a:pt x="664" y="537"/>
                </a:lnTo>
                <a:lnTo>
                  <a:pt x="664" y="528"/>
                </a:lnTo>
                <a:lnTo>
                  <a:pt x="665" y="520"/>
                </a:lnTo>
                <a:lnTo>
                  <a:pt x="668" y="511"/>
                </a:lnTo>
                <a:lnTo>
                  <a:pt x="670" y="503"/>
                </a:lnTo>
                <a:lnTo>
                  <a:pt x="670" y="503"/>
                </a:lnTo>
                <a:lnTo>
                  <a:pt x="670" y="503"/>
                </a:lnTo>
                <a:lnTo>
                  <a:pt x="674" y="496"/>
                </a:lnTo>
                <a:lnTo>
                  <a:pt x="678" y="489"/>
                </a:lnTo>
                <a:lnTo>
                  <a:pt x="683" y="483"/>
                </a:lnTo>
                <a:lnTo>
                  <a:pt x="689" y="475"/>
                </a:lnTo>
                <a:lnTo>
                  <a:pt x="695" y="471"/>
                </a:lnTo>
                <a:lnTo>
                  <a:pt x="702" y="466"/>
                </a:lnTo>
                <a:lnTo>
                  <a:pt x="710" y="462"/>
                </a:lnTo>
                <a:lnTo>
                  <a:pt x="717" y="459"/>
                </a:lnTo>
                <a:lnTo>
                  <a:pt x="773" y="438"/>
                </a:lnTo>
                <a:close/>
                <a:moveTo>
                  <a:pt x="387" y="528"/>
                </a:moveTo>
                <a:lnTo>
                  <a:pt x="387" y="528"/>
                </a:lnTo>
                <a:lnTo>
                  <a:pt x="372" y="527"/>
                </a:lnTo>
                <a:lnTo>
                  <a:pt x="358" y="526"/>
                </a:lnTo>
                <a:lnTo>
                  <a:pt x="345" y="522"/>
                </a:lnTo>
                <a:lnTo>
                  <a:pt x="332" y="517"/>
                </a:lnTo>
                <a:lnTo>
                  <a:pt x="320" y="511"/>
                </a:lnTo>
                <a:lnTo>
                  <a:pt x="308" y="504"/>
                </a:lnTo>
                <a:lnTo>
                  <a:pt x="297" y="496"/>
                </a:lnTo>
                <a:lnTo>
                  <a:pt x="287" y="486"/>
                </a:lnTo>
                <a:lnTo>
                  <a:pt x="278" y="477"/>
                </a:lnTo>
                <a:lnTo>
                  <a:pt x="269" y="466"/>
                </a:lnTo>
                <a:lnTo>
                  <a:pt x="262" y="454"/>
                </a:lnTo>
                <a:lnTo>
                  <a:pt x="256" y="442"/>
                </a:lnTo>
                <a:lnTo>
                  <a:pt x="251" y="429"/>
                </a:lnTo>
                <a:lnTo>
                  <a:pt x="249" y="415"/>
                </a:lnTo>
                <a:lnTo>
                  <a:pt x="246" y="401"/>
                </a:lnTo>
                <a:lnTo>
                  <a:pt x="245" y="387"/>
                </a:lnTo>
                <a:lnTo>
                  <a:pt x="245" y="387"/>
                </a:lnTo>
                <a:lnTo>
                  <a:pt x="246" y="372"/>
                </a:lnTo>
                <a:lnTo>
                  <a:pt x="249" y="358"/>
                </a:lnTo>
                <a:lnTo>
                  <a:pt x="251" y="345"/>
                </a:lnTo>
                <a:lnTo>
                  <a:pt x="256" y="331"/>
                </a:lnTo>
                <a:lnTo>
                  <a:pt x="262" y="319"/>
                </a:lnTo>
                <a:lnTo>
                  <a:pt x="269" y="307"/>
                </a:lnTo>
                <a:lnTo>
                  <a:pt x="278" y="297"/>
                </a:lnTo>
                <a:lnTo>
                  <a:pt x="287" y="286"/>
                </a:lnTo>
                <a:lnTo>
                  <a:pt x="297" y="277"/>
                </a:lnTo>
                <a:lnTo>
                  <a:pt x="308" y="269"/>
                </a:lnTo>
                <a:lnTo>
                  <a:pt x="320" y="262"/>
                </a:lnTo>
                <a:lnTo>
                  <a:pt x="332" y="256"/>
                </a:lnTo>
                <a:lnTo>
                  <a:pt x="345" y="251"/>
                </a:lnTo>
                <a:lnTo>
                  <a:pt x="358" y="247"/>
                </a:lnTo>
                <a:lnTo>
                  <a:pt x="372" y="245"/>
                </a:lnTo>
                <a:lnTo>
                  <a:pt x="387" y="245"/>
                </a:lnTo>
                <a:lnTo>
                  <a:pt x="387" y="245"/>
                </a:lnTo>
                <a:lnTo>
                  <a:pt x="401" y="245"/>
                </a:lnTo>
                <a:lnTo>
                  <a:pt x="416" y="247"/>
                </a:lnTo>
                <a:lnTo>
                  <a:pt x="429" y="251"/>
                </a:lnTo>
                <a:lnTo>
                  <a:pt x="442" y="256"/>
                </a:lnTo>
                <a:lnTo>
                  <a:pt x="455" y="262"/>
                </a:lnTo>
                <a:lnTo>
                  <a:pt x="466" y="269"/>
                </a:lnTo>
                <a:lnTo>
                  <a:pt x="477" y="277"/>
                </a:lnTo>
                <a:lnTo>
                  <a:pt x="488" y="286"/>
                </a:lnTo>
                <a:lnTo>
                  <a:pt x="496" y="297"/>
                </a:lnTo>
                <a:lnTo>
                  <a:pt x="504" y="307"/>
                </a:lnTo>
                <a:lnTo>
                  <a:pt x="512" y="319"/>
                </a:lnTo>
                <a:lnTo>
                  <a:pt x="518" y="331"/>
                </a:lnTo>
                <a:lnTo>
                  <a:pt x="522" y="345"/>
                </a:lnTo>
                <a:lnTo>
                  <a:pt x="526" y="358"/>
                </a:lnTo>
                <a:lnTo>
                  <a:pt x="528" y="372"/>
                </a:lnTo>
                <a:lnTo>
                  <a:pt x="528" y="387"/>
                </a:lnTo>
                <a:lnTo>
                  <a:pt x="528" y="387"/>
                </a:lnTo>
                <a:lnTo>
                  <a:pt x="528" y="401"/>
                </a:lnTo>
                <a:lnTo>
                  <a:pt x="526" y="415"/>
                </a:lnTo>
                <a:lnTo>
                  <a:pt x="522" y="429"/>
                </a:lnTo>
                <a:lnTo>
                  <a:pt x="518" y="442"/>
                </a:lnTo>
                <a:lnTo>
                  <a:pt x="512" y="454"/>
                </a:lnTo>
                <a:lnTo>
                  <a:pt x="504" y="466"/>
                </a:lnTo>
                <a:lnTo>
                  <a:pt x="496" y="477"/>
                </a:lnTo>
                <a:lnTo>
                  <a:pt x="488" y="486"/>
                </a:lnTo>
                <a:lnTo>
                  <a:pt x="477" y="496"/>
                </a:lnTo>
                <a:lnTo>
                  <a:pt x="466" y="504"/>
                </a:lnTo>
                <a:lnTo>
                  <a:pt x="455" y="511"/>
                </a:lnTo>
                <a:lnTo>
                  <a:pt x="442" y="517"/>
                </a:lnTo>
                <a:lnTo>
                  <a:pt x="429" y="522"/>
                </a:lnTo>
                <a:lnTo>
                  <a:pt x="416" y="526"/>
                </a:lnTo>
                <a:lnTo>
                  <a:pt x="401" y="527"/>
                </a:lnTo>
                <a:lnTo>
                  <a:pt x="387" y="528"/>
                </a:lnTo>
                <a:lnTo>
                  <a:pt x="387" y="528"/>
                </a:lnTo>
                <a:close/>
                <a:moveTo>
                  <a:pt x="1122" y="744"/>
                </a:moveTo>
                <a:lnTo>
                  <a:pt x="1122" y="689"/>
                </a:lnTo>
                <a:lnTo>
                  <a:pt x="1092" y="678"/>
                </a:lnTo>
                <a:lnTo>
                  <a:pt x="1092" y="678"/>
                </a:lnTo>
                <a:lnTo>
                  <a:pt x="1085" y="675"/>
                </a:lnTo>
                <a:lnTo>
                  <a:pt x="1078" y="670"/>
                </a:lnTo>
                <a:lnTo>
                  <a:pt x="1072" y="663"/>
                </a:lnTo>
                <a:lnTo>
                  <a:pt x="1067" y="654"/>
                </a:lnTo>
                <a:lnTo>
                  <a:pt x="1067" y="654"/>
                </a:lnTo>
                <a:lnTo>
                  <a:pt x="1067" y="654"/>
                </a:lnTo>
                <a:lnTo>
                  <a:pt x="1065" y="646"/>
                </a:lnTo>
                <a:lnTo>
                  <a:pt x="1065" y="637"/>
                </a:lnTo>
                <a:lnTo>
                  <a:pt x="1066" y="628"/>
                </a:lnTo>
                <a:lnTo>
                  <a:pt x="1068" y="619"/>
                </a:lnTo>
                <a:lnTo>
                  <a:pt x="1083" y="591"/>
                </a:lnTo>
                <a:lnTo>
                  <a:pt x="1043" y="552"/>
                </a:lnTo>
                <a:lnTo>
                  <a:pt x="1014" y="565"/>
                </a:lnTo>
                <a:lnTo>
                  <a:pt x="1014" y="565"/>
                </a:lnTo>
                <a:lnTo>
                  <a:pt x="1006" y="569"/>
                </a:lnTo>
                <a:lnTo>
                  <a:pt x="997" y="570"/>
                </a:lnTo>
                <a:lnTo>
                  <a:pt x="988" y="569"/>
                </a:lnTo>
                <a:lnTo>
                  <a:pt x="979" y="567"/>
                </a:lnTo>
                <a:lnTo>
                  <a:pt x="979" y="567"/>
                </a:lnTo>
                <a:lnTo>
                  <a:pt x="979" y="567"/>
                </a:lnTo>
                <a:lnTo>
                  <a:pt x="971" y="562"/>
                </a:lnTo>
                <a:lnTo>
                  <a:pt x="965" y="557"/>
                </a:lnTo>
                <a:lnTo>
                  <a:pt x="959" y="550"/>
                </a:lnTo>
                <a:lnTo>
                  <a:pt x="955" y="541"/>
                </a:lnTo>
                <a:lnTo>
                  <a:pt x="945" y="511"/>
                </a:lnTo>
                <a:lnTo>
                  <a:pt x="889" y="511"/>
                </a:lnTo>
                <a:lnTo>
                  <a:pt x="879" y="541"/>
                </a:lnTo>
                <a:lnTo>
                  <a:pt x="879" y="541"/>
                </a:lnTo>
                <a:lnTo>
                  <a:pt x="875" y="550"/>
                </a:lnTo>
                <a:lnTo>
                  <a:pt x="869" y="557"/>
                </a:lnTo>
                <a:lnTo>
                  <a:pt x="863" y="562"/>
                </a:lnTo>
                <a:lnTo>
                  <a:pt x="855" y="567"/>
                </a:lnTo>
                <a:lnTo>
                  <a:pt x="855" y="567"/>
                </a:lnTo>
                <a:lnTo>
                  <a:pt x="855" y="567"/>
                </a:lnTo>
                <a:lnTo>
                  <a:pt x="846" y="569"/>
                </a:lnTo>
                <a:lnTo>
                  <a:pt x="838" y="570"/>
                </a:lnTo>
                <a:lnTo>
                  <a:pt x="828" y="569"/>
                </a:lnTo>
                <a:lnTo>
                  <a:pt x="820" y="565"/>
                </a:lnTo>
                <a:lnTo>
                  <a:pt x="791" y="552"/>
                </a:lnTo>
                <a:lnTo>
                  <a:pt x="753" y="591"/>
                </a:lnTo>
                <a:lnTo>
                  <a:pt x="766" y="619"/>
                </a:lnTo>
                <a:lnTo>
                  <a:pt x="766" y="619"/>
                </a:lnTo>
                <a:lnTo>
                  <a:pt x="770" y="628"/>
                </a:lnTo>
                <a:lnTo>
                  <a:pt x="770" y="637"/>
                </a:lnTo>
                <a:lnTo>
                  <a:pt x="770" y="646"/>
                </a:lnTo>
                <a:lnTo>
                  <a:pt x="767" y="654"/>
                </a:lnTo>
                <a:lnTo>
                  <a:pt x="767" y="654"/>
                </a:lnTo>
                <a:lnTo>
                  <a:pt x="767" y="654"/>
                </a:lnTo>
                <a:lnTo>
                  <a:pt x="762" y="663"/>
                </a:lnTo>
                <a:lnTo>
                  <a:pt x="756" y="670"/>
                </a:lnTo>
                <a:lnTo>
                  <a:pt x="750" y="675"/>
                </a:lnTo>
                <a:lnTo>
                  <a:pt x="742" y="678"/>
                </a:lnTo>
                <a:lnTo>
                  <a:pt x="712" y="689"/>
                </a:lnTo>
                <a:lnTo>
                  <a:pt x="712" y="744"/>
                </a:lnTo>
                <a:lnTo>
                  <a:pt x="742" y="755"/>
                </a:lnTo>
                <a:lnTo>
                  <a:pt x="742" y="755"/>
                </a:lnTo>
                <a:lnTo>
                  <a:pt x="750" y="759"/>
                </a:lnTo>
                <a:lnTo>
                  <a:pt x="756" y="765"/>
                </a:lnTo>
                <a:lnTo>
                  <a:pt x="762" y="772"/>
                </a:lnTo>
                <a:lnTo>
                  <a:pt x="767" y="779"/>
                </a:lnTo>
                <a:lnTo>
                  <a:pt x="767" y="779"/>
                </a:lnTo>
                <a:lnTo>
                  <a:pt x="767" y="779"/>
                </a:lnTo>
                <a:lnTo>
                  <a:pt x="770" y="787"/>
                </a:lnTo>
                <a:lnTo>
                  <a:pt x="770" y="797"/>
                </a:lnTo>
                <a:lnTo>
                  <a:pt x="770" y="805"/>
                </a:lnTo>
                <a:lnTo>
                  <a:pt x="766" y="814"/>
                </a:lnTo>
                <a:lnTo>
                  <a:pt x="753" y="843"/>
                </a:lnTo>
                <a:lnTo>
                  <a:pt x="791" y="882"/>
                </a:lnTo>
                <a:lnTo>
                  <a:pt x="820" y="868"/>
                </a:lnTo>
                <a:lnTo>
                  <a:pt x="820" y="868"/>
                </a:lnTo>
                <a:lnTo>
                  <a:pt x="828" y="865"/>
                </a:lnTo>
                <a:lnTo>
                  <a:pt x="838" y="864"/>
                </a:lnTo>
                <a:lnTo>
                  <a:pt x="846" y="864"/>
                </a:lnTo>
                <a:lnTo>
                  <a:pt x="855" y="867"/>
                </a:lnTo>
                <a:lnTo>
                  <a:pt x="855" y="867"/>
                </a:lnTo>
                <a:lnTo>
                  <a:pt x="855" y="867"/>
                </a:lnTo>
                <a:lnTo>
                  <a:pt x="863" y="871"/>
                </a:lnTo>
                <a:lnTo>
                  <a:pt x="869" y="877"/>
                </a:lnTo>
                <a:lnTo>
                  <a:pt x="875" y="885"/>
                </a:lnTo>
                <a:lnTo>
                  <a:pt x="879" y="893"/>
                </a:lnTo>
                <a:lnTo>
                  <a:pt x="889" y="922"/>
                </a:lnTo>
                <a:lnTo>
                  <a:pt x="945" y="922"/>
                </a:lnTo>
                <a:lnTo>
                  <a:pt x="955" y="893"/>
                </a:lnTo>
                <a:lnTo>
                  <a:pt x="955" y="893"/>
                </a:lnTo>
                <a:lnTo>
                  <a:pt x="959" y="885"/>
                </a:lnTo>
                <a:lnTo>
                  <a:pt x="965" y="877"/>
                </a:lnTo>
                <a:lnTo>
                  <a:pt x="971" y="871"/>
                </a:lnTo>
                <a:lnTo>
                  <a:pt x="979" y="867"/>
                </a:lnTo>
                <a:lnTo>
                  <a:pt x="979" y="867"/>
                </a:lnTo>
                <a:lnTo>
                  <a:pt x="979" y="867"/>
                </a:lnTo>
                <a:lnTo>
                  <a:pt x="988" y="864"/>
                </a:lnTo>
                <a:lnTo>
                  <a:pt x="997" y="864"/>
                </a:lnTo>
                <a:lnTo>
                  <a:pt x="1006" y="865"/>
                </a:lnTo>
                <a:lnTo>
                  <a:pt x="1014" y="868"/>
                </a:lnTo>
                <a:lnTo>
                  <a:pt x="1043" y="882"/>
                </a:lnTo>
                <a:lnTo>
                  <a:pt x="1083" y="843"/>
                </a:lnTo>
                <a:lnTo>
                  <a:pt x="1068" y="814"/>
                </a:lnTo>
                <a:lnTo>
                  <a:pt x="1068" y="814"/>
                </a:lnTo>
                <a:lnTo>
                  <a:pt x="1066" y="805"/>
                </a:lnTo>
                <a:lnTo>
                  <a:pt x="1065" y="797"/>
                </a:lnTo>
                <a:lnTo>
                  <a:pt x="1065" y="787"/>
                </a:lnTo>
                <a:lnTo>
                  <a:pt x="1067" y="779"/>
                </a:lnTo>
                <a:lnTo>
                  <a:pt x="1067" y="779"/>
                </a:lnTo>
                <a:lnTo>
                  <a:pt x="1067" y="779"/>
                </a:lnTo>
                <a:lnTo>
                  <a:pt x="1072" y="772"/>
                </a:lnTo>
                <a:lnTo>
                  <a:pt x="1078" y="765"/>
                </a:lnTo>
                <a:lnTo>
                  <a:pt x="1085" y="759"/>
                </a:lnTo>
                <a:lnTo>
                  <a:pt x="1092" y="755"/>
                </a:lnTo>
                <a:lnTo>
                  <a:pt x="1122" y="744"/>
                </a:lnTo>
                <a:close/>
                <a:moveTo>
                  <a:pt x="917" y="792"/>
                </a:moveTo>
                <a:lnTo>
                  <a:pt x="917" y="792"/>
                </a:lnTo>
                <a:lnTo>
                  <a:pt x="910" y="792"/>
                </a:lnTo>
                <a:lnTo>
                  <a:pt x="901" y="791"/>
                </a:lnTo>
                <a:lnTo>
                  <a:pt x="894" y="789"/>
                </a:lnTo>
                <a:lnTo>
                  <a:pt x="888" y="786"/>
                </a:lnTo>
                <a:lnTo>
                  <a:pt x="875" y="779"/>
                </a:lnTo>
                <a:lnTo>
                  <a:pt x="864" y="771"/>
                </a:lnTo>
                <a:lnTo>
                  <a:pt x="855" y="759"/>
                </a:lnTo>
                <a:lnTo>
                  <a:pt x="847" y="747"/>
                </a:lnTo>
                <a:lnTo>
                  <a:pt x="845" y="739"/>
                </a:lnTo>
                <a:lnTo>
                  <a:pt x="844" y="732"/>
                </a:lnTo>
                <a:lnTo>
                  <a:pt x="843" y="725"/>
                </a:lnTo>
                <a:lnTo>
                  <a:pt x="841" y="717"/>
                </a:lnTo>
                <a:lnTo>
                  <a:pt x="841" y="717"/>
                </a:lnTo>
                <a:lnTo>
                  <a:pt x="843" y="709"/>
                </a:lnTo>
                <a:lnTo>
                  <a:pt x="844" y="702"/>
                </a:lnTo>
                <a:lnTo>
                  <a:pt x="845" y="695"/>
                </a:lnTo>
                <a:lnTo>
                  <a:pt x="847" y="688"/>
                </a:lnTo>
                <a:lnTo>
                  <a:pt x="855" y="675"/>
                </a:lnTo>
                <a:lnTo>
                  <a:pt x="864" y="664"/>
                </a:lnTo>
                <a:lnTo>
                  <a:pt x="875" y="654"/>
                </a:lnTo>
                <a:lnTo>
                  <a:pt x="888" y="647"/>
                </a:lnTo>
                <a:lnTo>
                  <a:pt x="894" y="645"/>
                </a:lnTo>
                <a:lnTo>
                  <a:pt x="901" y="643"/>
                </a:lnTo>
                <a:lnTo>
                  <a:pt x="910" y="642"/>
                </a:lnTo>
                <a:lnTo>
                  <a:pt x="917" y="641"/>
                </a:lnTo>
                <a:lnTo>
                  <a:pt x="917" y="641"/>
                </a:lnTo>
                <a:lnTo>
                  <a:pt x="925" y="642"/>
                </a:lnTo>
                <a:lnTo>
                  <a:pt x="933" y="643"/>
                </a:lnTo>
                <a:lnTo>
                  <a:pt x="940" y="645"/>
                </a:lnTo>
                <a:lnTo>
                  <a:pt x="947" y="647"/>
                </a:lnTo>
                <a:lnTo>
                  <a:pt x="959" y="654"/>
                </a:lnTo>
                <a:lnTo>
                  <a:pt x="970" y="664"/>
                </a:lnTo>
                <a:lnTo>
                  <a:pt x="979" y="675"/>
                </a:lnTo>
                <a:lnTo>
                  <a:pt x="987" y="688"/>
                </a:lnTo>
                <a:lnTo>
                  <a:pt x="989" y="695"/>
                </a:lnTo>
                <a:lnTo>
                  <a:pt x="991" y="702"/>
                </a:lnTo>
                <a:lnTo>
                  <a:pt x="993" y="709"/>
                </a:lnTo>
                <a:lnTo>
                  <a:pt x="993" y="717"/>
                </a:lnTo>
                <a:lnTo>
                  <a:pt x="993" y="717"/>
                </a:lnTo>
                <a:lnTo>
                  <a:pt x="993" y="725"/>
                </a:lnTo>
                <a:lnTo>
                  <a:pt x="991" y="732"/>
                </a:lnTo>
                <a:lnTo>
                  <a:pt x="989" y="739"/>
                </a:lnTo>
                <a:lnTo>
                  <a:pt x="987" y="747"/>
                </a:lnTo>
                <a:lnTo>
                  <a:pt x="979" y="759"/>
                </a:lnTo>
                <a:lnTo>
                  <a:pt x="970" y="771"/>
                </a:lnTo>
                <a:lnTo>
                  <a:pt x="959" y="779"/>
                </a:lnTo>
                <a:lnTo>
                  <a:pt x="947" y="786"/>
                </a:lnTo>
                <a:lnTo>
                  <a:pt x="940" y="789"/>
                </a:lnTo>
                <a:lnTo>
                  <a:pt x="933" y="791"/>
                </a:lnTo>
                <a:lnTo>
                  <a:pt x="925" y="792"/>
                </a:lnTo>
                <a:lnTo>
                  <a:pt x="917" y="792"/>
                </a:lnTo>
                <a:lnTo>
                  <a:pt x="917" y="792"/>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31" name="テキスト ボックス 30"/>
          <p:cNvSpPr txBox="1"/>
          <p:nvPr/>
        </p:nvSpPr>
        <p:spPr>
          <a:xfrm>
            <a:off x="3995936" y="3219822"/>
            <a:ext cx="1872208" cy="900100"/>
          </a:xfrm>
          <a:prstGeom prst="rect">
            <a:avLst/>
          </a:prstGeom>
        </p:spPr>
        <p:txBody>
          <a:bodyPr wrap="none" lIns="0" tIns="0" rIns="0" bIns="0" rtlCol="0" anchor="t" anchorCtr="0">
            <a:normAutofit/>
          </a:bodyPr>
          <a:lstStyle/>
          <a:p>
            <a:pPr marL="0" marR="0" lvl="0" indent="0" algn="ctr" defTabSz="914400" rtl="0" eaLnBrk="1" fontAlgn="auto" latinLnBrk="0" hangingPunct="1">
              <a:lnSpc>
                <a:spcPts val="2800"/>
              </a:lnSpc>
              <a:spcBef>
                <a:spcPct val="0"/>
              </a:spcBef>
              <a:spcAft>
                <a:spcPts val="0"/>
              </a:spcAft>
              <a:buClrTx/>
              <a:buSzTx/>
              <a:buFontTx/>
              <a:buNone/>
              <a:tabLst/>
              <a:defRPr/>
            </a:pPr>
            <a:r>
              <a:rPr kumimoji="1" lang="ja-JP" altLang="en-US" sz="1200" b="1" i="0" u="none" strike="noStrike" kern="1200" cap="none" spc="0" normalizeH="0" baseline="0" noProof="0">
                <a:ln>
                  <a:noFill/>
                </a:ln>
                <a:solidFill>
                  <a:srgbClr val="00AEEB"/>
                </a:solidFill>
                <a:effectLst/>
                <a:uLnTx/>
                <a:uFillTx/>
                <a:latin typeface="メイリオ" pitchFamily="50" charset="-128"/>
                <a:ea typeface="メイリオ" pitchFamily="50" charset="-128"/>
                <a:cs typeface="+mn-cs"/>
              </a:rPr>
              <a:t>レイアウト変換作業</a:t>
            </a:r>
            <a:endParaRPr kumimoji="1" lang="en-US" altLang="ja-JP" sz="1200" b="1" i="0" u="none" strike="noStrike" kern="1200" cap="none" spc="0" normalizeH="0" baseline="0" noProof="0">
              <a:ln>
                <a:noFill/>
              </a:ln>
              <a:solidFill>
                <a:srgbClr val="00AEEB"/>
              </a:solidFill>
              <a:effectLst/>
              <a:uLnTx/>
              <a:uFillTx/>
              <a:latin typeface="メイリオ" pitchFamily="50" charset="-128"/>
              <a:ea typeface="メイリオ" pitchFamily="50" charset="-128"/>
              <a:cs typeface="+mn-cs"/>
            </a:endParaRPr>
          </a:p>
          <a:p>
            <a:pPr marL="0" marR="0" lvl="0" indent="0" algn="ctr" defTabSz="914400" rtl="0" eaLnBrk="1" fontAlgn="auto" latinLnBrk="0" hangingPunct="1">
              <a:lnSpc>
                <a:spcPts val="2800"/>
              </a:lnSpc>
              <a:spcBef>
                <a:spcPct val="0"/>
              </a:spcBef>
              <a:spcAft>
                <a:spcPts val="0"/>
              </a:spcAft>
              <a:buClrTx/>
              <a:buSzTx/>
              <a:buFontTx/>
              <a:buNone/>
              <a:tabLst/>
              <a:defRPr/>
            </a:pPr>
            <a:r>
              <a:rPr kumimoji="1" lang="ja-JP" altLang="en-US" sz="1200" b="1" i="0" u="none" strike="noStrike" kern="1200" cap="none" spc="0" normalizeH="0" baseline="0" noProof="0">
                <a:ln>
                  <a:noFill/>
                </a:ln>
                <a:solidFill>
                  <a:srgbClr val="00AEEB"/>
                </a:solidFill>
                <a:effectLst/>
                <a:uLnTx/>
                <a:uFillTx/>
                <a:latin typeface="メイリオ" pitchFamily="50" charset="-128"/>
                <a:ea typeface="メイリオ" pitchFamily="50" charset="-128"/>
                <a:cs typeface="+mn-cs"/>
              </a:rPr>
              <a:t>バッチ取込</a:t>
            </a:r>
          </a:p>
        </p:txBody>
      </p:sp>
      <p:sp>
        <p:nvSpPr>
          <p:cNvPr id="32" name="Freeform 364"/>
          <p:cNvSpPr>
            <a:spLocks noEditPoints="1"/>
          </p:cNvSpPr>
          <p:nvPr/>
        </p:nvSpPr>
        <p:spPr bwMode="auto">
          <a:xfrm>
            <a:off x="8064388" y="3219822"/>
            <a:ext cx="684076" cy="540060"/>
          </a:xfrm>
          <a:custGeom>
            <a:avLst/>
            <a:gdLst>
              <a:gd name="T0" fmla="*/ 561 w 743"/>
              <a:gd name="T1" fmla="*/ 753 h 922"/>
              <a:gd name="T2" fmla="*/ 372 w 743"/>
              <a:gd name="T3" fmla="*/ 771 h 922"/>
              <a:gd name="T4" fmla="*/ 218 w 743"/>
              <a:gd name="T5" fmla="*/ 760 h 922"/>
              <a:gd name="T6" fmla="*/ 86 w 743"/>
              <a:gd name="T7" fmla="*/ 728 h 922"/>
              <a:gd name="T8" fmla="*/ 0 w 743"/>
              <a:gd name="T9" fmla="*/ 788 h 922"/>
              <a:gd name="T10" fmla="*/ 8 w 743"/>
              <a:gd name="T11" fmla="*/ 816 h 922"/>
              <a:gd name="T12" fmla="*/ 63 w 743"/>
              <a:gd name="T13" fmla="*/ 864 h 922"/>
              <a:gd name="T14" fmla="*/ 194 w 743"/>
              <a:gd name="T15" fmla="*/ 907 h 922"/>
              <a:gd name="T16" fmla="*/ 372 w 743"/>
              <a:gd name="T17" fmla="*/ 922 h 922"/>
              <a:gd name="T18" fmla="*/ 517 w 743"/>
              <a:gd name="T19" fmla="*/ 912 h 922"/>
              <a:gd name="T20" fmla="*/ 658 w 743"/>
              <a:gd name="T21" fmla="*/ 873 h 922"/>
              <a:gd name="T22" fmla="*/ 731 w 743"/>
              <a:gd name="T23" fmla="*/ 822 h 922"/>
              <a:gd name="T24" fmla="*/ 743 w 743"/>
              <a:gd name="T25" fmla="*/ 788 h 922"/>
              <a:gd name="T26" fmla="*/ 682 w 743"/>
              <a:gd name="T27" fmla="*/ 718 h 922"/>
              <a:gd name="T28" fmla="*/ 627 w 743"/>
              <a:gd name="T29" fmla="*/ 520 h 922"/>
              <a:gd name="T30" fmla="*/ 451 w 743"/>
              <a:gd name="T31" fmla="*/ 550 h 922"/>
              <a:gd name="T32" fmla="*/ 294 w 743"/>
              <a:gd name="T33" fmla="*/ 550 h 922"/>
              <a:gd name="T34" fmla="*/ 116 w 743"/>
              <a:gd name="T35" fmla="*/ 520 h 922"/>
              <a:gd name="T36" fmla="*/ 19 w 743"/>
              <a:gd name="T37" fmla="*/ 478 h 922"/>
              <a:gd name="T38" fmla="*/ 2 w 743"/>
              <a:gd name="T39" fmla="*/ 584 h 922"/>
              <a:gd name="T40" fmla="*/ 30 w 743"/>
              <a:gd name="T41" fmla="*/ 622 h 922"/>
              <a:gd name="T42" fmla="*/ 135 w 743"/>
              <a:gd name="T43" fmla="*/ 673 h 922"/>
              <a:gd name="T44" fmla="*/ 297 w 743"/>
              <a:gd name="T45" fmla="*/ 702 h 922"/>
              <a:gd name="T46" fmla="*/ 447 w 743"/>
              <a:gd name="T47" fmla="*/ 702 h 922"/>
              <a:gd name="T48" fmla="*/ 608 w 743"/>
              <a:gd name="T49" fmla="*/ 673 h 922"/>
              <a:gd name="T50" fmla="*/ 715 w 743"/>
              <a:gd name="T51" fmla="*/ 622 h 922"/>
              <a:gd name="T52" fmla="*/ 742 w 743"/>
              <a:gd name="T53" fmla="*/ 584 h 922"/>
              <a:gd name="T54" fmla="*/ 725 w 743"/>
              <a:gd name="T55" fmla="*/ 478 h 922"/>
              <a:gd name="T56" fmla="*/ 372 w 743"/>
              <a:gd name="T57" fmla="*/ 0 h 922"/>
              <a:gd name="T58" fmla="*/ 228 w 743"/>
              <a:gd name="T59" fmla="*/ 10 h 922"/>
              <a:gd name="T60" fmla="*/ 85 w 743"/>
              <a:gd name="T61" fmla="*/ 49 h 922"/>
              <a:gd name="T62" fmla="*/ 12 w 743"/>
              <a:gd name="T63" fmla="*/ 100 h 922"/>
              <a:gd name="T64" fmla="*/ 0 w 743"/>
              <a:gd name="T65" fmla="*/ 134 h 922"/>
              <a:gd name="T66" fmla="*/ 8 w 743"/>
              <a:gd name="T67" fmla="*/ 162 h 922"/>
              <a:gd name="T68" fmla="*/ 63 w 743"/>
              <a:gd name="T69" fmla="*/ 208 h 922"/>
              <a:gd name="T70" fmla="*/ 194 w 743"/>
              <a:gd name="T71" fmla="*/ 252 h 922"/>
              <a:gd name="T72" fmla="*/ 372 w 743"/>
              <a:gd name="T73" fmla="*/ 268 h 922"/>
              <a:gd name="T74" fmla="*/ 517 w 743"/>
              <a:gd name="T75" fmla="*/ 258 h 922"/>
              <a:gd name="T76" fmla="*/ 658 w 743"/>
              <a:gd name="T77" fmla="*/ 219 h 922"/>
              <a:gd name="T78" fmla="*/ 731 w 743"/>
              <a:gd name="T79" fmla="*/ 168 h 922"/>
              <a:gd name="T80" fmla="*/ 743 w 743"/>
              <a:gd name="T81" fmla="*/ 134 h 922"/>
              <a:gd name="T82" fmla="*/ 736 w 743"/>
              <a:gd name="T83" fmla="*/ 108 h 922"/>
              <a:gd name="T84" fmla="*/ 680 w 743"/>
              <a:gd name="T85" fmla="*/ 60 h 922"/>
              <a:gd name="T86" fmla="*/ 549 w 743"/>
              <a:gd name="T87" fmla="*/ 16 h 922"/>
              <a:gd name="T88" fmla="*/ 372 w 743"/>
              <a:gd name="T89" fmla="*/ 0 h 922"/>
              <a:gd name="T90" fmla="*/ 595 w 743"/>
              <a:gd name="T91" fmla="*/ 310 h 922"/>
              <a:gd name="T92" fmla="*/ 411 w 743"/>
              <a:gd name="T93" fmla="*/ 334 h 922"/>
              <a:gd name="T94" fmla="*/ 255 w 743"/>
              <a:gd name="T95" fmla="*/ 328 h 922"/>
              <a:gd name="T96" fmla="*/ 86 w 743"/>
              <a:gd name="T97" fmla="*/ 292 h 922"/>
              <a:gd name="T98" fmla="*/ 0 w 743"/>
              <a:gd name="T99" fmla="*/ 248 h 922"/>
              <a:gd name="T100" fmla="*/ 4 w 743"/>
              <a:gd name="T101" fmla="*/ 373 h 922"/>
              <a:gd name="T102" fmla="*/ 45 w 743"/>
              <a:gd name="T103" fmla="*/ 416 h 922"/>
              <a:gd name="T104" fmla="*/ 164 w 743"/>
              <a:gd name="T105" fmla="*/ 463 h 922"/>
              <a:gd name="T106" fmla="*/ 334 w 743"/>
              <a:gd name="T107" fmla="*/ 486 h 922"/>
              <a:gd name="T108" fmla="*/ 482 w 743"/>
              <a:gd name="T109" fmla="*/ 480 h 922"/>
              <a:gd name="T110" fmla="*/ 634 w 743"/>
              <a:gd name="T111" fmla="*/ 447 h 922"/>
              <a:gd name="T112" fmla="*/ 727 w 743"/>
              <a:gd name="T113" fmla="*/ 392 h 922"/>
              <a:gd name="T114" fmla="*/ 743 w 743"/>
              <a:gd name="T115" fmla="*/ 358 h 922"/>
              <a:gd name="T116" fmla="*/ 705 w 743"/>
              <a:gd name="T117" fmla="*/ 27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3" h="922">
                <a:moveTo>
                  <a:pt x="657" y="728"/>
                </a:moveTo>
                <a:lnTo>
                  <a:pt x="657" y="728"/>
                </a:lnTo>
                <a:lnTo>
                  <a:pt x="627" y="738"/>
                </a:lnTo>
                <a:lnTo>
                  <a:pt x="595" y="746"/>
                </a:lnTo>
                <a:lnTo>
                  <a:pt x="561" y="753"/>
                </a:lnTo>
                <a:lnTo>
                  <a:pt x="526" y="760"/>
                </a:lnTo>
                <a:lnTo>
                  <a:pt x="489" y="765"/>
                </a:lnTo>
                <a:lnTo>
                  <a:pt x="451" y="768"/>
                </a:lnTo>
                <a:lnTo>
                  <a:pt x="411" y="770"/>
                </a:lnTo>
                <a:lnTo>
                  <a:pt x="372" y="771"/>
                </a:lnTo>
                <a:lnTo>
                  <a:pt x="372" y="771"/>
                </a:lnTo>
                <a:lnTo>
                  <a:pt x="332" y="770"/>
                </a:lnTo>
                <a:lnTo>
                  <a:pt x="294" y="768"/>
                </a:lnTo>
                <a:lnTo>
                  <a:pt x="255" y="765"/>
                </a:lnTo>
                <a:lnTo>
                  <a:pt x="218" y="760"/>
                </a:lnTo>
                <a:lnTo>
                  <a:pt x="182" y="753"/>
                </a:lnTo>
                <a:lnTo>
                  <a:pt x="148" y="746"/>
                </a:lnTo>
                <a:lnTo>
                  <a:pt x="116" y="738"/>
                </a:lnTo>
                <a:lnTo>
                  <a:pt x="86" y="728"/>
                </a:lnTo>
                <a:lnTo>
                  <a:pt x="86" y="728"/>
                </a:lnTo>
                <a:lnTo>
                  <a:pt x="62" y="718"/>
                </a:lnTo>
                <a:lnTo>
                  <a:pt x="39" y="708"/>
                </a:lnTo>
                <a:lnTo>
                  <a:pt x="19" y="697"/>
                </a:lnTo>
                <a:lnTo>
                  <a:pt x="0" y="685"/>
                </a:lnTo>
                <a:lnTo>
                  <a:pt x="0" y="788"/>
                </a:lnTo>
                <a:lnTo>
                  <a:pt x="0" y="788"/>
                </a:lnTo>
                <a:lnTo>
                  <a:pt x="1" y="795"/>
                </a:lnTo>
                <a:lnTo>
                  <a:pt x="2" y="802"/>
                </a:lnTo>
                <a:lnTo>
                  <a:pt x="4" y="808"/>
                </a:lnTo>
                <a:lnTo>
                  <a:pt x="8" y="816"/>
                </a:lnTo>
                <a:lnTo>
                  <a:pt x="12" y="822"/>
                </a:lnTo>
                <a:lnTo>
                  <a:pt x="16" y="829"/>
                </a:lnTo>
                <a:lnTo>
                  <a:pt x="30" y="841"/>
                </a:lnTo>
                <a:lnTo>
                  <a:pt x="45" y="853"/>
                </a:lnTo>
                <a:lnTo>
                  <a:pt x="63" y="864"/>
                </a:lnTo>
                <a:lnTo>
                  <a:pt x="85" y="873"/>
                </a:lnTo>
                <a:lnTo>
                  <a:pt x="109" y="883"/>
                </a:lnTo>
                <a:lnTo>
                  <a:pt x="135" y="892"/>
                </a:lnTo>
                <a:lnTo>
                  <a:pt x="164" y="900"/>
                </a:lnTo>
                <a:lnTo>
                  <a:pt x="194" y="907"/>
                </a:lnTo>
                <a:lnTo>
                  <a:pt x="228" y="912"/>
                </a:lnTo>
                <a:lnTo>
                  <a:pt x="261" y="916"/>
                </a:lnTo>
                <a:lnTo>
                  <a:pt x="297" y="920"/>
                </a:lnTo>
                <a:lnTo>
                  <a:pt x="334" y="921"/>
                </a:lnTo>
                <a:lnTo>
                  <a:pt x="372" y="922"/>
                </a:lnTo>
                <a:lnTo>
                  <a:pt x="372" y="922"/>
                </a:lnTo>
                <a:lnTo>
                  <a:pt x="410" y="921"/>
                </a:lnTo>
                <a:lnTo>
                  <a:pt x="447" y="920"/>
                </a:lnTo>
                <a:lnTo>
                  <a:pt x="482" y="916"/>
                </a:lnTo>
                <a:lnTo>
                  <a:pt x="517" y="912"/>
                </a:lnTo>
                <a:lnTo>
                  <a:pt x="549" y="907"/>
                </a:lnTo>
                <a:lnTo>
                  <a:pt x="580" y="900"/>
                </a:lnTo>
                <a:lnTo>
                  <a:pt x="608" y="892"/>
                </a:lnTo>
                <a:lnTo>
                  <a:pt x="634" y="883"/>
                </a:lnTo>
                <a:lnTo>
                  <a:pt x="658" y="873"/>
                </a:lnTo>
                <a:lnTo>
                  <a:pt x="680" y="864"/>
                </a:lnTo>
                <a:lnTo>
                  <a:pt x="699" y="853"/>
                </a:lnTo>
                <a:lnTo>
                  <a:pt x="715" y="841"/>
                </a:lnTo>
                <a:lnTo>
                  <a:pt x="727" y="829"/>
                </a:lnTo>
                <a:lnTo>
                  <a:pt x="731" y="822"/>
                </a:lnTo>
                <a:lnTo>
                  <a:pt x="736" y="816"/>
                </a:lnTo>
                <a:lnTo>
                  <a:pt x="740" y="808"/>
                </a:lnTo>
                <a:lnTo>
                  <a:pt x="742" y="802"/>
                </a:lnTo>
                <a:lnTo>
                  <a:pt x="743" y="795"/>
                </a:lnTo>
                <a:lnTo>
                  <a:pt x="743" y="788"/>
                </a:lnTo>
                <a:lnTo>
                  <a:pt x="743" y="685"/>
                </a:lnTo>
                <a:lnTo>
                  <a:pt x="743" y="685"/>
                </a:lnTo>
                <a:lnTo>
                  <a:pt x="725" y="697"/>
                </a:lnTo>
                <a:lnTo>
                  <a:pt x="705" y="708"/>
                </a:lnTo>
                <a:lnTo>
                  <a:pt x="682" y="718"/>
                </a:lnTo>
                <a:lnTo>
                  <a:pt x="657" y="728"/>
                </a:lnTo>
                <a:lnTo>
                  <a:pt x="657" y="728"/>
                </a:lnTo>
                <a:close/>
                <a:moveTo>
                  <a:pt x="657" y="510"/>
                </a:moveTo>
                <a:lnTo>
                  <a:pt x="657" y="510"/>
                </a:lnTo>
                <a:lnTo>
                  <a:pt x="627" y="520"/>
                </a:lnTo>
                <a:lnTo>
                  <a:pt x="595" y="529"/>
                </a:lnTo>
                <a:lnTo>
                  <a:pt x="561" y="536"/>
                </a:lnTo>
                <a:lnTo>
                  <a:pt x="526" y="542"/>
                </a:lnTo>
                <a:lnTo>
                  <a:pt x="489" y="547"/>
                </a:lnTo>
                <a:lnTo>
                  <a:pt x="451" y="550"/>
                </a:lnTo>
                <a:lnTo>
                  <a:pt x="411" y="553"/>
                </a:lnTo>
                <a:lnTo>
                  <a:pt x="372" y="553"/>
                </a:lnTo>
                <a:lnTo>
                  <a:pt x="372" y="553"/>
                </a:lnTo>
                <a:lnTo>
                  <a:pt x="332" y="553"/>
                </a:lnTo>
                <a:lnTo>
                  <a:pt x="294" y="550"/>
                </a:lnTo>
                <a:lnTo>
                  <a:pt x="255" y="547"/>
                </a:lnTo>
                <a:lnTo>
                  <a:pt x="218" y="542"/>
                </a:lnTo>
                <a:lnTo>
                  <a:pt x="182" y="536"/>
                </a:lnTo>
                <a:lnTo>
                  <a:pt x="148" y="529"/>
                </a:lnTo>
                <a:lnTo>
                  <a:pt x="116" y="520"/>
                </a:lnTo>
                <a:lnTo>
                  <a:pt x="86" y="510"/>
                </a:lnTo>
                <a:lnTo>
                  <a:pt x="86" y="510"/>
                </a:lnTo>
                <a:lnTo>
                  <a:pt x="62" y="500"/>
                </a:lnTo>
                <a:lnTo>
                  <a:pt x="39" y="490"/>
                </a:lnTo>
                <a:lnTo>
                  <a:pt x="19" y="478"/>
                </a:lnTo>
                <a:lnTo>
                  <a:pt x="0" y="466"/>
                </a:lnTo>
                <a:lnTo>
                  <a:pt x="0" y="570"/>
                </a:lnTo>
                <a:lnTo>
                  <a:pt x="0" y="570"/>
                </a:lnTo>
                <a:lnTo>
                  <a:pt x="1" y="577"/>
                </a:lnTo>
                <a:lnTo>
                  <a:pt x="2" y="584"/>
                </a:lnTo>
                <a:lnTo>
                  <a:pt x="4" y="590"/>
                </a:lnTo>
                <a:lnTo>
                  <a:pt x="8" y="597"/>
                </a:lnTo>
                <a:lnTo>
                  <a:pt x="12" y="603"/>
                </a:lnTo>
                <a:lnTo>
                  <a:pt x="16" y="609"/>
                </a:lnTo>
                <a:lnTo>
                  <a:pt x="30" y="622"/>
                </a:lnTo>
                <a:lnTo>
                  <a:pt x="45" y="633"/>
                </a:lnTo>
                <a:lnTo>
                  <a:pt x="63" y="645"/>
                </a:lnTo>
                <a:lnTo>
                  <a:pt x="85" y="655"/>
                </a:lnTo>
                <a:lnTo>
                  <a:pt x="109" y="664"/>
                </a:lnTo>
                <a:lnTo>
                  <a:pt x="135" y="673"/>
                </a:lnTo>
                <a:lnTo>
                  <a:pt x="164" y="681"/>
                </a:lnTo>
                <a:lnTo>
                  <a:pt x="194" y="687"/>
                </a:lnTo>
                <a:lnTo>
                  <a:pt x="228" y="693"/>
                </a:lnTo>
                <a:lnTo>
                  <a:pt x="261" y="698"/>
                </a:lnTo>
                <a:lnTo>
                  <a:pt x="297" y="702"/>
                </a:lnTo>
                <a:lnTo>
                  <a:pt x="334" y="703"/>
                </a:lnTo>
                <a:lnTo>
                  <a:pt x="372" y="704"/>
                </a:lnTo>
                <a:lnTo>
                  <a:pt x="372" y="704"/>
                </a:lnTo>
                <a:lnTo>
                  <a:pt x="410" y="703"/>
                </a:lnTo>
                <a:lnTo>
                  <a:pt x="447" y="702"/>
                </a:lnTo>
                <a:lnTo>
                  <a:pt x="482" y="698"/>
                </a:lnTo>
                <a:lnTo>
                  <a:pt x="517" y="693"/>
                </a:lnTo>
                <a:lnTo>
                  <a:pt x="549" y="687"/>
                </a:lnTo>
                <a:lnTo>
                  <a:pt x="580" y="681"/>
                </a:lnTo>
                <a:lnTo>
                  <a:pt x="608" y="673"/>
                </a:lnTo>
                <a:lnTo>
                  <a:pt x="634" y="664"/>
                </a:lnTo>
                <a:lnTo>
                  <a:pt x="658" y="655"/>
                </a:lnTo>
                <a:lnTo>
                  <a:pt x="680" y="645"/>
                </a:lnTo>
                <a:lnTo>
                  <a:pt x="699" y="633"/>
                </a:lnTo>
                <a:lnTo>
                  <a:pt x="715" y="622"/>
                </a:lnTo>
                <a:lnTo>
                  <a:pt x="727" y="609"/>
                </a:lnTo>
                <a:lnTo>
                  <a:pt x="731" y="603"/>
                </a:lnTo>
                <a:lnTo>
                  <a:pt x="736" y="597"/>
                </a:lnTo>
                <a:lnTo>
                  <a:pt x="740" y="590"/>
                </a:lnTo>
                <a:lnTo>
                  <a:pt x="742" y="584"/>
                </a:lnTo>
                <a:lnTo>
                  <a:pt x="743" y="577"/>
                </a:lnTo>
                <a:lnTo>
                  <a:pt x="743" y="570"/>
                </a:lnTo>
                <a:lnTo>
                  <a:pt x="743" y="466"/>
                </a:lnTo>
                <a:lnTo>
                  <a:pt x="743" y="466"/>
                </a:lnTo>
                <a:lnTo>
                  <a:pt x="725" y="478"/>
                </a:lnTo>
                <a:lnTo>
                  <a:pt x="705" y="490"/>
                </a:lnTo>
                <a:lnTo>
                  <a:pt x="682" y="500"/>
                </a:lnTo>
                <a:lnTo>
                  <a:pt x="657" y="510"/>
                </a:lnTo>
                <a:lnTo>
                  <a:pt x="657" y="510"/>
                </a:lnTo>
                <a:close/>
                <a:moveTo>
                  <a:pt x="372" y="0"/>
                </a:moveTo>
                <a:lnTo>
                  <a:pt x="372" y="0"/>
                </a:lnTo>
                <a:lnTo>
                  <a:pt x="334" y="1"/>
                </a:lnTo>
                <a:lnTo>
                  <a:pt x="297" y="3"/>
                </a:lnTo>
                <a:lnTo>
                  <a:pt x="261" y="6"/>
                </a:lnTo>
                <a:lnTo>
                  <a:pt x="228" y="10"/>
                </a:lnTo>
                <a:lnTo>
                  <a:pt x="194" y="16"/>
                </a:lnTo>
                <a:lnTo>
                  <a:pt x="164" y="22"/>
                </a:lnTo>
                <a:lnTo>
                  <a:pt x="135" y="31"/>
                </a:lnTo>
                <a:lnTo>
                  <a:pt x="109" y="39"/>
                </a:lnTo>
                <a:lnTo>
                  <a:pt x="85" y="49"/>
                </a:lnTo>
                <a:lnTo>
                  <a:pt x="63" y="60"/>
                </a:lnTo>
                <a:lnTo>
                  <a:pt x="45" y="70"/>
                </a:lnTo>
                <a:lnTo>
                  <a:pt x="30" y="82"/>
                </a:lnTo>
                <a:lnTo>
                  <a:pt x="16" y="94"/>
                </a:lnTo>
                <a:lnTo>
                  <a:pt x="12" y="100"/>
                </a:lnTo>
                <a:lnTo>
                  <a:pt x="8" y="108"/>
                </a:lnTo>
                <a:lnTo>
                  <a:pt x="4" y="114"/>
                </a:lnTo>
                <a:lnTo>
                  <a:pt x="2" y="121"/>
                </a:lnTo>
                <a:lnTo>
                  <a:pt x="1" y="127"/>
                </a:lnTo>
                <a:lnTo>
                  <a:pt x="0" y="134"/>
                </a:lnTo>
                <a:lnTo>
                  <a:pt x="0" y="134"/>
                </a:lnTo>
                <a:lnTo>
                  <a:pt x="1" y="141"/>
                </a:lnTo>
                <a:lnTo>
                  <a:pt x="2" y="148"/>
                </a:lnTo>
                <a:lnTo>
                  <a:pt x="4" y="154"/>
                </a:lnTo>
                <a:lnTo>
                  <a:pt x="8" y="162"/>
                </a:lnTo>
                <a:lnTo>
                  <a:pt x="12" y="168"/>
                </a:lnTo>
                <a:lnTo>
                  <a:pt x="16" y="174"/>
                </a:lnTo>
                <a:lnTo>
                  <a:pt x="30" y="187"/>
                </a:lnTo>
                <a:lnTo>
                  <a:pt x="45" y="198"/>
                </a:lnTo>
                <a:lnTo>
                  <a:pt x="63" y="208"/>
                </a:lnTo>
                <a:lnTo>
                  <a:pt x="85" y="219"/>
                </a:lnTo>
                <a:lnTo>
                  <a:pt x="109" y="229"/>
                </a:lnTo>
                <a:lnTo>
                  <a:pt x="135" y="237"/>
                </a:lnTo>
                <a:lnTo>
                  <a:pt x="164" y="246"/>
                </a:lnTo>
                <a:lnTo>
                  <a:pt x="194" y="252"/>
                </a:lnTo>
                <a:lnTo>
                  <a:pt x="228" y="258"/>
                </a:lnTo>
                <a:lnTo>
                  <a:pt x="261" y="262"/>
                </a:lnTo>
                <a:lnTo>
                  <a:pt x="297" y="265"/>
                </a:lnTo>
                <a:lnTo>
                  <a:pt x="334" y="267"/>
                </a:lnTo>
                <a:lnTo>
                  <a:pt x="372" y="268"/>
                </a:lnTo>
                <a:lnTo>
                  <a:pt x="372" y="268"/>
                </a:lnTo>
                <a:lnTo>
                  <a:pt x="410" y="267"/>
                </a:lnTo>
                <a:lnTo>
                  <a:pt x="447" y="265"/>
                </a:lnTo>
                <a:lnTo>
                  <a:pt x="482" y="262"/>
                </a:lnTo>
                <a:lnTo>
                  <a:pt x="517" y="258"/>
                </a:lnTo>
                <a:lnTo>
                  <a:pt x="549" y="252"/>
                </a:lnTo>
                <a:lnTo>
                  <a:pt x="580" y="246"/>
                </a:lnTo>
                <a:lnTo>
                  <a:pt x="608" y="237"/>
                </a:lnTo>
                <a:lnTo>
                  <a:pt x="634" y="229"/>
                </a:lnTo>
                <a:lnTo>
                  <a:pt x="658" y="219"/>
                </a:lnTo>
                <a:lnTo>
                  <a:pt x="680" y="208"/>
                </a:lnTo>
                <a:lnTo>
                  <a:pt x="699" y="198"/>
                </a:lnTo>
                <a:lnTo>
                  <a:pt x="715" y="187"/>
                </a:lnTo>
                <a:lnTo>
                  <a:pt x="727" y="174"/>
                </a:lnTo>
                <a:lnTo>
                  <a:pt x="731" y="168"/>
                </a:lnTo>
                <a:lnTo>
                  <a:pt x="736" y="162"/>
                </a:lnTo>
                <a:lnTo>
                  <a:pt x="740" y="154"/>
                </a:lnTo>
                <a:lnTo>
                  <a:pt x="742" y="148"/>
                </a:lnTo>
                <a:lnTo>
                  <a:pt x="743" y="141"/>
                </a:lnTo>
                <a:lnTo>
                  <a:pt x="743" y="134"/>
                </a:lnTo>
                <a:lnTo>
                  <a:pt x="743" y="134"/>
                </a:lnTo>
                <a:lnTo>
                  <a:pt x="743" y="127"/>
                </a:lnTo>
                <a:lnTo>
                  <a:pt x="742" y="121"/>
                </a:lnTo>
                <a:lnTo>
                  <a:pt x="740" y="114"/>
                </a:lnTo>
                <a:lnTo>
                  <a:pt x="736" y="108"/>
                </a:lnTo>
                <a:lnTo>
                  <a:pt x="731" y="100"/>
                </a:lnTo>
                <a:lnTo>
                  <a:pt x="727" y="94"/>
                </a:lnTo>
                <a:lnTo>
                  <a:pt x="715" y="82"/>
                </a:lnTo>
                <a:lnTo>
                  <a:pt x="699" y="70"/>
                </a:lnTo>
                <a:lnTo>
                  <a:pt x="680" y="60"/>
                </a:lnTo>
                <a:lnTo>
                  <a:pt x="658" y="49"/>
                </a:lnTo>
                <a:lnTo>
                  <a:pt x="634" y="39"/>
                </a:lnTo>
                <a:lnTo>
                  <a:pt x="608" y="31"/>
                </a:lnTo>
                <a:lnTo>
                  <a:pt x="580" y="22"/>
                </a:lnTo>
                <a:lnTo>
                  <a:pt x="549" y="16"/>
                </a:lnTo>
                <a:lnTo>
                  <a:pt x="517" y="10"/>
                </a:lnTo>
                <a:lnTo>
                  <a:pt x="482" y="6"/>
                </a:lnTo>
                <a:lnTo>
                  <a:pt x="447" y="3"/>
                </a:lnTo>
                <a:lnTo>
                  <a:pt x="410" y="1"/>
                </a:lnTo>
                <a:lnTo>
                  <a:pt x="372" y="0"/>
                </a:lnTo>
                <a:lnTo>
                  <a:pt x="372" y="0"/>
                </a:lnTo>
                <a:close/>
                <a:moveTo>
                  <a:pt x="657" y="292"/>
                </a:moveTo>
                <a:lnTo>
                  <a:pt x="657" y="292"/>
                </a:lnTo>
                <a:lnTo>
                  <a:pt x="627" y="302"/>
                </a:lnTo>
                <a:lnTo>
                  <a:pt x="595" y="310"/>
                </a:lnTo>
                <a:lnTo>
                  <a:pt x="561" y="318"/>
                </a:lnTo>
                <a:lnTo>
                  <a:pt x="526" y="324"/>
                </a:lnTo>
                <a:lnTo>
                  <a:pt x="489" y="328"/>
                </a:lnTo>
                <a:lnTo>
                  <a:pt x="451" y="332"/>
                </a:lnTo>
                <a:lnTo>
                  <a:pt x="411" y="334"/>
                </a:lnTo>
                <a:lnTo>
                  <a:pt x="372" y="336"/>
                </a:lnTo>
                <a:lnTo>
                  <a:pt x="372" y="336"/>
                </a:lnTo>
                <a:lnTo>
                  <a:pt x="332" y="334"/>
                </a:lnTo>
                <a:lnTo>
                  <a:pt x="294" y="332"/>
                </a:lnTo>
                <a:lnTo>
                  <a:pt x="255" y="328"/>
                </a:lnTo>
                <a:lnTo>
                  <a:pt x="218" y="324"/>
                </a:lnTo>
                <a:lnTo>
                  <a:pt x="182" y="318"/>
                </a:lnTo>
                <a:lnTo>
                  <a:pt x="148" y="310"/>
                </a:lnTo>
                <a:lnTo>
                  <a:pt x="116" y="302"/>
                </a:lnTo>
                <a:lnTo>
                  <a:pt x="86" y="292"/>
                </a:lnTo>
                <a:lnTo>
                  <a:pt x="86" y="292"/>
                </a:lnTo>
                <a:lnTo>
                  <a:pt x="62" y="283"/>
                </a:lnTo>
                <a:lnTo>
                  <a:pt x="39" y="272"/>
                </a:lnTo>
                <a:lnTo>
                  <a:pt x="19" y="261"/>
                </a:lnTo>
                <a:lnTo>
                  <a:pt x="0" y="248"/>
                </a:lnTo>
                <a:lnTo>
                  <a:pt x="0" y="352"/>
                </a:lnTo>
                <a:lnTo>
                  <a:pt x="0" y="352"/>
                </a:lnTo>
                <a:lnTo>
                  <a:pt x="1" y="358"/>
                </a:lnTo>
                <a:lnTo>
                  <a:pt x="2" y="366"/>
                </a:lnTo>
                <a:lnTo>
                  <a:pt x="4" y="373"/>
                </a:lnTo>
                <a:lnTo>
                  <a:pt x="8" y="379"/>
                </a:lnTo>
                <a:lnTo>
                  <a:pt x="12" y="386"/>
                </a:lnTo>
                <a:lnTo>
                  <a:pt x="16" y="392"/>
                </a:lnTo>
                <a:lnTo>
                  <a:pt x="30" y="404"/>
                </a:lnTo>
                <a:lnTo>
                  <a:pt x="45" y="416"/>
                </a:lnTo>
                <a:lnTo>
                  <a:pt x="63" y="427"/>
                </a:lnTo>
                <a:lnTo>
                  <a:pt x="85" y="438"/>
                </a:lnTo>
                <a:lnTo>
                  <a:pt x="109" y="447"/>
                </a:lnTo>
                <a:lnTo>
                  <a:pt x="135" y="456"/>
                </a:lnTo>
                <a:lnTo>
                  <a:pt x="164" y="463"/>
                </a:lnTo>
                <a:lnTo>
                  <a:pt x="194" y="470"/>
                </a:lnTo>
                <a:lnTo>
                  <a:pt x="228" y="476"/>
                </a:lnTo>
                <a:lnTo>
                  <a:pt x="261" y="480"/>
                </a:lnTo>
                <a:lnTo>
                  <a:pt x="297" y="483"/>
                </a:lnTo>
                <a:lnTo>
                  <a:pt x="334" y="486"/>
                </a:lnTo>
                <a:lnTo>
                  <a:pt x="372" y="486"/>
                </a:lnTo>
                <a:lnTo>
                  <a:pt x="372" y="486"/>
                </a:lnTo>
                <a:lnTo>
                  <a:pt x="410" y="486"/>
                </a:lnTo>
                <a:lnTo>
                  <a:pt x="447" y="483"/>
                </a:lnTo>
                <a:lnTo>
                  <a:pt x="482" y="480"/>
                </a:lnTo>
                <a:lnTo>
                  <a:pt x="517" y="476"/>
                </a:lnTo>
                <a:lnTo>
                  <a:pt x="549" y="470"/>
                </a:lnTo>
                <a:lnTo>
                  <a:pt x="580" y="463"/>
                </a:lnTo>
                <a:lnTo>
                  <a:pt x="608" y="456"/>
                </a:lnTo>
                <a:lnTo>
                  <a:pt x="634" y="447"/>
                </a:lnTo>
                <a:lnTo>
                  <a:pt x="658" y="438"/>
                </a:lnTo>
                <a:lnTo>
                  <a:pt x="680" y="427"/>
                </a:lnTo>
                <a:lnTo>
                  <a:pt x="699" y="416"/>
                </a:lnTo>
                <a:lnTo>
                  <a:pt x="715" y="404"/>
                </a:lnTo>
                <a:lnTo>
                  <a:pt x="727" y="392"/>
                </a:lnTo>
                <a:lnTo>
                  <a:pt x="731" y="386"/>
                </a:lnTo>
                <a:lnTo>
                  <a:pt x="736" y="379"/>
                </a:lnTo>
                <a:lnTo>
                  <a:pt x="740" y="373"/>
                </a:lnTo>
                <a:lnTo>
                  <a:pt x="742" y="366"/>
                </a:lnTo>
                <a:lnTo>
                  <a:pt x="743" y="358"/>
                </a:lnTo>
                <a:lnTo>
                  <a:pt x="743" y="352"/>
                </a:lnTo>
                <a:lnTo>
                  <a:pt x="743" y="248"/>
                </a:lnTo>
                <a:lnTo>
                  <a:pt x="743" y="248"/>
                </a:lnTo>
                <a:lnTo>
                  <a:pt x="725" y="261"/>
                </a:lnTo>
                <a:lnTo>
                  <a:pt x="705" y="272"/>
                </a:lnTo>
                <a:lnTo>
                  <a:pt x="682" y="283"/>
                </a:lnTo>
                <a:lnTo>
                  <a:pt x="657" y="292"/>
                </a:lnTo>
                <a:lnTo>
                  <a:pt x="657" y="292"/>
                </a:lnTo>
                <a:close/>
              </a:path>
            </a:pathLst>
          </a:custGeom>
          <a:solidFill>
            <a:srgbClr val="54C2F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33" name="Freeform 401"/>
          <p:cNvSpPr>
            <a:spLocks noEditPoints="1"/>
          </p:cNvSpPr>
          <p:nvPr/>
        </p:nvSpPr>
        <p:spPr bwMode="auto">
          <a:xfrm>
            <a:off x="7488324" y="3255826"/>
            <a:ext cx="432048" cy="491356"/>
          </a:xfrm>
          <a:custGeom>
            <a:avLst/>
            <a:gdLst/>
            <a:ahLst/>
            <a:cxnLst>
              <a:cxn ang="0">
                <a:pos x="240" y="120"/>
              </a:cxn>
              <a:cxn ang="0">
                <a:pos x="120" y="0"/>
              </a:cxn>
              <a:cxn ang="0">
                <a:pos x="120" y="64"/>
              </a:cxn>
              <a:cxn ang="0">
                <a:pos x="0" y="64"/>
              </a:cxn>
              <a:cxn ang="0">
                <a:pos x="0" y="176"/>
              </a:cxn>
              <a:cxn ang="0">
                <a:pos x="120" y="176"/>
              </a:cxn>
              <a:cxn ang="0">
                <a:pos x="120" y="240"/>
              </a:cxn>
              <a:cxn ang="0">
                <a:pos x="240" y="120"/>
              </a:cxn>
              <a:cxn ang="0">
                <a:pos x="24" y="152"/>
              </a:cxn>
              <a:cxn ang="0">
                <a:pos x="24" y="88"/>
              </a:cxn>
              <a:cxn ang="0">
                <a:pos x="120" y="88"/>
              </a:cxn>
              <a:cxn ang="0">
                <a:pos x="120" y="88"/>
              </a:cxn>
              <a:cxn ang="0">
                <a:pos x="130" y="86"/>
              </a:cxn>
              <a:cxn ang="0">
                <a:pos x="136" y="80"/>
              </a:cxn>
              <a:cxn ang="0">
                <a:pos x="142" y="74"/>
              </a:cxn>
              <a:cxn ang="0">
                <a:pos x="144" y="64"/>
              </a:cxn>
              <a:cxn ang="0">
                <a:pos x="144" y="58"/>
              </a:cxn>
              <a:cxn ang="0">
                <a:pos x="206" y="120"/>
              </a:cxn>
              <a:cxn ang="0">
                <a:pos x="144" y="182"/>
              </a:cxn>
              <a:cxn ang="0">
                <a:pos x="144" y="176"/>
              </a:cxn>
              <a:cxn ang="0">
                <a:pos x="144" y="176"/>
              </a:cxn>
              <a:cxn ang="0">
                <a:pos x="142" y="166"/>
              </a:cxn>
              <a:cxn ang="0">
                <a:pos x="136" y="160"/>
              </a:cxn>
              <a:cxn ang="0">
                <a:pos x="130" y="154"/>
              </a:cxn>
              <a:cxn ang="0">
                <a:pos x="120" y="152"/>
              </a:cxn>
              <a:cxn ang="0">
                <a:pos x="24" y="152"/>
              </a:cxn>
            </a:cxnLst>
            <a:rect l="0" t="0" r="r" b="b"/>
            <a:pathLst>
              <a:path w="240" h="240">
                <a:moveTo>
                  <a:pt x="240" y="120"/>
                </a:moveTo>
                <a:lnTo>
                  <a:pt x="120" y="0"/>
                </a:lnTo>
                <a:lnTo>
                  <a:pt x="120" y="64"/>
                </a:lnTo>
                <a:lnTo>
                  <a:pt x="0" y="64"/>
                </a:lnTo>
                <a:lnTo>
                  <a:pt x="0" y="176"/>
                </a:lnTo>
                <a:lnTo>
                  <a:pt x="120" y="176"/>
                </a:lnTo>
                <a:lnTo>
                  <a:pt x="120" y="240"/>
                </a:lnTo>
                <a:lnTo>
                  <a:pt x="240" y="120"/>
                </a:lnTo>
                <a:close/>
                <a:moveTo>
                  <a:pt x="24" y="152"/>
                </a:moveTo>
                <a:lnTo>
                  <a:pt x="24" y="88"/>
                </a:lnTo>
                <a:lnTo>
                  <a:pt x="120" y="88"/>
                </a:lnTo>
                <a:lnTo>
                  <a:pt x="120" y="88"/>
                </a:lnTo>
                <a:lnTo>
                  <a:pt x="130" y="86"/>
                </a:lnTo>
                <a:lnTo>
                  <a:pt x="136" y="80"/>
                </a:lnTo>
                <a:lnTo>
                  <a:pt x="142" y="74"/>
                </a:lnTo>
                <a:lnTo>
                  <a:pt x="144" y="64"/>
                </a:lnTo>
                <a:lnTo>
                  <a:pt x="144" y="58"/>
                </a:lnTo>
                <a:lnTo>
                  <a:pt x="206" y="120"/>
                </a:lnTo>
                <a:lnTo>
                  <a:pt x="144" y="182"/>
                </a:lnTo>
                <a:lnTo>
                  <a:pt x="144" y="176"/>
                </a:lnTo>
                <a:lnTo>
                  <a:pt x="144" y="176"/>
                </a:lnTo>
                <a:lnTo>
                  <a:pt x="142" y="166"/>
                </a:lnTo>
                <a:lnTo>
                  <a:pt x="136" y="160"/>
                </a:lnTo>
                <a:lnTo>
                  <a:pt x="130" y="154"/>
                </a:lnTo>
                <a:lnTo>
                  <a:pt x="120" y="152"/>
                </a:lnTo>
                <a:lnTo>
                  <a:pt x="24" y="152"/>
                </a:lnTo>
                <a:close/>
              </a:path>
            </a:pathLst>
          </a:custGeom>
          <a:solidFill>
            <a:srgbClr val="54C2F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0000"/>
              </a:solidFill>
              <a:effectLst/>
              <a:uLnTx/>
              <a:uFillTx/>
              <a:latin typeface="メイリオ"/>
              <a:ea typeface="メイリオ"/>
              <a:cs typeface="+mn-cs"/>
            </a:endParaRPr>
          </a:p>
        </p:txBody>
      </p:sp>
      <p:sp>
        <p:nvSpPr>
          <p:cNvPr id="34" name="テキスト ボックス 33"/>
          <p:cNvSpPr txBox="1"/>
          <p:nvPr/>
        </p:nvSpPr>
        <p:spPr>
          <a:xfrm>
            <a:off x="143508" y="4623978"/>
            <a:ext cx="1368152" cy="360040"/>
          </a:xfrm>
          <a:prstGeom prst="rect">
            <a:avLst/>
          </a:prstGeom>
        </p:spPr>
        <p:txBody>
          <a:bodyPr wrap="none" lIns="0" tIns="0" rIns="0" bIns="0" rtlCol="0" anchor="t" anchorCtr="0">
            <a:normAutofit/>
          </a:bodyPr>
          <a:lstStyle/>
          <a:p>
            <a:pPr marL="0" marR="0" lvl="0" indent="0" algn="ctr" defTabSz="914400" rtl="0" eaLnBrk="1" fontAlgn="auto" latinLnBrk="0" hangingPunct="1">
              <a:lnSpc>
                <a:spcPts val="2800"/>
              </a:lnSpc>
              <a:spcBef>
                <a:spcPct val="0"/>
              </a:spcBef>
              <a:spcAft>
                <a:spcPts val="0"/>
              </a:spcAft>
              <a:buClrTx/>
              <a:buSzTx/>
              <a:buFontTx/>
              <a:buNone/>
              <a:tabLst/>
              <a:defRPr/>
            </a:pPr>
            <a:r>
              <a:rPr kumimoji="0" lang="ja-JP" altLang="en-US" sz="1200" b="1" i="0" u="none" strike="noStrike" kern="0" cap="none" spc="0" normalizeH="0" baseline="0" noProof="0">
                <a:ln>
                  <a:noFill/>
                </a:ln>
                <a:solidFill>
                  <a:srgbClr val="9BC954"/>
                </a:solidFill>
                <a:effectLst/>
                <a:uLnTx/>
                <a:uFillTx/>
                <a:latin typeface="メイリオ" pitchFamily="50" charset="-128"/>
                <a:ea typeface="メイリオ" pitchFamily="50" charset="-128"/>
                <a:cs typeface="+mn-cs"/>
              </a:rPr>
              <a:t>販売管理システム</a:t>
            </a:r>
            <a:endParaRPr kumimoji="1" lang="ja-JP" altLang="en-US" sz="1200" b="1" i="0" u="none" strike="noStrike" kern="1200" cap="none" spc="0" normalizeH="0" baseline="0" noProof="0">
              <a:ln>
                <a:noFill/>
              </a:ln>
              <a:solidFill>
                <a:srgbClr val="9BC954"/>
              </a:solidFill>
              <a:effectLst/>
              <a:uLnTx/>
              <a:uFillTx/>
              <a:latin typeface="メイリオ" pitchFamily="50" charset="-128"/>
              <a:ea typeface="メイリオ" pitchFamily="50" charset="-128"/>
              <a:cs typeface="+mn-cs"/>
            </a:endParaRPr>
          </a:p>
        </p:txBody>
      </p:sp>
      <p:sp>
        <p:nvSpPr>
          <p:cNvPr id="35" name="テキスト ボックス 34"/>
          <p:cNvSpPr txBox="1"/>
          <p:nvPr/>
        </p:nvSpPr>
        <p:spPr>
          <a:xfrm>
            <a:off x="6660232" y="3651870"/>
            <a:ext cx="720080" cy="360040"/>
          </a:xfrm>
          <a:prstGeom prst="rect">
            <a:avLst/>
          </a:prstGeom>
        </p:spPr>
        <p:txBody>
          <a:bodyPr wrap="none" lIns="0" tIns="0" rIns="0" bIns="0" rtlCol="0" anchor="t" anchorCtr="0">
            <a:normAutofit/>
          </a:bodyPr>
          <a:lstStyle/>
          <a:p>
            <a:pPr marL="0" marR="0" lvl="0" indent="0" algn="ctr" defTabSz="914400" rtl="0" eaLnBrk="1" fontAlgn="auto" latinLnBrk="0" hangingPunct="1">
              <a:lnSpc>
                <a:spcPts val="2800"/>
              </a:lnSpc>
              <a:spcBef>
                <a:spcPct val="0"/>
              </a:spcBef>
              <a:spcAft>
                <a:spcPts val="0"/>
              </a:spcAft>
              <a:buClrTx/>
              <a:buSzTx/>
              <a:buFontTx/>
              <a:buNone/>
              <a:tabLst/>
              <a:defRPr/>
            </a:pPr>
            <a:r>
              <a:rPr kumimoji="1" lang="en-US" altLang="ja-JP" sz="1200" b="1" i="0" u="none" strike="noStrike" kern="1200" cap="none" spc="0" normalizeH="0" baseline="0" noProof="0">
                <a:ln>
                  <a:noFill/>
                </a:ln>
                <a:solidFill>
                  <a:srgbClr val="54C2F0"/>
                </a:solidFill>
                <a:effectLst/>
                <a:uLnTx/>
                <a:uFillTx/>
                <a:latin typeface="メイリオ" pitchFamily="50" charset="-128"/>
                <a:ea typeface="メイリオ" pitchFamily="50" charset="-128"/>
                <a:cs typeface="+mn-cs"/>
              </a:rPr>
              <a:t>CSV</a:t>
            </a:r>
            <a:endParaRPr kumimoji="1" lang="ja-JP" altLang="en-US" sz="1200" b="1" i="0" u="none" strike="noStrike" kern="1200" cap="none" spc="0" normalizeH="0" baseline="0" noProof="0">
              <a:ln>
                <a:noFill/>
              </a:ln>
              <a:solidFill>
                <a:srgbClr val="54C2F0"/>
              </a:solidFill>
              <a:effectLst/>
              <a:uLnTx/>
              <a:uFillTx/>
              <a:latin typeface="メイリオ" pitchFamily="50" charset="-128"/>
              <a:ea typeface="メイリオ" pitchFamily="50" charset="-128"/>
              <a:cs typeface="+mn-cs"/>
            </a:endParaRPr>
          </a:p>
        </p:txBody>
      </p:sp>
      <p:sp>
        <p:nvSpPr>
          <p:cNvPr id="37" name="角丸四角形 36"/>
          <p:cNvSpPr/>
          <p:nvPr/>
        </p:nvSpPr>
        <p:spPr>
          <a:xfrm>
            <a:off x="6300000" y="2340000"/>
            <a:ext cx="2376264" cy="360040"/>
          </a:xfrm>
          <a:prstGeom prst="roundRect">
            <a:avLst>
              <a:gd name="adj" fmla="val 5474"/>
            </a:avLst>
          </a:prstGeom>
          <a:solidFill>
            <a:srgbClr val="F9BE00">
              <a:alpha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0"/>
            </a:lightRig>
          </a:scene3d>
          <a:sp3d>
            <a:bevelT w="63500" h="25400"/>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ysClr val="window" lastClr="FFFFFF"/>
                </a:solidFill>
                <a:effectLst>
                  <a:reflection blurRad="6350" stA="55000" endA="300" endPos="45500" dir="5400000" sy="-100000" algn="bl" rotWithShape="0"/>
                </a:effectLst>
                <a:uLnTx/>
                <a:uFillTx/>
                <a:latin typeface="メイリオ" pitchFamily="50" charset="-128"/>
                <a:ea typeface="メイリオ" pitchFamily="50" charset="-128"/>
                <a:cs typeface="+mn-cs"/>
              </a:rPr>
              <a:t>他システム連携イメージ</a:t>
            </a:r>
            <a:endParaRPr kumimoji="0" lang="en-US" altLang="ja-JP" sz="1400" b="1" i="0" u="none" strike="noStrike" kern="0" cap="none" spc="0" normalizeH="0" baseline="0" noProof="0">
              <a:ln>
                <a:noFill/>
              </a:ln>
              <a:solidFill>
                <a:sysClr val="window" lastClr="FFFFFF"/>
              </a:solidFill>
              <a:effectLst>
                <a:reflection blurRad="6350" stA="55000" endA="300" endPos="45500" dir="5400000" sy="-100000" algn="bl" rotWithShape="0"/>
              </a:effectLst>
              <a:uLnTx/>
              <a:uFillTx/>
              <a:latin typeface="メイリオ" pitchFamily="50" charset="-128"/>
              <a:ea typeface="メイリオ" pitchFamily="50" charset="-128"/>
              <a:cs typeface="+mn-cs"/>
            </a:endParaRPr>
          </a:p>
        </p:txBody>
      </p:sp>
    </p:spTree>
    <p:extLst>
      <p:ext uri="{BB962C8B-B14F-4D97-AF65-F5344CB8AC3E}">
        <p14:creationId xmlns:p14="http://schemas.microsoft.com/office/powerpoint/2010/main" val="268580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F6B75BB9-7903-8810-4032-44770C8D4550}"/>
              </a:ext>
            </a:extLst>
          </p:cNvPr>
          <p:cNvGrpSpPr/>
          <p:nvPr/>
        </p:nvGrpSpPr>
        <p:grpSpPr>
          <a:xfrm>
            <a:off x="360000" y="2788014"/>
            <a:ext cx="3766762" cy="2160000"/>
            <a:chOff x="360000" y="2788014"/>
            <a:chExt cx="3766762" cy="2160000"/>
          </a:xfrm>
        </p:grpSpPr>
        <p:pic>
          <p:nvPicPr>
            <p:cNvPr id="13" name="図 12"/>
            <p:cNvPicPr>
              <a:picLocks noChangeAspect="1"/>
            </p:cNvPicPr>
            <p:nvPr/>
          </p:nvPicPr>
          <p:blipFill>
            <a:blip r:embed="rId3"/>
            <a:stretch>
              <a:fillRect/>
            </a:stretch>
          </p:blipFill>
          <p:spPr>
            <a:xfrm>
              <a:off x="360000" y="2788014"/>
              <a:ext cx="3766762" cy="2160000"/>
            </a:xfrm>
            <a:prstGeom prst="rect">
              <a:avLst/>
            </a:prstGeom>
            <a:ln>
              <a:solidFill>
                <a:schemeClr val="bg1">
                  <a:lumMod val="75000"/>
                </a:schemeClr>
              </a:solidFill>
            </a:ln>
          </p:spPr>
        </p:pic>
        <p:pic>
          <p:nvPicPr>
            <p:cNvPr id="6" name="図 5">
              <a:extLst>
                <a:ext uri="{FF2B5EF4-FFF2-40B4-BE49-F238E27FC236}">
                  <a16:creationId xmlns:a16="http://schemas.microsoft.com/office/drawing/2014/main" id="{DE7E8457-9AA9-8DF2-8C9E-6EFEA6717EDC}"/>
                </a:ext>
              </a:extLst>
            </p:cNvPr>
            <p:cNvPicPr preferRelativeResize="0">
              <a:picLocks/>
            </p:cNvPicPr>
            <p:nvPr/>
          </p:nvPicPr>
          <p:blipFill>
            <a:blip r:embed="rId4"/>
            <a:stretch>
              <a:fillRect/>
            </a:stretch>
          </p:blipFill>
          <p:spPr>
            <a:xfrm>
              <a:off x="542687" y="2805483"/>
              <a:ext cx="720000" cy="72000"/>
            </a:xfrm>
            <a:prstGeom prst="rect">
              <a:avLst/>
            </a:prstGeom>
          </p:spPr>
        </p:pic>
      </p:grpSp>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34</a:t>
            </a:fld>
            <a:endParaRPr lang="ja-JP" altLang="en-US"/>
          </a:p>
        </p:txBody>
      </p:sp>
      <p:sp>
        <p:nvSpPr>
          <p:cNvPr id="7" name="タイトル 6"/>
          <p:cNvSpPr>
            <a:spLocks noGrp="1"/>
          </p:cNvSpPr>
          <p:nvPr>
            <p:ph type="title"/>
          </p:nvPr>
        </p:nvSpPr>
        <p:spPr/>
        <p:txBody>
          <a:bodyPr/>
          <a:lstStyle/>
          <a:p>
            <a:r>
              <a:rPr lang="en-US" altLang="ja-JP" dirty="0"/>
              <a:t>No.24</a:t>
            </a:r>
            <a:br>
              <a:rPr lang="en-US" altLang="ja-JP" sz="1800" dirty="0"/>
            </a:br>
            <a:r>
              <a:rPr lang="ja-JP" altLang="en-US" sz="1800" dirty="0"/>
              <a:t>共通</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請求書や支払通知書を電子ファイルで相手先に送付</a:t>
            </a:r>
            <a:r>
              <a:rPr kumimoji="0" lang="en-US" altLang="ja-JP" sz="1400" kern="0" dirty="0">
                <a:solidFill>
                  <a:sysClr val="windowText" lastClr="000000">
                    <a:lumMod val="75000"/>
                    <a:lumOff val="25000"/>
                  </a:sysClr>
                </a:solidFill>
                <a:latin typeface="メイリオ" pitchFamily="50" charset="-128"/>
                <a:ea typeface="メイリオ" pitchFamily="50" charset="-128"/>
              </a:rPr>
              <a:t>/</a:t>
            </a:r>
            <a:r>
              <a:rPr kumimoji="0" lang="ja-JP" altLang="en-US" sz="1400" kern="0" dirty="0">
                <a:solidFill>
                  <a:sysClr val="windowText" lastClr="000000">
                    <a:lumMod val="75000"/>
                    <a:lumOff val="25000"/>
                  </a:sysClr>
                </a:solidFill>
                <a:latin typeface="メイリオ" pitchFamily="50" charset="-128"/>
                <a:ea typeface="メイリオ" pitchFamily="50" charset="-128"/>
              </a:rPr>
              <a:t>保存できる</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11" name="テキスト ボックス 10"/>
          <p:cNvSpPr txBox="1"/>
          <p:nvPr/>
        </p:nvSpPr>
        <p:spPr>
          <a:xfrm>
            <a:off x="251520" y="1890576"/>
            <a:ext cx="8892480" cy="861774"/>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endParaRPr kumimoji="0" lang="en-US" altLang="ja-JP" sz="1400" b="1"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請求書や支払通知書を発行し、メール送信機能で一括送付および送付した</a:t>
            </a:r>
            <a:r>
              <a:rPr kumimoji="0" lang="en-US" altLang="ja-JP" sz="1400" kern="0" dirty="0">
                <a:solidFill>
                  <a:sysClr val="windowText" lastClr="000000">
                    <a:lumMod val="75000"/>
                    <a:lumOff val="25000"/>
                  </a:sysClr>
                </a:solidFill>
                <a:latin typeface="メイリオ" pitchFamily="50" charset="-128"/>
                <a:ea typeface="メイリオ" pitchFamily="50" charset="-128"/>
              </a:rPr>
              <a:t>PDF </a:t>
            </a:r>
            <a:r>
              <a:rPr kumimoji="0" lang="ja-JP" altLang="en-US" sz="1400" kern="0" dirty="0">
                <a:solidFill>
                  <a:sysClr val="windowText" lastClr="000000">
                    <a:lumMod val="75000"/>
                    <a:lumOff val="25000"/>
                  </a:sysClr>
                </a:solidFill>
                <a:latin typeface="メイリオ" pitchFamily="50" charset="-128"/>
                <a:ea typeface="メイリオ" pitchFamily="50" charset="-128"/>
              </a:rPr>
              <a:t>の保存・検索が可能です</a:t>
            </a: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メールの件名、本文のパターン登録や、ファイルのパスワード設定も可能です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電子帳簿保存法に対応して送付したい場合には証憑管理</a:t>
            </a:r>
            <a:r>
              <a:rPr kumimoji="0" lang="en-US" altLang="ja-JP" sz="1400" kern="0" dirty="0">
                <a:solidFill>
                  <a:sysClr val="windowText" lastClr="000000">
                    <a:lumMod val="75000"/>
                    <a:lumOff val="25000"/>
                  </a:sysClr>
                </a:solidFill>
                <a:latin typeface="メイリオ" pitchFamily="50" charset="-128"/>
                <a:ea typeface="メイリオ" pitchFamily="50" charset="-128"/>
              </a:rPr>
              <a:t>e</a:t>
            </a:r>
            <a:r>
              <a:rPr kumimoji="0" lang="ja-JP" altLang="en-US" sz="1400" kern="0" dirty="0">
                <a:solidFill>
                  <a:sysClr val="windowText" lastClr="000000">
                    <a:lumMod val="75000"/>
                    <a:lumOff val="25000"/>
                  </a:sysClr>
                </a:solidFill>
                <a:latin typeface="メイリオ" pitchFamily="50" charset="-128"/>
                <a:ea typeface="メイリオ" pitchFamily="50" charset="-128"/>
              </a:rPr>
              <a:t>文書対応オプションの導入で対応可能です</a:t>
            </a: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4" name="図 13"/>
          <p:cNvPicPr>
            <a:picLocks noChangeAspect="1"/>
          </p:cNvPicPr>
          <p:nvPr/>
        </p:nvPicPr>
        <p:blipFill>
          <a:blip r:embed="rId5"/>
          <a:stretch>
            <a:fillRect/>
          </a:stretch>
        </p:blipFill>
        <p:spPr>
          <a:xfrm>
            <a:off x="4320000" y="2788014"/>
            <a:ext cx="3594842" cy="2070679"/>
          </a:xfrm>
          <a:prstGeom prst="rect">
            <a:avLst/>
          </a:prstGeom>
          <a:ln>
            <a:solidFill>
              <a:schemeClr val="bg1">
                <a:lumMod val="75000"/>
              </a:schemeClr>
            </a:solidFill>
          </a:ln>
        </p:spPr>
      </p:pic>
      <p:pic>
        <p:nvPicPr>
          <p:cNvPr id="15" name="図 14"/>
          <p:cNvPicPr>
            <a:picLocks noChangeAspect="1"/>
          </p:cNvPicPr>
          <p:nvPr/>
        </p:nvPicPr>
        <p:blipFill>
          <a:blip r:embed="rId6"/>
          <a:stretch>
            <a:fillRect/>
          </a:stretch>
        </p:blipFill>
        <p:spPr>
          <a:xfrm>
            <a:off x="7007343" y="3425562"/>
            <a:ext cx="1176305" cy="1180605"/>
          </a:xfrm>
          <a:prstGeom prst="rect">
            <a:avLst/>
          </a:prstGeom>
          <a:ln>
            <a:solidFill>
              <a:schemeClr val="bg1">
                <a:lumMod val="75000"/>
              </a:schemeClr>
            </a:solidFill>
          </a:ln>
        </p:spPr>
      </p:pic>
      <p:pic>
        <p:nvPicPr>
          <p:cNvPr id="16" name="図 15"/>
          <p:cNvPicPr>
            <a:picLocks noChangeAspect="1"/>
          </p:cNvPicPr>
          <p:nvPr/>
        </p:nvPicPr>
        <p:blipFill>
          <a:blip r:embed="rId7"/>
          <a:stretch>
            <a:fillRect/>
          </a:stretch>
        </p:blipFill>
        <p:spPr>
          <a:xfrm>
            <a:off x="7524328" y="3867894"/>
            <a:ext cx="1457705" cy="1012295"/>
          </a:xfrm>
          <a:prstGeom prst="rect">
            <a:avLst/>
          </a:prstGeom>
          <a:ln>
            <a:solidFill>
              <a:schemeClr val="bg1">
                <a:lumMod val="75000"/>
              </a:schemeClr>
            </a:solidFill>
          </a:ln>
        </p:spPr>
      </p:pic>
      <p:pic>
        <p:nvPicPr>
          <p:cNvPr id="17" name="図 16"/>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13008" y="3909587"/>
            <a:ext cx="825870" cy="82284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グループ化 17"/>
          <p:cNvGrpSpPr/>
          <p:nvPr/>
        </p:nvGrpSpPr>
        <p:grpSpPr>
          <a:xfrm>
            <a:off x="7992380" y="2877483"/>
            <a:ext cx="792472" cy="595540"/>
            <a:chOff x="4002336" y="2263253"/>
            <a:chExt cx="381000" cy="304800"/>
          </a:xfrm>
          <a:solidFill>
            <a:schemeClr val="tx2"/>
          </a:solidFill>
        </p:grpSpPr>
        <p:sp>
          <p:nvSpPr>
            <p:cNvPr id="19" name="Freeform 83"/>
            <p:cNvSpPr>
              <a:spLocks/>
            </p:cNvSpPr>
            <p:nvPr/>
          </p:nvSpPr>
          <p:spPr bwMode="auto">
            <a:xfrm>
              <a:off x="4034086" y="2263253"/>
              <a:ext cx="317500" cy="127000"/>
            </a:xfrm>
            <a:custGeom>
              <a:avLst/>
              <a:gdLst/>
              <a:ahLst/>
              <a:cxnLst>
                <a:cxn ang="0">
                  <a:pos x="200" y="0"/>
                </a:cxn>
                <a:cxn ang="0">
                  <a:pos x="0" y="0"/>
                </a:cxn>
                <a:cxn ang="0">
                  <a:pos x="100" y="80"/>
                </a:cxn>
                <a:cxn ang="0">
                  <a:pos x="200" y="0"/>
                </a:cxn>
              </a:cxnLst>
              <a:rect l="0" t="0" r="r" b="b"/>
              <a:pathLst>
                <a:path w="200" h="80">
                  <a:moveTo>
                    <a:pt x="200" y="0"/>
                  </a:moveTo>
                  <a:lnTo>
                    <a:pt x="0" y="0"/>
                  </a:lnTo>
                  <a:lnTo>
                    <a:pt x="100" y="80"/>
                  </a:lnTo>
                  <a:lnTo>
                    <a:pt x="200" y="0"/>
                  </a:lnTo>
                  <a:close/>
                </a:path>
              </a:pathLst>
            </a:custGeom>
            <a:solidFill>
              <a:srgbClr val="009CE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0" name="Freeform 84"/>
            <p:cNvSpPr>
              <a:spLocks/>
            </p:cNvSpPr>
            <p:nvPr/>
          </p:nvSpPr>
          <p:spPr bwMode="auto">
            <a:xfrm>
              <a:off x="4002336" y="2285478"/>
              <a:ext cx="381000" cy="282575"/>
            </a:xfrm>
            <a:custGeom>
              <a:avLst/>
              <a:gdLst/>
              <a:ahLst/>
              <a:cxnLst>
                <a:cxn ang="0">
                  <a:pos x="120" y="98"/>
                </a:cxn>
                <a:cxn ang="0">
                  <a:pos x="0" y="0"/>
                </a:cxn>
                <a:cxn ang="0">
                  <a:pos x="0" y="178"/>
                </a:cxn>
                <a:cxn ang="0">
                  <a:pos x="240" y="178"/>
                </a:cxn>
                <a:cxn ang="0">
                  <a:pos x="240" y="0"/>
                </a:cxn>
                <a:cxn ang="0">
                  <a:pos x="120" y="98"/>
                </a:cxn>
              </a:cxnLst>
              <a:rect l="0" t="0" r="r" b="b"/>
              <a:pathLst>
                <a:path w="240" h="178">
                  <a:moveTo>
                    <a:pt x="120" y="98"/>
                  </a:moveTo>
                  <a:lnTo>
                    <a:pt x="0" y="0"/>
                  </a:lnTo>
                  <a:lnTo>
                    <a:pt x="0" y="178"/>
                  </a:lnTo>
                  <a:lnTo>
                    <a:pt x="240" y="178"/>
                  </a:lnTo>
                  <a:lnTo>
                    <a:pt x="240" y="0"/>
                  </a:lnTo>
                  <a:lnTo>
                    <a:pt x="120" y="98"/>
                  </a:lnTo>
                  <a:close/>
                </a:path>
              </a:pathLst>
            </a:custGeom>
            <a:solidFill>
              <a:srgbClr val="009CE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メイリオ"/>
                <a:ea typeface="メイリオ"/>
                <a:cs typeface="+mn-cs"/>
              </a:endParaRPr>
            </a:p>
          </p:txBody>
        </p:sp>
      </p:grpSp>
    </p:spTree>
    <p:extLst>
      <p:ext uri="{BB962C8B-B14F-4D97-AF65-F5344CB8AC3E}">
        <p14:creationId xmlns:p14="http://schemas.microsoft.com/office/powerpoint/2010/main" val="3581222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28"/>
          <p:cNvSpPr txBox="1"/>
          <p:nvPr/>
        </p:nvSpPr>
        <p:spPr>
          <a:xfrm>
            <a:off x="251520" y="1890576"/>
            <a:ext cx="8892480" cy="861774"/>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dirty="0">
                <a:solidFill>
                  <a:prstClr val="black">
                    <a:lumMod val="75000"/>
                    <a:lumOff val="25000"/>
                  </a:prstClr>
                </a:solidFill>
              </a:rPr>
              <a:t>○</a:t>
            </a:r>
          </a:p>
          <a:p>
            <a:pPr lvl="0">
              <a:spcBef>
                <a:spcPct val="0"/>
              </a:spcBef>
              <a:defRPr/>
            </a:pPr>
            <a:r>
              <a:rPr kumimoji="0" lang="ja-JP" altLang="en-US" sz="1400" kern="0" dirty="0">
                <a:solidFill>
                  <a:prstClr val="black">
                    <a:lumMod val="75000"/>
                    <a:lumOff val="25000"/>
                  </a:prstClr>
                </a:solidFill>
                <a:latin typeface="メイリオ" pitchFamily="50" charset="-128"/>
                <a:ea typeface="メイリオ" pitchFamily="50" charset="-128"/>
              </a:rPr>
              <a:t>得意先、仕入先、社員マスタについては、新規追加、変更、削除の具体的な履歴内容を専用画面にて確認することが可能です。また、上記の</a:t>
            </a:r>
            <a:r>
              <a:rPr kumimoji="0" lang="en-US" altLang="ja-JP" sz="1400" kern="0" dirty="0">
                <a:solidFill>
                  <a:prstClr val="black">
                    <a:lumMod val="75000"/>
                    <a:lumOff val="25000"/>
                  </a:prstClr>
                </a:solidFill>
                <a:latin typeface="メイリオ" pitchFamily="50" charset="-128"/>
                <a:ea typeface="メイリオ" pitchFamily="50" charset="-128"/>
              </a:rPr>
              <a:t>3</a:t>
            </a:r>
            <a:r>
              <a:rPr kumimoji="0" lang="ja-JP" altLang="en-US" sz="1400" kern="0" dirty="0">
                <a:solidFill>
                  <a:prstClr val="black">
                    <a:lumMod val="75000"/>
                    <a:lumOff val="25000"/>
                  </a:prstClr>
                </a:solidFill>
                <a:latin typeface="メイリオ" pitchFamily="50" charset="-128"/>
                <a:ea typeface="メイリオ" pitchFamily="50" charset="-128"/>
              </a:rPr>
              <a:t>つのマスタとユーザーマスタについては、更新日時、更新ユーザー</a:t>
            </a:r>
            <a:r>
              <a:rPr kumimoji="0" lang="en-US" altLang="ja-JP" sz="1400" kern="0" dirty="0">
                <a:solidFill>
                  <a:prstClr val="black">
                    <a:lumMod val="75000"/>
                    <a:lumOff val="25000"/>
                  </a:prstClr>
                </a:solidFill>
                <a:latin typeface="メイリオ" pitchFamily="50" charset="-128"/>
                <a:ea typeface="メイリオ" pitchFamily="50" charset="-128"/>
              </a:rPr>
              <a:t>ID</a:t>
            </a:r>
            <a:r>
              <a:rPr kumimoji="0" lang="ja-JP" altLang="en-US" sz="1400" kern="0" dirty="0">
                <a:solidFill>
                  <a:prstClr val="black">
                    <a:lumMod val="75000"/>
                    <a:lumOff val="25000"/>
                  </a:prstClr>
                </a:solidFill>
                <a:latin typeface="メイリオ" pitchFamily="50" charset="-128"/>
                <a:ea typeface="メイリオ" pitchFamily="50" charset="-128"/>
              </a:rPr>
              <a:t>、</a:t>
            </a:r>
            <a:endParaRPr kumimoji="0" lang="en-US" altLang="ja-JP" sz="1400" kern="0" dirty="0">
              <a:solidFill>
                <a:prstClr val="black">
                  <a:lumMod val="75000"/>
                  <a:lumOff val="25000"/>
                </a:prstClr>
              </a:solidFill>
              <a:latin typeface="メイリオ" pitchFamily="50" charset="-128"/>
              <a:ea typeface="メイリオ" pitchFamily="50" charset="-128"/>
            </a:endParaRPr>
          </a:p>
          <a:p>
            <a:pPr lvl="0">
              <a:spcBef>
                <a:spcPct val="0"/>
              </a:spcBef>
              <a:defRPr/>
            </a:pPr>
            <a:r>
              <a:rPr kumimoji="0" lang="ja-JP" altLang="en-US" sz="1400" kern="0" dirty="0">
                <a:solidFill>
                  <a:prstClr val="black">
                    <a:lumMod val="75000"/>
                    <a:lumOff val="25000"/>
                  </a:prstClr>
                </a:solidFill>
                <a:latin typeface="メイリオ" pitchFamily="50" charset="-128"/>
                <a:ea typeface="メイリオ" pitchFamily="50" charset="-128"/>
              </a:rPr>
              <a:t>更新ユーザー名称を各マスタ画面にて確認可能です</a:t>
            </a:r>
          </a:p>
        </p:txBody>
      </p:sp>
      <p:sp>
        <p:nvSpPr>
          <p:cNvPr id="7" name="タイトル 6"/>
          <p:cNvSpPr>
            <a:spLocks noGrp="1"/>
          </p:cNvSpPr>
          <p:nvPr>
            <p:ph type="title"/>
          </p:nvPr>
        </p:nvSpPr>
        <p:spPr/>
        <p:txBody>
          <a:bodyPr/>
          <a:lstStyle/>
          <a:p>
            <a:r>
              <a:rPr lang="en-US" altLang="ja-JP" dirty="0"/>
              <a:t>No.25</a:t>
            </a:r>
            <a:br>
              <a:rPr lang="en-US" altLang="ja-JP" sz="1800" dirty="0"/>
            </a:br>
            <a:r>
              <a:rPr lang="ja-JP" altLang="en-US" sz="1800" dirty="0"/>
              <a:t>共通</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dirty="0">
                <a:solidFill>
                  <a:prstClr val="black">
                    <a:lumMod val="75000"/>
                    <a:lumOff val="25000"/>
                  </a:prstClr>
                </a:solidFill>
                <a:latin typeface="メイリオ" pitchFamily="50" charset="-128"/>
                <a:ea typeface="メイリオ" pitchFamily="50" charset="-128"/>
              </a:rPr>
              <a:t>仕入先マスタなどの主要マスタについて、更新履歴を管理できること</a:t>
            </a:r>
          </a:p>
        </p:txBody>
      </p:sp>
      <p:sp>
        <p:nvSpPr>
          <p:cNvPr id="77" name="スライド番号プレースホルダー 1"/>
          <p:cNvSpPr>
            <a:spLocks noGrp="1"/>
          </p:cNvSpPr>
          <p:nvPr>
            <p:ph type="sldNum" sz="quarter" idx="12"/>
          </p:nvPr>
        </p:nvSpPr>
        <p:spPr>
          <a:xfrm>
            <a:off x="8532000" y="4932000"/>
            <a:ext cx="360000" cy="135000"/>
          </a:xfrm>
        </p:spPr>
        <p:txBody>
          <a:bodyPr/>
          <a:lstStyle/>
          <a:p>
            <a:fld id="{78AE49ED-73EF-499C-8307-28EB0E7CF529}" type="slidenum">
              <a:rPr lang="ja-JP" altLang="en-US" smtClean="0"/>
              <a:pPr/>
              <a:t>35</a:t>
            </a:fld>
            <a:endParaRPr lang="ja-JP" altLang="en-US"/>
          </a:p>
        </p:txBody>
      </p:sp>
      <p:sp>
        <p:nvSpPr>
          <p:cNvPr id="78"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5" name="角丸四角形 11">
            <a:extLst>
              <a:ext uri="{FF2B5EF4-FFF2-40B4-BE49-F238E27FC236}">
                <a16:creationId xmlns:a16="http://schemas.microsoft.com/office/drawing/2014/main" id="{504E800F-C362-12AB-B494-935ACF689356}"/>
              </a:ext>
            </a:extLst>
          </p:cNvPr>
          <p:cNvSpPr/>
          <p:nvPr/>
        </p:nvSpPr>
        <p:spPr>
          <a:xfrm>
            <a:off x="1420368" y="2956560"/>
            <a:ext cx="2667744" cy="447286"/>
          </a:xfrm>
          <a:prstGeom prst="roundRect">
            <a:avLst/>
          </a:prstGeom>
          <a:solidFill>
            <a:schemeClr val="accent5">
              <a:lumMod val="75000"/>
            </a:schemeClr>
          </a:solidFill>
          <a:ln w="25400" cap="flat" cmpd="sng" algn="ctr">
            <a:solidFill>
              <a:schemeClr val="accent5">
                <a:lumMod val="50000"/>
              </a:schemeClr>
            </a:solidFill>
            <a:prstDash val="solid"/>
          </a:ln>
          <a:effectLst/>
        </p:spPr>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1" kern="0" dirty="0">
                <a:solidFill>
                  <a:sysClr val="window" lastClr="FFFFFF"/>
                </a:solidFill>
                <a:latin typeface="メイリオ" pitchFamily="50" charset="-128"/>
                <a:ea typeface="メイリオ" pitchFamily="50" charset="-128"/>
                <a:cs typeface="メイリオ" pitchFamily="50" charset="-128"/>
              </a:rPr>
              <a:t>新規追加・変更・削除の</a:t>
            </a:r>
            <a:endParaRPr kumimoji="0" lang="en-US" altLang="ja-JP" sz="1200" b="1" kern="0" dirty="0">
              <a:solidFill>
                <a:sysClr val="window" lastClr="FFFFFF"/>
              </a:solidFill>
              <a:latin typeface="メイリオ" pitchFamily="50" charset="-128"/>
              <a:ea typeface="メイリオ" pitchFamily="50" charset="-128"/>
              <a:cs typeface="メイリオ"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1" kern="0" dirty="0">
                <a:solidFill>
                  <a:sysClr val="window" lastClr="FFFFFF"/>
                </a:solidFill>
                <a:latin typeface="メイリオ" pitchFamily="50" charset="-128"/>
                <a:ea typeface="メイリオ" pitchFamily="50" charset="-128"/>
                <a:cs typeface="メイリオ" pitchFamily="50" charset="-128"/>
              </a:rPr>
              <a:t>具体的な履歴内容を確認可能</a:t>
            </a:r>
            <a:endParaRPr kumimoji="0" lang="ja-JP" altLang="ja-JP" sz="1200" b="1" i="0" u="none" strike="noStrike" kern="0" cap="none" spc="0" normalizeH="0" baseline="0" noProof="0" dirty="0">
              <a:ln>
                <a:noFill/>
              </a:ln>
              <a:solidFill>
                <a:sysClr val="window" lastClr="FFFFFF"/>
              </a:solidFill>
              <a:effectLst/>
              <a:uLnTx/>
              <a:uFillTx/>
              <a:latin typeface="メイリオ" pitchFamily="50" charset="-128"/>
              <a:ea typeface="メイリオ" pitchFamily="50" charset="-128"/>
              <a:cs typeface="メイリオ" pitchFamily="50" charset="-128"/>
            </a:endParaRPr>
          </a:p>
        </p:txBody>
      </p:sp>
      <p:sp>
        <p:nvSpPr>
          <p:cNvPr id="6" name="AutoShape 5">
            <a:extLst>
              <a:ext uri="{FF2B5EF4-FFF2-40B4-BE49-F238E27FC236}">
                <a16:creationId xmlns:a16="http://schemas.microsoft.com/office/drawing/2014/main" id="{0185BBB5-2ED0-AAE1-F0E1-20D3E472B413}"/>
              </a:ext>
            </a:extLst>
          </p:cNvPr>
          <p:cNvSpPr>
            <a:spLocks noChangeArrowheads="1"/>
          </p:cNvSpPr>
          <p:nvPr/>
        </p:nvSpPr>
        <p:spPr bwMode="gray">
          <a:xfrm>
            <a:off x="1420368" y="3416198"/>
            <a:ext cx="2667744" cy="1023456"/>
          </a:xfrm>
          <a:prstGeom prst="roundRect">
            <a:avLst>
              <a:gd name="adj" fmla="val 3197"/>
            </a:avLst>
          </a:prstGeom>
          <a:gradFill rotWithShape="1">
            <a:gsLst>
              <a:gs pos="0">
                <a:srgbClr val="FFFFFF"/>
              </a:gs>
              <a:gs pos="100000">
                <a:srgbClr val="F3F3F3"/>
              </a:gs>
            </a:gsLst>
            <a:lin ang="5400000" scaled="1"/>
          </a:gradFill>
          <a:ln w="9525" algn="ctr">
            <a:solidFill>
              <a:srgbClr val="D3D3D3"/>
            </a:solidFill>
            <a:round/>
            <a:headEnd/>
            <a:tailEnd/>
          </a:ln>
        </p:spPr>
        <p:txBody>
          <a:bodyPr wrap="none" anchor="ctr"/>
          <a:lstStyle/>
          <a:p>
            <a:pPr>
              <a:buClr>
                <a:srgbClr val="F9BE00"/>
              </a:buClr>
              <a:buSzPct val="80000"/>
              <a:buFont typeface="Wingdings" pitchFamily="2" charset="2"/>
              <a:buNone/>
            </a:pPr>
            <a:r>
              <a:rPr kumimoji="0" lang="ja-JP" altLang="en-US" sz="1400" kern="0" dirty="0">
                <a:solidFill>
                  <a:prstClr val="black">
                    <a:lumMod val="75000"/>
                    <a:lumOff val="25000"/>
                  </a:prstClr>
                </a:solidFill>
                <a:latin typeface="メイリオ" pitchFamily="50" charset="-128"/>
                <a:ea typeface="メイリオ" pitchFamily="50" charset="-128"/>
              </a:rPr>
              <a:t>・仕入先マスタ</a:t>
            </a:r>
            <a:endParaRPr kumimoji="0" lang="en-US" altLang="ja-JP" sz="1400" kern="0" dirty="0">
              <a:solidFill>
                <a:prstClr val="black">
                  <a:lumMod val="75000"/>
                  <a:lumOff val="25000"/>
                </a:prstClr>
              </a:solidFill>
              <a:latin typeface="メイリオ" pitchFamily="50" charset="-128"/>
              <a:ea typeface="メイリオ" pitchFamily="50" charset="-128"/>
            </a:endParaRPr>
          </a:p>
          <a:p>
            <a:pPr>
              <a:buClr>
                <a:srgbClr val="F9BE00"/>
              </a:buClr>
              <a:buSzPct val="80000"/>
              <a:buFont typeface="Wingdings" pitchFamily="2" charset="2"/>
              <a:buNone/>
            </a:pPr>
            <a:r>
              <a:rPr kumimoji="0" lang="ja-JP" altLang="en-US" sz="1400" kern="0" dirty="0">
                <a:solidFill>
                  <a:prstClr val="black">
                    <a:lumMod val="75000"/>
                    <a:lumOff val="25000"/>
                  </a:prstClr>
                </a:solidFill>
                <a:latin typeface="メイリオ" pitchFamily="50" charset="-128"/>
                <a:ea typeface="メイリオ" pitchFamily="50" charset="-128"/>
              </a:rPr>
              <a:t>・得意先マスタ</a:t>
            </a:r>
            <a:endParaRPr kumimoji="0" lang="en-US" altLang="ja-JP" sz="1400" kern="0" dirty="0">
              <a:solidFill>
                <a:prstClr val="black">
                  <a:lumMod val="75000"/>
                  <a:lumOff val="25000"/>
                </a:prstClr>
              </a:solidFill>
              <a:latin typeface="メイリオ" pitchFamily="50" charset="-128"/>
              <a:ea typeface="メイリオ" pitchFamily="50" charset="-128"/>
            </a:endParaRPr>
          </a:p>
          <a:p>
            <a:pPr>
              <a:buClr>
                <a:srgbClr val="F9BE00"/>
              </a:buClr>
              <a:buSzPct val="80000"/>
              <a:buFont typeface="Wingdings" pitchFamily="2" charset="2"/>
              <a:buNone/>
            </a:pPr>
            <a:r>
              <a:rPr kumimoji="0" lang="ja-JP" altLang="en-US" sz="1400" kern="0" dirty="0">
                <a:solidFill>
                  <a:prstClr val="black">
                    <a:lumMod val="75000"/>
                    <a:lumOff val="25000"/>
                  </a:prstClr>
                </a:solidFill>
                <a:latin typeface="メイリオ" pitchFamily="50" charset="-128"/>
                <a:ea typeface="メイリオ" pitchFamily="50" charset="-128"/>
              </a:rPr>
              <a:t>・社員マスタ</a:t>
            </a:r>
            <a:endParaRPr lang="ja-JP" altLang="ja-JP" sz="1600" dirty="0">
              <a:solidFill>
                <a:srgbClr val="54C2F0"/>
              </a:solidFill>
              <a:latin typeface="HGP創英角ｺﾞｼｯｸUB" pitchFamily="50" charset="-128"/>
              <a:ea typeface="HGP創英角ｺﾞｼｯｸUB" pitchFamily="50" charset="-128"/>
            </a:endParaRPr>
          </a:p>
        </p:txBody>
      </p:sp>
      <p:sp>
        <p:nvSpPr>
          <p:cNvPr id="11" name="角丸四角形 11">
            <a:extLst>
              <a:ext uri="{FF2B5EF4-FFF2-40B4-BE49-F238E27FC236}">
                <a16:creationId xmlns:a16="http://schemas.microsoft.com/office/drawing/2014/main" id="{41DF4A90-38D6-5203-A1BA-5A569EE2A55F}"/>
              </a:ext>
            </a:extLst>
          </p:cNvPr>
          <p:cNvSpPr/>
          <p:nvPr/>
        </p:nvSpPr>
        <p:spPr>
          <a:xfrm>
            <a:off x="4474464" y="2962656"/>
            <a:ext cx="2667744" cy="447286"/>
          </a:xfrm>
          <a:prstGeom prst="roundRect">
            <a:avLst/>
          </a:prstGeom>
          <a:solidFill>
            <a:schemeClr val="accent5">
              <a:lumMod val="75000"/>
            </a:schemeClr>
          </a:solidFill>
          <a:ln w="25400" cap="flat" cmpd="sng" algn="ctr">
            <a:solidFill>
              <a:schemeClr val="accent5">
                <a:lumMod val="50000"/>
              </a:schemeClr>
            </a:solidFill>
            <a:prstDash val="solid"/>
          </a:ln>
          <a:effectLst/>
        </p:spPr>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1" kern="0" dirty="0">
                <a:solidFill>
                  <a:sysClr val="window" lastClr="FFFFFF"/>
                </a:solidFill>
                <a:latin typeface="メイリオ" pitchFamily="50" charset="-128"/>
                <a:ea typeface="メイリオ" pitchFamily="50" charset="-128"/>
                <a:cs typeface="メイリオ" pitchFamily="50" charset="-128"/>
              </a:rPr>
              <a:t>更新日時、更新ユーザー</a:t>
            </a:r>
            <a:r>
              <a:rPr kumimoji="0" lang="en-US" altLang="ja-JP" sz="1200" b="1" kern="0" dirty="0">
                <a:solidFill>
                  <a:sysClr val="window" lastClr="FFFFFF"/>
                </a:solidFill>
                <a:latin typeface="メイリオ" pitchFamily="50" charset="-128"/>
                <a:ea typeface="メイリオ" pitchFamily="50" charset="-128"/>
                <a:cs typeface="メイリオ" pitchFamily="50" charset="-128"/>
              </a:rPr>
              <a:t>ID</a:t>
            </a:r>
            <a:r>
              <a:rPr kumimoji="0" lang="ja-JP" altLang="en-US" sz="1200" b="1" kern="0" dirty="0">
                <a:solidFill>
                  <a:sysClr val="window" lastClr="FFFFFF"/>
                </a:solidFill>
                <a:latin typeface="メイリオ" pitchFamily="50" charset="-128"/>
                <a:ea typeface="メイリオ" pitchFamily="50" charset="-128"/>
                <a:cs typeface="メイリオ" pitchFamily="50" charset="-128"/>
              </a:rPr>
              <a:t>、</a:t>
            </a:r>
            <a:endParaRPr kumimoji="0" lang="en-US" altLang="ja-JP" sz="1200" b="1" kern="0" dirty="0">
              <a:solidFill>
                <a:sysClr val="window" lastClr="FFFFFF"/>
              </a:solidFill>
              <a:latin typeface="メイリオ" pitchFamily="50" charset="-128"/>
              <a:ea typeface="メイリオ" pitchFamily="50" charset="-128"/>
              <a:cs typeface="メイリオ"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sysClr val="window" lastClr="FFFFFF"/>
                </a:solidFill>
                <a:effectLst/>
                <a:uLnTx/>
                <a:uFillTx/>
                <a:latin typeface="メイリオ" pitchFamily="50" charset="-128"/>
                <a:ea typeface="メイリオ" pitchFamily="50" charset="-128"/>
                <a:cs typeface="メイリオ" pitchFamily="50" charset="-128"/>
              </a:rPr>
              <a:t>更新ユーザー名称を確認可能</a:t>
            </a:r>
            <a:endParaRPr kumimoji="0" lang="ja-JP" altLang="ja-JP" sz="1200" b="1" i="0" u="none" strike="noStrike" kern="0" cap="none" spc="0" normalizeH="0" baseline="0" noProof="0" dirty="0">
              <a:ln>
                <a:noFill/>
              </a:ln>
              <a:solidFill>
                <a:sysClr val="window" lastClr="FFFFFF"/>
              </a:solidFill>
              <a:effectLst/>
              <a:uLnTx/>
              <a:uFillTx/>
              <a:latin typeface="メイリオ" pitchFamily="50" charset="-128"/>
              <a:ea typeface="メイリオ" pitchFamily="50" charset="-128"/>
              <a:cs typeface="メイリオ" pitchFamily="50" charset="-128"/>
            </a:endParaRPr>
          </a:p>
        </p:txBody>
      </p:sp>
      <p:sp>
        <p:nvSpPr>
          <p:cNvPr id="12" name="AutoShape 5">
            <a:extLst>
              <a:ext uri="{FF2B5EF4-FFF2-40B4-BE49-F238E27FC236}">
                <a16:creationId xmlns:a16="http://schemas.microsoft.com/office/drawing/2014/main" id="{66FE042D-6C31-AE0E-C8CA-625B8CF05407}"/>
              </a:ext>
            </a:extLst>
          </p:cNvPr>
          <p:cNvSpPr>
            <a:spLocks noChangeArrowheads="1"/>
          </p:cNvSpPr>
          <p:nvPr/>
        </p:nvSpPr>
        <p:spPr bwMode="gray">
          <a:xfrm>
            <a:off x="4474464" y="3422293"/>
            <a:ext cx="2667744" cy="1017361"/>
          </a:xfrm>
          <a:prstGeom prst="roundRect">
            <a:avLst>
              <a:gd name="adj" fmla="val 3197"/>
            </a:avLst>
          </a:prstGeom>
          <a:gradFill rotWithShape="1">
            <a:gsLst>
              <a:gs pos="0">
                <a:srgbClr val="FFFFFF"/>
              </a:gs>
              <a:gs pos="100000">
                <a:srgbClr val="F3F3F3"/>
              </a:gs>
            </a:gsLst>
            <a:lin ang="5400000" scaled="1"/>
          </a:gradFill>
          <a:ln w="9525" algn="ctr">
            <a:solidFill>
              <a:srgbClr val="D3D3D3"/>
            </a:solidFill>
            <a:round/>
            <a:headEnd/>
            <a:tailEnd/>
          </a:ln>
        </p:spPr>
        <p:txBody>
          <a:bodyPr wrap="none" anchor="ctr"/>
          <a:lstStyle/>
          <a:p>
            <a:pPr>
              <a:buClr>
                <a:srgbClr val="F9BE00"/>
              </a:buClr>
              <a:buSzPct val="80000"/>
              <a:buFont typeface="Wingdings" pitchFamily="2" charset="2"/>
              <a:buNone/>
            </a:pPr>
            <a:r>
              <a:rPr kumimoji="0" lang="ja-JP" altLang="en-US" sz="1400" kern="0" dirty="0">
                <a:solidFill>
                  <a:prstClr val="black">
                    <a:lumMod val="75000"/>
                    <a:lumOff val="25000"/>
                  </a:prstClr>
                </a:solidFill>
                <a:latin typeface="メイリオ" pitchFamily="50" charset="-128"/>
                <a:ea typeface="メイリオ" pitchFamily="50" charset="-128"/>
              </a:rPr>
              <a:t>・仕入先マスタ</a:t>
            </a:r>
            <a:endParaRPr kumimoji="0" lang="en-US" altLang="ja-JP" sz="1400" kern="0" dirty="0">
              <a:solidFill>
                <a:prstClr val="black">
                  <a:lumMod val="75000"/>
                  <a:lumOff val="25000"/>
                </a:prstClr>
              </a:solidFill>
              <a:latin typeface="メイリオ" pitchFamily="50" charset="-128"/>
              <a:ea typeface="メイリオ" pitchFamily="50" charset="-128"/>
            </a:endParaRPr>
          </a:p>
          <a:p>
            <a:pPr>
              <a:buClr>
                <a:srgbClr val="F9BE00"/>
              </a:buClr>
              <a:buSzPct val="80000"/>
              <a:buFont typeface="Wingdings" pitchFamily="2" charset="2"/>
              <a:buNone/>
            </a:pPr>
            <a:r>
              <a:rPr kumimoji="0" lang="ja-JP" altLang="en-US" sz="1400" kern="0" dirty="0">
                <a:solidFill>
                  <a:prstClr val="black">
                    <a:lumMod val="75000"/>
                    <a:lumOff val="25000"/>
                  </a:prstClr>
                </a:solidFill>
                <a:latin typeface="メイリオ" pitchFamily="50" charset="-128"/>
                <a:ea typeface="メイリオ" pitchFamily="50" charset="-128"/>
              </a:rPr>
              <a:t>・得意先マスタ</a:t>
            </a:r>
            <a:endParaRPr kumimoji="0" lang="en-US" altLang="ja-JP" sz="1400" kern="0" dirty="0">
              <a:solidFill>
                <a:prstClr val="black">
                  <a:lumMod val="75000"/>
                  <a:lumOff val="25000"/>
                </a:prstClr>
              </a:solidFill>
              <a:latin typeface="メイリオ" pitchFamily="50" charset="-128"/>
              <a:ea typeface="メイリオ" pitchFamily="50" charset="-128"/>
            </a:endParaRPr>
          </a:p>
          <a:p>
            <a:pPr>
              <a:buClr>
                <a:srgbClr val="F9BE00"/>
              </a:buClr>
              <a:buSzPct val="80000"/>
              <a:buFont typeface="Wingdings" pitchFamily="2" charset="2"/>
              <a:buNone/>
            </a:pPr>
            <a:r>
              <a:rPr kumimoji="0" lang="ja-JP" altLang="en-US" sz="1400" kern="0" dirty="0">
                <a:solidFill>
                  <a:prstClr val="black">
                    <a:lumMod val="75000"/>
                    <a:lumOff val="25000"/>
                  </a:prstClr>
                </a:solidFill>
                <a:latin typeface="メイリオ" pitchFamily="50" charset="-128"/>
                <a:ea typeface="メイリオ" pitchFamily="50" charset="-128"/>
              </a:rPr>
              <a:t>・社員マスタ</a:t>
            </a:r>
            <a:endParaRPr kumimoji="0" lang="en-US" altLang="ja-JP" sz="1400" kern="0" dirty="0">
              <a:solidFill>
                <a:prstClr val="black">
                  <a:lumMod val="75000"/>
                  <a:lumOff val="25000"/>
                </a:prstClr>
              </a:solidFill>
              <a:latin typeface="メイリオ" pitchFamily="50" charset="-128"/>
              <a:ea typeface="メイリオ" pitchFamily="50" charset="-128"/>
            </a:endParaRPr>
          </a:p>
          <a:p>
            <a:pPr>
              <a:buClr>
                <a:srgbClr val="F9BE00"/>
              </a:buClr>
              <a:buSzPct val="80000"/>
              <a:buFont typeface="Wingdings" pitchFamily="2" charset="2"/>
              <a:buNone/>
            </a:pPr>
            <a:r>
              <a:rPr kumimoji="0" lang="ja-JP" altLang="en-US" sz="1400" kern="0" dirty="0">
                <a:solidFill>
                  <a:prstClr val="black">
                    <a:lumMod val="75000"/>
                    <a:lumOff val="25000"/>
                  </a:prstClr>
                </a:solidFill>
                <a:latin typeface="メイリオ" pitchFamily="50" charset="-128"/>
                <a:ea typeface="メイリオ" pitchFamily="50" charset="-128"/>
              </a:rPr>
              <a:t>・ユーザーマスタ</a:t>
            </a:r>
            <a:endParaRPr lang="ja-JP" altLang="ja-JP" sz="1600" dirty="0">
              <a:solidFill>
                <a:srgbClr val="54C2F0"/>
              </a:solidFill>
              <a:latin typeface="HGP創英角ｺﾞｼｯｸUB" pitchFamily="50" charset="-128"/>
              <a:ea typeface="HGP創英角ｺﾞｼｯｸUB" pitchFamily="50" charset="-128"/>
            </a:endParaRPr>
          </a:p>
        </p:txBody>
      </p:sp>
      <p:sp>
        <p:nvSpPr>
          <p:cNvPr id="2" name="テキスト ボックス 1">
            <a:extLst>
              <a:ext uri="{FF2B5EF4-FFF2-40B4-BE49-F238E27FC236}">
                <a16:creationId xmlns:a16="http://schemas.microsoft.com/office/drawing/2014/main" id="{74C9932E-4F5C-E8B4-B4DC-B40EF2315A09}"/>
              </a:ext>
            </a:extLst>
          </p:cNvPr>
          <p:cNvSpPr txBox="1"/>
          <p:nvPr/>
        </p:nvSpPr>
        <p:spPr>
          <a:xfrm>
            <a:off x="253522" y="4657879"/>
            <a:ext cx="8892480" cy="215444"/>
          </a:xfrm>
          <a:prstGeom prst="rect">
            <a:avLst/>
          </a:prstGeom>
        </p:spPr>
        <p:txBody>
          <a:bodyPr wrap="square" lIns="0" tIns="0" rIns="0" bIns="0">
            <a:spAutoFit/>
          </a:bodyPr>
          <a:lstStyle/>
          <a:p>
            <a:pPr lvl="0">
              <a:spcBef>
                <a:spcPct val="0"/>
              </a:spcBef>
              <a:defRPr/>
            </a:pPr>
            <a:r>
              <a:rPr kumimoji="0" lang="ja-JP" altLang="en-US" sz="1400" kern="0" dirty="0">
                <a:solidFill>
                  <a:prstClr val="black">
                    <a:lumMod val="75000"/>
                    <a:lumOff val="25000"/>
                  </a:prstClr>
                </a:solidFill>
                <a:latin typeface="メイリオ" pitchFamily="50" charset="-128"/>
                <a:ea typeface="メイリオ" pitchFamily="50" charset="-128"/>
              </a:rPr>
              <a:t>また、ログ採取機能のデータアクセスログを取得することでも具体的な更新履歴内容を確認可能です</a:t>
            </a:r>
          </a:p>
        </p:txBody>
      </p:sp>
    </p:spTree>
    <p:extLst>
      <p:ext uri="{BB962C8B-B14F-4D97-AF65-F5344CB8AC3E}">
        <p14:creationId xmlns:p14="http://schemas.microsoft.com/office/powerpoint/2010/main" val="3881976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78AE49ED-73EF-499C-8307-28EB0E7CF529}" type="slidenum">
              <a:rPr lang="ja-JP" altLang="en-US" smtClean="0"/>
              <a:pPr/>
              <a:t>36</a:t>
            </a:fld>
            <a:endParaRPr lang="ja-JP" altLang="en-US"/>
          </a:p>
        </p:txBody>
      </p:sp>
      <p:sp>
        <p:nvSpPr>
          <p:cNvPr id="5" name="タイトル 4"/>
          <p:cNvSpPr>
            <a:spLocks noGrp="1"/>
          </p:cNvSpPr>
          <p:nvPr>
            <p:ph type="title"/>
          </p:nvPr>
        </p:nvSpPr>
        <p:spPr/>
        <p:txBody>
          <a:bodyPr/>
          <a:lstStyle/>
          <a:p>
            <a:r>
              <a:rPr kumimoji="1" lang="en-US" altLang="ja-JP" sz="3200" b="0">
                <a:solidFill>
                  <a:schemeClr val="accent1"/>
                </a:solidFill>
              </a:rPr>
              <a:t>02</a:t>
            </a:r>
            <a:br>
              <a:rPr kumimoji="1" lang="en-US" altLang="ja-JP"/>
            </a:br>
            <a:r>
              <a:rPr lang="ja-JP" altLang="en-US"/>
              <a:t>一般会計</a:t>
            </a:r>
            <a:endParaRPr kumimoji="1" lang="ja-JP" altLang="en-US"/>
          </a:p>
        </p:txBody>
      </p:sp>
      <p:sp>
        <p:nvSpPr>
          <p:cNvPr id="2" name="フッター プレースホルダー 1"/>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187202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B572905-D00A-E4B6-6ABB-A869A530848D}"/>
              </a:ext>
            </a:extLst>
          </p:cNvPr>
          <p:cNvPicPr>
            <a:picLocks noChangeAspect="1"/>
          </p:cNvPicPr>
          <p:nvPr/>
        </p:nvPicPr>
        <p:blipFill>
          <a:blip r:embed="rId3"/>
          <a:stretch>
            <a:fillRect/>
          </a:stretch>
        </p:blipFill>
        <p:spPr>
          <a:xfrm>
            <a:off x="2766472" y="2752350"/>
            <a:ext cx="3984312" cy="2347254"/>
          </a:xfrm>
          <a:prstGeom prst="rect">
            <a:avLst/>
          </a:prstGeom>
          <a:ln>
            <a:solidFill>
              <a:schemeClr val="bg1">
                <a:lumMod val="75000"/>
              </a:schemeClr>
            </a:solidFill>
          </a:ln>
        </p:spPr>
      </p:pic>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37</a:t>
            </a:fld>
            <a:endParaRPr lang="ja-JP" altLang="en-US"/>
          </a:p>
        </p:txBody>
      </p:sp>
      <p:sp>
        <p:nvSpPr>
          <p:cNvPr id="7" name="タイトル 6"/>
          <p:cNvSpPr>
            <a:spLocks noGrp="1"/>
          </p:cNvSpPr>
          <p:nvPr>
            <p:ph type="title"/>
          </p:nvPr>
        </p:nvSpPr>
        <p:spPr/>
        <p:txBody>
          <a:bodyPr/>
          <a:lstStyle/>
          <a:p>
            <a:r>
              <a:rPr lang="en-US" altLang="ja-JP" dirty="0"/>
              <a:t>No.26</a:t>
            </a:r>
            <a:br>
              <a:rPr lang="en-US" altLang="ja-JP" sz="1800" dirty="0"/>
            </a:br>
            <a:r>
              <a:rPr lang="ja-JP" altLang="en-US" sz="1800" dirty="0"/>
              <a:t>一般会計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430887"/>
          </a:xfrm>
          <a:prstGeom prst="rect">
            <a:avLst/>
          </a:prstGeom>
        </p:spPr>
        <p:txBody>
          <a:bodyPr wrap="square" lIns="0" tIns="0" rIns="0" bIns="0">
            <a:spAutoFit/>
          </a:bodyPr>
          <a:lstStyle/>
          <a:p>
            <a:pPr>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承認済の伝票を修正することができるか</a:t>
            </a:r>
            <a:r>
              <a:rPr kumimoji="0" lang="en-US" altLang="ja-JP" sz="1400" kern="0" dirty="0">
                <a:solidFill>
                  <a:sysClr val="windowText" lastClr="000000">
                    <a:lumMod val="75000"/>
                    <a:lumOff val="25000"/>
                  </a:sysClr>
                </a:solidFill>
                <a:latin typeface="メイリオ" pitchFamily="50" charset="-128"/>
                <a:ea typeface="メイリオ" pitchFamily="50" charset="-128"/>
              </a:rPr>
              <a:t>/</a:t>
            </a:r>
            <a:r>
              <a:rPr kumimoji="0" lang="ja-JP" altLang="en-US" sz="1400" kern="0" dirty="0">
                <a:solidFill>
                  <a:sysClr val="windowText" lastClr="000000">
                    <a:lumMod val="75000"/>
                    <a:lumOff val="25000"/>
                  </a:sysClr>
                </a:solidFill>
                <a:latin typeface="メイリオ" pitchFamily="50" charset="-128"/>
                <a:ea typeface="メイリオ" pitchFamily="50" charset="-128"/>
              </a:rPr>
              <a:t>修正権限を掛けられるか</a:t>
            </a:r>
          </a:p>
          <a:p>
            <a:pPr>
              <a:spcBef>
                <a:spcPct val="0"/>
              </a:spcBef>
              <a:defRPr/>
            </a:pPr>
            <a:endParaRPr kumimoji="0" lang="ja-JP" altLang="en-US" sz="1400" kern="0" dirty="0">
              <a:solidFill>
                <a:sysClr val="windowText" lastClr="000000">
                  <a:lumMod val="75000"/>
                  <a:lumOff val="25000"/>
                </a:sysClr>
              </a:solidFill>
              <a:latin typeface="メイリオ" pitchFamily="50" charset="-128"/>
              <a:ea typeface="メイリオ" pitchFamily="50" charset="-128"/>
            </a:endParaRPr>
          </a:p>
        </p:txBody>
      </p:sp>
      <p:sp>
        <p:nvSpPr>
          <p:cNvPr id="11" name="テキスト ボックス 10"/>
          <p:cNvSpPr txBox="1"/>
          <p:nvPr/>
        </p:nvSpPr>
        <p:spPr>
          <a:xfrm>
            <a:off x="251520" y="1890576"/>
            <a:ext cx="8892480" cy="861774"/>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p>
          <a:p>
            <a:pPr>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承認後の伝票について、修正可能とするか修正不可とするかご選択いただけます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業務権限マスタで更新権限が与えられているユーザは、振替伝票</a:t>
            </a:r>
            <a:r>
              <a:rPr kumimoji="0" lang="en-US" altLang="ja-JP" sz="1400" kern="0" dirty="0">
                <a:solidFill>
                  <a:sysClr val="windowText" lastClr="000000">
                    <a:lumMod val="75000"/>
                    <a:lumOff val="25000"/>
                  </a:sysClr>
                </a:solidFill>
                <a:latin typeface="メイリオ" pitchFamily="50" charset="-128"/>
                <a:ea typeface="メイリオ" pitchFamily="50" charset="-128"/>
              </a:rPr>
              <a:t>(</a:t>
            </a:r>
            <a:r>
              <a:rPr kumimoji="0" lang="ja-JP" altLang="en-US" sz="1400" kern="0" dirty="0">
                <a:solidFill>
                  <a:sysClr val="windowText" lastClr="000000">
                    <a:lumMod val="75000"/>
                    <a:lumOff val="25000"/>
                  </a:sysClr>
                </a:solidFill>
                <a:latin typeface="メイリオ" pitchFamily="50" charset="-128"/>
                <a:ea typeface="メイリオ" pitchFamily="50" charset="-128"/>
              </a:rPr>
              <a:t>仕訳入力</a:t>
            </a:r>
            <a:r>
              <a:rPr kumimoji="0" lang="en-US" altLang="ja-JP" sz="1400" kern="0" dirty="0">
                <a:solidFill>
                  <a:sysClr val="windowText" lastClr="000000">
                    <a:lumMod val="75000"/>
                    <a:lumOff val="25000"/>
                  </a:sysClr>
                </a:solidFill>
                <a:latin typeface="メイリオ" pitchFamily="50" charset="-128"/>
                <a:ea typeface="メイリオ" pitchFamily="50" charset="-128"/>
              </a:rPr>
              <a:t>)</a:t>
            </a:r>
            <a:r>
              <a:rPr kumimoji="0" lang="ja-JP" altLang="en-US" sz="1400" kern="0" dirty="0">
                <a:solidFill>
                  <a:sysClr val="windowText" lastClr="000000">
                    <a:lumMod val="75000"/>
                    <a:lumOff val="25000"/>
                  </a:sysClr>
                </a:solidFill>
                <a:latin typeface="メイリオ" pitchFamily="50" charset="-128"/>
                <a:ea typeface="メイリオ" pitchFamily="50" charset="-128"/>
              </a:rPr>
              <a:t>の修正・削除が可能です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その他の修正方法として、赤伝・黒伝票の作成をワンタッチで行えます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21" name="Rectangle 14"/>
          <p:cNvSpPr>
            <a:spLocks noChangeArrowheads="1"/>
          </p:cNvSpPr>
          <p:nvPr/>
        </p:nvSpPr>
        <p:spPr bwMode="auto">
          <a:xfrm>
            <a:off x="5523763" y="3411537"/>
            <a:ext cx="1240875" cy="143729"/>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5" name="角丸四角形 14"/>
          <p:cNvSpPr/>
          <p:nvPr/>
        </p:nvSpPr>
        <p:spPr>
          <a:xfrm>
            <a:off x="809582" y="2752350"/>
            <a:ext cx="1938108" cy="288032"/>
          </a:xfrm>
          <a:prstGeom prst="roundRect">
            <a:avLst/>
          </a:prstGeom>
          <a:solidFill>
            <a:srgbClr val="EE846D"/>
          </a:solidFill>
          <a:ln w="25400" cap="flat" cmpd="sng" algn="ctr">
            <a:solidFill>
              <a:srgbClr val="EE846D">
                <a:shade val="50000"/>
              </a:srgbClr>
            </a:solidFill>
            <a:prstDash val="solid"/>
          </a:ln>
          <a:effectLst/>
        </p:spPr>
        <p:txBody>
          <a:bodyPr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sysClr val="window" lastClr="FFFFFF"/>
                </a:solidFill>
                <a:effectLst/>
                <a:uLnTx/>
                <a:uFillTx/>
                <a:latin typeface="メイリオ" pitchFamily="50" charset="-128"/>
                <a:ea typeface="メイリオ" pitchFamily="50" charset="-128"/>
                <a:cs typeface="メイリオ" pitchFamily="50" charset="-128"/>
              </a:rPr>
              <a:t>会計業務権限マスタ</a:t>
            </a:r>
            <a:endParaRPr kumimoji="0" lang="ja-JP" altLang="ja-JP" sz="1200" b="1" i="0" u="none" strike="noStrike" kern="0" cap="none" spc="0" normalizeH="0" baseline="0" noProof="0" dirty="0">
              <a:ln>
                <a:noFill/>
              </a:ln>
              <a:solidFill>
                <a:sysClr val="window" lastClr="FFFFFF"/>
              </a:solidFill>
              <a:effectLst/>
              <a:uLnTx/>
              <a:uFillTx/>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214408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a:extLst>
              <a:ext uri="{FF2B5EF4-FFF2-40B4-BE49-F238E27FC236}">
                <a16:creationId xmlns:a16="http://schemas.microsoft.com/office/drawing/2014/main" id="{FDA2D2F9-F8E1-5BBA-61B9-CEFEBEE71535}"/>
              </a:ext>
            </a:extLst>
          </p:cNvPr>
          <p:cNvGrpSpPr/>
          <p:nvPr/>
        </p:nvGrpSpPr>
        <p:grpSpPr>
          <a:xfrm>
            <a:off x="642960" y="3022337"/>
            <a:ext cx="3581693" cy="1764070"/>
            <a:chOff x="642960" y="3022337"/>
            <a:chExt cx="3581693" cy="1764070"/>
          </a:xfrm>
        </p:grpSpPr>
        <p:pic>
          <p:nvPicPr>
            <p:cNvPr id="14" name="Picture 2"/>
            <p:cNvPicPr>
              <a:picLocks noChangeAspect="1" noChangeArrowheads="1"/>
            </p:cNvPicPr>
            <p:nvPr/>
          </p:nvPicPr>
          <p:blipFill rotWithShape="1">
            <a:blip r:embed="rId3" cstate="print"/>
            <a:srcRect t="1" b="36755"/>
            <a:stretch/>
          </p:blipFill>
          <p:spPr bwMode="auto">
            <a:xfrm>
              <a:off x="642960" y="3022337"/>
              <a:ext cx="3581693" cy="1764070"/>
            </a:xfrm>
            <a:prstGeom prst="rect">
              <a:avLst/>
            </a:prstGeom>
            <a:noFill/>
            <a:ln w="9525">
              <a:solidFill>
                <a:schemeClr val="bg1">
                  <a:lumMod val="75000"/>
                </a:schemeClr>
              </a:solidFill>
              <a:miter lim="800000"/>
              <a:headEnd/>
              <a:tailEnd/>
            </a:ln>
          </p:spPr>
        </p:pic>
        <p:pic>
          <p:nvPicPr>
            <p:cNvPr id="21" name="図 20">
              <a:extLst>
                <a:ext uri="{FF2B5EF4-FFF2-40B4-BE49-F238E27FC236}">
                  <a16:creationId xmlns:a16="http://schemas.microsoft.com/office/drawing/2014/main" id="{22298120-70C3-63BD-F0FF-0B0D4E56EA60}"/>
                </a:ext>
              </a:extLst>
            </p:cNvPr>
            <p:cNvPicPr>
              <a:picLocks noChangeAspect="1"/>
            </p:cNvPicPr>
            <p:nvPr/>
          </p:nvPicPr>
          <p:blipFill>
            <a:blip r:embed="rId4"/>
            <a:stretch>
              <a:fillRect/>
            </a:stretch>
          </p:blipFill>
          <p:spPr>
            <a:xfrm>
              <a:off x="809582" y="3055344"/>
              <a:ext cx="1224000" cy="57602"/>
            </a:xfrm>
            <a:prstGeom prst="rect">
              <a:avLst/>
            </a:prstGeom>
          </p:spPr>
        </p:pic>
      </p:grpSp>
      <p:grpSp>
        <p:nvGrpSpPr>
          <p:cNvPr id="18" name="グループ化 17">
            <a:extLst>
              <a:ext uri="{FF2B5EF4-FFF2-40B4-BE49-F238E27FC236}">
                <a16:creationId xmlns:a16="http://schemas.microsoft.com/office/drawing/2014/main" id="{CBCD6E17-4A48-0595-35BD-98BA43BAECB7}"/>
              </a:ext>
            </a:extLst>
          </p:cNvPr>
          <p:cNvGrpSpPr/>
          <p:nvPr/>
        </p:nvGrpSpPr>
        <p:grpSpPr>
          <a:xfrm>
            <a:off x="4715227" y="3027126"/>
            <a:ext cx="3771264" cy="1787153"/>
            <a:chOff x="4715227" y="3027126"/>
            <a:chExt cx="3771264" cy="1787153"/>
          </a:xfrm>
        </p:grpSpPr>
        <p:pic>
          <p:nvPicPr>
            <p:cNvPr id="13" name="Picture 3"/>
            <p:cNvPicPr>
              <a:picLocks noChangeAspect="1" noChangeArrowheads="1"/>
            </p:cNvPicPr>
            <p:nvPr/>
          </p:nvPicPr>
          <p:blipFill rotWithShape="1">
            <a:blip r:embed="rId5" cstate="print"/>
            <a:srcRect b="39100"/>
            <a:stretch/>
          </p:blipFill>
          <p:spPr bwMode="auto">
            <a:xfrm>
              <a:off x="4715227" y="3027126"/>
              <a:ext cx="3771264" cy="1787153"/>
            </a:xfrm>
            <a:prstGeom prst="rect">
              <a:avLst/>
            </a:prstGeom>
            <a:noFill/>
            <a:ln w="9525">
              <a:solidFill>
                <a:schemeClr val="bg1">
                  <a:lumMod val="75000"/>
                </a:schemeClr>
              </a:solidFill>
              <a:miter lim="800000"/>
              <a:headEnd/>
              <a:tailEnd/>
            </a:ln>
          </p:spPr>
        </p:pic>
        <p:pic>
          <p:nvPicPr>
            <p:cNvPr id="5" name="図 4">
              <a:extLst>
                <a:ext uri="{FF2B5EF4-FFF2-40B4-BE49-F238E27FC236}">
                  <a16:creationId xmlns:a16="http://schemas.microsoft.com/office/drawing/2014/main" id="{972A9AC9-DE47-759E-586C-9131586921C9}"/>
                </a:ext>
              </a:extLst>
            </p:cNvPr>
            <p:cNvPicPr>
              <a:picLocks noChangeAspect="1"/>
            </p:cNvPicPr>
            <p:nvPr/>
          </p:nvPicPr>
          <p:blipFill>
            <a:blip r:embed="rId4"/>
            <a:stretch>
              <a:fillRect/>
            </a:stretch>
          </p:blipFill>
          <p:spPr>
            <a:xfrm>
              <a:off x="4887584" y="3045338"/>
              <a:ext cx="1332000" cy="62684"/>
            </a:xfrm>
            <a:prstGeom prst="rect">
              <a:avLst/>
            </a:prstGeom>
          </p:spPr>
        </p:pic>
      </p:grpSp>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38</a:t>
            </a:fld>
            <a:endParaRPr lang="ja-JP" altLang="en-US"/>
          </a:p>
        </p:txBody>
      </p:sp>
      <p:sp>
        <p:nvSpPr>
          <p:cNvPr id="7" name="タイトル 6"/>
          <p:cNvSpPr>
            <a:spLocks noGrp="1"/>
          </p:cNvSpPr>
          <p:nvPr>
            <p:ph type="title"/>
          </p:nvPr>
        </p:nvSpPr>
        <p:spPr/>
        <p:txBody>
          <a:bodyPr/>
          <a:lstStyle/>
          <a:p>
            <a:r>
              <a:rPr lang="en-US" altLang="ja-JP" dirty="0"/>
              <a:t>No.27</a:t>
            </a:r>
            <a:br>
              <a:rPr lang="en-US" altLang="ja-JP" sz="1800" dirty="0"/>
            </a:br>
            <a:r>
              <a:rPr lang="ja-JP" altLang="en-US" sz="1800" dirty="0"/>
              <a:t>一般会計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75606"/>
            <a:ext cx="8892480" cy="215444"/>
          </a:xfrm>
          <a:prstGeom prst="rect">
            <a:avLst/>
          </a:prstGeom>
        </p:spPr>
        <p:txBody>
          <a:bodyPr wrap="square" lIns="0" tIns="0" rIns="0" bIns="0">
            <a:spAutoFit/>
          </a:bodyPr>
          <a:lstStyle/>
          <a:p>
            <a:pPr>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外部取込した会計データに対して承認処理が行える、逆に承認済の状態で会計データを外部取込できる</a:t>
            </a:r>
          </a:p>
        </p:txBody>
      </p:sp>
      <p:sp>
        <p:nvSpPr>
          <p:cNvPr id="11" name="テキスト ボックス 10"/>
          <p:cNvSpPr txBox="1"/>
          <p:nvPr/>
        </p:nvSpPr>
        <p:spPr>
          <a:xfrm>
            <a:off x="251520" y="1890576"/>
            <a:ext cx="8892480" cy="861774"/>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外部取込した会計データにも承認処理が行えます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承認済データとして外部取込することも可能です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システム区分の</a:t>
            </a:r>
            <a:r>
              <a:rPr kumimoji="0" lang="en-US" altLang="ja-JP" sz="1400" kern="0" dirty="0">
                <a:solidFill>
                  <a:sysClr val="windowText" lastClr="000000">
                    <a:lumMod val="75000"/>
                    <a:lumOff val="25000"/>
                  </a:sysClr>
                </a:solidFill>
                <a:latin typeface="メイリオ" pitchFamily="50" charset="-128"/>
                <a:ea typeface="メイリオ" pitchFamily="50" charset="-128"/>
              </a:rPr>
              <a:t>[</a:t>
            </a:r>
            <a:r>
              <a:rPr kumimoji="0" lang="ja-JP" altLang="en-US" sz="1400" kern="0" dirty="0">
                <a:solidFill>
                  <a:sysClr val="windowText" lastClr="000000">
                    <a:lumMod val="75000"/>
                    <a:lumOff val="25000"/>
                  </a:sysClr>
                </a:solidFill>
                <a:latin typeface="メイリオ" pitchFamily="50" charset="-128"/>
                <a:ea typeface="メイリオ" pitchFamily="50" charset="-128"/>
              </a:rPr>
              <a:t>伝票提出・承認区分</a:t>
            </a:r>
            <a:r>
              <a:rPr kumimoji="0" lang="en-US" altLang="ja-JP" sz="1400" kern="0" dirty="0">
                <a:solidFill>
                  <a:sysClr val="windowText" lastClr="000000">
                    <a:lumMod val="75000"/>
                    <a:lumOff val="25000"/>
                  </a:sysClr>
                </a:solidFill>
                <a:latin typeface="メイリオ" pitchFamily="50" charset="-128"/>
                <a:ea typeface="メイリオ" pitchFamily="50" charset="-128"/>
              </a:rPr>
              <a:t>]</a:t>
            </a:r>
            <a:r>
              <a:rPr kumimoji="0" lang="ja-JP" altLang="en-US" sz="1400" kern="0" dirty="0">
                <a:solidFill>
                  <a:sysClr val="windowText" lastClr="000000">
                    <a:lumMod val="75000"/>
                    <a:lumOff val="25000"/>
                  </a:sysClr>
                </a:solidFill>
                <a:latin typeface="メイリオ" pitchFamily="50" charset="-128"/>
                <a:ea typeface="メイリオ" pitchFamily="50" charset="-128"/>
              </a:rPr>
              <a:t>にて、ワークフロー機能の使用を選択します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5" name="テキスト ボックス 14"/>
          <p:cNvSpPr txBox="1"/>
          <p:nvPr/>
        </p:nvSpPr>
        <p:spPr>
          <a:xfrm>
            <a:off x="1366675" y="2822658"/>
            <a:ext cx="2520000" cy="253916"/>
          </a:xfrm>
          <a:prstGeom prst="rect">
            <a:avLst/>
          </a:prstGeom>
          <a:noFill/>
        </p:spPr>
        <p:txBody>
          <a:bodyPr wrap="square" rtlCol="0">
            <a:spAutoFit/>
          </a:bodyPr>
          <a:lstStyle/>
          <a:p>
            <a:pPr lvl="0">
              <a:defRPr/>
            </a:pP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r>
              <a:rPr kumimoji="0" lang="ja-JP" altLang="en-US" sz="1050" kern="0" noProof="0" dirty="0">
                <a:solidFill>
                  <a:sysClr val="windowText" lastClr="000000"/>
                </a:solidFill>
              </a:rPr>
              <a:t>システム区分</a:t>
            </a:r>
            <a:r>
              <a:rPr kumimoji="0"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rPr>
              <a:t>画面</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endParaRPr>
          </a:p>
        </p:txBody>
      </p:sp>
      <p:sp>
        <p:nvSpPr>
          <p:cNvPr id="16" name="テキスト ボックス 15"/>
          <p:cNvSpPr txBox="1"/>
          <p:nvPr/>
        </p:nvSpPr>
        <p:spPr>
          <a:xfrm>
            <a:off x="5707632" y="2841314"/>
            <a:ext cx="2520000" cy="25391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rPr>
              <a:t>ワークフロー承認画面</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endParaRPr>
          </a:p>
        </p:txBody>
      </p:sp>
      <p:sp>
        <p:nvSpPr>
          <p:cNvPr id="17" name="Rectangle 14"/>
          <p:cNvSpPr>
            <a:spLocks noChangeArrowheads="1"/>
          </p:cNvSpPr>
          <p:nvPr/>
        </p:nvSpPr>
        <p:spPr bwMode="auto">
          <a:xfrm>
            <a:off x="642960" y="3201214"/>
            <a:ext cx="1748765" cy="550978"/>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pic>
        <p:nvPicPr>
          <p:cNvPr id="3" name="図 2"/>
          <p:cNvPicPr>
            <a:picLocks noChangeAspect="1"/>
          </p:cNvPicPr>
          <p:nvPr/>
        </p:nvPicPr>
        <p:blipFill rotWithShape="1">
          <a:blip r:embed="rId6"/>
          <a:srcRect l="29651" t="19074" r="53610" b="67222"/>
          <a:stretch/>
        </p:blipFill>
        <p:spPr>
          <a:xfrm>
            <a:off x="2586820" y="3823900"/>
            <a:ext cx="1810190" cy="833599"/>
          </a:xfrm>
          <a:prstGeom prst="rect">
            <a:avLst/>
          </a:prstGeom>
          <a:ln w="9525">
            <a:solidFill>
              <a:srgbClr val="C00000"/>
            </a:solidFill>
          </a:ln>
        </p:spPr>
      </p:pic>
      <p:pic>
        <p:nvPicPr>
          <p:cNvPr id="6" name="図 5"/>
          <p:cNvPicPr>
            <a:picLocks noChangeAspect="1"/>
          </p:cNvPicPr>
          <p:nvPr/>
        </p:nvPicPr>
        <p:blipFill>
          <a:blip r:embed="rId7"/>
          <a:stretch>
            <a:fillRect/>
          </a:stretch>
        </p:blipFill>
        <p:spPr>
          <a:xfrm>
            <a:off x="5257895" y="4268069"/>
            <a:ext cx="3419475" cy="228600"/>
          </a:xfrm>
          <a:prstGeom prst="rect">
            <a:avLst/>
          </a:prstGeom>
          <a:ln w="12700" cap="sq">
            <a:solidFill>
              <a:srgbClr val="C00000"/>
            </a:solidFill>
            <a:prstDash val="solid"/>
            <a:miter lim="800000"/>
          </a:ln>
          <a:effectLst>
            <a:outerShdw blurRad="50800" dist="38100" dir="2700000" algn="tl" rotWithShape="0">
              <a:srgbClr val="000000">
                <a:alpha val="43000"/>
              </a:srgbClr>
            </a:outerShdw>
          </a:effectLst>
        </p:spPr>
      </p:pic>
      <p:cxnSp>
        <p:nvCxnSpPr>
          <p:cNvPr id="31" name="直線矢印コネクタ 30"/>
          <p:cNvCxnSpPr/>
          <p:nvPr/>
        </p:nvCxnSpPr>
        <p:spPr>
          <a:xfrm>
            <a:off x="1806699" y="3637207"/>
            <a:ext cx="780121" cy="43949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14"/>
          <p:cNvSpPr>
            <a:spLocks noChangeArrowheads="1"/>
          </p:cNvSpPr>
          <p:nvPr/>
        </p:nvSpPr>
        <p:spPr bwMode="auto">
          <a:xfrm>
            <a:off x="4715227" y="3645213"/>
            <a:ext cx="1075973" cy="106979"/>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cxnSp>
        <p:nvCxnSpPr>
          <p:cNvPr id="34" name="直線矢印コネクタ 33"/>
          <p:cNvCxnSpPr/>
          <p:nvPr/>
        </p:nvCxnSpPr>
        <p:spPr>
          <a:xfrm>
            <a:off x="4887584" y="3764984"/>
            <a:ext cx="365629" cy="50308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530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3"/>
          <a:stretch>
            <a:fillRect/>
          </a:stretch>
        </p:blipFill>
        <p:spPr>
          <a:xfrm>
            <a:off x="360000" y="2664000"/>
            <a:ext cx="3586698" cy="2124000"/>
          </a:xfrm>
          <a:prstGeom prst="rect">
            <a:avLst/>
          </a:prstGeom>
          <a:ln>
            <a:solidFill>
              <a:schemeClr val="bg1">
                <a:lumMod val="75000"/>
              </a:schemeClr>
            </a:solidFill>
          </a:ln>
        </p:spPr>
      </p:pic>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39</a:t>
            </a:fld>
            <a:endParaRPr lang="ja-JP" altLang="en-US"/>
          </a:p>
        </p:txBody>
      </p:sp>
      <p:sp>
        <p:nvSpPr>
          <p:cNvPr id="7" name="タイトル 6"/>
          <p:cNvSpPr>
            <a:spLocks noGrp="1"/>
          </p:cNvSpPr>
          <p:nvPr>
            <p:ph type="title"/>
          </p:nvPr>
        </p:nvSpPr>
        <p:spPr/>
        <p:txBody>
          <a:bodyPr/>
          <a:lstStyle/>
          <a:p>
            <a:r>
              <a:rPr lang="en-US" altLang="ja-JP" dirty="0"/>
              <a:t>No.28</a:t>
            </a:r>
            <a:br>
              <a:rPr lang="en-US" altLang="ja-JP" sz="1800" dirty="0"/>
            </a:br>
            <a:r>
              <a:rPr lang="ja-JP" altLang="en-US" sz="1800" dirty="0"/>
              <a:t>一般会計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伝票ごとに承認者の切替ができる</a:t>
            </a: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伝票グループ毎に承認者の設定が可能です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4" name="Picture 4"/>
          <p:cNvPicPr>
            <a:picLocks noChangeAspect="1" noChangeArrowheads="1"/>
          </p:cNvPicPr>
          <p:nvPr/>
        </p:nvPicPr>
        <p:blipFill>
          <a:blip r:embed="rId4" cstate="print"/>
          <a:srcRect/>
          <a:stretch>
            <a:fillRect/>
          </a:stretch>
        </p:blipFill>
        <p:spPr bwMode="auto">
          <a:xfrm>
            <a:off x="4680000" y="1980000"/>
            <a:ext cx="3951630" cy="2880000"/>
          </a:xfrm>
          <a:prstGeom prst="rect">
            <a:avLst/>
          </a:prstGeom>
          <a:noFill/>
          <a:ln w="9525">
            <a:solidFill>
              <a:schemeClr val="bg1">
                <a:lumMod val="75000"/>
              </a:schemeClr>
            </a:solidFill>
            <a:miter lim="800000"/>
            <a:headEnd/>
            <a:tailEnd/>
          </a:ln>
        </p:spPr>
      </p:pic>
      <p:sp>
        <p:nvSpPr>
          <p:cNvPr id="15" name="テキスト ボックス 14"/>
          <p:cNvSpPr txBox="1"/>
          <p:nvPr/>
        </p:nvSpPr>
        <p:spPr>
          <a:xfrm>
            <a:off x="4948064" y="1792779"/>
            <a:ext cx="342000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a:ln>
                  <a:noFill/>
                </a:ln>
                <a:solidFill>
                  <a:sysClr val="windowText" lastClr="000000"/>
                </a:solidFill>
                <a:effectLst/>
                <a:uLnTx/>
                <a:uFillTx/>
                <a:latin typeface="メイリオ"/>
                <a:ea typeface="メイリオ"/>
                <a:cs typeface="+mn-cs"/>
              </a:rPr>
              <a:t>ワークフロー承認ルート設定画面</a:t>
            </a: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6" name="テキスト ボックス 15"/>
          <p:cNvSpPr txBox="1"/>
          <p:nvPr/>
        </p:nvSpPr>
        <p:spPr>
          <a:xfrm>
            <a:off x="1233419" y="2469035"/>
            <a:ext cx="180000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a:ln>
                  <a:noFill/>
                </a:ln>
                <a:solidFill>
                  <a:sysClr val="windowText" lastClr="000000"/>
                </a:solidFill>
                <a:effectLst/>
                <a:uLnTx/>
                <a:uFillTx/>
                <a:latin typeface="メイリオ"/>
                <a:ea typeface="メイリオ"/>
                <a:cs typeface="+mn-cs"/>
              </a:rPr>
              <a:t>仕訳入力画面</a:t>
            </a: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7" name="Rectangle 14"/>
          <p:cNvSpPr>
            <a:spLocks noChangeArrowheads="1"/>
          </p:cNvSpPr>
          <p:nvPr/>
        </p:nvSpPr>
        <p:spPr bwMode="auto">
          <a:xfrm>
            <a:off x="3530600" y="3348000"/>
            <a:ext cx="537400" cy="216000"/>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cxnSp>
        <p:nvCxnSpPr>
          <p:cNvPr id="18" name="直線矢印コネクタ 17"/>
          <p:cNvCxnSpPr/>
          <p:nvPr/>
        </p:nvCxnSpPr>
        <p:spPr>
          <a:xfrm>
            <a:off x="4068000" y="3456000"/>
            <a:ext cx="612000" cy="0"/>
          </a:xfrm>
          <a:prstGeom prst="straightConnector1">
            <a:avLst/>
          </a:prstGeom>
          <a:noFill/>
          <a:ln w="38100" cap="flat" cmpd="sng" algn="ctr">
            <a:solidFill>
              <a:srgbClr val="C00000"/>
            </a:solidFill>
            <a:prstDash val="solid"/>
            <a:tailEnd type="triangle" w="med" len="med"/>
          </a:ln>
          <a:effectLst/>
        </p:spPr>
      </p:cxnSp>
      <p:sp>
        <p:nvSpPr>
          <p:cNvPr id="19" name="Rectangle 14"/>
          <p:cNvSpPr>
            <a:spLocks noChangeArrowheads="1"/>
          </p:cNvSpPr>
          <p:nvPr/>
        </p:nvSpPr>
        <p:spPr bwMode="auto">
          <a:xfrm>
            <a:off x="4680000" y="2232000"/>
            <a:ext cx="2952000" cy="216000"/>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Tree>
    <p:extLst>
      <p:ext uri="{BB962C8B-B14F-4D97-AF65-F5344CB8AC3E}">
        <p14:creationId xmlns:p14="http://schemas.microsoft.com/office/powerpoint/2010/main" val="631616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78AE49ED-73EF-499C-8307-28EB0E7CF529}" type="slidenum">
              <a:rPr lang="ja-JP" altLang="en-US" smtClean="0"/>
              <a:pPr/>
              <a:t>4</a:t>
            </a:fld>
            <a:endParaRPr lang="ja-JP" altLang="en-US"/>
          </a:p>
        </p:txBody>
      </p:sp>
      <p:sp>
        <p:nvSpPr>
          <p:cNvPr id="5" name="タイトル 4"/>
          <p:cNvSpPr>
            <a:spLocks noGrp="1"/>
          </p:cNvSpPr>
          <p:nvPr>
            <p:ph type="title"/>
          </p:nvPr>
        </p:nvSpPr>
        <p:spPr/>
        <p:txBody>
          <a:bodyPr/>
          <a:lstStyle/>
          <a:p>
            <a:r>
              <a:rPr kumimoji="1" lang="en-US" altLang="ja-JP" sz="3200" b="0">
                <a:solidFill>
                  <a:schemeClr val="accent1"/>
                </a:solidFill>
              </a:rPr>
              <a:t>00</a:t>
            </a:r>
            <a:br>
              <a:rPr kumimoji="1" lang="en-US" altLang="ja-JP"/>
            </a:br>
            <a:r>
              <a:rPr lang="ja-JP" altLang="en-US"/>
              <a:t>システム機能要件一覧</a:t>
            </a:r>
            <a:endParaRPr kumimoji="1" lang="ja-JP" altLang="en-US"/>
          </a:p>
        </p:txBody>
      </p:sp>
      <p:sp>
        <p:nvSpPr>
          <p:cNvPr id="2" name="フッター プレースホルダー 1"/>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706330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40</a:t>
            </a:fld>
            <a:endParaRPr lang="ja-JP" altLang="en-US"/>
          </a:p>
        </p:txBody>
      </p:sp>
      <p:sp>
        <p:nvSpPr>
          <p:cNvPr id="7" name="タイトル 6"/>
          <p:cNvSpPr>
            <a:spLocks noGrp="1"/>
          </p:cNvSpPr>
          <p:nvPr>
            <p:ph type="title"/>
          </p:nvPr>
        </p:nvSpPr>
        <p:spPr/>
        <p:txBody>
          <a:bodyPr/>
          <a:lstStyle/>
          <a:p>
            <a:r>
              <a:rPr lang="en-US" altLang="ja-JP" dirty="0"/>
              <a:t>No.29</a:t>
            </a:r>
            <a:br>
              <a:rPr lang="en-US" altLang="ja-JP" sz="1800" dirty="0"/>
            </a:br>
            <a:r>
              <a:rPr lang="ja-JP" altLang="en-US" sz="1800" dirty="0"/>
              <a:t>一般会計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入力効率化機能（参照起票、行複写、コード参照、自動採番、マウスレス操作、貸借入替等）がある</a:t>
            </a:r>
          </a:p>
        </p:txBody>
      </p:sp>
      <p:sp>
        <p:nvSpPr>
          <p:cNvPr id="11" name="テキスト ボックス 10"/>
          <p:cNvSpPr txBox="1"/>
          <p:nvPr/>
        </p:nvSpPr>
        <p:spPr>
          <a:xfrm>
            <a:off x="251520" y="1879408"/>
            <a:ext cx="8892480" cy="861774"/>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仕訳入力画面では、過去伝票複写機能、伝票明細行複写機能、伝票明細行挿入機能、伝票明細行削除機能、</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マスタ参照機能、伝票番号自動採番機能、一覧入力、簡易入力等マウスレス入力操作等、多数の入力の</a:t>
            </a:r>
            <a:br>
              <a:rPr kumimoji="0" lang="en-US" altLang="ja-JP" sz="1400" kern="0" dirty="0">
                <a:solidFill>
                  <a:sysClr val="windowText" lastClr="000000">
                    <a:lumMod val="75000"/>
                    <a:lumOff val="25000"/>
                  </a:sysClr>
                </a:solidFill>
                <a:latin typeface="メイリオ" pitchFamily="50" charset="-128"/>
                <a:ea typeface="メイリオ" pitchFamily="50" charset="-128"/>
              </a:rPr>
            </a:br>
            <a:r>
              <a:rPr kumimoji="0" lang="ja-JP" altLang="en-US" sz="1400" kern="0" dirty="0">
                <a:solidFill>
                  <a:sysClr val="windowText" lastClr="000000">
                    <a:lumMod val="75000"/>
                    <a:lumOff val="25000"/>
                  </a:sysClr>
                </a:solidFill>
                <a:latin typeface="メイリオ" pitchFamily="50" charset="-128"/>
                <a:ea typeface="メイリオ" pitchFamily="50" charset="-128"/>
              </a:rPr>
              <a:t>効率化をサポートする機能を標準提供しています。過去伝票複写では提要置換や貸借反転にて簡略化できます。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4" name="テキスト ボックス 13"/>
          <p:cNvSpPr txBox="1"/>
          <p:nvPr/>
        </p:nvSpPr>
        <p:spPr>
          <a:xfrm>
            <a:off x="2897365" y="2833173"/>
            <a:ext cx="180000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a:ln>
                  <a:noFill/>
                </a:ln>
                <a:solidFill>
                  <a:sysClr val="windowText" lastClr="000000"/>
                </a:solidFill>
                <a:effectLst/>
                <a:uLnTx/>
                <a:uFillTx/>
                <a:latin typeface="メイリオ"/>
                <a:ea typeface="メイリオ"/>
                <a:cs typeface="+mn-cs"/>
              </a:rPr>
              <a:t>仕訳入力画面</a:t>
            </a: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a:ln>
                <a:noFill/>
              </a:ln>
              <a:solidFill>
                <a:sysClr val="windowText" lastClr="000000"/>
              </a:solidFill>
              <a:effectLst/>
              <a:uLnTx/>
              <a:uFillTx/>
              <a:latin typeface="メイリオ"/>
              <a:ea typeface="メイリオ"/>
              <a:cs typeface="+mn-cs"/>
            </a:endParaRPr>
          </a:p>
        </p:txBody>
      </p:sp>
      <p:grpSp>
        <p:nvGrpSpPr>
          <p:cNvPr id="6" name="グループ化 5">
            <a:extLst>
              <a:ext uri="{FF2B5EF4-FFF2-40B4-BE49-F238E27FC236}">
                <a16:creationId xmlns:a16="http://schemas.microsoft.com/office/drawing/2014/main" id="{EFAC85EB-7FE4-8895-77E0-6F1573121838}"/>
              </a:ext>
            </a:extLst>
          </p:cNvPr>
          <p:cNvGrpSpPr/>
          <p:nvPr/>
        </p:nvGrpSpPr>
        <p:grpSpPr>
          <a:xfrm>
            <a:off x="751450" y="3025365"/>
            <a:ext cx="5996875" cy="1800000"/>
            <a:chOff x="1361050" y="3060000"/>
            <a:chExt cx="5996875" cy="1800000"/>
          </a:xfrm>
        </p:grpSpPr>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61050" y="3060000"/>
              <a:ext cx="5996875" cy="1800000"/>
            </a:xfrm>
            <a:prstGeom prst="rect">
              <a:avLst/>
            </a:prstGeom>
            <a:ln>
              <a:solidFill>
                <a:schemeClr val="bg1">
                  <a:lumMod val="75000"/>
                </a:schemeClr>
              </a:solidFill>
            </a:ln>
          </p:spPr>
        </p:pic>
        <p:pic>
          <p:nvPicPr>
            <p:cNvPr id="5" name="図 4">
              <a:extLst>
                <a:ext uri="{FF2B5EF4-FFF2-40B4-BE49-F238E27FC236}">
                  <a16:creationId xmlns:a16="http://schemas.microsoft.com/office/drawing/2014/main" id="{E03323A3-C080-85FA-AE65-CC8414D1587E}"/>
                </a:ext>
              </a:extLst>
            </p:cNvPr>
            <p:cNvPicPr preferRelativeResize="0">
              <a:picLocks/>
            </p:cNvPicPr>
            <p:nvPr/>
          </p:nvPicPr>
          <p:blipFill>
            <a:blip r:embed="rId4"/>
            <a:stretch>
              <a:fillRect/>
            </a:stretch>
          </p:blipFill>
          <p:spPr>
            <a:xfrm>
              <a:off x="1637807" y="3060000"/>
              <a:ext cx="1440000" cy="108000"/>
            </a:xfrm>
            <a:prstGeom prst="rect">
              <a:avLst/>
            </a:prstGeom>
          </p:spPr>
        </p:pic>
      </p:grpSp>
      <p:pic>
        <p:nvPicPr>
          <p:cNvPr id="16" name="図 15">
            <a:extLst>
              <a:ext uri="{FF2B5EF4-FFF2-40B4-BE49-F238E27FC236}">
                <a16:creationId xmlns:a16="http://schemas.microsoft.com/office/drawing/2014/main" id="{74184A15-9F09-55B8-1D9E-85F8A1306636}"/>
              </a:ext>
            </a:extLst>
          </p:cNvPr>
          <p:cNvPicPr>
            <a:picLocks noChangeAspect="1"/>
          </p:cNvPicPr>
          <p:nvPr/>
        </p:nvPicPr>
        <p:blipFill>
          <a:blip r:embed="rId5"/>
          <a:stretch>
            <a:fillRect/>
          </a:stretch>
        </p:blipFill>
        <p:spPr>
          <a:xfrm>
            <a:off x="6060291" y="3741282"/>
            <a:ext cx="2831709" cy="1097383"/>
          </a:xfrm>
          <a:prstGeom prst="rect">
            <a:avLst/>
          </a:prstGeom>
        </p:spPr>
      </p:pic>
      <p:sp>
        <p:nvSpPr>
          <p:cNvPr id="17" name="Rectangle 14">
            <a:extLst>
              <a:ext uri="{FF2B5EF4-FFF2-40B4-BE49-F238E27FC236}">
                <a16:creationId xmlns:a16="http://schemas.microsoft.com/office/drawing/2014/main" id="{EC441F78-BE1A-416A-288A-B29DC8F4253F}"/>
              </a:ext>
            </a:extLst>
          </p:cNvPr>
          <p:cNvSpPr>
            <a:spLocks noChangeArrowheads="1"/>
          </p:cNvSpPr>
          <p:nvPr/>
        </p:nvSpPr>
        <p:spPr bwMode="auto">
          <a:xfrm>
            <a:off x="6069636" y="3288322"/>
            <a:ext cx="732946" cy="107355"/>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cxnSp>
        <p:nvCxnSpPr>
          <p:cNvPr id="18" name="直線矢印コネクタ 17">
            <a:extLst>
              <a:ext uri="{FF2B5EF4-FFF2-40B4-BE49-F238E27FC236}">
                <a16:creationId xmlns:a16="http://schemas.microsoft.com/office/drawing/2014/main" id="{91B34F8F-5F7B-BEAE-AA64-057C8A3384C2}"/>
              </a:ext>
            </a:extLst>
          </p:cNvPr>
          <p:cNvCxnSpPr>
            <a:cxnSpLocks/>
          </p:cNvCxnSpPr>
          <p:nvPr/>
        </p:nvCxnSpPr>
        <p:spPr>
          <a:xfrm>
            <a:off x="6623818" y="3390170"/>
            <a:ext cx="0" cy="364412"/>
          </a:xfrm>
          <a:prstGeom prst="straightConnector1">
            <a:avLst/>
          </a:prstGeom>
          <a:noFill/>
          <a:ln w="38100" cap="flat" cmpd="sng" algn="ctr">
            <a:solidFill>
              <a:srgbClr val="C00000"/>
            </a:solidFill>
            <a:prstDash val="solid"/>
            <a:tailEnd type="triangle" w="med" len="med"/>
          </a:ln>
          <a:effectLst/>
        </p:spPr>
      </p:cxnSp>
    </p:spTree>
    <p:extLst>
      <p:ext uri="{BB962C8B-B14F-4D97-AF65-F5344CB8AC3E}">
        <p14:creationId xmlns:p14="http://schemas.microsoft.com/office/powerpoint/2010/main" val="21778914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41</a:t>
            </a:fld>
            <a:endParaRPr lang="ja-JP" altLang="en-US"/>
          </a:p>
        </p:txBody>
      </p:sp>
      <p:sp>
        <p:nvSpPr>
          <p:cNvPr id="7" name="タイトル 6"/>
          <p:cNvSpPr>
            <a:spLocks noGrp="1"/>
          </p:cNvSpPr>
          <p:nvPr>
            <p:ph type="title"/>
          </p:nvPr>
        </p:nvSpPr>
        <p:spPr/>
        <p:txBody>
          <a:bodyPr/>
          <a:lstStyle/>
          <a:p>
            <a:r>
              <a:rPr lang="en-US" altLang="ja-JP" dirty="0"/>
              <a:t>No.30</a:t>
            </a:r>
            <a:br>
              <a:rPr lang="en-US" altLang="ja-JP" sz="1800" dirty="0"/>
            </a:br>
            <a:r>
              <a:rPr lang="ja-JP" altLang="en-US" sz="1800" dirty="0"/>
              <a:t>一般会計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305702"/>
            <a:ext cx="8892480" cy="215444"/>
          </a:xfrm>
          <a:prstGeom prst="rect">
            <a:avLst/>
          </a:prstGeom>
        </p:spPr>
        <p:txBody>
          <a:bodyPr wrap="square" lIns="0" tIns="0" rIns="0" bIns="0">
            <a:spAutoFit/>
          </a:bodyPr>
          <a:lstStyle/>
          <a:p>
            <a:pPr>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仕訳、マスタについてデータ取込ができる</a:t>
            </a: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仕訳は外部データ取込、マスタはマスタデータ取込機能で対応可能です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マスタデータ取込用データ作成にて修正するための</a:t>
            </a:r>
            <a:r>
              <a:rPr kumimoji="0" lang="en-US" altLang="ja-JP" sz="1400" kern="0" dirty="0">
                <a:solidFill>
                  <a:sysClr val="windowText" lastClr="000000">
                    <a:lumMod val="75000"/>
                    <a:lumOff val="25000"/>
                  </a:sysClr>
                </a:solidFill>
                <a:latin typeface="メイリオ" pitchFamily="50" charset="-128"/>
                <a:ea typeface="メイリオ" pitchFamily="50" charset="-128"/>
              </a:rPr>
              <a:t>Excel </a:t>
            </a:r>
            <a:r>
              <a:rPr kumimoji="0" lang="ja-JP" altLang="en-US" sz="1400" kern="0" dirty="0">
                <a:solidFill>
                  <a:sysClr val="windowText" lastClr="000000">
                    <a:lumMod val="75000"/>
                    <a:lumOff val="25000"/>
                  </a:sysClr>
                </a:solidFill>
                <a:latin typeface="メイリオ" pitchFamily="50" charset="-128"/>
                <a:ea typeface="メイリオ" pitchFamily="50" charset="-128"/>
              </a:rPr>
              <a:t>ファイルを作成し、取り込むことも可能です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3" name="図 12"/>
          <p:cNvPicPr>
            <a:picLocks noChangeAspect="1"/>
          </p:cNvPicPr>
          <p:nvPr/>
        </p:nvPicPr>
        <p:blipFill>
          <a:blip r:embed="rId3"/>
          <a:stretch>
            <a:fillRect/>
          </a:stretch>
        </p:blipFill>
        <p:spPr>
          <a:xfrm>
            <a:off x="4319201" y="3950021"/>
            <a:ext cx="4222377" cy="1072704"/>
          </a:xfrm>
          <a:prstGeom prst="rect">
            <a:avLst/>
          </a:prstGeom>
          <a:ln>
            <a:solidFill>
              <a:schemeClr val="bg1">
                <a:lumMod val="75000"/>
              </a:schemeClr>
            </a:solidFill>
          </a:ln>
        </p:spPr>
      </p:pic>
      <p:pic>
        <p:nvPicPr>
          <p:cNvPr id="14" name="図 13"/>
          <p:cNvPicPr>
            <a:picLocks noChangeAspect="1"/>
          </p:cNvPicPr>
          <p:nvPr/>
        </p:nvPicPr>
        <p:blipFill>
          <a:blip r:embed="rId4"/>
          <a:stretch>
            <a:fillRect/>
          </a:stretch>
        </p:blipFill>
        <p:spPr>
          <a:xfrm>
            <a:off x="432947" y="3194371"/>
            <a:ext cx="3319903" cy="1302933"/>
          </a:xfrm>
          <a:prstGeom prst="rect">
            <a:avLst/>
          </a:prstGeom>
          <a:ln>
            <a:solidFill>
              <a:schemeClr val="bg1">
                <a:lumMod val="75000"/>
              </a:schemeClr>
            </a:solidFill>
          </a:ln>
        </p:spPr>
      </p:pic>
      <p:sp>
        <p:nvSpPr>
          <p:cNvPr id="15" name="テキスト ボックス 14"/>
          <p:cNvSpPr txBox="1"/>
          <p:nvPr/>
        </p:nvSpPr>
        <p:spPr>
          <a:xfrm>
            <a:off x="1176524" y="2940455"/>
            <a:ext cx="241200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50" kern="0" dirty="0">
                <a:solidFill>
                  <a:sysClr val="windowText" lastClr="000000"/>
                </a:solidFill>
                <a:latin typeface="メイリオ"/>
                <a:ea typeface="メイリオ"/>
              </a:rPr>
              <a:t>【</a:t>
            </a:r>
            <a:r>
              <a:rPr kumimoji="0"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rPr>
              <a:t>外部データ取込画面</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endParaRPr>
          </a:p>
        </p:txBody>
      </p:sp>
      <p:sp>
        <p:nvSpPr>
          <p:cNvPr id="16" name="テキスト ボックス 15"/>
          <p:cNvSpPr txBox="1"/>
          <p:nvPr/>
        </p:nvSpPr>
        <p:spPr>
          <a:xfrm>
            <a:off x="5398720" y="3725529"/>
            <a:ext cx="241200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rPr>
              <a:t>マスタデータ取込画面</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endParaRPr>
          </a:p>
        </p:txBody>
      </p:sp>
      <p:sp>
        <p:nvSpPr>
          <p:cNvPr id="19" name="テキスト ボックス 18"/>
          <p:cNvSpPr txBox="1"/>
          <p:nvPr/>
        </p:nvSpPr>
        <p:spPr>
          <a:xfrm>
            <a:off x="5120790" y="2502947"/>
            <a:ext cx="261351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rPr>
              <a:t>マスタデータ取込用データ</a:t>
            </a:r>
            <a:r>
              <a:rPr kumimoji="0" lang="ja-JP" altLang="en-US" sz="1050" kern="0" dirty="0">
                <a:solidFill>
                  <a:sysClr val="windowText" lastClr="000000"/>
                </a:solidFill>
                <a:latin typeface="メイリオ"/>
                <a:ea typeface="メイリオ"/>
              </a:rPr>
              <a:t>作成</a:t>
            </a:r>
            <a:r>
              <a:rPr kumimoji="0"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rPr>
              <a:t>画面</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endParaRPr>
          </a:p>
        </p:txBody>
      </p:sp>
      <p:grpSp>
        <p:nvGrpSpPr>
          <p:cNvPr id="20" name="グループ化 19"/>
          <p:cNvGrpSpPr/>
          <p:nvPr/>
        </p:nvGrpSpPr>
        <p:grpSpPr>
          <a:xfrm>
            <a:off x="4929499" y="2713567"/>
            <a:ext cx="2939235" cy="994533"/>
            <a:chOff x="5024749" y="4072467"/>
            <a:chExt cx="2939235" cy="994533"/>
          </a:xfrm>
        </p:grpSpPr>
        <p:pic>
          <p:nvPicPr>
            <p:cNvPr id="3" name="図 2"/>
            <p:cNvPicPr>
              <a:picLocks noChangeAspect="1"/>
            </p:cNvPicPr>
            <p:nvPr/>
          </p:nvPicPr>
          <p:blipFill>
            <a:blip r:embed="rId5"/>
            <a:stretch>
              <a:fillRect/>
            </a:stretch>
          </p:blipFill>
          <p:spPr>
            <a:xfrm>
              <a:off x="5024749" y="4072467"/>
              <a:ext cx="2939235" cy="994533"/>
            </a:xfrm>
            <a:prstGeom prst="rect">
              <a:avLst/>
            </a:prstGeom>
            <a:ln>
              <a:solidFill>
                <a:schemeClr val="bg1">
                  <a:lumMod val="75000"/>
                </a:schemeClr>
              </a:solidFill>
            </a:ln>
          </p:spPr>
        </p:pic>
        <p:pic>
          <p:nvPicPr>
            <p:cNvPr id="6" name="図 5"/>
            <p:cNvPicPr>
              <a:picLocks noChangeAspect="1"/>
            </p:cNvPicPr>
            <p:nvPr/>
          </p:nvPicPr>
          <p:blipFill>
            <a:blip r:embed="rId6"/>
            <a:stretch>
              <a:fillRect/>
            </a:stretch>
          </p:blipFill>
          <p:spPr>
            <a:xfrm>
              <a:off x="5253062" y="4097132"/>
              <a:ext cx="1609067" cy="104035"/>
            </a:xfrm>
            <a:prstGeom prst="rect">
              <a:avLst/>
            </a:prstGeom>
          </p:spPr>
        </p:pic>
      </p:grpSp>
      <p:pic>
        <p:nvPicPr>
          <p:cNvPr id="21" name="図 20"/>
          <p:cNvPicPr>
            <a:picLocks noChangeAspect="1"/>
          </p:cNvPicPr>
          <p:nvPr/>
        </p:nvPicPr>
        <p:blipFill>
          <a:blip r:embed="rId7"/>
          <a:stretch>
            <a:fillRect/>
          </a:stretch>
        </p:blipFill>
        <p:spPr>
          <a:xfrm>
            <a:off x="7457582" y="3525449"/>
            <a:ext cx="747316" cy="168001"/>
          </a:xfrm>
          <a:prstGeom prst="rect">
            <a:avLst/>
          </a:prstGeom>
        </p:spPr>
      </p:pic>
    </p:spTree>
    <p:extLst>
      <p:ext uri="{BB962C8B-B14F-4D97-AF65-F5344CB8AC3E}">
        <p14:creationId xmlns:p14="http://schemas.microsoft.com/office/powerpoint/2010/main" val="1600714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42</a:t>
            </a:fld>
            <a:endParaRPr lang="ja-JP" altLang="en-US"/>
          </a:p>
        </p:txBody>
      </p:sp>
      <p:sp>
        <p:nvSpPr>
          <p:cNvPr id="7" name="タイトル 6"/>
          <p:cNvSpPr>
            <a:spLocks noGrp="1"/>
          </p:cNvSpPr>
          <p:nvPr>
            <p:ph type="title"/>
          </p:nvPr>
        </p:nvSpPr>
        <p:spPr/>
        <p:txBody>
          <a:bodyPr/>
          <a:lstStyle/>
          <a:p>
            <a:r>
              <a:rPr lang="en-US" altLang="ja-JP" dirty="0"/>
              <a:t>No.31</a:t>
            </a:r>
            <a:br>
              <a:rPr lang="en-US" altLang="ja-JP" sz="1800" dirty="0"/>
            </a:br>
            <a:r>
              <a:rPr lang="ja-JP" altLang="en-US" sz="1800" dirty="0"/>
              <a:t>一般会計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仕訳に摘要が入力できる</a:t>
            </a: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明細摘要として貸借それぞれに</a:t>
            </a:r>
            <a:r>
              <a:rPr kumimoji="0" lang="en-US" altLang="ja-JP" sz="1400" kern="0" dirty="0">
                <a:solidFill>
                  <a:sysClr val="windowText" lastClr="000000">
                    <a:lumMod val="75000"/>
                    <a:lumOff val="25000"/>
                  </a:sysClr>
                </a:solidFill>
                <a:latin typeface="メイリオ" pitchFamily="50" charset="-128"/>
                <a:ea typeface="メイリオ" pitchFamily="50" charset="-128"/>
              </a:rPr>
              <a:t>80</a:t>
            </a:r>
            <a:r>
              <a:rPr kumimoji="0" lang="ja-JP" altLang="en-US" sz="1400" kern="0" dirty="0">
                <a:solidFill>
                  <a:sysClr val="windowText" lastClr="000000">
                    <a:lumMod val="75000"/>
                    <a:lumOff val="25000"/>
                  </a:sysClr>
                </a:solidFill>
                <a:latin typeface="メイリオ" pitchFamily="50" charset="-128"/>
                <a:ea typeface="メイリオ" pitchFamily="50" charset="-128"/>
              </a:rPr>
              <a:t>文字</a:t>
            </a:r>
            <a:r>
              <a:rPr kumimoji="0" lang="en-US" altLang="ja-JP" sz="1400" kern="0" dirty="0">
                <a:solidFill>
                  <a:sysClr val="windowText" lastClr="000000">
                    <a:lumMod val="75000"/>
                    <a:lumOff val="25000"/>
                  </a:sysClr>
                </a:solidFill>
                <a:latin typeface="メイリオ" pitchFamily="50" charset="-128"/>
                <a:ea typeface="メイリオ" pitchFamily="50" charset="-128"/>
              </a:rPr>
              <a:t>×2</a:t>
            </a:r>
            <a:r>
              <a:rPr kumimoji="0" lang="ja-JP" altLang="en-US" sz="1400" kern="0" dirty="0">
                <a:solidFill>
                  <a:sysClr val="windowText" lastClr="000000">
                    <a:lumMod val="75000"/>
                    <a:lumOff val="25000"/>
                  </a:sysClr>
                </a:solidFill>
                <a:latin typeface="メイリオ" pitchFamily="50" charset="-128"/>
                <a:ea typeface="メイリオ" pitchFamily="50" charset="-128"/>
              </a:rPr>
              <a:t>行と、伝票摘要として</a:t>
            </a:r>
            <a:r>
              <a:rPr kumimoji="0" lang="en-US" altLang="ja-JP" sz="1400" kern="0" dirty="0">
                <a:solidFill>
                  <a:sysClr val="windowText" lastClr="000000">
                    <a:lumMod val="75000"/>
                    <a:lumOff val="25000"/>
                  </a:sysClr>
                </a:solidFill>
                <a:latin typeface="メイリオ" pitchFamily="50" charset="-128"/>
                <a:ea typeface="メイリオ" pitchFamily="50" charset="-128"/>
              </a:rPr>
              <a:t>80</a:t>
            </a:r>
            <a:r>
              <a:rPr kumimoji="0" lang="ja-JP" altLang="en-US" sz="1400" kern="0" dirty="0">
                <a:solidFill>
                  <a:sysClr val="windowText" lastClr="000000">
                    <a:lumMod val="75000"/>
                    <a:lumOff val="25000"/>
                  </a:sysClr>
                </a:solidFill>
                <a:latin typeface="メイリオ" pitchFamily="50" charset="-128"/>
                <a:ea typeface="メイリオ" pitchFamily="50" charset="-128"/>
              </a:rPr>
              <a:t>文字</a:t>
            </a:r>
            <a:r>
              <a:rPr kumimoji="0" lang="en-US" altLang="ja-JP" sz="1400" kern="0" dirty="0">
                <a:solidFill>
                  <a:sysClr val="windowText" lastClr="000000">
                    <a:lumMod val="75000"/>
                    <a:lumOff val="25000"/>
                  </a:sysClr>
                </a:solidFill>
                <a:latin typeface="メイリオ" pitchFamily="50" charset="-128"/>
                <a:ea typeface="メイリオ" pitchFamily="50" charset="-128"/>
              </a:rPr>
              <a:t>×1</a:t>
            </a:r>
            <a:r>
              <a:rPr kumimoji="0" lang="ja-JP" altLang="en-US" sz="1400" kern="0" dirty="0">
                <a:solidFill>
                  <a:sysClr val="windowText" lastClr="000000">
                    <a:lumMod val="75000"/>
                    <a:lumOff val="25000"/>
                  </a:sysClr>
                </a:solidFill>
                <a:latin typeface="メイリオ" pitchFamily="50" charset="-128"/>
                <a:ea typeface="メイリオ" pitchFamily="50" charset="-128"/>
              </a:rPr>
              <a:t>行の入力が可能です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3" name="図 12"/>
          <p:cNvPicPr>
            <a:picLocks noChangeAspect="1"/>
          </p:cNvPicPr>
          <p:nvPr/>
        </p:nvPicPr>
        <p:blipFill>
          <a:blip r:embed="rId3"/>
          <a:stretch>
            <a:fillRect/>
          </a:stretch>
        </p:blipFill>
        <p:spPr>
          <a:xfrm>
            <a:off x="360000" y="2520000"/>
            <a:ext cx="3951448" cy="2340000"/>
          </a:xfrm>
          <a:prstGeom prst="rect">
            <a:avLst/>
          </a:prstGeom>
          <a:ln>
            <a:solidFill>
              <a:schemeClr val="bg1">
                <a:lumMod val="75000"/>
              </a:schemeClr>
            </a:solidFill>
          </a:ln>
        </p:spPr>
      </p:pic>
      <p:sp>
        <p:nvSpPr>
          <p:cNvPr id="14" name="テキスト ボックス 13"/>
          <p:cNvSpPr txBox="1"/>
          <p:nvPr/>
        </p:nvSpPr>
        <p:spPr>
          <a:xfrm>
            <a:off x="1405674" y="2321163"/>
            <a:ext cx="180000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a:ln>
                  <a:noFill/>
                </a:ln>
                <a:solidFill>
                  <a:sysClr val="windowText" lastClr="000000"/>
                </a:solidFill>
                <a:effectLst/>
                <a:uLnTx/>
                <a:uFillTx/>
                <a:latin typeface="メイリオ"/>
                <a:ea typeface="メイリオ"/>
                <a:cs typeface="+mn-cs"/>
              </a:rPr>
              <a:t>仕訳入力画面</a:t>
            </a: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a:ln>
                <a:noFill/>
              </a:ln>
              <a:solidFill>
                <a:sysClr val="windowText" lastClr="000000"/>
              </a:solidFill>
              <a:effectLst/>
              <a:uLnTx/>
              <a:uFillTx/>
              <a:latin typeface="メイリオ"/>
              <a:ea typeface="メイリオ"/>
              <a:cs typeface="+mn-cs"/>
            </a:endParaRPr>
          </a:p>
        </p:txBody>
      </p:sp>
      <p:pic>
        <p:nvPicPr>
          <p:cNvPr id="15" name="Picture 3"/>
          <p:cNvPicPr>
            <a:picLocks noChangeAspect="1" noChangeArrowheads="1"/>
          </p:cNvPicPr>
          <p:nvPr/>
        </p:nvPicPr>
        <p:blipFill>
          <a:blip r:embed="rId4" cstate="print"/>
          <a:srcRect/>
          <a:stretch>
            <a:fillRect/>
          </a:stretch>
        </p:blipFill>
        <p:spPr bwMode="auto">
          <a:xfrm>
            <a:off x="4680000" y="2700000"/>
            <a:ext cx="4029458" cy="360000"/>
          </a:xfrm>
          <a:prstGeom prst="rect">
            <a:avLst/>
          </a:prstGeom>
          <a:noFill/>
          <a:ln w="9525">
            <a:solidFill>
              <a:schemeClr val="bg1">
                <a:lumMod val="75000"/>
              </a:schemeClr>
            </a:solidFill>
            <a:miter lim="800000"/>
            <a:headEnd/>
            <a:tailEnd/>
          </a:ln>
        </p:spPr>
      </p:pic>
      <p:pic>
        <p:nvPicPr>
          <p:cNvPr id="16" name="Picture 4"/>
          <p:cNvPicPr>
            <a:picLocks noChangeAspect="1" noChangeArrowheads="1"/>
          </p:cNvPicPr>
          <p:nvPr/>
        </p:nvPicPr>
        <p:blipFill>
          <a:blip r:embed="rId5" cstate="print"/>
          <a:srcRect/>
          <a:stretch>
            <a:fillRect/>
          </a:stretch>
        </p:blipFill>
        <p:spPr bwMode="auto">
          <a:xfrm>
            <a:off x="4680000" y="4392000"/>
            <a:ext cx="4038600" cy="457200"/>
          </a:xfrm>
          <a:prstGeom prst="rect">
            <a:avLst/>
          </a:prstGeom>
          <a:noFill/>
          <a:ln w="9525">
            <a:solidFill>
              <a:schemeClr val="bg1">
                <a:lumMod val="75000"/>
              </a:schemeClr>
            </a:solidFill>
            <a:miter lim="800000"/>
            <a:headEnd/>
            <a:tailEnd/>
          </a:ln>
        </p:spPr>
      </p:pic>
      <p:sp>
        <p:nvSpPr>
          <p:cNvPr id="17" name="Rectangle 14"/>
          <p:cNvSpPr>
            <a:spLocks noChangeArrowheads="1"/>
          </p:cNvSpPr>
          <p:nvPr/>
        </p:nvSpPr>
        <p:spPr bwMode="auto">
          <a:xfrm>
            <a:off x="287524" y="2772000"/>
            <a:ext cx="1224000" cy="216000"/>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cxnSp>
        <p:nvCxnSpPr>
          <p:cNvPr id="18" name="直線矢印コネクタ 17"/>
          <p:cNvCxnSpPr/>
          <p:nvPr/>
        </p:nvCxnSpPr>
        <p:spPr>
          <a:xfrm>
            <a:off x="1512000" y="2880000"/>
            <a:ext cx="3168000" cy="0"/>
          </a:xfrm>
          <a:prstGeom prst="straightConnector1">
            <a:avLst/>
          </a:prstGeom>
          <a:noFill/>
          <a:ln w="19050" cap="flat" cmpd="sng" algn="ctr">
            <a:solidFill>
              <a:srgbClr val="C00000"/>
            </a:solidFill>
            <a:prstDash val="solid"/>
            <a:tailEnd type="triangle" w="med" len="med"/>
          </a:ln>
          <a:effectLst/>
        </p:spPr>
      </p:cxnSp>
      <p:cxnSp>
        <p:nvCxnSpPr>
          <p:cNvPr id="19" name="直線矢印コネクタ 18"/>
          <p:cNvCxnSpPr/>
          <p:nvPr/>
        </p:nvCxnSpPr>
        <p:spPr>
          <a:xfrm>
            <a:off x="3095836" y="4752000"/>
            <a:ext cx="1584000" cy="0"/>
          </a:xfrm>
          <a:prstGeom prst="straightConnector1">
            <a:avLst/>
          </a:prstGeom>
          <a:noFill/>
          <a:ln w="19050" cap="flat" cmpd="sng" algn="ctr">
            <a:solidFill>
              <a:srgbClr val="C00000"/>
            </a:solidFill>
            <a:prstDash val="solid"/>
            <a:tailEnd type="triangle" w="med" len="med"/>
          </a:ln>
          <a:effectLst/>
        </p:spPr>
      </p:cxnSp>
      <p:sp>
        <p:nvSpPr>
          <p:cNvPr id="20" name="Rectangle 14"/>
          <p:cNvSpPr>
            <a:spLocks noChangeArrowheads="1"/>
          </p:cNvSpPr>
          <p:nvPr/>
        </p:nvSpPr>
        <p:spPr bwMode="auto">
          <a:xfrm>
            <a:off x="288000" y="4644000"/>
            <a:ext cx="2808000" cy="216000"/>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Tree>
    <p:extLst>
      <p:ext uri="{BB962C8B-B14F-4D97-AF65-F5344CB8AC3E}">
        <p14:creationId xmlns:p14="http://schemas.microsoft.com/office/powerpoint/2010/main" val="3287313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2160000" y="2520000"/>
            <a:ext cx="3160525" cy="2340000"/>
            <a:chOff x="2160000" y="2520000"/>
            <a:chExt cx="3160525" cy="2340000"/>
          </a:xfrm>
        </p:grpSpPr>
        <p:pic>
          <p:nvPicPr>
            <p:cNvPr id="13" name="Picture 2"/>
            <p:cNvPicPr>
              <a:picLocks noChangeAspect="1" noChangeArrowheads="1"/>
            </p:cNvPicPr>
            <p:nvPr/>
          </p:nvPicPr>
          <p:blipFill>
            <a:blip r:embed="rId3" cstate="print"/>
            <a:srcRect/>
            <a:stretch>
              <a:fillRect/>
            </a:stretch>
          </p:blipFill>
          <p:spPr bwMode="auto">
            <a:xfrm>
              <a:off x="2160000" y="2520000"/>
              <a:ext cx="3160525" cy="2340000"/>
            </a:xfrm>
            <a:prstGeom prst="rect">
              <a:avLst/>
            </a:prstGeom>
            <a:noFill/>
            <a:ln w="9525">
              <a:solidFill>
                <a:schemeClr val="bg1">
                  <a:lumMod val="75000"/>
                </a:schemeClr>
              </a:solidFill>
              <a:miter lim="800000"/>
              <a:headEnd/>
              <a:tailEnd/>
            </a:ln>
          </p:spPr>
        </p:pic>
        <p:pic>
          <p:nvPicPr>
            <p:cNvPr id="3" name="図 2"/>
            <p:cNvPicPr>
              <a:picLocks noChangeAspect="1"/>
            </p:cNvPicPr>
            <p:nvPr/>
          </p:nvPicPr>
          <p:blipFill>
            <a:blip r:embed="rId4"/>
            <a:stretch>
              <a:fillRect/>
            </a:stretch>
          </p:blipFill>
          <p:spPr>
            <a:xfrm>
              <a:off x="2316899" y="2541225"/>
              <a:ext cx="1000125" cy="55925"/>
            </a:xfrm>
            <a:prstGeom prst="rect">
              <a:avLst/>
            </a:prstGeom>
          </p:spPr>
        </p:pic>
      </p:grpSp>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43</a:t>
            </a:fld>
            <a:endParaRPr lang="ja-JP" altLang="en-US"/>
          </a:p>
        </p:txBody>
      </p:sp>
      <p:sp>
        <p:nvSpPr>
          <p:cNvPr id="7" name="タイトル 6"/>
          <p:cNvSpPr>
            <a:spLocks noGrp="1"/>
          </p:cNvSpPr>
          <p:nvPr>
            <p:ph type="title"/>
          </p:nvPr>
        </p:nvSpPr>
        <p:spPr/>
        <p:txBody>
          <a:bodyPr/>
          <a:lstStyle/>
          <a:p>
            <a:r>
              <a:rPr lang="en-US" altLang="ja-JP" dirty="0"/>
              <a:t>No.32</a:t>
            </a:r>
            <a:br>
              <a:rPr lang="en-US" altLang="ja-JP" sz="1800" dirty="0"/>
            </a:br>
            <a:r>
              <a:rPr lang="ja-JP" altLang="en-US" sz="1800" dirty="0"/>
              <a:t>一般会計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prstClr val="black">
                    <a:lumMod val="75000"/>
                    <a:lumOff val="25000"/>
                  </a:prstClr>
                </a:solidFill>
              </a:rPr>
              <a:t>伝票番号の連番管理</a:t>
            </a:r>
            <a:r>
              <a:rPr kumimoji="0" lang="en-US" altLang="ja-JP" sz="1400" kern="0">
                <a:solidFill>
                  <a:prstClr val="black">
                    <a:lumMod val="75000"/>
                    <a:lumOff val="25000"/>
                  </a:prstClr>
                </a:solidFill>
              </a:rPr>
              <a:t>/</a:t>
            </a:r>
            <a:r>
              <a:rPr kumimoji="0" lang="ja-JP" altLang="en-US" sz="1400" kern="0">
                <a:solidFill>
                  <a:prstClr val="black">
                    <a:lumMod val="75000"/>
                    <a:lumOff val="25000"/>
                  </a:prstClr>
                </a:solidFill>
              </a:rPr>
              <a:t>自動採番ができる</a:t>
            </a: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a:solidFill>
                  <a:prstClr val="black">
                    <a:lumMod val="75000"/>
                    <a:lumOff val="25000"/>
                  </a:prstClr>
                </a:solidFill>
              </a:rPr>
              <a:t>月単位、年単位に伝票番号の自動採番が可能です</a:t>
            </a:r>
            <a:endParaRPr kumimoji="0" lang="en-US" altLang="ja-JP" sz="1400" kern="0">
              <a:solidFill>
                <a:prstClr val="black">
                  <a:lumMod val="75000"/>
                  <a:lumOff val="25000"/>
                </a:prstClr>
              </a:solidFill>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4" name="テキスト ボックス 13"/>
          <p:cNvSpPr txBox="1"/>
          <p:nvPr/>
        </p:nvSpPr>
        <p:spPr>
          <a:xfrm>
            <a:off x="610849" y="2520000"/>
            <a:ext cx="2160000" cy="25391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rPr>
              <a:t>システム区分画面</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endParaRPr>
          </a:p>
        </p:txBody>
      </p:sp>
      <p:pic>
        <p:nvPicPr>
          <p:cNvPr id="15" name="Picture 3"/>
          <p:cNvPicPr>
            <a:picLocks noChangeAspect="1" noChangeArrowheads="1"/>
          </p:cNvPicPr>
          <p:nvPr/>
        </p:nvPicPr>
        <p:blipFill>
          <a:blip r:embed="rId5" cstate="print"/>
          <a:srcRect/>
          <a:stretch>
            <a:fillRect/>
          </a:stretch>
        </p:blipFill>
        <p:spPr bwMode="auto">
          <a:xfrm>
            <a:off x="5723521" y="2750597"/>
            <a:ext cx="2371725" cy="1180703"/>
          </a:xfrm>
          <a:prstGeom prst="rect">
            <a:avLst/>
          </a:prstGeom>
          <a:noFill/>
          <a:ln w="9525">
            <a:solidFill>
              <a:schemeClr val="bg1">
                <a:lumMod val="75000"/>
              </a:schemeClr>
            </a:solidFill>
            <a:miter lim="800000"/>
            <a:headEnd/>
            <a:tailEnd/>
          </a:ln>
        </p:spPr>
      </p:pic>
      <p:sp>
        <p:nvSpPr>
          <p:cNvPr id="16" name="Rectangle 14"/>
          <p:cNvSpPr>
            <a:spLocks noChangeArrowheads="1"/>
          </p:cNvSpPr>
          <p:nvPr/>
        </p:nvSpPr>
        <p:spPr bwMode="auto">
          <a:xfrm>
            <a:off x="2087724" y="2844000"/>
            <a:ext cx="1440000" cy="144000"/>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cxnSp>
        <p:nvCxnSpPr>
          <p:cNvPr id="17" name="直線矢印コネクタ 16"/>
          <p:cNvCxnSpPr/>
          <p:nvPr/>
        </p:nvCxnSpPr>
        <p:spPr>
          <a:xfrm>
            <a:off x="3528000" y="2916000"/>
            <a:ext cx="2160000" cy="0"/>
          </a:xfrm>
          <a:prstGeom prst="straightConnector1">
            <a:avLst/>
          </a:prstGeom>
          <a:noFill/>
          <a:ln w="19050" cap="flat" cmpd="sng" algn="ctr">
            <a:solidFill>
              <a:srgbClr val="C00000"/>
            </a:solidFill>
            <a:prstDash val="solid"/>
            <a:tailEnd type="triangle" w="med" len="med"/>
          </a:ln>
          <a:effectLst/>
        </p:spPr>
      </p:cxnSp>
      <p:sp>
        <p:nvSpPr>
          <p:cNvPr id="18" name="Rectangle 14"/>
          <p:cNvSpPr>
            <a:spLocks noChangeArrowheads="1"/>
          </p:cNvSpPr>
          <p:nvPr/>
        </p:nvSpPr>
        <p:spPr bwMode="auto">
          <a:xfrm>
            <a:off x="5696499" y="2735999"/>
            <a:ext cx="2425151" cy="1207351"/>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Tree>
    <p:extLst>
      <p:ext uri="{BB962C8B-B14F-4D97-AF65-F5344CB8AC3E}">
        <p14:creationId xmlns:p14="http://schemas.microsoft.com/office/powerpoint/2010/main" val="4109112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6211D215-CCC5-4D91-79C0-585C17555603}"/>
              </a:ext>
            </a:extLst>
          </p:cNvPr>
          <p:cNvGrpSpPr/>
          <p:nvPr/>
        </p:nvGrpSpPr>
        <p:grpSpPr>
          <a:xfrm>
            <a:off x="1800000" y="2520000"/>
            <a:ext cx="3180001" cy="2340000"/>
            <a:chOff x="1800000" y="2520000"/>
            <a:chExt cx="3180001" cy="2340000"/>
          </a:xfrm>
        </p:grpSpPr>
        <p:pic>
          <p:nvPicPr>
            <p:cNvPr id="13" name="Picture 3"/>
            <p:cNvPicPr>
              <a:picLocks noChangeAspect="1" noChangeArrowheads="1"/>
            </p:cNvPicPr>
            <p:nvPr/>
          </p:nvPicPr>
          <p:blipFill>
            <a:blip r:embed="rId3" cstate="print"/>
            <a:srcRect/>
            <a:stretch>
              <a:fillRect/>
            </a:stretch>
          </p:blipFill>
          <p:spPr bwMode="auto">
            <a:xfrm>
              <a:off x="1800000" y="2520000"/>
              <a:ext cx="3180001" cy="2340000"/>
            </a:xfrm>
            <a:prstGeom prst="rect">
              <a:avLst/>
            </a:prstGeom>
            <a:noFill/>
            <a:ln w="9525">
              <a:solidFill>
                <a:schemeClr val="bg1">
                  <a:lumMod val="75000"/>
                </a:schemeClr>
              </a:solidFill>
              <a:miter lim="800000"/>
              <a:headEnd/>
              <a:tailEnd/>
            </a:ln>
          </p:spPr>
        </p:pic>
        <p:pic>
          <p:nvPicPr>
            <p:cNvPr id="3" name="図 2">
              <a:extLst>
                <a:ext uri="{FF2B5EF4-FFF2-40B4-BE49-F238E27FC236}">
                  <a16:creationId xmlns:a16="http://schemas.microsoft.com/office/drawing/2014/main" id="{D71AB094-579A-DFB8-E0AF-C5E96C4AE975}"/>
                </a:ext>
              </a:extLst>
            </p:cNvPr>
            <p:cNvPicPr preferRelativeResize="0">
              <a:picLocks/>
            </p:cNvPicPr>
            <p:nvPr/>
          </p:nvPicPr>
          <p:blipFill>
            <a:blip r:embed="rId4"/>
            <a:stretch>
              <a:fillRect/>
            </a:stretch>
          </p:blipFill>
          <p:spPr>
            <a:xfrm>
              <a:off x="1938644" y="2524932"/>
              <a:ext cx="1080000" cy="60990"/>
            </a:xfrm>
            <a:prstGeom prst="rect">
              <a:avLst/>
            </a:prstGeom>
          </p:spPr>
        </p:pic>
      </p:grpSp>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44</a:t>
            </a:fld>
            <a:endParaRPr lang="ja-JP" altLang="en-US"/>
          </a:p>
        </p:txBody>
      </p:sp>
      <p:sp>
        <p:nvSpPr>
          <p:cNvPr id="7" name="タイトル 6"/>
          <p:cNvSpPr>
            <a:spLocks noGrp="1"/>
          </p:cNvSpPr>
          <p:nvPr>
            <p:ph type="title"/>
          </p:nvPr>
        </p:nvSpPr>
        <p:spPr/>
        <p:txBody>
          <a:bodyPr/>
          <a:lstStyle/>
          <a:p>
            <a:r>
              <a:rPr lang="en-US" altLang="ja-JP" dirty="0"/>
              <a:t>No.33</a:t>
            </a:r>
            <a:br>
              <a:rPr lang="en-US" altLang="ja-JP" sz="1800" dirty="0"/>
            </a:br>
            <a:r>
              <a:rPr lang="ja-JP" altLang="en-US" sz="1800" dirty="0"/>
              <a:t>一般会計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同一伝票にプラスとマイナスの金額、両方を入力できる</a:t>
            </a: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プラスとマイナスの金額を混在させて入力することが可能です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4" name="テキスト ボックス 13"/>
          <p:cNvSpPr txBox="1"/>
          <p:nvPr/>
        </p:nvSpPr>
        <p:spPr>
          <a:xfrm>
            <a:off x="537750" y="2493419"/>
            <a:ext cx="1262250" cy="253916"/>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a:ln>
                  <a:noFill/>
                </a:ln>
                <a:effectLst/>
                <a:uLnTx/>
                <a:uFillTx/>
                <a:latin typeface="メイリオ"/>
                <a:ea typeface="メイリオ"/>
                <a:cs typeface="+mn-cs"/>
              </a:rPr>
              <a:t>【</a:t>
            </a:r>
            <a:r>
              <a:rPr kumimoji="0" lang="ja-JP" altLang="en-US" sz="1050" b="0" i="0" u="none" strike="noStrike" kern="0" cap="none" spc="0" normalizeH="0" baseline="0" noProof="0">
                <a:ln>
                  <a:noFill/>
                </a:ln>
                <a:effectLst/>
                <a:uLnTx/>
                <a:uFillTx/>
                <a:latin typeface="メイリオ"/>
                <a:ea typeface="メイリオ"/>
                <a:cs typeface="+mn-cs"/>
              </a:rPr>
              <a:t>仕訳入力画面</a:t>
            </a:r>
            <a:r>
              <a:rPr kumimoji="0" lang="en-US" altLang="ja-JP" sz="1050" b="0" i="0" u="none" strike="noStrike" kern="0" cap="none" spc="0" normalizeH="0" baseline="0" noProof="0">
                <a:ln>
                  <a:noFill/>
                </a:ln>
                <a:effectLst/>
                <a:uLnTx/>
                <a:uFillTx/>
                <a:latin typeface="メイリオ"/>
                <a:ea typeface="メイリオ"/>
                <a:cs typeface="+mn-cs"/>
              </a:rPr>
              <a:t>】</a:t>
            </a:r>
            <a:endParaRPr kumimoji="1" lang="ja-JP" altLang="en-US" sz="1050" b="0" i="0" u="none" strike="noStrike" kern="0" cap="none" spc="0" normalizeH="0" baseline="0" noProof="0">
              <a:ln>
                <a:noFill/>
              </a:ln>
              <a:effectLst/>
              <a:uLnTx/>
              <a:uFillTx/>
              <a:latin typeface="メイリオ"/>
              <a:ea typeface="メイリオ"/>
              <a:cs typeface="+mn-cs"/>
            </a:endParaRPr>
          </a:p>
        </p:txBody>
      </p:sp>
      <p:sp>
        <p:nvSpPr>
          <p:cNvPr id="15" name="Rectangle 14"/>
          <p:cNvSpPr>
            <a:spLocks noChangeArrowheads="1"/>
          </p:cNvSpPr>
          <p:nvPr/>
        </p:nvSpPr>
        <p:spPr bwMode="auto">
          <a:xfrm>
            <a:off x="1763688" y="2967794"/>
            <a:ext cx="2556284" cy="252028"/>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pic>
        <p:nvPicPr>
          <p:cNvPr id="17" name="Picture 4"/>
          <p:cNvPicPr>
            <a:picLocks noChangeAspect="1" noChangeArrowheads="1"/>
          </p:cNvPicPr>
          <p:nvPr/>
        </p:nvPicPr>
        <p:blipFill>
          <a:blip r:embed="rId5" cstate="print"/>
          <a:srcRect/>
          <a:stretch>
            <a:fillRect/>
          </a:stretch>
        </p:blipFill>
        <p:spPr bwMode="auto">
          <a:xfrm>
            <a:off x="3420000" y="3600000"/>
            <a:ext cx="5400000" cy="596682"/>
          </a:xfrm>
          <a:prstGeom prst="rect">
            <a:avLst/>
          </a:prstGeom>
          <a:noFill/>
          <a:ln w="9525">
            <a:solidFill>
              <a:schemeClr val="bg1">
                <a:lumMod val="75000"/>
              </a:schemeClr>
            </a:solidFill>
            <a:miter lim="800000"/>
            <a:headEnd/>
            <a:tailEnd/>
          </a:ln>
        </p:spPr>
      </p:pic>
      <p:sp>
        <p:nvSpPr>
          <p:cNvPr id="18" name="Rectangle 14"/>
          <p:cNvSpPr>
            <a:spLocks noChangeArrowheads="1"/>
          </p:cNvSpPr>
          <p:nvPr/>
        </p:nvSpPr>
        <p:spPr bwMode="auto">
          <a:xfrm>
            <a:off x="3333750" y="3960000"/>
            <a:ext cx="5558250" cy="252028"/>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cxnSp>
        <p:nvCxnSpPr>
          <p:cNvPr id="16" name="直線矢印コネクタ 15"/>
          <p:cNvCxnSpPr/>
          <p:nvPr/>
        </p:nvCxnSpPr>
        <p:spPr>
          <a:xfrm>
            <a:off x="3960000" y="3240000"/>
            <a:ext cx="396044" cy="720000"/>
          </a:xfrm>
          <a:prstGeom prst="straightConnector1">
            <a:avLst/>
          </a:prstGeom>
          <a:noFill/>
          <a:ln w="19050" cap="flat" cmpd="sng" algn="ctr">
            <a:solidFill>
              <a:srgbClr val="C00000"/>
            </a:solidFill>
            <a:prstDash val="solid"/>
            <a:tailEnd type="triangle" w="med" len="med"/>
          </a:ln>
          <a:effectLst/>
        </p:spPr>
      </p:cxnSp>
    </p:spTree>
    <p:extLst>
      <p:ext uri="{BB962C8B-B14F-4D97-AF65-F5344CB8AC3E}">
        <p14:creationId xmlns:p14="http://schemas.microsoft.com/office/powerpoint/2010/main" val="10404176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グループ化 19">
            <a:extLst>
              <a:ext uri="{FF2B5EF4-FFF2-40B4-BE49-F238E27FC236}">
                <a16:creationId xmlns:a16="http://schemas.microsoft.com/office/drawing/2014/main" id="{6CFE3E24-59D2-20AC-5FFD-610385B6EBFB}"/>
              </a:ext>
            </a:extLst>
          </p:cNvPr>
          <p:cNvGrpSpPr/>
          <p:nvPr/>
        </p:nvGrpSpPr>
        <p:grpSpPr>
          <a:xfrm>
            <a:off x="1763688" y="2571750"/>
            <a:ext cx="3862749" cy="2165326"/>
            <a:chOff x="1763688" y="2571750"/>
            <a:chExt cx="3862749" cy="2165326"/>
          </a:xfrm>
        </p:grpSpPr>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763688" y="2571750"/>
              <a:ext cx="3862749" cy="2165326"/>
            </a:xfrm>
            <a:prstGeom prst="rect">
              <a:avLst/>
            </a:prstGeom>
            <a:noFill/>
            <a:ln w="9525">
              <a:solidFill>
                <a:schemeClr val="bg1">
                  <a:lumMod val="75000"/>
                </a:schemeClr>
              </a:solidFill>
              <a:miter lim="800000"/>
              <a:headEnd/>
              <a:tailEnd/>
            </a:ln>
          </p:spPr>
        </p:pic>
        <p:pic>
          <p:nvPicPr>
            <p:cNvPr id="19" name="図 18">
              <a:extLst>
                <a:ext uri="{FF2B5EF4-FFF2-40B4-BE49-F238E27FC236}">
                  <a16:creationId xmlns:a16="http://schemas.microsoft.com/office/drawing/2014/main" id="{E2FD5DF0-5320-795F-825C-82625CEC2E1F}"/>
                </a:ext>
              </a:extLst>
            </p:cNvPr>
            <p:cNvPicPr preferRelativeResize="0">
              <a:picLocks/>
            </p:cNvPicPr>
            <p:nvPr/>
          </p:nvPicPr>
          <p:blipFill>
            <a:blip r:embed="rId4"/>
            <a:stretch>
              <a:fillRect/>
            </a:stretch>
          </p:blipFill>
          <p:spPr>
            <a:xfrm>
              <a:off x="1892460" y="2571750"/>
              <a:ext cx="1584000" cy="72000"/>
            </a:xfrm>
            <a:prstGeom prst="rect">
              <a:avLst/>
            </a:prstGeom>
          </p:spPr>
        </p:pic>
      </p:grpSp>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45</a:t>
            </a:fld>
            <a:endParaRPr lang="ja-JP" altLang="en-US"/>
          </a:p>
        </p:txBody>
      </p:sp>
      <p:sp>
        <p:nvSpPr>
          <p:cNvPr id="7" name="タイトル 6"/>
          <p:cNvSpPr>
            <a:spLocks noGrp="1"/>
          </p:cNvSpPr>
          <p:nvPr>
            <p:ph type="title"/>
          </p:nvPr>
        </p:nvSpPr>
        <p:spPr/>
        <p:txBody>
          <a:bodyPr/>
          <a:lstStyle/>
          <a:p>
            <a:r>
              <a:rPr lang="en-US" altLang="ja-JP" dirty="0"/>
              <a:t>No.34</a:t>
            </a:r>
            <a:br>
              <a:rPr lang="en-US" altLang="ja-JP" sz="1800" dirty="0"/>
            </a:br>
            <a:r>
              <a:rPr lang="ja-JP" altLang="en-US" sz="1800" dirty="0"/>
              <a:t>一般会計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複合仕訳が入力できる（</a:t>
            </a:r>
            <a:r>
              <a:rPr kumimoji="0" lang="en-US" altLang="ja-JP" sz="1400" kern="0">
                <a:solidFill>
                  <a:sysClr val="windowText" lastClr="000000">
                    <a:lumMod val="75000"/>
                    <a:lumOff val="25000"/>
                  </a:sysClr>
                </a:solidFill>
                <a:latin typeface="メイリオ" pitchFamily="50" charset="-128"/>
                <a:ea typeface="メイリオ" pitchFamily="50" charset="-128"/>
              </a:rPr>
              <a:t>1:N</a:t>
            </a:r>
            <a:r>
              <a:rPr kumimoji="0" lang="ja-JP" altLang="en-US" sz="1400" kern="0" err="1">
                <a:solidFill>
                  <a:sysClr val="windowText" lastClr="000000">
                    <a:lumMod val="75000"/>
                    <a:lumOff val="25000"/>
                  </a:sysClr>
                </a:solidFill>
                <a:latin typeface="メイリオ" pitchFamily="50" charset="-128"/>
                <a:ea typeface="メイリオ" pitchFamily="50" charset="-128"/>
              </a:rPr>
              <a:t>、</a:t>
            </a:r>
            <a:r>
              <a:rPr kumimoji="0" lang="en-US" altLang="ja-JP" sz="1400" kern="0">
                <a:solidFill>
                  <a:sysClr val="windowText" lastClr="000000">
                    <a:lumMod val="75000"/>
                    <a:lumOff val="25000"/>
                  </a:sysClr>
                </a:solidFill>
                <a:latin typeface="メイリオ" pitchFamily="50" charset="-128"/>
                <a:ea typeface="メイリオ" pitchFamily="50" charset="-128"/>
              </a:rPr>
              <a:t>N:N</a:t>
            </a:r>
            <a:r>
              <a:rPr kumimoji="0" lang="ja-JP" altLang="en-US" sz="1400" kern="0">
                <a:solidFill>
                  <a:sysClr val="windowText" lastClr="000000">
                    <a:lumMod val="75000"/>
                    <a:lumOff val="25000"/>
                  </a:sysClr>
                </a:solidFill>
                <a:latin typeface="メイリオ" pitchFamily="50" charset="-128"/>
                <a:ea typeface="メイリオ" pitchFamily="50" charset="-128"/>
              </a:rPr>
              <a:t>等の入力）</a:t>
            </a: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en-US" altLang="ja-JP" sz="1400" kern="0">
                <a:solidFill>
                  <a:sysClr val="windowText" lastClr="000000">
                    <a:lumMod val="75000"/>
                    <a:lumOff val="25000"/>
                  </a:sysClr>
                </a:solidFill>
                <a:latin typeface="メイリオ" pitchFamily="50" charset="-128"/>
                <a:ea typeface="メイリオ" pitchFamily="50" charset="-128"/>
              </a:rPr>
              <a:t>1:N</a:t>
            </a:r>
            <a:r>
              <a:rPr kumimoji="0" lang="ja-JP" altLang="en-US" sz="1400" kern="0" err="1">
                <a:solidFill>
                  <a:sysClr val="windowText" lastClr="000000">
                    <a:lumMod val="75000"/>
                    <a:lumOff val="25000"/>
                  </a:sysClr>
                </a:solidFill>
                <a:latin typeface="メイリオ" pitchFamily="50" charset="-128"/>
                <a:ea typeface="メイリオ" pitchFamily="50" charset="-128"/>
              </a:rPr>
              <a:t>、</a:t>
            </a:r>
            <a:r>
              <a:rPr kumimoji="0" lang="en-US" altLang="ja-JP" sz="1400" kern="0">
                <a:solidFill>
                  <a:sysClr val="windowText" lastClr="000000">
                    <a:lumMod val="75000"/>
                    <a:lumOff val="25000"/>
                  </a:sysClr>
                </a:solidFill>
                <a:latin typeface="メイリオ" pitchFamily="50" charset="-128"/>
                <a:ea typeface="メイリオ" pitchFamily="50" charset="-128"/>
              </a:rPr>
              <a:t>N:N</a:t>
            </a:r>
            <a:r>
              <a:rPr kumimoji="0" lang="ja-JP" altLang="en-US" sz="1400" kern="0">
                <a:solidFill>
                  <a:sysClr val="windowText" lastClr="000000">
                    <a:lumMod val="75000"/>
                    <a:lumOff val="25000"/>
                  </a:sysClr>
                </a:solidFill>
                <a:latin typeface="メイリオ" pitchFamily="50" charset="-128"/>
                <a:ea typeface="メイリオ" pitchFamily="50" charset="-128"/>
              </a:rPr>
              <a:t>等の複合仕訳が入力可能です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4" name="テキスト ボックス 13"/>
          <p:cNvSpPr txBox="1"/>
          <p:nvPr/>
        </p:nvSpPr>
        <p:spPr>
          <a:xfrm>
            <a:off x="524460" y="2513355"/>
            <a:ext cx="2160000" cy="25391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a:ln>
                  <a:noFill/>
                </a:ln>
                <a:solidFill>
                  <a:sysClr val="windowText" lastClr="000000"/>
                </a:solidFill>
                <a:effectLst/>
                <a:uLnTx/>
                <a:uFillTx/>
                <a:latin typeface="メイリオ"/>
                <a:ea typeface="メイリオ"/>
                <a:cs typeface="+mn-cs"/>
              </a:rPr>
              <a:t>仕訳入力画面</a:t>
            </a: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5" name="Rectangle 14"/>
          <p:cNvSpPr>
            <a:spLocks noChangeArrowheads="1"/>
          </p:cNvSpPr>
          <p:nvPr/>
        </p:nvSpPr>
        <p:spPr bwMode="auto">
          <a:xfrm>
            <a:off x="1763688" y="3071707"/>
            <a:ext cx="3240314" cy="288000"/>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pic>
        <p:nvPicPr>
          <p:cNvPr id="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393418" y="3664143"/>
            <a:ext cx="5400000" cy="574567"/>
          </a:xfrm>
          <a:prstGeom prst="rect">
            <a:avLst/>
          </a:prstGeom>
          <a:noFill/>
          <a:ln w="9525">
            <a:solidFill>
              <a:schemeClr val="bg1">
                <a:lumMod val="75000"/>
              </a:schemeClr>
            </a:solidFill>
            <a:miter lim="800000"/>
            <a:headEnd/>
            <a:tailEnd/>
          </a:ln>
        </p:spPr>
      </p:pic>
      <p:cxnSp>
        <p:nvCxnSpPr>
          <p:cNvPr id="16" name="直線矢印コネクタ 15"/>
          <p:cNvCxnSpPr/>
          <p:nvPr/>
        </p:nvCxnSpPr>
        <p:spPr>
          <a:xfrm>
            <a:off x="3960000" y="3364690"/>
            <a:ext cx="180000" cy="288000"/>
          </a:xfrm>
          <a:prstGeom prst="straightConnector1">
            <a:avLst/>
          </a:prstGeom>
          <a:noFill/>
          <a:ln w="19050" cap="flat" cmpd="sng" algn="ctr">
            <a:solidFill>
              <a:srgbClr val="C00000"/>
            </a:solidFill>
            <a:prstDash val="solid"/>
            <a:tailEnd type="triangle" w="med" len="med"/>
          </a:ln>
          <a:effectLst/>
        </p:spPr>
      </p:cxnSp>
      <p:sp>
        <p:nvSpPr>
          <p:cNvPr id="18" name="Rectangle 14"/>
          <p:cNvSpPr>
            <a:spLocks noChangeArrowheads="1"/>
          </p:cNvSpPr>
          <p:nvPr/>
        </p:nvSpPr>
        <p:spPr bwMode="auto">
          <a:xfrm>
            <a:off x="3358782" y="3664143"/>
            <a:ext cx="5453739" cy="574567"/>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Tree>
    <p:extLst>
      <p:ext uri="{BB962C8B-B14F-4D97-AF65-F5344CB8AC3E}">
        <p14:creationId xmlns:p14="http://schemas.microsoft.com/office/powerpoint/2010/main" val="2447363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46</a:t>
            </a:fld>
            <a:endParaRPr lang="ja-JP" altLang="en-US"/>
          </a:p>
        </p:txBody>
      </p:sp>
      <p:sp>
        <p:nvSpPr>
          <p:cNvPr id="7" name="タイトル 6"/>
          <p:cNvSpPr>
            <a:spLocks noGrp="1"/>
          </p:cNvSpPr>
          <p:nvPr>
            <p:ph type="title"/>
          </p:nvPr>
        </p:nvSpPr>
        <p:spPr/>
        <p:txBody>
          <a:bodyPr/>
          <a:lstStyle/>
          <a:p>
            <a:r>
              <a:rPr lang="en-US" altLang="ja-JP" dirty="0"/>
              <a:t>No.35</a:t>
            </a:r>
            <a:br>
              <a:rPr lang="en-US" altLang="ja-JP" sz="1800" dirty="0"/>
            </a:br>
            <a:r>
              <a:rPr lang="ja-JP" altLang="en-US" sz="1800" dirty="0"/>
              <a:t>一般会計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勘定科目ごとに入力可能な項目を制御し、集計や分析に活用したい</a:t>
            </a: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勘定科目に対し、補助科目あり・なし、機能</a:t>
            </a:r>
            <a:r>
              <a:rPr kumimoji="0" lang="en-US" altLang="ja-JP" sz="1400" kern="0" dirty="0">
                <a:solidFill>
                  <a:sysClr val="windowText" lastClr="000000">
                    <a:lumMod val="75000"/>
                    <a:lumOff val="25000"/>
                  </a:sysClr>
                </a:solidFill>
                <a:latin typeface="メイリオ" pitchFamily="50" charset="-128"/>
                <a:ea typeface="メイリオ" pitchFamily="50" charset="-128"/>
              </a:rPr>
              <a:t>/</a:t>
            </a:r>
            <a:r>
              <a:rPr kumimoji="0" lang="ja-JP" altLang="en-US" sz="1400" kern="0" dirty="0">
                <a:solidFill>
                  <a:sysClr val="windowText" lastClr="000000">
                    <a:lumMod val="75000"/>
                    <a:lumOff val="25000"/>
                  </a:sysClr>
                </a:solidFill>
                <a:latin typeface="メイリオ" pitchFamily="50" charset="-128"/>
                <a:ea typeface="メイリオ" pitchFamily="50" charset="-128"/>
              </a:rPr>
              <a:t>プロジェクトコードの管理有無など管理項目の設定が可能です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セグメント管理を行う機能コード</a:t>
            </a:r>
            <a:r>
              <a:rPr kumimoji="0" lang="en-US" altLang="ja-JP" sz="1400" kern="0" dirty="0">
                <a:solidFill>
                  <a:sysClr val="windowText" lastClr="000000">
                    <a:lumMod val="75000"/>
                    <a:lumOff val="25000"/>
                  </a:sysClr>
                </a:solidFill>
                <a:latin typeface="メイリオ" pitchFamily="50" charset="-128"/>
                <a:ea typeface="メイリオ" pitchFamily="50" charset="-128"/>
              </a:rPr>
              <a:t>(1</a:t>
            </a:r>
            <a:r>
              <a:rPr kumimoji="0" lang="ja-JP" altLang="en-US" sz="1400" kern="0" dirty="0">
                <a:solidFill>
                  <a:sysClr val="windowText" lastClr="000000">
                    <a:lumMod val="75000"/>
                    <a:lumOff val="25000"/>
                  </a:sysClr>
                </a:solidFill>
                <a:latin typeface="メイリオ" pitchFamily="50" charset="-128"/>
                <a:ea typeface="メイリオ" pitchFamily="50" charset="-128"/>
              </a:rPr>
              <a:t>～</a:t>
            </a:r>
            <a:r>
              <a:rPr kumimoji="0" lang="en-US" altLang="ja-JP" sz="1400" kern="0" dirty="0">
                <a:solidFill>
                  <a:sysClr val="windowText" lastClr="000000">
                    <a:lumMod val="75000"/>
                    <a:lumOff val="25000"/>
                  </a:sysClr>
                </a:solidFill>
                <a:latin typeface="メイリオ" pitchFamily="50" charset="-128"/>
                <a:ea typeface="メイリオ" pitchFamily="50" charset="-128"/>
              </a:rPr>
              <a:t>4)</a:t>
            </a:r>
            <a:r>
              <a:rPr kumimoji="0" lang="ja-JP" altLang="en-US" sz="1400" kern="0" dirty="0" err="1">
                <a:solidFill>
                  <a:sysClr val="windowText" lastClr="000000">
                    <a:lumMod val="75000"/>
                    <a:lumOff val="25000"/>
                  </a:sysClr>
                </a:solidFill>
                <a:latin typeface="メイリオ" pitchFamily="50" charset="-128"/>
                <a:ea typeface="メイリオ" pitchFamily="50" charset="-128"/>
              </a:rPr>
              <a:t>、</a:t>
            </a:r>
            <a:r>
              <a:rPr kumimoji="0" lang="ja-JP" altLang="en-US" sz="1400" kern="0" dirty="0">
                <a:solidFill>
                  <a:sysClr val="windowText" lastClr="000000">
                    <a:lumMod val="75000"/>
                    <a:lumOff val="25000"/>
                  </a:sysClr>
                </a:solidFill>
                <a:latin typeface="メイリオ" pitchFamily="50" charset="-128"/>
                <a:ea typeface="メイリオ" pitchFamily="50" charset="-128"/>
              </a:rPr>
              <a:t>期跨ぎで損益管理を行うプロジェクトコードを活用し集計できます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3" name="Picture 3"/>
          <p:cNvPicPr>
            <a:picLocks noChangeAspect="1" noChangeArrowheads="1"/>
          </p:cNvPicPr>
          <p:nvPr/>
        </p:nvPicPr>
        <p:blipFill>
          <a:blip r:embed="rId3" cstate="print"/>
          <a:srcRect/>
          <a:stretch>
            <a:fillRect/>
          </a:stretch>
        </p:blipFill>
        <p:spPr bwMode="auto">
          <a:xfrm>
            <a:off x="2160002" y="2572850"/>
            <a:ext cx="6386820" cy="2340000"/>
          </a:xfrm>
          <a:prstGeom prst="rect">
            <a:avLst/>
          </a:prstGeom>
          <a:noFill/>
          <a:ln w="9525">
            <a:solidFill>
              <a:schemeClr val="bg1">
                <a:lumMod val="75000"/>
              </a:schemeClr>
            </a:solidFill>
            <a:miter lim="800000"/>
            <a:headEnd/>
            <a:tailEnd/>
          </a:ln>
        </p:spPr>
      </p:pic>
      <p:sp>
        <p:nvSpPr>
          <p:cNvPr id="14" name="テキスト ボックス 13"/>
          <p:cNvSpPr txBox="1"/>
          <p:nvPr/>
        </p:nvSpPr>
        <p:spPr>
          <a:xfrm>
            <a:off x="470721" y="2539623"/>
            <a:ext cx="2160000" cy="25391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ja-JP" altLang="en-US" sz="1050" kern="0">
                <a:solidFill>
                  <a:sysClr val="windowText" lastClr="000000"/>
                </a:solidFill>
                <a:latin typeface="メイリオ"/>
                <a:ea typeface="メイリオ"/>
              </a:rPr>
              <a:t>科目マスタ登録</a:t>
            </a:r>
            <a:r>
              <a:rPr kumimoji="0" lang="ja-JP" altLang="en-US" sz="1050" b="0" i="0" u="none" strike="noStrike" kern="0" cap="none" spc="0" normalizeH="0" baseline="0" noProof="0">
                <a:ln>
                  <a:noFill/>
                </a:ln>
                <a:solidFill>
                  <a:sysClr val="windowText" lastClr="000000"/>
                </a:solidFill>
                <a:effectLst/>
                <a:uLnTx/>
                <a:uFillTx/>
                <a:latin typeface="メイリオ"/>
                <a:ea typeface="メイリオ"/>
                <a:cs typeface="+mn-cs"/>
              </a:rPr>
              <a:t>画面</a:t>
            </a: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5" name="Rectangle 14"/>
          <p:cNvSpPr>
            <a:spLocks noChangeArrowheads="1"/>
          </p:cNvSpPr>
          <p:nvPr/>
        </p:nvSpPr>
        <p:spPr bwMode="auto">
          <a:xfrm>
            <a:off x="2235200" y="3220850"/>
            <a:ext cx="2624800" cy="171434"/>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6" name="Rectangle 14"/>
          <p:cNvSpPr>
            <a:spLocks noChangeArrowheads="1"/>
          </p:cNvSpPr>
          <p:nvPr/>
        </p:nvSpPr>
        <p:spPr bwMode="auto">
          <a:xfrm>
            <a:off x="2235200" y="4089050"/>
            <a:ext cx="2624800" cy="648000"/>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7" name="Rectangle 14"/>
          <p:cNvSpPr>
            <a:spLocks noChangeArrowheads="1"/>
          </p:cNvSpPr>
          <p:nvPr/>
        </p:nvSpPr>
        <p:spPr bwMode="auto">
          <a:xfrm>
            <a:off x="5353412" y="2878540"/>
            <a:ext cx="2291988" cy="144060"/>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Tree>
    <p:extLst>
      <p:ext uri="{BB962C8B-B14F-4D97-AF65-F5344CB8AC3E}">
        <p14:creationId xmlns:p14="http://schemas.microsoft.com/office/powerpoint/2010/main" val="1163643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2461B8F8-614C-D39E-EB8D-9713E5C5CB36}"/>
              </a:ext>
            </a:extLst>
          </p:cNvPr>
          <p:cNvGrpSpPr/>
          <p:nvPr/>
        </p:nvGrpSpPr>
        <p:grpSpPr>
          <a:xfrm>
            <a:off x="1800000" y="2772000"/>
            <a:ext cx="2906670" cy="2160000"/>
            <a:chOff x="1800000" y="2772000"/>
            <a:chExt cx="2906670" cy="2160000"/>
          </a:xfrm>
        </p:grpSpPr>
        <p:pic>
          <p:nvPicPr>
            <p:cNvPr id="14" name="Picture 2"/>
            <p:cNvPicPr>
              <a:picLocks noChangeAspect="1" noChangeArrowheads="1"/>
            </p:cNvPicPr>
            <p:nvPr/>
          </p:nvPicPr>
          <p:blipFill>
            <a:blip r:embed="rId3" cstate="print"/>
            <a:srcRect/>
            <a:stretch>
              <a:fillRect/>
            </a:stretch>
          </p:blipFill>
          <p:spPr bwMode="auto">
            <a:xfrm>
              <a:off x="1800000" y="2772000"/>
              <a:ext cx="2906670" cy="2160000"/>
            </a:xfrm>
            <a:prstGeom prst="rect">
              <a:avLst/>
            </a:prstGeom>
            <a:noFill/>
            <a:ln w="9525">
              <a:solidFill>
                <a:schemeClr val="bg1">
                  <a:lumMod val="75000"/>
                </a:schemeClr>
              </a:solidFill>
              <a:miter lim="800000"/>
              <a:headEnd/>
              <a:tailEnd/>
            </a:ln>
          </p:spPr>
        </p:pic>
        <p:pic>
          <p:nvPicPr>
            <p:cNvPr id="3" name="図 2">
              <a:extLst>
                <a:ext uri="{FF2B5EF4-FFF2-40B4-BE49-F238E27FC236}">
                  <a16:creationId xmlns:a16="http://schemas.microsoft.com/office/drawing/2014/main" id="{3F26A26A-832B-1AFC-CE5A-D90EECCD3471}"/>
                </a:ext>
              </a:extLst>
            </p:cNvPr>
            <p:cNvPicPr preferRelativeResize="0">
              <a:picLocks/>
            </p:cNvPicPr>
            <p:nvPr/>
          </p:nvPicPr>
          <p:blipFill>
            <a:blip r:embed="rId4"/>
            <a:stretch>
              <a:fillRect/>
            </a:stretch>
          </p:blipFill>
          <p:spPr>
            <a:xfrm>
              <a:off x="1945571" y="2795323"/>
              <a:ext cx="1080000" cy="60990"/>
            </a:xfrm>
            <a:prstGeom prst="rect">
              <a:avLst/>
            </a:prstGeom>
          </p:spPr>
        </p:pic>
      </p:grpSp>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47</a:t>
            </a:fld>
            <a:endParaRPr lang="ja-JP" altLang="en-US"/>
          </a:p>
        </p:txBody>
      </p:sp>
      <p:sp>
        <p:nvSpPr>
          <p:cNvPr id="7" name="タイトル 6"/>
          <p:cNvSpPr>
            <a:spLocks noGrp="1"/>
          </p:cNvSpPr>
          <p:nvPr>
            <p:ph type="title"/>
          </p:nvPr>
        </p:nvSpPr>
        <p:spPr/>
        <p:txBody>
          <a:bodyPr/>
          <a:lstStyle/>
          <a:p>
            <a:r>
              <a:rPr lang="en-US" altLang="ja-JP" dirty="0"/>
              <a:t>No.36</a:t>
            </a:r>
            <a:br>
              <a:rPr lang="en-US" altLang="ja-JP" sz="1800" dirty="0"/>
            </a:br>
            <a:r>
              <a:rPr lang="ja-JP" altLang="en-US" sz="1800" dirty="0"/>
              <a:t>一般会計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合計残高試算表から補助科目別残高や取引先別残高に推移し、さらにその元帳を展開できる</a:t>
            </a: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統合会計では、得意先別科目別残高表から元帳へのドリルダウンが可能です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グループ経営管理では、合計残高試算表から補助科目や得意先別残高表へのドリルダウン帳票を作成可能です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3" name="テキスト ボックス 12"/>
          <p:cNvSpPr txBox="1"/>
          <p:nvPr/>
        </p:nvSpPr>
        <p:spPr>
          <a:xfrm>
            <a:off x="1604983" y="2573163"/>
            <a:ext cx="4500000" cy="253916"/>
          </a:xfrm>
          <a:prstGeom prst="rect">
            <a:avLst/>
          </a:prstGeom>
          <a:noFill/>
        </p:spPr>
        <p:txBody>
          <a:bodyPr wrap="square" rtlCol="0">
            <a:spAutoFit/>
          </a:bodyPr>
          <a:lstStyle/>
          <a:p>
            <a:pPr>
              <a:defRPr/>
            </a:pP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ja-JP" altLang="en-US" sz="1050" kern="0">
                <a:solidFill>
                  <a:sysClr val="windowText" lastClr="000000"/>
                </a:solidFill>
              </a:rPr>
              <a:t>科目別相手先別残高表出力画面（</a:t>
            </a:r>
            <a:r>
              <a:rPr kumimoji="0" lang="en-US" altLang="ja-JP" sz="1050" kern="0">
                <a:solidFill>
                  <a:sysClr val="windowText" lastClr="000000"/>
                </a:solidFill>
              </a:rPr>
              <a:t>NX</a:t>
            </a:r>
            <a:r>
              <a:rPr kumimoji="0" lang="ja-JP" altLang="en-US" sz="1050" kern="0">
                <a:solidFill>
                  <a:sysClr val="windowText" lastClr="000000"/>
                </a:solidFill>
              </a:rPr>
              <a:t>統合会計）</a:t>
            </a: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5" name="Rectangle 14"/>
          <p:cNvSpPr>
            <a:spLocks noChangeArrowheads="1"/>
          </p:cNvSpPr>
          <p:nvPr/>
        </p:nvSpPr>
        <p:spPr bwMode="auto">
          <a:xfrm>
            <a:off x="1692000" y="3240000"/>
            <a:ext cx="2520000" cy="108000"/>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cxnSp>
        <p:nvCxnSpPr>
          <p:cNvPr id="16" name="直線矢印コネクタ 15"/>
          <p:cNvCxnSpPr/>
          <p:nvPr/>
        </p:nvCxnSpPr>
        <p:spPr>
          <a:xfrm>
            <a:off x="3780000" y="3348000"/>
            <a:ext cx="648000" cy="288000"/>
          </a:xfrm>
          <a:prstGeom prst="straightConnector1">
            <a:avLst/>
          </a:prstGeom>
          <a:noFill/>
          <a:ln w="19050" cap="flat" cmpd="sng" algn="ctr">
            <a:solidFill>
              <a:srgbClr val="C00000"/>
            </a:solidFill>
            <a:prstDash val="solid"/>
            <a:tailEnd type="triangle" w="med" len="med"/>
          </a:ln>
          <a:effectLst/>
        </p:spPr>
      </p:cxnSp>
      <p:pic>
        <p:nvPicPr>
          <p:cNvPr id="17" name="Picture 5"/>
          <p:cNvPicPr>
            <a:picLocks noChangeAspect="1" noChangeArrowheads="1"/>
          </p:cNvPicPr>
          <p:nvPr/>
        </p:nvPicPr>
        <p:blipFill>
          <a:blip r:embed="rId5" cstate="print"/>
          <a:srcRect/>
          <a:stretch>
            <a:fillRect/>
          </a:stretch>
        </p:blipFill>
        <p:spPr bwMode="auto">
          <a:xfrm>
            <a:off x="4499999" y="3420000"/>
            <a:ext cx="3960000" cy="1086048"/>
          </a:xfrm>
          <a:prstGeom prst="rect">
            <a:avLst/>
          </a:prstGeom>
          <a:noFill/>
          <a:ln w="9525">
            <a:solidFill>
              <a:schemeClr val="bg1">
                <a:lumMod val="75000"/>
              </a:schemeClr>
            </a:solidFill>
            <a:miter lim="800000"/>
            <a:headEnd/>
            <a:tailEnd/>
          </a:ln>
        </p:spPr>
      </p:pic>
      <p:sp>
        <p:nvSpPr>
          <p:cNvPr id="18" name="テキスト ボックス 17"/>
          <p:cNvSpPr txBox="1"/>
          <p:nvPr/>
        </p:nvSpPr>
        <p:spPr>
          <a:xfrm>
            <a:off x="5250977" y="3159680"/>
            <a:ext cx="3240000" cy="253916"/>
          </a:xfrm>
          <a:prstGeom prst="rect">
            <a:avLst/>
          </a:prstGeom>
          <a:noFill/>
        </p:spPr>
        <p:txBody>
          <a:bodyPr wrap="square" lIns="91440" tIns="45720" rIns="91440" bIns="45720" rtlCol="0" anchor="t">
            <a:spAutoFit/>
          </a:bodyPr>
          <a:lstStyle/>
          <a:p>
            <a:pPr>
              <a:defRPr/>
            </a:pPr>
            <a:r>
              <a:rPr kumimoji="0" lang="en-US" altLang="ja-JP" sz="1050" b="0" i="0" u="none" strike="noStrike" kern="0" cap="none" spc="0" normalizeH="0" baseline="0" noProof="0">
                <a:ln>
                  <a:noFill/>
                </a:ln>
                <a:effectLst/>
                <a:uLnTx/>
                <a:uFillTx/>
                <a:latin typeface="メイリオ"/>
                <a:ea typeface="メイリオ"/>
                <a:cs typeface="+mn-cs"/>
              </a:rPr>
              <a:t>【</a:t>
            </a:r>
            <a:r>
              <a:rPr kumimoji="0" lang="ja-JP" altLang="en-US" sz="1050" kern="0" noProof="0"/>
              <a:t>相手</a:t>
            </a:r>
            <a:r>
              <a:rPr kumimoji="0" lang="ja-JP" altLang="en-US" sz="1050" kern="0"/>
              <a:t>先元帳画面（</a:t>
            </a:r>
            <a:r>
              <a:rPr kumimoji="0" lang="en-US" altLang="ja-JP" sz="1050" kern="0"/>
              <a:t>NX</a:t>
            </a:r>
            <a:r>
              <a:rPr kumimoji="0" lang="ja-JP" altLang="en-US" sz="1050" kern="0"/>
              <a:t>統合会計）</a:t>
            </a:r>
            <a:r>
              <a:rPr kumimoji="0" lang="en-US" altLang="ja-JP" sz="1050" b="0" i="0" u="none" strike="noStrike" kern="0" cap="none" spc="0" normalizeH="0" baseline="0" noProof="0">
                <a:ln>
                  <a:noFill/>
                </a:ln>
                <a:effectLst/>
                <a:uLnTx/>
                <a:uFillTx/>
                <a:latin typeface="メイリオ"/>
                <a:ea typeface="メイリオ"/>
                <a:cs typeface="+mn-cs"/>
              </a:rPr>
              <a:t>】</a:t>
            </a:r>
            <a:endParaRPr kumimoji="1" lang="ja-JP" altLang="en-US" sz="1050" b="0" i="0" u="none" strike="noStrike" kern="0" cap="none" spc="0" normalizeH="0" baseline="0" noProof="0">
              <a:ln>
                <a:noFill/>
              </a:ln>
              <a:effectLst/>
              <a:uLnTx/>
              <a:uFillTx/>
              <a:latin typeface="メイリオ"/>
              <a:ea typeface="メイリオ"/>
              <a:cs typeface="+mn-cs"/>
            </a:endParaRPr>
          </a:p>
        </p:txBody>
      </p:sp>
    </p:spTree>
    <p:extLst>
      <p:ext uri="{BB962C8B-B14F-4D97-AF65-F5344CB8AC3E}">
        <p14:creationId xmlns:p14="http://schemas.microsoft.com/office/powerpoint/2010/main" val="26509950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D90F720F-CC7D-FF3C-6D17-D80700B1DA07}"/>
              </a:ext>
            </a:extLst>
          </p:cNvPr>
          <p:cNvGrpSpPr/>
          <p:nvPr/>
        </p:nvGrpSpPr>
        <p:grpSpPr>
          <a:xfrm>
            <a:off x="4319972" y="2772000"/>
            <a:ext cx="2870132" cy="2160000"/>
            <a:chOff x="4319972" y="2772000"/>
            <a:chExt cx="2870132" cy="2160000"/>
          </a:xfrm>
        </p:grpSpPr>
        <p:pic>
          <p:nvPicPr>
            <p:cNvPr id="25" name="Picture 3"/>
            <p:cNvPicPr>
              <a:picLocks noChangeAspect="1" noChangeArrowheads="1"/>
            </p:cNvPicPr>
            <p:nvPr/>
          </p:nvPicPr>
          <p:blipFill>
            <a:blip r:embed="rId3" cstate="print"/>
            <a:srcRect/>
            <a:stretch>
              <a:fillRect/>
            </a:stretch>
          </p:blipFill>
          <p:spPr bwMode="auto">
            <a:xfrm>
              <a:off x="4319972" y="2772000"/>
              <a:ext cx="2870132" cy="2160000"/>
            </a:xfrm>
            <a:prstGeom prst="rect">
              <a:avLst/>
            </a:prstGeom>
            <a:noFill/>
            <a:ln w="9525">
              <a:solidFill>
                <a:schemeClr val="bg1">
                  <a:lumMod val="75000"/>
                </a:schemeClr>
              </a:solidFill>
              <a:miter lim="800000"/>
              <a:headEnd/>
              <a:tailEnd/>
            </a:ln>
          </p:spPr>
        </p:pic>
        <p:pic>
          <p:nvPicPr>
            <p:cNvPr id="5" name="図 4">
              <a:extLst>
                <a:ext uri="{FF2B5EF4-FFF2-40B4-BE49-F238E27FC236}">
                  <a16:creationId xmlns:a16="http://schemas.microsoft.com/office/drawing/2014/main" id="{A25FC9C9-E60C-2A92-8154-B66AC610A9B5}"/>
                </a:ext>
              </a:extLst>
            </p:cNvPr>
            <p:cNvPicPr preferRelativeResize="0">
              <a:picLocks/>
            </p:cNvPicPr>
            <p:nvPr/>
          </p:nvPicPr>
          <p:blipFill>
            <a:blip r:embed="rId4"/>
            <a:stretch>
              <a:fillRect/>
            </a:stretch>
          </p:blipFill>
          <p:spPr>
            <a:xfrm>
              <a:off x="4459956" y="2788546"/>
              <a:ext cx="1080000" cy="60990"/>
            </a:xfrm>
            <a:prstGeom prst="rect">
              <a:avLst/>
            </a:prstGeom>
          </p:spPr>
        </p:pic>
      </p:grpSp>
      <p:grpSp>
        <p:nvGrpSpPr>
          <p:cNvPr id="4" name="グループ化 3">
            <a:extLst>
              <a:ext uri="{FF2B5EF4-FFF2-40B4-BE49-F238E27FC236}">
                <a16:creationId xmlns:a16="http://schemas.microsoft.com/office/drawing/2014/main" id="{DEE7B2F0-B54F-7193-A3C1-B06DC7B7C998}"/>
              </a:ext>
            </a:extLst>
          </p:cNvPr>
          <p:cNvGrpSpPr/>
          <p:nvPr/>
        </p:nvGrpSpPr>
        <p:grpSpPr>
          <a:xfrm>
            <a:off x="720000" y="2772000"/>
            <a:ext cx="2880000" cy="2160000"/>
            <a:chOff x="720000" y="2772000"/>
            <a:chExt cx="2880000" cy="2160000"/>
          </a:xfrm>
        </p:grpSpPr>
        <p:pic>
          <p:nvPicPr>
            <p:cNvPr id="24" name="Picture 2"/>
            <p:cNvPicPr>
              <a:picLocks noChangeAspect="1" noChangeArrowheads="1"/>
            </p:cNvPicPr>
            <p:nvPr/>
          </p:nvPicPr>
          <p:blipFill>
            <a:blip r:embed="rId5" cstate="print"/>
            <a:srcRect/>
            <a:stretch>
              <a:fillRect/>
            </a:stretch>
          </p:blipFill>
          <p:spPr bwMode="auto">
            <a:xfrm>
              <a:off x="720000" y="2772000"/>
              <a:ext cx="2880000" cy="2160000"/>
            </a:xfrm>
            <a:prstGeom prst="rect">
              <a:avLst/>
            </a:prstGeom>
            <a:noFill/>
            <a:ln w="9525">
              <a:solidFill>
                <a:schemeClr val="bg1">
                  <a:lumMod val="75000"/>
                </a:schemeClr>
              </a:solidFill>
              <a:miter lim="800000"/>
              <a:headEnd/>
              <a:tailEnd/>
            </a:ln>
          </p:spPr>
        </p:pic>
        <p:pic>
          <p:nvPicPr>
            <p:cNvPr id="3" name="図 2">
              <a:extLst>
                <a:ext uri="{FF2B5EF4-FFF2-40B4-BE49-F238E27FC236}">
                  <a16:creationId xmlns:a16="http://schemas.microsoft.com/office/drawing/2014/main" id="{4B3DC9E5-3D9E-46BE-3E39-9A1168890EF1}"/>
                </a:ext>
              </a:extLst>
            </p:cNvPr>
            <p:cNvPicPr preferRelativeResize="0">
              <a:picLocks/>
            </p:cNvPicPr>
            <p:nvPr/>
          </p:nvPicPr>
          <p:blipFill>
            <a:blip r:embed="rId4"/>
            <a:stretch>
              <a:fillRect/>
            </a:stretch>
          </p:blipFill>
          <p:spPr>
            <a:xfrm>
              <a:off x="844398" y="2787014"/>
              <a:ext cx="1080000" cy="60990"/>
            </a:xfrm>
            <a:prstGeom prst="rect">
              <a:avLst/>
            </a:prstGeom>
          </p:spPr>
        </p:pic>
      </p:grpSp>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48</a:t>
            </a:fld>
            <a:endParaRPr lang="ja-JP" altLang="en-US"/>
          </a:p>
        </p:txBody>
      </p:sp>
      <p:sp>
        <p:nvSpPr>
          <p:cNvPr id="7" name="タイトル 6"/>
          <p:cNvSpPr>
            <a:spLocks noGrp="1"/>
          </p:cNvSpPr>
          <p:nvPr>
            <p:ph type="title"/>
          </p:nvPr>
        </p:nvSpPr>
        <p:spPr/>
        <p:txBody>
          <a:bodyPr/>
          <a:lstStyle/>
          <a:p>
            <a:r>
              <a:rPr lang="en-US" altLang="ja-JP" dirty="0"/>
              <a:t>No.37</a:t>
            </a:r>
            <a:br>
              <a:rPr lang="en-US" altLang="ja-JP" sz="1800" dirty="0"/>
            </a:br>
            <a:r>
              <a:rPr lang="ja-JP" altLang="en-US" sz="1800" dirty="0"/>
              <a:t>一般会計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元帳などの帳票から伝票に移動し、編集</a:t>
            </a:r>
            <a:r>
              <a:rPr kumimoji="0" lang="en-US" altLang="ja-JP" sz="1400" kern="0">
                <a:solidFill>
                  <a:sysClr val="windowText" lastClr="000000">
                    <a:lumMod val="75000"/>
                    <a:lumOff val="25000"/>
                  </a:sysClr>
                </a:solidFill>
                <a:latin typeface="メイリオ" pitchFamily="50" charset="-128"/>
                <a:ea typeface="メイリオ" pitchFamily="50" charset="-128"/>
              </a:rPr>
              <a:t>/</a:t>
            </a:r>
            <a:r>
              <a:rPr kumimoji="0" lang="ja-JP" altLang="en-US" sz="1400" kern="0">
                <a:solidFill>
                  <a:sysClr val="windowText" lastClr="000000">
                    <a:lumMod val="75000"/>
                    <a:lumOff val="25000"/>
                  </a:sysClr>
                </a:solidFill>
                <a:latin typeface="メイリオ" pitchFamily="50" charset="-128"/>
                <a:ea typeface="メイリオ" pitchFamily="50" charset="-128"/>
              </a:rPr>
              <a:t>複写</a:t>
            </a:r>
            <a:r>
              <a:rPr kumimoji="0" lang="en-US" altLang="ja-JP" sz="1400" kern="0">
                <a:solidFill>
                  <a:sysClr val="windowText" lastClr="000000">
                    <a:lumMod val="75000"/>
                    <a:lumOff val="25000"/>
                  </a:sysClr>
                </a:solidFill>
                <a:latin typeface="メイリオ" pitchFamily="50" charset="-128"/>
                <a:ea typeface="メイリオ" pitchFamily="50" charset="-128"/>
              </a:rPr>
              <a:t>/</a:t>
            </a:r>
            <a:r>
              <a:rPr kumimoji="0" lang="ja-JP" altLang="en-US" sz="1400" kern="0">
                <a:solidFill>
                  <a:sysClr val="windowText" lastClr="000000">
                    <a:lumMod val="75000"/>
                    <a:lumOff val="25000"/>
                  </a:sysClr>
                </a:solidFill>
                <a:latin typeface="メイリオ" pitchFamily="50" charset="-128"/>
                <a:ea typeface="メイリオ" pitchFamily="50" charset="-128"/>
              </a:rPr>
              <a:t>印刷ができる</a:t>
            </a: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トレーシング機能で、残高帳票 ⇒ 元帳 ⇒ 仕訳伝票 ⇒ 起票元伝票まで移動し、</a:t>
            </a:r>
            <a:br>
              <a:rPr kumimoji="0" lang="en-US" altLang="ja-JP" sz="1400" kern="0" dirty="0">
                <a:solidFill>
                  <a:sysClr val="windowText" lastClr="000000">
                    <a:lumMod val="75000"/>
                    <a:lumOff val="25000"/>
                  </a:sysClr>
                </a:solidFill>
                <a:latin typeface="メイリオ" pitchFamily="50" charset="-128"/>
                <a:ea typeface="メイリオ" pitchFamily="50" charset="-128"/>
              </a:rPr>
            </a:br>
            <a:r>
              <a:rPr kumimoji="0" lang="ja-JP" altLang="en-US" sz="1400" kern="0" dirty="0">
                <a:solidFill>
                  <a:sysClr val="windowText" lastClr="000000">
                    <a:lumMod val="75000"/>
                    <a:lumOff val="25000"/>
                  </a:sysClr>
                </a:solidFill>
                <a:latin typeface="メイリオ" pitchFamily="50" charset="-128"/>
                <a:ea typeface="メイリオ" pitchFamily="50" charset="-128"/>
              </a:rPr>
              <a:t>複写、赤伝作成、伝票修正が可能です。伝票登録後、印刷も可能です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4" name="Rectangle 14"/>
          <p:cNvSpPr>
            <a:spLocks noChangeArrowheads="1"/>
          </p:cNvSpPr>
          <p:nvPr/>
        </p:nvSpPr>
        <p:spPr bwMode="auto">
          <a:xfrm>
            <a:off x="720000" y="3671999"/>
            <a:ext cx="2412000" cy="207515"/>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cxnSp>
        <p:nvCxnSpPr>
          <p:cNvPr id="15" name="直線矢印コネクタ 14"/>
          <p:cNvCxnSpPr/>
          <p:nvPr/>
        </p:nvCxnSpPr>
        <p:spPr>
          <a:xfrm>
            <a:off x="3132000" y="3744000"/>
            <a:ext cx="1188000" cy="0"/>
          </a:xfrm>
          <a:prstGeom prst="straightConnector1">
            <a:avLst/>
          </a:prstGeom>
          <a:noFill/>
          <a:ln w="19050" cap="flat" cmpd="sng" algn="ctr">
            <a:solidFill>
              <a:srgbClr val="C00000"/>
            </a:solidFill>
            <a:prstDash val="solid"/>
            <a:tailEnd type="triangle" w="med" len="med"/>
          </a:ln>
          <a:effectLst/>
        </p:spPr>
      </p:cxnSp>
      <p:sp>
        <p:nvSpPr>
          <p:cNvPr id="16" name="テキスト ボックス 15"/>
          <p:cNvSpPr txBox="1"/>
          <p:nvPr/>
        </p:nvSpPr>
        <p:spPr>
          <a:xfrm>
            <a:off x="1080000" y="2563593"/>
            <a:ext cx="216000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r>
              <a:rPr kumimoji="0" lang="ja-JP" altLang="en-US" sz="1050" kern="0" dirty="0">
                <a:solidFill>
                  <a:sysClr val="windowText" lastClr="000000"/>
                </a:solidFill>
                <a:latin typeface="メイリオ"/>
                <a:ea typeface="メイリオ"/>
              </a:rPr>
              <a:t>元帳</a:t>
            </a:r>
            <a:r>
              <a:rPr kumimoji="0"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rPr>
              <a:t>画面</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endParaRPr>
          </a:p>
        </p:txBody>
      </p:sp>
      <p:sp>
        <p:nvSpPr>
          <p:cNvPr id="18" name="テキスト ボックス 17"/>
          <p:cNvSpPr txBox="1"/>
          <p:nvPr/>
        </p:nvSpPr>
        <p:spPr>
          <a:xfrm>
            <a:off x="4788000" y="2563593"/>
            <a:ext cx="216000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a:ln>
                  <a:noFill/>
                </a:ln>
                <a:solidFill>
                  <a:sysClr val="windowText" lastClr="000000"/>
                </a:solidFill>
                <a:effectLst/>
                <a:uLnTx/>
                <a:uFillTx/>
                <a:latin typeface="メイリオ"/>
                <a:ea typeface="メイリオ"/>
                <a:cs typeface="+mn-cs"/>
              </a:rPr>
              <a:t>仕訳伝票明細画面</a:t>
            </a: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a:ln>
                <a:noFill/>
              </a:ln>
              <a:solidFill>
                <a:sysClr val="windowText" lastClr="000000"/>
              </a:solidFill>
              <a:effectLst/>
              <a:uLnTx/>
              <a:uFillTx/>
              <a:latin typeface="メイリオ"/>
              <a:ea typeface="メイリオ"/>
              <a:cs typeface="+mn-cs"/>
            </a:endParaRPr>
          </a:p>
        </p:txBody>
      </p:sp>
      <p:pic>
        <p:nvPicPr>
          <p:cNvPr id="19" name="Picture 5"/>
          <p:cNvPicPr>
            <a:picLocks noChangeAspect="1" noChangeArrowheads="1"/>
          </p:cNvPicPr>
          <p:nvPr/>
        </p:nvPicPr>
        <p:blipFill>
          <a:blip r:embed="rId6" cstate="print"/>
          <a:srcRect/>
          <a:stretch>
            <a:fillRect/>
          </a:stretch>
        </p:blipFill>
        <p:spPr bwMode="auto">
          <a:xfrm>
            <a:off x="7736524" y="2772000"/>
            <a:ext cx="919874" cy="2160000"/>
          </a:xfrm>
          <a:prstGeom prst="rect">
            <a:avLst/>
          </a:prstGeom>
          <a:noFill/>
          <a:ln w="9525">
            <a:solidFill>
              <a:schemeClr val="bg1">
                <a:lumMod val="75000"/>
              </a:schemeClr>
            </a:solidFill>
            <a:miter lim="800000"/>
            <a:headEnd/>
            <a:tailEnd/>
          </a:ln>
        </p:spPr>
      </p:pic>
      <p:cxnSp>
        <p:nvCxnSpPr>
          <p:cNvPr id="20" name="直線矢印コネクタ 19"/>
          <p:cNvCxnSpPr/>
          <p:nvPr/>
        </p:nvCxnSpPr>
        <p:spPr>
          <a:xfrm>
            <a:off x="7236000" y="3024000"/>
            <a:ext cx="504000" cy="0"/>
          </a:xfrm>
          <a:prstGeom prst="straightConnector1">
            <a:avLst/>
          </a:prstGeom>
          <a:noFill/>
          <a:ln w="19050" cap="flat" cmpd="sng" algn="ctr">
            <a:solidFill>
              <a:srgbClr val="C00000"/>
            </a:solidFill>
            <a:prstDash val="solid"/>
            <a:tailEnd type="triangle" w="med" len="med"/>
          </a:ln>
          <a:effectLst/>
        </p:spPr>
      </p:cxnSp>
      <p:sp>
        <p:nvSpPr>
          <p:cNvPr id="23" name="Rectangle 14"/>
          <p:cNvSpPr>
            <a:spLocks noChangeArrowheads="1"/>
          </p:cNvSpPr>
          <p:nvPr/>
        </p:nvSpPr>
        <p:spPr bwMode="auto">
          <a:xfrm>
            <a:off x="6804000" y="2880000"/>
            <a:ext cx="432000" cy="684000"/>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Tree>
    <p:extLst>
      <p:ext uri="{BB962C8B-B14F-4D97-AF65-F5344CB8AC3E}">
        <p14:creationId xmlns:p14="http://schemas.microsoft.com/office/powerpoint/2010/main" val="32058002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83985126-A9FB-768F-0B8C-37F45E64354F}"/>
              </a:ext>
            </a:extLst>
          </p:cNvPr>
          <p:cNvGrpSpPr/>
          <p:nvPr/>
        </p:nvGrpSpPr>
        <p:grpSpPr>
          <a:xfrm>
            <a:off x="5533474" y="2772720"/>
            <a:ext cx="2721351" cy="1511469"/>
            <a:chOff x="5533474" y="2772720"/>
            <a:chExt cx="2721351" cy="1511469"/>
          </a:xfrm>
        </p:grpSpPr>
        <p:pic>
          <p:nvPicPr>
            <p:cNvPr id="26" name="図 25"/>
            <p:cNvPicPr>
              <a:picLocks noChangeAspect="1"/>
            </p:cNvPicPr>
            <p:nvPr/>
          </p:nvPicPr>
          <p:blipFill rotWithShape="1">
            <a:blip r:embed="rId3"/>
            <a:srcRect r="18553"/>
            <a:stretch/>
          </p:blipFill>
          <p:spPr>
            <a:xfrm>
              <a:off x="5533474" y="2772720"/>
              <a:ext cx="2721351" cy="1511469"/>
            </a:xfrm>
            <a:prstGeom prst="rect">
              <a:avLst/>
            </a:prstGeom>
            <a:ln w="9525">
              <a:solidFill>
                <a:schemeClr val="bg1">
                  <a:lumMod val="75000"/>
                </a:schemeClr>
              </a:solidFill>
            </a:ln>
          </p:spPr>
        </p:pic>
        <p:pic>
          <p:nvPicPr>
            <p:cNvPr id="5" name="図 4">
              <a:extLst>
                <a:ext uri="{FF2B5EF4-FFF2-40B4-BE49-F238E27FC236}">
                  <a16:creationId xmlns:a16="http://schemas.microsoft.com/office/drawing/2014/main" id="{54952E36-8A6B-CBE3-3655-96D95890F2AC}"/>
                </a:ext>
              </a:extLst>
            </p:cNvPr>
            <p:cNvPicPr preferRelativeResize="0">
              <a:picLocks/>
            </p:cNvPicPr>
            <p:nvPr/>
          </p:nvPicPr>
          <p:blipFill>
            <a:blip r:embed="rId4"/>
            <a:stretch>
              <a:fillRect/>
            </a:stretch>
          </p:blipFill>
          <p:spPr>
            <a:xfrm>
              <a:off x="5703093" y="2784542"/>
              <a:ext cx="1080000" cy="60990"/>
            </a:xfrm>
            <a:prstGeom prst="rect">
              <a:avLst/>
            </a:prstGeom>
            <a:ln>
              <a:noFill/>
            </a:ln>
          </p:spPr>
        </p:pic>
      </p:grpSp>
      <p:pic>
        <p:nvPicPr>
          <p:cNvPr id="4" name="図 3"/>
          <p:cNvPicPr>
            <a:picLocks noChangeAspect="1"/>
          </p:cNvPicPr>
          <p:nvPr/>
        </p:nvPicPr>
        <p:blipFill>
          <a:blip r:embed="rId5"/>
          <a:stretch>
            <a:fillRect/>
          </a:stretch>
        </p:blipFill>
        <p:spPr>
          <a:xfrm>
            <a:off x="3412453" y="2772666"/>
            <a:ext cx="1947873" cy="2202672"/>
          </a:xfrm>
          <a:prstGeom prst="rect">
            <a:avLst/>
          </a:prstGeom>
        </p:spPr>
      </p:pic>
      <p:pic>
        <p:nvPicPr>
          <p:cNvPr id="3" name="図 2"/>
          <p:cNvPicPr>
            <a:picLocks noChangeAspect="1"/>
          </p:cNvPicPr>
          <p:nvPr/>
        </p:nvPicPr>
        <p:blipFill>
          <a:blip r:embed="rId6"/>
          <a:stretch>
            <a:fillRect/>
          </a:stretch>
        </p:blipFill>
        <p:spPr>
          <a:xfrm>
            <a:off x="729071" y="2766494"/>
            <a:ext cx="2449777" cy="2131217"/>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49</a:t>
            </a:fld>
            <a:endParaRPr lang="ja-JP" altLang="en-US"/>
          </a:p>
        </p:txBody>
      </p:sp>
      <p:sp>
        <p:nvSpPr>
          <p:cNvPr id="7" name="タイトル 6"/>
          <p:cNvSpPr>
            <a:spLocks noGrp="1"/>
          </p:cNvSpPr>
          <p:nvPr>
            <p:ph type="title"/>
          </p:nvPr>
        </p:nvSpPr>
        <p:spPr/>
        <p:txBody>
          <a:bodyPr/>
          <a:lstStyle/>
          <a:p>
            <a:r>
              <a:rPr lang="en-US" altLang="ja-JP" dirty="0"/>
              <a:t>No.38</a:t>
            </a:r>
            <a:br>
              <a:rPr lang="en-US" altLang="ja-JP" sz="1800" dirty="0"/>
            </a:br>
            <a:r>
              <a:rPr lang="ja-JP" altLang="en-US" sz="1800" dirty="0"/>
              <a:t>一般会計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未承認の仕訳伝票についても反映させて帳票が出力できる</a:t>
            </a: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合計残高試算表や各種元帳を画面照会もしくは帳票出力する際、未承認伝票を含む</a:t>
            </a:r>
            <a:r>
              <a:rPr kumimoji="0" lang="en-US" altLang="ja-JP" sz="1400" kern="0" dirty="0">
                <a:solidFill>
                  <a:sysClr val="windowText" lastClr="000000">
                    <a:lumMod val="75000"/>
                    <a:lumOff val="25000"/>
                  </a:sysClr>
                </a:solidFill>
                <a:latin typeface="メイリオ" pitchFamily="50" charset="-128"/>
                <a:ea typeface="メイリオ" pitchFamily="50" charset="-128"/>
              </a:rPr>
              <a:t>/</a:t>
            </a:r>
            <a:r>
              <a:rPr kumimoji="0" lang="ja-JP" altLang="en-US" sz="1400" kern="0" dirty="0" err="1">
                <a:solidFill>
                  <a:sysClr val="windowText" lastClr="000000">
                    <a:lumMod val="75000"/>
                    <a:lumOff val="25000"/>
                  </a:sysClr>
                </a:solidFill>
                <a:latin typeface="メイリオ" pitchFamily="50" charset="-128"/>
                <a:ea typeface="メイリオ" pitchFamily="50" charset="-128"/>
              </a:rPr>
              <a:t>含まないの</a:t>
            </a:r>
            <a:r>
              <a:rPr kumimoji="0" lang="ja-JP" altLang="en-US" sz="1400" kern="0" dirty="0">
                <a:solidFill>
                  <a:sysClr val="windowText" lastClr="000000">
                    <a:lumMod val="75000"/>
                    <a:lumOff val="25000"/>
                  </a:sysClr>
                </a:solidFill>
                <a:latin typeface="メイリオ" pitchFamily="50" charset="-128"/>
                <a:ea typeface="メイリオ" pitchFamily="50" charset="-128"/>
              </a:rPr>
              <a:t>選択が可能です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未承認伝票には「＊」のフラグが付きます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5" name="テキスト ボックス 14"/>
          <p:cNvSpPr txBox="1"/>
          <p:nvPr/>
        </p:nvSpPr>
        <p:spPr>
          <a:xfrm>
            <a:off x="1031400" y="2574975"/>
            <a:ext cx="2230183" cy="25391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a:ln>
                  <a:noFill/>
                </a:ln>
                <a:solidFill>
                  <a:sysClr val="windowText" lastClr="000000"/>
                </a:solidFill>
                <a:effectLst/>
                <a:uLnTx/>
                <a:uFillTx/>
                <a:latin typeface="メイリオ"/>
                <a:ea typeface="メイリオ"/>
                <a:cs typeface="+mn-cs"/>
              </a:rPr>
              <a:t>合計残高試算表出力画面</a:t>
            </a: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6" name="テキスト ボックス 15"/>
          <p:cNvSpPr txBox="1"/>
          <p:nvPr/>
        </p:nvSpPr>
        <p:spPr>
          <a:xfrm>
            <a:off x="3772539" y="2568347"/>
            <a:ext cx="1620000" cy="25391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r>
              <a:rPr kumimoji="0" lang="ja-JP" altLang="en-US" sz="1050" kern="0" dirty="0">
                <a:solidFill>
                  <a:sysClr val="windowText" lastClr="000000"/>
                </a:solidFill>
                <a:latin typeface="メイリオ"/>
                <a:ea typeface="メイリオ"/>
              </a:rPr>
              <a:t>元帳出力</a:t>
            </a:r>
            <a:r>
              <a:rPr kumimoji="0"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rPr>
              <a:t>画面</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endParaRPr>
          </a:p>
        </p:txBody>
      </p:sp>
      <p:sp>
        <p:nvSpPr>
          <p:cNvPr id="19" name="Rectangle 14"/>
          <p:cNvSpPr>
            <a:spLocks noChangeArrowheads="1"/>
          </p:cNvSpPr>
          <p:nvPr/>
        </p:nvSpPr>
        <p:spPr bwMode="auto">
          <a:xfrm>
            <a:off x="801079" y="4429890"/>
            <a:ext cx="2174169" cy="432000"/>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0" name="Rectangle 14"/>
          <p:cNvSpPr>
            <a:spLocks noChangeArrowheads="1"/>
          </p:cNvSpPr>
          <p:nvPr/>
        </p:nvSpPr>
        <p:spPr bwMode="auto">
          <a:xfrm>
            <a:off x="3412453" y="4602479"/>
            <a:ext cx="1620000" cy="334575"/>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2" name="Rectangle 14"/>
          <p:cNvSpPr>
            <a:spLocks noChangeArrowheads="1"/>
          </p:cNvSpPr>
          <p:nvPr/>
        </p:nvSpPr>
        <p:spPr bwMode="auto">
          <a:xfrm>
            <a:off x="752600" y="2766494"/>
            <a:ext cx="2222648" cy="111538"/>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3" name="Rectangle 14"/>
          <p:cNvSpPr>
            <a:spLocks noChangeArrowheads="1"/>
          </p:cNvSpPr>
          <p:nvPr/>
        </p:nvSpPr>
        <p:spPr bwMode="auto">
          <a:xfrm>
            <a:off x="3412453" y="2783400"/>
            <a:ext cx="1883447" cy="94632"/>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4" name="Rectangle 14"/>
          <p:cNvSpPr>
            <a:spLocks noChangeArrowheads="1"/>
          </p:cNvSpPr>
          <p:nvPr/>
        </p:nvSpPr>
        <p:spPr bwMode="auto">
          <a:xfrm>
            <a:off x="7581111" y="3237699"/>
            <a:ext cx="178083" cy="489270"/>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pic>
        <p:nvPicPr>
          <p:cNvPr id="27" name="図 26"/>
          <p:cNvPicPr>
            <a:picLocks noChangeAspect="1"/>
          </p:cNvPicPr>
          <p:nvPr/>
        </p:nvPicPr>
        <p:blipFill>
          <a:blip r:embed="rId7"/>
          <a:stretch>
            <a:fillRect/>
          </a:stretch>
        </p:blipFill>
        <p:spPr>
          <a:xfrm>
            <a:off x="8004511" y="3997830"/>
            <a:ext cx="782497" cy="934170"/>
          </a:xfrm>
          <a:prstGeom prst="rect">
            <a:avLst/>
          </a:prstGeom>
          <a:ln w="6350" cap="sq">
            <a:solidFill>
              <a:srgbClr val="C00000"/>
            </a:solidFill>
            <a:prstDash val="solid"/>
            <a:miter lim="800000"/>
          </a:ln>
          <a:effectLst>
            <a:outerShdw blurRad="50800" dist="38100" dir="2700000" algn="tl" rotWithShape="0">
              <a:srgbClr val="000000">
                <a:alpha val="43000"/>
              </a:srgbClr>
            </a:outerShdw>
          </a:effectLst>
        </p:spPr>
      </p:pic>
      <p:cxnSp>
        <p:nvCxnSpPr>
          <p:cNvPr id="28" name="直線矢印コネクタ 27"/>
          <p:cNvCxnSpPr>
            <a:endCxn id="27" idx="1"/>
          </p:cNvCxnSpPr>
          <p:nvPr/>
        </p:nvCxnSpPr>
        <p:spPr>
          <a:xfrm>
            <a:off x="7634512" y="3695439"/>
            <a:ext cx="369999" cy="769476"/>
          </a:xfrm>
          <a:prstGeom prst="straightConnector1">
            <a:avLst/>
          </a:prstGeom>
          <a:noFill/>
          <a:ln w="19050" cap="flat" cmpd="sng" algn="ctr">
            <a:solidFill>
              <a:srgbClr val="C00000"/>
            </a:solidFill>
            <a:prstDash val="solid"/>
            <a:tailEnd type="triangle" w="med" len="med"/>
          </a:ln>
          <a:effectLst/>
        </p:spPr>
      </p:cxnSp>
    </p:spTree>
    <p:extLst>
      <p:ext uri="{BB962C8B-B14F-4D97-AF65-F5344CB8AC3E}">
        <p14:creationId xmlns:p14="http://schemas.microsoft.com/office/powerpoint/2010/main" val="4151131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5</a:t>
            </a:fld>
            <a:endParaRPr kumimoji="1" lang="ja-JP" altLang="en-US"/>
          </a:p>
        </p:txBody>
      </p:sp>
      <p:sp>
        <p:nvSpPr>
          <p:cNvPr id="3" name="タイトル 2"/>
          <p:cNvSpPr>
            <a:spLocks noGrp="1"/>
          </p:cNvSpPr>
          <p:nvPr>
            <p:ph type="title"/>
          </p:nvPr>
        </p:nvSpPr>
        <p:spPr/>
        <p:txBody>
          <a:bodyPr/>
          <a:lstStyle/>
          <a:p>
            <a:r>
              <a:rPr lang="ja-JP" altLang="en-US"/>
              <a:t>システム機能要件</a:t>
            </a:r>
            <a:br>
              <a:rPr lang="en-US" altLang="ja-JP"/>
            </a:br>
            <a:r>
              <a:rPr lang="ja-JP" altLang="en-US" sz="1800"/>
              <a:t>共通</a:t>
            </a:r>
            <a:endParaRPr kumimoji="1" lang="ja-JP" altLang="en-US"/>
          </a:p>
        </p:txBody>
      </p:sp>
      <p:sp>
        <p:nvSpPr>
          <p:cNvPr id="5" name="フッター プレースホルダー 4"/>
          <p:cNvSpPr>
            <a:spLocks noGrp="1"/>
          </p:cNvSpPr>
          <p:nvPr>
            <p:ph type="ftr" sz="quarter" idx="3"/>
          </p:nvPr>
        </p:nvSpPr>
        <p:spPr/>
        <p:txBody>
          <a:bodyPr/>
          <a:lstStyle/>
          <a:p>
            <a:r>
              <a:rPr lang="en-US" altLang="ja-JP" dirty="0"/>
              <a:t>©Canon IT Solutions Inc.  All rights reserved.</a:t>
            </a:r>
            <a:endParaRPr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1395674150"/>
              </p:ext>
            </p:extLst>
          </p:nvPr>
        </p:nvGraphicFramePr>
        <p:xfrm>
          <a:off x="360000" y="825594"/>
          <a:ext cx="8532000" cy="4116682"/>
        </p:xfrm>
        <a:graphic>
          <a:graphicData uri="http://schemas.openxmlformats.org/drawingml/2006/table">
            <a:tbl>
              <a:tblPr/>
              <a:tblGrid>
                <a:gridCol w="432000">
                  <a:extLst>
                    <a:ext uri="{9D8B030D-6E8A-4147-A177-3AD203B41FA5}">
                      <a16:colId xmlns:a16="http://schemas.microsoft.com/office/drawing/2014/main" val="20000"/>
                    </a:ext>
                  </a:extLst>
                </a:gridCol>
                <a:gridCol w="900000">
                  <a:extLst>
                    <a:ext uri="{9D8B030D-6E8A-4147-A177-3AD203B41FA5}">
                      <a16:colId xmlns:a16="http://schemas.microsoft.com/office/drawing/2014/main" val="20001"/>
                    </a:ext>
                  </a:extLst>
                </a:gridCol>
                <a:gridCol w="648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tblGrid>
              <a:tr h="155344">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No.</a:t>
                      </a:r>
                      <a:endParaRPr lang="ja-JP" altLang="en-US" sz="1000" b="0" i="0" u="none" strike="noStrike" dirty="0">
                        <a:solidFill>
                          <a:srgbClr val="404040"/>
                        </a:solidFill>
                        <a:latin typeface="+mn-ea"/>
                        <a:ea typeface="+mn-ea"/>
                      </a:endParaRP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a:solidFill>
                            <a:srgbClr val="404040"/>
                          </a:solidFill>
                          <a:latin typeface="+mn-ea"/>
                          <a:ea typeface="+mn-ea"/>
                        </a:rPr>
                        <a:t>分類</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要件</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a:solidFill>
                            <a:srgbClr val="404040"/>
                          </a:solidFill>
                          <a:latin typeface="+mn-ea"/>
                          <a:ea typeface="+mn-ea"/>
                        </a:rPr>
                        <a:t>ご回答</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55344">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1</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marL="0" marR="0" indent="0" algn="ctr" defTabSz="914378"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rgbClr val="404040"/>
                          </a:solidFill>
                          <a:latin typeface="+mn-ea"/>
                          <a:ea typeface="+mn-ea"/>
                        </a:rPr>
                        <a:t>共通</a:t>
                      </a:r>
                      <a:endParaRPr lang="zh-TW" altLang="en-US" sz="1000" b="0" i="0" u="none" strike="noStrike" dirty="0">
                        <a:solidFill>
                          <a:srgbClr val="404040"/>
                        </a:solidFill>
                        <a:latin typeface="+mn-ea"/>
                        <a:ea typeface="+mn-ea"/>
                      </a:endParaRP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l" fontAlgn="ctr"/>
                      <a:r>
                        <a:rPr lang="en-US" altLang="ja-JP" sz="1000" b="0" i="0" u="none" strike="noStrike">
                          <a:solidFill>
                            <a:srgbClr val="404040"/>
                          </a:solidFill>
                          <a:latin typeface="+mn-ea"/>
                          <a:ea typeface="+mn-ea"/>
                        </a:rPr>
                        <a:t>ID</a:t>
                      </a:r>
                      <a:r>
                        <a:rPr lang="ja-JP" altLang="en-US" sz="1000" b="0" i="0" u="none" strike="noStrike">
                          <a:solidFill>
                            <a:srgbClr val="404040"/>
                          </a:solidFill>
                          <a:latin typeface="+mn-ea"/>
                          <a:ea typeface="+mn-ea"/>
                        </a:rPr>
                        <a:t>パスワード認証ができる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55344">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2</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共通</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ja-JP" altLang="en-US" sz="1000" b="0" kern="0" dirty="0">
                          <a:solidFill>
                            <a:srgbClr val="404040"/>
                          </a:solidFill>
                          <a:latin typeface="メイリオ" pitchFamily="50" charset="-128"/>
                          <a:ea typeface="メイリオ" pitchFamily="50" charset="-128"/>
                        </a:rPr>
                        <a:t>シングルサインオン（</a:t>
                      </a:r>
                      <a:r>
                        <a:rPr kumimoji="0" lang="en-US" altLang="ja-JP" sz="1000" b="0" kern="0" dirty="0">
                          <a:solidFill>
                            <a:srgbClr val="404040"/>
                          </a:solidFill>
                          <a:latin typeface="メイリオ" pitchFamily="50" charset="-128"/>
                          <a:ea typeface="メイリオ" pitchFamily="50" charset="-128"/>
                        </a:rPr>
                        <a:t>SSO</a:t>
                      </a:r>
                      <a:r>
                        <a:rPr kumimoji="0" lang="ja-JP" altLang="en-US" sz="1000" b="0" kern="0" dirty="0">
                          <a:solidFill>
                            <a:srgbClr val="404040"/>
                          </a:solidFill>
                          <a:latin typeface="メイリオ" pitchFamily="50" charset="-128"/>
                          <a:ea typeface="メイリオ" pitchFamily="50" charset="-128"/>
                        </a:rPr>
                        <a:t>）できる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55344">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3</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共通</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lvl="0">
                        <a:spcBef>
                          <a:spcPct val="0"/>
                        </a:spcBef>
                        <a:defRPr/>
                      </a:pPr>
                      <a:r>
                        <a:rPr kumimoji="0" lang="ja-JP" altLang="en-US" sz="1000" kern="0" dirty="0">
                          <a:solidFill>
                            <a:srgbClr val="404040"/>
                          </a:solidFill>
                        </a:rPr>
                        <a:t>ユーザ単位にメニューロール設定が行える</a:t>
                      </a:r>
                      <a:r>
                        <a:rPr kumimoji="0" lang="en-US" altLang="ja-JP" sz="1000" kern="0" dirty="0">
                          <a:solidFill>
                            <a:srgbClr val="404040"/>
                          </a:solidFill>
                        </a:rPr>
                        <a:t>/</a:t>
                      </a:r>
                      <a:r>
                        <a:rPr kumimoji="0" lang="ja-JP" altLang="en-US" sz="1000" kern="0" dirty="0">
                          <a:solidFill>
                            <a:srgbClr val="404040"/>
                          </a:solidFill>
                        </a:rPr>
                        <a:t>よく使うメニューを自由に設定できる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55344">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4</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lnSpc>
                          <a:spcPct val="100000"/>
                        </a:lnSpc>
                        <a:spcBef>
                          <a:spcPts val="0"/>
                        </a:spcBef>
                      </a:pPr>
                      <a:r>
                        <a:rPr lang="ja-JP" altLang="en-US" sz="1000" b="0" i="0" u="none" strike="noStrike" dirty="0">
                          <a:solidFill>
                            <a:srgbClr val="404040"/>
                          </a:solidFill>
                          <a:latin typeface="+mn-ea"/>
                          <a:ea typeface="+mn-ea"/>
                        </a:rPr>
                        <a:t>共通</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l" fontAlgn="ctr"/>
                      <a:r>
                        <a:rPr lang="ja-JP" altLang="en-US" sz="1000" b="0" i="0" u="none" strike="noStrike" dirty="0">
                          <a:solidFill>
                            <a:srgbClr val="404040"/>
                          </a:solidFill>
                          <a:latin typeface="+mn-ea"/>
                          <a:ea typeface="+mn-ea"/>
                        </a:rPr>
                        <a:t>アクセスログなど、内部統制のためのログを当社担当者が閲覧できる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69950">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lnSpc>
                          <a:spcPct val="100000"/>
                        </a:lnSpc>
                        <a:spcBef>
                          <a:spcPts val="0"/>
                        </a:spcBef>
                      </a:pPr>
                      <a:r>
                        <a:rPr lang="en-US" altLang="ja-JP" sz="1000" b="0" i="0" u="none" strike="noStrike" dirty="0">
                          <a:solidFill>
                            <a:srgbClr val="404040"/>
                          </a:solidFill>
                          <a:latin typeface="+mn-ea"/>
                          <a:ea typeface="+mn-ea"/>
                        </a:rPr>
                        <a:t>5</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共通</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lvl="0">
                        <a:lnSpc>
                          <a:spcPct val="100000"/>
                        </a:lnSpc>
                        <a:spcBef>
                          <a:spcPts val="0"/>
                        </a:spcBef>
                        <a:defRPr/>
                      </a:pPr>
                      <a:r>
                        <a:rPr kumimoji="0" lang="ja-JP" altLang="en-US" sz="1000" b="0" kern="0" dirty="0">
                          <a:solidFill>
                            <a:srgbClr val="404040"/>
                          </a:solidFill>
                        </a:rPr>
                        <a:t>月次、年次で締め処理ができ、締め処理後、過去日付についての入力変更操作はできない設定が可能である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lnSpc>
                          <a:spcPct val="100000"/>
                        </a:lnSpc>
                        <a:spcBef>
                          <a:spcPts val="0"/>
                        </a:spcBef>
                      </a:pPr>
                      <a:r>
                        <a:rPr lang="ja-JP" altLang="en-US" sz="1000" b="0" i="0" u="none" strike="noStrike">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55344">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6</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共通</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lvl="0">
                        <a:spcBef>
                          <a:spcPct val="0"/>
                        </a:spcBef>
                        <a:defRPr/>
                      </a:pPr>
                      <a:r>
                        <a:rPr kumimoji="0" lang="ja-JP" altLang="en-US" sz="1000" b="0" kern="0" dirty="0">
                          <a:solidFill>
                            <a:srgbClr val="404040"/>
                          </a:solidFill>
                        </a:rPr>
                        <a:t>クライアントに必要なモジュールの管理が容易である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lnSpc>
                          <a:spcPct val="100000"/>
                        </a:lnSpc>
                        <a:spcBef>
                          <a:spcPts val="0"/>
                        </a:spcBef>
                      </a:pPr>
                      <a:r>
                        <a:rPr kumimoji="1" lang="ja-JP" altLang="en-US" sz="1000" b="0" i="0" u="none" strike="noStrike" kern="1200">
                          <a:solidFill>
                            <a:srgbClr val="404040"/>
                          </a:solidFill>
                          <a:latin typeface="+mn-ea"/>
                          <a:ea typeface="メイリオ"/>
                          <a:cs typeface="+mn-cs"/>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155344">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7</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共通</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l" fontAlgn="ctr"/>
                      <a:r>
                        <a:rPr lang="ja-JP" altLang="en-US" sz="1000" b="0" i="0" u="none" strike="noStrike" dirty="0">
                          <a:solidFill>
                            <a:srgbClr val="404040"/>
                          </a:solidFill>
                          <a:latin typeface="+mn-ea"/>
                          <a:ea typeface="+mn-ea"/>
                        </a:rPr>
                        <a:t>単一ハードウェアの障害がシステム全体に影響しないように、システムの冗長構成を取ることができる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55344">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8</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共通</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l" fontAlgn="ctr"/>
                      <a:r>
                        <a:rPr lang="ja-JP" altLang="en-US" sz="1000" b="0" i="0" u="none" strike="noStrike" dirty="0">
                          <a:solidFill>
                            <a:srgbClr val="404040"/>
                          </a:solidFill>
                          <a:latin typeface="+mn-ea"/>
                          <a:ea typeface="+mn-ea"/>
                        </a:rPr>
                        <a:t>複数のユーザが同時に作業可能である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55344">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9</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共通</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l" fontAlgn="ctr"/>
                      <a:r>
                        <a:rPr lang="ja-JP" altLang="en-US" sz="1000" b="0" i="0" u="none" strike="noStrike" dirty="0">
                          <a:solidFill>
                            <a:srgbClr val="404040"/>
                          </a:solidFill>
                          <a:latin typeface="+mn-ea"/>
                          <a:ea typeface="+mn-ea"/>
                        </a:rPr>
                        <a:t>複数の会社を作成できる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55344">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10</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共通</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l" fontAlgn="ctr"/>
                      <a:r>
                        <a:rPr lang="ja-JP" altLang="en-US" sz="1000" b="0" i="0" u="none" strike="noStrike" dirty="0">
                          <a:solidFill>
                            <a:srgbClr val="404040"/>
                          </a:solidFill>
                          <a:latin typeface="+mn-ea"/>
                          <a:ea typeface="+mn-ea"/>
                        </a:rPr>
                        <a:t>開発環境またはテストアカウントを用意できる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55344">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11</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共通</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l" fontAlgn="ctr"/>
                      <a:r>
                        <a:rPr lang="ja-JP" altLang="en-US" sz="1000" b="0" i="0" u="none" strike="noStrike" dirty="0">
                          <a:solidFill>
                            <a:srgbClr val="404040"/>
                          </a:solidFill>
                          <a:latin typeface="+mn-ea"/>
                          <a:ea typeface="+mn-ea"/>
                        </a:rPr>
                        <a:t>開発環境またはテストアカウントと本番環境間でデータ（トランザクションやマスタ）のコピーができる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155344">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12</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共通</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ja-JP" altLang="en-US" sz="1000" b="0" kern="0" dirty="0">
                          <a:solidFill>
                            <a:srgbClr val="404040"/>
                          </a:solidFill>
                          <a:latin typeface="+mn-ea"/>
                          <a:ea typeface="+mn-ea"/>
                        </a:rPr>
                        <a:t>証憑の電子化を効率的に行い、電子帳簿保存法へ対応したい</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55344">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13</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共通</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ja-JP" altLang="en-US" sz="1000" b="0" kern="0" dirty="0">
                          <a:solidFill>
                            <a:srgbClr val="404040"/>
                          </a:solidFill>
                          <a:latin typeface="+mn-ea"/>
                          <a:ea typeface="+mn-ea"/>
                        </a:rPr>
                        <a:t>伝票やマスタの登録時エラーについて原因が明確に表示される</a:t>
                      </a:r>
                      <a:endParaRPr kumimoji="0" lang="ja-JP" altLang="en-US" sz="1000" b="0" i="0" u="none" strike="noStrike" kern="0" cap="none" spc="0" normalizeH="0" baseline="0" noProof="0" dirty="0">
                        <a:ln>
                          <a:noFill/>
                        </a:ln>
                        <a:solidFill>
                          <a:srgbClr val="404040"/>
                        </a:solidFill>
                        <a:effectLst/>
                        <a:uLnTx/>
                        <a:uFillTx/>
                        <a:latin typeface="+mn-ea"/>
                        <a:ea typeface="+mn-ea"/>
                      </a:endParaRP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55344">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14</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共通</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lvl="0">
                        <a:spcBef>
                          <a:spcPct val="0"/>
                        </a:spcBef>
                        <a:defRPr/>
                      </a:pPr>
                      <a:r>
                        <a:rPr kumimoji="0" lang="en-US" altLang="ja-JP" sz="1000" b="0" kern="0" dirty="0">
                          <a:solidFill>
                            <a:srgbClr val="404040"/>
                          </a:solidFill>
                          <a:latin typeface="メイリオ" pitchFamily="50" charset="-128"/>
                          <a:ea typeface="メイリオ" pitchFamily="50" charset="-128"/>
                        </a:rPr>
                        <a:t>API</a:t>
                      </a:r>
                      <a:r>
                        <a:rPr kumimoji="0" lang="ja-JP" altLang="en-US" sz="1000" b="0" kern="0" dirty="0">
                          <a:solidFill>
                            <a:srgbClr val="404040"/>
                          </a:solidFill>
                          <a:latin typeface="メイリオ" pitchFamily="50" charset="-128"/>
                          <a:ea typeface="メイリオ" pitchFamily="50" charset="-128"/>
                        </a:rPr>
                        <a:t>や</a:t>
                      </a:r>
                      <a:r>
                        <a:rPr kumimoji="0" lang="en-US" altLang="ja-JP" sz="1000" b="0" kern="0" dirty="0">
                          <a:solidFill>
                            <a:srgbClr val="404040"/>
                          </a:solidFill>
                          <a:latin typeface="メイリオ" pitchFamily="50" charset="-128"/>
                          <a:ea typeface="メイリオ" pitchFamily="50" charset="-128"/>
                        </a:rPr>
                        <a:t>DB</a:t>
                      </a:r>
                      <a:r>
                        <a:rPr kumimoji="0" lang="ja-JP" altLang="en-US" sz="1000" b="0" kern="0" dirty="0">
                          <a:solidFill>
                            <a:srgbClr val="404040"/>
                          </a:solidFill>
                          <a:latin typeface="メイリオ" pitchFamily="50" charset="-128"/>
                          <a:ea typeface="メイリオ" pitchFamily="50" charset="-128"/>
                        </a:rPr>
                        <a:t>が公開されていて、自社担当者が自由にデータを抽出・更新できる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55344">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15</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共通</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lvl="0">
                        <a:spcBef>
                          <a:spcPct val="0"/>
                        </a:spcBef>
                        <a:defRPr/>
                      </a:pPr>
                      <a:r>
                        <a:rPr kumimoji="0" lang="ja-JP" altLang="en-US" sz="1000" b="0" kern="0" dirty="0">
                          <a:solidFill>
                            <a:srgbClr val="404040"/>
                          </a:solidFill>
                          <a:latin typeface="メイリオ" pitchFamily="50" charset="-128"/>
                          <a:ea typeface="メイリオ" pitchFamily="50" charset="-128"/>
                        </a:rPr>
                        <a:t>クラウド環境でもアドオン開発ができるケースがある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2963991"/>
                  </a:ext>
                </a:extLst>
              </a:tr>
              <a:tr h="155344">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16</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共通</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marL="0" marR="0" indent="0" algn="l" defTabSz="914378"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dirty="0">
                          <a:solidFill>
                            <a:srgbClr val="404040"/>
                          </a:solidFill>
                          <a:latin typeface="+mn-ea"/>
                          <a:ea typeface="メイリオ"/>
                          <a:cs typeface="+mn-cs"/>
                        </a:rPr>
                        <a:t>複数の画面で起動でき、情報の更新・追加が反映される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653539"/>
                  </a:ext>
                </a:extLst>
              </a:tr>
              <a:tr h="155344">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17</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共通</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marL="0" marR="0" lvl="0" indent="0" algn="l" defTabSz="914378" rtl="0" eaLnBrk="1" fontAlgn="ctr" latinLnBrk="0" hangingPunct="1">
                        <a:lnSpc>
                          <a:spcPct val="100000"/>
                        </a:lnSpc>
                        <a:spcBef>
                          <a:spcPts val="0"/>
                        </a:spcBef>
                        <a:spcAft>
                          <a:spcPts val="0"/>
                        </a:spcAft>
                        <a:buClrTx/>
                        <a:buSzTx/>
                        <a:buFontTx/>
                        <a:buNone/>
                        <a:tabLst/>
                        <a:defRPr/>
                      </a:pPr>
                      <a:r>
                        <a:rPr kumimoji="0" lang="ja-JP" altLang="en-US" sz="1000" b="0" kern="0" dirty="0">
                          <a:solidFill>
                            <a:srgbClr val="404040"/>
                          </a:solidFill>
                          <a:latin typeface="メイリオ" pitchFamily="50" charset="-128"/>
                          <a:ea typeface="メイリオ" pitchFamily="50" charset="-128"/>
                        </a:rPr>
                        <a:t>ユーザが作成した運用マニュアルをシステムから呼び出せる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059538"/>
                  </a:ext>
                </a:extLst>
              </a:tr>
              <a:tr h="162676">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18</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a:solidFill>
                            <a:srgbClr val="404040"/>
                          </a:solidFill>
                          <a:latin typeface="+mn-ea"/>
                          <a:ea typeface="+mn-ea"/>
                        </a:rPr>
                        <a:t>共通</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marL="0" marR="0" indent="0" algn="l" defTabSz="914378" rtl="0" eaLnBrk="1" fontAlgn="ctr" latinLnBrk="0" hangingPunct="1">
                        <a:lnSpc>
                          <a:spcPct val="100000"/>
                        </a:lnSpc>
                        <a:spcBef>
                          <a:spcPts val="0"/>
                        </a:spcBef>
                        <a:spcAft>
                          <a:spcPts val="0"/>
                        </a:spcAft>
                        <a:buClrTx/>
                        <a:buSzTx/>
                        <a:buFontTx/>
                        <a:buNone/>
                        <a:tabLst/>
                        <a:defRPr/>
                      </a:pPr>
                      <a:r>
                        <a:rPr kumimoji="0" lang="ja-JP" altLang="en-US" sz="1000" b="0" kern="0" dirty="0">
                          <a:solidFill>
                            <a:srgbClr val="404040"/>
                          </a:solidFill>
                          <a:latin typeface="メイリオ" pitchFamily="50" charset="-128"/>
                          <a:ea typeface="メイリオ" pitchFamily="50" charset="-128"/>
                        </a:rPr>
                        <a:t>勘定科目や部門など、マスタの使用期間を設定することができる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557782"/>
                  </a:ext>
                </a:extLst>
              </a:tr>
              <a:tr h="162676">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19</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共通</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l" fontAlgn="ctr"/>
                      <a:r>
                        <a:rPr lang="ja-JP" altLang="en-US" sz="1000" b="0" i="0" u="none" strike="noStrike" dirty="0">
                          <a:solidFill>
                            <a:srgbClr val="404040"/>
                          </a:solidFill>
                          <a:latin typeface="+mn-ea"/>
                          <a:ea typeface="+mn-ea"/>
                        </a:rPr>
                        <a:t>会社組織の複写ができる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162676">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20</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共通</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l" fontAlgn="t"/>
                      <a:r>
                        <a:rPr lang="ja-JP" altLang="en-US" sz="1000" b="0" i="0" u="none" strike="noStrike" dirty="0">
                          <a:solidFill>
                            <a:srgbClr val="404040"/>
                          </a:solidFill>
                          <a:latin typeface="+mn-ea"/>
                          <a:ea typeface="+mn-ea"/>
                        </a:rPr>
                        <a:t>取引先を階層化し、親子関係の管理や支払の集約ができる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129672">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21</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共通</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l" fontAlgn="t"/>
                      <a:r>
                        <a:rPr lang="ja-JP" altLang="en-US" sz="1000" b="0" i="0" u="none" strike="noStrike" dirty="0">
                          <a:solidFill>
                            <a:srgbClr val="404040"/>
                          </a:solidFill>
                          <a:latin typeface="+mn-ea"/>
                          <a:ea typeface="+mn-ea"/>
                        </a:rPr>
                        <a:t>全般のマスタについて名称等によるあいまい検索ができる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kumimoji="1" lang="ja-JP" altLang="en-US" sz="1000" b="0" i="0" u="none" strike="noStrike" kern="1200" dirty="0">
                          <a:solidFill>
                            <a:srgbClr val="404040"/>
                          </a:solidFill>
                          <a:latin typeface="+mn-ea"/>
                          <a:ea typeface="メイリオ"/>
                          <a:cs typeface="+mn-cs"/>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162676">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22</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共通</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l" fontAlgn="ctr"/>
                      <a:r>
                        <a:rPr lang="ja-JP" altLang="en-US" sz="1000" b="0" i="0" u="none" strike="noStrike" dirty="0">
                          <a:solidFill>
                            <a:srgbClr val="404040"/>
                          </a:solidFill>
                          <a:latin typeface="+mn-ea"/>
                          <a:ea typeface="+mn-ea"/>
                        </a:rPr>
                        <a:t>入力用</a:t>
                      </a:r>
                      <a:r>
                        <a:rPr lang="en-US" altLang="ja-JP" sz="1000" b="0" i="0" u="none" strike="noStrike" dirty="0">
                          <a:solidFill>
                            <a:srgbClr val="404040"/>
                          </a:solidFill>
                          <a:latin typeface="+mn-ea"/>
                          <a:ea typeface="+mn-ea"/>
                        </a:rPr>
                        <a:t>Excel</a:t>
                      </a:r>
                      <a:r>
                        <a:rPr lang="ja-JP" altLang="en-US" sz="1000" b="0" i="0" u="none" strike="noStrike" dirty="0">
                          <a:solidFill>
                            <a:srgbClr val="404040"/>
                          </a:solidFill>
                          <a:latin typeface="+mn-ea"/>
                          <a:ea typeface="+mn-ea"/>
                        </a:rPr>
                        <a:t>ファイルを直接取り込みたい</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404040"/>
                          </a:solidFill>
                          <a:effectLst/>
                          <a:uLnTx/>
                          <a:uFillTx/>
                          <a:latin typeface="メイリオ"/>
                          <a:ea typeface="メイリオ"/>
                          <a:cs typeface="+mn-cs"/>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162676">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23</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共通</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spcBef>
                          <a:spcPct val="0"/>
                        </a:spcBef>
                        <a:defRPr/>
                      </a:pPr>
                      <a:r>
                        <a:rPr kumimoji="0" lang="ja-JP" altLang="en-US" sz="1000" kern="0" dirty="0">
                          <a:solidFill>
                            <a:srgbClr val="404040"/>
                          </a:solidFill>
                          <a:latin typeface="メイリオ" pitchFamily="50" charset="-128"/>
                          <a:ea typeface="メイリオ" pitchFamily="50" charset="-128"/>
                        </a:rPr>
                        <a:t>基幹システムなど他システムからのデータ連携時に、データ変換定義をユーザが編集できる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404040"/>
                          </a:solidFill>
                          <a:effectLst/>
                          <a:uLnTx/>
                          <a:uFillTx/>
                          <a:latin typeface="メイリオ"/>
                          <a:ea typeface="メイリオ"/>
                          <a:cs typeface="+mn-cs"/>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162676">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24</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共通</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marL="0" marR="0" indent="0" algn="l" defTabSz="914378" rtl="0" eaLnBrk="1" fontAlgn="ctr" latinLnBrk="0" hangingPunct="1">
                        <a:lnSpc>
                          <a:spcPct val="100000"/>
                        </a:lnSpc>
                        <a:spcBef>
                          <a:spcPts val="0"/>
                        </a:spcBef>
                        <a:spcAft>
                          <a:spcPts val="0"/>
                        </a:spcAft>
                        <a:buClrTx/>
                        <a:buSzTx/>
                        <a:buFontTx/>
                        <a:buNone/>
                        <a:tabLst/>
                        <a:defRPr/>
                      </a:pPr>
                      <a:r>
                        <a:rPr kumimoji="0" lang="ja-JP" altLang="en-US" sz="1000" kern="0" dirty="0">
                          <a:solidFill>
                            <a:srgbClr val="404040"/>
                          </a:solidFill>
                          <a:latin typeface="メイリオ" pitchFamily="50" charset="-128"/>
                          <a:ea typeface="メイリオ" pitchFamily="50" charset="-128"/>
                        </a:rPr>
                        <a:t>請求書や支払通知書を電子ファイルで相手先に送付</a:t>
                      </a:r>
                      <a:r>
                        <a:rPr kumimoji="0" lang="en-US" altLang="ja-JP" sz="1000" kern="0" dirty="0">
                          <a:solidFill>
                            <a:srgbClr val="404040"/>
                          </a:solidFill>
                          <a:latin typeface="メイリオ" pitchFamily="50" charset="-128"/>
                          <a:ea typeface="メイリオ" pitchFamily="50" charset="-128"/>
                        </a:rPr>
                        <a:t>/</a:t>
                      </a:r>
                      <a:r>
                        <a:rPr kumimoji="0" lang="ja-JP" altLang="en-US" sz="1000" kern="0" dirty="0">
                          <a:solidFill>
                            <a:srgbClr val="404040"/>
                          </a:solidFill>
                          <a:latin typeface="メイリオ" pitchFamily="50" charset="-128"/>
                          <a:ea typeface="メイリオ" pitchFamily="50" charset="-128"/>
                        </a:rPr>
                        <a:t>保存できる</a:t>
                      </a:r>
                      <a:endParaRPr kumimoji="0" lang="en-US" altLang="ja-JP" sz="1000" kern="0" dirty="0">
                        <a:solidFill>
                          <a:srgbClr val="404040"/>
                        </a:solidFill>
                        <a:latin typeface="メイリオ" pitchFamily="50" charset="-128"/>
                        <a:ea typeface="メイリオ" pitchFamily="50" charset="-128"/>
                      </a:endParaRP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6016061"/>
                  </a:ext>
                </a:extLst>
              </a:tr>
              <a:tr h="162676">
                <a:tc>
                  <a:txBody>
                    <a:bodyPr/>
                    <a:lstStyle/>
                    <a:p>
                      <a:pPr algn="ctr" fontAlgn="ctr"/>
                      <a:r>
                        <a:rPr lang="en-US" altLang="ja-JP" sz="1000" b="0" i="0" u="none" strike="noStrike" dirty="0">
                          <a:solidFill>
                            <a:srgbClr val="404040"/>
                          </a:solidFill>
                          <a:latin typeface="+mn-ea"/>
                          <a:ea typeface="+mn-ea"/>
                        </a:rPr>
                        <a:t>25</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共通</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378" rtl="0" eaLnBrk="1" fontAlgn="ctr" latinLnBrk="0" hangingPunct="1">
                        <a:lnSpc>
                          <a:spcPct val="100000"/>
                        </a:lnSpc>
                        <a:spcBef>
                          <a:spcPts val="0"/>
                        </a:spcBef>
                        <a:spcAft>
                          <a:spcPts val="0"/>
                        </a:spcAft>
                        <a:buClrTx/>
                        <a:buSzTx/>
                        <a:buFontTx/>
                        <a:buNone/>
                        <a:tabLst/>
                        <a:defRPr/>
                      </a:pPr>
                      <a:r>
                        <a:rPr kumimoji="0" lang="ja-JP" altLang="en-US" sz="1000" kern="0" dirty="0">
                          <a:solidFill>
                            <a:srgbClr val="404040"/>
                          </a:solidFill>
                          <a:latin typeface="メイリオ" pitchFamily="50" charset="-128"/>
                          <a:ea typeface="メイリオ" pitchFamily="50" charset="-128"/>
                        </a:rPr>
                        <a:t>仕入先マスタなどの主要マスタについて、更新履歴を管理できること</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9934738"/>
                  </a:ext>
                </a:extLst>
              </a:tr>
            </a:tbl>
          </a:graphicData>
        </a:graphic>
      </p:graphicFrame>
    </p:spTree>
    <p:extLst>
      <p:ext uri="{BB962C8B-B14F-4D97-AF65-F5344CB8AC3E}">
        <p14:creationId xmlns:p14="http://schemas.microsoft.com/office/powerpoint/2010/main" val="4221662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F13FD314-3E9A-EC2A-416F-38BCA385325F}"/>
              </a:ext>
            </a:extLst>
          </p:cNvPr>
          <p:cNvGrpSpPr/>
          <p:nvPr/>
        </p:nvGrpSpPr>
        <p:grpSpPr>
          <a:xfrm>
            <a:off x="1260000" y="2700000"/>
            <a:ext cx="2825370" cy="2160000"/>
            <a:chOff x="1260000" y="2700000"/>
            <a:chExt cx="2825370" cy="2160000"/>
          </a:xfrm>
        </p:grpSpPr>
        <p:pic>
          <p:nvPicPr>
            <p:cNvPr id="19" name="Picture 2"/>
            <p:cNvPicPr>
              <a:picLocks noChangeAspect="1" noChangeArrowheads="1"/>
            </p:cNvPicPr>
            <p:nvPr/>
          </p:nvPicPr>
          <p:blipFill>
            <a:blip r:embed="rId3" cstate="print"/>
            <a:srcRect/>
            <a:stretch>
              <a:fillRect/>
            </a:stretch>
          </p:blipFill>
          <p:spPr bwMode="auto">
            <a:xfrm>
              <a:off x="1260000" y="2700000"/>
              <a:ext cx="2825370" cy="2160000"/>
            </a:xfrm>
            <a:prstGeom prst="rect">
              <a:avLst/>
            </a:prstGeom>
            <a:noFill/>
            <a:ln w="9525">
              <a:solidFill>
                <a:schemeClr val="bg1">
                  <a:lumMod val="75000"/>
                </a:schemeClr>
              </a:solidFill>
              <a:miter lim="800000"/>
              <a:headEnd/>
              <a:tailEnd/>
            </a:ln>
          </p:spPr>
        </p:pic>
        <p:pic>
          <p:nvPicPr>
            <p:cNvPr id="3" name="図 2">
              <a:extLst>
                <a:ext uri="{FF2B5EF4-FFF2-40B4-BE49-F238E27FC236}">
                  <a16:creationId xmlns:a16="http://schemas.microsoft.com/office/drawing/2014/main" id="{807EFE3F-8035-3ACD-65BD-EE9D0EC38E26}"/>
                </a:ext>
              </a:extLst>
            </p:cNvPr>
            <p:cNvPicPr preferRelativeResize="0">
              <a:picLocks/>
            </p:cNvPicPr>
            <p:nvPr/>
          </p:nvPicPr>
          <p:blipFill>
            <a:blip r:embed="rId4"/>
            <a:stretch>
              <a:fillRect/>
            </a:stretch>
          </p:blipFill>
          <p:spPr>
            <a:xfrm>
              <a:off x="1395352" y="2712213"/>
              <a:ext cx="936000" cy="60990"/>
            </a:xfrm>
            <a:prstGeom prst="rect">
              <a:avLst/>
            </a:prstGeom>
          </p:spPr>
        </p:pic>
      </p:grpSp>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50</a:t>
            </a:fld>
            <a:endParaRPr lang="ja-JP" altLang="en-US"/>
          </a:p>
        </p:txBody>
      </p:sp>
      <p:sp>
        <p:nvSpPr>
          <p:cNvPr id="7" name="タイトル 6"/>
          <p:cNvSpPr>
            <a:spLocks noGrp="1"/>
          </p:cNvSpPr>
          <p:nvPr>
            <p:ph type="title"/>
          </p:nvPr>
        </p:nvSpPr>
        <p:spPr/>
        <p:txBody>
          <a:bodyPr/>
          <a:lstStyle/>
          <a:p>
            <a:r>
              <a:rPr lang="en-US" altLang="ja-JP" dirty="0"/>
              <a:t>No.39</a:t>
            </a:r>
            <a:br>
              <a:rPr lang="en-US" altLang="ja-JP" sz="1800" dirty="0"/>
            </a:br>
            <a:r>
              <a:rPr lang="ja-JP" altLang="en-US" sz="1800" dirty="0"/>
              <a:t>一般会計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過去のデータを当時の部門等の設定で表示できる</a:t>
            </a: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勘定科目、補助科目、部門は、過去の名称を保持しているので、当時の名称で表示可能です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4" name="テキスト ボックス 13"/>
          <p:cNvSpPr txBox="1"/>
          <p:nvPr/>
        </p:nvSpPr>
        <p:spPr>
          <a:xfrm>
            <a:off x="1730564" y="2498389"/>
            <a:ext cx="2520000" cy="25391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rPr>
              <a:t>会計部門マスタ登録画面</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endParaRPr>
          </a:p>
        </p:txBody>
      </p:sp>
      <p:sp>
        <p:nvSpPr>
          <p:cNvPr id="15" name="Rectangle 14"/>
          <p:cNvSpPr>
            <a:spLocks noChangeArrowheads="1"/>
          </p:cNvSpPr>
          <p:nvPr/>
        </p:nvSpPr>
        <p:spPr bwMode="auto">
          <a:xfrm>
            <a:off x="1223628" y="3219822"/>
            <a:ext cx="2124000" cy="720000"/>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pic>
        <p:nvPicPr>
          <p:cNvPr id="20" name="Picture 4"/>
          <p:cNvPicPr>
            <a:picLocks noChangeAspect="1" noChangeArrowheads="1"/>
          </p:cNvPicPr>
          <p:nvPr/>
        </p:nvPicPr>
        <p:blipFill>
          <a:blip r:embed="rId5" cstate="print"/>
          <a:srcRect/>
          <a:stretch>
            <a:fillRect/>
          </a:stretch>
        </p:blipFill>
        <p:spPr bwMode="auto">
          <a:xfrm>
            <a:off x="4319972" y="3132000"/>
            <a:ext cx="4212467" cy="900100"/>
          </a:xfrm>
          <a:prstGeom prst="rect">
            <a:avLst/>
          </a:prstGeom>
          <a:noFill/>
          <a:ln w="9525">
            <a:solidFill>
              <a:srgbClr val="C00000"/>
            </a:solidFill>
            <a:miter lim="800000"/>
            <a:headEnd/>
            <a:tailEnd/>
          </a:ln>
        </p:spPr>
      </p:pic>
      <p:cxnSp>
        <p:nvCxnSpPr>
          <p:cNvPr id="21" name="直線矢印コネクタ 20"/>
          <p:cNvCxnSpPr/>
          <p:nvPr/>
        </p:nvCxnSpPr>
        <p:spPr>
          <a:xfrm>
            <a:off x="3348000" y="3600000"/>
            <a:ext cx="972000" cy="0"/>
          </a:xfrm>
          <a:prstGeom prst="straightConnector1">
            <a:avLst/>
          </a:prstGeom>
          <a:noFill/>
          <a:ln w="19050" cap="flat" cmpd="sng" algn="ctr">
            <a:solidFill>
              <a:srgbClr val="C00000"/>
            </a:solidFill>
            <a:prstDash val="solid"/>
            <a:tailEnd type="triangle" w="med" len="med"/>
          </a:ln>
          <a:effectLst/>
        </p:spPr>
      </p:cxnSp>
    </p:spTree>
    <p:extLst>
      <p:ext uri="{BB962C8B-B14F-4D97-AF65-F5344CB8AC3E}">
        <p14:creationId xmlns:p14="http://schemas.microsoft.com/office/powerpoint/2010/main" val="15872673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51</a:t>
            </a:fld>
            <a:endParaRPr lang="ja-JP" altLang="en-US"/>
          </a:p>
        </p:txBody>
      </p:sp>
      <p:sp>
        <p:nvSpPr>
          <p:cNvPr id="7" name="タイトル 6"/>
          <p:cNvSpPr>
            <a:spLocks noGrp="1"/>
          </p:cNvSpPr>
          <p:nvPr>
            <p:ph type="title"/>
          </p:nvPr>
        </p:nvSpPr>
        <p:spPr/>
        <p:txBody>
          <a:bodyPr/>
          <a:lstStyle/>
          <a:p>
            <a:r>
              <a:rPr lang="en-US" altLang="ja-JP" dirty="0"/>
              <a:t>No.40</a:t>
            </a:r>
            <a:br>
              <a:rPr lang="en-US" altLang="ja-JP" sz="1800" dirty="0"/>
            </a:br>
            <a:r>
              <a:rPr lang="ja-JP" altLang="en-US" sz="1800" dirty="0"/>
              <a:t>一般会計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伝票入力結果がリアルタイムに帳票に反映される</a:t>
            </a: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日次更新、月次更新、残高更新等の処理がないため、最終承認終了後リアルタイムに帳票に反映可能です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40" name="テキスト ボックス 39"/>
          <p:cNvSpPr txBox="1"/>
          <p:nvPr/>
        </p:nvSpPr>
        <p:spPr>
          <a:xfrm>
            <a:off x="836796" y="2718370"/>
            <a:ext cx="1224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ysClr val="windowText" lastClr="000000"/>
                </a:solidFill>
                <a:effectLst/>
                <a:uLnTx/>
                <a:uFillTx/>
                <a:latin typeface="メイリオ"/>
                <a:ea typeface="メイリオ"/>
                <a:cs typeface="+mn-cs"/>
              </a:rPr>
              <a:t>仕訳入力</a:t>
            </a:r>
            <a:endParaRPr kumimoji="1" lang="ja-JP" altLang="en-US" sz="1400" b="0" i="0" u="none" strike="noStrike" kern="0" cap="none" spc="0" normalizeH="0" baseline="0" noProof="0" dirty="0">
              <a:ln>
                <a:noFill/>
              </a:ln>
              <a:solidFill>
                <a:sysClr val="windowText" lastClr="000000"/>
              </a:solidFill>
              <a:effectLst/>
              <a:uLnTx/>
              <a:uFillTx/>
              <a:latin typeface="メイリオ"/>
              <a:ea typeface="メイリオ"/>
              <a:cs typeface="+mn-cs"/>
            </a:endParaRPr>
          </a:p>
        </p:txBody>
      </p:sp>
      <p:sp>
        <p:nvSpPr>
          <p:cNvPr id="41" name="テキスト ボックス 40"/>
          <p:cNvSpPr txBox="1"/>
          <p:nvPr/>
        </p:nvSpPr>
        <p:spPr>
          <a:xfrm>
            <a:off x="3127938" y="2718370"/>
            <a:ext cx="1224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ysClr val="windowText" lastClr="000000"/>
                </a:solidFill>
                <a:effectLst/>
                <a:uLnTx/>
                <a:uFillTx/>
                <a:latin typeface="メイリオ"/>
                <a:ea typeface="メイリオ"/>
                <a:cs typeface="+mn-cs"/>
              </a:rPr>
              <a:t>伝票承認</a:t>
            </a:r>
          </a:p>
        </p:txBody>
      </p:sp>
      <p:sp>
        <p:nvSpPr>
          <p:cNvPr id="42" name="テキスト ボックス 41"/>
          <p:cNvSpPr txBox="1"/>
          <p:nvPr/>
        </p:nvSpPr>
        <p:spPr>
          <a:xfrm>
            <a:off x="5456916" y="2718370"/>
            <a:ext cx="1224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ysClr val="windowText" lastClr="000000"/>
                </a:solidFill>
                <a:effectLst/>
                <a:uLnTx/>
                <a:uFillTx/>
                <a:latin typeface="メイリオ"/>
                <a:ea typeface="メイリオ"/>
                <a:cs typeface="+mn-cs"/>
              </a:rPr>
              <a:t>帳票出力</a:t>
            </a:r>
          </a:p>
        </p:txBody>
      </p:sp>
      <p:grpSp>
        <p:nvGrpSpPr>
          <p:cNvPr id="3" name="グループ化 2"/>
          <p:cNvGrpSpPr/>
          <p:nvPr/>
        </p:nvGrpSpPr>
        <p:grpSpPr>
          <a:xfrm>
            <a:off x="855300" y="3033286"/>
            <a:ext cx="7664375" cy="1724858"/>
            <a:chOff x="540000" y="2664000"/>
            <a:chExt cx="8316072" cy="2094144"/>
          </a:xfrm>
        </p:grpSpPr>
        <p:sp>
          <p:nvSpPr>
            <p:cNvPr id="39" name="Freeform 393"/>
            <p:cNvSpPr>
              <a:spLocks noEditPoints="1"/>
            </p:cNvSpPr>
            <p:nvPr/>
          </p:nvSpPr>
          <p:spPr bwMode="auto">
            <a:xfrm>
              <a:off x="8208000" y="3003798"/>
              <a:ext cx="648072" cy="864096"/>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rgbClr val="00AEE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grpSp>
          <p:nvGrpSpPr>
            <p:cNvPr id="13" name="グループ化 238"/>
            <p:cNvGrpSpPr/>
            <p:nvPr/>
          </p:nvGrpSpPr>
          <p:grpSpPr>
            <a:xfrm>
              <a:off x="684408" y="3816000"/>
              <a:ext cx="936104" cy="942144"/>
              <a:chOff x="2182416" y="682625"/>
              <a:chExt cx="381000" cy="381000"/>
            </a:xfrm>
            <a:solidFill>
              <a:srgbClr val="00AEEB"/>
            </a:solidFill>
          </p:grpSpPr>
          <p:sp>
            <p:nvSpPr>
              <p:cNvPr id="14" name="Freeform 147"/>
              <p:cNvSpPr>
                <a:spLocks/>
              </p:cNvSpPr>
              <p:nvPr/>
            </p:nvSpPr>
            <p:spPr bwMode="auto">
              <a:xfrm>
                <a:off x="2277666" y="682625"/>
                <a:ext cx="190500" cy="254000"/>
              </a:xfrm>
              <a:custGeom>
                <a:avLst/>
                <a:gdLst/>
                <a:ahLst/>
                <a:cxnLst>
                  <a:cxn ang="0">
                    <a:pos x="120" y="80"/>
                  </a:cxn>
                  <a:cxn ang="0">
                    <a:pos x="120" y="80"/>
                  </a:cxn>
                  <a:cxn ang="0">
                    <a:pos x="118" y="96"/>
                  </a:cxn>
                  <a:cxn ang="0">
                    <a:pos x="116" y="112"/>
                  </a:cxn>
                  <a:cxn ang="0">
                    <a:pos x="110" y="124"/>
                  </a:cxn>
                  <a:cxn ang="0">
                    <a:pos x="102" y="136"/>
                  </a:cxn>
                  <a:cxn ang="0">
                    <a:pos x="94" y="146"/>
                  </a:cxn>
                  <a:cxn ang="0">
                    <a:pos x="84" y="154"/>
                  </a:cxn>
                  <a:cxn ang="0">
                    <a:pos x="72" y="158"/>
                  </a:cxn>
                  <a:cxn ang="0">
                    <a:pos x="60" y="160"/>
                  </a:cxn>
                  <a:cxn ang="0">
                    <a:pos x="60" y="160"/>
                  </a:cxn>
                  <a:cxn ang="0">
                    <a:pos x="48" y="158"/>
                  </a:cxn>
                  <a:cxn ang="0">
                    <a:pos x="36" y="154"/>
                  </a:cxn>
                  <a:cxn ang="0">
                    <a:pos x="26" y="146"/>
                  </a:cxn>
                  <a:cxn ang="0">
                    <a:pos x="18" y="136"/>
                  </a:cxn>
                  <a:cxn ang="0">
                    <a:pos x="10" y="124"/>
                  </a:cxn>
                  <a:cxn ang="0">
                    <a:pos x="4" y="112"/>
                  </a:cxn>
                  <a:cxn ang="0">
                    <a:pos x="2" y="96"/>
                  </a:cxn>
                  <a:cxn ang="0">
                    <a:pos x="0" y="80"/>
                  </a:cxn>
                  <a:cxn ang="0">
                    <a:pos x="0" y="80"/>
                  </a:cxn>
                  <a:cxn ang="0">
                    <a:pos x="2" y="64"/>
                  </a:cxn>
                  <a:cxn ang="0">
                    <a:pos x="4" y="48"/>
                  </a:cxn>
                  <a:cxn ang="0">
                    <a:pos x="10" y="36"/>
                  </a:cxn>
                  <a:cxn ang="0">
                    <a:pos x="18" y="24"/>
                  </a:cxn>
                  <a:cxn ang="0">
                    <a:pos x="26" y="14"/>
                  </a:cxn>
                  <a:cxn ang="0">
                    <a:pos x="36" y="6"/>
                  </a:cxn>
                  <a:cxn ang="0">
                    <a:pos x="48" y="2"/>
                  </a:cxn>
                  <a:cxn ang="0">
                    <a:pos x="60" y="0"/>
                  </a:cxn>
                  <a:cxn ang="0">
                    <a:pos x="60" y="0"/>
                  </a:cxn>
                  <a:cxn ang="0">
                    <a:pos x="72" y="2"/>
                  </a:cxn>
                  <a:cxn ang="0">
                    <a:pos x="84" y="6"/>
                  </a:cxn>
                  <a:cxn ang="0">
                    <a:pos x="94" y="14"/>
                  </a:cxn>
                  <a:cxn ang="0">
                    <a:pos x="102" y="24"/>
                  </a:cxn>
                  <a:cxn ang="0">
                    <a:pos x="110" y="36"/>
                  </a:cxn>
                  <a:cxn ang="0">
                    <a:pos x="116" y="48"/>
                  </a:cxn>
                  <a:cxn ang="0">
                    <a:pos x="118" y="64"/>
                  </a:cxn>
                  <a:cxn ang="0">
                    <a:pos x="120" y="80"/>
                  </a:cxn>
                </a:cxnLst>
                <a:rect l="0" t="0" r="r" b="b"/>
                <a:pathLst>
                  <a:path w="120" h="160">
                    <a:moveTo>
                      <a:pt x="120" y="80"/>
                    </a:moveTo>
                    <a:lnTo>
                      <a:pt x="120" y="80"/>
                    </a:lnTo>
                    <a:lnTo>
                      <a:pt x="118" y="96"/>
                    </a:lnTo>
                    <a:lnTo>
                      <a:pt x="116" y="112"/>
                    </a:lnTo>
                    <a:lnTo>
                      <a:pt x="110" y="124"/>
                    </a:lnTo>
                    <a:lnTo>
                      <a:pt x="102" y="136"/>
                    </a:lnTo>
                    <a:lnTo>
                      <a:pt x="94" y="146"/>
                    </a:lnTo>
                    <a:lnTo>
                      <a:pt x="84" y="154"/>
                    </a:lnTo>
                    <a:lnTo>
                      <a:pt x="72" y="158"/>
                    </a:lnTo>
                    <a:lnTo>
                      <a:pt x="60" y="160"/>
                    </a:lnTo>
                    <a:lnTo>
                      <a:pt x="60" y="160"/>
                    </a:lnTo>
                    <a:lnTo>
                      <a:pt x="48" y="158"/>
                    </a:lnTo>
                    <a:lnTo>
                      <a:pt x="36" y="154"/>
                    </a:lnTo>
                    <a:lnTo>
                      <a:pt x="26" y="146"/>
                    </a:lnTo>
                    <a:lnTo>
                      <a:pt x="18" y="136"/>
                    </a:lnTo>
                    <a:lnTo>
                      <a:pt x="10" y="124"/>
                    </a:lnTo>
                    <a:lnTo>
                      <a:pt x="4" y="112"/>
                    </a:lnTo>
                    <a:lnTo>
                      <a:pt x="2" y="96"/>
                    </a:lnTo>
                    <a:lnTo>
                      <a:pt x="0" y="80"/>
                    </a:lnTo>
                    <a:lnTo>
                      <a:pt x="0" y="80"/>
                    </a:lnTo>
                    <a:lnTo>
                      <a:pt x="2" y="64"/>
                    </a:lnTo>
                    <a:lnTo>
                      <a:pt x="4" y="48"/>
                    </a:lnTo>
                    <a:lnTo>
                      <a:pt x="10" y="36"/>
                    </a:lnTo>
                    <a:lnTo>
                      <a:pt x="18" y="24"/>
                    </a:lnTo>
                    <a:lnTo>
                      <a:pt x="26" y="14"/>
                    </a:lnTo>
                    <a:lnTo>
                      <a:pt x="36" y="6"/>
                    </a:lnTo>
                    <a:lnTo>
                      <a:pt x="48" y="2"/>
                    </a:lnTo>
                    <a:lnTo>
                      <a:pt x="60" y="0"/>
                    </a:lnTo>
                    <a:lnTo>
                      <a:pt x="60" y="0"/>
                    </a:lnTo>
                    <a:lnTo>
                      <a:pt x="72" y="2"/>
                    </a:lnTo>
                    <a:lnTo>
                      <a:pt x="84" y="6"/>
                    </a:lnTo>
                    <a:lnTo>
                      <a:pt x="94" y="14"/>
                    </a:lnTo>
                    <a:lnTo>
                      <a:pt x="102" y="24"/>
                    </a:lnTo>
                    <a:lnTo>
                      <a:pt x="110" y="36"/>
                    </a:lnTo>
                    <a:lnTo>
                      <a:pt x="116" y="48"/>
                    </a:lnTo>
                    <a:lnTo>
                      <a:pt x="118" y="64"/>
                    </a:lnTo>
                    <a:lnTo>
                      <a:pt x="120"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5" name="Freeform 148"/>
              <p:cNvSpPr>
                <a:spLocks/>
              </p:cNvSpPr>
              <p:nvPr/>
            </p:nvSpPr>
            <p:spPr bwMode="auto">
              <a:xfrm>
                <a:off x="2277666" y="682625"/>
                <a:ext cx="190500" cy="254000"/>
              </a:xfrm>
              <a:custGeom>
                <a:avLst/>
                <a:gdLst/>
                <a:ahLst/>
                <a:cxnLst>
                  <a:cxn ang="0">
                    <a:pos x="120" y="80"/>
                  </a:cxn>
                  <a:cxn ang="0">
                    <a:pos x="120" y="80"/>
                  </a:cxn>
                  <a:cxn ang="0">
                    <a:pos x="118" y="96"/>
                  </a:cxn>
                  <a:cxn ang="0">
                    <a:pos x="116" y="112"/>
                  </a:cxn>
                  <a:cxn ang="0">
                    <a:pos x="110" y="124"/>
                  </a:cxn>
                  <a:cxn ang="0">
                    <a:pos x="102" y="136"/>
                  </a:cxn>
                  <a:cxn ang="0">
                    <a:pos x="94" y="146"/>
                  </a:cxn>
                  <a:cxn ang="0">
                    <a:pos x="84" y="154"/>
                  </a:cxn>
                  <a:cxn ang="0">
                    <a:pos x="72" y="158"/>
                  </a:cxn>
                  <a:cxn ang="0">
                    <a:pos x="60" y="160"/>
                  </a:cxn>
                  <a:cxn ang="0">
                    <a:pos x="60" y="160"/>
                  </a:cxn>
                  <a:cxn ang="0">
                    <a:pos x="48" y="158"/>
                  </a:cxn>
                  <a:cxn ang="0">
                    <a:pos x="36" y="154"/>
                  </a:cxn>
                  <a:cxn ang="0">
                    <a:pos x="26" y="146"/>
                  </a:cxn>
                  <a:cxn ang="0">
                    <a:pos x="18" y="136"/>
                  </a:cxn>
                  <a:cxn ang="0">
                    <a:pos x="10" y="124"/>
                  </a:cxn>
                  <a:cxn ang="0">
                    <a:pos x="4" y="112"/>
                  </a:cxn>
                  <a:cxn ang="0">
                    <a:pos x="2" y="96"/>
                  </a:cxn>
                  <a:cxn ang="0">
                    <a:pos x="0" y="80"/>
                  </a:cxn>
                  <a:cxn ang="0">
                    <a:pos x="0" y="80"/>
                  </a:cxn>
                  <a:cxn ang="0">
                    <a:pos x="2" y="64"/>
                  </a:cxn>
                  <a:cxn ang="0">
                    <a:pos x="4" y="48"/>
                  </a:cxn>
                  <a:cxn ang="0">
                    <a:pos x="10" y="36"/>
                  </a:cxn>
                  <a:cxn ang="0">
                    <a:pos x="18" y="24"/>
                  </a:cxn>
                  <a:cxn ang="0">
                    <a:pos x="26" y="14"/>
                  </a:cxn>
                  <a:cxn ang="0">
                    <a:pos x="36" y="6"/>
                  </a:cxn>
                  <a:cxn ang="0">
                    <a:pos x="48" y="2"/>
                  </a:cxn>
                  <a:cxn ang="0">
                    <a:pos x="60" y="0"/>
                  </a:cxn>
                  <a:cxn ang="0">
                    <a:pos x="60" y="0"/>
                  </a:cxn>
                  <a:cxn ang="0">
                    <a:pos x="72" y="2"/>
                  </a:cxn>
                  <a:cxn ang="0">
                    <a:pos x="84" y="6"/>
                  </a:cxn>
                  <a:cxn ang="0">
                    <a:pos x="94" y="14"/>
                  </a:cxn>
                  <a:cxn ang="0">
                    <a:pos x="102" y="24"/>
                  </a:cxn>
                  <a:cxn ang="0">
                    <a:pos x="110" y="36"/>
                  </a:cxn>
                  <a:cxn ang="0">
                    <a:pos x="116" y="48"/>
                  </a:cxn>
                  <a:cxn ang="0">
                    <a:pos x="118" y="64"/>
                  </a:cxn>
                  <a:cxn ang="0">
                    <a:pos x="120" y="80"/>
                  </a:cxn>
                </a:cxnLst>
                <a:rect l="0" t="0" r="r" b="b"/>
                <a:pathLst>
                  <a:path w="120" h="160">
                    <a:moveTo>
                      <a:pt x="120" y="80"/>
                    </a:moveTo>
                    <a:lnTo>
                      <a:pt x="120" y="80"/>
                    </a:lnTo>
                    <a:lnTo>
                      <a:pt x="118" y="96"/>
                    </a:lnTo>
                    <a:lnTo>
                      <a:pt x="116" y="112"/>
                    </a:lnTo>
                    <a:lnTo>
                      <a:pt x="110" y="124"/>
                    </a:lnTo>
                    <a:lnTo>
                      <a:pt x="102" y="136"/>
                    </a:lnTo>
                    <a:lnTo>
                      <a:pt x="94" y="146"/>
                    </a:lnTo>
                    <a:lnTo>
                      <a:pt x="84" y="154"/>
                    </a:lnTo>
                    <a:lnTo>
                      <a:pt x="72" y="158"/>
                    </a:lnTo>
                    <a:lnTo>
                      <a:pt x="60" y="160"/>
                    </a:lnTo>
                    <a:lnTo>
                      <a:pt x="60" y="160"/>
                    </a:lnTo>
                    <a:lnTo>
                      <a:pt x="48" y="158"/>
                    </a:lnTo>
                    <a:lnTo>
                      <a:pt x="36" y="154"/>
                    </a:lnTo>
                    <a:lnTo>
                      <a:pt x="26" y="146"/>
                    </a:lnTo>
                    <a:lnTo>
                      <a:pt x="18" y="136"/>
                    </a:lnTo>
                    <a:lnTo>
                      <a:pt x="10" y="124"/>
                    </a:lnTo>
                    <a:lnTo>
                      <a:pt x="4" y="112"/>
                    </a:lnTo>
                    <a:lnTo>
                      <a:pt x="2" y="96"/>
                    </a:lnTo>
                    <a:lnTo>
                      <a:pt x="0" y="80"/>
                    </a:lnTo>
                    <a:lnTo>
                      <a:pt x="0" y="80"/>
                    </a:lnTo>
                    <a:lnTo>
                      <a:pt x="2" y="64"/>
                    </a:lnTo>
                    <a:lnTo>
                      <a:pt x="4" y="48"/>
                    </a:lnTo>
                    <a:lnTo>
                      <a:pt x="10" y="36"/>
                    </a:lnTo>
                    <a:lnTo>
                      <a:pt x="18" y="24"/>
                    </a:lnTo>
                    <a:lnTo>
                      <a:pt x="26" y="14"/>
                    </a:lnTo>
                    <a:lnTo>
                      <a:pt x="36" y="6"/>
                    </a:lnTo>
                    <a:lnTo>
                      <a:pt x="48" y="2"/>
                    </a:lnTo>
                    <a:lnTo>
                      <a:pt x="60" y="0"/>
                    </a:lnTo>
                    <a:lnTo>
                      <a:pt x="60" y="0"/>
                    </a:lnTo>
                    <a:lnTo>
                      <a:pt x="72" y="2"/>
                    </a:lnTo>
                    <a:lnTo>
                      <a:pt x="84" y="6"/>
                    </a:lnTo>
                    <a:lnTo>
                      <a:pt x="94" y="14"/>
                    </a:lnTo>
                    <a:lnTo>
                      <a:pt x="102" y="24"/>
                    </a:lnTo>
                    <a:lnTo>
                      <a:pt x="110" y="36"/>
                    </a:lnTo>
                    <a:lnTo>
                      <a:pt x="116" y="48"/>
                    </a:lnTo>
                    <a:lnTo>
                      <a:pt x="118" y="64"/>
                    </a:lnTo>
                    <a:lnTo>
                      <a:pt x="120"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6" name="Freeform 149"/>
              <p:cNvSpPr>
                <a:spLocks/>
              </p:cNvSpPr>
              <p:nvPr/>
            </p:nvSpPr>
            <p:spPr bwMode="auto">
              <a:xfrm>
                <a:off x="2388791" y="962025"/>
                <a:ext cx="174625" cy="101600"/>
              </a:xfrm>
              <a:custGeom>
                <a:avLst/>
                <a:gdLst/>
                <a:ahLst/>
                <a:cxnLst>
                  <a:cxn ang="0">
                    <a:pos x="14" y="40"/>
                  </a:cxn>
                  <a:cxn ang="0">
                    <a:pos x="2" y="64"/>
                  </a:cxn>
                  <a:cxn ang="0">
                    <a:pos x="110" y="64"/>
                  </a:cxn>
                  <a:cxn ang="0">
                    <a:pos x="110" y="64"/>
                  </a:cxn>
                  <a:cxn ang="0">
                    <a:pos x="108" y="52"/>
                  </a:cxn>
                  <a:cxn ang="0">
                    <a:pos x="102" y="40"/>
                  </a:cxn>
                  <a:cxn ang="0">
                    <a:pos x="92" y="30"/>
                  </a:cxn>
                  <a:cxn ang="0">
                    <a:pos x="78" y="20"/>
                  </a:cxn>
                  <a:cxn ang="0">
                    <a:pos x="62" y="12"/>
                  </a:cxn>
                  <a:cxn ang="0">
                    <a:pos x="42" y="6"/>
                  </a:cxn>
                  <a:cxn ang="0">
                    <a:pos x="22" y="2"/>
                  </a:cxn>
                  <a:cxn ang="0">
                    <a:pos x="0" y="0"/>
                  </a:cxn>
                  <a:cxn ang="0">
                    <a:pos x="14" y="40"/>
                  </a:cxn>
                </a:cxnLst>
                <a:rect l="0" t="0" r="r" b="b"/>
                <a:pathLst>
                  <a:path w="110" h="64">
                    <a:moveTo>
                      <a:pt x="14" y="40"/>
                    </a:moveTo>
                    <a:lnTo>
                      <a:pt x="2" y="64"/>
                    </a:lnTo>
                    <a:lnTo>
                      <a:pt x="110" y="64"/>
                    </a:lnTo>
                    <a:lnTo>
                      <a:pt x="110" y="64"/>
                    </a:lnTo>
                    <a:lnTo>
                      <a:pt x="108" y="52"/>
                    </a:lnTo>
                    <a:lnTo>
                      <a:pt x="102" y="40"/>
                    </a:lnTo>
                    <a:lnTo>
                      <a:pt x="92" y="30"/>
                    </a:lnTo>
                    <a:lnTo>
                      <a:pt x="78" y="20"/>
                    </a:lnTo>
                    <a:lnTo>
                      <a:pt x="62" y="12"/>
                    </a:lnTo>
                    <a:lnTo>
                      <a:pt x="42" y="6"/>
                    </a:lnTo>
                    <a:lnTo>
                      <a:pt x="22" y="2"/>
                    </a:lnTo>
                    <a:lnTo>
                      <a:pt x="0" y="0"/>
                    </a:lnTo>
                    <a:lnTo>
                      <a:pt x="14"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7" name="Freeform 150"/>
              <p:cNvSpPr>
                <a:spLocks/>
              </p:cNvSpPr>
              <p:nvPr/>
            </p:nvSpPr>
            <p:spPr bwMode="auto">
              <a:xfrm>
                <a:off x="2182416" y="962025"/>
                <a:ext cx="174625" cy="101600"/>
              </a:xfrm>
              <a:custGeom>
                <a:avLst/>
                <a:gdLst/>
                <a:ahLst/>
                <a:cxnLst>
                  <a:cxn ang="0">
                    <a:pos x="96" y="40"/>
                  </a:cxn>
                  <a:cxn ang="0">
                    <a:pos x="110" y="0"/>
                  </a:cxn>
                  <a:cxn ang="0">
                    <a:pos x="110" y="0"/>
                  </a:cxn>
                  <a:cxn ang="0">
                    <a:pos x="88" y="2"/>
                  </a:cxn>
                  <a:cxn ang="0">
                    <a:pos x="68" y="6"/>
                  </a:cxn>
                  <a:cxn ang="0">
                    <a:pos x="48" y="12"/>
                  </a:cxn>
                  <a:cxn ang="0">
                    <a:pos x="32" y="20"/>
                  </a:cxn>
                  <a:cxn ang="0">
                    <a:pos x="18" y="30"/>
                  </a:cxn>
                  <a:cxn ang="0">
                    <a:pos x="8" y="40"/>
                  </a:cxn>
                  <a:cxn ang="0">
                    <a:pos x="2" y="52"/>
                  </a:cxn>
                  <a:cxn ang="0">
                    <a:pos x="0" y="64"/>
                  </a:cxn>
                  <a:cxn ang="0">
                    <a:pos x="108" y="64"/>
                  </a:cxn>
                  <a:cxn ang="0">
                    <a:pos x="96" y="40"/>
                  </a:cxn>
                </a:cxnLst>
                <a:rect l="0" t="0" r="r" b="b"/>
                <a:pathLst>
                  <a:path w="110" h="64">
                    <a:moveTo>
                      <a:pt x="96" y="40"/>
                    </a:moveTo>
                    <a:lnTo>
                      <a:pt x="110" y="0"/>
                    </a:lnTo>
                    <a:lnTo>
                      <a:pt x="110" y="0"/>
                    </a:lnTo>
                    <a:lnTo>
                      <a:pt x="88" y="2"/>
                    </a:lnTo>
                    <a:lnTo>
                      <a:pt x="68" y="6"/>
                    </a:lnTo>
                    <a:lnTo>
                      <a:pt x="48" y="12"/>
                    </a:lnTo>
                    <a:lnTo>
                      <a:pt x="32" y="20"/>
                    </a:lnTo>
                    <a:lnTo>
                      <a:pt x="18" y="30"/>
                    </a:lnTo>
                    <a:lnTo>
                      <a:pt x="8" y="40"/>
                    </a:lnTo>
                    <a:lnTo>
                      <a:pt x="2" y="52"/>
                    </a:lnTo>
                    <a:lnTo>
                      <a:pt x="0" y="64"/>
                    </a:lnTo>
                    <a:lnTo>
                      <a:pt x="108" y="64"/>
                    </a:lnTo>
                    <a:lnTo>
                      <a:pt x="96"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grpSp>
        <p:grpSp>
          <p:nvGrpSpPr>
            <p:cNvPr id="18" name="グループ化 525"/>
            <p:cNvGrpSpPr/>
            <p:nvPr/>
          </p:nvGrpSpPr>
          <p:grpSpPr>
            <a:xfrm>
              <a:off x="540000" y="2664000"/>
              <a:ext cx="1224136" cy="1044116"/>
              <a:chOff x="3784104" y="1923678"/>
              <a:chExt cx="381000" cy="381000"/>
            </a:xfrm>
            <a:solidFill>
              <a:srgbClr val="00AEEB"/>
            </a:solidFill>
          </p:grpSpPr>
          <p:sp>
            <p:nvSpPr>
              <p:cNvPr id="19" name="Freeform 560"/>
              <p:cNvSpPr>
                <a:spLocks/>
              </p:cNvSpPr>
              <p:nvPr/>
            </p:nvSpPr>
            <p:spPr bwMode="auto">
              <a:xfrm>
                <a:off x="3873004" y="2253878"/>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0"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grpSp>
        <p:grpSp>
          <p:nvGrpSpPr>
            <p:cNvPr id="21" name="グループ化 238"/>
            <p:cNvGrpSpPr/>
            <p:nvPr/>
          </p:nvGrpSpPr>
          <p:grpSpPr>
            <a:xfrm>
              <a:off x="3240408" y="3816000"/>
              <a:ext cx="936104" cy="942144"/>
              <a:chOff x="2182416" y="682625"/>
              <a:chExt cx="381000" cy="381000"/>
            </a:xfrm>
            <a:solidFill>
              <a:srgbClr val="00AEEB"/>
            </a:solidFill>
          </p:grpSpPr>
          <p:sp>
            <p:nvSpPr>
              <p:cNvPr id="22" name="Freeform 147"/>
              <p:cNvSpPr>
                <a:spLocks/>
              </p:cNvSpPr>
              <p:nvPr/>
            </p:nvSpPr>
            <p:spPr bwMode="auto">
              <a:xfrm>
                <a:off x="2277666" y="682625"/>
                <a:ext cx="190500" cy="254000"/>
              </a:xfrm>
              <a:custGeom>
                <a:avLst/>
                <a:gdLst/>
                <a:ahLst/>
                <a:cxnLst>
                  <a:cxn ang="0">
                    <a:pos x="120" y="80"/>
                  </a:cxn>
                  <a:cxn ang="0">
                    <a:pos x="120" y="80"/>
                  </a:cxn>
                  <a:cxn ang="0">
                    <a:pos x="118" y="96"/>
                  </a:cxn>
                  <a:cxn ang="0">
                    <a:pos x="116" y="112"/>
                  </a:cxn>
                  <a:cxn ang="0">
                    <a:pos x="110" y="124"/>
                  </a:cxn>
                  <a:cxn ang="0">
                    <a:pos x="102" y="136"/>
                  </a:cxn>
                  <a:cxn ang="0">
                    <a:pos x="94" y="146"/>
                  </a:cxn>
                  <a:cxn ang="0">
                    <a:pos x="84" y="154"/>
                  </a:cxn>
                  <a:cxn ang="0">
                    <a:pos x="72" y="158"/>
                  </a:cxn>
                  <a:cxn ang="0">
                    <a:pos x="60" y="160"/>
                  </a:cxn>
                  <a:cxn ang="0">
                    <a:pos x="60" y="160"/>
                  </a:cxn>
                  <a:cxn ang="0">
                    <a:pos x="48" y="158"/>
                  </a:cxn>
                  <a:cxn ang="0">
                    <a:pos x="36" y="154"/>
                  </a:cxn>
                  <a:cxn ang="0">
                    <a:pos x="26" y="146"/>
                  </a:cxn>
                  <a:cxn ang="0">
                    <a:pos x="18" y="136"/>
                  </a:cxn>
                  <a:cxn ang="0">
                    <a:pos x="10" y="124"/>
                  </a:cxn>
                  <a:cxn ang="0">
                    <a:pos x="4" y="112"/>
                  </a:cxn>
                  <a:cxn ang="0">
                    <a:pos x="2" y="96"/>
                  </a:cxn>
                  <a:cxn ang="0">
                    <a:pos x="0" y="80"/>
                  </a:cxn>
                  <a:cxn ang="0">
                    <a:pos x="0" y="80"/>
                  </a:cxn>
                  <a:cxn ang="0">
                    <a:pos x="2" y="64"/>
                  </a:cxn>
                  <a:cxn ang="0">
                    <a:pos x="4" y="48"/>
                  </a:cxn>
                  <a:cxn ang="0">
                    <a:pos x="10" y="36"/>
                  </a:cxn>
                  <a:cxn ang="0">
                    <a:pos x="18" y="24"/>
                  </a:cxn>
                  <a:cxn ang="0">
                    <a:pos x="26" y="14"/>
                  </a:cxn>
                  <a:cxn ang="0">
                    <a:pos x="36" y="6"/>
                  </a:cxn>
                  <a:cxn ang="0">
                    <a:pos x="48" y="2"/>
                  </a:cxn>
                  <a:cxn ang="0">
                    <a:pos x="60" y="0"/>
                  </a:cxn>
                  <a:cxn ang="0">
                    <a:pos x="60" y="0"/>
                  </a:cxn>
                  <a:cxn ang="0">
                    <a:pos x="72" y="2"/>
                  </a:cxn>
                  <a:cxn ang="0">
                    <a:pos x="84" y="6"/>
                  </a:cxn>
                  <a:cxn ang="0">
                    <a:pos x="94" y="14"/>
                  </a:cxn>
                  <a:cxn ang="0">
                    <a:pos x="102" y="24"/>
                  </a:cxn>
                  <a:cxn ang="0">
                    <a:pos x="110" y="36"/>
                  </a:cxn>
                  <a:cxn ang="0">
                    <a:pos x="116" y="48"/>
                  </a:cxn>
                  <a:cxn ang="0">
                    <a:pos x="118" y="64"/>
                  </a:cxn>
                  <a:cxn ang="0">
                    <a:pos x="120" y="80"/>
                  </a:cxn>
                </a:cxnLst>
                <a:rect l="0" t="0" r="r" b="b"/>
                <a:pathLst>
                  <a:path w="120" h="160">
                    <a:moveTo>
                      <a:pt x="120" y="80"/>
                    </a:moveTo>
                    <a:lnTo>
                      <a:pt x="120" y="80"/>
                    </a:lnTo>
                    <a:lnTo>
                      <a:pt x="118" y="96"/>
                    </a:lnTo>
                    <a:lnTo>
                      <a:pt x="116" y="112"/>
                    </a:lnTo>
                    <a:lnTo>
                      <a:pt x="110" y="124"/>
                    </a:lnTo>
                    <a:lnTo>
                      <a:pt x="102" y="136"/>
                    </a:lnTo>
                    <a:lnTo>
                      <a:pt x="94" y="146"/>
                    </a:lnTo>
                    <a:lnTo>
                      <a:pt x="84" y="154"/>
                    </a:lnTo>
                    <a:lnTo>
                      <a:pt x="72" y="158"/>
                    </a:lnTo>
                    <a:lnTo>
                      <a:pt x="60" y="160"/>
                    </a:lnTo>
                    <a:lnTo>
                      <a:pt x="60" y="160"/>
                    </a:lnTo>
                    <a:lnTo>
                      <a:pt x="48" y="158"/>
                    </a:lnTo>
                    <a:lnTo>
                      <a:pt x="36" y="154"/>
                    </a:lnTo>
                    <a:lnTo>
                      <a:pt x="26" y="146"/>
                    </a:lnTo>
                    <a:lnTo>
                      <a:pt x="18" y="136"/>
                    </a:lnTo>
                    <a:lnTo>
                      <a:pt x="10" y="124"/>
                    </a:lnTo>
                    <a:lnTo>
                      <a:pt x="4" y="112"/>
                    </a:lnTo>
                    <a:lnTo>
                      <a:pt x="2" y="96"/>
                    </a:lnTo>
                    <a:lnTo>
                      <a:pt x="0" y="80"/>
                    </a:lnTo>
                    <a:lnTo>
                      <a:pt x="0" y="80"/>
                    </a:lnTo>
                    <a:lnTo>
                      <a:pt x="2" y="64"/>
                    </a:lnTo>
                    <a:lnTo>
                      <a:pt x="4" y="48"/>
                    </a:lnTo>
                    <a:lnTo>
                      <a:pt x="10" y="36"/>
                    </a:lnTo>
                    <a:lnTo>
                      <a:pt x="18" y="24"/>
                    </a:lnTo>
                    <a:lnTo>
                      <a:pt x="26" y="14"/>
                    </a:lnTo>
                    <a:lnTo>
                      <a:pt x="36" y="6"/>
                    </a:lnTo>
                    <a:lnTo>
                      <a:pt x="48" y="2"/>
                    </a:lnTo>
                    <a:lnTo>
                      <a:pt x="60" y="0"/>
                    </a:lnTo>
                    <a:lnTo>
                      <a:pt x="60" y="0"/>
                    </a:lnTo>
                    <a:lnTo>
                      <a:pt x="72" y="2"/>
                    </a:lnTo>
                    <a:lnTo>
                      <a:pt x="84" y="6"/>
                    </a:lnTo>
                    <a:lnTo>
                      <a:pt x="94" y="14"/>
                    </a:lnTo>
                    <a:lnTo>
                      <a:pt x="102" y="24"/>
                    </a:lnTo>
                    <a:lnTo>
                      <a:pt x="110" y="36"/>
                    </a:lnTo>
                    <a:lnTo>
                      <a:pt x="116" y="48"/>
                    </a:lnTo>
                    <a:lnTo>
                      <a:pt x="118" y="64"/>
                    </a:lnTo>
                    <a:lnTo>
                      <a:pt x="120"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3" name="Freeform 148"/>
              <p:cNvSpPr>
                <a:spLocks/>
              </p:cNvSpPr>
              <p:nvPr/>
            </p:nvSpPr>
            <p:spPr bwMode="auto">
              <a:xfrm>
                <a:off x="2277666" y="682625"/>
                <a:ext cx="190500" cy="254000"/>
              </a:xfrm>
              <a:custGeom>
                <a:avLst/>
                <a:gdLst/>
                <a:ahLst/>
                <a:cxnLst>
                  <a:cxn ang="0">
                    <a:pos x="120" y="80"/>
                  </a:cxn>
                  <a:cxn ang="0">
                    <a:pos x="120" y="80"/>
                  </a:cxn>
                  <a:cxn ang="0">
                    <a:pos x="118" y="96"/>
                  </a:cxn>
                  <a:cxn ang="0">
                    <a:pos x="116" y="112"/>
                  </a:cxn>
                  <a:cxn ang="0">
                    <a:pos x="110" y="124"/>
                  </a:cxn>
                  <a:cxn ang="0">
                    <a:pos x="102" y="136"/>
                  </a:cxn>
                  <a:cxn ang="0">
                    <a:pos x="94" y="146"/>
                  </a:cxn>
                  <a:cxn ang="0">
                    <a:pos x="84" y="154"/>
                  </a:cxn>
                  <a:cxn ang="0">
                    <a:pos x="72" y="158"/>
                  </a:cxn>
                  <a:cxn ang="0">
                    <a:pos x="60" y="160"/>
                  </a:cxn>
                  <a:cxn ang="0">
                    <a:pos x="60" y="160"/>
                  </a:cxn>
                  <a:cxn ang="0">
                    <a:pos x="48" y="158"/>
                  </a:cxn>
                  <a:cxn ang="0">
                    <a:pos x="36" y="154"/>
                  </a:cxn>
                  <a:cxn ang="0">
                    <a:pos x="26" y="146"/>
                  </a:cxn>
                  <a:cxn ang="0">
                    <a:pos x="18" y="136"/>
                  </a:cxn>
                  <a:cxn ang="0">
                    <a:pos x="10" y="124"/>
                  </a:cxn>
                  <a:cxn ang="0">
                    <a:pos x="4" y="112"/>
                  </a:cxn>
                  <a:cxn ang="0">
                    <a:pos x="2" y="96"/>
                  </a:cxn>
                  <a:cxn ang="0">
                    <a:pos x="0" y="80"/>
                  </a:cxn>
                  <a:cxn ang="0">
                    <a:pos x="0" y="80"/>
                  </a:cxn>
                  <a:cxn ang="0">
                    <a:pos x="2" y="64"/>
                  </a:cxn>
                  <a:cxn ang="0">
                    <a:pos x="4" y="48"/>
                  </a:cxn>
                  <a:cxn ang="0">
                    <a:pos x="10" y="36"/>
                  </a:cxn>
                  <a:cxn ang="0">
                    <a:pos x="18" y="24"/>
                  </a:cxn>
                  <a:cxn ang="0">
                    <a:pos x="26" y="14"/>
                  </a:cxn>
                  <a:cxn ang="0">
                    <a:pos x="36" y="6"/>
                  </a:cxn>
                  <a:cxn ang="0">
                    <a:pos x="48" y="2"/>
                  </a:cxn>
                  <a:cxn ang="0">
                    <a:pos x="60" y="0"/>
                  </a:cxn>
                  <a:cxn ang="0">
                    <a:pos x="60" y="0"/>
                  </a:cxn>
                  <a:cxn ang="0">
                    <a:pos x="72" y="2"/>
                  </a:cxn>
                  <a:cxn ang="0">
                    <a:pos x="84" y="6"/>
                  </a:cxn>
                  <a:cxn ang="0">
                    <a:pos x="94" y="14"/>
                  </a:cxn>
                  <a:cxn ang="0">
                    <a:pos x="102" y="24"/>
                  </a:cxn>
                  <a:cxn ang="0">
                    <a:pos x="110" y="36"/>
                  </a:cxn>
                  <a:cxn ang="0">
                    <a:pos x="116" y="48"/>
                  </a:cxn>
                  <a:cxn ang="0">
                    <a:pos x="118" y="64"/>
                  </a:cxn>
                  <a:cxn ang="0">
                    <a:pos x="120" y="80"/>
                  </a:cxn>
                </a:cxnLst>
                <a:rect l="0" t="0" r="r" b="b"/>
                <a:pathLst>
                  <a:path w="120" h="160">
                    <a:moveTo>
                      <a:pt x="120" y="80"/>
                    </a:moveTo>
                    <a:lnTo>
                      <a:pt x="120" y="80"/>
                    </a:lnTo>
                    <a:lnTo>
                      <a:pt x="118" y="96"/>
                    </a:lnTo>
                    <a:lnTo>
                      <a:pt x="116" y="112"/>
                    </a:lnTo>
                    <a:lnTo>
                      <a:pt x="110" y="124"/>
                    </a:lnTo>
                    <a:lnTo>
                      <a:pt x="102" y="136"/>
                    </a:lnTo>
                    <a:lnTo>
                      <a:pt x="94" y="146"/>
                    </a:lnTo>
                    <a:lnTo>
                      <a:pt x="84" y="154"/>
                    </a:lnTo>
                    <a:lnTo>
                      <a:pt x="72" y="158"/>
                    </a:lnTo>
                    <a:lnTo>
                      <a:pt x="60" y="160"/>
                    </a:lnTo>
                    <a:lnTo>
                      <a:pt x="60" y="160"/>
                    </a:lnTo>
                    <a:lnTo>
                      <a:pt x="48" y="158"/>
                    </a:lnTo>
                    <a:lnTo>
                      <a:pt x="36" y="154"/>
                    </a:lnTo>
                    <a:lnTo>
                      <a:pt x="26" y="146"/>
                    </a:lnTo>
                    <a:lnTo>
                      <a:pt x="18" y="136"/>
                    </a:lnTo>
                    <a:lnTo>
                      <a:pt x="10" y="124"/>
                    </a:lnTo>
                    <a:lnTo>
                      <a:pt x="4" y="112"/>
                    </a:lnTo>
                    <a:lnTo>
                      <a:pt x="2" y="96"/>
                    </a:lnTo>
                    <a:lnTo>
                      <a:pt x="0" y="80"/>
                    </a:lnTo>
                    <a:lnTo>
                      <a:pt x="0" y="80"/>
                    </a:lnTo>
                    <a:lnTo>
                      <a:pt x="2" y="64"/>
                    </a:lnTo>
                    <a:lnTo>
                      <a:pt x="4" y="48"/>
                    </a:lnTo>
                    <a:lnTo>
                      <a:pt x="10" y="36"/>
                    </a:lnTo>
                    <a:lnTo>
                      <a:pt x="18" y="24"/>
                    </a:lnTo>
                    <a:lnTo>
                      <a:pt x="26" y="14"/>
                    </a:lnTo>
                    <a:lnTo>
                      <a:pt x="36" y="6"/>
                    </a:lnTo>
                    <a:lnTo>
                      <a:pt x="48" y="2"/>
                    </a:lnTo>
                    <a:lnTo>
                      <a:pt x="60" y="0"/>
                    </a:lnTo>
                    <a:lnTo>
                      <a:pt x="60" y="0"/>
                    </a:lnTo>
                    <a:lnTo>
                      <a:pt x="72" y="2"/>
                    </a:lnTo>
                    <a:lnTo>
                      <a:pt x="84" y="6"/>
                    </a:lnTo>
                    <a:lnTo>
                      <a:pt x="94" y="14"/>
                    </a:lnTo>
                    <a:lnTo>
                      <a:pt x="102" y="24"/>
                    </a:lnTo>
                    <a:lnTo>
                      <a:pt x="110" y="36"/>
                    </a:lnTo>
                    <a:lnTo>
                      <a:pt x="116" y="48"/>
                    </a:lnTo>
                    <a:lnTo>
                      <a:pt x="118" y="64"/>
                    </a:lnTo>
                    <a:lnTo>
                      <a:pt x="120"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4" name="Freeform 149"/>
              <p:cNvSpPr>
                <a:spLocks/>
              </p:cNvSpPr>
              <p:nvPr/>
            </p:nvSpPr>
            <p:spPr bwMode="auto">
              <a:xfrm>
                <a:off x="2388791" y="962025"/>
                <a:ext cx="174625" cy="101600"/>
              </a:xfrm>
              <a:custGeom>
                <a:avLst/>
                <a:gdLst/>
                <a:ahLst/>
                <a:cxnLst>
                  <a:cxn ang="0">
                    <a:pos x="14" y="40"/>
                  </a:cxn>
                  <a:cxn ang="0">
                    <a:pos x="2" y="64"/>
                  </a:cxn>
                  <a:cxn ang="0">
                    <a:pos x="110" y="64"/>
                  </a:cxn>
                  <a:cxn ang="0">
                    <a:pos x="110" y="64"/>
                  </a:cxn>
                  <a:cxn ang="0">
                    <a:pos x="108" y="52"/>
                  </a:cxn>
                  <a:cxn ang="0">
                    <a:pos x="102" y="40"/>
                  </a:cxn>
                  <a:cxn ang="0">
                    <a:pos x="92" y="30"/>
                  </a:cxn>
                  <a:cxn ang="0">
                    <a:pos x="78" y="20"/>
                  </a:cxn>
                  <a:cxn ang="0">
                    <a:pos x="62" y="12"/>
                  </a:cxn>
                  <a:cxn ang="0">
                    <a:pos x="42" y="6"/>
                  </a:cxn>
                  <a:cxn ang="0">
                    <a:pos x="22" y="2"/>
                  </a:cxn>
                  <a:cxn ang="0">
                    <a:pos x="0" y="0"/>
                  </a:cxn>
                  <a:cxn ang="0">
                    <a:pos x="14" y="40"/>
                  </a:cxn>
                </a:cxnLst>
                <a:rect l="0" t="0" r="r" b="b"/>
                <a:pathLst>
                  <a:path w="110" h="64">
                    <a:moveTo>
                      <a:pt x="14" y="40"/>
                    </a:moveTo>
                    <a:lnTo>
                      <a:pt x="2" y="64"/>
                    </a:lnTo>
                    <a:lnTo>
                      <a:pt x="110" y="64"/>
                    </a:lnTo>
                    <a:lnTo>
                      <a:pt x="110" y="64"/>
                    </a:lnTo>
                    <a:lnTo>
                      <a:pt x="108" y="52"/>
                    </a:lnTo>
                    <a:lnTo>
                      <a:pt x="102" y="40"/>
                    </a:lnTo>
                    <a:lnTo>
                      <a:pt x="92" y="30"/>
                    </a:lnTo>
                    <a:lnTo>
                      <a:pt x="78" y="20"/>
                    </a:lnTo>
                    <a:lnTo>
                      <a:pt x="62" y="12"/>
                    </a:lnTo>
                    <a:lnTo>
                      <a:pt x="42" y="6"/>
                    </a:lnTo>
                    <a:lnTo>
                      <a:pt x="22" y="2"/>
                    </a:lnTo>
                    <a:lnTo>
                      <a:pt x="0" y="0"/>
                    </a:lnTo>
                    <a:lnTo>
                      <a:pt x="14"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5" name="Freeform 150"/>
              <p:cNvSpPr>
                <a:spLocks/>
              </p:cNvSpPr>
              <p:nvPr/>
            </p:nvSpPr>
            <p:spPr bwMode="auto">
              <a:xfrm>
                <a:off x="2182416" y="962025"/>
                <a:ext cx="174625" cy="101600"/>
              </a:xfrm>
              <a:custGeom>
                <a:avLst/>
                <a:gdLst/>
                <a:ahLst/>
                <a:cxnLst>
                  <a:cxn ang="0">
                    <a:pos x="96" y="40"/>
                  </a:cxn>
                  <a:cxn ang="0">
                    <a:pos x="110" y="0"/>
                  </a:cxn>
                  <a:cxn ang="0">
                    <a:pos x="110" y="0"/>
                  </a:cxn>
                  <a:cxn ang="0">
                    <a:pos x="88" y="2"/>
                  </a:cxn>
                  <a:cxn ang="0">
                    <a:pos x="68" y="6"/>
                  </a:cxn>
                  <a:cxn ang="0">
                    <a:pos x="48" y="12"/>
                  </a:cxn>
                  <a:cxn ang="0">
                    <a:pos x="32" y="20"/>
                  </a:cxn>
                  <a:cxn ang="0">
                    <a:pos x="18" y="30"/>
                  </a:cxn>
                  <a:cxn ang="0">
                    <a:pos x="8" y="40"/>
                  </a:cxn>
                  <a:cxn ang="0">
                    <a:pos x="2" y="52"/>
                  </a:cxn>
                  <a:cxn ang="0">
                    <a:pos x="0" y="64"/>
                  </a:cxn>
                  <a:cxn ang="0">
                    <a:pos x="108" y="64"/>
                  </a:cxn>
                  <a:cxn ang="0">
                    <a:pos x="96" y="40"/>
                  </a:cxn>
                </a:cxnLst>
                <a:rect l="0" t="0" r="r" b="b"/>
                <a:pathLst>
                  <a:path w="110" h="64">
                    <a:moveTo>
                      <a:pt x="96" y="40"/>
                    </a:moveTo>
                    <a:lnTo>
                      <a:pt x="110" y="0"/>
                    </a:lnTo>
                    <a:lnTo>
                      <a:pt x="110" y="0"/>
                    </a:lnTo>
                    <a:lnTo>
                      <a:pt x="88" y="2"/>
                    </a:lnTo>
                    <a:lnTo>
                      <a:pt x="68" y="6"/>
                    </a:lnTo>
                    <a:lnTo>
                      <a:pt x="48" y="12"/>
                    </a:lnTo>
                    <a:lnTo>
                      <a:pt x="32" y="20"/>
                    </a:lnTo>
                    <a:lnTo>
                      <a:pt x="18" y="30"/>
                    </a:lnTo>
                    <a:lnTo>
                      <a:pt x="8" y="40"/>
                    </a:lnTo>
                    <a:lnTo>
                      <a:pt x="2" y="52"/>
                    </a:lnTo>
                    <a:lnTo>
                      <a:pt x="0" y="64"/>
                    </a:lnTo>
                    <a:lnTo>
                      <a:pt x="108" y="64"/>
                    </a:lnTo>
                    <a:lnTo>
                      <a:pt x="96"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grpSp>
        <p:grpSp>
          <p:nvGrpSpPr>
            <p:cNvPr id="26" name="グループ化 525"/>
            <p:cNvGrpSpPr/>
            <p:nvPr/>
          </p:nvGrpSpPr>
          <p:grpSpPr>
            <a:xfrm>
              <a:off x="3096408" y="2664000"/>
              <a:ext cx="1224136" cy="1044116"/>
              <a:chOff x="3784104" y="1923678"/>
              <a:chExt cx="381000" cy="381000"/>
            </a:xfrm>
            <a:solidFill>
              <a:srgbClr val="00AEEB"/>
            </a:solidFill>
          </p:grpSpPr>
          <p:sp>
            <p:nvSpPr>
              <p:cNvPr id="27" name="Freeform 560"/>
              <p:cNvSpPr>
                <a:spLocks/>
              </p:cNvSpPr>
              <p:nvPr/>
            </p:nvSpPr>
            <p:spPr bwMode="auto">
              <a:xfrm>
                <a:off x="3873004" y="2253878"/>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8"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grpSp>
        <p:grpSp>
          <p:nvGrpSpPr>
            <p:cNvPr id="29" name="グループ化 238"/>
            <p:cNvGrpSpPr/>
            <p:nvPr/>
          </p:nvGrpSpPr>
          <p:grpSpPr>
            <a:xfrm>
              <a:off x="5796408" y="3816000"/>
              <a:ext cx="936104" cy="942144"/>
              <a:chOff x="2182416" y="682625"/>
              <a:chExt cx="381000" cy="381000"/>
            </a:xfrm>
            <a:solidFill>
              <a:srgbClr val="00AEEB"/>
            </a:solidFill>
          </p:grpSpPr>
          <p:sp>
            <p:nvSpPr>
              <p:cNvPr id="30" name="Freeform 147"/>
              <p:cNvSpPr>
                <a:spLocks/>
              </p:cNvSpPr>
              <p:nvPr/>
            </p:nvSpPr>
            <p:spPr bwMode="auto">
              <a:xfrm>
                <a:off x="2277666" y="682625"/>
                <a:ext cx="190500" cy="254000"/>
              </a:xfrm>
              <a:custGeom>
                <a:avLst/>
                <a:gdLst/>
                <a:ahLst/>
                <a:cxnLst>
                  <a:cxn ang="0">
                    <a:pos x="120" y="80"/>
                  </a:cxn>
                  <a:cxn ang="0">
                    <a:pos x="120" y="80"/>
                  </a:cxn>
                  <a:cxn ang="0">
                    <a:pos x="118" y="96"/>
                  </a:cxn>
                  <a:cxn ang="0">
                    <a:pos x="116" y="112"/>
                  </a:cxn>
                  <a:cxn ang="0">
                    <a:pos x="110" y="124"/>
                  </a:cxn>
                  <a:cxn ang="0">
                    <a:pos x="102" y="136"/>
                  </a:cxn>
                  <a:cxn ang="0">
                    <a:pos x="94" y="146"/>
                  </a:cxn>
                  <a:cxn ang="0">
                    <a:pos x="84" y="154"/>
                  </a:cxn>
                  <a:cxn ang="0">
                    <a:pos x="72" y="158"/>
                  </a:cxn>
                  <a:cxn ang="0">
                    <a:pos x="60" y="160"/>
                  </a:cxn>
                  <a:cxn ang="0">
                    <a:pos x="60" y="160"/>
                  </a:cxn>
                  <a:cxn ang="0">
                    <a:pos x="48" y="158"/>
                  </a:cxn>
                  <a:cxn ang="0">
                    <a:pos x="36" y="154"/>
                  </a:cxn>
                  <a:cxn ang="0">
                    <a:pos x="26" y="146"/>
                  </a:cxn>
                  <a:cxn ang="0">
                    <a:pos x="18" y="136"/>
                  </a:cxn>
                  <a:cxn ang="0">
                    <a:pos x="10" y="124"/>
                  </a:cxn>
                  <a:cxn ang="0">
                    <a:pos x="4" y="112"/>
                  </a:cxn>
                  <a:cxn ang="0">
                    <a:pos x="2" y="96"/>
                  </a:cxn>
                  <a:cxn ang="0">
                    <a:pos x="0" y="80"/>
                  </a:cxn>
                  <a:cxn ang="0">
                    <a:pos x="0" y="80"/>
                  </a:cxn>
                  <a:cxn ang="0">
                    <a:pos x="2" y="64"/>
                  </a:cxn>
                  <a:cxn ang="0">
                    <a:pos x="4" y="48"/>
                  </a:cxn>
                  <a:cxn ang="0">
                    <a:pos x="10" y="36"/>
                  </a:cxn>
                  <a:cxn ang="0">
                    <a:pos x="18" y="24"/>
                  </a:cxn>
                  <a:cxn ang="0">
                    <a:pos x="26" y="14"/>
                  </a:cxn>
                  <a:cxn ang="0">
                    <a:pos x="36" y="6"/>
                  </a:cxn>
                  <a:cxn ang="0">
                    <a:pos x="48" y="2"/>
                  </a:cxn>
                  <a:cxn ang="0">
                    <a:pos x="60" y="0"/>
                  </a:cxn>
                  <a:cxn ang="0">
                    <a:pos x="60" y="0"/>
                  </a:cxn>
                  <a:cxn ang="0">
                    <a:pos x="72" y="2"/>
                  </a:cxn>
                  <a:cxn ang="0">
                    <a:pos x="84" y="6"/>
                  </a:cxn>
                  <a:cxn ang="0">
                    <a:pos x="94" y="14"/>
                  </a:cxn>
                  <a:cxn ang="0">
                    <a:pos x="102" y="24"/>
                  </a:cxn>
                  <a:cxn ang="0">
                    <a:pos x="110" y="36"/>
                  </a:cxn>
                  <a:cxn ang="0">
                    <a:pos x="116" y="48"/>
                  </a:cxn>
                  <a:cxn ang="0">
                    <a:pos x="118" y="64"/>
                  </a:cxn>
                  <a:cxn ang="0">
                    <a:pos x="120" y="80"/>
                  </a:cxn>
                </a:cxnLst>
                <a:rect l="0" t="0" r="r" b="b"/>
                <a:pathLst>
                  <a:path w="120" h="160">
                    <a:moveTo>
                      <a:pt x="120" y="80"/>
                    </a:moveTo>
                    <a:lnTo>
                      <a:pt x="120" y="80"/>
                    </a:lnTo>
                    <a:lnTo>
                      <a:pt x="118" y="96"/>
                    </a:lnTo>
                    <a:lnTo>
                      <a:pt x="116" y="112"/>
                    </a:lnTo>
                    <a:lnTo>
                      <a:pt x="110" y="124"/>
                    </a:lnTo>
                    <a:lnTo>
                      <a:pt x="102" y="136"/>
                    </a:lnTo>
                    <a:lnTo>
                      <a:pt x="94" y="146"/>
                    </a:lnTo>
                    <a:lnTo>
                      <a:pt x="84" y="154"/>
                    </a:lnTo>
                    <a:lnTo>
                      <a:pt x="72" y="158"/>
                    </a:lnTo>
                    <a:lnTo>
                      <a:pt x="60" y="160"/>
                    </a:lnTo>
                    <a:lnTo>
                      <a:pt x="60" y="160"/>
                    </a:lnTo>
                    <a:lnTo>
                      <a:pt x="48" y="158"/>
                    </a:lnTo>
                    <a:lnTo>
                      <a:pt x="36" y="154"/>
                    </a:lnTo>
                    <a:lnTo>
                      <a:pt x="26" y="146"/>
                    </a:lnTo>
                    <a:lnTo>
                      <a:pt x="18" y="136"/>
                    </a:lnTo>
                    <a:lnTo>
                      <a:pt x="10" y="124"/>
                    </a:lnTo>
                    <a:lnTo>
                      <a:pt x="4" y="112"/>
                    </a:lnTo>
                    <a:lnTo>
                      <a:pt x="2" y="96"/>
                    </a:lnTo>
                    <a:lnTo>
                      <a:pt x="0" y="80"/>
                    </a:lnTo>
                    <a:lnTo>
                      <a:pt x="0" y="80"/>
                    </a:lnTo>
                    <a:lnTo>
                      <a:pt x="2" y="64"/>
                    </a:lnTo>
                    <a:lnTo>
                      <a:pt x="4" y="48"/>
                    </a:lnTo>
                    <a:lnTo>
                      <a:pt x="10" y="36"/>
                    </a:lnTo>
                    <a:lnTo>
                      <a:pt x="18" y="24"/>
                    </a:lnTo>
                    <a:lnTo>
                      <a:pt x="26" y="14"/>
                    </a:lnTo>
                    <a:lnTo>
                      <a:pt x="36" y="6"/>
                    </a:lnTo>
                    <a:lnTo>
                      <a:pt x="48" y="2"/>
                    </a:lnTo>
                    <a:lnTo>
                      <a:pt x="60" y="0"/>
                    </a:lnTo>
                    <a:lnTo>
                      <a:pt x="60" y="0"/>
                    </a:lnTo>
                    <a:lnTo>
                      <a:pt x="72" y="2"/>
                    </a:lnTo>
                    <a:lnTo>
                      <a:pt x="84" y="6"/>
                    </a:lnTo>
                    <a:lnTo>
                      <a:pt x="94" y="14"/>
                    </a:lnTo>
                    <a:lnTo>
                      <a:pt x="102" y="24"/>
                    </a:lnTo>
                    <a:lnTo>
                      <a:pt x="110" y="36"/>
                    </a:lnTo>
                    <a:lnTo>
                      <a:pt x="116" y="48"/>
                    </a:lnTo>
                    <a:lnTo>
                      <a:pt x="118" y="64"/>
                    </a:lnTo>
                    <a:lnTo>
                      <a:pt x="120"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31" name="Freeform 148"/>
              <p:cNvSpPr>
                <a:spLocks/>
              </p:cNvSpPr>
              <p:nvPr/>
            </p:nvSpPr>
            <p:spPr bwMode="auto">
              <a:xfrm>
                <a:off x="2277666" y="682625"/>
                <a:ext cx="190500" cy="254000"/>
              </a:xfrm>
              <a:custGeom>
                <a:avLst/>
                <a:gdLst/>
                <a:ahLst/>
                <a:cxnLst>
                  <a:cxn ang="0">
                    <a:pos x="120" y="80"/>
                  </a:cxn>
                  <a:cxn ang="0">
                    <a:pos x="120" y="80"/>
                  </a:cxn>
                  <a:cxn ang="0">
                    <a:pos x="118" y="96"/>
                  </a:cxn>
                  <a:cxn ang="0">
                    <a:pos x="116" y="112"/>
                  </a:cxn>
                  <a:cxn ang="0">
                    <a:pos x="110" y="124"/>
                  </a:cxn>
                  <a:cxn ang="0">
                    <a:pos x="102" y="136"/>
                  </a:cxn>
                  <a:cxn ang="0">
                    <a:pos x="94" y="146"/>
                  </a:cxn>
                  <a:cxn ang="0">
                    <a:pos x="84" y="154"/>
                  </a:cxn>
                  <a:cxn ang="0">
                    <a:pos x="72" y="158"/>
                  </a:cxn>
                  <a:cxn ang="0">
                    <a:pos x="60" y="160"/>
                  </a:cxn>
                  <a:cxn ang="0">
                    <a:pos x="60" y="160"/>
                  </a:cxn>
                  <a:cxn ang="0">
                    <a:pos x="48" y="158"/>
                  </a:cxn>
                  <a:cxn ang="0">
                    <a:pos x="36" y="154"/>
                  </a:cxn>
                  <a:cxn ang="0">
                    <a:pos x="26" y="146"/>
                  </a:cxn>
                  <a:cxn ang="0">
                    <a:pos x="18" y="136"/>
                  </a:cxn>
                  <a:cxn ang="0">
                    <a:pos x="10" y="124"/>
                  </a:cxn>
                  <a:cxn ang="0">
                    <a:pos x="4" y="112"/>
                  </a:cxn>
                  <a:cxn ang="0">
                    <a:pos x="2" y="96"/>
                  </a:cxn>
                  <a:cxn ang="0">
                    <a:pos x="0" y="80"/>
                  </a:cxn>
                  <a:cxn ang="0">
                    <a:pos x="0" y="80"/>
                  </a:cxn>
                  <a:cxn ang="0">
                    <a:pos x="2" y="64"/>
                  </a:cxn>
                  <a:cxn ang="0">
                    <a:pos x="4" y="48"/>
                  </a:cxn>
                  <a:cxn ang="0">
                    <a:pos x="10" y="36"/>
                  </a:cxn>
                  <a:cxn ang="0">
                    <a:pos x="18" y="24"/>
                  </a:cxn>
                  <a:cxn ang="0">
                    <a:pos x="26" y="14"/>
                  </a:cxn>
                  <a:cxn ang="0">
                    <a:pos x="36" y="6"/>
                  </a:cxn>
                  <a:cxn ang="0">
                    <a:pos x="48" y="2"/>
                  </a:cxn>
                  <a:cxn ang="0">
                    <a:pos x="60" y="0"/>
                  </a:cxn>
                  <a:cxn ang="0">
                    <a:pos x="60" y="0"/>
                  </a:cxn>
                  <a:cxn ang="0">
                    <a:pos x="72" y="2"/>
                  </a:cxn>
                  <a:cxn ang="0">
                    <a:pos x="84" y="6"/>
                  </a:cxn>
                  <a:cxn ang="0">
                    <a:pos x="94" y="14"/>
                  </a:cxn>
                  <a:cxn ang="0">
                    <a:pos x="102" y="24"/>
                  </a:cxn>
                  <a:cxn ang="0">
                    <a:pos x="110" y="36"/>
                  </a:cxn>
                  <a:cxn ang="0">
                    <a:pos x="116" y="48"/>
                  </a:cxn>
                  <a:cxn ang="0">
                    <a:pos x="118" y="64"/>
                  </a:cxn>
                  <a:cxn ang="0">
                    <a:pos x="120" y="80"/>
                  </a:cxn>
                </a:cxnLst>
                <a:rect l="0" t="0" r="r" b="b"/>
                <a:pathLst>
                  <a:path w="120" h="160">
                    <a:moveTo>
                      <a:pt x="120" y="80"/>
                    </a:moveTo>
                    <a:lnTo>
                      <a:pt x="120" y="80"/>
                    </a:lnTo>
                    <a:lnTo>
                      <a:pt x="118" y="96"/>
                    </a:lnTo>
                    <a:lnTo>
                      <a:pt x="116" y="112"/>
                    </a:lnTo>
                    <a:lnTo>
                      <a:pt x="110" y="124"/>
                    </a:lnTo>
                    <a:lnTo>
                      <a:pt x="102" y="136"/>
                    </a:lnTo>
                    <a:lnTo>
                      <a:pt x="94" y="146"/>
                    </a:lnTo>
                    <a:lnTo>
                      <a:pt x="84" y="154"/>
                    </a:lnTo>
                    <a:lnTo>
                      <a:pt x="72" y="158"/>
                    </a:lnTo>
                    <a:lnTo>
                      <a:pt x="60" y="160"/>
                    </a:lnTo>
                    <a:lnTo>
                      <a:pt x="60" y="160"/>
                    </a:lnTo>
                    <a:lnTo>
                      <a:pt x="48" y="158"/>
                    </a:lnTo>
                    <a:lnTo>
                      <a:pt x="36" y="154"/>
                    </a:lnTo>
                    <a:lnTo>
                      <a:pt x="26" y="146"/>
                    </a:lnTo>
                    <a:lnTo>
                      <a:pt x="18" y="136"/>
                    </a:lnTo>
                    <a:lnTo>
                      <a:pt x="10" y="124"/>
                    </a:lnTo>
                    <a:lnTo>
                      <a:pt x="4" y="112"/>
                    </a:lnTo>
                    <a:lnTo>
                      <a:pt x="2" y="96"/>
                    </a:lnTo>
                    <a:lnTo>
                      <a:pt x="0" y="80"/>
                    </a:lnTo>
                    <a:lnTo>
                      <a:pt x="0" y="80"/>
                    </a:lnTo>
                    <a:lnTo>
                      <a:pt x="2" y="64"/>
                    </a:lnTo>
                    <a:lnTo>
                      <a:pt x="4" y="48"/>
                    </a:lnTo>
                    <a:lnTo>
                      <a:pt x="10" y="36"/>
                    </a:lnTo>
                    <a:lnTo>
                      <a:pt x="18" y="24"/>
                    </a:lnTo>
                    <a:lnTo>
                      <a:pt x="26" y="14"/>
                    </a:lnTo>
                    <a:lnTo>
                      <a:pt x="36" y="6"/>
                    </a:lnTo>
                    <a:lnTo>
                      <a:pt x="48" y="2"/>
                    </a:lnTo>
                    <a:lnTo>
                      <a:pt x="60" y="0"/>
                    </a:lnTo>
                    <a:lnTo>
                      <a:pt x="60" y="0"/>
                    </a:lnTo>
                    <a:lnTo>
                      <a:pt x="72" y="2"/>
                    </a:lnTo>
                    <a:lnTo>
                      <a:pt x="84" y="6"/>
                    </a:lnTo>
                    <a:lnTo>
                      <a:pt x="94" y="14"/>
                    </a:lnTo>
                    <a:lnTo>
                      <a:pt x="102" y="24"/>
                    </a:lnTo>
                    <a:lnTo>
                      <a:pt x="110" y="36"/>
                    </a:lnTo>
                    <a:lnTo>
                      <a:pt x="116" y="48"/>
                    </a:lnTo>
                    <a:lnTo>
                      <a:pt x="118" y="64"/>
                    </a:lnTo>
                    <a:lnTo>
                      <a:pt x="120" y="8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32" name="Freeform 149"/>
              <p:cNvSpPr>
                <a:spLocks/>
              </p:cNvSpPr>
              <p:nvPr/>
            </p:nvSpPr>
            <p:spPr bwMode="auto">
              <a:xfrm>
                <a:off x="2388791" y="962025"/>
                <a:ext cx="174625" cy="101600"/>
              </a:xfrm>
              <a:custGeom>
                <a:avLst/>
                <a:gdLst/>
                <a:ahLst/>
                <a:cxnLst>
                  <a:cxn ang="0">
                    <a:pos x="14" y="40"/>
                  </a:cxn>
                  <a:cxn ang="0">
                    <a:pos x="2" y="64"/>
                  </a:cxn>
                  <a:cxn ang="0">
                    <a:pos x="110" y="64"/>
                  </a:cxn>
                  <a:cxn ang="0">
                    <a:pos x="110" y="64"/>
                  </a:cxn>
                  <a:cxn ang="0">
                    <a:pos x="108" y="52"/>
                  </a:cxn>
                  <a:cxn ang="0">
                    <a:pos x="102" y="40"/>
                  </a:cxn>
                  <a:cxn ang="0">
                    <a:pos x="92" y="30"/>
                  </a:cxn>
                  <a:cxn ang="0">
                    <a:pos x="78" y="20"/>
                  </a:cxn>
                  <a:cxn ang="0">
                    <a:pos x="62" y="12"/>
                  </a:cxn>
                  <a:cxn ang="0">
                    <a:pos x="42" y="6"/>
                  </a:cxn>
                  <a:cxn ang="0">
                    <a:pos x="22" y="2"/>
                  </a:cxn>
                  <a:cxn ang="0">
                    <a:pos x="0" y="0"/>
                  </a:cxn>
                  <a:cxn ang="0">
                    <a:pos x="14" y="40"/>
                  </a:cxn>
                </a:cxnLst>
                <a:rect l="0" t="0" r="r" b="b"/>
                <a:pathLst>
                  <a:path w="110" h="64">
                    <a:moveTo>
                      <a:pt x="14" y="40"/>
                    </a:moveTo>
                    <a:lnTo>
                      <a:pt x="2" y="64"/>
                    </a:lnTo>
                    <a:lnTo>
                      <a:pt x="110" y="64"/>
                    </a:lnTo>
                    <a:lnTo>
                      <a:pt x="110" y="64"/>
                    </a:lnTo>
                    <a:lnTo>
                      <a:pt x="108" y="52"/>
                    </a:lnTo>
                    <a:lnTo>
                      <a:pt x="102" y="40"/>
                    </a:lnTo>
                    <a:lnTo>
                      <a:pt x="92" y="30"/>
                    </a:lnTo>
                    <a:lnTo>
                      <a:pt x="78" y="20"/>
                    </a:lnTo>
                    <a:lnTo>
                      <a:pt x="62" y="12"/>
                    </a:lnTo>
                    <a:lnTo>
                      <a:pt x="42" y="6"/>
                    </a:lnTo>
                    <a:lnTo>
                      <a:pt x="22" y="2"/>
                    </a:lnTo>
                    <a:lnTo>
                      <a:pt x="0" y="0"/>
                    </a:lnTo>
                    <a:lnTo>
                      <a:pt x="14"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33" name="Freeform 150"/>
              <p:cNvSpPr>
                <a:spLocks/>
              </p:cNvSpPr>
              <p:nvPr/>
            </p:nvSpPr>
            <p:spPr bwMode="auto">
              <a:xfrm>
                <a:off x="2182416" y="962025"/>
                <a:ext cx="174625" cy="101600"/>
              </a:xfrm>
              <a:custGeom>
                <a:avLst/>
                <a:gdLst/>
                <a:ahLst/>
                <a:cxnLst>
                  <a:cxn ang="0">
                    <a:pos x="96" y="40"/>
                  </a:cxn>
                  <a:cxn ang="0">
                    <a:pos x="110" y="0"/>
                  </a:cxn>
                  <a:cxn ang="0">
                    <a:pos x="110" y="0"/>
                  </a:cxn>
                  <a:cxn ang="0">
                    <a:pos x="88" y="2"/>
                  </a:cxn>
                  <a:cxn ang="0">
                    <a:pos x="68" y="6"/>
                  </a:cxn>
                  <a:cxn ang="0">
                    <a:pos x="48" y="12"/>
                  </a:cxn>
                  <a:cxn ang="0">
                    <a:pos x="32" y="20"/>
                  </a:cxn>
                  <a:cxn ang="0">
                    <a:pos x="18" y="30"/>
                  </a:cxn>
                  <a:cxn ang="0">
                    <a:pos x="8" y="40"/>
                  </a:cxn>
                  <a:cxn ang="0">
                    <a:pos x="2" y="52"/>
                  </a:cxn>
                  <a:cxn ang="0">
                    <a:pos x="0" y="64"/>
                  </a:cxn>
                  <a:cxn ang="0">
                    <a:pos x="108" y="64"/>
                  </a:cxn>
                  <a:cxn ang="0">
                    <a:pos x="96" y="40"/>
                  </a:cxn>
                </a:cxnLst>
                <a:rect l="0" t="0" r="r" b="b"/>
                <a:pathLst>
                  <a:path w="110" h="64">
                    <a:moveTo>
                      <a:pt x="96" y="40"/>
                    </a:moveTo>
                    <a:lnTo>
                      <a:pt x="110" y="0"/>
                    </a:lnTo>
                    <a:lnTo>
                      <a:pt x="110" y="0"/>
                    </a:lnTo>
                    <a:lnTo>
                      <a:pt x="88" y="2"/>
                    </a:lnTo>
                    <a:lnTo>
                      <a:pt x="68" y="6"/>
                    </a:lnTo>
                    <a:lnTo>
                      <a:pt x="48" y="12"/>
                    </a:lnTo>
                    <a:lnTo>
                      <a:pt x="32" y="20"/>
                    </a:lnTo>
                    <a:lnTo>
                      <a:pt x="18" y="30"/>
                    </a:lnTo>
                    <a:lnTo>
                      <a:pt x="8" y="40"/>
                    </a:lnTo>
                    <a:lnTo>
                      <a:pt x="2" y="52"/>
                    </a:lnTo>
                    <a:lnTo>
                      <a:pt x="0" y="64"/>
                    </a:lnTo>
                    <a:lnTo>
                      <a:pt x="108" y="64"/>
                    </a:lnTo>
                    <a:lnTo>
                      <a:pt x="96"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grpSp>
        <p:grpSp>
          <p:nvGrpSpPr>
            <p:cNvPr id="34" name="グループ化 525"/>
            <p:cNvGrpSpPr/>
            <p:nvPr/>
          </p:nvGrpSpPr>
          <p:grpSpPr>
            <a:xfrm>
              <a:off x="5652408" y="2664000"/>
              <a:ext cx="1224136" cy="1044116"/>
              <a:chOff x="3784104" y="1923678"/>
              <a:chExt cx="381000" cy="381000"/>
            </a:xfrm>
            <a:solidFill>
              <a:srgbClr val="00AEEB"/>
            </a:solidFill>
          </p:grpSpPr>
          <p:sp>
            <p:nvSpPr>
              <p:cNvPr id="35" name="Freeform 560"/>
              <p:cNvSpPr>
                <a:spLocks/>
              </p:cNvSpPr>
              <p:nvPr/>
            </p:nvSpPr>
            <p:spPr bwMode="auto">
              <a:xfrm>
                <a:off x="3873004" y="2253878"/>
                <a:ext cx="203200" cy="50800"/>
              </a:xfrm>
              <a:custGeom>
                <a:avLst/>
                <a:gdLst/>
                <a:ahLst/>
                <a:cxnLst>
                  <a:cxn ang="0">
                    <a:pos x="112" y="0"/>
                  </a:cxn>
                  <a:cxn ang="0">
                    <a:pos x="16" y="0"/>
                  </a:cxn>
                  <a:cxn ang="0">
                    <a:pos x="16" y="0"/>
                  </a:cxn>
                  <a:cxn ang="0">
                    <a:pos x="10" y="2"/>
                  </a:cxn>
                  <a:cxn ang="0">
                    <a:pos x="4" y="4"/>
                  </a:cxn>
                  <a:cxn ang="0">
                    <a:pos x="2" y="10"/>
                  </a:cxn>
                  <a:cxn ang="0">
                    <a:pos x="0" y="16"/>
                  </a:cxn>
                  <a:cxn ang="0">
                    <a:pos x="0" y="32"/>
                  </a:cxn>
                  <a:cxn ang="0">
                    <a:pos x="16" y="32"/>
                  </a:cxn>
                  <a:cxn ang="0">
                    <a:pos x="112" y="32"/>
                  </a:cxn>
                  <a:cxn ang="0">
                    <a:pos x="128" y="32"/>
                  </a:cxn>
                  <a:cxn ang="0">
                    <a:pos x="128" y="16"/>
                  </a:cxn>
                  <a:cxn ang="0">
                    <a:pos x="128" y="16"/>
                  </a:cxn>
                  <a:cxn ang="0">
                    <a:pos x="126" y="10"/>
                  </a:cxn>
                  <a:cxn ang="0">
                    <a:pos x="124" y="4"/>
                  </a:cxn>
                  <a:cxn ang="0">
                    <a:pos x="118" y="2"/>
                  </a:cxn>
                  <a:cxn ang="0">
                    <a:pos x="112" y="0"/>
                  </a:cxn>
                  <a:cxn ang="0">
                    <a:pos x="112" y="0"/>
                  </a:cxn>
                </a:cxnLst>
                <a:rect l="0" t="0" r="r" b="b"/>
                <a:pathLst>
                  <a:path w="128" h="32">
                    <a:moveTo>
                      <a:pt x="112" y="0"/>
                    </a:moveTo>
                    <a:lnTo>
                      <a:pt x="16" y="0"/>
                    </a:lnTo>
                    <a:lnTo>
                      <a:pt x="16" y="0"/>
                    </a:lnTo>
                    <a:lnTo>
                      <a:pt x="10" y="2"/>
                    </a:lnTo>
                    <a:lnTo>
                      <a:pt x="4" y="4"/>
                    </a:lnTo>
                    <a:lnTo>
                      <a:pt x="2" y="10"/>
                    </a:lnTo>
                    <a:lnTo>
                      <a:pt x="0" y="16"/>
                    </a:lnTo>
                    <a:lnTo>
                      <a:pt x="0" y="32"/>
                    </a:lnTo>
                    <a:lnTo>
                      <a:pt x="16" y="32"/>
                    </a:lnTo>
                    <a:lnTo>
                      <a:pt x="112" y="32"/>
                    </a:lnTo>
                    <a:lnTo>
                      <a:pt x="128" y="32"/>
                    </a:lnTo>
                    <a:lnTo>
                      <a:pt x="128" y="16"/>
                    </a:lnTo>
                    <a:lnTo>
                      <a:pt x="128" y="16"/>
                    </a:lnTo>
                    <a:lnTo>
                      <a:pt x="126" y="10"/>
                    </a:lnTo>
                    <a:lnTo>
                      <a:pt x="124" y="4"/>
                    </a:lnTo>
                    <a:lnTo>
                      <a:pt x="118" y="2"/>
                    </a:lnTo>
                    <a:lnTo>
                      <a:pt x="112" y="0"/>
                    </a:lnTo>
                    <a:lnTo>
                      <a:pt x="1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36" name="Freeform 561"/>
              <p:cNvSpPr>
                <a:spLocks noEditPoints="1"/>
              </p:cNvSpPr>
              <p:nvPr/>
            </p:nvSpPr>
            <p:spPr bwMode="auto">
              <a:xfrm>
                <a:off x="3784104" y="1923678"/>
                <a:ext cx="381000" cy="292100"/>
              </a:xfrm>
              <a:custGeom>
                <a:avLst/>
                <a:gdLst/>
                <a:ahLst/>
                <a:cxnLst>
                  <a:cxn ang="0">
                    <a:pos x="216" y="0"/>
                  </a:cxn>
                  <a:cxn ang="0">
                    <a:pos x="24" y="0"/>
                  </a:cxn>
                  <a:cxn ang="0">
                    <a:pos x="24" y="0"/>
                  </a:cxn>
                  <a:cxn ang="0">
                    <a:pos x="14" y="2"/>
                  </a:cxn>
                  <a:cxn ang="0">
                    <a:pos x="8" y="8"/>
                  </a:cxn>
                  <a:cxn ang="0">
                    <a:pos x="2" y="14"/>
                  </a:cxn>
                  <a:cxn ang="0">
                    <a:pos x="0" y="24"/>
                  </a:cxn>
                  <a:cxn ang="0">
                    <a:pos x="0" y="160"/>
                  </a:cxn>
                  <a:cxn ang="0">
                    <a:pos x="0" y="160"/>
                  </a:cxn>
                  <a:cxn ang="0">
                    <a:pos x="2" y="170"/>
                  </a:cxn>
                  <a:cxn ang="0">
                    <a:pos x="8" y="176"/>
                  </a:cxn>
                  <a:cxn ang="0">
                    <a:pos x="14" y="182"/>
                  </a:cxn>
                  <a:cxn ang="0">
                    <a:pos x="24" y="184"/>
                  </a:cxn>
                  <a:cxn ang="0">
                    <a:pos x="216" y="184"/>
                  </a:cxn>
                  <a:cxn ang="0">
                    <a:pos x="216" y="184"/>
                  </a:cxn>
                  <a:cxn ang="0">
                    <a:pos x="226" y="182"/>
                  </a:cxn>
                  <a:cxn ang="0">
                    <a:pos x="232" y="176"/>
                  </a:cxn>
                  <a:cxn ang="0">
                    <a:pos x="238" y="170"/>
                  </a:cxn>
                  <a:cxn ang="0">
                    <a:pos x="240" y="160"/>
                  </a:cxn>
                  <a:cxn ang="0">
                    <a:pos x="240" y="24"/>
                  </a:cxn>
                  <a:cxn ang="0">
                    <a:pos x="240" y="24"/>
                  </a:cxn>
                  <a:cxn ang="0">
                    <a:pos x="238" y="14"/>
                  </a:cxn>
                  <a:cxn ang="0">
                    <a:pos x="232" y="8"/>
                  </a:cxn>
                  <a:cxn ang="0">
                    <a:pos x="226" y="2"/>
                  </a:cxn>
                  <a:cxn ang="0">
                    <a:pos x="216" y="0"/>
                  </a:cxn>
                  <a:cxn ang="0">
                    <a:pos x="216" y="0"/>
                  </a:cxn>
                  <a:cxn ang="0">
                    <a:pos x="216" y="136"/>
                  </a:cxn>
                  <a:cxn ang="0">
                    <a:pos x="24" y="136"/>
                  </a:cxn>
                  <a:cxn ang="0">
                    <a:pos x="24" y="24"/>
                  </a:cxn>
                  <a:cxn ang="0">
                    <a:pos x="216" y="24"/>
                  </a:cxn>
                  <a:cxn ang="0">
                    <a:pos x="216" y="136"/>
                  </a:cxn>
                </a:cxnLst>
                <a:rect l="0" t="0" r="r" b="b"/>
                <a:pathLst>
                  <a:path w="240" h="184">
                    <a:moveTo>
                      <a:pt x="216" y="0"/>
                    </a:moveTo>
                    <a:lnTo>
                      <a:pt x="24" y="0"/>
                    </a:lnTo>
                    <a:lnTo>
                      <a:pt x="24" y="0"/>
                    </a:lnTo>
                    <a:lnTo>
                      <a:pt x="14" y="2"/>
                    </a:lnTo>
                    <a:lnTo>
                      <a:pt x="8" y="8"/>
                    </a:lnTo>
                    <a:lnTo>
                      <a:pt x="2" y="14"/>
                    </a:lnTo>
                    <a:lnTo>
                      <a:pt x="0" y="24"/>
                    </a:lnTo>
                    <a:lnTo>
                      <a:pt x="0" y="160"/>
                    </a:lnTo>
                    <a:lnTo>
                      <a:pt x="0" y="160"/>
                    </a:lnTo>
                    <a:lnTo>
                      <a:pt x="2" y="170"/>
                    </a:lnTo>
                    <a:lnTo>
                      <a:pt x="8" y="176"/>
                    </a:lnTo>
                    <a:lnTo>
                      <a:pt x="14" y="182"/>
                    </a:lnTo>
                    <a:lnTo>
                      <a:pt x="24" y="184"/>
                    </a:lnTo>
                    <a:lnTo>
                      <a:pt x="216" y="184"/>
                    </a:lnTo>
                    <a:lnTo>
                      <a:pt x="216" y="184"/>
                    </a:lnTo>
                    <a:lnTo>
                      <a:pt x="226" y="182"/>
                    </a:lnTo>
                    <a:lnTo>
                      <a:pt x="232" y="176"/>
                    </a:lnTo>
                    <a:lnTo>
                      <a:pt x="238" y="170"/>
                    </a:lnTo>
                    <a:lnTo>
                      <a:pt x="240" y="160"/>
                    </a:lnTo>
                    <a:lnTo>
                      <a:pt x="240" y="24"/>
                    </a:lnTo>
                    <a:lnTo>
                      <a:pt x="240" y="24"/>
                    </a:lnTo>
                    <a:lnTo>
                      <a:pt x="238" y="14"/>
                    </a:lnTo>
                    <a:lnTo>
                      <a:pt x="232" y="8"/>
                    </a:lnTo>
                    <a:lnTo>
                      <a:pt x="226" y="2"/>
                    </a:lnTo>
                    <a:lnTo>
                      <a:pt x="216" y="0"/>
                    </a:lnTo>
                    <a:lnTo>
                      <a:pt x="216" y="0"/>
                    </a:lnTo>
                    <a:close/>
                    <a:moveTo>
                      <a:pt x="216" y="136"/>
                    </a:moveTo>
                    <a:lnTo>
                      <a:pt x="24" y="136"/>
                    </a:lnTo>
                    <a:lnTo>
                      <a:pt x="24" y="24"/>
                    </a:lnTo>
                    <a:lnTo>
                      <a:pt x="216" y="24"/>
                    </a:lnTo>
                    <a:lnTo>
                      <a:pt x="216" y="1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grpSp>
        <p:sp>
          <p:nvSpPr>
            <p:cNvPr id="37" name="Freeform 401"/>
            <p:cNvSpPr>
              <a:spLocks noChangeAspect="1" noEditPoints="1"/>
            </p:cNvSpPr>
            <p:nvPr/>
          </p:nvSpPr>
          <p:spPr bwMode="auto">
            <a:xfrm>
              <a:off x="2160408" y="3168000"/>
              <a:ext cx="504000" cy="504000"/>
            </a:xfrm>
            <a:custGeom>
              <a:avLst/>
              <a:gdLst/>
              <a:ahLst/>
              <a:cxnLst>
                <a:cxn ang="0">
                  <a:pos x="240" y="120"/>
                </a:cxn>
                <a:cxn ang="0">
                  <a:pos x="120" y="0"/>
                </a:cxn>
                <a:cxn ang="0">
                  <a:pos x="120" y="64"/>
                </a:cxn>
                <a:cxn ang="0">
                  <a:pos x="0" y="64"/>
                </a:cxn>
                <a:cxn ang="0">
                  <a:pos x="0" y="176"/>
                </a:cxn>
                <a:cxn ang="0">
                  <a:pos x="120" y="176"/>
                </a:cxn>
                <a:cxn ang="0">
                  <a:pos x="120" y="240"/>
                </a:cxn>
                <a:cxn ang="0">
                  <a:pos x="240" y="120"/>
                </a:cxn>
                <a:cxn ang="0">
                  <a:pos x="24" y="152"/>
                </a:cxn>
                <a:cxn ang="0">
                  <a:pos x="24" y="88"/>
                </a:cxn>
                <a:cxn ang="0">
                  <a:pos x="120" y="88"/>
                </a:cxn>
                <a:cxn ang="0">
                  <a:pos x="120" y="88"/>
                </a:cxn>
                <a:cxn ang="0">
                  <a:pos x="130" y="86"/>
                </a:cxn>
                <a:cxn ang="0">
                  <a:pos x="136" y="80"/>
                </a:cxn>
                <a:cxn ang="0">
                  <a:pos x="142" y="74"/>
                </a:cxn>
                <a:cxn ang="0">
                  <a:pos x="144" y="64"/>
                </a:cxn>
                <a:cxn ang="0">
                  <a:pos x="144" y="58"/>
                </a:cxn>
                <a:cxn ang="0">
                  <a:pos x="206" y="120"/>
                </a:cxn>
                <a:cxn ang="0">
                  <a:pos x="144" y="182"/>
                </a:cxn>
                <a:cxn ang="0">
                  <a:pos x="144" y="176"/>
                </a:cxn>
                <a:cxn ang="0">
                  <a:pos x="144" y="176"/>
                </a:cxn>
                <a:cxn ang="0">
                  <a:pos x="142" y="166"/>
                </a:cxn>
                <a:cxn ang="0">
                  <a:pos x="136" y="160"/>
                </a:cxn>
                <a:cxn ang="0">
                  <a:pos x="130" y="154"/>
                </a:cxn>
                <a:cxn ang="0">
                  <a:pos x="120" y="152"/>
                </a:cxn>
                <a:cxn ang="0">
                  <a:pos x="24" y="152"/>
                </a:cxn>
              </a:cxnLst>
              <a:rect l="0" t="0" r="r" b="b"/>
              <a:pathLst>
                <a:path w="240" h="240">
                  <a:moveTo>
                    <a:pt x="240" y="120"/>
                  </a:moveTo>
                  <a:lnTo>
                    <a:pt x="120" y="0"/>
                  </a:lnTo>
                  <a:lnTo>
                    <a:pt x="120" y="64"/>
                  </a:lnTo>
                  <a:lnTo>
                    <a:pt x="0" y="64"/>
                  </a:lnTo>
                  <a:lnTo>
                    <a:pt x="0" y="176"/>
                  </a:lnTo>
                  <a:lnTo>
                    <a:pt x="120" y="176"/>
                  </a:lnTo>
                  <a:lnTo>
                    <a:pt x="120" y="240"/>
                  </a:lnTo>
                  <a:lnTo>
                    <a:pt x="240" y="120"/>
                  </a:lnTo>
                  <a:close/>
                  <a:moveTo>
                    <a:pt x="24" y="152"/>
                  </a:moveTo>
                  <a:lnTo>
                    <a:pt x="24" y="88"/>
                  </a:lnTo>
                  <a:lnTo>
                    <a:pt x="120" y="88"/>
                  </a:lnTo>
                  <a:lnTo>
                    <a:pt x="120" y="88"/>
                  </a:lnTo>
                  <a:lnTo>
                    <a:pt x="130" y="86"/>
                  </a:lnTo>
                  <a:lnTo>
                    <a:pt x="136" y="80"/>
                  </a:lnTo>
                  <a:lnTo>
                    <a:pt x="142" y="74"/>
                  </a:lnTo>
                  <a:lnTo>
                    <a:pt x="144" y="64"/>
                  </a:lnTo>
                  <a:lnTo>
                    <a:pt x="144" y="58"/>
                  </a:lnTo>
                  <a:lnTo>
                    <a:pt x="206" y="120"/>
                  </a:lnTo>
                  <a:lnTo>
                    <a:pt x="144" y="182"/>
                  </a:lnTo>
                  <a:lnTo>
                    <a:pt x="144" y="176"/>
                  </a:lnTo>
                  <a:lnTo>
                    <a:pt x="144" y="176"/>
                  </a:lnTo>
                  <a:lnTo>
                    <a:pt x="142" y="166"/>
                  </a:lnTo>
                  <a:lnTo>
                    <a:pt x="136" y="160"/>
                  </a:lnTo>
                  <a:lnTo>
                    <a:pt x="130" y="154"/>
                  </a:lnTo>
                  <a:lnTo>
                    <a:pt x="120" y="152"/>
                  </a:lnTo>
                  <a:lnTo>
                    <a:pt x="24" y="152"/>
                  </a:lnTo>
                  <a:close/>
                </a:path>
              </a:pathLst>
            </a:custGeom>
            <a:solidFill>
              <a:srgbClr val="00AEE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38" name="Freeform 401"/>
            <p:cNvSpPr>
              <a:spLocks noChangeAspect="1" noEditPoints="1"/>
            </p:cNvSpPr>
            <p:nvPr/>
          </p:nvSpPr>
          <p:spPr bwMode="auto">
            <a:xfrm>
              <a:off x="4716464" y="3168000"/>
              <a:ext cx="504000" cy="504000"/>
            </a:xfrm>
            <a:custGeom>
              <a:avLst/>
              <a:gdLst/>
              <a:ahLst/>
              <a:cxnLst>
                <a:cxn ang="0">
                  <a:pos x="240" y="120"/>
                </a:cxn>
                <a:cxn ang="0">
                  <a:pos x="120" y="0"/>
                </a:cxn>
                <a:cxn ang="0">
                  <a:pos x="120" y="64"/>
                </a:cxn>
                <a:cxn ang="0">
                  <a:pos x="0" y="64"/>
                </a:cxn>
                <a:cxn ang="0">
                  <a:pos x="0" y="176"/>
                </a:cxn>
                <a:cxn ang="0">
                  <a:pos x="120" y="176"/>
                </a:cxn>
                <a:cxn ang="0">
                  <a:pos x="120" y="240"/>
                </a:cxn>
                <a:cxn ang="0">
                  <a:pos x="240" y="120"/>
                </a:cxn>
                <a:cxn ang="0">
                  <a:pos x="24" y="152"/>
                </a:cxn>
                <a:cxn ang="0">
                  <a:pos x="24" y="88"/>
                </a:cxn>
                <a:cxn ang="0">
                  <a:pos x="120" y="88"/>
                </a:cxn>
                <a:cxn ang="0">
                  <a:pos x="120" y="88"/>
                </a:cxn>
                <a:cxn ang="0">
                  <a:pos x="130" y="86"/>
                </a:cxn>
                <a:cxn ang="0">
                  <a:pos x="136" y="80"/>
                </a:cxn>
                <a:cxn ang="0">
                  <a:pos x="142" y="74"/>
                </a:cxn>
                <a:cxn ang="0">
                  <a:pos x="144" y="64"/>
                </a:cxn>
                <a:cxn ang="0">
                  <a:pos x="144" y="58"/>
                </a:cxn>
                <a:cxn ang="0">
                  <a:pos x="206" y="120"/>
                </a:cxn>
                <a:cxn ang="0">
                  <a:pos x="144" y="182"/>
                </a:cxn>
                <a:cxn ang="0">
                  <a:pos x="144" y="176"/>
                </a:cxn>
                <a:cxn ang="0">
                  <a:pos x="144" y="176"/>
                </a:cxn>
                <a:cxn ang="0">
                  <a:pos x="142" y="166"/>
                </a:cxn>
                <a:cxn ang="0">
                  <a:pos x="136" y="160"/>
                </a:cxn>
                <a:cxn ang="0">
                  <a:pos x="130" y="154"/>
                </a:cxn>
                <a:cxn ang="0">
                  <a:pos x="120" y="152"/>
                </a:cxn>
                <a:cxn ang="0">
                  <a:pos x="24" y="152"/>
                </a:cxn>
              </a:cxnLst>
              <a:rect l="0" t="0" r="r" b="b"/>
              <a:pathLst>
                <a:path w="240" h="240">
                  <a:moveTo>
                    <a:pt x="240" y="120"/>
                  </a:moveTo>
                  <a:lnTo>
                    <a:pt x="120" y="0"/>
                  </a:lnTo>
                  <a:lnTo>
                    <a:pt x="120" y="64"/>
                  </a:lnTo>
                  <a:lnTo>
                    <a:pt x="0" y="64"/>
                  </a:lnTo>
                  <a:lnTo>
                    <a:pt x="0" y="176"/>
                  </a:lnTo>
                  <a:lnTo>
                    <a:pt x="120" y="176"/>
                  </a:lnTo>
                  <a:lnTo>
                    <a:pt x="120" y="240"/>
                  </a:lnTo>
                  <a:lnTo>
                    <a:pt x="240" y="120"/>
                  </a:lnTo>
                  <a:close/>
                  <a:moveTo>
                    <a:pt x="24" y="152"/>
                  </a:moveTo>
                  <a:lnTo>
                    <a:pt x="24" y="88"/>
                  </a:lnTo>
                  <a:lnTo>
                    <a:pt x="120" y="88"/>
                  </a:lnTo>
                  <a:lnTo>
                    <a:pt x="120" y="88"/>
                  </a:lnTo>
                  <a:lnTo>
                    <a:pt x="130" y="86"/>
                  </a:lnTo>
                  <a:lnTo>
                    <a:pt x="136" y="80"/>
                  </a:lnTo>
                  <a:lnTo>
                    <a:pt x="142" y="74"/>
                  </a:lnTo>
                  <a:lnTo>
                    <a:pt x="144" y="64"/>
                  </a:lnTo>
                  <a:lnTo>
                    <a:pt x="144" y="58"/>
                  </a:lnTo>
                  <a:lnTo>
                    <a:pt x="206" y="120"/>
                  </a:lnTo>
                  <a:lnTo>
                    <a:pt x="144" y="182"/>
                  </a:lnTo>
                  <a:lnTo>
                    <a:pt x="144" y="176"/>
                  </a:lnTo>
                  <a:lnTo>
                    <a:pt x="144" y="176"/>
                  </a:lnTo>
                  <a:lnTo>
                    <a:pt x="142" y="166"/>
                  </a:lnTo>
                  <a:lnTo>
                    <a:pt x="136" y="160"/>
                  </a:lnTo>
                  <a:lnTo>
                    <a:pt x="130" y="154"/>
                  </a:lnTo>
                  <a:lnTo>
                    <a:pt x="120" y="152"/>
                  </a:lnTo>
                  <a:lnTo>
                    <a:pt x="24" y="152"/>
                  </a:lnTo>
                  <a:close/>
                </a:path>
              </a:pathLst>
            </a:custGeom>
            <a:solidFill>
              <a:srgbClr val="00AEE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43" name="Freeform 401"/>
            <p:cNvSpPr>
              <a:spLocks noChangeAspect="1" noEditPoints="1"/>
            </p:cNvSpPr>
            <p:nvPr/>
          </p:nvSpPr>
          <p:spPr bwMode="auto">
            <a:xfrm>
              <a:off x="7272408" y="3168000"/>
              <a:ext cx="504000" cy="504000"/>
            </a:xfrm>
            <a:custGeom>
              <a:avLst/>
              <a:gdLst/>
              <a:ahLst/>
              <a:cxnLst>
                <a:cxn ang="0">
                  <a:pos x="240" y="120"/>
                </a:cxn>
                <a:cxn ang="0">
                  <a:pos x="120" y="0"/>
                </a:cxn>
                <a:cxn ang="0">
                  <a:pos x="120" y="64"/>
                </a:cxn>
                <a:cxn ang="0">
                  <a:pos x="0" y="64"/>
                </a:cxn>
                <a:cxn ang="0">
                  <a:pos x="0" y="176"/>
                </a:cxn>
                <a:cxn ang="0">
                  <a:pos x="120" y="176"/>
                </a:cxn>
                <a:cxn ang="0">
                  <a:pos x="120" y="240"/>
                </a:cxn>
                <a:cxn ang="0">
                  <a:pos x="240" y="120"/>
                </a:cxn>
                <a:cxn ang="0">
                  <a:pos x="24" y="152"/>
                </a:cxn>
                <a:cxn ang="0">
                  <a:pos x="24" y="88"/>
                </a:cxn>
                <a:cxn ang="0">
                  <a:pos x="120" y="88"/>
                </a:cxn>
                <a:cxn ang="0">
                  <a:pos x="120" y="88"/>
                </a:cxn>
                <a:cxn ang="0">
                  <a:pos x="130" y="86"/>
                </a:cxn>
                <a:cxn ang="0">
                  <a:pos x="136" y="80"/>
                </a:cxn>
                <a:cxn ang="0">
                  <a:pos x="142" y="74"/>
                </a:cxn>
                <a:cxn ang="0">
                  <a:pos x="144" y="64"/>
                </a:cxn>
                <a:cxn ang="0">
                  <a:pos x="144" y="58"/>
                </a:cxn>
                <a:cxn ang="0">
                  <a:pos x="206" y="120"/>
                </a:cxn>
                <a:cxn ang="0">
                  <a:pos x="144" y="182"/>
                </a:cxn>
                <a:cxn ang="0">
                  <a:pos x="144" y="176"/>
                </a:cxn>
                <a:cxn ang="0">
                  <a:pos x="144" y="176"/>
                </a:cxn>
                <a:cxn ang="0">
                  <a:pos x="142" y="166"/>
                </a:cxn>
                <a:cxn ang="0">
                  <a:pos x="136" y="160"/>
                </a:cxn>
                <a:cxn ang="0">
                  <a:pos x="130" y="154"/>
                </a:cxn>
                <a:cxn ang="0">
                  <a:pos x="120" y="152"/>
                </a:cxn>
                <a:cxn ang="0">
                  <a:pos x="24" y="152"/>
                </a:cxn>
              </a:cxnLst>
              <a:rect l="0" t="0" r="r" b="b"/>
              <a:pathLst>
                <a:path w="240" h="240">
                  <a:moveTo>
                    <a:pt x="240" y="120"/>
                  </a:moveTo>
                  <a:lnTo>
                    <a:pt x="120" y="0"/>
                  </a:lnTo>
                  <a:lnTo>
                    <a:pt x="120" y="64"/>
                  </a:lnTo>
                  <a:lnTo>
                    <a:pt x="0" y="64"/>
                  </a:lnTo>
                  <a:lnTo>
                    <a:pt x="0" y="176"/>
                  </a:lnTo>
                  <a:lnTo>
                    <a:pt x="120" y="176"/>
                  </a:lnTo>
                  <a:lnTo>
                    <a:pt x="120" y="240"/>
                  </a:lnTo>
                  <a:lnTo>
                    <a:pt x="240" y="120"/>
                  </a:lnTo>
                  <a:close/>
                  <a:moveTo>
                    <a:pt x="24" y="152"/>
                  </a:moveTo>
                  <a:lnTo>
                    <a:pt x="24" y="88"/>
                  </a:lnTo>
                  <a:lnTo>
                    <a:pt x="120" y="88"/>
                  </a:lnTo>
                  <a:lnTo>
                    <a:pt x="120" y="88"/>
                  </a:lnTo>
                  <a:lnTo>
                    <a:pt x="130" y="86"/>
                  </a:lnTo>
                  <a:lnTo>
                    <a:pt x="136" y="80"/>
                  </a:lnTo>
                  <a:lnTo>
                    <a:pt x="142" y="74"/>
                  </a:lnTo>
                  <a:lnTo>
                    <a:pt x="144" y="64"/>
                  </a:lnTo>
                  <a:lnTo>
                    <a:pt x="144" y="58"/>
                  </a:lnTo>
                  <a:lnTo>
                    <a:pt x="206" y="120"/>
                  </a:lnTo>
                  <a:lnTo>
                    <a:pt x="144" y="182"/>
                  </a:lnTo>
                  <a:lnTo>
                    <a:pt x="144" y="176"/>
                  </a:lnTo>
                  <a:lnTo>
                    <a:pt x="144" y="176"/>
                  </a:lnTo>
                  <a:lnTo>
                    <a:pt x="142" y="166"/>
                  </a:lnTo>
                  <a:lnTo>
                    <a:pt x="136" y="160"/>
                  </a:lnTo>
                  <a:lnTo>
                    <a:pt x="130" y="154"/>
                  </a:lnTo>
                  <a:lnTo>
                    <a:pt x="120" y="152"/>
                  </a:lnTo>
                  <a:lnTo>
                    <a:pt x="24" y="152"/>
                  </a:lnTo>
                  <a:close/>
                </a:path>
              </a:pathLst>
            </a:custGeom>
            <a:solidFill>
              <a:srgbClr val="00AEE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grpSp>
    </p:spTree>
    <p:extLst>
      <p:ext uri="{BB962C8B-B14F-4D97-AF65-F5344CB8AC3E}">
        <p14:creationId xmlns:p14="http://schemas.microsoft.com/office/powerpoint/2010/main" val="34633608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グループ化 22">
            <a:extLst>
              <a:ext uri="{FF2B5EF4-FFF2-40B4-BE49-F238E27FC236}">
                <a16:creationId xmlns:a16="http://schemas.microsoft.com/office/drawing/2014/main" id="{D5AC2754-03C4-4153-5B82-5C58120F0AF8}"/>
              </a:ext>
            </a:extLst>
          </p:cNvPr>
          <p:cNvGrpSpPr/>
          <p:nvPr/>
        </p:nvGrpSpPr>
        <p:grpSpPr>
          <a:xfrm>
            <a:off x="4088565" y="2535875"/>
            <a:ext cx="2551890" cy="1217200"/>
            <a:chOff x="4088565" y="2535875"/>
            <a:chExt cx="2551890" cy="1217200"/>
          </a:xfrm>
        </p:grpSpPr>
        <p:pic>
          <p:nvPicPr>
            <p:cNvPr id="13" name="図 12"/>
            <p:cNvPicPr>
              <a:picLocks noChangeAspect="1"/>
            </p:cNvPicPr>
            <p:nvPr/>
          </p:nvPicPr>
          <p:blipFill>
            <a:blip r:embed="rId3"/>
            <a:stretch>
              <a:fillRect/>
            </a:stretch>
          </p:blipFill>
          <p:spPr>
            <a:xfrm>
              <a:off x="4088565" y="2535875"/>
              <a:ext cx="2551890" cy="1217200"/>
            </a:xfrm>
            <a:prstGeom prst="rect">
              <a:avLst/>
            </a:prstGeom>
            <a:ln>
              <a:solidFill>
                <a:schemeClr val="bg1">
                  <a:lumMod val="75000"/>
                </a:schemeClr>
              </a:solidFill>
            </a:ln>
          </p:spPr>
        </p:pic>
        <p:pic>
          <p:nvPicPr>
            <p:cNvPr id="14" name="図 13">
              <a:extLst>
                <a:ext uri="{FF2B5EF4-FFF2-40B4-BE49-F238E27FC236}">
                  <a16:creationId xmlns:a16="http://schemas.microsoft.com/office/drawing/2014/main" id="{3EB5F577-DBF4-CD50-5B57-E5BF70D4A2D7}"/>
                </a:ext>
              </a:extLst>
            </p:cNvPr>
            <p:cNvPicPr preferRelativeResize="0">
              <a:picLocks/>
            </p:cNvPicPr>
            <p:nvPr/>
          </p:nvPicPr>
          <p:blipFill>
            <a:blip r:embed="rId4"/>
            <a:stretch>
              <a:fillRect/>
            </a:stretch>
          </p:blipFill>
          <p:spPr>
            <a:xfrm>
              <a:off x="4238564" y="2541000"/>
              <a:ext cx="1080000" cy="60990"/>
            </a:xfrm>
            <a:prstGeom prst="rect">
              <a:avLst/>
            </a:prstGeom>
          </p:spPr>
        </p:pic>
      </p:grpSp>
      <p:pic>
        <p:nvPicPr>
          <p:cNvPr id="38" name="図 37"/>
          <p:cNvPicPr>
            <a:picLocks noChangeAspect="1"/>
          </p:cNvPicPr>
          <p:nvPr/>
        </p:nvPicPr>
        <p:blipFill>
          <a:blip r:embed="rId5"/>
          <a:stretch>
            <a:fillRect/>
          </a:stretch>
        </p:blipFill>
        <p:spPr>
          <a:xfrm>
            <a:off x="3248176" y="4138846"/>
            <a:ext cx="2669397" cy="748561"/>
          </a:xfrm>
          <a:prstGeom prst="rect">
            <a:avLst/>
          </a:prstGeom>
          <a:ln w="6350"/>
        </p:spPr>
        <p:style>
          <a:lnRef idx="2">
            <a:schemeClr val="dk1"/>
          </a:lnRef>
          <a:fillRef idx="1">
            <a:schemeClr val="lt1"/>
          </a:fillRef>
          <a:effectRef idx="0">
            <a:schemeClr val="dk1"/>
          </a:effectRef>
          <a:fontRef idx="minor">
            <a:schemeClr val="dk1"/>
          </a:fontRef>
        </p:style>
      </p:pic>
      <p:pic>
        <p:nvPicPr>
          <p:cNvPr id="37" name="図 36"/>
          <p:cNvPicPr>
            <a:picLocks noChangeAspect="1"/>
          </p:cNvPicPr>
          <p:nvPr/>
        </p:nvPicPr>
        <p:blipFill>
          <a:blip r:embed="rId6"/>
          <a:stretch>
            <a:fillRect/>
          </a:stretch>
        </p:blipFill>
        <p:spPr>
          <a:xfrm>
            <a:off x="6155503" y="4132998"/>
            <a:ext cx="2669397" cy="791323"/>
          </a:xfrm>
          <a:prstGeom prst="rect">
            <a:avLst/>
          </a:prstGeom>
          <a:ln w="6350"/>
        </p:spPr>
        <p:style>
          <a:lnRef idx="2">
            <a:schemeClr val="dk1"/>
          </a:lnRef>
          <a:fillRef idx="1">
            <a:schemeClr val="lt1"/>
          </a:fillRef>
          <a:effectRef idx="0">
            <a:schemeClr val="dk1"/>
          </a:effectRef>
          <a:fontRef idx="minor">
            <a:schemeClr val="dk1"/>
          </a:fontRef>
        </p:style>
      </p:pic>
      <p:pic>
        <p:nvPicPr>
          <p:cNvPr id="30" name="図 29"/>
          <p:cNvPicPr>
            <a:picLocks noChangeAspect="1"/>
          </p:cNvPicPr>
          <p:nvPr/>
        </p:nvPicPr>
        <p:blipFill>
          <a:blip r:embed="rId7"/>
          <a:stretch>
            <a:fillRect/>
          </a:stretch>
        </p:blipFill>
        <p:spPr>
          <a:xfrm>
            <a:off x="5601371" y="3122270"/>
            <a:ext cx="3429169" cy="251126"/>
          </a:xfrm>
          <a:prstGeom prst="rect">
            <a:avLst/>
          </a:prstGeom>
          <a:ln w="6350">
            <a:solidFill>
              <a:srgbClr val="C00000"/>
            </a:solidFill>
          </a:ln>
        </p:spPr>
      </p:pic>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52</a:t>
            </a:fld>
            <a:endParaRPr lang="ja-JP" altLang="en-US"/>
          </a:p>
        </p:txBody>
      </p:sp>
      <p:sp>
        <p:nvSpPr>
          <p:cNvPr id="7" name="タイトル 6"/>
          <p:cNvSpPr>
            <a:spLocks noGrp="1"/>
          </p:cNvSpPr>
          <p:nvPr>
            <p:ph type="title"/>
          </p:nvPr>
        </p:nvSpPr>
        <p:spPr/>
        <p:txBody>
          <a:bodyPr/>
          <a:lstStyle/>
          <a:p>
            <a:r>
              <a:rPr lang="en-US" altLang="ja-JP" dirty="0"/>
              <a:t>No.41</a:t>
            </a:r>
            <a:br>
              <a:rPr lang="en-US" altLang="ja-JP" sz="1800" dirty="0"/>
            </a:br>
            <a:r>
              <a:rPr lang="ja-JP" altLang="en-US" sz="1800" dirty="0"/>
              <a:t>一般会計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帳票書式の作成・変更ができる</a:t>
            </a: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出力コントロールマスタで、帳票別の出力内容を任意に設定可能です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grpSp>
        <p:nvGrpSpPr>
          <p:cNvPr id="6" name="グループ化 5"/>
          <p:cNvGrpSpPr/>
          <p:nvPr/>
        </p:nvGrpSpPr>
        <p:grpSpPr>
          <a:xfrm>
            <a:off x="540000" y="2448000"/>
            <a:ext cx="2520000" cy="2448000"/>
            <a:chOff x="468000" y="2340000"/>
            <a:chExt cx="2520000" cy="2448000"/>
          </a:xfrm>
        </p:grpSpPr>
        <p:grpSp>
          <p:nvGrpSpPr>
            <p:cNvPr id="3" name="グループ化 2"/>
            <p:cNvGrpSpPr/>
            <p:nvPr/>
          </p:nvGrpSpPr>
          <p:grpSpPr>
            <a:xfrm>
              <a:off x="468000" y="2340000"/>
              <a:ext cx="2520000" cy="792000"/>
              <a:chOff x="468000" y="2320026"/>
              <a:chExt cx="2520000" cy="792000"/>
            </a:xfrm>
          </p:grpSpPr>
          <p:sp>
            <p:nvSpPr>
              <p:cNvPr id="15" name="正方形/長方形 14"/>
              <p:cNvSpPr/>
              <p:nvPr/>
            </p:nvSpPr>
            <p:spPr>
              <a:xfrm>
                <a:off x="468000" y="2572026"/>
                <a:ext cx="2520000" cy="540000"/>
              </a:xfrm>
              <a:prstGeom prst="rect">
                <a:avLst/>
              </a:prstGeom>
              <a:solidFill>
                <a:sysClr val="window" lastClr="FFFFFF"/>
              </a:solidFill>
              <a:ln w="25400" cap="flat" cmpd="sng" algn="ctr">
                <a:solidFill>
                  <a:srgbClr val="54C2F0"/>
                </a:solidFill>
                <a:prstDash val="solid"/>
              </a:ln>
              <a:effectLst/>
            </p:spPr>
            <p:txBody>
              <a:bodyPr t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メイリオ" pitchFamily="50" charset="-128"/>
                  </a:rPr>
                  <a:t>・管理会計科目の出力</a:t>
                </a:r>
                <a:endParaRPr kumimoji="1" lang="en-US" altLang="ja-JP" sz="12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ja-JP" altLang="en-US" sz="12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メイリオ" pitchFamily="50" charset="-128"/>
                  </a:rPr>
                  <a:t>・任意集計科目の出力</a:t>
                </a:r>
                <a:endParaRPr kumimoji="1" lang="en-US" altLang="ja-JP" sz="12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メイリオ" pitchFamily="50" charset="-128"/>
                </a:endParaRPr>
              </a:p>
            </p:txBody>
          </p:sp>
          <p:sp>
            <p:nvSpPr>
              <p:cNvPr id="17" name="角丸四角形 16"/>
              <p:cNvSpPr/>
              <p:nvPr/>
            </p:nvSpPr>
            <p:spPr>
              <a:xfrm>
                <a:off x="468000" y="2320026"/>
                <a:ext cx="2520000" cy="252000"/>
              </a:xfrm>
              <a:prstGeom prst="roundRect">
                <a:avLst>
                  <a:gd name="adj" fmla="val 0"/>
                </a:avLst>
              </a:prstGeom>
              <a:solidFill>
                <a:srgbClr val="54C2F0"/>
              </a:solidFill>
              <a:ln w="25400" cap="flat" cmpd="sng" algn="ctr">
                <a:solidFill>
                  <a:srgbClr val="54C2F0"/>
                </a:solidFill>
                <a:prstDash val="solid"/>
              </a:ln>
              <a:effectLst/>
            </p:spPr>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自社独自の視点で出力</a:t>
                </a:r>
                <a:endParaRPr kumimoji="1" lang="ja-JP" altLang="en-US" sz="18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endParaRPr>
              </a:p>
            </p:txBody>
          </p:sp>
        </p:grpSp>
        <p:grpSp>
          <p:nvGrpSpPr>
            <p:cNvPr id="4" name="グループ化 3"/>
            <p:cNvGrpSpPr/>
            <p:nvPr/>
          </p:nvGrpSpPr>
          <p:grpSpPr>
            <a:xfrm>
              <a:off x="468000" y="3168000"/>
              <a:ext cx="2520000" cy="792000"/>
              <a:chOff x="468000" y="3256026"/>
              <a:chExt cx="2520000" cy="792000"/>
            </a:xfrm>
          </p:grpSpPr>
          <p:sp>
            <p:nvSpPr>
              <p:cNvPr id="16" name="正方形/長方形 15"/>
              <p:cNvSpPr/>
              <p:nvPr/>
            </p:nvSpPr>
            <p:spPr>
              <a:xfrm>
                <a:off x="468000" y="3508026"/>
                <a:ext cx="2520000" cy="540000"/>
              </a:xfrm>
              <a:prstGeom prst="rect">
                <a:avLst/>
              </a:prstGeom>
              <a:solidFill>
                <a:sysClr val="window" lastClr="FFFFFF"/>
              </a:solidFill>
              <a:ln w="25400" cap="flat" cmpd="sng" algn="ctr">
                <a:solidFill>
                  <a:srgbClr val="54C2F0"/>
                </a:solidFill>
                <a:prstDash val="solid"/>
              </a:ln>
              <a:effectLst/>
            </p:spPr>
            <p:txBody>
              <a:bodyPr t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メイリオ" pitchFamily="50" charset="-128"/>
                  </a:rPr>
                  <a:t>・販管費科目のみ出力</a:t>
                </a:r>
                <a:endParaRPr kumimoji="1" lang="en-US" altLang="ja-JP" sz="12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2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メイリオ" pitchFamily="50" charset="-128"/>
                  </a:rPr>
                  <a:t>・役員会報告用</a:t>
                </a:r>
                <a:endParaRPr kumimoji="0" lang="en-US" altLang="ja-JP" sz="12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メイリオ" pitchFamily="50" charset="-128"/>
                </a:endParaRPr>
              </a:p>
            </p:txBody>
          </p:sp>
          <p:sp>
            <p:nvSpPr>
              <p:cNvPr id="18" name="角丸四角形 17"/>
              <p:cNvSpPr/>
              <p:nvPr/>
            </p:nvSpPr>
            <p:spPr>
              <a:xfrm>
                <a:off x="468000" y="3256026"/>
                <a:ext cx="2520000" cy="252000"/>
              </a:xfrm>
              <a:prstGeom prst="roundRect">
                <a:avLst>
                  <a:gd name="adj" fmla="val 0"/>
                </a:avLst>
              </a:prstGeom>
              <a:solidFill>
                <a:srgbClr val="54C2F0"/>
              </a:solidFill>
              <a:ln w="25400" cap="flat" cmpd="sng" algn="ctr">
                <a:solidFill>
                  <a:srgbClr val="54C2F0"/>
                </a:solidFill>
                <a:prstDash val="solid"/>
              </a:ln>
              <a:effectLst/>
            </p:spPr>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用途に応じて出力</a:t>
                </a:r>
              </a:p>
            </p:txBody>
          </p:sp>
        </p:grpSp>
        <p:grpSp>
          <p:nvGrpSpPr>
            <p:cNvPr id="5" name="グループ化 4"/>
            <p:cNvGrpSpPr/>
            <p:nvPr/>
          </p:nvGrpSpPr>
          <p:grpSpPr>
            <a:xfrm>
              <a:off x="468000" y="3996000"/>
              <a:ext cx="2520000" cy="792000"/>
              <a:chOff x="468000" y="4192026"/>
              <a:chExt cx="2520000" cy="792000"/>
            </a:xfrm>
          </p:grpSpPr>
          <p:sp>
            <p:nvSpPr>
              <p:cNvPr id="19" name="正方形/長方形 18"/>
              <p:cNvSpPr/>
              <p:nvPr/>
            </p:nvSpPr>
            <p:spPr>
              <a:xfrm>
                <a:off x="468000" y="4444026"/>
                <a:ext cx="2520000" cy="540000"/>
              </a:xfrm>
              <a:prstGeom prst="rect">
                <a:avLst/>
              </a:prstGeom>
              <a:solidFill>
                <a:sysClr val="window" lastClr="FFFFFF"/>
              </a:solidFill>
              <a:ln w="25400" cap="flat" cmpd="sng" algn="ctr">
                <a:solidFill>
                  <a:srgbClr val="54C2F0"/>
                </a:solidFill>
                <a:prstDash val="solid"/>
              </a:ln>
              <a:effectLst/>
            </p:spPr>
            <p:txBody>
              <a:bodyPr t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メイリオ" pitchFamily="50" charset="-128"/>
                  </a:rPr>
                  <a:t>・簡単な操作での設定</a:t>
                </a:r>
                <a:endParaRPr kumimoji="1" lang="en-US" altLang="ja-JP" sz="12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2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メイリオ" pitchFamily="50" charset="-128"/>
                  </a:rPr>
                  <a:t>・短時間での帳票変更</a:t>
                </a:r>
                <a:endParaRPr kumimoji="1" lang="en-US" altLang="ja-JP" sz="12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メイリオ" pitchFamily="50" charset="-128"/>
                </a:endParaRPr>
              </a:p>
            </p:txBody>
          </p:sp>
          <p:sp>
            <p:nvSpPr>
              <p:cNvPr id="20" name="角丸四角形 19"/>
              <p:cNvSpPr/>
              <p:nvPr/>
            </p:nvSpPr>
            <p:spPr>
              <a:xfrm>
                <a:off x="468000" y="4192026"/>
                <a:ext cx="2520000" cy="252000"/>
              </a:xfrm>
              <a:prstGeom prst="roundRect">
                <a:avLst>
                  <a:gd name="adj" fmla="val 0"/>
                </a:avLst>
              </a:prstGeom>
              <a:solidFill>
                <a:srgbClr val="54C2F0"/>
              </a:solidFill>
              <a:ln w="25400" cap="flat" cmpd="sng" algn="ctr">
                <a:solidFill>
                  <a:srgbClr val="54C2F0"/>
                </a:solidFill>
                <a:prstDash val="solid"/>
              </a:ln>
              <a:effectLst/>
            </p:spPr>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効率的に運用可能</a:t>
                </a:r>
              </a:p>
            </p:txBody>
          </p:sp>
        </p:grpSp>
      </p:grpSp>
      <p:sp>
        <p:nvSpPr>
          <p:cNvPr id="21" name="正方形/長方形 20"/>
          <p:cNvSpPr/>
          <p:nvPr/>
        </p:nvSpPr>
        <p:spPr>
          <a:xfrm>
            <a:off x="3682874" y="3863934"/>
            <a:ext cx="1800000" cy="324000"/>
          </a:xfrm>
          <a:prstGeom prst="rect">
            <a:avLst/>
          </a:prstGeom>
          <a:solidFill>
            <a:srgbClr val="F9BE00"/>
          </a:solidFill>
          <a:ln w="25400" cap="flat" cmpd="sng" algn="ctr">
            <a:solidFill>
              <a:srgbClr val="F9BE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ysClr val="window" lastClr="FFFFFF"/>
                </a:solidFill>
                <a:effectLst/>
                <a:uLnTx/>
                <a:uFillTx/>
                <a:latin typeface="メイリオ" pitchFamily="50" charset="-128"/>
                <a:ea typeface="メイリオ" pitchFamily="50" charset="-128"/>
                <a:cs typeface="メイリオ" pitchFamily="50" charset="-128"/>
              </a:rPr>
              <a:t>標準パターン</a:t>
            </a:r>
            <a:endParaRPr kumimoji="1" lang="ja-JP" altLang="en-US" sz="1600" b="1" i="0" u="none" strike="noStrike" kern="0" cap="none" spc="0" normalizeH="0" baseline="0" noProof="0" dirty="0">
              <a:ln>
                <a:noFill/>
              </a:ln>
              <a:solidFill>
                <a:sysClr val="window" lastClr="FFFFFF"/>
              </a:solidFill>
              <a:effectLst/>
              <a:uLnTx/>
              <a:uFillTx/>
              <a:latin typeface="メイリオ" pitchFamily="50" charset="-128"/>
              <a:ea typeface="メイリオ" pitchFamily="50" charset="-128"/>
              <a:cs typeface="メイリオ" pitchFamily="50" charset="-128"/>
            </a:endParaRPr>
          </a:p>
        </p:txBody>
      </p:sp>
      <p:sp>
        <p:nvSpPr>
          <p:cNvPr id="22" name="正方形/長方形 21"/>
          <p:cNvSpPr/>
          <p:nvPr/>
        </p:nvSpPr>
        <p:spPr>
          <a:xfrm>
            <a:off x="6655200" y="3856815"/>
            <a:ext cx="1800000" cy="324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sysClr val="window" lastClr="FFFFFF"/>
                </a:solidFill>
                <a:effectLst/>
                <a:uLnTx/>
                <a:uFillTx/>
                <a:latin typeface="メイリオ" pitchFamily="50" charset="-128"/>
                <a:ea typeface="メイリオ" pitchFamily="50" charset="-128"/>
                <a:cs typeface="メイリオ" pitchFamily="50" charset="-128"/>
              </a:rPr>
              <a:t>網掛けあり</a:t>
            </a:r>
          </a:p>
        </p:txBody>
      </p:sp>
      <p:sp>
        <p:nvSpPr>
          <p:cNvPr id="28" name="テキスト ボックス 27"/>
          <p:cNvSpPr txBox="1"/>
          <p:nvPr/>
        </p:nvSpPr>
        <p:spPr>
          <a:xfrm>
            <a:off x="4778564" y="2307300"/>
            <a:ext cx="2520000" cy="25391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rPr>
              <a:t>帳票出力画面</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endParaRPr>
          </a:p>
        </p:txBody>
      </p:sp>
      <p:sp>
        <p:nvSpPr>
          <p:cNvPr id="29" name="Rectangle 14"/>
          <p:cNvSpPr>
            <a:spLocks noChangeArrowheads="1"/>
          </p:cNvSpPr>
          <p:nvPr/>
        </p:nvSpPr>
        <p:spPr bwMode="auto">
          <a:xfrm>
            <a:off x="4221916" y="3613149"/>
            <a:ext cx="1260958" cy="139926"/>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cxnSp>
        <p:nvCxnSpPr>
          <p:cNvPr id="40" name="直線コネクタ 39"/>
          <p:cNvCxnSpPr/>
          <p:nvPr/>
        </p:nvCxnSpPr>
        <p:spPr>
          <a:xfrm flipH="1">
            <a:off x="5482874" y="3373396"/>
            <a:ext cx="118497" cy="292554"/>
          </a:xfrm>
          <a:prstGeom prst="line">
            <a:avLst/>
          </a:prstGeom>
          <a:noFill/>
          <a:ln w="19050" cap="flat" cmpd="sng" algn="ctr">
            <a:solidFill>
              <a:srgbClr val="C00000"/>
            </a:solidFill>
            <a:prstDash val="dash"/>
          </a:ln>
          <a:effectLst/>
        </p:spPr>
      </p:cxnSp>
      <p:cxnSp>
        <p:nvCxnSpPr>
          <p:cNvPr id="41" name="直線コネクタ 40"/>
          <p:cNvCxnSpPr/>
          <p:nvPr/>
        </p:nvCxnSpPr>
        <p:spPr>
          <a:xfrm flipH="1">
            <a:off x="4295775" y="3122270"/>
            <a:ext cx="1305596" cy="490879"/>
          </a:xfrm>
          <a:prstGeom prst="line">
            <a:avLst/>
          </a:prstGeom>
          <a:noFill/>
          <a:ln w="19050" cap="flat" cmpd="sng" algn="ctr">
            <a:solidFill>
              <a:srgbClr val="C00000"/>
            </a:solidFill>
            <a:prstDash val="dash"/>
          </a:ln>
          <a:effectLst/>
        </p:spPr>
      </p:cxnSp>
    </p:spTree>
    <p:extLst>
      <p:ext uri="{BB962C8B-B14F-4D97-AF65-F5344CB8AC3E}">
        <p14:creationId xmlns:p14="http://schemas.microsoft.com/office/powerpoint/2010/main" val="36167345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53</a:t>
            </a:fld>
            <a:endParaRPr lang="ja-JP" altLang="en-US"/>
          </a:p>
        </p:txBody>
      </p:sp>
      <p:sp>
        <p:nvSpPr>
          <p:cNvPr id="7" name="タイトル 6"/>
          <p:cNvSpPr>
            <a:spLocks noGrp="1"/>
          </p:cNvSpPr>
          <p:nvPr>
            <p:ph type="title"/>
          </p:nvPr>
        </p:nvSpPr>
        <p:spPr/>
        <p:txBody>
          <a:bodyPr/>
          <a:lstStyle/>
          <a:p>
            <a:r>
              <a:rPr lang="en-US" altLang="ja-JP" dirty="0"/>
              <a:t>No.42</a:t>
            </a:r>
            <a:br>
              <a:rPr lang="en-US" altLang="ja-JP" sz="1800" dirty="0"/>
            </a:br>
            <a:r>
              <a:rPr lang="ja-JP" altLang="en-US" sz="1800" dirty="0"/>
              <a:t>一般会計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通貨種類ごとの残高管理ができる</a:t>
            </a: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外貨残高表で通貨種類ごとに残高管理可能です。また、残高明細表で、明細データの確認も可能です。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342762" y="2340000"/>
            <a:ext cx="3122307" cy="1440000"/>
          </a:xfrm>
          <a:prstGeom prst="rect">
            <a:avLst/>
          </a:prstGeom>
          <a:noFill/>
          <a:ln w="9525">
            <a:solidFill>
              <a:schemeClr val="bg1">
                <a:lumMod val="85000"/>
              </a:schemeClr>
            </a:solidFill>
            <a:miter lim="800000"/>
            <a:headEnd/>
            <a:tailEnd/>
          </a:ln>
        </p:spPr>
      </p:pic>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2115815" y="3492000"/>
            <a:ext cx="3538135" cy="1440000"/>
          </a:xfrm>
          <a:prstGeom prst="rect">
            <a:avLst/>
          </a:prstGeom>
          <a:noFill/>
          <a:ln w="9525">
            <a:solidFill>
              <a:schemeClr val="bg1">
                <a:lumMod val="75000"/>
              </a:schemeClr>
            </a:solidFill>
            <a:miter lim="800000"/>
            <a:headEnd/>
            <a:tailEnd/>
          </a:ln>
        </p:spPr>
      </p:pic>
      <p:sp>
        <p:nvSpPr>
          <p:cNvPr id="17" name="角丸四角形吹き出し 16"/>
          <p:cNvSpPr/>
          <p:nvPr/>
        </p:nvSpPr>
        <p:spPr>
          <a:xfrm>
            <a:off x="5760132" y="2340000"/>
            <a:ext cx="2736304" cy="1080000"/>
          </a:xfrm>
          <a:prstGeom prst="wedgeRoundRectCallout">
            <a:avLst>
              <a:gd name="adj1" fmla="val -90861"/>
              <a:gd name="adj2" fmla="val -36477"/>
              <a:gd name="adj3" fmla="val 16667"/>
            </a:avLst>
          </a:prstGeom>
          <a:solidFill>
            <a:srgbClr val="F9BE00"/>
          </a:soli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a:t>
            </a:r>
            <a:r>
              <a:rPr kumimoji="0" lang="ja-JP" altLang="en-US" sz="16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外貨残高表</a:t>
            </a:r>
            <a:r>
              <a:rPr kumimoji="0" lang="en-US" altLang="ja-JP" sz="16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期間、通貨、勘定科目等を指定して参照、出力可能</a:t>
            </a:r>
          </a:p>
        </p:txBody>
      </p:sp>
      <p:sp>
        <p:nvSpPr>
          <p:cNvPr id="19" name="角丸四角形吹き出し 18"/>
          <p:cNvSpPr/>
          <p:nvPr/>
        </p:nvSpPr>
        <p:spPr>
          <a:xfrm>
            <a:off x="6300192" y="3492000"/>
            <a:ext cx="2736304" cy="1080000"/>
          </a:xfrm>
          <a:prstGeom prst="wedgeRoundRectCallout">
            <a:avLst>
              <a:gd name="adj1" fmla="val -90861"/>
              <a:gd name="adj2" fmla="val -36477"/>
              <a:gd name="adj3" fmla="val 16667"/>
            </a:avLst>
          </a:prstGeom>
          <a:solidFill>
            <a:srgbClr val="F9BE00"/>
          </a:soli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a:t>
            </a:r>
            <a:r>
              <a:rPr kumimoji="0" lang="ja-JP" altLang="en-US" sz="16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外貨明細表</a:t>
            </a:r>
            <a:r>
              <a:rPr kumimoji="0" lang="en-US" altLang="ja-JP" sz="16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メイリオ" pitchFamily="50" charset="-128"/>
              </a:rPr>
              <a:t>期間、通貨、勘定科目等を指定して参照、出力可能</a:t>
            </a:r>
          </a:p>
        </p:txBody>
      </p:sp>
    </p:spTree>
    <p:extLst>
      <p:ext uri="{BB962C8B-B14F-4D97-AF65-F5344CB8AC3E}">
        <p14:creationId xmlns:p14="http://schemas.microsoft.com/office/powerpoint/2010/main" val="40185768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69E9D59A-8552-CAA0-0596-A20D55315C20}"/>
              </a:ext>
            </a:extLst>
          </p:cNvPr>
          <p:cNvGrpSpPr/>
          <p:nvPr/>
        </p:nvGrpSpPr>
        <p:grpSpPr>
          <a:xfrm>
            <a:off x="244856" y="2811075"/>
            <a:ext cx="3180060" cy="1618050"/>
            <a:chOff x="244856" y="2811075"/>
            <a:chExt cx="3180060" cy="1618050"/>
          </a:xfrm>
        </p:grpSpPr>
        <p:pic>
          <p:nvPicPr>
            <p:cNvPr id="14" name="Picture 2"/>
            <p:cNvPicPr>
              <a:picLocks noChangeAspect="1" noChangeArrowheads="1"/>
            </p:cNvPicPr>
            <p:nvPr/>
          </p:nvPicPr>
          <p:blipFill rotWithShape="1">
            <a:blip r:embed="rId3" cstate="print"/>
            <a:srcRect b="30852"/>
            <a:stretch/>
          </p:blipFill>
          <p:spPr bwMode="auto">
            <a:xfrm>
              <a:off x="244856" y="2811075"/>
              <a:ext cx="3180060" cy="1618050"/>
            </a:xfrm>
            <a:prstGeom prst="rect">
              <a:avLst/>
            </a:prstGeom>
            <a:noFill/>
            <a:ln w="9525">
              <a:solidFill>
                <a:schemeClr val="bg1">
                  <a:lumMod val="75000"/>
                </a:schemeClr>
              </a:solidFill>
              <a:miter lim="800000"/>
              <a:headEnd/>
              <a:tailEnd/>
            </a:ln>
          </p:spPr>
        </p:pic>
        <p:pic>
          <p:nvPicPr>
            <p:cNvPr id="5" name="図 4">
              <a:extLst>
                <a:ext uri="{FF2B5EF4-FFF2-40B4-BE49-F238E27FC236}">
                  <a16:creationId xmlns:a16="http://schemas.microsoft.com/office/drawing/2014/main" id="{DFE6971D-05DC-85AF-DFF3-6634B691201C}"/>
                </a:ext>
              </a:extLst>
            </p:cNvPr>
            <p:cNvPicPr preferRelativeResize="0">
              <a:picLocks/>
            </p:cNvPicPr>
            <p:nvPr/>
          </p:nvPicPr>
          <p:blipFill>
            <a:blip r:embed="rId4"/>
            <a:stretch>
              <a:fillRect/>
            </a:stretch>
          </p:blipFill>
          <p:spPr>
            <a:xfrm>
              <a:off x="386935" y="2825917"/>
              <a:ext cx="1080000" cy="60990"/>
            </a:xfrm>
            <a:prstGeom prst="rect">
              <a:avLst/>
            </a:prstGeom>
          </p:spPr>
        </p:pic>
      </p:grpSp>
      <p:grpSp>
        <p:nvGrpSpPr>
          <p:cNvPr id="4" name="グループ化 3">
            <a:extLst>
              <a:ext uri="{FF2B5EF4-FFF2-40B4-BE49-F238E27FC236}">
                <a16:creationId xmlns:a16="http://schemas.microsoft.com/office/drawing/2014/main" id="{31952458-391A-F6E8-1BD3-78124F007743}"/>
              </a:ext>
            </a:extLst>
          </p:cNvPr>
          <p:cNvGrpSpPr/>
          <p:nvPr/>
        </p:nvGrpSpPr>
        <p:grpSpPr>
          <a:xfrm>
            <a:off x="3565262" y="2811075"/>
            <a:ext cx="3151525" cy="1618050"/>
            <a:chOff x="3565262" y="2811075"/>
            <a:chExt cx="3151525" cy="1618050"/>
          </a:xfrm>
        </p:grpSpPr>
        <p:pic>
          <p:nvPicPr>
            <p:cNvPr id="13" name="Picture 3"/>
            <p:cNvPicPr>
              <a:picLocks noChangeAspect="1" noChangeArrowheads="1"/>
            </p:cNvPicPr>
            <p:nvPr/>
          </p:nvPicPr>
          <p:blipFill rotWithShape="1">
            <a:blip r:embed="rId5" cstate="print"/>
            <a:srcRect b="30852"/>
            <a:stretch/>
          </p:blipFill>
          <p:spPr bwMode="auto">
            <a:xfrm>
              <a:off x="3565262" y="2811075"/>
              <a:ext cx="3151525" cy="1618050"/>
            </a:xfrm>
            <a:prstGeom prst="rect">
              <a:avLst/>
            </a:prstGeom>
            <a:noFill/>
            <a:ln w="9525">
              <a:solidFill>
                <a:schemeClr val="bg1">
                  <a:lumMod val="75000"/>
                </a:schemeClr>
              </a:solidFill>
              <a:miter lim="800000"/>
              <a:headEnd/>
              <a:tailEnd/>
            </a:ln>
          </p:spPr>
        </p:pic>
        <p:pic>
          <p:nvPicPr>
            <p:cNvPr id="3" name="図 2">
              <a:extLst>
                <a:ext uri="{FF2B5EF4-FFF2-40B4-BE49-F238E27FC236}">
                  <a16:creationId xmlns:a16="http://schemas.microsoft.com/office/drawing/2014/main" id="{80C173B8-E2F3-26B9-737D-FF465A6EADF9}"/>
                </a:ext>
              </a:extLst>
            </p:cNvPr>
            <p:cNvPicPr preferRelativeResize="0">
              <a:picLocks/>
            </p:cNvPicPr>
            <p:nvPr/>
          </p:nvPicPr>
          <p:blipFill>
            <a:blip r:embed="rId4"/>
            <a:stretch>
              <a:fillRect/>
            </a:stretch>
          </p:blipFill>
          <p:spPr>
            <a:xfrm>
              <a:off x="3719177" y="2833761"/>
              <a:ext cx="1080000" cy="60990"/>
            </a:xfrm>
            <a:prstGeom prst="rect">
              <a:avLst/>
            </a:prstGeom>
          </p:spPr>
        </p:pic>
      </p:grpSp>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54</a:t>
            </a:fld>
            <a:endParaRPr lang="ja-JP" altLang="en-US"/>
          </a:p>
        </p:txBody>
      </p:sp>
      <p:sp>
        <p:nvSpPr>
          <p:cNvPr id="7" name="タイトル 6"/>
          <p:cNvSpPr>
            <a:spLocks noGrp="1"/>
          </p:cNvSpPr>
          <p:nvPr>
            <p:ph type="title"/>
          </p:nvPr>
        </p:nvSpPr>
        <p:spPr/>
        <p:txBody>
          <a:bodyPr/>
          <a:lstStyle/>
          <a:p>
            <a:r>
              <a:rPr lang="en-US" altLang="ja-JP" dirty="0"/>
              <a:t>No.43</a:t>
            </a:r>
            <a:br>
              <a:rPr lang="en-US" altLang="ja-JP" sz="1800" dirty="0"/>
            </a:br>
            <a:r>
              <a:rPr lang="ja-JP" altLang="en-US" sz="1800" dirty="0"/>
              <a:t>一般会計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消費税申告書の根拠となる帳票印刷と明細の出力ができる</a:t>
            </a: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科目別消費税集計表や科目別消費税明細表で、残高や明細の確認が可能です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インボイス対応消費税帳票ではその帳票出力時点で元帳を計算元した割戻計算が可能です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5" name="テキスト ボックス 14"/>
          <p:cNvSpPr txBox="1"/>
          <p:nvPr/>
        </p:nvSpPr>
        <p:spPr>
          <a:xfrm>
            <a:off x="840059" y="2618883"/>
            <a:ext cx="2520000" cy="253916"/>
          </a:xfrm>
          <a:prstGeom prst="rect">
            <a:avLst/>
          </a:prstGeom>
          <a:noFill/>
        </p:spPr>
        <p:txBody>
          <a:bodyPr wrap="square" rtlCol="0">
            <a:spAutoFit/>
          </a:bodyPr>
          <a:lstStyle/>
          <a:p>
            <a:pPr lvl="0">
              <a:defRPr/>
            </a:pP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rPr>
              <a:t>科目別消費税集計表画面</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endParaRPr>
          </a:p>
        </p:txBody>
      </p:sp>
      <p:sp>
        <p:nvSpPr>
          <p:cNvPr id="16" name="テキスト ボックス 15"/>
          <p:cNvSpPr txBox="1"/>
          <p:nvPr/>
        </p:nvSpPr>
        <p:spPr>
          <a:xfrm>
            <a:off x="4194320" y="2618883"/>
            <a:ext cx="2520000" cy="25391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rPr>
              <a:t>科目別消費税明細表画面</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endParaRPr>
          </a:p>
        </p:txBody>
      </p:sp>
      <p:sp>
        <p:nvSpPr>
          <p:cNvPr id="17" name="Rectangle 14"/>
          <p:cNvSpPr>
            <a:spLocks noChangeArrowheads="1"/>
          </p:cNvSpPr>
          <p:nvPr/>
        </p:nvSpPr>
        <p:spPr bwMode="auto">
          <a:xfrm>
            <a:off x="3625941" y="3207075"/>
            <a:ext cx="2524675" cy="907726"/>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8" name="Rectangle 14"/>
          <p:cNvSpPr>
            <a:spLocks noChangeArrowheads="1"/>
          </p:cNvSpPr>
          <p:nvPr/>
        </p:nvSpPr>
        <p:spPr bwMode="auto">
          <a:xfrm>
            <a:off x="244856" y="3243074"/>
            <a:ext cx="2592000" cy="400903"/>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pic>
        <p:nvPicPr>
          <p:cNvPr id="22" name="図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40786" y="2946692"/>
            <a:ext cx="1767473" cy="1228071"/>
          </a:xfrm>
          <a:prstGeom prst="rect">
            <a:avLst/>
          </a:prstGeom>
          <a:ln>
            <a:solidFill>
              <a:schemeClr val="tx1">
                <a:lumMod val="50000"/>
                <a:lumOff val="50000"/>
              </a:schemeClr>
            </a:solidFill>
          </a:ln>
        </p:spPr>
      </p:pic>
      <p:sp>
        <p:nvSpPr>
          <p:cNvPr id="23" name="テキスト ボックス 22"/>
          <p:cNvSpPr txBox="1"/>
          <p:nvPr/>
        </p:nvSpPr>
        <p:spPr>
          <a:xfrm>
            <a:off x="6759046" y="2618883"/>
            <a:ext cx="2520000" cy="25391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rPr>
              <a:t>インボイス対応消費税帳票画面</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endParaRPr>
          </a:p>
        </p:txBody>
      </p:sp>
      <p:pic>
        <p:nvPicPr>
          <p:cNvPr id="24" name="図 23"/>
          <p:cNvPicPr>
            <a:picLocks noChangeAspect="1"/>
          </p:cNvPicPr>
          <p:nvPr/>
        </p:nvPicPr>
        <p:blipFill>
          <a:blip r:embed="rId7"/>
          <a:stretch>
            <a:fillRect/>
          </a:stretch>
        </p:blipFill>
        <p:spPr>
          <a:xfrm>
            <a:off x="7661462" y="3733260"/>
            <a:ext cx="1263680" cy="883006"/>
          </a:xfrm>
          <a:prstGeom prst="rect">
            <a:avLst/>
          </a:prstGeom>
          <a:ln w="6350" cap="sq">
            <a:solidFill>
              <a:schemeClr val="bg1">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005791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55</a:t>
            </a:fld>
            <a:endParaRPr lang="ja-JP" altLang="en-US"/>
          </a:p>
        </p:txBody>
      </p:sp>
      <p:sp>
        <p:nvSpPr>
          <p:cNvPr id="7" name="タイトル 6"/>
          <p:cNvSpPr>
            <a:spLocks noGrp="1"/>
          </p:cNvSpPr>
          <p:nvPr>
            <p:ph type="title"/>
          </p:nvPr>
        </p:nvSpPr>
        <p:spPr/>
        <p:txBody>
          <a:bodyPr/>
          <a:lstStyle/>
          <a:p>
            <a:r>
              <a:rPr lang="en-US" altLang="ja-JP" dirty="0"/>
              <a:t>No.44</a:t>
            </a:r>
            <a:br>
              <a:rPr lang="en-US" altLang="ja-JP" sz="1800" dirty="0"/>
            </a:br>
            <a:r>
              <a:rPr lang="ja-JP" altLang="en-US" sz="1800" dirty="0"/>
              <a:t>一般会計</a:t>
            </a:r>
            <a:endParaRPr kumimoji="1" lang="ja-JP" altLang="en-US" dirty="0"/>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23" name="テキスト ボックス 22"/>
          <p:cNvSpPr txBox="1"/>
          <p:nvPr/>
        </p:nvSpPr>
        <p:spPr>
          <a:xfrm>
            <a:off x="416300" y="4178814"/>
            <a:ext cx="3864827" cy="646331"/>
          </a:xfrm>
          <a:prstGeom prst="rect">
            <a:avLst/>
          </a:prstGeom>
          <a:noFill/>
        </p:spPr>
        <p:txBody>
          <a:bodyPr wrap="square" rtlCol="0">
            <a:spAutoFit/>
          </a:bodyPr>
          <a:lstStyle/>
          <a:p>
            <a:pPr marL="171450" indent="-171450">
              <a:buFont typeface="Wingdings" panose="05000000000000000000" pitchFamily="2" charset="2"/>
              <a:buChar char="l"/>
              <a:defRPr/>
            </a:pPr>
            <a:r>
              <a:rPr kumimoji="0" lang="ja-JP" altLang="en-US" sz="1200" b="1" kern="0" dirty="0"/>
              <a:t>税処理コード</a:t>
            </a:r>
            <a:r>
              <a:rPr kumimoji="0" lang="ja-JP" altLang="en-US" sz="1200" kern="0" dirty="0">
                <a:solidFill>
                  <a:prstClr val="black"/>
                </a:solidFill>
              </a:rPr>
              <a:t>から算出される理論値と登録されている消費税額の差額が、画面から入力された基準金額よりも大きい仕訳伝票を確認</a:t>
            </a:r>
          </a:p>
        </p:txBody>
      </p:sp>
      <p:grpSp>
        <p:nvGrpSpPr>
          <p:cNvPr id="25" name="グループ化 24"/>
          <p:cNvGrpSpPr/>
          <p:nvPr/>
        </p:nvGrpSpPr>
        <p:grpSpPr>
          <a:xfrm>
            <a:off x="4680110" y="2812974"/>
            <a:ext cx="4284000" cy="1260000"/>
            <a:chOff x="4680110" y="1851810"/>
            <a:chExt cx="4284000" cy="1260000"/>
          </a:xfrm>
        </p:grpSpPr>
        <p:grpSp>
          <p:nvGrpSpPr>
            <p:cNvPr id="26" name="グループ化 25"/>
            <p:cNvGrpSpPr/>
            <p:nvPr/>
          </p:nvGrpSpPr>
          <p:grpSpPr>
            <a:xfrm>
              <a:off x="4680110" y="1851810"/>
              <a:ext cx="4284000" cy="1260000"/>
              <a:chOff x="4638956" y="2174442"/>
              <a:chExt cx="4253914" cy="1139923"/>
            </a:xfrm>
          </p:grpSpPr>
          <p:grpSp>
            <p:nvGrpSpPr>
              <p:cNvPr id="28" name="グループ化 27"/>
              <p:cNvGrpSpPr/>
              <p:nvPr/>
            </p:nvGrpSpPr>
            <p:grpSpPr>
              <a:xfrm>
                <a:off x="4638956" y="2338161"/>
                <a:ext cx="4253044" cy="976204"/>
                <a:chOff x="4638956" y="2338161"/>
                <a:chExt cx="4253044" cy="976204"/>
              </a:xfrm>
            </p:grpSpPr>
            <p:pic>
              <p:nvPicPr>
                <p:cNvPr id="30" name="図 29"/>
                <p:cNvPicPr>
                  <a:picLocks noChangeAspect="1"/>
                </p:cNvPicPr>
                <p:nvPr/>
              </p:nvPicPr>
              <p:blipFill>
                <a:blip r:embed="rId3"/>
                <a:stretch>
                  <a:fillRect/>
                </a:stretch>
              </p:blipFill>
              <p:spPr>
                <a:xfrm>
                  <a:off x="4638956" y="2338161"/>
                  <a:ext cx="3096638" cy="972000"/>
                </a:xfrm>
                <a:prstGeom prst="rect">
                  <a:avLst/>
                </a:prstGeom>
              </p:spPr>
            </p:pic>
            <p:pic>
              <p:nvPicPr>
                <p:cNvPr id="31" name="図 30"/>
                <p:cNvPicPr>
                  <a:picLocks noChangeAspect="1"/>
                </p:cNvPicPr>
                <p:nvPr/>
              </p:nvPicPr>
              <p:blipFill>
                <a:blip r:embed="rId4"/>
                <a:stretch>
                  <a:fillRect/>
                </a:stretch>
              </p:blipFill>
              <p:spPr>
                <a:xfrm>
                  <a:off x="7069493" y="2341580"/>
                  <a:ext cx="1822507" cy="972785"/>
                </a:xfrm>
                <a:prstGeom prst="rect">
                  <a:avLst/>
                </a:prstGeom>
              </p:spPr>
            </p:pic>
          </p:grpSp>
          <p:pic>
            <p:nvPicPr>
              <p:cNvPr id="29" name="図 28"/>
              <p:cNvPicPr>
                <a:picLocks noChangeAspect="1"/>
              </p:cNvPicPr>
              <p:nvPr/>
            </p:nvPicPr>
            <p:blipFill>
              <a:blip r:embed="rId5"/>
              <a:stretch>
                <a:fillRect/>
              </a:stretch>
            </p:blipFill>
            <p:spPr>
              <a:xfrm>
                <a:off x="4641270" y="2174442"/>
                <a:ext cx="4251600" cy="193626"/>
              </a:xfrm>
              <a:prstGeom prst="rect">
                <a:avLst/>
              </a:prstGeom>
            </p:spPr>
          </p:pic>
        </p:grpSp>
        <p:pic>
          <p:nvPicPr>
            <p:cNvPr id="27" name="図 26"/>
            <p:cNvPicPr>
              <a:picLocks noChangeAspect="1"/>
            </p:cNvPicPr>
            <p:nvPr/>
          </p:nvPicPr>
          <p:blipFill>
            <a:blip r:embed="rId6"/>
            <a:stretch>
              <a:fillRect/>
            </a:stretch>
          </p:blipFill>
          <p:spPr>
            <a:xfrm>
              <a:off x="4896036" y="1859253"/>
              <a:ext cx="1452848" cy="83039"/>
            </a:xfrm>
            <a:prstGeom prst="rect">
              <a:avLst/>
            </a:prstGeom>
          </p:spPr>
        </p:pic>
      </p:grpSp>
      <p:grpSp>
        <p:nvGrpSpPr>
          <p:cNvPr id="32" name="グループ化 31"/>
          <p:cNvGrpSpPr/>
          <p:nvPr/>
        </p:nvGrpSpPr>
        <p:grpSpPr>
          <a:xfrm>
            <a:off x="198000" y="2808923"/>
            <a:ext cx="4284000" cy="1260000"/>
            <a:chOff x="198000" y="1847759"/>
            <a:chExt cx="4284000" cy="1260000"/>
          </a:xfrm>
        </p:grpSpPr>
        <p:grpSp>
          <p:nvGrpSpPr>
            <p:cNvPr id="33" name="グループ化 32"/>
            <p:cNvGrpSpPr/>
            <p:nvPr/>
          </p:nvGrpSpPr>
          <p:grpSpPr>
            <a:xfrm>
              <a:off x="198000" y="1847759"/>
              <a:ext cx="4284000" cy="1260000"/>
              <a:chOff x="-842402" y="3201900"/>
              <a:chExt cx="12451245" cy="3759743"/>
            </a:xfrm>
          </p:grpSpPr>
          <p:grpSp>
            <p:nvGrpSpPr>
              <p:cNvPr id="35" name="グループ化 34"/>
              <p:cNvGrpSpPr/>
              <p:nvPr/>
            </p:nvGrpSpPr>
            <p:grpSpPr>
              <a:xfrm>
                <a:off x="-828600" y="3759882"/>
                <a:ext cx="12437443" cy="3201761"/>
                <a:chOff x="-828600" y="3759882"/>
                <a:chExt cx="12437443" cy="3201761"/>
              </a:xfrm>
            </p:grpSpPr>
            <p:pic>
              <p:nvPicPr>
                <p:cNvPr id="37" name="図 36"/>
                <p:cNvPicPr>
                  <a:picLocks noChangeAspect="1"/>
                </p:cNvPicPr>
                <p:nvPr/>
              </p:nvPicPr>
              <p:blipFill>
                <a:blip r:embed="rId7"/>
                <a:stretch>
                  <a:fillRect/>
                </a:stretch>
              </p:blipFill>
              <p:spPr>
                <a:xfrm>
                  <a:off x="-828600" y="3759882"/>
                  <a:ext cx="7410450" cy="3200400"/>
                </a:xfrm>
                <a:prstGeom prst="rect">
                  <a:avLst/>
                </a:prstGeom>
              </p:spPr>
            </p:pic>
            <p:pic>
              <p:nvPicPr>
                <p:cNvPr id="38" name="図 37"/>
                <p:cNvPicPr>
                  <a:picLocks noChangeAspect="1"/>
                </p:cNvPicPr>
                <p:nvPr/>
              </p:nvPicPr>
              <p:blipFill>
                <a:blip r:embed="rId8"/>
                <a:stretch>
                  <a:fillRect/>
                </a:stretch>
              </p:blipFill>
              <p:spPr>
                <a:xfrm>
                  <a:off x="5712868" y="3761243"/>
                  <a:ext cx="5895975" cy="3200400"/>
                </a:xfrm>
                <a:prstGeom prst="rect">
                  <a:avLst/>
                </a:prstGeom>
              </p:spPr>
            </p:pic>
          </p:grpSp>
          <p:pic>
            <p:nvPicPr>
              <p:cNvPr id="36" name="図 35"/>
              <p:cNvPicPr>
                <a:picLocks noChangeAspect="1"/>
              </p:cNvPicPr>
              <p:nvPr/>
            </p:nvPicPr>
            <p:blipFill>
              <a:blip r:embed="rId9"/>
              <a:stretch>
                <a:fillRect/>
              </a:stretch>
            </p:blipFill>
            <p:spPr>
              <a:xfrm>
                <a:off x="-842402" y="3201900"/>
                <a:ext cx="12438000" cy="571497"/>
              </a:xfrm>
              <a:prstGeom prst="rect">
                <a:avLst/>
              </a:prstGeom>
            </p:spPr>
          </p:pic>
        </p:grpSp>
        <p:pic>
          <p:nvPicPr>
            <p:cNvPr id="34" name="図 33"/>
            <p:cNvPicPr>
              <a:picLocks noChangeAspect="1"/>
            </p:cNvPicPr>
            <p:nvPr/>
          </p:nvPicPr>
          <p:blipFill>
            <a:blip r:embed="rId6"/>
            <a:stretch>
              <a:fillRect/>
            </a:stretch>
          </p:blipFill>
          <p:spPr>
            <a:xfrm>
              <a:off x="416300" y="1859215"/>
              <a:ext cx="1452848" cy="83039"/>
            </a:xfrm>
            <a:prstGeom prst="rect">
              <a:avLst/>
            </a:prstGeom>
          </p:spPr>
        </p:pic>
      </p:grpSp>
      <p:sp>
        <p:nvSpPr>
          <p:cNvPr id="39" name="テキスト ボックス 38"/>
          <p:cNvSpPr txBox="1"/>
          <p:nvPr/>
        </p:nvSpPr>
        <p:spPr>
          <a:xfrm>
            <a:off x="4696346" y="4179733"/>
            <a:ext cx="4038359" cy="738664"/>
          </a:xfrm>
          <a:prstGeom prst="rect">
            <a:avLst/>
          </a:prstGeom>
          <a:noFill/>
        </p:spPr>
        <p:txBody>
          <a:bodyPr wrap="square" rtlCol="0">
            <a:spAutoFit/>
          </a:bodyPr>
          <a:lstStyle/>
          <a:p>
            <a:pPr marL="171450" indent="-171450">
              <a:buFont typeface="Wingdings" panose="05000000000000000000" pitchFamily="2" charset="2"/>
              <a:buChar char="l"/>
              <a:defRPr/>
            </a:pPr>
            <a:r>
              <a:rPr kumimoji="0" lang="ja-JP" altLang="en-US" sz="1200" b="1" kern="0" dirty="0"/>
              <a:t>税率</a:t>
            </a:r>
            <a:r>
              <a:rPr kumimoji="0" lang="ja-JP" altLang="en-US" sz="1200" kern="0" dirty="0">
                <a:solidFill>
                  <a:prstClr val="black"/>
                </a:solidFill>
              </a:rPr>
              <a:t>から算出される理論値と登録されている適格請求書記載消費税との差異を、適格請求書単位に確認</a:t>
            </a:r>
            <a:endParaRPr kumimoji="0" lang="en-US" altLang="ja-JP" sz="1200" kern="0" dirty="0">
              <a:solidFill>
                <a:prstClr val="black"/>
              </a:solidFill>
            </a:endParaRPr>
          </a:p>
          <a:p>
            <a:pPr marL="171450" indent="-171450">
              <a:lnSpc>
                <a:spcPct val="150000"/>
              </a:lnSpc>
              <a:buFont typeface="Wingdings" panose="05000000000000000000" pitchFamily="2" charset="2"/>
              <a:buChar char="l"/>
              <a:defRPr/>
            </a:pPr>
            <a:r>
              <a:rPr kumimoji="0" lang="ja-JP" altLang="en-US" sz="1200" kern="0" dirty="0">
                <a:solidFill>
                  <a:prstClr val="black"/>
                </a:solidFill>
              </a:rPr>
              <a:t>伝票単位で元帳との金額差異も確認</a:t>
            </a:r>
          </a:p>
        </p:txBody>
      </p:sp>
      <p:sp>
        <p:nvSpPr>
          <p:cNvPr id="40" name="正方形/長方形 39"/>
          <p:cNvSpPr/>
          <p:nvPr/>
        </p:nvSpPr>
        <p:spPr>
          <a:xfrm>
            <a:off x="4708313" y="3293281"/>
            <a:ext cx="2095935" cy="131621"/>
          </a:xfrm>
          <a:prstGeom prst="rect">
            <a:avLst/>
          </a:prstGeom>
          <a:noFill/>
          <a:ln w="12700" cap="flat" cmpd="sng" algn="ctr">
            <a:solidFill>
              <a:srgbClr val="FF0000"/>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41" name="正方形/長方形 40"/>
          <p:cNvSpPr/>
          <p:nvPr/>
        </p:nvSpPr>
        <p:spPr>
          <a:xfrm>
            <a:off x="215574" y="3236102"/>
            <a:ext cx="2196426" cy="224847"/>
          </a:xfrm>
          <a:prstGeom prst="rect">
            <a:avLst/>
          </a:prstGeom>
          <a:noFill/>
          <a:ln w="12700" cap="flat" cmpd="sng" algn="ctr">
            <a:solidFill>
              <a:srgbClr val="FF0000"/>
            </a:solidFill>
            <a:prstDash val="solid"/>
          </a:ln>
          <a:effectLst/>
        </p:spPr>
        <p:txBody>
          <a:bodyPr rtlCol="0" anchor="ctr"/>
          <a:lstStyle/>
          <a:p>
            <a:pPr algn="ctr">
              <a:defRPr/>
            </a:pPr>
            <a:endParaRPr kumimoji="0" lang="ja-JP" altLang="en-US" sz="1350" kern="0">
              <a:solidFill>
                <a:prstClr val="white"/>
              </a:solidFill>
              <a:latin typeface="メイリオ"/>
              <a:ea typeface="メイリオ"/>
            </a:endParaRPr>
          </a:p>
        </p:txBody>
      </p:sp>
      <p:sp>
        <p:nvSpPr>
          <p:cNvPr id="42" name="角丸四角形 41"/>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43" name="角丸四角形 42"/>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44" name="テキスト ボックス 43"/>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税率により計算される結果と入力値を照合した差額リストの出力ができる</a:t>
            </a:r>
          </a:p>
        </p:txBody>
      </p:sp>
      <p:sp>
        <p:nvSpPr>
          <p:cNvPr id="45" name="テキスト ボックス 44"/>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対象期間、消費税コード、科目、基準金額などの条件を設定し、「伝票明細上の計上額」と「理論上税額」の</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差額を自動照合し、認識した差額をリストを作成することが可能です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46" name="テキスト ボックス 45"/>
          <p:cNvSpPr txBox="1"/>
          <p:nvPr/>
        </p:nvSpPr>
        <p:spPr>
          <a:xfrm>
            <a:off x="1313787" y="2594149"/>
            <a:ext cx="3240000" cy="253916"/>
          </a:xfrm>
          <a:prstGeom prst="rect">
            <a:avLst/>
          </a:prstGeom>
          <a:noFill/>
        </p:spPr>
        <p:txBody>
          <a:bodyPr wrap="square" rtlCol="0">
            <a:spAutoFit/>
          </a:bodyPr>
          <a:lstStyle/>
          <a:p>
            <a:pPr lvl="0">
              <a:defRPr/>
            </a:pP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rPr>
              <a:t>消費税異常値確認リスト画面</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endParaRPr>
          </a:p>
        </p:txBody>
      </p:sp>
      <p:sp>
        <p:nvSpPr>
          <p:cNvPr id="48" name="テキスト ボックス 47"/>
          <p:cNvSpPr txBox="1"/>
          <p:nvPr/>
        </p:nvSpPr>
        <p:spPr>
          <a:xfrm>
            <a:off x="5292000" y="2601087"/>
            <a:ext cx="3240000" cy="253916"/>
          </a:xfrm>
          <a:prstGeom prst="rect">
            <a:avLst/>
          </a:prstGeom>
          <a:noFill/>
        </p:spPr>
        <p:txBody>
          <a:bodyPr wrap="square" rtlCol="0">
            <a:spAutoFit/>
          </a:bodyPr>
          <a:lstStyle/>
          <a:p>
            <a:pPr lvl="0">
              <a:defRPr/>
            </a:pP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rPr>
              <a:t>消費税異常値確認リスト</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rPr>
              <a:t>適格請求書</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rPr>
              <a:t>画面</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endParaRPr>
          </a:p>
        </p:txBody>
      </p:sp>
    </p:spTree>
    <p:extLst>
      <p:ext uri="{BB962C8B-B14F-4D97-AF65-F5344CB8AC3E}">
        <p14:creationId xmlns:p14="http://schemas.microsoft.com/office/powerpoint/2010/main" val="3089513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052B8465-37ED-651C-1AC0-0AAED48C6F67}"/>
              </a:ext>
            </a:extLst>
          </p:cNvPr>
          <p:cNvGrpSpPr/>
          <p:nvPr/>
        </p:nvGrpSpPr>
        <p:grpSpPr>
          <a:xfrm>
            <a:off x="720000" y="2571750"/>
            <a:ext cx="3104509" cy="2340000"/>
            <a:chOff x="720000" y="2592000"/>
            <a:chExt cx="3104509" cy="2340000"/>
          </a:xfrm>
        </p:grpSpPr>
        <p:pic>
          <p:nvPicPr>
            <p:cNvPr id="14" name="Picture 2"/>
            <p:cNvPicPr>
              <a:picLocks noChangeAspect="1" noChangeArrowheads="1"/>
            </p:cNvPicPr>
            <p:nvPr/>
          </p:nvPicPr>
          <p:blipFill>
            <a:blip r:embed="rId3" cstate="print"/>
            <a:srcRect/>
            <a:stretch>
              <a:fillRect/>
            </a:stretch>
          </p:blipFill>
          <p:spPr bwMode="auto">
            <a:xfrm>
              <a:off x="720000" y="2592000"/>
              <a:ext cx="3104509" cy="2340000"/>
            </a:xfrm>
            <a:prstGeom prst="rect">
              <a:avLst/>
            </a:prstGeom>
            <a:noFill/>
            <a:ln w="9525">
              <a:solidFill>
                <a:schemeClr val="bg1">
                  <a:lumMod val="75000"/>
                </a:schemeClr>
              </a:solidFill>
              <a:miter lim="800000"/>
              <a:headEnd/>
              <a:tailEnd/>
            </a:ln>
          </p:spPr>
        </p:pic>
        <p:pic>
          <p:nvPicPr>
            <p:cNvPr id="4" name="図 3">
              <a:extLst>
                <a:ext uri="{FF2B5EF4-FFF2-40B4-BE49-F238E27FC236}">
                  <a16:creationId xmlns:a16="http://schemas.microsoft.com/office/drawing/2014/main" id="{59BAACB8-F93E-A030-F67D-0155E14AA7EB}"/>
                </a:ext>
              </a:extLst>
            </p:cNvPr>
            <p:cNvPicPr preferRelativeResize="0">
              <a:picLocks/>
            </p:cNvPicPr>
            <p:nvPr/>
          </p:nvPicPr>
          <p:blipFill>
            <a:blip r:embed="rId4"/>
            <a:stretch>
              <a:fillRect/>
            </a:stretch>
          </p:blipFill>
          <p:spPr>
            <a:xfrm>
              <a:off x="873857" y="2603377"/>
              <a:ext cx="1080000" cy="60990"/>
            </a:xfrm>
            <a:prstGeom prst="rect">
              <a:avLst/>
            </a:prstGeom>
          </p:spPr>
        </p:pic>
      </p:grpSp>
      <p:pic>
        <p:nvPicPr>
          <p:cNvPr id="3" name="図 2"/>
          <p:cNvPicPr>
            <a:picLocks noChangeAspect="1"/>
          </p:cNvPicPr>
          <p:nvPr/>
        </p:nvPicPr>
        <p:blipFill>
          <a:blip r:embed="rId5"/>
          <a:stretch>
            <a:fillRect/>
          </a:stretch>
        </p:blipFill>
        <p:spPr>
          <a:xfrm>
            <a:off x="4788024" y="3182187"/>
            <a:ext cx="3478345" cy="1508585"/>
          </a:xfrm>
          <a:prstGeom prst="rect">
            <a:avLst/>
          </a:prstGeom>
          <a:ln w="6350" cap="sq">
            <a:solidFill>
              <a:schemeClr val="bg2">
                <a:lumMod val="75000"/>
              </a:schemeClr>
            </a:solidFill>
            <a:prstDash val="solid"/>
            <a:miter lim="800000"/>
          </a:ln>
          <a:effectLst>
            <a:outerShdw blurRad="50800" dist="38100" dir="2700000" algn="tl" rotWithShape="0">
              <a:srgbClr val="000000">
                <a:alpha val="43000"/>
              </a:srgbClr>
            </a:outerShdw>
          </a:effectLst>
        </p:spPr>
      </p:pic>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56</a:t>
            </a:fld>
            <a:endParaRPr lang="ja-JP" altLang="en-US"/>
          </a:p>
        </p:txBody>
      </p:sp>
      <p:sp>
        <p:nvSpPr>
          <p:cNvPr id="7" name="タイトル 6"/>
          <p:cNvSpPr>
            <a:spLocks noGrp="1"/>
          </p:cNvSpPr>
          <p:nvPr>
            <p:ph type="title"/>
          </p:nvPr>
        </p:nvSpPr>
        <p:spPr/>
        <p:txBody>
          <a:bodyPr/>
          <a:lstStyle/>
          <a:p>
            <a:r>
              <a:rPr lang="en-US" altLang="ja-JP" dirty="0"/>
              <a:t>No.45</a:t>
            </a:r>
            <a:br>
              <a:rPr lang="en-US" altLang="ja-JP" sz="1800" dirty="0"/>
            </a:br>
            <a:r>
              <a:rPr lang="ja-JP" altLang="en-US" sz="1800" dirty="0"/>
              <a:t>一般会計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税率変更対応時、ユーザ側で設定ができる</a:t>
            </a: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税率変更だけであれば、貴社で税処理マスタを変更する等で対応可能です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3" name="テキスト ボックス 12"/>
          <p:cNvSpPr txBox="1"/>
          <p:nvPr/>
        </p:nvSpPr>
        <p:spPr>
          <a:xfrm>
            <a:off x="1491331" y="2399808"/>
            <a:ext cx="3240000" cy="253916"/>
          </a:xfrm>
          <a:prstGeom prst="rect">
            <a:avLst/>
          </a:prstGeom>
          <a:noFill/>
        </p:spPr>
        <p:txBody>
          <a:bodyPr wrap="square" rtlCol="0">
            <a:spAutoFit/>
          </a:bodyPr>
          <a:lstStyle/>
          <a:p>
            <a:pPr lvl="0">
              <a:defRPr/>
            </a:pP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a:ln>
                  <a:noFill/>
                </a:ln>
                <a:solidFill>
                  <a:sysClr val="windowText" lastClr="000000"/>
                </a:solidFill>
                <a:effectLst/>
                <a:uLnTx/>
                <a:uFillTx/>
                <a:latin typeface="メイリオ"/>
                <a:ea typeface="メイリオ"/>
                <a:cs typeface="+mn-cs"/>
              </a:rPr>
              <a:t>税処理マスタ画面</a:t>
            </a: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a:ln>
                <a:noFill/>
              </a:ln>
              <a:solidFill>
                <a:sysClr val="windowText" lastClr="000000"/>
              </a:solidFill>
              <a:effectLst/>
              <a:uLnTx/>
              <a:uFillTx/>
              <a:latin typeface="メイリオ"/>
              <a:ea typeface="メイリオ"/>
              <a:cs typeface="+mn-cs"/>
            </a:endParaRPr>
          </a:p>
        </p:txBody>
      </p:sp>
      <p:pic>
        <p:nvPicPr>
          <p:cNvPr id="16" name="Picture 4"/>
          <p:cNvPicPr>
            <a:picLocks noChangeAspect="1" noChangeArrowheads="1"/>
          </p:cNvPicPr>
          <p:nvPr/>
        </p:nvPicPr>
        <p:blipFill>
          <a:blip r:embed="rId6" cstate="print"/>
          <a:srcRect/>
          <a:stretch>
            <a:fillRect/>
          </a:stretch>
        </p:blipFill>
        <p:spPr bwMode="auto">
          <a:xfrm>
            <a:off x="4788024" y="2628000"/>
            <a:ext cx="3238500" cy="247650"/>
          </a:xfrm>
          <a:prstGeom prst="rect">
            <a:avLst/>
          </a:prstGeom>
          <a:noFill/>
          <a:ln w="9525">
            <a:solidFill>
              <a:schemeClr val="bg1">
                <a:lumMod val="75000"/>
              </a:schemeClr>
            </a:solidFill>
            <a:miter lim="800000"/>
            <a:headEnd/>
            <a:tailEnd/>
          </a:ln>
        </p:spPr>
      </p:pic>
      <p:sp>
        <p:nvSpPr>
          <p:cNvPr id="17" name="Rectangle 14"/>
          <p:cNvSpPr>
            <a:spLocks noChangeArrowheads="1"/>
          </p:cNvSpPr>
          <p:nvPr/>
        </p:nvSpPr>
        <p:spPr bwMode="auto">
          <a:xfrm>
            <a:off x="720000" y="2844000"/>
            <a:ext cx="2160000" cy="576000"/>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cxnSp>
        <p:nvCxnSpPr>
          <p:cNvPr id="18" name="直線矢印コネクタ 17"/>
          <p:cNvCxnSpPr/>
          <p:nvPr/>
        </p:nvCxnSpPr>
        <p:spPr>
          <a:xfrm flipV="1">
            <a:off x="2879812" y="2736000"/>
            <a:ext cx="1800200" cy="288032"/>
          </a:xfrm>
          <a:prstGeom prst="straightConnector1">
            <a:avLst/>
          </a:prstGeom>
          <a:noFill/>
          <a:ln w="19050" cap="flat" cmpd="sng" algn="ctr">
            <a:solidFill>
              <a:srgbClr val="C00000"/>
            </a:solidFill>
            <a:prstDash val="solid"/>
            <a:tailEnd type="triangle" w="med" len="med"/>
          </a:ln>
          <a:effectLst/>
        </p:spPr>
      </p:cxnSp>
      <p:cxnSp>
        <p:nvCxnSpPr>
          <p:cNvPr id="19" name="直線矢印コネクタ 18"/>
          <p:cNvCxnSpPr/>
          <p:nvPr/>
        </p:nvCxnSpPr>
        <p:spPr>
          <a:xfrm>
            <a:off x="2879812" y="3168000"/>
            <a:ext cx="1800200" cy="288000"/>
          </a:xfrm>
          <a:prstGeom prst="straightConnector1">
            <a:avLst/>
          </a:prstGeom>
          <a:noFill/>
          <a:ln w="19050" cap="flat" cmpd="sng" algn="ctr">
            <a:solidFill>
              <a:srgbClr val="C00000"/>
            </a:solidFill>
            <a:prstDash val="solid"/>
            <a:tailEnd type="triangle" w="med" len="med"/>
          </a:ln>
          <a:effectLst/>
        </p:spPr>
      </p:cxnSp>
    </p:spTree>
    <p:extLst>
      <p:ext uri="{BB962C8B-B14F-4D97-AF65-F5344CB8AC3E}">
        <p14:creationId xmlns:p14="http://schemas.microsoft.com/office/powerpoint/2010/main" val="3641657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78AE49ED-73EF-499C-8307-28EB0E7CF529}" type="slidenum">
              <a:rPr lang="ja-JP" altLang="en-US" smtClean="0"/>
              <a:pPr/>
              <a:t>57</a:t>
            </a:fld>
            <a:endParaRPr lang="ja-JP" altLang="en-US"/>
          </a:p>
        </p:txBody>
      </p:sp>
      <p:sp>
        <p:nvSpPr>
          <p:cNvPr id="5" name="タイトル 4"/>
          <p:cNvSpPr>
            <a:spLocks noGrp="1"/>
          </p:cNvSpPr>
          <p:nvPr>
            <p:ph type="title"/>
          </p:nvPr>
        </p:nvSpPr>
        <p:spPr/>
        <p:txBody>
          <a:bodyPr/>
          <a:lstStyle/>
          <a:p>
            <a:r>
              <a:rPr kumimoji="1" lang="en-US" altLang="ja-JP" sz="3200" b="0">
                <a:solidFill>
                  <a:schemeClr val="accent1"/>
                </a:solidFill>
              </a:rPr>
              <a:t>03</a:t>
            </a:r>
            <a:br>
              <a:rPr kumimoji="1" lang="en-US" altLang="ja-JP"/>
            </a:br>
            <a:r>
              <a:rPr lang="ja-JP" altLang="en-US"/>
              <a:t>管理会計</a:t>
            </a:r>
            <a:endParaRPr kumimoji="1" lang="ja-JP" altLang="en-US"/>
          </a:p>
        </p:txBody>
      </p:sp>
      <p:sp>
        <p:nvSpPr>
          <p:cNvPr id="2" name="フッター プレースホルダー 1"/>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30505882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179512" y="3507854"/>
            <a:ext cx="8784976" cy="1404156"/>
          </a:xfrm>
          <a:prstGeom prst="roundRect">
            <a:avLst>
              <a:gd name="adj" fmla="val 6241"/>
            </a:avLst>
          </a:prstGeom>
          <a:solidFill>
            <a:srgbClr val="9BC95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17" name="角丸四角形 16"/>
          <p:cNvSpPr/>
          <p:nvPr/>
        </p:nvSpPr>
        <p:spPr>
          <a:xfrm>
            <a:off x="4572000" y="1599642"/>
            <a:ext cx="4392488" cy="1440160"/>
          </a:xfrm>
          <a:prstGeom prst="roundRect">
            <a:avLst/>
          </a:prstGeom>
          <a:solidFill>
            <a:srgbClr val="00AEEB">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15" name="角丸四角形 14"/>
          <p:cNvSpPr/>
          <p:nvPr/>
        </p:nvSpPr>
        <p:spPr>
          <a:xfrm>
            <a:off x="179512" y="2535746"/>
            <a:ext cx="8784976" cy="936104"/>
          </a:xfrm>
          <a:prstGeom prst="roundRect">
            <a:avLst/>
          </a:prstGeom>
          <a:solidFill>
            <a:srgbClr val="00AEEB">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58</a:t>
            </a:fld>
            <a:endParaRPr lang="ja-JP" altLang="en-US"/>
          </a:p>
        </p:txBody>
      </p:sp>
      <p:sp>
        <p:nvSpPr>
          <p:cNvPr id="7" name="タイトル 6"/>
          <p:cNvSpPr>
            <a:spLocks noGrp="1"/>
          </p:cNvSpPr>
          <p:nvPr>
            <p:ph type="title"/>
          </p:nvPr>
        </p:nvSpPr>
        <p:spPr/>
        <p:txBody>
          <a:bodyPr/>
          <a:lstStyle/>
          <a:p>
            <a:r>
              <a:rPr lang="en-US" altLang="ja-JP" dirty="0"/>
              <a:t>No.46</a:t>
            </a:r>
            <a:br>
              <a:rPr lang="en-US" altLang="ja-JP" sz="1800" dirty="0"/>
            </a:br>
            <a:r>
              <a:rPr lang="ja-JP" altLang="en-US" sz="1800" dirty="0"/>
              <a:t>管理会計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管理会計領域の機能も標準装備している</a:t>
            </a: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a:solidFill>
                  <a:prstClr val="black">
                    <a:lumMod val="75000"/>
                    <a:lumOff val="25000"/>
                  </a:prstClr>
                </a:solidFill>
              </a:rPr>
              <a:t>○</a:t>
            </a:r>
            <a:endParaRPr kumimoji="0" lang="en-US" altLang="ja-JP" sz="1400" b="1" kern="0">
              <a:solidFill>
                <a:prstClr val="black">
                  <a:lumMod val="75000"/>
                  <a:lumOff val="25000"/>
                </a:prstClr>
              </a:solidFill>
            </a:endParaRPr>
          </a:p>
          <a:p>
            <a:pPr lvl="0">
              <a:spcBef>
                <a:spcPct val="0"/>
              </a:spcBef>
              <a:defRPr/>
            </a:pPr>
            <a:r>
              <a:rPr kumimoji="0" lang="en-US" altLang="ja-JP" sz="1400" kern="0" err="1">
                <a:solidFill>
                  <a:prstClr val="black">
                    <a:lumMod val="75000"/>
                    <a:lumOff val="25000"/>
                  </a:prstClr>
                </a:solidFill>
              </a:rPr>
              <a:t>SuperStream</a:t>
            </a:r>
            <a:r>
              <a:rPr kumimoji="0" lang="en-US" altLang="ja-JP" sz="1400" kern="0">
                <a:solidFill>
                  <a:prstClr val="black">
                    <a:lumMod val="75000"/>
                    <a:lumOff val="25000"/>
                  </a:prstClr>
                </a:solidFill>
              </a:rPr>
              <a:t>-NX </a:t>
            </a:r>
            <a:r>
              <a:rPr kumimoji="0" lang="ja-JP" altLang="en-US" sz="1400" kern="0">
                <a:solidFill>
                  <a:prstClr val="black">
                    <a:lumMod val="75000"/>
                    <a:lumOff val="25000"/>
                  </a:prstClr>
                </a:solidFill>
              </a:rPr>
              <a:t>統合会計の標準機能だけでなく、</a:t>
            </a:r>
            <a:endParaRPr kumimoji="0" lang="en-US" altLang="ja-JP" sz="1400" kern="0">
              <a:solidFill>
                <a:prstClr val="black">
                  <a:lumMod val="75000"/>
                  <a:lumOff val="25000"/>
                </a:prstClr>
              </a:solidFill>
            </a:endParaRPr>
          </a:p>
          <a:p>
            <a:pPr lvl="0">
              <a:spcBef>
                <a:spcPct val="0"/>
              </a:spcBef>
              <a:defRPr/>
            </a:pPr>
            <a:r>
              <a:rPr kumimoji="0" lang="ja-JP" altLang="en-US" sz="1400" kern="0">
                <a:solidFill>
                  <a:prstClr val="black">
                    <a:lumMod val="75000"/>
                    <a:lumOff val="25000"/>
                  </a:prstClr>
                </a:solidFill>
              </a:rPr>
              <a:t>別途管理会計用のモジュールもご提供しております</a:t>
            </a:r>
            <a:endParaRPr kumimoji="0" lang="en-US" altLang="ja-JP" sz="1400" kern="0">
              <a:solidFill>
                <a:prstClr val="black">
                  <a:lumMod val="75000"/>
                  <a:lumOff val="25000"/>
                </a:prstClr>
              </a:solidFill>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graphicFrame>
        <p:nvGraphicFramePr>
          <p:cNvPr id="13" name="表 12"/>
          <p:cNvGraphicFramePr>
            <a:graphicFrameLocks noGrp="1"/>
          </p:cNvGraphicFramePr>
          <p:nvPr>
            <p:extLst>
              <p:ext uri="{D42A27DB-BD31-4B8C-83A1-F6EECF244321}">
                <p14:modId xmlns:p14="http://schemas.microsoft.com/office/powerpoint/2010/main" val="2076141553"/>
              </p:ext>
            </p:extLst>
          </p:nvPr>
        </p:nvGraphicFramePr>
        <p:xfrm>
          <a:off x="5040000" y="1728008"/>
          <a:ext cx="1524000" cy="1656184"/>
        </p:xfrm>
        <a:graphic>
          <a:graphicData uri="http://schemas.openxmlformats.org/drawingml/2006/table">
            <a:tbl>
              <a:tblPr/>
              <a:tblGrid>
                <a:gridCol w="8382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tblGrid>
              <a:tr h="201973">
                <a:tc gridSpan="2">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fontAlgn="ctr"/>
                      <a:r>
                        <a:rPr lang="en-US" altLang="ja-JP" sz="1100" b="0" i="0" u="none" strike="noStrike">
                          <a:solidFill>
                            <a:srgbClr val="000000"/>
                          </a:solidFill>
                          <a:latin typeface="メイリオ"/>
                        </a:rPr>
                        <a:t>【</a:t>
                      </a:r>
                      <a:r>
                        <a:rPr lang="ja-JP" altLang="en-US" sz="1100" b="0" i="0" u="none" strike="noStrike">
                          <a:solidFill>
                            <a:srgbClr val="000000"/>
                          </a:solidFill>
                          <a:latin typeface="メイリオ"/>
                        </a:rPr>
                        <a:t>社外向け</a:t>
                      </a:r>
                      <a:r>
                        <a:rPr lang="en-US" altLang="ja-JP" sz="1100" b="0" i="0" u="none" strike="noStrike">
                          <a:solidFill>
                            <a:srgbClr val="000000"/>
                          </a:solidFill>
                          <a:latin typeface="メイリオ"/>
                        </a:rPr>
                        <a:t>PL】</a:t>
                      </a:r>
                      <a:endParaRPr lang="ja-JP" altLang="en-US" sz="1100" b="0" i="0" u="none" strike="noStrike">
                        <a:solidFill>
                          <a:srgbClr val="000000"/>
                        </a:solidFill>
                        <a:latin typeface="メイリオ"/>
                      </a:endParaRPr>
                    </a:p>
                  </a:txBody>
                  <a:tcPr marL="9525" marR="9525" marT="9525"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altLang="ja-JP" sz="1100" b="0" i="0" u="none" strike="noStrike">
                        <a:solidFill>
                          <a:srgbClr val="000000"/>
                        </a:solidFill>
                        <a:latin typeface="メイリオ"/>
                      </a:endParaRPr>
                    </a:p>
                  </a:txBody>
                  <a:tcPr marL="9525" marR="9525" marT="95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01973">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l" fontAlgn="ctr"/>
                      <a:r>
                        <a:rPr lang="ja-JP" altLang="en-US" sz="1100" b="0" i="0" u="none" strike="noStrike">
                          <a:solidFill>
                            <a:srgbClr val="000000"/>
                          </a:solidFill>
                          <a:latin typeface="メイリオ"/>
                        </a:rPr>
                        <a:t>売上</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3CDDD"/>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r" fontAlgn="ctr"/>
                      <a:r>
                        <a:rPr lang="en-US" altLang="ja-JP" sz="1100" b="0" i="0" u="none" strike="noStrike">
                          <a:solidFill>
                            <a:srgbClr val="000000"/>
                          </a:solidFill>
                          <a:latin typeface="メイリオ"/>
                        </a:rPr>
                        <a:t>100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EEF3"/>
                    </a:solidFill>
                  </a:tcPr>
                </a:tc>
                <a:extLst>
                  <a:ext uri="{0D108BD9-81ED-4DB2-BD59-A6C34878D82A}">
                    <a16:rowId xmlns:a16="http://schemas.microsoft.com/office/drawing/2014/main" val="10001"/>
                  </a:ext>
                </a:extLst>
              </a:tr>
              <a:tr h="210053">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l" fontAlgn="ctr"/>
                      <a:r>
                        <a:rPr lang="ja-JP" altLang="en-US" sz="1100" b="0" i="0" u="none" strike="noStrike">
                          <a:solidFill>
                            <a:srgbClr val="000000"/>
                          </a:solidFill>
                          <a:latin typeface="メイリオ"/>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3CDDD"/>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l" fontAlgn="ctr"/>
                      <a:r>
                        <a:rPr lang="ja-JP" altLang="en-US" sz="1100" b="0" i="0" u="none" strike="noStrike">
                          <a:solidFill>
                            <a:srgbClr val="000000"/>
                          </a:solidFill>
                          <a:latin typeface="メイリオ"/>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EEF3"/>
                    </a:solidFill>
                  </a:tcPr>
                </a:tc>
                <a:extLst>
                  <a:ext uri="{0D108BD9-81ED-4DB2-BD59-A6C34878D82A}">
                    <a16:rowId xmlns:a16="http://schemas.microsoft.com/office/drawing/2014/main" val="10002"/>
                  </a:ext>
                </a:extLst>
              </a:tr>
              <a:tr h="210053">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l" fontAlgn="ctr"/>
                      <a:r>
                        <a:rPr lang="ja-JP" altLang="en-US" sz="1100" b="1" i="0" u="none" strike="noStrike">
                          <a:solidFill>
                            <a:srgbClr val="000000"/>
                          </a:solidFill>
                          <a:latin typeface="メイリオ"/>
                        </a:rPr>
                        <a:t>売上計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3CDDD"/>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r" fontAlgn="ctr"/>
                      <a:r>
                        <a:rPr lang="en-US" altLang="ja-JP" sz="1100" b="1" i="0" u="none" strike="noStrike">
                          <a:solidFill>
                            <a:srgbClr val="000000"/>
                          </a:solidFill>
                          <a:latin typeface="メイリオ"/>
                        </a:rPr>
                        <a:t>100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EEF3"/>
                    </a:solidFill>
                  </a:tcPr>
                </a:tc>
                <a:extLst>
                  <a:ext uri="{0D108BD9-81ED-4DB2-BD59-A6C34878D82A}">
                    <a16:rowId xmlns:a16="http://schemas.microsoft.com/office/drawing/2014/main" val="10003"/>
                  </a:ext>
                </a:extLst>
              </a:tr>
              <a:tr h="201973">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l" fontAlgn="ctr"/>
                      <a:r>
                        <a:rPr lang="ja-JP" altLang="en-US" sz="1100" b="0" i="0" u="none" strike="noStrike">
                          <a:solidFill>
                            <a:srgbClr val="000000"/>
                          </a:solidFill>
                          <a:latin typeface="メイリオ"/>
                        </a:rPr>
                        <a:t>仕入</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9795"/>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r" fontAlgn="ctr"/>
                      <a:r>
                        <a:rPr lang="en-US" altLang="ja-JP" sz="1100" b="0" i="0" u="none" strike="noStrike">
                          <a:solidFill>
                            <a:srgbClr val="000000"/>
                          </a:solidFill>
                          <a:latin typeface="メイリオ"/>
                        </a:rPr>
                        <a:t>60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6B9B8"/>
                    </a:solidFill>
                  </a:tcPr>
                </a:tc>
                <a:extLst>
                  <a:ext uri="{0D108BD9-81ED-4DB2-BD59-A6C34878D82A}">
                    <a16:rowId xmlns:a16="http://schemas.microsoft.com/office/drawing/2014/main" val="10004"/>
                  </a:ext>
                </a:extLst>
              </a:tr>
              <a:tr h="210053">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l" fontAlgn="ctr"/>
                      <a:r>
                        <a:rPr lang="ja-JP" altLang="en-US" sz="1100" b="0" i="0" u="none" strike="noStrike">
                          <a:solidFill>
                            <a:srgbClr val="000000"/>
                          </a:solidFill>
                          <a:latin typeface="メイリオ"/>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9795"/>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l" fontAlgn="ctr"/>
                      <a:r>
                        <a:rPr lang="ja-JP" altLang="en-US" sz="1100" b="0" i="0" u="none" strike="noStrike">
                          <a:solidFill>
                            <a:srgbClr val="000000"/>
                          </a:solidFill>
                          <a:latin typeface="メイリオ"/>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6B9B8"/>
                    </a:solidFill>
                  </a:tcPr>
                </a:tc>
                <a:extLst>
                  <a:ext uri="{0D108BD9-81ED-4DB2-BD59-A6C34878D82A}">
                    <a16:rowId xmlns:a16="http://schemas.microsoft.com/office/drawing/2014/main" val="10005"/>
                  </a:ext>
                </a:extLst>
              </a:tr>
              <a:tr h="210053">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l" fontAlgn="ctr"/>
                      <a:r>
                        <a:rPr lang="ja-JP" altLang="en-US" sz="1100" b="1" i="0" u="none" strike="noStrike">
                          <a:solidFill>
                            <a:srgbClr val="000000"/>
                          </a:solidFill>
                          <a:latin typeface="メイリオ"/>
                        </a:rPr>
                        <a:t>売上原価</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9795"/>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r" fontAlgn="ctr"/>
                      <a:r>
                        <a:rPr lang="en-US" altLang="ja-JP" sz="1100" b="1" i="0" u="none" strike="noStrike">
                          <a:solidFill>
                            <a:srgbClr val="000000"/>
                          </a:solidFill>
                          <a:latin typeface="メイリオ"/>
                        </a:rPr>
                        <a:t>60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6B9B8"/>
                    </a:solidFill>
                  </a:tcPr>
                </a:tc>
                <a:extLst>
                  <a:ext uri="{0D108BD9-81ED-4DB2-BD59-A6C34878D82A}">
                    <a16:rowId xmlns:a16="http://schemas.microsoft.com/office/drawing/2014/main" val="10006"/>
                  </a:ext>
                </a:extLst>
              </a:tr>
              <a:tr h="210053">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l" fontAlgn="ctr"/>
                      <a:r>
                        <a:rPr lang="ja-JP" altLang="en-US" sz="1100" b="1" i="0" u="none" strike="noStrike">
                          <a:solidFill>
                            <a:srgbClr val="000000"/>
                          </a:solidFill>
                          <a:latin typeface="メイリオ"/>
                        </a:rPr>
                        <a:t>売上総利益</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r" fontAlgn="ctr"/>
                      <a:r>
                        <a:rPr lang="en-US" altLang="ja-JP" sz="1100" b="1" i="0" u="none" strike="noStrike" dirty="0">
                          <a:solidFill>
                            <a:srgbClr val="000000"/>
                          </a:solidFill>
                          <a:latin typeface="メイリオ"/>
                        </a:rPr>
                        <a:t>40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7"/>
                  </a:ext>
                </a:extLst>
              </a:tr>
            </a:tbl>
          </a:graphicData>
        </a:graphic>
      </p:graphicFrame>
      <p:graphicFrame>
        <p:nvGraphicFramePr>
          <p:cNvPr id="14" name="表 13"/>
          <p:cNvGraphicFramePr>
            <a:graphicFrameLocks noGrp="1"/>
          </p:cNvGraphicFramePr>
          <p:nvPr>
            <p:extLst>
              <p:ext uri="{D42A27DB-BD31-4B8C-83A1-F6EECF244321}">
                <p14:modId xmlns:p14="http://schemas.microsoft.com/office/powerpoint/2010/main" val="3224795480"/>
              </p:ext>
            </p:extLst>
          </p:nvPr>
        </p:nvGraphicFramePr>
        <p:xfrm>
          <a:off x="7020000" y="1728008"/>
          <a:ext cx="1524000" cy="1675874"/>
        </p:xfrm>
        <a:graphic>
          <a:graphicData uri="http://schemas.openxmlformats.org/drawingml/2006/table">
            <a:tbl>
              <a:tblPr/>
              <a:tblGrid>
                <a:gridCol w="8382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tblGrid>
              <a:tr h="201973">
                <a:tc gridSpan="2">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fontAlgn="ctr"/>
                      <a:r>
                        <a:rPr lang="en-US" altLang="ja-JP" sz="1100" b="0" i="0" u="none" strike="noStrike">
                          <a:solidFill>
                            <a:srgbClr val="000000"/>
                          </a:solidFill>
                          <a:latin typeface="メイリオ"/>
                        </a:rPr>
                        <a:t>【</a:t>
                      </a:r>
                      <a:r>
                        <a:rPr lang="ja-JP" altLang="en-US" sz="1100" b="0" i="0" u="none" strike="noStrike">
                          <a:solidFill>
                            <a:srgbClr val="000000"/>
                          </a:solidFill>
                          <a:latin typeface="メイリオ"/>
                        </a:rPr>
                        <a:t>社内向け</a:t>
                      </a:r>
                      <a:r>
                        <a:rPr lang="en-US" altLang="ja-JP" sz="1100" b="0" i="0" u="none" strike="noStrike">
                          <a:solidFill>
                            <a:srgbClr val="000000"/>
                          </a:solidFill>
                          <a:latin typeface="メイリオ"/>
                        </a:rPr>
                        <a:t>PL】</a:t>
                      </a:r>
                      <a:endParaRPr lang="ja-JP" altLang="en-US" sz="1100" b="0" i="0" u="none" strike="noStrike">
                        <a:solidFill>
                          <a:srgbClr val="000000"/>
                        </a:solidFill>
                        <a:latin typeface="メイリオ"/>
                      </a:endParaRPr>
                    </a:p>
                  </a:txBody>
                  <a:tcPr marL="9525" marR="9525" marT="9525"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fontAlgn="ctr"/>
                      <a:endParaRPr lang="en-US" altLang="ja-JP" sz="1100" b="0" i="0" u="none" strike="noStrike">
                        <a:solidFill>
                          <a:srgbClr val="000000"/>
                        </a:solidFill>
                        <a:latin typeface="メイリオ"/>
                      </a:endParaRPr>
                    </a:p>
                  </a:txBody>
                  <a:tcPr marL="9525" marR="9525" marT="95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01973">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l" fontAlgn="ctr"/>
                      <a:r>
                        <a:rPr lang="ja-JP" altLang="en-US" sz="1100" b="0" i="0" u="none" strike="noStrike">
                          <a:solidFill>
                            <a:srgbClr val="000000"/>
                          </a:solidFill>
                          <a:latin typeface="メイリオ"/>
                        </a:rPr>
                        <a:t>売上</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3CDDD"/>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r" fontAlgn="ctr"/>
                      <a:r>
                        <a:rPr lang="en-US" altLang="ja-JP" sz="1100" b="0" i="0" u="none" strike="noStrike">
                          <a:solidFill>
                            <a:srgbClr val="000000"/>
                          </a:solidFill>
                          <a:latin typeface="メイリオ"/>
                        </a:rPr>
                        <a:t>100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EEF3"/>
                    </a:solidFill>
                  </a:tcPr>
                </a:tc>
                <a:extLst>
                  <a:ext uri="{0D108BD9-81ED-4DB2-BD59-A6C34878D82A}">
                    <a16:rowId xmlns:a16="http://schemas.microsoft.com/office/drawing/2014/main" val="10001"/>
                  </a:ext>
                </a:extLst>
              </a:tr>
              <a:tr h="210053">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l" fontAlgn="ctr"/>
                      <a:r>
                        <a:rPr lang="en-US" sz="1100" b="0" i="0" u="none" strike="noStrike">
                          <a:solidFill>
                            <a:srgbClr val="000000"/>
                          </a:solidFill>
                          <a:latin typeface="メイリオ"/>
                        </a:rPr>
                        <a:t>Gr</a:t>
                      </a:r>
                      <a:r>
                        <a:rPr lang="ja-JP" altLang="en-US" sz="1100" b="0" i="0" u="none" strike="noStrike">
                          <a:solidFill>
                            <a:srgbClr val="000000"/>
                          </a:solidFill>
                          <a:latin typeface="メイリオ"/>
                        </a:rPr>
                        <a:t>内売上</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3CDDD"/>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r" fontAlgn="ctr"/>
                      <a:r>
                        <a:rPr lang="en-US" altLang="ja-JP" sz="1100" b="0" i="0" u="none" strike="noStrike">
                          <a:solidFill>
                            <a:srgbClr val="000000"/>
                          </a:solidFill>
                          <a:latin typeface="メイリオ"/>
                        </a:rPr>
                        <a:t>30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EEF3"/>
                    </a:solidFill>
                  </a:tcPr>
                </a:tc>
                <a:extLst>
                  <a:ext uri="{0D108BD9-81ED-4DB2-BD59-A6C34878D82A}">
                    <a16:rowId xmlns:a16="http://schemas.microsoft.com/office/drawing/2014/main" val="10002"/>
                  </a:ext>
                </a:extLst>
              </a:tr>
              <a:tr h="229743">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l" fontAlgn="ctr"/>
                      <a:r>
                        <a:rPr lang="ja-JP" altLang="en-US" sz="1100" b="1" i="0" u="none" strike="noStrike">
                          <a:solidFill>
                            <a:srgbClr val="000000"/>
                          </a:solidFill>
                          <a:latin typeface="メイリオ"/>
                        </a:rPr>
                        <a:t>売上計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3CDDD"/>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r" fontAlgn="ctr"/>
                      <a:r>
                        <a:rPr lang="en-US" altLang="ja-JP" sz="1100" b="1" i="0" u="none" strike="noStrike">
                          <a:solidFill>
                            <a:srgbClr val="000000"/>
                          </a:solidFill>
                          <a:latin typeface="メイリオ"/>
                        </a:rPr>
                        <a:t>130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EEF3"/>
                    </a:solidFill>
                  </a:tcPr>
                </a:tc>
                <a:extLst>
                  <a:ext uri="{0D108BD9-81ED-4DB2-BD59-A6C34878D82A}">
                    <a16:rowId xmlns:a16="http://schemas.microsoft.com/office/drawing/2014/main" val="10003"/>
                  </a:ext>
                </a:extLst>
              </a:tr>
              <a:tr h="201973">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l" fontAlgn="ctr"/>
                      <a:r>
                        <a:rPr lang="ja-JP" altLang="en-US" sz="1100" b="0" i="0" u="none" strike="noStrike">
                          <a:solidFill>
                            <a:srgbClr val="000000"/>
                          </a:solidFill>
                          <a:latin typeface="メイリオ"/>
                        </a:rPr>
                        <a:t>仕入</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9795"/>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r" fontAlgn="ctr"/>
                      <a:r>
                        <a:rPr lang="en-US" altLang="ja-JP" sz="1100" b="0" i="0" u="none" strike="noStrike">
                          <a:solidFill>
                            <a:srgbClr val="000000"/>
                          </a:solidFill>
                          <a:latin typeface="メイリオ"/>
                        </a:rPr>
                        <a:t>60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6B9B8"/>
                    </a:solidFill>
                  </a:tcPr>
                </a:tc>
                <a:extLst>
                  <a:ext uri="{0D108BD9-81ED-4DB2-BD59-A6C34878D82A}">
                    <a16:rowId xmlns:a16="http://schemas.microsoft.com/office/drawing/2014/main" val="10004"/>
                  </a:ext>
                </a:extLst>
              </a:tr>
              <a:tr h="210053">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l" fontAlgn="ctr"/>
                      <a:r>
                        <a:rPr lang="en-US" sz="1100" b="0" i="0" u="none" strike="noStrike">
                          <a:solidFill>
                            <a:srgbClr val="000000"/>
                          </a:solidFill>
                          <a:latin typeface="メイリオ"/>
                        </a:rPr>
                        <a:t>Gr</a:t>
                      </a:r>
                      <a:r>
                        <a:rPr lang="ja-JP" altLang="en-US" sz="1100" b="0" i="0" u="none" strike="noStrike">
                          <a:solidFill>
                            <a:srgbClr val="000000"/>
                          </a:solidFill>
                          <a:latin typeface="メイリオ"/>
                        </a:rPr>
                        <a:t>内仕入</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9795"/>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r" fontAlgn="ctr"/>
                      <a:r>
                        <a:rPr lang="en-US" altLang="ja-JP" sz="1100" b="0" i="0" u="none" strike="noStrike">
                          <a:solidFill>
                            <a:srgbClr val="000000"/>
                          </a:solidFill>
                          <a:latin typeface="メイリオ"/>
                        </a:rPr>
                        <a:t>20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6B9B8"/>
                    </a:solidFill>
                  </a:tcPr>
                </a:tc>
                <a:extLst>
                  <a:ext uri="{0D108BD9-81ED-4DB2-BD59-A6C34878D82A}">
                    <a16:rowId xmlns:a16="http://schemas.microsoft.com/office/drawing/2014/main" val="10005"/>
                  </a:ext>
                </a:extLst>
              </a:tr>
              <a:tr h="210053">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l" fontAlgn="ctr"/>
                      <a:r>
                        <a:rPr lang="ja-JP" altLang="en-US" sz="1100" b="1" i="0" u="none" strike="noStrike">
                          <a:solidFill>
                            <a:srgbClr val="000000"/>
                          </a:solidFill>
                          <a:latin typeface="メイリオ"/>
                        </a:rPr>
                        <a:t>売上原価</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9795"/>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r" fontAlgn="ctr"/>
                      <a:r>
                        <a:rPr lang="en-US" altLang="ja-JP" sz="1100" b="1" i="0" u="none" strike="noStrike">
                          <a:solidFill>
                            <a:srgbClr val="000000"/>
                          </a:solidFill>
                          <a:latin typeface="メイリオ"/>
                        </a:rPr>
                        <a:t>80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6B9B8"/>
                    </a:solidFill>
                  </a:tcPr>
                </a:tc>
                <a:extLst>
                  <a:ext uri="{0D108BD9-81ED-4DB2-BD59-A6C34878D82A}">
                    <a16:rowId xmlns:a16="http://schemas.microsoft.com/office/drawing/2014/main" val="10006"/>
                  </a:ext>
                </a:extLst>
              </a:tr>
              <a:tr h="210053">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l" fontAlgn="ctr"/>
                      <a:r>
                        <a:rPr lang="ja-JP" altLang="en-US" sz="1100" b="1" i="0" u="none" strike="noStrike">
                          <a:solidFill>
                            <a:srgbClr val="000000"/>
                          </a:solidFill>
                          <a:latin typeface="メイリオ"/>
                        </a:rPr>
                        <a:t>売上総利益</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r" fontAlgn="ctr"/>
                      <a:r>
                        <a:rPr lang="en-US" altLang="ja-JP" sz="1100" b="1" i="0" u="none" strike="noStrike" dirty="0">
                          <a:solidFill>
                            <a:srgbClr val="000000"/>
                          </a:solidFill>
                          <a:latin typeface="メイリオ"/>
                        </a:rPr>
                        <a:t>50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0007"/>
                  </a:ext>
                </a:extLst>
              </a:tr>
            </a:tbl>
          </a:graphicData>
        </a:graphic>
      </p:graphicFrame>
      <p:sp>
        <p:nvSpPr>
          <p:cNvPr id="16" name="正方形/長方形 15"/>
          <p:cNvSpPr/>
          <p:nvPr/>
        </p:nvSpPr>
        <p:spPr>
          <a:xfrm>
            <a:off x="720000" y="2643742"/>
            <a:ext cx="3420000" cy="707886"/>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ja-JP" sz="10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rPr>
              <a:t>【</a:t>
            </a:r>
            <a:r>
              <a:rPr kumimoji="0" lang="ja-JP" altLang="en-US" sz="10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rPr>
              <a:t>管理会計科目</a:t>
            </a:r>
            <a:r>
              <a:rPr kumimoji="0" lang="en-US" altLang="ja-JP" sz="10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ja-JP" altLang="en-US" sz="1000" kern="0">
                <a:solidFill>
                  <a:sysClr val="windowText" lastClr="000000">
                    <a:lumMod val="75000"/>
                    <a:lumOff val="25000"/>
                  </a:sysClr>
                </a:solidFill>
                <a:latin typeface="メイリオ" pitchFamily="50" charset="-128"/>
                <a:ea typeface="メイリオ" pitchFamily="50" charset="-128"/>
              </a:rPr>
              <a:t> </a:t>
            </a:r>
            <a:r>
              <a:rPr kumimoji="0" lang="ja-JP" altLang="en-US"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rPr>
              <a:t>社内取引等を仕訳計上後、帳票出力時に当該科目を</a:t>
            </a:r>
            <a:endParaRPr kumimoji="0" lang="en-US" altLang="ja-JP"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rPr>
              <a:t> 表示するかしないかを選択することで、帳票出力時に</a:t>
            </a:r>
            <a:endParaRPr kumimoji="0" lang="en-US" altLang="ja-JP"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rPr>
              <a:t> 集計対象とするかしないかを切り替えることが可能</a:t>
            </a:r>
            <a:endParaRPr kumimoji="0" lang="en-US" altLang="ja-JP"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endParaRPr>
          </a:p>
        </p:txBody>
      </p:sp>
      <p:sp>
        <p:nvSpPr>
          <p:cNvPr id="18" name="正方形/長方形 17"/>
          <p:cNvSpPr/>
          <p:nvPr/>
        </p:nvSpPr>
        <p:spPr>
          <a:xfrm>
            <a:off x="287524" y="2499742"/>
            <a:ext cx="369332" cy="1015663"/>
          </a:xfrm>
          <a:prstGeom prst="rect">
            <a:avLst/>
          </a:prstGeom>
        </p:spPr>
        <p:txBody>
          <a:bodyPr vert="eaVert"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メイリオ"/>
                <a:ea typeface="メイリオ"/>
                <a:cs typeface="+mn-cs"/>
              </a:rPr>
              <a:t>【</a:t>
            </a: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統合会計</a:t>
            </a:r>
            <a:r>
              <a:rPr kumimoji="1" lang="en-US" altLang="ja-JP" sz="1200" b="0" i="0" u="none" strike="noStrike" kern="1200" cap="none" spc="0" normalizeH="0" baseline="0" noProof="0">
                <a:ln>
                  <a:noFill/>
                </a:ln>
                <a:solidFill>
                  <a:prstClr val="black"/>
                </a:solidFill>
                <a:effectLst/>
                <a:uLnTx/>
                <a:uFillTx/>
                <a:latin typeface="メイリオ"/>
                <a:ea typeface="メイリオ"/>
                <a:cs typeface="+mn-cs"/>
              </a:rPr>
              <a:t>】</a:t>
            </a:r>
          </a:p>
        </p:txBody>
      </p:sp>
      <p:sp>
        <p:nvSpPr>
          <p:cNvPr id="19" name="正方形/長方形 18"/>
          <p:cNvSpPr/>
          <p:nvPr/>
        </p:nvSpPr>
        <p:spPr>
          <a:xfrm>
            <a:off x="720000" y="3564004"/>
            <a:ext cx="3420380" cy="1323439"/>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ja-JP" sz="10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rPr>
              <a:t>【</a:t>
            </a:r>
            <a:r>
              <a:rPr kumimoji="0" lang="ja-JP" altLang="en-US" sz="10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rPr>
              <a:t>各種グラフ分析</a:t>
            </a:r>
            <a:r>
              <a:rPr kumimoji="0" lang="en-US" altLang="ja-JP" sz="10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rPr>
              <a:t> マップ上に残高や達成率等を配置し分析する</a:t>
            </a:r>
            <a:endParaRPr kumimoji="0" lang="en-US" altLang="ja-JP"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rPr>
              <a:t>「</a:t>
            </a:r>
            <a:r>
              <a:rPr kumimoji="0" lang="en-US" altLang="ja-JP"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rPr>
              <a:t>GEO</a:t>
            </a:r>
            <a:r>
              <a:rPr kumimoji="0" lang="ja-JP" altLang="en-US"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rPr>
              <a:t>分析」、</a:t>
            </a:r>
            <a:endParaRPr kumimoji="0" lang="en-US" altLang="ja-JP"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rPr>
              <a:t> 縦に部門・横に科目や事業</a:t>
            </a:r>
            <a:r>
              <a:rPr kumimoji="0" lang="en-US" altLang="ja-JP"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rPr>
              <a:t>CD</a:t>
            </a:r>
            <a:r>
              <a:rPr kumimoji="0" lang="ja-JP" altLang="en-US"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rPr>
              <a:t>を配置し色で分析を行</a:t>
            </a:r>
            <a:r>
              <a:rPr kumimoji="0" lang="ja-JP" altLang="en-US" sz="1000" kern="0">
                <a:solidFill>
                  <a:sysClr val="windowText" lastClr="000000">
                    <a:lumMod val="75000"/>
                    <a:lumOff val="25000"/>
                  </a:sysClr>
                </a:solidFill>
                <a:latin typeface="メイリオ" pitchFamily="50" charset="-128"/>
                <a:ea typeface="メイリオ" pitchFamily="50" charset="-128"/>
              </a:rPr>
              <a:t>う</a:t>
            </a:r>
            <a:endParaRPr kumimoji="0" lang="en-US" altLang="ja-JP" sz="1000" kern="0">
              <a:solidFill>
                <a:sysClr val="windowText" lastClr="000000">
                  <a:lumMod val="75000"/>
                  <a:lumOff val="25000"/>
                </a:sysClr>
              </a:solidFill>
              <a:latin typeface="メイリオ" pitchFamily="50" charset="-128"/>
              <a:ea typeface="メイリオ"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rPr>
              <a:t>「ヒートマップ分析」、</a:t>
            </a:r>
            <a:endParaRPr kumimoji="0" lang="en-US" altLang="ja-JP"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rPr>
              <a:t> 信号機やイラストで各社や各部門の事業状況を</a:t>
            </a:r>
            <a:endParaRPr kumimoji="0" lang="en-US" altLang="ja-JP"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rPr>
              <a:t> 一目で判断出来る「シグナルチャート」など、</a:t>
            </a:r>
            <a:endParaRPr kumimoji="0" lang="en-US" altLang="ja-JP"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ja-JP" altLang="en-US" sz="1000" kern="0">
                <a:solidFill>
                  <a:sysClr val="windowText" lastClr="000000">
                    <a:lumMod val="75000"/>
                    <a:lumOff val="25000"/>
                  </a:sysClr>
                </a:solidFill>
                <a:latin typeface="メイリオ" pitchFamily="50" charset="-128"/>
                <a:ea typeface="メイリオ" pitchFamily="50" charset="-128"/>
              </a:rPr>
              <a:t> 各種分析方法をご用意</a:t>
            </a:r>
            <a:endParaRPr kumimoji="0" lang="en-US" altLang="ja-JP"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endParaRPr>
          </a:p>
        </p:txBody>
      </p:sp>
      <p:pic>
        <p:nvPicPr>
          <p:cNvPr id="21" name="図 20" descr="WS000966.JPG"/>
          <p:cNvPicPr>
            <a:picLocks noChangeAspect="1"/>
          </p:cNvPicPr>
          <p:nvPr/>
        </p:nvPicPr>
        <p:blipFill>
          <a:blip r:embed="rId3" cstate="print"/>
          <a:stretch>
            <a:fillRect/>
          </a:stretch>
        </p:blipFill>
        <p:spPr>
          <a:xfrm>
            <a:off x="5688000" y="3708004"/>
            <a:ext cx="1463194" cy="1080000"/>
          </a:xfrm>
          <a:prstGeom prst="rect">
            <a:avLst/>
          </a:prstGeom>
        </p:spPr>
      </p:pic>
      <p:pic>
        <p:nvPicPr>
          <p:cNvPr id="22" name="図 21" descr="WS000967.JPG"/>
          <p:cNvPicPr>
            <a:picLocks noChangeAspect="1"/>
          </p:cNvPicPr>
          <p:nvPr/>
        </p:nvPicPr>
        <p:blipFill>
          <a:blip r:embed="rId4" cstate="print"/>
          <a:stretch>
            <a:fillRect/>
          </a:stretch>
        </p:blipFill>
        <p:spPr>
          <a:xfrm>
            <a:off x="3924000" y="3708004"/>
            <a:ext cx="1697150" cy="1080000"/>
          </a:xfrm>
          <a:prstGeom prst="rect">
            <a:avLst/>
          </a:prstGeom>
        </p:spPr>
      </p:pic>
      <p:pic>
        <p:nvPicPr>
          <p:cNvPr id="23" name="Picture 3"/>
          <p:cNvPicPr>
            <a:picLocks noChangeAspect="1" noChangeArrowheads="1"/>
          </p:cNvPicPr>
          <p:nvPr/>
        </p:nvPicPr>
        <p:blipFill>
          <a:blip r:embed="rId5" cstate="print"/>
          <a:srcRect/>
          <a:stretch>
            <a:fillRect/>
          </a:stretch>
        </p:blipFill>
        <p:spPr bwMode="auto">
          <a:xfrm>
            <a:off x="7200000" y="3944773"/>
            <a:ext cx="1260000" cy="846335"/>
          </a:xfrm>
          <a:prstGeom prst="rect">
            <a:avLst/>
          </a:prstGeom>
          <a:noFill/>
          <a:ln w="9525">
            <a:noFill/>
            <a:miter lim="800000"/>
            <a:headEnd/>
            <a:tailEnd/>
          </a:ln>
        </p:spPr>
      </p:pic>
      <p:pic>
        <p:nvPicPr>
          <p:cNvPr id="24" name="図 23" descr="WS000969.JPG"/>
          <p:cNvPicPr>
            <a:picLocks noChangeAspect="1"/>
          </p:cNvPicPr>
          <p:nvPr/>
        </p:nvPicPr>
        <p:blipFill>
          <a:blip r:embed="rId6" cstate="print"/>
          <a:stretch>
            <a:fillRect/>
          </a:stretch>
        </p:blipFill>
        <p:spPr>
          <a:xfrm>
            <a:off x="7560472" y="3548729"/>
            <a:ext cx="1260000" cy="761635"/>
          </a:xfrm>
          <a:prstGeom prst="rect">
            <a:avLst/>
          </a:prstGeom>
          <a:ln>
            <a:solidFill>
              <a:sysClr val="windowText" lastClr="000000"/>
            </a:solidFill>
          </a:ln>
        </p:spPr>
      </p:pic>
      <p:sp>
        <p:nvSpPr>
          <p:cNvPr id="26" name="正方形/長方形 25"/>
          <p:cNvSpPr/>
          <p:nvPr/>
        </p:nvSpPr>
        <p:spPr>
          <a:xfrm>
            <a:off x="287524" y="3384000"/>
            <a:ext cx="369332" cy="1631216"/>
          </a:xfrm>
          <a:prstGeom prst="rect">
            <a:avLst/>
          </a:prstGeom>
        </p:spPr>
        <p:txBody>
          <a:bodyPr vert="eaVert"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メイリオ"/>
                <a:ea typeface="メイリオ"/>
              </a:rPr>
              <a:t>【</a:t>
            </a:r>
            <a:r>
              <a:rPr lang="ja-JP" altLang="en-US" sz="1200" noProof="0">
                <a:solidFill>
                  <a:prstClr val="black"/>
                </a:solidFill>
                <a:latin typeface="メイリオ"/>
                <a:ea typeface="メイリオ"/>
              </a:rPr>
              <a:t>グループ経営管理</a:t>
            </a:r>
            <a:r>
              <a:rPr lang="en-US" altLang="ja-JP" sz="1200">
                <a:solidFill>
                  <a:prstClr val="black"/>
                </a:solidFill>
                <a:latin typeface="メイリオ"/>
                <a:ea typeface="メイリオ"/>
              </a:rPr>
              <a:t>】</a:t>
            </a:r>
            <a:endParaRPr kumimoji="1" lang="en-US" altLang="ja-JP" sz="1200" b="0" i="0" u="none" strike="noStrike" kern="1200" cap="none" spc="0" normalizeH="0" baseline="0" noProof="0">
              <a:ln>
                <a:noFill/>
              </a:ln>
              <a:solidFill>
                <a:prstClr val="black"/>
              </a:solidFill>
              <a:effectLst/>
              <a:uLnTx/>
              <a:uFillTx/>
              <a:latin typeface="メイリオ"/>
              <a:ea typeface="メイリオ"/>
            </a:endParaRPr>
          </a:p>
        </p:txBody>
      </p:sp>
      <p:sp>
        <p:nvSpPr>
          <p:cNvPr id="28" name="Rectangle 8"/>
          <p:cNvSpPr>
            <a:spLocks noChangeArrowheads="1"/>
          </p:cNvSpPr>
          <p:nvPr/>
        </p:nvSpPr>
        <p:spPr bwMode="auto">
          <a:xfrm>
            <a:off x="6300000" y="216000"/>
            <a:ext cx="540000" cy="3600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ja-JP" altLang="en-US" sz="1100" b="1">
                <a:solidFill>
                  <a:schemeClr val="bg2"/>
                </a:solidFill>
              </a:rPr>
              <a:t>統合会計</a:t>
            </a:r>
          </a:p>
        </p:txBody>
      </p:sp>
      <p:sp>
        <p:nvSpPr>
          <p:cNvPr id="31" name="Rectangle 23"/>
          <p:cNvSpPr>
            <a:spLocks noChangeArrowheads="1"/>
          </p:cNvSpPr>
          <p:nvPr/>
        </p:nvSpPr>
        <p:spPr bwMode="auto">
          <a:xfrm>
            <a:off x="6912000" y="216000"/>
            <a:ext cx="540000" cy="360000"/>
          </a:xfrm>
          <a:prstGeom prst="rect">
            <a:avLst/>
          </a:prstGeom>
          <a:solidFill>
            <a:srgbClr val="D580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altLang="ja-JP" sz="1200" b="1">
                <a:solidFill>
                  <a:schemeClr val="bg2"/>
                </a:solidFill>
              </a:rPr>
              <a:t>GM</a:t>
            </a:r>
            <a:endParaRPr lang="ja-JP" altLang="en-US" sz="1200" b="1">
              <a:solidFill>
                <a:schemeClr val="bg2"/>
              </a:solidFill>
            </a:endParaRPr>
          </a:p>
        </p:txBody>
      </p:sp>
    </p:spTree>
    <p:extLst>
      <p:ext uri="{BB962C8B-B14F-4D97-AF65-F5344CB8AC3E}">
        <p14:creationId xmlns:p14="http://schemas.microsoft.com/office/powerpoint/2010/main" val="12658872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59</a:t>
            </a:fld>
            <a:endParaRPr lang="ja-JP" altLang="en-US"/>
          </a:p>
        </p:txBody>
      </p:sp>
      <p:sp>
        <p:nvSpPr>
          <p:cNvPr id="7" name="タイトル 6"/>
          <p:cNvSpPr>
            <a:spLocks noGrp="1"/>
          </p:cNvSpPr>
          <p:nvPr>
            <p:ph type="title"/>
          </p:nvPr>
        </p:nvSpPr>
        <p:spPr/>
        <p:txBody>
          <a:bodyPr/>
          <a:lstStyle/>
          <a:p>
            <a:r>
              <a:rPr lang="en-US" altLang="ja-JP" dirty="0"/>
              <a:t>No.47</a:t>
            </a:r>
            <a:br>
              <a:rPr lang="en-US" altLang="ja-JP" sz="1800" dirty="0"/>
            </a:br>
            <a:r>
              <a:rPr lang="ja-JP" altLang="en-US" sz="1800" dirty="0"/>
              <a:t>管理会計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本部</a:t>
            </a:r>
            <a:r>
              <a:rPr kumimoji="0" lang="en-US" altLang="ja-JP" sz="1400" kern="0">
                <a:solidFill>
                  <a:sysClr val="windowText" lastClr="000000">
                    <a:lumMod val="75000"/>
                    <a:lumOff val="25000"/>
                  </a:sysClr>
                </a:solidFill>
                <a:latin typeface="メイリオ" pitchFamily="50" charset="-128"/>
                <a:ea typeface="メイリオ" pitchFamily="50" charset="-128"/>
              </a:rPr>
              <a:t>/</a:t>
            </a:r>
            <a:r>
              <a:rPr kumimoji="0" lang="ja-JP" altLang="en-US" sz="1400" kern="0">
                <a:solidFill>
                  <a:sysClr val="windowText" lastClr="000000">
                    <a:lumMod val="75000"/>
                    <a:lumOff val="25000"/>
                  </a:sysClr>
                </a:solidFill>
                <a:latin typeface="メイリオ" pitchFamily="50" charset="-128"/>
                <a:ea typeface="メイリオ" pitchFamily="50" charset="-128"/>
              </a:rPr>
              <a:t>部門について組織階層管理ができる</a:t>
            </a: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最大で</a:t>
            </a:r>
            <a:r>
              <a:rPr kumimoji="0" lang="en-US" altLang="ja-JP" sz="1400" kern="0">
                <a:solidFill>
                  <a:sysClr val="windowText" lastClr="000000">
                    <a:lumMod val="75000"/>
                    <a:lumOff val="25000"/>
                  </a:sysClr>
                </a:solidFill>
                <a:latin typeface="メイリオ" pitchFamily="50" charset="-128"/>
                <a:ea typeface="メイリオ" pitchFamily="50" charset="-128"/>
              </a:rPr>
              <a:t>100</a:t>
            </a:r>
            <a:r>
              <a:rPr kumimoji="0" lang="ja-JP" altLang="en-US" sz="1400" kern="0">
                <a:solidFill>
                  <a:sysClr val="windowText" lastClr="000000">
                    <a:lumMod val="75000"/>
                    <a:lumOff val="25000"/>
                  </a:sysClr>
                </a:solidFill>
                <a:latin typeface="メイリオ" pitchFamily="50" charset="-128"/>
                <a:ea typeface="メイリオ" pitchFamily="50" charset="-128"/>
              </a:rPr>
              <a:t>階層を保持することができます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graphicFrame>
        <p:nvGraphicFramePr>
          <p:cNvPr id="21" name="図表 20"/>
          <p:cNvGraphicFramePr/>
          <p:nvPr>
            <p:extLst>
              <p:ext uri="{D42A27DB-BD31-4B8C-83A1-F6EECF244321}">
                <p14:modId xmlns:p14="http://schemas.microsoft.com/office/powerpoint/2010/main" val="3597841783"/>
              </p:ext>
            </p:extLst>
          </p:nvPr>
        </p:nvGraphicFramePr>
        <p:xfrm>
          <a:off x="863588" y="2391730"/>
          <a:ext cx="8208912" cy="230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AutoShape 10"/>
          <p:cNvSpPr>
            <a:spLocks noChangeArrowheads="1"/>
          </p:cNvSpPr>
          <p:nvPr/>
        </p:nvSpPr>
        <p:spPr bwMode="auto">
          <a:xfrm>
            <a:off x="179512" y="2880000"/>
            <a:ext cx="428628" cy="1571636"/>
          </a:xfrm>
          <a:prstGeom prst="flowChartAlternateProcess">
            <a:avLst/>
          </a:prstGeom>
          <a:ln>
            <a:headEnd/>
            <a:tailEnd/>
          </a:ln>
        </p:spPr>
        <p:style>
          <a:lnRef idx="2">
            <a:schemeClr val="dk1"/>
          </a:lnRef>
          <a:fillRef idx="1">
            <a:schemeClr val="lt1"/>
          </a:fillRef>
          <a:effectRef idx="0">
            <a:schemeClr val="dk1"/>
          </a:effectRef>
          <a:fontRef idx="minor">
            <a:schemeClr val="dk1"/>
          </a:fontRef>
        </p:style>
        <p:txBody>
          <a:bodyPr vert="eaVert"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mn-cs"/>
              </a:rPr>
              <a:t>会計組織</a:t>
            </a:r>
          </a:p>
        </p:txBody>
      </p:sp>
      <p:cxnSp>
        <p:nvCxnSpPr>
          <p:cNvPr id="23" name="直線コネクタ 22"/>
          <p:cNvCxnSpPr/>
          <p:nvPr/>
        </p:nvCxnSpPr>
        <p:spPr>
          <a:xfrm flipV="1">
            <a:off x="827584" y="4803998"/>
            <a:ext cx="7744944" cy="36004"/>
          </a:xfrm>
          <a:prstGeom prst="line">
            <a:avLst/>
          </a:prstGeom>
          <a:noFill/>
          <a:ln w="38100" cap="flat" cmpd="sng" algn="ctr">
            <a:solidFill>
              <a:sysClr val="windowText" lastClr="000000">
                <a:lumMod val="50000"/>
                <a:lumOff val="50000"/>
              </a:sysClr>
            </a:solidFill>
            <a:prstDash val="sysDash"/>
            <a:headEnd type="oval"/>
            <a:tailEnd type="oval"/>
          </a:ln>
          <a:effectLst>
            <a:outerShdw blurRad="40000" dist="23000" dir="5400000" rotWithShape="0">
              <a:srgbClr val="000000">
                <a:alpha val="35000"/>
              </a:srgbClr>
            </a:outerShdw>
          </a:effectLst>
        </p:spPr>
      </p:cxnSp>
      <p:cxnSp>
        <p:nvCxnSpPr>
          <p:cNvPr id="24" name="直線コネクタ 23"/>
          <p:cNvCxnSpPr/>
          <p:nvPr/>
        </p:nvCxnSpPr>
        <p:spPr>
          <a:xfrm flipV="1">
            <a:off x="827584" y="3903898"/>
            <a:ext cx="7744944" cy="36004"/>
          </a:xfrm>
          <a:prstGeom prst="line">
            <a:avLst/>
          </a:prstGeom>
          <a:noFill/>
          <a:ln w="38100" cap="flat" cmpd="sng" algn="ctr">
            <a:solidFill>
              <a:sysClr val="windowText" lastClr="000000">
                <a:lumMod val="50000"/>
                <a:lumOff val="50000"/>
              </a:sysClr>
            </a:solidFill>
            <a:prstDash val="sysDash"/>
            <a:headEnd type="oval"/>
            <a:tailEnd type="oval"/>
          </a:ln>
          <a:effectLst>
            <a:outerShdw blurRad="40000" dist="23000" dir="5400000" rotWithShape="0">
              <a:srgbClr val="000000">
                <a:alpha val="35000"/>
              </a:srgbClr>
            </a:outerShdw>
          </a:effectLst>
        </p:spPr>
      </p:cxnSp>
      <p:cxnSp>
        <p:nvCxnSpPr>
          <p:cNvPr id="25" name="直線コネクタ 24"/>
          <p:cNvCxnSpPr/>
          <p:nvPr/>
        </p:nvCxnSpPr>
        <p:spPr>
          <a:xfrm flipV="1">
            <a:off x="827584" y="3075806"/>
            <a:ext cx="7744944" cy="36004"/>
          </a:xfrm>
          <a:prstGeom prst="line">
            <a:avLst/>
          </a:prstGeom>
          <a:noFill/>
          <a:ln w="38100" cap="flat" cmpd="sng" algn="ctr">
            <a:solidFill>
              <a:sysClr val="windowText" lastClr="000000">
                <a:lumMod val="50000"/>
                <a:lumOff val="50000"/>
              </a:sysClr>
            </a:solidFill>
            <a:prstDash val="sysDash"/>
            <a:headEnd type="oval"/>
            <a:tailEnd type="oval"/>
          </a:ln>
          <a:effectLst>
            <a:outerShdw blurRad="40000" dist="23000" dir="5400000" rotWithShape="0">
              <a:srgbClr val="000000">
                <a:alpha val="35000"/>
              </a:srgbClr>
            </a:outerShdw>
          </a:effectLst>
        </p:spPr>
      </p:cxnSp>
      <p:cxnSp>
        <p:nvCxnSpPr>
          <p:cNvPr id="26" name="直線コネクタ 25"/>
          <p:cNvCxnSpPr/>
          <p:nvPr/>
        </p:nvCxnSpPr>
        <p:spPr>
          <a:xfrm flipV="1">
            <a:off x="827584" y="2283718"/>
            <a:ext cx="7744944" cy="36004"/>
          </a:xfrm>
          <a:prstGeom prst="line">
            <a:avLst/>
          </a:prstGeom>
          <a:noFill/>
          <a:ln w="38100" cap="flat" cmpd="sng" algn="ctr">
            <a:solidFill>
              <a:sysClr val="windowText" lastClr="000000">
                <a:lumMod val="50000"/>
                <a:lumOff val="50000"/>
              </a:sysClr>
            </a:solidFill>
            <a:prstDash val="sysDash"/>
            <a:headEnd type="oval"/>
            <a:tailEnd type="oval"/>
          </a:ln>
          <a:effectLst>
            <a:outerShdw blurRad="40000" dist="23000" dir="5400000" rotWithShape="0">
              <a:srgbClr val="000000">
                <a:alpha val="35000"/>
              </a:srgbClr>
            </a:outerShdw>
          </a:effectLst>
        </p:spPr>
      </p:cxnSp>
      <p:sp>
        <p:nvSpPr>
          <p:cNvPr id="27" name="テキスト ボックス 26"/>
          <p:cNvSpPr txBox="1"/>
          <p:nvPr/>
        </p:nvSpPr>
        <p:spPr>
          <a:xfrm>
            <a:off x="755576" y="2571750"/>
            <a:ext cx="9721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a:ln>
                  <a:noFill/>
                </a:ln>
                <a:solidFill>
                  <a:sysClr val="windowText" lastClr="000000"/>
                </a:solidFill>
                <a:effectLst/>
                <a:uLnTx/>
                <a:uFillTx/>
                <a:latin typeface="メイリオ"/>
                <a:ea typeface="メイリオ"/>
                <a:cs typeface="+mn-cs"/>
              </a:rPr>
              <a:t>階層：</a:t>
            </a:r>
            <a:r>
              <a:rPr kumimoji="1" lang="en-US" altLang="ja-JP" sz="1400" b="0" i="0" u="none" strike="noStrike" kern="0" cap="none" spc="0" normalizeH="0" baseline="0" noProof="0">
                <a:ln>
                  <a:noFill/>
                </a:ln>
                <a:solidFill>
                  <a:sysClr val="windowText" lastClr="000000"/>
                </a:solidFill>
                <a:effectLst/>
                <a:uLnTx/>
                <a:uFillTx/>
                <a:latin typeface="メイリオ"/>
                <a:ea typeface="メイリオ"/>
                <a:cs typeface="+mn-cs"/>
              </a:rPr>
              <a:t>0</a:t>
            </a:r>
            <a:endParaRPr kumimoji="1" lang="ja-JP" altLang="en-US" sz="14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8" name="テキスト ボックス 27"/>
          <p:cNvSpPr txBox="1"/>
          <p:nvPr/>
        </p:nvSpPr>
        <p:spPr>
          <a:xfrm>
            <a:off x="755576" y="3399842"/>
            <a:ext cx="9721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a:ln>
                  <a:noFill/>
                </a:ln>
                <a:solidFill>
                  <a:sysClr val="windowText" lastClr="000000"/>
                </a:solidFill>
                <a:effectLst/>
                <a:uLnTx/>
                <a:uFillTx/>
                <a:latin typeface="メイリオ"/>
                <a:ea typeface="メイリオ"/>
                <a:cs typeface="+mn-cs"/>
              </a:rPr>
              <a:t>階層：</a:t>
            </a:r>
            <a:r>
              <a:rPr kumimoji="1" lang="en-US" altLang="ja-JP" sz="1400" b="0" i="0" u="none" strike="noStrike" kern="0" cap="none" spc="0" normalizeH="0" baseline="0" noProof="0">
                <a:ln>
                  <a:noFill/>
                </a:ln>
                <a:solidFill>
                  <a:sysClr val="windowText" lastClr="000000"/>
                </a:solidFill>
                <a:effectLst/>
                <a:uLnTx/>
                <a:uFillTx/>
                <a:latin typeface="メイリオ"/>
                <a:ea typeface="メイリオ"/>
                <a:cs typeface="+mn-cs"/>
              </a:rPr>
              <a:t>10</a:t>
            </a:r>
            <a:endParaRPr kumimoji="1" lang="ja-JP" altLang="en-US" sz="14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9" name="テキスト ボックス 28"/>
          <p:cNvSpPr txBox="1"/>
          <p:nvPr/>
        </p:nvSpPr>
        <p:spPr>
          <a:xfrm>
            <a:off x="755576" y="4227934"/>
            <a:ext cx="9721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a:ln>
                  <a:noFill/>
                </a:ln>
                <a:solidFill>
                  <a:sysClr val="windowText" lastClr="000000"/>
                </a:solidFill>
                <a:effectLst/>
                <a:uLnTx/>
                <a:uFillTx/>
                <a:latin typeface="メイリオ"/>
                <a:ea typeface="メイリオ"/>
                <a:cs typeface="+mn-cs"/>
              </a:rPr>
              <a:t>階層：</a:t>
            </a:r>
            <a:r>
              <a:rPr kumimoji="1" lang="en-US" altLang="ja-JP" sz="1400" b="0" i="0" u="none" strike="noStrike" kern="0" cap="none" spc="0" normalizeH="0" baseline="0" noProof="0">
                <a:ln>
                  <a:noFill/>
                </a:ln>
                <a:solidFill>
                  <a:sysClr val="windowText" lastClr="000000"/>
                </a:solidFill>
                <a:effectLst/>
                <a:uLnTx/>
                <a:uFillTx/>
                <a:latin typeface="メイリオ"/>
                <a:ea typeface="メイリオ"/>
                <a:cs typeface="+mn-cs"/>
              </a:rPr>
              <a:t>20</a:t>
            </a:r>
            <a:endParaRPr kumimoji="1" lang="ja-JP" altLang="en-US" sz="14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30" name="円形吹き出し 29"/>
          <p:cNvSpPr/>
          <p:nvPr/>
        </p:nvSpPr>
        <p:spPr>
          <a:xfrm>
            <a:off x="5364088" y="1239602"/>
            <a:ext cx="3060340" cy="864096"/>
          </a:xfrm>
          <a:prstGeom prst="wedgeEllipseCallout">
            <a:avLst>
              <a:gd name="adj1" fmla="val -40815"/>
              <a:gd name="adj2" fmla="val 85686"/>
            </a:avLst>
          </a:prstGeom>
          <a:solidFill>
            <a:sysClr val="window" lastClr="FFFFFF"/>
          </a:solidFill>
          <a:ln w="25400" cap="flat" cmpd="sng" algn="ctr">
            <a:solidFill>
              <a:srgbClr val="F9BE0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数字</a:t>
            </a:r>
            <a:r>
              <a:rPr kumimoji="1"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2</a:t>
            </a:r>
            <a:r>
              <a:rPr kumimoji="1"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桁にて、任意の階層</a:t>
            </a:r>
            <a:endParaRPr kumimoji="1"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番号を設定可能</a:t>
            </a:r>
            <a:endParaRPr kumimoji="1"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a:t>
            </a:r>
            <a:r>
              <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0</a:t>
            </a: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a:t>
            </a:r>
            <a:r>
              <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99</a:t>
            </a: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の最大</a:t>
            </a:r>
            <a:r>
              <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100</a:t>
            </a: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階層）</a:t>
            </a:r>
            <a:endParaRPr kumimoji="1"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20" name="Rectangle 8"/>
          <p:cNvSpPr>
            <a:spLocks noChangeArrowheads="1"/>
          </p:cNvSpPr>
          <p:nvPr/>
        </p:nvSpPr>
        <p:spPr bwMode="auto">
          <a:xfrm>
            <a:off x="6300000" y="216000"/>
            <a:ext cx="540000" cy="3600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ja-JP" altLang="en-US" sz="1100" b="1">
                <a:solidFill>
                  <a:schemeClr val="bg2"/>
                </a:solidFill>
              </a:rPr>
              <a:t>統合会計</a:t>
            </a:r>
          </a:p>
        </p:txBody>
      </p:sp>
    </p:spTree>
    <p:extLst>
      <p:ext uri="{BB962C8B-B14F-4D97-AF65-F5344CB8AC3E}">
        <p14:creationId xmlns:p14="http://schemas.microsoft.com/office/powerpoint/2010/main" val="322365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6</a:t>
            </a:fld>
            <a:endParaRPr kumimoji="1" lang="ja-JP" altLang="en-US"/>
          </a:p>
        </p:txBody>
      </p:sp>
      <p:sp>
        <p:nvSpPr>
          <p:cNvPr id="3" name="タイトル 2"/>
          <p:cNvSpPr>
            <a:spLocks noGrp="1"/>
          </p:cNvSpPr>
          <p:nvPr>
            <p:ph type="title"/>
          </p:nvPr>
        </p:nvSpPr>
        <p:spPr/>
        <p:txBody>
          <a:bodyPr/>
          <a:lstStyle/>
          <a:p>
            <a:r>
              <a:rPr lang="ja-JP" altLang="en-US" dirty="0"/>
              <a:t>システム機能要件</a:t>
            </a:r>
            <a:br>
              <a:rPr lang="en-US" altLang="ja-JP" dirty="0"/>
            </a:br>
            <a:r>
              <a:rPr lang="ja-JP" altLang="en-US" sz="1800" dirty="0"/>
              <a:t>一般会計</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©Canon IT Solutions Inc.  All rights reserved.</a:t>
            </a:r>
            <a:endParaRPr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2902178924"/>
              </p:ext>
            </p:extLst>
          </p:nvPr>
        </p:nvGraphicFramePr>
        <p:xfrm>
          <a:off x="371700" y="812175"/>
          <a:ext cx="8532000" cy="3276000"/>
        </p:xfrm>
        <a:graphic>
          <a:graphicData uri="http://schemas.openxmlformats.org/drawingml/2006/table">
            <a:tbl>
              <a:tblPr/>
              <a:tblGrid>
                <a:gridCol w="432000">
                  <a:extLst>
                    <a:ext uri="{9D8B030D-6E8A-4147-A177-3AD203B41FA5}">
                      <a16:colId xmlns:a16="http://schemas.microsoft.com/office/drawing/2014/main" val="20000"/>
                    </a:ext>
                  </a:extLst>
                </a:gridCol>
                <a:gridCol w="900000">
                  <a:extLst>
                    <a:ext uri="{9D8B030D-6E8A-4147-A177-3AD203B41FA5}">
                      <a16:colId xmlns:a16="http://schemas.microsoft.com/office/drawing/2014/main" val="20001"/>
                    </a:ext>
                  </a:extLst>
                </a:gridCol>
                <a:gridCol w="648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tblGrid>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No.</a:t>
                      </a:r>
                      <a:endParaRPr lang="ja-JP" altLang="en-US" sz="1000" b="0" i="0" u="none" strike="noStrike" dirty="0">
                        <a:solidFill>
                          <a:srgbClr val="404040"/>
                        </a:solidFill>
                        <a:latin typeface="+mn-ea"/>
                        <a:ea typeface="+mn-ea"/>
                      </a:endParaRP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分類</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要件</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ご回答</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26</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一般会計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spcBef>
                          <a:spcPct val="0"/>
                        </a:spcBef>
                        <a:defRPr/>
                      </a:pPr>
                      <a:r>
                        <a:rPr kumimoji="0" lang="ja-JP" altLang="en-US" sz="1000" kern="0" dirty="0">
                          <a:solidFill>
                            <a:srgbClr val="404040"/>
                          </a:solidFill>
                          <a:latin typeface="メイリオ" pitchFamily="50" charset="-128"/>
                          <a:ea typeface="メイリオ" pitchFamily="50" charset="-128"/>
                        </a:rPr>
                        <a:t>承認済の伝票を修正することができるか</a:t>
                      </a:r>
                      <a:r>
                        <a:rPr kumimoji="0" lang="en-US" altLang="ja-JP" sz="1000" kern="0" dirty="0">
                          <a:solidFill>
                            <a:srgbClr val="404040"/>
                          </a:solidFill>
                          <a:latin typeface="メイリオ" pitchFamily="50" charset="-128"/>
                          <a:ea typeface="メイリオ" pitchFamily="50" charset="-128"/>
                        </a:rPr>
                        <a:t>/</a:t>
                      </a:r>
                      <a:r>
                        <a:rPr kumimoji="0" lang="ja-JP" altLang="en-US" sz="1000" kern="0" dirty="0">
                          <a:solidFill>
                            <a:srgbClr val="404040"/>
                          </a:solidFill>
                          <a:latin typeface="メイリオ" pitchFamily="50" charset="-128"/>
                          <a:ea typeface="メイリオ" pitchFamily="50" charset="-128"/>
                        </a:rPr>
                        <a:t>修正権限を掛けられるか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27</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一般会計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spcBef>
                          <a:spcPct val="0"/>
                        </a:spcBef>
                        <a:defRPr/>
                      </a:pPr>
                      <a:r>
                        <a:rPr kumimoji="0" lang="ja-JP" altLang="en-US" sz="1000" kern="0" dirty="0">
                          <a:solidFill>
                            <a:srgbClr val="404040"/>
                          </a:solidFill>
                          <a:latin typeface="メイリオ" pitchFamily="50" charset="-128"/>
                          <a:ea typeface="メイリオ" pitchFamily="50" charset="-128"/>
                        </a:rPr>
                        <a:t>外部取込した会計データに対して承認処理が行える、逆に承認済の状態で会計データを外部取込できる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28</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一般会計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lvl="0">
                        <a:spcBef>
                          <a:spcPct val="0"/>
                        </a:spcBef>
                        <a:defRPr/>
                      </a:pPr>
                      <a:r>
                        <a:rPr kumimoji="0" lang="ja-JP" altLang="en-US" sz="1000" kern="0" dirty="0">
                          <a:solidFill>
                            <a:srgbClr val="404040"/>
                          </a:solidFill>
                          <a:latin typeface="メイリオ" pitchFamily="50" charset="-128"/>
                          <a:ea typeface="メイリオ" pitchFamily="50" charset="-128"/>
                        </a:rPr>
                        <a:t>伝票ごとに承認者の切替ができる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48655">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29</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一般会計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l" fontAlgn="ctr"/>
                      <a:r>
                        <a:rPr lang="ja-JP" altLang="en-US" sz="1000" b="0" i="0" u="none" strike="noStrike" dirty="0">
                          <a:solidFill>
                            <a:srgbClr val="404040"/>
                          </a:solidFill>
                          <a:latin typeface="+mn-ea"/>
                          <a:ea typeface="+mn-ea"/>
                        </a:rPr>
                        <a:t>入力効率化機能（参照起票、行複写、コード参照、自動採番、マウスレス操作、貸借入替等）がある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30</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一般会計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l" fontAlgn="ctr"/>
                      <a:r>
                        <a:rPr lang="ja-JP" altLang="en-US" sz="1000" b="0" i="0" u="none" strike="noStrike" dirty="0">
                          <a:solidFill>
                            <a:srgbClr val="404040"/>
                          </a:solidFill>
                          <a:latin typeface="+mn-ea"/>
                          <a:ea typeface="+mn-ea"/>
                        </a:rPr>
                        <a:t>仕訳、マスタについてデータ取込ができる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31</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一般会計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marL="0" marR="0" lvl="0" indent="0" algn="l" defTabSz="914378" rtl="0" eaLnBrk="1" fontAlgn="ctr" latinLnBrk="0" hangingPunct="1">
                        <a:lnSpc>
                          <a:spcPct val="100000"/>
                        </a:lnSpc>
                        <a:spcBef>
                          <a:spcPts val="0"/>
                        </a:spcBef>
                        <a:spcAft>
                          <a:spcPts val="0"/>
                        </a:spcAft>
                        <a:buClrTx/>
                        <a:buSzTx/>
                        <a:buFontTx/>
                        <a:buNone/>
                        <a:tabLst/>
                        <a:defRPr/>
                      </a:pPr>
                      <a:r>
                        <a:rPr kumimoji="0" lang="ja-JP" altLang="en-US" sz="1000" kern="0" dirty="0">
                          <a:solidFill>
                            <a:srgbClr val="404040"/>
                          </a:solidFill>
                          <a:latin typeface="メイリオ" pitchFamily="50" charset="-128"/>
                          <a:ea typeface="メイリオ" pitchFamily="50" charset="-128"/>
                        </a:rPr>
                        <a:t>仕訳に摘要が入力できる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32</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一般会計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l" fontAlgn="ctr"/>
                      <a:r>
                        <a:rPr lang="ja-JP" altLang="en-US" sz="1000" b="0" i="0" u="none" strike="noStrike" dirty="0">
                          <a:solidFill>
                            <a:srgbClr val="404040"/>
                          </a:solidFill>
                          <a:latin typeface="+mn-ea"/>
                          <a:ea typeface="+mn-ea"/>
                        </a:rPr>
                        <a:t>伝票番号の連番管理</a:t>
                      </a:r>
                      <a:r>
                        <a:rPr lang="en-US" altLang="ja-JP" sz="1000" b="0" i="0" u="none" strike="noStrike" dirty="0">
                          <a:solidFill>
                            <a:srgbClr val="404040"/>
                          </a:solidFill>
                          <a:latin typeface="+mn-ea"/>
                          <a:ea typeface="+mn-ea"/>
                        </a:rPr>
                        <a:t>/</a:t>
                      </a:r>
                      <a:r>
                        <a:rPr lang="ja-JP" altLang="en-US" sz="1000" b="0" i="0" u="none" strike="noStrike" dirty="0">
                          <a:solidFill>
                            <a:srgbClr val="404040"/>
                          </a:solidFill>
                          <a:latin typeface="+mn-ea"/>
                          <a:ea typeface="+mn-ea"/>
                        </a:rPr>
                        <a:t>自動採番ができる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33</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一般会計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l" fontAlgn="ctr"/>
                      <a:r>
                        <a:rPr kumimoji="0" lang="ja-JP" altLang="en-US" sz="1000" kern="0" dirty="0">
                          <a:solidFill>
                            <a:srgbClr val="404040"/>
                          </a:solidFill>
                          <a:latin typeface="メイリオ" pitchFamily="50" charset="-128"/>
                          <a:ea typeface="メイリオ" pitchFamily="50" charset="-128"/>
                        </a:rPr>
                        <a:t>同一伝票にプラスとマイナスの金額、両方を入力できる</a:t>
                      </a:r>
                      <a:endParaRPr lang="ja-JP" altLang="en-US" sz="1000" b="0" i="0" u="none" strike="noStrike" dirty="0">
                        <a:solidFill>
                          <a:srgbClr val="404040"/>
                        </a:solidFill>
                        <a:latin typeface="+mn-ea"/>
                        <a:ea typeface="+mn-ea"/>
                      </a:endParaRP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56700">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34</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一般会計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l" fontAlgn="t"/>
                      <a:r>
                        <a:rPr lang="ja-JP" altLang="en-US" sz="1000" b="0" i="0" u="none" strike="noStrike" dirty="0">
                          <a:solidFill>
                            <a:srgbClr val="404040"/>
                          </a:solidFill>
                          <a:latin typeface="+mn-ea"/>
                          <a:ea typeface="+mn-ea"/>
                        </a:rPr>
                        <a:t>複合仕訳が入力できる（</a:t>
                      </a:r>
                      <a:r>
                        <a:rPr lang="en-US" altLang="ja-JP" sz="1000" b="0" i="0" u="none" strike="noStrike" dirty="0">
                          <a:solidFill>
                            <a:srgbClr val="404040"/>
                          </a:solidFill>
                          <a:latin typeface="+mn-ea"/>
                          <a:ea typeface="+mn-ea"/>
                        </a:rPr>
                        <a:t>1:N</a:t>
                      </a:r>
                      <a:r>
                        <a:rPr lang="ja-JP" altLang="en-US" sz="1000" b="0" i="0" u="none" strike="noStrike" dirty="0">
                          <a:solidFill>
                            <a:srgbClr val="404040"/>
                          </a:solidFill>
                          <a:latin typeface="+mn-ea"/>
                          <a:ea typeface="+mn-ea"/>
                        </a:rPr>
                        <a:t>　</a:t>
                      </a:r>
                      <a:r>
                        <a:rPr lang="en-US" altLang="ja-JP" sz="1000" b="0" i="0" u="none" strike="noStrike" dirty="0">
                          <a:solidFill>
                            <a:srgbClr val="404040"/>
                          </a:solidFill>
                          <a:latin typeface="+mn-ea"/>
                          <a:ea typeface="+mn-ea"/>
                        </a:rPr>
                        <a:t>N:N</a:t>
                      </a:r>
                      <a:r>
                        <a:rPr lang="ja-JP" altLang="en-US" sz="1000" b="0" i="0" u="none" strike="noStrike" dirty="0">
                          <a:solidFill>
                            <a:srgbClr val="404040"/>
                          </a:solidFill>
                          <a:latin typeface="+mn-ea"/>
                          <a:ea typeface="+mn-ea"/>
                        </a:rPr>
                        <a:t>等の入力）</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0087676"/>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35</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一般会計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l" fontAlgn="t"/>
                      <a:r>
                        <a:rPr lang="ja-JP" altLang="en-US" sz="1000" b="0" i="0" u="none" strike="noStrike" dirty="0">
                          <a:solidFill>
                            <a:srgbClr val="404040"/>
                          </a:solidFill>
                          <a:latin typeface="+mn-ea"/>
                          <a:ea typeface="+mn-ea"/>
                        </a:rPr>
                        <a:t>勘定科目ごとに入力可能な項目を制御し、集計や分析に活用したい</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0400066"/>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36</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一般会計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l" fontAlgn="ctr"/>
                      <a:r>
                        <a:rPr lang="ja-JP" altLang="en-US" sz="1000" b="0" i="0" u="none" strike="noStrike" dirty="0">
                          <a:solidFill>
                            <a:srgbClr val="404040"/>
                          </a:solidFill>
                          <a:latin typeface="+mn-ea"/>
                          <a:ea typeface="+mn-ea"/>
                        </a:rPr>
                        <a:t>合計残高試算表から補助科目別残高や取引先別残高に推移し、さらにその元帳を展開できる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3774844"/>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37</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a:solidFill>
                            <a:srgbClr val="404040"/>
                          </a:solidFill>
                          <a:latin typeface="+mn-ea"/>
                          <a:ea typeface="+mn-ea"/>
                        </a:rPr>
                        <a:t>一般会計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marL="0" marR="0" lvl="0" indent="0" algn="l" defTabSz="914378" rtl="0" eaLnBrk="1" fontAlgn="ctr" latinLnBrk="0" hangingPunct="1">
                        <a:lnSpc>
                          <a:spcPct val="100000"/>
                        </a:lnSpc>
                        <a:spcBef>
                          <a:spcPts val="0"/>
                        </a:spcBef>
                        <a:spcAft>
                          <a:spcPts val="0"/>
                        </a:spcAft>
                        <a:buClrTx/>
                        <a:buSzTx/>
                        <a:buFontTx/>
                        <a:buNone/>
                        <a:tabLst/>
                        <a:defRPr/>
                      </a:pPr>
                      <a:r>
                        <a:rPr kumimoji="0" lang="ja-JP" altLang="en-US" sz="1000" kern="0" dirty="0">
                          <a:solidFill>
                            <a:srgbClr val="404040"/>
                          </a:solidFill>
                          <a:latin typeface="メイリオ" pitchFamily="50" charset="-128"/>
                          <a:ea typeface="メイリオ" pitchFamily="50" charset="-128"/>
                        </a:rPr>
                        <a:t>元帳などの帳票から伝票に移動し、編集</a:t>
                      </a:r>
                      <a:r>
                        <a:rPr kumimoji="0" lang="en-US" altLang="ja-JP" sz="1000" kern="0" dirty="0">
                          <a:solidFill>
                            <a:srgbClr val="404040"/>
                          </a:solidFill>
                          <a:latin typeface="メイリオ" pitchFamily="50" charset="-128"/>
                          <a:ea typeface="メイリオ" pitchFamily="50" charset="-128"/>
                        </a:rPr>
                        <a:t>/</a:t>
                      </a:r>
                      <a:r>
                        <a:rPr kumimoji="0" lang="ja-JP" altLang="en-US" sz="1000" kern="0" dirty="0">
                          <a:solidFill>
                            <a:srgbClr val="404040"/>
                          </a:solidFill>
                          <a:latin typeface="メイリオ" pitchFamily="50" charset="-128"/>
                          <a:ea typeface="メイリオ" pitchFamily="50" charset="-128"/>
                        </a:rPr>
                        <a:t>複写</a:t>
                      </a:r>
                      <a:r>
                        <a:rPr kumimoji="0" lang="en-US" altLang="ja-JP" sz="1000" kern="0" dirty="0">
                          <a:solidFill>
                            <a:srgbClr val="404040"/>
                          </a:solidFill>
                          <a:latin typeface="メイリオ" pitchFamily="50" charset="-128"/>
                          <a:ea typeface="メイリオ" pitchFamily="50" charset="-128"/>
                        </a:rPr>
                        <a:t>/</a:t>
                      </a:r>
                      <a:r>
                        <a:rPr kumimoji="0" lang="ja-JP" altLang="en-US" sz="1000" kern="0" dirty="0">
                          <a:solidFill>
                            <a:srgbClr val="404040"/>
                          </a:solidFill>
                          <a:latin typeface="メイリオ" pitchFamily="50" charset="-128"/>
                          <a:ea typeface="メイリオ" pitchFamily="50" charset="-128"/>
                        </a:rPr>
                        <a:t>印刷ができる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8561481"/>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38</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一般会計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404040"/>
                          </a:solidFill>
                          <a:latin typeface="+mn-ea"/>
                          <a:ea typeface="+mn-ea"/>
                        </a:rPr>
                        <a:t>未承認の仕訳伝票についても反映させて帳票が出力できる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8161334"/>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39</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一般会計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404040"/>
                          </a:solidFill>
                          <a:latin typeface="+mn-ea"/>
                          <a:ea typeface="+mn-ea"/>
                        </a:rPr>
                        <a:t>過去のデータを当時の部門等の設定で表示できる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7297713"/>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40</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一般会計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404040"/>
                          </a:solidFill>
                          <a:latin typeface="+mn-ea"/>
                          <a:ea typeface="+mn-ea"/>
                        </a:rPr>
                        <a:t>伝票入力結果がリアルタイムに帳票に反映される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8662144"/>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41</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一般会計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404040"/>
                          </a:solidFill>
                          <a:latin typeface="+mn-ea"/>
                          <a:ea typeface="+mn-ea"/>
                        </a:rPr>
                        <a:t>帳票書式の作成・変更ができる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4707241"/>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42</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一般会計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404040"/>
                          </a:solidFill>
                          <a:latin typeface="+mn-ea"/>
                          <a:ea typeface="+mn-ea"/>
                        </a:rPr>
                        <a:t>通貨種類ごとの残高管理ができる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0856490"/>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43</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一般会計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404040"/>
                          </a:solidFill>
                          <a:latin typeface="+mn-ea"/>
                          <a:ea typeface="+mn-ea"/>
                        </a:rPr>
                        <a:t>消費税申告書の根拠となる帳票印刷と明細の出力ができる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6984478"/>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44</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一般会計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404040"/>
                          </a:solidFill>
                          <a:latin typeface="+mn-ea"/>
                          <a:ea typeface="+mn-ea"/>
                        </a:rPr>
                        <a:t>税率により計算される結果と入力値を照合した差額リストの出力ができる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0767051"/>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45</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一般会計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kumimoji="0" lang="ja-JP" altLang="en-US" sz="1000" kern="0" dirty="0">
                          <a:solidFill>
                            <a:srgbClr val="404040"/>
                          </a:solidFill>
                          <a:latin typeface="メイリオ" pitchFamily="50" charset="-128"/>
                          <a:ea typeface="メイリオ" pitchFamily="50" charset="-128"/>
                        </a:rPr>
                        <a:t>税率変更対応時、ユーザ側で設定ができる</a:t>
                      </a:r>
                      <a:endParaRPr lang="ja-JP" altLang="en-US" sz="1000" b="0" i="0" u="none" strike="noStrike" dirty="0">
                        <a:solidFill>
                          <a:srgbClr val="404040"/>
                        </a:solidFill>
                        <a:latin typeface="+mn-ea"/>
                        <a:ea typeface="+mn-ea"/>
                      </a:endParaRP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9742736"/>
                  </a:ext>
                </a:extLst>
              </a:tr>
            </a:tbl>
          </a:graphicData>
        </a:graphic>
      </p:graphicFrame>
    </p:spTree>
    <p:extLst>
      <p:ext uri="{BB962C8B-B14F-4D97-AF65-F5344CB8AC3E}">
        <p14:creationId xmlns:p14="http://schemas.microsoft.com/office/powerpoint/2010/main" val="8802961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60</a:t>
            </a:fld>
            <a:endParaRPr lang="ja-JP" altLang="en-US"/>
          </a:p>
        </p:txBody>
      </p:sp>
      <p:sp>
        <p:nvSpPr>
          <p:cNvPr id="7" name="タイトル 6"/>
          <p:cNvSpPr>
            <a:spLocks noGrp="1"/>
          </p:cNvSpPr>
          <p:nvPr>
            <p:ph type="title"/>
          </p:nvPr>
        </p:nvSpPr>
        <p:spPr/>
        <p:txBody>
          <a:bodyPr/>
          <a:lstStyle/>
          <a:p>
            <a:r>
              <a:rPr lang="en-US" altLang="ja-JP" dirty="0"/>
              <a:t>No.48</a:t>
            </a:r>
            <a:br>
              <a:rPr lang="en-US" altLang="ja-JP" sz="1800" dirty="0"/>
            </a:br>
            <a:r>
              <a:rPr lang="ja-JP" altLang="en-US" sz="1800" dirty="0"/>
              <a:t>管理会計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組織体系の複数保持ができる</a:t>
            </a: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複数の組織体系を「組織分類」として保持し、帳票集計の都度、集計したい組織ツリーを選択できます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21" name="角丸四角形 20"/>
          <p:cNvSpPr/>
          <p:nvPr/>
        </p:nvSpPr>
        <p:spPr>
          <a:xfrm>
            <a:off x="4248000" y="4212000"/>
            <a:ext cx="2340000" cy="756000"/>
          </a:xfrm>
          <a:prstGeom prst="roundRect">
            <a:avLst/>
          </a:prstGeom>
          <a:solidFill>
            <a:srgbClr val="F9BE00"/>
          </a:solidFill>
          <a:ln w="25400" cap="flat" cmpd="sng" algn="ctr">
            <a:solidFill>
              <a:srgbClr val="F9BE00"/>
            </a:solidFill>
            <a:prstDash val="solid"/>
          </a:ln>
          <a:effectLst/>
        </p:spPr>
        <p:txBody>
          <a:bodyPr lIns="36000" tIns="36000" rIns="3600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小売業では</a:t>
            </a:r>
            <a:r>
              <a:rPr kumimoji="0" lang="en-US" altLang="ja-JP"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	</a:t>
            </a:r>
            <a:r>
              <a:rPr kumimoji="0" lang="ja-JP" altLang="en-US"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・店舗ブロック別</a:t>
            </a:r>
            <a:endParaRPr kumimoji="0" lang="en-US" altLang="ja-JP"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	</a:t>
            </a:r>
            <a:r>
              <a:rPr kumimoji="0" lang="ja-JP" altLang="en-US"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・ブランド別</a:t>
            </a:r>
            <a:endParaRPr kumimoji="0" lang="en-US" altLang="ja-JP"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	</a:t>
            </a:r>
            <a:r>
              <a:rPr kumimoji="0" lang="ja-JP" altLang="en-US"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・新店</a:t>
            </a:r>
            <a:r>
              <a:rPr kumimoji="0" lang="en-US" altLang="ja-JP"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a:t>
            </a:r>
            <a:r>
              <a:rPr kumimoji="0" lang="ja-JP" altLang="en-US"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既存店別</a:t>
            </a:r>
            <a:endParaRPr kumimoji="0" lang="en-US" altLang="ja-JP"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kern="0">
                <a:solidFill>
                  <a:sysClr val="window" lastClr="FFFFFF"/>
                </a:solidFill>
                <a:latin typeface="メイリオ" pitchFamily="50" charset="-128"/>
                <a:ea typeface="メイリオ" pitchFamily="50" charset="-128"/>
              </a:rPr>
              <a:t>		   </a:t>
            </a:r>
            <a:r>
              <a:rPr kumimoji="0" lang="ja-JP" altLang="en-US"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等</a:t>
            </a:r>
          </a:p>
        </p:txBody>
      </p:sp>
      <p:sp>
        <p:nvSpPr>
          <p:cNvPr id="22" name="角丸四角形 21"/>
          <p:cNvSpPr/>
          <p:nvPr/>
        </p:nvSpPr>
        <p:spPr>
          <a:xfrm>
            <a:off x="1800000" y="4212000"/>
            <a:ext cx="2340000" cy="756000"/>
          </a:xfrm>
          <a:prstGeom prst="roundRect">
            <a:avLst/>
          </a:prstGeom>
          <a:solidFill>
            <a:srgbClr val="54C2F0"/>
          </a:solidFill>
          <a:ln w="25400" cap="flat" cmpd="sng" algn="ctr">
            <a:solidFill>
              <a:srgbClr val="54C2F0"/>
            </a:solidFill>
            <a:prstDash val="solid"/>
          </a:ln>
          <a:effectLst/>
        </p:spPr>
        <p:txBody>
          <a:bodyPr lIns="36000" tIns="36000" rIns="3600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製造業では</a:t>
            </a:r>
            <a:r>
              <a:rPr kumimoji="0" lang="en-US" altLang="ja-JP"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	</a:t>
            </a:r>
            <a:r>
              <a:rPr kumimoji="0" lang="ja-JP" altLang="en-US"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・製品種類別</a:t>
            </a:r>
            <a:endParaRPr kumimoji="0" lang="en-US" altLang="ja-JP"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	</a:t>
            </a:r>
            <a:r>
              <a:rPr kumimoji="0" lang="ja-JP" altLang="en-US"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・事業部別</a:t>
            </a:r>
            <a:endParaRPr kumimoji="0" lang="en-US" altLang="ja-JP"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	</a:t>
            </a:r>
            <a:r>
              <a:rPr kumimoji="0" lang="ja-JP" altLang="en-US"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・ロケーション別</a:t>
            </a:r>
            <a:endParaRPr kumimoji="0" lang="en-US" altLang="ja-JP"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kern="0">
                <a:solidFill>
                  <a:sysClr val="window" lastClr="FFFFFF"/>
                </a:solidFill>
                <a:latin typeface="メイリオ" pitchFamily="50" charset="-128"/>
                <a:ea typeface="メイリオ" pitchFamily="50" charset="-128"/>
              </a:rPr>
              <a:t>		   </a:t>
            </a:r>
            <a:r>
              <a:rPr kumimoji="0" lang="ja-JP" altLang="en-US"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等</a:t>
            </a:r>
          </a:p>
        </p:txBody>
      </p:sp>
      <p:sp>
        <p:nvSpPr>
          <p:cNvPr id="23" name="角丸四角形 22"/>
          <p:cNvSpPr/>
          <p:nvPr/>
        </p:nvSpPr>
        <p:spPr>
          <a:xfrm>
            <a:off x="6696000" y="4212000"/>
            <a:ext cx="1980000" cy="756000"/>
          </a:xfrm>
          <a:prstGeom prst="roundRect">
            <a:avLst/>
          </a:prstGeom>
          <a:solidFill>
            <a:srgbClr val="EE5500"/>
          </a:solidFill>
          <a:ln w="25400" cap="flat" cmpd="sng" algn="ctr">
            <a:solidFill>
              <a:srgbClr val="EE5500"/>
            </a:solidFill>
            <a:prstDash val="solid"/>
          </a:ln>
          <a:effectLst/>
        </p:spPr>
        <p:txBody>
          <a:bodyPr lIns="36000" tIns="36000" rIns="3600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サービス業では</a:t>
            </a:r>
            <a:r>
              <a:rPr kumimoji="0" lang="en-US" altLang="ja-JP" sz="1200" kern="0">
                <a:solidFill>
                  <a:sysClr val="window" lastClr="FFFFFF"/>
                </a:solidFill>
                <a:latin typeface="メイリオ" pitchFamily="50" charset="-128"/>
                <a:ea typeface="メイリオ" pitchFamily="50" charset="-128"/>
              </a:rPr>
              <a:t> </a:t>
            </a:r>
            <a:r>
              <a:rPr kumimoji="0" lang="ja-JP" altLang="en-US"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・事業別</a:t>
            </a:r>
            <a:endParaRPr kumimoji="0" lang="en-US" altLang="ja-JP"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kern="0">
                <a:solidFill>
                  <a:sysClr val="window" lastClr="FFFFFF"/>
                </a:solidFill>
                <a:latin typeface="メイリオ" pitchFamily="50" charset="-128"/>
                <a:ea typeface="メイリオ" pitchFamily="50" charset="-128"/>
              </a:rPr>
              <a:t>	    </a:t>
            </a:r>
            <a:r>
              <a:rPr kumimoji="0" lang="ja-JP" altLang="en-US"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・地域別</a:t>
            </a:r>
            <a:endParaRPr kumimoji="0" lang="en-US" altLang="ja-JP"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	    </a:t>
            </a:r>
            <a:r>
              <a:rPr kumimoji="0" lang="ja-JP" altLang="en-US"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・商品別</a:t>
            </a:r>
            <a:endParaRPr kumimoji="0" lang="en-US" altLang="ja-JP"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kern="0">
                <a:solidFill>
                  <a:sysClr val="window" lastClr="FFFFFF"/>
                </a:solidFill>
                <a:latin typeface="メイリオ" pitchFamily="50" charset="-128"/>
                <a:ea typeface="メイリオ" pitchFamily="50" charset="-128"/>
              </a:rPr>
              <a:t>	             </a:t>
            </a:r>
            <a:r>
              <a:rPr kumimoji="0" lang="ja-JP" altLang="en-US"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等</a:t>
            </a:r>
          </a:p>
        </p:txBody>
      </p:sp>
      <p:grpSp>
        <p:nvGrpSpPr>
          <p:cNvPr id="68" name="グループ化 67"/>
          <p:cNvGrpSpPr/>
          <p:nvPr/>
        </p:nvGrpSpPr>
        <p:grpSpPr>
          <a:xfrm>
            <a:off x="1908000" y="2808000"/>
            <a:ext cx="1441171" cy="288000"/>
            <a:chOff x="1276216" y="2771888"/>
            <a:chExt cx="1441171" cy="288000"/>
          </a:xfrm>
        </p:grpSpPr>
        <p:sp>
          <p:nvSpPr>
            <p:cNvPr id="45" name="角丸四角形 44"/>
            <p:cNvSpPr/>
            <p:nvPr/>
          </p:nvSpPr>
          <p:spPr>
            <a:xfrm>
              <a:off x="1276216" y="2771888"/>
              <a:ext cx="1368000" cy="216000"/>
            </a:xfrm>
            <a:prstGeom prst="roundRect">
              <a:avLst>
                <a:gd name="adj" fmla="val 10000"/>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46" name="フリーフォーム 45"/>
            <p:cNvSpPr/>
            <p:nvPr/>
          </p:nvSpPr>
          <p:spPr>
            <a:xfrm>
              <a:off x="1349387" y="2843888"/>
              <a:ext cx="1368000" cy="216000"/>
            </a:xfrm>
            <a:custGeom>
              <a:avLst/>
              <a:gdLst>
                <a:gd name="connsiteX0" fmla="*/ 0 w 1395181"/>
                <a:gd name="connsiteY0" fmla="*/ 35359 h 353585"/>
                <a:gd name="connsiteX1" fmla="*/ 35359 w 1395181"/>
                <a:gd name="connsiteY1" fmla="*/ 0 h 353585"/>
                <a:gd name="connsiteX2" fmla="*/ 1359823 w 1395181"/>
                <a:gd name="connsiteY2" fmla="*/ 0 h 353585"/>
                <a:gd name="connsiteX3" fmla="*/ 1395182 w 1395181"/>
                <a:gd name="connsiteY3" fmla="*/ 35359 h 353585"/>
                <a:gd name="connsiteX4" fmla="*/ 1395181 w 1395181"/>
                <a:gd name="connsiteY4" fmla="*/ 318227 h 353585"/>
                <a:gd name="connsiteX5" fmla="*/ 1359822 w 1395181"/>
                <a:gd name="connsiteY5" fmla="*/ 353586 h 353585"/>
                <a:gd name="connsiteX6" fmla="*/ 35359 w 1395181"/>
                <a:gd name="connsiteY6" fmla="*/ 353585 h 353585"/>
                <a:gd name="connsiteX7" fmla="*/ 0 w 1395181"/>
                <a:gd name="connsiteY7" fmla="*/ 318226 h 353585"/>
                <a:gd name="connsiteX8" fmla="*/ 0 w 1395181"/>
                <a:gd name="connsiteY8" fmla="*/ 35359 h 35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5181" h="353585">
                  <a:moveTo>
                    <a:pt x="0" y="35359"/>
                  </a:moveTo>
                  <a:cubicBezTo>
                    <a:pt x="0" y="15831"/>
                    <a:pt x="15831" y="0"/>
                    <a:pt x="35359" y="0"/>
                  </a:cubicBezTo>
                  <a:lnTo>
                    <a:pt x="1359823" y="0"/>
                  </a:lnTo>
                  <a:cubicBezTo>
                    <a:pt x="1379351" y="0"/>
                    <a:pt x="1395182" y="15831"/>
                    <a:pt x="1395182" y="35359"/>
                  </a:cubicBezTo>
                  <a:cubicBezTo>
                    <a:pt x="1395182" y="129648"/>
                    <a:pt x="1395181" y="223938"/>
                    <a:pt x="1395181" y="318227"/>
                  </a:cubicBezTo>
                  <a:cubicBezTo>
                    <a:pt x="1395181" y="337755"/>
                    <a:pt x="1379350" y="353586"/>
                    <a:pt x="1359822" y="353586"/>
                  </a:cubicBezTo>
                  <a:lnTo>
                    <a:pt x="35359" y="353585"/>
                  </a:lnTo>
                  <a:cubicBezTo>
                    <a:pt x="15831" y="353585"/>
                    <a:pt x="0" y="337754"/>
                    <a:pt x="0" y="318226"/>
                  </a:cubicBezTo>
                  <a:lnTo>
                    <a:pt x="0" y="35359"/>
                  </a:lnTo>
                  <a:close/>
                </a:path>
              </a:pathLst>
            </a:cu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3696" tIns="72000" rIns="63696" bIns="63696" numCol="1" spcCol="1270" anchor="ctr" anchorCtr="0">
              <a:noAutofit/>
            </a:bodyPr>
            <a:lstStyle/>
            <a:p>
              <a:pPr lvl="0" algn="ctr" defTabSz="622300">
                <a:lnSpc>
                  <a:spcPct val="90000"/>
                </a:lnSpc>
                <a:spcBef>
                  <a:spcPct val="0"/>
                </a:spcBef>
                <a:spcAft>
                  <a:spcPct val="35000"/>
                </a:spcAft>
              </a:pPr>
              <a:r>
                <a:rPr lang="ja-JP" altLang="en-US" sz="1200" kern="1200">
                  <a:solidFill>
                    <a:sysClr val="windowText" lastClr="000000">
                      <a:hueOff val="0"/>
                      <a:satOff val="0"/>
                      <a:lumOff val="0"/>
                      <a:alphaOff val="0"/>
                    </a:sysClr>
                  </a:solidFill>
                  <a:latin typeface="メイリオ"/>
                  <a:ea typeface="メイリオ"/>
                  <a:cs typeface="+mn-cs"/>
                </a:rPr>
                <a:t>大阪支店</a:t>
              </a:r>
            </a:p>
          </p:txBody>
        </p:sp>
      </p:grpSp>
      <p:grpSp>
        <p:nvGrpSpPr>
          <p:cNvPr id="69" name="グループ化 68"/>
          <p:cNvGrpSpPr/>
          <p:nvPr/>
        </p:nvGrpSpPr>
        <p:grpSpPr>
          <a:xfrm>
            <a:off x="4428000" y="2808000"/>
            <a:ext cx="1441171" cy="288000"/>
            <a:chOff x="3802073" y="3280434"/>
            <a:chExt cx="1441171" cy="288000"/>
          </a:xfrm>
        </p:grpSpPr>
        <p:sp>
          <p:nvSpPr>
            <p:cNvPr id="51" name="角丸四角形 50"/>
            <p:cNvSpPr/>
            <p:nvPr/>
          </p:nvSpPr>
          <p:spPr>
            <a:xfrm>
              <a:off x="3802073" y="3280434"/>
              <a:ext cx="1368000" cy="216000"/>
            </a:xfrm>
            <a:prstGeom prst="roundRect">
              <a:avLst>
                <a:gd name="adj" fmla="val 10000"/>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52" name="フリーフォーム 51"/>
            <p:cNvSpPr/>
            <p:nvPr/>
          </p:nvSpPr>
          <p:spPr>
            <a:xfrm>
              <a:off x="3875244" y="3352434"/>
              <a:ext cx="1368000" cy="216000"/>
            </a:xfrm>
            <a:custGeom>
              <a:avLst/>
              <a:gdLst>
                <a:gd name="connsiteX0" fmla="*/ 0 w 1395181"/>
                <a:gd name="connsiteY0" fmla="*/ 35359 h 353585"/>
                <a:gd name="connsiteX1" fmla="*/ 35359 w 1395181"/>
                <a:gd name="connsiteY1" fmla="*/ 0 h 353585"/>
                <a:gd name="connsiteX2" fmla="*/ 1359823 w 1395181"/>
                <a:gd name="connsiteY2" fmla="*/ 0 h 353585"/>
                <a:gd name="connsiteX3" fmla="*/ 1395182 w 1395181"/>
                <a:gd name="connsiteY3" fmla="*/ 35359 h 353585"/>
                <a:gd name="connsiteX4" fmla="*/ 1395181 w 1395181"/>
                <a:gd name="connsiteY4" fmla="*/ 318227 h 353585"/>
                <a:gd name="connsiteX5" fmla="*/ 1359822 w 1395181"/>
                <a:gd name="connsiteY5" fmla="*/ 353586 h 353585"/>
                <a:gd name="connsiteX6" fmla="*/ 35359 w 1395181"/>
                <a:gd name="connsiteY6" fmla="*/ 353585 h 353585"/>
                <a:gd name="connsiteX7" fmla="*/ 0 w 1395181"/>
                <a:gd name="connsiteY7" fmla="*/ 318226 h 353585"/>
                <a:gd name="connsiteX8" fmla="*/ 0 w 1395181"/>
                <a:gd name="connsiteY8" fmla="*/ 35359 h 35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5181" h="353585">
                  <a:moveTo>
                    <a:pt x="0" y="35359"/>
                  </a:moveTo>
                  <a:cubicBezTo>
                    <a:pt x="0" y="15831"/>
                    <a:pt x="15831" y="0"/>
                    <a:pt x="35359" y="0"/>
                  </a:cubicBezTo>
                  <a:lnTo>
                    <a:pt x="1359823" y="0"/>
                  </a:lnTo>
                  <a:cubicBezTo>
                    <a:pt x="1379351" y="0"/>
                    <a:pt x="1395182" y="15831"/>
                    <a:pt x="1395182" y="35359"/>
                  </a:cubicBezTo>
                  <a:cubicBezTo>
                    <a:pt x="1395182" y="129648"/>
                    <a:pt x="1395181" y="223938"/>
                    <a:pt x="1395181" y="318227"/>
                  </a:cubicBezTo>
                  <a:cubicBezTo>
                    <a:pt x="1395181" y="337755"/>
                    <a:pt x="1379350" y="353586"/>
                    <a:pt x="1359822" y="353586"/>
                  </a:cubicBezTo>
                  <a:lnTo>
                    <a:pt x="35359" y="353585"/>
                  </a:lnTo>
                  <a:cubicBezTo>
                    <a:pt x="15831" y="353585"/>
                    <a:pt x="0" y="337754"/>
                    <a:pt x="0" y="318226"/>
                  </a:cubicBezTo>
                  <a:lnTo>
                    <a:pt x="0" y="35359"/>
                  </a:lnTo>
                  <a:close/>
                </a:path>
              </a:pathLst>
            </a:cu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3696" tIns="72000" rIns="63696" bIns="63696" numCol="1" spcCol="1270" anchor="ctr" anchorCtr="0">
              <a:noAutofit/>
            </a:bodyPr>
            <a:lstStyle/>
            <a:p>
              <a:pPr lvl="0" algn="ctr" defTabSz="622300">
                <a:lnSpc>
                  <a:spcPct val="90000"/>
                </a:lnSpc>
                <a:spcBef>
                  <a:spcPct val="0"/>
                </a:spcBef>
                <a:spcAft>
                  <a:spcPct val="35000"/>
                </a:spcAft>
              </a:pPr>
              <a:r>
                <a:rPr lang="ja-JP" altLang="en-US" sz="1200" kern="1200">
                  <a:solidFill>
                    <a:sysClr val="windowText" lastClr="000000">
                      <a:hueOff val="0"/>
                      <a:satOff val="0"/>
                      <a:lumOff val="0"/>
                      <a:alphaOff val="0"/>
                    </a:sysClr>
                  </a:solidFill>
                  <a:latin typeface="メイリオ"/>
                  <a:ea typeface="メイリオ"/>
                  <a:cs typeface="+mn-cs"/>
                </a:rPr>
                <a:t>東京本社</a:t>
              </a:r>
            </a:p>
          </p:txBody>
        </p:sp>
      </p:grpSp>
      <p:grpSp>
        <p:nvGrpSpPr>
          <p:cNvPr id="66" name="グループ化 65"/>
          <p:cNvGrpSpPr/>
          <p:nvPr/>
        </p:nvGrpSpPr>
        <p:grpSpPr>
          <a:xfrm>
            <a:off x="6948000" y="2808000"/>
            <a:ext cx="1441172" cy="288000"/>
            <a:chOff x="6327930" y="2771888"/>
            <a:chExt cx="1441172" cy="288000"/>
          </a:xfrm>
        </p:grpSpPr>
        <p:sp>
          <p:nvSpPr>
            <p:cNvPr id="57" name="角丸四角形 56"/>
            <p:cNvSpPr/>
            <p:nvPr/>
          </p:nvSpPr>
          <p:spPr>
            <a:xfrm>
              <a:off x="6327930" y="2771888"/>
              <a:ext cx="1368000" cy="216000"/>
            </a:xfrm>
            <a:prstGeom prst="roundRect">
              <a:avLst>
                <a:gd name="adj" fmla="val 10000"/>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58" name="フリーフォーム 57"/>
            <p:cNvSpPr/>
            <p:nvPr/>
          </p:nvSpPr>
          <p:spPr>
            <a:xfrm>
              <a:off x="6401102" y="2843888"/>
              <a:ext cx="1368000" cy="216000"/>
            </a:xfrm>
            <a:custGeom>
              <a:avLst/>
              <a:gdLst>
                <a:gd name="connsiteX0" fmla="*/ 0 w 1395181"/>
                <a:gd name="connsiteY0" fmla="*/ 35359 h 353585"/>
                <a:gd name="connsiteX1" fmla="*/ 35359 w 1395181"/>
                <a:gd name="connsiteY1" fmla="*/ 0 h 353585"/>
                <a:gd name="connsiteX2" fmla="*/ 1359823 w 1395181"/>
                <a:gd name="connsiteY2" fmla="*/ 0 h 353585"/>
                <a:gd name="connsiteX3" fmla="*/ 1395182 w 1395181"/>
                <a:gd name="connsiteY3" fmla="*/ 35359 h 353585"/>
                <a:gd name="connsiteX4" fmla="*/ 1395181 w 1395181"/>
                <a:gd name="connsiteY4" fmla="*/ 318227 h 353585"/>
                <a:gd name="connsiteX5" fmla="*/ 1359822 w 1395181"/>
                <a:gd name="connsiteY5" fmla="*/ 353586 h 353585"/>
                <a:gd name="connsiteX6" fmla="*/ 35359 w 1395181"/>
                <a:gd name="connsiteY6" fmla="*/ 353585 h 353585"/>
                <a:gd name="connsiteX7" fmla="*/ 0 w 1395181"/>
                <a:gd name="connsiteY7" fmla="*/ 318226 h 353585"/>
                <a:gd name="connsiteX8" fmla="*/ 0 w 1395181"/>
                <a:gd name="connsiteY8" fmla="*/ 35359 h 35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5181" h="353585">
                  <a:moveTo>
                    <a:pt x="0" y="35359"/>
                  </a:moveTo>
                  <a:cubicBezTo>
                    <a:pt x="0" y="15831"/>
                    <a:pt x="15831" y="0"/>
                    <a:pt x="35359" y="0"/>
                  </a:cubicBezTo>
                  <a:lnTo>
                    <a:pt x="1359823" y="0"/>
                  </a:lnTo>
                  <a:cubicBezTo>
                    <a:pt x="1379351" y="0"/>
                    <a:pt x="1395182" y="15831"/>
                    <a:pt x="1395182" y="35359"/>
                  </a:cubicBezTo>
                  <a:cubicBezTo>
                    <a:pt x="1395182" y="129648"/>
                    <a:pt x="1395181" y="223938"/>
                    <a:pt x="1395181" y="318227"/>
                  </a:cubicBezTo>
                  <a:cubicBezTo>
                    <a:pt x="1395181" y="337755"/>
                    <a:pt x="1379350" y="353586"/>
                    <a:pt x="1359822" y="353586"/>
                  </a:cubicBezTo>
                  <a:lnTo>
                    <a:pt x="35359" y="353585"/>
                  </a:lnTo>
                  <a:cubicBezTo>
                    <a:pt x="15831" y="353585"/>
                    <a:pt x="0" y="337754"/>
                    <a:pt x="0" y="318226"/>
                  </a:cubicBezTo>
                  <a:lnTo>
                    <a:pt x="0" y="35359"/>
                  </a:lnTo>
                  <a:close/>
                </a:path>
              </a:pathLst>
            </a:cu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3696" tIns="72000" rIns="63696" bIns="63696" numCol="1" spcCol="1270" anchor="ctr" anchorCtr="0">
              <a:noAutofit/>
            </a:bodyPr>
            <a:lstStyle/>
            <a:p>
              <a:pPr lvl="0" algn="ctr" defTabSz="622300">
                <a:lnSpc>
                  <a:spcPct val="90000"/>
                </a:lnSpc>
                <a:spcBef>
                  <a:spcPct val="0"/>
                </a:spcBef>
                <a:spcAft>
                  <a:spcPct val="35000"/>
                </a:spcAft>
              </a:pPr>
              <a:r>
                <a:rPr lang="ja-JP" altLang="en-US" sz="1200" kern="1200">
                  <a:solidFill>
                    <a:sysClr val="windowText" lastClr="000000">
                      <a:hueOff val="0"/>
                      <a:satOff val="0"/>
                      <a:lumOff val="0"/>
                      <a:alphaOff val="0"/>
                    </a:sysClr>
                  </a:solidFill>
                  <a:latin typeface="メイリオ"/>
                  <a:ea typeface="メイリオ"/>
                  <a:cs typeface="+mn-cs"/>
                </a:rPr>
                <a:t>名古屋支店</a:t>
              </a:r>
            </a:p>
          </p:txBody>
        </p:sp>
      </p:grpSp>
      <p:cxnSp>
        <p:nvCxnSpPr>
          <p:cNvPr id="26" name="直線コネクタ 25"/>
          <p:cNvCxnSpPr/>
          <p:nvPr/>
        </p:nvCxnSpPr>
        <p:spPr>
          <a:xfrm>
            <a:off x="2088000" y="3834000"/>
            <a:ext cx="5004000" cy="0"/>
          </a:xfrm>
          <a:prstGeom prst="line">
            <a:avLst/>
          </a:prstGeom>
          <a:noFill/>
          <a:ln w="31750" cap="flat" cmpd="sng" algn="ctr">
            <a:solidFill>
              <a:srgbClr val="9BC954">
                <a:lumMod val="75000"/>
              </a:srgbClr>
            </a:solidFill>
            <a:prstDash val="solid"/>
          </a:ln>
          <a:effectLst/>
        </p:spPr>
      </p:cxnSp>
      <p:cxnSp>
        <p:nvCxnSpPr>
          <p:cNvPr id="27" name="直線コネクタ 26"/>
          <p:cNvCxnSpPr/>
          <p:nvPr/>
        </p:nvCxnSpPr>
        <p:spPr>
          <a:xfrm>
            <a:off x="7092280" y="3564000"/>
            <a:ext cx="0" cy="288000"/>
          </a:xfrm>
          <a:prstGeom prst="line">
            <a:avLst/>
          </a:prstGeom>
          <a:noFill/>
          <a:ln w="31750" cap="flat" cmpd="sng" algn="ctr">
            <a:solidFill>
              <a:srgbClr val="9BC954">
                <a:lumMod val="75000"/>
              </a:srgbClr>
            </a:solidFill>
            <a:prstDash val="solid"/>
          </a:ln>
          <a:effectLst/>
        </p:spPr>
      </p:cxnSp>
      <p:cxnSp>
        <p:nvCxnSpPr>
          <p:cNvPr id="28" name="直線コネクタ 27"/>
          <p:cNvCxnSpPr/>
          <p:nvPr/>
        </p:nvCxnSpPr>
        <p:spPr>
          <a:xfrm flipH="1">
            <a:off x="8352000" y="3579862"/>
            <a:ext cx="1" cy="432000"/>
          </a:xfrm>
          <a:prstGeom prst="line">
            <a:avLst/>
          </a:prstGeom>
          <a:noFill/>
          <a:ln w="31750" cap="flat" cmpd="sng" algn="ctr">
            <a:solidFill>
              <a:srgbClr val="9E3039"/>
            </a:solidFill>
            <a:prstDash val="solid"/>
          </a:ln>
          <a:effectLst/>
        </p:spPr>
      </p:cxnSp>
      <p:cxnSp>
        <p:nvCxnSpPr>
          <p:cNvPr id="29" name="直線コネクタ 28"/>
          <p:cNvCxnSpPr/>
          <p:nvPr/>
        </p:nvCxnSpPr>
        <p:spPr>
          <a:xfrm flipH="1">
            <a:off x="3312000" y="3996000"/>
            <a:ext cx="5076000" cy="12850"/>
          </a:xfrm>
          <a:prstGeom prst="line">
            <a:avLst/>
          </a:prstGeom>
          <a:noFill/>
          <a:ln w="31750" cap="flat" cmpd="sng" algn="ctr">
            <a:solidFill>
              <a:srgbClr val="9E3039"/>
            </a:solidFill>
            <a:prstDash val="solid"/>
          </a:ln>
          <a:effectLst/>
        </p:spPr>
      </p:cxnSp>
      <p:sp>
        <p:nvSpPr>
          <p:cNvPr id="31" name="角丸四角形 30"/>
          <p:cNvSpPr/>
          <p:nvPr/>
        </p:nvSpPr>
        <p:spPr>
          <a:xfrm>
            <a:off x="7560000" y="3780000"/>
            <a:ext cx="1080000" cy="324000"/>
          </a:xfrm>
          <a:prstGeom prst="roundRect">
            <a:avLst>
              <a:gd name="adj" fmla="val 10000"/>
            </a:avLst>
          </a:prstGeom>
          <a:solidFill>
            <a:srgbClr val="EE5500"/>
          </a:solidFill>
          <a:ln w="25400" cap="flat" cmpd="sng" algn="ctr">
            <a:solidFill>
              <a:srgbClr val="EE5500"/>
            </a:solidFill>
            <a:prstDash val="solid"/>
          </a:ln>
          <a:effectLst/>
        </p:spPr>
        <p:txBody>
          <a:bodyPr tIns="72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製造部</a:t>
            </a:r>
          </a:p>
        </p:txBody>
      </p:sp>
      <p:cxnSp>
        <p:nvCxnSpPr>
          <p:cNvPr id="32" name="直線コネクタ 31"/>
          <p:cNvCxnSpPr/>
          <p:nvPr/>
        </p:nvCxnSpPr>
        <p:spPr>
          <a:xfrm>
            <a:off x="180000" y="3672000"/>
            <a:ext cx="8820000" cy="0"/>
          </a:xfrm>
          <a:prstGeom prst="line">
            <a:avLst/>
          </a:prstGeom>
          <a:noFill/>
          <a:ln w="38100" cap="flat" cmpd="sng" algn="ctr">
            <a:solidFill>
              <a:sysClr val="windowText" lastClr="000000">
                <a:lumMod val="50000"/>
                <a:lumOff val="50000"/>
              </a:sysClr>
            </a:solidFill>
            <a:prstDash val="sysDash"/>
            <a:headEnd type="oval"/>
            <a:tailEnd type="oval"/>
          </a:ln>
          <a:effectLst>
            <a:outerShdw blurRad="40000" dist="23000" dir="5400000" rotWithShape="0">
              <a:srgbClr val="000000">
                <a:alpha val="35000"/>
              </a:srgbClr>
            </a:outerShdw>
          </a:effectLst>
        </p:spPr>
      </p:cxnSp>
      <p:sp>
        <p:nvSpPr>
          <p:cNvPr id="33" name="AutoShape 10"/>
          <p:cNvSpPr>
            <a:spLocks noChangeArrowheads="1"/>
          </p:cNvSpPr>
          <p:nvPr/>
        </p:nvSpPr>
        <p:spPr bwMode="auto">
          <a:xfrm>
            <a:off x="540000" y="2448000"/>
            <a:ext cx="432000" cy="1188000"/>
          </a:xfrm>
          <a:prstGeom prst="flowChartAlternateProcess">
            <a:avLst/>
          </a:prstGeom>
          <a:ln>
            <a:headEnd/>
            <a:tailEnd/>
          </a:ln>
        </p:spPr>
        <p:style>
          <a:lnRef idx="2">
            <a:schemeClr val="dk1"/>
          </a:lnRef>
          <a:fillRef idx="1">
            <a:schemeClr val="lt1"/>
          </a:fillRef>
          <a:effectRef idx="0">
            <a:schemeClr val="dk1"/>
          </a:effectRef>
          <a:fontRef idx="minor">
            <a:schemeClr val="dk1"/>
          </a:fontRef>
        </p:style>
        <p:txBody>
          <a:bodyPr vert="eaVert"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3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mn-cs"/>
              </a:rPr>
              <a:t>財務会計組織</a:t>
            </a:r>
          </a:p>
        </p:txBody>
      </p:sp>
      <p:sp>
        <p:nvSpPr>
          <p:cNvPr id="34" name="AutoShape 10"/>
          <p:cNvSpPr>
            <a:spLocks noChangeArrowheads="1"/>
          </p:cNvSpPr>
          <p:nvPr/>
        </p:nvSpPr>
        <p:spPr bwMode="auto">
          <a:xfrm>
            <a:off x="540000" y="3744000"/>
            <a:ext cx="432000" cy="1188000"/>
          </a:xfrm>
          <a:prstGeom prst="flowChartAlternateProcess">
            <a:avLst/>
          </a:prstGeom>
          <a:ln>
            <a:headEnd/>
            <a:tailEnd/>
          </a:ln>
        </p:spPr>
        <p:style>
          <a:lnRef idx="2">
            <a:schemeClr val="dk1"/>
          </a:lnRef>
          <a:fillRef idx="1">
            <a:schemeClr val="lt1"/>
          </a:fillRef>
          <a:effectRef idx="0">
            <a:schemeClr val="dk1"/>
          </a:effectRef>
          <a:fontRef idx="minor">
            <a:schemeClr val="dk1"/>
          </a:fontRef>
        </p:style>
        <p:txBody>
          <a:bodyPr vert="eaVert"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3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mn-cs"/>
              </a:rPr>
              <a:t>管理会計組織</a:t>
            </a:r>
          </a:p>
        </p:txBody>
      </p:sp>
      <p:sp>
        <p:nvSpPr>
          <p:cNvPr id="35" name="角丸四角形 34"/>
          <p:cNvSpPr/>
          <p:nvPr/>
        </p:nvSpPr>
        <p:spPr>
          <a:xfrm>
            <a:off x="1800000" y="3780000"/>
            <a:ext cx="1080000" cy="324000"/>
          </a:xfrm>
          <a:prstGeom prst="roundRect">
            <a:avLst>
              <a:gd name="adj" fmla="val 10000"/>
            </a:avLst>
          </a:prstGeom>
          <a:solidFill>
            <a:srgbClr val="77A233"/>
          </a:solidFill>
          <a:ln w="25400" cap="flat" cmpd="sng" algn="ctr">
            <a:solidFill>
              <a:srgbClr val="77A233"/>
            </a:solidFill>
            <a:prstDash val="solid"/>
          </a:ln>
          <a:effectLst/>
        </p:spPr>
        <p:txBody>
          <a:bodyPr tIns="72000" b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営業部</a:t>
            </a:r>
          </a:p>
        </p:txBody>
      </p:sp>
      <p:grpSp>
        <p:nvGrpSpPr>
          <p:cNvPr id="65" name="グループ化 64"/>
          <p:cNvGrpSpPr/>
          <p:nvPr/>
        </p:nvGrpSpPr>
        <p:grpSpPr>
          <a:xfrm>
            <a:off x="4428000" y="2340000"/>
            <a:ext cx="1441171" cy="288000"/>
            <a:chOff x="3814905" y="2319722"/>
            <a:chExt cx="1441171" cy="288000"/>
          </a:xfrm>
        </p:grpSpPr>
        <p:sp>
          <p:nvSpPr>
            <p:cNvPr id="63" name="角丸四角形 62"/>
            <p:cNvSpPr/>
            <p:nvPr/>
          </p:nvSpPr>
          <p:spPr>
            <a:xfrm>
              <a:off x="3814905" y="2319722"/>
              <a:ext cx="1368000" cy="216000"/>
            </a:xfrm>
            <a:prstGeom prst="roundRect">
              <a:avLst>
                <a:gd name="adj" fmla="val 10000"/>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64" name="フリーフォーム 63"/>
            <p:cNvSpPr/>
            <p:nvPr/>
          </p:nvSpPr>
          <p:spPr>
            <a:xfrm>
              <a:off x="3888076" y="2391722"/>
              <a:ext cx="1368000" cy="216000"/>
            </a:xfrm>
            <a:custGeom>
              <a:avLst/>
              <a:gdLst>
                <a:gd name="connsiteX0" fmla="*/ 0 w 1395181"/>
                <a:gd name="connsiteY0" fmla="*/ 35359 h 353585"/>
                <a:gd name="connsiteX1" fmla="*/ 35359 w 1395181"/>
                <a:gd name="connsiteY1" fmla="*/ 0 h 353585"/>
                <a:gd name="connsiteX2" fmla="*/ 1359823 w 1395181"/>
                <a:gd name="connsiteY2" fmla="*/ 0 h 353585"/>
                <a:gd name="connsiteX3" fmla="*/ 1395182 w 1395181"/>
                <a:gd name="connsiteY3" fmla="*/ 35359 h 353585"/>
                <a:gd name="connsiteX4" fmla="*/ 1395181 w 1395181"/>
                <a:gd name="connsiteY4" fmla="*/ 318227 h 353585"/>
                <a:gd name="connsiteX5" fmla="*/ 1359822 w 1395181"/>
                <a:gd name="connsiteY5" fmla="*/ 353586 h 353585"/>
                <a:gd name="connsiteX6" fmla="*/ 35359 w 1395181"/>
                <a:gd name="connsiteY6" fmla="*/ 353585 h 353585"/>
                <a:gd name="connsiteX7" fmla="*/ 0 w 1395181"/>
                <a:gd name="connsiteY7" fmla="*/ 318226 h 353585"/>
                <a:gd name="connsiteX8" fmla="*/ 0 w 1395181"/>
                <a:gd name="connsiteY8" fmla="*/ 35359 h 35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5181" h="353585">
                  <a:moveTo>
                    <a:pt x="0" y="35359"/>
                  </a:moveTo>
                  <a:cubicBezTo>
                    <a:pt x="0" y="15831"/>
                    <a:pt x="15831" y="0"/>
                    <a:pt x="35359" y="0"/>
                  </a:cubicBezTo>
                  <a:lnTo>
                    <a:pt x="1359823" y="0"/>
                  </a:lnTo>
                  <a:cubicBezTo>
                    <a:pt x="1379351" y="0"/>
                    <a:pt x="1395182" y="15831"/>
                    <a:pt x="1395182" y="35359"/>
                  </a:cubicBezTo>
                  <a:cubicBezTo>
                    <a:pt x="1395182" y="129648"/>
                    <a:pt x="1395181" y="223938"/>
                    <a:pt x="1395181" y="318227"/>
                  </a:cubicBezTo>
                  <a:cubicBezTo>
                    <a:pt x="1395181" y="337755"/>
                    <a:pt x="1379350" y="353586"/>
                    <a:pt x="1359822" y="353586"/>
                  </a:cubicBezTo>
                  <a:lnTo>
                    <a:pt x="35359" y="353585"/>
                  </a:lnTo>
                  <a:cubicBezTo>
                    <a:pt x="15831" y="353585"/>
                    <a:pt x="0" y="337754"/>
                    <a:pt x="0" y="318226"/>
                  </a:cubicBezTo>
                  <a:lnTo>
                    <a:pt x="0" y="35359"/>
                  </a:lnTo>
                  <a:close/>
                </a:path>
              </a:pathLst>
            </a:cu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3696" tIns="72000" rIns="63696" bIns="63696" numCol="1" spcCol="1270" anchor="ctr" anchorCtr="0">
              <a:noAutofit/>
            </a:bodyPr>
            <a:lstStyle/>
            <a:p>
              <a:pPr lvl="0" algn="ctr" defTabSz="622300">
                <a:lnSpc>
                  <a:spcPct val="90000"/>
                </a:lnSpc>
                <a:spcBef>
                  <a:spcPct val="0"/>
                </a:spcBef>
                <a:spcAft>
                  <a:spcPct val="35000"/>
                </a:spcAft>
              </a:pPr>
              <a:r>
                <a:rPr lang="ja-JP" altLang="en-US" sz="1200">
                  <a:solidFill>
                    <a:sysClr val="windowText" lastClr="000000">
                      <a:hueOff val="0"/>
                      <a:satOff val="0"/>
                      <a:lumOff val="0"/>
                      <a:alphaOff val="0"/>
                    </a:sysClr>
                  </a:solidFill>
                  <a:latin typeface="メイリオ"/>
                  <a:ea typeface="メイリオ"/>
                </a:rPr>
                <a:t>全社</a:t>
              </a:r>
              <a:endParaRPr lang="ja-JP" altLang="en-US" sz="1200" kern="1200">
                <a:solidFill>
                  <a:sysClr val="windowText" lastClr="000000">
                    <a:hueOff val="0"/>
                    <a:satOff val="0"/>
                    <a:lumOff val="0"/>
                    <a:alphaOff val="0"/>
                  </a:sysClr>
                </a:solidFill>
                <a:latin typeface="メイリオ"/>
                <a:ea typeface="メイリオ"/>
                <a:cs typeface="+mn-cs"/>
              </a:endParaRPr>
            </a:p>
          </p:txBody>
        </p:sp>
      </p:grpSp>
      <p:grpSp>
        <p:nvGrpSpPr>
          <p:cNvPr id="87" name="グループ化 86"/>
          <p:cNvGrpSpPr/>
          <p:nvPr/>
        </p:nvGrpSpPr>
        <p:grpSpPr>
          <a:xfrm>
            <a:off x="1440000" y="3276000"/>
            <a:ext cx="1153171" cy="288000"/>
            <a:chOff x="1295636" y="3291830"/>
            <a:chExt cx="1153171" cy="288000"/>
          </a:xfrm>
        </p:grpSpPr>
        <p:sp>
          <p:nvSpPr>
            <p:cNvPr id="71" name="角丸四角形 70"/>
            <p:cNvSpPr/>
            <p:nvPr/>
          </p:nvSpPr>
          <p:spPr>
            <a:xfrm>
              <a:off x="1295636" y="3291830"/>
              <a:ext cx="1080000" cy="216000"/>
            </a:xfrm>
            <a:prstGeom prst="roundRect">
              <a:avLst>
                <a:gd name="adj" fmla="val 10000"/>
              </a:avLst>
            </a:prstGeom>
            <a:solidFill>
              <a:schemeClr val="accent5">
                <a:lumMod val="75000"/>
              </a:scheme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72" name="フリーフォーム 71"/>
            <p:cNvSpPr/>
            <p:nvPr/>
          </p:nvSpPr>
          <p:spPr>
            <a:xfrm>
              <a:off x="1368807" y="3363830"/>
              <a:ext cx="1080000" cy="216000"/>
            </a:xfrm>
            <a:custGeom>
              <a:avLst/>
              <a:gdLst>
                <a:gd name="connsiteX0" fmla="*/ 0 w 1395181"/>
                <a:gd name="connsiteY0" fmla="*/ 35359 h 353585"/>
                <a:gd name="connsiteX1" fmla="*/ 35359 w 1395181"/>
                <a:gd name="connsiteY1" fmla="*/ 0 h 353585"/>
                <a:gd name="connsiteX2" fmla="*/ 1359823 w 1395181"/>
                <a:gd name="connsiteY2" fmla="*/ 0 h 353585"/>
                <a:gd name="connsiteX3" fmla="*/ 1395182 w 1395181"/>
                <a:gd name="connsiteY3" fmla="*/ 35359 h 353585"/>
                <a:gd name="connsiteX4" fmla="*/ 1395181 w 1395181"/>
                <a:gd name="connsiteY4" fmla="*/ 318227 h 353585"/>
                <a:gd name="connsiteX5" fmla="*/ 1359822 w 1395181"/>
                <a:gd name="connsiteY5" fmla="*/ 353586 h 353585"/>
                <a:gd name="connsiteX6" fmla="*/ 35359 w 1395181"/>
                <a:gd name="connsiteY6" fmla="*/ 353585 h 353585"/>
                <a:gd name="connsiteX7" fmla="*/ 0 w 1395181"/>
                <a:gd name="connsiteY7" fmla="*/ 318226 h 353585"/>
                <a:gd name="connsiteX8" fmla="*/ 0 w 1395181"/>
                <a:gd name="connsiteY8" fmla="*/ 35359 h 35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5181" h="353585">
                  <a:moveTo>
                    <a:pt x="0" y="35359"/>
                  </a:moveTo>
                  <a:cubicBezTo>
                    <a:pt x="0" y="15831"/>
                    <a:pt x="15831" y="0"/>
                    <a:pt x="35359" y="0"/>
                  </a:cubicBezTo>
                  <a:lnTo>
                    <a:pt x="1359823" y="0"/>
                  </a:lnTo>
                  <a:cubicBezTo>
                    <a:pt x="1379351" y="0"/>
                    <a:pt x="1395182" y="15831"/>
                    <a:pt x="1395182" y="35359"/>
                  </a:cubicBezTo>
                  <a:cubicBezTo>
                    <a:pt x="1395182" y="129648"/>
                    <a:pt x="1395181" y="223938"/>
                    <a:pt x="1395181" y="318227"/>
                  </a:cubicBezTo>
                  <a:cubicBezTo>
                    <a:pt x="1395181" y="337755"/>
                    <a:pt x="1379350" y="353586"/>
                    <a:pt x="1359822" y="353586"/>
                  </a:cubicBezTo>
                  <a:lnTo>
                    <a:pt x="35359" y="353585"/>
                  </a:lnTo>
                  <a:cubicBezTo>
                    <a:pt x="15831" y="353585"/>
                    <a:pt x="0" y="337754"/>
                    <a:pt x="0" y="318226"/>
                  </a:cubicBezTo>
                  <a:lnTo>
                    <a:pt x="0" y="35359"/>
                  </a:lnTo>
                  <a:close/>
                </a:path>
              </a:pathLst>
            </a:cu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3696" tIns="72000" rIns="63696" bIns="63696" numCol="1" spcCol="1270" anchor="ctr" anchorCtr="0">
              <a:noAutofit/>
            </a:bodyPr>
            <a:lstStyle/>
            <a:p>
              <a:pPr lvl="0" algn="ctr" defTabSz="622300">
                <a:lnSpc>
                  <a:spcPct val="90000"/>
                </a:lnSpc>
                <a:spcBef>
                  <a:spcPct val="0"/>
                </a:spcBef>
                <a:spcAft>
                  <a:spcPct val="35000"/>
                </a:spcAft>
              </a:pPr>
              <a:r>
                <a:rPr lang="ja-JP" altLang="en-US" sz="1200">
                  <a:solidFill>
                    <a:sysClr val="windowText" lastClr="000000">
                      <a:hueOff val="0"/>
                      <a:satOff val="0"/>
                      <a:lumOff val="0"/>
                      <a:alphaOff val="0"/>
                    </a:sysClr>
                  </a:solidFill>
                  <a:latin typeface="メイリオ"/>
                  <a:ea typeface="メイリオ"/>
                </a:rPr>
                <a:t>営業</a:t>
              </a:r>
              <a:r>
                <a:rPr lang="ja-JP" altLang="en-US" sz="1200" kern="1200">
                  <a:solidFill>
                    <a:sysClr val="windowText" lastClr="000000">
                      <a:hueOff val="0"/>
                      <a:satOff val="0"/>
                      <a:lumOff val="0"/>
                      <a:alphaOff val="0"/>
                    </a:sysClr>
                  </a:solidFill>
                  <a:latin typeface="メイリオ"/>
                  <a:ea typeface="メイリオ"/>
                  <a:cs typeface="+mn-cs"/>
                </a:rPr>
                <a:t>部</a:t>
              </a:r>
            </a:p>
          </p:txBody>
        </p:sp>
      </p:grpSp>
      <p:grpSp>
        <p:nvGrpSpPr>
          <p:cNvPr id="89" name="グループ化 88"/>
          <p:cNvGrpSpPr/>
          <p:nvPr/>
        </p:nvGrpSpPr>
        <p:grpSpPr>
          <a:xfrm>
            <a:off x="3960000" y="3276000"/>
            <a:ext cx="1153171" cy="288000"/>
            <a:chOff x="3851920" y="3291830"/>
            <a:chExt cx="1153171" cy="288000"/>
          </a:xfrm>
        </p:grpSpPr>
        <p:sp>
          <p:nvSpPr>
            <p:cNvPr id="75" name="角丸四角形 74"/>
            <p:cNvSpPr/>
            <p:nvPr/>
          </p:nvSpPr>
          <p:spPr>
            <a:xfrm>
              <a:off x="3851920" y="3291830"/>
              <a:ext cx="1080000" cy="216000"/>
            </a:xfrm>
            <a:prstGeom prst="roundRect">
              <a:avLst>
                <a:gd name="adj" fmla="val 10000"/>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76" name="フリーフォーム 75"/>
            <p:cNvSpPr/>
            <p:nvPr/>
          </p:nvSpPr>
          <p:spPr>
            <a:xfrm>
              <a:off x="3925091" y="3363830"/>
              <a:ext cx="1080000" cy="216000"/>
            </a:xfrm>
            <a:custGeom>
              <a:avLst/>
              <a:gdLst>
                <a:gd name="connsiteX0" fmla="*/ 0 w 1395181"/>
                <a:gd name="connsiteY0" fmla="*/ 35359 h 353585"/>
                <a:gd name="connsiteX1" fmla="*/ 35359 w 1395181"/>
                <a:gd name="connsiteY1" fmla="*/ 0 h 353585"/>
                <a:gd name="connsiteX2" fmla="*/ 1359823 w 1395181"/>
                <a:gd name="connsiteY2" fmla="*/ 0 h 353585"/>
                <a:gd name="connsiteX3" fmla="*/ 1395182 w 1395181"/>
                <a:gd name="connsiteY3" fmla="*/ 35359 h 353585"/>
                <a:gd name="connsiteX4" fmla="*/ 1395181 w 1395181"/>
                <a:gd name="connsiteY4" fmla="*/ 318227 h 353585"/>
                <a:gd name="connsiteX5" fmla="*/ 1359822 w 1395181"/>
                <a:gd name="connsiteY5" fmla="*/ 353586 h 353585"/>
                <a:gd name="connsiteX6" fmla="*/ 35359 w 1395181"/>
                <a:gd name="connsiteY6" fmla="*/ 353585 h 353585"/>
                <a:gd name="connsiteX7" fmla="*/ 0 w 1395181"/>
                <a:gd name="connsiteY7" fmla="*/ 318226 h 353585"/>
                <a:gd name="connsiteX8" fmla="*/ 0 w 1395181"/>
                <a:gd name="connsiteY8" fmla="*/ 35359 h 35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5181" h="353585">
                  <a:moveTo>
                    <a:pt x="0" y="35359"/>
                  </a:moveTo>
                  <a:cubicBezTo>
                    <a:pt x="0" y="15831"/>
                    <a:pt x="15831" y="0"/>
                    <a:pt x="35359" y="0"/>
                  </a:cubicBezTo>
                  <a:lnTo>
                    <a:pt x="1359823" y="0"/>
                  </a:lnTo>
                  <a:cubicBezTo>
                    <a:pt x="1379351" y="0"/>
                    <a:pt x="1395182" y="15831"/>
                    <a:pt x="1395182" y="35359"/>
                  </a:cubicBezTo>
                  <a:cubicBezTo>
                    <a:pt x="1395182" y="129648"/>
                    <a:pt x="1395181" y="223938"/>
                    <a:pt x="1395181" y="318227"/>
                  </a:cubicBezTo>
                  <a:cubicBezTo>
                    <a:pt x="1395181" y="337755"/>
                    <a:pt x="1379350" y="353586"/>
                    <a:pt x="1359822" y="353586"/>
                  </a:cubicBezTo>
                  <a:lnTo>
                    <a:pt x="35359" y="353585"/>
                  </a:lnTo>
                  <a:cubicBezTo>
                    <a:pt x="15831" y="353585"/>
                    <a:pt x="0" y="337754"/>
                    <a:pt x="0" y="318226"/>
                  </a:cubicBezTo>
                  <a:lnTo>
                    <a:pt x="0" y="35359"/>
                  </a:lnTo>
                  <a:close/>
                </a:path>
              </a:pathLst>
            </a:cu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3696" tIns="72000" rIns="63696" bIns="63696" numCol="1" spcCol="1270" anchor="ctr" anchorCtr="0">
              <a:noAutofit/>
            </a:bodyPr>
            <a:lstStyle/>
            <a:p>
              <a:pPr lvl="0" algn="ctr" defTabSz="622300">
                <a:lnSpc>
                  <a:spcPct val="90000"/>
                </a:lnSpc>
                <a:spcBef>
                  <a:spcPct val="0"/>
                </a:spcBef>
                <a:spcAft>
                  <a:spcPct val="35000"/>
                </a:spcAft>
              </a:pPr>
              <a:r>
                <a:rPr lang="ja-JP" altLang="en-US" sz="1200" kern="1200">
                  <a:solidFill>
                    <a:sysClr val="windowText" lastClr="000000">
                      <a:hueOff val="0"/>
                      <a:satOff val="0"/>
                      <a:lumOff val="0"/>
                      <a:alphaOff val="0"/>
                    </a:sysClr>
                  </a:solidFill>
                  <a:latin typeface="メイリオ"/>
                  <a:ea typeface="メイリオ"/>
                  <a:cs typeface="+mn-cs"/>
                </a:rPr>
                <a:t>経理部</a:t>
              </a:r>
            </a:p>
          </p:txBody>
        </p:sp>
      </p:grpSp>
      <p:grpSp>
        <p:nvGrpSpPr>
          <p:cNvPr id="90" name="グループ化 89"/>
          <p:cNvGrpSpPr/>
          <p:nvPr/>
        </p:nvGrpSpPr>
        <p:grpSpPr>
          <a:xfrm>
            <a:off x="5220000" y="3276000"/>
            <a:ext cx="1153171" cy="288000"/>
            <a:chOff x="5146901" y="3291838"/>
            <a:chExt cx="1153171" cy="288000"/>
          </a:xfrm>
        </p:grpSpPr>
        <p:sp>
          <p:nvSpPr>
            <p:cNvPr id="77" name="角丸四角形 76"/>
            <p:cNvSpPr/>
            <p:nvPr/>
          </p:nvSpPr>
          <p:spPr>
            <a:xfrm>
              <a:off x="5146901" y="3291838"/>
              <a:ext cx="1080000" cy="216000"/>
            </a:xfrm>
            <a:prstGeom prst="roundRect">
              <a:avLst>
                <a:gd name="adj" fmla="val 10000"/>
              </a:avLst>
            </a:pr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78" name="フリーフォーム 77"/>
            <p:cNvSpPr/>
            <p:nvPr/>
          </p:nvSpPr>
          <p:spPr>
            <a:xfrm>
              <a:off x="5220072" y="3363838"/>
              <a:ext cx="1080000" cy="216000"/>
            </a:xfrm>
            <a:custGeom>
              <a:avLst/>
              <a:gdLst>
                <a:gd name="connsiteX0" fmla="*/ 0 w 1395181"/>
                <a:gd name="connsiteY0" fmla="*/ 35359 h 353585"/>
                <a:gd name="connsiteX1" fmla="*/ 35359 w 1395181"/>
                <a:gd name="connsiteY1" fmla="*/ 0 h 353585"/>
                <a:gd name="connsiteX2" fmla="*/ 1359823 w 1395181"/>
                <a:gd name="connsiteY2" fmla="*/ 0 h 353585"/>
                <a:gd name="connsiteX3" fmla="*/ 1395182 w 1395181"/>
                <a:gd name="connsiteY3" fmla="*/ 35359 h 353585"/>
                <a:gd name="connsiteX4" fmla="*/ 1395181 w 1395181"/>
                <a:gd name="connsiteY4" fmla="*/ 318227 h 353585"/>
                <a:gd name="connsiteX5" fmla="*/ 1359822 w 1395181"/>
                <a:gd name="connsiteY5" fmla="*/ 353586 h 353585"/>
                <a:gd name="connsiteX6" fmla="*/ 35359 w 1395181"/>
                <a:gd name="connsiteY6" fmla="*/ 353585 h 353585"/>
                <a:gd name="connsiteX7" fmla="*/ 0 w 1395181"/>
                <a:gd name="connsiteY7" fmla="*/ 318226 h 353585"/>
                <a:gd name="connsiteX8" fmla="*/ 0 w 1395181"/>
                <a:gd name="connsiteY8" fmla="*/ 35359 h 35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5181" h="353585">
                  <a:moveTo>
                    <a:pt x="0" y="35359"/>
                  </a:moveTo>
                  <a:cubicBezTo>
                    <a:pt x="0" y="15831"/>
                    <a:pt x="15831" y="0"/>
                    <a:pt x="35359" y="0"/>
                  </a:cubicBezTo>
                  <a:lnTo>
                    <a:pt x="1359823" y="0"/>
                  </a:lnTo>
                  <a:cubicBezTo>
                    <a:pt x="1379351" y="0"/>
                    <a:pt x="1395182" y="15831"/>
                    <a:pt x="1395182" y="35359"/>
                  </a:cubicBezTo>
                  <a:cubicBezTo>
                    <a:pt x="1395182" y="129648"/>
                    <a:pt x="1395181" y="223938"/>
                    <a:pt x="1395181" y="318227"/>
                  </a:cubicBezTo>
                  <a:cubicBezTo>
                    <a:pt x="1395181" y="337755"/>
                    <a:pt x="1379350" y="353586"/>
                    <a:pt x="1359822" y="353586"/>
                  </a:cubicBezTo>
                  <a:lnTo>
                    <a:pt x="35359" y="353585"/>
                  </a:lnTo>
                  <a:cubicBezTo>
                    <a:pt x="15831" y="353585"/>
                    <a:pt x="0" y="337754"/>
                    <a:pt x="0" y="318226"/>
                  </a:cubicBezTo>
                  <a:lnTo>
                    <a:pt x="0" y="35359"/>
                  </a:lnTo>
                  <a:close/>
                </a:path>
              </a:pathLst>
            </a:cu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3696" tIns="72000" rIns="63696" bIns="63696" numCol="1" spcCol="1270" anchor="ctr" anchorCtr="0">
              <a:noAutofit/>
            </a:bodyPr>
            <a:lstStyle/>
            <a:p>
              <a:pPr lvl="0" algn="ctr" defTabSz="622300">
                <a:lnSpc>
                  <a:spcPct val="90000"/>
                </a:lnSpc>
                <a:spcBef>
                  <a:spcPct val="0"/>
                </a:spcBef>
                <a:spcAft>
                  <a:spcPct val="35000"/>
                </a:spcAft>
              </a:pPr>
              <a:r>
                <a:rPr lang="ja-JP" altLang="en-US" sz="1200" kern="1200">
                  <a:solidFill>
                    <a:sysClr val="windowText" lastClr="000000">
                      <a:hueOff val="0"/>
                      <a:satOff val="0"/>
                      <a:lumOff val="0"/>
                      <a:alphaOff val="0"/>
                    </a:sysClr>
                  </a:solidFill>
                  <a:latin typeface="メイリオ"/>
                  <a:ea typeface="メイリオ"/>
                  <a:cs typeface="+mn-cs"/>
                </a:rPr>
                <a:t>総務部</a:t>
              </a:r>
            </a:p>
          </p:txBody>
        </p:sp>
      </p:grpSp>
      <p:grpSp>
        <p:nvGrpSpPr>
          <p:cNvPr id="91" name="グループ化 90"/>
          <p:cNvGrpSpPr/>
          <p:nvPr/>
        </p:nvGrpSpPr>
        <p:grpSpPr>
          <a:xfrm>
            <a:off x="6480212" y="3276000"/>
            <a:ext cx="1153171" cy="288000"/>
            <a:chOff x="6480212" y="3291830"/>
            <a:chExt cx="1153171" cy="288000"/>
          </a:xfrm>
        </p:grpSpPr>
        <p:sp>
          <p:nvSpPr>
            <p:cNvPr id="83" name="角丸四角形 82"/>
            <p:cNvSpPr/>
            <p:nvPr/>
          </p:nvSpPr>
          <p:spPr>
            <a:xfrm>
              <a:off x="6480212" y="3291830"/>
              <a:ext cx="1080000" cy="216000"/>
            </a:xfrm>
            <a:prstGeom prst="roundRect">
              <a:avLst>
                <a:gd name="adj" fmla="val 10000"/>
              </a:avLst>
            </a:prstGeom>
            <a:solidFill>
              <a:schemeClr val="accent5">
                <a:lumMod val="75000"/>
              </a:scheme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84" name="フリーフォーム 83"/>
            <p:cNvSpPr/>
            <p:nvPr/>
          </p:nvSpPr>
          <p:spPr>
            <a:xfrm>
              <a:off x="6553383" y="3363830"/>
              <a:ext cx="1080000" cy="216000"/>
            </a:xfrm>
            <a:custGeom>
              <a:avLst/>
              <a:gdLst>
                <a:gd name="connsiteX0" fmla="*/ 0 w 1395181"/>
                <a:gd name="connsiteY0" fmla="*/ 35359 h 353585"/>
                <a:gd name="connsiteX1" fmla="*/ 35359 w 1395181"/>
                <a:gd name="connsiteY1" fmla="*/ 0 h 353585"/>
                <a:gd name="connsiteX2" fmla="*/ 1359823 w 1395181"/>
                <a:gd name="connsiteY2" fmla="*/ 0 h 353585"/>
                <a:gd name="connsiteX3" fmla="*/ 1395182 w 1395181"/>
                <a:gd name="connsiteY3" fmla="*/ 35359 h 353585"/>
                <a:gd name="connsiteX4" fmla="*/ 1395181 w 1395181"/>
                <a:gd name="connsiteY4" fmla="*/ 318227 h 353585"/>
                <a:gd name="connsiteX5" fmla="*/ 1359822 w 1395181"/>
                <a:gd name="connsiteY5" fmla="*/ 353586 h 353585"/>
                <a:gd name="connsiteX6" fmla="*/ 35359 w 1395181"/>
                <a:gd name="connsiteY6" fmla="*/ 353585 h 353585"/>
                <a:gd name="connsiteX7" fmla="*/ 0 w 1395181"/>
                <a:gd name="connsiteY7" fmla="*/ 318226 h 353585"/>
                <a:gd name="connsiteX8" fmla="*/ 0 w 1395181"/>
                <a:gd name="connsiteY8" fmla="*/ 35359 h 35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5181" h="353585">
                  <a:moveTo>
                    <a:pt x="0" y="35359"/>
                  </a:moveTo>
                  <a:cubicBezTo>
                    <a:pt x="0" y="15831"/>
                    <a:pt x="15831" y="0"/>
                    <a:pt x="35359" y="0"/>
                  </a:cubicBezTo>
                  <a:lnTo>
                    <a:pt x="1359823" y="0"/>
                  </a:lnTo>
                  <a:cubicBezTo>
                    <a:pt x="1379351" y="0"/>
                    <a:pt x="1395182" y="15831"/>
                    <a:pt x="1395182" y="35359"/>
                  </a:cubicBezTo>
                  <a:cubicBezTo>
                    <a:pt x="1395182" y="129648"/>
                    <a:pt x="1395181" y="223938"/>
                    <a:pt x="1395181" y="318227"/>
                  </a:cubicBezTo>
                  <a:cubicBezTo>
                    <a:pt x="1395181" y="337755"/>
                    <a:pt x="1379350" y="353586"/>
                    <a:pt x="1359822" y="353586"/>
                  </a:cubicBezTo>
                  <a:lnTo>
                    <a:pt x="35359" y="353585"/>
                  </a:lnTo>
                  <a:cubicBezTo>
                    <a:pt x="15831" y="353585"/>
                    <a:pt x="0" y="337754"/>
                    <a:pt x="0" y="318226"/>
                  </a:cubicBezTo>
                  <a:lnTo>
                    <a:pt x="0" y="35359"/>
                  </a:lnTo>
                  <a:close/>
                </a:path>
              </a:pathLst>
            </a:cu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3696" tIns="72000" rIns="63696" bIns="63696" numCol="1" spcCol="1270" anchor="ctr" anchorCtr="0">
              <a:noAutofit/>
            </a:bodyPr>
            <a:lstStyle/>
            <a:p>
              <a:pPr lvl="0" algn="ctr" defTabSz="622300">
                <a:lnSpc>
                  <a:spcPct val="90000"/>
                </a:lnSpc>
                <a:spcBef>
                  <a:spcPct val="0"/>
                </a:spcBef>
                <a:spcAft>
                  <a:spcPct val="35000"/>
                </a:spcAft>
              </a:pPr>
              <a:r>
                <a:rPr lang="ja-JP" altLang="en-US" sz="1200">
                  <a:solidFill>
                    <a:sysClr val="windowText" lastClr="000000">
                      <a:hueOff val="0"/>
                      <a:satOff val="0"/>
                      <a:lumOff val="0"/>
                      <a:alphaOff val="0"/>
                    </a:sysClr>
                  </a:solidFill>
                  <a:latin typeface="メイリオ"/>
                  <a:ea typeface="メイリオ"/>
                </a:rPr>
                <a:t>営業</a:t>
              </a:r>
              <a:r>
                <a:rPr lang="ja-JP" altLang="en-US" sz="1200" kern="1200">
                  <a:solidFill>
                    <a:sysClr val="windowText" lastClr="000000">
                      <a:hueOff val="0"/>
                      <a:satOff val="0"/>
                      <a:lumOff val="0"/>
                      <a:alphaOff val="0"/>
                    </a:sysClr>
                  </a:solidFill>
                  <a:latin typeface="メイリオ"/>
                  <a:ea typeface="メイリオ"/>
                  <a:cs typeface="+mn-cs"/>
                </a:rPr>
                <a:t>部</a:t>
              </a:r>
            </a:p>
          </p:txBody>
        </p:sp>
      </p:grpSp>
      <p:grpSp>
        <p:nvGrpSpPr>
          <p:cNvPr id="92" name="グループ化 91"/>
          <p:cNvGrpSpPr/>
          <p:nvPr/>
        </p:nvGrpSpPr>
        <p:grpSpPr>
          <a:xfrm>
            <a:off x="7740000" y="3276000"/>
            <a:ext cx="1153171" cy="288000"/>
            <a:chOff x="7775193" y="3291838"/>
            <a:chExt cx="1153171" cy="288000"/>
          </a:xfrm>
        </p:grpSpPr>
        <p:sp>
          <p:nvSpPr>
            <p:cNvPr id="85" name="角丸四角形 84"/>
            <p:cNvSpPr/>
            <p:nvPr/>
          </p:nvSpPr>
          <p:spPr>
            <a:xfrm>
              <a:off x="7775193" y="3291838"/>
              <a:ext cx="1080000" cy="216000"/>
            </a:xfrm>
            <a:prstGeom prst="roundRect">
              <a:avLst>
                <a:gd name="adj" fmla="val 10000"/>
              </a:avLst>
            </a:prstGeom>
            <a:solidFill>
              <a:schemeClr val="accent3">
                <a:lumMod val="75000"/>
              </a:scheme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86" name="フリーフォーム 85"/>
            <p:cNvSpPr/>
            <p:nvPr/>
          </p:nvSpPr>
          <p:spPr>
            <a:xfrm>
              <a:off x="7848364" y="3363838"/>
              <a:ext cx="1080000" cy="216000"/>
            </a:xfrm>
            <a:custGeom>
              <a:avLst/>
              <a:gdLst>
                <a:gd name="connsiteX0" fmla="*/ 0 w 1395181"/>
                <a:gd name="connsiteY0" fmla="*/ 35359 h 353585"/>
                <a:gd name="connsiteX1" fmla="*/ 35359 w 1395181"/>
                <a:gd name="connsiteY1" fmla="*/ 0 h 353585"/>
                <a:gd name="connsiteX2" fmla="*/ 1359823 w 1395181"/>
                <a:gd name="connsiteY2" fmla="*/ 0 h 353585"/>
                <a:gd name="connsiteX3" fmla="*/ 1395182 w 1395181"/>
                <a:gd name="connsiteY3" fmla="*/ 35359 h 353585"/>
                <a:gd name="connsiteX4" fmla="*/ 1395181 w 1395181"/>
                <a:gd name="connsiteY4" fmla="*/ 318227 h 353585"/>
                <a:gd name="connsiteX5" fmla="*/ 1359822 w 1395181"/>
                <a:gd name="connsiteY5" fmla="*/ 353586 h 353585"/>
                <a:gd name="connsiteX6" fmla="*/ 35359 w 1395181"/>
                <a:gd name="connsiteY6" fmla="*/ 353585 h 353585"/>
                <a:gd name="connsiteX7" fmla="*/ 0 w 1395181"/>
                <a:gd name="connsiteY7" fmla="*/ 318226 h 353585"/>
                <a:gd name="connsiteX8" fmla="*/ 0 w 1395181"/>
                <a:gd name="connsiteY8" fmla="*/ 35359 h 35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5181" h="353585">
                  <a:moveTo>
                    <a:pt x="0" y="35359"/>
                  </a:moveTo>
                  <a:cubicBezTo>
                    <a:pt x="0" y="15831"/>
                    <a:pt x="15831" y="0"/>
                    <a:pt x="35359" y="0"/>
                  </a:cubicBezTo>
                  <a:lnTo>
                    <a:pt x="1359823" y="0"/>
                  </a:lnTo>
                  <a:cubicBezTo>
                    <a:pt x="1379351" y="0"/>
                    <a:pt x="1395182" y="15831"/>
                    <a:pt x="1395182" y="35359"/>
                  </a:cubicBezTo>
                  <a:cubicBezTo>
                    <a:pt x="1395182" y="129648"/>
                    <a:pt x="1395181" y="223938"/>
                    <a:pt x="1395181" y="318227"/>
                  </a:cubicBezTo>
                  <a:cubicBezTo>
                    <a:pt x="1395181" y="337755"/>
                    <a:pt x="1379350" y="353586"/>
                    <a:pt x="1359822" y="353586"/>
                  </a:cubicBezTo>
                  <a:lnTo>
                    <a:pt x="35359" y="353585"/>
                  </a:lnTo>
                  <a:cubicBezTo>
                    <a:pt x="15831" y="353585"/>
                    <a:pt x="0" y="337754"/>
                    <a:pt x="0" y="318226"/>
                  </a:cubicBezTo>
                  <a:lnTo>
                    <a:pt x="0" y="35359"/>
                  </a:lnTo>
                  <a:close/>
                </a:path>
              </a:pathLst>
            </a:cu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3696" tIns="72000" rIns="63696" bIns="63696" numCol="1" spcCol="1270" anchor="ctr" anchorCtr="0">
              <a:noAutofit/>
            </a:bodyPr>
            <a:lstStyle/>
            <a:p>
              <a:pPr lvl="0" algn="ctr" defTabSz="622300">
                <a:lnSpc>
                  <a:spcPct val="90000"/>
                </a:lnSpc>
                <a:spcBef>
                  <a:spcPct val="0"/>
                </a:spcBef>
                <a:spcAft>
                  <a:spcPct val="35000"/>
                </a:spcAft>
              </a:pPr>
              <a:r>
                <a:rPr lang="ja-JP" altLang="en-US" sz="1200">
                  <a:solidFill>
                    <a:sysClr val="windowText" lastClr="000000">
                      <a:hueOff val="0"/>
                      <a:satOff val="0"/>
                      <a:lumOff val="0"/>
                      <a:alphaOff val="0"/>
                    </a:sysClr>
                  </a:solidFill>
                  <a:latin typeface="メイリオ"/>
                  <a:ea typeface="メイリオ"/>
                </a:rPr>
                <a:t>製造</a:t>
              </a:r>
              <a:r>
                <a:rPr lang="ja-JP" altLang="en-US" sz="1200" kern="1200">
                  <a:solidFill>
                    <a:sysClr val="windowText" lastClr="000000">
                      <a:hueOff val="0"/>
                      <a:satOff val="0"/>
                      <a:lumOff val="0"/>
                      <a:alphaOff val="0"/>
                    </a:sysClr>
                  </a:solidFill>
                  <a:latin typeface="メイリオ"/>
                  <a:ea typeface="メイリオ"/>
                  <a:cs typeface="+mn-cs"/>
                </a:rPr>
                <a:t>部</a:t>
              </a:r>
            </a:p>
          </p:txBody>
        </p:sp>
      </p:grpSp>
      <p:cxnSp>
        <p:nvCxnSpPr>
          <p:cNvPr id="94" name="直線コネクタ 93"/>
          <p:cNvCxnSpPr/>
          <p:nvPr/>
        </p:nvCxnSpPr>
        <p:spPr>
          <a:xfrm>
            <a:off x="2699792" y="2718000"/>
            <a:ext cx="500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5184000" y="2628000"/>
            <a:ext cx="0" cy="21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a:off x="2699792" y="271800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a:off x="7704000" y="2718000"/>
            <a:ext cx="0" cy="10800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6" name="グループ化 105"/>
          <p:cNvGrpSpPr/>
          <p:nvPr/>
        </p:nvGrpSpPr>
        <p:grpSpPr>
          <a:xfrm>
            <a:off x="4572000" y="3096000"/>
            <a:ext cx="1260000" cy="198000"/>
            <a:chOff x="4572000" y="3096000"/>
            <a:chExt cx="1260000" cy="198000"/>
          </a:xfrm>
        </p:grpSpPr>
        <p:cxnSp>
          <p:nvCxnSpPr>
            <p:cNvPr id="102" name="直線コネクタ 101"/>
            <p:cNvCxnSpPr/>
            <p:nvPr/>
          </p:nvCxnSpPr>
          <p:spPr>
            <a:xfrm>
              <a:off x="4572000" y="3183818"/>
              <a:ext cx="126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5184000" y="3096000"/>
              <a:ext cx="0" cy="9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4572000" y="318600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a:off x="5832000" y="3186000"/>
              <a:ext cx="0" cy="10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7" name="グループ化 106"/>
          <p:cNvGrpSpPr/>
          <p:nvPr/>
        </p:nvGrpSpPr>
        <p:grpSpPr>
          <a:xfrm>
            <a:off x="7092000" y="3096000"/>
            <a:ext cx="1260000" cy="198000"/>
            <a:chOff x="4572000" y="3096000"/>
            <a:chExt cx="1260000" cy="198000"/>
          </a:xfrm>
        </p:grpSpPr>
        <p:cxnSp>
          <p:nvCxnSpPr>
            <p:cNvPr id="108" name="直線コネクタ 107"/>
            <p:cNvCxnSpPr/>
            <p:nvPr/>
          </p:nvCxnSpPr>
          <p:spPr>
            <a:xfrm>
              <a:off x="4572000" y="3183818"/>
              <a:ext cx="126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a:off x="5184000" y="3096000"/>
              <a:ext cx="0" cy="9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a:off x="4572000" y="318600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a:off x="5832000" y="3186000"/>
              <a:ext cx="0" cy="10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2" name="グループ化 111"/>
          <p:cNvGrpSpPr/>
          <p:nvPr/>
        </p:nvGrpSpPr>
        <p:grpSpPr>
          <a:xfrm>
            <a:off x="2088000" y="3096000"/>
            <a:ext cx="1260000" cy="198000"/>
            <a:chOff x="4572000" y="3096000"/>
            <a:chExt cx="1260000" cy="198000"/>
          </a:xfrm>
        </p:grpSpPr>
        <p:cxnSp>
          <p:nvCxnSpPr>
            <p:cNvPr id="113" name="直線コネクタ 112"/>
            <p:cNvCxnSpPr/>
            <p:nvPr/>
          </p:nvCxnSpPr>
          <p:spPr>
            <a:xfrm>
              <a:off x="4572000" y="3183818"/>
              <a:ext cx="126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a:off x="5184000" y="3096000"/>
              <a:ext cx="0" cy="9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a:off x="4572000" y="3186000"/>
              <a:ext cx="0" cy="1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a:off x="5832000" y="3186000"/>
              <a:ext cx="0" cy="10800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81" name="直線コネクタ 80"/>
          <p:cNvCxnSpPr/>
          <p:nvPr/>
        </p:nvCxnSpPr>
        <p:spPr>
          <a:xfrm>
            <a:off x="2087724" y="3564000"/>
            <a:ext cx="0" cy="288000"/>
          </a:xfrm>
          <a:prstGeom prst="line">
            <a:avLst/>
          </a:prstGeom>
          <a:noFill/>
          <a:ln w="31750" cap="flat" cmpd="sng" algn="ctr">
            <a:solidFill>
              <a:srgbClr val="9BC954">
                <a:lumMod val="75000"/>
              </a:srgbClr>
            </a:solidFill>
            <a:prstDash val="solid"/>
          </a:ln>
          <a:effectLst/>
        </p:spPr>
      </p:cxnSp>
      <p:cxnSp>
        <p:nvCxnSpPr>
          <p:cNvPr id="30" name="直線コネクタ 29"/>
          <p:cNvCxnSpPr/>
          <p:nvPr/>
        </p:nvCxnSpPr>
        <p:spPr>
          <a:xfrm rot="5400000" flipH="1" flipV="1">
            <a:off x="3096000" y="3780000"/>
            <a:ext cx="468000" cy="1587"/>
          </a:xfrm>
          <a:prstGeom prst="line">
            <a:avLst/>
          </a:prstGeom>
          <a:noFill/>
          <a:ln w="31750" cap="flat" cmpd="sng" algn="ctr">
            <a:solidFill>
              <a:srgbClr val="9E3039"/>
            </a:solidFill>
            <a:prstDash val="solid"/>
          </a:ln>
          <a:effectLst/>
        </p:spPr>
      </p:cxnSp>
      <p:grpSp>
        <p:nvGrpSpPr>
          <p:cNvPr id="88" name="グループ化 87"/>
          <p:cNvGrpSpPr/>
          <p:nvPr/>
        </p:nvGrpSpPr>
        <p:grpSpPr>
          <a:xfrm>
            <a:off x="2700000" y="3276000"/>
            <a:ext cx="1153171" cy="288000"/>
            <a:chOff x="2590617" y="3291838"/>
            <a:chExt cx="1153171" cy="288000"/>
          </a:xfrm>
        </p:grpSpPr>
        <p:sp>
          <p:nvSpPr>
            <p:cNvPr id="73" name="角丸四角形 72"/>
            <p:cNvSpPr/>
            <p:nvPr/>
          </p:nvSpPr>
          <p:spPr>
            <a:xfrm>
              <a:off x="2590617" y="3291838"/>
              <a:ext cx="1080000" cy="216000"/>
            </a:xfrm>
            <a:prstGeom prst="roundRect">
              <a:avLst>
                <a:gd name="adj" fmla="val 10000"/>
              </a:avLst>
            </a:prstGeom>
            <a:solidFill>
              <a:schemeClr val="accent3">
                <a:lumMod val="75000"/>
              </a:scheme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74" name="フリーフォーム 73"/>
            <p:cNvSpPr/>
            <p:nvPr/>
          </p:nvSpPr>
          <p:spPr>
            <a:xfrm>
              <a:off x="2663788" y="3363838"/>
              <a:ext cx="1080000" cy="216000"/>
            </a:xfrm>
            <a:custGeom>
              <a:avLst/>
              <a:gdLst>
                <a:gd name="connsiteX0" fmla="*/ 0 w 1395181"/>
                <a:gd name="connsiteY0" fmla="*/ 35359 h 353585"/>
                <a:gd name="connsiteX1" fmla="*/ 35359 w 1395181"/>
                <a:gd name="connsiteY1" fmla="*/ 0 h 353585"/>
                <a:gd name="connsiteX2" fmla="*/ 1359823 w 1395181"/>
                <a:gd name="connsiteY2" fmla="*/ 0 h 353585"/>
                <a:gd name="connsiteX3" fmla="*/ 1395182 w 1395181"/>
                <a:gd name="connsiteY3" fmla="*/ 35359 h 353585"/>
                <a:gd name="connsiteX4" fmla="*/ 1395181 w 1395181"/>
                <a:gd name="connsiteY4" fmla="*/ 318227 h 353585"/>
                <a:gd name="connsiteX5" fmla="*/ 1359822 w 1395181"/>
                <a:gd name="connsiteY5" fmla="*/ 353586 h 353585"/>
                <a:gd name="connsiteX6" fmla="*/ 35359 w 1395181"/>
                <a:gd name="connsiteY6" fmla="*/ 353585 h 353585"/>
                <a:gd name="connsiteX7" fmla="*/ 0 w 1395181"/>
                <a:gd name="connsiteY7" fmla="*/ 318226 h 353585"/>
                <a:gd name="connsiteX8" fmla="*/ 0 w 1395181"/>
                <a:gd name="connsiteY8" fmla="*/ 35359 h 35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5181" h="353585">
                  <a:moveTo>
                    <a:pt x="0" y="35359"/>
                  </a:moveTo>
                  <a:cubicBezTo>
                    <a:pt x="0" y="15831"/>
                    <a:pt x="15831" y="0"/>
                    <a:pt x="35359" y="0"/>
                  </a:cubicBezTo>
                  <a:lnTo>
                    <a:pt x="1359823" y="0"/>
                  </a:lnTo>
                  <a:cubicBezTo>
                    <a:pt x="1379351" y="0"/>
                    <a:pt x="1395182" y="15831"/>
                    <a:pt x="1395182" y="35359"/>
                  </a:cubicBezTo>
                  <a:cubicBezTo>
                    <a:pt x="1395182" y="129648"/>
                    <a:pt x="1395181" y="223938"/>
                    <a:pt x="1395181" y="318227"/>
                  </a:cubicBezTo>
                  <a:cubicBezTo>
                    <a:pt x="1395181" y="337755"/>
                    <a:pt x="1379350" y="353586"/>
                    <a:pt x="1359822" y="353586"/>
                  </a:cubicBezTo>
                  <a:lnTo>
                    <a:pt x="35359" y="353585"/>
                  </a:lnTo>
                  <a:cubicBezTo>
                    <a:pt x="15831" y="353585"/>
                    <a:pt x="0" y="337754"/>
                    <a:pt x="0" y="318226"/>
                  </a:cubicBezTo>
                  <a:lnTo>
                    <a:pt x="0" y="35359"/>
                  </a:lnTo>
                  <a:close/>
                </a:path>
              </a:pathLst>
            </a:custGeom>
            <a:solidFill>
              <a:sysClr val="window" lastClr="FFFFFF">
                <a:alpha val="90000"/>
                <a:hueOff val="0"/>
                <a:satOff val="0"/>
                <a:lumOff val="0"/>
                <a:alphaOff val="0"/>
              </a:sysClr>
            </a:solidFill>
            <a:ln w="25400" cap="flat" cmpd="sng" algn="ctr">
              <a:solidFill>
                <a:srgbClr val="F9BE00">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3696" tIns="72000" rIns="63696" bIns="63696" numCol="1" spcCol="1270" anchor="ctr" anchorCtr="0">
              <a:noAutofit/>
            </a:bodyPr>
            <a:lstStyle/>
            <a:p>
              <a:pPr lvl="0" algn="ctr" defTabSz="622300">
                <a:lnSpc>
                  <a:spcPct val="90000"/>
                </a:lnSpc>
                <a:spcBef>
                  <a:spcPct val="0"/>
                </a:spcBef>
                <a:spcAft>
                  <a:spcPct val="35000"/>
                </a:spcAft>
              </a:pPr>
              <a:r>
                <a:rPr lang="ja-JP" altLang="en-US" sz="1200">
                  <a:solidFill>
                    <a:sysClr val="windowText" lastClr="000000">
                      <a:hueOff val="0"/>
                      <a:satOff val="0"/>
                      <a:lumOff val="0"/>
                      <a:alphaOff val="0"/>
                    </a:sysClr>
                  </a:solidFill>
                  <a:latin typeface="メイリオ"/>
                  <a:ea typeface="メイリオ"/>
                </a:rPr>
                <a:t>製造</a:t>
              </a:r>
              <a:r>
                <a:rPr lang="ja-JP" altLang="en-US" sz="1200" kern="1200">
                  <a:solidFill>
                    <a:sysClr val="windowText" lastClr="000000">
                      <a:hueOff val="0"/>
                      <a:satOff val="0"/>
                      <a:lumOff val="0"/>
                      <a:alphaOff val="0"/>
                    </a:sysClr>
                  </a:solidFill>
                  <a:latin typeface="メイリオ"/>
                  <a:ea typeface="メイリオ"/>
                  <a:cs typeface="+mn-cs"/>
                </a:rPr>
                <a:t>部</a:t>
              </a:r>
            </a:p>
          </p:txBody>
        </p:sp>
      </p:grpSp>
      <p:sp>
        <p:nvSpPr>
          <p:cNvPr id="80" name="Rectangle 8"/>
          <p:cNvSpPr>
            <a:spLocks noChangeArrowheads="1"/>
          </p:cNvSpPr>
          <p:nvPr/>
        </p:nvSpPr>
        <p:spPr bwMode="auto">
          <a:xfrm>
            <a:off x="6300000" y="216000"/>
            <a:ext cx="540000" cy="3600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ja-JP" altLang="en-US" sz="1100" b="1">
                <a:solidFill>
                  <a:schemeClr val="bg2"/>
                </a:solidFill>
              </a:rPr>
              <a:t>統合会計</a:t>
            </a:r>
          </a:p>
        </p:txBody>
      </p:sp>
    </p:spTree>
    <p:extLst>
      <p:ext uri="{BB962C8B-B14F-4D97-AF65-F5344CB8AC3E}">
        <p14:creationId xmlns:p14="http://schemas.microsoft.com/office/powerpoint/2010/main" val="32541040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61</a:t>
            </a:fld>
            <a:endParaRPr lang="ja-JP" altLang="en-US"/>
          </a:p>
        </p:txBody>
      </p:sp>
      <p:sp>
        <p:nvSpPr>
          <p:cNvPr id="7" name="タイトル 6"/>
          <p:cNvSpPr>
            <a:spLocks noGrp="1"/>
          </p:cNvSpPr>
          <p:nvPr>
            <p:ph type="title"/>
          </p:nvPr>
        </p:nvSpPr>
        <p:spPr/>
        <p:txBody>
          <a:bodyPr/>
          <a:lstStyle/>
          <a:p>
            <a:r>
              <a:rPr lang="en-US" altLang="ja-JP" dirty="0"/>
              <a:t>No.49</a:t>
            </a:r>
            <a:br>
              <a:rPr lang="en-US" altLang="ja-JP" sz="1800" dirty="0"/>
            </a:br>
            <a:r>
              <a:rPr lang="ja-JP" altLang="en-US" sz="1800" dirty="0"/>
              <a:t>管理会計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組織体系の履歴を保持できる</a:t>
            </a:r>
          </a:p>
        </p:txBody>
      </p:sp>
      <p:sp>
        <p:nvSpPr>
          <p:cNvPr id="11" name="テキスト ボックス 10"/>
          <p:cNvSpPr txBox="1"/>
          <p:nvPr/>
        </p:nvSpPr>
        <p:spPr>
          <a:xfrm>
            <a:off x="251520" y="1890576"/>
            <a:ext cx="8892480" cy="861774"/>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複数の組織ツリーを作成・保持出来るため、年度毎などの組織体系を履歴管理できます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１つの組織ツリーにおける親子関係の履歴を保持することができます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また、部門の名称・利用開始～終了期間についても、設定することができます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6" name="Rectangle 8"/>
          <p:cNvSpPr>
            <a:spLocks noChangeArrowheads="1"/>
          </p:cNvSpPr>
          <p:nvPr/>
        </p:nvSpPr>
        <p:spPr bwMode="auto">
          <a:xfrm>
            <a:off x="6300000" y="216000"/>
            <a:ext cx="540000" cy="3600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ja-JP" altLang="en-US" sz="1100" b="1">
                <a:solidFill>
                  <a:schemeClr val="bg2"/>
                </a:solidFill>
              </a:rPr>
              <a:t>統合会計</a:t>
            </a:r>
          </a:p>
        </p:txBody>
      </p:sp>
      <p:grpSp>
        <p:nvGrpSpPr>
          <p:cNvPr id="17" name="グループ化 16"/>
          <p:cNvGrpSpPr/>
          <p:nvPr/>
        </p:nvGrpSpPr>
        <p:grpSpPr>
          <a:xfrm>
            <a:off x="360000" y="2880000"/>
            <a:ext cx="8652896" cy="1911359"/>
            <a:chOff x="225479" y="3672666"/>
            <a:chExt cx="8652896" cy="1911359"/>
          </a:xfrm>
        </p:grpSpPr>
        <p:graphicFrame>
          <p:nvGraphicFramePr>
            <p:cNvPr id="19" name="図表 18"/>
            <p:cNvGraphicFramePr/>
            <p:nvPr>
              <p:extLst>
                <p:ext uri="{D42A27DB-BD31-4B8C-83A1-F6EECF244321}">
                  <p14:modId xmlns:p14="http://schemas.microsoft.com/office/powerpoint/2010/main" val="1274231318"/>
                </p:ext>
              </p:extLst>
            </p:nvPr>
          </p:nvGraphicFramePr>
          <p:xfrm>
            <a:off x="225479" y="4197573"/>
            <a:ext cx="2039888" cy="13864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円形吹き出し 19"/>
            <p:cNvSpPr/>
            <p:nvPr/>
          </p:nvSpPr>
          <p:spPr>
            <a:xfrm>
              <a:off x="3127600" y="4323751"/>
              <a:ext cx="903596" cy="411260"/>
            </a:xfrm>
            <a:prstGeom prst="wedgeEllipseCallout">
              <a:avLst>
                <a:gd name="adj1" fmla="val 55279"/>
                <a:gd name="adj2" fmla="val -19297"/>
              </a:avLst>
            </a:prstGeom>
            <a:solidFill>
              <a:srgbClr val="77A233"/>
            </a:solidFill>
            <a:ln w="25400" cap="flat" cmpd="sng" algn="ctr">
              <a:solidFill>
                <a:srgbClr val="9BC954">
                  <a:lumMod val="75000"/>
                </a:srgbClr>
              </a:solidFill>
              <a:prstDash val="solid"/>
            </a:ln>
            <a:effectLst/>
          </p:spPr>
          <p:txBody>
            <a:bodyPr wrap="none" rtlCol="0" anchor="ct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ja-JP" altLang="en-US" sz="1400" b="1" i="0" u="none" strike="noStrike" kern="0" cap="none" spc="0" normalizeH="0" baseline="0" noProof="0">
                  <a:ln>
                    <a:noFill/>
                  </a:ln>
                  <a:solidFill>
                    <a:srgbClr val="FFFFFF"/>
                  </a:solidFill>
                  <a:effectLst/>
                  <a:uLnTx/>
                  <a:uFillTx/>
                  <a:cs typeface="メイリオ" pitchFamily="50" charset="-128"/>
                </a:rPr>
                <a:t>名称変更</a:t>
              </a:r>
              <a:endParaRPr kumimoji="0" lang="en-US" altLang="ja-JP" sz="1400" b="1" i="0" u="none" strike="noStrike" kern="0" cap="none" spc="0" normalizeH="0" baseline="0" noProof="0">
                <a:ln>
                  <a:noFill/>
                </a:ln>
                <a:solidFill>
                  <a:srgbClr val="FFFFFF"/>
                </a:solidFill>
                <a:effectLst/>
                <a:uLnTx/>
                <a:uFillTx/>
                <a:cs typeface="メイリオ" pitchFamily="50" charset="-128"/>
              </a:endParaRPr>
            </a:p>
          </p:txBody>
        </p:sp>
        <p:sp>
          <p:nvSpPr>
            <p:cNvPr id="21" name="円形吹き出し 20"/>
            <p:cNvSpPr/>
            <p:nvPr/>
          </p:nvSpPr>
          <p:spPr>
            <a:xfrm>
              <a:off x="5124312" y="4323751"/>
              <a:ext cx="903596" cy="411260"/>
            </a:xfrm>
            <a:prstGeom prst="wedgeEllipseCallout">
              <a:avLst>
                <a:gd name="adj1" fmla="val 27872"/>
                <a:gd name="adj2" fmla="val 89558"/>
              </a:avLst>
            </a:prstGeom>
            <a:solidFill>
              <a:srgbClr val="77A233"/>
            </a:solidFill>
            <a:ln w="25400" cap="flat" cmpd="sng" algn="ctr">
              <a:solidFill>
                <a:srgbClr val="9BC954">
                  <a:lumMod val="75000"/>
                </a:srgbClr>
              </a:solidFill>
              <a:prstDash val="solid"/>
            </a:ln>
            <a:effectLst/>
          </p:spPr>
          <p:txBody>
            <a:bodyPr wrap="none" rtlCol="0" anchor="ct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ja-JP" altLang="en-US" sz="1400" b="1" i="0" u="none" strike="noStrike" kern="0" cap="none" spc="0" normalizeH="0" baseline="0" noProof="0">
                  <a:ln>
                    <a:noFill/>
                  </a:ln>
                  <a:solidFill>
                    <a:srgbClr val="FFFFFF"/>
                  </a:solidFill>
                  <a:effectLst/>
                  <a:uLnTx/>
                  <a:uFillTx/>
                  <a:cs typeface="メイリオ" pitchFamily="50" charset="-128"/>
                </a:rPr>
                <a:t>部門追加</a:t>
              </a:r>
              <a:endParaRPr kumimoji="0" lang="en-US" altLang="ja-JP" sz="1400" b="1" i="0" u="none" strike="noStrike" kern="0" cap="none" spc="0" normalizeH="0" baseline="0" noProof="0">
                <a:ln>
                  <a:noFill/>
                </a:ln>
                <a:solidFill>
                  <a:srgbClr val="FFFFFF"/>
                </a:solidFill>
                <a:effectLst/>
                <a:uLnTx/>
                <a:uFillTx/>
                <a:cs typeface="メイリオ" pitchFamily="50" charset="-128"/>
              </a:endParaRPr>
            </a:p>
          </p:txBody>
        </p:sp>
        <p:graphicFrame>
          <p:nvGraphicFramePr>
            <p:cNvPr id="22" name="図表 21"/>
            <p:cNvGraphicFramePr/>
            <p:nvPr>
              <p:extLst>
                <p:ext uri="{D42A27DB-BD31-4B8C-83A1-F6EECF244321}">
                  <p14:modId xmlns:p14="http://schemas.microsoft.com/office/powerpoint/2010/main" val="743994478"/>
                </p:ext>
              </p:extLst>
            </p:nvPr>
          </p:nvGraphicFramePr>
          <p:xfrm>
            <a:off x="6838487" y="4197573"/>
            <a:ext cx="2039888" cy="13864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3" name="円形吹き出し 22"/>
            <p:cNvSpPr/>
            <p:nvPr/>
          </p:nvSpPr>
          <p:spPr>
            <a:xfrm>
              <a:off x="6660232" y="4156063"/>
              <a:ext cx="689393" cy="714018"/>
            </a:xfrm>
            <a:prstGeom prst="wedgeEllipseCallout">
              <a:avLst>
                <a:gd name="adj1" fmla="val 21842"/>
                <a:gd name="adj2" fmla="val 61492"/>
              </a:avLst>
            </a:prstGeom>
            <a:solidFill>
              <a:srgbClr val="77A233"/>
            </a:solidFill>
            <a:ln w="25400" cap="flat" cmpd="sng" algn="ctr">
              <a:solidFill>
                <a:srgbClr val="9BC954">
                  <a:lumMod val="75000"/>
                </a:srgbClr>
              </a:solidFill>
              <a:prstDash val="solid"/>
            </a:ln>
            <a:effectLst/>
          </p:spPr>
          <p:txBody>
            <a:bodyPr wrap="none" rtlCol="0" anchor="ctr"/>
            <a:lstStyle/>
            <a:p>
              <a:pPr marL="0" marR="0" lvl="0" indent="0" algn="ctr" defTabSz="914400" eaLnBrk="1" fontAlgn="base" latinLnBrk="0" hangingPunct="1">
                <a:lnSpc>
                  <a:spcPct val="100000"/>
                </a:lnSpc>
                <a:spcBef>
                  <a:spcPct val="50000"/>
                </a:spcBef>
                <a:spcAft>
                  <a:spcPct val="0"/>
                </a:spcAft>
                <a:buClrTx/>
                <a:buSzTx/>
                <a:buFontTx/>
                <a:buNone/>
                <a:tabLst/>
                <a:defRPr/>
              </a:pPr>
              <a:endParaRPr kumimoji="0" lang="en-US" altLang="ja-JP" sz="1400" b="1" i="0" u="none" strike="noStrike" kern="0" cap="none" spc="0" normalizeH="0" baseline="0" noProof="0">
                <a:ln>
                  <a:noFill/>
                </a:ln>
                <a:solidFill>
                  <a:srgbClr val="FFFFFF"/>
                </a:solidFill>
                <a:effectLst/>
                <a:uLnTx/>
                <a:uFillTx/>
                <a:cs typeface="メイリオ" pitchFamily="50" charset="-128"/>
              </a:endParaRPr>
            </a:p>
          </p:txBody>
        </p:sp>
        <p:sp>
          <p:nvSpPr>
            <p:cNvPr id="24" name="山形 23"/>
            <p:cNvSpPr/>
            <p:nvPr/>
          </p:nvSpPr>
          <p:spPr>
            <a:xfrm>
              <a:off x="3089371" y="3672666"/>
              <a:ext cx="2979240" cy="397308"/>
            </a:xfrm>
            <a:prstGeom prst="chevron">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a:ln>
                    <a:noFill/>
                  </a:ln>
                  <a:solidFill>
                    <a:prstClr val="white"/>
                  </a:solidFill>
                  <a:effectLst/>
                  <a:uLnTx/>
                  <a:uFillTx/>
                  <a:latin typeface="メイリオ"/>
                  <a:ea typeface="メイリオ"/>
                  <a:cs typeface="+mn-cs"/>
                </a:rPr>
                <a:t>20X1</a:t>
              </a:r>
              <a:r>
                <a:rPr kumimoji="0" lang="ja-JP" altLang="en-US" sz="1400" b="0" i="0" u="none" strike="noStrike" kern="0" cap="none" spc="0" normalizeH="0" baseline="0" noProof="0">
                  <a:ln>
                    <a:noFill/>
                  </a:ln>
                  <a:solidFill>
                    <a:prstClr val="white"/>
                  </a:solidFill>
                  <a:effectLst/>
                  <a:uLnTx/>
                  <a:uFillTx/>
                  <a:latin typeface="メイリオ"/>
                  <a:ea typeface="メイリオ"/>
                  <a:cs typeface="+mn-cs"/>
                </a:rPr>
                <a:t>年</a:t>
              </a:r>
              <a:r>
                <a:rPr kumimoji="0" lang="en-US" altLang="ja-JP" sz="1800" b="0" i="0" u="none" strike="noStrike" kern="0" cap="none" spc="0" normalizeH="0" baseline="0" noProof="0">
                  <a:ln>
                    <a:noFill/>
                  </a:ln>
                  <a:solidFill>
                    <a:prstClr val="white"/>
                  </a:solidFill>
                  <a:effectLst/>
                  <a:uLnTx/>
                  <a:uFillTx/>
                  <a:latin typeface="メイリオ"/>
                  <a:ea typeface="メイリオ"/>
                  <a:cs typeface="+mn-cs"/>
                </a:rPr>
                <a:t>4</a:t>
              </a:r>
              <a:r>
                <a:rPr kumimoji="0" lang="ja-JP" altLang="en-US" sz="1400" b="0" i="0" u="none" strike="noStrike" kern="0" cap="none" spc="0" normalizeH="0" baseline="0" noProof="0">
                  <a:ln>
                    <a:noFill/>
                  </a:ln>
                  <a:solidFill>
                    <a:prstClr val="white"/>
                  </a:solidFill>
                  <a:effectLst/>
                  <a:uLnTx/>
                  <a:uFillTx/>
                  <a:latin typeface="メイリオ"/>
                  <a:ea typeface="メイリオ"/>
                  <a:cs typeface="+mn-cs"/>
                </a:rPr>
                <a:t>月</a:t>
              </a:r>
              <a:r>
                <a:rPr kumimoji="0" lang="ja-JP" altLang="en-US" sz="1800" b="0" i="0" u="none" strike="noStrike" kern="0" cap="none" spc="0" normalizeH="0" baseline="0" noProof="0">
                  <a:ln>
                    <a:noFill/>
                  </a:ln>
                  <a:solidFill>
                    <a:prstClr val="white"/>
                  </a:solidFill>
                  <a:effectLst/>
                  <a:uLnTx/>
                  <a:uFillTx/>
                  <a:latin typeface="メイリオ"/>
                  <a:ea typeface="メイリオ"/>
                  <a:cs typeface="+mn-cs"/>
                </a:rPr>
                <a:t>～</a:t>
              </a:r>
              <a:r>
                <a:rPr kumimoji="0" lang="en-US" altLang="ja-JP" sz="1800" b="0" i="0" u="none" strike="noStrike" kern="0" cap="none" spc="0" normalizeH="0" baseline="0" noProof="0">
                  <a:ln>
                    <a:noFill/>
                  </a:ln>
                  <a:solidFill>
                    <a:prstClr val="white"/>
                  </a:solidFill>
                  <a:effectLst/>
                  <a:uLnTx/>
                  <a:uFillTx/>
                  <a:latin typeface="メイリオ"/>
                  <a:ea typeface="メイリオ"/>
                  <a:cs typeface="+mn-cs"/>
                </a:rPr>
                <a:t>20X2</a:t>
              </a:r>
              <a:r>
                <a:rPr kumimoji="0" lang="ja-JP" altLang="en-US" sz="1400" b="0" i="0" u="none" strike="noStrike" kern="0" cap="none" spc="0" normalizeH="0" baseline="0" noProof="0">
                  <a:ln>
                    <a:noFill/>
                  </a:ln>
                  <a:solidFill>
                    <a:prstClr val="white"/>
                  </a:solidFill>
                  <a:effectLst/>
                  <a:uLnTx/>
                  <a:uFillTx/>
                  <a:latin typeface="メイリオ"/>
                  <a:ea typeface="メイリオ"/>
                  <a:cs typeface="+mn-cs"/>
                </a:rPr>
                <a:t>年</a:t>
              </a:r>
              <a:r>
                <a:rPr kumimoji="0" lang="en-US" altLang="ja-JP" sz="1800" b="0" i="0" u="none" strike="noStrike" kern="0" cap="none" spc="0" normalizeH="0" baseline="0" noProof="0">
                  <a:ln>
                    <a:noFill/>
                  </a:ln>
                  <a:solidFill>
                    <a:prstClr val="white"/>
                  </a:solidFill>
                  <a:effectLst/>
                  <a:uLnTx/>
                  <a:uFillTx/>
                  <a:latin typeface="メイリオ"/>
                  <a:ea typeface="メイリオ"/>
                  <a:cs typeface="+mn-cs"/>
                </a:rPr>
                <a:t>3</a:t>
              </a:r>
              <a:r>
                <a:rPr kumimoji="0" lang="ja-JP" altLang="en-US" sz="1400" b="0" i="0" u="none" strike="noStrike" kern="0" cap="none" spc="0" normalizeH="0" baseline="0" noProof="0">
                  <a:ln>
                    <a:noFill/>
                  </a:ln>
                  <a:solidFill>
                    <a:prstClr val="white"/>
                  </a:solidFill>
                  <a:effectLst/>
                  <a:uLnTx/>
                  <a:uFillTx/>
                  <a:latin typeface="メイリオ"/>
                  <a:ea typeface="メイリオ"/>
                  <a:cs typeface="+mn-cs"/>
                </a:rPr>
                <a:t>月</a:t>
              </a: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25" name="山形 24"/>
            <p:cNvSpPr/>
            <p:nvPr/>
          </p:nvSpPr>
          <p:spPr>
            <a:xfrm>
              <a:off x="6518790" y="3672666"/>
              <a:ext cx="2359585" cy="397308"/>
            </a:xfrm>
            <a:prstGeom prst="chevron">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a:ln>
                    <a:noFill/>
                  </a:ln>
                  <a:solidFill>
                    <a:prstClr val="white"/>
                  </a:solidFill>
                  <a:effectLst/>
                  <a:uLnTx/>
                  <a:uFillTx/>
                  <a:latin typeface="メイリオ"/>
                  <a:ea typeface="メイリオ"/>
                  <a:cs typeface="+mn-cs"/>
                </a:rPr>
                <a:t>20X2</a:t>
              </a:r>
              <a:r>
                <a:rPr kumimoji="0" lang="ja-JP" altLang="en-US" sz="1400" b="0" i="0" u="none" strike="noStrike" kern="0" cap="none" spc="0" normalizeH="0" baseline="0" noProof="0">
                  <a:ln>
                    <a:noFill/>
                  </a:ln>
                  <a:solidFill>
                    <a:prstClr val="white"/>
                  </a:solidFill>
                  <a:effectLst/>
                  <a:uLnTx/>
                  <a:uFillTx/>
                  <a:latin typeface="メイリオ"/>
                  <a:ea typeface="メイリオ"/>
                  <a:cs typeface="+mn-cs"/>
                </a:rPr>
                <a:t>年</a:t>
              </a:r>
              <a:r>
                <a:rPr kumimoji="0" lang="en-US" altLang="ja-JP" sz="1800" b="0" i="0" u="none" strike="noStrike" kern="0" cap="none" spc="0" normalizeH="0" baseline="0" noProof="0">
                  <a:ln>
                    <a:noFill/>
                  </a:ln>
                  <a:solidFill>
                    <a:prstClr val="white"/>
                  </a:solidFill>
                  <a:effectLst/>
                  <a:uLnTx/>
                  <a:uFillTx/>
                  <a:latin typeface="メイリオ"/>
                  <a:ea typeface="メイリオ"/>
                  <a:cs typeface="+mn-cs"/>
                </a:rPr>
                <a:t>(4</a:t>
              </a:r>
              <a:r>
                <a:rPr kumimoji="0" lang="ja-JP" altLang="en-US" sz="1400" b="0" i="0" u="none" strike="noStrike" kern="0" cap="none" spc="0" normalizeH="0" baseline="0" noProof="0">
                  <a:ln>
                    <a:noFill/>
                  </a:ln>
                  <a:solidFill>
                    <a:prstClr val="white"/>
                  </a:solidFill>
                  <a:effectLst/>
                  <a:uLnTx/>
                  <a:uFillTx/>
                  <a:latin typeface="メイリオ"/>
                  <a:ea typeface="メイリオ"/>
                  <a:cs typeface="+mn-cs"/>
                </a:rPr>
                <a:t>月</a:t>
              </a:r>
              <a:r>
                <a:rPr kumimoji="0" lang="ja-JP" altLang="en-US" sz="1800" b="0" i="0" u="none" strike="noStrike" kern="0" cap="none" spc="0" normalizeH="0" baseline="0" noProof="0">
                  <a:ln>
                    <a:noFill/>
                  </a:ln>
                  <a:solidFill>
                    <a:prstClr val="white"/>
                  </a:solidFill>
                  <a:effectLst/>
                  <a:uLnTx/>
                  <a:uFillTx/>
                  <a:latin typeface="メイリオ"/>
                  <a:ea typeface="メイリオ"/>
                  <a:cs typeface="+mn-cs"/>
                </a:rPr>
                <a:t>～</a:t>
              </a:r>
              <a:r>
                <a:rPr kumimoji="0" lang="en-US" altLang="ja-JP" sz="1800" b="0" i="0" u="none" strike="noStrike" kern="0" cap="none" spc="0" normalizeH="0" baseline="0" noProof="0">
                  <a:ln>
                    <a:noFill/>
                  </a:ln>
                  <a:solidFill>
                    <a:prstClr val="white"/>
                  </a:solidFill>
                  <a:effectLst/>
                  <a:uLnTx/>
                  <a:uFillTx/>
                  <a:latin typeface="メイリオ"/>
                  <a:ea typeface="メイリオ"/>
                  <a:cs typeface="+mn-cs"/>
                </a:rPr>
                <a:t>)</a:t>
              </a: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26" name="山形 25"/>
            <p:cNvSpPr/>
            <p:nvPr/>
          </p:nvSpPr>
          <p:spPr>
            <a:xfrm>
              <a:off x="231446" y="3672666"/>
              <a:ext cx="2359585" cy="397308"/>
            </a:xfrm>
            <a:prstGeom prst="chevron">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a:ln>
                    <a:noFill/>
                  </a:ln>
                  <a:solidFill>
                    <a:prstClr val="white"/>
                  </a:solidFill>
                  <a:effectLst/>
                  <a:uLnTx/>
                  <a:uFillTx/>
                  <a:latin typeface="メイリオ"/>
                  <a:ea typeface="メイリオ"/>
                  <a:cs typeface="+mn-cs"/>
                </a:rPr>
                <a:t>20X</a:t>
              </a:r>
              <a:r>
                <a:rPr kumimoji="0" lang="en-US" altLang="ja-JP" sz="1800" b="0" i="0" u="none" strike="noStrike" kern="0" cap="none" spc="0" normalizeH="0" baseline="0" noProof="0">
                  <a:ln>
                    <a:noFill/>
                  </a:ln>
                  <a:solidFill>
                    <a:schemeClr val="bg1"/>
                  </a:solidFill>
                  <a:effectLst/>
                  <a:uLnTx/>
                  <a:uFillTx/>
                  <a:latin typeface="メイリオ"/>
                  <a:ea typeface="メイリオ"/>
                  <a:cs typeface="+mn-cs"/>
                </a:rPr>
                <a:t>1</a:t>
              </a:r>
              <a:r>
                <a:rPr kumimoji="0" lang="ja-JP" altLang="en-US" sz="1400" b="0" i="0" u="none" strike="noStrike" kern="0" cap="none" spc="0" normalizeH="0" baseline="0" noProof="0">
                  <a:ln>
                    <a:noFill/>
                  </a:ln>
                  <a:solidFill>
                    <a:prstClr val="white"/>
                  </a:solidFill>
                  <a:effectLst/>
                  <a:uLnTx/>
                  <a:uFillTx/>
                  <a:latin typeface="メイリオ"/>
                  <a:ea typeface="メイリオ"/>
                  <a:cs typeface="+mn-cs"/>
                </a:rPr>
                <a:t>年</a:t>
              </a:r>
              <a:r>
                <a:rPr kumimoji="0" lang="en-US" altLang="ja-JP" sz="1800" b="0" i="0" u="none" strike="noStrike" kern="0" cap="none" spc="0" normalizeH="0" baseline="0" noProof="0">
                  <a:ln>
                    <a:noFill/>
                  </a:ln>
                  <a:solidFill>
                    <a:prstClr val="white"/>
                  </a:solidFill>
                  <a:effectLst/>
                  <a:uLnTx/>
                  <a:uFillTx/>
                  <a:latin typeface="メイリオ"/>
                  <a:ea typeface="メイリオ"/>
                  <a:cs typeface="+mn-cs"/>
                </a:rPr>
                <a:t>(3</a:t>
              </a:r>
              <a:r>
                <a:rPr kumimoji="0" lang="ja-JP" altLang="en-US" sz="1400" b="0" i="0" u="none" strike="noStrike" kern="0" cap="none" spc="0" normalizeH="0" baseline="0" noProof="0">
                  <a:ln>
                    <a:noFill/>
                  </a:ln>
                  <a:solidFill>
                    <a:prstClr val="white"/>
                  </a:solidFill>
                  <a:effectLst/>
                  <a:uLnTx/>
                  <a:uFillTx/>
                  <a:latin typeface="メイリオ"/>
                  <a:ea typeface="メイリオ"/>
                  <a:cs typeface="+mn-cs"/>
                </a:rPr>
                <a:t>月</a:t>
              </a:r>
              <a:r>
                <a:rPr kumimoji="0" lang="ja-JP" altLang="en-US" sz="1800" b="0" i="0" u="none" strike="noStrike" kern="0" cap="none" spc="0" normalizeH="0" baseline="0" noProof="0">
                  <a:ln>
                    <a:noFill/>
                  </a:ln>
                  <a:solidFill>
                    <a:prstClr val="white"/>
                  </a:solidFill>
                  <a:effectLst/>
                  <a:uLnTx/>
                  <a:uFillTx/>
                  <a:latin typeface="メイリオ"/>
                  <a:ea typeface="メイリオ"/>
                  <a:cs typeface="+mn-cs"/>
                </a:rPr>
                <a:t>まで</a:t>
              </a:r>
              <a:r>
                <a:rPr kumimoji="0" lang="en-US" altLang="ja-JP" sz="1800" b="0" i="0" u="none" strike="noStrike" kern="0" cap="none" spc="0" normalizeH="0" baseline="0" noProof="0">
                  <a:ln>
                    <a:noFill/>
                  </a:ln>
                  <a:solidFill>
                    <a:prstClr val="white"/>
                  </a:solidFill>
                  <a:effectLst/>
                  <a:uLnTx/>
                  <a:uFillTx/>
                  <a:latin typeface="メイリオ"/>
                  <a:ea typeface="メイリオ"/>
                  <a:cs typeface="+mn-cs"/>
                </a:rPr>
                <a:t>)</a:t>
              </a: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27" name="二等辺三角形 26"/>
            <p:cNvSpPr/>
            <p:nvPr/>
          </p:nvSpPr>
          <p:spPr>
            <a:xfrm rot="5400000">
              <a:off x="2431782" y="4738210"/>
              <a:ext cx="399861" cy="179955"/>
            </a:xfrm>
            <a:prstGeom prst="triangle">
              <a:avLst/>
            </a:prstGeom>
            <a:solidFill>
              <a:sysClr val="window" lastClr="FFFFFF">
                <a:lumMod val="5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28" name="二等辺三角形 27"/>
            <p:cNvSpPr/>
            <p:nvPr/>
          </p:nvSpPr>
          <p:spPr>
            <a:xfrm rot="5400000">
              <a:off x="6238343" y="4738210"/>
              <a:ext cx="399861" cy="179955"/>
            </a:xfrm>
            <a:prstGeom prst="triangle">
              <a:avLst/>
            </a:prstGeom>
            <a:solidFill>
              <a:sysClr val="window" lastClr="FFFFFF">
                <a:lumMod val="5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a:ea typeface="メイリオ"/>
                <a:cs typeface="+mn-cs"/>
              </a:endParaRPr>
            </a:p>
          </p:txBody>
        </p:sp>
        <p:sp>
          <p:nvSpPr>
            <p:cNvPr id="29" name="テキスト ボックス 28"/>
            <p:cNvSpPr txBox="1"/>
            <p:nvPr/>
          </p:nvSpPr>
          <p:spPr>
            <a:xfrm>
              <a:off x="6624099" y="4267771"/>
              <a:ext cx="761657" cy="523220"/>
            </a:xfrm>
            <a:prstGeom prst="rect">
              <a:avLst/>
            </a:prstGeom>
            <a:noFill/>
          </p:spPr>
          <p:txBody>
            <a:bodyPr wrap="square" rtlCol="0">
              <a:spAutoFit/>
            </a:bodyPr>
            <a:lstStyle/>
            <a:p>
              <a:pPr algn="ctr" fontAlgn="base">
                <a:spcBef>
                  <a:spcPct val="50000"/>
                </a:spcBef>
                <a:spcAft>
                  <a:spcPct val="0"/>
                </a:spcAft>
                <a:defRPr/>
              </a:pPr>
              <a:r>
                <a:rPr kumimoji="0" lang="ja-JP" altLang="en-US" sz="1400" b="1" kern="0">
                  <a:solidFill>
                    <a:srgbClr val="FFFFFF"/>
                  </a:solidFill>
                  <a:cs typeface="メイリオ" pitchFamily="50" charset="-128"/>
                </a:rPr>
                <a:t>部門の</a:t>
              </a:r>
              <a:endParaRPr kumimoji="0" lang="en-US" altLang="ja-JP" sz="1400" b="1" kern="0">
                <a:solidFill>
                  <a:srgbClr val="FFFFFF"/>
                </a:solidFill>
                <a:cs typeface="メイリオ" pitchFamily="50" charset="-128"/>
              </a:endParaRPr>
            </a:p>
            <a:p>
              <a:pPr algn="ctr" fontAlgn="base">
                <a:spcAft>
                  <a:spcPct val="0"/>
                </a:spcAft>
                <a:defRPr/>
              </a:pPr>
              <a:r>
                <a:rPr kumimoji="0" lang="ja-JP" altLang="en-US" sz="1400" b="1" kern="0">
                  <a:solidFill>
                    <a:srgbClr val="FFFFFF"/>
                  </a:solidFill>
                  <a:cs typeface="メイリオ" pitchFamily="50" charset="-128"/>
                </a:rPr>
                <a:t>統廃合</a:t>
              </a:r>
              <a:endParaRPr kumimoji="0" lang="en-US" altLang="ja-JP" sz="1400" b="1" kern="0">
                <a:solidFill>
                  <a:srgbClr val="FFFFFF"/>
                </a:solidFill>
                <a:cs typeface="メイリオ" pitchFamily="50" charset="-128"/>
              </a:endParaRPr>
            </a:p>
          </p:txBody>
        </p:sp>
        <p:grpSp>
          <p:nvGrpSpPr>
            <p:cNvPr id="30" name="グループ化 29"/>
            <p:cNvGrpSpPr/>
            <p:nvPr/>
          </p:nvGrpSpPr>
          <p:grpSpPr>
            <a:xfrm>
              <a:off x="2959847" y="4340763"/>
              <a:ext cx="3184158" cy="1126558"/>
              <a:chOff x="2959847" y="4340763"/>
              <a:chExt cx="3184158" cy="1126558"/>
            </a:xfrm>
          </p:grpSpPr>
          <p:sp>
            <p:nvSpPr>
              <p:cNvPr id="31" name="フリーフォーム 30"/>
              <p:cNvSpPr/>
              <p:nvPr/>
            </p:nvSpPr>
            <p:spPr>
              <a:xfrm>
                <a:off x="4551926" y="4806283"/>
                <a:ext cx="1126558" cy="195518"/>
              </a:xfrm>
              <a:custGeom>
                <a:avLst/>
                <a:gdLst/>
                <a:ahLst/>
                <a:cxnLst/>
                <a:rect l="0" t="0" r="0" b="0"/>
                <a:pathLst>
                  <a:path>
                    <a:moveTo>
                      <a:pt x="0" y="0"/>
                    </a:moveTo>
                    <a:lnTo>
                      <a:pt x="0" y="97759"/>
                    </a:lnTo>
                    <a:lnTo>
                      <a:pt x="1126558" y="97759"/>
                    </a:lnTo>
                    <a:lnTo>
                      <a:pt x="1126558" y="195518"/>
                    </a:lnTo>
                  </a:path>
                </a:pathLst>
              </a:custGeom>
              <a:noFill/>
              <a:ln w="25400" cap="flat" cmpd="sng" algn="ctr">
                <a:solidFill>
                  <a:srgbClr val="F9BE00">
                    <a:shade val="60000"/>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ja-JP" altLang="en-US"/>
              </a:p>
            </p:txBody>
          </p:sp>
          <p:sp>
            <p:nvSpPr>
              <p:cNvPr id="32" name="フリーフォーム 31"/>
              <p:cNvSpPr/>
              <p:nvPr/>
            </p:nvSpPr>
            <p:spPr>
              <a:xfrm>
                <a:off x="4506206" y="4806283"/>
                <a:ext cx="91440" cy="195518"/>
              </a:xfrm>
              <a:custGeom>
                <a:avLst/>
                <a:gdLst/>
                <a:ahLst/>
                <a:cxnLst/>
                <a:rect l="0" t="0" r="0" b="0"/>
                <a:pathLst>
                  <a:path>
                    <a:moveTo>
                      <a:pt x="45720" y="0"/>
                    </a:moveTo>
                    <a:lnTo>
                      <a:pt x="45720" y="195518"/>
                    </a:lnTo>
                  </a:path>
                </a:pathLst>
              </a:custGeom>
              <a:noFill/>
              <a:ln w="25400" cap="flat" cmpd="sng" algn="ctr">
                <a:solidFill>
                  <a:srgbClr val="F9BE00">
                    <a:shade val="60000"/>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ja-JP" altLang="en-US"/>
              </a:p>
            </p:txBody>
          </p:sp>
          <p:sp>
            <p:nvSpPr>
              <p:cNvPr id="33" name="フリーフォーム 32"/>
              <p:cNvSpPr/>
              <p:nvPr/>
            </p:nvSpPr>
            <p:spPr>
              <a:xfrm>
                <a:off x="3425368" y="4806283"/>
                <a:ext cx="1126558" cy="195518"/>
              </a:xfrm>
              <a:custGeom>
                <a:avLst/>
                <a:gdLst/>
                <a:ahLst/>
                <a:cxnLst/>
                <a:rect l="0" t="0" r="0" b="0"/>
                <a:pathLst>
                  <a:path>
                    <a:moveTo>
                      <a:pt x="1126558" y="0"/>
                    </a:moveTo>
                    <a:lnTo>
                      <a:pt x="1126558" y="97759"/>
                    </a:lnTo>
                    <a:lnTo>
                      <a:pt x="0" y="97759"/>
                    </a:lnTo>
                    <a:lnTo>
                      <a:pt x="0" y="195518"/>
                    </a:lnTo>
                  </a:path>
                </a:pathLst>
              </a:custGeom>
              <a:noFill/>
              <a:ln w="25400" cap="flat" cmpd="sng" algn="ctr">
                <a:solidFill>
                  <a:srgbClr val="F9BE00">
                    <a:shade val="60000"/>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a:lstStyle/>
              <a:p>
                <a:endParaRPr lang="ja-JP" altLang="en-US"/>
              </a:p>
            </p:txBody>
          </p:sp>
          <p:sp>
            <p:nvSpPr>
              <p:cNvPr id="34" name="フリーフォーム 33"/>
              <p:cNvSpPr/>
              <p:nvPr/>
            </p:nvSpPr>
            <p:spPr>
              <a:xfrm>
                <a:off x="4086406" y="4340763"/>
                <a:ext cx="931040" cy="465520"/>
              </a:xfrm>
              <a:custGeom>
                <a:avLst/>
                <a:gdLst>
                  <a:gd name="connsiteX0" fmla="*/ 0 w 931040"/>
                  <a:gd name="connsiteY0" fmla="*/ 0 h 465520"/>
                  <a:gd name="connsiteX1" fmla="*/ 931040 w 931040"/>
                  <a:gd name="connsiteY1" fmla="*/ 0 h 465520"/>
                  <a:gd name="connsiteX2" fmla="*/ 931040 w 931040"/>
                  <a:gd name="connsiteY2" fmla="*/ 465520 h 465520"/>
                  <a:gd name="connsiteX3" fmla="*/ 0 w 931040"/>
                  <a:gd name="connsiteY3" fmla="*/ 465520 h 465520"/>
                  <a:gd name="connsiteX4" fmla="*/ 0 w 931040"/>
                  <a:gd name="connsiteY4" fmla="*/ 0 h 46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040" h="465520">
                    <a:moveTo>
                      <a:pt x="0" y="0"/>
                    </a:moveTo>
                    <a:lnTo>
                      <a:pt x="931040" y="0"/>
                    </a:lnTo>
                    <a:lnTo>
                      <a:pt x="931040" y="465520"/>
                    </a:lnTo>
                    <a:lnTo>
                      <a:pt x="0" y="465520"/>
                    </a:lnTo>
                    <a:lnTo>
                      <a:pt x="0" y="0"/>
                    </a:lnTo>
                    <a:close/>
                  </a:path>
                </a:pathLst>
              </a:cu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en-US" altLang="ja-JP" sz="2400" b="1" kern="1200">
                    <a:solidFill>
                      <a:srgbClr val="EE5500"/>
                    </a:solidFill>
                    <a:latin typeface="メイリオ"/>
                    <a:ea typeface="メイリオ"/>
                    <a:cs typeface="+mn-cs"/>
                  </a:rPr>
                  <a:t>X’</a:t>
                </a:r>
                <a:r>
                  <a:rPr kumimoji="1" lang="ja-JP" altLang="en-US" sz="1600" kern="1200">
                    <a:solidFill>
                      <a:sysClr val="window" lastClr="FFFFFF"/>
                    </a:solidFill>
                    <a:latin typeface="メイリオ"/>
                    <a:ea typeface="メイリオ"/>
                    <a:cs typeface="+mn-cs"/>
                  </a:rPr>
                  <a:t>支店</a:t>
                </a:r>
              </a:p>
            </p:txBody>
          </p:sp>
          <p:sp>
            <p:nvSpPr>
              <p:cNvPr id="35" name="フリーフォーム 34"/>
              <p:cNvSpPr/>
              <p:nvPr/>
            </p:nvSpPr>
            <p:spPr>
              <a:xfrm>
                <a:off x="2959847" y="5001801"/>
                <a:ext cx="931040" cy="465520"/>
              </a:xfrm>
              <a:custGeom>
                <a:avLst/>
                <a:gdLst>
                  <a:gd name="connsiteX0" fmla="*/ 0 w 931040"/>
                  <a:gd name="connsiteY0" fmla="*/ 0 h 465520"/>
                  <a:gd name="connsiteX1" fmla="*/ 931040 w 931040"/>
                  <a:gd name="connsiteY1" fmla="*/ 0 h 465520"/>
                  <a:gd name="connsiteX2" fmla="*/ 931040 w 931040"/>
                  <a:gd name="connsiteY2" fmla="*/ 465520 h 465520"/>
                  <a:gd name="connsiteX3" fmla="*/ 0 w 931040"/>
                  <a:gd name="connsiteY3" fmla="*/ 465520 h 465520"/>
                  <a:gd name="connsiteX4" fmla="*/ 0 w 931040"/>
                  <a:gd name="connsiteY4" fmla="*/ 0 h 46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040" h="465520">
                    <a:moveTo>
                      <a:pt x="0" y="0"/>
                    </a:moveTo>
                    <a:lnTo>
                      <a:pt x="931040" y="0"/>
                    </a:lnTo>
                    <a:lnTo>
                      <a:pt x="931040" y="465520"/>
                    </a:lnTo>
                    <a:lnTo>
                      <a:pt x="0" y="465520"/>
                    </a:lnTo>
                    <a:lnTo>
                      <a:pt x="0" y="0"/>
                    </a:lnTo>
                    <a:close/>
                  </a:path>
                </a:pathLst>
              </a:cu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en-US" altLang="ja-JP" sz="2000" kern="1200">
                    <a:solidFill>
                      <a:sysClr val="window" lastClr="FFFFFF"/>
                    </a:solidFill>
                    <a:latin typeface="メイリオ"/>
                    <a:ea typeface="メイリオ"/>
                    <a:cs typeface="+mn-cs"/>
                  </a:rPr>
                  <a:t>a</a:t>
                </a:r>
                <a:r>
                  <a:rPr kumimoji="1" lang="ja-JP" altLang="en-US" sz="1600" kern="1200">
                    <a:solidFill>
                      <a:sysClr val="window" lastClr="FFFFFF"/>
                    </a:solidFill>
                    <a:latin typeface="メイリオ"/>
                    <a:ea typeface="メイリオ"/>
                    <a:cs typeface="+mn-cs"/>
                  </a:rPr>
                  <a:t>部門</a:t>
                </a:r>
              </a:p>
            </p:txBody>
          </p:sp>
          <p:sp>
            <p:nvSpPr>
              <p:cNvPr id="36" name="フリーフォーム 35"/>
              <p:cNvSpPr/>
              <p:nvPr/>
            </p:nvSpPr>
            <p:spPr>
              <a:xfrm>
                <a:off x="4086406" y="5001801"/>
                <a:ext cx="931040" cy="465520"/>
              </a:xfrm>
              <a:custGeom>
                <a:avLst/>
                <a:gdLst>
                  <a:gd name="connsiteX0" fmla="*/ 0 w 931040"/>
                  <a:gd name="connsiteY0" fmla="*/ 0 h 465520"/>
                  <a:gd name="connsiteX1" fmla="*/ 931040 w 931040"/>
                  <a:gd name="connsiteY1" fmla="*/ 0 h 465520"/>
                  <a:gd name="connsiteX2" fmla="*/ 931040 w 931040"/>
                  <a:gd name="connsiteY2" fmla="*/ 465520 h 465520"/>
                  <a:gd name="connsiteX3" fmla="*/ 0 w 931040"/>
                  <a:gd name="connsiteY3" fmla="*/ 465520 h 465520"/>
                  <a:gd name="connsiteX4" fmla="*/ 0 w 931040"/>
                  <a:gd name="connsiteY4" fmla="*/ 0 h 46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040" h="465520">
                    <a:moveTo>
                      <a:pt x="0" y="0"/>
                    </a:moveTo>
                    <a:lnTo>
                      <a:pt x="931040" y="0"/>
                    </a:lnTo>
                    <a:lnTo>
                      <a:pt x="931040" y="465520"/>
                    </a:lnTo>
                    <a:lnTo>
                      <a:pt x="0" y="465520"/>
                    </a:lnTo>
                    <a:lnTo>
                      <a:pt x="0" y="0"/>
                    </a:lnTo>
                    <a:close/>
                  </a:path>
                </a:pathLst>
              </a:cu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en-US" altLang="ja-JP" sz="2000" kern="1200">
                    <a:solidFill>
                      <a:sysClr val="window" lastClr="FFFFFF"/>
                    </a:solidFill>
                    <a:latin typeface="メイリオ"/>
                    <a:ea typeface="メイリオ"/>
                    <a:cs typeface="+mn-cs"/>
                  </a:rPr>
                  <a:t>b</a:t>
                </a:r>
                <a:r>
                  <a:rPr kumimoji="1" lang="ja-JP" altLang="en-US" sz="1600" kern="1200">
                    <a:solidFill>
                      <a:sysClr val="window" lastClr="FFFFFF"/>
                    </a:solidFill>
                    <a:latin typeface="メイリオ"/>
                    <a:ea typeface="メイリオ"/>
                    <a:cs typeface="+mn-cs"/>
                  </a:rPr>
                  <a:t>部門</a:t>
                </a:r>
              </a:p>
            </p:txBody>
          </p:sp>
          <p:sp>
            <p:nvSpPr>
              <p:cNvPr id="37" name="フリーフォーム 36"/>
              <p:cNvSpPr/>
              <p:nvPr/>
            </p:nvSpPr>
            <p:spPr>
              <a:xfrm>
                <a:off x="5212965" y="5001801"/>
                <a:ext cx="931040" cy="465520"/>
              </a:xfrm>
              <a:custGeom>
                <a:avLst/>
                <a:gdLst>
                  <a:gd name="connsiteX0" fmla="*/ 0 w 931040"/>
                  <a:gd name="connsiteY0" fmla="*/ 0 h 465520"/>
                  <a:gd name="connsiteX1" fmla="*/ 931040 w 931040"/>
                  <a:gd name="connsiteY1" fmla="*/ 0 h 465520"/>
                  <a:gd name="connsiteX2" fmla="*/ 931040 w 931040"/>
                  <a:gd name="connsiteY2" fmla="*/ 465520 h 465520"/>
                  <a:gd name="connsiteX3" fmla="*/ 0 w 931040"/>
                  <a:gd name="connsiteY3" fmla="*/ 465520 h 465520"/>
                  <a:gd name="connsiteX4" fmla="*/ 0 w 931040"/>
                  <a:gd name="connsiteY4" fmla="*/ 0 h 46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040" h="465520">
                    <a:moveTo>
                      <a:pt x="0" y="0"/>
                    </a:moveTo>
                    <a:lnTo>
                      <a:pt x="931040" y="0"/>
                    </a:lnTo>
                    <a:lnTo>
                      <a:pt x="931040" y="465520"/>
                    </a:lnTo>
                    <a:lnTo>
                      <a:pt x="0" y="465520"/>
                    </a:lnTo>
                    <a:lnTo>
                      <a:pt x="0" y="0"/>
                    </a:lnTo>
                    <a:close/>
                  </a:path>
                </a:pathLst>
              </a:custGeom>
              <a:solidFill>
                <a:srgbClr val="F9BE00">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kumimoji="1" lang="en-US" altLang="ja-JP" sz="2400" b="1" kern="1200">
                    <a:solidFill>
                      <a:srgbClr val="EE5500"/>
                    </a:solidFill>
                    <a:latin typeface="メイリオ"/>
                    <a:ea typeface="メイリオ"/>
                    <a:cs typeface="+mn-cs"/>
                  </a:rPr>
                  <a:t>c</a:t>
                </a:r>
                <a:r>
                  <a:rPr kumimoji="1" lang="ja-JP" altLang="en-US" sz="1600" b="1" kern="1200">
                    <a:solidFill>
                      <a:srgbClr val="EE5500"/>
                    </a:solidFill>
                    <a:latin typeface="メイリオ"/>
                    <a:ea typeface="メイリオ"/>
                    <a:cs typeface="+mn-cs"/>
                  </a:rPr>
                  <a:t>部門</a:t>
                </a:r>
              </a:p>
            </p:txBody>
          </p:sp>
        </p:grpSp>
      </p:grpSp>
    </p:spTree>
    <p:extLst>
      <p:ext uri="{BB962C8B-B14F-4D97-AF65-F5344CB8AC3E}">
        <p14:creationId xmlns:p14="http://schemas.microsoft.com/office/powerpoint/2010/main" val="7339447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10063646-A867-731C-042F-4C358D7B78D7}"/>
              </a:ext>
            </a:extLst>
          </p:cNvPr>
          <p:cNvGrpSpPr/>
          <p:nvPr/>
        </p:nvGrpSpPr>
        <p:grpSpPr>
          <a:xfrm>
            <a:off x="360000" y="2592000"/>
            <a:ext cx="4092075" cy="2340000"/>
            <a:chOff x="360000" y="2592000"/>
            <a:chExt cx="4092075" cy="2340000"/>
          </a:xfrm>
        </p:grpSpPr>
        <p:pic>
          <p:nvPicPr>
            <p:cNvPr id="13" name="Picture 2"/>
            <p:cNvPicPr>
              <a:picLocks noChangeAspect="1" noChangeArrowheads="1"/>
            </p:cNvPicPr>
            <p:nvPr/>
          </p:nvPicPr>
          <p:blipFill>
            <a:blip r:embed="rId3" cstate="print"/>
            <a:srcRect/>
            <a:stretch>
              <a:fillRect/>
            </a:stretch>
          </p:blipFill>
          <p:spPr bwMode="auto">
            <a:xfrm>
              <a:off x="360000" y="2592000"/>
              <a:ext cx="4092075" cy="2340000"/>
            </a:xfrm>
            <a:prstGeom prst="rect">
              <a:avLst/>
            </a:prstGeom>
            <a:noFill/>
            <a:ln w="9525">
              <a:solidFill>
                <a:schemeClr val="bg1">
                  <a:lumMod val="75000"/>
                </a:schemeClr>
              </a:solidFill>
              <a:miter lim="800000"/>
              <a:headEnd/>
              <a:tailEnd/>
            </a:ln>
          </p:spPr>
        </p:pic>
        <p:pic>
          <p:nvPicPr>
            <p:cNvPr id="4" name="図 3">
              <a:extLst>
                <a:ext uri="{FF2B5EF4-FFF2-40B4-BE49-F238E27FC236}">
                  <a16:creationId xmlns:a16="http://schemas.microsoft.com/office/drawing/2014/main" id="{44D67C22-75A3-AECC-48A3-C16A85ADF162}"/>
                </a:ext>
              </a:extLst>
            </p:cNvPr>
            <p:cNvPicPr preferRelativeResize="0">
              <a:picLocks/>
            </p:cNvPicPr>
            <p:nvPr/>
          </p:nvPicPr>
          <p:blipFill>
            <a:blip r:embed="rId4"/>
            <a:stretch>
              <a:fillRect/>
            </a:stretch>
          </p:blipFill>
          <p:spPr>
            <a:xfrm>
              <a:off x="536959" y="2604499"/>
              <a:ext cx="1080000" cy="60990"/>
            </a:xfrm>
            <a:prstGeom prst="rect">
              <a:avLst/>
            </a:prstGeom>
          </p:spPr>
        </p:pic>
      </p:grpSp>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62</a:t>
            </a:fld>
            <a:endParaRPr lang="ja-JP" altLang="en-US"/>
          </a:p>
        </p:txBody>
      </p:sp>
      <p:sp>
        <p:nvSpPr>
          <p:cNvPr id="7" name="タイトル 6"/>
          <p:cNvSpPr>
            <a:spLocks noGrp="1"/>
          </p:cNvSpPr>
          <p:nvPr>
            <p:ph type="title"/>
          </p:nvPr>
        </p:nvSpPr>
        <p:spPr/>
        <p:txBody>
          <a:bodyPr/>
          <a:lstStyle/>
          <a:p>
            <a:r>
              <a:rPr lang="en-US" altLang="ja-JP" dirty="0"/>
              <a:t>No.50</a:t>
            </a:r>
            <a:br>
              <a:rPr lang="en-US" altLang="ja-JP" sz="1800" dirty="0"/>
            </a:br>
            <a:r>
              <a:rPr lang="ja-JP" altLang="en-US" sz="1800" dirty="0"/>
              <a:t>管理会計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複数回予算の入力更新できる</a:t>
            </a:r>
            <a:endParaRPr kumimoji="0" lang="ja-JP" altLang="en-US" sz="1400" b="1" kern="0">
              <a:solidFill>
                <a:prstClr val="black">
                  <a:lumMod val="75000"/>
                  <a:lumOff val="25000"/>
                </a:prstClr>
              </a:solidFill>
            </a:endParaRP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予算は取込・上書き更新・修正が回数制限なく実施できます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4" name="図 13"/>
          <p:cNvPicPr>
            <a:picLocks noChangeAspect="1"/>
          </p:cNvPicPr>
          <p:nvPr/>
        </p:nvPicPr>
        <p:blipFill>
          <a:blip r:embed="rId5"/>
          <a:stretch>
            <a:fillRect/>
          </a:stretch>
        </p:blipFill>
        <p:spPr>
          <a:xfrm>
            <a:off x="4860000" y="2592000"/>
            <a:ext cx="3950960" cy="2340000"/>
          </a:xfrm>
          <a:prstGeom prst="rect">
            <a:avLst/>
          </a:prstGeom>
          <a:ln>
            <a:solidFill>
              <a:schemeClr val="bg1">
                <a:lumMod val="75000"/>
              </a:schemeClr>
            </a:solidFill>
          </a:ln>
        </p:spPr>
      </p:pic>
      <p:sp>
        <p:nvSpPr>
          <p:cNvPr id="15" name="テキスト ボックス 14"/>
          <p:cNvSpPr txBox="1"/>
          <p:nvPr/>
        </p:nvSpPr>
        <p:spPr>
          <a:xfrm>
            <a:off x="1414517" y="2397035"/>
            <a:ext cx="2160000" cy="253916"/>
          </a:xfrm>
          <a:prstGeom prst="rect">
            <a:avLst/>
          </a:prstGeom>
          <a:noFill/>
        </p:spPr>
        <p:txBody>
          <a:bodyPr wrap="square" rtlCol="0">
            <a:spAutoFit/>
          </a:bodyPr>
          <a:lstStyle/>
          <a:p>
            <a:pPr lvl="0">
              <a:defRPr/>
            </a:pP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a:ln>
                  <a:noFill/>
                </a:ln>
                <a:solidFill>
                  <a:sysClr val="windowText" lastClr="000000"/>
                </a:solidFill>
                <a:effectLst/>
                <a:uLnTx/>
                <a:uFillTx/>
                <a:latin typeface="メイリオ"/>
                <a:ea typeface="メイリオ"/>
                <a:cs typeface="+mn-cs"/>
              </a:rPr>
              <a:t>予算登録・取込画面</a:t>
            </a: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6" name="テキスト ボックス 15"/>
          <p:cNvSpPr txBox="1"/>
          <p:nvPr/>
        </p:nvSpPr>
        <p:spPr>
          <a:xfrm>
            <a:off x="5760000" y="2397035"/>
            <a:ext cx="2160000" cy="253916"/>
          </a:xfrm>
          <a:prstGeom prst="rect">
            <a:avLst/>
          </a:prstGeom>
          <a:noFill/>
        </p:spPr>
        <p:txBody>
          <a:bodyPr wrap="square" rtlCol="0">
            <a:spAutoFit/>
          </a:bodyPr>
          <a:lstStyle/>
          <a:p>
            <a:pPr lvl="0">
              <a:defRPr/>
            </a:pP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a:ln>
                  <a:noFill/>
                </a:ln>
                <a:solidFill>
                  <a:sysClr val="windowText" lastClr="000000"/>
                </a:solidFill>
                <a:effectLst/>
                <a:uLnTx/>
                <a:uFillTx/>
                <a:latin typeface="メイリオ"/>
                <a:ea typeface="メイリオ"/>
                <a:cs typeface="+mn-cs"/>
              </a:rPr>
              <a:t>予算入力・修正画面</a:t>
            </a: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a:ln>
                <a:noFill/>
              </a:ln>
              <a:solidFill>
                <a:sysClr val="windowText" lastClr="000000"/>
              </a:solidFill>
              <a:effectLst/>
              <a:uLnTx/>
              <a:uFillTx/>
              <a:latin typeface="メイリオ"/>
              <a:ea typeface="メイリオ"/>
              <a:cs typeface="+mn-cs"/>
            </a:endParaRPr>
          </a:p>
        </p:txBody>
      </p:sp>
      <p:grpSp>
        <p:nvGrpSpPr>
          <p:cNvPr id="3" name="グループ化 2"/>
          <p:cNvGrpSpPr/>
          <p:nvPr/>
        </p:nvGrpSpPr>
        <p:grpSpPr>
          <a:xfrm>
            <a:off x="1367644" y="3903898"/>
            <a:ext cx="3060340" cy="684076"/>
            <a:chOff x="1367644" y="3903898"/>
            <a:chExt cx="3060340" cy="684076"/>
          </a:xfrm>
        </p:grpSpPr>
        <p:sp>
          <p:nvSpPr>
            <p:cNvPr id="17" name="円形吹き出し 16"/>
            <p:cNvSpPr/>
            <p:nvPr/>
          </p:nvSpPr>
          <p:spPr>
            <a:xfrm>
              <a:off x="1367644" y="3903898"/>
              <a:ext cx="3060340" cy="684076"/>
            </a:xfrm>
            <a:prstGeom prst="wedgeEllipseCallout">
              <a:avLst>
                <a:gd name="adj1" fmla="val -45699"/>
                <a:gd name="adj2" fmla="val -63889"/>
              </a:avLst>
            </a:prstGeom>
            <a:solidFill>
              <a:sysClr val="window" lastClr="FFFFFF"/>
            </a:solidFill>
            <a:ln w="25400" cap="flat" cmpd="sng" algn="ctr">
              <a:solidFill>
                <a:srgbClr val="F9BE0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18" name="正方形/長方形 17"/>
            <p:cNvSpPr/>
            <p:nvPr/>
          </p:nvSpPr>
          <p:spPr>
            <a:xfrm>
              <a:off x="1654004" y="4011910"/>
              <a:ext cx="255628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予算データは回数制限なく、</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何回でも取込が可能です</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grpSp>
      <p:sp>
        <p:nvSpPr>
          <p:cNvPr id="19" name="Rectangle 8"/>
          <p:cNvSpPr>
            <a:spLocks noChangeArrowheads="1"/>
          </p:cNvSpPr>
          <p:nvPr/>
        </p:nvSpPr>
        <p:spPr bwMode="auto">
          <a:xfrm>
            <a:off x="6300000" y="216000"/>
            <a:ext cx="540000" cy="3600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ja-JP" altLang="en-US" sz="1100" b="1">
                <a:solidFill>
                  <a:schemeClr val="bg2"/>
                </a:solidFill>
              </a:rPr>
              <a:t>統合会計</a:t>
            </a:r>
          </a:p>
        </p:txBody>
      </p:sp>
    </p:spTree>
    <p:extLst>
      <p:ext uri="{BB962C8B-B14F-4D97-AF65-F5344CB8AC3E}">
        <p14:creationId xmlns:p14="http://schemas.microsoft.com/office/powerpoint/2010/main" val="21707984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63</a:t>
            </a:fld>
            <a:endParaRPr lang="ja-JP" altLang="en-US"/>
          </a:p>
        </p:txBody>
      </p:sp>
      <p:sp>
        <p:nvSpPr>
          <p:cNvPr id="7" name="タイトル 6"/>
          <p:cNvSpPr>
            <a:spLocks noGrp="1"/>
          </p:cNvSpPr>
          <p:nvPr>
            <p:ph type="title"/>
          </p:nvPr>
        </p:nvSpPr>
        <p:spPr/>
        <p:txBody>
          <a:bodyPr/>
          <a:lstStyle/>
          <a:p>
            <a:r>
              <a:rPr lang="en-US" altLang="ja-JP" dirty="0"/>
              <a:t>No.51</a:t>
            </a:r>
            <a:br>
              <a:rPr lang="en-US" altLang="ja-JP" sz="1800" dirty="0"/>
            </a:br>
            <a:r>
              <a:rPr lang="ja-JP" altLang="en-US" sz="1800" dirty="0"/>
              <a:t>管理会計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305780" y="1270293"/>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最小組織の単位での予算入力と上位組織での予算の積上集計・参照ができる</a:t>
            </a: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en-US" altLang="ja-JP" sz="1400" kern="0" dirty="0">
                <a:solidFill>
                  <a:sysClr val="windowText" lastClr="000000">
                    <a:lumMod val="75000"/>
                    <a:lumOff val="25000"/>
                  </a:sysClr>
                </a:solidFill>
                <a:latin typeface="メイリオ" pitchFamily="50" charset="-128"/>
                <a:ea typeface="メイリオ" pitchFamily="50" charset="-128"/>
              </a:rPr>
              <a:t>SuperStream</a:t>
            </a:r>
            <a:r>
              <a:rPr kumimoji="0" lang="ja-JP" altLang="en-US" sz="1400" kern="0" dirty="0">
                <a:solidFill>
                  <a:sysClr val="windowText" lastClr="000000">
                    <a:lumMod val="75000"/>
                    <a:lumOff val="25000"/>
                  </a:sysClr>
                </a:solidFill>
                <a:latin typeface="メイリオ" pitchFamily="50" charset="-128"/>
                <a:ea typeface="メイリオ" pitchFamily="50" charset="-128"/>
              </a:rPr>
              <a:t>は予算登録の単位が最少粒度の計上単位と同一となります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登録した予算と実績は、登録済みの組織ツリーにて自由に積上集計・参照ができます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3" name="Picture 4"/>
          <p:cNvPicPr>
            <a:picLocks noChangeAspect="1" noChangeArrowheads="1"/>
          </p:cNvPicPr>
          <p:nvPr/>
        </p:nvPicPr>
        <p:blipFill>
          <a:blip r:embed="rId3" cstate="print"/>
          <a:srcRect/>
          <a:stretch>
            <a:fillRect/>
          </a:stretch>
        </p:blipFill>
        <p:spPr bwMode="auto">
          <a:xfrm>
            <a:off x="5400000" y="2592000"/>
            <a:ext cx="3077604" cy="2340000"/>
          </a:xfrm>
          <a:prstGeom prst="rect">
            <a:avLst/>
          </a:prstGeom>
          <a:noFill/>
          <a:ln w="9525">
            <a:solidFill>
              <a:schemeClr val="bg1">
                <a:lumMod val="75000"/>
              </a:schemeClr>
            </a:solidFill>
            <a:miter lim="800000"/>
            <a:headEnd/>
            <a:tailEnd/>
          </a:ln>
        </p:spPr>
      </p:pic>
      <p:pic>
        <p:nvPicPr>
          <p:cNvPr id="14" name="Picture 3"/>
          <p:cNvPicPr>
            <a:picLocks noChangeAspect="1" noChangeArrowheads="1"/>
          </p:cNvPicPr>
          <p:nvPr/>
        </p:nvPicPr>
        <p:blipFill>
          <a:blip r:embed="rId4" cstate="print"/>
          <a:srcRect/>
          <a:stretch>
            <a:fillRect/>
          </a:stretch>
        </p:blipFill>
        <p:spPr bwMode="auto">
          <a:xfrm>
            <a:off x="540000" y="2592000"/>
            <a:ext cx="3447440" cy="2052228"/>
          </a:xfrm>
          <a:prstGeom prst="rect">
            <a:avLst/>
          </a:prstGeom>
          <a:noFill/>
          <a:ln w="9525">
            <a:solidFill>
              <a:schemeClr val="bg1">
                <a:lumMod val="75000"/>
              </a:schemeClr>
            </a:solidFill>
            <a:miter lim="800000"/>
            <a:headEnd/>
            <a:tailEnd/>
          </a:ln>
        </p:spPr>
      </p:pic>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70498" y="3268665"/>
            <a:ext cx="1940484" cy="1650757"/>
          </a:xfrm>
          <a:prstGeom prst="rect">
            <a:avLst/>
          </a:prstGeom>
          <a:ln>
            <a:solidFill>
              <a:schemeClr val="bg1">
                <a:lumMod val="75000"/>
              </a:schemeClr>
            </a:solidFill>
          </a:ln>
        </p:spPr>
      </p:pic>
      <p:grpSp>
        <p:nvGrpSpPr>
          <p:cNvPr id="3" name="グループ化 2"/>
          <p:cNvGrpSpPr/>
          <p:nvPr/>
        </p:nvGrpSpPr>
        <p:grpSpPr>
          <a:xfrm>
            <a:off x="2951820" y="2679762"/>
            <a:ext cx="3060340" cy="864096"/>
            <a:chOff x="2951820" y="2679762"/>
            <a:chExt cx="3060340" cy="864096"/>
          </a:xfrm>
        </p:grpSpPr>
        <p:sp>
          <p:nvSpPr>
            <p:cNvPr id="16" name="円形吹き出し 15"/>
            <p:cNvSpPr/>
            <p:nvPr/>
          </p:nvSpPr>
          <p:spPr>
            <a:xfrm>
              <a:off x="2951820" y="2679762"/>
              <a:ext cx="3060340" cy="864096"/>
            </a:xfrm>
            <a:prstGeom prst="wedgeEllipseCallout">
              <a:avLst>
                <a:gd name="adj1" fmla="val -40815"/>
                <a:gd name="adj2" fmla="val 85686"/>
              </a:avLst>
            </a:prstGeom>
            <a:solidFill>
              <a:sysClr val="window" lastClr="FFFFFF"/>
            </a:solidFill>
            <a:ln w="25400" cap="flat" cmpd="sng" algn="ctr">
              <a:solidFill>
                <a:srgbClr val="F9BE0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17" name="正方形/長方形 16"/>
            <p:cNvSpPr/>
            <p:nvPr/>
          </p:nvSpPr>
          <p:spPr>
            <a:xfrm>
              <a:off x="3238180" y="2823778"/>
              <a:ext cx="2556284" cy="6001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最小で部門別･科目別･補助別･</a:t>
              </a:r>
              <a:br>
                <a:rPr kumimoji="0" lang="en-US" altLang="ja-JP" sz="11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br>
              <a:r>
                <a:rPr kumimoji="0" lang="ja-JP" altLang="en-US" sz="11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機能コード別･プロジェクト別の</a:t>
              </a:r>
              <a:br>
                <a:rPr kumimoji="0" lang="en-US" altLang="ja-JP" sz="11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br>
              <a:r>
                <a:rPr kumimoji="0" lang="ja-JP" altLang="en-US" sz="11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予算金額の登録が可能</a:t>
              </a:r>
              <a:endParaRPr kumimoji="0" lang="en-US" altLang="ja-JP" sz="11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grpSp>
      <p:grpSp>
        <p:nvGrpSpPr>
          <p:cNvPr id="4" name="グループ化 3"/>
          <p:cNvGrpSpPr/>
          <p:nvPr/>
        </p:nvGrpSpPr>
        <p:grpSpPr>
          <a:xfrm>
            <a:off x="4680012" y="4191930"/>
            <a:ext cx="3060340" cy="684076"/>
            <a:chOff x="4680012" y="4191930"/>
            <a:chExt cx="3060340" cy="684076"/>
          </a:xfrm>
        </p:grpSpPr>
        <p:sp>
          <p:nvSpPr>
            <p:cNvPr id="18" name="円形吹き出し 17"/>
            <p:cNvSpPr/>
            <p:nvPr/>
          </p:nvSpPr>
          <p:spPr>
            <a:xfrm>
              <a:off x="4680012" y="4191930"/>
              <a:ext cx="3060340" cy="684076"/>
            </a:xfrm>
            <a:prstGeom prst="wedgeEllipseCallout">
              <a:avLst>
                <a:gd name="adj1" fmla="val 39054"/>
                <a:gd name="adj2" fmla="val -92379"/>
              </a:avLst>
            </a:prstGeom>
            <a:solidFill>
              <a:sysClr val="window" lastClr="FFFFFF"/>
            </a:solidFill>
            <a:ln w="25400" cap="flat" cmpd="sng" algn="ctr">
              <a:solidFill>
                <a:srgbClr val="F9BE0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19" name="正方形/長方形 18"/>
            <p:cNvSpPr/>
            <p:nvPr/>
          </p:nvSpPr>
          <p:spPr>
            <a:xfrm>
              <a:off x="4752020" y="4306788"/>
              <a:ext cx="288032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帳票出力時に自由に積み上げる</a:t>
              </a:r>
              <a:br>
                <a:rPr kumimoji="0" lang="en-US" altLang="ja-JP" sz="11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br>
              <a:r>
                <a:rPr kumimoji="0" lang="ja-JP" altLang="en-US" sz="11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組織を選択し、実績</a:t>
              </a:r>
              <a:r>
                <a:rPr kumimoji="0" lang="ja-JP" altLang="en-US" sz="1100" b="1" kern="0">
                  <a:solidFill>
                    <a:sysClr val="windowText" lastClr="000000">
                      <a:lumMod val="75000"/>
                      <a:lumOff val="25000"/>
                    </a:sysClr>
                  </a:solidFill>
                  <a:latin typeface="メイリオ" pitchFamily="50" charset="-128"/>
                  <a:ea typeface="メイリオ" pitchFamily="50" charset="-128"/>
                  <a:cs typeface="メイリオ" pitchFamily="50" charset="-128"/>
                </a:rPr>
                <a:t>との</a:t>
              </a:r>
              <a:r>
                <a:rPr kumimoji="0" lang="ja-JP" altLang="en-US" sz="11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比較が可能</a:t>
              </a:r>
              <a:endParaRPr kumimoji="0" lang="en-US" altLang="ja-JP" sz="11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grpSp>
      <p:sp>
        <p:nvSpPr>
          <p:cNvPr id="20" name="Rectangle 8"/>
          <p:cNvSpPr>
            <a:spLocks noChangeArrowheads="1"/>
          </p:cNvSpPr>
          <p:nvPr/>
        </p:nvSpPr>
        <p:spPr bwMode="auto">
          <a:xfrm>
            <a:off x="6300000" y="216000"/>
            <a:ext cx="540000" cy="3600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ja-JP" altLang="en-US" sz="1100" b="1">
                <a:solidFill>
                  <a:schemeClr val="bg2"/>
                </a:solidFill>
              </a:rPr>
              <a:t>統合会計</a:t>
            </a:r>
          </a:p>
        </p:txBody>
      </p:sp>
      <p:pic>
        <p:nvPicPr>
          <p:cNvPr id="5" name="図 4"/>
          <p:cNvPicPr>
            <a:picLocks noChangeAspect="1"/>
          </p:cNvPicPr>
          <p:nvPr/>
        </p:nvPicPr>
        <p:blipFill>
          <a:blip r:embed="rId6"/>
          <a:stretch>
            <a:fillRect/>
          </a:stretch>
        </p:blipFill>
        <p:spPr>
          <a:xfrm>
            <a:off x="710503" y="2608907"/>
            <a:ext cx="538619" cy="54000"/>
          </a:xfrm>
          <a:prstGeom prst="rect">
            <a:avLst/>
          </a:prstGeom>
        </p:spPr>
      </p:pic>
      <p:pic>
        <p:nvPicPr>
          <p:cNvPr id="22" name="図 21"/>
          <p:cNvPicPr>
            <a:picLocks noChangeAspect="1"/>
          </p:cNvPicPr>
          <p:nvPr/>
        </p:nvPicPr>
        <p:blipFill>
          <a:blip r:embed="rId6"/>
          <a:stretch>
            <a:fillRect/>
          </a:stretch>
        </p:blipFill>
        <p:spPr>
          <a:xfrm>
            <a:off x="5554167" y="2602283"/>
            <a:ext cx="538619" cy="54000"/>
          </a:xfrm>
          <a:prstGeom prst="rect">
            <a:avLst/>
          </a:prstGeom>
        </p:spPr>
      </p:pic>
    </p:spTree>
    <p:extLst>
      <p:ext uri="{BB962C8B-B14F-4D97-AF65-F5344CB8AC3E}">
        <p14:creationId xmlns:p14="http://schemas.microsoft.com/office/powerpoint/2010/main" val="11409091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64</a:t>
            </a:fld>
            <a:endParaRPr lang="ja-JP" altLang="en-US"/>
          </a:p>
        </p:txBody>
      </p:sp>
      <p:sp>
        <p:nvSpPr>
          <p:cNvPr id="7" name="タイトル 6"/>
          <p:cNvSpPr>
            <a:spLocks noGrp="1"/>
          </p:cNvSpPr>
          <p:nvPr>
            <p:ph type="title"/>
          </p:nvPr>
        </p:nvSpPr>
        <p:spPr/>
        <p:txBody>
          <a:bodyPr/>
          <a:lstStyle/>
          <a:p>
            <a:r>
              <a:rPr lang="en-US" altLang="ja-JP" dirty="0"/>
              <a:t>No.52</a:t>
            </a:r>
            <a:br>
              <a:rPr lang="en-US" altLang="ja-JP" sz="1800" dirty="0"/>
            </a:br>
            <a:r>
              <a:rPr lang="ja-JP" altLang="en-US" sz="1800" dirty="0"/>
              <a:t>管理会計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予算について履歴の保持と比較ができる</a:t>
            </a: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a:solidFill>
                  <a:prstClr val="black">
                    <a:lumMod val="75000"/>
                    <a:lumOff val="25000"/>
                  </a:prstClr>
                </a:solidFill>
              </a:rPr>
              <a:t>○</a:t>
            </a:r>
            <a:endParaRPr kumimoji="0" lang="ja-JP" altLang="en-US" sz="1400" b="1"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複数の予算パターンに分けていただくことで、予算の履歴管理を行うことができます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また、複数の予算を横並びにご覧いただく「複数予算対比表」の標準帳票がございます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68561" y="2592000"/>
            <a:ext cx="6887310" cy="868380"/>
          </a:xfrm>
          <a:prstGeom prst="rect">
            <a:avLst/>
          </a:prstGeom>
          <a:noFill/>
          <a:ln w="9525">
            <a:solidFill>
              <a:schemeClr val="bg1">
                <a:lumMod val="75000"/>
              </a:schemeClr>
            </a:solidFill>
            <a:miter lim="800000"/>
            <a:headEnd/>
            <a:tailEnd/>
          </a:ln>
        </p:spPr>
      </p:pic>
      <p:pic>
        <p:nvPicPr>
          <p:cNvPr id="14" name="図 13" descr="WS000932.JPG"/>
          <p:cNvPicPr>
            <a:picLocks noChangeAspect="1"/>
          </p:cNvPicPr>
          <p:nvPr/>
        </p:nvPicPr>
        <p:blipFill>
          <a:blip r:embed="rId4" cstate="print"/>
          <a:stretch>
            <a:fillRect/>
          </a:stretch>
        </p:blipFill>
        <p:spPr>
          <a:xfrm>
            <a:off x="6192000" y="2592000"/>
            <a:ext cx="2540572" cy="2340000"/>
          </a:xfrm>
          <a:prstGeom prst="rect">
            <a:avLst/>
          </a:prstGeom>
        </p:spPr>
      </p:pic>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700000" y="3348000"/>
            <a:ext cx="3119844" cy="1548000"/>
          </a:xfrm>
          <a:prstGeom prst="rect">
            <a:avLst/>
          </a:prstGeom>
          <a:ln>
            <a:solidFill>
              <a:schemeClr val="bg1">
                <a:lumMod val="75000"/>
              </a:schemeClr>
            </a:solidFill>
          </a:ln>
        </p:spPr>
      </p:pic>
      <p:sp>
        <p:nvSpPr>
          <p:cNvPr id="16" name="Rectangle 8"/>
          <p:cNvSpPr>
            <a:spLocks noChangeArrowheads="1"/>
          </p:cNvSpPr>
          <p:nvPr/>
        </p:nvSpPr>
        <p:spPr bwMode="auto">
          <a:xfrm>
            <a:off x="6300000" y="216000"/>
            <a:ext cx="540000" cy="3600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ja-JP" altLang="en-US" sz="1100" b="1">
                <a:solidFill>
                  <a:schemeClr val="bg2"/>
                </a:solidFill>
              </a:rPr>
              <a:t>統合会計</a:t>
            </a:r>
          </a:p>
        </p:txBody>
      </p:sp>
    </p:spTree>
    <p:extLst>
      <p:ext uri="{BB962C8B-B14F-4D97-AF65-F5344CB8AC3E}">
        <p14:creationId xmlns:p14="http://schemas.microsoft.com/office/powerpoint/2010/main" val="9221253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65</a:t>
            </a:fld>
            <a:endParaRPr lang="ja-JP" altLang="en-US"/>
          </a:p>
        </p:txBody>
      </p:sp>
      <p:sp>
        <p:nvSpPr>
          <p:cNvPr id="7" name="タイトル 6"/>
          <p:cNvSpPr>
            <a:spLocks noGrp="1"/>
          </p:cNvSpPr>
          <p:nvPr>
            <p:ph type="title"/>
          </p:nvPr>
        </p:nvSpPr>
        <p:spPr/>
        <p:txBody>
          <a:bodyPr/>
          <a:lstStyle/>
          <a:p>
            <a:r>
              <a:rPr lang="en-US" altLang="ja-JP" dirty="0"/>
              <a:t>No.53</a:t>
            </a:r>
            <a:br>
              <a:rPr lang="en-US" altLang="ja-JP" sz="1800" dirty="0"/>
            </a:br>
            <a:r>
              <a:rPr lang="ja-JP" altLang="en-US" sz="1800" dirty="0"/>
              <a:t>管理会計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損益計算書形式での予実対比表出力、印刷、抽出ができる</a:t>
            </a: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予算対比損益計算書の表示・印刷が可能です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3" name="Picture 2"/>
          <p:cNvPicPr>
            <a:picLocks noChangeAspect="1" noChangeArrowheads="1"/>
          </p:cNvPicPr>
          <p:nvPr/>
        </p:nvPicPr>
        <p:blipFill>
          <a:blip r:embed="rId3" cstate="print"/>
          <a:srcRect/>
          <a:stretch>
            <a:fillRect/>
          </a:stretch>
        </p:blipFill>
        <p:spPr bwMode="auto">
          <a:xfrm>
            <a:off x="1080000" y="2376000"/>
            <a:ext cx="2982840" cy="2520000"/>
          </a:xfrm>
          <a:prstGeom prst="rect">
            <a:avLst/>
          </a:prstGeom>
          <a:noFill/>
          <a:ln w="9525">
            <a:solidFill>
              <a:schemeClr val="bg1">
                <a:lumMod val="75000"/>
              </a:schemeClr>
            </a:solidFill>
            <a:miter lim="800000"/>
            <a:headEnd/>
            <a:tailEnd/>
          </a:ln>
        </p:spPr>
      </p:pic>
      <p:pic>
        <p:nvPicPr>
          <p:cNvPr id="14" name="Picture 3"/>
          <p:cNvPicPr>
            <a:picLocks noChangeAspect="1" noChangeArrowheads="1"/>
          </p:cNvPicPr>
          <p:nvPr/>
        </p:nvPicPr>
        <p:blipFill>
          <a:blip r:embed="rId4" cstate="print"/>
          <a:srcRect/>
          <a:stretch>
            <a:fillRect/>
          </a:stretch>
        </p:blipFill>
        <p:spPr bwMode="auto">
          <a:xfrm>
            <a:off x="4860000" y="2376000"/>
            <a:ext cx="2855930" cy="2520000"/>
          </a:xfrm>
          <a:prstGeom prst="rect">
            <a:avLst/>
          </a:prstGeom>
          <a:noFill/>
          <a:ln w="9525">
            <a:solidFill>
              <a:schemeClr val="bg1">
                <a:lumMod val="75000"/>
              </a:schemeClr>
            </a:solidFill>
            <a:miter lim="800000"/>
            <a:headEnd/>
            <a:tailEnd/>
          </a:ln>
        </p:spPr>
      </p:pic>
      <p:sp>
        <p:nvSpPr>
          <p:cNvPr id="15" name="Rectangle 8"/>
          <p:cNvSpPr>
            <a:spLocks noChangeArrowheads="1"/>
          </p:cNvSpPr>
          <p:nvPr/>
        </p:nvSpPr>
        <p:spPr bwMode="auto">
          <a:xfrm>
            <a:off x="6300000" y="216000"/>
            <a:ext cx="540000" cy="3600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ja-JP" altLang="en-US" sz="1100" b="1">
                <a:solidFill>
                  <a:schemeClr val="bg2"/>
                </a:solidFill>
              </a:rPr>
              <a:t>統合会計</a:t>
            </a:r>
          </a:p>
        </p:txBody>
      </p:sp>
      <p:pic>
        <p:nvPicPr>
          <p:cNvPr id="17" name="図 16"/>
          <p:cNvPicPr>
            <a:picLocks noChangeAspect="1"/>
          </p:cNvPicPr>
          <p:nvPr/>
        </p:nvPicPr>
        <p:blipFill>
          <a:blip r:embed="rId5"/>
          <a:stretch>
            <a:fillRect/>
          </a:stretch>
        </p:blipFill>
        <p:spPr>
          <a:xfrm>
            <a:off x="1223427" y="2380310"/>
            <a:ext cx="538619" cy="54000"/>
          </a:xfrm>
          <a:prstGeom prst="rect">
            <a:avLst/>
          </a:prstGeom>
        </p:spPr>
      </p:pic>
    </p:spTree>
    <p:extLst>
      <p:ext uri="{BB962C8B-B14F-4D97-AF65-F5344CB8AC3E}">
        <p14:creationId xmlns:p14="http://schemas.microsoft.com/office/powerpoint/2010/main" val="37548529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66</a:t>
            </a:fld>
            <a:endParaRPr lang="ja-JP" altLang="en-US"/>
          </a:p>
        </p:txBody>
      </p:sp>
      <p:sp>
        <p:nvSpPr>
          <p:cNvPr id="7" name="タイトル 6"/>
          <p:cNvSpPr>
            <a:spLocks noGrp="1"/>
          </p:cNvSpPr>
          <p:nvPr>
            <p:ph type="title"/>
          </p:nvPr>
        </p:nvSpPr>
        <p:spPr/>
        <p:txBody>
          <a:bodyPr/>
          <a:lstStyle/>
          <a:p>
            <a:r>
              <a:rPr lang="en-US" altLang="ja-JP" dirty="0"/>
              <a:t>No.54</a:t>
            </a:r>
            <a:br>
              <a:rPr lang="en-US" altLang="ja-JP" sz="1800" dirty="0"/>
            </a:br>
            <a:r>
              <a:rPr lang="ja-JP" altLang="en-US" sz="1800" dirty="0"/>
              <a:t>管理会計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組織階層・事業セグメント単位で予算編成と予実管理ができる</a:t>
            </a:r>
          </a:p>
        </p:txBody>
      </p:sp>
      <p:sp>
        <p:nvSpPr>
          <p:cNvPr id="11" name="テキスト ボックス 10"/>
          <p:cNvSpPr txBox="1"/>
          <p:nvPr/>
        </p:nvSpPr>
        <p:spPr>
          <a:xfrm>
            <a:off x="251520" y="1890576"/>
            <a:ext cx="8892480" cy="861774"/>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予算は、部門・セグメント別の登録が可能です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登録した予算は、実績との比較を行う標準帳票が各種ございます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グループ経営管理についても、予実管理帳票の作表が可能です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232000" y="2851352"/>
            <a:ext cx="3182293" cy="2001295"/>
          </a:xfrm>
          <a:prstGeom prst="rect">
            <a:avLst/>
          </a:prstGeom>
          <a:noFill/>
          <a:ln w="9525">
            <a:solidFill>
              <a:schemeClr val="bg1">
                <a:lumMod val="75000"/>
              </a:schemeClr>
            </a:solidFill>
            <a:miter lim="800000"/>
            <a:headEnd/>
            <a:tailEnd/>
          </a:ln>
        </p:spPr>
      </p:pic>
      <p:sp>
        <p:nvSpPr>
          <p:cNvPr id="14" name="テキスト ボックス 13"/>
          <p:cNvSpPr txBox="1"/>
          <p:nvPr/>
        </p:nvSpPr>
        <p:spPr>
          <a:xfrm>
            <a:off x="521110" y="2753163"/>
            <a:ext cx="3240000" cy="253916"/>
          </a:xfrm>
          <a:prstGeom prst="rect">
            <a:avLst/>
          </a:prstGeom>
          <a:noFill/>
        </p:spPr>
        <p:txBody>
          <a:bodyPr wrap="square" rtlCol="0">
            <a:spAutoFit/>
          </a:bodyPr>
          <a:lstStyle/>
          <a:p>
            <a:pPr lvl="0">
              <a:defRPr/>
            </a:pP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a:ln>
                  <a:noFill/>
                </a:ln>
                <a:solidFill>
                  <a:sysClr val="windowText" lastClr="000000"/>
                </a:solidFill>
                <a:effectLst/>
                <a:uLnTx/>
                <a:uFillTx/>
                <a:latin typeface="メイリオ"/>
                <a:ea typeface="メイリオ"/>
                <a:cs typeface="+mn-cs"/>
              </a:rPr>
              <a:t>予算パターン登録画面</a:t>
            </a: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a:ln>
                <a:noFill/>
              </a:ln>
              <a:solidFill>
                <a:sysClr val="windowText" lastClr="000000"/>
              </a:solidFill>
              <a:effectLst/>
              <a:uLnTx/>
              <a:uFillTx/>
              <a:latin typeface="メイリオ"/>
              <a:ea typeface="メイリオ"/>
              <a:cs typeface="+mn-cs"/>
            </a:endParaRPr>
          </a:p>
        </p:txBody>
      </p:sp>
      <p:pic>
        <p:nvPicPr>
          <p:cNvPr id="15" name="図 14" descr="WS000931.JPG"/>
          <p:cNvPicPr>
            <a:picLocks noChangeAspect="1"/>
          </p:cNvPicPr>
          <p:nvPr/>
        </p:nvPicPr>
        <p:blipFill>
          <a:blip r:embed="rId4" cstate="print"/>
          <a:stretch>
            <a:fillRect/>
          </a:stretch>
        </p:blipFill>
        <p:spPr>
          <a:xfrm>
            <a:off x="4788000" y="4320000"/>
            <a:ext cx="3960000" cy="421888"/>
          </a:xfrm>
          <a:prstGeom prst="rect">
            <a:avLst/>
          </a:prstGeom>
          <a:ln>
            <a:solidFill>
              <a:schemeClr val="bg1">
                <a:lumMod val="75000"/>
              </a:schemeClr>
            </a:solidFill>
          </a:ln>
        </p:spPr>
      </p:pic>
      <p:pic>
        <p:nvPicPr>
          <p:cNvPr id="16" name="Picture 3"/>
          <p:cNvPicPr>
            <a:picLocks noChangeAspect="1" noChangeArrowheads="1"/>
          </p:cNvPicPr>
          <p:nvPr/>
        </p:nvPicPr>
        <p:blipFill>
          <a:blip r:embed="rId5" cstate="print"/>
          <a:srcRect/>
          <a:stretch>
            <a:fillRect/>
          </a:stretch>
        </p:blipFill>
        <p:spPr bwMode="auto">
          <a:xfrm>
            <a:off x="5688124" y="2772003"/>
            <a:ext cx="3060000" cy="1340329"/>
          </a:xfrm>
          <a:prstGeom prst="rect">
            <a:avLst/>
          </a:prstGeom>
          <a:noFill/>
          <a:ln w="9525">
            <a:solidFill>
              <a:schemeClr val="bg1">
                <a:lumMod val="75000"/>
              </a:schemeClr>
            </a:solidFill>
            <a:miter lim="800000"/>
            <a:headEnd/>
            <a:tailEnd/>
          </a:ln>
        </p:spPr>
      </p:pic>
      <p:sp>
        <p:nvSpPr>
          <p:cNvPr id="17" name="Rectangle 8"/>
          <p:cNvSpPr>
            <a:spLocks noChangeArrowheads="1"/>
          </p:cNvSpPr>
          <p:nvPr/>
        </p:nvSpPr>
        <p:spPr bwMode="auto">
          <a:xfrm>
            <a:off x="6300000" y="216000"/>
            <a:ext cx="540000" cy="3600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ja-JP" altLang="en-US" sz="1100" b="1">
                <a:solidFill>
                  <a:schemeClr val="bg2"/>
                </a:solidFill>
              </a:rPr>
              <a:t>統合会計</a:t>
            </a:r>
          </a:p>
        </p:txBody>
      </p:sp>
      <p:sp>
        <p:nvSpPr>
          <p:cNvPr id="18" name="Rectangle 23"/>
          <p:cNvSpPr>
            <a:spLocks noChangeArrowheads="1"/>
          </p:cNvSpPr>
          <p:nvPr/>
        </p:nvSpPr>
        <p:spPr bwMode="auto">
          <a:xfrm>
            <a:off x="6912000" y="216000"/>
            <a:ext cx="540000" cy="360000"/>
          </a:xfrm>
          <a:prstGeom prst="rect">
            <a:avLst/>
          </a:prstGeom>
          <a:solidFill>
            <a:srgbClr val="D580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altLang="ja-JP" sz="1200" b="1">
                <a:solidFill>
                  <a:schemeClr val="bg2"/>
                </a:solidFill>
              </a:rPr>
              <a:t>GM</a:t>
            </a:r>
            <a:endParaRPr lang="ja-JP" altLang="en-US" sz="1200" b="1">
              <a:solidFill>
                <a:schemeClr val="bg2"/>
              </a:solidFill>
            </a:endParaRPr>
          </a:p>
        </p:txBody>
      </p:sp>
    </p:spTree>
    <p:extLst>
      <p:ext uri="{BB962C8B-B14F-4D97-AF65-F5344CB8AC3E}">
        <p14:creationId xmlns:p14="http://schemas.microsoft.com/office/powerpoint/2010/main" val="16919153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67</a:t>
            </a:fld>
            <a:endParaRPr lang="ja-JP" altLang="en-US"/>
          </a:p>
        </p:txBody>
      </p:sp>
      <p:sp>
        <p:nvSpPr>
          <p:cNvPr id="7" name="タイトル 6"/>
          <p:cNvSpPr>
            <a:spLocks noGrp="1"/>
          </p:cNvSpPr>
          <p:nvPr>
            <p:ph type="title"/>
          </p:nvPr>
        </p:nvSpPr>
        <p:spPr/>
        <p:txBody>
          <a:bodyPr/>
          <a:lstStyle/>
          <a:p>
            <a:r>
              <a:rPr lang="en-US" altLang="ja-JP" dirty="0"/>
              <a:t>No.55</a:t>
            </a:r>
            <a:br>
              <a:rPr lang="en-US" altLang="ja-JP" sz="1800" dirty="0"/>
            </a:br>
            <a:r>
              <a:rPr lang="ja-JP" altLang="en-US" sz="1800" dirty="0"/>
              <a:t>管理会計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配賦元科目と配賦先科目の変更ができる</a:t>
            </a:r>
            <a:endParaRPr kumimoji="0" lang="ja-JP" altLang="en-US" sz="1400" b="1" kern="0" dirty="0">
              <a:solidFill>
                <a:prstClr val="black">
                  <a:lumMod val="75000"/>
                  <a:lumOff val="25000"/>
                </a:prstClr>
              </a:solidFill>
            </a:endParaRPr>
          </a:p>
        </p:txBody>
      </p:sp>
      <p:sp>
        <p:nvSpPr>
          <p:cNvPr id="11" name="テキスト ボックス 10"/>
          <p:cNvSpPr txBox="1"/>
          <p:nvPr/>
        </p:nvSpPr>
        <p:spPr>
          <a:xfrm>
            <a:off x="251520" y="1890576"/>
            <a:ext cx="8892480" cy="861774"/>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dirty="0">
                <a:solidFill>
                  <a:prstClr val="black">
                    <a:lumMod val="75000"/>
                    <a:lumOff val="25000"/>
                  </a:prstClr>
                </a:solidFill>
              </a:rPr>
              <a:t>○</a:t>
            </a:r>
            <a:endParaRPr kumimoji="0" lang="en-US" altLang="ja-JP" sz="1400" b="1" kern="0" dirty="0">
              <a:solidFill>
                <a:prstClr val="black">
                  <a:lumMod val="75000"/>
                  <a:lumOff val="25000"/>
                </a:prstClr>
              </a:solidFill>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配賦元科目と配賦先科目の変更が可能です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配賦元残高を別科目とすることで、配賦後の財務諸表において、共通費の発生残高を把握することが可能</a:t>
            </a:r>
            <a:br>
              <a:rPr kumimoji="0" lang="en-US" altLang="ja-JP" sz="1400" kern="0" dirty="0">
                <a:solidFill>
                  <a:sysClr val="windowText" lastClr="000000">
                    <a:lumMod val="75000"/>
                    <a:lumOff val="25000"/>
                  </a:sysClr>
                </a:solidFill>
                <a:latin typeface="メイリオ" pitchFamily="50" charset="-128"/>
                <a:ea typeface="メイリオ" pitchFamily="50" charset="-128"/>
              </a:rPr>
            </a:br>
            <a:r>
              <a:rPr kumimoji="0" lang="ja-JP" altLang="en-US" sz="1400" kern="0" dirty="0">
                <a:solidFill>
                  <a:sysClr val="windowText" lastClr="000000">
                    <a:lumMod val="75000"/>
                    <a:lumOff val="25000"/>
                  </a:sysClr>
                </a:solidFill>
                <a:latin typeface="メイリオ" pitchFamily="50" charset="-128"/>
                <a:ea typeface="メイリオ" pitchFamily="50" charset="-128"/>
              </a:rPr>
              <a:t>となります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graphicFrame>
        <p:nvGraphicFramePr>
          <p:cNvPr id="22" name="表 21"/>
          <p:cNvGraphicFramePr>
            <a:graphicFrameLocks noGrp="1"/>
          </p:cNvGraphicFramePr>
          <p:nvPr>
            <p:extLst>
              <p:ext uri="{D42A27DB-BD31-4B8C-83A1-F6EECF244321}">
                <p14:modId xmlns:p14="http://schemas.microsoft.com/office/powerpoint/2010/main" val="3864699446"/>
              </p:ext>
            </p:extLst>
          </p:nvPr>
        </p:nvGraphicFramePr>
        <p:xfrm>
          <a:off x="360000" y="2880000"/>
          <a:ext cx="3816107" cy="1440000"/>
        </p:xfrm>
        <a:graphic>
          <a:graphicData uri="http://schemas.openxmlformats.org/drawingml/2006/table">
            <a:tbl>
              <a:tblPr firstRow="1"/>
              <a:tblGrid>
                <a:gridCol w="972107">
                  <a:extLst>
                    <a:ext uri="{9D8B030D-6E8A-4147-A177-3AD203B41FA5}">
                      <a16:colId xmlns:a16="http://schemas.microsoft.com/office/drawing/2014/main" val="20000"/>
                    </a:ext>
                  </a:extLst>
                </a:gridCol>
                <a:gridCol w="1512000">
                  <a:extLst>
                    <a:ext uri="{9D8B030D-6E8A-4147-A177-3AD203B41FA5}">
                      <a16:colId xmlns:a16="http://schemas.microsoft.com/office/drawing/2014/main" val="20001"/>
                    </a:ext>
                  </a:extLst>
                </a:gridCol>
                <a:gridCol w="1332000">
                  <a:extLst>
                    <a:ext uri="{9D8B030D-6E8A-4147-A177-3AD203B41FA5}">
                      <a16:colId xmlns:a16="http://schemas.microsoft.com/office/drawing/2014/main" val="20002"/>
                    </a:ext>
                  </a:extLst>
                </a:gridCol>
              </a:tblGrid>
              <a:tr h="288000">
                <a:tc>
                  <a:txBody>
                    <a:bodyPr/>
                    <a:lstStyle>
                      <a:defPPr>
                        <a:defRPr lang="ja-JP"/>
                      </a:defPPr>
                      <a:lvl1pPr marL="0" algn="l" defTabSz="914400" rtl="0" eaLnBrk="1" latinLnBrk="0" hangingPunct="1">
                        <a:defRPr kumimoji="1" sz="1800" b="1" kern="1200">
                          <a:solidFill>
                            <a:schemeClr val="tx1"/>
                          </a:solidFill>
                          <a:latin typeface="メイリオ"/>
                          <a:ea typeface="メイリオ"/>
                        </a:defRPr>
                      </a:lvl1pPr>
                      <a:lvl2pPr marL="457200" algn="l" defTabSz="914400" rtl="0" eaLnBrk="1" latinLnBrk="0" hangingPunct="1">
                        <a:defRPr kumimoji="1" sz="1800" b="1" kern="1200">
                          <a:solidFill>
                            <a:schemeClr val="tx1"/>
                          </a:solidFill>
                          <a:latin typeface="メイリオ"/>
                          <a:ea typeface="メイリオ"/>
                        </a:defRPr>
                      </a:lvl2pPr>
                      <a:lvl3pPr marL="914400" algn="l" defTabSz="914400" rtl="0" eaLnBrk="1" latinLnBrk="0" hangingPunct="1">
                        <a:defRPr kumimoji="1" sz="1800" b="1" kern="1200">
                          <a:solidFill>
                            <a:schemeClr val="tx1"/>
                          </a:solidFill>
                          <a:latin typeface="メイリオ"/>
                          <a:ea typeface="メイリオ"/>
                        </a:defRPr>
                      </a:lvl3pPr>
                      <a:lvl4pPr marL="1371600" algn="l" defTabSz="914400" rtl="0" eaLnBrk="1" latinLnBrk="0" hangingPunct="1">
                        <a:defRPr kumimoji="1" sz="1800" b="1" kern="1200">
                          <a:solidFill>
                            <a:schemeClr val="tx1"/>
                          </a:solidFill>
                          <a:latin typeface="メイリオ"/>
                          <a:ea typeface="メイリオ"/>
                        </a:defRPr>
                      </a:lvl4pPr>
                      <a:lvl5pPr marL="1828800" algn="l" defTabSz="914400" rtl="0" eaLnBrk="1" latinLnBrk="0" hangingPunct="1">
                        <a:defRPr kumimoji="1" sz="1800" b="1" kern="1200">
                          <a:solidFill>
                            <a:schemeClr val="tx1"/>
                          </a:solidFill>
                          <a:latin typeface="メイリオ"/>
                          <a:ea typeface="メイリオ"/>
                        </a:defRPr>
                      </a:lvl5pPr>
                      <a:lvl6pPr marL="2286000" algn="l" defTabSz="914400" rtl="0" eaLnBrk="1" latinLnBrk="0" hangingPunct="1">
                        <a:defRPr kumimoji="1" sz="1800" b="1" kern="1200">
                          <a:solidFill>
                            <a:schemeClr val="tx1"/>
                          </a:solidFill>
                          <a:latin typeface="メイリオ"/>
                          <a:ea typeface="メイリオ"/>
                        </a:defRPr>
                      </a:lvl6pPr>
                      <a:lvl7pPr marL="2743200" algn="l" defTabSz="914400" rtl="0" eaLnBrk="1" latinLnBrk="0" hangingPunct="1">
                        <a:defRPr kumimoji="1" sz="1800" b="1" kern="1200">
                          <a:solidFill>
                            <a:schemeClr val="tx1"/>
                          </a:solidFill>
                          <a:latin typeface="メイリオ"/>
                          <a:ea typeface="メイリオ"/>
                        </a:defRPr>
                      </a:lvl7pPr>
                      <a:lvl8pPr marL="3200400" algn="l" defTabSz="914400" rtl="0" eaLnBrk="1" latinLnBrk="0" hangingPunct="1">
                        <a:defRPr kumimoji="1" sz="1800" b="1" kern="1200">
                          <a:solidFill>
                            <a:schemeClr val="tx1"/>
                          </a:solidFill>
                          <a:latin typeface="メイリオ"/>
                          <a:ea typeface="メイリオ"/>
                        </a:defRPr>
                      </a:lvl8pPr>
                      <a:lvl9pPr marL="3657600" algn="l" defTabSz="914400" rtl="0" eaLnBrk="1" latinLnBrk="0" hangingPunct="1">
                        <a:defRPr kumimoji="1" sz="1800" b="1" kern="1200">
                          <a:solidFill>
                            <a:schemeClr val="tx1"/>
                          </a:solidFill>
                          <a:latin typeface="メイリオ"/>
                          <a:ea typeface="メイリオ"/>
                        </a:defRPr>
                      </a:lvl9pPr>
                    </a:lstStyle>
                    <a:p>
                      <a:pPr algn="ctr"/>
                      <a:r>
                        <a:rPr kumimoji="1" lang="ja-JP" altLang="en-US" sz="1200" dirty="0">
                          <a:solidFill>
                            <a:schemeClr val="bg1"/>
                          </a:solidFill>
                        </a:rPr>
                        <a:t>部門</a:t>
                      </a:r>
                    </a:p>
                  </a:txBody>
                  <a:tcPr marT="0" marB="0" anchor="ctr">
                    <a:lnL w="12700" cmpd="sng">
                      <a:solidFill>
                        <a:srgbClr val="54C2F0"/>
                      </a:solidFill>
                    </a:lnL>
                    <a:lnR w="12700" cmpd="sng">
                      <a:solidFill>
                        <a:srgbClr val="54C2F0"/>
                      </a:solidFill>
                    </a:lnR>
                    <a:lnT w="12700" cmpd="sng">
                      <a:solidFill>
                        <a:srgbClr val="54C2F0"/>
                      </a:solidFill>
                    </a:lnT>
                    <a:lnB w="25400" cmpd="sng">
                      <a:solidFill>
                        <a:srgbClr val="54C2F0"/>
                      </a:solidFill>
                    </a:lnB>
                    <a:lnTlToBr w="12700" cmpd="sng">
                      <a:noFill/>
                      <a:prstDash val="solid"/>
                    </a:lnTlToBr>
                    <a:lnBlToTr w="12700" cmpd="sng">
                      <a:noFill/>
                      <a:prstDash val="solid"/>
                    </a:lnBlToTr>
                    <a:solidFill>
                      <a:srgbClr val="00AEEB">
                        <a:lumMod val="60000"/>
                        <a:lumOff val="40000"/>
                      </a:srgbClr>
                    </a:solidFill>
                  </a:tcPr>
                </a:tc>
                <a:tc>
                  <a:txBody>
                    <a:bodyPr/>
                    <a:lstStyle>
                      <a:defPPr>
                        <a:defRPr lang="ja-JP"/>
                      </a:defPPr>
                      <a:lvl1pPr marL="0" algn="l" defTabSz="914400" rtl="0" eaLnBrk="1" latinLnBrk="0" hangingPunct="1">
                        <a:defRPr kumimoji="1" sz="1800" b="1" kern="1200">
                          <a:solidFill>
                            <a:schemeClr val="tx1"/>
                          </a:solidFill>
                          <a:latin typeface="メイリオ"/>
                          <a:ea typeface="メイリオ"/>
                        </a:defRPr>
                      </a:lvl1pPr>
                      <a:lvl2pPr marL="457200" algn="l" defTabSz="914400" rtl="0" eaLnBrk="1" latinLnBrk="0" hangingPunct="1">
                        <a:defRPr kumimoji="1" sz="1800" b="1" kern="1200">
                          <a:solidFill>
                            <a:schemeClr val="tx1"/>
                          </a:solidFill>
                          <a:latin typeface="メイリオ"/>
                          <a:ea typeface="メイリオ"/>
                        </a:defRPr>
                      </a:lvl2pPr>
                      <a:lvl3pPr marL="914400" algn="l" defTabSz="914400" rtl="0" eaLnBrk="1" latinLnBrk="0" hangingPunct="1">
                        <a:defRPr kumimoji="1" sz="1800" b="1" kern="1200">
                          <a:solidFill>
                            <a:schemeClr val="tx1"/>
                          </a:solidFill>
                          <a:latin typeface="メイリオ"/>
                          <a:ea typeface="メイリオ"/>
                        </a:defRPr>
                      </a:lvl3pPr>
                      <a:lvl4pPr marL="1371600" algn="l" defTabSz="914400" rtl="0" eaLnBrk="1" latinLnBrk="0" hangingPunct="1">
                        <a:defRPr kumimoji="1" sz="1800" b="1" kern="1200">
                          <a:solidFill>
                            <a:schemeClr val="tx1"/>
                          </a:solidFill>
                          <a:latin typeface="メイリオ"/>
                          <a:ea typeface="メイリオ"/>
                        </a:defRPr>
                      </a:lvl4pPr>
                      <a:lvl5pPr marL="1828800" algn="l" defTabSz="914400" rtl="0" eaLnBrk="1" latinLnBrk="0" hangingPunct="1">
                        <a:defRPr kumimoji="1" sz="1800" b="1" kern="1200">
                          <a:solidFill>
                            <a:schemeClr val="tx1"/>
                          </a:solidFill>
                          <a:latin typeface="メイリオ"/>
                          <a:ea typeface="メイリオ"/>
                        </a:defRPr>
                      </a:lvl5pPr>
                      <a:lvl6pPr marL="2286000" algn="l" defTabSz="914400" rtl="0" eaLnBrk="1" latinLnBrk="0" hangingPunct="1">
                        <a:defRPr kumimoji="1" sz="1800" b="1" kern="1200">
                          <a:solidFill>
                            <a:schemeClr val="tx1"/>
                          </a:solidFill>
                          <a:latin typeface="メイリオ"/>
                          <a:ea typeface="メイリオ"/>
                        </a:defRPr>
                      </a:lvl6pPr>
                      <a:lvl7pPr marL="2743200" algn="l" defTabSz="914400" rtl="0" eaLnBrk="1" latinLnBrk="0" hangingPunct="1">
                        <a:defRPr kumimoji="1" sz="1800" b="1" kern="1200">
                          <a:solidFill>
                            <a:schemeClr val="tx1"/>
                          </a:solidFill>
                          <a:latin typeface="メイリオ"/>
                          <a:ea typeface="メイリオ"/>
                        </a:defRPr>
                      </a:lvl7pPr>
                      <a:lvl8pPr marL="3200400" algn="l" defTabSz="914400" rtl="0" eaLnBrk="1" latinLnBrk="0" hangingPunct="1">
                        <a:defRPr kumimoji="1" sz="1800" b="1" kern="1200">
                          <a:solidFill>
                            <a:schemeClr val="tx1"/>
                          </a:solidFill>
                          <a:latin typeface="メイリオ"/>
                          <a:ea typeface="メイリオ"/>
                        </a:defRPr>
                      </a:lvl8pPr>
                      <a:lvl9pPr marL="3657600" algn="l" defTabSz="914400" rtl="0" eaLnBrk="1" latinLnBrk="0" hangingPunct="1">
                        <a:defRPr kumimoji="1" sz="1800" b="1" kern="1200">
                          <a:solidFill>
                            <a:schemeClr val="tx1"/>
                          </a:solidFill>
                          <a:latin typeface="メイリオ"/>
                          <a:ea typeface="メイリオ"/>
                        </a:defRPr>
                      </a:lvl9pPr>
                    </a:lstStyle>
                    <a:p>
                      <a:pPr algn="ctr"/>
                      <a:r>
                        <a:rPr kumimoji="1" lang="ja-JP" altLang="en-US" sz="1200">
                          <a:solidFill>
                            <a:schemeClr val="bg1"/>
                          </a:solidFill>
                        </a:rPr>
                        <a:t>科目</a:t>
                      </a:r>
                    </a:p>
                  </a:txBody>
                  <a:tcPr marT="0" marB="0" anchor="ctr">
                    <a:lnL w="12700" cmpd="sng">
                      <a:solidFill>
                        <a:srgbClr val="54C2F0"/>
                      </a:solidFill>
                    </a:lnL>
                    <a:lnR w="12700" cmpd="sng">
                      <a:solidFill>
                        <a:srgbClr val="54C2F0"/>
                      </a:solidFill>
                    </a:lnR>
                    <a:lnT w="12700" cmpd="sng">
                      <a:solidFill>
                        <a:srgbClr val="54C2F0"/>
                      </a:solidFill>
                    </a:lnT>
                    <a:lnB w="25400" cmpd="sng">
                      <a:solidFill>
                        <a:srgbClr val="54C2F0"/>
                      </a:solidFill>
                    </a:lnB>
                    <a:lnTlToBr w="12700" cmpd="sng">
                      <a:noFill/>
                      <a:prstDash val="solid"/>
                    </a:lnTlToBr>
                    <a:lnBlToTr w="12700" cmpd="sng">
                      <a:noFill/>
                      <a:prstDash val="solid"/>
                    </a:lnBlToTr>
                    <a:solidFill>
                      <a:srgbClr val="00AEEB">
                        <a:lumMod val="60000"/>
                        <a:lumOff val="40000"/>
                      </a:srgbClr>
                    </a:solidFill>
                  </a:tcPr>
                </a:tc>
                <a:tc>
                  <a:txBody>
                    <a:bodyPr/>
                    <a:lstStyle>
                      <a:defPPr>
                        <a:defRPr lang="ja-JP"/>
                      </a:defPPr>
                      <a:lvl1pPr marL="0" algn="l" defTabSz="914400" rtl="0" eaLnBrk="1" latinLnBrk="0" hangingPunct="1">
                        <a:defRPr kumimoji="1" sz="1800" b="1" kern="1200">
                          <a:solidFill>
                            <a:schemeClr val="tx1"/>
                          </a:solidFill>
                          <a:latin typeface="メイリオ"/>
                          <a:ea typeface="メイリオ"/>
                        </a:defRPr>
                      </a:lvl1pPr>
                      <a:lvl2pPr marL="457200" algn="l" defTabSz="914400" rtl="0" eaLnBrk="1" latinLnBrk="0" hangingPunct="1">
                        <a:defRPr kumimoji="1" sz="1800" b="1" kern="1200">
                          <a:solidFill>
                            <a:schemeClr val="tx1"/>
                          </a:solidFill>
                          <a:latin typeface="メイリオ"/>
                          <a:ea typeface="メイリオ"/>
                        </a:defRPr>
                      </a:lvl2pPr>
                      <a:lvl3pPr marL="914400" algn="l" defTabSz="914400" rtl="0" eaLnBrk="1" latinLnBrk="0" hangingPunct="1">
                        <a:defRPr kumimoji="1" sz="1800" b="1" kern="1200">
                          <a:solidFill>
                            <a:schemeClr val="tx1"/>
                          </a:solidFill>
                          <a:latin typeface="メイリオ"/>
                          <a:ea typeface="メイリオ"/>
                        </a:defRPr>
                      </a:lvl3pPr>
                      <a:lvl4pPr marL="1371600" algn="l" defTabSz="914400" rtl="0" eaLnBrk="1" latinLnBrk="0" hangingPunct="1">
                        <a:defRPr kumimoji="1" sz="1800" b="1" kern="1200">
                          <a:solidFill>
                            <a:schemeClr val="tx1"/>
                          </a:solidFill>
                          <a:latin typeface="メイリオ"/>
                          <a:ea typeface="メイリオ"/>
                        </a:defRPr>
                      </a:lvl4pPr>
                      <a:lvl5pPr marL="1828800" algn="l" defTabSz="914400" rtl="0" eaLnBrk="1" latinLnBrk="0" hangingPunct="1">
                        <a:defRPr kumimoji="1" sz="1800" b="1" kern="1200">
                          <a:solidFill>
                            <a:schemeClr val="tx1"/>
                          </a:solidFill>
                          <a:latin typeface="メイリオ"/>
                          <a:ea typeface="メイリオ"/>
                        </a:defRPr>
                      </a:lvl5pPr>
                      <a:lvl6pPr marL="2286000" algn="l" defTabSz="914400" rtl="0" eaLnBrk="1" latinLnBrk="0" hangingPunct="1">
                        <a:defRPr kumimoji="1" sz="1800" b="1" kern="1200">
                          <a:solidFill>
                            <a:schemeClr val="tx1"/>
                          </a:solidFill>
                          <a:latin typeface="メイリオ"/>
                          <a:ea typeface="メイリオ"/>
                        </a:defRPr>
                      </a:lvl6pPr>
                      <a:lvl7pPr marL="2743200" algn="l" defTabSz="914400" rtl="0" eaLnBrk="1" latinLnBrk="0" hangingPunct="1">
                        <a:defRPr kumimoji="1" sz="1800" b="1" kern="1200">
                          <a:solidFill>
                            <a:schemeClr val="tx1"/>
                          </a:solidFill>
                          <a:latin typeface="メイリオ"/>
                          <a:ea typeface="メイリオ"/>
                        </a:defRPr>
                      </a:lvl7pPr>
                      <a:lvl8pPr marL="3200400" algn="l" defTabSz="914400" rtl="0" eaLnBrk="1" latinLnBrk="0" hangingPunct="1">
                        <a:defRPr kumimoji="1" sz="1800" b="1" kern="1200">
                          <a:solidFill>
                            <a:schemeClr val="tx1"/>
                          </a:solidFill>
                          <a:latin typeface="メイリオ"/>
                          <a:ea typeface="メイリオ"/>
                        </a:defRPr>
                      </a:lvl8pPr>
                      <a:lvl9pPr marL="3657600" algn="l" defTabSz="914400" rtl="0" eaLnBrk="1" latinLnBrk="0" hangingPunct="1">
                        <a:defRPr kumimoji="1" sz="1800" b="1" kern="1200">
                          <a:solidFill>
                            <a:schemeClr val="tx1"/>
                          </a:solidFill>
                          <a:latin typeface="メイリオ"/>
                          <a:ea typeface="メイリオ"/>
                        </a:defRPr>
                      </a:lvl9pPr>
                    </a:lstStyle>
                    <a:p>
                      <a:pPr algn="ctr"/>
                      <a:r>
                        <a:rPr kumimoji="1" lang="ja-JP" altLang="en-US" sz="1200">
                          <a:solidFill>
                            <a:schemeClr val="bg1"/>
                          </a:solidFill>
                        </a:rPr>
                        <a:t>金額</a:t>
                      </a:r>
                    </a:p>
                  </a:txBody>
                  <a:tcPr marT="0" marB="0" anchor="ctr">
                    <a:lnL w="12700" cmpd="sng">
                      <a:solidFill>
                        <a:srgbClr val="54C2F0"/>
                      </a:solidFill>
                    </a:lnL>
                    <a:lnR w="12700" cmpd="sng">
                      <a:solidFill>
                        <a:srgbClr val="54C2F0"/>
                      </a:solidFill>
                    </a:lnR>
                    <a:lnT w="12700" cmpd="sng">
                      <a:solidFill>
                        <a:srgbClr val="54C2F0"/>
                      </a:solidFill>
                    </a:lnT>
                    <a:lnB w="25400" cmpd="sng">
                      <a:solidFill>
                        <a:srgbClr val="54C2F0"/>
                      </a:solidFill>
                    </a:lnB>
                    <a:lnTlToBr w="12700" cmpd="sng">
                      <a:noFill/>
                      <a:prstDash val="solid"/>
                    </a:lnTlToBr>
                    <a:lnBlToTr w="12700" cmpd="sng">
                      <a:noFill/>
                      <a:prstDash val="solid"/>
                    </a:lnBlToTr>
                    <a:solidFill>
                      <a:srgbClr val="00AEEB">
                        <a:lumMod val="60000"/>
                        <a:lumOff val="40000"/>
                      </a:srgbClr>
                    </a:solidFill>
                  </a:tcPr>
                </a:tc>
                <a:extLst>
                  <a:ext uri="{0D108BD9-81ED-4DB2-BD59-A6C34878D82A}">
                    <a16:rowId xmlns:a16="http://schemas.microsoft.com/office/drawing/2014/main" val="10000"/>
                  </a:ext>
                </a:extLst>
              </a:tr>
              <a:tr h="288000">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a:t>経理部</a:t>
                      </a:r>
                    </a:p>
                  </a:txBody>
                  <a:tcPr marT="0" marB="0" anchor="ctr">
                    <a:lnL w="12700" cmpd="sng">
                      <a:solidFill>
                        <a:srgbClr val="54C2F0"/>
                      </a:solidFill>
                    </a:lnL>
                    <a:lnR w="12700" cmpd="sng">
                      <a:solidFill>
                        <a:srgbClr val="54C2F0"/>
                      </a:solidFill>
                    </a:lnR>
                    <a:lnT w="25400" cmpd="sng">
                      <a:solidFill>
                        <a:srgbClr val="54C2F0"/>
                      </a:solidFill>
                    </a:lnT>
                    <a:lnB w="12700" cmpd="sng">
                      <a:solidFill>
                        <a:srgbClr val="54C2F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a:t>水道光熱費</a:t>
                      </a:r>
                    </a:p>
                  </a:txBody>
                  <a:tcPr marT="0" marB="0" anchor="ctr">
                    <a:lnL w="12700" cmpd="sng">
                      <a:solidFill>
                        <a:srgbClr val="54C2F0"/>
                      </a:solidFill>
                    </a:lnL>
                    <a:lnR w="12700" cmpd="sng">
                      <a:solidFill>
                        <a:srgbClr val="54C2F0"/>
                      </a:solidFill>
                    </a:lnR>
                    <a:lnT w="25400" cmpd="sng">
                      <a:solidFill>
                        <a:srgbClr val="54C2F0"/>
                      </a:solidFill>
                    </a:lnT>
                    <a:lnB w="12700" cmpd="sng">
                      <a:solidFill>
                        <a:srgbClr val="54C2F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r"/>
                      <a:r>
                        <a:rPr kumimoji="1" lang="en-US" altLang="ja-JP" sz="1200"/>
                        <a:t>\500,000-</a:t>
                      </a:r>
                    </a:p>
                  </a:txBody>
                  <a:tcPr marT="0" marB="0" anchor="ctr">
                    <a:lnL w="12700" cmpd="sng">
                      <a:solidFill>
                        <a:srgbClr val="54C2F0"/>
                      </a:solidFill>
                    </a:lnL>
                    <a:lnR w="12700" cmpd="sng">
                      <a:solidFill>
                        <a:srgbClr val="54C2F0"/>
                      </a:solidFill>
                    </a:lnR>
                    <a:lnT w="25400" cmpd="sng">
                      <a:solidFill>
                        <a:srgbClr val="54C2F0"/>
                      </a:solidFill>
                    </a:lnT>
                    <a:lnB w="12700" cmpd="sng">
                      <a:solidFill>
                        <a:srgbClr val="54C2F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8000">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a:t>経理部</a:t>
                      </a:r>
                    </a:p>
                  </a:txBody>
                  <a:tcPr marT="0" marB="0" anchor="ctr">
                    <a:lnL w="12700" cmpd="sng">
                      <a:solidFill>
                        <a:srgbClr val="54C2F0"/>
                      </a:solidFill>
                    </a:lnL>
                    <a:lnR w="12700" cmpd="sng">
                      <a:solidFill>
                        <a:srgbClr val="54C2F0"/>
                      </a:solidFill>
                    </a:lnR>
                    <a:lnT w="12700" cmpd="sng">
                      <a:solidFill>
                        <a:srgbClr val="54C2F0"/>
                      </a:solidFill>
                    </a:lnT>
                    <a:lnB w="12700" cmpd="sng">
                      <a:solidFill>
                        <a:srgbClr val="54C2F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a:t>地代家賃</a:t>
                      </a:r>
                    </a:p>
                  </a:txBody>
                  <a:tcPr marT="0" marB="0" anchor="ctr">
                    <a:lnL w="12700" cmpd="sng">
                      <a:solidFill>
                        <a:srgbClr val="54C2F0"/>
                      </a:solidFill>
                    </a:lnL>
                    <a:lnR w="12700" cmpd="sng">
                      <a:solidFill>
                        <a:srgbClr val="54C2F0"/>
                      </a:solidFill>
                    </a:lnR>
                    <a:lnT w="12700" cmpd="sng">
                      <a:solidFill>
                        <a:srgbClr val="54C2F0"/>
                      </a:solidFill>
                    </a:lnT>
                    <a:lnB w="12700" cmpd="sng">
                      <a:solidFill>
                        <a:srgbClr val="54C2F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r"/>
                      <a:r>
                        <a:rPr kumimoji="1" lang="en-US" altLang="ja-JP" sz="1200"/>
                        <a:t>\1,200,000-</a:t>
                      </a:r>
                      <a:endParaRPr kumimoji="1" lang="ja-JP" altLang="en-US" sz="1200"/>
                    </a:p>
                  </a:txBody>
                  <a:tcPr marT="0" marB="0" anchor="ctr">
                    <a:lnL w="12700" cmpd="sng">
                      <a:solidFill>
                        <a:srgbClr val="54C2F0"/>
                      </a:solidFill>
                    </a:lnL>
                    <a:lnR w="12700" cmpd="sng">
                      <a:solidFill>
                        <a:srgbClr val="54C2F0"/>
                      </a:solidFill>
                    </a:lnR>
                    <a:lnT w="12700" cmpd="sng">
                      <a:solidFill>
                        <a:srgbClr val="54C2F0"/>
                      </a:solidFill>
                    </a:lnT>
                    <a:lnB w="12700" cmpd="sng">
                      <a:solidFill>
                        <a:srgbClr val="54C2F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88000">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a:t>経理部</a:t>
                      </a:r>
                    </a:p>
                  </a:txBody>
                  <a:tcPr marT="0" marB="0" anchor="ctr">
                    <a:lnL w="12700" cmpd="sng">
                      <a:solidFill>
                        <a:srgbClr val="54C2F0"/>
                      </a:solidFill>
                    </a:lnL>
                    <a:lnR w="12700" cmpd="sng">
                      <a:solidFill>
                        <a:srgbClr val="54C2F0"/>
                      </a:solidFill>
                    </a:lnR>
                    <a:lnT w="12700" cmpd="sng">
                      <a:solidFill>
                        <a:srgbClr val="54C2F0"/>
                      </a:solidFill>
                    </a:lnT>
                    <a:lnB w="12700" cmpd="sng">
                      <a:solidFill>
                        <a:srgbClr val="54C2F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a:t>事務消耗品費</a:t>
                      </a:r>
                    </a:p>
                  </a:txBody>
                  <a:tcPr marT="0" marB="0" anchor="ctr">
                    <a:lnL w="12700" cmpd="sng">
                      <a:solidFill>
                        <a:srgbClr val="54C2F0"/>
                      </a:solidFill>
                    </a:lnL>
                    <a:lnR w="12700" cmpd="sng">
                      <a:solidFill>
                        <a:srgbClr val="54C2F0"/>
                      </a:solidFill>
                    </a:lnR>
                    <a:lnT w="12700" cmpd="sng">
                      <a:solidFill>
                        <a:srgbClr val="54C2F0"/>
                      </a:solidFill>
                    </a:lnT>
                    <a:lnB w="12700" cmpd="sng">
                      <a:solidFill>
                        <a:srgbClr val="54C2F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r"/>
                      <a:r>
                        <a:rPr kumimoji="1" lang="en-US" altLang="ja-JP" sz="1200"/>
                        <a:t>\80,000-</a:t>
                      </a:r>
                      <a:endParaRPr kumimoji="1" lang="ja-JP" altLang="en-US" sz="1200"/>
                    </a:p>
                  </a:txBody>
                  <a:tcPr marT="0" marB="0" anchor="ctr">
                    <a:lnL w="12700" cmpd="sng">
                      <a:solidFill>
                        <a:srgbClr val="54C2F0"/>
                      </a:solidFill>
                    </a:lnL>
                    <a:lnR w="12700" cmpd="sng">
                      <a:solidFill>
                        <a:srgbClr val="54C2F0"/>
                      </a:solidFill>
                    </a:lnR>
                    <a:lnT w="12700" cmpd="sng">
                      <a:solidFill>
                        <a:srgbClr val="54C2F0"/>
                      </a:solidFill>
                    </a:lnT>
                    <a:lnB w="12700" cmpd="sng">
                      <a:solidFill>
                        <a:srgbClr val="54C2F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88000">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a:t>経理部</a:t>
                      </a:r>
                    </a:p>
                  </a:txBody>
                  <a:tcPr marT="0" marB="0" anchor="ctr">
                    <a:lnL w="12700" cmpd="sng">
                      <a:solidFill>
                        <a:srgbClr val="54C2F0"/>
                      </a:solidFill>
                    </a:lnL>
                    <a:lnR w="12700" cmpd="sng">
                      <a:solidFill>
                        <a:srgbClr val="54C2F0"/>
                      </a:solidFill>
                    </a:lnR>
                    <a:lnT w="12700" cmpd="sng">
                      <a:solidFill>
                        <a:srgbClr val="54C2F0"/>
                      </a:solidFill>
                    </a:lnT>
                    <a:lnB w="12700" cmpd="sng">
                      <a:solidFill>
                        <a:srgbClr val="54C2F0"/>
                      </a:solidFill>
                    </a:lnB>
                    <a:lnTlToBr w="12700" cmpd="sng">
                      <a:noFill/>
                      <a:prstDash val="solid"/>
                    </a:lnTlToBr>
                    <a:lnBlToTr w="12700" cmpd="sng">
                      <a:noFill/>
                      <a:prstDash val="solid"/>
                    </a:lnBlToTr>
                    <a:solidFill>
                      <a:srgbClr val="FFFF00"/>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dirty="0"/>
                        <a:t>配賦付替科目</a:t>
                      </a:r>
                    </a:p>
                  </a:txBody>
                  <a:tcPr marT="0" marB="0" anchor="ctr">
                    <a:lnL w="12700" cmpd="sng">
                      <a:solidFill>
                        <a:srgbClr val="54C2F0"/>
                      </a:solidFill>
                    </a:lnL>
                    <a:lnR w="12700" cmpd="sng">
                      <a:solidFill>
                        <a:srgbClr val="54C2F0"/>
                      </a:solidFill>
                    </a:lnR>
                    <a:lnT w="12700" cmpd="sng">
                      <a:solidFill>
                        <a:srgbClr val="54C2F0"/>
                      </a:solidFill>
                    </a:lnT>
                    <a:lnB w="12700" cmpd="sng">
                      <a:solidFill>
                        <a:srgbClr val="54C2F0"/>
                      </a:solidFill>
                    </a:lnB>
                    <a:lnTlToBr w="12700" cmpd="sng">
                      <a:noFill/>
                      <a:prstDash val="solid"/>
                    </a:lnTlToBr>
                    <a:lnBlToTr w="12700" cmpd="sng">
                      <a:noFill/>
                      <a:prstDash val="solid"/>
                    </a:lnBlToTr>
                    <a:solidFill>
                      <a:srgbClr val="FFFF00"/>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r"/>
                      <a:r>
                        <a:rPr kumimoji="1" lang="en-US" altLang="ja-JP" sz="1200" dirty="0">
                          <a:solidFill>
                            <a:srgbClr val="FF0000"/>
                          </a:solidFill>
                        </a:rPr>
                        <a:t>\-1,780,000</a:t>
                      </a:r>
                      <a:endParaRPr kumimoji="1" lang="ja-JP" altLang="en-US" sz="1200" dirty="0">
                        <a:solidFill>
                          <a:srgbClr val="FF0000"/>
                        </a:solidFill>
                      </a:endParaRPr>
                    </a:p>
                  </a:txBody>
                  <a:tcPr marT="0" marB="0" anchor="ctr">
                    <a:lnL w="12700" cmpd="sng">
                      <a:solidFill>
                        <a:srgbClr val="54C2F0"/>
                      </a:solidFill>
                    </a:lnL>
                    <a:lnR w="12700" cmpd="sng">
                      <a:solidFill>
                        <a:srgbClr val="54C2F0"/>
                      </a:solidFill>
                    </a:lnR>
                    <a:lnT w="12700" cmpd="sng">
                      <a:solidFill>
                        <a:srgbClr val="54C2F0"/>
                      </a:solidFill>
                    </a:lnT>
                    <a:lnB w="12700" cmpd="sng">
                      <a:solidFill>
                        <a:srgbClr val="54C2F0"/>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4"/>
                  </a:ext>
                </a:extLst>
              </a:tr>
            </a:tbl>
          </a:graphicData>
        </a:graphic>
      </p:graphicFrame>
      <p:graphicFrame>
        <p:nvGraphicFramePr>
          <p:cNvPr id="23" name="表 22"/>
          <p:cNvGraphicFramePr>
            <a:graphicFrameLocks noGrp="1"/>
          </p:cNvGraphicFramePr>
          <p:nvPr>
            <p:extLst>
              <p:ext uri="{D42A27DB-BD31-4B8C-83A1-F6EECF244321}">
                <p14:modId xmlns:p14="http://schemas.microsoft.com/office/powerpoint/2010/main" val="830477740"/>
              </p:ext>
            </p:extLst>
          </p:nvPr>
        </p:nvGraphicFramePr>
        <p:xfrm>
          <a:off x="5040000" y="2880000"/>
          <a:ext cx="3816107" cy="1440000"/>
        </p:xfrm>
        <a:graphic>
          <a:graphicData uri="http://schemas.openxmlformats.org/drawingml/2006/table">
            <a:tbl>
              <a:tblPr firstRow="1"/>
              <a:tblGrid>
                <a:gridCol w="972107">
                  <a:extLst>
                    <a:ext uri="{9D8B030D-6E8A-4147-A177-3AD203B41FA5}">
                      <a16:colId xmlns:a16="http://schemas.microsoft.com/office/drawing/2014/main" val="20000"/>
                    </a:ext>
                  </a:extLst>
                </a:gridCol>
                <a:gridCol w="1512000">
                  <a:extLst>
                    <a:ext uri="{9D8B030D-6E8A-4147-A177-3AD203B41FA5}">
                      <a16:colId xmlns:a16="http://schemas.microsoft.com/office/drawing/2014/main" val="20001"/>
                    </a:ext>
                  </a:extLst>
                </a:gridCol>
                <a:gridCol w="1332000">
                  <a:extLst>
                    <a:ext uri="{9D8B030D-6E8A-4147-A177-3AD203B41FA5}">
                      <a16:colId xmlns:a16="http://schemas.microsoft.com/office/drawing/2014/main" val="20002"/>
                    </a:ext>
                  </a:extLst>
                </a:gridCol>
              </a:tblGrid>
              <a:tr h="288000">
                <a:tc>
                  <a:txBody>
                    <a:bodyPr/>
                    <a:lstStyle>
                      <a:defPPr>
                        <a:defRPr lang="ja-JP"/>
                      </a:defPPr>
                      <a:lvl1pPr marL="0" algn="l" defTabSz="914400" rtl="0" eaLnBrk="1" latinLnBrk="0" hangingPunct="1">
                        <a:defRPr kumimoji="1" sz="1800" b="1" kern="1200">
                          <a:solidFill>
                            <a:schemeClr val="tx1"/>
                          </a:solidFill>
                          <a:latin typeface="メイリオ"/>
                          <a:ea typeface="メイリオ"/>
                        </a:defRPr>
                      </a:lvl1pPr>
                      <a:lvl2pPr marL="457200" algn="l" defTabSz="914400" rtl="0" eaLnBrk="1" latinLnBrk="0" hangingPunct="1">
                        <a:defRPr kumimoji="1" sz="1800" b="1" kern="1200">
                          <a:solidFill>
                            <a:schemeClr val="tx1"/>
                          </a:solidFill>
                          <a:latin typeface="メイリオ"/>
                          <a:ea typeface="メイリオ"/>
                        </a:defRPr>
                      </a:lvl2pPr>
                      <a:lvl3pPr marL="914400" algn="l" defTabSz="914400" rtl="0" eaLnBrk="1" latinLnBrk="0" hangingPunct="1">
                        <a:defRPr kumimoji="1" sz="1800" b="1" kern="1200">
                          <a:solidFill>
                            <a:schemeClr val="tx1"/>
                          </a:solidFill>
                          <a:latin typeface="メイリオ"/>
                          <a:ea typeface="メイリオ"/>
                        </a:defRPr>
                      </a:lvl3pPr>
                      <a:lvl4pPr marL="1371600" algn="l" defTabSz="914400" rtl="0" eaLnBrk="1" latinLnBrk="0" hangingPunct="1">
                        <a:defRPr kumimoji="1" sz="1800" b="1" kern="1200">
                          <a:solidFill>
                            <a:schemeClr val="tx1"/>
                          </a:solidFill>
                          <a:latin typeface="メイリオ"/>
                          <a:ea typeface="メイリオ"/>
                        </a:defRPr>
                      </a:lvl4pPr>
                      <a:lvl5pPr marL="1828800" algn="l" defTabSz="914400" rtl="0" eaLnBrk="1" latinLnBrk="0" hangingPunct="1">
                        <a:defRPr kumimoji="1" sz="1800" b="1" kern="1200">
                          <a:solidFill>
                            <a:schemeClr val="tx1"/>
                          </a:solidFill>
                          <a:latin typeface="メイリオ"/>
                          <a:ea typeface="メイリオ"/>
                        </a:defRPr>
                      </a:lvl5pPr>
                      <a:lvl6pPr marL="2286000" algn="l" defTabSz="914400" rtl="0" eaLnBrk="1" latinLnBrk="0" hangingPunct="1">
                        <a:defRPr kumimoji="1" sz="1800" b="1" kern="1200">
                          <a:solidFill>
                            <a:schemeClr val="tx1"/>
                          </a:solidFill>
                          <a:latin typeface="メイリオ"/>
                          <a:ea typeface="メイリオ"/>
                        </a:defRPr>
                      </a:lvl6pPr>
                      <a:lvl7pPr marL="2743200" algn="l" defTabSz="914400" rtl="0" eaLnBrk="1" latinLnBrk="0" hangingPunct="1">
                        <a:defRPr kumimoji="1" sz="1800" b="1" kern="1200">
                          <a:solidFill>
                            <a:schemeClr val="tx1"/>
                          </a:solidFill>
                          <a:latin typeface="メイリオ"/>
                          <a:ea typeface="メイリオ"/>
                        </a:defRPr>
                      </a:lvl7pPr>
                      <a:lvl8pPr marL="3200400" algn="l" defTabSz="914400" rtl="0" eaLnBrk="1" latinLnBrk="0" hangingPunct="1">
                        <a:defRPr kumimoji="1" sz="1800" b="1" kern="1200">
                          <a:solidFill>
                            <a:schemeClr val="tx1"/>
                          </a:solidFill>
                          <a:latin typeface="メイリオ"/>
                          <a:ea typeface="メイリオ"/>
                        </a:defRPr>
                      </a:lvl8pPr>
                      <a:lvl9pPr marL="3657600" algn="l" defTabSz="914400" rtl="0" eaLnBrk="1" latinLnBrk="0" hangingPunct="1">
                        <a:defRPr kumimoji="1" sz="1800" b="1" kern="1200">
                          <a:solidFill>
                            <a:schemeClr val="tx1"/>
                          </a:solidFill>
                          <a:latin typeface="メイリオ"/>
                          <a:ea typeface="メイリオ"/>
                        </a:defRPr>
                      </a:lvl9pPr>
                    </a:lstStyle>
                    <a:p>
                      <a:pPr algn="ctr"/>
                      <a:r>
                        <a:rPr kumimoji="1" lang="ja-JP" altLang="en-US" sz="1200" dirty="0">
                          <a:solidFill>
                            <a:schemeClr val="bg1"/>
                          </a:solidFill>
                        </a:rPr>
                        <a:t>部門</a:t>
                      </a:r>
                    </a:p>
                  </a:txBody>
                  <a:tcPr anchor="ctr">
                    <a:lnL w="12700" cmpd="sng">
                      <a:solidFill>
                        <a:srgbClr val="54C2F0"/>
                      </a:solidFill>
                    </a:lnL>
                    <a:lnR w="12700" cmpd="sng">
                      <a:solidFill>
                        <a:srgbClr val="54C2F0"/>
                      </a:solidFill>
                    </a:lnR>
                    <a:lnT w="12700" cmpd="sng">
                      <a:solidFill>
                        <a:srgbClr val="54C2F0"/>
                      </a:solidFill>
                    </a:lnT>
                    <a:lnB w="25400" cmpd="sng">
                      <a:solidFill>
                        <a:srgbClr val="54C2F0"/>
                      </a:solidFill>
                    </a:lnB>
                    <a:lnTlToBr w="12700" cmpd="sng">
                      <a:noFill/>
                      <a:prstDash val="solid"/>
                    </a:lnTlToBr>
                    <a:lnBlToTr w="12700" cmpd="sng">
                      <a:noFill/>
                      <a:prstDash val="solid"/>
                    </a:lnBlToTr>
                    <a:solidFill>
                      <a:srgbClr val="00AEEB">
                        <a:lumMod val="60000"/>
                        <a:lumOff val="40000"/>
                      </a:srgbClr>
                    </a:solidFill>
                  </a:tcPr>
                </a:tc>
                <a:tc>
                  <a:txBody>
                    <a:bodyPr/>
                    <a:lstStyle>
                      <a:defPPr>
                        <a:defRPr lang="ja-JP"/>
                      </a:defPPr>
                      <a:lvl1pPr marL="0" algn="l" defTabSz="914400" rtl="0" eaLnBrk="1" latinLnBrk="0" hangingPunct="1">
                        <a:defRPr kumimoji="1" sz="1800" b="1" kern="1200">
                          <a:solidFill>
                            <a:schemeClr val="tx1"/>
                          </a:solidFill>
                          <a:latin typeface="メイリオ"/>
                          <a:ea typeface="メイリオ"/>
                        </a:defRPr>
                      </a:lvl1pPr>
                      <a:lvl2pPr marL="457200" algn="l" defTabSz="914400" rtl="0" eaLnBrk="1" latinLnBrk="0" hangingPunct="1">
                        <a:defRPr kumimoji="1" sz="1800" b="1" kern="1200">
                          <a:solidFill>
                            <a:schemeClr val="tx1"/>
                          </a:solidFill>
                          <a:latin typeface="メイリオ"/>
                          <a:ea typeface="メイリオ"/>
                        </a:defRPr>
                      </a:lvl2pPr>
                      <a:lvl3pPr marL="914400" algn="l" defTabSz="914400" rtl="0" eaLnBrk="1" latinLnBrk="0" hangingPunct="1">
                        <a:defRPr kumimoji="1" sz="1800" b="1" kern="1200">
                          <a:solidFill>
                            <a:schemeClr val="tx1"/>
                          </a:solidFill>
                          <a:latin typeface="メイリオ"/>
                          <a:ea typeface="メイリオ"/>
                        </a:defRPr>
                      </a:lvl3pPr>
                      <a:lvl4pPr marL="1371600" algn="l" defTabSz="914400" rtl="0" eaLnBrk="1" latinLnBrk="0" hangingPunct="1">
                        <a:defRPr kumimoji="1" sz="1800" b="1" kern="1200">
                          <a:solidFill>
                            <a:schemeClr val="tx1"/>
                          </a:solidFill>
                          <a:latin typeface="メイリオ"/>
                          <a:ea typeface="メイリオ"/>
                        </a:defRPr>
                      </a:lvl4pPr>
                      <a:lvl5pPr marL="1828800" algn="l" defTabSz="914400" rtl="0" eaLnBrk="1" latinLnBrk="0" hangingPunct="1">
                        <a:defRPr kumimoji="1" sz="1800" b="1" kern="1200">
                          <a:solidFill>
                            <a:schemeClr val="tx1"/>
                          </a:solidFill>
                          <a:latin typeface="メイリオ"/>
                          <a:ea typeface="メイリオ"/>
                        </a:defRPr>
                      </a:lvl5pPr>
                      <a:lvl6pPr marL="2286000" algn="l" defTabSz="914400" rtl="0" eaLnBrk="1" latinLnBrk="0" hangingPunct="1">
                        <a:defRPr kumimoji="1" sz="1800" b="1" kern="1200">
                          <a:solidFill>
                            <a:schemeClr val="tx1"/>
                          </a:solidFill>
                          <a:latin typeface="メイリオ"/>
                          <a:ea typeface="メイリオ"/>
                        </a:defRPr>
                      </a:lvl6pPr>
                      <a:lvl7pPr marL="2743200" algn="l" defTabSz="914400" rtl="0" eaLnBrk="1" latinLnBrk="0" hangingPunct="1">
                        <a:defRPr kumimoji="1" sz="1800" b="1" kern="1200">
                          <a:solidFill>
                            <a:schemeClr val="tx1"/>
                          </a:solidFill>
                          <a:latin typeface="メイリオ"/>
                          <a:ea typeface="メイリオ"/>
                        </a:defRPr>
                      </a:lvl7pPr>
                      <a:lvl8pPr marL="3200400" algn="l" defTabSz="914400" rtl="0" eaLnBrk="1" latinLnBrk="0" hangingPunct="1">
                        <a:defRPr kumimoji="1" sz="1800" b="1" kern="1200">
                          <a:solidFill>
                            <a:schemeClr val="tx1"/>
                          </a:solidFill>
                          <a:latin typeface="メイリオ"/>
                          <a:ea typeface="メイリオ"/>
                        </a:defRPr>
                      </a:lvl8pPr>
                      <a:lvl9pPr marL="3657600" algn="l" defTabSz="914400" rtl="0" eaLnBrk="1" latinLnBrk="0" hangingPunct="1">
                        <a:defRPr kumimoji="1" sz="1800" b="1" kern="1200">
                          <a:solidFill>
                            <a:schemeClr val="tx1"/>
                          </a:solidFill>
                          <a:latin typeface="メイリオ"/>
                          <a:ea typeface="メイリオ"/>
                        </a:defRPr>
                      </a:lvl9pPr>
                    </a:lstStyle>
                    <a:p>
                      <a:pPr algn="ctr"/>
                      <a:r>
                        <a:rPr kumimoji="1" lang="ja-JP" altLang="en-US" sz="1200">
                          <a:solidFill>
                            <a:schemeClr val="bg1"/>
                          </a:solidFill>
                        </a:rPr>
                        <a:t>科目</a:t>
                      </a:r>
                    </a:p>
                  </a:txBody>
                  <a:tcPr anchor="ctr">
                    <a:lnL w="12700" cmpd="sng">
                      <a:solidFill>
                        <a:srgbClr val="54C2F0"/>
                      </a:solidFill>
                    </a:lnL>
                    <a:lnR w="12700" cmpd="sng">
                      <a:solidFill>
                        <a:srgbClr val="54C2F0"/>
                      </a:solidFill>
                    </a:lnR>
                    <a:lnT w="12700" cmpd="sng">
                      <a:solidFill>
                        <a:srgbClr val="54C2F0"/>
                      </a:solidFill>
                    </a:lnT>
                    <a:lnB w="25400" cmpd="sng">
                      <a:solidFill>
                        <a:srgbClr val="54C2F0"/>
                      </a:solidFill>
                    </a:lnB>
                    <a:lnTlToBr w="12700" cmpd="sng">
                      <a:noFill/>
                      <a:prstDash val="solid"/>
                    </a:lnTlToBr>
                    <a:lnBlToTr w="12700" cmpd="sng">
                      <a:noFill/>
                      <a:prstDash val="solid"/>
                    </a:lnBlToTr>
                    <a:solidFill>
                      <a:srgbClr val="00AEEB">
                        <a:lumMod val="60000"/>
                        <a:lumOff val="40000"/>
                      </a:srgbClr>
                    </a:solidFill>
                  </a:tcPr>
                </a:tc>
                <a:tc>
                  <a:txBody>
                    <a:bodyPr/>
                    <a:lstStyle>
                      <a:defPPr>
                        <a:defRPr lang="ja-JP"/>
                      </a:defPPr>
                      <a:lvl1pPr marL="0" algn="l" defTabSz="914400" rtl="0" eaLnBrk="1" latinLnBrk="0" hangingPunct="1">
                        <a:defRPr kumimoji="1" sz="1800" b="1" kern="1200">
                          <a:solidFill>
                            <a:schemeClr val="tx1"/>
                          </a:solidFill>
                          <a:latin typeface="メイリオ"/>
                          <a:ea typeface="メイリオ"/>
                        </a:defRPr>
                      </a:lvl1pPr>
                      <a:lvl2pPr marL="457200" algn="l" defTabSz="914400" rtl="0" eaLnBrk="1" latinLnBrk="0" hangingPunct="1">
                        <a:defRPr kumimoji="1" sz="1800" b="1" kern="1200">
                          <a:solidFill>
                            <a:schemeClr val="tx1"/>
                          </a:solidFill>
                          <a:latin typeface="メイリオ"/>
                          <a:ea typeface="メイリオ"/>
                        </a:defRPr>
                      </a:lvl2pPr>
                      <a:lvl3pPr marL="914400" algn="l" defTabSz="914400" rtl="0" eaLnBrk="1" latinLnBrk="0" hangingPunct="1">
                        <a:defRPr kumimoji="1" sz="1800" b="1" kern="1200">
                          <a:solidFill>
                            <a:schemeClr val="tx1"/>
                          </a:solidFill>
                          <a:latin typeface="メイリオ"/>
                          <a:ea typeface="メイリオ"/>
                        </a:defRPr>
                      </a:lvl3pPr>
                      <a:lvl4pPr marL="1371600" algn="l" defTabSz="914400" rtl="0" eaLnBrk="1" latinLnBrk="0" hangingPunct="1">
                        <a:defRPr kumimoji="1" sz="1800" b="1" kern="1200">
                          <a:solidFill>
                            <a:schemeClr val="tx1"/>
                          </a:solidFill>
                          <a:latin typeface="メイリオ"/>
                          <a:ea typeface="メイリオ"/>
                        </a:defRPr>
                      </a:lvl4pPr>
                      <a:lvl5pPr marL="1828800" algn="l" defTabSz="914400" rtl="0" eaLnBrk="1" latinLnBrk="0" hangingPunct="1">
                        <a:defRPr kumimoji="1" sz="1800" b="1" kern="1200">
                          <a:solidFill>
                            <a:schemeClr val="tx1"/>
                          </a:solidFill>
                          <a:latin typeface="メイリオ"/>
                          <a:ea typeface="メイリオ"/>
                        </a:defRPr>
                      </a:lvl5pPr>
                      <a:lvl6pPr marL="2286000" algn="l" defTabSz="914400" rtl="0" eaLnBrk="1" latinLnBrk="0" hangingPunct="1">
                        <a:defRPr kumimoji="1" sz="1800" b="1" kern="1200">
                          <a:solidFill>
                            <a:schemeClr val="tx1"/>
                          </a:solidFill>
                          <a:latin typeface="メイリオ"/>
                          <a:ea typeface="メイリオ"/>
                        </a:defRPr>
                      </a:lvl6pPr>
                      <a:lvl7pPr marL="2743200" algn="l" defTabSz="914400" rtl="0" eaLnBrk="1" latinLnBrk="0" hangingPunct="1">
                        <a:defRPr kumimoji="1" sz="1800" b="1" kern="1200">
                          <a:solidFill>
                            <a:schemeClr val="tx1"/>
                          </a:solidFill>
                          <a:latin typeface="メイリオ"/>
                          <a:ea typeface="メイリオ"/>
                        </a:defRPr>
                      </a:lvl7pPr>
                      <a:lvl8pPr marL="3200400" algn="l" defTabSz="914400" rtl="0" eaLnBrk="1" latinLnBrk="0" hangingPunct="1">
                        <a:defRPr kumimoji="1" sz="1800" b="1" kern="1200">
                          <a:solidFill>
                            <a:schemeClr val="tx1"/>
                          </a:solidFill>
                          <a:latin typeface="メイリオ"/>
                          <a:ea typeface="メイリオ"/>
                        </a:defRPr>
                      </a:lvl8pPr>
                      <a:lvl9pPr marL="3657600" algn="l" defTabSz="914400" rtl="0" eaLnBrk="1" latinLnBrk="0" hangingPunct="1">
                        <a:defRPr kumimoji="1" sz="1800" b="1" kern="1200">
                          <a:solidFill>
                            <a:schemeClr val="tx1"/>
                          </a:solidFill>
                          <a:latin typeface="メイリオ"/>
                          <a:ea typeface="メイリオ"/>
                        </a:defRPr>
                      </a:lvl9pPr>
                    </a:lstStyle>
                    <a:p>
                      <a:pPr algn="ctr"/>
                      <a:r>
                        <a:rPr kumimoji="1" lang="ja-JP" altLang="en-US" sz="1200">
                          <a:solidFill>
                            <a:schemeClr val="bg1"/>
                          </a:solidFill>
                        </a:rPr>
                        <a:t>金額</a:t>
                      </a:r>
                    </a:p>
                  </a:txBody>
                  <a:tcPr anchor="ctr">
                    <a:lnL w="12700" cmpd="sng">
                      <a:solidFill>
                        <a:srgbClr val="54C2F0"/>
                      </a:solidFill>
                    </a:lnL>
                    <a:lnR w="12700" cmpd="sng">
                      <a:solidFill>
                        <a:srgbClr val="54C2F0"/>
                      </a:solidFill>
                    </a:lnR>
                    <a:lnT w="12700" cmpd="sng">
                      <a:solidFill>
                        <a:srgbClr val="54C2F0"/>
                      </a:solidFill>
                    </a:lnT>
                    <a:lnB w="25400" cmpd="sng">
                      <a:solidFill>
                        <a:srgbClr val="54C2F0"/>
                      </a:solidFill>
                    </a:lnB>
                    <a:lnTlToBr w="12700" cmpd="sng">
                      <a:noFill/>
                      <a:prstDash val="solid"/>
                    </a:lnTlToBr>
                    <a:lnBlToTr w="12700" cmpd="sng">
                      <a:noFill/>
                      <a:prstDash val="solid"/>
                    </a:lnBlToTr>
                    <a:solidFill>
                      <a:srgbClr val="00AEEB">
                        <a:lumMod val="60000"/>
                        <a:lumOff val="40000"/>
                      </a:srgbClr>
                    </a:solidFill>
                  </a:tcPr>
                </a:tc>
                <a:extLst>
                  <a:ext uri="{0D108BD9-81ED-4DB2-BD59-A6C34878D82A}">
                    <a16:rowId xmlns:a16="http://schemas.microsoft.com/office/drawing/2014/main" val="10000"/>
                  </a:ext>
                </a:extLst>
              </a:tr>
              <a:tr h="288000">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a:t>営業一部</a:t>
                      </a:r>
                    </a:p>
                  </a:txBody>
                  <a:tcPr anchor="ctr">
                    <a:lnL w="12700" cmpd="sng">
                      <a:solidFill>
                        <a:srgbClr val="54C2F0"/>
                      </a:solidFill>
                    </a:lnL>
                    <a:lnR w="12700" cmpd="sng">
                      <a:solidFill>
                        <a:srgbClr val="54C2F0"/>
                      </a:solidFill>
                    </a:lnR>
                    <a:lnT w="25400" cmpd="sng">
                      <a:solidFill>
                        <a:srgbClr val="54C2F0"/>
                      </a:solidFill>
                    </a:lnT>
                    <a:lnB w="12700" cmpd="sng">
                      <a:solidFill>
                        <a:srgbClr val="54C2F0"/>
                      </a:solidFill>
                    </a:lnB>
                    <a:lnTlToBr w="12700" cmpd="sng">
                      <a:noFill/>
                      <a:prstDash val="solid"/>
                    </a:lnTlToBr>
                    <a:lnBlToTr w="12700" cmpd="sng">
                      <a:noFill/>
                      <a:prstDash val="solid"/>
                    </a:lnBlToTr>
                    <a:solidFill>
                      <a:sysClr val="window" lastClr="FFFFFF"/>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dirty="0"/>
                        <a:t>配賦付替科目</a:t>
                      </a:r>
                    </a:p>
                  </a:txBody>
                  <a:tcPr anchor="ctr">
                    <a:lnL w="12700" cmpd="sng">
                      <a:solidFill>
                        <a:srgbClr val="54C2F0"/>
                      </a:solidFill>
                    </a:lnL>
                    <a:lnR w="12700" cmpd="sng">
                      <a:solidFill>
                        <a:srgbClr val="54C2F0"/>
                      </a:solidFill>
                    </a:lnR>
                    <a:lnT w="25400" cmpd="sng">
                      <a:solidFill>
                        <a:srgbClr val="54C2F0"/>
                      </a:solidFill>
                    </a:lnT>
                    <a:lnB w="12700" cmpd="sng">
                      <a:solidFill>
                        <a:srgbClr val="54C2F0"/>
                      </a:solidFill>
                    </a:lnB>
                    <a:lnTlToBr w="12700" cmpd="sng">
                      <a:noFill/>
                      <a:prstDash val="solid"/>
                    </a:lnTlToBr>
                    <a:lnBlToTr w="12700" cmpd="sng">
                      <a:noFill/>
                      <a:prstDash val="solid"/>
                    </a:lnBlToTr>
                    <a:solidFill>
                      <a:sysClr val="window" lastClr="FFFFFF"/>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r"/>
                      <a:r>
                        <a:rPr kumimoji="1" lang="en-US" altLang="ja-JP" sz="1200">
                          <a:solidFill>
                            <a:schemeClr val="tx1"/>
                          </a:solidFill>
                        </a:rPr>
                        <a:t>\623,000</a:t>
                      </a:r>
                      <a:endParaRPr kumimoji="1" lang="ja-JP" altLang="en-US" sz="1200">
                        <a:solidFill>
                          <a:schemeClr val="tx1"/>
                        </a:solidFill>
                      </a:endParaRPr>
                    </a:p>
                  </a:txBody>
                  <a:tcPr anchor="ctr">
                    <a:lnL w="12700" cmpd="sng">
                      <a:solidFill>
                        <a:srgbClr val="54C2F0"/>
                      </a:solidFill>
                    </a:lnL>
                    <a:lnR w="12700" cmpd="sng">
                      <a:solidFill>
                        <a:srgbClr val="54C2F0"/>
                      </a:solidFill>
                    </a:lnR>
                    <a:lnT w="25400" cmpd="sng">
                      <a:solidFill>
                        <a:srgbClr val="54C2F0"/>
                      </a:solidFill>
                    </a:lnT>
                    <a:lnB w="12700" cmpd="sng">
                      <a:solidFill>
                        <a:srgbClr val="54C2F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288000">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a:t>営業二部</a:t>
                      </a:r>
                    </a:p>
                  </a:txBody>
                  <a:tcPr anchor="ctr">
                    <a:lnL w="12700" cmpd="sng">
                      <a:solidFill>
                        <a:srgbClr val="54C2F0"/>
                      </a:solidFill>
                    </a:lnL>
                    <a:lnR w="12700" cmpd="sng">
                      <a:solidFill>
                        <a:srgbClr val="54C2F0"/>
                      </a:solidFill>
                    </a:lnR>
                    <a:lnT w="12700" cmpd="sng">
                      <a:solidFill>
                        <a:srgbClr val="54C2F0"/>
                      </a:solidFill>
                    </a:lnT>
                    <a:lnB w="12700" cmpd="sng">
                      <a:solidFill>
                        <a:srgbClr val="54C2F0"/>
                      </a:solidFill>
                    </a:lnB>
                    <a:lnTlToBr w="12700" cmpd="sng">
                      <a:noFill/>
                      <a:prstDash val="solid"/>
                    </a:lnTlToBr>
                    <a:lnBlToTr w="12700" cmpd="sng">
                      <a:noFill/>
                      <a:prstDash val="solid"/>
                    </a:lnBlToTr>
                    <a:solidFill>
                      <a:sysClr val="window" lastClr="FFFFFF"/>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dirty="0"/>
                        <a:t>配賦付替科目</a:t>
                      </a:r>
                    </a:p>
                  </a:txBody>
                  <a:tcPr anchor="ctr">
                    <a:lnL w="12700" cmpd="sng">
                      <a:solidFill>
                        <a:srgbClr val="54C2F0"/>
                      </a:solidFill>
                    </a:lnL>
                    <a:lnR w="12700" cmpd="sng">
                      <a:solidFill>
                        <a:srgbClr val="54C2F0"/>
                      </a:solidFill>
                    </a:lnR>
                    <a:lnT w="12700" cmpd="sng">
                      <a:solidFill>
                        <a:srgbClr val="54C2F0"/>
                      </a:solidFill>
                    </a:lnT>
                    <a:lnB w="12700" cmpd="sng">
                      <a:solidFill>
                        <a:srgbClr val="54C2F0"/>
                      </a:solidFill>
                    </a:lnB>
                    <a:lnTlToBr w="12700" cmpd="sng">
                      <a:noFill/>
                      <a:prstDash val="solid"/>
                    </a:lnTlToBr>
                    <a:lnBlToTr w="12700" cmpd="sng">
                      <a:noFill/>
                      <a:prstDash val="solid"/>
                    </a:lnBlToTr>
                    <a:solidFill>
                      <a:sysClr val="window" lastClr="FFFFFF"/>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r"/>
                      <a:r>
                        <a:rPr kumimoji="1" lang="en-US" altLang="ja-JP" sz="1200">
                          <a:solidFill>
                            <a:schemeClr val="tx1"/>
                          </a:solidFill>
                        </a:rPr>
                        <a:t>\623,000</a:t>
                      </a:r>
                      <a:endParaRPr kumimoji="1" lang="ja-JP" altLang="en-US" sz="1200">
                        <a:solidFill>
                          <a:schemeClr val="tx1"/>
                        </a:solidFill>
                      </a:endParaRPr>
                    </a:p>
                  </a:txBody>
                  <a:tcPr anchor="ctr">
                    <a:lnL w="12700" cmpd="sng">
                      <a:solidFill>
                        <a:srgbClr val="54C2F0"/>
                      </a:solidFill>
                    </a:lnL>
                    <a:lnR w="12700" cmpd="sng">
                      <a:solidFill>
                        <a:srgbClr val="54C2F0"/>
                      </a:solidFill>
                    </a:lnR>
                    <a:lnT w="12700" cmpd="sng">
                      <a:solidFill>
                        <a:srgbClr val="54C2F0"/>
                      </a:solidFill>
                    </a:lnT>
                    <a:lnB w="12700" cmpd="sng">
                      <a:solidFill>
                        <a:srgbClr val="54C2F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288000">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a:t>営業三部</a:t>
                      </a:r>
                    </a:p>
                  </a:txBody>
                  <a:tcPr anchor="ctr">
                    <a:lnL w="12700" cmpd="sng">
                      <a:solidFill>
                        <a:srgbClr val="54C2F0"/>
                      </a:solidFill>
                    </a:lnL>
                    <a:lnR w="12700" cmpd="sng">
                      <a:solidFill>
                        <a:srgbClr val="54C2F0"/>
                      </a:solidFill>
                    </a:lnR>
                    <a:lnT w="12700" cmpd="sng">
                      <a:solidFill>
                        <a:srgbClr val="54C2F0"/>
                      </a:solidFill>
                    </a:lnT>
                    <a:lnB w="12700" cmpd="sng">
                      <a:solidFill>
                        <a:srgbClr val="54C2F0"/>
                      </a:solidFill>
                    </a:lnB>
                    <a:lnTlToBr w="12700" cmpd="sng">
                      <a:noFill/>
                      <a:prstDash val="solid"/>
                    </a:lnTlToBr>
                    <a:lnBlToTr w="12700" cmpd="sng">
                      <a:noFill/>
                      <a:prstDash val="solid"/>
                    </a:lnBlToTr>
                    <a:solidFill>
                      <a:sysClr val="window" lastClr="FFFFFF"/>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dirty="0"/>
                        <a:t>配賦付替科目</a:t>
                      </a:r>
                    </a:p>
                  </a:txBody>
                  <a:tcPr anchor="ctr">
                    <a:lnL w="12700" cmpd="sng">
                      <a:solidFill>
                        <a:srgbClr val="54C2F0"/>
                      </a:solidFill>
                    </a:lnL>
                    <a:lnR w="12700" cmpd="sng">
                      <a:solidFill>
                        <a:srgbClr val="54C2F0"/>
                      </a:solidFill>
                    </a:lnR>
                    <a:lnT w="12700" cmpd="sng">
                      <a:solidFill>
                        <a:srgbClr val="54C2F0"/>
                      </a:solidFill>
                    </a:lnT>
                    <a:lnB w="12700" cmpd="sng">
                      <a:solidFill>
                        <a:srgbClr val="54C2F0"/>
                      </a:solidFill>
                    </a:lnB>
                    <a:lnTlToBr w="12700" cmpd="sng">
                      <a:noFill/>
                      <a:prstDash val="solid"/>
                    </a:lnTlToBr>
                    <a:lnBlToTr w="12700" cmpd="sng">
                      <a:noFill/>
                      <a:prstDash val="solid"/>
                    </a:lnBlToTr>
                    <a:solidFill>
                      <a:sysClr val="window" lastClr="FFFFFF"/>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r"/>
                      <a:r>
                        <a:rPr kumimoji="1" lang="en-US" altLang="ja-JP" sz="1200">
                          <a:solidFill>
                            <a:schemeClr val="tx1"/>
                          </a:solidFill>
                        </a:rPr>
                        <a:t>\356,000</a:t>
                      </a:r>
                      <a:endParaRPr kumimoji="1" lang="ja-JP" altLang="en-US" sz="1200">
                        <a:solidFill>
                          <a:schemeClr val="tx1"/>
                        </a:solidFill>
                      </a:endParaRPr>
                    </a:p>
                  </a:txBody>
                  <a:tcPr anchor="ctr">
                    <a:lnL w="12700" cmpd="sng">
                      <a:solidFill>
                        <a:srgbClr val="54C2F0"/>
                      </a:solidFill>
                    </a:lnL>
                    <a:lnR w="12700" cmpd="sng">
                      <a:solidFill>
                        <a:srgbClr val="54C2F0"/>
                      </a:solidFill>
                    </a:lnR>
                    <a:lnT w="12700" cmpd="sng">
                      <a:solidFill>
                        <a:srgbClr val="54C2F0"/>
                      </a:solidFill>
                    </a:lnT>
                    <a:lnB w="12700" cmpd="sng">
                      <a:solidFill>
                        <a:srgbClr val="54C2F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288000">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a:t>営業管理部</a:t>
                      </a:r>
                    </a:p>
                  </a:txBody>
                  <a:tcPr anchor="ctr">
                    <a:lnL w="12700" cmpd="sng">
                      <a:solidFill>
                        <a:srgbClr val="54C2F0"/>
                      </a:solidFill>
                    </a:lnL>
                    <a:lnR w="12700" cmpd="sng">
                      <a:solidFill>
                        <a:srgbClr val="54C2F0"/>
                      </a:solidFill>
                    </a:lnR>
                    <a:lnT w="12700" cmpd="sng">
                      <a:solidFill>
                        <a:srgbClr val="54C2F0"/>
                      </a:solidFill>
                    </a:lnT>
                    <a:lnB w="12700" cmpd="sng">
                      <a:solidFill>
                        <a:srgbClr val="54C2F0"/>
                      </a:solidFill>
                    </a:lnB>
                    <a:lnTlToBr w="12700" cmpd="sng">
                      <a:noFill/>
                      <a:prstDash val="solid"/>
                    </a:lnTlToBr>
                    <a:lnBlToTr w="12700" cmpd="sng">
                      <a:noFill/>
                      <a:prstDash val="solid"/>
                    </a:lnBlToTr>
                    <a:solidFill>
                      <a:sysClr val="window" lastClr="FFFFFF"/>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dirty="0"/>
                        <a:t>配賦付替科目</a:t>
                      </a:r>
                    </a:p>
                  </a:txBody>
                  <a:tcPr anchor="ctr">
                    <a:lnL w="12700" cmpd="sng">
                      <a:solidFill>
                        <a:srgbClr val="54C2F0"/>
                      </a:solidFill>
                    </a:lnL>
                    <a:lnR w="12700" cmpd="sng">
                      <a:solidFill>
                        <a:srgbClr val="54C2F0"/>
                      </a:solidFill>
                    </a:lnR>
                    <a:lnT w="12700" cmpd="sng">
                      <a:solidFill>
                        <a:srgbClr val="54C2F0"/>
                      </a:solidFill>
                    </a:lnT>
                    <a:lnB w="12700" cmpd="sng">
                      <a:solidFill>
                        <a:srgbClr val="54C2F0"/>
                      </a:solidFill>
                    </a:lnB>
                    <a:lnTlToBr w="12700" cmpd="sng">
                      <a:noFill/>
                      <a:prstDash val="solid"/>
                    </a:lnTlToBr>
                    <a:lnBlToTr w="12700" cmpd="sng">
                      <a:noFill/>
                      <a:prstDash val="solid"/>
                    </a:lnBlToTr>
                    <a:solidFill>
                      <a:sysClr val="window" lastClr="FFFFFF"/>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r"/>
                      <a:r>
                        <a:rPr kumimoji="1" lang="en-US" altLang="ja-JP" sz="1200" dirty="0">
                          <a:solidFill>
                            <a:schemeClr val="tx1"/>
                          </a:solidFill>
                        </a:rPr>
                        <a:t>\178,000</a:t>
                      </a:r>
                      <a:endParaRPr kumimoji="1" lang="ja-JP" altLang="en-US" sz="1200" dirty="0">
                        <a:solidFill>
                          <a:schemeClr val="tx1"/>
                        </a:solidFill>
                      </a:endParaRPr>
                    </a:p>
                  </a:txBody>
                  <a:tcPr anchor="ctr">
                    <a:lnL w="12700" cmpd="sng">
                      <a:solidFill>
                        <a:srgbClr val="54C2F0"/>
                      </a:solidFill>
                    </a:lnL>
                    <a:lnR w="12700" cmpd="sng">
                      <a:solidFill>
                        <a:srgbClr val="54C2F0"/>
                      </a:solidFill>
                    </a:lnR>
                    <a:lnT w="12700" cmpd="sng">
                      <a:solidFill>
                        <a:srgbClr val="54C2F0"/>
                      </a:solidFill>
                    </a:lnT>
                    <a:lnB w="12700" cmpd="sng">
                      <a:solidFill>
                        <a:srgbClr val="54C2F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bl>
          </a:graphicData>
        </a:graphic>
      </p:graphicFrame>
      <p:cxnSp>
        <p:nvCxnSpPr>
          <p:cNvPr id="4" name="直線矢印コネクタ 3"/>
          <p:cNvCxnSpPr/>
          <p:nvPr/>
        </p:nvCxnSpPr>
        <p:spPr>
          <a:xfrm>
            <a:off x="4176000" y="4176000"/>
            <a:ext cx="864096"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4536000" y="3600000"/>
            <a:ext cx="504000"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4536000" y="3312000"/>
            <a:ext cx="504000"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4536000" y="3888000"/>
            <a:ext cx="504000"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4554000" y="3312000"/>
            <a:ext cx="0" cy="86400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27" name="円形吹き出し 26"/>
          <p:cNvSpPr/>
          <p:nvPr/>
        </p:nvSpPr>
        <p:spPr>
          <a:xfrm>
            <a:off x="900000" y="4428000"/>
            <a:ext cx="3060000" cy="540000"/>
          </a:xfrm>
          <a:prstGeom prst="wedgeEllipseCallout">
            <a:avLst>
              <a:gd name="adj1" fmla="val 45511"/>
              <a:gd name="adj2" fmla="val -75278"/>
            </a:avLst>
          </a:prstGeom>
          <a:solidFill>
            <a:sysClr val="window" lastClr="FFFFFF"/>
          </a:solidFill>
          <a:ln w="25400" cap="flat" cmpd="sng" algn="ctr">
            <a:solidFill>
              <a:schemeClr val="accent1"/>
            </a:solidFill>
            <a:prstDash val="solid"/>
          </a:ln>
          <a:effectLst/>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kern="0" dirty="0">
                <a:solidFill>
                  <a:sysClr val="windowText" lastClr="000000">
                    <a:lumMod val="75000"/>
                    <a:lumOff val="25000"/>
                  </a:sysClr>
                </a:solidFill>
                <a:latin typeface="メイリオ" pitchFamily="50" charset="-128"/>
                <a:ea typeface="メイリオ" pitchFamily="50" charset="-128"/>
                <a:cs typeface="メイリオ" pitchFamily="50" charset="-128"/>
              </a:rPr>
              <a:t>配賦後も、配賦前の共通費の</a:t>
            </a:r>
            <a:br>
              <a:rPr lang="en-US" altLang="ja-JP" sz="1200" b="1" kern="0" dirty="0">
                <a:solidFill>
                  <a:sysClr val="windowText" lastClr="000000">
                    <a:lumMod val="75000"/>
                    <a:lumOff val="25000"/>
                  </a:sysClr>
                </a:solidFill>
                <a:latin typeface="メイリオ" pitchFamily="50" charset="-128"/>
                <a:ea typeface="メイリオ" pitchFamily="50" charset="-128"/>
                <a:cs typeface="メイリオ" pitchFamily="50" charset="-128"/>
              </a:rPr>
            </a:br>
            <a:r>
              <a:rPr lang="ja-JP" altLang="en-US" sz="1200" b="1" kern="0" dirty="0">
                <a:solidFill>
                  <a:sysClr val="windowText" lastClr="000000">
                    <a:lumMod val="75000"/>
                    <a:lumOff val="25000"/>
                  </a:sysClr>
                </a:solidFill>
                <a:latin typeface="メイリオ" pitchFamily="50" charset="-128"/>
                <a:ea typeface="メイリオ" pitchFamily="50" charset="-128"/>
                <a:cs typeface="メイリオ" pitchFamily="50" charset="-128"/>
              </a:rPr>
              <a:t>発生残高を把握することが可能</a:t>
            </a:r>
            <a:endParaRPr kumimoji="1" lang="en-US" altLang="ja-JP" sz="1200" b="1" i="0" u="none" strike="noStrike" kern="0" cap="none" spc="0" normalizeH="0" baseline="0" noProof="0" dirty="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28" name="円形吹き出し 27"/>
          <p:cNvSpPr/>
          <p:nvPr/>
        </p:nvSpPr>
        <p:spPr>
          <a:xfrm>
            <a:off x="4788024" y="4515966"/>
            <a:ext cx="2412268" cy="324036"/>
          </a:xfrm>
          <a:prstGeom prst="wedgeEllipseCallout">
            <a:avLst>
              <a:gd name="adj1" fmla="val -50355"/>
              <a:gd name="adj2" fmla="val -105761"/>
            </a:avLst>
          </a:prstGeom>
          <a:solidFill>
            <a:sysClr val="window" lastClr="FFFFFF"/>
          </a:solidFill>
          <a:ln w="25400" cap="flat" cmpd="sng" algn="ctr">
            <a:solidFill>
              <a:schemeClr val="accent1"/>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1" kern="0" dirty="0">
                <a:solidFill>
                  <a:sysClr val="windowText" lastClr="000000">
                    <a:lumMod val="75000"/>
                    <a:lumOff val="25000"/>
                  </a:sysClr>
                </a:solidFill>
                <a:latin typeface="メイリオ" pitchFamily="50" charset="-128"/>
                <a:ea typeface="メイリオ" pitchFamily="50" charset="-128"/>
                <a:cs typeface="メイリオ" pitchFamily="50" charset="-128"/>
              </a:rPr>
              <a:t>各事業部門へ配賦</a:t>
            </a:r>
            <a:endParaRPr kumimoji="1" lang="en-US" altLang="ja-JP" sz="1200" b="1" i="0" u="none" strike="noStrike" kern="0" cap="none" spc="0" normalizeH="0" baseline="0" noProof="0" dirty="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19" name="Rectangle 8"/>
          <p:cNvSpPr>
            <a:spLocks noChangeArrowheads="1"/>
          </p:cNvSpPr>
          <p:nvPr/>
        </p:nvSpPr>
        <p:spPr bwMode="auto">
          <a:xfrm>
            <a:off x="6300000" y="216000"/>
            <a:ext cx="540000" cy="3600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ja-JP" altLang="en-US" sz="1100" b="1">
                <a:solidFill>
                  <a:schemeClr val="bg2"/>
                </a:solidFill>
              </a:rPr>
              <a:t>統合会計</a:t>
            </a:r>
          </a:p>
        </p:txBody>
      </p:sp>
    </p:spTree>
    <p:extLst>
      <p:ext uri="{BB962C8B-B14F-4D97-AF65-F5344CB8AC3E}">
        <p14:creationId xmlns:p14="http://schemas.microsoft.com/office/powerpoint/2010/main" val="32873841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68</a:t>
            </a:fld>
            <a:endParaRPr lang="ja-JP" altLang="en-US"/>
          </a:p>
        </p:txBody>
      </p:sp>
      <p:sp>
        <p:nvSpPr>
          <p:cNvPr id="7" name="タイトル 6"/>
          <p:cNvSpPr>
            <a:spLocks noGrp="1"/>
          </p:cNvSpPr>
          <p:nvPr>
            <p:ph type="title"/>
          </p:nvPr>
        </p:nvSpPr>
        <p:spPr/>
        <p:txBody>
          <a:bodyPr/>
          <a:lstStyle/>
          <a:p>
            <a:r>
              <a:rPr lang="en-US" altLang="ja-JP" dirty="0"/>
              <a:t>No.56</a:t>
            </a:r>
            <a:br>
              <a:rPr lang="en-US" altLang="ja-JP" sz="1800" dirty="0"/>
            </a:br>
            <a:r>
              <a:rPr lang="ja-JP" altLang="en-US" sz="1800" dirty="0"/>
              <a:t>管理会計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配賦内容のチェックリストを出力できる</a:t>
            </a: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dirty="0">
                <a:solidFill>
                  <a:prstClr val="black">
                    <a:lumMod val="75000"/>
                    <a:lumOff val="25000"/>
                  </a:prstClr>
                </a:solidFill>
              </a:rPr>
              <a:t>○</a:t>
            </a:r>
            <a:endParaRPr kumimoji="0" lang="ja-JP" altLang="en-US" sz="1400" b="1"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配賦処理実行時には、配賦結果のチェックリストにて内容を確認できます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配賦処理確定後も、配賦伝票のみをチェックリストにて抽出・確認ができます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3" name="図 12" descr="WS000951.JPG"/>
          <p:cNvPicPr>
            <a:picLocks noChangeAspect="1"/>
          </p:cNvPicPr>
          <p:nvPr/>
        </p:nvPicPr>
        <p:blipFill>
          <a:blip r:embed="rId3" cstate="print"/>
          <a:srcRect l="2462" t="10626" r="4662" b="11150"/>
          <a:stretch>
            <a:fillRect/>
          </a:stretch>
        </p:blipFill>
        <p:spPr>
          <a:xfrm>
            <a:off x="360000" y="2592000"/>
            <a:ext cx="3313688" cy="2340000"/>
          </a:xfrm>
          <a:prstGeom prst="rect">
            <a:avLst/>
          </a:prstGeom>
          <a:ln>
            <a:solidFill>
              <a:schemeClr val="bg1">
                <a:lumMod val="75000"/>
              </a:schemeClr>
            </a:solidFill>
          </a:ln>
        </p:spPr>
      </p:pic>
      <p:pic>
        <p:nvPicPr>
          <p:cNvPr id="14" name="Picture 2"/>
          <p:cNvPicPr>
            <a:picLocks noChangeAspect="1" noChangeArrowheads="1"/>
          </p:cNvPicPr>
          <p:nvPr/>
        </p:nvPicPr>
        <p:blipFill>
          <a:blip r:embed="rId4" cstate="print"/>
          <a:srcRect/>
          <a:stretch>
            <a:fillRect/>
          </a:stretch>
        </p:blipFill>
        <p:spPr bwMode="auto">
          <a:xfrm>
            <a:off x="3960000" y="2880000"/>
            <a:ext cx="2569697" cy="1800000"/>
          </a:xfrm>
          <a:prstGeom prst="rect">
            <a:avLst/>
          </a:prstGeom>
          <a:noFill/>
          <a:ln w="9525">
            <a:solidFill>
              <a:schemeClr val="bg1">
                <a:lumMod val="75000"/>
              </a:schemeClr>
            </a:solidFill>
            <a:miter lim="800000"/>
            <a:headEnd/>
            <a:tailEnd/>
          </a:ln>
        </p:spPr>
      </p:pic>
      <p:pic>
        <p:nvPicPr>
          <p:cNvPr id="15" name="Picture 3"/>
          <p:cNvPicPr>
            <a:picLocks noChangeAspect="1" noChangeArrowheads="1"/>
          </p:cNvPicPr>
          <p:nvPr/>
        </p:nvPicPr>
        <p:blipFill>
          <a:blip r:embed="rId5" cstate="print"/>
          <a:srcRect/>
          <a:stretch>
            <a:fillRect/>
          </a:stretch>
        </p:blipFill>
        <p:spPr bwMode="auto">
          <a:xfrm>
            <a:off x="5220000" y="2736000"/>
            <a:ext cx="3797998" cy="216000"/>
          </a:xfrm>
          <a:prstGeom prst="rect">
            <a:avLst/>
          </a:prstGeom>
          <a:noFill/>
          <a:ln w="9525">
            <a:solidFill>
              <a:schemeClr val="bg1">
                <a:lumMod val="75000"/>
              </a:schemeClr>
            </a:solidFill>
            <a:miter lim="800000"/>
            <a:headEnd/>
            <a:tailEnd/>
          </a:ln>
        </p:spPr>
      </p:pic>
      <p:pic>
        <p:nvPicPr>
          <p:cNvPr id="16" name="Picture 4"/>
          <p:cNvPicPr>
            <a:picLocks noChangeAspect="1" noChangeArrowheads="1"/>
          </p:cNvPicPr>
          <p:nvPr/>
        </p:nvPicPr>
        <p:blipFill>
          <a:blip r:embed="rId6" cstate="print"/>
          <a:srcRect/>
          <a:stretch>
            <a:fillRect/>
          </a:stretch>
        </p:blipFill>
        <p:spPr bwMode="auto">
          <a:xfrm>
            <a:off x="4284001" y="4500000"/>
            <a:ext cx="2602667" cy="288000"/>
          </a:xfrm>
          <a:prstGeom prst="rect">
            <a:avLst/>
          </a:prstGeom>
          <a:noFill/>
          <a:ln w="9525">
            <a:solidFill>
              <a:schemeClr val="bg1">
                <a:lumMod val="75000"/>
              </a:schemeClr>
            </a:solidFill>
            <a:miter lim="800000"/>
            <a:headEnd/>
            <a:tailEnd/>
          </a:ln>
        </p:spPr>
      </p:pic>
      <p:sp>
        <p:nvSpPr>
          <p:cNvPr id="17" name="テキスト ボックス 16"/>
          <p:cNvSpPr txBox="1"/>
          <p:nvPr/>
        </p:nvSpPr>
        <p:spPr>
          <a:xfrm>
            <a:off x="3888000" y="2671065"/>
            <a:ext cx="2520000" cy="25391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rPr>
              <a:t>伝票検索画面</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endParaRPr>
          </a:p>
        </p:txBody>
      </p:sp>
      <p:sp>
        <p:nvSpPr>
          <p:cNvPr id="18" name="Rectangle 14"/>
          <p:cNvSpPr>
            <a:spLocks noChangeArrowheads="1"/>
          </p:cNvSpPr>
          <p:nvPr/>
        </p:nvSpPr>
        <p:spPr bwMode="auto">
          <a:xfrm>
            <a:off x="5040000" y="3168000"/>
            <a:ext cx="1080000" cy="108000"/>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0" name="Rectangle 14"/>
          <p:cNvSpPr>
            <a:spLocks noChangeArrowheads="1"/>
          </p:cNvSpPr>
          <p:nvPr/>
        </p:nvSpPr>
        <p:spPr bwMode="auto">
          <a:xfrm>
            <a:off x="3888000" y="3960000"/>
            <a:ext cx="1080000" cy="108000"/>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cxnSp>
        <p:nvCxnSpPr>
          <p:cNvPr id="4" name="直線矢印コネクタ 3"/>
          <p:cNvCxnSpPr/>
          <p:nvPr/>
        </p:nvCxnSpPr>
        <p:spPr>
          <a:xfrm flipV="1">
            <a:off x="5616000" y="2952000"/>
            <a:ext cx="0" cy="21602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a:off x="4500000" y="4068000"/>
            <a:ext cx="0" cy="43200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8"/>
          <p:cNvSpPr>
            <a:spLocks noChangeArrowheads="1"/>
          </p:cNvSpPr>
          <p:nvPr/>
        </p:nvSpPr>
        <p:spPr bwMode="auto">
          <a:xfrm>
            <a:off x="6300000" y="216000"/>
            <a:ext cx="540000" cy="3600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ja-JP" altLang="en-US" sz="1100" b="1">
                <a:solidFill>
                  <a:schemeClr val="bg2"/>
                </a:solidFill>
              </a:rPr>
              <a:t>統合会計</a:t>
            </a:r>
          </a:p>
        </p:txBody>
      </p:sp>
      <p:pic>
        <p:nvPicPr>
          <p:cNvPr id="22" name="図 21"/>
          <p:cNvPicPr>
            <a:picLocks noChangeAspect="1"/>
          </p:cNvPicPr>
          <p:nvPr/>
        </p:nvPicPr>
        <p:blipFill>
          <a:blip r:embed="rId7"/>
          <a:stretch>
            <a:fillRect/>
          </a:stretch>
        </p:blipFill>
        <p:spPr>
          <a:xfrm>
            <a:off x="4070154" y="2889939"/>
            <a:ext cx="538619" cy="54000"/>
          </a:xfrm>
          <a:prstGeom prst="rect">
            <a:avLst/>
          </a:prstGeom>
        </p:spPr>
      </p:pic>
    </p:spTree>
    <p:extLst>
      <p:ext uri="{BB962C8B-B14F-4D97-AF65-F5344CB8AC3E}">
        <p14:creationId xmlns:p14="http://schemas.microsoft.com/office/powerpoint/2010/main" val="36406328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69</a:t>
            </a:fld>
            <a:endParaRPr lang="ja-JP" altLang="en-US"/>
          </a:p>
        </p:txBody>
      </p:sp>
      <p:sp>
        <p:nvSpPr>
          <p:cNvPr id="7" name="タイトル 6"/>
          <p:cNvSpPr>
            <a:spLocks noGrp="1"/>
          </p:cNvSpPr>
          <p:nvPr>
            <p:ph type="title"/>
          </p:nvPr>
        </p:nvSpPr>
        <p:spPr/>
        <p:txBody>
          <a:bodyPr/>
          <a:lstStyle/>
          <a:p>
            <a:r>
              <a:rPr lang="en-US" altLang="ja-JP" dirty="0"/>
              <a:t>No.57</a:t>
            </a:r>
            <a:br>
              <a:rPr lang="en-US" altLang="ja-JP" sz="1800" dirty="0"/>
            </a:br>
            <a:r>
              <a:rPr lang="ja-JP" altLang="en-US" sz="1800" dirty="0"/>
              <a:t>管理会計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帳票出力時に配賦前、配賦後の指定ができる</a:t>
            </a: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dirty="0">
                <a:solidFill>
                  <a:prstClr val="black">
                    <a:lumMod val="75000"/>
                    <a:lumOff val="25000"/>
                  </a:prstClr>
                </a:solidFill>
              </a:rPr>
              <a:t>○</a:t>
            </a:r>
            <a:endParaRPr kumimoji="0" lang="en-US" altLang="ja-JP" sz="1400" b="1" kern="0" dirty="0">
              <a:solidFill>
                <a:prstClr val="black">
                  <a:lumMod val="75000"/>
                  <a:lumOff val="25000"/>
                </a:prstClr>
              </a:solidFill>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帳票出力時に、配賦前か配賦後の指定ができます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3" name="Picture 2"/>
          <p:cNvPicPr>
            <a:picLocks noChangeAspect="1" noChangeArrowheads="1"/>
          </p:cNvPicPr>
          <p:nvPr/>
        </p:nvPicPr>
        <p:blipFill>
          <a:blip r:embed="rId3" cstate="print"/>
          <a:srcRect/>
          <a:stretch>
            <a:fillRect/>
          </a:stretch>
        </p:blipFill>
        <p:spPr bwMode="auto">
          <a:xfrm>
            <a:off x="2520000" y="2340000"/>
            <a:ext cx="3861001" cy="2700000"/>
          </a:xfrm>
          <a:prstGeom prst="rect">
            <a:avLst/>
          </a:prstGeom>
          <a:noFill/>
          <a:ln w="9525">
            <a:solidFill>
              <a:schemeClr val="bg1">
                <a:lumMod val="75000"/>
              </a:schemeClr>
            </a:solidFill>
            <a:miter lim="800000"/>
            <a:headEnd/>
            <a:tailEnd/>
          </a:ln>
        </p:spPr>
      </p:pic>
      <p:pic>
        <p:nvPicPr>
          <p:cNvPr id="14" name="Picture 3"/>
          <p:cNvPicPr>
            <a:picLocks noChangeAspect="1" noChangeArrowheads="1"/>
          </p:cNvPicPr>
          <p:nvPr/>
        </p:nvPicPr>
        <p:blipFill>
          <a:blip r:embed="rId4" cstate="print"/>
          <a:srcRect/>
          <a:stretch>
            <a:fillRect/>
          </a:stretch>
        </p:blipFill>
        <p:spPr bwMode="auto">
          <a:xfrm>
            <a:off x="4032000" y="3600000"/>
            <a:ext cx="4322280" cy="252028"/>
          </a:xfrm>
          <a:prstGeom prst="rect">
            <a:avLst/>
          </a:prstGeom>
          <a:noFill/>
          <a:ln w="9525">
            <a:solidFill>
              <a:schemeClr val="bg1">
                <a:lumMod val="75000"/>
              </a:schemeClr>
            </a:solidFill>
            <a:miter lim="800000"/>
            <a:headEnd/>
            <a:tailEnd/>
          </a:ln>
        </p:spPr>
      </p:pic>
      <p:sp>
        <p:nvSpPr>
          <p:cNvPr id="15" name="Rectangle 14"/>
          <p:cNvSpPr>
            <a:spLocks noChangeArrowheads="1"/>
          </p:cNvSpPr>
          <p:nvPr/>
        </p:nvSpPr>
        <p:spPr bwMode="auto">
          <a:xfrm>
            <a:off x="2412000" y="2988000"/>
            <a:ext cx="1440000" cy="144000"/>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cxnSp>
        <p:nvCxnSpPr>
          <p:cNvPr id="16" name="直線矢印コネクタ 15"/>
          <p:cNvCxnSpPr/>
          <p:nvPr/>
        </p:nvCxnSpPr>
        <p:spPr>
          <a:xfrm>
            <a:off x="3707924" y="3132000"/>
            <a:ext cx="468000" cy="46800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8"/>
          <p:cNvSpPr>
            <a:spLocks noChangeArrowheads="1"/>
          </p:cNvSpPr>
          <p:nvPr/>
        </p:nvSpPr>
        <p:spPr bwMode="auto">
          <a:xfrm>
            <a:off x="6300000" y="216000"/>
            <a:ext cx="540000" cy="3600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ja-JP" altLang="en-US" sz="1100" b="1">
                <a:solidFill>
                  <a:schemeClr val="bg2"/>
                </a:solidFill>
              </a:rPr>
              <a:t>統合会計</a:t>
            </a:r>
          </a:p>
        </p:txBody>
      </p:sp>
      <p:pic>
        <p:nvPicPr>
          <p:cNvPr id="18" name="図 17"/>
          <p:cNvPicPr>
            <a:picLocks noChangeAspect="1"/>
          </p:cNvPicPr>
          <p:nvPr/>
        </p:nvPicPr>
        <p:blipFill>
          <a:blip r:embed="rId5"/>
          <a:stretch>
            <a:fillRect/>
          </a:stretch>
        </p:blipFill>
        <p:spPr>
          <a:xfrm>
            <a:off x="2714298" y="2350492"/>
            <a:ext cx="671031" cy="67275"/>
          </a:xfrm>
          <a:prstGeom prst="rect">
            <a:avLst/>
          </a:prstGeom>
        </p:spPr>
      </p:pic>
    </p:spTree>
    <p:extLst>
      <p:ext uri="{BB962C8B-B14F-4D97-AF65-F5344CB8AC3E}">
        <p14:creationId xmlns:p14="http://schemas.microsoft.com/office/powerpoint/2010/main" val="2271610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7</a:t>
            </a:fld>
            <a:endParaRPr kumimoji="1" lang="ja-JP" altLang="en-US"/>
          </a:p>
        </p:txBody>
      </p:sp>
      <p:sp>
        <p:nvSpPr>
          <p:cNvPr id="3" name="タイトル 2"/>
          <p:cNvSpPr>
            <a:spLocks noGrp="1"/>
          </p:cNvSpPr>
          <p:nvPr>
            <p:ph type="title"/>
          </p:nvPr>
        </p:nvSpPr>
        <p:spPr/>
        <p:txBody>
          <a:bodyPr/>
          <a:lstStyle/>
          <a:p>
            <a:r>
              <a:rPr lang="ja-JP" altLang="en-US" dirty="0"/>
              <a:t>システム機能要件</a:t>
            </a:r>
            <a:br>
              <a:rPr lang="en-US" altLang="ja-JP" dirty="0"/>
            </a:br>
            <a:r>
              <a:rPr lang="ja-JP" altLang="en-US" sz="1800" dirty="0"/>
              <a:t>管理会計</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©Canon IT Solutions Inc.  All rights reserved.</a:t>
            </a:r>
            <a:endParaRPr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3317292019"/>
              </p:ext>
            </p:extLst>
          </p:nvPr>
        </p:nvGraphicFramePr>
        <p:xfrm>
          <a:off x="360000" y="936000"/>
          <a:ext cx="8532000" cy="3744000"/>
        </p:xfrm>
        <a:graphic>
          <a:graphicData uri="http://schemas.openxmlformats.org/drawingml/2006/table">
            <a:tbl>
              <a:tblPr/>
              <a:tblGrid>
                <a:gridCol w="432000">
                  <a:extLst>
                    <a:ext uri="{9D8B030D-6E8A-4147-A177-3AD203B41FA5}">
                      <a16:colId xmlns:a16="http://schemas.microsoft.com/office/drawing/2014/main" val="20000"/>
                    </a:ext>
                  </a:extLst>
                </a:gridCol>
                <a:gridCol w="900000">
                  <a:extLst>
                    <a:ext uri="{9D8B030D-6E8A-4147-A177-3AD203B41FA5}">
                      <a16:colId xmlns:a16="http://schemas.microsoft.com/office/drawing/2014/main" val="20001"/>
                    </a:ext>
                  </a:extLst>
                </a:gridCol>
                <a:gridCol w="648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tblGrid>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No.</a:t>
                      </a:r>
                      <a:endParaRPr lang="ja-JP" altLang="en-US" sz="1000" b="0" i="0" u="none" strike="noStrike" dirty="0">
                        <a:solidFill>
                          <a:srgbClr val="404040"/>
                        </a:solidFill>
                        <a:latin typeface="+mn-ea"/>
                        <a:ea typeface="+mn-ea"/>
                      </a:endParaRP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分類</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要件</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ご回答</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46</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管理会計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spcBef>
                          <a:spcPct val="0"/>
                        </a:spcBef>
                        <a:defRPr/>
                      </a:pPr>
                      <a:r>
                        <a:rPr kumimoji="0" lang="ja-JP" altLang="en-US" sz="1000" kern="0" dirty="0">
                          <a:solidFill>
                            <a:srgbClr val="404040"/>
                          </a:solidFill>
                          <a:latin typeface="メイリオ" pitchFamily="50" charset="-128"/>
                          <a:ea typeface="メイリオ" pitchFamily="50" charset="-128"/>
                        </a:rPr>
                        <a:t>管理会計領域の機能も標準装備している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2503199"/>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47</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管理会計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404040"/>
                          </a:solidFill>
                          <a:latin typeface="+mn-ea"/>
                          <a:ea typeface="+mn-ea"/>
                        </a:rPr>
                        <a:t>本部</a:t>
                      </a:r>
                      <a:r>
                        <a:rPr lang="en-US" altLang="ja-JP" sz="1000" b="0" i="0" u="none" strike="noStrike" dirty="0">
                          <a:solidFill>
                            <a:srgbClr val="404040"/>
                          </a:solidFill>
                          <a:latin typeface="+mn-ea"/>
                          <a:ea typeface="+mn-ea"/>
                        </a:rPr>
                        <a:t>/</a:t>
                      </a:r>
                      <a:r>
                        <a:rPr lang="ja-JP" altLang="en-US" sz="1000" b="0" i="0" u="none" strike="noStrike" dirty="0">
                          <a:solidFill>
                            <a:srgbClr val="404040"/>
                          </a:solidFill>
                          <a:latin typeface="+mn-ea"/>
                          <a:ea typeface="+mn-ea"/>
                        </a:rPr>
                        <a:t>部門について組織階層管理ができる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9253827"/>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48</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管理会計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spcBef>
                          <a:spcPct val="0"/>
                        </a:spcBef>
                        <a:defRPr/>
                      </a:pPr>
                      <a:r>
                        <a:rPr kumimoji="0" lang="ja-JP" altLang="en-US" sz="1000" kern="0" dirty="0">
                          <a:solidFill>
                            <a:srgbClr val="404040"/>
                          </a:solidFill>
                          <a:latin typeface="メイリオ" pitchFamily="50" charset="-128"/>
                          <a:ea typeface="メイリオ" pitchFamily="50" charset="-128"/>
                        </a:rPr>
                        <a:t>組織体系の複数保持ができる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49</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管理会計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ja-JP" altLang="en-US" sz="1000" kern="0" dirty="0">
                          <a:solidFill>
                            <a:srgbClr val="404040"/>
                          </a:solidFill>
                          <a:latin typeface="メイリオ" pitchFamily="50" charset="-128"/>
                          <a:ea typeface="メイリオ" pitchFamily="50" charset="-128"/>
                        </a:rPr>
                        <a:t>組織体系の履歴を保持できる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50</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管理会計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0" lang="ja-JP" altLang="en-US" sz="1000" kern="0" dirty="0">
                          <a:solidFill>
                            <a:srgbClr val="404040"/>
                          </a:solidFill>
                          <a:latin typeface="メイリオ" pitchFamily="50" charset="-128"/>
                          <a:ea typeface="メイリオ" pitchFamily="50" charset="-128"/>
                        </a:rPr>
                        <a:t>複数回予算の入力更新できる</a:t>
                      </a:r>
                      <a:endParaRPr kumimoji="0" lang="ja-JP" altLang="en-US" sz="1000" b="1" kern="0" dirty="0">
                        <a:solidFill>
                          <a:srgbClr val="404040"/>
                        </a:solidFill>
                      </a:endParaRP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51</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管理会計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ja-JP" altLang="en-US" sz="1000" kern="0" dirty="0">
                          <a:solidFill>
                            <a:srgbClr val="404040"/>
                          </a:solidFill>
                          <a:latin typeface="メイリオ" pitchFamily="50" charset="-128"/>
                          <a:ea typeface="メイリオ" pitchFamily="50" charset="-128"/>
                        </a:rPr>
                        <a:t>最小組織の単位での予算入力と上位組織での予算の積上集計・参照ができる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48655">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52</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管理会計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ja-JP" altLang="en-US" sz="1000" kern="0" dirty="0">
                          <a:solidFill>
                            <a:srgbClr val="404040"/>
                          </a:solidFill>
                          <a:latin typeface="メイリオ" pitchFamily="50" charset="-128"/>
                          <a:ea typeface="メイリオ" pitchFamily="50" charset="-128"/>
                        </a:rPr>
                        <a:t>予算について履歴の保持と比較ができる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53</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管理会計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ja-JP" altLang="en-US" sz="1000" kern="0" dirty="0">
                          <a:solidFill>
                            <a:srgbClr val="404040"/>
                          </a:solidFill>
                          <a:latin typeface="メイリオ" pitchFamily="50" charset="-128"/>
                          <a:ea typeface="メイリオ" pitchFamily="50" charset="-128"/>
                        </a:rPr>
                        <a:t>損益計算書形式での予実対比表出力、印刷、抽出ができる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54</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管理会計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ja-JP" altLang="en-US" sz="1000" kern="0" dirty="0">
                          <a:solidFill>
                            <a:srgbClr val="404040"/>
                          </a:solidFill>
                          <a:latin typeface="メイリオ" pitchFamily="50" charset="-128"/>
                          <a:ea typeface="メイリオ" pitchFamily="50" charset="-128"/>
                        </a:rPr>
                        <a:t>組織階層・事業セグメント単位で予算編成と予実管理ができる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55</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管理会計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0" lang="ja-JP" altLang="en-US" sz="1000" kern="0" dirty="0">
                          <a:solidFill>
                            <a:srgbClr val="404040"/>
                          </a:solidFill>
                          <a:latin typeface="メイリオ" pitchFamily="50" charset="-128"/>
                          <a:ea typeface="メイリオ" pitchFamily="50" charset="-128"/>
                        </a:rPr>
                        <a:t>配賦元科目と配賦先科目の変更ができる</a:t>
                      </a:r>
                      <a:endParaRPr kumimoji="0" lang="ja-JP" altLang="en-US" sz="1000" b="1" kern="0" dirty="0">
                        <a:solidFill>
                          <a:srgbClr val="404040"/>
                        </a:solidFill>
                      </a:endParaRP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56</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管理会計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ja-JP" altLang="en-US" sz="1000" kern="0" dirty="0">
                          <a:solidFill>
                            <a:srgbClr val="404040"/>
                          </a:solidFill>
                          <a:latin typeface="メイリオ" pitchFamily="50" charset="-128"/>
                          <a:ea typeface="メイリオ" pitchFamily="50" charset="-128"/>
                        </a:rPr>
                        <a:t>配賦内容のチェックリストを出力できる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57</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管理会計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ja-JP" altLang="en-US" sz="1000" kern="0" dirty="0">
                          <a:solidFill>
                            <a:srgbClr val="404040"/>
                          </a:solidFill>
                          <a:latin typeface="メイリオ" pitchFamily="50" charset="-128"/>
                          <a:ea typeface="メイリオ" pitchFamily="50" charset="-128"/>
                        </a:rPr>
                        <a:t>帳票出力時に配賦前、配賦後の指定ができる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58</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管理会計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ja-JP" altLang="en-US" sz="1000" kern="0" dirty="0">
                          <a:solidFill>
                            <a:srgbClr val="404040"/>
                          </a:solidFill>
                          <a:latin typeface="メイリオ" pitchFamily="50" charset="-128"/>
                          <a:ea typeface="メイリオ" pitchFamily="50" charset="-128"/>
                        </a:rPr>
                        <a:t>配賦基準割合は月別・四半期、半期、年次の登録ができる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59</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管理会計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ja-JP" altLang="en-US" sz="1000" kern="0" dirty="0">
                          <a:solidFill>
                            <a:srgbClr val="404040"/>
                          </a:solidFill>
                          <a:latin typeface="メイリオ" pitchFamily="50" charset="-128"/>
                          <a:ea typeface="メイリオ" pitchFamily="50" charset="-128"/>
                        </a:rPr>
                        <a:t>上位組織から下位組織までのドリルダウン検索ができる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60</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管理会計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ja-JP" altLang="en-US" sz="1000" kern="0" dirty="0">
                          <a:solidFill>
                            <a:srgbClr val="404040"/>
                          </a:solidFill>
                          <a:latin typeface="メイリオ" pitchFamily="50" charset="-128"/>
                          <a:ea typeface="メイリオ" pitchFamily="50" charset="-128"/>
                        </a:rPr>
                        <a:t>期間指定の上、勘定科目</a:t>
                      </a:r>
                      <a:r>
                        <a:rPr kumimoji="0" lang="en-US" altLang="ja-JP" sz="1000" kern="0" dirty="0">
                          <a:solidFill>
                            <a:srgbClr val="404040"/>
                          </a:solidFill>
                          <a:latin typeface="メイリオ" pitchFamily="50" charset="-128"/>
                          <a:ea typeface="メイリオ" pitchFamily="50" charset="-128"/>
                        </a:rPr>
                        <a:t>/</a:t>
                      </a:r>
                      <a:r>
                        <a:rPr kumimoji="0" lang="ja-JP" altLang="en-US" sz="1000" kern="0" dirty="0">
                          <a:solidFill>
                            <a:srgbClr val="404040"/>
                          </a:solidFill>
                          <a:latin typeface="メイリオ" pitchFamily="50" charset="-128"/>
                          <a:ea typeface="メイリオ" pitchFamily="50" charset="-128"/>
                        </a:rPr>
                        <a:t>補助科目</a:t>
                      </a:r>
                      <a:r>
                        <a:rPr kumimoji="0" lang="en-US" altLang="ja-JP" sz="1000" kern="0" dirty="0">
                          <a:solidFill>
                            <a:srgbClr val="404040"/>
                          </a:solidFill>
                          <a:latin typeface="メイリオ" pitchFamily="50" charset="-128"/>
                          <a:ea typeface="メイリオ" pitchFamily="50" charset="-128"/>
                        </a:rPr>
                        <a:t>/</a:t>
                      </a:r>
                      <a:r>
                        <a:rPr kumimoji="0" lang="ja-JP" altLang="en-US" sz="1000" kern="0" dirty="0">
                          <a:solidFill>
                            <a:srgbClr val="404040"/>
                          </a:solidFill>
                          <a:latin typeface="メイリオ" pitchFamily="50" charset="-128"/>
                          <a:ea typeface="メイリオ" pitchFamily="50" charset="-128"/>
                        </a:rPr>
                        <a:t>項目単位で推移、残高が出力できる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61</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管理会計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0" lang="ja-JP" altLang="en-US" sz="1000" kern="0" dirty="0">
                          <a:solidFill>
                            <a:srgbClr val="404040"/>
                          </a:solidFill>
                          <a:latin typeface="メイリオ" pitchFamily="50" charset="-128"/>
                          <a:ea typeface="メイリオ" pitchFamily="50" charset="-128"/>
                        </a:rPr>
                        <a:t>データ抽出 </a:t>
                      </a:r>
                      <a:r>
                        <a:rPr kumimoji="0" lang="en-US" altLang="ja-JP" sz="1000" kern="0" dirty="0">
                          <a:solidFill>
                            <a:srgbClr val="404040"/>
                          </a:solidFill>
                          <a:latin typeface="メイリオ" pitchFamily="50" charset="-128"/>
                          <a:ea typeface="メイリオ" pitchFamily="50" charset="-128"/>
                        </a:rPr>
                        <a:t>/ </a:t>
                      </a:r>
                      <a:r>
                        <a:rPr kumimoji="0" lang="ja-JP" altLang="en-US" sz="1000" kern="0" dirty="0">
                          <a:solidFill>
                            <a:srgbClr val="404040"/>
                          </a:solidFill>
                          <a:latin typeface="メイリオ" pitchFamily="50" charset="-128"/>
                          <a:ea typeface="メイリオ" pitchFamily="50" charset="-128"/>
                        </a:rPr>
                        <a:t>帳票出力の条件を保存</a:t>
                      </a:r>
                      <a:r>
                        <a:rPr kumimoji="0" lang="ja-JP" altLang="en-US" sz="1000" kern="0" dirty="0">
                          <a:solidFill>
                            <a:srgbClr val="404040"/>
                          </a:solidFill>
                        </a:rPr>
                        <a:t>できる</a:t>
                      </a:r>
                      <a:endParaRPr kumimoji="0" lang="ja-JP" altLang="en-US" sz="1000" b="1" kern="0" dirty="0">
                        <a:solidFill>
                          <a:srgbClr val="404040"/>
                        </a:solidFill>
                      </a:endParaRP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62</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管理会計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ja-JP" altLang="en-US" sz="1000" kern="0" dirty="0">
                          <a:solidFill>
                            <a:srgbClr val="404040"/>
                          </a:solidFill>
                          <a:latin typeface="メイリオ" pitchFamily="50" charset="-128"/>
                          <a:ea typeface="メイリオ" pitchFamily="50" charset="-128"/>
                        </a:rPr>
                        <a:t>確定実績と、それ以降の予算値から当期着地金額の集計ができる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2963991"/>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63</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管理会計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ja-JP" altLang="en-US" sz="1000" kern="0" dirty="0">
                          <a:solidFill>
                            <a:srgbClr val="404040"/>
                          </a:solidFill>
                          <a:latin typeface="メイリオ" pitchFamily="50" charset="-128"/>
                          <a:ea typeface="メイリオ" pitchFamily="50" charset="-128"/>
                        </a:rPr>
                        <a:t>取引先マスタ内で、関連会社を区分できる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653539"/>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64</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管理会計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ja-JP" altLang="en-US" sz="1000" kern="0" dirty="0">
                          <a:solidFill>
                            <a:srgbClr val="404040"/>
                          </a:solidFill>
                          <a:latin typeface="メイリオ" pitchFamily="50" charset="-128"/>
                          <a:ea typeface="メイリオ" pitchFamily="50" charset="-128"/>
                        </a:rPr>
                        <a:t>関係会社の債権債務を管理できる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059538"/>
                  </a:ext>
                </a:extLst>
              </a:tr>
              <a:tr h="78400">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65</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管理会計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ja-JP" altLang="en-US" sz="1000" kern="0" dirty="0">
                          <a:solidFill>
                            <a:srgbClr val="404040"/>
                          </a:solidFill>
                          <a:latin typeface="メイリオ" pitchFamily="50" charset="-128"/>
                          <a:ea typeface="メイリオ" pitchFamily="50" charset="-128"/>
                        </a:rPr>
                        <a:t>取引先別の帳票（元帳・残高推移表）を出力できる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78400">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66</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a:solidFill>
                            <a:srgbClr val="404040"/>
                          </a:solidFill>
                          <a:latin typeface="+mn-ea"/>
                          <a:ea typeface="+mn-ea"/>
                        </a:rPr>
                        <a:t>管理会計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spcBef>
                          <a:spcPct val="0"/>
                        </a:spcBef>
                        <a:defRPr/>
                      </a:pPr>
                      <a:r>
                        <a:rPr kumimoji="0" lang="ja-JP" altLang="en-US" sz="1000" kern="0" dirty="0">
                          <a:solidFill>
                            <a:srgbClr val="404040"/>
                          </a:solidFill>
                          <a:latin typeface="メイリオ" pitchFamily="50" charset="-128"/>
                          <a:ea typeface="メイリオ" pitchFamily="50" charset="-128"/>
                        </a:rPr>
                        <a:t>期間、補助科目、部門、セグメント、仕訳種別、分析コード等の集計条件を指定して帳票が出力できる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78400">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67</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a:solidFill>
                            <a:srgbClr val="404040"/>
                          </a:solidFill>
                          <a:latin typeface="+mn-ea"/>
                          <a:ea typeface="+mn-ea"/>
                        </a:rPr>
                        <a:t>管理会計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ct val="0"/>
                        </a:spcBef>
                        <a:defRPr/>
                      </a:pPr>
                      <a:r>
                        <a:rPr kumimoji="0" lang="ja-JP" altLang="en-US" sz="1000" kern="0" dirty="0">
                          <a:solidFill>
                            <a:srgbClr val="404040"/>
                          </a:solidFill>
                          <a:latin typeface="メイリオ" pitchFamily="50" charset="-128"/>
                          <a:ea typeface="メイリオ" pitchFamily="50" charset="-128"/>
                        </a:rPr>
                        <a:t>財務データを可視化して分析できる</a:t>
                      </a:r>
                      <a:endParaRPr kumimoji="0" lang="ja-JP" altLang="en-US" sz="1000" b="1" kern="0" dirty="0">
                        <a:solidFill>
                          <a:srgbClr val="404040"/>
                        </a:solidFill>
                      </a:endParaRP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78400">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68</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a:solidFill>
                            <a:srgbClr val="404040"/>
                          </a:solidFill>
                          <a:latin typeface="+mn-ea"/>
                          <a:ea typeface="+mn-ea"/>
                        </a:rPr>
                        <a:t>管理会計</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spcBef>
                          <a:spcPct val="0"/>
                        </a:spcBef>
                        <a:defRPr/>
                      </a:pPr>
                      <a:r>
                        <a:rPr kumimoji="0" lang="ja-JP" altLang="en-US" sz="1000" kern="0" dirty="0">
                          <a:solidFill>
                            <a:srgbClr val="404040"/>
                          </a:solidFill>
                          <a:latin typeface="メイリオ" pitchFamily="50" charset="-128"/>
                          <a:ea typeface="メイリオ" pitchFamily="50" charset="-128"/>
                        </a:rPr>
                        <a:t>管理会計に関する資料をテンプレート化して出力できる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30069883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F1332A5D-580D-A360-C073-57681D82125C}"/>
              </a:ext>
            </a:extLst>
          </p:cNvPr>
          <p:cNvGrpSpPr/>
          <p:nvPr/>
        </p:nvGrpSpPr>
        <p:grpSpPr>
          <a:xfrm>
            <a:off x="2080597" y="2327725"/>
            <a:ext cx="4489403" cy="2483808"/>
            <a:chOff x="2406697" y="2378705"/>
            <a:chExt cx="3818184" cy="2133632"/>
          </a:xfrm>
        </p:grpSpPr>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406697" y="2378705"/>
              <a:ext cx="3818184" cy="2133632"/>
            </a:xfrm>
            <a:prstGeom prst="rect">
              <a:avLst/>
            </a:prstGeom>
            <a:noFill/>
            <a:ln w="9525">
              <a:solidFill>
                <a:schemeClr val="bg1">
                  <a:lumMod val="75000"/>
                </a:schemeClr>
              </a:solidFill>
              <a:miter lim="800000"/>
              <a:headEnd/>
              <a:tailEnd/>
            </a:ln>
          </p:spPr>
        </p:pic>
        <p:pic>
          <p:nvPicPr>
            <p:cNvPr id="5" name="図 4">
              <a:extLst>
                <a:ext uri="{FF2B5EF4-FFF2-40B4-BE49-F238E27FC236}">
                  <a16:creationId xmlns:a16="http://schemas.microsoft.com/office/drawing/2014/main" id="{7E48DCD7-D4FB-DA42-93B2-AB834D3DEB70}"/>
                </a:ext>
              </a:extLst>
            </p:cNvPr>
            <p:cNvPicPr preferRelativeResize="0">
              <a:picLocks/>
            </p:cNvPicPr>
            <p:nvPr/>
          </p:nvPicPr>
          <p:blipFill>
            <a:blip r:embed="rId4"/>
            <a:stretch>
              <a:fillRect/>
            </a:stretch>
          </p:blipFill>
          <p:spPr>
            <a:xfrm>
              <a:off x="2552520" y="2388337"/>
              <a:ext cx="1152000" cy="36000"/>
            </a:xfrm>
            <a:prstGeom prst="rect">
              <a:avLst/>
            </a:prstGeom>
          </p:spPr>
        </p:pic>
      </p:grpSp>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70</a:t>
            </a:fld>
            <a:endParaRPr lang="ja-JP" altLang="en-US"/>
          </a:p>
        </p:txBody>
      </p:sp>
      <p:sp>
        <p:nvSpPr>
          <p:cNvPr id="7" name="タイトル 6"/>
          <p:cNvSpPr>
            <a:spLocks noGrp="1"/>
          </p:cNvSpPr>
          <p:nvPr>
            <p:ph type="title"/>
          </p:nvPr>
        </p:nvSpPr>
        <p:spPr/>
        <p:txBody>
          <a:bodyPr/>
          <a:lstStyle/>
          <a:p>
            <a:r>
              <a:rPr lang="en-US" altLang="ja-JP" dirty="0"/>
              <a:t>No.58</a:t>
            </a:r>
            <a:br>
              <a:rPr lang="en-US" altLang="ja-JP" sz="1800" dirty="0"/>
            </a:br>
            <a:r>
              <a:rPr lang="ja-JP" altLang="en-US" sz="1800" dirty="0"/>
              <a:t>管理会計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配賦基準割合は月別・四半期、半期、年次の登録ができる</a:t>
            </a: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dirty="0">
                <a:solidFill>
                  <a:prstClr val="black">
                    <a:lumMod val="75000"/>
                    <a:lumOff val="25000"/>
                  </a:prstClr>
                </a:solidFill>
              </a:rPr>
              <a:t>○</a:t>
            </a:r>
            <a:endParaRPr kumimoji="0" lang="en-US" altLang="ja-JP" sz="1400" b="1" kern="0" dirty="0">
              <a:solidFill>
                <a:prstClr val="black">
                  <a:lumMod val="75000"/>
                  <a:lumOff val="25000"/>
                </a:prstClr>
              </a:solidFill>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配賦統計基準は複数の基準を登録することができるため、月別・四半期、半期、年次の登録が可能です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4" name="Rectangle 14"/>
          <p:cNvSpPr>
            <a:spLocks noChangeArrowheads="1"/>
          </p:cNvSpPr>
          <p:nvPr/>
        </p:nvSpPr>
        <p:spPr bwMode="auto">
          <a:xfrm>
            <a:off x="2159049" y="2794769"/>
            <a:ext cx="2731597" cy="329080"/>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98569" y="3537772"/>
            <a:ext cx="6888308" cy="840337"/>
          </a:xfrm>
          <a:prstGeom prst="rect">
            <a:avLst/>
          </a:prstGeom>
          <a:noFill/>
          <a:ln w="9525">
            <a:solidFill>
              <a:schemeClr val="bg1">
                <a:lumMod val="75000"/>
              </a:schemeClr>
            </a:solidFill>
            <a:miter lim="800000"/>
            <a:headEnd/>
            <a:tailEnd/>
          </a:ln>
        </p:spPr>
      </p:pic>
      <p:cxnSp>
        <p:nvCxnSpPr>
          <p:cNvPr id="17" name="直線矢印コネクタ 16"/>
          <p:cNvCxnSpPr/>
          <p:nvPr/>
        </p:nvCxnSpPr>
        <p:spPr>
          <a:xfrm>
            <a:off x="3606571" y="3123849"/>
            <a:ext cx="0" cy="43200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8"/>
          <p:cNvSpPr>
            <a:spLocks noChangeArrowheads="1"/>
          </p:cNvSpPr>
          <p:nvPr/>
        </p:nvSpPr>
        <p:spPr bwMode="auto">
          <a:xfrm>
            <a:off x="6300000" y="216000"/>
            <a:ext cx="540000" cy="3600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ja-JP" altLang="en-US" sz="1100" b="1">
                <a:solidFill>
                  <a:schemeClr val="bg2"/>
                </a:solidFill>
              </a:rPr>
              <a:t>統合会計</a:t>
            </a:r>
          </a:p>
        </p:txBody>
      </p:sp>
    </p:spTree>
    <p:extLst>
      <p:ext uri="{BB962C8B-B14F-4D97-AF65-F5344CB8AC3E}">
        <p14:creationId xmlns:p14="http://schemas.microsoft.com/office/powerpoint/2010/main" val="3775723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71</a:t>
            </a:fld>
            <a:endParaRPr lang="ja-JP" altLang="en-US"/>
          </a:p>
        </p:txBody>
      </p:sp>
      <p:sp>
        <p:nvSpPr>
          <p:cNvPr id="7" name="タイトル 6"/>
          <p:cNvSpPr>
            <a:spLocks noGrp="1"/>
          </p:cNvSpPr>
          <p:nvPr>
            <p:ph type="title"/>
          </p:nvPr>
        </p:nvSpPr>
        <p:spPr/>
        <p:txBody>
          <a:bodyPr/>
          <a:lstStyle/>
          <a:p>
            <a:r>
              <a:rPr lang="en-US" altLang="ja-JP" dirty="0"/>
              <a:t>No.59</a:t>
            </a:r>
            <a:br>
              <a:rPr lang="en-US" altLang="ja-JP" sz="1800" dirty="0"/>
            </a:br>
            <a:r>
              <a:rPr lang="ja-JP" altLang="en-US" sz="1800" dirty="0"/>
              <a:t>管理会計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上位組織から下位組織までのドリルダウン検索ができる</a:t>
            </a: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a:solidFill>
                  <a:prstClr val="black">
                    <a:lumMod val="75000"/>
                    <a:lumOff val="25000"/>
                  </a:prstClr>
                </a:solidFill>
              </a:rPr>
              <a:t>○</a:t>
            </a:r>
            <a:endParaRPr kumimoji="0" lang="en-US" altLang="ja-JP" sz="1400" b="1" kern="0">
              <a:solidFill>
                <a:prstClr val="black">
                  <a:lumMod val="75000"/>
                  <a:lumOff val="25000"/>
                </a:prstClr>
              </a:solidFill>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上位の集計階層より末端の部門まで、会社を跨いだ組織集計ツリーとしてのドリルダウン検索が可能です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グループ全社計⇒会社毎⇒上位組織⇒中位組織⇒部門別、などのドリルダウン検索が可能です</a:t>
            </a:r>
            <a:endParaRPr kumimoji="0" lang="en-US" altLang="ja-JP" sz="1400" kern="0">
              <a:solidFill>
                <a:prstClr val="black">
                  <a:lumMod val="75000"/>
                  <a:lumOff val="25000"/>
                </a:prstClr>
              </a:solidFill>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3" name="円/楕円 33"/>
          <p:cNvSpPr/>
          <p:nvPr/>
        </p:nvSpPr>
        <p:spPr>
          <a:xfrm>
            <a:off x="370753" y="2535746"/>
            <a:ext cx="1188132" cy="1188132"/>
          </a:xfrm>
          <a:prstGeom prst="ellipse">
            <a:avLst/>
          </a:prstGeom>
          <a:solidFill>
            <a:srgbClr val="00AEEB">
              <a:lumMod val="20000"/>
              <a:lumOff val="8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14" name="円/楕円 34"/>
          <p:cNvSpPr/>
          <p:nvPr/>
        </p:nvSpPr>
        <p:spPr>
          <a:xfrm>
            <a:off x="1702901" y="2679762"/>
            <a:ext cx="1188132" cy="1188132"/>
          </a:xfrm>
          <a:prstGeom prst="ellipse">
            <a:avLst/>
          </a:prstGeom>
          <a:solidFill>
            <a:srgbClr val="00AEEB">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15" name="円/楕円 35"/>
          <p:cNvSpPr/>
          <p:nvPr/>
        </p:nvSpPr>
        <p:spPr>
          <a:xfrm>
            <a:off x="3071053" y="2859782"/>
            <a:ext cx="1188132" cy="1188132"/>
          </a:xfrm>
          <a:prstGeom prst="ellipse">
            <a:avLst/>
          </a:prstGeom>
          <a:solidFill>
            <a:srgbClr val="00AEEB">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16" name="円/楕円 36"/>
          <p:cNvSpPr/>
          <p:nvPr/>
        </p:nvSpPr>
        <p:spPr>
          <a:xfrm>
            <a:off x="4403201" y="3039802"/>
            <a:ext cx="1188132" cy="1188132"/>
          </a:xfrm>
          <a:prstGeom prst="ellipse">
            <a:avLst/>
          </a:prstGeom>
          <a:solidFill>
            <a:srgbClr val="00AEEB">
              <a:lumMod val="7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17" name="円/楕円 37"/>
          <p:cNvSpPr/>
          <p:nvPr/>
        </p:nvSpPr>
        <p:spPr>
          <a:xfrm>
            <a:off x="5735349" y="3219822"/>
            <a:ext cx="1188132" cy="1188132"/>
          </a:xfrm>
          <a:prstGeom prst="ellipse">
            <a:avLst/>
          </a:prstGeom>
          <a:solidFill>
            <a:srgbClr val="54C2F0">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18" name="円/楕円 38"/>
          <p:cNvSpPr/>
          <p:nvPr/>
        </p:nvSpPr>
        <p:spPr>
          <a:xfrm>
            <a:off x="7067497" y="3399842"/>
            <a:ext cx="1188132" cy="1188132"/>
          </a:xfrm>
          <a:prstGeom prst="ellipse">
            <a:avLst/>
          </a:prstGeom>
          <a:solidFill>
            <a:srgbClr val="00AEEB">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19" name="正方形/長方形 18"/>
          <p:cNvSpPr/>
          <p:nvPr/>
        </p:nvSpPr>
        <p:spPr>
          <a:xfrm>
            <a:off x="514769" y="2859782"/>
            <a:ext cx="902811" cy="523220"/>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Text" lastClr="000000"/>
                </a:solidFill>
                <a:effectLst/>
                <a:uLnTx/>
                <a:uFillTx/>
                <a:latin typeface="メイリオ"/>
                <a:ea typeface="メイリオ"/>
                <a:cs typeface="+mn-cs"/>
              </a:rPr>
              <a:t>グループ</a:t>
            </a:r>
            <a:br>
              <a:rPr kumimoji="0" lang="en-US" altLang="ja-JP" sz="1400" b="0" i="0" u="none" strike="noStrike" kern="0" cap="none" spc="0" normalizeH="0" baseline="0" noProof="0">
                <a:ln>
                  <a:noFill/>
                </a:ln>
                <a:solidFill>
                  <a:sysClr val="windowText" lastClr="000000"/>
                </a:solidFill>
                <a:effectLst/>
                <a:uLnTx/>
                <a:uFillTx/>
                <a:latin typeface="メイリオ"/>
                <a:ea typeface="メイリオ"/>
                <a:cs typeface="+mn-cs"/>
              </a:rPr>
            </a:br>
            <a:r>
              <a:rPr kumimoji="0" lang="ja-JP" altLang="en-US" sz="1400" b="0" i="0" u="none" strike="noStrike" kern="0" cap="none" spc="0" normalizeH="0" baseline="0" noProof="0">
                <a:ln>
                  <a:noFill/>
                </a:ln>
                <a:solidFill>
                  <a:sysClr val="windowText" lastClr="000000"/>
                </a:solidFill>
                <a:effectLst/>
                <a:uLnTx/>
                <a:uFillTx/>
                <a:latin typeface="メイリオ"/>
                <a:ea typeface="メイリオ"/>
                <a:cs typeface="+mn-cs"/>
              </a:rPr>
              <a:t>全社計</a:t>
            </a:r>
          </a:p>
        </p:txBody>
      </p:sp>
      <p:sp>
        <p:nvSpPr>
          <p:cNvPr id="20" name="正方形/長方形 19"/>
          <p:cNvSpPr/>
          <p:nvPr/>
        </p:nvSpPr>
        <p:spPr>
          <a:xfrm>
            <a:off x="1749947" y="3003798"/>
            <a:ext cx="1082348" cy="523220"/>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Text" lastClr="000000"/>
                </a:solidFill>
                <a:effectLst/>
                <a:uLnTx/>
                <a:uFillTx/>
                <a:latin typeface="メイリオ"/>
                <a:ea typeface="メイリオ"/>
                <a:cs typeface="+mn-cs"/>
              </a:rPr>
              <a:t>会社</a:t>
            </a:r>
            <a:endParaRPr kumimoji="0" lang="en-US" altLang="ja-JP" sz="1400" b="0" i="0" u="none" strike="noStrike" kern="0" cap="none" spc="0" normalizeH="0" baseline="0" noProof="0">
              <a:ln>
                <a:noFill/>
              </a:ln>
              <a:solidFill>
                <a:sysClr val="windowText" lastClr="000000"/>
              </a:solidFill>
              <a:effectLst/>
              <a:uLnTx/>
              <a:uFillTx/>
              <a:latin typeface="メイリオ"/>
              <a:ea typeface="メイリオ"/>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Text" lastClr="000000"/>
                </a:solidFill>
                <a:effectLst/>
                <a:uLnTx/>
                <a:uFillTx/>
                <a:latin typeface="メイリオ"/>
                <a:ea typeface="メイリオ"/>
                <a:cs typeface="+mn-cs"/>
              </a:rPr>
              <a:t>グループ別</a:t>
            </a:r>
          </a:p>
        </p:txBody>
      </p:sp>
      <p:sp>
        <p:nvSpPr>
          <p:cNvPr id="21" name="正方形/長方形 20"/>
          <p:cNvSpPr/>
          <p:nvPr/>
        </p:nvSpPr>
        <p:spPr>
          <a:xfrm>
            <a:off x="3308195" y="3327834"/>
            <a:ext cx="723275" cy="307777"/>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Text" lastClr="000000"/>
                </a:solidFill>
                <a:effectLst/>
                <a:uLnTx/>
                <a:uFillTx/>
                <a:latin typeface="メイリオ"/>
                <a:ea typeface="メイリオ"/>
                <a:cs typeface="+mn-cs"/>
              </a:rPr>
              <a:t>会社別</a:t>
            </a:r>
          </a:p>
        </p:txBody>
      </p:sp>
      <p:sp>
        <p:nvSpPr>
          <p:cNvPr id="22" name="正方形/長方形 21"/>
          <p:cNvSpPr/>
          <p:nvPr/>
        </p:nvSpPr>
        <p:spPr>
          <a:xfrm>
            <a:off x="4451377" y="3488109"/>
            <a:ext cx="1082349" cy="307777"/>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latin typeface="メイリオ"/>
                <a:ea typeface="メイリオ"/>
                <a:cs typeface="+mn-cs"/>
              </a:rPr>
              <a:t>事業本部別</a:t>
            </a:r>
          </a:p>
        </p:txBody>
      </p:sp>
      <p:sp>
        <p:nvSpPr>
          <p:cNvPr id="23" name="正方形/長方形 22"/>
          <p:cNvSpPr/>
          <p:nvPr/>
        </p:nvSpPr>
        <p:spPr>
          <a:xfrm>
            <a:off x="5868322" y="3651870"/>
            <a:ext cx="902811" cy="307777"/>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latin typeface="メイリオ"/>
                <a:ea typeface="メイリオ"/>
                <a:cs typeface="+mn-cs"/>
              </a:rPr>
              <a:t>事業部別</a:t>
            </a:r>
          </a:p>
        </p:txBody>
      </p:sp>
      <p:sp>
        <p:nvSpPr>
          <p:cNvPr id="24" name="正方形/長方形 23"/>
          <p:cNvSpPr/>
          <p:nvPr/>
        </p:nvSpPr>
        <p:spPr>
          <a:xfrm>
            <a:off x="7301281" y="3848149"/>
            <a:ext cx="723275" cy="307777"/>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latin typeface="メイリオ"/>
                <a:ea typeface="メイリオ"/>
                <a:cs typeface="+mn-cs"/>
              </a:rPr>
              <a:t>部門別</a:t>
            </a:r>
          </a:p>
        </p:txBody>
      </p:sp>
      <p:cxnSp>
        <p:nvCxnSpPr>
          <p:cNvPr id="25" name="直線矢印コネクタ 24"/>
          <p:cNvCxnSpPr/>
          <p:nvPr/>
        </p:nvCxnSpPr>
        <p:spPr>
          <a:xfrm>
            <a:off x="442761" y="3759882"/>
            <a:ext cx="7776864" cy="1152128"/>
          </a:xfrm>
          <a:prstGeom prst="straightConnector1">
            <a:avLst/>
          </a:prstGeom>
          <a:noFill/>
          <a:ln w="57150" cap="flat" cmpd="sng" algn="ctr">
            <a:solidFill>
              <a:srgbClr val="00A3EC"/>
            </a:solidFill>
            <a:prstDash val="solid"/>
            <a:tailEnd type="arrow"/>
          </a:ln>
          <a:effectLst/>
        </p:spPr>
      </p:cxnSp>
      <p:sp>
        <p:nvSpPr>
          <p:cNvPr id="26" name="円/楕円 47"/>
          <p:cNvSpPr>
            <a:spLocks noChangeAspect="1"/>
          </p:cNvSpPr>
          <p:nvPr/>
        </p:nvSpPr>
        <p:spPr>
          <a:xfrm>
            <a:off x="8280000" y="2700000"/>
            <a:ext cx="792000" cy="648001"/>
          </a:xfrm>
          <a:prstGeom prst="ellipse">
            <a:avLst/>
          </a:prstGeom>
          <a:solidFill>
            <a:srgbClr val="EE846D">
              <a:lumMod val="75000"/>
            </a:srgbClr>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sysClr val="window" lastClr="FFFFFF"/>
                </a:solidFill>
                <a:effectLst/>
                <a:uLnTx/>
                <a:uFillTx/>
                <a:latin typeface="メイリオ"/>
                <a:ea typeface="メイリオ"/>
                <a:cs typeface="+mn-cs"/>
              </a:rPr>
              <a:t>科目別</a:t>
            </a:r>
            <a:br>
              <a:rPr kumimoji="1" lang="en-US" altLang="ja-JP" sz="800" b="0" i="0" u="none" strike="noStrike" kern="0" cap="none" spc="0" normalizeH="0" baseline="0" noProof="0">
                <a:ln>
                  <a:noFill/>
                </a:ln>
                <a:solidFill>
                  <a:sysClr val="window" lastClr="FFFFFF"/>
                </a:solidFill>
                <a:effectLst/>
                <a:uLnTx/>
                <a:uFillTx/>
                <a:latin typeface="メイリオ"/>
                <a:ea typeface="メイリオ"/>
                <a:cs typeface="+mn-cs"/>
              </a:rPr>
            </a:br>
            <a:r>
              <a:rPr kumimoji="1" lang="ja-JP" altLang="en-US" sz="800" b="0" i="0" u="none" strike="noStrike" kern="0" cap="none" spc="0" normalizeH="0" baseline="0" noProof="0">
                <a:ln>
                  <a:noFill/>
                </a:ln>
                <a:solidFill>
                  <a:sysClr val="window" lastClr="FFFFFF"/>
                </a:solidFill>
                <a:effectLst/>
                <a:uLnTx/>
                <a:uFillTx/>
                <a:latin typeface="メイリオ"/>
                <a:ea typeface="メイリオ"/>
                <a:cs typeface="+mn-cs"/>
              </a:rPr>
              <a:t>補助科目別</a:t>
            </a:r>
          </a:p>
        </p:txBody>
      </p:sp>
      <p:sp>
        <p:nvSpPr>
          <p:cNvPr id="28" name="円/楕円 49"/>
          <p:cNvSpPr>
            <a:spLocks noChangeAspect="1"/>
          </p:cNvSpPr>
          <p:nvPr/>
        </p:nvSpPr>
        <p:spPr>
          <a:xfrm>
            <a:off x="8280000" y="3420000"/>
            <a:ext cx="792000" cy="648001"/>
          </a:xfrm>
          <a:prstGeom prst="ellipse">
            <a:avLst/>
          </a:prstGeom>
          <a:solidFill>
            <a:srgbClr val="9BC954">
              <a:lumMod val="75000"/>
            </a:srgbClr>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sysClr val="window" lastClr="FFFFFF"/>
                </a:solidFill>
                <a:effectLst/>
                <a:uLnTx/>
                <a:uFillTx/>
                <a:latin typeface="メイリオ"/>
                <a:ea typeface="メイリオ"/>
                <a:cs typeface="+mn-cs"/>
              </a:rPr>
              <a:t>取引先別</a:t>
            </a:r>
          </a:p>
        </p:txBody>
      </p:sp>
      <p:sp>
        <p:nvSpPr>
          <p:cNvPr id="30" name="円/楕円 51"/>
          <p:cNvSpPr>
            <a:spLocks noChangeAspect="1"/>
          </p:cNvSpPr>
          <p:nvPr/>
        </p:nvSpPr>
        <p:spPr>
          <a:xfrm>
            <a:off x="8280000" y="4140000"/>
            <a:ext cx="792000" cy="648001"/>
          </a:xfrm>
          <a:prstGeom prst="ellipse">
            <a:avLst/>
          </a:prstGeom>
          <a:solidFill>
            <a:srgbClr val="FF9201"/>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sysClr val="window" lastClr="FFFFFF"/>
                </a:solidFill>
                <a:effectLst/>
                <a:uLnTx/>
                <a:uFillTx/>
                <a:latin typeface="メイリオ"/>
                <a:ea typeface="メイリオ"/>
                <a:cs typeface="+mn-cs"/>
              </a:rPr>
              <a:t>仕訳明細</a:t>
            </a:r>
          </a:p>
        </p:txBody>
      </p:sp>
      <p:sp>
        <p:nvSpPr>
          <p:cNvPr id="32" name="テキスト ボックス 31"/>
          <p:cNvSpPr txBox="1"/>
          <p:nvPr/>
        </p:nvSpPr>
        <p:spPr>
          <a:xfrm>
            <a:off x="360000" y="4407954"/>
            <a:ext cx="4320000" cy="576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0" cap="none" spc="0" normalizeH="0" baseline="0" noProof="0">
                <a:ln>
                  <a:noFill/>
                </a:ln>
                <a:solidFill>
                  <a:sysClr val="windowText" lastClr="000000"/>
                </a:solidFill>
                <a:effectLst/>
                <a:uLnTx/>
                <a:uFillTx/>
                <a:latin typeface="メイリオ"/>
                <a:ea typeface="メイリオ"/>
                <a:cs typeface="+mn-cs"/>
              </a:rPr>
              <a:t>「グループ全体」から</a:t>
            </a:r>
            <a:r>
              <a:rPr kumimoji="0" lang="ja-JP" altLang="en-US" sz="1600" b="1" i="0" u="sng" strike="noStrike" kern="0" cap="none" spc="0" normalizeH="0" baseline="0" noProof="0">
                <a:ln>
                  <a:noFill/>
                </a:ln>
                <a:solidFill>
                  <a:sysClr val="windowText" lastClr="000000"/>
                </a:solidFill>
                <a:effectLst/>
                <a:uLnTx/>
                <a:uFillTx/>
                <a:latin typeface="メイリオ"/>
                <a:ea typeface="メイリオ"/>
                <a:cs typeface="+mn-cs"/>
              </a:rPr>
              <a:t>「</a:t>
            </a:r>
            <a:r>
              <a:rPr kumimoji="1" lang="ja-JP" altLang="en-US" sz="1600" b="1" i="0" u="sng" strike="noStrike" kern="0" cap="none" spc="0" normalizeH="0" baseline="0" noProof="0">
                <a:ln>
                  <a:noFill/>
                </a:ln>
                <a:solidFill>
                  <a:sysClr val="windowText" lastClr="000000"/>
                </a:solidFill>
                <a:effectLst/>
                <a:uLnTx/>
                <a:uFillTx/>
                <a:latin typeface="メイリオ"/>
                <a:ea typeface="メイリオ"/>
                <a:cs typeface="+mn-cs"/>
              </a:rPr>
              <a:t>発生元部門」まで、</a:t>
            </a:r>
            <a:br>
              <a:rPr kumimoji="1" lang="en-US" altLang="ja-JP" sz="1600" b="1" i="0" u="sng" strike="noStrike" kern="0" cap="none" spc="0" normalizeH="0" baseline="0" noProof="0">
                <a:ln>
                  <a:noFill/>
                </a:ln>
                <a:solidFill>
                  <a:sysClr val="windowText" lastClr="000000"/>
                </a:solidFill>
                <a:effectLst/>
                <a:uLnTx/>
                <a:uFillTx/>
                <a:latin typeface="メイリオ"/>
                <a:ea typeface="メイリオ"/>
                <a:cs typeface="+mn-cs"/>
              </a:rPr>
            </a:br>
            <a:r>
              <a:rPr kumimoji="0" lang="ja-JP" altLang="en-US" sz="1600" b="1" i="0" u="sng" strike="noStrike" kern="0" cap="none" spc="0" normalizeH="0" baseline="0" noProof="0">
                <a:ln>
                  <a:noFill/>
                </a:ln>
                <a:solidFill>
                  <a:sysClr val="windowText" lastClr="000000"/>
                </a:solidFill>
                <a:effectLst/>
                <a:uLnTx/>
                <a:uFillTx/>
                <a:latin typeface="メイリオ"/>
                <a:ea typeface="メイリオ"/>
                <a:cs typeface="+mn-cs"/>
              </a:rPr>
              <a:t>一元的な情報の閲覧・分析が可能です</a:t>
            </a:r>
            <a:endParaRPr kumimoji="1" lang="ja-JP" altLang="en-US" sz="1600" b="1" i="0" u="sng"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31" name="Rectangle 23"/>
          <p:cNvSpPr>
            <a:spLocks noChangeArrowheads="1"/>
          </p:cNvSpPr>
          <p:nvPr/>
        </p:nvSpPr>
        <p:spPr bwMode="auto">
          <a:xfrm>
            <a:off x="6912000" y="216000"/>
            <a:ext cx="540000" cy="360000"/>
          </a:xfrm>
          <a:prstGeom prst="rect">
            <a:avLst/>
          </a:prstGeom>
          <a:solidFill>
            <a:srgbClr val="D580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altLang="ja-JP" sz="1200" b="1">
                <a:solidFill>
                  <a:schemeClr val="bg2"/>
                </a:solidFill>
              </a:rPr>
              <a:t>GM</a:t>
            </a:r>
            <a:endParaRPr lang="ja-JP" altLang="en-US" sz="1200" b="1">
              <a:solidFill>
                <a:schemeClr val="bg2"/>
              </a:solidFill>
            </a:endParaRPr>
          </a:p>
        </p:txBody>
      </p:sp>
      <p:sp>
        <p:nvSpPr>
          <p:cNvPr id="33" name="Rectangle 8"/>
          <p:cNvSpPr>
            <a:spLocks noChangeArrowheads="1"/>
          </p:cNvSpPr>
          <p:nvPr/>
        </p:nvSpPr>
        <p:spPr bwMode="auto">
          <a:xfrm>
            <a:off x="6300000" y="216000"/>
            <a:ext cx="540000" cy="360000"/>
          </a:xfrm>
          <a:prstGeom prst="rect">
            <a:avLst/>
          </a:prstGeom>
          <a:solidFill>
            <a:srgbClr val="54C3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ja-JP" altLang="en-US" sz="1100" b="1">
                <a:solidFill>
                  <a:schemeClr val="bg2"/>
                </a:solidFill>
              </a:rPr>
              <a:t>統合会計</a:t>
            </a:r>
          </a:p>
        </p:txBody>
      </p:sp>
    </p:spTree>
    <p:extLst>
      <p:ext uri="{BB962C8B-B14F-4D97-AF65-F5344CB8AC3E}">
        <p14:creationId xmlns:p14="http://schemas.microsoft.com/office/powerpoint/2010/main" val="41462887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72</a:t>
            </a:fld>
            <a:endParaRPr lang="ja-JP" altLang="en-US"/>
          </a:p>
        </p:txBody>
      </p:sp>
      <p:sp>
        <p:nvSpPr>
          <p:cNvPr id="7" name="タイトル 6"/>
          <p:cNvSpPr>
            <a:spLocks noGrp="1"/>
          </p:cNvSpPr>
          <p:nvPr>
            <p:ph type="title"/>
          </p:nvPr>
        </p:nvSpPr>
        <p:spPr/>
        <p:txBody>
          <a:bodyPr/>
          <a:lstStyle/>
          <a:p>
            <a:r>
              <a:rPr lang="en-US" altLang="ja-JP" dirty="0"/>
              <a:t>No.60</a:t>
            </a:r>
            <a:br>
              <a:rPr lang="en-US" altLang="ja-JP" sz="1800" dirty="0"/>
            </a:br>
            <a:r>
              <a:rPr lang="ja-JP" altLang="en-US" sz="1800" dirty="0"/>
              <a:t>管理会計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期間指定の上、勘定科目</a:t>
            </a:r>
            <a:r>
              <a:rPr kumimoji="0" lang="en-US" altLang="ja-JP" sz="1400" kern="0">
                <a:solidFill>
                  <a:sysClr val="windowText" lastClr="000000">
                    <a:lumMod val="75000"/>
                    <a:lumOff val="25000"/>
                  </a:sysClr>
                </a:solidFill>
                <a:latin typeface="メイリオ" pitchFamily="50" charset="-128"/>
                <a:ea typeface="メイリオ" pitchFamily="50" charset="-128"/>
              </a:rPr>
              <a:t>/</a:t>
            </a:r>
            <a:r>
              <a:rPr kumimoji="0" lang="ja-JP" altLang="en-US" sz="1400" kern="0">
                <a:solidFill>
                  <a:sysClr val="windowText" lastClr="000000">
                    <a:lumMod val="75000"/>
                    <a:lumOff val="25000"/>
                  </a:sysClr>
                </a:solidFill>
                <a:latin typeface="メイリオ" pitchFamily="50" charset="-128"/>
                <a:ea typeface="メイリオ" pitchFamily="50" charset="-128"/>
              </a:rPr>
              <a:t>補助科目</a:t>
            </a:r>
            <a:r>
              <a:rPr kumimoji="0" lang="en-US" altLang="ja-JP" sz="1400" kern="0">
                <a:solidFill>
                  <a:sysClr val="windowText" lastClr="000000">
                    <a:lumMod val="75000"/>
                    <a:lumOff val="25000"/>
                  </a:sysClr>
                </a:solidFill>
                <a:latin typeface="メイリオ" pitchFamily="50" charset="-128"/>
                <a:ea typeface="メイリオ" pitchFamily="50" charset="-128"/>
              </a:rPr>
              <a:t>/</a:t>
            </a:r>
            <a:r>
              <a:rPr kumimoji="0" lang="ja-JP" altLang="en-US" sz="1400" kern="0">
                <a:solidFill>
                  <a:sysClr val="windowText" lastClr="000000">
                    <a:lumMod val="75000"/>
                    <a:lumOff val="25000"/>
                  </a:sysClr>
                </a:solidFill>
                <a:latin typeface="メイリオ" pitchFamily="50" charset="-128"/>
                <a:ea typeface="メイリオ" pitchFamily="50" charset="-128"/>
              </a:rPr>
              <a:t>項目単位で推移、残高が出力できる</a:t>
            </a: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a:solidFill>
                  <a:prstClr val="black">
                    <a:lumMod val="75000"/>
                    <a:lumOff val="25000"/>
                  </a:prstClr>
                </a:solidFill>
              </a:rPr>
              <a:t>○</a:t>
            </a:r>
            <a:endParaRPr kumimoji="0" lang="en-US" altLang="ja-JP" sz="1400" b="1" kern="0">
              <a:solidFill>
                <a:prstClr val="black">
                  <a:lumMod val="75000"/>
                  <a:lumOff val="25000"/>
                </a:prstClr>
              </a:solidFill>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分析軸として、勘定科目</a:t>
            </a:r>
            <a:r>
              <a:rPr kumimoji="0" lang="en-US" altLang="ja-JP" sz="1400" kern="0">
                <a:solidFill>
                  <a:sysClr val="windowText" lastClr="000000">
                    <a:lumMod val="75000"/>
                    <a:lumOff val="25000"/>
                  </a:sysClr>
                </a:solidFill>
                <a:latin typeface="メイリオ" pitchFamily="50" charset="-128"/>
                <a:ea typeface="メイリオ" pitchFamily="50" charset="-128"/>
              </a:rPr>
              <a:t>/</a:t>
            </a:r>
            <a:r>
              <a:rPr kumimoji="0" lang="ja-JP" altLang="en-US" sz="1400" kern="0">
                <a:solidFill>
                  <a:sysClr val="windowText" lastClr="000000">
                    <a:lumMod val="75000"/>
                    <a:lumOff val="25000"/>
                  </a:sysClr>
                </a:solidFill>
                <a:latin typeface="メイリオ" pitchFamily="50" charset="-128"/>
                <a:ea typeface="メイリオ" pitchFamily="50" charset="-128"/>
              </a:rPr>
              <a:t>補助科目</a:t>
            </a:r>
            <a:r>
              <a:rPr kumimoji="0" lang="en-US" altLang="ja-JP" sz="1400" kern="0">
                <a:solidFill>
                  <a:sysClr val="windowText" lastClr="000000">
                    <a:lumMod val="75000"/>
                    <a:lumOff val="25000"/>
                  </a:sysClr>
                </a:solidFill>
                <a:latin typeface="メイリオ" pitchFamily="50" charset="-128"/>
                <a:ea typeface="メイリオ" pitchFamily="50" charset="-128"/>
              </a:rPr>
              <a:t>/</a:t>
            </a:r>
            <a:r>
              <a:rPr kumimoji="0" lang="ja-JP" altLang="en-US" sz="1400" kern="0">
                <a:solidFill>
                  <a:sysClr val="windowText" lastClr="000000">
                    <a:lumMod val="75000"/>
                    <a:lumOff val="25000"/>
                  </a:sysClr>
                </a:solidFill>
                <a:latin typeface="メイリオ" pitchFamily="50" charset="-128"/>
                <a:ea typeface="メイリオ" pitchFamily="50" charset="-128"/>
              </a:rPr>
              <a:t>部門</a:t>
            </a:r>
            <a:r>
              <a:rPr kumimoji="0" lang="en-US" altLang="ja-JP" sz="1400" kern="0">
                <a:solidFill>
                  <a:sysClr val="windowText" lastClr="000000">
                    <a:lumMod val="75000"/>
                    <a:lumOff val="25000"/>
                  </a:sysClr>
                </a:solidFill>
                <a:latin typeface="メイリオ" pitchFamily="50" charset="-128"/>
                <a:ea typeface="メイリオ" pitchFamily="50" charset="-128"/>
              </a:rPr>
              <a:t>/</a:t>
            </a:r>
            <a:r>
              <a:rPr kumimoji="0" lang="ja-JP" altLang="en-US" sz="1400" kern="0">
                <a:solidFill>
                  <a:sysClr val="windowText" lastClr="000000">
                    <a:lumMod val="75000"/>
                    <a:lumOff val="25000"/>
                  </a:sysClr>
                </a:solidFill>
                <a:latin typeface="メイリオ" pitchFamily="50" charset="-128"/>
                <a:ea typeface="メイリオ" pitchFamily="50" charset="-128"/>
              </a:rPr>
              <a:t>取引先</a:t>
            </a:r>
            <a:r>
              <a:rPr kumimoji="0" lang="en-US" altLang="ja-JP" sz="1400" kern="0">
                <a:solidFill>
                  <a:sysClr val="windowText" lastClr="000000">
                    <a:lumMod val="75000"/>
                    <a:lumOff val="25000"/>
                  </a:sysClr>
                </a:solidFill>
                <a:latin typeface="メイリオ" pitchFamily="50" charset="-128"/>
                <a:ea typeface="メイリオ" pitchFamily="50" charset="-128"/>
              </a:rPr>
              <a:t>/</a:t>
            </a:r>
            <a:r>
              <a:rPr kumimoji="0" lang="ja-JP" altLang="en-US" sz="1400" kern="0">
                <a:solidFill>
                  <a:sysClr val="windowText" lastClr="000000">
                    <a:lumMod val="75000"/>
                    <a:lumOff val="25000"/>
                  </a:sysClr>
                </a:solidFill>
                <a:latin typeface="メイリオ" pitchFamily="50" charset="-128"/>
                <a:ea typeface="メイリオ" pitchFamily="50" charset="-128"/>
              </a:rPr>
              <a:t>セグメント１～４</a:t>
            </a:r>
            <a:r>
              <a:rPr kumimoji="0" lang="en-US" altLang="ja-JP" sz="1400" kern="0">
                <a:solidFill>
                  <a:sysClr val="windowText" lastClr="000000">
                    <a:lumMod val="75000"/>
                    <a:lumOff val="25000"/>
                  </a:sysClr>
                </a:solidFill>
                <a:latin typeface="メイリオ" pitchFamily="50" charset="-128"/>
                <a:ea typeface="メイリオ" pitchFamily="50" charset="-128"/>
              </a:rPr>
              <a:t>/</a:t>
            </a:r>
            <a:r>
              <a:rPr kumimoji="0" lang="ja-JP" altLang="en-US" sz="1400" kern="0">
                <a:solidFill>
                  <a:sysClr val="windowText" lastClr="000000">
                    <a:lumMod val="75000"/>
                    <a:lumOff val="25000"/>
                  </a:sysClr>
                </a:solidFill>
                <a:latin typeface="メイリオ" pitchFamily="50" charset="-128"/>
                <a:ea typeface="メイリオ" pitchFamily="50" charset="-128"/>
              </a:rPr>
              <a:t>プロジェクト</a:t>
            </a:r>
            <a:r>
              <a:rPr kumimoji="0" lang="en-US" altLang="ja-JP" sz="1400" kern="0">
                <a:solidFill>
                  <a:sysClr val="windowText" lastClr="000000">
                    <a:lumMod val="75000"/>
                    <a:lumOff val="25000"/>
                  </a:sysClr>
                </a:solidFill>
                <a:latin typeface="メイリオ" pitchFamily="50" charset="-128"/>
                <a:ea typeface="メイリオ" pitchFamily="50" charset="-128"/>
              </a:rPr>
              <a:t>/</a:t>
            </a:r>
            <a:r>
              <a:rPr kumimoji="0" lang="ja-JP" altLang="en-US" sz="1400" kern="0">
                <a:solidFill>
                  <a:sysClr val="windowText" lastClr="000000">
                    <a:lumMod val="75000"/>
                    <a:lumOff val="25000"/>
                  </a:sysClr>
                </a:solidFill>
                <a:latin typeface="メイリオ" pitchFamily="50" charset="-128"/>
                <a:ea typeface="メイリオ" pitchFamily="50" charset="-128"/>
              </a:rPr>
              <a:t>年</a:t>
            </a:r>
            <a:r>
              <a:rPr kumimoji="0" lang="en-US" altLang="ja-JP" sz="1400" kern="0">
                <a:solidFill>
                  <a:sysClr val="windowText" lastClr="000000">
                    <a:lumMod val="75000"/>
                    <a:lumOff val="25000"/>
                  </a:sysClr>
                </a:solidFill>
                <a:latin typeface="メイリオ" pitchFamily="50" charset="-128"/>
                <a:ea typeface="メイリオ" pitchFamily="50" charset="-128"/>
              </a:rPr>
              <a:t>/</a:t>
            </a:r>
            <a:r>
              <a:rPr kumimoji="0" lang="ja-JP" altLang="en-US" sz="1400" kern="0">
                <a:solidFill>
                  <a:sysClr val="windowText" lastClr="000000">
                    <a:lumMod val="75000"/>
                    <a:lumOff val="25000"/>
                  </a:sysClr>
                </a:solidFill>
                <a:latin typeface="メイリオ" pitchFamily="50" charset="-128"/>
                <a:ea typeface="メイリオ" pitchFamily="50" charset="-128"/>
              </a:rPr>
              <a:t>月を利用できます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様々な中間集計項目を定義し、自由に集計を行うことが可能です</a:t>
            </a:r>
            <a:endParaRPr kumimoji="0" lang="en-US" altLang="ja-JP" sz="1400" kern="0">
              <a:solidFill>
                <a:prstClr val="black">
                  <a:lumMod val="75000"/>
                  <a:lumOff val="25000"/>
                </a:prstClr>
              </a:solidFill>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3" name="図 12" descr="WS000962.JPG"/>
          <p:cNvPicPr>
            <a:picLocks noChangeAspect="1"/>
          </p:cNvPicPr>
          <p:nvPr/>
        </p:nvPicPr>
        <p:blipFill rotWithShape="1">
          <a:blip r:embed="rId3" cstate="print"/>
          <a:srcRect l="7183" t="17274" r="11968" b="62649"/>
          <a:stretch/>
        </p:blipFill>
        <p:spPr>
          <a:xfrm>
            <a:off x="179512" y="2880000"/>
            <a:ext cx="8820980" cy="1296144"/>
          </a:xfrm>
          <a:prstGeom prst="rect">
            <a:avLst/>
          </a:prstGeom>
        </p:spPr>
      </p:pic>
      <p:grpSp>
        <p:nvGrpSpPr>
          <p:cNvPr id="14" name="グループ化 23"/>
          <p:cNvGrpSpPr/>
          <p:nvPr/>
        </p:nvGrpSpPr>
        <p:grpSpPr>
          <a:xfrm>
            <a:off x="540000" y="4212000"/>
            <a:ext cx="4248472" cy="432048"/>
            <a:chOff x="5436096" y="3248980"/>
            <a:chExt cx="2556284" cy="432048"/>
          </a:xfrm>
        </p:grpSpPr>
        <p:sp>
          <p:nvSpPr>
            <p:cNvPr id="15" name="円形吹き出し 14"/>
            <p:cNvSpPr/>
            <p:nvPr/>
          </p:nvSpPr>
          <p:spPr>
            <a:xfrm>
              <a:off x="5617788" y="3248980"/>
              <a:ext cx="2124236" cy="432048"/>
            </a:xfrm>
            <a:prstGeom prst="wedgeEllipseCallout">
              <a:avLst>
                <a:gd name="adj1" fmla="val 31317"/>
                <a:gd name="adj2" fmla="val -116800"/>
              </a:avLst>
            </a:prstGeom>
            <a:solidFill>
              <a:sysClr val="window" lastClr="FFFFFF"/>
            </a:solidFill>
            <a:ln w="25400" cap="flat" cmpd="sng" algn="ctr">
              <a:solidFill>
                <a:srgbClr val="FF9201"/>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16" name="正方形/長方形 15"/>
            <p:cNvSpPr/>
            <p:nvPr/>
          </p:nvSpPr>
          <p:spPr>
            <a:xfrm>
              <a:off x="5436096" y="3339408"/>
              <a:ext cx="255628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科目階層</a:t>
              </a:r>
              <a:r>
                <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01</a:t>
              </a: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a:t>
              </a:r>
              <a:r>
                <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03</a:t>
              </a: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・科目・補助・取引先</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grpSp>
      <p:grpSp>
        <p:nvGrpSpPr>
          <p:cNvPr id="17" name="グループ化 26"/>
          <p:cNvGrpSpPr/>
          <p:nvPr/>
        </p:nvGrpSpPr>
        <p:grpSpPr>
          <a:xfrm>
            <a:off x="5040000" y="2520000"/>
            <a:ext cx="3960000" cy="432048"/>
            <a:chOff x="5436096" y="3248980"/>
            <a:chExt cx="2556284" cy="432048"/>
          </a:xfrm>
        </p:grpSpPr>
        <p:sp>
          <p:nvSpPr>
            <p:cNvPr id="18" name="円形吹き出し 17"/>
            <p:cNvSpPr/>
            <p:nvPr/>
          </p:nvSpPr>
          <p:spPr>
            <a:xfrm>
              <a:off x="5617788" y="3248980"/>
              <a:ext cx="2124236" cy="432048"/>
            </a:xfrm>
            <a:prstGeom prst="wedgeEllipseCallout">
              <a:avLst>
                <a:gd name="adj1" fmla="val -39495"/>
                <a:gd name="adj2" fmla="val 114176"/>
              </a:avLst>
            </a:prstGeom>
            <a:solidFill>
              <a:sysClr val="window" lastClr="FFFFFF"/>
            </a:solidFill>
            <a:ln w="25400" cap="flat" cmpd="sng" algn="ctr">
              <a:solidFill>
                <a:srgbClr val="FF9201"/>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19" name="正方形/長方形 18"/>
            <p:cNvSpPr/>
            <p:nvPr/>
          </p:nvSpPr>
          <p:spPr>
            <a:xfrm>
              <a:off x="5436096" y="3339408"/>
              <a:ext cx="255628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年度・半期・四半期・月度</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grpSp>
      <p:sp>
        <p:nvSpPr>
          <p:cNvPr id="20" name="テキスト ボックス 19"/>
          <p:cNvSpPr txBox="1"/>
          <p:nvPr/>
        </p:nvSpPr>
        <p:spPr>
          <a:xfrm>
            <a:off x="6444000" y="4500000"/>
            <a:ext cx="2520000" cy="288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a:t>
            </a: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上記は分析軸の一例です</a:t>
            </a:r>
          </a:p>
        </p:txBody>
      </p:sp>
      <p:sp>
        <p:nvSpPr>
          <p:cNvPr id="22" name="Rectangle 23"/>
          <p:cNvSpPr>
            <a:spLocks noChangeArrowheads="1"/>
          </p:cNvSpPr>
          <p:nvPr/>
        </p:nvSpPr>
        <p:spPr bwMode="auto">
          <a:xfrm>
            <a:off x="6912000" y="216000"/>
            <a:ext cx="540000" cy="360000"/>
          </a:xfrm>
          <a:prstGeom prst="rect">
            <a:avLst/>
          </a:prstGeom>
          <a:solidFill>
            <a:srgbClr val="D580B2"/>
          </a:solidFill>
          <a:ln>
            <a:noFill/>
          </a:ln>
        </p:spPr>
        <p:txBody>
          <a:bodyPr vert="horz" wrap="square" lIns="91440" tIns="45720" rIns="91440" bIns="45720" numCol="1" anchor="ctr" anchorCtr="0" compatLnSpc="1">
            <a:prstTxWarp prst="textNoShape">
              <a:avLst/>
            </a:prstTxWarp>
          </a:bodyPr>
          <a:lstStyle/>
          <a:p>
            <a:pPr algn="ctr"/>
            <a:r>
              <a:rPr lang="en-US" altLang="ja-JP" sz="1200" b="1">
                <a:solidFill>
                  <a:schemeClr val="bg2"/>
                </a:solidFill>
              </a:rPr>
              <a:t>GM</a:t>
            </a:r>
            <a:endParaRPr lang="ja-JP" altLang="en-US" sz="1200" b="1">
              <a:solidFill>
                <a:schemeClr val="bg2"/>
              </a:solidFill>
            </a:endParaRPr>
          </a:p>
        </p:txBody>
      </p:sp>
    </p:spTree>
    <p:extLst>
      <p:ext uri="{BB962C8B-B14F-4D97-AF65-F5344CB8AC3E}">
        <p14:creationId xmlns:p14="http://schemas.microsoft.com/office/powerpoint/2010/main" val="34740449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73</a:t>
            </a:fld>
            <a:endParaRPr lang="ja-JP" altLang="en-US"/>
          </a:p>
        </p:txBody>
      </p:sp>
      <p:sp>
        <p:nvSpPr>
          <p:cNvPr id="7" name="タイトル 6"/>
          <p:cNvSpPr>
            <a:spLocks noGrp="1"/>
          </p:cNvSpPr>
          <p:nvPr>
            <p:ph type="title"/>
          </p:nvPr>
        </p:nvSpPr>
        <p:spPr/>
        <p:txBody>
          <a:bodyPr/>
          <a:lstStyle/>
          <a:p>
            <a:r>
              <a:rPr lang="en-US" altLang="ja-JP" dirty="0"/>
              <a:t>No.61</a:t>
            </a:r>
            <a:br>
              <a:rPr lang="en-US" altLang="ja-JP" sz="1800" dirty="0"/>
            </a:br>
            <a:r>
              <a:rPr lang="ja-JP" altLang="en-US" sz="1800" dirty="0"/>
              <a:t>管理会計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データ抽出 </a:t>
            </a:r>
            <a:r>
              <a:rPr kumimoji="0" lang="en-US" altLang="ja-JP" sz="1400" kern="0">
                <a:solidFill>
                  <a:sysClr val="windowText" lastClr="000000">
                    <a:lumMod val="75000"/>
                    <a:lumOff val="25000"/>
                  </a:sysClr>
                </a:solidFill>
                <a:latin typeface="メイリオ" pitchFamily="50" charset="-128"/>
                <a:ea typeface="メイリオ" pitchFamily="50" charset="-128"/>
              </a:rPr>
              <a:t>/ </a:t>
            </a:r>
            <a:r>
              <a:rPr kumimoji="0" lang="ja-JP" altLang="en-US" sz="1400" kern="0">
                <a:solidFill>
                  <a:sysClr val="windowText" lastClr="000000">
                    <a:lumMod val="75000"/>
                    <a:lumOff val="25000"/>
                  </a:sysClr>
                </a:solidFill>
                <a:latin typeface="メイリオ" pitchFamily="50" charset="-128"/>
                <a:ea typeface="メイリオ" pitchFamily="50" charset="-128"/>
              </a:rPr>
              <a:t>帳票出力の条件を保存</a:t>
            </a:r>
            <a:r>
              <a:rPr kumimoji="0" lang="ja-JP" altLang="en-US" sz="1400" kern="0">
                <a:solidFill>
                  <a:prstClr val="black">
                    <a:lumMod val="75000"/>
                    <a:lumOff val="25000"/>
                  </a:prstClr>
                </a:solidFill>
              </a:rPr>
              <a:t>できる</a:t>
            </a:r>
            <a:endParaRPr kumimoji="0" lang="ja-JP" altLang="en-US" sz="1400" b="1" kern="0">
              <a:solidFill>
                <a:prstClr val="black">
                  <a:lumMod val="75000"/>
                  <a:lumOff val="25000"/>
                </a:prstClr>
              </a:solidFill>
            </a:endParaRP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dirty="0">
                <a:solidFill>
                  <a:prstClr val="black">
                    <a:lumMod val="75000"/>
                    <a:lumOff val="25000"/>
                  </a:prstClr>
                </a:solidFill>
              </a:rPr>
              <a:t>○</a:t>
            </a:r>
            <a:endParaRPr kumimoji="0" lang="en-US" altLang="ja-JP" sz="1400" b="1" kern="0" dirty="0">
              <a:solidFill>
                <a:prstClr val="black">
                  <a:lumMod val="75000"/>
                  <a:lumOff val="25000"/>
                </a:prstClr>
              </a:solidFill>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データの抽出・帳票出力条件を保存し、都度呼び出しが可能です（パーソナライズ機能）</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また個人設定として、各画面に初期表示したい条件を設定し、起動時に初期表示指定が行えます</a:t>
            </a:r>
            <a:endParaRPr kumimoji="0" lang="en-US" altLang="ja-JP" sz="1400" kern="0" dirty="0">
              <a:solidFill>
                <a:prstClr val="black">
                  <a:lumMod val="75000"/>
                  <a:lumOff val="25000"/>
                </a:prstClr>
              </a:solidFill>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34" name="Picture 3"/>
          <p:cNvPicPr>
            <a:picLocks noChangeAspect="1" noChangeArrowheads="1"/>
          </p:cNvPicPr>
          <p:nvPr/>
        </p:nvPicPr>
        <p:blipFill>
          <a:blip r:embed="rId3" cstate="print"/>
          <a:srcRect/>
          <a:stretch>
            <a:fillRect/>
          </a:stretch>
        </p:blipFill>
        <p:spPr bwMode="auto">
          <a:xfrm>
            <a:off x="360000" y="2880000"/>
            <a:ext cx="2736000" cy="1851816"/>
          </a:xfrm>
          <a:prstGeom prst="rect">
            <a:avLst/>
          </a:prstGeom>
          <a:noFill/>
          <a:ln w="9525">
            <a:solidFill>
              <a:schemeClr val="bg1">
                <a:lumMod val="75000"/>
              </a:schemeClr>
            </a:solidFill>
            <a:miter lim="800000"/>
            <a:headEnd/>
            <a:tailEnd/>
          </a:ln>
        </p:spPr>
      </p:pic>
      <p:pic>
        <p:nvPicPr>
          <p:cNvPr id="35" name="Picture 2"/>
          <p:cNvPicPr>
            <a:picLocks noChangeAspect="1" noChangeArrowheads="1"/>
          </p:cNvPicPr>
          <p:nvPr/>
        </p:nvPicPr>
        <p:blipFill>
          <a:blip r:embed="rId4" cstate="print"/>
          <a:srcRect/>
          <a:stretch>
            <a:fillRect/>
          </a:stretch>
        </p:blipFill>
        <p:spPr bwMode="auto">
          <a:xfrm>
            <a:off x="4680000" y="2520000"/>
            <a:ext cx="3600000" cy="2480700"/>
          </a:xfrm>
          <a:prstGeom prst="rect">
            <a:avLst/>
          </a:prstGeom>
          <a:noFill/>
          <a:ln w="9525">
            <a:solidFill>
              <a:schemeClr val="bg1">
                <a:lumMod val="75000"/>
              </a:schemeClr>
            </a:solidFill>
            <a:miter lim="800000"/>
            <a:headEnd/>
            <a:tailEnd/>
          </a:ln>
        </p:spPr>
      </p:pic>
      <p:sp>
        <p:nvSpPr>
          <p:cNvPr id="36" name="右矢印 35"/>
          <p:cNvSpPr/>
          <p:nvPr/>
        </p:nvSpPr>
        <p:spPr>
          <a:xfrm>
            <a:off x="3240000" y="3456000"/>
            <a:ext cx="576064" cy="540060"/>
          </a:xfrm>
          <a:prstGeom prst="rightArrow">
            <a:avLst/>
          </a:prstGeom>
          <a:solidFill>
            <a:srgbClr val="F9BE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grpSp>
        <p:nvGrpSpPr>
          <p:cNvPr id="37" name="グループ化 28"/>
          <p:cNvGrpSpPr/>
          <p:nvPr/>
        </p:nvGrpSpPr>
        <p:grpSpPr>
          <a:xfrm>
            <a:off x="3023828" y="2931790"/>
            <a:ext cx="2556284" cy="432048"/>
            <a:chOff x="5436096" y="3248980"/>
            <a:chExt cx="2556284" cy="432048"/>
          </a:xfrm>
        </p:grpSpPr>
        <p:sp>
          <p:nvSpPr>
            <p:cNvPr id="38" name="円形吹き出し 37"/>
            <p:cNvSpPr/>
            <p:nvPr/>
          </p:nvSpPr>
          <p:spPr>
            <a:xfrm>
              <a:off x="5617788" y="3248980"/>
              <a:ext cx="2124236" cy="432048"/>
            </a:xfrm>
            <a:prstGeom prst="wedgeEllipseCallout">
              <a:avLst>
                <a:gd name="adj1" fmla="val 45430"/>
                <a:gd name="adj2" fmla="val -74573"/>
              </a:avLst>
            </a:prstGeom>
            <a:solidFill>
              <a:sysClr val="window" lastClr="FFFFFF"/>
            </a:solidFill>
            <a:ln w="25400" cap="flat" cmpd="sng" algn="ctr">
              <a:solidFill>
                <a:srgbClr val="FF9201"/>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39" name="正方形/長方形 38"/>
            <p:cNvSpPr/>
            <p:nvPr/>
          </p:nvSpPr>
          <p:spPr>
            <a:xfrm>
              <a:off x="5436096" y="3356992"/>
              <a:ext cx="255628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帳票種類は試算表</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grpSp>
      <p:grpSp>
        <p:nvGrpSpPr>
          <p:cNvPr id="40" name="グループ化 29"/>
          <p:cNvGrpSpPr/>
          <p:nvPr/>
        </p:nvGrpSpPr>
        <p:grpSpPr>
          <a:xfrm>
            <a:off x="6912000" y="2844000"/>
            <a:ext cx="2088232" cy="432048"/>
            <a:chOff x="5436096" y="3248980"/>
            <a:chExt cx="2556284" cy="432048"/>
          </a:xfrm>
        </p:grpSpPr>
        <p:sp>
          <p:nvSpPr>
            <p:cNvPr id="41" name="円形吹き出し 40"/>
            <p:cNvSpPr/>
            <p:nvPr/>
          </p:nvSpPr>
          <p:spPr>
            <a:xfrm>
              <a:off x="5617787" y="3248980"/>
              <a:ext cx="2124236" cy="432048"/>
            </a:xfrm>
            <a:prstGeom prst="wedgeEllipseCallout">
              <a:avLst>
                <a:gd name="adj1" fmla="val -49930"/>
                <a:gd name="adj2" fmla="val 78563"/>
              </a:avLst>
            </a:prstGeom>
            <a:solidFill>
              <a:sysClr val="window" lastClr="FFFFFF"/>
            </a:solidFill>
            <a:ln w="25400" cap="flat" cmpd="sng" algn="ctr">
              <a:solidFill>
                <a:srgbClr val="FF9201"/>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42" name="正方形/長方形 41"/>
            <p:cNvSpPr/>
            <p:nvPr/>
          </p:nvSpPr>
          <p:spPr>
            <a:xfrm>
              <a:off x="5436096" y="3356992"/>
              <a:ext cx="255628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特定部門が選択済</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grpSp>
      <p:grpSp>
        <p:nvGrpSpPr>
          <p:cNvPr id="43" name="グループ化 32"/>
          <p:cNvGrpSpPr/>
          <p:nvPr/>
        </p:nvGrpSpPr>
        <p:grpSpPr>
          <a:xfrm>
            <a:off x="3239852" y="4551970"/>
            <a:ext cx="2556284" cy="432048"/>
            <a:chOff x="5436096" y="3248980"/>
            <a:chExt cx="2556284" cy="432048"/>
          </a:xfrm>
        </p:grpSpPr>
        <p:sp>
          <p:nvSpPr>
            <p:cNvPr id="44" name="円形吹き出し 43"/>
            <p:cNvSpPr/>
            <p:nvPr/>
          </p:nvSpPr>
          <p:spPr>
            <a:xfrm>
              <a:off x="5617788" y="3248980"/>
              <a:ext cx="2124236" cy="432048"/>
            </a:xfrm>
            <a:prstGeom prst="wedgeEllipseCallout">
              <a:avLst>
                <a:gd name="adj1" fmla="val 35634"/>
                <a:gd name="adj2" fmla="val -94415"/>
              </a:avLst>
            </a:prstGeom>
            <a:solidFill>
              <a:sysClr val="window" lastClr="FFFFFF"/>
            </a:solidFill>
            <a:ln w="25400" cap="flat" cmpd="sng" algn="ctr">
              <a:solidFill>
                <a:srgbClr val="FF9201"/>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45" name="正方形/長方形 44"/>
            <p:cNvSpPr/>
            <p:nvPr/>
          </p:nvSpPr>
          <p:spPr>
            <a:xfrm>
              <a:off x="5436096" y="3339408"/>
              <a:ext cx="255628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帳票パターン選択済み</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grpSp>
      <p:grpSp>
        <p:nvGrpSpPr>
          <p:cNvPr id="46" name="グループ化 35"/>
          <p:cNvGrpSpPr/>
          <p:nvPr/>
        </p:nvGrpSpPr>
        <p:grpSpPr>
          <a:xfrm>
            <a:off x="3095836" y="3975906"/>
            <a:ext cx="2016224" cy="432048"/>
            <a:chOff x="5436096" y="3248980"/>
            <a:chExt cx="2556284" cy="432048"/>
          </a:xfrm>
        </p:grpSpPr>
        <p:sp>
          <p:nvSpPr>
            <p:cNvPr id="47" name="円形吹き出し 46"/>
            <p:cNvSpPr/>
            <p:nvPr/>
          </p:nvSpPr>
          <p:spPr>
            <a:xfrm>
              <a:off x="5617788" y="3248980"/>
              <a:ext cx="2124236" cy="432048"/>
            </a:xfrm>
            <a:prstGeom prst="wedgeEllipseCallout">
              <a:avLst>
                <a:gd name="adj1" fmla="val 52351"/>
                <a:gd name="adj2" fmla="val -111713"/>
              </a:avLst>
            </a:prstGeom>
            <a:solidFill>
              <a:sysClr val="window" lastClr="FFFFFF"/>
            </a:solidFill>
            <a:ln w="25400" cap="flat" cmpd="sng" algn="ctr">
              <a:solidFill>
                <a:srgbClr val="FF9201"/>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48" name="正方形/長方形 47"/>
            <p:cNvSpPr/>
            <p:nvPr/>
          </p:nvSpPr>
          <p:spPr>
            <a:xfrm>
              <a:off x="5436096" y="3339408"/>
              <a:ext cx="255628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月次決算含む</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grpSp>
      <p:grpSp>
        <p:nvGrpSpPr>
          <p:cNvPr id="49" name="グループ化 38"/>
          <p:cNvGrpSpPr/>
          <p:nvPr/>
        </p:nvGrpSpPr>
        <p:grpSpPr>
          <a:xfrm>
            <a:off x="5815819" y="3759882"/>
            <a:ext cx="3312368" cy="432048"/>
            <a:chOff x="5436096" y="3248980"/>
            <a:chExt cx="2556284" cy="432048"/>
          </a:xfrm>
        </p:grpSpPr>
        <p:sp>
          <p:nvSpPr>
            <p:cNvPr id="50" name="円形吹き出し 49"/>
            <p:cNvSpPr/>
            <p:nvPr/>
          </p:nvSpPr>
          <p:spPr>
            <a:xfrm>
              <a:off x="5617788" y="3248980"/>
              <a:ext cx="2124236" cy="432048"/>
            </a:xfrm>
            <a:prstGeom prst="wedgeEllipseCallout">
              <a:avLst>
                <a:gd name="adj1" fmla="val -41125"/>
                <a:gd name="adj2" fmla="val -83392"/>
              </a:avLst>
            </a:prstGeom>
            <a:solidFill>
              <a:sysClr val="window" lastClr="FFFFFF"/>
            </a:solidFill>
            <a:ln w="25400" cap="flat" cmpd="sng" algn="ctr">
              <a:solidFill>
                <a:srgbClr val="FF9201"/>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51" name="正方形/長方形 50"/>
            <p:cNvSpPr/>
            <p:nvPr/>
          </p:nvSpPr>
          <p:spPr>
            <a:xfrm>
              <a:off x="5436096" y="3339408"/>
              <a:ext cx="255628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列幅調整･不要項目非表示設定済</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grpSp>
      <p:grpSp>
        <p:nvGrpSpPr>
          <p:cNvPr id="3" name="グループ化 2"/>
          <p:cNvGrpSpPr/>
          <p:nvPr/>
        </p:nvGrpSpPr>
        <p:grpSpPr>
          <a:xfrm>
            <a:off x="7020000" y="2520000"/>
            <a:ext cx="1980000" cy="252000"/>
            <a:chOff x="5148000" y="1044000"/>
            <a:chExt cx="1980000" cy="252000"/>
          </a:xfrm>
        </p:grpSpPr>
        <p:sp>
          <p:nvSpPr>
            <p:cNvPr id="53" name="正方形/長方形 52"/>
            <p:cNvSpPr/>
            <p:nvPr/>
          </p:nvSpPr>
          <p:spPr>
            <a:xfrm>
              <a:off x="5148000" y="1044000"/>
              <a:ext cx="1980000" cy="252000"/>
            </a:xfrm>
            <a:prstGeom prst="rect">
              <a:avLst/>
            </a:prstGeom>
            <a:no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pic>
          <p:nvPicPr>
            <p:cNvPr id="54" name="Picture 4"/>
            <p:cNvPicPr>
              <a:picLocks noChangeAspect="1" noChangeArrowheads="1"/>
            </p:cNvPicPr>
            <p:nvPr/>
          </p:nvPicPr>
          <p:blipFill>
            <a:blip r:embed="rId5" cstate="print"/>
            <a:srcRect/>
            <a:stretch>
              <a:fillRect/>
            </a:stretch>
          </p:blipFill>
          <p:spPr bwMode="auto">
            <a:xfrm>
              <a:off x="5184068" y="1080000"/>
              <a:ext cx="1908212" cy="187335"/>
            </a:xfrm>
            <a:prstGeom prst="rect">
              <a:avLst/>
            </a:prstGeom>
            <a:noFill/>
            <a:ln w="9525">
              <a:solidFill>
                <a:schemeClr val="bg1">
                  <a:lumMod val="75000"/>
                </a:schemeClr>
              </a:solidFill>
              <a:miter lim="800000"/>
              <a:headEnd/>
              <a:tailEnd/>
            </a:ln>
          </p:spPr>
        </p:pic>
      </p:grpSp>
      <p:sp>
        <p:nvSpPr>
          <p:cNvPr id="55" name="テキスト ボックス 54"/>
          <p:cNvSpPr txBox="1"/>
          <p:nvPr/>
        </p:nvSpPr>
        <p:spPr>
          <a:xfrm>
            <a:off x="972000" y="2700000"/>
            <a:ext cx="1440000" cy="144000"/>
          </a:xfrm>
          <a:prstGeom prst="rect">
            <a:avLst/>
          </a:prstGeom>
          <a:solidFill>
            <a:schemeClr val="bg2"/>
          </a:solidFill>
        </p:spPr>
        <p:txBody>
          <a:bodyPr wrap="square" lIns="0" tIns="0" rIns="0" bIns="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ja-JP" altLang="en-US" sz="1000" b="1" kern="0">
                <a:solidFill>
                  <a:prstClr val="black">
                    <a:lumMod val="75000"/>
                    <a:lumOff val="25000"/>
                  </a:prstClr>
                </a:solidFill>
                <a:latin typeface="メイリオ" pitchFamily="50" charset="-128"/>
                <a:ea typeface="メイリオ" pitchFamily="50" charset="-128"/>
              </a:rPr>
              <a:t>＜個人設定なしの状態＞</a:t>
            </a:r>
            <a:endParaRPr kumimoji="0" lang="ja-JP" altLang="en-US" sz="1000" b="1" i="0" u="none" strike="noStrike" kern="0" cap="none" spc="0" normalizeH="0" baseline="0" noProof="0">
              <a:ln>
                <a:noFill/>
              </a:ln>
              <a:solidFill>
                <a:prstClr val="black">
                  <a:lumMod val="75000"/>
                  <a:lumOff val="25000"/>
                </a:prstClr>
              </a:solidFill>
              <a:effectLst/>
              <a:uLnTx/>
              <a:uFillTx/>
              <a:latin typeface="メイリオ" pitchFamily="50" charset="-128"/>
              <a:ea typeface="メイリオ" pitchFamily="50" charset="-128"/>
              <a:cs typeface="+mn-cs"/>
            </a:endParaRPr>
          </a:p>
        </p:txBody>
      </p:sp>
      <p:sp>
        <p:nvSpPr>
          <p:cNvPr id="32" name="Rectangle 8"/>
          <p:cNvSpPr>
            <a:spLocks noChangeArrowheads="1"/>
          </p:cNvSpPr>
          <p:nvPr/>
        </p:nvSpPr>
        <p:spPr bwMode="auto">
          <a:xfrm>
            <a:off x="6300000" y="216000"/>
            <a:ext cx="540000" cy="360000"/>
          </a:xfrm>
          <a:prstGeom prst="rect">
            <a:avLst/>
          </a:prstGeom>
          <a:solidFill>
            <a:srgbClr val="54C3F1"/>
          </a:solidFill>
          <a:ln>
            <a:noFill/>
          </a:ln>
        </p:spPr>
        <p:txBody>
          <a:bodyPr vert="horz" wrap="square" lIns="91440" tIns="45720" rIns="91440" bIns="45720" numCol="1" anchor="ctr" anchorCtr="0" compatLnSpc="1">
            <a:prstTxWarp prst="textNoShape">
              <a:avLst/>
            </a:prstTxWarp>
          </a:bodyPr>
          <a:lstStyle/>
          <a:p>
            <a:pPr algn="ctr"/>
            <a:r>
              <a:rPr lang="ja-JP" altLang="en-US" sz="1100" b="1">
                <a:solidFill>
                  <a:schemeClr val="bg2"/>
                </a:solidFill>
              </a:rPr>
              <a:t>統合会計</a:t>
            </a:r>
          </a:p>
        </p:txBody>
      </p:sp>
      <p:pic>
        <p:nvPicPr>
          <p:cNvPr id="56" name="図 55"/>
          <p:cNvPicPr>
            <a:picLocks noChangeAspect="1"/>
          </p:cNvPicPr>
          <p:nvPr/>
        </p:nvPicPr>
        <p:blipFill>
          <a:blip r:embed="rId6"/>
          <a:stretch>
            <a:fillRect/>
          </a:stretch>
        </p:blipFill>
        <p:spPr>
          <a:xfrm>
            <a:off x="4845949" y="2538603"/>
            <a:ext cx="671031" cy="67275"/>
          </a:xfrm>
          <a:prstGeom prst="rect">
            <a:avLst/>
          </a:prstGeom>
        </p:spPr>
      </p:pic>
      <p:pic>
        <p:nvPicPr>
          <p:cNvPr id="57" name="図 56"/>
          <p:cNvPicPr preferRelativeResize="0">
            <a:picLocks/>
          </p:cNvPicPr>
          <p:nvPr/>
        </p:nvPicPr>
        <p:blipFill>
          <a:blip r:embed="rId6"/>
          <a:stretch>
            <a:fillRect/>
          </a:stretch>
        </p:blipFill>
        <p:spPr>
          <a:xfrm>
            <a:off x="478818" y="2889783"/>
            <a:ext cx="468000" cy="36000"/>
          </a:xfrm>
          <a:prstGeom prst="rect">
            <a:avLst/>
          </a:prstGeom>
        </p:spPr>
      </p:pic>
    </p:spTree>
    <p:extLst>
      <p:ext uri="{BB962C8B-B14F-4D97-AF65-F5344CB8AC3E}">
        <p14:creationId xmlns:p14="http://schemas.microsoft.com/office/powerpoint/2010/main" val="9859697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74</a:t>
            </a:fld>
            <a:endParaRPr lang="ja-JP" altLang="en-US"/>
          </a:p>
        </p:txBody>
      </p:sp>
      <p:sp>
        <p:nvSpPr>
          <p:cNvPr id="7" name="タイトル 6"/>
          <p:cNvSpPr>
            <a:spLocks noGrp="1"/>
          </p:cNvSpPr>
          <p:nvPr>
            <p:ph type="title"/>
          </p:nvPr>
        </p:nvSpPr>
        <p:spPr/>
        <p:txBody>
          <a:bodyPr/>
          <a:lstStyle/>
          <a:p>
            <a:r>
              <a:rPr lang="en-US" altLang="ja-JP" dirty="0"/>
              <a:t>No.62</a:t>
            </a:r>
            <a:br>
              <a:rPr lang="en-US" altLang="ja-JP" sz="1800" dirty="0"/>
            </a:br>
            <a:r>
              <a:rPr lang="ja-JP" altLang="en-US" sz="1800" dirty="0"/>
              <a:t>管理会計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確定実績と、それ以降の予算値から当期着地金額の集計ができる</a:t>
            </a:r>
          </a:p>
        </p:txBody>
      </p:sp>
      <p:sp>
        <p:nvSpPr>
          <p:cNvPr id="11" name="テキスト ボックス 10"/>
          <p:cNvSpPr txBox="1"/>
          <p:nvPr/>
        </p:nvSpPr>
        <p:spPr>
          <a:xfrm>
            <a:off x="251520" y="1890576"/>
            <a:ext cx="8892480" cy="861774"/>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グループ経営管理にて、「経過月：確定実績」、「未経過月：予算値」を表示することができます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システム全体の「経過月の設定を変更（会計締め処理と同義）」することにより、</a:t>
            </a:r>
            <a:br>
              <a:rPr kumimoji="0" lang="en-US" altLang="ja-JP" sz="1400" kern="0">
                <a:solidFill>
                  <a:sysClr val="windowText" lastClr="000000">
                    <a:lumMod val="75000"/>
                    <a:lumOff val="25000"/>
                  </a:sysClr>
                </a:solidFill>
                <a:latin typeface="メイリオ" pitchFamily="50" charset="-128"/>
                <a:ea typeface="メイリオ" pitchFamily="50" charset="-128"/>
              </a:rPr>
            </a:br>
            <a:r>
              <a:rPr kumimoji="0" lang="ja-JP" altLang="en-US" sz="1400" kern="0">
                <a:solidFill>
                  <a:sysClr val="windowText" lastClr="000000">
                    <a:lumMod val="75000"/>
                    <a:lumOff val="25000"/>
                  </a:sysClr>
                </a:solidFill>
                <a:latin typeface="メイリオ" pitchFamily="50" charset="-128"/>
                <a:ea typeface="メイリオ" pitchFamily="50" charset="-128"/>
              </a:rPr>
              <a:t>作表テンプレートは変更する事無く、予算値が確定実績に自動的に置き換わり、表示されます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3" name="図 12" descr="WS000946.JPG"/>
          <p:cNvPicPr>
            <a:picLocks noChangeAspect="1"/>
          </p:cNvPicPr>
          <p:nvPr/>
        </p:nvPicPr>
        <p:blipFill>
          <a:blip r:embed="rId3" cstate="print"/>
          <a:stretch>
            <a:fillRect/>
          </a:stretch>
        </p:blipFill>
        <p:spPr>
          <a:xfrm>
            <a:off x="360000" y="2880000"/>
            <a:ext cx="6586141" cy="648000"/>
          </a:xfrm>
          <a:prstGeom prst="rect">
            <a:avLst/>
          </a:prstGeom>
          <a:ln>
            <a:solidFill>
              <a:schemeClr val="bg1">
                <a:lumMod val="75000"/>
              </a:schemeClr>
            </a:solidFill>
          </a:ln>
        </p:spPr>
      </p:pic>
      <p:pic>
        <p:nvPicPr>
          <p:cNvPr id="14" name="図 13" descr="WS000947.JPG"/>
          <p:cNvPicPr>
            <a:picLocks noChangeAspect="1"/>
          </p:cNvPicPr>
          <p:nvPr/>
        </p:nvPicPr>
        <p:blipFill>
          <a:blip r:embed="rId4" cstate="print"/>
          <a:srcRect r="10108"/>
          <a:stretch>
            <a:fillRect/>
          </a:stretch>
        </p:blipFill>
        <p:spPr>
          <a:xfrm>
            <a:off x="2807804" y="3636000"/>
            <a:ext cx="3480020" cy="1440000"/>
          </a:xfrm>
          <a:prstGeom prst="rect">
            <a:avLst/>
          </a:prstGeom>
          <a:ln>
            <a:solidFill>
              <a:schemeClr val="bg1">
                <a:lumMod val="75000"/>
              </a:schemeClr>
            </a:solidFill>
          </a:ln>
        </p:spPr>
      </p:pic>
      <p:sp>
        <p:nvSpPr>
          <p:cNvPr id="15" name="正方形/長方形 14"/>
          <p:cNvSpPr/>
          <p:nvPr/>
        </p:nvSpPr>
        <p:spPr>
          <a:xfrm>
            <a:off x="1692000" y="3204000"/>
            <a:ext cx="2268000" cy="360000"/>
          </a:xfrm>
          <a:prstGeom prst="rect">
            <a:avLst/>
          </a:prstGeom>
          <a:no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16" name="正方形/長方形 15"/>
          <p:cNvSpPr/>
          <p:nvPr/>
        </p:nvSpPr>
        <p:spPr>
          <a:xfrm>
            <a:off x="3923928" y="3060000"/>
            <a:ext cx="2196000" cy="360000"/>
          </a:xfrm>
          <a:prstGeom prst="rect">
            <a:avLst/>
          </a:prstGeom>
          <a:noFill/>
          <a:ln w="25400" cap="flat" cmpd="sng" algn="ctr">
            <a:solidFill>
              <a:srgbClr val="FF920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grpSp>
        <p:nvGrpSpPr>
          <p:cNvPr id="4" name="グループ化 3"/>
          <p:cNvGrpSpPr/>
          <p:nvPr/>
        </p:nvGrpSpPr>
        <p:grpSpPr>
          <a:xfrm>
            <a:off x="215516" y="3636000"/>
            <a:ext cx="2556284" cy="432048"/>
            <a:chOff x="215516" y="3651870"/>
            <a:chExt cx="2556284" cy="432048"/>
          </a:xfrm>
        </p:grpSpPr>
        <p:sp>
          <p:nvSpPr>
            <p:cNvPr id="17" name="円形吹き出し 16"/>
            <p:cNvSpPr/>
            <p:nvPr/>
          </p:nvSpPr>
          <p:spPr>
            <a:xfrm>
              <a:off x="397208" y="3651870"/>
              <a:ext cx="2124236" cy="432048"/>
            </a:xfrm>
            <a:prstGeom prst="wedgeEllipseCallout">
              <a:avLst>
                <a:gd name="adj1" fmla="val 46633"/>
                <a:gd name="adj2" fmla="val -64238"/>
              </a:avLst>
            </a:prstGeom>
            <a:solidFill>
              <a:sysClr val="window" lastClr="FFFFFF"/>
            </a:solidFill>
            <a:ln w="25400" cap="flat" cmpd="sng" algn="ctr">
              <a:solidFill>
                <a:srgbClr val="92D05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18" name="正方形/長方形 17"/>
            <p:cNvSpPr/>
            <p:nvPr/>
          </p:nvSpPr>
          <p:spPr>
            <a:xfrm>
              <a:off x="215516" y="3759882"/>
              <a:ext cx="255628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経過月は実績を表示</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grpSp>
      <p:grpSp>
        <p:nvGrpSpPr>
          <p:cNvPr id="5" name="グループ化 4"/>
          <p:cNvGrpSpPr/>
          <p:nvPr/>
        </p:nvGrpSpPr>
        <p:grpSpPr>
          <a:xfrm>
            <a:off x="6228000" y="2772000"/>
            <a:ext cx="2556284" cy="432048"/>
            <a:chOff x="6262516" y="2751770"/>
            <a:chExt cx="2556284" cy="432048"/>
          </a:xfrm>
        </p:grpSpPr>
        <p:sp>
          <p:nvSpPr>
            <p:cNvPr id="19" name="円形吹き出し 18"/>
            <p:cNvSpPr/>
            <p:nvPr/>
          </p:nvSpPr>
          <p:spPr>
            <a:xfrm>
              <a:off x="6444208" y="2751770"/>
              <a:ext cx="2124236" cy="432048"/>
            </a:xfrm>
            <a:prstGeom prst="wedgeEllipseCallout">
              <a:avLst>
                <a:gd name="adj1" fmla="val -65731"/>
                <a:gd name="adj2" fmla="val 35420"/>
              </a:avLst>
            </a:prstGeom>
            <a:solidFill>
              <a:sysClr val="window" lastClr="FFFFFF"/>
            </a:solidFill>
            <a:ln w="25400" cap="flat" cmpd="sng" algn="ctr">
              <a:solidFill>
                <a:srgbClr val="FF9201"/>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20" name="正方形/長方形 19"/>
            <p:cNvSpPr/>
            <p:nvPr/>
          </p:nvSpPr>
          <p:spPr>
            <a:xfrm>
              <a:off x="6262516" y="2859782"/>
              <a:ext cx="255628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未経過月は予算を表示</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grpSp>
      <p:sp>
        <p:nvSpPr>
          <p:cNvPr id="21" name="正方形/長方形 20"/>
          <p:cNvSpPr/>
          <p:nvPr/>
        </p:nvSpPr>
        <p:spPr>
          <a:xfrm>
            <a:off x="1079612" y="3240000"/>
            <a:ext cx="5472000" cy="144000"/>
          </a:xfrm>
          <a:prstGeom prst="rect">
            <a:avLst/>
          </a:prstGeom>
          <a:noFill/>
          <a:ln w="25400"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grpSp>
        <p:nvGrpSpPr>
          <p:cNvPr id="28" name="グループ化 27"/>
          <p:cNvGrpSpPr/>
          <p:nvPr/>
        </p:nvGrpSpPr>
        <p:grpSpPr>
          <a:xfrm>
            <a:off x="7344308" y="3471850"/>
            <a:ext cx="1224136" cy="1332148"/>
            <a:chOff x="7344308" y="3471850"/>
            <a:chExt cx="1224136" cy="1332148"/>
          </a:xfrm>
        </p:grpSpPr>
        <p:sp>
          <p:nvSpPr>
            <p:cNvPr id="22" name="円形吹き出し 21"/>
            <p:cNvSpPr/>
            <p:nvPr/>
          </p:nvSpPr>
          <p:spPr>
            <a:xfrm>
              <a:off x="7344308" y="3471850"/>
              <a:ext cx="1224136" cy="1332148"/>
            </a:xfrm>
            <a:prstGeom prst="wedgeEllipseCallout">
              <a:avLst>
                <a:gd name="adj1" fmla="val -109652"/>
                <a:gd name="adj2" fmla="val -54636"/>
              </a:avLst>
            </a:prstGeom>
            <a:solidFill>
              <a:sysClr val="window" lastClr="FFFFFF"/>
            </a:solidFill>
            <a:ln w="25400" cap="flat" cmpd="sng" algn="ctr">
              <a:solidFill>
                <a:srgbClr val="FF000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23" name="正方形/長方形 22"/>
            <p:cNvSpPr/>
            <p:nvPr/>
          </p:nvSpPr>
          <p:spPr>
            <a:xfrm>
              <a:off x="7344308" y="3651870"/>
              <a:ext cx="1224136"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上期実績</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下期予算</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sng"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着地金額</a:t>
              </a:r>
              <a:endParaRPr kumimoji="0" lang="en-US" altLang="ja-JP" sz="1200" b="1" i="0" u="sng"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grpSp>
      <p:sp>
        <p:nvSpPr>
          <p:cNvPr id="24" name="正方形/長方形 23"/>
          <p:cNvSpPr/>
          <p:nvPr/>
        </p:nvSpPr>
        <p:spPr>
          <a:xfrm>
            <a:off x="5868144" y="3960000"/>
            <a:ext cx="1188000" cy="3960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　経過月</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（実績を表示）</a:t>
            </a:r>
            <a:endParaRPr kumimoji="0" lang="en-US" altLang="ja-JP" sz="105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25" name="正方形/長方形 24"/>
          <p:cNvSpPr/>
          <p:nvPr/>
        </p:nvSpPr>
        <p:spPr>
          <a:xfrm>
            <a:off x="5868144" y="4608000"/>
            <a:ext cx="1188000" cy="3960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　未経過月</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（予算を表示）</a:t>
            </a:r>
            <a:endParaRPr kumimoji="0" lang="en-US" altLang="ja-JP" sz="105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26" name="右中かっこ 25"/>
          <p:cNvSpPr/>
          <p:nvPr/>
        </p:nvSpPr>
        <p:spPr>
          <a:xfrm>
            <a:off x="5760132" y="3816000"/>
            <a:ext cx="288000" cy="612000"/>
          </a:xfrm>
          <a:prstGeom prst="rightBrace">
            <a:avLst/>
          </a:prstGeom>
          <a:noFill/>
          <a:ln w="28575"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7" name="右中かっこ 26"/>
          <p:cNvSpPr/>
          <p:nvPr/>
        </p:nvSpPr>
        <p:spPr>
          <a:xfrm>
            <a:off x="5760132" y="4464000"/>
            <a:ext cx="288000" cy="612000"/>
          </a:xfrm>
          <a:prstGeom prst="rightBrace">
            <a:avLst/>
          </a:prstGeom>
          <a:noFill/>
          <a:ln w="28575" cap="flat" cmpd="sng" algn="ctr">
            <a:solidFill>
              <a:srgbClr val="FF920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9" name="Rectangle 23"/>
          <p:cNvSpPr>
            <a:spLocks noChangeArrowheads="1"/>
          </p:cNvSpPr>
          <p:nvPr/>
        </p:nvSpPr>
        <p:spPr bwMode="auto">
          <a:xfrm>
            <a:off x="6912000" y="216000"/>
            <a:ext cx="540000" cy="360000"/>
          </a:xfrm>
          <a:prstGeom prst="rect">
            <a:avLst/>
          </a:prstGeom>
          <a:solidFill>
            <a:srgbClr val="D580B2"/>
          </a:solidFill>
          <a:ln>
            <a:noFill/>
          </a:ln>
        </p:spPr>
        <p:txBody>
          <a:bodyPr vert="horz" wrap="square" lIns="91440" tIns="45720" rIns="91440" bIns="45720" numCol="1" anchor="ctr" anchorCtr="0" compatLnSpc="1">
            <a:prstTxWarp prst="textNoShape">
              <a:avLst/>
            </a:prstTxWarp>
          </a:bodyPr>
          <a:lstStyle/>
          <a:p>
            <a:pPr algn="ctr"/>
            <a:r>
              <a:rPr lang="en-US" altLang="ja-JP" sz="1200" b="1">
                <a:solidFill>
                  <a:schemeClr val="bg2"/>
                </a:solidFill>
              </a:rPr>
              <a:t>GM</a:t>
            </a:r>
            <a:endParaRPr lang="ja-JP" altLang="en-US" sz="1200" b="1">
              <a:solidFill>
                <a:schemeClr val="bg2"/>
              </a:solidFill>
            </a:endParaRPr>
          </a:p>
        </p:txBody>
      </p:sp>
    </p:spTree>
    <p:extLst>
      <p:ext uri="{BB962C8B-B14F-4D97-AF65-F5344CB8AC3E}">
        <p14:creationId xmlns:p14="http://schemas.microsoft.com/office/powerpoint/2010/main" val="19289492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75</a:t>
            </a:fld>
            <a:endParaRPr lang="ja-JP" altLang="en-US"/>
          </a:p>
        </p:txBody>
      </p:sp>
      <p:sp>
        <p:nvSpPr>
          <p:cNvPr id="7" name="タイトル 6"/>
          <p:cNvSpPr>
            <a:spLocks noGrp="1"/>
          </p:cNvSpPr>
          <p:nvPr>
            <p:ph type="title"/>
          </p:nvPr>
        </p:nvSpPr>
        <p:spPr/>
        <p:txBody>
          <a:bodyPr/>
          <a:lstStyle/>
          <a:p>
            <a:r>
              <a:rPr lang="en-US" altLang="ja-JP" dirty="0"/>
              <a:t>No.63</a:t>
            </a:r>
            <a:br>
              <a:rPr lang="en-US" altLang="ja-JP" sz="1800" dirty="0"/>
            </a:br>
            <a:r>
              <a:rPr lang="ja-JP" altLang="en-US" sz="1800" dirty="0"/>
              <a:t>管理会計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取引先マスタ内で、関連会社を区分できる</a:t>
            </a: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取引先マスタに「関係会社区分」の設定項目がございます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グループ経営管理にて、「関係会社区分」別の残高表を作表することができます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78117" y="2772000"/>
            <a:ext cx="3148392" cy="2160000"/>
          </a:xfrm>
          <a:prstGeom prst="rect">
            <a:avLst/>
          </a:prstGeom>
          <a:ln>
            <a:solidFill>
              <a:schemeClr val="bg1">
                <a:lumMod val="75000"/>
              </a:schemeClr>
            </a:solidFill>
          </a:ln>
        </p:spPr>
      </p:pic>
      <p:pic>
        <p:nvPicPr>
          <p:cNvPr id="14" name="図 13" descr="WS000928.JPG"/>
          <p:cNvPicPr>
            <a:picLocks noChangeAspect="1"/>
          </p:cNvPicPr>
          <p:nvPr/>
        </p:nvPicPr>
        <p:blipFill>
          <a:blip r:embed="rId4" cstate="print"/>
          <a:stretch>
            <a:fillRect/>
          </a:stretch>
        </p:blipFill>
        <p:spPr>
          <a:xfrm>
            <a:off x="5400092" y="2520000"/>
            <a:ext cx="2789029" cy="2340000"/>
          </a:xfrm>
          <a:prstGeom prst="rect">
            <a:avLst/>
          </a:prstGeom>
          <a:ln>
            <a:solidFill>
              <a:schemeClr val="bg1">
                <a:lumMod val="75000"/>
              </a:schemeClr>
            </a:solidFill>
          </a:ln>
        </p:spPr>
      </p:pic>
      <p:sp>
        <p:nvSpPr>
          <p:cNvPr id="15" name="テキスト ボックス 14"/>
          <p:cNvSpPr txBox="1"/>
          <p:nvPr/>
        </p:nvSpPr>
        <p:spPr>
          <a:xfrm>
            <a:off x="1438169" y="2579808"/>
            <a:ext cx="3240000" cy="253916"/>
          </a:xfrm>
          <a:prstGeom prst="rect">
            <a:avLst/>
          </a:prstGeom>
          <a:noFill/>
        </p:spPr>
        <p:txBody>
          <a:bodyPr wrap="square" rtlCol="0">
            <a:spAutoFit/>
          </a:bodyPr>
          <a:lstStyle/>
          <a:p>
            <a:pPr lvl="0">
              <a:defRPr/>
            </a:pP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a:ln>
                  <a:noFill/>
                </a:ln>
                <a:solidFill>
                  <a:sysClr val="windowText" lastClr="000000"/>
                </a:solidFill>
                <a:effectLst/>
                <a:uLnTx/>
                <a:uFillTx/>
                <a:latin typeface="メイリオ"/>
                <a:ea typeface="メイリオ"/>
                <a:cs typeface="+mn-cs"/>
              </a:rPr>
              <a:t>仕入先マスタ登録画面</a:t>
            </a: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16" name="Rectangle 14"/>
          <p:cNvSpPr>
            <a:spLocks noChangeArrowheads="1"/>
          </p:cNvSpPr>
          <p:nvPr/>
        </p:nvSpPr>
        <p:spPr bwMode="auto">
          <a:xfrm>
            <a:off x="482600" y="3804901"/>
            <a:ext cx="2037400" cy="151935"/>
          </a:xfrm>
          <a:prstGeom prst="rect">
            <a:avLst/>
          </a:prstGeom>
          <a:noFill/>
          <a:ln w="34925">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pic>
        <p:nvPicPr>
          <p:cNvPr id="17" name="Picture 3"/>
          <p:cNvPicPr>
            <a:picLocks noChangeAspect="1" noChangeArrowheads="1"/>
          </p:cNvPicPr>
          <p:nvPr/>
        </p:nvPicPr>
        <p:blipFill>
          <a:blip r:embed="rId5" cstate="print"/>
          <a:srcRect/>
          <a:stretch>
            <a:fillRect/>
          </a:stretch>
        </p:blipFill>
        <p:spPr bwMode="auto">
          <a:xfrm>
            <a:off x="1367644" y="4191930"/>
            <a:ext cx="3769333" cy="252028"/>
          </a:xfrm>
          <a:prstGeom prst="rect">
            <a:avLst/>
          </a:prstGeom>
          <a:noFill/>
          <a:ln w="9525">
            <a:solidFill>
              <a:srgbClr val="FFFFFF">
                <a:lumMod val="75000"/>
              </a:srgbClr>
            </a:solidFill>
            <a:miter lim="800000"/>
            <a:headEnd/>
            <a:tailEnd/>
          </a:ln>
        </p:spPr>
      </p:pic>
      <p:cxnSp>
        <p:nvCxnSpPr>
          <p:cNvPr id="18" name="直線矢印コネクタ 17"/>
          <p:cNvCxnSpPr/>
          <p:nvPr/>
        </p:nvCxnSpPr>
        <p:spPr>
          <a:xfrm>
            <a:off x="1800000" y="3939902"/>
            <a:ext cx="396000" cy="252000"/>
          </a:xfrm>
          <a:prstGeom prst="straightConnector1">
            <a:avLst/>
          </a:prstGeom>
          <a:noFill/>
          <a:ln w="38100" cap="flat" cmpd="sng" algn="ctr">
            <a:solidFill>
              <a:srgbClr val="C00000"/>
            </a:solidFill>
            <a:prstDash val="solid"/>
            <a:tailEnd type="triangle" w="med" len="med"/>
          </a:ln>
          <a:effectLst/>
        </p:spPr>
      </p:cxnSp>
      <p:sp>
        <p:nvSpPr>
          <p:cNvPr id="19" name="Rectangle 23"/>
          <p:cNvSpPr>
            <a:spLocks noChangeArrowheads="1"/>
          </p:cNvSpPr>
          <p:nvPr/>
        </p:nvSpPr>
        <p:spPr bwMode="auto">
          <a:xfrm>
            <a:off x="6912000" y="216000"/>
            <a:ext cx="540000" cy="360000"/>
          </a:xfrm>
          <a:prstGeom prst="rect">
            <a:avLst/>
          </a:prstGeom>
          <a:solidFill>
            <a:srgbClr val="D580B2"/>
          </a:solidFill>
          <a:ln>
            <a:noFill/>
          </a:ln>
        </p:spPr>
        <p:txBody>
          <a:bodyPr vert="horz" wrap="square" lIns="91440" tIns="45720" rIns="91440" bIns="45720" numCol="1" anchor="ctr" anchorCtr="0" compatLnSpc="1">
            <a:prstTxWarp prst="textNoShape">
              <a:avLst/>
            </a:prstTxWarp>
          </a:bodyPr>
          <a:lstStyle/>
          <a:p>
            <a:pPr algn="ctr"/>
            <a:r>
              <a:rPr lang="en-US" altLang="ja-JP" sz="1200" b="1">
                <a:solidFill>
                  <a:schemeClr val="bg2"/>
                </a:solidFill>
              </a:rPr>
              <a:t>GM</a:t>
            </a:r>
            <a:endParaRPr lang="ja-JP" altLang="en-US" sz="1200" b="1">
              <a:solidFill>
                <a:schemeClr val="bg2"/>
              </a:solidFill>
            </a:endParaRPr>
          </a:p>
        </p:txBody>
      </p:sp>
      <p:sp>
        <p:nvSpPr>
          <p:cNvPr id="20" name="Rectangle 8"/>
          <p:cNvSpPr>
            <a:spLocks noChangeArrowheads="1"/>
          </p:cNvSpPr>
          <p:nvPr/>
        </p:nvSpPr>
        <p:spPr bwMode="auto">
          <a:xfrm>
            <a:off x="6300000" y="216000"/>
            <a:ext cx="540000" cy="360000"/>
          </a:xfrm>
          <a:prstGeom prst="rect">
            <a:avLst/>
          </a:prstGeom>
          <a:solidFill>
            <a:srgbClr val="54C3F1"/>
          </a:solidFill>
          <a:ln>
            <a:noFill/>
          </a:ln>
        </p:spPr>
        <p:txBody>
          <a:bodyPr vert="horz" wrap="square" lIns="91440" tIns="45720" rIns="91440" bIns="45720" numCol="1" anchor="ctr" anchorCtr="0" compatLnSpc="1">
            <a:prstTxWarp prst="textNoShape">
              <a:avLst/>
            </a:prstTxWarp>
          </a:bodyPr>
          <a:lstStyle/>
          <a:p>
            <a:pPr algn="ctr"/>
            <a:r>
              <a:rPr lang="ja-JP" altLang="en-US" sz="1100" b="1">
                <a:solidFill>
                  <a:schemeClr val="bg2"/>
                </a:solidFill>
              </a:rPr>
              <a:t>統合会計</a:t>
            </a:r>
          </a:p>
        </p:txBody>
      </p:sp>
    </p:spTree>
    <p:extLst>
      <p:ext uri="{BB962C8B-B14F-4D97-AF65-F5344CB8AC3E}">
        <p14:creationId xmlns:p14="http://schemas.microsoft.com/office/powerpoint/2010/main" val="14826076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76</a:t>
            </a:fld>
            <a:endParaRPr lang="ja-JP" altLang="en-US"/>
          </a:p>
        </p:txBody>
      </p:sp>
      <p:sp>
        <p:nvSpPr>
          <p:cNvPr id="7" name="タイトル 6"/>
          <p:cNvSpPr>
            <a:spLocks noGrp="1"/>
          </p:cNvSpPr>
          <p:nvPr>
            <p:ph type="title"/>
          </p:nvPr>
        </p:nvSpPr>
        <p:spPr/>
        <p:txBody>
          <a:bodyPr/>
          <a:lstStyle/>
          <a:p>
            <a:r>
              <a:rPr lang="en-US" altLang="ja-JP" dirty="0"/>
              <a:t>No.64</a:t>
            </a:r>
            <a:br>
              <a:rPr lang="en-US" altLang="ja-JP" sz="1800" dirty="0"/>
            </a:br>
            <a:r>
              <a:rPr lang="ja-JP" altLang="en-US" sz="1800" dirty="0"/>
              <a:t>管理会計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prstClr val="black">
                    <a:lumMod val="75000"/>
                    <a:lumOff val="25000"/>
                  </a:prstClr>
                </a:solidFill>
                <a:latin typeface="メイリオ" pitchFamily="50" charset="-128"/>
                <a:ea typeface="メイリオ" pitchFamily="50" charset="-128"/>
              </a:rPr>
              <a:t>関係会社の債権債務を管理できる</a:t>
            </a: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a:solidFill>
                  <a:prstClr val="black">
                    <a:lumMod val="75000"/>
                    <a:lumOff val="25000"/>
                  </a:prstClr>
                </a:solidFill>
              </a:rPr>
              <a:t>○</a:t>
            </a:r>
            <a:endParaRPr kumimoji="0" lang="en-US" altLang="ja-JP" sz="1400" b="1" kern="0">
              <a:solidFill>
                <a:prstClr val="black">
                  <a:lumMod val="75000"/>
                  <a:lumOff val="25000"/>
                </a:prstClr>
              </a:solidFill>
            </a:endParaRPr>
          </a:p>
          <a:p>
            <a:pPr lvl="0">
              <a:spcBef>
                <a:spcPct val="0"/>
              </a:spcBef>
              <a:defRPr/>
            </a:pPr>
            <a:r>
              <a:rPr kumimoji="0" lang="ja-JP" altLang="en-US" sz="1400" kern="0">
                <a:solidFill>
                  <a:prstClr val="black">
                    <a:lumMod val="75000"/>
                    <a:lumOff val="25000"/>
                  </a:prstClr>
                </a:solidFill>
              </a:rPr>
              <a:t>以下の</a:t>
            </a:r>
            <a:r>
              <a:rPr kumimoji="0" lang="en-US" altLang="ja-JP" sz="1400" kern="0">
                <a:solidFill>
                  <a:prstClr val="black">
                    <a:lumMod val="75000"/>
                    <a:lumOff val="25000"/>
                  </a:prstClr>
                </a:solidFill>
              </a:rPr>
              <a:t>2</a:t>
            </a:r>
            <a:r>
              <a:rPr kumimoji="0" lang="ja-JP" altLang="en-US" sz="1400" kern="0">
                <a:solidFill>
                  <a:prstClr val="black">
                    <a:lumMod val="75000"/>
                    <a:lumOff val="25000"/>
                  </a:prstClr>
                </a:solidFill>
              </a:rPr>
              <a:t>通りで対応可能です</a:t>
            </a:r>
            <a:endParaRPr kumimoji="0" lang="en-US" altLang="ja-JP" sz="1400" kern="0">
              <a:solidFill>
                <a:prstClr val="black">
                  <a:lumMod val="75000"/>
                  <a:lumOff val="25000"/>
                </a:prstClr>
              </a:solidFill>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3" name="図 12"/>
          <p:cNvPicPr>
            <a:picLocks noChangeAspect="1"/>
          </p:cNvPicPr>
          <p:nvPr/>
        </p:nvPicPr>
        <p:blipFill>
          <a:blip r:embed="rId3"/>
          <a:stretch>
            <a:fillRect/>
          </a:stretch>
        </p:blipFill>
        <p:spPr>
          <a:xfrm>
            <a:off x="360000" y="2412000"/>
            <a:ext cx="4696186" cy="2482623"/>
          </a:xfrm>
          <a:prstGeom prst="rect">
            <a:avLst/>
          </a:prstGeom>
        </p:spPr>
      </p:pic>
      <p:grpSp>
        <p:nvGrpSpPr>
          <p:cNvPr id="3" name="グループ化 2"/>
          <p:cNvGrpSpPr/>
          <p:nvPr/>
        </p:nvGrpSpPr>
        <p:grpSpPr>
          <a:xfrm>
            <a:off x="5580000" y="2520000"/>
            <a:ext cx="2818855" cy="2381609"/>
            <a:chOff x="5724000" y="3528000"/>
            <a:chExt cx="2818855" cy="2381609"/>
          </a:xfrm>
        </p:grpSpPr>
        <p:pic>
          <p:nvPicPr>
            <p:cNvPr id="14" name="図 13" descr="WS000928.JPG"/>
            <p:cNvPicPr>
              <a:picLocks noChangeAspect="1"/>
            </p:cNvPicPr>
            <p:nvPr/>
          </p:nvPicPr>
          <p:blipFill>
            <a:blip r:embed="rId4" cstate="print"/>
            <a:stretch>
              <a:fillRect/>
            </a:stretch>
          </p:blipFill>
          <p:spPr>
            <a:xfrm>
              <a:off x="5758048" y="3749019"/>
              <a:ext cx="2784807" cy="2160590"/>
            </a:xfrm>
            <a:prstGeom prst="rect">
              <a:avLst/>
            </a:prstGeom>
          </p:spPr>
        </p:pic>
        <p:sp>
          <p:nvSpPr>
            <p:cNvPr id="15" name="テキスト ボックス 14"/>
            <p:cNvSpPr txBox="1"/>
            <p:nvPr/>
          </p:nvSpPr>
          <p:spPr>
            <a:xfrm>
              <a:off x="5724000" y="3528000"/>
              <a:ext cx="27003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b="1" i="0" u="none" strike="noStrike" kern="1200" cap="none" spc="0" normalizeH="0" baseline="0" noProof="0">
                  <a:ln>
                    <a:noFill/>
                  </a:ln>
                  <a:solidFill>
                    <a:srgbClr val="0070C0"/>
                  </a:solidFill>
                  <a:effectLst/>
                  <a:uLnTx/>
                  <a:uFillTx/>
                  <a:latin typeface="メイリオ"/>
                  <a:ea typeface="メイリオ"/>
                  <a:cs typeface="+mn-cs"/>
                </a:rPr>
                <a:t>関係会社債務残高</a:t>
              </a:r>
              <a:r>
                <a:rPr kumimoji="1" lang="ja-JP" altLang="en-US" sz="1200" b="1" i="0" u="none" strike="noStrike" kern="1200" cap="none" spc="0" normalizeH="0" baseline="0" noProof="0">
                  <a:ln>
                    <a:noFill/>
                  </a:ln>
                  <a:solidFill>
                    <a:srgbClr val="0070C0"/>
                  </a:solidFill>
                  <a:effectLst/>
                  <a:uLnTx/>
                  <a:uFillTx/>
                  <a:latin typeface="メイリオ"/>
                  <a:ea typeface="メイリオ"/>
                  <a:cs typeface="+mn-cs"/>
                </a:rPr>
                <a:t>（債務残高）</a:t>
              </a:r>
            </a:p>
          </p:txBody>
        </p:sp>
      </p:grpSp>
      <p:sp>
        <p:nvSpPr>
          <p:cNvPr id="16" name="テキスト ボックス 15"/>
          <p:cNvSpPr txBox="1"/>
          <p:nvPr/>
        </p:nvSpPr>
        <p:spPr>
          <a:xfrm>
            <a:off x="1980000" y="2448000"/>
            <a:ext cx="3060000" cy="307777"/>
          </a:xfrm>
          <a:prstGeom prst="rect">
            <a:avLst/>
          </a:prstGeom>
          <a:solidFill>
            <a:schemeClr val="bg2"/>
          </a:solidFill>
        </p:spPr>
        <p:txBody>
          <a:bodyPr wrap="square" lIns="0" tIns="0" rIns="0" bIns="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ja-JP" altLang="en-US" sz="1000" b="1" i="0" u="none" strike="noStrike" kern="0" cap="none" spc="0" normalizeH="0" baseline="0" noProof="0">
                <a:ln>
                  <a:noFill/>
                </a:ln>
                <a:solidFill>
                  <a:prstClr val="black">
                    <a:lumMod val="75000"/>
                    <a:lumOff val="25000"/>
                  </a:prstClr>
                </a:solidFill>
                <a:effectLst/>
                <a:uLnTx/>
                <a:uFillTx/>
                <a:latin typeface="メイリオ" pitchFamily="50" charset="-128"/>
                <a:ea typeface="メイリオ" pitchFamily="50" charset="-128"/>
                <a:cs typeface="+mn-cs"/>
              </a:rPr>
              <a:t>①</a:t>
            </a:r>
            <a:r>
              <a:rPr kumimoji="0" lang="ja-JP" altLang="en-US" sz="1000" b="1" i="0" u="none" strike="noStrike" kern="0" cap="none" spc="0" normalizeH="0" noProof="0">
                <a:ln>
                  <a:noFill/>
                </a:ln>
                <a:solidFill>
                  <a:prstClr val="black">
                    <a:lumMod val="75000"/>
                    <a:lumOff val="25000"/>
                  </a:prstClr>
                </a:solidFill>
                <a:effectLst/>
                <a:uLnTx/>
                <a:uFillTx/>
                <a:latin typeface="メイリオ" pitchFamily="50" charset="-128"/>
                <a:ea typeface="メイリオ" pitchFamily="50" charset="-128"/>
                <a:cs typeface="+mn-cs"/>
              </a:rPr>
              <a:t> </a:t>
            </a:r>
            <a:r>
              <a:rPr kumimoji="0" lang="en-US" altLang="ja-JP" sz="1000" b="0" i="0" u="none" strike="noStrike" kern="0" cap="none" spc="0" normalizeH="0" baseline="0" noProof="0" err="1">
                <a:ln>
                  <a:noFill/>
                </a:ln>
                <a:solidFill>
                  <a:sysClr val="windowText" lastClr="000000">
                    <a:lumMod val="75000"/>
                    <a:lumOff val="25000"/>
                  </a:sysClr>
                </a:solidFill>
                <a:effectLst/>
                <a:uLnTx/>
                <a:uFillTx/>
                <a:latin typeface="メイリオ" pitchFamily="50" charset="-128"/>
                <a:ea typeface="メイリオ" pitchFamily="50" charset="-128"/>
                <a:cs typeface="+mn-cs"/>
              </a:rPr>
              <a:t>SuperStream</a:t>
            </a:r>
            <a:r>
              <a:rPr kumimoji="0" lang="en-US" altLang="ja-JP"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rPr>
              <a:t>-NX</a:t>
            </a:r>
            <a:r>
              <a:rPr kumimoji="0" lang="ja-JP" altLang="en-US"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rPr>
              <a:t>の</a:t>
            </a:r>
            <a:r>
              <a:rPr kumimoji="0" lang="en-US" altLang="ja-JP"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rPr>
              <a:t>『</a:t>
            </a:r>
            <a:r>
              <a:rPr kumimoji="0" lang="ja-JP" altLang="en-US"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rPr>
              <a:t>科目別相手先別残高表</a:t>
            </a:r>
            <a:r>
              <a:rPr kumimoji="0" lang="en-US" altLang="ja-JP"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rPr>
              <a:t>』</a:t>
            </a:r>
            <a:r>
              <a:rPr kumimoji="0" lang="ja-JP" altLang="en-US"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rPr>
              <a:t>で</a:t>
            </a:r>
            <a:endParaRPr kumimoji="0" lang="en-US" altLang="ja-JP"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rPr>
              <a:t>　 関係会社別の取引高や残高の把握が可能</a:t>
            </a:r>
            <a:endParaRPr kumimoji="0" lang="ja-JP" altLang="en-US" sz="1000" b="1" i="0" u="none" strike="noStrike" kern="0" cap="none" spc="0" normalizeH="0" baseline="0" noProof="0">
              <a:ln>
                <a:noFill/>
              </a:ln>
              <a:solidFill>
                <a:prstClr val="black">
                  <a:lumMod val="75000"/>
                  <a:lumOff val="25000"/>
                </a:prstClr>
              </a:solidFill>
              <a:effectLst/>
              <a:uLnTx/>
              <a:uFillTx/>
              <a:latin typeface="メイリオ" pitchFamily="50" charset="-128"/>
              <a:ea typeface="メイリオ" pitchFamily="50" charset="-128"/>
              <a:cs typeface="+mn-cs"/>
            </a:endParaRPr>
          </a:p>
        </p:txBody>
      </p:sp>
      <p:sp>
        <p:nvSpPr>
          <p:cNvPr id="17" name="テキスト ボックス 16"/>
          <p:cNvSpPr txBox="1"/>
          <p:nvPr/>
        </p:nvSpPr>
        <p:spPr>
          <a:xfrm>
            <a:off x="5400000" y="1980000"/>
            <a:ext cx="36000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a:ln>
                  <a:noFill/>
                </a:ln>
                <a:solidFill>
                  <a:prstClr val="black">
                    <a:lumMod val="75000"/>
                    <a:lumOff val="25000"/>
                  </a:prstClr>
                </a:solidFill>
                <a:effectLst/>
                <a:uLnTx/>
                <a:uFillTx/>
                <a:latin typeface="メイリオ" pitchFamily="50" charset="-128"/>
                <a:ea typeface="メイリオ" pitchFamily="50" charset="-128"/>
                <a:cs typeface="+mn-cs"/>
              </a:rPr>
              <a:t>②</a:t>
            </a:r>
            <a:r>
              <a:rPr kumimoji="0" lang="ja-JP" altLang="en-US" sz="1000" b="1" i="0" u="none" strike="noStrike" kern="0" cap="none" spc="0" normalizeH="0" noProof="0">
                <a:ln>
                  <a:noFill/>
                </a:ln>
                <a:solidFill>
                  <a:prstClr val="black">
                    <a:lumMod val="75000"/>
                    <a:lumOff val="25000"/>
                  </a:prstClr>
                </a:solidFill>
                <a:effectLst/>
                <a:uLnTx/>
                <a:uFillTx/>
                <a:latin typeface="メイリオ" pitchFamily="50" charset="-128"/>
                <a:ea typeface="メイリオ" pitchFamily="50" charset="-128"/>
                <a:cs typeface="+mn-cs"/>
              </a:rPr>
              <a:t> </a:t>
            </a:r>
            <a:r>
              <a:rPr kumimoji="0" lang="en-US" altLang="ja-JP" sz="1000" b="0" i="0" u="none" strike="noStrike" kern="0" cap="none" spc="0" normalizeH="0" baseline="0" noProof="0" err="1">
                <a:ln>
                  <a:noFill/>
                </a:ln>
                <a:solidFill>
                  <a:sysClr val="windowText" lastClr="000000">
                    <a:lumMod val="75000"/>
                    <a:lumOff val="25000"/>
                  </a:sysClr>
                </a:solidFill>
                <a:effectLst/>
                <a:uLnTx/>
                <a:uFillTx/>
                <a:latin typeface="メイリオ" pitchFamily="50" charset="-128"/>
                <a:ea typeface="メイリオ" pitchFamily="50" charset="-128"/>
                <a:cs typeface="+mn-cs"/>
              </a:rPr>
              <a:t>SuperStream</a:t>
            </a:r>
            <a:r>
              <a:rPr kumimoji="0" lang="en-US" altLang="ja-JP" sz="1000" b="0"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mn-cs"/>
              </a:rPr>
              <a:t>-NX</a:t>
            </a:r>
            <a:r>
              <a:rPr kumimoji="0" lang="ja-JP" altLang="en-US" sz="1000" b="0" i="0" u="none" strike="noStrike" kern="0" cap="none" spc="0" normalizeH="0" baseline="0" noProof="0">
                <a:ln>
                  <a:noFill/>
                </a:ln>
                <a:solidFill>
                  <a:prstClr val="black">
                    <a:lumMod val="75000"/>
                    <a:lumOff val="25000"/>
                  </a:prstClr>
                </a:solidFill>
                <a:effectLst/>
                <a:uLnTx/>
                <a:uFillTx/>
                <a:latin typeface="メイリオ" pitchFamily="50" charset="-128"/>
                <a:ea typeface="メイリオ" pitchFamily="50" charset="-128"/>
                <a:cs typeface="+mn-cs"/>
              </a:rPr>
              <a:t>グループ経営管理で</a:t>
            </a:r>
            <a:endParaRPr kumimoji="0" lang="en-US" altLang="ja-JP" sz="1000" b="0" i="0" u="none" strike="noStrike" kern="0" cap="none" spc="0" normalizeH="0" baseline="0" noProof="0">
              <a:ln>
                <a:noFill/>
              </a:ln>
              <a:solidFill>
                <a:prstClr val="black">
                  <a:lumMod val="75000"/>
                  <a:lumOff val="25000"/>
                </a:prstClr>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black">
                    <a:lumMod val="75000"/>
                    <a:lumOff val="25000"/>
                  </a:prstClr>
                </a:solidFill>
                <a:effectLst/>
                <a:uLnTx/>
                <a:uFillTx/>
                <a:latin typeface="メイリオ" pitchFamily="50" charset="-128"/>
                <a:ea typeface="メイリオ" pitchFamily="50" charset="-128"/>
                <a:cs typeface="+mn-cs"/>
              </a:rPr>
              <a:t>　 関係会社別の債権・債務残高を作表可能</a:t>
            </a:r>
            <a:endParaRPr kumimoji="0" lang="en-US" altLang="ja-JP" sz="1000" b="0" i="0" u="none" strike="noStrike" kern="0" cap="none" spc="0" normalizeH="0" baseline="0" noProof="0">
              <a:ln>
                <a:noFill/>
              </a:ln>
              <a:solidFill>
                <a:prstClr val="black">
                  <a:lumMod val="75000"/>
                  <a:lumOff val="25000"/>
                </a:prstClr>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srgbClr val="FF0000"/>
                </a:solidFill>
                <a:effectLst/>
                <a:uLnTx/>
                <a:uFillTx/>
                <a:latin typeface="メイリオ"/>
                <a:ea typeface="メイリオ"/>
                <a:cs typeface="+mn-cs"/>
              </a:rPr>
              <a:t>     ※</a:t>
            </a:r>
            <a:r>
              <a:rPr kumimoji="1" lang="ja-JP" altLang="en-US" sz="1000" b="0" i="0" u="none" strike="noStrike" kern="1200" cap="none" spc="0" normalizeH="0" baseline="0" noProof="0">
                <a:ln>
                  <a:noFill/>
                </a:ln>
                <a:solidFill>
                  <a:srgbClr val="FF0000"/>
                </a:solidFill>
                <a:effectLst/>
                <a:uLnTx/>
                <a:uFillTx/>
                <a:latin typeface="メイリオ"/>
                <a:ea typeface="メイリオ"/>
                <a:cs typeface="+mn-cs"/>
              </a:rPr>
              <a:t>取引先マスタの「関係会社区分」設定により抽出可能</a:t>
            </a:r>
          </a:p>
        </p:txBody>
      </p:sp>
      <p:sp>
        <p:nvSpPr>
          <p:cNvPr id="18" name="Rectangle 23"/>
          <p:cNvSpPr>
            <a:spLocks noChangeArrowheads="1"/>
          </p:cNvSpPr>
          <p:nvPr/>
        </p:nvSpPr>
        <p:spPr bwMode="auto">
          <a:xfrm>
            <a:off x="6912000" y="216000"/>
            <a:ext cx="540000" cy="360000"/>
          </a:xfrm>
          <a:prstGeom prst="rect">
            <a:avLst/>
          </a:prstGeom>
          <a:solidFill>
            <a:srgbClr val="D580B2"/>
          </a:solidFill>
          <a:ln>
            <a:noFill/>
          </a:ln>
        </p:spPr>
        <p:txBody>
          <a:bodyPr vert="horz" wrap="square" lIns="91440" tIns="45720" rIns="91440" bIns="45720" numCol="1" anchor="ctr" anchorCtr="0" compatLnSpc="1">
            <a:prstTxWarp prst="textNoShape">
              <a:avLst/>
            </a:prstTxWarp>
          </a:bodyPr>
          <a:lstStyle/>
          <a:p>
            <a:pPr algn="ctr"/>
            <a:r>
              <a:rPr lang="en-US" altLang="ja-JP" sz="1200" b="1">
                <a:solidFill>
                  <a:schemeClr val="bg2"/>
                </a:solidFill>
              </a:rPr>
              <a:t>GM</a:t>
            </a:r>
            <a:endParaRPr lang="ja-JP" altLang="en-US" sz="1200" b="1">
              <a:solidFill>
                <a:schemeClr val="bg2"/>
              </a:solidFill>
            </a:endParaRPr>
          </a:p>
        </p:txBody>
      </p:sp>
      <p:sp>
        <p:nvSpPr>
          <p:cNvPr id="19" name="Rectangle 8"/>
          <p:cNvSpPr>
            <a:spLocks noChangeArrowheads="1"/>
          </p:cNvSpPr>
          <p:nvPr/>
        </p:nvSpPr>
        <p:spPr bwMode="auto">
          <a:xfrm>
            <a:off x="6300000" y="216000"/>
            <a:ext cx="540000" cy="360000"/>
          </a:xfrm>
          <a:prstGeom prst="rect">
            <a:avLst/>
          </a:prstGeom>
          <a:solidFill>
            <a:srgbClr val="54C3F1"/>
          </a:solidFill>
          <a:ln>
            <a:noFill/>
          </a:ln>
        </p:spPr>
        <p:txBody>
          <a:bodyPr vert="horz" wrap="square" lIns="91440" tIns="45720" rIns="91440" bIns="45720" numCol="1" anchor="ctr" anchorCtr="0" compatLnSpc="1">
            <a:prstTxWarp prst="textNoShape">
              <a:avLst/>
            </a:prstTxWarp>
          </a:bodyPr>
          <a:lstStyle/>
          <a:p>
            <a:pPr algn="ctr"/>
            <a:r>
              <a:rPr lang="ja-JP" altLang="en-US" sz="1100" b="1">
                <a:solidFill>
                  <a:schemeClr val="bg2"/>
                </a:solidFill>
              </a:rPr>
              <a:t>統合会計</a:t>
            </a:r>
          </a:p>
        </p:txBody>
      </p:sp>
    </p:spTree>
    <p:extLst>
      <p:ext uri="{BB962C8B-B14F-4D97-AF65-F5344CB8AC3E}">
        <p14:creationId xmlns:p14="http://schemas.microsoft.com/office/powerpoint/2010/main" val="3719130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77</a:t>
            </a:fld>
            <a:endParaRPr lang="ja-JP" altLang="en-US"/>
          </a:p>
        </p:txBody>
      </p:sp>
      <p:sp>
        <p:nvSpPr>
          <p:cNvPr id="7" name="タイトル 6"/>
          <p:cNvSpPr>
            <a:spLocks noGrp="1"/>
          </p:cNvSpPr>
          <p:nvPr>
            <p:ph type="title"/>
          </p:nvPr>
        </p:nvSpPr>
        <p:spPr/>
        <p:txBody>
          <a:bodyPr/>
          <a:lstStyle/>
          <a:p>
            <a:r>
              <a:rPr lang="en-US" altLang="ja-JP" dirty="0"/>
              <a:t>No.65</a:t>
            </a:r>
            <a:br>
              <a:rPr lang="en-US" altLang="ja-JP" sz="1800" dirty="0"/>
            </a:br>
            <a:r>
              <a:rPr lang="ja-JP" altLang="en-US" sz="1800" dirty="0"/>
              <a:t>管理会計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74355" y="1300401"/>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取引先別の帳票（元帳・残高推移表）を出力できる</a:t>
            </a: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相手先元帳や相手先別残高表が標準帳票にございます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相手先別の残高推移につきましては、グループ経営管理にて作表が可能です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graphicFrame>
        <p:nvGraphicFramePr>
          <p:cNvPr id="13" name="表 12"/>
          <p:cNvGraphicFramePr>
            <a:graphicFrameLocks noGrp="1"/>
          </p:cNvGraphicFramePr>
          <p:nvPr>
            <p:extLst>
              <p:ext uri="{D42A27DB-BD31-4B8C-83A1-F6EECF244321}">
                <p14:modId xmlns:p14="http://schemas.microsoft.com/office/powerpoint/2010/main" val="357243950"/>
              </p:ext>
            </p:extLst>
          </p:nvPr>
        </p:nvGraphicFramePr>
        <p:xfrm>
          <a:off x="720000" y="3960000"/>
          <a:ext cx="3348372" cy="875520"/>
        </p:xfrm>
        <a:graphic>
          <a:graphicData uri="http://schemas.openxmlformats.org/drawingml/2006/table">
            <a:tbl>
              <a:tblPr firstRow="1"/>
              <a:tblGrid>
                <a:gridCol w="540060">
                  <a:extLst>
                    <a:ext uri="{9D8B030D-6E8A-4147-A177-3AD203B41FA5}">
                      <a16:colId xmlns:a16="http://schemas.microsoft.com/office/drawing/2014/main" val="20000"/>
                    </a:ext>
                  </a:extLst>
                </a:gridCol>
                <a:gridCol w="684076">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540060">
                  <a:extLst>
                    <a:ext uri="{9D8B030D-6E8A-4147-A177-3AD203B41FA5}">
                      <a16:colId xmlns:a16="http://schemas.microsoft.com/office/drawing/2014/main" val="20003"/>
                    </a:ext>
                  </a:extLst>
                </a:gridCol>
                <a:gridCol w="936104">
                  <a:extLst>
                    <a:ext uri="{9D8B030D-6E8A-4147-A177-3AD203B41FA5}">
                      <a16:colId xmlns:a16="http://schemas.microsoft.com/office/drawing/2014/main" val="20004"/>
                    </a:ext>
                  </a:extLst>
                </a:gridCol>
              </a:tblGrid>
              <a:tr h="198022">
                <a:tc>
                  <a:txBody>
                    <a:bodyPr/>
                    <a:lstStyle>
                      <a:defPPr>
                        <a:defRPr lang="ja-JP"/>
                      </a:defPPr>
                      <a:lvl1pPr marL="0" algn="l" defTabSz="914400" rtl="0" eaLnBrk="1" latinLnBrk="0" hangingPunct="1">
                        <a:defRPr kumimoji="1" sz="1800" b="1" kern="1200">
                          <a:solidFill>
                            <a:schemeClr val="tx1"/>
                          </a:solidFill>
                          <a:latin typeface="メイリオ"/>
                          <a:ea typeface="メイリオ"/>
                        </a:defRPr>
                      </a:lvl1pPr>
                      <a:lvl2pPr marL="457200" algn="l" defTabSz="914400" rtl="0" eaLnBrk="1" latinLnBrk="0" hangingPunct="1">
                        <a:defRPr kumimoji="1" sz="1800" b="1" kern="1200">
                          <a:solidFill>
                            <a:schemeClr val="tx1"/>
                          </a:solidFill>
                          <a:latin typeface="メイリオ"/>
                          <a:ea typeface="メイリオ"/>
                        </a:defRPr>
                      </a:lvl2pPr>
                      <a:lvl3pPr marL="914400" algn="l" defTabSz="914400" rtl="0" eaLnBrk="1" latinLnBrk="0" hangingPunct="1">
                        <a:defRPr kumimoji="1" sz="1800" b="1" kern="1200">
                          <a:solidFill>
                            <a:schemeClr val="tx1"/>
                          </a:solidFill>
                          <a:latin typeface="メイリオ"/>
                          <a:ea typeface="メイリオ"/>
                        </a:defRPr>
                      </a:lvl3pPr>
                      <a:lvl4pPr marL="1371600" algn="l" defTabSz="914400" rtl="0" eaLnBrk="1" latinLnBrk="0" hangingPunct="1">
                        <a:defRPr kumimoji="1" sz="1800" b="1" kern="1200">
                          <a:solidFill>
                            <a:schemeClr val="tx1"/>
                          </a:solidFill>
                          <a:latin typeface="メイリオ"/>
                          <a:ea typeface="メイリオ"/>
                        </a:defRPr>
                      </a:lvl4pPr>
                      <a:lvl5pPr marL="1828800" algn="l" defTabSz="914400" rtl="0" eaLnBrk="1" latinLnBrk="0" hangingPunct="1">
                        <a:defRPr kumimoji="1" sz="1800" b="1" kern="1200">
                          <a:solidFill>
                            <a:schemeClr val="tx1"/>
                          </a:solidFill>
                          <a:latin typeface="メイリオ"/>
                          <a:ea typeface="メイリオ"/>
                        </a:defRPr>
                      </a:lvl5pPr>
                      <a:lvl6pPr marL="2286000" algn="l" defTabSz="914400" rtl="0" eaLnBrk="1" latinLnBrk="0" hangingPunct="1">
                        <a:defRPr kumimoji="1" sz="1800" b="1" kern="1200">
                          <a:solidFill>
                            <a:schemeClr val="tx1"/>
                          </a:solidFill>
                          <a:latin typeface="メイリオ"/>
                          <a:ea typeface="メイリオ"/>
                        </a:defRPr>
                      </a:lvl6pPr>
                      <a:lvl7pPr marL="2743200" algn="l" defTabSz="914400" rtl="0" eaLnBrk="1" latinLnBrk="0" hangingPunct="1">
                        <a:defRPr kumimoji="1" sz="1800" b="1" kern="1200">
                          <a:solidFill>
                            <a:schemeClr val="tx1"/>
                          </a:solidFill>
                          <a:latin typeface="メイリオ"/>
                          <a:ea typeface="メイリオ"/>
                        </a:defRPr>
                      </a:lvl7pPr>
                      <a:lvl8pPr marL="3200400" algn="l" defTabSz="914400" rtl="0" eaLnBrk="1" latinLnBrk="0" hangingPunct="1">
                        <a:defRPr kumimoji="1" sz="1800" b="1" kern="1200">
                          <a:solidFill>
                            <a:schemeClr val="tx1"/>
                          </a:solidFill>
                          <a:latin typeface="メイリオ"/>
                          <a:ea typeface="メイリオ"/>
                        </a:defRPr>
                      </a:lvl8pPr>
                      <a:lvl9pPr marL="3657600" algn="l" defTabSz="914400" rtl="0" eaLnBrk="1" latinLnBrk="0" hangingPunct="1">
                        <a:defRPr kumimoji="1" sz="1800" b="1" kern="1200">
                          <a:solidFill>
                            <a:schemeClr val="tx1"/>
                          </a:solidFill>
                          <a:latin typeface="メイリオ"/>
                          <a:ea typeface="メイリオ"/>
                        </a:defRPr>
                      </a:lvl9pPr>
                    </a:lstStyle>
                    <a:p>
                      <a:pPr algn="ctr"/>
                      <a:r>
                        <a:rPr kumimoji="1" lang="ja-JP" altLang="en-US" sz="1200">
                          <a:solidFill>
                            <a:schemeClr val="bg1"/>
                          </a:solidFill>
                        </a:rPr>
                        <a:t>日付</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4C3F1"/>
                    </a:solidFill>
                  </a:tcPr>
                </a:tc>
                <a:tc>
                  <a:txBody>
                    <a:bodyPr/>
                    <a:lstStyle>
                      <a:defPPr>
                        <a:defRPr lang="ja-JP"/>
                      </a:defPPr>
                      <a:lvl1pPr marL="0" algn="l" defTabSz="914400" rtl="0" eaLnBrk="1" latinLnBrk="0" hangingPunct="1">
                        <a:defRPr kumimoji="1" sz="1800" b="1" kern="1200">
                          <a:solidFill>
                            <a:schemeClr val="tx1"/>
                          </a:solidFill>
                          <a:latin typeface="メイリオ"/>
                          <a:ea typeface="メイリオ"/>
                        </a:defRPr>
                      </a:lvl1pPr>
                      <a:lvl2pPr marL="457200" algn="l" defTabSz="914400" rtl="0" eaLnBrk="1" latinLnBrk="0" hangingPunct="1">
                        <a:defRPr kumimoji="1" sz="1800" b="1" kern="1200">
                          <a:solidFill>
                            <a:schemeClr val="tx1"/>
                          </a:solidFill>
                          <a:latin typeface="メイリオ"/>
                          <a:ea typeface="メイリオ"/>
                        </a:defRPr>
                      </a:lvl2pPr>
                      <a:lvl3pPr marL="914400" algn="l" defTabSz="914400" rtl="0" eaLnBrk="1" latinLnBrk="0" hangingPunct="1">
                        <a:defRPr kumimoji="1" sz="1800" b="1" kern="1200">
                          <a:solidFill>
                            <a:schemeClr val="tx1"/>
                          </a:solidFill>
                          <a:latin typeface="メイリオ"/>
                          <a:ea typeface="メイリオ"/>
                        </a:defRPr>
                      </a:lvl3pPr>
                      <a:lvl4pPr marL="1371600" algn="l" defTabSz="914400" rtl="0" eaLnBrk="1" latinLnBrk="0" hangingPunct="1">
                        <a:defRPr kumimoji="1" sz="1800" b="1" kern="1200">
                          <a:solidFill>
                            <a:schemeClr val="tx1"/>
                          </a:solidFill>
                          <a:latin typeface="メイリオ"/>
                          <a:ea typeface="メイリオ"/>
                        </a:defRPr>
                      </a:lvl4pPr>
                      <a:lvl5pPr marL="1828800" algn="l" defTabSz="914400" rtl="0" eaLnBrk="1" latinLnBrk="0" hangingPunct="1">
                        <a:defRPr kumimoji="1" sz="1800" b="1" kern="1200">
                          <a:solidFill>
                            <a:schemeClr val="tx1"/>
                          </a:solidFill>
                          <a:latin typeface="メイリオ"/>
                          <a:ea typeface="メイリオ"/>
                        </a:defRPr>
                      </a:lvl5pPr>
                      <a:lvl6pPr marL="2286000" algn="l" defTabSz="914400" rtl="0" eaLnBrk="1" latinLnBrk="0" hangingPunct="1">
                        <a:defRPr kumimoji="1" sz="1800" b="1" kern="1200">
                          <a:solidFill>
                            <a:schemeClr val="tx1"/>
                          </a:solidFill>
                          <a:latin typeface="メイリオ"/>
                          <a:ea typeface="メイリオ"/>
                        </a:defRPr>
                      </a:lvl6pPr>
                      <a:lvl7pPr marL="2743200" algn="l" defTabSz="914400" rtl="0" eaLnBrk="1" latinLnBrk="0" hangingPunct="1">
                        <a:defRPr kumimoji="1" sz="1800" b="1" kern="1200">
                          <a:solidFill>
                            <a:schemeClr val="tx1"/>
                          </a:solidFill>
                          <a:latin typeface="メイリオ"/>
                          <a:ea typeface="メイリオ"/>
                        </a:defRPr>
                      </a:lvl7pPr>
                      <a:lvl8pPr marL="3200400" algn="l" defTabSz="914400" rtl="0" eaLnBrk="1" latinLnBrk="0" hangingPunct="1">
                        <a:defRPr kumimoji="1" sz="1800" b="1" kern="1200">
                          <a:solidFill>
                            <a:schemeClr val="tx1"/>
                          </a:solidFill>
                          <a:latin typeface="メイリオ"/>
                          <a:ea typeface="メイリオ"/>
                        </a:defRPr>
                      </a:lvl8pPr>
                      <a:lvl9pPr marL="3657600" algn="l" defTabSz="914400" rtl="0" eaLnBrk="1" latinLnBrk="0" hangingPunct="1">
                        <a:defRPr kumimoji="1" sz="1800" b="1" kern="1200">
                          <a:solidFill>
                            <a:schemeClr val="tx1"/>
                          </a:solidFill>
                          <a:latin typeface="メイリオ"/>
                          <a:ea typeface="メイリオ"/>
                        </a:defRPr>
                      </a:lvl9pPr>
                    </a:lstStyle>
                    <a:p>
                      <a:pPr algn="ctr"/>
                      <a:r>
                        <a:rPr kumimoji="1" lang="ja-JP" altLang="en-US" sz="1200">
                          <a:solidFill>
                            <a:schemeClr val="bg1"/>
                          </a:solidFill>
                        </a:rPr>
                        <a:t>科目</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4C3F1"/>
                    </a:solidFill>
                  </a:tcPr>
                </a:tc>
                <a:tc>
                  <a:txBody>
                    <a:bodyPr/>
                    <a:lstStyle>
                      <a:defPPr>
                        <a:defRPr lang="ja-JP"/>
                      </a:defPPr>
                      <a:lvl1pPr marL="0" algn="l" defTabSz="914400" rtl="0" eaLnBrk="1" latinLnBrk="0" hangingPunct="1">
                        <a:defRPr kumimoji="1" sz="1800" b="1" kern="1200">
                          <a:solidFill>
                            <a:schemeClr val="tx1"/>
                          </a:solidFill>
                          <a:latin typeface="メイリオ"/>
                          <a:ea typeface="メイリオ"/>
                        </a:defRPr>
                      </a:lvl1pPr>
                      <a:lvl2pPr marL="457200" algn="l" defTabSz="914400" rtl="0" eaLnBrk="1" latinLnBrk="0" hangingPunct="1">
                        <a:defRPr kumimoji="1" sz="1800" b="1" kern="1200">
                          <a:solidFill>
                            <a:schemeClr val="tx1"/>
                          </a:solidFill>
                          <a:latin typeface="メイリオ"/>
                          <a:ea typeface="メイリオ"/>
                        </a:defRPr>
                      </a:lvl2pPr>
                      <a:lvl3pPr marL="914400" algn="l" defTabSz="914400" rtl="0" eaLnBrk="1" latinLnBrk="0" hangingPunct="1">
                        <a:defRPr kumimoji="1" sz="1800" b="1" kern="1200">
                          <a:solidFill>
                            <a:schemeClr val="tx1"/>
                          </a:solidFill>
                          <a:latin typeface="メイリオ"/>
                          <a:ea typeface="メイリオ"/>
                        </a:defRPr>
                      </a:lvl3pPr>
                      <a:lvl4pPr marL="1371600" algn="l" defTabSz="914400" rtl="0" eaLnBrk="1" latinLnBrk="0" hangingPunct="1">
                        <a:defRPr kumimoji="1" sz="1800" b="1" kern="1200">
                          <a:solidFill>
                            <a:schemeClr val="tx1"/>
                          </a:solidFill>
                          <a:latin typeface="メイリオ"/>
                          <a:ea typeface="メイリオ"/>
                        </a:defRPr>
                      </a:lvl4pPr>
                      <a:lvl5pPr marL="1828800" algn="l" defTabSz="914400" rtl="0" eaLnBrk="1" latinLnBrk="0" hangingPunct="1">
                        <a:defRPr kumimoji="1" sz="1800" b="1" kern="1200">
                          <a:solidFill>
                            <a:schemeClr val="tx1"/>
                          </a:solidFill>
                          <a:latin typeface="メイリオ"/>
                          <a:ea typeface="メイリオ"/>
                        </a:defRPr>
                      </a:lvl5pPr>
                      <a:lvl6pPr marL="2286000" algn="l" defTabSz="914400" rtl="0" eaLnBrk="1" latinLnBrk="0" hangingPunct="1">
                        <a:defRPr kumimoji="1" sz="1800" b="1" kern="1200">
                          <a:solidFill>
                            <a:schemeClr val="tx1"/>
                          </a:solidFill>
                          <a:latin typeface="メイリオ"/>
                          <a:ea typeface="メイリオ"/>
                        </a:defRPr>
                      </a:lvl6pPr>
                      <a:lvl7pPr marL="2743200" algn="l" defTabSz="914400" rtl="0" eaLnBrk="1" latinLnBrk="0" hangingPunct="1">
                        <a:defRPr kumimoji="1" sz="1800" b="1" kern="1200">
                          <a:solidFill>
                            <a:schemeClr val="tx1"/>
                          </a:solidFill>
                          <a:latin typeface="メイリオ"/>
                          <a:ea typeface="メイリオ"/>
                        </a:defRPr>
                      </a:lvl7pPr>
                      <a:lvl8pPr marL="3200400" algn="l" defTabSz="914400" rtl="0" eaLnBrk="1" latinLnBrk="0" hangingPunct="1">
                        <a:defRPr kumimoji="1" sz="1800" b="1" kern="1200">
                          <a:solidFill>
                            <a:schemeClr val="tx1"/>
                          </a:solidFill>
                          <a:latin typeface="メイリオ"/>
                          <a:ea typeface="メイリオ"/>
                        </a:defRPr>
                      </a:lvl8pPr>
                      <a:lvl9pPr marL="3657600" algn="l" defTabSz="914400" rtl="0" eaLnBrk="1" latinLnBrk="0" hangingPunct="1">
                        <a:defRPr kumimoji="1" sz="1800" b="1" kern="1200">
                          <a:solidFill>
                            <a:schemeClr val="tx1"/>
                          </a:solidFill>
                          <a:latin typeface="メイリオ"/>
                          <a:ea typeface="メイリオ"/>
                        </a:defRPr>
                      </a:lvl9pPr>
                    </a:lstStyle>
                    <a:p>
                      <a:pPr algn="ctr"/>
                      <a:r>
                        <a:rPr kumimoji="1" lang="ja-JP" altLang="en-US" sz="1200">
                          <a:solidFill>
                            <a:schemeClr val="bg1"/>
                          </a:solidFill>
                        </a:rPr>
                        <a:t>相手先</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4C3F1"/>
                    </a:solidFill>
                  </a:tcPr>
                </a:tc>
                <a:tc>
                  <a:txBody>
                    <a:bodyPr/>
                    <a:lstStyle>
                      <a:defPPr>
                        <a:defRPr lang="ja-JP"/>
                      </a:defPPr>
                      <a:lvl1pPr marL="0" algn="l" defTabSz="914400" rtl="0" eaLnBrk="1" latinLnBrk="0" hangingPunct="1">
                        <a:defRPr kumimoji="1" sz="1800" b="1" kern="1200">
                          <a:solidFill>
                            <a:schemeClr val="tx1"/>
                          </a:solidFill>
                          <a:latin typeface="メイリオ"/>
                          <a:ea typeface="メイリオ"/>
                        </a:defRPr>
                      </a:lvl1pPr>
                      <a:lvl2pPr marL="457200" algn="l" defTabSz="914400" rtl="0" eaLnBrk="1" latinLnBrk="0" hangingPunct="1">
                        <a:defRPr kumimoji="1" sz="1800" b="1" kern="1200">
                          <a:solidFill>
                            <a:schemeClr val="tx1"/>
                          </a:solidFill>
                          <a:latin typeface="メイリオ"/>
                          <a:ea typeface="メイリオ"/>
                        </a:defRPr>
                      </a:lvl2pPr>
                      <a:lvl3pPr marL="914400" algn="l" defTabSz="914400" rtl="0" eaLnBrk="1" latinLnBrk="0" hangingPunct="1">
                        <a:defRPr kumimoji="1" sz="1800" b="1" kern="1200">
                          <a:solidFill>
                            <a:schemeClr val="tx1"/>
                          </a:solidFill>
                          <a:latin typeface="メイリオ"/>
                          <a:ea typeface="メイリオ"/>
                        </a:defRPr>
                      </a:lvl3pPr>
                      <a:lvl4pPr marL="1371600" algn="l" defTabSz="914400" rtl="0" eaLnBrk="1" latinLnBrk="0" hangingPunct="1">
                        <a:defRPr kumimoji="1" sz="1800" b="1" kern="1200">
                          <a:solidFill>
                            <a:schemeClr val="tx1"/>
                          </a:solidFill>
                          <a:latin typeface="メイリオ"/>
                          <a:ea typeface="メイリオ"/>
                        </a:defRPr>
                      </a:lvl4pPr>
                      <a:lvl5pPr marL="1828800" algn="l" defTabSz="914400" rtl="0" eaLnBrk="1" latinLnBrk="0" hangingPunct="1">
                        <a:defRPr kumimoji="1" sz="1800" b="1" kern="1200">
                          <a:solidFill>
                            <a:schemeClr val="tx1"/>
                          </a:solidFill>
                          <a:latin typeface="メイリオ"/>
                          <a:ea typeface="メイリオ"/>
                        </a:defRPr>
                      </a:lvl5pPr>
                      <a:lvl6pPr marL="2286000" algn="l" defTabSz="914400" rtl="0" eaLnBrk="1" latinLnBrk="0" hangingPunct="1">
                        <a:defRPr kumimoji="1" sz="1800" b="1" kern="1200">
                          <a:solidFill>
                            <a:schemeClr val="tx1"/>
                          </a:solidFill>
                          <a:latin typeface="メイリオ"/>
                          <a:ea typeface="メイリオ"/>
                        </a:defRPr>
                      </a:lvl6pPr>
                      <a:lvl7pPr marL="2743200" algn="l" defTabSz="914400" rtl="0" eaLnBrk="1" latinLnBrk="0" hangingPunct="1">
                        <a:defRPr kumimoji="1" sz="1800" b="1" kern="1200">
                          <a:solidFill>
                            <a:schemeClr val="tx1"/>
                          </a:solidFill>
                          <a:latin typeface="メイリオ"/>
                          <a:ea typeface="メイリオ"/>
                        </a:defRPr>
                      </a:lvl7pPr>
                      <a:lvl8pPr marL="3200400" algn="l" defTabSz="914400" rtl="0" eaLnBrk="1" latinLnBrk="0" hangingPunct="1">
                        <a:defRPr kumimoji="1" sz="1800" b="1" kern="1200">
                          <a:solidFill>
                            <a:schemeClr val="tx1"/>
                          </a:solidFill>
                          <a:latin typeface="メイリオ"/>
                          <a:ea typeface="メイリオ"/>
                        </a:defRPr>
                      </a:lvl8pPr>
                      <a:lvl9pPr marL="3657600" algn="l" defTabSz="914400" rtl="0" eaLnBrk="1" latinLnBrk="0" hangingPunct="1">
                        <a:defRPr kumimoji="1" sz="1800" b="1" kern="1200">
                          <a:solidFill>
                            <a:schemeClr val="tx1"/>
                          </a:solidFill>
                          <a:latin typeface="メイリオ"/>
                          <a:ea typeface="メイリオ"/>
                        </a:defRPr>
                      </a:lvl9pPr>
                    </a:lstStyle>
                    <a:p>
                      <a:pPr algn="ctr"/>
                      <a:r>
                        <a:rPr kumimoji="1" lang="ja-JP" altLang="en-US" sz="1200">
                          <a:solidFill>
                            <a:schemeClr val="bg1"/>
                          </a:solidFill>
                        </a:rPr>
                        <a:t>金額</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4C3F1"/>
                    </a:solidFill>
                  </a:tcPr>
                </a:tc>
                <a:tc>
                  <a:txBody>
                    <a:bodyPr/>
                    <a:lstStyle>
                      <a:defPPr>
                        <a:defRPr lang="ja-JP"/>
                      </a:defPPr>
                      <a:lvl1pPr marL="0" algn="l" defTabSz="914400" rtl="0" eaLnBrk="1" latinLnBrk="0" hangingPunct="1">
                        <a:defRPr kumimoji="1" sz="1800" b="1" kern="1200">
                          <a:solidFill>
                            <a:schemeClr val="tx1"/>
                          </a:solidFill>
                          <a:latin typeface="メイリオ"/>
                          <a:ea typeface="メイリオ"/>
                        </a:defRPr>
                      </a:lvl1pPr>
                      <a:lvl2pPr marL="457200" algn="l" defTabSz="914400" rtl="0" eaLnBrk="1" latinLnBrk="0" hangingPunct="1">
                        <a:defRPr kumimoji="1" sz="1800" b="1" kern="1200">
                          <a:solidFill>
                            <a:schemeClr val="tx1"/>
                          </a:solidFill>
                          <a:latin typeface="メイリオ"/>
                          <a:ea typeface="メイリオ"/>
                        </a:defRPr>
                      </a:lvl2pPr>
                      <a:lvl3pPr marL="914400" algn="l" defTabSz="914400" rtl="0" eaLnBrk="1" latinLnBrk="0" hangingPunct="1">
                        <a:defRPr kumimoji="1" sz="1800" b="1" kern="1200">
                          <a:solidFill>
                            <a:schemeClr val="tx1"/>
                          </a:solidFill>
                          <a:latin typeface="メイリオ"/>
                          <a:ea typeface="メイリオ"/>
                        </a:defRPr>
                      </a:lvl3pPr>
                      <a:lvl4pPr marL="1371600" algn="l" defTabSz="914400" rtl="0" eaLnBrk="1" latinLnBrk="0" hangingPunct="1">
                        <a:defRPr kumimoji="1" sz="1800" b="1" kern="1200">
                          <a:solidFill>
                            <a:schemeClr val="tx1"/>
                          </a:solidFill>
                          <a:latin typeface="メイリオ"/>
                          <a:ea typeface="メイリオ"/>
                        </a:defRPr>
                      </a:lvl4pPr>
                      <a:lvl5pPr marL="1828800" algn="l" defTabSz="914400" rtl="0" eaLnBrk="1" latinLnBrk="0" hangingPunct="1">
                        <a:defRPr kumimoji="1" sz="1800" b="1" kern="1200">
                          <a:solidFill>
                            <a:schemeClr val="tx1"/>
                          </a:solidFill>
                          <a:latin typeface="メイリオ"/>
                          <a:ea typeface="メイリオ"/>
                        </a:defRPr>
                      </a:lvl5pPr>
                      <a:lvl6pPr marL="2286000" algn="l" defTabSz="914400" rtl="0" eaLnBrk="1" latinLnBrk="0" hangingPunct="1">
                        <a:defRPr kumimoji="1" sz="1800" b="1" kern="1200">
                          <a:solidFill>
                            <a:schemeClr val="tx1"/>
                          </a:solidFill>
                          <a:latin typeface="メイリオ"/>
                          <a:ea typeface="メイリオ"/>
                        </a:defRPr>
                      </a:lvl6pPr>
                      <a:lvl7pPr marL="2743200" algn="l" defTabSz="914400" rtl="0" eaLnBrk="1" latinLnBrk="0" hangingPunct="1">
                        <a:defRPr kumimoji="1" sz="1800" b="1" kern="1200">
                          <a:solidFill>
                            <a:schemeClr val="tx1"/>
                          </a:solidFill>
                          <a:latin typeface="メイリオ"/>
                          <a:ea typeface="メイリオ"/>
                        </a:defRPr>
                      </a:lvl7pPr>
                      <a:lvl8pPr marL="3200400" algn="l" defTabSz="914400" rtl="0" eaLnBrk="1" latinLnBrk="0" hangingPunct="1">
                        <a:defRPr kumimoji="1" sz="1800" b="1" kern="1200">
                          <a:solidFill>
                            <a:schemeClr val="tx1"/>
                          </a:solidFill>
                          <a:latin typeface="メイリオ"/>
                          <a:ea typeface="メイリオ"/>
                        </a:defRPr>
                      </a:lvl8pPr>
                      <a:lvl9pPr marL="3657600" algn="l" defTabSz="914400" rtl="0" eaLnBrk="1" latinLnBrk="0" hangingPunct="1">
                        <a:defRPr kumimoji="1" sz="1800" b="1" kern="1200">
                          <a:solidFill>
                            <a:schemeClr val="tx1"/>
                          </a:solidFill>
                          <a:latin typeface="メイリオ"/>
                          <a:ea typeface="メイリオ"/>
                        </a:defRPr>
                      </a:lvl9pPr>
                    </a:lstStyle>
                    <a:p>
                      <a:pPr algn="ctr"/>
                      <a:r>
                        <a:rPr kumimoji="1" lang="ja-JP" altLang="en-US" sz="1200">
                          <a:solidFill>
                            <a:schemeClr val="bg1"/>
                          </a:solidFill>
                        </a:rPr>
                        <a:t>摘要</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4C3F1"/>
                    </a:solidFill>
                  </a:tcPr>
                </a:tc>
                <a:extLst>
                  <a:ext uri="{0D108BD9-81ED-4DB2-BD59-A6C34878D82A}">
                    <a16:rowId xmlns:a16="http://schemas.microsoft.com/office/drawing/2014/main" val="10000"/>
                  </a:ext>
                </a:extLst>
              </a:tr>
              <a:tr h="198022">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4/1</a:t>
                      </a:r>
                      <a:endParaRPr kumimoji="1" lang="ja-JP" altLang="en-US" sz="1200"/>
                    </a:p>
                  </a:txBody>
                  <a:tcPr marT="36000" marB="0">
                    <a:lnL w="12700" cmpd="sng">
                      <a:solidFill>
                        <a:sysClr val="windowText" lastClr="000000"/>
                      </a:solidFill>
                    </a:lnL>
                    <a:lnR w="12700" cmpd="sng">
                      <a:solidFill>
                        <a:sysClr val="windowText" lastClr="000000"/>
                      </a:solidFill>
                    </a:lnR>
                    <a:lnT w="12700" cap="flat" cmpd="sng" algn="ctr">
                      <a:solidFill>
                        <a:schemeClr val="tx1"/>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a:t>売上</a:t>
                      </a:r>
                    </a:p>
                  </a:txBody>
                  <a:tcPr marT="36000" marB="0">
                    <a:lnL w="12700" cmpd="sng">
                      <a:solidFill>
                        <a:sysClr val="windowText" lastClr="000000"/>
                      </a:solidFill>
                    </a:lnL>
                    <a:lnR w="12700" cmpd="sng">
                      <a:solidFill>
                        <a:sysClr val="windowText" lastClr="000000"/>
                      </a:solidFill>
                    </a:lnR>
                    <a:lnT w="12700" cap="flat" cmpd="sng" algn="ctr">
                      <a:solidFill>
                        <a:schemeClr val="tx1"/>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A</a:t>
                      </a:r>
                      <a:r>
                        <a:rPr kumimoji="1" lang="ja-JP" altLang="en-US" sz="1200"/>
                        <a:t>社</a:t>
                      </a:r>
                      <a:endParaRPr kumimoji="1" lang="en-US" altLang="ja-JP" sz="1200"/>
                    </a:p>
                  </a:txBody>
                  <a:tcPr marT="36000" marB="0">
                    <a:lnL w="12700" cmpd="sng">
                      <a:solidFill>
                        <a:sysClr val="windowText" lastClr="000000"/>
                      </a:solidFill>
                    </a:lnL>
                    <a:lnR w="12700" cmpd="sng">
                      <a:solidFill>
                        <a:sysClr val="windowText" lastClr="000000"/>
                      </a:solidFill>
                    </a:lnR>
                    <a:lnT w="12700" cap="flat" cmpd="sng" algn="ctr">
                      <a:solidFill>
                        <a:schemeClr val="tx1"/>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30</a:t>
                      </a:r>
                      <a:endParaRPr kumimoji="1" lang="ja-JP" altLang="en-US" sz="1200"/>
                    </a:p>
                  </a:txBody>
                  <a:tcPr marT="36000" marB="0">
                    <a:lnL w="12700" cmpd="sng">
                      <a:solidFill>
                        <a:sysClr val="windowText" lastClr="000000"/>
                      </a:solidFill>
                    </a:lnL>
                    <a:lnR w="12700" cmpd="sng">
                      <a:solidFill>
                        <a:sysClr val="windowText" lastClr="000000"/>
                      </a:solidFill>
                    </a:lnR>
                    <a:lnT w="12700" cap="flat" cmpd="sng" algn="ctr">
                      <a:solidFill>
                        <a:schemeClr val="tx1"/>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a:t>○商品</a:t>
                      </a:r>
                    </a:p>
                  </a:txBody>
                  <a:tcPr marT="36000" marB="0">
                    <a:lnL w="12700" cmpd="sng">
                      <a:solidFill>
                        <a:sysClr val="windowText" lastClr="000000"/>
                      </a:solidFill>
                    </a:lnL>
                    <a:lnR w="12700" cmpd="sng">
                      <a:solidFill>
                        <a:sysClr val="windowText" lastClr="000000"/>
                      </a:solidFill>
                    </a:lnR>
                    <a:lnT w="12700" cap="flat" cmpd="sng" algn="ctr">
                      <a:solidFill>
                        <a:schemeClr val="tx1"/>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98022">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4/10</a:t>
                      </a:r>
                      <a:endParaRPr kumimoji="1" lang="ja-JP" altLang="en-US" sz="1200"/>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a:t>売上</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A</a:t>
                      </a:r>
                      <a:r>
                        <a:rPr kumimoji="1" lang="ja-JP" altLang="en-US" sz="1200"/>
                        <a:t>社</a:t>
                      </a:r>
                      <a:endParaRPr kumimoji="1" lang="en-US" altLang="ja-JP" sz="1200"/>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50</a:t>
                      </a:r>
                      <a:endParaRPr kumimoji="1" lang="ja-JP" altLang="en-US" sz="1200"/>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a:t>△商品</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98022">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4/25</a:t>
                      </a:r>
                      <a:endParaRPr kumimoji="1" lang="ja-JP" altLang="en-US" sz="1200"/>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a:t>売上</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A</a:t>
                      </a:r>
                      <a:r>
                        <a:rPr kumimoji="1" lang="ja-JP" altLang="en-US" sz="1200"/>
                        <a:t>社</a:t>
                      </a:r>
                      <a:endParaRPr kumimoji="1" lang="en-US" altLang="ja-JP" sz="1200"/>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20</a:t>
                      </a:r>
                      <a:endParaRPr kumimoji="1" lang="ja-JP" altLang="en-US" sz="1200"/>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dirty="0"/>
                        <a:t>□商品</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15" name="表 14"/>
          <p:cNvGraphicFramePr>
            <a:graphicFrameLocks noGrp="1"/>
          </p:cNvGraphicFramePr>
          <p:nvPr>
            <p:extLst>
              <p:ext uri="{D42A27DB-BD31-4B8C-83A1-F6EECF244321}">
                <p14:modId xmlns:p14="http://schemas.microsoft.com/office/powerpoint/2010/main" val="1714062087"/>
              </p:ext>
            </p:extLst>
          </p:nvPr>
        </p:nvGraphicFramePr>
        <p:xfrm>
          <a:off x="360000" y="2808000"/>
          <a:ext cx="2088232" cy="875520"/>
        </p:xfrm>
        <a:graphic>
          <a:graphicData uri="http://schemas.openxmlformats.org/drawingml/2006/table">
            <a:tbl>
              <a:tblPr firstRow="1"/>
              <a:tblGrid>
                <a:gridCol w="684076">
                  <a:extLst>
                    <a:ext uri="{9D8B030D-6E8A-4147-A177-3AD203B41FA5}">
                      <a16:colId xmlns:a16="http://schemas.microsoft.com/office/drawing/2014/main" val="20000"/>
                    </a:ext>
                  </a:extLst>
                </a:gridCol>
                <a:gridCol w="684076">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tblGrid>
              <a:tr h="198022">
                <a:tc>
                  <a:txBody>
                    <a:bodyPr/>
                    <a:lstStyle>
                      <a:defPPr>
                        <a:defRPr lang="ja-JP"/>
                      </a:defPPr>
                      <a:lvl1pPr marL="0" algn="l" defTabSz="914400" rtl="0" eaLnBrk="1" latinLnBrk="0" hangingPunct="1">
                        <a:defRPr kumimoji="1" sz="1800" b="1" kern="1200">
                          <a:solidFill>
                            <a:schemeClr val="tx1"/>
                          </a:solidFill>
                          <a:latin typeface="メイリオ"/>
                          <a:ea typeface="メイリオ"/>
                        </a:defRPr>
                      </a:lvl1pPr>
                      <a:lvl2pPr marL="457200" algn="l" defTabSz="914400" rtl="0" eaLnBrk="1" latinLnBrk="0" hangingPunct="1">
                        <a:defRPr kumimoji="1" sz="1800" b="1" kern="1200">
                          <a:solidFill>
                            <a:schemeClr val="tx1"/>
                          </a:solidFill>
                          <a:latin typeface="メイリオ"/>
                          <a:ea typeface="メイリオ"/>
                        </a:defRPr>
                      </a:lvl2pPr>
                      <a:lvl3pPr marL="914400" algn="l" defTabSz="914400" rtl="0" eaLnBrk="1" latinLnBrk="0" hangingPunct="1">
                        <a:defRPr kumimoji="1" sz="1800" b="1" kern="1200">
                          <a:solidFill>
                            <a:schemeClr val="tx1"/>
                          </a:solidFill>
                          <a:latin typeface="メイリオ"/>
                          <a:ea typeface="メイリオ"/>
                        </a:defRPr>
                      </a:lvl3pPr>
                      <a:lvl4pPr marL="1371600" algn="l" defTabSz="914400" rtl="0" eaLnBrk="1" latinLnBrk="0" hangingPunct="1">
                        <a:defRPr kumimoji="1" sz="1800" b="1" kern="1200">
                          <a:solidFill>
                            <a:schemeClr val="tx1"/>
                          </a:solidFill>
                          <a:latin typeface="メイリオ"/>
                          <a:ea typeface="メイリオ"/>
                        </a:defRPr>
                      </a:lvl4pPr>
                      <a:lvl5pPr marL="1828800" algn="l" defTabSz="914400" rtl="0" eaLnBrk="1" latinLnBrk="0" hangingPunct="1">
                        <a:defRPr kumimoji="1" sz="1800" b="1" kern="1200">
                          <a:solidFill>
                            <a:schemeClr val="tx1"/>
                          </a:solidFill>
                          <a:latin typeface="メイリオ"/>
                          <a:ea typeface="メイリオ"/>
                        </a:defRPr>
                      </a:lvl5pPr>
                      <a:lvl6pPr marL="2286000" algn="l" defTabSz="914400" rtl="0" eaLnBrk="1" latinLnBrk="0" hangingPunct="1">
                        <a:defRPr kumimoji="1" sz="1800" b="1" kern="1200">
                          <a:solidFill>
                            <a:schemeClr val="tx1"/>
                          </a:solidFill>
                          <a:latin typeface="メイリオ"/>
                          <a:ea typeface="メイリオ"/>
                        </a:defRPr>
                      </a:lvl6pPr>
                      <a:lvl7pPr marL="2743200" algn="l" defTabSz="914400" rtl="0" eaLnBrk="1" latinLnBrk="0" hangingPunct="1">
                        <a:defRPr kumimoji="1" sz="1800" b="1" kern="1200">
                          <a:solidFill>
                            <a:schemeClr val="tx1"/>
                          </a:solidFill>
                          <a:latin typeface="メイリオ"/>
                          <a:ea typeface="メイリオ"/>
                        </a:defRPr>
                      </a:lvl7pPr>
                      <a:lvl8pPr marL="3200400" algn="l" defTabSz="914400" rtl="0" eaLnBrk="1" latinLnBrk="0" hangingPunct="1">
                        <a:defRPr kumimoji="1" sz="1800" b="1" kern="1200">
                          <a:solidFill>
                            <a:schemeClr val="tx1"/>
                          </a:solidFill>
                          <a:latin typeface="メイリオ"/>
                          <a:ea typeface="メイリオ"/>
                        </a:defRPr>
                      </a:lvl8pPr>
                      <a:lvl9pPr marL="3657600" algn="l" defTabSz="914400" rtl="0" eaLnBrk="1" latinLnBrk="0" hangingPunct="1">
                        <a:defRPr kumimoji="1" sz="1800" b="1" kern="1200">
                          <a:solidFill>
                            <a:schemeClr val="tx1"/>
                          </a:solidFill>
                          <a:latin typeface="メイリオ"/>
                          <a:ea typeface="メイリオ"/>
                        </a:defRPr>
                      </a:lvl9pPr>
                    </a:lstStyle>
                    <a:p>
                      <a:pPr algn="ctr"/>
                      <a:r>
                        <a:rPr kumimoji="1" lang="ja-JP" altLang="en-US" sz="1200">
                          <a:solidFill>
                            <a:schemeClr val="bg1"/>
                          </a:solidFill>
                        </a:rPr>
                        <a:t>科目</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4C3F1"/>
                    </a:solidFill>
                  </a:tcPr>
                </a:tc>
                <a:tc>
                  <a:txBody>
                    <a:bodyPr/>
                    <a:lstStyle>
                      <a:defPPr>
                        <a:defRPr lang="ja-JP"/>
                      </a:defPPr>
                      <a:lvl1pPr marL="0" algn="l" defTabSz="914400" rtl="0" eaLnBrk="1" latinLnBrk="0" hangingPunct="1">
                        <a:defRPr kumimoji="1" sz="1800" b="1" kern="1200">
                          <a:solidFill>
                            <a:schemeClr val="tx1"/>
                          </a:solidFill>
                          <a:latin typeface="メイリオ"/>
                          <a:ea typeface="メイリオ"/>
                        </a:defRPr>
                      </a:lvl1pPr>
                      <a:lvl2pPr marL="457200" algn="l" defTabSz="914400" rtl="0" eaLnBrk="1" latinLnBrk="0" hangingPunct="1">
                        <a:defRPr kumimoji="1" sz="1800" b="1" kern="1200">
                          <a:solidFill>
                            <a:schemeClr val="tx1"/>
                          </a:solidFill>
                          <a:latin typeface="メイリオ"/>
                          <a:ea typeface="メイリオ"/>
                        </a:defRPr>
                      </a:lvl2pPr>
                      <a:lvl3pPr marL="914400" algn="l" defTabSz="914400" rtl="0" eaLnBrk="1" latinLnBrk="0" hangingPunct="1">
                        <a:defRPr kumimoji="1" sz="1800" b="1" kern="1200">
                          <a:solidFill>
                            <a:schemeClr val="tx1"/>
                          </a:solidFill>
                          <a:latin typeface="メイリオ"/>
                          <a:ea typeface="メイリオ"/>
                        </a:defRPr>
                      </a:lvl3pPr>
                      <a:lvl4pPr marL="1371600" algn="l" defTabSz="914400" rtl="0" eaLnBrk="1" latinLnBrk="0" hangingPunct="1">
                        <a:defRPr kumimoji="1" sz="1800" b="1" kern="1200">
                          <a:solidFill>
                            <a:schemeClr val="tx1"/>
                          </a:solidFill>
                          <a:latin typeface="メイリオ"/>
                          <a:ea typeface="メイリオ"/>
                        </a:defRPr>
                      </a:lvl4pPr>
                      <a:lvl5pPr marL="1828800" algn="l" defTabSz="914400" rtl="0" eaLnBrk="1" latinLnBrk="0" hangingPunct="1">
                        <a:defRPr kumimoji="1" sz="1800" b="1" kern="1200">
                          <a:solidFill>
                            <a:schemeClr val="tx1"/>
                          </a:solidFill>
                          <a:latin typeface="メイリオ"/>
                          <a:ea typeface="メイリオ"/>
                        </a:defRPr>
                      </a:lvl5pPr>
                      <a:lvl6pPr marL="2286000" algn="l" defTabSz="914400" rtl="0" eaLnBrk="1" latinLnBrk="0" hangingPunct="1">
                        <a:defRPr kumimoji="1" sz="1800" b="1" kern="1200">
                          <a:solidFill>
                            <a:schemeClr val="tx1"/>
                          </a:solidFill>
                          <a:latin typeface="メイリオ"/>
                          <a:ea typeface="メイリオ"/>
                        </a:defRPr>
                      </a:lvl6pPr>
                      <a:lvl7pPr marL="2743200" algn="l" defTabSz="914400" rtl="0" eaLnBrk="1" latinLnBrk="0" hangingPunct="1">
                        <a:defRPr kumimoji="1" sz="1800" b="1" kern="1200">
                          <a:solidFill>
                            <a:schemeClr val="tx1"/>
                          </a:solidFill>
                          <a:latin typeface="メイリオ"/>
                          <a:ea typeface="メイリオ"/>
                        </a:defRPr>
                      </a:lvl7pPr>
                      <a:lvl8pPr marL="3200400" algn="l" defTabSz="914400" rtl="0" eaLnBrk="1" latinLnBrk="0" hangingPunct="1">
                        <a:defRPr kumimoji="1" sz="1800" b="1" kern="1200">
                          <a:solidFill>
                            <a:schemeClr val="tx1"/>
                          </a:solidFill>
                          <a:latin typeface="メイリオ"/>
                          <a:ea typeface="メイリオ"/>
                        </a:defRPr>
                      </a:lvl8pPr>
                      <a:lvl9pPr marL="3657600" algn="l" defTabSz="914400" rtl="0" eaLnBrk="1" latinLnBrk="0" hangingPunct="1">
                        <a:defRPr kumimoji="1" sz="1800" b="1" kern="1200">
                          <a:solidFill>
                            <a:schemeClr val="tx1"/>
                          </a:solidFill>
                          <a:latin typeface="メイリオ"/>
                          <a:ea typeface="メイリオ"/>
                        </a:defRPr>
                      </a:lvl9pPr>
                    </a:lstStyle>
                    <a:p>
                      <a:pPr algn="ctr"/>
                      <a:r>
                        <a:rPr kumimoji="1" lang="ja-JP" altLang="en-US" sz="1200">
                          <a:solidFill>
                            <a:schemeClr val="bg1"/>
                          </a:solidFill>
                        </a:rPr>
                        <a:t>相手先</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4C3F1"/>
                    </a:solidFill>
                  </a:tcPr>
                </a:tc>
                <a:tc>
                  <a:txBody>
                    <a:bodyPr/>
                    <a:lstStyle>
                      <a:defPPr>
                        <a:defRPr lang="ja-JP"/>
                      </a:defPPr>
                      <a:lvl1pPr marL="0" algn="l" defTabSz="914400" rtl="0" eaLnBrk="1" latinLnBrk="0" hangingPunct="1">
                        <a:defRPr kumimoji="1" sz="1800" b="1" kern="1200">
                          <a:solidFill>
                            <a:schemeClr val="tx1"/>
                          </a:solidFill>
                          <a:latin typeface="メイリオ"/>
                          <a:ea typeface="メイリオ"/>
                        </a:defRPr>
                      </a:lvl1pPr>
                      <a:lvl2pPr marL="457200" algn="l" defTabSz="914400" rtl="0" eaLnBrk="1" latinLnBrk="0" hangingPunct="1">
                        <a:defRPr kumimoji="1" sz="1800" b="1" kern="1200">
                          <a:solidFill>
                            <a:schemeClr val="tx1"/>
                          </a:solidFill>
                          <a:latin typeface="メイリオ"/>
                          <a:ea typeface="メイリオ"/>
                        </a:defRPr>
                      </a:lvl2pPr>
                      <a:lvl3pPr marL="914400" algn="l" defTabSz="914400" rtl="0" eaLnBrk="1" latinLnBrk="0" hangingPunct="1">
                        <a:defRPr kumimoji="1" sz="1800" b="1" kern="1200">
                          <a:solidFill>
                            <a:schemeClr val="tx1"/>
                          </a:solidFill>
                          <a:latin typeface="メイリオ"/>
                          <a:ea typeface="メイリオ"/>
                        </a:defRPr>
                      </a:lvl3pPr>
                      <a:lvl4pPr marL="1371600" algn="l" defTabSz="914400" rtl="0" eaLnBrk="1" latinLnBrk="0" hangingPunct="1">
                        <a:defRPr kumimoji="1" sz="1800" b="1" kern="1200">
                          <a:solidFill>
                            <a:schemeClr val="tx1"/>
                          </a:solidFill>
                          <a:latin typeface="メイリオ"/>
                          <a:ea typeface="メイリオ"/>
                        </a:defRPr>
                      </a:lvl4pPr>
                      <a:lvl5pPr marL="1828800" algn="l" defTabSz="914400" rtl="0" eaLnBrk="1" latinLnBrk="0" hangingPunct="1">
                        <a:defRPr kumimoji="1" sz="1800" b="1" kern="1200">
                          <a:solidFill>
                            <a:schemeClr val="tx1"/>
                          </a:solidFill>
                          <a:latin typeface="メイリオ"/>
                          <a:ea typeface="メイリオ"/>
                        </a:defRPr>
                      </a:lvl5pPr>
                      <a:lvl6pPr marL="2286000" algn="l" defTabSz="914400" rtl="0" eaLnBrk="1" latinLnBrk="0" hangingPunct="1">
                        <a:defRPr kumimoji="1" sz="1800" b="1" kern="1200">
                          <a:solidFill>
                            <a:schemeClr val="tx1"/>
                          </a:solidFill>
                          <a:latin typeface="メイリオ"/>
                          <a:ea typeface="メイリオ"/>
                        </a:defRPr>
                      </a:lvl6pPr>
                      <a:lvl7pPr marL="2743200" algn="l" defTabSz="914400" rtl="0" eaLnBrk="1" latinLnBrk="0" hangingPunct="1">
                        <a:defRPr kumimoji="1" sz="1800" b="1" kern="1200">
                          <a:solidFill>
                            <a:schemeClr val="tx1"/>
                          </a:solidFill>
                          <a:latin typeface="メイリオ"/>
                          <a:ea typeface="メイリオ"/>
                        </a:defRPr>
                      </a:lvl7pPr>
                      <a:lvl8pPr marL="3200400" algn="l" defTabSz="914400" rtl="0" eaLnBrk="1" latinLnBrk="0" hangingPunct="1">
                        <a:defRPr kumimoji="1" sz="1800" b="1" kern="1200">
                          <a:solidFill>
                            <a:schemeClr val="tx1"/>
                          </a:solidFill>
                          <a:latin typeface="メイリオ"/>
                          <a:ea typeface="メイリオ"/>
                        </a:defRPr>
                      </a:lvl8pPr>
                      <a:lvl9pPr marL="3657600" algn="l" defTabSz="914400" rtl="0" eaLnBrk="1" latinLnBrk="0" hangingPunct="1">
                        <a:defRPr kumimoji="1" sz="1800" b="1" kern="1200">
                          <a:solidFill>
                            <a:schemeClr val="tx1"/>
                          </a:solidFill>
                          <a:latin typeface="メイリオ"/>
                          <a:ea typeface="メイリオ"/>
                        </a:defRPr>
                      </a:lvl9pPr>
                    </a:lstStyle>
                    <a:p>
                      <a:pPr algn="ctr"/>
                      <a:r>
                        <a:rPr kumimoji="1" lang="ja-JP" altLang="en-US" sz="1200">
                          <a:solidFill>
                            <a:schemeClr val="bg1"/>
                          </a:solidFill>
                        </a:rPr>
                        <a:t>金額</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4C3F1"/>
                    </a:solidFill>
                  </a:tcPr>
                </a:tc>
                <a:extLst>
                  <a:ext uri="{0D108BD9-81ED-4DB2-BD59-A6C34878D82A}">
                    <a16:rowId xmlns:a16="http://schemas.microsoft.com/office/drawing/2014/main" val="10000"/>
                  </a:ext>
                </a:extLst>
              </a:tr>
              <a:tr h="198022">
                <a:tc rowSpan="3">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a:t>売上</a:t>
                      </a:r>
                    </a:p>
                  </a:txBody>
                  <a:tcPr marT="36000" marB="0">
                    <a:lnL w="12700" cmpd="sng">
                      <a:solidFill>
                        <a:sysClr val="windowText" lastClr="000000"/>
                      </a:solidFill>
                    </a:lnL>
                    <a:lnR w="12700" cmpd="sng">
                      <a:solidFill>
                        <a:sysClr val="windowText" lastClr="000000"/>
                      </a:solidFill>
                    </a:lnR>
                    <a:lnT w="12700" cap="flat" cmpd="sng" algn="ctr">
                      <a:solidFill>
                        <a:schemeClr val="tx1"/>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A</a:t>
                      </a:r>
                      <a:r>
                        <a:rPr kumimoji="1" lang="ja-JP" altLang="en-US" sz="1200"/>
                        <a:t>社</a:t>
                      </a:r>
                      <a:endParaRPr kumimoji="1" lang="en-US" altLang="ja-JP" sz="1200"/>
                    </a:p>
                  </a:txBody>
                  <a:tcPr marT="36000" marB="0">
                    <a:lnL w="12700" cmpd="sng">
                      <a:solidFill>
                        <a:sysClr val="windowText" lastClr="000000"/>
                      </a:solidFill>
                    </a:lnL>
                    <a:lnR w="12700" cmpd="sng">
                      <a:solidFill>
                        <a:sysClr val="windowText" lastClr="000000"/>
                      </a:solidFill>
                    </a:lnR>
                    <a:lnT w="12700" cap="flat" cmpd="sng" algn="ctr">
                      <a:solidFill>
                        <a:schemeClr val="tx1"/>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100</a:t>
                      </a:r>
                      <a:endParaRPr kumimoji="1" lang="ja-JP" altLang="en-US" sz="1200"/>
                    </a:p>
                  </a:txBody>
                  <a:tcPr marT="36000" marB="0">
                    <a:lnL w="12700" cmpd="sng">
                      <a:solidFill>
                        <a:sysClr val="windowText" lastClr="000000"/>
                      </a:solidFill>
                    </a:lnL>
                    <a:lnR w="12700" cmpd="sng">
                      <a:solidFill>
                        <a:sysClr val="windowText" lastClr="000000"/>
                      </a:solidFill>
                    </a:lnR>
                    <a:lnT w="12700" cap="flat" cmpd="sng" algn="ctr">
                      <a:solidFill>
                        <a:schemeClr val="tx1"/>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98022">
                <a:tc vMerge="1">
                  <a:txBody>
                    <a:bodyPr/>
                    <a:lstStyle/>
                    <a:p>
                      <a:endParaRPr kumimoji="1" lang="ja-JP" altLang="en-US" sz="1200"/>
                    </a:p>
                  </a:txBody>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B</a:t>
                      </a:r>
                      <a:r>
                        <a:rPr kumimoji="1" lang="ja-JP" altLang="en-US" sz="1200"/>
                        <a:t>社</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50</a:t>
                      </a:r>
                      <a:endParaRPr kumimoji="1" lang="ja-JP" altLang="en-US" sz="1200"/>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98022">
                <a:tc vMerge="1">
                  <a:txBody>
                    <a:bodyPr/>
                    <a:lstStyle/>
                    <a:p>
                      <a:endParaRPr kumimoji="1" lang="ja-JP" altLang="en-US" sz="1200"/>
                    </a:p>
                  </a:txBody>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C</a:t>
                      </a:r>
                      <a:r>
                        <a:rPr kumimoji="1" lang="ja-JP" altLang="en-US" sz="1200"/>
                        <a:t>社</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dirty="0"/>
                        <a:t>200</a:t>
                      </a:r>
                      <a:endParaRPr kumimoji="1" lang="ja-JP" altLang="en-US" sz="1200" dirty="0"/>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cxnSp>
        <p:nvCxnSpPr>
          <p:cNvPr id="17" name="カギ線コネクタ 16"/>
          <p:cNvCxnSpPr/>
          <p:nvPr/>
        </p:nvCxnSpPr>
        <p:spPr>
          <a:xfrm rot="16200000" flipH="1">
            <a:off x="2232026" y="3384000"/>
            <a:ext cx="792000" cy="324000"/>
          </a:xfrm>
          <a:prstGeom prst="bentConnector3">
            <a:avLst>
              <a:gd name="adj1" fmla="val -423"/>
            </a:avLst>
          </a:prstGeom>
          <a:noFill/>
          <a:ln w="28575" cap="flat" cmpd="sng" algn="ctr">
            <a:solidFill>
              <a:srgbClr val="00B7EE"/>
            </a:solidFill>
            <a:prstDash val="solid"/>
            <a:tailEnd type="triangle" w="lg" len="med"/>
          </a:ln>
          <a:effectLst/>
        </p:spPr>
      </p:cxnSp>
      <p:sp>
        <p:nvSpPr>
          <p:cNvPr id="18" name="テキスト ボックス 17"/>
          <p:cNvSpPr txBox="1"/>
          <p:nvPr/>
        </p:nvSpPr>
        <p:spPr>
          <a:xfrm>
            <a:off x="2880000" y="3600000"/>
            <a:ext cx="15481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a:ln>
                  <a:noFill/>
                </a:ln>
                <a:solidFill>
                  <a:sysClr val="windowText" lastClr="000000"/>
                </a:solidFill>
                <a:effectLst/>
                <a:uLnTx/>
                <a:uFillTx/>
                <a:latin typeface="メイリオ"/>
                <a:ea typeface="メイリオ"/>
                <a:cs typeface="+mn-cs"/>
              </a:rPr>
              <a:t>トレーシング</a:t>
            </a:r>
            <a:endParaRPr kumimoji="1"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0" name="テキスト ボックス 19"/>
          <p:cNvSpPr txBox="1"/>
          <p:nvPr/>
        </p:nvSpPr>
        <p:spPr>
          <a:xfrm>
            <a:off x="540000" y="3708000"/>
            <a:ext cx="16561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a:ln>
                  <a:noFill/>
                </a:ln>
                <a:solidFill>
                  <a:sysClr val="windowText" lastClr="000000"/>
                </a:solidFill>
                <a:effectLst/>
                <a:uLnTx/>
                <a:uFillTx/>
                <a:latin typeface="メイリオ"/>
                <a:ea typeface="メイリオ"/>
                <a:cs typeface="+mn-cs"/>
              </a:rPr>
              <a:t>【</a:t>
            </a:r>
            <a:r>
              <a:rPr kumimoji="1" lang="ja-JP" altLang="en-US" sz="1200" b="0" i="0" u="none" strike="noStrike" kern="0" cap="none" spc="0" normalizeH="0" baseline="0" noProof="0">
                <a:ln>
                  <a:noFill/>
                </a:ln>
                <a:solidFill>
                  <a:sysClr val="windowText" lastClr="000000"/>
                </a:solidFill>
                <a:effectLst/>
                <a:uLnTx/>
                <a:uFillTx/>
                <a:latin typeface="メイリオ"/>
                <a:ea typeface="メイリオ"/>
                <a:cs typeface="+mn-cs"/>
              </a:rPr>
              <a:t>相手先元帳</a:t>
            </a:r>
            <a:r>
              <a:rPr kumimoji="1" lang="en-US" altLang="ja-JP" sz="1200" b="0" i="0" u="none" strike="noStrike" kern="0" cap="none" spc="0" normalizeH="0" baseline="0" noProof="0">
                <a:ln>
                  <a:noFill/>
                </a:ln>
                <a:solidFill>
                  <a:sysClr val="windowText" lastClr="000000"/>
                </a:solidFill>
                <a:effectLst/>
                <a:uLnTx/>
                <a:uFillTx/>
                <a:latin typeface="メイリオ"/>
                <a:ea typeface="メイリオ"/>
                <a:cs typeface="+mn-cs"/>
              </a:rPr>
              <a:t>】</a:t>
            </a:r>
            <a:endParaRPr kumimoji="1" lang="ja-JP" altLang="en-US" sz="1200" b="0" i="0" u="none" strike="noStrike" kern="0" cap="none" spc="0" normalizeH="0" baseline="0" noProof="0">
              <a:ln>
                <a:noFill/>
              </a:ln>
              <a:solidFill>
                <a:sysClr val="windowText" lastClr="000000"/>
              </a:solidFill>
              <a:effectLst/>
              <a:uLnTx/>
              <a:uFillTx/>
              <a:latin typeface="メイリオ"/>
              <a:ea typeface="メイリオ"/>
              <a:cs typeface="+mn-cs"/>
            </a:endParaRPr>
          </a:p>
        </p:txBody>
      </p:sp>
      <p:graphicFrame>
        <p:nvGraphicFramePr>
          <p:cNvPr id="21" name="表 20"/>
          <p:cNvGraphicFramePr>
            <a:graphicFrameLocks noGrp="1"/>
          </p:cNvGraphicFramePr>
          <p:nvPr>
            <p:extLst>
              <p:ext uri="{D42A27DB-BD31-4B8C-83A1-F6EECF244321}">
                <p14:modId xmlns:p14="http://schemas.microsoft.com/office/powerpoint/2010/main" val="1909202259"/>
              </p:ext>
            </p:extLst>
          </p:nvPr>
        </p:nvGraphicFramePr>
        <p:xfrm>
          <a:off x="4788000" y="3744000"/>
          <a:ext cx="4068454" cy="1094400"/>
        </p:xfrm>
        <a:graphic>
          <a:graphicData uri="http://schemas.openxmlformats.org/drawingml/2006/table">
            <a:tbl>
              <a:tblPr/>
              <a:tblGrid>
                <a:gridCol w="690185">
                  <a:extLst>
                    <a:ext uri="{9D8B030D-6E8A-4147-A177-3AD203B41FA5}">
                      <a16:colId xmlns:a16="http://schemas.microsoft.com/office/drawing/2014/main" val="20000"/>
                    </a:ext>
                  </a:extLst>
                </a:gridCol>
                <a:gridCol w="653859">
                  <a:extLst>
                    <a:ext uri="{9D8B030D-6E8A-4147-A177-3AD203B41FA5}">
                      <a16:colId xmlns:a16="http://schemas.microsoft.com/office/drawing/2014/main" val="20001"/>
                    </a:ext>
                  </a:extLst>
                </a:gridCol>
                <a:gridCol w="544882">
                  <a:extLst>
                    <a:ext uri="{9D8B030D-6E8A-4147-A177-3AD203B41FA5}">
                      <a16:colId xmlns:a16="http://schemas.microsoft.com/office/drawing/2014/main" val="20002"/>
                    </a:ext>
                  </a:extLst>
                </a:gridCol>
                <a:gridCol w="544882">
                  <a:extLst>
                    <a:ext uri="{9D8B030D-6E8A-4147-A177-3AD203B41FA5}">
                      <a16:colId xmlns:a16="http://schemas.microsoft.com/office/drawing/2014/main" val="20003"/>
                    </a:ext>
                  </a:extLst>
                </a:gridCol>
                <a:gridCol w="544882">
                  <a:extLst>
                    <a:ext uri="{9D8B030D-6E8A-4147-A177-3AD203B41FA5}">
                      <a16:colId xmlns:a16="http://schemas.microsoft.com/office/drawing/2014/main" val="20004"/>
                    </a:ext>
                  </a:extLst>
                </a:gridCol>
                <a:gridCol w="544882">
                  <a:extLst>
                    <a:ext uri="{9D8B030D-6E8A-4147-A177-3AD203B41FA5}">
                      <a16:colId xmlns:a16="http://schemas.microsoft.com/office/drawing/2014/main" val="20005"/>
                    </a:ext>
                  </a:extLst>
                </a:gridCol>
                <a:gridCol w="544882">
                  <a:extLst>
                    <a:ext uri="{9D8B030D-6E8A-4147-A177-3AD203B41FA5}">
                      <a16:colId xmlns:a16="http://schemas.microsoft.com/office/drawing/2014/main" val="20006"/>
                    </a:ext>
                  </a:extLst>
                </a:gridCol>
              </a:tblGrid>
              <a:tr h="198022">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endParaRPr kumimoji="1" lang="ja-JP" altLang="en-US" sz="1200" b="1">
                        <a:solidFill>
                          <a:schemeClr val="bg1"/>
                        </a:solidFill>
                      </a:endParaRP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b="1">
                          <a:solidFill>
                            <a:schemeClr val="bg1"/>
                          </a:solidFill>
                        </a:rPr>
                        <a:t>月度</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580B2"/>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b="1">
                          <a:solidFill>
                            <a:schemeClr val="bg1"/>
                          </a:solidFill>
                        </a:rPr>
                        <a:t>4</a:t>
                      </a:r>
                      <a:r>
                        <a:rPr kumimoji="1" lang="ja-JP" altLang="en-US" sz="1200" b="1">
                          <a:solidFill>
                            <a:schemeClr val="bg1"/>
                          </a:solidFill>
                        </a:rPr>
                        <a:t>月</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580B2"/>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b="1">
                          <a:solidFill>
                            <a:schemeClr val="bg1"/>
                          </a:solidFill>
                        </a:rPr>
                        <a:t>5</a:t>
                      </a:r>
                      <a:r>
                        <a:rPr kumimoji="1" lang="ja-JP" altLang="en-US" sz="1200" b="1">
                          <a:solidFill>
                            <a:schemeClr val="bg1"/>
                          </a:solidFill>
                        </a:rPr>
                        <a:t>月</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580B2"/>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b="1">
                          <a:solidFill>
                            <a:schemeClr val="bg1"/>
                          </a:solidFill>
                        </a:rPr>
                        <a:t>6</a:t>
                      </a:r>
                      <a:r>
                        <a:rPr kumimoji="1" lang="ja-JP" altLang="en-US" sz="1200" b="1">
                          <a:solidFill>
                            <a:schemeClr val="bg1"/>
                          </a:solidFill>
                        </a:rPr>
                        <a:t>月</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580B2"/>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b="1">
                          <a:solidFill>
                            <a:schemeClr val="bg1"/>
                          </a:solidFill>
                        </a:rPr>
                        <a:t>7</a:t>
                      </a:r>
                      <a:r>
                        <a:rPr kumimoji="1" lang="ja-JP" altLang="en-US" sz="1200" b="1">
                          <a:solidFill>
                            <a:schemeClr val="bg1"/>
                          </a:solidFill>
                        </a:rPr>
                        <a:t>月</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580B2"/>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b="1">
                          <a:solidFill>
                            <a:schemeClr val="bg1"/>
                          </a:solidFill>
                        </a:rPr>
                        <a:t>8</a:t>
                      </a:r>
                      <a:r>
                        <a:rPr kumimoji="1" lang="ja-JP" altLang="en-US" sz="1200" b="1">
                          <a:solidFill>
                            <a:schemeClr val="bg1"/>
                          </a:solidFill>
                        </a:rPr>
                        <a:t>月</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580B2"/>
                    </a:solidFill>
                  </a:tcPr>
                </a:tc>
                <a:extLst>
                  <a:ext uri="{0D108BD9-81ED-4DB2-BD59-A6C34878D82A}">
                    <a16:rowId xmlns:a16="http://schemas.microsoft.com/office/drawing/2014/main" val="10000"/>
                  </a:ext>
                </a:extLst>
              </a:tr>
              <a:tr h="198022">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b="1">
                          <a:solidFill>
                            <a:schemeClr val="bg1"/>
                          </a:solidFill>
                        </a:rPr>
                        <a:t>科目</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580B2"/>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b="1">
                          <a:solidFill>
                            <a:schemeClr val="bg1"/>
                          </a:solidFill>
                        </a:rPr>
                        <a:t>相手先</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D580B2"/>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b="1">
                          <a:solidFill>
                            <a:schemeClr val="bg1"/>
                          </a:solidFill>
                        </a:rPr>
                        <a:t>金額</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75000"/>
                      </a:schemeClr>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b="1">
                          <a:solidFill>
                            <a:schemeClr val="bg1"/>
                          </a:solidFill>
                        </a:rPr>
                        <a:t>金額</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75000"/>
                      </a:schemeClr>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b="1">
                          <a:solidFill>
                            <a:schemeClr val="bg1"/>
                          </a:solidFill>
                        </a:rPr>
                        <a:t>金額</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75000"/>
                      </a:schemeClr>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b="1">
                          <a:solidFill>
                            <a:schemeClr val="bg1"/>
                          </a:solidFill>
                        </a:rPr>
                        <a:t>金額</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75000"/>
                      </a:schemeClr>
                    </a:solid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b="1">
                          <a:solidFill>
                            <a:schemeClr val="bg1"/>
                          </a:solidFill>
                        </a:rPr>
                        <a:t>金額</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1"/>
                  </a:ext>
                </a:extLst>
              </a:tr>
              <a:tr h="198022">
                <a:tc rowSpan="3">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ja-JP" altLang="en-US" sz="1200"/>
                        <a:t>売上</a:t>
                      </a:r>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A</a:t>
                      </a:r>
                      <a:r>
                        <a:rPr kumimoji="1" lang="ja-JP" altLang="en-US" sz="1200"/>
                        <a:t>社</a:t>
                      </a:r>
                      <a:endParaRPr kumimoji="1" lang="en-US" altLang="ja-JP" sz="1200"/>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100</a:t>
                      </a:r>
                      <a:endParaRPr kumimoji="1" lang="ja-JP" altLang="en-US" sz="1200"/>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80</a:t>
                      </a:r>
                      <a:endParaRPr kumimoji="1" lang="ja-JP" altLang="en-US" sz="1200"/>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90</a:t>
                      </a:r>
                      <a:endParaRPr kumimoji="1" lang="ja-JP" altLang="en-US" sz="1200"/>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110</a:t>
                      </a:r>
                      <a:endParaRPr kumimoji="1" lang="ja-JP" altLang="en-US" sz="1200"/>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100</a:t>
                      </a:r>
                      <a:endParaRPr kumimoji="1" lang="ja-JP" altLang="en-US" sz="1200"/>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98022">
                <a:tc vMerge="1">
                  <a:txBody>
                    <a:bodyPr/>
                    <a:lstStyle/>
                    <a:p>
                      <a:endParaRPr kumimoji="1" lang="ja-JP" altLang="en-US" sz="1200"/>
                    </a:p>
                  </a:txBody>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B</a:t>
                      </a:r>
                      <a:r>
                        <a:rPr kumimoji="1" lang="ja-JP" altLang="en-US" sz="1200"/>
                        <a:t>社</a:t>
                      </a:r>
                      <a:endParaRPr kumimoji="1" lang="en-US" altLang="ja-JP" sz="1200"/>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50</a:t>
                      </a:r>
                      <a:endParaRPr kumimoji="1" lang="ja-JP" altLang="en-US" sz="1200"/>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40</a:t>
                      </a:r>
                      <a:endParaRPr kumimoji="1" lang="ja-JP" altLang="en-US" sz="1200"/>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50</a:t>
                      </a:r>
                      <a:endParaRPr kumimoji="1" lang="ja-JP" altLang="en-US" sz="1200"/>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50</a:t>
                      </a:r>
                      <a:endParaRPr kumimoji="1" lang="ja-JP" altLang="en-US" sz="1200"/>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30</a:t>
                      </a:r>
                      <a:endParaRPr kumimoji="1" lang="ja-JP" altLang="en-US" sz="1200"/>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98022">
                <a:tc vMerge="1">
                  <a:txBody>
                    <a:bodyPr/>
                    <a:lstStyle/>
                    <a:p>
                      <a:endParaRPr kumimoji="1" lang="ja-JP" altLang="en-US" sz="1200"/>
                    </a:p>
                  </a:txBody>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C</a:t>
                      </a:r>
                      <a:r>
                        <a:rPr kumimoji="1" lang="ja-JP" altLang="en-US" sz="1200"/>
                        <a:t>社</a:t>
                      </a:r>
                      <a:endParaRPr kumimoji="1" lang="en-US" altLang="ja-JP" sz="1200"/>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200</a:t>
                      </a:r>
                      <a:endParaRPr kumimoji="1" lang="ja-JP" altLang="en-US" sz="1200"/>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160</a:t>
                      </a:r>
                      <a:endParaRPr kumimoji="1" lang="ja-JP" altLang="en-US" sz="1200"/>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180</a:t>
                      </a:r>
                      <a:endParaRPr kumimoji="1" lang="ja-JP" altLang="en-US" sz="1200"/>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a:t>190</a:t>
                      </a:r>
                      <a:endParaRPr kumimoji="1" lang="ja-JP" altLang="en-US" sz="1200"/>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defPPr>
                        <a:defRPr lang="ja-JP"/>
                      </a:defPPr>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algn="ctr"/>
                      <a:r>
                        <a:rPr kumimoji="1" lang="en-US" altLang="ja-JP" sz="1200" dirty="0"/>
                        <a:t>100</a:t>
                      </a:r>
                      <a:endParaRPr kumimoji="1" lang="ja-JP" altLang="en-US" sz="1200" dirty="0"/>
                    </a:p>
                  </a:txBody>
                  <a:tcPr marT="3600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22" name="円形吹き出し 21"/>
          <p:cNvSpPr/>
          <p:nvPr/>
        </p:nvSpPr>
        <p:spPr>
          <a:xfrm>
            <a:off x="6336196" y="3003798"/>
            <a:ext cx="2484276" cy="555526"/>
          </a:xfrm>
          <a:prstGeom prst="wedgeEllipseCallout">
            <a:avLst>
              <a:gd name="adj1" fmla="val -42313"/>
              <a:gd name="adj2" fmla="val 70335"/>
            </a:avLst>
          </a:prstGeom>
          <a:solidFill>
            <a:sysClr val="window" lastClr="FFFFFF"/>
          </a:solidFill>
          <a:ln w="25400" cap="flat" cmpd="sng" algn="ctr">
            <a:solidFill>
              <a:srgbClr val="D580B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縦・横・集計項目</a:t>
            </a:r>
            <a:r>
              <a:rPr kumimoji="0" lang="ja-JP" altLang="en-US" sz="1200" b="1" kern="0" noProof="0">
                <a:solidFill>
                  <a:sysClr val="windowText" lastClr="000000">
                    <a:lumMod val="75000"/>
                    <a:lumOff val="25000"/>
                  </a:sysClr>
                </a:solidFill>
                <a:latin typeface="メイリオ" pitchFamily="50" charset="-128"/>
                <a:ea typeface="メイリオ" pitchFamily="50" charset="-128"/>
                <a:cs typeface="メイリオ" pitchFamily="50" charset="-128"/>
              </a:rPr>
              <a:t>を</a:t>
            </a:r>
            <a:br>
              <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b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自由に設定が可能</a:t>
            </a:r>
            <a:endParaRPr kumimoji="1"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23" name="正方形/長方形 22"/>
          <p:cNvSpPr/>
          <p:nvPr/>
        </p:nvSpPr>
        <p:spPr>
          <a:xfrm>
            <a:off x="2592000" y="2736000"/>
            <a:ext cx="1800000" cy="252000"/>
          </a:xfrm>
          <a:prstGeom prst="rect">
            <a:avLst/>
          </a:prstGeom>
          <a:solidFill>
            <a:srgbClr val="54C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ja-JP" altLang="en-US" sz="1400" b="1"/>
              <a:t>統合会計</a:t>
            </a:r>
          </a:p>
        </p:txBody>
      </p:sp>
      <p:sp>
        <p:nvSpPr>
          <p:cNvPr id="25" name="正方形/長方形 24"/>
          <p:cNvSpPr/>
          <p:nvPr/>
        </p:nvSpPr>
        <p:spPr>
          <a:xfrm>
            <a:off x="4824000" y="2736000"/>
            <a:ext cx="1800000" cy="252000"/>
          </a:xfrm>
          <a:prstGeom prst="rect">
            <a:avLst/>
          </a:prstGeom>
          <a:solidFill>
            <a:srgbClr val="D58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lnSpc>
                <a:spcPts val="2000"/>
              </a:lnSpc>
            </a:pPr>
            <a:r>
              <a:rPr lang="ja-JP" altLang="en-US" sz="1400" b="1"/>
              <a:t>グループ</a:t>
            </a:r>
            <a:r>
              <a:rPr lang="ja-JP" altLang="en-US" sz="1400" b="1">
                <a:solidFill>
                  <a:prstClr val="white"/>
                </a:solidFill>
                <a:ea typeface="メイリオ" panose="020B0604030504040204" pitchFamily="50" charset="-128"/>
              </a:rPr>
              <a:t>経営管理</a:t>
            </a:r>
          </a:p>
        </p:txBody>
      </p:sp>
      <p:sp>
        <p:nvSpPr>
          <p:cNvPr id="26" name="正方形/長方形 25"/>
          <p:cNvSpPr/>
          <p:nvPr/>
        </p:nvSpPr>
        <p:spPr>
          <a:xfrm>
            <a:off x="252000" y="2628000"/>
            <a:ext cx="4248000" cy="2268000"/>
          </a:xfrm>
          <a:prstGeom prst="rect">
            <a:avLst/>
          </a:prstGeom>
          <a:noFill/>
          <a:ln>
            <a:solidFill>
              <a:srgbClr val="54C3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19" name="テキスト ボックス 18"/>
          <p:cNvSpPr txBox="1"/>
          <p:nvPr/>
        </p:nvSpPr>
        <p:spPr>
          <a:xfrm>
            <a:off x="360000" y="2520000"/>
            <a:ext cx="2052000" cy="252000"/>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a:ln>
                  <a:noFill/>
                </a:ln>
                <a:solidFill>
                  <a:sysClr val="windowText" lastClr="000000"/>
                </a:solidFill>
                <a:effectLst/>
                <a:uLnTx/>
                <a:uFillTx/>
                <a:latin typeface="メイリオ"/>
                <a:ea typeface="メイリオ"/>
                <a:cs typeface="+mn-cs"/>
              </a:rPr>
              <a:t>【</a:t>
            </a:r>
            <a:r>
              <a:rPr kumimoji="1" lang="ja-JP" altLang="en-US" sz="1200" b="0" i="0" u="none" strike="noStrike" kern="0" cap="none" spc="0" normalizeH="0" baseline="0" noProof="0">
                <a:ln>
                  <a:noFill/>
                </a:ln>
                <a:solidFill>
                  <a:sysClr val="windowText" lastClr="000000"/>
                </a:solidFill>
                <a:effectLst/>
                <a:uLnTx/>
                <a:uFillTx/>
                <a:latin typeface="メイリオ"/>
                <a:ea typeface="メイリオ"/>
                <a:cs typeface="+mn-cs"/>
              </a:rPr>
              <a:t>相手先別科目別残高表</a:t>
            </a:r>
            <a:r>
              <a:rPr kumimoji="1" lang="en-US" altLang="ja-JP" sz="1200" b="0" i="0" u="none" strike="noStrike" kern="0" cap="none" spc="0" normalizeH="0" baseline="0" noProof="0">
                <a:ln>
                  <a:noFill/>
                </a:ln>
                <a:solidFill>
                  <a:sysClr val="windowText" lastClr="000000"/>
                </a:solidFill>
                <a:effectLst/>
                <a:uLnTx/>
                <a:uFillTx/>
                <a:latin typeface="メイリオ"/>
                <a:ea typeface="メイリオ"/>
                <a:cs typeface="+mn-cs"/>
              </a:rPr>
              <a:t>】</a:t>
            </a:r>
            <a:endParaRPr kumimoji="1" lang="ja-JP" altLang="en-US" sz="12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7" name="正方形/長方形 26"/>
          <p:cNvSpPr/>
          <p:nvPr/>
        </p:nvSpPr>
        <p:spPr>
          <a:xfrm>
            <a:off x="4680000" y="2628000"/>
            <a:ext cx="4248000" cy="2268000"/>
          </a:xfrm>
          <a:prstGeom prst="rect">
            <a:avLst/>
          </a:prstGeom>
          <a:noFill/>
          <a:ln>
            <a:solidFill>
              <a:srgbClr val="D580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28" name="Rectangle 23"/>
          <p:cNvSpPr>
            <a:spLocks noChangeArrowheads="1"/>
          </p:cNvSpPr>
          <p:nvPr/>
        </p:nvSpPr>
        <p:spPr bwMode="auto">
          <a:xfrm>
            <a:off x="6912000" y="216000"/>
            <a:ext cx="540000" cy="360000"/>
          </a:xfrm>
          <a:prstGeom prst="rect">
            <a:avLst/>
          </a:prstGeom>
          <a:solidFill>
            <a:srgbClr val="D580B2"/>
          </a:solidFill>
          <a:ln>
            <a:noFill/>
          </a:ln>
        </p:spPr>
        <p:txBody>
          <a:bodyPr vert="horz" wrap="square" lIns="91440" tIns="45720" rIns="91440" bIns="45720" numCol="1" anchor="ctr" anchorCtr="0" compatLnSpc="1">
            <a:prstTxWarp prst="textNoShape">
              <a:avLst/>
            </a:prstTxWarp>
          </a:bodyPr>
          <a:lstStyle/>
          <a:p>
            <a:pPr algn="ctr"/>
            <a:r>
              <a:rPr lang="en-US" altLang="ja-JP" sz="1200" b="1">
                <a:solidFill>
                  <a:schemeClr val="bg2"/>
                </a:solidFill>
              </a:rPr>
              <a:t>GM</a:t>
            </a:r>
            <a:endParaRPr lang="ja-JP" altLang="en-US" sz="1200" b="1">
              <a:solidFill>
                <a:schemeClr val="bg2"/>
              </a:solidFill>
            </a:endParaRPr>
          </a:p>
        </p:txBody>
      </p:sp>
      <p:sp>
        <p:nvSpPr>
          <p:cNvPr id="29" name="Rectangle 8"/>
          <p:cNvSpPr>
            <a:spLocks noChangeArrowheads="1"/>
          </p:cNvSpPr>
          <p:nvPr/>
        </p:nvSpPr>
        <p:spPr bwMode="auto">
          <a:xfrm>
            <a:off x="6300000" y="216000"/>
            <a:ext cx="540000" cy="360000"/>
          </a:xfrm>
          <a:prstGeom prst="rect">
            <a:avLst/>
          </a:prstGeom>
          <a:solidFill>
            <a:srgbClr val="54C3F1"/>
          </a:solidFill>
          <a:ln>
            <a:noFill/>
          </a:ln>
        </p:spPr>
        <p:txBody>
          <a:bodyPr vert="horz" wrap="square" lIns="91440" tIns="45720" rIns="91440" bIns="45720" numCol="1" anchor="ctr" anchorCtr="0" compatLnSpc="1">
            <a:prstTxWarp prst="textNoShape">
              <a:avLst/>
            </a:prstTxWarp>
          </a:bodyPr>
          <a:lstStyle/>
          <a:p>
            <a:pPr algn="ctr"/>
            <a:r>
              <a:rPr lang="ja-JP" altLang="en-US" sz="1100" b="1">
                <a:solidFill>
                  <a:schemeClr val="bg2"/>
                </a:solidFill>
              </a:rPr>
              <a:t>統合会計</a:t>
            </a:r>
          </a:p>
        </p:txBody>
      </p:sp>
    </p:spTree>
    <p:extLst>
      <p:ext uri="{BB962C8B-B14F-4D97-AF65-F5344CB8AC3E}">
        <p14:creationId xmlns:p14="http://schemas.microsoft.com/office/powerpoint/2010/main" val="10281953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4152243" y="2592000"/>
            <a:ext cx="4641357" cy="2133088"/>
          </a:xfrm>
          <a:prstGeom prst="rect">
            <a:avLst/>
          </a:prstGeom>
          <a:ln w="6350">
            <a:solidFill>
              <a:schemeClr val="bg1">
                <a:lumMod val="75000"/>
              </a:schemeClr>
            </a:solidFill>
          </a:ln>
        </p:spPr>
        <p:style>
          <a:lnRef idx="2">
            <a:schemeClr val="dk1"/>
          </a:lnRef>
          <a:fillRef idx="1">
            <a:schemeClr val="lt1"/>
          </a:fillRef>
          <a:effectRef idx="0">
            <a:schemeClr val="dk1"/>
          </a:effectRef>
          <a:fontRef idx="minor">
            <a:schemeClr val="dk1"/>
          </a:fontRef>
        </p:style>
      </p:pic>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78</a:t>
            </a:fld>
            <a:endParaRPr lang="ja-JP" altLang="en-US"/>
          </a:p>
        </p:txBody>
      </p:sp>
      <p:sp>
        <p:nvSpPr>
          <p:cNvPr id="7" name="タイトル 6"/>
          <p:cNvSpPr>
            <a:spLocks noGrp="1"/>
          </p:cNvSpPr>
          <p:nvPr>
            <p:ph type="title"/>
          </p:nvPr>
        </p:nvSpPr>
        <p:spPr/>
        <p:txBody>
          <a:bodyPr/>
          <a:lstStyle/>
          <a:p>
            <a:r>
              <a:rPr lang="en-US" altLang="ja-JP" dirty="0"/>
              <a:t>No.66</a:t>
            </a:r>
            <a:br>
              <a:rPr lang="en-US" altLang="ja-JP" sz="1800" dirty="0"/>
            </a:br>
            <a:r>
              <a:rPr lang="ja-JP" altLang="en-US" sz="1800" dirty="0"/>
              <a:t>管理会計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期間、補助科目、部門、セグメント、仕訳種別、分析コード等の集計条件を指定して帳票が出力できる</a:t>
            </a: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p>
          <a:p>
            <a:pPr lvl="0">
              <a:spcBef>
                <a:spcPct val="0"/>
              </a:spcBef>
              <a:defRPr/>
            </a:pPr>
            <a:r>
              <a:rPr kumimoji="0" lang="en-US" altLang="ja-JP" sz="1400" kern="0" dirty="0">
                <a:solidFill>
                  <a:sysClr val="windowText" lastClr="000000">
                    <a:lumMod val="75000"/>
                    <a:lumOff val="25000"/>
                  </a:sysClr>
                </a:solidFill>
                <a:latin typeface="メイリオ" pitchFamily="50" charset="-128"/>
                <a:ea typeface="メイリオ" pitchFamily="50" charset="-128"/>
              </a:rPr>
              <a:t>NX</a:t>
            </a:r>
            <a:r>
              <a:rPr kumimoji="0" lang="ja-JP" altLang="en-US" sz="1400" kern="0" dirty="0">
                <a:solidFill>
                  <a:sysClr val="windowText" lastClr="000000">
                    <a:lumMod val="75000"/>
                    <a:lumOff val="25000"/>
                  </a:sysClr>
                </a:solidFill>
                <a:latin typeface="メイリオ" pitchFamily="50" charset="-128"/>
                <a:ea typeface="メイリオ" pitchFamily="50" charset="-128"/>
              </a:rPr>
              <a:t>グループ経営管理では上記条件の他、仕訳明細で入力している項目を任意に指定して帳票出力が可能です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4" name="Picture 5"/>
          <p:cNvPicPr>
            <a:picLocks noChangeAspect="1" noChangeArrowheads="1"/>
          </p:cNvPicPr>
          <p:nvPr/>
        </p:nvPicPr>
        <p:blipFill>
          <a:blip r:embed="rId4" cstate="print"/>
          <a:srcRect/>
          <a:stretch>
            <a:fillRect/>
          </a:stretch>
        </p:blipFill>
        <p:spPr bwMode="auto">
          <a:xfrm>
            <a:off x="720000" y="2592000"/>
            <a:ext cx="3230665" cy="2340000"/>
          </a:xfrm>
          <a:prstGeom prst="rect">
            <a:avLst/>
          </a:prstGeom>
          <a:noFill/>
          <a:ln w="9525">
            <a:solidFill>
              <a:schemeClr val="bg1">
                <a:lumMod val="75000"/>
              </a:schemeClr>
            </a:solidFill>
            <a:miter lim="800000"/>
            <a:headEnd/>
            <a:tailEnd/>
          </a:ln>
        </p:spPr>
      </p:pic>
      <p:sp>
        <p:nvSpPr>
          <p:cNvPr id="16" name="テキスト ボックス 15"/>
          <p:cNvSpPr txBox="1"/>
          <p:nvPr/>
        </p:nvSpPr>
        <p:spPr>
          <a:xfrm>
            <a:off x="1257791" y="2408921"/>
            <a:ext cx="2700000" cy="253916"/>
          </a:xfrm>
          <a:prstGeom prst="rect">
            <a:avLst/>
          </a:prstGeom>
          <a:noFill/>
        </p:spPr>
        <p:txBody>
          <a:bodyPr wrap="square" rtlCol="0">
            <a:spAutoFit/>
          </a:bodyPr>
          <a:lstStyle/>
          <a:p>
            <a:pPr lvl="0">
              <a:defRPr/>
            </a:pP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r>
              <a:rPr kumimoji="0" lang="ja-JP" altLang="en-US" sz="1050" kern="0" dirty="0">
                <a:solidFill>
                  <a:sysClr val="windowText" lastClr="000000"/>
                </a:solidFill>
              </a:rPr>
              <a:t>データソースエディタ画面</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endParaRPr>
          </a:p>
        </p:txBody>
      </p:sp>
      <p:sp>
        <p:nvSpPr>
          <p:cNvPr id="17" name="テキスト ボックス 16"/>
          <p:cNvSpPr txBox="1"/>
          <p:nvPr/>
        </p:nvSpPr>
        <p:spPr>
          <a:xfrm>
            <a:off x="6019535" y="2406271"/>
            <a:ext cx="1260000" cy="253916"/>
          </a:xfrm>
          <a:prstGeom prst="rect">
            <a:avLst/>
          </a:prstGeom>
          <a:noFill/>
        </p:spPr>
        <p:txBody>
          <a:bodyPr wrap="square" rtlCol="0">
            <a:spAutoFit/>
          </a:bodyPr>
          <a:lstStyle/>
          <a:p>
            <a:pPr lvl="0">
              <a:defRPr/>
            </a:pP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r>
              <a:rPr kumimoji="0" lang="ja-JP" altLang="en-US" sz="1050" kern="0" noProof="0" dirty="0">
                <a:solidFill>
                  <a:sysClr val="windowText" lastClr="000000"/>
                </a:solidFill>
              </a:rPr>
              <a:t>照会</a:t>
            </a:r>
            <a:r>
              <a:rPr kumimoji="0" lang="ja-JP" altLang="en-US" sz="1050" kern="0" dirty="0">
                <a:solidFill>
                  <a:sysClr val="windowText" lastClr="000000"/>
                </a:solidFill>
              </a:rPr>
              <a:t>画面</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endParaRPr>
          </a:p>
        </p:txBody>
      </p:sp>
      <p:sp>
        <p:nvSpPr>
          <p:cNvPr id="18" name="Rectangle 23"/>
          <p:cNvSpPr>
            <a:spLocks noChangeArrowheads="1"/>
          </p:cNvSpPr>
          <p:nvPr/>
        </p:nvSpPr>
        <p:spPr bwMode="auto">
          <a:xfrm>
            <a:off x="6912000" y="216000"/>
            <a:ext cx="540000" cy="360000"/>
          </a:xfrm>
          <a:prstGeom prst="rect">
            <a:avLst/>
          </a:prstGeom>
          <a:solidFill>
            <a:srgbClr val="D580B2"/>
          </a:solidFill>
          <a:ln>
            <a:noFill/>
          </a:ln>
        </p:spPr>
        <p:txBody>
          <a:bodyPr vert="horz" wrap="square" lIns="91440" tIns="45720" rIns="91440" bIns="45720" numCol="1" anchor="ctr" anchorCtr="0" compatLnSpc="1">
            <a:prstTxWarp prst="textNoShape">
              <a:avLst/>
            </a:prstTxWarp>
          </a:bodyPr>
          <a:lstStyle/>
          <a:p>
            <a:pPr algn="ctr"/>
            <a:r>
              <a:rPr lang="en-US" altLang="ja-JP" sz="1200" b="1">
                <a:solidFill>
                  <a:schemeClr val="bg2"/>
                </a:solidFill>
              </a:rPr>
              <a:t>GM</a:t>
            </a:r>
            <a:endParaRPr lang="ja-JP" altLang="en-US" sz="1200" b="1">
              <a:solidFill>
                <a:schemeClr val="bg2"/>
              </a:solidFill>
            </a:endParaRPr>
          </a:p>
        </p:txBody>
      </p:sp>
    </p:spTree>
    <p:extLst>
      <p:ext uri="{BB962C8B-B14F-4D97-AF65-F5344CB8AC3E}">
        <p14:creationId xmlns:p14="http://schemas.microsoft.com/office/powerpoint/2010/main" val="23190777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a:picLocks noChangeAspect="1"/>
          </p:cNvPicPr>
          <p:nvPr/>
        </p:nvPicPr>
        <p:blipFill>
          <a:blip r:embed="rId3"/>
          <a:stretch>
            <a:fillRect/>
          </a:stretch>
        </p:blipFill>
        <p:spPr>
          <a:xfrm>
            <a:off x="5184999" y="2797094"/>
            <a:ext cx="2625267" cy="1463237"/>
          </a:xfrm>
          <a:prstGeom prst="rect">
            <a:avLst/>
          </a:prstGeom>
          <a:ln>
            <a:solidFill>
              <a:schemeClr val="bg1">
                <a:lumMod val="65000"/>
              </a:schemeClr>
            </a:solidFill>
          </a:ln>
        </p:spPr>
      </p:pic>
      <p:pic>
        <p:nvPicPr>
          <p:cNvPr id="24" name="図 23"/>
          <p:cNvPicPr>
            <a:picLocks noChangeAspect="1"/>
          </p:cNvPicPr>
          <p:nvPr/>
        </p:nvPicPr>
        <p:blipFill>
          <a:blip r:embed="rId4"/>
          <a:stretch>
            <a:fillRect/>
          </a:stretch>
        </p:blipFill>
        <p:spPr>
          <a:xfrm>
            <a:off x="6012160" y="3469422"/>
            <a:ext cx="2573958" cy="1487701"/>
          </a:xfrm>
          <a:prstGeom prst="rect">
            <a:avLst/>
          </a:prstGeom>
          <a:effectLst>
            <a:outerShdw blurRad="50800" dist="38100" dir="2700000" algn="t" rotWithShape="0">
              <a:prstClr val="black">
                <a:alpha val="40000"/>
              </a:prstClr>
            </a:outerShdw>
          </a:effectLst>
        </p:spPr>
      </p:pic>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79</a:t>
            </a:fld>
            <a:endParaRPr lang="ja-JP" altLang="en-US"/>
          </a:p>
        </p:txBody>
      </p:sp>
      <p:sp>
        <p:nvSpPr>
          <p:cNvPr id="7" name="タイトル 6"/>
          <p:cNvSpPr>
            <a:spLocks noGrp="1"/>
          </p:cNvSpPr>
          <p:nvPr>
            <p:ph type="title"/>
          </p:nvPr>
        </p:nvSpPr>
        <p:spPr/>
        <p:txBody>
          <a:bodyPr/>
          <a:lstStyle/>
          <a:p>
            <a:r>
              <a:rPr lang="en-US" altLang="ja-JP" dirty="0"/>
              <a:t>No.67</a:t>
            </a:r>
            <a:br>
              <a:rPr lang="en-US" altLang="ja-JP" sz="1800" dirty="0"/>
            </a:br>
            <a:r>
              <a:rPr lang="ja-JP" altLang="en-US" sz="1800" dirty="0"/>
              <a:t>管理会計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財務データを可視化して分析できる</a:t>
            </a:r>
            <a:endParaRPr kumimoji="0" lang="ja-JP" altLang="en-US" sz="1400" b="1" kern="0">
              <a:solidFill>
                <a:prstClr val="black">
                  <a:lumMod val="75000"/>
                  <a:lumOff val="25000"/>
                </a:prstClr>
              </a:solidFill>
            </a:endParaRP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a:solidFill>
                  <a:prstClr val="black">
                    <a:lumMod val="75000"/>
                    <a:lumOff val="25000"/>
                  </a:prstClr>
                </a:solidFill>
              </a:rPr>
              <a:t>○</a:t>
            </a:r>
            <a:endParaRPr kumimoji="0" lang="en-US" altLang="ja-JP" sz="1400" b="1" kern="0">
              <a:solidFill>
                <a:prstClr val="black">
                  <a:lumMod val="75000"/>
                  <a:lumOff val="25000"/>
                </a:prstClr>
              </a:solidFill>
            </a:endParaRPr>
          </a:p>
          <a:p>
            <a:pPr lvl="0">
              <a:spcBef>
                <a:spcPct val="0"/>
              </a:spcBef>
              <a:defRPr/>
            </a:pPr>
            <a:r>
              <a:rPr kumimoji="0" lang="en-US" altLang="ja-JP" sz="1400" kern="0" err="1">
                <a:solidFill>
                  <a:sysClr val="windowText" lastClr="000000">
                    <a:lumMod val="75000"/>
                    <a:lumOff val="25000"/>
                  </a:sysClr>
                </a:solidFill>
                <a:latin typeface="メイリオ" pitchFamily="50" charset="-128"/>
                <a:ea typeface="メイリオ" pitchFamily="50" charset="-128"/>
              </a:rPr>
              <a:t>SuperStream</a:t>
            </a:r>
            <a:r>
              <a:rPr kumimoji="0" lang="en-US" altLang="ja-JP" sz="1400" kern="0">
                <a:solidFill>
                  <a:sysClr val="windowText" lastClr="000000">
                    <a:lumMod val="75000"/>
                    <a:lumOff val="25000"/>
                  </a:sysClr>
                </a:solidFill>
                <a:latin typeface="メイリオ" pitchFamily="50" charset="-128"/>
                <a:ea typeface="メイリオ" pitchFamily="50" charset="-128"/>
              </a:rPr>
              <a:t>-NX </a:t>
            </a:r>
            <a:r>
              <a:rPr kumimoji="0" lang="ja-JP" altLang="en-US" sz="1400" kern="0">
                <a:solidFill>
                  <a:sysClr val="windowText" lastClr="000000">
                    <a:lumMod val="75000"/>
                    <a:lumOff val="25000"/>
                  </a:sysClr>
                </a:solidFill>
                <a:latin typeface="メイリオ" pitchFamily="50" charset="-128"/>
                <a:ea typeface="メイリオ" pitchFamily="50" charset="-128"/>
              </a:rPr>
              <a:t>統合会計に含まれる「</a:t>
            </a:r>
            <a:r>
              <a:rPr kumimoji="0" lang="en-US" altLang="ja-JP" sz="1400" kern="0" err="1">
                <a:solidFill>
                  <a:sysClr val="windowText" lastClr="000000">
                    <a:lumMod val="75000"/>
                    <a:lumOff val="25000"/>
                  </a:sysClr>
                </a:solidFill>
                <a:latin typeface="メイリオ" pitchFamily="50" charset="-128"/>
                <a:ea typeface="メイリオ" pitchFamily="50" charset="-128"/>
              </a:rPr>
              <a:t>ReportPlus</a:t>
            </a:r>
            <a:r>
              <a:rPr kumimoji="0" lang="ja-JP" altLang="en-US" sz="1400" kern="0">
                <a:solidFill>
                  <a:sysClr val="windowText" lastClr="000000">
                    <a:lumMod val="75000"/>
                    <a:lumOff val="25000"/>
                  </a:sysClr>
                </a:solidFill>
                <a:latin typeface="メイリオ" pitchFamily="50" charset="-128"/>
                <a:ea typeface="メイリオ" pitchFamily="50" charset="-128"/>
              </a:rPr>
              <a:t>」機能にてデータを可視化した分析が可能です</a:t>
            </a:r>
            <a:br>
              <a:rPr kumimoji="0" lang="en-US" altLang="ja-JP" sz="1400" kern="0">
                <a:solidFill>
                  <a:sysClr val="windowText" lastClr="000000">
                    <a:lumMod val="75000"/>
                    <a:lumOff val="25000"/>
                  </a:sysClr>
                </a:solidFill>
                <a:latin typeface="メイリオ" pitchFamily="50" charset="-128"/>
                <a:ea typeface="メイリオ" pitchFamily="50" charset="-128"/>
              </a:rPr>
            </a:br>
            <a:r>
              <a:rPr kumimoji="0" lang="ja-JP" altLang="en-US" sz="1400" kern="0">
                <a:solidFill>
                  <a:sysClr val="windowText" lastClr="000000">
                    <a:lumMod val="75000"/>
                    <a:lumOff val="25000"/>
                  </a:sysClr>
                </a:solidFill>
                <a:latin typeface="メイリオ" pitchFamily="50" charset="-128"/>
                <a:ea typeface="メイリオ" pitchFamily="50" charset="-128"/>
              </a:rPr>
              <a:t>会社を跨いだグループ全体の分析や、より高度な分析は「グループ経営管理」システムにて対応が可能です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5" name="図 14"/>
          <p:cNvPicPr>
            <a:picLocks noChangeAspect="1"/>
          </p:cNvPicPr>
          <p:nvPr/>
        </p:nvPicPr>
        <p:blipFill>
          <a:blip r:embed="rId5"/>
          <a:stretch>
            <a:fillRect/>
          </a:stretch>
        </p:blipFill>
        <p:spPr>
          <a:xfrm>
            <a:off x="611560" y="2810445"/>
            <a:ext cx="3708412" cy="2071098"/>
          </a:xfrm>
          <a:prstGeom prst="rect">
            <a:avLst/>
          </a:prstGeom>
        </p:spPr>
      </p:pic>
      <p:sp>
        <p:nvSpPr>
          <p:cNvPr id="16" name="テキスト ボックス 15"/>
          <p:cNvSpPr txBox="1"/>
          <p:nvPr/>
        </p:nvSpPr>
        <p:spPr>
          <a:xfrm>
            <a:off x="1368000" y="2619680"/>
            <a:ext cx="234000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a:ln>
                  <a:noFill/>
                </a:ln>
                <a:solidFill>
                  <a:prstClr val="black"/>
                </a:solidFill>
                <a:effectLst/>
                <a:uLnTx/>
                <a:uFillTx/>
                <a:latin typeface="メイリオ"/>
                <a:ea typeface="メイリオ"/>
                <a:cs typeface="+mn-cs"/>
              </a:rPr>
              <a:t>【</a:t>
            </a:r>
            <a:r>
              <a:rPr kumimoji="1" lang="ja-JP" altLang="en-US" sz="1050" b="0" i="0" u="none" strike="noStrike" kern="1200" cap="none" spc="0" normalizeH="0" baseline="0" noProof="0">
                <a:ln>
                  <a:noFill/>
                </a:ln>
                <a:solidFill>
                  <a:prstClr val="black"/>
                </a:solidFill>
                <a:effectLst/>
                <a:uLnTx/>
                <a:uFillTx/>
                <a:latin typeface="メイリオ"/>
                <a:ea typeface="メイリオ"/>
                <a:cs typeface="+mn-cs"/>
              </a:rPr>
              <a:t>統合会計（</a:t>
            </a:r>
            <a:r>
              <a:rPr kumimoji="1" lang="en-US" altLang="ja-JP" sz="1050" b="0" i="0" u="none" strike="noStrike" kern="1200" cap="none" spc="0" normalizeH="0" baseline="0" noProof="0" err="1">
                <a:ln>
                  <a:noFill/>
                </a:ln>
                <a:solidFill>
                  <a:prstClr val="black"/>
                </a:solidFill>
                <a:effectLst/>
                <a:uLnTx/>
                <a:uFillTx/>
                <a:latin typeface="メイリオ"/>
                <a:ea typeface="メイリオ"/>
                <a:cs typeface="+mn-cs"/>
              </a:rPr>
              <a:t>ReportPlus</a:t>
            </a:r>
            <a:r>
              <a:rPr kumimoji="1" lang="ja-JP" altLang="en-US" sz="1050" b="0" i="0" u="none" strike="noStrike" kern="1200" cap="none" spc="0" normalizeH="0" baseline="0" noProof="0">
                <a:ln>
                  <a:noFill/>
                </a:ln>
                <a:solidFill>
                  <a:prstClr val="black"/>
                </a:solidFill>
                <a:effectLst/>
                <a:uLnTx/>
                <a:uFillTx/>
                <a:latin typeface="メイリオ"/>
                <a:ea typeface="メイリオ"/>
                <a:cs typeface="+mn-cs"/>
              </a:rPr>
              <a:t>）</a:t>
            </a:r>
            <a:r>
              <a:rPr kumimoji="1" lang="en-US" altLang="ja-JP" sz="1050" b="0" i="0" u="none" strike="noStrike" kern="1200" cap="none" spc="0" normalizeH="0" baseline="0" noProof="0">
                <a:ln>
                  <a:noFill/>
                </a:ln>
                <a:solidFill>
                  <a:prstClr val="black"/>
                </a:solidFill>
                <a:effectLst/>
                <a:uLnTx/>
                <a:uFillTx/>
                <a:latin typeface="メイリオ"/>
                <a:ea typeface="メイリオ"/>
                <a:cs typeface="+mn-cs"/>
              </a:rPr>
              <a:t>】</a:t>
            </a:r>
            <a:endParaRPr kumimoji="1" lang="ja-JP" altLang="en-US" sz="105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7" name="テキスト ボックス 16"/>
          <p:cNvSpPr txBox="1"/>
          <p:nvPr/>
        </p:nvSpPr>
        <p:spPr>
          <a:xfrm>
            <a:off x="5261023" y="2606390"/>
            <a:ext cx="234000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a:ln>
                  <a:noFill/>
                </a:ln>
                <a:solidFill>
                  <a:prstClr val="black"/>
                </a:solidFill>
                <a:effectLst/>
                <a:uLnTx/>
                <a:uFillTx/>
                <a:latin typeface="メイリオ"/>
                <a:ea typeface="メイリオ"/>
                <a:cs typeface="+mn-cs"/>
              </a:rPr>
              <a:t>【</a:t>
            </a:r>
            <a:r>
              <a:rPr kumimoji="1" lang="ja-JP" altLang="en-US" sz="1050" b="0" i="0" u="none" strike="noStrike" kern="1200" cap="none" spc="0" normalizeH="0" baseline="0" noProof="0">
                <a:ln>
                  <a:noFill/>
                </a:ln>
                <a:solidFill>
                  <a:prstClr val="black"/>
                </a:solidFill>
                <a:effectLst/>
                <a:uLnTx/>
                <a:uFillTx/>
                <a:latin typeface="メイリオ"/>
                <a:ea typeface="メイリオ"/>
                <a:cs typeface="+mn-cs"/>
              </a:rPr>
              <a:t>グループ経営管理</a:t>
            </a:r>
            <a:r>
              <a:rPr kumimoji="1" lang="en-US" altLang="ja-JP" sz="1050" b="0" i="0" u="none" strike="noStrike" kern="1200" cap="none" spc="0" normalizeH="0" baseline="0" noProof="0">
                <a:ln>
                  <a:noFill/>
                </a:ln>
                <a:solidFill>
                  <a:prstClr val="black"/>
                </a:solidFill>
                <a:effectLst/>
                <a:uLnTx/>
                <a:uFillTx/>
                <a:latin typeface="メイリオ"/>
                <a:ea typeface="メイリオ"/>
                <a:cs typeface="+mn-cs"/>
              </a:rPr>
              <a:t>】</a:t>
            </a:r>
            <a:endParaRPr kumimoji="1" lang="ja-JP" altLang="en-US" sz="105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8" name="Rectangle 23"/>
          <p:cNvSpPr>
            <a:spLocks noChangeArrowheads="1"/>
          </p:cNvSpPr>
          <p:nvPr/>
        </p:nvSpPr>
        <p:spPr bwMode="auto">
          <a:xfrm>
            <a:off x="6912000" y="216000"/>
            <a:ext cx="540000" cy="360000"/>
          </a:xfrm>
          <a:prstGeom prst="rect">
            <a:avLst/>
          </a:prstGeom>
          <a:solidFill>
            <a:srgbClr val="D580B2"/>
          </a:solidFill>
          <a:ln>
            <a:noFill/>
          </a:ln>
        </p:spPr>
        <p:txBody>
          <a:bodyPr vert="horz" wrap="square" lIns="91440" tIns="45720" rIns="91440" bIns="45720" numCol="1" anchor="ctr" anchorCtr="0" compatLnSpc="1">
            <a:prstTxWarp prst="textNoShape">
              <a:avLst/>
            </a:prstTxWarp>
          </a:bodyPr>
          <a:lstStyle/>
          <a:p>
            <a:pPr algn="ctr"/>
            <a:r>
              <a:rPr lang="en-US" altLang="ja-JP" sz="1200" b="1">
                <a:solidFill>
                  <a:schemeClr val="bg2"/>
                </a:solidFill>
              </a:rPr>
              <a:t>GM</a:t>
            </a:r>
            <a:endParaRPr lang="ja-JP" altLang="en-US" sz="1200" b="1">
              <a:solidFill>
                <a:schemeClr val="bg2"/>
              </a:solidFill>
            </a:endParaRPr>
          </a:p>
        </p:txBody>
      </p:sp>
      <p:sp>
        <p:nvSpPr>
          <p:cNvPr id="19" name="Rectangle 8"/>
          <p:cNvSpPr>
            <a:spLocks noChangeArrowheads="1"/>
          </p:cNvSpPr>
          <p:nvPr/>
        </p:nvSpPr>
        <p:spPr bwMode="auto">
          <a:xfrm>
            <a:off x="6300000" y="216000"/>
            <a:ext cx="540000" cy="360000"/>
          </a:xfrm>
          <a:prstGeom prst="rect">
            <a:avLst/>
          </a:prstGeom>
          <a:solidFill>
            <a:srgbClr val="54C3F1"/>
          </a:solidFill>
          <a:ln>
            <a:noFill/>
          </a:ln>
        </p:spPr>
        <p:txBody>
          <a:bodyPr vert="horz" wrap="square" lIns="91440" tIns="45720" rIns="91440" bIns="45720" numCol="1" anchor="ctr" anchorCtr="0" compatLnSpc="1">
            <a:prstTxWarp prst="textNoShape">
              <a:avLst/>
            </a:prstTxWarp>
          </a:bodyPr>
          <a:lstStyle/>
          <a:p>
            <a:pPr algn="ctr"/>
            <a:r>
              <a:rPr lang="ja-JP" altLang="en-US" sz="1100" b="1">
                <a:solidFill>
                  <a:schemeClr val="bg2"/>
                </a:solidFill>
              </a:rPr>
              <a:t>統合会計</a:t>
            </a:r>
          </a:p>
        </p:txBody>
      </p:sp>
    </p:spTree>
    <p:extLst>
      <p:ext uri="{BB962C8B-B14F-4D97-AF65-F5344CB8AC3E}">
        <p14:creationId xmlns:p14="http://schemas.microsoft.com/office/powerpoint/2010/main" val="4250914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8</a:t>
            </a:fld>
            <a:endParaRPr kumimoji="1" lang="ja-JP" altLang="en-US"/>
          </a:p>
        </p:txBody>
      </p:sp>
      <p:sp>
        <p:nvSpPr>
          <p:cNvPr id="3" name="タイトル 2"/>
          <p:cNvSpPr>
            <a:spLocks noGrp="1"/>
          </p:cNvSpPr>
          <p:nvPr>
            <p:ph type="title"/>
          </p:nvPr>
        </p:nvSpPr>
        <p:spPr/>
        <p:txBody>
          <a:bodyPr/>
          <a:lstStyle/>
          <a:p>
            <a:r>
              <a:rPr lang="ja-JP" altLang="en-US" dirty="0"/>
              <a:t>システム機能要件</a:t>
            </a:r>
            <a:br>
              <a:rPr lang="en-US" altLang="ja-JP" dirty="0"/>
            </a:br>
            <a:r>
              <a:rPr lang="ja-JP" altLang="en-US" sz="1800" dirty="0"/>
              <a:t>支払管理、経費精算、債権管理</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©Canon IT Solutions Inc.  All rights reserved.</a:t>
            </a:r>
            <a:endParaRPr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554394590"/>
              </p:ext>
            </p:extLst>
          </p:nvPr>
        </p:nvGraphicFramePr>
        <p:xfrm>
          <a:off x="360000" y="936000"/>
          <a:ext cx="8532000" cy="2970750"/>
        </p:xfrm>
        <a:graphic>
          <a:graphicData uri="http://schemas.openxmlformats.org/drawingml/2006/table">
            <a:tbl>
              <a:tblPr/>
              <a:tblGrid>
                <a:gridCol w="432000">
                  <a:extLst>
                    <a:ext uri="{9D8B030D-6E8A-4147-A177-3AD203B41FA5}">
                      <a16:colId xmlns:a16="http://schemas.microsoft.com/office/drawing/2014/main" val="20000"/>
                    </a:ext>
                  </a:extLst>
                </a:gridCol>
                <a:gridCol w="900000">
                  <a:extLst>
                    <a:ext uri="{9D8B030D-6E8A-4147-A177-3AD203B41FA5}">
                      <a16:colId xmlns:a16="http://schemas.microsoft.com/office/drawing/2014/main" val="20001"/>
                    </a:ext>
                  </a:extLst>
                </a:gridCol>
                <a:gridCol w="648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tblGrid>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No.</a:t>
                      </a:r>
                      <a:endParaRPr lang="ja-JP" altLang="en-US" sz="1000" b="0" i="0" u="none" strike="noStrike" dirty="0">
                        <a:solidFill>
                          <a:srgbClr val="404040"/>
                        </a:solidFill>
                        <a:latin typeface="+mn-ea"/>
                        <a:ea typeface="+mn-ea"/>
                      </a:endParaRP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分類</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要件</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ご回答</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69</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支払管理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404040"/>
                          </a:solidFill>
                          <a:latin typeface="+mn-ea"/>
                          <a:ea typeface="+mn-ea"/>
                        </a:rPr>
                        <a:t>支払先単位で支払条件を設定できる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2084307"/>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70</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支払管理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404040"/>
                          </a:solidFill>
                          <a:latin typeface="+mn-ea"/>
                          <a:ea typeface="+mn-ea"/>
                        </a:rPr>
                        <a:t>支払先マスタに自社の支払口座を登録できる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5456993"/>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71</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支払管理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404040"/>
                          </a:solidFill>
                          <a:latin typeface="+mn-ea"/>
                          <a:ea typeface="+mn-ea"/>
                        </a:rPr>
                        <a:t>定型的債務計上の一括テンプレート処理、データの一括受け入れができる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72</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支払管理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404040"/>
                          </a:solidFill>
                          <a:latin typeface="+mn-ea"/>
                          <a:ea typeface="+mn-ea"/>
                        </a:rPr>
                        <a:t>貸借で別の取引先コードを指定して債務伝票が起票できる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73</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支払管理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404040"/>
                          </a:solidFill>
                          <a:latin typeface="+mn-ea"/>
                          <a:ea typeface="+mn-ea"/>
                        </a:rPr>
                        <a:t>スポット取引の債務計上ができ、支払処理を連携できる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56825">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74</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支払管理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ja-JP" altLang="en-US" sz="1000" b="0" i="0" u="none" strike="noStrike" dirty="0">
                          <a:solidFill>
                            <a:srgbClr val="404040"/>
                          </a:solidFill>
                          <a:latin typeface="+mn-ea"/>
                          <a:ea typeface="+mn-ea"/>
                        </a:rPr>
                        <a:t>外部システムとの経費仕訳連携時、源泉税を自動計算し預り金源泉税を計上できる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61925">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75</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支払管理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spcBef>
                          <a:spcPct val="0"/>
                        </a:spcBef>
                        <a:defRPr/>
                      </a:pPr>
                      <a:r>
                        <a:rPr kumimoji="0" lang="ja-JP" altLang="en-US" sz="1000" kern="0" dirty="0">
                          <a:solidFill>
                            <a:srgbClr val="404040"/>
                          </a:solidFill>
                          <a:latin typeface="メイリオ" pitchFamily="50" charset="-128"/>
                          <a:ea typeface="メイリオ" pitchFamily="50" charset="-128"/>
                        </a:rPr>
                        <a:t>ワークフローから債務データを連携する際、連携元システムの管理番号が連携でき、検索条件に利用できる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76</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支払管理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404040"/>
                          </a:solidFill>
                          <a:latin typeface="+mn-ea"/>
                          <a:ea typeface="+mn-ea"/>
                        </a:rPr>
                        <a:t>支払調書が作成できる（マイナンバー欄は空欄）</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77</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支払管理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404040"/>
                          </a:solidFill>
                          <a:latin typeface="+mn-ea"/>
                          <a:ea typeface="+mn-ea"/>
                        </a:rPr>
                        <a:t>支払データの修正（予定日、支払元、支払先口座）、支払の保留ができる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78</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支払管理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404040"/>
                          </a:solidFill>
                          <a:latin typeface="+mn-ea"/>
                          <a:ea typeface="+mn-ea"/>
                        </a:rPr>
                        <a:t>支払日</a:t>
                      </a:r>
                      <a:r>
                        <a:rPr lang="en-US" altLang="ja-JP" sz="1000" b="0" i="0" u="none" strike="noStrike" dirty="0">
                          <a:solidFill>
                            <a:srgbClr val="404040"/>
                          </a:solidFill>
                          <a:latin typeface="+mn-ea"/>
                          <a:ea typeface="+mn-ea"/>
                        </a:rPr>
                        <a:t>/</a:t>
                      </a:r>
                      <a:r>
                        <a:rPr lang="ja-JP" altLang="en-US" sz="1000" b="0" i="0" u="none" strike="noStrike" dirty="0">
                          <a:solidFill>
                            <a:srgbClr val="404040"/>
                          </a:solidFill>
                          <a:latin typeface="+mn-ea"/>
                          <a:ea typeface="+mn-ea"/>
                        </a:rPr>
                        <a:t>支払先別等、任意の設定で帳票で出力できる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79</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経費精算</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spcBef>
                          <a:spcPct val="0"/>
                        </a:spcBef>
                        <a:defRPr/>
                      </a:pPr>
                      <a:r>
                        <a:rPr kumimoji="0" lang="ja-JP" altLang="en-US" sz="1000" kern="0" dirty="0">
                          <a:solidFill>
                            <a:srgbClr val="404040"/>
                          </a:solidFill>
                          <a:latin typeface="メイリオ" pitchFamily="50" charset="-128"/>
                          <a:ea typeface="メイリオ" pitchFamily="50" charset="-128"/>
                        </a:rPr>
                        <a:t>交通費の金額や経路情報をインターネット検索できる</a:t>
                      </a:r>
                      <a:endParaRPr kumimoji="0" lang="ja-JP" altLang="en-US" sz="1000" b="1" kern="0" dirty="0">
                        <a:solidFill>
                          <a:srgbClr val="404040"/>
                        </a:solidFill>
                        <a:latin typeface="メイリオ" pitchFamily="50" charset="-128"/>
                        <a:ea typeface="メイリオ" pitchFamily="50" charset="-128"/>
                      </a:endParaRP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80</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経費精算</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srgbClr val="404040"/>
                          </a:solidFill>
                          <a:effectLst/>
                          <a:uLnTx/>
                          <a:uFillTx/>
                          <a:latin typeface="+mn-ea"/>
                          <a:ea typeface="+mn-ea"/>
                        </a:rPr>
                        <a:t>日当などの手当を自動計算できる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81</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経費精算</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kumimoji="0" lang="ja-JP" altLang="en-US" sz="1000" kern="0" noProof="0" dirty="0">
                          <a:solidFill>
                            <a:srgbClr val="404040"/>
                          </a:solidFill>
                          <a:latin typeface="+mn-ea"/>
                          <a:ea typeface="+mn-ea"/>
                        </a:rPr>
                        <a:t>単価</a:t>
                      </a:r>
                      <a:r>
                        <a:rPr kumimoji="0" lang="en-US" altLang="ja-JP" sz="1000" kern="0" noProof="0" dirty="0">
                          <a:solidFill>
                            <a:srgbClr val="404040"/>
                          </a:solidFill>
                          <a:latin typeface="+mn-ea"/>
                          <a:ea typeface="+mn-ea"/>
                        </a:rPr>
                        <a:t>×</a:t>
                      </a:r>
                      <a:r>
                        <a:rPr kumimoji="0" lang="ja-JP" altLang="en-US" sz="1000" kern="0" noProof="0" dirty="0">
                          <a:solidFill>
                            <a:srgbClr val="404040"/>
                          </a:solidFill>
                          <a:latin typeface="+mn-ea"/>
                          <a:ea typeface="+mn-ea"/>
                        </a:rPr>
                        <a:t>数量による経費精算ができる</a:t>
                      </a:r>
                      <a:endParaRPr lang="ja-JP" altLang="en-US" sz="1000" b="0" i="0" u="none" strike="noStrike" dirty="0">
                        <a:solidFill>
                          <a:srgbClr val="404040"/>
                        </a:solidFill>
                        <a:latin typeface="+mn-ea"/>
                        <a:ea typeface="+mn-ea"/>
                      </a:endParaRP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a:solidFill>
                            <a:srgbClr val="404040"/>
                          </a:solidFill>
                          <a:latin typeface="+mn-ea"/>
                          <a:ea typeface="+mn-ea"/>
                        </a:rPr>
                        <a:t>82</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経費精算</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ja-JP" altLang="en-US" sz="1000" kern="0" dirty="0">
                          <a:solidFill>
                            <a:srgbClr val="404040"/>
                          </a:solidFill>
                          <a:latin typeface="+mn-ea"/>
                          <a:ea typeface="+mn-ea"/>
                        </a:rPr>
                        <a:t>仮払金の支払、および仮払金と出張費用との突合精算ができる</a:t>
                      </a:r>
                      <a:endParaRPr kumimoji="0" lang="ja-JP" altLang="en-US" sz="1000" b="1" kern="0" dirty="0">
                        <a:solidFill>
                          <a:srgbClr val="404040"/>
                        </a:solidFill>
                        <a:latin typeface="+mn-ea"/>
                        <a:ea typeface="+mn-ea"/>
                      </a:endParaRP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83</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債権管理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ja-JP" altLang="en-US" sz="1000" kern="0" dirty="0">
                          <a:solidFill>
                            <a:srgbClr val="404040"/>
                          </a:solidFill>
                          <a:latin typeface="+mn-ea"/>
                          <a:ea typeface="+mn-ea"/>
                        </a:rPr>
                        <a:t>フロントシステムの売上データや</a:t>
                      </a:r>
                      <a:r>
                        <a:rPr kumimoji="0" lang="en-US" altLang="ja-JP" sz="1000" kern="0" dirty="0">
                          <a:solidFill>
                            <a:srgbClr val="404040"/>
                          </a:solidFill>
                          <a:latin typeface="+mn-ea"/>
                          <a:ea typeface="+mn-ea"/>
                        </a:rPr>
                        <a:t>Excel</a:t>
                      </a:r>
                      <a:r>
                        <a:rPr kumimoji="0" lang="ja-JP" altLang="en-US" sz="1000" kern="0" dirty="0">
                          <a:solidFill>
                            <a:srgbClr val="404040"/>
                          </a:solidFill>
                          <a:latin typeface="+mn-ea"/>
                          <a:ea typeface="+mn-ea"/>
                        </a:rPr>
                        <a:t>で管理している債権データを取込み、債権仕訳を計上できること</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84</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rgbClr val="404040"/>
                          </a:solidFill>
                          <a:latin typeface="+mn-ea"/>
                          <a:ea typeface="+mn-ea"/>
                        </a:rPr>
                        <a:t>債権管理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ja-JP" altLang="en-US" sz="1000" b="0" kern="0" dirty="0">
                          <a:solidFill>
                            <a:srgbClr val="404040"/>
                          </a:solidFill>
                          <a:latin typeface="+mn-ea"/>
                          <a:ea typeface="+mn-ea"/>
                        </a:rPr>
                        <a:t>入金予定日を経過した債権を検知し、アラートを出す機能があること</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000" b="0" i="0" u="none" strike="noStrike" dirty="0">
                          <a:solidFill>
                            <a:srgbClr val="404040"/>
                          </a:solidFill>
                          <a:latin typeface="+mn-ea"/>
                          <a:ea typeface="+mn-ea"/>
                        </a:rPr>
                        <a:t>×</a:t>
                      </a:r>
                      <a:endParaRPr lang="ja-JP" altLang="en-US" sz="1000" b="0" i="0" u="none" strike="noStrike" dirty="0">
                        <a:solidFill>
                          <a:srgbClr val="404040"/>
                        </a:solidFill>
                        <a:latin typeface="+mn-ea"/>
                        <a:ea typeface="+mn-ea"/>
                      </a:endParaRP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74867">
                <a:tc>
                  <a:txBody>
                    <a:bodyPr/>
                    <a:lstStyle/>
                    <a:p>
                      <a:pPr algn="ctr" fontAlgn="ctr"/>
                      <a:r>
                        <a:rPr lang="en-US" altLang="ja-JP" sz="1000" b="0" i="0" u="none" strike="noStrike" dirty="0">
                          <a:solidFill>
                            <a:srgbClr val="404040"/>
                          </a:solidFill>
                          <a:latin typeface="+mn-ea"/>
                          <a:ea typeface="+mn-ea"/>
                        </a:rPr>
                        <a:t>85</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債権管理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ja-JP" altLang="en-US" sz="1000" kern="0" dirty="0">
                          <a:solidFill>
                            <a:srgbClr val="404040"/>
                          </a:solidFill>
                          <a:latin typeface="+mn-ea"/>
                          <a:ea typeface="+mn-ea"/>
                        </a:rPr>
                        <a:t>仮想口座</a:t>
                      </a:r>
                      <a:r>
                        <a:rPr kumimoji="0" lang="en-US" altLang="ja-JP" sz="1000" kern="0" dirty="0">
                          <a:solidFill>
                            <a:srgbClr val="404040"/>
                          </a:solidFill>
                          <a:latin typeface="+mn-ea"/>
                          <a:ea typeface="+mn-ea"/>
                        </a:rPr>
                        <a:t>(</a:t>
                      </a:r>
                      <a:r>
                        <a:rPr kumimoji="0" lang="ja-JP" altLang="en-US" sz="1000" kern="0" dirty="0">
                          <a:solidFill>
                            <a:srgbClr val="404040"/>
                          </a:solidFill>
                          <a:latin typeface="+mn-ea"/>
                          <a:ea typeface="+mn-ea"/>
                        </a:rPr>
                        <a:t>バーチャル口座</a:t>
                      </a:r>
                      <a:r>
                        <a:rPr kumimoji="0" lang="en-US" altLang="ja-JP" sz="1000" kern="0" dirty="0">
                          <a:solidFill>
                            <a:srgbClr val="404040"/>
                          </a:solidFill>
                          <a:latin typeface="+mn-ea"/>
                          <a:ea typeface="+mn-ea"/>
                        </a:rPr>
                        <a:t>)</a:t>
                      </a:r>
                      <a:r>
                        <a:rPr kumimoji="0" lang="ja-JP" altLang="en-US" sz="1000" kern="0" dirty="0">
                          <a:solidFill>
                            <a:srgbClr val="404040"/>
                          </a:solidFill>
                          <a:latin typeface="+mn-ea"/>
                          <a:ea typeface="+mn-ea"/>
                        </a:rPr>
                        <a:t>からの</a:t>
                      </a:r>
                      <a:r>
                        <a:rPr kumimoji="0" lang="en-US" altLang="ja-JP" sz="1000" kern="0" dirty="0">
                          <a:solidFill>
                            <a:srgbClr val="404040"/>
                          </a:solidFill>
                          <a:latin typeface="+mn-ea"/>
                          <a:ea typeface="+mn-ea"/>
                        </a:rPr>
                        <a:t>FB</a:t>
                      </a:r>
                      <a:r>
                        <a:rPr kumimoji="0" lang="ja-JP" altLang="en-US" sz="1000" kern="0" dirty="0">
                          <a:solidFill>
                            <a:srgbClr val="404040"/>
                          </a:solidFill>
                          <a:latin typeface="+mn-ea"/>
                          <a:ea typeface="+mn-ea"/>
                        </a:rPr>
                        <a:t>入金データ取込ができる</a:t>
                      </a:r>
                      <a:endParaRPr kumimoji="0" lang="ja-JP" altLang="en-US" sz="1000" b="1" kern="0" dirty="0">
                        <a:solidFill>
                          <a:srgbClr val="404040"/>
                        </a:solidFill>
                        <a:latin typeface="+mn-ea"/>
                        <a:ea typeface="+mn-ea"/>
                      </a:endParaRP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5655996"/>
                  </a:ext>
                </a:extLst>
              </a:tr>
              <a:tr h="74867">
                <a:tc>
                  <a:txBody>
                    <a:bodyPr/>
                    <a:lstStyle/>
                    <a:p>
                      <a:pPr algn="ctr" fontAlgn="ctr"/>
                      <a:r>
                        <a:rPr lang="en-US" altLang="ja-JP" sz="1000" b="0" i="0" u="none" strike="noStrike" dirty="0">
                          <a:solidFill>
                            <a:srgbClr val="404040"/>
                          </a:solidFill>
                          <a:latin typeface="+mn-ea"/>
                          <a:ea typeface="+mn-ea"/>
                        </a:rPr>
                        <a:t>86</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rgbClr val="404040"/>
                          </a:solidFill>
                          <a:latin typeface="+mn-ea"/>
                          <a:ea typeface="+mn-ea"/>
                        </a:rPr>
                        <a:t>債権管理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ja-JP" altLang="en-US" sz="1000" b="0" kern="0" dirty="0">
                          <a:solidFill>
                            <a:srgbClr val="404040"/>
                          </a:solidFill>
                          <a:latin typeface="+mn-ea"/>
                          <a:ea typeface="+mn-ea"/>
                        </a:rPr>
                        <a:t>法人口座の取引明細（入金データ）を取込ことができる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4615444"/>
                  </a:ext>
                </a:extLst>
              </a:tr>
            </a:tbl>
          </a:graphicData>
        </a:graphic>
      </p:graphicFrame>
    </p:spTree>
    <p:extLst>
      <p:ext uri="{BB962C8B-B14F-4D97-AF65-F5344CB8AC3E}">
        <p14:creationId xmlns:p14="http://schemas.microsoft.com/office/powerpoint/2010/main" val="14205746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80</a:t>
            </a:fld>
            <a:endParaRPr lang="ja-JP" altLang="en-US"/>
          </a:p>
        </p:txBody>
      </p:sp>
      <p:sp>
        <p:nvSpPr>
          <p:cNvPr id="7" name="タイトル 6"/>
          <p:cNvSpPr>
            <a:spLocks noGrp="1"/>
          </p:cNvSpPr>
          <p:nvPr>
            <p:ph type="title"/>
          </p:nvPr>
        </p:nvSpPr>
        <p:spPr/>
        <p:txBody>
          <a:bodyPr/>
          <a:lstStyle/>
          <a:p>
            <a:r>
              <a:rPr lang="en-US" altLang="ja-JP" dirty="0"/>
              <a:t>No.68</a:t>
            </a:r>
            <a:br>
              <a:rPr lang="en-US" altLang="ja-JP" sz="1800" dirty="0"/>
            </a:br>
            <a:r>
              <a:rPr lang="ja-JP" altLang="en-US" sz="1800" dirty="0"/>
              <a:t>管理会計</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管理会計に関する資料をテンプレート化して出力できる</a:t>
            </a:r>
          </a:p>
        </p:txBody>
      </p:sp>
      <p:sp>
        <p:nvSpPr>
          <p:cNvPr id="11" name="テキスト ボックス 10"/>
          <p:cNvSpPr txBox="1"/>
          <p:nvPr/>
        </p:nvSpPr>
        <p:spPr>
          <a:xfrm>
            <a:off x="251520" y="1890576"/>
            <a:ext cx="8892480" cy="861774"/>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a:solidFill>
                  <a:prstClr val="black">
                    <a:lumMod val="75000"/>
                    <a:lumOff val="25000"/>
                  </a:prstClr>
                </a:solidFill>
              </a:rPr>
              <a:t>○</a:t>
            </a:r>
            <a:endParaRPr kumimoji="0" lang="en-US" altLang="ja-JP" sz="1400" b="1" kern="0">
              <a:solidFill>
                <a:prstClr val="black">
                  <a:lumMod val="75000"/>
                  <a:lumOff val="25000"/>
                </a:prstClr>
              </a:solidFill>
            </a:endParaRPr>
          </a:p>
          <a:p>
            <a:pPr lvl="0">
              <a:spcBef>
                <a:spcPct val="0"/>
              </a:spcBef>
              <a:defRPr/>
            </a:pPr>
            <a:r>
              <a:rPr kumimoji="0" lang="en-US" altLang="ja-JP" sz="1400" kern="0">
                <a:solidFill>
                  <a:sysClr val="windowText" lastClr="000000">
                    <a:lumMod val="75000"/>
                    <a:lumOff val="25000"/>
                  </a:sysClr>
                </a:solidFill>
                <a:latin typeface="メイリオ" pitchFamily="50" charset="-128"/>
                <a:ea typeface="メイリオ" pitchFamily="50" charset="-128"/>
              </a:rPr>
              <a:t>Grid</a:t>
            </a:r>
            <a:r>
              <a:rPr kumimoji="0" lang="ja-JP" altLang="en-US" sz="1400" kern="0">
                <a:solidFill>
                  <a:sysClr val="windowText" lastClr="000000">
                    <a:lumMod val="75000"/>
                    <a:lumOff val="25000"/>
                  </a:sysClr>
                </a:solidFill>
                <a:latin typeface="メイリオ" pitchFamily="50" charset="-128"/>
                <a:ea typeface="メイリオ" pitchFamily="50" charset="-128"/>
              </a:rPr>
              <a:t>レポート、</a:t>
            </a:r>
            <a:r>
              <a:rPr kumimoji="0" lang="en-US" altLang="ja-JP" sz="1400" kern="0">
                <a:solidFill>
                  <a:sysClr val="windowText" lastClr="000000">
                    <a:lumMod val="75000"/>
                    <a:lumOff val="25000"/>
                  </a:sysClr>
                </a:solidFill>
                <a:latin typeface="メイリオ" pitchFamily="50" charset="-128"/>
                <a:ea typeface="メイリオ" pitchFamily="50" charset="-128"/>
              </a:rPr>
              <a:t>Pivot</a:t>
            </a:r>
            <a:r>
              <a:rPr kumimoji="0" lang="ja-JP" altLang="en-US" sz="1400" kern="0">
                <a:solidFill>
                  <a:sysClr val="windowText" lastClr="000000">
                    <a:lumMod val="75000"/>
                    <a:lumOff val="25000"/>
                  </a:sysClr>
                </a:solidFill>
                <a:latin typeface="メイリオ" pitchFamily="50" charset="-128"/>
                <a:ea typeface="メイリオ" pitchFamily="50" charset="-128"/>
              </a:rPr>
              <a:t>レポート、</a:t>
            </a:r>
            <a:r>
              <a:rPr kumimoji="0" lang="en-US" altLang="ja-JP" sz="1400" kern="0">
                <a:solidFill>
                  <a:sysClr val="windowText" lastClr="000000">
                    <a:lumMod val="75000"/>
                    <a:lumOff val="25000"/>
                  </a:sysClr>
                </a:solidFill>
                <a:latin typeface="メイリオ" pitchFamily="50" charset="-128"/>
                <a:ea typeface="メイリオ" pitchFamily="50" charset="-128"/>
              </a:rPr>
              <a:t>Excel</a:t>
            </a:r>
            <a:r>
              <a:rPr kumimoji="0" lang="ja-JP" altLang="en-US" sz="1400" kern="0">
                <a:solidFill>
                  <a:sysClr val="windowText" lastClr="000000">
                    <a:lumMod val="75000"/>
                    <a:lumOff val="25000"/>
                  </a:sysClr>
                </a:solidFill>
                <a:latin typeface="メイリオ" pitchFamily="50" charset="-128"/>
                <a:ea typeface="メイリオ" pitchFamily="50" charset="-128"/>
              </a:rPr>
              <a:t>レポートにて、各種帳票をテンプレート化して出力することが可能です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グループ経営管理でもレポートのテンプレート化・メールでの自動配信・フォルダへの自動出力が可能です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グループ経営管理の設定内容を出力できる「ボード設計書出力機能」もご提供しております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3" name="角丸四角形 12"/>
          <p:cNvSpPr/>
          <p:nvPr/>
        </p:nvSpPr>
        <p:spPr>
          <a:xfrm>
            <a:off x="1260000" y="2736000"/>
            <a:ext cx="3960000" cy="720000"/>
          </a:xfrm>
          <a:prstGeom prst="roundRect">
            <a:avLst/>
          </a:prstGeom>
          <a:solidFill>
            <a:srgbClr val="54C3F1"/>
          </a:solidFill>
          <a:ln w="25400" cap="flat" cmpd="sng" algn="ctr">
            <a:noFill/>
            <a:prstDash val="solid"/>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a:ln>
                  <a:noFill/>
                </a:ln>
                <a:solidFill>
                  <a:sysClr val="window" lastClr="FFFFFF"/>
                </a:solidFill>
                <a:effectLst/>
                <a:uLnTx/>
                <a:uFillTx/>
                <a:latin typeface="メイリオ"/>
                <a:ea typeface="メイリオ"/>
                <a:cs typeface="+mn-cs"/>
              </a:rPr>
              <a:t>【Grid</a:t>
            </a:r>
            <a:r>
              <a:rPr kumimoji="1" lang="ja-JP" altLang="en-US" sz="1200" b="0" i="0" u="none" strike="noStrike" kern="0" cap="none" spc="0" normalizeH="0" baseline="0" noProof="0">
                <a:ln>
                  <a:noFill/>
                </a:ln>
                <a:solidFill>
                  <a:sysClr val="window" lastClr="FFFFFF"/>
                </a:solidFill>
                <a:effectLst/>
                <a:uLnTx/>
                <a:uFillTx/>
                <a:latin typeface="メイリオ"/>
                <a:ea typeface="メイリオ"/>
                <a:cs typeface="+mn-cs"/>
              </a:rPr>
              <a:t>レポート</a:t>
            </a:r>
            <a:r>
              <a:rPr kumimoji="1" lang="en-US" altLang="ja-JP" sz="1200" b="0" i="0" u="none" strike="noStrike" kern="0" cap="none" spc="0" normalizeH="0" baseline="0" noProof="0">
                <a:ln>
                  <a:noFill/>
                </a:ln>
                <a:solidFill>
                  <a:sysClr val="window" lastClr="FFFFFF"/>
                </a:solidFill>
                <a:effectLst/>
                <a:uLnTx/>
                <a:uFillTx/>
                <a:latin typeface="メイリオ"/>
                <a:ea typeface="メイリオ"/>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・画面の出力</a:t>
            </a:r>
            <a:r>
              <a:rPr kumimoji="0" lang="en-US" altLang="ja-JP" sz="900" b="0" i="0" u="none" strike="noStrike" kern="0" cap="none" spc="0" normalizeH="0" baseline="0" noProof="0">
                <a:ln>
                  <a:noFill/>
                </a:ln>
                <a:solidFill>
                  <a:sysClr val="window" lastClr="FFFFFF"/>
                </a:solidFill>
                <a:effectLst/>
                <a:uLnTx/>
                <a:uFillTx/>
                <a:latin typeface="メイリオ"/>
                <a:ea typeface="メイリオ"/>
                <a:cs typeface="+mn-cs"/>
              </a:rPr>
              <a:t>Grid</a:t>
            </a: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を動的に変更可能</a:t>
            </a:r>
            <a:endParaRPr kumimoji="0" lang="en-US" altLang="ja-JP" sz="900" b="0" i="0" u="none" strike="noStrike" kern="0" cap="none" spc="0" normalizeH="0" baseline="0" noProof="0">
              <a:ln>
                <a:noFill/>
              </a:ln>
              <a:solidFill>
                <a:sysClr val="window" lastClr="FFFFFF"/>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　（表示、配列、ソート、フィルタ、複数行表示、左右上下の固定化）</a:t>
            </a:r>
            <a:endParaRPr kumimoji="0" lang="en-US" altLang="ja-JP" sz="900" b="0" i="0" u="none" strike="noStrike" kern="0" cap="none" spc="0" normalizeH="0" baseline="0" noProof="0">
              <a:ln>
                <a:noFill/>
              </a:ln>
              <a:solidFill>
                <a:sysClr val="window" lastClr="FFFFFF"/>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a:ln>
                  <a:noFill/>
                </a:ln>
                <a:solidFill>
                  <a:sysClr val="window" lastClr="FFFFFF"/>
                </a:solidFill>
                <a:effectLst/>
                <a:uLnTx/>
                <a:uFillTx/>
                <a:latin typeface="メイリオ"/>
                <a:ea typeface="メイリオ"/>
                <a:cs typeface="+mn-cs"/>
              </a:rPr>
              <a:t>・変更後イメージで</a:t>
            </a:r>
            <a:r>
              <a:rPr kumimoji="1" lang="en-US" altLang="ja-JP" sz="900" b="0" i="0" u="none" strike="noStrike" kern="0" cap="none" spc="0" normalizeH="0" baseline="0" noProof="0">
                <a:ln>
                  <a:noFill/>
                </a:ln>
                <a:solidFill>
                  <a:sysClr val="window" lastClr="FFFFFF"/>
                </a:solidFill>
                <a:effectLst/>
                <a:uLnTx/>
                <a:uFillTx/>
                <a:latin typeface="メイリオ"/>
                <a:ea typeface="メイリオ"/>
                <a:cs typeface="+mn-cs"/>
              </a:rPr>
              <a:t>Excel</a:t>
            </a:r>
            <a:r>
              <a:rPr kumimoji="1" lang="ja-JP" altLang="en-US" sz="900" b="0" i="0" u="none" strike="noStrike" kern="0" cap="none" spc="0" normalizeH="0" baseline="0" noProof="0">
                <a:ln>
                  <a:noFill/>
                </a:ln>
                <a:solidFill>
                  <a:sysClr val="window" lastClr="FFFFFF"/>
                </a:solidFill>
                <a:effectLst/>
                <a:uLnTx/>
                <a:uFillTx/>
                <a:latin typeface="メイリオ"/>
                <a:ea typeface="メイリオ"/>
                <a:cs typeface="+mn-cs"/>
              </a:rPr>
              <a:t>出力可能</a:t>
            </a:r>
            <a:endParaRPr kumimoji="1" lang="en-US" altLang="ja-JP" sz="9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14" name="角丸四角形 13"/>
          <p:cNvSpPr/>
          <p:nvPr/>
        </p:nvSpPr>
        <p:spPr>
          <a:xfrm>
            <a:off x="1548000" y="3492000"/>
            <a:ext cx="3060000" cy="720000"/>
          </a:xfrm>
          <a:prstGeom prst="roundRect">
            <a:avLst/>
          </a:prstGeom>
          <a:solidFill>
            <a:srgbClr val="54C3F1"/>
          </a:solidFill>
          <a:ln w="25400" cap="flat" cmpd="sng" algn="ctr">
            <a:noFill/>
            <a:prstDash val="solid"/>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a:ln>
                  <a:noFill/>
                </a:ln>
                <a:solidFill>
                  <a:sysClr val="window" lastClr="FFFFFF"/>
                </a:solidFill>
                <a:effectLst/>
                <a:uLnTx/>
                <a:uFillTx/>
                <a:latin typeface="メイリオ"/>
                <a:ea typeface="メイリオ"/>
                <a:cs typeface="+mn-cs"/>
              </a:rPr>
              <a:t>【Pivot</a:t>
            </a:r>
            <a:r>
              <a:rPr kumimoji="1" lang="ja-JP" altLang="en-US" sz="1200" b="0" i="0" u="none" strike="noStrike" kern="0" cap="none" spc="0" normalizeH="0" baseline="0" noProof="0">
                <a:ln>
                  <a:noFill/>
                </a:ln>
                <a:solidFill>
                  <a:sysClr val="window" lastClr="FFFFFF"/>
                </a:solidFill>
                <a:effectLst/>
                <a:uLnTx/>
                <a:uFillTx/>
                <a:latin typeface="メイリオ"/>
                <a:ea typeface="メイリオ"/>
                <a:cs typeface="+mn-cs"/>
              </a:rPr>
              <a:t>レポート</a:t>
            </a:r>
            <a:r>
              <a:rPr kumimoji="1" lang="en-US" altLang="ja-JP" sz="1200" b="0" i="0" u="none" strike="noStrike" kern="0" cap="none" spc="0" normalizeH="0" baseline="0" noProof="0">
                <a:ln>
                  <a:noFill/>
                </a:ln>
                <a:solidFill>
                  <a:sysClr val="window" lastClr="FFFFFF"/>
                </a:solidFill>
                <a:effectLst/>
                <a:uLnTx/>
                <a:uFillTx/>
                <a:latin typeface="メイリオ"/>
                <a:ea typeface="メイリオ"/>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・帳票画面の出力結果に対して、</a:t>
            </a:r>
            <a:br>
              <a:rPr kumimoji="0" lang="en-US" altLang="ja-JP" sz="900" b="0" i="0" u="none" strike="noStrike" kern="0" cap="none" spc="0" normalizeH="0" baseline="0" noProof="0">
                <a:ln>
                  <a:noFill/>
                </a:ln>
                <a:solidFill>
                  <a:sysClr val="window" lastClr="FFFFFF"/>
                </a:solidFill>
                <a:effectLst/>
                <a:uLnTx/>
                <a:uFillTx/>
                <a:latin typeface="メイリオ"/>
                <a:ea typeface="メイリオ"/>
                <a:cs typeface="+mn-cs"/>
              </a:rPr>
            </a:b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　</a:t>
            </a:r>
            <a:r>
              <a:rPr kumimoji="0" lang="en-US" altLang="ja-JP" sz="900" b="0" i="0" u="none" strike="noStrike" kern="0" cap="none" spc="0" normalizeH="0" baseline="0" noProof="0" err="1">
                <a:ln>
                  <a:noFill/>
                </a:ln>
                <a:solidFill>
                  <a:sysClr val="window" lastClr="FFFFFF"/>
                </a:solidFill>
                <a:effectLst/>
                <a:uLnTx/>
                <a:uFillTx/>
                <a:latin typeface="メイリオ"/>
                <a:ea typeface="メイリオ"/>
                <a:cs typeface="+mn-cs"/>
              </a:rPr>
              <a:t>SuperStream</a:t>
            </a:r>
            <a:r>
              <a:rPr kumimoji="0" lang="en-US" altLang="ja-JP" sz="900" b="0" i="0" u="none" strike="noStrike" kern="0" cap="none" spc="0" normalizeH="0" baseline="0" noProof="0">
                <a:ln>
                  <a:noFill/>
                </a:ln>
                <a:solidFill>
                  <a:sysClr val="window" lastClr="FFFFFF"/>
                </a:solidFill>
                <a:effectLst/>
                <a:uLnTx/>
                <a:uFillTx/>
                <a:latin typeface="メイリオ"/>
                <a:ea typeface="メイリオ"/>
                <a:cs typeface="+mn-cs"/>
              </a:rPr>
              <a:t>-NX</a:t>
            </a:r>
            <a:r>
              <a:rPr kumimoji="1" lang="ja-JP" altLang="en-US" sz="900" b="0" i="0" u="none" strike="noStrike" kern="0" cap="none" spc="0" normalizeH="0" baseline="0" noProof="0">
                <a:ln>
                  <a:noFill/>
                </a:ln>
                <a:solidFill>
                  <a:sysClr val="window" lastClr="FFFFFF"/>
                </a:solidFill>
                <a:effectLst/>
                <a:uLnTx/>
                <a:uFillTx/>
                <a:latin typeface="メイリオ"/>
                <a:ea typeface="メイリオ"/>
                <a:cs typeface="+mn-cs"/>
              </a:rPr>
              <a:t>標準画面上でピボット集計可能</a:t>
            </a:r>
            <a:endParaRPr kumimoji="1" lang="en-US" altLang="ja-JP" sz="900" b="0" i="0" u="none" strike="noStrike" kern="0" cap="none" spc="0" normalizeH="0" baseline="0" noProof="0">
              <a:ln>
                <a:noFill/>
              </a:ln>
              <a:solidFill>
                <a:sysClr val="window" lastClr="FFFFFF"/>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・集計後イメージで</a:t>
            </a:r>
            <a:r>
              <a:rPr kumimoji="0" lang="en-US" altLang="ja-JP" sz="900" b="0" i="0" u="none" strike="noStrike" kern="0" cap="none" spc="0" normalizeH="0" baseline="0" noProof="0">
                <a:ln>
                  <a:noFill/>
                </a:ln>
                <a:solidFill>
                  <a:sysClr val="window" lastClr="FFFFFF"/>
                </a:solidFill>
                <a:effectLst/>
                <a:uLnTx/>
                <a:uFillTx/>
                <a:latin typeface="メイリオ"/>
                <a:ea typeface="メイリオ"/>
                <a:cs typeface="+mn-cs"/>
              </a:rPr>
              <a:t>Excel</a:t>
            </a: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出力可能</a:t>
            </a:r>
            <a:endParaRPr kumimoji="1" lang="ja-JP" altLang="en-US" sz="9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15" name="角丸四角形 14"/>
          <p:cNvSpPr/>
          <p:nvPr/>
        </p:nvSpPr>
        <p:spPr>
          <a:xfrm>
            <a:off x="1260000" y="4248000"/>
            <a:ext cx="3060000" cy="720000"/>
          </a:xfrm>
          <a:prstGeom prst="roundRect">
            <a:avLst/>
          </a:prstGeom>
          <a:solidFill>
            <a:srgbClr val="54C3F1"/>
          </a:solidFill>
          <a:ln w="25400" cap="flat" cmpd="sng" algn="ctr">
            <a:noFill/>
            <a:prstDash val="solid"/>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a:ln>
                  <a:noFill/>
                </a:ln>
                <a:solidFill>
                  <a:sysClr val="window" lastClr="FFFFFF"/>
                </a:solidFill>
                <a:effectLst/>
                <a:uLnTx/>
                <a:uFillTx/>
                <a:latin typeface="メイリオ"/>
                <a:ea typeface="メイリオ"/>
                <a:cs typeface="+mn-cs"/>
              </a:rPr>
              <a:t>【Excel</a:t>
            </a:r>
            <a:r>
              <a:rPr kumimoji="1" lang="ja-JP" altLang="en-US" sz="1200" b="0" i="0" u="none" strike="noStrike" kern="0" cap="none" spc="0" normalizeH="0" baseline="0" noProof="0">
                <a:ln>
                  <a:noFill/>
                </a:ln>
                <a:solidFill>
                  <a:sysClr val="window" lastClr="FFFFFF"/>
                </a:solidFill>
                <a:effectLst/>
                <a:uLnTx/>
                <a:uFillTx/>
                <a:latin typeface="メイリオ"/>
                <a:ea typeface="メイリオ"/>
                <a:cs typeface="+mn-cs"/>
              </a:rPr>
              <a:t>レポート</a:t>
            </a:r>
            <a:r>
              <a:rPr kumimoji="1" lang="en-US" altLang="ja-JP" sz="1200" b="0" i="0" u="none" strike="noStrike" kern="0" cap="none" spc="0" normalizeH="0" baseline="0" noProof="0">
                <a:ln>
                  <a:noFill/>
                </a:ln>
                <a:solidFill>
                  <a:sysClr val="window" lastClr="FFFFFF"/>
                </a:solidFill>
                <a:effectLst/>
                <a:uLnTx/>
                <a:uFillTx/>
                <a:latin typeface="メイリオ"/>
                <a:ea typeface="メイリオ"/>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・ユーザで</a:t>
            </a:r>
            <a:r>
              <a:rPr kumimoji="0" lang="en-US" altLang="ja-JP" sz="900" b="0" i="0" u="none" strike="noStrike" kern="0" cap="none" spc="0" normalizeH="0" baseline="0" noProof="0">
                <a:ln>
                  <a:noFill/>
                </a:ln>
                <a:solidFill>
                  <a:sysClr val="window" lastClr="FFFFFF"/>
                </a:solidFill>
                <a:effectLst/>
                <a:uLnTx/>
                <a:uFillTx/>
                <a:latin typeface="メイリオ"/>
                <a:ea typeface="メイリオ"/>
                <a:cs typeface="+mn-cs"/>
              </a:rPr>
              <a:t>Excel</a:t>
            </a: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で帳票テンプレートを設計</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　（色、罫線、フォント、書式設定などを定義）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・テンプレートファイルをもとに</a:t>
            </a:r>
            <a:r>
              <a:rPr kumimoji="0" lang="en-US" altLang="ja-JP" sz="900" b="0" i="0" u="none" strike="noStrike" kern="0" cap="none" spc="0" normalizeH="0" baseline="0" noProof="0">
                <a:ln>
                  <a:noFill/>
                </a:ln>
                <a:solidFill>
                  <a:sysClr val="window" lastClr="FFFFFF"/>
                </a:solidFill>
                <a:effectLst/>
                <a:uLnTx/>
                <a:uFillTx/>
                <a:latin typeface="メイリオ"/>
                <a:ea typeface="メイリオ"/>
                <a:cs typeface="+mn-cs"/>
              </a:rPr>
              <a:t>Excel</a:t>
            </a:r>
            <a:r>
              <a:rPr kumimoji="0" lang="ja-JP" altLang="en-US" sz="900" b="0" i="0" u="none" strike="noStrike" kern="0" cap="none" spc="0" normalizeH="0" baseline="0" noProof="0" err="1">
                <a:ln>
                  <a:noFill/>
                </a:ln>
                <a:solidFill>
                  <a:sysClr val="window" lastClr="FFFFFF"/>
                </a:solidFill>
                <a:effectLst/>
                <a:uLnTx/>
                <a:uFillTx/>
                <a:latin typeface="メイリオ"/>
                <a:ea typeface="メイリオ"/>
                <a:cs typeface="+mn-cs"/>
              </a:rPr>
              <a:t>、</a:t>
            </a:r>
            <a:r>
              <a:rPr kumimoji="0" lang="en-US" altLang="ja-JP" sz="900" b="0" i="0" u="none" strike="noStrike" kern="0" cap="none" spc="0" normalizeH="0" baseline="0" noProof="0">
                <a:ln>
                  <a:noFill/>
                </a:ln>
                <a:solidFill>
                  <a:sysClr val="window" lastClr="FFFFFF"/>
                </a:solidFill>
                <a:effectLst/>
                <a:uLnTx/>
                <a:uFillTx/>
                <a:latin typeface="メイリオ"/>
                <a:ea typeface="メイリオ"/>
                <a:cs typeface="+mn-cs"/>
              </a:rPr>
              <a:t>PDF</a:t>
            </a: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へ出力</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16" name="角丸四角形 15"/>
          <p:cNvSpPr/>
          <p:nvPr/>
        </p:nvSpPr>
        <p:spPr>
          <a:xfrm>
            <a:off x="5940000" y="2736000"/>
            <a:ext cx="2700000" cy="720000"/>
          </a:xfrm>
          <a:prstGeom prst="roundRect">
            <a:avLst/>
          </a:prstGeom>
          <a:solidFill>
            <a:srgbClr val="D580B2"/>
          </a:solidFill>
          <a:ln w="25400" cap="flat" cmpd="sng" algn="ctr">
            <a:noFill/>
            <a:prstDash val="solid"/>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a:ln>
                  <a:noFill/>
                </a:ln>
                <a:solidFill>
                  <a:sysClr val="window" lastClr="FFFFFF"/>
                </a:solidFill>
                <a:effectLst/>
                <a:uLnTx/>
                <a:uFillTx/>
                <a:latin typeface="メイリオ"/>
                <a:ea typeface="メイリオ"/>
                <a:cs typeface="+mn-cs"/>
              </a:rPr>
              <a:t>【</a:t>
            </a:r>
            <a:r>
              <a:rPr kumimoji="1" lang="ja-JP" altLang="en-US" sz="1200" b="0" i="0" u="none" strike="noStrike" kern="0" cap="none" spc="0" normalizeH="0" baseline="0" noProof="0">
                <a:ln>
                  <a:noFill/>
                </a:ln>
                <a:solidFill>
                  <a:sysClr val="window" lastClr="FFFFFF"/>
                </a:solidFill>
                <a:effectLst/>
                <a:uLnTx/>
                <a:uFillTx/>
                <a:latin typeface="メイリオ"/>
                <a:ea typeface="メイリオ"/>
                <a:cs typeface="+mn-cs"/>
              </a:rPr>
              <a:t>フリーレポート</a:t>
            </a:r>
            <a:r>
              <a:rPr kumimoji="1" lang="en-US" altLang="ja-JP" sz="1200" b="0" i="0" u="none" strike="noStrike" kern="0" cap="none" spc="0" normalizeH="0" baseline="0" noProof="0">
                <a:ln>
                  <a:noFill/>
                </a:ln>
                <a:solidFill>
                  <a:sysClr val="window" lastClr="FFFFFF"/>
                </a:solidFill>
                <a:effectLst/>
                <a:uLnTx/>
                <a:uFillTx/>
                <a:latin typeface="メイリオ"/>
                <a:ea typeface="メイリオ"/>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・集計表については、縦横軸を自由に設定し、</a:t>
            </a:r>
            <a:endParaRPr kumimoji="0" lang="en-US" altLang="ja-JP" sz="900" b="0" i="0" u="none" strike="noStrike" kern="0" cap="none" spc="0" normalizeH="0" baseline="0" noProof="0">
              <a:ln>
                <a:noFill/>
              </a:ln>
              <a:solidFill>
                <a:sysClr val="window" lastClr="FFFFFF"/>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　自由な集計定義が設定可能</a:t>
            </a:r>
            <a:endParaRPr kumimoji="0" lang="en-US" altLang="ja-JP" sz="900" b="0" i="0" u="none" strike="noStrike" kern="0" cap="none" spc="0" normalizeH="0" baseline="0" noProof="0">
              <a:ln>
                <a:noFill/>
              </a:ln>
              <a:solidFill>
                <a:sysClr val="window" lastClr="FFFFFF"/>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・バッチ更新処理で会計残高を自動反映</a:t>
            </a:r>
            <a:endParaRPr kumimoji="1" lang="en-US" altLang="ja-JP" sz="9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17" name="角丸四角形 16"/>
          <p:cNvSpPr/>
          <p:nvPr/>
        </p:nvSpPr>
        <p:spPr>
          <a:xfrm>
            <a:off x="6192000" y="3492000"/>
            <a:ext cx="2340000" cy="720000"/>
          </a:xfrm>
          <a:prstGeom prst="roundRect">
            <a:avLst/>
          </a:prstGeom>
          <a:solidFill>
            <a:srgbClr val="D580B2"/>
          </a:solidFill>
          <a:ln w="25400" cap="flat" cmpd="sng" algn="ctr">
            <a:noFill/>
            <a:prstDash val="solid"/>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a:ln>
                  <a:noFill/>
                </a:ln>
                <a:solidFill>
                  <a:sysClr val="window" lastClr="FFFFFF"/>
                </a:solidFill>
                <a:effectLst/>
                <a:uLnTx/>
                <a:uFillTx/>
                <a:latin typeface="メイリオ"/>
                <a:ea typeface="メイリオ"/>
                <a:cs typeface="+mn-cs"/>
              </a:rPr>
              <a:t>【</a:t>
            </a:r>
            <a:r>
              <a:rPr kumimoji="1" lang="ja-JP" altLang="en-US" sz="1200" b="0" i="0" u="none" strike="noStrike" kern="0" cap="none" spc="0" normalizeH="0" baseline="0" noProof="0">
                <a:ln>
                  <a:noFill/>
                </a:ln>
                <a:solidFill>
                  <a:sysClr val="window" lastClr="FFFFFF"/>
                </a:solidFill>
                <a:effectLst/>
                <a:uLnTx/>
                <a:uFillTx/>
                <a:latin typeface="メイリオ"/>
                <a:ea typeface="メイリオ"/>
                <a:cs typeface="+mn-cs"/>
              </a:rPr>
              <a:t>タスク管理</a:t>
            </a:r>
            <a:r>
              <a:rPr kumimoji="0" lang="en-US" altLang="ja-JP" sz="1200" b="0" i="0" u="none" strike="noStrike" kern="0" cap="none" spc="0" normalizeH="0" baseline="0" noProof="0">
                <a:ln>
                  <a:noFill/>
                </a:ln>
                <a:solidFill>
                  <a:sysClr val="window" lastClr="FFFFFF"/>
                </a:solidFill>
                <a:effectLst/>
                <a:uLnTx/>
                <a:uFillTx/>
                <a:latin typeface="メイリオ"/>
                <a:ea typeface="メイリオ"/>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a:ln>
                  <a:noFill/>
                </a:ln>
                <a:solidFill>
                  <a:sysClr val="window" lastClr="FFFFFF"/>
                </a:solidFill>
                <a:effectLst/>
                <a:uLnTx/>
                <a:uFillTx/>
                <a:latin typeface="メイリオ"/>
                <a:ea typeface="メイリオ"/>
                <a:cs typeface="+mn-cs"/>
              </a:rPr>
              <a:t>・定時でレポートを</a:t>
            </a:r>
            <a:r>
              <a:rPr kumimoji="1" lang="en-US" altLang="ja-JP" sz="900" b="0" i="0" u="none" strike="noStrike" kern="0" cap="none" spc="0" normalizeH="0" baseline="0" noProof="0">
                <a:ln>
                  <a:noFill/>
                </a:ln>
                <a:solidFill>
                  <a:sysClr val="window" lastClr="FFFFFF"/>
                </a:solidFill>
                <a:effectLst/>
                <a:uLnTx/>
                <a:uFillTx/>
                <a:latin typeface="メイリオ"/>
                <a:ea typeface="メイリオ"/>
                <a:cs typeface="+mn-cs"/>
              </a:rPr>
              <a:t>PDF/Excel</a:t>
            </a:r>
            <a:r>
              <a:rPr kumimoji="1" lang="ja-JP" altLang="en-US" sz="900" b="0" i="0" u="none" strike="noStrike" kern="0" cap="none" spc="0" normalizeH="0" baseline="0" noProof="0">
                <a:ln>
                  <a:noFill/>
                </a:ln>
                <a:solidFill>
                  <a:sysClr val="window" lastClr="FFFFFF"/>
                </a:solidFill>
                <a:effectLst/>
                <a:uLnTx/>
                <a:uFillTx/>
                <a:latin typeface="メイリオ"/>
                <a:ea typeface="メイリオ"/>
                <a:cs typeface="+mn-cs"/>
              </a:rPr>
              <a:t>出力し、</a:t>
            </a:r>
            <a:endParaRPr kumimoji="1" lang="en-US" altLang="ja-JP" sz="900" b="0" i="0" u="none" strike="noStrike" kern="0" cap="none" spc="0" normalizeH="0" baseline="0" noProof="0">
              <a:ln>
                <a:noFill/>
              </a:ln>
              <a:solidFill>
                <a:sysClr val="window" lastClr="FFFFFF"/>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　</a:t>
            </a:r>
            <a:r>
              <a:rPr kumimoji="1" lang="ja-JP" altLang="en-US" sz="900" b="0" i="0" u="none" strike="noStrike" kern="0" cap="none" spc="0" normalizeH="0" baseline="0" noProof="0">
                <a:ln>
                  <a:noFill/>
                </a:ln>
                <a:solidFill>
                  <a:sysClr val="window" lastClr="FFFFFF"/>
                </a:solidFill>
                <a:effectLst/>
                <a:uLnTx/>
                <a:uFillTx/>
                <a:latin typeface="メイリオ"/>
                <a:ea typeface="メイリオ"/>
                <a:cs typeface="+mn-cs"/>
              </a:rPr>
              <a:t>所定のメールアドレスに自動配信</a:t>
            </a:r>
            <a:endParaRPr kumimoji="1" lang="en-US" altLang="ja-JP" sz="900" b="0" i="0" u="none" strike="noStrike" kern="0" cap="none" spc="0" normalizeH="0" baseline="0" noProof="0">
              <a:ln>
                <a:noFill/>
              </a:ln>
              <a:solidFill>
                <a:sysClr val="window" lastClr="FFFFFF"/>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・所定フォルダに自動保存も可能</a:t>
            </a:r>
            <a:endParaRPr kumimoji="0" lang="en-US" altLang="ja-JP" sz="9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18" name="角丸四角形 17"/>
          <p:cNvSpPr/>
          <p:nvPr/>
        </p:nvSpPr>
        <p:spPr>
          <a:xfrm>
            <a:off x="5940000" y="4248000"/>
            <a:ext cx="2700000" cy="720000"/>
          </a:xfrm>
          <a:prstGeom prst="roundRect">
            <a:avLst/>
          </a:prstGeom>
          <a:solidFill>
            <a:srgbClr val="D580B2"/>
          </a:solidFill>
          <a:ln w="25400" cap="flat" cmpd="sng" algn="ctr">
            <a:noFill/>
            <a:prstDash val="solid"/>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a:ln>
                  <a:noFill/>
                </a:ln>
                <a:solidFill>
                  <a:sysClr val="window" lastClr="FFFFFF"/>
                </a:solidFill>
                <a:effectLst/>
                <a:uLnTx/>
                <a:uFillTx/>
                <a:latin typeface="メイリオ"/>
                <a:ea typeface="メイリオ"/>
                <a:cs typeface="+mn-cs"/>
              </a:rPr>
              <a:t>【</a:t>
            </a:r>
            <a:r>
              <a:rPr kumimoji="1" lang="ja-JP" altLang="en-US" sz="1200" b="0" i="0" u="none" strike="noStrike" kern="0" cap="none" spc="0" normalizeH="0" baseline="0" noProof="0">
                <a:ln>
                  <a:noFill/>
                </a:ln>
                <a:solidFill>
                  <a:sysClr val="window" lastClr="FFFFFF"/>
                </a:solidFill>
                <a:effectLst/>
                <a:uLnTx/>
                <a:uFillTx/>
                <a:latin typeface="メイリオ"/>
                <a:ea typeface="メイリオ"/>
                <a:cs typeface="+mn-cs"/>
              </a:rPr>
              <a:t>レポートオプション</a:t>
            </a:r>
            <a:r>
              <a:rPr kumimoji="1" lang="en-US" altLang="ja-JP" sz="1200" b="0" i="0" u="none" strike="noStrike" kern="0" cap="none" spc="0" normalizeH="0" baseline="0" noProof="0">
                <a:ln>
                  <a:noFill/>
                </a:ln>
                <a:solidFill>
                  <a:sysClr val="window" lastClr="FFFFFF"/>
                </a:solidFill>
                <a:effectLst/>
                <a:uLnTx/>
                <a:uFillTx/>
                <a:latin typeface="メイリオ"/>
                <a:ea typeface="メイリオ"/>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・会社別や部門別レポートをシートに自動展</a:t>
            </a:r>
            <a:endParaRPr kumimoji="0" lang="en-US" altLang="ja-JP" sz="900" b="0" i="0" u="none" strike="noStrike" kern="0" cap="none" spc="0" normalizeH="0" baseline="0" noProof="0">
              <a:ln>
                <a:noFill/>
              </a:ln>
              <a:solidFill>
                <a:sysClr val="window" lastClr="FFFFFF"/>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　開し、グラフや集計表、明細表を配置した</a:t>
            </a:r>
            <a:endParaRPr kumimoji="0" lang="en-US" altLang="ja-JP" sz="900" b="0" i="0" u="none" strike="noStrike" kern="0" cap="none" spc="0" normalizeH="0" baseline="0" noProof="0">
              <a:ln>
                <a:noFill/>
              </a:ln>
              <a:solidFill>
                <a:sysClr val="window" lastClr="FFFFFF"/>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a:ln>
                  <a:noFill/>
                </a:ln>
                <a:solidFill>
                  <a:sysClr val="window" lastClr="FFFFFF"/>
                </a:solidFill>
                <a:effectLst/>
                <a:uLnTx/>
                <a:uFillTx/>
                <a:latin typeface="メイリオ"/>
                <a:ea typeface="メイリオ"/>
                <a:cs typeface="+mn-cs"/>
              </a:rPr>
              <a:t>　ポータル的な</a:t>
            </a:r>
            <a:r>
              <a:rPr kumimoji="1" lang="en-US" altLang="ja-JP" sz="900" b="0" i="0" u="none" strike="noStrike" kern="0" cap="none" spc="0" normalizeH="0" baseline="0" noProof="0">
                <a:ln>
                  <a:noFill/>
                </a:ln>
                <a:solidFill>
                  <a:sysClr val="window" lastClr="FFFFFF"/>
                </a:solidFill>
                <a:effectLst/>
                <a:uLnTx/>
                <a:uFillTx/>
                <a:latin typeface="メイリオ"/>
                <a:ea typeface="メイリオ"/>
                <a:cs typeface="+mn-cs"/>
              </a:rPr>
              <a:t>Excel</a:t>
            </a:r>
            <a:r>
              <a:rPr kumimoji="1" lang="ja-JP" altLang="en-US" sz="900" b="0" i="0" u="none" strike="noStrike" kern="0" cap="none" spc="0" normalizeH="0" baseline="0" noProof="0">
                <a:ln>
                  <a:noFill/>
                </a:ln>
                <a:solidFill>
                  <a:sysClr val="window" lastClr="FFFFFF"/>
                </a:solidFill>
                <a:effectLst/>
                <a:uLnTx/>
                <a:uFillTx/>
                <a:latin typeface="メイリオ"/>
                <a:ea typeface="メイリオ"/>
                <a:cs typeface="+mn-cs"/>
              </a:rPr>
              <a:t>レポートを自動作成可能</a:t>
            </a:r>
          </a:p>
        </p:txBody>
      </p:sp>
      <p:sp>
        <p:nvSpPr>
          <p:cNvPr id="19" name="円/楕円 27"/>
          <p:cNvSpPr>
            <a:spLocks noChangeAspect="1"/>
          </p:cNvSpPr>
          <p:nvPr/>
        </p:nvSpPr>
        <p:spPr>
          <a:xfrm>
            <a:off x="144000" y="3132000"/>
            <a:ext cx="1440000" cy="1373023"/>
          </a:xfrm>
          <a:prstGeom prst="ellipse">
            <a:avLst/>
          </a:prstGeom>
          <a:solidFill>
            <a:srgbClr val="54C3F1"/>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a:ln>
                  <a:noFill/>
                </a:ln>
                <a:solidFill>
                  <a:sysClr val="window" lastClr="FFFFFF"/>
                </a:solidFill>
                <a:effectLst/>
                <a:uLnTx/>
                <a:uFillTx/>
                <a:latin typeface="メイリオ"/>
                <a:ea typeface="メイリオ"/>
                <a:cs typeface="+mn-cs"/>
              </a:rPr>
              <a:t>統合会計</a:t>
            </a:r>
          </a:p>
        </p:txBody>
      </p:sp>
      <p:sp>
        <p:nvSpPr>
          <p:cNvPr id="20" name="円/楕円 28"/>
          <p:cNvSpPr>
            <a:spLocks noChangeAspect="1"/>
          </p:cNvSpPr>
          <p:nvPr/>
        </p:nvSpPr>
        <p:spPr>
          <a:xfrm>
            <a:off x="4788000" y="3132000"/>
            <a:ext cx="1440000" cy="1373023"/>
          </a:xfrm>
          <a:prstGeom prst="ellipse">
            <a:avLst/>
          </a:prstGeom>
          <a:solidFill>
            <a:srgbClr val="D580B2"/>
          </a:solid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a:ln>
                  <a:noFill/>
                </a:ln>
                <a:solidFill>
                  <a:sysClr val="window" lastClr="FFFFFF"/>
                </a:solidFill>
                <a:effectLst/>
                <a:uLnTx/>
                <a:uFillTx/>
                <a:latin typeface="メイリオ"/>
                <a:ea typeface="メイリオ"/>
                <a:cs typeface="+mn-cs"/>
              </a:rPr>
              <a:t>グループ</a:t>
            </a:r>
            <a:endParaRPr kumimoji="0" lang="en-US" altLang="ja-JP" sz="1600" b="0" i="0" u="none" strike="noStrike" kern="0" cap="none" spc="0" normalizeH="0" baseline="0" noProof="0">
              <a:ln>
                <a:noFill/>
              </a:ln>
              <a:solidFill>
                <a:sysClr val="window" lastClr="FFFFFF"/>
              </a:solidFill>
              <a:effectLst/>
              <a:uLnTx/>
              <a:uFillTx/>
              <a:latin typeface="メイリオ"/>
              <a:ea typeface="メイリオ"/>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ysClr val="window" lastClr="FFFFFF"/>
                </a:solidFill>
                <a:effectLst/>
                <a:uLnTx/>
                <a:uFillTx/>
                <a:latin typeface="メイリオ"/>
                <a:ea typeface="メイリオ"/>
                <a:cs typeface="+mn-cs"/>
              </a:rPr>
              <a:t>経営管理</a:t>
            </a:r>
          </a:p>
        </p:txBody>
      </p:sp>
      <p:sp>
        <p:nvSpPr>
          <p:cNvPr id="22" name="Rectangle 23"/>
          <p:cNvSpPr>
            <a:spLocks noChangeArrowheads="1"/>
          </p:cNvSpPr>
          <p:nvPr/>
        </p:nvSpPr>
        <p:spPr bwMode="auto">
          <a:xfrm>
            <a:off x="6912000" y="216000"/>
            <a:ext cx="540000" cy="360000"/>
          </a:xfrm>
          <a:prstGeom prst="rect">
            <a:avLst/>
          </a:prstGeom>
          <a:solidFill>
            <a:srgbClr val="D580B2"/>
          </a:solidFill>
          <a:ln>
            <a:noFill/>
          </a:ln>
        </p:spPr>
        <p:txBody>
          <a:bodyPr vert="horz" wrap="square" lIns="91440" tIns="45720" rIns="91440" bIns="45720" numCol="1" anchor="ctr" anchorCtr="0" compatLnSpc="1">
            <a:prstTxWarp prst="textNoShape">
              <a:avLst/>
            </a:prstTxWarp>
          </a:bodyPr>
          <a:lstStyle/>
          <a:p>
            <a:pPr algn="ctr"/>
            <a:r>
              <a:rPr lang="en-US" altLang="ja-JP" sz="1200" b="1">
                <a:solidFill>
                  <a:schemeClr val="bg2"/>
                </a:solidFill>
              </a:rPr>
              <a:t>GM</a:t>
            </a:r>
            <a:endParaRPr lang="ja-JP" altLang="en-US" sz="1200" b="1">
              <a:solidFill>
                <a:schemeClr val="bg2"/>
              </a:solidFill>
            </a:endParaRPr>
          </a:p>
        </p:txBody>
      </p:sp>
      <p:sp>
        <p:nvSpPr>
          <p:cNvPr id="23" name="Rectangle 8"/>
          <p:cNvSpPr>
            <a:spLocks noChangeArrowheads="1"/>
          </p:cNvSpPr>
          <p:nvPr/>
        </p:nvSpPr>
        <p:spPr bwMode="auto">
          <a:xfrm>
            <a:off x="6300000" y="216000"/>
            <a:ext cx="540000" cy="360000"/>
          </a:xfrm>
          <a:prstGeom prst="rect">
            <a:avLst/>
          </a:prstGeom>
          <a:solidFill>
            <a:srgbClr val="54C3F1"/>
          </a:solidFill>
          <a:ln>
            <a:noFill/>
          </a:ln>
        </p:spPr>
        <p:txBody>
          <a:bodyPr vert="horz" wrap="square" lIns="91440" tIns="45720" rIns="91440" bIns="45720" numCol="1" anchor="ctr" anchorCtr="0" compatLnSpc="1">
            <a:prstTxWarp prst="textNoShape">
              <a:avLst/>
            </a:prstTxWarp>
          </a:bodyPr>
          <a:lstStyle/>
          <a:p>
            <a:pPr algn="ctr"/>
            <a:r>
              <a:rPr lang="ja-JP" altLang="en-US" sz="1100" b="1">
                <a:solidFill>
                  <a:schemeClr val="bg2"/>
                </a:solidFill>
              </a:rPr>
              <a:t>統合会計</a:t>
            </a:r>
          </a:p>
        </p:txBody>
      </p:sp>
    </p:spTree>
    <p:extLst>
      <p:ext uri="{BB962C8B-B14F-4D97-AF65-F5344CB8AC3E}">
        <p14:creationId xmlns:p14="http://schemas.microsoft.com/office/powerpoint/2010/main" val="1046410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78AE49ED-73EF-499C-8307-28EB0E7CF529}" type="slidenum">
              <a:rPr lang="ja-JP" altLang="en-US" smtClean="0"/>
              <a:pPr/>
              <a:t>81</a:t>
            </a:fld>
            <a:endParaRPr lang="ja-JP" altLang="en-US"/>
          </a:p>
        </p:txBody>
      </p:sp>
      <p:sp>
        <p:nvSpPr>
          <p:cNvPr id="5" name="タイトル 4"/>
          <p:cNvSpPr>
            <a:spLocks noGrp="1"/>
          </p:cNvSpPr>
          <p:nvPr>
            <p:ph type="title"/>
          </p:nvPr>
        </p:nvSpPr>
        <p:spPr/>
        <p:txBody>
          <a:bodyPr/>
          <a:lstStyle/>
          <a:p>
            <a:r>
              <a:rPr kumimoji="1" lang="en-US" altLang="ja-JP" sz="3200" b="0">
                <a:solidFill>
                  <a:schemeClr val="accent1"/>
                </a:solidFill>
              </a:rPr>
              <a:t>04</a:t>
            </a:r>
            <a:br>
              <a:rPr kumimoji="1" lang="en-US" altLang="ja-JP"/>
            </a:br>
            <a:r>
              <a:rPr lang="ja-JP" altLang="en-US"/>
              <a:t>支払管理</a:t>
            </a:r>
            <a:endParaRPr kumimoji="1" lang="ja-JP" altLang="en-US"/>
          </a:p>
        </p:txBody>
      </p:sp>
      <p:sp>
        <p:nvSpPr>
          <p:cNvPr id="2" name="フッター プレースホルダー 1"/>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438190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82</a:t>
            </a:fld>
            <a:endParaRPr lang="ja-JP" altLang="en-US"/>
          </a:p>
        </p:txBody>
      </p:sp>
      <p:sp>
        <p:nvSpPr>
          <p:cNvPr id="7" name="タイトル 6"/>
          <p:cNvSpPr>
            <a:spLocks noGrp="1"/>
          </p:cNvSpPr>
          <p:nvPr>
            <p:ph type="title"/>
          </p:nvPr>
        </p:nvSpPr>
        <p:spPr/>
        <p:txBody>
          <a:bodyPr/>
          <a:lstStyle/>
          <a:p>
            <a:r>
              <a:rPr lang="en-US" altLang="ja-JP" dirty="0"/>
              <a:t>No.69</a:t>
            </a:r>
            <a:br>
              <a:rPr lang="en-US" altLang="ja-JP" sz="1800" dirty="0"/>
            </a:br>
            <a:r>
              <a:rPr lang="ja-JP" altLang="en-US" sz="1800" dirty="0"/>
              <a:t>支払管理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支払先単位で支払条件を設定できる</a:t>
            </a:r>
          </a:p>
        </p:txBody>
      </p:sp>
      <p:sp>
        <p:nvSpPr>
          <p:cNvPr id="11" name="テキスト ボックス 10"/>
          <p:cNvSpPr txBox="1"/>
          <p:nvPr/>
        </p:nvSpPr>
        <p:spPr>
          <a:xfrm>
            <a:off x="251520" y="1890576"/>
            <a:ext cx="8892480" cy="861774"/>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dirty="0">
                <a:solidFill>
                  <a:prstClr val="black">
                    <a:lumMod val="75000"/>
                    <a:lumOff val="25000"/>
                  </a:prstClr>
                </a:solidFill>
              </a:rPr>
              <a:t>○</a:t>
            </a:r>
            <a:endParaRPr kumimoji="0" lang="en-US" altLang="ja-JP" sz="1400" b="1" kern="0" dirty="0">
              <a:solidFill>
                <a:prstClr val="black">
                  <a:lumMod val="75000"/>
                  <a:lumOff val="25000"/>
                </a:prstClr>
              </a:solidFill>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支払先単位・債務科目単位で支払条件を設定できます</a:t>
            </a:r>
            <a:br>
              <a:rPr kumimoji="0" lang="en-US" altLang="ja-JP" sz="1400" kern="0" dirty="0">
                <a:solidFill>
                  <a:sysClr val="windowText" lastClr="000000">
                    <a:lumMod val="75000"/>
                    <a:lumOff val="25000"/>
                  </a:sysClr>
                </a:solidFill>
                <a:latin typeface="メイリオ" pitchFamily="50" charset="-128"/>
                <a:ea typeface="メイリオ" pitchFamily="50" charset="-128"/>
              </a:rPr>
            </a:br>
            <a:r>
              <a:rPr kumimoji="0" lang="ja-JP" altLang="en-US" sz="1400" kern="0" dirty="0">
                <a:solidFill>
                  <a:sysClr val="windowText" lastClr="000000">
                    <a:lumMod val="75000"/>
                    <a:lumOff val="25000"/>
                  </a:sysClr>
                </a:solidFill>
                <a:latin typeface="メイリオ" pitchFamily="50" charset="-128"/>
                <a:ea typeface="メイリオ" pitchFamily="50" charset="-128"/>
              </a:rPr>
              <a:t>同一相手先において、買掛金の支払サイトと未払金の支払サイトが異なる場合にも、</a:t>
            </a:r>
            <a:br>
              <a:rPr kumimoji="0" lang="en-US" altLang="ja-JP" sz="1400" kern="0" dirty="0">
                <a:solidFill>
                  <a:sysClr val="windowText" lastClr="000000">
                    <a:lumMod val="75000"/>
                    <a:lumOff val="25000"/>
                  </a:sysClr>
                </a:solidFill>
                <a:latin typeface="メイリオ" pitchFamily="50" charset="-128"/>
                <a:ea typeface="メイリオ" pitchFamily="50" charset="-128"/>
              </a:rPr>
            </a:br>
            <a:r>
              <a:rPr kumimoji="0" lang="ja-JP" altLang="en-US" sz="1400" kern="0" dirty="0">
                <a:solidFill>
                  <a:sysClr val="windowText" lastClr="000000">
                    <a:lumMod val="75000"/>
                    <a:lumOff val="25000"/>
                  </a:sysClr>
                </a:solidFill>
                <a:latin typeface="メイリオ" pitchFamily="50" charset="-128"/>
                <a:ea typeface="メイリオ" pitchFamily="50" charset="-128"/>
              </a:rPr>
              <a:t>同一相手先としての残高管理が可能です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9" name="正方形/長方形 18"/>
          <p:cNvSpPr/>
          <p:nvPr/>
        </p:nvSpPr>
        <p:spPr>
          <a:xfrm>
            <a:off x="540000" y="2736000"/>
            <a:ext cx="8280000" cy="2160000"/>
          </a:xfrm>
          <a:prstGeom prst="rect">
            <a:avLst/>
          </a:prstGeom>
          <a:solidFill>
            <a:sysClr val="window" lastClr="FFFFFF"/>
          </a:solidFill>
          <a:ln w="9525" cap="flat" cmpd="sng" algn="ctr">
            <a:solidFill>
              <a:sysClr val="windowText" lastClr="000000">
                <a:lumMod val="50000"/>
                <a:lumOff val="50000"/>
              </a:sysClr>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23" name="正方形/長方形 22"/>
          <p:cNvSpPr/>
          <p:nvPr/>
        </p:nvSpPr>
        <p:spPr>
          <a:xfrm>
            <a:off x="719572" y="2808000"/>
            <a:ext cx="2160000" cy="288000"/>
          </a:xfrm>
          <a:prstGeom prst="rect">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a:ln>
                  <a:noFill/>
                </a:ln>
                <a:solidFill>
                  <a:sysClr val="window" lastClr="FFFFFF"/>
                </a:solidFill>
                <a:effectLst/>
                <a:uLnTx/>
                <a:uFillTx/>
                <a:latin typeface="メイリオ"/>
                <a:ea typeface="メイリオ"/>
                <a:cs typeface="+mn-cs"/>
              </a:rPr>
              <a:t>仕入先マスタ登録検索画面</a:t>
            </a:r>
          </a:p>
        </p:txBody>
      </p:sp>
      <p:grpSp>
        <p:nvGrpSpPr>
          <p:cNvPr id="3" name="グループ化 2"/>
          <p:cNvGrpSpPr/>
          <p:nvPr/>
        </p:nvGrpSpPr>
        <p:grpSpPr>
          <a:xfrm>
            <a:off x="1152000" y="3168000"/>
            <a:ext cx="2520000" cy="360000"/>
            <a:chOff x="1440000" y="3708000"/>
            <a:chExt cx="2520000" cy="360000"/>
          </a:xfrm>
        </p:grpSpPr>
        <p:sp>
          <p:nvSpPr>
            <p:cNvPr id="24" name="正方形/長方形 23"/>
            <p:cNvSpPr/>
            <p:nvPr/>
          </p:nvSpPr>
          <p:spPr>
            <a:xfrm>
              <a:off x="1440000" y="3708000"/>
              <a:ext cx="2520000" cy="180000"/>
            </a:xfrm>
            <a:prstGeom prst="rect">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マスタ基本情報画面</a:t>
              </a:r>
            </a:p>
          </p:txBody>
        </p:sp>
        <p:sp>
          <p:nvSpPr>
            <p:cNvPr id="25" name="正方形/長方形 24"/>
            <p:cNvSpPr/>
            <p:nvPr/>
          </p:nvSpPr>
          <p:spPr>
            <a:xfrm>
              <a:off x="1440000" y="3888000"/>
              <a:ext cx="2520000" cy="180000"/>
            </a:xfrm>
            <a:prstGeom prst="rect">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path path="circle">
                <a:fillToRect l="100000" t="100000"/>
              </a:path>
              <a:tileRect r="-100000" b="-100000"/>
            </a:gradFill>
            <a:ln w="9525" cap="flat" cmpd="sng" algn="ctr">
              <a:solidFill>
                <a:srgbClr val="008000"/>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Text" lastClr="000000">
                      <a:lumMod val="75000"/>
                      <a:lumOff val="25000"/>
                    </a:sysClr>
                  </a:solidFill>
                  <a:effectLst/>
                  <a:uLnTx/>
                  <a:uFillTx/>
                  <a:latin typeface="メイリオ"/>
                  <a:ea typeface="メイリオ"/>
                  <a:cs typeface="+mn-cs"/>
                </a:rPr>
                <a:t>取引先コード・名称などの基本情報を登録</a:t>
              </a:r>
            </a:p>
          </p:txBody>
        </p:sp>
      </p:grpSp>
      <p:grpSp>
        <p:nvGrpSpPr>
          <p:cNvPr id="5" name="グループ化 4"/>
          <p:cNvGrpSpPr/>
          <p:nvPr/>
        </p:nvGrpSpPr>
        <p:grpSpPr>
          <a:xfrm>
            <a:off x="1152000" y="4032000"/>
            <a:ext cx="2520000" cy="360000"/>
            <a:chOff x="1440000" y="4968000"/>
            <a:chExt cx="2520000" cy="360000"/>
          </a:xfrm>
        </p:grpSpPr>
        <p:sp>
          <p:nvSpPr>
            <p:cNvPr id="26" name="正方形/長方形 25"/>
            <p:cNvSpPr/>
            <p:nvPr/>
          </p:nvSpPr>
          <p:spPr>
            <a:xfrm>
              <a:off x="1440000" y="4968000"/>
              <a:ext cx="2520000" cy="180000"/>
            </a:xfrm>
            <a:prstGeom prst="rect">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振込情報画面</a:t>
              </a:r>
            </a:p>
          </p:txBody>
        </p:sp>
        <p:sp>
          <p:nvSpPr>
            <p:cNvPr id="27" name="正方形/長方形 26"/>
            <p:cNvSpPr/>
            <p:nvPr/>
          </p:nvSpPr>
          <p:spPr>
            <a:xfrm>
              <a:off x="1440000" y="5148000"/>
              <a:ext cx="2520000" cy="180000"/>
            </a:xfrm>
            <a:prstGeom prst="rect">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path path="circle">
                <a:fillToRect l="100000" t="100000"/>
              </a:path>
              <a:tileRect r="-100000" b="-100000"/>
            </a:gradFill>
            <a:ln w="9525" cap="flat" cmpd="sng" algn="ctr">
              <a:solidFill>
                <a:srgbClr val="008000"/>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Text" lastClr="000000">
                      <a:lumMod val="75000"/>
                      <a:lumOff val="25000"/>
                    </a:sysClr>
                  </a:solidFill>
                  <a:effectLst/>
                  <a:uLnTx/>
                  <a:uFillTx/>
                  <a:latin typeface="メイリオ"/>
                  <a:ea typeface="メイリオ"/>
                  <a:cs typeface="+mn-cs"/>
                </a:rPr>
                <a:t>振込元先の銀行・支店・口座番号などを登録</a:t>
              </a:r>
            </a:p>
          </p:txBody>
        </p:sp>
      </p:grpSp>
      <p:grpSp>
        <p:nvGrpSpPr>
          <p:cNvPr id="6" name="グループ化 5"/>
          <p:cNvGrpSpPr/>
          <p:nvPr/>
        </p:nvGrpSpPr>
        <p:grpSpPr>
          <a:xfrm>
            <a:off x="1152000" y="4464000"/>
            <a:ext cx="2520000" cy="360000"/>
            <a:chOff x="1440000" y="5508000"/>
            <a:chExt cx="2520000" cy="360000"/>
          </a:xfrm>
        </p:grpSpPr>
        <p:sp>
          <p:nvSpPr>
            <p:cNvPr id="28" name="正方形/長方形 27"/>
            <p:cNvSpPr/>
            <p:nvPr/>
          </p:nvSpPr>
          <p:spPr>
            <a:xfrm>
              <a:off x="1440000" y="5508000"/>
              <a:ext cx="2520000" cy="180000"/>
            </a:xfrm>
            <a:prstGeom prst="rect">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債務条件画面</a:t>
              </a:r>
            </a:p>
          </p:txBody>
        </p:sp>
        <p:sp>
          <p:nvSpPr>
            <p:cNvPr id="29" name="正方形/長方形 28"/>
            <p:cNvSpPr/>
            <p:nvPr/>
          </p:nvSpPr>
          <p:spPr>
            <a:xfrm>
              <a:off x="1440000" y="5688000"/>
              <a:ext cx="2520000" cy="180000"/>
            </a:xfrm>
            <a:prstGeom prst="rect">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path path="circle">
                <a:fillToRect l="100000" t="100000"/>
              </a:path>
              <a:tileRect r="-100000" b="-100000"/>
            </a:gradFill>
            <a:ln w="9525" cap="flat" cmpd="sng" algn="ctr">
              <a:solidFill>
                <a:srgbClr val="008000"/>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Text" lastClr="000000">
                      <a:lumMod val="75000"/>
                      <a:lumOff val="25000"/>
                    </a:sysClr>
                  </a:solidFill>
                  <a:effectLst/>
                  <a:uLnTx/>
                  <a:uFillTx/>
                  <a:latin typeface="メイリオ"/>
                  <a:ea typeface="メイリオ"/>
                  <a:cs typeface="+mn-cs"/>
                </a:rPr>
                <a:t>債務科目・支払方法・締日情報などを登録</a:t>
              </a:r>
            </a:p>
          </p:txBody>
        </p:sp>
      </p:grpSp>
      <p:grpSp>
        <p:nvGrpSpPr>
          <p:cNvPr id="56" name="グループ化 55"/>
          <p:cNvGrpSpPr/>
          <p:nvPr/>
        </p:nvGrpSpPr>
        <p:grpSpPr>
          <a:xfrm>
            <a:off x="4248000" y="2772000"/>
            <a:ext cx="4320000" cy="576000"/>
            <a:chOff x="4248000" y="2931790"/>
            <a:chExt cx="4320000" cy="576000"/>
          </a:xfrm>
        </p:grpSpPr>
        <p:sp>
          <p:nvSpPr>
            <p:cNvPr id="20" name="正方形/長方形 19"/>
            <p:cNvSpPr/>
            <p:nvPr/>
          </p:nvSpPr>
          <p:spPr>
            <a:xfrm>
              <a:off x="4248000" y="2931790"/>
              <a:ext cx="4320000" cy="576000"/>
            </a:xfrm>
            <a:prstGeom prst="rect">
              <a:avLst/>
            </a:prstGeom>
            <a:solidFill>
              <a:sysClr val="window" lastClr="FFFFFF">
                <a:lumMod val="85000"/>
              </a:sysClr>
            </a:solidFill>
            <a:ln w="9525" cap="flat" cmpd="sng" algn="ctr">
              <a:noFill/>
              <a:prstDash val="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31" name="角丸四角形 30"/>
            <p:cNvSpPr/>
            <p:nvPr/>
          </p:nvSpPr>
          <p:spPr>
            <a:xfrm>
              <a:off x="4999038" y="2981985"/>
              <a:ext cx="2772000" cy="216000"/>
            </a:xfrm>
            <a:prstGeom prst="roundRect">
              <a:avLst/>
            </a:prstGeom>
            <a:solidFill>
              <a:sysClr val="window" lastClr="FFFFFF"/>
            </a:solidFill>
            <a:ln w="9525" cap="flat" cmpd="sng" algn="ctr">
              <a:solidFill>
                <a:sysClr val="window" lastClr="FFFFFF">
                  <a:lumMod val="50000"/>
                </a:sysClr>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a:ln>
                    <a:noFill/>
                  </a:ln>
                  <a:solidFill>
                    <a:sysClr val="windowText" lastClr="000000"/>
                  </a:solidFill>
                  <a:effectLst/>
                  <a:uLnTx/>
                  <a:uFillTx/>
                  <a:latin typeface="メイリオ"/>
                  <a:ea typeface="メイリオ"/>
                  <a:cs typeface="+mn-cs"/>
                </a:rPr>
                <a:t>取引先コード</a:t>
              </a: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 </a:t>
              </a:r>
              <a:r>
                <a:rPr kumimoji="0" lang="en-US" altLang="ja-JP" sz="1050" b="0" i="0" u="none" strike="noStrike" kern="0" cap="none" spc="0" normalizeH="0" baseline="0" noProof="0">
                  <a:ln>
                    <a:noFill/>
                  </a:ln>
                  <a:solidFill>
                    <a:srgbClr val="0070C0"/>
                  </a:solidFill>
                  <a:effectLst/>
                  <a:uLnTx/>
                  <a:uFillTx/>
                  <a:latin typeface="メイリオ"/>
                  <a:ea typeface="メイリオ"/>
                  <a:cs typeface="+mn-cs"/>
                </a:rPr>
                <a:t>10000</a:t>
              </a:r>
              <a:endParaRPr kumimoji="0" lang="ja-JP" altLang="en-US" sz="1050" b="0" i="0" u="none" strike="noStrike" kern="0" cap="none" spc="0" normalizeH="0" baseline="0" noProof="0">
                <a:ln>
                  <a:noFill/>
                </a:ln>
                <a:solidFill>
                  <a:srgbClr val="0070C0"/>
                </a:solidFill>
                <a:effectLst/>
                <a:uLnTx/>
                <a:uFillTx/>
                <a:latin typeface="メイリオ"/>
                <a:ea typeface="メイリオ"/>
                <a:cs typeface="+mn-cs"/>
              </a:endParaRPr>
            </a:p>
          </p:txBody>
        </p:sp>
        <p:sp>
          <p:nvSpPr>
            <p:cNvPr id="32" name="角丸四角形 31"/>
            <p:cNvSpPr/>
            <p:nvPr/>
          </p:nvSpPr>
          <p:spPr>
            <a:xfrm>
              <a:off x="4999038" y="3235027"/>
              <a:ext cx="2772000" cy="216000"/>
            </a:xfrm>
            <a:prstGeom prst="roundRect">
              <a:avLst/>
            </a:prstGeom>
            <a:solidFill>
              <a:sysClr val="window" lastClr="FFFFFF"/>
            </a:solidFill>
            <a:ln w="9525" cap="flat" cmpd="sng" algn="ctr">
              <a:solidFill>
                <a:sysClr val="window" lastClr="FFFFFF">
                  <a:lumMod val="50000"/>
                </a:sysClr>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a:ln>
                    <a:noFill/>
                  </a:ln>
                  <a:solidFill>
                    <a:sysClr val="windowText" lastClr="000000"/>
                  </a:solidFill>
                  <a:effectLst/>
                  <a:uLnTx/>
                  <a:uFillTx/>
                  <a:latin typeface="メイリオ"/>
                  <a:ea typeface="メイリオ"/>
                  <a:cs typeface="+mn-cs"/>
                </a:rPr>
                <a:t>取引先名称などの基本情報</a:t>
              </a: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 </a:t>
              </a:r>
              <a:r>
                <a:rPr kumimoji="0" lang="en-US" altLang="ja-JP" sz="1050" b="0" i="0" u="none" strike="noStrike" kern="0" cap="none" spc="0" normalizeH="0" baseline="0" noProof="0">
                  <a:ln>
                    <a:noFill/>
                  </a:ln>
                  <a:solidFill>
                    <a:srgbClr val="0070C0"/>
                  </a:solidFill>
                  <a:effectLst/>
                  <a:uLnTx/>
                  <a:uFillTx/>
                  <a:latin typeface="メイリオ"/>
                  <a:ea typeface="メイリオ"/>
                  <a:cs typeface="+mn-cs"/>
                </a:rPr>
                <a:t>A</a:t>
              </a:r>
              <a:r>
                <a:rPr kumimoji="0" lang="ja-JP" altLang="en-US" sz="1050" b="0" i="0" u="none" strike="noStrike" kern="0" cap="none" spc="0" normalizeH="0" baseline="0" noProof="0">
                  <a:ln>
                    <a:noFill/>
                  </a:ln>
                  <a:solidFill>
                    <a:srgbClr val="0070C0"/>
                  </a:solidFill>
                  <a:effectLst/>
                  <a:uLnTx/>
                  <a:uFillTx/>
                  <a:latin typeface="メイリオ"/>
                  <a:ea typeface="メイリオ"/>
                  <a:cs typeface="+mn-cs"/>
                </a:rPr>
                <a:t>社</a:t>
              </a:r>
            </a:p>
          </p:txBody>
        </p:sp>
      </p:grpSp>
      <p:sp>
        <p:nvSpPr>
          <p:cNvPr id="35" name="右矢印 34"/>
          <p:cNvSpPr/>
          <p:nvPr/>
        </p:nvSpPr>
        <p:spPr>
          <a:xfrm>
            <a:off x="3780000" y="3168000"/>
            <a:ext cx="360000" cy="324000"/>
          </a:xfrm>
          <a:prstGeom prst="rightArrow">
            <a:avLst>
              <a:gd name="adj1" fmla="val 50000"/>
              <a:gd name="adj2" fmla="val 73704"/>
            </a:avLst>
          </a:prstGeom>
          <a:gradFill rotWithShape="1">
            <a:gsLst>
              <a:gs pos="0">
                <a:srgbClr val="F9BE00">
                  <a:shade val="51000"/>
                  <a:satMod val="130000"/>
                </a:srgbClr>
              </a:gs>
              <a:gs pos="80000">
                <a:srgbClr val="F9BE00">
                  <a:shade val="93000"/>
                  <a:satMod val="130000"/>
                </a:srgbClr>
              </a:gs>
              <a:gs pos="100000">
                <a:srgbClr val="F9BE00">
                  <a:shade val="94000"/>
                  <a:satMod val="135000"/>
                </a:srgbClr>
              </a:gs>
            </a:gsLst>
            <a:lin ang="16200000" scaled="0"/>
          </a:gradFill>
          <a:ln w="9525" cap="flat" cmpd="sng" algn="ctr">
            <a:solidFill>
              <a:srgbClr val="F9BE00">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 lastClr="FFFFFF"/>
              </a:solidFill>
              <a:effectLst/>
              <a:uLnTx/>
              <a:uFillTx/>
              <a:latin typeface="メイリオ"/>
              <a:ea typeface="メイリオ"/>
              <a:cs typeface="+mn-cs"/>
            </a:endParaRPr>
          </a:p>
        </p:txBody>
      </p:sp>
      <p:grpSp>
        <p:nvGrpSpPr>
          <p:cNvPr id="4" name="グループ化 3"/>
          <p:cNvGrpSpPr/>
          <p:nvPr/>
        </p:nvGrpSpPr>
        <p:grpSpPr>
          <a:xfrm>
            <a:off x="1152000" y="3600000"/>
            <a:ext cx="2520000" cy="360000"/>
            <a:chOff x="1440000" y="4320000"/>
            <a:chExt cx="2520000" cy="360000"/>
          </a:xfrm>
        </p:grpSpPr>
        <p:sp>
          <p:nvSpPr>
            <p:cNvPr id="40" name="正方形/長方形 39"/>
            <p:cNvSpPr/>
            <p:nvPr/>
          </p:nvSpPr>
          <p:spPr>
            <a:xfrm>
              <a:off x="1440000" y="4320000"/>
              <a:ext cx="2520000" cy="180000"/>
            </a:xfrm>
            <a:prstGeom prst="rect">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仕入先・残高確認書送付情報画面</a:t>
              </a:r>
            </a:p>
          </p:txBody>
        </p:sp>
        <p:sp>
          <p:nvSpPr>
            <p:cNvPr id="41" name="正方形/長方形 40"/>
            <p:cNvSpPr/>
            <p:nvPr/>
          </p:nvSpPr>
          <p:spPr>
            <a:xfrm>
              <a:off x="1440000" y="4500000"/>
              <a:ext cx="2520000" cy="180000"/>
            </a:xfrm>
            <a:prstGeom prst="rect">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path path="circle">
                <a:fillToRect l="100000" t="100000"/>
              </a:path>
              <a:tileRect r="-100000" b="-100000"/>
            </a:gradFill>
            <a:ln w="9525" cap="flat" cmpd="sng" algn="ctr">
              <a:solidFill>
                <a:srgbClr val="008000"/>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Text" lastClr="000000">
                      <a:lumMod val="75000"/>
                      <a:lumOff val="25000"/>
                    </a:sysClr>
                  </a:solidFill>
                  <a:effectLst/>
                  <a:uLnTx/>
                  <a:uFillTx/>
                  <a:latin typeface="メイリオ"/>
                  <a:ea typeface="メイリオ"/>
                  <a:cs typeface="+mn-cs"/>
                </a:rPr>
                <a:t>残高確認書送付先などの情報を登録</a:t>
              </a:r>
            </a:p>
          </p:txBody>
        </p:sp>
      </p:grpSp>
      <p:grpSp>
        <p:nvGrpSpPr>
          <p:cNvPr id="57" name="グループ化 56"/>
          <p:cNvGrpSpPr/>
          <p:nvPr/>
        </p:nvGrpSpPr>
        <p:grpSpPr>
          <a:xfrm>
            <a:off x="4248000" y="3384000"/>
            <a:ext cx="4320000" cy="324000"/>
            <a:chOff x="4248000" y="3579898"/>
            <a:chExt cx="4320000" cy="324000"/>
          </a:xfrm>
        </p:grpSpPr>
        <p:sp>
          <p:nvSpPr>
            <p:cNvPr id="42" name="正方形/長方形 41"/>
            <p:cNvSpPr/>
            <p:nvPr/>
          </p:nvSpPr>
          <p:spPr>
            <a:xfrm>
              <a:off x="4248000" y="3579898"/>
              <a:ext cx="4320000" cy="324000"/>
            </a:xfrm>
            <a:prstGeom prst="rect">
              <a:avLst/>
            </a:prstGeom>
            <a:solidFill>
              <a:sysClr val="window" lastClr="FFFFFF">
                <a:lumMod val="85000"/>
              </a:sysClr>
            </a:solidFill>
            <a:ln w="9525" cap="flat" cmpd="sng" algn="ctr">
              <a:noFill/>
              <a:prstDash val="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47" name="角丸四角形 46"/>
            <p:cNvSpPr/>
            <p:nvPr/>
          </p:nvSpPr>
          <p:spPr>
            <a:xfrm>
              <a:off x="4998343" y="3620176"/>
              <a:ext cx="2772000" cy="216000"/>
            </a:xfrm>
            <a:prstGeom prst="roundRect">
              <a:avLst/>
            </a:prstGeom>
            <a:solidFill>
              <a:sysClr val="window" lastClr="FFFFFF"/>
            </a:solidFill>
            <a:ln w="9525" cap="flat" cmpd="sng" algn="ctr">
              <a:solidFill>
                <a:sysClr val="window" lastClr="FFFFFF">
                  <a:lumMod val="50000"/>
                </a:sysClr>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a:ln>
                    <a:noFill/>
                  </a:ln>
                  <a:solidFill>
                    <a:sysClr val="windowText" lastClr="000000"/>
                  </a:solidFill>
                  <a:effectLst/>
                  <a:uLnTx/>
                  <a:uFillTx/>
                  <a:latin typeface="メイリオ"/>
                  <a:ea typeface="メイリオ"/>
                  <a:cs typeface="+mn-cs"/>
                </a:rPr>
                <a:t>残高確認書送付先住所などの情報</a:t>
              </a:r>
              <a:endParaRPr kumimoji="0" lang="ja-JP" altLang="en-US" sz="1050" b="0" i="0" u="none" strike="noStrike" kern="0" cap="none" spc="0" normalizeH="0" baseline="0" noProof="0">
                <a:ln>
                  <a:noFill/>
                </a:ln>
                <a:solidFill>
                  <a:srgbClr val="0070C0"/>
                </a:solidFill>
                <a:effectLst/>
                <a:uLnTx/>
                <a:uFillTx/>
                <a:latin typeface="メイリオ"/>
                <a:ea typeface="メイリオ"/>
                <a:cs typeface="+mn-cs"/>
              </a:endParaRPr>
            </a:p>
          </p:txBody>
        </p:sp>
      </p:grpSp>
      <p:grpSp>
        <p:nvGrpSpPr>
          <p:cNvPr id="55" name="グループ化 54"/>
          <p:cNvGrpSpPr/>
          <p:nvPr/>
        </p:nvGrpSpPr>
        <p:grpSpPr>
          <a:xfrm>
            <a:off x="4248000" y="3744000"/>
            <a:ext cx="4320000" cy="612000"/>
            <a:chOff x="4248000" y="3939902"/>
            <a:chExt cx="4320000" cy="612000"/>
          </a:xfrm>
        </p:grpSpPr>
        <p:sp>
          <p:nvSpPr>
            <p:cNvPr id="21" name="正方形/長方形 20"/>
            <p:cNvSpPr/>
            <p:nvPr/>
          </p:nvSpPr>
          <p:spPr>
            <a:xfrm>
              <a:off x="4248000" y="3939902"/>
              <a:ext cx="4320000" cy="612000"/>
            </a:xfrm>
            <a:prstGeom prst="rect">
              <a:avLst/>
            </a:prstGeom>
            <a:solidFill>
              <a:sysClr val="window" lastClr="FFFFFF">
                <a:lumMod val="85000"/>
              </a:sysClr>
            </a:solidFill>
            <a:ln w="9525" cap="flat" cmpd="sng" algn="ctr">
              <a:noFill/>
              <a:prstDash val="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46" name="角丸四角形 45"/>
            <p:cNvSpPr/>
            <p:nvPr/>
          </p:nvSpPr>
          <p:spPr>
            <a:xfrm>
              <a:off x="6499225" y="3960000"/>
              <a:ext cx="2016000" cy="540000"/>
            </a:xfrm>
            <a:prstGeom prst="roundRect">
              <a:avLst/>
            </a:prstGeom>
            <a:solidFill>
              <a:sysClr val="window" lastClr="FFFFFF"/>
            </a:solidFill>
            <a:ln w="9525" cap="flat" cmpd="sng" algn="ctr">
              <a:solidFill>
                <a:sysClr val="window" lastClr="FFFFFF">
                  <a:lumMod val="50000"/>
                </a:sysClr>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1" i="0" u="none" strike="noStrike" kern="0" cap="none" spc="0" normalizeH="0" baseline="0" noProof="0">
                  <a:ln>
                    <a:noFill/>
                  </a:ln>
                  <a:solidFill>
                    <a:sysClr val="windowText" lastClr="000000"/>
                  </a:solidFill>
                  <a:effectLst/>
                  <a:uLnTx/>
                  <a:uFillTx/>
                  <a:latin typeface="メイリオ"/>
                  <a:ea typeface="メイリオ"/>
                  <a:cs typeface="+mn-cs"/>
                </a:rPr>
                <a:t>振込先情報２</a:t>
              </a:r>
              <a:endParaRPr kumimoji="0" lang="en-US" altLang="ja-JP" sz="1000" b="1" i="0" u="none" strike="noStrike" kern="0" cap="none" spc="0" normalizeH="0" baseline="0" noProof="0">
                <a:ln>
                  <a:noFill/>
                </a:ln>
                <a:solidFill>
                  <a:sysClr val="windowText" lastClr="000000"/>
                </a:solidFill>
                <a:effectLst/>
                <a:uLnTx/>
                <a:uFillTx/>
                <a:latin typeface="メイリオ"/>
                <a:ea typeface="メイリオ"/>
                <a:cs typeface="+mn-cs"/>
              </a:endParaRPr>
            </a:p>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solidFill>
                  <a:effectLst/>
                  <a:uLnTx/>
                  <a:uFillTx/>
                  <a:latin typeface="メイリオ"/>
                  <a:ea typeface="メイリオ"/>
                  <a:cs typeface="+mn-cs"/>
                </a:rPr>
                <a:t>振込元口座</a:t>
              </a:r>
              <a:r>
                <a:rPr kumimoji="0" lang="en-US" altLang="ja-JP" sz="1000" b="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en-US" altLang="ja-JP" sz="1000" b="0" i="0" u="none" strike="noStrike" kern="0" cap="none" spc="0" normalizeH="0" baseline="0" noProof="0">
                  <a:ln>
                    <a:noFill/>
                  </a:ln>
                  <a:solidFill>
                    <a:srgbClr val="0070C0"/>
                  </a:solidFill>
                  <a:effectLst/>
                  <a:uLnTx/>
                  <a:uFillTx/>
                  <a:latin typeface="メイリオ"/>
                  <a:ea typeface="メイリオ"/>
                  <a:cs typeface="+mn-cs"/>
                </a:rPr>
                <a:t>A</a:t>
              </a:r>
              <a:r>
                <a:rPr kumimoji="0" lang="ja-JP" altLang="en-US" sz="1000" b="0" i="0" u="none" strike="noStrike" kern="0" cap="none" spc="0" normalizeH="0" baseline="0" noProof="0">
                  <a:ln>
                    <a:noFill/>
                  </a:ln>
                  <a:solidFill>
                    <a:srgbClr val="0070C0"/>
                  </a:solidFill>
                  <a:effectLst/>
                  <a:uLnTx/>
                  <a:uFillTx/>
                  <a:latin typeface="メイリオ"/>
                  <a:ea typeface="メイリオ"/>
                  <a:cs typeface="+mn-cs"/>
                </a:rPr>
                <a:t>銀行当座</a:t>
              </a:r>
              <a:endParaRPr kumimoji="0" lang="en-US" altLang="ja-JP" sz="1000" b="0" i="0" u="none" strike="noStrike" kern="0" cap="none" spc="0" normalizeH="0" baseline="0" noProof="0">
                <a:ln>
                  <a:noFill/>
                </a:ln>
                <a:solidFill>
                  <a:srgbClr val="0070C0"/>
                </a:solidFill>
                <a:effectLst/>
                <a:uLnTx/>
                <a:uFillTx/>
                <a:latin typeface="メイリオ"/>
                <a:ea typeface="メイリオ"/>
                <a:cs typeface="+mn-cs"/>
              </a:endParaRPr>
            </a:p>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solidFill>
                  <a:effectLst/>
                  <a:uLnTx/>
                  <a:uFillTx/>
                  <a:latin typeface="メイリオ"/>
                  <a:ea typeface="メイリオ"/>
                  <a:cs typeface="+mn-cs"/>
                </a:rPr>
                <a:t>銀行</a:t>
              </a:r>
              <a:r>
                <a:rPr kumimoji="0" lang="en-US" altLang="ja-JP" sz="1000" b="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en-US" altLang="ja-JP" sz="1000" b="0" i="0" u="none" strike="noStrike" kern="0" cap="none" spc="0" normalizeH="0" baseline="0" noProof="0">
                  <a:ln>
                    <a:noFill/>
                  </a:ln>
                  <a:solidFill>
                    <a:srgbClr val="0070C0"/>
                  </a:solidFill>
                  <a:effectLst/>
                  <a:uLnTx/>
                  <a:uFillTx/>
                  <a:latin typeface="メイリオ"/>
                  <a:ea typeface="メイリオ"/>
                  <a:cs typeface="+mn-cs"/>
                </a:rPr>
                <a:t>B</a:t>
              </a:r>
              <a:r>
                <a:rPr kumimoji="0" lang="ja-JP" altLang="en-US" sz="1000" b="0" i="0" u="none" strike="noStrike" kern="0" cap="none" spc="0" normalizeH="0" baseline="0" noProof="0">
                  <a:ln>
                    <a:noFill/>
                  </a:ln>
                  <a:solidFill>
                    <a:srgbClr val="0070C0"/>
                  </a:solidFill>
                  <a:effectLst/>
                  <a:uLnTx/>
                  <a:uFillTx/>
                  <a:latin typeface="メイリオ"/>
                  <a:ea typeface="メイリオ"/>
                  <a:cs typeface="+mn-cs"/>
                </a:rPr>
                <a:t>銀行 </a:t>
              </a:r>
              <a:r>
                <a:rPr kumimoji="0" lang="ja-JP" altLang="en-US" sz="1000" b="0" i="0" u="none" strike="noStrike" kern="0" cap="none" spc="0" normalizeH="0" baseline="0" noProof="0">
                  <a:ln>
                    <a:noFill/>
                  </a:ln>
                  <a:solidFill>
                    <a:sysClr val="windowText" lastClr="000000"/>
                  </a:solidFill>
                  <a:effectLst/>
                  <a:uLnTx/>
                  <a:uFillTx/>
                  <a:latin typeface="メイリオ"/>
                  <a:ea typeface="メイリオ"/>
                  <a:cs typeface="+mn-cs"/>
                </a:rPr>
                <a:t>支店</a:t>
              </a:r>
              <a:r>
                <a:rPr kumimoji="0" lang="en-US" altLang="ja-JP" sz="1000" b="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ja-JP" altLang="en-US" sz="1000" b="0" i="0" u="none" strike="noStrike" kern="0" cap="none" spc="0" normalizeH="0" baseline="0" noProof="0">
                  <a:ln>
                    <a:noFill/>
                  </a:ln>
                  <a:solidFill>
                    <a:srgbClr val="0070C0"/>
                  </a:solidFill>
                  <a:effectLst/>
                  <a:uLnTx/>
                  <a:uFillTx/>
                  <a:latin typeface="メイリオ"/>
                  <a:ea typeface="メイリオ"/>
                  <a:cs typeface="+mn-cs"/>
                </a:rPr>
                <a:t>丸の内支店</a:t>
              </a:r>
              <a:endParaRPr kumimoji="0" lang="en-US" altLang="ja-JP" sz="1000" b="0" i="0" u="none" strike="noStrike" kern="0" cap="none" spc="0" normalizeH="0" baseline="0" noProof="0">
                <a:ln>
                  <a:noFill/>
                </a:ln>
                <a:solidFill>
                  <a:srgbClr val="0070C0"/>
                </a:solidFill>
                <a:effectLst/>
                <a:uLnTx/>
                <a:uFillTx/>
                <a:latin typeface="メイリオ"/>
                <a:ea typeface="メイリオ"/>
                <a:cs typeface="+mn-cs"/>
              </a:endParaRPr>
            </a:p>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solidFill>
                  <a:effectLst/>
                  <a:uLnTx/>
                  <a:uFillTx/>
                  <a:latin typeface="メイリオ"/>
                  <a:ea typeface="メイリオ"/>
                  <a:cs typeface="+mn-cs"/>
                </a:rPr>
                <a:t>口座番号</a:t>
              </a:r>
              <a:r>
                <a:rPr kumimoji="0" lang="en-US" altLang="ja-JP" sz="1000" b="0" i="0" u="none" strike="noStrike" kern="0" cap="none" spc="0" normalizeH="0" baseline="0" noProof="0">
                  <a:ln>
                    <a:noFill/>
                  </a:ln>
                  <a:solidFill>
                    <a:sysClr val="windowText" lastClr="000000"/>
                  </a:solidFill>
                  <a:effectLst/>
                  <a:uLnTx/>
                  <a:uFillTx/>
                  <a:latin typeface="メイリオ"/>
                  <a:ea typeface="メイリオ"/>
                  <a:cs typeface="+mn-cs"/>
                </a:rPr>
                <a:t>= </a:t>
              </a:r>
              <a:r>
                <a:rPr kumimoji="0" lang="en-US" altLang="ja-JP" sz="1000" b="0" i="0" u="none" strike="noStrike" kern="0" cap="none" spc="0" normalizeH="0" baseline="0" noProof="0">
                  <a:ln>
                    <a:noFill/>
                  </a:ln>
                  <a:solidFill>
                    <a:srgbClr val="0070C0"/>
                  </a:solidFill>
                  <a:effectLst/>
                  <a:uLnTx/>
                  <a:uFillTx/>
                  <a:latin typeface="メイリオ"/>
                  <a:ea typeface="メイリオ"/>
                  <a:cs typeface="+mn-cs"/>
                </a:rPr>
                <a:t>2345678</a:t>
              </a:r>
              <a:endParaRPr kumimoji="0" lang="ja-JP" altLang="en-US" sz="1000" b="0" i="0" u="none" strike="noStrike" kern="0" cap="none" spc="0" normalizeH="0" baseline="0" noProof="0">
                <a:ln>
                  <a:noFill/>
                </a:ln>
                <a:solidFill>
                  <a:srgbClr val="0070C0"/>
                </a:solidFill>
                <a:effectLst/>
                <a:uLnTx/>
                <a:uFillTx/>
                <a:latin typeface="メイリオ"/>
                <a:ea typeface="メイリオ"/>
                <a:cs typeface="+mn-cs"/>
              </a:endParaRPr>
            </a:p>
          </p:txBody>
        </p:sp>
        <p:sp>
          <p:nvSpPr>
            <p:cNvPr id="48" name="角丸四角形 47"/>
            <p:cNvSpPr/>
            <p:nvPr/>
          </p:nvSpPr>
          <p:spPr>
            <a:xfrm>
              <a:off x="4356100" y="3960000"/>
              <a:ext cx="2016000" cy="540000"/>
            </a:xfrm>
            <a:prstGeom prst="roundRect">
              <a:avLst/>
            </a:prstGeom>
            <a:solidFill>
              <a:sysClr val="window" lastClr="FFFFFF"/>
            </a:solidFill>
            <a:ln w="9525" cap="flat" cmpd="sng" algn="ctr">
              <a:solidFill>
                <a:sysClr val="window" lastClr="FFFFFF">
                  <a:lumMod val="50000"/>
                </a:sysClr>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1" i="0" u="none" strike="noStrike" kern="0" cap="none" spc="0" normalizeH="0" baseline="0" noProof="0">
                  <a:ln>
                    <a:noFill/>
                  </a:ln>
                  <a:solidFill>
                    <a:sysClr val="windowText" lastClr="000000"/>
                  </a:solidFill>
                  <a:effectLst/>
                  <a:uLnTx/>
                  <a:uFillTx/>
                  <a:latin typeface="メイリオ"/>
                  <a:ea typeface="メイリオ"/>
                  <a:cs typeface="+mn-cs"/>
                </a:rPr>
                <a:t>振込先情報１</a:t>
              </a:r>
              <a:endParaRPr kumimoji="0" lang="en-US" altLang="ja-JP" sz="1000" b="0" i="0" u="none" strike="noStrike" kern="0" cap="none" spc="0" normalizeH="0" baseline="0" noProof="0">
                <a:ln>
                  <a:noFill/>
                </a:ln>
                <a:solidFill>
                  <a:sysClr val="windowText" lastClr="000000"/>
                </a:solidFill>
                <a:effectLst/>
                <a:uLnTx/>
                <a:uFillTx/>
                <a:latin typeface="メイリオ"/>
                <a:ea typeface="メイリオ"/>
                <a:cs typeface="+mn-cs"/>
              </a:endParaRPr>
            </a:p>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solidFill>
                  <a:effectLst/>
                  <a:uLnTx/>
                  <a:uFillTx/>
                  <a:latin typeface="メイリオ"/>
                  <a:ea typeface="メイリオ"/>
                  <a:cs typeface="+mn-cs"/>
                </a:rPr>
                <a:t>振込元口座</a:t>
              </a:r>
              <a:r>
                <a:rPr kumimoji="0" lang="en-US" altLang="ja-JP" sz="1000" b="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en-US" altLang="ja-JP" sz="1000" b="0" i="0" u="none" strike="noStrike" kern="0" cap="none" spc="0" normalizeH="0" baseline="0" noProof="0">
                  <a:ln>
                    <a:noFill/>
                  </a:ln>
                  <a:solidFill>
                    <a:srgbClr val="0070C0"/>
                  </a:solidFill>
                  <a:effectLst/>
                  <a:uLnTx/>
                  <a:uFillTx/>
                  <a:latin typeface="メイリオ"/>
                  <a:ea typeface="メイリオ"/>
                  <a:cs typeface="+mn-cs"/>
                </a:rPr>
                <a:t>A</a:t>
              </a:r>
              <a:r>
                <a:rPr kumimoji="0" lang="ja-JP" altLang="en-US" sz="1000" b="0" i="0" u="none" strike="noStrike" kern="0" cap="none" spc="0" normalizeH="0" baseline="0" noProof="0">
                  <a:ln>
                    <a:noFill/>
                  </a:ln>
                  <a:solidFill>
                    <a:srgbClr val="0070C0"/>
                  </a:solidFill>
                  <a:effectLst/>
                  <a:uLnTx/>
                  <a:uFillTx/>
                  <a:latin typeface="メイリオ"/>
                  <a:ea typeface="メイリオ"/>
                  <a:cs typeface="+mn-cs"/>
                </a:rPr>
                <a:t>銀行当座</a:t>
              </a:r>
              <a:endParaRPr kumimoji="0" lang="en-US" altLang="ja-JP" sz="1000" b="0" i="0" u="none" strike="noStrike" kern="0" cap="none" spc="0" normalizeH="0" baseline="0" noProof="0">
                <a:ln>
                  <a:noFill/>
                </a:ln>
                <a:solidFill>
                  <a:srgbClr val="0070C0"/>
                </a:solidFill>
                <a:effectLst/>
                <a:uLnTx/>
                <a:uFillTx/>
                <a:latin typeface="メイリオ"/>
                <a:ea typeface="メイリオ"/>
                <a:cs typeface="+mn-cs"/>
              </a:endParaRPr>
            </a:p>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solidFill>
                  <a:effectLst/>
                  <a:uLnTx/>
                  <a:uFillTx/>
                  <a:latin typeface="メイリオ"/>
                  <a:ea typeface="メイリオ"/>
                  <a:cs typeface="+mn-cs"/>
                </a:rPr>
                <a:t>銀行</a:t>
              </a:r>
              <a:r>
                <a:rPr kumimoji="0" lang="en-US" altLang="ja-JP" sz="1000" b="0" i="0" u="none" strike="noStrike" kern="0" cap="none" spc="0" normalizeH="0" baseline="0" noProof="0">
                  <a:ln>
                    <a:noFill/>
                  </a:ln>
                  <a:solidFill>
                    <a:sysClr val="windowText" lastClr="000000"/>
                  </a:solidFill>
                  <a:effectLst/>
                  <a:uLnTx/>
                  <a:uFillTx/>
                  <a:latin typeface="メイリオ"/>
                  <a:ea typeface="メイリオ"/>
                  <a:cs typeface="+mn-cs"/>
                </a:rPr>
                <a:t>= </a:t>
              </a:r>
              <a:r>
                <a:rPr kumimoji="0" lang="en-US" altLang="ja-JP" sz="1000" b="0" i="0" u="none" strike="noStrike" kern="0" cap="none" spc="0" normalizeH="0" baseline="0" noProof="0">
                  <a:ln>
                    <a:noFill/>
                  </a:ln>
                  <a:solidFill>
                    <a:srgbClr val="0070C0"/>
                  </a:solidFill>
                  <a:effectLst/>
                  <a:uLnTx/>
                  <a:uFillTx/>
                  <a:latin typeface="メイリオ"/>
                  <a:ea typeface="メイリオ"/>
                  <a:cs typeface="+mn-cs"/>
                </a:rPr>
                <a:t>B</a:t>
              </a:r>
              <a:r>
                <a:rPr kumimoji="0" lang="ja-JP" altLang="en-US" sz="1000" b="0" i="0" u="none" strike="noStrike" kern="0" cap="none" spc="0" normalizeH="0" baseline="0" noProof="0">
                  <a:ln>
                    <a:noFill/>
                  </a:ln>
                  <a:solidFill>
                    <a:srgbClr val="0070C0"/>
                  </a:solidFill>
                  <a:effectLst/>
                  <a:uLnTx/>
                  <a:uFillTx/>
                  <a:latin typeface="メイリオ"/>
                  <a:ea typeface="メイリオ"/>
                  <a:cs typeface="+mn-cs"/>
                </a:rPr>
                <a:t>銀行　</a:t>
              </a:r>
              <a:r>
                <a:rPr kumimoji="0" lang="ja-JP" altLang="en-US" sz="1000" b="0" i="0" u="none" strike="noStrike" kern="0" cap="none" spc="0" normalizeH="0" baseline="0" noProof="0">
                  <a:ln>
                    <a:noFill/>
                  </a:ln>
                  <a:solidFill>
                    <a:sysClr val="windowText" lastClr="000000"/>
                  </a:solidFill>
                  <a:effectLst/>
                  <a:uLnTx/>
                  <a:uFillTx/>
                  <a:latin typeface="メイリオ"/>
                  <a:ea typeface="メイリオ"/>
                  <a:cs typeface="+mn-cs"/>
                </a:rPr>
                <a:t>支店</a:t>
              </a:r>
              <a:r>
                <a:rPr kumimoji="0" lang="en-US" altLang="ja-JP" sz="1000" b="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ja-JP" altLang="en-US" sz="1000" b="0" i="0" u="none" strike="noStrike" kern="0" cap="none" spc="0" normalizeH="0" baseline="0" noProof="0">
                  <a:ln>
                    <a:noFill/>
                  </a:ln>
                  <a:solidFill>
                    <a:srgbClr val="0070C0"/>
                  </a:solidFill>
                  <a:effectLst/>
                  <a:uLnTx/>
                  <a:uFillTx/>
                  <a:latin typeface="メイリオ"/>
                  <a:ea typeface="メイリオ"/>
                  <a:cs typeface="+mn-cs"/>
                </a:rPr>
                <a:t>本店</a:t>
              </a:r>
              <a:endParaRPr kumimoji="0" lang="en-US" altLang="ja-JP" sz="1000" b="0" i="0" u="none" strike="noStrike" kern="0" cap="none" spc="0" normalizeH="0" baseline="0" noProof="0">
                <a:ln>
                  <a:noFill/>
                </a:ln>
                <a:solidFill>
                  <a:srgbClr val="0070C0"/>
                </a:solidFill>
                <a:effectLst/>
                <a:uLnTx/>
                <a:uFillTx/>
                <a:latin typeface="メイリオ"/>
                <a:ea typeface="メイリオ"/>
                <a:cs typeface="+mn-cs"/>
              </a:endParaRPr>
            </a:p>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solidFill>
                  <a:effectLst/>
                  <a:uLnTx/>
                  <a:uFillTx/>
                  <a:latin typeface="メイリオ"/>
                  <a:ea typeface="メイリオ"/>
                  <a:cs typeface="+mn-cs"/>
                </a:rPr>
                <a:t>口座番号</a:t>
              </a:r>
              <a:r>
                <a:rPr kumimoji="0" lang="en-US" altLang="ja-JP" sz="1000" b="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en-US" altLang="ja-JP" sz="1000" b="0" i="0" u="none" strike="noStrike" kern="0" cap="none" spc="0" normalizeH="0" baseline="0" noProof="0">
                  <a:ln>
                    <a:noFill/>
                  </a:ln>
                  <a:solidFill>
                    <a:srgbClr val="0070C0"/>
                  </a:solidFill>
                  <a:effectLst/>
                  <a:uLnTx/>
                  <a:uFillTx/>
                  <a:latin typeface="メイリオ"/>
                  <a:ea typeface="メイリオ"/>
                  <a:cs typeface="+mn-cs"/>
                </a:rPr>
                <a:t>1234567</a:t>
              </a:r>
              <a:endParaRPr kumimoji="0" lang="ja-JP" altLang="en-US" sz="1000" b="0" i="0" u="none" strike="noStrike" kern="0" cap="none" spc="0" normalizeH="0" baseline="0" noProof="0">
                <a:ln>
                  <a:noFill/>
                </a:ln>
                <a:solidFill>
                  <a:srgbClr val="0070C0"/>
                </a:solidFill>
                <a:effectLst/>
                <a:uLnTx/>
                <a:uFillTx/>
                <a:latin typeface="メイリオ"/>
                <a:ea typeface="メイリオ"/>
                <a:cs typeface="+mn-cs"/>
              </a:endParaRPr>
            </a:p>
          </p:txBody>
        </p:sp>
      </p:grpSp>
      <p:grpSp>
        <p:nvGrpSpPr>
          <p:cNvPr id="54" name="グループ化 53"/>
          <p:cNvGrpSpPr/>
          <p:nvPr/>
        </p:nvGrpSpPr>
        <p:grpSpPr>
          <a:xfrm>
            <a:off x="4248000" y="4392000"/>
            <a:ext cx="4320000" cy="504000"/>
            <a:chOff x="4248000" y="4587974"/>
            <a:chExt cx="4320000" cy="504000"/>
          </a:xfrm>
        </p:grpSpPr>
        <p:sp>
          <p:nvSpPr>
            <p:cNvPr id="22" name="正方形/長方形 21"/>
            <p:cNvSpPr/>
            <p:nvPr/>
          </p:nvSpPr>
          <p:spPr>
            <a:xfrm>
              <a:off x="4248000" y="4587974"/>
              <a:ext cx="4320000" cy="504000"/>
            </a:xfrm>
            <a:prstGeom prst="rect">
              <a:avLst/>
            </a:prstGeom>
            <a:solidFill>
              <a:sysClr val="window" lastClr="FFFFFF">
                <a:lumMod val="85000"/>
              </a:sysClr>
            </a:solidFill>
            <a:ln w="9525" cap="flat" cmpd="sng" algn="ctr">
              <a:noFill/>
              <a:prstDash val="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33" name="角丸四角形 32"/>
            <p:cNvSpPr/>
            <p:nvPr/>
          </p:nvSpPr>
          <p:spPr>
            <a:xfrm>
              <a:off x="4356100" y="4610743"/>
              <a:ext cx="2016000" cy="432000"/>
            </a:xfrm>
            <a:prstGeom prst="roundRect">
              <a:avLst/>
            </a:prstGeom>
            <a:solidFill>
              <a:sysClr val="window" lastClr="FFFFFF"/>
            </a:solidFill>
            <a:ln w="9525" cap="flat" cmpd="sng" algn="ctr">
              <a:solidFill>
                <a:sysClr val="window" lastClr="FFFFFF">
                  <a:lumMod val="50000"/>
                </a:sysClr>
              </a:solidFill>
              <a:prstDash val="solid"/>
            </a:ln>
            <a:effectLst>
              <a:outerShdw blurRad="40000" dist="20000" dir="5400000" rotWithShape="0">
                <a:srgbClr val="000000">
                  <a:alpha val="38000"/>
                </a:srgbClr>
              </a:outerShdw>
            </a:effectLst>
          </p:spPr>
          <p:txBody>
            <a:bodyPr lIns="0" rIns="0" anchor="ct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1" i="0" u="none" strike="noStrike" kern="0" cap="none" spc="0" normalizeH="0" baseline="0" noProof="0">
                  <a:ln>
                    <a:noFill/>
                  </a:ln>
                  <a:solidFill>
                    <a:sysClr val="windowText" lastClr="000000"/>
                  </a:solidFill>
                  <a:effectLst/>
                  <a:uLnTx/>
                  <a:uFillTx/>
                  <a:latin typeface="メイリオ"/>
                  <a:ea typeface="メイリオ"/>
                  <a:cs typeface="+mn-cs"/>
                </a:rPr>
                <a:t>債務科目</a:t>
              </a:r>
              <a:r>
                <a:rPr kumimoji="0" lang="en-US" altLang="ja-JP" sz="1000" b="1"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ja-JP" altLang="en-US" sz="1000" b="1" i="0" u="none" strike="noStrike" kern="0" cap="none" spc="0" normalizeH="0" baseline="0" noProof="0">
                  <a:ln>
                    <a:noFill/>
                  </a:ln>
                  <a:solidFill>
                    <a:srgbClr val="0070C0"/>
                  </a:solidFill>
                  <a:effectLst/>
                  <a:uLnTx/>
                  <a:uFillTx/>
                  <a:latin typeface="メイリオ"/>
                  <a:ea typeface="メイリオ"/>
                  <a:cs typeface="+mn-cs"/>
                </a:rPr>
                <a:t>買掛金</a:t>
              </a:r>
              <a:endParaRPr kumimoji="0" lang="en-US" altLang="ja-JP" sz="1000" b="1" i="0" u="none" strike="noStrike" kern="0" cap="none" spc="0" normalizeH="0" baseline="0" noProof="0">
                <a:ln>
                  <a:noFill/>
                </a:ln>
                <a:solidFill>
                  <a:srgbClr val="0070C0"/>
                </a:solidFill>
                <a:effectLst/>
                <a:uLnTx/>
                <a:uFillTx/>
                <a:latin typeface="メイリオ"/>
                <a:ea typeface="メイリオ"/>
                <a:cs typeface="+mn-cs"/>
              </a:endParaRPr>
            </a:p>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solidFill>
                  <a:effectLst/>
                  <a:uLnTx/>
                  <a:uFillTx/>
                  <a:latin typeface="メイリオ"/>
                  <a:ea typeface="メイリオ"/>
                  <a:cs typeface="+mn-cs"/>
                </a:rPr>
                <a:t>支払方法</a:t>
              </a:r>
              <a:r>
                <a:rPr kumimoji="0" lang="en-US" altLang="ja-JP" sz="1000" b="0" i="0" u="none" strike="noStrike" kern="0" cap="none" spc="0" normalizeH="0" baseline="0" noProof="0">
                  <a:ln>
                    <a:noFill/>
                  </a:ln>
                  <a:solidFill>
                    <a:sysClr val="windowText" lastClr="000000"/>
                  </a:solidFill>
                  <a:effectLst/>
                  <a:uLnTx/>
                  <a:uFillTx/>
                  <a:latin typeface="メイリオ"/>
                  <a:ea typeface="メイリオ"/>
                  <a:cs typeface="+mn-cs"/>
                </a:rPr>
                <a:t>= </a:t>
              </a:r>
              <a:r>
                <a:rPr kumimoji="0" lang="ja-JP" altLang="en-US" sz="1000" b="0" i="0" u="none" strike="noStrike" kern="0" cap="none" spc="0" normalizeH="0" baseline="0" noProof="0">
                  <a:ln>
                    <a:noFill/>
                  </a:ln>
                  <a:solidFill>
                    <a:srgbClr val="0070C0"/>
                  </a:solidFill>
                  <a:effectLst/>
                  <a:uLnTx/>
                  <a:uFillTx/>
                  <a:latin typeface="メイリオ"/>
                  <a:ea typeface="メイリオ"/>
                  <a:cs typeface="+mn-cs"/>
                </a:rPr>
                <a:t>ＦＢ</a:t>
              </a:r>
              <a:endParaRPr kumimoji="0" lang="en-US" altLang="ja-JP" sz="1000" b="0" i="0" u="none" strike="noStrike" kern="0" cap="none" spc="0" normalizeH="0" baseline="0" noProof="0">
                <a:ln>
                  <a:noFill/>
                </a:ln>
                <a:solidFill>
                  <a:srgbClr val="0070C0"/>
                </a:solidFill>
                <a:effectLst/>
                <a:uLnTx/>
                <a:uFillTx/>
                <a:latin typeface="メイリオ"/>
                <a:ea typeface="メイリオ"/>
                <a:cs typeface="+mn-cs"/>
              </a:endParaRPr>
            </a:p>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solidFill>
                  <a:effectLst/>
                  <a:uLnTx/>
                  <a:uFillTx/>
                  <a:latin typeface="メイリオ"/>
                  <a:ea typeface="メイリオ"/>
                  <a:cs typeface="+mn-cs"/>
                </a:rPr>
                <a:t>締日情報</a:t>
              </a:r>
              <a:r>
                <a:rPr kumimoji="0" lang="en-US" altLang="ja-JP" sz="1000" b="0" i="0" u="none" strike="noStrike" kern="0" cap="none" spc="0" normalizeH="0" baseline="0" noProof="0">
                  <a:ln>
                    <a:noFill/>
                  </a:ln>
                  <a:solidFill>
                    <a:sysClr val="windowText" lastClr="000000"/>
                  </a:solidFill>
                  <a:effectLst/>
                  <a:uLnTx/>
                  <a:uFillTx/>
                  <a:latin typeface="メイリオ"/>
                  <a:ea typeface="メイリオ"/>
                  <a:cs typeface="+mn-cs"/>
                </a:rPr>
                <a:t>= </a:t>
              </a:r>
              <a:r>
                <a:rPr kumimoji="0" lang="ja-JP" altLang="en-US" sz="1000" b="0" i="0" u="none" strike="noStrike" kern="0" cap="none" spc="0" normalizeH="0" baseline="0" noProof="0">
                  <a:ln>
                    <a:noFill/>
                  </a:ln>
                  <a:solidFill>
                    <a:srgbClr val="0070C0"/>
                  </a:solidFill>
                  <a:effectLst/>
                  <a:uLnTx/>
                  <a:uFillTx/>
                  <a:latin typeface="メイリオ"/>
                  <a:ea typeface="メイリオ"/>
                  <a:cs typeface="+mn-cs"/>
                </a:rPr>
                <a:t>末日締翌々月末日払</a:t>
              </a:r>
              <a:endParaRPr kumimoji="0" lang="en-US" altLang="ja-JP" sz="1000" b="0" i="0" u="none" strike="noStrike" kern="0" cap="none" spc="0" normalizeH="0" baseline="0" noProof="0">
                <a:ln>
                  <a:noFill/>
                </a:ln>
                <a:solidFill>
                  <a:srgbClr val="0070C0"/>
                </a:solidFill>
                <a:effectLst/>
                <a:uLnTx/>
                <a:uFillTx/>
                <a:latin typeface="メイリオ"/>
                <a:ea typeface="メイリオ"/>
                <a:cs typeface="+mn-cs"/>
              </a:endParaRPr>
            </a:p>
          </p:txBody>
        </p:sp>
        <p:sp>
          <p:nvSpPr>
            <p:cNvPr id="34" name="角丸四角形 33"/>
            <p:cNvSpPr/>
            <p:nvPr/>
          </p:nvSpPr>
          <p:spPr>
            <a:xfrm>
              <a:off x="6499225" y="4615829"/>
              <a:ext cx="2016000" cy="432000"/>
            </a:xfrm>
            <a:prstGeom prst="roundRect">
              <a:avLst/>
            </a:prstGeom>
            <a:solidFill>
              <a:sysClr val="window" lastClr="FFFFFF"/>
            </a:solidFill>
            <a:ln w="9525" cap="flat" cmpd="sng" algn="ctr">
              <a:solidFill>
                <a:sysClr val="window" lastClr="FFFFFF">
                  <a:lumMod val="50000"/>
                </a:sysClr>
              </a:solidFill>
              <a:prstDash val="solid"/>
            </a:ln>
            <a:effectLst>
              <a:outerShdw blurRad="40000" dist="20000" dir="5400000" rotWithShape="0">
                <a:srgbClr val="000000">
                  <a:alpha val="38000"/>
                </a:srgbClr>
              </a:outerShdw>
            </a:effectLst>
          </p:spPr>
          <p:txBody>
            <a:bodyPr lIns="0" rIns="0" anchor="ct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1" i="0" u="none" strike="noStrike" kern="0" cap="none" spc="0" normalizeH="0" baseline="0" noProof="0">
                  <a:ln>
                    <a:noFill/>
                  </a:ln>
                  <a:solidFill>
                    <a:sysClr val="windowText" lastClr="000000"/>
                  </a:solidFill>
                  <a:effectLst/>
                  <a:uLnTx/>
                  <a:uFillTx/>
                  <a:latin typeface="メイリオ"/>
                  <a:ea typeface="メイリオ"/>
                  <a:cs typeface="+mn-cs"/>
                </a:rPr>
                <a:t>債務科目</a:t>
              </a:r>
              <a:r>
                <a:rPr kumimoji="0" lang="en-US" altLang="ja-JP" sz="1000" b="1"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ja-JP" altLang="en-US" sz="1000" b="1" i="0" u="none" strike="noStrike" kern="0" cap="none" spc="0" normalizeH="0" baseline="0" noProof="0">
                  <a:ln>
                    <a:noFill/>
                  </a:ln>
                  <a:solidFill>
                    <a:srgbClr val="0070C0"/>
                  </a:solidFill>
                  <a:effectLst/>
                  <a:uLnTx/>
                  <a:uFillTx/>
                  <a:latin typeface="メイリオ"/>
                  <a:ea typeface="メイリオ"/>
                  <a:cs typeface="+mn-cs"/>
                </a:rPr>
                <a:t>未払金</a:t>
              </a:r>
              <a:endParaRPr kumimoji="0" lang="en-US" altLang="ja-JP" sz="1000" b="1" i="0" u="none" strike="noStrike" kern="0" cap="none" spc="0" normalizeH="0" baseline="0" noProof="0">
                <a:ln>
                  <a:noFill/>
                </a:ln>
                <a:solidFill>
                  <a:srgbClr val="0070C0"/>
                </a:solidFill>
                <a:effectLst/>
                <a:uLnTx/>
                <a:uFillTx/>
                <a:latin typeface="メイリオ"/>
                <a:ea typeface="メイリオ"/>
                <a:cs typeface="+mn-cs"/>
              </a:endParaRPr>
            </a:p>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solidFill>
                  <a:effectLst/>
                  <a:uLnTx/>
                  <a:uFillTx/>
                  <a:latin typeface="メイリオ"/>
                  <a:ea typeface="メイリオ"/>
                  <a:cs typeface="+mn-cs"/>
                </a:rPr>
                <a:t>支払方法</a:t>
              </a:r>
              <a:r>
                <a:rPr kumimoji="0" lang="en-US" altLang="ja-JP" sz="1000" b="0" i="0" u="none" strike="noStrike" kern="0" cap="none" spc="0" normalizeH="0" baseline="0" noProof="0">
                  <a:ln>
                    <a:noFill/>
                  </a:ln>
                  <a:solidFill>
                    <a:sysClr val="windowText" lastClr="000000"/>
                  </a:solidFill>
                  <a:effectLst/>
                  <a:uLnTx/>
                  <a:uFillTx/>
                  <a:latin typeface="メイリオ"/>
                  <a:ea typeface="メイリオ"/>
                  <a:cs typeface="+mn-cs"/>
                </a:rPr>
                <a:t>= </a:t>
              </a:r>
              <a:r>
                <a:rPr kumimoji="0" lang="ja-JP" altLang="en-US" sz="1000" b="0" i="0" u="none" strike="noStrike" kern="0" cap="none" spc="0" normalizeH="0" baseline="0" noProof="0">
                  <a:ln>
                    <a:noFill/>
                  </a:ln>
                  <a:solidFill>
                    <a:srgbClr val="0070C0"/>
                  </a:solidFill>
                  <a:effectLst/>
                  <a:uLnTx/>
                  <a:uFillTx/>
                  <a:latin typeface="メイリオ"/>
                  <a:ea typeface="メイリオ"/>
                  <a:cs typeface="+mn-cs"/>
                </a:rPr>
                <a:t>ＦＢ</a:t>
              </a:r>
              <a:endParaRPr kumimoji="0" lang="en-US" altLang="ja-JP" sz="1000" b="0" i="0" u="none" strike="noStrike" kern="0" cap="none" spc="0" normalizeH="0" baseline="0" noProof="0">
                <a:ln>
                  <a:noFill/>
                </a:ln>
                <a:solidFill>
                  <a:srgbClr val="0070C0"/>
                </a:solidFill>
                <a:effectLst/>
                <a:uLnTx/>
                <a:uFillTx/>
                <a:latin typeface="メイリオ"/>
                <a:ea typeface="メイリオ"/>
                <a:cs typeface="+mn-cs"/>
              </a:endParaRPr>
            </a:p>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solidFill>
                  <a:effectLst/>
                  <a:uLnTx/>
                  <a:uFillTx/>
                  <a:latin typeface="メイリオ"/>
                  <a:ea typeface="メイリオ"/>
                  <a:cs typeface="+mn-cs"/>
                </a:rPr>
                <a:t>締日情報</a:t>
              </a:r>
              <a:r>
                <a:rPr kumimoji="0" lang="en-US" altLang="ja-JP" sz="1000" b="0" i="0" u="none" strike="noStrike" kern="0" cap="none" spc="0" normalizeH="0" baseline="0" noProof="0">
                  <a:ln>
                    <a:noFill/>
                  </a:ln>
                  <a:solidFill>
                    <a:sysClr val="windowText" lastClr="000000"/>
                  </a:solidFill>
                  <a:effectLst/>
                  <a:uLnTx/>
                  <a:uFillTx/>
                  <a:latin typeface="メイリオ"/>
                  <a:ea typeface="メイリオ"/>
                  <a:cs typeface="+mn-cs"/>
                </a:rPr>
                <a:t>= </a:t>
              </a:r>
              <a:r>
                <a:rPr kumimoji="0" lang="ja-JP" altLang="en-US" sz="1000" b="0" i="0" u="none" strike="noStrike" kern="0" cap="none" spc="0" normalizeH="0" baseline="0" noProof="0">
                  <a:ln>
                    <a:noFill/>
                  </a:ln>
                  <a:solidFill>
                    <a:srgbClr val="0070C0"/>
                  </a:solidFill>
                  <a:effectLst/>
                  <a:uLnTx/>
                  <a:uFillTx/>
                  <a:latin typeface="メイリオ"/>
                  <a:ea typeface="メイリオ"/>
                  <a:cs typeface="+mn-cs"/>
                </a:rPr>
                <a:t>末日締翌月</a:t>
              </a:r>
              <a:r>
                <a:rPr kumimoji="0" lang="en-US" altLang="ja-JP" sz="1000" b="0" i="0" u="none" strike="noStrike" kern="0" cap="none" spc="0" normalizeH="0" baseline="0" noProof="0">
                  <a:ln>
                    <a:noFill/>
                  </a:ln>
                  <a:solidFill>
                    <a:srgbClr val="0070C0"/>
                  </a:solidFill>
                  <a:effectLst/>
                  <a:uLnTx/>
                  <a:uFillTx/>
                  <a:latin typeface="メイリオ"/>
                  <a:ea typeface="メイリオ"/>
                  <a:cs typeface="+mn-cs"/>
                </a:rPr>
                <a:t>25</a:t>
              </a:r>
              <a:r>
                <a:rPr kumimoji="0" lang="ja-JP" altLang="en-US" sz="1000" b="0" i="0" u="none" strike="noStrike" kern="0" cap="none" spc="0" normalizeH="0" baseline="0" noProof="0">
                  <a:ln>
                    <a:noFill/>
                  </a:ln>
                  <a:solidFill>
                    <a:srgbClr val="0070C0"/>
                  </a:solidFill>
                  <a:effectLst/>
                  <a:uLnTx/>
                  <a:uFillTx/>
                  <a:latin typeface="メイリオ"/>
                  <a:ea typeface="メイリオ"/>
                  <a:cs typeface="+mn-cs"/>
                </a:rPr>
                <a:t>日払</a:t>
              </a:r>
              <a:endParaRPr kumimoji="0" lang="en-US" altLang="ja-JP" sz="1000" b="0" i="0" u="none" strike="noStrike" kern="0" cap="none" spc="0" normalizeH="0" baseline="0" noProof="0">
                <a:ln>
                  <a:noFill/>
                </a:ln>
                <a:solidFill>
                  <a:srgbClr val="0070C0"/>
                </a:solidFill>
                <a:effectLst/>
                <a:uLnTx/>
                <a:uFillTx/>
                <a:latin typeface="メイリオ"/>
                <a:ea typeface="メイリオ"/>
                <a:cs typeface="+mn-cs"/>
              </a:endParaRPr>
            </a:p>
          </p:txBody>
        </p:sp>
        <p:sp>
          <p:nvSpPr>
            <p:cNvPr id="49" name="正方形/長方形 48"/>
            <p:cNvSpPr/>
            <p:nvPr/>
          </p:nvSpPr>
          <p:spPr>
            <a:xfrm>
              <a:off x="4355976" y="4615896"/>
              <a:ext cx="2016000" cy="432000"/>
            </a:xfrm>
            <a:prstGeom prst="rect">
              <a:avLst/>
            </a:prstGeom>
            <a:no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50" name="正方形/長方形 49"/>
            <p:cNvSpPr/>
            <p:nvPr/>
          </p:nvSpPr>
          <p:spPr>
            <a:xfrm>
              <a:off x="6516216" y="4624688"/>
              <a:ext cx="2016000" cy="432000"/>
            </a:xfrm>
            <a:prstGeom prst="rect">
              <a:avLst/>
            </a:prstGeom>
            <a:no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grpSp>
      <p:sp>
        <p:nvSpPr>
          <p:cNvPr id="51" name="右矢印 50"/>
          <p:cNvSpPr/>
          <p:nvPr/>
        </p:nvSpPr>
        <p:spPr>
          <a:xfrm>
            <a:off x="3780000" y="3600000"/>
            <a:ext cx="360000" cy="324000"/>
          </a:xfrm>
          <a:prstGeom prst="rightArrow">
            <a:avLst>
              <a:gd name="adj1" fmla="val 50000"/>
              <a:gd name="adj2" fmla="val 73704"/>
            </a:avLst>
          </a:prstGeom>
          <a:gradFill rotWithShape="1">
            <a:gsLst>
              <a:gs pos="0">
                <a:srgbClr val="F9BE00">
                  <a:shade val="51000"/>
                  <a:satMod val="130000"/>
                </a:srgbClr>
              </a:gs>
              <a:gs pos="80000">
                <a:srgbClr val="F9BE00">
                  <a:shade val="93000"/>
                  <a:satMod val="130000"/>
                </a:srgbClr>
              </a:gs>
              <a:gs pos="100000">
                <a:srgbClr val="F9BE00">
                  <a:shade val="94000"/>
                  <a:satMod val="135000"/>
                </a:srgbClr>
              </a:gs>
            </a:gsLst>
            <a:lin ang="16200000" scaled="0"/>
          </a:gradFill>
          <a:ln w="9525" cap="flat" cmpd="sng" algn="ctr">
            <a:solidFill>
              <a:srgbClr val="F9BE00">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52" name="右矢印 51"/>
          <p:cNvSpPr/>
          <p:nvPr/>
        </p:nvSpPr>
        <p:spPr>
          <a:xfrm>
            <a:off x="3780000" y="4032000"/>
            <a:ext cx="360000" cy="324000"/>
          </a:xfrm>
          <a:prstGeom prst="rightArrow">
            <a:avLst>
              <a:gd name="adj1" fmla="val 50000"/>
              <a:gd name="adj2" fmla="val 73704"/>
            </a:avLst>
          </a:prstGeom>
          <a:gradFill rotWithShape="1">
            <a:gsLst>
              <a:gs pos="0">
                <a:srgbClr val="F9BE00">
                  <a:shade val="51000"/>
                  <a:satMod val="130000"/>
                </a:srgbClr>
              </a:gs>
              <a:gs pos="80000">
                <a:srgbClr val="F9BE00">
                  <a:shade val="93000"/>
                  <a:satMod val="130000"/>
                </a:srgbClr>
              </a:gs>
              <a:gs pos="100000">
                <a:srgbClr val="F9BE00">
                  <a:shade val="94000"/>
                  <a:satMod val="135000"/>
                </a:srgbClr>
              </a:gs>
            </a:gsLst>
            <a:lin ang="16200000" scaled="0"/>
          </a:gradFill>
          <a:ln w="9525" cap="flat" cmpd="sng" algn="ctr">
            <a:solidFill>
              <a:srgbClr val="F9BE00">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53" name="右矢印 52"/>
          <p:cNvSpPr/>
          <p:nvPr/>
        </p:nvSpPr>
        <p:spPr>
          <a:xfrm>
            <a:off x="3780000" y="4464000"/>
            <a:ext cx="360000" cy="324000"/>
          </a:xfrm>
          <a:prstGeom prst="rightArrow">
            <a:avLst>
              <a:gd name="adj1" fmla="val 50000"/>
              <a:gd name="adj2" fmla="val 73704"/>
            </a:avLst>
          </a:prstGeom>
          <a:gradFill rotWithShape="1">
            <a:gsLst>
              <a:gs pos="0">
                <a:srgbClr val="F9BE00">
                  <a:shade val="51000"/>
                  <a:satMod val="130000"/>
                </a:srgbClr>
              </a:gs>
              <a:gs pos="80000">
                <a:srgbClr val="F9BE00">
                  <a:shade val="93000"/>
                  <a:satMod val="130000"/>
                </a:srgbClr>
              </a:gs>
              <a:gs pos="100000">
                <a:srgbClr val="F9BE00">
                  <a:shade val="94000"/>
                  <a:satMod val="135000"/>
                </a:srgbClr>
              </a:gs>
            </a:gsLst>
            <a:lin ang="16200000" scaled="0"/>
          </a:gradFill>
          <a:ln w="9525" cap="flat" cmpd="sng" algn="ctr">
            <a:solidFill>
              <a:srgbClr val="F9BE00">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 lastClr="FFFFFF"/>
              </a:solidFill>
              <a:effectLst/>
              <a:uLnTx/>
              <a:uFillTx/>
              <a:latin typeface="メイリオ"/>
              <a:ea typeface="メイリオ"/>
              <a:cs typeface="+mn-cs"/>
            </a:endParaRPr>
          </a:p>
        </p:txBody>
      </p:sp>
      <p:cxnSp>
        <p:nvCxnSpPr>
          <p:cNvPr id="59" name="直線コネクタ 58"/>
          <p:cNvCxnSpPr/>
          <p:nvPr/>
        </p:nvCxnSpPr>
        <p:spPr>
          <a:xfrm>
            <a:off x="900000" y="3132000"/>
            <a:ext cx="0" cy="1548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a:off x="900000" y="3348000"/>
            <a:ext cx="252028" cy="0"/>
          </a:xfrm>
          <a:prstGeom prst="straightConnector1">
            <a:avLst/>
          </a:prstGeom>
          <a:ln w="44450">
            <a:tailEnd type="triangle" w="lg" len="med"/>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a:off x="900000" y="3780000"/>
            <a:ext cx="252028" cy="0"/>
          </a:xfrm>
          <a:prstGeom prst="straightConnector1">
            <a:avLst/>
          </a:prstGeom>
          <a:ln w="44450">
            <a:tailEnd type="triangle" w="lg" len="med"/>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a:off x="900000" y="4212000"/>
            <a:ext cx="252028" cy="0"/>
          </a:xfrm>
          <a:prstGeom prst="straightConnector1">
            <a:avLst/>
          </a:prstGeom>
          <a:ln w="44450">
            <a:tailEnd type="triangle" w="lg" len="med"/>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a:off x="900000" y="4644000"/>
            <a:ext cx="252028" cy="0"/>
          </a:xfrm>
          <a:prstGeom prst="straightConnector1">
            <a:avLst/>
          </a:prstGeom>
          <a:ln w="44450">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8597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83</a:t>
            </a:fld>
            <a:endParaRPr lang="ja-JP" altLang="en-US"/>
          </a:p>
        </p:txBody>
      </p:sp>
      <p:sp>
        <p:nvSpPr>
          <p:cNvPr id="7" name="タイトル 6"/>
          <p:cNvSpPr>
            <a:spLocks noGrp="1"/>
          </p:cNvSpPr>
          <p:nvPr>
            <p:ph type="title"/>
          </p:nvPr>
        </p:nvSpPr>
        <p:spPr/>
        <p:txBody>
          <a:bodyPr/>
          <a:lstStyle/>
          <a:p>
            <a:r>
              <a:rPr lang="en-US" altLang="ja-JP" dirty="0"/>
              <a:t>No.70</a:t>
            </a:r>
            <a:br>
              <a:rPr lang="en-US" altLang="ja-JP" sz="1800" dirty="0"/>
            </a:br>
            <a:r>
              <a:rPr lang="ja-JP" altLang="en-US" sz="1800" dirty="0"/>
              <a:t>支払管理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支払先マスタに自社の支払口座を登録できる</a:t>
            </a:r>
          </a:p>
        </p:txBody>
      </p:sp>
      <p:sp>
        <p:nvSpPr>
          <p:cNvPr id="11" name="テキスト ボックス 10"/>
          <p:cNvSpPr txBox="1"/>
          <p:nvPr/>
        </p:nvSpPr>
        <p:spPr>
          <a:xfrm>
            <a:off x="251520" y="1890576"/>
            <a:ext cx="8892480" cy="861774"/>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a:solidFill>
                  <a:prstClr val="black">
                    <a:lumMod val="75000"/>
                    <a:lumOff val="25000"/>
                  </a:prstClr>
                </a:solidFill>
              </a:rPr>
              <a:t>○</a:t>
            </a:r>
            <a:endParaRPr kumimoji="0" lang="en-US" altLang="ja-JP" sz="1400" b="1" kern="0">
              <a:solidFill>
                <a:prstClr val="black">
                  <a:lumMod val="75000"/>
                  <a:lumOff val="25000"/>
                </a:prstClr>
              </a:solidFill>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支払先の支払条件ごとに、自社口座を紐付ける事ができます。支払先の振込先銀行に合わせて自社の銀行</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口座を適切に紐付ける事で、手数料の合理化を図ることができます。支払金額と資金繰りの観点から、</a:t>
            </a:r>
            <a:br>
              <a:rPr kumimoji="0" lang="en-US" altLang="ja-JP" sz="1400" kern="0">
                <a:solidFill>
                  <a:sysClr val="windowText" lastClr="000000">
                    <a:lumMod val="75000"/>
                    <a:lumOff val="25000"/>
                  </a:sysClr>
                </a:solidFill>
                <a:latin typeface="メイリオ" pitchFamily="50" charset="-128"/>
                <a:ea typeface="メイリオ" pitchFamily="50" charset="-128"/>
              </a:rPr>
            </a:br>
            <a:r>
              <a:rPr kumimoji="0" lang="ja-JP" altLang="en-US" sz="1400" kern="0">
                <a:solidFill>
                  <a:sysClr val="windowText" lastClr="000000">
                    <a:lumMod val="75000"/>
                    <a:lumOff val="25000"/>
                  </a:sysClr>
                </a:solidFill>
                <a:latin typeface="メイリオ" pitchFamily="50" charset="-128"/>
                <a:ea typeface="メイリオ" pitchFamily="50" charset="-128"/>
              </a:rPr>
              <a:t>特定の支払先への支払については特定の支払元口座を固定的に指定する運用も可能です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58" name="正方形/長方形 57"/>
          <p:cNvSpPr/>
          <p:nvPr/>
        </p:nvSpPr>
        <p:spPr>
          <a:xfrm>
            <a:off x="540000" y="2736000"/>
            <a:ext cx="8280000" cy="2160000"/>
          </a:xfrm>
          <a:prstGeom prst="rect">
            <a:avLst/>
          </a:prstGeom>
          <a:solidFill>
            <a:sysClr val="window" lastClr="FFFFFF"/>
          </a:solidFill>
          <a:ln w="9525" cap="flat" cmpd="sng" algn="ctr">
            <a:solidFill>
              <a:sysClr val="windowText" lastClr="000000">
                <a:lumMod val="50000"/>
                <a:lumOff val="50000"/>
              </a:sysClr>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
        <p:nvSpPr>
          <p:cNvPr id="60" name="正方形/長方形 59"/>
          <p:cNvSpPr/>
          <p:nvPr/>
        </p:nvSpPr>
        <p:spPr>
          <a:xfrm>
            <a:off x="719572" y="2808000"/>
            <a:ext cx="2160000" cy="288000"/>
          </a:xfrm>
          <a:prstGeom prst="rect">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a:ln>
                  <a:noFill/>
                </a:ln>
                <a:solidFill>
                  <a:sysClr val="window" lastClr="FFFFFF"/>
                </a:solidFill>
                <a:effectLst/>
                <a:uLnTx/>
                <a:uFillTx/>
                <a:latin typeface="メイリオ"/>
                <a:ea typeface="メイリオ"/>
                <a:cs typeface="+mn-cs"/>
              </a:rPr>
              <a:t>仕入先マスタ登録検索画面</a:t>
            </a:r>
          </a:p>
        </p:txBody>
      </p:sp>
      <p:grpSp>
        <p:nvGrpSpPr>
          <p:cNvPr id="65" name="グループ化 64"/>
          <p:cNvGrpSpPr/>
          <p:nvPr/>
        </p:nvGrpSpPr>
        <p:grpSpPr>
          <a:xfrm>
            <a:off x="1152000" y="3168000"/>
            <a:ext cx="2520000" cy="360000"/>
            <a:chOff x="1440000" y="3708000"/>
            <a:chExt cx="2520000" cy="360000"/>
          </a:xfrm>
        </p:grpSpPr>
        <p:sp>
          <p:nvSpPr>
            <p:cNvPr id="66" name="正方形/長方形 65"/>
            <p:cNvSpPr/>
            <p:nvPr/>
          </p:nvSpPr>
          <p:spPr>
            <a:xfrm>
              <a:off x="1440000" y="3708000"/>
              <a:ext cx="2520000" cy="180000"/>
            </a:xfrm>
            <a:prstGeom prst="rect">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マスタ基本情報画面</a:t>
              </a:r>
            </a:p>
          </p:txBody>
        </p:sp>
        <p:sp>
          <p:nvSpPr>
            <p:cNvPr id="67" name="正方形/長方形 66"/>
            <p:cNvSpPr/>
            <p:nvPr/>
          </p:nvSpPr>
          <p:spPr>
            <a:xfrm>
              <a:off x="1440000" y="3888000"/>
              <a:ext cx="2520000" cy="180000"/>
            </a:xfrm>
            <a:prstGeom prst="rect">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path path="circle">
                <a:fillToRect l="100000" t="100000"/>
              </a:path>
              <a:tileRect r="-100000" b="-100000"/>
            </a:gradFill>
            <a:ln w="9525" cap="flat" cmpd="sng" algn="ctr">
              <a:solidFill>
                <a:srgbClr val="008000"/>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Text" lastClr="000000">
                      <a:lumMod val="75000"/>
                      <a:lumOff val="25000"/>
                    </a:sysClr>
                  </a:solidFill>
                  <a:effectLst/>
                  <a:uLnTx/>
                  <a:uFillTx/>
                  <a:latin typeface="メイリオ"/>
                  <a:ea typeface="メイリオ"/>
                  <a:cs typeface="+mn-cs"/>
                </a:rPr>
                <a:t>取引先コード・名称などの基本情報を登録</a:t>
              </a:r>
            </a:p>
          </p:txBody>
        </p:sp>
      </p:grpSp>
      <p:grpSp>
        <p:nvGrpSpPr>
          <p:cNvPr id="68" name="グループ化 67"/>
          <p:cNvGrpSpPr/>
          <p:nvPr/>
        </p:nvGrpSpPr>
        <p:grpSpPr>
          <a:xfrm>
            <a:off x="1152000" y="4032000"/>
            <a:ext cx="2520000" cy="360000"/>
            <a:chOff x="1440000" y="4968000"/>
            <a:chExt cx="2520000" cy="360000"/>
          </a:xfrm>
        </p:grpSpPr>
        <p:sp>
          <p:nvSpPr>
            <p:cNvPr id="69" name="正方形/長方形 68"/>
            <p:cNvSpPr/>
            <p:nvPr/>
          </p:nvSpPr>
          <p:spPr>
            <a:xfrm>
              <a:off x="1440000" y="4968000"/>
              <a:ext cx="2520000" cy="180000"/>
            </a:xfrm>
            <a:prstGeom prst="rect">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振込情報画面</a:t>
              </a:r>
            </a:p>
          </p:txBody>
        </p:sp>
        <p:sp>
          <p:nvSpPr>
            <p:cNvPr id="70" name="正方形/長方形 69"/>
            <p:cNvSpPr/>
            <p:nvPr/>
          </p:nvSpPr>
          <p:spPr>
            <a:xfrm>
              <a:off x="1440000" y="5148000"/>
              <a:ext cx="2520000" cy="180000"/>
            </a:xfrm>
            <a:prstGeom prst="rect">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path path="circle">
                <a:fillToRect l="100000" t="100000"/>
              </a:path>
              <a:tileRect r="-100000" b="-100000"/>
            </a:gradFill>
            <a:ln w="9525" cap="flat" cmpd="sng" algn="ctr">
              <a:solidFill>
                <a:srgbClr val="008000"/>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Text" lastClr="000000">
                      <a:lumMod val="75000"/>
                      <a:lumOff val="25000"/>
                    </a:sysClr>
                  </a:solidFill>
                  <a:effectLst/>
                  <a:uLnTx/>
                  <a:uFillTx/>
                  <a:latin typeface="メイリオ"/>
                  <a:ea typeface="メイリオ"/>
                  <a:cs typeface="+mn-cs"/>
                </a:rPr>
                <a:t>振込元先の銀行・支店・口座番号などを登録</a:t>
              </a:r>
            </a:p>
          </p:txBody>
        </p:sp>
      </p:grpSp>
      <p:grpSp>
        <p:nvGrpSpPr>
          <p:cNvPr id="71" name="グループ化 70"/>
          <p:cNvGrpSpPr/>
          <p:nvPr/>
        </p:nvGrpSpPr>
        <p:grpSpPr>
          <a:xfrm>
            <a:off x="1152000" y="4464000"/>
            <a:ext cx="2520000" cy="360000"/>
            <a:chOff x="1440000" y="5508000"/>
            <a:chExt cx="2520000" cy="360000"/>
          </a:xfrm>
        </p:grpSpPr>
        <p:sp>
          <p:nvSpPr>
            <p:cNvPr id="72" name="正方形/長方形 71"/>
            <p:cNvSpPr/>
            <p:nvPr/>
          </p:nvSpPr>
          <p:spPr>
            <a:xfrm>
              <a:off x="1440000" y="5508000"/>
              <a:ext cx="2520000" cy="180000"/>
            </a:xfrm>
            <a:prstGeom prst="rect">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債務条件画面</a:t>
              </a:r>
            </a:p>
          </p:txBody>
        </p:sp>
        <p:sp>
          <p:nvSpPr>
            <p:cNvPr id="73" name="正方形/長方形 72"/>
            <p:cNvSpPr/>
            <p:nvPr/>
          </p:nvSpPr>
          <p:spPr>
            <a:xfrm>
              <a:off x="1440000" y="5688000"/>
              <a:ext cx="2520000" cy="180000"/>
            </a:xfrm>
            <a:prstGeom prst="rect">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path path="circle">
                <a:fillToRect l="100000" t="100000"/>
              </a:path>
              <a:tileRect r="-100000" b="-100000"/>
            </a:gradFill>
            <a:ln w="9525" cap="flat" cmpd="sng" algn="ctr">
              <a:solidFill>
                <a:srgbClr val="008000"/>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Text" lastClr="000000">
                      <a:lumMod val="75000"/>
                      <a:lumOff val="25000"/>
                    </a:sysClr>
                  </a:solidFill>
                  <a:effectLst/>
                  <a:uLnTx/>
                  <a:uFillTx/>
                  <a:latin typeface="メイリオ"/>
                  <a:ea typeface="メイリオ"/>
                  <a:cs typeface="+mn-cs"/>
                </a:rPr>
                <a:t>債務科目・支払方法・締日情報などを登録</a:t>
              </a:r>
            </a:p>
          </p:txBody>
        </p:sp>
      </p:grpSp>
      <p:grpSp>
        <p:nvGrpSpPr>
          <p:cNvPr id="74" name="グループ化 73"/>
          <p:cNvGrpSpPr/>
          <p:nvPr/>
        </p:nvGrpSpPr>
        <p:grpSpPr>
          <a:xfrm>
            <a:off x="4248000" y="2772000"/>
            <a:ext cx="4320000" cy="576000"/>
            <a:chOff x="4248000" y="2931790"/>
            <a:chExt cx="4320000" cy="576000"/>
          </a:xfrm>
        </p:grpSpPr>
        <p:sp>
          <p:nvSpPr>
            <p:cNvPr id="75" name="正方形/長方形 74"/>
            <p:cNvSpPr/>
            <p:nvPr/>
          </p:nvSpPr>
          <p:spPr>
            <a:xfrm>
              <a:off x="4248000" y="2931790"/>
              <a:ext cx="4320000" cy="576000"/>
            </a:xfrm>
            <a:prstGeom prst="rect">
              <a:avLst/>
            </a:prstGeom>
            <a:solidFill>
              <a:sysClr val="window" lastClr="FFFFFF">
                <a:lumMod val="85000"/>
              </a:sysClr>
            </a:solidFill>
            <a:ln w="9525" cap="flat" cmpd="sng" algn="ctr">
              <a:noFill/>
              <a:prstDash val="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76" name="角丸四角形 75"/>
            <p:cNvSpPr/>
            <p:nvPr/>
          </p:nvSpPr>
          <p:spPr>
            <a:xfrm>
              <a:off x="4999038" y="2981985"/>
              <a:ext cx="2772000" cy="216000"/>
            </a:xfrm>
            <a:prstGeom prst="roundRect">
              <a:avLst/>
            </a:prstGeom>
            <a:solidFill>
              <a:sysClr val="window" lastClr="FFFFFF"/>
            </a:solidFill>
            <a:ln w="9525" cap="flat" cmpd="sng" algn="ctr">
              <a:solidFill>
                <a:sysClr val="window" lastClr="FFFFFF">
                  <a:lumMod val="50000"/>
                </a:sysClr>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a:ln>
                    <a:noFill/>
                  </a:ln>
                  <a:solidFill>
                    <a:sysClr val="windowText" lastClr="000000"/>
                  </a:solidFill>
                  <a:effectLst/>
                  <a:uLnTx/>
                  <a:uFillTx/>
                  <a:latin typeface="メイリオ"/>
                  <a:ea typeface="メイリオ"/>
                  <a:cs typeface="+mn-cs"/>
                </a:rPr>
                <a:t>取引先コード</a:t>
              </a: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 </a:t>
              </a:r>
              <a:r>
                <a:rPr kumimoji="0" lang="en-US" altLang="ja-JP" sz="1050" b="0" i="0" u="none" strike="noStrike" kern="0" cap="none" spc="0" normalizeH="0" baseline="0" noProof="0">
                  <a:ln>
                    <a:noFill/>
                  </a:ln>
                  <a:solidFill>
                    <a:srgbClr val="0070C0"/>
                  </a:solidFill>
                  <a:effectLst/>
                  <a:uLnTx/>
                  <a:uFillTx/>
                  <a:latin typeface="メイリオ"/>
                  <a:ea typeface="メイリオ"/>
                  <a:cs typeface="+mn-cs"/>
                </a:rPr>
                <a:t>10000</a:t>
              </a:r>
              <a:endParaRPr kumimoji="0" lang="ja-JP" altLang="en-US" sz="1050" b="0" i="0" u="none" strike="noStrike" kern="0" cap="none" spc="0" normalizeH="0" baseline="0" noProof="0">
                <a:ln>
                  <a:noFill/>
                </a:ln>
                <a:solidFill>
                  <a:srgbClr val="0070C0"/>
                </a:solidFill>
                <a:effectLst/>
                <a:uLnTx/>
                <a:uFillTx/>
                <a:latin typeface="メイリオ"/>
                <a:ea typeface="メイリオ"/>
                <a:cs typeface="+mn-cs"/>
              </a:endParaRPr>
            </a:p>
          </p:txBody>
        </p:sp>
        <p:sp>
          <p:nvSpPr>
            <p:cNvPr id="77" name="角丸四角形 76"/>
            <p:cNvSpPr/>
            <p:nvPr/>
          </p:nvSpPr>
          <p:spPr>
            <a:xfrm>
              <a:off x="4999038" y="3235027"/>
              <a:ext cx="2772000" cy="216000"/>
            </a:xfrm>
            <a:prstGeom prst="roundRect">
              <a:avLst/>
            </a:prstGeom>
            <a:solidFill>
              <a:sysClr val="window" lastClr="FFFFFF"/>
            </a:solidFill>
            <a:ln w="9525" cap="flat" cmpd="sng" algn="ctr">
              <a:solidFill>
                <a:sysClr val="window" lastClr="FFFFFF">
                  <a:lumMod val="50000"/>
                </a:sysClr>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a:ln>
                    <a:noFill/>
                  </a:ln>
                  <a:solidFill>
                    <a:sysClr val="windowText" lastClr="000000"/>
                  </a:solidFill>
                  <a:effectLst/>
                  <a:uLnTx/>
                  <a:uFillTx/>
                  <a:latin typeface="メイリオ"/>
                  <a:ea typeface="メイリオ"/>
                  <a:cs typeface="+mn-cs"/>
                </a:rPr>
                <a:t>取引先名称などの基本情報</a:t>
              </a:r>
              <a:r>
                <a:rPr kumimoji="0" lang="en-US" altLang="ja-JP" sz="1050" b="0" i="0" u="none" strike="noStrike" kern="0" cap="none" spc="0" normalizeH="0" baseline="0" noProof="0">
                  <a:ln>
                    <a:noFill/>
                  </a:ln>
                  <a:solidFill>
                    <a:sysClr val="windowText" lastClr="000000"/>
                  </a:solidFill>
                  <a:effectLst/>
                  <a:uLnTx/>
                  <a:uFillTx/>
                  <a:latin typeface="メイリオ"/>
                  <a:ea typeface="メイリオ"/>
                  <a:cs typeface="+mn-cs"/>
                </a:rPr>
                <a:t>= </a:t>
              </a:r>
              <a:r>
                <a:rPr kumimoji="0" lang="en-US" altLang="ja-JP" sz="1050" b="0" i="0" u="none" strike="noStrike" kern="0" cap="none" spc="0" normalizeH="0" baseline="0" noProof="0">
                  <a:ln>
                    <a:noFill/>
                  </a:ln>
                  <a:solidFill>
                    <a:srgbClr val="0070C0"/>
                  </a:solidFill>
                  <a:effectLst/>
                  <a:uLnTx/>
                  <a:uFillTx/>
                  <a:latin typeface="メイリオ"/>
                  <a:ea typeface="メイリオ"/>
                  <a:cs typeface="+mn-cs"/>
                </a:rPr>
                <a:t>A</a:t>
              </a:r>
              <a:r>
                <a:rPr kumimoji="0" lang="ja-JP" altLang="en-US" sz="1050" b="0" i="0" u="none" strike="noStrike" kern="0" cap="none" spc="0" normalizeH="0" baseline="0" noProof="0">
                  <a:ln>
                    <a:noFill/>
                  </a:ln>
                  <a:solidFill>
                    <a:srgbClr val="0070C0"/>
                  </a:solidFill>
                  <a:effectLst/>
                  <a:uLnTx/>
                  <a:uFillTx/>
                  <a:latin typeface="メイリオ"/>
                  <a:ea typeface="メイリオ"/>
                  <a:cs typeface="+mn-cs"/>
                </a:rPr>
                <a:t>社</a:t>
              </a:r>
            </a:p>
          </p:txBody>
        </p:sp>
      </p:grpSp>
      <p:sp>
        <p:nvSpPr>
          <p:cNvPr id="78" name="右矢印 77"/>
          <p:cNvSpPr/>
          <p:nvPr/>
        </p:nvSpPr>
        <p:spPr>
          <a:xfrm>
            <a:off x="3780000" y="3168000"/>
            <a:ext cx="360000" cy="324000"/>
          </a:xfrm>
          <a:prstGeom prst="rightArrow">
            <a:avLst>
              <a:gd name="adj1" fmla="val 50000"/>
              <a:gd name="adj2" fmla="val 73704"/>
            </a:avLst>
          </a:prstGeom>
          <a:gradFill rotWithShape="1">
            <a:gsLst>
              <a:gs pos="0">
                <a:srgbClr val="F9BE00">
                  <a:shade val="51000"/>
                  <a:satMod val="130000"/>
                </a:srgbClr>
              </a:gs>
              <a:gs pos="80000">
                <a:srgbClr val="F9BE00">
                  <a:shade val="93000"/>
                  <a:satMod val="130000"/>
                </a:srgbClr>
              </a:gs>
              <a:gs pos="100000">
                <a:srgbClr val="F9BE00">
                  <a:shade val="94000"/>
                  <a:satMod val="135000"/>
                </a:srgbClr>
              </a:gs>
            </a:gsLst>
            <a:lin ang="16200000" scaled="0"/>
          </a:gradFill>
          <a:ln w="9525" cap="flat" cmpd="sng" algn="ctr">
            <a:solidFill>
              <a:srgbClr val="F9BE00">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 lastClr="FFFFFF"/>
              </a:solidFill>
              <a:effectLst/>
              <a:uLnTx/>
              <a:uFillTx/>
              <a:latin typeface="メイリオ"/>
              <a:ea typeface="メイリオ"/>
              <a:cs typeface="+mn-cs"/>
            </a:endParaRPr>
          </a:p>
        </p:txBody>
      </p:sp>
      <p:grpSp>
        <p:nvGrpSpPr>
          <p:cNvPr id="79" name="グループ化 78"/>
          <p:cNvGrpSpPr/>
          <p:nvPr/>
        </p:nvGrpSpPr>
        <p:grpSpPr>
          <a:xfrm>
            <a:off x="1152000" y="3600000"/>
            <a:ext cx="2520000" cy="360000"/>
            <a:chOff x="1440000" y="4320000"/>
            <a:chExt cx="2520000" cy="360000"/>
          </a:xfrm>
        </p:grpSpPr>
        <p:sp>
          <p:nvSpPr>
            <p:cNvPr id="80" name="正方形/長方形 79"/>
            <p:cNvSpPr/>
            <p:nvPr/>
          </p:nvSpPr>
          <p:spPr>
            <a:xfrm>
              <a:off x="1440000" y="4320000"/>
              <a:ext cx="2520000" cy="180000"/>
            </a:xfrm>
            <a:prstGeom prst="rect">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 lastClr="FFFFFF"/>
                  </a:solidFill>
                  <a:effectLst/>
                  <a:uLnTx/>
                  <a:uFillTx/>
                  <a:latin typeface="メイリオ"/>
                  <a:ea typeface="メイリオ"/>
                  <a:cs typeface="+mn-cs"/>
                </a:rPr>
                <a:t>仕入先・残高確認書送付情報画面</a:t>
              </a:r>
            </a:p>
          </p:txBody>
        </p:sp>
        <p:sp>
          <p:nvSpPr>
            <p:cNvPr id="81" name="正方形/長方形 80"/>
            <p:cNvSpPr/>
            <p:nvPr/>
          </p:nvSpPr>
          <p:spPr>
            <a:xfrm>
              <a:off x="1440000" y="4500000"/>
              <a:ext cx="2520000" cy="180000"/>
            </a:xfrm>
            <a:prstGeom prst="rect">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path path="circle">
                <a:fillToRect l="100000" t="100000"/>
              </a:path>
              <a:tileRect r="-100000" b="-100000"/>
            </a:gradFill>
            <a:ln w="9525" cap="flat" cmpd="sng" algn="ctr">
              <a:solidFill>
                <a:srgbClr val="008000"/>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ja-JP" altLang="en-US" sz="900" b="0" i="0" u="none" strike="noStrike" kern="0" cap="none" spc="0" normalizeH="0" baseline="0" noProof="0">
                  <a:ln>
                    <a:noFill/>
                  </a:ln>
                  <a:solidFill>
                    <a:sysClr val="windowText" lastClr="000000">
                      <a:lumMod val="75000"/>
                      <a:lumOff val="25000"/>
                    </a:sysClr>
                  </a:solidFill>
                  <a:effectLst/>
                  <a:uLnTx/>
                  <a:uFillTx/>
                  <a:latin typeface="メイリオ"/>
                  <a:ea typeface="メイリオ"/>
                  <a:cs typeface="+mn-cs"/>
                </a:rPr>
                <a:t>残高確認書送付先などの情報を登録</a:t>
              </a:r>
            </a:p>
          </p:txBody>
        </p:sp>
      </p:grpSp>
      <p:grpSp>
        <p:nvGrpSpPr>
          <p:cNvPr id="82" name="グループ化 81"/>
          <p:cNvGrpSpPr/>
          <p:nvPr/>
        </p:nvGrpSpPr>
        <p:grpSpPr>
          <a:xfrm>
            <a:off x="4248000" y="3384000"/>
            <a:ext cx="4320000" cy="324000"/>
            <a:chOff x="4248000" y="3579898"/>
            <a:chExt cx="4320000" cy="324000"/>
          </a:xfrm>
        </p:grpSpPr>
        <p:sp>
          <p:nvSpPr>
            <p:cNvPr id="83" name="正方形/長方形 82"/>
            <p:cNvSpPr/>
            <p:nvPr/>
          </p:nvSpPr>
          <p:spPr>
            <a:xfrm>
              <a:off x="4248000" y="3579898"/>
              <a:ext cx="4320000" cy="324000"/>
            </a:xfrm>
            <a:prstGeom prst="rect">
              <a:avLst/>
            </a:prstGeom>
            <a:solidFill>
              <a:sysClr val="window" lastClr="FFFFFF">
                <a:lumMod val="85000"/>
              </a:sysClr>
            </a:solidFill>
            <a:ln w="9525" cap="flat" cmpd="sng" algn="ctr">
              <a:noFill/>
              <a:prstDash val="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84" name="角丸四角形 83"/>
            <p:cNvSpPr/>
            <p:nvPr/>
          </p:nvSpPr>
          <p:spPr>
            <a:xfrm>
              <a:off x="4998343" y="3620176"/>
              <a:ext cx="2772000" cy="216000"/>
            </a:xfrm>
            <a:prstGeom prst="roundRect">
              <a:avLst/>
            </a:prstGeom>
            <a:solidFill>
              <a:sysClr val="window" lastClr="FFFFFF"/>
            </a:solidFill>
            <a:ln w="9525" cap="flat" cmpd="sng" algn="ctr">
              <a:solidFill>
                <a:sysClr val="window" lastClr="FFFFFF">
                  <a:lumMod val="50000"/>
                </a:sysClr>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a:ln>
                    <a:noFill/>
                  </a:ln>
                  <a:solidFill>
                    <a:sysClr val="windowText" lastClr="000000"/>
                  </a:solidFill>
                  <a:effectLst/>
                  <a:uLnTx/>
                  <a:uFillTx/>
                  <a:latin typeface="メイリオ"/>
                  <a:ea typeface="メイリオ"/>
                  <a:cs typeface="+mn-cs"/>
                </a:rPr>
                <a:t>残高確認書送付先住所などの情報</a:t>
              </a:r>
              <a:endParaRPr kumimoji="0" lang="ja-JP" altLang="en-US" sz="1050" b="0" i="0" u="none" strike="noStrike" kern="0" cap="none" spc="0" normalizeH="0" baseline="0" noProof="0">
                <a:ln>
                  <a:noFill/>
                </a:ln>
                <a:solidFill>
                  <a:srgbClr val="0070C0"/>
                </a:solidFill>
                <a:effectLst/>
                <a:uLnTx/>
                <a:uFillTx/>
                <a:latin typeface="メイリオ"/>
                <a:ea typeface="メイリオ"/>
                <a:cs typeface="+mn-cs"/>
              </a:endParaRPr>
            </a:p>
          </p:txBody>
        </p:sp>
      </p:grpSp>
      <p:grpSp>
        <p:nvGrpSpPr>
          <p:cNvPr id="85" name="グループ化 84"/>
          <p:cNvGrpSpPr/>
          <p:nvPr/>
        </p:nvGrpSpPr>
        <p:grpSpPr>
          <a:xfrm>
            <a:off x="4248000" y="3744000"/>
            <a:ext cx="4320000" cy="612000"/>
            <a:chOff x="4248000" y="3939902"/>
            <a:chExt cx="4320000" cy="612000"/>
          </a:xfrm>
        </p:grpSpPr>
        <p:sp>
          <p:nvSpPr>
            <p:cNvPr id="86" name="正方形/長方形 85"/>
            <p:cNvSpPr/>
            <p:nvPr/>
          </p:nvSpPr>
          <p:spPr>
            <a:xfrm>
              <a:off x="4248000" y="3939902"/>
              <a:ext cx="4320000" cy="612000"/>
            </a:xfrm>
            <a:prstGeom prst="rect">
              <a:avLst/>
            </a:prstGeom>
            <a:solidFill>
              <a:sysClr val="window" lastClr="FFFFFF">
                <a:lumMod val="85000"/>
              </a:sysClr>
            </a:solidFill>
            <a:ln w="9525" cap="flat" cmpd="sng" algn="ctr">
              <a:noFill/>
              <a:prstDash val="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87" name="角丸四角形 86"/>
            <p:cNvSpPr/>
            <p:nvPr/>
          </p:nvSpPr>
          <p:spPr>
            <a:xfrm>
              <a:off x="6499225" y="3960000"/>
              <a:ext cx="2016000" cy="540000"/>
            </a:xfrm>
            <a:prstGeom prst="roundRect">
              <a:avLst/>
            </a:prstGeom>
            <a:solidFill>
              <a:sysClr val="window" lastClr="FFFFFF"/>
            </a:solidFill>
            <a:ln w="9525" cap="flat" cmpd="sng" algn="ctr">
              <a:solidFill>
                <a:sysClr val="window" lastClr="FFFFFF">
                  <a:lumMod val="50000"/>
                </a:sysClr>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1" i="0" u="none" strike="noStrike" kern="0" cap="none" spc="0" normalizeH="0" baseline="0" noProof="0">
                  <a:ln>
                    <a:noFill/>
                  </a:ln>
                  <a:solidFill>
                    <a:sysClr val="windowText" lastClr="000000"/>
                  </a:solidFill>
                  <a:effectLst/>
                  <a:uLnTx/>
                  <a:uFillTx/>
                  <a:latin typeface="メイリオ"/>
                  <a:ea typeface="メイリオ"/>
                  <a:cs typeface="+mn-cs"/>
                </a:rPr>
                <a:t>振込先情報２</a:t>
              </a:r>
              <a:endParaRPr kumimoji="0" lang="en-US" altLang="ja-JP" sz="1000" b="1" i="0" u="none" strike="noStrike" kern="0" cap="none" spc="0" normalizeH="0" baseline="0" noProof="0">
                <a:ln>
                  <a:noFill/>
                </a:ln>
                <a:solidFill>
                  <a:sysClr val="windowText" lastClr="000000"/>
                </a:solidFill>
                <a:effectLst/>
                <a:uLnTx/>
                <a:uFillTx/>
                <a:latin typeface="メイリオ"/>
                <a:ea typeface="メイリオ"/>
                <a:cs typeface="+mn-cs"/>
              </a:endParaRPr>
            </a:p>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solidFill>
                  <a:effectLst/>
                  <a:uLnTx/>
                  <a:uFillTx/>
                  <a:latin typeface="メイリオ"/>
                  <a:ea typeface="メイリオ"/>
                  <a:cs typeface="+mn-cs"/>
                </a:rPr>
                <a:t>振込元口座</a:t>
              </a:r>
              <a:r>
                <a:rPr kumimoji="0" lang="en-US" altLang="ja-JP" sz="1000" b="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en-US" altLang="ja-JP" sz="1000" b="0" i="0" u="none" strike="noStrike" kern="0" cap="none" spc="0" normalizeH="0" baseline="0" noProof="0">
                  <a:ln>
                    <a:noFill/>
                  </a:ln>
                  <a:solidFill>
                    <a:srgbClr val="0070C0"/>
                  </a:solidFill>
                  <a:effectLst/>
                  <a:uLnTx/>
                  <a:uFillTx/>
                  <a:latin typeface="メイリオ"/>
                  <a:ea typeface="メイリオ"/>
                  <a:cs typeface="+mn-cs"/>
                </a:rPr>
                <a:t>B</a:t>
              </a:r>
              <a:r>
                <a:rPr kumimoji="0" lang="ja-JP" altLang="en-US" sz="1000" b="0" i="0" u="none" strike="noStrike" kern="0" cap="none" spc="0" normalizeH="0" baseline="0" noProof="0">
                  <a:ln>
                    <a:noFill/>
                  </a:ln>
                  <a:solidFill>
                    <a:srgbClr val="0070C0"/>
                  </a:solidFill>
                  <a:effectLst/>
                  <a:uLnTx/>
                  <a:uFillTx/>
                  <a:latin typeface="メイリオ"/>
                  <a:ea typeface="メイリオ"/>
                  <a:cs typeface="+mn-cs"/>
                </a:rPr>
                <a:t>銀行当座</a:t>
              </a:r>
              <a:endParaRPr kumimoji="0" lang="en-US" altLang="ja-JP" sz="1000" b="0" i="0" u="none" strike="noStrike" kern="0" cap="none" spc="0" normalizeH="0" baseline="0" noProof="0">
                <a:ln>
                  <a:noFill/>
                </a:ln>
                <a:solidFill>
                  <a:srgbClr val="0070C0"/>
                </a:solidFill>
                <a:effectLst/>
                <a:uLnTx/>
                <a:uFillTx/>
                <a:latin typeface="メイリオ"/>
                <a:ea typeface="メイリオ"/>
                <a:cs typeface="+mn-cs"/>
              </a:endParaRPr>
            </a:p>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solidFill>
                  <a:effectLst/>
                  <a:uLnTx/>
                  <a:uFillTx/>
                  <a:latin typeface="メイリオ"/>
                  <a:ea typeface="メイリオ"/>
                  <a:cs typeface="+mn-cs"/>
                </a:rPr>
                <a:t>銀行</a:t>
              </a:r>
              <a:r>
                <a:rPr kumimoji="0" lang="en-US" altLang="ja-JP" sz="1000" b="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en-US" altLang="ja-JP" sz="1000" b="0" i="0" u="none" strike="noStrike" kern="0" cap="none" spc="0" normalizeH="0" baseline="0" noProof="0">
                  <a:ln>
                    <a:noFill/>
                  </a:ln>
                  <a:solidFill>
                    <a:srgbClr val="0070C0"/>
                  </a:solidFill>
                  <a:effectLst/>
                  <a:uLnTx/>
                  <a:uFillTx/>
                  <a:latin typeface="メイリオ"/>
                  <a:ea typeface="メイリオ"/>
                  <a:cs typeface="+mn-cs"/>
                </a:rPr>
                <a:t>B</a:t>
              </a:r>
              <a:r>
                <a:rPr kumimoji="0" lang="ja-JP" altLang="en-US" sz="1000" b="0" i="0" u="none" strike="noStrike" kern="0" cap="none" spc="0" normalizeH="0" baseline="0" noProof="0">
                  <a:ln>
                    <a:noFill/>
                  </a:ln>
                  <a:solidFill>
                    <a:srgbClr val="0070C0"/>
                  </a:solidFill>
                  <a:effectLst/>
                  <a:uLnTx/>
                  <a:uFillTx/>
                  <a:latin typeface="メイリオ"/>
                  <a:ea typeface="メイリオ"/>
                  <a:cs typeface="+mn-cs"/>
                </a:rPr>
                <a:t>銀行 </a:t>
              </a:r>
              <a:r>
                <a:rPr kumimoji="0" lang="ja-JP" altLang="en-US" sz="1000" b="0" i="0" u="none" strike="noStrike" kern="0" cap="none" spc="0" normalizeH="0" baseline="0" noProof="0">
                  <a:ln>
                    <a:noFill/>
                  </a:ln>
                  <a:solidFill>
                    <a:sysClr val="windowText" lastClr="000000"/>
                  </a:solidFill>
                  <a:effectLst/>
                  <a:uLnTx/>
                  <a:uFillTx/>
                  <a:latin typeface="メイリオ"/>
                  <a:ea typeface="メイリオ"/>
                  <a:cs typeface="+mn-cs"/>
                </a:rPr>
                <a:t>支店</a:t>
              </a:r>
              <a:r>
                <a:rPr kumimoji="0" lang="en-US" altLang="ja-JP" sz="1000" b="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ja-JP" altLang="en-US" sz="1000" b="0" i="0" u="none" strike="noStrike" kern="0" cap="none" spc="0" normalizeH="0" baseline="0" noProof="0">
                  <a:ln>
                    <a:noFill/>
                  </a:ln>
                  <a:solidFill>
                    <a:srgbClr val="0070C0"/>
                  </a:solidFill>
                  <a:effectLst/>
                  <a:uLnTx/>
                  <a:uFillTx/>
                  <a:latin typeface="メイリオ"/>
                  <a:ea typeface="メイリオ"/>
                  <a:cs typeface="+mn-cs"/>
                </a:rPr>
                <a:t>丸の内支店</a:t>
              </a:r>
              <a:endParaRPr kumimoji="0" lang="en-US" altLang="ja-JP" sz="1000" b="0" i="0" u="none" strike="noStrike" kern="0" cap="none" spc="0" normalizeH="0" baseline="0" noProof="0">
                <a:ln>
                  <a:noFill/>
                </a:ln>
                <a:solidFill>
                  <a:srgbClr val="0070C0"/>
                </a:solidFill>
                <a:effectLst/>
                <a:uLnTx/>
                <a:uFillTx/>
                <a:latin typeface="メイリオ"/>
                <a:ea typeface="メイリオ"/>
                <a:cs typeface="+mn-cs"/>
              </a:endParaRPr>
            </a:p>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solidFill>
                  <a:effectLst/>
                  <a:uLnTx/>
                  <a:uFillTx/>
                  <a:latin typeface="メイリオ"/>
                  <a:ea typeface="メイリオ"/>
                  <a:cs typeface="+mn-cs"/>
                </a:rPr>
                <a:t>口座番号</a:t>
              </a:r>
              <a:r>
                <a:rPr kumimoji="0" lang="en-US" altLang="ja-JP" sz="1000" b="0" i="0" u="none" strike="noStrike" kern="0" cap="none" spc="0" normalizeH="0" baseline="0" noProof="0">
                  <a:ln>
                    <a:noFill/>
                  </a:ln>
                  <a:solidFill>
                    <a:sysClr val="windowText" lastClr="000000"/>
                  </a:solidFill>
                  <a:effectLst/>
                  <a:uLnTx/>
                  <a:uFillTx/>
                  <a:latin typeface="メイリオ"/>
                  <a:ea typeface="メイリオ"/>
                  <a:cs typeface="+mn-cs"/>
                </a:rPr>
                <a:t>= </a:t>
              </a:r>
              <a:r>
                <a:rPr kumimoji="0" lang="en-US" altLang="ja-JP" sz="1000" b="0" i="0" u="none" strike="noStrike" kern="0" cap="none" spc="0" normalizeH="0" baseline="0" noProof="0">
                  <a:ln>
                    <a:noFill/>
                  </a:ln>
                  <a:solidFill>
                    <a:srgbClr val="0070C0"/>
                  </a:solidFill>
                  <a:effectLst/>
                  <a:uLnTx/>
                  <a:uFillTx/>
                  <a:latin typeface="メイリオ"/>
                  <a:ea typeface="メイリオ"/>
                  <a:cs typeface="+mn-cs"/>
                </a:rPr>
                <a:t>2345678</a:t>
              </a:r>
              <a:endParaRPr kumimoji="0" lang="ja-JP" altLang="en-US" sz="1000" b="0" i="0" u="none" strike="noStrike" kern="0" cap="none" spc="0" normalizeH="0" baseline="0" noProof="0">
                <a:ln>
                  <a:noFill/>
                </a:ln>
                <a:solidFill>
                  <a:srgbClr val="0070C0"/>
                </a:solidFill>
                <a:effectLst/>
                <a:uLnTx/>
                <a:uFillTx/>
                <a:latin typeface="メイリオ"/>
                <a:ea typeface="メイリオ"/>
                <a:cs typeface="+mn-cs"/>
              </a:endParaRPr>
            </a:p>
          </p:txBody>
        </p:sp>
        <p:sp>
          <p:nvSpPr>
            <p:cNvPr id="88" name="角丸四角形 87"/>
            <p:cNvSpPr/>
            <p:nvPr/>
          </p:nvSpPr>
          <p:spPr>
            <a:xfrm>
              <a:off x="4356100" y="3960000"/>
              <a:ext cx="2016000" cy="540000"/>
            </a:xfrm>
            <a:prstGeom prst="roundRect">
              <a:avLst/>
            </a:prstGeom>
            <a:solidFill>
              <a:sysClr val="window" lastClr="FFFFFF"/>
            </a:solidFill>
            <a:ln w="9525" cap="flat" cmpd="sng" algn="ctr">
              <a:solidFill>
                <a:sysClr val="window" lastClr="FFFFFF">
                  <a:lumMod val="50000"/>
                </a:sysClr>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1" i="0" u="none" strike="noStrike" kern="0" cap="none" spc="0" normalizeH="0" baseline="0" noProof="0">
                  <a:ln>
                    <a:noFill/>
                  </a:ln>
                  <a:solidFill>
                    <a:sysClr val="windowText" lastClr="000000"/>
                  </a:solidFill>
                  <a:effectLst/>
                  <a:uLnTx/>
                  <a:uFillTx/>
                  <a:latin typeface="メイリオ"/>
                  <a:ea typeface="メイリオ"/>
                  <a:cs typeface="+mn-cs"/>
                </a:rPr>
                <a:t>振込先情報１</a:t>
              </a:r>
              <a:endParaRPr kumimoji="0" lang="en-US" altLang="ja-JP" sz="1000" b="0" i="0" u="none" strike="noStrike" kern="0" cap="none" spc="0" normalizeH="0" baseline="0" noProof="0">
                <a:ln>
                  <a:noFill/>
                </a:ln>
                <a:solidFill>
                  <a:sysClr val="windowText" lastClr="000000"/>
                </a:solidFill>
                <a:effectLst/>
                <a:uLnTx/>
                <a:uFillTx/>
                <a:latin typeface="メイリオ"/>
                <a:ea typeface="メイリオ"/>
                <a:cs typeface="+mn-cs"/>
              </a:endParaRPr>
            </a:p>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solidFill>
                  <a:effectLst/>
                  <a:uLnTx/>
                  <a:uFillTx/>
                  <a:latin typeface="メイリオ"/>
                  <a:ea typeface="メイリオ"/>
                  <a:cs typeface="+mn-cs"/>
                </a:rPr>
                <a:t>振込元口座</a:t>
              </a:r>
              <a:r>
                <a:rPr kumimoji="0" lang="en-US" altLang="ja-JP" sz="1000" b="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en-US" altLang="ja-JP" sz="1000" b="0" i="0" u="none" strike="noStrike" kern="0" cap="none" spc="0" normalizeH="0" baseline="0" noProof="0">
                  <a:ln>
                    <a:noFill/>
                  </a:ln>
                  <a:solidFill>
                    <a:srgbClr val="0070C0"/>
                  </a:solidFill>
                  <a:effectLst/>
                  <a:uLnTx/>
                  <a:uFillTx/>
                  <a:latin typeface="メイリオ"/>
                  <a:ea typeface="メイリオ"/>
                  <a:cs typeface="+mn-cs"/>
                </a:rPr>
                <a:t>A</a:t>
              </a:r>
              <a:r>
                <a:rPr kumimoji="0" lang="ja-JP" altLang="en-US" sz="1000" b="0" i="0" u="none" strike="noStrike" kern="0" cap="none" spc="0" normalizeH="0" baseline="0" noProof="0">
                  <a:ln>
                    <a:noFill/>
                  </a:ln>
                  <a:solidFill>
                    <a:srgbClr val="0070C0"/>
                  </a:solidFill>
                  <a:effectLst/>
                  <a:uLnTx/>
                  <a:uFillTx/>
                  <a:latin typeface="メイリオ"/>
                  <a:ea typeface="メイリオ"/>
                  <a:cs typeface="+mn-cs"/>
                </a:rPr>
                <a:t>銀行当座</a:t>
              </a:r>
              <a:endParaRPr kumimoji="0" lang="en-US" altLang="ja-JP" sz="1000" b="0" i="0" u="none" strike="noStrike" kern="0" cap="none" spc="0" normalizeH="0" baseline="0" noProof="0">
                <a:ln>
                  <a:noFill/>
                </a:ln>
                <a:solidFill>
                  <a:srgbClr val="0070C0"/>
                </a:solidFill>
                <a:effectLst/>
                <a:uLnTx/>
                <a:uFillTx/>
                <a:latin typeface="メイリオ"/>
                <a:ea typeface="メイリオ"/>
                <a:cs typeface="+mn-cs"/>
              </a:endParaRPr>
            </a:p>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solidFill>
                  <a:effectLst/>
                  <a:uLnTx/>
                  <a:uFillTx/>
                  <a:latin typeface="メイリオ"/>
                  <a:ea typeface="メイリオ"/>
                  <a:cs typeface="+mn-cs"/>
                </a:rPr>
                <a:t>銀行</a:t>
              </a:r>
              <a:r>
                <a:rPr kumimoji="0" lang="en-US" altLang="ja-JP" sz="1000" b="0" i="0" u="none" strike="noStrike" kern="0" cap="none" spc="0" normalizeH="0" baseline="0" noProof="0">
                  <a:ln>
                    <a:noFill/>
                  </a:ln>
                  <a:solidFill>
                    <a:sysClr val="windowText" lastClr="000000"/>
                  </a:solidFill>
                  <a:effectLst/>
                  <a:uLnTx/>
                  <a:uFillTx/>
                  <a:latin typeface="メイリオ"/>
                  <a:ea typeface="メイリオ"/>
                  <a:cs typeface="+mn-cs"/>
                </a:rPr>
                <a:t>= </a:t>
              </a:r>
              <a:r>
                <a:rPr kumimoji="0" lang="en-US" altLang="ja-JP" sz="1000" b="0" i="0" u="none" strike="noStrike" kern="0" cap="none" spc="0" normalizeH="0" baseline="0" noProof="0">
                  <a:ln>
                    <a:noFill/>
                  </a:ln>
                  <a:solidFill>
                    <a:srgbClr val="0070C0"/>
                  </a:solidFill>
                  <a:effectLst/>
                  <a:uLnTx/>
                  <a:uFillTx/>
                  <a:latin typeface="メイリオ"/>
                  <a:ea typeface="メイリオ"/>
                  <a:cs typeface="+mn-cs"/>
                </a:rPr>
                <a:t>B</a:t>
              </a:r>
              <a:r>
                <a:rPr kumimoji="0" lang="ja-JP" altLang="en-US" sz="1000" b="0" i="0" u="none" strike="noStrike" kern="0" cap="none" spc="0" normalizeH="0" baseline="0" noProof="0">
                  <a:ln>
                    <a:noFill/>
                  </a:ln>
                  <a:solidFill>
                    <a:srgbClr val="0070C0"/>
                  </a:solidFill>
                  <a:effectLst/>
                  <a:uLnTx/>
                  <a:uFillTx/>
                  <a:latin typeface="メイリオ"/>
                  <a:ea typeface="メイリオ"/>
                  <a:cs typeface="+mn-cs"/>
                </a:rPr>
                <a:t>銀行　</a:t>
              </a:r>
              <a:r>
                <a:rPr kumimoji="0" lang="ja-JP" altLang="en-US" sz="1000" b="0" i="0" u="none" strike="noStrike" kern="0" cap="none" spc="0" normalizeH="0" baseline="0" noProof="0">
                  <a:ln>
                    <a:noFill/>
                  </a:ln>
                  <a:solidFill>
                    <a:sysClr val="windowText" lastClr="000000"/>
                  </a:solidFill>
                  <a:effectLst/>
                  <a:uLnTx/>
                  <a:uFillTx/>
                  <a:latin typeface="メイリオ"/>
                  <a:ea typeface="メイリオ"/>
                  <a:cs typeface="+mn-cs"/>
                </a:rPr>
                <a:t>支店</a:t>
              </a:r>
              <a:r>
                <a:rPr kumimoji="0" lang="en-US" altLang="ja-JP" sz="1000" b="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ja-JP" altLang="en-US" sz="1000" b="0" i="0" u="none" strike="noStrike" kern="0" cap="none" spc="0" normalizeH="0" baseline="0" noProof="0">
                  <a:ln>
                    <a:noFill/>
                  </a:ln>
                  <a:solidFill>
                    <a:srgbClr val="0070C0"/>
                  </a:solidFill>
                  <a:effectLst/>
                  <a:uLnTx/>
                  <a:uFillTx/>
                  <a:latin typeface="メイリオ"/>
                  <a:ea typeface="メイリオ"/>
                  <a:cs typeface="+mn-cs"/>
                </a:rPr>
                <a:t>本店</a:t>
              </a:r>
              <a:endParaRPr kumimoji="0" lang="en-US" altLang="ja-JP" sz="1000" b="0" i="0" u="none" strike="noStrike" kern="0" cap="none" spc="0" normalizeH="0" baseline="0" noProof="0">
                <a:ln>
                  <a:noFill/>
                </a:ln>
                <a:solidFill>
                  <a:srgbClr val="0070C0"/>
                </a:solidFill>
                <a:effectLst/>
                <a:uLnTx/>
                <a:uFillTx/>
                <a:latin typeface="メイリオ"/>
                <a:ea typeface="メイリオ"/>
                <a:cs typeface="+mn-cs"/>
              </a:endParaRPr>
            </a:p>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solidFill>
                  <a:effectLst/>
                  <a:uLnTx/>
                  <a:uFillTx/>
                  <a:latin typeface="メイリオ"/>
                  <a:ea typeface="メイリオ"/>
                  <a:cs typeface="+mn-cs"/>
                </a:rPr>
                <a:t>口座番号</a:t>
              </a:r>
              <a:r>
                <a:rPr kumimoji="0" lang="en-US" altLang="ja-JP" sz="1000" b="0"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en-US" altLang="ja-JP" sz="1000" b="0" i="0" u="none" strike="noStrike" kern="0" cap="none" spc="0" normalizeH="0" baseline="0" noProof="0">
                  <a:ln>
                    <a:noFill/>
                  </a:ln>
                  <a:solidFill>
                    <a:srgbClr val="0070C0"/>
                  </a:solidFill>
                  <a:effectLst/>
                  <a:uLnTx/>
                  <a:uFillTx/>
                  <a:latin typeface="メイリオ"/>
                  <a:ea typeface="メイリオ"/>
                  <a:cs typeface="+mn-cs"/>
                </a:rPr>
                <a:t>1234567</a:t>
              </a:r>
              <a:endParaRPr kumimoji="0" lang="ja-JP" altLang="en-US" sz="1000" b="0" i="0" u="none" strike="noStrike" kern="0" cap="none" spc="0" normalizeH="0" baseline="0" noProof="0">
                <a:ln>
                  <a:noFill/>
                </a:ln>
                <a:solidFill>
                  <a:srgbClr val="0070C0"/>
                </a:solidFill>
                <a:effectLst/>
                <a:uLnTx/>
                <a:uFillTx/>
                <a:latin typeface="メイリオ"/>
                <a:ea typeface="メイリオ"/>
                <a:cs typeface="+mn-cs"/>
              </a:endParaRPr>
            </a:p>
          </p:txBody>
        </p:sp>
      </p:grpSp>
      <p:sp>
        <p:nvSpPr>
          <p:cNvPr id="90" name="正方形/長方形 89"/>
          <p:cNvSpPr/>
          <p:nvPr/>
        </p:nvSpPr>
        <p:spPr>
          <a:xfrm>
            <a:off x="4248000" y="4392000"/>
            <a:ext cx="4320000" cy="504000"/>
          </a:xfrm>
          <a:prstGeom prst="rect">
            <a:avLst/>
          </a:prstGeom>
          <a:solidFill>
            <a:sysClr val="window" lastClr="FFFFFF">
              <a:lumMod val="85000"/>
            </a:sysClr>
          </a:solidFill>
          <a:ln w="9525" cap="flat" cmpd="sng" algn="ctr">
            <a:noFill/>
            <a:prstDash val="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91" name="角丸四角形 90"/>
          <p:cNvSpPr/>
          <p:nvPr/>
        </p:nvSpPr>
        <p:spPr>
          <a:xfrm>
            <a:off x="4356100" y="4414769"/>
            <a:ext cx="2016000" cy="432000"/>
          </a:xfrm>
          <a:prstGeom prst="roundRect">
            <a:avLst/>
          </a:prstGeom>
          <a:solidFill>
            <a:sysClr val="window" lastClr="FFFFFF"/>
          </a:solidFill>
          <a:ln w="9525" cap="flat" cmpd="sng" algn="ctr">
            <a:solidFill>
              <a:sysClr val="window" lastClr="FFFFFF">
                <a:lumMod val="50000"/>
              </a:sysClr>
            </a:solidFill>
            <a:prstDash val="solid"/>
          </a:ln>
          <a:effectLst>
            <a:outerShdw blurRad="40000" dist="20000" dir="5400000" rotWithShape="0">
              <a:srgbClr val="000000">
                <a:alpha val="38000"/>
              </a:srgbClr>
            </a:outerShdw>
          </a:effectLst>
        </p:spPr>
        <p:txBody>
          <a:bodyPr lIns="0" rIns="0" anchor="ct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1" i="0" u="none" strike="noStrike" kern="0" cap="none" spc="0" normalizeH="0" baseline="0" noProof="0">
                <a:ln>
                  <a:noFill/>
                </a:ln>
                <a:solidFill>
                  <a:sysClr val="windowText" lastClr="000000"/>
                </a:solidFill>
                <a:effectLst/>
                <a:uLnTx/>
                <a:uFillTx/>
                <a:latin typeface="メイリオ"/>
                <a:ea typeface="メイリオ"/>
                <a:cs typeface="+mn-cs"/>
              </a:rPr>
              <a:t>債務科目</a:t>
            </a:r>
            <a:r>
              <a:rPr kumimoji="0" lang="en-US" altLang="ja-JP" sz="1000" b="1"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ja-JP" altLang="en-US" sz="1000" b="1" i="0" u="none" strike="noStrike" kern="0" cap="none" spc="0" normalizeH="0" baseline="0" noProof="0">
                <a:ln>
                  <a:noFill/>
                </a:ln>
                <a:solidFill>
                  <a:srgbClr val="0070C0"/>
                </a:solidFill>
                <a:effectLst/>
                <a:uLnTx/>
                <a:uFillTx/>
                <a:latin typeface="メイリオ"/>
                <a:ea typeface="メイリオ"/>
                <a:cs typeface="+mn-cs"/>
              </a:rPr>
              <a:t>買掛金</a:t>
            </a:r>
            <a:endParaRPr kumimoji="0" lang="en-US" altLang="ja-JP" sz="1000" b="1" i="0" u="none" strike="noStrike" kern="0" cap="none" spc="0" normalizeH="0" baseline="0" noProof="0">
              <a:ln>
                <a:noFill/>
              </a:ln>
              <a:solidFill>
                <a:srgbClr val="0070C0"/>
              </a:solidFill>
              <a:effectLst/>
              <a:uLnTx/>
              <a:uFillTx/>
              <a:latin typeface="メイリオ"/>
              <a:ea typeface="メイリオ"/>
              <a:cs typeface="+mn-cs"/>
            </a:endParaRPr>
          </a:p>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solidFill>
                <a:effectLst/>
                <a:uLnTx/>
                <a:uFillTx/>
                <a:latin typeface="メイリオ"/>
                <a:ea typeface="メイリオ"/>
                <a:cs typeface="+mn-cs"/>
              </a:rPr>
              <a:t>支払方法</a:t>
            </a:r>
            <a:r>
              <a:rPr kumimoji="0" lang="en-US" altLang="ja-JP" sz="1000" b="0" i="0" u="none" strike="noStrike" kern="0" cap="none" spc="0" normalizeH="0" baseline="0" noProof="0">
                <a:ln>
                  <a:noFill/>
                </a:ln>
                <a:solidFill>
                  <a:sysClr val="windowText" lastClr="000000"/>
                </a:solidFill>
                <a:effectLst/>
                <a:uLnTx/>
                <a:uFillTx/>
                <a:latin typeface="メイリオ"/>
                <a:ea typeface="メイリオ"/>
                <a:cs typeface="+mn-cs"/>
              </a:rPr>
              <a:t>= </a:t>
            </a:r>
            <a:r>
              <a:rPr kumimoji="0" lang="ja-JP" altLang="en-US" sz="1000" b="0" i="0" u="none" strike="noStrike" kern="0" cap="none" spc="0" normalizeH="0" baseline="0" noProof="0">
                <a:ln>
                  <a:noFill/>
                </a:ln>
                <a:solidFill>
                  <a:srgbClr val="0070C0"/>
                </a:solidFill>
                <a:effectLst/>
                <a:uLnTx/>
                <a:uFillTx/>
                <a:latin typeface="メイリオ"/>
                <a:ea typeface="メイリオ"/>
                <a:cs typeface="+mn-cs"/>
              </a:rPr>
              <a:t>ＦＢ</a:t>
            </a:r>
            <a:endParaRPr kumimoji="0" lang="en-US" altLang="ja-JP" sz="1000" b="0" i="0" u="none" strike="noStrike" kern="0" cap="none" spc="0" normalizeH="0" baseline="0" noProof="0">
              <a:ln>
                <a:noFill/>
              </a:ln>
              <a:solidFill>
                <a:srgbClr val="0070C0"/>
              </a:solidFill>
              <a:effectLst/>
              <a:uLnTx/>
              <a:uFillTx/>
              <a:latin typeface="メイリオ"/>
              <a:ea typeface="メイリオ"/>
              <a:cs typeface="+mn-cs"/>
            </a:endParaRPr>
          </a:p>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solidFill>
                <a:effectLst/>
                <a:uLnTx/>
                <a:uFillTx/>
                <a:latin typeface="メイリオ"/>
                <a:ea typeface="メイリオ"/>
                <a:cs typeface="+mn-cs"/>
              </a:rPr>
              <a:t>締日情報</a:t>
            </a:r>
            <a:r>
              <a:rPr kumimoji="0" lang="en-US" altLang="ja-JP" sz="1000" b="0" i="0" u="none" strike="noStrike" kern="0" cap="none" spc="0" normalizeH="0" baseline="0" noProof="0">
                <a:ln>
                  <a:noFill/>
                </a:ln>
                <a:solidFill>
                  <a:sysClr val="windowText" lastClr="000000"/>
                </a:solidFill>
                <a:effectLst/>
                <a:uLnTx/>
                <a:uFillTx/>
                <a:latin typeface="メイリオ"/>
                <a:ea typeface="メイリオ"/>
                <a:cs typeface="+mn-cs"/>
              </a:rPr>
              <a:t>= </a:t>
            </a:r>
            <a:r>
              <a:rPr kumimoji="0" lang="ja-JP" altLang="en-US" sz="1000" b="0" i="0" u="none" strike="noStrike" kern="0" cap="none" spc="0" normalizeH="0" baseline="0" noProof="0">
                <a:ln>
                  <a:noFill/>
                </a:ln>
                <a:solidFill>
                  <a:srgbClr val="0070C0"/>
                </a:solidFill>
                <a:effectLst/>
                <a:uLnTx/>
                <a:uFillTx/>
                <a:latin typeface="メイリオ"/>
                <a:ea typeface="メイリオ"/>
                <a:cs typeface="+mn-cs"/>
              </a:rPr>
              <a:t>末日締翌々月末日払</a:t>
            </a:r>
            <a:endParaRPr kumimoji="0" lang="en-US" altLang="ja-JP" sz="1000" b="0" i="0" u="none" strike="noStrike" kern="0" cap="none" spc="0" normalizeH="0" baseline="0" noProof="0">
              <a:ln>
                <a:noFill/>
              </a:ln>
              <a:solidFill>
                <a:srgbClr val="0070C0"/>
              </a:solidFill>
              <a:effectLst/>
              <a:uLnTx/>
              <a:uFillTx/>
              <a:latin typeface="メイリオ"/>
              <a:ea typeface="メイリオ"/>
              <a:cs typeface="+mn-cs"/>
            </a:endParaRPr>
          </a:p>
        </p:txBody>
      </p:sp>
      <p:sp>
        <p:nvSpPr>
          <p:cNvPr id="92" name="角丸四角形 91"/>
          <p:cNvSpPr/>
          <p:nvPr/>
        </p:nvSpPr>
        <p:spPr>
          <a:xfrm>
            <a:off x="6499225" y="4419855"/>
            <a:ext cx="2016000" cy="432000"/>
          </a:xfrm>
          <a:prstGeom prst="roundRect">
            <a:avLst/>
          </a:prstGeom>
          <a:solidFill>
            <a:sysClr val="window" lastClr="FFFFFF"/>
          </a:solidFill>
          <a:ln w="9525" cap="flat" cmpd="sng" algn="ctr">
            <a:solidFill>
              <a:sysClr val="window" lastClr="FFFFFF">
                <a:lumMod val="50000"/>
              </a:sysClr>
            </a:solidFill>
            <a:prstDash val="solid"/>
          </a:ln>
          <a:effectLst>
            <a:outerShdw blurRad="40000" dist="20000" dir="5400000" rotWithShape="0">
              <a:srgbClr val="000000">
                <a:alpha val="38000"/>
              </a:srgbClr>
            </a:outerShdw>
          </a:effectLst>
        </p:spPr>
        <p:txBody>
          <a:bodyPr lIns="0" rIns="0" anchor="ct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1" i="0" u="none" strike="noStrike" kern="0" cap="none" spc="0" normalizeH="0" baseline="0" noProof="0">
                <a:ln>
                  <a:noFill/>
                </a:ln>
                <a:solidFill>
                  <a:sysClr val="windowText" lastClr="000000"/>
                </a:solidFill>
                <a:effectLst/>
                <a:uLnTx/>
                <a:uFillTx/>
                <a:latin typeface="メイリオ"/>
                <a:ea typeface="メイリオ"/>
                <a:cs typeface="+mn-cs"/>
              </a:rPr>
              <a:t>債務科目</a:t>
            </a:r>
            <a:r>
              <a:rPr kumimoji="0" lang="en-US" altLang="ja-JP" sz="1000" b="1" i="0" u="none" strike="noStrike" kern="0" cap="none" spc="0" normalizeH="0" baseline="0" noProof="0">
                <a:ln>
                  <a:noFill/>
                </a:ln>
                <a:solidFill>
                  <a:sysClr val="windowText" lastClr="000000"/>
                </a:solidFill>
                <a:effectLst/>
                <a:uLnTx/>
                <a:uFillTx/>
                <a:latin typeface="メイリオ"/>
                <a:ea typeface="メイリオ"/>
                <a:cs typeface="+mn-cs"/>
              </a:rPr>
              <a:t>=</a:t>
            </a:r>
            <a:r>
              <a:rPr kumimoji="0" lang="ja-JP" altLang="en-US" sz="1000" b="1" i="0" u="none" strike="noStrike" kern="0" cap="none" spc="0" normalizeH="0" baseline="0" noProof="0">
                <a:ln>
                  <a:noFill/>
                </a:ln>
                <a:solidFill>
                  <a:srgbClr val="0070C0"/>
                </a:solidFill>
                <a:effectLst/>
                <a:uLnTx/>
                <a:uFillTx/>
                <a:latin typeface="メイリオ"/>
                <a:ea typeface="メイリオ"/>
                <a:cs typeface="+mn-cs"/>
              </a:rPr>
              <a:t>未払金</a:t>
            </a:r>
            <a:endParaRPr kumimoji="0" lang="en-US" altLang="ja-JP" sz="1000" b="1" i="0" u="none" strike="noStrike" kern="0" cap="none" spc="0" normalizeH="0" baseline="0" noProof="0">
              <a:ln>
                <a:noFill/>
              </a:ln>
              <a:solidFill>
                <a:srgbClr val="0070C0"/>
              </a:solidFill>
              <a:effectLst/>
              <a:uLnTx/>
              <a:uFillTx/>
              <a:latin typeface="メイリオ"/>
              <a:ea typeface="メイリオ"/>
              <a:cs typeface="+mn-cs"/>
            </a:endParaRPr>
          </a:p>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solidFill>
                <a:effectLst/>
                <a:uLnTx/>
                <a:uFillTx/>
                <a:latin typeface="メイリオ"/>
                <a:ea typeface="メイリオ"/>
                <a:cs typeface="+mn-cs"/>
              </a:rPr>
              <a:t>支払方法</a:t>
            </a:r>
            <a:r>
              <a:rPr kumimoji="0" lang="en-US" altLang="ja-JP" sz="1000" b="0" i="0" u="none" strike="noStrike" kern="0" cap="none" spc="0" normalizeH="0" baseline="0" noProof="0">
                <a:ln>
                  <a:noFill/>
                </a:ln>
                <a:solidFill>
                  <a:sysClr val="windowText" lastClr="000000"/>
                </a:solidFill>
                <a:effectLst/>
                <a:uLnTx/>
                <a:uFillTx/>
                <a:latin typeface="メイリオ"/>
                <a:ea typeface="メイリオ"/>
                <a:cs typeface="+mn-cs"/>
              </a:rPr>
              <a:t>= </a:t>
            </a:r>
            <a:r>
              <a:rPr kumimoji="0" lang="ja-JP" altLang="en-US" sz="1000" b="0" i="0" u="none" strike="noStrike" kern="0" cap="none" spc="0" normalizeH="0" baseline="0" noProof="0">
                <a:ln>
                  <a:noFill/>
                </a:ln>
                <a:solidFill>
                  <a:srgbClr val="0070C0"/>
                </a:solidFill>
                <a:effectLst/>
                <a:uLnTx/>
                <a:uFillTx/>
                <a:latin typeface="メイリオ"/>
                <a:ea typeface="メイリオ"/>
                <a:cs typeface="+mn-cs"/>
              </a:rPr>
              <a:t>ＦＢ</a:t>
            </a:r>
            <a:endParaRPr kumimoji="0" lang="en-US" altLang="ja-JP" sz="1000" b="0" i="0" u="none" strike="noStrike" kern="0" cap="none" spc="0" normalizeH="0" baseline="0" noProof="0">
              <a:ln>
                <a:noFill/>
              </a:ln>
              <a:solidFill>
                <a:srgbClr val="0070C0"/>
              </a:solidFill>
              <a:effectLst/>
              <a:uLnTx/>
              <a:uFillTx/>
              <a:latin typeface="メイリオ"/>
              <a:ea typeface="メイリオ"/>
              <a:cs typeface="+mn-cs"/>
            </a:endParaRPr>
          </a:p>
          <a:p>
            <a:pPr marL="0" marR="0" lvl="0" indent="0" algn="ctr" defTabSz="914400" rtl="0" eaLnBrk="1" fontAlgn="auto" latinLnBrk="0" hangingPunct="1">
              <a:lnSpc>
                <a:spcPts val="900"/>
              </a:lnSpc>
              <a:spcBef>
                <a:spcPts val="0"/>
              </a:spcBef>
              <a:spcAft>
                <a:spcPts val="0"/>
              </a:spcAft>
              <a:buClrTx/>
              <a:buSzTx/>
              <a:buFontTx/>
              <a:buNone/>
              <a:tabLst/>
              <a:defRPr/>
            </a:pPr>
            <a:r>
              <a:rPr kumimoji="0" lang="ja-JP" altLang="en-US" sz="1000" b="0" i="0" u="none" strike="noStrike" kern="0" cap="none" spc="0" normalizeH="0" baseline="0" noProof="0">
                <a:ln>
                  <a:noFill/>
                </a:ln>
                <a:solidFill>
                  <a:sysClr val="windowText" lastClr="000000"/>
                </a:solidFill>
                <a:effectLst/>
                <a:uLnTx/>
                <a:uFillTx/>
                <a:latin typeface="メイリオ"/>
                <a:ea typeface="メイリオ"/>
                <a:cs typeface="+mn-cs"/>
              </a:rPr>
              <a:t>締日情報</a:t>
            </a:r>
            <a:r>
              <a:rPr kumimoji="0" lang="en-US" altLang="ja-JP" sz="1000" b="0" i="0" u="none" strike="noStrike" kern="0" cap="none" spc="0" normalizeH="0" baseline="0" noProof="0">
                <a:ln>
                  <a:noFill/>
                </a:ln>
                <a:solidFill>
                  <a:sysClr val="windowText" lastClr="000000"/>
                </a:solidFill>
                <a:effectLst/>
                <a:uLnTx/>
                <a:uFillTx/>
                <a:latin typeface="メイリオ"/>
                <a:ea typeface="メイリオ"/>
                <a:cs typeface="+mn-cs"/>
              </a:rPr>
              <a:t>= </a:t>
            </a:r>
            <a:r>
              <a:rPr kumimoji="0" lang="ja-JP" altLang="en-US" sz="1000" b="0" i="0" u="none" strike="noStrike" kern="0" cap="none" spc="0" normalizeH="0" baseline="0" noProof="0">
                <a:ln>
                  <a:noFill/>
                </a:ln>
                <a:solidFill>
                  <a:srgbClr val="0070C0"/>
                </a:solidFill>
                <a:effectLst/>
                <a:uLnTx/>
                <a:uFillTx/>
                <a:latin typeface="メイリオ"/>
                <a:ea typeface="メイリオ"/>
                <a:cs typeface="+mn-cs"/>
              </a:rPr>
              <a:t>末日締翌月</a:t>
            </a:r>
            <a:r>
              <a:rPr kumimoji="0" lang="en-US" altLang="ja-JP" sz="1000" b="0" i="0" u="none" strike="noStrike" kern="0" cap="none" spc="0" normalizeH="0" baseline="0" noProof="0">
                <a:ln>
                  <a:noFill/>
                </a:ln>
                <a:solidFill>
                  <a:srgbClr val="0070C0"/>
                </a:solidFill>
                <a:effectLst/>
                <a:uLnTx/>
                <a:uFillTx/>
                <a:latin typeface="メイリオ"/>
                <a:ea typeface="メイリオ"/>
                <a:cs typeface="+mn-cs"/>
              </a:rPr>
              <a:t>25</a:t>
            </a:r>
            <a:r>
              <a:rPr kumimoji="0" lang="ja-JP" altLang="en-US" sz="1000" b="0" i="0" u="none" strike="noStrike" kern="0" cap="none" spc="0" normalizeH="0" baseline="0" noProof="0">
                <a:ln>
                  <a:noFill/>
                </a:ln>
                <a:solidFill>
                  <a:srgbClr val="0070C0"/>
                </a:solidFill>
                <a:effectLst/>
                <a:uLnTx/>
                <a:uFillTx/>
                <a:latin typeface="メイリオ"/>
                <a:ea typeface="メイリオ"/>
                <a:cs typeface="+mn-cs"/>
              </a:rPr>
              <a:t>日払</a:t>
            </a:r>
            <a:endParaRPr kumimoji="0" lang="en-US" altLang="ja-JP" sz="1000" b="0" i="0" u="none" strike="noStrike" kern="0" cap="none" spc="0" normalizeH="0" baseline="0" noProof="0">
              <a:ln>
                <a:noFill/>
              </a:ln>
              <a:solidFill>
                <a:srgbClr val="0070C0"/>
              </a:solidFill>
              <a:effectLst/>
              <a:uLnTx/>
              <a:uFillTx/>
              <a:latin typeface="メイリオ"/>
              <a:ea typeface="メイリオ"/>
              <a:cs typeface="+mn-cs"/>
            </a:endParaRPr>
          </a:p>
        </p:txBody>
      </p:sp>
      <p:sp>
        <p:nvSpPr>
          <p:cNvPr id="93" name="正方形/長方形 92"/>
          <p:cNvSpPr/>
          <p:nvPr/>
        </p:nvSpPr>
        <p:spPr>
          <a:xfrm>
            <a:off x="4355976" y="3888000"/>
            <a:ext cx="2016000" cy="144000"/>
          </a:xfrm>
          <a:prstGeom prst="rect">
            <a:avLst/>
          </a:prstGeom>
          <a:no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94" name="正方形/長方形 93"/>
          <p:cNvSpPr/>
          <p:nvPr/>
        </p:nvSpPr>
        <p:spPr>
          <a:xfrm>
            <a:off x="6516216" y="3888000"/>
            <a:ext cx="2016000" cy="144000"/>
          </a:xfrm>
          <a:prstGeom prst="rect">
            <a:avLst/>
          </a:prstGeom>
          <a:no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95" name="右矢印 94"/>
          <p:cNvSpPr/>
          <p:nvPr/>
        </p:nvSpPr>
        <p:spPr>
          <a:xfrm>
            <a:off x="3780000" y="3600000"/>
            <a:ext cx="360000" cy="324000"/>
          </a:xfrm>
          <a:prstGeom prst="rightArrow">
            <a:avLst>
              <a:gd name="adj1" fmla="val 50000"/>
              <a:gd name="adj2" fmla="val 73704"/>
            </a:avLst>
          </a:prstGeom>
          <a:gradFill rotWithShape="1">
            <a:gsLst>
              <a:gs pos="0">
                <a:srgbClr val="F9BE00">
                  <a:shade val="51000"/>
                  <a:satMod val="130000"/>
                </a:srgbClr>
              </a:gs>
              <a:gs pos="80000">
                <a:srgbClr val="F9BE00">
                  <a:shade val="93000"/>
                  <a:satMod val="130000"/>
                </a:srgbClr>
              </a:gs>
              <a:gs pos="100000">
                <a:srgbClr val="F9BE00">
                  <a:shade val="94000"/>
                  <a:satMod val="135000"/>
                </a:srgbClr>
              </a:gs>
            </a:gsLst>
            <a:lin ang="16200000" scaled="0"/>
          </a:gradFill>
          <a:ln w="9525" cap="flat" cmpd="sng" algn="ctr">
            <a:solidFill>
              <a:srgbClr val="F9BE00">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96" name="右矢印 95"/>
          <p:cNvSpPr/>
          <p:nvPr/>
        </p:nvSpPr>
        <p:spPr>
          <a:xfrm>
            <a:off x="3780000" y="4032000"/>
            <a:ext cx="360000" cy="324000"/>
          </a:xfrm>
          <a:prstGeom prst="rightArrow">
            <a:avLst>
              <a:gd name="adj1" fmla="val 50000"/>
              <a:gd name="adj2" fmla="val 73704"/>
            </a:avLst>
          </a:prstGeom>
          <a:gradFill rotWithShape="1">
            <a:gsLst>
              <a:gs pos="0">
                <a:srgbClr val="F9BE00">
                  <a:shade val="51000"/>
                  <a:satMod val="130000"/>
                </a:srgbClr>
              </a:gs>
              <a:gs pos="80000">
                <a:srgbClr val="F9BE00">
                  <a:shade val="93000"/>
                  <a:satMod val="130000"/>
                </a:srgbClr>
              </a:gs>
              <a:gs pos="100000">
                <a:srgbClr val="F9BE00">
                  <a:shade val="94000"/>
                  <a:satMod val="135000"/>
                </a:srgbClr>
              </a:gs>
            </a:gsLst>
            <a:lin ang="16200000" scaled="0"/>
          </a:gradFill>
          <a:ln w="9525" cap="flat" cmpd="sng" algn="ctr">
            <a:solidFill>
              <a:srgbClr val="F9BE00">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 lastClr="FFFFFF"/>
              </a:solidFill>
              <a:effectLst/>
              <a:uLnTx/>
              <a:uFillTx/>
              <a:latin typeface="メイリオ"/>
              <a:ea typeface="メイリオ"/>
              <a:cs typeface="+mn-cs"/>
            </a:endParaRPr>
          </a:p>
        </p:txBody>
      </p:sp>
      <p:sp>
        <p:nvSpPr>
          <p:cNvPr id="97" name="右矢印 96"/>
          <p:cNvSpPr/>
          <p:nvPr/>
        </p:nvSpPr>
        <p:spPr>
          <a:xfrm>
            <a:off x="3780000" y="4464000"/>
            <a:ext cx="360000" cy="324000"/>
          </a:xfrm>
          <a:prstGeom prst="rightArrow">
            <a:avLst>
              <a:gd name="adj1" fmla="val 50000"/>
              <a:gd name="adj2" fmla="val 73704"/>
            </a:avLst>
          </a:prstGeom>
          <a:gradFill rotWithShape="1">
            <a:gsLst>
              <a:gs pos="0">
                <a:srgbClr val="F9BE00">
                  <a:shade val="51000"/>
                  <a:satMod val="130000"/>
                </a:srgbClr>
              </a:gs>
              <a:gs pos="80000">
                <a:srgbClr val="F9BE00">
                  <a:shade val="93000"/>
                  <a:satMod val="130000"/>
                </a:srgbClr>
              </a:gs>
              <a:gs pos="100000">
                <a:srgbClr val="F9BE00">
                  <a:shade val="94000"/>
                  <a:satMod val="135000"/>
                </a:srgbClr>
              </a:gs>
            </a:gsLst>
            <a:lin ang="16200000" scaled="0"/>
          </a:gradFill>
          <a:ln w="9525" cap="flat" cmpd="sng" algn="ctr">
            <a:solidFill>
              <a:srgbClr val="F9BE00">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ysClr val="window" lastClr="FFFFFF"/>
              </a:solidFill>
              <a:effectLst/>
              <a:uLnTx/>
              <a:uFillTx/>
              <a:latin typeface="メイリオ"/>
              <a:ea typeface="メイリオ"/>
              <a:cs typeface="+mn-cs"/>
            </a:endParaRPr>
          </a:p>
        </p:txBody>
      </p:sp>
      <p:cxnSp>
        <p:nvCxnSpPr>
          <p:cNvPr id="98" name="直線コネクタ 97"/>
          <p:cNvCxnSpPr/>
          <p:nvPr/>
        </p:nvCxnSpPr>
        <p:spPr>
          <a:xfrm>
            <a:off x="900000" y="3132000"/>
            <a:ext cx="0" cy="1548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9" name="直線矢印コネクタ 98"/>
          <p:cNvCxnSpPr/>
          <p:nvPr/>
        </p:nvCxnSpPr>
        <p:spPr>
          <a:xfrm>
            <a:off x="900000" y="3348000"/>
            <a:ext cx="252028" cy="0"/>
          </a:xfrm>
          <a:prstGeom prst="straightConnector1">
            <a:avLst/>
          </a:prstGeom>
          <a:ln w="44450">
            <a:tailEnd type="triangle" w="lg" len="med"/>
          </a:ln>
        </p:spPr>
        <p:style>
          <a:lnRef idx="1">
            <a:schemeClr val="accent1"/>
          </a:lnRef>
          <a:fillRef idx="0">
            <a:schemeClr val="accent1"/>
          </a:fillRef>
          <a:effectRef idx="0">
            <a:schemeClr val="accent1"/>
          </a:effectRef>
          <a:fontRef idx="minor">
            <a:schemeClr val="tx1"/>
          </a:fontRef>
        </p:style>
      </p:cxnSp>
      <p:cxnSp>
        <p:nvCxnSpPr>
          <p:cNvPr id="100" name="直線矢印コネクタ 99"/>
          <p:cNvCxnSpPr/>
          <p:nvPr/>
        </p:nvCxnSpPr>
        <p:spPr>
          <a:xfrm>
            <a:off x="900000" y="3780000"/>
            <a:ext cx="252028" cy="0"/>
          </a:xfrm>
          <a:prstGeom prst="straightConnector1">
            <a:avLst/>
          </a:prstGeom>
          <a:ln w="44450">
            <a:tailEnd type="triangle" w="lg" len="med"/>
          </a:ln>
        </p:spPr>
        <p:style>
          <a:lnRef idx="1">
            <a:schemeClr val="accent1"/>
          </a:lnRef>
          <a:fillRef idx="0">
            <a:schemeClr val="accent1"/>
          </a:fillRef>
          <a:effectRef idx="0">
            <a:schemeClr val="accent1"/>
          </a:effectRef>
          <a:fontRef idx="minor">
            <a:schemeClr val="tx1"/>
          </a:fontRef>
        </p:style>
      </p:cxnSp>
      <p:cxnSp>
        <p:nvCxnSpPr>
          <p:cNvPr id="101" name="直線矢印コネクタ 100"/>
          <p:cNvCxnSpPr/>
          <p:nvPr/>
        </p:nvCxnSpPr>
        <p:spPr>
          <a:xfrm>
            <a:off x="900000" y="4212000"/>
            <a:ext cx="252028" cy="0"/>
          </a:xfrm>
          <a:prstGeom prst="straightConnector1">
            <a:avLst/>
          </a:prstGeom>
          <a:ln w="44450">
            <a:tailEnd type="triangle" w="lg" len="med"/>
          </a:ln>
        </p:spPr>
        <p:style>
          <a:lnRef idx="1">
            <a:schemeClr val="accent1"/>
          </a:lnRef>
          <a:fillRef idx="0">
            <a:schemeClr val="accent1"/>
          </a:fillRef>
          <a:effectRef idx="0">
            <a:schemeClr val="accent1"/>
          </a:effectRef>
          <a:fontRef idx="minor">
            <a:schemeClr val="tx1"/>
          </a:fontRef>
        </p:style>
      </p:cxnSp>
      <p:cxnSp>
        <p:nvCxnSpPr>
          <p:cNvPr id="102" name="直線矢印コネクタ 101"/>
          <p:cNvCxnSpPr/>
          <p:nvPr/>
        </p:nvCxnSpPr>
        <p:spPr>
          <a:xfrm>
            <a:off x="900000" y="4644000"/>
            <a:ext cx="252028" cy="0"/>
          </a:xfrm>
          <a:prstGeom prst="straightConnector1">
            <a:avLst/>
          </a:prstGeom>
          <a:ln w="44450">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8403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84</a:t>
            </a:fld>
            <a:endParaRPr lang="ja-JP" altLang="en-US"/>
          </a:p>
        </p:txBody>
      </p:sp>
      <p:sp>
        <p:nvSpPr>
          <p:cNvPr id="7" name="タイトル 6"/>
          <p:cNvSpPr>
            <a:spLocks noGrp="1"/>
          </p:cNvSpPr>
          <p:nvPr>
            <p:ph type="title"/>
          </p:nvPr>
        </p:nvSpPr>
        <p:spPr/>
        <p:txBody>
          <a:bodyPr/>
          <a:lstStyle/>
          <a:p>
            <a:r>
              <a:rPr lang="en-US" altLang="ja-JP" dirty="0"/>
              <a:t>No.71</a:t>
            </a:r>
            <a:br>
              <a:rPr lang="en-US" altLang="ja-JP" sz="1800" dirty="0"/>
            </a:br>
            <a:r>
              <a:rPr lang="ja-JP" altLang="en-US" sz="1800" dirty="0"/>
              <a:t>支払管理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定型的債務計上の一括テンプレート処理、データの一括受け入れができる</a:t>
            </a: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a:solidFill>
                  <a:prstClr val="black">
                    <a:lumMod val="75000"/>
                    <a:lumOff val="25000"/>
                  </a:prstClr>
                </a:solidFill>
              </a:rPr>
              <a:t>○</a:t>
            </a:r>
            <a:endParaRPr kumimoji="0" lang="en-US" altLang="ja-JP" sz="1400" b="1" kern="0">
              <a:solidFill>
                <a:prstClr val="black">
                  <a:lumMod val="75000"/>
                  <a:lumOff val="25000"/>
                </a:prstClr>
              </a:solidFill>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支払伝票のパターン読込による起票、定例支払伝票の一括起票、データ取込による支払伝票の一括登録が</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3" name="角丸四角形 12"/>
          <p:cNvSpPr/>
          <p:nvPr/>
        </p:nvSpPr>
        <p:spPr>
          <a:xfrm>
            <a:off x="972000" y="3417227"/>
            <a:ext cx="7920000" cy="720000"/>
          </a:xfrm>
          <a:prstGeom prst="roundRect">
            <a:avLst/>
          </a:prstGeom>
          <a:solidFill>
            <a:srgbClr val="9BC954"/>
          </a:solidFill>
          <a:ln w="25400" cap="flat" cmpd="sng" algn="ctr">
            <a:noFill/>
            <a:prstDash val="solid"/>
          </a:ln>
          <a:effectLst/>
        </p:spPr>
        <p:txBody>
          <a:bodyPr anchor="t"/>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ja-JP" altLang="en-US" sz="1400" b="1" i="0" u="sng"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定例支払伝票起票</a:t>
            </a:r>
            <a:endParaRPr kumimoji="0" lang="en-US" altLang="ja-JP" sz="1400" b="1" i="0" u="sng"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ts val="1400"/>
              </a:lnSpc>
              <a:spcBef>
                <a:spcPts val="60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・予め、毎月発生する支払に関する伝票等を登録しておく</a:t>
            </a:r>
            <a:br>
              <a:rPr kumimoji="0" lang="en-US" altLang="ja-JP"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br>
            <a:r>
              <a:rPr kumimoji="0" lang="ja-JP" altLang="en-US"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・毎月、伝票日付を指定して、ボタン一つで複数の支払伝票を一括起票が可能</a:t>
            </a:r>
            <a:endParaRPr kumimoji="0" lang="ja-JP" altLang="en-US"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endParaRPr>
          </a:p>
        </p:txBody>
      </p:sp>
      <p:sp>
        <p:nvSpPr>
          <p:cNvPr id="14" name="角丸四角形 13"/>
          <p:cNvSpPr/>
          <p:nvPr/>
        </p:nvSpPr>
        <p:spPr>
          <a:xfrm>
            <a:off x="972000" y="2445227"/>
            <a:ext cx="7920000" cy="900000"/>
          </a:xfrm>
          <a:prstGeom prst="roundRect">
            <a:avLst/>
          </a:prstGeom>
          <a:solidFill>
            <a:srgbClr val="00B0F0"/>
          </a:solidFill>
          <a:ln w="25400" cap="flat" cmpd="sng" algn="ctr">
            <a:solidFill>
              <a:srgbClr val="54C2F0"/>
            </a:solidFill>
            <a:prstDash val="solid"/>
          </a:ln>
          <a:effectLst/>
        </p:spPr>
        <p:txBody>
          <a:bodyPr anchor="t"/>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ja-JP" altLang="en-US" sz="1400" b="1" i="0" u="sng"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支払パターン機能</a:t>
            </a:r>
            <a:endParaRPr kumimoji="0" lang="en-US" altLang="ja-JP" sz="1400" b="1" i="0" u="sng"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ts val="1400"/>
              </a:lnSpc>
              <a:spcBef>
                <a:spcPts val="60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・支払伝票入力画面より、頻繁に入力する伝票をパターンとして登録可能</a:t>
            </a:r>
            <a:br>
              <a:rPr kumimoji="0" lang="en-US" altLang="ja-JP"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br>
            <a:r>
              <a:rPr kumimoji="0" lang="ja-JP" altLang="en-US"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・必要な時にパターンを呼び出し、金額や摘要のみ修正して即起票が可能</a:t>
            </a:r>
            <a:br>
              <a:rPr kumimoji="0" lang="en-US" altLang="ja-JP"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br>
            <a:r>
              <a:rPr kumimoji="0" lang="ja-JP" altLang="en-US"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・画面で内容を都度確認しながら、修正しながらの起票が便利になる</a:t>
            </a:r>
            <a:endParaRPr kumimoji="0" lang="en-US" altLang="ja-JP"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endParaRPr>
          </a:p>
        </p:txBody>
      </p:sp>
      <p:sp>
        <p:nvSpPr>
          <p:cNvPr id="15" name="角丸四角形 14"/>
          <p:cNvSpPr/>
          <p:nvPr/>
        </p:nvSpPr>
        <p:spPr>
          <a:xfrm>
            <a:off x="972000" y="4173227"/>
            <a:ext cx="7920000" cy="756000"/>
          </a:xfrm>
          <a:prstGeom prst="roundRect">
            <a:avLst/>
          </a:prstGeom>
          <a:solidFill>
            <a:srgbClr val="FF9201"/>
          </a:solidFill>
          <a:ln w="38100" cap="flat" cmpd="sng" algn="ctr">
            <a:noFill/>
            <a:prstDash val="solid"/>
          </a:ln>
          <a:effectLst/>
        </p:spPr>
        <p:txBody>
          <a:bodyPr anchor="t"/>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ja-JP" altLang="en-US" sz="1400" b="1" i="0" u="sng"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支払伝票の一括データ取込</a:t>
            </a:r>
            <a:endParaRPr kumimoji="0" lang="en-US" altLang="ja-JP" sz="1400" b="1" i="0" u="sng"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endParaRPr>
          </a:p>
          <a:p>
            <a:pPr marL="0" marR="0" lvl="0" indent="0" algn="l" defTabSz="914400" rtl="0" eaLnBrk="1" fontAlgn="auto" latinLnBrk="0" hangingPunct="1">
              <a:lnSpc>
                <a:spcPts val="1400"/>
              </a:lnSpc>
              <a:spcBef>
                <a:spcPts val="600"/>
              </a:spcBef>
              <a:spcAft>
                <a:spcPts val="0"/>
              </a:spcAft>
              <a:buClrTx/>
              <a:buSzTx/>
              <a:buFontTx/>
              <a:buNone/>
              <a:tabLst/>
              <a:defRPr/>
            </a:pPr>
            <a:r>
              <a:rPr kumimoji="0" lang="ja-JP" altLang="en-US"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・基幹システムや外部ワークフローより、社外・社内向けの支払伝票を一括登録することが可能</a:t>
            </a:r>
            <a:br>
              <a:rPr kumimoji="0" lang="en-US" altLang="ja-JP"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br>
            <a:r>
              <a:rPr kumimoji="0" lang="ja-JP" altLang="en-US"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・一括登録後は</a:t>
            </a:r>
            <a:r>
              <a:rPr kumimoji="0" lang="en-US" altLang="ja-JP"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NX</a:t>
            </a:r>
            <a:r>
              <a:rPr kumimoji="0" lang="ja-JP" altLang="en-US"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支払管理機能にて、債務計上＆支払仕訳と</a:t>
            </a:r>
            <a:r>
              <a:rPr kumimoji="0" lang="en-US" altLang="ja-JP"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FB</a:t>
            </a:r>
            <a:r>
              <a:rPr kumimoji="0" lang="ja-JP" altLang="en-US" sz="14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rPr>
              <a:t>データを作成</a:t>
            </a:r>
            <a:endParaRPr kumimoji="0" lang="ja-JP" altLang="en-US" sz="1200" b="0" i="0" u="none" strike="noStrike" kern="0" cap="none" spc="0" normalizeH="0" baseline="0" noProof="0">
              <a:ln>
                <a:noFill/>
              </a:ln>
              <a:solidFill>
                <a:sysClr val="window" lastClr="FFFFFF"/>
              </a:solidFill>
              <a:effectLst/>
              <a:uLnTx/>
              <a:uFillTx/>
              <a:latin typeface="メイリオ" pitchFamily="50" charset="-128"/>
              <a:ea typeface="メイリオ" pitchFamily="50" charset="-128"/>
              <a:cs typeface="+mn-cs"/>
            </a:endParaRPr>
          </a:p>
        </p:txBody>
      </p:sp>
    </p:spTree>
    <p:extLst>
      <p:ext uri="{BB962C8B-B14F-4D97-AF65-F5344CB8AC3E}">
        <p14:creationId xmlns:p14="http://schemas.microsoft.com/office/powerpoint/2010/main" val="26205834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85</a:t>
            </a:fld>
            <a:endParaRPr lang="ja-JP" altLang="en-US"/>
          </a:p>
        </p:txBody>
      </p:sp>
      <p:sp>
        <p:nvSpPr>
          <p:cNvPr id="7" name="タイトル 6"/>
          <p:cNvSpPr>
            <a:spLocks noGrp="1"/>
          </p:cNvSpPr>
          <p:nvPr>
            <p:ph type="title"/>
          </p:nvPr>
        </p:nvSpPr>
        <p:spPr/>
        <p:txBody>
          <a:bodyPr/>
          <a:lstStyle/>
          <a:p>
            <a:r>
              <a:rPr lang="en-US" altLang="ja-JP" dirty="0"/>
              <a:t>No.72</a:t>
            </a:r>
            <a:br>
              <a:rPr lang="en-US" altLang="ja-JP" sz="1800" dirty="0"/>
            </a:br>
            <a:r>
              <a:rPr lang="ja-JP" altLang="en-US" sz="1800" dirty="0"/>
              <a:t>支払管理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貸借で別の取引先コードを指定して債務伝票が起票できる</a:t>
            </a: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a:solidFill>
                  <a:prstClr val="black">
                    <a:lumMod val="75000"/>
                    <a:lumOff val="25000"/>
                  </a:prstClr>
                </a:solidFill>
              </a:rPr>
              <a:t>○</a:t>
            </a:r>
            <a:endParaRPr kumimoji="0" lang="en-US" altLang="ja-JP" sz="1400" b="1" kern="0">
              <a:solidFill>
                <a:prstClr val="black">
                  <a:lumMod val="75000"/>
                  <a:lumOff val="25000"/>
                </a:prstClr>
              </a:solidFill>
            </a:endParaRPr>
          </a:p>
          <a:p>
            <a:pPr>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債務計上時、借方の費用相手先と貸方の債務相手先を、別々に保持することができます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3" name="Picture 2"/>
          <p:cNvPicPr>
            <a:picLocks noChangeAspect="1" noChangeArrowheads="1"/>
          </p:cNvPicPr>
          <p:nvPr/>
        </p:nvPicPr>
        <p:blipFill>
          <a:blip r:embed="rId3" cstate="print"/>
          <a:srcRect/>
          <a:stretch>
            <a:fillRect/>
          </a:stretch>
        </p:blipFill>
        <p:spPr bwMode="auto">
          <a:xfrm>
            <a:off x="2520000" y="2340000"/>
            <a:ext cx="3658066" cy="2520000"/>
          </a:xfrm>
          <a:prstGeom prst="rect">
            <a:avLst/>
          </a:prstGeom>
          <a:noFill/>
          <a:ln w="9525">
            <a:solidFill>
              <a:schemeClr val="bg1">
                <a:lumMod val="75000"/>
              </a:schemeClr>
            </a:solidFill>
            <a:miter lim="800000"/>
            <a:headEnd/>
            <a:tailEnd/>
          </a:ln>
        </p:spPr>
      </p:pic>
      <p:pic>
        <p:nvPicPr>
          <p:cNvPr id="14" name="Picture 3"/>
          <p:cNvPicPr>
            <a:picLocks noChangeAspect="1" noChangeArrowheads="1"/>
          </p:cNvPicPr>
          <p:nvPr/>
        </p:nvPicPr>
        <p:blipFill>
          <a:blip r:embed="rId4" cstate="print"/>
          <a:srcRect/>
          <a:stretch>
            <a:fillRect/>
          </a:stretch>
        </p:blipFill>
        <p:spPr bwMode="auto">
          <a:xfrm>
            <a:off x="4860000" y="3060000"/>
            <a:ext cx="3407040" cy="1008000"/>
          </a:xfrm>
          <a:prstGeom prst="rect">
            <a:avLst/>
          </a:prstGeom>
          <a:noFill/>
          <a:ln w="19050">
            <a:solidFill>
              <a:srgbClr val="FF0000"/>
            </a:solidFill>
            <a:miter lim="800000"/>
            <a:headEnd/>
            <a:tailEnd/>
          </a:ln>
        </p:spPr>
      </p:pic>
      <p:pic>
        <p:nvPicPr>
          <p:cNvPr id="15" name="Picture 4"/>
          <p:cNvPicPr>
            <a:picLocks noChangeAspect="1" noChangeArrowheads="1"/>
          </p:cNvPicPr>
          <p:nvPr/>
        </p:nvPicPr>
        <p:blipFill>
          <a:blip r:embed="rId5" cstate="print"/>
          <a:srcRect/>
          <a:stretch>
            <a:fillRect/>
          </a:stretch>
        </p:blipFill>
        <p:spPr bwMode="auto">
          <a:xfrm>
            <a:off x="720000" y="3060000"/>
            <a:ext cx="3520132" cy="1008000"/>
          </a:xfrm>
          <a:prstGeom prst="rect">
            <a:avLst/>
          </a:prstGeom>
          <a:noFill/>
          <a:ln w="19050">
            <a:solidFill>
              <a:srgbClr val="FF0000"/>
            </a:solidFill>
            <a:miter lim="800000"/>
            <a:headEnd/>
            <a:tailEnd/>
          </a:ln>
        </p:spPr>
      </p:pic>
      <p:pic>
        <p:nvPicPr>
          <p:cNvPr id="17" name="図 16"/>
          <p:cNvPicPr>
            <a:picLocks noChangeAspect="1"/>
          </p:cNvPicPr>
          <p:nvPr/>
        </p:nvPicPr>
        <p:blipFill>
          <a:blip r:embed="rId6"/>
          <a:stretch>
            <a:fillRect/>
          </a:stretch>
        </p:blipFill>
        <p:spPr>
          <a:xfrm>
            <a:off x="2699098" y="2349761"/>
            <a:ext cx="671031" cy="67275"/>
          </a:xfrm>
          <a:prstGeom prst="rect">
            <a:avLst/>
          </a:prstGeom>
        </p:spPr>
      </p:pic>
    </p:spTree>
    <p:extLst>
      <p:ext uri="{BB962C8B-B14F-4D97-AF65-F5344CB8AC3E}">
        <p14:creationId xmlns:p14="http://schemas.microsoft.com/office/powerpoint/2010/main" val="4329112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186998" y="3089048"/>
            <a:ext cx="8467725" cy="1562100"/>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86</a:t>
            </a:fld>
            <a:endParaRPr lang="ja-JP" altLang="en-US"/>
          </a:p>
        </p:txBody>
      </p:sp>
      <p:sp>
        <p:nvSpPr>
          <p:cNvPr id="7" name="タイトル 6"/>
          <p:cNvSpPr>
            <a:spLocks noGrp="1"/>
          </p:cNvSpPr>
          <p:nvPr>
            <p:ph type="title"/>
          </p:nvPr>
        </p:nvSpPr>
        <p:spPr/>
        <p:txBody>
          <a:bodyPr/>
          <a:lstStyle/>
          <a:p>
            <a:r>
              <a:rPr lang="en-US" altLang="ja-JP" dirty="0"/>
              <a:t>No.73</a:t>
            </a:r>
            <a:br>
              <a:rPr lang="en-US" altLang="ja-JP" sz="1800" dirty="0"/>
            </a:br>
            <a:r>
              <a:rPr lang="ja-JP" altLang="en-US" sz="1800" dirty="0"/>
              <a:t>支払管理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スポット取引の債務計上ができ、支払処理を連携できる</a:t>
            </a:r>
          </a:p>
        </p:txBody>
      </p:sp>
      <p:sp>
        <p:nvSpPr>
          <p:cNvPr id="11" name="テキスト ボックス 10"/>
          <p:cNvSpPr txBox="1"/>
          <p:nvPr/>
        </p:nvSpPr>
        <p:spPr>
          <a:xfrm>
            <a:off x="251520" y="1890576"/>
            <a:ext cx="8892480" cy="861774"/>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dirty="0">
                <a:solidFill>
                  <a:prstClr val="black">
                    <a:lumMod val="75000"/>
                    <a:lumOff val="25000"/>
                  </a:prstClr>
                </a:solidFill>
              </a:rPr>
              <a:t>○</a:t>
            </a:r>
            <a:endParaRPr kumimoji="0" lang="en-US" altLang="ja-JP" sz="1400" b="1" kern="0" dirty="0">
              <a:solidFill>
                <a:prstClr val="black">
                  <a:lumMod val="75000"/>
                  <a:lumOff val="25000"/>
                </a:prstClr>
              </a:solidFill>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支払先のマスタを事前登録せず、スポット支払先への支払伝票の起票・振込用</a:t>
            </a:r>
            <a:r>
              <a:rPr kumimoji="0" lang="en-US" altLang="ja-JP" sz="1400" kern="0" dirty="0">
                <a:solidFill>
                  <a:sysClr val="windowText" lastClr="000000">
                    <a:lumMod val="75000"/>
                    <a:lumOff val="25000"/>
                  </a:sysClr>
                </a:solidFill>
                <a:latin typeface="メイリオ" pitchFamily="50" charset="-128"/>
                <a:ea typeface="メイリオ" pitchFamily="50" charset="-128"/>
              </a:rPr>
              <a:t>FB</a:t>
            </a:r>
            <a:r>
              <a:rPr kumimoji="0" lang="ja-JP" altLang="en-US" sz="1400" kern="0" dirty="0">
                <a:solidFill>
                  <a:sysClr val="windowText" lastClr="000000">
                    <a:lumMod val="75000"/>
                    <a:lumOff val="25000"/>
                  </a:sysClr>
                </a:solidFill>
                <a:latin typeface="メイリオ" pitchFamily="50" charset="-128"/>
                <a:ea typeface="メイリオ" pitchFamily="50" charset="-128"/>
              </a:rPr>
              <a:t>データを作成できます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一度利用したスポット支払先の情報は履歴管理をしているので、継続的な仕入先とする場合には、</a:t>
            </a:r>
            <a:br>
              <a:rPr kumimoji="0" lang="en-US" altLang="ja-JP" sz="1400" kern="0" dirty="0">
                <a:solidFill>
                  <a:sysClr val="windowText" lastClr="000000">
                    <a:lumMod val="75000"/>
                    <a:lumOff val="25000"/>
                  </a:sysClr>
                </a:solidFill>
                <a:latin typeface="メイリオ" pitchFamily="50" charset="-128"/>
                <a:ea typeface="メイリオ" pitchFamily="50" charset="-128"/>
              </a:rPr>
            </a:br>
            <a:r>
              <a:rPr kumimoji="0" lang="ja-JP" altLang="en-US" sz="1400" kern="0" dirty="0">
                <a:solidFill>
                  <a:sysClr val="windowText" lastClr="000000">
                    <a:lumMod val="75000"/>
                    <a:lumOff val="25000"/>
                  </a:sysClr>
                </a:solidFill>
                <a:latin typeface="メイリオ" pitchFamily="50" charset="-128"/>
                <a:ea typeface="メイリオ" pitchFamily="50" charset="-128"/>
              </a:rPr>
              <a:t>スポット支払時の情報を複写し仕入先登録を行うことも可能です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4" name="正方形/長方形 13"/>
          <p:cNvSpPr/>
          <p:nvPr/>
        </p:nvSpPr>
        <p:spPr>
          <a:xfrm>
            <a:off x="340121" y="3776243"/>
            <a:ext cx="5136339" cy="324129"/>
          </a:xfrm>
          <a:prstGeom prst="rect">
            <a:avLst/>
          </a:prstGeom>
          <a:noFill/>
          <a:ln w="28575"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grpSp>
        <p:nvGrpSpPr>
          <p:cNvPr id="15" name="グループ化 24"/>
          <p:cNvGrpSpPr/>
          <p:nvPr/>
        </p:nvGrpSpPr>
        <p:grpSpPr>
          <a:xfrm>
            <a:off x="6300192" y="2988000"/>
            <a:ext cx="2700000" cy="1188132"/>
            <a:chOff x="5403785" y="3248980"/>
            <a:chExt cx="2556284" cy="432048"/>
          </a:xfrm>
        </p:grpSpPr>
        <p:sp>
          <p:nvSpPr>
            <p:cNvPr id="16" name="円形吹き出し 15"/>
            <p:cNvSpPr/>
            <p:nvPr/>
          </p:nvSpPr>
          <p:spPr>
            <a:xfrm>
              <a:off x="5617788" y="3248980"/>
              <a:ext cx="2124236" cy="432048"/>
            </a:xfrm>
            <a:prstGeom prst="wedgeEllipseCallout">
              <a:avLst>
                <a:gd name="adj1" fmla="val -95425"/>
                <a:gd name="adj2" fmla="val 32272"/>
              </a:avLst>
            </a:prstGeom>
            <a:solidFill>
              <a:sysClr val="window" lastClr="FFFFFF"/>
            </a:solidFill>
            <a:ln w="25400" cap="flat" cmpd="sng" algn="ctr">
              <a:solidFill>
                <a:srgbClr val="FF9201"/>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17" name="正方形/長方形 16"/>
            <p:cNvSpPr/>
            <p:nvPr/>
          </p:nvSpPr>
          <p:spPr>
            <a:xfrm>
              <a:off x="5403785" y="3320988"/>
              <a:ext cx="2556284" cy="34694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「スポット支払」に</a:t>
              </a:r>
              <a:endParaRPr kumimoji="0" lang="en-US" altLang="ja-JP" sz="14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チェックを入れると、</a:t>
              </a:r>
              <a:endParaRPr kumimoji="0" lang="en-US" altLang="ja-JP" sz="14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一時払いの対応が</a:t>
              </a:r>
              <a:endParaRPr kumimoji="0" lang="en-US" altLang="ja-JP" sz="14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できます</a:t>
              </a:r>
              <a:endParaRPr kumimoji="0" lang="en-US" altLang="ja-JP" sz="14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grpSp>
    </p:spTree>
    <p:extLst>
      <p:ext uri="{BB962C8B-B14F-4D97-AF65-F5344CB8AC3E}">
        <p14:creationId xmlns:p14="http://schemas.microsoft.com/office/powerpoint/2010/main" val="37286520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331708" y="2988000"/>
            <a:ext cx="4644000" cy="1765263"/>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2" name="スライド番号プレースホルダー 1"/>
          <p:cNvSpPr>
            <a:spLocks noGrp="1"/>
          </p:cNvSpPr>
          <p:nvPr>
            <p:ph type="sldNum" sz="quarter" idx="12"/>
          </p:nvPr>
        </p:nvSpPr>
        <p:spPr>
          <a:xfrm>
            <a:off x="8502182" y="4914313"/>
            <a:ext cx="360000" cy="135000"/>
          </a:xfrm>
        </p:spPr>
        <p:txBody>
          <a:bodyPr/>
          <a:lstStyle/>
          <a:p>
            <a:fld id="{78AE49ED-73EF-499C-8307-28EB0E7CF529}" type="slidenum">
              <a:rPr lang="ja-JP" altLang="en-US" smtClean="0"/>
              <a:pPr/>
              <a:t>87</a:t>
            </a:fld>
            <a:endParaRPr lang="ja-JP" altLang="en-US"/>
          </a:p>
        </p:txBody>
      </p:sp>
      <p:sp>
        <p:nvSpPr>
          <p:cNvPr id="7" name="タイトル 6"/>
          <p:cNvSpPr>
            <a:spLocks noGrp="1"/>
          </p:cNvSpPr>
          <p:nvPr>
            <p:ph type="title"/>
          </p:nvPr>
        </p:nvSpPr>
        <p:spPr/>
        <p:txBody>
          <a:bodyPr/>
          <a:lstStyle/>
          <a:p>
            <a:r>
              <a:rPr lang="en-US" altLang="ja-JP" dirty="0"/>
              <a:t>No.74</a:t>
            </a:r>
            <a:br>
              <a:rPr lang="en-US" altLang="ja-JP" sz="1800" dirty="0"/>
            </a:br>
            <a:r>
              <a:rPr lang="ja-JP" altLang="en-US" sz="1800" dirty="0"/>
              <a:t>支払管理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外部システムとの経費仕訳連携時、源泉税を自動計算し預り金源泉税を計上できる</a:t>
            </a:r>
          </a:p>
        </p:txBody>
      </p:sp>
      <p:sp>
        <p:nvSpPr>
          <p:cNvPr id="11" name="テキスト ボックス 10"/>
          <p:cNvSpPr txBox="1"/>
          <p:nvPr/>
        </p:nvSpPr>
        <p:spPr>
          <a:xfrm>
            <a:off x="251520" y="1890576"/>
            <a:ext cx="8892480" cy="861774"/>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dirty="0">
                <a:solidFill>
                  <a:prstClr val="black">
                    <a:lumMod val="75000"/>
                    <a:lumOff val="25000"/>
                  </a:prstClr>
                </a:solidFill>
              </a:rPr>
              <a:t>○</a:t>
            </a:r>
            <a:endParaRPr kumimoji="0" lang="en-US" altLang="ja-JP" sz="1400" b="1" kern="0" dirty="0">
              <a:solidFill>
                <a:prstClr val="black">
                  <a:lumMod val="75000"/>
                  <a:lumOff val="25000"/>
                </a:prstClr>
              </a:solidFill>
            </a:endParaRPr>
          </a:p>
          <a:p>
            <a:pPr lvl="0">
              <a:spcBef>
                <a:spcPct val="0"/>
              </a:spcBef>
              <a:defRPr/>
            </a:pPr>
            <a:r>
              <a:rPr kumimoji="0" lang="ja-JP" altLang="en-US" sz="1400" kern="0" dirty="0">
                <a:solidFill>
                  <a:prstClr val="black"/>
                </a:solidFill>
              </a:rPr>
              <a:t>源泉税の自動計算が可能です</a:t>
            </a:r>
            <a:endParaRPr lang="ja-JP" altLang="en-US" sz="1400" kern="0" dirty="0">
              <a:solidFill>
                <a:prstClr val="black"/>
              </a:solidFill>
              <a:latin typeface="メイリオ" pitchFamily="50" charset="-128"/>
              <a:ea typeface="メイリオ" pitchFamily="50" charset="-128"/>
            </a:endParaRPr>
          </a:p>
          <a:p>
            <a:pPr lvl="0">
              <a:spcBef>
                <a:spcPct val="0"/>
              </a:spcBef>
              <a:defRPr/>
            </a:pPr>
            <a:r>
              <a:rPr kumimoji="0" lang="ja-JP" altLang="en-US" sz="1400" kern="0" dirty="0">
                <a:solidFill>
                  <a:prstClr val="black"/>
                </a:solidFill>
              </a:rPr>
              <a:t>源泉税入力の機能を使用した場合、支払確定時に預り源泉税が計上されると共に、</a:t>
            </a:r>
            <a:br>
              <a:rPr kumimoji="0" lang="en-US" altLang="ja-JP" sz="1400" kern="0" dirty="0">
                <a:solidFill>
                  <a:prstClr val="black"/>
                </a:solidFill>
              </a:rPr>
            </a:br>
            <a:r>
              <a:rPr kumimoji="0" lang="ja-JP" altLang="en-US" sz="1400" kern="0" dirty="0">
                <a:solidFill>
                  <a:prstClr val="black"/>
                </a:solidFill>
              </a:rPr>
              <a:t>専用帳票「預り源泉明細表」にて、預り先・預り対象金額・預り源泉金額等の一覧を出力することが可能です。</a:t>
            </a:r>
            <a:endParaRPr lang="en-US" altLang="ja-JP" sz="1400" kern="0" dirty="0">
              <a:solidFill>
                <a:prstClr val="black"/>
              </a:solidFill>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graphicFrame>
        <p:nvGraphicFramePr>
          <p:cNvPr id="13" name="表 12"/>
          <p:cNvGraphicFramePr>
            <a:graphicFrameLocks noGrp="1"/>
          </p:cNvGraphicFramePr>
          <p:nvPr>
            <p:extLst>
              <p:ext uri="{D42A27DB-BD31-4B8C-83A1-F6EECF244321}">
                <p14:modId xmlns:p14="http://schemas.microsoft.com/office/powerpoint/2010/main" val="971520171"/>
              </p:ext>
            </p:extLst>
          </p:nvPr>
        </p:nvGraphicFramePr>
        <p:xfrm>
          <a:off x="288000" y="2988000"/>
          <a:ext cx="3890909" cy="1446854"/>
        </p:xfrm>
        <a:graphic>
          <a:graphicData uri="http://schemas.openxmlformats.org/drawingml/2006/table">
            <a:tbl>
              <a:tblPr firstRow="1" bandRow="1"/>
              <a:tblGrid>
                <a:gridCol w="1729293">
                  <a:extLst>
                    <a:ext uri="{9D8B030D-6E8A-4147-A177-3AD203B41FA5}">
                      <a16:colId xmlns:a16="http://schemas.microsoft.com/office/drawing/2014/main" val="20000"/>
                    </a:ext>
                  </a:extLst>
                </a:gridCol>
                <a:gridCol w="2161616">
                  <a:extLst>
                    <a:ext uri="{9D8B030D-6E8A-4147-A177-3AD203B41FA5}">
                      <a16:colId xmlns:a16="http://schemas.microsoft.com/office/drawing/2014/main" val="20001"/>
                    </a:ext>
                  </a:extLst>
                </a:gridCol>
              </a:tblGrid>
              <a:tr h="500066">
                <a:tc>
                  <a:txBody>
                    <a:bodyPr/>
                    <a:lstStyle>
                      <a:defPPr>
                        <a:defRPr lang="ja-JP"/>
                      </a:defPPr>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1400" b="1">
                          <a:latin typeface="メイリオ" pitchFamily="50" charset="-128"/>
                          <a:ea typeface="メイリオ" pitchFamily="50" charset="-128"/>
                        </a:rPr>
                        <a:t>処理</a:t>
                      </a:r>
                      <a:endParaRPr kumimoji="1" lang="en-US" altLang="ja-JP" sz="1400" b="1">
                        <a:latin typeface="メイリオ" pitchFamily="50" charset="-128"/>
                        <a:ea typeface="メイリオ" pitchFamily="50" charset="-128"/>
                      </a:endParaRPr>
                    </a:p>
                    <a:p>
                      <a:pPr algn="ctr"/>
                      <a:r>
                        <a:rPr kumimoji="1" lang="ja-JP" altLang="en-US" sz="1400" b="1">
                          <a:latin typeface="メイリオ" pitchFamily="50" charset="-128"/>
                          <a:ea typeface="メイリオ" pitchFamily="50" charset="-128"/>
                        </a:rPr>
                        <a:t>（伝票種類）</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E5500"/>
                    </a:solidFill>
                  </a:tcPr>
                </a:tc>
                <a:tc>
                  <a:txBody>
                    <a:bodyPr/>
                    <a:lstStyle>
                      <a:defPPr>
                        <a:defRPr lang="ja-JP"/>
                      </a:defPPr>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algn="ctr"/>
                      <a:r>
                        <a:rPr kumimoji="1" lang="ja-JP" altLang="en-US" sz="1400" b="1">
                          <a:latin typeface="メイリオ" pitchFamily="50" charset="-128"/>
                          <a:ea typeface="メイリオ" pitchFamily="50" charset="-128"/>
                        </a:rPr>
                        <a:t>報酬関連取引</a:t>
                      </a:r>
                      <a:endParaRPr kumimoji="1" lang="en-US" altLang="ja-JP" sz="1400" b="1">
                        <a:latin typeface="メイリオ" pitchFamily="50" charset="-128"/>
                        <a:ea typeface="メイリオ" pitchFamily="50" charset="-128"/>
                      </a:endParaRPr>
                    </a:p>
                    <a:p>
                      <a:pPr algn="ctr"/>
                      <a:r>
                        <a:rPr kumimoji="1" lang="ja-JP" altLang="en-US" sz="1400" b="1">
                          <a:latin typeface="メイリオ" pitchFamily="50" charset="-128"/>
                          <a:ea typeface="メイリオ" pitchFamily="50" charset="-128"/>
                        </a:rPr>
                        <a:t>計上</a:t>
                      </a:r>
                      <a:r>
                        <a:rPr kumimoji="1" lang="en-US" altLang="ja-JP" sz="1400" b="1">
                          <a:latin typeface="メイリオ" pitchFamily="50" charset="-128"/>
                          <a:ea typeface="メイリオ" pitchFamily="50" charset="-128"/>
                        </a:rPr>
                        <a:t>/</a:t>
                      </a:r>
                      <a:r>
                        <a:rPr kumimoji="1" lang="ja-JP" altLang="en-US" sz="1400" b="1">
                          <a:latin typeface="メイリオ" pitchFamily="50" charset="-128"/>
                          <a:ea typeface="メイリオ" pitchFamily="50" charset="-128"/>
                        </a:rPr>
                        <a:t>支払（掛有）</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E5500"/>
                    </a:solidFill>
                  </a:tcPr>
                </a:tc>
                <a:extLst>
                  <a:ext uri="{0D108BD9-81ED-4DB2-BD59-A6C34878D82A}">
                    <a16:rowId xmlns:a16="http://schemas.microsoft.com/office/drawing/2014/main" val="10000"/>
                  </a:ext>
                </a:extLst>
              </a:tr>
              <a:tr h="428628">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300" b="0">
                          <a:solidFill>
                            <a:schemeClr val="bg1"/>
                          </a:solidFill>
                          <a:latin typeface="メイリオ" pitchFamily="50" charset="-128"/>
                          <a:ea typeface="メイリオ" pitchFamily="50" charset="-128"/>
                        </a:rPr>
                        <a:t>伝票入力時（計上）</a:t>
                      </a:r>
                      <a:endParaRPr kumimoji="1" lang="en-US" altLang="ja-JP" sz="1300" b="0">
                        <a:solidFill>
                          <a:schemeClr val="bg1"/>
                        </a:solidFill>
                        <a:latin typeface="メイリオ" pitchFamily="50" charset="-128"/>
                        <a:ea typeface="メイリオ" pitchFamily="50" charset="-128"/>
                      </a:endParaRPr>
                    </a:p>
                  </a:txBody>
                  <a:tcPr anchor="ctr" anchorCtr="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5500"/>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200" b="0">
                          <a:latin typeface="メイリオ" pitchFamily="50" charset="-128"/>
                          <a:ea typeface="メイリオ" pitchFamily="50" charset="-128"/>
                        </a:rPr>
                        <a:t>報酬</a:t>
                      </a:r>
                      <a:r>
                        <a:rPr kumimoji="1" lang="en-US" altLang="ja-JP" sz="1200" b="0">
                          <a:latin typeface="メイリオ" pitchFamily="50" charset="-128"/>
                          <a:ea typeface="メイリオ" pitchFamily="50" charset="-128"/>
                        </a:rPr>
                        <a:t>/</a:t>
                      </a:r>
                      <a:r>
                        <a:rPr kumimoji="1" lang="ja-JP" altLang="en-US" sz="1200" b="0">
                          <a:latin typeface="メイリオ" pitchFamily="50" charset="-128"/>
                          <a:ea typeface="メイリオ" pitchFamily="50" charset="-128"/>
                        </a:rPr>
                        <a:t>未払金</a:t>
                      </a:r>
                    </a:p>
                  </a:txBody>
                  <a:tcPr anchor="ctr" anchorCtr="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5AC48">
                        <a:tint val="40000"/>
                      </a:srgbClr>
                    </a:solidFill>
                  </a:tcPr>
                </a:tc>
                <a:extLst>
                  <a:ext uri="{0D108BD9-81ED-4DB2-BD59-A6C34878D82A}">
                    <a16:rowId xmlns:a16="http://schemas.microsoft.com/office/drawing/2014/main" val="10001"/>
                  </a:ext>
                </a:extLst>
              </a:tr>
              <a:tr h="500066">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300" b="0">
                          <a:solidFill>
                            <a:schemeClr val="bg1"/>
                          </a:solidFill>
                          <a:latin typeface="メイリオ" pitchFamily="50" charset="-128"/>
                          <a:ea typeface="メイリオ" pitchFamily="50" charset="-128"/>
                        </a:rPr>
                        <a:t>支払確定時（支払）</a:t>
                      </a:r>
                    </a:p>
                  </a:txBody>
                  <a:tcPr anchor="ctr" anchorCtr="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E5500"/>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algn="ctr"/>
                      <a:r>
                        <a:rPr kumimoji="1" lang="ja-JP" altLang="en-US" sz="1200" b="0" dirty="0">
                          <a:latin typeface="メイリオ" pitchFamily="50" charset="-128"/>
                          <a:ea typeface="メイリオ" pitchFamily="50" charset="-128"/>
                        </a:rPr>
                        <a:t>未払金</a:t>
                      </a:r>
                      <a:r>
                        <a:rPr kumimoji="1" lang="en-US" altLang="ja-JP" sz="1200" b="0" dirty="0">
                          <a:latin typeface="メイリオ" pitchFamily="50" charset="-128"/>
                          <a:ea typeface="メイリオ" pitchFamily="50" charset="-128"/>
                        </a:rPr>
                        <a:t>/</a:t>
                      </a:r>
                      <a:r>
                        <a:rPr kumimoji="1" lang="ja-JP" altLang="en-US" sz="1200" b="0" dirty="0">
                          <a:latin typeface="メイリオ" pitchFamily="50" charset="-128"/>
                          <a:ea typeface="メイリオ" pitchFamily="50" charset="-128"/>
                        </a:rPr>
                        <a:t>当座預金</a:t>
                      </a:r>
                      <a:endParaRPr kumimoji="1" lang="en-US" altLang="ja-JP" sz="1200" b="0" dirty="0">
                        <a:latin typeface="メイリオ" pitchFamily="50" charset="-128"/>
                        <a:ea typeface="メイリオ" pitchFamily="50" charset="-128"/>
                      </a:endParaRPr>
                    </a:p>
                    <a:p>
                      <a:pPr algn="ctr"/>
                      <a:r>
                        <a:rPr kumimoji="1" lang="ja-JP" altLang="en-US" sz="1200" b="0" dirty="0">
                          <a:latin typeface="メイリオ" pitchFamily="50" charset="-128"/>
                          <a:ea typeface="メイリオ" pitchFamily="50" charset="-128"/>
                        </a:rPr>
                        <a:t>　　　　</a:t>
                      </a:r>
                      <a:r>
                        <a:rPr kumimoji="1" lang="en-US" altLang="ja-JP" sz="1200" b="0" dirty="0">
                          <a:latin typeface="メイリオ" pitchFamily="50" charset="-128"/>
                          <a:ea typeface="メイリオ" pitchFamily="50" charset="-128"/>
                        </a:rPr>
                        <a:t>/</a:t>
                      </a:r>
                      <a:r>
                        <a:rPr kumimoji="1" lang="ja-JP" altLang="en-US" sz="1200" b="0" dirty="0">
                          <a:latin typeface="メイリオ" pitchFamily="50" charset="-128"/>
                          <a:ea typeface="メイリオ" pitchFamily="50" charset="-128"/>
                        </a:rPr>
                        <a:t>預り源泉税</a:t>
                      </a:r>
                    </a:p>
                  </a:txBody>
                  <a:tcPr anchor="ctr" anchorCtr="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5AC48">
                        <a:tint val="20000"/>
                      </a:srgbClr>
                    </a:solidFill>
                  </a:tcPr>
                </a:tc>
                <a:extLst>
                  <a:ext uri="{0D108BD9-81ED-4DB2-BD59-A6C34878D82A}">
                    <a16:rowId xmlns:a16="http://schemas.microsoft.com/office/drawing/2014/main" val="10002"/>
                  </a:ext>
                </a:extLst>
              </a:tr>
            </a:tbl>
          </a:graphicData>
        </a:graphic>
      </p:graphicFrame>
      <p:sp>
        <p:nvSpPr>
          <p:cNvPr id="14" name="コンテンツ プレースホルダ 6"/>
          <p:cNvSpPr txBox="1">
            <a:spLocks/>
          </p:cNvSpPr>
          <p:nvPr/>
        </p:nvSpPr>
        <p:spPr>
          <a:xfrm>
            <a:off x="1259320" y="2831808"/>
            <a:ext cx="2520000" cy="216000"/>
          </a:xfrm>
          <a:prstGeom prst="rect">
            <a:avLst/>
          </a:prstGeom>
        </p:spPr>
        <p:txBody>
          <a:bodyPr vert="horz" lIns="0" tIns="0" rIns="0" bIns="0" rtlCol="0">
            <a:normAutofit/>
          </a:bodyPr>
          <a:lstStyle/>
          <a:p>
            <a:pPr marL="0" marR="0" lvl="1" indent="0" algn="l" defTabSz="914400" rtl="0" eaLnBrk="1" fontAlgn="ctr" latinLnBrk="0" hangingPunct="1">
              <a:lnSpc>
                <a:spcPct val="100000"/>
              </a:lnSpc>
              <a:spcBef>
                <a:spcPct val="20000"/>
              </a:spcBef>
              <a:spcAft>
                <a:spcPts val="0"/>
              </a:spcAft>
              <a:buClr>
                <a:srgbClr val="F9BE00">
                  <a:lumMod val="20000"/>
                  <a:lumOff val="80000"/>
                </a:srgbClr>
              </a:buClr>
              <a:buSzPct val="75000"/>
              <a:buFontTx/>
              <a:buNone/>
              <a:tabLst/>
              <a:defRPr/>
            </a:pPr>
            <a:r>
              <a:rPr kumimoji="0" lang="en-US" altLang="ja-JP" sz="1050" b="1" i="0" u="none" strike="noStrike" kern="0" cap="none" spc="0" normalizeH="0" baseline="0" noProof="0" dirty="0">
                <a:ln>
                  <a:noFill/>
                </a:ln>
                <a:solidFill>
                  <a:sysClr val="windowText" lastClr="000000">
                    <a:lumMod val="75000"/>
                    <a:lumOff val="25000"/>
                  </a:sysClr>
                </a:solidFill>
                <a:effectLst/>
                <a:uLnTx/>
                <a:uFillTx/>
                <a:latin typeface="メイリオ" pitchFamily="50" charset="-128"/>
                <a:ea typeface="メイリオ" pitchFamily="50" charset="-128"/>
                <a:cs typeface="+mn-cs"/>
              </a:rPr>
              <a:t>【</a:t>
            </a:r>
            <a:r>
              <a:rPr kumimoji="0" lang="ja-JP" altLang="en-US" sz="1050" b="1" i="0" u="none" strike="noStrike" kern="0" cap="none" spc="0" normalizeH="0" baseline="0" noProof="0" dirty="0">
                <a:ln>
                  <a:noFill/>
                </a:ln>
                <a:solidFill>
                  <a:sysClr val="windowText" lastClr="000000">
                    <a:lumMod val="75000"/>
                    <a:lumOff val="25000"/>
                  </a:sysClr>
                </a:solidFill>
                <a:effectLst/>
                <a:uLnTx/>
                <a:uFillTx/>
                <a:latin typeface="メイリオ" pitchFamily="50" charset="-128"/>
                <a:ea typeface="メイリオ" pitchFamily="50" charset="-128"/>
                <a:cs typeface="+mn-cs"/>
              </a:rPr>
              <a:t>預り源泉税の計上仕訳例</a:t>
            </a:r>
            <a:r>
              <a:rPr kumimoji="0" lang="en-US" altLang="ja-JP" sz="1050" b="1" i="0" u="none" strike="noStrike" kern="0" cap="none" spc="0" normalizeH="0" baseline="0" noProof="0" dirty="0">
                <a:ln>
                  <a:noFill/>
                </a:ln>
                <a:solidFill>
                  <a:sysClr val="windowText" lastClr="000000">
                    <a:lumMod val="75000"/>
                    <a:lumOff val="25000"/>
                  </a:sysClr>
                </a:solidFill>
                <a:effectLst/>
                <a:uLnTx/>
                <a:uFillTx/>
                <a:latin typeface="メイリオ" pitchFamily="50" charset="-128"/>
                <a:ea typeface="メイリオ" pitchFamily="50" charset="-128"/>
                <a:cs typeface="+mn-cs"/>
              </a:rPr>
              <a:t>】</a:t>
            </a:r>
            <a:endParaRPr kumimoji="0" lang="ja-JP" altLang="en-US" sz="1050" b="1" i="0" u="none" strike="noStrike" kern="0" cap="none" spc="0" normalizeH="0" baseline="0" noProof="0" dirty="0">
              <a:ln>
                <a:noFill/>
              </a:ln>
              <a:solidFill>
                <a:sysClr val="windowText" lastClr="000000">
                  <a:lumMod val="75000"/>
                  <a:lumOff val="25000"/>
                </a:sysClr>
              </a:solidFill>
              <a:effectLst/>
              <a:uLnTx/>
              <a:uFillTx/>
              <a:latin typeface="メイリオ" pitchFamily="50" charset="-128"/>
              <a:ea typeface="メイリオ" pitchFamily="50" charset="-128"/>
              <a:cs typeface="+mn-cs"/>
            </a:endParaRPr>
          </a:p>
        </p:txBody>
      </p:sp>
    </p:spTree>
    <p:extLst>
      <p:ext uri="{BB962C8B-B14F-4D97-AF65-F5344CB8AC3E}">
        <p14:creationId xmlns:p14="http://schemas.microsoft.com/office/powerpoint/2010/main" val="15936935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353244" y="2859782"/>
            <a:ext cx="8539704" cy="1044116"/>
            <a:chOff x="353244" y="2859782"/>
            <a:chExt cx="8539704" cy="1044116"/>
          </a:xfrm>
        </p:grpSpPr>
        <p:pic>
          <p:nvPicPr>
            <p:cNvPr id="13" name="Picture 4"/>
            <p:cNvPicPr>
              <a:picLocks noChangeAspect="1" noChangeArrowheads="1"/>
            </p:cNvPicPr>
            <p:nvPr/>
          </p:nvPicPr>
          <p:blipFill>
            <a:blip r:embed="rId3" cstate="print"/>
            <a:srcRect/>
            <a:stretch>
              <a:fillRect/>
            </a:stretch>
          </p:blipFill>
          <p:spPr bwMode="auto">
            <a:xfrm>
              <a:off x="360000" y="2859782"/>
              <a:ext cx="8532948" cy="1044116"/>
            </a:xfrm>
            <a:prstGeom prst="rect">
              <a:avLst/>
            </a:prstGeom>
            <a:noFill/>
            <a:ln w="9525">
              <a:solidFill>
                <a:schemeClr val="bg1">
                  <a:lumMod val="75000"/>
                </a:schemeClr>
              </a:solidFill>
              <a:miter lim="800000"/>
              <a:headEnd/>
              <a:tailEnd/>
            </a:ln>
          </p:spPr>
        </p:pic>
        <p:pic>
          <p:nvPicPr>
            <p:cNvPr id="3" name="図 2"/>
            <p:cNvPicPr>
              <a:picLocks noChangeAspect="1"/>
            </p:cNvPicPr>
            <p:nvPr/>
          </p:nvPicPr>
          <p:blipFill>
            <a:blip r:embed="rId4"/>
            <a:stretch>
              <a:fillRect/>
            </a:stretch>
          </p:blipFill>
          <p:spPr>
            <a:xfrm>
              <a:off x="353244" y="2869508"/>
              <a:ext cx="2257425" cy="190500"/>
            </a:xfrm>
            <a:prstGeom prst="rect">
              <a:avLst/>
            </a:prstGeom>
          </p:spPr>
        </p:pic>
      </p:grpSp>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88</a:t>
            </a:fld>
            <a:endParaRPr lang="ja-JP" altLang="en-US"/>
          </a:p>
        </p:txBody>
      </p:sp>
      <p:sp>
        <p:nvSpPr>
          <p:cNvPr id="7" name="タイトル 6"/>
          <p:cNvSpPr>
            <a:spLocks noGrp="1"/>
          </p:cNvSpPr>
          <p:nvPr>
            <p:ph type="title"/>
          </p:nvPr>
        </p:nvSpPr>
        <p:spPr/>
        <p:txBody>
          <a:bodyPr/>
          <a:lstStyle/>
          <a:p>
            <a:r>
              <a:rPr lang="en-US" altLang="ja-JP" dirty="0"/>
              <a:t>No.75</a:t>
            </a:r>
            <a:br>
              <a:rPr lang="en-US" altLang="ja-JP" sz="1800" dirty="0"/>
            </a:br>
            <a:r>
              <a:rPr lang="ja-JP" altLang="en-US" sz="1800" dirty="0"/>
              <a:t>支払管理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ワークフローから債務データを連携する際、連携元システムの管理番号が連携でき、検索条件に利用できる</a:t>
            </a:r>
          </a:p>
        </p:txBody>
      </p:sp>
      <p:sp>
        <p:nvSpPr>
          <p:cNvPr id="11" name="テキスト ボックス 10"/>
          <p:cNvSpPr txBox="1"/>
          <p:nvPr/>
        </p:nvSpPr>
        <p:spPr>
          <a:xfrm>
            <a:off x="251520" y="1890576"/>
            <a:ext cx="8892480" cy="861774"/>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dirty="0">
                <a:solidFill>
                  <a:prstClr val="black">
                    <a:lumMod val="75000"/>
                    <a:lumOff val="25000"/>
                  </a:prstClr>
                </a:solidFill>
              </a:rPr>
              <a:t>○</a:t>
            </a:r>
            <a:endParaRPr kumimoji="0" lang="en-US" altLang="ja-JP" sz="1400" b="1" kern="0" dirty="0">
              <a:solidFill>
                <a:prstClr val="black">
                  <a:lumMod val="75000"/>
                  <a:lumOff val="25000"/>
                </a:prstClr>
              </a:solidFill>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外部システムからの連携時において、連携元システムの管理番号を伝票に保持するための専用項目</a:t>
            </a:r>
            <a:br>
              <a:rPr kumimoji="0" lang="en-US" altLang="ja-JP" sz="1400" kern="0" dirty="0">
                <a:solidFill>
                  <a:sysClr val="windowText" lastClr="000000">
                    <a:lumMod val="75000"/>
                    <a:lumOff val="25000"/>
                  </a:sysClr>
                </a:solidFill>
                <a:latin typeface="メイリオ" pitchFamily="50" charset="-128"/>
                <a:ea typeface="メイリオ" pitchFamily="50" charset="-128"/>
              </a:rPr>
            </a:br>
            <a:r>
              <a:rPr kumimoji="0" lang="ja-JP" altLang="en-US" sz="1400" kern="0" dirty="0">
                <a:solidFill>
                  <a:sysClr val="windowText" lastClr="000000">
                    <a:lumMod val="75000"/>
                    <a:lumOff val="25000"/>
                  </a:sysClr>
                </a:solidFill>
                <a:latin typeface="メイリオ" pitchFamily="50" charset="-128"/>
                <a:ea typeface="メイリオ" pitchFamily="50" charset="-128"/>
              </a:rPr>
              <a:t>「他システム伝票番号」があり、画面照会・帳票・</a:t>
            </a:r>
            <a:r>
              <a:rPr kumimoji="0" lang="en-US" altLang="ja-JP" sz="1400" kern="0" dirty="0">
                <a:solidFill>
                  <a:sysClr val="windowText" lastClr="000000">
                    <a:lumMod val="75000"/>
                    <a:lumOff val="25000"/>
                  </a:sysClr>
                </a:solidFill>
                <a:latin typeface="メイリオ" pitchFamily="50" charset="-128"/>
                <a:ea typeface="メイリオ" pitchFamily="50" charset="-128"/>
              </a:rPr>
              <a:t>CSV</a:t>
            </a:r>
            <a:r>
              <a:rPr kumimoji="0" lang="ja-JP" altLang="en-US" sz="1400" kern="0" dirty="0">
                <a:solidFill>
                  <a:sysClr val="windowText" lastClr="000000">
                    <a:lumMod val="75000"/>
                    <a:lumOff val="25000"/>
                  </a:sysClr>
                </a:solidFill>
                <a:latin typeface="メイリオ" pitchFamily="50" charset="-128"/>
                <a:ea typeface="メイリオ" pitchFamily="50" charset="-128"/>
              </a:rPr>
              <a:t>出力時に検索条件として利用可能です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元帳での表示が必要となる場合には、伝票明細摘要や予備項目に保持することも可能です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4" name="Picture 2"/>
          <p:cNvPicPr>
            <a:picLocks noChangeAspect="1" noChangeArrowheads="1"/>
          </p:cNvPicPr>
          <p:nvPr/>
        </p:nvPicPr>
        <p:blipFill>
          <a:blip r:embed="rId5" cstate="print"/>
          <a:srcRect/>
          <a:stretch>
            <a:fillRect/>
          </a:stretch>
        </p:blipFill>
        <p:spPr bwMode="auto">
          <a:xfrm>
            <a:off x="2519773" y="3276000"/>
            <a:ext cx="3168353" cy="1764000"/>
          </a:xfrm>
          <a:prstGeom prst="rect">
            <a:avLst/>
          </a:prstGeom>
          <a:noFill/>
          <a:ln w="9525">
            <a:solidFill>
              <a:schemeClr val="bg1">
                <a:lumMod val="75000"/>
              </a:schemeClr>
            </a:solidFill>
            <a:miter lim="800000"/>
            <a:headEnd/>
            <a:tailEnd/>
          </a:ln>
        </p:spPr>
      </p:pic>
      <p:sp>
        <p:nvSpPr>
          <p:cNvPr id="15" name="正方形/長方形 14"/>
          <p:cNvSpPr/>
          <p:nvPr/>
        </p:nvSpPr>
        <p:spPr>
          <a:xfrm>
            <a:off x="2448000" y="3924000"/>
            <a:ext cx="2880000" cy="216000"/>
          </a:xfrm>
          <a:prstGeom prst="rect">
            <a:avLst/>
          </a:prstGeom>
          <a:noFill/>
          <a:ln w="28575"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grpSp>
        <p:nvGrpSpPr>
          <p:cNvPr id="16" name="グループ化 25"/>
          <p:cNvGrpSpPr/>
          <p:nvPr/>
        </p:nvGrpSpPr>
        <p:grpSpPr>
          <a:xfrm>
            <a:off x="5472000" y="3600000"/>
            <a:ext cx="2808312" cy="1188132"/>
            <a:chOff x="5403785" y="3248980"/>
            <a:chExt cx="2556284" cy="432048"/>
          </a:xfrm>
        </p:grpSpPr>
        <p:sp>
          <p:nvSpPr>
            <p:cNvPr id="17" name="円形吹き出し 16"/>
            <p:cNvSpPr/>
            <p:nvPr/>
          </p:nvSpPr>
          <p:spPr>
            <a:xfrm>
              <a:off x="5617788" y="3248980"/>
              <a:ext cx="2124236" cy="432048"/>
            </a:xfrm>
            <a:prstGeom prst="wedgeEllipseCallout">
              <a:avLst>
                <a:gd name="adj1" fmla="val -66769"/>
                <a:gd name="adj2" fmla="val -14502"/>
              </a:avLst>
            </a:prstGeom>
            <a:solidFill>
              <a:sysClr val="window" lastClr="FFFFFF"/>
            </a:solidFill>
            <a:ln w="25400" cap="flat" cmpd="sng" algn="ctr">
              <a:solidFill>
                <a:srgbClr val="FF9201"/>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sp>
          <p:nvSpPr>
            <p:cNvPr id="18" name="正方形/長方形 17"/>
            <p:cNvSpPr/>
            <p:nvPr/>
          </p:nvSpPr>
          <p:spPr>
            <a:xfrm>
              <a:off x="5403785" y="3320988"/>
              <a:ext cx="2556284" cy="30218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外部システム伝票番号を</a:t>
              </a:r>
              <a:br>
                <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b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セットする専用項目</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「他システム伝票番号」</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半角英数</a:t>
              </a:r>
              <a:r>
                <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20</a:t>
              </a:r>
              <a:r>
                <a:rPr kumimoji="0" lang="ja-JP" altLang="en-US"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rPr>
                <a:t>桁</a:t>
              </a:r>
              <a:endParaRPr kumimoji="0" lang="en-US" altLang="ja-JP" sz="1200" b="1" i="0" u="none" strike="noStrike" kern="0" cap="none" spc="0" normalizeH="0" baseline="0" noProof="0">
                <a:ln>
                  <a:noFill/>
                </a:ln>
                <a:solidFill>
                  <a:sysClr val="windowText" lastClr="000000">
                    <a:lumMod val="75000"/>
                    <a:lumOff val="25000"/>
                  </a:sysClr>
                </a:solidFill>
                <a:effectLst/>
                <a:uLnTx/>
                <a:uFillTx/>
                <a:latin typeface="メイリオ" pitchFamily="50" charset="-128"/>
                <a:ea typeface="メイリオ" pitchFamily="50" charset="-128"/>
                <a:cs typeface="メイリオ" pitchFamily="50" charset="-128"/>
              </a:endParaRPr>
            </a:p>
          </p:txBody>
        </p:sp>
      </p:grpSp>
      <p:sp>
        <p:nvSpPr>
          <p:cNvPr id="19" name="正方形/長方形 18"/>
          <p:cNvSpPr/>
          <p:nvPr/>
        </p:nvSpPr>
        <p:spPr>
          <a:xfrm>
            <a:off x="8208000" y="3600000"/>
            <a:ext cx="648000" cy="288000"/>
          </a:xfrm>
          <a:prstGeom prst="rect">
            <a:avLst/>
          </a:prstGeom>
          <a:noFill/>
          <a:ln w="28575"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spTree>
    <p:extLst>
      <p:ext uri="{BB962C8B-B14F-4D97-AF65-F5344CB8AC3E}">
        <p14:creationId xmlns:p14="http://schemas.microsoft.com/office/powerpoint/2010/main" val="19858419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89</a:t>
            </a:fld>
            <a:endParaRPr lang="ja-JP" altLang="en-US"/>
          </a:p>
        </p:txBody>
      </p:sp>
      <p:sp>
        <p:nvSpPr>
          <p:cNvPr id="7" name="タイトル 6"/>
          <p:cNvSpPr>
            <a:spLocks noGrp="1"/>
          </p:cNvSpPr>
          <p:nvPr>
            <p:ph type="title"/>
          </p:nvPr>
        </p:nvSpPr>
        <p:spPr/>
        <p:txBody>
          <a:bodyPr/>
          <a:lstStyle/>
          <a:p>
            <a:r>
              <a:rPr lang="en-US" altLang="ja-JP" dirty="0"/>
              <a:t>No.76</a:t>
            </a:r>
            <a:br>
              <a:rPr lang="en-US" altLang="ja-JP" sz="1800" dirty="0"/>
            </a:br>
            <a:r>
              <a:rPr lang="ja-JP" altLang="en-US" sz="1800" dirty="0"/>
              <a:t>支払管理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支払調書が作成できる（マイナンバー欄は空欄）</a:t>
            </a:r>
          </a:p>
        </p:txBody>
      </p:sp>
      <p:sp>
        <p:nvSpPr>
          <p:cNvPr id="11" name="テキスト ボックス 10"/>
          <p:cNvSpPr txBox="1"/>
          <p:nvPr/>
        </p:nvSpPr>
        <p:spPr>
          <a:xfrm>
            <a:off x="251520" y="1890576"/>
            <a:ext cx="8892480" cy="807913"/>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a:solidFill>
                  <a:prstClr val="black">
                    <a:lumMod val="75000"/>
                    <a:lumOff val="25000"/>
                  </a:prstClr>
                </a:solidFill>
              </a:rPr>
              <a:t>○</a:t>
            </a:r>
            <a:endParaRPr kumimoji="0" lang="en-US" altLang="ja-JP" sz="1400" b="1" kern="0">
              <a:solidFill>
                <a:prstClr val="black">
                  <a:lumMod val="75000"/>
                  <a:lumOff val="25000"/>
                </a:prstClr>
              </a:solidFill>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支払調書の印刷が可能です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また</a:t>
            </a:r>
            <a:r>
              <a:rPr lang="ja-JP" altLang="en-US" sz="1400">
                <a:solidFill>
                  <a:prstClr val="black"/>
                </a:solidFill>
              </a:rPr>
              <a:t>「報酬、料金、契約金及び賞金の支払調書」については電子申告用の</a:t>
            </a:r>
            <a:r>
              <a:rPr lang="en-US" altLang="ja-JP" sz="1400">
                <a:solidFill>
                  <a:prstClr val="black"/>
                </a:solidFill>
              </a:rPr>
              <a:t>CSV</a:t>
            </a:r>
            <a:r>
              <a:rPr lang="ja-JP" altLang="en-US" sz="1400">
                <a:solidFill>
                  <a:prstClr val="black"/>
                </a:solidFill>
              </a:rPr>
              <a:t>の出力も可能です</a:t>
            </a:r>
            <a:endParaRPr lang="en-US" altLang="ja-JP" sz="1400">
              <a:solidFill>
                <a:prstClr val="black"/>
              </a:solidFill>
            </a:endParaRPr>
          </a:p>
          <a:p>
            <a:pPr lvl="0">
              <a:spcBef>
                <a:spcPct val="0"/>
              </a:spcBef>
              <a:defRPr/>
            </a:pPr>
            <a:r>
              <a:rPr lang="en-US" altLang="ja-JP" sz="1050">
                <a:solidFill>
                  <a:prstClr val="black"/>
                </a:solidFill>
              </a:rPr>
              <a:t>※</a:t>
            </a:r>
            <a:r>
              <a:rPr lang="ja-JP" altLang="en-US" sz="1050">
                <a:solidFill>
                  <a:prstClr val="black"/>
                </a:solidFill>
              </a:rPr>
              <a:t>フォーマットは</a:t>
            </a:r>
            <a:r>
              <a:rPr lang="en-US" altLang="ja-JP" sz="1050">
                <a:solidFill>
                  <a:prstClr val="black"/>
                </a:solidFill>
              </a:rPr>
              <a:t>NTT</a:t>
            </a:r>
            <a:r>
              <a:rPr lang="ja-JP" altLang="en-US" sz="1050">
                <a:solidFill>
                  <a:prstClr val="black"/>
                </a:solidFill>
              </a:rPr>
              <a:t>データの外部連携（「電子申告の達人」カスタマイズオプション）対応</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5" name="図 4"/>
          <p:cNvPicPr>
            <a:picLocks noChangeAspect="1"/>
          </p:cNvPicPr>
          <p:nvPr/>
        </p:nvPicPr>
        <p:blipFill>
          <a:blip r:embed="rId3"/>
          <a:stretch>
            <a:fillRect/>
          </a:stretch>
        </p:blipFill>
        <p:spPr>
          <a:xfrm>
            <a:off x="4439342" y="2745463"/>
            <a:ext cx="3303000" cy="2321537"/>
          </a:xfrm>
          <a:prstGeom prst="rect">
            <a:avLst/>
          </a:prstGeom>
          <a:ln>
            <a:solidFill>
              <a:schemeClr val="bg1">
                <a:lumMod val="75000"/>
              </a:schemeClr>
            </a:solidFill>
          </a:ln>
        </p:spPr>
      </p:pic>
      <p:pic>
        <p:nvPicPr>
          <p:cNvPr id="6" name="図 5"/>
          <p:cNvPicPr>
            <a:picLocks noChangeAspect="1"/>
          </p:cNvPicPr>
          <p:nvPr/>
        </p:nvPicPr>
        <p:blipFill>
          <a:blip r:embed="rId4"/>
          <a:stretch>
            <a:fillRect/>
          </a:stretch>
        </p:blipFill>
        <p:spPr>
          <a:xfrm>
            <a:off x="906573" y="2933477"/>
            <a:ext cx="3097868" cy="2021490"/>
          </a:xfrm>
          <a:prstGeom prst="rect">
            <a:avLst/>
          </a:prstGeom>
          <a:ln>
            <a:solidFill>
              <a:schemeClr val="bg1">
                <a:lumMod val="75000"/>
              </a:schemeClr>
            </a:solidFill>
          </a:ln>
        </p:spPr>
      </p:pic>
      <p:sp>
        <p:nvSpPr>
          <p:cNvPr id="18" name="テキスト ボックス 17"/>
          <p:cNvSpPr txBox="1"/>
          <p:nvPr/>
        </p:nvSpPr>
        <p:spPr>
          <a:xfrm>
            <a:off x="1454860" y="2745463"/>
            <a:ext cx="2700000" cy="253916"/>
          </a:xfrm>
          <a:prstGeom prst="rect">
            <a:avLst/>
          </a:prstGeom>
          <a:noFill/>
        </p:spPr>
        <p:txBody>
          <a:bodyPr wrap="square" rtlCol="0">
            <a:spAutoFit/>
          </a:bodyPr>
          <a:lstStyle/>
          <a:p>
            <a:pPr lvl="0">
              <a:defRPr/>
            </a:pP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r>
              <a:rPr kumimoji="0" lang="ja-JP" altLang="en-US" sz="1050" kern="0" noProof="0" dirty="0">
                <a:solidFill>
                  <a:sysClr val="windowText" lastClr="000000"/>
                </a:solidFill>
              </a:rPr>
              <a:t>支払調書出力指示</a:t>
            </a:r>
            <a:r>
              <a:rPr kumimoji="0" lang="ja-JP" altLang="en-US" sz="1050" kern="0" dirty="0">
                <a:solidFill>
                  <a:sysClr val="windowText" lastClr="000000"/>
                </a:solidFill>
              </a:rPr>
              <a:t>画面</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endParaRPr>
          </a:p>
        </p:txBody>
      </p:sp>
    </p:spTree>
    <p:extLst>
      <p:ext uri="{BB962C8B-B14F-4D97-AF65-F5344CB8AC3E}">
        <p14:creationId xmlns:p14="http://schemas.microsoft.com/office/powerpoint/2010/main" val="858346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9</a:t>
            </a:fld>
            <a:endParaRPr kumimoji="1" lang="ja-JP" altLang="en-US"/>
          </a:p>
        </p:txBody>
      </p:sp>
      <p:sp>
        <p:nvSpPr>
          <p:cNvPr id="3" name="タイトル 2"/>
          <p:cNvSpPr>
            <a:spLocks noGrp="1"/>
          </p:cNvSpPr>
          <p:nvPr>
            <p:ph type="title"/>
          </p:nvPr>
        </p:nvSpPr>
        <p:spPr/>
        <p:txBody>
          <a:bodyPr/>
          <a:lstStyle/>
          <a:p>
            <a:r>
              <a:rPr lang="ja-JP" altLang="en-US" dirty="0"/>
              <a:t>システム機能要件</a:t>
            </a:r>
            <a:br>
              <a:rPr lang="en-US" altLang="ja-JP" dirty="0"/>
            </a:br>
            <a:r>
              <a:rPr lang="ja-JP" altLang="en-US" sz="1800" dirty="0"/>
              <a:t>固定資産管理</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©Canon IT Solutions Inc.  All rights reserved.</a:t>
            </a:r>
            <a:endParaRPr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3411738872"/>
              </p:ext>
            </p:extLst>
          </p:nvPr>
        </p:nvGraphicFramePr>
        <p:xfrm>
          <a:off x="360000" y="936000"/>
          <a:ext cx="8532000" cy="2340000"/>
        </p:xfrm>
        <a:graphic>
          <a:graphicData uri="http://schemas.openxmlformats.org/drawingml/2006/table">
            <a:tbl>
              <a:tblPr/>
              <a:tblGrid>
                <a:gridCol w="432000">
                  <a:extLst>
                    <a:ext uri="{9D8B030D-6E8A-4147-A177-3AD203B41FA5}">
                      <a16:colId xmlns:a16="http://schemas.microsoft.com/office/drawing/2014/main" val="20000"/>
                    </a:ext>
                  </a:extLst>
                </a:gridCol>
                <a:gridCol w="900000">
                  <a:extLst>
                    <a:ext uri="{9D8B030D-6E8A-4147-A177-3AD203B41FA5}">
                      <a16:colId xmlns:a16="http://schemas.microsoft.com/office/drawing/2014/main" val="20001"/>
                    </a:ext>
                  </a:extLst>
                </a:gridCol>
                <a:gridCol w="648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tblGrid>
              <a:tr h="74867">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No.</a:t>
                      </a:r>
                      <a:endParaRPr lang="ja-JP" altLang="en-US" sz="1000" b="0" i="0" u="none" strike="noStrike" dirty="0">
                        <a:solidFill>
                          <a:srgbClr val="404040"/>
                        </a:solidFill>
                        <a:latin typeface="+mn-ea"/>
                        <a:ea typeface="+mn-ea"/>
                      </a:endParaRP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分類</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要件</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ja-JP" altLang="en-US" sz="1000" b="0" i="0" u="none" strike="noStrike" dirty="0">
                          <a:solidFill>
                            <a:srgbClr val="404040"/>
                          </a:solidFill>
                          <a:latin typeface="+mn-ea"/>
                          <a:ea typeface="+mn-ea"/>
                        </a:rPr>
                        <a:t>ご回答</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8400">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87</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zh-TW" altLang="en-US" sz="1000" b="0" i="0" u="none" strike="noStrike" dirty="0">
                          <a:solidFill>
                            <a:srgbClr val="404040"/>
                          </a:solidFill>
                          <a:latin typeface="+mn-ea"/>
                          <a:ea typeface="+mn-ea"/>
                        </a:rPr>
                        <a:t>固定資産管理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404040"/>
                          </a:solidFill>
                          <a:latin typeface="+mn-ea"/>
                          <a:ea typeface="+mn-ea"/>
                        </a:rPr>
                        <a:t>部門、場所、勘定別の固定資産管理ができる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3761"/>
                  </a:ext>
                </a:extLst>
              </a:tr>
              <a:tr h="78400">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88</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zh-TW" altLang="en-US" sz="1000" b="0" i="0" u="none" strike="noStrike" dirty="0">
                          <a:solidFill>
                            <a:srgbClr val="404040"/>
                          </a:solidFill>
                          <a:latin typeface="+mn-ea"/>
                          <a:ea typeface="+mn-ea"/>
                        </a:rPr>
                        <a:t>固定資産管理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spcBef>
                          <a:spcPct val="0"/>
                        </a:spcBef>
                        <a:defRPr/>
                      </a:pPr>
                      <a:r>
                        <a:rPr kumimoji="0" lang="ja-JP" altLang="en-US" sz="1000" kern="0" dirty="0">
                          <a:solidFill>
                            <a:srgbClr val="404040"/>
                          </a:solidFill>
                          <a:latin typeface="メイリオ" pitchFamily="50" charset="-128"/>
                          <a:ea typeface="メイリオ" pitchFamily="50" charset="-128"/>
                        </a:rPr>
                        <a:t>資産や償却情報のデータや帳票を、任意の設定で出力</a:t>
                      </a:r>
                      <a:r>
                        <a:rPr kumimoji="0" lang="en-US" altLang="ja-JP" sz="1000" kern="0" dirty="0">
                          <a:solidFill>
                            <a:srgbClr val="404040"/>
                          </a:solidFill>
                          <a:latin typeface="メイリオ" pitchFamily="50" charset="-128"/>
                          <a:ea typeface="メイリオ" pitchFamily="50" charset="-128"/>
                        </a:rPr>
                        <a:t>/</a:t>
                      </a:r>
                      <a:r>
                        <a:rPr kumimoji="0" lang="ja-JP" altLang="en-US" sz="1000" kern="0" dirty="0">
                          <a:solidFill>
                            <a:srgbClr val="404040"/>
                          </a:solidFill>
                          <a:latin typeface="メイリオ" pitchFamily="50" charset="-128"/>
                          <a:ea typeface="メイリオ" pitchFamily="50" charset="-128"/>
                        </a:rPr>
                        <a:t>印刷できる</a:t>
                      </a:r>
                      <a:endParaRPr kumimoji="0" lang="en-US" altLang="ja-JP" sz="1000" kern="0" dirty="0">
                        <a:solidFill>
                          <a:srgbClr val="404040"/>
                        </a:solidFill>
                        <a:latin typeface="メイリオ" pitchFamily="50" charset="-128"/>
                        <a:ea typeface="メイリオ" pitchFamily="50" charset="-128"/>
                      </a:endParaRP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2343723"/>
                  </a:ext>
                </a:extLst>
              </a:tr>
              <a:tr h="78400">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89</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zh-TW" altLang="en-US" sz="1000" b="0" i="0" u="none" strike="noStrike" dirty="0">
                          <a:solidFill>
                            <a:srgbClr val="404040"/>
                          </a:solidFill>
                          <a:latin typeface="+mn-ea"/>
                          <a:ea typeface="+mn-ea"/>
                        </a:rPr>
                        <a:t>固定資産管理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spcBef>
                          <a:spcPct val="0"/>
                        </a:spcBef>
                        <a:defRPr/>
                      </a:pPr>
                      <a:r>
                        <a:rPr kumimoji="0" lang="ja-JP" altLang="en-US" sz="1000" kern="0" dirty="0">
                          <a:solidFill>
                            <a:srgbClr val="404040"/>
                          </a:solidFill>
                          <a:latin typeface="メイリオ" pitchFamily="50" charset="-128"/>
                          <a:ea typeface="メイリオ" pitchFamily="50" charset="-128"/>
                        </a:rPr>
                        <a:t>資産情報とその減価償却費に任意の管理情報を付与できる</a:t>
                      </a:r>
                      <a:endParaRPr kumimoji="0" lang="en-US" altLang="ja-JP" sz="1000" kern="0" dirty="0">
                        <a:solidFill>
                          <a:srgbClr val="404040"/>
                        </a:solidFill>
                        <a:latin typeface="メイリオ" pitchFamily="50" charset="-128"/>
                        <a:ea typeface="メイリオ" pitchFamily="50" charset="-128"/>
                      </a:endParaRP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227075"/>
                  </a:ext>
                </a:extLst>
              </a:tr>
              <a:tr h="78400">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90</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zh-TW" altLang="en-US" sz="1000" b="0" i="0" u="none" strike="noStrike" dirty="0">
                          <a:solidFill>
                            <a:srgbClr val="404040"/>
                          </a:solidFill>
                          <a:latin typeface="+mn-ea"/>
                          <a:ea typeface="+mn-ea"/>
                        </a:rPr>
                        <a:t>固定資産管理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spcBef>
                          <a:spcPct val="0"/>
                        </a:spcBef>
                        <a:defRPr/>
                      </a:pPr>
                      <a:r>
                        <a:rPr kumimoji="0" lang="ja-JP" altLang="en-US" sz="1000" kern="0" dirty="0">
                          <a:solidFill>
                            <a:srgbClr val="404040"/>
                          </a:solidFill>
                          <a:latin typeface="メイリオ" pitchFamily="50" charset="-128"/>
                          <a:ea typeface="メイリオ" pitchFamily="50" charset="-128"/>
                        </a:rPr>
                        <a:t>固定資産名称に登録可能な文字数には余裕がある</a:t>
                      </a:r>
                      <a:endParaRPr kumimoji="0" lang="en-US" altLang="ja-JP" sz="1000" kern="0" dirty="0">
                        <a:solidFill>
                          <a:srgbClr val="404040"/>
                        </a:solidFill>
                        <a:latin typeface="メイリオ" pitchFamily="50" charset="-128"/>
                        <a:ea typeface="メイリオ" pitchFamily="50" charset="-128"/>
                      </a:endParaRP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2993759"/>
                  </a:ext>
                </a:extLst>
              </a:tr>
              <a:tr h="78400">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91</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zh-TW" altLang="en-US" sz="1000" b="0" i="0" u="none" strike="noStrike" dirty="0">
                          <a:solidFill>
                            <a:srgbClr val="404040"/>
                          </a:solidFill>
                          <a:latin typeface="+mn-ea"/>
                          <a:ea typeface="+mn-ea"/>
                        </a:rPr>
                        <a:t>固定資産管理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404040"/>
                          </a:solidFill>
                          <a:latin typeface="+mn-ea"/>
                          <a:ea typeface="+mn-ea"/>
                        </a:rPr>
                        <a:t>取得、異動（除却、売却、減損）処理ができる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847469"/>
                  </a:ext>
                </a:extLst>
              </a:tr>
              <a:tr h="78400">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92</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000" b="0" i="0" u="none" strike="noStrike" dirty="0">
                          <a:solidFill>
                            <a:srgbClr val="404040"/>
                          </a:solidFill>
                          <a:latin typeface="+mn-ea"/>
                          <a:ea typeface="+mn-ea"/>
                        </a:rPr>
                        <a:t>固定資産管理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404040"/>
                          </a:solidFill>
                          <a:latin typeface="+mn-ea"/>
                          <a:ea typeface="+mn-ea"/>
                        </a:rPr>
                        <a:t>複数の資産に対しまとめて資産除去債務を登録できる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880111"/>
                  </a:ext>
                </a:extLst>
              </a:tr>
              <a:tr h="78400">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93</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000" b="0" i="0" u="none" strike="noStrike" dirty="0">
                          <a:solidFill>
                            <a:srgbClr val="404040"/>
                          </a:solidFill>
                          <a:latin typeface="+mn-ea"/>
                          <a:ea typeface="+mn-ea"/>
                        </a:rPr>
                        <a:t>固定資産管理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dirty="0">
                          <a:solidFill>
                            <a:srgbClr val="404040"/>
                          </a:solidFill>
                          <a:latin typeface="+mn-ea"/>
                          <a:ea typeface="+mn-ea"/>
                        </a:rPr>
                        <a:t>リース照会画面などから償却額や利息額の内訳をドリルダウンで確認できる帳票がある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0405208"/>
                  </a:ext>
                </a:extLst>
              </a:tr>
              <a:tr h="78400">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94</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固定資産管理</a:t>
                      </a:r>
                      <a:endParaRPr lang="zh-TW" altLang="en-US" sz="1000" b="0" i="0" u="none" strike="noStrike" dirty="0">
                        <a:solidFill>
                          <a:srgbClr val="404040"/>
                        </a:solidFill>
                        <a:latin typeface="+mn-ea"/>
                        <a:ea typeface="+mn-ea"/>
                      </a:endParaRP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spcBef>
                          <a:spcPct val="0"/>
                        </a:spcBef>
                        <a:defRPr/>
                      </a:pPr>
                      <a:r>
                        <a:rPr kumimoji="0" lang="ja-JP" altLang="en-US" sz="1000" kern="0" dirty="0">
                          <a:solidFill>
                            <a:srgbClr val="404040"/>
                          </a:solidFill>
                          <a:latin typeface="メイリオ" pitchFamily="50" charset="-128"/>
                          <a:ea typeface="メイリオ" pitchFamily="50" charset="-128"/>
                        </a:rPr>
                        <a:t>固定資産、リース資産の異動履歴を確認できる</a:t>
                      </a: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39105"/>
                  </a:ext>
                </a:extLst>
              </a:tr>
              <a:tr h="78400">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95</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zh-TW" altLang="en-US" sz="1000" b="0" i="0" u="none" strike="noStrike" dirty="0">
                          <a:solidFill>
                            <a:srgbClr val="404040"/>
                          </a:solidFill>
                          <a:latin typeface="+mn-ea"/>
                          <a:ea typeface="+mn-ea"/>
                        </a:rPr>
                        <a:t>固定資産管理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ct val="0"/>
                        </a:spcBef>
                        <a:defRPr/>
                      </a:pPr>
                      <a:r>
                        <a:rPr kumimoji="0" lang="ja-JP" altLang="en-US" sz="1000" kern="0" dirty="0">
                          <a:solidFill>
                            <a:srgbClr val="404040"/>
                          </a:solidFill>
                          <a:latin typeface="メイリオ" pitchFamily="50" charset="-128"/>
                          <a:ea typeface="メイリオ" pitchFamily="50" charset="-128"/>
                        </a:rPr>
                        <a:t>法人税申告書別表十六が作成できる</a:t>
                      </a:r>
                      <a:endParaRPr kumimoji="0" lang="en-US" altLang="ja-JP" sz="1000" kern="0" dirty="0">
                        <a:solidFill>
                          <a:srgbClr val="404040"/>
                        </a:solidFill>
                        <a:latin typeface="メイリオ" pitchFamily="50" charset="-128"/>
                        <a:ea typeface="メイリオ" pitchFamily="50" charset="-128"/>
                      </a:endParaRP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0700647"/>
                  </a:ext>
                </a:extLst>
              </a:tr>
              <a:tr h="78400">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96</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zh-TW" altLang="en-US" sz="1000" b="0" i="0" u="none" strike="noStrike" dirty="0">
                          <a:solidFill>
                            <a:srgbClr val="404040"/>
                          </a:solidFill>
                          <a:latin typeface="+mn-ea"/>
                          <a:ea typeface="+mn-ea"/>
                        </a:rPr>
                        <a:t>固定資産管理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spcBef>
                          <a:spcPct val="0"/>
                        </a:spcBef>
                        <a:defRPr/>
                      </a:pPr>
                      <a:r>
                        <a:rPr kumimoji="0" lang="ja-JP" altLang="en-US" sz="1000" kern="0" dirty="0">
                          <a:solidFill>
                            <a:srgbClr val="404040"/>
                          </a:solidFill>
                          <a:latin typeface="メイリオ" pitchFamily="50" charset="-128"/>
                          <a:ea typeface="メイリオ" pitchFamily="50" charset="-128"/>
                        </a:rPr>
                        <a:t>償却資産申告書（課税台帳）が作成できる</a:t>
                      </a:r>
                      <a:endParaRPr kumimoji="0" lang="en-US" altLang="ja-JP" sz="1000" kern="0" dirty="0">
                        <a:solidFill>
                          <a:srgbClr val="404040"/>
                        </a:solidFill>
                        <a:latin typeface="メイリオ" pitchFamily="50" charset="-128"/>
                        <a:ea typeface="メイリオ" pitchFamily="50" charset="-128"/>
                      </a:endParaRP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9886943"/>
                  </a:ext>
                </a:extLst>
              </a:tr>
              <a:tr h="78400">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97</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zh-TW" altLang="en-US" sz="1000" b="0" i="0" u="none" strike="noStrike" dirty="0">
                          <a:solidFill>
                            <a:srgbClr val="404040"/>
                          </a:solidFill>
                          <a:latin typeface="+mn-ea"/>
                          <a:ea typeface="+mn-ea"/>
                        </a:rPr>
                        <a:t>固定資産管理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spcBef>
                          <a:spcPct val="0"/>
                        </a:spcBef>
                        <a:defRPr/>
                      </a:pPr>
                      <a:r>
                        <a:rPr kumimoji="0" lang="ja-JP" altLang="en-US" sz="1000" kern="0" dirty="0">
                          <a:solidFill>
                            <a:srgbClr val="404040"/>
                          </a:solidFill>
                          <a:latin typeface="メイリオ" pitchFamily="50" charset="-128"/>
                          <a:ea typeface="メイリオ" pitchFamily="50" charset="-128"/>
                        </a:rPr>
                        <a:t>償却資産申告書（種類別明細書）が作成できる</a:t>
                      </a:r>
                      <a:endParaRPr kumimoji="0" lang="en-US" altLang="ja-JP" sz="1000" kern="0" dirty="0">
                        <a:solidFill>
                          <a:srgbClr val="404040"/>
                        </a:solidFill>
                        <a:latin typeface="メイリオ" pitchFamily="50" charset="-128"/>
                        <a:ea typeface="メイリオ" pitchFamily="50" charset="-128"/>
                      </a:endParaRP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6984824"/>
                  </a:ext>
                </a:extLst>
              </a:tr>
              <a:tr h="78400">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98</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zh-TW" altLang="en-US" sz="1000" b="0" i="0" u="none" strike="noStrike" dirty="0">
                          <a:solidFill>
                            <a:srgbClr val="404040"/>
                          </a:solidFill>
                          <a:latin typeface="+mn-ea"/>
                          <a:ea typeface="+mn-ea"/>
                        </a:rPr>
                        <a:t>固定資産管理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spcBef>
                          <a:spcPct val="0"/>
                        </a:spcBef>
                        <a:defRPr/>
                      </a:pPr>
                      <a:r>
                        <a:rPr kumimoji="0" lang="ja-JP" altLang="en-US" sz="1000" kern="0" dirty="0">
                          <a:solidFill>
                            <a:srgbClr val="404040"/>
                          </a:solidFill>
                          <a:latin typeface="メイリオ" pitchFamily="50" charset="-128"/>
                          <a:ea typeface="メイリオ" pitchFamily="50" charset="-128"/>
                        </a:rPr>
                        <a:t>固定資産の遡及や誤謬修正の伝票が入力できる</a:t>
                      </a:r>
                      <a:endParaRPr kumimoji="0" lang="en-US" altLang="ja-JP" sz="1000" kern="0" dirty="0">
                        <a:solidFill>
                          <a:srgbClr val="404040"/>
                        </a:solidFill>
                        <a:latin typeface="メイリオ" pitchFamily="50" charset="-128"/>
                        <a:ea typeface="メイリオ" pitchFamily="50" charset="-128"/>
                      </a:endParaRP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854567"/>
                  </a:ext>
                </a:extLst>
              </a:tr>
              <a:tr h="78400">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99</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zh-TW" altLang="en-US" sz="1000" b="0" i="0" u="none" strike="noStrike" dirty="0">
                          <a:solidFill>
                            <a:srgbClr val="404040"/>
                          </a:solidFill>
                          <a:latin typeface="+mn-ea"/>
                          <a:ea typeface="+mn-ea"/>
                        </a:rPr>
                        <a:t>固定資産管理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spcBef>
                          <a:spcPct val="0"/>
                        </a:spcBef>
                        <a:defRPr/>
                      </a:pPr>
                      <a:r>
                        <a:rPr kumimoji="0" lang="ja-JP" altLang="en-US" sz="1000" kern="0" dirty="0">
                          <a:solidFill>
                            <a:srgbClr val="404040"/>
                          </a:solidFill>
                          <a:latin typeface="メイリオ" pitchFamily="50" charset="-128"/>
                          <a:ea typeface="メイリオ" pitchFamily="50" charset="-128"/>
                        </a:rPr>
                        <a:t>会計システムと固定資産システムの間で、同一月次期間中に複数回会計連携ができる</a:t>
                      </a:r>
                      <a:endParaRPr kumimoji="0" lang="en-US" altLang="ja-JP" sz="1000" kern="0" dirty="0">
                        <a:solidFill>
                          <a:srgbClr val="404040"/>
                        </a:solidFill>
                        <a:latin typeface="メイリオ" pitchFamily="50" charset="-128"/>
                        <a:ea typeface="メイリオ" pitchFamily="50" charset="-128"/>
                      </a:endParaRP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0599493"/>
                  </a:ext>
                </a:extLst>
              </a:tr>
              <a:tr h="78400">
                <a:tc>
                  <a:txBody>
                    <a:bodyPr/>
                    <a:lstStyle>
                      <a:lvl1pPr marL="0" algn="l" defTabSz="914378" rtl="0" eaLnBrk="1" latinLnBrk="0" hangingPunct="1">
                        <a:defRPr kumimoji="1" sz="1800" kern="1200">
                          <a:solidFill>
                            <a:schemeClr val="tx1"/>
                          </a:solidFill>
                          <a:latin typeface="メイリオ"/>
                          <a:ea typeface="メイリオ"/>
                        </a:defRPr>
                      </a:lvl1pPr>
                      <a:lvl2pPr marL="457189" algn="l" defTabSz="914378" rtl="0" eaLnBrk="1" latinLnBrk="0" hangingPunct="1">
                        <a:defRPr kumimoji="1" sz="1800" kern="1200">
                          <a:solidFill>
                            <a:schemeClr val="tx1"/>
                          </a:solidFill>
                          <a:latin typeface="メイリオ"/>
                          <a:ea typeface="メイリオ"/>
                        </a:defRPr>
                      </a:lvl2pPr>
                      <a:lvl3pPr marL="914378" algn="l" defTabSz="914378" rtl="0" eaLnBrk="1" latinLnBrk="0" hangingPunct="1">
                        <a:defRPr kumimoji="1" sz="1800" kern="1200">
                          <a:solidFill>
                            <a:schemeClr val="tx1"/>
                          </a:solidFill>
                          <a:latin typeface="メイリオ"/>
                          <a:ea typeface="メイリオ"/>
                        </a:defRPr>
                      </a:lvl3pPr>
                      <a:lvl4pPr marL="1371566" algn="l" defTabSz="914378" rtl="0" eaLnBrk="1" latinLnBrk="0" hangingPunct="1">
                        <a:defRPr kumimoji="1" sz="1800" kern="1200">
                          <a:solidFill>
                            <a:schemeClr val="tx1"/>
                          </a:solidFill>
                          <a:latin typeface="メイリオ"/>
                          <a:ea typeface="メイリオ"/>
                        </a:defRPr>
                      </a:lvl4pPr>
                      <a:lvl5pPr marL="1828754" algn="l" defTabSz="914378" rtl="0" eaLnBrk="1" latinLnBrk="0" hangingPunct="1">
                        <a:defRPr kumimoji="1" sz="1800" kern="1200">
                          <a:solidFill>
                            <a:schemeClr val="tx1"/>
                          </a:solidFill>
                          <a:latin typeface="メイリオ"/>
                          <a:ea typeface="メイリオ"/>
                        </a:defRPr>
                      </a:lvl5pPr>
                      <a:lvl6pPr marL="2285943" algn="l" defTabSz="914378" rtl="0" eaLnBrk="1" latinLnBrk="0" hangingPunct="1">
                        <a:defRPr kumimoji="1" sz="1800" kern="1200">
                          <a:solidFill>
                            <a:schemeClr val="tx1"/>
                          </a:solidFill>
                          <a:latin typeface="メイリオ"/>
                          <a:ea typeface="メイリオ"/>
                        </a:defRPr>
                      </a:lvl6pPr>
                      <a:lvl7pPr marL="2743132" algn="l" defTabSz="914378" rtl="0" eaLnBrk="1" latinLnBrk="0" hangingPunct="1">
                        <a:defRPr kumimoji="1" sz="1800" kern="1200">
                          <a:solidFill>
                            <a:schemeClr val="tx1"/>
                          </a:solidFill>
                          <a:latin typeface="メイリオ"/>
                          <a:ea typeface="メイリオ"/>
                        </a:defRPr>
                      </a:lvl7pPr>
                      <a:lvl8pPr marL="3200320" algn="l" defTabSz="914378" rtl="0" eaLnBrk="1" latinLnBrk="0" hangingPunct="1">
                        <a:defRPr kumimoji="1" sz="1800" kern="1200">
                          <a:solidFill>
                            <a:schemeClr val="tx1"/>
                          </a:solidFill>
                          <a:latin typeface="メイリオ"/>
                          <a:ea typeface="メイリオ"/>
                        </a:defRPr>
                      </a:lvl8pPr>
                      <a:lvl9pPr marL="3657509" algn="l" defTabSz="914378" rtl="0" eaLnBrk="1" latinLnBrk="0" hangingPunct="1">
                        <a:defRPr kumimoji="1" sz="1800" kern="1200">
                          <a:solidFill>
                            <a:schemeClr val="tx1"/>
                          </a:solidFill>
                          <a:latin typeface="メイリオ"/>
                          <a:ea typeface="メイリオ"/>
                        </a:defRPr>
                      </a:lvl9pPr>
                    </a:lstStyle>
                    <a:p>
                      <a:pPr algn="ctr" fontAlgn="ctr"/>
                      <a:r>
                        <a:rPr lang="en-US" altLang="ja-JP" sz="1000" b="0" i="0" u="none" strike="noStrike" dirty="0">
                          <a:solidFill>
                            <a:srgbClr val="404040"/>
                          </a:solidFill>
                          <a:latin typeface="+mn-ea"/>
                          <a:ea typeface="+mn-ea"/>
                        </a:rPr>
                        <a:t>100</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zh-TW" altLang="en-US" sz="1000" b="0" i="0" u="none" strike="noStrike">
                          <a:solidFill>
                            <a:srgbClr val="404040"/>
                          </a:solidFill>
                          <a:latin typeface="+mn-ea"/>
                          <a:ea typeface="+mn-ea"/>
                        </a:rPr>
                        <a:t>固定資産管理</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ct val="0"/>
                        </a:spcBef>
                        <a:defRPr/>
                      </a:pPr>
                      <a:r>
                        <a:rPr kumimoji="0" lang="ja-JP" altLang="en-US" sz="1000" kern="0" dirty="0">
                          <a:solidFill>
                            <a:srgbClr val="404040"/>
                          </a:solidFill>
                          <a:latin typeface="メイリオ" pitchFamily="50" charset="-128"/>
                          <a:ea typeface="メイリオ" pitchFamily="50" charset="-128"/>
                        </a:rPr>
                        <a:t>各帳票（税務・企業・</a:t>
                      </a:r>
                      <a:r>
                        <a:rPr kumimoji="0" lang="en-US" altLang="ja-JP" sz="1000" kern="0" dirty="0">
                          <a:solidFill>
                            <a:srgbClr val="404040"/>
                          </a:solidFill>
                          <a:latin typeface="メイリオ" pitchFamily="50" charset="-128"/>
                          <a:ea typeface="メイリオ" pitchFamily="50" charset="-128"/>
                        </a:rPr>
                        <a:t>IFRS</a:t>
                      </a:r>
                      <a:r>
                        <a:rPr kumimoji="0" lang="ja-JP" altLang="en-US" sz="1000" kern="0" dirty="0">
                          <a:solidFill>
                            <a:srgbClr val="404040"/>
                          </a:solidFill>
                          <a:latin typeface="メイリオ" pitchFamily="50" charset="-128"/>
                          <a:ea typeface="メイリオ" pitchFamily="50" charset="-128"/>
                        </a:rPr>
                        <a:t>会計）について月毎の差額が出力できる</a:t>
                      </a:r>
                      <a:endParaRPr kumimoji="0" lang="en-US" altLang="ja-JP" sz="1000" kern="0" dirty="0">
                        <a:solidFill>
                          <a:srgbClr val="404040"/>
                        </a:solidFill>
                        <a:latin typeface="メイリオ" pitchFamily="50" charset="-128"/>
                        <a:ea typeface="メイリオ" pitchFamily="50" charset="-128"/>
                      </a:endParaRPr>
                    </a:p>
                  </a:txBody>
                  <a:tcPr marL="36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1000" b="0" i="0" u="none" strike="noStrike" dirty="0">
                          <a:solidFill>
                            <a:srgbClr val="404040"/>
                          </a:solidFill>
                          <a:latin typeface="+mn-ea"/>
                          <a:ea typeface="+mn-ea"/>
                        </a:rPr>
                        <a:t>○</a:t>
                      </a:r>
                    </a:p>
                  </a:txBody>
                  <a:tcPr marL="36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2562324"/>
                  </a:ext>
                </a:extLst>
              </a:tr>
            </a:tbl>
          </a:graphicData>
        </a:graphic>
      </p:graphicFrame>
    </p:spTree>
    <p:extLst>
      <p:ext uri="{BB962C8B-B14F-4D97-AF65-F5344CB8AC3E}">
        <p14:creationId xmlns:p14="http://schemas.microsoft.com/office/powerpoint/2010/main" val="37600799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90</a:t>
            </a:fld>
            <a:endParaRPr lang="ja-JP" altLang="en-US"/>
          </a:p>
        </p:txBody>
      </p:sp>
      <p:sp>
        <p:nvSpPr>
          <p:cNvPr id="7" name="タイトル 6"/>
          <p:cNvSpPr>
            <a:spLocks noGrp="1"/>
          </p:cNvSpPr>
          <p:nvPr>
            <p:ph type="title"/>
          </p:nvPr>
        </p:nvSpPr>
        <p:spPr/>
        <p:txBody>
          <a:bodyPr/>
          <a:lstStyle/>
          <a:p>
            <a:r>
              <a:rPr lang="en-US" altLang="ja-JP" dirty="0"/>
              <a:t>No.77</a:t>
            </a:r>
            <a:br>
              <a:rPr lang="en-US" altLang="ja-JP" sz="1800" dirty="0"/>
            </a:br>
            <a:r>
              <a:rPr lang="ja-JP" altLang="en-US" sz="1800" dirty="0"/>
              <a:t>支払管理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支払データの修正（予定日、支払元、支払先口座）、支払の保留ができる</a:t>
            </a:r>
          </a:p>
        </p:txBody>
      </p:sp>
      <p:sp>
        <p:nvSpPr>
          <p:cNvPr id="11" name="テキスト ボックス 10"/>
          <p:cNvSpPr txBox="1"/>
          <p:nvPr/>
        </p:nvSpPr>
        <p:spPr>
          <a:xfrm>
            <a:off x="251520" y="1890576"/>
            <a:ext cx="8892480" cy="861774"/>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a:solidFill>
                  <a:prstClr val="black">
                    <a:lumMod val="75000"/>
                    <a:lumOff val="25000"/>
                  </a:prstClr>
                </a:solidFill>
              </a:rPr>
              <a:t>○</a:t>
            </a:r>
            <a:endParaRPr kumimoji="0" lang="en-US" altLang="ja-JP" sz="1400" b="1" kern="0">
              <a:solidFill>
                <a:prstClr val="black">
                  <a:lumMod val="75000"/>
                  <a:lumOff val="25000"/>
                </a:prstClr>
              </a:solidFill>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支払データの修正（支払予定日・支払元口座・支払先口座・手数料負担区分）が可能です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支払の保留（一部保留／全部保留）･ 保留解除も可能です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支払データの修正は、対象データを絞込一括選択し、一括での修正が可能です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graphicFrame>
        <p:nvGraphicFramePr>
          <p:cNvPr id="13" name="Group 28"/>
          <p:cNvGraphicFramePr>
            <a:graphicFrameLocks noGrp="1"/>
          </p:cNvGraphicFramePr>
          <p:nvPr>
            <p:extLst>
              <p:ext uri="{D42A27DB-BD31-4B8C-83A1-F6EECF244321}">
                <p14:modId xmlns:p14="http://schemas.microsoft.com/office/powerpoint/2010/main" val="1025004099"/>
              </p:ext>
            </p:extLst>
          </p:nvPr>
        </p:nvGraphicFramePr>
        <p:xfrm>
          <a:off x="6840000" y="2736000"/>
          <a:ext cx="1692188" cy="2199600"/>
        </p:xfrm>
        <a:graphic>
          <a:graphicData uri="http://schemas.openxmlformats.org/drawingml/2006/table">
            <a:tbl>
              <a:tblPr firstRow="1" bandRow="1"/>
              <a:tblGrid>
                <a:gridCol w="1692188">
                  <a:extLst>
                    <a:ext uri="{9D8B030D-6E8A-4147-A177-3AD203B41FA5}">
                      <a16:colId xmlns:a16="http://schemas.microsoft.com/office/drawing/2014/main" val="20000"/>
                    </a:ext>
                  </a:extLst>
                </a:gridCol>
              </a:tblGrid>
              <a:tr h="252000">
                <a:tc>
                  <a:txBody>
                    <a:bodyPr/>
                    <a:lstStyle>
                      <a:defPPr>
                        <a:defRPr lang="ja-JP"/>
                      </a:defPPr>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u="none" strike="noStrike" cap="none" normalizeH="0" baseline="0">
                          <a:ln>
                            <a:noFill/>
                          </a:ln>
                          <a:effectLst/>
                          <a:latin typeface="+mn-ea"/>
                          <a:ea typeface="+mn-ea"/>
                        </a:rPr>
                        <a:t>支払予定情報</a:t>
                      </a:r>
                      <a:endParaRPr kumimoji="1" lang="ja-JP" altLang="en-US" sz="1000" b="0" i="0" u="none" strike="noStrike" cap="none" normalizeH="0" baseline="0">
                        <a:ln>
                          <a:noFill/>
                        </a:ln>
                        <a:solidFill>
                          <a:schemeClr val="bg1"/>
                        </a:solidFill>
                        <a:effectLst/>
                        <a:latin typeface="+mn-ea"/>
                        <a:ea typeface="+mn-ea"/>
                      </a:endParaRPr>
                    </a:p>
                  </a:txBody>
                  <a:tcPr marL="72000" marR="46800" marB="0" anchor="ctr" horzOverflow="overflow">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4C2F0"/>
                    </a:solidFill>
                  </a:tcPr>
                </a:tc>
                <a:extLst>
                  <a:ext uri="{0D108BD9-81ED-4DB2-BD59-A6C34878D82A}">
                    <a16:rowId xmlns:a16="http://schemas.microsoft.com/office/drawing/2014/main" val="10000"/>
                  </a:ext>
                </a:extLst>
              </a:tr>
              <a:tr h="234000">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u="none" strike="noStrike" cap="none" normalizeH="0" baseline="0">
                          <a:ln>
                            <a:noFill/>
                          </a:ln>
                          <a:effectLst/>
                          <a:latin typeface="+mn-ea"/>
                          <a:ea typeface="+mn-ea"/>
                        </a:rPr>
                        <a:t>支払方法</a:t>
                      </a:r>
                      <a:endParaRPr kumimoji="1" lang="ja-JP" altLang="en-US" sz="1000" b="0" i="0" u="none" strike="noStrike" cap="none" normalizeH="0" baseline="0">
                        <a:ln>
                          <a:noFill/>
                        </a:ln>
                        <a:solidFill>
                          <a:schemeClr val="tx1"/>
                        </a:solidFill>
                        <a:effectLst/>
                        <a:latin typeface="+mn-ea"/>
                        <a:ea typeface="+mn-ea"/>
                      </a:endParaRPr>
                    </a:p>
                  </a:txBody>
                  <a:tcPr marL="72000" marR="46800" marB="0" anchor="ctr"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C2F0">
                        <a:tint val="40000"/>
                      </a:srgbClr>
                    </a:solidFill>
                  </a:tcPr>
                </a:tc>
                <a:extLst>
                  <a:ext uri="{0D108BD9-81ED-4DB2-BD59-A6C34878D82A}">
                    <a16:rowId xmlns:a16="http://schemas.microsoft.com/office/drawing/2014/main" val="10001"/>
                  </a:ext>
                </a:extLst>
              </a:tr>
              <a:tr h="244800">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u="none" strike="noStrike" cap="none" normalizeH="0" baseline="0">
                          <a:ln>
                            <a:noFill/>
                          </a:ln>
                          <a:effectLst/>
                          <a:latin typeface="+mn-ea"/>
                          <a:ea typeface="+mn-ea"/>
                        </a:rPr>
                        <a:t>支払予定日</a:t>
                      </a:r>
                      <a:endParaRPr kumimoji="1" lang="ja-JP" altLang="en-US" sz="1000" b="0" i="0" u="none" strike="noStrike" cap="none" normalizeH="0" baseline="0">
                        <a:ln>
                          <a:noFill/>
                        </a:ln>
                        <a:solidFill>
                          <a:schemeClr val="tx1"/>
                        </a:solidFill>
                        <a:effectLst/>
                        <a:latin typeface="+mn-ea"/>
                        <a:ea typeface="+mn-ea"/>
                      </a:endParaRPr>
                    </a:p>
                  </a:txBody>
                  <a:tcPr marL="72000" marR="46800" marB="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C2F0">
                        <a:tint val="20000"/>
                      </a:srgbClr>
                    </a:solidFill>
                  </a:tcPr>
                </a:tc>
                <a:extLst>
                  <a:ext uri="{0D108BD9-81ED-4DB2-BD59-A6C34878D82A}">
                    <a16:rowId xmlns:a16="http://schemas.microsoft.com/office/drawing/2014/main" val="10002"/>
                  </a:ext>
                </a:extLst>
              </a:tr>
              <a:tr h="244800">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u="none" strike="noStrike" cap="none" normalizeH="0" baseline="0">
                          <a:ln>
                            <a:noFill/>
                          </a:ln>
                          <a:effectLst/>
                          <a:latin typeface="+mn-ea"/>
                          <a:ea typeface="+mn-ea"/>
                        </a:rPr>
                        <a:t>期日支払予定日</a:t>
                      </a:r>
                      <a:endParaRPr kumimoji="1" lang="ja-JP" altLang="en-US" sz="1000" b="0" i="0" u="none" strike="noStrike" cap="none" normalizeH="0" baseline="0">
                        <a:ln>
                          <a:noFill/>
                        </a:ln>
                        <a:solidFill>
                          <a:schemeClr val="tx1"/>
                        </a:solidFill>
                        <a:effectLst/>
                        <a:latin typeface="+mn-ea"/>
                        <a:ea typeface="+mn-ea"/>
                      </a:endParaRPr>
                    </a:p>
                  </a:txBody>
                  <a:tcPr marL="72000" marR="46800" marB="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C2F0">
                        <a:tint val="40000"/>
                      </a:srgbClr>
                    </a:solidFill>
                  </a:tcPr>
                </a:tc>
                <a:extLst>
                  <a:ext uri="{0D108BD9-81ED-4DB2-BD59-A6C34878D82A}">
                    <a16:rowId xmlns:a16="http://schemas.microsoft.com/office/drawing/2014/main" val="10003"/>
                  </a:ext>
                </a:extLst>
              </a:tr>
              <a:tr h="244800">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u="none" strike="noStrike" cap="none" normalizeH="0" baseline="0">
                          <a:ln>
                            <a:noFill/>
                          </a:ln>
                          <a:effectLst/>
                          <a:latin typeface="+mn-ea"/>
                          <a:ea typeface="+mn-ea"/>
                        </a:rPr>
                        <a:t>保留（保留解除）</a:t>
                      </a:r>
                      <a:endParaRPr kumimoji="1" lang="ja-JP" altLang="en-US" sz="1000" b="0" i="0" u="none" strike="noStrike" cap="none" normalizeH="0" baseline="0">
                        <a:ln>
                          <a:noFill/>
                        </a:ln>
                        <a:solidFill>
                          <a:schemeClr val="tx1"/>
                        </a:solidFill>
                        <a:effectLst/>
                        <a:latin typeface="+mn-ea"/>
                        <a:ea typeface="+mn-ea"/>
                      </a:endParaRPr>
                    </a:p>
                  </a:txBody>
                  <a:tcPr marL="72000" marR="46800" marB="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C2F0">
                        <a:tint val="20000"/>
                      </a:srgbClr>
                    </a:solidFill>
                  </a:tcPr>
                </a:tc>
                <a:extLst>
                  <a:ext uri="{0D108BD9-81ED-4DB2-BD59-A6C34878D82A}">
                    <a16:rowId xmlns:a16="http://schemas.microsoft.com/office/drawing/2014/main" val="10004"/>
                  </a:ext>
                </a:extLst>
              </a:tr>
              <a:tr h="244800">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u="none" strike="noStrike" cap="none" normalizeH="0" baseline="0">
                          <a:ln>
                            <a:noFill/>
                          </a:ln>
                          <a:effectLst/>
                          <a:latin typeface="+mn-ea"/>
                          <a:ea typeface="+mn-ea"/>
                        </a:rPr>
                        <a:t>振込手数料区分</a:t>
                      </a:r>
                      <a:endParaRPr kumimoji="1" lang="ja-JP" altLang="en-US" sz="1000" b="0" i="0" u="none" strike="noStrike" cap="none" normalizeH="0" baseline="0">
                        <a:ln>
                          <a:noFill/>
                        </a:ln>
                        <a:solidFill>
                          <a:schemeClr val="tx1"/>
                        </a:solidFill>
                        <a:effectLst/>
                        <a:latin typeface="+mn-ea"/>
                        <a:ea typeface="+mn-ea"/>
                      </a:endParaRPr>
                    </a:p>
                  </a:txBody>
                  <a:tcPr marL="72000" marR="46800" marB="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C2F0">
                        <a:tint val="40000"/>
                      </a:srgbClr>
                    </a:solidFill>
                  </a:tcPr>
                </a:tc>
                <a:extLst>
                  <a:ext uri="{0D108BD9-81ED-4DB2-BD59-A6C34878D82A}">
                    <a16:rowId xmlns:a16="http://schemas.microsoft.com/office/drawing/2014/main" val="10005"/>
                  </a:ext>
                </a:extLst>
              </a:tr>
              <a:tr h="244800">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u="none" strike="noStrike" cap="none" normalizeH="0" baseline="0">
                          <a:ln>
                            <a:noFill/>
                          </a:ln>
                          <a:effectLst/>
                          <a:latin typeface="+mn-ea"/>
                          <a:ea typeface="+mn-ea"/>
                        </a:rPr>
                        <a:t>振込元・引落口座</a:t>
                      </a:r>
                      <a:endParaRPr kumimoji="1" lang="ja-JP" altLang="en-US" sz="1000" b="0" i="0" u="none" strike="noStrike" cap="none" normalizeH="0" baseline="0">
                        <a:ln>
                          <a:noFill/>
                        </a:ln>
                        <a:solidFill>
                          <a:schemeClr val="tx1"/>
                        </a:solidFill>
                        <a:effectLst/>
                        <a:latin typeface="+mn-ea"/>
                        <a:ea typeface="+mn-ea"/>
                      </a:endParaRPr>
                    </a:p>
                  </a:txBody>
                  <a:tcPr marL="72000" marR="46800" marB="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C2F0">
                        <a:tint val="20000"/>
                      </a:srgbClr>
                    </a:solidFill>
                  </a:tcPr>
                </a:tc>
                <a:extLst>
                  <a:ext uri="{0D108BD9-81ED-4DB2-BD59-A6C34878D82A}">
                    <a16:rowId xmlns:a16="http://schemas.microsoft.com/office/drawing/2014/main" val="10006"/>
                  </a:ext>
                </a:extLst>
              </a:tr>
              <a:tr h="244800">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solidFill>
                          <a:effectLst/>
                          <a:latin typeface="+mn-ea"/>
                          <a:ea typeface="+mn-ea"/>
                        </a:rPr>
                        <a:t>振込先口座</a:t>
                      </a:r>
                    </a:p>
                  </a:txBody>
                  <a:tcPr marL="72000" marR="46800" marB="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C2F0">
                        <a:tint val="40000"/>
                      </a:srgbClr>
                    </a:solidFill>
                  </a:tcPr>
                </a:tc>
                <a:extLst>
                  <a:ext uri="{0D108BD9-81ED-4DB2-BD59-A6C34878D82A}">
                    <a16:rowId xmlns:a16="http://schemas.microsoft.com/office/drawing/2014/main" val="10007"/>
                  </a:ext>
                </a:extLst>
              </a:tr>
              <a:tr h="244800">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u="none" strike="noStrike" cap="none" normalizeH="0" baseline="0" dirty="0">
                          <a:ln>
                            <a:noFill/>
                          </a:ln>
                          <a:effectLst/>
                          <a:latin typeface="+mn-ea"/>
                          <a:ea typeface="+mn-ea"/>
                        </a:rPr>
                        <a:t>振出日、満期日</a:t>
                      </a:r>
                      <a:endParaRPr kumimoji="1" lang="ja-JP" altLang="en-US" sz="1000" b="0" i="0" u="none" strike="noStrike" cap="none" normalizeH="0" baseline="0" dirty="0">
                        <a:ln>
                          <a:noFill/>
                        </a:ln>
                        <a:solidFill>
                          <a:schemeClr val="tx1"/>
                        </a:solidFill>
                        <a:effectLst/>
                        <a:latin typeface="+mn-ea"/>
                        <a:ea typeface="+mn-ea"/>
                      </a:endParaRPr>
                    </a:p>
                  </a:txBody>
                  <a:tcPr marL="72000" marR="46800" marB="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C2F0">
                        <a:tint val="20000"/>
                      </a:srgbClr>
                    </a:solidFill>
                  </a:tcPr>
                </a:tc>
                <a:extLst>
                  <a:ext uri="{0D108BD9-81ED-4DB2-BD59-A6C34878D82A}">
                    <a16:rowId xmlns:a16="http://schemas.microsoft.com/office/drawing/2014/main" val="10008"/>
                  </a:ext>
                </a:extLst>
              </a:tr>
            </a:tbl>
          </a:graphicData>
        </a:graphic>
      </p:graphicFrame>
      <p:graphicFrame>
        <p:nvGraphicFramePr>
          <p:cNvPr id="14" name="Group 28"/>
          <p:cNvGraphicFramePr>
            <a:graphicFrameLocks noGrp="1"/>
          </p:cNvGraphicFramePr>
          <p:nvPr>
            <p:extLst>
              <p:ext uri="{D42A27DB-BD31-4B8C-83A1-F6EECF244321}">
                <p14:modId xmlns:p14="http://schemas.microsoft.com/office/powerpoint/2010/main" val="986245871"/>
              </p:ext>
            </p:extLst>
          </p:nvPr>
        </p:nvGraphicFramePr>
        <p:xfrm>
          <a:off x="720000" y="2736000"/>
          <a:ext cx="5580000" cy="2184840"/>
        </p:xfrm>
        <a:graphic>
          <a:graphicData uri="http://schemas.openxmlformats.org/drawingml/2006/table">
            <a:tbl>
              <a:tblPr firstRow="1" bandRow="1"/>
              <a:tblGrid>
                <a:gridCol w="1260000">
                  <a:extLst>
                    <a:ext uri="{9D8B030D-6E8A-4147-A177-3AD203B41FA5}">
                      <a16:colId xmlns:a16="http://schemas.microsoft.com/office/drawing/2014/main" val="20000"/>
                    </a:ext>
                  </a:extLst>
                </a:gridCol>
                <a:gridCol w="4320000">
                  <a:extLst>
                    <a:ext uri="{9D8B030D-6E8A-4147-A177-3AD203B41FA5}">
                      <a16:colId xmlns:a16="http://schemas.microsoft.com/office/drawing/2014/main" val="20001"/>
                    </a:ext>
                  </a:extLst>
                </a:gridCol>
              </a:tblGrid>
              <a:tr h="239377">
                <a:tc>
                  <a:txBody>
                    <a:bodyPr/>
                    <a:lstStyle>
                      <a:defPPr>
                        <a:defRPr lang="ja-JP"/>
                      </a:defPPr>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u="none" strike="noStrike" cap="none" normalizeH="0" baseline="0">
                          <a:ln>
                            <a:noFill/>
                          </a:ln>
                          <a:effectLst/>
                          <a:latin typeface="+mn-ea"/>
                          <a:ea typeface="+mn-ea"/>
                        </a:rPr>
                        <a:t>支払予定情報</a:t>
                      </a:r>
                      <a:endParaRPr kumimoji="1" lang="ja-JP" altLang="en-US" sz="1000" b="0" i="0" u="none" strike="noStrike" cap="none" normalizeH="0" baseline="0">
                        <a:ln>
                          <a:noFill/>
                        </a:ln>
                        <a:solidFill>
                          <a:schemeClr val="bg1"/>
                        </a:solidFill>
                        <a:effectLst/>
                        <a:latin typeface="+mn-ea"/>
                        <a:ea typeface="+mn-ea"/>
                      </a:endParaRPr>
                    </a:p>
                  </a:txBody>
                  <a:tcPr marL="72000" marR="45720" anchor="ctr" horzOverflow="overflow">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4C2F0"/>
                    </a:solidFill>
                  </a:tcPr>
                </a:tc>
                <a:tc>
                  <a:txBody>
                    <a:bodyPr/>
                    <a:lstStyle>
                      <a:defPPr>
                        <a:defRPr lang="ja-JP"/>
                      </a:defPPr>
                      <a:lvl1pPr marL="0" algn="l" defTabSz="914400" rtl="0" eaLnBrk="1" latinLnBrk="0" hangingPunct="1">
                        <a:defRPr kumimoji="1" sz="1800" b="1" kern="1200">
                          <a:solidFill>
                            <a:schemeClr val="lt1"/>
                          </a:solidFill>
                          <a:latin typeface="メイリオ"/>
                          <a:ea typeface="メイリオ"/>
                        </a:defRPr>
                      </a:lvl1pPr>
                      <a:lvl2pPr marL="457200" algn="l" defTabSz="914400" rtl="0" eaLnBrk="1" latinLnBrk="0" hangingPunct="1">
                        <a:defRPr kumimoji="1" sz="1800" b="1" kern="1200">
                          <a:solidFill>
                            <a:schemeClr val="lt1"/>
                          </a:solidFill>
                          <a:latin typeface="メイリオ"/>
                          <a:ea typeface="メイリオ"/>
                        </a:defRPr>
                      </a:lvl2pPr>
                      <a:lvl3pPr marL="914400" algn="l" defTabSz="914400" rtl="0" eaLnBrk="1" latinLnBrk="0" hangingPunct="1">
                        <a:defRPr kumimoji="1" sz="1800" b="1" kern="1200">
                          <a:solidFill>
                            <a:schemeClr val="lt1"/>
                          </a:solidFill>
                          <a:latin typeface="メイリオ"/>
                          <a:ea typeface="メイリオ"/>
                        </a:defRPr>
                      </a:lvl3pPr>
                      <a:lvl4pPr marL="1371600" algn="l" defTabSz="914400" rtl="0" eaLnBrk="1" latinLnBrk="0" hangingPunct="1">
                        <a:defRPr kumimoji="1" sz="1800" b="1" kern="1200">
                          <a:solidFill>
                            <a:schemeClr val="lt1"/>
                          </a:solidFill>
                          <a:latin typeface="メイリオ"/>
                          <a:ea typeface="メイリオ"/>
                        </a:defRPr>
                      </a:lvl4pPr>
                      <a:lvl5pPr marL="1828800" algn="l" defTabSz="914400" rtl="0" eaLnBrk="1" latinLnBrk="0" hangingPunct="1">
                        <a:defRPr kumimoji="1" sz="1800" b="1" kern="1200">
                          <a:solidFill>
                            <a:schemeClr val="lt1"/>
                          </a:solidFill>
                          <a:latin typeface="メイリオ"/>
                          <a:ea typeface="メイリオ"/>
                        </a:defRPr>
                      </a:lvl5pPr>
                      <a:lvl6pPr marL="2286000" algn="l" defTabSz="914400" rtl="0" eaLnBrk="1" latinLnBrk="0" hangingPunct="1">
                        <a:defRPr kumimoji="1" sz="1800" b="1" kern="1200">
                          <a:solidFill>
                            <a:schemeClr val="lt1"/>
                          </a:solidFill>
                          <a:latin typeface="メイリオ"/>
                          <a:ea typeface="メイリオ"/>
                        </a:defRPr>
                      </a:lvl6pPr>
                      <a:lvl7pPr marL="2743200" algn="l" defTabSz="914400" rtl="0" eaLnBrk="1" latinLnBrk="0" hangingPunct="1">
                        <a:defRPr kumimoji="1" sz="1800" b="1" kern="1200">
                          <a:solidFill>
                            <a:schemeClr val="lt1"/>
                          </a:solidFill>
                          <a:latin typeface="メイリオ"/>
                          <a:ea typeface="メイリオ"/>
                        </a:defRPr>
                      </a:lvl7pPr>
                      <a:lvl8pPr marL="3200400" algn="l" defTabSz="914400" rtl="0" eaLnBrk="1" latinLnBrk="0" hangingPunct="1">
                        <a:defRPr kumimoji="1" sz="1800" b="1" kern="1200">
                          <a:solidFill>
                            <a:schemeClr val="lt1"/>
                          </a:solidFill>
                          <a:latin typeface="メイリオ"/>
                          <a:ea typeface="メイリオ"/>
                        </a:defRPr>
                      </a:lvl8pPr>
                      <a:lvl9pPr marL="3657600" algn="l" defTabSz="914400" rtl="0" eaLnBrk="1" latinLnBrk="0" hangingPunct="1">
                        <a:defRPr kumimoji="1" sz="1800" b="1" kern="1200">
                          <a:solidFill>
                            <a:schemeClr val="lt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u="none" strike="noStrike" cap="none" normalizeH="0" baseline="0">
                          <a:ln>
                            <a:noFill/>
                          </a:ln>
                          <a:effectLst/>
                          <a:latin typeface="+mn-ea"/>
                          <a:ea typeface="+mn-ea"/>
                        </a:rPr>
                        <a:t>説明</a:t>
                      </a:r>
                      <a:endParaRPr kumimoji="1" lang="en-US" altLang="ja-JP" sz="1000" b="0" i="0" u="none" strike="noStrike" cap="none" normalizeH="0" baseline="0">
                        <a:ln>
                          <a:noFill/>
                        </a:ln>
                        <a:solidFill>
                          <a:schemeClr val="bg1"/>
                        </a:solidFill>
                        <a:effectLst/>
                        <a:latin typeface="+mn-ea"/>
                        <a:ea typeface="+mn-ea"/>
                      </a:endParaRPr>
                    </a:p>
                  </a:txBody>
                  <a:tcPr marL="72000" marR="45720" anchor="ctr" horzOverflow="overflow">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4C2F0"/>
                    </a:solidFill>
                  </a:tcPr>
                </a:tc>
                <a:extLst>
                  <a:ext uri="{0D108BD9-81ED-4DB2-BD59-A6C34878D82A}">
                    <a16:rowId xmlns:a16="http://schemas.microsoft.com/office/drawing/2014/main" val="10000"/>
                  </a:ext>
                </a:extLst>
              </a:tr>
              <a:tr h="216000">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u="none" strike="noStrike" cap="none" normalizeH="0" baseline="0">
                          <a:ln>
                            <a:noFill/>
                          </a:ln>
                          <a:effectLst/>
                          <a:latin typeface="+mn-ea"/>
                          <a:ea typeface="+mn-ea"/>
                        </a:rPr>
                        <a:t>支払管理コード</a:t>
                      </a:r>
                      <a:endParaRPr kumimoji="1" lang="ja-JP" altLang="en-US" sz="1000" b="0" i="0" u="none" strike="noStrike" cap="none" normalizeH="0" baseline="0">
                        <a:ln>
                          <a:noFill/>
                        </a:ln>
                        <a:solidFill>
                          <a:schemeClr val="tx1"/>
                        </a:solidFill>
                        <a:effectLst/>
                        <a:latin typeface="+mn-ea"/>
                        <a:ea typeface="+mn-ea"/>
                      </a:endParaRPr>
                    </a:p>
                  </a:txBody>
                  <a:tcPr marL="72000" marR="45720" marB="36000" anchor="ctr"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C2F0">
                        <a:tint val="4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solidFill>
                          <a:effectLst/>
                          <a:latin typeface="+mn-ea"/>
                          <a:ea typeface="+mn-ea"/>
                        </a:rPr>
                        <a:t>特定の「支払拠点」の支払伝票を抽出する</a:t>
                      </a:r>
                      <a:endParaRPr kumimoji="1" lang="en-US" altLang="ja-JP" sz="1000" b="0" i="0" u="none" strike="noStrike" cap="none" normalizeH="0" baseline="0">
                        <a:ln>
                          <a:noFill/>
                        </a:ln>
                        <a:solidFill>
                          <a:schemeClr val="tx1"/>
                        </a:solidFill>
                        <a:effectLst/>
                        <a:latin typeface="+mn-ea"/>
                        <a:ea typeface="+mn-ea"/>
                      </a:endParaRPr>
                    </a:p>
                  </a:txBody>
                  <a:tcPr marL="72000" marR="45720" marB="36000" anchor="ctr" horzOverflow="overflow">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C2F0">
                        <a:tint val="40000"/>
                      </a:srgbClr>
                    </a:solidFill>
                  </a:tcPr>
                </a:tc>
                <a:extLst>
                  <a:ext uri="{0D108BD9-81ED-4DB2-BD59-A6C34878D82A}">
                    <a16:rowId xmlns:a16="http://schemas.microsoft.com/office/drawing/2014/main" val="10001"/>
                  </a:ext>
                </a:extLst>
              </a:tr>
              <a:tr h="216000">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u="none" strike="noStrike" cap="none" normalizeH="0" baseline="0">
                          <a:ln>
                            <a:noFill/>
                          </a:ln>
                          <a:effectLst/>
                          <a:latin typeface="+mn-ea"/>
                          <a:ea typeface="+mn-ea"/>
                        </a:rPr>
                        <a:t>支払先</a:t>
                      </a:r>
                      <a:endParaRPr kumimoji="1" lang="ja-JP" altLang="en-US" sz="1000" b="0" i="0" u="none" strike="noStrike" cap="none" normalizeH="0" baseline="0">
                        <a:ln>
                          <a:noFill/>
                        </a:ln>
                        <a:solidFill>
                          <a:schemeClr val="tx1"/>
                        </a:solidFill>
                        <a:effectLst/>
                        <a:latin typeface="+mn-ea"/>
                        <a:ea typeface="+mn-ea"/>
                      </a:endParaRPr>
                    </a:p>
                  </a:txBody>
                  <a:tcPr marL="72000" marR="4572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C2F0">
                        <a:tint val="2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u="none" strike="noStrike" cap="none" normalizeH="0" baseline="0">
                          <a:ln>
                            <a:noFill/>
                          </a:ln>
                          <a:effectLst/>
                          <a:latin typeface="+mn-ea"/>
                          <a:ea typeface="+mn-ea"/>
                        </a:rPr>
                        <a:t>特定の「支払先」の支払伝票をコード範囲指定で抽出する</a:t>
                      </a:r>
                      <a:endParaRPr kumimoji="1" lang="en-US" altLang="ja-JP" sz="1000" u="none" strike="noStrike" cap="none" normalizeH="0" baseline="0">
                        <a:ln>
                          <a:noFill/>
                        </a:ln>
                        <a:solidFill>
                          <a:schemeClr val="tx1"/>
                        </a:solidFill>
                        <a:effectLst/>
                        <a:latin typeface="+mn-ea"/>
                        <a:ea typeface="+mn-ea"/>
                      </a:endParaRPr>
                    </a:p>
                  </a:txBody>
                  <a:tcPr marL="72000" marR="4572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C2F0">
                        <a:tint val="20000"/>
                      </a:srgbClr>
                    </a:solidFill>
                  </a:tcPr>
                </a:tc>
                <a:extLst>
                  <a:ext uri="{0D108BD9-81ED-4DB2-BD59-A6C34878D82A}">
                    <a16:rowId xmlns:a16="http://schemas.microsoft.com/office/drawing/2014/main" val="10002"/>
                  </a:ext>
                </a:extLst>
              </a:tr>
              <a:tr h="216000">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u="none" strike="noStrike" cap="none" normalizeH="0" baseline="0">
                          <a:ln>
                            <a:noFill/>
                          </a:ln>
                          <a:effectLst/>
                          <a:latin typeface="+mn-ea"/>
                          <a:ea typeface="+mn-ea"/>
                        </a:rPr>
                        <a:t>支払業務コード</a:t>
                      </a:r>
                      <a:endParaRPr kumimoji="1" lang="ja-JP" altLang="en-US" sz="1000" b="0" i="0" u="none" strike="noStrike" cap="none" normalizeH="0" baseline="0">
                        <a:ln>
                          <a:noFill/>
                        </a:ln>
                        <a:solidFill>
                          <a:schemeClr val="tx1"/>
                        </a:solidFill>
                        <a:effectLst/>
                        <a:latin typeface="+mn-ea"/>
                        <a:ea typeface="+mn-ea"/>
                      </a:endParaRPr>
                    </a:p>
                  </a:txBody>
                  <a:tcPr marL="72000" marR="4572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C2F0">
                        <a:tint val="4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solidFill>
                          <a:effectLst/>
                          <a:latin typeface="+mn-ea"/>
                          <a:ea typeface="+mn-ea"/>
                        </a:rPr>
                        <a:t>特定の「支払業務」の支払伝票を抽出する（買掛・未払・家賃、など）</a:t>
                      </a:r>
                      <a:endParaRPr kumimoji="1" lang="en-US" altLang="ja-JP" sz="1000" b="0" i="0" u="none" strike="noStrike" cap="none" normalizeH="0" baseline="0">
                        <a:ln>
                          <a:noFill/>
                        </a:ln>
                        <a:solidFill>
                          <a:schemeClr val="tx1"/>
                        </a:solidFill>
                        <a:effectLst/>
                        <a:latin typeface="+mn-ea"/>
                        <a:ea typeface="+mn-ea"/>
                      </a:endParaRPr>
                    </a:p>
                  </a:txBody>
                  <a:tcPr marL="72000" marR="4572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C2F0">
                        <a:tint val="40000"/>
                      </a:srgbClr>
                    </a:solidFill>
                  </a:tcPr>
                </a:tc>
                <a:extLst>
                  <a:ext uri="{0D108BD9-81ED-4DB2-BD59-A6C34878D82A}">
                    <a16:rowId xmlns:a16="http://schemas.microsoft.com/office/drawing/2014/main" val="10003"/>
                  </a:ext>
                </a:extLst>
              </a:tr>
              <a:tr h="239377">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u="none" strike="noStrike" cap="none" normalizeH="0" baseline="0">
                          <a:ln>
                            <a:noFill/>
                          </a:ln>
                          <a:effectLst/>
                          <a:latin typeface="+mn-ea"/>
                          <a:ea typeface="+mn-ea"/>
                        </a:rPr>
                        <a:t>支払方法</a:t>
                      </a:r>
                      <a:endParaRPr kumimoji="1" lang="ja-JP" altLang="en-US" sz="1000" b="0" i="0" u="none" strike="noStrike" cap="none" normalizeH="0" baseline="0">
                        <a:ln>
                          <a:noFill/>
                        </a:ln>
                        <a:solidFill>
                          <a:schemeClr val="tx1"/>
                        </a:solidFill>
                        <a:effectLst/>
                        <a:latin typeface="+mn-ea"/>
                        <a:ea typeface="+mn-ea"/>
                      </a:endParaRPr>
                    </a:p>
                  </a:txBody>
                  <a:tcPr marL="72000" marR="4572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C2F0">
                        <a:tint val="2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u="none" strike="noStrike" cap="none" normalizeH="0" baseline="0">
                          <a:ln>
                            <a:noFill/>
                          </a:ln>
                          <a:solidFill>
                            <a:schemeClr val="tx1"/>
                          </a:solidFill>
                          <a:effectLst/>
                          <a:latin typeface="+mn-ea"/>
                          <a:ea typeface="+mn-ea"/>
                        </a:rPr>
                        <a:t>特定の「支払方法」の支払伝票を抽出する</a:t>
                      </a:r>
                      <a:endParaRPr kumimoji="1" lang="en-US" altLang="ja-JP" sz="1000" u="none" strike="noStrike" cap="none" normalizeH="0" baseline="0">
                        <a:ln>
                          <a:noFill/>
                        </a:ln>
                        <a:solidFill>
                          <a:schemeClr val="tx1"/>
                        </a:solidFill>
                        <a:effectLst/>
                        <a:latin typeface="+mn-ea"/>
                        <a:ea typeface="+mn-ea"/>
                      </a:endParaRPr>
                    </a:p>
                  </a:txBody>
                  <a:tcPr marL="72000" marR="4572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C2F0">
                        <a:tint val="20000"/>
                      </a:srgbClr>
                    </a:solidFill>
                  </a:tcPr>
                </a:tc>
                <a:extLst>
                  <a:ext uri="{0D108BD9-81ED-4DB2-BD59-A6C34878D82A}">
                    <a16:rowId xmlns:a16="http://schemas.microsoft.com/office/drawing/2014/main" val="10004"/>
                  </a:ext>
                </a:extLst>
              </a:tr>
              <a:tr h="239377">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u="none" strike="noStrike" cap="none" normalizeH="0" baseline="0">
                          <a:ln>
                            <a:noFill/>
                          </a:ln>
                          <a:effectLst/>
                          <a:latin typeface="+mn-ea"/>
                          <a:ea typeface="+mn-ea"/>
                        </a:rPr>
                        <a:t>振込元・引落口座</a:t>
                      </a:r>
                      <a:endParaRPr kumimoji="1" lang="ja-JP" altLang="en-US" sz="1000" b="0" i="0" u="none" strike="noStrike" cap="none" normalizeH="0" baseline="0">
                        <a:ln>
                          <a:noFill/>
                        </a:ln>
                        <a:solidFill>
                          <a:schemeClr val="tx1"/>
                        </a:solidFill>
                        <a:effectLst/>
                        <a:latin typeface="+mn-ea"/>
                        <a:ea typeface="+mn-ea"/>
                      </a:endParaRPr>
                    </a:p>
                  </a:txBody>
                  <a:tcPr marL="72000" marR="4572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C2F0">
                        <a:tint val="4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u="none" strike="noStrike" cap="none" normalizeH="0" baseline="0">
                          <a:ln>
                            <a:noFill/>
                          </a:ln>
                          <a:effectLst/>
                          <a:latin typeface="+mn-ea"/>
                          <a:ea typeface="+mn-ea"/>
                        </a:rPr>
                        <a:t>特定の「振込元・自動引落口座」の支払伝票を抽出する</a:t>
                      </a:r>
                      <a:endParaRPr kumimoji="1" lang="en-US" altLang="ja-JP" sz="1000" u="none" strike="noStrike" cap="none" normalizeH="0" baseline="0">
                        <a:ln>
                          <a:noFill/>
                        </a:ln>
                        <a:solidFill>
                          <a:schemeClr val="tx1"/>
                        </a:solidFill>
                        <a:effectLst/>
                        <a:latin typeface="+mn-ea"/>
                        <a:ea typeface="+mn-ea"/>
                      </a:endParaRPr>
                    </a:p>
                  </a:txBody>
                  <a:tcPr marL="72000" marR="4572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C2F0">
                        <a:tint val="40000"/>
                      </a:srgbClr>
                    </a:solidFill>
                  </a:tcPr>
                </a:tc>
                <a:extLst>
                  <a:ext uri="{0D108BD9-81ED-4DB2-BD59-A6C34878D82A}">
                    <a16:rowId xmlns:a16="http://schemas.microsoft.com/office/drawing/2014/main" val="10005"/>
                  </a:ext>
                </a:extLst>
              </a:tr>
              <a:tr h="239377">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u="none" strike="noStrike" cap="none" normalizeH="0" baseline="0">
                          <a:ln>
                            <a:noFill/>
                          </a:ln>
                          <a:effectLst/>
                          <a:latin typeface="+mn-ea"/>
                          <a:ea typeface="+mn-ea"/>
                        </a:rPr>
                        <a:t>実支払予定日</a:t>
                      </a:r>
                      <a:endParaRPr kumimoji="1" lang="ja-JP" altLang="en-US" sz="1000" b="0" i="0" u="none" strike="noStrike" cap="none" normalizeH="0" baseline="0">
                        <a:ln>
                          <a:noFill/>
                        </a:ln>
                        <a:solidFill>
                          <a:schemeClr val="tx1"/>
                        </a:solidFill>
                        <a:effectLst/>
                        <a:latin typeface="+mn-ea"/>
                        <a:ea typeface="+mn-ea"/>
                      </a:endParaRPr>
                    </a:p>
                  </a:txBody>
                  <a:tcPr marL="72000" marR="4572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C2F0">
                        <a:tint val="2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u="none" strike="noStrike" cap="none" normalizeH="0" baseline="0">
                          <a:ln>
                            <a:noFill/>
                          </a:ln>
                          <a:effectLst/>
                          <a:latin typeface="+mn-ea"/>
                          <a:ea typeface="+mn-ea"/>
                        </a:rPr>
                        <a:t>特定の「支払予定日」の支払伝票を期間指定で抽出する</a:t>
                      </a:r>
                      <a:endParaRPr kumimoji="1" lang="en-US" altLang="ja-JP" sz="1000" u="none" strike="noStrike" cap="none" normalizeH="0" baseline="0">
                        <a:ln>
                          <a:noFill/>
                        </a:ln>
                        <a:solidFill>
                          <a:schemeClr val="tx1"/>
                        </a:solidFill>
                        <a:effectLst/>
                        <a:latin typeface="+mn-ea"/>
                        <a:ea typeface="+mn-ea"/>
                      </a:endParaRPr>
                    </a:p>
                  </a:txBody>
                  <a:tcPr marL="72000" marR="4572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C2F0">
                        <a:tint val="20000"/>
                      </a:srgbClr>
                    </a:solidFill>
                  </a:tcPr>
                </a:tc>
                <a:extLst>
                  <a:ext uri="{0D108BD9-81ED-4DB2-BD59-A6C34878D82A}">
                    <a16:rowId xmlns:a16="http://schemas.microsoft.com/office/drawing/2014/main" val="10006"/>
                  </a:ext>
                </a:extLst>
              </a:tr>
              <a:tr h="239377">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solidFill>
                          <a:effectLst/>
                          <a:latin typeface="+mn-ea"/>
                          <a:ea typeface="+mn-ea"/>
                        </a:rPr>
                        <a:t>支払金額</a:t>
                      </a:r>
                    </a:p>
                  </a:txBody>
                  <a:tcPr marL="72000" marR="4572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C2F0">
                        <a:tint val="4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u="none" strike="noStrike" cap="none" normalizeH="0" baseline="0">
                          <a:ln>
                            <a:noFill/>
                          </a:ln>
                          <a:solidFill>
                            <a:schemeClr val="tx1"/>
                          </a:solidFill>
                          <a:effectLst/>
                          <a:latin typeface="+mn-ea"/>
                          <a:ea typeface="+mn-ea"/>
                        </a:rPr>
                        <a:t>特定の「支払金額」範囲の支払伝票を抽出する</a:t>
                      </a:r>
                      <a:endParaRPr kumimoji="1" lang="en-US" altLang="ja-JP" sz="1000" u="none" strike="noStrike" cap="none" normalizeH="0" baseline="0">
                        <a:ln>
                          <a:noFill/>
                        </a:ln>
                        <a:solidFill>
                          <a:schemeClr val="tx1"/>
                        </a:solidFill>
                        <a:effectLst/>
                        <a:latin typeface="+mn-ea"/>
                        <a:ea typeface="+mn-ea"/>
                      </a:endParaRPr>
                    </a:p>
                  </a:txBody>
                  <a:tcPr marL="72000" marR="4572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C2F0">
                        <a:tint val="40000"/>
                      </a:srgbClr>
                    </a:solidFill>
                  </a:tcPr>
                </a:tc>
                <a:extLst>
                  <a:ext uri="{0D108BD9-81ED-4DB2-BD59-A6C34878D82A}">
                    <a16:rowId xmlns:a16="http://schemas.microsoft.com/office/drawing/2014/main" val="10007"/>
                  </a:ext>
                </a:extLst>
              </a:tr>
              <a:tr h="239377">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u="none" strike="noStrike" cap="none" normalizeH="0" baseline="0">
                          <a:ln>
                            <a:noFill/>
                          </a:ln>
                          <a:effectLst/>
                          <a:latin typeface="+mn-ea"/>
                          <a:ea typeface="+mn-ea"/>
                        </a:rPr>
                        <a:t>状態</a:t>
                      </a:r>
                      <a:endParaRPr kumimoji="1" lang="ja-JP" altLang="en-US" sz="1000" b="0" i="0" u="none" strike="noStrike" cap="none" normalizeH="0" baseline="0">
                        <a:ln>
                          <a:noFill/>
                        </a:ln>
                        <a:solidFill>
                          <a:schemeClr val="tx1"/>
                        </a:solidFill>
                        <a:effectLst/>
                        <a:latin typeface="+mn-ea"/>
                        <a:ea typeface="+mn-ea"/>
                      </a:endParaRPr>
                    </a:p>
                  </a:txBody>
                  <a:tcPr marL="72000" marR="4572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C2F0">
                        <a:tint val="20000"/>
                      </a:srgbClr>
                    </a:solidFill>
                  </a:tcPr>
                </a:tc>
                <a:tc>
                  <a:txBody>
                    <a:bodyPr/>
                    <a:lstStyle>
                      <a:defPPr>
                        <a:defRPr lang="ja-JP"/>
                      </a:defPPr>
                      <a:lvl1pPr marL="0" algn="l" defTabSz="914400" rtl="0" eaLnBrk="1" latinLnBrk="0" hangingPunct="1">
                        <a:defRPr kumimoji="1" sz="1800" kern="1200">
                          <a:solidFill>
                            <a:schemeClr val="dk1"/>
                          </a:solidFill>
                          <a:latin typeface="メイリオ"/>
                          <a:ea typeface="メイリオ"/>
                        </a:defRPr>
                      </a:lvl1pPr>
                      <a:lvl2pPr marL="457200" algn="l" defTabSz="914400" rtl="0" eaLnBrk="1" latinLnBrk="0" hangingPunct="1">
                        <a:defRPr kumimoji="1" sz="1800" kern="1200">
                          <a:solidFill>
                            <a:schemeClr val="dk1"/>
                          </a:solidFill>
                          <a:latin typeface="メイリオ"/>
                          <a:ea typeface="メイリオ"/>
                        </a:defRPr>
                      </a:lvl2pPr>
                      <a:lvl3pPr marL="914400" algn="l" defTabSz="914400" rtl="0" eaLnBrk="1" latinLnBrk="0" hangingPunct="1">
                        <a:defRPr kumimoji="1" sz="1800" kern="1200">
                          <a:solidFill>
                            <a:schemeClr val="dk1"/>
                          </a:solidFill>
                          <a:latin typeface="メイリオ"/>
                          <a:ea typeface="メイリオ"/>
                        </a:defRPr>
                      </a:lvl3pPr>
                      <a:lvl4pPr marL="1371600" algn="l" defTabSz="914400" rtl="0" eaLnBrk="1" latinLnBrk="0" hangingPunct="1">
                        <a:defRPr kumimoji="1" sz="1800" kern="1200">
                          <a:solidFill>
                            <a:schemeClr val="dk1"/>
                          </a:solidFill>
                          <a:latin typeface="メイリオ"/>
                          <a:ea typeface="メイリオ"/>
                        </a:defRPr>
                      </a:lvl4pPr>
                      <a:lvl5pPr marL="1828800" algn="l" defTabSz="914400" rtl="0" eaLnBrk="1" latinLnBrk="0" hangingPunct="1">
                        <a:defRPr kumimoji="1" sz="1800" kern="1200">
                          <a:solidFill>
                            <a:schemeClr val="dk1"/>
                          </a:solidFill>
                          <a:latin typeface="メイリオ"/>
                          <a:ea typeface="メイリオ"/>
                        </a:defRPr>
                      </a:lvl5pPr>
                      <a:lvl6pPr marL="2286000" algn="l" defTabSz="914400" rtl="0" eaLnBrk="1" latinLnBrk="0" hangingPunct="1">
                        <a:defRPr kumimoji="1" sz="1800" kern="1200">
                          <a:solidFill>
                            <a:schemeClr val="dk1"/>
                          </a:solidFill>
                          <a:latin typeface="メイリオ"/>
                          <a:ea typeface="メイリオ"/>
                        </a:defRPr>
                      </a:lvl6pPr>
                      <a:lvl7pPr marL="2743200" algn="l" defTabSz="914400" rtl="0" eaLnBrk="1" latinLnBrk="0" hangingPunct="1">
                        <a:defRPr kumimoji="1" sz="1800" kern="1200">
                          <a:solidFill>
                            <a:schemeClr val="dk1"/>
                          </a:solidFill>
                          <a:latin typeface="メイリオ"/>
                          <a:ea typeface="メイリオ"/>
                        </a:defRPr>
                      </a:lvl7pPr>
                      <a:lvl8pPr marL="3200400" algn="l" defTabSz="914400" rtl="0" eaLnBrk="1" latinLnBrk="0" hangingPunct="1">
                        <a:defRPr kumimoji="1" sz="1800" kern="1200">
                          <a:solidFill>
                            <a:schemeClr val="dk1"/>
                          </a:solidFill>
                          <a:latin typeface="メイリオ"/>
                          <a:ea typeface="メイリオ"/>
                        </a:defRPr>
                      </a:lvl8pPr>
                      <a:lvl9pPr marL="3657600" algn="l" defTabSz="914400" rtl="0" eaLnBrk="1" latinLnBrk="0" hangingPunct="1">
                        <a:defRPr kumimoji="1" sz="1800" kern="1200">
                          <a:solidFill>
                            <a:schemeClr val="dk1"/>
                          </a:solidFill>
                          <a:latin typeface="メイリオ"/>
                          <a:ea typeface="メイリオ"/>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u="none" strike="noStrike" cap="none" normalizeH="0" baseline="0" dirty="0">
                          <a:ln>
                            <a:noFill/>
                          </a:ln>
                          <a:solidFill>
                            <a:schemeClr val="tx1"/>
                          </a:solidFill>
                          <a:effectLst/>
                          <a:latin typeface="+mn-ea"/>
                          <a:ea typeface="+mn-ea"/>
                        </a:rPr>
                        <a:t>「保留」状態の支払伝票を抽出する</a:t>
                      </a:r>
                      <a:endParaRPr kumimoji="1" lang="en-US" altLang="ja-JP" sz="1000" u="none" strike="noStrike" cap="none" normalizeH="0" baseline="0" dirty="0">
                        <a:ln>
                          <a:noFill/>
                        </a:ln>
                        <a:solidFill>
                          <a:schemeClr val="tx1"/>
                        </a:solidFill>
                        <a:effectLst/>
                        <a:latin typeface="+mn-ea"/>
                        <a:ea typeface="+mn-ea"/>
                      </a:endParaRPr>
                    </a:p>
                  </a:txBody>
                  <a:tcPr marL="72000" marR="4572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4C2F0">
                        <a:tint val="20000"/>
                      </a:srgbClr>
                    </a:solidFill>
                  </a:tcPr>
                </a:tc>
                <a:extLst>
                  <a:ext uri="{0D108BD9-81ED-4DB2-BD59-A6C34878D82A}">
                    <a16:rowId xmlns:a16="http://schemas.microsoft.com/office/drawing/2014/main" val="10008"/>
                  </a:ext>
                </a:extLst>
              </a:tr>
            </a:tbl>
          </a:graphicData>
        </a:graphic>
      </p:graphicFrame>
      <p:sp>
        <p:nvSpPr>
          <p:cNvPr id="15" name="正方形/長方形 14"/>
          <p:cNvSpPr/>
          <p:nvPr/>
        </p:nvSpPr>
        <p:spPr>
          <a:xfrm>
            <a:off x="360000" y="2952000"/>
            <a:ext cx="369332" cy="1631216"/>
          </a:xfrm>
          <a:prstGeom prst="rect">
            <a:avLst/>
          </a:prstGeom>
        </p:spPr>
        <p:txBody>
          <a:bodyPr vert="eaVert"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メイリオ"/>
                <a:ea typeface="メイリオ"/>
              </a:rPr>
              <a:t>【</a:t>
            </a:r>
            <a:r>
              <a:rPr kumimoji="1" lang="ja-JP" altLang="en-US" sz="1200" b="0" i="0" u="none" strike="noStrike" kern="1200" cap="none" spc="0" normalizeH="0" baseline="0" noProof="0">
                <a:ln>
                  <a:noFill/>
                </a:ln>
                <a:solidFill>
                  <a:prstClr val="black"/>
                </a:solidFill>
                <a:effectLst/>
                <a:uLnTx/>
                <a:uFillTx/>
                <a:latin typeface="メイリオ"/>
                <a:ea typeface="メイリオ"/>
              </a:rPr>
              <a:t>支払伝票抽出条件</a:t>
            </a:r>
            <a:r>
              <a:rPr lang="en-US" altLang="ja-JP" sz="1200">
                <a:solidFill>
                  <a:prstClr val="black"/>
                </a:solidFill>
                <a:latin typeface="メイリオ"/>
                <a:ea typeface="メイリオ"/>
              </a:rPr>
              <a:t>】</a:t>
            </a:r>
            <a:endParaRPr kumimoji="1" lang="en-US" altLang="ja-JP" sz="1200" b="0" i="0" u="none" strike="noStrike" kern="1200" cap="none" spc="0" normalizeH="0" baseline="0" noProof="0">
              <a:ln>
                <a:noFill/>
              </a:ln>
              <a:solidFill>
                <a:prstClr val="black"/>
              </a:solidFill>
              <a:effectLst/>
              <a:uLnTx/>
              <a:uFillTx/>
              <a:latin typeface="メイリオ"/>
              <a:ea typeface="メイリオ"/>
            </a:endParaRPr>
          </a:p>
        </p:txBody>
      </p:sp>
      <p:sp>
        <p:nvSpPr>
          <p:cNvPr id="16" name="正方形/長方形 15"/>
          <p:cNvSpPr/>
          <p:nvPr/>
        </p:nvSpPr>
        <p:spPr>
          <a:xfrm>
            <a:off x="6480000" y="2700000"/>
            <a:ext cx="369332" cy="2246769"/>
          </a:xfrm>
          <a:prstGeom prst="rect">
            <a:avLst/>
          </a:prstGeom>
        </p:spPr>
        <p:txBody>
          <a:bodyPr vert="eaVert"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メイリオ"/>
                <a:ea typeface="メイリオ"/>
              </a:rPr>
              <a:t>【</a:t>
            </a:r>
            <a:r>
              <a:rPr kumimoji="1" lang="ja-JP" altLang="en-US" sz="1200" b="0" i="0" u="none" strike="noStrike" kern="1200" cap="none" spc="0" normalizeH="0" baseline="0" noProof="0">
                <a:ln>
                  <a:noFill/>
                </a:ln>
                <a:solidFill>
                  <a:prstClr val="black"/>
                </a:solidFill>
                <a:effectLst/>
                <a:uLnTx/>
                <a:uFillTx/>
                <a:latin typeface="メイリオ"/>
                <a:ea typeface="メイリオ"/>
              </a:rPr>
              <a:t>支払予定情報変更可能項目</a:t>
            </a:r>
            <a:r>
              <a:rPr lang="en-US" altLang="ja-JP" sz="1200">
                <a:solidFill>
                  <a:prstClr val="black"/>
                </a:solidFill>
                <a:latin typeface="メイリオ"/>
                <a:ea typeface="メイリオ"/>
              </a:rPr>
              <a:t>】</a:t>
            </a:r>
            <a:endParaRPr kumimoji="1" lang="en-US" altLang="ja-JP" sz="1200" b="0" i="0" u="none" strike="noStrike" kern="1200" cap="none" spc="0" normalizeH="0" baseline="0" noProof="0">
              <a:ln>
                <a:noFill/>
              </a:ln>
              <a:solidFill>
                <a:prstClr val="black"/>
              </a:solidFill>
              <a:effectLst/>
              <a:uLnTx/>
              <a:uFillTx/>
              <a:latin typeface="メイリオ"/>
              <a:ea typeface="メイリオ"/>
            </a:endParaRPr>
          </a:p>
        </p:txBody>
      </p:sp>
    </p:spTree>
    <p:extLst>
      <p:ext uri="{BB962C8B-B14F-4D97-AF65-F5344CB8AC3E}">
        <p14:creationId xmlns:p14="http://schemas.microsoft.com/office/powerpoint/2010/main" val="28180493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91</a:t>
            </a:fld>
            <a:endParaRPr lang="ja-JP" altLang="en-US"/>
          </a:p>
        </p:txBody>
      </p:sp>
      <p:sp>
        <p:nvSpPr>
          <p:cNvPr id="7" name="タイトル 6"/>
          <p:cNvSpPr>
            <a:spLocks noGrp="1"/>
          </p:cNvSpPr>
          <p:nvPr>
            <p:ph type="title"/>
          </p:nvPr>
        </p:nvSpPr>
        <p:spPr/>
        <p:txBody>
          <a:bodyPr/>
          <a:lstStyle/>
          <a:p>
            <a:r>
              <a:rPr lang="en-US" altLang="ja-JP" dirty="0"/>
              <a:t>No.78</a:t>
            </a:r>
            <a:br>
              <a:rPr lang="en-US" altLang="ja-JP" sz="1800" dirty="0"/>
            </a:br>
            <a:r>
              <a:rPr lang="ja-JP" altLang="en-US" sz="1800" dirty="0"/>
              <a:t>支払管理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支払日</a:t>
            </a:r>
            <a:r>
              <a:rPr kumimoji="0" lang="en-US" altLang="ja-JP" sz="1400" kern="0">
                <a:solidFill>
                  <a:sysClr val="windowText" lastClr="000000">
                    <a:lumMod val="75000"/>
                    <a:lumOff val="25000"/>
                  </a:sysClr>
                </a:solidFill>
                <a:latin typeface="メイリオ" pitchFamily="50" charset="-128"/>
                <a:ea typeface="メイリオ" pitchFamily="50" charset="-128"/>
              </a:rPr>
              <a:t>/</a:t>
            </a:r>
            <a:r>
              <a:rPr kumimoji="0" lang="ja-JP" altLang="en-US" sz="1400" kern="0">
                <a:solidFill>
                  <a:sysClr val="windowText" lastClr="000000">
                    <a:lumMod val="75000"/>
                    <a:lumOff val="25000"/>
                  </a:sysClr>
                </a:solidFill>
                <a:latin typeface="メイリオ" pitchFamily="50" charset="-128"/>
                <a:ea typeface="メイリオ" pitchFamily="50" charset="-128"/>
              </a:rPr>
              <a:t>支払先別等、任意の設定で帳票で出力できる</a:t>
            </a: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dirty="0">
                <a:solidFill>
                  <a:prstClr val="black">
                    <a:lumMod val="75000"/>
                    <a:lumOff val="25000"/>
                  </a:prstClr>
                </a:solidFill>
              </a:rPr>
              <a:t>○</a:t>
            </a:r>
            <a:endParaRPr kumimoji="0" lang="en-US" altLang="ja-JP" sz="1400" b="1" kern="0" dirty="0">
              <a:solidFill>
                <a:prstClr val="black">
                  <a:lumMod val="75000"/>
                  <a:lumOff val="25000"/>
                </a:prstClr>
              </a:solidFill>
            </a:endParaRPr>
          </a:p>
          <a:p>
            <a:pPr lvl="0">
              <a:spcBef>
                <a:spcPct val="0"/>
              </a:spcBef>
              <a:defRPr/>
            </a:pPr>
            <a:r>
              <a:rPr kumimoji="0" lang="ja-JP" altLang="en-US" sz="1400" kern="0" dirty="0">
                <a:solidFill>
                  <a:sysClr val="windowText" lastClr="000000">
                    <a:lumMod val="75000"/>
                    <a:lumOff val="25000"/>
                  </a:sysClr>
                </a:solidFill>
                <a:latin typeface="メイリオ" pitchFamily="50" charset="-128"/>
                <a:ea typeface="メイリオ" pitchFamily="50" charset="-128"/>
              </a:rPr>
              <a:t>支払日・支払先・支払方法・支払拠点・支払業務（買掛・未払・家賃・社員経費 等）別の帳票出力が可能です</a:t>
            </a:r>
            <a:endParaRPr kumimoji="0" lang="en-US" altLang="ja-JP" sz="1400" kern="0" dirty="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3" name="図 12" descr="WS000935.JPG"/>
          <p:cNvPicPr>
            <a:picLocks noChangeAspect="1"/>
          </p:cNvPicPr>
          <p:nvPr/>
        </p:nvPicPr>
        <p:blipFill>
          <a:blip r:embed="rId3" cstate="print"/>
          <a:stretch>
            <a:fillRect/>
          </a:stretch>
        </p:blipFill>
        <p:spPr>
          <a:xfrm>
            <a:off x="2735999" y="2340000"/>
            <a:ext cx="3819038" cy="2700000"/>
          </a:xfrm>
          <a:prstGeom prst="rect">
            <a:avLst/>
          </a:prstGeom>
          <a:ln w="6350">
            <a:solidFill>
              <a:schemeClr val="bg1">
                <a:lumMod val="75000"/>
              </a:schemeClr>
            </a:solidFill>
          </a:ln>
        </p:spPr>
      </p:pic>
    </p:spTree>
    <p:extLst>
      <p:ext uri="{BB962C8B-B14F-4D97-AF65-F5344CB8AC3E}">
        <p14:creationId xmlns:p14="http://schemas.microsoft.com/office/powerpoint/2010/main" val="30621873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78AE49ED-73EF-499C-8307-28EB0E7CF529}" type="slidenum">
              <a:rPr lang="ja-JP" altLang="en-US" smtClean="0"/>
              <a:pPr/>
              <a:t>92</a:t>
            </a:fld>
            <a:endParaRPr lang="ja-JP" altLang="en-US"/>
          </a:p>
        </p:txBody>
      </p:sp>
      <p:sp>
        <p:nvSpPr>
          <p:cNvPr id="5" name="タイトル 4"/>
          <p:cNvSpPr>
            <a:spLocks noGrp="1"/>
          </p:cNvSpPr>
          <p:nvPr>
            <p:ph type="title"/>
          </p:nvPr>
        </p:nvSpPr>
        <p:spPr/>
        <p:txBody>
          <a:bodyPr/>
          <a:lstStyle/>
          <a:p>
            <a:r>
              <a:rPr kumimoji="1" lang="en-US" altLang="ja-JP" sz="3200" b="0">
                <a:solidFill>
                  <a:schemeClr val="accent1"/>
                </a:solidFill>
              </a:rPr>
              <a:t>05</a:t>
            </a:r>
            <a:br>
              <a:rPr kumimoji="1" lang="en-US" altLang="ja-JP"/>
            </a:br>
            <a:r>
              <a:rPr kumimoji="1" lang="ja-JP" altLang="en-US"/>
              <a:t>経費精算</a:t>
            </a:r>
          </a:p>
        </p:txBody>
      </p:sp>
      <p:sp>
        <p:nvSpPr>
          <p:cNvPr id="2" name="フッター プレースホルダー 1"/>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22223606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93</a:t>
            </a:fld>
            <a:endParaRPr lang="ja-JP" altLang="en-US"/>
          </a:p>
        </p:txBody>
      </p:sp>
      <p:sp>
        <p:nvSpPr>
          <p:cNvPr id="7" name="タイトル 6"/>
          <p:cNvSpPr>
            <a:spLocks noGrp="1"/>
          </p:cNvSpPr>
          <p:nvPr>
            <p:ph type="title"/>
          </p:nvPr>
        </p:nvSpPr>
        <p:spPr/>
        <p:txBody>
          <a:bodyPr/>
          <a:lstStyle/>
          <a:p>
            <a:r>
              <a:rPr lang="en-US" altLang="ja-JP" dirty="0"/>
              <a:t>No.79</a:t>
            </a:r>
            <a:br>
              <a:rPr lang="en-US" altLang="ja-JP" sz="1800" dirty="0"/>
            </a:br>
            <a:r>
              <a:rPr lang="ja-JP" altLang="en-US" sz="1800" dirty="0"/>
              <a:t>経費精算</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prstClr val="black">
                    <a:lumMod val="75000"/>
                    <a:lumOff val="25000"/>
                  </a:prstClr>
                </a:solidFill>
                <a:latin typeface="メイリオ" pitchFamily="50" charset="-128"/>
                <a:ea typeface="メイリオ" pitchFamily="50" charset="-128"/>
              </a:rPr>
              <a:t>交通費の金額や経路情報をインターネット検索できる</a:t>
            </a:r>
            <a:endParaRPr kumimoji="0" lang="ja-JP" altLang="en-US" sz="1400" b="1" kern="0">
              <a:solidFill>
                <a:prstClr val="black">
                  <a:lumMod val="75000"/>
                  <a:lumOff val="25000"/>
                </a:prstClr>
              </a:solidFill>
              <a:latin typeface="メイリオ" pitchFamily="50" charset="-128"/>
              <a:ea typeface="メイリオ" pitchFamily="50" charset="-128"/>
            </a:endParaRP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a:solidFill>
                  <a:prstClr val="black">
                    <a:lumMod val="75000"/>
                    <a:lumOff val="25000"/>
                  </a:prstClr>
                </a:solidFill>
              </a:rPr>
              <a:t>○</a:t>
            </a:r>
            <a:endParaRPr kumimoji="0" lang="en-US" altLang="ja-JP" sz="1400" b="1" kern="0">
              <a:solidFill>
                <a:prstClr val="black">
                  <a:lumMod val="75000"/>
                  <a:lumOff val="25000"/>
                </a:prstClr>
              </a:solidFill>
            </a:endParaRPr>
          </a:p>
          <a:p>
            <a:pPr lvl="0">
              <a:spcBef>
                <a:spcPct val="0"/>
              </a:spcBef>
              <a:defRPr/>
            </a:pPr>
            <a:r>
              <a:rPr kumimoji="0" lang="ja-JP" altLang="en-US" sz="1400" kern="0">
                <a:solidFill>
                  <a:prstClr val="black">
                    <a:lumMod val="75000"/>
                    <a:lumOff val="25000"/>
                  </a:prstClr>
                </a:solidFill>
                <a:latin typeface="メイリオ" pitchFamily="50" charset="-128"/>
                <a:ea typeface="メイリオ" pitchFamily="50" charset="-128"/>
              </a:rPr>
              <a:t>駅すぱあと検索から、経路や金額を連携可能です</a:t>
            </a:r>
            <a:r>
              <a:rPr kumimoji="0" lang="en-US" altLang="ja-JP" sz="1400" kern="0">
                <a:solidFill>
                  <a:prstClr val="black">
                    <a:lumMod val="75000"/>
                    <a:lumOff val="25000"/>
                  </a:prstClr>
                </a:solidFill>
                <a:latin typeface="メイリオ" pitchFamily="50" charset="-128"/>
                <a:ea typeface="メイリオ" pitchFamily="50" charset="-128"/>
              </a:rPr>
              <a:t>*</a:t>
            </a:r>
          </a:p>
          <a:p>
            <a:pPr lvl="0">
              <a:spcBef>
                <a:spcPct val="0"/>
              </a:spcBef>
              <a:defRPr/>
            </a:pPr>
            <a:r>
              <a:rPr kumimoji="0" lang="ja-JP" altLang="en-US" sz="1400" kern="0">
                <a:solidFill>
                  <a:prstClr val="black">
                    <a:lumMod val="75000"/>
                    <a:lumOff val="25000"/>
                  </a:prstClr>
                </a:solidFill>
                <a:latin typeface="メイリオ" pitchFamily="50" charset="-128"/>
                <a:ea typeface="メイリオ" pitchFamily="50" charset="-128"/>
              </a:rPr>
              <a:t>交通費精算時に定期券区間の自動控除も可能です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4" name="図 13"/>
          <p:cNvPicPr>
            <a:picLocks noChangeAspect="1"/>
          </p:cNvPicPr>
          <p:nvPr/>
        </p:nvPicPr>
        <p:blipFill>
          <a:blip r:embed="rId3"/>
          <a:stretch>
            <a:fillRect/>
          </a:stretch>
        </p:blipFill>
        <p:spPr>
          <a:xfrm>
            <a:off x="251520" y="2550397"/>
            <a:ext cx="2699832" cy="2205877"/>
          </a:xfrm>
          <a:prstGeom prst="rect">
            <a:avLst/>
          </a:prstGeom>
        </p:spPr>
      </p:pic>
      <p:pic>
        <p:nvPicPr>
          <p:cNvPr id="15" name="図 14"/>
          <p:cNvPicPr>
            <a:picLocks noChangeAspect="1"/>
          </p:cNvPicPr>
          <p:nvPr/>
        </p:nvPicPr>
        <p:blipFill>
          <a:blip r:embed="rId4"/>
          <a:stretch>
            <a:fillRect/>
          </a:stretch>
        </p:blipFill>
        <p:spPr>
          <a:xfrm>
            <a:off x="5903680" y="2550397"/>
            <a:ext cx="3001060" cy="2217597"/>
          </a:xfrm>
          <a:prstGeom prst="rect">
            <a:avLst/>
          </a:prstGeom>
        </p:spPr>
      </p:pic>
      <p:pic>
        <p:nvPicPr>
          <p:cNvPr id="16" name="図 15"/>
          <p:cNvPicPr>
            <a:picLocks noChangeAspect="1"/>
          </p:cNvPicPr>
          <p:nvPr/>
        </p:nvPicPr>
        <p:blipFill>
          <a:blip r:embed="rId5"/>
          <a:stretch>
            <a:fillRect/>
          </a:stretch>
        </p:blipFill>
        <p:spPr>
          <a:xfrm>
            <a:off x="3120459" y="2550397"/>
            <a:ext cx="2699832" cy="2205877"/>
          </a:xfrm>
          <a:prstGeom prst="rect">
            <a:avLst/>
          </a:prstGeom>
        </p:spPr>
      </p:pic>
      <p:pic>
        <p:nvPicPr>
          <p:cNvPr id="17" name="図 16"/>
          <p:cNvPicPr>
            <a:picLocks noChangeAspect="1"/>
          </p:cNvPicPr>
          <p:nvPr/>
        </p:nvPicPr>
        <p:blipFill>
          <a:blip r:embed="rId6" cstate="print">
            <a:clrChange>
              <a:clrFrom>
                <a:srgbClr val="F4F8F9"/>
              </a:clrFrom>
              <a:clrTo>
                <a:srgbClr val="F4F8F9">
                  <a:alpha val="0"/>
                </a:srgbClr>
              </a:clrTo>
            </a:clrChange>
          </a:blip>
          <a:stretch>
            <a:fillRect/>
          </a:stretch>
        </p:blipFill>
        <p:spPr>
          <a:xfrm>
            <a:off x="8459649" y="2154353"/>
            <a:ext cx="576847" cy="423020"/>
          </a:xfrm>
          <a:prstGeom prst="rect">
            <a:avLst/>
          </a:prstGeom>
          <a:ln>
            <a:noFill/>
          </a:ln>
        </p:spPr>
      </p:pic>
      <p:sp>
        <p:nvSpPr>
          <p:cNvPr id="18" name="テキスト ボックス 17"/>
          <p:cNvSpPr txBox="1"/>
          <p:nvPr/>
        </p:nvSpPr>
        <p:spPr>
          <a:xfrm>
            <a:off x="6120000" y="4860000"/>
            <a:ext cx="232483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lumMod val="75000"/>
                    <a:lumOff val="25000"/>
                  </a:prstClr>
                </a:solidFill>
                <a:effectLst/>
                <a:uLnTx/>
                <a:uFillTx/>
                <a:latin typeface="メイリオ"/>
                <a:ea typeface="メイリオ"/>
                <a:cs typeface="+mn-cs"/>
              </a:rPr>
              <a:t>*『</a:t>
            </a:r>
            <a:r>
              <a:rPr kumimoji="1" lang="ja-JP" altLang="en-US" sz="900" b="0" i="0" u="none" strike="noStrike" kern="1200" cap="none" spc="0" normalizeH="0" baseline="0" noProof="0">
                <a:ln>
                  <a:noFill/>
                </a:ln>
                <a:solidFill>
                  <a:prstClr val="black">
                    <a:lumMod val="75000"/>
                    <a:lumOff val="25000"/>
                  </a:prstClr>
                </a:solidFill>
                <a:effectLst/>
                <a:uLnTx/>
                <a:uFillTx/>
                <a:latin typeface="メイリオ"/>
                <a:ea typeface="メイリオ"/>
                <a:cs typeface="+mn-cs"/>
              </a:rPr>
              <a:t>駅すぱあとオプション</a:t>
            </a:r>
            <a:r>
              <a:rPr kumimoji="1" lang="en-US" altLang="ja-JP" sz="900" b="0" i="0" u="none" strike="noStrike" kern="1200" cap="none" spc="0" normalizeH="0" baseline="0" noProof="0">
                <a:ln>
                  <a:noFill/>
                </a:ln>
                <a:solidFill>
                  <a:prstClr val="black">
                    <a:lumMod val="75000"/>
                    <a:lumOff val="25000"/>
                  </a:prstClr>
                </a:solidFill>
                <a:effectLst/>
                <a:uLnTx/>
                <a:uFillTx/>
                <a:latin typeface="メイリオ"/>
                <a:ea typeface="メイリオ"/>
                <a:cs typeface="+mn-cs"/>
              </a:rPr>
              <a:t>』</a:t>
            </a:r>
            <a:r>
              <a:rPr kumimoji="1" lang="ja-JP" altLang="en-US" sz="900" b="0" i="0" u="none" strike="noStrike" kern="1200" cap="none" spc="0" normalizeH="0" baseline="0" noProof="0">
                <a:ln>
                  <a:noFill/>
                </a:ln>
                <a:solidFill>
                  <a:prstClr val="black">
                    <a:lumMod val="75000"/>
                    <a:lumOff val="25000"/>
                  </a:prstClr>
                </a:solidFill>
                <a:effectLst/>
                <a:uLnTx/>
                <a:uFillTx/>
                <a:latin typeface="メイリオ"/>
                <a:ea typeface="メイリオ"/>
                <a:cs typeface="+mn-cs"/>
              </a:rPr>
              <a:t>の導入が必要</a:t>
            </a:r>
          </a:p>
        </p:txBody>
      </p:sp>
    </p:spTree>
    <p:extLst>
      <p:ext uri="{BB962C8B-B14F-4D97-AF65-F5344CB8AC3E}">
        <p14:creationId xmlns:p14="http://schemas.microsoft.com/office/powerpoint/2010/main" val="42098228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94</a:t>
            </a:fld>
            <a:endParaRPr lang="ja-JP" altLang="en-US"/>
          </a:p>
        </p:txBody>
      </p:sp>
      <p:sp>
        <p:nvSpPr>
          <p:cNvPr id="7" name="タイトル 6"/>
          <p:cNvSpPr>
            <a:spLocks noGrp="1"/>
          </p:cNvSpPr>
          <p:nvPr>
            <p:ph type="title"/>
          </p:nvPr>
        </p:nvSpPr>
        <p:spPr/>
        <p:txBody>
          <a:bodyPr/>
          <a:lstStyle/>
          <a:p>
            <a:r>
              <a:rPr lang="en-US" altLang="ja-JP" dirty="0"/>
              <a:t>No.80</a:t>
            </a:r>
            <a:br>
              <a:rPr lang="en-US" altLang="ja-JP" sz="1800" dirty="0"/>
            </a:br>
            <a:r>
              <a:rPr lang="ja-JP" altLang="en-US" sz="1800" dirty="0"/>
              <a:t>経費精算</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日当などの手当てを自動計算できる</a:t>
            </a: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a:solidFill>
                  <a:prstClr val="black">
                    <a:lumMod val="75000"/>
                    <a:lumOff val="25000"/>
                  </a:prstClr>
                </a:solidFill>
              </a:rPr>
              <a:t>○</a:t>
            </a:r>
            <a:endParaRPr kumimoji="0" lang="en-US" altLang="ja-JP" sz="1400" b="1" kern="0">
              <a:solidFill>
                <a:prstClr val="black">
                  <a:lumMod val="75000"/>
                  <a:lumOff val="25000"/>
                </a:prstClr>
              </a:solidFill>
            </a:endParaRPr>
          </a:p>
          <a:p>
            <a:pPr lvl="0">
              <a:spcBef>
                <a:spcPct val="0"/>
              </a:spcBef>
              <a:defRPr/>
            </a:pPr>
            <a:r>
              <a:rPr kumimoji="0" lang="ja-JP" altLang="en-US" sz="1400" kern="0">
                <a:solidFill>
                  <a:sysClr val="windowText" lastClr="000000">
                    <a:lumMod val="75000"/>
                    <a:lumOff val="25000"/>
                  </a:sysClr>
                </a:solidFill>
                <a:latin typeface="メイリオ" pitchFamily="50" charset="-128"/>
                <a:ea typeface="メイリオ" pitchFamily="50" charset="-128"/>
              </a:rPr>
              <a:t>旅費規程マスタ（出張区分、旅費手当分類、職位、資格、距離</a:t>
            </a:r>
            <a:r>
              <a:rPr kumimoji="0" lang="en-US" altLang="ja-JP" sz="1400" kern="0">
                <a:solidFill>
                  <a:sysClr val="windowText" lastClr="000000">
                    <a:lumMod val="75000"/>
                    <a:lumOff val="25000"/>
                  </a:sysClr>
                </a:solidFill>
                <a:latin typeface="メイリオ" pitchFamily="50" charset="-128"/>
                <a:ea typeface="メイリオ" pitchFamily="50" charset="-128"/>
              </a:rPr>
              <a:t>/</a:t>
            </a:r>
            <a:r>
              <a:rPr kumimoji="0" lang="ja-JP" altLang="en-US" sz="1400" kern="0">
                <a:solidFill>
                  <a:sysClr val="windowText" lastClr="000000">
                    <a:lumMod val="75000"/>
                    <a:lumOff val="25000"/>
                  </a:sysClr>
                </a:solidFill>
                <a:latin typeface="メイリオ" pitchFamily="50" charset="-128"/>
                <a:ea typeface="メイリオ" pitchFamily="50" charset="-128"/>
              </a:rPr>
              <a:t>地域等）にて設定可能です</a:t>
            </a:r>
            <a:endParaRPr kumimoji="0" lang="en-US" altLang="ja-JP" sz="1400" kern="0">
              <a:solidFill>
                <a:sysClr val="windowText" lastClr="000000">
                  <a:lumMod val="75000"/>
                  <a:lumOff val="25000"/>
                </a:sys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9" name="図 18"/>
          <p:cNvPicPr>
            <a:picLocks noChangeAspect="1"/>
          </p:cNvPicPr>
          <p:nvPr/>
        </p:nvPicPr>
        <p:blipFill>
          <a:blip r:embed="rId3"/>
          <a:stretch>
            <a:fillRect/>
          </a:stretch>
        </p:blipFill>
        <p:spPr>
          <a:xfrm>
            <a:off x="1980000" y="2376000"/>
            <a:ext cx="4680830" cy="2556000"/>
          </a:xfrm>
          <a:prstGeom prst="rect">
            <a:avLst/>
          </a:prstGeom>
          <a:ln>
            <a:solidFill>
              <a:schemeClr val="bg1">
                <a:lumMod val="75000"/>
              </a:schemeClr>
            </a:solidFill>
          </a:ln>
        </p:spPr>
      </p:pic>
      <p:sp>
        <p:nvSpPr>
          <p:cNvPr id="20" name="正方形/長方形 19"/>
          <p:cNvSpPr/>
          <p:nvPr/>
        </p:nvSpPr>
        <p:spPr>
          <a:xfrm>
            <a:off x="1905578" y="2376000"/>
            <a:ext cx="4818415" cy="411722"/>
          </a:xfrm>
          <a:prstGeom prst="rect">
            <a:avLst/>
          </a:prstGeom>
          <a:noFill/>
          <a:ln w="1905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メイリオ"/>
              <a:ea typeface="メイリオ"/>
              <a:cs typeface="+mn-cs"/>
            </a:endParaRPr>
          </a:p>
        </p:txBody>
      </p:sp>
    </p:spTree>
    <p:extLst>
      <p:ext uri="{BB962C8B-B14F-4D97-AF65-F5344CB8AC3E}">
        <p14:creationId xmlns:p14="http://schemas.microsoft.com/office/powerpoint/2010/main" val="33651771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95</a:t>
            </a:fld>
            <a:endParaRPr lang="ja-JP" altLang="en-US"/>
          </a:p>
        </p:txBody>
      </p:sp>
      <p:sp>
        <p:nvSpPr>
          <p:cNvPr id="7" name="タイトル 6"/>
          <p:cNvSpPr>
            <a:spLocks noGrp="1"/>
          </p:cNvSpPr>
          <p:nvPr>
            <p:ph type="title"/>
          </p:nvPr>
        </p:nvSpPr>
        <p:spPr/>
        <p:txBody>
          <a:bodyPr/>
          <a:lstStyle/>
          <a:p>
            <a:r>
              <a:rPr lang="en-US" altLang="ja-JP" dirty="0"/>
              <a:t>No.81</a:t>
            </a:r>
            <a:br>
              <a:rPr lang="en-US" altLang="ja-JP" sz="1800" dirty="0"/>
            </a:br>
            <a:r>
              <a:rPr lang="ja-JP" altLang="en-US" sz="1800" dirty="0"/>
              <a:t>経費精算</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1" name="テキスト ボックス 10"/>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a:solidFill>
                  <a:prstClr val="black">
                    <a:lumMod val="75000"/>
                    <a:lumOff val="25000"/>
                  </a:prstClr>
                </a:solidFill>
              </a:rPr>
              <a:t>○</a:t>
            </a:r>
            <a:endParaRPr kumimoji="0" lang="en-US" altLang="ja-JP" sz="1400" b="1" kern="0">
              <a:solidFill>
                <a:prstClr val="black">
                  <a:lumMod val="75000"/>
                  <a:lumOff val="25000"/>
                </a:prstClr>
              </a:solidFill>
            </a:endParaRPr>
          </a:p>
          <a:p>
            <a:pPr lvl="0">
              <a:spcBef>
                <a:spcPct val="0"/>
              </a:spcBef>
              <a:defRPr/>
            </a:pPr>
            <a:r>
              <a:rPr kumimoji="0" lang="ja-JP" altLang="en-US" sz="1400" kern="0">
                <a:solidFill>
                  <a:prstClr val="black">
                    <a:lumMod val="75000"/>
                    <a:lumOff val="25000"/>
                  </a:prstClr>
                </a:solidFill>
                <a:latin typeface="メイリオ" pitchFamily="50" charset="-128"/>
                <a:ea typeface="メイリオ" pitchFamily="50" charset="-128"/>
              </a:rPr>
              <a:t>「単価」</a:t>
            </a:r>
            <a:r>
              <a:rPr kumimoji="0" lang="en-US" altLang="ja-JP" sz="1400" kern="0">
                <a:solidFill>
                  <a:prstClr val="black">
                    <a:lumMod val="75000"/>
                    <a:lumOff val="25000"/>
                  </a:prstClr>
                </a:solidFill>
                <a:latin typeface="メイリオ" pitchFamily="50" charset="-128"/>
                <a:ea typeface="メイリオ" pitchFamily="50" charset="-128"/>
              </a:rPr>
              <a:t>×</a:t>
            </a:r>
            <a:r>
              <a:rPr kumimoji="0" lang="ja-JP" altLang="en-US" sz="1400" kern="0">
                <a:solidFill>
                  <a:prstClr val="black">
                    <a:lumMod val="75000"/>
                    <a:lumOff val="25000"/>
                  </a:prstClr>
                </a:solidFill>
                <a:latin typeface="メイリオ" pitchFamily="50" charset="-128"/>
                <a:ea typeface="メイリオ" pitchFamily="50" charset="-128"/>
              </a:rPr>
              <a:t>「数量」で経費を入力する仕組みがあり、経費精算費目ごとに作成が可能です</a:t>
            </a:r>
            <a:endParaRPr kumimoji="0" lang="en-US" altLang="ja-JP" sz="1400" kern="0">
              <a:solidFill>
                <a:prstClr val="black">
                  <a:lumMod val="75000"/>
                  <a:lumOff val="25000"/>
                </a:prst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pic>
        <p:nvPicPr>
          <p:cNvPr id="13" name="図 1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40000" y="2376000"/>
            <a:ext cx="6736867" cy="2520000"/>
          </a:xfrm>
          <a:prstGeom prst="rect">
            <a:avLst/>
          </a:prstGeom>
          <a:ln>
            <a:solidFill>
              <a:schemeClr val="bg1">
                <a:lumMod val="75000"/>
              </a:schemeClr>
            </a:solidFill>
          </a:ln>
        </p:spPr>
      </p:pic>
      <p:sp>
        <p:nvSpPr>
          <p:cNvPr id="14" name="正方形/長方形 13"/>
          <p:cNvSpPr/>
          <p:nvPr/>
        </p:nvSpPr>
        <p:spPr>
          <a:xfrm>
            <a:off x="1440000" y="3442522"/>
            <a:ext cx="2993455" cy="4320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C00000"/>
              </a:solidFill>
              <a:effectLst/>
              <a:uLnTx/>
              <a:uFillTx/>
              <a:latin typeface="メイリオ"/>
              <a:ea typeface="メイリオ"/>
              <a:cs typeface="+mn-cs"/>
            </a:endParaRPr>
          </a:p>
        </p:txBody>
      </p:sp>
      <p:sp>
        <p:nvSpPr>
          <p:cNvPr id="4" name="テキスト ボックス 3">
            <a:extLst>
              <a:ext uri="{FF2B5EF4-FFF2-40B4-BE49-F238E27FC236}">
                <a16:creationId xmlns:a16="http://schemas.microsoft.com/office/drawing/2014/main" id="{7A58A843-A98B-A7C8-05FB-8C2E2AC36E71}"/>
              </a:ext>
            </a:extLst>
          </p:cNvPr>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prstClr val="black">
                    <a:lumMod val="75000"/>
                    <a:lumOff val="25000"/>
                  </a:prstClr>
                </a:solidFill>
                <a:latin typeface="メイリオ" pitchFamily="50" charset="-128"/>
                <a:ea typeface="メイリオ" pitchFamily="50" charset="-128"/>
              </a:rPr>
              <a:t>単価</a:t>
            </a:r>
            <a:r>
              <a:rPr kumimoji="0" lang="en-US" altLang="ja-JP" sz="1400" kern="0">
                <a:solidFill>
                  <a:prstClr val="black">
                    <a:lumMod val="75000"/>
                    <a:lumOff val="25000"/>
                  </a:prstClr>
                </a:solidFill>
                <a:latin typeface="メイリオ" pitchFamily="50" charset="-128"/>
                <a:ea typeface="メイリオ" pitchFamily="50" charset="-128"/>
              </a:rPr>
              <a:t>×</a:t>
            </a:r>
            <a:r>
              <a:rPr kumimoji="0" lang="ja-JP" altLang="en-US" sz="1400" kern="0">
                <a:solidFill>
                  <a:prstClr val="black">
                    <a:lumMod val="75000"/>
                    <a:lumOff val="25000"/>
                  </a:prstClr>
                </a:solidFill>
                <a:latin typeface="メイリオ" pitchFamily="50" charset="-128"/>
                <a:ea typeface="メイリオ" pitchFamily="50" charset="-128"/>
              </a:rPr>
              <a:t>数量による経費精算ができる</a:t>
            </a:r>
          </a:p>
        </p:txBody>
      </p:sp>
    </p:spTree>
    <p:extLst>
      <p:ext uri="{BB962C8B-B14F-4D97-AF65-F5344CB8AC3E}">
        <p14:creationId xmlns:p14="http://schemas.microsoft.com/office/powerpoint/2010/main" val="15246357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lang="ja-JP" altLang="en-US" smtClean="0"/>
              <a:pPr/>
              <a:t>96</a:t>
            </a:fld>
            <a:endParaRPr lang="ja-JP" altLang="en-US"/>
          </a:p>
        </p:txBody>
      </p:sp>
      <p:sp>
        <p:nvSpPr>
          <p:cNvPr id="7" name="タイトル 6"/>
          <p:cNvSpPr>
            <a:spLocks noGrp="1"/>
          </p:cNvSpPr>
          <p:nvPr>
            <p:ph type="title"/>
          </p:nvPr>
        </p:nvSpPr>
        <p:spPr/>
        <p:txBody>
          <a:bodyPr/>
          <a:lstStyle/>
          <a:p>
            <a:r>
              <a:rPr lang="en-US" altLang="ja-JP" dirty="0"/>
              <a:t>No.82</a:t>
            </a:r>
            <a:br>
              <a:rPr lang="en-US" altLang="ja-JP" sz="1800" dirty="0"/>
            </a:br>
            <a:r>
              <a:rPr lang="ja-JP" altLang="en-US" sz="1800" dirty="0"/>
              <a:t>経費精算</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a:solidFill>
                  <a:prstClr val="black">
                    <a:lumMod val="75000"/>
                    <a:lumOff val="25000"/>
                  </a:prstClr>
                </a:solidFill>
                <a:latin typeface="メイリオ" pitchFamily="50" charset="-128"/>
                <a:ea typeface="メイリオ" pitchFamily="50" charset="-128"/>
              </a:rPr>
              <a:t>仮払金の支払、および仮払金と出張費用との突合精算ができる</a:t>
            </a:r>
            <a:endParaRPr kumimoji="0" lang="ja-JP" altLang="en-US" sz="1400" b="1" kern="0">
              <a:solidFill>
                <a:prstClr val="black">
                  <a:lumMod val="75000"/>
                  <a:lumOff val="25000"/>
                </a:prstClr>
              </a:solidFill>
              <a:latin typeface="メイリオ" pitchFamily="50" charset="-128"/>
              <a:ea typeface="メイリオ" pitchFamily="50" charset="-128"/>
            </a:endParaRP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dirty="0">
                <a:solidFill>
                  <a:prstClr val="black">
                    <a:lumMod val="75000"/>
                    <a:lumOff val="25000"/>
                  </a:prstClr>
                </a:solidFill>
              </a:rPr>
              <a:t>○</a:t>
            </a:r>
          </a:p>
          <a:p>
            <a:pPr lvl="0">
              <a:spcBef>
                <a:spcPct val="0"/>
              </a:spcBef>
              <a:defRPr/>
            </a:pPr>
            <a:r>
              <a:rPr kumimoji="0" lang="ja-JP" altLang="en-US" sz="1400" kern="0" dirty="0">
                <a:solidFill>
                  <a:prstClr val="black">
                    <a:lumMod val="75000"/>
                    <a:lumOff val="25000"/>
                  </a:prstClr>
                </a:solidFill>
                <a:latin typeface="メイリオ" pitchFamily="50" charset="-128"/>
                <a:ea typeface="メイリオ" pitchFamily="50" charset="-128"/>
              </a:rPr>
              <a:t>仮払金の支払から出張精算処理をワンストップで実現できます</a:t>
            </a:r>
            <a:endParaRPr kumimoji="0" lang="en-US" altLang="ja-JP" sz="1400" kern="0" dirty="0">
              <a:solidFill>
                <a:prstClr val="black">
                  <a:lumMod val="75000"/>
                  <a:lumOff val="25000"/>
                </a:prstClr>
              </a:solidFill>
              <a:latin typeface="メイリオ" pitchFamily="50" charset="-128"/>
              <a:ea typeface="メイリオ" pitchFamily="50" charset="-128"/>
            </a:endParaRPr>
          </a:p>
          <a:p>
            <a:pPr lvl="0">
              <a:spcBef>
                <a:spcPct val="0"/>
              </a:spcBef>
              <a:defRPr/>
            </a:pPr>
            <a:r>
              <a:rPr kumimoji="0" lang="ja-JP" altLang="en-US" sz="1400" kern="0" dirty="0">
                <a:solidFill>
                  <a:prstClr val="black">
                    <a:lumMod val="75000"/>
                    <a:lumOff val="25000"/>
                  </a:prstClr>
                </a:solidFill>
                <a:latin typeface="メイリオ" pitchFamily="50" charset="-128"/>
                <a:ea typeface="メイリオ" pitchFamily="50" charset="-128"/>
              </a:rPr>
              <a:t>仮払金の全額戻しや、仮払申請時に交通費・手当・経費の見積額の入力にも対応しています</a:t>
            </a:r>
            <a:endParaRPr kumimoji="0" lang="en-US" altLang="ja-JP" sz="1400" kern="0" dirty="0">
              <a:solidFill>
                <a:prstClr val="black">
                  <a:lumMod val="75000"/>
                  <a:lumOff val="25000"/>
                </a:prstClr>
              </a:solidFill>
              <a:latin typeface="メイリオ" pitchFamily="50" charset="-128"/>
              <a:ea typeface="メイリオ" pitchFamily="50" charset="-128"/>
            </a:endParaRPr>
          </a:p>
        </p:txBody>
      </p:sp>
      <p:sp>
        <p:nvSpPr>
          <p:cNvPr id="12"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grpSp>
        <p:nvGrpSpPr>
          <p:cNvPr id="4" name="グループ化 3"/>
          <p:cNvGrpSpPr/>
          <p:nvPr/>
        </p:nvGrpSpPr>
        <p:grpSpPr>
          <a:xfrm>
            <a:off x="709718" y="3636000"/>
            <a:ext cx="7894730" cy="1244050"/>
            <a:chOff x="709718" y="3723878"/>
            <a:chExt cx="7894730" cy="1244050"/>
          </a:xfrm>
        </p:grpSpPr>
        <p:sp>
          <p:nvSpPr>
            <p:cNvPr id="16" name="角丸四角形 15"/>
            <p:cNvSpPr/>
            <p:nvPr/>
          </p:nvSpPr>
          <p:spPr>
            <a:xfrm>
              <a:off x="743286" y="4224764"/>
              <a:ext cx="1754214" cy="336877"/>
            </a:xfrm>
            <a:prstGeom prst="roundRect">
              <a:avLst/>
            </a:prstGeom>
            <a:solidFill>
              <a:srgbClr val="00AEEB"/>
            </a:solidFill>
            <a:ln>
              <a:solidFill>
                <a:srgbClr val="00A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FFFFFF"/>
                  </a:solidFill>
                  <a:effectLst/>
                  <a:uLnTx/>
                  <a:uFillTx/>
                  <a:latin typeface="メイリオ"/>
                  <a:ea typeface="メイリオ"/>
                  <a:cs typeface="+mn-cs"/>
                </a:rPr>
                <a:t>仮払精算</a:t>
              </a:r>
            </a:p>
          </p:txBody>
        </p:sp>
        <p:sp>
          <p:nvSpPr>
            <p:cNvPr id="17" name="Freeform 376"/>
            <p:cNvSpPr>
              <a:spLocks/>
            </p:cNvSpPr>
            <p:nvPr/>
          </p:nvSpPr>
          <p:spPr bwMode="auto">
            <a:xfrm>
              <a:off x="709718" y="4131510"/>
              <a:ext cx="215305" cy="277937"/>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chemeClr val="bg1"/>
            </a:solidFill>
            <a:ln>
              <a:solidFill>
                <a:srgbClr val="00AEEB"/>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Arial" charset="0"/>
                <a:ea typeface="メイリオ"/>
                <a:cs typeface="+mn-cs"/>
              </a:endParaRPr>
            </a:p>
          </p:txBody>
        </p:sp>
        <p:sp>
          <p:nvSpPr>
            <p:cNvPr id="19" name="フローチャート : 書類 20"/>
            <p:cNvSpPr/>
            <p:nvPr/>
          </p:nvSpPr>
          <p:spPr>
            <a:xfrm>
              <a:off x="5005291" y="3979604"/>
              <a:ext cx="1332148" cy="975637"/>
            </a:xfrm>
            <a:prstGeom prst="flowChartDocument">
              <a:avLst/>
            </a:prstGeom>
            <a:noFill/>
            <a:ln w="25400" cap="flat" cmpd="sng" algn="ctr">
              <a:solidFill>
                <a:srgbClr val="00AEEB"/>
              </a:solidFill>
              <a:prstDash val="solid"/>
            </a:ln>
            <a:effectLst/>
          </p:spPr>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srgbClr val="F9BE00"/>
                </a:solidFill>
                <a:effectLst/>
                <a:uLnTx/>
                <a:uFillTx/>
                <a:latin typeface="メイリオ"/>
                <a:ea typeface="メイリオ"/>
                <a:cs typeface="+mn-cs"/>
              </a:endParaRPr>
            </a:p>
          </p:txBody>
        </p:sp>
        <p:sp>
          <p:nvSpPr>
            <p:cNvPr id="21" name="フローチャート : 書類 20"/>
            <p:cNvSpPr/>
            <p:nvPr/>
          </p:nvSpPr>
          <p:spPr>
            <a:xfrm>
              <a:off x="2773043" y="3974142"/>
              <a:ext cx="1332148" cy="975637"/>
            </a:xfrm>
            <a:prstGeom prst="flowChartDocument">
              <a:avLst/>
            </a:prstGeom>
            <a:noFill/>
            <a:ln w="25400" cap="flat" cmpd="sng" algn="ctr">
              <a:solidFill>
                <a:schemeClr val="bg1">
                  <a:lumMod val="50000"/>
                </a:schemeClr>
              </a:solidFill>
              <a:prstDash val="solid"/>
            </a:ln>
            <a:effectLst/>
          </p:spPr>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srgbClr val="F9BE00"/>
                </a:solidFill>
                <a:effectLst/>
                <a:uLnTx/>
                <a:uFillTx/>
                <a:latin typeface="メイリオ"/>
                <a:ea typeface="メイリオ"/>
                <a:cs typeface="+mn-cs"/>
              </a:endParaRPr>
            </a:p>
          </p:txBody>
        </p:sp>
        <p:sp>
          <p:nvSpPr>
            <p:cNvPr id="22" name="テキスト ボックス 21"/>
            <p:cNvSpPr txBox="1"/>
            <p:nvPr/>
          </p:nvSpPr>
          <p:spPr>
            <a:xfrm>
              <a:off x="2783505" y="4010475"/>
              <a:ext cx="13321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メイリオ"/>
                  <a:ea typeface="メイリオ"/>
                  <a:cs typeface="+mn-cs"/>
                </a:rPr>
                <a:t>【</a:t>
              </a:r>
              <a:r>
                <a:rPr kumimoji="1" lang="ja-JP" altLang="en-US" sz="1100" b="0" i="0" u="none" strike="noStrike" kern="1200" cap="none" spc="0" normalizeH="0" baseline="0" noProof="0">
                  <a:ln>
                    <a:noFill/>
                  </a:ln>
                  <a:solidFill>
                    <a:prstClr val="black"/>
                  </a:solidFill>
                  <a:effectLst/>
                  <a:uLnTx/>
                  <a:uFillTx/>
                  <a:latin typeface="メイリオ"/>
                  <a:ea typeface="メイリオ"/>
                  <a:cs typeface="+mn-cs"/>
                </a:rPr>
                <a:t>見積額</a:t>
              </a:r>
              <a:r>
                <a:rPr kumimoji="1" lang="en-US" altLang="ja-JP" sz="1100" b="0" i="0" u="none" strike="noStrike" kern="1200" cap="none" spc="0" normalizeH="0" baseline="0" noProof="0">
                  <a:ln>
                    <a:noFill/>
                  </a:ln>
                  <a:solidFill>
                    <a:prstClr val="black"/>
                  </a:solidFill>
                  <a:effectLst/>
                  <a:uLnTx/>
                  <a:uFillTx/>
                  <a:latin typeface="メイリオ"/>
                  <a:ea typeface="メイリオ"/>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メイリオ"/>
                  <a:ea typeface="メイリオ"/>
                  <a:cs typeface="+mn-cs"/>
                </a:rPr>
                <a:t>交通費　</a:t>
              </a:r>
              <a:r>
                <a:rPr kumimoji="1" lang="en-US" altLang="ja-JP" sz="1100" b="0" i="0" u="none" strike="noStrike" kern="1200" cap="none" spc="0" normalizeH="0" baseline="0" noProof="0">
                  <a:ln>
                    <a:noFill/>
                  </a:ln>
                  <a:solidFill>
                    <a:prstClr val="black"/>
                  </a:solidFill>
                  <a:effectLst/>
                  <a:uLnTx/>
                  <a:uFillTx/>
                  <a:latin typeface="メイリオ"/>
                  <a:ea typeface="メイリオ"/>
                  <a:cs typeface="+mn-cs"/>
                </a:rPr>
                <a:t>\</a:t>
              </a:r>
              <a:r>
                <a:rPr kumimoji="1" lang="ja-JP" altLang="en-US" sz="1100" b="0" i="0" u="none" strike="noStrike" kern="1200" cap="none" spc="0" normalizeH="0" baseline="0" noProof="0">
                  <a:ln>
                    <a:noFill/>
                  </a:ln>
                  <a:solidFill>
                    <a:prstClr val="black"/>
                  </a:solidFill>
                  <a:effectLst/>
                  <a:uLnTx/>
                  <a:uFillTx/>
                  <a:latin typeface="メイリオ"/>
                  <a:ea typeface="メイリオ"/>
                  <a:cs typeface="+mn-cs"/>
                </a:rPr>
                <a:t>○○○</a:t>
              </a:r>
              <a:endParaRPr kumimoji="1" lang="en-US" altLang="ja-JP" sz="1100"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メイリオ"/>
                  <a:ea typeface="メイリオ"/>
                  <a:cs typeface="+mn-cs"/>
                </a:rPr>
                <a:t>手当　　</a:t>
              </a:r>
              <a:r>
                <a:rPr kumimoji="1" lang="en-US" altLang="ja-JP" sz="1100" b="0" i="0" u="none" strike="noStrike" kern="1200" cap="none" spc="0" normalizeH="0" baseline="0" noProof="0">
                  <a:ln>
                    <a:noFill/>
                  </a:ln>
                  <a:solidFill>
                    <a:prstClr val="black"/>
                  </a:solidFill>
                  <a:effectLst/>
                  <a:uLnTx/>
                  <a:uFillTx/>
                  <a:latin typeface="メイリオ"/>
                  <a:ea typeface="メイリオ"/>
                  <a:cs typeface="+mn-cs"/>
                </a:rPr>
                <a:t>\</a:t>
              </a:r>
              <a:r>
                <a:rPr kumimoji="1" lang="ja-JP" altLang="en-US" sz="1100" b="0" i="0" u="none" strike="noStrike" kern="1200" cap="none" spc="0" normalizeH="0" baseline="0" noProof="0">
                  <a:ln>
                    <a:noFill/>
                  </a:ln>
                  <a:solidFill>
                    <a:prstClr val="black"/>
                  </a:solidFill>
                  <a:effectLst/>
                  <a:uLnTx/>
                  <a:uFillTx/>
                  <a:latin typeface="メイリオ"/>
                  <a:ea typeface="メイリオ"/>
                  <a:cs typeface="+mn-cs"/>
                </a:rPr>
                <a:t>△△△</a:t>
              </a:r>
              <a:endParaRPr kumimoji="1" lang="en-US" altLang="ja-JP" sz="1100"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メイリオ"/>
                  <a:ea typeface="メイリオ"/>
                  <a:cs typeface="+mn-cs"/>
                </a:rPr>
                <a:t>経費　　</a:t>
              </a:r>
              <a:r>
                <a:rPr kumimoji="1" lang="en-US" altLang="ja-JP" sz="1100" b="0" i="0" u="none" strike="noStrike" kern="1200" cap="none" spc="0" normalizeH="0" baseline="0" noProof="0">
                  <a:ln>
                    <a:noFill/>
                  </a:ln>
                  <a:solidFill>
                    <a:prstClr val="black"/>
                  </a:solidFill>
                  <a:effectLst/>
                  <a:uLnTx/>
                  <a:uFillTx/>
                  <a:latin typeface="メイリオ"/>
                  <a:ea typeface="メイリオ"/>
                  <a:cs typeface="+mn-cs"/>
                </a:rPr>
                <a:t>\</a:t>
              </a:r>
              <a:r>
                <a:rPr kumimoji="1" lang="ja-JP" altLang="en-US" sz="1100" b="0" i="0" u="none" strike="noStrike" kern="1200" cap="none" spc="0" normalizeH="0" baseline="0" noProof="0">
                  <a:ln>
                    <a:noFill/>
                  </a:ln>
                  <a:solidFill>
                    <a:prstClr val="black"/>
                  </a:solidFill>
                  <a:effectLst/>
                  <a:uLnTx/>
                  <a:uFillTx/>
                  <a:latin typeface="メイリオ"/>
                  <a:ea typeface="メイリオ"/>
                  <a:cs typeface="+mn-cs"/>
                </a:rPr>
                <a:t>□□□</a:t>
              </a:r>
              <a:endParaRPr kumimoji="1" lang="en-US" altLang="ja-JP" sz="11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3" name="テキスト ボックス 22"/>
            <p:cNvSpPr txBox="1"/>
            <p:nvPr/>
          </p:nvSpPr>
          <p:spPr>
            <a:xfrm>
              <a:off x="4994829" y="4010475"/>
              <a:ext cx="13321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メイリオ"/>
                  <a:ea typeface="メイリオ"/>
                  <a:cs typeface="+mn-cs"/>
                </a:rPr>
                <a:t>【</a:t>
              </a:r>
              <a:r>
                <a:rPr kumimoji="1" lang="ja-JP" altLang="en-US" sz="1100" b="0" i="0" u="none" strike="noStrike" kern="1200" cap="none" spc="0" normalizeH="0" baseline="0" noProof="0">
                  <a:ln>
                    <a:noFill/>
                  </a:ln>
                  <a:solidFill>
                    <a:prstClr val="black"/>
                  </a:solidFill>
                  <a:effectLst/>
                  <a:uLnTx/>
                  <a:uFillTx/>
                  <a:latin typeface="メイリオ"/>
                  <a:ea typeface="メイリオ"/>
                  <a:cs typeface="+mn-cs"/>
                </a:rPr>
                <a:t>精算額</a:t>
              </a:r>
              <a:r>
                <a:rPr kumimoji="1" lang="en-US" altLang="ja-JP" sz="1100" b="0" i="0" u="none" strike="noStrike" kern="1200" cap="none" spc="0" normalizeH="0" baseline="0" noProof="0">
                  <a:ln>
                    <a:noFill/>
                  </a:ln>
                  <a:solidFill>
                    <a:prstClr val="black"/>
                  </a:solidFill>
                  <a:effectLst/>
                  <a:uLnTx/>
                  <a:uFillTx/>
                  <a:latin typeface="メイリオ"/>
                  <a:ea typeface="メイリオ"/>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メイリオ"/>
                  <a:ea typeface="メイリオ"/>
                  <a:cs typeface="+mn-cs"/>
                </a:rPr>
                <a:t>交通費　</a:t>
              </a:r>
              <a:r>
                <a:rPr kumimoji="1" lang="en-US" altLang="ja-JP" sz="1100" b="0" i="0" u="none" strike="noStrike" kern="1200" cap="none" spc="0" normalizeH="0" baseline="0" noProof="0">
                  <a:ln>
                    <a:noFill/>
                  </a:ln>
                  <a:solidFill>
                    <a:prstClr val="black"/>
                  </a:solidFill>
                  <a:effectLst/>
                  <a:uLnTx/>
                  <a:uFillTx/>
                  <a:latin typeface="メイリオ"/>
                  <a:ea typeface="メイリオ"/>
                  <a:cs typeface="+mn-cs"/>
                </a:rPr>
                <a:t>\</a:t>
              </a:r>
              <a:r>
                <a:rPr kumimoji="1" lang="ja-JP" altLang="en-US" sz="1100" b="0" i="0" u="none" strike="noStrike" kern="1200" cap="none" spc="0" normalizeH="0" baseline="0" noProof="0">
                  <a:ln>
                    <a:noFill/>
                  </a:ln>
                  <a:solidFill>
                    <a:prstClr val="black"/>
                  </a:solidFill>
                  <a:effectLst/>
                  <a:uLnTx/>
                  <a:uFillTx/>
                  <a:latin typeface="メイリオ"/>
                  <a:ea typeface="メイリオ"/>
                  <a:cs typeface="+mn-cs"/>
                </a:rPr>
                <a:t>●●●</a:t>
              </a:r>
              <a:endParaRPr kumimoji="1" lang="en-US" altLang="ja-JP" sz="1100"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メイリオ"/>
                  <a:ea typeface="メイリオ"/>
                  <a:cs typeface="+mn-cs"/>
                </a:rPr>
                <a:t>手当　　</a:t>
              </a:r>
              <a:r>
                <a:rPr kumimoji="1" lang="en-US" altLang="ja-JP" sz="1100" b="0" i="0" u="none" strike="noStrike" kern="1200" cap="none" spc="0" normalizeH="0" baseline="0" noProof="0">
                  <a:ln>
                    <a:noFill/>
                  </a:ln>
                  <a:solidFill>
                    <a:prstClr val="black"/>
                  </a:solidFill>
                  <a:effectLst/>
                  <a:uLnTx/>
                  <a:uFillTx/>
                  <a:latin typeface="メイリオ"/>
                  <a:ea typeface="メイリオ"/>
                  <a:cs typeface="+mn-cs"/>
                </a:rPr>
                <a:t>\</a:t>
              </a:r>
              <a:r>
                <a:rPr kumimoji="1" lang="ja-JP" altLang="en-US" sz="1100" b="0" i="0" u="none" strike="noStrike" kern="1200" cap="none" spc="0" normalizeH="0" baseline="0" noProof="0">
                  <a:ln>
                    <a:noFill/>
                  </a:ln>
                  <a:solidFill>
                    <a:prstClr val="black"/>
                  </a:solidFill>
                  <a:effectLst/>
                  <a:uLnTx/>
                  <a:uFillTx/>
                  <a:latin typeface="メイリオ"/>
                  <a:ea typeface="メイリオ"/>
                  <a:cs typeface="+mn-cs"/>
                </a:rPr>
                <a:t>▲▲▲</a:t>
              </a:r>
              <a:endParaRPr kumimoji="1" lang="en-US" altLang="ja-JP" sz="1100"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メイリオ"/>
                  <a:ea typeface="メイリオ"/>
                  <a:cs typeface="+mn-cs"/>
                </a:rPr>
                <a:t>経費　　</a:t>
              </a:r>
              <a:r>
                <a:rPr kumimoji="1" lang="en-US" altLang="ja-JP" sz="1100" b="0" i="0" u="none" strike="noStrike" kern="1200" cap="none" spc="0" normalizeH="0" baseline="0" noProof="0">
                  <a:ln>
                    <a:noFill/>
                  </a:ln>
                  <a:solidFill>
                    <a:prstClr val="black"/>
                  </a:solidFill>
                  <a:effectLst/>
                  <a:uLnTx/>
                  <a:uFillTx/>
                  <a:latin typeface="メイリオ"/>
                  <a:ea typeface="メイリオ"/>
                  <a:cs typeface="+mn-cs"/>
                </a:rPr>
                <a:t>\</a:t>
              </a:r>
              <a:r>
                <a:rPr kumimoji="1" lang="ja-JP" altLang="en-US" sz="1100" b="0" i="0" u="none" strike="noStrike" kern="1200" cap="none" spc="0" normalizeH="0" baseline="0" noProof="0">
                  <a:ln>
                    <a:noFill/>
                  </a:ln>
                  <a:solidFill>
                    <a:prstClr val="black"/>
                  </a:solidFill>
                  <a:effectLst/>
                  <a:uLnTx/>
                  <a:uFillTx/>
                  <a:latin typeface="メイリオ"/>
                  <a:ea typeface="メイリオ"/>
                  <a:cs typeface="+mn-cs"/>
                </a:rPr>
                <a:t>■■■</a:t>
              </a:r>
              <a:endParaRPr kumimoji="1" lang="en-US" altLang="ja-JP" sz="11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5" name="角丸四角形 24"/>
            <p:cNvSpPr/>
            <p:nvPr/>
          </p:nvSpPr>
          <p:spPr>
            <a:xfrm>
              <a:off x="2664000" y="3887928"/>
              <a:ext cx="3780000" cy="1080000"/>
            </a:xfrm>
            <a:prstGeom prst="roundRect">
              <a:avLst/>
            </a:prstGeom>
            <a:noFill/>
            <a:ln>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26" name="左右矢印 25"/>
            <p:cNvSpPr/>
            <p:nvPr/>
          </p:nvSpPr>
          <p:spPr>
            <a:xfrm>
              <a:off x="4176564" y="4192266"/>
              <a:ext cx="745622" cy="405379"/>
            </a:xfrm>
            <a:prstGeom prst="leftRightArrow">
              <a:avLst>
                <a:gd name="adj1" fmla="val 45662"/>
                <a:gd name="adj2" fmla="val 34818"/>
              </a:avLst>
            </a:prstGeom>
            <a:solidFill>
              <a:srgbClr val="00A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27" name="テキスト ボックス 26"/>
            <p:cNvSpPr txBox="1"/>
            <p:nvPr/>
          </p:nvSpPr>
          <p:spPr>
            <a:xfrm>
              <a:off x="4300517" y="4283283"/>
              <a:ext cx="60324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white"/>
                  </a:solidFill>
                  <a:effectLst/>
                  <a:uLnTx/>
                  <a:uFillTx/>
                  <a:latin typeface="メイリオ"/>
                  <a:ea typeface="メイリオ"/>
                  <a:cs typeface="+mn-cs"/>
                </a:rPr>
                <a:t>突合せ</a:t>
              </a:r>
            </a:p>
          </p:txBody>
        </p:sp>
        <p:sp>
          <p:nvSpPr>
            <p:cNvPr id="28" name="角丸四角形 27"/>
            <p:cNvSpPr/>
            <p:nvPr/>
          </p:nvSpPr>
          <p:spPr>
            <a:xfrm>
              <a:off x="7328759" y="4016911"/>
              <a:ext cx="1275689" cy="319035"/>
            </a:xfrm>
            <a:prstGeom prst="roundRect">
              <a:avLst/>
            </a:prstGeom>
            <a:noFill/>
            <a:ln w="25400" cap="flat" cmpd="sng" algn="ctr">
              <a:solidFill>
                <a:srgbClr val="00AEE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rgbClr val="00AEEB"/>
                  </a:solidFill>
                  <a:effectLst/>
                  <a:uLnTx/>
                  <a:uFillTx/>
                  <a:latin typeface="メイリオ"/>
                  <a:ea typeface="メイリオ"/>
                  <a:cs typeface="+mn-cs"/>
                </a:rPr>
                <a:t>支払処理</a:t>
              </a:r>
            </a:p>
          </p:txBody>
        </p:sp>
        <p:sp>
          <p:nvSpPr>
            <p:cNvPr id="29" name="角丸四角形 28"/>
            <p:cNvSpPr/>
            <p:nvPr/>
          </p:nvSpPr>
          <p:spPr>
            <a:xfrm>
              <a:off x="7328759" y="4402122"/>
              <a:ext cx="1275689" cy="319035"/>
            </a:xfrm>
            <a:prstGeom prst="roundRect">
              <a:avLst/>
            </a:prstGeom>
            <a:noFill/>
            <a:ln w="25400" cap="flat" cmpd="sng" algn="ctr">
              <a:solidFill>
                <a:srgbClr val="00AEE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rgbClr val="00AEEB"/>
                  </a:solidFill>
                  <a:effectLst/>
                  <a:uLnTx/>
                  <a:uFillTx/>
                  <a:latin typeface="メイリオ"/>
                  <a:ea typeface="メイリオ"/>
                  <a:cs typeface="+mn-cs"/>
                </a:rPr>
                <a:t>仕訳作成</a:t>
              </a:r>
            </a:p>
          </p:txBody>
        </p:sp>
        <p:sp>
          <p:nvSpPr>
            <p:cNvPr id="30" name="AutoShape 93"/>
            <p:cNvSpPr>
              <a:spLocks noChangeArrowheads="1"/>
            </p:cNvSpPr>
            <p:nvPr/>
          </p:nvSpPr>
          <p:spPr bwMode="auto">
            <a:xfrm rot="16200000">
              <a:off x="6728235" y="4006885"/>
              <a:ext cx="278593" cy="285773"/>
            </a:xfrm>
            <a:prstGeom prst="downArrow">
              <a:avLst>
                <a:gd name="adj1" fmla="val 50000"/>
                <a:gd name="adj2" fmla="val 49104"/>
              </a:avLst>
            </a:prstGeom>
            <a:solidFill>
              <a:srgbClr val="00AEEB"/>
            </a:solidFill>
            <a:ln>
              <a:solidFill>
                <a:srgbClr val="00AEEB"/>
              </a:solidFill>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mn-cs"/>
              </a:endParaRPr>
            </a:p>
          </p:txBody>
        </p:sp>
        <p:sp>
          <p:nvSpPr>
            <p:cNvPr id="31" name="AutoShape 93"/>
            <p:cNvSpPr>
              <a:spLocks noChangeArrowheads="1"/>
            </p:cNvSpPr>
            <p:nvPr/>
          </p:nvSpPr>
          <p:spPr bwMode="auto">
            <a:xfrm rot="16200000">
              <a:off x="6728235" y="4454758"/>
              <a:ext cx="278593" cy="285773"/>
            </a:xfrm>
            <a:prstGeom prst="downArrow">
              <a:avLst>
                <a:gd name="adj1" fmla="val 50000"/>
                <a:gd name="adj2" fmla="val 49104"/>
              </a:avLst>
            </a:prstGeom>
            <a:solidFill>
              <a:srgbClr val="00AEEB"/>
            </a:solidFill>
            <a:ln>
              <a:solidFill>
                <a:srgbClr val="00AEEB"/>
              </a:solidFill>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mn-cs"/>
              </a:endParaRPr>
            </a:p>
          </p:txBody>
        </p:sp>
        <p:sp>
          <p:nvSpPr>
            <p:cNvPr id="35" name="テキスト ボックス 34"/>
            <p:cNvSpPr txBox="1"/>
            <p:nvPr/>
          </p:nvSpPr>
          <p:spPr>
            <a:xfrm>
              <a:off x="7335198" y="3723878"/>
              <a:ext cx="12628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過不足金の精算</a:t>
              </a:r>
            </a:p>
          </p:txBody>
        </p:sp>
      </p:grpSp>
      <p:sp>
        <p:nvSpPr>
          <p:cNvPr id="13" name="角丸四角形 12"/>
          <p:cNvSpPr/>
          <p:nvPr/>
        </p:nvSpPr>
        <p:spPr>
          <a:xfrm>
            <a:off x="771861" y="2903207"/>
            <a:ext cx="1754214" cy="336877"/>
          </a:xfrm>
          <a:prstGeom prst="roundRect">
            <a:avLst/>
          </a:prstGeom>
          <a:solidFill>
            <a:srgbClr val="00AEEB"/>
          </a:solidFill>
          <a:ln>
            <a:solidFill>
              <a:srgbClr val="00A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FFFFFF"/>
                </a:solidFill>
                <a:effectLst/>
                <a:uLnTx/>
                <a:uFillTx/>
                <a:latin typeface="メイリオ"/>
                <a:ea typeface="メイリオ"/>
                <a:cs typeface="+mn-cs"/>
              </a:rPr>
              <a:t>仮払申請</a:t>
            </a:r>
          </a:p>
        </p:txBody>
      </p:sp>
      <p:sp>
        <p:nvSpPr>
          <p:cNvPr id="14" name="Freeform 376"/>
          <p:cNvSpPr>
            <a:spLocks/>
          </p:cNvSpPr>
          <p:nvPr/>
        </p:nvSpPr>
        <p:spPr bwMode="auto">
          <a:xfrm>
            <a:off x="731506" y="2809363"/>
            <a:ext cx="215305" cy="277937"/>
          </a:xfrm>
          <a:custGeom>
            <a:avLst/>
            <a:gdLst>
              <a:gd name="T0" fmla="*/ 362 w 832"/>
              <a:gd name="T1" fmla="*/ 791 h 922"/>
              <a:gd name="T2" fmla="*/ 308 w 832"/>
              <a:gd name="T3" fmla="*/ 825 h 922"/>
              <a:gd name="T4" fmla="*/ 246 w 832"/>
              <a:gd name="T5" fmla="*/ 835 h 922"/>
              <a:gd name="T6" fmla="*/ 184 w 832"/>
              <a:gd name="T7" fmla="*/ 821 h 922"/>
              <a:gd name="T8" fmla="*/ 144 w 832"/>
              <a:gd name="T9" fmla="*/ 795 h 922"/>
              <a:gd name="T10" fmla="*/ 104 w 832"/>
              <a:gd name="T11" fmla="*/ 743 h 922"/>
              <a:gd name="T12" fmla="*/ 87 w 832"/>
              <a:gd name="T13" fmla="*/ 683 h 922"/>
              <a:gd name="T14" fmla="*/ 95 w 832"/>
              <a:gd name="T15" fmla="*/ 621 h 922"/>
              <a:gd name="T16" fmla="*/ 127 w 832"/>
              <a:gd name="T17" fmla="*/ 564 h 922"/>
              <a:gd name="T18" fmla="*/ 526 w 832"/>
              <a:gd name="T19" fmla="*/ 108 h 922"/>
              <a:gd name="T20" fmla="*/ 561 w 832"/>
              <a:gd name="T21" fmla="*/ 91 h 922"/>
              <a:gd name="T22" fmla="*/ 598 w 832"/>
              <a:gd name="T23" fmla="*/ 88 h 922"/>
              <a:gd name="T24" fmla="*/ 636 w 832"/>
              <a:gd name="T25" fmla="*/ 100 h 922"/>
              <a:gd name="T26" fmla="*/ 660 w 832"/>
              <a:gd name="T27" fmla="*/ 119 h 922"/>
              <a:gd name="T28" fmla="*/ 680 w 832"/>
              <a:gd name="T29" fmla="*/ 151 h 922"/>
              <a:gd name="T30" fmla="*/ 686 w 832"/>
              <a:gd name="T31" fmla="*/ 190 h 922"/>
              <a:gd name="T32" fmla="*/ 678 w 832"/>
              <a:gd name="T33" fmla="*/ 227 h 922"/>
              <a:gd name="T34" fmla="*/ 369 w 832"/>
              <a:gd name="T35" fmla="*/ 588 h 922"/>
              <a:gd name="T36" fmla="*/ 352 w 832"/>
              <a:gd name="T37" fmla="*/ 598 h 922"/>
              <a:gd name="T38" fmla="*/ 327 w 832"/>
              <a:gd name="T39" fmla="*/ 595 h 922"/>
              <a:gd name="T40" fmla="*/ 313 w 832"/>
              <a:gd name="T41" fmla="*/ 580 h 922"/>
              <a:gd name="T42" fmla="*/ 312 w 832"/>
              <a:gd name="T43" fmla="*/ 555 h 922"/>
              <a:gd name="T44" fmla="*/ 478 w 832"/>
              <a:gd name="T45" fmla="*/ 226 h 922"/>
              <a:gd name="T46" fmla="*/ 237 w 832"/>
              <a:gd name="T47" fmla="*/ 505 h 922"/>
              <a:gd name="T48" fmla="*/ 223 w 832"/>
              <a:gd name="T49" fmla="*/ 550 h 922"/>
              <a:gd name="T50" fmla="*/ 226 w 832"/>
              <a:gd name="T51" fmla="*/ 597 h 922"/>
              <a:gd name="T52" fmla="*/ 247 w 832"/>
              <a:gd name="T53" fmla="*/ 639 h 922"/>
              <a:gd name="T54" fmla="*/ 273 w 832"/>
              <a:gd name="T55" fmla="*/ 665 h 922"/>
              <a:gd name="T56" fmla="*/ 316 w 832"/>
              <a:gd name="T57" fmla="*/ 684 h 922"/>
              <a:gd name="T58" fmla="*/ 363 w 832"/>
              <a:gd name="T59" fmla="*/ 685 h 922"/>
              <a:gd name="T60" fmla="*/ 408 w 832"/>
              <a:gd name="T61" fmla="*/ 669 h 922"/>
              <a:gd name="T62" fmla="*/ 728 w 832"/>
              <a:gd name="T63" fmla="*/ 310 h 922"/>
              <a:gd name="T64" fmla="*/ 758 w 832"/>
              <a:gd name="T65" fmla="*/ 262 h 922"/>
              <a:gd name="T66" fmla="*/ 774 w 832"/>
              <a:gd name="T67" fmla="*/ 192 h 922"/>
              <a:gd name="T68" fmla="*/ 762 w 832"/>
              <a:gd name="T69" fmla="*/ 121 h 922"/>
              <a:gd name="T70" fmla="*/ 723 w 832"/>
              <a:gd name="T71" fmla="*/ 59 h 922"/>
              <a:gd name="T72" fmla="*/ 679 w 832"/>
              <a:gd name="T73" fmla="*/ 24 h 922"/>
              <a:gd name="T74" fmla="*/ 609 w 832"/>
              <a:gd name="T75" fmla="*/ 1 h 922"/>
              <a:gd name="T76" fmla="*/ 538 w 832"/>
              <a:gd name="T77" fmla="*/ 6 h 922"/>
              <a:gd name="T78" fmla="*/ 474 w 832"/>
              <a:gd name="T79" fmla="*/ 39 h 922"/>
              <a:gd name="T80" fmla="*/ 61 w 832"/>
              <a:gd name="T81" fmla="*/ 507 h 922"/>
              <a:gd name="T82" fmla="*/ 12 w 832"/>
              <a:gd name="T83" fmla="*/ 593 h 922"/>
              <a:gd name="T84" fmla="*/ 0 w 832"/>
              <a:gd name="T85" fmla="*/ 689 h 922"/>
              <a:gd name="T86" fmla="*/ 25 w 832"/>
              <a:gd name="T87" fmla="*/ 781 h 922"/>
              <a:gd name="T88" fmla="*/ 86 w 832"/>
              <a:gd name="T89" fmla="*/ 861 h 922"/>
              <a:gd name="T90" fmla="*/ 150 w 832"/>
              <a:gd name="T91" fmla="*/ 901 h 922"/>
              <a:gd name="T92" fmla="*/ 243 w 832"/>
              <a:gd name="T93" fmla="*/ 922 h 922"/>
              <a:gd name="T94" fmla="*/ 338 w 832"/>
              <a:gd name="T95" fmla="*/ 906 h 922"/>
              <a:gd name="T96" fmla="*/ 422 w 832"/>
              <a:gd name="T97" fmla="*/ 855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2" h="922">
                <a:moveTo>
                  <a:pt x="765" y="329"/>
                </a:moveTo>
                <a:lnTo>
                  <a:pt x="374" y="779"/>
                </a:lnTo>
                <a:lnTo>
                  <a:pt x="374" y="779"/>
                </a:lnTo>
                <a:lnTo>
                  <a:pt x="362" y="791"/>
                </a:lnTo>
                <a:lnTo>
                  <a:pt x="350" y="802"/>
                </a:lnTo>
                <a:lnTo>
                  <a:pt x="337" y="810"/>
                </a:lnTo>
                <a:lnTo>
                  <a:pt x="322" y="819"/>
                </a:lnTo>
                <a:lnTo>
                  <a:pt x="308" y="825"/>
                </a:lnTo>
                <a:lnTo>
                  <a:pt x="292" y="829"/>
                </a:lnTo>
                <a:lnTo>
                  <a:pt x="277" y="833"/>
                </a:lnTo>
                <a:lnTo>
                  <a:pt x="261" y="834"/>
                </a:lnTo>
                <a:lnTo>
                  <a:pt x="246" y="835"/>
                </a:lnTo>
                <a:lnTo>
                  <a:pt x="230" y="834"/>
                </a:lnTo>
                <a:lnTo>
                  <a:pt x="214" y="831"/>
                </a:lnTo>
                <a:lnTo>
                  <a:pt x="200" y="827"/>
                </a:lnTo>
                <a:lnTo>
                  <a:pt x="184" y="821"/>
                </a:lnTo>
                <a:lnTo>
                  <a:pt x="170" y="814"/>
                </a:lnTo>
                <a:lnTo>
                  <a:pt x="156" y="805"/>
                </a:lnTo>
                <a:lnTo>
                  <a:pt x="144" y="795"/>
                </a:lnTo>
                <a:lnTo>
                  <a:pt x="144" y="795"/>
                </a:lnTo>
                <a:lnTo>
                  <a:pt x="130" y="783"/>
                </a:lnTo>
                <a:lnTo>
                  <a:pt x="121" y="771"/>
                </a:lnTo>
                <a:lnTo>
                  <a:pt x="111" y="757"/>
                </a:lnTo>
                <a:lnTo>
                  <a:pt x="104" y="743"/>
                </a:lnTo>
                <a:lnTo>
                  <a:pt x="97" y="729"/>
                </a:lnTo>
                <a:lnTo>
                  <a:pt x="92" y="714"/>
                </a:lnTo>
                <a:lnTo>
                  <a:pt x="90" y="699"/>
                </a:lnTo>
                <a:lnTo>
                  <a:pt x="87" y="683"/>
                </a:lnTo>
                <a:lnTo>
                  <a:pt x="87" y="667"/>
                </a:lnTo>
                <a:lnTo>
                  <a:pt x="89" y="651"/>
                </a:lnTo>
                <a:lnTo>
                  <a:pt x="91" y="636"/>
                </a:lnTo>
                <a:lnTo>
                  <a:pt x="95" y="621"/>
                </a:lnTo>
                <a:lnTo>
                  <a:pt x="100" y="605"/>
                </a:lnTo>
                <a:lnTo>
                  <a:pt x="108" y="591"/>
                </a:lnTo>
                <a:lnTo>
                  <a:pt x="117" y="577"/>
                </a:lnTo>
                <a:lnTo>
                  <a:pt x="127" y="564"/>
                </a:lnTo>
                <a:lnTo>
                  <a:pt x="512" y="121"/>
                </a:lnTo>
                <a:lnTo>
                  <a:pt x="512" y="121"/>
                </a:lnTo>
                <a:lnTo>
                  <a:pt x="519" y="114"/>
                </a:lnTo>
                <a:lnTo>
                  <a:pt x="526" y="108"/>
                </a:lnTo>
                <a:lnTo>
                  <a:pt x="535" y="102"/>
                </a:lnTo>
                <a:lnTo>
                  <a:pt x="543" y="97"/>
                </a:lnTo>
                <a:lnTo>
                  <a:pt x="552" y="94"/>
                </a:lnTo>
                <a:lnTo>
                  <a:pt x="561" y="91"/>
                </a:lnTo>
                <a:lnTo>
                  <a:pt x="571" y="89"/>
                </a:lnTo>
                <a:lnTo>
                  <a:pt x="580" y="88"/>
                </a:lnTo>
                <a:lnTo>
                  <a:pt x="590" y="88"/>
                </a:lnTo>
                <a:lnTo>
                  <a:pt x="598" y="88"/>
                </a:lnTo>
                <a:lnTo>
                  <a:pt x="608" y="90"/>
                </a:lnTo>
                <a:lnTo>
                  <a:pt x="618" y="93"/>
                </a:lnTo>
                <a:lnTo>
                  <a:pt x="627" y="96"/>
                </a:lnTo>
                <a:lnTo>
                  <a:pt x="636" y="100"/>
                </a:lnTo>
                <a:lnTo>
                  <a:pt x="644" y="106"/>
                </a:lnTo>
                <a:lnTo>
                  <a:pt x="652" y="112"/>
                </a:lnTo>
                <a:lnTo>
                  <a:pt x="652" y="112"/>
                </a:lnTo>
                <a:lnTo>
                  <a:pt x="660" y="119"/>
                </a:lnTo>
                <a:lnTo>
                  <a:pt x="666" y="126"/>
                </a:lnTo>
                <a:lnTo>
                  <a:pt x="672" y="135"/>
                </a:lnTo>
                <a:lnTo>
                  <a:pt x="675" y="143"/>
                </a:lnTo>
                <a:lnTo>
                  <a:pt x="680" y="151"/>
                </a:lnTo>
                <a:lnTo>
                  <a:pt x="682" y="161"/>
                </a:lnTo>
                <a:lnTo>
                  <a:pt x="685" y="171"/>
                </a:lnTo>
                <a:lnTo>
                  <a:pt x="686" y="180"/>
                </a:lnTo>
                <a:lnTo>
                  <a:pt x="686" y="190"/>
                </a:lnTo>
                <a:lnTo>
                  <a:pt x="685" y="199"/>
                </a:lnTo>
                <a:lnTo>
                  <a:pt x="684" y="208"/>
                </a:lnTo>
                <a:lnTo>
                  <a:pt x="681" y="217"/>
                </a:lnTo>
                <a:lnTo>
                  <a:pt x="678" y="227"/>
                </a:lnTo>
                <a:lnTo>
                  <a:pt x="673" y="235"/>
                </a:lnTo>
                <a:lnTo>
                  <a:pt x="668" y="244"/>
                </a:lnTo>
                <a:lnTo>
                  <a:pt x="662" y="252"/>
                </a:lnTo>
                <a:lnTo>
                  <a:pt x="369" y="588"/>
                </a:lnTo>
                <a:lnTo>
                  <a:pt x="369" y="588"/>
                </a:lnTo>
                <a:lnTo>
                  <a:pt x="364" y="593"/>
                </a:lnTo>
                <a:lnTo>
                  <a:pt x="358" y="595"/>
                </a:lnTo>
                <a:lnTo>
                  <a:pt x="352" y="598"/>
                </a:lnTo>
                <a:lnTo>
                  <a:pt x="346" y="599"/>
                </a:lnTo>
                <a:lnTo>
                  <a:pt x="339" y="599"/>
                </a:lnTo>
                <a:lnTo>
                  <a:pt x="333" y="598"/>
                </a:lnTo>
                <a:lnTo>
                  <a:pt x="327" y="595"/>
                </a:lnTo>
                <a:lnTo>
                  <a:pt x="321" y="591"/>
                </a:lnTo>
                <a:lnTo>
                  <a:pt x="321" y="591"/>
                </a:lnTo>
                <a:lnTo>
                  <a:pt x="316" y="586"/>
                </a:lnTo>
                <a:lnTo>
                  <a:pt x="313" y="580"/>
                </a:lnTo>
                <a:lnTo>
                  <a:pt x="310" y="574"/>
                </a:lnTo>
                <a:lnTo>
                  <a:pt x="309" y="568"/>
                </a:lnTo>
                <a:lnTo>
                  <a:pt x="310" y="561"/>
                </a:lnTo>
                <a:lnTo>
                  <a:pt x="312" y="555"/>
                </a:lnTo>
                <a:lnTo>
                  <a:pt x="314" y="549"/>
                </a:lnTo>
                <a:lnTo>
                  <a:pt x="318" y="543"/>
                </a:lnTo>
                <a:lnTo>
                  <a:pt x="544" y="282"/>
                </a:lnTo>
                <a:lnTo>
                  <a:pt x="478" y="226"/>
                </a:lnTo>
                <a:lnTo>
                  <a:pt x="252" y="485"/>
                </a:lnTo>
                <a:lnTo>
                  <a:pt x="252" y="485"/>
                </a:lnTo>
                <a:lnTo>
                  <a:pt x="244" y="496"/>
                </a:lnTo>
                <a:lnTo>
                  <a:pt x="237" y="505"/>
                </a:lnTo>
                <a:lnTo>
                  <a:pt x="232" y="516"/>
                </a:lnTo>
                <a:lnTo>
                  <a:pt x="228" y="527"/>
                </a:lnTo>
                <a:lnTo>
                  <a:pt x="225" y="539"/>
                </a:lnTo>
                <a:lnTo>
                  <a:pt x="223" y="550"/>
                </a:lnTo>
                <a:lnTo>
                  <a:pt x="222" y="562"/>
                </a:lnTo>
                <a:lnTo>
                  <a:pt x="223" y="574"/>
                </a:lnTo>
                <a:lnTo>
                  <a:pt x="224" y="586"/>
                </a:lnTo>
                <a:lnTo>
                  <a:pt x="226" y="597"/>
                </a:lnTo>
                <a:lnTo>
                  <a:pt x="230" y="607"/>
                </a:lnTo>
                <a:lnTo>
                  <a:pt x="235" y="618"/>
                </a:lnTo>
                <a:lnTo>
                  <a:pt x="240" y="629"/>
                </a:lnTo>
                <a:lnTo>
                  <a:pt x="247" y="639"/>
                </a:lnTo>
                <a:lnTo>
                  <a:pt x="255" y="648"/>
                </a:lnTo>
                <a:lnTo>
                  <a:pt x="264" y="657"/>
                </a:lnTo>
                <a:lnTo>
                  <a:pt x="264" y="657"/>
                </a:lnTo>
                <a:lnTo>
                  <a:pt x="273" y="665"/>
                </a:lnTo>
                <a:lnTo>
                  <a:pt x="284" y="671"/>
                </a:lnTo>
                <a:lnTo>
                  <a:pt x="295" y="677"/>
                </a:lnTo>
                <a:lnTo>
                  <a:pt x="306" y="681"/>
                </a:lnTo>
                <a:lnTo>
                  <a:pt x="316" y="684"/>
                </a:lnTo>
                <a:lnTo>
                  <a:pt x="328" y="685"/>
                </a:lnTo>
                <a:lnTo>
                  <a:pt x="340" y="687"/>
                </a:lnTo>
                <a:lnTo>
                  <a:pt x="352" y="687"/>
                </a:lnTo>
                <a:lnTo>
                  <a:pt x="363" y="685"/>
                </a:lnTo>
                <a:lnTo>
                  <a:pt x="375" y="683"/>
                </a:lnTo>
                <a:lnTo>
                  <a:pt x="386" y="679"/>
                </a:lnTo>
                <a:lnTo>
                  <a:pt x="397" y="675"/>
                </a:lnTo>
                <a:lnTo>
                  <a:pt x="408" y="669"/>
                </a:lnTo>
                <a:lnTo>
                  <a:pt x="417" y="663"/>
                </a:lnTo>
                <a:lnTo>
                  <a:pt x="427" y="654"/>
                </a:lnTo>
                <a:lnTo>
                  <a:pt x="435" y="645"/>
                </a:lnTo>
                <a:lnTo>
                  <a:pt x="728" y="310"/>
                </a:lnTo>
                <a:lnTo>
                  <a:pt x="728" y="310"/>
                </a:lnTo>
                <a:lnTo>
                  <a:pt x="740" y="294"/>
                </a:lnTo>
                <a:lnTo>
                  <a:pt x="750" y="279"/>
                </a:lnTo>
                <a:lnTo>
                  <a:pt x="758" y="262"/>
                </a:lnTo>
                <a:lnTo>
                  <a:pt x="764" y="245"/>
                </a:lnTo>
                <a:lnTo>
                  <a:pt x="769" y="227"/>
                </a:lnTo>
                <a:lnTo>
                  <a:pt x="772" y="210"/>
                </a:lnTo>
                <a:lnTo>
                  <a:pt x="774" y="192"/>
                </a:lnTo>
                <a:lnTo>
                  <a:pt x="772" y="174"/>
                </a:lnTo>
                <a:lnTo>
                  <a:pt x="771" y="156"/>
                </a:lnTo>
                <a:lnTo>
                  <a:pt x="768" y="138"/>
                </a:lnTo>
                <a:lnTo>
                  <a:pt x="762" y="121"/>
                </a:lnTo>
                <a:lnTo>
                  <a:pt x="754" y="105"/>
                </a:lnTo>
                <a:lnTo>
                  <a:pt x="746" y="89"/>
                </a:lnTo>
                <a:lnTo>
                  <a:pt x="735" y="73"/>
                </a:lnTo>
                <a:lnTo>
                  <a:pt x="723" y="59"/>
                </a:lnTo>
                <a:lnTo>
                  <a:pt x="709" y="46"/>
                </a:lnTo>
                <a:lnTo>
                  <a:pt x="709" y="46"/>
                </a:lnTo>
                <a:lnTo>
                  <a:pt x="694" y="34"/>
                </a:lnTo>
                <a:lnTo>
                  <a:pt x="679" y="24"/>
                </a:lnTo>
                <a:lnTo>
                  <a:pt x="662" y="16"/>
                </a:lnTo>
                <a:lnTo>
                  <a:pt x="645" y="10"/>
                </a:lnTo>
                <a:lnTo>
                  <a:pt x="627" y="5"/>
                </a:lnTo>
                <a:lnTo>
                  <a:pt x="609" y="1"/>
                </a:lnTo>
                <a:lnTo>
                  <a:pt x="592" y="0"/>
                </a:lnTo>
                <a:lnTo>
                  <a:pt x="574" y="0"/>
                </a:lnTo>
                <a:lnTo>
                  <a:pt x="556" y="3"/>
                </a:lnTo>
                <a:lnTo>
                  <a:pt x="538" y="6"/>
                </a:lnTo>
                <a:lnTo>
                  <a:pt x="522" y="12"/>
                </a:lnTo>
                <a:lnTo>
                  <a:pt x="505" y="19"/>
                </a:lnTo>
                <a:lnTo>
                  <a:pt x="489" y="28"/>
                </a:lnTo>
                <a:lnTo>
                  <a:pt x="474" y="39"/>
                </a:lnTo>
                <a:lnTo>
                  <a:pt x="459" y="51"/>
                </a:lnTo>
                <a:lnTo>
                  <a:pt x="446" y="64"/>
                </a:lnTo>
                <a:lnTo>
                  <a:pt x="61" y="507"/>
                </a:lnTo>
                <a:lnTo>
                  <a:pt x="61" y="507"/>
                </a:lnTo>
                <a:lnTo>
                  <a:pt x="45" y="526"/>
                </a:lnTo>
                <a:lnTo>
                  <a:pt x="32" y="547"/>
                </a:lnTo>
                <a:lnTo>
                  <a:pt x="20" y="570"/>
                </a:lnTo>
                <a:lnTo>
                  <a:pt x="12" y="593"/>
                </a:lnTo>
                <a:lnTo>
                  <a:pt x="6" y="617"/>
                </a:lnTo>
                <a:lnTo>
                  <a:pt x="1" y="640"/>
                </a:lnTo>
                <a:lnTo>
                  <a:pt x="0" y="665"/>
                </a:lnTo>
                <a:lnTo>
                  <a:pt x="0" y="689"/>
                </a:lnTo>
                <a:lnTo>
                  <a:pt x="3" y="713"/>
                </a:lnTo>
                <a:lnTo>
                  <a:pt x="8" y="736"/>
                </a:lnTo>
                <a:lnTo>
                  <a:pt x="15" y="760"/>
                </a:lnTo>
                <a:lnTo>
                  <a:pt x="25" y="781"/>
                </a:lnTo>
                <a:lnTo>
                  <a:pt x="37" y="803"/>
                </a:lnTo>
                <a:lnTo>
                  <a:pt x="51" y="823"/>
                </a:lnTo>
                <a:lnTo>
                  <a:pt x="67" y="843"/>
                </a:lnTo>
                <a:lnTo>
                  <a:pt x="86" y="861"/>
                </a:lnTo>
                <a:lnTo>
                  <a:pt x="86" y="861"/>
                </a:lnTo>
                <a:lnTo>
                  <a:pt x="105" y="876"/>
                </a:lnTo>
                <a:lnTo>
                  <a:pt x="127" y="891"/>
                </a:lnTo>
                <a:lnTo>
                  <a:pt x="150" y="901"/>
                </a:lnTo>
                <a:lnTo>
                  <a:pt x="172" y="910"/>
                </a:lnTo>
                <a:lnTo>
                  <a:pt x="195" y="917"/>
                </a:lnTo>
                <a:lnTo>
                  <a:pt x="219" y="921"/>
                </a:lnTo>
                <a:lnTo>
                  <a:pt x="243" y="922"/>
                </a:lnTo>
                <a:lnTo>
                  <a:pt x="268" y="922"/>
                </a:lnTo>
                <a:lnTo>
                  <a:pt x="292" y="919"/>
                </a:lnTo>
                <a:lnTo>
                  <a:pt x="315" y="913"/>
                </a:lnTo>
                <a:lnTo>
                  <a:pt x="338" y="906"/>
                </a:lnTo>
                <a:lnTo>
                  <a:pt x="361" y="897"/>
                </a:lnTo>
                <a:lnTo>
                  <a:pt x="382" y="885"/>
                </a:lnTo>
                <a:lnTo>
                  <a:pt x="403" y="871"/>
                </a:lnTo>
                <a:lnTo>
                  <a:pt x="422" y="855"/>
                </a:lnTo>
                <a:lnTo>
                  <a:pt x="440" y="837"/>
                </a:lnTo>
                <a:lnTo>
                  <a:pt x="832" y="387"/>
                </a:lnTo>
                <a:lnTo>
                  <a:pt x="765" y="329"/>
                </a:lnTo>
                <a:close/>
              </a:path>
            </a:pathLst>
          </a:custGeom>
          <a:solidFill>
            <a:schemeClr val="bg1"/>
          </a:solidFill>
          <a:ln>
            <a:solidFill>
              <a:srgbClr val="00AEEB"/>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Arial" charset="0"/>
              <a:ea typeface="メイリオ"/>
              <a:cs typeface="+mn-cs"/>
            </a:endParaRPr>
          </a:p>
        </p:txBody>
      </p:sp>
      <p:sp>
        <p:nvSpPr>
          <p:cNvPr id="18" name="フローチャート : 書類 20"/>
          <p:cNvSpPr/>
          <p:nvPr/>
        </p:nvSpPr>
        <p:spPr>
          <a:xfrm>
            <a:off x="2833954" y="2617651"/>
            <a:ext cx="1332148" cy="975637"/>
          </a:xfrm>
          <a:prstGeom prst="flowChartDocument">
            <a:avLst/>
          </a:prstGeom>
          <a:noFill/>
          <a:ln w="25400" cap="flat" cmpd="sng" algn="ctr">
            <a:solidFill>
              <a:schemeClr val="bg1">
                <a:lumMod val="50000"/>
              </a:schemeClr>
            </a:solidFill>
            <a:prstDash val="solid"/>
          </a:ln>
          <a:effectLst/>
        </p:spPr>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srgbClr val="F9BE00"/>
              </a:solidFill>
              <a:effectLst/>
              <a:uLnTx/>
              <a:uFillTx/>
              <a:latin typeface="メイリオ"/>
              <a:ea typeface="メイリオ"/>
              <a:cs typeface="+mn-cs"/>
            </a:endParaRPr>
          </a:p>
        </p:txBody>
      </p:sp>
      <p:sp>
        <p:nvSpPr>
          <p:cNvPr id="20" name="テキスト ボックス 19"/>
          <p:cNvSpPr txBox="1"/>
          <p:nvPr/>
        </p:nvSpPr>
        <p:spPr>
          <a:xfrm>
            <a:off x="2844416" y="2653984"/>
            <a:ext cx="13321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メイリオ"/>
                <a:ea typeface="メイリオ"/>
                <a:cs typeface="+mn-cs"/>
              </a:rPr>
              <a:t>【</a:t>
            </a:r>
            <a:r>
              <a:rPr kumimoji="1" lang="ja-JP" altLang="en-US" sz="1100" b="0" i="0" u="none" strike="noStrike" kern="1200" cap="none" spc="0" normalizeH="0" baseline="0" noProof="0">
                <a:ln>
                  <a:noFill/>
                </a:ln>
                <a:solidFill>
                  <a:prstClr val="black"/>
                </a:solidFill>
                <a:effectLst/>
                <a:uLnTx/>
                <a:uFillTx/>
                <a:latin typeface="メイリオ"/>
                <a:ea typeface="メイリオ"/>
                <a:cs typeface="+mn-cs"/>
              </a:rPr>
              <a:t>見積額</a:t>
            </a:r>
            <a:r>
              <a:rPr kumimoji="1" lang="en-US" altLang="ja-JP" sz="1100" b="0" i="0" u="none" strike="noStrike" kern="1200" cap="none" spc="0" normalizeH="0" baseline="0" noProof="0">
                <a:ln>
                  <a:noFill/>
                </a:ln>
                <a:solidFill>
                  <a:prstClr val="black"/>
                </a:solidFill>
                <a:effectLst/>
                <a:uLnTx/>
                <a:uFillTx/>
                <a:latin typeface="メイリオ"/>
                <a:ea typeface="メイリオ"/>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メイリオ"/>
                <a:ea typeface="メイリオ"/>
                <a:cs typeface="+mn-cs"/>
              </a:rPr>
              <a:t>交通費　</a:t>
            </a:r>
            <a:r>
              <a:rPr kumimoji="1" lang="en-US" altLang="ja-JP" sz="1100" b="0" i="0" u="none" strike="noStrike" kern="1200" cap="none" spc="0" normalizeH="0" baseline="0" noProof="0">
                <a:ln>
                  <a:noFill/>
                </a:ln>
                <a:solidFill>
                  <a:prstClr val="black"/>
                </a:solidFill>
                <a:effectLst/>
                <a:uLnTx/>
                <a:uFillTx/>
                <a:latin typeface="メイリオ"/>
                <a:ea typeface="メイリオ"/>
                <a:cs typeface="+mn-cs"/>
              </a:rPr>
              <a:t>\</a:t>
            </a:r>
            <a:r>
              <a:rPr kumimoji="1" lang="ja-JP" altLang="en-US" sz="1100" b="0" i="0" u="none" strike="noStrike" kern="1200" cap="none" spc="0" normalizeH="0" baseline="0" noProof="0">
                <a:ln>
                  <a:noFill/>
                </a:ln>
                <a:solidFill>
                  <a:prstClr val="black"/>
                </a:solidFill>
                <a:effectLst/>
                <a:uLnTx/>
                <a:uFillTx/>
                <a:latin typeface="メイリオ"/>
                <a:ea typeface="メイリオ"/>
                <a:cs typeface="+mn-cs"/>
              </a:rPr>
              <a:t>○○○</a:t>
            </a:r>
            <a:endParaRPr kumimoji="1" lang="en-US" altLang="ja-JP" sz="1100"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メイリオ"/>
                <a:ea typeface="メイリオ"/>
                <a:cs typeface="+mn-cs"/>
              </a:rPr>
              <a:t>手当　　</a:t>
            </a:r>
            <a:r>
              <a:rPr kumimoji="1" lang="en-US" altLang="ja-JP" sz="1100" b="0" i="0" u="none" strike="noStrike" kern="1200" cap="none" spc="0" normalizeH="0" baseline="0" noProof="0">
                <a:ln>
                  <a:noFill/>
                </a:ln>
                <a:solidFill>
                  <a:prstClr val="black"/>
                </a:solidFill>
                <a:effectLst/>
                <a:uLnTx/>
                <a:uFillTx/>
                <a:latin typeface="メイリオ"/>
                <a:ea typeface="メイリオ"/>
                <a:cs typeface="+mn-cs"/>
              </a:rPr>
              <a:t>\</a:t>
            </a:r>
            <a:r>
              <a:rPr kumimoji="1" lang="ja-JP" altLang="en-US" sz="1100" b="0" i="0" u="none" strike="noStrike" kern="1200" cap="none" spc="0" normalizeH="0" baseline="0" noProof="0">
                <a:ln>
                  <a:noFill/>
                </a:ln>
                <a:solidFill>
                  <a:prstClr val="black"/>
                </a:solidFill>
                <a:effectLst/>
                <a:uLnTx/>
                <a:uFillTx/>
                <a:latin typeface="メイリオ"/>
                <a:ea typeface="メイリオ"/>
                <a:cs typeface="+mn-cs"/>
              </a:rPr>
              <a:t>△△△</a:t>
            </a:r>
            <a:endParaRPr kumimoji="1" lang="en-US" altLang="ja-JP" sz="1100"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メイリオ"/>
                <a:ea typeface="メイリオ"/>
                <a:cs typeface="+mn-cs"/>
              </a:rPr>
              <a:t>経費　　</a:t>
            </a:r>
            <a:r>
              <a:rPr kumimoji="1" lang="en-US" altLang="ja-JP" sz="1100" b="0" i="0" u="none" strike="noStrike" kern="1200" cap="none" spc="0" normalizeH="0" baseline="0" noProof="0">
                <a:ln>
                  <a:noFill/>
                </a:ln>
                <a:solidFill>
                  <a:prstClr val="black"/>
                </a:solidFill>
                <a:effectLst/>
                <a:uLnTx/>
                <a:uFillTx/>
                <a:latin typeface="メイリオ"/>
                <a:ea typeface="メイリオ"/>
                <a:cs typeface="+mn-cs"/>
              </a:rPr>
              <a:t>\</a:t>
            </a:r>
            <a:r>
              <a:rPr kumimoji="1" lang="ja-JP" altLang="en-US" sz="1100" b="0" i="0" u="none" strike="noStrike" kern="1200" cap="none" spc="0" normalizeH="0" baseline="0" noProof="0">
                <a:ln>
                  <a:noFill/>
                </a:ln>
                <a:solidFill>
                  <a:prstClr val="black"/>
                </a:solidFill>
                <a:effectLst/>
                <a:uLnTx/>
                <a:uFillTx/>
                <a:latin typeface="メイリオ"/>
                <a:ea typeface="メイリオ"/>
                <a:cs typeface="+mn-cs"/>
              </a:rPr>
              <a:t>□□□</a:t>
            </a:r>
            <a:endParaRPr kumimoji="1" lang="en-US" altLang="ja-JP" sz="11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24" name="角丸四角形 23"/>
          <p:cNvSpPr/>
          <p:nvPr/>
        </p:nvSpPr>
        <p:spPr>
          <a:xfrm>
            <a:off x="2664000" y="2540238"/>
            <a:ext cx="3780000" cy="1080000"/>
          </a:xfrm>
          <a:prstGeom prst="roundRect">
            <a:avLst/>
          </a:prstGeom>
          <a:noFill/>
          <a:ln>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32" name="AutoShape 93"/>
          <p:cNvSpPr>
            <a:spLocks noChangeArrowheads="1"/>
          </p:cNvSpPr>
          <p:nvPr/>
        </p:nvSpPr>
        <p:spPr bwMode="auto">
          <a:xfrm rot="16200000">
            <a:off x="6728235" y="2961813"/>
            <a:ext cx="278593" cy="285773"/>
          </a:xfrm>
          <a:prstGeom prst="downArrow">
            <a:avLst>
              <a:gd name="adj1" fmla="val 50000"/>
              <a:gd name="adj2" fmla="val 49104"/>
            </a:avLst>
          </a:prstGeom>
          <a:solidFill>
            <a:srgbClr val="00AEEB"/>
          </a:solidFill>
          <a:ln>
            <a:solidFill>
              <a:srgbClr val="00AEEB"/>
            </a:solidFill>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mn-cs"/>
            </a:endParaRPr>
          </a:p>
        </p:txBody>
      </p:sp>
      <p:sp>
        <p:nvSpPr>
          <p:cNvPr id="33" name="角丸四角形 32"/>
          <p:cNvSpPr/>
          <p:nvPr/>
        </p:nvSpPr>
        <p:spPr>
          <a:xfrm>
            <a:off x="7328759" y="2758268"/>
            <a:ext cx="1275689" cy="319035"/>
          </a:xfrm>
          <a:prstGeom prst="roundRect">
            <a:avLst/>
          </a:prstGeom>
          <a:noFill/>
          <a:ln w="25400" cap="flat" cmpd="sng" algn="ctr">
            <a:solidFill>
              <a:srgbClr val="00AEE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rgbClr val="00AEEB"/>
                </a:solidFill>
                <a:effectLst/>
                <a:uLnTx/>
                <a:uFillTx/>
                <a:latin typeface="メイリオ"/>
                <a:ea typeface="メイリオ"/>
                <a:cs typeface="+mn-cs"/>
              </a:rPr>
              <a:t>支払処理</a:t>
            </a:r>
          </a:p>
        </p:txBody>
      </p:sp>
      <p:sp>
        <p:nvSpPr>
          <p:cNvPr id="34" name="テキスト ボックス 33"/>
          <p:cNvSpPr txBox="1"/>
          <p:nvPr/>
        </p:nvSpPr>
        <p:spPr>
          <a:xfrm>
            <a:off x="7405693" y="2484000"/>
            <a:ext cx="11218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仮払金の支払</a:t>
            </a:r>
          </a:p>
        </p:txBody>
      </p:sp>
      <p:sp>
        <p:nvSpPr>
          <p:cNvPr id="36" name="角丸四角形 35"/>
          <p:cNvSpPr/>
          <p:nvPr/>
        </p:nvSpPr>
        <p:spPr>
          <a:xfrm>
            <a:off x="7328759" y="3132072"/>
            <a:ext cx="1275689" cy="319035"/>
          </a:xfrm>
          <a:prstGeom prst="roundRect">
            <a:avLst/>
          </a:prstGeom>
          <a:noFill/>
          <a:ln w="25400" cap="flat" cmpd="sng" algn="ctr">
            <a:solidFill>
              <a:srgbClr val="00AEE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rgbClr val="00AEEB"/>
                </a:solidFill>
                <a:effectLst/>
                <a:uLnTx/>
                <a:uFillTx/>
                <a:latin typeface="メイリオ"/>
                <a:ea typeface="メイリオ"/>
                <a:cs typeface="+mn-cs"/>
              </a:rPr>
              <a:t>仕訳作成</a:t>
            </a:r>
          </a:p>
        </p:txBody>
      </p:sp>
      <p:sp>
        <p:nvSpPr>
          <p:cNvPr id="15" name="AutoShape 93"/>
          <p:cNvSpPr>
            <a:spLocks noChangeArrowheads="1"/>
          </p:cNvSpPr>
          <p:nvPr/>
        </p:nvSpPr>
        <p:spPr bwMode="auto">
          <a:xfrm>
            <a:off x="4391980" y="3543858"/>
            <a:ext cx="278593" cy="373027"/>
          </a:xfrm>
          <a:prstGeom prst="downArrow">
            <a:avLst>
              <a:gd name="adj1" fmla="val 50000"/>
              <a:gd name="adj2" fmla="val 49104"/>
            </a:avLst>
          </a:prstGeom>
          <a:solidFill>
            <a:schemeClr val="accent1"/>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pitchFamily="50" charset="-128"/>
              <a:ea typeface="メイリオ" pitchFamily="50" charset="-128"/>
              <a:cs typeface="+mn-cs"/>
            </a:endParaRPr>
          </a:p>
        </p:txBody>
      </p:sp>
    </p:spTree>
    <p:extLst>
      <p:ext uri="{BB962C8B-B14F-4D97-AF65-F5344CB8AC3E}">
        <p14:creationId xmlns:p14="http://schemas.microsoft.com/office/powerpoint/2010/main" val="16310788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78AE49ED-73EF-499C-8307-28EB0E7CF529}" type="slidenum">
              <a:rPr lang="ja-JP" altLang="en-US" smtClean="0"/>
              <a:pPr/>
              <a:t>97</a:t>
            </a:fld>
            <a:endParaRPr lang="ja-JP" altLang="en-US"/>
          </a:p>
        </p:txBody>
      </p:sp>
      <p:sp>
        <p:nvSpPr>
          <p:cNvPr id="5" name="タイトル 4"/>
          <p:cNvSpPr>
            <a:spLocks noGrp="1"/>
          </p:cNvSpPr>
          <p:nvPr>
            <p:ph type="title"/>
          </p:nvPr>
        </p:nvSpPr>
        <p:spPr/>
        <p:txBody>
          <a:bodyPr/>
          <a:lstStyle/>
          <a:p>
            <a:r>
              <a:rPr kumimoji="1" lang="en-US" altLang="ja-JP" sz="3200" b="0">
                <a:solidFill>
                  <a:schemeClr val="accent1"/>
                </a:solidFill>
              </a:rPr>
              <a:t>06</a:t>
            </a:r>
            <a:br>
              <a:rPr kumimoji="1" lang="en-US" altLang="ja-JP"/>
            </a:br>
            <a:r>
              <a:rPr lang="ja-JP" altLang="en-US"/>
              <a:t>債権管理</a:t>
            </a:r>
            <a:endParaRPr kumimoji="1" lang="ja-JP" altLang="en-US"/>
          </a:p>
        </p:txBody>
      </p:sp>
      <p:sp>
        <p:nvSpPr>
          <p:cNvPr id="2" name="フッター プレースホルダー 1"/>
          <p:cNvSpPr>
            <a:spLocks noGrp="1"/>
          </p:cNvSpPr>
          <p:nvPr>
            <p:ph type="ftr" sz="quarter" idx="3"/>
          </p:nvPr>
        </p:nvSpPr>
        <p:spPr/>
        <p:txBody>
          <a:bodyPr/>
          <a:lstStyle/>
          <a:p>
            <a:r>
              <a:rPr lang="en-US" altLang="ja-JP" dirty="0"/>
              <a:t>©Canon IT Solutions Inc.  All rights reserved.</a:t>
            </a:r>
            <a:endParaRPr lang="ja-JP" altLang="en-US" dirty="0"/>
          </a:p>
        </p:txBody>
      </p:sp>
    </p:spTree>
    <p:extLst>
      <p:ext uri="{BB962C8B-B14F-4D97-AF65-F5344CB8AC3E}">
        <p14:creationId xmlns:p14="http://schemas.microsoft.com/office/powerpoint/2010/main" val="14671590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1581150" y="2609850"/>
            <a:ext cx="5715000" cy="2251907"/>
            <a:chOff x="1581150" y="2609850"/>
            <a:chExt cx="5715000" cy="2251907"/>
          </a:xfrm>
        </p:grpSpPr>
        <p:pic>
          <p:nvPicPr>
            <p:cNvPr id="2" name="図 1"/>
            <p:cNvPicPr>
              <a:picLocks noChangeAspect="1"/>
            </p:cNvPicPr>
            <p:nvPr/>
          </p:nvPicPr>
          <p:blipFill>
            <a:blip r:embed="rId3"/>
            <a:stretch>
              <a:fillRect/>
            </a:stretch>
          </p:blipFill>
          <p:spPr>
            <a:xfrm>
              <a:off x="1581150" y="2609850"/>
              <a:ext cx="5715000" cy="2251907"/>
            </a:xfrm>
            <a:prstGeom prst="rect">
              <a:avLst/>
            </a:prstGeom>
            <a:ln w="6350" cap="sq">
              <a:solidFill>
                <a:schemeClr val="bg1">
                  <a:lumMod val="85000"/>
                </a:schemeClr>
              </a:solidFill>
              <a:prstDash val="solid"/>
              <a:miter lim="800000"/>
            </a:ln>
            <a:effectLst/>
          </p:spPr>
        </p:pic>
        <p:pic>
          <p:nvPicPr>
            <p:cNvPr id="3" name="図 2"/>
            <p:cNvPicPr>
              <a:picLocks noChangeAspect="1"/>
            </p:cNvPicPr>
            <p:nvPr/>
          </p:nvPicPr>
          <p:blipFill>
            <a:blip r:embed="rId4"/>
            <a:stretch>
              <a:fillRect/>
            </a:stretch>
          </p:blipFill>
          <p:spPr>
            <a:xfrm>
              <a:off x="1964948" y="2616299"/>
              <a:ext cx="3057525" cy="152400"/>
            </a:xfrm>
            <a:prstGeom prst="rect">
              <a:avLst/>
            </a:prstGeom>
          </p:spPr>
        </p:pic>
      </p:grpSp>
      <p:sp>
        <p:nvSpPr>
          <p:cNvPr id="29" name="テキスト ボックス 28"/>
          <p:cNvSpPr txBox="1"/>
          <p:nvPr/>
        </p:nvSpPr>
        <p:spPr>
          <a:xfrm>
            <a:off x="251520" y="1890576"/>
            <a:ext cx="8892480" cy="430887"/>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r>
              <a:rPr kumimoji="0" lang="ja-JP" altLang="en-US" sz="1400" b="1" kern="0" dirty="0">
                <a:solidFill>
                  <a:prstClr val="black">
                    <a:lumMod val="75000"/>
                    <a:lumOff val="25000"/>
                  </a:prstClr>
                </a:solidFill>
              </a:rPr>
              <a:t>○</a:t>
            </a:r>
          </a:p>
          <a:p>
            <a:pPr lvl="0">
              <a:spcBef>
                <a:spcPct val="0"/>
              </a:spcBef>
              <a:defRPr/>
            </a:pPr>
            <a:r>
              <a:rPr kumimoji="0" lang="ja-JP" altLang="en-US" sz="1400" kern="0" dirty="0">
                <a:solidFill>
                  <a:prstClr val="black">
                    <a:lumMod val="75000"/>
                    <a:lumOff val="25000"/>
                  </a:prstClr>
                </a:solidFill>
                <a:latin typeface="メイリオ" pitchFamily="50" charset="-128"/>
                <a:ea typeface="メイリオ" pitchFamily="50" charset="-128"/>
              </a:rPr>
              <a:t>債権計上用</a:t>
            </a:r>
            <a:r>
              <a:rPr kumimoji="0" lang="en-US" altLang="ja-JP" sz="1400" kern="0" dirty="0">
                <a:solidFill>
                  <a:prstClr val="black">
                    <a:lumMod val="75000"/>
                    <a:lumOff val="25000"/>
                  </a:prstClr>
                </a:solidFill>
                <a:latin typeface="メイリオ" pitchFamily="50" charset="-128"/>
                <a:ea typeface="メイリオ" pitchFamily="50" charset="-128"/>
              </a:rPr>
              <a:t>csv</a:t>
            </a:r>
            <a:r>
              <a:rPr kumimoji="0" lang="ja-JP" altLang="en-US" sz="1400" kern="0" dirty="0">
                <a:solidFill>
                  <a:prstClr val="black">
                    <a:lumMod val="75000"/>
                    <a:lumOff val="25000"/>
                  </a:prstClr>
                </a:solidFill>
                <a:latin typeface="メイリオ" pitchFamily="50" charset="-128"/>
                <a:ea typeface="メイリオ" pitchFamily="50" charset="-128"/>
              </a:rPr>
              <a:t>をデータ取込み、債権計上仕訳の一括計上が可能です</a:t>
            </a:r>
          </a:p>
        </p:txBody>
      </p:sp>
      <p:sp>
        <p:nvSpPr>
          <p:cNvPr id="7" name="タイトル 6"/>
          <p:cNvSpPr>
            <a:spLocks noGrp="1"/>
          </p:cNvSpPr>
          <p:nvPr>
            <p:ph type="title"/>
          </p:nvPr>
        </p:nvSpPr>
        <p:spPr/>
        <p:txBody>
          <a:bodyPr/>
          <a:lstStyle/>
          <a:p>
            <a:r>
              <a:rPr lang="en-US" altLang="ja-JP" dirty="0"/>
              <a:t>No.83</a:t>
            </a:r>
            <a:br>
              <a:rPr lang="en-US" altLang="ja-JP" sz="1800" dirty="0"/>
            </a:br>
            <a:r>
              <a:rPr lang="ja-JP" altLang="en-US" sz="1800" dirty="0"/>
              <a:t>債権管理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dirty="0">
                <a:solidFill>
                  <a:prstClr val="black">
                    <a:lumMod val="75000"/>
                    <a:lumOff val="25000"/>
                  </a:prstClr>
                </a:solidFill>
                <a:latin typeface="メイリオ" pitchFamily="50" charset="-128"/>
                <a:ea typeface="メイリオ" pitchFamily="50" charset="-128"/>
              </a:rPr>
              <a:t>フロントシステム</a:t>
            </a:r>
            <a:r>
              <a:rPr kumimoji="0" lang="ja-JP" altLang="en-US" sz="1400" kern="0" dirty="0">
                <a:latin typeface="メイリオ" pitchFamily="50" charset="-128"/>
                <a:ea typeface="メイリオ" pitchFamily="50" charset="-128"/>
              </a:rPr>
              <a:t>の売上データや</a:t>
            </a:r>
            <a:r>
              <a:rPr kumimoji="0" lang="en-US" altLang="ja-JP" sz="1400" kern="0" dirty="0">
                <a:latin typeface="メイリオ" pitchFamily="50" charset="-128"/>
                <a:ea typeface="メイリオ" pitchFamily="50" charset="-128"/>
              </a:rPr>
              <a:t>Excel</a:t>
            </a:r>
            <a:r>
              <a:rPr kumimoji="0" lang="ja-JP" altLang="en-US" sz="1400" kern="0" dirty="0">
                <a:solidFill>
                  <a:prstClr val="black">
                    <a:lumMod val="75000"/>
                    <a:lumOff val="25000"/>
                  </a:prstClr>
                </a:solidFill>
                <a:latin typeface="メイリオ" pitchFamily="50" charset="-128"/>
                <a:ea typeface="メイリオ" pitchFamily="50" charset="-128"/>
              </a:rPr>
              <a:t>で管理している債権データを取込み、債権仕訳を計上できること</a:t>
            </a:r>
          </a:p>
        </p:txBody>
      </p:sp>
      <p:sp>
        <p:nvSpPr>
          <p:cNvPr id="77" name="スライド番号プレースホルダー 1"/>
          <p:cNvSpPr>
            <a:spLocks noGrp="1"/>
          </p:cNvSpPr>
          <p:nvPr>
            <p:ph type="sldNum" sz="quarter" idx="12"/>
          </p:nvPr>
        </p:nvSpPr>
        <p:spPr>
          <a:xfrm>
            <a:off x="8532000" y="4932000"/>
            <a:ext cx="360000" cy="135000"/>
          </a:xfrm>
        </p:spPr>
        <p:txBody>
          <a:bodyPr/>
          <a:lstStyle/>
          <a:p>
            <a:fld id="{78AE49ED-73EF-499C-8307-28EB0E7CF529}" type="slidenum">
              <a:rPr lang="ja-JP" altLang="en-US" smtClean="0"/>
              <a:pPr/>
              <a:t>98</a:t>
            </a:fld>
            <a:endParaRPr lang="ja-JP" altLang="en-US"/>
          </a:p>
        </p:txBody>
      </p:sp>
      <p:sp>
        <p:nvSpPr>
          <p:cNvPr id="78"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24" name="テキスト ボックス 23"/>
          <p:cNvSpPr txBox="1"/>
          <p:nvPr/>
        </p:nvSpPr>
        <p:spPr>
          <a:xfrm>
            <a:off x="3370549" y="2426475"/>
            <a:ext cx="2520000" cy="25391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rPr>
              <a:t>外部データ</a:t>
            </a:r>
            <a:r>
              <a:rPr kumimoji="0" lang="ja-JP" altLang="en-US" sz="1050" kern="0" dirty="0">
                <a:solidFill>
                  <a:sysClr val="windowText" lastClr="000000"/>
                </a:solidFill>
                <a:latin typeface="メイリオ"/>
                <a:ea typeface="メイリオ"/>
              </a:rPr>
              <a:t>取込</a:t>
            </a:r>
            <a:r>
              <a:rPr kumimoji="0"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rPr>
              <a:t>画面</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endParaRPr>
          </a:p>
        </p:txBody>
      </p:sp>
      <p:sp>
        <p:nvSpPr>
          <p:cNvPr id="25" name="Rectangle 14"/>
          <p:cNvSpPr>
            <a:spLocks noChangeArrowheads="1"/>
          </p:cNvSpPr>
          <p:nvPr/>
        </p:nvSpPr>
        <p:spPr bwMode="auto">
          <a:xfrm>
            <a:off x="1644946" y="3681803"/>
            <a:ext cx="2771110" cy="145918"/>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spTree>
    <p:extLst>
      <p:ext uri="{BB962C8B-B14F-4D97-AF65-F5344CB8AC3E}">
        <p14:creationId xmlns:p14="http://schemas.microsoft.com/office/powerpoint/2010/main" val="36564864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p:cNvGrpSpPr/>
          <p:nvPr/>
        </p:nvGrpSpPr>
        <p:grpSpPr>
          <a:xfrm>
            <a:off x="2063834" y="2793212"/>
            <a:ext cx="3527817" cy="1882483"/>
            <a:chOff x="828632" y="2727617"/>
            <a:chExt cx="3527817" cy="1882483"/>
          </a:xfrm>
        </p:grpSpPr>
        <p:pic>
          <p:nvPicPr>
            <p:cNvPr id="3" name="図 2"/>
            <p:cNvPicPr>
              <a:picLocks noChangeAspect="1"/>
            </p:cNvPicPr>
            <p:nvPr/>
          </p:nvPicPr>
          <p:blipFill>
            <a:blip r:embed="rId3"/>
            <a:stretch>
              <a:fillRect/>
            </a:stretch>
          </p:blipFill>
          <p:spPr>
            <a:xfrm>
              <a:off x="828632" y="2727617"/>
              <a:ext cx="3527817" cy="1882483"/>
            </a:xfrm>
            <a:prstGeom prst="rect">
              <a:avLst/>
            </a:prstGeom>
            <a:ln>
              <a:solidFill>
                <a:schemeClr val="bg1">
                  <a:lumMod val="75000"/>
                </a:schemeClr>
              </a:solidFill>
            </a:ln>
          </p:spPr>
        </p:pic>
        <p:pic>
          <p:nvPicPr>
            <p:cNvPr id="6" name="図 5"/>
            <p:cNvPicPr>
              <a:picLocks noChangeAspect="1"/>
            </p:cNvPicPr>
            <p:nvPr/>
          </p:nvPicPr>
          <p:blipFill>
            <a:blip r:embed="rId4"/>
            <a:stretch>
              <a:fillRect/>
            </a:stretch>
          </p:blipFill>
          <p:spPr>
            <a:xfrm flipV="1">
              <a:off x="976759" y="2739370"/>
              <a:ext cx="1241901" cy="61902"/>
            </a:xfrm>
            <a:prstGeom prst="rect">
              <a:avLst/>
            </a:prstGeom>
          </p:spPr>
        </p:pic>
      </p:grpSp>
      <p:sp>
        <p:nvSpPr>
          <p:cNvPr id="7" name="タイトル 6"/>
          <p:cNvSpPr>
            <a:spLocks noGrp="1"/>
          </p:cNvSpPr>
          <p:nvPr>
            <p:ph type="title"/>
          </p:nvPr>
        </p:nvSpPr>
        <p:spPr/>
        <p:txBody>
          <a:bodyPr/>
          <a:lstStyle/>
          <a:p>
            <a:r>
              <a:rPr lang="en-US" altLang="ja-JP" dirty="0"/>
              <a:t>No.84</a:t>
            </a:r>
            <a:br>
              <a:rPr lang="en-US" altLang="ja-JP" sz="1800" dirty="0"/>
            </a:br>
            <a:r>
              <a:rPr lang="ja-JP" altLang="en-US" sz="1800" dirty="0"/>
              <a:t>債権管理</a:t>
            </a:r>
            <a:endParaRPr kumimoji="1" lang="ja-JP" altLang="en-US" dirty="0"/>
          </a:p>
        </p:txBody>
      </p:sp>
      <p:sp>
        <p:nvSpPr>
          <p:cNvPr id="8" name="角丸四角形 7"/>
          <p:cNvSpPr/>
          <p:nvPr/>
        </p:nvSpPr>
        <p:spPr>
          <a:xfrm>
            <a:off x="251520" y="915566"/>
            <a:ext cx="1116124" cy="288000"/>
          </a:xfrm>
          <a:prstGeom prst="roundRect">
            <a:avLst/>
          </a:prstGeom>
          <a:solidFill>
            <a:srgbClr val="EE5500"/>
          </a:solidFill>
          <a:ln w="25400" cap="flat" cmpd="sng" algn="ctr">
            <a:solidFill>
              <a:srgbClr val="EE550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ご要件</a:t>
            </a:r>
          </a:p>
        </p:txBody>
      </p:sp>
      <p:sp>
        <p:nvSpPr>
          <p:cNvPr id="9" name="角丸四角形 8"/>
          <p:cNvSpPr/>
          <p:nvPr/>
        </p:nvSpPr>
        <p:spPr>
          <a:xfrm>
            <a:off x="251520" y="1545334"/>
            <a:ext cx="1116124" cy="288000"/>
          </a:xfrm>
          <a:prstGeom prst="roundRect">
            <a:avLst/>
          </a:prstGeom>
          <a:solidFill>
            <a:srgbClr val="54C2F0"/>
          </a:solidFill>
          <a:ln w="25400" cap="flat" cmpd="sng" algn="ctr">
            <a:solidFill>
              <a:srgbClr val="54C2F0">
                <a:shade val="50000"/>
              </a:srgbClr>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FFFFFF"/>
                </a:solidFill>
                <a:effectLst/>
                <a:uLnTx/>
                <a:uFillTx/>
                <a:latin typeface="メイリオ"/>
                <a:ea typeface="メイリオ"/>
                <a:cs typeface="+mn-cs"/>
              </a:rPr>
              <a:t>回答</a:t>
            </a:r>
          </a:p>
        </p:txBody>
      </p:sp>
      <p:sp>
        <p:nvSpPr>
          <p:cNvPr id="10" name="テキスト ボックス 9"/>
          <p:cNvSpPr txBox="1"/>
          <p:nvPr/>
        </p:nvSpPr>
        <p:spPr>
          <a:xfrm>
            <a:off x="251520" y="1268978"/>
            <a:ext cx="8892480" cy="215444"/>
          </a:xfrm>
          <a:prstGeom prst="rect">
            <a:avLst/>
          </a:prstGeom>
        </p:spPr>
        <p:txBody>
          <a:bodyPr wrap="square" lIns="0" tIns="0" rIns="0" bIns="0">
            <a:spAutoFit/>
          </a:bodyPr>
          <a:lstStyle/>
          <a:p>
            <a:pPr lvl="0">
              <a:spcBef>
                <a:spcPct val="0"/>
              </a:spcBef>
              <a:defRPr/>
            </a:pPr>
            <a:r>
              <a:rPr kumimoji="0" lang="ja-JP" altLang="en-US" sz="1400" kern="0" dirty="0">
                <a:solidFill>
                  <a:prstClr val="black">
                    <a:lumMod val="75000"/>
                    <a:lumOff val="25000"/>
                  </a:prstClr>
                </a:solidFill>
                <a:latin typeface="メイリオ" pitchFamily="50" charset="-128"/>
                <a:ea typeface="メイリオ" pitchFamily="50" charset="-128"/>
              </a:rPr>
              <a:t>入金予定日を経過した債権を検知し、アラートを出す機能があること</a:t>
            </a:r>
          </a:p>
        </p:txBody>
      </p:sp>
      <p:sp>
        <p:nvSpPr>
          <p:cNvPr id="11" name="テキスト ボックス 10"/>
          <p:cNvSpPr txBox="1"/>
          <p:nvPr/>
        </p:nvSpPr>
        <p:spPr>
          <a:xfrm>
            <a:off x="251520" y="1890576"/>
            <a:ext cx="8892480" cy="646331"/>
          </a:xfrm>
          <a:prstGeom prst="rect">
            <a:avLst/>
          </a:prstGeom>
        </p:spPr>
        <p:txBody>
          <a:bodyPr wrap="square" lIns="0" tIns="0" rIns="0" bIns="0">
            <a:spAutoFit/>
          </a:bodyPr>
          <a:lstStyle/>
          <a:p>
            <a:pPr lvl="0">
              <a:spcBef>
                <a:spcPct val="0"/>
              </a:spcBef>
              <a:defRPr/>
            </a:pPr>
            <a:r>
              <a:rPr kumimoji="0" lang="ja-JP" altLang="en-US" sz="1400" b="1" kern="0" dirty="0">
                <a:solidFill>
                  <a:sysClr val="windowText" lastClr="000000">
                    <a:lumMod val="75000"/>
                    <a:lumOff val="25000"/>
                  </a:sysClr>
                </a:solidFill>
                <a:latin typeface="メイリオ" pitchFamily="50" charset="-128"/>
                <a:ea typeface="メイリオ" pitchFamily="50" charset="-128"/>
              </a:rPr>
              <a:t>弊社対応：</a:t>
            </a:r>
            <a:r>
              <a:rPr kumimoji="0" lang="en-US" altLang="ja-JP" sz="1400" b="1" kern="0" dirty="0">
                <a:solidFill>
                  <a:prstClr val="black">
                    <a:lumMod val="75000"/>
                    <a:lumOff val="25000"/>
                  </a:prstClr>
                </a:solidFill>
              </a:rPr>
              <a:t>×</a:t>
            </a:r>
            <a:endParaRPr kumimoji="0" lang="ja-JP" altLang="en-US" sz="1400" b="1" kern="0" dirty="0">
              <a:solidFill>
                <a:prstClr val="black">
                  <a:lumMod val="75000"/>
                  <a:lumOff val="25000"/>
                </a:prstClr>
              </a:solidFill>
            </a:endParaRPr>
          </a:p>
          <a:p>
            <a:pPr lvl="0">
              <a:defRPr/>
            </a:pPr>
            <a:r>
              <a:rPr lang="ja-JP" altLang="en-US" sz="1400" dirty="0">
                <a:solidFill>
                  <a:srgbClr val="404040"/>
                </a:solidFill>
              </a:rPr>
              <a:t>アラート機能はございません</a:t>
            </a:r>
            <a:endParaRPr lang="en-US" altLang="ja-JP" sz="1400" dirty="0">
              <a:solidFill>
                <a:srgbClr val="404040"/>
              </a:solidFill>
            </a:endParaRPr>
          </a:p>
          <a:p>
            <a:pPr lvl="0">
              <a:defRPr/>
            </a:pPr>
            <a:r>
              <a:rPr lang="ja-JP" altLang="en-US" sz="1400" dirty="0">
                <a:solidFill>
                  <a:srgbClr val="404040"/>
                </a:solidFill>
              </a:rPr>
              <a:t>入金予定一覧表や消込一覧表より未消込データを抽出し、滞留債権データをご確認ください</a:t>
            </a:r>
            <a:endParaRPr lang="en-US" altLang="ja-JP" sz="1400" dirty="0">
              <a:solidFill>
                <a:srgbClr val="404040"/>
              </a:solidFill>
            </a:endParaRPr>
          </a:p>
        </p:txBody>
      </p:sp>
      <p:sp>
        <p:nvSpPr>
          <p:cNvPr id="77" name="スライド番号プレースホルダー 1"/>
          <p:cNvSpPr>
            <a:spLocks noGrp="1"/>
          </p:cNvSpPr>
          <p:nvPr>
            <p:ph type="sldNum" sz="quarter" idx="12"/>
          </p:nvPr>
        </p:nvSpPr>
        <p:spPr>
          <a:xfrm>
            <a:off x="8532000" y="4932000"/>
            <a:ext cx="360000" cy="135000"/>
          </a:xfrm>
        </p:spPr>
        <p:txBody>
          <a:bodyPr/>
          <a:lstStyle/>
          <a:p>
            <a:fld id="{78AE49ED-73EF-499C-8307-28EB0E7CF529}" type="slidenum">
              <a:rPr lang="ja-JP" altLang="en-US" smtClean="0"/>
              <a:pPr/>
              <a:t>99</a:t>
            </a:fld>
            <a:endParaRPr lang="ja-JP" altLang="en-US"/>
          </a:p>
        </p:txBody>
      </p:sp>
      <p:sp>
        <p:nvSpPr>
          <p:cNvPr id="78" name="フッター プレースホルダー 3"/>
          <p:cNvSpPr>
            <a:spLocks noGrp="1"/>
          </p:cNvSpPr>
          <p:nvPr>
            <p:ph type="ftr" sz="quarter" idx="3"/>
          </p:nvPr>
        </p:nvSpPr>
        <p:spPr>
          <a:xfrm>
            <a:off x="252000" y="4932000"/>
            <a:ext cx="2160000" cy="135000"/>
          </a:xfrm>
        </p:spPr>
        <p:txBody>
          <a:bodyPr/>
          <a:lstStyle/>
          <a:p>
            <a:r>
              <a:rPr lang="en-US" altLang="ja-JP" dirty="0"/>
              <a:t>©Canon IT Solutions Inc.  All rights reserved.</a:t>
            </a:r>
            <a:endParaRPr lang="ja-JP" altLang="en-US" dirty="0"/>
          </a:p>
        </p:txBody>
      </p:sp>
      <p:sp>
        <p:nvSpPr>
          <p:cNvPr id="12" name="テキスト ボックス 11"/>
          <p:cNvSpPr txBox="1"/>
          <p:nvPr/>
        </p:nvSpPr>
        <p:spPr>
          <a:xfrm>
            <a:off x="2829706" y="2587525"/>
            <a:ext cx="2520000" cy="25391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r>
              <a:rPr kumimoji="0"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rPr>
              <a:t>入金予定一覧表画面</a:t>
            </a:r>
            <a:r>
              <a:rPr kumimoji="0" lang="en-US" altLang="ja-JP" sz="1050" b="0" i="0" u="none" strike="noStrike" kern="0" cap="none" spc="0" normalizeH="0" baseline="0" noProof="0" dirty="0">
                <a:ln>
                  <a:noFill/>
                </a:ln>
                <a:solidFill>
                  <a:sysClr val="windowText" lastClr="000000"/>
                </a:solidFill>
                <a:effectLst/>
                <a:uLnTx/>
                <a:uFillTx/>
                <a:latin typeface="メイリオ"/>
                <a:ea typeface="メイリオ"/>
                <a:cs typeface="+mn-cs"/>
              </a:rPr>
              <a:t>】</a:t>
            </a:r>
            <a:endParaRPr kumimoji="1" lang="ja-JP" altLang="en-US" sz="1050" b="0" i="0" u="none" strike="noStrike" kern="0" cap="none" spc="0" normalizeH="0" baseline="0" noProof="0" dirty="0">
              <a:ln>
                <a:noFill/>
              </a:ln>
              <a:solidFill>
                <a:sysClr val="windowText" lastClr="000000"/>
              </a:solidFill>
              <a:effectLst/>
              <a:uLnTx/>
              <a:uFillTx/>
              <a:latin typeface="メイリオ"/>
              <a:ea typeface="メイリオ"/>
              <a:cs typeface="+mn-cs"/>
            </a:endParaRPr>
          </a:p>
        </p:txBody>
      </p:sp>
      <p:sp>
        <p:nvSpPr>
          <p:cNvPr id="15" name="Rectangle 14"/>
          <p:cNvSpPr>
            <a:spLocks noChangeArrowheads="1"/>
          </p:cNvSpPr>
          <p:nvPr/>
        </p:nvSpPr>
        <p:spPr bwMode="auto">
          <a:xfrm>
            <a:off x="2063834" y="3032150"/>
            <a:ext cx="1215623" cy="201705"/>
          </a:xfrm>
          <a:prstGeom prst="rect">
            <a:avLst/>
          </a:prstGeom>
          <a:noFill/>
          <a:ln w="19050">
            <a:solidFill>
              <a:srgbClr val="C00000"/>
            </a:solidFill>
            <a:prstDash val="sysDash"/>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メイリオ"/>
              <a:ea typeface="メイリオ"/>
              <a:cs typeface="+mn-cs"/>
            </a:endParaRPr>
          </a:p>
        </p:txBody>
      </p:sp>
      <p:cxnSp>
        <p:nvCxnSpPr>
          <p:cNvPr id="21" name="直線コネクタ 20"/>
          <p:cNvCxnSpPr/>
          <p:nvPr/>
        </p:nvCxnSpPr>
        <p:spPr>
          <a:xfrm>
            <a:off x="3279457" y="3233855"/>
            <a:ext cx="1864043" cy="1279788"/>
          </a:xfrm>
          <a:prstGeom prst="line">
            <a:avLst/>
          </a:prstGeom>
          <a:noFill/>
          <a:ln w="19050" cap="flat" cmpd="sng" algn="ctr">
            <a:solidFill>
              <a:srgbClr val="C00000"/>
            </a:solidFill>
            <a:prstDash val="dash"/>
          </a:ln>
          <a:effectLst/>
        </p:spPr>
      </p:cxnSp>
      <p:cxnSp>
        <p:nvCxnSpPr>
          <p:cNvPr id="22" name="直線コネクタ 21"/>
          <p:cNvCxnSpPr/>
          <p:nvPr/>
        </p:nvCxnSpPr>
        <p:spPr>
          <a:xfrm flipH="1" flipV="1">
            <a:off x="3190062" y="3044176"/>
            <a:ext cx="1953438" cy="247664"/>
          </a:xfrm>
          <a:prstGeom prst="line">
            <a:avLst/>
          </a:prstGeom>
          <a:noFill/>
          <a:ln w="19050" cap="flat" cmpd="sng" algn="ctr">
            <a:solidFill>
              <a:srgbClr val="C00000"/>
            </a:solidFill>
            <a:prstDash val="dash"/>
          </a:ln>
          <a:effectLst/>
        </p:spPr>
      </p:cxnSp>
      <p:pic>
        <p:nvPicPr>
          <p:cNvPr id="17" name="図 16"/>
          <p:cNvPicPr>
            <a:picLocks noChangeAspect="1"/>
          </p:cNvPicPr>
          <p:nvPr/>
        </p:nvPicPr>
        <p:blipFill>
          <a:blip r:embed="rId5"/>
          <a:stretch>
            <a:fillRect/>
          </a:stretch>
        </p:blipFill>
        <p:spPr>
          <a:xfrm>
            <a:off x="5143500" y="3291840"/>
            <a:ext cx="2900852" cy="1279788"/>
          </a:xfrm>
          <a:prstGeom prst="rect">
            <a:avLst/>
          </a:prstGeom>
          <a:ln w="6350">
            <a:solidFill>
              <a:srgbClr val="C00000"/>
            </a:solidFill>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988054890"/>
      </p:ext>
    </p:extLst>
  </p:cSld>
  <p:clrMapOvr>
    <a:masterClrMapping/>
  </p:clrMapOvr>
</p:sld>
</file>

<file path=ppt/theme/theme1.xml><?xml version="1.0" encoding="utf-8"?>
<a:theme xmlns:a="http://schemas.openxmlformats.org/drawingml/2006/main" name="Office ​​テーマ">
  <a:themeElements>
    <a:clrScheme name="SuperStream 2021">
      <a:dk1>
        <a:sysClr val="windowText" lastClr="000000"/>
      </a:dk1>
      <a:lt1>
        <a:sysClr val="window" lastClr="FFFFFF"/>
      </a:lt1>
      <a:dk2>
        <a:srgbClr val="008CCF"/>
      </a:dk2>
      <a:lt2>
        <a:srgbClr val="FFFFFF"/>
      </a:lt2>
      <a:accent1>
        <a:srgbClr val="FABE00"/>
      </a:accent1>
      <a:accent2>
        <a:srgbClr val="54C3F1"/>
      </a:accent2>
      <a:accent3>
        <a:srgbClr val="EE7B48"/>
      </a:accent3>
      <a:accent4>
        <a:srgbClr val="CE67A4"/>
      </a:accent4>
      <a:accent5>
        <a:srgbClr val="8FC31F"/>
      </a:accent5>
      <a:accent6>
        <a:srgbClr val="2E7DC2"/>
      </a:accent6>
      <a:hlink>
        <a:srgbClr val="008CCF"/>
      </a:hlink>
      <a:folHlink>
        <a:srgbClr val="008CCF"/>
      </a:folHlink>
    </a:clrScheme>
    <a:fontScheme name="SuperStream 2015">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13632</Words>
  <Application>Microsoft Office PowerPoint</Application>
  <PresentationFormat>画面に合わせる (16:9)</PresentationFormat>
  <Paragraphs>2381</Paragraphs>
  <Slides>117</Slides>
  <Notes>94</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117</vt:i4>
      </vt:variant>
    </vt:vector>
  </HeadingPairs>
  <TitlesOfParts>
    <vt:vector size="124" baseType="lpstr">
      <vt:lpstr>HGP創英角ｺﾞｼｯｸUB</vt:lpstr>
      <vt:lpstr>メイリオ</vt:lpstr>
      <vt:lpstr>游ゴシック</vt:lpstr>
      <vt:lpstr>Arial</vt:lpstr>
      <vt:lpstr>Calibri</vt:lpstr>
      <vt:lpstr>Wingdings</vt:lpstr>
      <vt:lpstr>Office ​​テーマ</vt:lpstr>
      <vt:lpstr>PowerPoint プレゼンテーション</vt:lpstr>
      <vt:lpstr>RFP回答参考資料(会計版)</vt:lpstr>
      <vt:lpstr>PowerPoint プレゼンテーション</vt:lpstr>
      <vt:lpstr>00 システム機能要件一覧</vt:lpstr>
      <vt:lpstr>システム機能要件 共通</vt:lpstr>
      <vt:lpstr>システム機能要件 一般会計</vt:lpstr>
      <vt:lpstr>システム機能要件 管理会計</vt:lpstr>
      <vt:lpstr>システム機能要件 支払管理、経費精算、債権管理</vt:lpstr>
      <vt:lpstr>システム機能要件 固定資産管理</vt:lpstr>
      <vt:lpstr>01 共通</vt:lpstr>
      <vt:lpstr>No.1 共通</vt:lpstr>
      <vt:lpstr>No.2 共通</vt:lpstr>
      <vt:lpstr>No.3 共通</vt:lpstr>
      <vt:lpstr>No.4 共通</vt:lpstr>
      <vt:lpstr>No.5 共通</vt:lpstr>
      <vt:lpstr>No.6 共通</vt:lpstr>
      <vt:lpstr>No.7 共通</vt:lpstr>
      <vt:lpstr>No.8 共通</vt:lpstr>
      <vt:lpstr>No.9 共通</vt:lpstr>
      <vt:lpstr>No.10 共通</vt:lpstr>
      <vt:lpstr>No.11 共通</vt:lpstr>
      <vt:lpstr>No.12 共通</vt:lpstr>
      <vt:lpstr>No.13 共通</vt:lpstr>
      <vt:lpstr>No.14 共通</vt:lpstr>
      <vt:lpstr>No.15 共通</vt:lpstr>
      <vt:lpstr>No.16 共通</vt:lpstr>
      <vt:lpstr>No.17 共通</vt:lpstr>
      <vt:lpstr>No.18 共通</vt:lpstr>
      <vt:lpstr>No.19 共通</vt:lpstr>
      <vt:lpstr>No.20 共通</vt:lpstr>
      <vt:lpstr>No.21 共通</vt:lpstr>
      <vt:lpstr>No.22 共通</vt:lpstr>
      <vt:lpstr>No.23 共通</vt:lpstr>
      <vt:lpstr>No.24 共通</vt:lpstr>
      <vt:lpstr>No.25 共通</vt:lpstr>
      <vt:lpstr>02 一般会計</vt:lpstr>
      <vt:lpstr>No.26 一般会計</vt:lpstr>
      <vt:lpstr>No.27 一般会計</vt:lpstr>
      <vt:lpstr>No.28 一般会計</vt:lpstr>
      <vt:lpstr>No.29 一般会計</vt:lpstr>
      <vt:lpstr>No.30 一般会計</vt:lpstr>
      <vt:lpstr>No.31 一般会計</vt:lpstr>
      <vt:lpstr>No.32 一般会計</vt:lpstr>
      <vt:lpstr>No.33 一般会計</vt:lpstr>
      <vt:lpstr>No.34 一般会計</vt:lpstr>
      <vt:lpstr>No.35 一般会計</vt:lpstr>
      <vt:lpstr>No.36 一般会計</vt:lpstr>
      <vt:lpstr>No.37 一般会計</vt:lpstr>
      <vt:lpstr>No.38 一般会計</vt:lpstr>
      <vt:lpstr>No.39 一般会計</vt:lpstr>
      <vt:lpstr>No.40 一般会計</vt:lpstr>
      <vt:lpstr>No.41 一般会計</vt:lpstr>
      <vt:lpstr>No.42 一般会計</vt:lpstr>
      <vt:lpstr>No.43 一般会計</vt:lpstr>
      <vt:lpstr>No.44 一般会計</vt:lpstr>
      <vt:lpstr>No.45 一般会計</vt:lpstr>
      <vt:lpstr>03 管理会計</vt:lpstr>
      <vt:lpstr>No.46 管理会計</vt:lpstr>
      <vt:lpstr>No.47 管理会計</vt:lpstr>
      <vt:lpstr>No.48 管理会計</vt:lpstr>
      <vt:lpstr>No.49 管理会計</vt:lpstr>
      <vt:lpstr>No.50 管理会計</vt:lpstr>
      <vt:lpstr>No.51 管理会計</vt:lpstr>
      <vt:lpstr>No.52 管理会計</vt:lpstr>
      <vt:lpstr>No.53 管理会計</vt:lpstr>
      <vt:lpstr>No.54 管理会計</vt:lpstr>
      <vt:lpstr>No.55 管理会計</vt:lpstr>
      <vt:lpstr>No.56 管理会計</vt:lpstr>
      <vt:lpstr>No.57 管理会計</vt:lpstr>
      <vt:lpstr>No.58 管理会計</vt:lpstr>
      <vt:lpstr>No.59 管理会計</vt:lpstr>
      <vt:lpstr>No.60 管理会計</vt:lpstr>
      <vt:lpstr>No.61 管理会計</vt:lpstr>
      <vt:lpstr>No.62 管理会計</vt:lpstr>
      <vt:lpstr>No.63 管理会計</vt:lpstr>
      <vt:lpstr>No.64 管理会計</vt:lpstr>
      <vt:lpstr>No.65 管理会計</vt:lpstr>
      <vt:lpstr>No.66 管理会計</vt:lpstr>
      <vt:lpstr>No.67 管理会計</vt:lpstr>
      <vt:lpstr>No.68 管理会計</vt:lpstr>
      <vt:lpstr>04 支払管理</vt:lpstr>
      <vt:lpstr>No.69 支払管理</vt:lpstr>
      <vt:lpstr>No.70 支払管理</vt:lpstr>
      <vt:lpstr>No.71 支払管理</vt:lpstr>
      <vt:lpstr>No.72 支払管理</vt:lpstr>
      <vt:lpstr>No.73 支払管理</vt:lpstr>
      <vt:lpstr>No.74 支払管理</vt:lpstr>
      <vt:lpstr>No.75 支払管理</vt:lpstr>
      <vt:lpstr>No.76 支払管理</vt:lpstr>
      <vt:lpstr>No.77 支払管理</vt:lpstr>
      <vt:lpstr>No.78 支払管理</vt:lpstr>
      <vt:lpstr>05 経費精算</vt:lpstr>
      <vt:lpstr>No.79 経費精算</vt:lpstr>
      <vt:lpstr>No.80 経費精算</vt:lpstr>
      <vt:lpstr>No.81 経費精算</vt:lpstr>
      <vt:lpstr>No.82 経費精算</vt:lpstr>
      <vt:lpstr>06 債権管理</vt:lpstr>
      <vt:lpstr>No.83 債権管理</vt:lpstr>
      <vt:lpstr>No.84 債権管理</vt:lpstr>
      <vt:lpstr>No.85 債権管理</vt:lpstr>
      <vt:lpstr>No.86 債権管理</vt:lpstr>
      <vt:lpstr>07 固定資産管理</vt:lpstr>
      <vt:lpstr>No.87 固定資産管理</vt:lpstr>
      <vt:lpstr>No.88 固定資産管理</vt:lpstr>
      <vt:lpstr>No.89 固定資産管理</vt:lpstr>
      <vt:lpstr>No.90 固定資産管理</vt:lpstr>
      <vt:lpstr>No.91 固定資産管理</vt:lpstr>
      <vt:lpstr>No.92 固定資産管理</vt:lpstr>
      <vt:lpstr>No.93 固定資産管理</vt:lpstr>
      <vt:lpstr>No.94 固定資産管理</vt:lpstr>
      <vt:lpstr>No.95 固定資産管理</vt:lpstr>
      <vt:lpstr>No.96 固定資産管理</vt:lpstr>
      <vt:lpstr>No.97 固定資産管理</vt:lpstr>
      <vt:lpstr>No.98 固定資産管理</vt:lpstr>
      <vt:lpstr>No.99 固定資産管理</vt:lpstr>
      <vt:lpstr>No.100 固定資産管理</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revision>1</cp:revision>
  <dcterms:created xsi:type="dcterms:W3CDTF">2026-04-24T04:35:44Z</dcterms:created>
  <dcterms:modified xsi:type="dcterms:W3CDTF">2026-04-24T04:36:19Z</dcterms:modified>
</cp:coreProperties>
</file>